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307" r:id="rId4"/>
    <p:sldId id="26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54" r:id="rId5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66F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50" d="100"/>
          <a:sy n="50" d="100"/>
        </p:scale>
        <p:origin x="-2640" y="-10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Eleanor M. Savko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2CB743D-2210-4AB5-A620-D034E0A8C482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8E7CA9-34A2-40A6-B024-476BB8E2A22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Eleanor M. Savko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4D2D33-C8DD-452B-ADA9-D5E9848062EB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1034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5CF48F-F370-46ED-BD3F-365D618A290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Eleanor M. Savko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D3D4889-848E-43AE-93C0-7C7504A3817A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4F52CB-BCE5-4971-ADA3-F36DC77FFFDA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38E15-EF0A-4D5F-B230-BBD0B8F60B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B2A1D8-B7B4-468F-9737-DC6458867C07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6D78E-DBA3-451D-8DD1-4B83C672CB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8F754E-7F2A-4269-A750-A9398D171869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BDCAE-A964-4854-8970-28CD1477C7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1D41AD-CC12-4CA4-84F2-35D4547D6E16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4B69E-703E-407F-9EB6-F077E1A0F1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8C6789-6FE7-42E5-A87D-FD89C48DAE49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2D038-69DB-4661-B2D6-A23CB317BB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A0B736-4BA0-4349-8598-AA7EB2F0DC4C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531D2-5B8B-4DA8-AD4A-9AC9D84BCA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FCB1D2-B56D-40B9-80B4-239033A892D1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5DEC1-B865-49CE-8C18-FD88E65E93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ABEE91-FE35-4838-8E85-EC4F0D1EF025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F754D-1F74-4549-BDFA-3DC3B0430E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4886AE-EB15-483E-8580-D33F4A1CF0E7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2D132-7D6F-416E-802D-425A1F180C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D230F0-E6CE-4C0A-98A6-EE1CAFCE3F4F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2CB596-AAE7-4589-951F-E98ADEA62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61DC00-553D-4C8B-BF33-619CE7916B1B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296B8-0789-4136-90CB-9FC981167C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ADEF4F83-9559-4B05-8F89-5555C7177A5F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3F600D9-4CE8-4B91-A894-9318F2BE35F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26" Type="http://schemas.openxmlformats.org/officeDocument/2006/relationships/slide" Target="slide50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5" Type="http://schemas.openxmlformats.org/officeDocument/2006/relationships/slide" Target="slide48.xml"/><Relationship Id="rId2" Type="http://schemas.openxmlformats.org/officeDocument/2006/relationships/notesSlide" Target="../notesSlides/notesSlide1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24" Type="http://schemas.openxmlformats.org/officeDocument/2006/relationships/slide" Target="slide46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23" Type="http://schemas.openxmlformats.org/officeDocument/2006/relationships/slide" Target="slide44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2.xml"/><Relationship Id="rId27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3E8A-1611-4D29-80A8-77A5DCB06EA5}" type="slidenum">
              <a:rPr lang="en-US"/>
              <a:pPr/>
              <a:t>1</a:t>
            </a:fld>
            <a:endParaRPr lang="en-US"/>
          </a:p>
        </p:txBody>
      </p:sp>
      <p:sp>
        <p:nvSpPr>
          <p:cNvPr id="2137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2</a:t>
            </a:r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pt</a:t>
            </a:r>
            <a:endParaRPr lang="en-US" dirty="0"/>
          </a:p>
        </p:txBody>
      </p:sp>
      <p:sp>
        <p:nvSpPr>
          <p:cNvPr id="2138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300 pt</a:t>
            </a:r>
            <a:endParaRPr lang="en-US" dirty="0">
              <a:hlinkClick r:id="rId4" action="ppaction://hlinksldjump"/>
            </a:endParaRPr>
          </a:p>
        </p:txBody>
      </p:sp>
      <p:sp>
        <p:nvSpPr>
          <p:cNvPr id="2139" name="AutoShape 9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400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pt</a:t>
            </a:r>
            <a:endParaRPr lang="en-US" dirty="0">
              <a:hlinkClick r:id="rId5" action="ppaction://hlinksldjump"/>
            </a:endParaRPr>
          </a:p>
        </p:txBody>
      </p:sp>
      <p:sp>
        <p:nvSpPr>
          <p:cNvPr id="2140" name="AutoShape 9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500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pt</a:t>
            </a:r>
            <a:endParaRPr lang="en-US" dirty="0"/>
          </a:p>
        </p:txBody>
      </p:sp>
      <p:sp>
        <p:nvSpPr>
          <p:cNvPr id="2149" name="AutoShape 10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100 pt</a:t>
            </a:r>
            <a:endParaRPr lang="en-US" dirty="0"/>
          </a:p>
        </p:txBody>
      </p:sp>
      <p:sp>
        <p:nvSpPr>
          <p:cNvPr id="2150" name="AutoShape 10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200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pt</a:t>
            </a:r>
            <a:endParaRPr lang="en-US" dirty="0">
              <a:hlinkClick r:id="rId8" action="ppaction://hlinksldjump"/>
            </a:endParaRPr>
          </a:p>
        </p:txBody>
      </p:sp>
      <p:sp>
        <p:nvSpPr>
          <p:cNvPr id="2151" name="AutoShape 10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300 pt</a:t>
            </a:r>
            <a:endParaRPr lang="en-US" dirty="0"/>
          </a:p>
        </p:txBody>
      </p:sp>
      <p:sp>
        <p:nvSpPr>
          <p:cNvPr id="2152" name="AutoShape 10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400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pt</a:t>
            </a:r>
            <a:endParaRPr lang="en-US" dirty="0"/>
          </a:p>
        </p:txBody>
      </p:sp>
      <p:sp>
        <p:nvSpPr>
          <p:cNvPr id="2153" name="AutoShape 10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500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pt</a:t>
            </a:r>
            <a:endParaRPr lang="en-US" dirty="0"/>
          </a:p>
        </p:txBody>
      </p:sp>
      <p:sp>
        <p:nvSpPr>
          <p:cNvPr id="2154" name="AutoShape 10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100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pt</a:t>
            </a:r>
            <a:endParaRPr lang="en-US" dirty="0"/>
          </a:p>
        </p:txBody>
      </p:sp>
      <p:sp>
        <p:nvSpPr>
          <p:cNvPr id="2155" name="AutoShape 10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200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pt</a:t>
            </a:r>
            <a:endParaRPr lang="en-US" dirty="0"/>
          </a:p>
        </p:txBody>
      </p:sp>
      <p:sp>
        <p:nvSpPr>
          <p:cNvPr id="2156" name="AutoShape 10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300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pt</a:t>
            </a:r>
            <a:endParaRPr lang="en-US" dirty="0"/>
          </a:p>
        </p:txBody>
      </p:sp>
      <p:sp>
        <p:nvSpPr>
          <p:cNvPr id="2157" name="AutoShape 10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400 pt</a:t>
            </a:r>
            <a:endParaRPr lang="en-US" dirty="0"/>
          </a:p>
        </p:txBody>
      </p:sp>
      <p:sp>
        <p:nvSpPr>
          <p:cNvPr id="2158" name="AutoShape 11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500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pt</a:t>
            </a:r>
            <a:endParaRPr lang="en-US" dirty="0"/>
          </a:p>
        </p:txBody>
      </p:sp>
      <p:sp>
        <p:nvSpPr>
          <p:cNvPr id="2159" name="AutoShape 111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100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pt</a:t>
            </a:r>
            <a:endParaRPr lang="en-US" dirty="0"/>
          </a:p>
        </p:txBody>
      </p:sp>
      <p:sp>
        <p:nvSpPr>
          <p:cNvPr id="2160" name="AutoShape 11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200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pt</a:t>
            </a:r>
            <a:endParaRPr lang="en-US" dirty="0"/>
          </a:p>
        </p:txBody>
      </p:sp>
      <p:sp>
        <p:nvSpPr>
          <p:cNvPr id="2161" name="AutoShape 11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300 pt</a:t>
            </a:r>
            <a:endParaRPr lang="en-US" dirty="0"/>
          </a:p>
        </p:txBody>
      </p:sp>
      <p:sp>
        <p:nvSpPr>
          <p:cNvPr id="2162" name="AutoShape 11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400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pt</a:t>
            </a:r>
            <a:endParaRPr lang="en-US" dirty="0"/>
          </a:p>
        </p:txBody>
      </p:sp>
      <p:sp>
        <p:nvSpPr>
          <p:cNvPr id="2163" name="AutoShape 115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500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pt</a:t>
            </a:r>
            <a:endParaRPr lang="en-US" dirty="0"/>
          </a:p>
        </p:txBody>
      </p:sp>
      <p:sp>
        <p:nvSpPr>
          <p:cNvPr id="2164" name="AutoShape 116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100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pt</a:t>
            </a:r>
            <a:endParaRPr lang="en-US" dirty="0"/>
          </a:p>
        </p:txBody>
      </p:sp>
      <p:sp>
        <p:nvSpPr>
          <p:cNvPr id="2165" name="AutoShape 117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200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pt</a:t>
            </a:r>
            <a:endParaRPr lang="en-US" dirty="0"/>
          </a:p>
        </p:txBody>
      </p:sp>
      <p:sp>
        <p:nvSpPr>
          <p:cNvPr id="2166" name="AutoShape 118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300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pt</a:t>
            </a:r>
            <a:endParaRPr lang="en-US" dirty="0"/>
          </a:p>
        </p:txBody>
      </p:sp>
      <p:sp>
        <p:nvSpPr>
          <p:cNvPr id="2167" name="AutoShape 119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400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pt</a:t>
            </a:r>
            <a:endParaRPr lang="en-US" dirty="0"/>
          </a:p>
        </p:txBody>
      </p:sp>
      <p:sp>
        <p:nvSpPr>
          <p:cNvPr id="2168" name="AutoShape 12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500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pt</a:t>
            </a:r>
            <a:endParaRPr lang="en-US" dirty="0"/>
          </a:p>
        </p:txBody>
      </p:sp>
      <p:sp>
        <p:nvSpPr>
          <p:cNvPr id="2088" name="AutoShape 40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  <a:hlinkClick r:id="" action="ppaction://hlinkshowjump?jump=nextslide"/>
              </a:rPr>
              <a:t>100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" action="ppaction://hlinkshowjump?jump=nextslide"/>
              </a:rPr>
              <a:t>pt</a:t>
            </a:r>
            <a:endParaRPr lang="en-US" dirty="0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dirty="0" smtClean="0">
                <a:solidFill>
                  <a:schemeClr val="bg1"/>
                </a:solidFill>
              </a:rPr>
              <a:t>Don’t Eat Poop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dirty="0" smtClean="0">
                <a:solidFill>
                  <a:schemeClr val="bg1"/>
                </a:solidFill>
              </a:rPr>
              <a:t>Clean Me Up Scotty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dirty="0" smtClean="0">
                <a:solidFill>
                  <a:schemeClr val="bg1"/>
                </a:solidFill>
              </a:rPr>
              <a:t>Those Nasty Critters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dirty="0" smtClean="0">
                <a:solidFill>
                  <a:schemeClr val="bg1"/>
                </a:solidFill>
              </a:rPr>
              <a:t>Stop The Spread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dirty="0" smtClean="0">
                <a:solidFill>
                  <a:schemeClr val="bg1"/>
                </a:solidFill>
              </a:rPr>
              <a:t>CD Champions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714E6-B80F-4CBA-A8E2-4F642AD96CF0}" type="slidenum">
              <a:rPr lang="en-US"/>
              <a:pPr/>
              <a:t>10</a:t>
            </a:fld>
            <a:endParaRPr lang="en-US"/>
          </a:p>
        </p:txBody>
      </p:sp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362200"/>
            <a:ext cx="7772400" cy="27432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Use this to clean under nails: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976070" y="1066800"/>
            <a:ext cx="53766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500:  Don’t Eat Poop</a:t>
            </a:r>
            <a:endParaRPr lang="en-CA" sz="44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5A24-63C5-463E-8E1C-F756F5E16F49}" type="slidenum">
              <a:rPr lang="en-US"/>
              <a:pPr/>
              <a:t>11</a:t>
            </a:fld>
            <a:endParaRPr lang="en-US"/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144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144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3505200"/>
            <a:ext cx="7772400" cy="21336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What is: disposable manicure stick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81734" y="1447800"/>
            <a:ext cx="52309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500:  Don’t Eat Poop</a:t>
            </a:r>
            <a:endParaRPr lang="en-CA" sz="44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B94E8-7000-413C-BB26-592FDECF962C}" type="slidenum">
              <a:rPr lang="en-US"/>
              <a:pPr/>
              <a:t>12</a:t>
            </a:fld>
            <a:endParaRPr lang="en-US"/>
          </a:p>
        </p:txBody>
      </p: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2467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819400"/>
            <a:ext cx="7772400" cy="3048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What cleaning solution should be used to clean surfaces in a dental care unit? (</a:t>
            </a:r>
            <a:r>
              <a:rPr lang="en-US" dirty="0" err="1" smtClean="0">
                <a:latin typeface="Times New Roman" pitchFamily="18" charset="0"/>
              </a:rPr>
              <a:t>eg</a:t>
            </a:r>
            <a:r>
              <a:rPr lang="en-US" dirty="0" smtClean="0">
                <a:latin typeface="Times New Roman" pitchFamily="18" charset="0"/>
              </a:rPr>
              <a:t>. Clients chair, counter tops)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685800"/>
            <a:ext cx="69028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100:  Clean Me Up Scotty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57A3-B41F-4F8F-933B-C8F60118B845}" type="slidenum">
              <a:rPr lang="en-US"/>
              <a:pPr/>
              <a:t>13</a:t>
            </a:fld>
            <a:endParaRPr lang="en-US"/>
          </a:p>
        </p:txBody>
      </p:sp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3491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34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667000"/>
            <a:ext cx="7772400" cy="2667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What is: A low level cleaner/disinfectant with a DIN number from Health Canada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57599" y="990600"/>
            <a:ext cx="69028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100:  Clean Me Up Scotty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778B-28BB-462C-8E39-F4D98676EC85}" type="slidenum">
              <a:rPr lang="en-US"/>
              <a:pPr/>
              <a:t>14</a:t>
            </a:fld>
            <a:endParaRPr lang="en-US"/>
          </a:p>
        </p:txBody>
      </p:sp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743200"/>
            <a:ext cx="7772400" cy="28956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Something that makes it very difficult to keep any place clean (home , office or treatment area)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989856" y="914400"/>
            <a:ext cx="68515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200   Clean Me Up Scotty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3F50-3E07-4510-9F37-1C7226C7980D}" type="slidenum">
              <a:rPr lang="en-US"/>
              <a:pPr/>
              <a:t>15</a:t>
            </a:fld>
            <a:endParaRPr lang="en-US"/>
          </a:p>
        </p:txBody>
      </p:sp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553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554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dirty="0" smtClean="0"/>
              <a:t>What is: Clutter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990600"/>
            <a:ext cx="66976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200  Clean Me Up Scotty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CBA1D-9D90-4FFF-9A3F-6699FF65A395}" type="slidenum">
              <a:rPr lang="en-US"/>
              <a:pPr/>
              <a:t>16</a:t>
            </a:fld>
            <a:endParaRPr lang="en-US"/>
          </a:p>
        </p:txBody>
      </p:sp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656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667000"/>
            <a:ext cx="7772400" cy="25146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Cleaning  category of equipment that is used on intact skin (e.g. Blood pressure cuff, patient safety glasses)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762000"/>
            <a:ext cx="66976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300  Clean Me Up Scotty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63340-701C-4638-AD95-3C1292CC5164}" type="slidenum">
              <a:rPr lang="en-US"/>
              <a:pPr/>
              <a:t>17</a:t>
            </a:fld>
            <a:endParaRPr lang="en-US"/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758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75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dirty="0" smtClean="0"/>
              <a:t>What is: Non-critical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838200"/>
            <a:ext cx="66976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300  Clean Me Up Scotty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B8F0-8956-4B47-97A2-285C56A6D356}" type="slidenum">
              <a:rPr lang="en-US"/>
              <a:pPr/>
              <a:t>18</a:t>
            </a:fld>
            <a:endParaRPr lang="en-US"/>
          </a:p>
        </p:txBody>
      </p:sp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590800"/>
            <a:ext cx="7772400" cy="2895600"/>
          </a:xfrm>
        </p:spPr>
        <p:txBody>
          <a:bodyPr/>
          <a:lstStyle/>
          <a:p>
            <a:r>
              <a:rPr lang="en-US" sz="4000" b="1" dirty="0" smtClean="0">
                <a:latin typeface="Times New Roman" pitchFamily="18" charset="0"/>
              </a:rPr>
              <a:t>True/False:  </a:t>
            </a:r>
            <a:r>
              <a:rPr lang="en-US" sz="4000" dirty="0" smtClean="0">
                <a:latin typeface="Times New Roman" pitchFamily="18" charset="0"/>
              </a:rPr>
              <a:t>Antibiotic resistant bacteria requires a special disinfectant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>
              <a:cs typeface="Times New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762000"/>
            <a:ext cx="66976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400  Clean Me Up Scotty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EA7C-1552-4421-B964-E1EA994F0EE3}" type="slidenum">
              <a:rPr lang="en-US"/>
              <a:pPr/>
              <a:t>19</a:t>
            </a:fld>
            <a:endParaRPr lang="en-US"/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963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63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b="1" dirty="0" smtClean="0"/>
              <a:t>What is:  </a:t>
            </a:r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914400"/>
            <a:ext cx="66976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400  Clean Me Up Scotty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9E636-472C-42C8-8FD1-033F1BF22B9B}" type="slidenum">
              <a:rPr lang="en-US"/>
              <a:pPr/>
              <a:t>2</a:t>
            </a:fld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3429000"/>
            <a:ext cx="7772400" cy="21336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Everyone needs to do this before they eat: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15511" y="1600200"/>
            <a:ext cx="52309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>
                <a:latin typeface="+mj-lt"/>
              </a:rPr>
              <a:t>100:  Don’t Eat Poop</a:t>
            </a:r>
            <a:endParaRPr lang="en-CA" sz="4400" b="1" dirty="0">
              <a:latin typeface="+mj-lt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C412-FFFA-4834-86A2-E99533938FFD}" type="slidenum">
              <a:rPr lang="en-US"/>
              <a:pPr/>
              <a:t>20</a:t>
            </a:fld>
            <a:endParaRPr lang="en-US"/>
          </a:p>
        </p:txBody>
      </p:sp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0659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743200"/>
            <a:ext cx="7772400" cy="2819400"/>
          </a:xfrm>
        </p:spPr>
        <p:txBody>
          <a:bodyPr/>
          <a:lstStyle/>
          <a:p>
            <a:pPr algn="l"/>
            <a:r>
              <a:rPr lang="en-US" sz="4000" b="1" dirty="0" smtClean="0">
                <a:latin typeface="Times New Roman" pitchFamily="18" charset="0"/>
              </a:rPr>
              <a:t>True or False</a:t>
            </a:r>
            <a:r>
              <a:rPr lang="en-US" sz="4000" dirty="0" smtClean="0">
                <a:latin typeface="Times New Roman" pitchFamily="18" charset="0"/>
              </a:rPr>
              <a:t>?  You can pour bleach onto a surface that has dried blood on it to disinfect it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63137" y="1143000"/>
            <a:ext cx="66976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500  Clean Me Up Scotty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7D5B8-106A-45F5-9891-CC050CEE61B3}" type="slidenum">
              <a:rPr lang="en-US"/>
              <a:pPr/>
              <a:t>21</a:t>
            </a:fld>
            <a:endParaRPr lang="en-US"/>
          </a:p>
        </p:txBody>
      </p:sp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168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6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895600"/>
            <a:ext cx="7772400" cy="23622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What is: False, (first clean with soap and water)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1066800"/>
            <a:ext cx="66976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500  Clean Me Up Scotty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237B-D20F-49BF-8563-B08A79459DB4}" type="slidenum">
              <a:rPr lang="en-US"/>
              <a:pPr/>
              <a:t>22</a:t>
            </a:fld>
            <a:endParaRPr lang="en-US"/>
          </a:p>
        </p:txBody>
      </p:sp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514600"/>
            <a:ext cx="7772400" cy="28956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Some strains of this common bacteria are resistant to antibiotics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990600"/>
            <a:ext cx="6870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100  Those Nasty Critters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93F9-0F43-4EFA-8D23-7318D905C6A0}" type="slidenum">
              <a:rPr lang="en-US"/>
              <a:pPr/>
              <a:t>23</a:t>
            </a:fld>
            <a:endParaRPr 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3731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373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590800"/>
            <a:ext cx="7772400" cy="2209800"/>
          </a:xfrm>
        </p:spPr>
        <p:txBody>
          <a:bodyPr/>
          <a:lstStyle/>
          <a:p>
            <a:r>
              <a:rPr lang="en-US" dirty="0" smtClean="0"/>
              <a:t>What is: MRSA (</a:t>
            </a:r>
            <a:r>
              <a:rPr lang="en-US" dirty="0" err="1" smtClean="0"/>
              <a:t>methicillin</a:t>
            </a:r>
            <a:r>
              <a:rPr lang="en-US" dirty="0" smtClean="0"/>
              <a:t> resistant </a:t>
            </a:r>
            <a:r>
              <a:rPr lang="en-US" i="1" dirty="0" smtClean="0"/>
              <a:t>staphylococcus</a:t>
            </a:r>
            <a:r>
              <a:rPr lang="en-US" dirty="0" smtClean="0"/>
              <a:t> </a:t>
            </a:r>
            <a:r>
              <a:rPr lang="en-US" dirty="0" err="1" smtClean="0"/>
              <a:t>aureus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990600"/>
            <a:ext cx="6870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100  Those Nasty Critters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69C7-F638-4231-BFBF-B6889AA1EA34}" type="slidenum">
              <a:rPr lang="en-US"/>
              <a:pPr/>
              <a:t>24</a:t>
            </a:fld>
            <a:endParaRPr lang="en-US"/>
          </a:p>
        </p:txBody>
      </p:sp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475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209800"/>
            <a:ext cx="7772400" cy="33528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All dental practices require this exposure protocol 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914400"/>
            <a:ext cx="6870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200  Those Nasty Critters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6AEE-7555-4ABD-B142-DDAD7EE18686}" type="slidenum">
              <a:rPr lang="en-US"/>
              <a:pPr/>
              <a:t>25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577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57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895600"/>
            <a:ext cx="7772400" cy="1447800"/>
          </a:xfrm>
        </p:spPr>
        <p:txBody>
          <a:bodyPr/>
          <a:lstStyle/>
          <a:p>
            <a:r>
              <a:rPr lang="en-US" dirty="0" smtClean="0"/>
              <a:t>What is: Blood and body fluids exposure management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762000"/>
            <a:ext cx="6870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200  Those Nasty Critters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CE17-901E-481B-8DD8-31F3DE4C131B}" type="slidenum">
              <a:rPr lang="en-US"/>
              <a:pPr/>
              <a:t>26</a:t>
            </a:fld>
            <a:endParaRPr lang="en-US"/>
          </a:p>
        </p:txBody>
      </p:sp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895600"/>
            <a:ext cx="7772400" cy="21336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These organisms are not neutralized (killed) by antibiotics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838200"/>
            <a:ext cx="6870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300  Those Nasty Critters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B652-2A47-4BCC-B047-986DE79F2534}" type="slidenum">
              <a:rPr lang="en-US"/>
              <a:pPr/>
              <a:t>27</a:t>
            </a:fld>
            <a:endParaRPr lang="en-US"/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782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782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895600"/>
            <a:ext cx="7772400" cy="1143000"/>
          </a:xfrm>
        </p:spPr>
        <p:txBody>
          <a:bodyPr/>
          <a:lstStyle/>
          <a:p>
            <a:r>
              <a:rPr lang="en-US" dirty="0" smtClean="0"/>
              <a:t>What are:  Viruses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990600"/>
            <a:ext cx="6870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300  Those Nasty Critters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4953-6978-4E1A-BB30-0E712AE4C149}" type="slidenum">
              <a:rPr lang="en-US"/>
              <a:pPr/>
              <a:t>28</a:t>
            </a:fld>
            <a:endParaRPr lang="en-US"/>
          </a:p>
        </p:txBody>
      </p:sp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885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743200"/>
            <a:ext cx="7772400" cy="31242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Name 4 illnesses you should be vaccinated for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1066800"/>
            <a:ext cx="6870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400  Those Nasty Critters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A257-1546-43A8-8C97-4FB28A5B645E}" type="slidenum">
              <a:rPr lang="en-US"/>
              <a:pPr/>
              <a:t>29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987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8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133600"/>
            <a:ext cx="7772400" cy="3352800"/>
          </a:xfrm>
        </p:spPr>
        <p:txBody>
          <a:bodyPr/>
          <a:lstStyle/>
          <a:p>
            <a:r>
              <a:rPr lang="en-US" sz="5400" dirty="0" smtClean="0">
                <a:latin typeface="Times New Roman" pitchFamily="18" charset="0"/>
              </a:rPr>
              <a:t>What are:</a:t>
            </a:r>
            <a:r>
              <a:rPr lang="en-US" dirty="0" smtClean="0">
                <a:latin typeface="Times New Roman" pitchFamily="18" charset="0"/>
              </a:rPr>
              <a:t> measles, mumps, rubella, polio, tetanus, diphtheria, </a:t>
            </a:r>
            <a:r>
              <a:rPr lang="en-US" dirty="0" err="1" smtClean="0">
                <a:latin typeface="Times New Roman" pitchFamily="18" charset="0"/>
              </a:rPr>
              <a:t>pertussis</a:t>
            </a:r>
            <a:r>
              <a:rPr lang="en-US" dirty="0" smtClean="0">
                <a:latin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</a:rPr>
              <a:t>varicella</a:t>
            </a:r>
            <a:r>
              <a:rPr lang="en-US" dirty="0" smtClean="0">
                <a:latin typeface="Times New Roman" pitchFamily="18" charset="0"/>
              </a:rPr>
              <a:t>, influenza, hepatitis B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990600"/>
            <a:ext cx="6870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400  Those Nasty Critters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D068C-0CDF-4BBF-9067-39667C9357FA}" type="slidenum">
              <a:rPr lang="en-US"/>
              <a:pPr/>
              <a:t>3</a:t>
            </a:fld>
            <a:endParaRPr lang="en-US"/>
          </a:p>
        </p:txBody>
      </p:sp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4276" name="Rectangle 4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27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429000"/>
            <a:ext cx="7772400" cy="19812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What is: Hand Hygiene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52600" y="914400"/>
            <a:ext cx="52309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100:  Don’t Eat Poop</a:t>
            </a:r>
            <a:endParaRPr lang="en-CA" sz="44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7509-0169-465B-8885-A34A49ACA29A}" type="slidenum">
              <a:rPr lang="en-US"/>
              <a:pPr/>
              <a:t>30</a:t>
            </a:fld>
            <a:endParaRPr lang="en-US"/>
          </a:p>
        </p:txBody>
      </p:sp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362200"/>
            <a:ext cx="7772400" cy="28956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145074" y="990600"/>
            <a:ext cx="6870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500  Those Nasty Critters</a:t>
            </a:r>
            <a:endParaRPr lang="en-CA" sz="4800" b="1" dirty="0"/>
          </a:p>
        </p:txBody>
      </p:sp>
      <p:sp>
        <p:nvSpPr>
          <p:cNvPr id="6" name="Rectangle 5"/>
          <p:cNvSpPr/>
          <p:nvPr/>
        </p:nvSpPr>
        <p:spPr>
          <a:xfrm>
            <a:off x="1143000" y="3013502"/>
            <a:ext cx="7543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 pitchFamily="18" charset="0"/>
              </a:rPr>
              <a:t>New antibiotic resistance emerging across the world </a:t>
            </a:r>
            <a:endParaRPr lang="en-CA" sz="4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0ABA-C02D-4AD4-B1FE-341DA536E111}" type="slidenum">
              <a:rPr lang="en-US"/>
              <a:pPr/>
              <a:t>31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192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192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667000"/>
            <a:ext cx="7772400" cy="2133600"/>
          </a:xfrm>
        </p:spPr>
        <p:txBody>
          <a:bodyPr/>
          <a:lstStyle/>
          <a:p>
            <a:r>
              <a:rPr lang="en-US" dirty="0" smtClean="0"/>
              <a:t>What is: </a:t>
            </a:r>
            <a:r>
              <a:rPr lang="en-US" dirty="0" err="1" smtClean="0"/>
              <a:t>carbapenemase</a:t>
            </a:r>
            <a:r>
              <a:rPr lang="en-US" smtClean="0"/>
              <a:t> producing organisms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5076" y="990600"/>
            <a:ext cx="6870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500  Those Nasty Critters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27BC-9DDF-4427-B6E2-932E1B395A16}" type="slidenum">
              <a:rPr lang="en-US"/>
              <a:pPr/>
              <a:t>32</a:t>
            </a:fld>
            <a:endParaRPr lang="en-US"/>
          </a:p>
        </p:txBody>
      </p: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2947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590800"/>
            <a:ext cx="7772400" cy="28194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Do this before each interaction with a client to determine the infectious risk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523999" y="914400"/>
            <a:ext cx="58082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100  Stop The Spread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8471-0C8F-4615-984D-2AEB745BC991}" type="slidenum">
              <a:rPr lang="en-US"/>
              <a:pPr/>
              <a:t>33</a:t>
            </a:fld>
            <a:endParaRPr lang="en-US"/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3971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39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362200"/>
            <a:ext cx="7772400" cy="2971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What is: a risk assessment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3999" y="1143000"/>
            <a:ext cx="58082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100  Stop The Spread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F951-69C7-4C3D-8077-B3704296743C}" type="slidenum">
              <a:rPr lang="en-US"/>
              <a:pPr/>
              <a:t>34</a:t>
            </a:fld>
            <a:endParaRPr lang="en-US"/>
          </a:p>
        </p:txBody>
      </p:sp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590800"/>
            <a:ext cx="7772400" cy="27432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Aside from hand hygiene – what are 2 practices that are included in Routine Practices ?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676399" y="762000"/>
            <a:ext cx="58082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200  Stop The Spread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A07C-1487-4373-B415-2E7F68F8287C}" type="slidenum">
              <a:rPr lang="en-US"/>
              <a:pPr/>
              <a:t>35</a:t>
            </a:fld>
            <a:endParaRPr lang="en-US"/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601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602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667000"/>
            <a:ext cx="7772400" cy="28194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What is: PCRA, appropriate use of PPE, sharps safety, routine cleaning and disinfection of equipment and environment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685800"/>
            <a:ext cx="56543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200 Stop The Spread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6A91-4A72-4C3D-8C5F-A5B670597C11}" type="slidenum">
              <a:rPr lang="en-US"/>
              <a:pPr/>
              <a:t>36</a:t>
            </a:fld>
            <a:endParaRPr lang="en-US"/>
          </a:p>
        </p:txBody>
      </p:sp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704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2438400"/>
            <a:ext cx="7772400" cy="31242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True/False: Artificial nails or gel nails are fine to wear to work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600199" y="1066800"/>
            <a:ext cx="58082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300  Stop The Spread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8B86-31EF-4C89-95BB-A68AF2C6CCE5}" type="slidenum">
              <a:rPr lang="en-US"/>
              <a:pPr/>
              <a:t>37</a:t>
            </a:fld>
            <a:endParaRPr lang="en-US"/>
          </a:p>
        </p:txBody>
      </p:sp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806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80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590800"/>
            <a:ext cx="7772400" cy="3352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False, they can tear gloves and have been genetically linked to infections in the patient (hospital data)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1143000"/>
            <a:ext cx="58082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300  Stop The Spread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33FB-E978-451E-B4F6-A0C3F46A8FB3}" type="slidenum">
              <a:rPr lang="en-US"/>
              <a:pPr/>
              <a:t>38</a:t>
            </a:fld>
            <a:endParaRPr lang="en-US"/>
          </a:p>
        </p:txBody>
      </p:sp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667000"/>
            <a:ext cx="7772400" cy="1143000"/>
          </a:xfrm>
        </p:spPr>
        <p:txBody>
          <a:bodyPr/>
          <a:lstStyle/>
          <a:p>
            <a:r>
              <a:rPr lang="en-US" sz="4000" dirty="0" smtClean="0"/>
              <a:t>Antibiotic resistant organisms are spread by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8799" y="1143000"/>
            <a:ext cx="58082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400  Stop The Spread</a:t>
            </a:r>
            <a:endParaRPr lang="en-CA" sz="48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EF4D-A4C0-4ECA-B087-BC10CA9F1DC9}" type="slidenum">
              <a:rPr lang="en-US"/>
              <a:pPr/>
              <a:t>39</a:t>
            </a:fld>
            <a:endParaRPr lang="en-US"/>
          </a:p>
        </p:txBody>
      </p:sp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011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011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667000"/>
            <a:ext cx="7772400" cy="1371600"/>
          </a:xfrm>
        </p:spPr>
        <p:txBody>
          <a:bodyPr/>
          <a:lstStyle/>
          <a:p>
            <a:r>
              <a:rPr lang="en-US" dirty="0" smtClean="0"/>
              <a:t>Direct and indirect contact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84103" y="838200"/>
            <a:ext cx="56543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800" b="1" dirty="0" smtClean="0"/>
              <a:t>400 Stop The Spread</a:t>
            </a:r>
            <a:endParaRPr lang="en-CA" sz="48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19A7-8F91-4AB5-9F7B-E473A1736506}" type="slidenum">
              <a:rPr lang="en-US"/>
              <a:pPr/>
              <a:t>4</a:t>
            </a:fld>
            <a:endParaRPr lang="en-US"/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31242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Gloves are a great barrier for: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1143000"/>
            <a:ext cx="52309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200:  Don’t Eat Poop</a:t>
            </a:r>
            <a:endParaRPr lang="en-CA" sz="44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89052-5D44-4EF0-831E-F3EC1931E7E1}" type="slidenum">
              <a:rPr lang="en-US"/>
              <a:pPr/>
              <a:t>40</a:t>
            </a:fld>
            <a:endParaRPr lang="en-US"/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1139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743200"/>
            <a:ext cx="7772400" cy="2438400"/>
          </a:xfrm>
        </p:spPr>
        <p:txBody>
          <a:bodyPr/>
          <a:lstStyle/>
          <a:p>
            <a:r>
              <a:rPr lang="en-US" sz="4000" b="1" dirty="0" smtClean="0"/>
              <a:t>True/False: </a:t>
            </a:r>
            <a:r>
              <a:rPr lang="en-US" sz="4000" dirty="0" smtClean="0"/>
              <a:t>It is alright to wash disposable gloves in disinfectant and re-use</a:t>
            </a: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13990" y="990600"/>
            <a:ext cx="53387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500  Stop The Spread</a:t>
            </a:r>
            <a:endParaRPr lang="en-CA" sz="44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3456-0376-4F2B-8116-418718397B97}" type="slidenum">
              <a:rPr lang="en-US"/>
              <a:pPr/>
              <a:t>41</a:t>
            </a:fld>
            <a:endParaRPr lang="en-US"/>
          </a:p>
        </p:txBody>
      </p:sp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216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21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r>
              <a:rPr lang="en-US" sz="4000" dirty="0" smtClean="0"/>
              <a:t>False</a:t>
            </a:r>
            <a:r>
              <a:rPr lang="en-US" sz="4000" smtClean="0"/>
              <a:t>: </a:t>
            </a:r>
            <a:r>
              <a:rPr lang="en-US" sz="4000" dirty="0" smtClean="0"/>
              <a:t>i</a:t>
            </a:r>
            <a:r>
              <a:rPr lang="en-US" sz="4000" smtClean="0"/>
              <a:t>ntegrity </a:t>
            </a:r>
            <a:r>
              <a:rPr lang="en-US" sz="4000" dirty="0" smtClean="0"/>
              <a:t>of glove is compromised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054892" y="990600"/>
            <a:ext cx="53387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500  Stop The Spread</a:t>
            </a:r>
            <a:endParaRPr lang="en-CA" sz="44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FFA3-4A20-4307-9A55-5F7C3324CF30}" type="slidenum">
              <a:rPr lang="en-US"/>
              <a:pPr/>
              <a:t>42</a:t>
            </a:fld>
            <a:endParaRPr lang="en-US"/>
          </a:p>
        </p:txBody>
      </p:sp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1447800" y="3078163"/>
            <a:ext cx="6248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4800" b="1">
              <a:solidFill>
                <a:schemeClr val="bg1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590800"/>
            <a:ext cx="7772400" cy="2590800"/>
          </a:xfrm>
        </p:spPr>
        <p:txBody>
          <a:bodyPr/>
          <a:lstStyle/>
          <a:p>
            <a:r>
              <a:rPr lang="en-US" sz="4000" b="1" dirty="0" smtClean="0"/>
              <a:t>True/False: </a:t>
            </a:r>
            <a:r>
              <a:rPr lang="en-US" sz="4000" dirty="0" smtClean="0"/>
              <a:t>Prescription eye glasses are sufficient to wear to protect the  mucus membranes of your eyes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057401" y="1143000"/>
            <a:ext cx="50289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100  CD Champions</a:t>
            </a:r>
            <a:endParaRPr lang="en-CA" sz="44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F481-4ED7-47C0-9DCF-C1FD8FE77370}" type="slidenum">
              <a:rPr lang="en-US"/>
              <a:pPr/>
              <a:t>43</a:t>
            </a:fld>
            <a:endParaRPr lang="en-US"/>
          </a:p>
        </p:txBody>
      </p:sp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1447800" y="3079750"/>
            <a:ext cx="6248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4800" b="1">
              <a:solidFill>
                <a:schemeClr val="bg1"/>
              </a:solidFill>
            </a:endParaRPr>
          </a:p>
        </p:txBody>
      </p:sp>
      <p:sp>
        <p:nvSpPr>
          <p:cNvPr id="94211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42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819400"/>
            <a:ext cx="7772400" cy="2438400"/>
          </a:xfrm>
        </p:spPr>
        <p:txBody>
          <a:bodyPr/>
          <a:lstStyle/>
          <a:p>
            <a:r>
              <a:rPr lang="en-US" dirty="0" smtClean="0"/>
              <a:t>False: Spray and aerosolized germs can easily spray up and under those glasses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102746" y="838200"/>
            <a:ext cx="50289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100  CD Champions</a:t>
            </a:r>
            <a:endParaRPr lang="en-CA" sz="44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4EAD7-9845-4375-9D8F-9CCF050D2E72}" type="slidenum">
              <a:rPr lang="en-US"/>
              <a:pPr/>
              <a:t>44</a:t>
            </a:fld>
            <a:endParaRPr lang="en-US"/>
          </a:p>
        </p:txBody>
      </p:sp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523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r>
              <a:rPr lang="en-US" sz="4000" dirty="0" smtClean="0"/>
              <a:t>Do this to your hand piece immediately following the procedure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762000"/>
            <a:ext cx="48878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200 CD Champions</a:t>
            </a:r>
            <a:endParaRPr lang="en-CA" sz="44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24498-B818-4CFC-9C65-F14E8F641234}" type="slidenum">
              <a:rPr lang="en-US"/>
              <a:pPr/>
              <a:t>45</a:t>
            </a:fld>
            <a:endParaRPr lang="en-US"/>
          </a:p>
        </p:txBody>
      </p:sp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625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62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286000"/>
            <a:ext cx="7772400" cy="2362200"/>
          </a:xfrm>
        </p:spPr>
        <p:txBody>
          <a:bodyPr/>
          <a:lstStyle/>
          <a:p>
            <a:r>
              <a:rPr lang="en-US" dirty="0" smtClean="0"/>
              <a:t>What is: Remove the bur and place in puncture resistant </a:t>
            </a:r>
            <a:r>
              <a:rPr lang="en-US" dirty="0" err="1" smtClean="0"/>
              <a:t>containor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1" y="685800"/>
            <a:ext cx="50289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200  CD Champions</a:t>
            </a:r>
            <a:endParaRPr lang="en-CA" sz="44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32FC0-7ACE-48C9-AF1F-B1AFF7BBAD8E}" type="slidenum">
              <a:rPr lang="en-US"/>
              <a:pPr/>
              <a:t>46</a:t>
            </a:fld>
            <a:endParaRPr lang="en-US"/>
          </a:p>
        </p:txBody>
      </p:sp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728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438400"/>
            <a:ext cx="7772400" cy="2743200"/>
          </a:xfrm>
        </p:spPr>
        <p:txBody>
          <a:bodyPr/>
          <a:lstStyle/>
          <a:p>
            <a:r>
              <a:rPr lang="en-US" sz="4000" dirty="0" smtClean="0"/>
              <a:t>Two things that should be used whenever feasible whenever the creation of droplets, spray and spatter is possible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362201" y="914400"/>
            <a:ext cx="50289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300  CD Champions</a:t>
            </a:r>
            <a:endParaRPr lang="en-CA" sz="44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36DE1-EAC4-4DCE-909B-4A2580231092}" type="slidenum">
              <a:rPr lang="en-US"/>
              <a:pPr/>
              <a:t>47</a:t>
            </a:fld>
            <a:endParaRPr lang="en-US"/>
          </a:p>
        </p:txBody>
      </p:sp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830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83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743200"/>
            <a:ext cx="7772400" cy="1143000"/>
          </a:xfrm>
        </p:spPr>
        <p:txBody>
          <a:bodyPr/>
          <a:lstStyle/>
          <a:p>
            <a:r>
              <a:rPr lang="en-US" dirty="0" smtClean="0"/>
              <a:t>What is: high volume suction, rubber dam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09801" y="914400"/>
            <a:ext cx="50289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300  CD Champions</a:t>
            </a:r>
            <a:endParaRPr lang="en-CA" sz="44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B668-C9B3-4F3D-AFA9-0AAA8DD002F4}" type="slidenum">
              <a:rPr lang="en-US"/>
              <a:pPr/>
              <a:t>48</a:t>
            </a:fld>
            <a:endParaRPr lang="en-US"/>
          </a:p>
        </p:txBody>
      </p:sp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933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0"/>
            <a:ext cx="7772400" cy="3429000"/>
          </a:xfrm>
        </p:spPr>
        <p:txBody>
          <a:bodyPr/>
          <a:lstStyle/>
          <a:p>
            <a:r>
              <a:rPr lang="en-US" sz="4000" dirty="0" smtClean="0"/>
              <a:t>This must be done prior to disinfection and/or sterilization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905001" y="762000"/>
            <a:ext cx="50289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400  CD Champions</a:t>
            </a:r>
            <a:endParaRPr lang="en-CA" sz="44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0FB4-AB34-41A6-883D-24488FC11BE3}" type="slidenum">
              <a:rPr lang="en-US"/>
              <a:pPr/>
              <a:t>49</a:t>
            </a:fld>
            <a:endParaRPr lang="en-US"/>
          </a:p>
        </p:txBody>
      </p:sp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0035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035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819400"/>
            <a:ext cx="7772400" cy="1600200"/>
          </a:xfrm>
        </p:spPr>
        <p:txBody>
          <a:bodyPr/>
          <a:lstStyle/>
          <a:p>
            <a:r>
              <a:rPr lang="en-US" dirty="0" smtClean="0"/>
              <a:t>What is: disassembly and cleaning (scrubbing)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04035" y="838200"/>
            <a:ext cx="53110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400  CD Champions  </a:t>
            </a:r>
            <a:endParaRPr lang="en-CA" sz="44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7308-B849-4DD1-9C4E-9C44E5B93E43}" type="slidenum">
              <a:rPr lang="en-US"/>
              <a:pPr/>
              <a:t>5</a:t>
            </a:fld>
            <a:endParaRPr lang="en-US"/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529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3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4714875" y="29003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438400"/>
            <a:ext cx="7772400" cy="32766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What is: icky stuff that you can see, (microorganisms can still find their way thru the tiny holes no gloves are 100% impermeable)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72713" y="685800"/>
            <a:ext cx="52309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200:  Don’t Eat Poop</a:t>
            </a:r>
            <a:endParaRPr lang="en-CA" sz="44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E2137-3DBE-4BD7-9AB7-347CBAC5A750}" type="slidenum">
              <a:rPr lang="en-US"/>
              <a:pPr/>
              <a:t>50</a:t>
            </a:fld>
            <a:endParaRPr lang="en-US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01379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667000"/>
            <a:ext cx="7772400" cy="1143000"/>
          </a:xfrm>
        </p:spPr>
        <p:txBody>
          <a:bodyPr/>
          <a:lstStyle/>
          <a:p>
            <a:r>
              <a:rPr lang="en-US" sz="4000" b="1" dirty="0" smtClean="0"/>
              <a:t>Examples of semi-critical instruments are:</a:t>
            </a: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914400"/>
            <a:ext cx="50289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500  CD Champions</a:t>
            </a:r>
            <a:endParaRPr lang="en-CA" sz="44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704B-9954-4B4F-8241-AC0729795AFB}" type="slidenum">
              <a:rPr lang="en-US"/>
              <a:pPr/>
              <a:t>51</a:t>
            </a:fld>
            <a:endParaRPr lang="en-US"/>
          </a:p>
        </p:txBody>
      </p:sp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0240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24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1981200"/>
            <a:ext cx="7772400" cy="3048000"/>
          </a:xfrm>
        </p:spPr>
        <p:txBody>
          <a:bodyPr/>
          <a:lstStyle/>
          <a:p>
            <a:pPr algn="l"/>
            <a:r>
              <a:rPr lang="en-CA" sz="4000" dirty="0" smtClean="0"/>
              <a:t>mouth mirrors, amalgam condensers, </a:t>
            </a:r>
            <a:r>
              <a:rPr lang="en-CA" sz="4000" dirty="0" err="1" smtClean="0"/>
              <a:t>facebow</a:t>
            </a:r>
            <a:r>
              <a:rPr lang="en-CA" sz="4000" dirty="0" smtClean="0"/>
              <a:t> forks, reusable impression trays, X-ray film holders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057400" y="838200"/>
            <a:ext cx="50289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500  CD Champions</a:t>
            </a:r>
            <a:endParaRPr lang="en-CA" sz="44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EAC42-D913-4D31-8DF9-F78ABBA5FA97}" type="slidenum">
              <a:rPr lang="en-US"/>
              <a:pPr/>
              <a:t>6</a:t>
            </a:fld>
            <a:endParaRPr lang="en-US"/>
          </a:p>
        </p:txBody>
      </p:sp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2590800"/>
            <a:ext cx="7772400" cy="39624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When a client tells you they have been vomiting and had diarrhea you should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1066800"/>
            <a:ext cx="52309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300:  Don’t Eat Poop</a:t>
            </a:r>
            <a:endParaRPr lang="en-CA" sz="44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FD86-6547-4CDB-AB59-9FE997255E87}" type="slidenum">
              <a:rPr lang="en-US"/>
              <a:pPr/>
              <a:t>7</a:t>
            </a:fld>
            <a:endParaRPr lang="en-US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734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4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2209800"/>
            <a:ext cx="7772400" cy="2971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Reschedule their appointment if at all possible</a:t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914400"/>
            <a:ext cx="52309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300:  Don’t Eat Poop</a:t>
            </a:r>
            <a:endParaRPr lang="en-CA" sz="44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EAF2-78BE-42A0-9385-E94E05F5FFD2}" type="slidenum">
              <a:rPr lang="en-US"/>
              <a:pPr/>
              <a:t>8</a:t>
            </a:fld>
            <a:endParaRPr lang="en-US"/>
          </a:p>
        </p:txBody>
      </p:sp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837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438400"/>
            <a:ext cx="7772400" cy="32766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</a:rPr>
              <a:t>Hand washing or using ABHR are equally effective except when:</a:t>
            </a:r>
            <a:br>
              <a:rPr lang="en-US" sz="4000" dirty="0" smtClean="0">
                <a:latin typeface="Times New Roman" pitchFamily="18" charset="0"/>
              </a:rPr>
            </a:b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820313" y="990600"/>
            <a:ext cx="52309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400:  Don’t Eat Poop</a:t>
            </a:r>
            <a:endParaRPr lang="en-CA" sz="44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4E2B8-A3C8-4A74-B0CF-A140D1C13EEA}" type="slidenum">
              <a:rPr lang="en-US"/>
              <a:pPr/>
              <a:t>9</a:t>
            </a:fld>
            <a:endParaRPr lang="en-US"/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939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93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667000"/>
            <a:ext cx="7772400" cy="2057400"/>
          </a:xfrm>
        </p:spPr>
        <p:txBody>
          <a:bodyPr/>
          <a:lstStyle/>
          <a:p>
            <a:r>
              <a:rPr lang="en-US" sz="4000" dirty="0" smtClean="0"/>
              <a:t>What is: Hands are visibly soiled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914400"/>
            <a:ext cx="52309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 smtClean="0"/>
              <a:t>400:  Don’t Eat Poop</a:t>
            </a:r>
            <a:endParaRPr lang="en-CA" sz="4400" b="1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900</Words>
  <Application>Microsoft Office PowerPoint</Application>
  <PresentationFormat>On-screen Show (4:3)</PresentationFormat>
  <Paragraphs>184</Paragraphs>
  <Slides>51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Default Design</vt:lpstr>
      <vt:lpstr>Slide 1</vt:lpstr>
      <vt:lpstr>Everyone needs to do this before they eat: </vt:lpstr>
      <vt:lpstr>What is: Hand Hygiene </vt:lpstr>
      <vt:lpstr>Gloves are a great barrier for: </vt:lpstr>
      <vt:lpstr>What is: icky stuff that you can see, (microorganisms can still find their way thru the tiny holes no gloves are 100% impermeable) </vt:lpstr>
      <vt:lpstr>When a client tells you they have been vomiting and had diarrhea you should </vt:lpstr>
      <vt:lpstr>Reschedule their appointment if at all possible </vt:lpstr>
      <vt:lpstr>Hand washing or using ABHR are equally effective except when: </vt:lpstr>
      <vt:lpstr>What is: Hands are visibly soiled</vt:lpstr>
      <vt:lpstr>Use this to clean under nails: </vt:lpstr>
      <vt:lpstr>What is: disposable manicure stick </vt:lpstr>
      <vt:lpstr>What cleaning solution should be used to clean surfaces in a dental care unit? (eg. Clients chair, counter tops) </vt:lpstr>
      <vt:lpstr>What is: A low level cleaner/disinfectant with a DIN number from Health Canada </vt:lpstr>
      <vt:lpstr>Something that makes it very difficult to keep any place clean (home , office or treatment area) </vt:lpstr>
      <vt:lpstr>What is: Clutter</vt:lpstr>
      <vt:lpstr>Cleaning  category of equipment that is used on intact skin (e.g. Blood pressure cuff, patient safety glasses) </vt:lpstr>
      <vt:lpstr>What is: Non-critical</vt:lpstr>
      <vt:lpstr>True/False:  Antibiotic resistant bacteria requires a special disinfectant </vt:lpstr>
      <vt:lpstr>What is:  False</vt:lpstr>
      <vt:lpstr>True or False?  You can pour bleach onto a surface that has dried blood on it to disinfect it </vt:lpstr>
      <vt:lpstr>What is: False, (first clean with soap and water) </vt:lpstr>
      <vt:lpstr>Some strains of this common bacteria are resistant to antibiotics </vt:lpstr>
      <vt:lpstr>What is: MRSA (methicillin resistant staphylococcus aureus)</vt:lpstr>
      <vt:lpstr>All dental practices require this exposure protocol  </vt:lpstr>
      <vt:lpstr>What is: Blood and body fluids exposure management</vt:lpstr>
      <vt:lpstr>These organisms are not neutralized (killed) by antibiotics </vt:lpstr>
      <vt:lpstr>What are:  Viruses</vt:lpstr>
      <vt:lpstr>Name 4 illnesses you should be vaccinated for </vt:lpstr>
      <vt:lpstr>What are: measles, mumps, rubella, polio, tetanus, diphtheria, pertussis, varicella, influenza, hepatitis B </vt:lpstr>
      <vt:lpstr> </vt:lpstr>
      <vt:lpstr>What is: carbapenemase producing organisms</vt:lpstr>
      <vt:lpstr>Do this before each interaction with a client to determine the infectious risk </vt:lpstr>
      <vt:lpstr>What is: a risk assessment </vt:lpstr>
      <vt:lpstr>Aside from hand hygiene – what are 2 practices that are included in Routine Practices ? </vt:lpstr>
      <vt:lpstr>What is: PCRA, appropriate use of PPE, sharps safety, routine cleaning and disinfection of equipment and environment </vt:lpstr>
      <vt:lpstr>True/False: Artificial nails or gel nails are fine to wear to work </vt:lpstr>
      <vt:lpstr>False, they can tear gloves and have been genetically linked to infections in the patient (hospital data) </vt:lpstr>
      <vt:lpstr>Antibiotic resistant organisms are spread by</vt:lpstr>
      <vt:lpstr>Direct and indirect contact</vt:lpstr>
      <vt:lpstr>True/False: It is alright to wash disposable gloves in disinfectant and re-use</vt:lpstr>
      <vt:lpstr>False: integrity of glove is compromised</vt:lpstr>
      <vt:lpstr>True/False: Prescription eye glasses are sufficient to wear to protect the  mucus membranes of your eyes </vt:lpstr>
      <vt:lpstr>False: Spray and aerosolized germs can easily spray up and under those glasses</vt:lpstr>
      <vt:lpstr>Do this to your hand piece immediately following the procedure</vt:lpstr>
      <vt:lpstr>What is: Remove the bur and place in puncture resistant containor</vt:lpstr>
      <vt:lpstr>Two things that should be used whenever feasible whenever the creation of droplets, spray and spatter is possible</vt:lpstr>
      <vt:lpstr>What is: high volume suction, rubber dam</vt:lpstr>
      <vt:lpstr>This must be done prior to disinfection and/or sterilization</vt:lpstr>
      <vt:lpstr>What is: disassembly and cleaning (scrubbing)</vt:lpstr>
      <vt:lpstr>Examples of semi-critical instruments are:</vt:lpstr>
      <vt:lpstr>mouth mirrors, amalgam condensers, facebow forks, reusable impression trays, X-ray film holders</vt:lpstr>
    </vt:vector>
  </TitlesOfParts>
  <Manager>Region 5 KETS Coordinator</Manager>
  <Company>KDE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Blank Jeopardy</dc:title>
  <dc:creator>Donna Eustace</dc:creator>
  <cp:lastModifiedBy>jarcher</cp:lastModifiedBy>
  <cp:revision>65</cp:revision>
  <dcterms:created xsi:type="dcterms:W3CDTF">1998-08-19T17:45:48Z</dcterms:created>
  <dcterms:modified xsi:type="dcterms:W3CDTF">2014-07-29T14:20:57Z</dcterms:modified>
</cp:coreProperties>
</file>