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75"/>
  </p:notesMasterIdLst>
  <p:handoutMasterIdLst>
    <p:handoutMasterId r:id="rId76"/>
  </p:handoutMasterIdLst>
  <p:sldIdLst>
    <p:sldId id="371" r:id="rId2"/>
    <p:sldId id="372" r:id="rId3"/>
    <p:sldId id="258" r:id="rId4"/>
    <p:sldId id="359" r:id="rId5"/>
    <p:sldId id="355" r:id="rId6"/>
    <p:sldId id="356" r:id="rId7"/>
    <p:sldId id="357" r:id="rId8"/>
    <p:sldId id="358" r:id="rId9"/>
    <p:sldId id="338" r:id="rId10"/>
    <p:sldId id="335" r:id="rId11"/>
    <p:sldId id="259" r:id="rId12"/>
    <p:sldId id="260" r:id="rId13"/>
    <p:sldId id="328" r:id="rId14"/>
    <p:sldId id="272" r:id="rId15"/>
    <p:sldId id="273" r:id="rId16"/>
    <p:sldId id="274" r:id="rId17"/>
    <p:sldId id="288" r:id="rId18"/>
    <p:sldId id="289" r:id="rId19"/>
    <p:sldId id="334" r:id="rId20"/>
    <p:sldId id="263" r:id="rId21"/>
    <p:sldId id="264" r:id="rId22"/>
    <p:sldId id="278" r:id="rId23"/>
    <p:sldId id="280" r:id="rId24"/>
    <p:sldId id="279" r:id="rId25"/>
    <p:sldId id="281" r:id="rId26"/>
    <p:sldId id="282" r:id="rId27"/>
    <p:sldId id="283" r:id="rId28"/>
    <p:sldId id="295" r:id="rId29"/>
    <p:sldId id="296" r:id="rId30"/>
    <p:sldId id="297" r:id="rId31"/>
    <p:sldId id="299" r:id="rId32"/>
    <p:sldId id="341" r:id="rId33"/>
    <p:sldId id="343" r:id="rId34"/>
    <p:sldId id="342" r:id="rId35"/>
    <p:sldId id="330" r:id="rId36"/>
    <p:sldId id="262" r:id="rId37"/>
    <p:sldId id="331" r:id="rId38"/>
    <p:sldId id="332" r:id="rId39"/>
    <p:sldId id="333" r:id="rId40"/>
    <p:sldId id="292" r:id="rId41"/>
    <p:sldId id="340" r:id="rId42"/>
    <p:sldId id="293" r:id="rId43"/>
    <p:sldId id="294" r:id="rId44"/>
    <p:sldId id="269" r:id="rId45"/>
    <p:sldId id="290" r:id="rId46"/>
    <p:sldId id="309" r:id="rId47"/>
    <p:sldId id="310" r:id="rId48"/>
    <p:sldId id="311" r:id="rId49"/>
    <p:sldId id="312" r:id="rId50"/>
    <p:sldId id="313" r:id="rId51"/>
    <p:sldId id="314" r:id="rId52"/>
    <p:sldId id="291" r:id="rId53"/>
    <p:sldId id="315" r:id="rId54"/>
    <p:sldId id="378" r:id="rId55"/>
    <p:sldId id="373" r:id="rId56"/>
    <p:sldId id="376" r:id="rId57"/>
    <p:sldId id="374" r:id="rId58"/>
    <p:sldId id="375" r:id="rId59"/>
    <p:sldId id="377" r:id="rId60"/>
    <p:sldId id="265" r:id="rId61"/>
    <p:sldId id="267" r:id="rId62"/>
    <p:sldId id="286" r:id="rId63"/>
    <p:sldId id="287" r:id="rId64"/>
    <p:sldId id="321" r:id="rId65"/>
    <p:sldId id="266" r:id="rId66"/>
    <p:sldId id="336" r:id="rId67"/>
    <p:sldId id="361" r:id="rId68"/>
    <p:sldId id="369" r:id="rId69"/>
    <p:sldId id="370" r:id="rId70"/>
    <p:sldId id="322" r:id="rId71"/>
    <p:sldId id="327" r:id="rId72"/>
    <p:sldId id="379" r:id="rId73"/>
    <p:sldId id="380" r:id="rId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4861" autoAdjust="0"/>
  </p:normalViewPr>
  <p:slideViewPr>
    <p:cSldViewPr>
      <p:cViewPr>
        <p:scale>
          <a:sx n="123" d="100"/>
          <a:sy n="123" d="100"/>
        </p:scale>
        <p:origin x="-1098" y="-54"/>
      </p:cViewPr>
      <p:guideLst>
        <p:guide orient="horz" pos="2160"/>
        <p:guide pos="2880"/>
      </p:guideLst>
    </p:cSldViewPr>
  </p:slideViewPr>
  <p:outlineViewPr>
    <p:cViewPr>
      <p:scale>
        <a:sx n="33" d="100"/>
        <a:sy n="33" d="100"/>
      </p:scale>
      <p:origin x="0" y="-37891"/>
    </p:cViewPr>
  </p:outlineViewPr>
  <p:notesTextViewPr>
    <p:cViewPr>
      <p:scale>
        <a:sx n="100" d="100"/>
        <a:sy n="100" d="100"/>
      </p:scale>
      <p:origin x="0" y="0"/>
    </p:cViewPr>
  </p:notesTextViewPr>
  <p:sorterViewPr>
    <p:cViewPr varScale="1">
      <p:scale>
        <a:sx n="100" d="100"/>
        <a:sy n="100" d="100"/>
      </p:scale>
      <p:origin x="0" y="-11652"/>
    </p:cViewPr>
  </p:sorterViewPr>
  <p:notesViewPr>
    <p:cSldViewPr>
      <p:cViewPr varScale="1">
        <p:scale>
          <a:sx n="88" d="100"/>
          <a:sy n="88" d="100"/>
        </p:scale>
        <p:origin x="201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0"/>
      <c:rotY val="20"/>
      <c:depthPercent val="100"/>
      <c:rAngAx val="1"/>
    </c:view3D>
    <c:floor>
      <c:thickness val="0"/>
      <c:spPr>
        <a:solidFill>
          <a:srgbClr val="C0C0C0"/>
        </a:solidFill>
        <a:ln w="3175">
          <a:solidFill>
            <a:schemeClr val="tx1"/>
          </a:solidFill>
          <a:prstDash val="solid"/>
        </a:ln>
      </c:spPr>
    </c:floor>
    <c:sideWall>
      <c:thickness val="0"/>
    </c:sideWall>
    <c:backWall>
      <c:thickness val="0"/>
    </c:backWall>
    <c:plotArea>
      <c:layout>
        <c:manualLayout>
          <c:layoutTarget val="inner"/>
          <c:xMode val="edge"/>
          <c:yMode val="edge"/>
          <c:x val="0.125154894671623"/>
          <c:y val="3.4068136272545103E-2"/>
          <c:w val="0.73358116480793001"/>
          <c:h val="0.851703406813627"/>
        </c:manualLayout>
      </c:layout>
      <c:bar3DChart>
        <c:barDir val="col"/>
        <c:grouping val="clustered"/>
        <c:varyColors val="0"/>
        <c:ser>
          <c:idx val="0"/>
          <c:order val="0"/>
          <c:tx>
            <c:strRef>
              <c:f>Sheet1!$A$2</c:f>
              <c:strCache>
                <c:ptCount val="1"/>
                <c:pt idx="0">
                  <c:v>Scrub</c:v>
                </c:pt>
              </c:strCache>
            </c:strRef>
          </c:tx>
          <c:spPr>
            <a:solidFill>
              <a:srgbClr val="993366"/>
            </a:solidFill>
            <a:ln w="12674">
              <a:solidFill>
                <a:schemeClr val="tx1"/>
              </a:solidFill>
              <a:prstDash val="solid"/>
            </a:ln>
          </c:spPr>
          <c:invertIfNegative val="0"/>
          <c:cat>
            <c:strRef>
              <c:f>Sheet1!$B$1:$D$1</c:f>
              <c:strCache>
                <c:ptCount val="3"/>
                <c:pt idx="0">
                  <c:v>Day 1 (p=.054)</c:v>
                </c:pt>
                <c:pt idx="1">
                  <c:v>Day 5 (p=.002)</c:v>
                </c:pt>
                <c:pt idx="2">
                  <c:v>Day 19 (p=.02)</c:v>
                </c:pt>
              </c:strCache>
            </c:strRef>
          </c:cat>
          <c:val>
            <c:numRef>
              <c:f>Sheet1!$B$2:$D$2</c:f>
              <c:numCache>
                <c:formatCode>General</c:formatCode>
                <c:ptCount val="3"/>
                <c:pt idx="0">
                  <c:v>4.34</c:v>
                </c:pt>
                <c:pt idx="1">
                  <c:v>3.68</c:v>
                </c:pt>
                <c:pt idx="2">
                  <c:v>4.09</c:v>
                </c:pt>
              </c:numCache>
            </c:numRef>
          </c:val>
        </c:ser>
        <c:ser>
          <c:idx val="1"/>
          <c:order val="1"/>
          <c:tx>
            <c:strRef>
              <c:f>Sheet1!$A$3</c:f>
              <c:strCache>
                <c:ptCount val="1"/>
                <c:pt idx="0">
                  <c:v>Alc</c:v>
                </c:pt>
              </c:strCache>
            </c:strRef>
          </c:tx>
          <c:spPr>
            <a:solidFill>
              <a:srgbClr val="FF00FF"/>
            </a:solidFill>
            <a:ln w="12674">
              <a:solidFill>
                <a:schemeClr val="tx1"/>
              </a:solidFill>
              <a:prstDash val="solid"/>
            </a:ln>
          </c:spPr>
          <c:invertIfNegative val="0"/>
          <c:cat>
            <c:strRef>
              <c:f>Sheet1!$B$1:$D$1</c:f>
              <c:strCache>
                <c:ptCount val="3"/>
                <c:pt idx="0">
                  <c:v>Day 1 (p=.054)</c:v>
                </c:pt>
                <c:pt idx="1">
                  <c:v>Day 5 (p=.002)</c:v>
                </c:pt>
                <c:pt idx="2">
                  <c:v>Day 19 (p=.02)</c:v>
                </c:pt>
              </c:strCache>
            </c:strRef>
          </c:cat>
          <c:val>
            <c:numRef>
              <c:f>Sheet1!$B$3:$D$3</c:f>
              <c:numCache>
                <c:formatCode>General</c:formatCode>
                <c:ptCount val="3"/>
                <c:pt idx="0">
                  <c:v>3.86</c:v>
                </c:pt>
                <c:pt idx="1">
                  <c:v>3.09</c:v>
                </c:pt>
                <c:pt idx="2">
                  <c:v>3.43</c:v>
                </c:pt>
              </c:numCache>
            </c:numRef>
          </c:val>
        </c:ser>
        <c:dLbls>
          <c:showLegendKey val="0"/>
          <c:showVal val="0"/>
          <c:showCatName val="0"/>
          <c:showSerName val="0"/>
          <c:showPercent val="0"/>
          <c:showBubbleSize val="0"/>
        </c:dLbls>
        <c:gapWidth val="150"/>
        <c:gapDepth val="0"/>
        <c:shape val="box"/>
        <c:axId val="31407488"/>
        <c:axId val="31417472"/>
        <c:axId val="0"/>
      </c:bar3DChart>
      <c:catAx>
        <c:axId val="31407488"/>
        <c:scaling>
          <c:orientation val="minMax"/>
        </c:scaling>
        <c:delete val="0"/>
        <c:axPos val="b"/>
        <c:numFmt formatCode="General" sourceLinked="1"/>
        <c:majorTickMark val="out"/>
        <c:minorTickMark val="none"/>
        <c:tickLblPos val="low"/>
        <c:spPr>
          <a:ln w="3169">
            <a:solidFill>
              <a:schemeClr val="tx1"/>
            </a:solidFill>
            <a:prstDash val="solid"/>
          </a:ln>
        </c:spPr>
        <c:txPr>
          <a:bodyPr rot="0" vert="horz"/>
          <a:lstStyle/>
          <a:p>
            <a:pPr>
              <a:defRPr sz="1796" b="1" i="0" u="none" strike="noStrike" baseline="0">
                <a:solidFill>
                  <a:schemeClr val="bg1"/>
                </a:solidFill>
                <a:latin typeface="Times New Roman"/>
                <a:ea typeface="Times New Roman"/>
                <a:cs typeface="Times New Roman"/>
              </a:defRPr>
            </a:pPr>
            <a:endParaRPr lang="en-US"/>
          </a:p>
        </c:txPr>
        <c:crossAx val="31417472"/>
        <c:crosses val="autoZero"/>
        <c:auto val="1"/>
        <c:lblAlgn val="ctr"/>
        <c:lblOffset val="100"/>
        <c:tickLblSkip val="1"/>
        <c:tickMarkSkip val="1"/>
        <c:noMultiLvlLbl val="0"/>
      </c:catAx>
      <c:valAx>
        <c:axId val="31417472"/>
        <c:scaling>
          <c:orientation val="minMax"/>
        </c:scaling>
        <c:delete val="0"/>
        <c:axPos val="l"/>
        <c:majorGridlines>
          <c:spPr>
            <a:ln w="3169">
              <a:solidFill>
                <a:schemeClr val="tx1"/>
              </a:solidFill>
              <a:prstDash val="solid"/>
            </a:ln>
          </c:spPr>
        </c:majorGridlines>
        <c:title>
          <c:tx>
            <c:rich>
              <a:bodyPr/>
              <a:lstStyle/>
              <a:p>
                <a:pPr>
                  <a:defRPr sz="1996" b="1" i="0" u="none" strike="noStrike" baseline="0">
                    <a:solidFill>
                      <a:schemeClr val="tx1"/>
                    </a:solidFill>
                    <a:latin typeface="Times New Roman"/>
                    <a:ea typeface="Times New Roman"/>
                    <a:cs typeface="Times New Roman"/>
                  </a:defRPr>
                </a:pPr>
                <a:r>
                  <a:rPr lang="en-US" dirty="0">
                    <a:solidFill>
                      <a:schemeClr val="bg1"/>
                    </a:solidFill>
                  </a:rPr>
                  <a:t>Log CFU</a:t>
                </a:r>
              </a:p>
            </c:rich>
          </c:tx>
          <c:layout>
            <c:manualLayout>
              <c:xMode val="edge"/>
              <c:yMode val="edge"/>
              <c:x val="1.4869888475836399E-2"/>
              <c:y val="0.30661322645290601"/>
            </c:manualLayout>
          </c:layout>
          <c:overlay val="0"/>
          <c:spPr>
            <a:noFill/>
            <a:ln w="25348">
              <a:noFill/>
            </a:ln>
          </c:spPr>
        </c:title>
        <c:numFmt formatCode="General" sourceLinked="1"/>
        <c:majorTickMark val="out"/>
        <c:minorTickMark val="none"/>
        <c:tickLblPos val="nextTo"/>
        <c:spPr>
          <a:ln w="3169">
            <a:noFill/>
            <a:prstDash val="solid"/>
          </a:ln>
        </c:spPr>
        <c:txPr>
          <a:bodyPr rot="0" vert="horz"/>
          <a:lstStyle/>
          <a:p>
            <a:pPr>
              <a:defRPr sz="1796" b="1" i="0" u="none" strike="noStrike" baseline="0">
                <a:solidFill>
                  <a:schemeClr val="bg1"/>
                </a:solidFill>
                <a:latin typeface="Times New Roman"/>
                <a:ea typeface="Times New Roman"/>
                <a:cs typeface="Times New Roman"/>
              </a:defRPr>
            </a:pPr>
            <a:endParaRPr lang="en-US"/>
          </a:p>
        </c:txPr>
        <c:crossAx val="31407488"/>
        <c:crosses val="autoZero"/>
        <c:crossBetween val="between"/>
      </c:valAx>
      <c:spPr>
        <a:noFill/>
        <a:ln w="25348">
          <a:noFill/>
        </a:ln>
      </c:spPr>
    </c:plotArea>
    <c:legend>
      <c:legendPos val="r"/>
      <c:layout>
        <c:manualLayout>
          <c:xMode val="edge"/>
          <c:yMode val="edge"/>
          <c:x val="0.87360594795539104"/>
          <c:y val="0.43286573146292601"/>
          <c:w val="0.12019826517967799"/>
          <c:h val="0.13426853707414799"/>
        </c:manualLayout>
      </c:layout>
      <c:overlay val="0"/>
      <c:spPr>
        <a:solidFill>
          <a:srgbClr val="FFFF00"/>
        </a:solidFill>
        <a:ln w="3169">
          <a:solidFill>
            <a:schemeClr val="tx1"/>
          </a:solidFill>
          <a:prstDash val="solid"/>
        </a:ln>
      </c:spPr>
      <c:txPr>
        <a:bodyPr/>
        <a:lstStyle/>
        <a:p>
          <a:pPr>
            <a:defRPr sz="1652" b="1" i="0" u="none" strike="noStrike" baseline="0">
              <a:solidFill>
                <a:schemeClr val="bg1"/>
              </a:solidFill>
              <a:latin typeface="Times New Roman"/>
              <a:ea typeface="Times New Roman"/>
              <a:cs typeface="Times New Roman"/>
            </a:defRPr>
          </a:pPr>
          <a:endParaRPr lang="en-US"/>
        </a:p>
      </c:txPr>
    </c:legend>
    <c:plotVisOnly val="1"/>
    <c:dispBlanksAs val="gap"/>
    <c:showDLblsOverMax val="0"/>
  </c:chart>
  <c:spPr>
    <a:solidFill>
      <a:srgbClr val="FFFF00"/>
    </a:solidFill>
    <a:ln>
      <a:noFill/>
    </a:ln>
  </c:spPr>
  <c:txPr>
    <a:bodyPr/>
    <a:lstStyle/>
    <a:p>
      <a:pPr>
        <a:defRPr sz="179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52400"/>
            <a:ext cx="7008778" cy="685800"/>
          </a:xfrm>
          <a:prstGeom prst="rect">
            <a:avLst/>
          </a:prstGeom>
        </p:spPr>
        <p:txBody>
          <a:bodyPr vert="horz" lIns="93177" tIns="46589" rIns="93177" bIns="46589" rtlCol="0"/>
          <a:lstStyle>
            <a:lvl1pPr algn="l">
              <a:defRPr sz="1200"/>
            </a:lvl1pPr>
          </a:lstStyle>
          <a:p>
            <a:pPr algn="ctr"/>
            <a:r>
              <a:rPr lang="en-US" b="1" dirty="0" smtClean="0"/>
              <a:t>One Nurse’s Journey </a:t>
            </a:r>
            <a:r>
              <a:rPr lang="mr-IN" b="1" dirty="0" smtClean="0"/>
              <a:t>–</a:t>
            </a:r>
            <a:r>
              <a:rPr lang="en-US" b="1" dirty="0" smtClean="0"/>
              <a:t> Collaborative Clinical Research to Reduce Infections</a:t>
            </a:r>
          </a:p>
          <a:p>
            <a:pPr algn="ctr"/>
            <a:r>
              <a:rPr lang="en-US" b="1" dirty="0" smtClean="0"/>
              <a:t>Prof. Elaine Larson, Columbia University</a:t>
            </a:r>
          </a:p>
          <a:p>
            <a:pPr algn="ctr"/>
            <a:r>
              <a:rPr lang="en-US" b="1" dirty="0" smtClean="0"/>
              <a:t>A Webber Training Teleclass</a:t>
            </a:r>
            <a:endParaRPr lang="en-US" b="1" dirty="0"/>
          </a:p>
        </p:txBody>
      </p:sp>
      <p:sp>
        <p:nvSpPr>
          <p:cNvPr id="4" name="Footer Placeholder 3"/>
          <p:cNvSpPr>
            <a:spLocks noGrp="1"/>
          </p:cNvSpPr>
          <p:nvPr>
            <p:ph type="ftr" sz="quarter" idx="2"/>
          </p:nvPr>
        </p:nvSpPr>
        <p:spPr>
          <a:xfrm>
            <a:off x="0" y="8458200"/>
            <a:ext cx="7008778" cy="464820"/>
          </a:xfrm>
          <a:prstGeom prst="rect">
            <a:avLst/>
          </a:prstGeom>
        </p:spPr>
        <p:txBody>
          <a:bodyPr vert="horz" lIns="93177" tIns="46589" rIns="93177" bIns="46589" rtlCol="0" anchor="b"/>
          <a:lstStyle>
            <a:lvl1pPr algn="l">
              <a:defRPr sz="1200"/>
            </a:lvl1pPr>
          </a:lstStyle>
          <a:p>
            <a:pPr algn="ctr"/>
            <a:r>
              <a:rPr lang="en-US" b="1" dirty="0" smtClean="0"/>
              <a:t>Hosted by Dr. Lynne </a:t>
            </a:r>
            <a:r>
              <a:rPr lang="en-US" b="1" dirty="0" err="1" smtClean="0"/>
              <a:t>Sehulster</a:t>
            </a:r>
            <a:endParaRPr lang="en-US" b="1" dirty="0" smtClean="0"/>
          </a:p>
          <a:p>
            <a:pPr algn="ctr"/>
            <a:r>
              <a:rPr lang="en-US" b="1" dirty="0" err="1" smtClean="0"/>
              <a:t>www.webbertraining.com</a:t>
            </a:r>
            <a:endParaRPr lang="en-US" b="1"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2BBD08E-3EE4-4A83-8CC0-44CA77390244}" type="slidenum">
              <a:rPr lang="en-US" smtClean="0"/>
              <a:t>‹#›</a:t>
            </a:fld>
            <a:endParaRPr lang="en-US"/>
          </a:p>
        </p:txBody>
      </p:sp>
    </p:spTree>
    <p:extLst>
      <p:ext uri="{BB962C8B-B14F-4D97-AF65-F5344CB8AC3E}">
        <p14:creationId xmlns:p14="http://schemas.microsoft.com/office/powerpoint/2010/main" val="3453961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3DC12C-0911-49F2-AA34-997430E959DF}" type="datetimeFigureOut">
              <a:rPr lang="en-US" smtClean="0"/>
              <a:pPr/>
              <a:t>2/20/2019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B6C699-378F-4F2C-9575-DBB179B09B89}" type="slidenum">
              <a:rPr lang="en-US" smtClean="0"/>
              <a:pPr/>
              <a:t>‹#›</a:t>
            </a:fld>
            <a:endParaRPr lang="en-US"/>
          </a:p>
        </p:txBody>
      </p:sp>
    </p:spTree>
    <p:extLst>
      <p:ext uri="{BB962C8B-B14F-4D97-AF65-F5344CB8AC3E}">
        <p14:creationId xmlns:p14="http://schemas.microsoft.com/office/powerpoint/2010/main" val="238653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C699-378F-4F2C-9575-DBB179B09B89}" type="slidenum">
              <a:rPr lang="en-US" smtClean="0"/>
              <a:pPr/>
              <a:t>2</a:t>
            </a:fld>
            <a:endParaRPr lang="en-US"/>
          </a:p>
        </p:txBody>
      </p:sp>
    </p:spTree>
    <p:extLst>
      <p:ext uri="{BB962C8B-B14F-4D97-AF65-F5344CB8AC3E}">
        <p14:creationId xmlns:p14="http://schemas.microsoft.com/office/powerpoint/2010/main" val="2811102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9456928-AB1B-43F7-B30F-E47B8FD963C0}" type="slidenum">
              <a:rPr lang="en-US"/>
              <a:pPr/>
              <a:t>39</a:t>
            </a:fld>
            <a:endParaRPr lang="en-US"/>
          </a:p>
        </p:txBody>
      </p:sp>
      <p:sp>
        <p:nvSpPr>
          <p:cNvPr id="13107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5" rIns="91410" bIns="45705" anchor="b"/>
          <a:lstStyle>
            <a:lvl1pPr defTabSz="893763">
              <a:defRPr>
                <a:solidFill>
                  <a:schemeClr val="tx1"/>
                </a:solidFill>
                <a:latin typeface="Arial" pitchFamily="34" charset="0"/>
              </a:defRPr>
            </a:lvl1pPr>
            <a:lvl2pPr marL="742950" indent="-285750" defTabSz="893763">
              <a:defRPr>
                <a:solidFill>
                  <a:schemeClr val="tx1"/>
                </a:solidFill>
                <a:latin typeface="Arial" pitchFamily="34" charset="0"/>
              </a:defRPr>
            </a:lvl2pPr>
            <a:lvl3pPr marL="1143000" indent="-228600" defTabSz="893763">
              <a:defRPr>
                <a:solidFill>
                  <a:schemeClr val="tx1"/>
                </a:solidFill>
                <a:latin typeface="Arial" pitchFamily="34" charset="0"/>
              </a:defRPr>
            </a:lvl3pPr>
            <a:lvl4pPr marL="1600200" indent="-228600" defTabSz="893763">
              <a:defRPr>
                <a:solidFill>
                  <a:schemeClr val="tx1"/>
                </a:solidFill>
                <a:latin typeface="Arial" pitchFamily="34" charset="0"/>
              </a:defRPr>
            </a:lvl4pPr>
            <a:lvl5pPr marL="2057400" indent="-228600" defTabSz="893763">
              <a:defRPr>
                <a:solidFill>
                  <a:schemeClr val="tx1"/>
                </a:solidFill>
                <a:latin typeface="Arial" pitchFamily="34" charset="0"/>
              </a:defRPr>
            </a:lvl5pPr>
            <a:lvl6pPr marL="2514600" indent="-228600" defTabSz="893763" fontAlgn="base">
              <a:spcBef>
                <a:spcPct val="0"/>
              </a:spcBef>
              <a:spcAft>
                <a:spcPct val="0"/>
              </a:spcAft>
              <a:defRPr>
                <a:solidFill>
                  <a:schemeClr val="tx1"/>
                </a:solidFill>
                <a:latin typeface="Arial" pitchFamily="34" charset="0"/>
              </a:defRPr>
            </a:lvl6pPr>
            <a:lvl7pPr marL="2971800" indent="-228600" defTabSz="893763" fontAlgn="base">
              <a:spcBef>
                <a:spcPct val="0"/>
              </a:spcBef>
              <a:spcAft>
                <a:spcPct val="0"/>
              </a:spcAft>
              <a:defRPr>
                <a:solidFill>
                  <a:schemeClr val="tx1"/>
                </a:solidFill>
                <a:latin typeface="Arial" pitchFamily="34" charset="0"/>
              </a:defRPr>
            </a:lvl7pPr>
            <a:lvl8pPr marL="3429000" indent="-228600" defTabSz="893763" fontAlgn="base">
              <a:spcBef>
                <a:spcPct val="0"/>
              </a:spcBef>
              <a:spcAft>
                <a:spcPct val="0"/>
              </a:spcAft>
              <a:defRPr>
                <a:solidFill>
                  <a:schemeClr val="tx1"/>
                </a:solidFill>
                <a:latin typeface="Arial" pitchFamily="34" charset="0"/>
              </a:defRPr>
            </a:lvl8pPr>
            <a:lvl9pPr marL="3886200" indent="-228600" defTabSz="893763" fontAlgn="base">
              <a:spcBef>
                <a:spcPct val="0"/>
              </a:spcBef>
              <a:spcAft>
                <a:spcPct val="0"/>
              </a:spcAft>
              <a:defRPr>
                <a:solidFill>
                  <a:schemeClr val="tx1"/>
                </a:solidFill>
                <a:latin typeface="Arial" pitchFamily="34" charset="0"/>
              </a:defRPr>
            </a:lvl9pPr>
          </a:lstStyle>
          <a:p>
            <a:pPr algn="r"/>
            <a:fld id="{882F465F-91B8-43BC-892A-CD16304677F7}" type="slidenum">
              <a:rPr lang="en-US" sz="1100">
                <a:ea typeface="ヒラギノ角ゴ Pro W3"/>
                <a:cs typeface="ヒラギノ角ゴ Pro W3"/>
              </a:rPr>
              <a:pPr algn="r"/>
              <a:t>39</a:t>
            </a:fld>
            <a:endParaRPr lang="en-US" sz="1100">
              <a:ea typeface="ヒラギノ角ゴ Pro W3"/>
              <a:cs typeface="ヒラギノ角ゴ Pro W3"/>
            </a:endParaRPr>
          </a:p>
        </p:txBody>
      </p:sp>
      <p:sp>
        <p:nvSpPr>
          <p:cNvPr id="131075" name="Rectangle 2"/>
          <p:cNvSpPr>
            <a:spLocks noGrp="1" noRot="1" noChangeAspect="1" noChangeArrowheads="1" noTextEdit="1"/>
          </p:cNvSpPr>
          <p:nvPr>
            <p:ph type="sldImg"/>
          </p:nvPr>
        </p:nvSpPr>
        <p:spPr>
          <a:xfrm>
            <a:off x="1181100" y="695325"/>
            <a:ext cx="4649788" cy="3486150"/>
          </a:xfrm>
          <a:ln/>
        </p:spPr>
      </p:sp>
      <p:sp>
        <p:nvSpPr>
          <p:cNvPr id="131076" name="Rectangle 3"/>
          <p:cNvSpPr>
            <a:spLocks noGrp="1" noChangeArrowheads="1"/>
          </p:cNvSpPr>
          <p:nvPr>
            <p:ph type="body" idx="1"/>
          </p:nvPr>
        </p:nvSpPr>
        <p:spPr>
          <a:xfrm>
            <a:off x="701040" y="4415790"/>
            <a:ext cx="5608320" cy="4184994"/>
          </a:xfrm>
          <a:ln>
            <a:solidFill>
              <a:srgbClr val="000000"/>
            </a:solidFill>
            <a:miter lim="800000"/>
            <a:headEnd/>
            <a:tailEnd/>
          </a:ln>
        </p:spPr>
        <p:txBody>
          <a:bodyPr lIns="91410" tIns="45705" rIns="91410" bIns="45705"/>
          <a:lstStyle/>
          <a:p>
            <a:endParaRPr lang="en-US"/>
          </a:p>
        </p:txBody>
      </p:sp>
    </p:spTree>
    <p:extLst>
      <p:ext uri="{BB962C8B-B14F-4D97-AF65-F5344CB8AC3E}">
        <p14:creationId xmlns:p14="http://schemas.microsoft.com/office/powerpoint/2010/main" val="326133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56B412-A960-408D-88FC-D1F23B310A4D}" type="slidenum">
              <a:rPr lang="en-US" smtClean="0">
                <a:latin typeface="Arial" pitchFamily="34" charset="0"/>
              </a:rPr>
              <a:pPr/>
              <a:t>45</a:t>
            </a:fld>
            <a:endParaRPr lang="en-US" smtClean="0">
              <a:latin typeface="Arial" pitchFamily="34" charset="0"/>
            </a:endParaRPr>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noFill/>
          <a:ln/>
        </p:spPr>
        <p:txBody>
          <a:bodyPr lIns="93173" tIns="46587" rIns="93173" bIns="46587"/>
          <a:lstStyle/>
          <a:p>
            <a:pPr eaLnBrk="1" hangingPunct="1"/>
            <a:endParaRPr lang="en-US" smtClean="0">
              <a:latin typeface="Arial" pitchFamily="34" charset="0"/>
            </a:endParaRPr>
          </a:p>
        </p:txBody>
      </p:sp>
      <p:sp>
        <p:nvSpPr>
          <p:cNvPr id="32773"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3" tIns="46587" rIns="93173" bIns="46587" anchor="b"/>
          <a:lstStyle/>
          <a:p>
            <a:pPr algn="r"/>
            <a:fld id="{926092C4-DF7B-4F1F-BE2E-A0FF16704745}" type="slidenum">
              <a:rPr lang="en-US" sz="1200"/>
              <a:pPr algn="r"/>
              <a:t>45</a:t>
            </a:fld>
            <a:endParaRPr lang="en-US" sz="1200"/>
          </a:p>
        </p:txBody>
      </p:sp>
    </p:spTree>
    <p:extLst>
      <p:ext uri="{BB962C8B-B14F-4D97-AF65-F5344CB8AC3E}">
        <p14:creationId xmlns:p14="http://schemas.microsoft.com/office/powerpoint/2010/main" val="299564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BFCBF4C-260E-49EA-AC78-7921AC7B00C1}" type="slidenum">
              <a:rPr lang="en-US" smtClean="0"/>
              <a:pPr eaLnBrk="1" hangingPunct="1"/>
              <a:t>46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7" rIns="93173" bIns="46587"/>
          <a:lstStyle/>
          <a:p>
            <a:pPr eaLnBrk="1" hangingPunct="1"/>
            <a:endParaRPr lang="en-US" b="1" smtClean="0">
              <a:latin typeface="Arial" pitchFamily="34" charset="0"/>
            </a:endParaRPr>
          </a:p>
        </p:txBody>
      </p:sp>
    </p:spTree>
    <p:extLst>
      <p:ext uri="{BB962C8B-B14F-4D97-AF65-F5344CB8AC3E}">
        <p14:creationId xmlns:p14="http://schemas.microsoft.com/office/powerpoint/2010/main" val="3817403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D68F2B63-B4D5-4521-97A1-79D112323510}" type="slidenum">
              <a:rPr lang="en-US" smtClean="0"/>
              <a:pPr eaLnBrk="1" hangingPunct="1"/>
              <a:t>47</a:t>
            </a:fld>
            <a:endParaRPr lang="en-US" smtClean="0"/>
          </a:p>
        </p:txBody>
      </p:sp>
      <p:sp>
        <p:nvSpPr>
          <p:cNvPr id="35843" name="Slide Image Placeholder 1"/>
          <p:cNvSpPr>
            <a:spLocks noGrp="1" noRot="1" noChangeAspect="1" noTextEdit="1"/>
          </p:cNvSpPr>
          <p:nvPr>
            <p:ph type="sldImg"/>
          </p:nvPr>
        </p:nvSpPr>
        <p:spPr>
          <a:ln/>
        </p:spPr>
      </p:sp>
      <p:sp>
        <p:nvSpPr>
          <p:cNvPr id="3584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7" rIns="93173" bIns="46587"/>
          <a:lstStyle/>
          <a:p>
            <a:pPr eaLnBrk="1" hangingPunct="1"/>
            <a:endParaRPr lang="en-US" smtClean="0">
              <a:latin typeface="Arial" pitchFamily="34" charset="0"/>
            </a:endParaRPr>
          </a:p>
        </p:txBody>
      </p:sp>
      <p:sp>
        <p:nvSpPr>
          <p:cNvPr id="3584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7" rIns="93173" bIns="46587"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28288DF-6D28-4F26-9110-0DB4B4AFC46A}" type="slidenum">
              <a:rPr lang="en-US" sz="1200"/>
              <a:pPr algn="r" eaLnBrk="1" hangingPunct="1"/>
              <a:t>47</a:t>
            </a:fld>
            <a:endParaRPr lang="en-US" sz="1200"/>
          </a:p>
        </p:txBody>
      </p:sp>
    </p:spTree>
    <p:extLst>
      <p:ext uri="{BB962C8B-B14F-4D97-AF65-F5344CB8AC3E}">
        <p14:creationId xmlns:p14="http://schemas.microsoft.com/office/powerpoint/2010/main" val="296926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FAC966F-D4F0-411D-8807-A2D936AF182D}" type="slidenum">
              <a:rPr lang="en-US" smtClean="0"/>
              <a:pPr eaLnBrk="1" hangingPunct="1"/>
              <a:t>48</a:t>
            </a:fld>
            <a:endParaRPr lang="en-US" smtClean="0"/>
          </a:p>
        </p:txBody>
      </p:sp>
      <p:sp>
        <p:nvSpPr>
          <p:cNvPr id="38915"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7" rIns="93173" bIns="46587"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6F525D6-0E9D-4660-B5DA-493D37AA5B34}" type="slidenum">
              <a:rPr lang="en-US" sz="1200"/>
              <a:pPr algn="r" eaLnBrk="1" hangingPunct="1"/>
              <a:t>48</a:t>
            </a:fld>
            <a:endParaRPr lang="en-US" sz="1200"/>
          </a:p>
        </p:txBody>
      </p:sp>
      <p:sp>
        <p:nvSpPr>
          <p:cNvPr id="38916"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7" rIns="93173" bIns="46587"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12D80E2-B3A4-4FBD-AA5F-D4BAE44EC236}" type="slidenum">
              <a:rPr lang="en-US" sz="1200"/>
              <a:pPr algn="r" eaLnBrk="1" hangingPunct="1"/>
              <a:t>48</a:t>
            </a:fld>
            <a:endParaRPr lang="en-US" sz="1200"/>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7" rIns="93173" bIns="46587"/>
          <a:lstStyle/>
          <a:p>
            <a:pPr eaLnBrk="1" hangingPunct="1"/>
            <a:endParaRPr lang="en-US" b="1" smtClean="0">
              <a:solidFill>
                <a:schemeClr val="bg1"/>
              </a:solidFill>
              <a:latin typeface="Arial" pitchFamily="34" charset="0"/>
            </a:endParaRPr>
          </a:p>
        </p:txBody>
      </p:sp>
    </p:spTree>
    <p:extLst>
      <p:ext uri="{BB962C8B-B14F-4D97-AF65-F5344CB8AC3E}">
        <p14:creationId xmlns:p14="http://schemas.microsoft.com/office/powerpoint/2010/main" val="229766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EF68260B-917D-4069-969A-08AC30D7B37A}" type="slidenum">
              <a:rPr lang="en-US" smtClean="0"/>
              <a:pPr eaLnBrk="1" hangingPunct="1"/>
              <a:t>49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7" rIns="93173" bIns="46587"/>
          <a:lstStyle/>
          <a:p>
            <a:pPr eaLnBrk="1" hangingPunct="1"/>
            <a:r>
              <a:rPr lang="en-US" smtClean="0">
                <a:latin typeface="Arial" pitchFamily="34" charset="0"/>
              </a:rPr>
              <a:t>Last updated: 08.20.2008</a:t>
            </a:r>
          </a:p>
        </p:txBody>
      </p:sp>
    </p:spTree>
    <p:extLst>
      <p:ext uri="{BB962C8B-B14F-4D97-AF65-F5344CB8AC3E}">
        <p14:creationId xmlns:p14="http://schemas.microsoft.com/office/powerpoint/2010/main" val="227718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2A78D66A-55FD-4CB2-9BA0-67C0D729E1F0}" type="slidenum">
              <a:rPr lang="en-US" smtClean="0"/>
              <a:pPr eaLnBrk="1" hangingPunct="1"/>
              <a:t>50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7" rIns="93173" bIns="46587"/>
          <a:lstStyle/>
          <a:p>
            <a:pPr eaLnBrk="1" hangingPunct="1"/>
            <a:r>
              <a:rPr lang="en-US" smtClean="0">
                <a:latin typeface="Arial" pitchFamily="34" charset="0"/>
              </a:rPr>
              <a:t>Last udpated 08.20.2008</a:t>
            </a:r>
          </a:p>
        </p:txBody>
      </p:sp>
    </p:spTree>
    <p:extLst>
      <p:ext uri="{BB962C8B-B14F-4D97-AF65-F5344CB8AC3E}">
        <p14:creationId xmlns:p14="http://schemas.microsoft.com/office/powerpoint/2010/main" val="2454715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9082239F-1323-4FE9-810C-D16E5863DE5C}" type="slidenum">
              <a:rPr lang="en-US" smtClean="0"/>
              <a:pPr eaLnBrk="1" hangingPunct="1"/>
              <a:t>51</a:t>
            </a:fld>
            <a:endParaRPr lang="en-US" smtClean="0"/>
          </a:p>
        </p:txBody>
      </p:sp>
      <p:sp>
        <p:nvSpPr>
          <p:cNvPr id="43011" name="Slide Image Placeholder 1"/>
          <p:cNvSpPr>
            <a:spLocks noGrp="1" noRot="1" noChangeAspect="1" noTextEdit="1"/>
          </p:cNvSpPr>
          <p:nvPr>
            <p:ph type="sldImg"/>
          </p:nvPr>
        </p:nvSpPr>
        <p:spPr>
          <a:ln/>
        </p:spPr>
      </p:sp>
      <p:sp>
        <p:nvSpPr>
          <p:cNvPr id="430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7" rIns="93173" bIns="46587"/>
          <a:lstStyle/>
          <a:p>
            <a:pPr eaLnBrk="1" hangingPunct="1"/>
            <a:endParaRPr lang="en-US" b="1" smtClean="0">
              <a:latin typeface="Arial" pitchFamily="34" charset="0"/>
            </a:endParaRPr>
          </a:p>
        </p:txBody>
      </p:sp>
      <p:sp>
        <p:nvSpPr>
          <p:cNvPr id="43013"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7" rIns="93173" bIns="46587"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7920C72B-C183-4565-9DE1-1D7103F96AEB}" type="slidenum">
              <a:rPr lang="en-US" sz="1200"/>
              <a:pPr algn="r" eaLnBrk="1" hangingPunct="1"/>
              <a:t>51</a:t>
            </a:fld>
            <a:endParaRPr lang="en-US" sz="1200"/>
          </a:p>
        </p:txBody>
      </p:sp>
    </p:spTree>
    <p:extLst>
      <p:ext uri="{BB962C8B-B14F-4D97-AF65-F5344CB8AC3E}">
        <p14:creationId xmlns:p14="http://schemas.microsoft.com/office/powerpoint/2010/main" val="3448500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9D80D-1978-1B41-9BBF-A5C1DA0A2E43}" type="slidenum">
              <a:rPr lang="en-US" smtClean="0"/>
              <a:t>58</a:t>
            </a:fld>
            <a:endParaRPr lang="en-US"/>
          </a:p>
        </p:txBody>
      </p:sp>
    </p:spTree>
    <p:extLst>
      <p:ext uri="{BB962C8B-B14F-4D97-AF65-F5344CB8AC3E}">
        <p14:creationId xmlns:p14="http://schemas.microsoft.com/office/powerpoint/2010/main" val="180934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C699-378F-4F2C-9575-DBB179B09B89}" type="slidenum">
              <a:rPr lang="en-US" smtClean="0"/>
              <a:pPr/>
              <a:t>3</a:t>
            </a:fld>
            <a:endParaRPr lang="en-US"/>
          </a:p>
        </p:txBody>
      </p:sp>
    </p:spTree>
    <p:extLst>
      <p:ext uri="{BB962C8B-B14F-4D97-AF65-F5344CB8AC3E}">
        <p14:creationId xmlns:p14="http://schemas.microsoft.com/office/powerpoint/2010/main" val="219702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40291" name="Rectangle 3"/>
          <p:cNvSpPr>
            <a:spLocks noGrp="1" noChangeArrowheads="1"/>
          </p:cNvSpPr>
          <p:nvPr>
            <p:ph type="body" idx="1"/>
          </p:nvPr>
        </p:nvSpPr>
        <p:spPr bwMode="auto">
          <a:xfrm>
            <a:off x="934720" y="4415790"/>
            <a:ext cx="5140960" cy="4183380"/>
          </a:xfrm>
          <a:prstGeom prst="rect">
            <a:avLst/>
          </a:prstGeom>
          <a:noFill/>
          <a:ln w="12700">
            <a:miter lim="800000"/>
            <a:headEnd type="none" w="sm" len="sm"/>
            <a:tailEnd type="none" w="sm" len="sm"/>
          </a:ln>
        </p:spPr>
        <p:txBody>
          <a:bodyPr/>
          <a:lstStyle/>
          <a:p>
            <a:endParaRPr lang="en-US"/>
          </a:p>
        </p:txBody>
      </p:sp>
    </p:spTree>
    <p:extLst>
      <p:ext uri="{BB962C8B-B14F-4D97-AF65-F5344CB8AC3E}">
        <p14:creationId xmlns:p14="http://schemas.microsoft.com/office/powerpoint/2010/main" val="67955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10595" name="Rectangle 3"/>
          <p:cNvSpPr>
            <a:spLocks noGrp="1" noChangeArrowheads="1"/>
          </p:cNvSpPr>
          <p:nvPr>
            <p:ph type="body" idx="1"/>
          </p:nvPr>
        </p:nvSpPr>
        <p:spPr bwMode="auto">
          <a:xfrm>
            <a:off x="934720" y="4415790"/>
            <a:ext cx="5140960" cy="418338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27601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39BB17-42DF-42DB-9E86-D604D62306B8}" type="slidenum">
              <a:rPr lang="en-US"/>
              <a:pPr/>
              <a:t>32</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34720" y="4415790"/>
            <a:ext cx="5140960" cy="4183380"/>
          </a:xfrm>
          <a:ln/>
        </p:spPr>
        <p:txBody>
          <a:bodyPr/>
          <a:lstStyle/>
          <a:p>
            <a:endParaRPr lang="en-US"/>
          </a:p>
        </p:txBody>
      </p:sp>
    </p:spTree>
    <p:extLst>
      <p:ext uri="{BB962C8B-B14F-4D97-AF65-F5344CB8AC3E}">
        <p14:creationId xmlns:p14="http://schemas.microsoft.com/office/powerpoint/2010/main" val="336528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0A065-FF48-42D7-B365-427534701B10}" type="slidenum">
              <a:rPr lang="en-US"/>
              <a:pPr/>
              <a:t>33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934720" y="4415790"/>
            <a:ext cx="5140960" cy="4183380"/>
          </a:xfrm>
          <a:noFill/>
          <a:ln/>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164" tIns="46582" rIns="93164" bIns="46582"/>
          <a:lstStyle/>
          <a:p>
            <a:pPr>
              <a:spcBef>
                <a:spcPct val="0"/>
              </a:spcBef>
            </a:pPr>
            <a:endParaRPr lang="en-US" sz="2400" dirty="0">
              <a:cs typeface="Times New Roman" pitchFamily="18" charset="0"/>
            </a:endParaRPr>
          </a:p>
        </p:txBody>
      </p:sp>
    </p:spTree>
    <p:extLst>
      <p:ext uri="{BB962C8B-B14F-4D97-AF65-F5344CB8AC3E}">
        <p14:creationId xmlns:p14="http://schemas.microsoft.com/office/powerpoint/2010/main" val="258701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E9583-F2E9-404A-AAF9-7A380010F889}" type="slidenum">
              <a:rPr lang="en-US"/>
              <a:pPr/>
              <a:t>34</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34720" y="4415790"/>
            <a:ext cx="5140960" cy="4183380"/>
          </a:xfrm>
          <a:ln/>
        </p:spPr>
        <p:txBody>
          <a:bodyPr/>
          <a:lstStyle/>
          <a:p>
            <a:endParaRPr lang="en-US"/>
          </a:p>
        </p:txBody>
      </p:sp>
    </p:spTree>
    <p:extLst>
      <p:ext uri="{BB962C8B-B14F-4D97-AF65-F5344CB8AC3E}">
        <p14:creationId xmlns:p14="http://schemas.microsoft.com/office/powerpoint/2010/main" val="1215373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E36BA96-01EB-4E30-84CC-DD3A56F655CD}" type="slidenum">
              <a:rPr lang="en-US"/>
              <a:pPr/>
              <a:t>37</a:t>
            </a:fld>
            <a:endParaRPr lang="en-US"/>
          </a:p>
        </p:txBody>
      </p:sp>
      <p:sp>
        <p:nvSpPr>
          <p:cNvPr id="114690" name="Rectangle 7"/>
          <p:cNvSpPr txBox="1">
            <a:spLocks noGrp="1" noChangeArrowheads="1"/>
          </p:cNvSpPr>
          <p:nvPr/>
        </p:nvSpPr>
        <p:spPr bwMode="auto">
          <a:xfrm>
            <a:off x="3970938" y="8828352"/>
            <a:ext cx="3037840" cy="466434"/>
          </a:xfrm>
          <a:prstGeom prst="rect">
            <a:avLst/>
          </a:prstGeom>
          <a:noFill/>
          <a:ln w="9525">
            <a:noFill/>
            <a:miter lim="800000"/>
            <a:headEnd/>
            <a:tailEnd/>
          </a:ln>
        </p:spPr>
        <p:txBody>
          <a:bodyPr lIns="91410" tIns="45705" rIns="91410" bIns="45705" anchor="b"/>
          <a:lstStyle/>
          <a:p>
            <a:pPr algn="r" defTabSz="910744"/>
            <a:fld id="{6A9FEFC4-DE7A-49B0-8CCC-B2B352097366}" type="slidenum">
              <a:rPr lang="en-US" sz="1100">
                <a:ea typeface="ヒラギノ角ゴ Pro W3"/>
                <a:cs typeface="ヒラギノ角ゴ Pro W3"/>
              </a:rPr>
              <a:pPr algn="r" defTabSz="910744"/>
              <a:t>37</a:t>
            </a:fld>
            <a:endParaRPr lang="en-US" sz="1100">
              <a:ea typeface="ヒラギノ角ゴ Pro W3"/>
              <a:cs typeface="ヒラギノ角ゴ Pro W3"/>
            </a:endParaRPr>
          </a:p>
        </p:txBody>
      </p:sp>
      <p:sp>
        <p:nvSpPr>
          <p:cNvPr id="114691" name="Rectangle 2"/>
          <p:cNvSpPr>
            <a:spLocks noGrp="1" noRot="1" noChangeAspect="1" noChangeArrowheads="1" noTextEdit="1"/>
          </p:cNvSpPr>
          <p:nvPr>
            <p:ph type="sldImg"/>
          </p:nvPr>
        </p:nvSpPr>
        <p:spPr>
          <a:xfrm>
            <a:off x="1181100" y="695325"/>
            <a:ext cx="4649788" cy="3486150"/>
          </a:xfrm>
          <a:ln/>
        </p:spPr>
      </p:sp>
      <p:sp>
        <p:nvSpPr>
          <p:cNvPr id="114692" name="Rectangle 3"/>
          <p:cNvSpPr>
            <a:spLocks noGrp="1" noChangeArrowheads="1"/>
          </p:cNvSpPr>
          <p:nvPr>
            <p:ph type="body" idx="1"/>
          </p:nvPr>
        </p:nvSpPr>
        <p:spPr>
          <a:xfrm>
            <a:off x="701040" y="4415790"/>
            <a:ext cx="5608320" cy="4184994"/>
          </a:xfrm>
          <a:ln>
            <a:solidFill>
              <a:srgbClr val="000000"/>
            </a:solidFill>
          </a:ln>
        </p:spPr>
        <p:txBody>
          <a:bodyPr lIns="91410" tIns="45705" rIns="91410" bIns="45705"/>
          <a:lstStyle/>
          <a:p>
            <a:endParaRPr lang="en-US"/>
          </a:p>
        </p:txBody>
      </p:sp>
    </p:spTree>
    <p:extLst>
      <p:ext uri="{BB962C8B-B14F-4D97-AF65-F5344CB8AC3E}">
        <p14:creationId xmlns:p14="http://schemas.microsoft.com/office/powerpoint/2010/main" val="4285783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72D544-8AE3-4834-BF83-61C568FB138D}" type="slidenum">
              <a:rPr lang="en-US"/>
              <a:pPr/>
              <a:t>38</a:t>
            </a:fld>
            <a:endParaRPr lang="en-US"/>
          </a:p>
        </p:txBody>
      </p:sp>
      <p:sp>
        <p:nvSpPr>
          <p:cNvPr id="129026"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5" rIns="91410" bIns="45705" anchor="b"/>
          <a:lstStyle>
            <a:lvl1pPr defTabSz="893763">
              <a:defRPr>
                <a:solidFill>
                  <a:schemeClr val="tx1"/>
                </a:solidFill>
                <a:latin typeface="Arial" pitchFamily="34" charset="0"/>
              </a:defRPr>
            </a:lvl1pPr>
            <a:lvl2pPr marL="742950" indent="-285750" defTabSz="893763">
              <a:defRPr>
                <a:solidFill>
                  <a:schemeClr val="tx1"/>
                </a:solidFill>
                <a:latin typeface="Arial" pitchFamily="34" charset="0"/>
              </a:defRPr>
            </a:lvl2pPr>
            <a:lvl3pPr marL="1143000" indent="-228600" defTabSz="893763">
              <a:defRPr>
                <a:solidFill>
                  <a:schemeClr val="tx1"/>
                </a:solidFill>
                <a:latin typeface="Arial" pitchFamily="34" charset="0"/>
              </a:defRPr>
            </a:lvl3pPr>
            <a:lvl4pPr marL="1600200" indent="-228600" defTabSz="893763">
              <a:defRPr>
                <a:solidFill>
                  <a:schemeClr val="tx1"/>
                </a:solidFill>
                <a:latin typeface="Arial" pitchFamily="34" charset="0"/>
              </a:defRPr>
            </a:lvl4pPr>
            <a:lvl5pPr marL="2057400" indent="-228600" defTabSz="893763">
              <a:defRPr>
                <a:solidFill>
                  <a:schemeClr val="tx1"/>
                </a:solidFill>
                <a:latin typeface="Arial" pitchFamily="34" charset="0"/>
              </a:defRPr>
            </a:lvl5pPr>
            <a:lvl6pPr marL="2514600" indent="-228600" defTabSz="893763" fontAlgn="base">
              <a:spcBef>
                <a:spcPct val="0"/>
              </a:spcBef>
              <a:spcAft>
                <a:spcPct val="0"/>
              </a:spcAft>
              <a:defRPr>
                <a:solidFill>
                  <a:schemeClr val="tx1"/>
                </a:solidFill>
                <a:latin typeface="Arial" pitchFamily="34" charset="0"/>
              </a:defRPr>
            </a:lvl6pPr>
            <a:lvl7pPr marL="2971800" indent="-228600" defTabSz="893763" fontAlgn="base">
              <a:spcBef>
                <a:spcPct val="0"/>
              </a:spcBef>
              <a:spcAft>
                <a:spcPct val="0"/>
              </a:spcAft>
              <a:defRPr>
                <a:solidFill>
                  <a:schemeClr val="tx1"/>
                </a:solidFill>
                <a:latin typeface="Arial" pitchFamily="34" charset="0"/>
              </a:defRPr>
            </a:lvl7pPr>
            <a:lvl8pPr marL="3429000" indent="-228600" defTabSz="893763" fontAlgn="base">
              <a:spcBef>
                <a:spcPct val="0"/>
              </a:spcBef>
              <a:spcAft>
                <a:spcPct val="0"/>
              </a:spcAft>
              <a:defRPr>
                <a:solidFill>
                  <a:schemeClr val="tx1"/>
                </a:solidFill>
                <a:latin typeface="Arial" pitchFamily="34" charset="0"/>
              </a:defRPr>
            </a:lvl8pPr>
            <a:lvl9pPr marL="3886200" indent="-228600" defTabSz="893763" fontAlgn="base">
              <a:spcBef>
                <a:spcPct val="0"/>
              </a:spcBef>
              <a:spcAft>
                <a:spcPct val="0"/>
              </a:spcAft>
              <a:defRPr>
                <a:solidFill>
                  <a:schemeClr val="tx1"/>
                </a:solidFill>
                <a:latin typeface="Arial" pitchFamily="34" charset="0"/>
              </a:defRPr>
            </a:lvl9pPr>
          </a:lstStyle>
          <a:p>
            <a:pPr algn="r"/>
            <a:fld id="{C9E1C5A7-1822-4B77-9ABA-4409EA6EFE64}" type="slidenum">
              <a:rPr lang="en-US" sz="1100">
                <a:ea typeface="ヒラギノ角ゴ Pro W3"/>
                <a:cs typeface="ヒラギノ角ゴ Pro W3"/>
              </a:rPr>
              <a:pPr algn="r"/>
              <a:t>38</a:t>
            </a:fld>
            <a:endParaRPr lang="en-US" sz="1100">
              <a:ea typeface="ヒラギノ角ゴ Pro W3"/>
              <a:cs typeface="ヒラギノ角ゴ Pro W3"/>
            </a:endParaRPr>
          </a:p>
        </p:txBody>
      </p:sp>
      <p:sp>
        <p:nvSpPr>
          <p:cNvPr id="129027" name="Rectangle 2"/>
          <p:cNvSpPr>
            <a:spLocks noGrp="1" noRot="1" noChangeAspect="1" noChangeArrowheads="1" noTextEdit="1"/>
          </p:cNvSpPr>
          <p:nvPr>
            <p:ph type="sldImg"/>
          </p:nvPr>
        </p:nvSpPr>
        <p:spPr>
          <a:xfrm>
            <a:off x="1181100" y="695325"/>
            <a:ext cx="4649788" cy="3486150"/>
          </a:xfrm>
          <a:ln/>
        </p:spPr>
      </p:sp>
      <p:sp>
        <p:nvSpPr>
          <p:cNvPr id="129028" name="Rectangle 3"/>
          <p:cNvSpPr>
            <a:spLocks noGrp="1" noChangeArrowheads="1"/>
          </p:cNvSpPr>
          <p:nvPr>
            <p:ph type="body" idx="1"/>
          </p:nvPr>
        </p:nvSpPr>
        <p:spPr>
          <a:xfrm>
            <a:off x="701040" y="4415790"/>
            <a:ext cx="5608320" cy="4184994"/>
          </a:xfrm>
          <a:ln>
            <a:solidFill>
              <a:srgbClr val="000000"/>
            </a:solidFill>
            <a:miter lim="800000"/>
            <a:headEnd/>
            <a:tailEnd/>
          </a:ln>
        </p:spPr>
        <p:txBody>
          <a:bodyPr lIns="91410" tIns="45705" rIns="91410" bIns="45705"/>
          <a:lstStyle/>
          <a:p>
            <a:endParaRPr lang="en-US"/>
          </a:p>
        </p:txBody>
      </p:sp>
    </p:spTree>
    <p:extLst>
      <p:ext uri="{BB962C8B-B14F-4D97-AF65-F5344CB8AC3E}">
        <p14:creationId xmlns:p14="http://schemas.microsoft.com/office/powerpoint/2010/main" val="286027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9F59D6B-7D7E-FE43-93DB-904672D795AD}" type="datetime1">
              <a:rPr lang="en-CA" smtClean="0"/>
              <a:t>2/20/2019</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705EDB8-5BEF-4A31-B6B1-CCD8732B5F1F}"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AFDB8B-2E8B-BC40-B75A-FD420D62F4C9}" type="datetime1">
              <a:rPr lang="en-CA" smtClean="0"/>
              <a:t>2/20/2019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05EDB8-5BEF-4A31-B6B1-CCD8732B5F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06AE03-52EC-444B-AFCB-1107AA44DDE1}" type="datetime1">
              <a:rPr lang="en-CA" smtClean="0"/>
              <a:t>2/20/2019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05EDB8-5BEF-4A31-B6B1-CCD8732B5F1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7D58FB37-B6C8-4246-B909-A4F092AD0B0A}" type="datetime1">
              <a:rPr lang="en-CA" smtClean="0"/>
              <a:t>2/20/2019</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ECF53B9-EE87-4BCC-9168-8BC0427C677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52538"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2538" y="1981200"/>
            <a:ext cx="7772400" cy="4114800"/>
          </a:xfrm>
        </p:spPr>
        <p:txBody>
          <a:bodyPr/>
          <a:lstStyle/>
          <a:p>
            <a:pPr lvl="0"/>
            <a:endParaRPr lang="en-US" noProof="0" smtClean="0"/>
          </a:p>
        </p:txBody>
      </p:sp>
      <p:sp>
        <p:nvSpPr>
          <p:cNvPr id="4" name="Rectangle 55"/>
          <p:cNvSpPr>
            <a:spLocks noGrp="1" noChangeArrowheads="1"/>
          </p:cNvSpPr>
          <p:nvPr>
            <p:ph type="dt" sz="half" idx="10"/>
          </p:nvPr>
        </p:nvSpPr>
        <p:spPr>
          <a:ln/>
        </p:spPr>
        <p:txBody>
          <a:bodyPr/>
          <a:lstStyle>
            <a:lvl1pPr>
              <a:defRPr/>
            </a:lvl1pPr>
          </a:lstStyle>
          <a:p>
            <a:pPr>
              <a:defRPr/>
            </a:pPr>
            <a:fld id="{CF3B8241-51AF-0E4D-959A-89F6A6B90DBE}" type="datetime1">
              <a:rPr lang="en-CA" smtClean="0"/>
              <a:t>2/20/2019</a:t>
            </a:fld>
            <a:endParaRPr lang="en-US"/>
          </a:p>
        </p:txBody>
      </p:sp>
      <p:sp>
        <p:nvSpPr>
          <p:cNvPr id="5" name="Rectangle 56"/>
          <p:cNvSpPr>
            <a:spLocks noGrp="1" noChangeArrowheads="1"/>
          </p:cNvSpPr>
          <p:nvPr>
            <p:ph type="ftr" sz="quarter" idx="11"/>
          </p:nvPr>
        </p:nvSpPr>
        <p:spPr>
          <a:ln/>
        </p:spPr>
        <p:txBody>
          <a:bodyPr/>
          <a:lstStyle>
            <a:lvl1pPr>
              <a:defRPr/>
            </a:lvl1pPr>
          </a:lstStyle>
          <a:p>
            <a:pPr>
              <a:defRPr/>
            </a:pPr>
            <a:endParaRPr lang="en-US"/>
          </a:p>
        </p:txBody>
      </p:sp>
      <p:sp>
        <p:nvSpPr>
          <p:cNvPr id="6" name="Rectangle 57"/>
          <p:cNvSpPr>
            <a:spLocks noGrp="1" noChangeArrowheads="1"/>
          </p:cNvSpPr>
          <p:nvPr>
            <p:ph type="sldNum" sz="quarter" idx="12"/>
          </p:nvPr>
        </p:nvSpPr>
        <p:spPr>
          <a:ln/>
        </p:spPr>
        <p:txBody>
          <a:bodyPr/>
          <a:lstStyle>
            <a:lvl1pPr>
              <a:defRPr/>
            </a:lvl1pPr>
          </a:lstStyle>
          <a:p>
            <a:pPr>
              <a:defRPr/>
            </a:pPr>
            <a:fld id="{097828F6-3334-4689-ACE3-706472BACEC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A3DB699-EF5F-3146-965F-799767240040}" type="datetime1">
              <a:rPr lang="en-CA" smtClean="0"/>
              <a:t>2/20/2019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447179-7402-47FD-A861-54518688E252}" type="slidenum">
              <a:rPr lang="en-US"/>
              <a:pPr>
                <a:defRPr/>
              </a:pPr>
              <a:t>‹#›</a:t>
            </a:fld>
            <a:endParaRPr lang="en-US"/>
          </a:p>
        </p:txBody>
      </p:sp>
    </p:spTree>
    <p:extLst>
      <p:ext uri="{BB962C8B-B14F-4D97-AF65-F5344CB8AC3E}">
        <p14:creationId xmlns:p14="http://schemas.microsoft.com/office/powerpoint/2010/main" val="195260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381000"/>
            <a:ext cx="8132192" cy="1143000"/>
          </a:xfrm>
        </p:spPr>
        <p:txBody>
          <a:bodyPr>
            <a:normAutofit/>
          </a:bodyPr>
          <a:lstStyle>
            <a:lvl1pPr algn="ctr">
              <a:defRPr sz="4400" b="1">
                <a:solidFill>
                  <a:srgbClr val="FFFF00"/>
                </a:solidFill>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3569D741-0FFD-6A4D-8946-853964621D91}" type="datetime1">
              <a:rPr lang="en-CA" smtClean="0"/>
              <a:t>2/20/2019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a:xfrm>
            <a:off x="8458200" y="6514568"/>
            <a:ext cx="645040" cy="343432"/>
          </a:xfrm>
        </p:spPr>
        <p:txBody>
          <a:bodyPr/>
          <a:lstStyle>
            <a:lvl1pPr>
              <a:defRPr sz="1800">
                <a:solidFill>
                  <a:schemeClr val="bg1"/>
                </a:solidFill>
              </a:defRPr>
            </a:lvl1pPr>
            <a:extLst/>
          </a:lstStyle>
          <a:p>
            <a:fld id="{D705EDB8-5BEF-4A31-B6B1-CCD8732B5F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4D157713-6DE1-5D45-879F-85FDE538F75C}" type="datetime1">
              <a:rPr lang="en-CA" smtClean="0"/>
              <a:t>2/20/2019</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705EDB8-5BEF-4A31-B6B1-CCD8732B5F1F}"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DFA597-7040-9D48-AE66-366A6A5FE1FD}" type="datetime1">
              <a:rPr lang="en-CA" smtClean="0"/>
              <a:t>2/20/2019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D705EDB8-5BEF-4A31-B6B1-CCD8732B5F1F}"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D705EDB8-5BEF-4A31-B6B1-CCD8732B5F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116FC57-3DDC-0640-AEFA-450847F0B8F8}" type="datetime1">
              <a:rPr lang="en-CA" smtClean="0"/>
              <a:t>2/20/2019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705EDB8-5BEF-4A31-B6B1-CCD8732B5F1F}"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D19DBD7-4D34-834C-8212-3C914A81C3BD}" type="datetime1">
              <a:rPr lang="en-CA" smtClean="0"/>
              <a:t>2/20/2019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705EDB8-5BEF-4A31-B6B1-CCD8732B5F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5CF38D8-4C7C-5A41-AAAA-BB92A2EDCF1D}" type="datetime1">
              <a:rPr lang="en-CA" smtClean="0"/>
              <a:t>2/20/2019</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705EDB8-5BEF-4A31-B6B1-CCD8732B5F1F}"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9F3D4032-5A5A-7F47-B231-031A29DB1DFC}" type="datetime1">
              <a:rPr lang="en-CA" smtClean="0"/>
              <a:t>2/20/2019</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705EDB8-5BEF-4A31-B6B1-CCD8732B5F1F}"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1C00A57-972B-0842-8662-BF7C6CC31D97}" type="datetime1">
              <a:rPr lang="en-CA" smtClean="0"/>
              <a:t>2/20/2019</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705EDB8-5BEF-4A31-B6B1-CCD8732B5F1F}"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oleObject" Target="../embeddings/Microsoft_Excel_97-2003_Worksheet1.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49.emf"/></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52.jpeg"/><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notesSlide" Target="../notesSlides/notesSlide11.xml"/><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8.bin"/><Relationship Id="rId5" Type="http://schemas.openxmlformats.org/officeDocument/2006/relationships/image" Target="../media/image56.png"/><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58.emf"/><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59.emf"/><Relationship Id="rId4" Type="http://schemas.openxmlformats.org/officeDocument/2006/relationships/oleObject" Target="../embeddings/oleObject10.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4.xml"/><Relationship Id="rId4" Type="http://schemas.openxmlformats.org/officeDocument/2006/relationships/image" Target="../media/image62.jpeg"/></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g"/><Relationship Id="rId4" Type="http://schemas.openxmlformats.org/officeDocument/2006/relationships/image" Target="../media/image65.jpeg"/></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71.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g"/><Relationship Id="rId1" Type="http://schemas.openxmlformats.org/officeDocument/2006/relationships/slideLayout" Target="../slideLayouts/slideLayout1.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g"/></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754966" y="1371600"/>
            <a:ext cx="7627034" cy="1143000"/>
          </a:xfrm>
        </p:spPr>
        <p:txBody>
          <a:bodyPr>
            <a:normAutofit/>
          </a:bodyPr>
          <a:lstStyle/>
          <a:p>
            <a:pPr algn="ctr"/>
            <a:r>
              <a:rPr lang="en-US" b="1" dirty="0" smtClean="0">
                <a:solidFill>
                  <a:srgbClr val="FFFF00"/>
                </a:solidFill>
                <a:effectLst>
                  <a:outerShdw blurRad="50800" dist="50800" dir="2700000" algn="tl" rotWithShape="0">
                    <a:prstClr val="black">
                      <a:alpha val="40000"/>
                    </a:prstClr>
                  </a:outerShdw>
                </a:effectLst>
              </a:rPr>
              <a:t>Collaborative Clinical Research to Reduce Infections</a:t>
            </a:r>
            <a:endParaRPr lang="en-US" b="1" dirty="0">
              <a:solidFill>
                <a:srgbClr val="FFFF00"/>
              </a:solidFill>
              <a:effectLst>
                <a:outerShdw blurRad="50800" dist="50800" dir="2700000" algn="tl" rotWithShape="0">
                  <a:prstClr val="black">
                    <a:alpha val="40000"/>
                  </a:prstClr>
                </a:outerShdw>
              </a:effectLst>
            </a:endParaRPr>
          </a:p>
        </p:txBody>
      </p:sp>
      <p:sp>
        <p:nvSpPr>
          <p:cNvPr id="7" name="Title 1"/>
          <p:cNvSpPr>
            <a:spLocks noGrp="1"/>
          </p:cNvSpPr>
          <p:nvPr>
            <p:ph type="ctrTitle"/>
          </p:nvPr>
        </p:nvSpPr>
        <p:spPr>
          <a:xfrm>
            <a:off x="464234" y="304800"/>
            <a:ext cx="8229600" cy="914400"/>
          </a:xfrm>
        </p:spPr>
        <p:txBody>
          <a:bodyPr>
            <a:normAutofit/>
          </a:bodyPr>
          <a:lstStyle/>
          <a:p>
            <a:pPr algn="ctr"/>
            <a:r>
              <a:rPr lang="en-US" b="1" dirty="0">
                <a:solidFill>
                  <a:srgbClr val="FFFF00"/>
                </a:solidFill>
              </a:rPr>
              <a:t>One </a:t>
            </a:r>
            <a:r>
              <a:rPr lang="en-US" b="1">
                <a:solidFill>
                  <a:srgbClr val="FFFF00"/>
                </a:solidFill>
              </a:rPr>
              <a:t>Nurse’s </a:t>
            </a:r>
            <a:r>
              <a:rPr lang="en-US" b="1" smtClean="0">
                <a:solidFill>
                  <a:srgbClr val="FFFF00"/>
                </a:solidFill>
              </a:rPr>
              <a:t>Journey</a:t>
            </a:r>
            <a:endParaRPr lang="en-US" dirty="0"/>
          </a:p>
        </p:txBody>
      </p:sp>
      <p:sp>
        <p:nvSpPr>
          <p:cNvPr id="4" name="Subtitle 5"/>
          <p:cNvSpPr txBox="1">
            <a:spLocks/>
          </p:cNvSpPr>
          <p:nvPr/>
        </p:nvSpPr>
        <p:spPr>
          <a:xfrm>
            <a:off x="762000" y="3124200"/>
            <a:ext cx="7627034" cy="1143000"/>
          </a:xfrm>
          <a:prstGeom prst="rect">
            <a:avLst/>
          </a:prstGeom>
        </p:spPr>
        <p:txBody>
          <a:bodyPr lIns="45720" rIns="246888">
            <a:normAutofit/>
          </a:bodyPr>
          <a:lstStyle>
            <a:lvl1pPr marL="0" indent="0" algn="r" rtl="0" eaLnBrk="1" latinLnBrk="0" hangingPunct="1">
              <a:spcBef>
                <a:spcPts val="0"/>
              </a:spcBef>
              <a:buClr>
                <a:schemeClr val="accent1"/>
              </a:buClr>
              <a:buSzPct val="70000"/>
              <a:buFont typeface="Wingdings 2"/>
              <a:buNone/>
              <a:defRPr kumimoji="0" sz="3200" kern="1200">
                <a:solidFill>
                  <a:schemeClr val="tx1"/>
                </a:solidFill>
                <a:effectLst/>
                <a:latin typeface="+mn-lt"/>
                <a:ea typeface="+mn-ea"/>
                <a:cs typeface="+mn-cs"/>
              </a:defRPr>
            </a:lvl1pPr>
            <a:lvl2pPr marL="457200" indent="0" algn="ctr" rtl="0" eaLnBrk="1" latinLnBrk="0" hangingPunct="1">
              <a:spcBef>
                <a:spcPts val="400"/>
              </a:spcBef>
              <a:buClr>
                <a:schemeClr val="accent2"/>
              </a:buClr>
              <a:buSzPct val="90000"/>
              <a:buFontTx/>
              <a:buNone/>
              <a:defRPr kumimoji="0" sz="2600" kern="1200">
                <a:solidFill>
                  <a:schemeClr val="tx1"/>
                </a:solidFill>
                <a:latin typeface="+mn-lt"/>
                <a:ea typeface="+mn-ea"/>
                <a:cs typeface="+mn-cs"/>
              </a:defRPr>
            </a:lvl2pPr>
            <a:lvl3pPr marL="914400" indent="0" algn="ctr" rtl="0" eaLnBrk="1" latinLnBrk="0" hangingPunct="1">
              <a:spcBef>
                <a:spcPts val="400"/>
              </a:spcBef>
              <a:buClr>
                <a:schemeClr val="accent3"/>
              </a:buClr>
              <a:buSzPct val="100000"/>
              <a:buFont typeface="Wingdings 2"/>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10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3"/>
              </a:buClr>
              <a:buSzPct val="100000"/>
              <a:buFont typeface="Wingdings 2"/>
              <a:buNone/>
              <a:defRPr kumimoji="0" sz="1900" kern="1200">
                <a:solidFill>
                  <a:schemeClr val="tx1"/>
                </a:solidFill>
                <a:latin typeface="+mn-lt"/>
                <a:ea typeface="+mn-ea"/>
                <a:cs typeface="+mn-cs"/>
              </a:defRPr>
            </a:lvl5pPr>
            <a:lvl6pPr marL="2286000" indent="0" algn="ctr" rtl="0" eaLnBrk="1" latinLnBrk="0" hangingPunct="1">
              <a:spcBef>
                <a:spcPts val="400"/>
              </a:spcBef>
              <a:buClr>
                <a:schemeClr val="accent4"/>
              </a:buClr>
              <a:buFont typeface="Wingdings 2"/>
              <a:buNone/>
              <a:defRPr kumimoji="0" sz="1800" kern="1200" baseline="0">
                <a:solidFill>
                  <a:schemeClr val="tx1"/>
                </a:solidFill>
                <a:latin typeface="+mn-lt"/>
                <a:ea typeface="+mn-ea"/>
                <a:cs typeface="+mn-cs"/>
              </a:defRPr>
            </a:lvl6pPr>
            <a:lvl7pPr marL="27432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8pPr>
            <a:lvl9pPr marL="36576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9pPr>
            <a:extLst/>
          </a:lstStyle>
          <a:p>
            <a:pPr algn="ctr"/>
            <a:r>
              <a:rPr lang="en-US" sz="2800" dirty="0" smtClean="0">
                <a:effectLst>
                  <a:outerShdw blurRad="50800" dist="50800" dir="2700000" algn="tl" rotWithShape="0">
                    <a:prstClr val="black">
                      <a:alpha val="40000"/>
                    </a:prstClr>
                  </a:outerShdw>
                </a:effectLst>
              </a:rPr>
              <a:t>Elaine Larson</a:t>
            </a:r>
            <a:r>
              <a:rPr lang="en-US" sz="2400" dirty="0" smtClean="0">
                <a:effectLst>
                  <a:outerShdw blurRad="50800" dist="50800" dir="2700000" algn="tl" rotWithShape="0">
                    <a:prstClr val="black">
                      <a:alpha val="40000"/>
                    </a:prstClr>
                  </a:outerShdw>
                </a:effectLst>
              </a:rPr>
              <a:t/>
            </a:r>
            <a:br>
              <a:rPr lang="en-US" sz="2400" dirty="0" smtClean="0">
                <a:effectLst>
                  <a:outerShdw blurRad="50800" dist="50800" dir="2700000" algn="tl" rotWithShape="0">
                    <a:prstClr val="black">
                      <a:alpha val="40000"/>
                    </a:prstClr>
                  </a:outerShdw>
                </a:effectLst>
              </a:rPr>
            </a:br>
            <a:r>
              <a:rPr lang="en-US" sz="2400" dirty="0">
                <a:effectLst>
                  <a:outerShdw blurRad="50800" dist="50800" dir="2700000" algn="tl" rotWithShape="0">
                    <a:prstClr val="black">
                      <a:alpha val="40000"/>
                    </a:prstClr>
                  </a:outerShdw>
                </a:effectLst>
              </a:rPr>
              <a:t> </a:t>
            </a:r>
            <a:r>
              <a:rPr lang="en-US" sz="2000" dirty="0">
                <a:effectLst>
                  <a:outerShdw blurRad="50800" dist="50800" dir="2700000" algn="tl" rotWithShape="0">
                    <a:prstClr val="black">
                      <a:alpha val="40000"/>
                    </a:prstClr>
                  </a:outerShdw>
                </a:effectLst>
              </a:rPr>
              <a:t>Columbia University, Mailman School of Public Health </a:t>
            </a:r>
          </a:p>
        </p:txBody>
      </p:sp>
      <p:sp>
        <p:nvSpPr>
          <p:cNvPr id="2" name="TextBox 1"/>
          <p:cNvSpPr txBox="1"/>
          <p:nvPr/>
        </p:nvSpPr>
        <p:spPr>
          <a:xfrm>
            <a:off x="3105188" y="6324600"/>
            <a:ext cx="2971776" cy="369332"/>
          </a:xfrm>
          <a:prstGeom prst="rect">
            <a:avLst/>
          </a:prstGeom>
          <a:noFill/>
        </p:spPr>
        <p:txBody>
          <a:bodyPr wrap="none" rtlCol="0">
            <a:spAutoFit/>
          </a:bodyPr>
          <a:lstStyle/>
          <a:p>
            <a:pPr algn="ctr"/>
            <a:r>
              <a:rPr lang="en-US" b="1" smtClean="0">
                <a:latin typeface="Arial" charset="0"/>
                <a:ea typeface="Arial" charset="0"/>
                <a:cs typeface="Arial" charset="0"/>
              </a:rPr>
              <a:t>www.webbertraining.com</a:t>
            </a:r>
            <a:endParaRPr lang="en-US" b="1" dirty="0">
              <a:latin typeface="Arial" charset="0"/>
              <a:ea typeface="Arial" charset="0"/>
              <a:cs typeface="Arial" charset="0"/>
            </a:endParaRPr>
          </a:p>
        </p:txBody>
      </p:sp>
      <p:sp>
        <p:nvSpPr>
          <p:cNvPr id="8" name="TextBox 7"/>
          <p:cNvSpPr txBox="1"/>
          <p:nvPr/>
        </p:nvSpPr>
        <p:spPr>
          <a:xfrm>
            <a:off x="7010082" y="6324600"/>
            <a:ext cx="2133918" cy="369332"/>
          </a:xfrm>
          <a:prstGeom prst="rect">
            <a:avLst/>
          </a:prstGeom>
          <a:noFill/>
        </p:spPr>
        <p:txBody>
          <a:bodyPr wrap="none" rtlCol="0">
            <a:spAutoFit/>
          </a:bodyPr>
          <a:lstStyle/>
          <a:p>
            <a:pPr algn="r"/>
            <a:r>
              <a:rPr lang="en-US" b="1" dirty="0" smtClean="0">
                <a:latin typeface="Arial" charset="0"/>
                <a:ea typeface="Arial" charset="0"/>
                <a:cs typeface="Arial" charset="0"/>
              </a:rPr>
              <a:t>February 21, 2019</a:t>
            </a:r>
            <a:endParaRPr lang="en-US" b="1" dirty="0">
              <a:latin typeface="Arial" charset="0"/>
              <a:ea typeface="Arial" charset="0"/>
              <a:cs typeface="Arial" charset="0"/>
            </a:endParaRPr>
          </a:p>
        </p:txBody>
      </p:sp>
      <p:sp>
        <p:nvSpPr>
          <p:cNvPr id="9" name="Subtitle 5"/>
          <p:cNvSpPr txBox="1">
            <a:spLocks/>
          </p:cNvSpPr>
          <p:nvPr/>
        </p:nvSpPr>
        <p:spPr>
          <a:xfrm>
            <a:off x="762000" y="4495800"/>
            <a:ext cx="7627034" cy="1143000"/>
          </a:xfrm>
          <a:prstGeom prst="rect">
            <a:avLst/>
          </a:prstGeom>
        </p:spPr>
        <p:txBody>
          <a:bodyPr lIns="45720" rIns="246888">
            <a:normAutofit/>
          </a:bodyPr>
          <a:lstStyle>
            <a:lvl1pPr marL="0" indent="0" algn="r" rtl="0" eaLnBrk="1" latinLnBrk="0" hangingPunct="1">
              <a:spcBef>
                <a:spcPts val="0"/>
              </a:spcBef>
              <a:buClr>
                <a:schemeClr val="accent1"/>
              </a:buClr>
              <a:buSzPct val="70000"/>
              <a:buFont typeface="Wingdings 2"/>
              <a:buNone/>
              <a:defRPr kumimoji="0" sz="3200" kern="1200">
                <a:solidFill>
                  <a:schemeClr val="tx1"/>
                </a:solidFill>
                <a:effectLst/>
                <a:latin typeface="+mn-lt"/>
                <a:ea typeface="+mn-ea"/>
                <a:cs typeface="+mn-cs"/>
              </a:defRPr>
            </a:lvl1pPr>
            <a:lvl2pPr marL="457200" indent="0" algn="ctr" rtl="0" eaLnBrk="1" latinLnBrk="0" hangingPunct="1">
              <a:spcBef>
                <a:spcPts val="400"/>
              </a:spcBef>
              <a:buClr>
                <a:schemeClr val="accent2"/>
              </a:buClr>
              <a:buSzPct val="90000"/>
              <a:buFontTx/>
              <a:buNone/>
              <a:defRPr kumimoji="0" sz="2600" kern="1200">
                <a:solidFill>
                  <a:schemeClr val="tx1"/>
                </a:solidFill>
                <a:latin typeface="+mn-lt"/>
                <a:ea typeface="+mn-ea"/>
                <a:cs typeface="+mn-cs"/>
              </a:defRPr>
            </a:lvl2pPr>
            <a:lvl3pPr marL="914400" indent="0" algn="ctr" rtl="0" eaLnBrk="1" latinLnBrk="0" hangingPunct="1">
              <a:spcBef>
                <a:spcPts val="400"/>
              </a:spcBef>
              <a:buClr>
                <a:schemeClr val="accent3"/>
              </a:buClr>
              <a:buSzPct val="100000"/>
              <a:buFont typeface="Wingdings 2"/>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10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3"/>
              </a:buClr>
              <a:buSzPct val="100000"/>
              <a:buFont typeface="Wingdings 2"/>
              <a:buNone/>
              <a:defRPr kumimoji="0" sz="1900" kern="1200">
                <a:solidFill>
                  <a:schemeClr val="tx1"/>
                </a:solidFill>
                <a:latin typeface="+mn-lt"/>
                <a:ea typeface="+mn-ea"/>
                <a:cs typeface="+mn-cs"/>
              </a:defRPr>
            </a:lvl5pPr>
            <a:lvl6pPr marL="2286000" indent="0" algn="ctr" rtl="0" eaLnBrk="1" latinLnBrk="0" hangingPunct="1">
              <a:spcBef>
                <a:spcPts val="400"/>
              </a:spcBef>
              <a:buClr>
                <a:schemeClr val="accent4"/>
              </a:buClr>
              <a:buFont typeface="Wingdings 2"/>
              <a:buNone/>
              <a:defRPr kumimoji="0" sz="1800" kern="1200" baseline="0">
                <a:solidFill>
                  <a:schemeClr val="tx1"/>
                </a:solidFill>
                <a:latin typeface="+mn-lt"/>
                <a:ea typeface="+mn-ea"/>
                <a:cs typeface="+mn-cs"/>
              </a:defRPr>
            </a:lvl6pPr>
            <a:lvl7pPr marL="27432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8pPr>
            <a:lvl9pPr marL="36576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9pPr>
            <a:extLst/>
          </a:lstStyle>
          <a:p>
            <a:pPr algn="ctr"/>
            <a:r>
              <a:rPr lang="en-US" sz="2000" dirty="0" smtClean="0">
                <a:effectLst>
                  <a:outerShdw blurRad="50800" dist="50800" dir="2700000" algn="tl" rotWithShape="0">
                    <a:prstClr val="black">
                      <a:alpha val="40000"/>
                    </a:prstClr>
                  </a:outerShdw>
                </a:effectLst>
              </a:rPr>
              <a:t>Hosted by Dr. Lynne </a:t>
            </a:r>
            <a:r>
              <a:rPr lang="en-US" sz="2000" dirty="0" err="1" smtClean="0">
                <a:effectLst>
                  <a:outerShdw blurRad="50800" dist="50800" dir="2700000" algn="tl" rotWithShape="0">
                    <a:prstClr val="black">
                      <a:alpha val="40000"/>
                    </a:prstClr>
                  </a:outerShdw>
                </a:effectLst>
              </a:rPr>
              <a:t>Sehulster</a:t>
            </a:r>
            <a:endParaRPr lang="en-US" sz="2000" dirty="0" smtClean="0">
              <a:effectLst>
                <a:outerShdw blurRad="50800" dist="50800" dir="2700000" algn="tl" rotWithShape="0">
                  <a:prstClr val="black">
                    <a:alpha val="40000"/>
                  </a:prstClr>
                </a:outerShdw>
              </a:effectLst>
            </a:endParaRPr>
          </a:p>
        </p:txBody>
      </p:sp>
    </p:spTree>
    <p:extLst>
      <p:ext uri="{BB962C8B-B14F-4D97-AF65-F5344CB8AC3E}">
        <p14:creationId xmlns:p14="http://schemas.microsoft.com/office/powerpoint/2010/main" val="3896513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3536"/>
            <a:ext cx="8229600" cy="1194264"/>
          </a:xfrm>
        </p:spPr>
        <p:txBody>
          <a:bodyPr/>
          <a:lstStyle/>
          <a:p>
            <a:pPr algn="ctr"/>
            <a:r>
              <a:rPr lang="en-US" dirty="0" smtClean="0"/>
              <a:t>A Wake-Up Call</a:t>
            </a:r>
            <a:endParaRPr lang="en-US" dirty="0"/>
          </a:p>
        </p:txBody>
      </p:sp>
      <p:sp>
        <p:nvSpPr>
          <p:cNvPr id="5" name="Content Placeholder 4"/>
          <p:cNvSpPr>
            <a:spLocks noGrp="1"/>
          </p:cNvSpPr>
          <p:nvPr>
            <p:ph idx="1"/>
          </p:nvPr>
        </p:nvSpPr>
        <p:spPr/>
        <p:txBody>
          <a:bodyPr>
            <a:normAutofit/>
          </a:bodyPr>
          <a:lstStyle/>
          <a:p>
            <a:r>
              <a:rPr lang="en-US" dirty="0" smtClean="0"/>
              <a:t>Healthcare-associated infections are common.  Are they preventable?</a:t>
            </a:r>
          </a:p>
          <a:p>
            <a:r>
              <a:rPr lang="en-US" dirty="0" smtClean="0"/>
              <a:t>Hand hygiene is supposed to be a primary prevention strategy, but</a:t>
            </a:r>
          </a:p>
          <a:p>
            <a:pPr lvl="1"/>
            <a:r>
              <a:rPr lang="en-US" dirty="0" smtClean="0"/>
              <a:t>Not everyone believes in hand hygiene</a:t>
            </a:r>
          </a:p>
          <a:p>
            <a:pPr lvl="1"/>
            <a:r>
              <a:rPr lang="en-US" dirty="0" smtClean="0"/>
              <a:t>Not everyone does it </a:t>
            </a:r>
          </a:p>
          <a:p>
            <a:pPr lvl="1"/>
            <a:endParaRPr lang="en-US" sz="2400" dirty="0"/>
          </a:p>
          <a:p>
            <a:pPr lvl="1"/>
            <a:endParaRPr lang="en-US" sz="2400" dirty="0" smtClean="0"/>
          </a:p>
          <a:p>
            <a:pPr lvl="1"/>
            <a:r>
              <a:rPr lang="en-US" sz="2400" dirty="0" smtClean="0"/>
              <a:t>Larson</a:t>
            </a:r>
            <a:r>
              <a:rPr lang="en-US" sz="2400" dirty="0"/>
              <a:t>, </a:t>
            </a:r>
            <a:r>
              <a:rPr lang="en-US" sz="2400" dirty="0" err="1"/>
              <a:t>Killien</a:t>
            </a:r>
            <a:r>
              <a:rPr lang="en-US" sz="2400" dirty="0"/>
              <a:t>. AJIC 1982; 10:93.</a:t>
            </a:r>
          </a:p>
          <a:p>
            <a:endParaRPr lang="en-US" sz="2400" dirty="0" smtClean="0"/>
          </a:p>
          <a:p>
            <a:endParaRPr lang="en-US" sz="2400" dirty="0" smtClean="0"/>
          </a:p>
          <a:p>
            <a:endParaRPr lang="en-US" sz="2400" dirty="0"/>
          </a:p>
          <a:p>
            <a:endParaRPr lang="en-US" dirty="0"/>
          </a:p>
        </p:txBody>
      </p:sp>
      <p:sp>
        <p:nvSpPr>
          <p:cNvPr id="2" name="Slide Number Placeholder 1"/>
          <p:cNvSpPr>
            <a:spLocks noGrp="1"/>
          </p:cNvSpPr>
          <p:nvPr>
            <p:ph type="sldNum" sz="quarter" idx="12"/>
          </p:nvPr>
        </p:nvSpPr>
        <p:spPr/>
        <p:txBody>
          <a:bodyPr/>
          <a:lstStyle/>
          <a:p>
            <a:fld id="{D705EDB8-5BEF-4A31-B6B1-CCD8732B5F1F}" type="slidenum">
              <a:rPr lang="en-US" smtClean="0"/>
              <a:pPr/>
              <a:t>10</a:t>
            </a:fld>
            <a:endParaRPr lang="en-US"/>
          </a:p>
        </p:txBody>
      </p:sp>
    </p:spTree>
    <p:extLst>
      <p:ext uri="{BB962C8B-B14F-4D97-AF65-F5344CB8AC3E}">
        <p14:creationId xmlns:p14="http://schemas.microsoft.com/office/powerpoint/2010/main" val="3339982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53536"/>
            <a:ext cx="8229600" cy="1346664"/>
          </a:xfrm>
        </p:spPr>
        <p:txBody>
          <a:bodyPr>
            <a:normAutofit fontScale="90000"/>
          </a:bodyPr>
          <a:lstStyle/>
          <a:p>
            <a:pPr algn="ctr"/>
            <a:r>
              <a:rPr lang="en-US" dirty="0"/>
              <a:t>Phase 1:  </a:t>
            </a:r>
            <a:r>
              <a:rPr lang="en-US" dirty="0" smtClean="0"/>
              <a:t>Descriptive/Correlational</a:t>
            </a:r>
            <a:endParaRPr lang="en-US" dirty="0"/>
          </a:p>
        </p:txBody>
      </p:sp>
      <p:sp>
        <p:nvSpPr>
          <p:cNvPr id="15364" name="Text Box 4"/>
          <p:cNvSpPr txBox="1">
            <a:spLocks noChangeArrowheads="1"/>
          </p:cNvSpPr>
          <p:nvPr/>
        </p:nvSpPr>
        <p:spPr bwMode="auto">
          <a:xfrm>
            <a:off x="762000" y="1905000"/>
            <a:ext cx="6858000" cy="3262432"/>
          </a:xfrm>
          <a:prstGeom prst="rect">
            <a:avLst/>
          </a:prstGeom>
          <a:noFill/>
          <a:ln w="9525">
            <a:noFill/>
            <a:miter lim="800000"/>
            <a:headEnd/>
            <a:tailEnd/>
          </a:ln>
          <a:effectLst/>
        </p:spPr>
        <p:txBody>
          <a:bodyPr>
            <a:spAutoFit/>
          </a:bodyPr>
          <a:lstStyle/>
          <a:p>
            <a:pPr algn="ctr"/>
            <a:r>
              <a:rPr lang="en-US" sz="2800" dirty="0"/>
              <a:t>What do </a:t>
            </a:r>
            <a:r>
              <a:rPr lang="en-US" sz="2800" dirty="0" smtClean="0"/>
              <a:t>we need to </a:t>
            </a:r>
            <a:r>
              <a:rPr lang="en-US" sz="2800" dirty="0"/>
              <a:t>know?</a:t>
            </a:r>
            <a:r>
              <a:rPr lang="en-US" sz="2400" dirty="0"/>
              <a:t>  </a:t>
            </a:r>
          </a:p>
          <a:p>
            <a:r>
              <a:rPr lang="en-US" sz="2000" dirty="0" smtClean="0"/>
              <a:t>What’s </a:t>
            </a:r>
            <a:r>
              <a:rPr lang="en-US" sz="2000" dirty="0"/>
              <a:t>on the hands of health care professionals? </a:t>
            </a:r>
            <a:endParaRPr lang="en-US" sz="2000" dirty="0" smtClean="0"/>
          </a:p>
          <a:p>
            <a:r>
              <a:rPr lang="en-US" sz="2000" dirty="0" smtClean="0"/>
              <a:t>What are hand hygiene practices of health care professionals?</a:t>
            </a:r>
            <a:endParaRPr lang="en-US" sz="2000" dirty="0"/>
          </a:p>
          <a:p>
            <a:r>
              <a:rPr lang="en-US" sz="2000" dirty="0"/>
              <a:t>(Exploratory, </a:t>
            </a:r>
            <a:r>
              <a:rPr lang="en-US" sz="2000" dirty="0" smtClean="0"/>
              <a:t>Descriptive</a:t>
            </a:r>
            <a:r>
              <a:rPr lang="en-US" sz="2000" dirty="0"/>
              <a:t>) </a:t>
            </a:r>
            <a:endParaRPr lang="en-US" sz="2000" dirty="0" smtClean="0"/>
          </a:p>
          <a:p>
            <a:r>
              <a:rPr lang="en-US" sz="2000" dirty="0" smtClean="0"/>
              <a:t>What </a:t>
            </a:r>
            <a:r>
              <a:rPr lang="en-US" sz="2000" dirty="0"/>
              <a:t>is evidence of a link between hands and infections? </a:t>
            </a:r>
          </a:p>
          <a:p>
            <a:r>
              <a:rPr lang="en-US" sz="2000" dirty="0" smtClean="0"/>
              <a:t>(Correlational</a:t>
            </a:r>
            <a:r>
              <a:rPr lang="en-US" sz="2000" dirty="0"/>
              <a:t>)</a:t>
            </a:r>
          </a:p>
          <a:p>
            <a:endParaRPr lang="en-US" sz="2000" dirty="0" smtClean="0"/>
          </a:p>
          <a:p>
            <a:endParaRPr lang="en-US" sz="2000" dirty="0" smtClean="0"/>
          </a:p>
          <a:p>
            <a:r>
              <a:rPr lang="en-US" dirty="0" smtClean="0"/>
              <a:t> </a:t>
            </a:r>
            <a:endParaRPr lang="en-US" dirty="0"/>
          </a:p>
        </p:txBody>
      </p:sp>
      <p:sp>
        <p:nvSpPr>
          <p:cNvPr id="15365" name="Text Box 5"/>
          <p:cNvSpPr txBox="1">
            <a:spLocks noChangeArrowheads="1"/>
          </p:cNvSpPr>
          <p:nvPr/>
        </p:nvSpPr>
        <p:spPr bwMode="auto">
          <a:xfrm>
            <a:off x="1371600" y="4114800"/>
            <a:ext cx="7086600" cy="830997"/>
          </a:xfrm>
          <a:prstGeom prst="rect">
            <a:avLst/>
          </a:prstGeom>
          <a:noFill/>
          <a:ln w="9525">
            <a:noFill/>
            <a:miter lim="800000"/>
            <a:headEnd/>
            <a:tailEnd/>
          </a:ln>
          <a:effectLst/>
        </p:spPr>
        <p:txBody>
          <a:bodyPr wrap="square">
            <a:spAutoFit/>
          </a:bodyPr>
          <a:lstStyle/>
          <a:p>
            <a:pPr algn="ctr"/>
            <a:r>
              <a:rPr lang="en-US" sz="2800" dirty="0"/>
              <a:t>What skills are needed?</a:t>
            </a:r>
          </a:p>
          <a:p>
            <a:r>
              <a:rPr lang="en-US" sz="2000" dirty="0" smtClean="0"/>
              <a:t>                                Clinical</a:t>
            </a:r>
            <a:r>
              <a:rPr lang="en-US" sz="2000" dirty="0"/>
              <a:t>, microbiology, epidemiology</a:t>
            </a:r>
          </a:p>
        </p:txBody>
      </p:sp>
      <p:sp>
        <p:nvSpPr>
          <p:cNvPr id="15366" name="Text Box 6"/>
          <p:cNvSpPr txBox="1">
            <a:spLocks noChangeArrowheads="1"/>
          </p:cNvSpPr>
          <p:nvPr/>
        </p:nvSpPr>
        <p:spPr bwMode="auto">
          <a:xfrm>
            <a:off x="838200" y="5105400"/>
            <a:ext cx="7467600" cy="830997"/>
          </a:xfrm>
          <a:prstGeom prst="rect">
            <a:avLst/>
          </a:prstGeom>
          <a:noFill/>
          <a:ln w="9525">
            <a:noFill/>
            <a:miter lim="800000"/>
            <a:headEnd/>
            <a:tailEnd/>
          </a:ln>
          <a:effectLst/>
        </p:spPr>
        <p:txBody>
          <a:bodyPr>
            <a:spAutoFit/>
          </a:bodyPr>
          <a:lstStyle/>
          <a:p>
            <a:r>
              <a:rPr lang="en-US" sz="2800" dirty="0"/>
              <a:t>What skills do I have?</a:t>
            </a:r>
          </a:p>
          <a:p>
            <a:r>
              <a:rPr lang="en-US" sz="2000" dirty="0"/>
              <a:t>Clinical only.  Get advanced degree, seek collaborators</a:t>
            </a:r>
          </a:p>
        </p:txBody>
      </p:sp>
      <p:sp>
        <p:nvSpPr>
          <p:cNvPr id="2" name="Slide Number Placeholder 1"/>
          <p:cNvSpPr>
            <a:spLocks noGrp="1"/>
          </p:cNvSpPr>
          <p:nvPr>
            <p:ph type="sldNum" sz="quarter" idx="12"/>
          </p:nvPr>
        </p:nvSpPr>
        <p:spPr/>
        <p:txBody>
          <a:bodyPr/>
          <a:lstStyle/>
          <a:p>
            <a:fld id="{D705EDB8-5BEF-4A31-B6B1-CCD8732B5F1F}"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en-US" b="1" dirty="0">
                <a:solidFill>
                  <a:srgbClr val="FFFF00"/>
                </a:solidFill>
              </a:rPr>
              <a:t>Collaborative team</a:t>
            </a:r>
          </a:p>
        </p:txBody>
      </p:sp>
      <p:sp>
        <p:nvSpPr>
          <p:cNvPr id="29699" name="Rectangle 3"/>
          <p:cNvSpPr>
            <a:spLocks noGrp="1" noChangeArrowheads="1"/>
          </p:cNvSpPr>
          <p:nvPr>
            <p:ph type="body" sz="half" idx="1"/>
          </p:nvPr>
        </p:nvSpPr>
        <p:spPr>
          <a:xfrm>
            <a:off x="457200" y="2362200"/>
            <a:ext cx="4038600" cy="3763963"/>
          </a:xfrm>
        </p:spPr>
        <p:txBody>
          <a:bodyPr/>
          <a:lstStyle/>
          <a:p>
            <a:r>
              <a:rPr lang="en-US" sz="2800" dirty="0"/>
              <a:t>Surgeon</a:t>
            </a:r>
          </a:p>
          <a:p>
            <a:r>
              <a:rPr lang="en-US" sz="2800" dirty="0"/>
              <a:t>Epidemiologist</a:t>
            </a:r>
          </a:p>
          <a:p>
            <a:r>
              <a:rPr lang="en-US" sz="2800" dirty="0"/>
              <a:t>Nursing staff and administration</a:t>
            </a:r>
          </a:p>
          <a:p>
            <a:r>
              <a:rPr lang="en-US" sz="2800" dirty="0"/>
              <a:t>Microbiologist</a:t>
            </a:r>
          </a:p>
          <a:p>
            <a:r>
              <a:rPr lang="en-US" sz="2800" dirty="0" smtClean="0"/>
              <a:t>Statistician</a:t>
            </a:r>
          </a:p>
          <a:p>
            <a:r>
              <a:rPr lang="en-US" sz="2800" dirty="0" smtClean="0"/>
              <a:t>Dermatologist</a:t>
            </a:r>
            <a:endParaRPr lang="en-US" sz="2800" dirty="0"/>
          </a:p>
        </p:txBody>
      </p:sp>
      <p:pic>
        <p:nvPicPr>
          <p:cNvPr id="29700" name="Picture 4" descr="PARTYLNE"/>
          <p:cNvPicPr>
            <a:picLocks noGrp="1" noChangeAspect="1" noChangeArrowheads="1"/>
          </p:cNvPicPr>
          <p:nvPr>
            <p:ph sz="half" idx="2"/>
          </p:nvPr>
        </p:nvPicPr>
        <p:blipFill>
          <a:blip r:embed="rId2" cstate="print"/>
          <a:srcRect/>
          <a:stretch>
            <a:fillRect/>
          </a:stretch>
        </p:blipFill>
        <p:spPr>
          <a:xfrm>
            <a:off x="4648200" y="2671763"/>
            <a:ext cx="3505200" cy="2382837"/>
          </a:xfrm>
          <a:noFill/>
          <a:ln/>
        </p:spPr>
      </p:pic>
      <p:sp>
        <p:nvSpPr>
          <p:cNvPr id="6" name="Slide Number Placeholder 3"/>
          <p:cNvSpPr>
            <a:spLocks noGrp="1"/>
          </p:cNvSpPr>
          <p:nvPr>
            <p:ph type="sldNum" sz="quarter" idx="12"/>
          </p:nvPr>
        </p:nvSpPr>
        <p:spPr>
          <a:xfrm>
            <a:off x="8458200" y="6514568"/>
            <a:ext cx="645040" cy="343432"/>
          </a:xfrm>
        </p:spPr>
        <p:txBody>
          <a:bodyPr/>
          <a:lstStyle/>
          <a:p>
            <a:r>
              <a:rPr lang="en-US" sz="1800" smtClean="0">
                <a:solidFill>
                  <a:schemeClr val="bg1"/>
                </a:solidFill>
              </a:rPr>
              <a:t>12</a:t>
            </a:r>
            <a:endParaRPr lang="en-US" sz="1800"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Persistent Carriage</a:t>
            </a:r>
            <a:endParaRPr lang="en-US" dirty="0"/>
          </a:p>
        </p:txBody>
      </p:sp>
      <p:sp>
        <p:nvSpPr>
          <p:cNvPr id="3" name="Content Placeholder 2"/>
          <p:cNvSpPr>
            <a:spLocks noGrp="1"/>
          </p:cNvSpPr>
          <p:nvPr>
            <p:ph idx="1"/>
          </p:nvPr>
        </p:nvSpPr>
        <p:spPr/>
        <p:txBody>
          <a:bodyPr/>
          <a:lstStyle/>
          <a:p>
            <a:r>
              <a:rPr lang="en-US" dirty="0" smtClean="0"/>
              <a:t>ICU staff persistently carried on hands one or more of 22 species of gram-negative bacteria.</a:t>
            </a:r>
          </a:p>
          <a:p>
            <a:r>
              <a:rPr lang="en-US" dirty="0" smtClean="0"/>
              <a:t>21%of </a:t>
            </a:r>
            <a:r>
              <a:rPr lang="en-US" dirty="0"/>
              <a:t>541 </a:t>
            </a:r>
            <a:r>
              <a:rPr lang="en-US" dirty="0" smtClean="0"/>
              <a:t>healthcare-associated </a:t>
            </a:r>
            <a:r>
              <a:rPr lang="en-US" dirty="0"/>
              <a:t>infections </a:t>
            </a:r>
            <a:r>
              <a:rPr lang="en-US" dirty="0" smtClean="0"/>
              <a:t>over a </a:t>
            </a:r>
            <a:r>
              <a:rPr lang="en-US" dirty="0"/>
              <a:t>7-month period in the study institution were caused by species found on </a:t>
            </a:r>
            <a:r>
              <a:rPr lang="en-US" dirty="0" smtClean="0"/>
              <a:t>personnel hands.</a:t>
            </a:r>
          </a:p>
          <a:p>
            <a:endParaRPr lang="en-US" dirty="0"/>
          </a:p>
          <a:p>
            <a:r>
              <a:rPr lang="en-US" sz="2000" dirty="0" smtClean="0"/>
              <a:t>Larson, AJIC 1981; 9:112</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48400" y="5277937"/>
            <a:ext cx="1433384" cy="988541"/>
          </a:xfrm>
          <a:prstGeom prst="rect">
            <a:avLst/>
          </a:prstGeom>
        </p:spPr>
      </p:pic>
      <p:sp>
        <p:nvSpPr>
          <p:cNvPr id="5" name="Slide Number Placeholder 4"/>
          <p:cNvSpPr>
            <a:spLocks noGrp="1"/>
          </p:cNvSpPr>
          <p:nvPr>
            <p:ph type="sldNum" sz="quarter" idx="12"/>
          </p:nvPr>
        </p:nvSpPr>
        <p:spPr/>
        <p:txBody>
          <a:bodyPr/>
          <a:lstStyle/>
          <a:p>
            <a:fld id="{D705EDB8-5BEF-4A31-B6B1-CCD8732B5F1F}" type="slidenum">
              <a:rPr lang="en-US" smtClean="0"/>
              <a:pPr/>
              <a:t>13</a:t>
            </a:fld>
            <a:endParaRPr lang="en-US"/>
          </a:p>
        </p:txBody>
      </p:sp>
    </p:spTree>
    <p:extLst>
      <p:ext uri="{BB962C8B-B14F-4D97-AF65-F5344CB8AC3E}">
        <p14:creationId xmlns:p14="http://schemas.microsoft.com/office/powerpoint/2010/main" val="1874132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lgn="ctr"/>
            <a:r>
              <a:rPr lang="en-US" sz="3200" b="1" dirty="0" err="1" smtClean="0">
                <a:solidFill>
                  <a:srgbClr val="FFFF00"/>
                </a:solidFill>
              </a:rPr>
              <a:t>Handwashing</a:t>
            </a:r>
            <a:r>
              <a:rPr lang="en-US" sz="3200" b="1" dirty="0" smtClean="0">
                <a:solidFill>
                  <a:srgbClr val="FFFF00"/>
                </a:solidFill>
              </a:rPr>
              <a:t> After Contact With Infected Patient (n=372)</a:t>
            </a:r>
            <a:endParaRPr lang="en-US" b="1" dirty="0" smtClean="0">
              <a:solidFill>
                <a:srgbClr val="FFFF00"/>
              </a:solidFill>
            </a:endParaRPr>
          </a:p>
        </p:txBody>
      </p:sp>
      <p:graphicFrame>
        <p:nvGraphicFramePr>
          <p:cNvPr id="2050" name="Object 3"/>
          <p:cNvGraphicFramePr>
            <a:graphicFrameLocks noGrp="1" noChangeAspect="1"/>
          </p:cNvGraphicFramePr>
          <p:nvPr>
            <p:ph type="chart" idx="1"/>
          </p:nvPr>
        </p:nvGraphicFramePr>
        <p:xfrm>
          <a:off x="1104900" y="2135188"/>
          <a:ext cx="7116763" cy="4729162"/>
        </p:xfrm>
        <a:graphic>
          <a:graphicData uri="http://schemas.openxmlformats.org/presentationml/2006/ole">
            <mc:AlternateContent xmlns:mc="http://schemas.openxmlformats.org/markup-compatibility/2006">
              <mc:Choice xmlns:v="urn:schemas-microsoft-com:vml" Requires="v">
                <p:oleObj spid="_x0000_s2127" name="Chart" r:id="rId3" imgW="7124748" imgH="4733910" progId="MSGraph.Chart.8">
                  <p:embed followColorScheme="full"/>
                </p:oleObj>
              </mc:Choice>
              <mc:Fallback>
                <p:oleObj name="Chart" r:id="rId3" imgW="7124748" imgH="473391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2135188"/>
                        <a:ext cx="7116763" cy="4729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97828F6-3334-4689-ACE3-706472BACEC0}" type="slidenum">
              <a:rPr lang="en-US" sz="1800" smtClean="0">
                <a:solidFill>
                  <a:schemeClr val="bg1"/>
                </a:solidFill>
              </a:rPr>
              <a:pPr>
                <a:defRPr/>
              </a:pPr>
              <a:t>14</a:t>
            </a:fld>
            <a:endParaRPr lang="en-US" sz="180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762000" y="609600"/>
            <a:ext cx="8262938" cy="1143000"/>
          </a:xfrm>
        </p:spPr>
        <p:txBody>
          <a:bodyPr/>
          <a:lstStyle/>
          <a:p>
            <a:pPr algn="ctr"/>
            <a:r>
              <a:rPr lang="en-US" sz="3200" b="1" dirty="0" err="1" smtClean="0">
                <a:solidFill>
                  <a:srgbClr val="FFFF00"/>
                </a:solidFill>
              </a:rPr>
              <a:t>Handwashing</a:t>
            </a:r>
            <a:r>
              <a:rPr lang="en-US" sz="3200" b="1" dirty="0" smtClean="0">
                <a:solidFill>
                  <a:srgbClr val="FFFF00"/>
                </a:solidFill>
              </a:rPr>
              <a:t> After Contact with Isolated Patient (n=372)</a:t>
            </a:r>
            <a:endParaRPr lang="en-US" b="1" dirty="0" smtClean="0">
              <a:solidFill>
                <a:srgbClr val="FFFF00"/>
              </a:solidFill>
            </a:endParaRPr>
          </a:p>
        </p:txBody>
      </p:sp>
      <p:graphicFrame>
        <p:nvGraphicFramePr>
          <p:cNvPr id="3074" name="Object 3"/>
          <p:cNvGraphicFramePr>
            <a:graphicFrameLocks noGrp="1" noChangeAspect="1"/>
          </p:cNvGraphicFramePr>
          <p:nvPr>
            <p:ph type="chart" idx="1"/>
          </p:nvPr>
        </p:nvGraphicFramePr>
        <p:xfrm>
          <a:off x="1252538" y="1981200"/>
          <a:ext cx="7770812" cy="4114800"/>
        </p:xfrm>
        <a:graphic>
          <a:graphicData uri="http://schemas.openxmlformats.org/presentationml/2006/ole">
            <mc:AlternateContent xmlns:mc="http://schemas.openxmlformats.org/markup-compatibility/2006">
              <mc:Choice xmlns:v="urn:schemas-microsoft-com:vml" Requires="v">
                <p:oleObj spid="_x0000_s3151" name="Chart" r:id="rId3" imgW="7772336" imgH="4114800" progId="MSGraph.Chart.8">
                  <p:embed followColorScheme="full"/>
                </p:oleObj>
              </mc:Choice>
              <mc:Fallback>
                <p:oleObj name="Chart" r:id="rId3" imgW="7772336" imgH="41148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538" y="1981200"/>
                        <a:ext cx="7770812"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97828F6-3334-4689-ACE3-706472BACEC0}" type="slidenum">
              <a:rPr lang="en-US" sz="1800" smtClean="0">
                <a:solidFill>
                  <a:schemeClr val="bg1"/>
                </a:solidFill>
              </a:rPr>
              <a:pPr>
                <a:defRPr/>
              </a:pPr>
              <a:t>15</a:t>
            </a:fld>
            <a:endParaRPr lang="en-US" sz="180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252538" y="609600"/>
            <a:ext cx="7772400" cy="838200"/>
          </a:xfrm>
        </p:spPr>
        <p:txBody>
          <a:bodyPr/>
          <a:lstStyle/>
          <a:p>
            <a:pPr algn="ctr"/>
            <a:r>
              <a:rPr lang="en-US" sz="3200" b="1" dirty="0" err="1" smtClean="0">
                <a:solidFill>
                  <a:srgbClr val="FFFF00"/>
                </a:solidFill>
              </a:rPr>
              <a:t>Handwashing</a:t>
            </a:r>
            <a:r>
              <a:rPr lang="en-US" sz="3200" b="1" dirty="0" smtClean="0">
                <a:solidFill>
                  <a:srgbClr val="FFFF00"/>
                </a:solidFill>
              </a:rPr>
              <a:t> by Discipline (n=372)</a:t>
            </a:r>
            <a:endParaRPr lang="en-US" b="1" dirty="0" smtClean="0">
              <a:solidFill>
                <a:srgbClr val="FFFF00"/>
              </a:solidFill>
            </a:endParaRPr>
          </a:p>
        </p:txBody>
      </p:sp>
      <p:graphicFrame>
        <p:nvGraphicFramePr>
          <p:cNvPr id="4098" name="Object 3"/>
          <p:cNvGraphicFramePr>
            <a:graphicFrameLocks noGrp="1" noChangeAspect="1"/>
          </p:cNvGraphicFramePr>
          <p:nvPr>
            <p:ph type="chart" idx="1"/>
            <p:extLst>
              <p:ext uri="{D42A27DB-BD31-4B8C-83A1-F6EECF244321}">
                <p14:modId xmlns:p14="http://schemas.microsoft.com/office/powerpoint/2010/main" val="1248560165"/>
              </p:ext>
            </p:extLst>
          </p:nvPr>
        </p:nvGraphicFramePr>
        <p:xfrm>
          <a:off x="838200" y="1600200"/>
          <a:ext cx="8185150" cy="4038600"/>
        </p:xfrm>
        <a:graphic>
          <a:graphicData uri="http://schemas.openxmlformats.org/presentationml/2006/ole">
            <mc:AlternateContent xmlns:mc="http://schemas.openxmlformats.org/markup-compatibility/2006">
              <mc:Choice xmlns:v="urn:schemas-microsoft-com:vml" Requires="v">
                <p:oleObj spid="_x0000_s4175" name="Chart" r:id="rId3" imgW="7772336" imgH="4114800" progId="MSGraph.Chart.8">
                  <p:embed followColorScheme="full"/>
                </p:oleObj>
              </mc:Choice>
              <mc:Fallback>
                <p:oleObj name="Chart" r:id="rId3" imgW="7772336" imgH="41148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8185150" cy="4038600"/>
                      </a:xfrm>
                      <a:prstGeom prst="rect">
                        <a:avLst/>
                      </a:prstGeom>
                      <a:noFill/>
                      <a:extLst/>
                    </p:spPr>
                  </p:pic>
                </p:oleObj>
              </mc:Fallback>
            </mc:AlternateContent>
          </a:graphicData>
        </a:graphic>
      </p:graphicFrame>
      <p:sp>
        <p:nvSpPr>
          <p:cNvPr id="4" name="TextBox 3"/>
          <p:cNvSpPr txBox="1"/>
          <p:nvPr/>
        </p:nvSpPr>
        <p:spPr>
          <a:xfrm>
            <a:off x="2286000" y="5638800"/>
            <a:ext cx="5334000" cy="646331"/>
          </a:xfrm>
          <a:prstGeom prst="rect">
            <a:avLst/>
          </a:prstGeom>
          <a:noFill/>
        </p:spPr>
        <p:txBody>
          <a:bodyPr wrap="square" rtlCol="0">
            <a:spAutoFit/>
          </a:bodyPr>
          <a:lstStyle/>
          <a:p>
            <a:r>
              <a:rPr lang="en-US" dirty="0" smtClean="0"/>
              <a:t>Larson.</a:t>
            </a:r>
            <a:r>
              <a:rPr lang="en-US" dirty="0"/>
              <a:t>  Compliance with isolation technique.  </a:t>
            </a:r>
            <a:r>
              <a:rPr lang="en-US" dirty="0" smtClean="0"/>
              <a:t/>
            </a:r>
            <a:br>
              <a:rPr lang="en-US" dirty="0" smtClean="0"/>
            </a:br>
            <a:r>
              <a:rPr lang="en-US" dirty="0" smtClean="0"/>
              <a:t>Am </a:t>
            </a:r>
            <a:r>
              <a:rPr lang="en-US" dirty="0"/>
              <a:t>J </a:t>
            </a:r>
            <a:r>
              <a:rPr lang="en-US" dirty="0" err="1"/>
              <a:t>Infec</a:t>
            </a:r>
            <a:r>
              <a:rPr lang="en-US" dirty="0"/>
              <a:t> </a:t>
            </a:r>
            <a:r>
              <a:rPr lang="en-US" dirty="0" err="1"/>
              <a:t>Contr</a:t>
            </a:r>
            <a:r>
              <a:rPr lang="en-US" dirty="0"/>
              <a:t> 1983;11:221‑225</a:t>
            </a:r>
          </a:p>
        </p:txBody>
      </p:sp>
      <p:sp>
        <p:nvSpPr>
          <p:cNvPr id="2" name="Slide Number Placeholder 1"/>
          <p:cNvSpPr>
            <a:spLocks noGrp="1"/>
          </p:cNvSpPr>
          <p:nvPr>
            <p:ph type="sldNum" sz="quarter" idx="12"/>
          </p:nvPr>
        </p:nvSpPr>
        <p:spPr/>
        <p:txBody>
          <a:bodyPr/>
          <a:lstStyle/>
          <a:p>
            <a:pPr>
              <a:defRPr/>
            </a:pPr>
            <a:fld id="{097828F6-3334-4689-ACE3-706472BACEC0}" type="slidenum">
              <a:rPr lang="en-US" sz="1800" smtClean="0">
                <a:solidFill>
                  <a:schemeClr val="bg1"/>
                </a:solidFill>
              </a:rPr>
              <a:pPr>
                <a:defRPr/>
              </a:pPr>
              <a:t>16</a:t>
            </a:fld>
            <a:endParaRPr lang="en-US" sz="180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67" name="Object 3"/>
          <p:cNvGraphicFramePr>
            <a:graphicFrameLocks noChangeAspect="1"/>
          </p:cNvGraphicFramePr>
          <p:nvPr>
            <p:extLst>
              <p:ext uri="{D42A27DB-BD31-4B8C-83A1-F6EECF244321}">
                <p14:modId xmlns:p14="http://schemas.microsoft.com/office/powerpoint/2010/main" val="1034279367"/>
              </p:ext>
            </p:extLst>
          </p:nvPr>
        </p:nvGraphicFramePr>
        <p:xfrm>
          <a:off x="609600" y="685800"/>
          <a:ext cx="8075963" cy="5334000"/>
        </p:xfrm>
        <a:graphic>
          <a:graphicData uri="http://schemas.openxmlformats.org/presentationml/2006/ole">
            <mc:AlternateContent xmlns:mc="http://schemas.openxmlformats.org/markup-compatibility/2006">
              <mc:Choice xmlns:v="urn:schemas-microsoft-com:vml" Requires="v">
                <p:oleObj spid="_x0000_s12366" name="Worksheet" r:id="rId4" imgW="5467680" imgH="3996720" progId="Excel.Sheet.8">
                  <p:embed/>
                </p:oleObj>
              </mc:Choice>
              <mc:Fallback>
                <p:oleObj name="Worksheet" r:id="rId4" imgW="5467680" imgH="3996720" progId="Excel.Sheet.8">
                  <p:embed/>
                  <p:pic>
                    <p:nvPicPr>
                      <p:cNvPr id="0" name="Picture 2"/>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685800"/>
                        <a:ext cx="8075963" cy="5334000"/>
                      </a:xfrm>
                      <a:prstGeom prst="rect">
                        <a:avLst/>
                      </a:prstGeom>
                      <a:noFill/>
                      <a:ln>
                        <a:noFill/>
                      </a:ln>
                      <a:extLst/>
                    </p:spPr>
                  </p:pic>
                </p:oleObj>
              </mc:Fallback>
            </mc:AlternateContent>
          </a:graphicData>
        </a:graphic>
      </p:graphicFrame>
      <p:sp>
        <p:nvSpPr>
          <p:cNvPr id="2" name="TextBox 1"/>
          <p:cNvSpPr txBox="1"/>
          <p:nvPr/>
        </p:nvSpPr>
        <p:spPr>
          <a:xfrm>
            <a:off x="990600" y="6248400"/>
            <a:ext cx="7162800" cy="369332"/>
          </a:xfrm>
          <a:prstGeom prst="rect">
            <a:avLst/>
          </a:prstGeom>
          <a:noFill/>
        </p:spPr>
        <p:txBody>
          <a:bodyPr wrap="square" rtlCol="0">
            <a:spAutoFit/>
          </a:bodyPr>
          <a:lstStyle/>
          <a:p>
            <a:r>
              <a:rPr lang="en-US" dirty="0"/>
              <a:t>Larson E, </a:t>
            </a:r>
            <a:r>
              <a:rPr lang="en-US" dirty="0" smtClean="0"/>
              <a:t>et.al.</a:t>
            </a:r>
            <a:r>
              <a:rPr lang="en-US" dirty="0"/>
              <a:t>  J </a:t>
            </a:r>
            <a:r>
              <a:rPr lang="en-US" dirty="0" err="1"/>
              <a:t>Clin</a:t>
            </a:r>
            <a:r>
              <a:rPr lang="en-US" dirty="0"/>
              <a:t> </a:t>
            </a:r>
            <a:r>
              <a:rPr lang="en-US" dirty="0" err="1"/>
              <a:t>Microbiol</a:t>
            </a:r>
            <a:r>
              <a:rPr lang="en-US" dirty="0"/>
              <a:t> l986; 23:604‑608. </a:t>
            </a:r>
          </a:p>
        </p:txBody>
      </p:sp>
      <p:sp>
        <p:nvSpPr>
          <p:cNvPr id="3" name="Slide Number Placeholder 2"/>
          <p:cNvSpPr>
            <a:spLocks noGrp="1"/>
          </p:cNvSpPr>
          <p:nvPr>
            <p:ph type="sldNum" sz="quarter" idx="12"/>
          </p:nvPr>
        </p:nvSpPr>
        <p:spPr/>
        <p:txBody>
          <a:bodyPr/>
          <a:lstStyle/>
          <a:p>
            <a:fld id="{D705EDB8-5BEF-4A31-B6B1-CCD8732B5F1F}" type="slidenum">
              <a:rPr lang="en-US" sz="1800" smtClean="0">
                <a:solidFill>
                  <a:schemeClr val="bg1"/>
                </a:solidFill>
              </a:rPr>
              <a:pPr/>
              <a:t>17</a:t>
            </a:fld>
            <a:endParaRPr lang="en-US" sz="180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685800" y="533400"/>
            <a:ext cx="7772400" cy="1295400"/>
          </a:xfrm>
        </p:spPr>
        <p:txBody>
          <a:bodyPr>
            <a:normAutofit fontScale="90000"/>
          </a:bodyPr>
          <a:lstStyle/>
          <a:p>
            <a:pPr algn="ctr"/>
            <a:r>
              <a:rPr lang="en-US" dirty="0"/>
              <a:t>Differences by Discipline</a:t>
            </a:r>
            <a:br>
              <a:rPr lang="en-US" dirty="0"/>
            </a:br>
            <a:r>
              <a:rPr lang="en-US" dirty="0"/>
              <a:t>                           </a:t>
            </a:r>
          </a:p>
        </p:txBody>
      </p:sp>
      <p:sp>
        <p:nvSpPr>
          <p:cNvPr id="54275" name="Rectangle 1027"/>
          <p:cNvSpPr>
            <a:spLocks noGrp="1" noChangeArrowheads="1"/>
          </p:cNvSpPr>
          <p:nvPr>
            <p:ph type="body" idx="1"/>
          </p:nvPr>
        </p:nvSpPr>
        <p:spPr>
          <a:xfrm>
            <a:off x="685800" y="1447800"/>
            <a:ext cx="7772400" cy="4572000"/>
          </a:xfrm>
        </p:spPr>
        <p:txBody>
          <a:bodyPr>
            <a:normAutofit fontScale="92500" lnSpcReduction="10000"/>
          </a:bodyPr>
          <a:lstStyle/>
          <a:p>
            <a:r>
              <a:rPr lang="en-US" dirty="0"/>
              <a:t>Physicians had higher counts than nurses</a:t>
            </a:r>
          </a:p>
          <a:p>
            <a:r>
              <a:rPr lang="en-US" dirty="0"/>
              <a:t>Nurses had higher rates of antimicrobial-resistant </a:t>
            </a:r>
            <a:r>
              <a:rPr lang="en-US" dirty="0" smtClean="0"/>
              <a:t>flora </a:t>
            </a:r>
            <a:r>
              <a:rPr lang="en-US" dirty="0"/>
              <a:t>than physicians</a:t>
            </a:r>
          </a:p>
          <a:p>
            <a:r>
              <a:rPr lang="en-US" dirty="0"/>
              <a:t>Rank order of antimicrobial resistance:</a:t>
            </a:r>
          </a:p>
          <a:p>
            <a:pPr lvl="1"/>
            <a:r>
              <a:rPr lang="en-US" dirty="0" smtClean="0"/>
              <a:t>Bone marrow transplant </a:t>
            </a:r>
            <a:r>
              <a:rPr lang="en-US" dirty="0"/>
              <a:t>staff</a:t>
            </a:r>
          </a:p>
          <a:p>
            <a:pPr lvl="1"/>
            <a:r>
              <a:rPr lang="en-US" dirty="0"/>
              <a:t>Patients hospitalized 30+days</a:t>
            </a:r>
          </a:p>
          <a:p>
            <a:pPr lvl="1"/>
            <a:r>
              <a:rPr lang="en-US" dirty="0"/>
              <a:t>Dermatology staff</a:t>
            </a:r>
          </a:p>
          <a:p>
            <a:pPr lvl="1"/>
            <a:r>
              <a:rPr lang="en-US" dirty="0"/>
              <a:t>Normal </a:t>
            </a:r>
            <a:r>
              <a:rPr lang="en-US" dirty="0" smtClean="0"/>
              <a:t>controls</a:t>
            </a:r>
          </a:p>
          <a:p>
            <a:pPr marL="411480" lvl="1" indent="0">
              <a:buNone/>
            </a:pPr>
            <a:endParaRPr lang="en-US" dirty="0" smtClean="0"/>
          </a:p>
          <a:p>
            <a:r>
              <a:rPr lang="en-US" sz="2200" dirty="0"/>
              <a:t>Horn, Larson , McGinley, </a:t>
            </a:r>
            <a:r>
              <a:rPr lang="en-US" sz="2200" dirty="0" smtClean="0"/>
              <a:t>Leyden.  </a:t>
            </a:r>
            <a:r>
              <a:rPr lang="en-US" sz="2200" dirty="0" err="1" smtClean="0"/>
              <a:t>Infec</a:t>
            </a:r>
            <a:r>
              <a:rPr lang="en-US" sz="2200" dirty="0" smtClean="0"/>
              <a:t> Control </a:t>
            </a:r>
            <a:r>
              <a:rPr lang="en-US" sz="2200" dirty="0" err="1" smtClean="0"/>
              <a:t>Hosp</a:t>
            </a:r>
            <a:r>
              <a:rPr lang="en-US" sz="2200" dirty="0" smtClean="0"/>
              <a:t> </a:t>
            </a:r>
            <a:r>
              <a:rPr lang="en-US" sz="2200" dirty="0" err="1" smtClean="0"/>
              <a:t>Epidemiol</a:t>
            </a:r>
            <a:r>
              <a:rPr lang="en-US" sz="2200" dirty="0" smtClean="0"/>
              <a:t>, 1988;  9:189-93.</a:t>
            </a:r>
            <a:endParaRPr lang="en-US" sz="2200" dirty="0"/>
          </a:p>
        </p:txBody>
      </p:sp>
      <p:sp>
        <p:nvSpPr>
          <p:cNvPr id="2" name="Slide Number Placeholder 1"/>
          <p:cNvSpPr>
            <a:spLocks noGrp="1"/>
          </p:cNvSpPr>
          <p:nvPr>
            <p:ph type="sldNum" sz="quarter" idx="12"/>
          </p:nvPr>
        </p:nvSpPr>
        <p:spPr/>
        <p:txBody>
          <a:bodyPr/>
          <a:lstStyle/>
          <a:p>
            <a:fld id="{D705EDB8-5BEF-4A31-B6B1-CCD8732B5F1F}"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4234" y="381001"/>
            <a:ext cx="8229600" cy="1600199"/>
          </a:xfrm>
        </p:spPr>
        <p:txBody>
          <a:bodyPr/>
          <a:lstStyle/>
          <a:p>
            <a:pPr algn="ctr"/>
            <a:r>
              <a:rPr lang="en-US" b="1" dirty="0" smtClean="0">
                <a:solidFill>
                  <a:srgbClr val="FFFF00"/>
                </a:solidFill>
              </a:rPr>
              <a:t>Comprehensive Reviews</a:t>
            </a:r>
            <a:endParaRPr lang="en-US" b="1" dirty="0">
              <a:solidFill>
                <a:srgbClr val="FFFF00"/>
              </a:solidFill>
            </a:endParaRPr>
          </a:p>
        </p:txBody>
      </p:sp>
      <p:sp>
        <p:nvSpPr>
          <p:cNvPr id="5" name="Subtitle 4"/>
          <p:cNvSpPr>
            <a:spLocks noGrp="1"/>
          </p:cNvSpPr>
          <p:nvPr>
            <p:ph type="subTitle" idx="1"/>
          </p:nvPr>
        </p:nvSpPr>
        <p:spPr>
          <a:xfrm>
            <a:off x="914400" y="3200400"/>
            <a:ext cx="7779434" cy="2743200"/>
          </a:xfrm>
        </p:spPr>
        <p:txBody>
          <a:bodyPr>
            <a:normAutofit fontScale="85000" lnSpcReduction="20000"/>
          </a:bodyPr>
          <a:lstStyle/>
          <a:p>
            <a:pPr algn="l"/>
            <a:r>
              <a:rPr lang="en-US" dirty="0"/>
              <a:t>Larson E. A causal link between </a:t>
            </a:r>
            <a:r>
              <a:rPr lang="en-US" dirty="0" err="1"/>
              <a:t>handwashing</a:t>
            </a:r>
            <a:r>
              <a:rPr lang="en-US" dirty="0"/>
              <a:t> and risk of infection?  Examination of the evidence. </a:t>
            </a:r>
            <a:r>
              <a:rPr lang="en-US" dirty="0" smtClean="0"/>
              <a:t> Infect </a:t>
            </a:r>
            <a:r>
              <a:rPr lang="en-US" dirty="0"/>
              <a:t>Control </a:t>
            </a:r>
            <a:r>
              <a:rPr lang="en-US" dirty="0" err="1"/>
              <a:t>Hosp</a:t>
            </a:r>
            <a:r>
              <a:rPr lang="en-US" dirty="0"/>
              <a:t> </a:t>
            </a:r>
            <a:r>
              <a:rPr lang="en-US" dirty="0" err="1"/>
              <a:t>Epidemiol</a:t>
            </a:r>
            <a:r>
              <a:rPr lang="en-US" dirty="0"/>
              <a:t> 1988;9:28-36</a:t>
            </a:r>
            <a:r>
              <a:rPr lang="en-US" dirty="0" smtClean="0"/>
              <a:t>.</a:t>
            </a:r>
          </a:p>
          <a:p>
            <a:pPr algn="l"/>
            <a:endParaRPr lang="en-US" dirty="0" smtClean="0"/>
          </a:p>
          <a:p>
            <a:pPr algn="l"/>
            <a:r>
              <a:rPr lang="en-US" dirty="0"/>
              <a:t>Aiello AE, Larson EL.  What is evidence for a causal link between hygiene and infections?  Lancet </a:t>
            </a:r>
            <a:r>
              <a:rPr lang="en-US" dirty="0" err="1"/>
              <a:t>Infec</a:t>
            </a:r>
            <a:r>
              <a:rPr lang="en-US" dirty="0"/>
              <a:t> Dis 2002</a:t>
            </a:r>
            <a:r>
              <a:rPr lang="en-US" dirty="0" smtClean="0"/>
              <a:t>; 2:103-110.</a:t>
            </a:r>
            <a:endParaRPr lang="en-US" dirty="0"/>
          </a:p>
        </p:txBody>
      </p:sp>
      <p:sp>
        <p:nvSpPr>
          <p:cNvPr id="6" name="Slide Number Placeholder 3"/>
          <p:cNvSpPr>
            <a:spLocks noGrp="1"/>
          </p:cNvSpPr>
          <p:nvPr>
            <p:ph type="sldNum" sz="quarter" idx="12"/>
          </p:nvPr>
        </p:nvSpPr>
        <p:spPr>
          <a:xfrm>
            <a:off x="8458200" y="6514568"/>
            <a:ext cx="645040" cy="343432"/>
          </a:xfrm>
        </p:spPr>
        <p:txBody>
          <a:bodyPr/>
          <a:lstStyle/>
          <a:p>
            <a:r>
              <a:rPr lang="en-US" sz="1800" dirty="0" smtClean="0">
                <a:solidFill>
                  <a:schemeClr val="bg1"/>
                </a:solidFill>
              </a:rPr>
              <a:t>19</a:t>
            </a:r>
            <a:endParaRPr lang="en-US" sz="1800" dirty="0">
              <a:solidFill>
                <a:schemeClr val="bg1"/>
              </a:solidFill>
            </a:endParaRPr>
          </a:p>
        </p:txBody>
      </p:sp>
    </p:spTree>
    <p:extLst>
      <p:ext uri="{BB962C8B-B14F-4D97-AF65-F5344CB8AC3E}">
        <p14:creationId xmlns:p14="http://schemas.microsoft.com/office/powerpoint/2010/main" val="4063055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732631"/>
          </a:xfrm>
        </p:spPr>
        <p:txBody>
          <a:bodyPr>
            <a:normAutofit fontScale="90000"/>
          </a:bodyPr>
          <a:lstStyle/>
          <a:p>
            <a:r>
              <a:rPr lang="en-US" dirty="0"/>
              <a:t>What Will We Talk About?</a:t>
            </a:r>
          </a:p>
        </p:txBody>
      </p:sp>
      <p:sp>
        <p:nvSpPr>
          <p:cNvPr id="3" name="Content Placeholder 2"/>
          <p:cNvSpPr>
            <a:spLocks noGrp="1"/>
          </p:cNvSpPr>
          <p:nvPr>
            <p:ph idx="1"/>
          </p:nvPr>
        </p:nvSpPr>
        <p:spPr>
          <a:xfrm>
            <a:off x="609600" y="1447800"/>
            <a:ext cx="8077200" cy="4724718"/>
          </a:xfrm>
        </p:spPr>
        <p:txBody>
          <a:bodyPr/>
          <a:lstStyle/>
          <a:p>
            <a:pPr marL="0" indent="0">
              <a:buNone/>
            </a:pPr>
            <a:r>
              <a:rPr lang="en-US" dirty="0" smtClean="0"/>
              <a:t>Discuss interdisciplinary collaboration.</a:t>
            </a:r>
          </a:p>
          <a:p>
            <a:pPr marL="0" indent="0">
              <a:buNone/>
            </a:pPr>
            <a:r>
              <a:rPr lang="en-US" dirty="0" smtClean="0"/>
              <a:t>Provide examples of collaborative clinical projects to reduce infections.</a:t>
            </a:r>
          </a:p>
          <a:p>
            <a:pPr marL="0" indent="0">
              <a:buNone/>
            </a:pPr>
            <a:r>
              <a:rPr lang="en-US" dirty="0" smtClean="0"/>
              <a:t>Identify what you will contribute to improved patient care.</a:t>
            </a:r>
          </a:p>
          <a:p>
            <a:pPr marL="0" indent="0">
              <a:buNone/>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26653" y="4018062"/>
            <a:ext cx="952500" cy="9429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59350" y="5133956"/>
            <a:ext cx="1397000" cy="10541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2429" y="4729970"/>
            <a:ext cx="1238250" cy="12382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77200" y="4184749"/>
            <a:ext cx="609600" cy="6096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088233" y="5035052"/>
            <a:ext cx="1659155" cy="1251908"/>
          </a:xfrm>
          <a:prstGeom prst="rect">
            <a:avLst/>
          </a:prstGeom>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51941" y="4400037"/>
            <a:ext cx="1709713" cy="1122000"/>
          </a:xfrm>
          <a:prstGeom prst="rect">
            <a:avLst/>
          </a:prstGeom>
        </p:spPr>
      </p:pic>
      <p:sp>
        <p:nvSpPr>
          <p:cNvPr id="4" name="Slide Number Placeholder 3"/>
          <p:cNvSpPr>
            <a:spLocks noGrp="1"/>
          </p:cNvSpPr>
          <p:nvPr>
            <p:ph type="sldNum" sz="quarter" idx="12"/>
          </p:nvPr>
        </p:nvSpPr>
        <p:spPr/>
        <p:txBody>
          <a:bodyPr/>
          <a:lstStyle/>
          <a:p>
            <a:fld id="{D705EDB8-5BEF-4A31-B6B1-CCD8732B5F1F}" type="slidenum">
              <a:rPr lang="en-US" smtClean="0"/>
              <a:pPr/>
              <a:t>2</a:t>
            </a:fld>
            <a:endParaRPr lang="en-US"/>
          </a:p>
        </p:txBody>
      </p:sp>
    </p:spTree>
    <p:extLst>
      <p:ext uri="{BB962C8B-B14F-4D97-AF65-F5344CB8AC3E}">
        <p14:creationId xmlns:p14="http://schemas.microsoft.com/office/powerpoint/2010/main" val="343130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dirty="0"/>
              <a:t>Phase </a:t>
            </a:r>
            <a:r>
              <a:rPr lang="en-US" dirty="0" smtClean="0"/>
              <a:t>2.  </a:t>
            </a:r>
            <a:r>
              <a:rPr lang="en-US" dirty="0"/>
              <a:t>Interventional</a:t>
            </a:r>
          </a:p>
        </p:txBody>
      </p:sp>
      <p:pic>
        <p:nvPicPr>
          <p:cNvPr id="21511" name="Picture 7" descr="puzzle"/>
          <p:cNvPicPr>
            <a:picLocks noGrp="1" noChangeAspect="1" noChangeArrowheads="1"/>
          </p:cNvPicPr>
          <p:nvPr>
            <p:ph idx="1"/>
          </p:nvPr>
        </p:nvPicPr>
        <p:blipFill>
          <a:blip r:embed="rId2" cstate="print"/>
          <a:srcRect/>
          <a:stretch>
            <a:fillRect/>
          </a:stretch>
        </p:blipFill>
        <p:spPr>
          <a:xfrm>
            <a:off x="381000" y="4343400"/>
            <a:ext cx="2286000" cy="2209800"/>
          </a:xfrm>
          <a:noFill/>
          <a:ln/>
        </p:spPr>
      </p:pic>
      <p:sp>
        <p:nvSpPr>
          <p:cNvPr id="21508" name="Text Box 4"/>
          <p:cNvSpPr txBox="1">
            <a:spLocks noChangeArrowheads="1"/>
          </p:cNvSpPr>
          <p:nvPr/>
        </p:nvSpPr>
        <p:spPr bwMode="auto">
          <a:xfrm>
            <a:off x="685800" y="1828800"/>
            <a:ext cx="5867400" cy="1077218"/>
          </a:xfrm>
          <a:prstGeom prst="rect">
            <a:avLst/>
          </a:prstGeom>
          <a:noFill/>
          <a:ln w="9525" algn="ctr">
            <a:noFill/>
            <a:miter lim="800000"/>
            <a:headEnd/>
            <a:tailEnd/>
          </a:ln>
          <a:effectLst/>
        </p:spPr>
        <p:txBody>
          <a:bodyPr>
            <a:spAutoFit/>
          </a:bodyPr>
          <a:lstStyle/>
          <a:p>
            <a:pPr algn="ctr"/>
            <a:r>
              <a:rPr lang="en-US" sz="2800" dirty="0"/>
              <a:t>What do </a:t>
            </a:r>
            <a:r>
              <a:rPr lang="en-US" sz="2800" dirty="0" smtClean="0"/>
              <a:t>we need to </a:t>
            </a:r>
            <a:r>
              <a:rPr lang="en-US" sz="2800" dirty="0"/>
              <a:t>know?</a:t>
            </a:r>
          </a:p>
          <a:p>
            <a:r>
              <a:rPr lang="en-US" dirty="0" smtClean="0"/>
              <a:t>Does </a:t>
            </a:r>
            <a:r>
              <a:rPr lang="en-US" dirty="0"/>
              <a:t>hand hygiene make a difference in infections? </a:t>
            </a:r>
          </a:p>
          <a:p>
            <a:r>
              <a:rPr lang="en-US" dirty="0" smtClean="0"/>
              <a:t>How </a:t>
            </a:r>
            <a:r>
              <a:rPr lang="en-US" dirty="0"/>
              <a:t>can we improve hand hygiene practice?</a:t>
            </a:r>
          </a:p>
        </p:txBody>
      </p:sp>
      <p:sp>
        <p:nvSpPr>
          <p:cNvPr id="21509" name="Text Box 5"/>
          <p:cNvSpPr txBox="1">
            <a:spLocks noChangeArrowheads="1"/>
          </p:cNvSpPr>
          <p:nvPr/>
        </p:nvSpPr>
        <p:spPr bwMode="auto">
          <a:xfrm>
            <a:off x="3352800" y="3429000"/>
            <a:ext cx="5105400" cy="2006600"/>
          </a:xfrm>
          <a:prstGeom prst="rect">
            <a:avLst/>
          </a:prstGeom>
          <a:noFill/>
          <a:ln w="9525" algn="ctr">
            <a:noFill/>
            <a:miter lim="800000"/>
            <a:headEnd/>
            <a:tailEnd/>
          </a:ln>
          <a:effectLst/>
        </p:spPr>
        <p:txBody>
          <a:bodyPr>
            <a:spAutoFit/>
          </a:bodyPr>
          <a:lstStyle/>
          <a:p>
            <a:pPr algn="ctr">
              <a:lnSpc>
                <a:spcPct val="90000"/>
              </a:lnSpc>
              <a:spcBef>
                <a:spcPct val="20000"/>
              </a:spcBef>
            </a:pPr>
            <a:r>
              <a:rPr lang="en-US" sz="2800"/>
              <a:t>What additional skills are needed to address the question?</a:t>
            </a:r>
          </a:p>
          <a:p>
            <a:r>
              <a:rPr lang="en-US"/>
              <a:t>Change theory, behavioral sciences, clinical trials, systems theory</a:t>
            </a:r>
          </a:p>
        </p:txBody>
      </p:sp>
      <p:sp>
        <p:nvSpPr>
          <p:cNvPr id="2" name="Slide Number Placeholder 1"/>
          <p:cNvSpPr>
            <a:spLocks noGrp="1"/>
          </p:cNvSpPr>
          <p:nvPr>
            <p:ph type="sldNum" sz="quarter" idx="12"/>
          </p:nvPr>
        </p:nvSpPr>
        <p:spPr/>
        <p:txBody>
          <a:bodyPr/>
          <a:lstStyle/>
          <a:p>
            <a:fld id="{D705EDB8-5BEF-4A31-B6B1-CCD8732B5F1F}" type="slidenum">
              <a:rPr lang="en-US" smtClean="0"/>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en-US" b="1" dirty="0">
                <a:solidFill>
                  <a:srgbClr val="FFFF00"/>
                </a:solidFill>
              </a:rPr>
              <a:t>Additional </a:t>
            </a:r>
            <a:r>
              <a:rPr lang="en-US" b="1" dirty="0" smtClean="0">
                <a:solidFill>
                  <a:srgbClr val="FFFF00"/>
                </a:solidFill>
              </a:rPr>
              <a:t>Team Members</a:t>
            </a:r>
            <a:endParaRPr lang="en-US" b="1" dirty="0">
              <a:solidFill>
                <a:srgbClr val="FFFF00"/>
              </a:solidFill>
            </a:endParaRPr>
          </a:p>
        </p:txBody>
      </p:sp>
      <p:sp>
        <p:nvSpPr>
          <p:cNvPr id="33795" name="Rectangle 3"/>
          <p:cNvSpPr>
            <a:spLocks noGrp="1" noChangeArrowheads="1"/>
          </p:cNvSpPr>
          <p:nvPr>
            <p:ph type="body" sz="half" idx="1"/>
          </p:nvPr>
        </p:nvSpPr>
        <p:spPr>
          <a:xfrm>
            <a:off x="457200" y="2209800"/>
            <a:ext cx="4038600" cy="3916363"/>
          </a:xfrm>
        </p:spPr>
        <p:txBody>
          <a:bodyPr/>
          <a:lstStyle/>
          <a:p>
            <a:r>
              <a:rPr lang="en-US" sz="2800" dirty="0"/>
              <a:t>Psychologist</a:t>
            </a:r>
          </a:p>
          <a:p>
            <a:r>
              <a:rPr lang="en-US" sz="2800" dirty="0"/>
              <a:t>Industrial Engineer</a:t>
            </a:r>
          </a:p>
          <a:p>
            <a:r>
              <a:rPr lang="en-US" sz="2800" dirty="0" smtClean="0"/>
              <a:t>Sociologist</a:t>
            </a:r>
          </a:p>
          <a:p>
            <a:r>
              <a:rPr lang="en-US" sz="2800" dirty="0" smtClean="0"/>
              <a:t>Infectious </a:t>
            </a:r>
            <a:r>
              <a:rPr lang="en-US" sz="2800" dirty="0"/>
              <a:t>disease physician</a:t>
            </a:r>
          </a:p>
          <a:p>
            <a:pPr marL="0" indent="0">
              <a:buNone/>
            </a:pPr>
            <a:endParaRPr lang="en-US" sz="2800" dirty="0"/>
          </a:p>
        </p:txBody>
      </p:sp>
      <p:pic>
        <p:nvPicPr>
          <p:cNvPr id="33801" name="Picture 9" descr="shake"/>
          <p:cNvPicPr>
            <a:picLocks noGrp="1" noChangeAspect="1" noChangeArrowheads="1"/>
          </p:cNvPicPr>
          <p:nvPr>
            <p:ph sz="half" idx="2"/>
          </p:nvPr>
        </p:nvPicPr>
        <p:blipFill>
          <a:blip r:embed="rId2" cstate="print"/>
          <a:stretch>
            <a:fillRect/>
          </a:stretch>
        </p:blipFill>
        <p:spPr>
          <a:xfrm>
            <a:off x="6191250" y="3558381"/>
            <a:ext cx="952500" cy="609600"/>
          </a:xfrm>
          <a:noFill/>
          <a:ln/>
        </p:spPr>
      </p:pic>
      <p:sp>
        <p:nvSpPr>
          <p:cNvPr id="6" name="Slide Number Placeholder 3"/>
          <p:cNvSpPr>
            <a:spLocks noGrp="1"/>
          </p:cNvSpPr>
          <p:nvPr>
            <p:ph type="sldNum" sz="quarter" idx="12"/>
          </p:nvPr>
        </p:nvSpPr>
        <p:spPr>
          <a:xfrm>
            <a:off x="8458200" y="6514568"/>
            <a:ext cx="645040" cy="343432"/>
          </a:xfrm>
        </p:spPr>
        <p:txBody>
          <a:bodyPr/>
          <a:lstStyle/>
          <a:p>
            <a:r>
              <a:rPr lang="en-US" sz="1800" smtClean="0">
                <a:solidFill>
                  <a:schemeClr val="bg1"/>
                </a:solidFill>
              </a:rPr>
              <a:t>21</a:t>
            </a:r>
            <a:endParaRPr lang="en-US" sz="1800" dirty="0">
              <a:solidFill>
                <a:schemeClr val="bg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457200"/>
            <a:ext cx="8229600" cy="1371600"/>
          </a:xfrm>
        </p:spPr>
        <p:txBody>
          <a:bodyPr>
            <a:normAutofit fontScale="90000"/>
          </a:bodyPr>
          <a:lstStyle/>
          <a:p>
            <a:pPr algn="ctr"/>
            <a:r>
              <a:rPr lang="en-US" b="1" dirty="0" smtClean="0">
                <a:solidFill>
                  <a:srgbClr val="FFFF00"/>
                </a:solidFill>
              </a:rPr>
              <a:t>Intervention</a:t>
            </a:r>
            <a:r>
              <a:rPr lang="en-US" dirty="0" smtClean="0"/>
              <a:t>		</a:t>
            </a:r>
            <a:r>
              <a:rPr lang="en-US" b="1" dirty="0" smtClean="0">
                <a:solidFill>
                  <a:srgbClr val="FFFF00"/>
                </a:solidFill>
              </a:rPr>
              <a:t>Comparison</a:t>
            </a:r>
            <a:r>
              <a:rPr lang="en-US" dirty="0" smtClean="0"/>
              <a:t/>
            </a:r>
            <a:br>
              <a:rPr lang="en-US" dirty="0" smtClean="0"/>
            </a:br>
            <a:r>
              <a:rPr lang="en-US" dirty="0" smtClean="0"/>
              <a:t>  </a:t>
            </a:r>
            <a:r>
              <a:rPr lang="en-US" sz="2800" dirty="0" smtClean="0"/>
              <a:t>Feb-June and Sept-Dec 98 (8 months)</a:t>
            </a:r>
            <a:endParaRPr lang="en-US" dirty="0" smtClean="0"/>
          </a:p>
        </p:txBody>
      </p:sp>
      <p:sp>
        <p:nvSpPr>
          <p:cNvPr id="73731" name="Rectangle 3"/>
          <p:cNvSpPr>
            <a:spLocks noGrp="1" noChangeArrowheads="1"/>
          </p:cNvSpPr>
          <p:nvPr>
            <p:ph type="body" sz="half" idx="1"/>
          </p:nvPr>
        </p:nvSpPr>
        <p:spPr/>
        <p:txBody>
          <a:bodyPr/>
          <a:lstStyle/>
          <a:p>
            <a:pPr>
              <a:buClr>
                <a:srgbClr val="FFFF99"/>
              </a:buClr>
              <a:buFont typeface="Monotype Sorts" pitchFamily="2" charset="2"/>
              <a:buNone/>
            </a:pPr>
            <a:endParaRPr lang="en-US" dirty="0" smtClean="0"/>
          </a:p>
          <a:p>
            <a:pPr>
              <a:buClr>
                <a:srgbClr val="FFFF99"/>
              </a:buClr>
            </a:pPr>
            <a:endParaRPr lang="en-US" dirty="0" smtClean="0"/>
          </a:p>
          <a:p>
            <a:pPr>
              <a:buClr>
                <a:srgbClr val="FFFF99"/>
              </a:buClr>
            </a:pPr>
            <a:r>
              <a:rPr lang="en-US" dirty="0" smtClean="0"/>
              <a:t>477,680 </a:t>
            </a:r>
            <a:r>
              <a:rPr lang="en-US" dirty="0" err="1" smtClean="0"/>
              <a:t>handwashes</a:t>
            </a:r>
            <a:r>
              <a:rPr lang="en-US" dirty="0" smtClean="0"/>
              <a:t> recorded	</a:t>
            </a:r>
          </a:p>
        </p:txBody>
      </p:sp>
      <p:sp>
        <p:nvSpPr>
          <p:cNvPr id="73732" name="Rectangle 4"/>
          <p:cNvSpPr>
            <a:spLocks noGrp="1" noChangeArrowheads="1"/>
          </p:cNvSpPr>
          <p:nvPr>
            <p:ph type="body" sz="half" idx="2"/>
          </p:nvPr>
        </p:nvSpPr>
        <p:spPr/>
        <p:txBody>
          <a:bodyPr/>
          <a:lstStyle/>
          <a:p>
            <a:endParaRPr lang="en-US" smtClean="0"/>
          </a:p>
          <a:p>
            <a:endParaRPr lang="en-US" smtClean="0"/>
          </a:p>
          <a:p>
            <a:r>
              <a:rPr lang="en-US" smtClean="0"/>
              <a:t>382,887 handwashes recorded</a:t>
            </a:r>
          </a:p>
        </p:txBody>
      </p:sp>
      <p:pic>
        <p:nvPicPr>
          <p:cNvPr id="73733" name="Picture 5" descr="CLAPP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7600" y="4038600"/>
            <a:ext cx="1905000" cy="2286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22</a:t>
            </a:fld>
            <a:endParaRPr lang="en-US" sz="180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en-US" b="1" dirty="0" smtClean="0">
                <a:solidFill>
                  <a:srgbClr val="FFFF00"/>
                </a:solidFill>
              </a:rPr>
              <a:t>Intervention</a:t>
            </a:r>
            <a:r>
              <a:rPr lang="en-US" dirty="0" smtClean="0"/>
              <a:t> 		</a:t>
            </a:r>
            <a:r>
              <a:rPr lang="en-US" b="1" dirty="0" smtClean="0">
                <a:solidFill>
                  <a:srgbClr val="FFFF00"/>
                </a:solidFill>
              </a:rPr>
              <a:t>Comparison</a:t>
            </a:r>
          </a:p>
        </p:txBody>
      </p:sp>
      <p:sp>
        <p:nvSpPr>
          <p:cNvPr id="74755" name="Rectangle 3"/>
          <p:cNvSpPr>
            <a:spLocks noGrp="1" noChangeArrowheads="1"/>
          </p:cNvSpPr>
          <p:nvPr>
            <p:ph type="body" sz="half" idx="1"/>
          </p:nvPr>
        </p:nvSpPr>
        <p:spPr>
          <a:xfrm>
            <a:off x="457200" y="1645920"/>
            <a:ext cx="3962400" cy="4602480"/>
          </a:xfrm>
        </p:spPr>
        <p:txBody>
          <a:bodyPr>
            <a:normAutofit/>
          </a:bodyPr>
          <a:lstStyle/>
          <a:p>
            <a:r>
              <a:rPr lang="en-US" dirty="0" smtClean="0"/>
              <a:t>109,732 patient days monitored</a:t>
            </a:r>
          </a:p>
          <a:p>
            <a:r>
              <a:rPr lang="en-US" dirty="0" smtClean="0"/>
              <a:t>29 VRE, 54 MRSA infections</a:t>
            </a:r>
          </a:p>
          <a:p>
            <a:endParaRPr lang="en-US" dirty="0"/>
          </a:p>
          <a:p>
            <a:endParaRPr lang="en-US" dirty="0" smtClean="0"/>
          </a:p>
          <a:p>
            <a:endParaRPr lang="en-US" dirty="0"/>
          </a:p>
          <a:p>
            <a:r>
              <a:rPr lang="en-US" sz="2000" dirty="0" smtClean="0"/>
              <a:t>Larson, Early, </a:t>
            </a:r>
            <a:r>
              <a:rPr lang="en-US" sz="2000" dirty="0" err="1" smtClean="0"/>
              <a:t>Cloonan</a:t>
            </a:r>
            <a:r>
              <a:rPr lang="en-US" sz="2000" dirty="0" smtClean="0"/>
              <a:t>, </a:t>
            </a:r>
            <a:r>
              <a:rPr lang="en-US" sz="2000" dirty="0" err="1" smtClean="0"/>
              <a:t>Sugrue</a:t>
            </a:r>
            <a:r>
              <a:rPr lang="en-US" sz="2000" dirty="0" smtClean="0"/>
              <a:t>, </a:t>
            </a:r>
            <a:r>
              <a:rPr lang="en-US" sz="2000" dirty="0" err="1" smtClean="0"/>
              <a:t>Parides</a:t>
            </a:r>
            <a:r>
              <a:rPr lang="en-US" sz="2000" dirty="0" smtClean="0"/>
              <a:t>.  </a:t>
            </a:r>
            <a:r>
              <a:rPr lang="en-US" sz="2000" dirty="0" err="1" smtClean="0"/>
              <a:t>Behav</a:t>
            </a:r>
            <a:r>
              <a:rPr lang="en-US" sz="2000" dirty="0" smtClean="0"/>
              <a:t> </a:t>
            </a:r>
            <a:r>
              <a:rPr lang="en-US" sz="2000" dirty="0"/>
              <a:t>Med 2000; 26:14-22.</a:t>
            </a:r>
          </a:p>
          <a:p>
            <a:endParaRPr lang="en-US" sz="2000" dirty="0" smtClean="0"/>
          </a:p>
          <a:p>
            <a:endParaRPr lang="en-US" dirty="0" smtClean="0"/>
          </a:p>
        </p:txBody>
      </p:sp>
      <p:sp>
        <p:nvSpPr>
          <p:cNvPr id="74756" name="Rectangle 4"/>
          <p:cNvSpPr>
            <a:spLocks noGrp="1" noChangeArrowheads="1"/>
          </p:cNvSpPr>
          <p:nvPr>
            <p:ph type="body" sz="half" idx="2"/>
          </p:nvPr>
        </p:nvSpPr>
        <p:spPr/>
        <p:txBody>
          <a:bodyPr/>
          <a:lstStyle/>
          <a:p>
            <a:r>
              <a:rPr lang="en-US" smtClean="0"/>
              <a:t>236,989 patient days monitored</a:t>
            </a:r>
          </a:p>
          <a:p>
            <a:r>
              <a:rPr lang="en-US" smtClean="0"/>
              <a:t>80 VRE, 55 MRSA infections</a:t>
            </a:r>
          </a:p>
        </p:txBody>
      </p:sp>
      <p:pic>
        <p:nvPicPr>
          <p:cNvPr id="74757" name="Picture 5" descr="HAND"/>
          <p:cNvPicPr>
            <a:picLocks noChangeAspect="1" noChangeArrowheads="1"/>
          </p:cNvPicPr>
          <p:nvPr/>
        </p:nvPicPr>
        <p:blipFill>
          <a:blip r:embed="rId2" cstate="print"/>
          <a:srcRect/>
          <a:stretch>
            <a:fillRect/>
          </a:stretch>
        </p:blipFill>
        <p:spPr bwMode="auto">
          <a:xfrm>
            <a:off x="5105400" y="4114800"/>
            <a:ext cx="2895600" cy="2209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23</a:t>
            </a:fld>
            <a:endParaRPr lang="en-US" sz="180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04800" y="609600"/>
            <a:ext cx="8720138" cy="1143000"/>
          </a:xfrm>
        </p:spPr>
        <p:txBody>
          <a:bodyPr>
            <a:normAutofit fontScale="90000"/>
          </a:bodyPr>
          <a:lstStyle/>
          <a:p>
            <a:pPr algn="ctr"/>
            <a:r>
              <a:rPr lang="en-US" b="1" dirty="0" smtClean="0">
                <a:solidFill>
                  <a:srgbClr val="FFFF00"/>
                </a:solidFill>
              </a:rPr>
              <a:t>Mean </a:t>
            </a:r>
            <a:r>
              <a:rPr lang="en-US" b="1" dirty="0" err="1" smtClean="0">
                <a:solidFill>
                  <a:srgbClr val="FFFF00"/>
                </a:solidFill>
              </a:rPr>
              <a:t>handwashes</a:t>
            </a:r>
            <a:r>
              <a:rPr lang="en-US" b="1" dirty="0" smtClean="0">
                <a:solidFill>
                  <a:srgbClr val="FFFF00"/>
                </a:solidFill>
              </a:rPr>
              <a:t>/</a:t>
            </a:r>
            <a:br>
              <a:rPr lang="en-US" b="1" dirty="0" smtClean="0">
                <a:solidFill>
                  <a:srgbClr val="FFFF00"/>
                </a:solidFill>
              </a:rPr>
            </a:br>
            <a:r>
              <a:rPr lang="en-US" b="1" dirty="0" smtClean="0">
                <a:solidFill>
                  <a:srgbClr val="FFFF00"/>
                </a:solidFill>
              </a:rPr>
              <a:t>patient care day</a:t>
            </a:r>
          </a:p>
        </p:txBody>
      </p:sp>
      <p:graphicFrame>
        <p:nvGraphicFramePr>
          <p:cNvPr id="7170" name="Object 3"/>
          <p:cNvGraphicFramePr>
            <a:graphicFrameLocks noGrp="1" noChangeAspect="1"/>
          </p:cNvGraphicFramePr>
          <p:nvPr>
            <p:ph type="chart" idx="1"/>
          </p:nvPr>
        </p:nvGraphicFramePr>
        <p:xfrm>
          <a:off x="1252538" y="1981200"/>
          <a:ext cx="7770812" cy="4114800"/>
        </p:xfrm>
        <a:graphic>
          <a:graphicData uri="http://schemas.openxmlformats.org/presentationml/2006/ole">
            <mc:AlternateContent xmlns:mc="http://schemas.openxmlformats.org/markup-compatibility/2006">
              <mc:Choice xmlns:v="urn:schemas-microsoft-com:vml" Requires="v">
                <p:oleObj spid="_x0000_s8270" name="Chart" r:id="rId3" imgW="7772336" imgH="4114800" progId="MSGraph.Chart.8">
                  <p:embed followColorScheme="full"/>
                </p:oleObj>
              </mc:Choice>
              <mc:Fallback>
                <p:oleObj name="Chart" r:id="rId3" imgW="7772336" imgH="41148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538" y="1981200"/>
                        <a:ext cx="7770812"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97828F6-3334-4689-ACE3-706472BACEC0}" type="slidenum">
              <a:rPr lang="en-US" sz="1800" smtClean="0">
                <a:solidFill>
                  <a:schemeClr val="bg1"/>
                </a:solidFill>
              </a:rPr>
              <a:pPr>
                <a:defRPr/>
              </a:pPr>
              <a:t>24</a:t>
            </a:fld>
            <a:endParaRPr lang="en-US" sz="180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609600"/>
            <a:ext cx="8567738" cy="1143000"/>
          </a:xfrm>
        </p:spPr>
        <p:txBody>
          <a:bodyPr>
            <a:normAutofit fontScale="90000"/>
          </a:bodyPr>
          <a:lstStyle/>
          <a:p>
            <a:pPr algn="ctr"/>
            <a:r>
              <a:rPr lang="en-US" b="1" dirty="0" smtClean="0">
                <a:solidFill>
                  <a:srgbClr val="FFFF00"/>
                </a:solidFill>
              </a:rPr>
              <a:t>MRSA Rates/1000 Patient Days</a:t>
            </a:r>
          </a:p>
        </p:txBody>
      </p:sp>
      <p:graphicFrame>
        <p:nvGraphicFramePr>
          <p:cNvPr id="8194" name="Object 3"/>
          <p:cNvGraphicFramePr>
            <a:graphicFrameLocks noGrp="1" noChangeAspect="1"/>
          </p:cNvGraphicFramePr>
          <p:nvPr>
            <p:ph type="chart" idx="1"/>
          </p:nvPr>
        </p:nvGraphicFramePr>
        <p:xfrm>
          <a:off x="762000" y="1981200"/>
          <a:ext cx="8077200" cy="4114800"/>
        </p:xfrm>
        <a:graphic>
          <a:graphicData uri="http://schemas.openxmlformats.org/presentationml/2006/ole">
            <mc:AlternateContent xmlns:mc="http://schemas.openxmlformats.org/markup-compatibility/2006">
              <mc:Choice xmlns:v="urn:schemas-microsoft-com:vml" Requires="v">
                <p:oleObj spid="_x0000_s9294" name="Chart" r:id="rId3" imgW="7772336" imgH="4114800" progId="MSGraph.Chart.8">
                  <p:embed followColorScheme="full"/>
                </p:oleObj>
              </mc:Choice>
              <mc:Fallback>
                <p:oleObj name="Chart" r:id="rId3" imgW="7772336" imgH="41148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81200"/>
                        <a:ext cx="80772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97828F6-3334-4689-ACE3-706472BACEC0}" type="slidenum">
              <a:rPr lang="en-US" sz="1800" smtClean="0">
                <a:solidFill>
                  <a:schemeClr val="bg1"/>
                </a:solidFill>
              </a:rPr>
              <a:pPr>
                <a:defRPr/>
              </a:pPr>
              <a:t>25</a:t>
            </a:fld>
            <a:endParaRPr lang="en-US" sz="180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457200"/>
            <a:ext cx="8229600" cy="990600"/>
          </a:xfrm>
        </p:spPr>
        <p:txBody>
          <a:bodyPr>
            <a:normAutofit fontScale="90000"/>
          </a:bodyPr>
          <a:lstStyle/>
          <a:p>
            <a:pPr algn="ctr"/>
            <a:r>
              <a:rPr lang="en-US" dirty="0" smtClean="0"/>
              <a:t>Change from Baseline :  MRSA</a:t>
            </a:r>
          </a:p>
        </p:txBody>
      </p:sp>
      <p:sp>
        <p:nvSpPr>
          <p:cNvPr id="75779" name="Rectangle 3"/>
          <p:cNvSpPr>
            <a:spLocks noGrp="1" noChangeArrowheads="1"/>
          </p:cNvSpPr>
          <p:nvPr>
            <p:ph type="body" idx="1"/>
          </p:nvPr>
        </p:nvSpPr>
        <p:spPr>
          <a:xfrm>
            <a:off x="1252538" y="2438400"/>
            <a:ext cx="5334000" cy="3657600"/>
          </a:xfrm>
        </p:spPr>
        <p:txBody>
          <a:bodyPr/>
          <a:lstStyle/>
          <a:p>
            <a:r>
              <a:rPr lang="en-US" dirty="0" smtClean="0"/>
              <a:t>Intervention Hospital: </a:t>
            </a:r>
          </a:p>
          <a:p>
            <a:pPr>
              <a:buClr>
                <a:srgbClr val="FFFF99"/>
              </a:buClr>
              <a:buFont typeface="Monotype Sorts" pitchFamily="2" charset="2"/>
              <a:buNone/>
            </a:pPr>
            <a:r>
              <a:rPr lang="en-US" dirty="0" smtClean="0"/>
              <a:t>    33% decrease</a:t>
            </a:r>
          </a:p>
          <a:p>
            <a:r>
              <a:rPr lang="en-US" dirty="0" smtClean="0"/>
              <a:t>Comparison Hospital: </a:t>
            </a:r>
          </a:p>
          <a:p>
            <a:pPr>
              <a:buClr>
                <a:srgbClr val="FFFF99"/>
              </a:buClr>
              <a:buFont typeface="Monotype Sorts" pitchFamily="2" charset="2"/>
              <a:buNone/>
            </a:pPr>
            <a:r>
              <a:rPr lang="en-US" dirty="0" smtClean="0"/>
              <a:t>    31% increase</a:t>
            </a:r>
          </a:p>
          <a:p>
            <a:r>
              <a:rPr lang="en-US" dirty="0" smtClean="0"/>
              <a:t>p&lt;0.0001</a:t>
            </a:r>
          </a:p>
        </p:txBody>
      </p:sp>
      <p:pic>
        <p:nvPicPr>
          <p:cNvPr id="75780" name="Picture 4" descr="cocci"/>
          <p:cNvPicPr>
            <a:picLocks noChangeAspect="1" noChangeArrowheads="1"/>
          </p:cNvPicPr>
          <p:nvPr/>
        </p:nvPicPr>
        <p:blipFill>
          <a:blip r:embed="rId2" cstate="print"/>
          <a:srcRect/>
          <a:stretch>
            <a:fillRect/>
          </a:stretch>
        </p:blipFill>
        <p:spPr bwMode="auto">
          <a:xfrm>
            <a:off x="6019800" y="2305050"/>
            <a:ext cx="2438400" cy="29527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705EDB8-5BEF-4A31-B6B1-CCD8732B5F1F}"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838200" y="609600"/>
            <a:ext cx="8186738" cy="1143000"/>
          </a:xfrm>
        </p:spPr>
        <p:txBody>
          <a:bodyPr>
            <a:normAutofit fontScale="90000"/>
          </a:bodyPr>
          <a:lstStyle/>
          <a:p>
            <a:pPr algn="ctr"/>
            <a:r>
              <a:rPr lang="en-US" b="1" dirty="0" smtClean="0">
                <a:solidFill>
                  <a:srgbClr val="FFFF00"/>
                </a:solidFill>
              </a:rPr>
              <a:t>VRE Rates/1000 Patient Days</a:t>
            </a:r>
          </a:p>
        </p:txBody>
      </p:sp>
      <p:graphicFrame>
        <p:nvGraphicFramePr>
          <p:cNvPr id="9218" name="Object 3"/>
          <p:cNvGraphicFramePr>
            <a:graphicFrameLocks noGrp="1" noChangeAspect="1"/>
          </p:cNvGraphicFramePr>
          <p:nvPr>
            <p:ph type="chart" idx="1"/>
          </p:nvPr>
        </p:nvGraphicFramePr>
        <p:xfrm>
          <a:off x="838200" y="1981200"/>
          <a:ext cx="7848600" cy="4114800"/>
        </p:xfrm>
        <a:graphic>
          <a:graphicData uri="http://schemas.openxmlformats.org/presentationml/2006/ole">
            <mc:AlternateContent xmlns:mc="http://schemas.openxmlformats.org/markup-compatibility/2006">
              <mc:Choice xmlns:v="urn:schemas-microsoft-com:vml" Requires="v">
                <p:oleObj spid="_x0000_s10318" name="Chart" r:id="rId3" imgW="7772336" imgH="4114800" progId="MSGraph.Chart.8">
                  <p:embed followColorScheme="full"/>
                </p:oleObj>
              </mc:Choice>
              <mc:Fallback>
                <p:oleObj name="Chart" r:id="rId3" imgW="7772336" imgH="41148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81200"/>
                        <a:ext cx="78486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97828F6-3334-4689-ACE3-706472BACEC0}" type="slidenum">
              <a:rPr lang="en-US" sz="1800" smtClean="0">
                <a:solidFill>
                  <a:schemeClr val="bg1"/>
                </a:solidFill>
              </a:rPr>
              <a:pPr>
                <a:defRPr/>
              </a:pPr>
              <a:t>27</a:t>
            </a:fld>
            <a:endParaRPr lang="en-US" sz="180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14400"/>
            <a:ext cx="7772400" cy="1447800"/>
          </a:xfrm>
        </p:spPr>
        <p:txBody>
          <a:bodyPr>
            <a:normAutofit fontScale="90000"/>
          </a:bodyPr>
          <a:lstStyle/>
          <a:p>
            <a:pPr algn="ctr"/>
            <a:r>
              <a:rPr lang="en-US" b="1" dirty="0">
                <a:solidFill>
                  <a:srgbClr val="FFFF00"/>
                </a:solidFill>
              </a:rPr>
              <a:t>Effect of Staff Hand Hygiene on Healthcare-Associated Infection in Neonates</a:t>
            </a:r>
          </a:p>
        </p:txBody>
      </p:sp>
      <p:sp>
        <p:nvSpPr>
          <p:cNvPr id="2051" name="Rectangle 3"/>
          <p:cNvSpPr>
            <a:spLocks noGrp="1" noChangeArrowheads="1"/>
          </p:cNvSpPr>
          <p:nvPr>
            <p:ph type="subTitle" idx="1"/>
          </p:nvPr>
        </p:nvSpPr>
        <p:spPr>
          <a:xfrm>
            <a:off x="533400" y="3200400"/>
            <a:ext cx="4495800" cy="3048000"/>
          </a:xfrm>
        </p:spPr>
        <p:txBody>
          <a:bodyPr>
            <a:normAutofit/>
          </a:bodyPr>
          <a:lstStyle/>
          <a:p>
            <a:pPr marL="457200" indent="-457200" algn="l">
              <a:buFont typeface="Arial" pitchFamily="34" charset="0"/>
              <a:buChar char="•"/>
            </a:pPr>
            <a:r>
              <a:rPr lang="en-US" dirty="0"/>
              <a:t>Arch </a:t>
            </a:r>
            <a:r>
              <a:rPr lang="en-US" dirty="0" err="1"/>
              <a:t>Peds</a:t>
            </a:r>
            <a:r>
              <a:rPr lang="en-US" dirty="0"/>
              <a:t> </a:t>
            </a:r>
            <a:r>
              <a:rPr lang="en-US" dirty="0" err="1"/>
              <a:t>Adoles</a:t>
            </a:r>
            <a:r>
              <a:rPr lang="en-US" dirty="0"/>
              <a:t> Med 2005; </a:t>
            </a:r>
            <a:r>
              <a:rPr lang="en-US" dirty="0" smtClean="0"/>
              <a:t>159:377</a:t>
            </a:r>
          </a:p>
          <a:p>
            <a:pPr marL="457200" indent="-457200">
              <a:buFont typeface="Arial" pitchFamily="34" charset="0"/>
              <a:buChar char="•"/>
            </a:pPr>
            <a:endParaRPr lang="en-US" dirty="0" smtClean="0"/>
          </a:p>
          <a:p>
            <a:pPr marL="457200" indent="-457200" algn="l">
              <a:buFont typeface="Arial" pitchFamily="34" charset="0"/>
              <a:buChar char="•"/>
            </a:pPr>
            <a:r>
              <a:rPr lang="en-US" dirty="0"/>
              <a:t>1 R01 NR05197</a:t>
            </a:r>
            <a:endParaRPr lang="en-US" dirty="0" smtClean="0"/>
          </a:p>
          <a:p>
            <a:pPr marL="457200" indent="-457200" algn="l">
              <a:buFont typeface="Arial" pitchFamily="34" charset="0"/>
              <a:buChar char="•"/>
            </a:pPr>
            <a:endParaRPr lang="en-US" dirty="0" smtClean="0"/>
          </a:p>
          <a:p>
            <a:pPr algn="l"/>
            <a:endParaRPr lang="en-US" dirty="0"/>
          </a:p>
        </p:txBody>
      </p:sp>
      <p:pic>
        <p:nvPicPr>
          <p:cNvPr id="2052" name="Picture 4" descr="print"/>
          <p:cNvPicPr>
            <a:picLocks noChangeAspect="1" noChangeArrowheads="1"/>
          </p:cNvPicPr>
          <p:nvPr/>
        </p:nvPicPr>
        <p:blipFill>
          <a:blip r:embed="rId2" cstate="print"/>
          <a:srcRect/>
          <a:stretch>
            <a:fillRect/>
          </a:stretch>
        </p:blipFill>
        <p:spPr bwMode="auto">
          <a:xfrm>
            <a:off x="5867400" y="2819400"/>
            <a:ext cx="2286000" cy="2209800"/>
          </a:xfrm>
          <a:prstGeom prst="rect">
            <a:avLst/>
          </a:prstGeom>
          <a:noFill/>
        </p:spPr>
      </p:pic>
      <p:sp>
        <p:nvSpPr>
          <p:cNvPr id="5" name="Slide Number Placeholder 3"/>
          <p:cNvSpPr>
            <a:spLocks noGrp="1"/>
          </p:cNvSpPr>
          <p:nvPr>
            <p:ph type="sldNum" sz="quarter" idx="12"/>
          </p:nvPr>
        </p:nvSpPr>
        <p:spPr>
          <a:xfrm>
            <a:off x="8458200" y="6514568"/>
            <a:ext cx="645040" cy="343432"/>
          </a:xfrm>
        </p:spPr>
        <p:txBody>
          <a:bodyPr/>
          <a:lstStyle/>
          <a:p>
            <a:r>
              <a:rPr lang="en-US" sz="1800" dirty="0" smtClean="0">
                <a:solidFill>
                  <a:schemeClr val="bg1"/>
                </a:solidFill>
              </a:rPr>
              <a:t>28</a:t>
            </a:r>
            <a:endParaRPr lang="en-US" sz="1800" dirty="0">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b="1" dirty="0">
                <a:solidFill>
                  <a:srgbClr val="FFFF00"/>
                </a:solidFill>
              </a:rPr>
              <a:t>Nurse Staffing</a:t>
            </a:r>
          </a:p>
        </p:txBody>
      </p:sp>
      <p:sp>
        <p:nvSpPr>
          <p:cNvPr id="60419" name="Rectangle 3"/>
          <p:cNvSpPr>
            <a:spLocks noGrp="1" noChangeArrowheads="1"/>
          </p:cNvSpPr>
          <p:nvPr>
            <p:ph type="body" sz="half" idx="1"/>
          </p:nvPr>
        </p:nvSpPr>
        <p:spPr>
          <a:xfrm>
            <a:off x="457200" y="1600200"/>
            <a:ext cx="7315200" cy="4525963"/>
          </a:xfrm>
        </p:spPr>
        <p:txBody>
          <a:bodyPr/>
          <a:lstStyle/>
          <a:p>
            <a:r>
              <a:rPr lang="en-US"/>
              <a:t>3,155 neonates admitted</a:t>
            </a:r>
          </a:p>
          <a:p>
            <a:r>
              <a:rPr lang="en-US"/>
              <a:t>Final sample 2,675 (&lt; 48 hrs excluded)</a:t>
            </a:r>
          </a:p>
          <a:p>
            <a:r>
              <a:rPr lang="en-US"/>
              <a:t>374 neonates with infection</a:t>
            </a:r>
          </a:p>
          <a:p>
            <a:r>
              <a:rPr lang="en-US"/>
              <a:t>114 with more than one infection</a:t>
            </a:r>
          </a:p>
          <a:p>
            <a:pPr>
              <a:buFontTx/>
              <a:buNone/>
            </a:pPr>
            <a:endParaRPr lang="en-US"/>
          </a:p>
        </p:txBody>
      </p:sp>
      <p:pic>
        <p:nvPicPr>
          <p:cNvPr id="60420" name="Picture 4"/>
          <p:cNvPicPr>
            <a:picLocks noGrp="1" noChangeAspect="1" noChangeArrowheads="1"/>
          </p:cNvPicPr>
          <p:nvPr>
            <p:ph sz="half" idx="2"/>
          </p:nvPr>
        </p:nvPicPr>
        <p:blipFill>
          <a:blip r:embed="rId2" cstate="print"/>
          <a:srcRect/>
          <a:stretch>
            <a:fillRect/>
          </a:stretch>
        </p:blipFill>
        <p:spPr>
          <a:xfrm>
            <a:off x="5181600" y="4267200"/>
            <a:ext cx="2971800" cy="2039938"/>
          </a:xfrm>
          <a:noFill/>
          <a:ln w="28575">
            <a:solidFill>
              <a:schemeClr val="tx1"/>
            </a:solidFill>
          </a:ln>
        </p:spPr>
      </p:pic>
      <p:sp>
        <p:nvSpPr>
          <p:cNvPr id="6" name="Slide Number Placeholder 3"/>
          <p:cNvSpPr>
            <a:spLocks noGrp="1"/>
          </p:cNvSpPr>
          <p:nvPr>
            <p:ph type="sldNum" sz="quarter" idx="12"/>
          </p:nvPr>
        </p:nvSpPr>
        <p:spPr>
          <a:xfrm>
            <a:off x="8458200" y="6514568"/>
            <a:ext cx="645040" cy="343432"/>
          </a:xfrm>
        </p:spPr>
        <p:txBody>
          <a:bodyPr/>
          <a:lstStyle/>
          <a:p>
            <a:r>
              <a:rPr lang="en-US" sz="1800" dirty="0" smtClean="0">
                <a:solidFill>
                  <a:schemeClr val="bg1"/>
                </a:solidFill>
              </a:rPr>
              <a:t>29</a:t>
            </a:r>
            <a:endParaRPr lang="en-US" sz="1800"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xfrm>
            <a:off x="457200" y="533400"/>
            <a:ext cx="8001000" cy="1600200"/>
          </a:xfrm>
        </p:spPr>
        <p:txBody>
          <a:bodyPr>
            <a:normAutofit/>
          </a:bodyPr>
          <a:lstStyle/>
          <a:p>
            <a:pPr algn="ctr"/>
            <a:r>
              <a:rPr lang="en-US" b="1" dirty="0" smtClean="0">
                <a:solidFill>
                  <a:srgbClr val="FFFF00"/>
                </a:solidFill>
              </a:rPr>
              <a:t>Working Together Is Essential</a:t>
            </a:r>
            <a:endParaRPr lang="en-US" b="1" dirty="0">
              <a:solidFill>
                <a:srgbClr val="FFFF00"/>
              </a:solidFill>
            </a:endParaRPr>
          </a:p>
        </p:txBody>
      </p:sp>
      <p:pic>
        <p:nvPicPr>
          <p:cNvPr id="11270" name="Picture 6" descr="boyce"/>
          <p:cNvPicPr>
            <a:picLocks noChangeAspect="1" noChangeArrowheads="1"/>
          </p:cNvPicPr>
          <p:nvPr/>
        </p:nvPicPr>
        <p:blipFill>
          <a:blip r:embed="rId3" cstate="print"/>
          <a:srcRect/>
          <a:stretch>
            <a:fillRect/>
          </a:stretch>
        </p:blipFill>
        <p:spPr bwMode="auto">
          <a:xfrm>
            <a:off x="6553200" y="4052887"/>
            <a:ext cx="1905000" cy="1905000"/>
          </a:xfrm>
          <a:prstGeom prst="rect">
            <a:avLst/>
          </a:prstGeom>
          <a:noFill/>
        </p:spPr>
      </p:pic>
      <p:pic>
        <p:nvPicPr>
          <p:cNvPr id="11271" name="Picture 7" descr="chg-alchands"/>
          <p:cNvPicPr>
            <a:picLocks noChangeAspect="1" noChangeArrowheads="1"/>
          </p:cNvPicPr>
          <p:nvPr/>
        </p:nvPicPr>
        <p:blipFill>
          <a:blip r:embed="rId4" cstate="print"/>
          <a:srcRect/>
          <a:stretch>
            <a:fillRect/>
          </a:stretch>
        </p:blipFill>
        <p:spPr bwMode="auto">
          <a:xfrm>
            <a:off x="574510" y="3243262"/>
            <a:ext cx="2286000" cy="2714625"/>
          </a:xfrm>
          <a:prstGeom prst="rect">
            <a:avLst/>
          </a:prstGeom>
          <a:noFill/>
        </p:spPr>
      </p:pic>
      <p:pic>
        <p:nvPicPr>
          <p:cNvPr id="11272" name="Picture 8" descr="orgloving"/>
          <p:cNvPicPr>
            <a:picLocks noChangeAspect="1" noChangeArrowheads="1"/>
          </p:cNvPicPr>
          <p:nvPr/>
        </p:nvPicPr>
        <p:blipFill>
          <a:blip r:embed="rId5" cstate="print"/>
          <a:srcRect/>
          <a:stretch>
            <a:fillRect/>
          </a:stretch>
        </p:blipFill>
        <p:spPr bwMode="auto">
          <a:xfrm>
            <a:off x="3419475" y="4953000"/>
            <a:ext cx="1324841" cy="1524000"/>
          </a:xfrm>
          <a:prstGeom prst="rect">
            <a:avLst/>
          </a:prstGeom>
          <a:noFill/>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93052" y="3894318"/>
            <a:ext cx="1424514" cy="1355363"/>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61616" y="2672524"/>
            <a:ext cx="1718643" cy="1141476"/>
          </a:xfrm>
          <a:prstGeom prst="rect">
            <a:avLst/>
          </a:prstGeom>
        </p:spPr>
      </p:pic>
      <p:sp>
        <p:nvSpPr>
          <p:cNvPr id="9" name="Slide Number Placeholder 3"/>
          <p:cNvSpPr>
            <a:spLocks noGrp="1"/>
          </p:cNvSpPr>
          <p:nvPr>
            <p:ph type="sldNum" sz="quarter" idx="12"/>
          </p:nvPr>
        </p:nvSpPr>
        <p:spPr>
          <a:xfrm>
            <a:off x="8458200" y="6514568"/>
            <a:ext cx="645040" cy="343432"/>
          </a:xfrm>
        </p:spPr>
        <p:txBody>
          <a:bodyPr/>
          <a:lstStyle/>
          <a:p>
            <a:r>
              <a:rPr lang="en-US" sz="1800" smtClean="0">
                <a:solidFill>
                  <a:schemeClr val="bg1"/>
                </a:solidFill>
              </a:rPr>
              <a:t>3</a:t>
            </a:r>
            <a:endParaRPr lang="en-US" sz="1800"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baby2"/>
          <p:cNvPicPr>
            <a:picLocks noChangeAspect="1" noChangeArrowheads="1"/>
          </p:cNvPicPr>
          <p:nvPr/>
        </p:nvPicPr>
        <p:blipFill>
          <a:blip r:embed="rId2" cstate="print"/>
          <a:srcRect/>
          <a:stretch>
            <a:fillRect/>
          </a:stretch>
        </p:blipFill>
        <p:spPr bwMode="auto">
          <a:xfrm>
            <a:off x="3429000" y="2438400"/>
            <a:ext cx="3505200" cy="2346325"/>
          </a:xfrm>
          <a:prstGeom prst="rect">
            <a:avLst/>
          </a:prstGeom>
          <a:noFill/>
          <a:ln w="28575">
            <a:solidFill>
              <a:srgbClr val="003300"/>
            </a:solidFill>
            <a:miter lim="800000"/>
            <a:headEnd/>
            <a:tailEnd/>
          </a:ln>
        </p:spPr>
      </p:pic>
      <p:sp>
        <p:nvSpPr>
          <p:cNvPr id="61443" name="AutoShape 3"/>
          <p:cNvSpPr>
            <a:spLocks noChangeArrowheads="1"/>
          </p:cNvSpPr>
          <p:nvPr/>
        </p:nvSpPr>
        <p:spPr bwMode="auto">
          <a:xfrm>
            <a:off x="3200400" y="152400"/>
            <a:ext cx="4191000" cy="2209800"/>
          </a:xfrm>
          <a:prstGeom prst="downArrowCallout">
            <a:avLst>
              <a:gd name="adj1" fmla="val 47414"/>
              <a:gd name="adj2" fmla="val 47414"/>
              <a:gd name="adj3" fmla="val 16667"/>
              <a:gd name="adj4" fmla="val 66667"/>
            </a:avLst>
          </a:prstGeom>
          <a:solidFill>
            <a:schemeClr val="bg1"/>
          </a:solidFill>
          <a:ln w="28575">
            <a:solidFill>
              <a:schemeClr val="tx1"/>
            </a:solidFill>
            <a:miter lim="800000"/>
            <a:headEnd/>
            <a:tailEnd/>
          </a:ln>
          <a:effectLst/>
        </p:spPr>
        <p:txBody>
          <a:bodyPr wrap="none" anchor="ctr"/>
          <a:lstStyle/>
          <a:p>
            <a:pPr algn="ctr"/>
            <a:r>
              <a:rPr lang="en-US" sz="2800" b="1" dirty="0"/>
              <a:t>Healthcare-Associated </a:t>
            </a:r>
          </a:p>
          <a:p>
            <a:pPr algn="ctr"/>
            <a:r>
              <a:rPr lang="en-US" sz="2800" b="1" dirty="0"/>
              <a:t>infection</a:t>
            </a:r>
          </a:p>
          <a:p>
            <a:pPr algn="ctr"/>
            <a:r>
              <a:rPr lang="en-US" b="1" dirty="0"/>
              <a:t>Low RN hours (HR 1.75</a:t>
            </a:r>
            <a:r>
              <a:rPr lang="en-US" b="1" dirty="0" smtClean="0"/>
              <a:t>)</a:t>
            </a:r>
            <a:endParaRPr lang="en-US" b="1" dirty="0"/>
          </a:p>
        </p:txBody>
      </p:sp>
      <p:sp>
        <p:nvSpPr>
          <p:cNvPr id="61444" name="AutoShape 4"/>
          <p:cNvSpPr>
            <a:spLocks noChangeArrowheads="1"/>
          </p:cNvSpPr>
          <p:nvPr/>
        </p:nvSpPr>
        <p:spPr bwMode="auto">
          <a:xfrm>
            <a:off x="152400" y="2286000"/>
            <a:ext cx="3200400" cy="2590800"/>
          </a:xfrm>
          <a:prstGeom prst="rightArrowCallout">
            <a:avLst>
              <a:gd name="adj1" fmla="val 25000"/>
              <a:gd name="adj2" fmla="val 25000"/>
              <a:gd name="adj3" fmla="val 20588"/>
              <a:gd name="adj4" fmla="val 66667"/>
            </a:avLst>
          </a:prstGeom>
          <a:solidFill>
            <a:schemeClr val="bg1"/>
          </a:solidFill>
          <a:ln w="28575">
            <a:solidFill>
              <a:schemeClr val="tx1"/>
            </a:solidFill>
            <a:miter lim="800000"/>
            <a:headEnd/>
            <a:tailEnd/>
          </a:ln>
          <a:effectLst/>
        </p:spPr>
        <p:txBody>
          <a:bodyPr wrap="none" anchor="ctr"/>
          <a:lstStyle/>
          <a:p>
            <a:pPr algn="ctr"/>
            <a:r>
              <a:rPr lang="en-US" sz="2800" b="1"/>
              <a:t>Conjunct.</a:t>
            </a:r>
          </a:p>
          <a:p>
            <a:pPr algn="ctr"/>
            <a:r>
              <a:rPr lang="en-US" sz="1600" b="1"/>
              <a:t>(longer)</a:t>
            </a:r>
          </a:p>
          <a:p>
            <a:pPr algn="ctr"/>
            <a:endParaRPr lang="en-US" sz="1600" b="1"/>
          </a:p>
          <a:p>
            <a:pPr algn="ctr"/>
            <a:r>
              <a:rPr lang="en-US" b="1"/>
              <a:t>High total nursing</a:t>
            </a:r>
          </a:p>
          <a:p>
            <a:pPr algn="ctr"/>
            <a:r>
              <a:rPr lang="en-US" b="1"/>
              <a:t> hours (HR 0.51)</a:t>
            </a:r>
          </a:p>
        </p:txBody>
      </p:sp>
      <p:sp>
        <p:nvSpPr>
          <p:cNvPr id="61445" name="AutoShape 5"/>
          <p:cNvSpPr>
            <a:spLocks noChangeArrowheads="1"/>
          </p:cNvSpPr>
          <p:nvPr/>
        </p:nvSpPr>
        <p:spPr bwMode="auto">
          <a:xfrm>
            <a:off x="3352800" y="4800600"/>
            <a:ext cx="4038600" cy="1905000"/>
          </a:xfrm>
          <a:prstGeom prst="upArrowCallout">
            <a:avLst>
              <a:gd name="adj1" fmla="val 53000"/>
              <a:gd name="adj2" fmla="val 53000"/>
              <a:gd name="adj3" fmla="val 16667"/>
              <a:gd name="adj4" fmla="val 66667"/>
            </a:avLst>
          </a:prstGeom>
          <a:solidFill>
            <a:schemeClr val="bg1"/>
          </a:solidFill>
          <a:ln w="28575">
            <a:solidFill>
              <a:schemeClr val="tx1"/>
            </a:solidFill>
            <a:miter lim="800000"/>
            <a:headEnd/>
            <a:tailEnd/>
          </a:ln>
          <a:effectLst/>
        </p:spPr>
        <p:txBody>
          <a:bodyPr wrap="none" anchor="ctr"/>
          <a:lstStyle/>
          <a:p>
            <a:pPr algn="ctr"/>
            <a:r>
              <a:rPr lang="en-US" sz="2400" b="1" dirty="0"/>
              <a:t>BSI</a:t>
            </a:r>
          </a:p>
          <a:p>
            <a:pPr algn="ctr"/>
            <a:r>
              <a:rPr lang="en-US" b="1" dirty="0"/>
              <a:t>Low total nursing hours (HR 2.56) </a:t>
            </a:r>
          </a:p>
          <a:p>
            <a:pPr algn="ctr"/>
            <a:r>
              <a:rPr lang="en-US" b="1" dirty="0"/>
              <a:t>Low RN hours (HR 3.71</a:t>
            </a:r>
            <a:r>
              <a:rPr lang="en-US" b="1" dirty="0" smtClean="0"/>
              <a:t>)</a:t>
            </a:r>
            <a:endParaRPr lang="en-US" b="1" dirty="0"/>
          </a:p>
        </p:txBody>
      </p:sp>
      <p:sp>
        <p:nvSpPr>
          <p:cNvPr id="61446" name="AutoShape 6"/>
          <p:cNvSpPr>
            <a:spLocks noChangeArrowheads="1"/>
          </p:cNvSpPr>
          <p:nvPr/>
        </p:nvSpPr>
        <p:spPr bwMode="auto">
          <a:xfrm>
            <a:off x="7010400" y="2286000"/>
            <a:ext cx="1981200" cy="2590800"/>
          </a:xfrm>
          <a:prstGeom prst="leftArrowCallout">
            <a:avLst>
              <a:gd name="adj1" fmla="val 32692"/>
              <a:gd name="adj2" fmla="val 32692"/>
              <a:gd name="adj3" fmla="val 16667"/>
              <a:gd name="adj4" fmla="val 66667"/>
            </a:avLst>
          </a:prstGeom>
          <a:solidFill>
            <a:schemeClr val="bg1"/>
          </a:solidFill>
          <a:ln w="28575">
            <a:solidFill>
              <a:schemeClr val="tx1"/>
            </a:solidFill>
            <a:miter lim="800000"/>
            <a:headEnd/>
            <a:tailEnd/>
          </a:ln>
          <a:effectLst/>
        </p:spPr>
        <p:txBody>
          <a:bodyPr wrap="none" anchor="ctr"/>
          <a:lstStyle/>
          <a:p>
            <a:pPr algn="ctr"/>
            <a:r>
              <a:rPr lang="en-US" sz="2800" b="1"/>
              <a:t>LOS</a:t>
            </a:r>
          </a:p>
          <a:p>
            <a:pPr algn="ctr"/>
            <a:r>
              <a:rPr lang="en-US" sz="1600" b="1"/>
              <a:t>(shorter)</a:t>
            </a:r>
          </a:p>
          <a:p>
            <a:pPr algn="ctr"/>
            <a:r>
              <a:rPr lang="en-US" b="1"/>
              <a:t>High</a:t>
            </a:r>
            <a:r>
              <a:rPr lang="en-US" sz="2800" b="1"/>
              <a:t> </a:t>
            </a:r>
            <a:r>
              <a:rPr lang="en-US" b="1"/>
              <a:t>RN  </a:t>
            </a:r>
          </a:p>
          <a:p>
            <a:pPr algn="ctr"/>
            <a:r>
              <a:rPr lang="en-US" b="1"/>
              <a:t>skill mix</a:t>
            </a:r>
          </a:p>
          <a:p>
            <a:pPr algn="ctr"/>
            <a:endParaRPr lang="en-US" b="1"/>
          </a:p>
        </p:txBody>
      </p:sp>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30</a:t>
            </a:fld>
            <a:endParaRPr lang="en-US" sz="1800">
              <a:solidFill>
                <a:schemeClr val="bg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53536"/>
            <a:ext cx="8229600" cy="1041864"/>
          </a:xfrm>
        </p:spPr>
        <p:txBody>
          <a:bodyPr/>
          <a:lstStyle/>
          <a:p>
            <a:pPr algn="ctr"/>
            <a:r>
              <a:rPr lang="en-US" dirty="0"/>
              <a:t>Summary</a:t>
            </a:r>
          </a:p>
        </p:txBody>
      </p:sp>
      <p:sp>
        <p:nvSpPr>
          <p:cNvPr id="62467" name="Rectangle 3"/>
          <p:cNvSpPr>
            <a:spLocks noGrp="1" noChangeArrowheads="1"/>
          </p:cNvSpPr>
          <p:nvPr>
            <p:ph type="body" idx="1"/>
          </p:nvPr>
        </p:nvSpPr>
        <p:spPr>
          <a:xfrm>
            <a:off x="457200" y="1524000"/>
            <a:ext cx="8229600" cy="4648517"/>
          </a:xfrm>
        </p:spPr>
        <p:txBody>
          <a:bodyPr>
            <a:normAutofit fontScale="92500" lnSpcReduction="10000"/>
          </a:bodyPr>
          <a:lstStyle/>
          <a:p>
            <a:pPr>
              <a:lnSpc>
                <a:spcPct val="90000"/>
              </a:lnSpc>
            </a:pPr>
            <a:r>
              <a:rPr lang="en-US" dirty="0"/>
              <a:t>New RN graduates acquired a shared clone of methicillin resistant staphylococci within 4-12 weeks </a:t>
            </a:r>
            <a:endParaRPr lang="en-US" dirty="0" smtClean="0"/>
          </a:p>
          <a:p>
            <a:pPr>
              <a:lnSpc>
                <a:spcPct val="90000"/>
              </a:lnSpc>
            </a:pPr>
            <a:endParaRPr lang="en-US" dirty="0"/>
          </a:p>
          <a:p>
            <a:pPr>
              <a:lnSpc>
                <a:spcPct val="90000"/>
              </a:lnSpc>
            </a:pPr>
            <a:r>
              <a:rPr lang="en-US" dirty="0" smtClean="0"/>
              <a:t>Higher nurse </a:t>
            </a:r>
            <a:r>
              <a:rPr lang="en-US" dirty="0"/>
              <a:t>staffing </a:t>
            </a:r>
            <a:r>
              <a:rPr lang="en-US" dirty="0" smtClean="0"/>
              <a:t>was </a:t>
            </a:r>
            <a:r>
              <a:rPr lang="en-US" dirty="0"/>
              <a:t>associated with </a:t>
            </a:r>
            <a:r>
              <a:rPr lang="en-US" dirty="0" smtClean="0"/>
              <a:t>fewer infections </a:t>
            </a:r>
            <a:r>
              <a:rPr lang="en-US" dirty="0"/>
              <a:t>and </a:t>
            </a:r>
            <a:r>
              <a:rPr lang="en-US" dirty="0" smtClean="0"/>
              <a:t>shorter length of stay </a:t>
            </a:r>
            <a:r>
              <a:rPr lang="en-US" dirty="0"/>
              <a:t>among neonates in the </a:t>
            </a:r>
            <a:r>
              <a:rPr lang="en-US" dirty="0" smtClean="0"/>
              <a:t>NICU</a:t>
            </a:r>
          </a:p>
          <a:p>
            <a:pPr>
              <a:lnSpc>
                <a:spcPct val="90000"/>
              </a:lnSpc>
            </a:pPr>
            <a:endParaRPr lang="en-US" dirty="0"/>
          </a:p>
          <a:p>
            <a:pPr>
              <a:lnSpc>
                <a:spcPct val="90000"/>
              </a:lnSpc>
            </a:pPr>
            <a:endParaRPr lang="en-US" dirty="0" smtClean="0"/>
          </a:p>
          <a:p>
            <a:pPr>
              <a:lnSpc>
                <a:spcPct val="90000"/>
              </a:lnSpc>
            </a:pPr>
            <a:endParaRPr lang="en-US" sz="2400" dirty="0" smtClean="0"/>
          </a:p>
          <a:p>
            <a:pPr>
              <a:lnSpc>
                <a:spcPct val="90000"/>
              </a:lnSpc>
            </a:pPr>
            <a:r>
              <a:rPr lang="en-US" sz="2400" dirty="0" smtClean="0"/>
              <a:t>Cimiotti, Wu, Della-</a:t>
            </a:r>
            <a:r>
              <a:rPr lang="en-US" sz="2400" dirty="0" err="1" smtClean="0"/>
              <a:t>Latta</a:t>
            </a:r>
            <a:r>
              <a:rPr lang="en-US" sz="2400" dirty="0" smtClean="0"/>
              <a:t>, </a:t>
            </a:r>
            <a:r>
              <a:rPr lang="en-US" sz="2400" dirty="0" err="1" smtClean="0"/>
              <a:t>Nesin</a:t>
            </a:r>
            <a:r>
              <a:rPr lang="en-US" sz="2400" dirty="0" smtClean="0"/>
              <a:t>, Larson.  </a:t>
            </a:r>
            <a:r>
              <a:rPr lang="en-US" sz="2400" dirty="0"/>
              <a:t>Emergence of resistant staphylococci on the hands of new graduate nurses.  </a:t>
            </a:r>
            <a:r>
              <a:rPr lang="en-US" sz="2400" dirty="0" err="1"/>
              <a:t>Infec</a:t>
            </a:r>
            <a:r>
              <a:rPr lang="en-US" sz="2400" dirty="0"/>
              <a:t> </a:t>
            </a:r>
            <a:r>
              <a:rPr lang="en-US" sz="2400" dirty="0" err="1"/>
              <a:t>Contr</a:t>
            </a:r>
            <a:r>
              <a:rPr lang="en-US" sz="2400" dirty="0"/>
              <a:t> </a:t>
            </a:r>
            <a:r>
              <a:rPr lang="en-US" sz="2400" dirty="0" err="1"/>
              <a:t>Hosp</a:t>
            </a:r>
            <a:r>
              <a:rPr lang="en-US" sz="2400" dirty="0"/>
              <a:t> </a:t>
            </a:r>
            <a:r>
              <a:rPr lang="en-US" sz="2400" dirty="0" err="1"/>
              <a:t>Epidemiol</a:t>
            </a:r>
            <a:r>
              <a:rPr lang="en-US" sz="2400" dirty="0"/>
              <a:t> 2004; 25:431-435.</a:t>
            </a:r>
          </a:p>
          <a:p>
            <a:pPr>
              <a:lnSpc>
                <a:spcPct val="90000"/>
              </a:lnSpc>
            </a:pPr>
            <a:endParaRPr lang="en-US" sz="2400" dirty="0"/>
          </a:p>
          <a:p>
            <a:pPr>
              <a:lnSpc>
                <a:spcPct val="90000"/>
              </a:lnSpc>
              <a:buFontTx/>
              <a:buNone/>
            </a:pPr>
            <a:endParaRPr lang="en-US" dirty="0"/>
          </a:p>
        </p:txBody>
      </p:sp>
      <p:sp>
        <p:nvSpPr>
          <p:cNvPr id="2" name="Slide Number Placeholder 1"/>
          <p:cNvSpPr>
            <a:spLocks noGrp="1"/>
          </p:cNvSpPr>
          <p:nvPr>
            <p:ph type="sldNum" sz="quarter" idx="12"/>
          </p:nvPr>
        </p:nvSpPr>
        <p:spPr/>
        <p:txBody>
          <a:bodyPr/>
          <a:lstStyle/>
          <a:p>
            <a:fld id="{D705EDB8-5BEF-4A31-B6B1-CCD8732B5F1F}" type="slidenum">
              <a:rPr lang="en-US" smtClean="0"/>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a:t>Sequential Trial: ALC or CHG</a:t>
            </a:r>
          </a:p>
        </p:txBody>
      </p:sp>
      <p:sp>
        <p:nvSpPr>
          <p:cNvPr id="37891" name="Rectangle 3"/>
          <p:cNvSpPr>
            <a:spLocks noGrp="1" noChangeArrowheads="1"/>
          </p:cNvSpPr>
          <p:nvPr>
            <p:ph type="body" idx="1"/>
          </p:nvPr>
        </p:nvSpPr>
        <p:spPr>
          <a:xfrm>
            <a:off x="457200" y="1600200"/>
            <a:ext cx="5808663" cy="4525963"/>
          </a:xfrm>
        </p:spPr>
        <p:txBody>
          <a:bodyPr/>
          <a:lstStyle/>
          <a:p>
            <a:r>
              <a:rPr lang="en-US"/>
              <a:t>Two products:</a:t>
            </a:r>
          </a:p>
          <a:p>
            <a:pPr lvl="1"/>
            <a:r>
              <a:rPr lang="en-US"/>
              <a:t>Detergent w/4%CHG</a:t>
            </a:r>
          </a:p>
          <a:p>
            <a:pPr lvl="1"/>
            <a:r>
              <a:rPr lang="en-US"/>
              <a:t>61% ethyl ALC, 1% CHG, and emollients</a:t>
            </a:r>
          </a:p>
          <a:p>
            <a:r>
              <a:rPr lang="en-US"/>
              <a:t>20 OR staff used each product for 3 weeks sequentially </a:t>
            </a:r>
          </a:p>
          <a:p>
            <a:pPr>
              <a:buFontTx/>
              <a:buNone/>
            </a:pPr>
            <a:r>
              <a:rPr lang="en-US" sz="2000"/>
              <a:t>             Larson, et al.  AORN J 2001; 73:412</a:t>
            </a:r>
          </a:p>
        </p:txBody>
      </p:sp>
      <p:pic>
        <p:nvPicPr>
          <p:cNvPr id="37892" name="Picture 4" descr="surger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2514600"/>
            <a:ext cx="259080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705EDB8-5BEF-4A31-B6B1-CCD8732B5F1F}" type="slidenum">
              <a:rPr lang="en-US" smtClean="0"/>
              <a:pPr/>
              <a:t>32</a:t>
            </a:fld>
            <a:endParaRPr lang="en-US"/>
          </a:p>
        </p:txBody>
      </p:sp>
    </p:spTree>
    <p:extLst>
      <p:ext uri="{BB962C8B-B14F-4D97-AF65-F5344CB8AC3E}">
        <p14:creationId xmlns:p14="http://schemas.microsoft.com/office/powerpoint/2010/main" val="159034611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a:ln/>
        </p:spPr>
        <p:txBody>
          <a:bodyPr lIns="92075" tIns="46038" rIns="92075" bIns="46038"/>
          <a:lstStyle/>
          <a:p>
            <a:pPr algn="ctr"/>
            <a:r>
              <a:rPr lang="en-US" b="1" dirty="0">
                <a:solidFill>
                  <a:srgbClr val="FFFF00"/>
                </a:solidFill>
              </a:rPr>
              <a:t>Data Collection</a:t>
            </a:r>
          </a:p>
        </p:txBody>
      </p:sp>
      <p:sp>
        <p:nvSpPr>
          <p:cNvPr id="39939" name="Rectangle 3"/>
          <p:cNvSpPr>
            <a:spLocks noGrp="1" noChangeArrowheads="1"/>
          </p:cNvSpPr>
          <p:nvPr>
            <p:ph type="body" sz="half" idx="1"/>
          </p:nvPr>
        </p:nvSpPr>
        <p:spPr>
          <a:xfrm>
            <a:off x="457200" y="1600200"/>
            <a:ext cx="4033838" cy="4525963"/>
          </a:xfrm>
          <a:noFill/>
          <a:ln/>
        </p:spPr>
        <p:txBody>
          <a:bodyPr lIns="92075" tIns="46038" rIns="92075" bIns="46038"/>
          <a:lstStyle/>
          <a:p>
            <a:pPr>
              <a:buFontTx/>
              <a:buNone/>
            </a:pPr>
            <a:r>
              <a:rPr lang="en-US"/>
              <a:t>Microbiological Assay</a:t>
            </a:r>
          </a:p>
          <a:p>
            <a:endParaRPr lang="en-US"/>
          </a:p>
          <a:p>
            <a:endParaRPr lang="en-US"/>
          </a:p>
          <a:p>
            <a:endParaRPr lang="en-US"/>
          </a:p>
          <a:p>
            <a:pPr>
              <a:buFontTx/>
              <a:buNone/>
            </a:pPr>
            <a:endParaRPr lang="en-US"/>
          </a:p>
          <a:p>
            <a:pPr>
              <a:buFontTx/>
              <a:buNone/>
            </a:pPr>
            <a:endParaRPr lang="en-US"/>
          </a:p>
          <a:p>
            <a:pPr>
              <a:buFontTx/>
              <a:buNone/>
            </a:pPr>
            <a:endParaRPr lang="en-US"/>
          </a:p>
          <a:p>
            <a:endParaRPr lang="en-US"/>
          </a:p>
          <a:p>
            <a:endParaRPr lang="en-US"/>
          </a:p>
        </p:txBody>
      </p:sp>
      <p:sp>
        <p:nvSpPr>
          <p:cNvPr id="39942" name="Line 6"/>
          <p:cNvSpPr>
            <a:spLocks noChangeShapeType="1"/>
          </p:cNvSpPr>
          <p:nvPr/>
        </p:nvSpPr>
        <p:spPr bwMode="auto">
          <a:xfrm>
            <a:off x="6248400" y="3429000"/>
            <a:ext cx="0" cy="21336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3" name="Line 7"/>
          <p:cNvSpPr>
            <a:spLocks noChangeShapeType="1"/>
          </p:cNvSpPr>
          <p:nvPr/>
        </p:nvSpPr>
        <p:spPr bwMode="auto">
          <a:xfrm>
            <a:off x="5486400" y="3810000"/>
            <a:ext cx="3276600"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4" name="Line 8"/>
          <p:cNvSpPr>
            <a:spLocks noChangeShapeType="1"/>
          </p:cNvSpPr>
          <p:nvPr/>
        </p:nvSpPr>
        <p:spPr bwMode="auto">
          <a:xfrm flipV="1">
            <a:off x="5486400" y="4572000"/>
            <a:ext cx="3276600"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9948" name="Picture 12" descr="micro-105x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54400" y="2628900"/>
            <a:ext cx="4064000" cy="3124200"/>
          </a:xfrm>
          <a:prstGeom prst="rect">
            <a:avLst/>
          </a:prstGeom>
          <a:noFill/>
          <a:extLst>
            <a:ext uri="{909E8E84-426E-40DD-AFC4-6F175D3DCCD1}">
              <a14:hiddenFill xmlns:a14="http://schemas.microsoft.com/office/drawing/2010/main">
                <a:solidFill>
                  <a:srgbClr val="FFFFFF"/>
                </a:solidFill>
              </a14:hiddenFill>
            </a:ext>
          </a:extLst>
        </p:spPr>
      </p:pic>
      <p:sp>
        <p:nvSpPr>
          <p:cNvPr id="39949" name="Line 13"/>
          <p:cNvSpPr>
            <a:spLocks noChangeShapeType="1"/>
          </p:cNvSpPr>
          <p:nvPr/>
        </p:nvSpPr>
        <p:spPr bwMode="auto">
          <a:xfrm flipV="1">
            <a:off x="5486400" y="4876800"/>
            <a:ext cx="3276600"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0" name="Line 14"/>
          <p:cNvSpPr>
            <a:spLocks noChangeShapeType="1"/>
          </p:cNvSpPr>
          <p:nvPr/>
        </p:nvSpPr>
        <p:spPr bwMode="auto">
          <a:xfrm flipV="1">
            <a:off x="5486400" y="4191000"/>
            <a:ext cx="3276600"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1" name="Line 15"/>
          <p:cNvSpPr>
            <a:spLocks noChangeShapeType="1"/>
          </p:cNvSpPr>
          <p:nvPr/>
        </p:nvSpPr>
        <p:spPr bwMode="auto">
          <a:xfrm>
            <a:off x="7086600" y="3429000"/>
            <a:ext cx="0" cy="21336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2" name="Line 16"/>
          <p:cNvSpPr>
            <a:spLocks noChangeShapeType="1"/>
          </p:cNvSpPr>
          <p:nvPr/>
        </p:nvSpPr>
        <p:spPr bwMode="auto">
          <a:xfrm>
            <a:off x="7848600" y="3429000"/>
            <a:ext cx="0" cy="21336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4" name="Line 18"/>
          <p:cNvSpPr>
            <a:spLocks noChangeShapeType="1"/>
          </p:cNvSpPr>
          <p:nvPr/>
        </p:nvSpPr>
        <p:spPr bwMode="auto">
          <a:xfrm flipV="1">
            <a:off x="5486400" y="5181600"/>
            <a:ext cx="3276600"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33</a:t>
            </a:fld>
            <a:endParaRPr lang="en-US" sz="1800">
              <a:solidFill>
                <a:schemeClr val="bg1"/>
              </a:solidFill>
            </a:endParaRPr>
          </a:p>
        </p:txBody>
      </p:sp>
    </p:spTree>
    <p:extLst>
      <p:ext uri="{BB962C8B-B14F-4D97-AF65-F5344CB8AC3E}">
        <p14:creationId xmlns:p14="http://schemas.microsoft.com/office/powerpoint/2010/main" val="90638464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609600"/>
            <a:ext cx="8339138" cy="914400"/>
          </a:xfrm>
        </p:spPr>
        <p:txBody>
          <a:bodyPr>
            <a:normAutofit fontScale="90000"/>
          </a:bodyPr>
          <a:lstStyle/>
          <a:p>
            <a:pPr algn="l"/>
            <a:r>
              <a:rPr lang="en-US" b="1" dirty="0">
                <a:solidFill>
                  <a:srgbClr val="FFFF00"/>
                </a:solidFill>
              </a:rPr>
              <a:t>Post-Scrub Microbial Counts</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3417078571"/>
              </p:ext>
            </p:extLst>
          </p:nvPr>
        </p:nvGraphicFramePr>
        <p:xfrm>
          <a:off x="660400" y="1803400"/>
          <a:ext cx="7664450" cy="473868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097828F6-3334-4689-ACE3-706472BACEC0}" type="slidenum">
              <a:rPr lang="en-US" sz="1800" smtClean="0">
                <a:solidFill>
                  <a:schemeClr val="bg1"/>
                </a:solidFill>
              </a:rPr>
              <a:pPr>
                <a:defRPr/>
              </a:pPr>
              <a:t>34</a:t>
            </a:fld>
            <a:endParaRPr lang="en-US" sz="1800">
              <a:solidFill>
                <a:schemeClr val="bg1"/>
              </a:solidFill>
            </a:endParaRPr>
          </a:p>
        </p:txBody>
      </p:sp>
    </p:spTree>
    <p:extLst>
      <p:ext uri="{BB962C8B-B14F-4D97-AF65-F5344CB8AC3E}">
        <p14:creationId xmlns:p14="http://schemas.microsoft.com/office/powerpoint/2010/main" val="311897298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1752599"/>
          </a:xfrm>
        </p:spPr>
        <p:txBody>
          <a:bodyPr/>
          <a:lstStyle/>
          <a:p>
            <a:pPr algn="ctr"/>
            <a:r>
              <a:rPr lang="en-US" b="1" dirty="0" smtClean="0">
                <a:solidFill>
                  <a:srgbClr val="FFFF00"/>
                </a:solidFill>
              </a:rPr>
              <a:t>Moving into the Community</a:t>
            </a:r>
            <a:endParaRPr lang="en-US" b="1" dirty="0">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381000"/>
            <a:ext cx="1047750" cy="8286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867" y="2895600"/>
            <a:ext cx="2714625" cy="320040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1400" y="4495800"/>
            <a:ext cx="2352627" cy="177366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2200" y="3200400"/>
            <a:ext cx="2352627" cy="1934484"/>
          </a:xfrm>
          <a:prstGeom prst="rect">
            <a:avLst/>
          </a:prstGeom>
        </p:spPr>
      </p:pic>
      <p:sp>
        <p:nvSpPr>
          <p:cNvPr id="8" name="Slide Number Placeholder 3"/>
          <p:cNvSpPr>
            <a:spLocks noGrp="1"/>
          </p:cNvSpPr>
          <p:nvPr>
            <p:ph type="sldNum" sz="quarter" idx="12"/>
          </p:nvPr>
        </p:nvSpPr>
        <p:spPr>
          <a:xfrm>
            <a:off x="8458200" y="6514568"/>
            <a:ext cx="645040" cy="343432"/>
          </a:xfrm>
        </p:spPr>
        <p:txBody>
          <a:bodyPr/>
          <a:lstStyle/>
          <a:p>
            <a:r>
              <a:rPr lang="en-US" sz="1800" smtClean="0">
                <a:solidFill>
                  <a:schemeClr val="bg1"/>
                </a:solidFill>
              </a:rPr>
              <a:t>35</a:t>
            </a:r>
            <a:endParaRPr lang="en-US" sz="1800" dirty="0">
              <a:solidFill>
                <a:schemeClr val="bg1"/>
              </a:solidFill>
            </a:endParaRPr>
          </a:p>
        </p:txBody>
      </p:sp>
    </p:spTree>
    <p:extLst>
      <p:ext uri="{BB962C8B-B14F-4D97-AF65-F5344CB8AC3E}">
        <p14:creationId xmlns:p14="http://schemas.microsoft.com/office/powerpoint/2010/main" val="868840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dirty="0">
                <a:solidFill>
                  <a:srgbClr val="FFFF00"/>
                </a:solidFill>
              </a:rPr>
              <a:t>Additional Team Members</a:t>
            </a:r>
          </a:p>
        </p:txBody>
      </p:sp>
      <p:sp>
        <p:nvSpPr>
          <p:cNvPr id="31747" name="Rectangle 3"/>
          <p:cNvSpPr>
            <a:spLocks noGrp="1" noChangeArrowheads="1"/>
          </p:cNvSpPr>
          <p:nvPr>
            <p:ph type="body" sz="half" idx="1"/>
          </p:nvPr>
        </p:nvSpPr>
        <p:spPr/>
        <p:txBody>
          <a:bodyPr/>
          <a:lstStyle/>
          <a:p>
            <a:endParaRPr lang="en-US" sz="2800" dirty="0" smtClean="0"/>
          </a:p>
          <a:p>
            <a:endParaRPr lang="en-US" sz="2800" dirty="0"/>
          </a:p>
          <a:p>
            <a:r>
              <a:rPr lang="en-US" sz="2800" dirty="0" smtClean="0"/>
              <a:t>Sanitarian/health </a:t>
            </a:r>
            <a:r>
              <a:rPr lang="en-US" sz="2800" dirty="0"/>
              <a:t>department</a:t>
            </a:r>
          </a:p>
          <a:p>
            <a:r>
              <a:rPr lang="en-US" sz="2800" dirty="0"/>
              <a:t>Soap manufacturer </a:t>
            </a:r>
          </a:p>
          <a:p>
            <a:r>
              <a:rPr lang="en-US" sz="2800" dirty="0"/>
              <a:t>Bilingual community health workers</a:t>
            </a:r>
          </a:p>
        </p:txBody>
      </p:sp>
      <p:pic>
        <p:nvPicPr>
          <p:cNvPr id="31748" name="Picture 4" descr="Umpire"/>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250180" y="2861913"/>
            <a:ext cx="2834640" cy="2002536"/>
          </a:xfrm>
          <a:noFill/>
          <a:ln/>
        </p:spPr>
      </p:pic>
      <p:sp>
        <p:nvSpPr>
          <p:cNvPr id="6" name="Slide Number Placeholder 3"/>
          <p:cNvSpPr>
            <a:spLocks noGrp="1"/>
          </p:cNvSpPr>
          <p:nvPr>
            <p:ph type="sldNum" sz="quarter" idx="12"/>
          </p:nvPr>
        </p:nvSpPr>
        <p:spPr>
          <a:xfrm>
            <a:off x="8458200" y="6514568"/>
            <a:ext cx="645040" cy="343432"/>
          </a:xfrm>
        </p:spPr>
        <p:txBody>
          <a:bodyPr/>
          <a:lstStyle/>
          <a:p>
            <a:r>
              <a:rPr lang="en-US" sz="1800" dirty="0" smtClean="0">
                <a:solidFill>
                  <a:schemeClr val="bg1"/>
                </a:solidFill>
              </a:rPr>
              <a:t>36</a:t>
            </a:r>
            <a:endParaRPr lang="en-US" sz="1800" dirty="0">
              <a:solidFill>
                <a:schemeClr val="bg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4294967295"/>
          </p:nvPr>
        </p:nvSpPr>
        <p:spPr>
          <a:xfrm>
            <a:off x="4724400" y="685800"/>
            <a:ext cx="4114800" cy="4572000"/>
          </a:xfrm>
        </p:spPr>
        <p:txBody>
          <a:bodyPr/>
          <a:lstStyle/>
          <a:p>
            <a:pPr>
              <a:lnSpc>
                <a:spcPct val="90000"/>
              </a:lnSpc>
              <a:buFontTx/>
              <a:buNone/>
            </a:pPr>
            <a:endParaRPr lang="en-US" b="0" dirty="0"/>
          </a:p>
          <a:p>
            <a:pPr>
              <a:lnSpc>
                <a:spcPct val="90000"/>
              </a:lnSpc>
              <a:buFontTx/>
              <a:buNone/>
            </a:pPr>
            <a:r>
              <a:rPr lang="en-US" dirty="0">
                <a:solidFill>
                  <a:srgbClr val="FFFFFF"/>
                </a:solidFill>
              </a:rPr>
              <a:t>Hand hygiene in the community- is there a significant reduction in infectious illnesses?</a:t>
            </a:r>
          </a:p>
          <a:p>
            <a:pPr>
              <a:lnSpc>
                <a:spcPct val="90000"/>
              </a:lnSpc>
            </a:pPr>
            <a:endParaRPr lang="en-US" dirty="0">
              <a:solidFill>
                <a:srgbClr val="FFFFFF"/>
              </a:solidFill>
            </a:endParaRPr>
          </a:p>
          <a:p>
            <a:pPr lvl="1">
              <a:lnSpc>
                <a:spcPct val="90000"/>
              </a:lnSpc>
            </a:pPr>
            <a:r>
              <a:rPr lang="en-US" dirty="0">
                <a:solidFill>
                  <a:srgbClr val="F8AF3E"/>
                </a:solidFill>
              </a:rPr>
              <a:t>Meta-analysis of available studies</a:t>
            </a:r>
          </a:p>
          <a:p>
            <a:pPr lvl="1">
              <a:lnSpc>
                <a:spcPct val="90000"/>
              </a:lnSpc>
            </a:pPr>
            <a:endParaRPr lang="en-US" dirty="0">
              <a:solidFill>
                <a:srgbClr val="FFCC00"/>
              </a:solidFill>
            </a:endParaRPr>
          </a:p>
          <a:p>
            <a:pPr>
              <a:lnSpc>
                <a:spcPct val="90000"/>
              </a:lnSpc>
            </a:pPr>
            <a:endParaRPr lang="en-US" dirty="0">
              <a:solidFill>
                <a:srgbClr val="FFCC00"/>
              </a:solidFill>
            </a:endParaRPr>
          </a:p>
        </p:txBody>
      </p:sp>
      <p:pic>
        <p:nvPicPr>
          <p:cNvPr id="113669"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81000"/>
            <a:ext cx="4419600" cy="5486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37</a:t>
            </a:fld>
            <a:endParaRPr lang="en-US" sz="1800">
              <a:solidFill>
                <a:schemeClr val="bg1"/>
              </a:solidFill>
            </a:endParaRPr>
          </a:p>
        </p:txBody>
      </p:sp>
    </p:spTree>
    <p:extLst>
      <p:ext uri="{BB962C8B-B14F-4D97-AF65-F5344CB8AC3E}">
        <p14:creationId xmlns:p14="http://schemas.microsoft.com/office/powerpoint/2010/main" val="161594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endParaRPr lang="en-US" sz="1200" dirty="0">
              <a:effectLst>
                <a:outerShdw blurRad="38100" dist="38100" dir="2700000" algn="tl">
                  <a:srgbClr val="FFFFFF"/>
                </a:outerShdw>
              </a:effectLst>
              <a:latin typeface="Arial" pitchFamily="-110" charset="0"/>
              <a:ea typeface="ヒラギノ角ゴ Pro W3"/>
              <a:cs typeface="ヒラギノ角ゴ Pro W3"/>
            </a:endParaRPr>
          </a:p>
        </p:txBody>
      </p:sp>
      <p:sp>
        <p:nvSpPr>
          <p:cNvPr id="346114" name="Rectangle 2"/>
          <p:cNvSpPr>
            <a:spLocks noGrp="1" noChangeArrowheads="1"/>
          </p:cNvSpPr>
          <p:nvPr>
            <p:ph type="title" idx="4294967295"/>
          </p:nvPr>
        </p:nvSpPr>
        <p:spPr>
          <a:xfrm>
            <a:off x="381000" y="457200"/>
            <a:ext cx="8229600" cy="1219200"/>
          </a:xfrm>
        </p:spPr>
        <p:txBody>
          <a:bodyPr>
            <a:normAutofit fontScale="90000"/>
          </a:bodyPr>
          <a:lstStyle/>
          <a:p>
            <a:pPr algn="ctr"/>
            <a:r>
              <a:rPr lang="en-US" b="1" dirty="0">
                <a:solidFill>
                  <a:srgbClr val="FFFF00"/>
                </a:solidFill>
              </a:rPr>
              <a:t>Pooled Efficacy of Hand Hygiene?</a:t>
            </a:r>
          </a:p>
        </p:txBody>
      </p:sp>
      <p:sp>
        <p:nvSpPr>
          <p:cNvPr id="346115" name="Rectangle 3"/>
          <p:cNvSpPr>
            <a:spLocks noGrp="1" noChangeArrowheads="1"/>
          </p:cNvSpPr>
          <p:nvPr>
            <p:ph idx="4294967295"/>
          </p:nvPr>
        </p:nvSpPr>
        <p:spPr>
          <a:xfrm>
            <a:off x="228600" y="1981200"/>
            <a:ext cx="6705600" cy="3962400"/>
          </a:xfrm>
        </p:spPr>
        <p:txBody>
          <a:bodyPr>
            <a:normAutofit/>
          </a:bodyPr>
          <a:lstStyle/>
          <a:p>
            <a:pPr>
              <a:lnSpc>
                <a:spcPct val="90000"/>
              </a:lnSpc>
              <a:buFontTx/>
              <a:buNone/>
            </a:pPr>
            <a:r>
              <a:rPr lang="en-US" dirty="0" smtClean="0"/>
              <a:t>Overall, </a:t>
            </a:r>
            <a:r>
              <a:rPr lang="en-US" dirty="0"/>
              <a:t>hand hygiene resulted in</a:t>
            </a:r>
            <a:r>
              <a:rPr lang="en-US" dirty="0" smtClean="0"/>
              <a:t>:</a:t>
            </a:r>
          </a:p>
          <a:p>
            <a:pPr>
              <a:lnSpc>
                <a:spcPct val="90000"/>
              </a:lnSpc>
              <a:buFontTx/>
              <a:buNone/>
            </a:pPr>
            <a:endParaRPr lang="en-US" dirty="0"/>
          </a:p>
          <a:p>
            <a:pPr>
              <a:lnSpc>
                <a:spcPct val="90000"/>
              </a:lnSpc>
              <a:buFontTx/>
              <a:buNone/>
            </a:pPr>
            <a:r>
              <a:rPr lang="en-US" dirty="0"/>
              <a:t>31% reduction in gastrointestinal illness (95% CI, 19% to 42%) </a:t>
            </a:r>
            <a:endParaRPr lang="en-US" dirty="0" smtClean="0"/>
          </a:p>
          <a:p>
            <a:pPr>
              <a:lnSpc>
                <a:spcPct val="90000"/>
              </a:lnSpc>
              <a:buFontTx/>
              <a:buNone/>
            </a:pPr>
            <a:endParaRPr lang="en-US" dirty="0"/>
          </a:p>
          <a:p>
            <a:pPr>
              <a:lnSpc>
                <a:spcPct val="90000"/>
              </a:lnSpc>
              <a:buFontTx/>
              <a:buNone/>
            </a:pPr>
            <a:r>
              <a:rPr lang="en-US" dirty="0"/>
              <a:t>21% reduction in respiratory illness </a:t>
            </a:r>
            <a:r>
              <a:rPr lang="en-US" dirty="0" smtClean="0"/>
              <a:t>(</a:t>
            </a:r>
            <a:r>
              <a:rPr lang="en-US" dirty="0"/>
              <a:t>95% CI, 5% to 34%) </a:t>
            </a:r>
          </a:p>
        </p:txBody>
      </p:sp>
      <p:pic>
        <p:nvPicPr>
          <p:cNvPr id="12800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1447800"/>
            <a:ext cx="19859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4200" y="3048000"/>
            <a:ext cx="1981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7"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34200" y="4648200"/>
            <a:ext cx="19812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8" name="Text Box 7"/>
          <p:cNvSpPr txBox="1">
            <a:spLocks noChangeArrowheads="1"/>
          </p:cNvSpPr>
          <p:nvPr/>
        </p:nvSpPr>
        <p:spPr bwMode="auto">
          <a:xfrm>
            <a:off x="381000" y="5834619"/>
            <a:ext cx="624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1400" b="1" dirty="0"/>
              <a:t>Aiello, </a:t>
            </a:r>
            <a:r>
              <a:rPr lang="en-US" sz="1400" b="1" dirty="0" err="1"/>
              <a:t>Coulborn</a:t>
            </a:r>
            <a:r>
              <a:rPr lang="en-US" sz="1400" b="1" dirty="0"/>
              <a:t>, Perez, </a:t>
            </a:r>
            <a:r>
              <a:rPr lang="en-US" sz="1400" b="1" dirty="0" smtClean="0"/>
              <a:t>Larson.  </a:t>
            </a:r>
            <a:r>
              <a:rPr lang="en-US" sz="1400" b="1" dirty="0" smtClean="0">
                <a:solidFill>
                  <a:srgbClr val="FFFFFF"/>
                </a:solidFill>
                <a:ea typeface="ヒラギノ角ゴ Pro W3"/>
                <a:cs typeface="ヒラギノ角ゴ Pro W3"/>
              </a:rPr>
              <a:t>Effect </a:t>
            </a:r>
            <a:r>
              <a:rPr lang="en-US" sz="1400" b="1" dirty="0">
                <a:solidFill>
                  <a:srgbClr val="FFFFFF"/>
                </a:solidFill>
                <a:ea typeface="ヒラギノ角ゴ Pro W3"/>
                <a:cs typeface="ヒラギノ角ゴ Pro W3"/>
              </a:rPr>
              <a:t>of hand hygiene on infectious disease risk in the community setting: a meta-analysis. </a:t>
            </a:r>
            <a:r>
              <a:rPr lang="en-US" sz="1400" b="1" i="1" dirty="0">
                <a:solidFill>
                  <a:srgbClr val="FFFFFF"/>
                </a:solidFill>
                <a:ea typeface="ヒラギノ角ゴ Pro W3"/>
                <a:cs typeface="ヒラギノ角ゴ Pro W3"/>
              </a:rPr>
              <a:t>Am J Public </a:t>
            </a:r>
            <a:r>
              <a:rPr lang="en-US" sz="1400" b="1" i="1" dirty="0" smtClean="0">
                <a:solidFill>
                  <a:srgbClr val="FFFFFF"/>
                </a:solidFill>
                <a:ea typeface="ヒラギノ角ゴ Pro W3"/>
                <a:cs typeface="ヒラギノ角ゴ Pro W3"/>
              </a:rPr>
              <a:t>Health</a:t>
            </a:r>
            <a:r>
              <a:rPr lang="en-US" sz="1400" b="1" dirty="0">
                <a:solidFill>
                  <a:srgbClr val="FFFFFF"/>
                </a:solidFill>
                <a:ea typeface="ヒラギノ角ゴ Pro W3"/>
                <a:cs typeface="ヒラギノ角ゴ Pro W3"/>
              </a:rPr>
              <a:t> </a:t>
            </a:r>
            <a:r>
              <a:rPr lang="en-US" sz="1400" b="1" dirty="0" smtClean="0">
                <a:solidFill>
                  <a:srgbClr val="FFFFFF"/>
                </a:solidFill>
                <a:ea typeface="ヒラギノ角ゴ Pro W3"/>
                <a:cs typeface="ヒラギノ角ゴ Pro W3"/>
              </a:rPr>
              <a:t>2008; </a:t>
            </a:r>
            <a:r>
              <a:rPr lang="en-US" sz="1400" b="1" dirty="0">
                <a:solidFill>
                  <a:srgbClr val="FFFFFF"/>
                </a:solidFill>
                <a:ea typeface="ヒラギノ角ゴ Pro W3"/>
                <a:cs typeface="ヒラギノ角ゴ Pro W3"/>
              </a:rPr>
              <a:t>98(8):1372-81</a:t>
            </a:r>
          </a:p>
        </p:txBody>
      </p:sp>
      <p:sp>
        <p:nvSpPr>
          <p:cNvPr id="63497" name="Slide Number Placeholder 9"/>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endParaRPr lang="en-US" sz="1400" dirty="0">
              <a:solidFill>
                <a:schemeClr val="bg1"/>
              </a:solidFill>
              <a:latin typeface="Arial" pitchFamily="-65" charset="0"/>
              <a:ea typeface="ヒラギノ角ゴ Pro W3" pitchFamily="-111" charset="-128"/>
            </a:endParaRPr>
          </a:p>
        </p:txBody>
      </p:sp>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38</a:t>
            </a:fld>
            <a:endParaRPr lang="en-US" sz="1800">
              <a:solidFill>
                <a:schemeClr val="bg1"/>
              </a:solidFill>
            </a:endParaRPr>
          </a:p>
        </p:txBody>
      </p:sp>
    </p:spTree>
    <p:extLst>
      <p:ext uri="{BB962C8B-B14F-4D97-AF65-F5344CB8AC3E}">
        <p14:creationId xmlns:p14="http://schemas.microsoft.com/office/powerpoint/2010/main" val="34789502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endParaRPr lang="en-US" sz="1200" dirty="0">
              <a:effectLst>
                <a:outerShdw blurRad="38100" dist="38100" dir="2700000" algn="tl">
                  <a:srgbClr val="FFFFFF"/>
                </a:outerShdw>
              </a:effectLst>
              <a:latin typeface="Arial" pitchFamily="-110" charset="0"/>
              <a:ea typeface="ヒラギノ角ゴ Pro W3"/>
              <a:cs typeface="ヒラギノ角ゴ Pro W3"/>
            </a:endParaRPr>
          </a:p>
        </p:txBody>
      </p:sp>
      <p:sp>
        <p:nvSpPr>
          <p:cNvPr id="347138" name="Rectangle 2"/>
          <p:cNvSpPr>
            <a:spLocks noGrp="1" noChangeArrowheads="1"/>
          </p:cNvSpPr>
          <p:nvPr>
            <p:ph type="title" idx="4294967295"/>
          </p:nvPr>
        </p:nvSpPr>
        <p:spPr>
          <a:xfrm>
            <a:off x="1143000" y="76200"/>
            <a:ext cx="6858000" cy="1295400"/>
          </a:xfrm>
        </p:spPr>
        <p:txBody>
          <a:bodyPr/>
          <a:lstStyle/>
          <a:p>
            <a:pPr algn="ctr"/>
            <a:r>
              <a:rPr lang="en-US" b="1" dirty="0">
                <a:solidFill>
                  <a:srgbClr val="FFFF00"/>
                </a:solidFill>
              </a:rPr>
              <a:t>Conclusions</a:t>
            </a:r>
          </a:p>
        </p:txBody>
      </p:sp>
      <p:sp>
        <p:nvSpPr>
          <p:cNvPr id="130052" name="Rectangle 3"/>
          <p:cNvSpPr>
            <a:spLocks noGrp="1" noChangeArrowheads="1"/>
          </p:cNvSpPr>
          <p:nvPr>
            <p:ph type="body" idx="4294967295"/>
          </p:nvPr>
        </p:nvSpPr>
        <p:spPr>
          <a:xfrm>
            <a:off x="533400" y="1524000"/>
            <a:ext cx="3886200" cy="4648200"/>
          </a:xfrm>
        </p:spPr>
        <p:txBody>
          <a:bodyPr>
            <a:normAutofit lnSpcReduction="10000"/>
          </a:bodyPr>
          <a:lstStyle/>
          <a:p>
            <a:endParaRPr lang="en-US" sz="2800" dirty="0" smtClean="0"/>
          </a:p>
          <a:p>
            <a:r>
              <a:rPr lang="en-US" sz="2800" dirty="0" smtClean="0"/>
              <a:t>Antibacterial </a:t>
            </a:r>
            <a:r>
              <a:rPr lang="en-US" sz="2800" dirty="0"/>
              <a:t>soaps showed no added benefit for reducing illnesses compared to plain </a:t>
            </a:r>
            <a:r>
              <a:rPr lang="en-US" sz="2800" dirty="0" smtClean="0"/>
              <a:t>soap</a:t>
            </a:r>
          </a:p>
          <a:p>
            <a:pPr marL="0" indent="0">
              <a:buNone/>
            </a:pPr>
            <a:endParaRPr lang="en-US" sz="2800" dirty="0" smtClean="0"/>
          </a:p>
          <a:p>
            <a:r>
              <a:rPr lang="en-US" sz="2800" dirty="0">
                <a:ea typeface="ヒラギノ角ゴ Pro W3"/>
                <a:cs typeface="ヒラギノ角ゴ Pro W3"/>
              </a:rPr>
              <a:t>Data on alcohol-based hand sanitizers were limited and weak</a:t>
            </a:r>
          </a:p>
          <a:p>
            <a:endParaRPr lang="en-US" sz="2800" dirty="0"/>
          </a:p>
          <a:p>
            <a:endParaRPr lang="en-US" sz="2800" dirty="0"/>
          </a:p>
          <a:p>
            <a:endParaRPr lang="en-US" sz="2800" dirty="0"/>
          </a:p>
        </p:txBody>
      </p:sp>
      <p:sp>
        <p:nvSpPr>
          <p:cNvPr id="61447" name="Slide Number Placeholder 7"/>
          <p:cNvSpPr txBox="1">
            <a:spLocks noGrp="1"/>
          </p:cNvSpPr>
          <p:nvPr/>
        </p:nvSpPr>
        <p:spPr bwMode="auto">
          <a:xfrm>
            <a:off x="7086600" y="6172200"/>
            <a:ext cx="1905000" cy="457200"/>
          </a:xfrm>
          <a:prstGeom prst="rect">
            <a:avLst/>
          </a:prstGeom>
          <a:noFill/>
          <a:ln>
            <a:miter lim="800000"/>
            <a:headEnd/>
            <a:tailEnd/>
          </a:ln>
        </p:spPr>
        <p:txBody>
          <a:bodyPr/>
          <a:lstStyle/>
          <a:p>
            <a:pPr algn="r" eaLnBrk="0" hangingPunct="0">
              <a:defRPr/>
            </a:pPr>
            <a:endParaRPr lang="en-US" sz="1400" dirty="0">
              <a:solidFill>
                <a:schemeClr val="bg1"/>
              </a:solidFill>
              <a:latin typeface="Arial" pitchFamily="-65" charset="0"/>
              <a:ea typeface="ヒラギノ角ゴ Pro W3" pitchFamily="-111" charset="-128"/>
            </a:endParaRPr>
          </a:p>
        </p:txBody>
      </p:sp>
      <p:grpSp>
        <p:nvGrpSpPr>
          <p:cNvPr id="130055" name="Group 14"/>
          <p:cNvGrpSpPr>
            <a:grpSpLocks/>
          </p:cNvGrpSpPr>
          <p:nvPr/>
        </p:nvGrpSpPr>
        <p:grpSpPr bwMode="auto">
          <a:xfrm>
            <a:off x="4419600" y="1684970"/>
            <a:ext cx="4114800" cy="2506029"/>
            <a:chOff x="1752599" y="2667000"/>
            <a:chExt cx="6019801" cy="3200400"/>
          </a:xfrm>
        </p:grpSpPr>
        <p:pic>
          <p:nvPicPr>
            <p:cNvPr id="130056"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81234" y="2667000"/>
              <a:ext cx="2021025" cy="307963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30057"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9467" y="4418162"/>
              <a:ext cx="2357862" cy="144923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30058"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1465770" y="3255753"/>
              <a:ext cx="2173857" cy="16002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30059" name="Picture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75977" y="3935083"/>
              <a:ext cx="1235071" cy="1751162"/>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30060"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89979" y="2908540"/>
              <a:ext cx="2582421" cy="1630392"/>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30061" name="Picture 14"/>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95236" y="3391619"/>
              <a:ext cx="1852606" cy="1958736"/>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30062" name="Picture 1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33884" y="4720087"/>
              <a:ext cx="2301723" cy="108692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sp>
        <p:nvSpPr>
          <p:cNvPr id="16" name="Rectangle 3"/>
          <p:cNvSpPr txBox="1">
            <a:spLocks noChangeArrowheads="1"/>
          </p:cNvSpPr>
          <p:nvPr/>
        </p:nvSpPr>
        <p:spPr bwMode="auto">
          <a:xfrm>
            <a:off x="533400" y="4191000"/>
            <a:ext cx="4010116" cy="1828800"/>
          </a:xfrm>
          <a:prstGeom prst="rect">
            <a:avLst/>
          </a:prstGeom>
          <a:noFill/>
          <a:ln w="9525">
            <a:noFill/>
            <a:miter lim="800000"/>
            <a:headEnd/>
            <a:tailEnd/>
          </a:ln>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20000"/>
              </a:spcBef>
              <a:buFontTx/>
              <a:buChar char="•"/>
            </a:pPr>
            <a:endParaRPr lang="en-US" sz="2800" b="1" dirty="0">
              <a:solidFill>
                <a:schemeClr val="bg1"/>
              </a:solidFill>
              <a:ea typeface="ヒラギノ角ゴ Pro W3"/>
              <a:cs typeface="ヒラギノ角ゴ Pro W3"/>
            </a:endParaRPr>
          </a:p>
          <a:p>
            <a:pPr eaLnBrk="0" hangingPunct="0">
              <a:spcBef>
                <a:spcPct val="20000"/>
              </a:spcBef>
              <a:buFontTx/>
              <a:buChar char="•"/>
            </a:pPr>
            <a:endParaRPr lang="en-US" sz="2800" dirty="0">
              <a:solidFill>
                <a:schemeClr val="bg1"/>
              </a:solidFill>
              <a:ea typeface="ヒラギノ角ゴ Pro W3"/>
              <a:cs typeface="ヒラギノ角ゴ Pro W3"/>
            </a:endParaRPr>
          </a:p>
        </p:txBody>
      </p:sp>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39</a:t>
            </a:fld>
            <a:endParaRPr lang="en-US" sz="1800">
              <a:solidFill>
                <a:schemeClr val="bg1"/>
              </a:solidFill>
            </a:endParaRPr>
          </a:p>
        </p:txBody>
      </p:sp>
    </p:spTree>
    <p:extLst>
      <p:ext uri="{BB962C8B-B14F-4D97-AF65-F5344CB8AC3E}">
        <p14:creationId xmlns:p14="http://schemas.microsoft.com/office/powerpoint/2010/main" val="2288963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3937782"/>
          </a:xfrm>
        </p:spPr>
        <p:txBody>
          <a:bodyPr/>
          <a:lstStyle/>
          <a:p>
            <a:pPr algn="ctr"/>
            <a:r>
              <a:rPr lang="en-US" b="1" dirty="0" smtClean="0">
                <a:solidFill>
                  <a:srgbClr val="FFFF00"/>
                </a:solidFill>
              </a:rPr>
              <a:t>What are the characteristics of </a:t>
            </a:r>
            <a:r>
              <a:rPr lang="en-US" b="1" dirty="0" err="1" smtClean="0">
                <a:solidFill>
                  <a:srgbClr val="FFFF00"/>
                </a:solidFill>
              </a:rPr>
              <a:t>interdisciplinarity</a:t>
            </a:r>
            <a:r>
              <a:rPr lang="en-US" b="1" dirty="0" smtClean="0">
                <a:solidFill>
                  <a:srgbClr val="FFFF00"/>
                </a:solidFill>
              </a:rPr>
              <a:t>?</a:t>
            </a:r>
            <a:endParaRPr lang="en-US" b="1" dirty="0">
              <a:solidFill>
                <a:srgbClr val="FFFF00"/>
              </a:solidFill>
            </a:endParaRPr>
          </a:p>
        </p:txBody>
      </p:sp>
      <p:sp>
        <p:nvSpPr>
          <p:cNvPr id="3" name="Slide Number Placeholder 2"/>
          <p:cNvSpPr>
            <a:spLocks noGrp="1"/>
          </p:cNvSpPr>
          <p:nvPr>
            <p:ph type="sldNum" sz="quarter" idx="12"/>
          </p:nvPr>
        </p:nvSpPr>
        <p:spPr/>
        <p:txBody>
          <a:bodyPr/>
          <a:lstStyle/>
          <a:p>
            <a:fld id="{D705EDB8-5BEF-4A31-B6B1-CCD8732B5F1F}" type="slidenum">
              <a:rPr lang="en-US" sz="1800" smtClean="0">
                <a:solidFill>
                  <a:schemeClr val="bg1"/>
                </a:solidFill>
              </a:rPr>
              <a:pPr/>
              <a:t>4</a:t>
            </a:fld>
            <a:endParaRPr lang="en-US" sz="1800">
              <a:solidFill>
                <a:schemeClr val="bg1"/>
              </a:solidFill>
            </a:endParaRPr>
          </a:p>
        </p:txBody>
      </p:sp>
    </p:spTree>
    <p:extLst>
      <p:ext uri="{BB962C8B-B14F-4D97-AF65-F5344CB8AC3E}">
        <p14:creationId xmlns:p14="http://schemas.microsoft.com/office/powerpoint/2010/main" val="3313848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76200"/>
            <a:ext cx="8458200" cy="2514600"/>
          </a:xfrm>
        </p:spPr>
        <p:txBody>
          <a:bodyPr>
            <a:normAutofit fontScale="90000"/>
          </a:bodyPr>
          <a:lstStyle/>
          <a:p>
            <a:pPr algn="ctr"/>
            <a:r>
              <a:rPr lang="en-US" sz="4000" b="1" dirty="0">
                <a:solidFill>
                  <a:srgbClr val="FFFF00"/>
                </a:solidFill>
              </a:rPr>
              <a:t>Double-Blind, Randomized Clinical Trial of the Effect of Antibacterial Home Products on Infectious Disease Symptoms</a:t>
            </a:r>
            <a:endParaRPr lang="en-US" sz="2800" b="1" dirty="0">
              <a:solidFill>
                <a:srgbClr val="FFFF00"/>
              </a:solidFill>
            </a:endParaRPr>
          </a:p>
        </p:txBody>
      </p:sp>
      <p:sp>
        <p:nvSpPr>
          <p:cNvPr id="2051" name="Rectangle 3"/>
          <p:cNvSpPr>
            <a:spLocks noGrp="1" noChangeArrowheads="1"/>
          </p:cNvSpPr>
          <p:nvPr>
            <p:ph type="subTitle" idx="1"/>
          </p:nvPr>
        </p:nvSpPr>
        <p:spPr>
          <a:xfrm>
            <a:off x="914400" y="3124200"/>
            <a:ext cx="7543800" cy="3124200"/>
          </a:xfrm>
        </p:spPr>
        <p:txBody>
          <a:bodyPr>
            <a:normAutofit/>
          </a:bodyPr>
          <a:lstStyle/>
          <a:p>
            <a:pPr marL="457200" indent="-457200" algn="l">
              <a:buFont typeface="Arial" pitchFamily="34" charset="0"/>
              <a:buChar char="•"/>
            </a:pPr>
            <a:r>
              <a:rPr lang="en-US" sz="2800" dirty="0" smtClean="0"/>
              <a:t>Larson E, Gomez Duarte C.  </a:t>
            </a:r>
            <a:r>
              <a:rPr lang="en-US" sz="2800" dirty="0" err="1" smtClean="0"/>
              <a:t>Publ</a:t>
            </a:r>
            <a:r>
              <a:rPr lang="en-US" sz="2800" dirty="0" smtClean="0"/>
              <a:t> Health </a:t>
            </a:r>
            <a:r>
              <a:rPr lang="en-US" sz="2800" dirty="0" err="1" smtClean="0"/>
              <a:t>Nurs</a:t>
            </a:r>
            <a:r>
              <a:rPr lang="en-US" sz="2800" dirty="0" smtClean="0"/>
              <a:t> 2001; 18:116-127</a:t>
            </a:r>
          </a:p>
          <a:p>
            <a:pPr algn="l"/>
            <a:endParaRPr lang="en-US" sz="2800" dirty="0" smtClean="0"/>
          </a:p>
          <a:p>
            <a:pPr marL="457200" indent="-457200" algn="l">
              <a:buFont typeface="Arial" pitchFamily="34" charset="0"/>
              <a:buChar char="•"/>
            </a:pPr>
            <a:r>
              <a:rPr lang="en-US" sz="2800" dirty="0" smtClean="0"/>
              <a:t>Larson E, et.al. Ann Intern Med  2004; 140:321-329.</a:t>
            </a:r>
          </a:p>
          <a:p>
            <a:pPr algn="l"/>
            <a:endParaRPr lang="en-US" sz="2800" dirty="0" smtClean="0"/>
          </a:p>
          <a:p>
            <a:pPr marL="457200" indent="-457200" algn="l">
              <a:buFont typeface="Arial" pitchFamily="34" charset="0"/>
              <a:buChar char="•"/>
            </a:pPr>
            <a:r>
              <a:rPr lang="en-US" sz="2800" dirty="0"/>
              <a:t>1RO1NR05197</a:t>
            </a:r>
            <a:endParaRPr lang="en-US" sz="2800" dirty="0" smtClean="0"/>
          </a:p>
          <a:p>
            <a:pPr algn="l"/>
            <a:endParaRPr lang="en-US" sz="2800" dirty="0" smtClean="0"/>
          </a:p>
          <a:p>
            <a:pPr algn="ctr">
              <a:lnSpc>
                <a:spcPct val="90000"/>
              </a:lnSpc>
            </a:pPr>
            <a:endParaRPr lang="en-US" sz="2800" dirty="0"/>
          </a:p>
        </p:txBody>
      </p:sp>
      <p:sp>
        <p:nvSpPr>
          <p:cNvPr id="4" name="Slide Number Placeholder 3"/>
          <p:cNvSpPr>
            <a:spLocks noGrp="1"/>
          </p:cNvSpPr>
          <p:nvPr>
            <p:ph type="sldNum" sz="quarter" idx="12"/>
          </p:nvPr>
        </p:nvSpPr>
        <p:spPr>
          <a:xfrm>
            <a:off x="8458200" y="6514568"/>
            <a:ext cx="645040" cy="343432"/>
          </a:xfrm>
        </p:spPr>
        <p:txBody>
          <a:bodyPr/>
          <a:lstStyle/>
          <a:p>
            <a:r>
              <a:rPr lang="en-US" sz="1800" smtClean="0">
                <a:solidFill>
                  <a:schemeClr val="bg1"/>
                </a:solidFill>
              </a:rPr>
              <a:t>40</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rmAutofit fontScale="90000"/>
          </a:bodyPr>
          <a:lstStyle/>
          <a:p>
            <a:pPr algn="l"/>
            <a:r>
              <a:rPr lang="en-US" dirty="0"/>
              <a:t>Participants </a:t>
            </a:r>
            <a:r>
              <a:rPr lang="en-US" dirty="0" smtClean="0"/>
              <a:t>(n=1,178) were</a:t>
            </a:r>
            <a:r>
              <a:rPr lang="en-US" dirty="0"/>
              <a:t>….</a:t>
            </a:r>
          </a:p>
        </p:txBody>
      </p:sp>
      <p:sp>
        <p:nvSpPr>
          <p:cNvPr id="181251" name="Rectangle 3"/>
          <p:cNvSpPr>
            <a:spLocks noGrp="1" noChangeArrowheads="1"/>
          </p:cNvSpPr>
          <p:nvPr>
            <p:ph type="body" idx="1"/>
          </p:nvPr>
        </p:nvSpPr>
        <p:spPr>
          <a:xfrm>
            <a:off x="685800" y="1981200"/>
            <a:ext cx="5715000" cy="4114800"/>
          </a:xfrm>
        </p:spPr>
        <p:txBody>
          <a:bodyPr/>
          <a:lstStyle/>
          <a:p>
            <a:r>
              <a:rPr lang="en-US" dirty="0"/>
              <a:t>About 97% Hispanic</a:t>
            </a:r>
          </a:p>
          <a:p>
            <a:r>
              <a:rPr lang="en-US" dirty="0"/>
              <a:t>About half born outside U.S.</a:t>
            </a:r>
          </a:p>
          <a:p>
            <a:r>
              <a:rPr lang="en-US" dirty="0"/>
              <a:t>Living in multi-unit apartment buildings in upper Manhattan</a:t>
            </a:r>
          </a:p>
          <a:p>
            <a:r>
              <a:rPr lang="en-US" dirty="0"/>
              <a:t>99% female heads of households</a:t>
            </a:r>
          </a:p>
        </p:txBody>
      </p:sp>
      <p:pic>
        <p:nvPicPr>
          <p:cNvPr id="181252" name="Picture 4" descr="peop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24600" y="3221038"/>
            <a:ext cx="2286000" cy="21129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705EDB8-5BEF-4A31-B6B1-CCD8732B5F1F}" type="slidenum">
              <a:rPr lang="en-US" smtClean="0"/>
              <a:pPr/>
              <a:t>41</a:t>
            </a:fld>
            <a:endParaRPr lang="en-US"/>
          </a:p>
        </p:txBody>
      </p:sp>
    </p:spTree>
    <p:extLst>
      <p:ext uri="{BB962C8B-B14F-4D97-AF65-F5344CB8AC3E}">
        <p14:creationId xmlns:p14="http://schemas.microsoft.com/office/powerpoint/2010/main" val="3939829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algn="ctr"/>
            <a:r>
              <a:rPr lang="en-US" sz="3600" b="1" dirty="0"/>
              <a:t>Rates of at least one symptom</a:t>
            </a:r>
            <a:r>
              <a:rPr lang="en-US" sz="3600" b="1" dirty="0" smtClean="0"/>
              <a:t>/</a:t>
            </a:r>
            <a:br>
              <a:rPr lang="en-US" sz="3600" b="1" dirty="0" smtClean="0"/>
            </a:br>
            <a:r>
              <a:rPr lang="en-US" sz="3600" b="1" dirty="0" smtClean="0"/>
              <a:t>household </a:t>
            </a:r>
            <a:r>
              <a:rPr lang="en-US" sz="3600" b="1" dirty="0"/>
              <a:t>month</a:t>
            </a:r>
          </a:p>
        </p:txBody>
      </p:sp>
      <p:sp>
        <p:nvSpPr>
          <p:cNvPr id="44035" name="Rectangle 3"/>
          <p:cNvSpPr>
            <a:spLocks noGrp="1" noChangeArrowheads="1"/>
          </p:cNvSpPr>
          <p:nvPr>
            <p:ph type="body" idx="1"/>
          </p:nvPr>
        </p:nvSpPr>
        <p:spPr/>
        <p:txBody>
          <a:bodyPr/>
          <a:lstStyle/>
          <a:p>
            <a:pPr>
              <a:lnSpc>
                <a:spcPct val="90000"/>
              </a:lnSpc>
              <a:buFontTx/>
              <a:buNone/>
            </a:pPr>
            <a:r>
              <a:rPr lang="en-US" dirty="0"/>
              <a:t>			  	</a:t>
            </a:r>
            <a:r>
              <a:rPr lang="en-US" i="1" u="sng" dirty="0"/>
              <a:t>AB</a:t>
            </a:r>
            <a:r>
              <a:rPr lang="en-US" dirty="0"/>
              <a:t>	 </a:t>
            </a:r>
            <a:r>
              <a:rPr lang="en-US" i="1" u="sng" dirty="0"/>
              <a:t>Non</a:t>
            </a:r>
            <a:r>
              <a:rPr lang="en-US" dirty="0"/>
              <a:t>	   </a:t>
            </a:r>
            <a:r>
              <a:rPr lang="en-US" i="1" u="sng" dirty="0" err="1"/>
              <a:t>Adj</a:t>
            </a:r>
            <a:r>
              <a:rPr lang="en-US" i="1" u="sng" dirty="0"/>
              <a:t> RR (95% CI)</a:t>
            </a:r>
          </a:p>
          <a:p>
            <a:pPr>
              <a:lnSpc>
                <a:spcPct val="90000"/>
              </a:lnSpc>
              <a:buFontTx/>
              <a:buNone/>
            </a:pPr>
            <a:r>
              <a:rPr lang="en-US" dirty="0"/>
              <a:t>Runny nose 	26.8	 25.6	    1.03 (.81-1.32)</a:t>
            </a:r>
          </a:p>
          <a:p>
            <a:pPr>
              <a:lnSpc>
                <a:spcPct val="90000"/>
              </a:lnSpc>
              <a:buFontTx/>
              <a:buNone/>
            </a:pPr>
            <a:r>
              <a:rPr lang="en-US" dirty="0"/>
              <a:t>Cough		23.2  23.6	      .97  (.79-1.18)</a:t>
            </a:r>
          </a:p>
          <a:p>
            <a:pPr>
              <a:lnSpc>
                <a:spcPct val="90000"/>
              </a:lnSpc>
              <a:buFontTx/>
              <a:buNone/>
            </a:pPr>
            <a:r>
              <a:rPr lang="en-US" dirty="0"/>
              <a:t>Fever		10.2	 11.9	      .84  (.63-1.12)</a:t>
            </a:r>
          </a:p>
          <a:p>
            <a:pPr>
              <a:lnSpc>
                <a:spcPct val="90000"/>
              </a:lnSpc>
              <a:buFontTx/>
              <a:buNone/>
            </a:pPr>
            <a:r>
              <a:rPr lang="en-US" dirty="0"/>
              <a:t>Sore throat	10.0  10.3	      .95  (.71-1.26)</a:t>
            </a:r>
          </a:p>
          <a:p>
            <a:pPr>
              <a:lnSpc>
                <a:spcPct val="90000"/>
              </a:lnSpc>
              <a:buFontTx/>
              <a:buNone/>
            </a:pPr>
            <a:r>
              <a:rPr lang="en-US" dirty="0"/>
              <a:t>Diarrhea		 2.4    2.9	      .90  (.54-1.50)</a:t>
            </a:r>
          </a:p>
          <a:p>
            <a:pPr>
              <a:lnSpc>
                <a:spcPct val="90000"/>
              </a:lnSpc>
              <a:buFontTx/>
              <a:buNone/>
            </a:pPr>
            <a:r>
              <a:rPr lang="en-US" dirty="0"/>
              <a:t>Vomiting		 2.2    3.0	      .77  (.47-1.27)</a:t>
            </a:r>
          </a:p>
          <a:p>
            <a:pPr>
              <a:lnSpc>
                <a:spcPct val="90000"/>
              </a:lnSpc>
              <a:buFontTx/>
              <a:buNone/>
            </a:pPr>
            <a:r>
              <a:rPr lang="en-US" dirty="0"/>
              <a:t>Skin/Eye		 0.01  0.01     .46  (.18-1.21)</a:t>
            </a:r>
          </a:p>
          <a:p>
            <a:pPr>
              <a:lnSpc>
                <a:spcPct val="90000"/>
              </a:lnSpc>
              <a:buFontTx/>
              <a:buNone/>
            </a:pPr>
            <a:endParaRPr lang="en-US" dirty="0"/>
          </a:p>
        </p:txBody>
      </p:sp>
      <p:sp>
        <p:nvSpPr>
          <p:cNvPr id="2" name="Slide Number Placeholder 1"/>
          <p:cNvSpPr>
            <a:spLocks noGrp="1"/>
          </p:cNvSpPr>
          <p:nvPr>
            <p:ph type="sldNum" sz="quarter" idx="12"/>
          </p:nvPr>
        </p:nvSpPr>
        <p:spPr/>
        <p:txBody>
          <a:bodyPr/>
          <a:lstStyle/>
          <a:p>
            <a:fld id="{D705EDB8-5BEF-4A31-B6B1-CCD8732B5F1F}"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5" name="Object 3"/>
          <p:cNvGraphicFramePr>
            <a:graphicFrameLocks noGrp="1" noChangeAspect="1"/>
          </p:cNvGraphicFramePr>
          <p:nvPr>
            <p:ph type="title"/>
          </p:nvPr>
        </p:nvGraphicFramePr>
        <p:xfrm>
          <a:off x="914400" y="1447800"/>
          <a:ext cx="7543800" cy="4178300"/>
        </p:xfrm>
        <a:graphic>
          <a:graphicData uri="http://schemas.openxmlformats.org/presentationml/2006/ole">
            <mc:AlternateContent xmlns:mc="http://schemas.openxmlformats.org/markup-compatibility/2006">
              <mc:Choice xmlns:v="urn:schemas-microsoft-com:vml" Requires="v">
                <p:oleObj spid="_x0000_s14414" name="Chart" r:id="rId3" imgW="7705601" imgH="4733910" progId="MSGraph.Chart.8">
                  <p:embed followColorScheme="full"/>
                </p:oleObj>
              </mc:Choice>
              <mc:Fallback>
                <p:oleObj name="Chart" r:id="rId3" imgW="7705601" imgH="4733910"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47800"/>
                        <a:ext cx="7543800" cy="41783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Text Box 4"/>
          <p:cNvSpPr txBox="1">
            <a:spLocks noChangeArrowheads="1"/>
          </p:cNvSpPr>
          <p:nvPr/>
        </p:nvSpPr>
        <p:spPr bwMode="auto">
          <a:xfrm>
            <a:off x="685800" y="533400"/>
            <a:ext cx="7848600" cy="584775"/>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FFFF00"/>
                </a:solidFill>
                <a:effectLst>
                  <a:outerShdw blurRad="38100" dist="38100" dir="2700000" algn="tl">
                    <a:srgbClr val="000000"/>
                  </a:outerShdw>
                </a:effectLst>
              </a:rPr>
              <a:t>Log </a:t>
            </a:r>
            <a:r>
              <a:rPr lang="en-US" sz="3200" b="1" dirty="0" smtClean="0">
                <a:solidFill>
                  <a:srgbClr val="FFFF00"/>
                </a:solidFill>
                <a:effectLst>
                  <a:outerShdw blurRad="38100" dist="38100" dir="2700000" algn="tl">
                    <a:srgbClr val="000000"/>
                  </a:outerShdw>
                </a:effectLst>
              </a:rPr>
              <a:t>Counts: </a:t>
            </a:r>
            <a:r>
              <a:rPr lang="en-US" sz="3200" b="1" dirty="0">
                <a:solidFill>
                  <a:srgbClr val="FFFF00"/>
                </a:solidFill>
                <a:effectLst>
                  <a:outerShdw blurRad="38100" dist="38100" dir="2700000" algn="tl">
                    <a:srgbClr val="000000"/>
                  </a:outerShdw>
                </a:effectLst>
              </a:rPr>
              <a:t>Baseline and After </a:t>
            </a:r>
            <a:r>
              <a:rPr lang="en-US" sz="3200" b="1" dirty="0" smtClean="0">
                <a:solidFill>
                  <a:srgbClr val="FFFF00"/>
                </a:solidFill>
                <a:effectLst>
                  <a:outerShdw blurRad="38100" dist="38100" dir="2700000" algn="tl">
                    <a:srgbClr val="000000"/>
                  </a:outerShdw>
                </a:effectLst>
              </a:rPr>
              <a:t>1 Year</a:t>
            </a:r>
            <a:endParaRPr lang="en-US" b="1" dirty="0">
              <a:solidFill>
                <a:srgbClr val="FFFF00"/>
              </a:solidFill>
              <a:effectLst>
                <a:outerShdw blurRad="38100" dist="38100" dir="2700000" algn="tl">
                  <a:srgbClr val="000000"/>
                </a:outerShdw>
              </a:effectLst>
            </a:endParaRPr>
          </a:p>
        </p:txBody>
      </p:sp>
      <p:sp>
        <p:nvSpPr>
          <p:cNvPr id="5" name="Slide Number Placeholder 3"/>
          <p:cNvSpPr>
            <a:spLocks noGrp="1"/>
          </p:cNvSpPr>
          <p:nvPr>
            <p:ph type="sldNum" sz="quarter" idx="12"/>
          </p:nvPr>
        </p:nvSpPr>
        <p:spPr>
          <a:xfrm>
            <a:off x="8458200" y="6514568"/>
            <a:ext cx="645040" cy="343432"/>
          </a:xfrm>
        </p:spPr>
        <p:txBody>
          <a:bodyPr/>
          <a:lstStyle/>
          <a:p>
            <a:r>
              <a:rPr lang="en-US" sz="1800" dirty="0" smtClean="0">
                <a:solidFill>
                  <a:schemeClr val="bg1"/>
                </a:solidFill>
              </a:rPr>
              <a:t>43</a:t>
            </a:r>
            <a:endParaRPr lang="en-US" sz="1800" dirty="0">
              <a:solidFill>
                <a:schemeClr val="bg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Reducing Influenza</a:t>
            </a:r>
            <a:endParaRPr lang="en-US" dirty="0"/>
          </a:p>
        </p:txBody>
      </p:sp>
      <p:pic>
        <p:nvPicPr>
          <p:cNvPr id="4" name="Content Placeholder 3" descr="boyce.jpg"/>
          <p:cNvPicPr>
            <a:picLocks noGrp="1" noChangeAspect="1"/>
          </p:cNvPicPr>
          <p:nvPr>
            <p:ph idx="1"/>
          </p:nvPr>
        </p:nvPicPr>
        <p:blipFill>
          <a:blip r:embed="rId2" cstate="print"/>
          <a:stretch>
            <a:fillRect/>
          </a:stretch>
        </p:blipFill>
        <p:spPr>
          <a:xfrm>
            <a:off x="685800" y="1524000"/>
            <a:ext cx="1962150" cy="1866900"/>
          </a:xfrm>
        </p:spPr>
      </p:pic>
      <p:pic>
        <p:nvPicPr>
          <p:cNvPr id="5" name="Picture 4" descr="DSC_000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2057400"/>
            <a:ext cx="2362200" cy="2133600"/>
          </a:xfrm>
          <a:prstGeom prst="rect">
            <a:avLst/>
          </a:prstGeom>
        </p:spPr>
      </p:pic>
      <p:pic>
        <p:nvPicPr>
          <p:cNvPr id="6" name="Picture 5" descr="pertussi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3657600"/>
            <a:ext cx="2286000" cy="2895600"/>
          </a:xfrm>
          <a:prstGeom prst="rect">
            <a:avLst/>
          </a:prstGeom>
        </p:spPr>
      </p:pic>
      <p:pic>
        <p:nvPicPr>
          <p:cNvPr id="8" name="Picture 7" descr="cough.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5800" y="4572000"/>
            <a:ext cx="2971800" cy="1447800"/>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6618" y="1718733"/>
            <a:ext cx="2138363" cy="2695575"/>
          </a:xfrm>
          <a:prstGeom prst="rect">
            <a:avLst/>
          </a:prstGeom>
        </p:spPr>
      </p:pic>
      <p:sp>
        <p:nvSpPr>
          <p:cNvPr id="7" name="Slide Number Placeholder 6"/>
          <p:cNvSpPr>
            <a:spLocks noGrp="1"/>
          </p:cNvSpPr>
          <p:nvPr>
            <p:ph type="sldNum" sz="quarter" idx="12"/>
          </p:nvPr>
        </p:nvSpPr>
        <p:spPr/>
        <p:txBody>
          <a:bodyPr/>
          <a:lstStyle/>
          <a:p>
            <a:fld id="{D705EDB8-5BEF-4A31-B6B1-CCD8732B5F1F}"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ctrTitle" idx="4294967295"/>
          </p:nvPr>
        </p:nvSpPr>
        <p:spPr>
          <a:xfrm>
            <a:off x="152400" y="228600"/>
            <a:ext cx="8839200" cy="5334000"/>
          </a:xfrm>
        </p:spPr>
        <p:txBody>
          <a:bodyPr>
            <a:normAutofit fontScale="90000"/>
          </a:bodyPr>
          <a:lstStyle/>
          <a:p>
            <a:pPr algn="ctr">
              <a:defRPr/>
            </a:pPr>
            <a:r>
              <a:rPr lang="en-US" sz="3600" i="0" u="sng" dirty="0" smtClean="0">
                <a:solidFill>
                  <a:srgbClr val="FFFF99"/>
                </a:solidFill>
              </a:rPr>
              <a:t/>
            </a:r>
            <a:br>
              <a:rPr lang="en-US" sz="3600" i="0" u="sng" dirty="0" smtClean="0">
                <a:solidFill>
                  <a:srgbClr val="FFFF99"/>
                </a:solidFill>
              </a:rPr>
            </a:br>
            <a:r>
              <a:rPr lang="en-US" sz="3600" i="0" u="sng" dirty="0" smtClean="0">
                <a:solidFill>
                  <a:srgbClr val="FFFF99"/>
                </a:solidFill>
              </a:rPr>
              <a:t/>
            </a:r>
            <a:br>
              <a:rPr lang="en-US" sz="3600" i="0" u="sng" dirty="0" smtClean="0">
                <a:solidFill>
                  <a:srgbClr val="FFFF99"/>
                </a:solidFill>
              </a:rPr>
            </a:br>
            <a:r>
              <a:rPr lang="en-US" sz="3600" i="0" u="sng" dirty="0" smtClean="0">
                <a:solidFill>
                  <a:srgbClr val="FFFF99"/>
                </a:solidFill>
              </a:rPr>
              <a:t/>
            </a:r>
            <a:br>
              <a:rPr lang="en-US" sz="3600" i="0" u="sng" dirty="0" smtClean="0">
                <a:solidFill>
                  <a:srgbClr val="FFFF99"/>
                </a:solidFill>
              </a:rPr>
            </a:br>
            <a:r>
              <a:rPr lang="en-US" sz="3600" i="0" u="sng" dirty="0" smtClean="0">
                <a:solidFill>
                  <a:srgbClr val="FFFF99"/>
                </a:solidFill>
              </a:rPr>
              <a:t/>
            </a:r>
            <a:br>
              <a:rPr lang="en-US" sz="3600" i="0" u="sng" dirty="0" smtClean="0">
                <a:solidFill>
                  <a:srgbClr val="FFFF99"/>
                </a:solidFill>
              </a:rPr>
            </a:br>
            <a:r>
              <a:rPr lang="en-US" sz="3600" i="0" u="sng" dirty="0" smtClean="0">
                <a:solidFill>
                  <a:srgbClr val="FFFF99"/>
                </a:solidFill>
              </a:rPr>
              <a:t/>
            </a:r>
            <a:br>
              <a:rPr lang="en-US" sz="3600" i="0" u="sng" dirty="0" smtClean="0">
                <a:solidFill>
                  <a:srgbClr val="FFFF99"/>
                </a:solidFill>
              </a:rPr>
            </a:br>
            <a:r>
              <a:rPr lang="en-US" sz="3200" b="0" dirty="0" smtClean="0">
                <a:solidFill>
                  <a:schemeClr val="bg1"/>
                </a:solidFill>
              </a:rPr>
              <a:t/>
            </a:r>
            <a:br>
              <a:rPr lang="en-US" sz="3200" b="0" dirty="0" smtClean="0">
                <a:solidFill>
                  <a:schemeClr val="bg1"/>
                </a:solidFill>
              </a:rPr>
            </a:br>
            <a:r>
              <a:rPr lang="en-US" sz="2800" b="0" dirty="0" smtClean="0">
                <a:solidFill>
                  <a:schemeClr val="bg1"/>
                </a:solidFill>
              </a:rPr>
              <a:t/>
            </a:r>
            <a:br>
              <a:rPr lang="en-US" sz="2800" b="0" dirty="0" smtClean="0">
                <a:solidFill>
                  <a:schemeClr val="bg1"/>
                </a:solidFill>
              </a:rPr>
            </a:br>
            <a:r>
              <a:rPr lang="en-US" sz="2800" b="0" dirty="0" smtClean="0">
                <a:solidFill>
                  <a:schemeClr val="bg1"/>
                </a:solidFill>
              </a:rPr>
              <a:t/>
            </a:r>
            <a:br>
              <a:rPr lang="en-US" sz="2800" b="0" dirty="0" smtClean="0">
                <a:solidFill>
                  <a:schemeClr val="bg1"/>
                </a:solidFill>
              </a:rPr>
            </a:br>
            <a:r>
              <a:rPr lang="en-US" sz="2800" b="0" dirty="0" smtClean="0">
                <a:solidFill>
                  <a:schemeClr val="bg1"/>
                </a:solidFill>
              </a:rPr>
              <a:t/>
            </a:r>
            <a:br>
              <a:rPr lang="en-US" sz="2800" b="0" dirty="0" smtClean="0">
                <a:solidFill>
                  <a:schemeClr val="bg1"/>
                </a:solidFill>
              </a:rPr>
            </a:br>
            <a:r>
              <a:rPr lang="en-US" sz="2800" b="0" dirty="0" smtClean="0">
                <a:solidFill>
                  <a:schemeClr val="bg1"/>
                </a:solidFill>
              </a:rPr>
              <a:t/>
            </a:r>
            <a:br>
              <a:rPr lang="en-US" sz="2800" b="0" dirty="0" smtClean="0">
                <a:solidFill>
                  <a:schemeClr val="bg1"/>
                </a:solidFill>
              </a:rPr>
            </a:br>
            <a:r>
              <a:rPr lang="en-US" sz="3600" u="sng" dirty="0" smtClean="0">
                <a:solidFill>
                  <a:srgbClr val="FFFF99"/>
                </a:solidFill>
              </a:rPr>
              <a:t>St</a:t>
            </a:r>
            <a:r>
              <a:rPr lang="en-US" sz="3600" dirty="0" smtClean="0">
                <a:solidFill>
                  <a:srgbClr val="FFFF99"/>
                </a:solidFill>
              </a:rPr>
              <a:t>opping </a:t>
            </a:r>
            <a:r>
              <a:rPr lang="en-US" sz="3600" u="sng" dirty="0" smtClean="0">
                <a:solidFill>
                  <a:srgbClr val="FFFF99"/>
                </a:solidFill>
              </a:rPr>
              <a:t>U</a:t>
            </a:r>
            <a:r>
              <a:rPr lang="en-US" sz="3600" dirty="0" smtClean="0">
                <a:solidFill>
                  <a:srgbClr val="FFFF99"/>
                </a:solidFill>
              </a:rPr>
              <a:t>RIs and </a:t>
            </a:r>
            <a:r>
              <a:rPr lang="en-US" sz="3600" u="sng" dirty="0" smtClean="0">
                <a:solidFill>
                  <a:srgbClr val="FFFF99"/>
                </a:solidFill>
              </a:rPr>
              <a:t>F</a:t>
            </a:r>
            <a:r>
              <a:rPr lang="en-US" sz="3600" dirty="0" smtClean="0">
                <a:solidFill>
                  <a:srgbClr val="FFFF99"/>
                </a:solidFill>
              </a:rPr>
              <a:t>lu in the </a:t>
            </a:r>
            <a:r>
              <a:rPr lang="en-US" sz="3600" u="sng" dirty="0" smtClean="0">
                <a:solidFill>
                  <a:srgbClr val="FFFF99"/>
                </a:solidFill>
              </a:rPr>
              <a:t>F</a:t>
            </a:r>
            <a:r>
              <a:rPr lang="en-US" sz="3600" dirty="0" smtClean="0">
                <a:solidFill>
                  <a:srgbClr val="FFFF99"/>
                </a:solidFill>
              </a:rPr>
              <a:t>amil</a:t>
            </a:r>
            <a:r>
              <a:rPr lang="en-US" sz="3600" u="sng" dirty="0" smtClean="0">
                <a:solidFill>
                  <a:srgbClr val="FFFF99"/>
                </a:solidFill>
              </a:rPr>
              <a:t>y</a:t>
            </a:r>
            <a:r>
              <a:rPr lang="en-US" sz="3600" dirty="0" smtClean="0">
                <a:solidFill>
                  <a:srgbClr val="FFFF99"/>
                </a:solidFill>
              </a:rPr>
              <a:t>: </a:t>
            </a:r>
            <a:br>
              <a:rPr lang="en-US" sz="3600" dirty="0" smtClean="0">
                <a:solidFill>
                  <a:srgbClr val="FFFF99"/>
                </a:solidFill>
              </a:rPr>
            </a:br>
            <a:r>
              <a:rPr lang="en-US" sz="3600" dirty="0" smtClean="0">
                <a:solidFill>
                  <a:srgbClr val="FFFF99"/>
                </a:solidFill>
              </a:rPr>
              <a:t>The Stuffy Trial</a:t>
            </a:r>
            <a:br>
              <a:rPr lang="en-US" sz="3600" dirty="0" smtClean="0">
                <a:solidFill>
                  <a:srgbClr val="FFFF99"/>
                </a:solidFill>
              </a:rPr>
            </a:br>
            <a:r>
              <a:rPr lang="en-US" sz="2200" dirty="0" smtClean="0">
                <a:solidFill>
                  <a:srgbClr val="FFFF00"/>
                </a:solidFill>
              </a:rPr>
              <a:t>CDC U01/CI000442 </a:t>
            </a:r>
            <a:r>
              <a:rPr lang="en-US" sz="2800" dirty="0" smtClean="0">
                <a:solidFill>
                  <a:schemeClr val="bg1"/>
                </a:solidFill>
              </a:rPr>
              <a:t/>
            </a:r>
            <a:br>
              <a:rPr lang="en-US" sz="2800" dirty="0" smtClean="0">
                <a:solidFill>
                  <a:schemeClr val="bg1"/>
                </a:solidFill>
              </a:rPr>
            </a:br>
            <a:r>
              <a:rPr lang="en-US" sz="2400" i="0" dirty="0" smtClean="0">
                <a:solidFill>
                  <a:schemeClr val="bg1"/>
                </a:solidFill>
              </a:rPr>
              <a:t/>
            </a:r>
            <a:br>
              <a:rPr lang="en-US" sz="2400" i="0" dirty="0" smtClean="0">
                <a:solidFill>
                  <a:schemeClr val="bg1"/>
                </a:solidFill>
              </a:rPr>
            </a:br>
            <a:r>
              <a:rPr lang="en-US" sz="3200" i="0" dirty="0" smtClean="0">
                <a:solidFill>
                  <a:schemeClr val="bg1"/>
                </a:solidFill>
              </a:rPr>
              <a:t> </a:t>
            </a:r>
            <a:r>
              <a:rPr lang="en-US" sz="3200" dirty="0" smtClean="0">
                <a:solidFill>
                  <a:schemeClr val="bg1"/>
                </a:solidFill>
              </a:rPr>
              <a:t/>
            </a:r>
            <a:br>
              <a:rPr lang="en-US" sz="3200" dirty="0" smtClean="0">
                <a:solidFill>
                  <a:schemeClr val="bg1"/>
                </a:solidFill>
              </a:rPr>
            </a:br>
            <a:r>
              <a:rPr lang="en-US" sz="2800" dirty="0" smtClean="0">
                <a:solidFill>
                  <a:srgbClr val="FFFF99"/>
                </a:solidFill>
              </a:rPr>
              <a:t/>
            </a:r>
            <a:br>
              <a:rPr lang="en-US" sz="2800" dirty="0" smtClean="0">
                <a:solidFill>
                  <a:srgbClr val="FFFF99"/>
                </a:solidFill>
              </a:rPr>
            </a:br>
            <a:r>
              <a:rPr lang="en-US" sz="2800" dirty="0" smtClean="0">
                <a:solidFill>
                  <a:srgbClr val="FFFF99"/>
                </a:solidFill>
              </a:rPr>
              <a:t/>
            </a:r>
            <a:br>
              <a:rPr lang="en-US" sz="2800" dirty="0" smtClean="0">
                <a:solidFill>
                  <a:srgbClr val="FFFF99"/>
                </a:solidFill>
              </a:rPr>
            </a:br>
            <a:r>
              <a:rPr lang="en-US" sz="2800" dirty="0" smtClean="0">
                <a:solidFill>
                  <a:srgbClr val="FFFF99"/>
                </a:solidFill>
              </a:rPr>
              <a:t/>
            </a:r>
            <a:br>
              <a:rPr lang="en-US" sz="2800" dirty="0" smtClean="0">
                <a:solidFill>
                  <a:srgbClr val="FFFF99"/>
                </a:solidFill>
              </a:rPr>
            </a:br>
            <a:r>
              <a:rPr lang="en-US" dirty="0" smtClean="0">
                <a:solidFill>
                  <a:srgbClr val="FFFF99"/>
                </a:solidFill>
              </a:rPr>
              <a:t/>
            </a:r>
            <a:br>
              <a:rPr lang="en-US" dirty="0" smtClean="0">
                <a:solidFill>
                  <a:srgbClr val="FFFF99"/>
                </a:solidFill>
              </a:rPr>
            </a:br>
            <a:endParaRPr lang="en-US" dirty="0" smtClean="0">
              <a:solidFill>
                <a:srgbClr val="FFFF99"/>
              </a:solidFill>
            </a:endParaRPr>
          </a:p>
        </p:txBody>
      </p:sp>
      <p:pic>
        <p:nvPicPr>
          <p:cNvPr id="1030" name="Picture 3" descr="CU_nursing_banner"/>
          <p:cNvPicPr>
            <a:picLocks noGrp="1" noChangeAspect="1" noChangeArrowheads="1"/>
          </p:cNvPicPr>
          <p:nvPr>
            <p:ph type="subTitle" idx="4294967295"/>
          </p:nvPr>
        </p:nvPicPr>
        <p:blipFill>
          <a:blip r:embed="rId4" cstate="email">
            <a:extLst>
              <a:ext uri="{28A0092B-C50C-407E-A947-70E740481C1C}">
                <a14:useLocalDpi xmlns:a14="http://schemas.microsoft.com/office/drawing/2010/main"/>
              </a:ext>
            </a:extLst>
          </a:blip>
          <a:srcRect/>
          <a:stretch>
            <a:fillRect/>
          </a:stretch>
        </p:blipFill>
        <p:spPr>
          <a:xfrm>
            <a:off x="16933" y="5129742"/>
            <a:ext cx="3124200" cy="1066800"/>
          </a:xfrm>
          <a:solidFill>
            <a:schemeClr val="accent1">
              <a:alpha val="0"/>
            </a:schemeClr>
          </a:solidFill>
        </p:spPr>
      </p:pic>
      <p:pic>
        <p:nvPicPr>
          <p:cNvPr id="1031" name="Picture 4" descr="sick-ki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2743200"/>
            <a:ext cx="2514600" cy="2362200"/>
          </a:xfrm>
          <a:prstGeom prst="rect">
            <a:avLst/>
          </a:prstGeom>
          <a:noFill/>
          <a:ln w="9525">
            <a:noFill/>
            <a:miter lim="800000"/>
            <a:headEnd/>
            <a:tailEnd/>
          </a:ln>
        </p:spPr>
      </p:pic>
      <p:graphicFrame>
        <p:nvGraphicFramePr>
          <p:cNvPr id="1026" name="Object 7"/>
          <p:cNvGraphicFramePr>
            <a:graphicFrameLocks noChangeAspect="1"/>
          </p:cNvGraphicFramePr>
          <p:nvPr>
            <p:extLst>
              <p:ext uri="{D42A27DB-BD31-4B8C-83A1-F6EECF244321}">
                <p14:modId xmlns:p14="http://schemas.microsoft.com/office/powerpoint/2010/main" val="1293671483"/>
              </p:ext>
            </p:extLst>
          </p:nvPr>
        </p:nvGraphicFramePr>
        <p:xfrm>
          <a:off x="3124200" y="5121275"/>
          <a:ext cx="3048000" cy="1066800"/>
        </p:xfrm>
        <a:graphic>
          <a:graphicData uri="http://schemas.openxmlformats.org/presentationml/2006/ole">
            <mc:AlternateContent xmlns:mc="http://schemas.openxmlformats.org/markup-compatibility/2006">
              <mc:Choice xmlns:v="urn:schemas-microsoft-com:vml" Requires="v">
                <p:oleObj spid="_x0000_s13392" name="Photo Editor Photo" r:id="rId6" imgW="1333333" imgH="571731" progId="">
                  <p:embed/>
                </p:oleObj>
              </mc:Choice>
              <mc:Fallback>
                <p:oleObj name="Photo Editor Photo" r:id="rId6" imgW="1333333" imgH="571731"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5121275"/>
                        <a:ext cx="3048000" cy="1066800"/>
                      </a:xfrm>
                      <a:prstGeom prst="rect">
                        <a:avLst/>
                      </a:prstGeom>
                      <a:noFill/>
                      <a:ln>
                        <a:noFill/>
                      </a:ln>
                      <a:effectLst/>
                    </p:spPr>
                  </p:pic>
                </p:oleObj>
              </mc:Fallback>
            </mc:AlternateContent>
          </a:graphicData>
        </a:graphic>
      </p:graphicFrame>
      <p:pic>
        <p:nvPicPr>
          <p:cNvPr id="1032" name="Picture 6" descr="CU_MSPH_1C_V"/>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72200" y="5181600"/>
            <a:ext cx="2971800" cy="1006475"/>
          </a:xfrm>
          <a:prstGeom prst="rect">
            <a:avLst/>
          </a:prstGeom>
          <a:noFill/>
          <a:ln w="9525">
            <a:noFill/>
            <a:miter lim="800000"/>
            <a:headEnd/>
            <a:tailEnd/>
          </a:ln>
        </p:spPr>
      </p:pic>
      <p:sp>
        <p:nvSpPr>
          <p:cNvPr id="9" name="Rectangle 8"/>
          <p:cNvSpPr/>
          <p:nvPr/>
        </p:nvSpPr>
        <p:spPr>
          <a:xfrm>
            <a:off x="457200" y="3276600"/>
            <a:ext cx="5181600" cy="1477328"/>
          </a:xfrm>
          <a:prstGeom prst="rect">
            <a:avLst/>
          </a:prstGeom>
        </p:spPr>
        <p:txBody>
          <a:bodyPr wrap="square">
            <a:spAutoFit/>
          </a:bodyPr>
          <a:lstStyle/>
          <a:p>
            <a:r>
              <a:rPr lang="en-US" b="1" dirty="0" smtClean="0">
                <a:solidFill>
                  <a:srgbClr val="FFFF00"/>
                </a:solidFill>
              </a:rPr>
              <a:t>Larson EL, </a:t>
            </a:r>
            <a:r>
              <a:rPr lang="en-US" b="1" dirty="0" err="1" smtClean="0">
                <a:solidFill>
                  <a:srgbClr val="FFFF00"/>
                </a:solidFill>
              </a:rPr>
              <a:t>Ferng</a:t>
            </a:r>
            <a:r>
              <a:rPr lang="en-US" b="1" dirty="0" smtClean="0">
                <a:solidFill>
                  <a:srgbClr val="FFFF00"/>
                </a:solidFill>
              </a:rPr>
              <a:t> Y, Wong-</a:t>
            </a:r>
            <a:r>
              <a:rPr lang="en-US" b="1" dirty="0" err="1" smtClean="0">
                <a:solidFill>
                  <a:srgbClr val="FFFF00"/>
                </a:solidFill>
              </a:rPr>
              <a:t>McLoughlin</a:t>
            </a:r>
            <a:r>
              <a:rPr lang="en-US" b="1" dirty="0" smtClean="0">
                <a:solidFill>
                  <a:srgbClr val="FFFF00"/>
                </a:solidFill>
              </a:rPr>
              <a:t> J, Wang S, Haber M, Morse SS.  Impact of non-pharmaceutical interventions on URIs and influenza in crowded, urban households.  Public Health Rep 2010; 125:178-191.</a:t>
            </a:r>
            <a:endParaRPr lang="en-US" b="1" dirty="0">
              <a:solidFill>
                <a:srgbClr val="FFFF00"/>
              </a:solidFill>
            </a:endParaRPr>
          </a:p>
        </p:txBody>
      </p:sp>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45</a:t>
            </a:fld>
            <a:endParaRPr lang="en-US" sz="180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33"/>
          <p:cNvSpPr txBox="1">
            <a:spLocks noChangeArrowheads="1"/>
          </p:cNvSpPr>
          <p:nvPr/>
        </p:nvSpPr>
        <p:spPr bwMode="auto">
          <a:xfrm>
            <a:off x="0" y="228600"/>
            <a:ext cx="9144000" cy="762000"/>
          </a:xfrm>
          <a:prstGeom prst="rect">
            <a:avLst/>
          </a:prstGeom>
          <a:noFill/>
          <a:ln w="9525">
            <a:noFill/>
            <a:miter lim="800000"/>
            <a:headEnd/>
            <a:tailEnd/>
          </a:ln>
        </p:spPr>
        <p:txBody>
          <a:bodyPr>
            <a:spAutoFit/>
          </a:bodyPr>
          <a:lstStyle/>
          <a:p>
            <a:pPr algn="ctr">
              <a:spcBef>
                <a:spcPct val="50000"/>
              </a:spcBef>
              <a:defRPr/>
            </a:pPr>
            <a:r>
              <a:rPr lang="en-US" sz="4400" b="1">
                <a:solidFill>
                  <a:srgbClr val="FFFF99"/>
                </a:solidFill>
                <a:effectLst>
                  <a:outerShdw blurRad="38100" dist="38100" dir="2700000" algn="tl">
                    <a:srgbClr val="000000"/>
                  </a:outerShdw>
                </a:effectLst>
                <a:latin typeface="Arial" charset="0"/>
              </a:rPr>
              <a:t>Enrolled Households</a:t>
            </a:r>
          </a:p>
        </p:txBody>
      </p:sp>
      <p:sp>
        <p:nvSpPr>
          <p:cNvPr id="6149" name="Rectangle 4"/>
          <p:cNvSpPr>
            <a:spLocks noChangeArrowheads="1"/>
          </p:cNvSpPr>
          <p:nvPr/>
        </p:nvSpPr>
        <p:spPr bwMode="auto">
          <a:xfrm>
            <a:off x="2286000" y="1600200"/>
            <a:ext cx="4602163" cy="889000"/>
          </a:xfrm>
          <a:prstGeom prst="rect">
            <a:avLst/>
          </a:prstGeom>
          <a:solidFill>
            <a:srgbClr val="CC99FF"/>
          </a:solidFill>
          <a:ln w="28575">
            <a:solidFill>
              <a:schemeClr val="bg1"/>
            </a:solidFill>
            <a:miter lim="800000"/>
            <a:headEnd/>
            <a:tailEnd/>
          </a:ln>
        </p:spPr>
        <p:txBody>
          <a:bodyPr wrap="none" anchor="ctr"/>
          <a:lstStyle/>
          <a:p>
            <a:pPr algn="ctr"/>
            <a:r>
              <a:rPr lang="en-US" sz="2000" b="1" dirty="0">
                <a:solidFill>
                  <a:schemeClr val="bg1"/>
                </a:solidFill>
              </a:rPr>
              <a:t>Enrolled Households (Members)</a:t>
            </a:r>
          </a:p>
          <a:p>
            <a:pPr algn="ctr"/>
            <a:r>
              <a:rPr lang="en-US" sz="2000" b="1" dirty="0">
                <a:solidFill>
                  <a:schemeClr val="bg1"/>
                </a:solidFill>
              </a:rPr>
              <a:t>509 (2,788)</a:t>
            </a:r>
          </a:p>
        </p:txBody>
      </p:sp>
      <p:sp>
        <p:nvSpPr>
          <p:cNvPr id="6150" name="Rectangle 7"/>
          <p:cNvSpPr>
            <a:spLocks noChangeArrowheads="1"/>
          </p:cNvSpPr>
          <p:nvPr/>
        </p:nvSpPr>
        <p:spPr bwMode="auto">
          <a:xfrm>
            <a:off x="457200" y="3860800"/>
            <a:ext cx="2511425" cy="635000"/>
          </a:xfrm>
          <a:prstGeom prst="rect">
            <a:avLst/>
          </a:prstGeom>
          <a:solidFill>
            <a:srgbClr val="CCFFCC"/>
          </a:solidFill>
          <a:ln w="28575">
            <a:solidFill>
              <a:schemeClr val="bg1"/>
            </a:solidFill>
            <a:miter lim="800000"/>
            <a:headEnd/>
            <a:tailEnd/>
          </a:ln>
        </p:spPr>
        <p:txBody>
          <a:bodyPr wrap="none" anchor="ctr"/>
          <a:lstStyle/>
          <a:p>
            <a:pPr algn="ctr"/>
            <a:r>
              <a:rPr lang="en-US" sz="1600" b="1" dirty="0">
                <a:solidFill>
                  <a:schemeClr val="bg1"/>
                </a:solidFill>
              </a:rPr>
              <a:t>Control (education only)</a:t>
            </a:r>
          </a:p>
          <a:p>
            <a:pPr algn="ctr"/>
            <a:r>
              <a:rPr lang="en-US" sz="1600" b="1" dirty="0">
                <a:solidFill>
                  <a:schemeClr val="bg1"/>
                </a:solidFill>
              </a:rPr>
              <a:t>174 (904)</a:t>
            </a:r>
          </a:p>
        </p:txBody>
      </p:sp>
      <p:sp>
        <p:nvSpPr>
          <p:cNvPr id="6151" name="Rectangle 8"/>
          <p:cNvSpPr>
            <a:spLocks noChangeArrowheads="1"/>
          </p:cNvSpPr>
          <p:nvPr/>
        </p:nvSpPr>
        <p:spPr bwMode="auto">
          <a:xfrm>
            <a:off x="6251575" y="3860800"/>
            <a:ext cx="2511425" cy="630238"/>
          </a:xfrm>
          <a:prstGeom prst="rect">
            <a:avLst/>
          </a:prstGeom>
          <a:solidFill>
            <a:srgbClr val="FFFF99"/>
          </a:solidFill>
          <a:ln w="28575">
            <a:solidFill>
              <a:schemeClr val="bg1"/>
            </a:solidFill>
            <a:miter lim="800000"/>
            <a:headEnd/>
            <a:tailEnd/>
          </a:ln>
        </p:spPr>
        <p:txBody>
          <a:bodyPr wrap="none" anchor="ctr"/>
          <a:lstStyle/>
          <a:p>
            <a:pPr algn="ctr"/>
            <a:r>
              <a:rPr lang="en-US" sz="1600" b="1" dirty="0">
                <a:solidFill>
                  <a:schemeClr val="bg1"/>
                </a:solidFill>
              </a:rPr>
              <a:t>Alcohol + Face Masks</a:t>
            </a:r>
          </a:p>
          <a:p>
            <a:pPr algn="ctr"/>
            <a:r>
              <a:rPr lang="en-US" sz="1600" b="1" dirty="0">
                <a:solidFill>
                  <a:schemeClr val="bg1"/>
                </a:solidFill>
              </a:rPr>
              <a:t>166 (938)</a:t>
            </a:r>
          </a:p>
        </p:txBody>
      </p:sp>
      <p:sp>
        <p:nvSpPr>
          <p:cNvPr id="6152" name="Rectangle 9"/>
          <p:cNvSpPr>
            <a:spLocks noChangeArrowheads="1"/>
          </p:cNvSpPr>
          <p:nvPr/>
        </p:nvSpPr>
        <p:spPr bwMode="auto">
          <a:xfrm>
            <a:off x="3303588" y="3865563"/>
            <a:ext cx="2640012" cy="630237"/>
          </a:xfrm>
          <a:prstGeom prst="rect">
            <a:avLst/>
          </a:prstGeom>
          <a:solidFill>
            <a:srgbClr val="FFCC99"/>
          </a:solidFill>
          <a:ln w="28575">
            <a:solidFill>
              <a:schemeClr val="bg1"/>
            </a:solidFill>
            <a:miter lim="800000"/>
            <a:headEnd/>
            <a:tailEnd/>
          </a:ln>
        </p:spPr>
        <p:txBody>
          <a:bodyPr anchor="ctr"/>
          <a:lstStyle/>
          <a:p>
            <a:pPr algn="ctr"/>
            <a:endParaRPr lang="en-US" sz="1600" b="1" dirty="0"/>
          </a:p>
          <a:p>
            <a:pPr algn="ctr"/>
            <a:r>
              <a:rPr lang="en-US" sz="1600" b="1" dirty="0">
                <a:solidFill>
                  <a:schemeClr val="bg1"/>
                </a:solidFill>
              </a:rPr>
              <a:t>Alcohol Hand Sanitizer</a:t>
            </a:r>
          </a:p>
          <a:p>
            <a:pPr algn="ctr"/>
            <a:r>
              <a:rPr lang="en-US" sz="1600" b="1" dirty="0">
                <a:solidFill>
                  <a:schemeClr val="bg1"/>
                </a:solidFill>
              </a:rPr>
              <a:t>169 (946)</a:t>
            </a:r>
          </a:p>
          <a:p>
            <a:pPr algn="ctr"/>
            <a:endParaRPr lang="en-US" sz="1600" b="1" dirty="0"/>
          </a:p>
        </p:txBody>
      </p:sp>
      <p:sp>
        <p:nvSpPr>
          <p:cNvPr id="6153" name="Line 21"/>
          <p:cNvSpPr>
            <a:spLocks noChangeShapeType="1"/>
          </p:cNvSpPr>
          <p:nvPr/>
        </p:nvSpPr>
        <p:spPr bwMode="auto">
          <a:xfrm flipH="1">
            <a:off x="1905000" y="2489200"/>
            <a:ext cx="2743200" cy="13716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 name="Line 22"/>
          <p:cNvSpPr>
            <a:spLocks noChangeShapeType="1"/>
          </p:cNvSpPr>
          <p:nvPr/>
        </p:nvSpPr>
        <p:spPr bwMode="auto">
          <a:xfrm flipH="1">
            <a:off x="4572000" y="2489200"/>
            <a:ext cx="0" cy="13716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5" name="Line 23"/>
          <p:cNvSpPr>
            <a:spLocks noChangeShapeType="1"/>
          </p:cNvSpPr>
          <p:nvPr/>
        </p:nvSpPr>
        <p:spPr bwMode="auto">
          <a:xfrm>
            <a:off x="4572000" y="2489200"/>
            <a:ext cx="2819400" cy="13716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46</a:t>
            </a:fld>
            <a:endParaRPr lang="en-US" sz="1800">
              <a:solidFill>
                <a:schemeClr val="bg1"/>
              </a:solidFill>
            </a:endParaRPr>
          </a:p>
        </p:txBody>
      </p:sp>
    </p:spTree>
    <p:extLst>
      <p:ext uri="{BB962C8B-B14F-4D97-AF65-F5344CB8AC3E}">
        <p14:creationId xmlns:p14="http://schemas.microsoft.com/office/powerpoint/2010/main" val="17369233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idx="4294967295"/>
          </p:nvPr>
        </p:nvSpPr>
        <p:spPr>
          <a:xfrm>
            <a:off x="0" y="304800"/>
            <a:ext cx="9144000" cy="1219200"/>
          </a:xfrm>
        </p:spPr>
        <p:txBody>
          <a:bodyPr>
            <a:normAutofit fontScale="90000"/>
          </a:bodyPr>
          <a:lstStyle/>
          <a:p>
            <a:pPr algn="ctr" eaLnBrk="1" hangingPunct="1">
              <a:defRPr/>
            </a:pPr>
            <a:r>
              <a:rPr lang="en-US" i="0" dirty="0" smtClean="0">
                <a:solidFill>
                  <a:srgbClr val="FFFF99"/>
                </a:solidFill>
              </a:rPr>
              <a:t>Average Number of Symptoms/Individual/Quarter</a:t>
            </a:r>
          </a:p>
        </p:txBody>
      </p:sp>
      <p:sp>
        <p:nvSpPr>
          <p:cNvPr id="8196" name="TextBox 5"/>
          <p:cNvSpPr txBox="1">
            <a:spLocks noChangeArrowheads="1"/>
          </p:cNvSpPr>
          <p:nvPr/>
        </p:nvSpPr>
        <p:spPr bwMode="auto">
          <a:xfrm>
            <a:off x="3633787" y="55626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b="1" dirty="0"/>
              <a:t>Quarter</a:t>
            </a:r>
          </a:p>
        </p:txBody>
      </p:sp>
      <p:sp>
        <p:nvSpPr>
          <p:cNvPr id="8198" name="TextBox 5"/>
          <p:cNvSpPr txBox="1">
            <a:spLocks noChangeArrowheads="1"/>
          </p:cNvSpPr>
          <p:nvPr/>
        </p:nvSpPr>
        <p:spPr bwMode="auto">
          <a:xfrm rot="-5400000">
            <a:off x="-1181100" y="3238500"/>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b="1"/>
              <a:t>Average number of symptoms</a:t>
            </a:r>
          </a:p>
        </p:txBody>
      </p:sp>
      <p:sp>
        <p:nvSpPr>
          <p:cNvPr id="8199" name="Rectangle 7"/>
          <p:cNvSpPr>
            <a:spLocks noChangeArrowheads="1"/>
          </p:cNvSpPr>
          <p:nvPr/>
        </p:nvSpPr>
        <p:spPr bwMode="auto">
          <a:xfrm>
            <a:off x="762000" y="5943600"/>
            <a:ext cx="67176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ctr" hangingPunct="0">
              <a:buFontTx/>
              <a:buChar char="•"/>
            </a:pPr>
            <a:r>
              <a:rPr lang="en-US" sz="1600" b="1"/>
              <a:t>Households with at least one symptom reported: 83.3% (424/509)</a:t>
            </a:r>
          </a:p>
        </p:txBody>
      </p:sp>
      <p:grpSp>
        <p:nvGrpSpPr>
          <p:cNvPr id="2" name="Group 4"/>
          <p:cNvGrpSpPr>
            <a:grpSpLocks noChangeAspect="1"/>
          </p:cNvGrpSpPr>
          <p:nvPr/>
        </p:nvGrpSpPr>
        <p:grpSpPr bwMode="auto">
          <a:xfrm>
            <a:off x="373063" y="1643062"/>
            <a:ext cx="8618537" cy="3795713"/>
            <a:chOff x="235" y="1035"/>
            <a:chExt cx="5429" cy="2391"/>
          </a:xfrm>
        </p:grpSpPr>
        <p:sp>
          <p:nvSpPr>
            <p:cNvPr id="3" name="AutoShape 3"/>
            <p:cNvSpPr>
              <a:spLocks noChangeAspect="1" noChangeArrowheads="1" noTextEdit="1"/>
            </p:cNvSpPr>
            <p:nvPr/>
          </p:nvSpPr>
          <p:spPr bwMode="auto">
            <a:xfrm>
              <a:off x="627" y="1035"/>
              <a:ext cx="5037" cy="2391"/>
            </a:xfrm>
            <a:prstGeom prst="rect">
              <a:avLst/>
            </a:prstGeom>
            <a:solidFill>
              <a:schemeClr val="bg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Line 5"/>
            <p:cNvSpPr>
              <a:spLocks noChangeShapeType="1"/>
            </p:cNvSpPr>
            <p:nvPr/>
          </p:nvSpPr>
          <p:spPr bwMode="auto">
            <a:xfrm>
              <a:off x="958" y="1625"/>
              <a:ext cx="788" cy="612"/>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Line 6"/>
            <p:cNvSpPr>
              <a:spLocks noChangeShapeType="1"/>
            </p:cNvSpPr>
            <p:nvPr/>
          </p:nvSpPr>
          <p:spPr bwMode="auto">
            <a:xfrm>
              <a:off x="1835" y="2290"/>
              <a:ext cx="759" cy="361"/>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7"/>
            <p:cNvSpPr>
              <a:spLocks noChangeShapeType="1"/>
            </p:cNvSpPr>
            <p:nvPr/>
          </p:nvSpPr>
          <p:spPr bwMode="auto">
            <a:xfrm flipV="1">
              <a:off x="2682" y="1925"/>
              <a:ext cx="788" cy="722"/>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8"/>
            <p:cNvSpPr>
              <a:spLocks noChangeShapeType="1"/>
            </p:cNvSpPr>
            <p:nvPr/>
          </p:nvSpPr>
          <p:spPr bwMode="auto">
            <a:xfrm flipV="1">
              <a:off x="3566" y="1690"/>
              <a:ext cx="745" cy="191"/>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9"/>
            <p:cNvSpPr>
              <a:spLocks noChangeShapeType="1"/>
            </p:cNvSpPr>
            <p:nvPr/>
          </p:nvSpPr>
          <p:spPr bwMode="auto">
            <a:xfrm>
              <a:off x="4414" y="1702"/>
              <a:ext cx="781" cy="552"/>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Oval 10"/>
            <p:cNvSpPr>
              <a:spLocks noChangeArrowheads="1"/>
            </p:cNvSpPr>
            <p:nvPr/>
          </p:nvSpPr>
          <p:spPr bwMode="auto">
            <a:xfrm>
              <a:off x="899" y="1581"/>
              <a:ext cx="37" cy="20"/>
            </a:xfrm>
            <a:prstGeom prst="ellipse">
              <a:avLst/>
            </a:pr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Oval 11"/>
            <p:cNvSpPr>
              <a:spLocks noChangeArrowheads="1"/>
            </p:cNvSpPr>
            <p:nvPr/>
          </p:nvSpPr>
          <p:spPr bwMode="auto">
            <a:xfrm>
              <a:off x="1761" y="2254"/>
              <a:ext cx="37" cy="20"/>
            </a:xfrm>
            <a:prstGeom prst="ellipse">
              <a:avLst/>
            </a:pr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12"/>
            <p:cNvSpPr>
              <a:spLocks noChangeArrowheads="1"/>
            </p:cNvSpPr>
            <p:nvPr/>
          </p:nvSpPr>
          <p:spPr bwMode="auto">
            <a:xfrm>
              <a:off x="2623" y="2663"/>
              <a:ext cx="37" cy="20"/>
            </a:xfrm>
            <a:prstGeom prst="ellipse">
              <a:avLst/>
            </a:pr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Oval 13"/>
            <p:cNvSpPr>
              <a:spLocks noChangeArrowheads="1"/>
            </p:cNvSpPr>
            <p:nvPr/>
          </p:nvSpPr>
          <p:spPr bwMode="auto">
            <a:xfrm>
              <a:off x="3485" y="1885"/>
              <a:ext cx="37" cy="20"/>
            </a:xfrm>
            <a:prstGeom prst="ellipse">
              <a:avLst/>
            </a:pr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Oval 14"/>
            <p:cNvSpPr>
              <a:spLocks noChangeArrowheads="1"/>
            </p:cNvSpPr>
            <p:nvPr/>
          </p:nvSpPr>
          <p:spPr bwMode="auto">
            <a:xfrm>
              <a:off x="4347" y="1662"/>
              <a:ext cx="37" cy="20"/>
            </a:xfrm>
            <a:prstGeom prst="ellipse">
              <a:avLst/>
            </a:pr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Oval 15"/>
            <p:cNvSpPr>
              <a:spLocks noChangeArrowheads="1"/>
            </p:cNvSpPr>
            <p:nvPr/>
          </p:nvSpPr>
          <p:spPr bwMode="auto">
            <a:xfrm>
              <a:off x="5210" y="2274"/>
              <a:ext cx="36" cy="20"/>
            </a:xfrm>
            <a:prstGeom prst="ellipse">
              <a:avLst/>
            </a:pr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6"/>
            <p:cNvSpPr>
              <a:spLocks noChangeShapeType="1"/>
            </p:cNvSpPr>
            <p:nvPr/>
          </p:nvSpPr>
          <p:spPr bwMode="auto">
            <a:xfrm flipV="1">
              <a:off x="744" y="1172"/>
              <a:ext cx="0" cy="1904"/>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7"/>
            <p:cNvSpPr>
              <a:spLocks noChangeShapeType="1"/>
            </p:cNvSpPr>
            <p:nvPr/>
          </p:nvSpPr>
          <p:spPr bwMode="auto">
            <a:xfrm flipH="1">
              <a:off x="678" y="3076"/>
              <a:ext cx="66" cy="0"/>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8"/>
            <p:cNvSpPr>
              <a:spLocks noChangeShapeType="1"/>
            </p:cNvSpPr>
            <p:nvPr/>
          </p:nvSpPr>
          <p:spPr bwMode="auto">
            <a:xfrm flipH="1">
              <a:off x="678" y="2760"/>
              <a:ext cx="66" cy="0"/>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9"/>
            <p:cNvSpPr>
              <a:spLocks noChangeShapeType="1"/>
            </p:cNvSpPr>
            <p:nvPr/>
          </p:nvSpPr>
          <p:spPr bwMode="auto">
            <a:xfrm flipH="1">
              <a:off x="678" y="2440"/>
              <a:ext cx="66" cy="0"/>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0"/>
            <p:cNvSpPr>
              <a:spLocks noChangeShapeType="1"/>
            </p:cNvSpPr>
            <p:nvPr/>
          </p:nvSpPr>
          <p:spPr bwMode="auto">
            <a:xfrm flipH="1">
              <a:off x="678" y="2124"/>
              <a:ext cx="66" cy="0"/>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1"/>
            <p:cNvSpPr>
              <a:spLocks noChangeShapeType="1"/>
            </p:cNvSpPr>
            <p:nvPr/>
          </p:nvSpPr>
          <p:spPr bwMode="auto">
            <a:xfrm flipH="1">
              <a:off x="678" y="1808"/>
              <a:ext cx="66" cy="0"/>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2"/>
            <p:cNvSpPr>
              <a:spLocks noChangeShapeType="1"/>
            </p:cNvSpPr>
            <p:nvPr/>
          </p:nvSpPr>
          <p:spPr bwMode="auto">
            <a:xfrm flipH="1">
              <a:off x="678" y="1488"/>
              <a:ext cx="66" cy="0"/>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3"/>
            <p:cNvSpPr>
              <a:spLocks noChangeShapeType="1"/>
            </p:cNvSpPr>
            <p:nvPr/>
          </p:nvSpPr>
          <p:spPr bwMode="auto">
            <a:xfrm flipH="1">
              <a:off x="678" y="1172"/>
              <a:ext cx="66" cy="0"/>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4"/>
            <p:cNvSpPr>
              <a:spLocks noChangeArrowheads="1"/>
            </p:cNvSpPr>
            <p:nvPr/>
          </p:nvSpPr>
          <p:spPr bwMode="auto">
            <a:xfrm>
              <a:off x="368" y="3048"/>
              <a:ext cx="2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5"/>
            <p:cNvSpPr>
              <a:spLocks noChangeArrowheads="1"/>
            </p:cNvSpPr>
            <p:nvPr/>
          </p:nvSpPr>
          <p:spPr bwMode="auto">
            <a:xfrm>
              <a:off x="368" y="2727"/>
              <a:ext cx="2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368" y="2411"/>
              <a:ext cx="2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368" y="2091"/>
              <a:ext cx="2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368" y="1775"/>
              <a:ext cx="2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0.8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9"/>
            <p:cNvSpPr>
              <a:spLocks noChangeArrowheads="1"/>
            </p:cNvSpPr>
            <p:nvPr/>
          </p:nvSpPr>
          <p:spPr bwMode="auto">
            <a:xfrm>
              <a:off x="368" y="1459"/>
              <a:ext cx="2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30"/>
            <p:cNvSpPr>
              <a:spLocks noChangeArrowheads="1"/>
            </p:cNvSpPr>
            <p:nvPr/>
          </p:nvSpPr>
          <p:spPr bwMode="auto">
            <a:xfrm>
              <a:off x="409" y="1165"/>
              <a:ext cx="20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31"/>
            <p:cNvSpPr>
              <a:spLocks noChangeArrowheads="1"/>
            </p:cNvSpPr>
            <p:nvPr/>
          </p:nvSpPr>
          <p:spPr bwMode="auto">
            <a:xfrm>
              <a:off x="744" y="1038"/>
              <a:ext cx="4665" cy="2119"/>
            </a:xfrm>
            <a:prstGeom prst="rect">
              <a:avLst/>
            </a:pr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32"/>
            <p:cNvSpPr>
              <a:spLocks noChangeArrowheads="1"/>
            </p:cNvSpPr>
            <p:nvPr/>
          </p:nvSpPr>
          <p:spPr bwMode="auto">
            <a:xfrm rot="16200000">
              <a:off x="322" y="200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2" name="Freeform 33"/>
            <p:cNvSpPr>
              <a:spLocks noEditPoints="1"/>
            </p:cNvSpPr>
            <p:nvPr/>
          </p:nvSpPr>
          <p:spPr bwMode="auto">
            <a:xfrm>
              <a:off x="1068" y="2472"/>
              <a:ext cx="649" cy="134"/>
            </a:xfrm>
            <a:custGeom>
              <a:avLst/>
              <a:gdLst>
                <a:gd name="T0" fmla="*/ 0 w 88"/>
                <a:gd name="T1" fmla="*/ 0 h 33"/>
                <a:gd name="T2" fmla="*/ 12 w 88"/>
                <a:gd name="T3" fmla="*/ 4 h 33"/>
                <a:gd name="T4" fmla="*/ 24 w 88"/>
                <a:gd name="T5" fmla="*/ 9 h 33"/>
                <a:gd name="T6" fmla="*/ 36 w 88"/>
                <a:gd name="T7" fmla="*/ 13 h 33"/>
                <a:gd name="T8" fmla="*/ 48 w 88"/>
                <a:gd name="T9" fmla="*/ 18 h 33"/>
                <a:gd name="T10" fmla="*/ 60 w 88"/>
                <a:gd name="T11" fmla="*/ 22 h 33"/>
                <a:gd name="T12" fmla="*/ 71 w 88"/>
                <a:gd name="T13" fmla="*/ 27 h 33"/>
                <a:gd name="T14" fmla="*/ 83 w 88"/>
                <a:gd name="T15" fmla="*/ 3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
                  <a:moveTo>
                    <a:pt x="12" y="4"/>
                  </a:moveTo>
                  <a:lnTo>
                    <a:pt x="24" y="9"/>
                  </a:lnTo>
                  <a:moveTo>
                    <a:pt x="36" y="13"/>
                  </a:moveTo>
                  <a:lnTo>
                    <a:pt x="48" y="18"/>
                  </a:lnTo>
                  <a:moveTo>
                    <a:pt x="60" y="22"/>
                  </a:moveTo>
                  <a:lnTo>
                    <a:pt x="71" y="27"/>
                  </a:lnTo>
                  <a:moveTo>
                    <a:pt x="83" y="31"/>
                  </a:moveTo>
                </a:path>
              </a:pathLst>
            </a:custGeom>
            <a:noFill/>
            <a:ln w="22"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3" name="Freeform 34"/>
            <p:cNvSpPr>
              <a:spLocks noEditPoints="1"/>
            </p:cNvSpPr>
            <p:nvPr/>
          </p:nvSpPr>
          <p:spPr bwMode="auto">
            <a:xfrm>
              <a:off x="1923" y="2655"/>
              <a:ext cx="663" cy="158"/>
            </a:xfrm>
            <a:custGeom>
              <a:avLst/>
              <a:gdLst>
                <a:gd name="T0" fmla="*/ 0 w 90"/>
                <a:gd name="T1" fmla="*/ 0 h 39"/>
                <a:gd name="T2" fmla="*/ 11 w 90"/>
                <a:gd name="T3" fmla="*/ 5 h 39"/>
                <a:gd name="T4" fmla="*/ 23 w 90"/>
                <a:gd name="T5" fmla="*/ 10 h 39"/>
                <a:gd name="T6" fmla="*/ 34 w 90"/>
                <a:gd name="T7" fmla="*/ 15 h 39"/>
                <a:gd name="T8" fmla="*/ 46 w 90"/>
                <a:gd name="T9" fmla="*/ 20 h 39"/>
                <a:gd name="T10" fmla="*/ 57 w 90"/>
                <a:gd name="T11" fmla="*/ 25 h 39"/>
                <a:gd name="T12" fmla="*/ 69 w 90"/>
                <a:gd name="T13" fmla="*/ 30 h 39"/>
                <a:gd name="T14" fmla="*/ 80 w 90"/>
                <a:gd name="T15" fmla="*/ 35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39">
                  <a:moveTo>
                    <a:pt x="11" y="5"/>
                  </a:moveTo>
                  <a:lnTo>
                    <a:pt x="23" y="10"/>
                  </a:lnTo>
                  <a:moveTo>
                    <a:pt x="34" y="15"/>
                  </a:moveTo>
                  <a:lnTo>
                    <a:pt x="46" y="20"/>
                  </a:lnTo>
                  <a:moveTo>
                    <a:pt x="57" y="25"/>
                  </a:moveTo>
                  <a:lnTo>
                    <a:pt x="69" y="30"/>
                  </a:lnTo>
                  <a:moveTo>
                    <a:pt x="80" y="35"/>
                  </a:moveTo>
                </a:path>
              </a:pathLst>
            </a:custGeom>
            <a:noFill/>
            <a:ln w="22"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5" name="Freeform 35"/>
            <p:cNvSpPr>
              <a:spLocks noEditPoints="1"/>
            </p:cNvSpPr>
            <p:nvPr/>
          </p:nvSpPr>
          <p:spPr bwMode="auto">
            <a:xfrm>
              <a:off x="2763" y="2416"/>
              <a:ext cx="693" cy="356"/>
            </a:xfrm>
            <a:custGeom>
              <a:avLst/>
              <a:gdLst>
                <a:gd name="T0" fmla="*/ 0 w 94"/>
                <a:gd name="T1" fmla="*/ 88 h 88"/>
                <a:gd name="T2" fmla="*/ 9 w 94"/>
                <a:gd name="T3" fmla="*/ 79 h 88"/>
                <a:gd name="T4" fmla="*/ 18 w 94"/>
                <a:gd name="T5" fmla="*/ 71 h 88"/>
                <a:gd name="T6" fmla="*/ 27 w 94"/>
                <a:gd name="T7" fmla="*/ 62 h 88"/>
                <a:gd name="T8" fmla="*/ 36 w 94"/>
                <a:gd name="T9" fmla="*/ 54 h 88"/>
                <a:gd name="T10" fmla="*/ 45 w 94"/>
                <a:gd name="T11" fmla="*/ 46 h 88"/>
                <a:gd name="T12" fmla="*/ 54 w 94"/>
                <a:gd name="T13" fmla="*/ 37 h 88"/>
                <a:gd name="T14" fmla="*/ 63 w 94"/>
                <a:gd name="T15" fmla="*/ 29 h 88"/>
                <a:gd name="T16" fmla="*/ 72 w 94"/>
                <a:gd name="T17" fmla="*/ 21 h 88"/>
                <a:gd name="T18" fmla="*/ 81 w 94"/>
                <a:gd name="T19" fmla="*/ 12 h 88"/>
                <a:gd name="T20" fmla="*/ 90 w 94"/>
                <a:gd name="T21"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88">
                  <a:moveTo>
                    <a:pt x="9" y="79"/>
                  </a:moveTo>
                  <a:lnTo>
                    <a:pt x="18" y="71"/>
                  </a:lnTo>
                  <a:moveTo>
                    <a:pt x="27" y="62"/>
                  </a:moveTo>
                  <a:lnTo>
                    <a:pt x="36" y="54"/>
                  </a:lnTo>
                  <a:moveTo>
                    <a:pt x="45" y="46"/>
                  </a:moveTo>
                  <a:lnTo>
                    <a:pt x="54" y="37"/>
                  </a:lnTo>
                  <a:moveTo>
                    <a:pt x="63" y="29"/>
                  </a:moveTo>
                  <a:lnTo>
                    <a:pt x="72" y="21"/>
                  </a:lnTo>
                  <a:moveTo>
                    <a:pt x="81" y="12"/>
                  </a:moveTo>
                  <a:lnTo>
                    <a:pt x="90" y="4"/>
                  </a:lnTo>
                </a:path>
              </a:pathLst>
            </a:custGeom>
            <a:noFill/>
            <a:ln w="22"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0" name="Freeform 36"/>
            <p:cNvSpPr>
              <a:spLocks noEditPoints="1"/>
            </p:cNvSpPr>
            <p:nvPr/>
          </p:nvSpPr>
          <p:spPr bwMode="auto">
            <a:xfrm>
              <a:off x="3647" y="2152"/>
              <a:ext cx="664" cy="195"/>
            </a:xfrm>
            <a:custGeom>
              <a:avLst/>
              <a:gdLst>
                <a:gd name="T0" fmla="*/ 0 w 90"/>
                <a:gd name="T1" fmla="*/ 48 h 48"/>
                <a:gd name="T2" fmla="*/ 11 w 90"/>
                <a:gd name="T3" fmla="*/ 42 h 48"/>
                <a:gd name="T4" fmla="*/ 22 w 90"/>
                <a:gd name="T5" fmla="*/ 36 h 48"/>
                <a:gd name="T6" fmla="*/ 33 w 90"/>
                <a:gd name="T7" fmla="*/ 30 h 48"/>
                <a:gd name="T8" fmla="*/ 44 w 90"/>
                <a:gd name="T9" fmla="*/ 25 h 48"/>
                <a:gd name="T10" fmla="*/ 55 w 90"/>
                <a:gd name="T11" fmla="*/ 19 h 48"/>
                <a:gd name="T12" fmla="*/ 66 w 90"/>
                <a:gd name="T13" fmla="*/ 13 h 48"/>
                <a:gd name="T14" fmla="*/ 77 w 90"/>
                <a:gd name="T15" fmla="*/ 7 h 48"/>
                <a:gd name="T16" fmla="*/ 88 w 90"/>
                <a:gd name="T17"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48">
                  <a:moveTo>
                    <a:pt x="11" y="42"/>
                  </a:moveTo>
                  <a:lnTo>
                    <a:pt x="22" y="36"/>
                  </a:lnTo>
                  <a:moveTo>
                    <a:pt x="33" y="30"/>
                  </a:moveTo>
                  <a:lnTo>
                    <a:pt x="44" y="25"/>
                  </a:lnTo>
                  <a:moveTo>
                    <a:pt x="55" y="19"/>
                  </a:moveTo>
                  <a:lnTo>
                    <a:pt x="66" y="13"/>
                  </a:lnTo>
                  <a:moveTo>
                    <a:pt x="77" y="7"/>
                  </a:moveTo>
                  <a:lnTo>
                    <a:pt x="88" y="1"/>
                  </a:lnTo>
                </a:path>
              </a:pathLst>
            </a:custGeom>
            <a:noFill/>
            <a:ln w="22"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1" name="Freeform 37"/>
            <p:cNvSpPr>
              <a:spLocks noEditPoints="1"/>
            </p:cNvSpPr>
            <p:nvPr/>
          </p:nvSpPr>
          <p:spPr bwMode="auto">
            <a:xfrm>
              <a:off x="4487" y="2193"/>
              <a:ext cx="693" cy="332"/>
            </a:xfrm>
            <a:custGeom>
              <a:avLst/>
              <a:gdLst>
                <a:gd name="T0" fmla="*/ 0 w 94"/>
                <a:gd name="T1" fmla="*/ 0 h 82"/>
                <a:gd name="T2" fmla="*/ 9 w 94"/>
                <a:gd name="T3" fmla="*/ 8 h 82"/>
                <a:gd name="T4" fmla="*/ 18 w 94"/>
                <a:gd name="T5" fmla="*/ 16 h 82"/>
                <a:gd name="T6" fmla="*/ 28 w 94"/>
                <a:gd name="T7" fmla="*/ 24 h 82"/>
                <a:gd name="T8" fmla="*/ 37 w 94"/>
                <a:gd name="T9" fmla="*/ 32 h 82"/>
                <a:gd name="T10" fmla="*/ 46 w 94"/>
                <a:gd name="T11" fmla="*/ 40 h 82"/>
                <a:gd name="T12" fmla="*/ 55 w 94"/>
                <a:gd name="T13" fmla="*/ 48 h 82"/>
                <a:gd name="T14" fmla="*/ 64 w 94"/>
                <a:gd name="T15" fmla="*/ 56 h 82"/>
                <a:gd name="T16" fmla="*/ 73 w 94"/>
                <a:gd name="T17" fmla="*/ 64 h 82"/>
                <a:gd name="T18" fmla="*/ 82 w 94"/>
                <a:gd name="T19" fmla="*/ 72 h 82"/>
                <a:gd name="T20" fmla="*/ 92 w 94"/>
                <a:gd name="T21"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82">
                  <a:moveTo>
                    <a:pt x="9" y="8"/>
                  </a:moveTo>
                  <a:lnTo>
                    <a:pt x="18" y="16"/>
                  </a:lnTo>
                  <a:moveTo>
                    <a:pt x="28" y="24"/>
                  </a:moveTo>
                  <a:lnTo>
                    <a:pt x="37" y="32"/>
                  </a:lnTo>
                  <a:moveTo>
                    <a:pt x="46" y="40"/>
                  </a:moveTo>
                  <a:lnTo>
                    <a:pt x="55" y="48"/>
                  </a:lnTo>
                  <a:moveTo>
                    <a:pt x="64" y="56"/>
                  </a:moveTo>
                  <a:lnTo>
                    <a:pt x="73" y="64"/>
                  </a:lnTo>
                  <a:moveTo>
                    <a:pt x="82" y="72"/>
                  </a:moveTo>
                  <a:lnTo>
                    <a:pt x="92" y="80"/>
                  </a:lnTo>
                </a:path>
              </a:pathLst>
            </a:custGeom>
            <a:noFill/>
            <a:ln w="22"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2" name="Oval 38"/>
            <p:cNvSpPr>
              <a:spLocks noChangeArrowheads="1"/>
            </p:cNvSpPr>
            <p:nvPr/>
          </p:nvSpPr>
          <p:spPr bwMode="auto">
            <a:xfrm>
              <a:off x="899" y="2428"/>
              <a:ext cx="37" cy="20"/>
            </a:xfrm>
            <a:prstGeom prst="ellipse">
              <a:avLst/>
            </a:prstGeom>
            <a:noFill/>
            <a:ln w="22"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3" name="Oval 39"/>
            <p:cNvSpPr>
              <a:spLocks noChangeArrowheads="1"/>
            </p:cNvSpPr>
            <p:nvPr/>
          </p:nvSpPr>
          <p:spPr bwMode="auto">
            <a:xfrm>
              <a:off x="1761" y="2610"/>
              <a:ext cx="37" cy="20"/>
            </a:xfrm>
            <a:prstGeom prst="ellipse">
              <a:avLst/>
            </a:prstGeom>
            <a:noFill/>
            <a:ln w="22"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4" name="Oval 40"/>
            <p:cNvSpPr>
              <a:spLocks noChangeArrowheads="1"/>
            </p:cNvSpPr>
            <p:nvPr/>
          </p:nvSpPr>
          <p:spPr bwMode="auto">
            <a:xfrm>
              <a:off x="2623" y="2817"/>
              <a:ext cx="37" cy="20"/>
            </a:xfrm>
            <a:prstGeom prst="ellipse">
              <a:avLst/>
            </a:prstGeom>
            <a:noFill/>
            <a:ln w="22"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5" name="Oval 41"/>
            <p:cNvSpPr>
              <a:spLocks noChangeArrowheads="1"/>
            </p:cNvSpPr>
            <p:nvPr/>
          </p:nvSpPr>
          <p:spPr bwMode="auto">
            <a:xfrm>
              <a:off x="3485" y="2379"/>
              <a:ext cx="37" cy="20"/>
            </a:xfrm>
            <a:prstGeom prst="ellipse">
              <a:avLst/>
            </a:prstGeom>
            <a:noFill/>
            <a:ln w="22"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6" name="Oval 42"/>
            <p:cNvSpPr>
              <a:spLocks noChangeArrowheads="1"/>
            </p:cNvSpPr>
            <p:nvPr/>
          </p:nvSpPr>
          <p:spPr bwMode="auto">
            <a:xfrm>
              <a:off x="4347" y="2124"/>
              <a:ext cx="37" cy="20"/>
            </a:xfrm>
            <a:prstGeom prst="ellipse">
              <a:avLst/>
            </a:prstGeom>
            <a:noFill/>
            <a:ln w="22"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7" name="Oval 43"/>
            <p:cNvSpPr>
              <a:spLocks noChangeArrowheads="1"/>
            </p:cNvSpPr>
            <p:nvPr/>
          </p:nvSpPr>
          <p:spPr bwMode="auto">
            <a:xfrm>
              <a:off x="5210" y="2533"/>
              <a:ext cx="36" cy="20"/>
            </a:xfrm>
            <a:prstGeom prst="ellipse">
              <a:avLst/>
            </a:prstGeom>
            <a:noFill/>
            <a:ln w="22"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8" name="Freeform 44"/>
            <p:cNvSpPr>
              <a:spLocks noEditPoints="1"/>
            </p:cNvSpPr>
            <p:nvPr/>
          </p:nvSpPr>
          <p:spPr bwMode="auto">
            <a:xfrm>
              <a:off x="987" y="1994"/>
              <a:ext cx="752" cy="462"/>
            </a:xfrm>
            <a:custGeom>
              <a:avLst/>
              <a:gdLst>
                <a:gd name="T0" fmla="*/ 0 w 102"/>
                <a:gd name="T1" fmla="*/ 0 h 114"/>
                <a:gd name="T2" fmla="*/ 6 w 102"/>
                <a:gd name="T3" fmla="*/ 7 h 114"/>
                <a:gd name="T4" fmla="*/ 9 w 102"/>
                <a:gd name="T5" fmla="*/ 10 h 114"/>
                <a:gd name="T6" fmla="*/ 15 w 102"/>
                <a:gd name="T7" fmla="*/ 17 h 114"/>
                <a:gd name="T8" fmla="*/ 18 w 102"/>
                <a:gd name="T9" fmla="*/ 20 h 114"/>
                <a:gd name="T10" fmla="*/ 24 w 102"/>
                <a:gd name="T11" fmla="*/ 27 h 114"/>
                <a:gd name="T12" fmla="*/ 27 w 102"/>
                <a:gd name="T13" fmla="*/ 30 h 114"/>
                <a:gd name="T14" fmla="*/ 33 w 102"/>
                <a:gd name="T15" fmla="*/ 37 h 114"/>
                <a:gd name="T16" fmla="*/ 36 w 102"/>
                <a:gd name="T17" fmla="*/ 40 h 114"/>
                <a:gd name="T18" fmla="*/ 42 w 102"/>
                <a:gd name="T19" fmla="*/ 47 h 114"/>
                <a:gd name="T20" fmla="*/ 45 w 102"/>
                <a:gd name="T21" fmla="*/ 50 h 114"/>
                <a:gd name="T22" fmla="*/ 51 w 102"/>
                <a:gd name="T23" fmla="*/ 57 h 114"/>
                <a:gd name="T24" fmla="*/ 54 w 102"/>
                <a:gd name="T25" fmla="*/ 60 h 114"/>
                <a:gd name="T26" fmla="*/ 60 w 102"/>
                <a:gd name="T27" fmla="*/ 67 h 114"/>
                <a:gd name="T28" fmla="*/ 63 w 102"/>
                <a:gd name="T29" fmla="*/ 70 h 114"/>
                <a:gd name="T30" fmla="*/ 69 w 102"/>
                <a:gd name="T31" fmla="*/ 77 h 114"/>
                <a:gd name="T32" fmla="*/ 71 w 102"/>
                <a:gd name="T33" fmla="*/ 80 h 114"/>
                <a:gd name="T34" fmla="*/ 78 w 102"/>
                <a:gd name="T35" fmla="*/ 87 h 114"/>
                <a:gd name="T36" fmla="*/ 80 w 102"/>
                <a:gd name="T37" fmla="*/ 90 h 114"/>
                <a:gd name="T38" fmla="*/ 87 w 102"/>
                <a:gd name="T39" fmla="*/ 97 h 114"/>
                <a:gd name="T40" fmla="*/ 89 w 102"/>
                <a:gd name="T41" fmla="*/ 100 h 114"/>
                <a:gd name="T42" fmla="*/ 96 w 102"/>
                <a:gd name="T43" fmla="*/ 107 h 114"/>
                <a:gd name="T44" fmla="*/ 98 w 102"/>
                <a:gd name="T45"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114">
                  <a:moveTo>
                    <a:pt x="6" y="7"/>
                  </a:moveTo>
                  <a:lnTo>
                    <a:pt x="9" y="10"/>
                  </a:lnTo>
                  <a:moveTo>
                    <a:pt x="15" y="17"/>
                  </a:moveTo>
                  <a:lnTo>
                    <a:pt x="18" y="20"/>
                  </a:lnTo>
                  <a:moveTo>
                    <a:pt x="24" y="27"/>
                  </a:moveTo>
                  <a:lnTo>
                    <a:pt x="27" y="30"/>
                  </a:lnTo>
                  <a:moveTo>
                    <a:pt x="33" y="37"/>
                  </a:moveTo>
                  <a:lnTo>
                    <a:pt x="36" y="40"/>
                  </a:lnTo>
                  <a:moveTo>
                    <a:pt x="42" y="47"/>
                  </a:moveTo>
                  <a:lnTo>
                    <a:pt x="45" y="50"/>
                  </a:lnTo>
                  <a:moveTo>
                    <a:pt x="51" y="57"/>
                  </a:moveTo>
                  <a:lnTo>
                    <a:pt x="54" y="60"/>
                  </a:lnTo>
                  <a:moveTo>
                    <a:pt x="60" y="67"/>
                  </a:moveTo>
                  <a:lnTo>
                    <a:pt x="63" y="70"/>
                  </a:lnTo>
                  <a:moveTo>
                    <a:pt x="69" y="77"/>
                  </a:moveTo>
                  <a:lnTo>
                    <a:pt x="71" y="80"/>
                  </a:lnTo>
                  <a:moveTo>
                    <a:pt x="78" y="87"/>
                  </a:moveTo>
                  <a:lnTo>
                    <a:pt x="80" y="90"/>
                  </a:lnTo>
                  <a:moveTo>
                    <a:pt x="87" y="97"/>
                  </a:moveTo>
                  <a:lnTo>
                    <a:pt x="89" y="100"/>
                  </a:lnTo>
                  <a:moveTo>
                    <a:pt x="96" y="107"/>
                  </a:moveTo>
                  <a:lnTo>
                    <a:pt x="98" y="110"/>
                  </a:lnTo>
                </a:path>
              </a:pathLst>
            </a:custGeom>
            <a:noFill/>
            <a:ln w="22" cap="rnd">
              <a:solidFill>
                <a:srgbClr val="00C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9" name="Freeform 45"/>
            <p:cNvSpPr>
              <a:spLocks noEditPoints="1"/>
            </p:cNvSpPr>
            <p:nvPr/>
          </p:nvSpPr>
          <p:spPr bwMode="auto">
            <a:xfrm>
              <a:off x="1857" y="2513"/>
              <a:ext cx="729" cy="255"/>
            </a:xfrm>
            <a:custGeom>
              <a:avLst/>
              <a:gdLst>
                <a:gd name="T0" fmla="*/ 0 w 99"/>
                <a:gd name="T1" fmla="*/ 0 h 63"/>
                <a:gd name="T2" fmla="*/ 8 w 99"/>
                <a:gd name="T3" fmla="*/ 5 h 63"/>
                <a:gd name="T4" fmla="*/ 11 w 99"/>
                <a:gd name="T5" fmla="*/ 7 h 63"/>
                <a:gd name="T6" fmla="*/ 19 w 99"/>
                <a:gd name="T7" fmla="*/ 12 h 63"/>
                <a:gd name="T8" fmla="*/ 22 w 99"/>
                <a:gd name="T9" fmla="*/ 14 h 63"/>
                <a:gd name="T10" fmla="*/ 30 w 99"/>
                <a:gd name="T11" fmla="*/ 19 h 63"/>
                <a:gd name="T12" fmla="*/ 33 w 99"/>
                <a:gd name="T13" fmla="*/ 21 h 63"/>
                <a:gd name="T14" fmla="*/ 41 w 99"/>
                <a:gd name="T15" fmla="*/ 26 h 63"/>
                <a:gd name="T16" fmla="*/ 44 w 99"/>
                <a:gd name="T17" fmla="*/ 28 h 63"/>
                <a:gd name="T18" fmla="*/ 52 w 99"/>
                <a:gd name="T19" fmla="*/ 33 h 63"/>
                <a:gd name="T20" fmla="*/ 55 w 99"/>
                <a:gd name="T21" fmla="*/ 35 h 63"/>
                <a:gd name="T22" fmla="*/ 63 w 99"/>
                <a:gd name="T23" fmla="*/ 40 h 63"/>
                <a:gd name="T24" fmla="*/ 66 w 99"/>
                <a:gd name="T25" fmla="*/ 42 h 63"/>
                <a:gd name="T26" fmla="*/ 74 w 99"/>
                <a:gd name="T27" fmla="*/ 47 h 63"/>
                <a:gd name="T28" fmla="*/ 77 w 99"/>
                <a:gd name="T29" fmla="*/ 49 h 63"/>
                <a:gd name="T30" fmla="*/ 85 w 99"/>
                <a:gd name="T31" fmla="*/ 54 h 63"/>
                <a:gd name="T32" fmla="*/ 88 w 99"/>
                <a:gd name="T33" fmla="*/ 56 h 63"/>
                <a:gd name="T34" fmla="*/ 96 w 99"/>
                <a:gd name="T35"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63">
                  <a:moveTo>
                    <a:pt x="8" y="5"/>
                  </a:moveTo>
                  <a:lnTo>
                    <a:pt x="11" y="7"/>
                  </a:lnTo>
                  <a:moveTo>
                    <a:pt x="19" y="12"/>
                  </a:moveTo>
                  <a:lnTo>
                    <a:pt x="22" y="14"/>
                  </a:lnTo>
                  <a:moveTo>
                    <a:pt x="30" y="19"/>
                  </a:moveTo>
                  <a:lnTo>
                    <a:pt x="33" y="21"/>
                  </a:lnTo>
                  <a:moveTo>
                    <a:pt x="41" y="26"/>
                  </a:moveTo>
                  <a:lnTo>
                    <a:pt x="44" y="28"/>
                  </a:lnTo>
                  <a:moveTo>
                    <a:pt x="52" y="33"/>
                  </a:moveTo>
                  <a:lnTo>
                    <a:pt x="55" y="35"/>
                  </a:lnTo>
                  <a:moveTo>
                    <a:pt x="63" y="40"/>
                  </a:moveTo>
                  <a:lnTo>
                    <a:pt x="66" y="42"/>
                  </a:lnTo>
                  <a:moveTo>
                    <a:pt x="74" y="47"/>
                  </a:moveTo>
                  <a:lnTo>
                    <a:pt x="77" y="49"/>
                  </a:lnTo>
                  <a:moveTo>
                    <a:pt x="85" y="54"/>
                  </a:moveTo>
                  <a:lnTo>
                    <a:pt x="88" y="56"/>
                  </a:lnTo>
                  <a:moveTo>
                    <a:pt x="96" y="61"/>
                  </a:moveTo>
                </a:path>
              </a:pathLst>
            </a:custGeom>
            <a:noFill/>
            <a:ln w="22" cap="rnd">
              <a:solidFill>
                <a:srgbClr val="00C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0" name="Freeform 46"/>
            <p:cNvSpPr>
              <a:spLocks noEditPoints="1"/>
            </p:cNvSpPr>
            <p:nvPr/>
          </p:nvSpPr>
          <p:spPr bwMode="auto">
            <a:xfrm>
              <a:off x="2704" y="2217"/>
              <a:ext cx="759" cy="531"/>
            </a:xfrm>
            <a:custGeom>
              <a:avLst/>
              <a:gdLst>
                <a:gd name="T0" fmla="*/ 0 w 103"/>
                <a:gd name="T1" fmla="*/ 131 h 131"/>
                <a:gd name="T2" fmla="*/ 6 w 103"/>
                <a:gd name="T3" fmla="*/ 124 h 131"/>
                <a:gd name="T4" fmla="*/ 8 w 103"/>
                <a:gd name="T5" fmla="*/ 121 h 131"/>
                <a:gd name="T6" fmla="*/ 14 w 103"/>
                <a:gd name="T7" fmla="*/ 114 h 131"/>
                <a:gd name="T8" fmla="*/ 16 w 103"/>
                <a:gd name="T9" fmla="*/ 111 h 131"/>
                <a:gd name="T10" fmla="*/ 22 w 103"/>
                <a:gd name="T11" fmla="*/ 104 h 131"/>
                <a:gd name="T12" fmla="*/ 24 w 103"/>
                <a:gd name="T13" fmla="*/ 101 h 131"/>
                <a:gd name="T14" fmla="*/ 30 w 103"/>
                <a:gd name="T15" fmla="*/ 93 h 131"/>
                <a:gd name="T16" fmla="*/ 32 w 103"/>
                <a:gd name="T17" fmla="*/ 90 h 131"/>
                <a:gd name="T18" fmla="*/ 38 w 103"/>
                <a:gd name="T19" fmla="*/ 83 h 131"/>
                <a:gd name="T20" fmla="*/ 40 w 103"/>
                <a:gd name="T21" fmla="*/ 80 h 131"/>
                <a:gd name="T22" fmla="*/ 46 w 103"/>
                <a:gd name="T23" fmla="*/ 73 h 131"/>
                <a:gd name="T24" fmla="*/ 48 w 103"/>
                <a:gd name="T25" fmla="*/ 70 h 131"/>
                <a:gd name="T26" fmla="*/ 54 w 103"/>
                <a:gd name="T27" fmla="*/ 63 h 131"/>
                <a:gd name="T28" fmla="*/ 56 w 103"/>
                <a:gd name="T29" fmla="*/ 60 h 131"/>
                <a:gd name="T30" fmla="*/ 62 w 103"/>
                <a:gd name="T31" fmla="*/ 52 h 131"/>
                <a:gd name="T32" fmla="*/ 65 w 103"/>
                <a:gd name="T33" fmla="*/ 49 h 131"/>
                <a:gd name="T34" fmla="*/ 71 w 103"/>
                <a:gd name="T35" fmla="*/ 41 h 131"/>
                <a:gd name="T36" fmla="*/ 73 w 103"/>
                <a:gd name="T37" fmla="*/ 38 h 131"/>
                <a:gd name="T38" fmla="*/ 79 w 103"/>
                <a:gd name="T39" fmla="*/ 31 h 131"/>
                <a:gd name="T40" fmla="*/ 81 w 103"/>
                <a:gd name="T41" fmla="*/ 28 h 131"/>
                <a:gd name="T42" fmla="*/ 87 w 103"/>
                <a:gd name="T43" fmla="*/ 21 h 131"/>
                <a:gd name="T44" fmla="*/ 89 w 103"/>
                <a:gd name="T45" fmla="*/ 18 h 131"/>
                <a:gd name="T46" fmla="*/ 95 w 103"/>
                <a:gd name="T47" fmla="*/ 10 h 131"/>
                <a:gd name="T48" fmla="*/ 98 w 103"/>
                <a:gd name="T49" fmla="*/ 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 h="131">
                  <a:moveTo>
                    <a:pt x="6" y="124"/>
                  </a:moveTo>
                  <a:lnTo>
                    <a:pt x="8" y="121"/>
                  </a:lnTo>
                  <a:moveTo>
                    <a:pt x="14" y="114"/>
                  </a:moveTo>
                  <a:lnTo>
                    <a:pt x="16" y="111"/>
                  </a:lnTo>
                  <a:moveTo>
                    <a:pt x="22" y="104"/>
                  </a:moveTo>
                  <a:lnTo>
                    <a:pt x="24" y="101"/>
                  </a:lnTo>
                  <a:moveTo>
                    <a:pt x="30" y="93"/>
                  </a:moveTo>
                  <a:lnTo>
                    <a:pt x="32" y="90"/>
                  </a:lnTo>
                  <a:moveTo>
                    <a:pt x="38" y="83"/>
                  </a:moveTo>
                  <a:lnTo>
                    <a:pt x="40" y="80"/>
                  </a:lnTo>
                  <a:moveTo>
                    <a:pt x="46" y="73"/>
                  </a:moveTo>
                  <a:lnTo>
                    <a:pt x="48" y="70"/>
                  </a:lnTo>
                  <a:moveTo>
                    <a:pt x="54" y="63"/>
                  </a:moveTo>
                  <a:lnTo>
                    <a:pt x="56" y="60"/>
                  </a:lnTo>
                  <a:moveTo>
                    <a:pt x="62" y="52"/>
                  </a:moveTo>
                  <a:lnTo>
                    <a:pt x="65" y="49"/>
                  </a:lnTo>
                  <a:moveTo>
                    <a:pt x="71" y="41"/>
                  </a:moveTo>
                  <a:lnTo>
                    <a:pt x="73" y="38"/>
                  </a:lnTo>
                  <a:moveTo>
                    <a:pt x="79" y="31"/>
                  </a:moveTo>
                  <a:lnTo>
                    <a:pt x="81" y="28"/>
                  </a:lnTo>
                  <a:moveTo>
                    <a:pt x="87" y="21"/>
                  </a:moveTo>
                  <a:lnTo>
                    <a:pt x="89" y="18"/>
                  </a:lnTo>
                  <a:moveTo>
                    <a:pt x="95" y="10"/>
                  </a:moveTo>
                  <a:lnTo>
                    <a:pt x="98" y="7"/>
                  </a:lnTo>
                </a:path>
              </a:pathLst>
            </a:custGeom>
            <a:noFill/>
            <a:ln w="22" cap="rnd">
              <a:solidFill>
                <a:srgbClr val="00C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1" name="Freeform 47"/>
            <p:cNvSpPr>
              <a:spLocks noEditPoints="1"/>
            </p:cNvSpPr>
            <p:nvPr/>
          </p:nvSpPr>
          <p:spPr bwMode="auto">
            <a:xfrm>
              <a:off x="3588" y="1982"/>
              <a:ext cx="723" cy="186"/>
            </a:xfrm>
            <a:custGeom>
              <a:avLst/>
              <a:gdLst>
                <a:gd name="T0" fmla="*/ 0 w 98"/>
                <a:gd name="T1" fmla="*/ 46 h 46"/>
                <a:gd name="T2" fmla="*/ 9 w 98"/>
                <a:gd name="T3" fmla="*/ 41 h 46"/>
                <a:gd name="T4" fmla="*/ 12 w 98"/>
                <a:gd name="T5" fmla="*/ 40 h 46"/>
                <a:gd name="T6" fmla="*/ 21 w 98"/>
                <a:gd name="T7" fmla="*/ 36 h 46"/>
                <a:gd name="T8" fmla="*/ 24 w 98"/>
                <a:gd name="T9" fmla="*/ 34 h 46"/>
                <a:gd name="T10" fmla="*/ 33 w 98"/>
                <a:gd name="T11" fmla="*/ 30 h 46"/>
                <a:gd name="T12" fmla="*/ 36 w 98"/>
                <a:gd name="T13" fmla="*/ 29 h 46"/>
                <a:gd name="T14" fmla="*/ 45 w 98"/>
                <a:gd name="T15" fmla="*/ 25 h 46"/>
                <a:gd name="T16" fmla="*/ 48 w 98"/>
                <a:gd name="T17" fmla="*/ 23 h 46"/>
                <a:gd name="T18" fmla="*/ 57 w 98"/>
                <a:gd name="T19" fmla="*/ 19 h 46"/>
                <a:gd name="T20" fmla="*/ 60 w 98"/>
                <a:gd name="T21" fmla="*/ 18 h 46"/>
                <a:gd name="T22" fmla="*/ 69 w 98"/>
                <a:gd name="T23" fmla="*/ 13 h 46"/>
                <a:gd name="T24" fmla="*/ 72 w 98"/>
                <a:gd name="T25" fmla="*/ 12 h 46"/>
                <a:gd name="T26" fmla="*/ 81 w 98"/>
                <a:gd name="T27" fmla="*/ 8 h 46"/>
                <a:gd name="T28" fmla="*/ 84 w 98"/>
                <a:gd name="T29" fmla="*/ 7 h 46"/>
                <a:gd name="T30" fmla="*/ 93 w 98"/>
                <a:gd name="T31" fmla="*/ 2 h 46"/>
                <a:gd name="T32" fmla="*/ 96 w 98"/>
                <a:gd name="T33"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46">
                  <a:moveTo>
                    <a:pt x="9" y="41"/>
                  </a:moveTo>
                  <a:lnTo>
                    <a:pt x="12" y="40"/>
                  </a:lnTo>
                  <a:moveTo>
                    <a:pt x="21" y="36"/>
                  </a:moveTo>
                  <a:lnTo>
                    <a:pt x="24" y="34"/>
                  </a:lnTo>
                  <a:moveTo>
                    <a:pt x="33" y="30"/>
                  </a:moveTo>
                  <a:lnTo>
                    <a:pt x="36" y="29"/>
                  </a:lnTo>
                  <a:moveTo>
                    <a:pt x="45" y="25"/>
                  </a:moveTo>
                  <a:lnTo>
                    <a:pt x="48" y="23"/>
                  </a:lnTo>
                  <a:moveTo>
                    <a:pt x="57" y="19"/>
                  </a:moveTo>
                  <a:lnTo>
                    <a:pt x="60" y="18"/>
                  </a:lnTo>
                  <a:moveTo>
                    <a:pt x="69" y="13"/>
                  </a:moveTo>
                  <a:lnTo>
                    <a:pt x="72" y="12"/>
                  </a:lnTo>
                  <a:moveTo>
                    <a:pt x="81" y="8"/>
                  </a:moveTo>
                  <a:lnTo>
                    <a:pt x="84" y="7"/>
                  </a:lnTo>
                  <a:moveTo>
                    <a:pt x="93" y="2"/>
                  </a:moveTo>
                  <a:lnTo>
                    <a:pt x="96" y="1"/>
                  </a:lnTo>
                </a:path>
              </a:pathLst>
            </a:custGeom>
            <a:noFill/>
            <a:ln w="22" cap="rnd">
              <a:solidFill>
                <a:srgbClr val="00C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2" name="Freeform 48"/>
            <p:cNvSpPr>
              <a:spLocks noEditPoints="1"/>
            </p:cNvSpPr>
            <p:nvPr/>
          </p:nvSpPr>
          <p:spPr bwMode="auto">
            <a:xfrm>
              <a:off x="4436" y="2006"/>
              <a:ext cx="751" cy="450"/>
            </a:xfrm>
            <a:custGeom>
              <a:avLst/>
              <a:gdLst>
                <a:gd name="T0" fmla="*/ 0 w 102"/>
                <a:gd name="T1" fmla="*/ 0 h 111"/>
                <a:gd name="T2" fmla="*/ 6 w 102"/>
                <a:gd name="T3" fmla="*/ 7 h 111"/>
                <a:gd name="T4" fmla="*/ 9 w 102"/>
                <a:gd name="T5" fmla="*/ 10 h 111"/>
                <a:gd name="T6" fmla="*/ 15 w 102"/>
                <a:gd name="T7" fmla="*/ 17 h 111"/>
                <a:gd name="T8" fmla="*/ 18 w 102"/>
                <a:gd name="T9" fmla="*/ 20 h 111"/>
                <a:gd name="T10" fmla="*/ 25 w 102"/>
                <a:gd name="T11" fmla="*/ 27 h 111"/>
                <a:gd name="T12" fmla="*/ 27 w 102"/>
                <a:gd name="T13" fmla="*/ 30 h 111"/>
                <a:gd name="T14" fmla="*/ 34 w 102"/>
                <a:gd name="T15" fmla="*/ 37 h 111"/>
                <a:gd name="T16" fmla="*/ 37 w 102"/>
                <a:gd name="T17" fmla="*/ 40 h 111"/>
                <a:gd name="T18" fmla="*/ 43 w 102"/>
                <a:gd name="T19" fmla="*/ 47 h 111"/>
                <a:gd name="T20" fmla="*/ 46 w 102"/>
                <a:gd name="T21" fmla="*/ 50 h 111"/>
                <a:gd name="T22" fmla="*/ 52 w 102"/>
                <a:gd name="T23" fmla="*/ 57 h 111"/>
                <a:gd name="T24" fmla="*/ 55 w 102"/>
                <a:gd name="T25" fmla="*/ 60 h 111"/>
                <a:gd name="T26" fmla="*/ 61 w 102"/>
                <a:gd name="T27" fmla="*/ 67 h 111"/>
                <a:gd name="T28" fmla="*/ 64 w 102"/>
                <a:gd name="T29" fmla="*/ 70 h 111"/>
                <a:gd name="T30" fmla="*/ 71 w 102"/>
                <a:gd name="T31" fmla="*/ 77 h 111"/>
                <a:gd name="T32" fmla="*/ 73 w 102"/>
                <a:gd name="T33" fmla="*/ 80 h 111"/>
                <a:gd name="T34" fmla="*/ 80 w 102"/>
                <a:gd name="T35" fmla="*/ 87 h 111"/>
                <a:gd name="T36" fmla="*/ 83 w 102"/>
                <a:gd name="T37" fmla="*/ 90 h 111"/>
                <a:gd name="T38" fmla="*/ 89 w 102"/>
                <a:gd name="T39" fmla="*/ 97 h 111"/>
                <a:gd name="T40" fmla="*/ 92 w 102"/>
                <a:gd name="T41" fmla="*/ 100 h 111"/>
                <a:gd name="T42" fmla="*/ 98 w 102"/>
                <a:gd name="T43" fmla="*/ 107 h 111"/>
                <a:gd name="T44" fmla="*/ 101 w 102"/>
                <a:gd name="T45"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111">
                  <a:moveTo>
                    <a:pt x="6" y="7"/>
                  </a:moveTo>
                  <a:lnTo>
                    <a:pt x="9" y="10"/>
                  </a:lnTo>
                  <a:moveTo>
                    <a:pt x="15" y="17"/>
                  </a:moveTo>
                  <a:lnTo>
                    <a:pt x="18" y="20"/>
                  </a:lnTo>
                  <a:moveTo>
                    <a:pt x="25" y="27"/>
                  </a:moveTo>
                  <a:lnTo>
                    <a:pt x="27" y="30"/>
                  </a:lnTo>
                  <a:moveTo>
                    <a:pt x="34" y="37"/>
                  </a:moveTo>
                  <a:lnTo>
                    <a:pt x="37" y="40"/>
                  </a:lnTo>
                  <a:moveTo>
                    <a:pt x="43" y="47"/>
                  </a:moveTo>
                  <a:lnTo>
                    <a:pt x="46" y="50"/>
                  </a:lnTo>
                  <a:moveTo>
                    <a:pt x="52" y="57"/>
                  </a:moveTo>
                  <a:lnTo>
                    <a:pt x="55" y="60"/>
                  </a:lnTo>
                  <a:moveTo>
                    <a:pt x="61" y="67"/>
                  </a:moveTo>
                  <a:lnTo>
                    <a:pt x="64" y="70"/>
                  </a:lnTo>
                  <a:moveTo>
                    <a:pt x="71" y="77"/>
                  </a:moveTo>
                  <a:lnTo>
                    <a:pt x="73" y="80"/>
                  </a:lnTo>
                  <a:moveTo>
                    <a:pt x="80" y="87"/>
                  </a:moveTo>
                  <a:lnTo>
                    <a:pt x="83" y="90"/>
                  </a:lnTo>
                  <a:moveTo>
                    <a:pt x="89" y="97"/>
                  </a:moveTo>
                  <a:lnTo>
                    <a:pt x="92" y="100"/>
                  </a:lnTo>
                  <a:moveTo>
                    <a:pt x="98" y="107"/>
                  </a:moveTo>
                  <a:lnTo>
                    <a:pt x="101" y="110"/>
                  </a:lnTo>
                </a:path>
              </a:pathLst>
            </a:custGeom>
            <a:noFill/>
            <a:ln w="22" cap="rnd">
              <a:solidFill>
                <a:srgbClr val="00C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3" name="Oval 49"/>
            <p:cNvSpPr>
              <a:spLocks noChangeArrowheads="1"/>
            </p:cNvSpPr>
            <p:nvPr/>
          </p:nvSpPr>
          <p:spPr bwMode="auto">
            <a:xfrm>
              <a:off x="899" y="1942"/>
              <a:ext cx="37" cy="20"/>
            </a:xfrm>
            <a:prstGeom prst="ellipse">
              <a:avLst/>
            </a:prstGeom>
            <a:noFill/>
            <a:ln w="22" cap="rnd">
              <a:solidFill>
                <a:srgbClr val="00C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4" name="Oval 50"/>
            <p:cNvSpPr>
              <a:spLocks noChangeArrowheads="1"/>
            </p:cNvSpPr>
            <p:nvPr/>
          </p:nvSpPr>
          <p:spPr bwMode="auto">
            <a:xfrm>
              <a:off x="1761" y="2472"/>
              <a:ext cx="37" cy="21"/>
            </a:xfrm>
            <a:prstGeom prst="ellipse">
              <a:avLst/>
            </a:prstGeom>
            <a:noFill/>
            <a:ln w="22" cap="rnd">
              <a:solidFill>
                <a:srgbClr val="00C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5" name="Oval 51"/>
            <p:cNvSpPr>
              <a:spLocks noChangeArrowheads="1"/>
            </p:cNvSpPr>
            <p:nvPr/>
          </p:nvSpPr>
          <p:spPr bwMode="auto">
            <a:xfrm>
              <a:off x="2623" y="2776"/>
              <a:ext cx="37" cy="21"/>
            </a:xfrm>
            <a:prstGeom prst="ellipse">
              <a:avLst/>
            </a:prstGeom>
            <a:noFill/>
            <a:ln w="22" cap="rnd">
              <a:solidFill>
                <a:srgbClr val="00C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6" name="Oval 52"/>
            <p:cNvSpPr>
              <a:spLocks noChangeArrowheads="1"/>
            </p:cNvSpPr>
            <p:nvPr/>
          </p:nvSpPr>
          <p:spPr bwMode="auto">
            <a:xfrm>
              <a:off x="3485" y="2177"/>
              <a:ext cx="37" cy="20"/>
            </a:xfrm>
            <a:prstGeom prst="ellipse">
              <a:avLst/>
            </a:prstGeom>
            <a:noFill/>
            <a:ln w="22" cap="rnd">
              <a:solidFill>
                <a:srgbClr val="00C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7" name="Oval 53"/>
            <p:cNvSpPr>
              <a:spLocks noChangeArrowheads="1"/>
            </p:cNvSpPr>
            <p:nvPr/>
          </p:nvSpPr>
          <p:spPr bwMode="auto">
            <a:xfrm>
              <a:off x="4347" y="1954"/>
              <a:ext cx="37" cy="20"/>
            </a:xfrm>
            <a:prstGeom prst="ellipse">
              <a:avLst/>
            </a:prstGeom>
            <a:noFill/>
            <a:ln w="22" cap="rnd">
              <a:solidFill>
                <a:srgbClr val="00C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8" name="Oval 54"/>
            <p:cNvSpPr>
              <a:spLocks noChangeArrowheads="1"/>
            </p:cNvSpPr>
            <p:nvPr/>
          </p:nvSpPr>
          <p:spPr bwMode="auto">
            <a:xfrm>
              <a:off x="5210" y="2472"/>
              <a:ext cx="36" cy="21"/>
            </a:xfrm>
            <a:prstGeom prst="ellipse">
              <a:avLst/>
            </a:prstGeom>
            <a:noFill/>
            <a:ln w="22" cap="rnd">
              <a:solidFill>
                <a:srgbClr val="00C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9" name="Freeform 55"/>
            <p:cNvSpPr>
              <a:spLocks noEditPoints="1"/>
            </p:cNvSpPr>
            <p:nvPr/>
          </p:nvSpPr>
          <p:spPr bwMode="auto">
            <a:xfrm>
              <a:off x="1009" y="2991"/>
              <a:ext cx="708" cy="4"/>
            </a:xfrm>
            <a:custGeom>
              <a:avLst/>
              <a:gdLst>
                <a:gd name="T0" fmla="*/ 0 w 96"/>
                <a:gd name="T1" fmla="*/ 0 h 1"/>
                <a:gd name="T2" fmla="*/ 9 w 96"/>
                <a:gd name="T3" fmla="*/ 0 h 1"/>
                <a:gd name="T4" fmla="*/ 21 w 96"/>
                <a:gd name="T5" fmla="*/ 0 h 1"/>
                <a:gd name="T6" fmla="*/ 30 w 96"/>
                <a:gd name="T7" fmla="*/ 0 h 1"/>
                <a:gd name="T8" fmla="*/ 33 w 96"/>
                <a:gd name="T9" fmla="*/ 0 h 1"/>
                <a:gd name="T10" fmla="*/ 42 w 96"/>
                <a:gd name="T11" fmla="*/ 0 h 1"/>
                <a:gd name="T12" fmla="*/ 54 w 96"/>
                <a:gd name="T13" fmla="*/ 1 h 1"/>
                <a:gd name="T14" fmla="*/ 63 w 96"/>
                <a:gd name="T15" fmla="*/ 1 h 1"/>
                <a:gd name="T16" fmla="*/ 66 w 96"/>
                <a:gd name="T17" fmla="*/ 1 h 1"/>
                <a:gd name="T18" fmla="*/ 75 w 96"/>
                <a:gd name="T19" fmla="*/ 1 h 1"/>
                <a:gd name="T20" fmla="*/ 87 w 96"/>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1">
                  <a:moveTo>
                    <a:pt x="9" y="0"/>
                  </a:moveTo>
                  <a:lnTo>
                    <a:pt x="21" y="0"/>
                  </a:lnTo>
                  <a:moveTo>
                    <a:pt x="30" y="0"/>
                  </a:moveTo>
                  <a:lnTo>
                    <a:pt x="33" y="0"/>
                  </a:lnTo>
                  <a:moveTo>
                    <a:pt x="42" y="0"/>
                  </a:moveTo>
                  <a:lnTo>
                    <a:pt x="54" y="1"/>
                  </a:lnTo>
                  <a:moveTo>
                    <a:pt x="63" y="1"/>
                  </a:moveTo>
                  <a:lnTo>
                    <a:pt x="66" y="1"/>
                  </a:lnTo>
                  <a:moveTo>
                    <a:pt x="75" y="1"/>
                  </a:moveTo>
                  <a:lnTo>
                    <a:pt x="87" y="1"/>
                  </a:lnTo>
                </a:path>
              </a:pathLst>
            </a:custGeom>
            <a:noFill/>
            <a:ln w="22"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0" name="Freeform 56"/>
            <p:cNvSpPr>
              <a:spLocks noEditPoints="1"/>
            </p:cNvSpPr>
            <p:nvPr/>
          </p:nvSpPr>
          <p:spPr bwMode="auto">
            <a:xfrm>
              <a:off x="1871" y="2995"/>
              <a:ext cx="708" cy="33"/>
            </a:xfrm>
            <a:custGeom>
              <a:avLst/>
              <a:gdLst>
                <a:gd name="T0" fmla="*/ 0 w 96"/>
                <a:gd name="T1" fmla="*/ 0 h 8"/>
                <a:gd name="T2" fmla="*/ 9 w 96"/>
                <a:gd name="T3" fmla="*/ 1 h 8"/>
                <a:gd name="T4" fmla="*/ 21 w 96"/>
                <a:gd name="T5" fmla="*/ 2 h 8"/>
                <a:gd name="T6" fmla="*/ 30 w 96"/>
                <a:gd name="T7" fmla="*/ 3 h 8"/>
                <a:gd name="T8" fmla="*/ 33 w 96"/>
                <a:gd name="T9" fmla="*/ 3 h 8"/>
                <a:gd name="T10" fmla="*/ 42 w 96"/>
                <a:gd name="T11" fmla="*/ 4 h 8"/>
                <a:gd name="T12" fmla="*/ 54 w 96"/>
                <a:gd name="T13" fmla="*/ 5 h 8"/>
                <a:gd name="T14" fmla="*/ 63 w 96"/>
                <a:gd name="T15" fmla="*/ 5 h 8"/>
                <a:gd name="T16" fmla="*/ 66 w 96"/>
                <a:gd name="T17" fmla="*/ 6 h 8"/>
                <a:gd name="T18" fmla="*/ 75 w 96"/>
                <a:gd name="T19" fmla="*/ 6 h 8"/>
                <a:gd name="T20" fmla="*/ 87 w 96"/>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8">
                  <a:moveTo>
                    <a:pt x="9" y="1"/>
                  </a:moveTo>
                  <a:lnTo>
                    <a:pt x="21" y="2"/>
                  </a:lnTo>
                  <a:moveTo>
                    <a:pt x="30" y="3"/>
                  </a:moveTo>
                  <a:lnTo>
                    <a:pt x="33" y="3"/>
                  </a:lnTo>
                  <a:moveTo>
                    <a:pt x="42" y="4"/>
                  </a:moveTo>
                  <a:lnTo>
                    <a:pt x="54" y="5"/>
                  </a:lnTo>
                  <a:moveTo>
                    <a:pt x="63" y="5"/>
                  </a:moveTo>
                  <a:lnTo>
                    <a:pt x="66" y="6"/>
                  </a:lnTo>
                  <a:moveTo>
                    <a:pt x="75" y="6"/>
                  </a:moveTo>
                  <a:lnTo>
                    <a:pt x="87" y="7"/>
                  </a:lnTo>
                </a:path>
              </a:pathLst>
            </a:custGeom>
            <a:noFill/>
            <a:ln w="22"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1" name="Freeform 57"/>
            <p:cNvSpPr>
              <a:spLocks noEditPoints="1"/>
            </p:cNvSpPr>
            <p:nvPr/>
          </p:nvSpPr>
          <p:spPr bwMode="auto">
            <a:xfrm>
              <a:off x="2734" y="2955"/>
              <a:ext cx="707" cy="69"/>
            </a:xfrm>
            <a:custGeom>
              <a:avLst/>
              <a:gdLst>
                <a:gd name="T0" fmla="*/ 0 w 96"/>
                <a:gd name="T1" fmla="*/ 17 h 17"/>
                <a:gd name="T2" fmla="*/ 9 w 96"/>
                <a:gd name="T3" fmla="*/ 16 h 17"/>
                <a:gd name="T4" fmla="*/ 21 w 96"/>
                <a:gd name="T5" fmla="*/ 14 h 17"/>
                <a:gd name="T6" fmla="*/ 30 w 96"/>
                <a:gd name="T7" fmla="*/ 12 h 17"/>
                <a:gd name="T8" fmla="*/ 33 w 96"/>
                <a:gd name="T9" fmla="*/ 11 h 17"/>
                <a:gd name="T10" fmla="*/ 42 w 96"/>
                <a:gd name="T11" fmla="*/ 10 h 17"/>
                <a:gd name="T12" fmla="*/ 54 w 96"/>
                <a:gd name="T13" fmla="*/ 8 h 17"/>
                <a:gd name="T14" fmla="*/ 63 w 96"/>
                <a:gd name="T15" fmla="*/ 6 h 17"/>
                <a:gd name="T16" fmla="*/ 66 w 96"/>
                <a:gd name="T17" fmla="*/ 5 h 17"/>
                <a:gd name="T18" fmla="*/ 75 w 96"/>
                <a:gd name="T19" fmla="*/ 4 h 17"/>
                <a:gd name="T20" fmla="*/ 87 w 96"/>
                <a:gd name="T2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17">
                  <a:moveTo>
                    <a:pt x="9" y="16"/>
                  </a:moveTo>
                  <a:lnTo>
                    <a:pt x="21" y="14"/>
                  </a:lnTo>
                  <a:moveTo>
                    <a:pt x="30" y="12"/>
                  </a:moveTo>
                  <a:lnTo>
                    <a:pt x="33" y="11"/>
                  </a:lnTo>
                  <a:moveTo>
                    <a:pt x="42" y="10"/>
                  </a:moveTo>
                  <a:lnTo>
                    <a:pt x="54" y="8"/>
                  </a:lnTo>
                  <a:moveTo>
                    <a:pt x="63" y="6"/>
                  </a:moveTo>
                  <a:lnTo>
                    <a:pt x="66" y="5"/>
                  </a:lnTo>
                  <a:moveTo>
                    <a:pt x="75" y="4"/>
                  </a:moveTo>
                  <a:lnTo>
                    <a:pt x="87" y="2"/>
                  </a:lnTo>
                </a:path>
              </a:pathLst>
            </a:custGeom>
            <a:noFill/>
            <a:ln w="22"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2" name="Freeform 58"/>
            <p:cNvSpPr>
              <a:spLocks noEditPoints="1"/>
            </p:cNvSpPr>
            <p:nvPr/>
          </p:nvSpPr>
          <p:spPr bwMode="auto">
            <a:xfrm>
              <a:off x="3596" y="2947"/>
              <a:ext cx="707" cy="0"/>
            </a:xfrm>
            <a:custGeom>
              <a:avLst/>
              <a:gdLst>
                <a:gd name="T0" fmla="*/ 0 w 96"/>
                <a:gd name="T1" fmla="*/ 9 w 96"/>
                <a:gd name="T2" fmla="*/ 21 w 96"/>
                <a:gd name="T3" fmla="*/ 30 w 96"/>
                <a:gd name="T4" fmla="*/ 33 w 96"/>
                <a:gd name="T5" fmla="*/ 42 w 96"/>
                <a:gd name="T6" fmla="*/ 54 w 96"/>
                <a:gd name="T7" fmla="*/ 63 w 96"/>
                <a:gd name="T8" fmla="*/ 66 w 96"/>
                <a:gd name="T9" fmla="*/ 75 w 96"/>
                <a:gd name="T10" fmla="*/ 87 w 9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96">
                  <a:moveTo>
                    <a:pt x="9" y="0"/>
                  </a:moveTo>
                  <a:lnTo>
                    <a:pt x="21" y="0"/>
                  </a:lnTo>
                  <a:moveTo>
                    <a:pt x="30" y="0"/>
                  </a:moveTo>
                  <a:lnTo>
                    <a:pt x="33" y="0"/>
                  </a:lnTo>
                  <a:moveTo>
                    <a:pt x="42" y="0"/>
                  </a:moveTo>
                  <a:lnTo>
                    <a:pt x="54" y="0"/>
                  </a:lnTo>
                  <a:moveTo>
                    <a:pt x="63" y="0"/>
                  </a:moveTo>
                  <a:lnTo>
                    <a:pt x="66" y="0"/>
                  </a:lnTo>
                  <a:moveTo>
                    <a:pt x="75" y="0"/>
                  </a:moveTo>
                  <a:lnTo>
                    <a:pt x="87" y="0"/>
                  </a:lnTo>
                </a:path>
              </a:pathLst>
            </a:custGeom>
            <a:noFill/>
            <a:ln w="22"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3" name="Freeform 59"/>
            <p:cNvSpPr>
              <a:spLocks noEditPoints="1"/>
            </p:cNvSpPr>
            <p:nvPr/>
          </p:nvSpPr>
          <p:spPr bwMode="auto">
            <a:xfrm>
              <a:off x="4458" y="2951"/>
              <a:ext cx="707" cy="48"/>
            </a:xfrm>
            <a:custGeom>
              <a:avLst/>
              <a:gdLst>
                <a:gd name="T0" fmla="*/ 0 w 96"/>
                <a:gd name="T1" fmla="*/ 0 h 12"/>
                <a:gd name="T2" fmla="*/ 9 w 96"/>
                <a:gd name="T3" fmla="*/ 1 h 12"/>
                <a:gd name="T4" fmla="*/ 21 w 96"/>
                <a:gd name="T5" fmla="*/ 3 h 12"/>
                <a:gd name="T6" fmla="*/ 30 w 96"/>
                <a:gd name="T7" fmla="*/ 4 h 12"/>
                <a:gd name="T8" fmla="*/ 33 w 96"/>
                <a:gd name="T9" fmla="*/ 4 h 12"/>
                <a:gd name="T10" fmla="*/ 42 w 96"/>
                <a:gd name="T11" fmla="*/ 5 h 12"/>
                <a:gd name="T12" fmla="*/ 54 w 96"/>
                <a:gd name="T13" fmla="*/ 7 h 12"/>
                <a:gd name="T14" fmla="*/ 63 w 96"/>
                <a:gd name="T15" fmla="*/ 8 h 12"/>
                <a:gd name="T16" fmla="*/ 66 w 96"/>
                <a:gd name="T17" fmla="*/ 8 h 12"/>
                <a:gd name="T18" fmla="*/ 75 w 96"/>
                <a:gd name="T19" fmla="*/ 9 h 12"/>
                <a:gd name="T20" fmla="*/ 87 w 96"/>
                <a:gd name="T2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12">
                  <a:moveTo>
                    <a:pt x="9" y="1"/>
                  </a:moveTo>
                  <a:lnTo>
                    <a:pt x="21" y="3"/>
                  </a:lnTo>
                  <a:moveTo>
                    <a:pt x="30" y="4"/>
                  </a:moveTo>
                  <a:lnTo>
                    <a:pt x="33" y="4"/>
                  </a:lnTo>
                  <a:moveTo>
                    <a:pt x="42" y="5"/>
                  </a:moveTo>
                  <a:lnTo>
                    <a:pt x="54" y="7"/>
                  </a:lnTo>
                  <a:moveTo>
                    <a:pt x="63" y="8"/>
                  </a:moveTo>
                  <a:lnTo>
                    <a:pt x="66" y="8"/>
                  </a:lnTo>
                  <a:moveTo>
                    <a:pt x="75" y="9"/>
                  </a:moveTo>
                  <a:lnTo>
                    <a:pt x="87" y="11"/>
                  </a:lnTo>
                </a:path>
              </a:pathLst>
            </a:custGeom>
            <a:noFill/>
            <a:ln w="22"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92" name="Oval 60"/>
            <p:cNvSpPr>
              <a:spLocks noChangeArrowheads="1"/>
            </p:cNvSpPr>
            <p:nvPr/>
          </p:nvSpPr>
          <p:spPr bwMode="auto">
            <a:xfrm>
              <a:off x="899" y="2975"/>
              <a:ext cx="37" cy="20"/>
            </a:xfrm>
            <a:prstGeom prst="ellipse">
              <a:avLst/>
            </a:prstGeom>
            <a:noFill/>
            <a:ln w="22"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93" name="Oval 61"/>
            <p:cNvSpPr>
              <a:spLocks noChangeArrowheads="1"/>
            </p:cNvSpPr>
            <p:nvPr/>
          </p:nvSpPr>
          <p:spPr bwMode="auto">
            <a:xfrm>
              <a:off x="1761" y="2983"/>
              <a:ext cx="37" cy="20"/>
            </a:xfrm>
            <a:prstGeom prst="ellipse">
              <a:avLst/>
            </a:prstGeom>
            <a:noFill/>
            <a:ln w="22"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95" name="Oval 62"/>
            <p:cNvSpPr>
              <a:spLocks noChangeArrowheads="1"/>
            </p:cNvSpPr>
            <p:nvPr/>
          </p:nvSpPr>
          <p:spPr bwMode="auto">
            <a:xfrm>
              <a:off x="2623" y="3019"/>
              <a:ext cx="37" cy="21"/>
            </a:xfrm>
            <a:prstGeom prst="ellipse">
              <a:avLst/>
            </a:prstGeom>
            <a:noFill/>
            <a:ln w="22"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96" name="Oval 63"/>
            <p:cNvSpPr>
              <a:spLocks noChangeArrowheads="1"/>
            </p:cNvSpPr>
            <p:nvPr/>
          </p:nvSpPr>
          <p:spPr bwMode="auto">
            <a:xfrm>
              <a:off x="3485" y="2934"/>
              <a:ext cx="37" cy="21"/>
            </a:xfrm>
            <a:prstGeom prst="ellipse">
              <a:avLst/>
            </a:prstGeom>
            <a:noFill/>
            <a:ln w="22"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97" name="Oval 64"/>
            <p:cNvSpPr>
              <a:spLocks noChangeArrowheads="1"/>
            </p:cNvSpPr>
            <p:nvPr/>
          </p:nvSpPr>
          <p:spPr bwMode="auto">
            <a:xfrm>
              <a:off x="4347" y="2934"/>
              <a:ext cx="37" cy="21"/>
            </a:xfrm>
            <a:prstGeom prst="ellipse">
              <a:avLst/>
            </a:prstGeom>
            <a:noFill/>
            <a:ln w="22"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98" name="Oval 65"/>
            <p:cNvSpPr>
              <a:spLocks noChangeArrowheads="1"/>
            </p:cNvSpPr>
            <p:nvPr/>
          </p:nvSpPr>
          <p:spPr bwMode="auto">
            <a:xfrm>
              <a:off x="5210" y="2991"/>
              <a:ext cx="36" cy="20"/>
            </a:xfrm>
            <a:prstGeom prst="ellipse">
              <a:avLst/>
            </a:prstGeom>
            <a:noFill/>
            <a:ln w="22"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99" name="Freeform 66"/>
            <p:cNvSpPr>
              <a:spLocks noEditPoints="1"/>
            </p:cNvSpPr>
            <p:nvPr/>
          </p:nvSpPr>
          <p:spPr bwMode="auto">
            <a:xfrm>
              <a:off x="1142" y="2955"/>
              <a:ext cx="575" cy="20"/>
            </a:xfrm>
            <a:custGeom>
              <a:avLst/>
              <a:gdLst>
                <a:gd name="T0" fmla="*/ 0 w 78"/>
                <a:gd name="T1" fmla="*/ 0 h 5"/>
                <a:gd name="T2" fmla="*/ 9 w 78"/>
                <a:gd name="T3" fmla="*/ 1 h 5"/>
                <a:gd name="T4" fmla="*/ 30 w 78"/>
                <a:gd name="T5" fmla="*/ 2 h 5"/>
                <a:gd name="T6" fmla="*/ 39 w 78"/>
                <a:gd name="T7" fmla="*/ 3 h 5"/>
                <a:gd name="T8" fmla="*/ 60 w 78"/>
                <a:gd name="T9" fmla="*/ 4 h 5"/>
                <a:gd name="T10" fmla="*/ 69 w 78"/>
                <a:gd name="T11" fmla="*/ 4 h 5"/>
              </a:gdLst>
              <a:ahLst/>
              <a:cxnLst>
                <a:cxn ang="0">
                  <a:pos x="T0" y="T1"/>
                </a:cxn>
                <a:cxn ang="0">
                  <a:pos x="T2" y="T3"/>
                </a:cxn>
                <a:cxn ang="0">
                  <a:pos x="T4" y="T5"/>
                </a:cxn>
                <a:cxn ang="0">
                  <a:pos x="T6" y="T7"/>
                </a:cxn>
                <a:cxn ang="0">
                  <a:pos x="T8" y="T9"/>
                </a:cxn>
                <a:cxn ang="0">
                  <a:pos x="T10" y="T11"/>
                </a:cxn>
              </a:cxnLst>
              <a:rect l="0" t="0" r="r" b="b"/>
              <a:pathLst>
                <a:path w="78" h="5">
                  <a:moveTo>
                    <a:pt x="9" y="1"/>
                  </a:moveTo>
                  <a:lnTo>
                    <a:pt x="30" y="2"/>
                  </a:lnTo>
                  <a:moveTo>
                    <a:pt x="39" y="3"/>
                  </a:moveTo>
                  <a:lnTo>
                    <a:pt x="60" y="4"/>
                  </a:lnTo>
                  <a:moveTo>
                    <a:pt x="69" y="4"/>
                  </a:moveTo>
                </a:path>
              </a:pathLst>
            </a:custGeom>
            <a:noFill/>
            <a:ln w="22" cap="rnd">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00" name="Freeform 67"/>
            <p:cNvSpPr>
              <a:spLocks noEditPoints="1"/>
            </p:cNvSpPr>
            <p:nvPr/>
          </p:nvSpPr>
          <p:spPr bwMode="auto">
            <a:xfrm>
              <a:off x="2004" y="2991"/>
              <a:ext cx="575" cy="37"/>
            </a:xfrm>
            <a:custGeom>
              <a:avLst/>
              <a:gdLst>
                <a:gd name="T0" fmla="*/ 0 w 78"/>
                <a:gd name="T1" fmla="*/ 0 h 9"/>
                <a:gd name="T2" fmla="*/ 9 w 78"/>
                <a:gd name="T3" fmla="*/ 1 h 9"/>
                <a:gd name="T4" fmla="*/ 30 w 78"/>
                <a:gd name="T5" fmla="*/ 4 h 9"/>
                <a:gd name="T6" fmla="*/ 39 w 78"/>
                <a:gd name="T7" fmla="*/ 5 h 9"/>
                <a:gd name="T8" fmla="*/ 60 w 78"/>
                <a:gd name="T9" fmla="*/ 7 h 9"/>
                <a:gd name="T10" fmla="*/ 69 w 78"/>
                <a:gd name="T11" fmla="*/ 8 h 9"/>
              </a:gdLst>
              <a:ahLst/>
              <a:cxnLst>
                <a:cxn ang="0">
                  <a:pos x="T0" y="T1"/>
                </a:cxn>
                <a:cxn ang="0">
                  <a:pos x="T2" y="T3"/>
                </a:cxn>
                <a:cxn ang="0">
                  <a:pos x="T4" y="T5"/>
                </a:cxn>
                <a:cxn ang="0">
                  <a:pos x="T6" y="T7"/>
                </a:cxn>
                <a:cxn ang="0">
                  <a:pos x="T8" y="T9"/>
                </a:cxn>
                <a:cxn ang="0">
                  <a:pos x="T10" y="T11"/>
                </a:cxn>
              </a:cxnLst>
              <a:rect l="0" t="0" r="r" b="b"/>
              <a:pathLst>
                <a:path w="78" h="9">
                  <a:moveTo>
                    <a:pt x="9" y="1"/>
                  </a:moveTo>
                  <a:lnTo>
                    <a:pt x="30" y="4"/>
                  </a:lnTo>
                  <a:moveTo>
                    <a:pt x="39" y="5"/>
                  </a:moveTo>
                  <a:lnTo>
                    <a:pt x="60" y="7"/>
                  </a:lnTo>
                  <a:moveTo>
                    <a:pt x="69" y="8"/>
                  </a:moveTo>
                </a:path>
              </a:pathLst>
            </a:custGeom>
            <a:noFill/>
            <a:ln w="22" cap="rnd">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01" name="Freeform 68"/>
            <p:cNvSpPr>
              <a:spLocks noEditPoints="1"/>
            </p:cNvSpPr>
            <p:nvPr/>
          </p:nvSpPr>
          <p:spPr bwMode="auto">
            <a:xfrm>
              <a:off x="2866" y="2983"/>
              <a:ext cx="575" cy="36"/>
            </a:xfrm>
            <a:custGeom>
              <a:avLst/>
              <a:gdLst>
                <a:gd name="T0" fmla="*/ 0 w 78"/>
                <a:gd name="T1" fmla="*/ 9 h 9"/>
                <a:gd name="T2" fmla="*/ 9 w 78"/>
                <a:gd name="T3" fmla="*/ 8 h 9"/>
                <a:gd name="T4" fmla="*/ 30 w 78"/>
                <a:gd name="T5" fmla="*/ 6 h 9"/>
                <a:gd name="T6" fmla="*/ 39 w 78"/>
                <a:gd name="T7" fmla="*/ 5 h 9"/>
                <a:gd name="T8" fmla="*/ 60 w 78"/>
                <a:gd name="T9" fmla="*/ 2 h 9"/>
                <a:gd name="T10" fmla="*/ 69 w 78"/>
                <a:gd name="T11" fmla="*/ 1 h 9"/>
              </a:gdLst>
              <a:ahLst/>
              <a:cxnLst>
                <a:cxn ang="0">
                  <a:pos x="T0" y="T1"/>
                </a:cxn>
                <a:cxn ang="0">
                  <a:pos x="T2" y="T3"/>
                </a:cxn>
                <a:cxn ang="0">
                  <a:pos x="T4" y="T5"/>
                </a:cxn>
                <a:cxn ang="0">
                  <a:pos x="T6" y="T7"/>
                </a:cxn>
                <a:cxn ang="0">
                  <a:pos x="T8" y="T9"/>
                </a:cxn>
                <a:cxn ang="0">
                  <a:pos x="T10" y="T11"/>
                </a:cxn>
              </a:cxnLst>
              <a:rect l="0" t="0" r="r" b="b"/>
              <a:pathLst>
                <a:path w="78" h="9">
                  <a:moveTo>
                    <a:pt x="9" y="8"/>
                  </a:moveTo>
                  <a:lnTo>
                    <a:pt x="30" y="6"/>
                  </a:lnTo>
                  <a:moveTo>
                    <a:pt x="39" y="5"/>
                  </a:moveTo>
                  <a:lnTo>
                    <a:pt x="60" y="2"/>
                  </a:lnTo>
                  <a:moveTo>
                    <a:pt x="69" y="1"/>
                  </a:moveTo>
                </a:path>
              </a:pathLst>
            </a:custGeom>
            <a:noFill/>
            <a:ln w="22" cap="rnd">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02" name="Freeform 69"/>
            <p:cNvSpPr>
              <a:spLocks noEditPoints="1"/>
            </p:cNvSpPr>
            <p:nvPr/>
          </p:nvSpPr>
          <p:spPr bwMode="auto">
            <a:xfrm>
              <a:off x="3728" y="2910"/>
              <a:ext cx="575" cy="53"/>
            </a:xfrm>
            <a:custGeom>
              <a:avLst/>
              <a:gdLst>
                <a:gd name="T0" fmla="*/ 0 w 78"/>
                <a:gd name="T1" fmla="*/ 13 h 13"/>
                <a:gd name="T2" fmla="*/ 9 w 78"/>
                <a:gd name="T3" fmla="*/ 11 h 13"/>
                <a:gd name="T4" fmla="*/ 30 w 78"/>
                <a:gd name="T5" fmla="*/ 8 h 13"/>
                <a:gd name="T6" fmla="*/ 39 w 78"/>
                <a:gd name="T7" fmla="*/ 6 h 13"/>
                <a:gd name="T8" fmla="*/ 60 w 78"/>
                <a:gd name="T9" fmla="*/ 3 h 13"/>
                <a:gd name="T10" fmla="*/ 69 w 78"/>
                <a:gd name="T11" fmla="*/ 1 h 13"/>
              </a:gdLst>
              <a:ahLst/>
              <a:cxnLst>
                <a:cxn ang="0">
                  <a:pos x="T0" y="T1"/>
                </a:cxn>
                <a:cxn ang="0">
                  <a:pos x="T2" y="T3"/>
                </a:cxn>
                <a:cxn ang="0">
                  <a:pos x="T4" y="T5"/>
                </a:cxn>
                <a:cxn ang="0">
                  <a:pos x="T6" y="T7"/>
                </a:cxn>
                <a:cxn ang="0">
                  <a:pos x="T8" y="T9"/>
                </a:cxn>
                <a:cxn ang="0">
                  <a:pos x="T10" y="T11"/>
                </a:cxn>
              </a:cxnLst>
              <a:rect l="0" t="0" r="r" b="b"/>
              <a:pathLst>
                <a:path w="78" h="13">
                  <a:moveTo>
                    <a:pt x="9" y="11"/>
                  </a:moveTo>
                  <a:lnTo>
                    <a:pt x="30" y="8"/>
                  </a:lnTo>
                  <a:moveTo>
                    <a:pt x="39" y="6"/>
                  </a:moveTo>
                  <a:lnTo>
                    <a:pt x="60" y="3"/>
                  </a:lnTo>
                  <a:moveTo>
                    <a:pt x="69" y="1"/>
                  </a:moveTo>
                </a:path>
              </a:pathLst>
            </a:custGeom>
            <a:noFill/>
            <a:ln w="22" cap="rnd">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03" name="Freeform 70"/>
            <p:cNvSpPr>
              <a:spLocks noEditPoints="1"/>
            </p:cNvSpPr>
            <p:nvPr/>
          </p:nvSpPr>
          <p:spPr bwMode="auto">
            <a:xfrm>
              <a:off x="4591" y="2918"/>
              <a:ext cx="574" cy="24"/>
            </a:xfrm>
            <a:custGeom>
              <a:avLst/>
              <a:gdLst>
                <a:gd name="T0" fmla="*/ 0 w 78"/>
                <a:gd name="T1" fmla="*/ 0 h 6"/>
                <a:gd name="T2" fmla="*/ 9 w 78"/>
                <a:gd name="T3" fmla="*/ 0 h 6"/>
                <a:gd name="T4" fmla="*/ 30 w 78"/>
                <a:gd name="T5" fmla="*/ 2 h 6"/>
                <a:gd name="T6" fmla="*/ 39 w 78"/>
                <a:gd name="T7" fmla="*/ 3 h 6"/>
                <a:gd name="T8" fmla="*/ 60 w 78"/>
                <a:gd name="T9" fmla="*/ 5 h 6"/>
                <a:gd name="T10" fmla="*/ 69 w 78"/>
                <a:gd name="T11" fmla="*/ 5 h 6"/>
              </a:gdLst>
              <a:ahLst/>
              <a:cxnLst>
                <a:cxn ang="0">
                  <a:pos x="T0" y="T1"/>
                </a:cxn>
                <a:cxn ang="0">
                  <a:pos x="T2" y="T3"/>
                </a:cxn>
                <a:cxn ang="0">
                  <a:pos x="T4" y="T5"/>
                </a:cxn>
                <a:cxn ang="0">
                  <a:pos x="T6" y="T7"/>
                </a:cxn>
                <a:cxn ang="0">
                  <a:pos x="T8" y="T9"/>
                </a:cxn>
                <a:cxn ang="0">
                  <a:pos x="T10" y="T11"/>
                </a:cxn>
              </a:cxnLst>
              <a:rect l="0" t="0" r="r" b="b"/>
              <a:pathLst>
                <a:path w="78" h="6">
                  <a:moveTo>
                    <a:pt x="9" y="0"/>
                  </a:moveTo>
                  <a:lnTo>
                    <a:pt x="30" y="2"/>
                  </a:lnTo>
                  <a:moveTo>
                    <a:pt x="39" y="3"/>
                  </a:moveTo>
                  <a:lnTo>
                    <a:pt x="60" y="5"/>
                  </a:lnTo>
                  <a:moveTo>
                    <a:pt x="69" y="5"/>
                  </a:moveTo>
                </a:path>
              </a:pathLst>
            </a:custGeom>
            <a:noFill/>
            <a:ln w="22" cap="rnd">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04" name="Oval 71"/>
            <p:cNvSpPr>
              <a:spLocks noChangeArrowheads="1"/>
            </p:cNvSpPr>
            <p:nvPr/>
          </p:nvSpPr>
          <p:spPr bwMode="auto">
            <a:xfrm>
              <a:off x="899" y="2934"/>
              <a:ext cx="37" cy="21"/>
            </a:xfrm>
            <a:prstGeom prst="ellipse">
              <a:avLst/>
            </a:prstGeom>
            <a:noFill/>
            <a:ln w="22" cap="rnd">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05" name="Oval 72"/>
            <p:cNvSpPr>
              <a:spLocks noChangeArrowheads="1"/>
            </p:cNvSpPr>
            <p:nvPr/>
          </p:nvSpPr>
          <p:spPr bwMode="auto">
            <a:xfrm>
              <a:off x="1761" y="2967"/>
              <a:ext cx="37" cy="20"/>
            </a:xfrm>
            <a:prstGeom prst="ellipse">
              <a:avLst/>
            </a:prstGeom>
            <a:noFill/>
            <a:ln w="22" cap="rnd">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06" name="Oval 73"/>
            <p:cNvSpPr>
              <a:spLocks noChangeArrowheads="1"/>
            </p:cNvSpPr>
            <p:nvPr/>
          </p:nvSpPr>
          <p:spPr bwMode="auto">
            <a:xfrm>
              <a:off x="2623" y="3024"/>
              <a:ext cx="37" cy="20"/>
            </a:xfrm>
            <a:prstGeom prst="ellipse">
              <a:avLst/>
            </a:prstGeom>
            <a:noFill/>
            <a:ln w="22" cap="rnd">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07" name="Oval 74"/>
            <p:cNvSpPr>
              <a:spLocks noChangeArrowheads="1"/>
            </p:cNvSpPr>
            <p:nvPr/>
          </p:nvSpPr>
          <p:spPr bwMode="auto">
            <a:xfrm>
              <a:off x="3485" y="2967"/>
              <a:ext cx="37" cy="20"/>
            </a:xfrm>
            <a:prstGeom prst="ellipse">
              <a:avLst/>
            </a:prstGeom>
            <a:noFill/>
            <a:ln w="22" cap="rnd">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08" name="Oval 75"/>
            <p:cNvSpPr>
              <a:spLocks noChangeArrowheads="1"/>
            </p:cNvSpPr>
            <p:nvPr/>
          </p:nvSpPr>
          <p:spPr bwMode="auto">
            <a:xfrm>
              <a:off x="4347" y="2894"/>
              <a:ext cx="37" cy="20"/>
            </a:xfrm>
            <a:prstGeom prst="ellipse">
              <a:avLst/>
            </a:prstGeom>
            <a:noFill/>
            <a:ln w="22" cap="rnd">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09" name="Oval 76"/>
            <p:cNvSpPr>
              <a:spLocks noChangeArrowheads="1"/>
            </p:cNvSpPr>
            <p:nvPr/>
          </p:nvSpPr>
          <p:spPr bwMode="auto">
            <a:xfrm>
              <a:off x="5210" y="2934"/>
              <a:ext cx="36" cy="21"/>
            </a:xfrm>
            <a:prstGeom prst="ellipse">
              <a:avLst/>
            </a:prstGeom>
            <a:noFill/>
            <a:ln w="22" cap="rnd">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10" name="Freeform 77"/>
            <p:cNvSpPr>
              <a:spLocks noEditPoints="1"/>
            </p:cNvSpPr>
            <p:nvPr/>
          </p:nvSpPr>
          <p:spPr bwMode="auto">
            <a:xfrm>
              <a:off x="1024" y="2505"/>
              <a:ext cx="693" cy="138"/>
            </a:xfrm>
            <a:custGeom>
              <a:avLst/>
              <a:gdLst>
                <a:gd name="T0" fmla="*/ 0 w 94"/>
                <a:gd name="T1" fmla="*/ 0 h 34"/>
                <a:gd name="T2" fmla="*/ 6 w 94"/>
                <a:gd name="T3" fmla="*/ 2 h 34"/>
                <a:gd name="T4" fmla="*/ 23 w 94"/>
                <a:gd name="T5" fmla="*/ 8 h 34"/>
                <a:gd name="T6" fmla="*/ 29 w 94"/>
                <a:gd name="T7" fmla="*/ 11 h 34"/>
                <a:gd name="T8" fmla="*/ 35 w 94"/>
                <a:gd name="T9" fmla="*/ 13 h 34"/>
                <a:gd name="T10" fmla="*/ 41 w 94"/>
                <a:gd name="T11" fmla="*/ 15 h 34"/>
                <a:gd name="T12" fmla="*/ 58 w 94"/>
                <a:gd name="T13" fmla="*/ 21 h 34"/>
                <a:gd name="T14" fmla="*/ 64 w 94"/>
                <a:gd name="T15" fmla="*/ 23 h 34"/>
                <a:gd name="T16" fmla="*/ 70 w 94"/>
                <a:gd name="T17" fmla="*/ 25 h 34"/>
                <a:gd name="T18" fmla="*/ 76 w 94"/>
                <a:gd name="T19" fmla="*/ 28 h 34"/>
                <a:gd name="T20" fmla="*/ 93 w 94"/>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4">
                  <a:moveTo>
                    <a:pt x="6" y="2"/>
                  </a:moveTo>
                  <a:lnTo>
                    <a:pt x="23" y="8"/>
                  </a:lnTo>
                  <a:moveTo>
                    <a:pt x="29" y="11"/>
                  </a:moveTo>
                  <a:lnTo>
                    <a:pt x="35" y="13"/>
                  </a:lnTo>
                  <a:moveTo>
                    <a:pt x="41" y="15"/>
                  </a:moveTo>
                  <a:lnTo>
                    <a:pt x="58" y="21"/>
                  </a:lnTo>
                  <a:moveTo>
                    <a:pt x="64" y="23"/>
                  </a:moveTo>
                  <a:lnTo>
                    <a:pt x="70" y="25"/>
                  </a:lnTo>
                  <a:moveTo>
                    <a:pt x="76" y="28"/>
                  </a:moveTo>
                  <a:lnTo>
                    <a:pt x="93" y="34"/>
                  </a:lnTo>
                </a:path>
              </a:pathLst>
            </a:custGeom>
            <a:noFill/>
            <a:ln w="22" cap="rnd">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11" name="Freeform 78"/>
            <p:cNvSpPr>
              <a:spLocks noEditPoints="1"/>
            </p:cNvSpPr>
            <p:nvPr/>
          </p:nvSpPr>
          <p:spPr bwMode="auto">
            <a:xfrm>
              <a:off x="1886" y="2683"/>
              <a:ext cx="700" cy="166"/>
            </a:xfrm>
            <a:custGeom>
              <a:avLst/>
              <a:gdLst>
                <a:gd name="T0" fmla="*/ 0 w 95"/>
                <a:gd name="T1" fmla="*/ 0 h 41"/>
                <a:gd name="T2" fmla="*/ 6 w 95"/>
                <a:gd name="T3" fmla="*/ 2 h 41"/>
                <a:gd name="T4" fmla="*/ 23 w 95"/>
                <a:gd name="T5" fmla="*/ 10 h 41"/>
                <a:gd name="T6" fmla="*/ 29 w 95"/>
                <a:gd name="T7" fmla="*/ 12 h 41"/>
                <a:gd name="T8" fmla="*/ 35 w 95"/>
                <a:gd name="T9" fmla="*/ 15 h 41"/>
                <a:gd name="T10" fmla="*/ 41 w 95"/>
                <a:gd name="T11" fmla="*/ 17 h 41"/>
                <a:gd name="T12" fmla="*/ 58 w 95"/>
                <a:gd name="T13" fmla="*/ 25 h 41"/>
                <a:gd name="T14" fmla="*/ 64 w 95"/>
                <a:gd name="T15" fmla="*/ 27 h 41"/>
                <a:gd name="T16" fmla="*/ 70 w 95"/>
                <a:gd name="T17" fmla="*/ 30 h 41"/>
                <a:gd name="T18" fmla="*/ 76 w 95"/>
                <a:gd name="T19" fmla="*/ 33 h 41"/>
                <a:gd name="T20" fmla="*/ 93 w 95"/>
                <a:gd name="T21"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41">
                  <a:moveTo>
                    <a:pt x="6" y="2"/>
                  </a:moveTo>
                  <a:lnTo>
                    <a:pt x="23" y="10"/>
                  </a:lnTo>
                  <a:moveTo>
                    <a:pt x="29" y="12"/>
                  </a:moveTo>
                  <a:lnTo>
                    <a:pt x="35" y="15"/>
                  </a:lnTo>
                  <a:moveTo>
                    <a:pt x="41" y="17"/>
                  </a:moveTo>
                  <a:lnTo>
                    <a:pt x="58" y="25"/>
                  </a:lnTo>
                  <a:moveTo>
                    <a:pt x="64" y="27"/>
                  </a:moveTo>
                  <a:lnTo>
                    <a:pt x="70" y="30"/>
                  </a:lnTo>
                  <a:moveTo>
                    <a:pt x="76" y="33"/>
                  </a:moveTo>
                  <a:lnTo>
                    <a:pt x="93" y="40"/>
                  </a:lnTo>
                </a:path>
              </a:pathLst>
            </a:custGeom>
            <a:noFill/>
            <a:ln w="22" cap="rnd">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12" name="Freeform 79"/>
            <p:cNvSpPr>
              <a:spLocks noEditPoints="1"/>
            </p:cNvSpPr>
            <p:nvPr/>
          </p:nvSpPr>
          <p:spPr bwMode="auto">
            <a:xfrm>
              <a:off x="2734" y="2509"/>
              <a:ext cx="722" cy="316"/>
            </a:xfrm>
            <a:custGeom>
              <a:avLst/>
              <a:gdLst>
                <a:gd name="T0" fmla="*/ 0 w 98"/>
                <a:gd name="T1" fmla="*/ 78 h 78"/>
                <a:gd name="T2" fmla="*/ 5 w 98"/>
                <a:gd name="T3" fmla="*/ 74 h 78"/>
                <a:gd name="T4" fmla="*/ 20 w 98"/>
                <a:gd name="T5" fmla="*/ 62 h 78"/>
                <a:gd name="T6" fmla="*/ 25 w 98"/>
                <a:gd name="T7" fmla="*/ 58 h 78"/>
                <a:gd name="T8" fmla="*/ 30 w 98"/>
                <a:gd name="T9" fmla="*/ 54 h 78"/>
                <a:gd name="T10" fmla="*/ 35 w 98"/>
                <a:gd name="T11" fmla="*/ 50 h 78"/>
                <a:gd name="T12" fmla="*/ 50 w 98"/>
                <a:gd name="T13" fmla="*/ 38 h 78"/>
                <a:gd name="T14" fmla="*/ 55 w 98"/>
                <a:gd name="T15" fmla="*/ 34 h 78"/>
                <a:gd name="T16" fmla="*/ 60 w 98"/>
                <a:gd name="T17" fmla="*/ 30 h 78"/>
                <a:gd name="T18" fmla="*/ 65 w 98"/>
                <a:gd name="T19" fmla="*/ 26 h 78"/>
                <a:gd name="T20" fmla="*/ 80 w 98"/>
                <a:gd name="T21" fmla="*/ 14 h 78"/>
                <a:gd name="T22" fmla="*/ 85 w 98"/>
                <a:gd name="T23" fmla="*/ 10 h 78"/>
                <a:gd name="T24" fmla="*/ 90 w 98"/>
                <a:gd name="T25" fmla="*/ 6 h 78"/>
                <a:gd name="T26" fmla="*/ 95 w 98"/>
                <a:gd name="T2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8">
                  <a:moveTo>
                    <a:pt x="5" y="74"/>
                  </a:moveTo>
                  <a:lnTo>
                    <a:pt x="20" y="62"/>
                  </a:lnTo>
                  <a:moveTo>
                    <a:pt x="25" y="58"/>
                  </a:moveTo>
                  <a:lnTo>
                    <a:pt x="30" y="54"/>
                  </a:lnTo>
                  <a:moveTo>
                    <a:pt x="35" y="50"/>
                  </a:moveTo>
                  <a:lnTo>
                    <a:pt x="50" y="38"/>
                  </a:lnTo>
                  <a:moveTo>
                    <a:pt x="55" y="34"/>
                  </a:moveTo>
                  <a:lnTo>
                    <a:pt x="60" y="30"/>
                  </a:lnTo>
                  <a:moveTo>
                    <a:pt x="65" y="26"/>
                  </a:moveTo>
                  <a:lnTo>
                    <a:pt x="80" y="14"/>
                  </a:lnTo>
                  <a:moveTo>
                    <a:pt x="85" y="10"/>
                  </a:moveTo>
                  <a:lnTo>
                    <a:pt x="90" y="6"/>
                  </a:lnTo>
                  <a:moveTo>
                    <a:pt x="95" y="2"/>
                  </a:moveTo>
                </a:path>
              </a:pathLst>
            </a:custGeom>
            <a:noFill/>
            <a:ln w="22" cap="rnd">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13" name="Freeform 80"/>
            <p:cNvSpPr>
              <a:spLocks noEditPoints="1"/>
            </p:cNvSpPr>
            <p:nvPr/>
          </p:nvSpPr>
          <p:spPr bwMode="auto">
            <a:xfrm>
              <a:off x="3610" y="2282"/>
              <a:ext cx="701" cy="178"/>
            </a:xfrm>
            <a:custGeom>
              <a:avLst/>
              <a:gdLst>
                <a:gd name="T0" fmla="*/ 0 w 95"/>
                <a:gd name="T1" fmla="*/ 44 h 44"/>
                <a:gd name="T2" fmla="*/ 6 w 95"/>
                <a:gd name="T3" fmla="*/ 41 h 44"/>
                <a:gd name="T4" fmla="*/ 23 w 95"/>
                <a:gd name="T5" fmla="*/ 34 h 44"/>
                <a:gd name="T6" fmla="*/ 29 w 95"/>
                <a:gd name="T7" fmla="*/ 31 h 44"/>
                <a:gd name="T8" fmla="*/ 35 w 95"/>
                <a:gd name="T9" fmla="*/ 28 h 44"/>
                <a:gd name="T10" fmla="*/ 41 w 95"/>
                <a:gd name="T11" fmla="*/ 25 h 44"/>
                <a:gd name="T12" fmla="*/ 58 w 95"/>
                <a:gd name="T13" fmla="*/ 17 h 44"/>
                <a:gd name="T14" fmla="*/ 64 w 95"/>
                <a:gd name="T15" fmla="*/ 14 h 44"/>
                <a:gd name="T16" fmla="*/ 70 w 95"/>
                <a:gd name="T17" fmla="*/ 12 h 44"/>
                <a:gd name="T18" fmla="*/ 76 w 95"/>
                <a:gd name="T19" fmla="*/ 9 h 44"/>
                <a:gd name="T20" fmla="*/ 93 w 95"/>
                <a:gd name="T21"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44">
                  <a:moveTo>
                    <a:pt x="6" y="41"/>
                  </a:moveTo>
                  <a:lnTo>
                    <a:pt x="23" y="34"/>
                  </a:lnTo>
                  <a:moveTo>
                    <a:pt x="29" y="31"/>
                  </a:moveTo>
                  <a:lnTo>
                    <a:pt x="35" y="28"/>
                  </a:lnTo>
                  <a:moveTo>
                    <a:pt x="41" y="25"/>
                  </a:moveTo>
                  <a:lnTo>
                    <a:pt x="58" y="17"/>
                  </a:lnTo>
                  <a:moveTo>
                    <a:pt x="64" y="14"/>
                  </a:moveTo>
                  <a:lnTo>
                    <a:pt x="70" y="12"/>
                  </a:lnTo>
                  <a:moveTo>
                    <a:pt x="76" y="9"/>
                  </a:moveTo>
                  <a:lnTo>
                    <a:pt x="93" y="1"/>
                  </a:lnTo>
                </a:path>
              </a:pathLst>
            </a:custGeom>
            <a:noFill/>
            <a:ln w="22" cap="rnd">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14" name="Freeform 81"/>
            <p:cNvSpPr>
              <a:spLocks noEditPoints="1"/>
            </p:cNvSpPr>
            <p:nvPr/>
          </p:nvSpPr>
          <p:spPr bwMode="auto">
            <a:xfrm>
              <a:off x="4465" y="2302"/>
              <a:ext cx="715" cy="280"/>
            </a:xfrm>
            <a:custGeom>
              <a:avLst/>
              <a:gdLst>
                <a:gd name="T0" fmla="*/ 0 w 97"/>
                <a:gd name="T1" fmla="*/ 0 h 69"/>
                <a:gd name="T2" fmla="*/ 6 w 97"/>
                <a:gd name="T3" fmla="*/ 4 h 69"/>
                <a:gd name="T4" fmla="*/ 21 w 97"/>
                <a:gd name="T5" fmla="*/ 15 h 69"/>
                <a:gd name="T6" fmla="*/ 27 w 97"/>
                <a:gd name="T7" fmla="*/ 19 h 69"/>
                <a:gd name="T8" fmla="*/ 33 w 97"/>
                <a:gd name="T9" fmla="*/ 23 h 69"/>
                <a:gd name="T10" fmla="*/ 38 w 97"/>
                <a:gd name="T11" fmla="*/ 27 h 69"/>
                <a:gd name="T12" fmla="*/ 53 w 97"/>
                <a:gd name="T13" fmla="*/ 38 h 69"/>
                <a:gd name="T14" fmla="*/ 59 w 97"/>
                <a:gd name="T15" fmla="*/ 42 h 69"/>
                <a:gd name="T16" fmla="*/ 65 w 97"/>
                <a:gd name="T17" fmla="*/ 46 h 69"/>
                <a:gd name="T18" fmla="*/ 70 w 97"/>
                <a:gd name="T19" fmla="*/ 50 h 69"/>
                <a:gd name="T20" fmla="*/ 85 w 97"/>
                <a:gd name="T21" fmla="*/ 60 h 69"/>
                <a:gd name="T22" fmla="*/ 90 w 97"/>
                <a:gd name="T23" fmla="*/ 64 h 69"/>
                <a:gd name="T24" fmla="*/ 95 w 97"/>
                <a:gd name="T25"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69">
                  <a:moveTo>
                    <a:pt x="6" y="4"/>
                  </a:moveTo>
                  <a:lnTo>
                    <a:pt x="21" y="15"/>
                  </a:lnTo>
                  <a:moveTo>
                    <a:pt x="27" y="19"/>
                  </a:moveTo>
                  <a:lnTo>
                    <a:pt x="33" y="23"/>
                  </a:lnTo>
                  <a:moveTo>
                    <a:pt x="38" y="27"/>
                  </a:moveTo>
                  <a:lnTo>
                    <a:pt x="53" y="38"/>
                  </a:lnTo>
                  <a:moveTo>
                    <a:pt x="59" y="42"/>
                  </a:moveTo>
                  <a:lnTo>
                    <a:pt x="65" y="46"/>
                  </a:lnTo>
                  <a:moveTo>
                    <a:pt x="70" y="50"/>
                  </a:moveTo>
                  <a:lnTo>
                    <a:pt x="85" y="60"/>
                  </a:lnTo>
                  <a:moveTo>
                    <a:pt x="90" y="64"/>
                  </a:moveTo>
                  <a:lnTo>
                    <a:pt x="95" y="68"/>
                  </a:lnTo>
                </a:path>
              </a:pathLst>
            </a:custGeom>
            <a:noFill/>
            <a:ln w="22" cap="rnd">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15" name="Oval 82"/>
            <p:cNvSpPr>
              <a:spLocks noChangeArrowheads="1"/>
            </p:cNvSpPr>
            <p:nvPr/>
          </p:nvSpPr>
          <p:spPr bwMode="auto">
            <a:xfrm>
              <a:off x="899" y="2472"/>
              <a:ext cx="37" cy="21"/>
            </a:xfrm>
            <a:prstGeom prst="ellipse">
              <a:avLst/>
            </a:prstGeom>
            <a:noFill/>
            <a:ln w="22" cap="rnd">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16" name="Oval 83"/>
            <p:cNvSpPr>
              <a:spLocks noChangeArrowheads="1"/>
            </p:cNvSpPr>
            <p:nvPr/>
          </p:nvSpPr>
          <p:spPr bwMode="auto">
            <a:xfrm>
              <a:off x="1761" y="2643"/>
              <a:ext cx="37" cy="20"/>
            </a:xfrm>
            <a:prstGeom prst="ellipse">
              <a:avLst/>
            </a:prstGeom>
            <a:noFill/>
            <a:ln w="22" cap="rnd">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17" name="Oval 84"/>
            <p:cNvSpPr>
              <a:spLocks noChangeArrowheads="1"/>
            </p:cNvSpPr>
            <p:nvPr/>
          </p:nvSpPr>
          <p:spPr bwMode="auto">
            <a:xfrm>
              <a:off x="2623" y="2849"/>
              <a:ext cx="37" cy="21"/>
            </a:xfrm>
            <a:prstGeom prst="ellipse">
              <a:avLst/>
            </a:prstGeom>
            <a:noFill/>
            <a:ln w="22" cap="rnd">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18" name="Oval 85"/>
            <p:cNvSpPr>
              <a:spLocks noChangeArrowheads="1"/>
            </p:cNvSpPr>
            <p:nvPr/>
          </p:nvSpPr>
          <p:spPr bwMode="auto">
            <a:xfrm>
              <a:off x="3485" y="2476"/>
              <a:ext cx="37" cy="21"/>
            </a:xfrm>
            <a:prstGeom prst="ellipse">
              <a:avLst/>
            </a:prstGeom>
            <a:noFill/>
            <a:ln w="22" cap="rnd">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19" name="Oval 86"/>
            <p:cNvSpPr>
              <a:spLocks noChangeArrowheads="1"/>
            </p:cNvSpPr>
            <p:nvPr/>
          </p:nvSpPr>
          <p:spPr bwMode="auto">
            <a:xfrm>
              <a:off x="4347" y="2254"/>
              <a:ext cx="37" cy="20"/>
            </a:xfrm>
            <a:prstGeom prst="ellipse">
              <a:avLst/>
            </a:prstGeom>
            <a:noFill/>
            <a:ln w="22" cap="rnd">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20" name="Oval 87"/>
            <p:cNvSpPr>
              <a:spLocks noChangeArrowheads="1"/>
            </p:cNvSpPr>
            <p:nvPr/>
          </p:nvSpPr>
          <p:spPr bwMode="auto">
            <a:xfrm>
              <a:off x="5210" y="2590"/>
              <a:ext cx="36" cy="20"/>
            </a:xfrm>
            <a:prstGeom prst="ellipse">
              <a:avLst/>
            </a:prstGeom>
            <a:noFill/>
            <a:ln w="22" cap="rnd">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21" name="Line 88"/>
            <p:cNvSpPr>
              <a:spLocks noChangeShapeType="1"/>
            </p:cNvSpPr>
            <p:nvPr/>
          </p:nvSpPr>
          <p:spPr bwMode="auto">
            <a:xfrm>
              <a:off x="980" y="2647"/>
              <a:ext cx="737" cy="113"/>
            </a:xfrm>
            <a:prstGeom prst="line">
              <a:avLst/>
            </a:prstGeom>
            <a:noFill/>
            <a:ln w="22" cap="rnd">
              <a:solidFill>
                <a:srgbClr val="FF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22" name="Line 89"/>
            <p:cNvSpPr>
              <a:spLocks noChangeShapeType="1"/>
            </p:cNvSpPr>
            <p:nvPr/>
          </p:nvSpPr>
          <p:spPr bwMode="auto">
            <a:xfrm>
              <a:off x="1849" y="2776"/>
              <a:ext cx="730" cy="114"/>
            </a:xfrm>
            <a:prstGeom prst="line">
              <a:avLst/>
            </a:prstGeom>
            <a:noFill/>
            <a:ln w="22" cap="rnd">
              <a:solidFill>
                <a:srgbClr val="FF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23" name="Line 90"/>
            <p:cNvSpPr>
              <a:spLocks noChangeShapeType="1"/>
            </p:cNvSpPr>
            <p:nvPr/>
          </p:nvSpPr>
          <p:spPr bwMode="auto">
            <a:xfrm flipV="1">
              <a:off x="2704" y="2691"/>
              <a:ext cx="744" cy="195"/>
            </a:xfrm>
            <a:prstGeom prst="line">
              <a:avLst/>
            </a:prstGeom>
            <a:noFill/>
            <a:ln w="22" cap="rnd">
              <a:solidFill>
                <a:srgbClr val="FF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24" name="Line 91"/>
            <p:cNvSpPr>
              <a:spLocks noChangeShapeType="1"/>
            </p:cNvSpPr>
            <p:nvPr/>
          </p:nvSpPr>
          <p:spPr bwMode="auto">
            <a:xfrm flipV="1">
              <a:off x="3574" y="2521"/>
              <a:ext cx="737" cy="142"/>
            </a:xfrm>
            <a:prstGeom prst="line">
              <a:avLst/>
            </a:prstGeom>
            <a:noFill/>
            <a:ln w="22" cap="rnd">
              <a:solidFill>
                <a:srgbClr val="FF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25" name="Line 92"/>
            <p:cNvSpPr>
              <a:spLocks noChangeShapeType="1"/>
            </p:cNvSpPr>
            <p:nvPr/>
          </p:nvSpPr>
          <p:spPr bwMode="auto">
            <a:xfrm>
              <a:off x="4428" y="2525"/>
              <a:ext cx="745" cy="186"/>
            </a:xfrm>
            <a:prstGeom prst="line">
              <a:avLst/>
            </a:prstGeom>
            <a:noFill/>
            <a:ln w="22" cap="rnd">
              <a:solidFill>
                <a:srgbClr val="FF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26" name="Oval 93"/>
            <p:cNvSpPr>
              <a:spLocks noChangeArrowheads="1"/>
            </p:cNvSpPr>
            <p:nvPr/>
          </p:nvSpPr>
          <p:spPr bwMode="auto">
            <a:xfrm>
              <a:off x="899" y="2622"/>
              <a:ext cx="37" cy="21"/>
            </a:xfrm>
            <a:prstGeom prst="ellipse">
              <a:avLst/>
            </a:prstGeom>
            <a:noFill/>
            <a:ln w="22" cap="rnd">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27" name="Oval 94"/>
            <p:cNvSpPr>
              <a:spLocks noChangeArrowheads="1"/>
            </p:cNvSpPr>
            <p:nvPr/>
          </p:nvSpPr>
          <p:spPr bwMode="auto">
            <a:xfrm>
              <a:off x="1761" y="2756"/>
              <a:ext cx="37" cy="20"/>
            </a:xfrm>
            <a:prstGeom prst="ellipse">
              <a:avLst/>
            </a:prstGeom>
            <a:noFill/>
            <a:ln w="22" cap="rnd">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28" name="Oval 95"/>
            <p:cNvSpPr>
              <a:spLocks noChangeArrowheads="1"/>
            </p:cNvSpPr>
            <p:nvPr/>
          </p:nvSpPr>
          <p:spPr bwMode="auto">
            <a:xfrm>
              <a:off x="2623" y="2886"/>
              <a:ext cx="37" cy="20"/>
            </a:xfrm>
            <a:prstGeom prst="ellipse">
              <a:avLst/>
            </a:prstGeom>
            <a:noFill/>
            <a:ln w="22" cap="rnd">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29" name="Oval 96"/>
            <p:cNvSpPr>
              <a:spLocks noChangeArrowheads="1"/>
            </p:cNvSpPr>
            <p:nvPr/>
          </p:nvSpPr>
          <p:spPr bwMode="auto">
            <a:xfrm>
              <a:off x="3485" y="2663"/>
              <a:ext cx="37" cy="20"/>
            </a:xfrm>
            <a:prstGeom prst="ellipse">
              <a:avLst/>
            </a:prstGeom>
            <a:noFill/>
            <a:ln w="22" cap="rnd">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30" name="Oval 97"/>
            <p:cNvSpPr>
              <a:spLocks noChangeArrowheads="1"/>
            </p:cNvSpPr>
            <p:nvPr/>
          </p:nvSpPr>
          <p:spPr bwMode="auto">
            <a:xfrm>
              <a:off x="4347" y="2497"/>
              <a:ext cx="37" cy="20"/>
            </a:xfrm>
            <a:prstGeom prst="ellipse">
              <a:avLst/>
            </a:prstGeom>
            <a:noFill/>
            <a:ln w="22" cap="rnd">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31" name="Oval 98"/>
            <p:cNvSpPr>
              <a:spLocks noChangeArrowheads="1"/>
            </p:cNvSpPr>
            <p:nvPr/>
          </p:nvSpPr>
          <p:spPr bwMode="auto">
            <a:xfrm>
              <a:off x="5210" y="2716"/>
              <a:ext cx="36" cy="20"/>
            </a:xfrm>
            <a:prstGeom prst="ellipse">
              <a:avLst/>
            </a:prstGeom>
            <a:noFill/>
            <a:ln w="22" cap="rnd">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32" name="Rectangle 99"/>
            <p:cNvSpPr>
              <a:spLocks noChangeArrowheads="1"/>
            </p:cNvSpPr>
            <p:nvPr/>
          </p:nvSpPr>
          <p:spPr bwMode="auto">
            <a:xfrm>
              <a:off x="1783" y="1091"/>
              <a:ext cx="1746" cy="761"/>
            </a:xfrm>
            <a:prstGeom prst="rect">
              <a:avLst/>
            </a:pr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33" name="Line 100"/>
            <p:cNvSpPr>
              <a:spLocks noChangeShapeType="1"/>
            </p:cNvSpPr>
            <p:nvPr/>
          </p:nvSpPr>
          <p:spPr bwMode="auto">
            <a:xfrm>
              <a:off x="1916" y="1184"/>
              <a:ext cx="272" cy="0"/>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34" name="Freeform 101"/>
            <p:cNvSpPr>
              <a:spLocks noEditPoints="1"/>
            </p:cNvSpPr>
            <p:nvPr/>
          </p:nvSpPr>
          <p:spPr bwMode="auto">
            <a:xfrm>
              <a:off x="1945" y="1281"/>
              <a:ext cx="243" cy="0"/>
            </a:xfrm>
            <a:custGeom>
              <a:avLst/>
              <a:gdLst>
                <a:gd name="T0" fmla="*/ 0 w 33"/>
                <a:gd name="T1" fmla="*/ 4 w 33"/>
                <a:gd name="T2" fmla="*/ 8 w 33"/>
                <a:gd name="T3" fmla="*/ 12 w 33"/>
                <a:gd name="T4" fmla="*/ 16 w 33"/>
                <a:gd name="T5" fmla="*/ 20 w 33"/>
                <a:gd name="T6" fmla="*/ 24 w 33"/>
                <a:gd name="T7" fmla="*/ 28 w 33"/>
                <a:gd name="T8" fmla="*/ 32 w 33"/>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3">
                  <a:moveTo>
                    <a:pt x="4" y="0"/>
                  </a:moveTo>
                  <a:lnTo>
                    <a:pt x="8" y="0"/>
                  </a:lnTo>
                  <a:moveTo>
                    <a:pt x="12" y="0"/>
                  </a:moveTo>
                  <a:lnTo>
                    <a:pt x="16" y="0"/>
                  </a:lnTo>
                  <a:moveTo>
                    <a:pt x="20" y="0"/>
                  </a:moveTo>
                  <a:lnTo>
                    <a:pt x="24" y="0"/>
                  </a:lnTo>
                  <a:moveTo>
                    <a:pt x="28" y="0"/>
                  </a:moveTo>
                  <a:lnTo>
                    <a:pt x="32" y="0"/>
                  </a:lnTo>
                </a:path>
              </a:pathLst>
            </a:custGeom>
            <a:noFill/>
            <a:ln w="7"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35" name="Freeform 102"/>
            <p:cNvSpPr>
              <a:spLocks noEditPoints="1"/>
            </p:cNvSpPr>
            <p:nvPr/>
          </p:nvSpPr>
          <p:spPr bwMode="auto">
            <a:xfrm>
              <a:off x="1923" y="1374"/>
              <a:ext cx="265" cy="0"/>
            </a:xfrm>
            <a:custGeom>
              <a:avLst/>
              <a:gdLst>
                <a:gd name="T0" fmla="*/ 0 w 36"/>
                <a:gd name="T1" fmla="*/ 3 w 36"/>
                <a:gd name="T2" fmla="*/ 4 w 36"/>
                <a:gd name="T3" fmla="*/ 7 w 36"/>
                <a:gd name="T4" fmla="*/ 8 w 36"/>
                <a:gd name="T5" fmla="*/ 11 w 36"/>
                <a:gd name="T6" fmla="*/ 12 w 36"/>
                <a:gd name="T7" fmla="*/ 15 w 36"/>
                <a:gd name="T8" fmla="*/ 16 w 36"/>
                <a:gd name="T9" fmla="*/ 19 w 36"/>
                <a:gd name="T10" fmla="*/ 20 w 36"/>
                <a:gd name="T11" fmla="*/ 23 w 36"/>
                <a:gd name="T12" fmla="*/ 24 w 36"/>
                <a:gd name="T13" fmla="*/ 27 w 36"/>
                <a:gd name="T14" fmla="*/ 28 w 36"/>
                <a:gd name="T15" fmla="*/ 31 w 36"/>
                <a:gd name="T16" fmla="*/ 32 w 36"/>
                <a:gd name="T17" fmla="*/ 35 w 3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6">
                  <a:moveTo>
                    <a:pt x="3" y="0"/>
                  </a:moveTo>
                  <a:lnTo>
                    <a:pt x="4" y="0"/>
                  </a:lnTo>
                  <a:moveTo>
                    <a:pt x="7" y="0"/>
                  </a:moveTo>
                  <a:lnTo>
                    <a:pt x="8" y="0"/>
                  </a:lnTo>
                  <a:moveTo>
                    <a:pt x="11" y="0"/>
                  </a:moveTo>
                  <a:lnTo>
                    <a:pt x="12" y="0"/>
                  </a:lnTo>
                  <a:moveTo>
                    <a:pt x="15" y="0"/>
                  </a:moveTo>
                  <a:lnTo>
                    <a:pt x="16" y="0"/>
                  </a:lnTo>
                  <a:moveTo>
                    <a:pt x="19" y="0"/>
                  </a:moveTo>
                  <a:lnTo>
                    <a:pt x="20" y="0"/>
                  </a:lnTo>
                  <a:moveTo>
                    <a:pt x="23" y="0"/>
                  </a:moveTo>
                  <a:lnTo>
                    <a:pt x="24" y="0"/>
                  </a:lnTo>
                  <a:moveTo>
                    <a:pt x="27" y="0"/>
                  </a:moveTo>
                  <a:lnTo>
                    <a:pt x="28" y="0"/>
                  </a:lnTo>
                  <a:moveTo>
                    <a:pt x="31" y="0"/>
                  </a:moveTo>
                  <a:lnTo>
                    <a:pt x="32" y="0"/>
                  </a:lnTo>
                  <a:moveTo>
                    <a:pt x="35" y="0"/>
                  </a:moveTo>
                </a:path>
              </a:pathLst>
            </a:custGeom>
            <a:noFill/>
            <a:ln w="7" cap="rnd">
              <a:solidFill>
                <a:srgbClr val="00C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36" name="Freeform 103"/>
            <p:cNvSpPr>
              <a:spLocks noEditPoints="1"/>
            </p:cNvSpPr>
            <p:nvPr/>
          </p:nvSpPr>
          <p:spPr bwMode="auto">
            <a:xfrm>
              <a:off x="1923" y="1471"/>
              <a:ext cx="265" cy="0"/>
            </a:xfrm>
            <a:custGeom>
              <a:avLst/>
              <a:gdLst>
                <a:gd name="T0" fmla="*/ 0 w 36"/>
                <a:gd name="T1" fmla="*/ 3 w 36"/>
                <a:gd name="T2" fmla="*/ 7 w 36"/>
                <a:gd name="T3" fmla="*/ 10 w 36"/>
                <a:gd name="T4" fmla="*/ 11 w 36"/>
                <a:gd name="T5" fmla="*/ 14 w 36"/>
                <a:gd name="T6" fmla="*/ 18 w 36"/>
                <a:gd name="T7" fmla="*/ 21 w 36"/>
                <a:gd name="T8" fmla="*/ 22 w 36"/>
                <a:gd name="T9" fmla="*/ 25 w 36"/>
                <a:gd name="T10" fmla="*/ 29 w 36"/>
                <a:gd name="T11" fmla="*/ 32 w 36"/>
                <a:gd name="T12" fmla="*/ 33 w 3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Lst>
              <a:rect l="0" t="0" r="r" b="b"/>
              <a:pathLst>
                <a:path w="36">
                  <a:moveTo>
                    <a:pt x="3" y="0"/>
                  </a:moveTo>
                  <a:lnTo>
                    <a:pt x="7" y="0"/>
                  </a:lnTo>
                  <a:moveTo>
                    <a:pt x="10" y="0"/>
                  </a:moveTo>
                  <a:lnTo>
                    <a:pt x="11" y="0"/>
                  </a:lnTo>
                  <a:moveTo>
                    <a:pt x="14" y="0"/>
                  </a:moveTo>
                  <a:lnTo>
                    <a:pt x="18" y="0"/>
                  </a:lnTo>
                  <a:moveTo>
                    <a:pt x="21" y="0"/>
                  </a:moveTo>
                  <a:lnTo>
                    <a:pt x="22" y="0"/>
                  </a:lnTo>
                  <a:moveTo>
                    <a:pt x="25" y="0"/>
                  </a:moveTo>
                  <a:lnTo>
                    <a:pt x="29" y="0"/>
                  </a:lnTo>
                  <a:moveTo>
                    <a:pt x="32" y="0"/>
                  </a:moveTo>
                  <a:lnTo>
                    <a:pt x="33" y="0"/>
                  </a:lnTo>
                </a:path>
              </a:pathLst>
            </a:custGeom>
            <a:noFill/>
            <a:ln w="7"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37" name="Freeform 104"/>
            <p:cNvSpPr>
              <a:spLocks noEditPoints="1"/>
            </p:cNvSpPr>
            <p:nvPr/>
          </p:nvSpPr>
          <p:spPr bwMode="auto">
            <a:xfrm>
              <a:off x="1967" y="1565"/>
              <a:ext cx="221" cy="0"/>
            </a:xfrm>
            <a:custGeom>
              <a:avLst/>
              <a:gdLst>
                <a:gd name="T0" fmla="*/ 0 w 30"/>
                <a:gd name="T1" fmla="*/ 3 w 30"/>
                <a:gd name="T2" fmla="*/ 10 w 30"/>
                <a:gd name="T3" fmla="*/ 13 w 30"/>
                <a:gd name="T4" fmla="*/ 20 w 30"/>
                <a:gd name="T5" fmla="*/ 23 w 30"/>
              </a:gdLst>
              <a:ahLst/>
              <a:cxnLst>
                <a:cxn ang="0">
                  <a:pos x="T0" y="0"/>
                </a:cxn>
                <a:cxn ang="0">
                  <a:pos x="T1" y="0"/>
                </a:cxn>
                <a:cxn ang="0">
                  <a:pos x="T2" y="0"/>
                </a:cxn>
                <a:cxn ang="0">
                  <a:pos x="T3" y="0"/>
                </a:cxn>
                <a:cxn ang="0">
                  <a:pos x="T4" y="0"/>
                </a:cxn>
                <a:cxn ang="0">
                  <a:pos x="T5" y="0"/>
                </a:cxn>
              </a:cxnLst>
              <a:rect l="0" t="0" r="r" b="b"/>
              <a:pathLst>
                <a:path w="30">
                  <a:moveTo>
                    <a:pt x="3" y="0"/>
                  </a:moveTo>
                  <a:lnTo>
                    <a:pt x="10" y="0"/>
                  </a:lnTo>
                  <a:moveTo>
                    <a:pt x="13" y="0"/>
                  </a:moveTo>
                  <a:lnTo>
                    <a:pt x="20" y="0"/>
                  </a:lnTo>
                  <a:moveTo>
                    <a:pt x="23" y="0"/>
                  </a:moveTo>
                </a:path>
              </a:pathLst>
            </a:custGeom>
            <a:noFill/>
            <a:ln w="7" cap="rnd">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38" name="Freeform 105"/>
            <p:cNvSpPr>
              <a:spLocks noEditPoints="1"/>
            </p:cNvSpPr>
            <p:nvPr/>
          </p:nvSpPr>
          <p:spPr bwMode="auto">
            <a:xfrm>
              <a:off x="1930" y="1662"/>
              <a:ext cx="258" cy="0"/>
            </a:xfrm>
            <a:custGeom>
              <a:avLst/>
              <a:gdLst>
                <a:gd name="T0" fmla="*/ 0 w 35"/>
                <a:gd name="T1" fmla="*/ 2 w 35"/>
                <a:gd name="T2" fmla="*/ 8 w 35"/>
                <a:gd name="T3" fmla="*/ 10 w 35"/>
                <a:gd name="T4" fmla="*/ 12 w 35"/>
                <a:gd name="T5" fmla="*/ 14 w 35"/>
                <a:gd name="T6" fmla="*/ 20 w 35"/>
                <a:gd name="T7" fmla="*/ 22 w 35"/>
                <a:gd name="T8" fmla="*/ 24 w 35"/>
                <a:gd name="T9" fmla="*/ 26 w 35"/>
                <a:gd name="T10" fmla="*/ 32 w 35"/>
                <a:gd name="T11" fmla="*/ 34 w 3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35">
                  <a:moveTo>
                    <a:pt x="2" y="0"/>
                  </a:moveTo>
                  <a:lnTo>
                    <a:pt x="8" y="0"/>
                  </a:lnTo>
                  <a:moveTo>
                    <a:pt x="10" y="0"/>
                  </a:moveTo>
                  <a:lnTo>
                    <a:pt x="12" y="0"/>
                  </a:lnTo>
                  <a:moveTo>
                    <a:pt x="14" y="0"/>
                  </a:moveTo>
                  <a:lnTo>
                    <a:pt x="20" y="0"/>
                  </a:lnTo>
                  <a:moveTo>
                    <a:pt x="22" y="0"/>
                  </a:moveTo>
                  <a:lnTo>
                    <a:pt x="24" y="0"/>
                  </a:lnTo>
                  <a:moveTo>
                    <a:pt x="26" y="0"/>
                  </a:moveTo>
                  <a:lnTo>
                    <a:pt x="32" y="0"/>
                  </a:lnTo>
                  <a:moveTo>
                    <a:pt x="34" y="0"/>
                  </a:moveTo>
                </a:path>
              </a:pathLst>
            </a:custGeom>
            <a:noFill/>
            <a:ln w="7" cap="rnd">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39" name="Line 106"/>
            <p:cNvSpPr>
              <a:spLocks noChangeShapeType="1"/>
            </p:cNvSpPr>
            <p:nvPr/>
          </p:nvSpPr>
          <p:spPr bwMode="auto">
            <a:xfrm>
              <a:off x="1916" y="1755"/>
              <a:ext cx="272" cy="0"/>
            </a:xfrm>
            <a:prstGeom prst="line">
              <a:avLst/>
            </a:prstGeom>
            <a:noFill/>
            <a:ln w="7" cap="rnd">
              <a:solidFill>
                <a:srgbClr val="FF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40" name="Rectangle 107"/>
            <p:cNvSpPr>
              <a:spLocks noChangeArrowheads="1"/>
            </p:cNvSpPr>
            <p:nvPr/>
          </p:nvSpPr>
          <p:spPr bwMode="auto">
            <a:xfrm>
              <a:off x="2329" y="1165"/>
              <a:ext cx="52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Runny Nose</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33841" name="Rectangle 108"/>
            <p:cNvSpPr>
              <a:spLocks noChangeArrowheads="1"/>
            </p:cNvSpPr>
            <p:nvPr/>
          </p:nvSpPr>
          <p:spPr bwMode="auto">
            <a:xfrm>
              <a:off x="2328" y="1240"/>
              <a:ext cx="47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pitchFamily="34" charset="0"/>
                  <a:cs typeface="Arial" pitchFamily="34" charset="0"/>
                </a:rPr>
                <a:t>Sore throat</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
          <p:nvSpPr>
            <p:cNvPr id="33842" name="Rectangle 109"/>
            <p:cNvSpPr>
              <a:spLocks noChangeArrowheads="1"/>
            </p:cNvSpPr>
            <p:nvPr/>
          </p:nvSpPr>
          <p:spPr bwMode="auto">
            <a:xfrm>
              <a:off x="2328" y="1334"/>
              <a:ext cx="28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pitchFamily="34" charset="0"/>
                  <a:cs typeface="Arial" pitchFamily="34" charset="0"/>
                </a:rPr>
                <a:t>Cough</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
          <p:nvSpPr>
            <p:cNvPr id="33843" name="Rectangle 110"/>
            <p:cNvSpPr>
              <a:spLocks noChangeArrowheads="1"/>
            </p:cNvSpPr>
            <p:nvPr/>
          </p:nvSpPr>
          <p:spPr bwMode="auto">
            <a:xfrm>
              <a:off x="2328" y="1431"/>
              <a:ext cx="5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pitchFamily="34" charset="0"/>
                  <a:cs typeface="Arial" pitchFamily="34" charset="0"/>
                </a:rPr>
                <a:t>Fever &lt;= 100F</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
          <p:nvSpPr>
            <p:cNvPr id="33844" name="Rectangle 111"/>
            <p:cNvSpPr>
              <a:spLocks noChangeArrowheads="1"/>
            </p:cNvSpPr>
            <p:nvPr/>
          </p:nvSpPr>
          <p:spPr bwMode="auto">
            <a:xfrm>
              <a:off x="2328" y="1524"/>
              <a:ext cx="5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pitchFamily="34" charset="0"/>
                  <a:cs typeface="Arial" pitchFamily="34" charset="0"/>
                </a:rPr>
                <a:t>Fever &gt; 100F</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
          <p:nvSpPr>
            <p:cNvPr id="33845" name="Rectangle 112"/>
            <p:cNvSpPr>
              <a:spLocks noChangeArrowheads="1"/>
            </p:cNvSpPr>
            <p:nvPr/>
          </p:nvSpPr>
          <p:spPr bwMode="auto">
            <a:xfrm>
              <a:off x="2328" y="1621"/>
              <a:ext cx="32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pitchFamily="34" charset="0"/>
                  <a:cs typeface="Arial" pitchFamily="34" charset="0"/>
                </a:rPr>
                <a:t>Malaise</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
          <p:nvSpPr>
            <p:cNvPr id="33846" name="Rectangle 113"/>
            <p:cNvSpPr>
              <a:spLocks noChangeArrowheads="1"/>
            </p:cNvSpPr>
            <p:nvPr/>
          </p:nvSpPr>
          <p:spPr bwMode="auto">
            <a:xfrm>
              <a:off x="2328" y="1715"/>
              <a:ext cx="42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pitchFamily="34" charset="0"/>
                  <a:cs typeface="Arial" pitchFamily="34" charset="0"/>
                </a:rPr>
                <a:t>Headache</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
          <p:nvSpPr>
            <p:cNvPr id="33847" name="Line 114"/>
            <p:cNvSpPr>
              <a:spLocks noChangeShapeType="1"/>
            </p:cNvSpPr>
            <p:nvPr/>
          </p:nvSpPr>
          <p:spPr bwMode="auto">
            <a:xfrm>
              <a:off x="921" y="3157"/>
              <a:ext cx="4311" cy="0"/>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48" name="Line 115"/>
            <p:cNvSpPr>
              <a:spLocks noChangeShapeType="1"/>
            </p:cNvSpPr>
            <p:nvPr/>
          </p:nvSpPr>
          <p:spPr bwMode="auto">
            <a:xfrm>
              <a:off x="921" y="3157"/>
              <a:ext cx="0" cy="37"/>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49" name="Line 116"/>
            <p:cNvSpPr>
              <a:spLocks noChangeShapeType="1"/>
            </p:cNvSpPr>
            <p:nvPr/>
          </p:nvSpPr>
          <p:spPr bwMode="auto">
            <a:xfrm>
              <a:off x="1783" y="3157"/>
              <a:ext cx="0" cy="37"/>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50" name="Line 117"/>
            <p:cNvSpPr>
              <a:spLocks noChangeShapeType="1"/>
            </p:cNvSpPr>
            <p:nvPr/>
          </p:nvSpPr>
          <p:spPr bwMode="auto">
            <a:xfrm>
              <a:off x="2645" y="3157"/>
              <a:ext cx="0" cy="37"/>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51" name="Line 118"/>
            <p:cNvSpPr>
              <a:spLocks noChangeShapeType="1"/>
            </p:cNvSpPr>
            <p:nvPr/>
          </p:nvSpPr>
          <p:spPr bwMode="auto">
            <a:xfrm>
              <a:off x="3507" y="3157"/>
              <a:ext cx="0" cy="37"/>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52" name="Line 119"/>
            <p:cNvSpPr>
              <a:spLocks noChangeShapeType="1"/>
            </p:cNvSpPr>
            <p:nvPr/>
          </p:nvSpPr>
          <p:spPr bwMode="auto">
            <a:xfrm>
              <a:off x="4370" y="3157"/>
              <a:ext cx="0" cy="37"/>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53" name="Line 120"/>
            <p:cNvSpPr>
              <a:spLocks noChangeShapeType="1"/>
            </p:cNvSpPr>
            <p:nvPr/>
          </p:nvSpPr>
          <p:spPr bwMode="auto">
            <a:xfrm>
              <a:off x="5232" y="3157"/>
              <a:ext cx="0" cy="37"/>
            </a:xfrm>
            <a:prstGeom prst="line">
              <a:avLst/>
            </a:prstGeom>
            <a:noFill/>
            <a:ln w="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54" name="Rectangle 121"/>
            <p:cNvSpPr>
              <a:spLocks noChangeArrowheads="1"/>
            </p:cNvSpPr>
            <p:nvPr/>
          </p:nvSpPr>
          <p:spPr bwMode="auto">
            <a:xfrm>
              <a:off x="744" y="3230"/>
              <a:ext cx="50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Winter07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55" name="Rectangle 122"/>
            <p:cNvSpPr>
              <a:spLocks noChangeArrowheads="1"/>
            </p:cNvSpPr>
            <p:nvPr/>
          </p:nvSpPr>
          <p:spPr bwMode="auto">
            <a:xfrm>
              <a:off x="1455" y="3230"/>
              <a:ext cx="65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Spring07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56" name="Rectangle 123"/>
            <p:cNvSpPr>
              <a:spLocks noChangeArrowheads="1"/>
            </p:cNvSpPr>
            <p:nvPr/>
          </p:nvSpPr>
          <p:spPr bwMode="auto">
            <a:xfrm>
              <a:off x="2251" y="3230"/>
              <a:ext cx="78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Summer07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57" name="Rectangle 124"/>
            <p:cNvSpPr>
              <a:spLocks noChangeArrowheads="1"/>
            </p:cNvSpPr>
            <p:nvPr/>
          </p:nvSpPr>
          <p:spPr bwMode="auto">
            <a:xfrm>
              <a:off x="3271" y="3230"/>
              <a:ext cx="47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Fall07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58" name="Rectangle 125"/>
            <p:cNvSpPr>
              <a:spLocks noChangeArrowheads="1"/>
            </p:cNvSpPr>
            <p:nvPr/>
          </p:nvSpPr>
          <p:spPr bwMode="auto">
            <a:xfrm>
              <a:off x="4042" y="3230"/>
              <a:ext cx="65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Winter08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59" name="Rectangle 126"/>
            <p:cNvSpPr>
              <a:spLocks noChangeArrowheads="1"/>
            </p:cNvSpPr>
            <p:nvPr/>
          </p:nvSpPr>
          <p:spPr bwMode="auto">
            <a:xfrm>
              <a:off x="4904" y="3230"/>
              <a:ext cx="65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Spring08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2" name="Slide Number Placeholder 31"/>
          <p:cNvSpPr>
            <a:spLocks noGrp="1"/>
          </p:cNvSpPr>
          <p:nvPr>
            <p:ph type="sldNum" sz="quarter" idx="12"/>
          </p:nvPr>
        </p:nvSpPr>
        <p:spPr/>
        <p:txBody>
          <a:bodyPr/>
          <a:lstStyle/>
          <a:p>
            <a:fld id="{D705EDB8-5BEF-4A31-B6B1-CCD8732B5F1F}" type="slidenum">
              <a:rPr lang="en-US" sz="1800" smtClean="0">
                <a:solidFill>
                  <a:schemeClr val="bg1"/>
                </a:solidFill>
              </a:rPr>
              <a:pPr/>
              <a:t>47</a:t>
            </a:fld>
            <a:endParaRPr lang="en-US" sz="1800">
              <a:solidFill>
                <a:schemeClr val="bg1"/>
              </a:solidFill>
            </a:endParaRPr>
          </a:p>
        </p:txBody>
      </p:sp>
    </p:spTree>
    <p:extLst>
      <p:ext uri="{BB962C8B-B14F-4D97-AF65-F5344CB8AC3E}">
        <p14:creationId xmlns:p14="http://schemas.microsoft.com/office/powerpoint/2010/main" val="867319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endParaRPr lang="en-US" sz="1400"/>
          </a:p>
        </p:txBody>
      </p:sp>
      <p:sp>
        <p:nvSpPr>
          <p:cNvPr id="18436" name="Text Box 2"/>
          <p:cNvSpPr txBox="1">
            <a:spLocks noChangeArrowheads="1"/>
          </p:cNvSpPr>
          <p:nvPr/>
        </p:nvSpPr>
        <p:spPr bwMode="auto">
          <a:xfrm>
            <a:off x="304800" y="228600"/>
            <a:ext cx="8534400" cy="762000"/>
          </a:xfrm>
          <a:prstGeom prst="rect">
            <a:avLst/>
          </a:prstGeom>
          <a:noFill/>
          <a:ln w="9525">
            <a:noFill/>
            <a:miter lim="800000"/>
            <a:headEnd/>
            <a:tailEnd/>
          </a:ln>
        </p:spPr>
        <p:txBody>
          <a:bodyPr>
            <a:spAutoFit/>
          </a:bodyPr>
          <a:lstStyle/>
          <a:p>
            <a:pPr algn="ctr">
              <a:spcBef>
                <a:spcPct val="50000"/>
              </a:spcBef>
              <a:defRPr/>
            </a:pPr>
            <a:r>
              <a:rPr lang="en-US" sz="4400" b="1">
                <a:solidFill>
                  <a:srgbClr val="FFFF99"/>
                </a:solidFill>
                <a:effectLst>
                  <a:outerShdw blurRad="38100" dist="38100" dir="2700000" algn="tl">
                    <a:srgbClr val="000000"/>
                  </a:outerShdw>
                </a:effectLst>
                <a:latin typeface="Arial" charset="0"/>
              </a:rPr>
              <a:t>Influenza-like Illness (ILI)</a:t>
            </a:r>
            <a:endParaRPr lang="en-US" sz="4400" b="1" i="1">
              <a:solidFill>
                <a:srgbClr val="FFFF00"/>
              </a:solidFill>
              <a:effectLst>
                <a:outerShdw blurRad="38100" dist="38100" dir="2700000" algn="tl">
                  <a:srgbClr val="000000"/>
                </a:outerShdw>
              </a:effectLst>
              <a:latin typeface="Arial" charset="0"/>
            </a:endParaRPr>
          </a:p>
        </p:txBody>
      </p:sp>
      <p:sp>
        <p:nvSpPr>
          <p:cNvPr id="10245" name="Text Box 47"/>
          <p:cNvSpPr txBox="1">
            <a:spLocks noChangeArrowheads="1"/>
          </p:cNvSpPr>
          <p:nvPr/>
        </p:nvSpPr>
        <p:spPr bwMode="auto">
          <a:xfrm>
            <a:off x="6705600" y="59436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18438" name="Rectangle 3"/>
          <p:cNvSpPr>
            <a:spLocks noChangeArrowheads="1"/>
          </p:cNvSpPr>
          <p:nvPr/>
        </p:nvSpPr>
        <p:spPr bwMode="auto">
          <a:xfrm>
            <a:off x="914400" y="1144588"/>
            <a:ext cx="7315200" cy="608012"/>
          </a:xfrm>
          <a:prstGeom prst="rect">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a:r>
              <a:rPr lang="en-US" sz="2000" b="1"/>
              <a:t>REPORTED ILI EPISODES</a:t>
            </a:r>
          </a:p>
          <a:p>
            <a:pPr algn="ctr"/>
            <a:r>
              <a:rPr lang="en-US" sz="2000" b="1"/>
              <a:t>669</a:t>
            </a:r>
          </a:p>
        </p:txBody>
      </p:sp>
      <p:sp>
        <p:nvSpPr>
          <p:cNvPr id="18439" name="Rectangle 4"/>
          <p:cNvSpPr>
            <a:spLocks noChangeArrowheads="1"/>
          </p:cNvSpPr>
          <p:nvPr/>
        </p:nvSpPr>
        <p:spPr bwMode="auto">
          <a:xfrm>
            <a:off x="7162800" y="2514600"/>
            <a:ext cx="1447800" cy="533400"/>
          </a:xfrm>
          <a:prstGeom prst="rect">
            <a:avLst/>
          </a:prstGeom>
          <a:solidFill>
            <a:schemeClr val="bg1"/>
          </a:solidFill>
          <a:ln w="28575">
            <a:solidFill>
              <a:schemeClr val="bg1"/>
            </a:solidFill>
            <a:miter lim="800000"/>
            <a:headEnd/>
            <a:tailEnd/>
          </a:ln>
        </p:spPr>
        <p:txBody>
          <a:bodyPr wrap="none" anchor="ctr"/>
          <a:lstStyle/>
          <a:p>
            <a:pPr algn="ctr"/>
            <a:r>
              <a:rPr lang="en-US" sz="1200" b="1"/>
              <a:t>Did Not Meet </a:t>
            </a:r>
          </a:p>
          <a:p>
            <a:pPr algn="ctr"/>
            <a:r>
              <a:rPr lang="en-US" sz="1200" b="1"/>
              <a:t>ILI Definition (URI)</a:t>
            </a:r>
          </a:p>
          <a:p>
            <a:pPr algn="ctr"/>
            <a:r>
              <a:rPr lang="en-US" sz="1200" b="1"/>
              <a:t>313</a:t>
            </a:r>
          </a:p>
        </p:txBody>
      </p:sp>
      <p:sp>
        <p:nvSpPr>
          <p:cNvPr id="18440" name="Rectangle 5"/>
          <p:cNvSpPr>
            <a:spLocks noChangeArrowheads="1"/>
          </p:cNvSpPr>
          <p:nvPr/>
        </p:nvSpPr>
        <p:spPr bwMode="auto">
          <a:xfrm>
            <a:off x="304800" y="2514600"/>
            <a:ext cx="3276600" cy="533400"/>
          </a:xfrm>
          <a:prstGeom prst="rect">
            <a:avLst/>
          </a:prstGeom>
          <a:solidFill>
            <a:srgbClr val="FFCCCC"/>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a:r>
              <a:rPr lang="en-US" sz="1200" b="1" dirty="0">
                <a:solidFill>
                  <a:schemeClr val="bg1"/>
                </a:solidFill>
              </a:rPr>
              <a:t>Samples Collected</a:t>
            </a:r>
          </a:p>
          <a:p>
            <a:pPr algn="ctr"/>
            <a:r>
              <a:rPr lang="en-US" sz="1200" b="1" dirty="0">
                <a:solidFill>
                  <a:schemeClr val="bg1"/>
                </a:solidFill>
              </a:rPr>
              <a:t>234</a:t>
            </a:r>
          </a:p>
        </p:txBody>
      </p:sp>
      <p:sp>
        <p:nvSpPr>
          <p:cNvPr id="18441" name="Rectangle 6"/>
          <p:cNvSpPr>
            <a:spLocks noChangeArrowheads="1"/>
          </p:cNvSpPr>
          <p:nvPr/>
        </p:nvSpPr>
        <p:spPr bwMode="auto">
          <a:xfrm>
            <a:off x="381000" y="3581400"/>
            <a:ext cx="1676400" cy="609600"/>
          </a:xfrm>
          <a:prstGeom prst="rect">
            <a:avLst/>
          </a:prstGeom>
          <a:solidFill>
            <a:srgbClr val="FFCC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a:r>
              <a:rPr lang="en-US" sz="1200" b="1" dirty="0">
                <a:solidFill>
                  <a:schemeClr val="bg1"/>
                </a:solidFill>
              </a:rPr>
              <a:t>Positive</a:t>
            </a:r>
            <a:r>
              <a:rPr lang="en-US" sz="1200" b="1" dirty="0"/>
              <a:t> </a:t>
            </a:r>
            <a:r>
              <a:rPr lang="en-US" sz="1200" b="1" dirty="0">
                <a:solidFill>
                  <a:schemeClr val="bg1"/>
                </a:solidFill>
              </a:rPr>
              <a:t>for Influenza</a:t>
            </a:r>
          </a:p>
          <a:p>
            <a:pPr algn="ctr"/>
            <a:r>
              <a:rPr lang="en-US" sz="1200" b="1" dirty="0">
                <a:solidFill>
                  <a:schemeClr val="bg1"/>
                </a:solidFill>
              </a:rPr>
              <a:t>78</a:t>
            </a:r>
          </a:p>
        </p:txBody>
      </p:sp>
      <p:sp>
        <p:nvSpPr>
          <p:cNvPr id="18442" name="Rectangle 8"/>
          <p:cNvSpPr>
            <a:spLocks noChangeArrowheads="1"/>
          </p:cNvSpPr>
          <p:nvPr/>
        </p:nvSpPr>
        <p:spPr bwMode="auto">
          <a:xfrm>
            <a:off x="2209800" y="3581400"/>
            <a:ext cx="1600200" cy="609600"/>
          </a:xfrm>
          <a:prstGeom prst="rect">
            <a:avLst/>
          </a:prstGeom>
          <a:solidFill>
            <a:schemeClr val="bg1"/>
          </a:solidFill>
          <a:ln w="28575">
            <a:solidFill>
              <a:schemeClr val="bg1"/>
            </a:solidFill>
            <a:miter lim="800000"/>
            <a:headEnd/>
            <a:tailEnd/>
          </a:ln>
        </p:spPr>
        <p:txBody>
          <a:bodyPr anchor="ctr"/>
          <a:lstStyle/>
          <a:p>
            <a:pPr algn="ctr"/>
            <a:r>
              <a:rPr lang="en-US" sz="1200" b="1"/>
              <a:t>Negative for Influenza</a:t>
            </a:r>
          </a:p>
          <a:p>
            <a:pPr algn="ctr"/>
            <a:r>
              <a:rPr lang="en-US" sz="1200" b="1"/>
              <a:t>156</a:t>
            </a:r>
            <a:r>
              <a:rPr lang="en-US" sz="1200" b="1" baseline="32000"/>
              <a:t>†</a:t>
            </a:r>
            <a:r>
              <a:rPr lang="en-US" sz="1200" baseline="32000"/>
              <a:t> </a:t>
            </a:r>
            <a:endParaRPr lang="en-US" sz="1200" b="1"/>
          </a:p>
        </p:txBody>
      </p:sp>
      <p:sp>
        <p:nvSpPr>
          <p:cNvPr id="18443" name="Line 20"/>
          <p:cNvSpPr>
            <a:spLocks noChangeShapeType="1"/>
          </p:cNvSpPr>
          <p:nvPr/>
        </p:nvSpPr>
        <p:spPr bwMode="auto">
          <a:xfrm flipH="1">
            <a:off x="1066800" y="3048000"/>
            <a:ext cx="990600" cy="5334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Line 21"/>
          <p:cNvSpPr>
            <a:spLocks noChangeShapeType="1"/>
          </p:cNvSpPr>
          <p:nvPr/>
        </p:nvSpPr>
        <p:spPr bwMode="auto">
          <a:xfrm>
            <a:off x="2057400" y="3048000"/>
            <a:ext cx="1143000" cy="5334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5" name="Rectangle 32"/>
          <p:cNvSpPr>
            <a:spLocks noChangeArrowheads="1"/>
          </p:cNvSpPr>
          <p:nvPr/>
        </p:nvSpPr>
        <p:spPr bwMode="auto">
          <a:xfrm>
            <a:off x="3733800" y="2514600"/>
            <a:ext cx="1550988" cy="533400"/>
          </a:xfrm>
          <a:prstGeom prst="rect">
            <a:avLst/>
          </a:prstGeom>
          <a:solidFill>
            <a:schemeClr val="bg1"/>
          </a:solidFill>
          <a:ln w="28575">
            <a:solidFill>
              <a:schemeClr val="bg1"/>
            </a:solidFill>
            <a:miter lim="800000"/>
            <a:headEnd/>
            <a:tailEnd/>
          </a:ln>
        </p:spPr>
        <p:txBody>
          <a:bodyPr wrap="none" anchor="ctr"/>
          <a:lstStyle/>
          <a:p>
            <a:pPr algn="ctr"/>
            <a:r>
              <a:rPr lang="en-US" sz="1200" b="1"/>
              <a:t>Missed/Refused</a:t>
            </a:r>
          </a:p>
          <a:p>
            <a:pPr algn="ctr"/>
            <a:r>
              <a:rPr lang="en-US" sz="1200" b="1"/>
              <a:t>93</a:t>
            </a:r>
          </a:p>
        </p:txBody>
      </p:sp>
      <p:sp>
        <p:nvSpPr>
          <p:cNvPr id="18446" name="Line 33"/>
          <p:cNvSpPr>
            <a:spLocks noChangeShapeType="1"/>
          </p:cNvSpPr>
          <p:nvPr/>
        </p:nvSpPr>
        <p:spPr bwMode="auto">
          <a:xfrm flipH="1">
            <a:off x="2209800" y="1752600"/>
            <a:ext cx="2362200" cy="7620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7" name="Rectangle 37"/>
          <p:cNvSpPr>
            <a:spLocks noChangeArrowheads="1"/>
          </p:cNvSpPr>
          <p:nvPr/>
        </p:nvSpPr>
        <p:spPr bwMode="auto">
          <a:xfrm>
            <a:off x="255587" y="4749800"/>
            <a:ext cx="963613" cy="533400"/>
          </a:xfrm>
          <a:prstGeom prst="rect">
            <a:avLst/>
          </a:prstGeom>
          <a:solidFill>
            <a:srgbClr val="CC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a:r>
              <a:rPr lang="en-US" sz="1200" b="1" dirty="0">
                <a:solidFill>
                  <a:schemeClr val="bg1"/>
                </a:solidFill>
              </a:rPr>
              <a:t>Flu A:</a:t>
            </a:r>
          </a:p>
          <a:p>
            <a:pPr algn="ctr"/>
            <a:r>
              <a:rPr lang="en-US" sz="1200" b="1" dirty="0">
                <a:solidFill>
                  <a:schemeClr val="bg1"/>
                </a:solidFill>
              </a:rPr>
              <a:t>34</a:t>
            </a:r>
          </a:p>
        </p:txBody>
      </p:sp>
      <p:sp>
        <p:nvSpPr>
          <p:cNvPr id="18448" name="Rectangle 38"/>
          <p:cNvSpPr>
            <a:spLocks noChangeArrowheads="1"/>
          </p:cNvSpPr>
          <p:nvPr/>
        </p:nvSpPr>
        <p:spPr bwMode="auto">
          <a:xfrm>
            <a:off x="1219200" y="4749800"/>
            <a:ext cx="990600" cy="533400"/>
          </a:xfrm>
          <a:prstGeom prst="rect">
            <a:avLst/>
          </a:prstGeom>
          <a:solidFill>
            <a:srgbClr val="99CC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a:r>
              <a:rPr lang="en-US" sz="1200" b="1" dirty="0">
                <a:solidFill>
                  <a:schemeClr val="bg1"/>
                </a:solidFill>
              </a:rPr>
              <a:t>Flu B:</a:t>
            </a:r>
          </a:p>
          <a:p>
            <a:pPr algn="ctr"/>
            <a:r>
              <a:rPr lang="en-US" sz="1200" b="1" dirty="0">
                <a:solidFill>
                  <a:schemeClr val="bg1"/>
                </a:solidFill>
              </a:rPr>
              <a:t>44</a:t>
            </a:r>
          </a:p>
        </p:txBody>
      </p:sp>
      <p:sp>
        <p:nvSpPr>
          <p:cNvPr id="18449" name="Line 41"/>
          <p:cNvSpPr>
            <a:spLocks noChangeShapeType="1"/>
          </p:cNvSpPr>
          <p:nvPr/>
        </p:nvSpPr>
        <p:spPr bwMode="auto">
          <a:xfrm>
            <a:off x="1143000" y="4191000"/>
            <a:ext cx="609600" cy="5334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0" name="Line 43"/>
          <p:cNvSpPr>
            <a:spLocks noChangeShapeType="1"/>
          </p:cNvSpPr>
          <p:nvPr/>
        </p:nvSpPr>
        <p:spPr bwMode="auto">
          <a:xfrm flipH="1">
            <a:off x="609600" y="4191000"/>
            <a:ext cx="533400" cy="5334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1" name="Line 51"/>
          <p:cNvSpPr>
            <a:spLocks noChangeShapeType="1"/>
          </p:cNvSpPr>
          <p:nvPr/>
        </p:nvSpPr>
        <p:spPr bwMode="auto">
          <a:xfrm>
            <a:off x="4572000" y="1752600"/>
            <a:ext cx="0" cy="7620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2" name="Rectangle 4"/>
          <p:cNvSpPr>
            <a:spLocks noChangeArrowheads="1"/>
          </p:cNvSpPr>
          <p:nvPr/>
        </p:nvSpPr>
        <p:spPr bwMode="auto">
          <a:xfrm>
            <a:off x="5486400" y="2514600"/>
            <a:ext cx="1471613" cy="533400"/>
          </a:xfrm>
          <a:prstGeom prst="rect">
            <a:avLst/>
          </a:prstGeom>
          <a:solidFill>
            <a:schemeClr val="bg1"/>
          </a:solidFill>
          <a:ln w="28575">
            <a:solidFill>
              <a:schemeClr val="bg1"/>
            </a:solidFill>
            <a:miter lim="800000"/>
            <a:headEnd/>
            <a:tailEnd/>
          </a:ln>
        </p:spPr>
        <p:txBody>
          <a:bodyPr wrap="none" anchor="ctr"/>
          <a:lstStyle/>
          <a:p>
            <a:pPr algn="ctr"/>
            <a:r>
              <a:rPr lang="en-US" sz="1200" b="1"/>
              <a:t>Unable to Reach </a:t>
            </a:r>
          </a:p>
          <a:p>
            <a:pPr algn="ctr"/>
            <a:r>
              <a:rPr lang="en-US" sz="1200" b="1"/>
              <a:t>29</a:t>
            </a:r>
          </a:p>
        </p:txBody>
      </p:sp>
      <p:sp>
        <p:nvSpPr>
          <p:cNvPr id="18453" name="Line 18"/>
          <p:cNvSpPr>
            <a:spLocks noChangeShapeType="1"/>
          </p:cNvSpPr>
          <p:nvPr/>
        </p:nvSpPr>
        <p:spPr bwMode="auto">
          <a:xfrm>
            <a:off x="4572000" y="1752600"/>
            <a:ext cx="3200400" cy="7620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4" name="Line 18"/>
          <p:cNvSpPr>
            <a:spLocks noChangeShapeType="1"/>
          </p:cNvSpPr>
          <p:nvPr/>
        </p:nvSpPr>
        <p:spPr bwMode="auto">
          <a:xfrm>
            <a:off x="4572000" y="1752600"/>
            <a:ext cx="1600200" cy="7620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5" name="Rectangle 45"/>
          <p:cNvSpPr>
            <a:spLocks noChangeArrowheads="1"/>
          </p:cNvSpPr>
          <p:nvPr/>
        </p:nvSpPr>
        <p:spPr bwMode="auto">
          <a:xfrm>
            <a:off x="2286000" y="4953000"/>
            <a:ext cx="640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800" b="1"/>
          </a:p>
          <a:p>
            <a:endParaRPr lang="en-US" sz="800" b="1"/>
          </a:p>
          <a:p>
            <a:endParaRPr lang="en-US" sz="800" b="1"/>
          </a:p>
          <a:p>
            <a:r>
              <a:rPr lang="en-US" sz="800" b="1"/>
              <a:t>† </a:t>
            </a:r>
            <a:r>
              <a:rPr lang="en-US" sz="1200" b="1"/>
              <a:t>Among the 156 negatives for influenza, there were seven RSV, one paraflu type 1, three paraflu type 2, five paraflu type 3, eleven enterovirus, ten rhinovirus, six adenovirus and five human metapneumo-virus.</a:t>
            </a:r>
          </a:p>
          <a:p>
            <a:endParaRPr lang="en-US" sz="1200" b="1"/>
          </a:p>
          <a:p>
            <a:endParaRPr lang="en-US" sz="1200" b="1"/>
          </a:p>
          <a:p>
            <a:r>
              <a:rPr lang="en-US" sz="1200" b="1"/>
              <a:t>						</a:t>
            </a:r>
          </a:p>
        </p:txBody>
      </p:sp>
      <p:sp>
        <p:nvSpPr>
          <p:cNvPr id="18456" name="Rectangle 4"/>
          <p:cNvSpPr>
            <a:spLocks noChangeArrowheads="1"/>
          </p:cNvSpPr>
          <p:nvPr/>
        </p:nvSpPr>
        <p:spPr bwMode="auto">
          <a:xfrm>
            <a:off x="6324600" y="3581400"/>
            <a:ext cx="1295400" cy="457200"/>
          </a:xfrm>
          <a:prstGeom prst="rect">
            <a:avLst/>
          </a:prstGeom>
          <a:solidFill>
            <a:schemeClr val="bg1"/>
          </a:solidFill>
          <a:ln w="28575">
            <a:solidFill>
              <a:schemeClr val="bg1"/>
            </a:solidFill>
            <a:miter lim="800000"/>
            <a:headEnd/>
            <a:tailEnd/>
          </a:ln>
        </p:spPr>
        <p:txBody>
          <a:bodyPr wrap="none" anchor="ctr"/>
          <a:lstStyle/>
          <a:p>
            <a:pPr algn="ctr"/>
            <a:r>
              <a:rPr lang="en-US" sz="1200" b="1"/>
              <a:t>Inaccurate report</a:t>
            </a:r>
          </a:p>
          <a:p>
            <a:pPr algn="ctr"/>
            <a:r>
              <a:rPr lang="en-US" sz="1200" b="1"/>
              <a:t>167</a:t>
            </a:r>
          </a:p>
        </p:txBody>
      </p:sp>
      <p:sp>
        <p:nvSpPr>
          <p:cNvPr id="18457" name="Rectangle 4"/>
          <p:cNvSpPr>
            <a:spLocks noChangeArrowheads="1"/>
          </p:cNvSpPr>
          <p:nvPr/>
        </p:nvSpPr>
        <p:spPr bwMode="auto">
          <a:xfrm>
            <a:off x="7772400" y="3581400"/>
            <a:ext cx="1219200" cy="457200"/>
          </a:xfrm>
          <a:prstGeom prst="rect">
            <a:avLst/>
          </a:prstGeom>
          <a:solidFill>
            <a:schemeClr val="bg1"/>
          </a:solidFill>
          <a:ln w="28575">
            <a:solidFill>
              <a:schemeClr val="bg1"/>
            </a:solidFill>
            <a:miter lim="800000"/>
            <a:headEnd/>
            <a:tailEnd/>
          </a:ln>
        </p:spPr>
        <p:txBody>
          <a:bodyPr wrap="none" anchor="ctr"/>
          <a:lstStyle/>
          <a:p>
            <a:pPr algn="ctr"/>
            <a:r>
              <a:rPr lang="en-US" sz="1200" b="1"/>
              <a:t>ABX prescribed</a:t>
            </a:r>
          </a:p>
          <a:p>
            <a:pPr algn="ctr"/>
            <a:r>
              <a:rPr lang="en-US" sz="1200" b="1"/>
              <a:t>146*</a:t>
            </a:r>
          </a:p>
        </p:txBody>
      </p:sp>
      <p:sp>
        <p:nvSpPr>
          <p:cNvPr id="18458" name="Line 41"/>
          <p:cNvSpPr>
            <a:spLocks noChangeShapeType="1"/>
          </p:cNvSpPr>
          <p:nvPr/>
        </p:nvSpPr>
        <p:spPr bwMode="auto">
          <a:xfrm>
            <a:off x="7848600" y="3048000"/>
            <a:ext cx="762000" cy="5334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9" name="Line 41"/>
          <p:cNvSpPr>
            <a:spLocks noChangeShapeType="1"/>
          </p:cNvSpPr>
          <p:nvPr/>
        </p:nvSpPr>
        <p:spPr bwMode="auto">
          <a:xfrm flipH="1">
            <a:off x="7086600" y="3048000"/>
            <a:ext cx="762000" cy="5334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0" name="Rectangle 45"/>
          <p:cNvSpPr>
            <a:spLocks noChangeArrowheads="1"/>
          </p:cNvSpPr>
          <p:nvPr/>
        </p:nvSpPr>
        <p:spPr bwMode="auto">
          <a:xfrm>
            <a:off x="2286000" y="6019800"/>
            <a:ext cx="640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t>*46.6% were diagnosed to have a bacterial infection and prescribed an antibiotic</a:t>
            </a:r>
          </a:p>
          <a:p>
            <a:endParaRPr lang="en-US" sz="1200" b="1" dirty="0"/>
          </a:p>
          <a:p>
            <a:r>
              <a:rPr lang="en-US" sz="1200" b="1" dirty="0"/>
              <a:t>						</a:t>
            </a:r>
          </a:p>
        </p:txBody>
      </p:sp>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48</a:t>
            </a:fld>
            <a:endParaRPr lang="en-US" sz="1800" dirty="0">
              <a:solidFill>
                <a:schemeClr val="bg1"/>
              </a:solidFill>
            </a:endParaRPr>
          </a:p>
        </p:txBody>
      </p:sp>
    </p:spTree>
    <p:extLst>
      <p:ext uri="{BB962C8B-B14F-4D97-AF65-F5344CB8AC3E}">
        <p14:creationId xmlns:p14="http://schemas.microsoft.com/office/powerpoint/2010/main" val="288564565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2"/>
          <p:cNvSpPr>
            <a:spLocks noGrp="1" noChangeArrowheads="1"/>
          </p:cNvSpPr>
          <p:nvPr>
            <p:ph type="title" idx="4294967295"/>
          </p:nvPr>
        </p:nvSpPr>
        <p:spPr>
          <a:xfrm>
            <a:off x="457200" y="0"/>
            <a:ext cx="8458200" cy="1143000"/>
          </a:xfrm>
        </p:spPr>
        <p:txBody>
          <a:bodyPr/>
          <a:lstStyle/>
          <a:p>
            <a:pPr eaLnBrk="1" hangingPunct="1">
              <a:defRPr/>
            </a:pPr>
            <a:r>
              <a:rPr lang="en-US" i="0" smtClean="0">
                <a:solidFill>
                  <a:srgbClr val="FFFF99"/>
                </a:solidFill>
              </a:rPr>
              <a:t>Influenza-like Illness (ILI)</a:t>
            </a:r>
          </a:p>
        </p:txBody>
      </p:sp>
      <p:graphicFrame>
        <p:nvGraphicFramePr>
          <p:cNvPr id="3074" name="Object 4"/>
          <p:cNvGraphicFramePr>
            <a:graphicFrameLocks noChangeAspect="1"/>
          </p:cNvGraphicFramePr>
          <p:nvPr/>
        </p:nvGraphicFramePr>
        <p:xfrm>
          <a:off x="304800" y="1066800"/>
          <a:ext cx="8534400" cy="4597400"/>
        </p:xfrm>
        <a:graphic>
          <a:graphicData uri="http://schemas.openxmlformats.org/presentationml/2006/ole">
            <mc:AlternateContent xmlns:mc="http://schemas.openxmlformats.org/markup-compatibility/2006">
              <mc:Choice xmlns:v="urn:schemas-microsoft-com:vml" Requires="v">
                <p:oleObj spid="_x0000_s50254" name="Chart" r:id="rId4" imgW="5076685" imgH="2924129" progId="Excel.Chart.8">
                  <p:embed/>
                </p:oleObj>
              </mc:Choice>
              <mc:Fallback>
                <p:oleObj name="Chart" r:id="rId4" imgW="5076685" imgH="292412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066800"/>
                        <a:ext cx="85344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Text Box 5"/>
          <p:cNvSpPr txBox="1">
            <a:spLocks noChangeArrowheads="1"/>
          </p:cNvSpPr>
          <p:nvPr/>
        </p:nvSpPr>
        <p:spPr bwMode="auto">
          <a:xfrm>
            <a:off x="6934200" y="3505200"/>
            <a:ext cx="1524000" cy="38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b="1" dirty="0">
                <a:solidFill>
                  <a:schemeClr val="bg1"/>
                </a:solidFill>
              </a:rPr>
              <a:t>p-value: 0.61</a:t>
            </a:r>
            <a:r>
              <a:rPr lang="en-US" sz="1600" b="1" dirty="0"/>
              <a:t>*</a:t>
            </a:r>
          </a:p>
        </p:txBody>
      </p:sp>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49</a:t>
            </a:fld>
            <a:endParaRPr lang="en-US" sz="1800">
              <a:solidFill>
                <a:schemeClr val="bg1"/>
              </a:solidFill>
            </a:endParaRPr>
          </a:p>
        </p:txBody>
      </p:sp>
    </p:spTree>
    <p:extLst>
      <p:ext uri="{BB962C8B-B14F-4D97-AF65-F5344CB8AC3E}">
        <p14:creationId xmlns:p14="http://schemas.microsoft.com/office/powerpoint/2010/main" val="2335850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382000" cy="1194264"/>
          </a:xfrm>
        </p:spPr>
        <p:txBody>
          <a:bodyPr>
            <a:normAutofit/>
          </a:bodyPr>
          <a:lstStyle/>
          <a:p>
            <a:pPr algn="ctr"/>
            <a:r>
              <a:rPr lang="en-US" sz="4400" dirty="0" smtClean="0"/>
              <a:t>A continuum of collaboration</a:t>
            </a:r>
            <a:endParaRPr lang="en-US" sz="4400" dirty="0"/>
          </a:p>
        </p:txBody>
      </p:sp>
      <p:sp>
        <p:nvSpPr>
          <p:cNvPr id="3" name="Content Placeholder 2"/>
          <p:cNvSpPr>
            <a:spLocks noGrp="1"/>
          </p:cNvSpPr>
          <p:nvPr>
            <p:ph idx="1"/>
          </p:nvPr>
        </p:nvSpPr>
        <p:spPr>
          <a:xfrm>
            <a:off x="533400" y="2017713"/>
            <a:ext cx="8421688" cy="4114800"/>
          </a:xfrm>
        </p:spPr>
        <p:txBody>
          <a:bodyPr>
            <a:normAutofit lnSpcReduction="10000"/>
          </a:bodyPr>
          <a:lstStyle/>
          <a:p>
            <a:pPr marL="0" indent="0">
              <a:buNone/>
            </a:pPr>
            <a:r>
              <a:rPr lang="en-US" dirty="0" smtClean="0"/>
              <a:t>Interactions may range from simple communication to the mutual integration of organizing concepts, methodology, procedures, epistemology, terminology, data, and organization of research and education </a:t>
            </a:r>
          </a:p>
          <a:p>
            <a:pPr marL="0" indent="0">
              <a:buNone/>
            </a:pPr>
            <a:endParaRPr lang="en-US" dirty="0" smtClean="0"/>
          </a:p>
          <a:p>
            <a:pPr marL="0" indent="0">
              <a:buNone/>
            </a:pPr>
            <a:r>
              <a:rPr lang="en-US" sz="2400" dirty="0" smtClean="0"/>
              <a:t>(OECD [1998] quoted in </a:t>
            </a:r>
            <a:r>
              <a:rPr lang="en-US" sz="2400" dirty="0" err="1" smtClean="0"/>
              <a:t>Morillo</a:t>
            </a:r>
            <a:r>
              <a:rPr lang="en-US" sz="2400" dirty="0" smtClean="0"/>
              <a:t>, </a:t>
            </a:r>
            <a:r>
              <a:rPr lang="en-US" sz="2400" dirty="0" err="1" smtClean="0"/>
              <a:t>Bordons</a:t>
            </a:r>
            <a:r>
              <a:rPr lang="en-US" sz="2400" dirty="0" smtClean="0"/>
              <a:t>, and Gomez [2003, p. 1237])</a:t>
            </a:r>
            <a:endParaRPr lang="en-US" sz="2400" dirty="0"/>
          </a:p>
        </p:txBody>
      </p:sp>
      <p:sp>
        <p:nvSpPr>
          <p:cNvPr id="4" name="Slide Number Placeholder 3"/>
          <p:cNvSpPr>
            <a:spLocks noGrp="1"/>
          </p:cNvSpPr>
          <p:nvPr>
            <p:ph type="sldNum" sz="quarter" idx="12"/>
          </p:nvPr>
        </p:nvSpPr>
        <p:spPr/>
        <p:txBody>
          <a:bodyPr/>
          <a:lstStyle/>
          <a:p>
            <a:fld id="{D705EDB8-5BEF-4A31-B6B1-CCD8732B5F1F}" type="slidenum">
              <a:rPr lang="en-US" smtClean="0"/>
              <a:pPr/>
              <a:t>5</a:t>
            </a:fld>
            <a:endParaRPr lang="en-US"/>
          </a:p>
        </p:txBody>
      </p:sp>
    </p:spTree>
    <p:extLst>
      <p:ext uri="{BB962C8B-B14F-4D97-AF65-F5344CB8AC3E}">
        <p14:creationId xmlns:p14="http://schemas.microsoft.com/office/powerpoint/2010/main" val="381159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idx="4294967295"/>
          </p:nvPr>
        </p:nvSpPr>
        <p:spPr>
          <a:xfrm>
            <a:off x="381000" y="152400"/>
            <a:ext cx="8305800" cy="990600"/>
          </a:xfrm>
        </p:spPr>
        <p:txBody>
          <a:bodyPr/>
          <a:lstStyle/>
          <a:p>
            <a:pPr eaLnBrk="1" hangingPunct="1">
              <a:defRPr/>
            </a:pPr>
            <a:r>
              <a:rPr lang="en-US" i="0" smtClean="0">
                <a:solidFill>
                  <a:srgbClr val="FFFF99"/>
                </a:solidFill>
              </a:rPr>
              <a:t>Lab Confirmed Influenza</a:t>
            </a:r>
          </a:p>
        </p:txBody>
      </p:sp>
      <p:sp>
        <p:nvSpPr>
          <p:cNvPr id="4101" name="Text Box 23"/>
          <p:cNvSpPr txBox="1">
            <a:spLocks noChangeArrowheads="1"/>
          </p:cNvSpPr>
          <p:nvPr/>
        </p:nvSpPr>
        <p:spPr bwMode="auto">
          <a:xfrm>
            <a:off x="2667000" y="18288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graphicFrame>
        <p:nvGraphicFramePr>
          <p:cNvPr id="4098" name="Object 5"/>
          <p:cNvGraphicFramePr>
            <a:graphicFrameLocks noChangeAspect="1"/>
          </p:cNvGraphicFramePr>
          <p:nvPr/>
        </p:nvGraphicFramePr>
        <p:xfrm>
          <a:off x="533400" y="1257300"/>
          <a:ext cx="8229600" cy="4991100"/>
        </p:xfrm>
        <a:graphic>
          <a:graphicData uri="http://schemas.openxmlformats.org/presentationml/2006/ole">
            <mc:AlternateContent xmlns:mc="http://schemas.openxmlformats.org/markup-compatibility/2006">
              <mc:Choice xmlns:v="urn:schemas-microsoft-com:vml" Requires="v">
                <p:oleObj spid="_x0000_s51278" name="Chart" r:id="rId4" imgW="7191375" imgH="4505325" progId="Excel.Chart.8">
                  <p:embed/>
                </p:oleObj>
              </mc:Choice>
              <mc:Fallback>
                <p:oleObj name="Chart" r:id="rId4" imgW="7191375" imgH="450532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57300"/>
                        <a:ext cx="82296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Text Box 6"/>
          <p:cNvSpPr txBox="1">
            <a:spLocks noChangeArrowheads="1"/>
          </p:cNvSpPr>
          <p:nvPr/>
        </p:nvSpPr>
        <p:spPr bwMode="auto">
          <a:xfrm>
            <a:off x="7162800" y="3429000"/>
            <a:ext cx="1447800" cy="304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solidFill>
                  <a:schemeClr val="bg1"/>
                </a:solidFill>
              </a:rPr>
              <a:t>p-value: </a:t>
            </a:r>
            <a:r>
              <a:rPr lang="en-US" sz="1400" b="1" dirty="0" smtClean="0">
                <a:solidFill>
                  <a:schemeClr val="bg1"/>
                </a:solidFill>
              </a:rPr>
              <a:t>0.57</a:t>
            </a:r>
            <a:endParaRPr lang="en-US" sz="1400" b="1" dirty="0">
              <a:solidFill>
                <a:schemeClr val="bg1"/>
              </a:solidFill>
            </a:endParaRPr>
          </a:p>
        </p:txBody>
      </p:sp>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50</a:t>
            </a:fld>
            <a:endParaRPr lang="en-US" sz="1800">
              <a:solidFill>
                <a:schemeClr val="bg1"/>
              </a:solidFill>
            </a:endParaRPr>
          </a:p>
        </p:txBody>
      </p:sp>
    </p:spTree>
    <p:extLst>
      <p:ext uri="{BB962C8B-B14F-4D97-AF65-F5344CB8AC3E}">
        <p14:creationId xmlns:p14="http://schemas.microsoft.com/office/powerpoint/2010/main" val="415965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457200" y="381000"/>
            <a:ext cx="8229600" cy="1015536"/>
          </a:xfrm>
        </p:spPr>
        <p:txBody>
          <a:bodyPr>
            <a:normAutofit fontScale="90000"/>
          </a:bodyPr>
          <a:lstStyle/>
          <a:p>
            <a:pPr algn="ctr" eaLnBrk="1" hangingPunct="1">
              <a:defRPr/>
            </a:pPr>
            <a:r>
              <a:rPr lang="en-US" i="0" dirty="0" smtClean="0">
                <a:solidFill>
                  <a:srgbClr val="FFFF99"/>
                </a:solidFill>
              </a:rPr>
              <a:t>Secondary Cases of Flu/ILI/URI</a:t>
            </a:r>
            <a:endParaRPr lang="en-US" dirty="0" smtClean="0"/>
          </a:p>
        </p:txBody>
      </p:sp>
      <p:graphicFrame>
        <p:nvGraphicFramePr>
          <p:cNvPr id="28676" name="Group 4"/>
          <p:cNvGraphicFramePr>
            <a:graphicFrameLocks noGrp="1"/>
          </p:cNvGraphicFramePr>
          <p:nvPr>
            <p:extLst>
              <p:ext uri="{D42A27DB-BD31-4B8C-83A1-F6EECF244321}">
                <p14:modId xmlns:p14="http://schemas.microsoft.com/office/powerpoint/2010/main" val="2052537182"/>
              </p:ext>
            </p:extLst>
          </p:nvPr>
        </p:nvGraphicFramePr>
        <p:xfrm>
          <a:off x="381000" y="1905000"/>
          <a:ext cx="8382000" cy="2377926"/>
        </p:xfrm>
        <a:graphic>
          <a:graphicData uri="http://schemas.openxmlformats.org/drawingml/2006/table">
            <a:tbl>
              <a:tblPr/>
              <a:tblGrid>
                <a:gridCol w="3635375"/>
                <a:gridCol w="2536825"/>
                <a:gridCol w="2209800"/>
              </a:tblGrid>
              <a:tr h="70118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99"/>
                          </a:solidFill>
                          <a:effectLst>
                            <a:outerShdw blurRad="38100" dist="38100" dir="2700000" algn="tl">
                              <a:srgbClr val="000000"/>
                            </a:outerShdw>
                          </a:effectLst>
                          <a:latin typeface="Arial" charset="0"/>
                        </a:rPr>
                        <a:t>INTERVENTION GROUP</a:t>
                      </a:r>
                    </a:p>
                  </a:txBody>
                  <a:tcPr marT="45729" marB="45729" anchor="ctr" horzOverflow="overflow">
                    <a:lnL>
                      <a:noFill/>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99"/>
                          </a:solidFill>
                          <a:effectLst>
                            <a:outerShdw blurRad="38100" dist="38100" dir="2700000" algn="tl">
                              <a:srgbClr val="000000"/>
                            </a:outerShdw>
                          </a:effectLst>
                          <a:latin typeface="Arial" charset="0"/>
                        </a:rPr>
                        <a:t>Relative Risk (95% Confidence Limits)</a:t>
                      </a:r>
                      <a:endParaRPr kumimoji="0" lang="en-US" sz="2000" b="1" i="0" u="none" strike="noStrike" cap="none" normalizeH="0" baseline="-25000" dirty="0" smtClean="0">
                        <a:ln>
                          <a:noFill/>
                        </a:ln>
                        <a:solidFill>
                          <a:srgbClr val="FFFF99"/>
                        </a:solidFill>
                        <a:effectLst>
                          <a:outerShdw blurRad="38100" dist="38100" dir="2700000" algn="tl">
                            <a:srgbClr val="000000"/>
                          </a:outerShdw>
                        </a:effectLst>
                        <a:latin typeface="Arial" charset="0"/>
                      </a:endParaRPr>
                    </a:p>
                  </a:txBody>
                  <a:tcPr marT="45729" marB="4572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99"/>
                          </a:solidFill>
                          <a:effectLst>
                            <a:outerShdw blurRad="38100" dist="38100" dir="2700000" algn="tl">
                              <a:srgbClr val="000000"/>
                            </a:outerShdw>
                          </a:effectLst>
                          <a:latin typeface="Arial" charset="0"/>
                        </a:rPr>
                        <a:t>P VALUE</a:t>
                      </a:r>
                    </a:p>
                  </a:txBody>
                  <a:tcPr marT="45729" marB="45729" anchor="ctr" horzOverflow="overflow">
                    <a:lnL w="1905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r>
              <a:tr h="53350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outerShdw blurRad="38100" dist="38100" dir="2700000" algn="tl">
                              <a:srgbClr val="000000"/>
                            </a:outerShdw>
                          </a:effectLst>
                          <a:latin typeface="Arial" charset="0"/>
                        </a:rPr>
                        <a:t>Education Group</a:t>
                      </a:r>
                    </a:p>
                  </a:txBody>
                  <a:tcPr marT="45729" marB="45729" anchor="ct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outerShdw blurRad="38100" dist="38100" dir="2700000" algn="tl">
                              <a:srgbClr val="000000"/>
                            </a:outerShdw>
                          </a:effectLst>
                          <a:latin typeface="Arial" charset="0"/>
                        </a:rPr>
                        <a:t>Ref</a:t>
                      </a:r>
                    </a:p>
                  </a:txBody>
                  <a:tcPr marT="45729" marB="4572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outerShdw blurRad="38100" dist="38100" dir="2700000" algn="tl">
                              <a:srgbClr val="000000"/>
                            </a:outerShdw>
                          </a:effectLst>
                          <a:latin typeface="Arial" charset="0"/>
                        </a:rPr>
                        <a:t>p-value: 0.02* </a:t>
                      </a:r>
                    </a:p>
                  </a:txBody>
                  <a:tcPr marT="45729" marB="45729" anchor="ctr" horzOverflow="overflow">
                    <a:lnL w="1905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r>
              <a:tr h="53350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outerShdw blurRad="38100" dist="38100" dir="2700000" algn="tl">
                              <a:srgbClr val="000000"/>
                            </a:outerShdw>
                          </a:effectLst>
                          <a:latin typeface="Arial" charset="0"/>
                        </a:rPr>
                        <a:t>Hand Sanitizer Group</a:t>
                      </a:r>
                    </a:p>
                  </a:txBody>
                  <a:tcPr marT="45729" marB="45729" anchor="ct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outerShdw blurRad="38100" dist="38100" dir="2700000" algn="tl">
                              <a:srgbClr val="000000"/>
                            </a:outerShdw>
                          </a:effectLst>
                          <a:latin typeface="Arial" charset="0"/>
                        </a:rPr>
                        <a:t>1.01 (.85, 1.21)</a:t>
                      </a:r>
                    </a:p>
                  </a:txBody>
                  <a:tcPr marT="45729" marB="4572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r>
              <a:tr h="6097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outerShdw blurRad="38100" dist="38100" dir="2700000" algn="tl">
                              <a:srgbClr val="000000"/>
                            </a:outerShdw>
                          </a:effectLst>
                          <a:latin typeface="Arial" charset="0"/>
                        </a:rPr>
                        <a:t>Hand Sanitizer + Mask Group</a:t>
                      </a:r>
                    </a:p>
                  </a:txBody>
                  <a:tcPr marT="45729" marB="45729" anchor="ct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outerShdw blurRad="38100" dist="38100" dir="2700000" algn="tl">
                              <a:srgbClr val="000000"/>
                            </a:outerShdw>
                          </a:effectLst>
                          <a:latin typeface="Arial" charset="0"/>
                        </a:rPr>
                        <a:t>0.82 (.7, .97)</a:t>
                      </a:r>
                    </a:p>
                  </a:txBody>
                  <a:tcPr marT="45729" marB="4572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28698" name="Text Box 26"/>
          <p:cNvSpPr txBox="1">
            <a:spLocks noChangeArrowheads="1"/>
          </p:cNvSpPr>
          <p:nvPr/>
        </p:nvSpPr>
        <p:spPr bwMode="auto">
          <a:xfrm>
            <a:off x="304800" y="4648200"/>
            <a:ext cx="8077200" cy="1077218"/>
          </a:xfrm>
          <a:prstGeom prst="rect">
            <a:avLst/>
          </a:prstGeom>
          <a:noFill/>
          <a:ln w="9525">
            <a:noFill/>
            <a:miter lim="800000"/>
            <a:headEnd/>
            <a:tailEnd/>
          </a:ln>
          <a:effectLst/>
        </p:spPr>
        <p:txBody>
          <a:bodyPr wrap="square">
            <a:spAutoFit/>
          </a:bodyPr>
          <a:lstStyle/>
          <a:p>
            <a:pPr>
              <a:spcBef>
                <a:spcPct val="50000"/>
              </a:spcBef>
              <a:defRPr/>
            </a:pPr>
            <a:r>
              <a:rPr lang="en-US" sz="1600" b="1" dirty="0">
                <a:solidFill>
                  <a:srgbClr val="FFFF00"/>
                </a:solidFill>
                <a:effectLst>
                  <a:outerShdw blurRad="38100" dist="38100" dir="2700000" algn="tl">
                    <a:srgbClr val="000000">
                      <a:alpha val="43137"/>
                    </a:srgbClr>
                  </a:outerShdw>
                </a:effectLst>
                <a:latin typeface="Arial" charset="0"/>
              </a:rPr>
              <a:t>*Regression controlling for gender, age group, whether or not born in the U.S., number of hours/week spent outside of the home, whether or not he/she had a chronic respiratory illness such as asthma, and influenza vaccination status, household crowding </a:t>
            </a:r>
          </a:p>
        </p:txBody>
      </p:sp>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51</a:t>
            </a:fld>
            <a:endParaRPr lang="en-US" sz="1800">
              <a:solidFill>
                <a:schemeClr val="bg1"/>
              </a:solidFill>
            </a:endParaRPr>
          </a:p>
        </p:txBody>
      </p:sp>
    </p:spTree>
    <p:extLst>
      <p:ext uri="{BB962C8B-B14F-4D97-AF65-F5344CB8AC3E}">
        <p14:creationId xmlns:p14="http://schemas.microsoft.com/office/powerpoint/2010/main" val="7886563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defRPr/>
            </a:pPr>
            <a:r>
              <a:rPr lang="en-US" dirty="0" smtClean="0">
                <a:solidFill>
                  <a:srgbClr val="FFFF00"/>
                </a:solidFill>
              </a:rPr>
              <a:t>Conclusions</a:t>
            </a:r>
          </a:p>
        </p:txBody>
      </p:sp>
      <p:sp>
        <p:nvSpPr>
          <p:cNvPr id="38915" name="Rectangle 3"/>
          <p:cNvSpPr>
            <a:spLocks noGrp="1" noChangeArrowheads="1"/>
          </p:cNvSpPr>
          <p:nvPr>
            <p:ph type="body" idx="1"/>
          </p:nvPr>
        </p:nvSpPr>
        <p:spPr>
          <a:xfrm>
            <a:off x="457200" y="1981199"/>
            <a:ext cx="8229600" cy="4191317"/>
          </a:xfrm>
        </p:spPr>
        <p:txBody>
          <a:bodyPr/>
          <a:lstStyle/>
          <a:p>
            <a:pPr eaLnBrk="1" hangingPunct="1">
              <a:lnSpc>
                <a:spcPct val="80000"/>
              </a:lnSpc>
              <a:defRPr/>
            </a:pPr>
            <a:r>
              <a:rPr lang="en-US" sz="2800" dirty="0" smtClean="0"/>
              <a:t>No significant difference between intervention groups in terms of numbers of URI or flu, but secondary attack rates lower in mask group</a:t>
            </a:r>
          </a:p>
          <a:p>
            <a:pPr eaLnBrk="1" hangingPunct="1">
              <a:lnSpc>
                <a:spcPct val="80000"/>
              </a:lnSpc>
              <a:defRPr/>
            </a:pPr>
            <a:endParaRPr lang="en-US" sz="2800" dirty="0" smtClean="0"/>
          </a:p>
          <a:p>
            <a:pPr eaLnBrk="1" hangingPunct="1">
              <a:lnSpc>
                <a:spcPct val="80000"/>
              </a:lnSpc>
              <a:defRPr/>
            </a:pPr>
            <a:r>
              <a:rPr lang="en-US" sz="2800" dirty="0" smtClean="0"/>
              <a:t>Increased knowledge and attitude scores and vaccination rates in all households</a:t>
            </a:r>
          </a:p>
          <a:p>
            <a:pPr eaLnBrk="1" hangingPunct="1">
              <a:lnSpc>
                <a:spcPct val="80000"/>
              </a:lnSpc>
              <a:defRPr/>
            </a:pPr>
            <a:endParaRPr lang="en-US" sz="2800" dirty="0" smtClean="0"/>
          </a:p>
          <a:p>
            <a:pPr eaLnBrk="1" hangingPunct="1">
              <a:lnSpc>
                <a:spcPct val="80000"/>
              </a:lnSpc>
              <a:defRPr/>
            </a:pPr>
            <a:r>
              <a:rPr lang="en-US" sz="2800" dirty="0" smtClean="0"/>
              <a:t>Low compliance with mask wearing</a:t>
            </a:r>
          </a:p>
          <a:p>
            <a:pPr marL="0" indent="0" eaLnBrk="1" hangingPunct="1">
              <a:lnSpc>
                <a:spcPct val="80000"/>
              </a:lnSpc>
              <a:buNone/>
              <a:defRPr/>
            </a:pPr>
            <a:endParaRPr lang="en-US" sz="2800" dirty="0" smtClean="0"/>
          </a:p>
          <a:p>
            <a:pPr eaLnBrk="1" hangingPunct="1">
              <a:lnSpc>
                <a:spcPct val="80000"/>
              </a:lnSpc>
              <a:defRPr/>
            </a:pPr>
            <a:r>
              <a:rPr lang="en-US" sz="2800" dirty="0" smtClean="0"/>
              <a:t>Need for improved rapid influenza tests</a:t>
            </a:r>
          </a:p>
          <a:p>
            <a:pPr eaLnBrk="1" hangingPunct="1">
              <a:lnSpc>
                <a:spcPct val="80000"/>
              </a:lnSpc>
              <a:defRPr/>
            </a:pPr>
            <a:endParaRPr lang="en-US" sz="2800" dirty="0" smtClean="0">
              <a:solidFill>
                <a:schemeClr val="bg1"/>
              </a:solidFill>
            </a:endParaRPr>
          </a:p>
          <a:p>
            <a:pPr eaLnBrk="1" hangingPunct="1">
              <a:lnSpc>
                <a:spcPct val="80000"/>
              </a:lnSpc>
              <a:defRPr/>
            </a:pPr>
            <a:endParaRPr lang="en-US" sz="2800" dirty="0" smtClean="0"/>
          </a:p>
        </p:txBody>
      </p:sp>
      <p:sp>
        <p:nvSpPr>
          <p:cNvPr id="2" name="Slide Number Placeholder 1"/>
          <p:cNvSpPr>
            <a:spLocks noGrp="1"/>
          </p:cNvSpPr>
          <p:nvPr>
            <p:ph type="sldNum" sz="quarter" idx="12"/>
          </p:nvPr>
        </p:nvSpPr>
        <p:spPr/>
        <p:txBody>
          <a:bodyPr/>
          <a:lstStyle/>
          <a:p>
            <a:fld id="{D705EDB8-5BEF-4A31-B6B1-CCD8732B5F1F}"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76200"/>
            <a:ext cx="8229600" cy="1143000"/>
          </a:xfrm>
        </p:spPr>
        <p:txBody>
          <a:bodyPr/>
          <a:lstStyle/>
          <a:p>
            <a:pPr algn="ctr" eaLnBrk="1" hangingPunct="1">
              <a:defRPr/>
            </a:pPr>
            <a:r>
              <a:rPr lang="en-US" i="0" dirty="0" smtClean="0">
                <a:solidFill>
                  <a:srgbClr val="FFFF99"/>
                </a:solidFill>
              </a:rPr>
              <a:t>Team Members</a:t>
            </a:r>
          </a:p>
        </p:txBody>
      </p:sp>
      <p:pic>
        <p:nvPicPr>
          <p:cNvPr id="30723" name="Picture 3" descr="STUFFY Team"/>
          <p:cNvPicPr>
            <a:picLocks noGrp="1" noChangeAspect="1" noChangeArrowheads="1"/>
          </p:cNvPicPr>
          <p:nvPr>
            <p:ph/>
          </p:nvPr>
        </p:nvPicPr>
        <p:blipFill>
          <a:blip r:embed="rId2" cstate="email">
            <a:lum contrast="6000"/>
            <a:extLst>
              <a:ext uri="{28A0092B-C50C-407E-A947-70E740481C1C}">
                <a14:useLocalDpi xmlns:a14="http://schemas.microsoft.com/office/drawing/2010/main"/>
              </a:ext>
            </a:extLst>
          </a:blip>
          <a:srcRect/>
          <a:stretch>
            <a:fillRect/>
          </a:stretch>
        </p:blipFill>
        <p:spPr>
          <a:xfrm>
            <a:off x="304800" y="1175822"/>
            <a:ext cx="6172200" cy="4158178"/>
          </a:xfrm>
          <a:noFill/>
          <a:ln w="25400">
            <a:solidFill>
              <a:srgbClr val="FFFFFF"/>
            </a:solidFill>
          </a:ln>
          <a:extLst>
            <a:ext uri="{909E8E84-426E-40DD-AFC4-6F175D3DCCD1}">
              <a14:hiddenFill xmlns:a14="http://schemas.microsoft.com/office/drawing/2010/main">
                <a:solidFill>
                  <a:srgbClr val="FFFFFF"/>
                </a:solidFill>
              </a14:hiddenFill>
            </a:ext>
          </a:extLst>
        </p:spPr>
      </p:pic>
      <p:sp>
        <p:nvSpPr>
          <p:cNvPr id="39940" name="Text Box 4"/>
          <p:cNvSpPr txBox="1">
            <a:spLocks noChangeArrowheads="1"/>
          </p:cNvSpPr>
          <p:nvPr/>
        </p:nvSpPr>
        <p:spPr bwMode="auto">
          <a:xfrm>
            <a:off x="152400" y="5438775"/>
            <a:ext cx="6477000" cy="581025"/>
          </a:xfrm>
          <a:prstGeom prst="rect">
            <a:avLst/>
          </a:prstGeom>
          <a:noFill/>
          <a:ln w="9525">
            <a:noFill/>
            <a:miter lim="800000"/>
            <a:headEnd/>
            <a:tailEnd/>
          </a:ln>
          <a:effectLst/>
        </p:spPr>
        <p:txBody>
          <a:bodyPr>
            <a:spAutoFit/>
          </a:bodyPr>
          <a:lstStyle/>
          <a:p>
            <a:pPr>
              <a:spcBef>
                <a:spcPct val="50000"/>
              </a:spcBef>
              <a:defRPr/>
            </a:pPr>
            <a:r>
              <a:rPr lang="en-US" sz="1600" b="1" dirty="0">
                <a:solidFill>
                  <a:srgbClr val="FFFF00"/>
                </a:solidFill>
                <a:effectLst>
                  <a:outerShdw blurRad="38100" dist="38100" dir="2700000" algn="tl">
                    <a:srgbClr val="000000">
                      <a:alpha val="43137"/>
                    </a:srgbClr>
                  </a:outerShdw>
                </a:effectLst>
                <a:latin typeface="Arial" charset="0"/>
              </a:rPr>
              <a:t>Left to right: Maria Alvarez-Cid, Maria Jose Gonzales, Jennifer Wong-</a:t>
            </a:r>
            <a:r>
              <a:rPr lang="en-US" sz="1600" b="1" dirty="0" err="1">
                <a:solidFill>
                  <a:srgbClr val="FFFF00"/>
                </a:solidFill>
                <a:effectLst>
                  <a:outerShdw blurRad="38100" dist="38100" dir="2700000" algn="tl">
                    <a:srgbClr val="000000">
                      <a:alpha val="43137"/>
                    </a:srgbClr>
                  </a:outerShdw>
                </a:effectLst>
                <a:latin typeface="Arial" charset="0"/>
              </a:rPr>
              <a:t>McLoughlin</a:t>
            </a:r>
            <a:r>
              <a:rPr lang="en-US" sz="1600" b="1" dirty="0">
                <a:solidFill>
                  <a:srgbClr val="FFFF00"/>
                </a:solidFill>
                <a:effectLst>
                  <a:outerShdw blurRad="38100" dist="38100" dir="2700000" algn="tl">
                    <a:srgbClr val="000000">
                      <a:alpha val="43137"/>
                    </a:srgbClr>
                  </a:outerShdw>
                </a:effectLst>
                <a:latin typeface="Arial" charset="0"/>
              </a:rPr>
              <a:t>, Elaine Larson, Angela Barrett, Yu-</a:t>
            </a:r>
            <a:r>
              <a:rPr lang="en-US" sz="1600" b="1" dirty="0" err="1">
                <a:solidFill>
                  <a:srgbClr val="FFFF00"/>
                </a:solidFill>
                <a:effectLst>
                  <a:outerShdw blurRad="38100" dist="38100" dir="2700000" algn="tl">
                    <a:srgbClr val="000000">
                      <a:alpha val="43137"/>
                    </a:srgbClr>
                  </a:outerShdw>
                </a:effectLst>
                <a:latin typeface="Arial" charset="0"/>
              </a:rPr>
              <a:t>hui</a:t>
            </a:r>
            <a:r>
              <a:rPr lang="en-US" sz="1600" b="1" dirty="0">
                <a:solidFill>
                  <a:srgbClr val="FFFF00"/>
                </a:solidFill>
                <a:effectLst>
                  <a:outerShdw blurRad="38100" dist="38100" dir="2700000" algn="tl">
                    <a:srgbClr val="000000">
                      <a:alpha val="43137"/>
                    </a:srgbClr>
                  </a:outerShdw>
                </a:effectLst>
                <a:latin typeface="Arial" charset="0"/>
              </a:rPr>
              <a:t> </a:t>
            </a:r>
            <a:r>
              <a:rPr lang="en-US" sz="1600" b="1" dirty="0" err="1">
                <a:solidFill>
                  <a:srgbClr val="FFFF00"/>
                </a:solidFill>
                <a:effectLst>
                  <a:outerShdw blurRad="38100" dist="38100" dir="2700000" algn="tl">
                    <a:srgbClr val="000000">
                      <a:alpha val="43137"/>
                    </a:srgbClr>
                  </a:outerShdw>
                </a:effectLst>
                <a:latin typeface="Arial" charset="0"/>
              </a:rPr>
              <a:t>Ferng</a:t>
            </a:r>
            <a:endParaRPr lang="en-US" sz="1600" b="1" dirty="0">
              <a:solidFill>
                <a:srgbClr val="FFFF00"/>
              </a:solidFill>
              <a:effectLst>
                <a:outerShdw blurRad="38100" dist="38100" dir="2700000" algn="tl">
                  <a:srgbClr val="000000">
                    <a:alpha val="43137"/>
                  </a:srgbClr>
                </a:outerShdw>
              </a:effectLst>
              <a:latin typeface="Arial" charset="0"/>
            </a:endParaRPr>
          </a:p>
        </p:txBody>
      </p:sp>
      <p:pic>
        <p:nvPicPr>
          <p:cNvPr id="30725" name="Picture 5" descr="StephenMor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08800" y="1066800"/>
            <a:ext cx="1778000" cy="2133600"/>
          </a:xfrm>
          <a:prstGeom prst="rect">
            <a:avLst/>
          </a:prstGeom>
          <a:noFill/>
          <a:ln w="222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26" name="Picture 6" descr="WangShua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21500" y="3581400"/>
            <a:ext cx="1841500" cy="2209800"/>
          </a:xfrm>
          <a:prstGeom prst="rect">
            <a:avLst/>
          </a:prstGeom>
          <a:noFill/>
          <a:ln w="222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727" name="Text Box 7"/>
          <p:cNvSpPr txBox="1">
            <a:spLocks noChangeArrowheads="1"/>
          </p:cNvSpPr>
          <p:nvPr/>
        </p:nvSpPr>
        <p:spPr bwMode="auto">
          <a:xfrm>
            <a:off x="6705600" y="3200400"/>
            <a:ext cx="2362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500" b="1">
                <a:solidFill>
                  <a:schemeClr val="bg1"/>
                </a:solidFill>
              </a:rPr>
              <a:t>Stephen S. Morse, PhD</a:t>
            </a:r>
          </a:p>
        </p:txBody>
      </p:sp>
      <p:sp>
        <p:nvSpPr>
          <p:cNvPr id="30728" name="Text Box 8"/>
          <p:cNvSpPr txBox="1">
            <a:spLocks noChangeArrowheads="1"/>
          </p:cNvSpPr>
          <p:nvPr/>
        </p:nvSpPr>
        <p:spPr bwMode="auto">
          <a:xfrm>
            <a:off x="6934200" y="5791200"/>
            <a:ext cx="2209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500" b="1">
                <a:solidFill>
                  <a:schemeClr val="bg1"/>
                </a:solidFill>
              </a:rPr>
              <a:t>Shuang Wang, PhD</a:t>
            </a:r>
          </a:p>
        </p:txBody>
      </p:sp>
      <p:sp>
        <p:nvSpPr>
          <p:cNvPr id="2" name="Slide Number Placeholder 1"/>
          <p:cNvSpPr>
            <a:spLocks noGrp="1"/>
          </p:cNvSpPr>
          <p:nvPr>
            <p:ph type="sldNum" sz="quarter" idx="12"/>
          </p:nvPr>
        </p:nvSpPr>
        <p:spPr/>
        <p:txBody>
          <a:bodyPr/>
          <a:lstStyle/>
          <a:p>
            <a:pPr>
              <a:defRPr/>
            </a:pPr>
            <a:fld id="{9C447179-7402-47FD-A861-54518688E252}" type="slidenum">
              <a:rPr lang="en-US" sz="1800" smtClean="0">
                <a:solidFill>
                  <a:schemeClr val="bg1"/>
                </a:solidFill>
              </a:rPr>
              <a:pPr>
                <a:defRPr/>
              </a:pPr>
              <a:t>53</a:t>
            </a:fld>
            <a:endParaRPr lang="en-US" sz="1800">
              <a:solidFill>
                <a:schemeClr val="bg1"/>
              </a:solidFill>
            </a:endParaRPr>
          </a:p>
        </p:txBody>
      </p:sp>
    </p:spTree>
    <p:extLst>
      <p:ext uri="{BB962C8B-B14F-4D97-AF65-F5344CB8AC3E}">
        <p14:creationId xmlns:p14="http://schemas.microsoft.com/office/powerpoint/2010/main" val="1767008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32192" cy="885764"/>
          </a:xfrm>
        </p:spPr>
        <p:txBody>
          <a:bodyPr>
            <a:normAutofit fontScale="90000"/>
          </a:bodyPr>
          <a:lstStyle/>
          <a:p>
            <a:pPr algn="l"/>
            <a:r>
              <a:rPr lang="en-US" dirty="0" smtClean="0"/>
              <a:t>Next…Pediatric </a:t>
            </a:r>
            <a:r>
              <a:rPr lang="en-US" dirty="0" err="1" smtClean="0"/>
              <a:t>Longterm</a:t>
            </a:r>
            <a:r>
              <a:rPr lang="en-US" dirty="0" smtClean="0"/>
              <a:t> Care</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572" y="1815799"/>
            <a:ext cx="1958882" cy="1274038"/>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027343" y="4438225"/>
            <a:ext cx="1981200" cy="1446131"/>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0877" y="4600763"/>
            <a:ext cx="1947806" cy="1601614"/>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5714" y="2254482"/>
            <a:ext cx="2510630" cy="1670710"/>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08374" y="2270637"/>
            <a:ext cx="2000250" cy="1326253"/>
          </a:xfrm>
          <a:prstGeom prst="rect">
            <a:avLst/>
          </a:prstGeom>
        </p:spPr>
      </p:pic>
      <p:pic>
        <p:nvPicPr>
          <p:cNvPr id="18" name="Content Placeholder 17"/>
          <p:cNvPicPr>
            <a:picLocks noGrp="1" noChangeAspect="1"/>
          </p:cNvPicPr>
          <p:nvPr>
            <p:ph idx="1"/>
          </p:nvPr>
        </p:nvPicPr>
        <p:blipFill>
          <a:blip r:embed="rId7">
            <a:extLst>
              <a:ext uri="{28A0092B-C50C-407E-A947-70E740481C1C}">
                <a14:useLocalDpi xmlns:a14="http://schemas.microsoft.com/office/drawing/2010/main"/>
              </a:ext>
            </a:extLst>
          </a:blip>
          <a:stretch>
            <a:fillRect/>
          </a:stretch>
        </p:blipFill>
        <p:spPr>
          <a:xfrm>
            <a:off x="560632" y="3962581"/>
            <a:ext cx="2847975" cy="1600200"/>
          </a:xfrm>
        </p:spPr>
      </p:pic>
      <p:sp>
        <p:nvSpPr>
          <p:cNvPr id="3" name="Slide Number Placeholder 2"/>
          <p:cNvSpPr>
            <a:spLocks noGrp="1"/>
          </p:cNvSpPr>
          <p:nvPr>
            <p:ph type="sldNum" sz="quarter" idx="12"/>
          </p:nvPr>
        </p:nvSpPr>
        <p:spPr/>
        <p:txBody>
          <a:bodyPr/>
          <a:lstStyle/>
          <a:p>
            <a:fld id="{D705EDB8-5BEF-4A31-B6B1-CCD8732B5F1F}" type="slidenum">
              <a:rPr lang="en-US" smtClean="0"/>
              <a:pPr/>
              <a:t>54</a:t>
            </a:fld>
            <a:endParaRPr lang="en-US"/>
          </a:p>
        </p:txBody>
      </p:sp>
    </p:spTree>
    <p:extLst>
      <p:ext uri="{BB962C8B-B14F-4D97-AF65-F5344CB8AC3E}">
        <p14:creationId xmlns:p14="http://schemas.microsoft.com/office/powerpoint/2010/main" val="6738018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079" y="228600"/>
            <a:ext cx="4557921" cy="726478"/>
          </a:xfrm>
        </p:spPr>
        <p:txBody>
          <a:bodyPr>
            <a:normAutofit/>
          </a:bodyPr>
          <a:lstStyle/>
          <a:p>
            <a:pPr algn="ctr"/>
            <a:r>
              <a:rPr lang="en-US" sz="3600" cap="none" dirty="0" smtClean="0">
                <a:solidFill>
                  <a:srgbClr val="FFFF00"/>
                </a:solidFill>
              </a:rPr>
              <a:t>Staff Observations</a:t>
            </a:r>
            <a:endParaRPr lang="en-US" sz="3600" cap="none" dirty="0">
              <a:solidFill>
                <a:srgbClr val="FFFF00"/>
              </a:solidFill>
            </a:endParaRPr>
          </a:p>
        </p:txBody>
      </p:sp>
      <p:sp>
        <p:nvSpPr>
          <p:cNvPr id="3" name="TextBox 2"/>
          <p:cNvSpPr txBox="1"/>
          <p:nvPr/>
        </p:nvSpPr>
        <p:spPr>
          <a:xfrm>
            <a:off x="4265147" y="2578267"/>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a:stretch>
            <a:fillRect/>
          </a:stretch>
        </p:blipFill>
        <p:spPr>
          <a:xfrm>
            <a:off x="685800" y="1066800"/>
            <a:ext cx="7848600" cy="4876800"/>
          </a:xfrm>
          <a:prstGeom prst="rect">
            <a:avLst/>
          </a:prstGeom>
        </p:spPr>
        <p:style>
          <a:lnRef idx="2">
            <a:schemeClr val="dk1"/>
          </a:lnRef>
          <a:fillRef idx="1">
            <a:schemeClr val="lt1"/>
          </a:fillRef>
          <a:effectRef idx="0">
            <a:schemeClr val="dk1"/>
          </a:effectRef>
          <a:fontRef idx="minor">
            <a:schemeClr val="dk1"/>
          </a:fontRef>
        </p:style>
      </p:pic>
      <p:sp>
        <p:nvSpPr>
          <p:cNvPr id="7" name="Slide Number Placeholder 3"/>
          <p:cNvSpPr>
            <a:spLocks noGrp="1"/>
          </p:cNvSpPr>
          <p:nvPr>
            <p:ph type="sldNum" sz="quarter" idx="12"/>
          </p:nvPr>
        </p:nvSpPr>
        <p:spPr>
          <a:xfrm>
            <a:off x="8458200" y="6514568"/>
            <a:ext cx="645040" cy="343432"/>
          </a:xfrm>
        </p:spPr>
        <p:txBody>
          <a:bodyPr/>
          <a:lstStyle/>
          <a:p>
            <a:r>
              <a:rPr lang="en-US" sz="1800" smtClean="0">
                <a:solidFill>
                  <a:schemeClr val="bg1"/>
                </a:solidFill>
              </a:rPr>
              <a:t>55</a:t>
            </a:r>
            <a:endParaRPr lang="en-US" sz="1800" dirty="0">
              <a:solidFill>
                <a:schemeClr val="bg1"/>
              </a:solidFill>
            </a:endParaRPr>
          </a:p>
        </p:txBody>
      </p:sp>
    </p:spTree>
    <p:extLst>
      <p:ext uri="{BB962C8B-B14F-4D97-AF65-F5344CB8AC3E}">
        <p14:creationId xmlns:p14="http://schemas.microsoft.com/office/powerpoint/2010/main" val="10769639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Qualitative Work Needed!</a:t>
            </a:r>
            <a:endParaRPr lang="en-US" dirty="0"/>
          </a:p>
        </p:txBody>
      </p:sp>
      <p:sp>
        <p:nvSpPr>
          <p:cNvPr id="5" name="Content Placeholder 4"/>
          <p:cNvSpPr>
            <a:spLocks noGrp="1"/>
          </p:cNvSpPr>
          <p:nvPr>
            <p:ph idx="1"/>
          </p:nvPr>
        </p:nvSpPr>
        <p:spPr>
          <a:xfrm>
            <a:off x="457200" y="1646237"/>
            <a:ext cx="4876800" cy="4526280"/>
          </a:xfrm>
        </p:spPr>
        <p:txBody>
          <a:bodyPr/>
          <a:lstStyle/>
          <a:p>
            <a:r>
              <a:rPr lang="en-US" dirty="0" smtClean="0"/>
              <a:t>Despite a multifaceted intervention in three pediatric </a:t>
            </a:r>
            <a:r>
              <a:rPr lang="en-US" dirty="0" err="1" smtClean="0"/>
              <a:t>longterm</a:t>
            </a:r>
            <a:r>
              <a:rPr lang="en-US" dirty="0" smtClean="0"/>
              <a:t> care hospitals, hand hygiene practices were unchanged</a:t>
            </a:r>
          </a:p>
          <a:p>
            <a:r>
              <a:rPr lang="en-US" dirty="0" smtClean="0"/>
              <a:t>We wanted to understand why</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5000" y="2706052"/>
            <a:ext cx="2463757" cy="2406650"/>
          </a:xfrm>
          <a:prstGeom prst="rect">
            <a:avLst/>
          </a:prstGeom>
        </p:spPr>
      </p:pic>
      <p:sp>
        <p:nvSpPr>
          <p:cNvPr id="2" name="Slide Number Placeholder 1"/>
          <p:cNvSpPr>
            <a:spLocks noGrp="1"/>
          </p:cNvSpPr>
          <p:nvPr>
            <p:ph type="sldNum" sz="quarter" idx="12"/>
          </p:nvPr>
        </p:nvSpPr>
        <p:spPr/>
        <p:txBody>
          <a:bodyPr/>
          <a:lstStyle/>
          <a:p>
            <a:fld id="{D705EDB8-5BEF-4A31-B6B1-CCD8732B5F1F}" type="slidenum">
              <a:rPr lang="en-US" smtClean="0"/>
              <a:pPr/>
              <a:t>56</a:t>
            </a:fld>
            <a:endParaRPr lang="en-US"/>
          </a:p>
        </p:txBody>
      </p:sp>
    </p:spTree>
    <p:extLst>
      <p:ext uri="{BB962C8B-B14F-4D97-AF65-F5344CB8AC3E}">
        <p14:creationId xmlns:p14="http://schemas.microsoft.com/office/powerpoint/2010/main" val="36834223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26746"/>
            <a:ext cx="7467600" cy="726478"/>
          </a:xfrm>
        </p:spPr>
        <p:txBody>
          <a:bodyPr>
            <a:normAutofit/>
          </a:bodyPr>
          <a:lstStyle/>
          <a:p>
            <a:pPr algn="ctr"/>
            <a:r>
              <a:rPr lang="en-US" cap="none" dirty="0" smtClean="0">
                <a:solidFill>
                  <a:srgbClr val="FFFF00"/>
                </a:solidFill>
              </a:rPr>
              <a:t>Staff Interviews</a:t>
            </a:r>
            <a:endParaRPr lang="en-US" cap="none" dirty="0">
              <a:solidFill>
                <a:srgbClr val="FFFF00"/>
              </a:solidFill>
            </a:endParaRPr>
          </a:p>
        </p:txBody>
      </p:sp>
      <p:sp>
        <p:nvSpPr>
          <p:cNvPr id="3" name="TextBox 2"/>
          <p:cNvSpPr txBox="1"/>
          <p:nvPr/>
        </p:nvSpPr>
        <p:spPr>
          <a:xfrm>
            <a:off x="4265147" y="2578267"/>
            <a:ext cx="184666" cy="369332"/>
          </a:xfrm>
          <a:prstGeom prst="rect">
            <a:avLst/>
          </a:prstGeom>
          <a:noFill/>
        </p:spPr>
        <p:txBody>
          <a:bodyPr wrap="non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907428"/>
              </p:ext>
            </p:extLst>
          </p:nvPr>
        </p:nvGraphicFramePr>
        <p:xfrm>
          <a:off x="685800" y="1142999"/>
          <a:ext cx="7696199" cy="5499862"/>
        </p:xfrm>
        <a:graphic>
          <a:graphicData uri="http://schemas.openxmlformats.org/drawingml/2006/table">
            <a:tbl>
              <a:tblPr firstRow="1" bandRow="1">
                <a:tableStyleId>{073A0DAA-6AF3-43AB-8588-CEC1D06C72B9}</a:tableStyleId>
              </a:tblPr>
              <a:tblGrid>
                <a:gridCol w="3199543"/>
                <a:gridCol w="2248328"/>
                <a:gridCol w="2248328"/>
              </a:tblGrid>
              <a:tr h="460018">
                <a:tc>
                  <a:txBody>
                    <a:bodyPr/>
                    <a:lstStyle/>
                    <a:p>
                      <a:r>
                        <a:rPr lang="en-US" sz="2450" dirty="0" smtClean="0"/>
                        <a:t>Themes</a:t>
                      </a:r>
                      <a:endParaRPr lang="en-US" sz="2450" dirty="0">
                        <a:solidFill>
                          <a:srgbClr val="000000"/>
                        </a:solidFill>
                      </a:endParaRPr>
                    </a:p>
                  </a:txBody>
                  <a:tcPr/>
                </a:tc>
                <a:tc gridSpan="2">
                  <a:txBody>
                    <a:bodyPr/>
                    <a:lstStyle/>
                    <a:p>
                      <a:r>
                        <a:rPr lang="en-US" sz="2450" dirty="0" smtClean="0"/>
                        <a:t>Subthemes</a:t>
                      </a:r>
                      <a:endParaRPr lang="en-US" sz="2450" dirty="0">
                        <a:solidFill>
                          <a:srgbClr val="000000"/>
                        </a:solidFill>
                      </a:endParaRPr>
                    </a:p>
                  </a:txBody>
                  <a:tcPr/>
                </a:tc>
                <a:tc hMerge="1">
                  <a:txBody>
                    <a:bodyPr/>
                    <a:lstStyle/>
                    <a:p>
                      <a:endParaRPr lang="en-US"/>
                    </a:p>
                  </a:txBody>
                  <a:tcPr/>
                </a:tc>
              </a:tr>
              <a:tr h="991528">
                <a:tc>
                  <a:txBody>
                    <a:bodyPr/>
                    <a:lstStyle/>
                    <a:p>
                      <a:r>
                        <a:rPr lang="en-US" sz="2450" dirty="0" smtClean="0"/>
                        <a:t>Hand</a:t>
                      </a:r>
                      <a:r>
                        <a:rPr lang="en-US" sz="2450" baseline="0" dirty="0" smtClean="0"/>
                        <a:t> Hygiene Products</a:t>
                      </a:r>
                      <a:endParaRPr lang="en-US" sz="2450" dirty="0"/>
                    </a:p>
                  </a:txBody>
                  <a:tcPr/>
                </a:tc>
                <a:tc gridSpan="2">
                  <a:txBody>
                    <a:bodyPr/>
                    <a:lstStyle/>
                    <a:p>
                      <a:pPr marL="285750" indent="-285750">
                        <a:buFont typeface="Arial"/>
                        <a:buChar char="•"/>
                      </a:pPr>
                      <a:r>
                        <a:rPr lang="en-US" sz="2450" dirty="0" smtClean="0"/>
                        <a:t>Perceptions/preferences</a:t>
                      </a:r>
                    </a:p>
                    <a:p>
                      <a:pPr marL="285750" indent="-285750">
                        <a:buFont typeface="Arial"/>
                        <a:buChar char="•"/>
                      </a:pPr>
                      <a:r>
                        <a:rPr lang="en-US" sz="2450" baseline="0" dirty="0" smtClean="0"/>
                        <a:t>Availability/access</a:t>
                      </a:r>
                    </a:p>
                  </a:txBody>
                  <a:tcPr/>
                </a:tc>
                <a:tc hMerge="1">
                  <a:txBody>
                    <a:bodyPr/>
                    <a:lstStyle/>
                    <a:p>
                      <a:endParaRPr lang="en-US"/>
                    </a:p>
                  </a:txBody>
                  <a:tcPr/>
                </a:tc>
              </a:tr>
              <a:tr h="1602657">
                <a:tc>
                  <a:txBody>
                    <a:bodyPr/>
                    <a:lstStyle/>
                    <a:p>
                      <a:r>
                        <a:rPr lang="en-US" sz="2450" dirty="0" smtClean="0"/>
                        <a:t>Knowledge, Attitudes,</a:t>
                      </a:r>
                      <a:r>
                        <a:rPr lang="en-US" sz="2450" baseline="0" dirty="0" smtClean="0"/>
                        <a:t> Perceptions, Beliefs</a:t>
                      </a:r>
                      <a:endParaRPr lang="en-US" sz="2450" dirty="0"/>
                    </a:p>
                  </a:txBody>
                  <a:tcPr/>
                </a:tc>
                <a:tc gridSpan="2">
                  <a:txBody>
                    <a:bodyPr/>
                    <a:lstStyle/>
                    <a:p>
                      <a:pPr marL="285750" indent="-285750">
                        <a:buFont typeface="Arial"/>
                        <a:buChar char="•"/>
                      </a:pPr>
                      <a:r>
                        <a:rPr lang="en-US" sz="2450" dirty="0" smtClean="0"/>
                        <a:t>Internal/external</a:t>
                      </a:r>
                      <a:r>
                        <a:rPr lang="en-US" sz="2450" baseline="0" dirty="0" smtClean="0"/>
                        <a:t> motivation</a:t>
                      </a:r>
                    </a:p>
                    <a:p>
                      <a:pPr marL="285750" indent="-285750">
                        <a:buFont typeface="Arial"/>
                        <a:buChar char="•"/>
                      </a:pPr>
                      <a:r>
                        <a:rPr lang="en-US" sz="2450" baseline="0" dirty="0" smtClean="0"/>
                        <a:t>“Us” vs. “Them”</a:t>
                      </a:r>
                    </a:p>
                    <a:p>
                      <a:pPr marL="285750" indent="-285750">
                        <a:buFont typeface="Arial"/>
                        <a:buChar char="•"/>
                      </a:pPr>
                      <a:r>
                        <a:rPr lang="en-US" sz="2450" baseline="0" dirty="0" smtClean="0"/>
                        <a:t>Applicability of ‘5 Moments’</a:t>
                      </a:r>
                      <a:endParaRPr lang="en-US" sz="2450" dirty="0"/>
                    </a:p>
                  </a:txBody>
                  <a:tcPr/>
                </a:tc>
                <a:tc hMerge="1">
                  <a:txBody>
                    <a:bodyPr/>
                    <a:lstStyle/>
                    <a:p>
                      <a:endParaRPr lang="en-US"/>
                    </a:p>
                  </a:txBody>
                  <a:tcPr/>
                </a:tc>
              </a:tr>
              <a:tr h="1602657">
                <a:tc>
                  <a:txBody>
                    <a:bodyPr/>
                    <a:lstStyle/>
                    <a:p>
                      <a:r>
                        <a:rPr lang="en-US" sz="2450" dirty="0" smtClean="0"/>
                        <a:t>Barriers to IP practice</a:t>
                      </a:r>
                      <a:endParaRPr lang="en-US" sz="2450" dirty="0"/>
                    </a:p>
                  </a:txBody>
                  <a:tcPr/>
                </a:tc>
                <a:tc gridSpan="2">
                  <a:txBody>
                    <a:bodyPr/>
                    <a:lstStyle/>
                    <a:p>
                      <a:pPr marL="285750" indent="-285750">
                        <a:buFont typeface="Arial"/>
                        <a:buChar char="•"/>
                      </a:pPr>
                      <a:r>
                        <a:rPr lang="en-US" sz="2450" dirty="0" smtClean="0"/>
                        <a:t>Patient characteristics</a:t>
                      </a:r>
                    </a:p>
                    <a:p>
                      <a:pPr marL="285750" indent="-285750">
                        <a:buFont typeface="Arial"/>
                        <a:buChar char="•"/>
                      </a:pPr>
                      <a:r>
                        <a:rPr lang="en-US" sz="2450" dirty="0" smtClean="0"/>
                        <a:t>Access</a:t>
                      </a:r>
                      <a:r>
                        <a:rPr lang="en-US" sz="2450" baseline="0" dirty="0" smtClean="0"/>
                        <a:t> to/</a:t>
                      </a:r>
                      <a:r>
                        <a:rPr lang="en-US" sz="2450" dirty="0" smtClean="0"/>
                        <a:t>timeliness of data</a:t>
                      </a:r>
                    </a:p>
                    <a:p>
                      <a:pPr marL="285750" indent="-285750">
                        <a:buFont typeface="Arial"/>
                        <a:buChar char="•"/>
                      </a:pPr>
                      <a:r>
                        <a:rPr lang="en-US" sz="2450" dirty="0" smtClean="0"/>
                        <a:t>Workflow/setting</a:t>
                      </a:r>
                    </a:p>
                    <a:p>
                      <a:pPr marL="285750" indent="-285750">
                        <a:buFont typeface="Arial"/>
                        <a:buChar char="•"/>
                      </a:pPr>
                      <a:r>
                        <a:rPr lang="en-US" sz="2450" dirty="0" smtClean="0"/>
                        <a:t>Low priority</a:t>
                      </a:r>
                    </a:p>
                  </a:txBody>
                  <a:tcPr/>
                </a:tc>
                <a:tc hMerge="1">
                  <a:txBody>
                    <a:bodyPr/>
                    <a:lstStyle/>
                    <a:p>
                      <a:endParaRPr lang="en-US"/>
                    </a:p>
                  </a:txBody>
                  <a:tcPr/>
                </a:tc>
              </a:tr>
              <a:tr h="829541">
                <a:tc>
                  <a:txBody>
                    <a:bodyPr/>
                    <a:lstStyle/>
                    <a:p>
                      <a:r>
                        <a:rPr lang="en-US" sz="2450" dirty="0" smtClean="0"/>
                        <a:t>Suggested Improvements</a:t>
                      </a:r>
                      <a:endParaRPr lang="en-US" sz="2450" dirty="0"/>
                    </a:p>
                  </a:txBody>
                  <a:tcPr/>
                </a:tc>
                <a:tc>
                  <a:txBody>
                    <a:bodyPr/>
                    <a:lstStyle/>
                    <a:p>
                      <a:pPr marL="285750" indent="-285750">
                        <a:buFont typeface="Arial"/>
                        <a:buChar char="•"/>
                      </a:pPr>
                      <a:r>
                        <a:rPr lang="en-US" sz="2450" dirty="0" smtClean="0"/>
                        <a:t>Fun </a:t>
                      </a:r>
                    </a:p>
                    <a:p>
                      <a:pPr marL="285750" indent="-285750">
                        <a:buFont typeface="Arial"/>
                        <a:buChar char="•"/>
                      </a:pPr>
                      <a:r>
                        <a:rPr lang="en-US" sz="2450" dirty="0" smtClean="0"/>
                        <a:t>Firm</a:t>
                      </a:r>
                    </a:p>
                  </a:txBody>
                  <a:tcPr/>
                </a:tc>
                <a:tc>
                  <a:txBody>
                    <a:bodyPr/>
                    <a:lstStyle/>
                    <a:p>
                      <a:pPr marL="285750" indent="-285750">
                        <a:buFont typeface="Arial"/>
                        <a:buChar char="•"/>
                      </a:pPr>
                      <a:r>
                        <a:rPr lang="en-US" sz="2450" dirty="0" smtClean="0"/>
                        <a:t>Feedback</a:t>
                      </a:r>
                    </a:p>
                    <a:p>
                      <a:pPr marL="285750" indent="-285750">
                        <a:buFont typeface="Arial"/>
                        <a:buChar char="•"/>
                      </a:pPr>
                      <a:r>
                        <a:rPr lang="en-US" sz="2450" dirty="0" smtClean="0"/>
                        <a:t>Fine</a:t>
                      </a:r>
                    </a:p>
                  </a:txBody>
                  <a:tcPr/>
                </a:tc>
              </a:tr>
            </a:tbl>
          </a:graphicData>
        </a:graphic>
      </p:graphicFrame>
      <p:sp>
        <p:nvSpPr>
          <p:cNvPr id="7" name="Slide Number Placeholder 3"/>
          <p:cNvSpPr>
            <a:spLocks noGrp="1"/>
          </p:cNvSpPr>
          <p:nvPr>
            <p:ph type="sldNum" sz="quarter" idx="12"/>
          </p:nvPr>
        </p:nvSpPr>
        <p:spPr>
          <a:xfrm>
            <a:off x="8458200" y="6514568"/>
            <a:ext cx="645040" cy="343432"/>
          </a:xfrm>
        </p:spPr>
        <p:txBody>
          <a:bodyPr/>
          <a:lstStyle/>
          <a:p>
            <a:r>
              <a:rPr lang="en-US" sz="1800" dirty="0" smtClean="0">
                <a:solidFill>
                  <a:schemeClr val="bg1"/>
                </a:solidFill>
              </a:rPr>
              <a:t>57</a:t>
            </a:r>
            <a:endParaRPr lang="en-US" sz="1800" dirty="0">
              <a:solidFill>
                <a:schemeClr val="bg1"/>
              </a:solidFill>
            </a:endParaRPr>
          </a:p>
        </p:txBody>
      </p:sp>
    </p:spTree>
    <p:extLst>
      <p:ext uri="{BB962C8B-B14F-4D97-AF65-F5344CB8AC3E}">
        <p14:creationId xmlns:p14="http://schemas.microsoft.com/office/powerpoint/2010/main" val="12363499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240372"/>
            <a:ext cx="5257800" cy="826427"/>
          </a:xfrm>
        </p:spPr>
        <p:txBody>
          <a:bodyPr>
            <a:normAutofit/>
          </a:bodyPr>
          <a:lstStyle/>
          <a:p>
            <a:pPr algn="ctr"/>
            <a:r>
              <a:rPr lang="en-US" cap="none" dirty="0" smtClean="0">
                <a:solidFill>
                  <a:srgbClr val="FFFF00"/>
                </a:solidFill>
              </a:rPr>
              <a:t>Family Interviews</a:t>
            </a:r>
            <a:endParaRPr lang="en-US" cap="none" dirty="0">
              <a:solidFill>
                <a:srgbClr val="FFFF00"/>
              </a:solidFill>
            </a:endParaRPr>
          </a:p>
        </p:txBody>
      </p:sp>
      <p:sp>
        <p:nvSpPr>
          <p:cNvPr id="3" name="TextBox 2"/>
          <p:cNvSpPr txBox="1"/>
          <p:nvPr/>
        </p:nvSpPr>
        <p:spPr>
          <a:xfrm>
            <a:off x="4265147" y="2578267"/>
            <a:ext cx="184666" cy="369332"/>
          </a:xfrm>
          <a:prstGeom prst="rect">
            <a:avLst/>
          </a:prstGeom>
          <a:noFill/>
        </p:spPr>
        <p:txBody>
          <a:bodyPr wrap="none" rtlCol="0">
            <a:spAutoFit/>
          </a:bodyPr>
          <a:lstStyle/>
          <a:p>
            <a:endParaRPr lang="en-US" dirty="0"/>
          </a:p>
        </p:txBody>
      </p:sp>
      <p:graphicFrame>
        <p:nvGraphicFramePr>
          <p:cNvPr id="7" name="Table 6"/>
          <p:cNvGraphicFramePr>
            <a:graphicFrameLocks noGrp="1"/>
          </p:cNvGraphicFramePr>
          <p:nvPr>
            <p:extLst/>
          </p:nvPr>
        </p:nvGraphicFramePr>
        <p:xfrm>
          <a:off x="914400" y="1345118"/>
          <a:ext cx="7315200" cy="4191000"/>
        </p:xfrm>
        <a:graphic>
          <a:graphicData uri="http://schemas.openxmlformats.org/drawingml/2006/table">
            <a:tbl>
              <a:tblPr firstRow="1" bandRow="1">
                <a:tableStyleId>{073A0DAA-6AF3-43AB-8588-CEC1D06C72B9}</a:tableStyleId>
              </a:tblPr>
              <a:tblGrid>
                <a:gridCol w="3048000"/>
                <a:gridCol w="4267200"/>
              </a:tblGrid>
              <a:tr h="683636">
                <a:tc>
                  <a:txBody>
                    <a:bodyPr/>
                    <a:lstStyle/>
                    <a:p>
                      <a:r>
                        <a:rPr lang="en-US" sz="3200" dirty="0" smtClean="0"/>
                        <a:t>Themes</a:t>
                      </a:r>
                      <a:endParaRPr lang="en-US" sz="3200" dirty="0"/>
                    </a:p>
                  </a:txBody>
                  <a:tcPr/>
                </a:tc>
                <a:tc>
                  <a:txBody>
                    <a:bodyPr/>
                    <a:lstStyle/>
                    <a:p>
                      <a:r>
                        <a:rPr lang="en-US" sz="3200" dirty="0" smtClean="0"/>
                        <a:t>Subthemes</a:t>
                      </a:r>
                      <a:endParaRPr lang="en-US" sz="3200" dirty="0"/>
                    </a:p>
                  </a:txBody>
                  <a:tcPr/>
                </a:tc>
              </a:tr>
              <a:tr h="1526164">
                <a:tc>
                  <a:txBody>
                    <a:bodyPr/>
                    <a:lstStyle/>
                    <a:p>
                      <a:r>
                        <a:rPr lang="en-US" sz="3100" dirty="0" smtClean="0"/>
                        <a:t>Everyone Follows</a:t>
                      </a:r>
                      <a:br>
                        <a:rPr lang="en-US" sz="3100" dirty="0" smtClean="0"/>
                      </a:br>
                      <a:r>
                        <a:rPr lang="en-US" sz="3100" baseline="0" dirty="0" smtClean="0"/>
                        <a:t>the Rules</a:t>
                      </a:r>
                      <a:endParaRPr lang="en-US" sz="3100" dirty="0"/>
                    </a:p>
                  </a:txBody>
                  <a:tcPr/>
                </a:tc>
                <a:tc>
                  <a:txBody>
                    <a:bodyPr/>
                    <a:lstStyle/>
                    <a:p>
                      <a:pPr marL="285750" indent="-285750">
                        <a:buFont typeface="Arial"/>
                        <a:buChar char="•"/>
                      </a:pPr>
                      <a:r>
                        <a:rPr lang="en-US" sz="3100" dirty="0" smtClean="0"/>
                        <a:t>Staff is competent</a:t>
                      </a:r>
                    </a:p>
                    <a:p>
                      <a:pPr marL="285750" indent="-285750">
                        <a:buFont typeface="Arial"/>
                        <a:buChar char="•"/>
                      </a:pPr>
                      <a:r>
                        <a:rPr lang="en-US" sz="3100" dirty="0" smtClean="0"/>
                        <a:t>Visitors are vigilant</a:t>
                      </a:r>
                      <a:endParaRPr lang="en-US" sz="3100" dirty="0"/>
                    </a:p>
                  </a:txBody>
                  <a:tcPr/>
                </a:tc>
              </a:tr>
              <a:tr h="1855282">
                <a:tc>
                  <a:txBody>
                    <a:bodyPr/>
                    <a:lstStyle/>
                    <a:p>
                      <a:r>
                        <a:rPr lang="en-US" sz="3100" dirty="0" smtClean="0"/>
                        <a:t>Infections are Inevitable</a:t>
                      </a:r>
                      <a:endParaRPr lang="en-US" sz="3100" dirty="0"/>
                    </a:p>
                  </a:txBody>
                  <a:tcPr/>
                </a:tc>
                <a:tc>
                  <a:txBody>
                    <a:bodyPr/>
                    <a:lstStyle/>
                    <a:p>
                      <a:pPr marL="285750" indent="-285750">
                        <a:buFont typeface="Arial"/>
                        <a:buChar char="•"/>
                      </a:pPr>
                      <a:r>
                        <a:rPr lang="en-US" sz="3100" dirty="0" smtClean="0"/>
                        <a:t>Germs are everywhere</a:t>
                      </a:r>
                    </a:p>
                    <a:p>
                      <a:pPr marL="285750" indent="-285750">
                        <a:buFont typeface="Arial"/>
                        <a:buChar char="•"/>
                      </a:pPr>
                      <a:r>
                        <a:rPr lang="en-US" sz="3100" dirty="0" smtClean="0"/>
                        <a:t>Children are susceptible</a:t>
                      </a:r>
                      <a:endParaRPr lang="en-US" sz="3100" dirty="0"/>
                    </a:p>
                  </a:txBody>
                  <a:tcPr/>
                </a:tc>
              </a:tr>
            </a:tbl>
          </a:graphicData>
        </a:graphic>
      </p:graphicFrame>
      <p:sp>
        <p:nvSpPr>
          <p:cNvPr id="4" name="Slide Number Placeholder 3"/>
          <p:cNvSpPr>
            <a:spLocks noGrp="1"/>
          </p:cNvSpPr>
          <p:nvPr>
            <p:ph type="sldNum" sz="quarter" idx="11"/>
          </p:nvPr>
        </p:nvSpPr>
        <p:spPr/>
        <p:txBody>
          <a:bodyPr/>
          <a:lstStyle/>
          <a:p>
            <a:fld id="{D705EDB8-5BEF-4A31-B6B1-CCD8732B5F1F}" type="slidenum">
              <a:rPr lang="en-US" sz="1800" smtClean="0">
                <a:solidFill>
                  <a:schemeClr val="bg1"/>
                </a:solidFill>
              </a:rPr>
              <a:pPr/>
              <a:t>58</a:t>
            </a:fld>
            <a:endParaRPr lang="en-US" sz="1800">
              <a:solidFill>
                <a:schemeClr val="bg1"/>
              </a:solidFill>
            </a:endParaRPr>
          </a:p>
        </p:txBody>
      </p:sp>
    </p:spTree>
    <p:extLst>
      <p:ext uri="{BB962C8B-B14F-4D97-AF65-F5344CB8AC3E}">
        <p14:creationId xmlns:p14="http://schemas.microsoft.com/office/powerpoint/2010/main" val="8254281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fontScale="70000" lnSpcReduction="20000"/>
          </a:bodyPr>
          <a:lstStyle/>
          <a:p>
            <a:r>
              <a:rPr lang="en-US" dirty="0"/>
              <a:t>Larson EL, </a:t>
            </a:r>
            <a:r>
              <a:rPr lang="en-US" dirty="0" smtClean="0"/>
              <a:t>et al.  </a:t>
            </a:r>
            <a:r>
              <a:rPr lang="en-US" dirty="0"/>
              <a:t>Behavioral interventions to reduce infections in pediatric </a:t>
            </a:r>
            <a:r>
              <a:rPr lang="en-US" dirty="0" err="1"/>
              <a:t>longterm</a:t>
            </a:r>
            <a:r>
              <a:rPr lang="en-US" dirty="0"/>
              <a:t> care facilities: The Keep It Clean for Kids Trial.  </a:t>
            </a:r>
            <a:r>
              <a:rPr lang="en-US" dirty="0" err="1"/>
              <a:t>Behav</a:t>
            </a:r>
            <a:r>
              <a:rPr lang="en-US" dirty="0"/>
              <a:t> Med 2017; Mar 3:1-10</a:t>
            </a:r>
            <a:r>
              <a:rPr lang="en-US" dirty="0" smtClean="0"/>
              <a:t>.</a:t>
            </a:r>
          </a:p>
          <a:p>
            <a:endParaRPr lang="en-US" dirty="0" smtClean="0"/>
          </a:p>
          <a:p>
            <a:r>
              <a:rPr lang="en-US" dirty="0"/>
              <a:t>Saiman </a:t>
            </a:r>
            <a:r>
              <a:rPr lang="en-US" dirty="0" smtClean="0"/>
              <a:t>L, et al.  </a:t>
            </a:r>
            <a:r>
              <a:rPr lang="en-US" dirty="0"/>
              <a:t>Incidence, risks, and types of infections in pediatric long-term care facilities. JAMA </a:t>
            </a:r>
            <a:r>
              <a:rPr lang="en-US" dirty="0" err="1"/>
              <a:t>Pediatr</a:t>
            </a:r>
            <a:r>
              <a:rPr lang="en-US" dirty="0"/>
              <a:t> 2017; </a:t>
            </a:r>
            <a:r>
              <a:rPr lang="en-US" dirty="0" smtClean="0"/>
              <a:t>171:872-878.</a:t>
            </a:r>
          </a:p>
          <a:p>
            <a:endParaRPr lang="en-US" dirty="0" smtClean="0"/>
          </a:p>
          <a:p>
            <a:r>
              <a:rPr lang="en-US" dirty="0" err="1"/>
              <a:t>Loyland</a:t>
            </a:r>
            <a:r>
              <a:rPr lang="en-US" dirty="0"/>
              <a:t> B, </a:t>
            </a:r>
            <a:r>
              <a:rPr lang="en-US" dirty="0" smtClean="0"/>
              <a:t>et al.  </a:t>
            </a:r>
            <a:r>
              <a:rPr lang="en-US" dirty="0"/>
              <a:t>Staff knowledge, awareness, perceptions and beliefs about infection prevention in pediatric long-term care facilities.  </a:t>
            </a:r>
            <a:r>
              <a:rPr lang="en-US" dirty="0" err="1"/>
              <a:t>Nurs</a:t>
            </a:r>
            <a:r>
              <a:rPr lang="en-US" dirty="0"/>
              <a:t> Res 2016; 65:132-141</a:t>
            </a:r>
            <a:r>
              <a:rPr lang="en-US" dirty="0" smtClean="0"/>
              <a:t>.</a:t>
            </a:r>
          </a:p>
          <a:p>
            <a:endParaRPr lang="en-US" dirty="0" smtClean="0"/>
          </a:p>
          <a:p>
            <a:r>
              <a:rPr lang="en-US" dirty="0"/>
              <a:t>Wilmont S, </a:t>
            </a:r>
            <a:r>
              <a:rPr lang="en-US" dirty="0" smtClean="0"/>
              <a:t>et al.  </a:t>
            </a:r>
            <a:r>
              <a:rPr lang="en-US" dirty="0"/>
              <a:t>Family experiences and perspectives on infection prevention in pediatric long-term care.  Rehab </a:t>
            </a:r>
            <a:r>
              <a:rPr lang="en-US" dirty="0" err="1"/>
              <a:t>Nurs</a:t>
            </a:r>
            <a:r>
              <a:rPr lang="en-US" dirty="0"/>
              <a:t> J </a:t>
            </a:r>
            <a:r>
              <a:rPr lang="en-US" dirty="0" smtClean="0"/>
              <a:t>2017, Jun 19.</a:t>
            </a:r>
            <a:endParaRPr lang="en-US" dirty="0"/>
          </a:p>
        </p:txBody>
      </p:sp>
      <p:sp>
        <p:nvSpPr>
          <p:cNvPr id="2" name="Slide Number Placeholder 1"/>
          <p:cNvSpPr>
            <a:spLocks noGrp="1"/>
          </p:cNvSpPr>
          <p:nvPr>
            <p:ph type="sldNum" sz="quarter" idx="12"/>
          </p:nvPr>
        </p:nvSpPr>
        <p:spPr/>
        <p:txBody>
          <a:bodyPr/>
          <a:lstStyle/>
          <a:p>
            <a:fld id="{D705EDB8-5BEF-4A31-B6B1-CCD8732B5F1F}" type="slidenum">
              <a:rPr lang="en-US" smtClean="0"/>
              <a:pPr/>
              <a:t>59</a:t>
            </a:fld>
            <a:endParaRPr lang="en-US"/>
          </a:p>
        </p:txBody>
      </p:sp>
    </p:spTree>
    <p:extLst>
      <p:ext uri="{BB962C8B-B14F-4D97-AF65-F5344CB8AC3E}">
        <p14:creationId xmlns:p14="http://schemas.microsoft.com/office/powerpoint/2010/main" val="1102834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382000" cy="1194264"/>
          </a:xfrm>
        </p:spPr>
        <p:txBody>
          <a:bodyPr>
            <a:normAutofit/>
          </a:bodyPr>
          <a:lstStyle/>
          <a:p>
            <a:r>
              <a:rPr lang="en-US" dirty="0" smtClean="0"/>
              <a:t>Outcome of the collaboration</a:t>
            </a:r>
            <a:endParaRPr lang="en-US" dirty="0"/>
          </a:p>
        </p:txBody>
      </p:sp>
      <p:sp>
        <p:nvSpPr>
          <p:cNvPr id="3" name="Content Placeholder 2"/>
          <p:cNvSpPr>
            <a:spLocks noGrp="1"/>
          </p:cNvSpPr>
          <p:nvPr>
            <p:ph idx="1"/>
          </p:nvPr>
        </p:nvSpPr>
        <p:spPr/>
        <p:txBody>
          <a:bodyPr/>
          <a:lstStyle/>
          <a:p>
            <a:r>
              <a:rPr lang="en-US" dirty="0" smtClean="0"/>
              <a:t>Solution to a discreet problem,</a:t>
            </a:r>
          </a:p>
          <a:p>
            <a:r>
              <a:rPr lang="en-US" dirty="0" smtClean="0"/>
              <a:t>A single or group of publications,</a:t>
            </a:r>
          </a:p>
          <a:p>
            <a:r>
              <a:rPr lang="en-US" dirty="0" smtClean="0"/>
              <a:t>Development of a new field and/or language </a:t>
            </a:r>
          </a:p>
          <a:p>
            <a:r>
              <a:rPr lang="en-US" dirty="0" smtClean="0"/>
              <a:t>The process of the interdisciplinary endeavor itself</a:t>
            </a:r>
          </a:p>
          <a:p>
            <a:r>
              <a:rPr lang="en-US" dirty="0" smtClean="0"/>
              <a:t>Synthesis between disciplines</a:t>
            </a:r>
            <a:endParaRPr lang="en-US" dirty="0"/>
          </a:p>
        </p:txBody>
      </p:sp>
      <p:sp>
        <p:nvSpPr>
          <p:cNvPr id="4" name="Slide Number Placeholder 3"/>
          <p:cNvSpPr>
            <a:spLocks noGrp="1"/>
          </p:cNvSpPr>
          <p:nvPr>
            <p:ph type="sldNum" sz="quarter" idx="12"/>
          </p:nvPr>
        </p:nvSpPr>
        <p:spPr/>
        <p:txBody>
          <a:bodyPr/>
          <a:lstStyle/>
          <a:p>
            <a:fld id="{D705EDB8-5BEF-4A31-B6B1-CCD8732B5F1F}" type="slidenum">
              <a:rPr lang="en-US" smtClean="0"/>
              <a:pPr/>
              <a:t>6</a:t>
            </a:fld>
            <a:endParaRPr lang="en-US"/>
          </a:p>
        </p:txBody>
      </p:sp>
    </p:spTree>
    <p:extLst>
      <p:ext uri="{BB962C8B-B14F-4D97-AF65-F5344CB8AC3E}">
        <p14:creationId xmlns:p14="http://schemas.microsoft.com/office/powerpoint/2010/main" val="1389934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algn="ctr"/>
            <a:r>
              <a:rPr lang="en-US" sz="4000" b="1" dirty="0">
                <a:solidFill>
                  <a:srgbClr val="FFFF00"/>
                </a:solidFill>
              </a:rPr>
              <a:t>Phase </a:t>
            </a:r>
            <a:r>
              <a:rPr lang="en-US" sz="4000" b="1" dirty="0" smtClean="0">
                <a:solidFill>
                  <a:srgbClr val="FFFF00"/>
                </a:solidFill>
              </a:rPr>
              <a:t>3:  </a:t>
            </a:r>
            <a:r>
              <a:rPr lang="en-US" sz="4000" b="1" dirty="0">
                <a:solidFill>
                  <a:srgbClr val="FFFF00"/>
                </a:solidFill>
              </a:rPr>
              <a:t>Impact on </a:t>
            </a: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Clinical </a:t>
            </a:r>
            <a:r>
              <a:rPr lang="en-US" sz="4000" b="1" dirty="0">
                <a:solidFill>
                  <a:srgbClr val="FFFF00"/>
                </a:solidFill>
              </a:rPr>
              <a:t>Practice and Policy</a:t>
            </a:r>
          </a:p>
        </p:txBody>
      </p:sp>
      <p:sp>
        <p:nvSpPr>
          <p:cNvPr id="26628" name="Text Box 4"/>
          <p:cNvSpPr txBox="1">
            <a:spLocks noChangeArrowheads="1"/>
          </p:cNvSpPr>
          <p:nvPr/>
        </p:nvSpPr>
        <p:spPr bwMode="auto">
          <a:xfrm>
            <a:off x="762000" y="1981200"/>
            <a:ext cx="4419600" cy="396875"/>
          </a:xfrm>
          <a:prstGeom prst="rect">
            <a:avLst/>
          </a:prstGeom>
          <a:noFill/>
          <a:ln w="9525" algn="ctr">
            <a:noFill/>
            <a:miter lim="800000"/>
            <a:headEnd/>
            <a:tailEnd/>
          </a:ln>
          <a:effectLst/>
        </p:spPr>
        <p:txBody>
          <a:bodyPr>
            <a:spAutoFit/>
          </a:bodyPr>
          <a:lstStyle/>
          <a:p>
            <a:endParaRPr lang="en-US"/>
          </a:p>
        </p:txBody>
      </p:sp>
      <p:sp>
        <p:nvSpPr>
          <p:cNvPr id="26629" name="Text Box 5"/>
          <p:cNvSpPr txBox="1">
            <a:spLocks noChangeArrowheads="1"/>
          </p:cNvSpPr>
          <p:nvPr/>
        </p:nvSpPr>
        <p:spPr bwMode="auto">
          <a:xfrm>
            <a:off x="762000" y="1981200"/>
            <a:ext cx="6553200" cy="1077218"/>
          </a:xfrm>
          <a:prstGeom prst="rect">
            <a:avLst/>
          </a:prstGeom>
          <a:noFill/>
          <a:ln w="9525" algn="ctr">
            <a:noFill/>
            <a:miter lim="800000"/>
            <a:headEnd/>
            <a:tailEnd/>
          </a:ln>
          <a:effectLst/>
        </p:spPr>
        <p:txBody>
          <a:bodyPr>
            <a:spAutoFit/>
          </a:bodyPr>
          <a:lstStyle/>
          <a:p>
            <a:pPr algn="ctr"/>
            <a:r>
              <a:rPr lang="en-US" sz="2800" dirty="0"/>
              <a:t>What do </a:t>
            </a:r>
            <a:r>
              <a:rPr lang="en-US" sz="2800" dirty="0" smtClean="0"/>
              <a:t>we need to </a:t>
            </a:r>
            <a:r>
              <a:rPr lang="en-US" sz="2800" dirty="0"/>
              <a:t>know?</a:t>
            </a:r>
          </a:p>
          <a:p>
            <a:r>
              <a:rPr lang="en-US" dirty="0"/>
              <a:t>How can standards for testing products and performing hand hygiene be changed?</a:t>
            </a:r>
          </a:p>
        </p:txBody>
      </p:sp>
      <p:sp>
        <p:nvSpPr>
          <p:cNvPr id="26630" name="Text Box 6"/>
          <p:cNvSpPr txBox="1">
            <a:spLocks noChangeArrowheads="1"/>
          </p:cNvSpPr>
          <p:nvPr/>
        </p:nvSpPr>
        <p:spPr bwMode="auto">
          <a:xfrm>
            <a:off x="4876800" y="4191000"/>
            <a:ext cx="3200400" cy="396875"/>
          </a:xfrm>
          <a:prstGeom prst="rect">
            <a:avLst/>
          </a:prstGeom>
          <a:noFill/>
          <a:ln w="9525" algn="ctr">
            <a:noFill/>
            <a:miter lim="800000"/>
            <a:headEnd/>
            <a:tailEnd/>
          </a:ln>
          <a:effectLst/>
        </p:spPr>
        <p:txBody>
          <a:bodyPr>
            <a:spAutoFit/>
          </a:bodyPr>
          <a:lstStyle/>
          <a:p>
            <a:endParaRPr lang="en-US"/>
          </a:p>
        </p:txBody>
      </p:sp>
      <p:sp>
        <p:nvSpPr>
          <p:cNvPr id="26631" name="Text Box 7"/>
          <p:cNvSpPr txBox="1">
            <a:spLocks noChangeArrowheads="1"/>
          </p:cNvSpPr>
          <p:nvPr/>
        </p:nvSpPr>
        <p:spPr bwMode="auto">
          <a:xfrm>
            <a:off x="2438400" y="3886200"/>
            <a:ext cx="6096000" cy="1927225"/>
          </a:xfrm>
          <a:prstGeom prst="rect">
            <a:avLst/>
          </a:prstGeom>
          <a:noFill/>
          <a:ln w="9525" algn="ctr">
            <a:noFill/>
            <a:miter lim="800000"/>
            <a:headEnd/>
            <a:tailEnd/>
          </a:ln>
          <a:effectLst/>
        </p:spPr>
        <p:txBody>
          <a:bodyPr>
            <a:spAutoFit/>
          </a:bodyPr>
          <a:lstStyle/>
          <a:p>
            <a:pPr algn="ctr">
              <a:lnSpc>
                <a:spcPct val="90000"/>
              </a:lnSpc>
              <a:spcBef>
                <a:spcPct val="20000"/>
              </a:spcBef>
            </a:pPr>
            <a:r>
              <a:rPr lang="en-US" sz="2800"/>
              <a:t>What additional skills are needed to address the question?</a:t>
            </a:r>
          </a:p>
          <a:p>
            <a:r>
              <a:rPr lang="en-US"/>
              <a:t>Political process, rules and regulations of regulatory and professional organizations, grantsmanship (from the grantor’s perspective)</a:t>
            </a:r>
          </a:p>
        </p:txBody>
      </p:sp>
      <p:sp>
        <p:nvSpPr>
          <p:cNvPr id="2" name="Slide Number Placeholder 1"/>
          <p:cNvSpPr>
            <a:spLocks noGrp="1"/>
          </p:cNvSpPr>
          <p:nvPr>
            <p:ph type="sldNum" sz="quarter" idx="12"/>
          </p:nvPr>
        </p:nvSpPr>
        <p:spPr/>
        <p:txBody>
          <a:bodyPr/>
          <a:lstStyle/>
          <a:p>
            <a:fld id="{D705EDB8-5BEF-4A31-B6B1-CCD8732B5F1F}" type="slidenum">
              <a:rPr lang="en-US" smtClean="0"/>
              <a:pPr/>
              <a:t>60</a:t>
            </a:fld>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en-US" dirty="0"/>
              <a:t>Additional </a:t>
            </a:r>
            <a:r>
              <a:rPr lang="en-US" dirty="0" smtClean="0"/>
              <a:t>Team Members</a:t>
            </a:r>
            <a:endParaRPr lang="en-US" dirty="0"/>
          </a:p>
        </p:txBody>
      </p:sp>
      <p:sp>
        <p:nvSpPr>
          <p:cNvPr id="35843" name="Rectangle 3"/>
          <p:cNvSpPr>
            <a:spLocks noGrp="1" noChangeArrowheads="1"/>
          </p:cNvSpPr>
          <p:nvPr>
            <p:ph type="body" sz="half" idx="1"/>
          </p:nvPr>
        </p:nvSpPr>
        <p:spPr>
          <a:xfrm>
            <a:off x="457200" y="1524000"/>
            <a:ext cx="5257800" cy="4800600"/>
          </a:xfrm>
        </p:spPr>
        <p:txBody>
          <a:bodyPr/>
          <a:lstStyle/>
          <a:p>
            <a:r>
              <a:rPr lang="en-US" sz="2800" dirty="0" smtClean="0"/>
              <a:t>CDC, WHO</a:t>
            </a:r>
            <a:endParaRPr lang="en-US" sz="2800" dirty="0"/>
          </a:p>
          <a:p>
            <a:r>
              <a:rPr lang="en-US" sz="2800" dirty="0" smtClean="0"/>
              <a:t>FDA, EPA</a:t>
            </a:r>
            <a:endParaRPr lang="en-US" sz="2800" dirty="0"/>
          </a:p>
          <a:p>
            <a:r>
              <a:rPr lang="en-US" sz="2800" dirty="0" smtClean="0"/>
              <a:t>Economists</a:t>
            </a:r>
            <a:endParaRPr lang="en-US" sz="2800" dirty="0"/>
          </a:p>
          <a:p>
            <a:r>
              <a:rPr lang="en-US" sz="2800" dirty="0"/>
              <a:t>News media (through University Public Affairs and professional organizations)</a:t>
            </a:r>
          </a:p>
          <a:p>
            <a:r>
              <a:rPr lang="en-US" sz="2800" dirty="0"/>
              <a:t>Professional organization leadership</a:t>
            </a:r>
          </a:p>
          <a:p>
            <a:r>
              <a:rPr lang="en-US" sz="2800" dirty="0"/>
              <a:t>Lobbying </a:t>
            </a:r>
            <a:r>
              <a:rPr lang="en-US" sz="2800" dirty="0" smtClean="0"/>
              <a:t>groups</a:t>
            </a:r>
          </a:p>
          <a:p>
            <a:r>
              <a:rPr lang="en-US" sz="2800" dirty="0" smtClean="0"/>
              <a:t>The Joint Commission, CMS</a:t>
            </a:r>
            <a:endParaRPr lang="en-US" sz="2800" dirty="0"/>
          </a:p>
        </p:txBody>
      </p:sp>
      <p:pic>
        <p:nvPicPr>
          <p:cNvPr id="35844" name="Picture 4" descr="globe"/>
          <p:cNvPicPr>
            <a:picLocks noGrp="1" noChangeAspect="1" noChangeArrowheads="1"/>
          </p:cNvPicPr>
          <p:nvPr>
            <p:ph sz="half" idx="2"/>
          </p:nvPr>
        </p:nvPicPr>
        <p:blipFill>
          <a:blip r:embed="rId2" cstate="print"/>
          <a:stretch>
            <a:fillRect/>
          </a:stretch>
        </p:blipFill>
        <p:spPr>
          <a:xfrm>
            <a:off x="5715000" y="2971800"/>
            <a:ext cx="2971800" cy="2415035"/>
          </a:xfrm>
          <a:noFill/>
          <a:ln/>
        </p:spPr>
      </p:pic>
      <p:sp>
        <p:nvSpPr>
          <p:cNvPr id="6" name="Slide Number Placeholder 3"/>
          <p:cNvSpPr>
            <a:spLocks noGrp="1"/>
          </p:cNvSpPr>
          <p:nvPr>
            <p:ph type="sldNum" sz="quarter" idx="12"/>
          </p:nvPr>
        </p:nvSpPr>
        <p:spPr>
          <a:xfrm>
            <a:off x="8458200" y="6514568"/>
            <a:ext cx="645040" cy="343432"/>
          </a:xfrm>
        </p:spPr>
        <p:txBody>
          <a:bodyPr/>
          <a:lstStyle/>
          <a:p>
            <a:r>
              <a:rPr lang="en-US" sz="1800" dirty="0" smtClean="0">
                <a:solidFill>
                  <a:schemeClr val="bg1"/>
                </a:solidFill>
              </a:rPr>
              <a:t>61</a:t>
            </a:r>
            <a:endParaRPr lang="en-US" sz="1800" dirty="0">
              <a:solidFill>
                <a:schemeClr val="bg1"/>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5826" y="457200"/>
            <a:ext cx="8229600" cy="889464"/>
          </a:xfrm>
        </p:spPr>
        <p:txBody>
          <a:bodyPr>
            <a:normAutofit fontScale="90000"/>
          </a:bodyPr>
          <a:lstStyle/>
          <a:p>
            <a:pPr eaLnBrk="1" hangingPunct="1">
              <a:defRPr/>
            </a:pPr>
            <a:r>
              <a:rPr lang="en-US" sz="4000" dirty="0" smtClean="0">
                <a:solidFill>
                  <a:srgbClr val="FFFF00"/>
                </a:solidFill>
              </a:rPr>
              <a:t>Practice Guidelines Are Not Enough</a:t>
            </a:r>
          </a:p>
        </p:txBody>
      </p:sp>
      <p:sp>
        <p:nvSpPr>
          <p:cNvPr id="32771" name="Rectangle 3"/>
          <p:cNvSpPr>
            <a:spLocks noGrp="1" noChangeArrowheads="1"/>
          </p:cNvSpPr>
          <p:nvPr>
            <p:ph type="body" idx="1"/>
          </p:nvPr>
        </p:nvSpPr>
        <p:spPr>
          <a:xfrm>
            <a:off x="457200" y="1600200"/>
            <a:ext cx="8229600" cy="4800600"/>
          </a:xfrm>
        </p:spPr>
        <p:txBody>
          <a:bodyPr>
            <a:normAutofit fontScale="92500" lnSpcReduction="10000"/>
          </a:bodyPr>
          <a:lstStyle/>
          <a:p>
            <a:pPr eaLnBrk="1" hangingPunct="1">
              <a:lnSpc>
                <a:spcPct val="90000"/>
              </a:lnSpc>
              <a:defRPr/>
            </a:pPr>
            <a:r>
              <a:rPr lang="en-US" dirty="0" smtClean="0"/>
              <a:t>Site visits at 40 US NNIS hospitals to assess impact of CDC Hand Hygiene Guideline</a:t>
            </a:r>
          </a:p>
          <a:p>
            <a:pPr eaLnBrk="1" hangingPunct="1">
              <a:lnSpc>
                <a:spcPct val="90000"/>
              </a:lnSpc>
              <a:defRPr/>
            </a:pPr>
            <a:r>
              <a:rPr lang="en-US" dirty="0" smtClean="0"/>
              <a:t>89.8% of 1359 ICU staff members were familiar with the Guideline</a:t>
            </a:r>
          </a:p>
          <a:p>
            <a:pPr eaLnBrk="1" hangingPunct="1">
              <a:lnSpc>
                <a:spcPct val="90000"/>
              </a:lnSpc>
              <a:defRPr/>
            </a:pPr>
            <a:r>
              <a:rPr lang="en-US" dirty="0" smtClean="0"/>
              <a:t>Alcohol products readily available in all hospitals</a:t>
            </a:r>
          </a:p>
          <a:p>
            <a:pPr eaLnBrk="1" hangingPunct="1">
              <a:lnSpc>
                <a:spcPct val="90000"/>
              </a:lnSpc>
              <a:defRPr/>
            </a:pPr>
            <a:r>
              <a:rPr lang="en-US" dirty="0" smtClean="0"/>
              <a:t>Hand hygiene rates remained low (mean, 56.6%)</a:t>
            </a:r>
          </a:p>
          <a:p>
            <a:pPr eaLnBrk="1" hangingPunct="1">
              <a:lnSpc>
                <a:spcPct val="90000"/>
              </a:lnSpc>
              <a:defRPr/>
            </a:pPr>
            <a:r>
              <a:rPr lang="en-US" dirty="0" smtClean="0"/>
              <a:t>Catheter-associated bloodstream infection rates significantly lower in hospitals with higher rates of hand hygiene (p&lt;.001)</a:t>
            </a:r>
          </a:p>
          <a:p>
            <a:pPr lvl="4">
              <a:lnSpc>
                <a:spcPct val="90000"/>
              </a:lnSpc>
              <a:defRPr/>
            </a:pPr>
            <a:endParaRPr lang="en-US" sz="2200" dirty="0" smtClean="0"/>
          </a:p>
          <a:p>
            <a:pPr lvl="4">
              <a:lnSpc>
                <a:spcPct val="90000"/>
              </a:lnSpc>
              <a:defRPr/>
            </a:pPr>
            <a:r>
              <a:rPr lang="en-US" sz="2200" dirty="0" smtClean="0"/>
              <a:t>Larson</a:t>
            </a:r>
            <a:r>
              <a:rPr lang="en-US" sz="2200" dirty="0"/>
              <a:t>, et al. AJIC 2007; </a:t>
            </a:r>
            <a:r>
              <a:rPr lang="en-US" sz="2200" dirty="0" smtClean="0"/>
              <a:t>35:666 (1 </a:t>
            </a:r>
            <a:r>
              <a:rPr lang="en-US" sz="2200" dirty="0"/>
              <a:t>RO1 </a:t>
            </a:r>
            <a:r>
              <a:rPr lang="en-US" sz="2200" dirty="0" smtClean="0"/>
              <a:t>NR008242)</a:t>
            </a:r>
          </a:p>
          <a:p>
            <a:pPr eaLnBrk="1" hangingPunct="1">
              <a:lnSpc>
                <a:spcPct val="90000"/>
              </a:lnSpc>
              <a:defRPr/>
            </a:pPr>
            <a:endParaRPr lang="en-US" dirty="0" smtClean="0"/>
          </a:p>
        </p:txBody>
      </p:sp>
      <p:sp>
        <p:nvSpPr>
          <p:cNvPr id="2" name="Slide Number Placeholder 1"/>
          <p:cNvSpPr>
            <a:spLocks noGrp="1"/>
          </p:cNvSpPr>
          <p:nvPr>
            <p:ph type="sldNum" sz="quarter" idx="12"/>
          </p:nvPr>
        </p:nvSpPr>
        <p:spPr/>
        <p:txBody>
          <a:bodyPr/>
          <a:lstStyle/>
          <a:p>
            <a:fld id="{D705EDB8-5BEF-4A31-B6B1-CCD8732B5F1F}"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normAutofit fontScale="90000"/>
          </a:bodyPr>
          <a:lstStyle/>
          <a:p>
            <a:pPr algn="ctr">
              <a:defRPr/>
            </a:pPr>
            <a:r>
              <a:rPr lang="en-US" sz="3600" b="1" dirty="0" smtClean="0">
                <a:solidFill>
                  <a:srgbClr val="FFFF00"/>
                </a:solidFill>
                <a:effectLst>
                  <a:outerShdw blurRad="38100" dist="38100" dir="2700000" algn="tl">
                    <a:srgbClr val="000000">
                      <a:alpha val="43137"/>
                    </a:srgbClr>
                  </a:outerShdw>
                </a:effectLst>
              </a:rPr>
              <a:t>Staff Hand Hygiene For Contact with Isolated Patients (n=1,001): </a:t>
            </a:r>
            <a:br>
              <a:rPr lang="en-US" sz="3600" b="1" dirty="0" smtClean="0">
                <a:solidFill>
                  <a:srgbClr val="FFFF00"/>
                </a:solidFill>
                <a:effectLst>
                  <a:outerShdw blurRad="38100" dist="38100" dir="2700000" algn="tl">
                    <a:srgbClr val="000000">
                      <a:alpha val="43137"/>
                    </a:srgbClr>
                  </a:outerShdw>
                </a:effectLst>
              </a:rPr>
            </a:br>
            <a:r>
              <a:rPr lang="en-US" sz="2000" b="1" dirty="0" smtClean="0">
                <a:solidFill>
                  <a:srgbClr val="FFFF00"/>
                </a:solidFill>
                <a:effectLst>
                  <a:outerShdw blurRad="38100" dist="38100" dir="2700000" algn="tl">
                    <a:srgbClr val="000000">
                      <a:alpha val="43137"/>
                    </a:srgbClr>
                  </a:outerShdw>
                </a:effectLst>
              </a:rPr>
              <a:t>Does 27 years make a difference?</a:t>
            </a:r>
            <a:endParaRPr lang="en-US" sz="3600" b="1" dirty="0" smtClean="0">
              <a:solidFill>
                <a:srgbClr val="FFFF00"/>
              </a:solidFill>
              <a:effectLst>
                <a:outerShdw blurRad="38100" dist="38100" dir="2700000" algn="tl">
                  <a:srgbClr val="000000">
                    <a:alpha val="43137"/>
                  </a:srgbClr>
                </a:outerShdw>
              </a:effectLst>
            </a:endParaRPr>
          </a:p>
        </p:txBody>
      </p:sp>
      <p:graphicFrame>
        <p:nvGraphicFramePr>
          <p:cNvPr id="1026" name="Object 5"/>
          <p:cNvGraphicFramePr>
            <a:graphicFrameLocks noGrp="1" noChangeAspect="1"/>
          </p:cNvGraphicFramePr>
          <p:nvPr>
            <p:ph type="chart" idx="1"/>
          </p:nvPr>
        </p:nvGraphicFramePr>
        <p:xfrm>
          <a:off x="914400" y="1828800"/>
          <a:ext cx="7023100" cy="3657600"/>
        </p:xfrm>
        <a:graphic>
          <a:graphicData uri="http://schemas.openxmlformats.org/presentationml/2006/ole">
            <mc:AlternateContent xmlns:mc="http://schemas.openxmlformats.org/markup-compatibility/2006">
              <mc:Choice xmlns:v="urn:schemas-microsoft-com:vml" Requires="v">
                <p:oleObj spid="_x0000_s11343" name="Chart" r:id="rId3" imgW="8210478" imgH="4543471" progId="MSGraph.Chart.8">
                  <p:embed followColorScheme="full"/>
                </p:oleObj>
              </mc:Choice>
              <mc:Fallback>
                <p:oleObj name="Chart" r:id="rId3" imgW="8210478" imgH="4543471" progId="MSGraph.Chart.8">
                  <p:embed followColorScheme="full"/>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28800"/>
                        <a:ext cx="70231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Text Box 6"/>
          <p:cNvSpPr txBox="1">
            <a:spLocks noChangeArrowheads="1"/>
          </p:cNvSpPr>
          <p:nvPr/>
        </p:nvSpPr>
        <p:spPr bwMode="auto">
          <a:xfrm>
            <a:off x="990600" y="5638800"/>
            <a:ext cx="6477000" cy="784830"/>
          </a:xfrm>
          <a:prstGeom prst="rect">
            <a:avLst/>
          </a:prstGeom>
          <a:noFill/>
          <a:ln w="9525">
            <a:noFill/>
            <a:miter lim="800000"/>
            <a:headEnd/>
            <a:tailEnd/>
          </a:ln>
          <a:effectLst/>
        </p:spPr>
        <p:txBody>
          <a:bodyPr wrap="square">
            <a:spAutoFit/>
          </a:bodyPr>
          <a:lstStyle/>
          <a:p>
            <a:pPr>
              <a:spcBef>
                <a:spcPct val="50000"/>
              </a:spcBef>
              <a:defRPr/>
            </a:pPr>
            <a:r>
              <a:rPr lang="en-US" b="1" dirty="0">
                <a:solidFill>
                  <a:srgbClr val="FFFF00"/>
                </a:solidFill>
              </a:rPr>
              <a:t>Larson, AJIC 1983; </a:t>
            </a:r>
            <a:r>
              <a:rPr lang="en-US" b="1" dirty="0" smtClean="0">
                <a:solidFill>
                  <a:srgbClr val="FFFF00"/>
                </a:solidFill>
              </a:rPr>
              <a:t>11:221. </a:t>
            </a:r>
            <a:r>
              <a:rPr lang="en-US" b="1" dirty="0">
                <a:solidFill>
                  <a:srgbClr val="FFFF00"/>
                </a:solidFill>
              </a:rPr>
              <a:t>Clock, AJIC 2010; 38:105</a:t>
            </a:r>
          </a:p>
          <a:p>
            <a:pPr>
              <a:spcBef>
                <a:spcPct val="50000"/>
              </a:spcBef>
              <a:defRPr/>
            </a:pPr>
            <a:r>
              <a:rPr lang="en-US" b="1" dirty="0" smtClean="0">
                <a:solidFill>
                  <a:srgbClr val="FFFF00"/>
                </a:solidFill>
              </a:rPr>
              <a:t>U50 CD300860-21 (TS-1431)</a:t>
            </a:r>
            <a:endParaRPr lang="en-US" b="1" dirty="0">
              <a:solidFill>
                <a:srgbClr val="FFFF00"/>
              </a:solidFill>
            </a:endParaRPr>
          </a:p>
        </p:txBody>
      </p:sp>
      <p:sp>
        <p:nvSpPr>
          <p:cNvPr id="2" name="Slide Number Placeholder 1"/>
          <p:cNvSpPr>
            <a:spLocks noGrp="1"/>
          </p:cNvSpPr>
          <p:nvPr>
            <p:ph type="sldNum" sz="quarter" idx="12"/>
          </p:nvPr>
        </p:nvSpPr>
        <p:spPr/>
        <p:txBody>
          <a:bodyPr/>
          <a:lstStyle/>
          <a:p>
            <a:pPr>
              <a:defRPr/>
            </a:pPr>
            <a:fld id="{097828F6-3334-4689-ACE3-706472BACEC0}" type="slidenum">
              <a:rPr lang="en-US" sz="1800" smtClean="0">
                <a:solidFill>
                  <a:schemeClr val="bg1"/>
                </a:solidFill>
              </a:rPr>
              <a:pPr>
                <a:defRPr/>
              </a:pPr>
              <a:t>63</a:t>
            </a:fld>
            <a:endParaRPr lang="en-US" sz="180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Mean Additional Costs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0159054"/>
              </p:ext>
            </p:extLst>
          </p:nvPr>
        </p:nvGraphicFramePr>
        <p:xfrm>
          <a:off x="457200" y="2286000"/>
          <a:ext cx="8229600" cy="1483360"/>
        </p:xfrm>
        <a:graphic>
          <a:graphicData uri="http://schemas.openxmlformats.org/drawingml/2006/table">
            <a:tbl>
              <a:tblPr firstRow="1" bandRow="1">
                <a:tableStyleId>{5C22544A-7EE6-4342-B048-85BDC9FD1C3A}</a:tableStyleId>
              </a:tblPr>
              <a:tblGrid>
                <a:gridCol w="1828800"/>
                <a:gridCol w="2819400"/>
                <a:gridCol w="3581400"/>
              </a:tblGrid>
              <a:tr h="370840">
                <a:tc>
                  <a:txBody>
                    <a:bodyPr/>
                    <a:lstStyle/>
                    <a:p>
                      <a:endParaRPr lang="en-US" dirty="0"/>
                    </a:p>
                  </a:txBody>
                  <a:tcPr/>
                </a:tc>
                <a:tc>
                  <a:txBody>
                    <a:bodyPr/>
                    <a:lstStyle/>
                    <a:p>
                      <a:r>
                        <a:rPr lang="en-US" dirty="0" smtClean="0"/>
                        <a:t>Healthcare-Associated</a:t>
                      </a:r>
                      <a:endParaRPr lang="en-US" dirty="0"/>
                    </a:p>
                  </a:txBody>
                  <a:tcPr/>
                </a:tc>
                <a:tc>
                  <a:txBody>
                    <a:bodyPr/>
                    <a:lstStyle/>
                    <a:p>
                      <a:r>
                        <a:rPr lang="en-US" dirty="0" smtClean="0"/>
                        <a:t>Community-Associated</a:t>
                      </a:r>
                      <a:endParaRPr lang="en-US" dirty="0"/>
                    </a:p>
                  </a:txBody>
                  <a:tcPr/>
                </a:tc>
              </a:tr>
              <a:tr h="370840">
                <a:tc>
                  <a:txBody>
                    <a:bodyPr/>
                    <a:lstStyle/>
                    <a:p>
                      <a:r>
                        <a:rPr lang="en-US" dirty="0" smtClean="0"/>
                        <a:t>Charges</a:t>
                      </a:r>
                      <a:endParaRPr lang="en-US" dirty="0"/>
                    </a:p>
                  </a:txBody>
                  <a:tcPr/>
                </a:tc>
                <a:tc>
                  <a:txBody>
                    <a:bodyPr/>
                    <a:lstStyle/>
                    <a:p>
                      <a:r>
                        <a:rPr lang="en-US" dirty="0" smtClean="0"/>
                        <a:t>$18,990</a:t>
                      </a:r>
                      <a:endParaRPr lang="en-US" dirty="0"/>
                    </a:p>
                  </a:txBody>
                  <a:tcPr/>
                </a:tc>
                <a:tc>
                  <a:txBody>
                    <a:bodyPr/>
                    <a:lstStyle/>
                    <a:p>
                      <a:r>
                        <a:rPr lang="en-US" dirty="0" smtClean="0"/>
                        <a:t>$32,400</a:t>
                      </a:r>
                      <a:endParaRPr lang="en-US" dirty="0"/>
                    </a:p>
                  </a:txBody>
                  <a:tcPr/>
                </a:tc>
              </a:tr>
              <a:tr h="370840">
                <a:tc>
                  <a:txBody>
                    <a:bodyPr/>
                    <a:lstStyle/>
                    <a:p>
                      <a:r>
                        <a:rPr lang="en-US" dirty="0" smtClean="0"/>
                        <a:t>Length</a:t>
                      </a:r>
                      <a:r>
                        <a:rPr lang="en-US" baseline="0" dirty="0" smtClean="0"/>
                        <a:t> of stay</a:t>
                      </a:r>
                      <a:endParaRPr lang="en-US" dirty="0"/>
                    </a:p>
                  </a:txBody>
                  <a:tcPr/>
                </a:tc>
                <a:tc>
                  <a:txBody>
                    <a:bodyPr/>
                    <a:lstStyle/>
                    <a:p>
                      <a:r>
                        <a:rPr lang="en-US" dirty="0" smtClean="0"/>
                        <a:t>2.2 days</a:t>
                      </a:r>
                      <a:endParaRPr lang="en-US" dirty="0"/>
                    </a:p>
                  </a:txBody>
                  <a:tcPr/>
                </a:tc>
                <a:tc>
                  <a:txBody>
                    <a:bodyPr/>
                    <a:lstStyle/>
                    <a:p>
                      <a:r>
                        <a:rPr lang="en-US" dirty="0" smtClean="0"/>
                        <a:t>4.2 days</a:t>
                      </a:r>
                      <a:endParaRPr lang="en-US" dirty="0"/>
                    </a:p>
                  </a:txBody>
                  <a:tcPr/>
                </a:tc>
              </a:tr>
              <a:tr h="370840">
                <a:tc>
                  <a:txBody>
                    <a:bodyPr/>
                    <a:lstStyle/>
                    <a:p>
                      <a:r>
                        <a:rPr lang="en-US" dirty="0" smtClean="0"/>
                        <a:t>Deaths</a:t>
                      </a:r>
                      <a:endParaRPr lang="en-US" dirty="0"/>
                    </a:p>
                  </a:txBody>
                  <a:tcPr/>
                </a:tc>
                <a:tc>
                  <a:txBody>
                    <a:bodyPr/>
                    <a:lstStyle/>
                    <a:p>
                      <a:r>
                        <a:rPr lang="en-US" dirty="0" smtClean="0"/>
                        <a:t>4%</a:t>
                      </a:r>
                      <a:endParaRPr lang="en-US" dirty="0"/>
                    </a:p>
                  </a:txBody>
                  <a:tcPr/>
                </a:tc>
                <a:tc>
                  <a:txBody>
                    <a:bodyPr/>
                    <a:lstStyle/>
                    <a:p>
                      <a:r>
                        <a:rPr lang="en-US" dirty="0" smtClean="0"/>
                        <a:t>3%</a:t>
                      </a:r>
                    </a:p>
                  </a:txBody>
                  <a:tcPr/>
                </a:tc>
              </a:tr>
            </a:tbl>
          </a:graphicData>
        </a:graphic>
      </p:graphicFrame>
      <p:sp>
        <p:nvSpPr>
          <p:cNvPr id="5" name="TextBox 4"/>
          <p:cNvSpPr txBox="1"/>
          <p:nvPr/>
        </p:nvSpPr>
        <p:spPr>
          <a:xfrm>
            <a:off x="762000" y="4038600"/>
            <a:ext cx="6934200" cy="369332"/>
          </a:xfrm>
          <a:prstGeom prst="rect">
            <a:avLst/>
          </a:prstGeom>
          <a:noFill/>
        </p:spPr>
        <p:txBody>
          <a:bodyPr wrap="square" rtlCol="0">
            <a:spAutoFit/>
          </a:bodyPr>
          <a:lstStyle/>
          <a:p>
            <a:r>
              <a:rPr lang="en-US" b="1" dirty="0" smtClean="0">
                <a:solidFill>
                  <a:srgbClr val="FFFF00"/>
                </a:solidFill>
                <a:effectLst>
                  <a:outerShdw blurRad="38100" dist="38100" dir="2700000" algn="tl">
                    <a:srgbClr val="000000">
                      <a:alpha val="43137"/>
                    </a:srgbClr>
                  </a:outerShdw>
                </a:effectLst>
              </a:rPr>
              <a:t>5R01NR10822</a:t>
            </a:r>
            <a:endParaRPr lang="en-US" b="1"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838200" y="4724400"/>
            <a:ext cx="7162800" cy="1200329"/>
          </a:xfrm>
          <a:prstGeom prst="rect">
            <a:avLst/>
          </a:prstGeom>
          <a:noFill/>
        </p:spPr>
        <p:txBody>
          <a:bodyPr wrap="square" rtlCol="0">
            <a:spAutoFit/>
          </a:bodyPr>
          <a:lstStyle/>
          <a:p>
            <a:r>
              <a:rPr lang="en-US" b="1" dirty="0">
                <a:solidFill>
                  <a:srgbClr val="FFFF00"/>
                </a:solidFill>
                <a:effectLst>
                  <a:outerShdw blurRad="38100" dist="38100" dir="2700000" algn="tl">
                    <a:srgbClr val="000000">
                      <a:alpha val="43137"/>
                    </a:srgbClr>
                  </a:outerShdw>
                </a:effectLst>
              </a:rPr>
              <a:t>Neidell MJ, Cohen B, Furuya Y, Hill J, Jeon CY, Glied S, Larson EL.  Costs of healthcare- and community-associated infections with antimicrobial-resistant versus antimicrobial-susceptible organisms.  J </a:t>
            </a:r>
            <a:r>
              <a:rPr lang="en-US" b="1" dirty="0" err="1">
                <a:solidFill>
                  <a:srgbClr val="FFFF00"/>
                </a:solidFill>
                <a:effectLst>
                  <a:outerShdw blurRad="38100" dist="38100" dir="2700000" algn="tl">
                    <a:srgbClr val="000000">
                      <a:alpha val="43137"/>
                    </a:srgbClr>
                  </a:outerShdw>
                </a:effectLst>
              </a:rPr>
              <a:t>Clin</a:t>
            </a:r>
            <a:r>
              <a:rPr lang="en-US" b="1" dirty="0">
                <a:solidFill>
                  <a:srgbClr val="FFFF00"/>
                </a:solidFill>
                <a:effectLst>
                  <a:outerShdw blurRad="38100" dist="38100" dir="2700000" algn="tl">
                    <a:srgbClr val="000000">
                      <a:alpha val="43137"/>
                    </a:srgbClr>
                  </a:outerShdw>
                </a:effectLst>
              </a:rPr>
              <a:t> Infect Dis 2012; 55:807-815</a:t>
            </a:r>
          </a:p>
        </p:txBody>
      </p:sp>
      <p:sp>
        <p:nvSpPr>
          <p:cNvPr id="6" name="Slide Number Placeholder 5"/>
          <p:cNvSpPr>
            <a:spLocks noGrp="1"/>
          </p:cNvSpPr>
          <p:nvPr>
            <p:ph type="sldNum" sz="quarter" idx="12"/>
          </p:nvPr>
        </p:nvSpPr>
        <p:spPr/>
        <p:txBody>
          <a:bodyPr/>
          <a:lstStyle/>
          <a:p>
            <a:fld id="{D705EDB8-5BEF-4A31-B6B1-CCD8732B5F1F}" type="slidenum">
              <a:rPr lang="en-US" smtClean="0"/>
              <a:pPr/>
              <a:t>64</a:t>
            </a:fld>
            <a:endParaRPr lang="en-US"/>
          </a:p>
        </p:txBody>
      </p:sp>
    </p:spTree>
    <p:extLst>
      <p:ext uri="{BB962C8B-B14F-4D97-AF65-F5344CB8AC3E}">
        <p14:creationId xmlns:p14="http://schemas.microsoft.com/office/powerpoint/2010/main" val="3528132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normAutofit fontScale="90000"/>
          </a:bodyPr>
          <a:lstStyle/>
          <a:p>
            <a:pPr algn="ctr"/>
            <a:r>
              <a:rPr lang="en-US" sz="4000" b="1" dirty="0" smtClean="0">
                <a:solidFill>
                  <a:srgbClr val="FFFF00"/>
                </a:solidFill>
              </a:rPr>
              <a:t>  </a:t>
            </a:r>
            <a:r>
              <a:rPr lang="en-US" sz="4000" b="1" dirty="0">
                <a:solidFill>
                  <a:srgbClr val="FFFF00"/>
                </a:solidFill>
              </a:rPr>
              <a:t>Impact on </a:t>
            </a: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Clinical </a:t>
            </a:r>
            <a:r>
              <a:rPr lang="en-US" sz="4000" b="1" dirty="0">
                <a:solidFill>
                  <a:srgbClr val="FFFF00"/>
                </a:solidFill>
              </a:rPr>
              <a:t>Practice and Policy</a:t>
            </a:r>
          </a:p>
        </p:txBody>
      </p:sp>
      <p:sp>
        <p:nvSpPr>
          <p:cNvPr id="24581" name="Rectangle 5"/>
          <p:cNvSpPr>
            <a:spLocks noGrp="1" noChangeArrowheads="1"/>
          </p:cNvSpPr>
          <p:nvPr>
            <p:ph sz="half" idx="1"/>
          </p:nvPr>
        </p:nvSpPr>
        <p:spPr/>
        <p:txBody>
          <a:bodyPr>
            <a:normAutofit fontScale="92500" lnSpcReduction="10000"/>
          </a:bodyPr>
          <a:lstStyle/>
          <a:p>
            <a:r>
              <a:rPr lang="en-US" dirty="0"/>
              <a:t>Standard setting for evidence-based practice	</a:t>
            </a:r>
            <a:endParaRPr lang="en-US" dirty="0" smtClean="0"/>
          </a:p>
          <a:p>
            <a:endParaRPr lang="en-US" dirty="0" smtClean="0"/>
          </a:p>
          <a:p>
            <a:endParaRPr lang="en-US" dirty="0" smtClean="0"/>
          </a:p>
          <a:p>
            <a:r>
              <a:rPr lang="en-US" dirty="0" smtClean="0"/>
              <a:t>Testing </a:t>
            </a:r>
            <a:r>
              <a:rPr lang="en-US" dirty="0"/>
              <a:t>and product </a:t>
            </a:r>
            <a:r>
              <a:rPr lang="en-US" dirty="0" smtClean="0"/>
              <a:t>regulation</a:t>
            </a:r>
          </a:p>
          <a:p>
            <a:endParaRPr lang="en-US" dirty="0"/>
          </a:p>
          <a:p>
            <a:r>
              <a:rPr lang="en-US" dirty="0"/>
              <a:t>National research agenda</a:t>
            </a:r>
          </a:p>
          <a:p>
            <a:endParaRPr lang="en-US" dirty="0" smtClean="0"/>
          </a:p>
          <a:p>
            <a:r>
              <a:rPr lang="en-US" dirty="0" smtClean="0"/>
              <a:t>Public </a:t>
            </a:r>
            <a:r>
              <a:rPr lang="en-US" dirty="0"/>
              <a:t>practice</a:t>
            </a:r>
          </a:p>
        </p:txBody>
      </p:sp>
      <p:sp>
        <p:nvSpPr>
          <p:cNvPr id="24582" name="Rectangle 6"/>
          <p:cNvSpPr>
            <a:spLocks noGrp="1" noChangeArrowheads="1"/>
          </p:cNvSpPr>
          <p:nvPr>
            <p:ph sz="half" idx="2"/>
          </p:nvPr>
        </p:nvSpPr>
        <p:spPr/>
        <p:txBody>
          <a:bodyPr>
            <a:normAutofit fontScale="92500" lnSpcReduction="10000"/>
          </a:bodyPr>
          <a:lstStyle/>
          <a:p>
            <a:r>
              <a:rPr lang="en-US" dirty="0"/>
              <a:t>Professional organizations, </a:t>
            </a:r>
            <a:r>
              <a:rPr lang="en-US" dirty="0" smtClean="0"/>
              <a:t>CDC, WHO, Joint Commission, CMS</a:t>
            </a:r>
            <a:endParaRPr lang="en-US" dirty="0"/>
          </a:p>
          <a:p>
            <a:pPr>
              <a:buFontTx/>
              <a:buNone/>
            </a:pPr>
            <a:endParaRPr lang="en-US" dirty="0"/>
          </a:p>
          <a:p>
            <a:r>
              <a:rPr lang="en-US" dirty="0"/>
              <a:t>FDA, EPA</a:t>
            </a:r>
          </a:p>
          <a:p>
            <a:pPr marL="0" indent="0">
              <a:buNone/>
            </a:pPr>
            <a:endParaRPr lang="en-US" dirty="0"/>
          </a:p>
          <a:p>
            <a:endParaRPr lang="en-US" dirty="0" smtClean="0"/>
          </a:p>
          <a:p>
            <a:r>
              <a:rPr lang="en-US" dirty="0" smtClean="0"/>
              <a:t>NIH</a:t>
            </a:r>
            <a:r>
              <a:rPr lang="en-US" dirty="0"/>
              <a:t>, other </a:t>
            </a:r>
            <a:r>
              <a:rPr lang="en-US" dirty="0" smtClean="0"/>
              <a:t>funders, IOM Report</a:t>
            </a:r>
            <a:endParaRPr lang="en-US" dirty="0"/>
          </a:p>
          <a:p>
            <a:pPr>
              <a:buFontTx/>
              <a:buNone/>
            </a:pPr>
            <a:endParaRPr lang="en-US" dirty="0"/>
          </a:p>
          <a:p>
            <a:r>
              <a:rPr lang="en-US" dirty="0"/>
              <a:t>Media</a:t>
            </a:r>
          </a:p>
          <a:p>
            <a:pPr>
              <a:buFontTx/>
              <a:buNone/>
            </a:pPr>
            <a:endParaRPr lang="en-US" dirty="0"/>
          </a:p>
          <a:p>
            <a:pPr>
              <a:buFontTx/>
              <a:buNone/>
            </a:pPr>
            <a:endParaRPr lang="en-US" dirty="0"/>
          </a:p>
        </p:txBody>
      </p:sp>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65</a:t>
            </a:fld>
            <a:endParaRPr lang="en-US" sz="1800">
              <a:solidFill>
                <a:schemeClr val="bg1"/>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FF00"/>
                </a:solidFill>
              </a:rPr>
              <a:t>So, where are we?  What next? Where do you fit in?</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Behavioral and systems interventions—make it easier to do the right thing and difficult to do it wrong (electronic monitoring of practice, sanitizers, align incentives)</a:t>
            </a:r>
          </a:p>
          <a:p>
            <a:r>
              <a:rPr lang="en-US" dirty="0" smtClean="0"/>
              <a:t>More flexible and efficient research methods: comparative effectiveness research, practice-based evidence, modeling and simulation</a:t>
            </a:r>
          </a:p>
          <a:p>
            <a:endParaRPr lang="en-US" dirty="0"/>
          </a:p>
        </p:txBody>
      </p:sp>
      <p:sp>
        <p:nvSpPr>
          <p:cNvPr id="4" name="Slide Number Placeholder 3"/>
          <p:cNvSpPr>
            <a:spLocks noGrp="1"/>
          </p:cNvSpPr>
          <p:nvPr>
            <p:ph type="sldNum" sz="quarter" idx="12"/>
          </p:nvPr>
        </p:nvSpPr>
        <p:spPr/>
        <p:txBody>
          <a:bodyPr/>
          <a:lstStyle/>
          <a:p>
            <a:fld id="{D705EDB8-5BEF-4A31-B6B1-CCD8732B5F1F}" type="slidenum">
              <a:rPr lang="en-US" smtClean="0"/>
              <a:pPr/>
              <a:t>66</a:t>
            </a:fld>
            <a:endParaRPr lang="en-US"/>
          </a:p>
        </p:txBody>
      </p:sp>
    </p:spTree>
    <p:extLst>
      <p:ext uri="{BB962C8B-B14F-4D97-AF65-F5344CB8AC3E}">
        <p14:creationId xmlns:p14="http://schemas.microsoft.com/office/powerpoint/2010/main" val="31886954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en-US" sz="4000" b="1" dirty="0">
                <a:solidFill>
                  <a:srgbClr val="FFFF00"/>
                </a:solidFill>
              </a:rPr>
              <a:t>Common Elements for Success</a:t>
            </a:r>
          </a:p>
        </p:txBody>
      </p:sp>
      <p:sp>
        <p:nvSpPr>
          <p:cNvPr id="14339" name="Rectangle 3"/>
          <p:cNvSpPr>
            <a:spLocks noGrp="1" noChangeArrowheads="1"/>
          </p:cNvSpPr>
          <p:nvPr>
            <p:ph type="body" sz="half" idx="1"/>
          </p:nvPr>
        </p:nvSpPr>
        <p:spPr>
          <a:xfrm>
            <a:off x="457200" y="2133600"/>
            <a:ext cx="5791200" cy="4267200"/>
          </a:xfrm>
        </p:spPr>
        <p:txBody>
          <a:bodyPr>
            <a:normAutofit/>
          </a:bodyPr>
          <a:lstStyle/>
          <a:p>
            <a:r>
              <a:rPr lang="en-US" dirty="0"/>
              <a:t>Clearly articulated purpose</a:t>
            </a:r>
          </a:p>
          <a:p>
            <a:r>
              <a:rPr lang="en-US" dirty="0"/>
              <a:t>Strong leadership</a:t>
            </a:r>
          </a:p>
          <a:p>
            <a:r>
              <a:rPr lang="en-US" dirty="0"/>
              <a:t>Contributions by all partners</a:t>
            </a:r>
          </a:p>
          <a:p>
            <a:r>
              <a:rPr lang="en-US" dirty="0"/>
              <a:t>Funding</a:t>
            </a:r>
          </a:p>
          <a:p>
            <a:r>
              <a:rPr lang="en-US" dirty="0"/>
              <a:t>Work products</a:t>
            </a:r>
          </a:p>
          <a:p>
            <a:r>
              <a:rPr lang="en-US" dirty="0"/>
              <a:t>Minimal waste of time and resources</a:t>
            </a:r>
          </a:p>
        </p:txBody>
      </p:sp>
      <p:pic>
        <p:nvPicPr>
          <p:cNvPr id="14340" name="Picture 4" descr="Blue1st"/>
          <p:cNvPicPr>
            <a:picLocks noGrp="1" noChangeAspect="1" noChangeArrowheads="1" noCrop="1"/>
          </p:cNvPicPr>
          <p:nvPr>
            <p:ph sz="half" idx="2"/>
          </p:nvPr>
        </p:nvPicPr>
        <p:blipFill>
          <a:blip r:embed="rId2">
            <a:extLst>
              <a:ext uri="{28A0092B-C50C-407E-A947-70E740481C1C}">
                <a14:useLocalDpi xmlns:a14="http://schemas.microsoft.com/office/drawing/2010/main"/>
              </a:ext>
            </a:extLst>
          </a:blip>
          <a:srcRect/>
          <a:stretch>
            <a:fillRect/>
          </a:stretch>
        </p:blipFill>
        <p:spPr>
          <a:xfrm>
            <a:off x="6381750" y="3395663"/>
            <a:ext cx="2076450" cy="300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3"/>
          <p:cNvSpPr>
            <a:spLocks noGrp="1"/>
          </p:cNvSpPr>
          <p:nvPr>
            <p:ph type="sldNum" sz="quarter" idx="12"/>
          </p:nvPr>
        </p:nvSpPr>
        <p:spPr>
          <a:xfrm>
            <a:off x="8458200" y="6514568"/>
            <a:ext cx="645040" cy="343432"/>
          </a:xfrm>
        </p:spPr>
        <p:txBody>
          <a:bodyPr/>
          <a:lstStyle/>
          <a:p>
            <a:r>
              <a:rPr lang="en-US" sz="1800" smtClean="0">
                <a:solidFill>
                  <a:schemeClr val="bg1"/>
                </a:solidFill>
              </a:rPr>
              <a:t>67</a:t>
            </a:r>
            <a:endParaRPr lang="en-US" sz="1800" dirty="0">
              <a:solidFill>
                <a:schemeClr val="bg1"/>
              </a:solidFill>
            </a:endParaRPr>
          </a:p>
        </p:txBody>
      </p:sp>
    </p:spTree>
    <p:extLst>
      <p:ext uri="{BB962C8B-B14F-4D97-AF65-F5344CB8AC3E}">
        <p14:creationId xmlns:p14="http://schemas.microsoft.com/office/powerpoint/2010/main" val="16977123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533400"/>
            <a:ext cx="7772400" cy="1219200"/>
          </a:xfrm>
        </p:spPr>
        <p:txBody>
          <a:bodyPr/>
          <a:lstStyle/>
          <a:p>
            <a:pPr algn="ctr"/>
            <a:r>
              <a:rPr lang="en-US" b="1" dirty="0">
                <a:solidFill>
                  <a:srgbClr val="FFFF00"/>
                </a:solidFill>
              </a:rPr>
              <a:t>A Final Challenge</a:t>
            </a:r>
          </a:p>
        </p:txBody>
      </p:sp>
      <p:sp>
        <p:nvSpPr>
          <p:cNvPr id="29699" name="Rectangle 3"/>
          <p:cNvSpPr>
            <a:spLocks noGrp="1" noChangeArrowheads="1"/>
          </p:cNvSpPr>
          <p:nvPr>
            <p:ph type="subTitle" idx="1"/>
          </p:nvPr>
        </p:nvSpPr>
        <p:spPr>
          <a:xfrm>
            <a:off x="304800" y="2743200"/>
            <a:ext cx="8077200" cy="3581400"/>
          </a:xfrm>
        </p:spPr>
        <p:txBody>
          <a:bodyPr/>
          <a:lstStyle/>
          <a:p>
            <a:r>
              <a:rPr lang="en-US" dirty="0"/>
              <a:t>Evaluate (formative and summative) the outcomes of your collaboration!!</a:t>
            </a:r>
          </a:p>
          <a:p>
            <a:pPr algn="l"/>
            <a:r>
              <a:rPr lang="en-US" sz="2800"/>
              <a:t>Is </a:t>
            </a:r>
            <a:r>
              <a:rPr lang="en-US" sz="2800" smtClean="0"/>
              <a:t>the </a:t>
            </a:r>
            <a:r>
              <a:rPr lang="en-US" sz="2800" dirty="0"/>
              <a:t>research collaborative effective and cost effective?</a:t>
            </a:r>
          </a:p>
          <a:p>
            <a:pPr algn="l"/>
            <a:r>
              <a:rPr lang="en-US" sz="2800" dirty="0"/>
              <a:t>Are results sustainable?</a:t>
            </a:r>
          </a:p>
          <a:p>
            <a:pPr algn="l"/>
            <a:r>
              <a:rPr lang="en-US" sz="2800" dirty="0"/>
              <a:t>How can it be more effective?</a:t>
            </a:r>
          </a:p>
          <a:p>
            <a:pPr algn="l"/>
            <a:endParaRPr lang="en-US" sz="2800" dirty="0"/>
          </a:p>
          <a:p>
            <a:pPr algn="l"/>
            <a:r>
              <a:rPr lang="en-US" sz="2000" dirty="0"/>
              <a:t>                                            </a:t>
            </a:r>
            <a:r>
              <a:rPr lang="en-US" sz="2000" dirty="0" err="1"/>
              <a:t>Qual</a:t>
            </a:r>
            <a:r>
              <a:rPr lang="en-US" sz="2000" dirty="0"/>
              <a:t> </a:t>
            </a:r>
            <a:r>
              <a:rPr lang="en-US" sz="2000" dirty="0" err="1"/>
              <a:t>Saf</a:t>
            </a:r>
            <a:r>
              <a:rPr lang="en-US" sz="2000" dirty="0"/>
              <a:t> Health Care 2002; 11:345-351</a:t>
            </a:r>
          </a:p>
        </p:txBody>
      </p:sp>
      <p:sp>
        <p:nvSpPr>
          <p:cNvPr id="4" name="Slide Number Placeholder 3"/>
          <p:cNvSpPr>
            <a:spLocks noGrp="1"/>
          </p:cNvSpPr>
          <p:nvPr>
            <p:ph type="sldNum" sz="quarter" idx="12"/>
          </p:nvPr>
        </p:nvSpPr>
        <p:spPr>
          <a:xfrm>
            <a:off x="8458200" y="6514568"/>
            <a:ext cx="645040" cy="343432"/>
          </a:xfrm>
        </p:spPr>
        <p:txBody>
          <a:bodyPr/>
          <a:lstStyle/>
          <a:p>
            <a:r>
              <a:rPr lang="en-US" sz="1800" dirty="0" smtClean="0">
                <a:solidFill>
                  <a:schemeClr val="bg1"/>
                </a:solidFill>
              </a:rPr>
              <a:t>68</a:t>
            </a:r>
            <a:endParaRPr lang="en-US" sz="1800" dirty="0">
              <a:solidFill>
                <a:schemeClr val="bg1"/>
              </a:solidFill>
            </a:endParaRPr>
          </a:p>
        </p:txBody>
      </p:sp>
    </p:spTree>
    <p:extLst>
      <p:ext uri="{BB962C8B-B14F-4D97-AF65-F5344CB8AC3E}">
        <p14:creationId xmlns:p14="http://schemas.microsoft.com/office/powerpoint/2010/main" val="14986748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838200"/>
            <a:ext cx="7010400" cy="3600986"/>
          </a:xfrm>
          <a:prstGeom prst="rect">
            <a:avLst/>
          </a:prstGeom>
          <a:noFill/>
        </p:spPr>
        <p:txBody>
          <a:bodyPr wrap="square" rtlCol="0">
            <a:spAutoFit/>
          </a:bodyPr>
          <a:lstStyle/>
          <a:p>
            <a:r>
              <a:rPr lang="en-US" sz="3200" b="1" i="1" dirty="0" smtClean="0">
                <a:solidFill>
                  <a:srgbClr val="FFFF00"/>
                </a:solidFill>
                <a:effectLst>
                  <a:outerShdw blurRad="38100" dist="38100" dir="2700000" algn="tl">
                    <a:srgbClr val="000000">
                      <a:alpha val="43137"/>
                    </a:srgbClr>
                  </a:outerShdw>
                </a:effectLst>
              </a:rPr>
              <a:t>Centuries of scientific observation and of prophets wise have shown us what we know defines what we know not, and there is where our future lies.</a:t>
            </a:r>
          </a:p>
          <a:p>
            <a:endParaRPr lang="en-US" sz="3200" b="1" i="1" dirty="0" smtClean="0">
              <a:solidFill>
                <a:srgbClr val="FFFF00"/>
              </a:solidFill>
              <a:effectLst>
                <a:outerShdw blurRad="38100" dist="38100" dir="2700000" algn="tl">
                  <a:srgbClr val="000000">
                    <a:alpha val="43137"/>
                  </a:srgbClr>
                </a:outerShdw>
              </a:effectLst>
            </a:endParaRPr>
          </a:p>
          <a:p>
            <a:endParaRPr lang="en-US" b="1" dirty="0">
              <a:solidFill>
                <a:srgbClr val="FFFF00"/>
              </a:solidFill>
              <a:effectLst>
                <a:outerShdw blurRad="38100" dist="38100" dir="2700000" algn="tl">
                  <a:srgbClr val="000000">
                    <a:alpha val="43137"/>
                  </a:srgbClr>
                </a:outerShdw>
              </a:effectLst>
            </a:endParaRPr>
          </a:p>
          <a:p>
            <a:r>
              <a:rPr lang="en-US" b="1" dirty="0" smtClean="0">
                <a:solidFill>
                  <a:srgbClr val="FFFF00"/>
                </a:solidFill>
                <a:effectLst>
                  <a:outerShdw blurRad="38100" dist="38100" dir="2700000" algn="tl">
                    <a:srgbClr val="000000">
                      <a:alpha val="43137"/>
                    </a:srgbClr>
                  </a:outerShdw>
                </a:effectLst>
              </a:rPr>
              <a:t>Hall.  J Infect Dis 2013:207: 1028.</a:t>
            </a:r>
            <a:endParaRPr lang="en-US" b="1" dirty="0">
              <a:solidFill>
                <a:srgbClr val="FFFF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69</a:t>
            </a:fld>
            <a:endParaRPr lang="en-US" sz="1800">
              <a:solidFill>
                <a:schemeClr val="bg1"/>
              </a:solidFill>
            </a:endParaRPr>
          </a:p>
        </p:txBody>
      </p:sp>
    </p:spTree>
    <p:extLst>
      <p:ext uri="{BB962C8B-B14F-4D97-AF65-F5344CB8AC3E}">
        <p14:creationId xmlns:p14="http://schemas.microsoft.com/office/powerpoint/2010/main" val="222160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274638"/>
            <a:ext cx="7543800" cy="1143000"/>
          </a:xfrm>
        </p:spPr>
        <p:txBody>
          <a:bodyPr>
            <a:normAutofit fontScale="90000"/>
          </a:bodyPr>
          <a:lstStyle/>
          <a:p>
            <a:pPr algn="ctr"/>
            <a:r>
              <a:rPr lang="en-US" b="1" dirty="0" smtClean="0">
                <a:solidFill>
                  <a:srgbClr val="FFFF00"/>
                </a:solidFill>
              </a:rPr>
              <a:t>Example of Varying Models</a:t>
            </a:r>
            <a:endParaRPr lang="en-US" b="1" dirty="0">
              <a:solidFill>
                <a:srgbClr val="FFFF00"/>
              </a:solidFill>
            </a:endParaRPr>
          </a:p>
        </p:txBody>
      </p:sp>
      <p:sp>
        <p:nvSpPr>
          <p:cNvPr id="6" name="Text Placeholder 5"/>
          <p:cNvSpPr>
            <a:spLocks noGrp="1"/>
          </p:cNvSpPr>
          <p:nvPr>
            <p:ph type="body" idx="1"/>
          </p:nvPr>
        </p:nvSpPr>
        <p:spPr>
          <a:xfrm>
            <a:off x="762000" y="1981200"/>
            <a:ext cx="3735388" cy="762000"/>
          </a:xfrm>
        </p:spPr>
        <p:txBody>
          <a:bodyPr/>
          <a:lstStyle/>
          <a:p>
            <a:r>
              <a:rPr lang="en-US" dirty="0" smtClean="0">
                <a:solidFill>
                  <a:srgbClr val="FFFF00"/>
                </a:solidFill>
              </a:rPr>
              <a:t>Epidemiology</a:t>
            </a:r>
            <a:endParaRPr lang="en-US" dirty="0">
              <a:solidFill>
                <a:srgbClr val="FFFF00"/>
              </a:solidFill>
            </a:endParaRPr>
          </a:p>
        </p:txBody>
      </p:sp>
      <p:sp>
        <p:nvSpPr>
          <p:cNvPr id="7" name="Content Placeholder 6"/>
          <p:cNvSpPr>
            <a:spLocks noGrp="1"/>
          </p:cNvSpPr>
          <p:nvPr>
            <p:ph sz="half" idx="2"/>
          </p:nvPr>
        </p:nvSpPr>
        <p:spPr>
          <a:xfrm>
            <a:off x="533400" y="2819400"/>
            <a:ext cx="3963988" cy="3306762"/>
          </a:xfrm>
        </p:spPr>
        <p:txBody>
          <a:bodyPr/>
          <a:lstStyle/>
          <a:p>
            <a:r>
              <a:rPr lang="en-US" dirty="0" smtClean="0"/>
              <a:t>Numbers	</a:t>
            </a:r>
          </a:p>
          <a:p>
            <a:r>
              <a:rPr lang="en-US" dirty="0" smtClean="0"/>
              <a:t>Scientific</a:t>
            </a:r>
          </a:p>
          <a:p>
            <a:r>
              <a:rPr lang="en-US" dirty="0" smtClean="0"/>
              <a:t>Quantitative</a:t>
            </a:r>
          </a:p>
          <a:p>
            <a:r>
              <a:rPr lang="en-US" dirty="0" smtClean="0"/>
              <a:t>Measures of Association</a:t>
            </a:r>
          </a:p>
          <a:p>
            <a:r>
              <a:rPr lang="en-US" dirty="0" smtClean="0"/>
              <a:t>Statistical Models</a:t>
            </a:r>
          </a:p>
          <a:p>
            <a:r>
              <a:rPr lang="en-US" dirty="0" smtClean="0"/>
              <a:t>Logical Positivism</a:t>
            </a:r>
          </a:p>
          <a:p>
            <a:r>
              <a:rPr lang="en-US" dirty="0" smtClean="0"/>
              <a:t>Study what you can measure</a:t>
            </a:r>
            <a:endParaRPr lang="en-US" dirty="0"/>
          </a:p>
        </p:txBody>
      </p:sp>
      <p:sp>
        <p:nvSpPr>
          <p:cNvPr id="8" name="Text Placeholder 7"/>
          <p:cNvSpPr>
            <a:spLocks noGrp="1"/>
          </p:cNvSpPr>
          <p:nvPr>
            <p:ph type="body" sz="quarter" idx="3"/>
          </p:nvPr>
        </p:nvSpPr>
        <p:spPr>
          <a:xfrm>
            <a:off x="4645025" y="1752600"/>
            <a:ext cx="4041775" cy="990600"/>
          </a:xfrm>
        </p:spPr>
        <p:txBody>
          <a:bodyPr/>
          <a:lstStyle/>
          <a:p>
            <a:r>
              <a:rPr lang="en-US" dirty="0" smtClean="0">
                <a:solidFill>
                  <a:srgbClr val="FFFF00"/>
                </a:solidFill>
              </a:rPr>
              <a:t>Anthropology</a:t>
            </a:r>
            <a:endParaRPr lang="en-US" dirty="0">
              <a:solidFill>
                <a:srgbClr val="FFFF00"/>
              </a:solidFill>
            </a:endParaRPr>
          </a:p>
        </p:txBody>
      </p:sp>
      <p:sp>
        <p:nvSpPr>
          <p:cNvPr id="9" name="Content Placeholder 8"/>
          <p:cNvSpPr>
            <a:spLocks noGrp="1"/>
          </p:cNvSpPr>
          <p:nvPr>
            <p:ph sz="quarter" idx="4"/>
          </p:nvPr>
        </p:nvSpPr>
        <p:spPr>
          <a:xfrm>
            <a:off x="4876800" y="2971800"/>
            <a:ext cx="3810000" cy="3154362"/>
          </a:xfrm>
        </p:spPr>
        <p:txBody>
          <a:bodyPr/>
          <a:lstStyle/>
          <a:p>
            <a:r>
              <a:rPr lang="en-US" dirty="0" smtClean="0"/>
              <a:t>Text</a:t>
            </a:r>
          </a:p>
          <a:p>
            <a:r>
              <a:rPr lang="en-US" dirty="0" smtClean="0"/>
              <a:t>Humanistic</a:t>
            </a:r>
          </a:p>
          <a:p>
            <a:r>
              <a:rPr lang="en-US" dirty="0" smtClean="0"/>
              <a:t>Qualitative</a:t>
            </a:r>
          </a:p>
          <a:p>
            <a:r>
              <a:rPr lang="en-US" dirty="0" smtClean="0"/>
              <a:t>Relationships</a:t>
            </a:r>
          </a:p>
          <a:p>
            <a:r>
              <a:rPr lang="en-US" dirty="0" smtClean="0"/>
              <a:t>Cultural Models</a:t>
            </a:r>
          </a:p>
          <a:p>
            <a:r>
              <a:rPr lang="en-US" dirty="0" smtClean="0"/>
              <a:t>Constructivism</a:t>
            </a:r>
          </a:p>
          <a:p>
            <a:r>
              <a:rPr lang="en-US" dirty="0" smtClean="0"/>
              <a:t>Study meaning</a:t>
            </a:r>
            <a:endParaRPr lang="en-US" dirty="0"/>
          </a:p>
        </p:txBody>
      </p:sp>
      <p:sp>
        <p:nvSpPr>
          <p:cNvPr id="2" name="Slide Number Placeholder 1"/>
          <p:cNvSpPr>
            <a:spLocks noGrp="1"/>
          </p:cNvSpPr>
          <p:nvPr>
            <p:ph type="sldNum" sz="quarter" idx="12"/>
          </p:nvPr>
        </p:nvSpPr>
        <p:spPr/>
        <p:txBody>
          <a:bodyPr/>
          <a:lstStyle/>
          <a:p>
            <a:fld id="{D705EDB8-5BEF-4A31-B6B1-CCD8732B5F1F}" type="slidenum">
              <a:rPr lang="en-US" sz="1800" smtClean="0">
                <a:solidFill>
                  <a:schemeClr val="bg1"/>
                </a:solidFill>
              </a:rPr>
              <a:pPr/>
              <a:t>7</a:t>
            </a:fld>
            <a:endParaRPr lang="en-US" sz="1800">
              <a:solidFill>
                <a:schemeClr val="bg1"/>
              </a:solidFill>
            </a:endParaRPr>
          </a:p>
        </p:txBody>
      </p:sp>
    </p:spTree>
    <p:extLst>
      <p:ext uri="{BB962C8B-B14F-4D97-AF65-F5344CB8AC3E}">
        <p14:creationId xmlns:p14="http://schemas.microsoft.com/office/powerpoint/2010/main" val="388466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1371599"/>
          </a:xfrm>
        </p:spPr>
        <p:txBody>
          <a:bodyPr/>
          <a:lstStyle/>
          <a:p>
            <a:pPr algn="ctr"/>
            <a:r>
              <a:rPr lang="en-US" b="1" dirty="0" smtClean="0">
                <a:solidFill>
                  <a:srgbClr val="FFFF00"/>
                </a:solidFill>
              </a:rPr>
              <a:t>Here’s Why We Do It</a:t>
            </a:r>
            <a:endParaRPr lang="en-US" b="1" dirty="0">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5366" y="2936875"/>
            <a:ext cx="1032933" cy="108458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400" y="4876998"/>
            <a:ext cx="990600" cy="95992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28800" y="4267200"/>
            <a:ext cx="2362200" cy="2209800"/>
          </a:xfrm>
          <a:prstGeom prst="rect">
            <a:avLst/>
          </a:prstGeom>
        </p:spPr>
      </p:pic>
      <p:sp>
        <p:nvSpPr>
          <p:cNvPr id="9" name="TextBox 8"/>
          <p:cNvSpPr txBox="1"/>
          <p:nvPr/>
        </p:nvSpPr>
        <p:spPr>
          <a:xfrm>
            <a:off x="762000" y="3962400"/>
            <a:ext cx="876300" cy="369332"/>
          </a:xfrm>
          <a:prstGeom prst="rect">
            <a:avLst/>
          </a:prstGeom>
          <a:noFill/>
        </p:spPr>
        <p:txBody>
          <a:bodyPr wrap="square" rtlCol="0">
            <a:spAutoFit/>
          </a:bodyPr>
          <a:lstStyle/>
          <a:p>
            <a:r>
              <a:rPr lang="en-US" dirty="0" smtClean="0"/>
              <a:t>Simon</a:t>
            </a:r>
            <a:endParaRPr lang="en-US" dirty="0"/>
          </a:p>
        </p:txBody>
      </p:sp>
      <p:sp>
        <p:nvSpPr>
          <p:cNvPr id="10" name="TextBox 9"/>
          <p:cNvSpPr txBox="1"/>
          <p:nvPr/>
        </p:nvSpPr>
        <p:spPr>
          <a:xfrm>
            <a:off x="533400" y="5836920"/>
            <a:ext cx="990600" cy="369332"/>
          </a:xfrm>
          <a:prstGeom prst="rect">
            <a:avLst/>
          </a:prstGeom>
          <a:noFill/>
        </p:spPr>
        <p:txBody>
          <a:bodyPr wrap="square" rtlCol="0">
            <a:spAutoFit/>
          </a:bodyPr>
          <a:lstStyle/>
          <a:p>
            <a:r>
              <a:rPr lang="en-US" dirty="0" smtClean="0"/>
              <a:t>Carlos</a:t>
            </a:r>
            <a:endParaRPr lang="en-US" dirty="0"/>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9845" y="3786542"/>
            <a:ext cx="1982955" cy="2419710"/>
          </a:xfrm>
          <a:prstGeom prst="rect">
            <a:avLst/>
          </a:prstGeom>
        </p:spPr>
      </p:pic>
      <p:sp>
        <p:nvSpPr>
          <p:cNvPr id="13" name="TextBox 12"/>
          <p:cNvSpPr txBox="1"/>
          <p:nvPr/>
        </p:nvSpPr>
        <p:spPr>
          <a:xfrm>
            <a:off x="6629400" y="6248401"/>
            <a:ext cx="1905000" cy="369332"/>
          </a:xfrm>
          <a:prstGeom prst="rect">
            <a:avLst/>
          </a:prstGeom>
          <a:noFill/>
        </p:spPr>
        <p:txBody>
          <a:bodyPr wrap="square" rtlCol="0">
            <a:spAutoFit/>
          </a:bodyPr>
          <a:lstStyle/>
          <a:p>
            <a:r>
              <a:rPr lang="en-US" dirty="0" smtClean="0"/>
              <a:t>Evelyn, Nathan</a:t>
            </a:r>
            <a:endParaRPr lang="en-US" dirty="0"/>
          </a:p>
        </p:txBody>
      </p:sp>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05864" y="3573726"/>
            <a:ext cx="1676400" cy="2286198"/>
          </a:xfrm>
          <a:prstGeom prst="rect">
            <a:avLst/>
          </a:prstGeom>
        </p:spPr>
      </p:pic>
      <p:sp>
        <p:nvSpPr>
          <p:cNvPr id="15" name="TextBox 14"/>
          <p:cNvSpPr txBox="1"/>
          <p:nvPr/>
        </p:nvSpPr>
        <p:spPr>
          <a:xfrm>
            <a:off x="4876800" y="6021586"/>
            <a:ext cx="1143000" cy="369332"/>
          </a:xfrm>
          <a:prstGeom prst="rect">
            <a:avLst/>
          </a:prstGeom>
          <a:noFill/>
        </p:spPr>
        <p:txBody>
          <a:bodyPr wrap="square" rtlCol="0">
            <a:spAutoFit/>
          </a:bodyPr>
          <a:lstStyle/>
          <a:p>
            <a:r>
              <a:rPr lang="en-US" dirty="0" smtClean="0"/>
              <a:t>Nils</a:t>
            </a:r>
            <a:endParaRPr lang="en-US" dirty="0"/>
          </a:p>
        </p:txBody>
      </p:sp>
      <p:pic>
        <p:nvPicPr>
          <p:cNvPr id="52227" name="Picture 3" descr="C:\Users\ell23\AppData\Local\Microsoft\Windows\Temporary Internet Files\Content.Outlook\TX293JBZ\photo (1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89432" y="1735574"/>
            <a:ext cx="2159000" cy="21676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019800" y="1803400"/>
            <a:ext cx="1702486" cy="1574800"/>
          </a:xfrm>
          <a:prstGeom prst="rect">
            <a:avLst/>
          </a:prstGeom>
        </p:spPr>
      </p:pic>
      <p:sp>
        <p:nvSpPr>
          <p:cNvPr id="11" name="TextBox 10"/>
          <p:cNvSpPr txBox="1"/>
          <p:nvPr/>
        </p:nvSpPr>
        <p:spPr>
          <a:xfrm>
            <a:off x="6234439" y="3440347"/>
            <a:ext cx="1663984" cy="369332"/>
          </a:xfrm>
          <a:prstGeom prst="rect">
            <a:avLst/>
          </a:prstGeom>
          <a:noFill/>
        </p:spPr>
        <p:txBody>
          <a:bodyPr wrap="square" rtlCol="0">
            <a:spAutoFit/>
          </a:bodyPr>
          <a:lstStyle/>
          <a:p>
            <a:r>
              <a:rPr lang="en-US" dirty="0" smtClean="0"/>
              <a:t>    Stella</a:t>
            </a:r>
            <a:endParaRPr lang="en-US" dirty="0"/>
          </a:p>
        </p:txBody>
      </p:sp>
      <p:sp>
        <p:nvSpPr>
          <p:cNvPr id="16" name="Slide Number Placeholder 3"/>
          <p:cNvSpPr>
            <a:spLocks noGrp="1"/>
          </p:cNvSpPr>
          <p:nvPr>
            <p:ph type="sldNum" sz="quarter" idx="12"/>
          </p:nvPr>
        </p:nvSpPr>
        <p:spPr>
          <a:xfrm>
            <a:off x="8458200" y="6514568"/>
            <a:ext cx="645040" cy="343432"/>
          </a:xfrm>
        </p:spPr>
        <p:txBody>
          <a:bodyPr/>
          <a:lstStyle/>
          <a:p>
            <a:r>
              <a:rPr lang="en-US" sz="1800" dirty="0" smtClean="0">
                <a:solidFill>
                  <a:schemeClr val="bg1"/>
                </a:solidFill>
              </a:rPr>
              <a:t>70</a:t>
            </a:r>
            <a:endParaRPr lang="en-US" sz="1800" dirty="0">
              <a:solidFill>
                <a:schemeClr val="bg1"/>
              </a:solidFill>
            </a:endParaRPr>
          </a:p>
        </p:txBody>
      </p:sp>
    </p:spTree>
    <p:extLst>
      <p:ext uri="{BB962C8B-B14F-4D97-AF65-F5344CB8AC3E}">
        <p14:creationId xmlns:p14="http://schemas.microsoft.com/office/powerpoint/2010/main" val="19291828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4234" y="381001"/>
            <a:ext cx="8229600" cy="1904999"/>
          </a:xfrm>
        </p:spPr>
        <p:txBody>
          <a:bodyPr/>
          <a:lstStyle/>
          <a:p>
            <a:pPr algn="ctr"/>
            <a:r>
              <a:rPr lang="en-US" b="1" dirty="0" smtClean="0">
                <a:solidFill>
                  <a:srgbClr val="FFFF00"/>
                </a:solidFill>
              </a:rPr>
              <a:t>Sincerest Gratitude</a:t>
            </a:r>
            <a:endParaRPr lang="en-US" b="1" dirty="0">
              <a:solidFill>
                <a:srgbClr val="FFFF00"/>
              </a:solidFill>
            </a:endParaRPr>
          </a:p>
        </p:txBody>
      </p:sp>
      <p:sp>
        <p:nvSpPr>
          <p:cNvPr id="5" name="Subtitle 4"/>
          <p:cNvSpPr>
            <a:spLocks noGrp="1"/>
          </p:cNvSpPr>
          <p:nvPr>
            <p:ph type="subTitle" idx="1"/>
          </p:nvPr>
        </p:nvSpPr>
        <p:spPr>
          <a:xfrm>
            <a:off x="457200" y="2819400"/>
            <a:ext cx="4038600" cy="2286000"/>
          </a:xfrm>
        </p:spPr>
        <p:txBody>
          <a:bodyPr>
            <a:normAutofit fontScale="85000" lnSpcReduction="20000"/>
          </a:bodyPr>
          <a:lstStyle/>
          <a:p>
            <a:pPr algn="l"/>
            <a:endParaRPr lang="en-US" b="1" dirty="0" smtClean="0"/>
          </a:p>
          <a:p>
            <a:pPr algn="l"/>
            <a:endParaRPr lang="en-US" b="1" dirty="0"/>
          </a:p>
          <a:p>
            <a:pPr algn="l"/>
            <a:endParaRPr lang="en-US" b="1" dirty="0" smtClean="0"/>
          </a:p>
          <a:p>
            <a:pPr algn="l"/>
            <a:r>
              <a:rPr lang="en-US" b="1" dirty="0" smtClean="0"/>
              <a:t>To a legion of colleagues and collaborators</a:t>
            </a:r>
          </a:p>
          <a:p>
            <a:pPr algn="l"/>
            <a:endParaRPr lang="en-US" b="1" dirty="0" smtClean="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95800" y="3505200"/>
            <a:ext cx="3810000" cy="2590800"/>
          </a:xfrm>
          <a:prstGeom prst="rect">
            <a:avLst/>
          </a:prstGeom>
        </p:spPr>
      </p:pic>
      <p:sp>
        <p:nvSpPr>
          <p:cNvPr id="6" name="Slide Number Placeholder 3"/>
          <p:cNvSpPr>
            <a:spLocks noGrp="1"/>
          </p:cNvSpPr>
          <p:nvPr>
            <p:ph type="sldNum" sz="quarter" idx="12"/>
          </p:nvPr>
        </p:nvSpPr>
        <p:spPr>
          <a:xfrm>
            <a:off x="8458200" y="6514568"/>
            <a:ext cx="645040" cy="343432"/>
          </a:xfrm>
        </p:spPr>
        <p:txBody>
          <a:bodyPr/>
          <a:lstStyle/>
          <a:p>
            <a:r>
              <a:rPr lang="en-US" sz="1800" dirty="0" smtClean="0">
                <a:solidFill>
                  <a:schemeClr val="bg1"/>
                </a:solidFill>
              </a:rPr>
              <a:t>71</a:t>
            </a:r>
            <a:endParaRPr lang="en-US" sz="1800" dirty="0">
              <a:solidFill>
                <a:schemeClr val="bg1"/>
              </a:solidFill>
            </a:endParaRPr>
          </a:p>
        </p:txBody>
      </p:sp>
    </p:spTree>
    <p:extLst>
      <p:ext uri="{BB962C8B-B14F-4D97-AF65-F5344CB8AC3E}">
        <p14:creationId xmlns:p14="http://schemas.microsoft.com/office/powerpoint/2010/main" val="5422962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57200"/>
            <a:ext cx="9143999" cy="6400800"/>
          </a:xfrm>
          <a:prstGeom prst="rect">
            <a:avLst/>
          </a:prstGeom>
        </p:spPr>
      </p:pic>
      <p:sp>
        <p:nvSpPr>
          <p:cNvPr id="2" name="Slide Number Placeholder 1"/>
          <p:cNvSpPr>
            <a:spLocks noGrp="1"/>
          </p:cNvSpPr>
          <p:nvPr>
            <p:ph type="sldNum" sz="quarter" idx="12"/>
          </p:nvPr>
        </p:nvSpPr>
        <p:spPr/>
        <p:txBody>
          <a:bodyPr/>
          <a:lstStyle/>
          <a:p>
            <a:fld id="{D705EDB8-5BEF-4A31-B6B1-CCD8732B5F1F}" type="slidenum">
              <a:rPr lang="en-US" smtClean="0"/>
              <a:pPr/>
              <a:t>72</a:t>
            </a:fld>
            <a:endParaRPr lang="en-US"/>
          </a:p>
        </p:txBody>
      </p:sp>
    </p:spTree>
    <p:extLst>
      <p:ext uri="{BB962C8B-B14F-4D97-AF65-F5344CB8AC3E}">
        <p14:creationId xmlns:p14="http://schemas.microsoft.com/office/powerpoint/2010/main" val="5322698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D705EDB8-5BEF-4A31-B6B1-CCD8732B5F1F}" type="slidenum">
              <a:rPr lang="en-US" smtClean="0"/>
              <a:pPr/>
              <a:t>73</a:t>
            </a:fld>
            <a:endParaRPr lang="en-US"/>
          </a:p>
        </p:txBody>
      </p:sp>
    </p:spTree>
    <p:extLst>
      <p:ext uri="{BB962C8B-B14F-4D97-AF65-F5344CB8AC3E}">
        <p14:creationId xmlns:p14="http://schemas.microsoft.com/office/powerpoint/2010/main" val="84629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algn="ctr"/>
            <a:r>
              <a:rPr lang="en-US" sz="4000" b="1" dirty="0" smtClean="0">
                <a:solidFill>
                  <a:srgbClr val="FFFF00"/>
                </a:solidFill>
              </a:rPr>
              <a:t>Hence, we come to the table with differing perspectives, values, language and expectations </a:t>
            </a:r>
            <a:endParaRPr lang="en-US" sz="4000" b="1" dirty="0">
              <a:solidFill>
                <a:srgbClr val="FFFF00"/>
              </a:solidFill>
            </a:endParaRPr>
          </a:p>
        </p:txBody>
      </p:sp>
      <p:sp>
        <p:nvSpPr>
          <p:cNvPr id="6" name="Subtitle 5"/>
          <p:cNvSpPr>
            <a:spLocks noGrp="1"/>
          </p:cNvSpPr>
          <p:nvPr>
            <p:ph type="subTitle" idx="1"/>
          </p:nvPr>
        </p:nvSpPr>
        <p:spPr/>
        <p:txBody>
          <a:bodyPr/>
          <a:lstStyle/>
          <a:p>
            <a:pPr algn="ctr"/>
            <a:endParaRPr lang="en-US" dirty="0" smtClean="0"/>
          </a:p>
          <a:p>
            <a:pPr algn="ctr"/>
            <a:r>
              <a:rPr lang="en-US" dirty="0" smtClean="0"/>
              <a:t>No wonder there is confusion!</a:t>
            </a:r>
            <a:endParaRPr lang="en-US" dirty="0"/>
          </a:p>
        </p:txBody>
      </p:sp>
      <p:sp>
        <p:nvSpPr>
          <p:cNvPr id="4" name="Slide Number Placeholder 3"/>
          <p:cNvSpPr>
            <a:spLocks noGrp="1"/>
          </p:cNvSpPr>
          <p:nvPr>
            <p:ph type="sldNum" sz="quarter" idx="12"/>
          </p:nvPr>
        </p:nvSpPr>
        <p:spPr>
          <a:xfrm>
            <a:off x="8458200" y="6514568"/>
            <a:ext cx="645040" cy="343432"/>
          </a:xfrm>
        </p:spPr>
        <p:txBody>
          <a:bodyPr/>
          <a:lstStyle/>
          <a:p>
            <a:r>
              <a:rPr lang="en-US" sz="1800" dirty="0" smtClean="0">
                <a:solidFill>
                  <a:schemeClr val="bg1"/>
                </a:solidFill>
              </a:rPr>
              <a:t>8</a:t>
            </a:r>
            <a:endParaRPr lang="en-US" sz="1800" dirty="0">
              <a:solidFill>
                <a:schemeClr val="bg1"/>
              </a:solidFill>
            </a:endParaRPr>
          </a:p>
        </p:txBody>
      </p:sp>
    </p:spTree>
    <p:extLst>
      <p:ext uri="{BB962C8B-B14F-4D97-AF65-F5344CB8AC3E}">
        <p14:creationId xmlns:p14="http://schemas.microsoft.com/office/powerpoint/2010/main" val="385113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305800" cy="1194264"/>
          </a:xfrm>
        </p:spPr>
        <p:txBody>
          <a:bodyPr>
            <a:normAutofit/>
          </a:bodyPr>
          <a:lstStyle/>
          <a:p>
            <a:pPr algn="ctr"/>
            <a:r>
              <a:rPr lang="en-US" dirty="0" smtClean="0"/>
              <a:t>It often starts as serendipity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Study to assess impact of an ICU architectural change</a:t>
            </a:r>
          </a:p>
          <a:p>
            <a:pPr marL="0" indent="0">
              <a:buNone/>
            </a:pPr>
            <a:endParaRPr lang="en-US" dirty="0" smtClean="0"/>
          </a:p>
          <a:p>
            <a:r>
              <a:rPr lang="en-US" dirty="0" smtClean="0"/>
              <a:t>Isolation rooms not associated with reduced nosocomial acquisition of organisms or improved hand hygiene</a:t>
            </a:r>
          </a:p>
          <a:p>
            <a:pPr marL="0" indent="0">
              <a:buNone/>
            </a:pPr>
            <a:endParaRPr lang="en-US" dirty="0" smtClean="0"/>
          </a:p>
          <a:p>
            <a:pPr marL="0" indent="0">
              <a:buNone/>
            </a:pPr>
            <a:r>
              <a:rPr lang="en-US" b="1" dirty="0" smtClean="0"/>
              <a:t>“We </a:t>
            </a:r>
            <a:r>
              <a:rPr lang="en-US" b="1" dirty="0"/>
              <a:t>conclude that many patient-staff interactions</a:t>
            </a:r>
          </a:p>
          <a:p>
            <a:pPr marL="0" indent="0">
              <a:buNone/>
            </a:pPr>
            <a:r>
              <a:rPr lang="en-US" b="1" dirty="0"/>
              <a:t>in an ICU are not followed by </a:t>
            </a:r>
            <a:r>
              <a:rPr lang="en-US" b="1" dirty="0" err="1"/>
              <a:t>handwashing</a:t>
            </a:r>
            <a:r>
              <a:rPr lang="en-US" b="1" dirty="0"/>
              <a:t>, and that </a:t>
            </a:r>
            <a:r>
              <a:rPr lang="en-US" b="1" dirty="0" smtClean="0"/>
              <a:t>the new </a:t>
            </a:r>
            <a:r>
              <a:rPr lang="en-US" b="1" dirty="0"/>
              <a:t>unit design had no apparent effect upon the frequency </a:t>
            </a:r>
            <a:r>
              <a:rPr lang="en-US" b="1" dirty="0" smtClean="0"/>
              <a:t>of </a:t>
            </a:r>
            <a:r>
              <a:rPr lang="en-US" b="1" dirty="0" err="1" smtClean="0"/>
              <a:t>handwashing</a:t>
            </a:r>
            <a:r>
              <a:rPr lang="en-US" b="1" dirty="0" smtClean="0"/>
              <a:t> </a:t>
            </a:r>
            <a:r>
              <a:rPr lang="en-US" b="1" dirty="0"/>
              <a:t>or over-all incidence of colonization and infection in</a:t>
            </a:r>
          </a:p>
          <a:p>
            <a:pPr marL="0" indent="0">
              <a:buNone/>
            </a:pPr>
            <a:r>
              <a:rPr lang="en-US" b="1" dirty="0"/>
              <a:t>the ICU</a:t>
            </a:r>
            <a:r>
              <a:rPr lang="en-US" b="1" dirty="0" smtClean="0"/>
              <a:t>.”</a:t>
            </a:r>
            <a:endParaRPr lang="en-US" dirty="0" smtClean="0"/>
          </a:p>
          <a:p>
            <a:endParaRPr lang="en-US" dirty="0"/>
          </a:p>
          <a:p>
            <a:r>
              <a:rPr lang="en-US" sz="2400" dirty="0"/>
              <a:t>Preston, Larson, </a:t>
            </a:r>
            <a:r>
              <a:rPr lang="en-US" sz="2400" dirty="0" err="1"/>
              <a:t>Stamm</a:t>
            </a:r>
            <a:r>
              <a:rPr lang="en-US" sz="2400" dirty="0"/>
              <a:t>.  Am J Med 1981;70 (3):641‑645.</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705EDB8-5BEF-4A31-B6B1-CCD8732B5F1F}" type="slidenum">
              <a:rPr lang="en-US" smtClean="0"/>
              <a:pPr/>
              <a:t>9</a:t>
            </a:fld>
            <a:endParaRPr lang="en-US"/>
          </a:p>
        </p:txBody>
      </p:sp>
    </p:spTree>
    <p:extLst>
      <p:ext uri="{BB962C8B-B14F-4D97-AF65-F5344CB8AC3E}">
        <p14:creationId xmlns:p14="http://schemas.microsoft.com/office/powerpoint/2010/main" val="735805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1372</TotalTime>
  <Words>2340</Words>
  <Application>Microsoft Office PowerPoint</Application>
  <PresentationFormat>On-screen Show (4:3)</PresentationFormat>
  <Paragraphs>561</Paragraphs>
  <Slides>73</Slides>
  <Notes>18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73</vt:i4>
      </vt:variant>
    </vt:vector>
  </HeadingPairs>
  <TitlesOfParts>
    <vt:vector size="77" baseType="lpstr">
      <vt:lpstr>Foundry</vt:lpstr>
      <vt:lpstr>Chart</vt:lpstr>
      <vt:lpstr>Microsoft Excel 97-2003 Worksheet</vt:lpstr>
      <vt:lpstr>Photo Editor Photo</vt:lpstr>
      <vt:lpstr>One Nurse’s Journey</vt:lpstr>
      <vt:lpstr>What Will We Talk About?</vt:lpstr>
      <vt:lpstr>Working Together Is Essential</vt:lpstr>
      <vt:lpstr>What are the characteristics of interdisciplinarity?</vt:lpstr>
      <vt:lpstr>A continuum of collaboration</vt:lpstr>
      <vt:lpstr>Outcome of the collaboration</vt:lpstr>
      <vt:lpstr>Example of Varying Models</vt:lpstr>
      <vt:lpstr>Hence, we come to the table with differing perspectives, values, language and expectations </vt:lpstr>
      <vt:lpstr>It often starts as serendipity</vt:lpstr>
      <vt:lpstr>A Wake-Up Call</vt:lpstr>
      <vt:lpstr>Phase 1:  Descriptive/Correlational</vt:lpstr>
      <vt:lpstr>Collaborative team</vt:lpstr>
      <vt:lpstr>Persistent Carriage</vt:lpstr>
      <vt:lpstr>Handwashing After Contact With Infected Patient (n=372)</vt:lpstr>
      <vt:lpstr>Handwashing After Contact with Isolated Patient (n=372)</vt:lpstr>
      <vt:lpstr>Handwashing by Discipline (n=372)</vt:lpstr>
      <vt:lpstr>PowerPoint Presentation</vt:lpstr>
      <vt:lpstr>Differences by Discipline                            </vt:lpstr>
      <vt:lpstr>Comprehensive Reviews</vt:lpstr>
      <vt:lpstr>Phase 2.  Interventional</vt:lpstr>
      <vt:lpstr>Additional Team Members</vt:lpstr>
      <vt:lpstr>Intervention  Comparison   Feb-June and Sept-Dec 98 (8 months)</vt:lpstr>
      <vt:lpstr>Intervention   Comparison</vt:lpstr>
      <vt:lpstr>Mean handwashes/ patient care day</vt:lpstr>
      <vt:lpstr>MRSA Rates/1000 Patient Days</vt:lpstr>
      <vt:lpstr>Change from Baseline :  MRSA</vt:lpstr>
      <vt:lpstr>VRE Rates/1000 Patient Days</vt:lpstr>
      <vt:lpstr>Effect of Staff Hand Hygiene on Healthcare-Associated Infection in Neonates</vt:lpstr>
      <vt:lpstr>Nurse Staffing</vt:lpstr>
      <vt:lpstr>PowerPoint Presentation</vt:lpstr>
      <vt:lpstr>Summary</vt:lpstr>
      <vt:lpstr>Sequential Trial: ALC or CHG</vt:lpstr>
      <vt:lpstr>Data Collection</vt:lpstr>
      <vt:lpstr>Post-Scrub Microbial Counts</vt:lpstr>
      <vt:lpstr>Moving into the Community</vt:lpstr>
      <vt:lpstr>Additional Team Members</vt:lpstr>
      <vt:lpstr>PowerPoint Presentation</vt:lpstr>
      <vt:lpstr>Pooled Efficacy of Hand Hygiene?</vt:lpstr>
      <vt:lpstr>Conclusions</vt:lpstr>
      <vt:lpstr>Double-Blind, Randomized Clinical Trial of the Effect of Antibacterial Home Products on Infectious Disease Symptoms</vt:lpstr>
      <vt:lpstr>Participants (n=1,178) were….</vt:lpstr>
      <vt:lpstr>Rates of at least one symptom/ household month</vt:lpstr>
      <vt:lpstr>PowerPoint Presentation</vt:lpstr>
      <vt:lpstr>Reducing Influenza</vt:lpstr>
      <vt:lpstr>          Stopping URIs and Flu in the Family:  The Stuffy Trial CDC U01/CI000442         </vt:lpstr>
      <vt:lpstr>PowerPoint Presentation</vt:lpstr>
      <vt:lpstr>Average Number of Symptoms/Individual/Quarter</vt:lpstr>
      <vt:lpstr>PowerPoint Presentation</vt:lpstr>
      <vt:lpstr>Influenza-like Illness (ILI)</vt:lpstr>
      <vt:lpstr>Lab Confirmed Influenza</vt:lpstr>
      <vt:lpstr>Secondary Cases of Flu/ILI/URI</vt:lpstr>
      <vt:lpstr>Conclusions</vt:lpstr>
      <vt:lpstr>Team Members</vt:lpstr>
      <vt:lpstr>Next…Pediatric Longterm Care</vt:lpstr>
      <vt:lpstr>Staff Observations</vt:lpstr>
      <vt:lpstr>Qualitative Work Needed!</vt:lpstr>
      <vt:lpstr>Staff Interviews</vt:lpstr>
      <vt:lpstr>Family Interviews</vt:lpstr>
      <vt:lpstr>PowerPoint Presentation</vt:lpstr>
      <vt:lpstr>Phase 3:  Impact on  Clinical Practice and Policy</vt:lpstr>
      <vt:lpstr>Additional Team Members</vt:lpstr>
      <vt:lpstr>Practice Guidelines Are Not Enough</vt:lpstr>
      <vt:lpstr>Staff Hand Hygiene For Contact with Isolated Patients (n=1,001):  Does 27 years make a difference?</vt:lpstr>
      <vt:lpstr>Mean Additional Costs</vt:lpstr>
      <vt:lpstr>  Impact on  Clinical Practice and Policy</vt:lpstr>
      <vt:lpstr>So, where are we?  What next? Where do you fit in?</vt:lpstr>
      <vt:lpstr>Common Elements for Success</vt:lpstr>
      <vt:lpstr>A Final Challenge</vt:lpstr>
      <vt:lpstr>PowerPoint Presentation</vt:lpstr>
      <vt:lpstr>Here’s Why We Do It</vt:lpstr>
      <vt:lpstr>Sincerest Gratitude</vt:lpstr>
      <vt:lpstr>PowerPoint Presentation</vt:lpstr>
      <vt:lpstr>PowerPoint Presentation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Nursing?  Why Now?</dc:title>
  <dc:creator>ell7001</dc:creator>
  <cp:lastModifiedBy>Ranasinghe, Romali</cp:lastModifiedBy>
  <cp:revision>113</cp:revision>
  <cp:lastPrinted>2012-01-09T15:52:45Z</cp:lastPrinted>
  <dcterms:created xsi:type="dcterms:W3CDTF">2009-09-02T19:46:24Z</dcterms:created>
  <dcterms:modified xsi:type="dcterms:W3CDTF">2019-02-20T16:42:41Z</dcterms:modified>
</cp:coreProperties>
</file>