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451" r:id="rId2"/>
    <p:sldId id="271" r:id="rId3"/>
    <p:sldId id="481" r:id="rId4"/>
    <p:sldId id="264" r:id="rId5"/>
    <p:sldId id="473" r:id="rId6"/>
    <p:sldId id="475" r:id="rId7"/>
    <p:sldId id="380" r:id="rId8"/>
    <p:sldId id="476" r:id="rId9"/>
    <p:sldId id="360" r:id="rId10"/>
    <p:sldId id="307" r:id="rId11"/>
    <p:sldId id="499" r:id="rId12"/>
    <p:sldId id="500" r:id="rId13"/>
    <p:sldId id="486" r:id="rId14"/>
    <p:sldId id="488" r:id="rId15"/>
    <p:sldId id="336" r:id="rId16"/>
    <p:sldId id="477" r:id="rId17"/>
    <p:sldId id="338" r:id="rId18"/>
    <p:sldId id="479" r:id="rId19"/>
    <p:sldId id="467" r:id="rId20"/>
    <p:sldId id="501" r:id="rId21"/>
    <p:sldId id="468" r:id="rId22"/>
    <p:sldId id="487" r:id="rId23"/>
    <p:sldId id="482" r:id="rId24"/>
    <p:sldId id="485" r:id="rId25"/>
    <p:sldId id="483" r:id="rId26"/>
    <p:sldId id="484" r:id="rId27"/>
    <p:sldId id="489" r:id="rId28"/>
    <p:sldId id="258" r:id="rId29"/>
    <p:sldId id="492" r:id="rId30"/>
    <p:sldId id="334" r:id="rId31"/>
    <p:sldId id="331" r:id="rId32"/>
    <p:sldId id="330" r:id="rId33"/>
    <p:sldId id="480" r:id="rId34"/>
    <p:sldId id="332" r:id="rId35"/>
    <p:sldId id="478" r:id="rId36"/>
    <p:sldId id="490" r:id="rId37"/>
    <p:sldId id="491" r:id="rId38"/>
    <p:sldId id="415" r:id="rId39"/>
    <p:sldId id="493" r:id="rId40"/>
    <p:sldId id="403" r:id="rId41"/>
    <p:sldId id="437" r:id="rId42"/>
    <p:sldId id="438" r:id="rId43"/>
    <p:sldId id="434" r:id="rId44"/>
    <p:sldId id="435" r:id="rId45"/>
    <p:sldId id="494" r:id="rId46"/>
    <p:sldId id="495" r:id="rId47"/>
    <p:sldId id="496" r:id="rId48"/>
    <p:sldId id="474" r:id="rId49"/>
    <p:sldId id="450" r:id="rId50"/>
    <p:sldId id="497" r:id="rId51"/>
    <p:sldId id="498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01D"/>
    <a:srgbClr val="221F80"/>
    <a:srgbClr val="19106D"/>
    <a:srgbClr val="2E3192"/>
    <a:srgbClr val="2E315E"/>
    <a:srgbClr val="8786BE"/>
    <a:srgbClr val="F2F2F2"/>
    <a:srgbClr val="202163"/>
    <a:srgbClr val="202164"/>
    <a:srgbClr val="1F2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87" autoAdjust="0"/>
    <p:restoredTop sz="94667" autoAdjust="0"/>
  </p:normalViewPr>
  <p:slideViewPr>
    <p:cSldViewPr snapToGrid="0" snapToObjects="1">
      <p:cViewPr varScale="1">
        <p:scale>
          <a:sx n="116" d="100"/>
          <a:sy n="116" d="100"/>
        </p:scale>
        <p:origin x="200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130" d="100"/>
          <a:sy n="130" d="100"/>
        </p:scale>
        <p:origin x="1152" y="-2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20E0-8D26-491A-8C80-3A1BDE944D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72F88-46AD-4D7C-939F-B7CFF8922262}">
      <dgm:prSet phldrT="[Text]" custT="1"/>
      <dgm:spPr/>
      <dgm:t>
        <a:bodyPr/>
        <a:lstStyle/>
        <a:p>
          <a:r>
            <a:rPr lang="en-US" sz="2200" dirty="0"/>
            <a:t>Carbapenem-resistant Enterobacteriaceae </a:t>
          </a:r>
        </a:p>
        <a:p>
          <a:r>
            <a:rPr lang="en-US" sz="2200" dirty="0"/>
            <a:t>(CRE)</a:t>
          </a:r>
        </a:p>
      </dgm:t>
    </dgm:pt>
    <dgm:pt modelId="{BE755909-D2D7-4793-B299-DA76D56ED1CF}" type="parTrans" cxnId="{9F375BDD-0472-4C7A-8640-AE5D81A5C6A3}">
      <dgm:prSet/>
      <dgm:spPr/>
      <dgm:t>
        <a:bodyPr/>
        <a:lstStyle/>
        <a:p>
          <a:endParaRPr lang="en-US"/>
        </a:p>
      </dgm:t>
    </dgm:pt>
    <dgm:pt modelId="{FFB9E01D-634D-4F18-97DF-90901DDD6035}" type="sibTrans" cxnId="{9F375BDD-0472-4C7A-8640-AE5D81A5C6A3}">
      <dgm:prSet/>
      <dgm:spPr/>
      <dgm:t>
        <a:bodyPr/>
        <a:lstStyle/>
        <a:p>
          <a:endParaRPr lang="en-US"/>
        </a:p>
      </dgm:t>
    </dgm:pt>
    <dgm:pt modelId="{8A04FB06-4525-43B7-9323-321A6E3E6B43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</a:rPr>
            <a:t>Carbapenemase production: KPC, NDM, OXA-type</a:t>
          </a:r>
        </a:p>
        <a:p>
          <a:r>
            <a:rPr lang="en-US" sz="2000" dirty="0">
              <a:solidFill>
                <a:srgbClr val="FF0000"/>
              </a:solidFill>
            </a:rPr>
            <a:t>(CPE)</a:t>
          </a:r>
        </a:p>
      </dgm:t>
    </dgm:pt>
    <dgm:pt modelId="{08A4F0C8-1ED9-4A4A-A21A-1BB4866B3E8E}" type="parTrans" cxnId="{17A72D4B-5600-489C-81C0-9643C2D00DD2}">
      <dgm:prSet/>
      <dgm:spPr/>
      <dgm:t>
        <a:bodyPr/>
        <a:lstStyle/>
        <a:p>
          <a:endParaRPr lang="en-US"/>
        </a:p>
      </dgm:t>
    </dgm:pt>
    <dgm:pt modelId="{480DB463-F0D8-4233-89DC-B650B088EA75}" type="sibTrans" cxnId="{17A72D4B-5600-489C-81C0-9643C2D00DD2}">
      <dgm:prSet/>
      <dgm:spPr/>
      <dgm:t>
        <a:bodyPr/>
        <a:lstStyle/>
        <a:p>
          <a:endParaRPr lang="en-US"/>
        </a:p>
      </dgm:t>
    </dgm:pt>
    <dgm:pt modelId="{6A3E1B4B-FF60-4108-B50D-923476C392C6}">
      <dgm:prSet phldrT="[Text]" custT="1"/>
      <dgm:spPr/>
      <dgm:t>
        <a:bodyPr/>
        <a:lstStyle/>
        <a:p>
          <a:r>
            <a:rPr lang="en-US" sz="1600" dirty="0"/>
            <a:t>Mixed mechanisms: </a:t>
          </a:r>
        </a:p>
        <a:p>
          <a:r>
            <a:rPr lang="en-US" sz="1600" dirty="0"/>
            <a:t>Extended-spectrum beta-lactamases (ESBL) or AmpC production + </a:t>
          </a:r>
        </a:p>
        <a:p>
          <a:r>
            <a:rPr lang="en-US" sz="1600" dirty="0"/>
            <a:t>porin mutation or  </a:t>
          </a:r>
        </a:p>
        <a:p>
          <a:r>
            <a:rPr lang="en-US" sz="1600" dirty="0"/>
            <a:t>upregulation of efflux pumps</a:t>
          </a:r>
        </a:p>
        <a:p>
          <a:r>
            <a:rPr lang="en-US" sz="1600" b="0" dirty="0"/>
            <a:t>(NCPCRE)</a:t>
          </a:r>
        </a:p>
      </dgm:t>
    </dgm:pt>
    <dgm:pt modelId="{884F6218-B552-472B-A62E-B97B8849204E}" type="parTrans" cxnId="{11D60959-0A54-4547-91B5-F3816720C7B8}">
      <dgm:prSet/>
      <dgm:spPr/>
      <dgm:t>
        <a:bodyPr/>
        <a:lstStyle/>
        <a:p>
          <a:endParaRPr lang="en-US"/>
        </a:p>
      </dgm:t>
    </dgm:pt>
    <dgm:pt modelId="{4E25F133-CA67-4A97-A88E-07CA013BE978}" type="sibTrans" cxnId="{11D60959-0A54-4547-91B5-F3816720C7B8}">
      <dgm:prSet/>
      <dgm:spPr/>
      <dgm:t>
        <a:bodyPr/>
        <a:lstStyle/>
        <a:p>
          <a:endParaRPr lang="en-US"/>
        </a:p>
      </dgm:t>
    </dgm:pt>
    <dgm:pt modelId="{BBAFA1F4-25C0-489D-BF5F-3EF09775A30D}" type="pres">
      <dgm:prSet presAssocID="{78BD20E0-8D26-491A-8C80-3A1BDE944D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2EA952-CACC-4B00-BFED-35017DD4C543}" type="pres">
      <dgm:prSet presAssocID="{8AF72F88-46AD-4D7C-939F-B7CFF8922262}" presName="hierRoot1" presStyleCnt="0">
        <dgm:presLayoutVars>
          <dgm:hierBranch val="init"/>
        </dgm:presLayoutVars>
      </dgm:prSet>
      <dgm:spPr/>
    </dgm:pt>
    <dgm:pt modelId="{A13ACA5F-290D-41E1-9BE0-5EBE4524523D}" type="pres">
      <dgm:prSet presAssocID="{8AF72F88-46AD-4D7C-939F-B7CFF8922262}" presName="rootComposite1" presStyleCnt="0"/>
      <dgm:spPr/>
    </dgm:pt>
    <dgm:pt modelId="{E4F6B7A1-8550-4D1B-A29C-371742E846B3}" type="pres">
      <dgm:prSet presAssocID="{8AF72F88-46AD-4D7C-939F-B7CFF89222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D2AE2-1045-4AE5-B708-C08E7E197DEE}" type="pres">
      <dgm:prSet presAssocID="{8AF72F88-46AD-4D7C-939F-B7CFF89222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27E1CFE-6524-41DE-ADAE-1BA0CDADD0F8}" type="pres">
      <dgm:prSet presAssocID="{8AF72F88-46AD-4D7C-939F-B7CFF8922262}" presName="hierChild2" presStyleCnt="0"/>
      <dgm:spPr/>
    </dgm:pt>
    <dgm:pt modelId="{621D19E2-2CC1-4C3E-A267-D7F4BD6A5A43}" type="pres">
      <dgm:prSet presAssocID="{08A4F0C8-1ED9-4A4A-A21A-1BB4866B3E8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DC2680F-5814-4AF5-828F-0961A039054C}" type="pres">
      <dgm:prSet presAssocID="{8A04FB06-4525-43B7-9323-321A6E3E6B43}" presName="hierRoot2" presStyleCnt="0">
        <dgm:presLayoutVars>
          <dgm:hierBranch val="init"/>
        </dgm:presLayoutVars>
      </dgm:prSet>
      <dgm:spPr/>
    </dgm:pt>
    <dgm:pt modelId="{C66F3429-9796-46C2-B777-9D4514F36658}" type="pres">
      <dgm:prSet presAssocID="{8A04FB06-4525-43B7-9323-321A6E3E6B43}" presName="rootComposite" presStyleCnt="0"/>
      <dgm:spPr/>
    </dgm:pt>
    <dgm:pt modelId="{A3BFEF4A-37CA-46AF-BF89-6BB91C7079DF}" type="pres">
      <dgm:prSet presAssocID="{8A04FB06-4525-43B7-9323-321A6E3E6B4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15EE79-C347-4B63-848B-BBF8BC9B44BD}" type="pres">
      <dgm:prSet presAssocID="{8A04FB06-4525-43B7-9323-321A6E3E6B43}" presName="rootConnector" presStyleLbl="node2" presStyleIdx="0" presStyleCnt="2"/>
      <dgm:spPr/>
      <dgm:t>
        <a:bodyPr/>
        <a:lstStyle/>
        <a:p>
          <a:endParaRPr lang="en-US"/>
        </a:p>
      </dgm:t>
    </dgm:pt>
    <dgm:pt modelId="{FCD7DF0C-63E0-4E20-8857-6A7D7739881D}" type="pres">
      <dgm:prSet presAssocID="{8A04FB06-4525-43B7-9323-321A6E3E6B43}" presName="hierChild4" presStyleCnt="0"/>
      <dgm:spPr/>
    </dgm:pt>
    <dgm:pt modelId="{066B4B3C-4B69-4BD6-A67C-F7F8A979B8AC}" type="pres">
      <dgm:prSet presAssocID="{8A04FB06-4525-43B7-9323-321A6E3E6B43}" presName="hierChild5" presStyleCnt="0"/>
      <dgm:spPr/>
    </dgm:pt>
    <dgm:pt modelId="{C7CE6941-9A14-43BC-B198-E68C38CD4EA0}" type="pres">
      <dgm:prSet presAssocID="{884F6218-B552-472B-A62E-B97B8849204E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2F9CFA7-77C0-4927-83E5-4BBEBDE11784}" type="pres">
      <dgm:prSet presAssocID="{6A3E1B4B-FF60-4108-B50D-923476C392C6}" presName="hierRoot2" presStyleCnt="0">
        <dgm:presLayoutVars>
          <dgm:hierBranch val="init"/>
        </dgm:presLayoutVars>
      </dgm:prSet>
      <dgm:spPr/>
    </dgm:pt>
    <dgm:pt modelId="{26C53760-33D7-46C0-BC84-A697E39BE868}" type="pres">
      <dgm:prSet presAssocID="{6A3E1B4B-FF60-4108-B50D-923476C392C6}" presName="rootComposite" presStyleCnt="0"/>
      <dgm:spPr/>
    </dgm:pt>
    <dgm:pt modelId="{EB613CCD-90EA-488E-A6D2-8C5CA64B669B}" type="pres">
      <dgm:prSet presAssocID="{6A3E1B4B-FF60-4108-B50D-923476C392C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38461-3A88-4CC1-99C2-CD0E6BCAFC40}" type="pres">
      <dgm:prSet presAssocID="{6A3E1B4B-FF60-4108-B50D-923476C392C6}" presName="rootConnector" presStyleLbl="node2" presStyleIdx="1" presStyleCnt="2"/>
      <dgm:spPr/>
      <dgm:t>
        <a:bodyPr/>
        <a:lstStyle/>
        <a:p>
          <a:endParaRPr lang="en-US"/>
        </a:p>
      </dgm:t>
    </dgm:pt>
    <dgm:pt modelId="{EF6774D3-683D-4F42-823F-A78949E5CF41}" type="pres">
      <dgm:prSet presAssocID="{6A3E1B4B-FF60-4108-B50D-923476C392C6}" presName="hierChild4" presStyleCnt="0"/>
      <dgm:spPr/>
    </dgm:pt>
    <dgm:pt modelId="{95C56C5D-5F19-4128-B12C-2BDC65C46C5C}" type="pres">
      <dgm:prSet presAssocID="{6A3E1B4B-FF60-4108-B50D-923476C392C6}" presName="hierChild5" presStyleCnt="0"/>
      <dgm:spPr/>
    </dgm:pt>
    <dgm:pt modelId="{BC74D10D-D58F-42FD-BAF0-98F5DA92084E}" type="pres">
      <dgm:prSet presAssocID="{8AF72F88-46AD-4D7C-939F-B7CFF8922262}" presName="hierChild3" presStyleCnt="0"/>
      <dgm:spPr/>
    </dgm:pt>
  </dgm:ptLst>
  <dgm:cxnLst>
    <dgm:cxn modelId="{96D50B76-8888-4599-9EE7-C0D00AA8DBEC}" type="presOf" srcId="{8A04FB06-4525-43B7-9323-321A6E3E6B43}" destId="{A3BFEF4A-37CA-46AF-BF89-6BB91C7079DF}" srcOrd="0" destOrd="0" presId="urn:microsoft.com/office/officeart/2005/8/layout/orgChart1"/>
    <dgm:cxn modelId="{34BCE534-2073-4866-AAE1-F3E45AA742DA}" type="presOf" srcId="{8AF72F88-46AD-4D7C-939F-B7CFF8922262}" destId="{091D2AE2-1045-4AE5-B708-C08E7E197DEE}" srcOrd="1" destOrd="0" presId="urn:microsoft.com/office/officeart/2005/8/layout/orgChart1"/>
    <dgm:cxn modelId="{11D60959-0A54-4547-91B5-F3816720C7B8}" srcId="{8AF72F88-46AD-4D7C-939F-B7CFF8922262}" destId="{6A3E1B4B-FF60-4108-B50D-923476C392C6}" srcOrd="1" destOrd="0" parTransId="{884F6218-B552-472B-A62E-B97B8849204E}" sibTransId="{4E25F133-CA67-4A97-A88E-07CA013BE978}"/>
    <dgm:cxn modelId="{2EE1B76E-7195-4ACF-AC5E-A7187B3DCFAE}" type="presOf" srcId="{6A3E1B4B-FF60-4108-B50D-923476C392C6}" destId="{EB613CCD-90EA-488E-A6D2-8C5CA64B669B}" srcOrd="0" destOrd="0" presId="urn:microsoft.com/office/officeart/2005/8/layout/orgChart1"/>
    <dgm:cxn modelId="{9F375BDD-0472-4C7A-8640-AE5D81A5C6A3}" srcId="{78BD20E0-8D26-491A-8C80-3A1BDE944DC9}" destId="{8AF72F88-46AD-4D7C-939F-B7CFF8922262}" srcOrd="0" destOrd="0" parTransId="{BE755909-D2D7-4793-B299-DA76D56ED1CF}" sibTransId="{FFB9E01D-634D-4F18-97DF-90901DDD6035}"/>
    <dgm:cxn modelId="{0D8F08A9-3A27-4BA8-988C-1291F4AD87D7}" type="presOf" srcId="{08A4F0C8-1ED9-4A4A-A21A-1BB4866B3E8E}" destId="{621D19E2-2CC1-4C3E-A267-D7F4BD6A5A43}" srcOrd="0" destOrd="0" presId="urn:microsoft.com/office/officeart/2005/8/layout/orgChart1"/>
    <dgm:cxn modelId="{9BAC973E-AB7F-48D0-90A1-CE0B22A0C31B}" type="presOf" srcId="{6A3E1B4B-FF60-4108-B50D-923476C392C6}" destId="{15638461-3A88-4CC1-99C2-CD0E6BCAFC40}" srcOrd="1" destOrd="0" presId="urn:microsoft.com/office/officeart/2005/8/layout/orgChart1"/>
    <dgm:cxn modelId="{CBFD9478-65D4-436F-B037-95A53B89EBF0}" type="presOf" srcId="{8AF72F88-46AD-4D7C-939F-B7CFF8922262}" destId="{E4F6B7A1-8550-4D1B-A29C-371742E846B3}" srcOrd="0" destOrd="0" presId="urn:microsoft.com/office/officeart/2005/8/layout/orgChart1"/>
    <dgm:cxn modelId="{2EFB0000-E7EB-4C04-8005-F1121148AE22}" type="presOf" srcId="{78BD20E0-8D26-491A-8C80-3A1BDE944DC9}" destId="{BBAFA1F4-25C0-489D-BF5F-3EF09775A30D}" srcOrd="0" destOrd="0" presId="urn:microsoft.com/office/officeart/2005/8/layout/orgChart1"/>
    <dgm:cxn modelId="{439D0426-E5BF-492A-8A07-F37560299A12}" type="presOf" srcId="{8A04FB06-4525-43B7-9323-321A6E3E6B43}" destId="{3015EE79-C347-4B63-848B-BBF8BC9B44BD}" srcOrd="1" destOrd="0" presId="urn:microsoft.com/office/officeart/2005/8/layout/orgChart1"/>
    <dgm:cxn modelId="{6DE2E0C4-EC17-4752-A53D-6BF376E49343}" type="presOf" srcId="{884F6218-B552-472B-A62E-B97B8849204E}" destId="{C7CE6941-9A14-43BC-B198-E68C38CD4EA0}" srcOrd="0" destOrd="0" presId="urn:microsoft.com/office/officeart/2005/8/layout/orgChart1"/>
    <dgm:cxn modelId="{17A72D4B-5600-489C-81C0-9643C2D00DD2}" srcId="{8AF72F88-46AD-4D7C-939F-B7CFF8922262}" destId="{8A04FB06-4525-43B7-9323-321A6E3E6B43}" srcOrd="0" destOrd="0" parTransId="{08A4F0C8-1ED9-4A4A-A21A-1BB4866B3E8E}" sibTransId="{480DB463-F0D8-4233-89DC-B650B088EA75}"/>
    <dgm:cxn modelId="{10C5584B-BF18-42BA-9E4B-1ACCA5834423}" type="presParOf" srcId="{BBAFA1F4-25C0-489D-BF5F-3EF09775A30D}" destId="{602EA952-CACC-4B00-BFED-35017DD4C543}" srcOrd="0" destOrd="0" presId="urn:microsoft.com/office/officeart/2005/8/layout/orgChart1"/>
    <dgm:cxn modelId="{BEA51F18-FC25-4200-A416-B5FD3C3B5134}" type="presParOf" srcId="{602EA952-CACC-4B00-BFED-35017DD4C543}" destId="{A13ACA5F-290D-41E1-9BE0-5EBE4524523D}" srcOrd="0" destOrd="0" presId="urn:microsoft.com/office/officeart/2005/8/layout/orgChart1"/>
    <dgm:cxn modelId="{E0C37D87-7CB5-4699-95C1-3017AB827EC2}" type="presParOf" srcId="{A13ACA5F-290D-41E1-9BE0-5EBE4524523D}" destId="{E4F6B7A1-8550-4D1B-A29C-371742E846B3}" srcOrd="0" destOrd="0" presId="urn:microsoft.com/office/officeart/2005/8/layout/orgChart1"/>
    <dgm:cxn modelId="{B4986A8B-F4B4-4262-A0FD-05154718304B}" type="presParOf" srcId="{A13ACA5F-290D-41E1-9BE0-5EBE4524523D}" destId="{091D2AE2-1045-4AE5-B708-C08E7E197DEE}" srcOrd="1" destOrd="0" presId="urn:microsoft.com/office/officeart/2005/8/layout/orgChart1"/>
    <dgm:cxn modelId="{431330B8-3BFB-4DCD-9F4B-46401D590450}" type="presParOf" srcId="{602EA952-CACC-4B00-BFED-35017DD4C543}" destId="{F27E1CFE-6524-41DE-ADAE-1BA0CDADD0F8}" srcOrd="1" destOrd="0" presId="urn:microsoft.com/office/officeart/2005/8/layout/orgChart1"/>
    <dgm:cxn modelId="{A798D8F3-C05C-4D57-BB4F-E4E5797F2CF5}" type="presParOf" srcId="{F27E1CFE-6524-41DE-ADAE-1BA0CDADD0F8}" destId="{621D19E2-2CC1-4C3E-A267-D7F4BD6A5A43}" srcOrd="0" destOrd="0" presId="urn:microsoft.com/office/officeart/2005/8/layout/orgChart1"/>
    <dgm:cxn modelId="{606E4814-0F1B-437B-AA37-552D3AAAA2E0}" type="presParOf" srcId="{F27E1CFE-6524-41DE-ADAE-1BA0CDADD0F8}" destId="{4DC2680F-5814-4AF5-828F-0961A039054C}" srcOrd="1" destOrd="0" presId="urn:microsoft.com/office/officeart/2005/8/layout/orgChart1"/>
    <dgm:cxn modelId="{D4A761A7-09B7-448B-A3F0-E0178B3512A9}" type="presParOf" srcId="{4DC2680F-5814-4AF5-828F-0961A039054C}" destId="{C66F3429-9796-46C2-B777-9D4514F36658}" srcOrd="0" destOrd="0" presId="urn:microsoft.com/office/officeart/2005/8/layout/orgChart1"/>
    <dgm:cxn modelId="{EA876EC5-29AE-4B07-ADF8-5A7F8B205202}" type="presParOf" srcId="{C66F3429-9796-46C2-B777-9D4514F36658}" destId="{A3BFEF4A-37CA-46AF-BF89-6BB91C7079DF}" srcOrd="0" destOrd="0" presId="urn:microsoft.com/office/officeart/2005/8/layout/orgChart1"/>
    <dgm:cxn modelId="{F3001BCC-A9A8-4957-A2AF-1D82CC359D50}" type="presParOf" srcId="{C66F3429-9796-46C2-B777-9D4514F36658}" destId="{3015EE79-C347-4B63-848B-BBF8BC9B44BD}" srcOrd="1" destOrd="0" presId="urn:microsoft.com/office/officeart/2005/8/layout/orgChart1"/>
    <dgm:cxn modelId="{A7EDFAC0-070E-4E4E-A3B6-76F3631FEB41}" type="presParOf" srcId="{4DC2680F-5814-4AF5-828F-0961A039054C}" destId="{FCD7DF0C-63E0-4E20-8857-6A7D7739881D}" srcOrd="1" destOrd="0" presId="urn:microsoft.com/office/officeart/2005/8/layout/orgChart1"/>
    <dgm:cxn modelId="{7E60ABBF-FEBE-411D-AB7C-3796A31953EF}" type="presParOf" srcId="{4DC2680F-5814-4AF5-828F-0961A039054C}" destId="{066B4B3C-4B69-4BD6-A67C-F7F8A979B8AC}" srcOrd="2" destOrd="0" presId="urn:microsoft.com/office/officeart/2005/8/layout/orgChart1"/>
    <dgm:cxn modelId="{6F6245B7-B7AE-43F1-BA98-2714333EA51D}" type="presParOf" srcId="{F27E1CFE-6524-41DE-ADAE-1BA0CDADD0F8}" destId="{C7CE6941-9A14-43BC-B198-E68C38CD4EA0}" srcOrd="2" destOrd="0" presId="urn:microsoft.com/office/officeart/2005/8/layout/orgChart1"/>
    <dgm:cxn modelId="{9A772728-3717-4FBA-AAB2-D2BDE62BB2CB}" type="presParOf" srcId="{F27E1CFE-6524-41DE-ADAE-1BA0CDADD0F8}" destId="{E2F9CFA7-77C0-4927-83E5-4BBEBDE11784}" srcOrd="3" destOrd="0" presId="urn:microsoft.com/office/officeart/2005/8/layout/orgChart1"/>
    <dgm:cxn modelId="{B8D6FDDE-2092-43BE-95AC-D34F7E74589A}" type="presParOf" srcId="{E2F9CFA7-77C0-4927-83E5-4BBEBDE11784}" destId="{26C53760-33D7-46C0-BC84-A697E39BE868}" srcOrd="0" destOrd="0" presId="urn:microsoft.com/office/officeart/2005/8/layout/orgChart1"/>
    <dgm:cxn modelId="{0365A3E4-D0B0-491B-85BD-96AD468836DC}" type="presParOf" srcId="{26C53760-33D7-46C0-BC84-A697E39BE868}" destId="{EB613CCD-90EA-488E-A6D2-8C5CA64B669B}" srcOrd="0" destOrd="0" presId="urn:microsoft.com/office/officeart/2005/8/layout/orgChart1"/>
    <dgm:cxn modelId="{C1AE187B-CABD-4067-9A8A-E3CDA071F4D2}" type="presParOf" srcId="{26C53760-33D7-46C0-BC84-A697E39BE868}" destId="{15638461-3A88-4CC1-99C2-CD0E6BCAFC40}" srcOrd="1" destOrd="0" presId="urn:microsoft.com/office/officeart/2005/8/layout/orgChart1"/>
    <dgm:cxn modelId="{7CC4C212-8C90-4069-B5DC-420AC807C950}" type="presParOf" srcId="{E2F9CFA7-77C0-4927-83E5-4BBEBDE11784}" destId="{EF6774D3-683D-4F42-823F-A78949E5CF41}" srcOrd="1" destOrd="0" presId="urn:microsoft.com/office/officeart/2005/8/layout/orgChart1"/>
    <dgm:cxn modelId="{D01F87F5-5887-4E19-B2FA-DA5E16BC1893}" type="presParOf" srcId="{E2F9CFA7-77C0-4927-83E5-4BBEBDE11784}" destId="{95C56C5D-5F19-4128-B12C-2BDC65C46C5C}" srcOrd="2" destOrd="0" presId="urn:microsoft.com/office/officeart/2005/8/layout/orgChart1"/>
    <dgm:cxn modelId="{55071FC2-342D-4FEF-A1C6-0DD1E92B8418}" type="presParOf" srcId="{602EA952-CACC-4B00-BFED-35017DD4C543}" destId="{BC74D10D-D58F-42FD-BAF0-98F5DA9208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6DB58-846F-4067-B4AE-A557EFAAAE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6CEF7B5F-6D59-48EC-92C4-3EC2E20B0C3F}">
      <dgm:prSet phldrT="[Text]"/>
      <dgm:spPr/>
      <dgm:t>
        <a:bodyPr/>
        <a:lstStyle/>
        <a:p>
          <a:r>
            <a:rPr lang="en-SG" u="none" dirty="0"/>
            <a:t>Horizontal vs Vertical strategies</a:t>
          </a:r>
        </a:p>
      </dgm:t>
    </dgm:pt>
    <dgm:pt modelId="{F31D3602-B199-4025-B87B-2818365980AB}" type="parTrans" cxnId="{9DEDE888-F4F2-42FD-A0A3-FC45241030EA}">
      <dgm:prSet/>
      <dgm:spPr/>
      <dgm:t>
        <a:bodyPr/>
        <a:lstStyle/>
        <a:p>
          <a:endParaRPr lang="en-SG"/>
        </a:p>
      </dgm:t>
    </dgm:pt>
    <dgm:pt modelId="{FB3CCF69-6A23-442B-92C0-F51825B468CD}" type="sibTrans" cxnId="{9DEDE888-F4F2-42FD-A0A3-FC45241030EA}">
      <dgm:prSet/>
      <dgm:spPr/>
      <dgm:t>
        <a:bodyPr/>
        <a:lstStyle/>
        <a:p>
          <a:endParaRPr lang="en-SG"/>
        </a:p>
      </dgm:t>
    </dgm:pt>
    <dgm:pt modelId="{0EF83A35-958B-43E1-BF2A-6BD115220DC2}">
      <dgm:prSet phldrT="[Text]"/>
      <dgm:spPr/>
      <dgm:t>
        <a:bodyPr/>
        <a:lstStyle/>
        <a:p>
          <a:r>
            <a:rPr lang="en-SG" dirty="0"/>
            <a:t>Horizontal: Hand hygiene, decolonization</a:t>
          </a:r>
        </a:p>
      </dgm:t>
    </dgm:pt>
    <dgm:pt modelId="{6ED7DA78-172B-4581-A7EE-6F88A5F47EFB}" type="parTrans" cxnId="{BAD302CD-9F4C-4E00-A50D-7F34A5193A23}">
      <dgm:prSet/>
      <dgm:spPr/>
      <dgm:t>
        <a:bodyPr/>
        <a:lstStyle/>
        <a:p>
          <a:endParaRPr lang="en-SG"/>
        </a:p>
      </dgm:t>
    </dgm:pt>
    <dgm:pt modelId="{314BBAC8-E162-4A77-8B7E-FB1E6EC59F3F}" type="sibTrans" cxnId="{BAD302CD-9F4C-4E00-A50D-7F34A5193A23}">
      <dgm:prSet/>
      <dgm:spPr/>
      <dgm:t>
        <a:bodyPr/>
        <a:lstStyle/>
        <a:p>
          <a:endParaRPr lang="en-SG"/>
        </a:p>
      </dgm:t>
    </dgm:pt>
    <dgm:pt modelId="{1CDDD20C-A7DC-467E-94D2-E4E26B5B425A}">
      <dgm:prSet phldrT="[Text]"/>
      <dgm:spPr/>
      <dgm:t>
        <a:bodyPr/>
        <a:lstStyle/>
        <a:p>
          <a:r>
            <a:rPr lang="en-SG" dirty="0"/>
            <a:t>Vertical: Active surveillance and contact precautions</a:t>
          </a:r>
        </a:p>
      </dgm:t>
    </dgm:pt>
    <dgm:pt modelId="{64790EDB-6170-4123-B04C-AC716DCDB1D4}" type="parTrans" cxnId="{DE569794-4392-4A7F-8B2B-F2239D4561B5}">
      <dgm:prSet/>
      <dgm:spPr/>
      <dgm:t>
        <a:bodyPr/>
        <a:lstStyle/>
        <a:p>
          <a:endParaRPr lang="en-SG"/>
        </a:p>
      </dgm:t>
    </dgm:pt>
    <dgm:pt modelId="{1B1CC59B-4950-4522-9FCE-6638D2638FBD}" type="sibTrans" cxnId="{DE569794-4392-4A7F-8B2B-F2239D4561B5}">
      <dgm:prSet/>
      <dgm:spPr/>
      <dgm:t>
        <a:bodyPr/>
        <a:lstStyle/>
        <a:p>
          <a:endParaRPr lang="en-SG"/>
        </a:p>
      </dgm:t>
    </dgm:pt>
    <dgm:pt modelId="{2EEECE15-C190-4C1B-A003-CEDF65C70D5A}">
      <dgm:prSet phldrT="[Text]"/>
      <dgm:spPr/>
      <dgm:t>
        <a:bodyPr/>
        <a:lstStyle/>
        <a:p>
          <a:r>
            <a:rPr lang="en-SG" dirty="0"/>
            <a:t>Reactive vs Proactive strategies</a:t>
          </a:r>
        </a:p>
      </dgm:t>
    </dgm:pt>
    <dgm:pt modelId="{FD48683E-A57F-44BE-A67F-EE0F9C30CC7C}" type="parTrans" cxnId="{5B62CD37-A391-430B-B38B-156D732C3F72}">
      <dgm:prSet/>
      <dgm:spPr/>
      <dgm:t>
        <a:bodyPr/>
        <a:lstStyle/>
        <a:p>
          <a:endParaRPr lang="en-SG"/>
        </a:p>
      </dgm:t>
    </dgm:pt>
    <dgm:pt modelId="{ED97AD84-7768-4D61-9F67-5DA7B6C0A255}" type="sibTrans" cxnId="{5B62CD37-A391-430B-B38B-156D732C3F72}">
      <dgm:prSet/>
      <dgm:spPr/>
      <dgm:t>
        <a:bodyPr/>
        <a:lstStyle/>
        <a:p>
          <a:endParaRPr lang="en-SG"/>
        </a:p>
      </dgm:t>
    </dgm:pt>
    <dgm:pt modelId="{4BBD47B3-EBAC-47B0-84AE-29B0D0326EE7}">
      <dgm:prSet phldrT="[Text]"/>
      <dgm:spPr/>
      <dgm:t>
        <a:bodyPr/>
        <a:lstStyle/>
        <a:p>
          <a:r>
            <a:rPr lang="en-SG" dirty="0"/>
            <a:t>Reactive: Contact tracing</a:t>
          </a:r>
        </a:p>
      </dgm:t>
    </dgm:pt>
    <dgm:pt modelId="{1E15C705-329B-4C9F-940F-84891A412882}" type="parTrans" cxnId="{E7C79091-3518-4774-BA0E-E1ACFECD5282}">
      <dgm:prSet/>
      <dgm:spPr/>
      <dgm:t>
        <a:bodyPr/>
        <a:lstStyle/>
        <a:p>
          <a:endParaRPr lang="en-SG"/>
        </a:p>
      </dgm:t>
    </dgm:pt>
    <dgm:pt modelId="{A227FA1E-C902-45DA-87FC-D8955C933EC2}" type="sibTrans" cxnId="{E7C79091-3518-4774-BA0E-E1ACFECD5282}">
      <dgm:prSet/>
      <dgm:spPr/>
      <dgm:t>
        <a:bodyPr/>
        <a:lstStyle/>
        <a:p>
          <a:endParaRPr lang="en-SG"/>
        </a:p>
      </dgm:t>
    </dgm:pt>
    <dgm:pt modelId="{1806A176-4B05-45F2-B154-D33660A4BFC6}">
      <dgm:prSet phldrT="[Text]"/>
      <dgm:spPr/>
      <dgm:t>
        <a:bodyPr/>
        <a:lstStyle/>
        <a:p>
          <a:r>
            <a:rPr lang="en-SG" dirty="0"/>
            <a:t>Proactive: Active surveillance of high risk patients</a:t>
          </a:r>
        </a:p>
      </dgm:t>
    </dgm:pt>
    <dgm:pt modelId="{045C961D-53A1-4130-B6AD-BAA939D2243F}" type="parTrans" cxnId="{121CDC99-5C18-472F-AC3C-83ACCE9CD96A}">
      <dgm:prSet/>
      <dgm:spPr/>
      <dgm:t>
        <a:bodyPr/>
        <a:lstStyle/>
        <a:p>
          <a:endParaRPr lang="en-SG"/>
        </a:p>
      </dgm:t>
    </dgm:pt>
    <dgm:pt modelId="{3405623B-B69F-4A6C-8853-BF612D462C18}" type="sibTrans" cxnId="{121CDC99-5C18-472F-AC3C-83ACCE9CD96A}">
      <dgm:prSet/>
      <dgm:spPr/>
      <dgm:t>
        <a:bodyPr/>
        <a:lstStyle/>
        <a:p>
          <a:endParaRPr lang="en-SG"/>
        </a:p>
      </dgm:t>
    </dgm:pt>
    <dgm:pt modelId="{57141AD5-0B5D-42E9-9E92-F9A34C0081C7}">
      <dgm:prSet phldrT="[Text]"/>
      <dgm:spPr/>
      <dgm:t>
        <a:bodyPr/>
        <a:lstStyle/>
        <a:p>
          <a:r>
            <a:rPr lang="en-SG" dirty="0"/>
            <a:t>Endemic vs outbreak setting</a:t>
          </a:r>
        </a:p>
      </dgm:t>
    </dgm:pt>
    <dgm:pt modelId="{078FB216-3357-4A8B-A821-79FFF7603864}" type="parTrans" cxnId="{4330FCBC-7BB8-4D6E-BFD7-A754D7B918E6}">
      <dgm:prSet/>
      <dgm:spPr/>
      <dgm:t>
        <a:bodyPr/>
        <a:lstStyle/>
        <a:p>
          <a:endParaRPr lang="en-SG"/>
        </a:p>
      </dgm:t>
    </dgm:pt>
    <dgm:pt modelId="{AEACE7AF-CD5D-400E-B574-3FCE61F0C01B}" type="sibTrans" cxnId="{4330FCBC-7BB8-4D6E-BFD7-A754D7B918E6}">
      <dgm:prSet/>
      <dgm:spPr/>
      <dgm:t>
        <a:bodyPr/>
        <a:lstStyle/>
        <a:p>
          <a:endParaRPr lang="en-SG"/>
        </a:p>
      </dgm:t>
    </dgm:pt>
    <dgm:pt modelId="{7E334DFB-2ED7-4DA9-BB79-EBD9A722169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SG" dirty="0"/>
            <a:t>Coordinated vs individual approach</a:t>
          </a:r>
        </a:p>
      </dgm:t>
    </dgm:pt>
    <dgm:pt modelId="{96BC6386-5095-469D-9E25-AA35166FCBEC}" type="parTrans" cxnId="{20CA2DA0-525A-4B4A-9665-4B7ADF65E36A}">
      <dgm:prSet/>
      <dgm:spPr/>
      <dgm:t>
        <a:bodyPr/>
        <a:lstStyle/>
        <a:p>
          <a:endParaRPr lang="en-SG"/>
        </a:p>
      </dgm:t>
    </dgm:pt>
    <dgm:pt modelId="{F5085E6C-D6B9-403C-A0A0-D2266D2B68E0}" type="sibTrans" cxnId="{20CA2DA0-525A-4B4A-9665-4B7ADF65E36A}">
      <dgm:prSet/>
      <dgm:spPr/>
      <dgm:t>
        <a:bodyPr/>
        <a:lstStyle/>
        <a:p>
          <a:endParaRPr lang="en-SG"/>
        </a:p>
      </dgm:t>
    </dgm:pt>
    <dgm:pt modelId="{21FC6F31-6A62-4B3F-9DE4-B93B3A2212E7}">
      <dgm:prSet phldrT="[Text]"/>
      <dgm:spPr/>
      <dgm:t>
        <a:bodyPr/>
        <a:lstStyle/>
        <a:p>
          <a:r>
            <a:rPr lang="en-SG" dirty="0"/>
            <a:t>Endemic: Containment will usually be the aim</a:t>
          </a:r>
        </a:p>
      </dgm:t>
    </dgm:pt>
    <dgm:pt modelId="{3D1D826A-9B7A-41FF-9B9F-A26EEC0F310D}" type="parTrans" cxnId="{5C48EBD3-34AE-4F95-9D09-EF41FD3D28DB}">
      <dgm:prSet/>
      <dgm:spPr/>
      <dgm:t>
        <a:bodyPr/>
        <a:lstStyle/>
        <a:p>
          <a:endParaRPr lang="en-SG"/>
        </a:p>
      </dgm:t>
    </dgm:pt>
    <dgm:pt modelId="{4C6CB626-CAEF-4AD7-842D-BEE94ABA37AE}" type="sibTrans" cxnId="{5C48EBD3-34AE-4F95-9D09-EF41FD3D28DB}">
      <dgm:prSet/>
      <dgm:spPr/>
      <dgm:t>
        <a:bodyPr/>
        <a:lstStyle/>
        <a:p>
          <a:endParaRPr lang="en-SG"/>
        </a:p>
      </dgm:t>
    </dgm:pt>
    <dgm:pt modelId="{14AAD965-101D-458F-A005-0714F2CC8135}">
      <dgm:prSet phldrT="[Text]"/>
      <dgm:spPr/>
      <dgm:t>
        <a:bodyPr/>
        <a:lstStyle/>
        <a:p>
          <a:r>
            <a:rPr lang="en-SG" dirty="0"/>
            <a:t>Outbreak: Eradication can be the aim</a:t>
          </a:r>
        </a:p>
      </dgm:t>
    </dgm:pt>
    <dgm:pt modelId="{D25EDFF9-C6DA-4061-B642-E6ADA043B713}" type="parTrans" cxnId="{7286C1F2-9C25-4A9B-AE33-65FDA77C4683}">
      <dgm:prSet/>
      <dgm:spPr/>
      <dgm:t>
        <a:bodyPr/>
        <a:lstStyle/>
        <a:p>
          <a:endParaRPr lang="en-SG"/>
        </a:p>
      </dgm:t>
    </dgm:pt>
    <dgm:pt modelId="{1EEE59EB-E5A9-4B09-8DA0-14F7D00C397E}" type="sibTrans" cxnId="{7286C1F2-9C25-4A9B-AE33-65FDA77C4683}">
      <dgm:prSet/>
      <dgm:spPr/>
      <dgm:t>
        <a:bodyPr/>
        <a:lstStyle/>
        <a:p>
          <a:endParaRPr lang="en-SG"/>
        </a:p>
      </dgm:t>
    </dgm:pt>
    <dgm:pt modelId="{6C3C3F1D-765E-4D3C-86FB-323DFA10619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SG" dirty="0"/>
            <a:t>Coordinated: Planning, implementation, monitoring and feedback for all units</a:t>
          </a:r>
        </a:p>
      </dgm:t>
    </dgm:pt>
    <dgm:pt modelId="{971E5E61-5079-479B-B0CC-BFB4155AD0AC}" type="parTrans" cxnId="{6AFB60D3-A0B5-42C2-8AAC-35C1E1F6510B}">
      <dgm:prSet/>
      <dgm:spPr/>
      <dgm:t>
        <a:bodyPr/>
        <a:lstStyle/>
        <a:p>
          <a:endParaRPr lang="en-SG"/>
        </a:p>
      </dgm:t>
    </dgm:pt>
    <dgm:pt modelId="{3BDD0666-9DEE-47F1-B848-EB24AD3F5073}" type="sibTrans" cxnId="{6AFB60D3-A0B5-42C2-8AAC-35C1E1F6510B}">
      <dgm:prSet/>
      <dgm:spPr/>
      <dgm:t>
        <a:bodyPr/>
        <a:lstStyle/>
        <a:p>
          <a:endParaRPr lang="en-SG"/>
        </a:p>
      </dgm:t>
    </dgm:pt>
    <dgm:pt modelId="{5E3F0B99-6A43-45DD-9B91-9E95567D81F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SG" dirty="0"/>
            <a:t>Decentralised: Planning, implementation and monitoring by individual units</a:t>
          </a:r>
        </a:p>
      </dgm:t>
    </dgm:pt>
    <dgm:pt modelId="{F6F56351-97A1-4258-9D21-A8E2C4B7BB87}" type="parTrans" cxnId="{8C92C7BE-1AA4-4EA5-91F9-437A7D4ECA7A}">
      <dgm:prSet/>
      <dgm:spPr/>
      <dgm:t>
        <a:bodyPr/>
        <a:lstStyle/>
        <a:p>
          <a:endParaRPr lang="en-SG"/>
        </a:p>
      </dgm:t>
    </dgm:pt>
    <dgm:pt modelId="{CD2C355B-FA73-4FE8-9B85-AB2DF95C2A96}" type="sibTrans" cxnId="{8C92C7BE-1AA4-4EA5-91F9-437A7D4ECA7A}">
      <dgm:prSet/>
      <dgm:spPr/>
      <dgm:t>
        <a:bodyPr/>
        <a:lstStyle/>
        <a:p>
          <a:endParaRPr lang="en-SG"/>
        </a:p>
      </dgm:t>
    </dgm:pt>
    <dgm:pt modelId="{DA12F1B9-D42B-4208-B55F-900C45788D6E}" type="pres">
      <dgm:prSet presAssocID="{FBA6DB58-846F-4067-B4AE-A557EFAAAEF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B518A1-1616-4037-A2B3-A41F8550024E}" type="pres">
      <dgm:prSet presAssocID="{6CEF7B5F-6D59-48EC-92C4-3EC2E20B0C3F}" presName="comp" presStyleCnt="0"/>
      <dgm:spPr/>
    </dgm:pt>
    <dgm:pt modelId="{C65F07A7-4920-4375-8FE9-9A8558C9DCB8}" type="pres">
      <dgm:prSet presAssocID="{6CEF7B5F-6D59-48EC-92C4-3EC2E20B0C3F}" presName="box" presStyleLbl="node1" presStyleIdx="0" presStyleCnt="4"/>
      <dgm:spPr/>
      <dgm:t>
        <a:bodyPr/>
        <a:lstStyle/>
        <a:p>
          <a:endParaRPr lang="en-US"/>
        </a:p>
      </dgm:t>
    </dgm:pt>
    <dgm:pt modelId="{3BA6E8EB-CFC3-41E9-9FC6-09869006D3E8}" type="pres">
      <dgm:prSet presAssocID="{6CEF7B5F-6D59-48EC-92C4-3EC2E20B0C3F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2143A89-831B-4CD7-A38F-9F51613EBDDB}" type="pres">
      <dgm:prSet presAssocID="{6CEF7B5F-6D59-48EC-92C4-3EC2E20B0C3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EBEF5-FF49-4DEB-BE94-3E8A96C7F1C8}" type="pres">
      <dgm:prSet presAssocID="{FB3CCF69-6A23-442B-92C0-F51825B468CD}" presName="spacer" presStyleCnt="0"/>
      <dgm:spPr/>
    </dgm:pt>
    <dgm:pt modelId="{34A59381-9958-493B-8BEA-0A34998508DD}" type="pres">
      <dgm:prSet presAssocID="{2EEECE15-C190-4C1B-A003-CEDF65C70D5A}" presName="comp" presStyleCnt="0"/>
      <dgm:spPr/>
    </dgm:pt>
    <dgm:pt modelId="{7A69B371-624D-48C2-9866-2E15FC31C3DD}" type="pres">
      <dgm:prSet presAssocID="{2EEECE15-C190-4C1B-A003-CEDF65C70D5A}" presName="box" presStyleLbl="node1" presStyleIdx="1" presStyleCnt="4"/>
      <dgm:spPr/>
      <dgm:t>
        <a:bodyPr/>
        <a:lstStyle/>
        <a:p>
          <a:endParaRPr lang="en-US"/>
        </a:p>
      </dgm:t>
    </dgm:pt>
    <dgm:pt modelId="{C81A57A8-FDF1-46D0-B29A-2CF9B1020653}" type="pres">
      <dgm:prSet presAssocID="{2EEECE15-C190-4C1B-A003-CEDF65C70D5A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282E2DA-4249-409C-83A2-F2BA58A03489}" type="pres">
      <dgm:prSet presAssocID="{2EEECE15-C190-4C1B-A003-CEDF65C70D5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F3C97-9E74-4698-A495-C5937CF1D37B}" type="pres">
      <dgm:prSet presAssocID="{ED97AD84-7768-4D61-9F67-5DA7B6C0A255}" presName="spacer" presStyleCnt="0"/>
      <dgm:spPr/>
    </dgm:pt>
    <dgm:pt modelId="{ECF59322-AB40-4C55-9C04-6A983B6267A7}" type="pres">
      <dgm:prSet presAssocID="{57141AD5-0B5D-42E9-9E92-F9A34C0081C7}" presName="comp" presStyleCnt="0"/>
      <dgm:spPr/>
    </dgm:pt>
    <dgm:pt modelId="{56477FB0-E919-487A-B88E-B5E166028478}" type="pres">
      <dgm:prSet presAssocID="{57141AD5-0B5D-42E9-9E92-F9A34C0081C7}" presName="box" presStyleLbl="node1" presStyleIdx="2" presStyleCnt="4"/>
      <dgm:spPr/>
      <dgm:t>
        <a:bodyPr/>
        <a:lstStyle/>
        <a:p>
          <a:endParaRPr lang="en-US"/>
        </a:p>
      </dgm:t>
    </dgm:pt>
    <dgm:pt modelId="{2E2E89A1-353B-4BA4-8DB0-164FB6332862}" type="pres">
      <dgm:prSet presAssocID="{57141AD5-0B5D-42E9-9E92-F9A34C0081C7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7607A8-528B-480C-A6CC-DAFF4C9C7AA7}" type="pres">
      <dgm:prSet presAssocID="{57141AD5-0B5D-42E9-9E92-F9A34C0081C7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BCECE-8ACF-4A53-8CAE-BDF8C23A2418}" type="pres">
      <dgm:prSet presAssocID="{AEACE7AF-CD5D-400E-B574-3FCE61F0C01B}" presName="spacer" presStyleCnt="0"/>
      <dgm:spPr/>
    </dgm:pt>
    <dgm:pt modelId="{67BE3579-7B2D-4C54-AD49-088E9FCE81AD}" type="pres">
      <dgm:prSet presAssocID="{7E334DFB-2ED7-4DA9-BB79-EBD9A722169E}" presName="comp" presStyleCnt="0"/>
      <dgm:spPr/>
    </dgm:pt>
    <dgm:pt modelId="{265915D2-5A09-4CC2-B9E3-A087D1A7CD76}" type="pres">
      <dgm:prSet presAssocID="{7E334DFB-2ED7-4DA9-BB79-EBD9A722169E}" presName="box" presStyleLbl="node1" presStyleIdx="3" presStyleCnt="4"/>
      <dgm:spPr/>
      <dgm:t>
        <a:bodyPr/>
        <a:lstStyle/>
        <a:p>
          <a:endParaRPr lang="en-US"/>
        </a:p>
      </dgm:t>
    </dgm:pt>
    <dgm:pt modelId="{2A7072B7-B636-4041-AAAD-6077AFD5174E}" type="pres">
      <dgm:prSet presAssocID="{7E334DFB-2ED7-4DA9-BB79-EBD9A722169E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5C21841-31A1-4C2F-A8EB-8D268D688EAC}" type="pres">
      <dgm:prSet presAssocID="{7E334DFB-2ED7-4DA9-BB79-EBD9A722169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0FCBC-7BB8-4D6E-BFD7-A754D7B918E6}" srcId="{FBA6DB58-846F-4067-B4AE-A557EFAAAEF9}" destId="{57141AD5-0B5D-42E9-9E92-F9A34C0081C7}" srcOrd="2" destOrd="0" parTransId="{078FB216-3357-4A8B-A821-79FFF7603864}" sibTransId="{AEACE7AF-CD5D-400E-B574-3FCE61F0C01B}"/>
    <dgm:cxn modelId="{BBBD5610-92CB-409B-9E58-75A507BD43F6}" type="presOf" srcId="{1806A176-4B05-45F2-B154-D33660A4BFC6}" destId="{7A69B371-624D-48C2-9866-2E15FC31C3DD}" srcOrd="0" destOrd="2" presId="urn:microsoft.com/office/officeart/2005/8/layout/vList4"/>
    <dgm:cxn modelId="{7286C1F2-9C25-4A9B-AE33-65FDA77C4683}" srcId="{57141AD5-0B5D-42E9-9E92-F9A34C0081C7}" destId="{14AAD965-101D-458F-A005-0714F2CC8135}" srcOrd="1" destOrd="0" parTransId="{D25EDFF9-C6DA-4061-B642-E6ADA043B713}" sibTransId="{1EEE59EB-E5A9-4B09-8DA0-14F7D00C397E}"/>
    <dgm:cxn modelId="{40B0280A-9417-4EE7-8B1B-184A21E8E2DC}" type="presOf" srcId="{1CDDD20C-A7DC-467E-94D2-E4E26B5B425A}" destId="{E2143A89-831B-4CD7-A38F-9F51613EBDDB}" srcOrd="1" destOrd="2" presId="urn:microsoft.com/office/officeart/2005/8/layout/vList4"/>
    <dgm:cxn modelId="{464C2E85-BCFF-46E6-815A-7C72C5A27E41}" type="presOf" srcId="{1806A176-4B05-45F2-B154-D33660A4BFC6}" destId="{2282E2DA-4249-409C-83A2-F2BA58A03489}" srcOrd="1" destOrd="2" presId="urn:microsoft.com/office/officeart/2005/8/layout/vList4"/>
    <dgm:cxn modelId="{EDF46F8E-7FA3-4174-89C9-26EB0F3C3FFD}" type="presOf" srcId="{4BBD47B3-EBAC-47B0-84AE-29B0D0326EE7}" destId="{7A69B371-624D-48C2-9866-2E15FC31C3DD}" srcOrd="0" destOrd="1" presId="urn:microsoft.com/office/officeart/2005/8/layout/vList4"/>
    <dgm:cxn modelId="{BCF27DBE-2CB0-4E19-BE7C-4775295D3D8B}" type="presOf" srcId="{7E334DFB-2ED7-4DA9-BB79-EBD9A722169E}" destId="{15C21841-31A1-4C2F-A8EB-8D268D688EAC}" srcOrd="1" destOrd="0" presId="urn:microsoft.com/office/officeart/2005/8/layout/vList4"/>
    <dgm:cxn modelId="{20CA2DA0-525A-4B4A-9665-4B7ADF65E36A}" srcId="{FBA6DB58-846F-4067-B4AE-A557EFAAAEF9}" destId="{7E334DFB-2ED7-4DA9-BB79-EBD9A722169E}" srcOrd="3" destOrd="0" parTransId="{96BC6386-5095-469D-9E25-AA35166FCBEC}" sibTransId="{F5085E6C-D6B9-403C-A0A0-D2266D2B68E0}"/>
    <dgm:cxn modelId="{00B897D3-A2A0-4C0A-A07B-2605DF56C9FD}" type="presOf" srcId="{0EF83A35-958B-43E1-BF2A-6BD115220DC2}" destId="{C65F07A7-4920-4375-8FE9-9A8558C9DCB8}" srcOrd="0" destOrd="1" presId="urn:microsoft.com/office/officeart/2005/8/layout/vList4"/>
    <dgm:cxn modelId="{B8833F0E-6FAB-4239-ACE6-8CAC6E6261AE}" type="presOf" srcId="{21FC6F31-6A62-4B3F-9DE4-B93B3A2212E7}" destId="{867607A8-528B-480C-A6CC-DAFF4C9C7AA7}" srcOrd="1" destOrd="1" presId="urn:microsoft.com/office/officeart/2005/8/layout/vList4"/>
    <dgm:cxn modelId="{5D129869-8F38-41D5-858E-A2D285C7410A}" type="presOf" srcId="{4BBD47B3-EBAC-47B0-84AE-29B0D0326EE7}" destId="{2282E2DA-4249-409C-83A2-F2BA58A03489}" srcOrd="1" destOrd="1" presId="urn:microsoft.com/office/officeart/2005/8/layout/vList4"/>
    <dgm:cxn modelId="{62C6F5F7-89CD-42A6-B22C-CD301FF7138D}" type="presOf" srcId="{6C3C3F1D-765E-4D3C-86FB-323DFA106196}" destId="{265915D2-5A09-4CC2-B9E3-A087D1A7CD76}" srcOrd="0" destOrd="1" presId="urn:microsoft.com/office/officeart/2005/8/layout/vList4"/>
    <dgm:cxn modelId="{121CDC99-5C18-472F-AC3C-83ACCE9CD96A}" srcId="{2EEECE15-C190-4C1B-A003-CEDF65C70D5A}" destId="{1806A176-4B05-45F2-B154-D33660A4BFC6}" srcOrd="1" destOrd="0" parTransId="{045C961D-53A1-4130-B6AD-BAA939D2243F}" sibTransId="{3405623B-B69F-4A6C-8853-BF612D462C18}"/>
    <dgm:cxn modelId="{6AFB60D3-A0B5-42C2-8AAC-35C1E1F6510B}" srcId="{7E334DFB-2ED7-4DA9-BB79-EBD9A722169E}" destId="{6C3C3F1D-765E-4D3C-86FB-323DFA106196}" srcOrd="0" destOrd="0" parTransId="{971E5E61-5079-479B-B0CC-BFB4155AD0AC}" sibTransId="{3BDD0666-9DEE-47F1-B848-EB24AD3F5073}"/>
    <dgm:cxn modelId="{D4A82266-776F-4F21-A6D4-2939D619F834}" type="presOf" srcId="{6CEF7B5F-6D59-48EC-92C4-3EC2E20B0C3F}" destId="{C65F07A7-4920-4375-8FE9-9A8558C9DCB8}" srcOrd="0" destOrd="0" presId="urn:microsoft.com/office/officeart/2005/8/layout/vList4"/>
    <dgm:cxn modelId="{D6A19A1F-63E9-4C8C-A8E1-157701859EF4}" type="presOf" srcId="{14AAD965-101D-458F-A005-0714F2CC8135}" destId="{867607A8-528B-480C-A6CC-DAFF4C9C7AA7}" srcOrd="1" destOrd="2" presId="urn:microsoft.com/office/officeart/2005/8/layout/vList4"/>
    <dgm:cxn modelId="{E7C79091-3518-4774-BA0E-E1ACFECD5282}" srcId="{2EEECE15-C190-4C1B-A003-CEDF65C70D5A}" destId="{4BBD47B3-EBAC-47B0-84AE-29B0D0326EE7}" srcOrd="0" destOrd="0" parTransId="{1E15C705-329B-4C9F-940F-84891A412882}" sibTransId="{A227FA1E-C902-45DA-87FC-D8955C933EC2}"/>
    <dgm:cxn modelId="{5B62CD37-A391-430B-B38B-156D732C3F72}" srcId="{FBA6DB58-846F-4067-B4AE-A557EFAAAEF9}" destId="{2EEECE15-C190-4C1B-A003-CEDF65C70D5A}" srcOrd="1" destOrd="0" parTransId="{FD48683E-A57F-44BE-A67F-EE0F9C30CC7C}" sibTransId="{ED97AD84-7768-4D61-9F67-5DA7B6C0A255}"/>
    <dgm:cxn modelId="{B0132ED4-F203-4E71-9261-2A16A4A67586}" type="presOf" srcId="{14AAD965-101D-458F-A005-0714F2CC8135}" destId="{56477FB0-E919-487A-B88E-B5E166028478}" srcOrd="0" destOrd="2" presId="urn:microsoft.com/office/officeart/2005/8/layout/vList4"/>
    <dgm:cxn modelId="{86F7F31D-AC51-4D42-B5AA-9A361F1AC11F}" type="presOf" srcId="{57141AD5-0B5D-42E9-9E92-F9A34C0081C7}" destId="{867607A8-528B-480C-A6CC-DAFF4C9C7AA7}" srcOrd="1" destOrd="0" presId="urn:microsoft.com/office/officeart/2005/8/layout/vList4"/>
    <dgm:cxn modelId="{5C48EBD3-34AE-4F95-9D09-EF41FD3D28DB}" srcId="{57141AD5-0B5D-42E9-9E92-F9A34C0081C7}" destId="{21FC6F31-6A62-4B3F-9DE4-B93B3A2212E7}" srcOrd="0" destOrd="0" parTransId="{3D1D826A-9B7A-41FF-9B9F-A26EEC0F310D}" sibTransId="{4C6CB626-CAEF-4AD7-842D-BEE94ABA37AE}"/>
    <dgm:cxn modelId="{CB088A36-6AB5-414F-AA60-742F8A487E55}" type="presOf" srcId="{6C3C3F1D-765E-4D3C-86FB-323DFA106196}" destId="{15C21841-31A1-4C2F-A8EB-8D268D688EAC}" srcOrd="1" destOrd="1" presId="urn:microsoft.com/office/officeart/2005/8/layout/vList4"/>
    <dgm:cxn modelId="{DE569794-4392-4A7F-8B2B-F2239D4561B5}" srcId="{6CEF7B5F-6D59-48EC-92C4-3EC2E20B0C3F}" destId="{1CDDD20C-A7DC-467E-94D2-E4E26B5B425A}" srcOrd="1" destOrd="0" parTransId="{64790EDB-6170-4123-B04C-AC716DCDB1D4}" sibTransId="{1B1CC59B-4950-4522-9FCE-6638D2638FBD}"/>
    <dgm:cxn modelId="{EE17FD46-8649-4296-A0FF-C57C99859F82}" type="presOf" srcId="{7E334DFB-2ED7-4DA9-BB79-EBD9A722169E}" destId="{265915D2-5A09-4CC2-B9E3-A087D1A7CD76}" srcOrd="0" destOrd="0" presId="urn:microsoft.com/office/officeart/2005/8/layout/vList4"/>
    <dgm:cxn modelId="{AAE203AB-D192-4160-AD9E-A11B84780832}" type="presOf" srcId="{5E3F0B99-6A43-45DD-9B91-9E95567D81F7}" destId="{265915D2-5A09-4CC2-B9E3-A087D1A7CD76}" srcOrd="0" destOrd="2" presId="urn:microsoft.com/office/officeart/2005/8/layout/vList4"/>
    <dgm:cxn modelId="{A24BAC8F-42CB-4B86-B11E-77E3385B0C20}" type="presOf" srcId="{0EF83A35-958B-43E1-BF2A-6BD115220DC2}" destId="{E2143A89-831B-4CD7-A38F-9F51613EBDDB}" srcOrd="1" destOrd="1" presId="urn:microsoft.com/office/officeart/2005/8/layout/vList4"/>
    <dgm:cxn modelId="{9DEDE888-F4F2-42FD-A0A3-FC45241030EA}" srcId="{FBA6DB58-846F-4067-B4AE-A557EFAAAEF9}" destId="{6CEF7B5F-6D59-48EC-92C4-3EC2E20B0C3F}" srcOrd="0" destOrd="0" parTransId="{F31D3602-B199-4025-B87B-2818365980AB}" sibTransId="{FB3CCF69-6A23-442B-92C0-F51825B468CD}"/>
    <dgm:cxn modelId="{8C92C7BE-1AA4-4EA5-91F9-437A7D4ECA7A}" srcId="{7E334DFB-2ED7-4DA9-BB79-EBD9A722169E}" destId="{5E3F0B99-6A43-45DD-9B91-9E95567D81F7}" srcOrd="1" destOrd="0" parTransId="{F6F56351-97A1-4258-9D21-A8E2C4B7BB87}" sibTransId="{CD2C355B-FA73-4FE8-9B85-AB2DF95C2A96}"/>
    <dgm:cxn modelId="{D07A05BB-F409-48C1-8AE8-CFFE7F45FBE5}" type="presOf" srcId="{6CEF7B5F-6D59-48EC-92C4-3EC2E20B0C3F}" destId="{E2143A89-831B-4CD7-A38F-9F51613EBDDB}" srcOrd="1" destOrd="0" presId="urn:microsoft.com/office/officeart/2005/8/layout/vList4"/>
    <dgm:cxn modelId="{66AF3EB9-86A5-4AB1-92CC-F76CCE69DC9B}" type="presOf" srcId="{5E3F0B99-6A43-45DD-9B91-9E95567D81F7}" destId="{15C21841-31A1-4C2F-A8EB-8D268D688EAC}" srcOrd="1" destOrd="2" presId="urn:microsoft.com/office/officeart/2005/8/layout/vList4"/>
    <dgm:cxn modelId="{9F7C5D65-9760-48C2-BCFF-32328B073C5E}" type="presOf" srcId="{57141AD5-0B5D-42E9-9E92-F9A34C0081C7}" destId="{56477FB0-E919-487A-B88E-B5E166028478}" srcOrd="0" destOrd="0" presId="urn:microsoft.com/office/officeart/2005/8/layout/vList4"/>
    <dgm:cxn modelId="{6EAB633C-8D14-41F5-B96B-4DDD80CBB098}" type="presOf" srcId="{1CDDD20C-A7DC-467E-94D2-E4E26B5B425A}" destId="{C65F07A7-4920-4375-8FE9-9A8558C9DCB8}" srcOrd="0" destOrd="2" presId="urn:microsoft.com/office/officeart/2005/8/layout/vList4"/>
    <dgm:cxn modelId="{D4C1DD32-7B31-4A13-BB1C-C33D69314385}" type="presOf" srcId="{2EEECE15-C190-4C1B-A003-CEDF65C70D5A}" destId="{7A69B371-624D-48C2-9866-2E15FC31C3DD}" srcOrd="0" destOrd="0" presId="urn:microsoft.com/office/officeart/2005/8/layout/vList4"/>
    <dgm:cxn modelId="{0E0F71F4-4748-4116-86D3-5EC7CF380E9B}" type="presOf" srcId="{21FC6F31-6A62-4B3F-9DE4-B93B3A2212E7}" destId="{56477FB0-E919-487A-B88E-B5E166028478}" srcOrd="0" destOrd="1" presId="urn:microsoft.com/office/officeart/2005/8/layout/vList4"/>
    <dgm:cxn modelId="{ECF87963-83BC-476F-8C65-F718C71DBF24}" type="presOf" srcId="{2EEECE15-C190-4C1B-A003-CEDF65C70D5A}" destId="{2282E2DA-4249-409C-83A2-F2BA58A03489}" srcOrd="1" destOrd="0" presId="urn:microsoft.com/office/officeart/2005/8/layout/vList4"/>
    <dgm:cxn modelId="{BAD302CD-9F4C-4E00-A50D-7F34A5193A23}" srcId="{6CEF7B5F-6D59-48EC-92C4-3EC2E20B0C3F}" destId="{0EF83A35-958B-43E1-BF2A-6BD115220DC2}" srcOrd="0" destOrd="0" parTransId="{6ED7DA78-172B-4581-A7EE-6F88A5F47EFB}" sibTransId="{314BBAC8-E162-4A77-8B7E-FB1E6EC59F3F}"/>
    <dgm:cxn modelId="{0E801065-1600-4952-9666-0A805C416196}" type="presOf" srcId="{FBA6DB58-846F-4067-B4AE-A557EFAAAEF9}" destId="{DA12F1B9-D42B-4208-B55F-900C45788D6E}" srcOrd="0" destOrd="0" presId="urn:microsoft.com/office/officeart/2005/8/layout/vList4"/>
    <dgm:cxn modelId="{CCB95F46-1B7F-4457-A2E2-B801A218B934}" type="presParOf" srcId="{DA12F1B9-D42B-4208-B55F-900C45788D6E}" destId="{F1B518A1-1616-4037-A2B3-A41F8550024E}" srcOrd="0" destOrd="0" presId="urn:microsoft.com/office/officeart/2005/8/layout/vList4"/>
    <dgm:cxn modelId="{F59C454D-C2FE-41E7-81BB-389F51FCABC7}" type="presParOf" srcId="{F1B518A1-1616-4037-A2B3-A41F8550024E}" destId="{C65F07A7-4920-4375-8FE9-9A8558C9DCB8}" srcOrd="0" destOrd="0" presId="urn:microsoft.com/office/officeart/2005/8/layout/vList4"/>
    <dgm:cxn modelId="{AE95B0EE-0B27-4470-B639-D4FA212BB85D}" type="presParOf" srcId="{F1B518A1-1616-4037-A2B3-A41F8550024E}" destId="{3BA6E8EB-CFC3-41E9-9FC6-09869006D3E8}" srcOrd="1" destOrd="0" presId="urn:microsoft.com/office/officeart/2005/8/layout/vList4"/>
    <dgm:cxn modelId="{846B1855-9BE9-48C6-9381-6552EA2CA46A}" type="presParOf" srcId="{F1B518A1-1616-4037-A2B3-A41F8550024E}" destId="{E2143A89-831B-4CD7-A38F-9F51613EBDDB}" srcOrd="2" destOrd="0" presId="urn:microsoft.com/office/officeart/2005/8/layout/vList4"/>
    <dgm:cxn modelId="{E12F5767-6A1F-47C2-9CDC-B771A5D16090}" type="presParOf" srcId="{DA12F1B9-D42B-4208-B55F-900C45788D6E}" destId="{154EBEF5-FF49-4DEB-BE94-3E8A96C7F1C8}" srcOrd="1" destOrd="0" presId="urn:microsoft.com/office/officeart/2005/8/layout/vList4"/>
    <dgm:cxn modelId="{19C2575D-2EF9-40E8-9E1B-2FB665CA1D69}" type="presParOf" srcId="{DA12F1B9-D42B-4208-B55F-900C45788D6E}" destId="{34A59381-9958-493B-8BEA-0A34998508DD}" srcOrd="2" destOrd="0" presId="urn:microsoft.com/office/officeart/2005/8/layout/vList4"/>
    <dgm:cxn modelId="{B23E2BE6-466E-4339-AADF-197BD36523A6}" type="presParOf" srcId="{34A59381-9958-493B-8BEA-0A34998508DD}" destId="{7A69B371-624D-48C2-9866-2E15FC31C3DD}" srcOrd="0" destOrd="0" presId="urn:microsoft.com/office/officeart/2005/8/layout/vList4"/>
    <dgm:cxn modelId="{077B307F-F811-486E-9A3F-E2A075D7A8EC}" type="presParOf" srcId="{34A59381-9958-493B-8BEA-0A34998508DD}" destId="{C81A57A8-FDF1-46D0-B29A-2CF9B1020653}" srcOrd="1" destOrd="0" presId="urn:microsoft.com/office/officeart/2005/8/layout/vList4"/>
    <dgm:cxn modelId="{D34495D0-C76C-4A08-80F7-216781B7FBEF}" type="presParOf" srcId="{34A59381-9958-493B-8BEA-0A34998508DD}" destId="{2282E2DA-4249-409C-83A2-F2BA58A03489}" srcOrd="2" destOrd="0" presId="urn:microsoft.com/office/officeart/2005/8/layout/vList4"/>
    <dgm:cxn modelId="{AAA3049A-B431-4EEC-B2E4-2438AEA9B3CE}" type="presParOf" srcId="{DA12F1B9-D42B-4208-B55F-900C45788D6E}" destId="{ACBF3C97-9E74-4698-A495-C5937CF1D37B}" srcOrd="3" destOrd="0" presId="urn:microsoft.com/office/officeart/2005/8/layout/vList4"/>
    <dgm:cxn modelId="{83C119B0-C8FF-4CAE-88F2-982D1FB22396}" type="presParOf" srcId="{DA12F1B9-D42B-4208-B55F-900C45788D6E}" destId="{ECF59322-AB40-4C55-9C04-6A983B6267A7}" srcOrd="4" destOrd="0" presId="urn:microsoft.com/office/officeart/2005/8/layout/vList4"/>
    <dgm:cxn modelId="{DC442B85-3F44-4A57-9120-1E0FFE22FA8C}" type="presParOf" srcId="{ECF59322-AB40-4C55-9C04-6A983B6267A7}" destId="{56477FB0-E919-487A-B88E-B5E166028478}" srcOrd="0" destOrd="0" presId="urn:microsoft.com/office/officeart/2005/8/layout/vList4"/>
    <dgm:cxn modelId="{D237899F-38AA-4E94-B142-AA790378F069}" type="presParOf" srcId="{ECF59322-AB40-4C55-9C04-6A983B6267A7}" destId="{2E2E89A1-353B-4BA4-8DB0-164FB6332862}" srcOrd="1" destOrd="0" presId="urn:microsoft.com/office/officeart/2005/8/layout/vList4"/>
    <dgm:cxn modelId="{307EA877-6ECC-4A46-BC47-C3D95E8BA429}" type="presParOf" srcId="{ECF59322-AB40-4C55-9C04-6A983B6267A7}" destId="{867607A8-528B-480C-A6CC-DAFF4C9C7AA7}" srcOrd="2" destOrd="0" presId="urn:microsoft.com/office/officeart/2005/8/layout/vList4"/>
    <dgm:cxn modelId="{94828723-8287-489F-B5E9-1A05755EF3CE}" type="presParOf" srcId="{DA12F1B9-D42B-4208-B55F-900C45788D6E}" destId="{CBBBCECE-8ACF-4A53-8CAE-BDF8C23A2418}" srcOrd="5" destOrd="0" presId="urn:microsoft.com/office/officeart/2005/8/layout/vList4"/>
    <dgm:cxn modelId="{080AC65B-6F70-4F8F-BEAB-C11A2F487078}" type="presParOf" srcId="{DA12F1B9-D42B-4208-B55F-900C45788D6E}" destId="{67BE3579-7B2D-4C54-AD49-088E9FCE81AD}" srcOrd="6" destOrd="0" presId="urn:microsoft.com/office/officeart/2005/8/layout/vList4"/>
    <dgm:cxn modelId="{6E789D58-8214-44AF-9835-12B54C62E730}" type="presParOf" srcId="{67BE3579-7B2D-4C54-AD49-088E9FCE81AD}" destId="{265915D2-5A09-4CC2-B9E3-A087D1A7CD76}" srcOrd="0" destOrd="0" presId="urn:microsoft.com/office/officeart/2005/8/layout/vList4"/>
    <dgm:cxn modelId="{76FE88CC-8E99-4EC0-A03A-FB60C47B7FA7}" type="presParOf" srcId="{67BE3579-7B2D-4C54-AD49-088E9FCE81AD}" destId="{2A7072B7-B636-4041-AAAD-6077AFD5174E}" srcOrd="1" destOrd="0" presId="urn:microsoft.com/office/officeart/2005/8/layout/vList4"/>
    <dgm:cxn modelId="{6F8D9290-85F0-4C0B-B0D3-71BC5214DDAA}" type="presParOf" srcId="{67BE3579-7B2D-4C54-AD49-088E9FCE81AD}" destId="{15C21841-31A1-4C2F-A8EB-8D268D688E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A29AB-7ABF-4CAA-A579-A00202BBD8D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B386E5C4-76B0-4697-9B19-7461141657AA}">
      <dgm:prSet phldrT="[Text]"/>
      <dgm:spPr/>
      <dgm:t>
        <a:bodyPr/>
        <a:lstStyle/>
        <a:p>
          <a:r>
            <a:rPr lang="en-US" dirty="0"/>
            <a:t>Identification of index patients</a:t>
          </a:r>
          <a:endParaRPr lang="en-SG" dirty="0"/>
        </a:p>
      </dgm:t>
    </dgm:pt>
    <dgm:pt modelId="{2A9848B7-8E48-4A7C-904F-7BEE7FFC01E9}" type="parTrans" cxnId="{F7DFFAC2-DF8D-48E1-BF1A-019317B4FA6C}">
      <dgm:prSet/>
      <dgm:spPr/>
      <dgm:t>
        <a:bodyPr/>
        <a:lstStyle/>
        <a:p>
          <a:endParaRPr lang="en-SG"/>
        </a:p>
      </dgm:t>
    </dgm:pt>
    <dgm:pt modelId="{A18501D0-8025-437D-8D6C-43E4E020AC08}" type="sibTrans" cxnId="{F7DFFAC2-DF8D-48E1-BF1A-019317B4FA6C}">
      <dgm:prSet/>
      <dgm:spPr/>
      <dgm:t>
        <a:bodyPr/>
        <a:lstStyle/>
        <a:p>
          <a:endParaRPr lang="en-SG"/>
        </a:p>
      </dgm:t>
    </dgm:pt>
    <dgm:pt modelId="{8FA495F6-60FF-436D-9810-2C4C1C1786F8}">
      <dgm:prSet phldrT="[Text]"/>
      <dgm:spPr/>
      <dgm:t>
        <a:bodyPr/>
        <a:lstStyle/>
        <a:p>
          <a:r>
            <a:rPr lang="en-US" dirty="0"/>
            <a:t>Generation of list of contacts</a:t>
          </a:r>
          <a:endParaRPr lang="en-SG" dirty="0"/>
        </a:p>
      </dgm:t>
    </dgm:pt>
    <dgm:pt modelId="{51B7ED32-8DD1-4D97-9237-A905BED556C2}" type="parTrans" cxnId="{D6D6CA24-F3DD-4527-A804-75E9A6E393BB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07EC2682-B210-49CC-9242-6EE1B26A5DCB}" type="sibTrans" cxnId="{D6D6CA24-F3DD-4527-A804-75E9A6E393BB}">
      <dgm:prSet/>
      <dgm:spPr/>
      <dgm:t>
        <a:bodyPr/>
        <a:lstStyle/>
        <a:p>
          <a:endParaRPr lang="en-SG"/>
        </a:p>
      </dgm:t>
    </dgm:pt>
    <dgm:pt modelId="{AE1CE9C9-4D9C-4E68-AAE1-7C053442C257}">
      <dgm:prSet phldrT="[Text]"/>
      <dgm:spPr/>
      <dgm:t>
        <a:bodyPr/>
        <a:lstStyle/>
        <a:p>
          <a:r>
            <a:rPr lang="en-US" dirty="0"/>
            <a:t>Ordering of tests</a:t>
          </a:r>
          <a:endParaRPr lang="en-SG" dirty="0"/>
        </a:p>
      </dgm:t>
    </dgm:pt>
    <dgm:pt modelId="{9611B6D8-86F6-461A-82FC-EBF802AAF64C}" type="parTrans" cxnId="{28CC9B07-3652-4415-9E5B-EC3E820DE4D1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481B74AE-2667-417A-A912-6C1DE4C9BA75}" type="sibTrans" cxnId="{28CC9B07-3652-4415-9E5B-EC3E820DE4D1}">
      <dgm:prSet/>
      <dgm:spPr/>
      <dgm:t>
        <a:bodyPr/>
        <a:lstStyle/>
        <a:p>
          <a:endParaRPr lang="en-SG"/>
        </a:p>
      </dgm:t>
    </dgm:pt>
    <dgm:pt modelId="{47419077-013F-4409-AA41-E73BA1AD6D3B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accent5">
                  <a:lumMod val="50000"/>
                </a:schemeClr>
              </a:solidFill>
            </a:rPr>
            <a:t>ICNs</a:t>
          </a:r>
          <a:endParaRPr lang="en-SG" sz="1400" dirty="0">
            <a:solidFill>
              <a:schemeClr val="accent5">
                <a:lumMod val="50000"/>
              </a:schemeClr>
            </a:solidFill>
          </a:endParaRPr>
        </a:p>
      </dgm:t>
    </dgm:pt>
    <dgm:pt modelId="{5B58832F-3BD6-489D-A8B9-490C54A909FC}" type="parTrans" cxnId="{3280E716-C060-404C-AF8D-8E61F6977669}">
      <dgm:prSet/>
      <dgm:spPr/>
      <dgm:t>
        <a:bodyPr/>
        <a:lstStyle/>
        <a:p>
          <a:endParaRPr lang="en-SG"/>
        </a:p>
      </dgm:t>
    </dgm:pt>
    <dgm:pt modelId="{DFE6AAA5-C1F8-426D-9C74-147C2D4546AC}" type="sibTrans" cxnId="{3280E716-C060-404C-AF8D-8E61F6977669}">
      <dgm:prSet/>
      <dgm:spPr/>
      <dgm:t>
        <a:bodyPr/>
        <a:lstStyle/>
        <a:p>
          <a:endParaRPr lang="en-SG"/>
        </a:p>
      </dgm:t>
    </dgm:pt>
    <dgm:pt modelId="{A61D7F05-BCAA-48F6-9FA0-95828072235F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accent5">
                  <a:lumMod val="50000"/>
                </a:schemeClr>
              </a:solidFill>
            </a:rPr>
            <a:t>Ward nurses (prompted by ICNs)</a:t>
          </a:r>
          <a:endParaRPr lang="en-SG" sz="1400" dirty="0">
            <a:solidFill>
              <a:schemeClr val="accent5">
                <a:lumMod val="50000"/>
              </a:schemeClr>
            </a:solidFill>
          </a:endParaRPr>
        </a:p>
      </dgm:t>
    </dgm:pt>
    <dgm:pt modelId="{ABDFC032-37CC-4EA3-BB58-A0FF3E3E5556}" type="parTrans" cxnId="{C3E2370E-E670-4632-B50E-55B91232DFB8}">
      <dgm:prSet/>
      <dgm:spPr/>
      <dgm:t>
        <a:bodyPr/>
        <a:lstStyle/>
        <a:p>
          <a:endParaRPr lang="en-SG"/>
        </a:p>
      </dgm:t>
    </dgm:pt>
    <dgm:pt modelId="{F9D90A43-8622-4E24-BC16-012B6F3BB1DC}" type="sibTrans" cxnId="{C3E2370E-E670-4632-B50E-55B91232DFB8}">
      <dgm:prSet/>
      <dgm:spPr/>
      <dgm:t>
        <a:bodyPr/>
        <a:lstStyle/>
        <a:p>
          <a:endParaRPr lang="en-SG"/>
        </a:p>
      </dgm:t>
    </dgm:pt>
    <dgm:pt modelId="{4D293298-B26F-43BF-8AEE-82339CB07B63}">
      <dgm:prSet phldrT="[Text]" custT="1"/>
      <dgm:spPr/>
      <dgm:t>
        <a:bodyPr/>
        <a:lstStyle/>
        <a:p>
          <a:pPr algn="l"/>
          <a:r>
            <a:rPr lang="en-SG" sz="1400" dirty="0">
              <a:solidFill>
                <a:schemeClr val="accent5">
                  <a:lumMod val="50000"/>
                </a:schemeClr>
              </a:solidFill>
            </a:rPr>
            <a:t>Ward nurses</a:t>
          </a:r>
        </a:p>
      </dgm:t>
    </dgm:pt>
    <dgm:pt modelId="{22E18B11-7F86-4F2F-A5FC-47ADF999F249}" type="parTrans" cxnId="{BE4CA236-8E1A-431C-A038-0F8B7C9DEE06}">
      <dgm:prSet/>
      <dgm:spPr/>
      <dgm:t>
        <a:bodyPr/>
        <a:lstStyle/>
        <a:p>
          <a:endParaRPr lang="en-SG"/>
        </a:p>
      </dgm:t>
    </dgm:pt>
    <dgm:pt modelId="{A9E480A4-606B-49EA-81B7-13E74C37907D}" type="sibTrans" cxnId="{BE4CA236-8E1A-431C-A038-0F8B7C9DEE06}">
      <dgm:prSet/>
      <dgm:spPr/>
      <dgm:t>
        <a:bodyPr/>
        <a:lstStyle/>
        <a:p>
          <a:endParaRPr lang="en-SG"/>
        </a:p>
      </dgm:t>
    </dgm:pt>
    <dgm:pt modelId="{23D0E18C-BB66-4E3C-B44B-C1059B9AFDA2}">
      <dgm:prSet phldrT="[Text]" custT="1"/>
      <dgm:spPr/>
      <dgm:t>
        <a:bodyPr/>
        <a:lstStyle/>
        <a:p>
          <a:pPr algn="l"/>
          <a:r>
            <a:rPr lang="en-US" sz="1400" dirty="0">
              <a:solidFill>
                <a:schemeClr val="accent5">
                  <a:lumMod val="50000"/>
                </a:schemeClr>
              </a:solidFill>
            </a:rPr>
            <a:t>ICN </a:t>
          </a:r>
        </a:p>
        <a:p>
          <a:pPr algn="l"/>
          <a:r>
            <a:rPr lang="en-US" sz="1400" dirty="0">
              <a:solidFill>
                <a:schemeClr val="accent5">
                  <a:lumMod val="50000"/>
                </a:schemeClr>
              </a:solidFill>
            </a:rPr>
            <a:t>(in-house electronic system)</a:t>
          </a:r>
          <a:endParaRPr lang="en-SG" sz="1400" dirty="0">
            <a:solidFill>
              <a:schemeClr val="accent5">
                <a:lumMod val="50000"/>
              </a:schemeClr>
            </a:solidFill>
          </a:endParaRPr>
        </a:p>
      </dgm:t>
    </dgm:pt>
    <dgm:pt modelId="{77DD62D0-A929-4094-864B-A85EBED77C47}" type="parTrans" cxnId="{CC7EED62-2919-4C68-A2A4-589826CFF2DE}">
      <dgm:prSet/>
      <dgm:spPr/>
      <dgm:t>
        <a:bodyPr/>
        <a:lstStyle/>
        <a:p>
          <a:endParaRPr lang="en-SG"/>
        </a:p>
      </dgm:t>
    </dgm:pt>
    <dgm:pt modelId="{1AB8F480-EA03-4A1F-A952-EEF2574BEBF1}" type="sibTrans" cxnId="{CC7EED62-2919-4C68-A2A4-589826CFF2DE}">
      <dgm:prSet/>
      <dgm:spPr/>
      <dgm:t>
        <a:bodyPr/>
        <a:lstStyle/>
        <a:p>
          <a:endParaRPr lang="en-SG"/>
        </a:p>
      </dgm:t>
    </dgm:pt>
    <dgm:pt modelId="{73CAB33D-7FCF-430A-8E77-F2E90D47BAC3}">
      <dgm:prSet/>
      <dgm:spPr/>
      <dgm:t>
        <a:bodyPr/>
        <a:lstStyle/>
        <a:p>
          <a:r>
            <a:rPr lang="en-SG" dirty="0"/>
            <a:t>Collection of samples</a:t>
          </a:r>
        </a:p>
      </dgm:t>
    </dgm:pt>
    <dgm:pt modelId="{B6F9BBD5-D981-469D-A751-1B452628981E}" type="parTrans" cxnId="{3A602287-ECA3-457A-95B6-04C7CE643E1A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2C4C83C9-7376-4167-92D6-44FD94CDD625}" type="sibTrans" cxnId="{3A602287-ECA3-457A-95B6-04C7CE643E1A}">
      <dgm:prSet/>
      <dgm:spPr/>
      <dgm:t>
        <a:bodyPr/>
        <a:lstStyle/>
        <a:p>
          <a:endParaRPr lang="en-SG"/>
        </a:p>
      </dgm:t>
    </dgm:pt>
    <dgm:pt modelId="{63CACE1A-8D08-4CB6-80E5-1EBD62855E06}">
      <dgm:prSet/>
      <dgm:spPr/>
      <dgm:t>
        <a:bodyPr/>
        <a:lstStyle/>
        <a:p>
          <a:r>
            <a:rPr lang="en-SG" dirty="0"/>
            <a:t>Review of results</a:t>
          </a:r>
        </a:p>
      </dgm:t>
    </dgm:pt>
    <dgm:pt modelId="{FEBF15E8-CC3E-4D2A-81D0-7173C69ADA27}" type="parTrans" cxnId="{C9DA501E-039F-41B2-BCC9-9D7CD3986F2B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5F14B175-41D0-423F-A6B8-FEB79BFF8BB9}" type="sibTrans" cxnId="{C9DA501E-039F-41B2-BCC9-9D7CD3986F2B}">
      <dgm:prSet/>
      <dgm:spPr/>
      <dgm:t>
        <a:bodyPr/>
        <a:lstStyle/>
        <a:p>
          <a:endParaRPr lang="en-SG"/>
        </a:p>
      </dgm:t>
    </dgm:pt>
    <dgm:pt modelId="{F9D4BEA9-058C-4EDA-B78E-55A2DEE2963B}">
      <dgm:prSet/>
      <dgm:spPr/>
      <dgm:t>
        <a:bodyPr/>
        <a:lstStyle/>
        <a:p>
          <a:r>
            <a:rPr lang="en-SG" dirty="0"/>
            <a:t>IPC action and dissemination of information</a:t>
          </a:r>
        </a:p>
      </dgm:t>
    </dgm:pt>
    <dgm:pt modelId="{171ACEFD-16CA-44FC-A36D-DAEE673A5486}" type="parTrans" cxnId="{26C8B83F-A74B-4581-ABD4-9D7E67565C42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F30B72C1-99D5-42DB-AFDD-3634A00C917D}" type="sibTrans" cxnId="{26C8B83F-A74B-4581-ABD4-9D7E67565C42}">
      <dgm:prSet/>
      <dgm:spPr/>
      <dgm:t>
        <a:bodyPr/>
        <a:lstStyle/>
        <a:p>
          <a:endParaRPr lang="en-SG"/>
        </a:p>
      </dgm:t>
    </dgm:pt>
    <dgm:pt modelId="{AE9D4144-619B-4E3C-A261-0852D09A3BA7}">
      <dgm:prSet phldrT="[Text]" custT="1"/>
      <dgm:spPr/>
      <dgm:t>
        <a:bodyPr/>
        <a:lstStyle/>
        <a:p>
          <a:pPr algn="l"/>
          <a:r>
            <a:rPr lang="en-SG" sz="1400" dirty="0">
              <a:solidFill>
                <a:schemeClr val="accent5">
                  <a:lumMod val="50000"/>
                </a:schemeClr>
              </a:solidFill>
            </a:rPr>
            <a:t>ICNs</a:t>
          </a:r>
        </a:p>
      </dgm:t>
    </dgm:pt>
    <dgm:pt modelId="{A1DF8D76-380F-4127-8BCB-5764474129A9}" type="parTrans" cxnId="{99A4F05B-5706-414F-BE96-BF6205382DD5}">
      <dgm:prSet/>
      <dgm:spPr/>
      <dgm:t>
        <a:bodyPr/>
        <a:lstStyle/>
        <a:p>
          <a:endParaRPr lang="en-SG"/>
        </a:p>
      </dgm:t>
    </dgm:pt>
    <dgm:pt modelId="{08AF7A8E-61C1-4A30-8036-0719D6ADAA34}" type="sibTrans" cxnId="{99A4F05B-5706-414F-BE96-BF6205382DD5}">
      <dgm:prSet/>
      <dgm:spPr/>
      <dgm:t>
        <a:bodyPr/>
        <a:lstStyle/>
        <a:p>
          <a:endParaRPr lang="en-SG"/>
        </a:p>
      </dgm:t>
    </dgm:pt>
    <dgm:pt modelId="{36A7379D-4AE1-4649-B3F5-3DAF9F86EFFC}">
      <dgm:prSet phldrT="[Text]" custT="1"/>
      <dgm:spPr/>
      <dgm:t>
        <a:bodyPr/>
        <a:lstStyle/>
        <a:p>
          <a:pPr algn="l"/>
          <a:r>
            <a:rPr lang="en-SG" sz="1400" dirty="0">
              <a:solidFill>
                <a:schemeClr val="accent5">
                  <a:lumMod val="50000"/>
                </a:schemeClr>
              </a:solidFill>
            </a:rPr>
            <a:t>ICNs</a:t>
          </a:r>
        </a:p>
      </dgm:t>
    </dgm:pt>
    <dgm:pt modelId="{4C346449-50B8-43E0-A3E7-A47E63D5AA33}" type="parTrans" cxnId="{ACE815EC-8D39-407B-BFD2-946D89CC5944}">
      <dgm:prSet/>
      <dgm:spPr/>
      <dgm:t>
        <a:bodyPr/>
        <a:lstStyle/>
        <a:p>
          <a:endParaRPr lang="en-SG"/>
        </a:p>
      </dgm:t>
    </dgm:pt>
    <dgm:pt modelId="{C350FBA6-8F9A-4B50-9AD0-7AC69B8BDFC0}" type="sibTrans" cxnId="{ACE815EC-8D39-407B-BFD2-946D89CC5944}">
      <dgm:prSet/>
      <dgm:spPr/>
      <dgm:t>
        <a:bodyPr/>
        <a:lstStyle/>
        <a:p>
          <a:endParaRPr lang="en-SG"/>
        </a:p>
      </dgm:t>
    </dgm:pt>
    <dgm:pt modelId="{CCD7CDC8-4907-4BF1-BEAA-325DE4E325F0}">
      <dgm:prSet/>
      <dgm:spPr/>
      <dgm:t>
        <a:bodyPr/>
        <a:lstStyle/>
        <a:p>
          <a:r>
            <a:rPr lang="en-SG" dirty="0"/>
            <a:t>Compliance audit</a:t>
          </a:r>
        </a:p>
      </dgm:t>
    </dgm:pt>
    <dgm:pt modelId="{67CD2EA3-1F21-4031-8BE4-D731998C1928}" type="parTrans" cxnId="{E3F26CA9-328D-4C2A-A640-B2CC0A1CCE4C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SG"/>
        </a:p>
      </dgm:t>
    </dgm:pt>
    <dgm:pt modelId="{EF22B5CD-F8AC-40EB-824E-04F8553436A0}" type="sibTrans" cxnId="{E3F26CA9-328D-4C2A-A640-B2CC0A1CCE4C}">
      <dgm:prSet/>
      <dgm:spPr/>
      <dgm:t>
        <a:bodyPr/>
        <a:lstStyle/>
        <a:p>
          <a:endParaRPr lang="en-SG"/>
        </a:p>
      </dgm:t>
    </dgm:pt>
    <dgm:pt modelId="{66B917B6-0D18-4A01-A046-159C77051B7B}">
      <dgm:prSet phldrT="[Text]" custT="1"/>
      <dgm:spPr/>
      <dgm:t>
        <a:bodyPr/>
        <a:lstStyle/>
        <a:p>
          <a:pPr algn="l"/>
          <a:r>
            <a:rPr lang="en-SG" sz="1400" dirty="0">
              <a:solidFill>
                <a:schemeClr val="accent5">
                  <a:lumMod val="50000"/>
                </a:schemeClr>
              </a:solidFill>
            </a:rPr>
            <a:t>Internal (ICNs) and external (HAI surveillance team)</a:t>
          </a:r>
        </a:p>
      </dgm:t>
    </dgm:pt>
    <dgm:pt modelId="{CD167486-C8F7-4EF6-BCEB-202AABBF9D67}" type="parTrans" cxnId="{72060AA7-4BC4-4630-931F-07D4C8C6A1EA}">
      <dgm:prSet/>
      <dgm:spPr/>
      <dgm:t>
        <a:bodyPr/>
        <a:lstStyle/>
        <a:p>
          <a:endParaRPr lang="en-SG"/>
        </a:p>
      </dgm:t>
    </dgm:pt>
    <dgm:pt modelId="{7C1E9011-F039-400E-8E6C-AFE4A851E1FB}" type="sibTrans" cxnId="{72060AA7-4BC4-4630-931F-07D4C8C6A1EA}">
      <dgm:prSet/>
      <dgm:spPr/>
      <dgm:t>
        <a:bodyPr/>
        <a:lstStyle/>
        <a:p>
          <a:endParaRPr lang="en-SG"/>
        </a:p>
      </dgm:t>
    </dgm:pt>
    <dgm:pt modelId="{3EFD6251-7A45-4B6E-B3C4-D5C4F30D2993}" type="pres">
      <dgm:prSet presAssocID="{A09A29AB-7ABF-4CAA-A579-A00202BBD8D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B28FB-3A1D-4966-8E15-3DB309B8CE85}" type="pres">
      <dgm:prSet presAssocID="{A09A29AB-7ABF-4CAA-A579-A00202BBD8D4}" presName="hierFlow" presStyleCnt="0"/>
      <dgm:spPr/>
    </dgm:pt>
    <dgm:pt modelId="{6A7BF51A-E83A-47DA-BAB7-7DDD33515514}" type="pres">
      <dgm:prSet presAssocID="{A09A29AB-7ABF-4CAA-A579-A00202BBD8D4}" presName="firstBuf" presStyleCnt="0"/>
      <dgm:spPr/>
    </dgm:pt>
    <dgm:pt modelId="{A503F7A6-72E9-42AC-A8ED-4B0053B31FC4}" type="pres">
      <dgm:prSet presAssocID="{A09A29AB-7ABF-4CAA-A579-A00202BBD8D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D946197-94DF-4F40-80D6-3CC777F1CB9E}" type="pres">
      <dgm:prSet presAssocID="{B386E5C4-76B0-4697-9B19-7461141657AA}" presName="Name14" presStyleCnt="0"/>
      <dgm:spPr/>
    </dgm:pt>
    <dgm:pt modelId="{CAFE9758-EB86-4416-98AD-81196880EE35}" type="pres">
      <dgm:prSet presAssocID="{B386E5C4-76B0-4697-9B19-7461141657AA}" presName="level1Shape" presStyleLbl="node0" presStyleIdx="0" presStyleCnt="1" custScaleX="3012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24A936-4996-4D54-853A-99F36B7232D0}" type="pres">
      <dgm:prSet presAssocID="{B386E5C4-76B0-4697-9B19-7461141657AA}" presName="hierChild2" presStyleCnt="0"/>
      <dgm:spPr/>
    </dgm:pt>
    <dgm:pt modelId="{ED2B492E-F7C4-495E-8889-FDCC2D9BBBCD}" type="pres">
      <dgm:prSet presAssocID="{51B7ED32-8DD1-4D97-9237-A905BED556C2}" presName="Name19" presStyleLbl="parChTrans1D2" presStyleIdx="0" presStyleCnt="1"/>
      <dgm:spPr/>
      <dgm:t>
        <a:bodyPr/>
        <a:lstStyle/>
        <a:p>
          <a:endParaRPr lang="en-US"/>
        </a:p>
      </dgm:t>
    </dgm:pt>
    <dgm:pt modelId="{3F8B9CB2-36E0-4CA3-865C-2C089A1BC77F}" type="pres">
      <dgm:prSet presAssocID="{8FA495F6-60FF-436D-9810-2C4C1C1786F8}" presName="Name21" presStyleCnt="0"/>
      <dgm:spPr/>
    </dgm:pt>
    <dgm:pt modelId="{72921932-2B71-4160-A497-ABE9E868F2BD}" type="pres">
      <dgm:prSet presAssocID="{8FA495F6-60FF-436D-9810-2C4C1C1786F8}" presName="level2Shape" presStyleLbl="node2" presStyleIdx="0" presStyleCnt="1" custScaleX="301283"/>
      <dgm:spPr/>
      <dgm:t>
        <a:bodyPr/>
        <a:lstStyle/>
        <a:p>
          <a:endParaRPr lang="en-US"/>
        </a:p>
      </dgm:t>
    </dgm:pt>
    <dgm:pt modelId="{D4B98E29-51F8-441C-9ADB-190C3A295E4F}" type="pres">
      <dgm:prSet presAssocID="{8FA495F6-60FF-436D-9810-2C4C1C1786F8}" presName="hierChild3" presStyleCnt="0"/>
      <dgm:spPr/>
    </dgm:pt>
    <dgm:pt modelId="{F2F63B63-6D09-46FA-A069-1ED2702DC4C6}" type="pres">
      <dgm:prSet presAssocID="{9611B6D8-86F6-461A-82FC-EBF802AAF64C}" presName="Name19" presStyleLbl="parChTrans1D3" presStyleIdx="0" presStyleCnt="1"/>
      <dgm:spPr/>
      <dgm:t>
        <a:bodyPr/>
        <a:lstStyle/>
        <a:p>
          <a:endParaRPr lang="en-US"/>
        </a:p>
      </dgm:t>
    </dgm:pt>
    <dgm:pt modelId="{9A469E6D-0FB4-405D-B39E-B008A156F4F8}" type="pres">
      <dgm:prSet presAssocID="{AE1CE9C9-4D9C-4E68-AAE1-7C053442C257}" presName="Name21" presStyleCnt="0"/>
      <dgm:spPr/>
    </dgm:pt>
    <dgm:pt modelId="{5D2F4466-6827-411E-A84B-5C33A3082EFE}" type="pres">
      <dgm:prSet presAssocID="{AE1CE9C9-4D9C-4E68-AAE1-7C053442C257}" presName="level2Shape" presStyleLbl="node3" presStyleIdx="0" presStyleCnt="1" custScaleX="301283"/>
      <dgm:spPr/>
      <dgm:t>
        <a:bodyPr/>
        <a:lstStyle/>
        <a:p>
          <a:endParaRPr lang="en-US"/>
        </a:p>
      </dgm:t>
    </dgm:pt>
    <dgm:pt modelId="{392AD311-D062-44F5-A62E-2EE3530F3A5A}" type="pres">
      <dgm:prSet presAssocID="{AE1CE9C9-4D9C-4E68-AAE1-7C053442C257}" presName="hierChild3" presStyleCnt="0"/>
      <dgm:spPr/>
    </dgm:pt>
    <dgm:pt modelId="{7241C688-7DD3-4D3D-BD2D-D1B4EEE7C0C7}" type="pres">
      <dgm:prSet presAssocID="{B6F9BBD5-D981-469D-A751-1B452628981E}" presName="Name19" presStyleLbl="parChTrans1D4" presStyleIdx="0" presStyleCnt="4"/>
      <dgm:spPr/>
      <dgm:t>
        <a:bodyPr/>
        <a:lstStyle/>
        <a:p>
          <a:endParaRPr lang="en-US"/>
        </a:p>
      </dgm:t>
    </dgm:pt>
    <dgm:pt modelId="{FE6E796F-4748-4146-AAAE-0FB3E73AD95D}" type="pres">
      <dgm:prSet presAssocID="{73CAB33D-7FCF-430A-8E77-F2E90D47BAC3}" presName="Name21" presStyleCnt="0"/>
      <dgm:spPr/>
    </dgm:pt>
    <dgm:pt modelId="{31D1E4B9-0F06-41C2-A44E-0BC0C1E8A26D}" type="pres">
      <dgm:prSet presAssocID="{73CAB33D-7FCF-430A-8E77-F2E90D47BAC3}" presName="level2Shape" presStyleLbl="node4" presStyleIdx="0" presStyleCnt="4" custScaleX="301283"/>
      <dgm:spPr/>
      <dgm:t>
        <a:bodyPr/>
        <a:lstStyle/>
        <a:p>
          <a:endParaRPr lang="en-US"/>
        </a:p>
      </dgm:t>
    </dgm:pt>
    <dgm:pt modelId="{AB00A81F-3AE6-470D-91CF-524C1CBFD40E}" type="pres">
      <dgm:prSet presAssocID="{73CAB33D-7FCF-430A-8E77-F2E90D47BAC3}" presName="hierChild3" presStyleCnt="0"/>
      <dgm:spPr/>
    </dgm:pt>
    <dgm:pt modelId="{58312AF5-539D-44A2-B8E4-244C1B62ADC3}" type="pres">
      <dgm:prSet presAssocID="{FEBF15E8-CC3E-4D2A-81D0-7173C69ADA27}" presName="Name19" presStyleLbl="parChTrans1D4" presStyleIdx="1" presStyleCnt="4"/>
      <dgm:spPr/>
      <dgm:t>
        <a:bodyPr/>
        <a:lstStyle/>
        <a:p>
          <a:endParaRPr lang="en-US"/>
        </a:p>
      </dgm:t>
    </dgm:pt>
    <dgm:pt modelId="{B160EF7F-88B1-43D5-8CD8-653E6E811015}" type="pres">
      <dgm:prSet presAssocID="{63CACE1A-8D08-4CB6-80E5-1EBD62855E06}" presName="Name21" presStyleCnt="0"/>
      <dgm:spPr/>
    </dgm:pt>
    <dgm:pt modelId="{9D651C3A-4C6A-4509-94EC-DBB65D18600B}" type="pres">
      <dgm:prSet presAssocID="{63CACE1A-8D08-4CB6-80E5-1EBD62855E06}" presName="level2Shape" presStyleLbl="node4" presStyleIdx="1" presStyleCnt="4" custScaleX="301283"/>
      <dgm:spPr/>
      <dgm:t>
        <a:bodyPr/>
        <a:lstStyle/>
        <a:p>
          <a:endParaRPr lang="en-US"/>
        </a:p>
      </dgm:t>
    </dgm:pt>
    <dgm:pt modelId="{508960BF-EC8E-4CEE-A619-2D4F44FB3BF0}" type="pres">
      <dgm:prSet presAssocID="{63CACE1A-8D08-4CB6-80E5-1EBD62855E06}" presName="hierChild3" presStyleCnt="0"/>
      <dgm:spPr/>
    </dgm:pt>
    <dgm:pt modelId="{B000E4AC-87A3-4ABC-AE21-BCA9A9C5DFC9}" type="pres">
      <dgm:prSet presAssocID="{171ACEFD-16CA-44FC-A36D-DAEE673A5486}" presName="Name19" presStyleLbl="parChTrans1D4" presStyleIdx="2" presStyleCnt="4"/>
      <dgm:spPr/>
      <dgm:t>
        <a:bodyPr/>
        <a:lstStyle/>
        <a:p>
          <a:endParaRPr lang="en-US"/>
        </a:p>
      </dgm:t>
    </dgm:pt>
    <dgm:pt modelId="{D7ABF130-63C9-4E56-898D-09F232AA667D}" type="pres">
      <dgm:prSet presAssocID="{F9D4BEA9-058C-4EDA-B78E-55A2DEE2963B}" presName="Name21" presStyleCnt="0"/>
      <dgm:spPr/>
    </dgm:pt>
    <dgm:pt modelId="{FF90DA05-0F60-4D32-A3A2-CB2D254B0E2C}" type="pres">
      <dgm:prSet presAssocID="{F9D4BEA9-058C-4EDA-B78E-55A2DEE2963B}" presName="level2Shape" presStyleLbl="node4" presStyleIdx="2" presStyleCnt="4" custScaleX="301283"/>
      <dgm:spPr/>
      <dgm:t>
        <a:bodyPr/>
        <a:lstStyle/>
        <a:p>
          <a:endParaRPr lang="en-US"/>
        </a:p>
      </dgm:t>
    </dgm:pt>
    <dgm:pt modelId="{FD5F5869-6191-4334-8D80-9A3CB3A5B26C}" type="pres">
      <dgm:prSet presAssocID="{F9D4BEA9-058C-4EDA-B78E-55A2DEE2963B}" presName="hierChild3" presStyleCnt="0"/>
      <dgm:spPr/>
    </dgm:pt>
    <dgm:pt modelId="{A906DE62-D9AC-4CBB-9888-2D16473901B4}" type="pres">
      <dgm:prSet presAssocID="{67CD2EA3-1F21-4031-8BE4-D731998C1928}" presName="Name19" presStyleLbl="parChTrans1D4" presStyleIdx="3" presStyleCnt="4"/>
      <dgm:spPr/>
      <dgm:t>
        <a:bodyPr/>
        <a:lstStyle/>
        <a:p>
          <a:endParaRPr lang="en-US"/>
        </a:p>
      </dgm:t>
    </dgm:pt>
    <dgm:pt modelId="{80BD3E57-2B01-4D36-ACEE-1CF035DF364C}" type="pres">
      <dgm:prSet presAssocID="{CCD7CDC8-4907-4BF1-BEAA-325DE4E325F0}" presName="Name21" presStyleCnt="0"/>
      <dgm:spPr/>
    </dgm:pt>
    <dgm:pt modelId="{DD41BDD5-C19C-434D-AB59-C627D9EBA5A3}" type="pres">
      <dgm:prSet presAssocID="{CCD7CDC8-4907-4BF1-BEAA-325DE4E325F0}" presName="level2Shape" presStyleLbl="node4" presStyleIdx="3" presStyleCnt="4" custScaleX="299673"/>
      <dgm:spPr/>
      <dgm:t>
        <a:bodyPr/>
        <a:lstStyle/>
        <a:p>
          <a:endParaRPr lang="en-US"/>
        </a:p>
      </dgm:t>
    </dgm:pt>
    <dgm:pt modelId="{3037F67B-C5E9-49D5-A253-45785C7B8818}" type="pres">
      <dgm:prSet presAssocID="{CCD7CDC8-4907-4BF1-BEAA-325DE4E325F0}" presName="hierChild3" presStyleCnt="0"/>
      <dgm:spPr/>
    </dgm:pt>
    <dgm:pt modelId="{BC2CEA97-7F52-4B43-B43F-3C151301BC1A}" type="pres">
      <dgm:prSet presAssocID="{A09A29AB-7ABF-4CAA-A579-A00202BBD8D4}" presName="bgShapesFlow" presStyleCnt="0"/>
      <dgm:spPr/>
    </dgm:pt>
    <dgm:pt modelId="{D239E522-59E2-4B13-AEC0-76CDD80CC6BC}" type="pres">
      <dgm:prSet presAssocID="{23D0E18C-BB66-4E3C-B44B-C1059B9AFDA2}" presName="rectComp" presStyleCnt="0"/>
      <dgm:spPr/>
    </dgm:pt>
    <dgm:pt modelId="{610D26B1-00CA-4D9E-B01C-947BC31AB8CE}" type="pres">
      <dgm:prSet presAssocID="{23D0E18C-BB66-4E3C-B44B-C1059B9AFDA2}" presName="bgRect" presStyleLbl="bgShp" presStyleIdx="0" presStyleCnt="7"/>
      <dgm:spPr/>
      <dgm:t>
        <a:bodyPr/>
        <a:lstStyle/>
        <a:p>
          <a:endParaRPr lang="en-US"/>
        </a:p>
      </dgm:t>
    </dgm:pt>
    <dgm:pt modelId="{D72AEF8D-5A18-4416-BC98-05A80EE45620}" type="pres">
      <dgm:prSet presAssocID="{23D0E18C-BB66-4E3C-B44B-C1059B9AFDA2}" presName="bgRectTx" presStyleLbl="bgShp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FA863-F1A6-4995-84BF-FB79966846C0}" type="pres">
      <dgm:prSet presAssocID="{23D0E18C-BB66-4E3C-B44B-C1059B9AFDA2}" presName="spComp" presStyleCnt="0"/>
      <dgm:spPr/>
    </dgm:pt>
    <dgm:pt modelId="{C68FDD4C-8B51-46D4-A4A8-FA32E93DD052}" type="pres">
      <dgm:prSet presAssocID="{23D0E18C-BB66-4E3C-B44B-C1059B9AFDA2}" presName="vSp" presStyleCnt="0"/>
      <dgm:spPr/>
    </dgm:pt>
    <dgm:pt modelId="{511D64F9-74AC-49C3-A95A-02B0A9FB9850}" type="pres">
      <dgm:prSet presAssocID="{47419077-013F-4409-AA41-E73BA1AD6D3B}" presName="rectComp" presStyleCnt="0"/>
      <dgm:spPr/>
    </dgm:pt>
    <dgm:pt modelId="{FB80047E-F7F5-4384-99B0-DF03C3A78EEB}" type="pres">
      <dgm:prSet presAssocID="{47419077-013F-4409-AA41-E73BA1AD6D3B}" presName="bgRect" presStyleLbl="bgShp" presStyleIdx="1" presStyleCnt="7"/>
      <dgm:spPr/>
      <dgm:t>
        <a:bodyPr/>
        <a:lstStyle/>
        <a:p>
          <a:endParaRPr lang="en-US"/>
        </a:p>
      </dgm:t>
    </dgm:pt>
    <dgm:pt modelId="{6FD884CA-D5EA-43A1-964C-0B9C6A0F4C88}" type="pres">
      <dgm:prSet presAssocID="{47419077-013F-4409-AA41-E73BA1AD6D3B}" presName="bgRectTx" presStyleLbl="bgShp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0EFD7-7E82-4331-BAE5-B39B36FEE941}" type="pres">
      <dgm:prSet presAssocID="{47419077-013F-4409-AA41-E73BA1AD6D3B}" presName="spComp" presStyleCnt="0"/>
      <dgm:spPr/>
    </dgm:pt>
    <dgm:pt modelId="{4FD95E6C-6D0F-43F5-ACAB-87F185F35085}" type="pres">
      <dgm:prSet presAssocID="{47419077-013F-4409-AA41-E73BA1AD6D3B}" presName="vSp" presStyleCnt="0"/>
      <dgm:spPr/>
    </dgm:pt>
    <dgm:pt modelId="{B8A9270D-66F0-47E8-A2B5-95561ACAA357}" type="pres">
      <dgm:prSet presAssocID="{A61D7F05-BCAA-48F6-9FA0-95828072235F}" presName="rectComp" presStyleCnt="0"/>
      <dgm:spPr/>
    </dgm:pt>
    <dgm:pt modelId="{0AC8B6FA-7EF3-436B-AED9-7542A3AC495B}" type="pres">
      <dgm:prSet presAssocID="{A61D7F05-BCAA-48F6-9FA0-95828072235F}" presName="bgRect" presStyleLbl="bgShp" presStyleIdx="2" presStyleCnt="7"/>
      <dgm:spPr/>
      <dgm:t>
        <a:bodyPr/>
        <a:lstStyle/>
        <a:p>
          <a:endParaRPr lang="en-US"/>
        </a:p>
      </dgm:t>
    </dgm:pt>
    <dgm:pt modelId="{265E9D51-0484-43E4-87D6-B91774909DC3}" type="pres">
      <dgm:prSet presAssocID="{A61D7F05-BCAA-48F6-9FA0-95828072235F}" presName="bgRectTx" presStyleLbl="bgShp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92C15-3599-40D8-A8B7-9CDA647058EB}" type="pres">
      <dgm:prSet presAssocID="{A61D7F05-BCAA-48F6-9FA0-95828072235F}" presName="spComp" presStyleCnt="0"/>
      <dgm:spPr/>
    </dgm:pt>
    <dgm:pt modelId="{DF7AC3B1-E814-431A-9003-9AD7DB919B07}" type="pres">
      <dgm:prSet presAssocID="{A61D7F05-BCAA-48F6-9FA0-95828072235F}" presName="vSp" presStyleCnt="0"/>
      <dgm:spPr/>
    </dgm:pt>
    <dgm:pt modelId="{6CEFD281-48CB-4C4E-921E-45C66C80684B}" type="pres">
      <dgm:prSet presAssocID="{4D293298-B26F-43BF-8AEE-82339CB07B63}" presName="rectComp" presStyleCnt="0"/>
      <dgm:spPr/>
    </dgm:pt>
    <dgm:pt modelId="{BCB75A0B-40E3-4990-84DA-DF28F51C33BB}" type="pres">
      <dgm:prSet presAssocID="{4D293298-B26F-43BF-8AEE-82339CB07B63}" presName="bgRect" presStyleLbl="bgShp" presStyleIdx="3" presStyleCnt="7"/>
      <dgm:spPr/>
      <dgm:t>
        <a:bodyPr/>
        <a:lstStyle/>
        <a:p>
          <a:endParaRPr lang="en-US"/>
        </a:p>
      </dgm:t>
    </dgm:pt>
    <dgm:pt modelId="{80FD7DE6-DD77-4DC3-9616-755F8506E013}" type="pres">
      <dgm:prSet presAssocID="{4D293298-B26F-43BF-8AEE-82339CB07B63}" presName="bgRectTx" presStyleLbl="bgShp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5ADA0-FA4E-4E41-B425-35D2C83231E7}" type="pres">
      <dgm:prSet presAssocID="{4D293298-B26F-43BF-8AEE-82339CB07B63}" presName="spComp" presStyleCnt="0"/>
      <dgm:spPr/>
    </dgm:pt>
    <dgm:pt modelId="{1C13523B-EF24-4853-96A4-1F0F4F000EE2}" type="pres">
      <dgm:prSet presAssocID="{4D293298-B26F-43BF-8AEE-82339CB07B63}" presName="vSp" presStyleCnt="0"/>
      <dgm:spPr/>
    </dgm:pt>
    <dgm:pt modelId="{1E94EF7D-7B72-4F43-840C-158C0E4DEE7E}" type="pres">
      <dgm:prSet presAssocID="{AE9D4144-619B-4E3C-A261-0852D09A3BA7}" presName="rectComp" presStyleCnt="0"/>
      <dgm:spPr/>
    </dgm:pt>
    <dgm:pt modelId="{11D403A8-4355-414F-A509-64F72148CE8E}" type="pres">
      <dgm:prSet presAssocID="{AE9D4144-619B-4E3C-A261-0852D09A3BA7}" presName="bgRect" presStyleLbl="bgShp" presStyleIdx="4" presStyleCnt="7"/>
      <dgm:spPr/>
      <dgm:t>
        <a:bodyPr/>
        <a:lstStyle/>
        <a:p>
          <a:endParaRPr lang="en-US"/>
        </a:p>
      </dgm:t>
    </dgm:pt>
    <dgm:pt modelId="{A492719B-56FD-4823-B649-6347DCD304AE}" type="pres">
      <dgm:prSet presAssocID="{AE9D4144-619B-4E3C-A261-0852D09A3BA7}" presName="bgRectTx" presStyleLbl="bgShp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8503B-241A-4F93-9089-3B374F71F8A2}" type="pres">
      <dgm:prSet presAssocID="{AE9D4144-619B-4E3C-A261-0852D09A3BA7}" presName="spComp" presStyleCnt="0"/>
      <dgm:spPr/>
    </dgm:pt>
    <dgm:pt modelId="{DEE5C55D-E355-42DB-8A49-C887AD13242E}" type="pres">
      <dgm:prSet presAssocID="{AE9D4144-619B-4E3C-A261-0852D09A3BA7}" presName="vSp" presStyleCnt="0"/>
      <dgm:spPr/>
    </dgm:pt>
    <dgm:pt modelId="{2B708732-F23A-4838-8E5C-4484FB6CF25F}" type="pres">
      <dgm:prSet presAssocID="{36A7379D-4AE1-4649-B3F5-3DAF9F86EFFC}" presName="rectComp" presStyleCnt="0"/>
      <dgm:spPr/>
    </dgm:pt>
    <dgm:pt modelId="{ED4A83ED-A48E-4391-95C7-2B2A18E04972}" type="pres">
      <dgm:prSet presAssocID="{36A7379D-4AE1-4649-B3F5-3DAF9F86EFFC}" presName="bgRect" presStyleLbl="bgShp" presStyleIdx="5" presStyleCnt="7"/>
      <dgm:spPr/>
      <dgm:t>
        <a:bodyPr/>
        <a:lstStyle/>
        <a:p>
          <a:endParaRPr lang="en-US"/>
        </a:p>
      </dgm:t>
    </dgm:pt>
    <dgm:pt modelId="{61984B52-E69A-4787-8EE9-BD9B754F94E8}" type="pres">
      <dgm:prSet presAssocID="{36A7379D-4AE1-4649-B3F5-3DAF9F86EFFC}" presName="bgRectTx" presStyleLbl="bgShp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5B3C1-BC49-4C5E-B8AE-D8D237559F56}" type="pres">
      <dgm:prSet presAssocID="{36A7379D-4AE1-4649-B3F5-3DAF9F86EFFC}" presName="spComp" presStyleCnt="0"/>
      <dgm:spPr/>
    </dgm:pt>
    <dgm:pt modelId="{BF595C52-ED0F-48CF-9096-92A8D7E82B54}" type="pres">
      <dgm:prSet presAssocID="{36A7379D-4AE1-4649-B3F5-3DAF9F86EFFC}" presName="vSp" presStyleCnt="0"/>
      <dgm:spPr/>
    </dgm:pt>
    <dgm:pt modelId="{35B1CDF0-77FF-4080-9934-C73D9138CD45}" type="pres">
      <dgm:prSet presAssocID="{66B917B6-0D18-4A01-A046-159C77051B7B}" presName="rectComp" presStyleCnt="0"/>
      <dgm:spPr/>
    </dgm:pt>
    <dgm:pt modelId="{DD45D31D-49EE-4B9E-BDDB-CC37391D4687}" type="pres">
      <dgm:prSet presAssocID="{66B917B6-0D18-4A01-A046-159C77051B7B}" presName="bgRect" presStyleLbl="bgShp" presStyleIdx="6" presStyleCnt="7"/>
      <dgm:spPr/>
      <dgm:t>
        <a:bodyPr/>
        <a:lstStyle/>
        <a:p>
          <a:endParaRPr lang="en-US"/>
        </a:p>
      </dgm:t>
    </dgm:pt>
    <dgm:pt modelId="{B1FAED86-AD1E-4556-8EFD-C85961FB0EED}" type="pres">
      <dgm:prSet presAssocID="{66B917B6-0D18-4A01-A046-159C77051B7B}" presName="bgRectTx" presStyleLbl="bgShp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80E716-C060-404C-AF8D-8E61F6977669}" srcId="{A09A29AB-7ABF-4CAA-A579-A00202BBD8D4}" destId="{47419077-013F-4409-AA41-E73BA1AD6D3B}" srcOrd="2" destOrd="0" parTransId="{5B58832F-3BD6-489D-A8B9-490C54A909FC}" sibTransId="{DFE6AAA5-C1F8-426D-9C74-147C2D4546AC}"/>
    <dgm:cxn modelId="{36DCA6ED-9C8E-48BE-A6FF-7FA15D914804}" type="presOf" srcId="{51B7ED32-8DD1-4D97-9237-A905BED556C2}" destId="{ED2B492E-F7C4-495E-8889-FDCC2D9BBBCD}" srcOrd="0" destOrd="0" presId="urn:microsoft.com/office/officeart/2005/8/layout/hierarchy6"/>
    <dgm:cxn modelId="{85DEE584-EEB0-4B4A-942A-3AFA036E427A}" type="presOf" srcId="{47419077-013F-4409-AA41-E73BA1AD6D3B}" destId="{FB80047E-F7F5-4384-99B0-DF03C3A78EEB}" srcOrd="0" destOrd="0" presId="urn:microsoft.com/office/officeart/2005/8/layout/hierarchy6"/>
    <dgm:cxn modelId="{A7DBB2A6-5637-4D10-B376-8F207F7015B6}" type="presOf" srcId="{23D0E18C-BB66-4E3C-B44B-C1059B9AFDA2}" destId="{D72AEF8D-5A18-4416-BC98-05A80EE45620}" srcOrd="1" destOrd="0" presId="urn:microsoft.com/office/officeart/2005/8/layout/hierarchy6"/>
    <dgm:cxn modelId="{E3F26CA9-328D-4C2A-A640-B2CC0A1CCE4C}" srcId="{F9D4BEA9-058C-4EDA-B78E-55A2DEE2963B}" destId="{CCD7CDC8-4907-4BF1-BEAA-325DE4E325F0}" srcOrd="0" destOrd="0" parTransId="{67CD2EA3-1F21-4031-8BE4-D731998C1928}" sibTransId="{EF22B5CD-F8AC-40EB-824E-04F8553436A0}"/>
    <dgm:cxn modelId="{06D5883B-B6B8-43E8-99F2-D02AC1C4005C}" type="presOf" srcId="{73CAB33D-7FCF-430A-8E77-F2E90D47BAC3}" destId="{31D1E4B9-0F06-41C2-A44E-0BC0C1E8A26D}" srcOrd="0" destOrd="0" presId="urn:microsoft.com/office/officeart/2005/8/layout/hierarchy6"/>
    <dgm:cxn modelId="{D6D6CA24-F3DD-4527-A804-75E9A6E393BB}" srcId="{B386E5C4-76B0-4697-9B19-7461141657AA}" destId="{8FA495F6-60FF-436D-9810-2C4C1C1786F8}" srcOrd="0" destOrd="0" parTransId="{51B7ED32-8DD1-4D97-9237-A905BED556C2}" sibTransId="{07EC2682-B210-49CC-9242-6EE1B26A5DCB}"/>
    <dgm:cxn modelId="{28CC9B07-3652-4415-9E5B-EC3E820DE4D1}" srcId="{8FA495F6-60FF-436D-9810-2C4C1C1786F8}" destId="{AE1CE9C9-4D9C-4E68-AAE1-7C053442C257}" srcOrd="0" destOrd="0" parTransId="{9611B6D8-86F6-461A-82FC-EBF802AAF64C}" sibTransId="{481B74AE-2667-417A-A912-6C1DE4C9BA75}"/>
    <dgm:cxn modelId="{BE4CA236-8E1A-431C-A038-0F8B7C9DEE06}" srcId="{A09A29AB-7ABF-4CAA-A579-A00202BBD8D4}" destId="{4D293298-B26F-43BF-8AEE-82339CB07B63}" srcOrd="4" destOrd="0" parTransId="{22E18B11-7F86-4F2F-A5FC-47ADF999F249}" sibTransId="{A9E480A4-606B-49EA-81B7-13E74C37907D}"/>
    <dgm:cxn modelId="{C9DA501E-039F-41B2-BCC9-9D7CD3986F2B}" srcId="{73CAB33D-7FCF-430A-8E77-F2E90D47BAC3}" destId="{63CACE1A-8D08-4CB6-80E5-1EBD62855E06}" srcOrd="0" destOrd="0" parTransId="{FEBF15E8-CC3E-4D2A-81D0-7173C69ADA27}" sibTransId="{5F14B175-41D0-423F-A6B8-FEB79BFF8BB9}"/>
    <dgm:cxn modelId="{4C0C2D12-0CD7-4EA6-8051-2D5875C76C5B}" type="presOf" srcId="{CCD7CDC8-4907-4BF1-BEAA-325DE4E325F0}" destId="{DD41BDD5-C19C-434D-AB59-C627D9EBA5A3}" srcOrd="0" destOrd="0" presId="urn:microsoft.com/office/officeart/2005/8/layout/hierarchy6"/>
    <dgm:cxn modelId="{D06AF825-826B-44E8-A559-CDEEEF5AFA86}" type="presOf" srcId="{B6F9BBD5-D981-469D-A751-1B452628981E}" destId="{7241C688-7DD3-4D3D-BD2D-D1B4EEE7C0C7}" srcOrd="0" destOrd="0" presId="urn:microsoft.com/office/officeart/2005/8/layout/hierarchy6"/>
    <dgm:cxn modelId="{23B48D2B-9FD3-4F9F-A784-6ADCE939DC2B}" type="presOf" srcId="{171ACEFD-16CA-44FC-A36D-DAEE673A5486}" destId="{B000E4AC-87A3-4ABC-AE21-BCA9A9C5DFC9}" srcOrd="0" destOrd="0" presId="urn:microsoft.com/office/officeart/2005/8/layout/hierarchy6"/>
    <dgm:cxn modelId="{09145CFE-AB87-488C-97BD-7E4E6F5A871D}" type="presOf" srcId="{FEBF15E8-CC3E-4D2A-81D0-7173C69ADA27}" destId="{58312AF5-539D-44A2-B8E4-244C1B62ADC3}" srcOrd="0" destOrd="0" presId="urn:microsoft.com/office/officeart/2005/8/layout/hierarchy6"/>
    <dgm:cxn modelId="{C0196747-C450-4EB7-9EAC-097B448E7D95}" type="presOf" srcId="{23D0E18C-BB66-4E3C-B44B-C1059B9AFDA2}" destId="{610D26B1-00CA-4D9E-B01C-947BC31AB8CE}" srcOrd="0" destOrd="0" presId="urn:microsoft.com/office/officeart/2005/8/layout/hierarchy6"/>
    <dgm:cxn modelId="{ACE815EC-8D39-407B-BFD2-946D89CC5944}" srcId="{A09A29AB-7ABF-4CAA-A579-A00202BBD8D4}" destId="{36A7379D-4AE1-4649-B3F5-3DAF9F86EFFC}" srcOrd="6" destOrd="0" parTransId="{4C346449-50B8-43E0-A3E7-A47E63D5AA33}" sibTransId="{C350FBA6-8F9A-4B50-9AD0-7AC69B8BDFC0}"/>
    <dgm:cxn modelId="{99A4F05B-5706-414F-BE96-BF6205382DD5}" srcId="{A09A29AB-7ABF-4CAA-A579-A00202BBD8D4}" destId="{AE9D4144-619B-4E3C-A261-0852D09A3BA7}" srcOrd="5" destOrd="0" parTransId="{A1DF8D76-380F-4127-8BCB-5764474129A9}" sibTransId="{08AF7A8E-61C1-4A30-8036-0719D6ADAA34}"/>
    <dgm:cxn modelId="{991EFA43-98C4-4B84-B092-F39CB9DEC35B}" type="presOf" srcId="{F9D4BEA9-058C-4EDA-B78E-55A2DEE2963B}" destId="{FF90DA05-0F60-4D32-A3A2-CB2D254B0E2C}" srcOrd="0" destOrd="0" presId="urn:microsoft.com/office/officeart/2005/8/layout/hierarchy6"/>
    <dgm:cxn modelId="{3A602287-ECA3-457A-95B6-04C7CE643E1A}" srcId="{AE1CE9C9-4D9C-4E68-AAE1-7C053442C257}" destId="{73CAB33D-7FCF-430A-8E77-F2E90D47BAC3}" srcOrd="0" destOrd="0" parTransId="{B6F9BBD5-D981-469D-A751-1B452628981E}" sibTransId="{2C4C83C9-7376-4167-92D6-44FD94CDD625}"/>
    <dgm:cxn modelId="{C3E2370E-E670-4632-B50E-55B91232DFB8}" srcId="{A09A29AB-7ABF-4CAA-A579-A00202BBD8D4}" destId="{A61D7F05-BCAA-48F6-9FA0-95828072235F}" srcOrd="3" destOrd="0" parTransId="{ABDFC032-37CC-4EA3-BB58-A0FF3E3E5556}" sibTransId="{F9D90A43-8622-4E24-BC16-012B6F3BB1DC}"/>
    <dgm:cxn modelId="{C68C7C14-6ACC-4052-B40E-E59DE8DD4E76}" type="presOf" srcId="{B386E5C4-76B0-4697-9B19-7461141657AA}" destId="{CAFE9758-EB86-4416-98AD-81196880EE35}" srcOrd="0" destOrd="0" presId="urn:microsoft.com/office/officeart/2005/8/layout/hierarchy6"/>
    <dgm:cxn modelId="{10409A3C-5714-4B6C-8C7E-D9A6FA44B4E9}" type="presOf" srcId="{67CD2EA3-1F21-4031-8BE4-D731998C1928}" destId="{A906DE62-D9AC-4CBB-9888-2D16473901B4}" srcOrd="0" destOrd="0" presId="urn:microsoft.com/office/officeart/2005/8/layout/hierarchy6"/>
    <dgm:cxn modelId="{A7E89563-9A26-4B5B-A8BD-4C69EF79DF3D}" type="presOf" srcId="{AE9D4144-619B-4E3C-A261-0852D09A3BA7}" destId="{11D403A8-4355-414F-A509-64F72148CE8E}" srcOrd="0" destOrd="0" presId="urn:microsoft.com/office/officeart/2005/8/layout/hierarchy6"/>
    <dgm:cxn modelId="{F7DFFAC2-DF8D-48E1-BF1A-019317B4FA6C}" srcId="{A09A29AB-7ABF-4CAA-A579-A00202BBD8D4}" destId="{B386E5C4-76B0-4697-9B19-7461141657AA}" srcOrd="0" destOrd="0" parTransId="{2A9848B7-8E48-4A7C-904F-7BEE7FFC01E9}" sibTransId="{A18501D0-8025-437D-8D6C-43E4E020AC08}"/>
    <dgm:cxn modelId="{E986AD4B-1F03-48BC-9EFD-7BA8CAA6117F}" type="presOf" srcId="{4D293298-B26F-43BF-8AEE-82339CB07B63}" destId="{80FD7DE6-DD77-4DC3-9616-755F8506E013}" srcOrd="1" destOrd="0" presId="urn:microsoft.com/office/officeart/2005/8/layout/hierarchy6"/>
    <dgm:cxn modelId="{C92B722E-BF23-4793-9B82-D407D631677E}" type="presOf" srcId="{8FA495F6-60FF-436D-9810-2C4C1C1786F8}" destId="{72921932-2B71-4160-A497-ABE9E868F2BD}" srcOrd="0" destOrd="0" presId="urn:microsoft.com/office/officeart/2005/8/layout/hierarchy6"/>
    <dgm:cxn modelId="{72060AA7-4BC4-4630-931F-07D4C8C6A1EA}" srcId="{A09A29AB-7ABF-4CAA-A579-A00202BBD8D4}" destId="{66B917B6-0D18-4A01-A046-159C77051B7B}" srcOrd="7" destOrd="0" parTransId="{CD167486-C8F7-4EF6-BCEB-202AABBF9D67}" sibTransId="{7C1E9011-F039-400E-8E6C-AFE4A851E1FB}"/>
    <dgm:cxn modelId="{FE72491A-03B4-4985-8C46-D19735D80D4B}" type="presOf" srcId="{AE9D4144-619B-4E3C-A261-0852D09A3BA7}" destId="{A492719B-56FD-4823-B649-6347DCD304AE}" srcOrd="1" destOrd="0" presId="urn:microsoft.com/office/officeart/2005/8/layout/hierarchy6"/>
    <dgm:cxn modelId="{73304486-8CE4-4B48-8B60-EE20C758E067}" type="presOf" srcId="{4D293298-B26F-43BF-8AEE-82339CB07B63}" destId="{BCB75A0B-40E3-4990-84DA-DF28F51C33BB}" srcOrd="0" destOrd="0" presId="urn:microsoft.com/office/officeart/2005/8/layout/hierarchy6"/>
    <dgm:cxn modelId="{017F0B9A-EABC-406F-B387-0B1CE9A1FF30}" type="presOf" srcId="{AE1CE9C9-4D9C-4E68-AAE1-7C053442C257}" destId="{5D2F4466-6827-411E-A84B-5C33A3082EFE}" srcOrd="0" destOrd="0" presId="urn:microsoft.com/office/officeart/2005/8/layout/hierarchy6"/>
    <dgm:cxn modelId="{150E9D1C-9A0A-4C50-8204-CB74C38E2F68}" type="presOf" srcId="{66B917B6-0D18-4A01-A046-159C77051B7B}" destId="{DD45D31D-49EE-4B9E-BDDB-CC37391D4687}" srcOrd="0" destOrd="0" presId="urn:microsoft.com/office/officeart/2005/8/layout/hierarchy6"/>
    <dgm:cxn modelId="{68E3DC13-660D-45EE-AE06-6686840D25D1}" type="presOf" srcId="{9611B6D8-86F6-461A-82FC-EBF802AAF64C}" destId="{F2F63B63-6D09-46FA-A069-1ED2702DC4C6}" srcOrd="0" destOrd="0" presId="urn:microsoft.com/office/officeart/2005/8/layout/hierarchy6"/>
    <dgm:cxn modelId="{9BE177DD-5D04-4DE1-8437-5BCF84E1A3F2}" type="presOf" srcId="{47419077-013F-4409-AA41-E73BA1AD6D3B}" destId="{6FD884CA-D5EA-43A1-964C-0B9C6A0F4C88}" srcOrd="1" destOrd="0" presId="urn:microsoft.com/office/officeart/2005/8/layout/hierarchy6"/>
    <dgm:cxn modelId="{C1AED3CC-F304-489B-AB60-1ADB585702B5}" type="presOf" srcId="{A09A29AB-7ABF-4CAA-A579-A00202BBD8D4}" destId="{3EFD6251-7A45-4B6E-B3C4-D5C4F30D2993}" srcOrd="0" destOrd="0" presId="urn:microsoft.com/office/officeart/2005/8/layout/hierarchy6"/>
    <dgm:cxn modelId="{C4BC3D2E-37FC-4C43-A734-4ADE1D9E85A5}" type="presOf" srcId="{36A7379D-4AE1-4649-B3F5-3DAF9F86EFFC}" destId="{61984B52-E69A-4787-8EE9-BD9B754F94E8}" srcOrd="1" destOrd="0" presId="urn:microsoft.com/office/officeart/2005/8/layout/hierarchy6"/>
    <dgm:cxn modelId="{17E73E61-DC41-4E47-9B08-DE561D4AAB65}" type="presOf" srcId="{66B917B6-0D18-4A01-A046-159C77051B7B}" destId="{B1FAED86-AD1E-4556-8EFD-C85961FB0EED}" srcOrd="1" destOrd="0" presId="urn:microsoft.com/office/officeart/2005/8/layout/hierarchy6"/>
    <dgm:cxn modelId="{CC7EED62-2919-4C68-A2A4-589826CFF2DE}" srcId="{A09A29AB-7ABF-4CAA-A579-A00202BBD8D4}" destId="{23D0E18C-BB66-4E3C-B44B-C1059B9AFDA2}" srcOrd="1" destOrd="0" parTransId="{77DD62D0-A929-4094-864B-A85EBED77C47}" sibTransId="{1AB8F480-EA03-4A1F-A952-EEF2574BEBF1}"/>
    <dgm:cxn modelId="{26C8B83F-A74B-4581-ABD4-9D7E67565C42}" srcId="{63CACE1A-8D08-4CB6-80E5-1EBD62855E06}" destId="{F9D4BEA9-058C-4EDA-B78E-55A2DEE2963B}" srcOrd="0" destOrd="0" parTransId="{171ACEFD-16CA-44FC-A36D-DAEE673A5486}" sibTransId="{F30B72C1-99D5-42DB-AFDD-3634A00C917D}"/>
    <dgm:cxn modelId="{EED36454-54B7-4C0E-9473-DE232130906E}" type="presOf" srcId="{A61D7F05-BCAA-48F6-9FA0-95828072235F}" destId="{265E9D51-0484-43E4-87D6-B91774909DC3}" srcOrd="1" destOrd="0" presId="urn:microsoft.com/office/officeart/2005/8/layout/hierarchy6"/>
    <dgm:cxn modelId="{CCECA077-7BA5-4AFB-9372-1A71164C15E6}" type="presOf" srcId="{63CACE1A-8D08-4CB6-80E5-1EBD62855E06}" destId="{9D651C3A-4C6A-4509-94EC-DBB65D18600B}" srcOrd="0" destOrd="0" presId="urn:microsoft.com/office/officeart/2005/8/layout/hierarchy6"/>
    <dgm:cxn modelId="{C7D77F02-3823-4DFE-9FB7-E6DCDF9447A9}" type="presOf" srcId="{A61D7F05-BCAA-48F6-9FA0-95828072235F}" destId="{0AC8B6FA-7EF3-436B-AED9-7542A3AC495B}" srcOrd="0" destOrd="0" presId="urn:microsoft.com/office/officeart/2005/8/layout/hierarchy6"/>
    <dgm:cxn modelId="{42D97172-6307-4902-8316-3D180BE4EA99}" type="presOf" srcId="{36A7379D-4AE1-4649-B3F5-3DAF9F86EFFC}" destId="{ED4A83ED-A48E-4391-95C7-2B2A18E04972}" srcOrd="0" destOrd="0" presId="urn:microsoft.com/office/officeart/2005/8/layout/hierarchy6"/>
    <dgm:cxn modelId="{39C38784-12C5-4748-8691-1366B39747A8}" type="presParOf" srcId="{3EFD6251-7A45-4B6E-B3C4-D5C4F30D2993}" destId="{D6FB28FB-3A1D-4966-8E15-3DB309B8CE85}" srcOrd="0" destOrd="0" presId="urn:microsoft.com/office/officeart/2005/8/layout/hierarchy6"/>
    <dgm:cxn modelId="{CAAACE6E-FF23-4FFA-9FEE-C4194E858D17}" type="presParOf" srcId="{D6FB28FB-3A1D-4966-8E15-3DB309B8CE85}" destId="{6A7BF51A-E83A-47DA-BAB7-7DDD33515514}" srcOrd="0" destOrd="0" presId="urn:microsoft.com/office/officeart/2005/8/layout/hierarchy6"/>
    <dgm:cxn modelId="{3905B3A8-506D-4DD4-84DE-5E337F230939}" type="presParOf" srcId="{D6FB28FB-3A1D-4966-8E15-3DB309B8CE85}" destId="{A503F7A6-72E9-42AC-A8ED-4B0053B31FC4}" srcOrd="1" destOrd="0" presId="urn:microsoft.com/office/officeart/2005/8/layout/hierarchy6"/>
    <dgm:cxn modelId="{073EE26F-1A90-41D8-A6C4-A8B153424608}" type="presParOf" srcId="{A503F7A6-72E9-42AC-A8ED-4B0053B31FC4}" destId="{3D946197-94DF-4F40-80D6-3CC777F1CB9E}" srcOrd="0" destOrd="0" presId="urn:microsoft.com/office/officeart/2005/8/layout/hierarchy6"/>
    <dgm:cxn modelId="{9A3952B2-3C33-43FE-BD51-EEA7F680C161}" type="presParOf" srcId="{3D946197-94DF-4F40-80D6-3CC777F1CB9E}" destId="{CAFE9758-EB86-4416-98AD-81196880EE35}" srcOrd="0" destOrd="0" presId="urn:microsoft.com/office/officeart/2005/8/layout/hierarchy6"/>
    <dgm:cxn modelId="{C6D1ECAB-09DC-438E-AAF6-4C1373170115}" type="presParOf" srcId="{3D946197-94DF-4F40-80D6-3CC777F1CB9E}" destId="{FC24A936-4996-4D54-853A-99F36B7232D0}" srcOrd="1" destOrd="0" presId="urn:microsoft.com/office/officeart/2005/8/layout/hierarchy6"/>
    <dgm:cxn modelId="{2E33D36F-D5B0-4883-A68F-BE040525A3CA}" type="presParOf" srcId="{FC24A936-4996-4D54-853A-99F36B7232D0}" destId="{ED2B492E-F7C4-495E-8889-FDCC2D9BBBCD}" srcOrd="0" destOrd="0" presId="urn:microsoft.com/office/officeart/2005/8/layout/hierarchy6"/>
    <dgm:cxn modelId="{99842C5F-1406-4349-BE2D-0FB50EAC8EE4}" type="presParOf" srcId="{FC24A936-4996-4D54-853A-99F36B7232D0}" destId="{3F8B9CB2-36E0-4CA3-865C-2C089A1BC77F}" srcOrd="1" destOrd="0" presId="urn:microsoft.com/office/officeart/2005/8/layout/hierarchy6"/>
    <dgm:cxn modelId="{CD830B4B-5402-4504-87C2-10324F83B0AE}" type="presParOf" srcId="{3F8B9CB2-36E0-4CA3-865C-2C089A1BC77F}" destId="{72921932-2B71-4160-A497-ABE9E868F2BD}" srcOrd="0" destOrd="0" presId="urn:microsoft.com/office/officeart/2005/8/layout/hierarchy6"/>
    <dgm:cxn modelId="{1902C622-CE7A-46CD-9112-19B134BB7C31}" type="presParOf" srcId="{3F8B9CB2-36E0-4CA3-865C-2C089A1BC77F}" destId="{D4B98E29-51F8-441C-9ADB-190C3A295E4F}" srcOrd="1" destOrd="0" presId="urn:microsoft.com/office/officeart/2005/8/layout/hierarchy6"/>
    <dgm:cxn modelId="{AA00C39F-77E0-4FF1-A9D2-863B830F2C46}" type="presParOf" srcId="{D4B98E29-51F8-441C-9ADB-190C3A295E4F}" destId="{F2F63B63-6D09-46FA-A069-1ED2702DC4C6}" srcOrd="0" destOrd="0" presId="urn:microsoft.com/office/officeart/2005/8/layout/hierarchy6"/>
    <dgm:cxn modelId="{F1E0D99B-8C89-40F1-BE3C-1D7745486754}" type="presParOf" srcId="{D4B98E29-51F8-441C-9ADB-190C3A295E4F}" destId="{9A469E6D-0FB4-405D-B39E-B008A156F4F8}" srcOrd="1" destOrd="0" presId="urn:microsoft.com/office/officeart/2005/8/layout/hierarchy6"/>
    <dgm:cxn modelId="{9714ECDC-7197-4299-82B7-E273B597B073}" type="presParOf" srcId="{9A469E6D-0FB4-405D-B39E-B008A156F4F8}" destId="{5D2F4466-6827-411E-A84B-5C33A3082EFE}" srcOrd="0" destOrd="0" presId="urn:microsoft.com/office/officeart/2005/8/layout/hierarchy6"/>
    <dgm:cxn modelId="{BF20C64A-1C0E-4D32-AAC7-5E7CCF4D079F}" type="presParOf" srcId="{9A469E6D-0FB4-405D-B39E-B008A156F4F8}" destId="{392AD311-D062-44F5-A62E-2EE3530F3A5A}" srcOrd="1" destOrd="0" presId="urn:microsoft.com/office/officeart/2005/8/layout/hierarchy6"/>
    <dgm:cxn modelId="{5BE7C4C4-7D69-4471-9A98-CC34BCC188BD}" type="presParOf" srcId="{392AD311-D062-44F5-A62E-2EE3530F3A5A}" destId="{7241C688-7DD3-4D3D-BD2D-D1B4EEE7C0C7}" srcOrd="0" destOrd="0" presId="urn:microsoft.com/office/officeart/2005/8/layout/hierarchy6"/>
    <dgm:cxn modelId="{213031F2-02E1-460B-B516-9CB4A52B472C}" type="presParOf" srcId="{392AD311-D062-44F5-A62E-2EE3530F3A5A}" destId="{FE6E796F-4748-4146-AAAE-0FB3E73AD95D}" srcOrd="1" destOrd="0" presId="urn:microsoft.com/office/officeart/2005/8/layout/hierarchy6"/>
    <dgm:cxn modelId="{3732EAEA-BE16-46A7-944E-E8DF8928599D}" type="presParOf" srcId="{FE6E796F-4748-4146-AAAE-0FB3E73AD95D}" destId="{31D1E4B9-0F06-41C2-A44E-0BC0C1E8A26D}" srcOrd="0" destOrd="0" presId="urn:microsoft.com/office/officeart/2005/8/layout/hierarchy6"/>
    <dgm:cxn modelId="{81CA5004-0DEB-4C9E-877F-ACCC2443C247}" type="presParOf" srcId="{FE6E796F-4748-4146-AAAE-0FB3E73AD95D}" destId="{AB00A81F-3AE6-470D-91CF-524C1CBFD40E}" srcOrd="1" destOrd="0" presId="urn:microsoft.com/office/officeart/2005/8/layout/hierarchy6"/>
    <dgm:cxn modelId="{6A4DF9FE-BF2A-472E-81B5-223084E09169}" type="presParOf" srcId="{AB00A81F-3AE6-470D-91CF-524C1CBFD40E}" destId="{58312AF5-539D-44A2-B8E4-244C1B62ADC3}" srcOrd="0" destOrd="0" presId="urn:microsoft.com/office/officeart/2005/8/layout/hierarchy6"/>
    <dgm:cxn modelId="{64389EFC-37FA-428E-AAD7-A54A55CFE0B3}" type="presParOf" srcId="{AB00A81F-3AE6-470D-91CF-524C1CBFD40E}" destId="{B160EF7F-88B1-43D5-8CD8-653E6E811015}" srcOrd="1" destOrd="0" presId="urn:microsoft.com/office/officeart/2005/8/layout/hierarchy6"/>
    <dgm:cxn modelId="{4615DD82-C3C8-46EC-A95F-8CD2EF3AE8D3}" type="presParOf" srcId="{B160EF7F-88B1-43D5-8CD8-653E6E811015}" destId="{9D651C3A-4C6A-4509-94EC-DBB65D18600B}" srcOrd="0" destOrd="0" presId="urn:microsoft.com/office/officeart/2005/8/layout/hierarchy6"/>
    <dgm:cxn modelId="{533FB416-5F2F-4218-8D9C-7EBABF133D0D}" type="presParOf" srcId="{B160EF7F-88B1-43D5-8CD8-653E6E811015}" destId="{508960BF-EC8E-4CEE-A619-2D4F44FB3BF0}" srcOrd="1" destOrd="0" presId="urn:microsoft.com/office/officeart/2005/8/layout/hierarchy6"/>
    <dgm:cxn modelId="{78F02083-53C8-4783-8F86-F72EDED8EF57}" type="presParOf" srcId="{508960BF-EC8E-4CEE-A619-2D4F44FB3BF0}" destId="{B000E4AC-87A3-4ABC-AE21-BCA9A9C5DFC9}" srcOrd="0" destOrd="0" presId="urn:microsoft.com/office/officeart/2005/8/layout/hierarchy6"/>
    <dgm:cxn modelId="{23A6E8AF-4DCB-46FE-BDC7-63B74809C059}" type="presParOf" srcId="{508960BF-EC8E-4CEE-A619-2D4F44FB3BF0}" destId="{D7ABF130-63C9-4E56-898D-09F232AA667D}" srcOrd="1" destOrd="0" presId="urn:microsoft.com/office/officeart/2005/8/layout/hierarchy6"/>
    <dgm:cxn modelId="{837535A5-FD29-4F1F-A373-2494BB0FC4D7}" type="presParOf" srcId="{D7ABF130-63C9-4E56-898D-09F232AA667D}" destId="{FF90DA05-0F60-4D32-A3A2-CB2D254B0E2C}" srcOrd="0" destOrd="0" presId="urn:microsoft.com/office/officeart/2005/8/layout/hierarchy6"/>
    <dgm:cxn modelId="{24E8CA60-A027-4D6C-9924-0C6C88552606}" type="presParOf" srcId="{D7ABF130-63C9-4E56-898D-09F232AA667D}" destId="{FD5F5869-6191-4334-8D80-9A3CB3A5B26C}" srcOrd="1" destOrd="0" presId="urn:microsoft.com/office/officeart/2005/8/layout/hierarchy6"/>
    <dgm:cxn modelId="{0A01F48A-1D60-4556-A77E-19A36244C313}" type="presParOf" srcId="{FD5F5869-6191-4334-8D80-9A3CB3A5B26C}" destId="{A906DE62-D9AC-4CBB-9888-2D16473901B4}" srcOrd="0" destOrd="0" presId="urn:microsoft.com/office/officeart/2005/8/layout/hierarchy6"/>
    <dgm:cxn modelId="{8D2C765B-6AA4-4F8C-9A5E-53DC8BB79881}" type="presParOf" srcId="{FD5F5869-6191-4334-8D80-9A3CB3A5B26C}" destId="{80BD3E57-2B01-4D36-ACEE-1CF035DF364C}" srcOrd="1" destOrd="0" presId="urn:microsoft.com/office/officeart/2005/8/layout/hierarchy6"/>
    <dgm:cxn modelId="{12DB0576-0410-4710-9A1C-D84A50C3DE41}" type="presParOf" srcId="{80BD3E57-2B01-4D36-ACEE-1CF035DF364C}" destId="{DD41BDD5-C19C-434D-AB59-C627D9EBA5A3}" srcOrd="0" destOrd="0" presId="urn:microsoft.com/office/officeart/2005/8/layout/hierarchy6"/>
    <dgm:cxn modelId="{6024C759-4B8C-4809-9AA8-B72528B415BE}" type="presParOf" srcId="{80BD3E57-2B01-4D36-ACEE-1CF035DF364C}" destId="{3037F67B-C5E9-49D5-A253-45785C7B8818}" srcOrd="1" destOrd="0" presId="urn:microsoft.com/office/officeart/2005/8/layout/hierarchy6"/>
    <dgm:cxn modelId="{D491AFDE-82C0-45A9-8E79-78A29A7D1E28}" type="presParOf" srcId="{3EFD6251-7A45-4B6E-B3C4-D5C4F30D2993}" destId="{BC2CEA97-7F52-4B43-B43F-3C151301BC1A}" srcOrd="1" destOrd="0" presId="urn:microsoft.com/office/officeart/2005/8/layout/hierarchy6"/>
    <dgm:cxn modelId="{E09CFC22-C5F1-43F6-915B-7D068CC14DA1}" type="presParOf" srcId="{BC2CEA97-7F52-4B43-B43F-3C151301BC1A}" destId="{D239E522-59E2-4B13-AEC0-76CDD80CC6BC}" srcOrd="0" destOrd="0" presId="urn:microsoft.com/office/officeart/2005/8/layout/hierarchy6"/>
    <dgm:cxn modelId="{19B53BD7-A307-4973-9EA3-BDA2AF59ED88}" type="presParOf" srcId="{D239E522-59E2-4B13-AEC0-76CDD80CC6BC}" destId="{610D26B1-00CA-4D9E-B01C-947BC31AB8CE}" srcOrd="0" destOrd="0" presId="urn:microsoft.com/office/officeart/2005/8/layout/hierarchy6"/>
    <dgm:cxn modelId="{820ED0BC-F81F-4141-A1A9-D0D1DFFE915B}" type="presParOf" srcId="{D239E522-59E2-4B13-AEC0-76CDD80CC6BC}" destId="{D72AEF8D-5A18-4416-BC98-05A80EE45620}" srcOrd="1" destOrd="0" presId="urn:microsoft.com/office/officeart/2005/8/layout/hierarchy6"/>
    <dgm:cxn modelId="{7FB92400-2EC2-4D92-A6D8-3A068F4346BD}" type="presParOf" srcId="{BC2CEA97-7F52-4B43-B43F-3C151301BC1A}" destId="{13DFA863-F1A6-4995-84BF-FB79966846C0}" srcOrd="1" destOrd="0" presId="urn:microsoft.com/office/officeart/2005/8/layout/hierarchy6"/>
    <dgm:cxn modelId="{2D253A87-791A-4861-8BD3-3A380AA8F7A4}" type="presParOf" srcId="{13DFA863-F1A6-4995-84BF-FB79966846C0}" destId="{C68FDD4C-8B51-46D4-A4A8-FA32E93DD052}" srcOrd="0" destOrd="0" presId="urn:microsoft.com/office/officeart/2005/8/layout/hierarchy6"/>
    <dgm:cxn modelId="{F4D366A7-E1CA-4798-8C86-B7075113FA5C}" type="presParOf" srcId="{BC2CEA97-7F52-4B43-B43F-3C151301BC1A}" destId="{511D64F9-74AC-49C3-A95A-02B0A9FB9850}" srcOrd="2" destOrd="0" presId="urn:microsoft.com/office/officeart/2005/8/layout/hierarchy6"/>
    <dgm:cxn modelId="{B6FE1777-B215-445B-96F1-3AFD6180F2BB}" type="presParOf" srcId="{511D64F9-74AC-49C3-A95A-02B0A9FB9850}" destId="{FB80047E-F7F5-4384-99B0-DF03C3A78EEB}" srcOrd="0" destOrd="0" presId="urn:microsoft.com/office/officeart/2005/8/layout/hierarchy6"/>
    <dgm:cxn modelId="{9D6D18FE-E7B5-4D52-8D3C-FFBB58F14991}" type="presParOf" srcId="{511D64F9-74AC-49C3-A95A-02B0A9FB9850}" destId="{6FD884CA-D5EA-43A1-964C-0B9C6A0F4C88}" srcOrd="1" destOrd="0" presId="urn:microsoft.com/office/officeart/2005/8/layout/hierarchy6"/>
    <dgm:cxn modelId="{938BD6A8-2BBE-4161-8B5F-0614E092E6F4}" type="presParOf" srcId="{BC2CEA97-7F52-4B43-B43F-3C151301BC1A}" destId="{EEA0EFD7-7E82-4331-BAE5-B39B36FEE941}" srcOrd="3" destOrd="0" presId="urn:microsoft.com/office/officeart/2005/8/layout/hierarchy6"/>
    <dgm:cxn modelId="{2DBF8AA8-207F-49BD-8BA7-D2902D5F7F4B}" type="presParOf" srcId="{EEA0EFD7-7E82-4331-BAE5-B39B36FEE941}" destId="{4FD95E6C-6D0F-43F5-ACAB-87F185F35085}" srcOrd="0" destOrd="0" presId="urn:microsoft.com/office/officeart/2005/8/layout/hierarchy6"/>
    <dgm:cxn modelId="{3C2DF1A2-EC4E-4A0C-A0A6-C5A4CEC19BEC}" type="presParOf" srcId="{BC2CEA97-7F52-4B43-B43F-3C151301BC1A}" destId="{B8A9270D-66F0-47E8-A2B5-95561ACAA357}" srcOrd="4" destOrd="0" presId="urn:microsoft.com/office/officeart/2005/8/layout/hierarchy6"/>
    <dgm:cxn modelId="{2656D8CA-2D72-49AF-9635-E4B354B5C969}" type="presParOf" srcId="{B8A9270D-66F0-47E8-A2B5-95561ACAA357}" destId="{0AC8B6FA-7EF3-436B-AED9-7542A3AC495B}" srcOrd="0" destOrd="0" presId="urn:microsoft.com/office/officeart/2005/8/layout/hierarchy6"/>
    <dgm:cxn modelId="{9E3E402A-B06F-43E9-BEDC-498F543A3F41}" type="presParOf" srcId="{B8A9270D-66F0-47E8-A2B5-95561ACAA357}" destId="{265E9D51-0484-43E4-87D6-B91774909DC3}" srcOrd="1" destOrd="0" presId="urn:microsoft.com/office/officeart/2005/8/layout/hierarchy6"/>
    <dgm:cxn modelId="{1CE59ADA-1B34-4409-A8C4-B22A162C6454}" type="presParOf" srcId="{BC2CEA97-7F52-4B43-B43F-3C151301BC1A}" destId="{6C692C15-3599-40D8-A8B7-9CDA647058EB}" srcOrd="5" destOrd="0" presId="urn:microsoft.com/office/officeart/2005/8/layout/hierarchy6"/>
    <dgm:cxn modelId="{E0FC087C-7941-4444-9EB0-42F3F9E3DA1B}" type="presParOf" srcId="{6C692C15-3599-40D8-A8B7-9CDA647058EB}" destId="{DF7AC3B1-E814-431A-9003-9AD7DB919B07}" srcOrd="0" destOrd="0" presId="urn:microsoft.com/office/officeart/2005/8/layout/hierarchy6"/>
    <dgm:cxn modelId="{BD16EA54-513E-4DEA-AFA8-0734C69EB7E6}" type="presParOf" srcId="{BC2CEA97-7F52-4B43-B43F-3C151301BC1A}" destId="{6CEFD281-48CB-4C4E-921E-45C66C80684B}" srcOrd="6" destOrd="0" presId="urn:microsoft.com/office/officeart/2005/8/layout/hierarchy6"/>
    <dgm:cxn modelId="{8F71B726-EC6C-4940-B903-7D7CB3C26D3D}" type="presParOf" srcId="{6CEFD281-48CB-4C4E-921E-45C66C80684B}" destId="{BCB75A0B-40E3-4990-84DA-DF28F51C33BB}" srcOrd="0" destOrd="0" presId="urn:microsoft.com/office/officeart/2005/8/layout/hierarchy6"/>
    <dgm:cxn modelId="{30704FB3-3760-4C23-855C-9D50F17906CD}" type="presParOf" srcId="{6CEFD281-48CB-4C4E-921E-45C66C80684B}" destId="{80FD7DE6-DD77-4DC3-9616-755F8506E013}" srcOrd="1" destOrd="0" presId="urn:microsoft.com/office/officeart/2005/8/layout/hierarchy6"/>
    <dgm:cxn modelId="{207DEFCD-F69E-46FC-9ADB-EB7E92DF60CC}" type="presParOf" srcId="{BC2CEA97-7F52-4B43-B43F-3C151301BC1A}" destId="{6545ADA0-FA4E-4E41-B425-35D2C83231E7}" srcOrd="7" destOrd="0" presId="urn:microsoft.com/office/officeart/2005/8/layout/hierarchy6"/>
    <dgm:cxn modelId="{578559D3-9A21-435A-86E6-E8BD3E78DD8F}" type="presParOf" srcId="{6545ADA0-FA4E-4E41-B425-35D2C83231E7}" destId="{1C13523B-EF24-4853-96A4-1F0F4F000EE2}" srcOrd="0" destOrd="0" presId="urn:microsoft.com/office/officeart/2005/8/layout/hierarchy6"/>
    <dgm:cxn modelId="{A74DFF78-AF94-4FBB-8F47-85F39D4BAEA2}" type="presParOf" srcId="{BC2CEA97-7F52-4B43-B43F-3C151301BC1A}" destId="{1E94EF7D-7B72-4F43-840C-158C0E4DEE7E}" srcOrd="8" destOrd="0" presId="urn:microsoft.com/office/officeart/2005/8/layout/hierarchy6"/>
    <dgm:cxn modelId="{60C42EA0-736B-4218-9017-C608B30F9219}" type="presParOf" srcId="{1E94EF7D-7B72-4F43-840C-158C0E4DEE7E}" destId="{11D403A8-4355-414F-A509-64F72148CE8E}" srcOrd="0" destOrd="0" presId="urn:microsoft.com/office/officeart/2005/8/layout/hierarchy6"/>
    <dgm:cxn modelId="{A29147E6-50C0-41C3-85EC-C4543C0C8DDD}" type="presParOf" srcId="{1E94EF7D-7B72-4F43-840C-158C0E4DEE7E}" destId="{A492719B-56FD-4823-B649-6347DCD304AE}" srcOrd="1" destOrd="0" presId="urn:microsoft.com/office/officeart/2005/8/layout/hierarchy6"/>
    <dgm:cxn modelId="{A5A90EDC-45D7-427F-BDF6-B2D24CD9C57E}" type="presParOf" srcId="{BC2CEA97-7F52-4B43-B43F-3C151301BC1A}" destId="{6B88503B-241A-4F93-9089-3B374F71F8A2}" srcOrd="9" destOrd="0" presId="urn:microsoft.com/office/officeart/2005/8/layout/hierarchy6"/>
    <dgm:cxn modelId="{94068F22-CC85-4BEE-B45D-3B1B86823DD1}" type="presParOf" srcId="{6B88503B-241A-4F93-9089-3B374F71F8A2}" destId="{DEE5C55D-E355-42DB-8A49-C887AD13242E}" srcOrd="0" destOrd="0" presId="urn:microsoft.com/office/officeart/2005/8/layout/hierarchy6"/>
    <dgm:cxn modelId="{C19DE074-66DD-4784-A2F5-D75275BFC715}" type="presParOf" srcId="{BC2CEA97-7F52-4B43-B43F-3C151301BC1A}" destId="{2B708732-F23A-4838-8E5C-4484FB6CF25F}" srcOrd="10" destOrd="0" presId="urn:microsoft.com/office/officeart/2005/8/layout/hierarchy6"/>
    <dgm:cxn modelId="{39DB1A87-3FBC-4F38-BE05-A9C5E89B4EA7}" type="presParOf" srcId="{2B708732-F23A-4838-8E5C-4484FB6CF25F}" destId="{ED4A83ED-A48E-4391-95C7-2B2A18E04972}" srcOrd="0" destOrd="0" presId="urn:microsoft.com/office/officeart/2005/8/layout/hierarchy6"/>
    <dgm:cxn modelId="{EB523235-3D9D-4B0B-8D03-31F14F4327BB}" type="presParOf" srcId="{2B708732-F23A-4838-8E5C-4484FB6CF25F}" destId="{61984B52-E69A-4787-8EE9-BD9B754F94E8}" srcOrd="1" destOrd="0" presId="urn:microsoft.com/office/officeart/2005/8/layout/hierarchy6"/>
    <dgm:cxn modelId="{63F5E214-A95F-4D37-AEFB-3CAC0F780FE7}" type="presParOf" srcId="{BC2CEA97-7F52-4B43-B43F-3C151301BC1A}" destId="{2F05B3C1-BC49-4C5E-B8AE-D8D237559F56}" srcOrd="11" destOrd="0" presId="urn:microsoft.com/office/officeart/2005/8/layout/hierarchy6"/>
    <dgm:cxn modelId="{B582A511-D735-411A-A087-CE4F2F9208EB}" type="presParOf" srcId="{2F05B3C1-BC49-4C5E-B8AE-D8D237559F56}" destId="{BF595C52-ED0F-48CF-9096-92A8D7E82B54}" srcOrd="0" destOrd="0" presId="urn:microsoft.com/office/officeart/2005/8/layout/hierarchy6"/>
    <dgm:cxn modelId="{1F3B79B3-BF40-4953-9C36-556855414E94}" type="presParOf" srcId="{BC2CEA97-7F52-4B43-B43F-3C151301BC1A}" destId="{35B1CDF0-77FF-4080-9934-C73D9138CD45}" srcOrd="12" destOrd="0" presId="urn:microsoft.com/office/officeart/2005/8/layout/hierarchy6"/>
    <dgm:cxn modelId="{D18BB88C-68DF-46F1-AC4E-EADC7B0A6562}" type="presParOf" srcId="{35B1CDF0-77FF-4080-9934-C73D9138CD45}" destId="{DD45D31D-49EE-4B9E-BDDB-CC37391D4687}" srcOrd="0" destOrd="0" presId="urn:microsoft.com/office/officeart/2005/8/layout/hierarchy6"/>
    <dgm:cxn modelId="{EF379BAA-A400-4684-ACE0-F0CBAB702B04}" type="presParOf" srcId="{35B1CDF0-77FF-4080-9934-C73D9138CD45}" destId="{B1FAED86-AD1E-4556-8EFD-C85961FB0E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E6941-9A14-43BC-B198-E68C38CD4EA0}">
      <dsp:nvSpPr>
        <dsp:cNvPr id="0" name=""/>
        <dsp:cNvSpPr/>
      </dsp:nvSpPr>
      <dsp:spPr>
        <a:xfrm>
          <a:off x="4161453" y="1778608"/>
          <a:ext cx="2151337" cy="746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372"/>
              </a:lnTo>
              <a:lnTo>
                <a:pt x="2151337" y="373372"/>
              </a:lnTo>
              <a:lnTo>
                <a:pt x="2151337" y="746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D19E2-2CC1-4C3E-A267-D7F4BD6A5A43}">
      <dsp:nvSpPr>
        <dsp:cNvPr id="0" name=""/>
        <dsp:cNvSpPr/>
      </dsp:nvSpPr>
      <dsp:spPr>
        <a:xfrm>
          <a:off x="2010116" y="1778608"/>
          <a:ext cx="2151337" cy="746745"/>
        </a:xfrm>
        <a:custGeom>
          <a:avLst/>
          <a:gdLst/>
          <a:ahLst/>
          <a:cxnLst/>
          <a:rect l="0" t="0" r="0" b="0"/>
          <a:pathLst>
            <a:path>
              <a:moveTo>
                <a:pt x="2151337" y="0"/>
              </a:moveTo>
              <a:lnTo>
                <a:pt x="2151337" y="373372"/>
              </a:lnTo>
              <a:lnTo>
                <a:pt x="0" y="373372"/>
              </a:lnTo>
              <a:lnTo>
                <a:pt x="0" y="746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6B7A1-8550-4D1B-A29C-371742E846B3}">
      <dsp:nvSpPr>
        <dsp:cNvPr id="0" name=""/>
        <dsp:cNvSpPr/>
      </dsp:nvSpPr>
      <dsp:spPr>
        <a:xfrm>
          <a:off x="2383488" y="644"/>
          <a:ext cx="3555929" cy="1777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Carbapenem-resistant Enterobacteriaceae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(CRE)</a:t>
          </a:r>
        </a:p>
      </dsp:txBody>
      <dsp:txXfrm>
        <a:off x="2383488" y="644"/>
        <a:ext cx="3555929" cy="1777964"/>
      </dsp:txXfrm>
    </dsp:sp>
    <dsp:sp modelId="{A3BFEF4A-37CA-46AF-BF89-6BB91C7079DF}">
      <dsp:nvSpPr>
        <dsp:cNvPr id="0" name=""/>
        <dsp:cNvSpPr/>
      </dsp:nvSpPr>
      <dsp:spPr>
        <a:xfrm>
          <a:off x="232151" y="2525354"/>
          <a:ext cx="3555929" cy="1777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</a:rPr>
            <a:t>Carbapenemase production: KPC, NDM, OXA-type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</a:rPr>
            <a:t>(CPE)</a:t>
          </a:r>
        </a:p>
      </dsp:txBody>
      <dsp:txXfrm>
        <a:off x="232151" y="2525354"/>
        <a:ext cx="3555929" cy="1777964"/>
      </dsp:txXfrm>
    </dsp:sp>
    <dsp:sp modelId="{EB613CCD-90EA-488E-A6D2-8C5CA64B669B}">
      <dsp:nvSpPr>
        <dsp:cNvPr id="0" name=""/>
        <dsp:cNvSpPr/>
      </dsp:nvSpPr>
      <dsp:spPr>
        <a:xfrm>
          <a:off x="4534826" y="2525354"/>
          <a:ext cx="3555929" cy="1777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Mixed mechanisms: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Extended-spectrum beta-lactamases (ESBL) or AmpC production +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porin mutation or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upregulation of efflux pumps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(NCPCRE)</a:t>
          </a:r>
        </a:p>
      </dsp:txBody>
      <dsp:txXfrm>
        <a:off x="4534826" y="2525354"/>
        <a:ext cx="3555929" cy="1777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F07A7-4920-4375-8FE9-9A8558C9DCB8}">
      <dsp:nvSpPr>
        <dsp:cNvPr id="0" name=""/>
        <dsp:cNvSpPr/>
      </dsp:nvSpPr>
      <dsp:spPr>
        <a:xfrm>
          <a:off x="0" y="0"/>
          <a:ext cx="7886700" cy="875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u="none" kern="1200" dirty="0"/>
            <a:t>Horizontal vs Vertical strategies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Horizontal: Hand hygiene, decolonization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Vertical: Active surveillance and contact precautions</a:t>
          </a:r>
        </a:p>
      </dsp:txBody>
      <dsp:txXfrm>
        <a:off x="1664868" y="0"/>
        <a:ext cx="6221831" cy="875288"/>
      </dsp:txXfrm>
    </dsp:sp>
    <dsp:sp modelId="{3BA6E8EB-CFC3-41E9-9FC6-09869006D3E8}">
      <dsp:nvSpPr>
        <dsp:cNvPr id="0" name=""/>
        <dsp:cNvSpPr/>
      </dsp:nvSpPr>
      <dsp:spPr>
        <a:xfrm>
          <a:off x="87528" y="87528"/>
          <a:ext cx="1577340" cy="700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9B371-624D-48C2-9866-2E15FC31C3DD}">
      <dsp:nvSpPr>
        <dsp:cNvPr id="0" name=""/>
        <dsp:cNvSpPr/>
      </dsp:nvSpPr>
      <dsp:spPr>
        <a:xfrm>
          <a:off x="0" y="962817"/>
          <a:ext cx="7886700" cy="875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/>
            <a:t>Reactive vs Proactive strategies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Reactive: Contact tracing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Proactive: Active surveillance of high risk patients</a:t>
          </a:r>
        </a:p>
      </dsp:txBody>
      <dsp:txXfrm>
        <a:off x="1664868" y="962817"/>
        <a:ext cx="6221831" cy="875288"/>
      </dsp:txXfrm>
    </dsp:sp>
    <dsp:sp modelId="{C81A57A8-FDF1-46D0-B29A-2CF9B1020653}">
      <dsp:nvSpPr>
        <dsp:cNvPr id="0" name=""/>
        <dsp:cNvSpPr/>
      </dsp:nvSpPr>
      <dsp:spPr>
        <a:xfrm>
          <a:off x="87528" y="1050346"/>
          <a:ext cx="1577340" cy="700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77FB0-E919-487A-B88E-B5E166028478}">
      <dsp:nvSpPr>
        <dsp:cNvPr id="0" name=""/>
        <dsp:cNvSpPr/>
      </dsp:nvSpPr>
      <dsp:spPr>
        <a:xfrm>
          <a:off x="0" y="1925634"/>
          <a:ext cx="7886700" cy="8752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/>
            <a:t>Endemic vs outbreak setting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Endemic: Containment will usually be the aim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Outbreak: Eradication can be the aim</a:t>
          </a:r>
        </a:p>
      </dsp:txBody>
      <dsp:txXfrm>
        <a:off x="1664868" y="1925634"/>
        <a:ext cx="6221831" cy="875288"/>
      </dsp:txXfrm>
    </dsp:sp>
    <dsp:sp modelId="{2E2E89A1-353B-4BA4-8DB0-164FB6332862}">
      <dsp:nvSpPr>
        <dsp:cNvPr id="0" name=""/>
        <dsp:cNvSpPr/>
      </dsp:nvSpPr>
      <dsp:spPr>
        <a:xfrm>
          <a:off x="87528" y="2013163"/>
          <a:ext cx="1577340" cy="700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915D2-5A09-4CC2-B9E3-A087D1A7CD76}">
      <dsp:nvSpPr>
        <dsp:cNvPr id="0" name=""/>
        <dsp:cNvSpPr/>
      </dsp:nvSpPr>
      <dsp:spPr>
        <a:xfrm>
          <a:off x="0" y="2888451"/>
          <a:ext cx="7886700" cy="875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/>
            <a:t>Coordinated vs individual approach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Coordinated: Planning, implementation, monitoring and feedback for all units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300" kern="1200" dirty="0"/>
            <a:t>Decentralised: Planning, implementation and monitoring by individual units</a:t>
          </a:r>
        </a:p>
      </dsp:txBody>
      <dsp:txXfrm>
        <a:off x="1664868" y="2888451"/>
        <a:ext cx="6221831" cy="875288"/>
      </dsp:txXfrm>
    </dsp:sp>
    <dsp:sp modelId="{2A7072B7-B636-4041-AAAD-6077AFD5174E}">
      <dsp:nvSpPr>
        <dsp:cNvPr id="0" name=""/>
        <dsp:cNvSpPr/>
      </dsp:nvSpPr>
      <dsp:spPr>
        <a:xfrm>
          <a:off x="87528" y="2975980"/>
          <a:ext cx="1577340" cy="7002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5D31D-49EE-4B9E-BDDB-CC37391D4687}">
      <dsp:nvSpPr>
        <dsp:cNvPr id="0" name=""/>
        <dsp:cNvSpPr/>
      </dsp:nvSpPr>
      <dsp:spPr>
        <a:xfrm>
          <a:off x="0" y="4866909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>
              <a:solidFill>
                <a:schemeClr val="accent5">
                  <a:lumMod val="50000"/>
                </a:schemeClr>
              </a:solidFill>
            </a:rPr>
            <a:t>Internal (ICNs) and external (HAI surveillance team)</a:t>
          </a:r>
        </a:p>
      </dsp:txBody>
      <dsp:txXfrm>
        <a:off x="0" y="4866909"/>
        <a:ext cx="2580160" cy="691234"/>
      </dsp:txXfrm>
    </dsp:sp>
    <dsp:sp modelId="{ED4A83ED-A48E-4391-95C7-2B2A18E04972}">
      <dsp:nvSpPr>
        <dsp:cNvPr id="0" name=""/>
        <dsp:cNvSpPr/>
      </dsp:nvSpPr>
      <dsp:spPr>
        <a:xfrm>
          <a:off x="0" y="4060469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>
              <a:solidFill>
                <a:schemeClr val="accent5">
                  <a:lumMod val="50000"/>
                </a:schemeClr>
              </a:solidFill>
            </a:rPr>
            <a:t>ICNs</a:t>
          </a:r>
        </a:p>
      </dsp:txBody>
      <dsp:txXfrm>
        <a:off x="0" y="4060469"/>
        <a:ext cx="2580160" cy="691234"/>
      </dsp:txXfrm>
    </dsp:sp>
    <dsp:sp modelId="{11D403A8-4355-414F-A509-64F72148CE8E}">
      <dsp:nvSpPr>
        <dsp:cNvPr id="0" name=""/>
        <dsp:cNvSpPr/>
      </dsp:nvSpPr>
      <dsp:spPr>
        <a:xfrm>
          <a:off x="0" y="3254028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>
              <a:solidFill>
                <a:schemeClr val="accent5">
                  <a:lumMod val="50000"/>
                </a:schemeClr>
              </a:solidFill>
            </a:rPr>
            <a:t>ICNs</a:t>
          </a:r>
        </a:p>
      </dsp:txBody>
      <dsp:txXfrm>
        <a:off x="0" y="3254028"/>
        <a:ext cx="2580160" cy="691234"/>
      </dsp:txXfrm>
    </dsp:sp>
    <dsp:sp modelId="{BCB75A0B-40E3-4990-84DA-DF28F51C33BB}">
      <dsp:nvSpPr>
        <dsp:cNvPr id="0" name=""/>
        <dsp:cNvSpPr/>
      </dsp:nvSpPr>
      <dsp:spPr>
        <a:xfrm>
          <a:off x="0" y="2447588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400" kern="1200" dirty="0">
              <a:solidFill>
                <a:schemeClr val="accent5">
                  <a:lumMod val="50000"/>
                </a:schemeClr>
              </a:solidFill>
            </a:rPr>
            <a:t>Ward nurses</a:t>
          </a:r>
        </a:p>
      </dsp:txBody>
      <dsp:txXfrm>
        <a:off x="0" y="2447588"/>
        <a:ext cx="2580160" cy="691234"/>
      </dsp:txXfrm>
    </dsp:sp>
    <dsp:sp modelId="{0AC8B6FA-7EF3-436B-AED9-7542A3AC495B}">
      <dsp:nvSpPr>
        <dsp:cNvPr id="0" name=""/>
        <dsp:cNvSpPr/>
      </dsp:nvSpPr>
      <dsp:spPr>
        <a:xfrm>
          <a:off x="0" y="1641148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</a:rPr>
            <a:t>Ward nurses (prompted by ICNs)</a:t>
          </a:r>
          <a:endParaRPr lang="en-SG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641148"/>
        <a:ext cx="2580160" cy="691234"/>
      </dsp:txXfrm>
    </dsp:sp>
    <dsp:sp modelId="{FB80047E-F7F5-4384-99B0-DF03C3A78EEB}">
      <dsp:nvSpPr>
        <dsp:cNvPr id="0" name=""/>
        <dsp:cNvSpPr/>
      </dsp:nvSpPr>
      <dsp:spPr>
        <a:xfrm>
          <a:off x="0" y="834708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</a:rPr>
            <a:t>ICNs</a:t>
          </a:r>
          <a:endParaRPr lang="en-SG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834708"/>
        <a:ext cx="2580160" cy="691234"/>
      </dsp:txXfrm>
    </dsp:sp>
    <dsp:sp modelId="{610D26B1-00CA-4D9E-B01C-947BC31AB8CE}">
      <dsp:nvSpPr>
        <dsp:cNvPr id="0" name=""/>
        <dsp:cNvSpPr/>
      </dsp:nvSpPr>
      <dsp:spPr>
        <a:xfrm>
          <a:off x="0" y="28268"/>
          <a:ext cx="8600535" cy="6912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</a:rPr>
            <a:t>ICN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5">
                  <a:lumMod val="50000"/>
                </a:schemeClr>
              </a:solidFill>
            </a:rPr>
            <a:t>(in-house electronic system)</a:t>
          </a:r>
          <a:endParaRPr lang="en-SG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8268"/>
        <a:ext cx="2580160" cy="691234"/>
      </dsp:txXfrm>
    </dsp:sp>
    <dsp:sp modelId="{CAFE9758-EB86-4416-98AD-81196880EE35}">
      <dsp:nvSpPr>
        <dsp:cNvPr id="0" name=""/>
        <dsp:cNvSpPr/>
      </dsp:nvSpPr>
      <dsp:spPr>
        <a:xfrm>
          <a:off x="4202735" y="8587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Identification of index patients</a:t>
          </a:r>
          <a:endParaRPr lang="en-SG" sz="1500" kern="1200" dirty="0"/>
        </a:p>
      </dsp:txBody>
      <dsp:txXfrm>
        <a:off x="4219606" y="102742"/>
        <a:ext cx="2569472" cy="542286"/>
      </dsp:txXfrm>
    </dsp:sp>
    <dsp:sp modelId="{ED2B492E-F7C4-495E-8889-FDCC2D9BBBCD}">
      <dsp:nvSpPr>
        <dsp:cNvPr id="0" name=""/>
        <dsp:cNvSpPr/>
      </dsp:nvSpPr>
      <dsp:spPr>
        <a:xfrm>
          <a:off x="5458622" y="661899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21932-2B71-4160-A497-ABE9E868F2BD}">
      <dsp:nvSpPr>
        <dsp:cNvPr id="0" name=""/>
        <dsp:cNvSpPr/>
      </dsp:nvSpPr>
      <dsp:spPr>
        <a:xfrm>
          <a:off x="4202735" y="89231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Generation of list of contacts</a:t>
          </a:r>
          <a:endParaRPr lang="en-SG" sz="1500" kern="1200" dirty="0"/>
        </a:p>
      </dsp:txBody>
      <dsp:txXfrm>
        <a:off x="4219606" y="909182"/>
        <a:ext cx="2569472" cy="542286"/>
      </dsp:txXfrm>
    </dsp:sp>
    <dsp:sp modelId="{F2F63B63-6D09-46FA-A069-1ED2702DC4C6}">
      <dsp:nvSpPr>
        <dsp:cNvPr id="0" name=""/>
        <dsp:cNvSpPr/>
      </dsp:nvSpPr>
      <dsp:spPr>
        <a:xfrm>
          <a:off x="5458622" y="1468340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F4466-6827-411E-A84B-5C33A3082EFE}">
      <dsp:nvSpPr>
        <dsp:cNvPr id="0" name=""/>
        <dsp:cNvSpPr/>
      </dsp:nvSpPr>
      <dsp:spPr>
        <a:xfrm>
          <a:off x="4202735" y="169875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Ordering of tests</a:t>
          </a:r>
          <a:endParaRPr lang="en-SG" sz="1500" kern="1200" dirty="0"/>
        </a:p>
      </dsp:txBody>
      <dsp:txXfrm>
        <a:off x="4219606" y="1715622"/>
        <a:ext cx="2569472" cy="542286"/>
      </dsp:txXfrm>
    </dsp:sp>
    <dsp:sp modelId="{7241C688-7DD3-4D3D-BD2D-D1B4EEE7C0C7}">
      <dsp:nvSpPr>
        <dsp:cNvPr id="0" name=""/>
        <dsp:cNvSpPr/>
      </dsp:nvSpPr>
      <dsp:spPr>
        <a:xfrm>
          <a:off x="5458622" y="2274780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1E4B9-0F06-41C2-A44E-0BC0C1E8A26D}">
      <dsp:nvSpPr>
        <dsp:cNvPr id="0" name=""/>
        <dsp:cNvSpPr/>
      </dsp:nvSpPr>
      <dsp:spPr>
        <a:xfrm>
          <a:off x="4202735" y="250519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/>
            <a:t>Collection of samples</a:t>
          </a:r>
        </a:p>
      </dsp:txBody>
      <dsp:txXfrm>
        <a:off x="4219606" y="2522062"/>
        <a:ext cx="2569472" cy="542286"/>
      </dsp:txXfrm>
    </dsp:sp>
    <dsp:sp modelId="{58312AF5-539D-44A2-B8E4-244C1B62ADC3}">
      <dsp:nvSpPr>
        <dsp:cNvPr id="0" name=""/>
        <dsp:cNvSpPr/>
      </dsp:nvSpPr>
      <dsp:spPr>
        <a:xfrm>
          <a:off x="5458622" y="3081220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51C3A-4C6A-4509-94EC-DBB65D18600B}">
      <dsp:nvSpPr>
        <dsp:cNvPr id="0" name=""/>
        <dsp:cNvSpPr/>
      </dsp:nvSpPr>
      <dsp:spPr>
        <a:xfrm>
          <a:off x="4202735" y="331163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/>
            <a:t>Review of results</a:t>
          </a:r>
        </a:p>
      </dsp:txBody>
      <dsp:txXfrm>
        <a:off x="4219606" y="3328502"/>
        <a:ext cx="2569472" cy="542286"/>
      </dsp:txXfrm>
    </dsp:sp>
    <dsp:sp modelId="{B000E4AC-87A3-4ABC-AE21-BCA9A9C5DFC9}">
      <dsp:nvSpPr>
        <dsp:cNvPr id="0" name=""/>
        <dsp:cNvSpPr/>
      </dsp:nvSpPr>
      <dsp:spPr>
        <a:xfrm>
          <a:off x="5458622" y="3887660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0DA05-0F60-4D32-A3A2-CB2D254B0E2C}">
      <dsp:nvSpPr>
        <dsp:cNvPr id="0" name=""/>
        <dsp:cNvSpPr/>
      </dsp:nvSpPr>
      <dsp:spPr>
        <a:xfrm>
          <a:off x="4202735" y="4118071"/>
          <a:ext cx="2603214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/>
            <a:t>IPC action and dissemination of information</a:t>
          </a:r>
        </a:p>
      </dsp:txBody>
      <dsp:txXfrm>
        <a:off x="4219606" y="4134942"/>
        <a:ext cx="2569472" cy="542286"/>
      </dsp:txXfrm>
    </dsp:sp>
    <dsp:sp modelId="{A906DE62-D9AC-4CBB-9888-2D16473901B4}">
      <dsp:nvSpPr>
        <dsp:cNvPr id="0" name=""/>
        <dsp:cNvSpPr/>
      </dsp:nvSpPr>
      <dsp:spPr>
        <a:xfrm>
          <a:off x="5458622" y="4694100"/>
          <a:ext cx="91440" cy="2304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11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1BDD5-C19C-434D-AB59-C627D9EBA5A3}">
      <dsp:nvSpPr>
        <dsp:cNvPr id="0" name=""/>
        <dsp:cNvSpPr/>
      </dsp:nvSpPr>
      <dsp:spPr>
        <a:xfrm>
          <a:off x="4209690" y="4924512"/>
          <a:ext cx="2589303" cy="57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500" kern="1200" dirty="0"/>
            <a:t>Compliance audit</a:t>
          </a:r>
        </a:p>
      </dsp:txBody>
      <dsp:txXfrm>
        <a:off x="4226561" y="4941383"/>
        <a:ext cx="2555561" cy="542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D8EB0B3-C49A-475F-8772-CC1DADD4C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37648"/>
            <a:ext cx="6858000" cy="6685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GB" b="1" dirty="0" smtClean="0"/>
              <a:t>Control of </a:t>
            </a:r>
            <a:r>
              <a:rPr lang="en-GB" b="1" dirty="0" err="1" smtClean="0"/>
              <a:t>Carbapenemase</a:t>
            </a:r>
            <a:r>
              <a:rPr lang="en-GB" b="1" dirty="0" smtClean="0"/>
              <a:t>-Producing </a:t>
            </a:r>
            <a:r>
              <a:rPr lang="en-GB" b="1" dirty="0" err="1" smtClean="0"/>
              <a:t>Enterobacteriacea</a:t>
            </a:r>
            <a:r>
              <a:rPr lang="en-GB" b="1" dirty="0" smtClean="0"/>
              <a:t> in an Endemic Setting</a:t>
            </a:r>
            <a:br>
              <a:rPr lang="en-GB" b="1" dirty="0" smtClean="0"/>
            </a:br>
            <a:r>
              <a:rPr lang="en-GB" b="1" dirty="0" err="1" smtClean="0"/>
              <a:t>Prof.</a:t>
            </a:r>
            <a:r>
              <a:rPr lang="en-GB" b="1" dirty="0" smtClean="0"/>
              <a:t> </a:t>
            </a:r>
            <a:r>
              <a:rPr lang="en-GB" b="1" dirty="0" err="1" smtClean="0"/>
              <a:t>Kalisvar</a:t>
            </a:r>
            <a:r>
              <a:rPr lang="en-GB" b="1" dirty="0" smtClean="0"/>
              <a:t> </a:t>
            </a:r>
            <a:r>
              <a:rPr lang="en-GB" b="1" dirty="0" err="1" smtClean="0"/>
              <a:t>Maimuthu</a:t>
            </a:r>
            <a:r>
              <a:rPr lang="en-GB" b="1" dirty="0" smtClean="0"/>
              <a:t>, National University of Singapore</a:t>
            </a:r>
            <a:br>
              <a:rPr lang="en-GB" b="1" dirty="0" smtClean="0"/>
            </a:br>
            <a:r>
              <a:rPr lang="en-GB" b="1" dirty="0" smtClean="0"/>
              <a:t>A Webber Training Teleclass</a:t>
            </a:r>
            <a:endParaRPr lang="en-SG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0D8031-711B-4A3D-A405-4EEB6824E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301756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SG" b="1" dirty="0" smtClean="0"/>
              <a:t>Hosted by </a:t>
            </a:r>
            <a:r>
              <a:rPr lang="en-SG" b="1" dirty="0" smtClean="0"/>
              <a:t>Jane Barnett   </a:t>
            </a:r>
            <a:r>
              <a:rPr lang="en-SG" b="1" dirty="0" err="1" smtClean="0"/>
              <a:t>jane@webbertraining.com</a:t>
            </a:r>
            <a:r>
              <a:rPr lang="en-SG" b="1" dirty="0" smtClean="0"/>
              <a:t/>
            </a:r>
            <a:br>
              <a:rPr lang="en-SG" b="1" dirty="0" smtClean="0"/>
            </a:br>
            <a:r>
              <a:rPr lang="en-SG" b="1" dirty="0" err="1" smtClean="0"/>
              <a:t>www.webbertraining.com</a:t>
            </a:r>
            <a:endParaRPr lang="en-SG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00F347-58A6-479C-B401-61DB68D25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4CCF1-8E61-4B5A-B619-763A13ABA98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587991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A64E4-770E-4326-B739-235D6C2E1A11}" type="datetimeFigureOut">
              <a:rPr lang="en-SG" smtClean="0"/>
              <a:t>10/12/18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SG"/>
              <a:t>kalisvar_marimuthu@ttsh.com.sg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0531-E2F7-44BF-87F0-631F0FFB178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88803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DAA2B-49D9-413D-9C7C-D82A9D3CEB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SG"/>
              <a:t>kalisvar_marimuthu@ttsh.com.sg</a:t>
            </a:r>
          </a:p>
        </p:txBody>
      </p:sp>
    </p:spTree>
    <p:extLst>
      <p:ext uri="{BB962C8B-B14F-4D97-AF65-F5344CB8AC3E}">
        <p14:creationId xmlns:p14="http://schemas.microsoft.com/office/powerpoint/2010/main" val="913319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23232" y="2293059"/>
            <a:ext cx="6210232" cy="798414"/>
          </a:xfrm>
        </p:spPr>
        <p:txBody>
          <a:bodyPr anchor="t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cap="none"/>
            </a:lvl1pPr>
          </a:lstStyle>
          <a:p>
            <a:r>
              <a:rPr lang="en-US" sz="4500" b="1" cap="none" dirty="0">
                <a:solidFill>
                  <a:srgbClr val="221F80"/>
                </a:solidFill>
                <a:latin typeface="Arial"/>
                <a:cs typeface="Arial"/>
              </a:rPr>
              <a:t>Title (Arial-bold  45pt)</a:t>
            </a: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1864449" y="3167767"/>
            <a:ext cx="5433061" cy="568086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3800" dirty="0">
                <a:cs typeface="Arial"/>
              </a:defRPr>
            </a:lvl1pPr>
          </a:lstStyle>
          <a:p>
            <a:pPr algn="ctr"/>
            <a:r>
              <a:rPr lang="en-US" sz="3800" dirty="0">
                <a:latin typeface="+mn-lt"/>
                <a:cs typeface="Arial"/>
              </a:rPr>
              <a:t>Subtitle (Arial 38pt)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11110" y="4017094"/>
            <a:ext cx="54864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2000" dirty="0">
                <a:solidFill>
                  <a:srgbClr val="221F80"/>
                </a:solidFill>
                <a:latin typeface="Arial"/>
                <a:cs typeface="Arial"/>
              </a:rPr>
              <a:t>DD JAN YYYY   (Arial 20pt)</a:t>
            </a:r>
          </a:p>
        </p:txBody>
      </p:sp>
    </p:spTree>
    <p:extLst>
      <p:ext uri="{BB962C8B-B14F-4D97-AF65-F5344CB8AC3E}">
        <p14:creationId xmlns:p14="http://schemas.microsoft.com/office/powerpoint/2010/main" val="286608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4745" y="348325"/>
            <a:ext cx="4094158" cy="521042"/>
          </a:xfrm>
        </p:spPr>
        <p:txBody>
          <a:bodyPr vert="horz" anchor="t">
            <a:normAutofit/>
          </a:bodyPr>
          <a:lstStyle>
            <a:lvl1pPr algn="l">
              <a:defRPr sz="2500" b="1"/>
            </a:lvl1pPr>
          </a:lstStyle>
          <a:p>
            <a:r>
              <a:rPr lang="en-US" sz="2500" b="1" dirty="0">
                <a:solidFill>
                  <a:srgbClr val="221F80"/>
                </a:solidFill>
                <a:latin typeface="Arial"/>
                <a:cs typeface="Arial"/>
              </a:rPr>
              <a:t>Header (Arial-Bold 25pt)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968374" y="1538288"/>
            <a:ext cx="8028987" cy="5155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746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B1E9-8DE1-44E1-9A90-5E678A2118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747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B1E9-8DE1-44E1-9A90-5E678A2118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3835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B1E9-8DE1-44E1-9A90-5E678A2118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5116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BB1E9-8DE1-44E1-9A90-5E678A2118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9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35885" y="2028811"/>
            <a:ext cx="4593296" cy="156012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spc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35885" y="1402390"/>
            <a:ext cx="4094158" cy="521042"/>
          </a:xfrm>
        </p:spPr>
        <p:txBody>
          <a:bodyPr vert="horz" anchor="t">
            <a:normAutofit/>
          </a:bodyPr>
          <a:lstStyle>
            <a:lvl1pPr algn="l">
              <a:defRPr sz="2500" b="1"/>
            </a:lvl1pPr>
          </a:lstStyle>
          <a:p>
            <a:r>
              <a:rPr lang="en-US" sz="2500" b="1" dirty="0">
                <a:solidFill>
                  <a:srgbClr val="221F80"/>
                </a:solidFill>
                <a:latin typeface="Arial"/>
                <a:cs typeface="Arial"/>
              </a:rPr>
              <a:t>Header (Arial-Bold 25pt)</a:t>
            </a:r>
          </a:p>
        </p:txBody>
      </p:sp>
    </p:spTree>
    <p:extLst>
      <p:ext uri="{BB962C8B-B14F-4D97-AF65-F5344CB8AC3E}">
        <p14:creationId xmlns:p14="http://schemas.microsoft.com/office/powerpoint/2010/main" val="260250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64745" y="348325"/>
            <a:ext cx="4094158" cy="521042"/>
          </a:xfrm>
        </p:spPr>
        <p:txBody>
          <a:bodyPr vert="horz" anchor="t">
            <a:normAutofit/>
          </a:bodyPr>
          <a:lstStyle>
            <a:lvl1pPr algn="l">
              <a:defRPr sz="2500" b="1"/>
            </a:lvl1pPr>
          </a:lstStyle>
          <a:p>
            <a:r>
              <a:rPr lang="en-US" sz="2500" b="1" dirty="0">
                <a:solidFill>
                  <a:srgbClr val="221F80"/>
                </a:solidFill>
                <a:latin typeface="Arial"/>
                <a:cs typeface="Arial"/>
              </a:rPr>
              <a:t>Header (Arial-Bold 25pt)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4744" y="808484"/>
            <a:ext cx="3430305" cy="41099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2000" dirty="0">
                <a:solidFill>
                  <a:srgbClr val="221F80"/>
                </a:solidFill>
                <a:latin typeface="Arial"/>
                <a:cs typeface="Arial"/>
              </a:rPr>
              <a:t>Sub-header (Arial 20pt)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2826" y="1717039"/>
            <a:ext cx="7491184" cy="465398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spc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164745" y="348325"/>
            <a:ext cx="4094158" cy="521042"/>
          </a:xfrm>
        </p:spPr>
        <p:txBody>
          <a:bodyPr vert="horz" anchor="t">
            <a:normAutofit/>
          </a:bodyPr>
          <a:lstStyle>
            <a:lvl1pPr algn="l">
              <a:defRPr sz="2500" b="1"/>
            </a:lvl1pPr>
          </a:lstStyle>
          <a:p>
            <a:r>
              <a:rPr lang="en-US" sz="2500" b="1" dirty="0">
                <a:solidFill>
                  <a:srgbClr val="221F80"/>
                </a:solidFill>
                <a:latin typeface="Arial"/>
                <a:cs typeface="Arial"/>
              </a:rPr>
              <a:t>Header (Arial-Bold 25pt)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2826" y="1717039"/>
            <a:ext cx="7491184" cy="4367727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spc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Content (Arial Size 20)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17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53409-3C38-FA4A-BE3A-FA9D812D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6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4745" y="348325"/>
            <a:ext cx="4094158" cy="521042"/>
          </a:xfrm>
        </p:spPr>
        <p:txBody>
          <a:bodyPr vert="horz" anchor="t">
            <a:normAutofit/>
          </a:bodyPr>
          <a:lstStyle>
            <a:lvl1pPr algn="l">
              <a:defRPr sz="2500" b="1"/>
            </a:lvl1pPr>
          </a:lstStyle>
          <a:p>
            <a:r>
              <a:rPr lang="en-US" sz="2500" b="1" dirty="0">
                <a:solidFill>
                  <a:srgbClr val="221F80"/>
                </a:solidFill>
                <a:latin typeface="Arial"/>
                <a:cs typeface="Arial"/>
              </a:rPr>
              <a:t>Title (Arial-Bold 25pt)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862305" y="2797667"/>
            <a:ext cx="4025628" cy="1894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4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53409-3C38-FA4A-BE3A-FA9D812D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7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953409-3C38-FA4A-BE3A-FA9D812D0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8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ertical Title 10"/>
          <p:cNvSpPr>
            <a:spLocks noGrp="1"/>
          </p:cNvSpPr>
          <p:nvPr>
            <p:ph type="title" hasCustomPrompt="1"/>
          </p:nvPr>
        </p:nvSpPr>
        <p:spPr>
          <a:xfrm>
            <a:off x="3434522" y="2991334"/>
            <a:ext cx="2573130" cy="1143000"/>
          </a:xfrm>
        </p:spPr>
        <p:txBody>
          <a:bodyPr>
            <a:normAutofit/>
          </a:bodyPr>
          <a:lstStyle>
            <a:lvl1pPr algn="ctr">
              <a:defRPr sz="4000" b="0"/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77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13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2" r:id="rId3"/>
    <p:sldLayoutId id="2147483649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55" r:id="rId10"/>
    <p:sldLayoutId id="2147483661" r:id="rId11"/>
    <p:sldLayoutId id="2147483662" r:id="rId12"/>
    <p:sldLayoutId id="2147483663" r:id="rId13"/>
    <p:sldLayoutId id="214748366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9" Type="http://schemas.openxmlformats.org/officeDocument/2006/relationships/tags" Target="../tags/tag9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slideLayout" Target="../slideLayouts/slideLayout11.xml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tags" Target="../tags/tag54.xml"/><Relationship Id="rId21" Type="http://schemas.openxmlformats.org/officeDocument/2006/relationships/tags" Target="../tags/tag55.xml"/><Relationship Id="rId22" Type="http://schemas.openxmlformats.org/officeDocument/2006/relationships/tags" Target="../tags/tag56.xml"/><Relationship Id="rId23" Type="http://schemas.openxmlformats.org/officeDocument/2006/relationships/tags" Target="../tags/tag57.xml"/><Relationship Id="rId24" Type="http://schemas.openxmlformats.org/officeDocument/2006/relationships/tags" Target="../tags/tag58.xml"/><Relationship Id="rId25" Type="http://schemas.openxmlformats.org/officeDocument/2006/relationships/tags" Target="../tags/tag59.xml"/><Relationship Id="rId26" Type="http://schemas.openxmlformats.org/officeDocument/2006/relationships/tags" Target="../tags/tag60.xml"/><Relationship Id="rId27" Type="http://schemas.openxmlformats.org/officeDocument/2006/relationships/tags" Target="../tags/tag61.xml"/><Relationship Id="rId28" Type="http://schemas.openxmlformats.org/officeDocument/2006/relationships/tags" Target="../tags/tag62.xml"/><Relationship Id="rId29" Type="http://schemas.openxmlformats.org/officeDocument/2006/relationships/tags" Target="../tags/tag63.xml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30" Type="http://schemas.openxmlformats.org/officeDocument/2006/relationships/tags" Target="../tags/tag64.xml"/><Relationship Id="rId31" Type="http://schemas.openxmlformats.org/officeDocument/2006/relationships/tags" Target="../tags/tag65.xml"/><Relationship Id="rId32" Type="http://schemas.openxmlformats.org/officeDocument/2006/relationships/tags" Target="../tags/tag66.xml"/><Relationship Id="rId9" Type="http://schemas.openxmlformats.org/officeDocument/2006/relationships/tags" Target="../tags/tag43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Relationship Id="rId33" Type="http://schemas.openxmlformats.org/officeDocument/2006/relationships/tags" Target="../tags/tag67.xml"/><Relationship Id="rId34" Type="http://schemas.openxmlformats.org/officeDocument/2006/relationships/tags" Target="../tags/tag68.xml"/><Relationship Id="rId35" Type="http://schemas.openxmlformats.org/officeDocument/2006/relationships/slideLayout" Target="../slideLayouts/slideLayout11.xml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tags" Target="../tags/tag46.xml"/><Relationship Id="rId13" Type="http://schemas.openxmlformats.org/officeDocument/2006/relationships/tags" Target="../tags/tag47.xml"/><Relationship Id="rId14" Type="http://schemas.openxmlformats.org/officeDocument/2006/relationships/tags" Target="../tags/tag48.xml"/><Relationship Id="rId15" Type="http://schemas.openxmlformats.org/officeDocument/2006/relationships/tags" Target="../tags/tag49.xml"/><Relationship Id="rId16" Type="http://schemas.openxmlformats.org/officeDocument/2006/relationships/tags" Target="../tags/tag50.xml"/><Relationship Id="rId17" Type="http://schemas.openxmlformats.org/officeDocument/2006/relationships/tags" Target="../tags/tag51.xml"/><Relationship Id="rId18" Type="http://schemas.openxmlformats.org/officeDocument/2006/relationships/tags" Target="../tags/tag52.xml"/><Relationship Id="rId19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tags" Target="../tags/tag88.xml"/><Relationship Id="rId21" Type="http://schemas.openxmlformats.org/officeDocument/2006/relationships/tags" Target="../tags/tag89.xml"/><Relationship Id="rId22" Type="http://schemas.openxmlformats.org/officeDocument/2006/relationships/tags" Target="../tags/tag90.xml"/><Relationship Id="rId23" Type="http://schemas.openxmlformats.org/officeDocument/2006/relationships/tags" Target="../tags/tag91.xml"/><Relationship Id="rId24" Type="http://schemas.openxmlformats.org/officeDocument/2006/relationships/tags" Target="../tags/tag92.xml"/><Relationship Id="rId25" Type="http://schemas.openxmlformats.org/officeDocument/2006/relationships/tags" Target="../tags/tag93.xml"/><Relationship Id="rId26" Type="http://schemas.openxmlformats.org/officeDocument/2006/relationships/tags" Target="../tags/tag94.xml"/><Relationship Id="rId27" Type="http://schemas.openxmlformats.org/officeDocument/2006/relationships/tags" Target="../tags/tag95.xml"/><Relationship Id="rId28" Type="http://schemas.openxmlformats.org/officeDocument/2006/relationships/tags" Target="../tags/tag96.xml"/><Relationship Id="rId29" Type="http://schemas.openxmlformats.org/officeDocument/2006/relationships/tags" Target="../tags/tag97.xml"/><Relationship Id="rId1" Type="http://schemas.openxmlformats.org/officeDocument/2006/relationships/tags" Target="../tags/tag69.xml"/><Relationship Id="rId2" Type="http://schemas.openxmlformats.org/officeDocument/2006/relationships/tags" Target="../tags/tag70.xml"/><Relationship Id="rId3" Type="http://schemas.openxmlformats.org/officeDocument/2006/relationships/tags" Target="../tags/tag71.xml"/><Relationship Id="rId4" Type="http://schemas.openxmlformats.org/officeDocument/2006/relationships/tags" Target="../tags/tag72.xml"/><Relationship Id="rId5" Type="http://schemas.openxmlformats.org/officeDocument/2006/relationships/tags" Target="../tags/tag73.xml"/><Relationship Id="rId30" Type="http://schemas.openxmlformats.org/officeDocument/2006/relationships/tags" Target="../tags/tag98.xml"/><Relationship Id="rId31" Type="http://schemas.openxmlformats.org/officeDocument/2006/relationships/tags" Target="../tags/tag99.xml"/><Relationship Id="rId32" Type="http://schemas.openxmlformats.org/officeDocument/2006/relationships/tags" Target="../tags/tag100.xml"/><Relationship Id="rId9" Type="http://schemas.openxmlformats.org/officeDocument/2006/relationships/tags" Target="../tags/tag77.xml"/><Relationship Id="rId6" Type="http://schemas.openxmlformats.org/officeDocument/2006/relationships/tags" Target="../tags/tag74.xml"/><Relationship Id="rId7" Type="http://schemas.openxmlformats.org/officeDocument/2006/relationships/tags" Target="../tags/tag75.xml"/><Relationship Id="rId8" Type="http://schemas.openxmlformats.org/officeDocument/2006/relationships/tags" Target="../tags/tag76.xml"/><Relationship Id="rId33" Type="http://schemas.openxmlformats.org/officeDocument/2006/relationships/tags" Target="../tags/tag101.xml"/><Relationship Id="rId34" Type="http://schemas.openxmlformats.org/officeDocument/2006/relationships/tags" Target="../tags/tag102.xml"/><Relationship Id="rId35" Type="http://schemas.openxmlformats.org/officeDocument/2006/relationships/tags" Target="../tags/tag103.xml"/><Relationship Id="rId36" Type="http://schemas.openxmlformats.org/officeDocument/2006/relationships/tags" Target="../tags/tag104.xml"/><Relationship Id="rId10" Type="http://schemas.openxmlformats.org/officeDocument/2006/relationships/tags" Target="../tags/tag78.xml"/><Relationship Id="rId11" Type="http://schemas.openxmlformats.org/officeDocument/2006/relationships/tags" Target="../tags/tag79.xml"/><Relationship Id="rId12" Type="http://schemas.openxmlformats.org/officeDocument/2006/relationships/tags" Target="../tags/tag80.xml"/><Relationship Id="rId13" Type="http://schemas.openxmlformats.org/officeDocument/2006/relationships/tags" Target="../tags/tag81.xml"/><Relationship Id="rId14" Type="http://schemas.openxmlformats.org/officeDocument/2006/relationships/tags" Target="../tags/tag82.xml"/><Relationship Id="rId15" Type="http://schemas.openxmlformats.org/officeDocument/2006/relationships/tags" Target="../tags/tag83.xml"/><Relationship Id="rId16" Type="http://schemas.openxmlformats.org/officeDocument/2006/relationships/tags" Target="../tags/tag84.xml"/><Relationship Id="rId17" Type="http://schemas.openxmlformats.org/officeDocument/2006/relationships/tags" Target="../tags/tag85.xml"/><Relationship Id="rId18" Type="http://schemas.openxmlformats.org/officeDocument/2006/relationships/tags" Target="../tags/tag86.xml"/><Relationship Id="rId19" Type="http://schemas.openxmlformats.org/officeDocument/2006/relationships/tags" Target="../tags/tag87.xml"/><Relationship Id="rId37" Type="http://schemas.openxmlformats.org/officeDocument/2006/relationships/tags" Target="../tags/tag105.xml"/><Relationship Id="rId38" Type="http://schemas.openxmlformats.org/officeDocument/2006/relationships/tags" Target="../tags/tag106.xml"/><Relationship Id="rId39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1860" y="2809301"/>
            <a:ext cx="8714342" cy="2016087"/>
          </a:xfrm>
          <a:prstGeom prst="rect">
            <a:avLst/>
          </a:prstGeom>
          <a:solidFill>
            <a:srgbClr val="5B51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4" y="1012164"/>
            <a:ext cx="8342931" cy="2150618"/>
          </a:xfrm>
        </p:spPr>
        <p:txBody>
          <a:bodyPr>
            <a:noAutofit/>
          </a:bodyPr>
          <a:lstStyle/>
          <a:p>
            <a:r>
              <a:rPr lang="en-GB" sz="2600" dirty="0"/>
              <a:t>CONTROL OF CARBAPENEMASE-PRODUCING ENTEROBACTERIACEA IN AN ENDEMIC SETTING: 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2000" dirty="0" smtClean="0"/>
              <a:t>DO </a:t>
            </a:r>
            <a:r>
              <a:rPr lang="en-GB" sz="2000" dirty="0"/>
              <a:t>CLASSICAL IPC METHODS WORK FOR NEW AGE BUGS?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305" y="2901610"/>
            <a:ext cx="8535897" cy="1660685"/>
          </a:xfrm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Adj. Asst. Prof. Kalisvar Marimuthu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Department of Infectious Diseases, Tan Tock Seng Hospital, Singapore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HAI surveillance unit, National Centre for Infectious Diseases, Singapore</a:t>
            </a:r>
          </a:p>
          <a:p>
            <a:pPr algn="l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Division of Medicine, National University of Singapore</a:t>
            </a:r>
          </a:p>
          <a:p>
            <a:pPr algn="l"/>
            <a:endParaRPr lang="en-US" sz="1600" b="1" dirty="0">
              <a:solidFill>
                <a:schemeClr val="bg1"/>
              </a:solidFill>
            </a:endParaRPr>
          </a:p>
          <a:p>
            <a:pPr algn="l"/>
            <a:r>
              <a:rPr lang="en-US" sz="1600" b="1" dirty="0">
                <a:solidFill>
                  <a:schemeClr val="bg1"/>
                </a:solidFill>
              </a:rPr>
              <a:t>e-mail: </a:t>
            </a:r>
            <a:r>
              <a:rPr lang="en-US" sz="1600" b="1" dirty="0" err="1" smtClean="0">
                <a:solidFill>
                  <a:schemeClr val="bg1"/>
                </a:solidFill>
              </a:rPr>
              <a:t>Kalisvar_Marimuthu@ttsh.com</a:t>
            </a:r>
            <a:r>
              <a:rPr lang="en-US" sz="1600" b="1" dirty="0" smtClean="0">
                <a:solidFill>
                  <a:schemeClr val="bg1"/>
                </a:solidFill>
              </a:rPr>
              <a:t>           </a:t>
            </a:r>
            <a:r>
              <a:rPr lang="en-US" sz="1600" b="1" dirty="0">
                <a:solidFill>
                  <a:schemeClr val="bg1"/>
                </a:solidFill>
              </a:rPr>
              <a:t>:  </a:t>
            </a:r>
            <a:r>
              <a:rPr lang="en-US" sz="1600" b="1" dirty="0" err="1">
                <a:solidFill>
                  <a:schemeClr val="bg1"/>
                </a:solidFill>
              </a:rPr>
              <a:t>kalisvar</a:t>
            </a:r>
            <a:r>
              <a:rPr lang="en-US" sz="1600" b="1" dirty="0">
                <a:solidFill>
                  <a:schemeClr val="bg1"/>
                </a:solidFill>
              </a:rPr>
              <a:t> Marimuthu (@</a:t>
            </a:r>
            <a:r>
              <a:rPr lang="en-US" sz="1600" b="1" dirty="0" err="1">
                <a:solidFill>
                  <a:schemeClr val="bg1"/>
                </a:solidFill>
              </a:rPr>
              <a:t>Kalisvar</a:t>
            </a:r>
            <a:r>
              <a:rPr lang="en-US" sz="1600" b="1" dirty="0" smtClean="0">
                <a:solidFill>
                  <a:schemeClr val="bg1"/>
                </a:solidFill>
              </a:rPr>
              <a:t>)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DA14F7-9311-4D24-8185-E5DA9237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353" y="4434914"/>
            <a:ext cx="289501" cy="254761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485" y="5129348"/>
            <a:ext cx="3566448" cy="72061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>Hosted by </a:t>
            </a:r>
            <a:r>
              <a:rPr lang="en-US" sz="1800" b="1" dirty="0" smtClean="0"/>
              <a:t>Jane Barnett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err="1" smtClean="0"/>
              <a:t>jane@webbertraining.com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7763" y="6504970"/>
            <a:ext cx="274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9897" y="650689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December 12,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E49C-B659-41BC-9E3F-951AFC1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5" y="254558"/>
            <a:ext cx="6735536" cy="673217"/>
          </a:xfrm>
        </p:spPr>
        <p:txBody>
          <a:bodyPr>
            <a:normAutofit/>
          </a:bodyPr>
          <a:lstStyle/>
          <a:p>
            <a:r>
              <a:rPr lang="en-US" sz="1800" dirty="0"/>
              <a:t>Elements of multimodal IPC strategy: Ground-level</a:t>
            </a:r>
            <a:endParaRPr lang="en-SG" sz="18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3DBC65A0-14F9-42C5-BF7C-830B9DF19AF5}"/>
              </a:ext>
            </a:extLst>
          </p:cNvPr>
          <p:cNvSpPr/>
          <p:nvPr/>
        </p:nvSpPr>
        <p:spPr>
          <a:xfrm>
            <a:off x="1570966" y="2853294"/>
            <a:ext cx="1350000" cy="1107000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</a:rPr>
              <a:t>CPE from screening</a:t>
            </a:r>
            <a:r>
              <a:rPr lang="en-SG" sz="1200" b="1" dirty="0">
                <a:solidFill>
                  <a:schemeClr val="bg1"/>
                </a:solidFill>
              </a:rPr>
              <a:t> cultures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01ECA75-39C4-43DF-9FBD-D1305AD38BE9}"/>
              </a:ext>
            </a:extLst>
          </p:cNvPr>
          <p:cNvSpPr/>
          <p:nvPr/>
        </p:nvSpPr>
        <p:spPr>
          <a:xfrm>
            <a:off x="1625855" y="1795247"/>
            <a:ext cx="1269944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Admission screening:       High risk patients</a:t>
            </a:r>
            <a:endParaRPr lang="en-SG" sz="12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21248FC-41C4-4147-B73A-47DC95AEB4F2}"/>
              </a:ext>
            </a:extLst>
          </p:cNvPr>
          <p:cNvSpPr/>
          <p:nvPr/>
        </p:nvSpPr>
        <p:spPr>
          <a:xfrm>
            <a:off x="2692108" y="2356329"/>
            <a:ext cx="1159722" cy="963860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linked contacts</a:t>
            </a:r>
            <a:endParaRPr lang="en-SG" sz="12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89BBCBB4-E4EE-4D48-8A90-7B1506D36C29}"/>
              </a:ext>
            </a:extLst>
          </p:cNvPr>
          <p:cNvSpPr/>
          <p:nvPr/>
        </p:nvSpPr>
        <p:spPr>
          <a:xfrm>
            <a:off x="625105" y="2347081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before transfer to high risk units</a:t>
            </a:r>
            <a:endParaRPr lang="en-SG" sz="12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FB08043B-5E73-43BD-8F2F-4754CFEFE21B}"/>
              </a:ext>
            </a:extLst>
          </p:cNvPr>
          <p:cNvSpPr/>
          <p:nvPr/>
        </p:nvSpPr>
        <p:spPr>
          <a:xfrm>
            <a:off x="3665742" y="2879670"/>
            <a:ext cx="1224000" cy="1054248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>
                <a:solidFill>
                  <a:schemeClr val="bg1"/>
                </a:solidFill>
              </a:rPr>
              <a:t>CPE from clinical cultures</a:t>
            </a:r>
            <a:endParaRPr lang="en-SG" sz="1350" b="1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4D76835-E95A-4EC2-9EB4-FF2C780FE729}"/>
              </a:ext>
            </a:extLst>
          </p:cNvPr>
          <p:cNvSpPr/>
          <p:nvPr/>
        </p:nvSpPr>
        <p:spPr>
          <a:xfrm>
            <a:off x="628651" y="5187056"/>
            <a:ext cx="5283983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Vertical measures</a:t>
            </a:r>
            <a:endParaRPr lang="en-SG" sz="1400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586061E-D09D-4C97-9B86-1CACAC34E763}"/>
              </a:ext>
            </a:extLst>
          </p:cNvPr>
          <p:cNvSpPr/>
          <p:nvPr/>
        </p:nvSpPr>
        <p:spPr>
          <a:xfrm>
            <a:off x="6194532" y="5190600"/>
            <a:ext cx="1483537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Horizontal measures</a:t>
            </a:r>
            <a:endParaRPr lang="en-SG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E49C-B659-41BC-9E3F-951AFC1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5" y="254558"/>
            <a:ext cx="6735536" cy="673217"/>
          </a:xfrm>
        </p:spPr>
        <p:txBody>
          <a:bodyPr>
            <a:normAutofit/>
          </a:bodyPr>
          <a:lstStyle/>
          <a:p>
            <a:r>
              <a:rPr lang="en-US" sz="1800" dirty="0"/>
              <a:t>Elements of multimodal IPC strategy: Ground-level</a:t>
            </a:r>
            <a:endParaRPr lang="en-SG" sz="18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3DBC65A0-14F9-42C5-BF7C-830B9DF19AF5}"/>
              </a:ext>
            </a:extLst>
          </p:cNvPr>
          <p:cNvSpPr/>
          <p:nvPr/>
        </p:nvSpPr>
        <p:spPr>
          <a:xfrm>
            <a:off x="1570966" y="2853294"/>
            <a:ext cx="1350000" cy="1107000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</a:rPr>
              <a:t>CPE from screening</a:t>
            </a:r>
            <a:r>
              <a:rPr lang="en-SG" sz="1200" b="1" dirty="0">
                <a:solidFill>
                  <a:schemeClr val="bg1"/>
                </a:solidFill>
              </a:rPr>
              <a:t> cultures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01ECA75-39C4-43DF-9FBD-D1305AD38BE9}"/>
              </a:ext>
            </a:extLst>
          </p:cNvPr>
          <p:cNvSpPr/>
          <p:nvPr/>
        </p:nvSpPr>
        <p:spPr>
          <a:xfrm>
            <a:off x="1625855" y="1795247"/>
            <a:ext cx="1269944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Admission screening:       High risk patients</a:t>
            </a:r>
            <a:endParaRPr lang="en-SG" sz="12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21248FC-41C4-4147-B73A-47DC95AEB4F2}"/>
              </a:ext>
            </a:extLst>
          </p:cNvPr>
          <p:cNvSpPr/>
          <p:nvPr/>
        </p:nvSpPr>
        <p:spPr>
          <a:xfrm>
            <a:off x="2692108" y="2356329"/>
            <a:ext cx="1159722" cy="963860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linked contacts</a:t>
            </a:r>
            <a:endParaRPr lang="en-SG" sz="12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BD7A8E47-9FEA-4A9F-B5B7-70B13ADE15C9}"/>
              </a:ext>
            </a:extLst>
          </p:cNvPr>
          <p:cNvSpPr/>
          <p:nvPr/>
        </p:nvSpPr>
        <p:spPr>
          <a:xfrm>
            <a:off x="2671867" y="3490989"/>
            <a:ext cx="1197317" cy="1036465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Single room Isolation or cohort</a:t>
            </a:r>
            <a:endParaRPr lang="en-SG" sz="12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840F7A3A-A1DA-4758-983E-6A8DA9A15271}"/>
              </a:ext>
            </a:extLst>
          </p:cNvPr>
          <p:cNvSpPr/>
          <p:nvPr/>
        </p:nvSpPr>
        <p:spPr>
          <a:xfrm>
            <a:off x="1651022" y="4060397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Electronic tagging of CPE carriers</a:t>
            </a:r>
            <a:endParaRPr lang="en-SG" sz="12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395EDC2B-B2F8-42DC-B520-DE228C79CA78}"/>
              </a:ext>
            </a:extLst>
          </p:cNvPr>
          <p:cNvSpPr/>
          <p:nvPr/>
        </p:nvSpPr>
        <p:spPr>
          <a:xfrm>
            <a:off x="628650" y="3481548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CPE status: life-long</a:t>
            </a:r>
            <a:endParaRPr lang="en-SG" sz="12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89BBCBB4-E4EE-4D48-8A90-7B1506D36C29}"/>
              </a:ext>
            </a:extLst>
          </p:cNvPr>
          <p:cNvSpPr/>
          <p:nvPr/>
        </p:nvSpPr>
        <p:spPr>
          <a:xfrm>
            <a:off x="625105" y="2347081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before transfer to high risk units</a:t>
            </a:r>
            <a:endParaRPr lang="en-SG" sz="12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FB08043B-5E73-43BD-8F2F-4754CFEFE21B}"/>
              </a:ext>
            </a:extLst>
          </p:cNvPr>
          <p:cNvSpPr/>
          <p:nvPr/>
        </p:nvSpPr>
        <p:spPr>
          <a:xfrm>
            <a:off x="3665742" y="2879670"/>
            <a:ext cx="1224000" cy="1054248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>
                <a:solidFill>
                  <a:schemeClr val="bg1"/>
                </a:solidFill>
              </a:rPr>
              <a:t>CPE from clinical cultures</a:t>
            </a:r>
            <a:endParaRPr lang="en-SG" sz="1350" b="1" dirty="0">
              <a:solidFill>
                <a:schemeClr val="bg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22FCF76C-4DA1-4046-A1D4-D71019FED68F}"/>
              </a:ext>
            </a:extLst>
          </p:cNvPr>
          <p:cNvSpPr/>
          <p:nvPr/>
        </p:nvSpPr>
        <p:spPr>
          <a:xfrm>
            <a:off x="3672040" y="4068753"/>
            <a:ext cx="1116000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Electronic tagging of CPE carriers</a:t>
            </a:r>
            <a:endParaRPr lang="en-SG" sz="1200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C20F2960-3302-42AC-AEA0-6104D8D573CF}"/>
              </a:ext>
            </a:extLst>
          </p:cNvPr>
          <p:cNvSpPr/>
          <p:nvPr/>
        </p:nvSpPr>
        <p:spPr>
          <a:xfrm>
            <a:off x="4623587" y="3554346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CPE status: life-long</a:t>
            </a:r>
            <a:endParaRPr lang="en-SG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4D76835-E95A-4EC2-9EB4-FF2C780FE729}"/>
              </a:ext>
            </a:extLst>
          </p:cNvPr>
          <p:cNvSpPr/>
          <p:nvPr/>
        </p:nvSpPr>
        <p:spPr>
          <a:xfrm>
            <a:off x="628651" y="5187056"/>
            <a:ext cx="5283983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Vertical measures</a:t>
            </a:r>
            <a:endParaRPr lang="en-SG" sz="1400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586061E-D09D-4C97-9B86-1CACAC34E763}"/>
              </a:ext>
            </a:extLst>
          </p:cNvPr>
          <p:cNvSpPr/>
          <p:nvPr/>
        </p:nvSpPr>
        <p:spPr>
          <a:xfrm>
            <a:off x="6194532" y="5190600"/>
            <a:ext cx="1483537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Horizontal measures</a:t>
            </a:r>
            <a:endParaRPr lang="en-SG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97978" y="6420007"/>
            <a:ext cx="42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6E49C-B659-41BC-9E3F-951AFC1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5" y="254558"/>
            <a:ext cx="6735536" cy="673217"/>
          </a:xfrm>
        </p:spPr>
        <p:txBody>
          <a:bodyPr>
            <a:normAutofit/>
          </a:bodyPr>
          <a:lstStyle/>
          <a:p>
            <a:r>
              <a:rPr lang="en-US" sz="1800" dirty="0"/>
              <a:t>Elements of multimodal IPC strategy: Ground-level</a:t>
            </a:r>
            <a:endParaRPr lang="en-SG" sz="180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3DBC65A0-14F9-42C5-BF7C-830B9DF19AF5}"/>
              </a:ext>
            </a:extLst>
          </p:cNvPr>
          <p:cNvSpPr/>
          <p:nvPr/>
        </p:nvSpPr>
        <p:spPr>
          <a:xfrm>
            <a:off x="1570966" y="2853294"/>
            <a:ext cx="1350000" cy="1107000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chemeClr val="bg1"/>
                </a:solidFill>
              </a:rPr>
              <a:t>CPE from screening</a:t>
            </a:r>
            <a:r>
              <a:rPr lang="en-SG" sz="1200" b="1" dirty="0">
                <a:solidFill>
                  <a:schemeClr val="bg1"/>
                </a:solidFill>
              </a:rPr>
              <a:t> cultures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001ECA75-39C4-43DF-9FBD-D1305AD38BE9}"/>
              </a:ext>
            </a:extLst>
          </p:cNvPr>
          <p:cNvSpPr/>
          <p:nvPr/>
        </p:nvSpPr>
        <p:spPr>
          <a:xfrm>
            <a:off x="1625855" y="1795247"/>
            <a:ext cx="1269944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Admission screening:       High risk patients</a:t>
            </a:r>
            <a:endParaRPr lang="en-SG" sz="12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321248FC-41C4-4147-B73A-47DC95AEB4F2}"/>
              </a:ext>
            </a:extLst>
          </p:cNvPr>
          <p:cNvSpPr/>
          <p:nvPr/>
        </p:nvSpPr>
        <p:spPr>
          <a:xfrm>
            <a:off x="2692108" y="2356329"/>
            <a:ext cx="1159722" cy="963860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linked contacts</a:t>
            </a:r>
            <a:endParaRPr lang="en-SG" sz="12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xmlns="" id="{BD7A8E47-9FEA-4A9F-B5B7-70B13ADE15C9}"/>
              </a:ext>
            </a:extLst>
          </p:cNvPr>
          <p:cNvSpPr/>
          <p:nvPr/>
        </p:nvSpPr>
        <p:spPr>
          <a:xfrm>
            <a:off x="2671867" y="3490989"/>
            <a:ext cx="1197317" cy="1036465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Single room Isolation or cohort</a:t>
            </a:r>
            <a:endParaRPr lang="en-SG" sz="12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840F7A3A-A1DA-4758-983E-6A8DA9A15271}"/>
              </a:ext>
            </a:extLst>
          </p:cNvPr>
          <p:cNvSpPr/>
          <p:nvPr/>
        </p:nvSpPr>
        <p:spPr>
          <a:xfrm>
            <a:off x="1651022" y="4060397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Electronic tagging of CPE carriers</a:t>
            </a:r>
            <a:endParaRPr lang="en-SG" sz="12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395EDC2B-B2F8-42DC-B520-DE228C79CA78}"/>
              </a:ext>
            </a:extLst>
          </p:cNvPr>
          <p:cNvSpPr/>
          <p:nvPr/>
        </p:nvSpPr>
        <p:spPr>
          <a:xfrm>
            <a:off x="628650" y="3481548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CPE status: life-long</a:t>
            </a:r>
            <a:endParaRPr lang="en-SG" sz="1200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xmlns="" id="{89BBCBB4-E4EE-4D48-8A90-7B1506D36C29}"/>
              </a:ext>
            </a:extLst>
          </p:cNvPr>
          <p:cNvSpPr/>
          <p:nvPr/>
        </p:nvSpPr>
        <p:spPr>
          <a:xfrm>
            <a:off x="625105" y="2347081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Screen before transfer to high risk units</a:t>
            </a:r>
            <a:endParaRPr lang="en-SG" sz="120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FB08043B-5E73-43BD-8F2F-4754CFEFE21B}"/>
              </a:ext>
            </a:extLst>
          </p:cNvPr>
          <p:cNvSpPr/>
          <p:nvPr/>
        </p:nvSpPr>
        <p:spPr>
          <a:xfrm>
            <a:off x="3665742" y="2879670"/>
            <a:ext cx="1224000" cy="1054248"/>
          </a:xfrm>
          <a:custGeom>
            <a:avLst/>
            <a:gdLst>
              <a:gd name="connsiteX0" fmla="*/ 0 w 2058911"/>
              <a:gd name="connsiteY0" fmla="*/ 890521 h 1781041"/>
              <a:gd name="connsiteX1" fmla="*/ 508843 w 2058911"/>
              <a:gd name="connsiteY1" fmla="*/ 0 h 1781041"/>
              <a:gd name="connsiteX2" fmla="*/ 1550068 w 2058911"/>
              <a:gd name="connsiteY2" fmla="*/ 0 h 1781041"/>
              <a:gd name="connsiteX3" fmla="*/ 2058911 w 2058911"/>
              <a:gd name="connsiteY3" fmla="*/ 890521 h 1781041"/>
              <a:gd name="connsiteX4" fmla="*/ 1550068 w 2058911"/>
              <a:gd name="connsiteY4" fmla="*/ 1781041 h 1781041"/>
              <a:gd name="connsiteX5" fmla="*/ 508843 w 2058911"/>
              <a:gd name="connsiteY5" fmla="*/ 1781041 h 1781041"/>
              <a:gd name="connsiteX6" fmla="*/ 0 w 2058911"/>
              <a:gd name="connsiteY6" fmla="*/ 890521 h 17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8911" h="1781041">
                <a:moveTo>
                  <a:pt x="0" y="890521"/>
                </a:moveTo>
                <a:lnTo>
                  <a:pt x="508843" y="0"/>
                </a:lnTo>
                <a:lnTo>
                  <a:pt x="1550068" y="0"/>
                </a:lnTo>
                <a:lnTo>
                  <a:pt x="2058911" y="890521"/>
                </a:lnTo>
                <a:lnTo>
                  <a:pt x="1550068" y="1781041"/>
                </a:lnTo>
                <a:lnTo>
                  <a:pt x="508843" y="1781041"/>
                </a:lnTo>
                <a:lnTo>
                  <a:pt x="0" y="8905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67323" tIns="232787" rIns="267323" bIns="232787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>
                <a:solidFill>
                  <a:schemeClr val="bg1"/>
                </a:solidFill>
              </a:rPr>
              <a:t>CPE from clinical cultures</a:t>
            </a:r>
            <a:endParaRPr lang="en-SG" sz="1350" b="1" dirty="0">
              <a:solidFill>
                <a:schemeClr val="bg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22FCF76C-4DA1-4046-A1D4-D71019FED68F}"/>
              </a:ext>
            </a:extLst>
          </p:cNvPr>
          <p:cNvSpPr/>
          <p:nvPr/>
        </p:nvSpPr>
        <p:spPr>
          <a:xfrm>
            <a:off x="3672040" y="4068753"/>
            <a:ext cx="1116000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Electronic tagging of CPE carriers</a:t>
            </a:r>
            <a:endParaRPr lang="en-SG" sz="1200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C20F2960-3302-42AC-AEA0-6104D8D573CF}"/>
              </a:ext>
            </a:extLst>
          </p:cNvPr>
          <p:cNvSpPr/>
          <p:nvPr/>
        </p:nvSpPr>
        <p:spPr>
          <a:xfrm>
            <a:off x="4623587" y="3554346"/>
            <a:ext cx="1159722" cy="973108"/>
          </a:xfrm>
          <a:custGeom>
            <a:avLst/>
            <a:gdLst>
              <a:gd name="connsiteX0" fmla="*/ 0 w 1687263"/>
              <a:gd name="connsiteY0" fmla="*/ 729840 h 1459680"/>
              <a:gd name="connsiteX1" fmla="*/ 417031 w 1687263"/>
              <a:gd name="connsiteY1" fmla="*/ 0 h 1459680"/>
              <a:gd name="connsiteX2" fmla="*/ 1270232 w 1687263"/>
              <a:gd name="connsiteY2" fmla="*/ 0 h 1459680"/>
              <a:gd name="connsiteX3" fmla="*/ 1687263 w 1687263"/>
              <a:gd name="connsiteY3" fmla="*/ 729840 h 1459680"/>
              <a:gd name="connsiteX4" fmla="*/ 1270232 w 1687263"/>
              <a:gd name="connsiteY4" fmla="*/ 1459680 h 1459680"/>
              <a:gd name="connsiteX5" fmla="*/ 417031 w 1687263"/>
              <a:gd name="connsiteY5" fmla="*/ 1459680 h 1459680"/>
              <a:gd name="connsiteX6" fmla="*/ 0 w 1687263"/>
              <a:gd name="connsiteY6" fmla="*/ 729840 h 1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7263" h="1459680">
                <a:moveTo>
                  <a:pt x="0" y="729840"/>
                </a:moveTo>
                <a:lnTo>
                  <a:pt x="417031" y="0"/>
                </a:lnTo>
                <a:lnTo>
                  <a:pt x="1270232" y="0"/>
                </a:lnTo>
                <a:lnTo>
                  <a:pt x="1687263" y="729840"/>
                </a:lnTo>
                <a:lnTo>
                  <a:pt x="1270232" y="1459680"/>
                </a:lnTo>
                <a:lnTo>
                  <a:pt x="417031" y="1459680"/>
                </a:lnTo>
                <a:lnTo>
                  <a:pt x="0" y="72984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21141" tIns="192855" rIns="221141" bIns="192855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CPE status: life-long</a:t>
            </a:r>
            <a:endParaRPr lang="en-SG" sz="1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A94FD6F5-7B74-4AAB-9E9E-7906656C9129}"/>
              </a:ext>
            </a:extLst>
          </p:cNvPr>
          <p:cNvSpPr/>
          <p:nvPr/>
        </p:nvSpPr>
        <p:spPr>
          <a:xfrm>
            <a:off x="6206854" y="1795247"/>
            <a:ext cx="387911" cy="3273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Enhancement of hand hygiene compliance</a:t>
            </a:r>
            <a:endParaRPr lang="en-SG" sz="1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6A324264-1DE0-47B7-862A-15D3219F0DA6}"/>
              </a:ext>
            </a:extLst>
          </p:cNvPr>
          <p:cNvSpPr/>
          <p:nvPr/>
        </p:nvSpPr>
        <p:spPr>
          <a:xfrm>
            <a:off x="6746590" y="1795247"/>
            <a:ext cx="387911" cy="32737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b="1" dirty="0"/>
              <a:t>Enhancement of environmental hygiene</a:t>
            </a:r>
            <a:endParaRPr lang="en-SG" sz="1200" b="1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5E56F2E-61E9-4656-882D-50CA46862CAF}"/>
              </a:ext>
            </a:extLst>
          </p:cNvPr>
          <p:cNvSpPr/>
          <p:nvPr/>
        </p:nvSpPr>
        <p:spPr>
          <a:xfrm>
            <a:off x="7290158" y="1792108"/>
            <a:ext cx="387911" cy="32737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/>
              <a:t>Antimicrobial stewardship program</a:t>
            </a:r>
            <a:endParaRPr lang="en-SG" sz="12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4D76835-E95A-4EC2-9EB4-FF2C780FE729}"/>
              </a:ext>
            </a:extLst>
          </p:cNvPr>
          <p:cNvSpPr/>
          <p:nvPr/>
        </p:nvSpPr>
        <p:spPr>
          <a:xfrm>
            <a:off x="628651" y="5187056"/>
            <a:ext cx="5283983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Vertical measures</a:t>
            </a:r>
            <a:endParaRPr lang="en-SG" sz="1400" b="1" dirty="0">
              <a:solidFill>
                <a:schemeClr val="bg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C586061E-D09D-4C97-9B86-1CACAC34E763}"/>
              </a:ext>
            </a:extLst>
          </p:cNvPr>
          <p:cNvSpPr/>
          <p:nvPr/>
        </p:nvSpPr>
        <p:spPr>
          <a:xfrm>
            <a:off x="6194532" y="5190600"/>
            <a:ext cx="1483537" cy="5036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Horizontal measures</a:t>
            </a:r>
            <a:endParaRPr lang="en-SG" sz="14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38A54FF-1FC1-4B32-81DA-96A0A53E8A5E}"/>
              </a:ext>
            </a:extLst>
          </p:cNvPr>
          <p:cNvGrpSpPr/>
          <p:nvPr/>
        </p:nvGrpSpPr>
        <p:grpSpPr>
          <a:xfrm>
            <a:off x="4814985" y="1680273"/>
            <a:ext cx="2095769" cy="812346"/>
            <a:chOff x="6419979" y="1097364"/>
            <a:chExt cx="2794359" cy="108312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9F9B0D0E-D9A1-4347-97A3-8426E388BA31}"/>
                </a:ext>
              </a:extLst>
            </p:cNvPr>
            <p:cNvSpPr/>
            <p:nvPr/>
          </p:nvSpPr>
          <p:spPr>
            <a:xfrm>
              <a:off x="6419979" y="1362808"/>
              <a:ext cx="1463532" cy="817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Move to vertical?</a:t>
              </a:r>
              <a:endParaRPr lang="en-SG" sz="1350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29D4AC5D-B4AF-4E32-A898-277D2932D9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1745" y="1097364"/>
              <a:ext cx="0" cy="252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D7F5E3C-8F95-404A-B5D9-B174E854CE0C}"/>
                </a:ext>
              </a:extLst>
            </p:cNvPr>
            <p:cNvCxnSpPr/>
            <p:nvPr/>
          </p:nvCxnSpPr>
          <p:spPr>
            <a:xfrm>
              <a:off x="7151745" y="1097364"/>
              <a:ext cx="206259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F384785-6097-477C-B44D-082AF0BC44F1}"/>
                </a:ext>
              </a:extLst>
            </p:cNvPr>
            <p:cNvCxnSpPr>
              <a:endCxn id="61" idx="0"/>
            </p:cNvCxnSpPr>
            <p:nvPr/>
          </p:nvCxnSpPr>
          <p:spPr>
            <a:xfrm>
              <a:off x="9214338" y="1097364"/>
              <a:ext cx="0" cy="1532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6286FC6-B184-477D-A91D-BBB054967904}"/>
              </a:ext>
            </a:extLst>
          </p:cNvPr>
          <p:cNvSpPr/>
          <p:nvPr/>
        </p:nvSpPr>
        <p:spPr>
          <a:xfrm>
            <a:off x="3672000" y="2652224"/>
            <a:ext cx="1800000" cy="1800000"/>
          </a:xfrm>
          <a:custGeom>
            <a:avLst/>
            <a:gdLst>
              <a:gd name="connsiteX0" fmla="*/ 0 w 1309687"/>
              <a:gd name="connsiteY0" fmla="*/ 654844 h 1309687"/>
              <a:gd name="connsiteX1" fmla="*/ 654844 w 1309687"/>
              <a:gd name="connsiteY1" fmla="*/ 0 h 1309687"/>
              <a:gd name="connsiteX2" fmla="*/ 1309688 w 1309687"/>
              <a:gd name="connsiteY2" fmla="*/ 654844 h 1309687"/>
              <a:gd name="connsiteX3" fmla="*/ 654844 w 1309687"/>
              <a:gd name="connsiteY3" fmla="*/ 1309688 h 1309687"/>
              <a:gd name="connsiteX4" fmla="*/ 0 w 1309687"/>
              <a:gd name="connsiteY4" fmla="*/ 654844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687" h="1309687">
                <a:moveTo>
                  <a:pt x="0" y="654844"/>
                </a:moveTo>
                <a:cubicBezTo>
                  <a:pt x="0" y="293184"/>
                  <a:pt x="293184" y="0"/>
                  <a:pt x="654844" y="0"/>
                </a:cubicBezTo>
                <a:cubicBezTo>
                  <a:pt x="1016504" y="0"/>
                  <a:pt x="1309688" y="293184"/>
                  <a:pt x="1309688" y="654844"/>
                </a:cubicBezTo>
                <a:cubicBezTo>
                  <a:pt x="1309688" y="1016504"/>
                  <a:pt x="1016504" y="1309688"/>
                  <a:pt x="654844" y="1309688"/>
                </a:cubicBezTo>
                <a:cubicBezTo>
                  <a:pt x="293184" y="1309688"/>
                  <a:pt x="0" y="1016504"/>
                  <a:pt x="0" y="6548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69" tIns="205769" rIns="205769" bIns="20576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/>
              <a:t>Asymptomatic carriers</a:t>
            </a:r>
            <a:endParaRPr lang="en-SG" sz="17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EA16C5D-AE18-431E-AEC4-B15C0AA3C8EC}"/>
              </a:ext>
            </a:extLst>
          </p:cNvPr>
          <p:cNvSpPr/>
          <p:nvPr/>
        </p:nvSpPr>
        <p:spPr>
          <a:xfrm rot="5400000">
            <a:off x="4433373" y="2237421"/>
            <a:ext cx="277254" cy="445293"/>
          </a:xfrm>
          <a:custGeom>
            <a:avLst/>
            <a:gdLst>
              <a:gd name="connsiteX0" fmla="*/ 0 w 277254"/>
              <a:gd name="connsiteY0" fmla="*/ 89059 h 445293"/>
              <a:gd name="connsiteX1" fmla="*/ 138627 w 277254"/>
              <a:gd name="connsiteY1" fmla="*/ 89059 h 445293"/>
              <a:gd name="connsiteX2" fmla="*/ 138627 w 277254"/>
              <a:gd name="connsiteY2" fmla="*/ 0 h 445293"/>
              <a:gd name="connsiteX3" fmla="*/ 277254 w 277254"/>
              <a:gd name="connsiteY3" fmla="*/ 222647 h 445293"/>
              <a:gd name="connsiteX4" fmla="*/ 138627 w 277254"/>
              <a:gd name="connsiteY4" fmla="*/ 445293 h 445293"/>
              <a:gd name="connsiteX5" fmla="*/ 138627 w 277254"/>
              <a:gd name="connsiteY5" fmla="*/ 356234 h 445293"/>
              <a:gd name="connsiteX6" fmla="*/ 0 w 277254"/>
              <a:gd name="connsiteY6" fmla="*/ 356234 h 445293"/>
              <a:gd name="connsiteX7" fmla="*/ 0 w 277254"/>
              <a:gd name="connsiteY7" fmla="*/ 89059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254" h="445293">
                <a:moveTo>
                  <a:pt x="0" y="89059"/>
                </a:moveTo>
                <a:lnTo>
                  <a:pt x="138627" y="89059"/>
                </a:lnTo>
                <a:lnTo>
                  <a:pt x="138627" y="0"/>
                </a:lnTo>
                <a:lnTo>
                  <a:pt x="277254" y="222647"/>
                </a:lnTo>
                <a:lnTo>
                  <a:pt x="138627" y="445293"/>
                </a:lnTo>
                <a:lnTo>
                  <a:pt x="138627" y="356234"/>
                </a:lnTo>
                <a:lnTo>
                  <a:pt x="0" y="356234"/>
                </a:lnTo>
                <a:lnTo>
                  <a:pt x="0" y="8905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9058" rIns="83176" bIns="89059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900" kern="12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9EED22B-67AA-4CEB-BAC7-FBFA2C4BD634}"/>
              </a:ext>
            </a:extLst>
          </p:cNvPr>
          <p:cNvSpPr/>
          <p:nvPr/>
        </p:nvSpPr>
        <p:spPr>
          <a:xfrm>
            <a:off x="3917155" y="926620"/>
            <a:ext cx="1309687" cy="1309687"/>
          </a:xfrm>
          <a:custGeom>
            <a:avLst/>
            <a:gdLst>
              <a:gd name="connsiteX0" fmla="*/ 0 w 1309687"/>
              <a:gd name="connsiteY0" fmla="*/ 654844 h 1309687"/>
              <a:gd name="connsiteX1" fmla="*/ 654844 w 1309687"/>
              <a:gd name="connsiteY1" fmla="*/ 0 h 1309687"/>
              <a:gd name="connsiteX2" fmla="*/ 1309688 w 1309687"/>
              <a:gd name="connsiteY2" fmla="*/ 654844 h 1309687"/>
              <a:gd name="connsiteX3" fmla="*/ 654844 w 1309687"/>
              <a:gd name="connsiteY3" fmla="*/ 1309688 h 1309687"/>
              <a:gd name="connsiteX4" fmla="*/ 0 w 1309687"/>
              <a:gd name="connsiteY4" fmla="*/ 654844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687" h="1309687">
                <a:moveTo>
                  <a:pt x="0" y="654844"/>
                </a:moveTo>
                <a:cubicBezTo>
                  <a:pt x="0" y="293184"/>
                  <a:pt x="293184" y="0"/>
                  <a:pt x="654844" y="0"/>
                </a:cubicBezTo>
                <a:cubicBezTo>
                  <a:pt x="1016504" y="0"/>
                  <a:pt x="1309688" y="293184"/>
                  <a:pt x="1309688" y="654844"/>
                </a:cubicBezTo>
                <a:cubicBezTo>
                  <a:pt x="1309688" y="1016504"/>
                  <a:pt x="1016504" y="1309688"/>
                  <a:pt x="654844" y="1309688"/>
                </a:cubicBezTo>
                <a:cubicBezTo>
                  <a:pt x="293184" y="1309688"/>
                  <a:pt x="0" y="1016504"/>
                  <a:pt x="0" y="6548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69" tIns="205769" rIns="205769" bIns="20576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High-risk screening</a:t>
            </a:r>
            <a:endParaRPr lang="en-SG" sz="1400" kern="1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33C3C91-801A-4143-BDA6-35718283C0A0}"/>
              </a:ext>
            </a:extLst>
          </p:cNvPr>
          <p:cNvSpPr/>
          <p:nvPr/>
        </p:nvSpPr>
        <p:spPr>
          <a:xfrm rot="12962638">
            <a:off x="5371132" y="3902274"/>
            <a:ext cx="277254" cy="445293"/>
          </a:xfrm>
          <a:custGeom>
            <a:avLst/>
            <a:gdLst>
              <a:gd name="connsiteX0" fmla="*/ 0 w 277254"/>
              <a:gd name="connsiteY0" fmla="*/ 89059 h 445293"/>
              <a:gd name="connsiteX1" fmla="*/ 138627 w 277254"/>
              <a:gd name="connsiteY1" fmla="*/ 89059 h 445293"/>
              <a:gd name="connsiteX2" fmla="*/ 138627 w 277254"/>
              <a:gd name="connsiteY2" fmla="*/ 0 h 445293"/>
              <a:gd name="connsiteX3" fmla="*/ 277254 w 277254"/>
              <a:gd name="connsiteY3" fmla="*/ 222647 h 445293"/>
              <a:gd name="connsiteX4" fmla="*/ 138627 w 277254"/>
              <a:gd name="connsiteY4" fmla="*/ 445293 h 445293"/>
              <a:gd name="connsiteX5" fmla="*/ 138627 w 277254"/>
              <a:gd name="connsiteY5" fmla="*/ 356234 h 445293"/>
              <a:gd name="connsiteX6" fmla="*/ 0 w 277254"/>
              <a:gd name="connsiteY6" fmla="*/ 356234 h 445293"/>
              <a:gd name="connsiteX7" fmla="*/ 0 w 277254"/>
              <a:gd name="connsiteY7" fmla="*/ 89059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254" h="445293">
                <a:moveTo>
                  <a:pt x="0" y="89059"/>
                </a:moveTo>
                <a:lnTo>
                  <a:pt x="138627" y="89059"/>
                </a:lnTo>
                <a:lnTo>
                  <a:pt x="138627" y="0"/>
                </a:lnTo>
                <a:lnTo>
                  <a:pt x="277254" y="222647"/>
                </a:lnTo>
                <a:lnTo>
                  <a:pt x="138627" y="445293"/>
                </a:lnTo>
                <a:lnTo>
                  <a:pt x="138627" y="356234"/>
                </a:lnTo>
                <a:lnTo>
                  <a:pt x="0" y="356234"/>
                </a:lnTo>
                <a:lnTo>
                  <a:pt x="0" y="8905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9058" rIns="83175" bIns="89059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900" kern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EEE304B-8DEF-4DF4-A19B-E74916D00884}"/>
              </a:ext>
            </a:extLst>
          </p:cNvPr>
          <p:cNvSpPr/>
          <p:nvPr/>
        </p:nvSpPr>
        <p:spPr>
          <a:xfrm>
            <a:off x="5605888" y="3913959"/>
            <a:ext cx="1309687" cy="1309687"/>
          </a:xfrm>
          <a:custGeom>
            <a:avLst/>
            <a:gdLst>
              <a:gd name="connsiteX0" fmla="*/ 0 w 1309687"/>
              <a:gd name="connsiteY0" fmla="*/ 654844 h 1309687"/>
              <a:gd name="connsiteX1" fmla="*/ 654844 w 1309687"/>
              <a:gd name="connsiteY1" fmla="*/ 0 h 1309687"/>
              <a:gd name="connsiteX2" fmla="*/ 1309688 w 1309687"/>
              <a:gd name="connsiteY2" fmla="*/ 654844 h 1309687"/>
              <a:gd name="connsiteX3" fmla="*/ 654844 w 1309687"/>
              <a:gd name="connsiteY3" fmla="*/ 1309688 h 1309687"/>
              <a:gd name="connsiteX4" fmla="*/ 0 w 1309687"/>
              <a:gd name="connsiteY4" fmla="*/ 654844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687" h="1309687">
                <a:moveTo>
                  <a:pt x="0" y="654844"/>
                </a:moveTo>
                <a:cubicBezTo>
                  <a:pt x="0" y="293184"/>
                  <a:pt x="293184" y="0"/>
                  <a:pt x="654844" y="0"/>
                </a:cubicBezTo>
                <a:cubicBezTo>
                  <a:pt x="1016504" y="0"/>
                  <a:pt x="1309688" y="293184"/>
                  <a:pt x="1309688" y="654844"/>
                </a:cubicBezTo>
                <a:cubicBezTo>
                  <a:pt x="1309688" y="1016504"/>
                  <a:pt x="1016504" y="1309688"/>
                  <a:pt x="654844" y="1309688"/>
                </a:cubicBezTo>
                <a:cubicBezTo>
                  <a:pt x="293184" y="1309688"/>
                  <a:pt x="0" y="1016504"/>
                  <a:pt x="0" y="6548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69" tIns="205769" rIns="205769" bIns="20576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Contact screening</a:t>
            </a:r>
            <a:endParaRPr lang="en-SG" sz="1400" kern="12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E33C3CD-F9E4-4A8A-839B-C2C4D12E1FE7}"/>
              </a:ext>
            </a:extLst>
          </p:cNvPr>
          <p:cNvSpPr/>
          <p:nvPr/>
        </p:nvSpPr>
        <p:spPr>
          <a:xfrm rot="9014438">
            <a:off x="3503795" y="3953444"/>
            <a:ext cx="277255" cy="445294"/>
          </a:xfrm>
          <a:custGeom>
            <a:avLst/>
            <a:gdLst>
              <a:gd name="connsiteX0" fmla="*/ 0 w 277254"/>
              <a:gd name="connsiteY0" fmla="*/ 89059 h 445293"/>
              <a:gd name="connsiteX1" fmla="*/ 138627 w 277254"/>
              <a:gd name="connsiteY1" fmla="*/ 89059 h 445293"/>
              <a:gd name="connsiteX2" fmla="*/ 138627 w 277254"/>
              <a:gd name="connsiteY2" fmla="*/ 0 h 445293"/>
              <a:gd name="connsiteX3" fmla="*/ 277254 w 277254"/>
              <a:gd name="connsiteY3" fmla="*/ 222647 h 445293"/>
              <a:gd name="connsiteX4" fmla="*/ 138627 w 277254"/>
              <a:gd name="connsiteY4" fmla="*/ 445293 h 445293"/>
              <a:gd name="connsiteX5" fmla="*/ 138627 w 277254"/>
              <a:gd name="connsiteY5" fmla="*/ 356234 h 445293"/>
              <a:gd name="connsiteX6" fmla="*/ 0 w 277254"/>
              <a:gd name="connsiteY6" fmla="*/ 356234 h 445293"/>
              <a:gd name="connsiteX7" fmla="*/ 0 w 277254"/>
              <a:gd name="connsiteY7" fmla="*/ 89059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254" h="445293">
                <a:moveTo>
                  <a:pt x="277254" y="356234"/>
                </a:moveTo>
                <a:lnTo>
                  <a:pt x="138627" y="356234"/>
                </a:lnTo>
                <a:lnTo>
                  <a:pt x="138627" y="445293"/>
                </a:lnTo>
                <a:lnTo>
                  <a:pt x="0" y="222646"/>
                </a:lnTo>
                <a:lnTo>
                  <a:pt x="138627" y="0"/>
                </a:lnTo>
                <a:lnTo>
                  <a:pt x="138627" y="89059"/>
                </a:lnTo>
                <a:lnTo>
                  <a:pt x="277254" y="89059"/>
                </a:lnTo>
                <a:lnTo>
                  <a:pt x="277254" y="356234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3175" tIns="89059" rIns="1" bIns="89059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SG" sz="900" kern="12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A416BECE-78DC-4276-A3CB-9740E110C3E5}"/>
              </a:ext>
            </a:extLst>
          </p:cNvPr>
          <p:cNvSpPr/>
          <p:nvPr/>
        </p:nvSpPr>
        <p:spPr>
          <a:xfrm>
            <a:off x="2207515" y="3913959"/>
            <a:ext cx="1309687" cy="1309687"/>
          </a:xfrm>
          <a:custGeom>
            <a:avLst/>
            <a:gdLst>
              <a:gd name="connsiteX0" fmla="*/ 0 w 1309687"/>
              <a:gd name="connsiteY0" fmla="*/ 654844 h 1309687"/>
              <a:gd name="connsiteX1" fmla="*/ 654844 w 1309687"/>
              <a:gd name="connsiteY1" fmla="*/ 0 h 1309687"/>
              <a:gd name="connsiteX2" fmla="*/ 1309688 w 1309687"/>
              <a:gd name="connsiteY2" fmla="*/ 654844 h 1309687"/>
              <a:gd name="connsiteX3" fmla="*/ 654844 w 1309687"/>
              <a:gd name="connsiteY3" fmla="*/ 1309688 h 1309687"/>
              <a:gd name="connsiteX4" fmla="*/ 0 w 1309687"/>
              <a:gd name="connsiteY4" fmla="*/ 654844 h 130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687" h="1309687">
                <a:moveTo>
                  <a:pt x="0" y="654844"/>
                </a:moveTo>
                <a:cubicBezTo>
                  <a:pt x="0" y="293184"/>
                  <a:pt x="293184" y="0"/>
                  <a:pt x="654844" y="0"/>
                </a:cubicBezTo>
                <a:cubicBezTo>
                  <a:pt x="1016504" y="0"/>
                  <a:pt x="1309688" y="293184"/>
                  <a:pt x="1309688" y="654844"/>
                </a:cubicBezTo>
                <a:cubicBezTo>
                  <a:pt x="1309688" y="1016504"/>
                  <a:pt x="1016504" y="1309688"/>
                  <a:pt x="654844" y="1309688"/>
                </a:cubicBezTo>
                <a:cubicBezTo>
                  <a:pt x="293184" y="1309688"/>
                  <a:pt x="0" y="1016504"/>
                  <a:pt x="0" y="65484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69" tIns="205769" rIns="205769" bIns="205769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Others: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Prevalence screening</a:t>
            </a:r>
            <a:endParaRPr lang="en-SG" sz="1400" kern="12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3BDD2F9-2AA1-49E3-98E2-86D547CA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081" cy="559863"/>
          </a:xfrm>
        </p:spPr>
        <p:txBody>
          <a:bodyPr>
            <a:normAutofit/>
          </a:bodyPr>
          <a:lstStyle/>
          <a:p>
            <a:r>
              <a:rPr lang="en-US" sz="1800" dirty="0"/>
              <a:t>Asymptomatic CPE carriers: sources</a:t>
            </a:r>
            <a:endParaRPr lang="en-SG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7A22A-00B2-49CB-AD79-C974A3E0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91745" cy="612053"/>
          </a:xfrm>
        </p:spPr>
        <p:txBody>
          <a:bodyPr/>
          <a:lstStyle/>
          <a:p>
            <a:r>
              <a:rPr lang="en-US" dirty="0"/>
              <a:t>Anatomical site and sampling frequency</a:t>
            </a:r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F8D90CF-3CBD-48C7-933C-D6FBD265155A}"/>
              </a:ext>
            </a:extLst>
          </p:cNvPr>
          <p:cNvSpPr txBox="1">
            <a:spLocks/>
          </p:cNvSpPr>
          <p:nvPr/>
        </p:nvSpPr>
        <p:spPr>
          <a:xfrm>
            <a:off x="387927" y="1243663"/>
            <a:ext cx="4110255" cy="47784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Which anatomical site(s) to screen?</a:t>
            </a:r>
          </a:p>
          <a:p>
            <a:pPr lvl="1"/>
            <a:r>
              <a:rPr lang="en-US" sz="1400" dirty="0"/>
              <a:t>No systematic comparative study to identify the most efficacious site(s) to screen</a:t>
            </a:r>
          </a:p>
          <a:p>
            <a:pPr lvl="1"/>
            <a:r>
              <a:rPr lang="en-US" sz="1400" dirty="0"/>
              <a:t>Rectum is the commonest anatomical site to be screened</a:t>
            </a:r>
          </a:p>
          <a:p>
            <a:pPr lvl="1"/>
            <a:r>
              <a:rPr lang="en-US" sz="1400" dirty="0"/>
              <a:t>If rectal swab cannot be done, then stool can be sent for screening</a:t>
            </a:r>
          </a:p>
          <a:p>
            <a:pPr lvl="1"/>
            <a:r>
              <a:rPr lang="en-US" sz="1400" dirty="0"/>
              <a:t>A cross sectional microbiological survey on CRE identification, showed that as a single site, rectum is the best</a:t>
            </a:r>
          </a:p>
          <a:p>
            <a:pPr lvl="1"/>
            <a:endParaRPr lang="en-US" sz="1400" dirty="0"/>
          </a:p>
          <a:p>
            <a:r>
              <a:rPr lang="en-US" sz="1400" dirty="0"/>
              <a:t>How many samples are needed? </a:t>
            </a:r>
          </a:p>
          <a:p>
            <a:pPr lvl="1"/>
            <a:r>
              <a:rPr lang="en-US" sz="1400" dirty="0"/>
              <a:t>No systematic studies</a:t>
            </a:r>
          </a:p>
          <a:p>
            <a:pPr lvl="1"/>
            <a:r>
              <a:rPr lang="en-US" sz="1400" dirty="0"/>
              <a:t>Most guidelines suggest repeated sampling</a:t>
            </a:r>
          </a:p>
          <a:p>
            <a:pPr lvl="1"/>
            <a:r>
              <a:rPr lang="en-US" sz="1400" dirty="0"/>
              <a:t>Most </a:t>
            </a:r>
            <a:r>
              <a:rPr lang="en-US" sz="1400" dirty="0" err="1"/>
              <a:t>centres</a:t>
            </a:r>
            <a:r>
              <a:rPr lang="en-US" sz="1400" dirty="0"/>
              <a:t> do convenience sampling</a:t>
            </a:r>
          </a:p>
          <a:p>
            <a:pPr lvl="1"/>
            <a:r>
              <a:rPr lang="en-US" sz="1400" dirty="0"/>
              <a:t>Repeated sampling is probably appropriate for </a:t>
            </a:r>
            <a:r>
              <a:rPr lang="en-US" sz="1400" dirty="0" err="1"/>
              <a:t>centres</a:t>
            </a:r>
            <a:r>
              <a:rPr lang="en-US" sz="1400" dirty="0"/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D63F78-649B-44F0-89AD-1290FE7EFC8A}"/>
              </a:ext>
            </a:extLst>
          </p:cNvPr>
          <p:cNvGrpSpPr/>
          <p:nvPr/>
        </p:nvGrpSpPr>
        <p:grpSpPr>
          <a:xfrm>
            <a:off x="4697728" y="1351504"/>
            <a:ext cx="3887391" cy="3381375"/>
            <a:chOff x="4629150" y="2118122"/>
            <a:chExt cx="3887391" cy="3381375"/>
          </a:xfrm>
        </p:grpSpPr>
        <p:sp>
          <p:nvSpPr>
            <p:cNvPr id="7" name="Content Placeholder 9">
              <a:extLst>
                <a:ext uri="{FF2B5EF4-FFF2-40B4-BE49-F238E27FC236}">
                  <a16:creationId xmlns:a16="http://schemas.microsoft.com/office/drawing/2014/main" xmlns="" id="{CA8A82F2-AA64-4B47-84AE-A936C1C63CE0}"/>
                </a:ext>
              </a:extLst>
            </p:cNvPr>
            <p:cNvSpPr txBox="1">
              <a:spLocks/>
            </p:cNvSpPr>
            <p:nvPr/>
          </p:nvSpPr>
          <p:spPr>
            <a:xfrm>
              <a:off x="4629150" y="5166967"/>
              <a:ext cx="3887391" cy="33253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200" dirty="0"/>
                <a:t>Thurlow, C. J. et. al. ICHE 2013</a:t>
              </a:r>
              <a:endParaRPr lang="en-SG" sz="1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71F04C6-E4D4-4D38-9D57-609B548D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97728" y="2175353"/>
              <a:ext cx="3750233" cy="293438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6752A82-B1B6-49D8-B30F-3AEE8472CA3C}"/>
                </a:ext>
              </a:extLst>
            </p:cNvPr>
            <p:cNvSpPr/>
            <p:nvPr/>
          </p:nvSpPr>
          <p:spPr>
            <a:xfrm>
              <a:off x="4629150" y="2118122"/>
              <a:ext cx="3887391" cy="3048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70F31-417A-47B4-9A1A-A1DD6247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high-risk screening</a:t>
            </a:r>
            <a:br>
              <a:rPr lang="en-US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A5D02D-B7AF-4524-902A-A39FE56B9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AUDIT is a MUST!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0094D8B-13AD-4B78-BB3C-F752B53E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884" y="2028810"/>
            <a:ext cx="5927179" cy="4508177"/>
          </a:xfrm>
        </p:spPr>
        <p:txBody>
          <a:bodyPr>
            <a:normAutofit/>
          </a:bodyPr>
          <a:lstStyle/>
          <a:p>
            <a:r>
              <a:rPr lang="en-US" dirty="0"/>
              <a:t>Implementing high-risk screening</a:t>
            </a:r>
          </a:p>
          <a:p>
            <a:r>
              <a:rPr lang="en-US" dirty="0"/>
              <a:t>Implementing screening of epidemiologically-linked patients (contact screening)</a:t>
            </a:r>
          </a:p>
          <a:p>
            <a:r>
              <a:rPr lang="en-US" dirty="0"/>
              <a:t>Effectiveness of high-risk screening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88790F-B51C-4E35-9E3B-DBD5E7B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05" y="1141869"/>
            <a:ext cx="4655029" cy="521042"/>
          </a:xfrm>
        </p:spPr>
        <p:txBody>
          <a:bodyPr>
            <a:normAutofit/>
          </a:bodyPr>
          <a:lstStyle/>
          <a:p>
            <a:r>
              <a:rPr lang="en-US" sz="1800" dirty="0"/>
              <a:t>Screening of high-risk patients</a:t>
            </a:r>
            <a:endParaRPr lang="en-SG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8CFCC-A245-4C37-9140-8B38BE5D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05081" cy="559863"/>
          </a:xfrm>
        </p:spPr>
        <p:txBody>
          <a:bodyPr>
            <a:normAutofit/>
          </a:bodyPr>
          <a:lstStyle/>
          <a:p>
            <a:r>
              <a:rPr lang="en-US" sz="1800" dirty="0"/>
              <a:t>Issues to consider in implementing high-risk screening</a:t>
            </a:r>
            <a:endParaRPr lang="en-SG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C4550-444A-4D78-AA0B-9127C82B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high-risk patients</a:t>
            </a:r>
          </a:p>
          <a:p>
            <a:pPr lvl="1"/>
            <a:r>
              <a:rPr lang="en-US" dirty="0"/>
              <a:t>Based on local epidemiology</a:t>
            </a:r>
          </a:p>
          <a:p>
            <a:r>
              <a:rPr lang="en-US" dirty="0"/>
              <a:t>Responsibilities must be clearly defined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identify high-risk patients?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How will they identify high-risk patients?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order the test for rectal screening cultures?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collect the rectal screening cultures?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review the results?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take actions on the results?</a:t>
            </a:r>
          </a:p>
          <a:p>
            <a:r>
              <a:rPr lang="en-US" dirty="0"/>
              <a:t>Audit the compliance to high-risk screening</a:t>
            </a:r>
          </a:p>
          <a:p>
            <a:pPr marL="685800" lvl="1" indent="-342900">
              <a:buFont typeface="+mj-lt"/>
              <a:buAutoNum type="arabicPeriod"/>
            </a:pP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B30E7-6874-4E19-AD88-3643E831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65037" cy="542108"/>
          </a:xfrm>
        </p:spPr>
        <p:txBody>
          <a:bodyPr>
            <a:normAutofit/>
          </a:bodyPr>
          <a:lstStyle/>
          <a:p>
            <a:r>
              <a:rPr lang="en-US" sz="1800" dirty="0"/>
              <a:t>High-risk patients: definition</a:t>
            </a:r>
            <a:endParaRPr lang="en-SG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CD6E5-B8E5-4829-ADC9-D9B662D9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Guided by local epidemiology</a:t>
            </a:r>
          </a:p>
          <a:p>
            <a:pPr lvl="1"/>
            <a:r>
              <a:rPr lang="en-US" dirty="0"/>
              <a:t>Hospitalization in the preceding 1 year (all hospitals)</a:t>
            </a:r>
          </a:p>
          <a:p>
            <a:pPr lvl="2"/>
            <a:r>
              <a:rPr lang="en-US" dirty="0"/>
              <a:t>Overseas hospitals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/>
              <a:t>Hospitals other than primary institution </a:t>
            </a:r>
          </a:p>
          <a:p>
            <a:pPr lvl="2"/>
            <a:r>
              <a:rPr lang="en-US" dirty="0"/>
              <a:t>All hospitals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Before and/or transfer to stepdown wards* </a:t>
            </a:r>
          </a:p>
          <a:p>
            <a:pPr lvl="1"/>
            <a:r>
              <a:rPr lang="en-US" dirty="0"/>
              <a:t>Before and/or after transfer to intensive care units (ICUs)*</a:t>
            </a:r>
          </a:p>
          <a:p>
            <a:pPr lvl="1"/>
            <a:r>
              <a:rPr lang="en-US" dirty="0"/>
              <a:t>Before and/or after transfer to </a:t>
            </a:r>
            <a:r>
              <a:rPr lang="en-US" dirty="0" err="1"/>
              <a:t>haematology</a:t>
            </a:r>
            <a:r>
              <a:rPr lang="en-US" dirty="0"/>
              <a:t>/oncology units*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1642274" y="1645920"/>
            <a:ext cx="6693375" cy="3068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Epidemiologically linked contact screening (ELCS)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3156559" y="1965804"/>
            <a:ext cx="5172990" cy="2749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High-risk screening (HRS) (Doctor lead) </a:t>
            </a:r>
          </a:p>
          <a:p>
            <a:r>
              <a:rPr lang="en-SG" sz="1050" b="1" dirty="0">
                <a:solidFill>
                  <a:srgbClr val="FF0000"/>
                </a:solidFill>
              </a:rPr>
              <a:t>(Hospitalization in endemic countries)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</a:t>
            </a:r>
            <a:r>
              <a:rPr lang="en-SG" sz="1050" b="1" dirty="0">
                <a:solidFill>
                  <a:schemeClr val="accent5">
                    <a:lumMod val="50000"/>
                  </a:schemeClr>
                </a:solidFill>
              </a:rPr>
              <a:t>ELCS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345483" y="2491897"/>
            <a:ext cx="2984066" cy="22229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HRS- doctor led </a:t>
            </a:r>
          </a:p>
          <a:p>
            <a:r>
              <a:rPr lang="en-SG" sz="1050" b="1" dirty="0">
                <a:solidFill>
                  <a:srgbClr val="FF0000"/>
                </a:solidFill>
              </a:rPr>
              <a:t>(Hospitalization other than own)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ELCS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266145" y="3205881"/>
            <a:ext cx="2069504" cy="1508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HRS (Nurse and doctor lead)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ELCS</a:t>
            </a:r>
          </a:p>
        </p:txBody>
      </p:sp>
      <p:sp>
        <p:nvSpPr>
          <p:cNvPr id="215" name="OTLSHAPE_TB_00000000000000000000000000000000_ElapsedTimeExtension"/>
          <p:cNvSpPr/>
          <p:nvPr>
            <p:custDataLst>
              <p:tags r:id="rId2"/>
            </p:custDataLst>
          </p:nvPr>
        </p:nvSpPr>
        <p:spPr>
          <a:xfrm>
            <a:off x="633349" y="3525202"/>
            <a:ext cx="7696200" cy="1189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cxnSp>
        <p:nvCxnSpPr>
          <p:cNvPr id="228" name="OTLSHAPE_M_53fc16404b7442239a3ed3689a2d10be_Connector1"/>
          <p:cNvCxnSpPr/>
          <p:nvPr>
            <p:custDataLst>
              <p:tags r:id="rId3"/>
            </p:custDataLst>
          </p:nvPr>
        </p:nvCxnSpPr>
        <p:spPr>
          <a:xfrm>
            <a:off x="6875957" y="4186650"/>
            <a:ext cx="0" cy="528225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OTLSHAPE_M_f0c87ead3643499f91bf462811b20781_Connector1"/>
          <p:cNvCxnSpPr/>
          <p:nvPr>
            <p:custDataLst>
              <p:tags r:id="rId4"/>
            </p:custDataLst>
          </p:nvPr>
        </p:nvCxnSpPr>
        <p:spPr>
          <a:xfrm>
            <a:off x="5563673" y="4314540"/>
            <a:ext cx="0" cy="40033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OTLSHAPE_M_f74812314b984763b6732638220e47a2_Connector1"/>
          <p:cNvCxnSpPr/>
          <p:nvPr>
            <p:custDataLst>
              <p:tags r:id="rId5"/>
            </p:custDataLst>
          </p:nvPr>
        </p:nvCxnSpPr>
        <p:spPr>
          <a:xfrm>
            <a:off x="3266276" y="4378483"/>
            <a:ext cx="0" cy="336392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OTLSHAPE_M_1044ba5888904c6ba682a66b8f447628_Connector1"/>
          <p:cNvCxnSpPr/>
          <p:nvPr>
            <p:custDataLst>
              <p:tags r:id="rId6"/>
            </p:custDataLst>
          </p:nvPr>
        </p:nvCxnSpPr>
        <p:spPr>
          <a:xfrm>
            <a:off x="1953992" y="4029552"/>
            <a:ext cx="0" cy="685324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OTLSHAPE_M_81c55086a3d349d8b91aef09b48cdfbb_Connector1"/>
          <p:cNvCxnSpPr/>
          <p:nvPr>
            <p:custDataLst>
              <p:tags r:id="rId7"/>
            </p:custDataLst>
          </p:nvPr>
        </p:nvCxnSpPr>
        <p:spPr>
          <a:xfrm>
            <a:off x="1623224" y="3680619"/>
            <a:ext cx="0" cy="103425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TLSHAPE_TB_00000000000000000000000000000000_LeftEndCaps" hidden="1"/>
          <p:cNvSpPr txBox="1"/>
          <p:nvPr>
            <p:custDataLst>
              <p:tags r:id="rId8"/>
            </p:custDataLst>
          </p:nvPr>
        </p:nvSpPr>
        <p:spPr>
          <a:xfrm>
            <a:off x="190500" y="4753876"/>
            <a:ext cx="352425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1350" b="1">
                <a:solidFill>
                  <a:srgbClr val="C0504D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212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605901" y="4753876"/>
            <a:ext cx="352425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1350" b="1" spc="-28" dirty="0">
                <a:solidFill>
                  <a:srgbClr val="C0504D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13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633349" y="4714875"/>
            <a:ext cx="7886700" cy="28575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14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633349" y="4714875"/>
            <a:ext cx="7696200" cy="285750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17" name="OTLSHAPE_TB_00000000000000000000000000000000_TodayMarkerText"/>
          <p:cNvSpPr txBox="1"/>
          <p:nvPr>
            <p:custDataLst>
              <p:tags r:id="rId12"/>
            </p:custDataLst>
          </p:nvPr>
        </p:nvSpPr>
        <p:spPr>
          <a:xfrm>
            <a:off x="8193431" y="5027147"/>
            <a:ext cx="276225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900" spc="-9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18" name="OTLSHAPE_TB_00000000000000000000000000000000_TimescaleInterval1"/>
          <p:cNvSpPr txBox="1"/>
          <p:nvPr>
            <p:custDataLst>
              <p:tags r:id="rId13"/>
            </p:custDataLst>
          </p:nvPr>
        </p:nvSpPr>
        <p:spPr>
          <a:xfrm>
            <a:off x="680974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219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1993259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220" name="OTLSHAPE_TB_00000000000000000000000000000000_TimescaleInterval3"/>
          <p:cNvSpPr txBox="1"/>
          <p:nvPr>
            <p:custDataLst>
              <p:tags r:id="rId15"/>
            </p:custDataLst>
          </p:nvPr>
        </p:nvSpPr>
        <p:spPr>
          <a:xfrm>
            <a:off x="3305543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221" name="OTLSHAPE_TB_00000000000000000000000000000000_TimescaleInterval4"/>
          <p:cNvSpPr txBox="1"/>
          <p:nvPr>
            <p:custDataLst>
              <p:tags r:id="rId16"/>
            </p:custDataLst>
          </p:nvPr>
        </p:nvSpPr>
        <p:spPr>
          <a:xfrm>
            <a:off x="4621423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22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933707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23" name="OTLSHAPE_TB_00000000000000000000000000000000_TimescaleInterval6"/>
          <p:cNvSpPr txBox="1"/>
          <p:nvPr>
            <p:custDataLst>
              <p:tags r:id="rId18"/>
            </p:custDataLst>
          </p:nvPr>
        </p:nvSpPr>
        <p:spPr>
          <a:xfrm>
            <a:off x="7245992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230" name="OTLSHAPE_M_81c55086a3d349d8b91aef09b48cdfbb_Title"/>
          <p:cNvSpPr txBox="1"/>
          <p:nvPr>
            <p:custDataLst>
              <p:tags r:id="rId19"/>
            </p:custDataLst>
          </p:nvPr>
        </p:nvSpPr>
        <p:spPr>
          <a:xfrm>
            <a:off x="1789911" y="3591878"/>
            <a:ext cx="1695450" cy="1278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spc="-2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NDM-1 (NDM-1 SG January 2010)</a:t>
            </a:r>
          </a:p>
        </p:txBody>
      </p:sp>
      <p:sp>
        <p:nvSpPr>
          <p:cNvPr id="231" name="OTLSHAPE_M_81c55086a3d349d8b91aef09b48cdfbb_Date"/>
          <p:cNvSpPr txBox="1"/>
          <p:nvPr>
            <p:custDataLst>
              <p:tags r:id="rId20"/>
            </p:custDataLst>
          </p:nvPr>
        </p:nvSpPr>
        <p:spPr>
          <a:xfrm>
            <a:off x="1789911" y="3736098"/>
            <a:ext cx="369098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Oct 2010</a:t>
            </a:r>
          </a:p>
        </p:txBody>
      </p:sp>
      <p:sp>
        <p:nvSpPr>
          <p:cNvPr id="232" name="OTLSHAPE_M_81c55086a3d349d8b91aef09b48cdfbb_Shape"/>
          <p:cNvSpPr/>
          <p:nvPr>
            <p:custDataLst>
              <p:tags r:id="rId21"/>
            </p:custDataLst>
          </p:nvPr>
        </p:nvSpPr>
        <p:spPr>
          <a:xfrm rot="16200000">
            <a:off x="1642274" y="368061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3" name="OTLSHAPE_M_1044ba5888904c6ba682a66b8f447628_Title"/>
          <p:cNvSpPr txBox="1"/>
          <p:nvPr>
            <p:custDataLst>
              <p:tags r:id="rId22"/>
            </p:custDataLst>
          </p:nvPr>
        </p:nvSpPr>
        <p:spPr>
          <a:xfrm>
            <a:off x="2120679" y="3941276"/>
            <a:ext cx="117157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IMP in TTSH (IMP SG 1996)</a:t>
            </a:r>
          </a:p>
        </p:txBody>
      </p:sp>
      <p:sp>
        <p:nvSpPr>
          <p:cNvPr id="234" name="OTLSHAPE_M_1044ba5888904c6ba682a66b8f447628_Date"/>
          <p:cNvSpPr txBox="1"/>
          <p:nvPr>
            <p:custDataLst>
              <p:tags r:id="rId23"/>
            </p:custDataLst>
          </p:nvPr>
        </p:nvSpPr>
        <p:spPr>
          <a:xfrm>
            <a:off x="2120679" y="4085483"/>
            <a:ext cx="311719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235" name="OTLSHAPE_M_1044ba5888904c6ba682a66b8f447628_Shape"/>
          <p:cNvSpPr/>
          <p:nvPr>
            <p:custDataLst>
              <p:tags r:id="rId24"/>
            </p:custDataLst>
          </p:nvPr>
        </p:nvSpPr>
        <p:spPr>
          <a:xfrm rot="16200000">
            <a:off x="1973042" y="4029551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6" name="OTLSHAPE_M_f74812314b984763b6732638220e47a2_Title"/>
          <p:cNvSpPr txBox="1"/>
          <p:nvPr>
            <p:custDataLst>
              <p:tags r:id="rId25"/>
            </p:custDataLst>
          </p:nvPr>
        </p:nvSpPr>
        <p:spPr>
          <a:xfrm>
            <a:off x="3432963" y="4290209"/>
            <a:ext cx="115252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KPC (KPC SG 2011)</a:t>
            </a:r>
          </a:p>
        </p:txBody>
      </p:sp>
      <p:sp>
        <p:nvSpPr>
          <p:cNvPr id="237" name="OTLSHAPE_M_f74812314b984763b6732638220e47a2_Date"/>
          <p:cNvSpPr txBox="1"/>
          <p:nvPr>
            <p:custDataLst>
              <p:tags r:id="rId26"/>
            </p:custDataLst>
          </p:nvPr>
        </p:nvSpPr>
        <p:spPr>
          <a:xfrm>
            <a:off x="3432963" y="4441804"/>
            <a:ext cx="36106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238" name="OTLSHAPE_M_f74812314b984763b6732638220e47a2_Shape"/>
          <p:cNvSpPr/>
          <p:nvPr>
            <p:custDataLst>
              <p:tags r:id="rId27"/>
            </p:custDataLst>
          </p:nvPr>
        </p:nvSpPr>
        <p:spPr>
          <a:xfrm rot="16200000">
            <a:off x="3285326" y="4378484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9" name="OTLSHAPE_M_f0c87ead3643499f91bf462811b20781_Title"/>
          <p:cNvSpPr txBox="1"/>
          <p:nvPr>
            <p:custDataLst>
              <p:tags r:id="rId28"/>
            </p:custDataLst>
          </p:nvPr>
        </p:nvSpPr>
        <p:spPr>
          <a:xfrm>
            <a:off x="5730360" y="4161854"/>
            <a:ext cx="590550" cy="2557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OXA  </a:t>
            </a:r>
          </a:p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(SG Jan 2013)</a:t>
            </a:r>
          </a:p>
        </p:txBody>
      </p:sp>
      <p:sp>
        <p:nvSpPr>
          <p:cNvPr id="240" name="OTLSHAPE_M_f0c87ead3643499f91bf462811b20781_Date"/>
          <p:cNvSpPr txBox="1"/>
          <p:nvPr>
            <p:custDataLst>
              <p:tags r:id="rId29"/>
            </p:custDataLst>
          </p:nvPr>
        </p:nvSpPr>
        <p:spPr>
          <a:xfrm>
            <a:off x="5730360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41" name="OTLSHAPE_M_f0c87ead3643499f91bf462811b20781_Shape"/>
          <p:cNvSpPr/>
          <p:nvPr>
            <p:custDataLst>
              <p:tags r:id="rId30"/>
            </p:custDataLst>
          </p:nvPr>
        </p:nvSpPr>
        <p:spPr>
          <a:xfrm rot="16200000">
            <a:off x="5582723" y="431453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42" name="OTLSHAPE_M_53fc16404b7442239a3ed3689a2d10be_Title"/>
          <p:cNvSpPr txBox="1"/>
          <p:nvPr>
            <p:custDataLst>
              <p:tags r:id="rId31"/>
            </p:custDataLst>
          </p:nvPr>
        </p:nvSpPr>
        <p:spPr>
          <a:xfrm>
            <a:off x="7042645" y="3906076"/>
            <a:ext cx="43815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825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IMI-1 in  (IMI-1 SG 2012)</a:t>
            </a:r>
            <a:endParaRPr lang="en-SG" sz="825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3" name="OTLSHAPE_M_53fc16404b7442239a3ed3689a2d10be_Date"/>
          <p:cNvSpPr txBox="1"/>
          <p:nvPr>
            <p:custDataLst>
              <p:tags r:id="rId32"/>
            </p:custDataLst>
          </p:nvPr>
        </p:nvSpPr>
        <p:spPr>
          <a:xfrm>
            <a:off x="7042645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44" name="OTLSHAPE_M_53fc16404b7442239a3ed3689a2d10be_Shape"/>
          <p:cNvSpPr/>
          <p:nvPr>
            <p:custDataLst>
              <p:tags r:id="rId33"/>
            </p:custDataLst>
          </p:nvPr>
        </p:nvSpPr>
        <p:spPr>
          <a:xfrm rot="16200000">
            <a:off x="6895007" y="4186650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48" name="OTLSHAPE_TB_00000000000000000000000000000000_TodayMarkerShape"/>
          <p:cNvSpPr/>
          <p:nvPr>
            <p:custDataLst>
              <p:tags r:id="rId34"/>
            </p:custDataLst>
          </p:nvPr>
        </p:nvSpPr>
        <p:spPr>
          <a:xfrm>
            <a:off x="8287706" y="5000625"/>
            <a:ext cx="85725" cy="9525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50" name="Title 249"/>
          <p:cNvSpPr>
            <a:spLocks noGrp="1"/>
          </p:cNvSpPr>
          <p:nvPr>
            <p:ph type="title"/>
          </p:nvPr>
        </p:nvSpPr>
        <p:spPr>
          <a:xfrm>
            <a:off x="341657" y="320102"/>
            <a:ext cx="6735536" cy="545838"/>
          </a:xfrm>
        </p:spPr>
        <p:txBody>
          <a:bodyPr>
            <a:normAutofit/>
          </a:bodyPr>
          <a:lstStyle/>
          <a:p>
            <a:r>
              <a:rPr lang="en-SG" sz="1800" dirty="0"/>
              <a:t>Who will identify high-risk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B904AD-20DE-46C2-9BDB-48E888A6431F}"/>
              </a:ext>
            </a:extLst>
          </p:cNvPr>
          <p:cNvSpPr txBox="1"/>
          <p:nvPr/>
        </p:nvSpPr>
        <p:spPr>
          <a:xfrm>
            <a:off x="542925" y="5312664"/>
            <a:ext cx="8102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Infection control nurses identified and ensured screening for high-risk patients from January 2018.</a:t>
            </a:r>
          </a:p>
          <a:p>
            <a:r>
              <a:rPr lang="en-SG" u="sng" dirty="0"/>
              <a:t>Compliance to high-risk screening increased to 95%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9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63594" y="1129004"/>
            <a:ext cx="6272495" cy="5446280"/>
          </a:xfrm>
        </p:spPr>
        <p:txBody>
          <a:bodyPr>
            <a:normAutofit/>
          </a:bodyPr>
          <a:lstStyle/>
          <a:p>
            <a:r>
              <a:rPr lang="en-US" dirty="0"/>
              <a:t>Mechanism of carbapenem resistance</a:t>
            </a:r>
          </a:p>
          <a:p>
            <a:r>
              <a:rPr lang="en-US" dirty="0"/>
              <a:t>Mechanism of resistance and epidemic potential</a:t>
            </a:r>
          </a:p>
          <a:p>
            <a:r>
              <a:rPr lang="en-US" dirty="0"/>
              <a:t>Mechanism of resistance and risk factors</a:t>
            </a:r>
          </a:p>
          <a:p>
            <a:r>
              <a:rPr lang="en-US" dirty="0"/>
              <a:t>Elements of CPE control strategies (WHO multimodal Infection prevention and control strategy) </a:t>
            </a:r>
          </a:p>
          <a:p>
            <a:r>
              <a:rPr lang="en-US" dirty="0"/>
              <a:t>Identifying asymptomatic CPE carriers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Implementing high-risk screening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Implementing contact precaution</a:t>
            </a:r>
          </a:p>
          <a:p>
            <a:r>
              <a:rPr lang="en-US" dirty="0"/>
              <a:t>Geographical separation of and contact precaution for CPE carriers</a:t>
            </a:r>
          </a:p>
          <a:p>
            <a:r>
              <a:rPr lang="en-US" dirty="0"/>
              <a:t>Environmental hygiene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3595" y="282716"/>
            <a:ext cx="4094158" cy="521042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1642274" y="1645920"/>
            <a:ext cx="6693375" cy="3068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Epidemiologically linked contact screening (ELCS)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3156559" y="1965804"/>
            <a:ext cx="5172990" cy="2749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High-risk screening (HRS) (Doctor lead) </a:t>
            </a:r>
          </a:p>
          <a:p>
            <a:r>
              <a:rPr lang="en-SG" sz="1050" b="1" dirty="0">
                <a:solidFill>
                  <a:srgbClr val="FF0000"/>
                </a:solidFill>
              </a:rPr>
              <a:t>(Hospitalization in endemic countries)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</a:t>
            </a:r>
            <a:r>
              <a:rPr lang="en-SG" sz="1050" b="1" dirty="0">
                <a:solidFill>
                  <a:schemeClr val="accent5">
                    <a:lumMod val="50000"/>
                  </a:schemeClr>
                </a:solidFill>
              </a:rPr>
              <a:t>ELCS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345483" y="2491897"/>
            <a:ext cx="2984066" cy="22229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HRS- doctor led </a:t>
            </a:r>
          </a:p>
          <a:p>
            <a:r>
              <a:rPr lang="en-SG" sz="1050" b="1" dirty="0">
                <a:solidFill>
                  <a:srgbClr val="FF0000"/>
                </a:solidFill>
              </a:rPr>
              <a:t>(Hospitalization other than own)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ELCS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266145" y="3205881"/>
            <a:ext cx="2069504" cy="1508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HRS (Nurse and doctor lead) </a:t>
            </a:r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+ ELCS</a:t>
            </a:r>
          </a:p>
        </p:txBody>
      </p:sp>
      <p:sp>
        <p:nvSpPr>
          <p:cNvPr id="215" name="OTLSHAPE_TB_00000000000000000000000000000000_ElapsedTimeExtension"/>
          <p:cNvSpPr/>
          <p:nvPr>
            <p:custDataLst>
              <p:tags r:id="rId2"/>
            </p:custDataLst>
          </p:nvPr>
        </p:nvSpPr>
        <p:spPr>
          <a:xfrm>
            <a:off x="633349" y="3525202"/>
            <a:ext cx="7696200" cy="1189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cxnSp>
        <p:nvCxnSpPr>
          <p:cNvPr id="228" name="OTLSHAPE_M_53fc16404b7442239a3ed3689a2d10be_Connector1"/>
          <p:cNvCxnSpPr/>
          <p:nvPr>
            <p:custDataLst>
              <p:tags r:id="rId3"/>
            </p:custDataLst>
          </p:nvPr>
        </p:nvCxnSpPr>
        <p:spPr>
          <a:xfrm>
            <a:off x="6875957" y="4186650"/>
            <a:ext cx="0" cy="528225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OTLSHAPE_M_f0c87ead3643499f91bf462811b20781_Connector1"/>
          <p:cNvCxnSpPr/>
          <p:nvPr>
            <p:custDataLst>
              <p:tags r:id="rId4"/>
            </p:custDataLst>
          </p:nvPr>
        </p:nvCxnSpPr>
        <p:spPr>
          <a:xfrm>
            <a:off x="5563673" y="4314540"/>
            <a:ext cx="0" cy="40033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OTLSHAPE_M_f74812314b984763b6732638220e47a2_Connector1"/>
          <p:cNvCxnSpPr/>
          <p:nvPr>
            <p:custDataLst>
              <p:tags r:id="rId5"/>
            </p:custDataLst>
          </p:nvPr>
        </p:nvCxnSpPr>
        <p:spPr>
          <a:xfrm>
            <a:off x="3266276" y="4378483"/>
            <a:ext cx="0" cy="336392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OTLSHAPE_M_1044ba5888904c6ba682a66b8f447628_Connector1"/>
          <p:cNvCxnSpPr/>
          <p:nvPr>
            <p:custDataLst>
              <p:tags r:id="rId6"/>
            </p:custDataLst>
          </p:nvPr>
        </p:nvCxnSpPr>
        <p:spPr>
          <a:xfrm>
            <a:off x="1953992" y="4029552"/>
            <a:ext cx="0" cy="685324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OTLSHAPE_M_81c55086a3d349d8b91aef09b48cdfbb_Connector1"/>
          <p:cNvCxnSpPr/>
          <p:nvPr>
            <p:custDataLst>
              <p:tags r:id="rId7"/>
            </p:custDataLst>
          </p:nvPr>
        </p:nvCxnSpPr>
        <p:spPr>
          <a:xfrm>
            <a:off x="1623224" y="3680619"/>
            <a:ext cx="0" cy="103425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OTLSHAPE_TB_00000000000000000000000000000000_LeftEndCaps" hidden="1"/>
          <p:cNvSpPr txBox="1"/>
          <p:nvPr>
            <p:custDataLst>
              <p:tags r:id="rId8"/>
            </p:custDataLst>
          </p:nvPr>
        </p:nvSpPr>
        <p:spPr>
          <a:xfrm>
            <a:off x="190500" y="4753876"/>
            <a:ext cx="352425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1350" b="1">
                <a:solidFill>
                  <a:srgbClr val="C0504D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212" name="OTLSHAPE_TB_00000000000000000000000000000000_RightEndCaps"/>
          <p:cNvSpPr txBox="1"/>
          <p:nvPr>
            <p:custDataLst>
              <p:tags r:id="rId9"/>
            </p:custDataLst>
          </p:nvPr>
        </p:nvSpPr>
        <p:spPr>
          <a:xfrm>
            <a:off x="8605901" y="4753876"/>
            <a:ext cx="352425" cy="207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1350" b="1" spc="-28" dirty="0">
                <a:solidFill>
                  <a:srgbClr val="C0504D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13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633349" y="4714875"/>
            <a:ext cx="7886700" cy="28575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14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633349" y="4714875"/>
            <a:ext cx="7696200" cy="285750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17" name="OTLSHAPE_TB_00000000000000000000000000000000_TodayMarkerText"/>
          <p:cNvSpPr txBox="1"/>
          <p:nvPr>
            <p:custDataLst>
              <p:tags r:id="rId12"/>
            </p:custDataLst>
          </p:nvPr>
        </p:nvSpPr>
        <p:spPr>
          <a:xfrm>
            <a:off x="8193431" y="5027147"/>
            <a:ext cx="276225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SG" sz="900" spc="-9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218" name="OTLSHAPE_TB_00000000000000000000000000000000_TimescaleInterval1"/>
          <p:cNvSpPr txBox="1"/>
          <p:nvPr>
            <p:custDataLst>
              <p:tags r:id="rId13"/>
            </p:custDataLst>
          </p:nvPr>
        </p:nvSpPr>
        <p:spPr>
          <a:xfrm>
            <a:off x="680974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219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1993259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220" name="OTLSHAPE_TB_00000000000000000000000000000000_TimescaleInterval3"/>
          <p:cNvSpPr txBox="1"/>
          <p:nvPr>
            <p:custDataLst>
              <p:tags r:id="rId15"/>
            </p:custDataLst>
          </p:nvPr>
        </p:nvSpPr>
        <p:spPr>
          <a:xfrm>
            <a:off x="3305543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221" name="OTLSHAPE_TB_00000000000000000000000000000000_TimescaleInterval4"/>
          <p:cNvSpPr txBox="1"/>
          <p:nvPr>
            <p:custDataLst>
              <p:tags r:id="rId16"/>
            </p:custDataLst>
          </p:nvPr>
        </p:nvSpPr>
        <p:spPr>
          <a:xfrm>
            <a:off x="4621423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22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933707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23" name="OTLSHAPE_TB_00000000000000000000000000000000_TimescaleInterval6"/>
          <p:cNvSpPr txBox="1"/>
          <p:nvPr>
            <p:custDataLst>
              <p:tags r:id="rId18"/>
            </p:custDataLst>
          </p:nvPr>
        </p:nvSpPr>
        <p:spPr>
          <a:xfrm>
            <a:off x="7245992" y="4787980"/>
            <a:ext cx="238125" cy="1395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230" name="OTLSHAPE_M_81c55086a3d349d8b91aef09b48cdfbb_Title"/>
          <p:cNvSpPr txBox="1"/>
          <p:nvPr>
            <p:custDataLst>
              <p:tags r:id="rId19"/>
            </p:custDataLst>
          </p:nvPr>
        </p:nvSpPr>
        <p:spPr>
          <a:xfrm>
            <a:off x="1789911" y="3591878"/>
            <a:ext cx="1695450" cy="1278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spc="-2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NDM-1 (NDM-1 SG January 2010)</a:t>
            </a:r>
          </a:p>
        </p:txBody>
      </p:sp>
      <p:sp>
        <p:nvSpPr>
          <p:cNvPr id="231" name="OTLSHAPE_M_81c55086a3d349d8b91aef09b48cdfbb_Date"/>
          <p:cNvSpPr txBox="1"/>
          <p:nvPr>
            <p:custDataLst>
              <p:tags r:id="rId20"/>
            </p:custDataLst>
          </p:nvPr>
        </p:nvSpPr>
        <p:spPr>
          <a:xfrm>
            <a:off x="1789911" y="3736098"/>
            <a:ext cx="369098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Oct 2010</a:t>
            </a:r>
          </a:p>
        </p:txBody>
      </p:sp>
      <p:sp>
        <p:nvSpPr>
          <p:cNvPr id="232" name="OTLSHAPE_M_81c55086a3d349d8b91aef09b48cdfbb_Shape"/>
          <p:cNvSpPr/>
          <p:nvPr>
            <p:custDataLst>
              <p:tags r:id="rId21"/>
            </p:custDataLst>
          </p:nvPr>
        </p:nvSpPr>
        <p:spPr>
          <a:xfrm rot="16200000">
            <a:off x="1642274" y="368061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3" name="OTLSHAPE_M_1044ba5888904c6ba682a66b8f447628_Title"/>
          <p:cNvSpPr txBox="1"/>
          <p:nvPr>
            <p:custDataLst>
              <p:tags r:id="rId22"/>
            </p:custDataLst>
          </p:nvPr>
        </p:nvSpPr>
        <p:spPr>
          <a:xfrm>
            <a:off x="2120679" y="3941276"/>
            <a:ext cx="117157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IMP in TTSH (IMP SG 1996)</a:t>
            </a:r>
          </a:p>
        </p:txBody>
      </p:sp>
      <p:sp>
        <p:nvSpPr>
          <p:cNvPr id="234" name="OTLSHAPE_M_1044ba5888904c6ba682a66b8f447628_Date"/>
          <p:cNvSpPr txBox="1"/>
          <p:nvPr>
            <p:custDataLst>
              <p:tags r:id="rId23"/>
            </p:custDataLst>
          </p:nvPr>
        </p:nvSpPr>
        <p:spPr>
          <a:xfrm>
            <a:off x="2120679" y="4085483"/>
            <a:ext cx="311719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235" name="OTLSHAPE_M_1044ba5888904c6ba682a66b8f447628_Shape"/>
          <p:cNvSpPr/>
          <p:nvPr>
            <p:custDataLst>
              <p:tags r:id="rId24"/>
            </p:custDataLst>
          </p:nvPr>
        </p:nvSpPr>
        <p:spPr>
          <a:xfrm rot="16200000">
            <a:off x="1973042" y="4029551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6" name="OTLSHAPE_M_f74812314b984763b6732638220e47a2_Title"/>
          <p:cNvSpPr txBox="1"/>
          <p:nvPr>
            <p:custDataLst>
              <p:tags r:id="rId25"/>
            </p:custDataLst>
          </p:nvPr>
        </p:nvSpPr>
        <p:spPr>
          <a:xfrm>
            <a:off x="3432963" y="4290209"/>
            <a:ext cx="115252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KPC (KPC SG 2011)</a:t>
            </a:r>
          </a:p>
        </p:txBody>
      </p:sp>
      <p:sp>
        <p:nvSpPr>
          <p:cNvPr id="237" name="OTLSHAPE_M_f74812314b984763b6732638220e47a2_Date"/>
          <p:cNvSpPr txBox="1"/>
          <p:nvPr>
            <p:custDataLst>
              <p:tags r:id="rId26"/>
            </p:custDataLst>
          </p:nvPr>
        </p:nvSpPr>
        <p:spPr>
          <a:xfrm>
            <a:off x="3432963" y="4441804"/>
            <a:ext cx="36106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238" name="OTLSHAPE_M_f74812314b984763b6732638220e47a2_Shape"/>
          <p:cNvSpPr/>
          <p:nvPr>
            <p:custDataLst>
              <p:tags r:id="rId27"/>
            </p:custDataLst>
          </p:nvPr>
        </p:nvSpPr>
        <p:spPr>
          <a:xfrm rot="16200000">
            <a:off x="3285326" y="4378484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39" name="OTLSHAPE_M_f0c87ead3643499f91bf462811b20781_Title"/>
          <p:cNvSpPr txBox="1"/>
          <p:nvPr>
            <p:custDataLst>
              <p:tags r:id="rId28"/>
            </p:custDataLst>
          </p:nvPr>
        </p:nvSpPr>
        <p:spPr>
          <a:xfrm>
            <a:off x="5730360" y="4161854"/>
            <a:ext cx="590550" cy="2557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OXA  </a:t>
            </a:r>
          </a:p>
          <a:p>
            <a:r>
              <a:rPr lang="en-SG" sz="825" spc="-3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(SG Jan 2013)</a:t>
            </a:r>
          </a:p>
        </p:txBody>
      </p:sp>
      <p:sp>
        <p:nvSpPr>
          <p:cNvPr id="240" name="OTLSHAPE_M_f0c87ead3643499f91bf462811b20781_Date"/>
          <p:cNvSpPr txBox="1"/>
          <p:nvPr>
            <p:custDataLst>
              <p:tags r:id="rId29"/>
            </p:custDataLst>
          </p:nvPr>
        </p:nvSpPr>
        <p:spPr>
          <a:xfrm>
            <a:off x="5730360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241" name="OTLSHAPE_M_f0c87ead3643499f91bf462811b20781_Shape"/>
          <p:cNvSpPr/>
          <p:nvPr>
            <p:custDataLst>
              <p:tags r:id="rId30"/>
            </p:custDataLst>
          </p:nvPr>
        </p:nvSpPr>
        <p:spPr>
          <a:xfrm rot="16200000">
            <a:off x="5582723" y="431453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42" name="OTLSHAPE_M_53fc16404b7442239a3ed3689a2d10be_Title"/>
          <p:cNvSpPr txBox="1"/>
          <p:nvPr>
            <p:custDataLst>
              <p:tags r:id="rId31"/>
            </p:custDataLst>
          </p:nvPr>
        </p:nvSpPr>
        <p:spPr>
          <a:xfrm>
            <a:off x="7042645" y="3906076"/>
            <a:ext cx="43815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825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IMI-1 in  (IMI-1 SG 2012)</a:t>
            </a:r>
            <a:endParaRPr lang="en-SG" sz="825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3" name="OTLSHAPE_M_53fc16404b7442239a3ed3689a2d10be_Date"/>
          <p:cNvSpPr txBox="1"/>
          <p:nvPr>
            <p:custDataLst>
              <p:tags r:id="rId32"/>
            </p:custDataLst>
          </p:nvPr>
        </p:nvSpPr>
        <p:spPr>
          <a:xfrm>
            <a:off x="7042645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44" name="OTLSHAPE_M_53fc16404b7442239a3ed3689a2d10be_Shape"/>
          <p:cNvSpPr/>
          <p:nvPr>
            <p:custDataLst>
              <p:tags r:id="rId33"/>
            </p:custDataLst>
          </p:nvPr>
        </p:nvSpPr>
        <p:spPr>
          <a:xfrm rot="16200000">
            <a:off x="6895007" y="4186650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48" name="OTLSHAPE_TB_00000000000000000000000000000000_TodayMarkerShape"/>
          <p:cNvSpPr/>
          <p:nvPr>
            <p:custDataLst>
              <p:tags r:id="rId34"/>
            </p:custDataLst>
          </p:nvPr>
        </p:nvSpPr>
        <p:spPr>
          <a:xfrm>
            <a:off x="8287706" y="5000625"/>
            <a:ext cx="85725" cy="9525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50" name="Title 249"/>
          <p:cNvSpPr>
            <a:spLocks noGrp="1"/>
          </p:cNvSpPr>
          <p:nvPr>
            <p:ph type="title"/>
          </p:nvPr>
        </p:nvSpPr>
        <p:spPr>
          <a:xfrm>
            <a:off x="341657" y="320102"/>
            <a:ext cx="6735536" cy="545838"/>
          </a:xfrm>
        </p:spPr>
        <p:txBody>
          <a:bodyPr>
            <a:normAutofit/>
          </a:bodyPr>
          <a:lstStyle/>
          <a:p>
            <a:r>
              <a:rPr lang="en-SG" sz="1800" dirty="0"/>
              <a:t>Who will identify high-risk patients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B904AD-20DE-46C2-9BDB-48E888A6431F}"/>
              </a:ext>
            </a:extLst>
          </p:cNvPr>
          <p:cNvSpPr txBox="1"/>
          <p:nvPr/>
        </p:nvSpPr>
        <p:spPr>
          <a:xfrm>
            <a:off x="542925" y="5312664"/>
            <a:ext cx="8102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Infection control nurses identified and ensured screening for high-risk patients from January 2018.</a:t>
            </a:r>
          </a:p>
          <a:p>
            <a:r>
              <a:rPr lang="en-SG" u="sng" dirty="0"/>
              <a:t>Compliance to high-risk screening increased to 95%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BEE521-9A01-42FE-BF9D-7DB2858D1DF2}"/>
              </a:ext>
            </a:extLst>
          </p:cNvPr>
          <p:cNvSpPr txBox="1"/>
          <p:nvPr/>
        </p:nvSpPr>
        <p:spPr>
          <a:xfrm>
            <a:off x="3266276" y="2420896"/>
            <a:ext cx="1234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Compliance&lt;10%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5F65FED-7D85-44F9-B391-F828AD0EA84F}"/>
              </a:ext>
            </a:extLst>
          </p:cNvPr>
          <p:cNvSpPr txBox="1"/>
          <p:nvPr/>
        </p:nvSpPr>
        <p:spPr>
          <a:xfrm>
            <a:off x="5345483" y="2875121"/>
            <a:ext cx="1234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Compliance&lt;15%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57EACC-2A4E-4F0B-8798-71386EE15003}"/>
              </a:ext>
            </a:extLst>
          </p:cNvPr>
          <p:cNvSpPr txBox="1"/>
          <p:nvPr/>
        </p:nvSpPr>
        <p:spPr>
          <a:xfrm>
            <a:off x="6270422" y="3577322"/>
            <a:ext cx="1621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000" dirty="0"/>
              <a:t>Compliance 40-50%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E3B84-9CE1-47F7-9517-EBC3E9200D4F}"/>
              </a:ext>
            </a:extLst>
          </p:cNvPr>
          <p:cNvSpPr/>
          <p:nvPr/>
        </p:nvSpPr>
        <p:spPr>
          <a:xfrm>
            <a:off x="613939" y="1645920"/>
            <a:ext cx="580030" cy="2995851"/>
          </a:xfrm>
          <a:prstGeom prst="rect">
            <a:avLst/>
          </a:prstGeom>
          <a:solidFill>
            <a:srgbClr val="5B51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Compliance audits</a:t>
            </a:r>
            <a:endParaRPr lang="en-SG" dirty="0"/>
          </a:p>
        </p:txBody>
      </p:sp>
      <p:sp>
        <p:nvSpPr>
          <p:cNvPr id="46" name="TextBox 4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mtClean="0"/>
              <a:t>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829"/>
            <a:ext cx="6663447" cy="649490"/>
          </a:xfrm>
          <a:noFill/>
        </p:spPr>
        <p:txBody>
          <a:bodyPr/>
          <a:lstStyle/>
          <a:p>
            <a:r>
              <a:rPr lang="en-SG" dirty="0"/>
              <a:t>Identifying high-risk patients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83" y="1114277"/>
            <a:ext cx="6663447" cy="4167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92AB08-13AB-43ED-B40E-6C4C6020ED5F}"/>
              </a:ext>
            </a:extLst>
          </p:cNvPr>
          <p:cNvSpPr/>
          <p:nvPr/>
        </p:nvSpPr>
        <p:spPr>
          <a:xfrm>
            <a:off x="457200" y="5210999"/>
            <a:ext cx="8455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During phase 1 (July 2013–March 2014), surveillance cultures were obtained following physician orders. </a:t>
            </a:r>
          </a:p>
          <a:p>
            <a:r>
              <a:rPr lang="en-GB" sz="1200" dirty="0"/>
              <a:t>During phase 2 (April 2014–December 2014), surveillance culture orders were ordered at the discretion of the nursing staff. </a:t>
            </a:r>
            <a:r>
              <a:rPr lang="en-GB" sz="1200" u="sng" dirty="0"/>
              <a:t>Finding</a:t>
            </a:r>
            <a:r>
              <a:rPr lang="en-GB" sz="1200" dirty="0"/>
              <a:t>: Significantly more high-risk patients were screened following the intervention in phase 2 than following the intervention in phase 1. The number of CREs identified also increased during phase 2 compared with phase 1, but these numbers were not significantly different.</a:t>
            </a:r>
            <a:endParaRPr lang="en-SG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9417EA-93F2-42E1-9FB2-09D3670B76B9}"/>
              </a:ext>
            </a:extLst>
          </p:cNvPr>
          <p:cNvSpPr txBox="1"/>
          <p:nvPr/>
        </p:nvSpPr>
        <p:spPr>
          <a:xfrm>
            <a:off x="457200" y="6306363"/>
            <a:ext cx="806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accent4">
                    <a:lumMod val="10000"/>
                  </a:schemeClr>
                </a:solidFill>
              </a:rPr>
              <a:t>Chia, G. et al. </a:t>
            </a:r>
            <a:r>
              <a:rPr lang="en-GB" sz="1200" i="1" dirty="0">
                <a:solidFill>
                  <a:schemeClr val="accent4">
                    <a:lumMod val="10000"/>
                  </a:schemeClr>
                </a:solidFill>
              </a:rPr>
              <a:t>Infection control &amp; hospital epidemiology</a:t>
            </a:r>
            <a:r>
              <a:rPr lang="en-GB" sz="1200" dirty="0">
                <a:solidFill>
                  <a:schemeClr val="accent4">
                    <a:lumMod val="10000"/>
                  </a:schemeClr>
                </a:solidFill>
              </a:rPr>
              <a:t> 37.2 (2016): 238-239.</a:t>
            </a:r>
            <a:r>
              <a:rPr lang="en-SG" sz="12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D696-5646-4001-B873-A1AD99E7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07018" cy="593580"/>
          </a:xfrm>
        </p:spPr>
        <p:txBody>
          <a:bodyPr>
            <a:normAutofit/>
          </a:bodyPr>
          <a:lstStyle/>
          <a:p>
            <a:r>
              <a:rPr lang="en-US" dirty="0"/>
              <a:t>Keeping KPCs away with high risk screening!</a:t>
            </a:r>
            <a:endParaRPr lang="en-S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1097FE-E257-421C-8399-EEB1E3E0919F}"/>
              </a:ext>
            </a:extLst>
          </p:cNvPr>
          <p:cNvSpPr txBox="1"/>
          <p:nvPr/>
        </p:nvSpPr>
        <p:spPr>
          <a:xfrm>
            <a:off x="226291" y="5606473"/>
            <a:ext cx="8529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HRS hospital is endemic for NDM, OXA, IMI, and IMP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&gt;90% of KPCs identified at HRS hospital are from high-risk screening (HRS)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HRS hospitals remain free from active circulation of KPC, most probably due to HRS (needs to be scientifically evaluated)</a:t>
            </a:r>
            <a:endParaRPr lang="en-SG" sz="14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7A72FC79-B32F-49A5-83E1-5665321BC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91" y="986515"/>
            <a:ext cx="8229600" cy="450166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5AE31A-D4E7-4535-89AF-95EA8FA2A7EF}"/>
              </a:ext>
            </a:extLst>
          </p:cNvPr>
          <p:cNvSpPr txBox="1"/>
          <p:nvPr/>
        </p:nvSpPr>
        <p:spPr>
          <a:xfrm>
            <a:off x="3020291" y="6502394"/>
            <a:ext cx="286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4">
                    <a:lumMod val="10000"/>
                  </a:schemeClr>
                </a:solidFill>
              </a:rPr>
              <a:t>Unpublished data</a:t>
            </a:r>
            <a:endParaRPr lang="en-SG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70F31-417A-47B4-9A1A-A1DD6247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Implementing screening of epidemiologically-linked contacts (Contact screening)</a:t>
            </a:r>
            <a:br>
              <a:rPr lang="en-US" dirty="0"/>
            </a:b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A5D02D-B7AF-4524-902A-A39FE56B9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AUDIT is a MUST!</a:t>
            </a:r>
            <a:endParaRPr lang="en-SG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1642274" y="1645920"/>
            <a:ext cx="6693375" cy="3068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rgbClr val="FF0000"/>
                </a:solidFill>
              </a:rPr>
              <a:t>Epidemiologically linked contact screening (ELCS)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3156559" y="1965804"/>
            <a:ext cx="5172990" cy="27490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Active surveillance cultures (ASC) </a:t>
            </a:r>
          </a:p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(Hospitalization in endemic countries) + </a:t>
            </a:r>
            <a:r>
              <a:rPr lang="en-SG" sz="1050" b="1" dirty="0">
                <a:solidFill>
                  <a:srgbClr val="FF0000"/>
                </a:solidFill>
              </a:rPr>
              <a:t>ELCS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345483" y="2491897"/>
            <a:ext cx="2984066" cy="22229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ASC- doctor led </a:t>
            </a:r>
          </a:p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(Hospitalization other than TTSH) + </a:t>
            </a:r>
            <a:r>
              <a:rPr lang="en-SG" sz="1050" b="1" dirty="0">
                <a:solidFill>
                  <a:srgbClr val="FF0000"/>
                </a:solidFill>
              </a:rPr>
              <a:t>ELCS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6266145" y="3205881"/>
            <a:ext cx="2069504" cy="1508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SG" sz="1050" b="1" dirty="0">
                <a:solidFill>
                  <a:schemeClr val="bg2">
                    <a:lumMod val="25000"/>
                  </a:schemeClr>
                </a:solidFill>
              </a:rPr>
              <a:t>ASC (Nurse and doctor lead) + </a:t>
            </a:r>
            <a:r>
              <a:rPr lang="en-SG" sz="1050" b="1" dirty="0">
                <a:solidFill>
                  <a:srgbClr val="FF0000"/>
                </a:solidFill>
              </a:rPr>
              <a:t>ELCS</a:t>
            </a:r>
          </a:p>
        </p:txBody>
      </p:sp>
      <p:cxnSp>
        <p:nvCxnSpPr>
          <p:cNvPr id="23" name="OTLSHAPE_M_f0d9188dcbb7493b8db407e1604faf79_Connector1"/>
          <p:cNvCxnSpPr/>
          <p:nvPr>
            <p:custDataLst>
              <p:tags r:id="rId2"/>
            </p:custDataLst>
          </p:nvPr>
        </p:nvCxnSpPr>
        <p:spPr>
          <a:xfrm>
            <a:off x="8335646" y="4314540"/>
            <a:ext cx="0" cy="400336"/>
          </a:xfrm>
          <a:prstGeom prst="line">
            <a:avLst/>
          </a:prstGeom>
          <a:ln w="7620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M_53fc16404b7442239a3ed3689a2d10be_Connector1"/>
          <p:cNvCxnSpPr/>
          <p:nvPr>
            <p:custDataLst>
              <p:tags r:id="rId3"/>
            </p:custDataLst>
          </p:nvPr>
        </p:nvCxnSpPr>
        <p:spPr>
          <a:xfrm>
            <a:off x="6875954" y="4186650"/>
            <a:ext cx="0" cy="528225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M_f0c87ead3643499f91bf462811b20781_Connector1"/>
          <p:cNvCxnSpPr/>
          <p:nvPr>
            <p:custDataLst>
              <p:tags r:id="rId4"/>
            </p:custDataLst>
          </p:nvPr>
        </p:nvCxnSpPr>
        <p:spPr>
          <a:xfrm>
            <a:off x="5563670" y="4314540"/>
            <a:ext cx="0" cy="40033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M_f74812314b984763b6732638220e47a2_Connector1"/>
          <p:cNvCxnSpPr/>
          <p:nvPr>
            <p:custDataLst>
              <p:tags r:id="rId5"/>
            </p:custDataLst>
          </p:nvPr>
        </p:nvCxnSpPr>
        <p:spPr>
          <a:xfrm>
            <a:off x="3266273" y="4378483"/>
            <a:ext cx="0" cy="336392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M_1044ba5888904c6ba682a66b8f447628_Connector1"/>
          <p:cNvCxnSpPr/>
          <p:nvPr>
            <p:custDataLst>
              <p:tags r:id="rId6"/>
            </p:custDataLst>
          </p:nvPr>
        </p:nvCxnSpPr>
        <p:spPr>
          <a:xfrm>
            <a:off x="1953989" y="4029552"/>
            <a:ext cx="0" cy="685324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OTLSHAPE_M_81c55086a3d349d8b91aef09b48cdfbb_Connector1"/>
          <p:cNvCxnSpPr/>
          <p:nvPr>
            <p:custDataLst>
              <p:tags r:id="rId7"/>
            </p:custDataLst>
          </p:nvPr>
        </p:nvCxnSpPr>
        <p:spPr>
          <a:xfrm>
            <a:off x="1623221" y="3680619"/>
            <a:ext cx="0" cy="1034256"/>
          </a:xfrm>
          <a:prstGeom prst="line">
            <a:avLst/>
          </a:prstGeom>
          <a:ln w="7620" cap="flat" cmpd="sng" algn="ctr">
            <a:solidFill>
              <a:srgbClr val="737373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LSHAPE_TB_00000000000000000000000000000000_ElapsedTimeExtension"/>
          <p:cNvSpPr/>
          <p:nvPr>
            <p:custDataLst>
              <p:tags r:id="rId8"/>
            </p:custDataLst>
          </p:nvPr>
        </p:nvSpPr>
        <p:spPr>
          <a:xfrm>
            <a:off x="633349" y="3525202"/>
            <a:ext cx="0" cy="1189673"/>
          </a:xfrm>
          <a:prstGeom prst="rect">
            <a:avLst/>
          </a:prstGeom>
          <a:gradFill flip="none" rotWithShape="1">
            <a:gsLst>
              <a:gs pos="100000">
                <a:srgbClr val="FFC000">
                  <a:alpha val="30196"/>
                </a:srgbClr>
              </a:gs>
              <a:gs pos="0">
                <a:srgbClr val="FFC000">
                  <a:alpha val="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" name="OTLSHAPE_TB_00000000000000000000000000000000_LeftEndCaps" hidden="1"/>
          <p:cNvSpPr txBox="1"/>
          <p:nvPr>
            <p:custDataLst>
              <p:tags r:id="rId9"/>
            </p:custDataLst>
          </p:nvPr>
        </p:nvSpPr>
        <p:spPr>
          <a:xfrm>
            <a:off x="190382" y="4753876"/>
            <a:ext cx="352662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G" sz="1350" b="1">
                <a:solidFill>
                  <a:srgbClr val="C0504D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4" name="OTLSHAPE_TB_00000000000000000000000000000000_RightEndCaps"/>
          <p:cNvSpPr txBox="1"/>
          <p:nvPr>
            <p:custDataLst>
              <p:tags r:id="rId10"/>
            </p:custDataLst>
          </p:nvPr>
        </p:nvSpPr>
        <p:spPr>
          <a:xfrm>
            <a:off x="8606125" y="4753876"/>
            <a:ext cx="338298" cy="20774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G" sz="1350" b="1" spc="-28">
                <a:solidFill>
                  <a:srgbClr val="C0504D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7" name="OTLSHAPE_TB_00000000000000000000000000000000_ScaleContainer"/>
          <p:cNvSpPr/>
          <p:nvPr>
            <p:custDataLst>
              <p:tags r:id="rId11"/>
            </p:custDataLst>
          </p:nvPr>
        </p:nvSpPr>
        <p:spPr>
          <a:xfrm>
            <a:off x="633349" y="4714875"/>
            <a:ext cx="7886700" cy="28575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8" name="OTLSHAPE_TB_00000000000000000000000000000000_ElapsedTime" hidden="1"/>
          <p:cNvSpPr/>
          <p:nvPr>
            <p:custDataLst>
              <p:tags r:id="rId12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OTLSHAPE_TB_00000000000000000000000000000000_TodayMarkerShape" hidden="1"/>
          <p:cNvSpPr/>
          <p:nvPr>
            <p:custDataLst>
              <p:tags r:id="rId13"/>
            </p:custDataLst>
          </p:nvPr>
        </p:nvSpPr>
        <p:spPr>
          <a:xfrm>
            <a:off x="592528" y="5000625"/>
            <a:ext cx="81643" cy="95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1" name="OTLSHAPE_TB_00000000000000000000000000000000_TodayMarkerText" hidden="1"/>
          <p:cNvSpPr txBox="1"/>
          <p:nvPr>
            <p:custDataLst>
              <p:tags r:id="rId14"/>
            </p:custDataLst>
          </p:nvPr>
        </p:nvSpPr>
        <p:spPr>
          <a:xfrm>
            <a:off x="626945" y="5095876"/>
            <a:ext cx="285335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SG" sz="90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12" name="OTLSHAPE_TB_00000000000000000000000000000000_TimescaleInterval1"/>
          <p:cNvSpPr txBox="1"/>
          <p:nvPr>
            <p:custDataLst>
              <p:tags r:id="rId15"/>
            </p:custDataLst>
          </p:nvPr>
        </p:nvSpPr>
        <p:spPr>
          <a:xfrm>
            <a:off x="680974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13" name="OTLSHAPE_TB_00000000000000000000000000000000_TimescaleInterval2"/>
          <p:cNvSpPr txBox="1"/>
          <p:nvPr>
            <p:custDataLst>
              <p:tags r:id="rId16"/>
            </p:custDataLst>
          </p:nvPr>
        </p:nvSpPr>
        <p:spPr>
          <a:xfrm>
            <a:off x="1993259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2011</a:t>
            </a:r>
          </a:p>
        </p:txBody>
      </p:sp>
      <p:sp>
        <p:nvSpPr>
          <p:cNvPr id="14" name="OTLSHAPE_TB_00000000000000000000000000000000_TimescaleInterval3"/>
          <p:cNvSpPr txBox="1"/>
          <p:nvPr>
            <p:custDataLst>
              <p:tags r:id="rId17"/>
            </p:custDataLst>
          </p:nvPr>
        </p:nvSpPr>
        <p:spPr>
          <a:xfrm>
            <a:off x="3305544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15" name="OTLSHAPE_TB_00000000000000000000000000000000_TimescaleInterval4"/>
          <p:cNvSpPr txBox="1"/>
          <p:nvPr>
            <p:custDataLst>
              <p:tags r:id="rId18"/>
            </p:custDataLst>
          </p:nvPr>
        </p:nvSpPr>
        <p:spPr>
          <a:xfrm>
            <a:off x="4621423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16" name="OTLSHAPE_TB_00000000000000000000000000000000_TimescaleInterval5"/>
          <p:cNvSpPr txBox="1"/>
          <p:nvPr>
            <p:custDataLst>
              <p:tags r:id="rId19"/>
            </p:custDataLst>
          </p:nvPr>
        </p:nvSpPr>
        <p:spPr>
          <a:xfrm>
            <a:off x="5933707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7" name="OTLSHAPE_TB_00000000000000000000000000000000_TimescaleInterval6"/>
          <p:cNvSpPr txBox="1"/>
          <p:nvPr>
            <p:custDataLst>
              <p:tags r:id="rId20"/>
            </p:custDataLst>
          </p:nvPr>
        </p:nvSpPr>
        <p:spPr>
          <a:xfrm>
            <a:off x="7245992" y="4787980"/>
            <a:ext cx="228716" cy="13954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SG" sz="900" spc="-15">
                <a:solidFill>
                  <a:schemeClr val="dk1"/>
                </a:solidFill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24" name="OTLSHAPE_M_81c55086a3d349d8b91aef09b48cdfbb_Title"/>
          <p:cNvSpPr txBox="1"/>
          <p:nvPr>
            <p:custDataLst>
              <p:tags r:id="rId21"/>
            </p:custDataLst>
          </p:nvPr>
        </p:nvSpPr>
        <p:spPr>
          <a:xfrm>
            <a:off x="1789909" y="3591878"/>
            <a:ext cx="1695450" cy="1278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b="1" spc="-2" dirty="0">
                <a:solidFill>
                  <a:schemeClr val="dk1"/>
                </a:solidFill>
                <a:latin typeface="Calibri" panose="020F0502020204030204" pitchFamily="34" charset="0"/>
              </a:rPr>
              <a:t>NDM-1  (NDM-1 SG January 2010)</a:t>
            </a:r>
          </a:p>
        </p:txBody>
      </p:sp>
      <p:sp>
        <p:nvSpPr>
          <p:cNvPr id="25" name="OTLSHAPE_M_81c55086a3d349d8b91aef09b48cdfbb_Date"/>
          <p:cNvSpPr txBox="1"/>
          <p:nvPr>
            <p:custDataLst>
              <p:tags r:id="rId22"/>
            </p:custDataLst>
          </p:nvPr>
        </p:nvSpPr>
        <p:spPr>
          <a:xfrm>
            <a:off x="1789909" y="3739243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10/10</a:t>
            </a:r>
          </a:p>
        </p:txBody>
      </p:sp>
      <p:sp>
        <p:nvSpPr>
          <p:cNvPr id="26" name="OTLSHAPE_M_81c55086a3d349d8b91aef09b48cdfbb_Shape"/>
          <p:cNvSpPr/>
          <p:nvPr>
            <p:custDataLst>
              <p:tags r:id="rId23"/>
            </p:custDataLst>
          </p:nvPr>
        </p:nvSpPr>
        <p:spPr>
          <a:xfrm rot="16200000">
            <a:off x="1642271" y="368061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7" name="OTLSHAPE_M_1044ba5888904c6ba682a66b8f447628_Title"/>
          <p:cNvSpPr txBox="1"/>
          <p:nvPr>
            <p:custDataLst>
              <p:tags r:id="rId24"/>
            </p:custDataLst>
          </p:nvPr>
        </p:nvSpPr>
        <p:spPr>
          <a:xfrm>
            <a:off x="2120676" y="3941276"/>
            <a:ext cx="117157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b="1" spc="-3" dirty="0">
                <a:solidFill>
                  <a:schemeClr val="dk1"/>
                </a:solidFill>
                <a:latin typeface="Calibri" panose="020F0502020204030204" pitchFamily="34" charset="0"/>
              </a:rPr>
              <a:t>IMP (IMP SG 1996)</a:t>
            </a:r>
          </a:p>
        </p:txBody>
      </p:sp>
      <p:sp>
        <p:nvSpPr>
          <p:cNvPr id="28" name="OTLSHAPE_M_1044ba5888904c6ba682a66b8f447628_Date"/>
          <p:cNvSpPr txBox="1"/>
          <p:nvPr>
            <p:custDataLst>
              <p:tags r:id="rId25"/>
            </p:custDataLst>
          </p:nvPr>
        </p:nvSpPr>
        <p:spPr>
          <a:xfrm>
            <a:off x="2120676" y="4088175"/>
            <a:ext cx="1905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1/11</a:t>
            </a:r>
          </a:p>
        </p:txBody>
      </p:sp>
      <p:sp>
        <p:nvSpPr>
          <p:cNvPr id="29" name="OTLSHAPE_M_1044ba5888904c6ba682a66b8f447628_Shape"/>
          <p:cNvSpPr/>
          <p:nvPr>
            <p:custDataLst>
              <p:tags r:id="rId26"/>
            </p:custDataLst>
          </p:nvPr>
        </p:nvSpPr>
        <p:spPr>
          <a:xfrm rot="16200000">
            <a:off x="1973039" y="4029551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30" name="OTLSHAPE_M_f74812314b984763b6732638220e47a2_Title"/>
          <p:cNvSpPr txBox="1"/>
          <p:nvPr>
            <p:custDataLst>
              <p:tags r:id="rId27"/>
            </p:custDataLst>
          </p:nvPr>
        </p:nvSpPr>
        <p:spPr>
          <a:xfrm>
            <a:off x="3432961" y="4290209"/>
            <a:ext cx="1152525" cy="12695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825" b="1" spc="-3" dirty="0">
                <a:solidFill>
                  <a:schemeClr val="dk1"/>
                </a:solidFill>
                <a:latin typeface="Calibri" panose="020F0502020204030204" pitchFamily="34" charset="0"/>
              </a:rPr>
              <a:t>KPC (KPC SG 2011)</a:t>
            </a:r>
          </a:p>
        </p:txBody>
      </p:sp>
      <p:sp>
        <p:nvSpPr>
          <p:cNvPr id="31" name="OTLSHAPE_M_f74812314b984763b6732638220e47a2_Date"/>
          <p:cNvSpPr txBox="1"/>
          <p:nvPr>
            <p:custDataLst>
              <p:tags r:id="rId28"/>
            </p:custDataLst>
          </p:nvPr>
        </p:nvSpPr>
        <p:spPr>
          <a:xfrm>
            <a:off x="3432961" y="4437107"/>
            <a:ext cx="190500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1/12</a:t>
            </a:r>
          </a:p>
        </p:txBody>
      </p:sp>
      <p:sp>
        <p:nvSpPr>
          <p:cNvPr id="249" name="OTLSHAPE_M_f74812314b984763b6732638220e47a2_Shape"/>
          <p:cNvSpPr/>
          <p:nvPr>
            <p:custDataLst>
              <p:tags r:id="rId29"/>
            </p:custDataLst>
          </p:nvPr>
        </p:nvSpPr>
        <p:spPr>
          <a:xfrm rot="16200000">
            <a:off x="3285323" y="4378484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51" name="OTLSHAPE_M_f0c87ead3643499f91bf462811b20781_Title"/>
          <p:cNvSpPr txBox="1"/>
          <p:nvPr>
            <p:custDataLst>
              <p:tags r:id="rId30"/>
            </p:custDataLst>
          </p:nvPr>
        </p:nvSpPr>
        <p:spPr>
          <a:xfrm>
            <a:off x="5730357" y="4161854"/>
            <a:ext cx="590550" cy="2557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b="1" spc="-3" dirty="0">
                <a:solidFill>
                  <a:schemeClr val="dk1"/>
                </a:solidFill>
                <a:latin typeface="Calibri" panose="020F0502020204030204" pitchFamily="34" charset="0"/>
              </a:rPr>
              <a:t>OXA </a:t>
            </a:r>
          </a:p>
          <a:p>
            <a:r>
              <a:rPr lang="en-SG" sz="825" b="1" spc="-3" dirty="0">
                <a:solidFill>
                  <a:schemeClr val="dk1"/>
                </a:solidFill>
                <a:latin typeface="Calibri" panose="020F0502020204030204" pitchFamily="34" charset="0"/>
              </a:rPr>
              <a:t>(SG Jan 2013)</a:t>
            </a:r>
          </a:p>
        </p:txBody>
      </p:sp>
      <p:sp>
        <p:nvSpPr>
          <p:cNvPr id="252" name="OTLSHAPE_M_f0c87ead3643499f91bf462811b20781_Date"/>
          <p:cNvSpPr txBox="1"/>
          <p:nvPr>
            <p:custDataLst>
              <p:tags r:id="rId31"/>
            </p:custDataLst>
          </p:nvPr>
        </p:nvSpPr>
        <p:spPr>
          <a:xfrm>
            <a:off x="5730357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10/13</a:t>
            </a:r>
          </a:p>
        </p:txBody>
      </p:sp>
      <p:sp>
        <p:nvSpPr>
          <p:cNvPr id="253" name="OTLSHAPE_M_f0c87ead3643499f91bf462811b20781_Shape"/>
          <p:cNvSpPr/>
          <p:nvPr>
            <p:custDataLst>
              <p:tags r:id="rId32"/>
            </p:custDataLst>
          </p:nvPr>
        </p:nvSpPr>
        <p:spPr>
          <a:xfrm rot="16200000">
            <a:off x="5582720" y="4314539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54" name="OTLSHAPE_M_53fc16404b7442239a3ed3689a2d10be_Title"/>
          <p:cNvSpPr txBox="1"/>
          <p:nvPr>
            <p:custDataLst>
              <p:tags r:id="rId33"/>
            </p:custDataLst>
          </p:nvPr>
        </p:nvSpPr>
        <p:spPr>
          <a:xfrm>
            <a:off x="7042642" y="3906076"/>
            <a:ext cx="438150" cy="5115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it-IT" sz="825" b="1" dirty="0">
                <a:solidFill>
                  <a:schemeClr val="dk1"/>
                </a:solidFill>
                <a:latin typeface="Calibri" panose="020F0502020204030204" pitchFamily="34" charset="0"/>
              </a:rPr>
              <a:t>IMI-1 (IMI-1 SG 2012)</a:t>
            </a:r>
            <a:endParaRPr lang="en-SG" sz="825" b="1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55" name="OTLSHAPE_M_53fc16404b7442239a3ed3689a2d10be_Date"/>
          <p:cNvSpPr txBox="1"/>
          <p:nvPr>
            <p:custDataLst>
              <p:tags r:id="rId34"/>
            </p:custDataLst>
          </p:nvPr>
        </p:nvSpPr>
        <p:spPr>
          <a:xfrm>
            <a:off x="7042642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10/14</a:t>
            </a:r>
          </a:p>
        </p:txBody>
      </p:sp>
      <p:sp>
        <p:nvSpPr>
          <p:cNvPr id="32" name="OTLSHAPE_M_53fc16404b7442239a3ed3689a2d10be_Shape"/>
          <p:cNvSpPr/>
          <p:nvPr>
            <p:custDataLst>
              <p:tags r:id="rId35"/>
            </p:custDataLst>
          </p:nvPr>
        </p:nvSpPr>
        <p:spPr>
          <a:xfrm rot="16200000">
            <a:off x="6895004" y="4186650"/>
            <a:ext cx="123825" cy="123825"/>
          </a:xfrm>
          <a:prstGeom prst="flowChartMerge">
            <a:avLst/>
          </a:prstGeom>
          <a:solidFill>
            <a:srgbClr val="73737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33" name="OTLSHAPE_M_f0d9188dcbb7493b8db407e1604faf79_Title"/>
          <p:cNvSpPr txBox="1"/>
          <p:nvPr>
            <p:custDataLst>
              <p:tags r:id="rId36"/>
            </p:custDataLst>
          </p:nvPr>
        </p:nvSpPr>
        <p:spPr>
          <a:xfrm>
            <a:off x="8502333" y="4161854"/>
            <a:ext cx="590550" cy="2557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SG" sz="825" b="1" spc="-6">
                <a:solidFill>
                  <a:schemeClr val="dk1"/>
                </a:solidFill>
                <a:latin typeface="Calibri" panose="020F0502020204030204" pitchFamily="34" charset="0"/>
              </a:rPr>
              <a:t>Watching for VIM, GES etc.</a:t>
            </a:r>
          </a:p>
        </p:txBody>
      </p:sp>
      <p:sp>
        <p:nvSpPr>
          <p:cNvPr id="34" name="OTLSHAPE_M_f0d9188dcbb7493b8db407e1604faf79_Date"/>
          <p:cNvSpPr txBox="1"/>
          <p:nvPr>
            <p:custDataLst>
              <p:tags r:id="rId37"/>
            </p:custDataLst>
          </p:nvPr>
        </p:nvSpPr>
        <p:spPr>
          <a:xfrm>
            <a:off x="8502333" y="4437107"/>
            <a:ext cx="23812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SG" sz="750" spc="-8">
                <a:solidFill>
                  <a:srgbClr val="1F497E"/>
                </a:solidFill>
                <a:latin typeface="Calibri" panose="020F0502020204030204" pitchFamily="34" charset="0"/>
              </a:rPr>
              <a:t>11/15</a:t>
            </a:r>
          </a:p>
        </p:txBody>
      </p:sp>
      <p:sp>
        <p:nvSpPr>
          <p:cNvPr id="35" name="OTLSHAPE_M_f0d9188dcbb7493b8db407e1604faf79_Shape"/>
          <p:cNvSpPr/>
          <p:nvPr>
            <p:custDataLst>
              <p:tags r:id="rId38"/>
            </p:custDataLst>
          </p:nvPr>
        </p:nvSpPr>
        <p:spPr>
          <a:xfrm rot="16200000">
            <a:off x="8354696" y="4314539"/>
            <a:ext cx="123825" cy="123825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250" name="Title 249"/>
          <p:cNvSpPr>
            <a:spLocks noGrp="1"/>
          </p:cNvSpPr>
          <p:nvPr>
            <p:ph type="title"/>
          </p:nvPr>
        </p:nvSpPr>
        <p:spPr>
          <a:xfrm>
            <a:off x="400482" y="265104"/>
            <a:ext cx="6735536" cy="545838"/>
          </a:xfrm>
        </p:spPr>
        <p:txBody>
          <a:bodyPr>
            <a:normAutofit/>
          </a:bodyPr>
          <a:lstStyle/>
          <a:p>
            <a:r>
              <a:rPr lang="en-SG" sz="1800" dirty="0"/>
              <a:t>Contact screening: Main strategy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0FDF9C-18F3-4F1F-8BCF-788DB58D4B42}"/>
              </a:ext>
            </a:extLst>
          </p:cNvPr>
          <p:cNvSpPr txBox="1"/>
          <p:nvPr/>
        </p:nvSpPr>
        <p:spPr>
          <a:xfrm>
            <a:off x="680974" y="5394036"/>
            <a:ext cx="779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tracing has been part of strategy for CPE control since 2010</a:t>
            </a:r>
            <a:endParaRPr lang="en-SG" dirty="0"/>
          </a:p>
        </p:txBody>
      </p:sp>
      <p:sp>
        <p:nvSpPr>
          <p:cNvPr id="46" name="TextBox 4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0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8CFCC-A245-4C37-9140-8B38BE5D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Issues to consider in implementing contact screening</a:t>
            </a:r>
            <a:endParaRPr lang="en-SG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C4550-444A-4D78-AA0B-9127C82BB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6146"/>
            <a:ext cx="8229600" cy="48700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Definition of epidemiologically-linked contacts</a:t>
            </a:r>
          </a:p>
          <a:p>
            <a:pPr lvl="1"/>
            <a:r>
              <a:rPr lang="en-US" dirty="0"/>
              <a:t>Usually based on outbreak experience and expert opinion</a:t>
            </a:r>
          </a:p>
          <a:p>
            <a:pPr lvl="1"/>
            <a:r>
              <a:rPr lang="en-US" dirty="0"/>
              <a:t>Ease of implementation</a:t>
            </a:r>
          </a:p>
          <a:p>
            <a:pPr lvl="1"/>
            <a:r>
              <a:rPr lang="en-US" dirty="0"/>
              <a:t>Risk assessment </a:t>
            </a:r>
          </a:p>
          <a:p>
            <a:pPr lvl="2"/>
            <a:r>
              <a:rPr lang="en-US" dirty="0"/>
              <a:t>Involved unit</a:t>
            </a:r>
          </a:p>
          <a:p>
            <a:pPr lvl="2"/>
            <a:r>
              <a:rPr lang="en-US" dirty="0"/>
              <a:t>Patient profile</a:t>
            </a:r>
          </a:p>
          <a:p>
            <a:pPr lvl="2"/>
            <a:r>
              <a:rPr lang="en-US" dirty="0"/>
              <a:t>Genotype?</a:t>
            </a:r>
          </a:p>
          <a:p>
            <a:pPr lvl="2"/>
            <a:r>
              <a:rPr lang="en-US" dirty="0"/>
              <a:t>Bacterial species?</a:t>
            </a:r>
          </a:p>
          <a:p>
            <a:pPr lvl="1"/>
            <a:r>
              <a:rPr lang="en-US" dirty="0"/>
              <a:t>Available fund and manpower</a:t>
            </a:r>
          </a:p>
          <a:p>
            <a:pPr lvl="1"/>
            <a:endParaRPr lang="en-US" dirty="0"/>
          </a:p>
          <a:p>
            <a:r>
              <a:rPr lang="en-US" dirty="0"/>
              <a:t>Responsibilities must be clearly defined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identify contacts?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How will they identify contacts?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order the test for rectal screening cultures?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collect the rectal screening cultures?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review the results?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Who will take actions on the results?</a:t>
            </a:r>
          </a:p>
          <a:p>
            <a:pPr marL="685800" lvl="1" indent="-3429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Audit the compliance to high-risk screening</a:t>
            </a:r>
          </a:p>
          <a:p>
            <a:pPr marL="685800" lvl="1" indent="-342900">
              <a:buFont typeface="+mj-lt"/>
              <a:buAutoNum type="arabicPeriod"/>
            </a:pP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3" y="642000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B30E7-6874-4E19-AD88-3643E831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65037" cy="542108"/>
          </a:xfrm>
        </p:spPr>
        <p:txBody>
          <a:bodyPr>
            <a:normAutofit/>
          </a:bodyPr>
          <a:lstStyle/>
          <a:p>
            <a:r>
              <a:rPr lang="en-US" sz="1800" dirty="0"/>
              <a:t>Epidemiologically-linked patients (contacts): definition</a:t>
            </a:r>
            <a:endParaRPr lang="en-SG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CD6E5-B8E5-4829-ADC9-D9B662D96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4546"/>
            <a:ext cx="8229600" cy="49716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is not widely available</a:t>
            </a:r>
          </a:p>
          <a:p>
            <a:r>
              <a:rPr lang="en-US" dirty="0"/>
              <a:t>Revolves around spatial and temporal overlap</a:t>
            </a:r>
          </a:p>
          <a:p>
            <a:r>
              <a:rPr lang="en-US" dirty="0"/>
              <a:t>Options for spatial overlap: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Patients sharing the hospital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Patients sharing the same ward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Patients sharing the same room/cubicle </a:t>
            </a:r>
          </a:p>
          <a:p>
            <a:r>
              <a:rPr lang="en-US" dirty="0"/>
              <a:t>Options for temporal overlap: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Any duration of overlap in the defined space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Duration of overlap for X number of days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Who: All patients who overlapped in the same ward with the index patient</a:t>
            </a:r>
          </a:p>
          <a:p>
            <a:pPr lvl="1"/>
            <a:r>
              <a:rPr lang="en-US" dirty="0"/>
              <a:t>Risk duration: Date of admission (or date of last negative CPE screen) to date of CPE culture of Index patients</a:t>
            </a:r>
          </a:p>
          <a:p>
            <a:pPr lvl="1"/>
            <a:r>
              <a:rPr lang="en-US" dirty="0"/>
              <a:t>Duration of overlap: any duration	</a:t>
            </a:r>
          </a:p>
          <a:p>
            <a:pPr marL="914400" lvl="1" indent="-457200">
              <a:buFont typeface="+mj-lt"/>
              <a:buAutoNum type="arabicPeriod"/>
            </a:pP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F32F-1F30-4446-B32F-CDFEC638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73273" cy="612053"/>
          </a:xfrm>
        </p:spPr>
        <p:txBody>
          <a:bodyPr/>
          <a:lstStyle/>
          <a:p>
            <a:r>
              <a:rPr lang="en-US" dirty="0"/>
              <a:t>Contact screening implementation flow</a:t>
            </a:r>
            <a:endParaRPr lang="en-S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D901BD-BB96-481B-A35F-BF00338DB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11805"/>
              </p:ext>
            </p:extLst>
          </p:nvPr>
        </p:nvGraphicFramePr>
        <p:xfrm>
          <a:off x="362309" y="996950"/>
          <a:ext cx="8600535" cy="55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2CBEDB-B901-427E-BB46-794282C8BF38}"/>
              </a:ext>
            </a:extLst>
          </p:cNvPr>
          <p:cNvSpPr txBox="1"/>
          <p:nvPr/>
        </p:nvSpPr>
        <p:spPr>
          <a:xfrm>
            <a:off x="7244774" y="5877828"/>
            <a:ext cx="17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rgbClr val="FF0000"/>
                </a:solidFill>
              </a:rPr>
              <a:t>Compliance ranges from 75-90%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5" y="879894"/>
            <a:ext cx="7288400" cy="460897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7455C848-419C-4EE9-B7D4-88239111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94098" cy="605256"/>
          </a:xfrm>
        </p:spPr>
        <p:txBody>
          <a:bodyPr/>
          <a:lstStyle/>
          <a:p>
            <a:r>
              <a:rPr lang="en-SG" dirty="0"/>
              <a:t>Effectiveness of CPE control strategies for NDM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F4CA54-E81A-4BF8-A066-10AC109B3430}"/>
              </a:ext>
            </a:extLst>
          </p:cNvPr>
          <p:cNvSpPr txBox="1"/>
          <p:nvPr/>
        </p:nvSpPr>
        <p:spPr>
          <a:xfrm>
            <a:off x="776377" y="5506123"/>
            <a:ext cx="6374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/>
              <a:t>Clonal transmission of NDM-1 Enterobacteriaceae was controlled with classical IPC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400" dirty="0"/>
              <a:t>Plasmid mediated transmission is still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D3C260-ADE4-4DEF-AB4F-1223331C2284}"/>
              </a:ext>
            </a:extLst>
          </p:cNvPr>
          <p:cNvSpPr txBox="1"/>
          <p:nvPr/>
        </p:nvSpPr>
        <p:spPr>
          <a:xfrm>
            <a:off x="776377" y="6583362"/>
            <a:ext cx="2147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P0783: ECCMID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5FD6FC-30B2-4F2E-8FB8-335EFA816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50966" cy="588004"/>
          </a:xfrm>
        </p:spPr>
        <p:txBody>
          <a:bodyPr/>
          <a:lstStyle/>
          <a:p>
            <a:r>
              <a:rPr lang="en-SG" dirty="0"/>
              <a:t>Downside of reactive infection control strategy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8A12B507-EF48-436D-963F-4B07B7BAC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58" y="964017"/>
            <a:ext cx="4848225" cy="308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AFB8C8-496C-4F06-9BCD-2C2CECC8B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58" y="4080309"/>
            <a:ext cx="4924425" cy="1905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501B861-2F95-42A1-BC45-9852A527DE94}"/>
              </a:ext>
            </a:extLst>
          </p:cNvPr>
          <p:cNvCxnSpPr/>
          <p:nvPr/>
        </p:nvCxnSpPr>
        <p:spPr>
          <a:xfrm>
            <a:off x="2277374" y="5503653"/>
            <a:ext cx="27777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4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8B7C7-0AED-42C7-BB17-E988CBB3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991"/>
            <a:ext cx="6614809" cy="688400"/>
          </a:xfrm>
        </p:spPr>
        <p:txBody>
          <a:bodyPr>
            <a:normAutofit fontScale="90000"/>
          </a:bodyPr>
          <a:lstStyle/>
          <a:p>
            <a:r>
              <a:rPr lang="en-US" dirty="0"/>
              <a:t>Singapore is endemic for major CPEs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032A87-D3E4-4B00-A9EE-9232BFBC8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26391"/>
            <a:ext cx="8297694" cy="49052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DD2A843-6B05-4D49-B03A-FDB82C07364D}"/>
              </a:ext>
            </a:extLst>
          </p:cNvPr>
          <p:cNvSpPr/>
          <p:nvPr/>
        </p:nvSpPr>
        <p:spPr>
          <a:xfrm>
            <a:off x="557212" y="6325009"/>
            <a:ext cx="2762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MinionPro-Regular"/>
              </a:rPr>
              <a:t>Kalisvar et al; </a:t>
            </a:r>
            <a:r>
              <a:rPr lang="da-DK" sz="1400" dirty="0">
                <a:latin typeface="MinionPro-Bold"/>
              </a:rPr>
              <a:t>CID 2017:64 (Suppl 2)</a:t>
            </a:r>
            <a:endParaRPr lang="en-SG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609162" y="6420007"/>
            <a:ext cx="31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950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35F38A-A73D-4803-AADB-28A41EFB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Dissemination of information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/>
              <a:t>3</a:t>
            </a:r>
            <a:r>
              <a:rPr lang="en-US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79240-AF3D-43AB-B477-6E3B76FF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9127"/>
            <a:ext cx="5869804" cy="384326"/>
          </a:xfrm>
        </p:spPr>
        <p:txBody>
          <a:bodyPr>
            <a:normAutofit/>
          </a:bodyPr>
          <a:lstStyle/>
          <a:p>
            <a:r>
              <a:rPr lang="en-US" sz="1800" dirty="0"/>
              <a:t>Information dissemination to the healthcare team</a:t>
            </a:r>
            <a:endParaRPr lang="en-SG" sz="18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FE918EED-6D5B-4DB9-B895-AEC419A6B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086" y="1065946"/>
            <a:ext cx="5130479" cy="354069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D71E021-F9C2-4276-BF1B-B309B9C8A32C}"/>
              </a:ext>
            </a:extLst>
          </p:cNvPr>
          <p:cNvGrpSpPr/>
          <p:nvPr/>
        </p:nvGrpSpPr>
        <p:grpSpPr>
          <a:xfrm>
            <a:off x="706697" y="4636010"/>
            <a:ext cx="3514322" cy="1956547"/>
            <a:chOff x="706697" y="4636010"/>
            <a:chExt cx="3514322" cy="195654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584A6D4-51CF-4F05-B5CE-81209B646241}"/>
                </a:ext>
              </a:extLst>
            </p:cNvPr>
            <p:cNvSpPr/>
            <p:nvPr/>
          </p:nvSpPr>
          <p:spPr>
            <a:xfrm>
              <a:off x="866042" y="5780018"/>
              <a:ext cx="2028825" cy="118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35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C8365B5-F2D3-4BBF-B3E9-E89481043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086" y="4949864"/>
              <a:ext cx="3505933" cy="16426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A358AC5-4228-4450-B55E-9C3ACB9FDEE4}"/>
                </a:ext>
              </a:extLst>
            </p:cNvPr>
            <p:cNvSpPr/>
            <p:nvPr/>
          </p:nvSpPr>
          <p:spPr>
            <a:xfrm>
              <a:off x="706697" y="4636010"/>
              <a:ext cx="960519" cy="30777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Follow-up</a:t>
              </a:r>
              <a:endParaRPr lang="en-SG" sz="14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2C4605-6CEE-4CAC-BE9C-D48E287DDB11}"/>
              </a:ext>
            </a:extLst>
          </p:cNvPr>
          <p:cNvSpPr/>
          <p:nvPr/>
        </p:nvSpPr>
        <p:spPr>
          <a:xfrm>
            <a:off x="705858" y="744579"/>
            <a:ext cx="233429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/>
              <a:t>At the point of identification</a:t>
            </a:r>
            <a:endParaRPr lang="en-SG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72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8B1728E0-2D14-45A7-9531-9F744144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11" y="260358"/>
            <a:ext cx="6735536" cy="673217"/>
          </a:xfrm>
        </p:spPr>
        <p:txBody>
          <a:bodyPr>
            <a:normAutofit/>
          </a:bodyPr>
          <a:lstStyle/>
          <a:p>
            <a:r>
              <a:rPr lang="en-US" sz="1800" dirty="0"/>
              <a:t>Informing affected patients</a:t>
            </a:r>
            <a:endParaRPr lang="en-SG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542BCF2-EEA9-4140-9D66-DE4786CE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38" y="1233487"/>
            <a:ext cx="7648575" cy="4391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0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7951-393B-4D8E-BE09-722307E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" y="348325"/>
            <a:ext cx="6926520" cy="521042"/>
          </a:xfrm>
        </p:spPr>
        <p:txBody>
          <a:bodyPr>
            <a:normAutofit/>
          </a:bodyPr>
          <a:lstStyle/>
          <a:p>
            <a:r>
              <a:rPr lang="en-US" sz="1800" dirty="0"/>
              <a:t>Effectiveness of identifying asymptomatic carriers</a:t>
            </a:r>
            <a:endParaRPr lang="en-SG" sz="1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F5BE6FE9-5E7F-4828-A697-8C75D2269D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57212" y="955036"/>
            <a:ext cx="7477835" cy="4444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D74DE7-3B35-4720-9B7D-9D04AAA7742D}"/>
              </a:ext>
            </a:extLst>
          </p:cNvPr>
          <p:cNvSpPr txBox="1"/>
          <p:nvPr/>
        </p:nvSpPr>
        <p:spPr>
          <a:xfrm>
            <a:off x="557212" y="5399904"/>
            <a:ext cx="747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increasing detection and physical separation of asymptomatic carriers, a decrease in CPE clinical cultures was noted</a:t>
            </a:r>
            <a:endParaRPr lang="en-S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FFC4BA-1F84-49AD-9380-D5CEEB1C3272}"/>
              </a:ext>
            </a:extLst>
          </p:cNvPr>
          <p:cNvSpPr/>
          <p:nvPr/>
        </p:nvSpPr>
        <p:spPr>
          <a:xfrm>
            <a:off x="557212" y="6325009"/>
            <a:ext cx="2762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MinionPro-Regular"/>
              </a:rPr>
              <a:t>Kalisvar et al; </a:t>
            </a:r>
            <a:r>
              <a:rPr lang="da-DK" sz="1400" dirty="0">
                <a:latin typeface="MinionPro-Bold"/>
              </a:rPr>
              <a:t>CID 2017:64 (Suppl 2)</a:t>
            </a:r>
            <a:endParaRPr lang="en-SG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5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CF20B-3793-49ED-9FD6-39E08B0E2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91670" cy="595374"/>
          </a:xfrm>
        </p:spPr>
        <p:txBody>
          <a:bodyPr>
            <a:normAutofit/>
          </a:bodyPr>
          <a:lstStyle/>
          <a:p>
            <a:r>
              <a:rPr lang="en-US" sz="1800" dirty="0"/>
              <a:t>Downstream impact of CPE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B2C1F-A4CF-4F0D-A63D-9DE85CE0B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to rehabilitation facilities</a:t>
            </a:r>
          </a:p>
          <a:p>
            <a:r>
              <a:rPr lang="en-US" dirty="0"/>
              <a:t>Transfer to nursing homes</a:t>
            </a:r>
          </a:p>
          <a:p>
            <a:r>
              <a:rPr lang="en-US" dirty="0"/>
              <a:t>Discharge to own homes (concerns from families)</a:t>
            </a:r>
          </a:p>
          <a:p>
            <a:r>
              <a:rPr lang="en-US" dirty="0"/>
              <a:t>Lack of isolation rooms and problems with </a:t>
            </a:r>
            <a:r>
              <a:rPr lang="en-US" dirty="0" err="1"/>
              <a:t>cohorting</a:t>
            </a:r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46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0094D8B-13AD-4B78-BB3C-F752B53ED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884" y="2028810"/>
            <a:ext cx="5927179" cy="4508177"/>
          </a:xfrm>
        </p:spPr>
        <p:txBody>
          <a:bodyPr>
            <a:normAutofit/>
          </a:bodyPr>
          <a:lstStyle/>
          <a:p>
            <a:r>
              <a:rPr lang="en-US" dirty="0"/>
              <a:t>Geographical separation</a:t>
            </a:r>
          </a:p>
          <a:p>
            <a:r>
              <a:rPr lang="en-US" dirty="0"/>
              <a:t>Contact precaution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88790F-B51C-4E35-9E3B-DBD5E7BB2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884" y="1089498"/>
            <a:ext cx="6141187" cy="833934"/>
          </a:xfrm>
        </p:spPr>
        <p:txBody>
          <a:bodyPr>
            <a:normAutofit fontScale="90000"/>
          </a:bodyPr>
          <a:lstStyle/>
          <a:p>
            <a:r>
              <a:rPr lang="en-US" dirty="0"/>
              <a:t>Geographical separation of and contact precaution for CPE carriers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45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B9632-285A-49E6-B0CB-0CC47C01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90581" cy="570751"/>
          </a:xfrm>
        </p:spPr>
        <p:txBody>
          <a:bodyPr/>
          <a:lstStyle/>
          <a:p>
            <a:r>
              <a:rPr lang="en-SG" dirty="0"/>
              <a:t>Geographical 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AFE1C-3498-4D90-997F-6D449471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1050"/>
            <a:ext cx="8229600" cy="5065114"/>
          </a:xfrm>
        </p:spPr>
        <p:txBody>
          <a:bodyPr/>
          <a:lstStyle/>
          <a:p>
            <a:r>
              <a:rPr lang="en-US" dirty="0"/>
              <a:t>Support from hospital management, nursing team, and medical team is critical</a:t>
            </a:r>
          </a:p>
          <a:p>
            <a:r>
              <a:rPr lang="en-US" dirty="0"/>
              <a:t>Usually affected by:</a:t>
            </a:r>
          </a:p>
          <a:p>
            <a:pPr lvl="1"/>
            <a:r>
              <a:rPr lang="en-US" dirty="0"/>
              <a:t>Bed occupancy rate</a:t>
            </a:r>
          </a:p>
          <a:p>
            <a:pPr lvl="1"/>
            <a:r>
              <a:rPr lang="en-US" dirty="0"/>
              <a:t>Availability of single rooms</a:t>
            </a:r>
          </a:p>
          <a:p>
            <a:r>
              <a:rPr lang="en-US" dirty="0"/>
              <a:t>Various methods of geographical separation</a:t>
            </a:r>
          </a:p>
          <a:p>
            <a:pPr lvl="1"/>
            <a:r>
              <a:rPr lang="en-US" dirty="0"/>
              <a:t>Single room isolation</a:t>
            </a:r>
          </a:p>
          <a:p>
            <a:pPr lvl="2"/>
            <a:r>
              <a:rPr lang="en-US" dirty="0"/>
              <a:t>Lack of single rooms</a:t>
            </a:r>
          </a:p>
          <a:p>
            <a:pPr lvl="1"/>
            <a:r>
              <a:rPr lang="en-US" dirty="0"/>
              <a:t>Whole ward cohorting</a:t>
            </a:r>
          </a:p>
          <a:p>
            <a:pPr lvl="2"/>
            <a:r>
              <a:rPr lang="en-US" dirty="0"/>
              <a:t>Lack of sufficient patients to fill the wards at</a:t>
            </a:r>
          </a:p>
          <a:p>
            <a:pPr lvl="1"/>
            <a:r>
              <a:rPr lang="en-GB" dirty="0"/>
              <a:t>Nested cohorting within a “clean” ward</a:t>
            </a:r>
          </a:p>
          <a:p>
            <a:pPr lvl="2"/>
            <a:r>
              <a:rPr lang="en-GB" dirty="0"/>
              <a:t>Risk of transmission to “clean” patients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2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6B9632-285A-49E6-B0CB-0CC47C01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64702" cy="562124"/>
          </a:xfrm>
        </p:spPr>
        <p:txBody>
          <a:bodyPr/>
          <a:lstStyle/>
          <a:p>
            <a:r>
              <a:rPr lang="en-SG" dirty="0"/>
              <a:t>Contact precaution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FAFE1C-3498-4D90-997F-6D449471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4182"/>
            <a:ext cx="8229600" cy="5021982"/>
          </a:xfrm>
        </p:spPr>
        <p:txBody>
          <a:bodyPr/>
          <a:lstStyle/>
          <a:p>
            <a:r>
              <a:rPr lang="en-US" dirty="0"/>
              <a:t>Contact precaution</a:t>
            </a:r>
          </a:p>
          <a:p>
            <a:pPr lvl="1"/>
            <a:r>
              <a:rPr lang="en-SG" dirty="0"/>
              <a:t>Most international guidelines recommend contact precaution when managing patients with CPE</a:t>
            </a:r>
          </a:p>
          <a:p>
            <a:pPr lvl="1"/>
            <a:r>
              <a:rPr lang="en-SG" dirty="0"/>
              <a:t>The evidence for benefit is inferred from outbreak control bundles</a:t>
            </a:r>
          </a:p>
          <a:p>
            <a:pPr lvl="1"/>
            <a:r>
              <a:rPr lang="en-SG" dirty="0"/>
              <a:t>Generally should include:</a:t>
            </a:r>
          </a:p>
          <a:p>
            <a:pPr lvl="2"/>
            <a:r>
              <a:rPr lang="en-SG" dirty="0"/>
              <a:t>Gown</a:t>
            </a:r>
          </a:p>
          <a:p>
            <a:pPr lvl="2"/>
            <a:r>
              <a:rPr lang="en-SG" dirty="0"/>
              <a:t>Gloves</a:t>
            </a:r>
          </a:p>
          <a:p>
            <a:pPr lvl="2"/>
            <a:r>
              <a:rPr lang="en-SG" dirty="0"/>
              <a:t>± masks</a:t>
            </a:r>
          </a:p>
          <a:p>
            <a:pPr lvl="1"/>
            <a:r>
              <a:rPr lang="en-SG" dirty="0"/>
              <a:t>Compliance audit is a must but there is a lack of standard audit protocol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4F58B7-684C-433B-943F-B814A2620BC7}"/>
              </a:ext>
            </a:extLst>
          </p:cNvPr>
          <p:cNvSpPr txBox="1"/>
          <p:nvPr/>
        </p:nvSpPr>
        <p:spPr>
          <a:xfrm>
            <a:off x="628073" y="5541818"/>
            <a:ext cx="75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studies are needed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47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1D30DD-1FF5-49C0-B0EF-4B4650EE5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885" y="2028811"/>
            <a:ext cx="5849358" cy="3817512"/>
          </a:xfrm>
        </p:spPr>
        <p:txBody>
          <a:bodyPr>
            <a:normAutofit/>
          </a:bodyPr>
          <a:lstStyle/>
          <a:p>
            <a:r>
              <a:rPr lang="en-US" dirty="0"/>
              <a:t>Environmental contamination and CPE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/>
              <a:t>Evidence for environment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/>
              <a:t>Problematic surfaces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/>
              <a:t>Cleaning methods</a:t>
            </a:r>
          </a:p>
          <a:p>
            <a:r>
              <a:rPr lang="en-US" dirty="0"/>
              <a:t>Sinks and CPE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/>
              <a:t>Burden of proof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/>
              <a:t>How to handle sinks?</a:t>
            </a:r>
          </a:p>
          <a:p>
            <a:endParaRPr lang="en-SG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0A2FC1-641D-4731-953E-1858C25B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505" y="1141869"/>
            <a:ext cx="6516299" cy="521042"/>
          </a:xfrm>
        </p:spPr>
        <p:txBody>
          <a:bodyPr>
            <a:normAutofit fontScale="90000"/>
          </a:bodyPr>
          <a:lstStyle/>
          <a:p>
            <a:r>
              <a:rPr lang="en-US" dirty="0"/>
              <a:t>Environmental hygiene</a:t>
            </a:r>
            <a:br>
              <a:rPr lang="en-US" dirty="0"/>
            </a:b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2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9BDD6-580C-4592-9914-58845113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25087" cy="536245"/>
          </a:xfrm>
        </p:spPr>
        <p:txBody>
          <a:bodyPr>
            <a:normAutofit fontScale="90000"/>
          </a:bodyPr>
          <a:lstStyle/>
          <a:p>
            <a:r>
              <a:rPr lang="en-SG" dirty="0"/>
              <a:t>Hidden transmission of CPE: role of hospital environment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1A2ED06-A535-480E-A29C-A05A5720A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706" y="3928270"/>
            <a:ext cx="7105650" cy="2200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A183B0-9E8D-408D-BDD9-AAD3FDFEC7AC}"/>
              </a:ext>
            </a:extLst>
          </p:cNvPr>
          <p:cNvSpPr txBox="1"/>
          <p:nvPr/>
        </p:nvSpPr>
        <p:spPr>
          <a:xfrm>
            <a:off x="491706" y="1035170"/>
            <a:ext cx="71858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Methods: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Over a 5-year period (2010 to March 2015) all NDM-1-producing Enterobacteriaceae (NDM-E) from a 1700-bed teaching hospital were whole-genome sequenced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Genomically</a:t>
            </a:r>
            <a:r>
              <a:rPr lang="en-US" sz="1400" dirty="0"/>
              <a:t>-linked plasmid-mediated NDM horizontal transmission was defined based on inter-isolate shared plasmids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Hidden transmission was defined as </a:t>
            </a:r>
            <a:r>
              <a:rPr lang="en-US" sz="1400" dirty="0" err="1"/>
              <a:t>genomically</a:t>
            </a:r>
            <a:r>
              <a:rPr lang="en-US" sz="1400" dirty="0"/>
              <a:t>-linked NDM-positive subjects detected only by clinical cultures and not by surveillance cultures</a:t>
            </a:r>
            <a:endParaRPr lang="en-SG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Spatiotemporal ward overlap was defined as the contact patient sharing a ward with a known CPE-carrier for at least 24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Spatial-only ward overlap was defined as the contact patient sharing a ward with a CPE carrier regardless of time overlap</a:t>
            </a:r>
          </a:p>
          <a:p>
            <a:endParaRPr lang="en-SG" sz="1400" dirty="0"/>
          </a:p>
          <a:p>
            <a:r>
              <a:rPr lang="en-US" sz="1400" b="1" dirty="0"/>
              <a:t>Results:</a:t>
            </a:r>
            <a:endParaRPr lang="en-SG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FC2B34-A219-4AC6-BBEE-80FA47D01760}"/>
              </a:ext>
            </a:extLst>
          </p:cNvPr>
          <p:cNvSpPr txBox="1"/>
          <p:nvPr/>
        </p:nvSpPr>
        <p:spPr>
          <a:xfrm>
            <a:off x="491706" y="6437741"/>
            <a:ext cx="3877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P1102: ECCMID 2018</a:t>
            </a:r>
            <a:endParaRPr lang="en-SG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3</a:t>
            </a:r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86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17" y="262587"/>
            <a:ext cx="6735536" cy="632358"/>
          </a:xfrm>
        </p:spPr>
        <p:txBody>
          <a:bodyPr>
            <a:noAutofit/>
          </a:bodyPr>
          <a:lstStyle/>
          <a:p>
            <a:r>
              <a:rPr lang="en-US" sz="1800" dirty="0"/>
              <a:t>Mechanisms of carbapenem resistance in Enterobacteriaceae</a:t>
            </a:r>
            <a:endParaRPr lang="en-SG" sz="1800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522490"/>
              </p:ext>
            </p:extLst>
          </p:nvPr>
        </p:nvGraphicFramePr>
        <p:xfrm>
          <a:off x="447869" y="1760934"/>
          <a:ext cx="8322907" cy="430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7AB42F-93BA-479A-853B-F86E7E91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54" y="296672"/>
            <a:ext cx="6735536" cy="673217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en-US" dirty="0"/>
              <a:t>These pathogens are survivors</a:t>
            </a:r>
            <a:endParaRPr lang="en-S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301F373-FFA3-4E57-BDB3-F820453DA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958936"/>
            <a:ext cx="5678231" cy="30061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0ADE99-E216-47FB-8C2F-26E9A13AE064}"/>
              </a:ext>
            </a:extLst>
          </p:cNvPr>
          <p:cNvSpPr txBox="1"/>
          <p:nvPr/>
        </p:nvSpPr>
        <p:spPr>
          <a:xfrm>
            <a:off x="692798" y="5552881"/>
            <a:ext cx="5614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Stephanie J Dancer. Clinical Microbiology Review 2014.</a:t>
            </a:r>
            <a:endParaRPr lang="en-SG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FCE104D-BDC5-4AC4-A9F8-6B0A41235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17960"/>
            <a:ext cx="7886700" cy="2784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F4EB78-624B-4DAE-91FF-3D87F867F639}"/>
              </a:ext>
            </a:extLst>
          </p:cNvPr>
          <p:cNvSpPr txBox="1"/>
          <p:nvPr/>
        </p:nvSpPr>
        <p:spPr>
          <a:xfrm>
            <a:off x="628650" y="4734120"/>
            <a:ext cx="785287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20 studies were included in the final review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13 studies on UVL system and 7 studies on HPV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E711E-D553-4AA8-B794-F571828E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550090" cy="548695"/>
          </a:xfrm>
        </p:spPr>
        <p:txBody>
          <a:bodyPr/>
          <a:lstStyle/>
          <a:p>
            <a:r>
              <a:rPr lang="en-US" dirty="0"/>
              <a:t>Summary of the two systems</a:t>
            </a:r>
            <a:endParaRPr lang="en-SG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32738E0-19F6-497A-B2E3-ECD19DFDF8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9665" y="1516007"/>
          <a:ext cx="7384014" cy="4518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1338">
                  <a:extLst>
                    <a:ext uri="{9D8B030D-6E8A-4147-A177-3AD203B41FA5}">
                      <a16:colId xmlns:a16="http://schemas.microsoft.com/office/drawing/2014/main" xmlns="" val="2861906479"/>
                    </a:ext>
                  </a:extLst>
                </a:gridCol>
                <a:gridCol w="2461338">
                  <a:extLst>
                    <a:ext uri="{9D8B030D-6E8A-4147-A177-3AD203B41FA5}">
                      <a16:colId xmlns:a16="http://schemas.microsoft.com/office/drawing/2014/main" xmlns="" val="99007289"/>
                    </a:ext>
                  </a:extLst>
                </a:gridCol>
                <a:gridCol w="2461338">
                  <a:extLst>
                    <a:ext uri="{9D8B030D-6E8A-4147-A177-3AD203B41FA5}">
                      <a16:colId xmlns:a16="http://schemas.microsoft.com/office/drawing/2014/main" xmlns="" val="281170396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Criteria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UVL system</a:t>
                      </a:r>
                      <a:endParaRPr lang="en-SG" sz="14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HPV system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2679844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studies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04287164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Specifics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Pulsed Xenon UVL (n=8)</a:t>
                      </a:r>
                    </a:p>
                    <a:p>
                      <a:r>
                        <a:rPr lang="en-US" sz="1400" dirty="0"/>
                        <a:t>UV-C radiation (n=4)</a:t>
                      </a:r>
                    </a:p>
                    <a:p>
                      <a:r>
                        <a:rPr lang="en-US" sz="1400" dirty="0"/>
                        <a:t>Unspecified (n=1)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Not mentioned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8038392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Countries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 (n=13)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 (n=4)</a:t>
                      </a:r>
                    </a:p>
                    <a:p>
                      <a:r>
                        <a:rPr lang="en-US" sz="1400" dirty="0"/>
                        <a:t>UK (n=2)</a:t>
                      </a:r>
                    </a:p>
                    <a:p>
                      <a:r>
                        <a:rPr lang="en-US" sz="1400" dirty="0"/>
                        <a:t>Australia (n=1)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5693058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After terminal cleaning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studies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studies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596251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Study years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2011-2014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2005-2012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3407459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Outcome measures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SG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SG" sz="140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168010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CDI rates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 (6 high baseline rates)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 (2 high baseline rate)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1495572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MRSA rates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605236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VRE rates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477784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MDR Gram-negatives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8156916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HAI rates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SG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526406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lvl="1"/>
                      <a:r>
                        <a:rPr lang="en-US" sz="1400" dirty="0"/>
                        <a:t>SSI rates</a:t>
                      </a:r>
                      <a:endParaRPr lang="en-SG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SG" sz="14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  <a:endParaRPr lang="en-SG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26731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DF8E5-76A3-43F1-9087-58A50549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94106" cy="611770"/>
          </a:xfrm>
        </p:spPr>
        <p:txBody>
          <a:bodyPr/>
          <a:lstStyle/>
          <a:p>
            <a:r>
              <a:rPr lang="en-US" dirty="0"/>
              <a:t>HPV for everything…</a:t>
            </a: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40FE64A-72DB-4901-BF88-CEA88CF87E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60200" y="1782147"/>
            <a:ext cx="2708124" cy="38489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2980" y="1782148"/>
            <a:ext cx="2828181" cy="36807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5C5DA79-7E47-411E-9D1B-9B2D1279AEC8}"/>
              </a:ext>
            </a:extLst>
          </p:cNvPr>
          <p:cNvSpPr txBox="1"/>
          <p:nvPr/>
        </p:nvSpPr>
        <p:spPr>
          <a:xfrm>
            <a:off x="6774025" y="1782148"/>
            <a:ext cx="2162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Average down time 4-7 hours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/>
              <a:t>And… </a:t>
            </a:r>
            <a:endParaRPr lang="en-SG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0090" cy="593109"/>
          </a:xfrm>
        </p:spPr>
        <p:txBody>
          <a:bodyPr/>
          <a:lstStyle/>
          <a:p>
            <a:r>
              <a:rPr lang="en-US" dirty="0"/>
              <a:t>Walls were allergic to H2O2!</a:t>
            </a:r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A05C827-89FD-4ECA-8753-4B5CF4A07EEF}"/>
              </a:ext>
            </a:extLst>
          </p:cNvPr>
          <p:cNvSpPr txBox="1"/>
          <p:nvPr/>
        </p:nvSpPr>
        <p:spPr>
          <a:xfrm>
            <a:off x="6690049" y="4544008"/>
            <a:ext cx="19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Beware of the type of paint!</a:t>
            </a:r>
            <a:endParaRPr lang="en-SG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796597-668F-47FE-8A5A-8464A325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29" y="1587736"/>
            <a:ext cx="5524500" cy="385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F7027-B969-4FC1-B373-0E3F85B4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68219" cy="631136"/>
          </a:xfrm>
        </p:spPr>
        <p:txBody>
          <a:bodyPr/>
          <a:lstStyle/>
          <a:p>
            <a:r>
              <a:rPr lang="en-SG" dirty="0"/>
              <a:t>Sinks: Can’t live without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C0A64-C89E-4D92-B10D-737577E3A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5774"/>
            <a:ext cx="8229600" cy="5220389"/>
          </a:xfrm>
        </p:spPr>
        <p:txBody>
          <a:bodyPr/>
          <a:lstStyle/>
          <a:p>
            <a:r>
              <a:rPr lang="en-US" dirty="0"/>
              <a:t>Hand hygiene sinks are more commonly implicated than other water sources in healthcare facilities</a:t>
            </a:r>
          </a:p>
          <a:p>
            <a:r>
              <a:rPr lang="en-US" dirty="0"/>
              <a:t>Commonly implicated pathogens:</a:t>
            </a:r>
          </a:p>
          <a:p>
            <a:pPr lvl="1"/>
            <a:r>
              <a:rPr lang="en-US" i="1" dirty="0"/>
              <a:t>Pseudomonas</a:t>
            </a:r>
            <a:r>
              <a:rPr lang="en-US" dirty="0"/>
              <a:t> sp.</a:t>
            </a:r>
          </a:p>
          <a:p>
            <a:pPr lvl="1"/>
            <a:r>
              <a:rPr lang="en-US" dirty="0"/>
              <a:t>Enterobacteriaceae</a:t>
            </a:r>
          </a:p>
          <a:p>
            <a:pPr lvl="2"/>
            <a:r>
              <a:rPr lang="en-SG" i="1" dirty="0"/>
              <a:t>Escherichia coli, Klebsiella pneumoniae, Klebsiella oxytoca, Serratia marcescens, Enterobacter species, Citrobacter species</a:t>
            </a:r>
            <a:r>
              <a:rPr lang="en-SG" dirty="0"/>
              <a:t>, and </a:t>
            </a:r>
            <a:r>
              <a:rPr lang="en-SG" i="1" dirty="0" err="1"/>
              <a:t>Pantoea</a:t>
            </a:r>
            <a:r>
              <a:rPr lang="en-SG" i="1" dirty="0"/>
              <a:t> </a:t>
            </a:r>
            <a:r>
              <a:rPr lang="en-SG" i="1" dirty="0" err="1"/>
              <a:t>agglomerans</a:t>
            </a:r>
            <a:endParaRPr lang="en-SG" i="1" dirty="0"/>
          </a:p>
          <a:p>
            <a:pPr lvl="1"/>
            <a:r>
              <a:rPr lang="en-US" dirty="0"/>
              <a:t>Non-fermenters</a:t>
            </a:r>
          </a:p>
          <a:p>
            <a:pPr lvl="2"/>
            <a:r>
              <a:rPr lang="en-SG" i="1" dirty="0"/>
              <a:t>Stenotrophomonas </a:t>
            </a:r>
            <a:r>
              <a:rPr lang="en-SG" i="1" dirty="0" err="1"/>
              <a:t>maltophilia</a:t>
            </a:r>
            <a:r>
              <a:rPr lang="en-SG" i="1" dirty="0"/>
              <a:t>, Acinetobacter </a:t>
            </a:r>
            <a:r>
              <a:rPr lang="en-SG" i="1" dirty="0" err="1"/>
              <a:t>baumanii</a:t>
            </a:r>
            <a:r>
              <a:rPr lang="en-SG" i="1" dirty="0"/>
              <a:t>, </a:t>
            </a:r>
            <a:r>
              <a:rPr lang="en-SG" i="1" dirty="0" err="1"/>
              <a:t>Elizabethkingia</a:t>
            </a:r>
            <a:r>
              <a:rPr lang="en-SG" i="1" dirty="0"/>
              <a:t> </a:t>
            </a:r>
            <a:r>
              <a:rPr lang="en-SG" i="1" dirty="0" err="1" smtClean="0"/>
              <a:t>meningoseptica</a:t>
            </a:r>
            <a:endParaRPr lang="en-US" dirty="0"/>
          </a:p>
          <a:p>
            <a:endParaRPr lang="en-S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99C97F-D5CB-4C8C-8770-CDA610EE83ED}"/>
              </a:ext>
            </a:extLst>
          </p:cNvPr>
          <p:cNvSpPr/>
          <p:nvPr/>
        </p:nvSpPr>
        <p:spPr>
          <a:xfrm>
            <a:off x="544460" y="6398696"/>
            <a:ext cx="5957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Parkes and </a:t>
            </a:r>
            <a:r>
              <a:rPr lang="en-SG" sz="1200" dirty="0" err="1">
                <a:solidFill>
                  <a:srgbClr val="131413"/>
                </a:solidFill>
                <a:latin typeface="NhqmbwAdvTTc488b0e6"/>
              </a:rPr>
              <a:t>Hota</a:t>
            </a:r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. </a:t>
            </a:r>
            <a:r>
              <a:rPr lang="en-SG" sz="1200" dirty="0" err="1">
                <a:solidFill>
                  <a:srgbClr val="131413"/>
                </a:solidFill>
                <a:latin typeface="NhqmbwAdvTTc488b0e6"/>
              </a:rPr>
              <a:t>Curr</a:t>
            </a:r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 Infect Dis Rep (2018) 20: 42</a:t>
            </a:r>
            <a:endParaRPr lang="en-SG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0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FAAB5-A2F4-4528-A493-604E9438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460836" cy="612053"/>
          </a:xfrm>
        </p:spPr>
        <p:txBody>
          <a:bodyPr/>
          <a:lstStyle/>
          <a:p>
            <a:r>
              <a:rPr lang="en-US" dirty="0"/>
              <a:t>Unfavorable design features</a:t>
            </a:r>
            <a:endParaRPr lang="en-SG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E69CF08-1236-40EA-9CC9-A9CC03CE42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191782"/>
            <a:ext cx="3886200" cy="361902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4821216-EC5A-4CB1-AC9A-DBF71466AD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Promotes biofilm formation</a:t>
            </a:r>
          </a:p>
          <a:p>
            <a:r>
              <a:rPr lang="en-US" dirty="0"/>
              <a:t>Subsequent disruption of biofilm resulting in spread</a:t>
            </a:r>
          </a:p>
          <a:p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64F4BB-901F-492A-AB69-1FC24C679A13}"/>
              </a:ext>
            </a:extLst>
          </p:cNvPr>
          <p:cNvSpPr/>
          <p:nvPr/>
        </p:nvSpPr>
        <p:spPr>
          <a:xfrm>
            <a:off x="544460" y="6398696"/>
            <a:ext cx="5957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Parkes and </a:t>
            </a:r>
            <a:r>
              <a:rPr lang="en-SG" sz="1200" dirty="0" err="1">
                <a:solidFill>
                  <a:srgbClr val="131413"/>
                </a:solidFill>
                <a:latin typeface="NhqmbwAdvTTc488b0e6"/>
              </a:rPr>
              <a:t>Hota</a:t>
            </a:r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. </a:t>
            </a:r>
            <a:r>
              <a:rPr lang="en-SG" sz="1200" dirty="0" err="1">
                <a:solidFill>
                  <a:srgbClr val="131413"/>
                </a:solidFill>
                <a:latin typeface="NhqmbwAdvTTc488b0e6"/>
              </a:rPr>
              <a:t>Curr</a:t>
            </a:r>
            <a:r>
              <a:rPr lang="en-SG" sz="1200" dirty="0">
                <a:solidFill>
                  <a:srgbClr val="131413"/>
                </a:solidFill>
                <a:latin typeface="NhqmbwAdvTTc488b0e6"/>
              </a:rPr>
              <a:t> Infect Dis Rep (2018) 20: 42</a:t>
            </a:r>
            <a:endParaRPr lang="en-SG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FAAB5-A2F4-4528-A493-604E9438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64036" cy="621289"/>
          </a:xfrm>
        </p:spPr>
        <p:txBody>
          <a:bodyPr>
            <a:normAutofit/>
          </a:bodyPr>
          <a:lstStyle/>
          <a:p>
            <a:r>
              <a:rPr lang="en-US" dirty="0"/>
              <a:t>IPC strategies: still in the works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79D0811-3ABE-49A8-8D7E-B551BCE3E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60" y="1456171"/>
            <a:ext cx="8229600" cy="4525963"/>
          </a:xfrm>
        </p:spPr>
        <p:txBody>
          <a:bodyPr/>
          <a:lstStyle/>
          <a:p>
            <a:r>
              <a:rPr lang="en-US" dirty="0"/>
              <a:t>Cleaning and disinfection/ scaling and disinfection</a:t>
            </a:r>
          </a:p>
          <a:p>
            <a:pPr lvl="1"/>
            <a:r>
              <a:rPr lang="en-US" dirty="0"/>
              <a:t>Effectiveness appears temporary</a:t>
            </a:r>
          </a:p>
          <a:p>
            <a:pPr lvl="1"/>
            <a:r>
              <a:rPr lang="en-US" dirty="0"/>
              <a:t>Interrupts outbreaks but effect seems to be temporary</a:t>
            </a:r>
          </a:p>
          <a:p>
            <a:pPr lvl="1"/>
            <a:r>
              <a:rPr lang="en-US" dirty="0"/>
              <a:t>Disinfectant resistance is a significant problem</a:t>
            </a:r>
          </a:p>
          <a:p>
            <a:r>
              <a:rPr lang="en-US" dirty="0"/>
              <a:t>Pressurized steam</a:t>
            </a:r>
          </a:p>
          <a:p>
            <a:pPr lvl="1"/>
            <a:r>
              <a:rPr lang="en-US" dirty="0"/>
              <a:t>Short lasting effect for OXA-48</a:t>
            </a:r>
          </a:p>
          <a:p>
            <a:r>
              <a:rPr lang="en-US" dirty="0"/>
              <a:t>Self-disinfecting traps</a:t>
            </a:r>
          </a:p>
          <a:p>
            <a:pPr lvl="1"/>
            <a:r>
              <a:rPr lang="en-US" dirty="0"/>
              <a:t>Use vibration unit coupled with ultraviolet radiation/heaters</a:t>
            </a:r>
          </a:p>
          <a:p>
            <a:pPr lvl="1"/>
            <a:r>
              <a:rPr lang="en-US" dirty="0"/>
              <a:t>Effects were non-sustained in some studies</a:t>
            </a:r>
          </a:p>
          <a:p>
            <a:r>
              <a:rPr lang="en-US" dirty="0"/>
              <a:t>Replacement of the sinks and plumbing system</a:t>
            </a:r>
          </a:p>
          <a:p>
            <a:pPr lvl="1"/>
            <a:r>
              <a:rPr lang="en-US" dirty="0"/>
              <a:t>Effects were non-sustained</a:t>
            </a:r>
          </a:p>
          <a:p>
            <a:endParaRPr lang="en-SG" dirty="0"/>
          </a:p>
        </p:txBody>
      </p:sp>
      <p:sp>
        <p:nvSpPr>
          <p:cNvPr id="5" name="TextBox 4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E71160B-00DA-4BD0-A4F6-97699C592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35885" y="1067757"/>
            <a:ext cx="6253552" cy="546087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There are two distinct (major) mechanisms of resistance of Enterobacteriaceae to carbapenems: CPEs and NCPCREs</a:t>
            </a:r>
          </a:p>
          <a:p>
            <a:r>
              <a:rPr lang="en-US" dirty="0"/>
              <a:t>NCPCRE is associated more with carbapenem exposure than CPE (case for antimicrobial stewardship)</a:t>
            </a:r>
          </a:p>
          <a:p>
            <a:r>
              <a:rPr lang="en-US" dirty="0"/>
              <a:t>Acquisition of CPE is probably related more with horizontal transmission (case for infection prevention and control)</a:t>
            </a:r>
          </a:p>
          <a:p>
            <a:r>
              <a:rPr lang="en-US" dirty="0"/>
              <a:t>High-risk screening and contact screening coupled with geographical separation is effective in controlling CPEs however, strategized implementation is vital</a:t>
            </a:r>
          </a:p>
          <a:p>
            <a:r>
              <a:rPr lang="en-US" dirty="0"/>
              <a:t>Environmental contamination and subsequent onward clonal transmission plays an important role in CPE transmission during outbreaks and non-outbreak setting</a:t>
            </a:r>
          </a:p>
          <a:p>
            <a:r>
              <a:rPr lang="en-US" dirty="0"/>
              <a:t>Sink colonization play an important role in CPE transmission to patients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S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57F73CD-FC1F-4FFA-A69F-9517623E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191" y="329370"/>
            <a:ext cx="4094158" cy="521042"/>
          </a:xfrm>
        </p:spPr>
        <p:txBody>
          <a:bodyPr>
            <a:normAutofit/>
          </a:bodyPr>
          <a:lstStyle/>
          <a:p>
            <a:r>
              <a:rPr lang="en-US" sz="1800" dirty="0"/>
              <a:t>Section summary</a:t>
            </a:r>
            <a:endParaRPr lang="en-SG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SG" dirty="0"/>
          </a:p>
        </p:txBody>
      </p:sp>
      <p:sp>
        <p:nvSpPr>
          <p:cNvPr id="4" name="TextBox 3"/>
          <p:cNvSpPr txBox="1"/>
          <p:nvPr/>
        </p:nvSpPr>
        <p:spPr>
          <a:xfrm>
            <a:off x="8480922" y="6420007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7951-393B-4D8E-BE09-722307E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" y="348325"/>
            <a:ext cx="6926520" cy="521042"/>
          </a:xfrm>
        </p:spPr>
        <p:txBody>
          <a:bodyPr>
            <a:normAutofit/>
          </a:bodyPr>
          <a:lstStyle/>
          <a:p>
            <a:r>
              <a:rPr lang="en-US" sz="1800" dirty="0"/>
              <a:t>Mechanism of resistance and epidemic potential</a:t>
            </a:r>
            <a:endParaRPr lang="en-SG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D74DE7-3B35-4720-9B7D-9D04AAA7742D}"/>
              </a:ext>
            </a:extLst>
          </p:cNvPr>
          <p:cNvSpPr txBox="1"/>
          <p:nvPr/>
        </p:nvSpPr>
        <p:spPr>
          <a:xfrm>
            <a:off x="557212" y="5797685"/>
            <a:ext cx="8029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 introduction, CPE had easily taken over NCPCRE</a:t>
            </a:r>
            <a:endParaRPr lang="en-SG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5841F9-46B7-4757-81E7-A25BF0C6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38" y="1118963"/>
            <a:ext cx="7672388" cy="44819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FE30AD98-6D7E-4811-B8A2-0D5CA1ED01E5}"/>
              </a:ext>
            </a:extLst>
          </p:cNvPr>
          <p:cNvSpPr/>
          <p:nvPr/>
        </p:nvSpPr>
        <p:spPr>
          <a:xfrm>
            <a:off x="3430368" y="2334634"/>
            <a:ext cx="1381327" cy="2665381"/>
          </a:xfrm>
          <a:prstGeom prst="ellipse">
            <a:avLst/>
          </a:prstGeom>
          <a:solidFill>
            <a:schemeClr val="accent4">
              <a:lumMod val="50000"/>
              <a:alpha val="13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729DBE9-2759-4F03-B8DA-2513E3DC02A6}"/>
              </a:ext>
            </a:extLst>
          </p:cNvPr>
          <p:cNvSpPr/>
          <p:nvPr/>
        </p:nvSpPr>
        <p:spPr>
          <a:xfrm>
            <a:off x="557212" y="6325009"/>
            <a:ext cx="2762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latin typeface="MinionPro-Regular"/>
              </a:rPr>
              <a:t>Kalisvar et al; </a:t>
            </a:r>
            <a:r>
              <a:rPr lang="da-DK" sz="1400" dirty="0">
                <a:latin typeface="MinionPro-Bold"/>
              </a:rPr>
              <a:t>CID 2017:64 (Suppl 2)</a:t>
            </a:r>
            <a:endParaRPr lang="en-SG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7" t="22000" r="25190" b="33283"/>
          <a:stretch/>
        </p:blipFill>
        <p:spPr>
          <a:xfrm>
            <a:off x="0" y="509286"/>
            <a:ext cx="9144000" cy="634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9D7951-393B-4D8E-BE09-722307E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" y="348325"/>
            <a:ext cx="6926520" cy="521042"/>
          </a:xfrm>
        </p:spPr>
        <p:txBody>
          <a:bodyPr>
            <a:normAutofit/>
          </a:bodyPr>
          <a:lstStyle/>
          <a:p>
            <a:r>
              <a:rPr lang="en-US" sz="1800" dirty="0"/>
              <a:t>Mechanism of resistance and epidemic potential</a:t>
            </a:r>
            <a:endParaRPr lang="en-SG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2C07E-9FD3-47A9-8460-392785345BA3}"/>
              </a:ext>
            </a:extLst>
          </p:cNvPr>
          <p:cNvSpPr txBox="1"/>
          <p:nvPr/>
        </p:nvSpPr>
        <p:spPr>
          <a:xfrm>
            <a:off x="363894" y="6400800"/>
            <a:ext cx="62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Chia, P.Y. et al. Manuscript under review</a:t>
            </a:r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727061-9436-4B2D-B95F-9994F9E10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4" y="1044283"/>
            <a:ext cx="5793715" cy="3642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BE9059-6A3B-440D-8293-2FBE368E5C56}"/>
              </a:ext>
            </a:extLst>
          </p:cNvPr>
          <p:cNvSpPr txBox="1"/>
          <p:nvPr/>
        </p:nvSpPr>
        <p:spPr>
          <a:xfrm>
            <a:off x="363894" y="4805464"/>
            <a:ext cx="8176991" cy="923330"/>
          </a:xfrm>
          <a:prstGeom prst="rect">
            <a:avLst/>
          </a:prstGeom>
          <a:noFill/>
          <a:ln>
            <a:solidFill>
              <a:srgbClr val="09001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a prospective ICU screening study, none of the ICU acquired NCPCREs were clonally related. </a:t>
            </a:r>
          </a:p>
          <a:p>
            <a:r>
              <a:rPr lang="en-US" dirty="0"/>
              <a:t>Two IMP-4 CPEs acquired in ICU were clonally related.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3" y="5615470"/>
            <a:ext cx="1928813" cy="2000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5509B74-F808-4D89-857A-C5205400EE1F}"/>
              </a:ext>
            </a:extLst>
          </p:cNvPr>
          <p:cNvGrpSpPr/>
          <p:nvPr/>
        </p:nvGrpSpPr>
        <p:grpSpPr>
          <a:xfrm>
            <a:off x="216041" y="1357885"/>
            <a:ext cx="6836282" cy="4150988"/>
            <a:chOff x="216041" y="1357885"/>
            <a:chExt cx="6836282" cy="4150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763" y="1357885"/>
              <a:ext cx="3124521" cy="415098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16041" y="1373032"/>
              <a:ext cx="6836282" cy="4120691"/>
              <a:chOff x="389001" y="656862"/>
              <a:chExt cx="9115043" cy="549425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669" y="656862"/>
                <a:ext cx="9096375" cy="11525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001" y="1741041"/>
                <a:ext cx="9058275" cy="196215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576" y="3703191"/>
                <a:ext cx="9029700" cy="2447925"/>
              </a:xfrm>
              <a:prstGeom prst="rect">
                <a:avLst/>
              </a:prstGeom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239872" y="3349266"/>
            <a:ext cx="6782705" cy="308513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3" name="Rectangle 12"/>
          <p:cNvSpPr/>
          <p:nvPr/>
        </p:nvSpPr>
        <p:spPr>
          <a:xfrm>
            <a:off x="239872" y="3963186"/>
            <a:ext cx="6761560" cy="151070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4" name="Rectangle 13"/>
          <p:cNvSpPr/>
          <p:nvPr/>
        </p:nvSpPr>
        <p:spPr>
          <a:xfrm>
            <a:off x="231833" y="2495602"/>
            <a:ext cx="6761560" cy="249222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68A71F81-D42B-4FE9-A1DC-0EBE230AF39B}"/>
              </a:ext>
            </a:extLst>
          </p:cNvPr>
          <p:cNvSpPr txBox="1">
            <a:spLocks/>
          </p:cNvSpPr>
          <p:nvPr/>
        </p:nvSpPr>
        <p:spPr>
          <a:xfrm>
            <a:off x="164745" y="348325"/>
            <a:ext cx="6995598" cy="5210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dirty="0"/>
              <a:t>Mechanisms of resistance and risk factors</a:t>
            </a:r>
            <a:endParaRPr lang="en-SG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2310A-01AF-4B07-B3F6-54B5EC38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45" y="348325"/>
            <a:ext cx="6861206" cy="521042"/>
          </a:xfrm>
        </p:spPr>
        <p:txBody>
          <a:bodyPr>
            <a:normAutofit/>
          </a:bodyPr>
          <a:lstStyle/>
          <a:p>
            <a:r>
              <a:rPr lang="en-US" sz="1800" dirty="0"/>
              <a:t>Mechanisms of resistance and risk factors</a:t>
            </a:r>
            <a:endParaRPr lang="en-SG" sz="1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8C1718F-6C8D-4876-B054-6483D9B83FD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29183" y="1551864"/>
            <a:ext cx="8029575" cy="18771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74A8D-797B-44EF-8915-7001221C6F3C}"/>
              </a:ext>
            </a:extLst>
          </p:cNvPr>
          <p:cNvSpPr txBox="1"/>
          <p:nvPr/>
        </p:nvSpPr>
        <p:spPr>
          <a:xfrm>
            <a:off x="329183" y="3657600"/>
            <a:ext cx="8485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Authors’ discussion: </a:t>
            </a:r>
          </a:p>
          <a:p>
            <a:r>
              <a:rPr lang="en-GB" i="1" dirty="0"/>
              <a:t>The main finding of our study was that, when considering independent risk factors, Porin-ER-</a:t>
            </a:r>
            <a:r>
              <a:rPr lang="en-GB" i="1" dirty="0" err="1"/>
              <a:t>Kp</a:t>
            </a:r>
            <a:r>
              <a:rPr lang="en-GB" i="1" dirty="0"/>
              <a:t> </a:t>
            </a:r>
            <a:r>
              <a:rPr lang="en-GB" i="1" dirty="0" err="1"/>
              <a:t>isolation,more</a:t>
            </a:r>
            <a:r>
              <a:rPr lang="en-GB" i="1" dirty="0"/>
              <a:t> than KPC-CR-</a:t>
            </a:r>
            <a:r>
              <a:rPr lang="en-GB" i="1" dirty="0" err="1"/>
              <a:t>Kp</a:t>
            </a:r>
            <a:r>
              <a:rPr lang="en-GB" i="1" dirty="0"/>
              <a:t>, was associated with the number of prior antibiotics, specifically carbapenems, second- and</a:t>
            </a:r>
          </a:p>
          <a:p>
            <a:r>
              <a:rPr lang="en-GB" i="1" dirty="0"/>
              <a:t>third-generation cephalosporins. </a:t>
            </a:r>
          </a:p>
          <a:p>
            <a:r>
              <a:rPr lang="en-GB" i="1" dirty="0"/>
              <a:t>Also, in the univariate analysis, the number of antibiotics, types of antibiotics and days of preceding exposure were more strictly related to Porin-ER-</a:t>
            </a:r>
            <a:r>
              <a:rPr lang="en-GB" i="1" dirty="0" err="1"/>
              <a:t>Kp</a:t>
            </a:r>
            <a:r>
              <a:rPr lang="en-GB" i="1" dirty="0"/>
              <a:t> strains than KPC-CR-</a:t>
            </a:r>
            <a:r>
              <a:rPr lang="en-GB" i="1" dirty="0" err="1"/>
              <a:t>Kp</a:t>
            </a:r>
            <a:r>
              <a:rPr lang="en-GB" i="1" dirty="0"/>
              <a:t> strains.</a:t>
            </a:r>
            <a:r>
              <a:rPr lang="en-SG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161EA1-16D0-40EA-86F5-AFF4842588D3}"/>
              </a:ext>
            </a:extLst>
          </p:cNvPr>
          <p:cNvSpPr txBox="1"/>
          <p:nvPr/>
        </p:nvSpPr>
        <p:spPr>
          <a:xfrm>
            <a:off x="435006" y="6267635"/>
            <a:ext cx="3027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 err="1">
                <a:solidFill>
                  <a:schemeClr val="accent4">
                    <a:lumMod val="10000"/>
                  </a:schemeClr>
                </a:solidFill>
              </a:rPr>
              <a:t>Orsi</a:t>
            </a:r>
            <a:r>
              <a:rPr lang="en-SG" sz="1200" dirty="0">
                <a:solidFill>
                  <a:schemeClr val="accent4">
                    <a:lumMod val="10000"/>
                  </a:schemeClr>
                </a:solidFill>
              </a:rPr>
              <a:t>, G.B. et al. Infection (2013) 41:61–67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1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855"/>
            <a:ext cx="6467383" cy="600524"/>
          </a:xfrm>
        </p:spPr>
        <p:txBody>
          <a:bodyPr>
            <a:noAutofit/>
          </a:bodyPr>
          <a:lstStyle/>
          <a:p>
            <a:r>
              <a:rPr lang="en-SG" sz="1800" dirty="0"/>
              <a:t>General classification of control strategies for multidrug-resistant organisms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16488"/>
              </p:ext>
            </p:extLst>
          </p:nvPr>
        </p:nvGraphicFramePr>
        <p:xfrm>
          <a:off x="628650" y="1760935"/>
          <a:ext cx="7886700" cy="376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09163" y="64200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U0ciLCJTdHlsZU5hbWUiOiJQaGFzZXMiLCJJc1RlbXBsYXRlIjpmYWxzZSwiVmVyc2lvbiI6eyIkaWQiOiIyIiwiVmVyc2lvbiI6IjMuMC4xIiwiT3JpZ2luYWxBc3NlbWJseVZlcnNpb24iOiIzLjAxLjA3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E5MiwiQiI6MH19LCJBcHBlbmRZZWFyT25ZZWFyQ2hhbmdlIjp0cnVlLCJFbGFwc2VkVGltZUZvcm1hdCI6MS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k1hcmdpbiI6bnVsbCwiU3RhcnREYXRlUG9zaXRpb24iOjQsIkVuZERhdGVQb3NpdGlvbiI6NCwiVGl0bGVQb3NpdGlvbiI6MiwiRHVyYXRpb25Qb3NpdGlvbiI6NiwiUGVyY2VudGFnZUNvbXBsZXRlZFBvc2l0aW9uIjo2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0cnVlfSwiU2NhbGUiOnsiJGlkIjoiMTIyIiwiU3RhcnREYXRlIjoiMjAxMC0xMC0wMVQyMzo1OTo1OS45OTlaIiwiRW5kRGF0ZSI6IjIwMTUtMTEtMTFUMjM6NTk6NTkuOTk5WiIsIkZvcm1hdCI6Ik1NIiwiVHlwZSI6NCwiQXV0b0RhdGVSYW5nZSI6dHJ1ZSwiV29ya2luZ0RheXMiOjMxLCJUb2RheU1hcmtlclRleHQiOiJUb2RheSIsIkF1dG9TY2FsZVR5cGUiOmZhbHNlfSwiTWlsZXN0b25lcyI6W3siJGlkIjoiMTIzIiwiRGF0ZSI6IjIwMTAtMTAtMDF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MjgiLCJNYXJnaW4iOnsiJHJlZiI6IjYwIn0sIlBhZGRpbmciOnsiJHJlZiI6IjYxIn0sIkJhY2tncm91bmQiOnsiJGlkIjoiMTI5IiwiQ29sb3IiOnsiJGlkIjoiMTMwIiwiQSI6MjU1LCJSIjoxMTUsIkciOjExNSwiQiI6MTE1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iwiRm9yZWdyb3VuZCI6eyIkcmVmIjoiNjcifSwiTWF4V2lkdGgiOjE4O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GlkIjoiMTM4IiwiRm9ybWF0U3RyaW5nIjoiTS95eSIsIlNlcGFyYXRvciI6Ii8iLCJVc2VJbnRlcm5hdGlvbmFsRGF0ZUZvcm1hdCI6ZmFsc2V9LCJJc1Zpc2libGUiOnRydWUsIlBhcmVudFN0eWxlIjp7IiRyZWYiOiI1MyJ9fSwiUG9zaXRpb24iOnsiUmF0aW8iOjAuMCwiSXNDdXN0b20iOmZhbHNlfSwiSWQiOiI4MWM1NTA4Ni1hM2QzLTQ5ZDgtYjkxYS1lZjA5YjQ4Y2RmYmIiLCJJbXBvcnRJZCI6bnVsbCwiVGl0bGUiOiJORE0tMSBUVFNIIChORE0tMSBTRyBKYW51YXJ5IDIwMTApIiwiTm90ZSI6bnVsbCwiSHlwZXJsaW5rIjpudWxsLCJJc0NoYW5nZWQiOmZhbHNlLCJJc05ldyI6ZmFsc2V9LHsiJGlkIjoiMTM5IiwiRGF0ZSI6IjIwMTEtMDEtMDFUMjM6NTk6NTkuOTk5WiIsIlN0eWxlIjp7IiRpZCI6IjE0MCIsIlNoYXBlIjoyLCJDb25uZWN0b3JNYXJnaW4iOnsiJHJlZiI6IjU0In0sIkNvbm5lY3RvclN0eWxlIjp7IiRpZCI6IjE0MSIsIkxpbmVDb2xvciI6eyIkaWQiOiIxNDIiLCIkdHlwZSI6Ik5MUkUuQ29tbW9uLkRvbS5Tb2xpZENvbG9yQnJ1c2gsIE5MUkUuQ29tbW9uIiwiQ29sb3IiOnsiJGlkIjoiMTQz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xMTUsIkciOjExNSwiQiI6MTE1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GlkIjoiMTU0IiwiRm9ybWF0U3RyaW5nIjoiTS95eSIsIlNlcGFyYXRvciI6Ii8iLCJVc2VJbnRlcm5hdGlvbmFsRGF0ZUZvcm1hdCI6ZmFsc2V9LCJJc1Zpc2libGUiOnRydWUsIlBhcmVudFN0eWxlIjp7IiRyZWYiOiI1MyJ9fSwiUG9zaXRpb24iOnsiUmF0aW8iOjAuMCwiSXNDdXN0b20iOmZhbHNlfSwiSWQiOiIxMDQ0YmE1OC04ODkwLTRjNmItYTY4Mi1hNjZiOGY0NDc2MjgiLCJJbXBvcnRJZCI6bnVsbCwiVGl0bGUiOiJJTVAgaW4gVFRTSCAoSU1QIFNHIDE5OTYpIiwiTm90ZSI6bnVsbCwiSHlwZXJsaW5rIjpudWxsLCJJc0NoYW5nZWQiOmZhbHNlLCJJc05ldyI6ZmFsc2V9LHsiJGlkIjoiMTU1IiwiRGF0ZSI6IjIwMTItMDEtMDFUMjM6NTk6NTkuOTk5WiIsIlN0eWxlIjp7IiRpZCI6IjE1NiIsIlNoYXBlIjoyLCJDb25uZWN0b3JNYXJnaW4iOnsiJHJlZiI6IjU0In0sIkNvbm5lY3RvclN0eWxlIjp7IiRpZCI6IjE1NyIsIkxpbmVDb2xvciI6eyIkaWQiOiIxNTgiLCIkdHlwZSI6Ik5MUkUuQ29tbW9uLkRvbS5Tb2xpZENvbG9yQnJ1c2gsIE5MUkUuQ29tbW9uIiwiQ29sb3IiOnsiJGlkIjoiMTU5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jAiLCJNYXJnaW4iOnsiJHJlZiI6IjYwIn0sIlBhZGRpbmciOnsiJHJlZiI6IjYxIn0sIkJhY2tncm91bmQiOnsiJGlkIjoiMTYxIiwiQ29sb3IiOnsiJGlkIjoiMTYyIiwiQSI6MjU1LCJSIjoxMTUsIkciOjExNSwiQiI6MTE1fX0sIklzVmlzaWJsZSI6dHJ1ZSwiV2lkdGgiOjE4LjAsIkhlaWdodCI6MjAuMCwiQm9yZGVyU3R5bGUiOnsiJGlkIjoiMTYzIiwiTGluZUNvbG9yIjp7IiRyZWYiOiI2MyJ9LCJMaW5lV2VpZ2h0IjowLjAsIkxpbmVUeXBlIjowLCJQYXJlbnRTdHlsZSI6eyIkcmVmIjoiNjIifX0sIlBhcmVudFN0eWxlIjp7IiRyZWYiOiI1OSJ9fSwiVGl0bGVTdHlsZSI6eyIkaWQiOiIxNjQiLCJGb250U2V0dGluZ3MiOnsiJGlkIjoiMTY1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YiLCJMaW5lQ29sb3IiOm51bGwsIkxpbmVXZWlnaHQiOjAuMCwiTGluZVR5cGUiOjAsIlBhcmVudFN0eWxlIjpudWxsfSwiUGFyZW50U3R5bGUiOnsiJHJlZiI6IjY1In19LCJEYXRlU3R5bGUiOnsiJGlkIjoiMTY3IiwiRm9udFNldHRpbmdzIjp7IiRpZCI6IjE2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SIsIkxpbmVDb2xvciI6bnVsbCwiTGluZVdlaWdodCI6MC4wLCJMaW5lVHlwZSI6MCwiUGFyZW50U3R5bGUiOm51bGx9LCJQYXJlbnRTdHlsZSI6eyIkcmVmIjoiNzIifX0sIkRhdGVGb3JtYXQiOnsiJGlkIjoiMTcwIiwiRm9ybWF0U3RyaW5nIjoiTS95eSIsIlNlcGFyYXRvciI6Ii8iLCJVc2VJbnRlcm5hdGlvbmFsRGF0ZUZvcm1hdCI6ZmFsc2V9LCJJc1Zpc2libGUiOnRydWUsIlBhcmVudFN0eWxlIjp7IiRyZWYiOiI1MyJ9fSwiUG9zaXRpb24iOnsiUmF0aW8iOjAuMCwiSXNDdXN0b20iOmZhbHNlfSwiSWQiOiJmNzQ4MTIzMS00Yjk4LTQ3NjMtYjY3My0yNjM4MjIwZTQ3YTIiLCJJbXBvcnRJZCI6bnVsbCwiVGl0bGUiOiJLUEMgaW4gVFRTSCAoS1BDIFNHIDIwMTEpIiwiTm90ZSI6bnVsbCwiSHlwZXJsaW5rIjpudWxsLCJJc0NoYW5nZWQiOmZhbHNlLCJJc05ldyI6ZmFsc2V9LHsiJGlkIjoiMTcxIiwiRGF0ZSI6IjIwMTMtMTAtMDFUMjM6NTk6NTkuOTk5WiIsIlN0eWxlIjp7IiRpZCI6IjE3MiIsIlNoYXBlIjoyLCJDb25uZWN0b3JNYXJnaW4iOnsiJHJlZiI6IjU0In0sIkNvbm5lY3RvclN0eWxlIjp7IiRpZCI6IjE3MyIsIkxpbmVDb2xvciI6eyIkaWQiOiIxNzQiLCIkdHlwZSI6Ik5MUkUuQ29tbW9uLkRvbS5Tb2xpZENvbG9yQnJ1c2gsIE5MUkUuQ29tbW9uIiwiQ29sb3IiOnsiJGlkIjoiMTc1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zYiLCJNYXJnaW4iOnsiJHJlZiI6IjYwIn0sIlBhZGRpbmciOnsiJHJlZiI6IjYxIn0sIkJhY2tncm91bmQiOnsiJGlkIjoiMTc3IiwiQ29sb3IiOnsiJGlkIjoiMTc4IiwiQSI6MjU1LCJSIjoxMTUsIkciOjExNSwiQiI6MTE1fX0sIklzVmlzaWJsZSI6dHJ1ZSwiV2lkdGgiOjE4LjAsIkhlaWdodCI6MjAuMCwiQm9yZGVyU3R5bGUiOnsiJGlkIjoiMTc5IiwiTGluZUNvbG9yIjp7IiRyZWYiOiI2MyJ9LCJMaW5lV2VpZ2h0IjowLjAsIkxpbmVUeXBlIjowLCJQYXJlbnRTdHlsZSI6eyIkcmVmIjoiNjIifX0sIlBhcmVudFN0eWxlIjp7IiRyZWYiOiI1OSJ9fSwiVGl0bGVTdHlsZSI6eyIkaWQiOiIxODAiLCJGb250U2V0dGluZ3MiOnsiJGlkIjoiMTgxIiwiRm9udFNpemUiOjExLCJGb250TmFtZSI6IkNhbGlicmkiLCJJc0JvbGQiOnRydWUsIklzSXRhbGljIjpmYWxzZSwiSXNVbmRlcmxpbmVkIjpmYWxzZSwiUGFyZW50U3R5bGUiOnsiJHJlZiI6IjY2In19LCJBdXRvU2l6ZSI6MiwiRm9yZWdyb3VuZCI6eyIkcmVmIjoiNjcifSwiTWF4V2lkdGgiOjE5M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DIiLCJMaW5lQ29sb3IiOm51bGwsIkxpbmVXZWlnaHQiOjAuMCwiTGluZVR5cGUiOjAsIlBhcmVudFN0eWxlIjpudWxsfSwiUGFyZW50U3R5bGUiOnsiJHJlZiI6IjY1In19LCJEYXRlU3R5bGUiOnsiJGlkIjoiMTgzIiwiRm9udFNldHRpbmdzIjp7IiRpZCI6IjE4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SIsIkxpbmVDb2xvciI6bnVsbCwiTGluZVdlaWdodCI6MC4wLCJMaW5lVHlwZSI6MCwiUGFyZW50U3R5bGUiOm51bGx9LCJQYXJlbnRTdHlsZSI6eyIkcmVmIjoiNzIifX0sIkRhdGVGb3JtYXQiOnsiJGlkIjoiMTg2IiwiRm9ybWF0U3RyaW5nIjoiTS95eSIsIlNlcGFyYXRvciI6Ii8iLCJVc2VJbnRlcm5hdGlvbmFsRGF0ZUZvcm1hdCI6ZmFsc2V9LCJJc1Zpc2libGUiOnRydWUsIlBhcmVudFN0eWxlIjp7IiRyZWYiOiI1MyJ9fSwiUG9zaXRpb24iOnsiUmF0aW8iOjAuMCwiSXNDdXN0b20iOmZhbHNlfSwiSWQiOiJmMGM4N2VhZC0zNjQzLTQ5OWYtOTFiZi00NjI4MTFiMjA3ODEiLCJJbXBvcnRJZCI6bnVsbCwiVGl0bGUiOiJPWEEgVFRTSCBccihTRyBKYW4gMjAxMykiLCJOb3RlIjpudWxsLCJIeXBlcmxpbmsiOm51bGwsIklzQ2hhbmdlZCI6ZmFsc2UsIklzTmV3IjpmYWxzZX0seyIkaWQiOiIxODciLCJEYXRlIjoiMjAxNC0xMC0wMVQyMzo1OTo1OS45OTlaIiwiU3R5bGUiOnsiJGlkIjoiMTg4IiwiU2hhcGUiOjIsIkNvbm5lY3Rvck1hcmdpbiI6eyIkcmVmIjoiNTQifSwiQ29ubmVjdG9yU3R5bGUiOnsiJGlkIjoiMTg5IiwiTGluZUNvbG9yIjp7IiRpZCI6IjE5MCIsIiR0eXBlIjoiTkxSRS5Db21tb24uRG9tLlNvbGlkQ29sb3JCcnVzaCwgTkxSRS5Db21tb24iLCJDb2xvciI6eyIkaWQiOiIxOTEiLCJBIjoxMjcsIlIiOjExNSwiRyI6MTE1LCJCIjoxMTV9fSwiTGluZVdlaWdodCI6MS4wLCJMaW5lVHlwZSI6MCwiUGFyZW50U3R5bGUiOnsiJHJlZiI6IjU1In19LCJJc0JlbG93VGltZWJhbmQiOmZhbHNlLCJIaWRlRGF0ZSI6ZmFsc2UsIlNoYXBlU2l6ZSI6MSwiU3BhY2luZyI6Mi4wLCJQYWRkaW5nIjp7IiRyZWYiOiI1OCJ9LCJTaGFwZVN0eWxlIjp7IiRpZCI6IjE5MiIsIk1hcmdpbiI6eyIkcmVmIjoiNjAifSwiUGFkZGluZyI6eyIkcmVmIjoiNjEifSwiQmFja2dyb3VuZCI6eyIkaWQiOiIxOTMiLCJDb2xvciI6eyIkaWQiOiIxOTQiLCJBIjoyNTUsIlIiOjExNSwiRyI6MTE1LCJCIjoxMTV9fSwiSXNWaXNpYmxlIjp0cnVlLCJXaWR0aCI6MTguMCwiSGVpZ2h0IjoyMC4wLCJCb3JkZXJTdHlsZSI6eyIkaWQiOiIxOTUiLCJMaW5lQ29sb3IiOnsiJHJlZiI6IjYzIn0sIkxpbmVXZWlnaHQiOjAuMCwiTGluZVR5cGUiOjAsIlBhcmVudFN0eWxlIjp7IiRyZWYiOiI2MiJ9fSwiUGFyZW50U3R5bGUiOnsiJHJlZiI6IjU5In19LCJUaXRsZVN0eWxlIjp7IiRpZCI6IjE5NiIsIkZvbnRTZXR0aW5ncyI6eyIkaWQiOiIxOTciLCJGb250U2l6ZSI6MTEsIkZvbnROYW1lIjoiQ2FsaWJyaSIsIklzQm9sZCI6dHJ1ZSwiSXNJdGFsaWMiOmZhbHNlLCJJc1VuZGVybGluZWQiOmZhbHNlLCJQYXJlbnRTdHlsZSI6eyIkcmVmIjoiNjYifX0sIkF1dG9TaXplIjoyLCJGb3JlZ3JvdW5kIjp7IiRyZWYiOiI2NyJ9LCJNYXhXaWR0aCI6NDY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4IiwiTGluZUNvbG9yIjpudWxsLCJMaW5lV2VpZ2h0IjowLjAsIkxpbmVUeXBlIjowLCJQYXJlbnRTdHlsZSI6bnVsbH0sIlBhcmVudFN0eWxlIjp7IiRyZWYiOiI2NSJ9fSwiRGF0ZVN0eWxlIjp7IiRpZCI6IjE5OSIsIkZvbnRTZXR0aW5ncyI6eyIkaWQiOiIyMD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EiLCJMaW5lQ29sb3IiOm51bGwsIkxpbmVXZWlnaHQiOjAuMCwiTGluZVR5cGUiOjAsIlBhcmVudFN0eWxlIjpudWxsfSwiUGFyZW50U3R5bGUiOnsiJHJlZiI6IjcyIn19LCJEYXRlRm9ybWF0Ijp7IiRpZCI6IjIwMiIsIkZvcm1hdFN0cmluZyI6Ik0veXkiLCJTZXBhcmF0b3IiOiIvIiwiVXNlSW50ZXJuYXRpb25hbERhdGVGb3JtYXQiOmZhbHNlfSwiSXNWaXNpYmxlIjp0cnVlLCJQYXJlbnRTdHlsZSI6eyIkcmVmIjoiNTMifX0sIlBvc2l0aW9uIjp7IlJhdGlvIjowLjAsIklzQ3VzdG9tIjpmYWxzZX0sIklkIjoiNTNmYzE2NDAtNGI3NC00MjIzLTlhM2UtZDM2ODlhMmQxMGJlIiwiSW1wb3J0SWQiOm51bGwsIlRpdGxlIjoiSU1JLTEgaW4gVFRTSCAoSU1JLTEgU0cgMjAxMikiLCJOb3RlIjpudWxsLCJIeXBlcmxpbmsiOm51bGwsIklzQ2hhbmdlZCI6ZmFsc2UsIklzTmV3IjpmYWxzZX0seyIkaWQiOiIyMDMiLCJEYXRlIjoiMjAxNS0xMS0xMVQyMzo1OTo1OS45OTlaIiwiU3R5bGUiOnsiJGlkIjoiMjA0IiwiU2hhcGUiOjIsIkNvbm5lY3Rvck1hcmdpbiI6eyIkcmVmIjoiNTQifSwiQ29ubmVjdG9yU3R5bGUiOnsiJGlkIjoiMjA1IiwiTGluZUNvbG9yIjp7IiRpZCI6IjIwNiIsIiR0eXBlIjoiTkxSRS5Db21tb24uRG9tLlNvbGlkQ29sb3JCcnVzaCwgTkxSRS5Db21tb24iLCJDb2xvciI6eyIkaWQiOiIyMDciLCJBIjoxMjcsIlIiOjIzNCwiRyI6MjIsIkIiOjMwfX0sIkxpbmVXZWlnaHQiOjEuMCwiTGluZVR5cGUiOjAsIlBhcmVudFN0eWxlIjp7IiRyZWYiOiI1NSJ9fSwiSXNCZWxvd1RpbWViYW5kIjpmYWxzZSwiSGlkZURhdGUiOmZhbHNlLCJTaGFwZVNpemUiOjEsIlNwYWNpbmciOjIuMCwiUGFkZGluZyI6eyIkcmVmIjoiNTgifSwiU2hhcGVTdHlsZSI6eyIkaWQiOiIyMDgiLCJNYXJnaW4iOnsiJHJlZiI6IjYwIn0sIlBhZGRpbmciOnsiJHJlZiI6IjYxIn0sIkJhY2tncm91bmQiOnsiJGlkIjoiMjA5IiwiQ29sb3IiOnsiJGlkIjoiMjEwIiwiQSI6MjU1LCJSIjoyMzQsIkciOjIyLCJCIjozMH19LCJJc1Zpc2libGUiOnRydWUsIldpZHRoIjoxOC4wLCJIZWlnaHQiOjIwLjAsIkJvcmRlclN0eWxlIjp7IiRpZCI6IjIxMSIsIkxpbmVDb2xvciI6eyIkcmVmIjoiNjMifSwiTGluZVdlaWdodCI6MC4wLCJMaW5lVHlwZSI6MCwiUGFyZW50U3R5bGUiOnsiJHJlZiI6IjYyIn19LCJQYXJlbnRTdHlsZSI6eyIkcmVmIjoiNTkifX0sIlRpdGxlU3R5bGUiOnsiJGlkIjoiMjEyIiwiRm9udFNldHRpbmdzIjp7IiRpZCI6IjIxMyIsIkZvbnRTaXplIjoxMSwiRm9udE5hbWUiOiJDYWxpYnJpIiwiSXNCb2xkIjp0cnVlLCJJc0l0YWxpYyI6ZmFsc2UsIklzVW5kZXJsaW5lZCI6ZmFsc2UsIlBhcmVudFN0eWxlIjp7IiRyZWYiOiI2NiJ9fSwiQXV0b1NpemUiOjIsIkZvcmVncm91bmQiOnsiJHJlZiI6IjY3In0sIk1heFdpZHRoIjo2Mi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QiLCJMaW5lQ29sb3IiOm51bGwsIkxpbmVXZWlnaHQiOjAuMCwiTGluZVR5cGUiOjAsIlBhcmVudFN0eWxlIjpudWxsfSwiUGFyZW50U3R5bGUiOnsiJHJlZiI6IjY1In19LCJEYXRlU3R5bGUiOnsiJGlkIjoiMjE1IiwiRm9udFNldHRpbmdzIjp7IiRpZCI6IjIx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GlkIjoiMjE4IiwiRm9ybWF0U3RyaW5nIjoiTS95eSIsIlNlcGFyYXRvciI6Ii8iLCJVc2VJbnRlcm5hdGlvbmFsRGF0ZUZvcm1hdCI6ZmFsc2V9LCJJc1Zpc2libGUiOnRydWUsIlBhcmVudFN0eWxlIjp7IiRyZWYiOiI1MyJ9fSwiUG9zaXRpb24iOnsiUmF0aW8iOjAuMCwiSXNDdXN0b20iOmZhbHNlfSwiSWQiOiJmMGQ5MTg4ZC1jYmI3LTQ5M2ItOGRiNC0wN2UxNjA0ZmFmNzkiLCJJbXBvcnRJZCI6bnVsbCwiVGl0bGUiOiJXYXRjaGluZyBmb3IgVklNLCBHRVMgZXRjLiIsIk5vdGUiOm51bGwsIkh5cGVybGluayI6bnVsbCwiSXNDaGFuZ2VkIjpmYWxzZSwiSXNOZXciOmZhbHNlfV0sIlRhc2tzIjpbXSwiTXNQcm9qZWN0SXRlbXNUcmVlIjp7IiRpZCI6IjIxOSIsIlJvb3QiOnsiSW1wb3J0SWQiOm51bGwsIklzSW1wb3J0ZWQiOmZhbHNlLCJDaGlsZHJlbiI6W119fSwiTWV0YWRhdGEiOnsiJGlkIjoiMjIwIn0sIlNldHRpbmdzIjp7IiRpZCI6IjIyMSIsIkltcGFPcHRpb25zIjp7IiRpZCI6IjIy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U0ciLCJTdHlsZU5hbWUiOiJQaGFzZXMiLCJJc1RlbXBsYXRlIjpmYWxzZSwiVmVyc2lvbiI6eyIkaWQiOiIyIiwiVmVyc2lvbiI6IjMuMC4xIiwiT3JpZ2luYWxBc3NlbWJseVZlcnNpb24iOiIzLjAxLjA3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E5MiwiQiI6MH19LCJBcHBlbmRZZWFyT25ZZWFyQ2hhbmdlIjp0cnVlLCJFbGFwc2VkVGltZUZvcm1hdCI6MS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fSwiSXNWaXNpYmxlIjp0cnVlLCJQYXJlbnRTdHlsZSI6bnVsbH0sIkRlZmF1bHRUYXNrU3R5bGUiOnsiJGlkIjoiODAiLCJTaGFwZSI6MC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xLjAsIkxpbmVUeXBlIjowLCJQYXJlbnRTdHlsZSI6bnVsbH0sIk1hcmdpbiI6bnVsbCwiU3RhcnREYXRlUG9zaXRpb24iOjQsIkVuZERhdGVQb3NpdGlvbiI6NCwiVGl0bGVQb3NpdGlvbiI6MiwiRHVyYXRpb25Qb3NpdGlvbiI6NiwiUGVyY2VudGFnZUNvbXBsZXRlZFBvc2l0aW9uIjo2LCJTcGFjaW5nIjo1LCJJc0JlbG93VGltZWJhbmQiOmZhbHN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x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MxLCJHIjo3MywiQiI6MTI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0vZC95eXl5IiwiU2VwYXJhdG9yIjoiLyIsIlVzZUludGVybmF0aW9uYWxEYXRlRm9ybWF0IjpmYWxzZX0sIklzVmlzaWJsZSI6dHJ1ZSwiUGFyZW50U3R5bGUiOm51bGx9LCJTaG93RWxhcHNlZFRpbWVHcmFkaWVudFN0eWxlIjp0cnVlfSwiU2NhbGUiOnsiJGlkIjoiMTIyIiwiU3RhcnREYXRlIjoiMjAxMC0xMC0wMVQyMzo1OTo1OS45OTlaIiwiRW5kRGF0ZSI6IjIwMTUtMTEtMTFUMjM6NTk6NTkuOTk5WiIsIkZvcm1hdCI6Ik1NIiwiVHlwZSI6NCwiQXV0b0RhdGVSYW5nZSI6dHJ1ZSwiV29ya2luZ0RheXMiOjMxLCJUb2RheU1hcmtlclRleHQiOiJUb2RheSIsIkF1dG9TY2FsZVR5cGUiOmZhbHNlfSwiTWlsZXN0b25lcyI6W3siJGlkIjoiMTIzIiwiRGF0ZSI6IjIwMTAtMTAtMDFUMjM6NTk6NTkuOTk5WiIsIlN0eWxlIjp7IiRpZCI6IjEyNCIsIlNoYXBlIjoyLCJDb25uZWN0b3JNYXJnaW4iOnsiJHJlZiI6IjU0In0sIkNvbm5lY3RvclN0eWxlIjp7IiRpZCI6IjEyNSIsIkxpbmVDb2xvciI6eyIkaWQiOiIxMjYiLCIkdHlwZSI6Ik5MUkUuQ29tbW9uLkRvbS5Tb2xpZENvbG9yQnJ1c2gsIE5MUkUuQ29tbW9uIiwiQ29sb3IiOnsiJGlkIjoiMTI3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MjgiLCJNYXJnaW4iOnsiJHJlZiI6IjYwIn0sIlBhZGRpbmciOnsiJHJlZiI6IjYxIn0sIkJhY2tncm91bmQiOnsiJGlkIjoiMTI5IiwiQ29sb3IiOnsiJGlkIjoiMTMwIiwiQSI6MjU1LCJSIjoxMTUsIkciOjExNSwiQiI6MTE1fX0sIklzVmlzaWJsZSI6dHJ1ZSwiV2lkdGgiOjE4LjAsIkhlaWdodCI6MjAuMCwiQm9yZGVyU3R5bGUiOnsiJGlkIjoiMTMxIiwiTGluZUNvbG9yIjp7IiRyZWYiOiI2MyJ9LCJMaW5lV2VpZ2h0IjowLjAsIkxpbmVUeXBlIjowLCJQYXJlbnRTdHlsZSI6eyIkcmVmIjoiNjIifX0sIlBhcmVudFN0eWxlIjp7IiRyZWYiOiI1OSJ9fSwiVGl0bGVTdHlsZSI6eyIkaWQiOiIxMzIiLCJGb250U2V0dGluZ3MiOnsiJGlkIjoiMTMzIiwiRm9udFNpemUiOjExLCJGb250TmFtZSI6IkNhbGlicmkiLCJJc0JvbGQiOnRydWUsIklzSXRhbGljIjpmYWxzZSwiSXNVbmRlcmxpbmVkIjpmYWxzZSwiUGFyZW50U3R5bGUiOnsiJHJlZiI6IjY2In19LCJBdXRvU2l6ZSI6MiwiRm9yZWdyb3VuZCI6eyIkcmVmIjoiNjcifSwiTWF4V2lkdGgiOjE4O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QiLCJMaW5lQ29sb3IiOm51bGwsIkxpbmVXZWlnaHQiOjAuMCwiTGluZVR5cGUiOjAsIlBhcmVudFN0eWxlIjpudWxsfSwiUGFyZW50U3R5bGUiOnsiJHJlZiI6IjY1In19LCJEYXRlU3R5bGUiOnsiJGlkIjoiMTM1IiwiRm9udFNldHRpbmdzIjp7IiRpZCI6IjEz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zNyIsIkxpbmVDb2xvciI6bnVsbCwiTGluZVdlaWdodCI6MC4wLCJMaW5lVHlwZSI6MCwiUGFyZW50U3R5bGUiOm51bGx9LCJQYXJlbnRTdHlsZSI6eyIkcmVmIjoiNzIifX0sIkRhdGVGb3JtYXQiOnsiJGlkIjoiMTM4IiwiRm9ybWF0U3RyaW5nIjoiTS95eSIsIlNlcGFyYXRvciI6Ii8iLCJVc2VJbnRlcm5hdGlvbmFsRGF0ZUZvcm1hdCI6ZmFsc2V9LCJJc1Zpc2libGUiOnRydWUsIlBhcmVudFN0eWxlIjp7IiRyZWYiOiI1MyJ9fSwiUG9zaXRpb24iOnsiUmF0aW8iOjAuMCwiSXNDdXN0b20iOmZhbHNlfSwiSWQiOiI4MWM1NTA4Ni1hM2QzLTQ5ZDgtYjkxYS1lZjA5YjQ4Y2RmYmIiLCJJbXBvcnRJZCI6bnVsbCwiVGl0bGUiOiJORE0tMSBUVFNIIChORE0tMSBTRyBKYW51YXJ5IDIwMTApIiwiTm90ZSI6bnVsbCwiSHlwZXJsaW5rIjpudWxsLCJJc0NoYW5nZWQiOmZhbHNlLCJJc05ldyI6ZmFsc2V9LHsiJGlkIjoiMTM5IiwiRGF0ZSI6IjIwMTEtMDEtMDFUMjM6NTk6NTkuOTk5WiIsIlN0eWxlIjp7IiRpZCI6IjE0MCIsIlNoYXBlIjoyLCJDb25uZWN0b3JNYXJnaW4iOnsiJHJlZiI6IjU0In0sIkNvbm5lY3RvclN0eWxlIjp7IiRpZCI6IjE0MSIsIkxpbmVDb2xvciI6eyIkaWQiOiIxNDIiLCIkdHlwZSI6Ik5MUkUuQ29tbW9uLkRvbS5Tb2xpZENvbG9yQnJ1c2gsIE5MUkUuQ29tbW9uIiwiQ29sb3IiOnsiJGlkIjoiMTQz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DQiLCJNYXJnaW4iOnsiJHJlZiI6IjYwIn0sIlBhZGRpbmciOnsiJHJlZiI6IjYxIn0sIkJhY2tncm91bmQiOnsiJGlkIjoiMTQ1IiwiQ29sb3IiOnsiJGlkIjoiMTQ2IiwiQSI6MjU1LCJSIjoxMTUsIkciOjExNSwiQiI6MTE1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TAiLCJMaW5lQ29sb3IiOm51bGwsIkxpbmVXZWlnaHQiOjAuMCwiTGluZVR5cGUiOjAsIlBhcmVudFN0eWxlIjpudWxsfSwiUGFyZW50U3R5bGUiOnsiJHJlZiI6IjY1In19LCJEYXRlU3R5bGUiOnsiJGlkIjoiMTUxIiwiRm9udFNldHRpbmdzIjp7IiRpZCI6IjE1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1MyIsIkxpbmVDb2xvciI6bnVsbCwiTGluZVdlaWdodCI6MC4wLCJMaW5lVHlwZSI6MCwiUGFyZW50U3R5bGUiOm51bGx9LCJQYXJlbnRTdHlsZSI6eyIkcmVmIjoiNzIifX0sIkRhdGVGb3JtYXQiOnsiJGlkIjoiMTU0IiwiRm9ybWF0U3RyaW5nIjoiTS95eSIsIlNlcGFyYXRvciI6Ii8iLCJVc2VJbnRlcm5hdGlvbmFsRGF0ZUZvcm1hdCI6ZmFsc2V9LCJJc1Zpc2libGUiOnRydWUsIlBhcmVudFN0eWxlIjp7IiRyZWYiOiI1MyJ9fSwiUG9zaXRpb24iOnsiUmF0aW8iOjAuMCwiSXNDdXN0b20iOmZhbHNlfSwiSWQiOiIxMDQ0YmE1OC04ODkwLTRjNmItYTY4Mi1hNjZiOGY0NDc2MjgiLCJJbXBvcnRJZCI6bnVsbCwiVGl0bGUiOiJJTVAgaW4gVFRTSCAoSU1QIFNHIDE5OTYpIiwiTm90ZSI6bnVsbCwiSHlwZXJsaW5rIjpudWxsLCJJc0NoYW5nZWQiOmZhbHNlLCJJc05ldyI6ZmFsc2V9LHsiJGlkIjoiMTU1IiwiRGF0ZSI6IjIwMTItMDEtMDFUMjM6NTk6NTkuOTk5WiIsIlN0eWxlIjp7IiRpZCI6IjE1NiIsIlNoYXBlIjoyLCJDb25uZWN0b3JNYXJnaW4iOnsiJHJlZiI6IjU0In0sIkNvbm5lY3RvclN0eWxlIjp7IiRpZCI6IjE1NyIsIkxpbmVDb2xvciI6eyIkaWQiOiIxNTgiLCIkdHlwZSI6Ik5MUkUuQ29tbW9uLkRvbS5Tb2xpZENvbG9yQnJ1c2gsIE5MUkUuQ29tbW9uIiwiQ29sb3IiOnsiJGlkIjoiMTU5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jAiLCJNYXJnaW4iOnsiJHJlZiI6IjYwIn0sIlBhZGRpbmciOnsiJHJlZiI6IjYxIn0sIkJhY2tncm91bmQiOnsiJGlkIjoiMTYxIiwiQ29sb3IiOnsiJGlkIjoiMTYyIiwiQSI6MjU1LCJSIjoxMTUsIkciOjExNSwiQiI6MTE1fX0sIklzVmlzaWJsZSI6dHJ1ZSwiV2lkdGgiOjE4LjAsIkhlaWdodCI6MjAuMCwiQm9yZGVyU3R5bGUiOnsiJGlkIjoiMTYzIiwiTGluZUNvbG9yIjp7IiRyZWYiOiI2MyJ9LCJMaW5lV2VpZ2h0IjowLjAsIkxpbmVUeXBlIjowLCJQYXJlbnRTdHlsZSI6eyIkcmVmIjoiNjIifX0sIlBhcmVudFN0eWxlIjp7IiRyZWYiOiI1OSJ9fSwiVGl0bGVTdHlsZSI6eyIkaWQiOiIxNjQiLCJGb250U2V0dGluZ3MiOnsiJGlkIjoiMTY1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YiLCJMaW5lQ29sb3IiOm51bGwsIkxpbmVXZWlnaHQiOjAuMCwiTGluZVR5cGUiOjAsIlBhcmVudFN0eWxlIjpudWxsfSwiUGFyZW50U3R5bGUiOnsiJHJlZiI6IjY1In19LCJEYXRlU3R5bGUiOnsiJGlkIjoiMTY3IiwiRm9udFNldHRpbmdzIjp7IiRpZCI6IjE2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SIsIkxpbmVDb2xvciI6bnVsbCwiTGluZVdlaWdodCI6MC4wLCJMaW5lVHlwZSI6MCwiUGFyZW50U3R5bGUiOm51bGx9LCJQYXJlbnRTdHlsZSI6eyIkcmVmIjoiNzIifX0sIkRhdGVGb3JtYXQiOnsiJGlkIjoiMTcwIiwiRm9ybWF0U3RyaW5nIjoiTS95eSIsIlNlcGFyYXRvciI6Ii8iLCJVc2VJbnRlcm5hdGlvbmFsRGF0ZUZvcm1hdCI6ZmFsc2V9LCJJc1Zpc2libGUiOnRydWUsIlBhcmVudFN0eWxlIjp7IiRyZWYiOiI1MyJ9fSwiUG9zaXRpb24iOnsiUmF0aW8iOjAuMCwiSXNDdXN0b20iOmZhbHNlfSwiSWQiOiJmNzQ4MTIzMS00Yjk4LTQ3NjMtYjY3My0yNjM4MjIwZTQ3YTIiLCJJbXBvcnRJZCI6bnVsbCwiVGl0bGUiOiJLUEMgaW4gVFRTSCAoS1BDIFNHIDIwMTEpIiwiTm90ZSI6bnVsbCwiSHlwZXJsaW5rIjpudWxsLCJJc0NoYW5nZWQiOmZhbHNlLCJJc05ldyI6ZmFsc2V9LHsiJGlkIjoiMTcxIiwiRGF0ZSI6IjIwMTMtMTAtMDFUMjM6NTk6NTkuOTk5WiIsIlN0eWxlIjp7IiRpZCI6IjE3MiIsIlNoYXBlIjoyLCJDb25uZWN0b3JNYXJnaW4iOnsiJHJlZiI6IjU0In0sIkNvbm5lY3RvclN0eWxlIjp7IiRpZCI6IjE3MyIsIkxpbmVDb2xvciI6eyIkaWQiOiIxNzQiLCIkdHlwZSI6Ik5MUkUuQ29tbW9uLkRvbS5Tb2xpZENvbG9yQnJ1c2gsIE5MUkUuQ29tbW9uIiwiQ29sb3IiOnsiJGlkIjoiMTc1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zYiLCJNYXJnaW4iOnsiJHJlZiI6IjYwIn0sIlBhZGRpbmciOnsiJHJlZiI6IjYxIn0sIkJhY2tncm91bmQiOnsiJGlkIjoiMTc3IiwiQ29sb3IiOnsiJGlkIjoiMTc4IiwiQSI6MjU1LCJSIjoxMTUsIkciOjExNSwiQiI6MTE1fX0sIklzVmlzaWJsZSI6dHJ1ZSwiV2lkdGgiOjE4LjAsIkhlaWdodCI6MjAuMCwiQm9yZGVyU3R5bGUiOnsiJGlkIjoiMTc5IiwiTGluZUNvbG9yIjp7IiRyZWYiOiI2MyJ9LCJMaW5lV2VpZ2h0IjowLjAsIkxpbmVUeXBlIjowLCJQYXJlbnRTdHlsZSI6eyIkcmVmIjoiNjIifX0sIlBhcmVudFN0eWxlIjp7IiRyZWYiOiI1OSJ9fSwiVGl0bGVTdHlsZSI6eyIkaWQiOiIxODAiLCJGb250U2V0dGluZ3MiOnsiJGlkIjoiMTgxIiwiRm9udFNpemUiOjExLCJGb250TmFtZSI6IkNhbGlicmkiLCJJc0JvbGQiOnRydWUsIklzSXRhbGljIjpmYWxzZSwiSXNVbmRlcmxpbmVkIjpmYWxzZSwiUGFyZW50U3R5bGUiOnsiJHJlZiI6IjY2In19LCJBdXRvU2l6ZSI6MiwiRm9yZWdyb3VuZCI6eyIkcmVmIjoiNjcifSwiTWF4V2lkdGgiOjE5MS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DIiLCJMaW5lQ29sb3IiOm51bGwsIkxpbmVXZWlnaHQiOjAuMCwiTGluZVR5cGUiOjAsIlBhcmVudFN0eWxlIjpudWxsfSwiUGFyZW50U3R5bGUiOnsiJHJlZiI6IjY1In19LCJEYXRlU3R5bGUiOnsiJGlkIjoiMTgzIiwiRm9udFNldHRpbmdzIjp7IiRpZCI6IjE4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NSIsIkxpbmVDb2xvciI6bnVsbCwiTGluZVdlaWdodCI6MC4wLCJMaW5lVHlwZSI6MCwiUGFyZW50U3R5bGUiOm51bGx9LCJQYXJlbnRTdHlsZSI6eyIkcmVmIjoiNzIifX0sIkRhdGVGb3JtYXQiOnsiJGlkIjoiMTg2IiwiRm9ybWF0U3RyaW5nIjoiTS95eSIsIlNlcGFyYXRvciI6Ii8iLCJVc2VJbnRlcm5hdGlvbmFsRGF0ZUZvcm1hdCI6ZmFsc2V9LCJJc1Zpc2libGUiOnRydWUsIlBhcmVudFN0eWxlIjp7IiRyZWYiOiI1MyJ9fSwiUG9zaXRpb24iOnsiUmF0aW8iOjAuMCwiSXNDdXN0b20iOmZhbHNlfSwiSWQiOiJmMGM4N2VhZC0zNjQzLTQ5OWYtOTFiZi00NjI4MTFiMjA3ODEiLCJJbXBvcnRJZCI6bnVsbCwiVGl0bGUiOiJPWEEgVFRTSCBccihTRyBKYW4gMjAxMykiLCJOb3RlIjpudWxsLCJIeXBlcmxpbmsiOm51bGwsIklzQ2hhbmdlZCI6ZmFsc2UsIklzTmV3IjpmYWxzZX0seyIkaWQiOiIxODciLCJEYXRlIjoiMjAxNC0xMC0wMVQyMzo1OTo1OS45OTlaIiwiU3R5bGUiOnsiJGlkIjoiMTg4IiwiU2hhcGUiOjIsIkNvbm5lY3Rvck1hcmdpbiI6eyIkcmVmIjoiNTQifSwiQ29ubmVjdG9yU3R5bGUiOnsiJGlkIjoiMTg5IiwiTGluZUNvbG9yIjp7IiRpZCI6IjE5MCIsIiR0eXBlIjoiTkxSRS5Db21tb24uRG9tLlNvbGlkQ29sb3JCcnVzaCwgTkxSRS5Db21tb24iLCJDb2xvciI6eyIkaWQiOiIxOTEiLCJBIjoxMjcsIlIiOjExNSwiRyI6MTE1LCJCIjoxMTV9fSwiTGluZVdlaWdodCI6MS4wLCJMaW5lVHlwZSI6MCwiUGFyZW50U3R5bGUiOnsiJHJlZiI6IjU1In19LCJJc0JlbG93VGltZWJhbmQiOmZhbHNlLCJIaWRlRGF0ZSI6ZmFsc2UsIlNoYXBlU2l6ZSI6MSwiU3BhY2luZyI6Mi4wLCJQYWRkaW5nIjp7IiRyZWYiOiI1OCJ9LCJTaGFwZVN0eWxlIjp7IiRpZCI6IjE5MiIsIk1hcmdpbiI6eyIkcmVmIjoiNjAifSwiUGFkZGluZyI6eyIkcmVmIjoiNjEifSwiQmFja2dyb3VuZCI6eyIkaWQiOiIxOTMiLCJDb2xvciI6eyIkaWQiOiIxOTQiLCJBIjoyNTUsIlIiOjExNSwiRyI6MTE1LCJCIjoxMTV9fSwiSXNWaXNpYmxlIjp0cnVlLCJXaWR0aCI6MTguMCwiSGVpZ2h0IjoyMC4wLCJCb3JkZXJTdHlsZSI6eyIkaWQiOiIxOTUiLCJMaW5lQ29sb3IiOnsiJHJlZiI6IjYzIn0sIkxpbmVXZWlnaHQiOjAuMCwiTGluZVR5cGUiOjAsIlBhcmVudFN0eWxlIjp7IiRyZWYiOiI2MiJ9fSwiUGFyZW50U3R5bGUiOnsiJHJlZiI6IjU5In19LCJUaXRsZVN0eWxlIjp7IiRpZCI6IjE5NiIsIkZvbnRTZXR0aW5ncyI6eyIkaWQiOiIxOTciLCJGb250U2l6ZSI6MTEsIkZvbnROYW1lIjoiQ2FsaWJyaSIsIklzQm9sZCI6dHJ1ZSwiSXNJdGFsaWMiOmZhbHNlLCJJc1VuZGVybGluZWQiOmZhbHNlLCJQYXJlbnRTdHlsZSI6eyIkcmVmIjoiNjYifX0sIkF1dG9TaXplIjoyLCJGb3JlZ3JvdW5kIjp7IiRyZWYiOiI2NyJ9LCJNYXhXaWR0aCI6NDY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4IiwiTGluZUNvbG9yIjpudWxsLCJMaW5lV2VpZ2h0IjowLjAsIkxpbmVUeXBlIjowLCJQYXJlbnRTdHlsZSI6bnVsbH0sIlBhcmVudFN0eWxlIjp7IiRyZWYiOiI2NSJ9fSwiRGF0ZVN0eWxlIjp7IiRpZCI6IjE5OSIsIkZvbnRTZXR0aW5ncyI6eyIkaWQiOiIyMD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MDEiLCJMaW5lQ29sb3IiOm51bGwsIkxpbmVXZWlnaHQiOjAuMCwiTGluZVR5cGUiOjAsIlBhcmVudFN0eWxlIjpudWxsfSwiUGFyZW50U3R5bGUiOnsiJHJlZiI6IjcyIn19LCJEYXRlRm9ybWF0Ijp7IiRpZCI6IjIwMiIsIkZvcm1hdFN0cmluZyI6Ik0veXkiLCJTZXBhcmF0b3IiOiIvIiwiVXNlSW50ZXJuYXRpb25hbERhdGVGb3JtYXQiOmZhbHNlfSwiSXNWaXNpYmxlIjp0cnVlLCJQYXJlbnRTdHlsZSI6eyIkcmVmIjoiNTMifX0sIlBvc2l0aW9uIjp7IlJhdGlvIjowLjAsIklzQ3VzdG9tIjpmYWxzZX0sIklkIjoiNTNmYzE2NDAtNGI3NC00MjIzLTlhM2UtZDM2ODlhMmQxMGJlIiwiSW1wb3J0SWQiOm51bGwsIlRpdGxlIjoiSU1JLTEgaW4gVFRTSCAoSU1JLTEgU0cgMjAxMikiLCJOb3RlIjpudWxsLCJIeXBlcmxpbmsiOm51bGwsIklzQ2hhbmdlZCI6ZmFsc2UsIklzTmV3IjpmYWxzZX0seyIkaWQiOiIyMDMiLCJEYXRlIjoiMjAxNS0xMS0xMVQyMzo1OTo1OS45OTlaIiwiU3R5bGUiOnsiJGlkIjoiMjA0IiwiU2hhcGUiOjIsIkNvbm5lY3Rvck1hcmdpbiI6eyIkcmVmIjoiNTQifSwiQ29ubmVjdG9yU3R5bGUiOnsiJGlkIjoiMjA1IiwiTGluZUNvbG9yIjp7IiRpZCI6IjIwNiIsIiR0eXBlIjoiTkxSRS5Db21tb24uRG9tLlNvbGlkQ29sb3JCcnVzaCwgTkxSRS5Db21tb24iLCJDb2xvciI6eyIkaWQiOiIyMDciLCJBIjoxMjcsIlIiOjIzNCwiRyI6MjIsIkIiOjMwfX0sIkxpbmVXZWlnaHQiOjEuMCwiTGluZVR5cGUiOjAsIlBhcmVudFN0eWxlIjp7IiRyZWYiOiI1NSJ9fSwiSXNCZWxvd1RpbWViYW5kIjpmYWxzZSwiSGlkZURhdGUiOmZhbHNlLCJTaGFwZVNpemUiOjEsIlNwYWNpbmciOjIuMCwiUGFkZGluZyI6eyIkcmVmIjoiNTgifSwiU2hhcGVTdHlsZSI6eyIkaWQiOiIyMDgiLCJNYXJnaW4iOnsiJHJlZiI6IjYwIn0sIlBhZGRpbmciOnsiJHJlZiI6IjYxIn0sIkJhY2tncm91bmQiOnsiJGlkIjoiMjA5IiwiQ29sb3IiOnsiJGlkIjoiMjEwIiwiQSI6MjU1LCJSIjoyMzQsIkciOjIyLCJCIjozMH19LCJJc1Zpc2libGUiOnRydWUsIldpZHRoIjoxOC4wLCJIZWlnaHQiOjIwLjAsIkJvcmRlclN0eWxlIjp7IiRpZCI6IjIxMSIsIkxpbmVDb2xvciI6eyIkcmVmIjoiNjMifSwiTGluZVdlaWdodCI6MC4wLCJMaW5lVHlwZSI6MCwiUGFyZW50U3R5bGUiOnsiJHJlZiI6IjYyIn19LCJQYXJlbnRTdHlsZSI6eyIkcmVmIjoiNTkifX0sIlRpdGxlU3R5bGUiOnsiJGlkIjoiMjEyIiwiRm9udFNldHRpbmdzIjp7IiRpZCI6IjIxMyIsIkZvbnRTaXplIjoxMSwiRm9udE5hbWUiOiJDYWxpYnJpIiwiSXNCb2xkIjp0cnVlLCJJc0l0YWxpYyI6ZmFsc2UsIklzVW5kZXJsaW5lZCI6ZmFsc2UsIlBhcmVudFN0eWxlIjp7IiRyZWYiOiI2NiJ9fSwiQXV0b1NpemUiOjIsIkZvcmVncm91bmQiOnsiJHJlZiI6IjY3In0sIk1heFdpZHRoIjo2Mi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QiLCJMaW5lQ29sb3IiOm51bGwsIkxpbmVXZWlnaHQiOjAuMCwiTGluZVR5cGUiOjAsIlBhcmVudFN0eWxlIjpudWxsfSwiUGFyZW50U3R5bGUiOnsiJHJlZiI6IjY1In19LCJEYXRlU3R5bGUiOnsiJGlkIjoiMjE1IiwiRm9udFNldHRpbmdzIjp7IiRpZCI6IjIx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NyIsIkxpbmVDb2xvciI6bnVsbCwiTGluZVdlaWdodCI6MC4wLCJMaW5lVHlwZSI6MCwiUGFyZW50U3R5bGUiOm51bGx9LCJQYXJlbnRTdHlsZSI6eyIkcmVmIjoiNzIifX0sIkRhdGVGb3JtYXQiOnsiJGlkIjoiMjE4IiwiRm9ybWF0U3RyaW5nIjoiTS95eSIsIlNlcGFyYXRvciI6Ii8iLCJVc2VJbnRlcm5hdGlvbmFsRGF0ZUZvcm1hdCI6ZmFsc2V9LCJJc1Zpc2libGUiOnRydWUsIlBhcmVudFN0eWxlIjp7IiRyZWYiOiI1MyJ9fSwiUG9zaXRpb24iOnsiUmF0aW8iOjAuMCwiSXNDdXN0b20iOmZhbHNlfSwiSWQiOiJmMGQ5MTg4ZC1jYmI3LTQ5M2ItOGRiNC0wN2UxNjA0ZmFmNzkiLCJJbXBvcnRJZCI6bnVsbCwiVGl0bGUiOiJXYXRjaGluZyBmb3IgVklNLCBHRVMgZXRjLiIsIk5vdGUiOm51bGwsIkh5cGVybGluayI6bnVsbCwiSXNDaGFuZ2VkIjpmYWxzZSwiSXNOZXciOmZhbHNlfV0sIlRhc2tzIjpbXSwiTXNQcm9qZWN0SXRlbXNUcmVlIjp7IiRpZCI6IjIxOSIsIlJvb3QiOnsiSW1wb3J0SWQiOm51bGwsIklzSW1wb3J0ZWQiOmZhbHNlLCJDaGlsZHJlbiI6W119fSwiTWV0YWRhdGEiOnsiJGlkIjoiMjIwIn0sIlNldHRpbmdzIjp7IiRpZCI6IjIyMSIsIkltcGFPcHRpb25zIjp7IiRpZCI6IjIyM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U0ciLCJTdHlsZU5hbWUiOiJQaGFzZXMiLCJJc1RlbXBsYXRlIjpmYWxzZSwiVmVyc2lvbiI6eyIkaWQiOiIyIiwiVmVyc2lvbiI6IjMuMS4wIiwiT3JpZ2luYWxBc3NlbWJseVZlcnNpb24iOiIzLjAxLjA3LjAwIiwiRWRpdGlvbiI6IlBsdXMiLCJJc1BsdXNFZGl0aW9uIjp0cnVlfSwiRWZmZWN0IjoxLCJTdHlsZSI6eyIkaWQiOiIzIiwiVGltZWJhbmRTdHlsZSI6eyIkaWQiOiI0IiwiU2NhbGVNYXJraW5nIjowLCJTaGFwZSI6MywiU2hhcGVTdHlsZSI6eyIkaWQiOiI1IiwiTWFyZ2luIjp7IiRpZCI6IjYiLCJUb3AiOjAsIkxlZnQiOjEwLCJSaWdodCI6MTAsIkJvdHRvbSI6MH0sIlBhZGRpbmciOnsiJGlkIjoiNyIsIlRvcCI6MywiTGVmdCI6MCwiUmlnaHQiOjAsIkJvdHRvbSI6M30sIkJhY2tncm91bmQiOnsiJGlkIjoiOCIsIkNvbG9yIjp7IiRpZCI6IjkiLCJBIjoyNTUsIlIiOjE3OCwiRyI6MTc4LCJCIjoxNzh9fSwiSXNWaXNpYmxlIjp0cnVlLCJXaWR0aCI6M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xOTIsIkciOjgwLCJCIjo3N3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wLCJHIjowLCJCIjow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NTUsIkciOjE5MiwiQiI6MH19LCJBcHBlbmRZZWFyT25ZZWFyQ2hhbmdlIjp0cnVlLCJFbGFwc2VkVGltZUZvcm1hdCI6MSwiVG9kYXlNYXJrZXJQb3NpdGlvbiI6MywiUXVpY2tQb3NpdGlvbiI6MiwiQWJzb2x1dGVQb3NpdGlvbiI6NDA1LjAsIk1hcmdpbiI6eyIkaWQiOiI0OSIsIlRvcCI6MCwiTGVmdCI6MTAsIlJpZ2h0IjoxMCwiQm90dG9tIjowfSwiUGFkZGluZyI6eyIkaWQiOiI1MCIsIlRvcCI6MCwiTGVmdCI6MCwiUmlnaHQiOjAsIkJvdHRvbSI6MH0sIkJhY2tncm91bmQiOnsiJGlkIjoiNTEiLCJDb2xvciI6eyIkaWQiOiI1MiIsIkEiOjI1NSwiUiI6MTc4LCJHIjoxNzgsIkIiOjE3OH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E5MiwiRyI6ODAsIkIiOjc3fX0sIk1heFdpZHRoIjoyMDAuMCwiTWF4SGVpZ2h0IjoiSW5maW5pdHkiLCJTbWFydEZvcmVncm91bmRJc0FjdGl2ZSI6ZmFsc2UsIkhvcml6b250YWxBbGlnbm1lbnQiOjAsIlZlcnRpY2FsQWxpZ25tZW50IjowLCJTbWFydEZvcmVncm91bmQiOm51bGwsIk1hcmdpbiI6eyIkaWQiOiI4NSIsIlRvcCI6MCwiTGVmdCI6MCwiUmlnaHQiOjAsIkJvdHRvbSI6MH0sIlBhZGRpbmciOnsiJGlkIjoiODYiLCJUb3AiOjAsIkxlZnQiOjAsIlJpZ2h0IjowLCJCb3R0b20iOjB9LCJCYWNrZ3JvdW5kIjp7IiRpZCI6Ijg3IiwiQ29sb3IiOnsiJHJlZiI6IjIwIn19LCJJc1Zpc2libGUiOnRydWUsIldpZHRoIjowLjAsIkhlaWdodCI6MC4wLCJCb3JkZXJTdHlsZSI6bnVsbCwiUGFyZW50U3R5bGUiOm51bGx9LCJEdXJhdGlvblN0eWxlIjp7IiRpZCI6Ijg4IiwiRm9udFNldHRpbmdzIjp7IiRpZCI6Ijg5IiwiRm9udFNpemUiOjEwLCJGb250TmFtZSI6IkNhbGlicmkiLCJJc0JvbGQiOmZhbHNlLCJJc0l0YWxpYyI6ZmFsc2UsIklzVW5kZXJsaW5lZCI6ZmFsc2UsIlBhcmVudFN0eWxlIjpudWxsfSwiQXV0b1NpemUiOjAsIkZvcmVncm91bmQiOnsiJGlkIjoiOTAiLCJDb2xvciI6eyIkaWQiOiI5MSIsIkEiOjI1NSwiUiI6MTkyLCJHIjo4MCwiQiI6Nzd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x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NCwiRW5kRGF0ZVBvc2l0aW9uIjo0LCJEYXRlSXNWaXNpYmxlIjp0cnVlLCJUaXRsZVBvc2l0aW9uIjoyLCJEdXJhdGlvblBvc2l0aW9uIjo2LCJQZXJjZW50YWdlQ29tcGxldGVkUG9zaXRpb24iOjYsIlNwYWNpbmciOjUsIklzQmVsb3dUaW1lYmFuZCI6ZmFsc2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I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zIiwiU3RhcnREYXRlIjoiMjAxMC0xMC0wMVQyMzo1OTo1OS45OTlaIiwiRW5kRGF0ZSI6IjIwMTUtMTEtMTFUMjM6NTk6NTkuOTk5WiIsIkZvcm1hdCI6Ik1NIiwiVHlwZSI6NCwiQXV0b0RhdGVSYW5nZSI6dHJ1ZSwiV29ya2luZ0RheXMiOjMxLCJUb2RheU1hcmtlclRleHQiOiJUb2RheSIsIkF1dG9TY2FsZVR5cGUiOmZhbHNlfSwiTWlsZXN0b25lcyI6W3siJGlkIjoiMTI0IiwiRGF0ZSI6IjIwMTAtMTAtMDFUMjM6NTk6MDAiLCJTdHlsZSI6eyIkaWQiOiIxMjUiLCJTaGFwZSI6MiwiQ29ubmVjdG9yTWFyZ2luIjp7IiRyZWYiOiI1NCJ9LCJDb25uZWN0b3JTdHlsZSI6eyIkaWQiOiIxMjYiLCJMaW5lQ29sb3IiOnsiJGlkIjoiMTI3IiwiJHR5cGUiOiJOTFJFLkNvbW1vbi5Eb20uU29saWRDb2xvckJydXNoLCBOTFJFLkNvbW1vbiIsIkNvbG9yIjp7IiRpZCI6IjEyOCIsIkEiOjEyNywiUiI6MTE1LCJHIjoxMTUsIkIiOjExNX19LCJMaW5lV2VpZ2h0IjoxLjAsIkxpbmVUeXBlIjowLCJQYXJlbnRTdHlsZSI6eyIkcmVmIjoiNTUifX0sIklzQmVsb3dUaW1lYmFuZCI6ZmFsc2UsIkhpZGVEYXRlIjpmYWxzZSwiU2hhcGVTaXplIjoxLCJTcGFjaW5nIjoyLjAsIlBhZGRpbmciOnsiJHJlZiI6IjU4In0sIlNoYXBlU3R5bGUiOnsiJGlkIjoiMTI5IiwiTWFyZ2luIjp7IiRyZWYiOiI2MCJ9LCJQYWRkaW5nIjp7IiRyZWYiOiI2MSJ9LCJCYWNrZ3JvdW5kIjp7IiRpZCI6IjEzMCIsIkNvbG9yIjp7IiRpZCI6IjEzMSIsIkEiOjI1NSwiUiI6MTE1LCJHIjoxMTUsIkIiOjExNX19LCJJc1Zpc2libGUiOnRydWUsIldpZHRoIjoxOC4wLCJIZWlnaHQiOjIw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DYWxpYnJpIiwiSXNCb2xkIjp0cnVlLCJJc0l0YWxpYyI6ZmFsc2UsIklzVW5kZXJsaW5lZCI6ZmFsc2UsIlBhcmVudFN0eWxlIjp7IiRyZWYiOiI2NiJ9fSwiQXV0b1NpemUiOjIsIkZvcmVncm91bmQiOnsiJHJlZiI6IjY3In0sIk1heFdpZHRoIjoxODk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M1IiwiTGluZUNvbG9yIjpudWxsLCJMaW5lV2VpZ2h0IjowLjAsIkxpbmVUeXBlIjowLCJQYXJlbnRTdHlsZSI6bnVsbH0sIlBhcmVudFN0eWxlIjp7IiRyZWYiOiI2NSJ9fSwiRGF0ZVN0eWxlIjp7IiRpZCI6IjEzNiIsIkZvbnRTZXR0aW5ncyI6eyIkaWQiOiIxMz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MzgiLCJMaW5lQ29sb3IiOm51bGwsIkxpbmVXZWlnaHQiOjAuMCwiTGluZVR5cGUiOjAsIlBhcmVudFN0eWxlIjpudWxsfSwiUGFyZW50U3R5bGUiOnsiJHJlZiI6IjcyIn19LCJEYXRlRm9ybWF0Ijp7IiRpZCI6IjEzOSIsIkZvcm1hdFN0cmluZyI6Ik0v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7IiRyZWYiOiI1MyJ9fSwiUG9zaXRpb24iOnsiUmF0aW8iOjAuMCwiSXNDdXN0b20iOmZhbHNlfSwiRGF0ZUZvcm1hdCI6eyIkcmVmIjoiMTM5In0sIklkIjoiODFjNTUwODYtYTNkMy00OWQ4LWI5MWEtZWYwOWI0OGNkZmJiIiwiSW1wb3J0SWQiOm51bGwsIlRpdGxlIjoiTkRNLTEgVFRTSCAoTkRNLTEgU0cgSmFudWFyeSAyMDEwKSIsIk5vdGUiOm51bGwsIkh5cGVybGluayI6bnVsbCwiSXNDaGFuZ2VkIjpmYWxzZSwiSXNOZXciOmZhbHNlfSx7IiRpZCI6IjE0MCIsIkRhdGUiOiIyMDExLTAxLTAxVDIzOjU5OjAwIiwiU3R5bGUiOnsiJGlkIjoiMTQxIiwiU2hhcGUiOjIsIkNvbm5lY3Rvck1hcmdpbiI6eyIkcmVmIjoiNTQifSwiQ29ubmVjdG9yU3R5bGUiOnsiJGlkIjoiMTQyIiwiTGluZUNvbG9yIjp7IiRpZCI6IjE0MyIsIiR0eXBlIjoiTkxSRS5Db21tb24uRG9tLlNvbGlkQ29sb3JCcnVzaCwgTkxSRS5Db21tb24iLCJDb2xvciI6eyIkaWQiOiIxNDQiLCJBIjoxMjcsIlIiOjExNSwiRyI6MTE1LCJCIjoxMTV9fSwiTGluZVdlaWdodCI6MS4wLCJMaW5lVHlwZSI6MCwiUGFyZW50U3R5bGUiOnsiJHJlZiI6IjU1In19LCJJc0JlbG93VGltZWJhbmQiOmZhbHNlLCJIaWRlRGF0ZSI6ZmFsc2UsIlNoYXBlU2l6ZSI6MSwiU3BhY2luZyI6Mi4wLCJQYWRkaW5nIjp7IiRyZWYiOiI1OCJ9LCJTaGFwZVN0eWxlIjp7IiRpZCI6IjE0NSIsIk1hcmdpbiI6eyIkcmVmIjoiNjAifSwiUGFkZGluZyI6eyIkcmVmIjoiNjEifSwiQmFja2dyb3VuZCI6eyIkaWQiOiIxNDYiLCJDb2xvciI6eyIkaWQiOiIxNDciLCJBIjoyNTUsIlIiOjExNSwiRyI6MTE1LCJCIjoxMTV9fSwiSXNWaXNpYmxlIjp0cnVlLCJXaWR0aCI6MTguMCwiSGVpZ2h0IjoyMC4wLCJCb3JkZXJTdHlsZSI6eyIkaWQiOiIxNDgiLCJMaW5lQ29sb3IiOnsiJHJlZiI6IjYzIn0sIkxpbmVXZWlnaHQiOjAuMCwiTGluZVR5cGUiOjAsIlBhcmVudFN0eWxlIjp7IiRyZWYiOiI2MiJ9fSwiUGFyZW50U3R5bGUiOnsiJHJlZiI6IjU5In19LCJUaXRsZVN0eWxlIjp7IiRpZCI6IjE0OSIsIkZvbnRTZXR0aW5ncyI6eyIkaWQiOiIxNTAiLCJGb250U2l6ZSI6MTEsIkZvbnROYW1lIjoiQ2FsaWJyaSIsIklzQm9sZCI6dHJ1ZSwiSXNJdGFsaWMiOmZhbHNlLCJJc1VuZGVybGluZWQiOmZhbHNlLCJQYXJlbnRTdHlsZSI6eyIkcmVmIjoiNjYifX0sIkF1dG9TaXplIjowLCJGb3JlZ3JvdW5kIjp7IiRyZWYiOiI2NyJ9LCJNYXhXaWR0aCI6MjA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MSIsIkxpbmVDb2xvciI6bnVsbCwiTGluZVdlaWdodCI6MC4wLCJMaW5lVHlwZSI6MCwiUGFyZW50U3R5bGUiOm51bGx9LCJQYXJlbnRTdHlsZSI6eyIkcmVmIjoiNjUifX0sIkRhdGVTdHlsZSI6eyIkaWQiOiIxNTIiLCJGb250U2V0dGluZ3MiOnsiJGlkIjoiMTU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0IiwiTGluZUNvbG9yIjpudWxsLCJMaW5lV2VpZ2h0IjowLjAsIkxpbmVUeXBlIjowLCJQYXJlbnRTdHlsZSI6bnVsbH0sIlBhcmVudFN0eWxlIjp7IiRyZWYiOiI3MiJ9fSwiRGF0ZUZvcm1hdCI6eyIkaWQiOiIxNTUiLCJGb3JtYXRTdHJpbmciOiJNL3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eyIkcmVmIjoiNTMifX0sIlBvc2l0aW9uIjp7IlJhdGlvIjowLjAsIklzQ3VzdG9tIjpmYWxzZX0sIkRhdGVGb3JtYXQiOnsiJHJlZiI6IjE1NSJ9LCJJZCI6IjEwNDRiYTU4LTg4OTAtNGM2Yi1hNjgyLWE2NmI4ZjQ0NzYyOCIsIkltcG9ydElkIjpudWxsLCJUaXRsZSI6IklNUCBpbiBUVFNIIChJTVAgU0cgMTk5NikiLCJOb3RlIjpudWxsLCJIeXBlcmxpbmsiOm51bGwsIklzQ2hhbmdlZCI6ZmFsc2UsIklzTmV3IjpmYWxzZX0seyIkaWQiOiIxNTYiLCJEYXRlIjoiMjAxMi0wMS0wMVQyMzo1OTowMCIsIlN0eWxlIjp7IiRpZCI6IjE1NyIsIlNoYXBlIjoyLCJDb25uZWN0b3JNYXJnaW4iOnsiJHJlZiI6IjU0In0sIkNvbm5lY3RvclN0eWxlIjp7IiRpZCI6IjE1OCIsIkxpbmVDb2xvciI6eyIkaWQiOiIxNTkiLCIkdHlwZSI6Ik5MUkUuQ29tbW9uLkRvbS5Tb2xpZENvbG9yQnJ1c2gsIE5MUkUuQ29tbW9uIiwiQ29sb3IiOnsiJGlkIjoiMTYwIiwiQSI6MTI3LCJSIjoxMTUsIkciOjExNSwiQiI6MTE1fX0sIkxpbmVXZWlnaHQiOjEuMCwiTGluZVR5cGUiOjAsIlBhcmVudFN0eWxlIjp7IiRyZWYiOiI1NSJ9fSwiSXNCZWxvd1RpbWViYW5kIjpmYWxzZSwiSGlkZURhdGUiOmZhbHNlLCJTaGFwZVNpemUiOjEsIlNwYWNpbmciOjIuMCwiUGFkZGluZyI6eyIkcmVmIjoiNTgifSwiU2hhcGVTdHlsZSI6eyIkaWQiOiIxNjEiLCJNYXJnaW4iOnsiJHJlZiI6IjYwIn0sIlBhZGRpbmciOnsiJHJlZiI6IjYxIn0sIkJhY2tncm91bmQiOnsiJGlkIjoiMTYyIiwiQ29sb3IiOnsiJGlkIjoiMTYzIiwiQSI6MjU1LCJSIjoxMTUsIkciOjExNSwiQiI6MTE1fX0sIklzVmlzaWJsZSI6dHJ1ZSwiV2lkdGgiOjE4LjAsIkhlaWdodCI6MjAuMCwiQm9yZGVyU3R5bGUiOnsiJGlkIjoiMTY0IiwiTGluZUNvbG9yIjp7IiRyZWYiOiI2MyJ9LCJMaW5lV2VpZ2h0IjowLjAsIkxpbmVUeXBlIjowLCJQYXJlbnRTdHlsZSI6eyIkcmVmIjoiNjIifX0sIlBhcmVudFN0eWxlIjp7IiRyZWYiOiI1OSJ9fSwiVGl0bGVTdHlsZSI6eyIkaWQiOiIxNjUiLCJGb250U2V0dGluZ3MiOnsiJGlkIjoiMTY2IiwiRm9udFNpemUiOjExLCJGb250TmFtZSI6IkNhbGlicmkiLCJJc0JvbGQiOnRydWUsIklzSXRhbGljIjpmYWxzZSwiSXNVbmRlcmxpbmVkIjpmYWxzZSwiUGFyZW50U3R5bGUiOnsiJHJlZiI6IjY2In19LCJBdXRvU2l6ZSI6MCwiRm9yZWdyb3VuZCI6eyIkcmVmIjoiNjcifSwiTWF4V2lkdGgiOjIw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NjciLCJMaW5lQ29sb3IiOm51bGwsIkxpbmVXZWlnaHQiOjAuMCwiTGluZVR5cGUiOjAsIlBhcmVudFN0eWxlIjpudWxsfSwiUGFyZW50U3R5bGUiOnsiJHJlZiI6IjY1In19LCJEYXRlU3R5bGUiOnsiJGlkIjoiMTY4IiwiRm9udFNldHRpbmdzIjp7IiRpZCI6IjE2O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MCIsIkxpbmVDb2xvciI6bnVsbCwiTGluZVdlaWdodCI6MC4wLCJMaW5lVHlwZSI6MCwiUGFyZW50U3R5bGUiOm51bGx9LCJQYXJlbnRTdHlsZSI6eyIkcmVmIjoiNzIifX0sIkRhdGVGb3JtYXQiOnsiJGlkIjoiMTcxIiwiRm9ybWF0U3RyaW5nIjoiTS9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wLCJJc0N1c3RvbSI6ZmFsc2V9LCJEYXRlRm9ybWF0Ijp7IiRyZWYiOiIxNzEifSwiSWQiOiJmNzQ4MTIzMS00Yjk4LTQ3NjMtYjY3My0yNjM4MjIwZTQ3YTIiLCJJbXBvcnRJZCI6bnVsbCwiVGl0bGUiOiJLUEMgaW4gVFRTSCAoS1BDIFNHIDIwMTEpIiwiTm90ZSI6bnVsbCwiSHlwZXJsaW5rIjpudWxsLCJJc0NoYW5nZWQiOmZhbHNlLCJJc05ldyI6ZmFsc2V9LHsiJGlkIjoiMTcyIiwiRGF0ZSI6IjIwMTMtMTAtMDFUMjM6NTk6MDAiLCJTdHlsZSI6eyIkaWQiOiIxNzMiLCJTaGFwZSI6MiwiQ29ubmVjdG9yTWFyZ2luIjp7IiRyZWYiOiI1NCJ9LCJDb25uZWN0b3JTdHlsZSI6eyIkaWQiOiIxNzQiLCJMaW5lQ29sb3IiOnsiJGlkIjoiMTc1IiwiJHR5cGUiOiJOTFJFLkNvbW1vbi5Eb20uU29saWRDb2xvckJydXNoLCBOTFJFLkNvbW1vbiIsIkNvbG9yIjp7IiRpZCI6IjE3NiIsIkEiOjEyNywiUiI6MTE1LCJHIjoxMTUsIkIiOjExNX19LCJMaW5lV2VpZ2h0IjoxLjAsIkxpbmVUeXBlIjowLCJQYXJlbnRTdHlsZSI6eyIkcmVmIjoiNTUifX0sIklzQmVsb3dUaW1lYmFuZCI6ZmFsc2UsIkhpZGVEYXRlIjpmYWxzZSwiU2hhcGVTaXplIjoxLCJTcGFjaW5nIjoyLjAsIlBhZGRpbmciOnsiJHJlZiI6IjU4In0sIlNoYXBlU3R5bGUiOnsiJGlkIjoiMTc3IiwiTWFyZ2luIjp7IiRyZWYiOiI2MCJ9LCJQYWRkaW5nIjp7IiRyZWYiOiI2MSJ9LCJCYWNrZ3JvdW5kIjp7IiRpZCI6IjE3OCIsIkNvbG9yIjp7IiRpZCI6IjE3OSIsIkEiOjI1NSwiUiI6MTE1LCJHIjoxMTUsIkIiOjExNX19LCJJc1Zpc2libGUiOnRydWUsIldpZHRoIjoxOC4wLCJIZWlnaHQiOjIwLjAsIkJvcmRlclN0eWxlIjp7IiRpZCI6IjE4MCIsIkxpbmVDb2xvciI6eyIkcmVmIjoiNjMifSwiTGluZVdlaWdodCI6MC4wLCJMaW5lVHlwZSI6MCwiUGFyZW50U3R5bGUiOnsiJHJlZiI6IjYyIn19LCJQYXJlbnRTdHlsZSI6eyIkcmVmIjoiNTkifX0sIlRpdGxlU3R5bGUiOnsiJGlkIjoiMTgxIiwiRm9udFNldHRpbmdzIjp7IiRpZCI6IjE4MiIsIkZvbnRTaXplIjoxMSwiRm9udE5hbWUiOiJDYWxpYnJpIiwiSXNCb2xkIjp0cnVlLCJJc0l0YWxpYyI6ZmFsc2UsIklzVW5kZXJsaW5lZCI6ZmFsc2UsIlBhcmVudFN0eWxlIjp7IiRyZWYiOiI2NiJ9fSwiQXV0b1NpemUiOjIsIkZvcmVncm91bmQiOnsiJHJlZiI6IjY3In0sIk1heFdpZHRoIjoxOTE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zIiwiTGluZUNvbG9yIjpudWxsLCJMaW5lV2VpZ2h0IjowLjAsIkxpbmVUeXBlIjowLCJQYXJlbnRTdHlsZSI6bnVsbH0sIlBhcmVudFN0eWxlIjp7IiRyZWYiOiI2NSJ9fSwiRGF0ZVN0eWxlIjp7IiRpZCI6IjE4NCIsIkZvbnRTZXR0aW5ncyI6eyIkaWQiOiIxODU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DYiLCJMaW5lQ29sb3IiOm51bGwsIkxpbmVXZWlnaHQiOjAuMCwiTGluZVR5cGUiOjAsIlBhcmVudFN0eWxlIjpudWxsfSwiUGFyZW50U3R5bGUiOnsiJHJlZiI6IjcyIn19LCJEYXRlRm9ybWF0Ijp7IiRpZCI6IjE4NyIsIkZvcm1hdFN0cmluZyI6Ik0v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7IiRyZWYiOiI1MyJ9fSwiUG9zaXRpb24iOnsiUmF0aW8iOjAuMCwiSXNDdXN0b20iOmZhbHNlfSwiRGF0ZUZvcm1hdCI6eyIkcmVmIjoiMTg3In0sIklkIjoiZjBjODdlYWQtMzY0My00OTlmLTkxYmYtNDYyODExYjIwNzgxIiwiSW1wb3J0SWQiOm51bGwsIlRpdGxlIjoiT1hBIFRUU0ggXHIoU0cgSmFuIDIwMTMpIiwiTm90ZSI6bnVsbCwiSHlwZXJsaW5rIjpudWxsLCJJc0NoYW5nZWQiOmZhbHNlLCJJc05ldyI6ZmFsc2V9LHsiJGlkIjoiMTg4IiwiRGF0ZSI6IjIwMTQtMTAtMDFUMjM6NTk6MDAiLCJTdHlsZSI6eyIkaWQiOiIxODkiLCJTaGFwZSI6MiwiQ29ubmVjdG9yTWFyZ2luIjp7IiRyZWYiOiI1NCJ9LCJDb25uZWN0b3JTdHlsZSI6eyIkaWQiOiIxOTAiLCJMaW5lQ29sb3IiOnsiJGlkIjoiMTkxIiwiJHR5cGUiOiJOTFJFLkNvbW1vbi5Eb20uU29saWRDb2xvckJydXNoLCBOTFJFLkNvbW1vbiIsIkNvbG9yIjp7IiRpZCI6IjE5MiIsIkEiOjEyNywiUiI6MTE1LCJHIjoxMTUsIkIiOjExNX19LCJMaW5lV2VpZ2h0IjoxLjAsIkxpbmVUeXBlIjowLCJQYXJlbnRTdHlsZSI6eyIkcmVmIjoiNTUifX0sIklzQmVsb3dUaW1lYmFuZCI6ZmFsc2UsIkhpZGVEYXRlIjpmYWxzZSwiU2hhcGVTaXplIjoxLCJTcGFjaW5nIjoyLjAsIlBhZGRpbmciOnsiJHJlZiI6IjU4In0sIlNoYXBlU3R5bGUiOnsiJGlkIjoiMTkzIiwiTWFyZ2luIjp7IiRyZWYiOiI2MCJ9LCJQYWRkaW5nIjp7IiRyZWYiOiI2MSJ9LCJCYWNrZ3JvdW5kIjp7IiRpZCI6IjE5NCIsIkNvbG9yIjp7IiRpZCI6IjE5NSIsIkEiOjI1NSwiUiI6MTE1LCJHIjoxMTUsIkIiOjExNX19LCJJc1Zpc2libGUiOnRydWUsIldpZHRoIjoxOC4wLCJIZWlnaHQiOjIwLjAsIkJvcmRlclN0eWxlIjp7IiRpZCI6IjE5NiIsIkxpbmVDb2xvciI6eyIkcmVmIjoiNjMifSwiTGluZVdlaWdodCI6MC4wLCJMaW5lVHlwZSI6MCwiUGFyZW50U3R5bGUiOnsiJHJlZiI6IjYyIn19LCJQYXJlbnRTdHlsZSI6eyIkcmVmIjoiNTkifX0sIlRpdGxlU3R5bGUiOnsiJGlkIjoiMTk3IiwiRm9udFNldHRpbmdzIjp7IiRpZCI6IjE5OCIsIkZvbnRTaXplIjoxMSwiRm9udE5hbWUiOiJDYWxpYnJpIiwiSXNCb2xkIjp0cnVlLCJJc0l0YWxpYyI6ZmFsc2UsIklzVW5kZXJsaW5lZCI6ZmFsc2UsIlBhcmVudFN0eWxlIjp7IiRyZWYiOiI2NiJ9fSwiQXV0b1NpemUiOjIsIkZvcmVncm91bmQiOnsiJHJlZiI6IjY3In0sIk1heFdpZHRoIjo0Ni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TkiLCJMaW5lQ29sb3IiOm51bGwsIkxpbmVXZWlnaHQiOjAuMCwiTGluZVR5cGUiOjAsIlBhcmVudFN0eWxlIjpudWxsfSwiUGFyZW50U3R5bGUiOnsiJHJlZiI6IjY1In19LCJEYXRlU3R5bGUiOnsiJGlkIjoiMjAwIiwiRm9udFNldHRpbmdzIjp7IiRpZCI6IjIwM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GlkIjoiMjAzIiwiRm9ybWF0U3RyaW5nIjoiTS9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wLCJJc0N1c3RvbSI6ZmFsc2V9LCJEYXRlRm9ybWF0Ijp7IiRyZWYiOiIyMDMifSwiSWQiOiI1M2ZjMTY0MC00Yjc0LTQyMjMtOWEzZS1kMzY4OWEyZDEwYmUiLCJJbXBvcnRJZCI6bnVsbCwiVGl0bGUiOiJJTUktMSBpbiBUVFNIIChJTUktMSBTRyAyMDEyKSIsIk5vdGUiOm51bGwsIkh5cGVybGluayI6bnVsbCwiSXNDaGFuZ2VkIjpmYWxzZSwiSXNOZXciOmZhbHNlfSx7IiRpZCI6IjIwNCIsIkRhdGUiOiIyMDE1LTExLTExVDIzOjU5OjAwIiwiU3R5bGUiOnsiJGlkIjoiMjA1IiwiU2hhcGUiOjIsIkNvbm5lY3Rvck1hcmdpbiI6eyIkcmVmIjoiNTQifSwiQ29ubmVjdG9yU3R5bGUiOnsiJGlkIjoiMjA2IiwiTGluZUNvbG9yIjp7IiRpZCI6IjIwNyIsIiR0eXBlIjoiTkxSRS5Db21tb24uRG9tLlNvbGlkQ29sb3JCcnVzaCwgTkxSRS5Db21tb24iLCJDb2xvciI6eyIkaWQiOiIyMDgiLCJBIjoxMjcsIlIiOjIzNCwiRyI6MjIsIkIiOjMwfX0sIkxpbmVXZWlnaHQiOjEuMCwiTGluZVR5cGUiOjAsIlBhcmVudFN0eWxlIjp7IiRyZWYiOiI1NSJ9fSwiSXNCZWxvd1RpbWViYW5kIjpmYWxzZSwiSGlkZURhdGUiOmZhbHNlLCJTaGFwZVNpemUiOjEsIlNwYWNpbmciOjIuMCwiUGFkZGluZyI6eyIkcmVmIjoiNTgifSwiU2hhcGVTdHlsZSI6eyIkaWQiOiIyMDkiLCJNYXJnaW4iOnsiJHJlZiI6IjYwIn0sIlBhZGRpbmciOnsiJHJlZiI6IjYxIn0sIkJhY2tncm91bmQiOnsiJGlkIjoiMjEwIiwiQ29sb3IiOnsiJGlkIjoiMjExIiwiQSI6MjU1LCJSIjoyMzQsIkciOjIyLCJCIjoz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SwiRm9udE5hbWUiOiJDYWxpYnJpIiwiSXNCb2xkIjp0cnVlLCJJc0l0YWxpYyI6ZmFsc2UsIklzVW5kZXJsaW5lZCI6ZmFsc2UsIlBhcmVudFN0eWxlIjp7IiRyZWYiOiI2NiJ9fSwiQXV0b1NpemUiOjIsIkZvcmVncm91bmQiOnsiJHJlZiI6IjY3In0sIk1heFdpZHRoIjo2Mi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MTUiLCJMaW5lQ29sb3IiOm51bGwsIkxpbmVXZWlnaHQiOjAuMCwiTGluZVR5cGUiOjAsIlBhcmVudFN0eWxlIjpudWxsfSwiUGFyZW50U3R5bGUiOnsiJHJlZiI6IjY1In19LCJEYXRlU3R5bGUiOnsiJGlkIjoiMjE2IiwiRm9udFNldHRpbmdzIjp7IiRpZCI6IjIxNy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xOCIsIkxpbmVDb2xvciI6bnVsbCwiTGluZVdlaWdodCI6MC4wLCJMaW5lVHlwZSI6MCwiUGFyZW50U3R5bGUiOm51bGx9LCJQYXJlbnRTdHlsZSI6eyIkcmVmIjoiNzIifX0sIkRhdGVGb3JtYXQiOnsiJGlkIjoiMjE5IiwiRm9ybWF0U3RyaW5nIjoiTS9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wLCJJc0N1c3RvbSI6ZmFsc2V9LCJEYXRlRm9ybWF0Ijp7IiRyZWYiOiIyMTkifSwiSWQiOiJmMGQ5MTg4ZC1jYmI3LTQ5M2ItOGRiNC0wN2UxNjA0ZmFmNzkiLCJJbXBvcnRJZCI6bnVsbCwiVGl0bGUiOiJXYXRjaGluZyBmb3IgVklNLCBHRVMgZXRjLiIsIk5vdGUiOm51bGwsIkh5cGVybGluayI6bnVsbCwiSXNDaGFuZ2VkIjpmYWxzZSwiSXNOZXciOmZhbHNlfV0sIlRhc2tzIjpbXSwiTXNQcm9qZWN0SXRlbXNUcmVlIjp7IiRpZCI6IjIyMCIsIlJvb3QiOnsiSW1wb3J0SWQiOm51bGwsIklzSW1wb3J0ZWQiOmZhbHNlLCJDaGlsZHJlbiI6W119fSwiTWV0YWRhdGEiOnsiJGlkIjoiMjIxIn0sIlNldHRpbmdzIjp7IiRpZCI6IjIyMiIsIkltcGFPcHRpb25zIjp7IiRpZCI6IjIyM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IyNCIsIlVzZVRpbWUiOmZhbHNlLCJXb3JrRGF5U3RhcnQiOiIwMDowMDowMCIsIldvcmtEYXlFbmQiOiIyMzo1OTowMCJ9fQ=="/>
  <p:tag name="__MASTER" val="__part_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19106D"/>
      </a:dk1>
      <a:lt1>
        <a:sysClr val="window" lastClr="FFFFFF"/>
      </a:lt1>
      <a:dk2>
        <a:srgbClr val="5B518E"/>
      </a:dk2>
      <a:lt2>
        <a:srgbClr val="797D7A"/>
      </a:lt2>
      <a:accent1>
        <a:srgbClr val="202164"/>
      </a:accent1>
      <a:accent2>
        <a:srgbClr val="5B518E"/>
      </a:accent2>
      <a:accent3>
        <a:srgbClr val="202163"/>
      </a:accent3>
      <a:accent4>
        <a:srgbClr val="DBDBDB"/>
      </a:accent4>
      <a:accent5>
        <a:srgbClr val="787D79"/>
      </a:accent5>
      <a:accent6>
        <a:srgbClr val="B7BFB9"/>
      </a:accent6>
      <a:hlink>
        <a:srgbClr val="F5F5F5"/>
      </a:hlink>
      <a:folHlink>
        <a:srgbClr val="2021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B518E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ID (002) [Read-Only]" id="{0AE0825B-4533-4BA6-BD91-6E6F90A483FF}" vid="{5B04A233-CC76-47D5-944D-182132CD35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3670</TotalTime>
  <Words>2510</Words>
  <Application>Microsoft Macintosh PowerPoint</Application>
  <PresentationFormat>On-screen Show (4:3)</PresentationFormat>
  <Paragraphs>491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Calibri</vt:lpstr>
      <vt:lpstr>MinionPro-Bold</vt:lpstr>
      <vt:lpstr>MinionPro-Regular</vt:lpstr>
      <vt:lpstr>NhqmbwAdvTTc488b0e6</vt:lpstr>
      <vt:lpstr>Wingdings</vt:lpstr>
      <vt:lpstr>Arial</vt:lpstr>
      <vt:lpstr>Office Theme</vt:lpstr>
      <vt:lpstr>CONTROL OF CARBAPENEMASE-PRODUCING ENTEROBACTERIACEA IN AN ENDEMIC SETTING:   DO CLASSICAL IPC METHODS WORK FOR NEW AGE BUGS?</vt:lpstr>
      <vt:lpstr>Content</vt:lpstr>
      <vt:lpstr>Singapore is endemic for major CPEs </vt:lpstr>
      <vt:lpstr>Mechanisms of carbapenem resistance in Enterobacteriaceae</vt:lpstr>
      <vt:lpstr>Mechanism of resistance and epidemic potential</vt:lpstr>
      <vt:lpstr>Mechanism of resistance and epidemic potential</vt:lpstr>
      <vt:lpstr>PowerPoint Presentation</vt:lpstr>
      <vt:lpstr>Mechanisms of resistance and risk factors</vt:lpstr>
      <vt:lpstr>General classification of control strategies for multidrug-resistant organisms</vt:lpstr>
      <vt:lpstr>Elements of multimodal IPC strategy: Ground-level</vt:lpstr>
      <vt:lpstr>Elements of multimodal IPC strategy: Ground-level</vt:lpstr>
      <vt:lpstr>Elements of multimodal IPC strategy: Ground-level</vt:lpstr>
      <vt:lpstr>Asymptomatic CPE carriers: sources</vt:lpstr>
      <vt:lpstr>Anatomical site and sampling frequency</vt:lpstr>
      <vt:lpstr>Implementing high-risk screening </vt:lpstr>
      <vt:lpstr>Screening of high-risk patients</vt:lpstr>
      <vt:lpstr>Issues to consider in implementing high-risk screening</vt:lpstr>
      <vt:lpstr>High-risk patients: definition</vt:lpstr>
      <vt:lpstr>Who will identify high-risk patients</vt:lpstr>
      <vt:lpstr>Who will identify high-risk patients</vt:lpstr>
      <vt:lpstr>Identifying high-risk patients</vt:lpstr>
      <vt:lpstr>Keeping KPCs away with high risk screening!</vt:lpstr>
      <vt:lpstr>Implementing screening of epidemiologically-linked contacts (Contact screening) </vt:lpstr>
      <vt:lpstr>Contact screening: Main strategy</vt:lpstr>
      <vt:lpstr>Issues to consider in implementing contact screening</vt:lpstr>
      <vt:lpstr>Epidemiologically-linked patients (contacts): definition</vt:lpstr>
      <vt:lpstr>Contact screening implementation flow</vt:lpstr>
      <vt:lpstr>Effectiveness of CPE control strategies for NDM</vt:lpstr>
      <vt:lpstr>Downside of reactive infection control strategy</vt:lpstr>
      <vt:lpstr>Dissemination of information</vt:lpstr>
      <vt:lpstr>Information dissemination to the healthcare team</vt:lpstr>
      <vt:lpstr>Informing affected patients</vt:lpstr>
      <vt:lpstr>Effectiveness of identifying asymptomatic carriers</vt:lpstr>
      <vt:lpstr>Downstream impact of CPE identification</vt:lpstr>
      <vt:lpstr>Geographical separation of and contact precaution for CPE carriers</vt:lpstr>
      <vt:lpstr>Geographical separation</vt:lpstr>
      <vt:lpstr>Contact precaution</vt:lpstr>
      <vt:lpstr>Environmental hygiene  </vt:lpstr>
      <vt:lpstr>Hidden transmission of CPE: role of hospital environment</vt:lpstr>
      <vt:lpstr>These pathogens are survivors</vt:lpstr>
      <vt:lpstr>PowerPoint Presentation</vt:lpstr>
      <vt:lpstr>Summary of the two systems</vt:lpstr>
      <vt:lpstr>HPV for everything…</vt:lpstr>
      <vt:lpstr>Walls were allergic to H2O2!</vt:lpstr>
      <vt:lpstr>Sinks: Can’t live without them?</vt:lpstr>
      <vt:lpstr>Unfavorable design features</vt:lpstr>
      <vt:lpstr>IPC strategies: still in the works</vt:lpstr>
      <vt:lpstr>Section summary</vt:lpstr>
      <vt:lpstr>Thank you</vt:lpstr>
      <vt:lpstr>PowerPoint Presentation</vt:lpstr>
      <vt:lpstr>PowerPoint Presentation</vt:lpstr>
    </vt:vector>
  </TitlesOfParts>
  <Company>THE STRANGELY GOOD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STRANGER 02</dc:creator>
  <cp:lastModifiedBy>Paul Webber</cp:lastModifiedBy>
  <cp:revision>251</cp:revision>
  <cp:lastPrinted>2018-12-10T13:05:11Z</cp:lastPrinted>
  <dcterms:created xsi:type="dcterms:W3CDTF">2018-07-04T03:28:53Z</dcterms:created>
  <dcterms:modified xsi:type="dcterms:W3CDTF">2018-12-10T13:05:48Z</dcterms:modified>
</cp:coreProperties>
</file>