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8"/>
  </p:notesMasterIdLst>
  <p:handoutMasterIdLst>
    <p:handoutMasterId r:id="rId59"/>
  </p:handoutMasterIdLst>
  <p:sldIdLst>
    <p:sldId id="256" r:id="rId2"/>
    <p:sldId id="1810" r:id="rId3"/>
    <p:sldId id="258" r:id="rId4"/>
    <p:sldId id="1811" r:id="rId5"/>
    <p:sldId id="327" r:id="rId6"/>
    <p:sldId id="313" r:id="rId7"/>
    <p:sldId id="314" r:id="rId8"/>
    <p:sldId id="315" r:id="rId9"/>
    <p:sldId id="316" r:id="rId10"/>
    <p:sldId id="324" r:id="rId11"/>
    <p:sldId id="325" r:id="rId12"/>
    <p:sldId id="317" r:id="rId13"/>
    <p:sldId id="322" r:id="rId14"/>
    <p:sldId id="323" r:id="rId15"/>
    <p:sldId id="261" r:id="rId16"/>
    <p:sldId id="262" r:id="rId17"/>
    <p:sldId id="263" r:id="rId18"/>
    <p:sldId id="1801" r:id="rId19"/>
    <p:sldId id="264" r:id="rId20"/>
    <p:sldId id="1804" r:id="rId21"/>
    <p:sldId id="266" r:id="rId22"/>
    <p:sldId id="270" r:id="rId23"/>
    <p:sldId id="1802" r:id="rId24"/>
    <p:sldId id="326" r:id="rId25"/>
    <p:sldId id="560" r:id="rId26"/>
    <p:sldId id="530" r:id="rId27"/>
    <p:sldId id="397" r:id="rId28"/>
    <p:sldId id="398" r:id="rId29"/>
    <p:sldId id="407" r:id="rId30"/>
    <p:sldId id="411" r:id="rId31"/>
    <p:sldId id="1803" r:id="rId32"/>
    <p:sldId id="1818" r:id="rId33"/>
    <p:sldId id="1819" r:id="rId34"/>
    <p:sldId id="1820" r:id="rId35"/>
    <p:sldId id="1821" r:id="rId36"/>
    <p:sldId id="1822" r:id="rId37"/>
    <p:sldId id="1823" r:id="rId38"/>
    <p:sldId id="1824" r:id="rId39"/>
    <p:sldId id="1825" r:id="rId40"/>
    <p:sldId id="1826" r:id="rId41"/>
    <p:sldId id="1827" r:id="rId42"/>
    <p:sldId id="1828" r:id="rId43"/>
    <p:sldId id="1829" r:id="rId44"/>
    <p:sldId id="1830" r:id="rId45"/>
    <p:sldId id="1831" r:id="rId46"/>
    <p:sldId id="1832" r:id="rId47"/>
    <p:sldId id="1833" r:id="rId48"/>
    <p:sldId id="1834" r:id="rId49"/>
    <p:sldId id="1835" r:id="rId50"/>
    <p:sldId id="1836" r:id="rId51"/>
    <p:sldId id="1837" r:id="rId52"/>
    <p:sldId id="1838" r:id="rId53"/>
    <p:sldId id="1839" r:id="rId54"/>
    <p:sldId id="312" r:id="rId55"/>
    <p:sldId id="1840" r:id="rId56"/>
    <p:sldId id="1841"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6035" autoAdjust="0"/>
  </p:normalViewPr>
  <p:slideViewPr>
    <p:cSldViewPr>
      <p:cViewPr>
        <p:scale>
          <a:sx n="121" d="100"/>
          <a:sy n="121" d="100"/>
        </p:scale>
        <p:origin x="-1266"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364"/>
    </p:cViewPr>
  </p:sorterViewPr>
  <p:notesViewPr>
    <p:cSldViewPr>
      <p:cViewPr>
        <p:scale>
          <a:sx n="90" d="100"/>
          <a:sy n="90" d="100"/>
        </p:scale>
        <p:origin x="2952" y="1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7010400" cy="685800"/>
          </a:xfrm>
          <a:prstGeom prst="rect">
            <a:avLst/>
          </a:prstGeom>
        </p:spPr>
        <p:txBody>
          <a:bodyPr vert="horz" lIns="91440" tIns="45720" rIns="91440" bIns="45720" rtlCol="0"/>
          <a:lstStyle>
            <a:lvl1pPr algn="l">
              <a:defRPr sz="1200"/>
            </a:lvl1pPr>
          </a:lstStyle>
          <a:p>
            <a:pPr algn="ctr"/>
            <a:r>
              <a:rPr lang="en-US" b="1" dirty="0" smtClean="0"/>
              <a:t>Diagnostic Stewardship: Modified Culture Testing to Enhance Antibiotic Stewardship</a:t>
            </a:r>
          </a:p>
          <a:p>
            <a:pPr algn="ctr"/>
            <a:r>
              <a:rPr lang="en-US" b="1" dirty="0" smtClean="0"/>
              <a:t>Robert Garcia</a:t>
            </a:r>
          </a:p>
          <a:p>
            <a:pPr algn="ctr"/>
            <a:r>
              <a:rPr lang="en-US" b="1" dirty="0" smtClean="0"/>
              <a:t>A Webber Training Teleclass</a:t>
            </a:r>
            <a:endParaRPr lang="en-US" b="1" dirty="0"/>
          </a:p>
        </p:txBody>
      </p:sp>
      <p:sp>
        <p:nvSpPr>
          <p:cNvPr id="4" name="Footer Placeholder 3"/>
          <p:cNvSpPr>
            <a:spLocks noGrp="1"/>
          </p:cNvSpPr>
          <p:nvPr>
            <p:ph type="ftr" sz="quarter" idx="2"/>
          </p:nvPr>
        </p:nvSpPr>
        <p:spPr>
          <a:xfrm>
            <a:off x="0" y="8458200"/>
            <a:ext cx="7008813" cy="466725"/>
          </a:xfrm>
          <a:prstGeom prst="rect">
            <a:avLst/>
          </a:prstGeom>
        </p:spPr>
        <p:txBody>
          <a:bodyPr vert="horz" lIns="91440" tIns="45720" rIns="91440" bIns="45720" rtlCol="0" anchor="b"/>
          <a:lstStyle>
            <a:lvl1pPr algn="l">
              <a:defRPr sz="1200"/>
            </a:lvl1pPr>
          </a:lstStyle>
          <a:p>
            <a:pPr algn="ctr"/>
            <a:r>
              <a:rPr lang="en-US" b="1" dirty="0" smtClean="0"/>
              <a:t>Hosted by Paul Webber  </a:t>
            </a:r>
            <a:r>
              <a:rPr lang="en-US" b="1" dirty="0" err="1" smtClean="0"/>
              <a:t>paul@webbertraining.com</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1AC3B9B-551A-4E82-A44D-169B73229CAA}" type="slidenum">
              <a:rPr lang="en-US" smtClean="0"/>
              <a:pPr/>
              <a:t>‹#›</a:t>
            </a:fld>
            <a:endParaRPr lang="en-US" dirty="0"/>
          </a:p>
        </p:txBody>
      </p:sp>
    </p:spTree>
    <p:extLst>
      <p:ext uri="{BB962C8B-B14F-4D97-AF65-F5344CB8AC3E}">
        <p14:creationId xmlns:p14="http://schemas.microsoft.com/office/powerpoint/2010/main" val="602153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AEB367E8-B5A2-4F06-A633-7D0499DA0894}" type="slidenum">
              <a:rPr lang="en-US"/>
              <a:pPr>
                <a:defRPr/>
              </a:pPr>
              <a:t>‹#›</a:t>
            </a:fld>
            <a:endParaRPr lang="en-US" dirty="0"/>
          </a:p>
        </p:txBody>
      </p:sp>
    </p:spTree>
    <p:extLst>
      <p:ext uri="{BB962C8B-B14F-4D97-AF65-F5344CB8AC3E}">
        <p14:creationId xmlns:p14="http://schemas.microsoft.com/office/powerpoint/2010/main" val="143303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3B58A7C-5692-4B27-AEE9-08DCE8C6DD73}" type="slidenum">
              <a:rPr lang="en-US" smtClean="0"/>
              <a:pPr/>
              <a:t>1</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464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48</a:t>
            </a:fld>
            <a:endParaRPr lang="en-US"/>
          </a:p>
        </p:txBody>
      </p:sp>
    </p:spTree>
    <p:extLst>
      <p:ext uri="{BB962C8B-B14F-4D97-AF65-F5344CB8AC3E}">
        <p14:creationId xmlns:p14="http://schemas.microsoft.com/office/powerpoint/2010/main" val="85492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49</a:t>
            </a:fld>
            <a:endParaRPr lang="en-US"/>
          </a:p>
        </p:txBody>
      </p:sp>
    </p:spTree>
    <p:extLst>
      <p:ext uri="{BB962C8B-B14F-4D97-AF65-F5344CB8AC3E}">
        <p14:creationId xmlns:p14="http://schemas.microsoft.com/office/powerpoint/2010/main" val="185947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50</a:t>
            </a:fld>
            <a:endParaRPr lang="en-US"/>
          </a:p>
        </p:txBody>
      </p:sp>
    </p:spTree>
    <p:extLst>
      <p:ext uri="{BB962C8B-B14F-4D97-AF65-F5344CB8AC3E}">
        <p14:creationId xmlns:p14="http://schemas.microsoft.com/office/powerpoint/2010/main" val="241083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367E8-B5A2-4F06-A633-7D0499DA0894}" type="slidenum">
              <a:rPr lang="en-US" smtClean="0"/>
              <a:pPr>
                <a:defRPr/>
              </a:pPr>
              <a:t>51</a:t>
            </a:fld>
            <a:endParaRPr lang="en-US" dirty="0"/>
          </a:p>
        </p:txBody>
      </p:sp>
    </p:spTree>
    <p:extLst>
      <p:ext uri="{BB962C8B-B14F-4D97-AF65-F5344CB8AC3E}">
        <p14:creationId xmlns:p14="http://schemas.microsoft.com/office/powerpoint/2010/main" val="164267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32</a:t>
            </a:fld>
            <a:endParaRPr lang="en-US"/>
          </a:p>
        </p:txBody>
      </p:sp>
    </p:spTree>
    <p:extLst>
      <p:ext uri="{BB962C8B-B14F-4D97-AF65-F5344CB8AC3E}">
        <p14:creationId xmlns:p14="http://schemas.microsoft.com/office/powerpoint/2010/main" val="360035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367E8-B5A2-4F06-A633-7D0499DA0894}" type="slidenum">
              <a:rPr lang="en-US" smtClean="0"/>
              <a:pPr>
                <a:defRPr/>
              </a:pPr>
              <a:t>34</a:t>
            </a:fld>
            <a:endParaRPr lang="en-US" dirty="0"/>
          </a:p>
        </p:txBody>
      </p:sp>
    </p:spTree>
    <p:extLst>
      <p:ext uri="{BB962C8B-B14F-4D97-AF65-F5344CB8AC3E}">
        <p14:creationId xmlns:p14="http://schemas.microsoft.com/office/powerpoint/2010/main" val="26989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367E8-B5A2-4F06-A633-7D0499DA0894}" type="slidenum">
              <a:rPr lang="en-US" smtClean="0"/>
              <a:pPr>
                <a:defRPr/>
              </a:pPr>
              <a:t>35</a:t>
            </a:fld>
            <a:endParaRPr lang="en-US" dirty="0"/>
          </a:p>
        </p:txBody>
      </p:sp>
    </p:spTree>
    <p:extLst>
      <p:ext uri="{BB962C8B-B14F-4D97-AF65-F5344CB8AC3E}">
        <p14:creationId xmlns:p14="http://schemas.microsoft.com/office/powerpoint/2010/main" val="351372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367E8-B5A2-4F06-A633-7D0499DA0894}" type="slidenum">
              <a:rPr lang="en-US" smtClean="0"/>
              <a:pPr>
                <a:defRPr/>
              </a:pPr>
              <a:t>36</a:t>
            </a:fld>
            <a:endParaRPr lang="en-US" dirty="0"/>
          </a:p>
        </p:txBody>
      </p:sp>
    </p:spTree>
    <p:extLst>
      <p:ext uri="{BB962C8B-B14F-4D97-AF65-F5344CB8AC3E}">
        <p14:creationId xmlns:p14="http://schemas.microsoft.com/office/powerpoint/2010/main" val="316944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B367E8-B5A2-4F06-A633-7D0499DA0894}" type="slidenum">
              <a:rPr lang="en-US" smtClean="0"/>
              <a:pPr>
                <a:defRPr/>
              </a:pPr>
              <a:t>37</a:t>
            </a:fld>
            <a:endParaRPr lang="en-US" dirty="0"/>
          </a:p>
        </p:txBody>
      </p:sp>
    </p:spTree>
    <p:extLst>
      <p:ext uri="{BB962C8B-B14F-4D97-AF65-F5344CB8AC3E}">
        <p14:creationId xmlns:p14="http://schemas.microsoft.com/office/powerpoint/2010/main" val="73626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43</a:t>
            </a:fld>
            <a:endParaRPr lang="en-US"/>
          </a:p>
        </p:txBody>
      </p:sp>
    </p:spTree>
    <p:extLst>
      <p:ext uri="{BB962C8B-B14F-4D97-AF65-F5344CB8AC3E}">
        <p14:creationId xmlns:p14="http://schemas.microsoft.com/office/powerpoint/2010/main" val="20154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00954D-494C-4CE3-9313-60D809867D11}" type="slidenum">
              <a:rPr lang="en-US" smtClean="0"/>
              <a:t>45</a:t>
            </a:fld>
            <a:endParaRPr lang="en-US"/>
          </a:p>
        </p:txBody>
      </p:sp>
    </p:spTree>
    <p:extLst>
      <p:ext uri="{BB962C8B-B14F-4D97-AF65-F5344CB8AC3E}">
        <p14:creationId xmlns:p14="http://schemas.microsoft.com/office/powerpoint/2010/main" val="191655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4" indent="-176664">
              <a:buFont typeface="Arial" charset="0"/>
              <a:buChar char="•"/>
            </a:pPr>
            <a:endParaRPr lang="en-US" baseline="0" dirty="0"/>
          </a:p>
        </p:txBody>
      </p:sp>
      <p:sp>
        <p:nvSpPr>
          <p:cNvPr id="4" name="Slide Number Placeholder 3"/>
          <p:cNvSpPr>
            <a:spLocks noGrp="1"/>
          </p:cNvSpPr>
          <p:nvPr>
            <p:ph type="sldNum" sz="quarter" idx="10"/>
          </p:nvPr>
        </p:nvSpPr>
        <p:spPr/>
        <p:txBody>
          <a:bodyPr/>
          <a:lstStyle/>
          <a:p>
            <a:pPr defTabSz="706657">
              <a:defRPr/>
            </a:pPr>
            <a:fld id="{6F8EE742-20FE-D14C-86DB-CA738458A6F3}" type="slidenum">
              <a:rPr lang="en-US">
                <a:solidFill>
                  <a:prstClr val="black"/>
                </a:solidFill>
                <a:latin typeface="Calibri"/>
              </a:rPr>
              <a:pPr defTabSz="706657">
                <a:defRPr/>
              </a:pPr>
              <a:t>47</a:t>
            </a:fld>
            <a:endParaRPr lang="en-US" dirty="0">
              <a:solidFill>
                <a:prstClr val="black"/>
              </a:solidFill>
              <a:latin typeface="Calibri"/>
            </a:endParaRPr>
          </a:p>
        </p:txBody>
      </p:sp>
    </p:spTree>
    <p:extLst>
      <p:ext uri="{BB962C8B-B14F-4D97-AF65-F5344CB8AC3E}">
        <p14:creationId xmlns:p14="http://schemas.microsoft.com/office/powerpoint/2010/main" val="95814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sz="1800"/>
            </a:lvl1pPr>
          </a:lstStyle>
          <a:p>
            <a:fld id="{042AED99-7FB4-404E-8A97-64753DCE42E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7/24/2019</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cup-us.ahrq.gov/reports/statbriefs/sb174-Emergency-Department-Visits-Overview.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robert.garcia@sbumed.or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15537"/>
          </a:xfrm>
        </p:spPr>
        <p:txBody>
          <a:bodyPr>
            <a:noAutofit/>
          </a:bodyPr>
          <a:lstStyle/>
          <a:p>
            <a:pPr algn="ctr"/>
            <a:r>
              <a:rPr lang="en-US" sz="4000" dirty="0"/>
              <a:t>Key Considerations</a:t>
            </a:r>
          </a:p>
        </p:txBody>
      </p:sp>
      <p:sp>
        <p:nvSpPr>
          <p:cNvPr id="4" name="Slide Number Placeholder 3"/>
          <p:cNvSpPr>
            <a:spLocks noGrp="1"/>
          </p:cNvSpPr>
          <p:nvPr>
            <p:ph type="sldNum" sz="quarter" idx="12"/>
          </p:nvPr>
        </p:nvSpPr>
        <p:spPr/>
        <p:txBody>
          <a:bodyPr/>
          <a:lstStyle/>
          <a:p>
            <a:fld id="{042AED99-7FB4-404E-8A97-64753DCE42EC}" type="slidenum">
              <a:rPr kumimoji="0" lang="en-US" sz="1800" smtClean="0"/>
              <a:pPr/>
              <a:t>10</a:t>
            </a:fld>
            <a:endParaRPr kumimoji="0" lang="en-US" sz="1800" dirty="0"/>
          </a:p>
        </p:txBody>
      </p:sp>
      <p:pic>
        <p:nvPicPr>
          <p:cNvPr id="6" name="Picture 5"/>
          <p:cNvPicPr>
            <a:picLocks noChangeAspect="1"/>
          </p:cNvPicPr>
          <p:nvPr/>
        </p:nvPicPr>
        <p:blipFill>
          <a:blip r:embed="rId2"/>
          <a:stretch>
            <a:fillRect/>
          </a:stretch>
        </p:blipFill>
        <p:spPr>
          <a:xfrm>
            <a:off x="2326481" y="1219625"/>
            <a:ext cx="4491037" cy="3018705"/>
          </a:xfrm>
          <a:prstGeom prst="rect">
            <a:avLst/>
          </a:prstGeom>
        </p:spPr>
      </p:pic>
      <p:pic>
        <p:nvPicPr>
          <p:cNvPr id="7" name="Picture 6"/>
          <p:cNvPicPr>
            <a:picLocks noChangeAspect="1"/>
          </p:cNvPicPr>
          <p:nvPr/>
        </p:nvPicPr>
        <p:blipFill>
          <a:blip r:embed="rId3"/>
          <a:stretch>
            <a:fillRect/>
          </a:stretch>
        </p:blipFill>
        <p:spPr>
          <a:xfrm>
            <a:off x="1624013" y="4267200"/>
            <a:ext cx="7215187" cy="2096940"/>
          </a:xfrm>
          <a:prstGeom prst="rect">
            <a:avLst/>
          </a:prstGeom>
        </p:spPr>
      </p:pic>
      <p:sp>
        <p:nvSpPr>
          <p:cNvPr id="8" name="TextBox 7"/>
          <p:cNvSpPr txBox="1"/>
          <p:nvPr/>
        </p:nvSpPr>
        <p:spPr>
          <a:xfrm>
            <a:off x="533400" y="6400800"/>
            <a:ext cx="7772400" cy="400110"/>
          </a:xfrm>
          <a:prstGeom prst="rect">
            <a:avLst/>
          </a:prstGeom>
          <a:noFill/>
        </p:spPr>
        <p:txBody>
          <a:bodyPr wrap="square" rtlCol="0">
            <a:spAutoFit/>
          </a:bodyPr>
          <a:lstStyle/>
          <a:p>
            <a:r>
              <a:rPr lang="en-US" sz="1000" dirty="0"/>
              <a:t>Messacar K, et al. Implementation of rapid molecular infectious disease diagnostics: the role of diagnostic and antimicrobial stewardship. J Clin Micro 2017;55:715-23.</a:t>
            </a:r>
          </a:p>
        </p:txBody>
      </p:sp>
      <p:sp>
        <p:nvSpPr>
          <p:cNvPr id="2" name="Left Brace 1"/>
          <p:cNvSpPr/>
          <p:nvPr/>
        </p:nvSpPr>
        <p:spPr>
          <a:xfrm>
            <a:off x="1600200" y="1219625"/>
            <a:ext cx="381000" cy="289517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28600" y="2387025"/>
            <a:ext cx="1066800" cy="584775"/>
          </a:xfrm>
          <a:prstGeom prst="rect">
            <a:avLst/>
          </a:prstGeom>
          <a:noFill/>
        </p:spPr>
        <p:txBody>
          <a:bodyPr wrap="square" rtlCol="0">
            <a:spAutoFit/>
          </a:bodyPr>
          <a:lstStyle/>
          <a:p>
            <a:r>
              <a:rPr lang="en-US" sz="3200" dirty="0">
                <a:solidFill>
                  <a:srgbClr val="FF0000"/>
                </a:solidFill>
              </a:rPr>
              <a:t>DS</a:t>
            </a:r>
          </a:p>
        </p:txBody>
      </p:sp>
      <p:sp>
        <p:nvSpPr>
          <p:cNvPr id="9" name="Left Brace 8"/>
          <p:cNvSpPr/>
          <p:nvPr/>
        </p:nvSpPr>
        <p:spPr>
          <a:xfrm>
            <a:off x="914400" y="4267200"/>
            <a:ext cx="381000" cy="20574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228600" y="4977825"/>
            <a:ext cx="1066800" cy="584775"/>
          </a:xfrm>
          <a:prstGeom prst="rect">
            <a:avLst/>
          </a:prstGeom>
          <a:noFill/>
        </p:spPr>
        <p:txBody>
          <a:bodyPr wrap="square" rtlCol="0">
            <a:spAutoFit/>
          </a:bodyPr>
          <a:lstStyle/>
          <a:p>
            <a:r>
              <a:rPr lang="en-US" sz="3200" dirty="0">
                <a:solidFill>
                  <a:srgbClr val="FF0000"/>
                </a:solidFill>
              </a:rPr>
              <a:t>AS</a:t>
            </a:r>
          </a:p>
        </p:txBody>
      </p:sp>
    </p:spTree>
    <p:extLst>
      <p:ext uri="{BB962C8B-B14F-4D97-AF65-F5344CB8AC3E}">
        <p14:creationId xmlns:p14="http://schemas.microsoft.com/office/powerpoint/2010/main" val="381303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15112"/>
          </a:xfrm>
        </p:spPr>
        <p:txBody>
          <a:bodyPr>
            <a:normAutofit fontScale="90000"/>
          </a:bodyPr>
          <a:lstStyle/>
          <a:p>
            <a:pPr algn="ctr"/>
            <a:r>
              <a:rPr lang="en-US" sz="3200" dirty="0"/>
              <a:t>The 4 Moments for Improving Antibiotic Use</a:t>
            </a:r>
          </a:p>
        </p:txBody>
      </p:sp>
      <p:sp>
        <p:nvSpPr>
          <p:cNvPr id="5" name="Content Placeholder 4"/>
          <p:cNvSpPr>
            <a:spLocks noGrp="1"/>
          </p:cNvSpPr>
          <p:nvPr>
            <p:ph idx="1"/>
          </p:nvPr>
        </p:nvSpPr>
        <p:spPr>
          <a:xfrm>
            <a:off x="457200" y="1447800"/>
            <a:ext cx="8229600" cy="4876800"/>
          </a:xfrm>
        </p:spPr>
        <p:txBody>
          <a:bodyPr>
            <a:normAutofit fontScale="92500" lnSpcReduction="10000"/>
          </a:bodyPr>
          <a:lstStyle/>
          <a:p>
            <a:r>
              <a:rPr lang="en-US" dirty="0"/>
              <a:t>Moment 1: “Does the patient have an infection that requires infection?”</a:t>
            </a:r>
            <a:br>
              <a:rPr lang="en-US" dirty="0"/>
            </a:br>
            <a:endParaRPr lang="en-US" dirty="0"/>
          </a:p>
          <a:p>
            <a:r>
              <a:rPr lang="en-US" dirty="0">
                <a:solidFill>
                  <a:srgbClr val="FF0000"/>
                </a:solidFill>
              </a:rPr>
              <a:t>Moment 2: “Have I ordered appropriate cultures before starting antibiotics? </a:t>
            </a:r>
            <a:r>
              <a:rPr lang="en-US" dirty="0"/>
              <a:t>What empirical antibiotic therapy should I initiate?”</a:t>
            </a:r>
            <a:r>
              <a:rPr lang="en-US" dirty="0">
                <a:solidFill>
                  <a:srgbClr val="FF0000"/>
                </a:solidFill>
              </a:rPr>
              <a:t/>
            </a:r>
            <a:br>
              <a:rPr lang="en-US" dirty="0">
                <a:solidFill>
                  <a:srgbClr val="FF0000"/>
                </a:solidFill>
              </a:rPr>
            </a:br>
            <a:endParaRPr lang="en-US" dirty="0">
              <a:solidFill>
                <a:srgbClr val="FF0000"/>
              </a:solidFill>
            </a:endParaRPr>
          </a:p>
          <a:p>
            <a:r>
              <a:rPr lang="en-US" dirty="0"/>
              <a:t>Moment 3: “A day or more has passed. Can I stop antibiotics? Can I narrow therapy? Can I change from intravenous to oral therapy?”</a:t>
            </a:r>
          </a:p>
          <a:p>
            <a:endParaRPr lang="en-US" dirty="0"/>
          </a:p>
          <a:p>
            <a:r>
              <a:rPr lang="en-US" dirty="0"/>
              <a:t>Moment 4: “What duration of antibiotic therapy is needed for this patient’s diagnosis?”</a:t>
            </a:r>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11</a:t>
            </a:fld>
            <a:endParaRPr kumimoji="0" lang="en-US" dirty="0"/>
          </a:p>
        </p:txBody>
      </p:sp>
      <p:sp>
        <p:nvSpPr>
          <p:cNvPr id="6" name="TextBox 5"/>
          <p:cNvSpPr txBox="1"/>
          <p:nvPr/>
        </p:nvSpPr>
        <p:spPr>
          <a:xfrm>
            <a:off x="457200" y="6248400"/>
            <a:ext cx="7924800" cy="461665"/>
          </a:xfrm>
          <a:prstGeom prst="rect">
            <a:avLst/>
          </a:prstGeom>
          <a:noFill/>
        </p:spPr>
        <p:txBody>
          <a:bodyPr wrap="square" rtlCol="0">
            <a:spAutoFit/>
          </a:bodyPr>
          <a:lstStyle/>
          <a:p>
            <a:r>
              <a:rPr lang="en-US" sz="1200" dirty="0"/>
              <a:t>Tamma PD, et al. Rethinking how antibiotics are prescribed incorporating the 4 moments of antibiotic decision making into clinical practice. JAMA 2018;12/27/18.</a:t>
            </a:r>
          </a:p>
        </p:txBody>
      </p:sp>
    </p:spTree>
    <p:extLst>
      <p:ext uri="{BB962C8B-B14F-4D97-AF65-F5344CB8AC3E}">
        <p14:creationId xmlns:p14="http://schemas.microsoft.com/office/powerpoint/2010/main" val="136331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2463A-02ED-4FD3-84CC-880E4ADA52FB}"/>
              </a:ext>
            </a:extLst>
          </p:cNvPr>
          <p:cNvSpPr>
            <a:spLocks noGrp="1"/>
          </p:cNvSpPr>
          <p:nvPr>
            <p:ph type="title"/>
          </p:nvPr>
        </p:nvSpPr>
        <p:spPr>
          <a:xfrm>
            <a:off x="457200" y="704088"/>
            <a:ext cx="8229600" cy="743712"/>
          </a:xfrm>
        </p:spPr>
        <p:txBody>
          <a:bodyPr>
            <a:normAutofit fontScale="90000"/>
          </a:bodyPr>
          <a:lstStyle/>
          <a:p>
            <a:r>
              <a:rPr lang="en-US" dirty="0"/>
              <a:t>Diagnostic Stewardship</a:t>
            </a:r>
          </a:p>
        </p:txBody>
      </p:sp>
      <p:sp>
        <p:nvSpPr>
          <p:cNvPr id="3" name="Content Placeholder 2">
            <a:extLst>
              <a:ext uri="{FF2B5EF4-FFF2-40B4-BE49-F238E27FC236}">
                <a16:creationId xmlns:a16="http://schemas.microsoft.com/office/drawing/2014/main" xmlns="" id="{1CC9E4E6-EC64-4DA1-8AAE-A8BABBA0A0C2}"/>
              </a:ext>
            </a:extLst>
          </p:cNvPr>
          <p:cNvSpPr>
            <a:spLocks noGrp="1"/>
          </p:cNvSpPr>
          <p:nvPr>
            <p:ph idx="1"/>
          </p:nvPr>
        </p:nvSpPr>
        <p:spPr>
          <a:xfrm>
            <a:off x="457200" y="1524000"/>
            <a:ext cx="8229600" cy="4389120"/>
          </a:xfrm>
        </p:spPr>
        <p:txBody>
          <a:bodyPr>
            <a:normAutofit fontScale="85000" lnSpcReduction="10000"/>
          </a:bodyPr>
          <a:lstStyle/>
          <a:p>
            <a:r>
              <a:rPr lang="en-US" dirty="0"/>
              <a:t>DS practices are increasingly common among hospitals, often classified as quality improvement or under the umbrella of AS</a:t>
            </a:r>
          </a:p>
          <a:p>
            <a:endParaRPr lang="en-US" dirty="0"/>
          </a:p>
          <a:p>
            <a:r>
              <a:rPr lang="en-US" dirty="0"/>
              <a:t>DS has a potentially important role in HAI surveillance: HAI surveillance based on current surveillance definitions may over-diagnose HAIs (e.g., CAUTI, CLABSI) by including colonized rather than clinically infected patients or by including organisms that are contaminants rather than true pathogens.</a:t>
            </a:r>
          </a:p>
          <a:p>
            <a:endParaRPr lang="en-US" dirty="0"/>
          </a:p>
          <a:p>
            <a:r>
              <a:rPr lang="en-US" dirty="0"/>
              <a:t>Within the Micro community, the three stages of DS include: </a:t>
            </a:r>
          </a:p>
          <a:p>
            <a:pPr lvl="1"/>
            <a:r>
              <a:rPr lang="en-US" dirty="0">
                <a:solidFill>
                  <a:srgbClr val="C00000"/>
                </a:solidFill>
              </a:rPr>
              <a:t>Pre-analytic</a:t>
            </a:r>
            <a:r>
              <a:rPr lang="en-US" dirty="0"/>
              <a:t> – test-related decision making and specimen collection</a:t>
            </a:r>
          </a:p>
          <a:p>
            <a:pPr lvl="1"/>
            <a:r>
              <a:rPr lang="en-US" dirty="0">
                <a:solidFill>
                  <a:srgbClr val="C00000"/>
                </a:solidFill>
              </a:rPr>
              <a:t>Analytic </a:t>
            </a:r>
            <a:r>
              <a:rPr lang="en-US" dirty="0"/>
              <a:t>– relating to lab practices including reflex test algorithms </a:t>
            </a:r>
          </a:p>
          <a:p>
            <a:pPr lvl="1"/>
            <a:r>
              <a:rPr lang="en-US" dirty="0">
                <a:solidFill>
                  <a:srgbClr val="C00000"/>
                </a:solidFill>
              </a:rPr>
              <a:t>Post-analytic</a:t>
            </a:r>
            <a:r>
              <a:rPr lang="en-US" dirty="0"/>
              <a:t> – includes selective reporting of results</a:t>
            </a:r>
          </a:p>
          <a:p>
            <a:pPr lvl="1"/>
            <a:endParaRPr lang="en-US" dirty="0"/>
          </a:p>
          <a:p>
            <a:endParaRPr lang="en-US" dirty="0"/>
          </a:p>
        </p:txBody>
      </p:sp>
      <p:sp>
        <p:nvSpPr>
          <p:cNvPr id="4" name="Slide Number Placeholder 3">
            <a:extLst>
              <a:ext uri="{FF2B5EF4-FFF2-40B4-BE49-F238E27FC236}">
                <a16:creationId xmlns:a16="http://schemas.microsoft.com/office/drawing/2014/main" xmlns="" id="{172FD619-992C-4DB3-8EFB-7606C5A385E2}"/>
              </a:ext>
            </a:extLst>
          </p:cNvPr>
          <p:cNvSpPr>
            <a:spLocks noGrp="1"/>
          </p:cNvSpPr>
          <p:nvPr>
            <p:ph type="sldNum" sz="quarter" idx="12"/>
          </p:nvPr>
        </p:nvSpPr>
        <p:spPr/>
        <p:txBody>
          <a:bodyPr/>
          <a:lstStyle/>
          <a:p>
            <a:fld id="{042AED99-7FB4-404E-8A97-64753DCE42EC}" type="slidenum">
              <a:rPr kumimoji="0" lang="en-US" smtClean="0"/>
              <a:pPr/>
              <a:t>12</a:t>
            </a:fld>
            <a:endParaRPr kumimoji="0" lang="en-US" dirty="0"/>
          </a:p>
        </p:txBody>
      </p:sp>
      <p:sp>
        <p:nvSpPr>
          <p:cNvPr id="5" name="TextBox 4"/>
          <p:cNvSpPr txBox="1"/>
          <p:nvPr/>
        </p:nvSpPr>
        <p:spPr>
          <a:xfrm>
            <a:off x="304800" y="6019800"/>
            <a:ext cx="8458200" cy="461665"/>
          </a:xfrm>
          <a:prstGeom prst="rect">
            <a:avLst/>
          </a:prstGeom>
          <a:noFill/>
        </p:spPr>
        <p:txBody>
          <a:bodyPr wrap="square" rtlCol="0">
            <a:spAutoFit/>
          </a:bodyPr>
          <a:lstStyle/>
          <a:p>
            <a:r>
              <a:rPr lang="en-US" sz="1200" dirty="0"/>
              <a:t>Madden GR, et al. Diagnostic Stewardship for healthcare-associated infections opportunities and challenges to safely reduce test use. ICHE 2018;39:214-18.</a:t>
            </a:r>
          </a:p>
        </p:txBody>
      </p:sp>
    </p:spTree>
    <p:extLst>
      <p:ext uri="{BB962C8B-B14F-4D97-AF65-F5344CB8AC3E}">
        <p14:creationId xmlns:p14="http://schemas.microsoft.com/office/powerpoint/2010/main" val="326592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Autofit/>
          </a:bodyPr>
          <a:lstStyle/>
          <a:p>
            <a:r>
              <a:rPr lang="en-US" sz="4000" dirty="0"/>
              <a:t>Examples of HAI-Related DS Strategies</a:t>
            </a:r>
          </a:p>
        </p:txBody>
      </p:sp>
      <p:sp>
        <p:nvSpPr>
          <p:cNvPr id="4" name="Slide Number Placeholder 3"/>
          <p:cNvSpPr>
            <a:spLocks noGrp="1"/>
          </p:cNvSpPr>
          <p:nvPr>
            <p:ph type="sldNum" sz="quarter" idx="12"/>
          </p:nvPr>
        </p:nvSpPr>
        <p:spPr/>
        <p:txBody>
          <a:bodyPr/>
          <a:lstStyle/>
          <a:p>
            <a:fld id="{042AED99-7FB4-404E-8A97-64753DCE42EC}" type="slidenum">
              <a:rPr kumimoji="0" lang="en-US" sz="1800" smtClean="0"/>
              <a:pPr/>
              <a:t>13</a:t>
            </a:fld>
            <a:endParaRPr kumimoji="0" lang="en-US" sz="1800" dirty="0"/>
          </a:p>
        </p:txBody>
      </p:sp>
      <p:pic>
        <p:nvPicPr>
          <p:cNvPr id="5" name="Picture 4"/>
          <p:cNvPicPr>
            <a:picLocks noChangeAspect="1"/>
          </p:cNvPicPr>
          <p:nvPr/>
        </p:nvPicPr>
        <p:blipFill>
          <a:blip r:embed="rId2"/>
          <a:stretch>
            <a:fillRect/>
          </a:stretch>
        </p:blipFill>
        <p:spPr>
          <a:xfrm>
            <a:off x="0" y="1676400"/>
            <a:ext cx="9144000" cy="1878141"/>
          </a:xfrm>
          <a:prstGeom prst="rect">
            <a:avLst/>
          </a:prstGeom>
        </p:spPr>
      </p:pic>
      <p:pic>
        <p:nvPicPr>
          <p:cNvPr id="6" name="Picture 5"/>
          <p:cNvPicPr>
            <a:picLocks noChangeAspect="1"/>
          </p:cNvPicPr>
          <p:nvPr/>
        </p:nvPicPr>
        <p:blipFill>
          <a:blip r:embed="rId3"/>
          <a:stretch>
            <a:fillRect/>
          </a:stretch>
        </p:blipFill>
        <p:spPr>
          <a:xfrm>
            <a:off x="0" y="3856660"/>
            <a:ext cx="9144000" cy="1248740"/>
          </a:xfrm>
          <a:prstGeom prst="rect">
            <a:avLst/>
          </a:prstGeom>
        </p:spPr>
      </p:pic>
      <p:sp>
        <p:nvSpPr>
          <p:cNvPr id="7" name="TextBox 6"/>
          <p:cNvSpPr txBox="1"/>
          <p:nvPr/>
        </p:nvSpPr>
        <p:spPr>
          <a:xfrm>
            <a:off x="304800" y="6019800"/>
            <a:ext cx="8458200" cy="738664"/>
          </a:xfrm>
          <a:prstGeom prst="rect">
            <a:avLst/>
          </a:prstGeom>
          <a:noFill/>
        </p:spPr>
        <p:txBody>
          <a:bodyPr wrap="square" rtlCol="0">
            <a:spAutoFit/>
          </a:bodyPr>
          <a:lstStyle/>
          <a:p>
            <a:r>
              <a:rPr lang="en-US" sz="1200" dirty="0"/>
              <a:t>Madden GR, et al. Diagnostic Stewardship for healthcare-associated infections opportunities and challenges to safely reduce test use. ICHE 2018;39:214-18.</a:t>
            </a:r>
          </a:p>
          <a:p>
            <a:endParaRPr lang="en-US" dirty="0"/>
          </a:p>
        </p:txBody>
      </p:sp>
    </p:spTree>
    <p:extLst>
      <p:ext uri="{BB962C8B-B14F-4D97-AF65-F5344CB8AC3E}">
        <p14:creationId xmlns:p14="http://schemas.microsoft.com/office/powerpoint/2010/main" val="781514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a:bodyPr>
          <a:lstStyle/>
          <a:p>
            <a:pPr algn="ctr"/>
            <a:r>
              <a:rPr lang="en-US" sz="4000" dirty="0"/>
              <a:t>Examples of HAI-Related DS Strategies</a:t>
            </a:r>
          </a:p>
        </p:txBody>
      </p:sp>
      <p:sp>
        <p:nvSpPr>
          <p:cNvPr id="3" name="Slide Number Placeholder 2"/>
          <p:cNvSpPr>
            <a:spLocks noGrp="1"/>
          </p:cNvSpPr>
          <p:nvPr>
            <p:ph type="sldNum" sz="quarter" idx="12"/>
          </p:nvPr>
        </p:nvSpPr>
        <p:spPr/>
        <p:txBody>
          <a:bodyPr/>
          <a:lstStyle/>
          <a:p>
            <a:fld id="{042AED99-7FB4-404E-8A97-64753DCE42EC}" type="slidenum">
              <a:rPr kumimoji="0" lang="en-US" sz="1800" smtClean="0"/>
              <a:pPr/>
              <a:t>14</a:t>
            </a:fld>
            <a:endParaRPr kumimoji="0" lang="en-US" sz="1800" dirty="0"/>
          </a:p>
        </p:txBody>
      </p:sp>
      <p:pic>
        <p:nvPicPr>
          <p:cNvPr id="4" name="Picture 3"/>
          <p:cNvPicPr>
            <a:picLocks noChangeAspect="1"/>
          </p:cNvPicPr>
          <p:nvPr/>
        </p:nvPicPr>
        <p:blipFill>
          <a:blip r:embed="rId2"/>
          <a:stretch>
            <a:fillRect/>
          </a:stretch>
        </p:blipFill>
        <p:spPr>
          <a:xfrm>
            <a:off x="1052512" y="1505094"/>
            <a:ext cx="7115175" cy="4851256"/>
          </a:xfrm>
          <a:prstGeom prst="rect">
            <a:avLst/>
          </a:prstGeom>
        </p:spPr>
      </p:pic>
      <p:sp>
        <p:nvSpPr>
          <p:cNvPr id="5" name="TextBox 4"/>
          <p:cNvSpPr txBox="1"/>
          <p:nvPr/>
        </p:nvSpPr>
        <p:spPr>
          <a:xfrm>
            <a:off x="457200" y="6356350"/>
            <a:ext cx="8077200" cy="738664"/>
          </a:xfrm>
          <a:prstGeom prst="rect">
            <a:avLst/>
          </a:prstGeom>
          <a:noFill/>
        </p:spPr>
        <p:txBody>
          <a:bodyPr wrap="square" rtlCol="0">
            <a:spAutoFit/>
          </a:bodyPr>
          <a:lstStyle/>
          <a:p>
            <a:r>
              <a:rPr lang="en-US" sz="1200" dirty="0"/>
              <a:t>Morgan DJ, et al. Diagnostic Stewardship – Leveraging the laboratory to improve antimicrobial use. JAMA 2017;318:607-8.</a:t>
            </a:r>
          </a:p>
          <a:p>
            <a:endParaRPr lang="en-US" dirty="0"/>
          </a:p>
        </p:txBody>
      </p:sp>
      <p:sp>
        <p:nvSpPr>
          <p:cNvPr id="6" name="Right Arrow 5"/>
          <p:cNvSpPr/>
          <p:nvPr/>
        </p:nvSpPr>
        <p:spPr>
          <a:xfrm>
            <a:off x="225438" y="2590800"/>
            <a:ext cx="821156" cy="360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8600" y="3372853"/>
            <a:ext cx="821156" cy="360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773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19100"/>
            <a:ext cx="8305800" cy="838200"/>
          </a:xfrm>
        </p:spPr>
        <p:txBody>
          <a:bodyPr>
            <a:noAutofit/>
          </a:bodyPr>
          <a:lstStyle/>
          <a:p>
            <a:r>
              <a:rPr lang="en-US" sz="2800" dirty="0">
                <a:solidFill>
                  <a:schemeClr val="bg2">
                    <a:lumMod val="50000"/>
                  </a:schemeClr>
                </a:solidFill>
              </a:rPr>
              <a:t>Review Article on Blood Culture Collection and Handling</a:t>
            </a:r>
          </a:p>
        </p:txBody>
      </p:sp>
      <p:pic>
        <p:nvPicPr>
          <p:cNvPr id="3" name="Picture 2"/>
          <p:cNvPicPr>
            <a:picLocks noChangeAspect="1"/>
          </p:cNvPicPr>
          <p:nvPr/>
        </p:nvPicPr>
        <p:blipFill>
          <a:blip r:embed="rId2"/>
          <a:stretch>
            <a:fillRect/>
          </a:stretch>
        </p:blipFill>
        <p:spPr>
          <a:xfrm>
            <a:off x="1126331" y="1600200"/>
            <a:ext cx="6891337" cy="4156556"/>
          </a:xfrm>
          <a:prstGeom prst="rect">
            <a:avLst/>
          </a:prstGeom>
        </p:spPr>
      </p:pic>
      <p:sp>
        <p:nvSpPr>
          <p:cNvPr id="4" name="Slide Number Placeholder 3"/>
          <p:cNvSpPr>
            <a:spLocks noGrp="1"/>
          </p:cNvSpPr>
          <p:nvPr>
            <p:ph type="sldNum" sz="quarter" idx="12"/>
          </p:nvPr>
        </p:nvSpPr>
        <p:spPr>
          <a:xfrm>
            <a:off x="7924800" y="6356350"/>
            <a:ext cx="762000" cy="365125"/>
          </a:xfrm>
        </p:spPr>
        <p:txBody>
          <a:bodyPr/>
          <a:lstStyle/>
          <a:p>
            <a:r>
              <a:rPr kumimoji="0" lang="en-US" sz="1800" smtClean="0"/>
              <a:t>15</a:t>
            </a:r>
            <a:endParaRPr kumimoji="0" lang="en-US" sz="1800" dirty="0"/>
          </a:p>
        </p:txBody>
      </p:sp>
    </p:spTree>
    <p:extLst>
      <p:ext uri="{BB962C8B-B14F-4D97-AF65-F5344CB8AC3E}">
        <p14:creationId xmlns:p14="http://schemas.microsoft.com/office/powerpoint/2010/main" val="2062091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chemeClr val="bg2">
                    <a:lumMod val="50000"/>
                  </a:schemeClr>
                </a:solidFill>
              </a:rPr>
              <a:t>Reasons for Optimizing Blood Culture Collection &amp; Handling</a:t>
            </a:r>
          </a:p>
        </p:txBody>
      </p:sp>
      <p:sp>
        <p:nvSpPr>
          <p:cNvPr id="3" name="Content Placeholder 2"/>
          <p:cNvSpPr>
            <a:spLocks noGrp="1"/>
          </p:cNvSpPr>
          <p:nvPr>
            <p:ph idx="1"/>
          </p:nvPr>
        </p:nvSpPr>
        <p:spPr>
          <a:xfrm>
            <a:off x="482082" y="2294341"/>
            <a:ext cx="8229600" cy="4525963"/>
          </a:xfrm>
        </p:spPr>
        <p:txBody>
          <a:bodyPr/>
          <a:lstStyle/>
          <a:p>
            <a:r>
              <a:rPr lang="en-US" dirty="0"/>
              <a:t>Identifying true pathogens</a:t>
            </a:r>
          </a:p>
          <a:p>
            <a:endParaRPr lang="en-US" dirty="0"/>
          </a:p>
          <a:p>
            <a:r>
              <a:rPr lang="en-US" dirty="0"/>
              <a:t>Avoidance of blood culture contamination</a:t>
            </a:r>
          </a:p>
          <a:p>
            <a:endParaRPr lang="en-US" dirty="0"/>
          </a:p>
          <a:p>
            <a:r>
              <a:rPr lang="en-US" dirty="0"/>
              <a:t>Avoiding false positive CLABSIs</a:t>
            </a:r>
          </a:p>
        </p:txBody>
      </p:sp>
      <p:sp>
        <p:nvSpPr>
          <p:cNvPr id="4" name="Slide Number Placeholder 3"/>
          <p:cNvSpPr>
            <a:spLocks noGrp="1"/>
          </p:cNvSpPr>
          <p:nvPr>
            <p:ph type="sldNum" sz="quarter" idx="12"/>
          </p:nvPr>
        </p:nvSpPr>
        <p:spPr>
          <a:xfrm>
            <a:off x="7924800" y="6356350"/>
            <a:ext cx="762000" cy="365125"/>
          </a:xfrm>
        </p:spPr>
        <p:txBody>
          <a:bodyPr/>
          <a:lstStyle/>
          <a:p>
            <a:r>
              <a:rPr kumimoji="0" lang="en-US" dirty="0" smtClean="0"/>
              <a:t>16</a:t>
            </a:r>
            <a:endParaRPr kumimoji="0" lang="en-US" dirty="0"/>
          </a:p>
        </p:txBody>
      </p:sp>
    </p:spTree>
    <p:extLst>
      <p:ext uri="{BB962C8B-B14F-4D97-AF65-F5344CB8AC3E}">
        <p14:creationId xmlns:p14="http://schemas.microsoft.com/office/powerpoint/2010/main" val="59678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600" dirty="0">
                <a:solidFill>
                  <a:srgbClr val="00B050"/>
                </a:solidFill>
              </a:rPr>
              <a:t>Need for Maximizing True Pathogens</a:t>
            </a:r>
          </a:p>
        </p:txBody>
      </p:sp>
      <p:sp>
        <p:nvSpPr>
          <p:cNvPr id="3" name="Content Placeholder 2"/>
          <p:cNvSpPr>
            <a:spLocks noGrp="1"/>
          </p:cNvSpPr>
          <p:nvPr>
            <p:ph idx="1"/>
          </p:nvPr>
        </p:nvSpPr>
        <p:spPr>
          <a:xfrm>
            <a:off x="457200" y="1219200"/>
            <a:ext cx="8229600" cy="3657600"/>
          </a:xfrm>
        </p:spPr>
        <p:txBody>
          <a:bodyPr>
            <a:normAutofit/>
          </a:bodyPr>
          <a:lstStyle/>
          <a:p>
            <a:r>
              <a:rPr lang="en-US" sz="2000" dirty="0"/>
              <a:t>Septicemia is the 11</a:t>
            </a:r>
            <a:r>
              <a:rPr lang="en-US" sz="2000" baseline="30000" dirty="0"/>
              <a:t>th</a:t>
            </a:r>
            <a:r>
              <a:rPr lang="en-US" sz="2000" dirty="0"/>
              <a:t> leading cause of death in the U.S. accounting for more than 41,000+ lives per year</a:t>
            </a:r>
          </a:p>
          <a:p>
            <a:r>
              <a:rPr lang="en-US" sz="2000" dirty="0"/>
              <a:t>Sepsis is currently the most expensive hospital condition ($23.6 billion) among inpatients</a:t>
            </a:r>
          </a:p>
          <a:p>
            <a:r>
              <a:rPr lang="en-US" sz="2000" dirty="0"/>
              <a:t>….has accounted for a 32 percent increase in hospitalizations in recent years</a:t>
            </a:r>
          </a:p>
          <a:p>
            <a:r>
              <a:rPr lang="en-US" sz="2000" dirty="0"/>
              <a:t>…and is the leading cause of admission to a hospital for adults aged 45 to 84 years after an Emergency Department (ED) visit</a:t>
            </a:r>
          </a:p>
          <a:p>
            <a:r>
              <a:rPr lang="en-US" sz="2000" dirty="0"/>
              <a:t>Guidelines recommend </a:t>
            </a:r>
            <a:r>
              <a:rPr lang="en-US" sz="2000" dirty="0">
                <a:solidFill>
                  <a:srgbClr val="FF0000"/>
                </a:solidFill>
              </a:rPr>
              <a:t>blood cultures </a:t>
            </a:r>
            <a:r>
              <a:rPr lang="en-US" sz="2000" dirty="0"/>
              <a:t>to be obtained within three hours of presentation and prior to administration of antibiotics</a:t>
            </a:r>
          </a:p>
        </p:txBody>
      </p:sp>
      <p:sp>
        <p:nvSpPr>
          <p:cNvPr id="4" name="TextBox 3"/>
          <p:cNvSpPr txBox="1"/>
          <p:nvPr/>
        </p:nvSpPr>
        <p:spPr>
          <a:xfrm>
            <a:off x="381000" y="4999672"/>
            <a:ext cx="8458200" cy="1477328"/>
          </a:xfrm>
          <a:prstGeom prst="rect">
            <a:avLst/>
          </a:prstGeom>
          <a:noFill/>
        </p:spPr>
        <p:txBody>
          <a:bodyPr wrap="square" rtlCol="0">
            <a:spAutoFit/>
          </a:bodyPr>
          <a:lstStyle/>
          <a:p>
            <a:r>
              <a:rPr lang="en-US" sz="1000" dirty="0"/>
              <a:t>CDC, Leading causes of death, US, 2016. available at: </a:t>
            </a:r>
            <a:r>
              <a:rPr lang="en-US" sz="1000" dirty="0">
                <a:solidFill>
                  <a:schemeClr val="accent1"/>
                </a:solidFill>
              </a:rPr>
              <a:t>https://www.cdc.gov/nchs/data/nvsr/nvsr67/nvsr67_05.pdf </a:t>
            </a:r>
          </a:p>
          <a:p>
            <a:r>
              <a:rPr lang="en-US" sz="1000" dirty="0"/>
              <a:t>Agency for Healthcare Research and Quality. Healthcare Cost and Utilization Project. Statistical Brief #204. National Inpatient Hospital Costs: The Most Expensive Conditions by Payer, 2013. Available at: https://hcup-us.ahrq.gov/reports/statbriefs/sb204-Most-Expensive-Hospital-Conditions.jsp. </a:t>
            </a:r>
          </a:p>
          <a:p>
            <a:pPr lvl="0"/>
            <a:r>
              <a:rPr lang="en-US" sz="1000" dirty="0"/>
              <a:t>Agency for Healthcare Research and Quality. Healthcare Cost and Utilization Project. Statistical Brief #161. Trends in Septicemia Hospitalizations in Selected HCUP States, 2005 1nd 2010. Available at: http://www.hcup-us.ahrq.gov/reports/statbriefs/sb161.pdf. </a:t>
            </a:r>
          </a:p>
          <a:p>
            <a:pPr lvl="0"/>
            <a:r>
              <a:rPr lang="en-US" sz="1000" dirty="0"/>
              <a:t>Agency for Healthcare Research and Quality. Healthcare Cost and Utilization Project. Statistical Brief #174. Overview of Emergency Department Visits in the United States, 2011. Available at: </a:t>
            </a:r>
            <a:r>
              <a:rPr lang="en-US" sz="1000" u="sng" dirty="0">
                <a:hlinkClick r:id="rId2"/>
              </a:rPr>
              <a:t>http://www.hcup-us.ahrq.gov/reports/statbriefs/sb174-Emergency-Department-Visits-Overview.pdf</a:t>
            </a:r>
            <a:r>
              <a:rPr lang="en-US" sz="1000" dirty="0"/>
              <a:t>.  </a:t>
            </a:r>
          </a:p>
          <a:p>
            <a:r>
              <a:rPr lang="en-US" sz="1000" dirty="0"/>
              <a:t>Surviving Sepsis Campaign. Updated Bundles in Response to New Evidence. Available at: http://www.survivingsepsis.org/SiteCollectionDocuments/SSC_Bundle.pdf</a:t>
            </a:r>
          </a:p>
        </p:txBody>
      </p:sp>
      <p:sp>
        <p:nvSpPr>
          <p:cNvPr id="5" name="Slide Number Placeholder 3"/>
          <p:cNvSpPr>
            <a:spLocks noGrp="1"/>
          </p:cNvSpPr>
          <p:nvPr>
            <p:ph type="sldNum" sz="quarter" idx="12"/>
          </p:nvPr>
        </p:nvSpPr>
        <p:spPr>
          <a:xfrm>
            <a:off x="7924800" y="6356350"/>
            <a:ext cx="762000" cy="365125"/>
          </a:xfrm>
        </p:spPr>
        <p:txBody>
          <a:bodyPr/>
          <a:lstStyle/>
          <a:p>
            <a:r>
              <a:rPr kumimoji="0" lang="en-US" dirty="0" smtClean="0"/>
              <a:t>17</a:t>
            </a:r>
            <a:endParaRPr kumimoji="0" lang="en-US" dirty="0"/>
          </a:p>
        </p:txBody>
      </p:sp>
    </p:spTree>
    <p:extLst>
      <p:ext uri="{BB962C8B-B14F-4D97-AF65-F5344CB8AC3E}">
        <p14:creationId xmlns:p14="http://schemas.microsoft.com/office/powerpoint/2010/main" val="101189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D5ECF-C874-46D0-88B3-5ECB7E669CDC}"/>
              </a:ext>
            </a:extLst>
          </p:cNvPr>
          <p:cNvSpPr>
            <a:spLocks noGrp="1"/>
          </p:cNvSpPr>
          <p:nvPr>
            <p:ph type="title"/>
          </p:nvPr>
        </p:nvSpPr>
        <p:spPr/>
        <p:txBody>
          <a:bodyPr>
            <a:normAutofit fontScale="90000"/>
          </a:bodyPr>
          <a:lstStyle/>
          <a:p>
            <a:pPr algn="ctr"/>
            <a:r>
              <a:rPr lang="en-US" dirty="0"/>
              <a:t>Blood Culture Collection Methods</a:t>
            </a:r>
          </a:p>
        </p:txBody>
      </p:sp>
      <p:sp>
        <p:nvSpPr>
          <p:cNvPr id="4" name="Slide Number Placeholder 3">
            <a:extLst>
              <a:ext uri="{FF2B5EF4-FFF2-40B4-BE49-F238E27FC236}">
                <a16:creationId xmlns:a16="http://schemas.microsoft.com/office/drawing/2014/main" xmlns="" id="{C9544A1D-2464-4458-ACF6-4FC5353FCD38}"/>
              </a:ext>
            </a:extLst>
          </p:cNvPr>
          <p:cNvSpPr>
            <a:spLocks noGrp="1"/>
          </p:cNvSpPr>
          <p:nvPr>
            <p:ph type="sldNum" sz="quarter" idx="12"/>
          </p:nvPr>
        </p:nvSpPr>
        <p:spPr/>
        <p:txBody>
          <a:bodyPr/>
          <a:lstStyle/>
          <a:p>
            <a:fld id="{042AED99-7FB4-404E-8A97-64753DCE42EC}" type="slidenum">
              <a:rPr kumimoji="0" lang="en-US" smtClean="0"/>
              <a:pPr/>
              <a:t>18</a:t>
            </a:fld>
            <a:endParaRPr kumimoji="0" lang="en-US" dirty="0"/>
          </a:p>
        </p:txBody>
      </p:sp>
      <p:pic>
        <p:nvPicPr>
          <p:cNvPr id="1026" name="Picture 2" descr="https://mykindofscience.files.wordpress.com/2015/11/maxresdefault.jpg">
            <a:extLst>
              <a:ext uri="{FF2B5EF4-FFF2-40B4-BE49-F238E27FC236}">
                <a16:creationId xmlns:a16="http://schemas.microsoft.com/office/drawing/2014/main" xmlns="" id="{C0B8BC65-407D-46AA-AD22-6D0F9B7E1B88}"/>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70279" y="1935163"/>
            <a:ext cx="3874910" cy="2179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zKdSsmiYBM8/maxresdefault.jpg">
            <a:extLst>
              <a:ext uri="{FF2B5EF4-FFF2-40B4-BE49-F238E27FC236}">
                <a16:creationId xmlns:a16="http://schemas.microsoft.com/office/drawing/2014/main" xmlns="" id="{127A836F-C17F-4F33-BBDA-F3088FE429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9764" y="1940720"/>
            <a:ext cx="3874910" cy="2179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DB4FB6E-CCB8-4681-A505-5C3601250F5D}"/>
              </a:ext>
            </a:extLst>
          </p:cNvPr>
          <p:cNvSpPr txBox="1"/>
          <p:nvPr/>
        </p:nvSpPr>
        <p:spPr>
          <a:xfrm>
            <a:off x="670279" y="4572000"/>
            <a:ext cx="7784395" cy="1323439"/>
          </a:xfrm>
          <a:prstGeom prst="rect">
            <a:avLst/>
          </a:prstGeom>
          <a:noFill/>
        </p:spPr>
        <p:txBody>
          <a:bodyPr wrap="square" rtlCol="0">
            <a:spAutoFit/>
          </a:bodyPr>
          <a:lstStyle/>
          <a:p>
            <a:r>
              <a:rPr lang="en-US" sz="2000" i="1" dirty="0">
                <a:solidFill>
                  <a:schemeClr val="bg2">
                    <a:lumMod val="50000"/>
                  </a:schemeClr>
                </a:solidFill>
              </a:rPr>
              <a:t>“Drawing blood for culture may be performed by obtaining the blood peripherally of from an existing intravascular device…..however, both methods have substantial risk of introducing microorganisms that are not present in the blood into the blood specimen”</a:t>
            </a:r>
          </a:p>
        </p:txBody>
      </p:sp>
      <p:sp>
        <p:nvSpPr>
          <p:cNvPr id="6" name="TextBox 5">
            <a:extLst>
              <a:ext uri="{FF2B5EF4-FFF2-40B4-BE49-F238E27FC236}">
                <a16:creationId xmlns:a16="http://schemas.microsoft.com/office/drawing/2014/main" xmlns="" id="{6CA645E2-2803-47E4-B10A-2FDB6B88ABC2}"/>
              </a:ext>
            </a:extLst>
          </p:cNvPr>
          <p:cNvSpPr txBox="1"/>
          <p:nvPr/>
        </p:nvSpPr>
        <p:spPr>
          <a:xfrm>
            <a:off x="670279" y="6019800"/>
            <a:ext cx="8016521" cy="461665"/>
          </a:xfrm>
          <a:prstGeom prst="rect">
            <a:avLst/>
          </a:prstGeom>
          <a:noFill/>
        </p:spPr>
        <p:txBody>
          <a:bodyPr wrap="square" rtlCol="0">
            <a:spAutoFit/>
          </a:bodyPr>
          <a:lstStyle/>
          <a:p>
            <a:r>
              <a:rPr lang="en-US" sz="1200" dirty="0"/>
              <a:t>Hughes, JA, et al. The effectiveness of interventions to reduce peripheral blood culture contamination in acute care: a systematic review protocol. Systematic Rev 2018;7:126.</a:t>
            </a:r>
          </a:p>
        </p:txBody>
      </p:sp>
    </p:spTree>
    <p:extLst>
      <p:ext uri="{BB962C8B-B14F-4D97-AF65-F5344CB8AC3E}">
        <p14:creationId xmlns:p14="http://schemas.microsoft.com/office/powerpoint/2010/main" val="406409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dirty="0">
                <a:solidFill>
                  <a:srgbClr val="00B050"/>
                </a:solidFill>
              </a:rPr>
              <a:t>Blood Culture Contamination</a:t>
            </a:r>
          </a:p>
        </p:txBody>
      </p:sp>
      <p:sp>
        <p:nvSpPr>
          <p:cNvPr id="3" name="Content Placeholder 2"/>
          <p:cNvSpPr>
            <a:spLocks noGrp="1"/>
          </p:cNvSpPr>
          <p:nvPr>
            <p:ph idx="1"/>
          </p:nvPr>
        </p:nvSpPr>
        <p:spPr>
          <a:xfrm>
            <a:off x="457200" y="1371600"/>
            <a:ext cx="8229600" cy="3505200"/>
          </a:xfrm>
        </p:spPr>
        <p:txBody>
          <a:bodyPr>
            <a:normAutofit lnSpcReduction="10000"/>
          </a:bodyPr>
          <a:lstStyle/>
          <a:p>
            <a:r>
              <a:rPr lang="en-US" sz="1800" dirty="0"/>
              <a:t>Contaminated BCs are associated with severe financial and clinical consequences</a:t>
            </a:r>
          </a:p>
          <a:p>
            <a:r>
              <a:rPr lang="en-US" sz="1800" dirty="0"/>
              <a:t>Landmark study by the College of American Pathologists (CAP) of 497,134 BCs obtained in 640 hospitals reported </a:t>
            </a:r>
            <a:r>
              <a:rPr lang="en-US" sz="1800" i="1" dirty="0"/>
              <a:t>mean contamination rate of 2.5% </a:t>
            </a:r>
            <a:r>
              <a:rPr lang="en-US" sz="1800" dirty="0"/>
              <a:t>among all BCs drawn</a:t>
            </a:r>
            <a:r>
              <a:rPr lang="en-US" sz="1800" i="1" dirty="0"/>
              <a:t> </a:t>
            </a:r>
          </a:p>
          <a:p>
            <a:r>
              <a:rPr lang="en-US" sz="1800" dirty="0"/>
              <a:t>Approximately </a:t>
            </a:r>
            <a:r>
              <a:rPr lang="en-US" sz="1800" b="1" dirty="0">
                <a:solidFill>
                  <a:srgbClr val="FF0000"/>
                </a:solidFill>
              </a:rPr>
              <a:t>50%</a:t>
            </a:r>
            <a:r>
              <a:rPr lang="en-US" sz="1800" dirty="0"/>
              <a:t> of </a:t>
            </a:r>
            <a:r>
              <a:rPr lang="en-US" sz="1800" i="1" dirty="0"/>
              <a:t>positive</a:t>
            </a:r>
            <a:r>
              <a:rPr lang="en-US" sz="1800" dirty="0"/>
              <a:t> BCs represent contamination</a:t>
            </a:r>
          </a:p>
          <a:p>
            <a:r>
              <a:rPr lang="en-US" sz="1800" dirty="0"/>
              <a:t>Most U.S. hospitals use a BCC benchmark of ≤3.0% as derived from CAP Q-Tracks Monitor data, although this is not a validated benchmark </a:t>
            </a:r>
          </a:p>
          <a:p>
            <a:r>
              <a:rPr lang="en-US" sz="1800" dirty="0"/>
              <a:t>BCs are considered contaminated if one or more of the following organisms are found in </a:t>
            </a:r>
            <a:r>
              <a:rPr lang="en-US" sz="1800" i="1" dirty="0"/>
              <a:t>only one bottle in a series of BC sets </a:t>
            </a:r>
            <a:r>
              <a:rPr lang="en-US" sz="1800" dirty="0"/>
              <a:t>(e.g., 1 of 1; 1 of 2, etc.):</a:t>
            </a:r>
          </a:p>
          <a:p>
            <a:pPr lvl="1"/>
            <a:r>
              <a:rPr lang="en-US" sz="1800" dirty="0"/>
              <a:t>CoNS, </a:t>
            </a:r>
            <a:r>
              <a:rPr lang="en-US" sz="1800" i="1" dirty="0"/>
              <a:t>Micrococcus</a:t>
            </a:r>
            <a:r>
              <a:rPr lang="en-US" sz="1800" dirty="0"/>
              <a:t>, alpha-hemolytic viridens strep, </a:t>
            </a:r>
            <a:r>
              <a:rPr lang="en-US" sz="1800" i="1" dirty="0"/>
              <a:t>Propionibacterium acnes</a:t>
            </a:r>
            <a:r>
              <a:rPr lang="en-US" sz="1800" dirty="0"/>
              <a:t>, </a:t>
            </a:r>
            <a:r>
              <a:rPr lang="en-US" sz="1800" i="1" dirty="0"/>
              <a:t>Corynebacterium</a:t>
            </a:r>
            <a:r>
              <a:rPr lang="en-US" sz="1800" dirty="0"/>
              <a:t> sp., </a:t>
            </a:r>
            <a:r>
              <a:rPr lang="en-US" sz="1800" i="1" dirty="0"/>
              <a:t>Bacillus</a:t>
            </a:r>
            <a:r>
              <a:rPr lang="en-US" sz="1800" dirty="0"/>
              <a:t> sp.</a:t>
            </a:r>
          </a:p>
        </p:txBody>
      </p:sp>
      <p:sp>
        <p:nvSpPr>
          <p:cNvPr id="4" name="TextBox 3"/>
          <p:cNvSpPr txBox="1"/>
          <p:nvPr/>
        </p:nvSpPr>
        <p:spPr>
          <a:xfrm>
            <a:off x="457200" y="5320605"/>
            <a:ext cx="8305800" cy="1200329"/>
          </a:xfrm>
          <a:prstGeom prst="rect">
            <a:avLst/>
          </a:prstGeom>
          <a:noFill/>
        </p:spPr>
        <p:txBody>
          <a:bodyPr wrap="square" rtlCol="0">
            <a:spAutoFit/>
          </a:bodyPr>
          <a:lstStyle/>
          <a:p>
            <a:pPr lvl="0"/>
            <a:r>
              <a:rPr lang="en-US" sz="1000" dirty="0"/>
              <a:t>Bates DW, Goldman L, Lee TH. Contaminant blood cultures and resource utilization: the true consequences of false-positive results. JAMA 1991;265(3):365-69. </a:t>
            </a:r>
          </a:p>
          <a:p>
            <a:pPr lvl="0"/>
            <a:r>
              <a:rPr lang="en-US" sz="1000" dirty="0"/>
              <a:t>Schifman RB, Strand CL, Meier FA, Howanitz PJ. Blood culture contamination: a College of American Pathologists Q-Probes study involving 640 institutions and 497,134 specimens from adult patients. Arch Pathol Lab Med 1998;122:216-21.</a:t>
            </a:r>
          </a:p>
          <a:p>
            <a:pPr lvl="0"/>
            <a:r>
              <a:rPr lang="en-US" sz="1000" dirty="0"/>
              <a:t>Bekeris LG, Tworek JA, Walsh MK, Valenstein PN. Trends in blood culture contamination: a College of American Pathologists Q-Tracks Study of 356 institutions. Arch Pathol Lab Med 2005;129:1222-25.</a:t>
            </a:r>
          </a:p>
          <a:p>
            <a:endParaRPr lang="en-US" sz="1200" dirty="0"/>
          </a:p>
        </p:txBody>
      </p:sp>
      <p:sp>
        <p:nvSpPr>
          <p:cNvPr id="5" name="Slide Number Placeholder 3"/>
          <p:cNvSpPr>
            <a:spLocks noGrp="1"/>
          </p:cNvSpPr>
          <p:nvPr>
            <p:ph type="sldNum" sz="quarter" idx="12"/>
          </p:nvPr>
        </p:nvSpPr>
        <p:spPr>
          <a:xfrm>
            <a:off x="7924800" y="6356350"/>
            <a:ext cx="762000" cy="365125"/>
          </a:xfrm>
        </p:spPr>
        <p:txBody>
          <a:bodyPr/>
          <a:lstStyle/>
          <a:p>
            <a:r>
              <a:rPr kumimoji="0" lang="en-US" dirty="0" smtClean="0"/>
              <a:t>19</a:t>
            </a:r>
            <a:endParaRPr kumimoji="0" lang="en-US" dirty="0"/>
          </a:p>
        </p:txBody>
      </p:sp>
    </p:spTree>
    <p:extLst>
      <p:ext uri="{BB962C8B-B14F-4D97-AF65-F5344CB8AC3E}">
        <p14:creationId xmlns:p14="http://schemas.microsoft.com/office/powerpoint/2010/main" val="354376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The speaker has provided consultative services to the following:</a:t>
            </a:r>
          </a:p>
          <a:p>
            <a:endParaRPr lang="en-US" dirty="0"/>
          </a:p>
          <a:p>
            <a:pPr lvl="1"/>
            <a:r>
              <a:rPr lang="en-US" dirty="0" smtClean="0"/>
              <a:t>The CASPR Group</a:t>
            </a:r>
          </a:p>
          <a:p>
            <a:pPr lvl="1"/>
            <a:r>
              <a:rPr lang="en-US" dirty="0" smtClean="0"/>
              <a:t>BD</a:t>
            </a:r>
          </a:p>
          <a:p>
            <a:pPr lvl="1"/>
            <a:r>
              <a:rPr lang="en-US" dirty="0" err="1" smtClean="0"/>
              <a:t>Nanosonics</a:t>
            </a:r>
            <a:r>
              <a:rPr lang="en-US" dirty="0" smtClean="0"/>
              <a:t> </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a:t>
            </a:fld>
            <a:endParaRPr kumimoji="0" lang="en-US" dirty="0"/>
          </a:p>
        </p:txBody>
      </p:sp>
    </p:spTree>
    <p:extLst>
      <p:ext uri="{BB962C8B-B14F-4D97-AF65-F5344CB8AC3E}">
        <p14:creationId xmlns:p14="http://schemas.microsoft.com/office/powerpoint/2010/main" val="67915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A9B05-8E1C-418C-960B-7A92D179379B}"/>
              </a:ext>
            </a:extLst>
          </p:cNvPr>
          <p:cNvSpPr>
            <a:spLocks noGrp="1"/>
          </p:cNvSpPr>
          <p:nvPr>
            <p:ph type="title"/>
          </p:nvPr>
        </p:nvSpPr>
        <p:spPr>
          <a:xfrm>
            <a:off x="457200" y="704088"/>
            <a:ext cx="8229600" cy="667512"/>
          </a:xfrm>
        </p:spPr>
        <p:txBody>
          <a:bodyPr>
            <a:normAutofit fontScale="90000"/>
          </a:bodyPr>
          <a:lstStyle/>
          <a:p>
            <a:r>
              <a:rPr lang="en-US" dirty="0"/>
              <a:t>BC Utilization Study</a:t>
            </a:r>
          </a:p>
        </p:txBody>
      </p:sp>
      <p:sp>
        <p:nvSpPr>
          <p:cNvPr id="3" name="Content Placeholder 2">
            <a:extLst>
              <a:ext uri="{FF2B5EF4-FFF2-40B4-BE49-F238E27FC236}">
                <a16:creationId xmlns:a16="http://schemas.microsoft.com/office/drawing/2014/main" xmlns="" id="{58122666-165C-41CB-9900-5DA9BFF14A82}"/>
              </a:ext>
            </a:extLst>
          </p:cNvPr>
          <p:cNvSpPr>
            <a:spLocks noGrp="1"/>
          </p:cNvSpPr>
          <p:nvPr>
            <p:ph idx="1"/>
          </p:nvPr>
        </p:nvSpPr>
        <p:spPr>
          <a:xfrm>
            <a:off x="457200" y="2089150"/>
            <a:ext cx="8229600" cy="2743200"/>
          </a:xfrm>
        </p:spPr>
        <p:txBody>
          <a:bodyPr>
            <a:normAutofit fontScale="77500" lnSpcReduction="20000"/>
          </a:bodyPr>
          <a:lstStyle/>
          <a:p>
            <a:r>
              <a:rPr lang="en-US" dirty="0"/>
              <a:t>Study intended to describe pattern of BC utilization in an academic medical center</a:t>
            </a:r>
          </a:p>
          <a:p>
            <a:r>
              <a:rPr lang="en-US" dirty="0"/>
              <a:t>In total 38,939 BC sets were drawn over a one-year period (diversion discard tube used)</a:t>
            </a:r>
          </a:p>
          <a:p>
            <a:pPr lvl="1"/>
            <a:r>
              <a:rPr lang="en-US" dirty="0">
                <a:solidFill>
                  <a:schemeClr val="bg2">
                    <a:lumMod val="50000"/>
                  </a:schemeClr>
                </a:solidFill>
              </a:rPr>
              <a:t>No growth – 35,823 (92.0%)</a:t>
            </a:r>
          </a:p>
          <a:p>
            <a:pPr lvl="1"/>
            <a:r>
              <a:rPr lang="en-US" dirty="0">
                <a:solidFill>
                  <a:schemeClr val="bg2">
                    <a:lumMod val="50000"/>
                  </a:schemeClr>
                </a:solidFill>
              </a:rPr>
              <a:t>Pathogens – 2755 (7.1%)</a:t>
            </a:r>
          </a:p>
          <a:p>
            <a:pPr lvl="1"/>
            <a:r>
              <a:rPr lang="en-US" dirty="0">
                <a:solidFill>
                  <a:schemeClr val="bg2">
                    <a:lumMod val="50000"/>
                  </a:schemeClr>
                </a:solidFill>
              </a:rPr>
              <a:t>Contamination – 358 (0.91%)</a:t>
            </a:r>
          </a:p>
          <a:p>
            <a:r>
              <a:rPr lang="en-US" dirty="0"/>
              <a:t>In 2.5% of BC draws, catheter-related infections were principle diagnosis</a:t>
            </a:r>
          </a:p>
        </p:txBody>
      </p:sp>
      <p:sp>
        <p:nvSpPr>
          <p:cNvPr id="4"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p:txBody>
          <a:bodyPr/>
          <a:lstStyle/>
          <a:p>
            <a:fld id="{042AED99-7FB4-404E-8A97-64753DCE42EC}" type="slidenum">
              <a:rPr kumimoji="0" lang="en-US" smtClean="0"/>
              <a:pPr/>
              <a:t>20</a:t>
            </a:fld>
            <a:endParaRPr kumimoji="0" lang="en-US" dirty="0"/>
          </a:p>
        </p:txBody>
      </p:sp>
      <p:sp>
        <p:nvSpPr>
          <p:cNvPr id="5" name="TextBox 4">
            <a:extLst>
              <a:ext uri="{FF2B5EF4-FFF2-40B4-BE49-F238E27FC236}">
                <a16:creationId xmlns:a16="http://schemas.microsoft.com/office/drawing/2014/main" xmlns="" id="{F72486DC-A7B0-4842-A540-A851A995CE8F}"/>
              </a:ext>
            </a:extLst>
          </p:cNvPr>
          <p:cNvSpPr txBox="1"/>
          <p:nvPr/>
        </p:nvSpPr>
        <p:spPr>
          <a:xfrm>
            <a:off x="609600" y="6019800"/>
            <a:ext cx="8001000" cy="461665"/>
          </a:xfrm>
          <a:prstGeom prst="rect">
            <a:avLst/>
          </a:prstGeom>
          <a:noFill/>
        </p:spPr>
        <p:txBody>
          <a:bodyPr wrap="square" rtlCol="0">
            <a:spAutoFit/>
          </a:bodyPr>
          <a:lstStyle/>
          <a:p>
            <a:r>
              <a:rPr lang="en-US" sz="1200" dirty="0"/>
              <a:t>Chen AI, et al. Blood culture utilization at an academic hospital: addressing a gap in benchmarking. ICHE 2018:39:1353-59.</a:t>
            </a:r>
          </a:p>
        </p:txBody>
      </p:sp>
    </p:spTree>
    <p:extLst>
      <p:ext uri="{BB962C8B-B14F-4D97-AF65-F5344CB8AC3E}">
        <p14:creationId xmlns:p14="http://schemas.microsoft.com/office/powerpoint/2010/main" val="261463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59" y="591326"/>
            <a:ext cx="8686800" cy="792162"/>
          </a:xfrm>
        </p:spPr>
        <p:txBody>
          <a:bodyPr>
            <a:noAutofit/>
          </a:bodyPr>
          <a:lstStyle/>
          <a:p>
            <a:r>
              <a:rPr lang="en-US" sz="2400" dirty="0">
                <a:solidFill>
                  <a:srgbClr val="00B050"/>
                </a:solidFill>
              </a:rPr>
              <a:t>Define &amp; Measure (Surveillance): NHSN CLABSI Definitions, 2019</a:t>
            </a:r>
          </a:p>
        </p:txBody>
      </p:sp>
      <p:sp>
        <p:nvSpPr>
          <p:cNvPr id="5" name="TextBox 4"/>
          <p:cNvSpPr txBox="1"/>
          <p:nvPr/>
        </p:nvSpPr>
        <p:spPr>
          <a:xfrm>
            <a:off x="457200" y="6287869"/>
            <a:ext cx="8229600" cy="646331"/>
          </a:xfrm>
          <a:prstGeom prst="rect">
            <a:avLst/>
          </a:prstGeom>
          <a:noFill/>
        </p:spPr>
        <p:txBody>
          <a:bodyPr wrap="square" rtlCol="0">
            <a:spAutoFit/>
          </a:bodyPr>
          <a:lstStyle/>
          <a:p>
            <a:r>
              <a:rPr lang="en-US" sz="900" dirty="0"/>
              <a:t>NHSN, Bloodstream Infection Event (Central Line-Associated Bloodstream Infection and Non-central line-associated Bloodstream Infection), available at: http://www.cdc.gov/nhsn/PDFs/pscManual/4PSC_CLABScurrent.pdf</a:t>
            </a:r>
            <a:endParaRPr lang="en-US" sz="800" dirty="0"/>
          </a:p>
          <a:p>
            <a:endParaRPr lang="en-US" dirty="0"/>
          </a:p>
        </p:txBody>
      </p:sp>
      <p:sp>
        <p:nvSpPr>
          <p:cNvPr id="6" name="TextBox 5"/>
          <p:cNvSpPr txBox="1"/>
          <p:nvPr/>
        </p:nvSpPr>
        <p:spPr>
          <a:xfrm>
            <a:off x="457200" y="1984950"/>
            <a:ext cx="8229600" cy="36933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FF0000"/>
            </a:solidFill>
          </a:ln>
        </p:spPr>
        <p:txBody>
          <a:bodyPr wrap="square" rtlCol="0">
            <a:spAutoFit/>
          </a:bodyPr>
          <a:lstStyle/>
          <a:p>
            <a:r>
              <a:rPr lang="en-US" sz="1200" b="1" dirty="0"/>
              <a:t>NHSN Footnote: Blood Specimen Collection </a:t>
            </a:r>
            <a:endParaRPr lang="en-US" sz="1200" dirty="0"/>
          </a:p>
          <a:p>
            <a:r>
              <a:rPr lang="en-US" sz="1200" dirty="0"/>
              <a:t>In LCBI criteria 2 and 3, the phrase </a:t>
            </a:r>
            <a:r>
              <a:rPr lang="en-US" sz="1200" b="1" dirty="0">
                <a:solidFill>
                  <a:srgbClr val="FF0000"/>
                </a:solidFill>
              </a:rPr>
              <a:t>“two or more blood specimens drawn on separate occasions”</a:t>
            </a:r>
            <a:r>
              <a:rPr lang="en-US" sz="1200" dirty="0"/>
              <a:t> means:</a:t>
            </a:r>
          </a:p>
          <a:p>
            <a:endParaRPr lang="en-US" sz="1200" dirty="0"/>
          </a:p>
          <a:p>
            <a:r>
              <a:rPr lang="en-US" sz="1200" dirty="0"/>
              <a:t>a. blood from at least two separate blood draws was collected on the same or consecutive</a:t>
            </a:r>
          </a:p>
          <a:p>
            <a:r>
              <a:rPr lang="en-US" sz="1200" dirty="0"/>
              <a:t>calendar days, and</a:t>
            </a:r>
          </a:p>
          <a:p>
            <a:r>
              <a:rPr lang="en-US" sz="1200" dirty="0"/>
              <a:t>b. two separate site preparations (decontamination steps) were performed during specimen</a:t>
            </a:r>
          </a:p>
          <a:p>
            <a:r>
              <a:rPr lang="en-US" sz="1200" dirty="0"/>
              <a:t>collection.</a:t>
            </a:r>
          </a:p>
          <a:p>
            <a:r>
              <a:rPr lang="en-US" sz="1200" dirty="0"/>
              <a:t>This will reduce misidentification of </a:t>
            </a:r>
            <a:r>
              <a:rPr lang="en-US" sz="1200" b="1" dirty="0">
                <a:solidFill>
                  <a:srgbClr val="FF0000"/>
                </a:solidFill>
              </a:rPr>
              <a:t>contaminated</a:t>
            </a:r>
            <a:r>
              <a:rPr lang="en-US" sz="1200" dirty="0"/>
              <a:t> blood specimens as LCBIs. For example, aseptic technique indicates that separate site decontaminations would be performed for blood specimens drawn from different sites (in other words; different venipunctures, a combination of venipuncture and lumen withdrawal, or different lumens of the same central line), or at different times. Specimens collected in this manner would therefore be considered “separate occasions”. </a:t>
            </a:r>
          </a:p>
          <a:p>
            <a:r>
              <a:rPr lang="en-US" sz="1200" dirty="0"/>
              <a:t>Specimen Collection Considerations: Blood specimens drawn through central lines can have a higher rate of </a:t>
            </a:r>
            <a:r>
              <a:rPr lang="en-US" sz="1200" b="1" dirty="0">
                <a:solidFill>
                  <a:srgbClr val="FF0000"/>
                </a:solidFill>
              </a:rPr>
              <a:t>contamination</a:t>
            </a:r>
            <a:r>
              <a:rPr lang="en-US" sz="1200" dirty="0"/>
              <a:t> than blood specimens collected through peripheral venipuncture. 3, 4 However, all positive blood specimens, regardless of the site from which they are drawn or the purpose for which they are collected, must be included when conducting in-plan CLABSI surveillance (for example, weekly blood cultures performed in hematology and oncology locations).</a:t>
            </a:r>
          </a:p>
          <a:p>
            <a:endParaRPr lang="en-US" sz="1200" dirty="0"/>
          </a:p>
          <a:p>
            <a:pPr algn="l"/>
            <a:endParaRPr lang="en-US" b="1" dirty="0">
              <a:solidFill>
                <a:srgbClr val="336998"/>
              </a:solidFill>
              <a:latin typeface="Arial Nova" panose="020B0504020202020204" pitchFamily="34" charset="0"/>
            </a:endParaRPr>
          </a:p>
        </p:txBody>
      </p:sp>
      <p:sp>
        <p:nvSpPr>
          <p:cNvPr id="7"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dirty="0" smtClean="0"/>
              <a:t>21</a:t>
            </a:r>
            <a:endParaRPr kumimoji="0" lang="en-US" dirty="0"/>
          </a:p>
        </p:txBody>
      </p:sp>
    </p:spTree>
    <p:extLst>
      <p:ext uri="{BB962C8B-B14F-4D97-AF65-F5344CB8AC3E}">
        <p14:creationId xmlns:p14="http://schemas.microsoft.com/office/powerpoint/2010/main" val="42419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400" dirty="0">
                <a:solidFill>
                  <a:srgbClr val="00B050"/>
                </a:solidFill>
              </a:rPr>
              <a:t>BCC Effect on CLABSIs</a:t>
            </a:r>
          </a:p>
        </p:txBody>
      </p:sp>
      <p:sp>
        <p:nvSpPr>
          <p:cNvPr id="3" name="Content Placeholder 2"/>
          <p:cNvSpPr>
            <a:spLocks noGrp="1"/>
          </p:cNvSpPr>
          <p:nvPr>
            <p:ph idx="1"/>
          </p:nvPr>
        </p:nvSpPr>
        <p:spPr>
          <a:xfrm>
            <a:off x="457200" y="1295400"/>
            <a:ext cx="8229600" cy="3733800"/>
          </a:xfrm>
        </p:spPr>
        <p:txBody>
          <a:bodyPr>
            <a:normAutofit fontScale="92500" lnSpcReduction="10000"/>
          </a:bodyPr>
          <a:lstStyle/>
          <a:p>
            <a:r>
              <a:rPr lang="en-US" sz="2000" dirty="0"/>
              <a:t>LCBI 1: so called NHSN </a:t>
            </a:r>
            <a:r>
              <a:rPr lang="en-US" sz="2000" i="1" dirty="0"/>
              <a:t>“recognized pathogens”</a:t>
            </a:r>
            <a:r>
              <a:rPr lang="en-US" sz="2000" dirty="0"/>
              <a:t> such as </a:t>
            </a:r>
            <a:r>
              <a:rPr lang="en-US" sz="2000" i="1" dirty="0"/>
              <a:t>S. aureus </a:t>
            </a:r>
            <a:r>
              <a:rPr lang="en-US" sz="2000" dirty="0"/>
              <a:t>or </a:t>
            </a:r>
            <a:r>
              <a:rPr lang="en-US" sz="2000" i="1" dirty="0"/>
              <a:t>Enterococcus</a:t>
            </a:r>
            <a:r>
              <a:rPr lang="en-US" sz="2000" dirty="0"/>
              <a:t> have been identified as contaminants (6.4% and 16.1% respectively) in major study; when a “pathogen” is not related to an infection at another site, as occurs when a contaminant is identified, then the event is a CLABSI</a:t>
            </a:r>
          </a:p>
          <a:p>
            <a:endParaRPr lang="en-US" sz="2000" dirty="0"/>
          </a:p>
          <a:p>
            <a:r>
              <a:rPr lang="en-US" sz="2000" dirty="0"/>
              <a:t>LCBI 2: clinical situations, e.g., patient’s venous condition, limited CVAD lumen access, clinician’s workload may restrict “ideal” blood draws from separate sites or at different times.</a:t>
            </a:r>
          </a:p>
          <a:p>
            <a:endParaRPr lang="en-US" sz="2000" dirty="0"/>
          </a:p>
          <a:p>
            <a:r>
              <a:rPr lang="en-US" sz="2000" dirty="0"/>
              <a:t>There exists no “gold standard” for determining true infection vs. contamination of BCs….this limitation may impact the variability in identifying reportable CLABIs</a:t>
            </a:r>
          </a:p>
        </p:txBody>
      </p:sp>
      <p:sp>
        <p:nvSpPr>
          <p:cNvPr id="4" name="TextBox 3"/>
          <p:cNvSpPr txBox="1"/>
          <p:nvPr/>
        </p:nvSpPr>
        <p:spPr>
          <a:xfrm>
            <a:off x="304800" y="5244405"/>
            <a:ext cx="8534400" cy="1384995"/>
          </a:xfrm>
          <a:prstGeom prst="rect">
            <a:avLst/>
          </a:prstGeom>
          <a:noFill/>
        </p:spPr>
        <p:txBody>
          <a:bodyPr wrap="square" rtlCol="0">
            <a:spAutoFit/>
          </a:bodyPr>
          <a:lstStyle/>
          <a:p>
            <a:pPr lvl="0"/>
            <a:r>
              <a:rPr lang="en-US" sz="1200" dirty="0"/>
              <a:t>Freeman JT, et al. Blood culture contamination with Enterococci and skin organisms: implications for surveillance definitions of primary blood stream infections. Am J Infect Control 2011;39:436-48.</a:t>
            </a:r>
          </a:p>
          <a:p>
            <a:pPr lvl="0"/>
            <a:r>
              <a:rPr lang="en-US" sz="1200" dirty="0"/>
              <a:t>Steinberg JP, et al. Distribution of pathogens in central line-associated bloodstream infections among patients with or without neutropenia following chemotherapy: evidence for a proposed modification to the current surveillance definition. Infect Control Hosp Epidemiol 2013;34:171-75.</a:t>
            </a:r>
          </a:p>
          <a:p>
            <a:r>
              <a:rPr lang="en-US" sz="1200" dirty="0"/>
              <a:t>Backman LA, et al. Validation of the surveillance and reporting of central line-associated bloodstream infection data to a state health department. Am J Infect Control 2010;38:832-38.</a:t>
            </a:r>
          </a:p>
        </p:txBody>
      </p:sp>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dirty="0" smtClean="0"/>
              <a:t>22</a:t>
            </a:r>
            <a:endParaRPr kumimoji="0" lang="en-US" dirty="0"/>
          </a:p>
        </p:txBody>
      </p:sp>
    </p:spTree>
    <p:extLst>
      <p:ext uri="{BB962C8B-B14F-4D97-AF65-F5344CB8AC3E}">
        <p14:creationId xmlns:p14="http://schemas.microsoft.com/office/powerpoint/2010/main" val="174131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342A5-C9E5-452F-BFC9-99FBCEE8EAD7}"/>
              </a:ext>
            </a:extLst>
          </p:cNvPr>
          <p:cNvSpPr>
            <a:spLocks noGrp="1"/>
          </p:cNvSpPr>
          <p:nvPr>
            <p:ph type="title"/>
          </p:nvPr>
        </p:nvSpPr>
        <p:spPr>
          <a:xfrm>
            <a:off x="457200" y="609600"/>
            <a:ext cx="8458200" cy="819912"/>
          </a:xfrm>
        </p:spPr>
        <p:txBody>
          <a:bodyPr>
            <a:noAutofit/>
          </a:bodyPr>
          <a:lstStyle/>
          <a:p>
            <a:r>
              <a:rPr lang="en-US" sz="4400" dirty="0"/>
              <a:t>BC Issues Affecting Optimal Outcome</a:t>
            </a:r>
          </a:p>
        </p:txBody>
      </p:sp>
      <p:sp>
        <p:nvSpPr>
          <p:cNvPr id="3" name="Content Placeholder 2">
            <a:extLst>
              <a:ext uri="{FF2B5EF4-FFF2-40B4-BE49-F238E27FC236}">
                <a16:creationId xmlns:a16="http://schemas.microsoft.com/office/drawing/2014/main" xmlns="" id="{69FB8F47-026D-46DC-BFFA-CD8DD482A2A3}"/>
              </a:ext>
            </a:extLst>
          </p:cNvPr>
          <p:cNvSpPr>
            <a:spLocks noGrp="1"/>
          </p:cNvSpPr>
          <p:nvPr>
            <p:ph idx="1"/>
          </p:nvPr>
        </p:nvSpPr>
        <p:spPr>
          <a:xfrm>
            <a:off x="457200" y="1524000"/>
            <a:ext cx="8229600" cy="4389120"/>
          </a:xfrm>
        </p:spPr>
        <p:txBody>
          <a:bodyPr>
            <a:normAutofit fontScale="77500" lnSpcReduction="20000"/>
          </a:bodyPr>
          <a:lstStyle/>
          <a:p>
            <a:r>
              <a:rPr lang="en-US" dirty="0"/>
              <a:t>Clinical indications</a:t>
            </a:r>
          </a:p>
          <a:p>
            <a:r>
              <a:rPr lang="en-US" dirty="0"/>
              <a:t>Site draws: venipuncture vs. intravascular lines</a:t>
            </a:r>
          </a:p>
          <a:p>
            <a:r>
              <a:rPr lang="en-US" dirty="0"/>
              <a:t>Handling of needleless connectors</a:t>
            </a:r>
          </a:p>
          <a:p>
            <a:r>
              <a:rPr lang="en-US" dirty="0"/>
              <a:t>Use of pre-packaged kits for BC Drawing</a:t>
            </a:r>
          </a:p>
          <a:p>
            <a:r>
              <a:rPr lang="en-US" dirty="0"/>
              <a:t>Use of sterile gloves</a:t>
            </a:r>
          </a:p>
          <a:p>
            <a:r>
              <a:rPr lang="en-US" dirty="0"/>
              <a:t>Use of masks</a:t>
            </a:r>
          </a:p>
          <a:p>
            <a:r>
              <a:rPr lang="en-US" dirty="0"/>
              <a:t>Skin antisepsis</a:t>
            </a:r>
          </a:p>
          <a:p>
            <a:r>
              <a:rPr lang="en-US" dirty="0"/>
              <a:t>Disinfection of BC bottle septums</a:t>
            </a:r>
          </a:p>
          <a:p>
            <a:r>
              <a:rPr lang="en-US" dirty="0"/>
              <a:t>Discarding of initial volume of blood</a:t>
            </a:r>
          </a:p>
          <a:p>
            <a:r>
              <a:rPr lang="en-US" dirty="0"/>
              <a:t>Recommended volumes of blood</a:t>
            </a:r>
          </a:p>
          <a:p>
            <a:r>
              <a:rPr lang="en-US" dirty="0"/>
              <a:t>Order of draw</a:t>
            </a:r>
          </a:p>
          <a:p>
            <a:r>
              <a:rPr lang="en-US" dirty="0"/>
              <a:t>Inoculation of aerobic and anaerobic bottles</a:t>
            </a:r>
          </a:p>
          <a:p>
            <a:r>
              <a:rPr lang="en-US" dirty="0"/>
              <a:t>Labeling (site of draw)</a:t>
            </a:r>
          </a:p>
          <a:p>
            <a:r>
              <a:rPr lang="en-US" dirty="0"/>
              <a:t>Transport</a:t>
            </a:r>
          </a:p>
          <a:p>
            <a:endParaRPr lang="en-US" dirty="0"/>
          </a:p>
          <a:p>
            <a:endParaRPr lang="en-US" dirty="0"/>
          </a:p>
        </p:txBody>
      </p:sp>
      <p:sp>
        <p:nvSpPr>
          <p:cNvPr id="4" name="Slide Number Placeholder 3">
            <a:extLst>
              <a:ext uri="{FF2B5EF4-FFF2-40B4-BE49-F238E27FC236}">
                <a16:creationId xmlns:a16="http://schemas.microsoft.com/office/drawing/2014/main" xmlns="" id="{827B77BB-429E-456A-81D5-410A186D44AC}"/>
              </a:ext>
            </a:extLst>
          </p:cNvPr>
          <p:cNvSpPr>
            <a:spLocks noGrp="1"/>
          </p:cNvSpPr>
          <p:nvPr>
            <p:ph type="sldNum" sz="quarter" idx="12"/>
          </p:nvPr>
        </p:nvSpPr>
        <p:spPr/>
        <p:txBody>
          <a:bodyPr/>
          <a:lstStyle/>
          <a:p>
            <a:fld id="{042AED99-7FB4-404E-8A97-64753DCE42EC}" type="slidenum">
              <a:rPr kumimoji="0" lang="en-US" smtClean="0"/>
              <a:pPr/>
              <a:t>23</a:t>
            </a:fld>
            <a:endParaRPr kumimoji="0" lang="en-US" dirty="0"/>
          </a:p>
        </p:txBody>
      </p:sp>
      <p:pic>
        <p:nvPicPr>
          <p:cNvPr id="5" name="Content Placeholder 5">
            <a:extLst>
              <a:ext uri="{FF2B5EF4-FFF2-40B4-BE49-F238E27FC236}">
                <a16:creationId xmlns:a16="http://schemas.microsoft.com/office/drawing/2014/main" xmlns="" id="{E028ECA4-6029-4116-9DFE-679E9CBEAC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7450" y="2007689"/>
            <a:ext cx="2667000" cy="3554911"/>
          </a:xfrm>
          <a:prstGeom prst="rect">
            <a:avLst/>
          </a:prstGeom>
        </p:spPr>
      </p:pic>
      <p:sp>
        <p:nvSpPr>
          <p:cNvPr id="6" name="TextBox 5">
            <a:extLst>
              <a:ext uri="{FF2B5EF4-FFF2-40B4-BE49-F238E27FC236}">
                <a16:creationId xmlns:a16="http://schemas.microsoft.com/office/drawing/2014/main" xmlns="" id="{BBA5F7E8-3A6F-4029-8013-42F5280CA629}"/>
              </a:ext>
            </a:extLst>
          </p:cNvPr>
          <p:cNvSpPr txBox="1"/>
          <p:nvPr/>
        </p:nvSpPr>
        <p:spPr>
          <a:xfrm>
            <a:off x="457200" y="5913120"/>
            <a:ext cx="8229600" cy="1107996"/>
          </a:xfrm>
          <a:prstGeom prst="rect">
            <a:avLst/>
          </a:prstGeom>
          <a:noFill/>
        </p:spPr>
        <p:txBody>
          <a:bodyPr wrap="square" rtlCol="0">
            <a:spAutoFit/>
          </a:bodyPr>
          <a:lstStyle/>
          <a:p>
            <a:r>
              <a:rPr lang="en-US" sz="1200" dirty="0"/>
              <a:t>Garcia R, Spitzer E. </a:t>
            </a:r>
            <a:r>
              <a:rPr lang="en-US" sz="1200" b="1" dirty="0"/>
              <a:t>Multidisciplinary team review of best practices for collection and handling of blood cultures to determine effective interventions for increasing the yield of true-positive bacteremias, reducing contamination, and eliminating false-positive central line-associated bloodstream infections. AJIC 2015;43:1222-37.</a:t>
            </a:r>
          </a:p>
          <a:p>
            <a:endParaRPr lang="en-US" dirty="0"/>
          </a:p>
        </p:txBody>
      </p:sp>
    </p:spTree>
    <p:extLst>
      <p:ext uri="{BB962C8B-B14F-4D97-AF65-F5344CB8AC3E}">
        <p14:creationId xmlns:p14="http://schemas.microsoft.com/office/powerpoint/2010/main" val="3364431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788"/>
          </a:xfrm>
        </p:spPr>
        <p:txBody>
          <a:bodyPr>
            <a:noAutofit/>
          </a:bodyPr>
          <a:lstStyle/>
          <a:p>
            <a:pPr algn="ctr"/>
            <a:r>
              <a:rPr lang="en-US" sz="2800" dirty="0">
                <a:solidFill>
                  <a:schemeClr val="bg2">
                    <a:lumMod val="50000"/>
                  </a:schemeClr>
                </a:solidFill>
              </a:rPr>
              <a:t>Review Article on Urine Culture Collection and Handling</a:t>
            </a:r>
            <a:endParaRPr lang="en-US" sz="2400"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042AED99-7FB4-404E-8A97-64753DCE42EC}" type="slidenum">
              <a:rPr kumimoji="0" lang="en-US" sz="1800" smtClean="0"/>
              <a:pPr/>
              <a:t>24</a:t>
            </a:fld>
            <a:endParaRPr kumimoji="0" lang="en-US" sz="1800" dirty="0"/>
          </a:p>
        </p:txBody>
      </p:sp>
      <p:pic>
        <p:nvPicPr>
          <p:cNvPr id="5" name="Picture 4"/>
          <p:cNvPicPr>
            <a:picLocks noChangeAspect="1"/>
          </p:cNvPicPr>
          <p:nvPr/>
        </p:nvPicPr>
        <p:blipFill>
          <a:blip r:embed="rId2"/>
          <a:stretch>
            <a:fillRect/>
          </a:stretch>
        </p:blipFill>
        <p:spPr>
          <a:xfrm>
            <a:off x="914400" y="1433480"/>
            <a:ext cx="5791200" cy="492287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8574" y="2346579"/>
            <a:ext cx="1202562" cy="2345737"/>
          </a:xfrm>
          <a:prstGeom prst="rect">
            <a:avLst/>
          </a:prstGeom>
        </p:spPr>
      </p:pic>
    </p:spTree>
    <p:extLst>
      <p:ext uri="{BB962C8B-B14F-4D97-AF65-F5344CB8AC3E}">
        <p14:creationId xmlns:p14="http://schemas.microsoft.com/office/powerpoint/2010/main" val="1591760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0A1F8-F225-4B1E-9188-57814AAE6DF3}"/>
              </a:ext>
            </a:extLst>
          </p:cNvPr>
          <p:cNvSpPr>
            <a:spLocks noGrp="1"/>
          </p:cNvSpPr>
          <p:nvPr>
            <p:ph type="title"/>
          </p:nvPr>
        </p:nvSpPr>
        <p:spPr/>
        <p:txBody>
          <a:bodyPr/>
          <a:lstStyle/>
          <a:p>
            <a:r>
              <a:rPr lang="en-US" dirty="0"/>
              <a:t>Effects of UC on Admission</a:t>
            </a:r>
          </a:p>
        </p:txBody>
      </p:sp>
      <p:pic>
        <p:nvPicPr>
          <p:cNvPr id="4" name="Picture 3"/>
          <p:cNvPicPr>
            <a:picLocks noChangeAspect="1"/>
          </p:cNvPicPr>
          <p:nvPr/>
        </p:nvPicPr>
        <p:blipFill>
          <a:blip r:embed="rId2"/>
          <a:stretch>
            <a:fillRect/>
          </a:stretch>
        </p:blipFill>
        <p:spPr>
          <a:xfrm>
            <a:off x="990600" y="1935480"/>
            <a:ext cx="6995633" cy="4838802"/>
          </a:xfrm>
          <a:prstGeom prst="rect">
            <a:avLst/>
          </a:prstGeom>
          <a:ln>
            <a:solidFill>
              <a:schemeClr val="accent1"/>
            </a:solidFill>
          </a:ln>
        </p:spPr>
      </p:pic>
      <p:sp>
        <p:nvSpPr>
          <p:cNvPr id="5" name="Rectangle 4">
            <a:extLst>
              <a:ext uri="{FF2B5EF4-FFF2-40B4-BE49-F238E27FC236}">
                <a16:creationId xmlns:a16="http://schemas.microsoft.com/office/drawing/2014/main" xmlns="" id="{C01E86F2-DA65-4F80-8576-C2BF30AC8CEE}"/>
              </a:ext>
            </a:extLst>
          </p:cNvPr>
          <p:cNvSpPr/>
          <p:nvPr/>
        </p:nvSpPr>
        <p:spPr>
          <a:xfrm>
            <a:off x="1371600" y="5988844"/>
            <a:ext cx="6324600" cy="424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dirty="0" smtClean="0"/>
              <a:t>25</a:t>
            </a:r>
            <a:endParaRPr kumimoji="0" lang="en-US" dirty="0"/>
          </a:p>
        </p:txBody>
      </p:sp>
    </p:spTree>
    <p:extLst>
      <p:ext uri="{BB962C8B-B14F-4D97-AF65-F5344CB8AC3E}">
        <p14:creationId xmlns:p14="http://schemas.microsoft.com/office/powerpoint/2010/main" val="3057877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1815"/>
            <a:ext cx="8229600" cy="667512"/>
          </a:xfrm>
        </p:spPr>
        <p:txBody>
          <a:bodyPr>
            <a:noAutofit/>
          </a:bodyPr>
          <a:lstStyle/>
          <a:p>
            <a:pPr algn="ctr"/>
            <a:r>
              <a:rPr lang="en-US" sz="2800" dirty="0">
                <a:solidFill>
                  <a:schemeClr val="accent1">
                    <a:lumMod val="75000"/>
                  </a:schemeClr>
                </a:solidFill>
              </a:rPr>
              <a:t>Reasons for Inappropriate UC and UA Ordering</a:t>
            </a:r>
          </a:p>
        </p:txBody>
      </p:sp>
      <p:sp>
        <p:nvSpPr>
          <p:cNvPr id="3" name="Content Placeholder 2"/>
          <p:cNvSpPr>
            <a:spLocks noGrp="1"/>
          </p:cNvSpPr>
          <p:nvPr>
            <p:ph idx="1"/>
          </p:nvPr>
        </p:nvSpPr>
        <p:spPr>
          <a:xfrm>
            <a:off x="457200" y="1478875"/>
            <a:ext cx="8229600" cy="1111925"/>
          </a:xfrm>
        </p:spPr>
        <p:txBody>
          <a:bodyPr>
            <a:normAutofit/>
          </a:bodyPr>
          <a:lstStyle/>
          <a:p>
            <a:r>
              <a:rPr lang="en-US" sz="2000" dirty="0"/>
              <a:t>Multi-hospital survey of internal medicine resident physicians designed by 6 board-certified ID physicians</a:t>
            </a:r>
          </a:p>
          <a:p>
            <a:r>
              <a:rPr lang="en-US" sz="2000" dirty="0"/>
              <a:t>100 total responses, </a:t>
            </a:r>
            <a:r>
              <a:rPr lang="en-US" sz="2000" i="1" dirty="0">
                <a:solidFill>
                  <a:srgbClr val="FF0000"/>
                </a:solidFill>
              </a:rPr>
              <a:t>overall knowledge 48%</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26</a:t>
            </a:fld>
            <a:endParaRPr kumimoji="0" lang="en-US" dirty="0"/>
          </a:p>
        </p:txBody>
      </p:sp>
      <p:sp>
        <p:nvSpPr>
          <p:cNvPr id="5" name="TextBox 4"/>
          <p:cNvSpPr txBox="1"/>
          <p:nvPr/>
        </p:nvSpPr>
        <p:spPr>
          <a:xfrm>
            <a:off x="304800" y="6243935"/>
            <a:ext cx="8382000" cy="461665"/>
          </a:xfrm>
          <a:prstGeom prst="rect">
            <a:avLst/>
          </a:prstGeom>
          <a:noFill/>
        </p:spPr>
        <p:txBody>
          <a:bodyPr wrap="square" rtlCol="0">
            <a:spAutoFit/>
          </a:bodyPr>
          <a:lstStyle/>
          <a:p>
            <a:r>
              <a:rPr lang="en-US" sz="1200" dirty="0"/>
              <a:t>Drekonja DM, Abbo LM, Kuskowski MA, Gnadt C, Shulka MD, Johnson JR. A survey of resident physicians’ knowledge regarding urine testing and subsequent antimicrobial treatment. Am J Infect Control 2013;41:892-6.</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980" y="2589158"/>
            <a:ext cx="7969705" cy="3659242"/>
          </a:xfrm>
          <a:prstGeom prst="rect">
            <a:avLst/>
          </a:prstGeom>
        </p:spPr>
      </p:pic>
    </p:spTree>
    <p:extLst>
      <p:ext uri="{BB962C8B-B14F-4D97-AF65-F5344CB8AC3E}">
        <p14:creationId xmlns:p14="http://schemas.microsoft.com/office/powerpoint/2010/main" val="932087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42" y="704964"/>
            <a:ext cx="8229600" cy="448615"/>
          </a:xfrm>
        </p:spPr>
        <p:txBody>
          <a:bodyPr>
            <a:noAutofit/>
          </a:bodyPr>
          <a:lstStyle/>
          <a:p>
            <a:pPr algn="ctr"/>
            <a:r>
              <a:rPr lang="en-US" sz="2800" dirty="0">
                <a:solidFill>
                  <a:schemeClr val="accent1">
                    <a:lumMod val="75000"/>
                  </a:schemeClr>
                </a:solidFill>
              </a:rPr>
              <a:t>Reasons for Inappropriate UC and UA Ordering</a:t>
            </a:r>
            <a:endParaRPr lang="en-US" sz="2400" dirty="0">
              <a:solidFill>
                <a:schemeClr val="accent1">
                  <a:lumMod val="75000"/>
                </a:schemeClr>
              </a:solidFill>
            </a:endParaRPr>
          </a:p>
        </p:txBody>
      </p:sp>
      <p:sp>
        <p:nvSpPr>
          <p:cNvPr id="3" name="Content Placeholder 2"/>
          <p:cNvSpPr>
            <a:spLocks noGrp="1"/>
          </p:cNvSpPr>
          <p:nvPr>
            <p:ph idx="1"/>
          </p:nvPr>
        </p:nvSpPr>
        <p:spPr>
          <a:xfrm>
            <a:off x="457200" y="1213904"/>
            <a:ext cx="8229600" cy="4389120"/>
          </a:xfrm>
        </p:spPr>
        <p:txBody>
          <a:bodyPr>
            <a:normAutofit/>
          </a:bodyPr>
          <a:lstStyle/>
          <a:p>
            <a:r>
              <a:rPr lang="en-US" sz="1800" dirty="0"/>
              <a:t>Survey of 354 nurses at 5 hospitals</a:t>
            </a:r>
          </a:p>
          <a:p>
            <a:r>
              <a:rPr lang="en-US" sz="1800" dirty="0"/>
              <a:t>Sample of incorrect responses: </a:t>
            </a:r>
            <a:r>
              <a:rPr lang="en-US" sz="1800" i="1" dirty="0">
                <a:solidFill>
                  <a:srgbClr val="FF0000"/>
                </a:solidFill>
              </a:rPr>
              <a:t>58.4% observed others compliant with not obtaining specimen for culture from drainage bag; 78.4% would obtain sample in patients with chronic urinary catheter on admission; 3.1%-24.7% agreed with taking culture when patient has pyuria</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27</a:t>
            </a:fld>
            <a:endParaRPr kumimoji="0" lang="en-US" dirty="0"/>
          </a:p>
        </p:txBody>
      </p:sp>
      <p:sp>
        <p:nvSpPr>
          <p:cNvPr id="5" name="TextBox 4"/>
          <p:cNvSpPr txBox="1"/>
          <p:nvPr/>
        </p:nvSpPr>
        <p:spPr>
          <a:xfrm>
            <a:off x="284085" y="6350913"/>
            <a:ext cx="8402715" cy="430887"/>
          </a:xfrm>
          <a:prstGeom prst="rect">
            <a:avLst/>
          </a:prstGeom>
          <a:noFill/>
        </p:spPr>
        <p:txBody>
          <a:bodyPr wrap="square" rtlCol="0">
            <a:spAutoFit/>
          </a:bodyPr>
          <a:lstStyle/>
          <a:p>
            <a:pPr lvl="0"/>
            <a:r>
              <a:rPr lang="en-US" sz="1100" dirty="0"/>
              <a:t>Jones K, Sibai J, Battjes R, Fakih MG. How and when nurses collect urine cultures on catheterized patients: a survey of 5 hospitals. Am J Infect Control 2016; 44:173-6.</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2237" y="2804331"/>
            <a:ext cx="5616994" cy="3520269"/>
          </a:xfrm>
          <a:prstGeom prst="rect">
            <a:avLst/>
          </a:prstGeom>
        </p:spPr>
      </p:pic>
    </p:spTree>
    <p:extLst>
      <p:ext uri="{BB962C8B-B14F-4D97-AF65-F5344CB8AC3E}">
        <p14:creationId xmlns:p14="http://schemas.microsoft.com/office/powerpoint/2010/main" val="218042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02782"/>
            <a:ext cx="8229600" cy="743712"/>
          </a:xfrm>
        </p:spPr>
        <p:txBody>
          <a:bodyPr>
            <a:noAutofit/>
          </a:bodyPr>
          <a:lstStyle/>
          <a:p>
            <a:pPr algn="ctr"/>
            <a:r>
              <a:rPr lang="en-US" sz="2400" dirty="0">
                <a:solidFill>
                  <a:schemeClr val="accent1">
                    <a:lumMod val="75000"/>
                  </a:schemeClr>
                </a:solidFill>
              </a:rPr>
              <a:t>Evidence for Inappropriate Ordering of UC/UA Testing</a:t>
            </a:r>
          </a:p>
        </p:txBody>
      </p:sp>
      <p:sp>
        <p:nvSpPr>
          <p:cNvPr id="3" name="Content Placeholder 2"/>
          <p:cNvSpPr>
            <a:spLocks noGrp="1"/>
          </p:cNvSpPr>
          <p:nvPr>
            <p:ph idx="1"/>
          </p:nvPr>
        </p:nvSpPr>
        <p:spPr>
          <a:xfrm>
            <a:off x="647700" y="1520969"/>
            <a:ext cx="7886700" cy="4351338"/>
          </a:xfrm>
        </p:spPr>
        <p:txBody>
          <a:bodyPr>
            <a:normAutofit fontScale="92500" lnSpcReduction="10000"/>
          </a:bodyPr>
          <a:lstStyle/>
          <a:p>
            <a:r>
              <a:rPr lang="en-US" sz="2400" dirty="0"/>
              <a:t>Randomized study of 208 newly admitted patients over 1 year at the University of Michigan Health System</a:t>
            </a:r>
          </a:p>
          <a:p>
            <a:pPr lvl="1"/>
            <a:r>
              <a:rPr lang="en-US" i="1" dirty="0"/>
              <a:t>120 (</a:t>
            </a:r>
            <a:r>
              <a:rPr lang="en-US" i="1" dirty="0">
                <a:solidFill>
                  <a:srgbClr val="FF0000"/>
                </a:solidFill>
              </a:rPr>
              <a:t>57.7%</a:t>
            </a:r>
            <a:r>
              <a:rPr lang="en-US" i="1" dirty="0"/>
              <a:t>) did not meet guideline-based criteria for a urine culture</a:t>
            </a:r>
          </a:p>
          <a:p>
            <a:pPr lvl="1"/>
            <a:r>
              <a:rPr lang="en-US" i="1" dirty="0"/>
              <a:t>Of these, 75 patients (</a:t>
            </a:r>
            <a:r>
              <a:rPr lang="en-US" i="1" dirty="0">
                <a:solidFill>
                  <a:srgbClr val="FF0000"/>
                </a:solidFill>
              </a:rPr>
              <a:t>62.5%</a:t>
            </a:r>
            <a:r>
              <a:rPr lang="en-US" i="1" dirty="0"/>
              <a:t>) had a reason documented that was inconsistent with current guidelines, including for bacteriuria before an orthopedic procedure and altered mental status</a:t>
            </a:r>
          </a:p>
          <a:p>
            <a:pPr lvl="1"/>
            <a:r>
              <a:rPr lang="en-US" i="1" dirty="0"/>
              <a:t>No documented reason for ordering a UC was found in </a:t>
            </a:r>
            <a:r>
              <a:rPr lang="en-US" i="1" dirty="0">
                <a:solidFill>
                  <a:srgbClr val="FF0000"/>
                </a:solidFill>
              </a:rPr>
              <a:t>37.5%</a:t>
            </a:r>
            <a:r>
              <a:rPr lang="en-US" i="1" dirty="0"/>
              <a:t> of patients</a:t>
            </a:r>
          </a:p>
          <a:p>
            <a:pPr lvl="1"/>
            <a:r>
              <a:rPr lang="en-US" i="1" dirty="0"/>
              <a:t>Fever was the sole indication for obtaining a UC in nearly three-quarters</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28</a:t>
            </a:fld>
            <a:endParaRPr kumimoji="0" lang="en-US" dirty="0"/>
          </a:p>
        </p:txBody>
      </p:sp>
      <p:sp>
        <p:nvSpPr>
          <p:cNvPr id="5" name="TextBox 4"/>
          <p:cNvSpPr txBox="1"/>
          <p:nvPr/>
        </p:nvSpPr>
        <p:spPr>
          <a:xfrm>
            <a:off x="381000" y="5872307"/>
            <a:ext cx="8153400" cy="646331"/>
          </a:xfrm>
          <a:prstGeom prst="rect">
            <a:avLst/>
          </a:prstGeom>
          <a:noFill/>
        </p:spPr>
        <p:txBody>
          <a:bodyPr wrap="square" rtlCol="0">
            <a:spAutoFit/>
          </a:bodyPr>
          <a:lstStyle/>
          <a:p>
            <a:r>
              <a:rPr lang="en-US" sz="1200" dirty="0"/>
              <a:t>Hartley S, Valley S, Kuhn L, Washer LL, Gandhi T, Meddings J, et al. Inappropriate testing for urinary tract infection in hospitalized patients: an opportunity for improvement. Infect Control Hosp Epidemiol 2013;34:1204-7.</a:t>
            </a:r>
          </a:p>
          <a:p>
            <a:endParaRPr lang="en-US" sz="1200" dirty="0"/>
          </a:p>
        </p:txBody>
      </p:sp>
    </p:spTree>
    <p:extLst>
      <p:ext uri="{BB962C8B-B14F-4D97-AF65-F5344CB8AC3E}">
        <p14:creationId xmlns:p14="http://schemas.microsoft.com/office/powerpoint/2010/main" val="868743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88" y="595181"/>
            <a:ext cx="7886700" cy="803798"/>
          </a:xfrm>
        </p:spPr>
        <p:txBody>
          <a:bodyPr>
            <a:normAutofit/>
          </a:bodyPr>
          <a:lstStyle/>
          <a:p>
            <a:r>
              <a:rPr lang="en-US" sz="4000" dirty="0">
                <a:solidFill>
                  <a:schemeClr val="accent1">
                    <a:lumMod val="75000"/>
                  </a:schemeClr>
                </a:solidFill>
              </a:rPr>
              <a:t>Asymptomatic Bacteriuria</a:t>
            </a:r>
          </a:p>
        </p:txBody>
      </p:sp>
      <p:sp>
        <p:nvSpPr>
          <p:cNvPr id="4" name="Content Placeholder 3"/>
          <p:cNvSpPr>
            <a:spLocks noGrp="1"/>
          </p:cNvSpPr>
          <p:nvPr>
            <p:ph idx="1"/>
          </p:nvPr>
        </p:nvSpPr>
        <p:spPr>
          <a:xfrm>
            <a:off x="304800" y="1660655"/>
            <a:ext cx="8610600" cy="3368545"/>
          </a:xfrm>
        </p:spPr>
        <p:txBody>
          <a:bodyPr>
            <a:normAutofit fontScale="85000" lnSpcReduction="10000"/>
          </a:bodyPr>
          <a:lstStyle/>
          <a:p>
            <a:r>
              <a:rPr lang="en-US" sz="2400" dirty="0"/>
              <a:t>IDSA defines ASB as </a:t>
            </a:r>
            <a:r>
              <a:rPr lang="en-US" sz="2400" i="1" dirty="0"/>
              <a:t>“isolation of a specified quantitative count of bacteria in an appropriately collected urine specimen obtained from a person without symptoms or signs referable to urinary infection” </a:t>
            </a:r>
          </a:p>
          <a:p>
            <a:r>
              <a:rPr lang="en-US" sz="2400" dirty="0"/>
              <a:t>ASB occurs in more than 30% of nursing home patients and 100% of those who are chronically catheterized</a:t>
            </a:r>
          </a:p>
          <a:p>
            <a:r>
              <a:rPr lang="en-US" sz="2400" dirty="0"/>
              <a:t>23% to 50% of antibiotic days for UTI are unnecessary treatment of ASB</a:t>
            </a:r>
          </a:p>
          <a:p>
            <a:r>
              <a:rPr lang="en-US" sz="2400" dirty="0"/>
              <a:t>ASB is a benign condition that generally does not require treatment</a:t>
            </a:r>
          </a:p>
          <a:p>
            <a:r>
              <a:rPr lang="en-US" sz="2400" dirty="0"/>
              <a:t>When patient symptoms are not considered or when non-urinary symptoms are attributed to bacteriuria, </a:t>
            </a:r>
            <a:r>
              <a:rPr lang="en-US" sz="2400" dirty="0">
                <a:solidFill>
                  <a:srgbClr val="FF0000"/>
                </a:solidFill>
              </a:rPr>
              <a:t>“…</a:t>
            </a:r>
            <a:r>
              <a:rPr lang="en-US" sz="2400" i="1" dirty="0">
                <a:solidFill>
                  <a:srgbClr val="FF0000"/>
                </a:solidFill>
              </a:rPr>
              <a:t>unwarranted events may occur including unnecessary urine testing….leading to false-positive results…followed by over-treatment with antibiotics</a:t>
            </a:r>
            <a:r>
              <a:rPr lang="en-US" sz="2400" i="1" dirty="0"/>
              <a:t>”</a:t>
            </a:r>
          </a:p>
          <a:p>
            <a:endParaRPr lang="en-US" sz="2400" dirty="0"/>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29</a:t>
            </a:fld>
            <a:endParaRPr kumimoji="0" lang="en-US" dirty="0"/>
          </a:p>
        </p:txBody>
      </p:sp>
      <p:sp>
        <p:nvSpPr>
          <p:cNvPr id="5" name="TextBox 4"/>
          <p:cNvSpPr txBox="1"/>
          <p:nvPr/>
        </p:nvSpPr>
        <p:spPr>
          <a:xfrm>
            <a:off x="493338" y="5332274"/>
            <a:ext cx="8153400" cy="1754326"/>
          </a:xfrm>
          <a:prstGeom prst="rect">
            <a:avLst/>
          </a:prstGeom>
          <a:noFill/>
        </p:spPr>
        <p:txBody>
          <a:bodyPr wrap="square" rtlCol="0">
            <a:spAutoFit/>
          </a:bodyPr>
          <a:lstStyle/>
          <a:p>
            <a:r>
              <a:rPr lang="en-US" sz="1200" dirty="0"/>
              <a:t>Nicole LE, et al. Infectious Diseases Society of America. Guidelines for the diagnosis and treatment of asymptomatic</a:t>
            </a:r>
          </a:p>
          <a:p>
            <a:r>
              <a:rPr lang="en-US" sz="1200" dirty="0"/>
              <a:t>bacteriuria in adults. Clin Infect Dis 2005;40:643-54.</a:t>
            </a:r>
          </a:p>
          <a:p>
            <a:r>
              <a:rPr lang="en-US" sz="1200" dirty="0"/>
              <a:t>Lin K. Screening for asymptomatic bacteriuria in adults: evidence for the U.S. Preventive Services Task Force reaffirmation recommendation statement. Ann Intern Med 2008;149:W20-4.</a:t>
            </a:r>
          </a:p>
          <a:p>
            <a:r>
              <a:rPr lang="en-US" sz="1200" dirty="0"/>
              <a:t>Trautner BW. Asymptomatic bacteriuria: when the treatment is worse than the disease. Not Rev Urol 2012;9:85-93</a:t>
            </a:r>
          </a:p>
          <a:p>
            <a:r>
              <a:rPr lang="en-US" sz="1200" dirty="0"/>
              <a:t>Garcia R, Spitzer E. Promoting appropriate urine culture management to improve health care outcomes and the accuracy of catheter-associated urinary tract infections. AJIC 2017 (pending publication)</a:t>
            </a:r>
          </a:p>
          <a:p>
            <a:endParaRPr lang="en-US" sz="1200" dirty="0"/>
          </a:p>
          <a:p>
            <a:endParaRPr lang="en-US" sz="1200" dirty="0"/>
          </a:p>
        </p:txBody>
      </p:sp>
    </p:spTree>
    <p:extLst>
      <p:ext uri="{BB962C8B-B14F-4D97-AF65-F5344CB8AC3E}">
        <p14:creationId xmlns:p14="http://schemas.microsoft.com/office/powerpoint/2010/main" val="68002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800" dirty="0">
                <a:solidFill>
                  <a:srgbClr val="00B050"/>
                </a:solidFill>
              </a:rPr>
              <a:t>Lecture Objectives</a:t>
            </a:r>
          </a:p>
        </p:txBody>
      </p:sp>
      <p:sp>
        <p:nvSpPr>
          <p:cNvPr id="3" name="Content Placeholder 2"/>
          <p:cNvSpPr>
            <a:spLocks noGrp="1"/>
          </p:cNvSpPr>
          <p:nvPr>
            <p:ph idx="1"/>
          </p:nvPr>
        </p:nvSpPr>
        <p:spPr/>
        <p:txBody>
          <a:bodyPr>
            <a:normAutofit/>
          </a:bodyPr>
          <a:lstStyle/>
          <a:p>
            <a:r>
              <a:rPr lang="en-US" dirty="0" smtClean="0"/>
              <a:t>Describe the impacts of blood and urine cultures have on healthcare outcomes</a:t>
            </a:r>
            <a:endParaRPr lang="en-US" dirty="0"/>
          </a:p>
          <a:p>
            <a:endParaRPr lang="en-US" dirty="0"/>
          </a:p>
          <a:p>
            <a:r>
              <a:rPr lang="en-US" dirty="0" smtClean="0"/>
              <a:t>Describe the potential entry points for contaminant organisms in current collection and handling practices</a:t>
            </a:r>
          </a:p>
          <a:p>
            <a:endParaRPr lang="en-US" dirty="0"/>
          </a:p>
          <a:p>
            <a:r>
              <a:rPr lang="en-US" dirty="0" smtClean="0"/>
              <a:t>Review studies that indicate control of urine and blood cultures leads to reduced antibiotic use and negative outcomes</a:t>
            </a:r>
            <a:endParaRPr lang="en-US" dirty="0"/>
          </a:p>
        </p:txBody>
      </p:sp>
      <p:sp>
        <p:nvSpPr>
          <p:cNvPr id="4" name="Slide Number Placeholder 3"/>
          <p:cNvSpPr>
            <a:spLocks noGrp="1"/>
          </p:cNvSpPr>
          <p:nvPr>
            <p:ph type="sldNum" sz="quarter" idx="12"/>
          </p:nvPr>
        </p:nvSpPr>
        <p:spPr>
          <a:xfrm>
            <a:off x="7924800" y="6356350"/>
            <a:ext cx="762000" cy="365125"/>
          </a:xfrm>
        </p:spPr>
        <p:txBody>
          <a:bodyPr/>
          <a:lstStyle/>
          <a:p>
            <a:r>
              <a:rPr kumimoji="0" lang="en-US" dirty="0" smtClean="0"/>
              <a:t>3</a:t>
            </a:r>
            <a:endParaRPr kumimoji="0" lang="en-US" dirty="0"/>
          </a:p>
        </p:txBody>
      </p:sp>
    </p:spTree>
    <p:extLst>
      <p:ext uri="{BB962C8B-B14F-4D97-AF65-F5344CB8AC3E}">
        <p14:creationId xmlns:p14="http://schemas.microsoft.com/office/powerpoint/2010/main" val="924171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731"/>
            <a:ext cx="8915400" cy="641156"/>
          </a:xfrm>
        </p:spPr>
        <p:txBody>
          <a:bodyPr>
            <a:normAutofit/>
          </a:bodyPr>
          <a:lstStyle/>
          <a:p>
            <a:r>
              <a:rPr lang="en-US" sz="2800" dirty="0">
                <a:solidFill>
                  <a:schemeClr val="accent1">
                    <a:lumMod val="75000"/>
                  </a:schemeClr>
                </a:solidFill>
              </a:rPr>
              <a:t>Inappropriate Treatment of Catheter-Associated ASB</a:t>
            </a:r>
          </a:p>
        </p:txBody>
      </p:sp>
      <p:sp>
        <p:nvSpPr>
          <p:cNvPr id="3" name="Content Placeholder 2"/>
          <p:cNvSpPr>
            <a:spLocks noGrp="1"/>
          </p:cNvSpPr>
          <p:nvPr>
            <p:ph sz="half" idx="1"/>
          </p:nvPr>
        </p:nvSpPr>
        <p:spPr>
          <a:xfrm>
            <a:off x="633591" y="1560706"/>
            <a:ext cx="3886200" cy="4351338"/>
          </a:xfrm>
        </p:spPr>
        <p:txBody>
          <a:bodyPr>
            <a:normAutofit lnSpcReduction="10000"/>
          </a:bodyPr>
          <a:lstStyle/>
          <a:p>
            <a:r>
              <a:rPr lang="en-US" sz="1800" dirty="0"/>
              <a:t>Veterans Affairs Hospital, all UC over 3-months, patients with indwelling urinary catheter</a:t>
            </a:r>
          </a:p>
          <a:p>
            <a:r>
              <a:rPr lang="en-US" sz="1800" dirty="0"/>
              <a:t>Determined Catheter-associated Asymptomatic Bacteriuria (CAABU) vs. CAUTI</a:t>
            </a:r>
          </a:p>
          <a:p>
            <a:r>
              <a:rPr lang="en-US" sz="1800" dirty="0"/>
              <a:t>Results: 164 CAABU vs. 116 CAUTI</a:t>
            </a:r>
          </a:p>
          <a:p>
            <a:r>
              <a:rPr lang="en-US" sz="1800" i="1" dirty="0">
                <a:solidFill>
                  <a:srgbClr val="FF0000"/>
                </a:solidFill>
              </a:rPr>
              <a:t>Of 164 CAABU, 32% inappropriate Rx w/antibiotics</a:t>
            </a:r>
          </a:p>
          <a:p>
            <a:r>
              <a:rPr lang="en-US" sz="1800" i="1" dirty="0">
                <a:solidFill>
                  <a:srgbClr val="FF0000"/>
                </a:solidFill>
              </a:rPr>
              <a:t>10 additional studies: inappropriate Rx range of 17%-83% </a:t>
            </a:r>
            <a:r>
              <a:rPr lang="en-US" sz="1800" dirty="0"/>
              <a:t>[Trautner BW, Grigoryan L. Approach to a positive urine culture in a patient without urinary symptoms. Infect Dis Clin North Am 2014;28:15-31]</a:t>
            </a:r>
            <a:endParaRPr lang="en-US" sz="1800" i="1" dirty="0"/>
          </a:p>
          <a:p>
            <a:pPr marL="0" indent="0">
              <a:buNone/>
            </a:pPr>
            <a:endParaRPr lang="en-US" dirty="0"/>
          </a:p>
        </p:txBody>
      </p:sp>
      <p:sp>
        <p:nvSpPr>
          <p:cNvPr id="7" name="Content Placeholder 6"/>
          <p:cNvSpPr>
            <a:spLocks noGrp="1"/>
          </p:cNvSpPr>
          <p:nvPr>
            <p:ph sz="half" idx="2"/>
          </p:nvPr>
        </p:nvSpPr>
        <p:spPr/>
        <p:txBody>
          <a:bodyPr>
            <a:normAutofit lnSpcReduction="10000"/>
          </a:bodyPr>
          <a:lstStyle/>
          <a:p>
            <a:endParaRPr lang="en-US" dirty="0"/>
          </a:p>
        </p:txBody>
      </p:sp>
      <p:pic>
        <p:nvPicPr>
          <p:cNvPr id="6" name="Picture 13" descr="Cov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29149" y="1490203"/>
            <a:ext cx="3894463" cy="42247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07397" y="5662136"/>
            <a:ext cx="3729705" cy="738664"/>
          </a:xfrm>
          <a:prstGeom prst="rect">
            <a:avLst/>
          </a:prstGeom>
          <a:noFill/>
        </p:spPr>
        <p:txBody>
          <a:bodyPr wrap="square" rtlCol="0">
            <a:spAutoFit/>
          </a:bodyPr>
          <a:lstStyle/>
          <a:p>
            <a:r>
              <a:rPr lang="en-US" sz="1050" dirty="0"/>
              <a:t>Cope M, Cevallos ME, Cadle RM, Darouiche RO, Musher DM, Trautner BW. Inappropriate treatment of catheter-associated asymptomatic bacteriuria in a tertiary care hospital. Clin Infect Dis 2009;48:1182-8.</a:t>
            </a:r>
          </a:p>
        </p:txBody>
      </p:sp>
      <p:sp>
        <p:nvSpPr>
          <p:cNvPr id="9" name="Oval 8"/>
          <p:cNvSpPr/>
          <p:nvPr/>
        </p:nvSpPr>
        <p:spPr>
          <a:xfrm>
            <a:off x="6793907" y="1317762"/>
            <a:ext cx="1538243" cy="739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smtClean="0"/>
              <a:t>30</a:t>
            </a:r>
            <a:endParaRPr kumimoji="0" lang="en-US" sz="1800" dirty="0"/>
          </a:p>
        </p:txBody>
      </p:sp>
    </p:spTree>
    <p:extLst>
      <p:ext uri="{BB962C8B-B14F-4D97-AF65-F5344CB8AC3E}">
        <p14:creationId xmlns:p14="http://schemas.microsoft.com/office/powerpoint/2010/main" val="353543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50"/>
            <a:ext cx="9144000" cy="6877050"/>
          </a:xfrm>
          <a:prstGeom prst="rect">
            <a:avLst/>
          </a:prstGeom>
        </p:spPr>
      </p:pic>
    </p:spTree>
    <p:extLst>
      <p:ext uri="{BB962C8B-B14F-4D97-AF65-F5344CB8AC3E}">
        <p14:creationId xmlns:p14="http://schemas.microsoft.com/office/powerpoint/2010/main" val="3612048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9C340C1-B29D-4BFE-B31F-36284F34C113}"/>
              </a:ext>
            </a:extLst>
          </p:cNvPr>
          <p:cNvSpPr>
            <a:spLocks noGrp="1"/>
          </p:cNvSpPr>
          <p:nvPr>
            <p:ph type="title"/>
          </p:nvPr>
        </p:nvSpPr>
        <p:spPr/>
        <p:txBody>
          <a:bodyPr>
            <a:noAutofit/>
          </a:bodyPr>
          <a:lstStyle/>
          <a:p>
            <a:pPr algn="ctr"/>
            <a:r>
              <a:rPr lang="en-US" sz="4000" dirty="0"/>
              <a:t>Redefining the </a:t>
            </a:r>
            <a:r>
              <a:rPr lang="en-US" sz="4000" dirty="0" smtClean="0"/>
              <a:t/>
            </a:r>
            <a:br>
              <a:rPr lang="en-US" sz="4000" dirty="0" smtClean="0"/>
            </a:br>
            <a:r>
              <a:rPr lang="en-US" sz="4000" dirty="0" smtClean="0"/>
              <a:t>Antibiotic </a:t>
            </a:r>
            <a:r>
              <a:rPr lang="en-US" sz="4000" dirty="0"/>
              <a:t>Stewardship Team</a:t>
            </a:r>
          </a:p>
        </p:txBody>
      </p:sp>
      <p:sp>
        <p:nvSpPr>
          <p:cNvPr id="4" name="Content Placeholder 3">
            <a:extLst>
              <a:ext uri="{FF2B5EF4-FFF2-40B4-BE49-F238E27FC236}">
                <a16:creationId xmlns:a16="http://schemas.microsoft.com/office/drawing/2014/main" xmlns="" id="{7B5C2A01-77B4-4B26-89EE-FD7A0DD5F8E0}"/>
              </a:ext>
            </a:extLst>
          </p:cNvPr>
          <p:cNvSpPr>
            <a:spLocks noGrp="1"/>
          </p:cNvSpPr>
          <p:nvPr>
            <p:ph idx="1"/>
          </p:nvPr>
        </p:nvSpPr>
        <p:spPr/>
        <p:txBody>
          <a:bodyPr>
            <a:normAutofit fontScale="85000" lnSpcReduction="10000"/>
          </a:bodyPr>
          <a:lstStyle/>
          <a:p>
            <a:r>
              <a:rPr lang="en-US" dirty="0"/>
              <a:t>2017 American Nurses Association/Centers for Disease Control and Prevention (ANA/CDC) White Paper</a:t>
            </a:r>
          </a:p>
          <a:p>
            <a:pPr lvl="1"/>
            <a:r>
              <a:rPr lang="en-US" dirty="0"/>
              <a:t>Purpose: inform RNs regarding the issue of antibiotic resistance and facilitate engagement in AS activities</a:t>
            </a:r>
          </a:p>
          <a:p>
            <a:pPr lvl="1"/>
            <a:r>
              <a:rPr lang="en-US" dirty="0"/>
              <a:t>Jan 2017 – TJC requiring inter-professional of hospital AS programs</a:t>
            </a:r>
          </a:p>
          <a:p>
            <a:pPr lvl="1"/>
            <a:r>
              <a:rPr lang="en-US" dirty="0"/>
              <a:t>Workgroup convened: 30 nurses from around the United States</a:t>
            </a:r>
          </a:p>
          <a:p>
            <a:r>
              <a:rPr lang="en-US" dirty="0"/>
              <a:t>Recommendations for Education</a:t>
            </a:r>
          </a:p>
          <a:p>
            <a:pPr lvl="1"/>
            <a:r>
              <a:rPr lang="en-US" dirty="0"/>
              <a:t>Microbiology </a:t>
            </a:r>
          </a:p>
          <a:p>
            <a:pPr lvl="2"/>
            <a:r>
              <a:rPr lang="en-US" dirty="0"/>
              <a:t> How specimens for microbiology testing should be obtained</a:t>
            </a:r>
          </a:p>
          <a:p>
            <a:pPr lvl="2"/>
            <a:r>
              <a:rPr lang="en-US" dirty="0"/>
              <a:t> How to interpret microbiology test results, especially susceptibility reports</a:t>
            </a:r>
          </a:p>
          <a:p>
            <a:pPr lvl="2"/>
            <a:r>
              <a:rPr lang="en-US" dirty="0"/>
              <a:t> How to interpret the hospital antibiogram</a:t>
            </a:r>
          </a:p>
          <a:p>
            <a:pPr lvl="2"/>
            <a:r>
              <a:rPr lang="en-US" dirty="0"/>
              <a:t> Basics of distinguishing asymptomatic bacteriuria from urinary tract infection and colonization from active infection. </a:t>
            </a:r>
          </a:p>
        </p:txBody>
      </p:sp>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32</a:t>
            </a:r>
            <a:endParaRPr kumimoji="0" lang="en-US" sz="1800" dirty="0"/>
          </a:p>
        </p:txBody>
      </p:sp>
    </p:spTree>
    <p:extLst>
      <p:ext uri="{BB962C8B-B14F-4D97-AF65-F5344CB8AC3E}">
        <p14:creationId xmlns:p14="http://schemas.microsoft.com/office/powerpoint/2010/main" val="2920846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C3E4A-014F-43D0-9FFA-AF57B9AA0F91}"/>
              </a:ext>
            </a:extLst>
          </p:cNvPr>
          <p:cNvSpPr>
            <a:spLocks noGrp="1"/>
          </p:cNvSpPr>
          <p:nvPr>
            <p:ph type="title"/>
          </p:nvPr>
        </p:nvSpPr>
        <p:spPr/>
        <p:txBody>
          <a:bodyPr>
            <a:noAutofit/>
          </a:bodyPr>
          <a:lstStyle/>
          <a:p>
            <a:pPr algn="ctr"/>
            <a:r>
              <a:rPr lang="en-US" sz="4000" dirty="0"/>
              <a:t>Redefining the Antibiotic Stewardship Team</a:t>
            </a:r>
          </a:p>
        </p:txBody>
      </p:sp>
      <p:sp>
        <p:nvSpPr>
          <p:cNvPr id="3" name="Content Placeholder 2">
            <a:extLst>
              <a:ext uri="{FF2B5EF4-FFF2-40B4-BE49-F238E27FC236}">
                <a16:creationId xmlns:a16="http://schemas.microsoft.com/office/drawing/2014/main" xmlns="" id="{B708AA5A-2509-456D-B939-43F3BADBF4BD}"/>
              </a:ext>
            </a:extLst>
          </p:cNvPr>
          <p:cNvSpPr>
            <a:spLocks noGrp="1"/>
          </p:cNvSpPr>
          <p:nvPr>
            <p:ph idx="1"/>
          </p:nvPr>
        </p:nvSpPr>
        <p:spPr/>
        <p:txBody>
          <a:bodyPr>
            <a:normAutofit lnSpcReduction="10000"/>
          </a:bodyPr>
          <a:lstStyle/>
          <a:p>
            <a:r>
              <a:rPr lang="en-US" dirty="0"/>
              <a:t>Recommendations for Education</a:t>
            </a:r>
          </a:p>
          <a:p>
            <a:pPr lvl="1"/>
            <a:r>
              <a:rPr lang="en-US" dirty="0"/>
              <a:t>Pharmacology</a:t>
            </a:r>
          </a:p>
          <a:p>
            <a:pPr lvl="2"/>
            <a:r>
              <a:rPr lang="en-US" dirty="0"/>
              <a:t>Considerations for IV-to-PO conversion: what antibiotics and patients are good candidates</a:t>
            </a:r>
          </a:p>
          <a:p>
            <a:pPr lvl="2"/>
            <a:r>
              <a:rPr lang="en-US" dirty="0"/>
              <a:t>General information on antimicrobial spectra for various classes of antibiotics</a:t>
            </a:r>
          </a:p>
          <a:p>
            <a:pPr lvl="2"/>
            <a:r>
              <a:rPr lang="en-US" dirty="0"/>
              <a:t>Antibiotic interactions and incompatibilities</a:t>
            </a:r>
          </a:p>
          <a:p>
            <a:pPr lvl="2"/>
            <a:r>
              <a:rPr lang="en-US" dirty="0"/>
              <a:t>Common adverse reactions to antibiotics, with a special emphasis on recognizing and responding to suspected C. difficile infections</a:t>
            </a:r>
          </a:p>
          <a:p>
            <a:pPr lvl="2"/>
            <a:r>
              <a:rPr lang="en-US" dirty="0"/>
              <a:t> Information on therapeutic drug monitoring</a:t>
            </a:r>
          </a:p>
          <a:p>
            <a:pPr lvl="2"/>
            <a:r>
              <a:rPr lang="en-US" dirty="0"/>
              <a:t> How to assess a patient for a potential allergy to penicillin </a:t>
            </a:r>
          </a:p>
        </p:txBody>
      </p:sp>
      <p:sp>
        <p:nvSpPr>
          <p:cNvPr id="4"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33</a:t>
            </a:r>
            <a:endParaRPr kumimoji="0" lang="en-US" sz="1800" dirty="0"/>
          </a:p>
        </p:txBody>
      </p:sp>
    </p:spTree>
    <p:extLst>
      <p:ext uri="{BB962C8B-B14F-4D97-AF65-F5344CB8AC3E}">
        <p14:creationId xmlns:p14="http://schemas.microsoft.com/office/powerpoint/2010/main" val="1798332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5CF90-7B06-4A94-A5FF-276E7647693F}"/>
              </a:ext>
            </a:extLst>
          </p:cNvPr>
          <p:cNvSpPr>
            <a:spLocks noGrp="1"/>
          </p:cNvSpPr>
          <p:nvPr>
            <p:ph type="title"/>
          </p:nvPr>
        </p:nvSpPr>
        <p:spPr>
          <a:xfrm>
            <a:off x="572494" y="1385316"/>
            <a:ext cx="7142756" cy="500634"/>
          </a:xfrm>
        </p:spPr>
        <p:txBody>
          <a:bodyPr>
            <a:normAutofit fontScale="90000"/>
          </a:bodyPr>
          <a:lstStyle/>
          <a:p>
            <a:r>
              <a:rPr lang="en-US" dirty="0"/>
              <a:t>The Diagnostic Pathway</a:t>
            </a:r>
          </a:p>
        </p:txBody>
      </p:sp>
      <p:sp>
        <p:nvSpPr>
          <p:cNvPr id="4" name="Slide Number Placeholder 3">
            <a:extLst>
              <a:ext uri="{FF2B5EF4-FFF2-40B4-BE49-F238E27FC236}">
                <a16:creationId xmlns:a16="http://schemas.microsoft.com/office/drawing/2014/main" xmlns="" id="{3B563EB1-CC64-405F-87B9-328B7C599F3F}"/>
              </a:ext>
            </a:extLst>
          </p:cNvPr>
          <p:cNvSpPr>
            <a:spLocks noGrp="1"/>
          </p:cNvSpPr>
          <p:nvPr>
            <p:ph type="sldNum" sz="quarter" idx="12"/>
          </p:nvPr>
        </p:nvSpPr>
        <p:spPr/>
        <p:txBody>
          <a:bodyPr/>
          <a:lstStyle/>
          <a:p>
            <a:fld id="{042AED99-7FB4-404E-8A97-64753DCE42EC}" type="slidenum">
              <a:rPr kumimoji="0" lang="en-US" sz="1800" smtClean="0"/>
              <a:pPr/>
              <a:t>34</a:t>
            </a:fld>
            <a:endParaRPr kumimoji="0" lang="en-US" sz="1800" dirty="0"/>
          </a:p>
        </p:txBody>
      </p:sp>
      <p:pic>
        <p:nvPicPr>
          <p:cNvPr id="5" name="Picture 4"/>
          <p:cNvPicPr>
            <a:picLocks noChangeAspect="1"/>
          </p:cNvPicPr>
          <p:nvPr/>
        </p:nvPicPr>
        <p:blipFill>
          <a:blip r:embed="rId3"/>
          <a:stretch>
            <a:fillRect/>
          </a:stretch>
        </p:blipFill>
        <p:spPr>
          <a:xfrm>
            <a:off x="1985839" y="1948102"/>
            <a:ext cx="4896016" cy="3676412"/>
          </a:xfrm>
          <a:prstGeom prst="rect">
            <a:avLst/>
          </a:prstGeom>
        </p:spPr>
      </p:pic>
      <p:sp>
        <p:nvSpPr>
          <p:cNvPr id="6" name="TextBox 5"/>
          <p:cNvSpPr txBox="1"/>
          <p:nvPr/>
        </p:nvSpPr>
        <p:spPr>
          <a:xfrm>
            <a:off x="268357" y="5624513"/>
            <a:ext cx="8486029" cy="369332"/>
          </a:xfrm>
          <a:prstGeom prst="rect">
            <a:avLst/>
          </a:prstGeom>
          <a:noFill/>
        </p:spPr>
        <p:txBody>
          <a:bodyPr wrap="square" rtlCol="0">
            <a:spAutoFit/>
          </a:bodyPr>
          <a:lstStyle/>
          <a:p>
            <a:r>
              <a:rPr lang="en-US" sz="900" dirty="0"/>
              <a:t>WHO. Diagnostic stewardship. A Guide to implementation in antimicrobial resistance surveillance sites.  https://apps.who.int/iris/bitstream/handle/10665/251553/WHO-DGO-AMR-2016.3-eng.pdf?sequence=1 </a:t>
            </a:r>
          </a:p>
        </p:txBody>
      </p:sp>
      <p:sp>
        <p:nvSpPr>
          <p:cNvPr id="3" name="Star: 5 Points 2">
            <a:extLst>
              <a:ext uri="{FF2B5EF4-FFF2-40B4-BE49-F238E27FC236}">
                <a16:creationId xmlns:a16="http://schemas.microsoft.com/office/drawing/2014/main" xmlns="" id="{1DF699AF-988F-4A47-90BC-C51BA89F2498}"/>
              </a:ext>
            </a:extLst>
          </p:cNvPr>
          <p:cNvSpPr/>
          <p:nvPr/>
        </p:nvSpPr>
        <p:spPr>
          <a:xfrm>
            <a:off x="4032471" y="4017713"/>
            <a:ext cx="403197" cy="34936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71CC1EA4-F29D-428D-8D8A-7D2F09C836D5}"/>
              </a:ext>
            </a:extLst>
          </p:cNvPr>
          <p:cNvSpPr/>
          <p:nvPr/>
        </p:nvSpPr>
        <p:spPr>
          <a:xfrm>
            <a:off x="6133234" y="4005876"/>
            <a:ext cx="375699" cy="3730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394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5CF90-7B06-4A94-A5FF-276E7647693F}"/>
              </a:ext>
            </a:extLst>
          </p:cNvPr>
          <p:cNvSpPr>
            <a:spLocks noGrp="1"/>
          </p:cNvSpPr>
          <p:nvPr>
            <p:ph type="title"/>
          </p:nvPr>
        </p:nvSpPr>
        <p:spPr>
          <a:xfrm>
            <a:off x="585166" y="1111473"/>
            <a:ext cx="7142756" cy="500634"/>
          </a:xfrm>
        </p:spPr>
        <p:txBody>
          <a:bodyPr>
            <a:normAutofit fontScale="90000"/>
          </a:bodyPr>
          <a:lstStyle/>
          <a:p>
            <a:pPr algn="ctr"/>
            <a:r>
              <a:rPr lang="en-US" dirty="0"/>
              <a:t>The Diagnostic Pathway</a:t>
            </a:r>
          </a:p>
        </p:txBody>
      </p:sp>
      <p:sp>
        <p:nvSpPr>
          <p:cNvPr id="4" name="Slide Number Placeholder 3">
            <a:extLst>
              <a:ext uri="{FF2B5EF4-FFF2-40B4-BE49-F238E27FC236}">
                <a16:creationId xmlns:a16="http://schemas.microsoft.com/office/drawing/2014/main" xmlns="" id="{3B563EB1-CC64-405F-87B9-328B7C599F3F}"/>
              </a:ext>
            </a:extLst>
          </p:cNvPr>
          <p:cNvSpPr>
            <a:spLocks noGrp="1"/>
          </p:cNvSpPr>
          <p:nvPr>
            <p:ph type="sldNum" sz="quarter" idx="12"/>
          </p:nvPr>
        </p:nvSpPr>
        <p:spPr/>
        <p:txBody>
          <a:bodyPr/>
          <a:lstStyle/>
          <a:p>
            <a:fld id="{042AED99-7FB4-404E-8A97-64753DCE42EC}" type="slidenum">
              <a:rPr kumimoji="0" lang="en-US" sz="1800" smtClean="0"/>
              <a:pPr/>
              <a:t>35</a:t>
            </a:fld>
            <a:endParaRPr kumimoji="0" lang="en-US" sz="1800" dirty="0"/>
          </a:p>
        </p:txBody>
      </p:sp>
      <p:pic>
        <p:nvPicPr>
          <p:cNvPr id="5" name="Picture 4"/>
          <p:cNvPicPr>
            <a:picLocks noChangeAspect="1"/>
          </p:cNvPicPr>
          <p:nvPr/>
        </p:nvPicPr>
        <p:blipFill>
          <a:blip r:embed="rId3"/>
          <a:stretch>
            <a:fillRect/>
          </a:stretch>
        </p:blipFill>
        <p:spPr>
          <a:xfrm>
            <a:off x="1985838" y="1948101"/>
            <a:ext cx="5742084" cy="4311723"/>
          </a:xfrm>
          <a:prstGeom prst="rect">
            <a:avLst/>
          </a:prstGeom>
        </p:spPr>
      </p:pic>
      <p:sp>
        <p:nvSpPr>
          <p:cNvPr id="6" name="TextBox 5"/>
          <p:cNvSpPr txBox="1"/>
          <p:nvPr/>
        </p:nvSpPr>
        <p:spPr>
          <a:xfrm>
            <a:off x="328985" y="6252509"/>
            <a:ext cx="8486029" cy="369332"/>
          </a:xfrm>
          <a:prstGeom prst="rect">
            <a:avLst/>
          </a:prstGeom>
          <a:noFill/>
        </p:spPr>
        <p:txBody>
          <a:bodyPr wrap="square" rtlCol="0">
            <a:spAutoFit/>
          </a:bodyPr>
          <a:lstStyle/>
          <a:p>
            <a:r>
              <a:rPr lang="en-US" sz="900" dirty="0"/>
              <a:t>WHO. Diagnostic stewardship. A Guide to implementation in antimicrobial resistance surveillance sites.  https://apps.who.int/iris/bitstream/handle/10665/251553/WHO-DGO-AMR-2016.3-eng.pdf?sequence=1 </a:t>
            </a:r>
          </a:p>
        </p:txBody>
      </p:sp>
      <p:sp>
        <p:nvSpPr>
          <p:cNvPr id="3" name="Star: 5 Points 2">
            <a:extLst>
              <a:ext uri="{FF2B5EF4-FFF2-40B4-BE49-F238E27FC236}">
                <a16:creationId xmlns:a16="http://schemas.microsoft.com/office/drawing/2014/main" xmlns="" id="{1DF699AF-988F-4A47-90BC-C51BA89F2498}"/>
              </a:ext>
            </a:extLst>
          </p:cNvPr>
          <p:cNvSpPr/>
          <p:nvPr/>
        </p:nvSpPr>
        <p:spPr>
          <a:xfrm>
            <a:off x="4391438" y="4467105"/>
            <a:ext cx="361123"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71CC1EA4-F29D-428D-8D8A-7D2F09C836D5}"/>
              </a:ext>
            </a:extLst>
          </p:cNvPr>
          <p:cNvSpPr/>
          <p:nvPr/>
        </p:nvSpPr>
        <p:spPr>
          <a:xfrm>
            <a:off x="6773706" y="4464146"/>
            <a:ext cx="370399" cy="3493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FD217A8-3A39-40BC-A76C-F82B38AFE361}"/>
              </a:ext>
            </a:extLst>
          </p:cNvPr>
          <p:cNvSpPr txBox="1"/>
          <p:nvPr/>
        </p:nvSpPr>
        <p:spPr>
          <a:xfrm>
            <a:off x="1300039" y="3344021"/>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xmlns="" id="{1652C8A7-309B-40EC-A5BA-BFCB88A6CA08}"/>
              </a:ext>
            </a:extLst>
          </p:cNvPr>
          <p:cNvSpPr txBox="1"/>
          <p:nvPr/>
        </p:nvSpPr>
        <p:spPr>
          <a:xfrm>
            <a:off x="80864" y="2531360"/>
            <a:ext cx="2357536" cy="1631216"/>
          </a:xfrm>
          <a:prstGeom prst="rect">
            <a:avLst/>
          </a:prstGeom>
          <a:noFill/>
        </p:spPr>
        <p:txBody>
          <a:bodyPr wrap="square" rtlCol="0">
            <a:spAutoFit/>
          </a:bodyPr>
          <a:lstStyle/>
          <a:p>
            <a:r>
              <a:rPr lang="en-US" sz="1600" dirty="0">
                <a:solidFill>
                  <a:srgbClr val="FF0000"/>
                </a:solidFill>
              </a:rPr>
              <a:t>“Have I ordered appropriate cultures before starting antibiotics?” </a:t>
            </a:r>
            <a:endParaRPr lang="en-US" sz="1600" dirty="0" smtClean="0">
              <a:solidFill>
                <a:srgbClr val="FF0000"/>
              </a:solidFill>
            </a:endParaRPr>
          </a:p>
          <a:p>
            <a:r>
              <a:rPr lang="en-US" sz="1600" b="1" dirty="0" smtClean="0">
                <a:solidFill>
                  <a:srgbClr val="FF0000"/>
                </a:solidFill>
              </a:rPr>
              <a:t>Have </a:t>
            </a:r>
            <a:r>
              <a:rPr lang="en-US" sz="1600" b="1" dirty="0">
                <a:solidFill>
                  <a:srgbClr val="FF0000"/>
                </a:solidFill>
              </a:rPr>
              <a:t>they been obtained properly ? </a:t>
            </a:r>
            <a:endParaRPr lang="en-US" sz="1600" b="1" dirty="0"/>
          </a:p>
        </p:txBody>
      </p:sp>
      <p:cxnSp>
        <p:nvCxnSpPr>
          <p:cNvPr id="11" name="Straight Arrow Connector 10">
            <a:extLst>
              <a:ext uri="{FF2B5EF4-FFF2-40B4-BE49-F238E27FC236}">
                <a16:creationId xmlns:a16="http://schemas.microsoft.com/office/drawing/2014/main" xmlns="" id="{64025939-C7E6-461B-BBF3-20F9EC082081}"/>
              </a:ext>
            </a:extLst>
          </p:cNvPr>
          <p:cNvCxnSpPr>
            <a:cxnSpLocks/>
          </p:cNvCxnSpPr>
          <p:nvPr/>
        </p:nvCxnSpPr>
        <p:spPr>
          <a:xfrm>
            <a:off x="2045473" y="3621020"/>
            <a:ext cx="2297901" cy="877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97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5CF90-7B06-4A94-A5FF-276E7647693F}"/>
              </a:ext>
            </a:extLst>
          </p:cNvPr>
          <p:cNvSpPr>
            <a:spLocks noGrp="1"/>
          </p:cNvSpPr>
          <p:nvPr>
            <p:ph type="title"/>
          </p:nvPr>
        </p:nvSpPr>
        <p:spPr>
          <a:xfrm>
            <a:off x="685800" y="860359"/>
            <a:ext cx="7142756" cy="500634"/>
          </a:xfrm>
        </p:spPr>
        <p:txBody>
          <a:bodyPr>
            <a:normAutofit fontScale="90000"/>
          </a:bodyPr>
          <a:lstStyle/>
          <a:p>
            <a:pPr algn="ctr"/>
            <a:r>
              <a:rPr lang="en-US" dirty="0"/>
              <a:t>The Diagnostic Pathway</a:t>
            </a:r>
          </a:p>
        </p:txBody>
      </p:sp>
      <p:sp>
        <p:nvSpPr>
          <p:cNvPr id="4" name="Slide Number Placeholder 3">
            <a:extLst>
              <a:ext uri="{FF2B5EF4-FFF2-40B4-BE49-F238E27FC236}">
                <a16:creationId xmlns:a16="http://schemas.microsoft.com/office/drawing/2014/main" xmlns="" id="{3B563EB1-CC64-405F-87B9-328B7C599F3F}"/>
              </a:ext>
            </a:extLst>
          </p:cNvPr>
          <p:cNvSpPr>
            <a:spLocks noGrp="1"/>
          </p:cNvSpPr>
          <p:nvPr>
            <p:ph type="sldNum" sz="quarter" idx="12"/>
          </p:nvPr>
        </p:nvSpPr>
        <p:spPr/>
        <p:txBody>
          <a:bodyPr/>
          <a:lstStyle/>
          <a:p>
            <a:fld id="{042AED99-7FB4-404E-8A97-64753DCE42EC}" type="slidenum">
              <a:rPr kumimoji="0" lang="en-US" sz="1800" smtClean="0"/>
              <a:pPr/>
              <a:t>36</a:t>
            </a:fld>
            <a:endParaRPr kumimoji="0" lang="en-US" sz="1800" dirty="0"/>
          </a:p>
        </p:txBody>
      </p:sp>
      <p:pic>
        <p:nvPicPr>
          <p:cNvPr id="5" name="Picture 4"/>
          <p:cNvPicPr>
            <a:picLocks noChangeAspect="1"/>
          </p:cNvPicPr>
          <p:nvPr/>
        </p:nvPicPr>
        <p:blipFill>
          <a:blip r:embed="rId3"/>
          <a:stretch>
            <a:fillRect/>
          </a:stretch>
        </p:blipFill>
        <p:spPr>
          <a:xfrm>
            <a:off x="728952" y="1523209"/>
            <a:ext cx="5460809" cy="4100514"/>
          </a:xfrm>
          <a:prstGeom prst="rect">
            <a:avLst/>
          </a:prstGeom>
        </p:spPr>
      </p:pic>
      <p:sp>
        <p:nvSpPr>
          <p:cNvPr id="6" name="TextBox 5"/>
          <p:cNvSpPr txBox="1"/>
          <p:nvPr/>
        </p:nvSpPr>
        <p:spPr>
          <a:xfrm>
            <a:off x="328985" y="6167594"/>
            <a:ext cx="8486029" cy="369332"/>
          </a:xfrm>
          <a:prstGeom prst="rect">
            <a:avLst/>
          </a:prstGeom>
          <a:noFill/>
        </p:spPr>
        <p:txBody>
          <a:bodyPr wrap="square" rtlCol="0">
            <a:spAutoFit/>
          </a:bodyPr>
          <a:lstStyle/>
          <a:p>
            <a:r>
              <a:rPr lang="en-US" sz="900" dirty="0"/>
              <a:t>WHO. Diagnostic stewardship. A Guide to implementation in antimicrobial resistance surveillance sites.  https://apps.who.int/iris/bitstream/handle/10665/251553/WHO-DGO-AMR-2016.3-eng.pdf?sequence=1 </a:t>
            </a:r>
          </a:p>
        </p:txBody>
      </p:sp>
      <p:sp>
        <p:nvSpPr>
          <p:cNvPr id="3" name="Star: 5 Points 2">
            <a:extLst>
              <a:ext uri="{FF2B5EF4-FFF2-40B4-BE49-F238E27FC236}">
                <a16:creationId xmlns:a16="http://schemas.microsoft.com/office/drawing/2014/main" xmlns="" id="{1DF699AF-988F-4A47-90BC-C51BA89F2498}"/>
              </a:ext>
            </a:extLst>
          </p:cNvPr>
          <p:cNvSpPr/>
          <p:nvPr/>
        </p:nvSpPr>
        <p:spPr>
          <a:xfrm>
            <a:off x="3048000" y="3964447"/>
            <a:ext cx="319378" cy="3493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71CC1EA4-F29D-428D-8D8A-7D2F09C836D5}"/>
              </a:ext>
            </a:extLst>
          </p:cNvPr>
          <p:cNvSpPr/>
          <p:nvPr/>
        </p:nvSpPr>
        <p:spPr>
          <a:xfrm>
            <a:off x="5369475" y="3941356"/>
            <a:ext cx="339885" cy="35025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A7725B1-3534-407C-BE04-AF29ACD46504}"/>
              </a:ext>
            </a:extLst>
          </p:cNvPr>
          <p:cNvSpPr txBox="1"/>
          <p:nvPr/>
        </p:nvSpPr>
        <p:spPr>
          <a:xfrm>
            <a:off x="6708913" y="2771527"/>
            <a:ext cx="1806437" cy="1569660"/>
          </a:xfrm>
          <a:prstGeom prst="rect">
            <a:avLst/>
          </a:prstGeom>
          <a:noFill/>
        </p:spPr>
        <p:txBody>
          <a:bodyPr wrap="square" rtlCol="0">
            <a:spAutoFit/>
          </a:bodyPr>
          <a:lstStyle/>
          <a:p>
            <a:r>
              <a:rPr lang="en-US" sz="1600" b="1" dirty="0">
                <a:solidFill>
                  <a:srgbClr val="FF0000"/>
                </a:solidFill>
              </a:rPr>
              <a:t>Has the specimen been preserved properly and transported in a timely manner?</a:t>
            </a:r>
          </a:p>
        </p:txBody>
      </p:sp>
      <p:cxnSp>
        <p:nvCxnSpPr>
          <p:cNvPr id="10" name="Straight Arrow Connector 9">
            <a:extLst>
              <a:ext uri="{FF2B5EF4-FFF2-40B4-BE49-F238E27FC236}">
                <a16:creationId xmlns:a16="http://schemas.microsoft.com/office/drawing/2014/main" xmlns="" id="{1C281B0C-89EE-4180-873E-0D3898D45D3F}"/>
              </a:ext>
            </a:extLst>
          </p:cNvPr>
          <p:cNvCxnSpPr>
            <a:cxnSpLocks/>
            <a:stCxn id="8" idx="1"/>
          </p:cNvCxnSpPr>
          <p:nvPr/>
        </p:nvCxnSpPr>
        <p:spPr>
          <a:xfrm flipH="1">
            <a:off x="5638800" y="3556357"/>
            <a:ext cx="1070113" cy="4080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326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23309-8ABF-4220-AB17-7D95F822549E}"/>
              </a:ext>
            </a:extLst>
          </p:cNvPr>
          <p:cNvSpPr>
            <a:spLocks noGrp="1"/>
          </p:cNvSpPr>
          <p:nvPr>
            <p:ph type="title"/>
          </p:nvPr>
        </p:nvSpPr>
        <p:spPr>
          <a:xfrm>
            <a:off x="812800" y="1100560"/>
            <a:ext cx="7874000" cy="557784"/>
          </a:xfrm>
        </p:spPr>
        <p:txBody>
          <a:bodyPr>
            <a:noAutofit/>
          </a:bodyPr>
          <a:lstStyle/>
          <a:p>
            <a:r>
              <a:rPr lang="en-US" sz="4000" dirty="0"/>
              <a:t>Implementing Diagnostic Stewardship</a:t>
            </a:r>
          </a:p>
        </p:txBody>
      </p:sp>
      <p:sp>
        <p:nvSpPr>
          <p:cNvPr id="4" name="Slide Number Placeholder 3">
            <a:extLst>
              <a:ext uri="{FF2B5EF4-FFF2-40B4-BE49-F238E27FC236}">
                <a16:creationId xmlns:a16="http://schemas.microsoft.com/office/drawing/2014/main" xmlns="" id="{AA3F2053-C352-4294-B2ED-1CBCBCF04F39}"/>
              </a:ext>
            </a:extLst>
          </p:cNvPr>
          <p:cNvSpPr>
            <a:spLocks noGrp="1"/>
          </p:cNvSpPr>
          <p:nvPr>
            <p:ph type="sldNum" sz="quarter" idx="12"/>
          </p:nvPr>
        </p:nvSpPr>
        <p:spPr/>
        <p:txBody>
          <a:bodyPr/>
          <a:lstStyle/>
          <a:p>
            <a:fld id="{042AED99-7FB4-404E-8A97-64753DCE42EC}" type="slidenum">
              <a:rPr kumimoji="0" lang="en-US" sz="1800" smtClean="0"/>
              <a:pPr/>
              <a:t>37</a:t>
            </a:fld>
            <a:endParaRPr kumimoji="0" lang="en-US" sz="1800" dirty="0"/>
          </a:p>
        </p:txBody>
      </p:sp>
      <p:sp>
        <p:nvSpPr>
          <p:cNvPr id="5" name="TextBox 4">
            <a:extLst>
              <a:ext uri="{FF2B5EF4-FFF2-40B4-BE49-F238E27FC236}">
                <a16:creationId xmlns:a16="http://schemas.microsoft.com/office/drawing/2014/main" xmlns="" id="{B6B00BE5-3F41-47C4-B04C-330EEFC669B9}"/>
              </a:ext>
            </a:extLst>
          </p:cNvPr>
          <p:cNvSpPr txBox="1"/>
          <p:nvPr/>
        </p:nvSpPr>
        <p:spPr>
          <a:xfrm>
            <a:off x="1371600" y="5486401"/>
            <a:ext cx="6286500" cy="369332"/>
          </a:xfrm>
          <a:prstGeom prst="rect">
            <a:avLst/>
          </a:prstGeom>
          <a:noFill/>
        </p:spPr>
        <p:txBody>
          <a:bodyPr wrap="square" rtlCol="0">
            <a:spAutoFit/>
          </a:bodyPr>
          <a:lstStyle/>
          <a:p>
            <a:r>
              <a:rPr lang="en-US" sz="900" dirty="0"/>
              <a:t>Claeys KC, et al. Advances and challenges in the diagnosis and treatment of urinary tract infections: the need for diagnostic stewardship. Curr Infec Dis Rpt 2019;21:1-9.</a:t>
            </a:r>
          </a:p>
        </p:txBody>
      </p:sp>
      <p:pic>
        <p:nvPicPr>
          <p:cNvPr id="6" name="Picture 5"/>
          <p:cNvPicPr>
            <a:picLocks noChangeAspect="1"/>
          </p:cNvPicPr>
          <p:nvPr/>
        </p:nvPicPr>
        <p:blipFill>
          <a:blip r:embed="rId3"/>
          <a:stretch>
            <a:fillRect/>
          </a:stretch>
        </p:blipFill>
        <p:spPr>
          <a:xfrm>
            <a:off x="1889523" y="1983407"/>
            <a:ext cx="5482828" cy="3437286"/>
          </a:xfrm>
          <a:prstGeom prst="rect">
            <a:avLst/>
          </a:prstGeom>
        </p:spPr>
      </p:pic>
      <p:sp>
        <p:nvSpPr>
          <p:cNvPr id="3" name="Arrow: Right 2">
            <a:extLst>
              <a:ext uri="{FF2B5EF4-FFF2-40B4-BE49-F238E27FC236}">
                <a16:creationId xmlns:a16="http://schemas.microsoft.com/office/drawing/2014/main" xmlns="" id="{EA1814B3-5C7B-437E-9C4E-2B60A2900923}"/>
              </a:ext>
            </a:extLst>
          </p:cNvPr>
          <p:cNvSpPr/>
          <p:nvPr/>
        </p:nvSpPr>
        <p:spPr>
          <a:xfrm>
            <a:off x="1118997" y="3351276"/>
            <a:ext cx="733806" cy="29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87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BF586-1942-4AC3-8CBA-1245B838D8AF}"/>
              </a:ext>
            </a:extLst>
          </p:cNvPr>
          <p:cNvSpPr>
            <a:spLocks noGrp="1"/>
          </p:cNvSpPr>
          <p:nvPr>
            <p:ph type="title"/>
          </p:nvPr>
        </p:nvSpPr>
        <p:spPr/>
        <p:txBody>
          <a:bodyPr/>
          <a:lstStyle/>
          <a:p>
            <a:r>
              <a:rPr lang="en-US" dirty="0"/>
              <a:t>Antibiotic Decision Making</a:t>
            </a:r>
          </a:p>
        </p:txBody>
      </p:sp>
      <p:pic>
        <p:nvPicPr>
          <p:cNvPr id="4" name="Content Placeholder 3">
            <a:extLst>
              <a:ext uri="{FF2B5EF4-FFF2-40B4-BE49-F238E27FC236}">
                <a16:creationId xmlns:a16="http://schemas.microsoft.com/office/drawing/2014/main" xmlns="" id="{631604E1-D542-4A0E-8629-49DF9C8EBBB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73961" y="2226469"/>
            <a:ext cx="5996078" cy="3263504"/>
          </a:xfrm>
          <a:prstGeom prst="rect">
            <a:avLst/>
          </a:prstGeom>
        </p:spPr>
      </p:pic>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38</a:t>
            </a:r>
            <a:endParaRPr kumimoji="0" lang="en-US" sz="1800" dirty="0"/>
          </a:p>
        </p:txBody>
      </p:sp>
    </p:spTree>
    <p:extLst>
      <p:ext uri="{BB962C8B-B14F-4D97-AF65-F5344CB8AC3E}">
        <p14:creationId xmlns:p14="http://schemas.microsoft.com/office/powerpoint/2010/main" val="899549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8D7AD-1B0B-4CEC-87F8-4A2018001044}"/>
              </a:ext>
            </a:extLst>
          </p:cNvPr>
          <p:cNvSpPr>
            <a:spLocks noGrp="1"/>
          </p:cNvSpPr>
          <p:nvPr>
            <p:ph type="title"/>
          </p:nvPr>
        </p:nvSpPr>
        <p:spPr/>
        <p:txBody>
          <a:bodyPr>
            <a:normAutofit fontScale="90000"/>
          </a:bodyPr>
          <a:lstStyle/>
          <a:p>
            <a:r>
              <a:rPr lang="en-US" dirty="0"/>
              <a:t>The Role of Nursing in AS Programs </a:t>
            </a:r>
          </a:p>
        </p:txBody>
      </p:sp>
      <p:pic>
        <p:nvPicPr>
          <p:cNvPr id="4" name="Content Placeholder 3">
            <a:extLst>
              <a:ext uri="{FF2B5EF4-FFF2-40B4-BE49-F238E27FC236}">
                <a16:creationId xmlns:a16="http://schemas.microsoft.com/office/drawing/2014/main" xmlns="" id="{0933D61F-66E2-4378-8850-16B4445FF77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77829" y="2226469"/>
            <a:ext cx="6188342" cy="3263504"/>
          </a:xfrm>
          <a:prstGeom prst="rect">
            <a:avLst/>
          </a:prstGeom>
        </p:spPr>
      </p:pic>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39</a:t>
            </a:r>
            <a:endParaRPr kumimoji="0" lang="en-US" sz="1800" dirty="0"/>
          </a:p>
        </p:txBody>
      </p:sp>
    </p:spTree>
    <p:extLst>
      <p:ext uri="{BB962C8B-B14F-4D97-AF65-F5344CB8AC3E}">
        <p14:creationId xmlns:p14="http://schemas.microsoft.com/office/powerpoint/2010/main" val="413562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47" y="1039182"/>
            <a:ext cx="5915025" cy="712143"/>
          </a:xfrm>
          <a:ln>
            <a:solidFill>
              <a:schemeClr val="accent1"/>
            </a:solidFill>
          </a:ln>
        </p:spPr>
        <p:txBody>
          <a:bodyPr>
            <a:normAutofit/>
          </a:bodyPr>
          <a:lstStyle/>
          <a:p>
            <a:pPr algn="ctr"/>
            <a:r>
              <a:rPr lang="en-US" sz="2100" dirty="0">
                <a:solidFill>
                  <a:schemeClr val="accent1">
                    <a:lumMod val="75000"/>
                  </a:schemeClr>
                </a:solidFill>
              </a:rPr>
              <a:t>The Effects on Healthcare When Proper </a:t>
            </a:r>
            <a:br>
              <a:rPr lang="en-US" sz="2100" dirty="0">
                <a:solidFill>
                  <a:schemeClr val="accent1">
                    <a:lumMod val="75000"/>
                  </a:schemeClr>
                </a:solidFill>
              </a:rPr>
            </a:br>
            <a:r>
              <a:rPr lang="en-US" sz="2100" dirty="0">
                <a:solidFill>
                  <a:srgbClr val="FF0000"/>
                </a:solidFill>
              </a:rPr>
              <a:t>Culture Management </a:t>
            </a:r>
            <a:r>
              <a:rPr lang="en-US" sz="2100" dirty="0">
                <a:solidFill>
                  <a:schemeClr val="accent1">
                    <a:lumMod val="75000"/>
                  </a:schemeClr>
                </a:solidFill>
              </a:rPr>
              <a:t>is Not Implemented</a:t>
            </a:r>
          </a:p>
        </p:txBody>
      </p:sp>
      <p:sp>
        <p:nvSpPr>
          <p:cNvPr id="5" name="TextBox 4"/>
          <p:cNvSpPr txBox="1"/>
          <p:nvPr/>
        </p:nvSpPr>
        <p:spPr>
          <a:xfrm>
            <a:off x="2576021" y="2374047"/>
            <a:ext cx="1336250" cy="369332"/>
          </a:xfrm>
          <a:prstGeom prst="rect">
            <a:avLst/>
          </a:prstGeom>
          <a:noFill/>
          <a:ln>
            <a:solidFill>
              <a:srgbClr val="00B050"/>
            </a:solidFill>
          </a:ln>
        </p:spPr>
        <p:txBody>
          <a:bodyPr wrap="square" rtlCol="0">
            <a:spAutoFit/>
          </a:bodyPr>
          <a:lstStyle/>
          <a:p>
            <a:pPr algn="ctr"/>
            <a:r>
              <a:rPr lang="en-US" dirty="0"/>
              <a:t>Nursing</a:t>
            </a:r>
          </a:p>
        </p:txBody>
      </p:sp>
      <p:sp>
        <p:nvSpPr>
          <p:cNvPr id="6" name="TextBox 5"/>
          <p:cNvSpPr txBox="1"/>
          <p:nvPr/>
        </p:nvSpPr>
        <p:spPr>
          <a:xfrm>
            <a:off x="2576021" y="1905353"/>
            <a:ext cx="1336250" cy="369332"/>
          </a:xfrm>
          <a:prstGeom prst="rect">
            <a:avLst/>
          </a:prstGeom>
          <a:noFill/>
          <a:ln>
            <a:solidFill>
              <a:srgbClr val="00B050"/>
            </a:solidFill>
          </a:ln>
        </p:spPr>
        <p:txBody>
          <a:bodyPr wrap="square" rtlCol="0">
            <a:spAutoFit/>
          </a:bodyPr>
          <a:lstStyle/>
          <a:p>
            <a:pPr algn="ctr"/>
            <a:r>
              <a:rPr lang="en-US" dirty="0"/>
              <a:t>Clinician</a:t>
            </a:r>
          </a:p>
        </p:txBody>
      </p:sp>
      <p:sp>
        <p:nvSpPr>
          <p:cNvPr id="7" name="TextBox 6"/>
          <p:cNvSpPr txBox="1"/>
          <p:nvPr/>
        </p:nvSpPr>
        <p:spPr>
          <a:xfrm>
            <a:off x="2570059" y="2879299"/>
            <a:ext cx="1352600" cy="369332"/>
          </a:xfrm>
          <a:prstGeom prst="rect">
            <a:avLst/>
          </a:prstGeom>
          <a:noFill/>
          <a:ln>
            <a:solidFill>
              <a:srgbClr val="00B050"/>
            </a:solidFill>
          </a:ln>
        </p:spPr>
        <p:txBody>
          <a:bodyPr wrap="square" rtlCol="0">
            <a:spAutoFit/>
          </a:bodyPr>
          <a:lstStyle/>
          <a:p>
            <a:pPr algn="ctr"/>
            <a:r>
              <a:rPr lang="en-US" dirty="0"/>
              <a:t>Laboratory</a:t>
            </a:r>
          </a:p>
        </p:txBody>
      </p:sp>
      <p:sp>
        <p:nvSpPr>
          <p:cNvPr id="8" name="TextBox 7"/>
          <p:cNvSpPr txBox="1"/>
          <p:nvPr/>
        </p:nvSpPr>
        <p:spPr>
          <a:xfrm>
            <a:off x="2576021" y="3378604"/>
            <a:ext cx="1344204" cy="369332"/>
          </a:xfrm>
          <a:prstGeom prst="rect">
            <a:avLst/>
          </a:prstGeom>
          <a:noFill/>
          <a:ln>
            <a:solidFill>
              <a:srgbClr val="00B050"/>
            </a:solidFill>
          </a:ln>
        </p:spPr>
        <p:txBody>
          <a:bodyPr wrap="square" rtlCol="0">
            <a:spAutoFit/>
          </a:bodyPr>
          <a:lstStyle/>
          <a:p>
            <a:pPr algn="ctr"/>
            <a:r>
              <a:rPr lang="en-US" dirty="0"/>
              <a:t>Pharmacy</a:t>
            </a:r>
          </a:p>
        </p:txBody>
      </p:sp>
      <p:sp>
        <p:nvSpPr>
          <p:cNvPr id="9" name="TextBox 8"/>
          <p:cNvSpPr txBox="1"/>
          <p:nvPr/>
        </p:nvSpPr>
        <p:spPr>
          <a:xfrm>
            <a:off x="2576021" y="3873513"/>
            <a:ext cx="1344204" cy="369332"/>
          </a:xfrm>
          <a:prstGeom prst="rect">
            <a:avLst/>
          </a:prstGeom>
          <a:noFill/>
          <a:ln>
            <a:solidFill>
              <a:srgbClr val="00B050"/>
            </a:solidFill>
          </a:ln>
        </p:spPr>
        <p:txBody>
          <a:bodyPr wrap="square" rtlCol="0">
            <a:spAutoFit/>
          </a:bodyPr>
          <a:lstStyle/>
          <a:p>
            <a:pPr algn="ctr"/>
            <a:r>
              <a:rPr lang="en-US" dirty="0"/>
              <a:t>ID</a:t>
            </a:r>
          </a:p>
        </p:txBody>
      </p:sp>
      <p:sp>
        <p:nvSpPr>
          <p:cNvPr id="10" name="TextBox 9"/>
          <p:cNvSpPr txBox="1"/>
          <p:nvPr/>
        </p:nvSpPr>
        <p:spPr>
          <a:xfrm>
            <a:off x="2576021" y="4362523"/>
            <a:ext cx="1344204" cy="369332"/>
          </a:xfrm>
          <a:prstGeom prst="rect">
            <a:avLst/>
          </a:prstGeom>
          <a:noFill/>
          <a:ln>
            <a:solidFill>
              <a:srgbClr val="00B050"/>
            </a:solidFill>
          </a:ln>
        </p:spPr>
        <p:txBody>
          <a:bodyPr wrap="square" rtlCol="0">
            <a:spAutoFit/>
          </a:bodyPr>
          <a:lstStyle/>
          <a:p>
            <a:pPr algn="ctr"/>
            <a:r>
              <a:rPr lang="en-US" dirty="0"/>
              <a:t>IP</a:t>
            </a:r>
          </a:p>
        </p:txBody>
      </p:sp>
      <p:sp>
        <p:nvSpPr>
          <p:cNvPr id="11" name="TextBox 10"/>
          <p:cNvSpPr txBox="1"/>
          <p:nvPr/>
        </p:nvSpPr>
        <p:spPr>
          <a:xfrm>
            <a:off x="2570059" y="5226251"/>
            <a:ext cx="1350167" cy="369332"/>
          </a:xfrm>
          <a:prstGeom prst="rect">
            <a:avLst/>
          </a:prstGeom>
          <a:noFill/>
          <a:ln>
            <a:solidFill>
              <a:srgbClr val="00B050"/>
            </a:solidFill>
          </a:ln>
        </p:spPr>
        <p:txBody>
          <a:bodyPr wrap="square" rtlCol="0">
            <a:spAutoFit/>
          </a:bodyPr>
          <a:lstStyle/>
          <a:p>
            <a:pPr algn="ctr"/>
            <a:r>
              <a:rPr lang="en-US" dirty="0"/>
              <a:t>Patient</a:t>
            </a:r>
          </a:p>
        </p:txBody>
      </p:sp>
      <p:sp>
        <p:nvSpPr>
          <p:cNvPr id="12" name="TextBox 11"/>
          <p:cNvSpPr txBox="1"/>
          <p:nvPr/>
        </p:nvSpPr>
        <p:spPr>
          <a:xfrm>
            <a:off x="2570059" y="4809120"/>
            <a:ext cx="1350167" cy="369332"/>
          </a:xfrm>
          <a:prstGeom prst="rect">
            <a:avLst/>
          </a:prstGeom>
          <a:noFill/>
          <a:ln>
            <a:solidFill>
              <a:srgbClr val="00B050"/>
            </a:solidFill>
          </a:ln>
        </p:spPr>
        <p:txBody>
          <a:bodyPr wrap="square" rtlCol="0">
            <a:spAutoFit/>
          </a:bodyPr>
          <a:lstStyle/>
          <a:p>
            <a:pPr algn="ctr"/>
            <a:r>
              <a:rPr lang="en-US" dirty="0"/>
              <a:t>Finance</a:t>
            </a:r>
          </a:p>
        </p:txBody>
      </p:sp>
      <p:sp>
        <p:nvSpPr>
          <p:cNvPr id="13" name="Rectangle: Rounded Corners 12"/>
          <p:cNvSpPr/>
          <p:nvPr/>
        </p:nvSpPr>
        <p:spPr>
          <a:xfrm>
            <a:off x="4861874" y="1905353"/>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92500" lnSpcReduction="20000"/>
          </a:bodyPr>
          <a:lstStyle/>
          <a:p>
            <a:pPr algn="ctr"/>
            <a:r>
              <a:rPr lang="en-US" dirty="0"/>
              <a:t>Improper ordering</a:t>
            </a:r>
          </a:p>
        </p:txBody>
      </p:sp>
      <p:sp>
        <p:nvSpPr>
          <p:cNvPr id="14" name="Rectangle: Rounded Corners 13"/>
          <p:cNvSpPr/>
          <p:nvPr/>
        </p:nvSpPr>
        <p:spPr>
          <a:xfrm>
            <a:off x="4863050" y="2373159"/>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92500" lnSpcReduction="20000"/>
          </a:bodyPr>
          <a:lstStyle/>
          <a:p>
            <a:pPr algn="ctr"/>
            <a:r>
              <a:rPr lang="en-US" dirty="0"/>
              <a:t>Improper collection</a:t>
            </a:r>
          </a:p>
        </p:txBody>
      </p:sp>
      <p:sp>
        <p:nvSpPr>
          <p:cNvPr id="15" name="Rectangle: Rounded Corners 14"/>
          <p:cNvSpPr/>
          <p:nvPr/>
        </p:nvSpPr>
        <p:spPr>
          <a:xfrm>
            <a:off x="4864043" y="2887012"/>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62500" lnSpcReduction="20000"/>
          </a:bodyPr>
          <a:lstStyle/>
          <a:p>
            <a:pPr algn="ctr"/>
            <a:r>
              <a:rPr lang="en-US" dirty="0"/>
              <a:t>False-positive results, workloads</a:t>
            </a:r>
          </a:p>
        </p:txBody>
      </p:sp>
      <p:sp>
        <p:nvSpPr>
          <p:cNvPr id="16" name="Rectangle: Rounded Corners 15"/>
          <p:cNvSpPr/>
          <p:nvPr/>
        </p:nvSpPr>
        <p:spPr>
          <a:xfrm>
            <a:off x="4871005" y="3406830"/>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92500" lnSpcReduction="20000"/>
          </a:bodyPr>
          <a:lstStyle/>
          <a:p>
            <a:pPr algn="ctr"/>
            <a:r>
              <a:rPr lang="en-US" dirty="0"/>
              <a:t>Increased costs</a:t>
            </a:r>
          </a:p>
        </p:txBody>
      </p:sp>
      <p:sp>
        <p:nvSpPr>
          <p:cNvPr id="17" name="Rectangle: Rounded Corners 16"/>
          <p:cNvSpPr/>
          <p:nvPr/>
        </p:nvSpPr>
        <p:spPr>
          <a:xfrm>
            <a:off x="4866034" y="3878938"/>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62500" lnSpcReduction="20000"/>
          </a:bodyPr>
          <a:lstStyle/>
          <a:p>
            <a:pPr algn="ctr"/>
            <a:r>
              <a:rPr lang="en-US" dirty="0"/>
              <a:t>Ineffective antibiotic stewardship</a:t>
            </a:r>
          </a:p>
        </p:txBody>
      </p:sp>
      <p:sp>
        <p:nvSpPr>
          <p:cNvPr id="18" name="Rectangle: Rounded Corners 17"/>
          <p:cNvSpPr/>
          <p:nvPr/>
        </p:nvSpPr>
        <p:spPr>
          <a:xfrm>
            <a:off x="4867028" y="4351043"/>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92500" lnSpcReduction="20000"/>
          </a:bodyPr>
          <a:lstStyle/>
          <a:p>
            <a:pPr algn="ctr"/>
            <a:r>
              <a:rPr lang="en-US" dirty="0"/>
              <a:t>Inaccurate analysis</a:t>
            </a:r>
          </a:p>
        </p:txBody>
      </p:sp>
      <p:sp>
        <p:nvSpPr>
          <p:cNvPr id="19" name="Rectangle: Rounded Corners 18"/>
          <p:cNvSpPr/>
          <p:nvPr/>
        </p:nvSpPr>
        <p:spPr>
          <a:xfrm>
            <a:off x="4862059" y="4829118"/>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92500" lnSpcReduction="20000"/>
          </a:bodyPr>
          <a:lstStyle/>
          <a:p>
            <a:pPr algn="ctr"/>
            <a:r>
              <a:rPr lang="en-US" dirty="0"/>
              <a:t>Increased costs</a:t>
            </a:r>
          </a:p>
        </p:txBody>
      </p:sp>
      <p:sp>
        <p:nvSpPr>
          <p:cNvPr id="20" name="Rectangle: Rounded Corners 19"/>
          <p:cNvSpPr/>
          <p:nvPr/>
        </p:nvSpPr>
        <p:spPr>
          <a:xfrm>
            <a:off x="4851125" y="5247555"/>
            <a:ext cx="2375555" cy="34624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normAutofit fontScale="62500" lnSpcReduction="20000"/>
          </a:bodyPr>
          <a:lstStyle/>
          <a:p>
            <a:pPr algn="ctr"/>
            <a:r>
              <a:rPr lang="en-US" dirty="0"/>
              <a:t>Adverse effects including </a:t>
            </a:r>
            <a:r>
              <a:rPr lang="en-US" i="1" dirty="0"/>
              <a:t>C. difficile</a:t>
            </a:r>
          </a:p>
        </p:txBody>
      </p:sp>
      <p:cxnSp>
        <p:nvCxnSpPr>
          <p:cNvPr id="22" name="Straight Connector 21"/>
          <p:cNvCxnSpPr>
            <a:stCxn id="6" idx="2"/>
            <a:endCxn id="5" idx="0"/>
          </p:cNvCxnSpPr>
          <p:nvPr/>
        </p:nvCxnSpPr>
        <p:spPr>
          <a:xfrm>
            <a:off x="3244146" y="2274685"/>
            <a:ext cx="0" cy="99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5" idx="2"/>
            <a:endCxn id="7" idx="0"/>
          </p:cNvCxnSpPr>
          <p:nvPr/>
        </p:nvCxnSpPr>
        <p:spPr>
          <a:xfrm>
            <a:off x="3244146" y="2743379"/>
            <a:ext cx="2213" cy="13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3257068" y="3216257"/>
            <a:ext cx="2213" cy="1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3258061" y="3718179"/>
            <a:ext cx="2213" cy="1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3270980" y="4220105"/>
            <a:ext cx="2213" cy="1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endCxn id="12" idx="0"/>
          </p:cNvCxnSpPr>
          <p:nvPr/>
        </p:nvCxnSpPr>
        <p:spPr>
          <a:xfrm flipH="1">
            <a:off x="3245143" y="4704141"/>
            <a:ext cx="20868" cy="104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endCxn id="11" idx="0"/>
          </p:cNvCxnSpPr>
          <p:nvPr/>
        </p:nvCxnSpPr>
        <p:spPr>
          <a:xfrm flipH="1">
            <a:off x="3245143" y="5152394"/>
            <a:ext cx="21862" cy="73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13" idx="1"/>
          </p:cNvCxnSpPr>
          <p:nvPr/>
        </p:nvCxnSpPr>
        <p:spPr>
          <a:xfrm flipV="1">
            <a:off x="3912271" y="2078478"/>
            <a:ext cx="949603" cy="115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20225" y="2532693"/>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20225" y="3046546"/>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27187" y="3565370"/>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28180" y="4061333"/>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41103" y="4539404"/>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24205" y="4975730"/>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19236" y="5400133"/>
            <a:ext cx="94960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6261" y="2078477"/>
            <a:ext cx="1913539" cy="35086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rgbClr val="336998"/>
            </a:solidFill>
          </a:ln>
        </p:spPr>
        <p:txBody>
          <a:bodyPr wrap="square" rtlCol="0">
            <a:spAutoFit/>
          </a:bodyPr>
          <a:lstStyle/>
          <a:p>
            <a:pPr algn="l"/>
            <a:r>
              <a:rPr lang="en-US" sz="1200" b="1" dirty="0">
                <a:solidFill>
                  <a:srgbClr val="336998"/>
                </a:solidFill>
                <a:latin typeface="Arial Nova" panose="020B0504020202020204" pitchFamily="34" charset="0"/>
              </a:rPr>
              <a:t>Systematic review on costs (BC Contamination):</a:t>
            </a:r>
          </a:p>
          <a:p>
            <a:pPr marL="214313" indent="-214313">
              <a:buFont typeface="Arial" panose="020B0604020202020204" pitchFamily="34" charset="0"/>
              <a:buChar char="•"/>
            </a:pPr>
            <a:r>
              <a:rPr lang="en-US" sz="1200" b="1" dirty="0">
                <a:solidFill>
                  <a:srgbClr val="336998"/>
                </a:solidFill>
                <a:latin typeface="Arial Nova" panose="020B0504020202020204" pitchFamily="34" charset="0"/>
              </a:rPr>
              <a:t>Pharmacy: </a:t>
            </a:r>
          </a:p>
          <a:p>
            <a:pPr marL="557213" lvl="1" indent="-214313">
              <a:buFont typeface="Arial" panose="020B0604020202020204" pitchFamily="34" charset="0"/>
              <a:buChar char="•"/>
            </a:pPr>
            <a:r>
              <a:rPr lang="en-US" sz="1200" b="1" dirty="0">
                <a:solidFill>
                  <a:srgbClr val="336998"/>
                </a:solidFill>
                <a:latin typeface="Arial Nova" panose="020B0504020202020204" pitchFamily="34" charset="0"/>
              </a:rPr>
              <a:t>$210-$12,611</a:t>
            </a:r>
          </a:p>
          <a:p>
            <a:pPr marL="214313" indent="-214313">
              <a:buFont typeface="Arial" panose="020B0604020202020204" pitchFamily="34" charset="0"/>
              <a:buChar char="•"/>
            </a:pPr>
            <a:r>
              <a:rPr lang="en-US" sz="1200" b="1" dirty="0">
                <a:solidFill>
                  <a:srgbClr val="336998"/>
                </a:solidFill>
                <a:latin typeface="Arial Nova" panose="020B0504020202020204" pitchFamily="34" charset="0"/>
              </a:rPr>
              <a:t>Labs: </a:t>
            </a:r>
          </a:p>
          <a:p>
            <a:pPr marL="557213" lvl="1" indent="-214313">
              <a:buFont typeface="Arial" panose="020B0604020202020204" pitchFamily="34" charset="0"/>
              <a:buChar char="•"/>
            </a:pPr>
            <a:r>
              <a:rPr lang="en-US" sz="1200" b="1" dirty="0">
                <a:solidFill>
                  <a:srgbClr val="336998"/>
                </a:solidFill>
                <a:latin typeface="Arial Nova" panose="020B0504020202020204" pitchFamily="34" charset="0"/>
              </a:rPr>
              <a:t>$2397-$11,151</a:t>
            </a:r>
          </a:p>
          <a:p>
            <a:pPr marL="214313" indent="-214313">
              <a:buFont typeface="Arial" panose="020B0604020202020204" pitchFamily="34" charset="0"/>
              <a:buChar char="•"/>
            </a:pPr>
            <a:r>
              <a:rPr lang="en-US" sz="1200" b="1" dirty="0">
                <a:solidFill>
                  <a:srgbClr val="336998"/>
                </a:solidFill>
                <a:latin typeface="Arial Nova" panose="020B0504020202020204" pitchFamily="34" charset="0"/>
              </a:rPr>
              <a:t>Hospital costs:</a:t>
            </a:r>
          </a:p>
          <a:p>
            <a:pPr marL="557213" lvl="1" indent="-214313">
              <a:buFont typeface="Arial" panose="020B0604020202020204" pitchFamily="34" charset="0"/>
              <a:buChar char="•"/>
            </a:pPr>
            <a:r>
              <a:rPr lang="en-US" sz="1200" b="1" dirty="0">
                <a:solidFill>
                  <a:srgbClr val="336998"/>
                </a:solidFill>
                <a:latin typeface="Arial Nova" panose="020B0504020202020204" pitchFamily="34" charset="0"/>
              </a:rPr>
              <a:t>$16,200-$111,627</a:t>
            </a:r>
          </a:p>
          <a:p>
            <a:pPr marL="214313" indent="-214313">
              <a:buFont typeface="Arial" panose="020B0604020202020204" pitchFamily="34" charset="0"/>
              <a:buChar char="•"/>
            </a:pPr>
            <a:r>
              <a:rPr lang="en-US" sz="1200" b="1" dirty="0">
                <a:solidFill>
                  <a:srgbClr val="336998"/>
                </a:solidFill>
                <a:latin typeface="Arial Nova" panose="020B0504020202020204" pitchFamily="34" charset="0"/>
              </a:rPr>
              <a:t>LOS: 1-22 days</a:t>
            </a:r>
          </a:p>
          <a:p>
            <a:pPr marL="214313" indent="-214313">
              <a:buFont typeface="Arial" panose="020B0604020202020204" pitchFamily="34" charset="0"/>
              <a:buChar char="•"/>
            </a:pPr>
            <a:endParaRPr lang="en-US" sz="1200" b="1" dirty="0">
              <a:solidFill>
                <a:srgbClr val="336998"/>
              </a:solidFill>
              <a:latin typeface="Arial Nova" panose="020B0504020202020204" pitchFamily="34" charset="0"/>
            </a:endParaRPr>
          </a:p>
          <a:p>
            <a:pPr algn="l"/>
            <a:r>
              <a:rPr lang="en-US" sz="1200" b="1" dirty="0">
                <a:solidFill>
                  <a:srgbClr val="336998"/>
                </a:solidFill>
                <a:latin typeface="Arial Nova" panose="020B0504020202020204" pitchFamily="34" charset="0"/>
              </a:rPr>
              <a:t>Dempsey C, et al. Economic health care costs of BC contamination, AJIC 2018</a:t>
            </a:r>
          </a:p>
          <a:p>
            <a:pPr algn="l"/>
            <a:endParaRPr lang="en-US" b="1" dirty="0">
              <a:solidFill>
                <a:srgbClr val="336998"/>
              </a:solidFill>
              <a:latin typeface="Arial Nova" panose="020B0504020202020204" pitchFamily="34" charset="0"/>
            </a:endParaRPr>
          </a:p>
        </p:txBody>
      </p:sp>
      <p:sp>
        <p:nvSpPr>
          <p:cNvPr id="35" name="Slide Number Placeholder 3"/>
          <p:cNvSpPr>
            <a:spLocks noGrp="1"/>
          </p:cNvSpPr>
          <p:nvPr>
            <p:ph type="sldNum" sz="quarter" idx="12"/>
          </p:nvPr>
        </p:nvSpPr>
        <p:spPr>
          <a:xfrm>
            <a:off x="7924800" y="6356350"/>
            <a:ext cx="762000" cy="365125"/>
          </a:xfrm>
        </p:spPr>
        <p:txBody>
          <a:bodyPr/>
          <a:lstStyle/>
          <a:p>
            <a:r>
              <a:rPr kumimoji="0" lang="en-US" sz="1800" smtClean="0"/>
              <a:t>4</a:t>
            </a:r>
            <a:endParaRPr kumimoji="0" lang="en-US" sz="1800" dirty="0"/>
          </a:p>
        </p:txBody>
      </p:sp>
    </p:spTree>
    <p:extLst>
      <p:ext uri="{BB962C8B-B14F-4D97-AF65-F5344CB8AC3E}">
        <p14:creationId xmlns:p14="http://schemas.microsoft.com/office/powerpoint/2010/main" val="3221120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10FCA-185B-4E60-8421-F5EB40DFE260}"/>
              </a:ext>
            </a:extLst>
          </p:cNvPr>
          <p:cNvSpPr>
            <a:spLocks noGrp="1"/>
          </p:cNvSpPr>
          <p:nvPr>
            <p:ph type="title"/>
          </p:nvPr>
        </p:nvSpPr>
        <p:spPr/>
        <p:txBody>
          <a:bodyPr>
            <a:normAutofit fontScale="90000"/>
          </a:bodyPr>
          <a:lstStyle/>
          <a:p>
            <a:r>
              <a:rPr lang="en-US" dirty="0"/>
              <a:t>The Role of Nursing in AS Programs </a:t>
            </a:r>
          </a:p>
        </p:txBody>
      </p:sp>
      <p:pic>
        <p:nvPicPr>
          <p:cNvPr id="4" name="Content Placeholder 3">
            <a:extLst>
              <a:ext uri="{FF2B5EF4-FFF2-40B4-BE49-F238E27FC236}">
                <a16:creationId xmlns:a16="http://schemas.microsoft.com/office/drawing/2014/main" xmlns="" id="{648AB405-0D7A-4F3B-9DAB-F8279AF6522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2024" y="2226469"/>
            <a:ext cx="5839953" cy="3263504"/>
          </a:xfrm>
          <a:prstGeom prst="rect">
            <a:avLst/>
          </a:prstGeom>
        </p:spPr>
      </p:pic>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40</a:t>
            </a:r>
            <a:endParaRPr kumimoji="0" lang="en-US" sz="1800" dirty="0"/>
          </a:p>
        </p:txBody>
      </p:sp>
    </p:spTree>
    <p:extLst>
      <p:ext uri="{BB962C8B-B14F-4D97-AF65-F5344CB8AC3E}">
        <p14:creationId xmlns:p14="http://schemas.microsoft.com/office/powerpoint/2010/main" val="438508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868A1-A7E1-4083-A838-CEC7706A1A62}"/>
              </a:ext>
            </a:extLst>
          </p:cNvPr>
          <p:cNvSpPr>
            <a:spLocks noGrp="1"/>
          </p:cNvSpPr>
          <p:nvPr>
            <p:ph type="title"/>
          </p:nvPr>
        </p:nvSpPr>
        <p:spPr/>
        <p:txBody>
          <a:bodyPr>
            <a:normAutofit fontScale="90000"/>
          </a:bodyPr>
          <a:lstStyle/>
          <a:p>
            <a:r>
              <a:rPr lang="en-US" dirty="0"/>
              <a:t>The Role of Nursing in AS Programs </a:t>
            </a:r>
          </a:p>
        </p:txBody>
      </p:sp>
      <p:pic>
        <p:nvPicPr>
          <p:cNvPr id="4" name="Content Placeholder 3">
            <a:extLst>
              <a:ext uri="{FF2B5EF4-FFF2-40B4-BE49-F238E27FC236}">
                <a16:creationId xmlns:a16="http://schemas.microsoft.com/office/drawing/2014/main" xmlns="" id="{99891B63-4640-4677-96BE-985FB332479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9411" y="2226469"/>
            <a:ext cx="5825178" cy="3263504"/>
          </a:xfrm>
          <a:prstGeom prst="rect">
            <a:avLst/>
          </a:prstGeom>
        </p:spPr>
      </p:pic>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41</a:t>
            </a:r>
            <a:endParaRPr kumimoji="0" lang="en-US" sz="1800" dirty="0"/>
          </a:p>
        </p:txBody>
      </p:sp>
    </p:spTree>
    <p:extLst>
      <p:ext uri="{BB962C8B-B14F-4D97-AF65-F5344CB8AC3E}">
        <p14:creationId xmlns:p14="http://schemas.microsoft.com/office/powerpoint/2010/main" val="1319528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C7437-8F54-4775-B466-8F29C8A863B7}"/>
              </a:ext>
            </a:extLst>
          </p:cNvPr>
          <p:cNvSpPr>
            <a:spLocks noGrp="1"/>
          </p:cNvSpPr>
          <p:nvPr>
            <p:ph type="title"/>
          </p:nvPr>
        </p:nvSpPr>
        <p:spPr/>
        <p:txBody>
          <a:bodyPr/>
          <a:lstStyle/>
          <a:p>
            <a:r>
              <a:rPr lang="en-US" dirty="0"/>
              <a:t>Perceived Barriers for Nursing </a:t>
            </a:r>
          </a:p>
        </p:txBody>
      </p:sp>
      <p:pic>
        <p:nvPicPr>
          <p:cNvPr id="4" name="Content Placeholder 3">
            <a:extLst>
              <a:ext uri="{FF2B5EF4-FFF2-40B4-BE49-F238E27FC236}">
                <a16:creationId xmlns:a16="http://schemas.microsoft.com/office/drawing/2014/main" xmlns="" id="{CA8D5DEC-EB98-4EBA-8282-33BE85CFB48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83800" y="2226469"/>
            <a:ext cx="5776401" cy="3263504"/>
          </a:xfrm>
          <a:prstGeom prst="rect">
            <a:avLst/>
          </a:prstGeom>
        </p:spPr>
      </p:pic>
      <p:sp>
        <p:nvSpPr>
          <p:cNvPr id="5"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42</a:t>
            </a:r>
            <a:endParaRPr kumimoji="0" lang="en-US" sz="1800" dirty="0"/>
          </a:p>
        </p:txBody>
      </p:sp>
    </p:spTree>
    <p:extLst>
      <p:ext uri="{BB962C8B-B14F-4D97-AF65-F5344CB8AC3E}">
        <p14:creationId xmlns:p14="http://schemas.microsoft.com/office/powerpoint/2010/main" val="1750078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9D4E67-EBB6-4FB0-B2C1-DFCA89F69506}"/>
              </a:ext>
            </a:extLst>
          </p:cNvPr>
          <p:cNvSpPr>
            <a:spLocks noGrp="1"/>
          </p:cNvSpPr>
          <p:nvPr>
            <p:ph type="title"/>
          </p:nvPr>
        </p:nvSpPr>
        <p:spPr>
          <a:xfrm>
            <a:off x="457200" y="704088"/>
            <a:ext cx="8229600" cy="819912"/>
          </a:xfrm>
        </p:spPr>
        <p:txBody>
          <a:bodyPr>
            <a:noAutofit/>
          </a:bodyPr>
          <a:lstStyle/>
          <a:p>
            <a:r>
              <a:rPr lang="en-US" sz="4000" dirty="0"/>
              <a:t>What the Nursing Staff Didn’t Know…</a:t>
            </a:r>
          </a:p>
        </p:txBody>
      </p:sp>
      <p:sp>
        <p:nvSpPr>
          <p:cNvPr id="5" name="Content Placeholder 4">
            <a:extLst>
              <a:ext uri="{FF2B5EF4-FFF2-40B4-BE49-F238E27FC236}">
                <a16:creationId xmlns:a16="http://schemas.microsoft.com/office/drawing/2014/main" xmlns="" id="{CFB1579F-AA80-4855-8338-B6718E81033A}"/>
              </a:ext>
            </a:extLst>
          </p:cNvPr>
          <p:cNvSpPr>
            <a:spLocks noGrp="1"/>
          </p:cNvSpPr>
          <p:nvPr>
            <p:ph sz="half" idx="1"/>
          </p:nvPr>
        </p:nvSpPr>
        <p:spPr/>
        <p:txBody>
          <a:bodyPr>
            <a:normAutofit/>
          </a:bodyPr>
          <a:lstStyle/>
          <a:p>
            <a:r>
              <a:rPr lang="en-US" sz="1500" i="1" dirty="0"/>
              <a:t>Reducing blood culture contamination rates: A systematic approach to improving quality of care</a:t>
            </a:r>
          </a:p>
          <a:p>
            <a:pPr lvl="1"/>
            <a:r>
              <a:rPr lang="en-US" sz="1350" dirty="0"/>
              <a:t>Formation of a system-wide interdisciplinary group – nursing, IP and lab – to develop 3 evidence-based nursing protocols for blood culture collection: from CVC, from new PIV, with peripheral blood draw.</a:t>
            </a:r>
          </a:p>
          <a:p>
            <a:pPr lvl="1"/>
            <a:r>
              <a:rPr lang="en-US" sz="1350" b="1" dirty="0"/>
              <a:t>Lessons learned: </a:t>
            </a:r>
            <a:r>
              <a:rPr lang="en-US" sz="1350" b="1" u="sng" dirty="0">
                <a:solidFill>
                  <a:srgbClr val="FF0000"/>
                </a:solidFill>
              </a:rPr>
              <a:t>lack of knowledge </a:t>
            </a:r>
            <a:r>
              <a:rPr lang="en-US" sz="1350" b="1" dirty="0"/>
              <a:t>regarding</a:t>
            </a:r>
          </a:p>
          <a:p>
            <a:pPr lvl="2"/>
            <a:r>
              <a:rPr lang="en-US" sz="1350" b="1" dirty="0"/>
              <a:t>Proper use of CHG for skin prep</a:t>
            </a:r>
          </a:p>
          <a:p>
            <a:pPr lvl="2"/>
            <a:r>
              <a:rPr lang="en-US" sz="1350" b="1" dirty="0"/>
              <a:t>Need to disinfect bottle tops</a:t>
            </a:r>
          </a:p>
          <a:p>
            <a:pPr lvl="2"/>
            <a:r>
              <a:rPr lang="en-US" sz="1350" b="1" dirty="0"/>
              <a:t> Removal and change of needleless connector</a:t>
            </a:r>
          </a:p>
          <a:p>
            <a:pPr lvl="2"/>
            <a:r>
              <a:rPr lang="en-US" sz="1350" b="1" i="1" dirty="0"/>
              <a:t>Scrub the hub of CVC</a:t>
            </a:r>
          </a:p>
        </p:txBody>
      </p:sp>
      <p:pic>
        <p:nvPicPr>
          <p:cNvPr id="8" name="Content Placeholder 7">
            <a:extLst>
              <a:ext uri="{FF2B5EF4-FFF2-40B4-BE49-F238E27FC236}">
                <a16:creationId xmlns:a16="http://schemas.microsoft.com/office/drawing/2014/main" xmlns="" id="{D5B63E3C-8EFF-4C69-A75F-C514F5602628}"/>
              </a:ext>
            </a:extLst>
          </p:cNvPr>
          <p:cNvPicPr>
            <a:picLocks noGrp="1" noChangeAspect="1"/>
          </p:cNvPicPr>
          <p:nvPr>
            <p:ph sz="half" idx="2"/>
          </p:nvPr>
        </p:nvPicPr>
        <p:blipFill>
          <a:blip r:embed="rId3"/>
          <a:stretch>
            <a:fillRect/>
          </a:stretch>
        </p:blipFill>
        <p:spPr>
          <a:xfrm>
            <a:off x="4636274" y="2226469"/>
            <a:ext cx="3871953" cy="3263504"/>
          </a:xfrm>
          <a:prstGeom prst="rect">
            <a:avLst/>
          </a:prstGeom>
        </p:spPr>
      </p:pic>
      <p:sp>
        <p:nvSpPr>
          <p:cNvPr id="7" name="TextBox 6">
            <a:extLst>
              <a:ext uri="{FF2B5EF4-FFF2-40B4-BE49-F238E27FC236}">
                <a16:creationId xmlns:a16="http://schemas.microsoft.com/office/drawing/2014/main" xmlns="" id="{10F084E1-2D86-4A3C-960A-606FB85A256F}"/>
              </a:ext>
            </a:extLst>
          </p:cNvPr>
          <p:cNvSpPr txBox="1"/>
          <p:nvPr/>
        </p:nvSpPr>
        <p:spPr>
          <a:xfrm>
            <a:off x="628650" y="5542757"/>
            <a:ext cx="3331361" cy="253916"/>
          </a:xfrm>
          <a:prstGeom prst="rect">
            <a:avLst/>
          </a:prstGeom>
          <a:noFill/>
        </p:spPr>
        <p:txBody>
          <a:bodyPr wrap="none" rtlCol="0">
            <a:spAutoFit/>
          </a:bodyPr>
          <a:lstStyle/>
          <a:p>
            <a:r>
              <a:rPr lang="en-US" sz="1050" dirty="0"/>
              <a:t>Hopkins K, et al. Am J Infect Control 2013;41:1272-4</a:t>
            </a:r>
          </a:p>
        </p:txBody>
      </p:sp>
      <p:sp>
        <p:nvSpPr>
          <p:cNvPr id="6" name="Slide Number Placeholder 3">
            <a:extLst>
              <a:ext uri="{FF2B5EF4-FFF2-40B4-BE49-F238E27FC236}">
                <a16:creationId xmlns:a16="http://schemas.microsoft.com/office/drawing/2014/main" xmlns="" id="{B6F007B2-877A-4FB5-8775-38C2ED65DE0D}"/>
              </a:ext>
            </a:extLst>
          </p:cNvPr>
          <p:cNvSpPr>
            <a:spLocks noGrp="1"/>
          </p:cNvSpPr>
          <p:nvPr>
            <p:ph type="sldNum" sz="quarter" idx="12"/>
          </p:nvPr>
        </p:nvSpPr>
        <p:spPr>
          <a:xfrm>
            <a:off x="7924800" y="6356350"/>
            <a:ext cx="762000" cy="365125"/>
          </a:xfrm>
        </p:spPr>
        <p:txBody>
          <a:bodyPr/>
          <a:lstStyle/>
          <a:p>
            <a:r>
              <a:rPr kumimoji="0" lang="en-US" sz="1800" dirty="0" smtClean="0"/>
              <a:t>43</a:t>
            </a:r>
            <a:endParaRPr kumimoji="0" lang="en-US" sz="1800" dirty="0"/>
          </a:p>
        </p:txBody>
      </p:sp>
    </p:spTree>
    <p:extLst>
      <p:ext uri="{BB962C8B-B14F-4D97-AF65-F5344CB8AC3E}">
        <p14:creationId xmlns:p14="http://schemas.microsoft.com/office/powerpoint/2010/main" val="3849859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342A5-C9E5-452F-BFC9-99FBCEE8EAD7}"/>
              </a:ext>
            </a:extLst>
          </p:cNvPr>
          <p:cNvSpPr>
            <a:spLocks noGrp="1"/>
          </p:cNvSpPr>
          <p:nvPr>
            <p:ph type="title"/>
          </p:nvPr>
        </p:nvSpPr>
        <p:spPr>
          <a:xfrm>
            <a:off x="609600" y="946405"/>
            <a:ext cx="8382000" cy="614934"/>
          </a:xfrm>
        </p:spPr>
        <p:txBody>
          <a:bodyPr>
            <a:noAutofit/>
          </a:bodyPr>
          <a:lstStyle/>
          <a:p>
            <a:r>
              <a:rPr lang="en-US" sz="4000" dirty="0"/>
              <a:t>BC Issues Affecting Optimal Outcome</a:t>
            </a:r>
          </a:p>
        </p:txBody>
      </p:sp>
      <p:sp>
        <p:nvSpPr>
          <p:cNvPr id="3" name="Content Placeholder 2">
            <a:extLst>
              <a:ext uri="{FF2B5EF4-FFF2-40B4-BE49-F238E27FC236}">
                <a16:creationId xmlns:a16="http://schemas.microsoft.com/office/drawing/2014/main" xmlns="" id="{69FB8F47-026D-46DC-BFFA-CD8DD482A2A3}"/>
              </a:ext>
            </a:extLst>
          </p:cNvPr>
          <p:cNvSpPr>
            <a:spLocks noGrp="1"/>
          </p:cNvSpPr>
          <p:nvPr>
            <p:ph idx="1"/>
          </p:nvPr>
        </p:nvSpPr>
        <p:spPr>
          <a:xfrm>
            <a:off x="1485900" y="2000250"/>
            <a:ext cx="6172200" cy="3291840"/>
          </a:xfrm>
        </p:spPr>
        <p:txBody>
          <a:bodyPr>
            <a:normAutofit fontScale="55000" lnSpcReduction="20000"/>
          </a:bodyPr>
          <a:lstStyle/>
          <a:p>
            <a:r>
              <a:rPr lang="en-US" dirty="0"/>
              <a:t>Clinical indications</a:t>
            </a:r>
          </a:p>
          <a:p>
            <a:r>
              <a:rPr lang="en-US" dirty="0"/>
              <a:t>Site draws: venipuncture vs. intravascular lines</a:t>
            </a:r>
          </a:p>
          <a:p>
            <a:r>
              <a:rPr lang="en-US" dirty="0"/>
              <a:t>Handling of needleless connectors</a:t>
            </a:r>
          </a:p>
          <a:p>
            <a:r>
              <a:rPr lang="en-US" dirty="0"/>
              <a:t>Use of pre-packaged kits for BC Drawing</a:t>
            </a:r>
          </a:p>
          <a:p>
            <a:r>
              <a:rPr lang="en-US" dirty="0"/>
              <a:t>Use of sterile gloves</a:t>
            </a:r>
          </a:p>
          <a:p>
            <a:r>
              <a:rPr lang="en-US" dirty="0"/>
              <a:t>Use of masks</a:t>
            </a:r>
          </a:p>
          <a:p>
            <a:r>
              <a:rPr lang="en-US" dirty="0"/>
              <a:t>Skin antisepsis</a:t>
            </a:r>
          </a:p>
          <a:p>
            <a:r>
              <a:rPr lang="en-US" dirty="0"/>
              <a:t>Disinfection of BC bottle septums</a:t>
            </a:r>
          </a:p>
          <a:p>
            <a:r>
              <a:rPr lang="en-US" dirty="0"/>
              <a:t>Discarding of initial volume of blood</a:t>
            </a:r>
          </a:p>
          <a:p>
            <a:r>
              <a:rPr lang="en-US" dirty="0"/>
              <a:t>Recommended volumes of blood</a:t>
            </a:r>
          </a:p>
          <a:p>
            <a:r>
              <a:rPr lang="en-US" dirty="0"/>
              <a:t>Order of draw</a:t>
            </a:r>
          </a:p>
          <a:p>
            <a:r>
              <a:rPr lang="en-US" dirty="0"/>
              <a:t>Inoculation of aerobic and anaerobic bottles</a:t>
            </a:r>
          </a:p>
          <a:p>
            <a:r>
              <a:rPr lang="en-US" dirty="0"/>
              <a:t>Labeling (site of draw)</a:t>
            </a:r>
          </a:p>
          <a:p>
            <a:r>
              <a:rPr lang="en-US" dirty="0"/>
              <a:t>Transport</a:t>
            </a:r>
          </a:p>
          <a:p>
            <a:endParaRPr lang="en-US" dirty="0"/>
          </a:p>
          <a:p>
            <a:endParaRPr lang="en-US" dirty="0"/>
          </a:p>
        </p:txBody>
      </p:sp>
      <p:sp>
        <p:nvSpPr>
          <p:cNvPr id="4" name="Slide Number Placeholder 3">
            <a:extLst>
              <a:ext uri="{FF2B5EF4-FFF2-40B4-BE49-F238E27FC236}">
                <a16:creationId xmlns:a16="http://schemas.microsoft.com/office/drawing/2014/main" xmlns="" id="{827B77BB-429E-456A-81D5-410A186D44AC}"/>
              </a:ext>
            </a:extLst>
          </p:cNvPr>
          <p:cNvSpPr>
            <a:spLocks noGrp="1"/>
          </p:cNvSpPr>
          <p:nvPr>
            <p:ph type="sldNum" sz="quarter" idx="12"/>
          </p:nvPr>
        </p:nvSpPr>
        <p:spPr/>
        <p:txBody>
          <a:bodyPr/>
          <a:lstStyle/>
          <a:p>
            <a:fld id="{042AED99-7FB4-404E-8A97-64753DCE42EC}" type="slidenum">
              <a:rPr kumimoji="0" lang="en-US" smtClean="0"/>
              <a:pPr/>
              <a:t>44</a:t>
            </a:fld>
            <a:endParaRPr kumimoji="0" lang="en-US" dirty="0"/>
          </a:p>
        </p:txBody>
      </p:sp>
      <p:pic>
        <p:nvPicPr>
          <p:cNvPr id="5" name="Content Placeholder 5">
            <a:extLst>
              <a:ext uri="{FF2B5EF4-FFF2-40B4-BE49-F238E27FC236}">
                <a16:creationId xmlns:a16="http://schemas.microsoft.com/office/drawing/2014/main" xmlns="" id="{E028ECA4-6029-4116-9DFE-679E9CBEAC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3588" y="2363018"/>
            <a:ext cx="2000250" cy="2666183"/>
          </a:xfrm>
          <a:prstGeom prst="rect">
            <a:avLst/>
          </a:prstGeom>
        </p:spPr>
      </p:pic>
      <p:sp>
        <p:nvSpPr>
          <p:cNvPr id="6" name="TextBox 5">
            <a:extLst>
              <a:ext uri="{FF2B5EF4-FFF2-40B4-BE49-F238E27FC236}">
                <a16:creationId xmlns:a16="http://schemas.microsoft.com/office/drawing/2014/main" xmlns="" id="{BBA5F7E8-3A6F-4029-8013-42F5280CA629}"/>
              </a:ext>
            </a:extLst>
          </p:cNvPr>
          <p:cNvSpPr txBox="1"/>
          <p:nvPr/>
        </p:nvSpPr>
        <p:spPr>
          <a:xfrm>
            <a:off x="1485900" y="5292090"/>
            <a:ext cx="6172200" cy="923330"/>
          </a:xfrm>
          <a:prstGeom prst="rect">
            <a:avLst/>
          </a:prstGeom>
          <a:noFill/>
        </p:spPr>
        <p:txBody>
          <a:bodyPr wrap="square" rtlCol="0">
            <a:spAutoFit/>
          </a:bodyPr>
          <a:lstStyle/>
          <a:p>
            <a:r>
              <a:rPr lang="en-US" sz="900" dirty="0"/>
              <a:t>Garcia R, Spitzer E. </a:t>
            </a:r>
            <a:r>
              <a:rPr lang="en-US" sz="900" b="1" dirty="0"/>
              <a:t>Multidisciplinary team review of best practices for collection and handling of blood cultures to determine effective interventions for increasing the yield of true-positive bacteremias, reducing contamination, and eliminating false-positive central line-associated bloodstream infections. AJIC 2015;43:1222-37.</a:t>
            </a:r>
          </a:p>
          <a:p>
            <a:endParaRPr lang="en-US" dirty="0"/>
          </a:p>
        </p:txBody>
      </p:sp>
    </p:spTree>
    <p:extLst>
      <p:ext uri="{BB962C8B-B14F-4D97-AF65-F5344CB8AC3E}">
        <p14:creationId xmlns:p14="http://schemas.microsoft.com/office/powerpoint/2010/main" val="961636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509823-10C1-4E27-9B9F-02696B33E058}"/>
              </a:ext>
            </a:extLst>
          </p:cNvPr>
          <p:cNvSpPr>
            <a:spLocks noGrp="1"/>
          </p:cNvSpPr>
          <p:nvPr>
            <p:ph type="title"/>
          </p:nvPr>
        </p:nvSpPr>
        <p:spPr/>
        <p:txBody>
          <a:bodyPr>
            <a:normAutofit fontScale="90000"/>
          </a:bodyPr>
          <a:lstStyle/>
          <a:p>
            <a:r>
              <a:rPr lang="en-US" dirty="0"/>
              <a:t>Use of Departmental Report Cards</a:t>
            </a:r>
          </a:p>
        </p:txBody>
      </p:sp>
      <p:sp>
        <p:nvSpPr>
          <p:cNvPr id="6" name="Content Placeholder 5">
            <a:extLst>
              <a:ext uri="{FF2B5EF4-FFF2-40B4-BE49-F238E27FC236}">
                <a16:creationId xmlns:a16="http://schemas.microsoft.com/office/drawing/2014/main" xmlns="" id="{4A3BD2BE-8853-49BB-AB1B-784B51A0F268}"/>
              </a:ext>
            </a:extLst>
          </p:cNvPr>
          <p:cNvSpPr>
            <a:spLocks noGrp="1"/>
          </p:cNvSpPr>
          <p:nvPr>
            <p:ph sz="half" idx="1"/>
          </p:nvPr>
        </p:nvSpPr>
        <p:spPr/>
        <p:txBody>
          <a:bodyPr>
            <a:normAutofit/>
          </a:bodyPr>
          <a:lstStyle/>
          <a:p>
            <a:r>
              <a:rPr lang="en-US" sz="1500" dirty="0"/>
              <a:t>Prospective, controlled, before-and-after, 18-month study conducted at a 1000-bed university-affiliated hospital</a:t>
            </a:r>
          </a:p>
          <a:p>
            <a:r>
              <a:rPr lang="en-US" sz="1500" dirty="0"/>
              <a:t>Hospital issued a monthly </a:t>
            </a:r>
            <a:r>
              <a:rPr lang="en-US" sz="1500" dirty="0">
                <a:solidFill>
                  <a:srgbClr val="FF0000"/>
                </a:solidFill>
              </a:rPr>
              <a:t>departmental blood culture report card </a:t>
            </a:r>
            <a:r>
              <a:rPr lang="en-US" sz="1500" dirty="0"/>
              <a:t>on contamination rate</a:t>
            </a:r>
          </a:p>
          <a:p>
            <a:pPr lvl="1"/>
            <a:r>
              <a:rPr lang="en-US" sz="1500" b="1" dirty="0"/>
              <a:t>Control</a:t>
            </a:r>
            <a:r>
              <a:rPr lang="en-US" sz="1500" dirty="0"/>
              <a:t> period- 49,403 cultures: 9.3% had growth; true positive 5.6%; contaminants 4.0%</a:t>
            </a:r>
          </a:p>
          <a:p>
            <a:pPr lvl="1"/>
            <a:r>
              <a:rPr lang="en-US" sz="1500" b="1" dirty="0"/>
              <a:t>Study</a:t>
            </a:r>
            <a:r>
              <a:rPr lang="en-US" sz="1500" dirty="0"/>
              <a:t> period – 53,287 cultures: 8.3% had growth; true positive 5.2% (p = &lt;0.02);  contaminants 3.3% (p = &lt;0.001)</a:t>
            </a:r>
          </a:p>
          <a:p>
            <a:r>
              <a:rPr lang="en-US" sz="1500" dirty="0"/>
              <a:t>Analysis by division showed either a significant contamination reduction or a trend to reduction in all major divisions</a:t>
            </a:r>
          </a:p>
        </p:txBody>
      </p:sp>
      <p:pic>
        <p:nvPicPr>
          <p:cNvPr id="8" name="Content Placeholder 7">
            <a:extLst>
              <a:ext uri="{FF2B5EF4-FFF2-40B4-BE49-F238E27FC236}">
                <a16:creationId xmlns:a16="http://schemas.microsoft.com/office/drawing/2014/main" xmlns="" id="{956ED101-3F31-4F18-BE5C-FE9CD5FCCEE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00600" y="2368918"/>
            <a:ext cx="3143250" cy="2392820"/>
          </a:xfrm>
          <a:prstGeom prst="rect">
            <a:avLst/>
          </a:prstGeom>
        </p:spPr>
      </p:pic>
      <p:sp>
        <p:nvSpPr>
          <p:cNvPr id="4"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p:txBody>
          <a:bodyPr/>
          <a:lstStyle/>
          <a:p>
            <a:fld id="{042AED99-7FB4-404E-8A97-64753DCE42EC}" type="slidenum">
              <a:rPr kumimoji="0" lang="en-US" sz="1800" smtClean="0"/>
              <a:pPr/>
              <a:t>45</a:t>
            </a:fld>
            <a:endParaRPr kumimoji="0" lang="en-US" sz="1800" dirty="0"/>
          </a:p>
        </p:txBody>
      </p:sp>
      <p:sp>
        <p:nvSpPr>
          <p:cNvPr id="9" name="TextBox 8">
            <a:extLst>
              <a:ext uri="{FF2B5EF4-FFF2-40B4-BE49-F238E27FC236}">
                <a16:creationId xmlns:a16="http://schemas.microsoft.com/office/drawing/2014/main" xmlns="" id="{1D371217-0929-4E78-BCD8-263B591779C5}"/>
              </a:ext>
            </a:extLst>
          </p:cNvPr>
          <p:cNvSpPr txBox="1"/>
          <p:nvPr/>
        </p:nvSpPr>
        <p:spPr>
          <a:xfrm>
            <a:off x="4800600" y="5314951"/>
            <a:ext cx="1919079" cy="346249"/>
          </a:xfrm>
          <a:prstGeom prst="rect">
            <a:avLst/>
          </a:prstGeom>
          <a:noFill/>
        </p:spPr>
        <p:txBody>
          <a:bodyPr wrap="square" rtlCol="0">
            <a:spAutoFit/>
          </a:bodyPr>
          <a:lstStyle/>
          <a:p>
            <a:r>
              <a:rPr lang="en-US" sz="825" dirty="0"/>
              <a:t>Zimmerman FS, et al. J Hosp Infect 2018;99:236-237.</a:t>
            </a:r>
          </a:p>
        </p:txBody>
      </p:sp>
    </p:spTree>
    <p:extLst>
      <p:ext uri="{BB962C8B-B14F-4D97-AF65-F5344CB8AC3E}">
        <p14:creationId xmlns:p14="http://schemas.microsoft.com/office/powerpoint/2010/main" val="817763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795118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1520" y="1616449"/>
            <a:ext cx="5815340" cy="591450"/>
          </a:xfrm>
          <a:prstGeom prst="rect">
            <a:avLst/>
          </a:prstGeom>
        </p:spPr>
        <p:txBody>
          <a:bodyPr/>
          <a:lstStyle>
            <a:lvl1pPr algn="l" defTabSz="685800" rtl="0" eaLnBrk="1" latinLnBrk="0" hangingPunct="1">
              <a:lnSpc>
                <a:spcPct val="90000"/>
              </a:lnSpc>
              <a:spcBef>
                <a:spcPct val="0"/>
              </a:spcBef>
              <a:buNone/>
              <a:defRPr sz="2400" b="1" i="0" kern="1200">
                <a:solidFill>
                  <a:schemeClr val="tx2"/>
                </a:solidFill>
                <a:latin typeface="Arial" charset="0"/>
                <a:ea typeface="Arial" charset="0"/>
                <a:cs typeface="Arial" charset="0"/>
              </a:defRPr>
            </a:lvl1pPr>
          </a:lstStyle>
          <a:p>
            <a:pPr>
              <a:defRPr/>
            </a:pPr>
            <a:endParaRPr lang="en-US" sz="1500" dirty="0">
              <a:solidFill>
                <a:srgbClr val="004464"/>
              </a:solidFill>
            </a:endParaRPr>
          </a:p>
        </p:txBody>
      </p:sp>
      <p:sp>
        <p:nvSpPr>
          <p:cNvPr id="8" name="Content Placeholder 3"/>
          <p:cNvSpPr txBox="1">
            <a:spLocks/>
          </p:cNvSpPr>
          <p:nvPr/>
        </p:nvSpPr>
        <p:spPr>
          <a:xfrm>
            <a:off x="1609335" y="1572541"/>
            <a:ext cx="5902113" cy="621443"/>
          </a:xfrm>
          <a:prstGeom prst="rect">
            <a:avLst/>
          </a:prstGeom>
        </p:spPr>
        <p:txBody>
          <a:bodyPr lIns="0">
            <a:noAutofit/>
          </a:bodyPr>
          <a:lstStyle>
            <a:lvl1pPr marL="285750" indent="-285750" algn="l" defTabSz="685800" rtl="0" eaLnBrk="1" latinLnBrk="0" hangingPunct="1">
              <a:lnSpc>
                <a:spcPct val="90000"/>
              </a:lnSpc>
              <a:spcBef>
                <a:spcPts val="750"/>
              </a:spcBef>
              <a:buFont typeface="Arial" charset="0"/>
              <a:buChar char="•"/>
              <a:defRPr sz="1600" b="0" kern="1200">
                <a:solidFill>
                  <a:schemeClr val="bg2">
                    <a:lumMod val="1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mbols" charset="0"/>
              <a:buChar char="⎻"/>
              <a:defRPr sz="1400" kern="1200">
                <a:solidFill>
                  <a:srgbClr val="0000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Wingdings" charset="2"/>
              <a:buChar char="§"/>
              <a:defRPr sz="1200" kern="1200">
                <a:solidFill>
                  <a:srgbClr val="000000"/>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charset="0"/>
              <a:buChar char="•"/>
              <a:defRPr sz="1100" kern="1200">
                <a:solidFill>
                  <a:srgbClr val="000000"/>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ppleSymbols" charset="0"/>
              <a:buChar char="⎻"/>
              <a:defRPr sz="1000" kern="1200" baseline="0">
                <a:solidFill>
                  <a:srgbClr val="00000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050" kern="0" dirty="0">
                <a:solidFill>
                  <a:srgbClr val="000000"/>
                </a:solidFill>
              </a:rPr>
              <a:t>.</a:t>
            </a:r>
          </a:p>
        </p:txBody>
      </p:sp>
      <p:sp>
        <p:nvSpPr>
          <p:cNvPr id="19" name="Shape 123"/>
          <p:cNvSpPr/>
          <p:nvPr/>
        </p:nvSpPr>
        <p:spPr>
          <a:xfrm>
            <a:off x="1230667" y="5021248"/>
            <a:ext cx="6193427" cy="738519"/>
          </a:xfrm>
          <a:prstGeom prst="rect">
            <a:avLst/>
          </a:prstGeom>
          <a:noFill/>
          <a:ln>
            <a:noFill/>
          </a:ln>
        </p:spPr>
        <p:txBody>
          <a:bodyPr lIns="68569" tIns="34275" rIns="68569" bIns="34275" anchor="t" anchorCtr="0">
            <a:noAutofit/>
          </a:bodyPr>
          <a:lstStyle/>
          <a:p>
            <a:pPr defTabSz="514350">
              <a:buClr>
                <a:srgbClr val="FFFFFF"/>
              </a:buClr>
              <a:buSzPct val="25000"/>
              <a:defRPr/>
            </a:pPr>
            <a:r>
              <a:rPr lang="en-US" sz="375" dirty="0">
                <a:solidFill>
                  <a:schemeClr val="bg1">
                    <a:lumMod val="50000"/>
                  </a:schemeClr>
                </a:solidFill>
                <a:latin typeface="Arial" panose="020B0604020202020204" pitchFamily="34" charset="0"/>
                <a:ea typeface="Source Sans Pro"/>
                <a:cs typeface="Arial" panose="020B0604020202020204" pitchFamily="34" charset="0"/>
                <a:sym typeface="Source Sans Pro"/>
              </a:rPr>
              <a:t> </a:t>
            </a:r>
          </a:p>
          <a:p>
            <a:pPr defTabSz="514350">
              <a:buClr>
                <a:srgbClr val="FFFFFF"/>
              </a:buClr>
              <a:buSzPct val="25000"/>
              <a:defRPr/>
            </a:pPr>
            <a:r>
              <a:rPr lang="en-US" sz="825" baseline="30000" dirty="0">
                <a:solidFill>
                  <a:schemeClr val="bg1">
                    <a:lumMod val="50000"/>
                  </a:schemeClr>
                </a:solidFill>
                <a:latin typeface="Arial" panose="020B0604020202020204" pitchFamily="34" charset="0"/>
                <a:ea typeface="Source Sans Pro"/>
                <a:cs typeface="Arial" panose="020B0604020202020204" pitchFamily="34" charset="0"/>
                <a:sym typeface="Source Sans Pro"/>
              </a:rPr>
              <a:t>1</a:t>
            </a:r>
            <a:r>
              <a:rPr lang="en-US" sz="825" dirty="0">
                <a:solidFill>
                  <a:schemeClr val="bg1">
                    <a:lumMod val="50000"/>
                  </a:schemeClr>
                </a:solidFill>
                <a:latin typeface="Arial" panose="020B0604020202020204" pitchFamily="34" charset="0"/>
                <a:cs typeface="Arial" panose="020B0604020202020204" pitchFamily="34" charset="0"/>
              </a:rPr>
              <a:t>Anjanappa T. et al; Preparative Skin Preparation and Surgical Wound Infection. </a:t>
            </a:r>
            <a:r>
              <a:rPr lang="en-US" sz="825" i="1" dirty="0">
                <a:solidFill>
                  <a:schemeClr val="bg1">
                    <a:lumMod val="50000"/>
                  </a:schemeClr>
                </a:solidFill>
                <a:latin typeface="Arial" panose="020B0604020202020204" pitchFamily="34" charset="0"/>
                <a:cs typeface="Arial" panose="020B0604020202020204" pitchFamily="34" charset="0"/>
              </a:rPr>
              <a:t>Journal of Evidence based Medicine and Healthcare</a:t>
            </a:r>
            <a:r>
              <a:rPr lang="en-US" sz="825" dirty="0">
                <a:solidFill>
                  <a:schemeClr val="bg1">
                    <a:lumMod val="50000"/>
                  </a:schemeClr>
                </a:solidFill>
                <a:latin typeface="Arial" panose="020B0604020202020204" pitchFamily="34" charset="0"/>
                <a:cs typeface="Arial" panose="020B0604020202020204" pitchFamily="34" charset="0"/>
              </a:rPr>
              <a:t>;. (January 2015)</a:t>
            </a:r>
          </a:p>
          <a:p>
            <a:pPr defTabSz="514350">
              <a:buClr>
                <a:srgbClr val="FFFFFF"/>
              </a:buClr>
              <a:buSzPct val="25000"/>
              <a:defRPr/>
            </a:pPr>
            <a:r>
              <a:rPr lang="en-US" sz="825" baseline="30000" dirty="0">
                <a:solidFill>
                  <a:schemeClr val="bg1">
                    <a:lumMod val="50000"/>
                  </a:schemeClr>
                </a:solidFill>
                <a:latin typeface="Arial" panose="020B0604020202020204" pitchFamily="34" charset="0"/>
                <a:ea typeface="Source Sans Pro"/>
                <a:cs typeface="Arial" panose="020B0604020202020204" pitchFamily="34" charset="0"/>
              </a:rPr>
              <a:t>2.</a:t>
            </a:r>
            <a:r>
              <a:rPr lang="en-US" sz="825"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M. Rupp, </a:t>
            </a:r>
            <a:r>
              <a:rPr lang="en-US" sz="825" i="1"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et al</a:t>
            </a:r>
            <a:r>
              <a:rPr lang="en-US" sz="825"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Reduction in Blood Culture Contamination Through Use of Initial Specimen Diversion Device. </a:t>
            </a:r>
            <a:r>
              <a:rPr lang="en-US" sz="825" i="1"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Clinical Infectious Diseases</a:t>
            </a:r>
            <a:r>
              <a:rPr lang="en-US" sz="825"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(August 2017)</a:t>
            </a:r>
          </a:p>
          <a:p>
            <a:pPr defTabSz="514350">
              <a:buClr>
                <a:srgbClr val="FFFFFF"/>
              </a:buClr>
              <a:buSzPct val="25000"/>
              <a:defRPr/>
            </a:pPr>
            <a:r>
              <a:rPr lang="en-US" sz="825" baseline="30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3</a:t>
            </a:r>
            <a:r>
              <a:rPr lang="en-US" sz="825"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Data on file</a:t>
            </a:r>
          </a:p>
          <a:p>
            <a:pPr defTabSz="514350">
              <a:buClr>
                <a:srgbClr val="FFFFFF"/>
              </a:buClr>
              <a:buSzPct val="25000"/>
              <a:defRPr/>
            </a:pPr>
            <a:endParaRPr lang="en-US" sz="375" dirty="0">
              <a:solidFill>
                <a:schemeClr val="bg1">
                  <a:lumMod val="50000"/>
                </a:schemeClr>
              </a:solidFill>
              <a:latin typeface="Arial" panose="020B0604020202020204" pitchFamily="34" charset="0"/>
              <a:ea typeface="Source Sans Pro"/>
              <a:cs typeface="Arial" panose="020B0604020202020204" pitchFamily="34" charset="0"/>
            </a:endParaRPr>
          </a:p>
        </p:txBody>
      </p:sp>
      <p:grpSp>
        <p:nvGrpSpPr>
          <p:cNvPr id="18" name="Group 17"/>
          <p:cNvGrpSpPr/>
          <p:nvPr/>
        </p:nvGrpSpPr>
        <p:grpSpPr>
          <a:xfrm>
            <a:off x="1609335" y="2365446"/>
            <a:ext cx="1736985" cy="1867136"/>
            <a:chOff x="675048" y="902819"/>
            <a:chExt cx="2315980" cy="2489514"/>
          </a:xfrm>
        </p:grpSpPr>
        <p:grpSp>
          <p:nvGrpSpPr>
            <p:cNvPr id="21" name="Group 20"/>
            <p:cNvGrpSpPr/>
            <p:nvPr/>
          </p:nvGrpSpPr>
          <p:grpSpPr>
            <a:xfrm>
              <a:off x="675048" y="2067537"/>
              <a:ext cx="2315980" cy="1324796"/>
              <a:chOff x="675048" y="2067537"/>
              <a:chExt cx="2315980" cy="1324796"/>
            </a:xfrm>
          </p:grpSpPr>
          <p:sp>
            <p:nvSpPr>
              <p:cNvPr id="6" name="Content Placeholder 4"/>
              <p:cNvSpPr txBox="1">
                <a:spLocks/>
              </p:cNvSpPr>
              <p:nvPr/>
            </p:nvSpPr>
            <p:spPr>
              <a:xfrm>
                <a:off x="675048" y="2455912"/>
                <a:ext cx="2315980" cy="936421"/>
              </a:xfrm>
              <a:prstGeom prst="rect">
                <a:avLst/>
              </a:prstGeom>
            </p:spPr>
            <p:txBody>
              <a:bodyPr lIns="0" anchor="t">
                <a:noAutofit/>
              </a:bodyPr>
              <a:lstStyle>
                <a:lvl1pPr marL="285750" indent="-285750" algn="l" defTabSz="685800" rtl="0" eaLnBrk="1" latinLnBrk="0" hangingPunct="1">
                  <a:lnSpc>
                    <a:spcPct val="90000"/>
                  </a:lnSpc>
                  <a:spcBef>
                    <a:spcPts val="750"/>
                  </a:spcBef>
                  <a:buFont typeface="Arial" charset="0"/>
                  <a:buChar char="•"/>
                  <a:defRPr sz="1600" b="0" kern="1200">
                    <a:solidFill>
                      <a:schemeClr val="bg2">
                        <a:lumMod val="1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mbols" charset="0"/>
                  <a:buChar char="⎻"/>
                  <a:defRPr sz="1400" kern="1200">
                    <a:solidFill>
                      <a:srgbClr val="0000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Wingdings" charset="2"/>
                  <a:buChar char="§"/>
                  <a:defRPr sz="1200" kern="1200">
                    <a:solidFill>
                      <a:srgbClr val="000000"/>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charset="0"/>
                  <a:buChar char="•"/>
                  <a:defRPr sz="1100" kern="1200">
                    <a:solidFill>
                      <a:srgbClr val="000000"/>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ppleSymbols" charset="0"/>
                  <a:buChar char="⎻"/>
                  <a:defRPr sz="1000" kern="1200" baseline="0">
                    <a:solidFill>
                      <a:srgbClr val="00000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050" b="1" kern="0" dirty="0">
                    <a:solidFill>
                      <a:srgbClr val="DDE4E5">
                        <a:lumMod val="10000"/>
                      </a:srgbClr>
                    </a:solidFill>
                  </a:rPr>
                  <a:t>Human Factor(s):                    </a:t>
                </a:r>
                <a:r>
                  <a:rPr lang="en-US" sz="825" kern="0" dirty="0">
                    <a:solidFill>
                      <a:srgbClr val="000000"/>
                    </a:solidFill>
                  </a:rPr>
                  <a:t>Risk of contamination during assembly and preparation of supplies, and skin prep</a:t>
                </a:r>
              </a:p>
            </p:txBody>
          </p:sp>
          <p:cxnSp>
            <p:nvCxnSpPr>
              <p:cNvPr id="9" name="Straight Connector 8"/>
              <p:cNvCxnSpPr/>
              <p:nvPr/>
            </p:nvCxnSpPr>
            <p:spPr>
              <a:xfrm flipV="1">
                <a:off x="675050" y="2382554"/>
                <a:ext cx="2315978" cy="7658"/>
              </a:xfrm>
              <a:prstGeom prst="line">
                <a:avLst/>
              </a:prstGeom>
              <a:ln w="25400">
                <a:solidFill>
                  <a:srgbClr val="0F5E8E"/>
                </a:solidFill>
              </a:ln>
            </p:spPr>
            <p:style>
              <a:lnRef idx="1">
                <a:schemeClr val="accent1"/>
              </a:lnRef>
              <a:fillRef idx="0">
                <a:schemeClr val="accent1"/>
              </a:fillRef>
              <a:effectRef idx="0">
                <a:schemeClr val="accent1"/>
              </a:effectRef>
              <a:fontRef idx="minor">
                <a:schemeClr val="tx1"/>
              </a:fontRef>
            </p:style>
          </p:cxnSp>
          <p:sp>
            <p:nvSpPr>
              <p:cNvPr id="12" name="Content Placeholder 4"/>
              <p:cNvSpPr txBox="1">
                <a:spLocks/>
              </p:cNvSpPr>
              <p:nvPr/>
            </p:nvSpPr>
            <p:spPr>
              <a:xfrm>
                <a:off x="683567" y="2067537"/>
                <a:ext cx="316382" cy="302341"/>
              </a:xfrm>
              <a:prstGeom prst="rect">
                <a:avLst/>
              </a:prstGeom>
            </p:spPr>
            <p:txBody>
              <a:bodyPr lIns="0" anchor="t">
                <a:noAutofit/>
              </a:bodyPr>
              <a:lstStyle>
                <a:lvl1pPr marL="285750" indent="-285750" algn="l" defTabSz="685800" rtl="0" eaLnBrk="1" latinLnBrk="0" hangingPunct="1">
                  <a:lnSpc>
                    <a:spcPct val="90000"/>
                  </a:lnSpc>
                  <a:spcBef>
                    <a:spcPts val="750"/>
                  </a:spcBef>
                  <a:buFont typeface="Arial" charset="0"/>
                  <a:buChar char="•"/>
                  <a:defRPr sz="1600" b="0" kern="1200">
                    <a:solidFill>
                      <a:schemeClr val="bg2">
                        <a:lumMod val="1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mbols" charset="0"/>
                  <a:buChar char="⎻"/>
                  <a:defRPr sz="1400" kern="1200">
                    <a:solidFill>
                      <a:srgbClr val="0000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Wingdings" charset="2"/>
                  <a:buChar char="§"/>
                  <a:defRPr sz="1200" kern="1200">
                    <a:solidFill>
                      <a:srgbClr val="000000"/>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charset="0"/>
                  <a:buChar char="•"/>
                  <a:defRPr sz="1100" kern="1200">
                    <a:solidFill>
                      <a:srgbClr val="000000"/>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ppleSymbols" charset="0"/>
                  <a:buChar char="⎻"/>
                  <a:defRPr sz="1000" kern="1200" baseline="0">
                    <a:solidFill>
                      <a:srgbClr val="00000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050" b="1" kern="0" dirty="0">
                    <a:solidFill>
                      <a:srgbClr val="0F5E8E"/>
                    </a:solidFill>
                  </a:rPr>
                  <a:t>1.</a:t>
                </a:r>
              </a:p>
            </p:txBody>
          </p:sp>
        </p:gr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412" y="902819"/>
              <a:ext cx="1371600" cy="1371600"/>
            </a:xfrm>
            <a:prstGeom prst="ellipse">
              <a:avLst/>
            </a:prstGeom>
          </p:spPr>
        </p:pic>
      </p:grpSp>
      <p:grpSp>
        <p:nvGrpSpPr>
          <p:cNvPr id="16" name="Group 15"/>
          <p:cNvGrpSpPr/>
          <p:nvPr/>
        </p:nvGrpSpPr>
        <p:grpSpPr>
          <a:xfrm>
            <a:off x="3697435" y="2361888"/>
            <a:ext cx="1781470" cy="2220382"/>
            <a:chOff x="3459179" y="898072"/>
            <a:chExt cx="2375293" cy="2960509"/>
          </a:xfrm>
        </p:grpSpPr>
        <p:grpSp>
          <p:nvGrpSpPr>
            <p:cNvPr id="10" name="Group 9"/>
            <p:cNvGrpSpPr/>
            <p:nvPr/>
          </p:nvGrpSpPr>
          <p:grpSpPr>
            <a:xfrm>
              <a:off x="3459179" y="2076958"/>
              <a:ext cx="2375293" cy="1781623"/>
              <a:chOff x="3459179" y="2076958"/>
              <a:chExt cx="2375293" cy="1781623"/>
            </a:xfrm>
          </p:grpSpPr>
          <p:sp>
            <p:nvSpPr>
              <p:cNvPr id="7" name="Content Placeholder 4"/>
              <p:cNvSpPr txBox="1">
                <a:spLocks/>
              </p:cNvSpPr>
              <p:nvPr/>
            </p:nvSpPr>
            <p:spPr>
              <a:xfrm>
                <a:off x="3476445" y="2455936"/>
                <a:ext cx="2358027" cy="1402645"/>
              </a:xfrm>
              <a:prstGeom prst="rect">
                <a:avLst/>
              </a:prstGeom>
            </p:spPr>
            <p:txBody>
              <a:bodyPr vert="horz" lIns="0" tIns="34290" rIns="68580" bIns="3429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2"/>
                    </a:solidFill>
                    <a:latin typeface="+mj-lt"/>
                    <a:ea typeface="Tahoma" charset="0"/>
                    <a:cs typeface="Tahom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2"/>
                    </a:solidFill>
                    <a:latin typeface="+mn-lt"/>
                    <a:ea typeface="Tahoma" charset="0"/>
                    <a:cs typeface="Tahom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Tahoma" charset="0"/>
                    <a:cs typeface="Tahom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1050" kern="0" dirty="0">
                    <a:solidFill>
                      <a:srgbClr val="000000"/>
                    </a:solidFill>
                    <a:latin typeface="Arial" charset="0"/>
                    <a:ea typeface="Arial" charset="0"/>
                    <a:cs typeface="Arial" charset="0"/>
                  </a:rPr>
                  <a:t>Skin Flora:                       </a:t>
                </a:r>
                <a:r>
                  <a:rPr lang="en-US" sz="825" b="0" kern="0" dirty="0">
                    <a:solidFill>
                      <a:srgbClr val="000000"/>
                    </a:solidFill>
                    <a:latin typeface="Arial" charset="0"/>
                    <a:ea typeface="Arial" charset="0"/>
                    <a:cs typeface="Arial" charset="0"/>
                  </a:rPr>
                  <a:t>You can disinfect but not sterilize the skin; Up to 20% of skin flora remains viable in the keratin layer of the skin even after skin prep</a:t>
                </a:r>
                <a:r>
                  <a:rPr lang="en-US" sz="825" b="0" kern="0" baseline="30000" dirty="0">
                    <a:solidFill>
                      <a:srgbClr val="000000"/>
                    </a:solidFill>
                    <a:latin typeface="Arial" charset="0"/>
                    <a:ea typeface="Arial" charset="0"/>
                    <a:cs typeface="Arial" charset="0"/>
                  </a:rPr>
                  <a:t>1</a:t>
                </a:r>
              </a:p>
            </p:txBody>
          </p:sp>
          <p:sp>
            <p:nvSpPr>
              <p:cNvPr id="13" name="Content Placeholder 4"/>
              <p:cNvSpPr txBox="1">
                <a:spLocks/>
              </p:cNvSpPr>
              <p:nvPr/>
            </p:nvSpPr>
            <p:spPr>
              <a:xfrm>
                <a:off x="3459179" y="2076958"/>
                <a:ext cx="286999" cy="378979"/>
              </a:xfrm>
              <a:prstGeom prst="rect">
                <a:avLst/>
              </a:prstGeom>
            </p:spPr>
            <p:txBody>
              <a:bodyPr vert="horz" lIns="0" tIns="34290" rIns="68580" bIns="3429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2"/>
                    </a:solidFill>
                    <a:latin typeface="+mj-lt"/>
                    <a:ea typeface="Tahoma" charset="0"/>
                    <a:cs typeface="Tahom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2"/>
                    </a:solidFill>
                    <a:latin typeface="+mn-lt"/>
                    <a:ea typeface="Tahoma" charset="0"/>
                    <a:cs typeface="Tahom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Tahoma" charset="0"/>
                    <a:cs typeface="Tahom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1050" kern="0" dirty="0">
                    <a:solidFill>
                      <a:srgbClr val="0F5E8E"/>
                    </a:solidFill>
                    <a:latin typeface="Arial" charset="0"/>
                    <a:ea typeface="Arial" charset="0"/>
                    <a:cs typeface="Arial" charset="0"/>
                  </a:rPr>
                  <a:t>2.</a:t>
                </a:r>
              </a:p>
            </p:txBody>
          </p:sp>
          <p:cxnSp>
            <p:nvCxnSpPr>
              <p:cNvPr id="14" name="Straight Connector 13"/>
              <p:cNvCxnSpPr/>
              <p:nvPr/>
            </p:nvCxnSpPr>
            <p:spPr>
              <a:xfrm>
                <a:off x="3459179" y="2383388"/>
                <a:ext cx="2268941" cy="0"/>
              </a:xfrm>
              <a:prstGeom prst="line">
                <a:avLst/>
              </a:prstGeom>
              <a:ln w="25400">
                <a:solidFill>
                  <a:srgbClr val="0F5E8E"/>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645" y="898072"/>
              <a:ext cx="1371600" cy="1371600"/>
            </a:xfrm>
            <a:prstGeom prst="ellipse">
              <a:avLst/>
            </a:prstGeom>
          </p:spPr>
        </p:pic>
      </p:grpSp>
      <p:grpSp>
        <p:nvGrpSpPr>
          <p:cNvPr id="3" name="Group 2"/>
          <p:cNvGrpSpPr/>
          <p:nvPr/>
        </p:nvGrpSpPr>
        <p:grpSpPr>
          <a:xfrm>
            <a:off x="5722389" y="2361207"/>
            <a:ext cx="1980244" cy="1871375"/>
            <a:chOff x="6159118" y="897167"/>
            <a:chExt cx="2640325" cy="2495166"/>
          </a:xfrm>
        </p:grpSpPr>
        <p:grpSp>
          <p:nvGrpSpPr>
            <p:cNvPr id="20" name="Group 19"/>
            <p:cNvGrpSpPr/>
            <p:nvPr/>
          </p:nvGrpSpPr>
          <p:grpSpPr>
            <a:xfrm>
              <a:off x="6159118" y="2061034"/>
              <a:ext cx="2640325" cy="1331299"/>
              <a:chOff x="6159118" y="2061034"/>
              <a:chExt cx="2640325" cy="1331299"/>
            </a:xfrm>
          </p:grpSpPr>
          <p:sp>
            <p:nvSpPr>
              <p:cNvPr id="5" name="Content Placeholder 3"/>
              <p:cNvSpPr txBox="1">
                <a:spLocks/>
              </p:cNvSpPr>
              <p:nvPr/>
            </p:nvSpPr>
            <p:spPr>
              <a:xfrm>
                <a:off x="6192486" y="2455937"/>
                <a:ext cx="2606957" cy="936396"/>
              </a:xfrm>
              <a:prstGeom prst="rect">
                <a:avLst/>
              </a:prstGeom>
            </p:spPr>
            <p:txBody>
              <a:bodyPr lIns="0" anchor="t">
                <a:noAutofit/>
              </a:bodyPr>
              <a:lstStyle>
                <a:lvl1pPr marL="285750" indent="-285750" algn="l" defTabSz="685800" rtl="0" eaLnBrk="1" latinLnBrk="0" hangingPunct="1">
                  <a:lnSpc>
                    <a:spcPct val="90000"/>
                  </a:lnSpc>
                  <a:spcBef>
                    <a:spcPts val="750"/>
                  </a:spcBef>
                  <a:buFont typeface="Arial" charset="0"/>
                  <a:buChar char="•"/>
                  <a:defRPr sz="1600" b="0" kern="1200">
                    <a:solidFill>
                      <a:schemeClr val="bg2">
                        <a:lumMod val="1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mbols" charset="0"/>
                  <a:buChar char="⎻"/>
                  <a:defRPr sz="1400" kern="1200">
                    <a:solidFill>
                      <a:srgbClr val="0000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Wingdings" charset="2"/>
                  <a:buChar char="§"/>
                  <a:defRPr sz="1200" kern="1200">
                    <a:solidFill>
                      <a:srgbClr val="000000"/>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charset="0"/>
                  <a:buChar char="•"/>
                  <a:defRPr sz="1100" kern="1200">
                    <a:solidFill>
                      <a:srgbClr val="000000"/>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ppleSymbols" charset="0"/>
                  <a:buChar char="⎻"/>
                  <a:defRPr sz="1000" kern="1200" baseline="0">
                    <a:solidFill>
                      <a:srgbClr val="00000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050" b="1" kern="0" dirty="0">
                    <a:solidFill>
                      <a:srgbClr val="DDE4E5">
                        <a:lumMod val="10000"/>
                      </a:srgbClr>
                    </a:solidFill>
                  </a:rPr>
                  <a:t>Skin Plug and Fragments:</a:t>
                </a:r>
                <a:r>
                  <a:rPr lang="en-US" sz="825" kern="0" dirty="0">
                    <a:solidFill>
                      <a:srgbClr val="000000"/>
                    </a:solidFill>
                  </a:rPr>
                  <a:t> when present, will ALWAYS enter the culture specimen bottle, and commonly will contain viable microorganisms</a:t>
                </a:r>
              </a:p>
            </p:txBody>
          </p:sp>
          <p:sp>
            <p:nvSpPr>
              <p:cNvPr id="11" name="Content Placeholder 3"/>
              <p:cNvSpPr txBox="1">
                <a:spLocks/>
              </p:cNvSpPr>
              <p:nvPr/>
            </p:nvSpPr>
            <p:spPr>
              <a:xfrm>
                <a:off x="6174243" y="2061034"/>
                <a:ext cx="308317" cy="495401"/>
              </a:xfrm>
              <a:prstGeom prst="rect">
                <a:avLst/>
              </a:prstGeom>
              <a:ln>
                <a:noFill/>
              </a:ln>
            </p:spPr>
            <p:txBody>
              <a:bodyPr lIns="0" anchor="t">
                <a:noAutofit/>
              </a:bodyPr>
              <a:lstStyle>
                <a:lvl1pPr marL="285750" indent="-285750" algn="l" defTabSz="685800" rtl="0" eaLnBrk="1" latinLnBrk="0" hangingPunct="1">
                  <a:lnSpc>
                    <a:spcPct val="90000"/>
                  </a:lnSpc>
                  <a:spcBef>
                    <a:spcPts val="750"/>
                  </a:spcBef>
                  <a:buFont typeface="Arial" charset="0"/>
                  <a:buChar char="•"/>
                  <a:defRPr sz="1600" b="0" kern="1200">
                    <a:solidFill>
                      <a:schemeClr val="bg2">
                        <a:lumMod val="1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mbols" charset="0"/>
                  <a:buChar char="⎻"/>
                  <a:defRPr sz="1400" kern="1200">
                    <a:solidFill>
                      <a:srgbClr val="0000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Wingdings" charset="2"/>
                  <a:buChar char="§"/>
                  <a:defRPr sz="1200" kern="1200">
                    <a:solidFill>
                      <a:srgbClr val="000000"/>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charset="0"/>
                  <a:buChar char="•"/>
                  <a:defRPr sz="1100" kern="1200">
                    <a:solidFill>
                      <a:srgbClr val="000000"/>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ppleSymbols" charset="0"/>
                  <a:buChar char="⎻"/>
                  <a:defRPr sz="1000" kern="1200" baseline="0">
                    <a:solidFill>
                      <a:srgbClr val="00000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050" b="1" kern="0" dirty="0">
                    <a:solidFill>
                      <a:srgbClr val="0F5E8E"/>
                    </a:solidFill>
                  </a:rPr>
                  <a:t>3.</a:t>
                </a:r>
              </a:p>
            </p:txBody>
          </p:sp>
          <p:cxnSp>
            <p:nvCxnSpPr>
              <p:cNvPr id="15" name="Straight Connector 14"/>
              <p:cNvCxnSpPr/>
              <p:nvPr/>
            </p:nvCxnSpPr>
            <p:spPr>
              <a:xfrm>
                <a:off x="6159118" y="2375505"/>
                <a:ext cx="2268941" cy="0"/>
              </a:xfrm>
              <a:prstGeom prst="line">
                <a:avLst/>
              </a:prstGeom>
              <a:ln w="25400">
                <a:solidFill>
                  <a:srgbClr val="0F5E8E"/>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6492" y="897167"/>
              <a:ext cx="1371600" cy="1371600"/>
            </a:xfrm>
            <a:prstGeom prst="ellipse">
              <a:avLst/>
            </a:prstGeom>
          </p:spPr>
        </p:pic>
      </p:grpSp>
      <p:sp>
        <p:nvSpPr>
          <p:cNvPr id="25" name="TextBox 24">
            <a:extLst>
              <a:ext uri="{FF2B5EF4-FFF2-40B4-BE49-F238E27FC236}">
                <a16:creationId xmlns:a16="http://schemas.microsoft.com/office/drawing/2014/main" xmlns="" id="{9FE0CC9C-D96B-6440-BFB1-480BA626774F}"/>
              </a:ext>
            </a:extLst>
          </p:cNvPr>
          <p:cNvSpPr txBox="1"/>
          <p:nvPr/>
        </p:nvSpPr>
        <p:spPr>
          <a:xfrm>
            <a:off x="1664623" y="4418656"/>
            <a:ext cx="5814758" cy="415498"/>
          </a:xfrm>
          <a:prstGeom prst="rect">
            <a:avLst/>
          </a:prstGeom>
          <a:noFill/>
        </p:spPr>
        <p:txBody>
          <a:bodyPr wrap="square" rtlCol="0">
            <a:spAutoFit/>
          </a:bodyPr>
          <a:lstStyle/>
          <a:p>
            <a:pPr algn="ctr" defTabSz="514350">
              <a:defRPr/>
            </a:pPr>
            <a:r>
              <a:rPr lang="en-US" sz="1050" dirty="0">
                <a:solidFill>
                  <a:srgbClr val="DDE4E5">
                    <a:lumMod val="10000"/>
                  </a:srgbClr>
                </a:solidFill>
                <a:ea typeface="Arial" charset="0"/>
                <a:cs typeface="Arial" charset="0"/>
              </a:rPr>
              <a:t>Mechanical diversion of the </a:t>
            </a:r>
            <a:r>
              <a:rPr lang="en-US" sz="1050" b="1" kern="0" dirty="0">
                <a:solidFill>
                  <a:srgbClr val="DDE4E5">
                    <a:lumMod val="10000"/>
                  </a:srgbClr>
                </a:solidFill>
                <a:ea typeface="Arial" charset="0"/>
                <a:cs typeface="Arial" charset="0"/>
              </a:rPr>
              <a:t>initial 1.5-2.0 mL of blood </a:t>
            </a:r>
            <a:r>
              <a:rPr lang="en-US" sz="1050" dirty="0">
                <a:solidFill>
                  <a:srgbClr val="DDE4E5">
                    <a:lumMod val="10000"/>
                  </a:srgbClr>
                </a:solidFill>
                <a:ea typeface="Arial" charset="0"/>
                <a:cs typeface="Arial" charset="0"/>
              </a:rPr>
              <a:t>using a closed system has been clinically proven to </a:t>
            </a:r>
            <a:r>
              <a:rPr lang="en-US" sz="1050" b="1" kern="0" dirty="0">
                <a:solidFill>
                  <a:srgbClr val="DDE4E5">
                    <a:lumMod val="10000"/>
                  </a:srgbClr>
                </a:solidFill>
                <a:ea typeface="Arial" charset="0"/>
                <a:cs typeface="Arial" charset="0"/>
              </a:rPr>
              <a:t>virtually eliminate </a:t>
            </a:r>
            <a:r>
              <a:rPr lang="en-US" sz="1050" dirty="0">
                <a:solidFill>
                  <a:srgbClr val="DDE4E5">
                    <a:lumMod val="10000"/>
                  </a:srgbClr>
                </a:solidFill>
                <a:ea typeface="Arial" charset="0"/>
                <a:cs typeface="Arial" charset="0"/>
              </a:rPr>
              <a:t>blood culture contamination</a:t>
            </a:r>
            <a:r>
              <a:rPr lang="en-US" sz="1050" baseline="30000" dirty="0">
                <a:solidFill>
                  <a:srgbClr val="DDE4E5">
                    <a:lumMod val="10000"/>
                  </a:srgbClr>
                </a:solidFill>
                <a:ea typeface="Arial" charset="0"/>
                <a:cs typeface="Arial" charset="0"/>
              </a:rPr>
              <a:t>2,3</a:t>
            </a:r>
          </a:p>
        </p:txBody>
      </p:sp>
      <p:sp>
        <p:nvSpPr>
          <p:cNvPr id="2" name="Title 1">
            <a:extLst>
              <a:ext uri="{FF2B5EF4-FFF2-40B4-BE49-F238E27FC236}">
                <a16:creationId xmlns:a16="http://schemas.microsoft.com/office/drawing/2014/main" xmlns="" id="{3FE1801F-94CA-4596-A1AE-2B1BD85D44A2}"/>
              </a:ext>
            </a:extLst>
          </p:cNvPr>
          <p:cNvSpPr>
            <a:spLocks noGrp="1"/>
          </p:cNvSpPr>
          <p:nvPr>
            <p:ph type="title"/>
          </p:nvPr>
        </p:nvSpPr>
        <p:spPr/>
        <p:txBody>
          <a:bodyPr/>
          <a:lstStyle/>
          <a:p>
            <a:r>
              <a:rPr lang="en-US" dirty="0"/>
              <a:t>Blood Culturing Technology</a:t>
            </a:r>
          </a:p>
        </p:txBody>
      </p:sp>
      <p:sp>
        <p:nvSpPr>
          <p:cNvPr id="26"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a:xfrm>
            <a:off x="7924800" y="6356350"/>
            <a:ext cx="762000" cy="365125"/>
          </a:xfrm>
        </p:spPr>
        <p:txBody>
          <a:bodyPr/>
          <a:lstStyle/>
          <a:p>
            <a:r>
              <a:rPr kumimoji="0" lang="en-US" sz="1800" dirty="0" smtClean="0"/>
              <a:t>47</a:t>
            </a:r>
            <a:endParaRPr kumimoji="0" lang="en-US" sz="1800" dirty="0"/>
          </a:p>
        </p:txBody>
      </p:sp>
    </p:spTree>
    <p:extLst>
      <p:ext uri="{BB962C8B-B14F-4D97-AF65-F5344CB8AC3E}">
        <p14:creationId xmlns:p14="http://schemas.microsoft.com/office/powerpoint/2010/main" val="685295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7E584DA-2009-460C-9FA7-49C09E3DA3B7}"/>
              </a:ext>
            </a:extLst>
          </p:cNvPr>
          <p:cNvSpPr>
            <a:spLocks noGrp="1"/>
          </p:cNvSpPr>
          <p:nvPr>
            <p:ph type="title"/>
          </p:nvPr>
        </p:nvSpPr>
        <p:spPr/>
        <p:txBody>
          <a:bodyPr>
            <a:normAutofit fontScale="90000"/>
          </a:bodyPr>
          <a:lstStyle/>
          <a:p>
            <a:r>
              <a:rPr lang="en-US" dirty="0"/>
              <a:t>Specimen Diversion Devices for Blood Culturing</a:t>
            </a:r>
          </a:p>
        </p:txBody>
      </p:sp>
      <p:pic>
        <p:nvPicPr>
          <p:cNvPr id="11" name="Content Placeholder 10">
            <a:extLst>
              <a:ext uri="{FF2B5EF4-FFF2-40B4-BE49-F238E27FC236}">
                <a16:creationId xmlns:a16="http://schemas.microsoft.com/office/drawing/2014/main" xmlns="" id="{A2B1F906-0AD1-41C5-9E87-143A1A958FF7}"/>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58802" y="2226469"/>
            <a:ext cx="1619249" cy="2324562"/>
          </a:xfrm>
          <a:prstGeom prst="rect">
            <a:avLst/>
          </a:prstGeom>
        </p:spPr>
      </p:pic>
      <p:pic>
        <p:nvPicPr>
          <p:cNvPr id="10" name="Content Placeholder 9">
            <a:extLst>
              <a:ext uri="{FF2B5EF4-FFF2-40B4-BE49-F238E27FC236}">
                <a16:creationId xmlns:a16="http://schemas.microsoft.com/office/drawing/2014/main" xmlns="" id="{FBCC27D1-3BD5-46EC-A60A-79065814C5F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29150" y="2398711"/>
            <a:ext cx="3886200" cy="2919020"/>
          </a:xfrm>
          <a:prstGeom prst="rect">
            <a:avLst/>
          </a:prstGeom>
        </p:spPr>
      </p:pic>
      <p:pic>
        <p:nvPicPr>
          <p:cNvPr id="12" name="Picture 11">
            <a:extLst>
              <a:ext uri="{FF2B5EF4-FFF2-40B4-BE49-F238E27FC236}">
                <a16:creationId xmlns:a16="http://schemas.microsoft.com/office/drawing/2014/main" xmlns="" id="{524E95D1-A544-4A0B-8482-3B82080D8D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19350" y="2398712"/>
            <a:ext cx="1859601" cy="2370139"/>
          </a:xfrm>
          <a:prstGeom prst="rect">
            <a:avLst/>
          </a:prstGeom>
        </p:spPr>
      </p:pic>
      <p:sp>
        <p:nvSpPr>
          <p:cNvPr id="13" name="TextBox 12">
            <a:extLst>
              <a:ext uri="{FF2B5EF4-FFF2-40B4-BE49-F238E27FC236}">
                <a16:creationId xmlns:a16="http://schemas.microsoft.com/office/drawing/2014/main" xmlns="" id="{76B1690D-BAD1-4952-85AC-0A2661F1D7B2}"/>
              </a:ext>
            </a:extLst>
          </p:cNvPr>
          <p:cNvSpPr txBox="1"/>
          <p:nvPr/>
        </p:nvSpPr>
        <p:spPr>
          <a:xfrm>
            <a:off x="406400" y="4819650"/>
            <a:ext cx="1467068" cy="369332"/>
          </a:xfrm>
          <a:prstGeom prst="rect">
            <a:avLst/>
          </a:prstGeom>
          <a:noFill/>
        </p:spPr>
        <p:txBody>
          <a:bodyPr wrap="none" rtlCol="0">
            <a:spAutoFit/>
          </a:bodyPr>
          <a:lstStyle/>
          <a:p>
            <a:r>
              <a:rPr lang="en-US" b="1" i="1" dirty="0"/>
              <a:t>Prior to use</a:t>
            </a:r>
          </a:p>
        </p:txBody>
      </p:sp>
      <p:sp>
        <p:nvSpPr>
          <p:cNvPr id="14" name="TextBox 13">
            <a:extLst>
              <a:ext uri="{FF2B5EF4-FFF2-40B4-BE49-F238E27FC236}">
                <a16:creationId xmlns:a16="http://schemas.microsoft.com/office/drawing/2014/main" xmlns="" id="{62484F11-BEDB-4B22-A692-1FE050E0902E}"/>
              </a:ext>
            </a:extLst>
          </p:cNvPr>
          <p:cNvSpPr txBox="1"/>
          <p:nvPr/>
        </p:nvSpPr>
        <p:spPr>
          <a:xfrm>
            <a:off x="2419350" y="5016501"/>
            <a:ext cx="1859600" cy="1015663"/>
          </a:xfrm>
          <a:prstGeom prst="rect">
            <a:avLst/>
          </a:prstGeom>
          <a:noFill/>
        </p:spPr>
        <p:txBody>
          <a:bodyPr wrap="square" rtlCol="0">
            <a:spAutoFit/>
          </a:bodyPr>
          <a:lstStyle/>
          <a:p>
            <a:r>
              <a:rPr lang="en-US" sz="1200" b="1" i="1" dirty="0"/>
              <a:t>Initial  1.5-2.0ml of blood diverted and sequestered prior to culture bottle inoculation</a:t>
            </a:r>
          </a:p>
        </p:txBody>
      </p:sp>
      <p:sp>
        <p:nvSpPr>
          <p:cNvPr id="8"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a:xfrm>
            <a:off x="7924800" y="6356350"/>
            <a:ext cx="762000" cy="365125"/>
          </a:xfrm>
        </p:spPr>
        <p:txBody>
          <a:bodyPr/>
          <a:lstStyle/>
          <a:p>
            <a:r>
              <a:rPr kumimoji="0" lang="en-US" sz="1800" dirty="0" smtClean="0"/>
              <a:t>48</a:t>
            </a:r>
            <a:endParaRPr kumimoji="0" lang="en-US" sz="1800" dirty="0"/>
          </a:p>
        </p:txBody>
      </p:sp>
    </p:spTree>
    <p:extLst>
      <p:ext uri="{BB962C8B-B14F-4D97-AF65-F5344CB8AC3E}">
        <p14:creationId xmlns:p14="http://schemas.microsoft.com/office/powerpoint/2010/main" val="704496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CCFA3-0A8A-4857-888D-1E64049C4841}"/>
              </a:ext>
            </a:extLst>
          </p:cNvPr>
          <p:cNvSpPr>
            <a:spLocks noGrp="1"/>
          </p:cNvSpPr>
          <p:nvPr>
            <p:ph type="title"/>
          </p:nvPr>
        </p:nvSpPr>
        <p:spPr/>
        <p:txBody>
          <a:bodyPr>
            <a:normAutofit fontScale="90000"/>
          </a:bodyPr>
          <a:lstStyle/>
          <a:p>
            <a:r>
              <a:rPr lang="en-US" dirty="0"/>
              <a:t>Specimen Diversion Devices for Blood Culturing </a:t>
            </a:r>
          </a:p>
        </p:txBody>
      </p:sp>
      <p:sp>
        <p:nvSpPr>
          <p:cNvPr id="3" name="Content Placeholder 2">
            <a:extLst>
              <a:ext uri="{FF2B5EF4-FFF2-40B4-BE49-F238E27FC236}">
                <a16:creationId xmlns:a16="http://schemas.microsoft.com/office/drawing/2014/main" xmlns="" id="{9C698BF7-AA77-4ECA-A54B-4C6D6B328E4D}"/>
              </a:ext>
            </a:extLst>
          </p:cNvPr>
          <p:cNvSpPr>
            <a:spLocks noGrp="1"/>
          </p:cNvSpPr>
          <p:nvPr>
            <p:ph sz="half" idx="1"/>
          </p:nvPr>
        </p:nvSpPr>
        <p:spPr/>
        <p:txBody>
          <a:bodyPr>
            <a:normAutofit/>
          </a:bodyPr>
          <a:lstStyle/>
          <a:p>
            <a:r>
              <a:rPr lang="en-US" sz="1800" i="1" dirty="0"/>
              <a:t>Reducing blood culture contamination using an initial specimen diversion device</a:t>
            </a:r>
          </a:p>
          <a:p>
            <a:pPr lvl="1"/>
            <a:r>
              <a:rPr lang="en-US" sz="1500" dirty="0"/>
              <a:t> 6-month prospective controlled pragmatic study on a medical ward ; historical contamination rate of 4% </a:t>
            </a:r>
          </a:p>
          <a:p>
            <a:pPr lvl="1"/>
            <a:r>
              <a:rPr lang="en-US" sz="1500" dirty="0"/>
              <a:t>Intervention: initial specimen diversion device (integrated needle or attachment to a newly placed IV); controls – standard method. 671 BCs included</a:t>
            </a:r>
          </a:p>
          <a:p>
            <a:pPr lvl="1"/>
            <a:r>
              <a:rPr lang="en-US" sz="1500" dirty="0"/>
              <a:t>464 cultures taken without device: 5.2% contamination rate; 207 cultures taken with the device: 1.0% contamination rate  p = 0.008</a:t>
            </a:r>
          </a:p>
          <a:p>
            <a:pPr lvl="1"/>
            <a:r>
              <a:rPr lang="en-US" sz="1500" dirty="0"/>
              <a:t>No significant difference in true-positive rates</a:t>
            </a:r>
          </a:p>
        </p:txBody>
      </p:sp>
      <p:pic>
        <p:nvPicPr>
          <p:cNvPr id="5" name="Content Placeholder 4">
            <a:extLst>
              <a:ext uri="{FF2B5EF4-FFF2-40B4-BE49-F238E27FC236}">
                <a16:creationId xmlns:a16="http://schemas.microsoft.com/office/drawing/2014/main" xmlns="" id="{CCAD1D46-BC17-46B9-9C9F-0DBC4A9649CF}"/>
              </a:ext>
            </a:extLst>
          </p:cNvPr>
          <p:cNvPicPr>
            <a:picLocks noGrp="1" noChangeAspect="1"/>
          </p:cNvPicPr>
          <p:nvPr>
            <p:ph sz="half" idx="2"/>
          </p:nvPr>
        </p:nvPicPr>
        <p:blipFill>
          <a:blip r:embed="rId3"/>
          <a:stretch>
            <a:fillRect/>
          </a:stretch>
        </p:blipFill>
        <p:spPr>
          <a:xfrm>
            <a:off x="5130801" y="2292350"/>
            <a:ext cx="2755900" cy="2351684"/>
          </a:xfrm>
          <a:prstGeom prst="rect">
            <a:avLst/>
          </a:prstGeom>
        </p:spPr>
      </p:pic>
      <p:sp>
        <p:nvSpPr>
          <p:cNvPr id="4" name="TextBox 3">
            <a:extLst>
              <a:ext uri="{FF2B5EF4-FFF2-40B4-BE49-F238E27FC236}">
                <a16:creationId xmlns:a16="http://schemas.microsoft.com/office/drawing/2014/main" xmlns="" id="{F0AD396A-5C41-4EB8-B5FE-D5DFE717680F}"/>
              </a:ext>
            </a:extLst>
          </p:cNvPr>
          <p:cNvSpPr txBox="1"/>
          <p:nvPr/>
        </p:nvSpPr>
        <p:spPr>
          <a:xfrm>
            <a:off x="241300" y="5726906"/>
            <a:ext cx="4889501" cy="415498"/>
          </a:xfrm>
          <a:prstGeom prst="rect">
            <a:avLst/>
          </a:prstGeom>
          <a:noFill/>
        </p:spPr>
        <p:txBody>
          <a:bodyPr wrap="square" rtlCol="0">
            <a:spAutoFit/>
          </a:bodyPr>
          <a:lstStyle/>
          <a:p>
            <a:r>
              <a:rPr lang="en-US" sz="1050" dirty="0"/>
              <a:t>Zimmerman FS, et al. Am J Infect Control 2019 Jan. </a:t>
            </a:r>
            <a:r>
              <a:rPr lang="en-US" sz="1050" dirty="0" err="1"/>
              <a:t>doi</a:t>
            </a:r>
            <a:r>
              <a:rPr lang="en-US" sz="1050" dirty="0"/>
              <a:t>: 10.1016/j.ajic.2018.12.004.</a:t>
            </a:r>
          </a:p>
        </p:txBody>
      </p:sp>
      <p:sp>
        <p:nvSpPr>
          <p:cNvPr id="6"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a:xfrm>
            <a:off x="7924800" y="6356350"/>
            <a:ext cx="762000" cy="365125"/>
          </a:xfrm>
        </p:spPr>
        <p:txBody>
          <a:bodyPr/>
          <a:lstStyle/>
          <a:p>
            <a:r>
              <a:rPr kumimoji="0" lang="en-US" sz="1800" dirty="0" smtClean="0"/>
              <a:t>49</a:t>
            </a:r>
            <a:endParaRPr kumimoji="0" lang="en-US" sz="1800" dirty="0"/>
          </a:p>
        </p:txBody>
      </p:sp>
    </p:spTree>
    <p:extLst>
      <p:ext uri="{BB962C8B-B14F-4D97-AF65-F5344CB8AC3E}">
        <p14:creationId xmlns:p14="http://schemas.microsoft.com/office/powerpoint/2010/main" val="3339185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397" y="211574"/>
            <a:ext cx="2196269" cy="308443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321" y="211574"/>
            <a:ext cx="2394677" cy="3084430"/>
          </a:xfrm>
          <a:prstGeom prst="rect">
            <a:avLst/>
          </a:prstGeom>
          <a:ln>
            <a:solidFill>
              <a:schemeClr val="accent1">
                <a:lumMod val="75000"/>
              </a:schemeClr>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1670" y="211575"/>
            <a:ext cx="2389186" cy="308443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076" y="3506846"/>
            <a:ext cx="2009108" cy="2611515"/>
          </a:xfrm>
          <a:prstGeom prst="rect">
            <a:avLst/>
          </a:prstGeom>
          <a:ln>
            <a:solidFill>
              <a:schemeClr val="accent1">
                <a:lumMod val="75000"/>
              </a:schemeClr>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8048" y="3506846"/>
            <a:ext cx="2423231" cy="2637580"/>
          </a:xfrm>
          <a:prstGeom prst="rect">
            <a:avLst/>
          </a:prstGeom>
          <a:noFill/>
          <a:ln>
            <a:solidFill>
              <a:schemeClr val="accent1">
                <a:lumMod val="75000"/>
              </a:schemeClr>
            </a:solidFill>
          </a:ln>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54675" y="3899951"/>
            <a:ext cx="3852122" cy="1508344"/>
          </a:xfrm>
          <a:prstGeom prst="rect">
            <a:avLst/>
          </a:prstGeom>
          <a:ln w="15875">
            <a:solidFill>
              <a:schemeClr val="accent1">
                <a:lumMod val="75000"/>
              </a:schemeClr>
            </a:solidFill>
          </a:ln>
        </p:spPr>
      </p:pic>
      <p:sp>
        <p:nvSpPr>
          <p:cNvPr id="8" name="TextBox 7"/>
          <p:cNvSpPr txBox="1"/>
          <p:nvPr/>
        </p:nvSpPr>
        <p:spPr>
          <a:xfrm>
            <a:off x="2454675" y="5520583"/>
            <a:ext cx="3852122" cy="830997"/>
          </a:xfrm>
          <a:prstGeom prst="rect">
            <a:avLst/>
          </a:prstGeom>
          <a:noFill/>
        </p:spPr>
        <p:txBody>
          <a:bodyPr wrap="square" rtlCol="0">
            <a:spAutoFit/>
          </a:bodyPr>
          <a:lstStyle/>
          <a:p>
            <a:pPr algn="ctr"/>
            <a:r>
              <a:rPr lang="en-US" sz="1200" i="1" dirty="0">
                <a:solidFill>
                  <a:srgbClr val="FF0000"/>
                </a:solidFill>
              </a:rPr>
              <a:t>“…don’t perform urinalysis [or] urine culture….unless patients have signs and symptoms of infection….tests can be falsely positive leading to overdiagnosis and overtreatment.”</a:t>
            </a:r>
          </a:p>
        </p:txBody>
      </p:sp>
      <p:sp>
        <p:nvSpPr>
          <p:cNvPr id="9" name="Slide Number Placeholder 3"/>
          <p:cNvSpPr>
            <a:spLocks noGrp="1"/>
          </p:cNvSpPr>
          <p:nvPr>
            <p:ph type="sldNum" sz="quarter" idx="12"/>
          </p:nvPr>
        </p:nvSpPr>
        <p:spPr>
          <a:xfrm>
            <a:off x="7924800" y="6356350"/>
            <a:ext cx="762000" cy="365125"/>
          </a:xfrm>
        </p:spPr>
        <p:txBody>
          <a:bodyPr/>
          <a:lstStyle/>
          <a:p>
            <a:r>
              <a:rPr kumimoji="0" lang="en-US" sz="1800" smtClean="0"/>
              <a:t>5</a:t>
            </a:r>
            <a:endParaRPr kumimoji="0" lang="en-US" sz="1800" dirty="0"/>
          </a:p>
        </p:txBody>
      </p:sp>
    </p:spTree>
    <p:extLst>
      <p:ext uri="{BB962C8B-B14F-4D97-AF65-F5344CB8AC3E}">
        <p14:creationId xmlns:p14="http://schemas.microsoft.com/office/powerpoint/2010/main" val="3731495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53B4125-3A04-4720-8A5D-178DDD9929A7}"/>
              </a:ext>
            </a:extLst>
          </p:cNvPr>
          <p:cNvSpPr>
            <a:spLocks noGrp="1"/>
          </p:cNvSpPr>
          <p:nvPr>
            <p:ph type="title"/>
          </p:nvPr>
        </p:nvSpPr>
        <p:spPr/>
        <p:txBody>
          <a:bodyPr>
            <a:normAutofit fontScale="90000"/>
          </a:bodyPr>
          <a:lstStyle/>
          <a:p>
            <a:r>
              <a:rPr lang="en-US" dirty="0"/>
              <a:t>Specimen Diversion Devices for Blood Culturing</a:t>
            </a:r>
          </a:p>
        </p:txBody>
      </p:sp>
      <p:sp>
        <p:nvSpPr>
          <p:cNvPr id="6" name="Content Placeholder 5">
            <a:extLst>
              <a:ext uri="{FF2B5EF4-FFF2-40B4-BE49-F238E27FC236}">
                <a16:creationId xmlns:a16="http://schemas.microsoft.com/office/drawing/2014/main" xmlns="" id="{A3130F4B-7CB4-47F0-94FB-0BADB461ED24}"/>
              </a:ext>
            </a:extLst>
          </p:cNvPr>
          <p:cNvSpPr>
            <a:spLocks noGrp="1"/>
          </p:cNvSpPr>
          <p:nvPr>
            <p:ph sz="half" idx="1"/>
          </p:nvPr>
        </p:nvSpPr>
        <p:spPr/>
        <p:txBody>
          <a:bodyPr>
            <a:normAutofit/>
          </a:bodyPr>
          <a:lstStyle/>
          <a:p>
            <a:r>
              <a:rPr lang="en-US" sz="1500" i="1" dirty="0"/>
              <a:t>Preventing Blood Culture Contamination using a Novel Engineered Passive Blood Diversion Device</a:t>
            </a:r>
          </a:p>
          <a:p>
            <a:pPr lvl="1"/>
            <a:r>
              <a:rPr lang="en-US" sz="1350" dirty="0"/>
              <a:t>Pre-post intervention design conducted in the ED with phlebotomy and ED staff: outcome metric -total blood culture contaminants</a:t>
            </a:r>
            <a:r>
              <a:rPr lang="en-US" sz="1350" i="1" dirty="0"/>
              <a:t> </a:t>
            </a:r>
          </a:p>
          <a:p>
            <a:pPr lvl="1"/>
            <a:r>
              <a:rPr lang="en-US" sz="1350" dirty="0"/>
              <a:t>Pre-intervention – 1953 cultures; contamination rate of 0.025, 95% CI [0.019, 0.033]</a:t>
            </a:r>
          </a:p>
          <a:p>
            <a:pPr lvl="1"/>
            <a:r>
              <a:rPr lang="en-US" sz="1350" dirty="0"/>
              <a:t>Post-intervention - 2267 cultures; contamination rate of 0.012, 95% CI [0.008, 0.017] p &lt;.05</a:t>
            </a:r>
          </a:p>
          <a:p>
            <a:pPr lvl="2"/>
            <a:r>
              <a:rPr lang="en-US" sz="1050" dirty="0"/>
              <a:t>Intervention was utilized in only 50% of blood draws during the post intervention period; first 3 months the device was only designed for vacutainer use; redesign allowed for use with newly placed lines </a:t>
            </a:r>
            <a:endParaRPr lang="en-US" sz="1050" i="1" dirty="0"/>
          </a:p>
        </p:txBody>
      </p:sp>
      <p:pic>
        <p:nvPicPr>
          <p:cNvPr id="8" name="Content Placeholder 7">
            <a:extLst>
              <a:ext uri="{FF2B5EF4-FFF2-40B4-BE49-F238E27FC236}">
                <a16:creationId xmlns:a16="http://schemas.microsoft.com/office/drawing/2014/main" xmlns="" id="{04DCAFEB-F901-498F-A0F3-E7568FC5F2F7}"/>
              </a:ext>
            </a:extLst>
          </p:cNvPr>
          <p:cNvPicPr>
            <a:picLocks noGrp="1" noChangeAspect="1"/>
          </p:cNvPicPr>
          <p:nvPr>
            <p:ph sz="half" idx="2"/>
          </p:nvPr>
        </p:nvPicPr>
        <p:blipFill>
          <a:blip r:embed="rId3"/>
          <a:stretch>
            <a:fillRect/>
          </a:stretch>
        </p:blipFill>
        <p:spPr>
          <a:xfrm>
            <a:off x="4629150" y="2311402"/>
            <a:ext cx="3886200" cy="1809749"/>
          </a:xfrm>
          <a:prstGeom prst="rect">
            <a:avLst/>
          </a:prstGeom>
        </p:spPr>
      </p:pic>
      <p:sp>
        <p:nvSpPr>
          <p:cNvPr id="9" name="TextBox 8">
            <a:extLst>
              <a:ext uri="{FF2B5EF4-FFF2-40B4-BE49-F238E27FC236}">
                <a16:creationId xmlns:a16="http://schemas.microsoft.com/office/drawing/2014/main" xmlns="" id="{5B126FE1-93C1-4486-B6A5-6CEBF1478CD6}"/>
              </a:ext>
            </a:extLst>
          </p:cNvPr>
          <p:cNvSpPr txBox="1"/>
          <p:nvPr/>
        </p:nvSpPr>
        <p:spPr>
          <a:xfrm>
            <a:off x="749301" y="5676900"/>
            <a:ext cx="5671745" cy="253916"/>
          </a:xfrm>
          <a:prstGeom prst="rect">
            <a:avLst/>
          </a:prstGeom>
          <a:noFill/>
        </p:spPr>
        <p:txBody>
          <a:bodyPr wrap="none" rtlCol="0">
            <a:spAutoFit/>
          </a:bodyPr>
          <a:lstStyle/>
          <a:p>
            <a:r>
              <a:rPr lang="en-US" sz="1050" dirty="0"/>
              <a:t>Sutton J, et al. Bayfront Health, St. Petersburg, FL.  Presented APIC 2018: Minneapolis, MN</a:t>
            </a:r>
          </a:p>
        </p:txBody>
      </p:sp>
      <p:pic>
        <p:nvPicPr>
          <p:cNvPr id="10" name="Picture 9">
            <a:extLst>
              <a:ext uri="{FF2B5EF4-FFF2-40B4-BE49-F238E27FC236}">
                <a16:creationId xmlns:a16="http://schemas.microsoft.com/office/drawing/2014/main" xmlns="" id="{4C8CFC23-788A-484A-B704-81A87CE9121B}"/>
              </a:ext>
            </a:extLst>
          </p:cNvPr>
          <p:cNvPicPr>
            <a:picLocks noChangeAspect="1"/>
          </p:cNvPicPr>
          <p:nvPr/>
        </p:nvPicPr>
        <p:blipFill>
          <a:blip r:embed="rId4"/>
          <a:stretch>
            <a:fillRect/>
          </a:stretch>
        </p:blipFill>
        <p:spPr>
          <a:xfrm>
            <a:off x="5022851" y="4121150"/>
            <a:ext cx="1352550" cy="1185069"/>
          </a:xfrm>
          <a:prstGeom prst="rect">
            <a:avLst/>
          </a:prstGeom>
        </p:spPr>
      </p:pic>
      <p:pic>
        <p:nvPicPr>
          <p:cNvPr id="11" name="Picture 10">
            <a:extLst>
              <a:ext uri="{FF2B5EF4-FFF2-40B4-BE49-F238E27FC236}">
                <a16:creationId xmlns:a16="http://schemas.microsoft.com/office/drawing/2014/main" xmlns="" id="{0AE1AC24-D1C3-4EF9-A02D-6038A729E389}"/>
              </a:ext>
            </a:extLst>
          </p:cNvPr>
          <p:cNvPicPr>
            <a:picLocks noChangeAspect="1"/>
          </p:cNvPicPr>
          <p:nvPr/>
        </p:nvPicPr>
        <p:blipFill>
          <a:blip r:embed="rId5"/>
          <a:stretch>
            <a:fillRect/>
          </a:stretch>
        </p:blipFill>
        <p:spPr>
          <a:xfrm>
            <a:off x="6938963" y="4167784"/>
            <a:ext cx="1285875" cy="1100138"/>
          </a:xfrm>
          <a:prstGeom prst="rect">
            <a:avLst/>
          </a:prstGeom>
        </p:spPr>
      </p:pic>
      <p:sp>
        <p:nvSpPr>
          <p:cNvPr id="12"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a:xfrm>
            <a:off x="7924800" y="6356350"/>
            <a:ext cx="762000" cy="365125"/>
          </a:xfrm>
        </p:spPr>
        <p:txBody>
          <a:bodyPr/>
          <a:lstStyle/>
          <a:p>
            <a:r>
              <a:rPr kumimoji="0" lang="en-US" sz="1800" smtClean="0"/>
              <a:t>50</a:t>
            </a:r>
            <a:endParaRPr kumimoji="0" lang="en-US" sz="1800" dirty="0"/>
          </a:p>
        </p:txBody>
      </p:sp>
    </p:spTree>
    <p:extLst>
      <p:ext uri="{BB962C8B-B14F-4D97-AF65-F5344CB8AC3E}">
        <p14:creationId xmlns:p14="http://schemas.microsoft.com/office/powerpoint/2010/main" val="1455402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23309-8ABF-4220-AB17-7D95F822549E}"/>
              </a:ext>
            </a:extLst>
          </p:cNvPr>
          <p:cNvSpPr>
            <a:spLocks noGrp="1"/>
          </p:cNvSpPr>
          <p:nvPr>
            <p:ph type="title"/>
          </p:nvPr>
        </p:nvSpPr>
        <p:spPr>
          <a:xfrm>
            <a:off x="673101" y="1385317"/>
            <a:ext cx="6985000" cy="577829"/>
          </a:xfrm>
        </p:spPr>
        <p:txBody>
          <a:bodyPr>
            <a:normAutofit fontScale="90000"/>
          </a:bodyPr>
          <a:lstStyle/>
          <a:p>
            <a:r>
              <a:rPr lang="en-US" dirty="0"/>
              <a:t>Optimizing the Ordering of Urine Cultures</a:t>
            </a:r>
          </a:p>
        </p:txBody>
      </p:sp>
      <p:sp>
        <p:nvSpPr>
          <p:cNvPr id="3" name="Content Placeholder 2">
            <a:extLst>
              <a:ext uri="{FF2B5EF4-FFF2-40B4-BE49-F238E27FC236}">
                <a16:creationId xmlns:a16="http://schemas.microsoft.com/office/drawing/2014/main" xmlns="" id="{0FE44541-6AAB-47DE-A610-F266E12814C1}"/>
              </a:ext>
            </a:extLst>
          </p:cNvPr>
          <p:cNvSpPr>
            <a:spLocks noGrp="1"/>
          </p:cNvSpPr>
          <p:nvPr>
            <p:ph idx="1"/>
          </p:nvPr>
        </p:nvSpPr>
        <p:spPr>
          <a:xfrm>
            <a:off x="1485900" y="2000250"/>
            <a:ext cx="6172200" cy="1348740"/>
          </a:xfrm>
        </p:spPr>
        <p:txBody>
          <a:bodyPr>
            <a:normAutofit fontScale="77500" lnSpcReduction="20000"/>
          </a:bodyPr>
          <a:lstStyle/>
          <a:p>
            <a:r>
              <a:rPr lang="en-US" dirty="0"/>
              <a:t>Strategies used by AS programs generally focus on modulating antimicrobial use </a:t>
            </a:r>
            <a:r>
              <a:rPr lang="en-US" i="1" dirty="0">
                <a:solidFill>
                  <a:srgbClr val="FF0000"/>
                </a:solidFill>
              </a:rPr>
              <a:t>after </a:t>
            </a:r>
            <a:r>
              <a:rPr lang="en-US" dirty="0"/>
              <a:t>their initiation</a:t>
            </a:r>
          </a:p>
          <a:p>
            <a:r>
              <a:rPr lang="en-US" dirty="0"/>
              <a:t>By contrast, DS aims to reduce unnecessary detection of ASB </a:t>
            </a:r>
          </a:p>
        </p:txBody>
      </p:sp>
      <p:sp>
        <p:nvSpPr>
          <p:cNvPr id="4" name="Slide Number Placeholder 3">
            <a:extLst>
              <a:ext uri="{FF2B5EF4-FFF2-40B4-BE49-F238E27FC236}">
                <a16:creationId xmlns:a16="http://schemas.microsoft.com/office/drawing/2014/main" xmlns="" id="{AA3F2053-C352-4294-B2ED-1CBCBCF04F39}"/>
              </a:ext>
            </a:extLst>
          </p:cNvPr>
          <p:cNvSpPr>
            <a:spLocks noGrp="1"/>
          </p:cNvSpPr>
          <p:nvPr>
            <p:ph type="sldNum" sz="quarter" idx="12"/>
          </p:nvPr>
        </p:nvSpPr>
        <p:spPr/>
        <p:txBody>
          <a:bodyPr/>
          <a:lstStyle/>
          <a:p>
            <a:fld id="{042AED99-7FB4-404E-8A97-64753DCE42EC}" type="slidenum">
              <a:rPr kumimoji="0" lang="en-US" smtClean="0"/>
              <a:pPr/>
              <a:t>51</a:t>
            </a:fld>
            <a:endParaRPr kumimoji="0" lang="en-US" dirty="0"/>
          </a:p>
        </p:txBody>
      </p:sp>
      <p:sp>
        <p:nvSpPr>
          <p:cNvPr id="5" name="TextBox 4">
            <a:extLst>
              <a:ext uri="{FF2B5EF4-FFF2-40B4-BE49-F238E27FC236}">
                <a16:creationId xmlns:a16="http://schemas.microsoft.com/office/drawing/2014/main" xmlns="" id="{B6B00BE5-3F41-47C4-B04C-330EEFC669B9}"/>
              </a:ext>
            </a:extLst>
          </p:cNvPr>
          <p:cNvSpPr txBox="1"/>
          <p:nvPr/>
        </p:nvSpPr>
        <p:spPr>
          <a:xfrm>
            <a:off x="1371600" y="5486401"/>
            <a:ext cx="6286500" cy="369332"/>
          </a:xfrm>
          <a:prstGeom prst="rect">
            <a:avLst/>
          </a:prstGeom>
          <a:noFill/>
        </p:spPr>
        <p:txBody>
          <a:bodyPr wrap="square" rtlCol="0">
            <a:spAutoFit/>
          </a:bodyPr>
          <a:lstStyle/>
          <a:p>
            <a:r>
              <a:rPr lang="en-US" sz="900" dirty="0"/>
              <a:t>Claeys KC, et al. Advances and challenges in the diagnosis and treatment of urinary tract infections: the need for diagnostic stewardship. Curr Infec Dis Rpt 2019;21:1-9.</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7601" y="3143250"/>
            <a:ext cx="4423300" cy="2229384"/>
          </a:xfrm>
          <a:prstGeom prst="rect">
            <a:avLst/>
          </a:prstGeom>
        </p:spPr>
      </p:pic>
      <p:sp>
        <p:nvSpPr>
          <p:cNvPr id="7" name="Arrow: Right 6">
            <a:extLst>
              <a:ext uri="{FF2B5EF4-FFF2-40B4-BE49-F238E27FC236}">
                <a16:creationId xmlns:a16="http://schemas.microsoft.com/office/drawing/2014/main" xmlns="" id="{CB1DE84D-10D8-4190-9B42-9E433DDA185B}"/>
              </a:ext>
            </a:extLst>
          </p:cNvPr>
          <p:cNvSpPr/>
          <p:nvPr/>
        </p:nvSpPr>
        <p:spPr>
          <a:xfrm>
            <a:off x="2209800" y="431025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85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CD1B7-46A2-4370-A4A8-6298374579E7}"/>
              </a:ext>
            </a:extLst>
          </p:cNvPr>
          <p:cNvSpPr>
            <a:spLocks noGrp="1"/>
          </p:cNvSpPr>
          <p:nvPr>
            <p:ph type="title"/>
          </p:nvPr>
        </p:nvSpPr>
        <p:spPr>
          <a:xfrm>
            <a:off x="1019175" y="990600"/>
            <a:ext cx="7105650" cy="500634"/>
          </a:xfrm>
        </p:spPr>
        <p:txBody>
          <a:bodyPr>
            <a:noAutofit/>
          </a:bodyPr>
          <a:lstStyle/>
          <a:p>
            <a:pPr algn="ctr"/>
            <a:r>
              <a:rPr lang="en-US" sz="3000" dirty="0"/>
              <a:t>Optimizing the Ordering of Urine Cultures  </a:t>
            </a:r>
          </a:p>
        </p:txBody>
      </p:sp>
      <p:sp>
        <p:nvSpPr>
          <p:cNvPr id="3" name="Content Placeholder 2">
            <a:extLst>
              <a:ext uri="{FF2B5EF4-FFF2-40B4-BE49-F238E27FC236}">
                <a16:creationId xmlns:a16="http://schemas.microsoft.com/office/drawing/2014/main" xmlns="" id="{4417EE1B-0E3E-4FF1-A3C3-A695F8A322BE}"/>
              </a:ext>
            </a:extLst>
          </p:cNvPr>
          <p:cNvSpPr>
            <a:spLocks noGrp="1"/>
          </p:cNvSpPr>
          <p:nvPr>
            <p:ph idx="1"/>
          </p:nvPr>
        </p:nvSpPr>
        <p:spPr>
          <a:xfrm>
            <a:off x="1457325" y="1914525"/>
            <a:ext cx="6172200" cy="1971675"/>
          </a:xfrm>
        </p:spPr>
        <p:txBody>
          <a:bodyPr>
            <a:normAutofit fontScale="92500" lnSpcReduction="10000"/>
          </a:bodyPr>
          <a:lstStyle/>
          <a:p>
            <a:r>
              <a:rPr lang="en-US" sz="1800" dirty="0"/>
              <a:t>Study conducted on admitted patients, 1250-bed academic medical center</a:t>
            </a:r>
          </a:p>
          <a:p>
            <a:r>
              <a:rPr lang="en-US" sz="1800" dirty="0"/>
              <a:t>Interventions: notification to providers, changes to order sets, inclusion of new urine culture reflex tests to CPOE</a:t>
            </a:r>
          </a:p>
          <a:p>
            <a:r>
              <a:rPr lang="en-US" sz="1800" dirty="0"/>
              <a:t>Results: </a:t>
            </a:r>
          </a:p>
          <a:p>
            <a:pPr lvl="1"/>
            <a:r>
              <a:rPr lang="en-US" sz="1650" i="1" dirty="0">
                <a:solidFill>
                  <a:srgbClr val="FF0000"/>
                </a:solidFill>
              </a:rPr>
              <a:t>45.1% </a:t>
            </a:r>
            <a:r>
              <a:rPr lang="en-US" sz="1650" dirty="0"/>
              <a:t>decrease in rate of inpatient UCs </a:t>
            </a:r>
          </a:p>
          <a:p>
            <a:pPr lvl="1"/>
            <a:r>
              <a:rPr lang="en-US" sz="1650" dirty="0"/>
              <a:t>Reduction of </a:t>
            </a:r>
            <a:r>
              <a:rPr lang="en-US" sz="1650" dirty="0">
                <a:solidFill>
                  <a:srgbClr val="FF0000"/>
                </a:solidFill>
              </a:rPr>
              <a:t>$103,845 </a:t>
            </a:r>
            <a:r>
              <a:rPr lang="en-US" sz="1650" dirty="0"/>
              <a:t>in lab charges to patients</a:t>
            </a:r>
          </a:p>
          <a:p>
            <a:endParaRPr lang="en-US" sz="1800" dirty="0"/>
          </a:p>
          <a:p>
            <a:endParaRPr lang="en-US" dirty="0"/>
          </a:p>
        </p:txBody>
      </p:sp>
      <p:sp>
        <p:nvSpPr>
          <p:cNvPr id="4" name="Slide Number Placeholder 3">
            <a:extLst>
              <a:ext uri="{FF2B5EF4-FFF2-40B4-BE49-F238E27FC236}">
                <a16:creationId xmlns:a16="http://schemas.microsoft.com/office/drawing/2014/main" xmlns="" id="{DAF61F47-D807-4152-B0BB-50059F7FE192}"/>
              </a:ext>
            </a:extLst>
          </p:cNvPr>
          <p:cNvSpPr>
            <a:spLocks noGrp="1"/>
          </p:cNvSpPr>
          <p:nvPr>
            <p:ph type="sldNum" sz="quarter" idx="12"/>
          </p:nvPr>
        </p:nvSpPr>
        <p:spPr/>
        <p:txBody>
          <a:bodyPr/>
          <a:lstStyle/>
          <a:p>
            <a:fld id="{042AED99-7FB4-404E-8A97-64753DCE42EC}" type="slidenum">
              <a:rPr kumimoji="0" lang="en-US" smtClean="0"/>
              <a:pPr/>
              <a:t>52</a:t>
            </a:fld>
            <a:endParaRPr kumimoji="0" lang="en-US" dirty="0"/>
          </a:p>
        </p:txBody>
      </p:sp>
      <p:graphicFrame>
        <p:nvGraphicFramePr>
          <p:cNvPr id="6" name="Table 5">
            <a:extLst>
              <a:ext uri="{FF2B5EF4-FFF2-40B4-BE49-F238E27FC236}">
                <a16:creationId xmlns:a16="http://schemas.microsoft.com/office/drawing/2014/main" xmlns="" id="{DC300D1C-F926-4389-9654-8C37E92E5A33}"/>
              </a:ext>
            </a:extLst>
          </p:cNvPr>
          <p:cNvGraphicFramePr>
            <a:graphicFrameLocks noGrp="1"/>
          </p:cNvGraphicFramePr>
          <p:nvPr>
            <p:extLst/>
          </p:nvPr>
        </p:nvGraphicFramePr>
        <p:xfrm>
          <a:off x="1714500" y="3981450"/>
          <a:ext cx="5829300" cy="162306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xmlns="" val="1311119019"/>
                    </a:ext>
                  </a:extLst>
                </a:gridCol>
                <a:gridCol w="1565131">
                  <a:extLst>
                    <a:ext uri="{9D8B030D-6E8A-4147-A177-3AD203B41FA5}">
                      <a16:colId xmlns:a16="http://schemas.microsoft.com/office/drawing/2014/main" xmlns="" val="3221715781"/>
                    </a:ext>
                  </a:extLst>
                </a:gridCol>
                <a:gridCol w="1921019">
                  <a:extLst>
                    <a:ext uri="{9D8B030D-6E8A-4147-A177-3AD203B41FA5}">
                      <a16:colId xmlns:a16="http://schemas.microsoft.com/office/drawing/2014/main" xmlns="" val="3299540539"/>
                    </a:ext>
                  </a:extLst>
                </a:gridCol>
              </a:tblGrid>
              <a:tr h="278130">
                <a:tc>
                  <a:txBody>
                    <a:bodyPr/>
                    <a:lstStyle/>
                    <a:p>
                      <a:endParaRPr lang="en-US" sz="1400" dirty="0"/>
                    </a:p>
                  </a:txBody>
                  <a:tcPr marL="68580" marR="68580" marT="34290" marB="34290"/>
                </a:tc>
                <a:tc>
                  <a:txBody>
                    <a:bodyPr/>
                    <a:lstStyle/>
                    <a:p>
                      <a:r>
                        <a:rPr lang="en-US" sz="1400" dirty="0"/>
                        <a:t>Pre-intervention</a:t>
                      </a:r>
                    </a:p>
                  </a:txBody>
                  <a:tcPr marL="68580" marR="68580" marT="34290" marB="34290"/>
                </a:tc>
                <a:tc>
                  <a:txBody>
                    <a:bodyPr/>
                    <a:lstStyle/>
                    <a:p>
                      <a:r>
                        <a:rPr lang="en-US" sz="1400" dirty="0"/>
                        <a:t>Post-intervention</a:t>
                      </a:r>
                    </a:p>
                  </a:txBody>
                  <a:tcPr marL="68580" marR="68580" marT="34290" marB="34290"/>
                </a:tc>
                <a:extLst>
                  <a:ext uri="{0D108BD9-81ED-4DB2-BD59-A6C34878D82A}">
                    <a16:rowId xmlns:a16="http://schemas.microsoft.com/office/drawing/2014/main" xmlns="" val="3286565972"/>
                  </a:ext>
                </a:extLst>
              </a:tr>
              <a:tr h="278130">
                <a:tc>
                  <a:txBody>
                    <a:bodyPr/>
                    <a:lstStyle/>
                    <a:p>
                      <a:r>
                        <a:rPr lang="en-US" sz="1400" dirty="0"/>
                        <a:t>Pos UCs (%)</a:t>
                      </a:r>
                    </a:p>
                  </a:txBody>
                  <a:tcPr marL="68580" marR="68580" marT="34290" marB="34290"/>
                </a:tc>
                <a:tc>
                  <a:txBody>
                    <a:bodyPr/>
                    <a:lstStyle/>
                    <a:p>
                      <a:r>
                        <a:rPr lang="en-US" sz="1400" dirty="0"/>
                        <a:t>4021 (25.5)</a:t>
                      </a:r>
                    </a:p>
                  </a:txBody>
                  <a:tcPr marL="68580" marR="68580" marT="34290" marB="34290"/>
                </a:tc>
                <a:tc>
                  <a:txBody>
                    <a:bodyPr/>
                    <a:lstStyle/>
                    <a:p>
                      <a:r>
                        <a:rPr lang="en-US" sz="1400" dirty="0"/>
                        <a:t>2621 (29.7)</a:t>
                      </a:r>
                    </a:p>
                  </a:txBody>
                  <a:tcPr marL="68580" marR="68580" marT="34290" marB="34290"/>
                </a:tc>
                <a:extLst>
                  <a:ext uri="{0D108BD9-81ED-4DB2-BD59-A6C34878D82A}">
                    <a16:rowId xmlns:a16="http://schemas.microsoft.com/office/drawing/2014/main" xmlns="" val="614305919"/>
                  </a:ext>
                </a:extLst>
              </a:tr>
              <a:tr h="278130">
                <a:tc>
                  <a:txBody>
                    <a:bodyPr/>
                    <a:lstStyle/>
                    <a:p>
                      <a:r>
                        <a:rPr lang="en-US" sz="1400" dirty="0"/>
                        <a:t>UCs per 1000 PDs</a:t>
                      </a:r>
                    </a:p>
                  </a:txBody>
                  <a:tcPr marL="68580" marR="68580" marT="34290" marB="34290"/>
                </a:tc>
                <a:tc>
                  <a:txBody>
                    <a:bodyPr/>
                    <a:lstStyle/>
                    <a:p>
                      <a:r>
                        <a:rPr lang="en-US" sz="1400" dirty="0"/>
                        <a:t>38.1</a:t>
                      </a:r>
                    </a:p>
                  </a:txBody>
                  <a:tcPr marL="68580" marR="68580" marT="34290" marB="34290"/>
                </a:tc>
                <a:tc>
                  <a:txBody>
                    <a:bodyPr/>
                    <a:lstStyle/>
                    <a:p>
                      <a:r>
                        <a:rPr lang="en-US" sz="1400" dirty="0"/>
                        <a:t>20.9</a:t>
                      </a:r>
                    </a:p>
                  </a:txBody>
                  <a:tcPr marL="68580" marR="68580" marT="34290" marB="34290"/>
                </a:tc>
                <a:extLst>
                  <a:ext uri="{0D108BD9-81ED-4DB2-BD59-A6C34878D82A}">
                    <a16:rowId xmlns:a16="http://schemas.microsoft.com/office/drawing/2014/main" xmlns="" val="270437708"/>
                  </a:ext>
                </a:extLst>
              </a:tr>
              <a:tr h="278130">
                <a:tc>
                  <a:txBody>
                    <a:bodyPr/>
                    <a:lstStyle/>
                    <a:p>
                      <a:r>
                        <a:rPr lang="en-US" sz="1400" dirty="0"/>
                        <a:t>Catherized UCs per 1000 PDs</a:t>
                      </a:r>
                    </a:p>
                  </a:txBody>
                  <a:tcPr marL="68580" marR="68580" marT="34290" marB="34290"/>
                </a:tc>
                <a:tc>
                  <a:txBody>
                    <a:bodyPr/>
                    <a:lstStyle/>
                    <a:p>
                      <a:r>
                        <a:rPr lang="en-US" sz="1400" dirty="0"/>
                        <a:t>7.8</a:t>
                      </a:r>
                    </a:p>
                  </a:txBody>
                  <a:tcPr marL="68580" marR="68580" marT="34290" marB="34290"/>
                </a:tc>
                <a:tc>
                  <a:txBody>
                    <a:bodyPr/>
                    <a:lstStyle/>
                    <a:p>
                      <a:r>
                        <a:rPr lang="en-US" sz="1400" dirty="0"/>
                        <a:t>1.9</a:t>
                      </a:r>
                    </a:p>
                  </a:txBody>
                  <a:tcPr marL="68580" marR="68580" marT="34290" marB="34290"/>
                </a:tc>
                <a:extLst>
                  <a:ext uri="{0D108BD9-81ED-4DB2-BD59-A6C34878D82A}">
                    <a16:rowId xmlns:a16="http://schemas.microsoft.com/office/drawing/2014/main" xmlns="" val="3093876242"/>
                  </a:ext>
                </a:extLst>
              </a:tr>
              <a:tr h="278130">
                <a:tc>
                  <a:txBody>
                    <a:bodyPr/>
                    <a:lstStyle/>
                    <a:p>
                      <a:r>
                        <a:rPr lang="en-US" sz="1400" dirty="0"/>
                        <a:t>CAUTI per 1000 CDs</a:t>
                      </a:r>
                    </a:p>
                  </a:txBody>
                  <a:tcPr marL="68580" marR="68580" marT="34290" marB="34290"/>
                </a:tc>
                <a:tc>
                  <a:txBody>
                    <a:bodyPr/>
                    <a:lstStyle/>
                    <a:p>
                      <a:r>
                        <a:rPr lang="en-US" sz="1400" dirty="0"/>
                        <a:t>1.25</a:t>
                      </a:r>
                    </a:p>
                  </a:txBody>
                  <a:tcPr marL="68580" marR="68580" marT="34290" marB="34290"/>
                </a:tc>
                <a:tc>
                  <a:txBody>
                    <a:bodyPr/>
                    <a:lstStyle/>
                    <a:p>
                      <a:r>
                        <a:rPr lang="en-US" sz="1400" dirty="0"/>
                        <a:t>1.27</a:t>
                      </a:r>
                    </a:p>
                  </a:txBody>
                  <a:tcPr marL="68580" marR="68580" marT="34290" marB="34290"/>
                </a:tc>
                <a:extLst>
                  <a:ext uri="{0D108BD9-81ED-4DB2-BD59-A6C34878D82A}">
                    <a16:rowId xmlns:a16="http://schemas.microsoft.com/office/drawing/2014/main" xmlns="" val="1454400706"/>
                  </a:ext>
                </a:extLst>
              </a:tr>
            </a:tbl>
          </a:graphicData>
        </a:graphic>
      </p:graphicFrame>
      <p:sp>
        <p:nvSpPr>
          <p:cNvPr id="7" name="TextBox 6">
            <a:extLst>
              <a:ext uri="{FF2B5EF4-FFF2-40B4-BE49-F238E27FC236}">
                <a16:creationId xmlns:a16="http://schemas.microsoft.com/office/drawing/2014/main" xmlns="" id="{B7F52FD6-B4F5-41A7-B23D-8311DD0B0A5C}"/>
              </a:ext>
            </a:extLst>
          </p:cNvPr>
          <p:cNvSpPr txBox="1"/>
          <p:nvPr/>
        </p:nvSpPr>
        <p:spPr>
          <a:xfrm>
            <a:off x="1732995" y="5867400"/>
            <a:ext cx="5829300" cy="369332"/>
          </a:xfrm>
          <a:prstGeom prst="rect">
            <a:avLst/>
          </a:prstGeom>
          <a:noFill/>
        </p:spPr>
        <p:txBody>
          <a:bodyPr wrap="square" rtlCol="0">
            <a:spAutoFit/>
          </a:bodyPr>
          <a:lstStyle/>
          <a:p>
            <a:r>
              <a:rPr lang="en-US" sz="900" dirty="0"/>
              <a:t>Munigala S, et al. Effect of changing urine testing orderables and clinician order sets on inpatient urine culture testing: analysis from a large academic medical center. ICHE 2019;1-6.</a:t>
            </a:r>
          </a:p>
        </p:txBody>
      </p:sp>
    </p:spTree>
    <p:extLst>
      <p:ext uri="{BB962C8B-B14F-4D97-AF65-F5344CB8AC3E}">
        <p14:creationId xmlns:p14="http://schemas.microsoft.com/office/powerpoint/2010/main" val="1462713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FB4DFA2-6C54-4EEA-81C9-D738E6FE371B}"/>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xmlns="" id="{D66BACC7-3377-41BF-9B8D-C0B811A850DE}"/>
              </a:ext>
            </a:extLst>
          </p:cNvPr>
          <p:cNvSpPr>
            <a:spLocks noGrp="1"/>
          </p:cNvSpPr>
          <p:nvPr>
            <p:ph idx="1"/>
          </p:nvPr>
        </p:nvSpPr>
        <p:spPr/>
        <p:txBody>
          <a:bodyPr/>
          <a:lstStyle/>
          <a:p>
            <a:r>
              <a:rPr lang="en-US" dirty="0"/>
              <a:t>Inter-disciplinary development of evidence-based culturing procedures, which address collection and handling, is necessary to ensure standardized practices.</a:t>
            </a:r>
          </a:p>
          <a:p>
            <a:r>
              <a:rPr lang="en-US" dirty="0"/>
              <a:t>IPs can play a major role in educating nursing staff on the patient safety implications of improper culturing techniques and unnecessary antibiotic use.</a:t>
            </a:r>
          </a:p>
          <a:p>
            <a:r>
              <a:rPr lang="en-US" dirty="0"/>
              <a:t>Technology has a role in optimizing the ordering and accuracy of culturing techniques.    </a:t>
            </a:r>
          </a:p>
        </p:txBody>
      </p:sp>
      <p:sp>
        <p:nvSpPr>
          <p:cNvPr id="4" name="Slide Number Placeholder 3">
            <a:extLst>
              <a:ext uri="{FF2B5EF4-FFF2-40B4-BE49-F238E27FC236}">
                <a16:creationId xmlns:a16="http://schemas.microsoft.com/office/drawing/2014/main" xmlns="" id="{C48D40C7-6397-4CCC-B49A-CC7181693497}"/>
              </a:ext>
            </a:extLst>
          </p:cNvPr>
          <p:cNvSpPr>
            <a:spLocks noGrp="1"/>
          </p:cNvSpPr>
          <p:nvPr>
            <p:ph type="sldNum" sz="quarter" idx="12"/>
          </p:nvPr>
        </p:nvSpPr>
        <p:spPr>
          <a:xfrm>
            <a:off x="7924800" y="6356350"/>
            <a:ext cx="762000" cy="365125"/>
          </a:xfrm>
        </p:spPr>
        <p:txBody>
          <a:bodyPr/>
          <a:lstStyle/>
          <a:p>
            <a:r>
              <a:rPr kumimoji="0" lang="en-US" sz="1800" dirty="0" smtClean="0"/>
              <a:t>53</a:t>
            </a:r>
            <a:endParaRPr kumimoji="0" lang="en-US" sz="1800" dirty="0"/>
          </a:p>
        </p:txBody>
      </p:sp>
    </p:spTree>
    <p:extLst>
      <p:ext uri="{BB962C8B-B14F-4D97-AF65-F5344CB8AC3E}">
        <p14:creationId xmlns:p14="http://schemas.microsoft.com/office/powerpoint/2010/main" val="2566133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0"/>
            <a:ext cx="7696200" cy="2985433"/>
          </a:xfrm>
          <a:prstGeom prst="rect">
            <a:avLst/>
          </a:prstGeom>
          <a:noFill/>
        </p:spPr>
        <p:txBody>
          <a:bodyPr wrap="square" rtlCol="0">
            <a:spAutoFit/>
          </a:bodyPr>
          <a:lstStyle/>
          <a:p>
            <a:pPr algn="ctr"/>
            <a:r>
              <a:rPr lang="en-US" sz="6000" b="1" i="1" dirty="0">
                <a:solidFill>
                  <a:srgbClr val="FF0000"/>
                </a:solidFill>
              </a:rPr>
              <a:t>Thank you!</a:t>
            </a:r>
          </a:p>
          <a:p>
            <a:endParaRPr lang="en-US" sz="3200" dirty="0"/>
          </a:p>
          <a:p>
            <a:pPr algn="ctr"/>
            <a:r>
              <a:rPr lang="en-US" sz="3200" dirty="0"/>
              <a:t>Robert Garcia, BS, MT(ASCP), CIC</a:t>
            </a:r>
          </a:p>
          <a:p>
            <a:pPr algn="ctr"/>
            <a:r>
              <a:rPr lang="en-US" sz="3200" dirty="0">
                <a:hlinkClick r:id="rId2"/>
              </a:rPr>
              <a:t>robert.garcia@sbumed.org</a:t>
            </a:r>
            <a:endParaRPr lang="en-US" sz="3200" dirty="0"/>
          </a:p>
          <a:p>
            <a:pPr algn="ctr"/>
            <a:r>
              <a:rPr lang="en-US" sz="3200" dirty="0"/>
              <a:t>Cell 516.810.3093</a:t>
            </a:r>
          </a:p>
        </p:txBody>
      </p:sp>
    </p:spTree>
    <p:extLst>
      <p:ext uri="{BB962C8B-B14F-4D97-AF65-F5344CB8AC3E}">
        <p14:creationId xmlns:p14="http://schemas.microsoft.com/office/powerpoint/2010/main" val="592415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2AED99-7FB4-404E-8A97-64753DCE42EC}" type="slidenum">
              <a:rPr kumimoji="0" lang="en-US" smtClean="0"/>
              <a:pPr/>
              <a:t>55</a:t>
            </a:fld>
            <a:endParaRPr kumimoji="0"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7200"/>
            <a:ext cx="9144000" cy="6400800"/>
          </a:xfrm>
          <a:prstGeom prst="rect">
            <a:avLst/>
          </a:prstGeom>
        </p:spPr>
      </p:pic>
    </p:spTree>
    <p:extLst>
      <p:ext uri="{BB962C8B-B14F-4D97-AF65-F5344CB8AC3E}">
        <p14:creationId xmlns:p14="http://schemas.microsoft.com/office/powerpoint/2010/main" val="216091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2AED99-7FB4-404E-8A97-64753DCE42EC}" type="slidenum">
              <a:rPr kumimoji="0" lang="en-US" smtClean="0"/>
              <a:pPr/>
              <a:t>56</a:t>
            </a:fld>
            <a:endParaRPr kumimoji="0"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47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0A4E1-F5A4-4E45-9434-67067A207000}"/>
              </a:ext>
            </a:extLst>
          </p:cNvPr>
          <p:cNvSpPr>
            <a:spLocks noGrp="1"/>
          </p:cNvSpPr>
          <p:nvPr>
            <p:ph type="title"/>
          </p:nvPr>
        </p:nvSpPr>
        <p:spPr>
          <a:xfrm>
            <a:off x="457200" y="704088"/>
            <a:ext cx="8305800" cy="515112"/>
          </a:xfrm>
        </p:spPr>
        <p:txBody>
          <a:bodyPr>
            <a:noAutofit/>
          </a:bodyPr>
          <a:lstStyle/>
          <a:p>
            <a:pPr algn="ctr"/>
            <a:r>
              <a:rPr lang="en-US" sz="4000" dirty="0"/>
              <a:t>An Integrated Stewardship Model</a:t>
            </a:r>
          </a:p>
        </p:txBody>
      </p:sp>
      <p:sp>
        <p:nvSpPr>
          <p:cNvPr id="4" name="Slide Number Placeholder 3">
            <a:extLst>
              <a:ext uri="{FF2B5EF4-FFF2-40B4-BE49-F238E27FC236}">
                <a16:creationId xmlns:a16="http://schemas.microsoft.com/office/drawing/2014/main" xmlns="" id="{9153D7C9-09EC-4645-A220-AEB867CAF788}"/>
              </a:ext>
            </a:extLst>
          </p:cNvPr>
          <p:cNvSpPr>
            <a:spLocks noGrp="1"/>
          </p:cNvSpPr>
          <p:nvPr>
            <p:ph type="sldNum" sz="quarter" idx="12"/>
          </p:nvPr>
        </p:nvSpPr>
        <p:spPr/>
        <p:txBody>
          <a:bodyPr/>
          <a:lstStyle/>
          <a:p>
            <a:fld id="{042AED99-7FB4-404E-8A97-64753DCE42EC}" type="slidenum">
              <a:rPr kumimoji="0" lang="en-US" sz="1800" smtClean="0"/>
              <a:pPr/>
              <a:t>6</a:t>
            </a:fld>
            <a:endParaRPr kumimoji="0" lang="en-US" sz="1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475" y="1315771"/>
            <a:ext cx="5129093" cy="2113229"/>
          </a:xfrm>
          <a:prstGeom prst="rect">
            <a:avLst/>
          </a:prstGeom>
          <a:ln w="12700">
            <a:solidFill>
              <a:schemeClr val="accent1"/>
            </a:solidFill>
          </a:ln>
        </p:spPr>
      </p:pic>
      <p:pic>
        <p:nvPicPr>
          <p:cNvPr id="6" name="Picture 5"/>
          <p:cNvPicPr>
            <a:picLocks noChangeAspect="1"/>
          </p:cNvPicPr>
          <p:nvPr/>
        </p:nvPicPr>
        <p:blipFill>
          <a:blip r:embed="rId3"/>
          <a:stretch>
            <a:fillRect/>
          </a:stretch>
        </p:blipFill>
        <p:spPr>
          <a:xfrm>
            <a:off x="1524000" y="3733800"/>
            <a:ext cx="2971800" cy="24384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1525008"/>
            <a:ext cx="3276599" cy="4853130"/>
          </a:xfrm>
          <a:prstGeom prst="rect">
            <a:avLst/>
          </a:prstGeom>
        </p:spPr>
      </p:pic>
      <p:sp>
        <p:nvSpPr>
          <p:cNvPr id="8" name="TextBox 7"/>
          <p:cNvSpPr txBox="1"/>
          <p:nvPr/>
        </p:nvSpPr>
        <p:spPr>
          <a:xfrm>
            <a:off x="381000" y="4608903"/>
            <a:ext cx="762000" cy="400110"/>
          </a:xfrm>
          <a:prstGeom prst="rect">
            <a:avLst/>
          </a:prstGeom>
          <a:noFill/>
        </p:spPr>
        <p:txBody>
          <a:bodyPr wrap="square" rtlCol="0">
            <a:spAutoFit/>
          </a:bodyPr>
          <a:lstStyle/>
          <a:p>
            <a:pPr algn="ctr"/>
            <a:r>
              <a:rPr lang="en-US" sz="2000" b="1" dirty="0">
                <a:solidFill>
                  <a:srgbClr val="FF0000"/>
                </a:solidFill>
              </a:rPr>
              <a:t>2015</a:t>
            </a:r>
          </a:p>
        </p:txBody>
      </p:sp>
    </p:spTree>
    <p:extLst>
      <p:ext uri="{BB962C8B-B14F-4D97-AF65-F5344CB8AC3E}">
        <p14:creationId xmlns:p14="http://schemas.microsoft.com/office/powerpoint/2010/main" val="298103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ACF65-B4A3-48D1-81F4-206A811A29F9}"/>
              </a:ext>
            </a:extLst>
          </p:cNvPr>
          <p:cNvSpPr>
            <a:spLocks noGrp="1"/>
          </p:cNvSpPr>
          <p:nvPr>
            <p:ph type="title"/>
          </p:nvPr>
        </p:nvSpPr>
        <p:spPr>
          <a:xfrm>
            <a:off x="457200" y="152400"/>
            <a:ext cx="8229600" cy="1143000"/>
          </a:xfrm>
        </p:spPr>
        <p:txBody>
          <a:bodyPr>
            <a:normAutofit fontScale="90000"/>
          </a:bodyPr>
          <a:lstStyle/>
          <a:p>
            <a:pPr algn="ctr"/>
            <a:r>
              <a:rPr lang="en-US" dirty="0"/>
              <a:t>Antibiotic Stewardship &amp; IP Facts</a:t>
            </a:r>
          </a:p>
        </p:txBody>
      </p:sp>
      <p:sp>
        <p:nvSpPr>
          <p:cNvPr id="3" name="Content Placeholder 2">
            <a:extLst>
              <a:ext uri="{FF2B5EF4-FFF2-40B4-BE49-F238E27FC236}">
                <a16:creationId xmlns:a16="http://schemas.microsoft.com/office/drawing/2014/main" xmlns="" id="{445B7799-66D0-4DCE-A889-0E663329696A}"/>
              </a:ext>
            </a:extLst>
          </p:cNvPr>
          <p:cNvSpPr>
            <a:spLocks noGrp="1"/>
          </p:cNvSpPr>
          <p:nvPr>
            <p:ph idx="1"/>
          </p:nvPr>
        </p:nvSpPr>
        <p:spPr>
          <a:xfrm>
            <a:off x="457200" y="4038600"/>
            <a:ext cx="8229600" cy="2743200"/>
          </a:xfrm>
        </p:spPr>
        <p:txBody>
          <a:bodyPr>
            <a:normAutofit/>
          </a:bodyPr>
          <a:lstStyle/>
          <a:p>
            <a:r>
              <a:rPr lang="en-US" sz="1800" dirty="0"/>
              <a:t>AS and IP are bound by a common goal: </a:t>
            </a:r>
            <a:r>
              <a:rPr lang="en-US" sz="1800" i="1" dirty="0"/>
              <a:t>to keep patients safe and improve outcomes, regardless of where care is rendered</a:t>
            </a:r>
          </a:p>
          <a:p>
            <a:r>
              <a:rPr lang="en-US" sz="1800" dirty="0"/>
              <a:t>A significant world-wide concern are the development of MDROs</a:t>
            </a:r>
          </a:p>
          <a:p>
            <a:r>
              <a:rPr lang="en-US" sz="1800" dirty="0"/>
              <a:t>Clinicians often order tests for patients </a:t>
            </a:r>
            <a:r>
              <a:rPr lang="en-US" sz="1800" i="1" dirty="0"/>
              <a:t>without</a:t>
            </a:r>
            <a:r>
              <a:rPr lang="en-US" sz="1800" dirty="0"/>
              <a:t> symptoms specific for the disease process, e.g., urine cultures among patients without symptoms of a UTI</a:t>
            </a:r>
          </a:p>
          <a:p>
            <a:r>
              <a:rPr lang="en-US" sz="1800" dirty="0"/>
              <a:t>AS programs along with IP interventions such as hand hygiene are more effective than AS alone</a:t>
            </a:r>
          </a:p>
        </p:txBody>
      </p:sp>
      <p:sp>
        <p:nvSpPr>
          <p:cNvPr id="4" name="Slide Number Placeholder 3">
            <a:extLst>
              <a:ext uri="{FF2B5EF4-FFF2-40B4-BE49-F238E27FC236}">
                <a16:creationId xmlns:a16="http://schemas.microsoft.com/office/drawing/2014/main" xmlns="" id="{18A293A3-BA20-4DEB-9941-A44EF41F7294}"/>
              </a:ext>
            </a:extLst>
          </p:cNvPr>
          <p:cNvSpPr>
            <a:spLocks noGrp="1"/>
          </p:cNvSpPr>
          <p:nvPr>
            <p:ph type="sldNum" sz="quarter" idx="12"/>
          </p:nvPr>
        </p:nvSpPr>
        <p:spPr/>
        <p:txBody>
          <a:bodyPr/>
          <a:lstStyle/>
          <a:p>
            <a:fld id="{042AED99-7FB4-404E-8A97-64753DCE42EC}" type="slidenum">
              <a:rPr kumimoji="0" lang="en-US" smtClean="0"/>
              <a:pPr/>
              <a:t>7</a:t>
            </a:fld>
            <a:endParaRPr kumimoji="0" lang="en-US" dirty="0"/>
          </a:p>
        </p:txBody>
      </p:sp>
      <p:pic>
        <p:nvPicPr>
          <p:cNvPr id="5" name="Picture 4"/>
          <p:cNvPicPr>
            <a:picLocks noChangeAspect="1"/>
          </p:cNvPicPr>
          <p:nvPr/>
        </p:nvPicPr>
        <p:blipFill>
          <a:blip r:embed="rId2"/>
          <a:stretch>
            <a:fillRect/>
          </a:stretch>
        </p:blipFill>
        <p:spPr>
          <a:xfrm>
            <a:off x="1447800" y="1295400"/>
            <a:ext cx="6298616" cy="2452851"/>
          </a:xfrm>
          <a:prstGeom prst="rect">
            <a:avLst/>
          </a:prstGeom>
        </p:spPr>
      </p:pic>
      <p:sp>
        <p:nvSpPr>
          <p:cNvPr id="6" name="Rectangle 5"/>
          <p:cNvSpPr/>
          <p:nvPr/>
        </p:nvSpPr>
        <p:spPr>
          <a:xfrm>
            <a:off x="1524000" y="2514600"/>
            <a:ext cx="3200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00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9AA52-79B3-49D9-9576-3D00D5DD7DD7}"/>
              </a:ext>
            </a:extLst>
          </p:cNvPr>
          <p:cNvSpPr>
            <a:spLocks noGrp="1"/>
          </p:cNvSpPr>
          <p:nvPr>
            <p:ph type="title"/>
          </p:nvPr>
        </p:nvSpPr>
        <p:spPr/>
        <p:txBody>
          <a:bodyPr>
            <a:normAutofit/>
          </a:bodyPr>
          <a:lstStyle/>
          <a:p>
            <a:pPr algn="ctr"/>
            <a:r>
              <a:rPr lang="en-US" dirty="0"/>
              <a:t>Goals of AS &amp; IP Programs</a:t>
            </a:r>
          </a:p>
        </p:txBody>
      </p:sp>
      <p:sp>
        <p:nvSpPr>
          <p:cNvPr id="3" name="Content Placeholder 2">
            <a:extLst>
              <a:ext uri="{FF2B5EF4-FFF2-40B4-BE49-F238E27FC236}">
                <a16:creationId xmlns:a16="http://schemas.microsoft.com/office/drawing/2014/main" xmlns="" id="{A81F5A92-C124-447A-9B0D-BFE8FABADA98}"/>
              </a:ext>
            </a:extLst>
          </p:cNvPr>
          <p:cNvSpPr>
            <a:spLocks noGrp="1"/>
          </p:cNvSpPr>
          <p:nvPr>
            <p:ph idx="1"/>
          </p:nvPr>
        </p:nvSpPr>
        <p:spPr>
          <a:xfrm>
            <a:off x="457200" y="2468880"/>
            <a:ext cx="8229600" cy="4389120"/>
          </a:xfrm>
        </p:spPr>
        <p:txBody>
          <a:bodyPr>
            <a:normAutofit/>
          </a:bodyPr>
          <a:lstStyle/>
          <a:p>
            <a:r>
              <a:rPr lang="en-US" sz="2000" b="1" dirty="0">
                <a:solidFill>
                  <a:srgbClr val="FF0000"/>
                </a:solidFill>
              </a:rPr>
              <a:t>Antimicrobial stewardship </a:t>
            </a:r>
            <a:r>
              <a:rPr lang="en-US" sz="2000" dirty="0"/>
              <a:t>refers to a collaborative, multidisciplinary program designed to improve (</a:t>
            </a:r>
            <a:r>
              <a:rPr lang="en-US" sz="2000" i="1" dirty="0"/>
              <a:t>conserve</a:t>
            </a:r>
            <a:r>
              <a:rPr lang="en-US" sz="2000" dirty="0"/>
              <a:t>)  antimicrobial prescribing to optimize clinical outcomes while minimizing unintended consequences of antimicrobial use</a:t>
            </a:r>
          </a:p>
          <a:p>
            <a:endParaRPr lang="en-US" sz="2000" dirty="0"/>
          </a:p>
          <a:p>
            <a:r>
              <a:rPr lang="en-US" sz="2000" b="1" dirty="0">
                <a:solidFill>
                  <a:srgbClr val="FF0000"/>
                </a:solidFill>
              </a:rPr>
              <a:t>Infection</a:t>
            </a:r>
            <a:r>
              <a:rPr lang="en-US" sz="2000" dirty="0"/>
              <a:t> </a:t>
            </a:r>
            <a:r>
              <a:rPr lang="en-US" sz="2000" b="1" dirty="0">
                <a:solidFill>
                  <a:srgbClr val="FF0000"/>
                </a:solidFill>
              </a:rPr>
              <a:t>Prevention</a:t>
            </a:r>
            <a:r>
              <a:rPr lang="en-US" sz="2000" dirty="0"/>
              <a:t> programs aim to identify significant pathogens, reduce the transmission of organisms and MDROs by emphasizing aseptic technique, hand hygiene, environmental decontamination, and establishing prevention bundles to reduce the occurrence of HAIs</a:t>
            </a:r>
          </a:p>
        </p:txBody>
      </p:sp>
      <p:sp>
        <p:nvSpPr>
          <p:cNvPr id="4" name="Slide Number Placeholder 3">
            <a:extLst>
              <a:ext uri="{FF2B5EF4-FFF2-40B4-BE49-F238E27FC236}">
                <a16:creationId xmlns:a16="http://schemas.microsoft.com/office/drawing/2014/main" xmlns="" id="{0F64AFA8-D005-4D5A-AFC0-E4892860415E}"/>
              </a:ext>
            </a:extLst>
          </p:cNvPr>
          <p:cNvSpPr>
            <a:spLocks noGrp="1"/>
          </p:cNvSpPr>
          <p:nvPr>
            <p:ph type="sldNum" sz="quarter" idx="12"/>
          </p:nvPr>
        </p:nvSpPr>
        <p:spPr/>
        <p:txBody>
          <a:bodyPr/>
          <a:lstStyle/>
          <a:p>
            <a:fld id="{042AED99-7FB4-404E-8A97-64753DCE42EC}" type="slidenum">
              <a:rPr kumimoji="0" lang="en-US" smtClean="0"/>
              <a:pPr/>
              <a:t>8</a:t>
            </a:fld>
            <a:endParaRPr kumimoji="0" lang="en-US" dirty="0"/>
          </a:p>
        </p:txBody>
      </p:sp>
      <p:sp>
        <p:nvSpPr>
          <p:cNvPr id="5" name="TextBox 4"/>
          <p:cNvSpPr txBox="1"/>
          <p:nvPr/>
        </p:nvSpPr>
        <p:spPr>
          <a:xfrm>
            <a:off x="533400" y="6096000"/>
            <a:ext cx="8077200" cy="738664"/>
          </a:xfrm>
          <a:prstGeom prst="rect">
            <a:avLst/>
          </a:prstGeom>
          <a:noFill/>
        </p:spPr>
        <p:txBody>
          <a:bodyPr wrap="square" rtlCol="0">
            <a:spAutoFit/>
          </a:bodyPr>
          <a:lstStyle/>
          <a:p>
            <a:r>
              <a:rPr lang="en-US" sz="1200" dirty="0"/>
              <a:t>Antimicrobial Resistance: An antimicrobial/diagnostic stewardship and infection prevention approach. Med Clin N Am 2018;102:819-29.</a:t>
            </a:r>
          </a:p>
          <a:p>
            <a:endParaRPr lang="en-US" dirty="0"/>
          </a:p>
        </p:txBody>
      </p:sp>
    </p:spTree>
    <p:extLst>
      <p:ext uri="{BB962C8B-B14F-4D97-AF65-F5344CB8AC3E}">
        <p14:creationId xmlns:p14="http://schemas.microsoft.com/office/powerpoint/2010/main" val="295065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E0D83-2AF7-4856-9DD8-9055AD675EF4}"/>
              </a:ext>
            </a:extLst>
          </p:cNvPr>
          <p:cNvSpPr>
            <a:spLocks noGrp="1"/>
          </p:cNvSpPr>
          <p:nvPr>
            <p:ph type="title"/>
          </p:nvPr>
        </p:nvSpPr>
        <p:spPr>
          <a:xfrm>
            <a:off x="457200" y="704088"/>
            <a:ext cx="8229600" cy="743712"/>
          </a:xfrm>
        </p:spPr>
        <p:txBody>
          <a:bodyPr>
            <a:normAutofit fontScale="90000"/>
          </a:bodyPr>
          <a:lstStyle/>
          <a:p>
            <a:r>
              <a:rPr lang="en-US" dirty="0" smtClean="0"/>
              <a:t>What is Diagnostic Stewardship?</a:t>
            </a:r>
            <a:endParaRPr lang="en-US" dirty="0"/>
          </a:p>
        </p:txBody>
      </p:sp>
      <p:sp>
        <p:nvSpPr>
          <p:cNvPr id="3" name="Content Placeholder 2">
            <a:extLst>
              <a:ext uri="{FF2B5EF4-FFF2-40B4-BE49-F238E27FC236}">
                <a16:creationId xmlns:a16="http://schemas.microsoft.com/office/drawing/2014/main" xmlns="" id="{51467A36-49E6-4A75-AD14-F4340FC3915F}"/>
              </a:ext>
            </a:extLst>
          </p:cNvPr>
          <p:cNvSpPr>
            <a:spLocks noGrp="1"/>
          </p:cNvSpPr>
          <p:nvPr>
            <p:ph idx="1"/>
          </p:nvPr>
        </p:nvSpPr>
        <p:spPr>
          <a:xfrm>
            <a:off x="457200" y="1630680"/>
            <a:ext cx="8229600" cy="4389120"/>
          </a:xfrm>
        </p:spPr>
        <p:txBody>
          <a:bodyPr>
            <a:normAutofit fontScale="92500"/>
          </a:bodyPr>
          <a:lstStyle/>
          <a:p>
            <a:r>
              <a:rPr lang="en-US" sz="2400" b="1" i="1" dirty="0">
                <a:solidFill>
                  <a:schemeClr val="bg2">
                    <a:lumMod val="50000"/>
                  </a:schemeClr>
                </a:solidFill>
              </a:rPr>
              <a:t>Diagnostic Stewardship</a:t>
            </a:r>
            <a:r>
              <a:rPr lang="en-US" sz="2400" i="1" dirty="0">
                <a:solidFill>
                  <a:schemeClr val="bg2">
                    <a:lumMod val="50000"/>
                  </a:schemeClr>
                </a:solidFill>
              </a:rPr>
              <a:t> </a:t>
            </a:r>
            <a:r>
              <a:rPr lang="en-US" sz="2400" dirty="0"/>
              <a:t>is a coordinated system or user-based interventions designed to promote evidence-based utilization of diagnostic tests, with the primary goals of improving value and care quality and safely reducing costs</a:t>
            </a:r>
          </a:p>
          <a:p>
            <a:endParaRPr lang="en-US" sz="2400" dirty="0"/>
          </a:p>
          <a:p>
            <a:r>
              <a:rPr lang="en-US" sz="2400" dirty="0"/>
              <a:t>DS involves modifying the process of ordering, performing, and reporting diagnostic tests in order to direct appropriate antimicrobial therapy </a:t>
            </a:r>
          </a:p>
          <a:p>
            <a:endParaRPr lang="en-US" sz="2400" dirty="0"/>
          </a:p>
          <a:p>
            <a:r>
              <a:rPr lang="en-US" sz="2400" dirty="0"/>
              <a:t>The Microbiology laboratory provides information that identifies if a patient is infected, what the pathogen is, and which antibiotics may be effective in treatment of true infection</a:t>
            </a:r>
          </a:p>
          <a:p>
            <a:endParaRPr lang="en-US" dirty="0"/>
          </a:p>
        </p:txBody>
      </p:sp>
      <p:sp>
        <p:nvSpPr>
          <p:cNvPr id="4" name="Slide Number Placeholder 3">
            <a:extLst>
              <a:ext uri="{FF2B5EF4-FFF2-40B4-BE49-F238E27FC236}">
                <a16:creationId xmlns:a16="http://schemas.microsoft.com/office/drawing/2014/main" xmlns="" id="{B1BBBAF1-F948-4B5B-B108-DA941A2C34E1}"/>
              </a:ext>
            </a:extLst>
          </p:cNvPr>
          <p:cNvSpPr>
            <a:spLocks noGrp="1"/>
          </p:cNvSpPr>
          <p:nvPr>
            <p:ph type="sldNum" sz="quarter" idx="12"/>
          </p:nvPr>
        </p:nvSpPr>
        <p:spPr/>
        <p:txBody>
          <a:bodyPr/>
          <a:lstStyle/>
          <a:p>
            <a:fld id="{042AED99-7FB4-404E-8A97-64753DCE42EC}" type="slidenum">
              <a:rPr kumimoji="0" lang="en-US" smtClean="0"/>
              <a:pPr/>
              <a:t>9</a:t>
            </a:fld>
            <a:endParaRPr kumimoji="0" lang="en-US" dirty="0"/>
          </a:p>
        </p:txBody>
      </p:sp>
      <p:sp>
        <p:nvSpPr>
          <p:cNvPr id="5" name="TextBox 4"/>
          <p:cNvSpPr txBox="1"/>
          <p:nvPr/>
        </p:nvSpPr>
        <p:spPr>
          <a:xfrm>
            <a:off x="457200" y="6096000"/>
            <a:ext cx="7924800" cy="600164"/>
          </a:xfrm>
          <a:prstGeom prst="rect">
            <a:avLst/>
          </a:prstGeom>
          <a:noFill/>
        </p:spPr>
        <p:txBody>
          <a:bodyPr wrap="square" rtlCol="0">
            <a:spAutoFit/>
          </a:bodyPr>
          <a:lstStyle/>
          <a:p>
            <a:r>
              <a:rPr lang="en-US" sz="1100" dirty="0"/>
              <a:t>Septimus EL. Antimicrobial Resistance: An antimicrobial/diagnostic stewardship and infection prevention approach. Med Clin N Am 2018;102:819-29.</a:t>
            </a:r>
          </a:p>
          <a:p>
            <a:r>
              <a:rPr lang="en-US" sz="1100" dirty="0"/>
              <a:t>Morgan DJ, et al. Diagnostic Stewardship – Leveraging the laboratory to improve antimicrobial use. JAMA 2017;318:607-8.</a:t>
            </a:r>
          </a:p>
        </p:txBody>
      </p:sp>
    </p:spTree>
    <p:extLst>
      <p:ext uri="{BB962C8B-B14F-4D97-AF65-F5344CB8AC3E}">
        <p14:creationId xmlns:p14="http://schemas.microsoft.com/office/powerpoint/2010/main" val="1757268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10000</TotalTime>
  <Words>3959</Words>
  <Application>Microsoft Office PowerPoint</Application>
  <PresentationFormat>On-screen Show (4:3)</PresentationFormat>
  <Paragraphs>392</Paragraphs>
  <Slides>56</Slides>
  <Notes>13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PowerPoint Presentation</vt:lpstr>
      <vt:lpstr>Disclosures</vt:lpstr>
      <vt:lpstr>Lecture Objectives</vt:lpstr>
      <vt:lpstr>The Effects on Healthcare When Proper  Culture Management is Not Implemented</vt:lpstr>
      <vt:lpstr>PowerPoint Presentation</vt:lpstr>
      <vt:lpstr>An Integrated Stewardship Model</vt:lpstr>
      <vt:lpstr>Antibiotic Stewardship &amp; IP Facts</vt:lpstr>
      <vt:lpstr>Goals of AS &amp; IP Programs</vt:lpstr>
      <vt:lpstr>What is Diagnostic Stewardship?</vt:lpstr>
      <vt:lpstr>Key Considerations</vt:lpstr>
      <vt:lpstr>The 4 Moments for Improving Antibiotic Use</vt:lpstr>
      <vt:lpstr>Diagnostic Stewardship</vt:lpstr>
      <vt:lpstr>Examples of HAI-Related DS Strategies</vt:lpstr>
      <vt:lpstr>Examples of HAI-Related DS Strategies</vt:lpstr>
      <vt:lpstr>Review Article on Blood Culture Collection and Handling</vt:lpstr>
      <vt:lpstr>Reasons for Optimizing Blood Culture Collection &amp; Handling</vt:lpstr>
      <vt:lpstr>Need for Maximizing True Pathogens</vt:lpstr>
      <vt:lpstr>Blood Culture Collection Methods</vt:lpstr>
      <vt:lpstr>Blood Culture Contamination</vt:lpstr>
      <vt:lpstr>BC Utilization Study</vt:lpstr>
      <vt:lpstr>Define &amp; Measure (Surveillance): NHSN CLABSI Definitions, 2019</vt:lpstr>
      <vt:lpstr>BCC Effect on CLABSIs</vt:lpstr>
      <vt:lpstr>BC Issues Affecting Optimal Outcome</vt:lpstr>
      <vt:lpstr>Review Article on Urine Culture Collection and Handling</vt:lpstr>
      <vt:lpstr>Effects of UC on Admission</vt:lpstr>
      <vt:lpstr>Reasons for Inappropriate UC and UA Ordering</vt:lpstr>
      <vt:lpstr>Reasons for Inappropriate UC and UA Ordering</vt:lpstr>
      <vt:lpstr>Evidence for Inappropriate Ordering of UC/UA Testing</vt:lpstr>
      <vt:lpstr>Asymptomatic Bacteriuria</vt:lpstr>
      <vt:lpstr>Inappropriate Treatment of Catheter-Associated ASB</vt:lpstr>
      <vt:lpstr>PowerPoint Presentation</vt:lpstr>
      <vt:lpstr>Redefining the  Antibiotic Stewardship Team</vt:lpstr>
      <vt:lpstr>Redefining the Antibiotic Stewardship Team</vt:lpstr>
      <vt:lpstr>The Diagnostic Pathway</vt:lpstr>
      <vt:lpstr>The Diagnostic Pathway</vt:lpstr>
      <vt:lpstr>The Diagnostic Pathway</vt:lpstr>
      <vt:lpstr>Implementing Diagnostic Stewardship</vt:lpstr>
      <vt:lpstr>Antibiotic Decision Making</vt:lpstr>
      <vt:lpstr>The Role of Nursing in AS Programs </vt:lpstr>
      <vt:lpstr>The Role of Nursing in AS Programs </vt:lpstr>
      <vt:lpstr>The Role of Nursing in AS Programs </vt:lpstr>
      <vt:lpstr>Perceived Barriers for Nursing </vt:lpstr>
      <vt:lpstr>What the Nursing Staff Didn’t Know…</vt:lpstr>
      <vt:lpstr>BC Issues Affecting Optimal Outcome</vt:lpstr>
      <vt:lpstr>Use of Departmental Report Cards</vt:lpstr>
      <vt:lpstr>PowerPoint Presentation</vt:lpstr>
      <vt:lpstr>Blood Culturing Technology</vt:lpstr>
      <vt:lpstr>Specimen Diversion Devices for Blood Culturing</vt:lpstr>
      <vt:lpstr>Specimen Diversion Devices for Blood Culturing </vt:lpstr>
      <vt:lpstr>Specimen Diversion Devices for Blood Culturing</vt:lpstr>
      <vt:lpstr>Optimizing the Ordering of Urine Cultures</vt:lpstr>
      <vt:lpstr>Optimizing the Ordering of Urine Cultures  </vt:lpstr>
      <vt:lpstr>Summary</vt:lpstr>
      <vt:lpstr>PowerPoint Presentation</vt:lpstr>
      <vt:lpstr>PowerPoint Presentation</vt:lpstr>
      <vt:lpstr>PowerPoint Presentation</vt:lpstr>
    </vt:vector>
  </TitlesOfParts>
  <Company>APIC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mwillard</dc:creator>
  <cp:lastModifiedBy>Ranasinghe, Romali</cp:lastModifiedBy>
  <cp:revision>1084</cp:revision>
  <cp:lastPrinted>2015-09-09T20:06:25Z</cp:lastPrinted>
  <dcterms:created xsi:type="dcterms:W3CDTF">2009-04-24T20:04:28Z</dcterms:created>
  <dcterms:modified xsi:type="dcterms:W3CDTF">2019-07-24T20:39:46Z</dcterms:modified>
</cp:coreProperties>
</file>