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79"/>
  </p:notesMasterIdLst>
  <p:handoutMasterIdLst>
    <p:handoutMasterId r:id="rId80"/>
  </p:handoutMasterIdLst>
  <p:sldIdLst>
    <p:sldId id="256" r:id="rId2"/>
    <p:sldId id="395" r:id="rId3"/>
    <p:sldId id="257" r:id="rId4"/>
    <p:sldId id="317" r:id="rId5"/>
    <p:sldId id="318" r:id="rId6"/>
    <p:sldId id="319" r:id="rId7"/>
    <p:sldId id="320" r:id="rId8"/>
    <p:sldId id="321" r:id="rId9"/>
    <p:sldId id="322" r:id="rId10"/>
    <p:sldId id="374" r:id="rId11"/>
    <p:sldId id="375" r:id="rId12"/>
    <p:sldId id="376" r:id="rId13"/>
    <p:sldId id="378" r:id="rId14"/>
    <p:sldId id="379" r:id="rId15"/>
    <p:sldId id="381" r:id="rId16"/>
    <p:sldId id="382" r:id="rId17"/>
    <p:sldId id="383" r:id="rId18"/>
    <p:sldId id="384" r:id="rId19"/>
    <p:sldId id="385" r:id="rId20"/>
    <p:sldId id="368" r:id="rId21"/>
    <p:sldId id="354" r:id="rId22"/>
    <p:sldId id="355" r:id="rId23"/>
    <p:sldId id="356" r:id="rId24"/>
    <p:sldId id="357" r:id="rId25"/>
    <p:sldId id="358" r:id="rId26"/>
    <p:sldId id="359" r:id="rId27"/>
    <p:sldId id="360" r:id="rId28"/>
    <p:sldId id="361" r:id="rId29"/>
    <p:sldId id="362" r:id="rId30"/>
    <p:sldId id="363" r:id="rId31"/>
    <p:sldId id="364" r:id="rId32"/>
    <p:sldId id="365" r:id="rId33"/>
    <p:sldId id="366" r:id="rId34"/>
    <p:sldId id="367" r:id="rId35"/>
    <p:sldId id="323" r:id="rId36"/>
    <p:sldId id="324" r:id="rId37"/>
    <p:sldId id="325" r:id="rId38"/>
    <p:sldId id="326" r:id="rId39"/>
    <p:sldId id="341" r:id="rId40"/>
    <p:sldId id="327" r:id="rId41"/>
    <p:sldId id="328" r:id="rId42"/>
    <p:sldId id="329" r:id="rId43"/>
    <p:sldId id="330" r:id="rId44"/>
    <p:sldId id="331" r:id="rId45"/>
    <p:sldId id="332" r:id="rId46"/>
    <p:sldId id="333" r:id="rId47"/>
    <p:sldId id="334" r:id="rId48"/>
    <p:sldId id="335" r:id="rId49"/>
    <p:sldId id="394" r:id="rId50"/>
    <p:sldId id="337" r:id="rId51"/>
    <p:sldId id="393" r:id="rId52"/>
    <p:sldId id="353" r:id="rId53"/>
    <p:sldId id="352" r:id="rId54"/>
    <p:sldId id="336" r:id="rId55"/>
    <p:sldId id="344" r:id="rId56"/>
    <p:sldId id="346" r:id="rId57"/>
    <p:sldId id="347" r:id="rId58"/>
    <p:sldId id="348" r:id="rId59"/>
    <p:sldId id="349" r:id="rId60"/>
    <p:sldId id="370" r:id="rId61"/>
    <p:sldId id="371" r:id="rId62"/>
    <p:sldId id="372" r:id="rId63"/>
    <p:sldId id="350" r:id="rId64"/>
    <p:sldId id="351" r:id="rId65"/>
    <p:sldId id="386" r:id="rId66"/>
    <p:sldId id="373" r:id="rId67"/>
    <p:sldId id="389" r:id="rId68"/>
    <p:sldId id="388" r:id="rId69"/>
    <p:sldId id="296" r:id="rId70"/>
    <p:sldId id="297" r:id="rId71"/>
    <p:sldId id="298" r:id="rId72"/>
    <p:sldId id="299" r:id="rId73"/>
    <p:sldId id="278" r:id="rId74"/>
    <p:sldId id="343" r:id="rId75"/>
    <p:sldId id="390" r:id="rId76"/>
    <p:sldId id="391" r:id="rId77"/>
    <p:sldId id="392" r:id="rId78"/>
  </p:sldIdLst>
  <p:sldSz cx="9144000" cy="6858000" type="screen4x3"/>
  <p:notesSz cx="6858000" cy="9144000"/>
  <p:custDataLst>
    <p:tags r:id="rId81"/>
  </p:custDataLst>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37BFF"/>
    <a:srgbClr val="0E0B95"/>
    <a:srgbClr val="1410BF"/>
    <a:srgbClr val="1E19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2388" y="-8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11138"/>
            <a:ext cx="6856413" cy="635000"/>
          </a:xfrm>
          <a:prstGeom prst="rect">
            <a:avLst/>
          </a:prstGeom>
        </p:spPr>
        <p:txBody>
          <a:bodyPr vert="horz" wrap="square" lIns="91440" tIns="45720" rIns="91440" bIns="45720" numCol="1" anchor="t" anchorCtr="0" compatLnSpc="1">
            <a:prstTxWarp prst="textNoShape">
              <a:avLst/>
            </a:prstTxWarp>
          </a:bodyPr>
          <a:lstStyle>
            <a:lvl1pPr algn="ctr">
              <a:defRPr sz="1200" b="1">
                <a:cs typeface="Arial" pitchFamily="34" charset="0"/>
              </a:defRPr>
            </a:lvl1pPr>
          </a:lstStyle>
          <a:p>
            <a:r>
              <a:rPr lang="en-US" altLang="en-US"/>
              <a:t>Exploring the Role of Environmental Surfaces in Occupational Infection Prevention</a:t>
            </a:r>
            <a:br>
              <a:rPr lang="en-US" altLang="en-US"/>
            </a:br>
            <a:r>
              <a:rPr lang="en-US" altLang="en-US" sz="1100"/>
              <a:t>Barbara DeBaun, Cynosure Health, and Dr. Amber Hogan Mitchell, International Safety Center</a:t>
            </a:r>
            <a:r>
              <a:rPr lang="en-CA" altLang="en-US"/>
              <a:t/>
            </a:r>
            <a:br>
              <a:rPr lang="en-CA" altLang="en-US"/>
            </a:br>
            <a:r>
              <a:rPr lang="en-CA" altLang="en-US"/>
              <a:t>A Webber Training Teleclass</a:t>
            </a:r>
            <a:endParaRPr lang="en-US" altLang="en-US"/>
          </a:p>
        </p:txBody>
      </p:sp>
      <p:sp>
        <p:nvSpPr>
          <p:cNvPr id="4" name="Footer Placeholder 3"/>
          <p:cNvSpPr>
            <a:spLocks noGrp="1"/>
          </p:cNvSpPr>
          <p:nvPr>
            <p:ph type="ftr" sz="quarter" idx="2"/>
          </p:nvPr>
        </p:nvSpPr>
        <p:spPr>
          <a:xfrm>
            <a:off x="0" y="8296275"/>
            <a:ext cx="6856413" cy="457200"/>
          </a:xfrm>
          <a:prstGeom prst="rect">
            <a:avLst/>
          </a:prstGeom>
        </p:spPr>
        <p:txBody>
          <a:bodyPr vert="horz" wrap="square" lIns="91440" tIns="45720" rIns="91440" bIns="45720" numCol="1" anchor="b" anchorCtr="0" compatLnSpc="1">
            <a:prstTxWarp prst="textNoShape">
              <a:avLst/>
            </a:prstTxWarp>
          </a:bodyPr>
          <a:lstStyle>
            <a:lvl1pPr algn="ctr">
              <a:defRPr sz="1200" b="1"/>
            </a:lvl1pPr>
          </a:lstStyle>
          <a:p>
            <a:r>
              <a:rPr lang="en-US" altLang="en-US"/>
              <a:t>Hosted by Dr. Lynne Sehulster, CDC, Atlanta</a:t>
            </a:r>
          </a:p>
          <a:p>
            <a:r>
              <a:rPr lang="en-US" altLang="en-US"/>
              <a:t>www.webbertraining.com</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44ECBE6-B366-4933-A4C1-50CAB1A77A8A}" type="slidenum">
              <a:rPr lang="en-US" altLang="en-US"/>
              <a:pPr/>
              <a:t>‹#›</a:t>
            </a:fld>
            <a:endParaRPr lang="en-US" altLang="en-US"/>
          </a:p>
        </p:txBody>
      </p:sp>
    </p:spTree>
    <p:extLst>
      <p:ext uri="{BB962C8B-B14F-4D97-AF65-F5344CB8AC3E}">
        <p14:creationId xmlns:p14="http://schemas.microsoft.com/office/powerpoint/2010/main" val="26462443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30A5FA0B-6D61-4EF1-9875-C1733D8A8E1F}" type="datetime1">
              <a:rPr lang="en-US" altLang="en-US"/>
              <a:pPr/>
              <a:t>6/21/2016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353D7AA7-4062-4A8F-AE34-ACAEF96F029D}" type="slidenum">
              <a:rPr lang="en-US" altLang="en-US"/>
              <a:pPr/>
              <a:t>‹#›</a:t>
            </a:fld>
            <a:endParaRPr lang="en-US" altLang="en-US"/>
          </a:p>
        </p:txBody>
      </p:sp>
    </p:spTree>
    <p:extLst>
      <p:ext uri="{BB962C8B-B14F-4D97-AF65-F5344CB8AC3E}">
        <p14:creationId xmlns:p14="http://schemas.microsoft.com/office/powerpoint/2010/main" val="25168662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93927A2-5A20-4607-BEC8-F2FD4D6EEB41}" type="slidenum">
              <a:rPr lang="en-US" altLang="en-US" sz="1200">
                <a:solidFill>
                  <a:srgbClr val="000000"/>
                </a:solidFill>
                <a:latin typeface="Calibri" pitchFamily="34" charset="0"/>
              </a:rPr>
              <a:pPr eaLnBrk="1" hangingPunct="1"/>
              <a:t>11</a:t>
            </a:fld>
            <a:endParaRPr lang="en-US" altLang="en-US" sz="1200">
              <a:solidFill>
                <a:srgbClr val="000000"/>
              </a:solidFill>
              <a:latin typeface="Calibri" pitchFamily="34" charset="0"/>
            </a:endParaRPr>
          </a:p>
        </p:txBody>
      </p:sp>
      <p:sp>
        <p:nvSpPr>
          <p:cNvPr id="31747" name="Rectangle 2"/>
          <p:cNvSpPr>
            <a:spLocks noGrp="1" noRot="1" noChangeAspect="1" noChangeArrowheads="1" noTextEdit="1"/>
          </p:cNvSpPr>
          <p:nvPr>
            <p:ph type="sldImg"/>
          </p:nvPr>
        </p:nvSpPr>
        <p:spPr bwMode="auto">
          <a:xfrm>
            <a:off x="3092450" y="884238"/>
            <a:ext cx="3184525" cy="23891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xfrm>
            <a:off x="1247775" y="3362325"/>
            <a:ext cx="6873875" cy="318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07" tIns="47303" rIns="94607" bIns="47303"/>
          <a:lstStyle/>
          <a:p>
            <a:pPr eaLnBrk="1" hangingPunct="1">
              <a:spcBef>
                <a:spcPct val="0"/>
              </a:spcBef>
            </a:pPr>
            <a:endParaRPr lang="en-US" alt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44DEFB6-6A16-4195-A0C1-28BAABBA14FF}" type="slidenum">
              <a:rPr lang="en-US" altLang="en-US" sz="1200"/>
              <a:pPr eaLnBrk="1" hangingPunct="1"/>
              <a:t>43</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B494DC3-82A0-4030-983E-33FD34AA89BC}" type="slidenum">
              <a:rPr lang="en-US" altLang="en-US" sz="1200"/>
              <a:pPr eaLnBrk="1" hangingPunct="1"/>
              <a:t>44</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5584055-06CF-4D42-BEC5-9C657DBA679D}" type="slidenum">
              <a:rPr lang="en-US" altLang="en-US" sz="1200"/>
              <a:pPr eaLnBrk="1" hangingPunct="1"/>
              <a:t>49</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40FFE5A-BD0D-4AF7-89B2-E7C35E3DD85A}" type="slidenum">
              <a:rPr lang="en-US" altLang="en-US" sz="1200"/>
              <a:pPr eaLnBrk="1" hangingPunct="1"/>
              <a:t>50</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D900A01-FE8C-474F-BF09-A1EB340C7B93}" type="slidenum">
              <a:rPr lang="en-US" altLang="en-US" sz="1200"/>
              <a:pPr eaLnBrk="1" hangingPunct="1"/>
              <a:t>51</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
        <p:nvSpPr>
          <p:cNvPr id="819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A1F192C-D7C2-4BE7-9FF2-E653C9955B5F}" type="slidenum">
              <a:rPr lang="en-US" altLang="en-US" sz="1200">
                <a:latin typeface="Calibri" pitchFamily="34" charset="0"/>
              </a:rPr>
              <a:pPr eaLnBrk="1" hangingPunct="1"/>
              <a:t>52</a:t>
            </a:fld>
            <a:endParaRPr lang="en-US" altLang="en-US"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1" hangingPunct="1">
              <a:spcBef>
                <a:spcPct val="0"/>
              </a:spcBef>
            </a:pPr>
            <a:endParaRPr lang="en-US" altLang="en-US" smtClean="0">
              <a:ea typeface="ＭＳ Ｐゴシック" pitchFamily="34" charset="-128"/>
            </a:endParaRPr>
          </a:p>
        </p:txBody>
      </p:sp>
      <p:sp>
        <p:nvSpPr>
          <p:cNvPr id="9523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C9384A7-A4FC-40CA-8DEC-3818D52FAFE9}" type="slidenum">
              <a:rPr lang="en-US" altLang="en-US" sz="1200">
                <a:latin typeface="Calibri" pitchFamily="34" charset="0"/>
              </a:rPr>
              <a:pPr eaLnBrk="1" hangingPunct="1"/>
              <a:t>64</a:t>
            </a:fld>
            <a:endParaRPr lang="en-US" alt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56D957A-38CA-41F1-A724-900FD9102BC9}" type="slidenum">
              <a:rPr lang="en-US" altLang="en-US" sz="1200">
                <a:latin typeface="Calibri" pitchFamily="34" charset="0"/>
              </a:rPr>
              <a:pPr eaLnBrk="1" hangingPunct="1"/>
              <a:t>12</a:t>
            </a:fld>
            <a:endParaRPr lang="en-US" alt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56011B8-A7C0-4914-A52C-1F7CD3219562}" type="slidenum">
              <a:rPr lang="en-US" altLang="en-US" sz="1200">
                <a:latin typeface="Calibri" pitchFamily="34" charset="0"/>
              </a:rPr>
              <a:pPr eaLnBrk="1" hangingPunct="1"/>
              <a:t>13</a:t>
            </a:fld>
            <a:endParaRPr lang="en-US" alt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1" hangingPunct="1">
              <a:spcBef>
                <a:spcPct val="0"/>
              </a:spcBef>
            </a:pPr>
            <a:endParaRPr lang="en-US" altLang="en-US" sz="800" smtClean="0">
              <a:ea typeface="ＭＳ Ｐゴシック" pitchFamily="34" charset="-128"/>
            </a:endParaRPr>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374245E-FF18-43B6-92F8-742F6029A88F}" type="slidenum">
              <a:rPr lang="en-US" altLang="en-US" sz="1200">
                <a:latin typeface="Calibri" pitchFamily="34" charset="0"/>
              </a:rPr>
              <a:pPr eaLnBrk="1" hangingPunct="1"/>
              <a:t>15</a:t>
            </a:fld>
            <a:endParaRPr lang="en-US" alt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
        <p:nvSpPr>
          <p:cNvPr id="5427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1A64546-2723-4590-839C-A5021394BA98}" type="slidenum">
              <a:rPr lang="en-US" altLang="en-US" sz="1200">
                <a:latin typeface="Calibri" pitchFamily="34" charset="0"/>
              </a:rPr>
              <a:pPr eaLnBrk="1" hangingPunct="1"/>
              <a:t>31</a:t>
            </a:fld>
            <a:endParaRPr lang="en-US" alt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3A87F8E-0D2E-4F01-986E-D3A371E5BA9F}" type="slidenum">
              <a:rPr lang="en-US" altLang="en-US" sz="1200"/>
              <a:pPr eaLnBrk="1" hangingPunct="1"/>
              <a:t>36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C433A92-D777-4B86-AC73-46C3169FD3D0}" type="slidenum">
              <a:rPr lang="en-US" altLang="en-US" sz="1200"/>
              <a:pPr eaLnBrk="1" hangingPunct="1"/>
              <a:t>37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D9781C8-7C9D-47BC-9D7A-5A669D139443}" type="slidenum">
              <a:rPr lang="en-US" altLang="en-US" sz="1200"/>
              <a:pPr eaLnBrk="1" hangingPunct="1"/>
              <a:t>39</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
        <p:nvSpPr>
          <p:cNvPr id="6758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D586587-19FC-4F16-A7A2-82479769B659}" type="slidenum">
              <a:rPr lang="en-US" altLang="en-US" sz="1200">
                <a:latin typeface="Calibri" pitchFamily="34" charset="0"/>
              </a:rPr>
              <a:pPr eaLnBrk="1" hangingPunct="1"/>
              <a:t>40</a:t>
            </a:fld>
            <a:endParaRPr lang="en-US" alt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293100" y="5803900"/>
            <a:ext cx="366713" cy="677863"/>
          </a:xfrm>
          <a:prstGeom prst="rect">
            <a:avLst/>
          </a:prstGeom>
          <a:noFill/>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4400">
                <a:solidFill>
                  <a:schemeClr val="accent1"/>
                </a:solidFill>
                <a:latin typeface="Wingdings" pitchFamily="2" charset="2"/>
              </a:rPr>
              <a:t>S</a:t>
            </a:r>
          </a:p>
        </p:txBody>
      </p:sp>
      <p:sp>
        <p:nvSpPr>
          <p:cNvPr id="2" name="Title 1"/>
          <p:cNvSpPr>
            <a:spLocks noGrp="1"/>
          </p:cNvSpPr>
          <p:nvPr>
            <p:ph type="ctrTitle"/>
          </p:nvPr>
        </p:nvSpPr>
        <p:spPr>
          <a:xfrm>
            <a:off x="457199" y="1295400"/>
            <a:ext cx="8228013" cy="1927225"/>
          </a:xfrm>
        </p:spPr>
        <p:txBody>
          <a:bodyPr tIns="0" bIns="0" anchor="b"/>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5" name="Date Placeholder 3"/>
          <p:cNvSpPr>
            <a:spLocks noGrp="1"/>
          </p:cNvSpPr>
          <p:nvPr>
            <p:ph type="dt" sz="half" idx="10"/>
          </p:nvPr>
        </p:nvSpPr>
        <p:spPr/>
        <p:txBody>
          <a:bodyPr/>
          <a:lstStyle>
            <a:lvl1pPr>
              <a:defRPr/>
            </a:lvl1pPr>
          </a:lstStyle>
          <a:p>
            <a:fld id="{7D1B11A1-6A61-40AD-8E74-F44145C4F643}" type="datetime1">
              <a:rPr lang="en-US" altLang="en-US"/>
              <a:pPr/>
              <a:t>6/21/2016</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AE717973-8ABE-4616-B9CE-488AA4CBF967}" type="slidenum">
              <a:rPr lang="en-US" altLang="en-US"/>
              <a:pPr/>
              <a:t>‹#›</a:t>
            </a:fld>
            <a:endParaRPr lang="en-US" altLang="en-US"/>
          </a:p>
        </p:txBody>
      </p:sp>
    </p:spTree>
    <p:extLst>
      <p:ext uri="{BB962C8B-B14F-4D97-AF65-F5344CB8AC3E}">
        <p14:creationId xmlns:p14="http://schemas.microsoft.com/office/powerpoint/2010/main" val="229415805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8C8E91D-0280-4FA3-9F3B-A11C40F6ADBB}" type="datetime1">
              <a:rPr lang="en-US" altLang="en-US"/>
              <a:pPr/>
              <a:t>6/21/2016</a:t>
            </a:fld>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5E8AAACF-3ECB-47B5-84FB-1AB5B0C133D4}" type="slidenum">
              <a:rPr lang="en-US" altLang="en-US"/>
              <a:pPr/>
              <a:t>‹#›</a:t>
            </a:fld>
            <a:endParaRPr lang="en-US" altLang="en-US"/>
          </a:p>
        </p:txBody>
      </p:sp>
    </p:spTree>
    <p:extLst>
      <p:ext uri="{BB962C8B-B14F-4D97-AF65-F5344CB8AC3E}">
        <p14:creationId xmlns:p14="http://schemas.microsoft.com/office/powerpoint/2010/main" val="162369965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75DAAFB7-15F4-43C6-8A06-DE6C77DD7039}" type="datetime1">
              <a:rPr lang="en-US" altLang="en-US"/>
              <a:pPr/>
              <a:t>6/21/2016</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C338A2B-F36D-485A-B7AF-37F92E0ED162}" type="slidenum">
              <a:rPr lang="en-US" altLang="en-US"/>
              <a:pPr/>
              <a:t>‹#›</a:t>
            </a:fld>
            <a:endParaRPr lang="en-US" altLang="en-US"/>
          </a:p>
        </p:txBody>
      </p:sp>
    </p:spTree>
    <p:extLst>
      <p:ext uri="{BB962C8B-B14F-4D97-AF65-F5344CB8AC3E}">
        <p14:creationId xmlns:p14="http://schemas.microsoft.com/office/powerpoint/2010/main" val="1530696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rtlCol="0">
            <a:normAutofit/>
          </a:bodyPr>
          <a:lstStyle>
            <a:lvl1pPr marL="0" indent="0">
              <a:buNone/>
              <a:defRPr>
                <a:solidFill>
                  <a:schemeClr val="bg1"/>
                </a:solidFill>
              </a:defRPr>
            </a:lvl1pPr>
          </a:lstStyle>
          <a:p>
            <a:pPr lvl="0"/>
            <a:r>
              <a:rPr lang="en-US" noProof="0" smtClean="0"/>
              <a:t>Drag picture to placeholder or click icon to add</a:t>
            </a:r>
            <a:endParaRPr noProof="0"/>
          </a:p>
        </p:txBody>
      </p:sp>
      <p:sp>
        <p:nvSpPr>
          <p:cNvPr id="5" name="Date Placeholder 4"/>
          <p:cNvSpPr>
            <a:spLocks noGrp="1"/>
          </p:cNvSpPr>
          <p:nvPr>
            <p:ph type="dt" sz="half" idx="14"/>
          </p:nvPr>
        </p:nvSpPr>
        <p:spPr/>
        <p:txBody>
          <a:bodyPr/>
          <a:lstStyle>
            <a:lvl1pPr>
              <a:defRPr>
                <a:solidFill>
                  <a:schemeClr val="bg1"/>
                </a:solidFill>
              </a:defRPr>
            </a:lvl1pPr>
          </a:lstStyle>
          <a:p>
            <a:fld id="{023D0420-64F8-4FD0-A131-81DECEF1EFC7}" type="datetime1">
              <a:rPr lang="en-US" altLang="en-US"/>
              <a:pPr/>
              <a:t>6/21/2016</a:t>
            </a:fld>
            <a:endParaRPr lang="en-US" altLang="en-US"/>
          </a:p>
        </p:txBody>
      </p:sp>
      <p:sp>
        <p:nvSpPr>
          <p:cNvPr id="6" name="Footer Placeholder 5"/>
          <p:cNvSpPr>
            <a:spLocks noGrp="1"/>
          </p:cNvSpPr>
          <p:nvPr>
            <p:ph type="ftr" sz="quarter" idx="15"/>
          </p:nvPr>
        </p:nvSpPr>
        <p:spPr/>
        <p:txBody>
          <a:bodyPr/>
          <a:lstStyle>
            <a:lvl1pPr>
              <a:defRPr/>
            </a:lvl1pPr>
          </a:lstStyle>
          <a:p>
            <a:endParaRPr lang="en-US" altLang="en-US"/>
          </a:p>
        </p:txBody>
      </p:sp>
      <p:sp>
        <p:nvSpPr>
          <p:cNvPr id="7" name="Slide Number Placeholder 6"/>
          <p:cNvSpPr>
            <a:spLocks noGrp="1"/>
          </p:cNvSpPr>
          <p:nvPr>
            <p:ph type="sldNum" sz="quarter" idx="16"/>
          </p:nvPr>
        </p:nvSpPr>
        <p:spPr/>
        <p:txBody>
          <a:bodyPr/>
          <a:lstStyle>
            <a:lvl1pPr>
              <a:defRPr/>
            </a:lvl1pPr>
          </a:lstStyle>
          <a:p>
            <a:fld id="{6C0D2ACA-BC93-4C41-A4B0-377AD0ED3301}" type="slidenum">
              <a:rPr lang="en-US" altLang="en-US"/>
              <a:pPr/>
              <a:t>‹#›</a:t>
            </a:fld>
            <a:endParaRPr lang="en-US" altLang="en-US"/>
          </a:p>
        </p:txBody>
      </p:sp>
    </p:spTree>
    <p:extLst>
      <p:ext uri="{BB962C8B-B14F-4D97-AF65-F5344CB8AC3E}">
        <p14:creationId xmlns:p14="http://schemas.microsoft.com/office/powerpoint/2010/main" val="1890829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rtlCol="0">
            <a:normAutofit/>
          </a:bodyPr>
          <a:lstStyle>
            <a:lvl1pPr marL="0" indent="0">
              <a:buNone/>
              <a:defRPr>
                <a:solidFill>
                  <a:schemeClr val="bg1"/>
                </a:solidFill>
              </a:defRPr>
            </a:lvl1pPr>
          </a:lstStyle>
          <a:p>
            <a:pPr lvl="0"/>
            <a:r>
              <a:rPr lang="en-US" noProof="0" smtClean="0"/>
              <a:t>Drag picture to placeholder or click icon to add</a:t>
            </a:r>
            <a:endParaRPr noProof="0"/>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rtlCol="0">
            <a:normAutofit/>
          </a:bodyPr>
          <a:lstStyle>
            <a:lvl1pPr marL="0" indent="0">
              <a:buNone/>
              <a:defRPr sz="1400">
                <a:solidFill>
                  <a:schemeClr val="bg1"/>
                </a:solidFill>
              </a:defRPr>
            </a:lvl1pPr>
          </a:lstStyle>
          <a:p>
            <a:pPr lvl="0"/>
            <a:r>
              <a:rPr lang="en-US" noProof="0" smtClean="0"/>
              <a:t>Drag picture to placeholder or click icon to add</a:t>
            </a:r>
            <a:endParaRPr noProof="0"/>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rtlCol="0">
            <a:normAutofit/>
          </a:bodyPr>
          <a:lstStyle>
            <a:lvl1pPr marL="0" indent="0">
              <a:buNone/>
              <a:defRPr sz="1800">
                <a:solidFill>
                  <a:schemeClr val="bg1"/>
                </a:solidFill>
              </a:defRPr>
            </a:lvl1pPr>
          </a:lstStyle>
          <a:p>
            <a:pPr lvl="0"/>
            <a:r>
              <a:rPr lang="en-US" noProof="0" smtClean="0"/>
              <a:t>Drag picture to placeholder or click icon to add</a:t>
            </a:r>
            <a:endParaRPr noProof="0"/>
          </a:p>
        </p:txBody>
      </p:sp>
      <p:sp>
        <p:nvSpPr>
          <p:cNvPr id="7" name="Date Placeholder 4"/>
          <p:cNvSpPr>
            <a:spLocks noGrp="1"/>
          </p:cNvSpPr>
          <p:nvPr>
            <p:ph type="dt" sz="half" idx="16"/>
          </p:nvPr>
        </p:nvSpPr>
        <p:spPr/>
        <p:txBody>
          <a:bodyPr/>
          <a:lstStyle>
            <a:lvl1pPr>
              <a:defRPr>
                <a:solidFill>
                  <a:schemeClr val="bg1"/>
                </a:solidFill>
              </a:defRPr>
            </a:lvl1pPr>
          </a:lstStyle>
          <a:p>
            <a:fld id="{315199DD-DA47-4B54-A646-B3968BD0A79C}" type="datetime1">
              <a:rPr lang="en-US" altLang="en-US"/>
              <a:pPr/>
              <a:t>6/21/2016</a:t>
            </a:fld>
            <a:endParaRPr lang="en-US" altLang="en-US"/>
          </a:p>
        </p:txBody>
      </p:sp>
      <p:sp>
        <p:nvSpPr>
          <p:cNvPr id="11" name="Footer Placeholder 5"/>
          <p:cNvSpPr>
            <a:spLocks noGrp="1"/>
          </p:cNvSpPr>
          <p:nvPr>
            <p:ph type="ftr" sz="quarter" idx="17"/>
          </p:nvPr>
        </p:nvSpPr>
        <p:spPr/>
        <p:txBody>
          <a:bodyPr/>
          <a:lstStyle>
            <a:lvl1pPr>
              <a:defRPr/>
            </a:lvl1pPr>
          </a:lstStyle>
          <a:p>
            <a:endParaRPr lang="en-US" altLang="en-US"/>
          </a:p>
        </p:txBody>
      </p:sp>
      <p:sp>
        <p:nvSpPr>
          <p:cNvPr id="12" name="Slide Number Placeholder 6"/>
          <p:cNvSpPr>
            <a:spLocks noGrp="1"/>
          </p:cNvSpPr>
          <p:nvPr>
            <p:ph type="sldNum" sz="quarter" idx="18"/>
          </p:nvPr>
        </p:nvSpPr>
        <p:spPr/>
        <p:txBody>
          <a:bodyPr/>
          <a:lstStyle>
            <a:lvl1pPr>
              <a:defRPr/>
            </a:lvl1pPr>
          </a:lstStyle>
          <a:p>
            <a:fld id="{DBC30392-6314-421B-8420-856B756B2608}" type="slidenum">
              <a:rPr lang="en-US" altLang="en-US"/>
              <a:pPr/>
              <a:t>‹#›</a:t>
            </a:fld>
            <a:endParaRPr lang="en-US" altLang="en-US"/>
          </a:p>
        </p:txBody>
      </p:sp>
    </p:spTree>
    <p:extLst>
      <p:ext uri="{BB962C8B-B14F-4D97-AF65-F5344CB8AC3E}">
        <p14:creationId xmlns:p14="http://schemas.microsoft.com/office/powerpoint/2010/main" val="3089365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18DD8E7A-2E94-4171-9684-FD857ABAE7D2}" type="datetime1">
              <a:rPr lang="en-US" altLang="en-US"/>
              <a:pPr/>
              <a:t>6/21/2016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B960D71-E857-4D1B-AE60-8F7E75809561}" type="slidenum">
              <a:rPr lang="en-US" altLang="en-US"/>
              <a:pPr/>
              <a:t>‹#›</a:t>
            </a:fld>
            <a:endParaRPr lang="en-US" altLang="en-US"/>
          </a:p>
        </p:txBody>
      </p:sp>
    </p:spTree>
    <p:extLst>
      <p:ext uri="{BB962C8B-B14F-4D97-AF65-F5344CB8AC3E}">
        <p14:creationId xmlns:p14="http://schemas.microsoft.com/office/powerpoint/2010/main" val="2728070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3F77A411-E261-4C36-820C-7F3AD9DAA244}" type="datetime1">
              <a:rPr lang="en-US" altLang="en-US"/>
              <a:pPr/>
              <a:t>6/21/2016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2EE0CC0-C3B8-4566-9666-65C34A87AF14}" type="slidenum">
              <a:rPr lang="en-US" altLang="en-US"/>
              <a:pPr/>
              <a:t>‹#›</a:t>
            </a:fld>
            <a:endParaRPr lang="en-US" altLang="en-US"/>
          </a:p>
        </p:txBody>
      </p:sp>
    </p:spTree>
    <p:extLst>
      <p:ext uri="{BB962C8B-B14F-4D97-AF65-F5344CB8AC3E}">
        <p14:creationId xmlns:p14="http://schemas.microsoft.com/office/powerpoint/2010/main" val="4191065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fld id="{E562B3EE-EA32-43EF-A5F4-6B05EE58BEC0}" type="datetime1">
              <a:rPr lang="en-US" altLang="en-US"/>
              <a:pPr/>
              <a:t>6/21/2016</a:t>
            </a:fld>
            <a:endParaRPr lang="en-US" altLang="en-US"/>
          </a:p>
        </p:txBody>
      </p:sp>
      <p:sp>
        <p:nvSpPr>
          <p:cNvPr id="3" name="Footer Placeholder 3"/>
          <p:cNvSpPr>
            <a:spLocks noGrp="1"/>
          </p:cNvSpPr>
          <p:nvPr>
            <p:ph type="ftr" sz="quarter" idx="11"/>
          </p:nvPr>
        </p:nvSpPr>
        <p:spPr/>
        <p:txBody>
          <a:bodyPr/>
          <a:lstStyle>
            <a:lvl1pPr>
              <a:defRPr/>
            </a:lvl1pPr>
          </a:lstStyle>
          <a:p>
            <a:endParaRPr lang="en-US" altLang="en-US"/>
          </a:p>
        </p:txBody>
      </p:sp>
      <p:sp>
        <p:nvSpPr>
          <p:cNvPr id="4" name="Slide Number Placeholder 4"/>
          <p:cNvSpPr>
            <a:spLocks noGrp="1"/>
          </p:cNvSpPr>
          <p:nvPr>
            <p:ph type="sldNum" sz="quarter" idx="12"/>
          </p:nvPr>
        </p:nvSpPr>
        <p:spPr/>
        <p:txBody>
          <a:bodyPr/>
          <a:lstStyle>
            <a:lvl1pPr>
              <a:defRPr/>
            </a:lvl1pPr>
          </a:lstStyle>
          <a:p>
            <a:fld id="{ABB8EA6E-71C2-4402-83E7-66EB1CEF1049}" type="slidenum">
              <a:rPr lang="en-US" altLang="en-US"/>
              <a:pPr/>
              <a:t>‹#›</a:t>
            </a:fld>
            <a:endParaRPr lang="en-US" altLang="en-US"/>
          </a:p>
        </p:txBody>
      </p:sp>
    </p:spTree>
    <p:extLst>
      <p:ext uri="{BB962C8B-B14F-4D97-AF65-F5344CB8AC3E}">
        <p14:creationId xmlns:p14="http://schemas.microsoft.com/office/powerpoint/2010/main" val="257701733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05161497-DC37-4D08-88D7-D1055E50045C}" type="datetime1">
              <a:rPr lang="en-US" altLang="en-US"/>
              <a:pPr/>
              <a:t>6/21/2016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EF31CFB-8538-40A0-8B00-096C984B38E3}" type="slidenum">
              <a:rPr lang="en-US" altLang="en-US"/>
              <a:pPr/>
              <a:t>‹#›</a:t>
            </a:fld>
            <a:endParaRPr lang="en-US" altLang="en-US"/>
          </a:p>
        </p:txBody>
      </p:sp>
    </p:spTree>
    <p:extLst>
      <p:ext uri="{BB962C8B-B14F-4D97-AF65-F5344CB8AC3E}">
        <p14:creationId xmlns:p14="http://schemas.microsoft.com/office/powerpoint/2010/main" val="207763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293100" y="5803900"/>
            <a:ext cx="366713" cy="677863"/>
          </a:xfrm>
          <a:prstGeom prst="rect">
            <a:avLst/>
          </a:prstGeom>
          <a:noFill/>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4400">
                <a:solidFill>
                  <a:schemeClr val="accent1"/>
                </a:solidFill>
                <a:latin typeface="Wingdings" pitchFamily="2" charset="2"/>
              </a:rPr>
              <a:t>S</a:t>
            </a:r>
          </a:p>
        </p:txBody>
      </p:sp>
      <p:sp>
        <p:nvSpPr>
          <p:cNvPr id="2" name="Title 1"/>
          <p:cNvSpPr>
            <a:spLocks noGrp="1"/>
          </p:cNvSpPr>
          <p:nvPr>
            <p:ph type="title"/>
          </p:nvPr>
        </p:nvSpPr>
        <p:spPr>
          <a:xfrm>
            <a:off x="457200" y="2236694"/>
            <a:ext cx="6400800" cy="1362075"/>
          </a:xfrm>
        </p:spPr>
        <p:txBody>
          <a:bodyPr anchor="b"/>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solidFill>
                  <a:schemeClr val="bg1"/>
                </a:solidFill>
              </a:defRPr>
            </a:lvl1pPr>
          </a:lstStyle>
          <a:p>
            <a:fld id="{1B527313-CF52-46D9-B9DF-D2C2CF60A6A8}" type="datetime1">
              <a:rPr lang="en-US" altLang="en-US"/>
              <a:pPr/>
              <a:t>6/21/2016</a:t>
            </a:fld>
            <a:endParaRPr lang="en-US" altLang="en-US"/>
          </a:p>
        </p:txBody>
      </p:sp>
      <p:sp>
        <p:nvSpPr>
          <p:cNvPr id="6" name="Footer Placeholder 4"/>
          <p:cNvSpPr>
            <a:spLocks noGrp="1"/>
          </p:cNvSpPr>
          <p:nvPr>
            <p:ph type="ftr" sz="quarter" idx="11"/>
          </p:nvPr>
        </p:nvSpPr>
        <p:spPr>
          <a:xfrm>
            <a:off x="7239000" y="6356350"/>
            <a:ext cx="1446213" cy="365125"/>
          </a:xfrm>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solidFill>
                  <a:schemeClr val="bg1"/>
                </a:solidFill>
              </a:defRPr>
            </a:lvl1pPr>
          </a:lstStyle>
          <a:p>
            <a:fld id="{05FC9310-7806-40E6-A7AE-83A568CB6244}" type="slidenum">
              <a:rPr lang="en-US" altLang="en-US"/>
              <a:pPr/>
              <a:t>‹#›</a:t>
            </a:fld>
            <a:endParaRPr lang="en-US" altLang="en-US"/>
          </a:p>
        </p:txBody>
      </p:sp>
    </p:spTree>
    <p:extLst>
      <p:ext uri="{BB962C8B-B14F-4D97-AF65-F5344CB8AC3E}">
        <p14:creationId xmlns:p14="http://schemas.microsoft.com/office/powerpoint/2010/main" val="4159447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fld id="{2E995109-4140-4EEA-906F-BD58D26FD0FA}" type="datetime1">
              <a:rPr lang="en-US" altLang="en-US"/>
              <a:pPr/>
              <a:t>6/21/2016</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A4295AF3-9947-4C43-89C2-EB030072BB40}" type="slidenum">
              <a:rPr lang="en-US" altLang="en-US"/>
              <a:pPr/>
              <a:t>‹#›</a:t>
            </a:fld>
            <a:endParaRPr lang="en-US" altLang="en-US"/>
          </a:p>
        </p:txBody>
      </p:sp>
    </p:spTree>
    <p:extLst>
      <p:ext uri="{BB962C8B-B14F-4D97-AF65-F5344CB8AC3E}">
        <p14:creationId xmlns:p14="http://schemas.microsoft.com/office/powerpoint/2010/main" val="529232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a:defRPr/>
            </a:lvl1pPr>
          </a:lstStyle>
          <a:p>
            <a:fld id="{7EB1FE04-0607-4547-B110-A78526CFEDFC}" type="datetime1">
              <a:rPr lang="en-US" altLang="en-US"/>
              <a:pPr/>
              <a:t>6/21/2016</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099F009A-C002-4442-9BC9-1427F507999C}" type="slidenum">
              <a:rPr lang="en-US" altLang="en-US"/>
              <a:pPr/>
              <a:t>‹#›</a:t>
            </a:fld>
            <a:endParaRPr lang="en-US" altLang="en-US"/>
          </a:p>
        </p:txBody>
      </p:sp>
    </p:spTree>
    <p:extLst>
      <p:ext uri="{BB962C8B-B14F-4D97-AF65-F5344CB8AC3E}">
        <p14:creationId xmlns:p14="http://schemas.microsoft.com/office/powerpoint/2010/main" val="937043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4"/>
          </p:nvPr>
        </p:nvSpPr>
        <p:spPr/>
        <p:txBody>
          <a:bodyPr/>
          <a:lstStyle>
            <a:lvl1pPr>
              <a:defRPr/>
            </a:lvl1pPr>
          </a:lstStyle>
          <a:p>
            <a:fld id="{7431A049-DBCD-4466-9323-4357D21319E7}" type="datetime1">
              <a:rPr lang="en-US" altLang="en-US"/>
              <a:pPr/>
              <a:t>6/21/2016</a:t>
            </a:fld>
            <a:endParaRPr lang="en-US" altLang="en-US"/>
          </a:p>
        </p:txBody>
      </p:sp>
      <p:sp>
        <p:nvSpPr>
          <p:cNvPr id="6" name="Footer Placeholder 4"/>
          <p:cNvSpPr>
            <a:spLocks noGrp="1"/>
          </p:cNvSpPr>
          <p:nvPr>
            <p:ph type="ftr" sz="quarter" idx="15"/>
          </p:nvPr>
        </p:nvSpPr>
        <p:spPr/>
        <p:txBody>
          <a:bodyPr/>
          <a:lstStyle>
            <a:lvl1pPr>
              <a:defRPr/>
            </a:lvl1pPr>
          </a:lstStyle>
          <a:p>
            <a:endParaRPr lang="en-US" altLang="en-US"/>
          </a:p>
        </p:txBody>
      </p:sp>
      <p:sp>
        <p:nvSpPr>
          <p:cNvPr id="7" name="Slide Number Placeholder 5"/>
          <p:cNvSpPr>
            <a:spLocks noGrp="1"/>
          </p:cNvSpPr>
          <p:nvPr>
            <p:ph type="sldNum" sz="quarter" idx="16"/>
          </p:nvPr>
        </p:nvSpPr>
        <p:spPr/>
        <p:txBody>
          <a:bodyPr/>
          <a:lstStyle>
            <a:lvl1pPr>
              <a:defRPr/>
            </a:lvl1pPr>
          </a:lstStyle>
          <a:p>
            <a:fld id="{C6BE86D4-CC4E-48CF-9B9D-5D171DDCD374}" type="slidenum">
              <a:rPr lang="en-US" altLang="en-US"/>
              <a:pPr/>
              <a:t>‹#›</a:t>
            </a:fld>
            <a:endParaRPr lang="en-US" altLang="en-US"/>
          </a:p>
        </p:txBody>
      </p:sp>
    </p:spTree>
    <p:extLst>
      <p:ext uri="{BB962C8B-B14F-4D97-AF65-F5344CB8AC3E}">
        <p14:creationId xmlns:p14="http://schemas.microsoft.com/office/powerpoint/2010/main" val="141973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5"/>
          </p:nvPr>
        </p:nvSpPr>
        <p:spPr/>
        <p:txBody>
          <a:bodyPr/>
          <a:lstStyle>
            <a:lvl1pPr>
              <a:defRPr/>
            </a:lvl1pPr>
          </a:lstStyle>
          <a:p>
            <a:fld id="{DDB48700-F93C-437A-AA60-423CA65458C9}" type="datetime1">
              <a:rPr lang="en-US" altLang="en-US"/>
              <a:pPr/>
              <a:t>6/21/2016</a:t>
            </a:fld>
            <a:endParaRPr lang="en-US" altLang="en-US"/>
          </a:p>
        </p:txBody>
      </p:sp>
      <p:sp>
        <p:nvSpPr>
          <p:cNvPr id="7" name="Footer Placeholder 4"/>
          <p:cNvSpPr>
            <a:spLocks noGrp="1"/>
          </p:cNvSpPr>
          <p:nvPr>
            <p:ph type="ftr" sz="quarter" idx="16"/>
          </p:nvPr>
        </p:nvSpPr>
        <p:spPr/>
        <p:txBody>
          <a:bodyPr/>
          <a:lstStyle>
            <a:lvl1pPr>
              <a:defRPr/>
            </a:lvl1pPr>
          </a:lstStyle>
          <a:p>
            <a:endParaRPr lang="en-US" altLang="en-US"/>
          </a:p>
        </p:txBody>
      </p:sp>
      <p:sp>
        <p:nvSpPr>
          <p:cNvPr id="10" name="Slide Number Placeholder 5"/>
          <p:cNvSpPr>
            <a:spLocks noGrp="1"/>
          </p:cNvSpPr>
          <p:nvPr>
            <p:ph type="sldNum" sz="quarter" idx="17"/>
          </p:nvPr>
        </p:nvSpPr>
        <p:spPr/>
        <p:txBody>
          <a:bodyPr/>
          <a:lstStyle>
            <a:lvl1pPr>
              <a:defRPr/>
            </a:lvl1pPr>
          </a:lstStyle>
          <a:p>
            <a:fld id="{ABA7E33B-9215-4B97-A0CD-AE2E4D81BA0C}" type="slidenum">
              <a:rPr lang="en-US" altLang="en-US"/>
              <a:pPr/>
              <a:t>‹#›</a:t>
            </a:fld>
            <a:endParaRPr lang="en-US" altLang="en-US"/>
          </a:p>
        </p:txBody>
      </p:sp>
    </p:spTree>
    <p:extLst>
      <p:ext uri="{BB962C8B-B14F-4D97-AF65-F5344CB8AC3E}">
        <p14:creationId xmlns:p14="http://schemas.microsoft.com/office/powerpoint/2010/main" val="2053311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6"/>
          </p:nvPr>
        </p:nvSpPr>
        <p:spPr/>
        <p:txBody>
          <a:bodyPr/>
          <a:lstStyle>
            <a:lvl1pPr>
              <a:defRPr/>
            </a:lvl1pPr>
          </a:lstStyle>
          <a:p>
            <a:fld id="{1413F471-D7F5-49E1-8DA8-694DB211BFF3}" type="datetime1">
              <a:rPr lang="en-US" altLang="en-US"/>
              <a:pPr/>
              <a:t>6/21/2016</a:t>
            </a:fld>
            <a:endParaRPr lang="en-US" altLang="en-US"/>
          </a:p>
        </p:txBody>
      </p:sp>
      <p:sp>
        <p:nvSpPr>
          <p:cNvPr id="9" name="Footer Placeholder 4"/>
          <p:cNvSpPr>
            <a:spLocks noGrp="1"/>
          </p:cNvSpPr>
          <p:nvPr>
            <p:ph type="ftr" sz="quarter" idx="17"/>
          </p:nvPr>
        </p:nvSpPr>
        <p:spPr/>
        <p:txBody>
          <a:bodyPr/>
          <a:lstStyle>
            <a:lvl1pPr>
              <a:defRPr/>
            </a:lvl1pPr>
          </a:lstStyle>
          <a:p>
            <a:endParaRPr lang="en-US" altLang="en-US"/>
          </a:p>
        </p:txBody>
      </p:sp>
      <p:sp>
        <p:nvSpPr>
          <p:cNvPr id="12" name="Slide Number Placeholder 5"/>
          <p:cNvSpPr>
            <a:spLocks noGrp="1"/>
          </p:cNvSpPr>
          <p:nvPr>
            <p:ph type="sldNum" sz="quarter" idx="18"/>
          </p:nvPr>
        </p:nvSpPr>
        <p:spPr/>
        <p:txBody>
          <a:bodyPr/>
          <a:lstStyle>
            <a:lvl1pPr>
              <a:defRPr/>
            </a:lvl1pPr>
          </a:lstStyle>
          <a:p>
            <a:fld id="{A236B948-853B-483A-A24E-CF3483B25D35}" type="slidenum">
              <a:rPr lang="en-US" altLang="en-US"/>
              <a:pPr/>
              <a:t>‹#›</a:t>
            </a:fld>
            <a:endParaRPr lang="en-US" altLang="en-US"/>
          </a:p>
        </p:txBody>
      </p:sp>
    </p:spTree>
    <p:extLst>
      <p:ext uri="{BB962C8B-B14F-4D97-AF65-F5344CB8AC3E}">
        <p14:creationId xmlns:p14="http://schemas.microsoft.com/office/powerpoint/2010/main" val="880796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fld id="{B541439E-AC8D-44A4-A32D-BA518D9BA560}" type="datetime1">
              <a:rPr lang="en-US" altLang="en-US"/>
              <a:pPr/>
              <a:t>6/21/2016</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EF9E8ECC-47D3-48C2-88F7-436C333E5647}" type="slidenum">
              <a:rPr lang="en-US" altLang="en-US"/>
              <a:pPr/>
              <a:t>‹#›</a:t>
            </a:fld>
            <a:endParaRPr lang="en-US" altLang="en-US"/>
          </a:p>
        </p:txBody>
      </p:sp>
    </p:spTree>
    <p:extLst>
      <p:ext uri="{BB962C8B-B14F-4D97-AF65-F5344CB8AC3E}">
        <p14:creationId xmlns:p14="http://schemas.microsoft.com/office/powerpoint/2010/main" val="472378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444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739775" y="2770188"/>
            <a:ext cx="7662863"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22CB8113-8A9B-4777-906F-95BF701BB075}" type="datetime1">
              <a:rPr lang="en-US" altLang="en-US"/>
              <a:pPr/>
              <a:t>6/21/2016</a:t>
            </a:fld>
            <a:endParaRPr lang="en-US" altLang="en-US"/>
          </a:p>
        </p:txBody>
      </p:sp>
      <p:sp>
        <p:nvSpPr>
          <p:cNvPr id="5" name="Footer Placeholder 4"/>
          <p:cNvSpPr>
            <a:spLocks noGrp="1"/>
          </p:cNvSpPr>
          <p:nvPr>
            <p:ph type="ftr" sz="quarter" idx="3"/>
          </p:nvPr>
        </p:nvSpPr>
        <p:spPr>
          <a:xfrm>
            <a:off x="3267075"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defRPr>
            </a:lvl1pPr>
          </a:lstStyle>
          <a:p>
            <a:endParaRPr lang="en-US" altLang="en-US"/>
          </a:p>
        </p:txBody>
      </p:sp>
      <p:sp>
        <p:nvSpPr>
          <p:cNvPr id="6" name="Slide Number Placeholder 5"/>
          <p:cNvSpPr>
            <a:spLocks noGrp="1"/>
          </p:cNvSpPr>
          <p:nvPr>
            <p:ph type="sldNum" sz="quarter" idx="4"/>
          </p:nvPr>
        </p:nvSpPr>
        <p:spPr>
          <a:xfrm>
            <a:off x="8402638" y="6356350"/>
            <a:ext cx="741362" cy="365125"/>
          </a:xfrm>
          <a:prstGeom prst="rect">
            <a:avLst/>
          </a:prstGeom>
        </p:spPr>
        <p:txBody>
          <a:bodyPr vert="horz" wrap="square" lIns="91440" tIns="45720" rIns="91440" bIns="45720" numCol="1" anchor="ctr" anchorCtr="0" compatLnSpc="1">
            <a:prstTxWarp prst="textNoShape">
              <a:avLst/>
            </a:prstTxWarp>
          </a:bodyPr>
          <a:lstStyle>
            <a:lvl1pPr algn="ctr">
              <a:defRPr b="1">
                <a:solidFill>
                  <a:srgbClr val="7F7F7F"/>
                </a:solidFill>
                <a:latin typeface="Calisto MT" pitchFamily="18" charset="0"/>
              </a:defRPr>
            </a:lvl1pPr>
          </a:lstStyle>
          <a:p>
            <a:fld id="{EC481984-C15E-446E-A010-3FC12451742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1" r:id="rId1"/>
    <p:sldLayoutId id="2147483733" r:id="rId2"/>
    <p:sldLayoutId id="2147483742" r:id="rId3"/>
    <p:sldLayoutId id="2147483734" r:id="rId4"/>
    <p:sldLayoutId id="2147483735" r:id="rId5"/>
    <p:sldLayoutId id="2147483736" r:id="rId6"/>
    <p:sldLayoutId id="2147483737" r:id="rId7"/>
    <p:sldLayoutId id="2147483738" r:id="rId8"/>
    <p:sldLayoutId id="2147483739" r:id="rId9"/>
    <p:sldLayoutId id="2147483743" r:id="rId10"/>
    <p:sldLayoutId id="2147483744" r:id="rId11"/>
    <p:sldLayoutId id="2147483745" r:id="rId12"/>
    <p:sldLayoutId id="2147483746" r:id="rId13"/>
    <p:sldLayoutId id="2147483740" r:id="rId14"/>
    <p:sldLayoutId id="2147483747" r:id="rId15"/>
    <p:sldLayoutId id="2147483748" r:id="rId16"/>
  </p:sldLayoutIdLst>
  <p:hf hdr="0" ftr="0" dt="0"/>
  <p:txStyles>
    <p:titleStyle>
      <a:lvl1pPr algn="ctr" rtl="0" eaLnBrk="0" fontAlgn="base" hangingPunct="0">
        <a:spcBef>
          <a:spcPct val="0"/>
        </a:spcBef>
        <a:spcAft>
          <a:spcPct val="0"/>
        </a:spcAft>
        <a:defRPr sz="4600" kern="1200">
          <a:solidFill>
            <a:schemeClr val="bg1"/>
          </a:solidFill>
          <a:latin typeface="+mj-lt"/>
          <a:ea typeface="ＭＳ Ｐゴシック" charset="-128"/>
          <a:cs typeface="ＭＳ Ｐゴシック" charset="-128"/>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kern="1200">
          <a:solidFill>
            <a:srgbClr val="595959"/>
          </a:solidFill>
          <a:latin typeface="+mn-lt"/>
          <a:ea typeface="ＭＳ Ｐゴシック" charset="-128"/>
          <a:cs typeface="ＭＳ Ｐゴシック" charset="-128"/>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kern="1200">
          <a:solidFill>
            <a:srgbClr val="595959"/>
          </a:solidFill>
          <a:latin typeface="+mn-lt"/>
          <a:ea typeface="ＭＳ Ｐゴシック" charset="-128"/>
          <a:cs typeface="+mn-cs"/>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sz="2400" kern="1200">
          <a:solidFill>
            <a:srgbClr val="595959"/>
          </a:solidFill>
          <a:latin typeface="+mn-lt"/>
          <a:ea typeface="ＭＳ Ｐゴシック" charset="-128"/>
          <a:cs typeface="+mn-cs"/>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sz="2000" kern="1200">
          <a:solidFill>
            <a:srgbClr val="595959"/>
          </a:solidFill>
          <a:latin typeface="+mn-lt"/>
          <a:ea typeface="ＭＳ Ｐゴシック" charset="-128"/>
          <a:cs typeface="+mn-cs"/>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sz="2000" kern="1200">
          <a:solidFill>
            <a:srgbClr val="595959"/>
          </a:solidFill>
          <a:latin typeface="+mn-lt"/>
          <a:ea typeface="ＭＳ Ｐゴシック" charset="-128"/>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nlm.nih.gov/medlineplus/news/fullstory_158651.html"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0.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36.emf"/></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0" y="592138"/>
            <a:ext cx="9144000" cy="1622425"/>
          </a:xfrm>
        </p:spPr>
        <p:txBody>
          <a:bodyPr/>
          <a:lstStyle/>
          <a:p>
            <a:pPr eaLnBrk="1" hangingPunct="1"/>
            <a:r>
              <a:rPr lang="en-US" altLang="en-US" sz="3200" b="1" smtClean="0">
                <a:ea typeface="ＭＳ Ｐゴシック" pitchFamily="34" charset="-128"/>
              </a:rPr>
              <a:t>EXPLORING THE ROLE OF ENVIRONMENTAL SURFACES IN OCCUPATIONAL INFECTION PREVENTION</a:t>
            </a:r>
            <a:endParaRPr lang="en-US" altLang="en-US" sz="3200" smtClean="0">
              <a:ea typeface="ＭＳ Ｐゴシック" pitchFamily="34" charset="-128"/>
            </a:endParaRPr>
          </a:p>
        </p:txBody>
      </p:sp>
      <p:sp>
        <p:nvSpPr>
          <p:cNvPr id="20483" name="TextBox 3"/>
          <p:cNvSpPr txBox="1">
            <a:spLocks noChangeArrowheads="1"/>
          </p:cNvSpPr>
          <p:nvPr/>
        </p:nvSpPr>
        <p:spPr bwMode="auto">
          <a:xfrm>
            <a:off x="457200" y="2860675"/>
            <a:ext cx="7993063" cy="1077913"/>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3200">
                <a:solidFill>
                  <a:schemeClr val="bg1"/>
                </a:solidFill>
                <a:latin typeface="Calisto MT" pitchFamily="18" charset="0"/>
              </a:rPr>
              <a:t>Barbara DeBaun</a:t>
            </a:r>
            <a:r>
              <a:rPr lang="en-US" altLang="en-US" sz="2000">
                <a:solidFill>
                  <a:schemeClr val="bg1"/>
                </a:solidFill>
                <a:latin typeface="Calisto MT" pitchFamily="18" charset="0"/>
              </a:rPr>
              <a:t>, RN, MSN, CIC</a:t>
            </a:r>
            <a:endParaRPr lang="en-US" altLang="en-US" sz="2800">
              <a:solidFill>
                <a:schemeClr val="bg1"/>
              </a:solidFill>
              <a:latin typeface="Calisto MT" pitchFamily="18" charset="0"/>
            </a:endParaRPr>
          </a:p>
          <a:p>
            <a:pPr eaLnBrk="1" hangingPunct="1"/>
            <a:r>
              <a:rPr lang="en-US" altLang="en-US" sz="3200">
                <a:solidFill>
                  <a:schemeClr val="bg1"/>
                </a:solidFill>
                <a:latin typeface="Calisto MT" pitchFamily="18" charset="0"/>
              </a:rPr>
              <a:t>Amber Hogan Mitchell</a:t>
            </a:r>
            <a:r>
              <a:rPr lang="en-US" altLang="en-US" sz="2000">
                <a:solidFill>
                  <a:schemeClr val="bg1"/>
                </a:solidFill>
                <a:latin typeface="Calisto MT" pitchFamily="18" charset="0"/>
              </a:rPr>
              <a:t>, DrPH, MPH, CPH</a:t>
            </a:r>
            <a:endParaRPr lang="en-US" altLang="en-US" sz="2800">
              <a:solidFill>
                <a:schemeClr val="bg1"/>
              </a:solidFill>
              <a:latin typeface="Calisto MT" pitchFamily="18" charset="0"/>
            </a:endParaRPr>
          </a:p>
        </p:txBody>
      </p:sp>
      <p:sp>
        <p:nvSpPr>
          <p:cNvPr id="20484" name="TextBox 3"/>
          <p:cNvSpPr txBox="1">
            <a:spLocks noChangeArrowheads="1"/>
          </p:cNvSpPr>
          <p:nvPr/>
        </p:nvSpPr>
        <p:spPr bwMode="auto">
          <a:xfrm>
            <a:off x="457200" y="4408488"/>
            <a:ext cx="79930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2800">
                <a:solidFill>
                  <a:schemeClr val="bg1"/>
                </a:solidFill>
                <a:latin typeface="Calisto MT" pitchFamily="18" charset="0"/>
              </a:rPr>
              <a:t>Hosted by Dr. Lynne Sehulster</a:t>
            </a:r>
            <a:r>
              <a:rPr lang="en-US" altLang="en-US">
                <a:solidFill>
                  <a:schemeClr val="bg1"/>
                </a:solidFill>
                <a:latin typeface="Calisto MT" pitchFamily="18" charset="0"/>
              </a:rPr>
              <a:t/>
            </a:r>
            <a:br>
              <a:rPr lang="en-US" altLang="en-US">
                <a:solidFill>
                  <a:schemeClr val="bg1"/>
                </a:solidFill>
                <a:latin typeface="Calisto MT" pitchFamily="18" charset="0"/>
              </a:rPr>
            </a:br>
            <a:r>
              <a:rPr lang="en-US" altLang="en-US">
                <a:solidFill>
                  <a:schemeClr val="bg1"/>
                </a:solidFill>
                <a:latin typeface="Calisto MT" pitchFamily="18" charset="0"/>
              </a:rPr>
              <a:t>Centers for Disease Control and Prevention, Atlanta</a:t>
            </a:r>
            <a:endParaRPr lang="en-US" altLang="en-US" sz="2000">
              <a:solidFill>
                <a:schemeClr val="bg1"/>
              </a:solidFill>
              <a:latin typeface="Calisto MT" pitchFamily="18" charset="0"/>
            </a:endParaRPr>
          </a:p>
        </p:txBody>
      </p:sp>
      <p:sp>
        <p:nvSpPr>
          <p:cNvPr id="20485" name="TextBox 4"/>
          <p:cNvSpPr txBox="1">
            <a:spLocks noChangeArrowheads="1"/>
          </p:cNvSpPr>
          <p:nvPr/>
        </p:nvSpPr>
        <p:spPr bwMode="auto">
          <a:xfrm>
            <a:off x="3200400" y="6503988"/>
            <a:ext cx="297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t>www.webbertraining.com</a:t>
            </a:r>
          </a:p>
        </p:txBody>
      </p:sp>
      <p:sp>
        <p:nvSpPr>
          <p:cNvPr id="20486" name="TextBox 5"/>
          <p:cNvSpPr txBox="1">
            <a:spLocks noChangeArrowheads="1"/>
          </p:cNvSpPr>
          <p:nvPr/>
        </p:nvSpPr>
        <p:spPr bwMode="auto">
          <a:xfrm>
            <a:off x="7458075" y="6503988"/>
            <a:ext cx="168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1800" b="1"/>
              <a:t>June 23, 2016</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5613" y="3687763"/>
            <a:ext cx="8229600" cy="1143000"/>
          </a:xfrm>
        </p:spPr>
        <p:txBody>
          <a:bodyPr/>
          <a:lstStyle/>
          <a:p>
            <a:pPr eaLnBrk="1" hangingPunct="1"/>
            <a:r>
              <a:rPr lang="en-US" altLang="en-US" sz="3600" smtClean="0">
                <a:solidFill>
                  <a:schemeClr val="tx1"/>
                </a:solidFill>
                <a:ea typeface="ＭＳ Ｐゴシック" pitchFamily="34" charset="-128"/>
              </a:rPr>
              <a:t>Infectious &amp; Biological Threats are More Prevalent than Ever… and More People are Accessing Healthcare Systems Around the World</a:t>
            </a: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C22AB34-EDE1-4DBD-B063-0480ECF5D035}" type="slidenum">
              <a:rPr lang="en-US" altLang="en-US" sz="1800">
                <a:solidFill>
                  <a:srgbClr val="7F7F7F"/>
                </a:solidFill>
                <a:latin typeface="Calisto MT" pitchFamily="18" charset="0"/>
              </a:rPr>
              <a:pPr eaLnBrk="1" hangingPunct="1"/>
              <a:t>10</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762000" y="-149225"/>
            <a:ext cx="7621588" cy="1143000"/>
          </a:xfrm>
        </p:spPr>
        <p:txBody>
          <a:bodyPr lIns="92075" tIns="46038" rIns="92075" bIns="46038"/>
          <a:lstStyle/>
          <a:p>
            <a:pPr eaLnBrk="1" hangingPunct="1"/>
            <a:r>
              <a:rPr lang="en-US" altLang="en-US" sz="2400" b="1" smtClean="0">
                <a:solidFill>
                  <a:srgbClr val="FFFFFF"/>
                </a:solidFill>
                <a:ea typeface="ＭＳ Ｐゴシック" pitchFamily="34" charset="-128"/>
                <a:cs typeface="Arial" pitchFamily="34" charset="0"/>
              </a:rPr>
              <a:t>PATHOGENS TRANSMITTED THROUGH OCCUPATIONAL EXPOSURE</a:t>
            </a:r>
          </a:p>
        </p:txBody>
      </p:sp>
      <p:sp>
        <p:nvSpPr>
          <p:cNvPr id="30723" name="Rectangle 3"/>
          <p:cNvSpPr>
            <a:spLocks noGrp="1" noChangeArrowheads="1"/>
          </p:cNvSpPr>
          <p:nvPr>
            <p:ph sz="quarter" idx="4294967295"/>
          </p:nvPr>
        </p:nvSpPr>
        <p:spPr>
          <a:xfrm>
            <a:off x="-33338" y="1385888"/>
            <a:ext cx="3876676" cy="5335587"/>
          </a:xfrm>
        </p:spPr>
        <p:txBody>
          <a:bodyPr lIns="92075" tIns="46038" rIns="92075" bIns="46038"/>
          <a:lstStyle/>
          <a:p>
            <a:pPr eaLnBrk="1" hangingPunct="1">
              <a:lnSpc>
                <a:spcPct val="50000"/>
              </a:lnSpc>
              <a:buClr>
                <a:schemeClr val="accent2"/>
              </a:buClr>
              <a:buFont typeface="Arial" pitchFamily="34" charset="0"/>
              <a:buChar char="•"/>
            </a:pPr>
            <a:r>
              <a:rPr lang="en-US" altLang="en-US" sz="1800" smtClean="0">
                <a:solidFill>
                  <a:srgbClr val="000000"/>
                </a:solidFill>
                <a:ea typeface="ＭＳ Ｐゴシック" pitchFamily="34" charset="-128"/>
              </a:rPr>
              <a:t>Blastomycosis dermatitidis</a:t>
            </a:r>
          </a:p>
          <a:p>
            <a:pPr eaLnBrk="1" hangingPunct="1">
              <a:lnSpc>
                <a:spcPct val="50000"/>
              </a:lnSpc>
              <a:buClr>
                <a:schemeClr val="accent2"/>
              </a:buClr>
              <a:buFont typeface="Arial" pitchFamily="34" charset="0"/>
              <a:buChar char="•"/>
            </a:pPr>
            <a:r>
              <a:rPr lang="en-US" altLang="en-US" sz="1800" smtClean="0">
                <a:solidFill>
                  <a:srgbClr val="000000"/>
                </a:solidFill>
                <a:ea typeface="ＭＳ Ｐゴシック" pitchFamily="34" charset="-128"/>
              </a:rPr>
              <a:t>Brucellosis abortus</a:t>
            </a:r>
          </a:p>
          <a:p>
            <a:pPr eaLnBrk="1" hangingPunct="1">
              <a:lnSpc>
                <a:spcPct val="50000"/>
              </a:lnSpc>
              <a:buClr>
                <a:schemeClr val="accent2"/>
              </a:buClr>
              <a:buFont typeface="Arial" pitchFamily="34" charset="0"/>
              <a:buChar char="•"/>
            </a:pPr>
            <a:r>
              <a:rPr lang="en-US" altLang="en-US" sz="1800" smtClean="0">
                <a:solidFill>
                  <a:srgbClr val="000000"/>
                </a:solidFill>
                <a:ea typeface="ＭＳ Ｐゴシック" pitchFamily="34" charset="-128"/>
              </a:rPr>
              <a:t>Corynebacterium diphteriae</a:t>
            </a:r>
          </a:p>
          <a:p>
            <a:pPr eaLnBrk="1" hangingPunct="1">
              <a:lnSpc>
                <a:spcPct val="50000"/>
              </a:lnSpc>
              <a:buClr>
                <a:schemeClr val="accent2"/>
              </a:buClr>
              <a:buFont typeface="Arial" pitchFamily="34" charset="0"/>
              <a:buChar char="•"/>
            </a:pPr>
            <a:r>
              <a:rPr lang="en-US" altLang="en-US" sz="1800" smtClean="0">
                <a:solidFill>
                  <a:srgbClr val="000000"/>
                </a:solidFill>
                <a:ea typeface="ＭＳ Ｐゴシック" pitchFamily="34" charset="-128"/>
              </a:rPr>
              <a:t>Creutzfeldt-Jakob disease</a:t>
            </a:r>
          </a:p>
          <a:p>
            <a:pPr eaLnBrk="1" hangingPunct="1">
              <a:lnSpc>
                <a:spcPct val="50000"/>
              </a:lnSpc>
              <a:buClr>
                <a:schemeClr val="accent2"/>
              </a:buClr>
              <a:buFont typeface="Arial" pitchFamily="34" charset="0"/>
              <a:buChar char="•"/>
            </a:pPr>
            <a:r>
              <a:rPr lang="en-US" altLang="en-US" sz="1800" smtClean="0">
                <a:solidFill>
                  <a:srgbClr val="000000"/>
                </a:solidFill>
                <a:ea typeface="ＭＳ Ｐゴシック" pitchFamily="34" charset="-128"/>
              </a:rPr>
              <a:t>Cryptococcosis neoformans</a:t>
            </a:r>
          </a:p>
          <a:p>
            <a:pPr eaLnBrk="1" hangingPunct="1">
              <a:lnSpc>
                <a:spcPct val="50000"/>
              </a:lnSpc>
              <a:buClr>
                <a:schemeClr val="accent2"/>
              </a:buClr>
              <a:buFont typeface="Arial" pitchFamily="34" charset="0"/>
              <a:buChar char="•"/>
            </a:pPr>
            <a:r>
              <a:rPr lang="en-US" altLang="en-US" sz="1800" smtClean="0">
                <a:solidFill>
                  <a:srgbClr val="000000"/>
                </a:solidFill>
                <a:ea typeface="ＭＳ Ｐゴシック" pitchFamily="34" charset="-128"/>
              </a:rPr>
              <a:t>Dengue virus</a:t>
            </a:r>
          </a:p>
          <a:p>
            <a:pPr eaLnBrk="1" hangingPunct="1">
              <a:lnSpc>
                <a:spcPct val="50000"/>
              </a:lnSpc>
              <a:buClr>
                <a:schemeClr val="accent2"/>
              </a:buClr>
              <a:buFont typeface="Arial" pitchFamily="34" charset="0"/>
              <a:buChar char="•"/>
            </a:pPr>
            <a:r>
              <a:rPr lang="en-US" altLang="en-US" sz="1800" smtClean="0">
                <a:solidFill>
                  <a:srgbClr val="000000"/>
                </a:solidFill>
                <a:ea typeface="ＭＳ Ｐゴシック" pitchFamily="34" charset="-128"/>
              </a:rPr>
              <a:t>Ebola</a:t>
            </a:r>
          </a:p>
          <a:p>
            <a:pPr eaLnBrk="1" hangingPunct="1">
              <a:lnSpc>
                <a:spcPct val="50000"/>
              </a:lnSpc>
              <a:buClr>
                <a:schemeClr val="accent2"/>
              </a:buClr>
              <a:buFont typeface="Arial" pitchFamily="34" charset="0"/>
              <a:buChar char="•"/>
            </a:pPr>
            <a:r>
              <a:rPr lang="en-US" altLang="en-US" sz="1800" smtClean="0">
                <a:solidFill>
                  <a:srgbClr val="000000"/>
                </a:solidFill>
                <a:ea typeface="ＭＳ Ｐゴシック" pitchFamily="34" charset="-128"/>
              </a:rPr>
              <a:t>Hepatitis B</a:t>
            </a:r>
          </a:p>
          <a:p>
            <a:pPr eaLnBrk="1" hangingPunct="1">
              <a:lnSpc>
                <a:spcPct val="50000"/>
              </a:lnSpc>
              <a:buClr>
                <a:schemeClr val="accent2"/>
              </a:buClr>
              <a:buFont typeface="Arial" pitchFamily="34" charset="0"/>
              <a:buChar char="•"/>
            </a:pPr>
            <a:r>
              <a:rPr lang="en-US" altLang="en-US" sz="1800" smtClean="0">
                <a:solidFill>
                  <a:srgbClr val="000000"/>
                </a:solidFill>
                <a:ea typeface="ＭＳ Ｐゴシック" pitchFamily="34" charset="-128"/>
              </a:rPr>
              <a:t>Hepatitis C</a:t>
            </a:r>
          </a:p>
          <a:p>
            <a:pPr eaLnBrk="1" hangingPunct="1">
              <a:lnSpc>
                <a:spcPct val="50000"/>
              </a:lnSpc>
              <a:buClr>
                <a:schemeClr val="accent2"/>
              </a:buClr>
              <a:buFont typeface="Arial" pitchFamily="34" charset="0"/>
              <a:buChar char="•"/>
            </a:pPr>
            <a:r>
              <a:rPr lang="en-US" altLang="en-US" sz="1800" smtClean="0">
                <a:solidFill>
                  <a:srgbClr val="000000"/>
                </a:solidFill>
                <a:ea typeface="ＭＳ Ｐゴシック" pitchFamily="34" charset="-128"/>
              </a:rPr>
              <a:t>Hepatitis G</a:t>
            </a:r>
          </a:p>
          <a:p>
            <a:pPr eaLnBrk="1" hangingPunct="1">
              <a:lnSpc>
                <a:spcPct val="50000"/>
              </a:lnSpc>
              <a:buClr>
                <a:schemeClr val="accent2"/>
              </a:buClr>
              <a:buFont typeface="Arial" pitchFamily="34" charset="0"/>
              <a:buChar char="•"/>
            </a:pPr>
            <a:r>
              <a:rPr lang="en-US" altLang="en-US" sz="1800" smtClean="0">
                <a:solidFill>
                  <a:srgbClr val="000000"/>
                </a:solidFill>
                <a:ea typeface="ＭＳ Ｐゴシック" pitchFamily="34" charset="-128"/>
              </a:rPr>
              <a:t>Herpes Simplex virus	</a:t>
            </a:r>
          </a:p>
          <a:p>
            <a:pPr eaLnBrk="1" hangingPunct="1">
              <a:lnSpc>
                <a:spcPct val="50000"/>
              </a:lnSpc>
              <a:buClr>
                <a:schemeClr val="accent2"/>
              </a:buClr>
              <a:buFont typeface="Arial" pitchFamily="34" charset="0"/>
              <a:buChar char="•"/>
            </a:pPr>
            <a:r>
              <a:rPr lang="en-US" altLang="en-US" sz="1800" smtClean="0">
                <a:solidFill>
                  <a:srgbClr val="000000"/>
                </a:solidFill>
                <a:ea typeface="ＭＳ Ｐゴシック" pitchFamily="34" charset="-128"/>
              </a:rPr>
              <a:t>Herpes Zoster virus</a:t>
            </a:r>
          </a:p>
        </p:txBody>
      </p:sp>
      <p:sp>
        <p:nvSpPr>
          <p:cNvPr id="30724" name="Rectangle 4"/>
          <p:cNvSpPr>
            <a:spLocks noGrp="1" noChangeArrowheads="1"/>
          </p:cNvSpPr>
          <p:nvPr>
            <p:ph sz="quarter" idx="4294967295"/>
          </p:nvPr>
        </p:nvSpPr>
        <p:spPr>
          <a:xfrm>
            <a:off x="3182938" y="1385888"/>
            <a:ext cx="3371850" cy="5334000"/>
          </a:xfrm>
        </p:spPr>
        <p:txBody>
          <a:bodyPr lIns="92075" tIns="46038" rIns="92075" bIns="46038"/>
          <a:lstStyle/>
          <a:p>
            <a:pPr eaLnBrk="1" hangingPunct="1">
              <a:lnSpc>
                <a:spcPct val="50000"/>
              </a:lnSpc>
              <a:buClr>
                <a:schemeClr val="accent2"/>
              </a:buClr>
              <a:buFont typeface="Arial" pitchFamily="34" charset="0"/>
              <a:buChar char="•"/>
            </a:pPr>
            <a:r>
              <a:rPr lang="en-US" altLang="en-US" sz="1800" smtClean="0">
                <a:solidFill>
                  <a:srgbClr val="000000"/>
                </a:solidFill>
                <a:ea typeface="ＭＳ Ｐゴシック" pitchFamily="34" charset="-128"/>
              </a:rPr>
              <a:t>HIV</a:t>
            </a:r>
          </a:p>
          <a:p>
            <a:pPr eaLnBrk="1" hangingPunct="1">
              <a:lnSpc>
                <a:spcPct val="60000"/>
              </a:lnSpc>
              <a:buClr>
                <a:schemeClr val="accent2"/>
              </a:buClr>
              <a:buFont typeface="Arial" pitchFamily="34" charset="0"/>
              <a:buChar char="•"/>
            </a:pPr>
            <a:r>
              <a:rPr lang="en-US" altLang="en-US" sz="1800" smtClean="0">
                <a:solidFill>
                  <a:srgbClr val="000000"/>
                </a:solidFill>
                <a:ea typeface="ＭＳ Ｐゴシック" pitchFamily="34" charset="-128"/>
              </a:rPr>
              <a:t>Leptospira icterohaemorrhaglae</a:t>
            </a:r>
          </a:p>
          <a:p>
            <a:pPr eaLnBrk="1" hangingPunct="1">
              <a:lnSpc>
                <a:spcPct val="50000"/>
              </a:lnSpc>
              <a:buClr>
                <a:schemeClr val="accent2"/>
              </a:buClr>
              <a:buFont typeface="Arial" pitchFamily="34" charset="0"/>
              <a:buChar char="•"/>
            </a:pPr>
            <a:r>
              <a:rPr lang="en-US" altLang="en-US" sz="1800" smtClean="0">
                <a:solidFill>
                  <a:srgbClr val="000000"/>
                </a:solidFill>
                <a:ea typeface="ＭＳ Ｐゴシック" pitchFamily="34" charset="-128"/>
              </a:rPr>
              <a:t>Malaria</a:t>
            </a:r>
          </a:p>
          <a:p>
            <a:pPr eaLnBrk="1" hangingPunct="1">
              <a:lnSpc>
                <a:spcPct val="50000"/>
              </a:lnSpc>
              <a:buClr>
                <a:schemeClr val="accent2"/>
              </a:buClr>
              <a:buFont typeface="Arial" pitchFamily="34" charset="0"/>
              <a:buChar char="•"/>
            </a:pPr>
            <a:r>
              <a:rPr lang="en-US" altLang="en-US" sz="1800" smtClean="0">
                <a:solidFill>
                  <a:srgbClr val="000000"/>
                </a:solidFill>
                <a:ea typeface="ＭＳ Ｐゴシック" pitchFamily="34" charset="-128"/>
              </a:rPr>
              <a:t>Mycobacterioum marinum</a:t>
            </a:r>
          </a:p>
          <a:p>
            <a:pPr eaLnBrk="1" hangingPunct="1">
              <a:lnSpc>
                <a:spcPct val="50000"/>
              </a:lnSpc>
              <a:buClr>
                <a:schemeClr val="accent2"/>
              </a:buClr>
              <a:buFont typeface="Arial" pitchFamily="34" charset="0"/>
              <a:buChar char="•"/>
            </a:pPr>
            <a:r>
              <a:rPr lang="en-US" altLang="en-US" sz="1800" smtClean="0">
                <a:solidFill>
                  <a:srgbClr val="000000"/>
                </a:solidFill>
                <a:ea typeface="ＭＳ Ｐゴシック" pitchFamily="34" charset="-128"/>
              </a:rPr>
              <a:t>Mycobacterium tuberculosis</a:t>
            </a:r>
          </a:p>
          <a:p>
            <a:pPr eaLnBrk="1" hangingPunct="1">
              <a:lnSpc>
                <a:spcPct val="50000"/>
              </a:lnSpc>
              <a:buClr>
                <a:schemeClr val="accent2"/>
              </a:buClr>
              <a:buFont typeface="Arial" pitchFamily="34" charset="0"/>
              <a:buChar char="•"/>
            </a:pPr>
            <a:r>
              <a:rPr lang="en-US" altLang="en-US" sz="1800" smtClean="0">
                <a:solidFill>
                  <a:srgbClr val="000000"/>
                </a:solidFill>
                <a:ea typeface="ＭＳ Ｐゴシック" pitchFamily="34" charset="-128"/>
              </a:rPr>
              <a:t>Mycoplasma caviae</a:t>
            </a:r>
          </a:p>
          <a:p>
            <a:pPr eaLnBrk="1" hangingPunct="1">
              <a:lnSpc>
                <a:spcPct val="50000"/>
              </a:lnSpc>
              <a:buClr>
                <a:schemeClr val="accent2"/>
              </a:buClr>
              <a:buFont typeface="Arial" pitchFamily="34" charset="0"/>
              <a:buChar char="•"/>
            </a:pPr>
            <a:r>
              <a:rPr lang="en-US" altLang="en-US" sz="1800" smtClean="0">
                <a:solidFill>
                  <a:srgbClr val="000000"/>
                </a:solidFill>
                <a:ea typeface="ＭＳ Ｐゴシック" pitchFamily="34" charset="-128"/>
              </a:rPr>
              <a:t>Necrotizing casciitis</a:t>
            </a:r>
          </a:p>
          <a:p>
            <a:pPr eaLnBrk="1" hangingPunct="1">
              <a:lnSpc>
                <a:spcPct val="50000"/>
              </a:lnSpc>
              <a:buClr>
                <a:schemeClr val="accent2"/>
              </a:buClr>
              <a:buFont typeface="Arial" pitchFamily="34" charset="0"/>
              <a:buChar char="•"/>
            </a:pPr>
            <a:r>
              <a:rPr lang="en-US" altLang="en-US" sz="1800" smtClean="0">
                <a:solidFill>
                  <a:srgbClr val="000000"/>
                </a:solidFill>
                <a:ea typeface="ＭＳ Ｐゴシック" pitchFamily="34" charset="-128"/>
              </a:rPr>
              <a:t>Plasmodium falciparum</a:t>
            </a:r>
          </a:p>
          <a:p>
            <a:pPr eaLnBrk="1" hangingPunct="1">
              <a:lnSpc>
                <a:spcPct val="50000"/>
              </a:lnSpc>
              <a:buClr>
                <a:schemeClr val="accent2"/>
              </a:buClr>
              <a:buFont typeface="Arial" pitchFamily="34" charset="0"/>
              <a:buChar char="•"/>
            </a:pPr>
            <a:r>
              <a:rPr lang="en-US" altLang="en-US" sz="1800" smtClean="0">
                <a:solidFill>
                  <a:srgbClr val="000000"/>
                </a:solidFill>
                <a:ea typeface="ＭＳ Ｐゴシック" pitchFamily="34" charset="-128"/>
              </a:rPr>
              <a:t>Rickettsia rickettsii</a:t>
            </a:r>
          </a:p>
          <a:p>
            <a:pPr eaLnBrk="1" hangingPunct="1">
              <a:lnSpc>
                <a:spcPct val="50000"/>
              </a:lnSpc>
              <a:buClr>
                <a:schemeClr val="accent2"/>
              </a:buClr>
              <a:buFont typeface="Arial" pitchFamily="34" charset="0"/>
              <a:buChar char="•"/>
            </a:pPr>
            <a:r>
              <a:rPr lang="en-US" altLang="en-US" sz="1800" smtClean="0">
                <a:solidFill>
                  <a:srgbClr val="000000"/>
                </a:solidFill>
                <a:ea typeface="ＭＳ Ｐゴシック" pitchFamily="34" charset="-128"/>
              </a:rPr>
              <a:t>Sporotrichum schenkii</a:t>
            </a:r>
          </a:p>
          <a:p>
            <a:pPr eaLnBrk="1" hangingPunct="1">
              <a:lnSpc>
                <a:spcPct val="50000"/>
              </a:lnSpc>
              <a:buClr>
                <a:schemeClr val="accent2"/>
              </a:buClr>
              <a:buFont typeface="Arial" pitchFamily="34" charset="0"/>
              <a:buChar char="•"/>
            </a:pPr>
            <a:r>
              <a:rPr lang="en-US" altLang="en-US" sz="1800" smtClean="0">
                <a:solidFill>
                  <a:srgbClr val="000000"/>
                </a:solidFill>
                <a:ea typeface="ＭＳ Ｐゴシック" pitchFamily="34" charset="-128"/>
              </a:rPr>
              <a:t>Streptococcus pyogenes</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3D57234-79FD-4A80-9DDF-1512CA80B1B8}" type="slidenum">
              <a:rPr lang="en-US" altLang="en-US" sz="1800">
                <a:solidFill>
                  <a:srgbClr val="7F7F7F"/>
                </a:solidFill>
                <a:latin typeface="Calisto MT" pitchFamily="18" charset="0"/>
              </a:rPr>
              <a:pPr eaLnBrk="1" hangingPunct="1"/>
              <a:t>11</a:t>
            </a:fld>
            <a:endParaRPr lang="en-US" altLang="en-US" sz="1800">
              <a:solidFill>
                <a:srgbClr val="7F7F7F"/>
              </a:solidFill>
              <a:latin typeface="Calisto MT" pitchFamily="18" charset="0"/>
            </a:endParaRPr>
          </a:p>
        </p:txBody>
      </p:sp>
      <p:sp>
        <p:nvSpPr>
          <p:cNvPr id="30726" name="Rectangle 4"/>
          <p:cNvSpPr txBox="1">
            <a:spLocks noChangeArrowheads="1"/>
          </p:cNvSpPr>
          <p:nvPr/>
        </p:nvSpPr>
        <p:spPr bwMode="auto">
          <a:xfrm>
            <a:off x="6418263" y="1385888"/>
            <a:ext cx="2725737" cy="26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hangingPunct="1">
              <a:lnSpc>
                <a:spcPct val="50000"/>
              </a:lnSpc>
              <a:spcBef>
                <a:spcPts val="2000"/>
              </a:spcBef>
              <a:buClr>
                <a:schemeClr val="accent2"/>
              </a:buClr>
              <a:buSzPct val="90000"/>
              <a:buFont typeface="Arial" pitchFamily="34" charset="0"/>
              <a:buChar char="•"/>
            </a:pPr>
            <a:r>
              <a:rPr lang="en-US" altLang="en-US" sz="1800">
                <a:solidFill>
                  <a:srgbClr val="000000"/>
                </a:solidFill>
                <a:latin typeface="Calisto MT" pitchFamily="18" charset="0"/>
              </a:rPr>
              <a:t>Staphylococcus aureus</a:t>
            </a:r>
          </a:p>
          <a:p>
            <a:pPr defTabSz="914400" eaLnBrk="1" hangingPunct="1">
              <a:lnSpc>
                <a:spcPct val="50000"/>
              </a:lnSpc>
              <a:spcBef>
                <a:spcPts val="2000"/>
              </a:spcBef>
              <a:buClr>
                <a:schemeClr val="accent2"/>
              </a:buClr>
              <a:buSzPct val="90000"/>
              <a:buFont typeface="Arial" pitchFamily="34" charset="0"/>
              <a:buChar char="•"/>
            </a:pPr>
            <a:r>
              <a:rPr lang="en-US" altLang="en-US" sz="1800">
                <a:solidFill>
                  <a:srgbClr val="000000"/>
                </a:solidFill>
                <a:latin typeface="Calisto MT" pitchFamily="18" charset="0"/>
              </a:rPr>
              <a:t>Syphilis</a:t>
            </a:r>
          </a:p>
          <a:p>
            <a:pPr defTabSz="914400" eaLnBrk="1" hangingPunct="1">
              <a:lnSpc>
                <a:spcPct val="50000"/>
              </a:lnSpc>
              <a:spcBef>
                <a:spcPts val="2000"/>
              </a:spcBef>
              <a:buClr>
                <a:schemeClr val="accent2"/>
              </a:buClr>
              <a:buSzPct val="90000"/>
              <a:buFont typeface="Arial" pitchFamily="34" charset="0"/>
              <a:buChar char="•"/>
            </a:pPr>
            <a:r>
              <a:rPr lang="en-US" altLang="en-US" sz="1800">
                <a:solidFill>
                  <a:srgbClr val="000000"/>
                </a:solidFill>
                <a:latin typeface="Calisto MT" pitchFamily="18" charset="0"/>
              </a:rPr>
              <a:t>Treponema pallidum</a:t>
            </a:r>
          </a:p>
          <a:p>
            <a:pPr defTabSz="914400" eaLnBrk="1" hangingPunct="1">
              <a:lnSpc>
                <a:spcPct val="50000"/>
              </a:lnSpc>
              <a:spcBef>
                <a:spcPts val="2000"/>
              </a:spcBef>
              <a:buClr>
                <a:schemeClr val="accent2"/>
              </a:buClr>
              <a:buSzPct val="90000"/>
              <a:buFont typeface="Arial" pitchFamily="34" charset="0"/>
              <a:buChar char="•"/>
            </a:pPr>
            <a:r>
              <a:rPr lang="en-US" altLang="en-US" sz="1800">
                <a:solidFill>
                  <a:srgbClr val="000000"/>
                </a:solidFill>
                <a:latin typeface="Calisto MT" pitchFamily="18" charset="0"/>
              </a:rPr>
              <a:t>Toxoplasma gondii</a:t>
            </a:r>
          </a:p>
          <a:p>
            <a:pPr defTabSz="914400" eaLnBrk="1" hangingPunct="1">
              <a:lnSpc>
                <a:spcPct val="50000"/>
              </a:lnSpc>
              <a:spcBef>
                <a:spcPts val="2000"/>
              </a:spcBef>
              <a:buClr>
                <a:schemeClr val="accent2"/>
              </a:buClr>
              <a:buSzPct val="90000"/>
              <a:buFont typeface="Arial" pitchFamily="34" charset="0"/>
              <a:buChar char="•"/>
            </a:pPr>
            <a:r>
              <a:rPr lang="en-US" altLang="en-US" sz="1800">
                <a:solidFill>
                  <a:srgbClr val="000000"/>
                </a:solidFill>
                <a:latin typeface="Calisto MT" pitchFamily="18" charset="0"/>
              </a:rPr>
              <a:t>Tuberculosis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008188" y="258763"/>
            <a:ext cx="4800600" cy="1506537"/>
          </a:xfrm>
        </p:spPr>
        <p:txBody>
          <a:bodyPr/>
          <a:lstStyle/>
          <a:p>
            <a:pPr eaLnBrk="1" hangingPunct="1"/>
            <a:r>
              <a:rPr lang="en-US" altLang="en-US" smtClean="0">
                <a:ea typeface="ＭＳ Ｐゴシック" pitchFamily="34" charset="-128"/>
              </a:rPr>
              <a:t>Hepatitis B</a:t>
            </a:r>
          </a:p>
        </p:txBody>
      </p:sp>
      <p:sp>
        <p:nvSpPr>
          <p:cNvPr id="3" name="Content Placeholder 2"/>
          <p:cNvSpPr>
            <a:spLocks noGrp="1"/>
          </p:cNvSpPr>
          <p:nvPr>
            <p:ph idx="1"/>
          </p:nvPr>
        </p:nvSpPr>
        <p:spPr>
          <a:xfrm>
            <a:off x="1539875" y="2595563"/>
            <a:ext cx="6494463" cy="3614737"/>
          </a:xfrm>
        </p:spPr>
        <p:txBody>
          <a:bodyPr>
            <a:normAutofit/>
          </a:bodyPr>
          <a:lstStyle/>
          <a:p>
            <a:pPr marL="0" indent="0" eaLnBrk="1" hangingPunct="1">
              <a:buFont typeface="Wingdings" pitchFamily="2" charset="2"/>
              <a:buNone/>
            </a:pPr>
            <a:r>
              <a:rPr lang="en-US" altLang="en-US" sz="4000" i="1" smtClean="0">
                <a:ea typeface="ＭＳ Ｐゴシック" pitchFamily="34" charset="-128"/>
              </a:rPr>
              <a:t>Globally:</a:t>
            </a:r>
          </a:p>
          <a:p>
            <a:pPr marL="0" indent="0" eaLnBrk="1" hangingPunct="1">
              <a:buFont typeface="Wingdings" pitchFamily="2" charset="2"/>
              <a:buNone/>
            </a:pPr>
            <a:r>
              <a:rPr lang="en-US" altLang="en-US" sz="4000" i="1" smtClean="0">
                <a:ea typeface="ＭＳ Ｐゴシック" pitchFamily="34" charset="-128"/>
              </a:rPr>
              <a:t>    2 BILLION People</a:t>
            </a:r>
          </a:p>
          <a:p>
            <a:pPr marL="0" indent="0" eaLnBrk="1" hangingPunct="1">
              <a:buFont typeface="Wingdings" pitchFamily="2" charset="2"/>
              <a:buNone/>
            </a:pPr>
            <a:r>
              <a:rPr lang="en-US" altLang="en-US" sz="4000" i="1" smtClean="0">
                <a:ea typeface="ＭＳ Ｐゴシック" pitchFamily="34" charset="-128"/>
              </a:rPr>
              <a:t>    3 MILLION Refugees					</a:t>
            </a:r>
          </a:p>
          <a:p>
            <a:pPr marL="0" indent="0" eaLnBrk="1" hangingPunct="1"/>
            <a:endParaRPr lang="en-US" altLang="en-US" sz="4000" i="1" smtClean="0">
              <a:ea typeface="ＭＳ Ｐゴシック" pitchFamily="34" charset="-128"/>
            </a:endParaRPr>
          </a:p>
        </p:txBody>
      </p:sp>
      <p:sp>
        <p:nvSpPr>
          <p:cNvPr id="32772" name="TextBox 3"/>
          <p:cNvSpPr txBox="1">
            <a:spLocks noChangeArrowheads="1"/>
          </p:cNvSpPr>
          <p:nvPr/>
        </p:nvSpPr>
        <p:spPr bwMode="auto">
          <a:xfrm>
            <a:off x="4408488" y="6065838"/>
            <a:ext cx="47355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sto MT" pitchFamily="18" charset="0"/>
              </a:rPr>
              <a:t>Thanks for Slides from Elise Handelman &amp; Elayne Phillips.  BD &amp; McKesson</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3E5816B-AA45-4B83-8C3C-E0141B71FAFF}" type="slidenum">
              <a:rPr lang="en-US" altLang="en-US" sz="1800">
                <a:solidFill>
                  <a:srgbClr val="7F7F7F"/>
                </a:solidFill>
                <a:latin typeface="Calisto MT" pitchFamily="18" charset="0"/>
              </a:rPr>
              <a:pPr eaLnBrk="1" hangingPunct="1"/>
              <a:t>12</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247900" y="268288"/>
            <a:ext cx="4800600" cy="1506537"/>
          </a:xfrm>
        </p:spPr>
        <p:txBody>
          <a:bodyPr/>
          <a:lstStyle/>
          <a:p>
            <a:pPr eaLnBrk="1" hangingPunct="1"/>
            <a:r>
              <a:rPr lang="en-US" altLang="en-US" smtClean="0">
                <a:ea typeface="ＭＳ Ｐゴシック" pitchFamily="34" charset="-128"/>
              </a:rPr>
              <a:t>Hepatitis C</a:t>
            </a:r>
          </a:p>
        </p:txBody>
      </p:sp>
      <p:sp>
        <p:nvSpPr>
          <p:cNvPr id="3" name="Content Placeholder 2"/>
          <p:cNvSpPr>
            <a:spLocks noGrp="1"/>
          </p:cNvSpPr>
          <p:nvPr>
            <p:ph idx="1"/>
          </p:nvPr>
        </p:nvSpPr>
        <p:spPr>
          <a:xfrm>
            <a:off x="241300" y="2325688"/>
            <a:ext cx="8467725" cy="3616325"/>
          </a:xfrm>
        </p:spPr>
        <p:txBody>
          <a:bodyPr>
            <a:normAutofit/>
          </a:bodyPr>
          <a:lstStyle/>
          <a:p>
            <a:pPr marL="0" indent="0" algn="ctr" eaLnBrk="1" hangingPunct="1">
              <a:buFont typeface="Wingdings" pitchFamily="2" charset="2"/>
              <a:buNone/>
            </a:pPr>
            <a:endParaRPr lang="en-US" altLang="en-US" sz="3600" i="1" smtClean="0">
              <a:ea typeface="ＭＳ Ｐゴシック" pitchFamily="34" charset="-128"/>
            </a:endParaRPr>
          </a:p>
          <a:p>
            <a:pPr marL="0" indent="0" algn="ctr" eaLnBrk="1" hangingPunct="1">
              <a:buFont typeface="Wingdings" pitchFamily="2" charset="2"/>
              <a:buNone/>
            </a:pPr>
            <a:r>
              <a:rPr lang="en-US" altLang="en-US" sz="3600" i="1" smtClean="0">
                <a:ea typeface="ＭＳ Ｐゴシック" pitchFamily="34" charset="-128"/>
              </a:rPr>
              <a:t>“CDC Warns on Rising Cases of Hepatitis C” </a:t>
            </a:r>
          </a:p>
          <a:p>
            <a:pPr marL="0" indent="0" eaLnBrk="1" hangingPunct="1">
              <a:buFont typeface="Wingdings" pitchFamily="2" charset="2"/>
              <a:buNone/>
            </a:pPr>
            <a:endParaRPr lang="en-US" altLang="en-US" sz="3600" i="1" smtClean="0">
              <a:ea typeface="ＭＳ Ｐゴシック" pitchFamily="34" charset="-128"/>
            </a:endParaRPr>
          </a:p>
          <a:p>
            <a:pPr marL="0" indent="0" eaLnBrk="1" hangingPunct="1">
              <a:buFont typeface="Wingdings" pitchFamily="2" charset="2"/>
              <a:buNone/>
            </a:pPr>
            <a:r>
              <a:rPr lang="en-US" altLang="en-US" sz="3600" i="1" smtClean="0">
                <a:ea typeface="ＭＳ Ｐゴシック" pitchFamily="34" charset="-128"/>
              </a:rPr>
              <a:t>							</a:t>
            </a:r>
            <a:r>
              <a:rPr lang="en-US" altLang="en-US" sz="1600" i="1" smtClean="0">
                <a:ea typeface="ＭＳ Ｐゴシック" pitchFamily="34" charset="-128"/>
              </a:rPr>
              <a:t>WSJ, May 8, 2015</a:t>
            </a:r>
            <a:endParaRPr lang="en-US" altLang="en-US" sz="3600" i="1" smtClean="0">
              <a:ea typeface="ＭＳ Ｐゴシック" pitchFamily="34" charset="-128"/>
            </a:endParaRPr>
          </a:p>
          <a:p>
            <a:pPr marL="0" indent="0" eaLnBrk="1" hangingPunct="1"/>
            <a:endParaRPr lang="en-US" altLang="en-US" sz="3600" i="1" smtClean="0">
              <a:ea typeface="ＭＳ Ｐゴシック" pitchFamily="34" charset="-128"/>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FE18047-43D7-4905-838E-3B99A52B7BE8}" type="slidenum">
              <a:rPr lang="en-US" altLang="en-US" sz="1800">
                <a:solidFill>
                  <a:srgbClr val="7F7F7F"/>
                </a:solidFill>
                <a:latin typeface="Calisto MT" pitchFamily="18" charset="0"/>
              </a:rPr>
              <a:pPr eaLnBrk="1" hangingPunct="1"/>
              <a:t>13</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495300" y="2468563"/>
            <a:ext cx="79406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2800">
                <a:latin typeface="Calisto MT" pitchFamily="18" charset="0"/>
              </a:rPr>
              <a:t>“Hepatitis C killed almost 20,000 Americans in 2013. More of us died from hepatitis C than from 60 other infectious diseases combined, including HIV and TB, with ‘baby boomers’ at greatest risk.”</a:t>
            </a:r>
          </a:p>
        </p:txBody>
      </p:sp>
      <p:sp>
        <p:nvSpPr>
          <p:cNvPr id="36867" name="TextBox 2"/>
          <p:cNvSpPr txBox="1">
            <a:spLocks noChangeArrowheads="1"/>
          </p:cNvSpPr>
          <p:nvPr/>
        </p:nvSpPr>
        <p:spPr bwMode="auto">
          <a:xfrm>
            <a:off x="2954338" y="5868988"/>
            <a:ext cx="6096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latin typeface="Calisto MT" pitchFamily="18" charset="0"/>
              </a:rPr>
              <a:t>Summary source: Preidt, R. Hepatitis C Now Leading Infectious Disease Killer in U.S. HealthDay; 2016 May 4 </a:t>
            </a:r>
          </a:p>
          <a:p>
            <a:pPr eaLnBrk="1" hangingPunct="1"/>
            <a:r>
              <a:rPr lang="en-US" altLang="en-US" sz="1200">
                <a:latin typeface="Calisto MT" pitchFamily="18" charset="0"/>
              </a:rPr>
              <a:t>Available from: </a:t>
            </a:r>
            <a:r>
              <a:rPr lang="en-US" altLang="en-US" sz="1200" u="sng">
                <a:latin typeface="Calisto MT" pitchFamily="18" charset="0"/>
                <a:hlinkClick r:id="rId2"/>
              </a:rPr>
              <a:t>https://www.nlm.nih.gov/medlineplus/news/fullstory_158651.html</a:t>
            </a:r>
            <a:endParaRPr lang="en-US" altLang="en-US" sz="1200">
              <a:latin typeface="Calisto MT" pitchFamily="18" charset="0"/>
            </a:endParaRPr>
          </a:p>
          <a:p>
            <a:pPr eaLnBrk="1" hangingPunct="1"/>
            <a:endParaRPr lang="en-US" altLang="en-US" sz="1200">
              <a:latin typeface="Calisto MT" pitchFamily="18" charset="0"/>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B0BFD8D-7690-49F2-9946-B365F7D45381}" type="slidenum">
              <a:rPr lang="en-US" altLang="en-US" sz="1800">
                <a:solidFill>
                  <a:srgbClr val="7F7F7F"/>
                </a:solidFill>
                <a:latin typeface="Calisto MT" pitchFamily="18" charset="0"/>
              </a:rPr>
              <a:pPr eaLnBrk="1" hangingPunct="1"/>
              <a:t>14</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998663" y="111125"/>
            <a:ext cx="4938712" cy="1506538"/>
          </a:xfrm>
        </p:spPr>
        <p:txBody>
          <a:bodyPr/>
          <a:lstStyle/>
          <a:p>
            <a:pPr eaLnBrk="1" hangingPunct="1"/>
            <a:r>
              <a:rPr lang="en-US" altLang="en-US" sz="6000" smtClean="0">
                <a:ea typeface="ＭＳ Ｐゴシック" pitchFamily="34" charset="-128"/>
              </a:rPr>
              <a:t> HIV</a:t>
            </a:r>
          </a:p>
        </p:txBody>
      </p:sp>
      <p:sp>
        <p:nvSpPr>
          <p:cNvPr id="37891" name="Content Placeholder 2"/>
          <p:cNvSpPr>
            <a:spLocks noGrp="1"/>
          </p:cNvSpPr>
          <p:nvPr>
            <p:ph idx="1"/>
          </p:nvPr>
        </p:nvSpPr>
        <p:spPr>
          <a:xfrm>
            <a:off x="1039813" y="2687638"/>
            <a:ext cx="7437437" cy="2970212"/>
          </a:xfrm>
        </p:spPr>
        <p:txBody>
          <a:bodyPr/>
          <a:lstStyle/>
          <a:p>
            <a:pPr eaLnBrk="1" hangingPunct="1"/>
            <a:r>
              <a:rPr lang="en-US" altLang="en-US" sz="3600" smtClean="0">
                <a:ea typeface="ＭＳ Ｐゴシック" pitchFamily="34" charset="-128"/>
              </a:rPr>
              <a:t>Today, 1.2 Million People in the US are living with HIV.</a:t>
            </a:r>
          </a:p>
          <a:p>
            <a:pPr eaLnBrk="1" hangingPunct="1"/>
            <a:r>
              <a:rPr lang="en-US" altLang="en-US" sz="3600" smtClean="0">
                <a:ea typeface="ＭＳ Ｐゴシック" pitchFamily="34" charset="-128"/>
              </a:rPr>
              <a:t>1 in 5 don’t know they are infected and can pass the virus to others.</a:t>
            </a:r>
          </a:p>
          <a:p>
            <a:pPr eaLnBrk="1" hangingPunct="1">
              <a:buFont typeface="Wingdings" pitchFamily="2" charset="2"/>
              <a:buNone/>
            </a:pPr>
            <a:endParaRPr lang="en-US" altLang="en-US" sz="3600" smtClean="0">
              <a:ea typeface="ＭＳ Ｐゴシック" pitchFamily="34" charset="-128"/>
            </a:endParaRPr>
          </a:p>
          <a:p>
            <a:pPr algn="r" eaLnBrk="1" hangingPunct="1">
              <a:buFont typeface="Wingdings" pitchFamily="2" charset="2"/>
              <a:buNone/>
            </a:pPr>
            <a:r>
              <a:rPr lang="en-US" altLang="en-US" sz="1600" smtClean="0">
                <a:ea typeface="ＭＳ Ｐゴシック" pitchFamily="34" charset="-128"/>
              </a:rPr>
              <a:t>CDC 2011</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78C43F2-68F5-4B18-8715-F9B20D4FF28C}" type="slidenum">
              <a:rPr lang="en-US" altLang="en-US" sz="1800">
                <a:solidFill>
                  <a:srgbClr val="7F7F7F"/>
                </a:solidFill>
                <a:latin typeface="Calisto MT" pitchFamily="18" charset="0"/>
              </a:rPr>
              <a:pPr eaLnBrk="1" hangingPunct="1"/>
              <a:t>15</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88950" y="685800"/>
            <a:ext cx="816610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F32E8AE-9ADC-4DC0-BE54-E19DFBC7A8E5}" type="slidenum">
              <a:rPr lang="en-US" altLang="en-US" sz="1800">
                <a:solidFill>
                  <a:srgbClr val="7F7F7F"/>
                </a:solidFill>
                <a:latin typeface="Calisto MT" pitchFamily="18" charset="0"/>
              </a:rPr>
              <a:pPr eaLnBrk="1" hangingPunct="1"/>
              <a:t>16</a:t>
            </a:fld>
            <a:endParaRPr lang="en-US" altLang="en-US" sz="1800">
              <a:solidFill>
                <a:srgbClr val="7F7F7F"/>
              </a:solidFill>
              <a:latin typeface="Calisto MT" pitchFamily="18" charset="0"/>
            </a:endParaRP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950" y="2878138"/>
            <a:ext cx="3667125"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itle 1"/>
          <p:cNvSpPr>
            <a:spLocks noGrp="1"/>
          </p:cNvSpPr>
          <p:nvPr>
            <p:ph type="title"/>
          </p:nvPr>
        </p:nvSpPr>
        <p:spPr/>
        <p:txBody>
          <a:bodyPr/>
          <a:lstStyle/>
          <a:p>
            <a:pPr eaLnBrk="1" hangingPunct="1"/>
            <a:r>
              <a:rPr lang="en-US" altLang="en-US" sz="4000" smtClean="0">
                <a:ea typeface="ＭＳ Ｐゴシック" pitchFamily="34" charset="-128"/>
              </a:rPr>
              <a:t>Emerging and Re-emerging Pathogens</a:t>
            </a:r>
          </a:p>
        </p:txBody>
      </p:sp>
      <p:sp>
        <p:nvSpPr>
          <p:cNvPr id="3" name="Content Placeholder 2"/>
          <p:cNvSpPr>
            <a:spLocks noGrp="1"/>
          </p:cNvSpPr>
          <p:nvPr>
            <p:ph idx="1"/>
          </p:nvPr>
        </p:nvSpPr>
        <p:spPr>
          <a:xfrm>
            <a:off x="3863975" y="2540000"/>
            <a:ext cx="5130800" cy="4125913"/>
          </a:xfrm>
        </p:spPr>
        <p:txBody>
          <a:bodyPr>
            <a:normAutofit/>
          </a:bodyPr>
          <a:lstStyle/>
          <a:p>
            <a:pPr eaLnBrk="1" hangingPunct="1">
              <a:lnSpc>
                <a:spcPct val="70000"/>
              </a:lnSpc>
            </a:pPr>
            <a:r>
              <a:rPr lang="en-US" altLang="en-US" sz="2000" smtClean="0">
                <a:ea typeface="ＭＳ Ｐゴシック" pitchFamily="34" charset="-128"/>
              </a:rPr>
              <a:t>Ebola</a:t>
            </a:r>
          </a:p>
          <a:p>
            <a:pPr eaLnBrk="1" hangingPunct="1">
              <a:lnSpc>
                <a:spcPct val="70000"/>
              </a:lnSpc>
            </a:pPr>
            <a:r>
              <a:rPr lang="en-US" altLang="en-US" sz="2000" smtClean="0">
                <a:ea typeface="ＭＳ Ｐゴシック" pitchFamily="34" charset="-128"/>
              </a:rPr>
              <a:t>Zika</a:t>
            </a:r>
          </a:p>
          <a:p>
            <a:pPr eaLnBrk="1" hangingPunct="1">
              <a:lnSpc>
                <a:spcPct val="70000"/>
              </a:lnSpc>
            </a:pPr>
            <a:r>
              <a:rPr lang="en-US" altLang="en-US" sz="2000" smtClean="0">
                <a:ea typeface="ＭＳ Ｐゴシック" pitchFamily="34" charset="-128"/>
              </a:rPr>
              <a:t>Diseases in Conflict Countries</a:t>
            </a:r>
          </a:p>
          <a:p>
            <a:pPr eaLnBrk="1" hangingPunct="1">
              <a:lnSpc>
                <a:spcPct val="70000"/>
              </a:lnSpc>
            </a:pPr>
            <a:r>
              <a:rPr lang="en-US" altLang="en-US" sz="2000" smtClean="0">
                <a:ea typeface="ＭＳ Ｐゴシック" pitchFamily="34" charset="-128"/>
              </a:rPr>
              <a:t>Measles </a:t>
            </a:r>
          </a:p>
          <a:p>
            <a:pPr lvl="1" eaLnBrk="1" hangingPunct="1">
              <a:lnSpc>
                <a:spcPct val="70000"/>
              </a:lnSpc>
            </a:pPr>
            <a:r>
              <a:rPr lang="en-US" altLang="en-US" sz="1800" smtClean="0">
                <a:ea typeface="ＭＳ Ｐゴシック" pitchFamily="34" charset="-128"/>
              </a:rPr>
              <a:t>New occupational cases depending on level of immunity</a:t>
            </a:r>
          </a:p>
          <a:p>
            <a:pPr eaLnBrk="1" hangingPunct="1">
              <a:lnSpc>
                <a:spcPct val="70000"/>
              </a:lnSpc>
            </a:pPr>
            <a:r>
              <a:rPr lang="en-US" altLang="en-US" sz="2000" smtClean="0">
                <a:ea typeface="ＭＳ Ｐゴシック" pitchFamily="34" charset="-128"/>
              </a:rPr>
              <a:t>Co-Morbidities with Multidrug Resistant Organisms like MRSA</a:t>
            </a:r>
          </a:p>
          <a:p>
            <a:pPr lvl="1" eaLnBrk="1" hangingPunct="1">
              <a:lnSpc>
                <a:spcPct val="70000"/>
              </a:lnSpc>
            </a:pPr>
            <a:r>
              <a:rPr lang="en-US" altLang="en-US" sz="1800" smtClean="0">
                <a:ea typeface="ＭＳ Ｐゴシック" pitchFamily="34" charset="-128"/>
              </a:rPr>
              <a:t>Patients with now chronic disease like HCV, HIV with increased prevalence of MRSA</a:t>
            </a:r>
          </a:p>
          <a:p>
            <a:pPr lvl="1" eaLnBrk="1" hangingPunct="1">
              <a:lnSpc>
                <a:spcPct val="70000"/>
              </a:lnSpc>
            </a:pPr>
            <a:r>
              <a:rPr lang="en-US" altLang="en-US" sz="1800" smtClean="0">
                <a:ea typeface="ＭＳ Ｐゴシック" pitchFamily="34" charset="-128"/>
              </a:rPr>
              <a:t>Healthcare worker colonization</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F073409-9222-43FE-A5D2-E95F81908AF8}" type="slidenum">
              <a:rPr lang="en-US" altLang="en-US" sz="1800">
                <a:solidFill>
                  <a:srgbClr val="7F7F7F"/>
                </a:solidFill>
                <a:latin typeface="Calisto MT" pitchFamily="18" charset="0"/>
              </a:rPr>
              <a:pPr eaLnBrk="1" hangingPunct="1"/>
              <a:t>17</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911350" y="493713"/>
            <a:ext cx="6767513"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4"/>
          <p:cNvSpPr txBox="1">
            <a:spLocks noChangeArrowheads="1"/>
          </p:cNvSpPr>
          <p:nvPr/>
        </p:nvSpPr>
        <p:spPr bwMode="auto">
          <a:xfrm>
            <a:off x="4611688" y="6373813"/>
            <a:ext cx="3567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1800">
                <a:latin typeface="Calisto MT" pitchFamily="18" charset="0"/>
              </a:rPr>
              <a:t>Thank you, Dr. K Reynolds</a:t>
            </a:r>
          </a:p>
        </p:txBody>
      </p:sp>
      <p:pic>
        <p:nvPicPr>
          <p:cNvPr id="41988" name="Picture 2" descr="http://www.neverevents.org/infections/images/MRSA-Map.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5425" y="4194175"/>
            <a:ext cx="311626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CDF5ED2-22B7-44A6-BF7E-C91F13DB6407}" type="slidenum">
              <a:rPr lang="en-US" altLang="en-US" sz="1800">
                <a:solidFill>
                  <a:srgbClr val="7F7F7F"/>
                </a:solidFill>
                <a:latin typeface="Calisto MT" pitchFamily="18" charset="0"/>
              </a:rPr>
              <a:pPr eaLnBrk="1" hangingPunct="1"/>
              <a:t>18</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11200" y="1701800"/>
            <a:ext cx="77216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Box 2"/>
          <p:cNvSpPr txBox="1">
            <a:spLocks noChangeArrowheads="1"/>
          </p:cNvSpPr>
          <p:nvPr/>
        </p:nvSpPr>
        <p:spPr bwMode="auto">
          <a:xfrm>
            <a:off x="3168650" y="6403975"/>
            <a:ext cx="3795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1800">
                <a:latin typeface="Calisto MT" pitchFamily="18" charset="0"/>
              </a:rPr>
              <a:t>Courtesy Dr. J Jagger</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ADFDD41-A472-4F63-B80E-9553B7C18161}" type="slidenum">
              <a:rPr lang="en-US" altLang="en-US" sz="1800">
                <a:solidFill>
                  <a:srgbClr val="7F7F7F"/>
                </a:solidFill>
                <a:latin typeface="Calisto MT" pitchFamily="18" charset="0"/>
              </a:rPr>
              <a:pPr eaLnBrk="1" hangingPunct="1"/>
              <a:t>19</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3CFF85D-7C48-40F8-BC01-553FB8AC3CC9}" type="slidenum">
              <a:rPr lang="en-US" altLang="en-US" sz="1800">
                <a:solidFill>
                  <a:srgbClr val="7F7F7F"/>
                </a:solidFill>
                <a:latin typeface="Calisto MT" pitchFamily="18" charset="0"/>
              </a:rPr>
              <a:pPr eaLnBrk="1" hangingPunct="1"/>
              <a:t>2</a:t>
            </a:fld>
            <a:endParaRPr lang="en-US" altLang="en-US" sz="1800">
              <a:solidFill>
                <a:srgbClr val="7F7F7F"/>
              </a:solidFill>
              <a:latin typeface="Calisto MT" pitchFamily="18" charset="0"/>
            </a:endParaRPr>
          </a:p>
        </p:txBody>
      </p:sp>
      <p:sp>
        <p:nvSpPr>
          <p:cNvPr id="21507" name="TextBox 4"/>
          <p:cNvSpPr txBox="1">
            <a:spLocks noChangeArrowheads="1"/>
          </p:cNvSpPr>
          <p:nvPr/>
        </p:nvSpPr>
        <p:spPr bwMode="auto">
          <a:xfrm>
            <a:off x="1830388" y="3975100"/>
            <a:ext cx="55356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a:t>Both speakers consult for</a:t>
            </a:r>
            <a:br>
              <a:rPr lang="en-US" altLang="en-US"/>
            </a:br>
            <a:r>
              <a:rPr lang="en-US" altLang="en-US"/>
              <a:t>Vestagen Protective Technologies, Inc.</a:t>
            </a:r>
          </a:p>
        </p:txBody>
      </p:sp>
      <p:sp>
        <p:nvSpPr>
          <p:cNvPr id="21508" name="Title 2"/>
          <p:cNvSpPr>
            <a:spLocks noGrp="1"/>
          </p:cNvSpPr>
          <p:nvPr>
            <p:ph type="title"/>
          </p:nvPr>
        </p:nvSpPr>
        <p:spPr>
          <a:xfrm>
            <a:off x="1338263" y="2236788"/>
            <a:ext cx="6400800" cy="1362075"/>
          </a:xfrm>
        </p:spPr>
        <p:txBody>
          <a:bodyPr/>
          <a:lstStyle/>
          <a:p>
            <a:pPr eaLnBrk="1" hangingPunct="1"/>
            <a:r>
              <a:rPr lang="en-US" altLang="en-US" smtClean="0">
                <a:solidFill>
                  <a:schemeClr val="tx1"/>
                </a:solidFill>
                <a:ea typeface="ＭＳ Ｐゴシック" pitchFamily="34" charset="-128"/>
              </a:rPr>
              <a:t>Disclosures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236788"/>
            <a:ext cx="6400800" cy="1362075"/>
          </a:xfrm>
        </p:spPr>
        <p:txBody>
          <a:bodyPr/>
          <a:lstStyle/>
          <a:p>
            <a:pPr eaLnBrk="1" hangingPunct="1"/>
            <a:r>
              <a:rPr lang="en-US" altLang="en-US" sz="4000" smtClean="0">
                <a:ea typeface="ＭＳ Ｐゴシック" pitchFamily="34" charset="-128"/>
              </a:rPr>
              <a:t>Occupational Incident Data</a:t>
            </a:r>
          </a:p>
        </p:txBody>
      </p:sp>
      <p:sp>
        <p:nvSpPr>
          <p:cNvPr id="44035" name="Text Placeholder 2"/>
          <p:cNvSpPr>
            <a:spLocks noGrp="1"/>
          </p:cNvSpPr>
          <p:nvPr>
            <p:ph type="body" idx="1"/>
          </p:nvPr>
        </p:nvSpPr>
        <p:spPr>
          <a:xfrm>
            <a:off x="1676400" y="3609975"/>
            <a:ext cx="5181600" cy="1500188"/>
          </a:xfrm>
        </p:spPr>
        <p:txBody>
          <a:bodyPr/>
          <a:lstStyle/>
          <a:p>
            <a:pPr eaLnBrk="1" hangingPunct="1"/>
            <a:r>
              <a:rPr lang="en-US" altLang="en-US" sz="3600" smtClean="0">
                <a:ea typeface="ＭＳ Ｐゴシック" pitchFamily="34" charset="-128"/>
              </a:rPr>
              <a:t>2014</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4A65F07-4058-4CF7-93EC-CF6D161B85D5}" type="slidenum">
              <a:rPr lang="en-US" altLang="en-US" sz="1800">
                <a:solidFill>
                  <a:schemeClr val="bg1"/>
                </a:solidFill>
                <a:latin typeface="Calisto MT" pitchFamily="18" charset="0"/>
              </a:rPr>
              <a:pPr eaLnBrk="1" hangingPunct="1"/>
              <a:t>20</a:t>
            </a:fld>
            <a:endParaRPr lang="en-US" altLang="en-US" sz="1800">
              <a:solidFill>
                <a:schemeClr val="bg1"/>
              </a:solidFill>
              <a:latin typeface="Calisto MT"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28600"/>
            <a:ext cx="5791200" cy="482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5059"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0" y="990600"/>
            <a:ext cx="5903913" cy="563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5334000"/>
            <a:ext cx="2362200"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a:solidFill>
                  <a:srgbClr val="000000"/>
                </a:solidFill>
                <a:latin typeface="Georgia" pitchFamily="18" charset="0"/>
              </a:rPr>
              <a:t>Since 1992, acquired for 1,500 U.S. Hospitals and 96 countries!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236788"/>
            <a:ext cx="6400800" cy="1362075"/>
          </a:xfrm>
        </p:spPr>
        <p:txBody>
          <a:bodyPr/>
          <a:lstStyle/>
          <a:p>
            <a:pPr eaLnBrk="1" hangingPunct="1"/>
            <a:r>
              <a:rPr lang="en-US" altLang="en-US" sz="5400" smtClean="0">
                <a:ea typeface="ＭＳ Ｐゴシック" pitchFamily="34" charset="-128"/>
              </a:rPr>
              <a:t>2014 EPINet Summary Data: </a:t>
            </a:r>
          </a:p>
        </p:txBody>
      </p:sp>
      <p:sp>
        <p:nvSpPr>
          <p:cNvPr id="46083" name="Text Placeholder 2"/>
          <p:cNvSpPr>
            <a:spLocks noGrp="1"/>
          </p:cNvSpPr>
          <p:nvPr>
            <p:ph type="body" idx="1"/>
          </p:nvPr>
        </p:nvSpPr>
        <p:spPr>
          <a:xfrm>
            <a:off x="1676400" y="3609975"/>
            <a:ext cx="5181600" cy="1500188"/>
          </a:xfrm>
        </p:spPr>
        <p:txBody>
          <a:bodyPr/>
          <a:lstStyle/>
          <a:p>
            <a:pPr eaLnBrk="1" hangingPunct="1"/>
            <a:r>
              <a:rPr lang="en-US" altLang="en-US" sz="3200" smtClean="0">
                <a:ea typeface="ＭＳ Ｐゴシック" pitchFamily="34" charset="-128"/>
              </a:rPr>
              <a:t>Splashes and Splatters; Blood and Body Fluid Exposures</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15B2283-1CE7-4597-8A96-A4354228CE42}" type="slidenum">
              <a:rPr lang="en-US" altLang="en-US" sz="1800">
                <a:solidFill>
                  <a:schemeClr val="bg1"/>
                </a:solidFill>
                <a:latin typeface="Calisto MT" pitchFamily="18" charset="0"/>
              </a:rPr>
              <a:pPr eaLnBrk="1" hangingPunct="1"/>
              <a:t>22</a:t>
            </a:fld>
            <a:endParaRPr lang="en-US" altLang="en-US" sz="1800">
              <a:solidFill>
                <a:schemeClr val="bg1"/>
              </a:solidFill>
              <a:latin typeface="Calisto MT"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smtClean="0">
                <a:ea typeface="ＭＳ Ｐゴシック" pitchFamily="34" charset="-128"/>
              </a:rPr>
              <a:t>2014 Exposure Rate / Ratios</a:t>
            </a:r>
          </a:p>
        </p:txBody>
      </p:sp>
      <p:sp>
        <p:nvSpPr>
          <p:cNvPr id="47107" name="Content Placeholder 2"/>
          <p:cNvSpPr>
            <a:spLocks noGrp="1"/>
          </p:cNvSpPr>
          <p:nvPr>
            <p:ph idx="1"/>
          </p:nvPr>
        </p:nvSpPr>
        <p:spPr/>
        <p:txBody>
          <a:bodyPr/>
          <a:lstStyle/>
          <a:p>
            <a:pPr marL="0" indent="0" eaLnBrk="1" hangingPunct="1">
              <a:buFont typeface="Wingdings" pitchFamily="2" charset="2"/>
              <a:buNone/>
            </a:pPr>
            <a:endParaRPr lang="en-US" altLang="en-US" smtClean="0">
              <a:ea typeface="ＭＳ Ｐゴシック" pitchFamily="34" charset="-128"/>
            </a:endParaRPr>
          </a:p>
          <a:p>
            <a:pPr marL="0" indent="0" eaLnBrk="1" hangingPunct="1"/>
            <a:r>
              <a:rPr lang="en-US" altLang="en-US" smtClean="0">
                <a:ea typeface="ＭＳ Ｐゴシック" pitchFamily="34" charset="-128"/>
              </a:rPr>
              <a:t>8.9 incidents reported per 100 Average Daily Census</a:t>
            </a:r>
          </a:p>
          <a:p>
            <a:pPr marL="0" indent="0" eaLnBrk="1" hangingPunct="1"/>
            <a:r>
              <a:rPr lang="en-US" altLang="en-US" smtClean="0">
                <a:ea typeface="ＭＳ Ｐゴシック" pitchFamily="34" charset="-128"/>
              </a:rPr>
              <a:t>9.4 / 100 ADC Teaching Facilities</a:t>
            </a:r>
          </a:p>
          <a:p>
            <a:pPr marL="0" indent="0" eaLnBrk="1" hangingPunct="1"/>
            <a:r>
              <a:rPr lang="en-US" altLang="en-US" smtClean="0">
                <a:ea typeface="ＭＳ Ｐゴシック" pitchFamily="34" charset="-128"/>
              </a:rPr>
              <a:t>8.1 / 100 ADC Non-Teaching Facilities</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CFA903B-D03B-43AA-99B9-050EC3321CB0}" type="slidenum">
              <a:rPr lang="en-US" altLang="en-US" sz="1800">
                <a:solidFill>
                  <a:srgbClr val="7F7F7F"/>
                </a:solidFill>
                <a:latin typeface="Calisto MT" pitchFamily="18" charset="0"/>
              </a:rPr>
              <a:pPr eaLnBrk="1" hangingPunct="1"/>
              <a:t>23</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44475" y="2493963"/>
            <a:ext cx="7616825" cy="3449637"/>
          </a:xfrm>
        </p:spPr>
      </p:pic>
      <p:sp>
        <p:nvSpPr>
          <p:cNvPr id="48131" name="Title 1"/>
          <p:cNvSpPr>
            <a:spLocks noGrp="1"/>
          </p:cNvSpPr>
          <p:nvPr>
            <p:ph type="title"/>
          </p:nvPr>
        </p:nvSpPr>
        <p:spPr/>
        <p:txBody>
          <a:bodyPr/>
          <a:lstStyle/>
          <a:p>
            <a:pPr eaLnBrk="1" hangingPunct="1"/>
            <a:r>
              <a:rPr lang="en-US" altLang="en-US" smtClean="0">
                <a:latin typeface="Georgia" pitchFamily="18" charset="0"/>
                <a:ea typeface="ＭＳ Ｐゴシック" pitchFamily="34" charset="-128"/>
              </a:rPr>
              <a:t>Job Category</a:t>
            </a:r>
          </a:p>
        </p:txBody>
      </p:sp>
      <p:pic>
        <p:nvPicPr>
          <p:cNvPr id="48132" name="Picture 8" descr="ISC_Logo_FullName_Hrz_Color small.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19663" y="5943600"/>
            <a:ext cx="24495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15275" y="2687638"/>
            <a:ext cx="815975"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88B2214-3222-4D91-8244-0E1BA8416D45}" type="slidenum">
              <a:rPr lang="en-US" altLang="en-US" sz="1800">
                <a:solidFill>
                  <a:srgbClr val="7F7F7F"/>
                </a:solidFill>
                <a:latin typeface="Calisto MT" pitchFamily="18" charset="0"/>
              </a:rPr>
              <a:pPr eaLnBrk="1" hangingPunct="1"/>
              <a:t>24</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808663" y="2151063"/>
            <a:ext cx="3335337"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itle 1"/>
          <p:cNvSpPr>
            <a:spLocks noGrp="1"/>
          </p:cNvSpPr>
          <p:nvPr>
            <p:ph type="title"/>
          </p:nvPr>
        </p:nvSpPr>
        <p:spPr/>
        <p:txBody>
          <a:bodyPr/>
          <a:lstStyle/>
          <a:p>
            <a:pPr eaLnBrk="1" hangingPunct="1"/>
            <a:r>
              <a:rPr lang="en-US" altLang="en-US" smtClean="0">
                <a:latin typeface="Georgia" pitchFamily="18" charset="0"/>
                <a:ea typeface="ＭＳ Ｐゴシック" pitchFamily="34" charset="-128"/>
              </a:rPr>
              <a:t>Location of Incident</a:t>
            </a:r>
          </a:p>
        </p:txBody>
      </p:sp>
      <p:pic>
        <p:nvPicPr>
          <p:cNvPr id="49156"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151063"/>
            <a:ext cx="62357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Box 5"/>
          <p:cNvSpPr txBox="1">
            <a:spLocks noChangeArrowheads="1"/>
          </p:cNvSpPr>
          <p:nvPr/>
        </p:nvSpPr>
        <p:spPr bwMode="auto">
          <a:xfrm>
            <a:off x="3186113" y="5362575"/>
            <a:ext cx="5334000"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Georgia" pitchFamily="18" charset="0"/>
              </a:rPr>
              <a:t>  52.6% from Direct Patient Contact</a:t>
            </a:r>
          </a:p>
          <a:p>
            <a:pPr eaLnBrk="1" hangingPunct="1"/>
            <a:r>
              <a:rPr lang="en-US" altLang="en-US" sz="1800">
                <a:latin typeface="Georgia" pitchFamily="18" charset="0"/>
              </a:rPr>
              <a:t>  22.4% “Other” </a:t>
            </a:r>
          </a:p>
          <a:p>
            <a:pPr lvl="1" eaLnBrk="1" hangingPunct="1">
              <a:buFont typeface="Wingdings" pitchFamily="2" charset="2"/>
              <a:buChar char="Ø"/>
            </a:pPr>
            <a:r>
              <a:rPr lang="en-US" altLang="en-US" sz="1800">
                <a:latin typeface="Georgia" pitchFamily="18" charset="0"/>
              </a:rPr>
              <a:t>wound irrigation, vent tube, trach tube, syringe / blood collection splash</a:t>
            </a:r>
          </a:p>
        </p:txBody>
      </p:sp>
      <p:sp>
        <p:nvSpPr>
          <p:cNvPr id="7" name="Slide Number Placeholder 6"/>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04393A6-55DD-438F-A137-AF37DE0D2228}" type="slidenum">
              <a:rPr lang="en-US" altLang="en-US" sz="1800">
                <a:solidFill>
                  <a:srgbClr val="7F7F7F"/>
                </a:solidFill>
                <a:latin typeface="Calisto MT" pitchFamily="18" charset="0"/>
              </a:rPr>
              <a:pPr eaLnBrk="1" hangingPunct="1"/>
              <a:t>25</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775" y="2454275"/>
            <a:ext cx="8748713"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itle 1"/>
          <p:cNvSpPr>
            <a:spLocks noGrp="1"/>
          </p:cNvSpPr>
          <p:nvPr>
            <p:ph type="title"/>
          </p:nvPr>
        </p:nvSpPr>
        <p:spPr>
          <a:xfrm>
            <a:off x="762000" y="457200"/>
            <a:ext cx="8229600" cy="1143000"/>
          </a:xfrm>
        </p:spPr>
        <p:txBody>
          <a:bodyPr/>
          <a:lstStyle/>
          <a:p>
            <a:pPr eaLnBrk="1" hangingPunct="1"/>
            <a:r>
              <a:rPr lang="en-US" altLang="en-US" smtClean="0">
                <a:latin typeface="Georgia" pitchFamily="18" charset="0"/>
                <a:ea typeface="ＭＳ Ｐゴシック" pitchFamily="34" charset="-128"/>
              </a:rPr>
              <a:t>Exposed Part</a:t>
            </a:r>
          </a:p>
        </p:txBody>
      </p:sp>
      <p:pic>
        <p:nvPicPr>
          <p:cNvPr id="50180"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697413"/>
            <a:ext cx="8939213"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8C9D22D-B98F-48A9-9FD8-D18A7BCEFA4E}" type="slidenum">
              <a:rPr lang="en-US" altLang="en-US" sz="1800">
                <a:solidFill>
                  <a:srgbClr val="7F7F7F"/>
                </a:solidFill>
                <a:latin typeface="Calisto MT" pitchFamily="18" charset="0"/>
              </a:rPr>
              <a:pPr eaLnBrk="1" hangingPunct="1"/>
              <a:t>26</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05000"/>
            <a:ext cx="9144000"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itle 1"/>
          <p:cNvSpPr>
            <a:spLocks noGrp="1"/>
          </p:cNvSpPr>
          <p:nvPr>
            <p:ph type="title" idx="4294967295"/>
          </p:nvPr>
        </p:nvSpPr>
        <p:spPr>
          <a:xfrm>
            <a:off x="304800" y="-41275"/>
            <a:ext cx="8229600" cy="979488"/>
          </a:xfrm>
        </p:spPr>
        <p:txBody>
          <a:bodyPr/>
          <a:lstStyle/>
          <a:p>
            <a:pPr eaLnBrk="1" hangingPunct="1"/>
            <a:r>
              <a:rPr lang="en-US" altLang="en-US" sz="3600" smtClean="0">
                <a:latin typeface="Georgia" pitchFamily="18" charset="0"/>
                <a:ea typeface="ＭＳ Ｐゴシック" pitchFamily="34" charset="-128"/>
                <a:cs typeface="Times New Roman" pitchFamily="18" charset="0"/>
              </a:rPr>
              <a:t> Total PPE &amp; Barrier Garment Worn</a:t>
            </a:r>
          </a:p>
        </p:txBody>
      </p:sp>
      <p:sp>
        <p:nvSpPr>
          <p:cNvPr id="7" name="TextBox 6"/>
          <p:cNvSpPr txBox="1"/>
          <p:nvPr/>
        </p:nvSpPr>
        <p:spPr>
          <a:xfrm>
            <a:off x="3657600" y="5943600"/>
            <a:ext cx="4876800" cy="400050"/>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2000">
                <a:solidFill>
                  <a:srgbClr val="000000"/>
                </a:solidFill>
                <a:latin typeface="Times New Roman" pitchFamily="18" charset="0"/>
                <a:cs typeface="Times New Roman" pitchFamily="18" charset="0"/>
              </a:rPr>
              <a:t>47% indicated only wearing uniform / scrubs</a:t>
            </a:r>
          </a:p>
        </p:txBody>
      </p:sp>
      <p:pic>
        <p:nvPicPr>
          <p:cNvPr id="51205" name="Picture 7" descr="3A_col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87688" y="4184650"/>
            <a:ext cx="1493837"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6525" y="5295900"/>
            <a:ext cx="30638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993A821-2B0D-405F-9768-CF6CE9BF9529}" type="slidenum">
              <a:rPr lang="en-US" altLang="en-US" sz="1800">
                <a:solidFill>
                  <a:srgbClr val="7F7F7F"/>
                </a:solidFill>
                <a:latin typeface="Calisto MT" pitchFamily="18" charset="0"/>
              </a:rPr>
              <a:pPr eaLnBrk="1" hangingPunct="1"/>
              <a:t>27</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28613" y="168275"/>
            <a:ext cx="8180387" cy="1609725"/>
          </a:xfrm>
        </p:spPr>
        <p:txBody>
          <a:bodyPr/>
          <a:lstStyle/>
          <a:p>
            <a:pPr eaLnBrk="1" hangingPunct="1"/>
            <a:r>
              <a:rPr lang="en-US" altLang="en-US" sz="4000" smtClean="0">
                <a:ea typeface="ＭＳ Ｐゴシック" pitchFamily="34" charset="-128"/>
                <a:cs typeface="Times New Roman" pitchFamily="18" charset="0"/>
              </a:rPr>
              <a:t>Splash/Splatter Year Comparison</a:t>
            </a:r>
          </a:p>
        </p:txBody>
      </p:sp>
      <p:graphicFrame>
        <p:nvGraphicFramePr>
          <p:cNvPr id="5" name="Content Placeholder 4"/>
          <p:cNvGraphicFramePr>
            <a:graphicFrameLocks noGrp="1"/>
          </p:cNvGraphicFramePr>
          <p:nvPr>
            <p:ph idx="1"/>
          </p:nvPr>
        </p:nvGraphicFramePr>
        <p:xfrm>
          <a:off x="554038" y="1778000"/>
          <a:ext cx="7642225" cy="4497388"/>
        </p:xfrm>
        <a:graphic>
          <a:graphicData uri="http://schemas.openxmlformats.org/drawingml/2006/table">
            <a:tbl>
              <a:tblPr/>
              <a:tblGrid>
                <a:gridCol w="2287587"/>
                <a:gridCol w="1784350"/>
                <a:gridCol w="1785938"/>
                <a:gridCol w="1784350"/>
              </a:tblGrid>
              <a:tr h="371475">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smtClean="0">
                        <a:ln>
                          <a:noFill/>
                        </a:ln>
                        <a:solidFill>
                          <a:srgbClr val="FFFFFF"/>
                        </a:solidFill>
                        <a:effectLst/>
                        <a:latin typeface="Times New Roman" pitchFamily="18" charset="0"/>
                        <a:ea typeface="ＭＳ Ｐゴシック" pitchFamily="34" charset="-128"/>
                        <a:cs typeface="Times New Roman" pitchFamily="18" charset="0"/>
                      </a:endParaRP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FFFFFF"/>
                          </a:solidFill>
                          <a:effectLst/>
                          <a:latin typeface="Times New Roman" pitchFamily="18" charset="0"/>
                          <a:ea typeface="ＭＳ Ｐゴシック" pitchFamily="34" charset="-128"/>
                          <a:cs typeface="Times New Roman" pitchFamily="18" charset="0"/>
                        </a:rPr>
                        <a:t>2012</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FFFFFF"/>
                          </a:solidFill>
                          <a:effectLst/>
                          <a:latin typeface="Times New Roman" pitchFamily="18" charset="0"/>
                          <a:ea typeface="ＭＳ Ｐゴシック" pitchFamily="34" charset="-128"/>
                          <a:cs typeface="Times New Roman" pitchFamily="18" charset="0"/>
                        </a:rPr>
                        <a:t>2013</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FFFFFF"/>
                          </a:solidFill>
                          <a:effectLst/>
                          <a:latin typeface="Times New Roman" pitchFamily="18" charset="0"/>
                          <a:ea typeface="ＭＳ Ｐゴシック" pitchFamily="34" charset="-128"/>
                          <a:cs typeface="Times New Roman" pitchFamily="18" charset="0"/>
                        </a:rPr>
                        <a:t>2014</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Total Incidents</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5CC"/>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174</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5CC"/>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141</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5CC"/>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213</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5CC"/>
                    </a:solidFill>
                  </a:tcPr>
                </a:tc>
              </a:tr>
              <a:tr h="371475">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Doctor</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3E7"/>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13.8%</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3E7"/>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14.9%</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3E7"/>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13.1%</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3E7"/>
                    </a:solidFill>
                  </a:tcPr>
                </a:tc>
              </a:tr>
              <a:tr h="371475">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Nurse</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5CC"/>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47.7</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5CC"/>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49.6</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5CC"/>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54</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5CC"/>
                    </a:solidFill>
                  </a:tcPr>
                </a:tc>
              </a:tr>
              <a:tr h="371475">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Eyes (Conjunctiva)</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3E7"/>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60.0</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3E7"/>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64.5</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3E7"/>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65.7</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3E7"/>
                    </a:solidFill>
                  </a:tcPr>
                </a:tc>
              </a:tr>
              <a:tr h="371475">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Goggles/Faceshield</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5CC"/>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7.4</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5CC"/>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8.5</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5CC"/>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2.8</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5CC"/>
                    </a:solidFill>
                  </a:tcPr>
                </a:tc>
              </a:tr>
              <a:tr h="371475">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Touched Skin</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3E7"/>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93.1</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3E7"/>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90.8</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3E7"/>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87.1</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3E7"/>
                    </a:solidFill>
                  </a:tcPr>
                </a:tc>
              </a:tr>
              <a:tr h="371475">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Wore Gown</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5CC"/>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14.9</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5CC"/>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18.4</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5CC"/>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14.8</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5CC"/>
                    </a:solidFill>
                  </a:tcPr>
                </a:tc>
              </a:tr>
              <a:tr h="371475">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Patient Room</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3E7"/>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33.7</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3E7"/>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28.1</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3E7"/>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40.4</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3E7"/>
                    </a:solidFill>
                  </a:tcPr>
                </a:tc>
              </a:tr>
              <a:tr h="371475">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OR</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5CC"/>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20.0</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5CC"/>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20.9</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5CC"/>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16.9</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5CC"/>
                    </a:solidFill>
                  </a:tcPr>
                </a:tc>
              </a:tr>
              <a:tr h="371475">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ED</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3E7"/>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18.3</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3E7"/>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14.4</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3E7"/>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7.5</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3E7"/>
                    </a:solidFill>
                  </a:tcPr>
                </a:tc>
              </a:tr>
            </a:tbl>
          </a:graphicData>
        </a:graphic>
      </p:graphicFrame>
      <p:sp>
        <p:nvSpPr>
          <p:cNvPr id="6" name="Oval 5"/>
          <p:cNvSpPr/>
          <p:nvPr/>
        </p:nvSpPr>
        <p:spPr>
          <a:xfrm>
            <a:off x="6188075" y="2900363"/>
            <a:ext cx="973138" cy="2281237"/>
          </a:xfrm>
          <a:prstGeom prst="ellipse">
            <a:avLst/>
          </a:prstGeom>
          <a:noFill/>
          <a:ln w="76200" cap="flat" cmpd="sng" algn="ctr">
            <a:solidFill>
              <a:schemeClr val="accent2"/>
            </a:solidFill>
            <a:prstDash val="solid"/>
            <a:round/>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a:solidFill>
                <a:srgbClr val="FF0000"/>
              </a:solidFill>
              <a:latin typeface="Calisto MT" pitchFamily="18" charset="0"/>
            </a:endParaRPr>
          </a:p>
        </p:txBody>
      </p:sp>
      <p:sp>
        <p:nvSpPr>
          <p:cNvPr id="7" name="TextBox 6"/>
          <p:cNvSpPr txBox="1"/>
          <p:nvPr/>
        </p:nvSpPr>
        <p:spPr>
          <a:xfrm>
            <a:off x="7253288" y="3644900"/>
            <a:ext cx="1660525" cy="923925"/>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a:solidFill>
                  <a:srgbClr val="000000"/>
                </a:solidFill>
                <a:latin typeface="Times New Roman" pitchFamily="18" charset="0"/>
                <a:cs typeface="Times New Roman" pitchFamily="18" charset="0"/>
              </a:rPr>
              <a:t>Increasing Risk for Nurses at Bedside?</a:t>
            </a:r>
          </a:p>
        </p:txBody>
      </p:sp>
      <p:sp>
        <p:nvSpPr>
          <p:cNvPr id="8" name="Slide Number Placeholder 7"/>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31AA0FB-1D07-40B5-A19F-FA2DF1BEB6A9}" type="slidenum">
              <a:rPr lang="en-US" altLang="en-US" sz="1800">
                <a:solidFill>
                  <a:srgbClr val="7F7F7F"/>
                </a:solidFill>
                <a:latin typeface="Calisto MT" pitchFamily="18" charset="0"/>
              </a:rPr>
              <a:pPr eaLnBrk="1" hangingPunct="1"/>
              <a:t>28</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0" y="2236788"/>
            <a:ext cx="7432675" cy="1362075"/>
          </a:xfrm>
        </p:spPr>
        <p:txBody>
          <a:bodyPr/>
          <a:lstStyle/>
          <a:p>
            <a:pPr eaLnBrk="1" hangingPunct="1"/>
            <a:r>
              <a:rPr lang="en-US" altLang="en-US" smtClean="0">
                <a:ea typeface="ＭＳ Ｐゴシック" pitchFamily="34" charset="-128"/>
              </a:rPr>
              <a:t>This isn’t just bedside care…</a:t>
            </a: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E2E3CF6-5FCC-4FB8-9F3B-C9EA031C915B}" type="slidenum">
              <a:rPr lang="en-US" altLang="en-US" sz="1800">
                <a:solidFill>
                  <a:schemeClr val="bg1"/>
                </a:solidFill>
                <a:latin typeface="Calisto MT" pitchFamily="18" charset="0"/>
              </a:rPr>
              <a:pPr eaLnBrk="1" hangingPunct="1"/>
              <a:t>29</a:t>
            </a:fld>
            <a:endParaRPr lang="en-US" altLang="en-US" sz="1800">
              <a:solidFill>
                <a:schemeClr val="bg1"/>
              </a:solidFill>
              <a:latin typeface="Calisto MT"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661988" y="1744663"/>
            <a:ext cx="8161337" cy="3267075"/>
          </a:xfrm>
        </p:spPr>
        <p:txBody>
          <a:bodyPr/>
          <a:lstStyle/>
          <a:p>
            <a:pPr eaLnBrk="1" hangingPunct="1"/>
            <a:r>
              <a:rPr lang="en-US" altLang="en-US" sz="2400" smtClean="0">
                <a:ea typeface="ＭＳ Ｐゴシック" pitchFamily="34" charset="-128"/>
              </a:rPr>
              <a:t>Describe current landscape and occupational exposure incident data</a:t>
            </a:r>
          </a:p>
          <a:p>
            <a:pPr eaLnBrk="1" hangingPunct="1"/>
            <a:r>
              <a:rPr lang="en-US" altLang="en-US" sz="2400" smtClean="0">
                <a:ea typeface="ＭＳ Ｐゴシック" pitchFamily="34" charset="-128"/>
              </a:rPr>
              <a:t>Discuss the role textiles, apparel, and other soft surfaces play in the transmission of pathogens</a:t>
            </a:r>
          </a:p>
          <a:p>
            <a:pPr eaLnBrk="1" hangingPunct="1"/>
            <a:r>
              <a:rPr lang="en-US" altLang="en-US" sz="2400" smtClean="0">
                <a:ea typeface="ＭＳ Ｐゴシック" pitchFamily="34" charset="-128"/>
              </a:rPr>
              <a:t>Describe the science and evidence driving new guidelines that are changing the way we think about textiles in the healthcare environment</a:t>
            </a:r>
          </a:p>
          <a:p>
            <a:pPr eaLnBrk="1" hangingPunct="1"/>
            <a:r>
              <a:rPr lang="en-US" altLang="en-US" sz="2400" smtClean="0">
                <a:ea typeface="ＭＳ Ｐゴシック" pitchFamily="34" charset="-128"/>
              </a:rPr>
              <a:t>Identify current gaps in occupational protection from blood and body fluid exposure that have led to development of innovative solution</a:t>
            </a:r>
          </a:p>
        </p:txBody>
      </p:sp>
      <p:sp>
        <p:nvSpPr>
          <p:cNvPr id="22531" name="Title 1"/>
          <p:cNvSpPr>
            <a:spLocks noGrp="1"/>
          </p:cNvSpPr>
          <p:nvPr>
            <p:ph type="title" idx="4294967295"/>
          </p:nvPr>
        </p:nvSpPr>
        <p:spPr>
          <a:xfrm>
            <a:off x="257175" y="12700"/>
            <a:ext cx="8229600" cy="981075"/>
          </a:xfrm>
        </p:spPr>
        <p:txBody>
          <a:bodyPr/>
          <a:lstStyle/>
          <a:p>
            <a:pPr eaLnBrk="1" hangingPunct="1"/>
            <a:r>
              <a:rPr lang="en-US" altLang="en-US" b="1" smtClean="0">
                <a:ea typeface="ＭＳ Ｐゴシック" pitchFamily="34" charset="-128"/>
              </a:rPr>
              <a:t>Objectives</a:t>
            </a:r>
            <a:endParaRPr lang="en-US" altLang="en-US" smtClean="0">
              <a:ea typeface="ＭＳ Ｐゴシック" pitchFamily="34" charset="-128"/>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C0D4BA2-C8EA-400F-A6C9-7519ABC1778F}" type="slidenum">
              <a:rPr lang="en-US" altLang="en-US" sz="1800">
                <a:solidFill>
                  <a:srgbClr val="7F7F7F"/>
                </a:solidFill>
                <a:latin typeface="Calisto MT" pitchFamily="18" charset="0"/>
              </a:rPr>
              <a:pPr eaLnBrk="1" hangingPunct="1"/>
              <a:t>3</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3386138"/>
            <a:ext cx="6400800" cy="1362075"/>
          </a:xfrm>
        </p:spPr>
        <p:txBody>
          <a:bodyPr/>
          <a:lstStyle/>
          <a:p>
            <a:pPr eaLnBrk="1" hangingPunct="1"/>
            <a:r>
              <a:rPr lang="en-US" altLang="en-US" smtClean="0">
                <a:ea typeface="ＭＳ Ｐゴシック" pitchFamily="34" charset="-128"/>
              </a:rPr>
              <a:t>Clinical Lab </a:t>
            </a:r>
            <a:br>
              <a:rPr lang="en-US" altLang="en-US" smtClean="0">
                <a:ea typeface="ＭＳ Ｐゴシック" pitchFamily="34" charset="-128"/>
              </a:rPr>
            </a:br>
            <a:r>
              <a:rPr lang="en-US" altLang="en-US" smtClean="0">
                <a:ea typeface="ＭＳ Ｐゴシック" pitchFamily="34" charset="-128"/>
              </a:rPr>
              <a:t>Blood &amp; Body Fluid Splash / Splatter Incident Data</a:t>
            </a: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5382981-A73E-4729-8F89-7A888A1EAB54}" type="slidenum">
              <a:rPr lang="en-US" altLang="en-US" sz="1800">
                <a:solidFill>
                  <a:schemeClr val="bg1"/>
                </a:solidFill>
                <a:latin typeface="Calisto MT" pitchFamily="18" charset="0"/>
              </a:rPr>
              <a:pPr eaLnBrk="1" hangingPunct="1"/>
              <a:t>30</a:t>
            </a:fld>
            <a:endParaRPr lang="en-US" altLang="en-US" sz="1800">
              <a:solidFill>
                <a:schemeClr val="bg1"/>
              </a:solidFill>
              <a:latin typeface="Calisto MT"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Chart 16"/>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95388" y="487363"/>
            <a:ext cx="7150100" cy="619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E3C95BF-E8BE-4B7C-A58B-B7BAB2257B11}" type="slidenum">
              <a:rPr lang="en-US" altLang="en-US" sz="1800">
                <a:solidFill>
                  <a:srgbClr val="7F7F7F"/>
                </a:solidFill>
                <a:latin typeface="Calisto MT" pitchFamily="18" charset="0"/>
              </a:rPr>
              <a:pPr eaLnBrk="1" hangingPunct="1"/>
              <a:t>31</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Content Placeholder 6"/>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303338"/>
            <a:ext cx="6858000" cy="55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083300" y="1589088"/>
            <a:ext cx="2752725" cy="2246312"/>
          </a:xfrm>
          <a:prstGeom prst="rect">
            <a:avLst/>
          </a:prstGeom>
          <a:ln w="3175" cmpd="sng"/>
        </p:spPr>
        <p:style>
          <a:lnRef idx="2">
            <a:schemeClr val="dk1"/>
          </a:lnRef>
          <a:fillRef idx="1">
            <a:schemeClr val="lt1"/>
          </a:fillRef>
          <a:effectRef idx="0">
            <a:schemeClr val="dk1"/>
          </a:effectRef>
          <a:fontRef idx="minor">
            <a:schemeClr val="dk1"/>
          </a:fontRef>
        </p:style>
        <p:txBody>
          <a:bodyPr>
            <a:spAutoFit/>
          </a:bodyPr>
          <a:lstStyle>
            <a:lvl1pPr marL="285750" indent="-285750"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2000">
                <a:solidFill>
                  <a:srgbClr val="000000"/>
                </a:solidFill>
                <a:latin typeface="Calisto MT" pitchFamily="18" charset="0"/>
              </a:rPr>
              <a:t>Bacterial Solution</a:t>
            </a:r>
          </a:p>
          <a:p>
            <a:pPr eaLnBrk="1" hangingPunct="1">
              <a:buFont typeface="Arial" pitchFamily="34" charset="0"/>
              <a:buChar char="•"/>
            </a:pPr>
            <a:r>
              <a:rPr lang="en-US" altLang="en-US" sz="2000">
                <a:solidFill>
                  <a:srgbClr val="000000"/>
                </a:solidFill>
                <a:latin typeface="Calisto MT" pitchFamily="18" charset="0"/>
              </a:rPr>
              <a:t>HIV Viral Load Specimen</a:t>
            </a:r>
          </a:p>
          <a:p>
            <a:pPr eaLnBrk="1" hangingPunct="1">
              <a:buFont typeface="Arial" pitchFamily="34" charset="0"/>
              <a:buChar char="•"/>
            </a:pPr>
            <a:r>
              <a:rPr lang="en-US" altLang="en-US" sz="2000">
                <a:solidFill>
                  <a:srgbClr val="000000"/>
                </a:solidFill>
                <a:latin typeface="Calisto MT" pitchFamily="18" charset="0"/>
              </a:rPr>
              <a:t>Plasma</a:t>
            </a:r>
          </a:p>
          <a:p>
            <a:pPr eaLnBrk="1" hangingPunct="1">
              <a:buFont typeface="Arial" pitchFamily="34" charset="0"/>
              <a:buChar char="•"/>
            </a:pPr>
            <a:r>
              <a:rPr lang="en-US" altLang="en-US" sz="2000">
                <a:solidFill>
                  <a:srgbClr val="000000"/>
                </a:solidFill>
                <a:latin typeface="Calisto MT" pitchFamily="18" charset="0"/>
              </a:rPr>
              <a:t>Serum</a:t>
            </a:r>
          </a:p>
          <a:p>
            <a:pPr eaLnBrk="1" hangingPunct="1">
              <a:buFont typeface="Arial" pitchFamily="34" charset="0"/>
              <a:buChar char="•"/>
            </a:pPr>
            <a:r>
              <a:rPr lang="en-US" altLang="en-US" sz="2000">
                <a:solidFill>
                  <a:srgbClr val="000000"/>
                </a:solidFill>
                <a:latin typeface="Calisto MT" pitchFamily="18" charset="0"/>
              </a:rPr>
              <a:t>Vaginal Secretions</a:t>
            </a:r>
          </a:p>
          <a:p>
            <a:pPr eaLnBrk="1" hangingPunct="1">
              <a:buFont typeface="Arial" pitchFamily="34" charset="0"/>
              <a:buChar char="•"/>
            </a:pPr>
            <a:r>
              <a:rPr lang="en-US" altLang="en-US" sz="2000">
                <a:solidFill>
                  <a:srgbClr val="000000"/>
                </a:solidFill>
                <a:latin typeface="Calisto MT" pitchFamily="18" charset="0"/>
              </a:rPr>
              <a:t>Fetal Fibronectin</a:t>
            </a:r>
          </a:p>
        </p:txBody>
      </p:sp>
      <p:cxnSp>
        <p:nvCxnSpPr>
          <p:cNvPr id="4" name="Straight Arrow Connector 3"/>
          <p:cNvCxnSpPr/>
          <p:nvPr/>
        </p:nvCxnSpPr>
        <p:spPr>
          <a:xfrm flipV="1">
            <a:off x="3268663" y="2459038"/>
            <a:ext cx="2693987" cy="581025"/>
          </a:xfrm>
          <a:prstGeom prst="straightConnector1">
            <a:avLst/>
          </a:prstGeom>
          <a:ln w="76200" cap="flat" cmpd="sng" algn="ctr">
            <a:solidFill>
              <a:schemeClr val="tx1"/>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5F8A41F-35AD-4E10-A24D-85EB215C3DBA}" type="slidenum">
              <a:rPr lang="en-US" altLang="en-US" sz="1800">
                <a:solidFill>
                  <a:srgbClr val="7F7F7F"/>
                </a:solidFill>
                <a:latin typeface="Calisto MT" pitchFamily="18" charset="0"/>
              </a:rPr>
              <a:pPr eaLnBrk="1" hangingPunct="1"/>
              <a:t>32</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Chart 1"/>
          <p:cNvGraphicFramePr>
            <a:graphicFrameLocks/>
          </p:cNvGraphicFramePr>
          <p:nvPr/>
        </p:nvGraphicFramePr>
        <p:xfrm>
          <a:off x="58738" y="9525"/>
          <a:ext cx="4699000" cy="6848475"/>
        </p:xfrm>
        <a:graphic>
          <a:graphicData uri="http://schemas.openxmlformats.org/presentationml/2006/ole">
            <mc:AlternateContent xmlns:mc="http://schemas.openxmlformats.org/markup-compatibility/2006">
              <mc:Choice xmlns:v="urn:schemas-microsoft-com:vml" Requires="v">
                <p:oleObj spid="_x0000_s58376" name="Chart" r:id="rId3" imgW="4199797" imgH="6296647" progId="Excel.Chart.8">
                  <p:embed/>
                </p:oleObj>
              </mc:Choice>
              <mc:Fallback>
                <p:oleObj name="Chart" r:id="rId3" imgW="4199797" imgH="6296647" progId="Excel.Chart.8">
                  <p:embed/>
                  <p:pic>
                    <p:nvPicPr>
                      <p:cNvPr id="0" name="Char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8" y="9525"/>
                        <a:ext cx="4699000" cy="684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8371" name="Chart 2"/>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16450" y="1987550"/>
            <a:ext cx="48387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3595688" y="1690688"/>
            <a:ext cx="1101725" cy="13112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a:solidFill>
                <a:srgbClr val="FFFFFF"/>
              </a:solidFill>
              <a:latin typeface="Calisto MT" pitchFamily="18" charset="0"/>
            </a:endParaRP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7133E23-581C-475D-97B0-6FDA4484FE15}" type="slidenum">
              <a:rPr lang="en-US" altLang="en-US" sz="1800">
                <a:solidFill>
                  <a:srgbClr val="7F7F7F"/>
                </a:solidFill>
                <a:latin typeface="Calisto MT" pitchFamily="18" charset="0"/>
              </a:rPr>
              <a:pPr eaLnBrk="1" hangingPunct="1"/>
              <a:t>33</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4294967295"/>
          </p:nvPr>
        </p:nvSpPr>
        <p:spPr>
          <a:xfrm>
            <a:off x="1270000" y="2195513"/>
            <a:ext cx="7662863" cy="3267075"/>
          </a:xfrm>
        </p:spPr>
        <p:txBody>
          <a:bodyPr/>
          <a:lstStyle/>
          <a:p>
            <a:pPr marL="0" indent="0" eaLnBrk="1" hangingPunct="1">
              <a:buFont typeface="Wingdings" pitchFamily="2" charset="2"/>
              <a:buNone/>
            </a:pPr>
            <a:r>
              <a:rPr lang="en-US" altLang="en-US" sz="4400" smtClean="0">
                <a:ea typeface="ＭＳ Ｐゴシック" pitchFamily="34" charset="-128"/>
              </a:rPr>
              <a:t>What is contributing to this increased risk and risky behavior over time?</a:t>
            </a: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5D4F387-9E34-48AA-AE29-02AD2F1CE24E}" type="slidenum">
              <a:rPr lang="en-US" altLang="en-US" sz="1800">
                <a:solidFill>
                  <a:srgbClr val="7F7F7F"/>
                </a:solidFill>
                <a:latin typeface="Calisto MT" pitchFamily="18" charset="0"/>
              </a:rPr>
              <a:pPr eaLnBrk="1" hangingPunct="1"/>
              <a:t>34</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2"/>
          <p:cNvSpPr>
            <a:spLocks noGrp="1"/>
          </p:cNvSpPr>
          <p:nvPr>
            <p:ph type="title"/>
          </p:nvPr>
        </p:nvSpPr>
        <p:spPr>
          <a:xfrm>
            <a:off x="457200" y="2236788"/>
            <a:ext cx="6400800" cy="1362075"/>
          </a:xfrm>
        </p:spPr>
        <p:txBody>
          <a:bodyPr/>
          <a:lstStyle/>
          <a:p>
            <a:pPr eaLnBrk="1" hangingPunct="1"/>
            <a:r>
              <a:rPr lang="en-US" altLang="en-US" smtClean="0">
                <a:ea typeface="ＭＳ Ｐゴシック" pitchFamily="34" charset="-128"/>
              </a:rPr>
              <a:t>Exploring Environmental Surfaces</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E694DFD-76BD-4F3A-A3CA-AB41928B5F2F}" type="slidenum">
              <a:rPr lang="en-US" altLang="en-US" sz="1800">
                <a:solidFill>
                  <a:schemeClr val="bg1"/>
                </a:solidFill>
                <a:latin typeface="Calisto MT" pitchFamily="18" charset="0"/>
              </a:rPr>
              <a:pPr eaLnBrk="1" hangingPunct="1"/>
              <a:t>35</a:t>
            </a:fld>
            <a:endParaRPr lang="en-US" altLang="en-US" sz="1800">
              <a:solidFill>
                <a:schemeClr val="bg1"/>
              </a:solidFill>
              <a:latin typeface="Calisto MT"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76288" y="366713"/>
            <a:ext cx="77660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600200" y="6423025"/>
            <a:ext cx="5846763" cy="284163"/>
          </a:xfrm>
          <a:prstGeom prst="rect">
            <a:avLst/>
          </a:prstGeom>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solidFill>
                  <a:srgbClr val="888888"/>
                </a:solidFill>
              </a:rPr>
              <a:t>Contaminated surfaces increase cross-transmission.  Hayden M, ICAAC, 2001</a:t>
            </a:r>
            <a:endParaRPr lang="en-US" altLang="en-US" sz="1200">
              <a:latin typeface="Calisto MT" pitchFamily="18" charset="0"/>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B0F5906-941F-43DC-A579-44EC0BFDEB7D}" type="slidenum">
              <a:rPr lang="en-US" altLang="en-US" sz="1800">
                <a:solidFill>
                  <a:srgbClr val="7F7F7F"/>
                </a:solidFill>
                <a:latin typeface="Calisto MT" pitchFamily="18" charset="0"/>
              </a:rPr>
              <a:pPr eaLnBrk="1" hangingPunct="1"/>
              <a:t>36</a:t>
            </a:fld>
            <a:endParaRPr lang="en-US" altLang="en-US" sz="1800">
              <a:solidFill>
                <a:srgbClr val="7F7F7F"/>
              </a:solidFill>
              <a:latin typeface="Calisto MT" pitchFamily="18" charset="0"/>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09600" y="228600"/>
            <a:ext cx="8153400" cy="762000"/>
          </a:xfrm>
        </p:spPr>
        <p:txBody>
          <a:bodyPr/>
          <a:lstStyle/>
          <a:p>
            <a:pPr eaLnBrk="1" hangingPunct="1"/>
            <a:r>
              <a:rPr lang="en-US" altLang="en-US" smtClean="0">
                <a:ea typeface="ＭＳ Ｐゴシック" pitchFamily="34" charset="-128"/>
              </a:rPr>
              <a:t>Types of Environmental Surfaces</a:t>
            </a:r>
          </a:p>
        </p:txBody>
      </p:sp>
      <p:graphicFrame>
        <p:nvGraphicFramePr>
          <p:cNvPr id="5" name="Content Placeholder 4"/>
          <p:cNvGraphicFramePr>
            <a:graphicFrameLocks noGrp="1"/>
          </p:cNvGraphicFramePr>
          <p:nvPr>
            <p:ph idx="1"/>
          </p:nvPr>
        </p:nvGraphicFramePr>
        <p:xfrm>
          <a:off x="400050" y="3200400"/>
          <a:ext cx="8328025" cy="2000250"/>
        </p:xfrm>
        <a:graphic>
          <a:graphicData uri="http://schemas.openxmlformats.org/drawingml/2006/table">
            <a:tbl>
              <a:tblPr/>
              <a:tblGrid>
                <a:gridCol w="1682750"/>
                <a:gridCol w="3425825"/>
                <a:gridCol w="3219450"/>
              </a:tblGrid>
              <a:tr h="666750">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sto MT" pitchFamily="18" charset="0"/>
                          <a:ea typeface="ＭＳ Ｐゴシック" pitchFamily="34" charset="-128"/>
                        </a:rPr>
                        <a:t>FIXED</a:t>
                      </a:r>
                    </a:p>
                  </a:txBody>
                  <a:tcPr marL="57147" marR="57147" marT="28572" marB="285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F7FE"/>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sto MT" pitchFamily="18"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sto MT" pitchFamily="18" charset="0"/>
                          <a:ea typeface="ＭＳ Ｐゴシック" pitchFamily="34" charset="-128"/>
                        </a:rPr>
                        <a:t>I. TYPICAL HIGH TOUCH: SINKS, COUNTERS, LIGHTSWITCHES, FLOORS</a:t>
                      </a:r>
                    </a:p>
                  </a:txBody>
                  <a:tcPr marL="57147" marR="57147" marT="28572" marB="285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sto MT" pitchFamily="18"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sto MT" pitchFamily="18" charset="0"/>
                          <a:ea typeface="ＭＳ Ｐゴシック" pitchFamily="34" charset="-128"/>
                        </a:rPr>
                        <a:t>IV. FLOOR AND WALL COVERING UPHOLSTERY, COUCHES </a:t>
                      </a:r>
                    </a:p>
                  </a:txBody>
                  <a:tcPr marL="57147" marR="57147" marT="28572" marB="285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6750">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sto MT" pitchFamily="18" charset="0"/>
                          <a:ea typeface="ＭＳ Ｐゴシック" pitchFamily="34" charset="-128"/>
                        </a:rPr>
                        <a:t>PORTABLE</a:t>
                      </a:r>
                    </a:p>
                  </a:txBody>
                  <a:tcPr marL="57147" marR="57147" marT="28572" marB="285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F7FE"/>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sto MT" pitchFamily="18"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sto MT" pitchFamily="18" charset="0"/>
                          <a:ea typeface="ＭＳ Ｐゴシック" pitchFamily="34" charset="-128"/>
                        </a:rPr>
                        <a:t>II. TABLES, CHARTS, CARTS, HARD CHAIRS/FURNITURE</a:t>
                      </a:r>
                    </a:p>
                  </a:txBody>
                  <a:tcPr marL="57147" marR="57147" marT="28572" marB="285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sto MT" pitchFamily="18"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sto MT" pitchFamily="18" charset="0"/>
                          <a:ea typeface="ＭＳ Ｐゴシック" pitchFamily="34" charset="-128"/>
                        </a:rPr>
                        <a:t>V. UPHOLSTERY, CHAIRS, CURTAINS, LINEN</a:t>
                      </a:r>
                    </a:p>
                  </a:txBody>
                  <a:tcPr marL="57147" marR="57147" marT="28572" marB="285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6750">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sto MT" pitchFamily="18" charset="0"/>
                          <a:ea typeface="ＭＳ Ｐゴシック" pitchFamily="34" charset="-128"/>
                        </a:rPr>
                        <a:t>MOBILE</a:t>
                      </a:r>
                    </a:p>
                  </a:txBody>
                  <a:tcPr marL="57147" marR="57147" marT="28572" marB="285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F7FE"/>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sto MT" pitchFamily="18"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sto MT" pitchFamily="18" charset="0"/>
                          <a:ea typeface="ＭＳ Ｐゴシック" pitchFamily="34" charset="-128"/>
                        </a:rPr>
                        <a:t>III. STETHOSCOPE, IV, RESP, DIAG</a:t>
                      </a:r>
                    </a:p>
                  </a:txBody>
                  <a:tcPr marL="57147" marR="57147" marT="28572" marB="285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sto MT" pitchFamily="18"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sto MT" pitchFamily="18" charset="0"/>
                          <a:ea typeface="ＭＳ Ｐゴシック" pitchFamily="34" charset="-128"/>
                        </a:rPr>
                        <a:t>VI. BP CUFF, PT GOWNS, APPAREL, SCRUBS, LAB COATS</a:t>
                      </a:r>
                    </a:p>
                  </a:txBody>
                  <a:tcPr marL="57147" marR="57147" marT="28572" marB="285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ounded Rectangle 6"/>
          <p:cNvSpPr/>
          <p:nvPr/>
        </p:nvSpPr>
        <p:spPr>
          <a:xfrm>
            <a:off x="2139950" y="3238500"/>
            <a:ext cx="3317875" cy="582613"/>
          </a:xfrm>
          <a:prstGeom prst="roundRect">
            <a:avLst/>
          </a:prstGeom>
          <a:noFill/>
          <a:ln w="76200" cap="flat" cmpd="sng" algn="ctr">
            <a:solidFill>
              <a:schemeClr val="accent1"/>
            </a:solid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500" b="1">
              <a:solidFill>
                <a:srgbClr val="000000"/>
              </a:solidFill>
              <a:latin typeface="Calisto MT" pitchFamily="18" charset="0"/>
            </a:endParaRPr>
          </a:p>
        </p:txBody>
      </p:sp>
      <p:sp>
        <p:nvSpPr>
          <p:cNvPr id="8" name="Rounded Rectangle 7"/>
          <p:cNvSpPr/>
          <p:nvPr/>
        </p:nvSpPr>
        <p:spPr>
          <a:xfrm>
            <a:off x="5511800" y="4495800"/>
            <a:ext cx="3181350" cy="644525"/>
          </a:xfrm>
          <a:prstGeom prst="roundRect">
            <a:avLst/>
          </a:prstGeom>
          <a:noFill/>
          <a:ln w="76200" cap="flat" cmpd="sng" algn="ctr">
            <a:solidFill>
              <a:srgbClr val="FF0000"/>
            </a:solidFill>
            <a:prstDash val="solid"/>
            <a:round/>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500">
              <a:solidFill>
                <a:srgbClr val="000000"/>
              </a:solidFill>
              <a:latin typeface="Calisto MT" pitchFamily="18" charset="0"/>
            </a:endParaRPr>
          </a:p>
        </p:txBody>
      </p:sp>
      <p:sp>
        <p:nvSpPr>
          <p:cNvPr id="2" name="TextBox 1"/>
          <p:cNvSpPr txBox="1"/>
          <p:nvPr/>
        </p:nvSpPr>
        <p:spPr>
          <a:xfrm>
            <a:off x="2139950" y="2546350"/>
            <a:ext cx="3222625" cy="369888"/>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a:solidFill>
                  <a:srgbClr val="000000"/>
                </a:solidFill>
                <a:latin typeface="Calisto MT" pitchFamily="18" charset="0"/>
              </a:rPr>
              <a:t>Non-Porous, Hard Surfaces</a:t>
            </a:r>
          </a:p>
        </p:txBody>
      </p:sp>
      <p:sp>
        <p:nvSpPr>
          <p:cNvPr id="9" name="TextBox 8"/>
          <p:cNvSpPr txBox="1"/>
          <p:nvPr/>
        </p:nvSpPr>
        <p:spPr>
          <a:xfrm>
            <a:off x="5511800" y="2535238"/>
            <a:ext cx="3222625" cy="368300"/>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a:solidFill>
                  <a:srgbClr val="000000"/>
                </a:solidFill>
                <a:latin typeface="Calisto MT" pitchFamily="18" charset="0"/>
              </a:rPr>
              <a:t>Porous, Soft Surfaces</a:t>
            </a:r>
          </a:p>
        </p:txBody>
      </p:sp>
      <p:sp>
        <p:nvSpPr>
          <p:cNvPr id="10" name="Slide Number Placeholder 9"/>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0D2ABA2-B794-4F52-8045-788F62851E03}" type="slidenum">
              <a:rPr lang="en-US" altLang="en-US" sz="1800">
                <a:solidFill>
                  <a:srgbClr val="7F7F7F"/>
                </a:solidFill>
                <a:latin typeface="Calisto MT" pitchFamily="18" charset="0"/>
              </a:rPr>
              <a:pPr eaLnBrk="1" hangingPunct="1"/>
              <a:t>37</a:t>
            </a:fld>
            <a:endParaRPr lang="en-US" altLang="en-US" sz="1800">
              <a:solidFill>
                <a:srgbClr val="7F7F7F"/>
              </a:solidFill>
              <a:latin typeface="Calisto MT" pitchFamily="18" charset="0"/>
            </a:endParaRP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2"/>
          <p:cNvSpPr>
            <a:spLocks noGrp="1"/>
          </p:cNvSpPr>
          <p:nvPr>
            <p:ph type="title"/>
          </p:nvPr>
        </p:nvSpPr>
        <p:spPr>
          <a:xfrm>
            <a:off x="457200" y="2236788"/>
            <a:ext cx="6400800" cy="1362075"/>
          </a:xfrm>
        </p:spPr>
        <p:txBody>
          <a:bodyPr/>
          <a:lstStyle/>
          <a:p>
            <a:pPr eaLnBrk="1" hangingPunct="1"/>
            <a:r>
              <a:rPr lang="en-US" altLang="en-US" smtClean="0">
                <a:ea typeface="ＭＳ Ｐゴシック" pitchFamily="34" charset="-128"/>
              </a:rPr>
              <a:t>Rich Body of Literature</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43AEE23-E4B0-46B5-BCE0-DA6994F63469}" type="slidenum">
              <a:rPr lang="en-US" altLang="en-US" sz="1800">
                <a:solidFill>
                  <a:schemeClr val="bg1"/>
                </a:solidFill>
                <a:latin typeface="Calisto MT" pitchFamily="18" charset="0"/>
              </a:rPr>
              <a:pPr eaLnBrk="1" hangingPunct="1"/>
              <a:t>38</a:t>
            </a:fld>
            <a:endParaRPr lang="en-US" altLang="en-US" sz="1800">
              <a:solidFill>
                <a:schemeClr val="bg1"/>
              </a:solidFill>
              <a:latin typeface="Calisto MT"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a:xfrm>
            <a:off x="290513" y="-22225"/>
            <a:ext cx="8610600" cy="762000"/>
          </a:xfrm>
        </p:spPr>
        <p:txBody>
          <a:bodyPr/>
          <a:lstStyle/>
          <a:p>
            <a:pPr eaLnBrk="1" hangingPunct="1"/>
            <a:r>
              <a:rPr lang="en-US" altLang="en-US" sz="2800" smtClean="0">
                <a:ea typeface="ＭＳ Ｐゴシック" pitchFamily="34" charset="-128"/>
              </a:rPr>
              <a:t>Literature: Environmental Soft Surface Type</a:t>
            </a:r>
          </a:p>
        </p:txBody>
      </p:sp>
      <p:sp>
        <p:nvSpPr>
          <p:cNvPr id="3" name="Content Placeholder 2"/>
          <p:cNvSpPr>
            <a:spLocks noGrp="1"/>
          </p:cNvSpPr>
          <p:nvPr>
            <p:ph sz="half" idx="4294967295"/>
          </p:nvPr>
        </p:nvSpPr>
        <p:spPr>
          <a:xfrm>
            <a:off x="290513" y="1711325"/>
            <a:ext cx="3476625" cy="4049713"/>
          </a:xfrm>
        </p:spPr>
        <p:txBody>
          <a:bodyPr>
            <a:noAutofit/>
          </a:bodyPr>
          <a:lstStyle/>
          <a:p>
            <a:pPr marL="571500" indent="-571500" eaLnBrk="1" hangingPunct="1">
              <a:buFont typeface="Calisto MT" pitchFamily="18" charset="0"/>
              <a:buAutoNum type="romanUcPeriod"/>
            </a:pPr>
            <a:r>
              <a:rPr lang="en-US" altLang="en-US" sz="2400" smtClean="0">
                <a:solidFill>
                  <a:srgbClr val="000000"/>
                </a:solidFill>
                <a:ea typeface="ＭＳ Ｐゴシック" pitchFamily="34" charset="-128"/>
              </a:rPr>
              <a:t>Fixed</a:t>
            </a:r>
          </a:p>
          <a:p>
            <a:pPr marL="1028700" lvl="1" indent="-571500" eaLnBrk="1" hangingPunct="1">
              <a:buFont typeface="Calisto MT" pitchFamily="18" charset="0"/>
              <a:buAutoNum type="romanLcPeriod"/>
            </a:pPr>
            <a:r>
              <a:rPr lang="en-US" altLang="en-US" sz="2400" smtClean="0">
                <a:solidFill>
                  <a:srgbClr val="000000"/>
                </a:solidFill>
                <a:ea typeface="ＭＳ Ｐゴシック" pitchFamily="34" charset="-128"/>
              </a:rPr>
              <a:t>Furniture</a:t>
            </a:r>
          </a:p>
          <a:p>
            <a:pPr marL="571500" indent="-571500" eaLnBrk="1" hangingPunct="1">
              <a:buFont typeface="Calisto MT" pitchFamily="18" charset="0"/>
              <a:buAutoNum type="romanUcPeriod"/>
            </a:pPr>
            <a:r>
              <a:rPr lang="en-US" altLang="en-US" sz="2400" smtClean="0">
                <a:solidFill>
                  <a:srgbClr val="000000"/>
                </a:solidFill>
                <a:ea typeface="ＭＳ Ｐゴシック" pitchFamily="34" charset="-128"/>
              </a:rPr>
              <a:t>Portable</a:t>
            </a:r>
          </a:p>
          <a:p>
            <a:pPr marL="1028700" lvl="1" indent="-571500" eaLnBrk="1" hangingPunct="1">
              <a:buFont typeface="Calisto MT" pitchFamily="18" charset="0"/>
              <a:buAutoNum type="romanLcPeriod"/>
            </a:pPr>
            <a:r>
              <a:rPr lang="en-US" altLang="en-US" sz="2400" smtClean="0">
                <a:solidFill>
                  <a:srgbClr val="000000"/>
                </a:solidFill>
                <a:ea typeface="ＭＳ Ｐゴシック" pitchFamily="34" charset="-128"/>
              </a:rPr>
              <a:t>Privacy Curtains</a:t>
            </a:r>
          </a:p>
          <a:p>
            <a:pPr marL="1028700" lvl="1" indent="-571500" eaLnBrk="1" hangingPunct="1">
              <a:buFont typeface="Calisto MT" pitchFamily="18" charset="0"/>
              <a:buAutoNum type="romanLcPeriod"/>
            </a:pPr>
            <a:r>
              <a:rPr lang="en-US" altLang="en-US" sz="2400" smtClean="0">
                <a:solidFill>
                  <a:srgbClr val="000000"/>
                </a:solidFill>
                <a:ea typeface="ＭＳ Ｐゴシック" pitchFamily="34" charset="-128"/>
              </a:rPr>
              <a:t>Textiles</a:t>
            </a:r>
          </a:p>
          <a:p>
            <a:pPr marL="571500" indent="-571500" eaLnBrk="1" hangingPunct="1">
              <a:buFont typeface="Calisto MT" pitchFamily="18" charset="0"/>
              <a:buAutoNum type="romanUcPeriod"/>
            </a:pPr>
            <a:r>
              <a:rPr lang="en-US" altLang="en-US" sz="2400" smtClean="0">
                <a:solidFill>
                  <a:srgbClr val="000000"/>
                </a:solidFill>
                <a:ea typeface="ＭＳ Ｐゴシック" pitchFamily="34" charset="-128"/>
              </a:rPr>
              <a:t>Laundering</a:t>
            </a:r>
          </a:p>
          <a:p>
            <a:pPr marL="571500" indent="-571500" eaLnBrk="1" hangingPunct="1">
              <a:buFont typeface="Calisto MT" pitchFamily="18" charset="0"/>
              <a:buAutoNum type="romanUcPeriod"/>
            </a:pPr>
            <a:r>
              <a:rPr lang="en-US" altLang="en-US" sz="2400" smtClean="0">
                <a:solidFill>
                  <a:srgbClr val="000000"/>
                </a:solidFill>
                <a:ea typeface="ＭＳ Ｐゴシック" pitchFamily="34" charset="-128"/>
              </a:rPr>
              <a:t>Mobile</a:t>
            </a:r>
          </a:p>
          <a:p>
            <a:pPr marL="1028700" lvl="1" indent="-571500" eaLnBrk="1" hangingPunct="1">
              <a:buFont typeface="Calisto MT" pitchFamily="18" charset="0"/>
              <a:buAutoNum type="romanLcPeriod"/>
            </a:pPr>
            <a:r>
              <a:rPr lang="en-US" altLang="en-US" sz="2400" smtClean="0">
                <a:solidFill>
                  <a:srgbClr val="000000"/>
                </a:solidFill>
                <a:ea typeface="ＭＳ Ｐゴシック" pitchFamily="34" charset="-128"/>
              </a:rPr>
              <a:t>HCW Attire</a:t>
            </a:r>
          </a:p>
        </p:txBody>
      </p:sp>
      <p:sp>
        <p:nvSpPr>
          <p:cNvPr id="66564" name="Content Placeholder 3"/>
          <p:cNvSpPr>
            <a:spLocks noGrp="1"/>
          </p:cNvSpPr>
          <p:nvPr>
            <p:ph sz="half" idx="4294967295"/>
          </p:nvPr>
        </p:nvSpPr>
        <p:spPr>
          <a:xfrm>
            <a:off x="4637088" y="1711325"/>
            <a:ext cx="4321175" cy="2832100"/>
          </a:xfrm>
        </p:spPr>
        <p:txBody>
          <a:bodyPr/>
          <a:lstStyle/>
          <a:p>
            <a:pPr eaLnBrk="1" hangingPunct="1"/>
            <a:r>
              <a:rPr lang="en-US" altLang="en-US" sz="1400" smtClean="0">
                <a:ea typeface="ＭＳ Ｐゴシック" pitchFamily="34" charset="-128"/>
              </a:rPr>
              <a:t>Creamer 2008, Gould 1993, Langford 2006, Malik 2006, Ndawula 1991, Noskin 2000</a:t>
            </a:r>
          </a:p>
          <a:p>
            <a:pPr eaLnBrk="1" hangingPunct="1"/>
            <a:r>
              <a:rPr lang="en-US" altLang="en-US" sz="1400" smtClean="0">
                <a:ea typeface="ＭＳ Ｐゴシック" pitchFamily="34" charset="-128"/>
              </a:rPr>
              <a:t>Das 2002, Klakus 2008, Ohl 2012, Palmer 1999, Schweizer 2012, Trillis 2008</a:t>
            </a:r>
          </a:p>
          <a:p>
            <a:pPr eaLnBrk="1" hangingPunct="1"/>
            <a:r>
              <a:rPr lang="en-US" altLang="en-US" sz="1400" smtClean="0">
                <a:ea typeface="ＭＳ Ｐゴシック" pitchFamily="34" charset="-128"/>
              </a:rPr>
              <a:t>Barrie 1994, Boyce 1997, Hochmuth 2002, Fijan 2012, Kniehl 2005, Neely 2000, Neely 2001, Nicas 2006, Sasahara 2011, Shiomori 2002, Thomas 1987</a:t>
            </a:r>
          </a:p>
          <a:p>
            <a:pPr eaLnBrk="1" hangingPunct="1"/>
            <a:r>
              <a:rPr lang="en-US" altLang="en-US" sz="1400" smtClean="0">
                <a:ea typeface="ＭＳ Ｐゴシック" pitchFamily="34" charset="-128"/>
              </a:rPr>
              <a:t>Blaser 1984, Jacob 2007, Lakdawala 2011, Patel 2006, Scott 2011, Wright 2012</a:t>
            </a:r>
          </a:p>
          <a:p>
            <a:pPr eaLnBrk="1" hangingPunct="1"/>
            <a:r>
              <a:rPr lang="en-US" altLang="en-US" sz="1400" smtClean="0">
                <a:ea typeface="ＭＳ Ｐゴシック" pitchFamily="34" charset="-128"/>
              </a:rPr>
              <a:t>Babb 1983, Bearman 2012, Burden 2011, Burden 2013, Butler 2010, Callaghan 1998, Ditchburne 2006, Gaspard 2009, Hsieh 1986, Krueger 2012, Loh 2000, Lopez 2009, Loveday 2014, Morgan 2012, Munoz-Price 2012, Osawa 2003, Pandey 2010, Perry 2001, Pilonetto 2004, Sattar 2001, Snyder 2008, Speers 1969, Steinlechner 2002, Treakle 2009, Uneke 2010, Weiner-Wall 2011, Wong 1991</a:t>
            </a:r>
          </a:p>
          <a:p>
            <a:pPr eaLnBrk="1" hangingPunct="1"/>
            <a:endParaRPr lang="en-US" altLang="en-US" sz="1400" smtClean="0">
              <a:ea typeface="ＭＳ Ｐゴシック" pitchFamily="34" charset="-128"/>
            </a:endParaRPr>
          </a:p>
        </p:txBody>
      </p:sp>
      <p:sp>
        <p:nvSpPr>
          <p:cNvPr id="5" name="TextBox 4"/>
          <p:cNvSpPr txBox="1">
            <a:spLocks noChangeArrowheads="1"/>
          </p:cNvSpPr>
          <p:nvPr/>
        </p:nvSpPr>
        <p:spPr bwMode="auto">
          <a:xfrm>
            <a:off x="3897313" y="5360988"/>
            <a:ext cx="609600" cy="40005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000"/>
              <a:t>27</a:t>
            </a:r>
          </a:p>
        </p:txBody>
      </p:sp>
      <p:sp>
        <p:nvSpPr>
          <p:cNvPr id="6" name="TextBox 5"/>
          <p:cNvSpPr txBox="1">
            <a:spLocks noChangeArrowheads="1"/>
          </p:cNvSpPr>
          <p:nvPr/>
        </p:nvSpPr>
        <p:spPr bwMode="auto">
          <a:xfrm flipV="1">
            <a:off x="3921125" y="1895475"/>
            <a:ext cx="620713" cy="40005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000"/>
              <a:t>6</a:t>
            </a:r>
          </a:p>
        </p:txBody>
      </p:sp>
      <p:sp>
        <p:nvSpPr>
          <p:cNvPr id="7" name="TextBox 6"/>
          <p:cNvSpPr txBox="1">
            <a:spLocks noChangeArrowheads="1"/>
          </p:cNvSpPr>
          <p:nvPr/>
        </p:nvSpPr>
        <p:spPr bwMode="auto">
          <a:xfrm>
            <a:off x="3921125" y="3082925"/>
            <a:ext cx="633413" cy="40005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000"/>
              <a:t>6</a:t>
            </a:r>
          </a:p>
        </p:txBody>
      </p:sp>
      <p:sp>
        <p:nvSpPr>
          <p:cNvPr id="8" name="TextBox 7"/>
          <p:cNvSpPr txBox="1">
            <a:spLocks noChangeArrowheads="1"/>
          </p:cNvSpPr>
          <p:nvPr/>
        </p:nvSpPr>
        <p:spPr bwMode="auto">
          <a:xfrm>
            <a:off x="3921125" y="3638550"/>
            <a:ext cx="609600" cy="40005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000"/>
              <a:t>11</a:t>
            </a:r>
          </a:p>
        </p:txBody>
      </p:sp>
      <p:sp>
        <p:nvSpPr>
          <p:cNvPr id="9" name="TextBox 8"/>
          <p:cNvSpPr txBox="1">
            <a:spLocks noChangeArrowheads="1"/>
          </p:cNvSpPr>
          <p:nvPr/>
        </p:nvSpPr>
        <p:spPr bwMode="auto">
          <a:xfrm>
            <a:off x="3921125" y="4419600"/>
            <a:ext cx="609600" cy="40005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000"/>
              <a:t>6</a:t>
            </a:r>
          </a:p>
        </p:txBody>
      </p:sp>
      <p:sp>
        <p:nvSpPr>
          <p:cNvPr id="10" name="Slide Number Placeholder 9"/>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223A155-6FA4-4891-ACB1-2746160F0BB5}" type="slidenum">
              <a:rPr lang="en-US" altLang="en-US" sz="1800">
                <a:solidFill>
                  <a:srgbClr val="7F7F7F"/>
                </a:solidFill>
                <a:latin typeface="Calisto MT" pitchFamily="18" charset="0"/>
              </a:rPr>
              <a:pPr eaLnBrk="1" hangingPunct="1"/>
              <a:t>39</a:t>
            </a:fld>
            <a:endParaRPr lang="en-US" altLang="en-US" sz="1800">
              <a:solidFill>
                <a:srgbClr val="7F7F7F"/>
              </a:solidFill>
              <a:latin typeface="Calisto MT" pitchFamily="18"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457200" y="2236788"/>
            <a:ext cx="6400800" cy="1362075"/>
          </a:xfrm>
        </p:spPr>
        <p:txBody>
          <a:bodyPr/>
          <a:lstStyle/>
          <a:p>
            <a:pPr eaLnBrk="1" hangingPunct="1"/>
            <a:r>
              <a:rPr lang="en-US" altLang="en-US" smtClean="0">
                <a:ea typeface="ＭＳ Ｐゴシック" pitchFamily="34" charset="-128"/>
              </a:rPr>
              <a:t>Current Landscape</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172A58F-9525-46EB-BC2F-BD669C0FBB7A}" type="slidenum">
              <a:rPr lang="en-US" altLang="en-US" sz="1800">
                <a:solidFill>
                  <a:schemeClr val="bg1"/>
                </a:solidFill>
                <a:latin typeface="Calisto MT" pitchFamily="18" charset="0"/>
              </a:rPr>
              <a:pPr eaLnBrk="1" hangingPunct="1"/>
              <a:t>4</a:t>
            </a:fld>
            <a:endParaRPr lang="en-US" altLang="en-US" sz="1800">
              <a:solidFill>
                <a:schemeClr val="bg1"/>
              </a:solidFill>
              <a:latin typeface="Calisto MT"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0" y="152400"/>
            <a:ext cx="9144000" cy="952500"/>
          </a:xfrm>
        </p:spPr>
        <p:txBody>
          <a:bodyPr/>
          <a:lstStyle/>
          <a:p>
            <a:pPr eaLnBrk="1" hangingPunct="1"/>
            <a:r>
              <a:rPr lang="en-US" altLang="en-US" sz="2800" smtClean="0">
                <a:ea typeface="ＭＳ Ｐゴシック" pitchFamily="34" charset="-128"/>
              </a:rPr>
              <a:t>Recent Published Studies: </a:t>
            </a:r>
            <a:br>
              <a:rPr lang="en-US" altLang="en-US" sz="2800" smtClean="0">
                <a:ea typeface="ＭＳ Ｐゴシック" pitchFamily="34" charset="-128"/>
              </a:rPr>
            </a:br>
            <a:r>
              <a:rPr lang="en-US" altLang="en-US" sz="2800" smtClean="0">
                <a:ea typeface="ＭＳ Ｐゴシック" pitchFamily="34" charset="-128"/>
              </a:rPr>
              <a:t>Uniforms Can Play a Role in Transmission</a:t>
            </a:r>
          </a:p>
        </p:txBody>
      </p:sp>
      <p:sp>
        <p:nvSpPr>
          <p:cNvPr id="68611" name="Content Placeholder 2"/>
          <p:cNvSpPr>
            <a:spLocks noGrp="1"/>
          </p:cNvSpPr>
          <p:nvPr>
            <p:ph idx="1"/>
          </p:nvPr>
        </p:nvSpPr>
        <p:spPr>
          <a:xfrm>
            <a:off x="685800" y="2355850"/>
            <a:ext cx="7915275" cy="4044950"/>
          </a:xfrm>
        </p:spPr>
        <p:txBody>
          <a:bodyPr/>
          <a:lstStyle/>
          <a:p>
            <a:pPr eaLnBrk="1" hangingPunct="1">
              <a:lnSpc>
                <a:spcPct val="90000"/>
              </a:lnSpc>
            </a:pPr>
            <a:r>
              <a:rPr lang="en-US" altLang="en-US" sz="2300" smtClean="0">
                <a:ea typeface="ＭＳ Ｐゴシック" pitchFamily="34" charset="-128"/>
              </a:rPr>
              <a:t>Clothing can play a significant role in the spread of infectious materials.</a:t>
            </a:r>
          </a:p>
          <a:p>
            <a:pPr eaLnBrk="1" hangingPunct="1">
              <a:lnSpc>
                <a:spcPct val="80000"/>
              </a:lnSpc>
              <a:buFont typeface="Wingdings" pitchFamily="2" charset="2"/>
              <a:buNone/>
            </a:pPr>
            <a:r>
              <a:rPr lang="en-US" altLang="en-US" sz="2300" smtClean="0">
                <a:ea typeface="ＭＳ Ｐゴシック" pitchFamily="34" charset="-128"/>
              </a:rPr>
              <a:t>		Contamination of Clothing with MRSA and </a:t>
            </a:r>
            <a:r>
              <a:rPr lang="en-US" altLang="en-US" sz="2300" i="1" smtClean="0">
                <a:ea typeface="ＭＳ Ｐゴシック" pitchFamily="34" charset="-128"/>
              </a:rPr>
              <a:t>C.difficile</a:t>
            </a:r>
          </a:p>
          <a:p>
            <a:pPr eaLnBrk="1" hangingPunct="1">
              <a:lnSpc>
                <a:spcPct val="80000"/>
              </a:lnSpc>
              <a:buFont typeface="Wingdings" pitchFamily="2" charset="2"/>
              <a:buNone/>
            </a:pPr>
            <a:r>
              <a:rPr lang="en-US" altLang="en-US" sz="2300" smtClean="0">
                <a:ea typeface="ＭＳ Ｐゴシック" pitchFamily="34" charset="-128"/>
              </a:rPr>
              <a:t>		Survival of Bacteria on Clothing</a:t>
            </a:r>
          </a:p>
          <a:p>
            <a:pPr eaLnBrk="1" hangingPunct="1">
              <a:lnSpc>
                <a:spcPct val="80000"/>
              </a:lnSpc>
              <a:buFont typeface="Wingdings" pitchFamily="2" charset="2"/>
              <a:buNone/>
            </a:pPr>
            <a:r>
              <a:rPr lang="en-US" altLang="en-US" sz="2300" smtClean="0">
                <a:ea typeface="ＭＳ Ｐゴシック" pitchFamily="34" charset="-128"/>
              </a:rPr>
              <a:t>		Transfer of Bacteria to Hands</a:t>
            </a:r>
          </a:p>
          <a:p>
            <a:pPr eaLnBrk="1" hangingPunct="1">
              <a:lnSpc>
                <a:spcPct val="80000"/>
              </a:lnSpc>
              <a:buFont typeface="Wingdings" pitchFamily="2" charset="2"/>
              <a:buNone/>
            </a:pPr>
            <a:r>
              <a:rPr lang="en-US" altLang="en-US" sz="2300" smtClean="0">
                <a:ea typeface="ＭＳ Ｐゴシック" pitchFamily="34" charset="-128"/>
              </a:rPr>
              <a:t>		Clothing as Possible Cause of Cases / Outbreaks</a:t>
            </a:r>
            <a:endParaRPr lang="en-US" altLang="en-US" sz="2300" b="1" smtClean="0">
              <a:ea typeface="ＭＳ Ｐゴシック" pitchFamily="34" charset="-128"/>
            </a:endParaRPr>
          </a:p>
          <a:p>
            <a:pPr eaLnBrk="1" hangingPunct="1"/>
            <a:r>
              <a:rPr lang="en-US" altLang="en-US" sz="2300" smtClean="0">
                <a:ea typeface="ＭＳ Ｐゴシック" pitchFamily="34" charset="-128"/>
              </a:rPr>
              <a:t>Transmission via clothing plays an important part in the spread of </a:t>
            </a:r>
            <a:r>
              <a:rPr lang="en-US" altLang="en-US" sz="2300" i="1" smtClean="0">
                <a:ea typeface="ＭＳ Ｐゴシック" pitchFamily="34" charset="-128"/>
              </a:rPr>
              <a:t>S. aureus</a:t>
            </a:r>
            <a:r>
              <a:rPr lang="en-US" altLang="en-US" sz="2300" smtClean="0">
                <a:ea typeface="ＭＳ Ｐゴシック" pitchFamily="34" charset="-128"/>
              </a:rPr>
              <a:t> (and MRSA) infections. </a:t>
            </a:r>
          </a:p>
          <a:p>
            <a:pPr eaLnBrk="1" hangingPunct="1">
              <a:lnSpc>
                <a:spcPct val="80000"/>
              </a:lnSpc>
              <a:buFont typeface="Wingdings" pitchFamily="2" charset="2"/>
              <a:buNone/>
            </a:pPr>
            <a:endParaRPr lang="en-US" altLang="en-US" sz="1400" smtClean="0">
              <a:ea typeface="ＭＳ Ｐゴシック" pitchFamily="34" charset="-128"/>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0E1CC4B-D4F3-4713-8E6B-9334B9BF815B}" type="slidenum">
              <a:rPr lang="en-US" altLang="en-US" sz="1800">
                <a:solidFill>
                  <a:srgbClr val="7F7F7F"/>
                </a:solidFill>
                <a:latin typeface="Calisto MT" pitchFamily="18" charset="0"/>
              </a:rPr>
              <a:pPr eaLnBrk="1" hangingPunct="1"/>
              <a:t>40</a:t>
            </a:fld>
            <a:endParaRPr lang="en-US" altLang="en-US" sz="1800">
              <a:solidFill>
                <a:srgbClr val="7F7F7F"/>
              </a:solidFill>
              <a:latin typeface="Calisto MT" pitchFamily="18"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altLang="en-US" smtClean="0">
                <a:ea typeface="ＭＳ Ｐゴシック" pitchFamily="34" charset="-128"/>
              </a:rPr>
              <a:t>Healthcare Worker Uniforms</a:t>
            </a:r>
          </a:p>
        </p:txBody>
      </p:sp>
      <p:sp>
        <p:nvSpPr>
          <p:cNvPr id="3" name="Content Placeholder 2"/>
          <p:cNvSpPr>
            <a:spLocks noGrp="1"/>
          </p:cNvSpPr>
          <p:nvPr>
            <p:ph sz="quarter" idx="1"/>
          </p:nvPr>
        </p:nvSpPr>
        <p:spPr>
          <a:xfrm>
            <a:off x="301625" y="2520950"/>
            <a:ext cx="8504238" cy="3975100"/>
          </a:xfrm>
        </p:spPr>
        <p:txBody>
          <a:bodyPr>
            <a:normAutofit/>
          </a:bodyPr>
          <a:lstStyle/>
          <a:p>
            <a:pPr eaLnBrk="1" hangingPunct="1"/>
            <a:r>
              <a:rPr lang="en-US" altLang="en-US" sz="2000" smtClean="0">
                <a:ea typeface="ＭＳ Ｐゴシック" pitchFamily="34" charset="-128"/>
              </a:rPr>
              <a:t>At the end of a work shift, </a:t>
            </a:r>
            <a:r>
              <a:rPr lang="en-US" altLang="en-US" sz="2000" i="1" smtClean="0">
                <a:ea typeface="ＭＳ Ｐゴシック" pitchFamily="34" charset="-128"/>
              </a:rPr>
              <a:t>C. difficile</a:t>
            </a:r>
            <a:r>
              <a:rPr lang="en-US" altLang="en-US" sz="2000" smtClean="0">
                <a:ea typeface="ＭＳ Ｐゴシック" pitchFamily="34" charset="-128"/>
              </a:rPr>
              <a:t> and MRSA were recovered from the surface of nurses’ uniforms at counts exceeding 500 CFU</a:t>
            </a:r>
          </a:p>
          <a:p>
            <a:pPr eaLnBrk="1" hangingPunct="1"/>
            <a:r>
              <a:rPr lang="en-US" altLang="en-US" sz="2000" smtClean="0">
                <a:ea typeface="ＭＳ Ｐゴシック" pitchFamily="34" charset="-128"/>
              </a:rPr>
              <a:t>23% of  lab coats were contaminated with MSSA and 18% with MRSA</a:t>
            </a:r>
            <a:endParaRPr lang="en-US" altLang="en-US" sz="2000" baseline="30000" smtClean="0">
              <a:ea typeface="ＭＳ Ｐゴシック" pitchFamily="34" charset="-128"/>
            </a:endParaRPr>
          </a:p>
          <a:p>
            <a:pPr eaLnBrk="1" hangingPunct="1"/>
            <a:r>
              <a:rPr lang="en-US" altLang="en-US" sz="2000" smtClean="0">
                <a:ea typeface="ＭＳ Ｐゴシック" pitchFamily="34" charset="-128"/>
              </a:rPr>
              <a:t>60% of hospital staff uniforms were culture positive for MDROs based on samples taken from the sleeves, waists, and pockets of over 100 physicians’ and nurses’ work apparel</a:t>
            </a:r>
            <a:endParaRPr lang="en-US" altLang="en-US" sz="2000" baseline="30000" smtClean="0">
              <a:ea typeface="ＭＳ Ｐゴシック" pitchFamily="34" charset="-128"/>
            </a:endParaRPr>
          </a:p>
          <a:p>
            <a:pPr eaLnBrk="1" hangingPunct="1"/>
            <a:r>
              <a:rPr lang="en-US" altLang="en-US" sz="2000" smtClean="0">
                <a:ea typeface="ＭＳ Ｐゴシック" pitchFamily="34" charset="-128"/>
              </a:rPr>
              <a:t>Healthcare-associated pathogens were isolated from 63% of the uniforms </a:t>
            </a:r>
          </a:p>
          <a:p>
            <a:pPr eaLnBrk="1" hangingPunct="1"/>
            <a:r>
              <a:rPr lang="en-US" altLang="en-US" sz="2000" smtClean="0">
                <a:ea typeface="ＭＳ Ｐゴシック" pitchFamily="34" charset="-128"/>
              </a:rPr>
              <a:t>Laundered and unworn scrubs harbored normal skin flora on Residents’ uniforms  </a:t>
            </a:r>
          </a:p>
          <a:p>
            <a:pPr eaLnBrk="1" hangingPunct="1"/>
            <a:endParaRPr lang="en-US" altLang="en-US" sz="2000" smtClean="0">
              <a:ea typeface="ＭＳ Ｐゴシック" pitchFamily="34" charset="-128"/>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511D667-D8C2-4E7E-8DD4-9A60B861AC69}" type="slidenum">
              <a:rPr lang="en-US" altLang="en-US" sz="1800">
                <a:solidFill>
                  <a:srgbClr val="7F7F7F"/>
                </a:solidFill>
                <a:latin typeface="Calisto MT" pitchFamily="18" charset="0"/>
              </a:rPr>
              <a:pPr eaLnBrk="1" hangingPunct="1"/>
              <a:t>41</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Content Placeholder 3" descr="Capture.PNG"/>
          <p:cNvPicPr>
            <a:picLocks noChangeAspect="1"/>
          </p:cNvPicPr>
          <p:nvPr/>
        </p:nvPicPr>
        <p:blipFill>
          <a:blip r:embed="rId2" cstate="email">
            <a:extLst>
              <a:ext uri="{28A0092B-C50C-407E-A947-70E740481C1C}">
                <a14:useLocalDpi xmlns:a14="http://schemas.microsoft.com/office/drawing/2010/main"/>
              </a:ext>
            </a:extLst>
          </a:blip>
          <a:srcRect l="2351" r="7626"/>
          <a:stretch>
            <a:fillRect/>
          </a:stretch>
        </p:blipFill>
        <p:spPr bwMode="auto">
          <a:xfrm>
            <a:off x="0" y="669925"/>
            <a:ext cx="9144000" cy="563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0D0B82C-BEF1-4DB8-88AD-B3423AA0EC89}" type="slidenum">
              <a:rPr lang="en-US" altLang="en-US" sz="1800">
                <a:solidFill>
                  <a:srgbClr val="7F7F7F"/>
                </a:solidFill>
                <a:latin typeface="Calisto MT" pitchFamily="18" charset="0"/>
              </a:rPr>
              <a:pPr eaLnBrk="1" hangingPunct="1"/>
              <a:t>42</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12763" y="981075"/>
            <a:ext cx="8093075" cy="568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03600" y="6646863"/>
            <a:ext cx="49815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Box 3"/>
          <p:cNvSpPr txBox="1">
            <a:spLocks noChangeArrowheads="1"/>
          </p:cNvSpPr>
          <p:nvPr/>
        </p:nvSpPr>
        <p:spPr bwMode="auto">
          <a:xfrm>
            <a:off x="304800" y="457200"/>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800">
                <a:solidFill>
                  <a:schemeClr val="bg1"/>
                </a:solidFill>
                <a:latin typeface="Calisto MT" pitchFamily="18" charset="0"/>
              </a:rPr>
              <a:t>Contaminated Textiles: Microbes and Outbreaks</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C58624C-254D-4A57-ACA4-65A1007B6B48}" type="slidenum">
              <a:rPr lang="en-US" altLang="en-US" sz="1800">
                <a:solidFill>
                  <a:srgbClr val="7F7F7F"/>
                </a:solidFill>
                <a:latin typeface="Calisto MT" pitchFamily="18" charset="0"/>
              </a:rPr>
              <a:pPr eaLnBrk="1" hangingPunct="1"/>
              <a:t>43</a:t>
            </a:fld>
            <a:endParaRPr lang="en-US" altLang="en-US" sz="1800">
              <a:solidFill>
                <a:srgbClr val="7F7F7F"/>
              </a:solidFill>
              <a:latin typeface="Calisto MT" pitchFamily="18" charset="0"/>
            </a:endParaRP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811338"/>
            <a:ext cx="9144000"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EFCA910-E573-4466-BF88-65B7D7B2C6CF}" type="slidenum">
              <a:rPr lang="en-US" altLang="en-US" sz="1800">
                <a:solidFill>
                  <a:srgbClr val="7F7F7F"/>
                </a:solidFill>
                <a:latin typeface="Calisto MT" pitchFamily="18" charset="0"/>
              </a:rPr>
              <a:pPr eaLnBrk="1" hangingPunct="1"/>
              <a:t>44</a:t>
            </a:fld>
            <a:endParaRPr lang="en-US" altLang="en-US" sz="1800">
              <a:solidFill>
                <a:srgbClr val="7F7F7F"/>
              </a:solidFill>
              <a:latin typeface="Calisto MT" pitchFamily="18" charset="0"/>
            </a:endParaRP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373506" y="370992"/>
            <a:ext cx="8223473" cy="60914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BF51FF9-97A5-4309-A6B5-738E534C6003}" type="slidenum">
              <a:rPr lang="en-US" altLang="en-US" sz="1800">
                <a:solidFill>
                  <a:srgbClr val="7F7F7F"/>
                </a:solidFill>
                <a:latin typeface="Calisto MT" pitchFamily="18" charset="0"/>
              </a:rPr>
              <a:pPr eaLnBrk="1" hangingPunct="1"/>
              <a:t>45</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665" y="1517051"/>
            <a:ext cx="9039555" cy="43639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A286B4B-5C4F-41C9-9010-2446AC7411EA}" type="slidenum">
              <a:rPr lang="en-US" altLang="en-US" sz="1800">
                <a:solidFill>
                  <a:srgbClr val="7F7F7F"/>
                </a:solidFill>
                <a:latin typeface="Calisto MT" pitchFamily="18" charset="0"/>
              </a:rPr>
              <a:pPr eaLnBrk="1" hangingPunct="1"/>
              <a:t>46</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2"/>
          <p:cNvSpPr>
            <a:spLocks noGrp="1"/>
          </p:cNvSpPr>
          <p:nvPr>
            <p:ph type="title"/>
          </p:nvPr>
        </p:nvSpPr>
        <p:spPr>
          <a:xfrm>
            <a:off x="457200" y="2236788"/>
            <a:ext cx="6400800" cy="1362075"/>
          </a:xfrm>
        </p:spPr>
        <p:txBody>
          <a:bodyPr/>
          <a:lstStyle/>
          <a:p>
            <a:pPr eaLnBrk="1" hangingPunct="1"/>
            <a:r>
              <a:rPr lang="en-US" altLang="en-US" smtClean="0">
                <a:ea typeface="ＭＳ Ｐゴシック" pitchFamily="34" charset="-128"/>
              </a:rPr>
              <a:t>National Landscape</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1B3912A-D043-4B50-BA76-0A090F479E02}" type="slidenum">
              <a:rPr lang="en-US" altLang="en-US" sz="1800">
                <a:solidFill>
                  <a:schemeClr val="bg1"/>
                </a:solidFill>
                <a:latin typeface="Calisto MT" pitchFamily="18" charset="0"/>
              </a:rPr>
              <a:pPr eaLnBrk="1" hangingPunct="1"/>
              <a:t>47</a:t>
            </a:fld>
            <a:endParaRPr lang="en-US" altLang="en-US" sz="1800">
              <a:solidFill>
                <a:schemeClr val="bg1"/>
              </a:solidFill>
              <a:latin typeface="Calisto MT"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254000" y="381000"/>
            <a:ext cx="8890000" cy="620713"/>
          </a:xfrm>
        </p:spPr>
        <p:txBody>
          <a:bodyPr/>
          <a:lstStyle/>
          <a:p>
            <a:pPr eaLnBrk="1" hangingPunct="1"/>
            <a:r>
              <a:rPr lang="en-US" altLang="en-US" sz="3200" smtClean="0">
                <a:ea typeface="ＭＳ Ｐゴシック" pitchFamily="34" charset="-128"/>
              </a:rPr>
              <a:t/>
            </a:r>
            <a:br>
              <a:rPr lang="en-US" altLang="en-US" sz="3200" smtClean="0">
                <a:ea typeface="ＭＳ Ｐゴシック" pitchFamily="34" charset="-128"/>
              </a:rPr>
            </a:br>
            <a:r>
              <a:rPr lang="en-US" altLang="en-US" sz="2800" smtClean="0">
                <a:ea typeface="ＭＳ Ｐゴシック" pitchFamily="34" charset="-128"/>
              </a:rPr>
              <a:t>APIC 10 Ways to Protect your Patients from Infection</a:t>
            </a:r>
          </a:p>
        </p:txBody>
      </p:sp>
      <p:sp>
        <p:nvSpPr>
          <p:cNvPr id="4" name="Slide Number Placeholder 3"/>
          <p:cNvSpPr>
            <a:spLocks noGrp="1"/>
          </p:cNvSpPr>
          <p:nvPr>
            <p:ph type="sldNum" sz="quarter" idx="12"/>
          </p:nvPr>
        </p:nvSpPr>
        <p:spPr>
          <a:xfrm>
            <a:off x="8483600" y="6237288"/>
            <a:ext cx="533400" cy="365125"/>
          </a:xfrm>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912AB4B-9330-4DAD-AB9E-43B5BBEA1A3F}" type="slidenum">
              <a:rPr lang="en-US" altLang="en-US" sz="1800">
                <a:solidFill>
                  <a:srgbClr val="7F7F7F"/>
                </a:solidFill>
                <a:latin typeface="Calisto MT" pitchFamily="18" charset="0"/>
              </a:rPr>
              <a:pPr eaLnBrk="1" hangingPunct="1"/>
              <a:t>48</a:t>
            </a:fld>
            <a:endParaRPr lang="en-US" altLang="en-US" sz="1800">
              <a:solidFill>
                <a:srgbClr val="7F7F7F"/>
              </a:solidFill>
              <a:latin typeface="Calisto MT" pitchFamily="18" charset="0"/>
            </a:endParaRPr>
          </a:p>
        </p:txBody>
      </p:sp>
      <p:grpSp>
        <p:nvGrpSpPr>
          <p:cNvPr id="79876" name="Group 4"/>
          <p:cNvGrpSpPr>
            <a:grpSpLocks/>
          </p:cNvGrpSpPr>
          <p:nvPr/>
        </p:nvGrpSpPr>
        <p:grpSpPr bwMode="auto">
          <a:xfrm>
            <a:off x="388938" y="1392238"/>
            <a:ext cx="3881437" cy="4162425"/>
            <a:chOff x="3055928" y="2531076"/>
            <a:chExt cx="4304825" cy="3484715"/>
          </a:xfrm>
        </p:grpSpPr>
        <p:pic>
          <p:nvPicPr>
            <p:cNvPr id="79880"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055928" y="3343472"/>
              <a:ext cx="4304825" cy="267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Picture 2" descr="API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5928" y="2531076"/>
              <a:ext cx="43048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9877" name="Rectangle 5"/>
          <p:cNvSpPr>
            <a:spLocks noChangeArrowheads="1"/>
          </p:cNvSpPr>
          <p:nvPr/>
        </p:nvSpPr>
        <p:spPr bwMode="auto">
          <a:xfrm>
            <a:off x="4352925" y="2398713"/>
            <a:ext cx="4460875" cy="37544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a:r>
              <a:rPr lang="en-US" altLang="en-US" sz="1400" b="1">
                <a:latin typeface="Museo 30" charset="0"/>
              </a:rPr>
              <a:t>9. What you wear matters</a:t>
            </a:r>
          </a:p>
          <a:p>
            <a:pPr defTabSz="914400"/>
            <a:endParaRPr lang="en-US" altLang="en-US" sz="1400" b="1">
              <a:latin typeface="Museo 30" charset="0"/>
            </a:endParaRPr>
          </a:p>
          <a:p>
            <a:pPr defTabSz="914400"/>
            <a:r>
              <a:rPr lang="en-US" altLang="en-US" sz="1400" b="1">
                <a:latin typeface="Museo 30" charset="0"/>
              </a:rPr>
              <a:t>Make sure your attire does not become a source of infection.</a:t>
            </a:r>
          </a:p>
          <a:p>
            <a:pPr defTabSz="914400"/>
            <a:r>
              <a:rPr lang="en-US" altLang="en-US" sz="1400">
                <a:latin typeface="Museo 30" charset="0"/>
              </a:rPr>
              <a:t>  </a:t>
            </a:r>
            <a:br>
              <a:rPr lang="en-US" altLang="en-US" sz="1400">
                <a:latin typeface="Museo 30" charset="0"/>
              </a:rPr>
            </a:br>
            <a:r>
              <a:rPr lang="en-US" altLang="en-US" sz="1400">
                <a:latin typeface="Museo 30" charset="0"/>
              </a:rPr>
              <a:t>Clothing can be a virtual conveyor belt for infections. Studies have shown that when doctors and nurses lean over a patient with MRSA, their coats and uniforms pick up bacteria 65 percent of the time. Additional studies have shown that ties worn by doctors and other medical staff had bacteria that could cause illness.</a:t>
            </a:r>
          </a:p>
          <a:p>
            <a:pPr defTabSz="914400"/>
            <a:endParaRPr lang="en-US" altLang="en-US" sz="1400">
              <a:latin typeface="Museo 30" charset="0"/>
            </a:endParaRPr>
          </a:p>
          <a:p>
            <a:pPr defTabSz="914400"/>
            <a:r>
              <a:rPr lang="en-US" altLang="en-US" sz="1400">
                <a:latin typeface="Museo 30" charset="0"/>
              </a:rPr>
              <a:t>What’s more, improper use and removal of personal protective equipment (for example—gowns, gloves, masks) can have negative health consequences to the healthcare worker. </a:t>
            </a:r>
          </a:p>
        </p:txBody>
      </p:sp>
      <p:sp>
        <p:nvSpPr>
          <p:cNvPr id="12" name="Oval 11"/>
          <p:cNvSpPr/>
          <p:nvPr/>
        </p:nvSpPr>
        <p:spPr>
          <a:xfrm>
            <a:off x="2314575" y="4889500"/>
            <a:ext cx="1852613" cy="2555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a:solidFill>
                <a:srgbClr val="FFFFFF"/>
              </a:solidFill>
              <a:latin typeface="Calisto MT" pitchFamily="18" charset="0"/>
            </a:endParaRPr>
          </a:p>
        </p:txBody>
      </p:sp>
      <p:cxnSp>
        <p:nvCxnSpPr>
          <p:cNvPr id="14" name="Straight Arrow Connector 13"/>
          <p:cNvCxnSpPr/>
          <p:nvPr/>
        </p:nvCxnSpPr>
        <p:spPr>
          <a:xfrm flipV="1">
            <a:off x="2409825" y="3052763"/>
            <a:ext cx="1901825" cy="18923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altLang="en-US" smtClean="0">
                <a:ea typeface="ＭＳ Ｐゴシック" pitchFamily="34" charset="-128"/>
              </a:rPr>
              <a:t>OSHA Worker Safety in Hospitals</a:t>
            </a:r>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a:ext>
            </a:extLst>
          </a:blip>
          <a:srcRect/>
          <a:stretch/>
        </p:blipFill>
        <p:spPr>
          <a:xfrm>
            <a:off x="309850" y="2062900"/>
            <a:ext cx="8563222" cy="4168561"/>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Slide Number Placeholder 7"/>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F413722-D2CA-4DCA-B86B-6B48CFA3F55D}" type="slidenum">
              <a:rPr lang="en-US" altLang="en-US" sz="1800">
                <a:solidFill>
                  <a:srgbClr val="7F7F7F"/>
                </a:solidFill>
                <a:latin typeface="Calisto MT" pitchFamily="18" charset="0"/>
              </a:rPr>
              <a:pPr eaLnBrk="1" hangingPunct="1"/>
              <a:t>49</a:t>
            </a:fld>
            <a:endParaRPr lang="en-US" altLang="en-US" sz="1800">
              <a:solidFill>
                <a:srgbClr val="7F7F7F"/>
              </a:solidFill>
              <a:latin typeface="Calisto MT" pitchFamily="18" charset="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71575" y="244475"/>
            <a:ext cx="6419850" cy="641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F259BC7-82B2-41CE-9E1E-A69882C70129}" type="slidenum">
              <a:rPr lang="en-US" altLang="en-US" sz="1800">
                <a:solidFill>
                  <a:srgbClr val="7F7F7F"/>
                </a:solidFill>
                <a:latin typeface="Calisto MT" pitchFamily="18" charset="0"/>
              </a:rPr>
              <a:pPr eaLnBrk="1" hangingPunct="1"/>
              <a:t>5</a:t>
            </a:fld>
            <a:endParaRPr lang="en-US" altLang="en-US" sz="1800">
              <a:solidFill>
                <a:srgbClr val="7F7F7F"/>
              </a:solidFill>
              <a:latin typeface="Calisto MT" pitchFamily="18" charset="0"/>
            </a:endParaRPr>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altLang="en-US" smtClean="0">
                <a:ea typeface="ＭＳ Ｐゴシック" pitchFamily="34" charset="-128"/>
              </a:rPr>
              <a:t>OSHA Worker Safety in Hospitals</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0138" y="2240722"/>
            <a:ext cx="8771465" cy="39921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Slide Number Placeholder 7"/>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E9ED337-46FE-40D3-8ADC-9CDFDD408E45}" type="slidenum">
              <a:rPr lang="en-US" altLang="en-US" sz="1800">
                <a:solidFill>
                  <a:srgbClr val="7F7F7F"/>
                </a:solidFill>
                <a:latin typeface="Calisto MT" pitchFamily="18" charset="0"/>
              </a:rPr>
              <a:pPr eaLnBrk="1" hangingPunct="1"/>
              <a:t>50</a:t>
            </a:fld>
            <a:endParaRPr lang="en-US" altLang="en-US" sz="1800">
              <a:solidFill>
                <a:srgbClr val="7F7F7F"/>
              </a:solidFill>
              <a:latin typeface="Calisto MT" pitchFamily="18" charset="0"/>
            </a:endParaRP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altLang="en-US" smtClean="0">
                <a:ea typeface="ＭＳ Ｐゴシック" pitchFamily="34" charset="-128"/>
              </a:rPr>
              <a:t>OSHA Worker Safety in Hospitals</a:t>
            </a:r>
          </a:p>
        </p:txBody>
      </p:sp>
      <p:pic>
        <p:nvPicPr>
          <p:cNvPr id="84995"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263" y="1866900"/>
            <a:ext cx="9020175"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5BDAFB5-B30D-4E39-BA3F-71551970EDE2}" type="slidenum">
              <a:rPr lang="en-US" altLang="en-US" sz="1800">
                <a:solidFill>
                  <a:srgbClr val="7F7F7F"/>
                </a:solidFill>
                <a:latin typeface="Calisto MT" pitchFamily="18" charset="0"/>
              </a:rPr>
              <a:pPr eaLnBrk="1" hangingPunct="1"/>
              <a:t>51</a:t>
            </a:fld>
            <a:endParaRPr lang="en-US" altLang="en-US" sz="1800">
              <a:solidFill>
                <a:srgbClr val="7F7F7F"/>
              </a:solidFill>
              <a:latin typeface="Calisto MT" pitchFamily="18" charset="0"/>
            </a:endParaRP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504825"/>
            <a:ext cx="8229600" cy="1143000"/>
          </a:xfrm>
        </p:spPr>
        <p:txBody>
          <a:bodyPr/>
          <a:lstStyle/>
          <a:p>
            <a:pPr eaLnBrk="1" hangingPunct="1"/>
            <a:r>
              <a:rPr lang="en-US" altLang="en-US" sz="4400" smtClean="0">
                <a:ea typeface="ＭＳ Ｐゴシック" pitchFamily="34" charset="-128"/>
              </a:rPr>
              <a:t>OSHA Infectious Disease Standard</a:t>
            </a:r>
          </a:p>
        </p:txBody>
      </p:sp>
      <p:sp>
        <p:nvSpPr>
          <p:cNvPr id="87043" name="Content Placeholder 2"/>
          <p:cNvSpPr>
            <a:spLocks noGrp="1"/>
          </p:cNvSpPr>
          <p:nvPr>
            <p:ph idx="1"/>
          </p:nvPr>
        </p:nvSpPr>
        <p:spPr>
          <a:xfrm>
            <a:off x="214313" y="2633663"/>
            <a:ext cx="5213350" cy="4051300"/>
          </a:xfrm>
        </p:spPr>
        <p:txBody>
          <a:bodyPr/>
          <a:lstStyle/>
          <a:p>
            <a:pPr eaLnBrk="1" hangingPunct="1"/>
            <a:r>
              <a:rPr lang="en-US" altLang="en-US" sz="2400" smtClean="0">
                <a:ea typeface="ＭＳ Ｐゴシック" pitchFamily="34" charset="-128"/>
              </a:rPr>
              <a:t>For non-Bloodborne Pathogens</a:t>
            </a:r>
          </a:p>
          <a:p>
            <a:pPr eaLnBrk="1" hangingPunct="1"/>
            <a:r>
              <a:rPr lang="en-US" altLang="en-US" sz="2400" smtClean="0">
                <a:ea typeface="ＭＳ Ｐゴシック" pitchFamily="34" charset="-128"/>
              </a:rPr>
              <a:t>CalOSHA Aerosol Transmissible Disease Standard</a:t>
            </a:r>
          </a:p>
          <a:p>
            <a:pPr eaLnBrk="1" hangingPunct="1"/>
            <a:r>
              <a:rPr lang="en-US" altLang="en-US" sz="2400" smtClean="0">
                <a:ea typeface="ＭＳ Ｐゴシック" pitchFamily="34" charset="-128"/>
              </a:rPr>
              <a:t>Occupational exposure during “direct patient care”</a:t>
            </a:r>
          </a:p>
          <a:p>
            <a:pPr eaLnBrk="1" hangingPunct="1"/>
            <a:r>
              <a:rPr lang="en-US" altLang="en-US" sz="2400" smtClean="0">
                <a:ea typeface="ＭＳ Ｐゴシック" pitchFamily="34" charset="-128"/>
              </a:rPr>
              <a:t>Worker Infection Control Plan</a:t>
            </a:r>
          </a:p>
          <a:p>
            <a:pPr lvl="1" eaLnBrk="1" hangingPunct="1"/>
            <a:r>
              <a:rPr lang="en-US" altLang="en-US" smtClean="0">
                <a:ea typeface="ＭＳ Ｐゴシック" pitchFamily="34" charset="-128"/>
              </a:rPr>
              <a:t>Infectious Agent Hazard Analysis</a:t>
            </a:r>
          </a:p>
          <a:p>
            <a:pPr eaLnBrk="1" hangingPunct="1"/>
            <a:endParaRPr lang="en-US" altLang="en-US" sz="2400" smtClean="0">
              <a:ea typeface="ＭＳ Ｐゴシック" pitchFamily="34" charset="-128"/>
            </a:endParaRPr>
          </a:p>
          <a:p>
            <a:pPr eaLnBrk="1" hangingPunct="1"/>
            <a:endParaRPr lang="en-US" altLang="en-US" sz="2400" smtClean="0">
              <a:ea typeface="ＭＳ Ｐゴシック" pitchFamily="34" charset="-128"/>
            </a:endParaRPr>
          </a:p>
        </p:txBody>
      </p:sp>
      <p:pic>
        <p:nvPicPr>
          <p:cNvPr id="87044"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7000" y="3109913"/>
            <a:ext cx="3681413"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554916F-F705-4FAE-AA09-36F71DECC8E6}" type="slidenum">
              <a:rPr lang="en-US" altLang="en-US" sz="1800">
                <a:solidFill>
                  <a:srgbClr val="7F7F7F"/>
                </a:solidFill>
                <a:latin typeface="Calisto MT" pitchFamily="18" charset="0"/>
              </a:rPr>
              <a:pPr eaLnBrk="1" hangingPunct="1"/>
              <a:t>52</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2236788"/>
            <a:ext cx="6400800" cy="1362075"/>
          </a:xfrm>
        </p:spPr>
        <p:txBody>
          <a:bodyPr/>
          <a:lstStyle/>
          <a:p>
            <a:pPr eaLnBrk="1" hangingPunct="1"/>
            <a:r>
              <a:rPr lang="en-US" altLang="en-US" smtClean="0">
                <a:ea typeface="ＭＳ Ｐゴシック" pitchFamily="34" charset="-128"/>
              </a:rPr>
              <a:t>Comparing the Whole Healthcare Environment to the OR</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47C26F6-B829-4236-91C0-2761B2087964}" type="slidenum">
              <a:rPr lang="en-US" altLang="en-US" sz="1800">
                <a:solidFill>
                  <a:schemeClr val="bg1"/>
                </a:solidFill>
                <a:latin typeface="Calisto MT" pitchFamily="18" charset="0"/>
              </a:rPr>
              <a:pPr eaLnBrk="1" hangingPunct="1"/>
              <a:t>53</a:t>
            </a:fld>
            <a:endParaRPr lang="en-US" altLang="en-US" sz="1800">
              <a:solidFill>
                <a:schemeClr val="bg1"/>
              </a:solidFill>
              <a:latin typeface="Calisto MT"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eaLnBrk="1" hangingPunct="1"/>
            <a:r>
              <a:rPr lang="en-US" altLang="en-US" sz="2800" smtClean="0">
                <a:ea typeface="ＭＳ Ｐゴシック" pitchFamily="34" charset="-128"/>
              </a:rPr>
              <a:t>AORN Recommended Practices for Surgical Attire</a:t>
            </a:r>
          </a:p>
        </p:txBody>
      </p:sp>
      <p:sp>
        <p:nvSpPr>
          <p:cNvPr id="4" name="Slide Number Placeholder 3"/>
          <p:cNvSpPr>
            <a:spLocks noGrp="1"/>
          </p:cNvSpPr>
          <p:nvPr>
            <p:ph type="sldNum" sz="quarter" idx="12"/>
          </p:nvPr>
        </p:nvSpPr>
        <p:spPr>
          <a:xfrm>
            <a:off x="8483600" y="6237288"/>
            <a:ext cx="533400" cy="365125"/>
          </a:xfrm>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4DC6EFA-87D7-4B32-A2BD-9230B5EC2285}" type="slidenum">
              <a:rPr lang="en-US" altLang="en-US" sz="1800">
                <a:solidFill>
                  <a:srgbClr val="7F7F7F"/>
                </a:solidFill>
                <a:latin typeface="Calisto MT" pitchFamily="18" charset="0"/>
              </a:rPr>
              <a:pPr eaLnBrk="1" hangingPunct="1"/>
              <a:t>54</a:t>
            </a:fld>
            <a:endParaRPr lang="en-US" altLang="en-US" sz="1800">
              <a:solidFill>
                <a:srgbClr val="7F7F7F"/>
              </a:solidFill>
              <a:latin typeface="Calisto MT" pitchFamily="18" charset="0"/>
            </a:endParaRPr>
          </a:p>
        </p:txBody>
      </p:sp>
      <p:pic>
        <p:nvPicPr>
          <p:cNvPr id="90116" name="Content Placeholder 4"/>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a:xfrm>
            <a:off x="4267200" y="1447800"/>
            <a:ext cx="4714875" cy="4933950"/>
          </a:xfrm>
        </p:spPr>
      </p:pic>
      <p:pic>
        <p:nvPicPr>
          <p:cNvPr id="90117"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447800"/>
            <a:ext cx="3698875"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eaLnBrk="1" hangingPunct="1"/>
            <a:r>
              <a:rPr lang="en-US" altLang="en-US" sz="3200" smtClean="0">
                <a:ea typeface="ＭＳ Ｐゴシック" pitchFamily="34" charset="-128"/>
              </a:rPr>
              <a:t>Recommendation I: Clean surgical attire should be worn in the semi-restricted and restricted areas of the perioperative setting</a:t>
            </a:r>
          </a:p>
        </p:txBody>
      </p:sp>
      <p:sp>
        <p:nvSpPr>
          <p:cNvPr id="91139" name="Content Placeholder 3"/>
          <p:cNvSpPr>
            <a:spLocks noGrp="1"/>
          </p:cNvSpPr>
          <p:nvPr>
            <p:ph sz="half" idx="1"/>
          </p:nvPr>
        </p:nvSpPr>
        <p:spPr>
          <a:xfrm>
            <a:off x="457200" y="2784475"/>
            <a:ext cx="4865688" cy="3252788"/>
          </a:xfrm>
        </p:spPr>
        <p:txBody>
          <a:bodyPr/>
          <a:lstStyle/>
          <a:p>
            <a:pPr marL="0" indent="0" eaLnBrk="1" hangingPunct="1">
              <a:buFont typeface="Wingdings" pitchFamily="2" charset="2"/>
              <a:buNone/>
            </a:pPr>
            <a:endParaRPr lang="en-US" altLang="en-US" sz="2400" smtClean="0">
              <a:ea typeface="ＭＳ Ｐゴシック" pitchFamily="34" charset="-128"/>
            </a:endParaRPr>
          </a:p>
          <a:p>
            <a:pPr marL="0" indent="0" eaLnBrk="1" hangingPunct="1"/>
            <a:r>
              <a:rPr lang="en-US" altLang="en-US" sz="2400" smtClean="0">
                <a:ea typeface="ＭＳ Ｐゴシック" pitchFamily="34" charset="-128"/>
              </a:rPr>
              <a:t>Attire has been laundered in a healthcare accredited laundry facility</a:t>
            </a:r>
          </a:p>
          <a:p>
            <a:pPr marL="0" indent="0" eaLnBrk="1" hangingPunct="1"/>
            <a:r>
              <a:rPr lang="en-US" altLang="en-US" sz="2400" smtClean="0">
                <a:ea typeface="ＭＳ Ｐゴシック" pitchFamily="34" charset="-128"/>
              </a:rPr>
              <a:t>Has not been previously worn </a:t>
            </a:r>
          </a:p>
        </p:txBody>
      </p:sp>
      <p:pic>
        <p:nvPicPr>
          <p:cNvPr id="91140" name="Content Placeholder 5"/>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5322888" y="2789238"/>
            <a:ext cx="2498725" cy="3382962"/>
          </a:xfrm>
        </p:spPr>
      </p:pic>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8C9D25A-4390-4E18-9303-F6077A33EBA3}" type="slidenum">
              <a:rPr lang="en-US" altLang="en-US" sz="1800">
                <a:solidFill>
                  <a:srgbClr val="7F7F7F"/>
                </a:solidFill>
                <a:latin typeface="Calisto MT" pitchFamily="18" charset="0"/>
              </a:rPr>
              <a:pPr eaLnBrk="1" hangingPunct="1"/>
              <a:t>55</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eaLnBrk="1" hangingPunct="1"/>
            <a:r>
              <a:rPr lang="en-US" altLang="en-US" sz="4000" smtClean="0">
                <a:ea typeface="ＭＳ Ｐゴシック" pitchFamily="34" charset="-128"/>
              </a:rPr>
              <a:t>Fabrics used for scrub attire (Moderate Evidence)</a:t>
            </a:r>
          </a:p>
        </p:txBody>
      </p:sp>
      <p:sp>
        <p:nvSpPr>
          <p:cNvPr id="92163" name="Content Placeholder 2"/>
          <p:cNvSpPr>
            <a:spLocks noGrp="1"/>
          </p:cNvSpPr>
          <p:nvPr>
            <p:ph sz="half" idx="1"/>
          </p:nvPr>
        </p:nvSpPr>
        <p:spPr>
          <a:xfrm>
            <a:off x="741363" y="2527300"/>
            <a:ext cx="3767137" cy="3252788"/>
          </a:xfrm>
        </p:spPr>
        <p:txBody>
          <a:bodyPr/>
          <a:lstStyle/>
          <a:p>
            <a:pPr eaLnBrk="1" hangingPunct="1"/>
            <a:endParaRPr lang="en-US" altLang="en-US" sz="2800" smtClean="0">
              <a:ea typeface="ＭＳ Ｐゴシック" pitchFamily="34" charset="-128"/>
            </a:endParaRPr>
          </a:p>
          <a:p>
            <a:pPr eaLnBrk="1" hangingPunct="1"/>
            <a:r>
              <a:rPr lang="en-US" altLang="en-US" sz="2800" smtClean="0">
                <a:ea typeface="ＭＳ Ｐゴシック" pitchFamily="34" charset="-128"/>
              </a:rPr>
              <a:t>Tightly woven</a:t>
            </a:r>
          </a:p>
          <a:p>
            <a:pPr eaLnBrk="1" hangingPunct="1"/>
            <a:r>
              <a:rPr lang="en-US" altLang="en-US" sz="2800" smtClean="0">
                <a:ea typeface="ＭＳ Ｐゴシック" pitchFamily="34" charset="-128"/>
              </a:rPr>
              <a:t>Low linting</a:t>
            </a:r>
          </a:p>
          <a:p>
            <a:pPr eaLnBrk="1" hangingPunct="1"/>
            <a:r>
              <a:rPr lang="en-US" altLang="en-US" sz="2800" smtClean="0">
                <a:ea typeface="ＭＳ Ｐゴシック" pitchFamily="34" charset="-128"/>
              </a:rPr>
              <a:t>Stain resistant</a:t>
            </a:r>
          </a:p>
          <a:p>
            <a:pPr eaLnBrk="1" hangingPunct="1"/>
            <a:r>
              <a:rPr lang="en-US" altLang="en-US" sz="2800" smtClean="0">
                <a:ea typeface="ＭＳ Ｐゴシック" pitchFamily="34" charset="-128"/>
              </a:rPr>
              <a:t>Durable </a:t>
            </a:r>
          </a:p>
        </p:txBody>
      </p:sp>
      <p:pic>
        <p:nvPicPr>
          <p:cNvPr id="92164"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4613275" y="3368675"/>
            <a:ext cx="3998913" cy="2808288"/>
          </a:xfrm>
        </p:spPr>
      </p:pic>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50B5990-D2D9-4BEB-9F62-8E9B4DAADE60}" type="slidenum">
              <a:rPr lang="en-US" altLang="en-US" sz="1800">
                <a:solidFill>
                  <a:srgbClr val="7F7F7F"/>
                </a:solidFill>
                <a:latin typeface="Calisto MT" pitchFamily="18" charset="0"/>
              </a:rPr>
              <a:pPr eaLnBrk="1" hangingPunct="1"/>
              <a:t>56</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4"/>
          <p:cNvSpPr>
            <a:spLocks noGrp="1"/>
          </p:cNvSpPr>
          <p:nvPr>
            <p:ph type="title"/>
          </p:nvPr>
        </p:nvSpPr>
        <p:spPr/>
        <p:txBody>
          <a:bodyPr/>
          <a:lstStyle/>
          <a:p>
            <a:pPr eaLnBrk="1" hangingPunct="1"/>
            <a:r>
              <a:rPr lang="en-US" altLang="en-US" smtClean="0">
                <a:ea typeface="ＭＳ Ｐゴシック" pitchFamily="34" charset="-128"/>
              </a:rPr>
              <a:t>Tightly woven material</a:t>
            </a:r>
          </a:p>
        </p:txBody>
      </p:sp>
      <p:sp>
        <p:nvSpPr>
          <p:cNvPr id="6" name="Content Placeholder 5"/>
          <p:cNvSpPr>
            <a:spLocks noGrp="1"/>
          </p:cNvSpPr>
          <p:nvPr>
            <p:ph idx="1"/>
          </p:nvPr>
        </p:nvSpPr>
        <p:spPr/>
        <p:txBody>
          <a:bodyPr>
            <a:normAutofit/>
          </a:bodyPr>
          <a:lstStyle/>
          <a:p>
            <a:pPr eaLnBrk="1" hangingPunct="1"/>
            <a:r>
              <a:rPr lang="en-US" altLang="en-US" smtClean="0">
                <a:ea typeface="ＭＳ Ｐゴシック" pitchFamily="34" charset="-128"/>
              </a:rPr>
              <a:t>Superior to other types of scrub attire in decreasing bacterial contamination of the air (AORN ref 6-9)</a:t>
            </a:r>
          </a:p>
          <a:p>
            <a:pPr eaLnBrk="1" hangingPunct="1"/>
            <a:r>
              <a:rPr lang="en-US" altLang="en-US" smtClean="0">
                <a:ea typeface="ＭＳ Ｐゴシック" pitchFamily="34" charset="-128"/>
              </a:rPr>
              <a:t>Significant reduction of &gt;50% of bacterial load in the air (AORN)</a:t>
            </a:r>
          </a:p>
          <a:p>
            <a:pPr eaLnBrk="1" hangingPunct="1"/>
            <a:r>
              <a:rPr lang="en-US" altLang="en-US" smtClean="0">
                <a:ea typeface="ＭＳ Ｐゴシック" pitchFamily="34" charset="-128"/>
              </a:rPr>
              <a:t>Median CFUs dropped significantly when peri-op team wore tightly woven scrub attire (AOR ref 5, 8-10)</a:t>
            </a:r>
          </a:p>
          <a:p>
            <a:pPr eaLnBrk="1" hangingPunct="1"/>
            <a:endParaRPr lang="en-US" altLang="en-US" smtClean="0">
              <a:ea typeface="ＭＳ Ｐゴシック" pitchFamily="34" charset="-128"/>
            </a:endParaRPr>
          </a:p>
          <a:p>
            <a:pPr eaLnBrk="1" hangingPunct="1"/>
            <a:endParaRPr lang="en-US" altLang="en-US" smtClean="0">
              <a:ea typeface="ＭＳ Ｐゴシック" pitchFamily="34" charset="-128"/>
            </a:endParaRPr>
          </a:p>
          <a:p>
            <a:pPr eaLnBrk="1" hangingPunct="1">
              <a:buFont typeface="Wingdings" pitchFamily="2" charset="2"/>
              <a:buNone/>
            </a:pPr>
            <a:endParaRPr lang="en-US" altLang="en-US" smtClean="0">
              <a:ea typeface="ＭＳ Ｐゴシック" pitchFamily="34" charset="-128"/>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A557B04-F922-41C5-9D0C-661800877E8C}" type="slidenum">
              <a:rPr lang="en-US" altLang="en-US" sz="1800">
                <a:solidFill>
                  <a:srgbClr val="7F7F7F"/>
                </a:solidFill>
                <a:latin typeface="Calisto MT" pitchFamily="18" charset="0"/>
              </a:rPr>
              <a:pPr eaLnBrk="1" hangingPunct="1"/>
              <a:t>57</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eaLnBrk="1" hangingPunct="1"/>
            <a:r>
              <a:rPr lang="en-US" altLang="en-US" sz="4000" smtClean="0">
                <a:ea typeface="ＭＳ Ｐゴシック" pitchFamily="34" charset="-128"/>
              </a:rPr>
              <a:t>Lint-free, stain-resistant and durable</a:t>
            </a:r>
          </a:p>
        </p:txBody>
      </p:sp>
      <p:sp>
        <p:nvSpPr>
          <p:cNvPr id="3" name="Content Placeholder 2"/>
          <p:cNvSpPr>
            <a:spLocks noGrp="1"/>
          </p:cNvSpPr>
          <p:nvPr>
            <p:ph idx="1"/>
          </p:nvPr>
        </p:nvSpPr>
        <p:spPr/>
        <p:txBody>
          <a:bodyPr>
            <a:normAutofit/>
          </a:bodyPr>
          <a:lstStyle/>
          <a:p>
            <a:pPr eaLnBrk="1" hangingPunct="1"/>
            <a:r>
              <a:rPr lang="en-US" altLang="en-US" sz="2400" smtClean="0">
                <a:ea typeface="ＭＳ Ｐゴシック" pitchFamily="34" charset="-128"/>
              </a:rPr>
              <a:t>Prevent lint particles from disseminating into environment where bacteria may attach to them and settle into surgical sites</a:t>
            </a:r>
          </a:p>
          <a:p>
            <a:pPr eaLnBrk="1" hangingPunct="1"/>
            <a:r>
              <a:rPr lang="en-US" altLang="en-US" sz="2400" smtClean="0">
                <a:ea typeface="ＭＳ Ｐゴシック" pitchFamily="34" charset="-128"/>
              </a:rPr>
              <a:t>Promoting professional appearance</a:t>
            </a:r>
          </a:p>
          <a:p>
            <a:pPr eaLnBrk="1" hangingPunct="1"/>
            <a:r>
              <a:rPr lang="en-US" altLang="en-US" sz="2400" smtClean="0">
                <a:ea typeface="ＭＳ Ｐゴシック" pitchFamily="34" charset="-128"/>
              </a:rPr>
              <a:t>Able to withstand rigorous laundering necessary to maintain a high level of cleanliness</a:t>
            </a:r>
          </a:p>
          <a:p>
            <a:pPr eaLnBrk="1" hangingPunct="1">
              <a:buFont typeface="Wingdings" pitchFamily="2" charset="2"/>
              <a:buNone/>
            </a:pPr>
            <a:endParaRPr lang="en-US" altLang="en-US" sz="2400" smtClean="0">
              <a:ea typeface="ＭＳ Ｐゴシック" pitchFamily="34" charset="-128"/>
            </a:endParaRPr>
          </a:p>
          <a:p>
            <a:pPr eaLnBrk="1" hangingPunct="1"/>
            <a:endParaRPr lang="en-US" altLang="en-US" sz="2400" smtClean="0">
              <a:ea typeface="ＭＳ Ｐゴシック" pitchFamily="34" charset="-128"/>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594C6A0-29A2-43C0-8041-AF27727B2CD6}" type="slidenum">
              <a:rPr lang="en-US" altLang="en-US" sz="1800">
                <a:solidFill>
                  <a:srgbClr val="7F7F7F"/>
                </a:solidFill>
                <a:latin typeface="Calisto MT" pitchFamily="18" charset="0"/>
              </a:rPr>
              <a:pPr eaLnBrk="1" hangingPunct="1"/>
              <a:t>58</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eaLnBrk="1" hangingPunct="1"/>
            <a:r>
              <a:rPr lang="en-US" altLang="en-US" smtClean="0">
                <a:ea typeface="ＭＳ Ｐゴシック" pitchFamily="34" charset="-128"/>
              </a:rPr>
              <a:t>Pathogens can live from hours to months</a:t>
            </a:r>
          </a:p>
        </p:txBody>
      </p:sp>
      <p:sp>
        <p:nvSpPr>
          <p:cNvPr id="95235" name="Content Placeholder 2"/>
          <p:cNvSpPr>
            <a:spLocks noGrp="1"/>
          </p:cNvSpPr>
          <p:nvPr>
            <p:ph sz="half" idx="1"/>
          </p:nvPr>
        </p:nvSpPr>
        <p:spPr>
          <a:xfrm>
            <a:off x="317500" y="2344738"/>
            <a:ext cx="5140325" cy="3252787"/>
          </a:xfrm>
        </p:spPr>
        <p:txBody>
          <a:bodyPr/>
          <a:lstStyle/>
          <a:p>
            <a:pPr eaLnBrk="1" hangingPunct="1"/>
            <a:r>
              <a:rPr lang="en-US" altLang="en-US" sz="2200" smtClean="0">
                <a:ea typeface="ＭＳ Ｐゴシック" pitchFamily="34" charset="-128"/>
              </a:rPr>
              <a:t>Gram-positive</a:t>
            </a:r>
          </a:p>
          <a:p>
            <a:pPr lvl="1" eaLnBrk="1" hangingPunct="1"/>
            <a:r>
              <a:rPr lang="en-US" altLang="en-US" sz="2200" smtClean="0">
                <a:ea typeface="ＭＳ Ｐゴシック" pitchFamily="34" charset="-128"/>
              </a:rPr>
              <a:t>MRSA survived 20 days on cotton; 40 days on polyester (1)</a:t>
            </a:r>
          </a:p>
          <a:p>
            <a:pPr lvl="1" eaLnBrk="1" hangingPunct="1"/>
            <a:r>
              <a:rPr lang="en-US" altLang="en-US" sz="2200" smtClean="0">
                <a:ea typeface="ＭＳ Ｐゴシック" pitchFamily="34" charset="-128"/>
              </a:rPr>
              <a:t>VRE survived more than 80 days on both cotton and polyester (1)</a:t>
            </a:r>
          </a:p>
          <a:p>
            <a:pPr lvl="1" eaLnBrk="1" hangingPunct="1"/>
            <a:endParaRPr lang="en-US" altLang="en-US" sz="2200" smtClean="0">
              <a:ea typeface="ＭＳ Ｐゴシック" pitchFamily="34" charset="-128"/>
            </a:endParaRPr>
          </a:p>
          <a:p>
            <a:pPr eaLnBrk="1" hangingPunct="1"/>
            <a:r>
              <a:rPr lang="en-US" altLang="en-US" sz="2200" smtClean="0">
                <a:ea typeface="ＭＳ Ｐゴシック" pitchFamily="34" charset="-128"/>
              </a:rPr>
              <a:t>Viruses</a:t>
            </a:r>
          </a:p>
          <a:p>
            <a:pPr lvl="1" eaLnBrk="1" hangingPunct="1"/>
            <a:r>
              <a:rPr lang="en-US" altLang="en-US" sz="2200" smtClean="0">
                <a:ea typeface="ＭＳ Ｐゴシック" pitchFamily="34" charset="-128"/>
              </a:rPr>
              <a:t>Influenza A and B survived 12 hours on cloth, paper and tissue (2)</a:t>
            </a:r>
          </a:p>
          <a:p>
            <a:pPr lvl="1" eaLnBrk="1" hangingPunct="1"/>
            <a:endParaRPr lang="en-US" altLang="en-US" sz="2200" smtClean="0">
              <a:ea typeface="ＭＳ Ｐゴシック" pitchFamily="34" charset="-128"/>
            </a:endParaRPr>
          </a:p>
          <a:p>
            <a:pPr eaLnBrk="1" hangingPunct="1"/>
            <a:endParaRPr lang="en-US" altLang="en-US" sz="2200" smtClean="0">
              <a:ea typeface="ＭＳ Ｐゴシック" pitchFamily="34" charset="-128"/>
            </a:endParaRPr>
          </a:p>
          <a:p>
            <a:pPr eaLnBrk="1" hangingPunct="1"/>
            <a:endParaRPr lang="en-US" altLang="en-US" sz="2200" smtClean="0">
              <a:ea typeface="ＭＳ Ｐゴシック" pitchFamily="34" charset="-128"/>
            </a:endParaRPr>
          </a:p>
          <a:p>
            <a:pPr eaLnBrk="1" hangingPunct="1"/>
            <a:endParaRPr lang="en-US" altLang="en-US" sz="2200" smtClean="0">
              <a:ea typeface="ＭＳ Ｐゴシック" pitchFamily="34" charset="-128"/>
            </a:endParaRPr>
          </a:p>
        </p:txBody>
      </p:sp>
      <p:pic>
        <p:nvPicPr>
          <p:cNvPr id="95236"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5881688" y="2786063"/>
            <a:ext cx="2547937" cy="2584450"/>
          </a:xfrm>
        </p:spPr>
      </p:pic>
      <p:sp>
        <p:nvSpPr>
          <p:cNvPr id="95237" name="TextBox 5"/>
          <p:cNvSpPr txBox="1">
            <a:spLocks noChangeArrowheads="1"/>
          </p:cNvSpPr>
          <p:nvPr/>
        </p:nvSpPr>
        <p:spPr bwMode="auto">
          <a:xfrm>
            <a:off x="5421313" y="6240463"/>
            <a:ext cx="30543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Tx/>
              <a:buAutoNum type="arabicParenBoth"/>
            </a:pPr>
            <a:r>
              <a:rPr lang="en-US" altLang="en-US" sz="1600">
                <a:latin typeface="Calisto MT" pitchFamily="18" charset="0"/>
              </a:rPr>
              <a:t>Deeley et al 2001</a:t>
            </a:r>
          </a:p>
          <a:p>
            <a:pPr eaLnBrk="1" hangingPunct="1">
              <a:buFontTx/>
              <a:buAutoNum type="arabicParenBoth"/>
            </a:pPr>
            <a:r>
              <a:rPr lang="en-US" altLang="en-US" sz="1600">
                <a:latin typeface="Calisto MT" pitchFamily="18" charset="0"/>
              </a:rPr>
              <a:t>Baker et al 2001</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8E22736-DAAE-4B92-A779-C674BEB6B81C}" type="slidenum">
              <a:rPr lang="en-US" altLang="en-US" sz="1800">
                <a:solidFill>
                  <a:srgbClr val="7F7F7F"/>
                </a:solidFill>
                <a:latin typeface="Calisto MT" pitchFamily="18" charset="0"/>
              </a:rPr>
              <a:pPr eaLnBrk="1" hangingPunct="1"/>
              <a:t>59</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z="3200" smtClean="0">
                <a:ea typeface="ＭＳ Ｐゴシック" pitchFamily="34" charset="-128"/>
              </a:rPr>
              <a:t>“Protecting Our Healthcare Workers Now”</a:t>
            </a:r>
          </a:p>
        </p:txBody>
      </p:sp>
      <p:sp>
        <p:nvSpPr>
          <p:cNvPr id="25603" name="Content Placeholder 2"/>
          <p:cNvSpPr>
            <a:spLocks noGrp="1"/>
          </p:cNvSpPr>
          <p:nvPr>
            <p:ph sz="quarter" idx="4294967295"/>
          </p:nvPr>
        </p:nvSpPr>
        <p:spPr>
          <a:xfrm>
            <a:off x="152400" y="2570163"/>
            <a:ext cx="8504238" cy="3154362"/>
          </a:xfrm>
        </p:spPr>
        <p:txBody>
          <a:bodyPr/>
          <a:lstStyle/>
          <a:p>
            <a:pPr eaLnBrk="1" hangingPunct="1">
              <a:buFont typeface="Wingdings" pitchFamily="2" charset="2"/>
              <a:buNone/>
            </a:pPr>
            <a:r>
              <a:rPr lang="en-US" altLang="en-US" sz="2800" smtClean="0">
                <a:ea typeface="ＭＳ Ｐゴシック" pitchFamily="34" charset="-128"/>
              </a:rPr>
              <a:t>	“</a:t>
            </a:r>
            <a:r>
              <a:rPr lang="en-US" altLang="en-US" sz="2800" i="1" smtClean="0">
                <a:ea typeface="ＭＳ Ｐゴシック" pitchFamily="34" charset="-128"/>
              </a:rPr>
              <a:t>From the first moment a patient comes through a hospital's doors to the time that healthcare staff identify the need for exposure protection, a large window is left open—leaving a sizable gap in safety. As any healthcare worker can attest, body fluid splashes and splatters of blood, urine, vomit and so on can occur when least expected. These are not only unpleasant events; these body fluid splashes can carry pathogenic organisms</a:t>
            </a:r>
            <a:r>
              <a:rPr lang="en-US" altLang="en-US" sz="2800" smtClean="0">
                <a:ea typeface="ＭＳ Ｐゴシック" pitchFamily="34" charset="-128"/>
              </a:rPr>
              <a:t>.”</a:t>
            </a:r>
          </a:p>
        </p:txBody>
      </p:sp>
      <p:sp>
        <p:nvSpPr>
          <p:cNvPr id="25604" name="Rectangle 3"/>
          <p:cNvSpPr>
            <a:spLocks noChangeArrowheads="1"/>
          </p:cNvSpPr>
          <p:nvPr/>
        </p:nvSpPr>
        <p:spPr bwMode="auto">
          <a:xfrm>
            <a:off x="4233863" y="613092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1800">
                <a:latin typeface="Calisto MT" pitchFamily="18" charset="0"/>
              </a:rPr>
              <a:t>Modern Healthcare, Nov 2014</a:t>
            </a:r>
            <a:br>
              <a:rPr lang="en-US" altLang="en-US" sz="1800">
                <a:latin typeface="Calisto MT" pitchFamily="18" charset="0"/>
              </a:rPr>
            </a:br>
            <a:endParaRPr lang="en-US" altLang="en-US" sz="1800">
              <a:latin typeface="Calisto MT" pitchFamily="18" charset="0"/>
            </a:endParaRP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635339A-F0B1-42A6-9894-44ACA49809FC}" type="slidenum">
              <a:rPr lang="en-US" altLang="en-US" sz="1800">
                <a:solidFill>
                  <a:srgbClr val="7F7F7F"/>
                </a:solidFill>
                <a:latin typeface="Calisto MT" pitchFamily="18" charset="0"/>
              </a:rPr>
              <a:pPr eaLnBrk="1" hangingPunct="1"/>
              <a:t>6</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pPr eaLnBrk="1" hangingPunct="1"/>
            <a:r>
              <a:rPr lang="en-US" altLang="en-US" smtClean="0">
                <a:ea typeface="ＭＳ Ｐゴシック" pitchFamily="34" charset="-128"/>
              </a:rPr>
              <a:t>Changing to street clothes (Moderate Evidence)</a:t>
            </a:r>
          </a:p>
        </p:txBody>
      </p:sp>
      <p:pic>
        <p:nvPicPr>
          <p:cNvPr id="96259"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1868488" y="2582863"/>
            <a:ext cx="1406525" cy="3587750"/>
          </a:xfrm>
        </p:spPr>
      </p:pic>
      <p:pic>
        <p:nvPicPr>
          <p:cNvPr id="96260" name="Content Placeholder 5"/>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940300" y="2727325"/>
            <a:ext cx="3263900" cy="3446463"/>
          </a:xfrm>
        </p:spPr>
      </p:pic>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A2F37E0-E99D-4CDC-AB50-4243A9136A73}" type="slidenum">
              <a:rPr lang="en-US" altLang="en-US" sz="1800">
                <a:solidFill>
                  <a:srgbClr val="7F7F7F"/>
                </a:solidFill>
                <a:latin typeface="Calisto MT" pitchFamily="18" charset="0"/>
              </a:rPr>
              <a:pPr eaLnBrk="1" hangingPunct="1"/>
              <a:t>60</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4"/>
          <p:cNvSpPr>
            <a:spLocks noGrp="1"/>
          </p:cNvSpPr>
          <p:nvPr>
            <p:ph type="title"/>
          </p:nvPr>
        </p:nvSpPr>
        <p:spPr/>
        <p:txBody>
          <a:bodyPr/>
          <a:lstStyle/>
          <a:p>
            <a:pPr eaLnBrk="1" hangingPunct="1"/>
            <a:r>
              <a:rPr lang="en-US" altLang="en-US" smtClean="0">
                <a:ea typeface="ＭＳ Ｐゴシック" pitchFamily="34" charset="-128"/>
              </a:rPr>
              <a:t>Cover apparel </a:t>
            </a:r>
            <a:br>
              <a:rPr lang="en-US" altLang="en-US" smtClean="0">
                <a:ea typeface="ＭＳ Ｐゴシック" pitchFamily="34" charset="-128"/>
              </a:rPr>
            </a:br>
            <a:r>
              <a:rPr lang="en-US" altLang="en-US" smtClean="0">
                <a:ea typeface="ＭＳ Ｐゴシック" pitchFamily="34" charset="-128"/>
              </a:rPr>
              <a:t>(Moderate Evidence)</a:t>
            </a:r>
          </a:p>
        </p:txBody>
      </p:sp>
      <p:pic>
        <p:nvPicPr>
          <p:cNvPr id="97283" name="Content Placeholder 8"/>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6007100" y="2646363"/>
            <a:ext cx="2892425" cy="3389312"/>
          </a:xfrm>
        </p:spPr>
      </p:pic>
      <p:sp>
        <p:nvSpPr>
          <p:cNvPr id="97284" name="Content Placeholder 6"/>
          <p:cNvSpPr>
            <a:spLocks noGrp="1"/>
          </p:cNvSpPr>
          <p:nvPr>
            <p:ph sz="half" idx="1"/>
          </p:nvPr>
        </p:nvSpPr>
        <p:spPr>
          <a:xfrm>
            <a:off x="239713" y="2784475"/>
            <a:ext cx="5526087" cy="3252788"/>
          </a:xfrm>
        </p:spPr>
        <p:txBody>
          <a:bodyPr/>
          <a:lstStyle/>
          <a:p>
            <a:pPr eaLnBrk="1" hangingPunct="1"/>
            <a:r>
              <a:rPr lang="en-US" altLang="en-US" sz="2000" smtClean="0">
                <a:ea typeface="ＭＳ Ｐゴシック" pitchFamily="34" charset="-128"/>
              </a:rPr>
              <a:t>Should be clean/single use</a:t>
            </a:r>
          </a:p>
          <a:p>
            <a:pPr eaLnBrk="1" hangingPunct="1"/>
            <a:r>
              <a:rPr lang="en-US" altLang="en-US" sz="2000" smtClean="0">
                <a:ea typeface="ＭＳ Ｐゴシック" pitchFamily="34" charset="-128"/>
              </a:rPr>
              <a:t>Evidence does not support wearing of cover apparel to protect scrub attire from contamination</a:t>
            </a:r>
          </a:p>
          <a:p>
            <a:pPr eaLnBrk="1" hangingPunct="1"/>
            <a:r>
              <a:rPr lang="en-US" altLang="en-US" sz="2000" smtClean="0">
                <a:ea typeface="ＭＳ Ｐゴシック" pitchFamily="34" charset="-128"/>
              </a:rPr>
              <a:t>Evidence that cover apparel can be contaminated with large numbers of pathogens (AORN ref 30-34)</a:t>
            </a:r>
          </a:p>
          <a:p>
            <a:pPr eaLnBrk="1" hangingPunct="1"/>
            <a:r>
              <a:rPr lang="en-US" altLang="en-US" sz="2000" smtClean="0">
                <a:ea typeface="ＭＳ Ｐゴシック" pitchFamily="34" charset="-128"/>
              </a:rPr>
              <a:t>Current laundering practices are questionable</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0A16613-06F6-41F0-BE83-F573CCD8BD95}" type="slidenum">
              <a:rPr lang="en-US" altLang="en-US" sz="1800">
                <a:solidFill>
                  <a:srgbClr val="7F7F7F"/>
                </a:solidFill>
                <a:latin typeface="Calisto MT" pitchFamily="18" charset="0"/>
              </a:rPr>
              <a:pPr eaLnBrk="1" hangingPunct="1"/>
              <a:t>61</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eaLnBrk="1" hangingPunct="1"/>
            <a:r>
              <a:rPr lang="en-US" altLang="en-US" smtClean="0">
                <a:ea typeface="ＭＳ Ｐゴシック" pitchFamily="34" charset="-128"/>
              </a:rPr>
              <a:t>Cover apparel </a:t>
            </a:r>
            <a:br>
              <a:rPr lang="en-US" altLang="en-US" smtClean="0">
                <a:ea typeface="ＭＳ Ｐゴシック" pitchFamily="34" charset="-128"/>
              </a:rPr>
            </a:br>
            <a:r>
              <a:rPr lang="en-US" altLang="en-US" smtClean="0">
                <a:ea typeface="ＭＳ Ｐゴシック" pitchFamily="34" charset="-128"/>
              </a:rPr>
              <a:t>(Moderate Evidence)</a:t>
            </a:r>
          </a:p>
        </p:txBody>
      </p:sp>
      <p:sp>
        <p:nvSpPr>
          <p:cNvPr id="98307" name="Content Placeholder 2"/>
          <p:cNvSpPr>
            <a:spLocks noGrp="1"/>
          </p:cNvSpPr>
          <p:nvPr>
            <p:ph sz="half" idx="1"/>
          </p:nvPr>
        </p:nvSpPr>
        <p:spPr>
          <a:xfrm>
            <a:off x="252413" y="2784475"/>
            <a:ext cx="5713412" cy="3252788"/>
          </a:xfrm>
        </p:spPr>
        <p:txBody>
          <a:bodyPr/>
          <a:lstStyle/>
          <a:p>
            <a:pPr eaLnBrk="1" hangingPunct="1"/>
            <a:r>
              <a:rPr lang="en-US" altLang="en-US" sz="2200" smtClean="0">
                <a:ea typeface="ＭＳ Ｐゴシック" pitchFamily="34" charset="-128"/>
              </a:rPr>
              <a:t>Lab coats worn by 100 physicians </a:t>
            </a:r>
          </a:p>
          <a:p>
            <a:pPr eaLnBrk="1" hangingPunct="1"/>
            <a:r>
              <a:rPr lang="en-US" altLang="en-US" sz="2200" i="1" smtClean="0">
                <a:ea typeface="ＭＳ Ｐゴシック" pitchFamily="34" charset="-128"/>
              </a:rPr>
              <a:t>S. aureus </a:t>
            </a:r>
            <a:r>
              <a:rPr lang="en-US" altLang="en-US" sz="2200" smtClean="0">
                <a:ea typeface="ＭＳ Ｐゴシック" pitchFamily="34" charset="-128"/>
              </a:rPr>
              <a:t>isolated from 25</a:t>
            </a:r>
          </a:p>
          <a:p>
            <a:pPr eaLnBrk="1" hangingPunct="1"/>
            <a:r>
              <a:rPr lang="en-US" altLang="en-US" sz="2200" smtClean="0">
                <a:ea typeface="ＭＳ Ｐゴシック" pitchFamily="34" charset="-128"/>
              </a:rPr>
              <a:t>Cuffs and pockets of coats most contaminated (AORN ref 36)</a:t>
            </a:r>
          </a:p>
          <a:p>
            <a:pPr eaLnBrk="1" hangingPunct="1"/>
            <a:r>
              <a:rPr lang="en-US" altLang="en-US" sz="2200" smtClean="0">
                <a:ea typeface="ＭＳ Ｐゴシック" pitchFamily="34" charset="-128"/>
              </a:rPr>
              <a:t>Other study (AORN ref 32) showed Staph and Acinetobacter</a:t>
            </a:r>
          </a:p>
          <a:p>
            <a:pPr eaLnBrk="1" hangingPunct="1"/>
            <a:r>
              <a:rPr lang="en-US" altLang="en-US" sz="2200" smtClean="0">
                <a:ea typeface="ＭＳ Ｐゴシック" pitchFamily="34" charset="-128"/>
              </a:rPr>
              <a:t>Laundering practices poor (AORN ref 31) </a:t>
            </a:r>
          </a:p>
        </p:txBody>
      </p:sp>
      <p:pic>
        <p:nvPicPr>
          <p:cNvPr id="98308" name="Content Placeholder 6"/>
          <p:cNvPicPr>
            <a:picLocks noGrp="1" noChangeAspect="1"/>
          </p:cNvPicPr>
          <p:nvPr>
            <p:ph sz="half" idx="2"/>
          </p:nvPr>
        </p:nvPicPr>
        <p:blipFill>
          <a:blip r:embed="rId2">
            <a:extLst>
              <a:ext uri="{28A0092B-C50C-407E-A947-70E740481C1C}">
                <a14:useLocalDpi xmlns:a14="http://schemas.microsoft.com/office/drawing/2010/main"/>
              </a:ext>
            </a:extLst>
          </a:blip>
          <a:srcRect/>
          <a:stretch>
            <a:fillRect/>
          </a:stretch>
        </p:blipFill>
        <p:spPr>
          <a:xfrm>
            <a:off x="6176963" y="3035300"/>
            <a:ext cx="2667000" cy="2663825"/>
          </a:xfrm>
        </p:spPr>
      </p:pic>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2940BCE-1A40-4D65-B16E-FEB47EAC317D}" type="slidenum">
              <a:rPr lang="en-US" altLang="en-US" sz="1800">
                <a:solidFill>
                  <a:srgbClr val="7F7F7F"/>
                </a:solidFill>
                <a:latin typeface="Calisto MT" pitchFamily="18" charset="0"/>
              </a:rPr>
              <a:pPr eaLnBrk="1" hangingPunct="1"/>
              <a:t>62</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eaLnBrk="1" hangingPunct="1"/>
            <a:r>
              <a:rPr lang="en-US" altLang="en-US" sz="3600" smtClean="0">
                <a:ea typeface="ＭＳ Ｐゴシック" pitchFamily="34" charset="-128"/>
              </a:rPr>
              <a:t>Scrub attire may be made of antimicrobial fabric </a:t>
            </a:r>
            <a:br>
              <a:rPr lang="en-US" altLang="en-US" sz="3600" smtClean="0">
                <a:ea typeface="ＭＳ Ｐゴシック" pitchFamily="34" charset="-128"/>
              </a:rPr>
            </a:br>
            <a:r>
              <a:rPr lang="en-US" altLang="en-US" sz="3600" smtClean="0">
                <a:ea typeface="ＭＳ Ｐゴシック" pitchFamily="34" charset="-128"/>
              </a:rPr>
              <a:t>(Moderate Evidence)</a:t>
            </a:r>
          </a:p>
        </p:txBody>
      </p:sp>
      <p:graphicFrame>
        <p:nvGraphicFramePr>
          <p:cNvPr id="4" name="Content Placeholder 3"/>
          <p:cNvGraphicFramePr>
            <a:graphicFrameLocks noGrp="1"/>
          </p:cNvGraphicFramePr>
          <p:nvPr>
            <p:ph idx="1"/>
          </p:nvPr>
        </p:nvGraphicFramePr>
        <p:xfrm>
          <a:off x="254000" y="2573338"/>
          <a:ext cx="8515350" cy="3668712"/>
        </p:xfrm>
        <a:graphic>
          <a:graphicData uri="http://schemas.openxmlformats.org/drawingml/2006/table">
            <a:tbl>
              <a:tblPr/>
              <a:tblGrid>
                <a:gridCol w="4257675"/>
                <a:gridCol w="4257675"/>
              </a:tblGrid>
              <a:tr h="3668713">
                <a:tc>
                  <a:txBody>
                    <a:bodyPr/>
                    <a:lstStyle>
                      <a:lvl1pPr marL="285750" indent="-285750"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2000" b="1" i="0" u="none" strike="noStrike" cap="none" normalizeH="0" baseline="0" smtClean="0">
                          <a:ln>
                            <a:noFill/>
                          </a:ln>
                          <a:solidFill>
                            <a:schemeClr val="bg1"/>
                          </a:solidFill>
                          <a:effectLst/>
                          <a:latin typeface="Calisto MT" pitchFamily="18" charset="0"/>
                          <a:ea typeface="ＭＳ Ｐゴシック" pitchFamily="34" charset="-128"/>
                        </a:rPr>
                        <a:t>Emerging evidence that fabric with antimicrobials incorporated into yarns during processing or during finishing to prevent pathogens from adhering to the fabric</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2000" b="1" i="0" u="none" strike="noStrike" cap="none" normalizeH="0" baseline="0" smtClean="0">
                          <a:ln>
                            <a:noFill/>
                          </a:ln>
                          <a:solidFill>
                            <a:schemeClr val="bg1"/>
                          </a:solidFill>
                          <a:effectLst/>
                          <a:latin typeface="Calisto MT" pitchFamily="18" charset="0"/>
                          <a:ea typeface="ＭＳ Ｐゴシック" pitchFamily="34" charset="-128"/>
                        </a:rPr>
                        <a:t>Incorporating this technology into the material used for scrub attire may help to protect the patient from the risk of SSIs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altLang="en-US" sz="2000" b="1" i="0" u="none" strike="noStrike" cap="none" normalizeH="0" baseline="0" smtClean="0">
                        <a:ln>
                          <a:noFill/>
                        </a:ln>
                        <a:solidFill>
                          <a:schemeClr val="bg1"/>
                        </a:solidFill>
                        <a:effectLst/>
                        <a:latin typeface="Calisto MT" pitchFamily="18" charset="0"/>
                        <a:ea typeface="ＭＳ Ｐゴシック" pitchFamily="34" charset="-128"/>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itchFamily="18" charset="0"/>
                          <a:ea typeface="ＭＳ Ｐゴシック"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itchFamily="18" charset="0"/>
                          <a:ea typeface="ＭＳ Ｐゴシック" pitchFamily="34" charset="-128"/>
                        </a:defRPr>
                      </a:lvl2pPr>
                      <a:lvl3pPr eaLnBrk="0" hangingPunct="0">
                        <a:spcBef>
                          <a:spcPts val="600"/>
                        </a:spcBef>
                        <a:defRPr sz="2000">
                          <a:solidFill>
                            <a:srgbClr val="595959"/>
                          </a:solidFill>
                          <a:latin typeface="Calisto MT" pitchFamily="18" charset="0"/>
                          <a:ea typeface="ＭＳ Ｐゴシック" pitchFamily="34" charset="-128"/>
                        </a:defRPr>
                      </a:lvl3pPr>
                      <a:lvl4pPr eaLnBrk="0" hangingPunct="0">
                        <a:spcBef>
                          <a:spcPts val="600"/>
                        </a:spcBef>
                        <a:defRPr>
                          <a:solidFill>
                            <a:srgbClr val="595959"/>
                          </a:solidFill>
                          <a:latin typeface="Calisto MT" pitchFamily="18" charset="0"/>
                          <a:ea typeface="ＭＳ Ｐゴシック" pitchFamily="34" charset="-128"/>
                        </a:defRPr>
                      </a:lvl4pPr>
                      <a:lvl5pPr eaLnBrk="0" hangingPunct="0">
                        <a:spcBef>
                          <a:spcPts val="600"/>
                        </a:spcBef>
                        <a:defRPr>
                          <a:solidFill>
                            <a:srgbClr val="595959"/>
                          </a:solidFill>
                          <a:latin typeface="Calisto MT" pitchFamily="18" charset="0"/>
                          <a:ea typeface="ＭＳ Ｐゴシック" pitchFamily="34" charset="-128"/>
                        </a:defRPr>
                      </a:lvl5pPr>
                      <a:lvl6pPr marL="457200" eaLnBrk="0" fontAlgn="base" hangingPunct="0">
                        <a:spcBef>
                          <a:spcPts val="600"/>
                        </a:spcBef>
                        <a:spcAft>
                          <a:spcPct val="0"/>
                        </a:spcAft>
                        <a:defRPr>
                          <a:solidFill>
                            <a:srgbClr val="595959"/>
                          </a:solidFill>
                          <a:latin typeface="Calisto MT" pitchFamily="18" charset="0"/>
                          <a:ea typeface="ＭＳ Ｐゴシック" pitchFamily="34" charset="-128"/>
                        </a:defRPr>
                      </a:lvl6pPr>
                      <a:lvl7pPr marL="914400" eaLnBrk="0" fontAlgn="base" hangingPunct="0">
                        <a:spcBef>
                          <a:spcPts val="600"/>
                        </a:spcBef>
                        <a:spcAft>
                          <a:spcPct val="0"/>
                        </a:spcAft>
                        <a:defRPr>
                          <a:solidFill>
                            <a:srgbClr val="595959"/>
                          </a:solidFill>
                          <a:latin typeface="Calisto MT" pitchFamily="18" charset="0"/>
                          <a:ea typeface="ＭＳ Ｐゴシック" pitchFamily="34" charset="-128"/>
                        </a:defRPr>
                      </a:lvl7pPr>
                      <a:lvl8pPr marL="1371600" eaLnBrk="0" fontAlgn="base" hangingPunct="0">
                        <a:spcBef>
                          <a:spcPts val="600"/>
                        </a:spcBef>
                        <a:spcAft>
                          <a:spcPct val="0"/>
                        </a:spcAft>
                        <a:defRPr>
                          <a:solidFill>
                            <a:srgbClr val="595959"/>
                          </a:solidFill>
                          <a:latin typeface="Calisto MT" pitchFamily="18" charset="0"/>
                          <a:ea typeface="ＭＳ Ｐゴシック" pitchFamily="34" charset="-128"/>
                        </a:defRPr>
                      </a:lvl8pPr>
                      <a:lvl9pPr marL="1828800" eaLnBrk="0" fontAlgn="base" hangingPunct="0">
                        <a:spcBef>
                          <a:spcPts val="600"/>
                        </a:spcBef>
                        <a:spcAft>
                          <a:spcPct val="0"/>
                        </a:spcAft>
                        <a:defRPr>
                          <a:solidFill>
                            <a:srgbClr val="595959"/>
                          </a:solidFill>
                          <a:latin typeface="Calisto MT"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bg1"/>
                          </a:solidFill>
                          <a:effectLst/>
                          <a:latin typeface="Calisto MT" pitchFamily="18" charset="0"/>
                          <a:ea typeface="ＭＳ Ｐゴシック" pitchFamily="34" charset="-128"/>
                        </a:rPr>
                        <a:t>AORN ref 13-19</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smtClean="0">
                        <a:ln>
                          <a:noFill/>
                        </a:ln>
                        <a:solidFill>
                          <a:schemeClr val="bg1"/>
                        </a:solidFill>
                        <a:effectLst/>
                        <a:latin typeface="Calisto MT" pitchFamily="18"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smtClean="0">
                        <a:ln>
                          <a:noFill/>
                        </a:ln>
                        <a:solidFill>
                          <a:schemeClr val="bg1"/>
                        </a:solidFill>
                        <a:effectLst/>
                        <a:latin typeface="Calisto MT" pitchFamily="18"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smtClean="0">
                        <a:ln>
                          <a:noFill/>
                        </a:ln>
                        <a:solidFill>
                          <a:schemeClr val="bg1"/>
                        </a:solidFill>
                        <a:effectLst/>
                        <a:latin typeface="Calisto MT" pitchFamily="18"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smtClean="0">
                        <a:ln>
                          <a:noFill/>
                        </a:ln>
                        <a:solidFill>
                          <a:schemeClr val="bg1"/>
                        </a:solidFill>
                        <a:effectLst/>
                        <a:latin typeface="Calisto MT" pitchFamily="18"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bg1"/>
                          </a:solidFill>
                          <a:effectLst/>
                          <a:latin typeface="Calisto MT" pitchFamily="18" charset="0"/>
                          <a:ea typeface="ＭＳ Ｐゴシック" pitchFamily="34" charset="-128"/>
                        </a:rPr>
                        <a:t>AORN ref 13-19</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smtClean="0">
                        <a:ln>
                          <a:noFill/>
                        </a:ln>
                        <a:solidFill>
                          <a:schemeClr val="bg1"/>
                        </a:solidFill>
                        <a:effectLst/>
                        <a:latin typeface="Calisto MT" pitchFamily="18" charset="0"/>
                        <a:ea typeface="ＭＳ Ｐゴシック" pitchFamily="34" charset="-128"/>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16EDD6A-A675-455C-B338-98250F234D0D}" type="slidenum">
              <a:rPr lang="en-US" altLang="en-US" sz="1800">
                <a:solidFill>
                  <a:srgbClr val="7F7F7F"/>
                </a:solidFill>
                <a:latin typeface="Calisto MT" pitchFamily="18" charset="0"/>
              </a:rPr>
              <a:pPr eaLnBrk="1" hangingPunct="1"/>
              <a:t>63</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89563" y="242888"/>
            <a:ext cx="3263900" cy="612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TextBox 12"/>
          <p:cNvSpPr txBox="1">
            <a:spLocks noChangeArrowheads="1"/>
          </p:cNvSpPr>
          <p:nvPr/>
        </p:nvSpPr>
        <p:spPr bwMode="auto">
          <a:xfrm>
            <a:off x="404813" y="2820988"/>
            <a:ext cx="469423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a:solidFill>
                  <a:srgbClr val="608804"/>
                </a:solidFill>
                <a:latin typeface="Museo 300" charset="0"/>
              </a:rPr>
              <a:t>“…scrub attire may be made of antimicrobial fabric…incorporating this technology into scrub attire may help protect patients from SSIs.”</a:t>
            </a:r>
          </a:p>
          <a:p>
            <a:pPr eaLnBrk="1" hangingPunct="1"/>
            <a:endParaRPr lang="en-US" altLang="en-US">
              <a:latin typeface="Museo 300" charset="0"/>
            </a:endParaRPr>
          </a:p>
          <a:p>
            <a:pPr eaLnBrk="1" hangingPunct="1"/>
            <a:r>
              <a:rPr lang="en-US" altLang="en-US">
                <a:latin typeface="Museo 300" charset="0"/>
              </a:rPr>
              <a:t>Standards including textile technologies being considered by </a:t>
            </a:r>
            <a:r>
              <a:rPr lang="en-US" altLang="en-US">
                <a:solidFill>
                  <a:srgbClr val="608804"/>
                </a:solidFill>
                <a:latin typeface="Museo 300" charset="0"/>
              </a:rPr>
              <a:t>OSHA</a:t>
            </a:r>
            <a:r>
              <a:rPr lang="en-US" altLang="en-US">
                <a:latin typeface="Museo 300" charset="0"/>
              </a:rPr>
              <a:t> and </a:t>
            </a:r>
            <a:r>
              <a:rPr lang="en-US" altLang="en-US">
                <a:solidFill>
                  <a:srgbClr val="608804"/>
                </a:solidFill>
                <a:latin typeface="Museo 300" charset="0"/>
              </a:rPr>
              <a:t>ASTM</a:t>
            </a:r>
          </a:p>
        </p:txBody>
      </p:sp>
      <p:sp>
        <p:nvSpPr>
          <p:cNvPr id="5"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9E3C25B-EB0C-40AE-ACC7-DEA3D5D839F3}" type="slidenum">
              <a:rPr lang="en-US" altLang="en-US" sz="1800">
                <a:solidFill>
                  <a:srgbClr val="7F7F7F"/>
                </a:solidFill>
                <a:latin typeface="Calisto MT" pitchFamily="18" charset="0"/>
              </a:rPr>
              <a:pPr eaLnBrk="1" hangingPunct="1"/>
              <a:t>64</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eaLnBrk="1" hangingPunct="1"/>
            <a:r>
              <a:rPr lang="en-US" altLang="en-US" smtClean="0">
                <a:ea typeface="ＭＳ Ｐゴシック" pitchFamily="34" charset="-128"/>
              </a:rPr>
              <a:t>Textile Technologies</a:t>
            </a:r>
          </a:p>
        </p:txBody>
      </p:sp>
      <p:sp>
        <p:nvSpPr>
          <p:cNvPr id="102403" name="Content Placeholder 2"/>
          <p:cNvSpPr>
            <a:spLocks noGrp="1"/>
          </p:cNvSpPr>
          <p:nvPr>
            <p:ph idx="1"/>
          </p:nvPr>
        </p:nvSpPr>
        <p:spPr/>
        <p:txBody>
          <a:bodyPr/>
          <a:lstStyle/>
          <a:p>
            <a:pPr eaLnBrk="1" hangingPunct="1"/>
            <a:r>
              <a:rPr lang="en-US" altLang="en-US" sz="2400" smtClean="0">
                <a:ea typeface="ＭＳ Ｐゴシック" pitchFamily="34" charset="-128"/>
              </a:rPr>
              <a:t>Fluid Barrier: Repellent / Resistant</a:t>
            </a:r>
          </a:p>
          <a:p>
            <a:pPr eaLnBrk="1" hangingPunct="1"/>
            <a:r>
              <a:rPr lang="en-US" altLang="en-US" sz="2400" smtClean="0">
                <a:ea typeface="ＭＳ Ｐゴシック" pitchFamily="34" charset="-128"/>
              </a:rPr>
              <a:t>Particle Barrier: Weave, Fabric Type</a:t>
            </a:r>
          </a:p>
          <a:p>
            <a:pPr eaLnBrk="1" hangingPunct="1"/>
            <a:r>
              <a:rPr lang="en-US" altLang="en-US" sz="2400" smtClean="0">
                <a:ea typeface="ＭＳ Ｐゴシック" pitchFamily="34" charset="-128"/>
              </a:rPr>
              <a:t>Microbial Barrier: Antimicrobial / Antibacterial</a:t>
            </a:r>
          </a:p>
          <a:p>
            <a:pPr lvl="1" eaLnBrk="1" hangingPunct="1"/>
            <a:r>
              <a:rPr lang="en-US" altLang="en-US" sz="2400" smtClean="0">
                <a:ea typeface="ＭＳ Ｐゴシック" pitchFamily="34" charset="-128"/>
              </a:rPr>
              <a:t>Metal Ions; e.g. silver, copper</a:t>
            </a:r>
          </a:p>
          <a:p>
            <a:pPr lvl="1" eaLnBrk="1" hangingPunct="1"/>
            <a:r>
              <a:rPr lang="en-US" altLang="en-US" sz="2400" smtClean="0">
                <a:ea typeface="ＭＳ Ｐゴシック" pitchFamily="34" charset="-128"/>
              </a:rPr>
              <a:t>Quats</a:t>
            </a:r>
          </a:p>
          <a:p>
            <a:pPr eaLnBrk="1" hangingPunct="1"/>
            <a:r>
              <a:rPr lang="en-US" altLang="en-US" sz="2400" smtClean="0">
                <a:ea typeface="ＭＳ Ｐゴシック" pitchFamily="34" charset="-128"/>
              </a:rPr>
              <a:t>Post Market: Sprays, Treatments</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8FF02FC-2C19-4336-AF05-9749930E558B}" type="slidenum">
              <a:rPr lang="en-US" altLang="en-US" sz="1800">
                <a:solidFill>
                  <a:srgbClr val="7F7F7F"/>
                </a:solidFill>
                <a:latin typeface="Calisto MT" pitchFamily="18" charset="0"/>
              </a:rPr>
              <a:pPr eaLnBrk="1" hangingPunct="1"/>
              <a:t>65</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2"/>
          <p:cNvSpPr>
            <a:spLocks noGrp="1"/>
          </p:cNvSpPr>
          <p:nvPr>
            <p:ph idx="1"/>
          </p:nvPr>
        </p:nvSpPr>
        <p:spPr/>
        <p:txBody>
          <a:bodyPr/>
          <a:lstStyle/>
          <a:p>
            <a:pPr marL="0" indent="0" algn="ctr" eaLnBrk="1" hangingPunct="1">
              <a:buFont typeface="Wingdings" pitchFamily="2" charset="2"/>
              <a:buNone/>
            </a:pPr>
            <a:r>
              <a:rPr lang="en-US" altLang="en-US" sz="4000" smtClean="0">
                <a:ea typeface="ＭＳ Ｐゴシック" pitchFamily="34" charset="-128"/>
              </a:rPr>
              <a:t>Can we make policies for whole healthcare facility based on what we know from the OR?</a:t>
            </a: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0CB6EFE-4323-46FA-8675-F2E9FCD26A17}" type="slidenum">
              <a:rPr lang="en-US" altLang="en-US" sz="1800">
                <a:solidFill>
                  <a:srgbClr val="7F7F7F"/>
                </a:solidFill>
                <a:latin typeface="Calisto MT" pitchFamily="18" charset="0"/>
              </a:rPr>
              <a:pPr eaLnBrk="1" hangingPunct="1"/>
              <a:t>66</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457200" y="3194050"/>
            <a:ext cx="6400800" cy="1362075"/>
          </a:xfrm>
        </p:spPr>
        <p:txBody>
          <a:bodyPr/>
          <a:lstStyle/>
          <a:p>
            <a:pPr eaLnBrk="1" hangingPunct="1"/>
            <a:r>
              <a:rPr lang="en-US" altLang="en-US" smtClean="0">
                <a:ea typeface="ＭＳ Ｐゴシック" pitchFamily="34" charset="-128"/>
              </a:rPr>
              <a:t>When collaborating on best path forward, remember to consider…</a:t>
            </a: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49073C1-8E62-4A1D-B3D2-39B3AF5B2814}" type="slidenum">
              <a:rPr lang="en-US" altLang="en-US" sz="1800">
                <a:solidFill>
                  <a:schemeClr val="bg1"/>
                </a:solidFill>
                <a:latin typeface="Calisto MT" pitchFamily="18" charset="0"/>
              </a:rPr>
              <a:pPr eaLnBrk="1" hangingPunct="1"/>
              <a:t>67</a:t>
            </a:fld>
            <a:endParaRPr lang="en-US" altLang="en-US" sz="1800">
              <a:solidFill>
                <a:schemeClr val="bg1"/>
              </a:solidFill>
              <a:latin typeface="Calisto MT"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pPr eaLnBrk="1" hangingPunct="1"/>
            <a:r>
              <a:rPr lang="en-US" altLang="en-US" sz="3200" smtClean="0">
                <a:ea typeface="ＭＳ Ｐゴシック" pitchFamily="34" charset="-128"/>
              </a:rPr>
              <a:t>Industrial Hygiene: Hierarchy of Controls</a:t>
            </a:r>
          </a:p>
        </p:txBody>
      </p:sp>
      <p:sp>
        <p:nvSpPr>
          <p:cNvPr id="105475" name="Content Placeholder 2"/>
          <p:cNvSpPr>
            <a:spLocks noGrp="1"/>
          </p:cNvSpPr>
          <p:nvPr>
            <p:ph idx="1"/>
          </p:nvPr>
        </p:nvSpPr>
        <p:spPr>
          <a:xfrm>
            <a:off x="2592388" y="2960688"/>
            <a:ext cx="4530725" cy="4351337"/>
          </a:xfrm>
        </p:spPr>
        <p:txBody>
          <a:bodyPr/>
          <a:lstStyle/>
          <a:p>
            <a:pPr eaLnBrk="1" hangingPunct="1"/>
            <a:r>
              <a:rPr lang="en-US" altLang="en-US" sz="2000" smtClean="0">
                <a:ea typeface="ＭＳ Ｐゴシック" pitchFamily="34" charset="-128"/>
              </a:rPr>
              <a:t>Elimination</a:t>
            </a:r>
          </a:p>
          <a:p>
            <a:pPr eaLnBrk="1" hangingPunct="1"/>
            <a:r>
              <a:rPr lang="en-US" altLang="en-US" sz="2000" smtClean="0">
                <a:ea typeface="ＭＳ Ｐゴシック" pitchFamily="34" charset="-128"/>
              </a:rPr>
              <a:t>Substitution</a:t>
            </a:r>
          </a:p>
          <a:p>
            <a:pPr eaLnBrk="1" hangingPunct="1"/>
            <a:r>
              <a:rPr lang="en-US" altLang="en-US" sz="2000" smtClean="0">
                <a:ea typeface="ＭＳ Ｐゴシック" pitchFamily="34" charset="-128"/>
              </a:rPr>
              <a:t>Engineering Controls (CSTD)</a:t>
            </a:r>
          </a:p>
          <a:p>
            <a:pPr eaLnBrk="1" hangingPunct="1"/>
            <a:r>
              <a:rPr lang="en-US" altLang="en-US" sz="2000" smtClean="0">
                <a:ea typeface="ＭＳ Ｐゴシック" pitchFamily="34" charset="-128"/>
              </a:rPr>
              <a:t>Administrative Controls</a:t>
            </a:r>
          </a:p>
          <a:p>
            <a:pPr eaLnBrk="1" hangingPunct="1"/>
            <a:r>
              <a:rPr lang="en-US" altLang="en-US" sz="2000" smtClean="0">
                <a:ea typeface="ＭＳ Ｐゴシック" pitchFamily="34" charset="-128"/>
              </a:rPr>
              <a:t>Work Practices</a:t>
            </a:r>
          </a:p>
          <a:p>
            <a:pPr eaLnBrk="1" hangingPunct="1"/>
            <a:r>
              <a:rPr lang="en-US" altLang="en-US" sz="2000" smtClean="0">
                <a:ea typeface="ＭＳ Ｐゴシック" pitchFamily="34" charset="-128"/>
              </a:rPr>
              <a:t>Personal Protective Equipment</a:t>
            </a:r>
          </a:p>
        </p:txBody>
      </p:sp>
      <p:sp>
        <p:nvSpPr>
          <p:cNvPr id="105476" name="TextBox 3"/>
          <p:cNvSpPr txBox="1">
            <a:spLocks noChangeArrowheads="1"/>
          </p:cNvSpPr>
          <p:nvPr/>
        </p:nvSpPr>
        <p:spPr bwMode="auto">
          <a:xfrm>
            <a:off x="288925" y="3008313"/>
            <a:ext cx="1427163"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a:latin typeface="Calisto MT" pitchFamily="18" charset="0"/>
              </a:rPr>
              <a:t>Institutional</a:t>
            </a:r>
          </a:p>
          <a:p>
            <a:pPr eaLnBrk="1" hangingPunct="1"/>
            <a:endParaRPr lang="en-US" altLang="en-US" sz="1600">
              <a:latin typeface="Calisto MT" pitchFamily="18" charset="0"/>
            </a:endParaRPr>
          </a:p>
          <a:p>
            <a:pPr eaLnBrk="1" hangingPunct="1"/>
            <a:endParaRPr lang="en-US" altLang="en-US" sz="1600">
              <a:latin typeface="Calisto MT" pitchFamily="18" charset="0"/>
            </a:endParaRPr>
          </a:p>
          <a:p>
            <a:pPr eaLnBrk="1" hangingPunct="1"/>
            <a:endParaRPr lang="en-US" altLang="en-US" sz="1600">
              <a:latin typeface="Calisto MT" pitchFamily="18" charset="0"/>
            </a:endParaRPr>
          </a:p>
          <a:p>
            <a:pPr eaLnBrk="1" hangingPunct="1"/>
            <a:endParaRPr lang="en-US" altLang="en-US" sz="1600">
              <a:latin typeface="Calisto MT" pitchFamily="18" charset="0"/>
            </a:endParaRPr>
          </a:p>
          <a:p>
            <a:pPr eaLnBrk="1" hangingPunct="1"/>
            <a:r>
              <a:rPr lang="en-US" altLang="en-US" sz="1600">
                <a:latin typeface="Calisto MT" pitchFamily="18" charset="0"/>
              </a:rPr>
              <a:t>Departmental</a:t>
            </a:r>
          </a:p>
          <a:p>
            <a:pPr eaLnBrk="1" hangingPunct="1"/>
            <a:endParaRPr lang="en-US" altLang="en-US" sz="1600">
              <a:latin typeface="Calisto MT" pitchFamily="18" charset="0"/>
            </a:endParaRPr>
          </a:p>
          <a:p>
            <a:pPr eaLnBrk="1" hangingPunct="1"/>
            <a:endParaRPr lang="en-US" altLang="en-US" sz="1600">
              <a:latin typeface="Calisto MT" pitchFamily="18" charset="0"/>
            </a:endParaRPr>
          </a:p>
          <a:p>
            <a:pPr eaLnBrk="1" hangingPunct="1"/>
            <a:endParaRPr lang="en-US" altLang="en-US" sz="1600">
              <a:latin typeface="Calisto MT" pitchFamily="18" charset="0"/>
            </a:endParaRPr>
          </a:p>
          <a:p>
            <a:pPr eaLnBrk="1" hangingPunct="1"/>
            <a:endParaRPr lang="en-US" altLang="en-US" sz="1600">
              <a:latin typeface="Calisto MT" pitchFamily="18" charset="0"/>
            </a:endParaRPr>
          </a:p>
          <a:p>
            <a:pPr eaLnBrk="1" hangingPunct="1"/>
            <a:r>
              <a:rPr lang="en-US" altLang="en-US" sz="1600">
                <a:latin typeface="Calisto MT" pitchFamily="18" charset="0"/>
              </a:rPr>
              <a:t>Individual</a:t>
            </a:r>
          </a:p>
          <a:p>
            <a:pPr eaLnBrk="1" hangingPunct="1"/>
            <a:endParaRPr lang="en-US" altLang="en-US" sz="1600">
              <a:latin typeface="Calisto MT" pitchFamily="18" charset="0"/>
            </a:endParaRPr>
          </a:p>
          <a:p>
            <a:pPr eaLnBrk="1" hangingPunct="1"/>
            <a:endParaRPr lang="en-US" altLang="en-US" sz="1600">
              <a:latin typeface="Calisto MT" pitchFamily="18" charset="0"/>
            </a:endParaRPr>
          </a:p>
        </p:txBody>
      </p:sp>
      <p:sp>
        <p:nvSpPr>
          <p:cNvPr id="105477" name="TextBox 4"/>
          <p:cNvSpPr txBox="1">
            <a:spLocks noChangeArrowheads="1"/>
          </p:cNvSpPr>
          <p:nvPr/>
        </p:nvSpPr>
        <p:spPr bwMode="auto">
          <a:xfrm>
            <a:off x="6873875" y="2771775"/>
            <a:ext cx="1362075"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sto MT" pitchFamily="18" charset="0"/>
              </a:rPr>
              <a:t>Best</a:t>
            </a:r>
          </a:p>
          <a:p>
            <a:pPr eaLnBrk="1" hangingPunct="1"/>
            <a:endParaRPr lang="en-US" altLang="en-US" sz="1800">
              <a:latin typeface="Calisto MT" pitchFamily="18" charset="0"/>
            </a:endParaRPr>
          </a:p>
          <a:p>
            <a:pPr eaLnBrk="1" hangingPunct="1"/>
            <a:endParaRPr lang="en-US" altLang="en-US" sz="1800">
              <a:latin typeface="Calisto MT" pitchFamily="18" charset="0"/>
            </a:endParaRPr>
          </a:p>
          <a:p>
            <a:pPr eaLnBrk="1" hangingPunct="1"/>
            <a:endParaRPr lang="en-US" altLang="en-US" sz="1800">
              <a:latin typeface="Calisto MT" pitchFamily="18" charset="0"/>
            </a:endParaRPr>
          </a:p>
          <a:p>
            <a:pPr eaLnBrk="1" hangingPunct="1"/>
            <a:endParaRPr lang="en-US" altLang="en-US" sz="1800">
              <a:latin typeface="Calisto MT" pitchFamily="18" charset="0"/>
            </a:endParaRPr>
          </a:p>
          <a:p>
            <a:pPr eaLnBrk="1" hangingPunct="1"/>
            <a:endParaRPr lang="en-US" altLang="en-US" sz="1800">
              <a:latin typeface="Calisto MT" pitchFamily="18" charset="0"/>
            </a:endParaRPr>
          </a:p>
          <a:p>
            <a:pPr eaLnBrk="1" hangingPunct="1"/>
            <a:endParaRPr lang="en-US" altLang="en-US" sz="1800">
              <a:latin typeface="Calisto MT" pitchFamily="18" charset="0"/>
            </a:endParaRPr>
          </a:p>
          <a:p>
            <a:pPr eaLnBrk="1" hangingPunct="1"/>
            <a:endParaRPr lang="en-US" altLang="en-US" sz="1800">
              <a:latin typeface="Calisto MT" pitchFamily="18" charset="0"/>
            </a:endParaRPr>
          </a:p>
          <a:p>
            <a:pPr eaLnBrk="1" hangingPunct="1"/>
            <a:endParaRPr lang="en-US" altLang="en-US" sz="1800">
              <a:latin typeface="Calisto MT" pitchFamily="18" charset="0"/>
            </a:endParaRPr>
          </a:p>
          <a:p>
            <a:pPr eaLnBrk="1" hangingPunct="1"/>
            <a:endParaRPr lang="en-US" altLang="en-US" sz="1800">
              <a:latin typeface="Calisto MT" pitchFamily="18" charset="0"/>
            </a:endParaRPr>
          </a:p>
          <a:p>
            <a:pPr eaLnBrk="1" hangingPunct="1"/>
            <a:r>
              <a:rPr lang="en-US" altLang="en-US" sz="1800">
                <a:latin typeface="Calisto MT" pitchFamily="18" charset="0"/>
              </a:rPr>
              <a:t>Worst</a:t>
            </a:r>
          </a:p>
        </p:txBody>
      </p:sp>
      <p:cxnSp>
        <p:nvCxnSpPr>
          <p:cNvPr id="7" name="Straight Arrow Connector 6"/>
          <p:cNvCxnSpPr/>
          <p:nvPr/>
        </p:nvCxnSpPr>
        <p:spPr>
          <a:xfrm flipH="1" flipV="1">
            <a:off x="7078663" y="3324225"/>
            <a:ext cx="26987" cy="1960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2106613" y="2636838"/>
            <a:ext cx="4510087" cy="39243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a:solidFill>
                <a:srgbClr val="FFFFFF"/>
              </a:solidFill>
              <a:latin typeface="Calisto MT" pitchFamily="18" charset="0"/>
            </a:endParaRPr>
          </a:p>
        </p:txBody>
      </p:sp>
      <p:sp>
        <p:nvSpPr>
          <p:cNvPr id="10" name="Left Brace 9"/>
          <p:cNvSpPr/>
          <p:nvPr/>
        </p:nvSpPr>
        <p:spPr>
          <a:xfrm>
            <a:off x="1785938" y="3146425"/>
            <a:ext cx="149225" cy="315436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a:latin typeface="Calisto MT" pitchFamily="18" charset="0"/>
            </a:endParaRPr>
          </a:p>
        </p:txBody>
      </p:sp>
      <p:sp>
        <p:nvSpPr>
          <p:cNvPr id="11" name="Slide Number Placeholder 10"/>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38A1907-FE3D-4594-AB85-1B2369428EF2}" type="slidenum">
              <a:rPr lang="en-US" altLang="en-US" sz="1800">
                <a:solidFill>
                  <a:srgbClr val="7F7F7F"/>
                </a:solidFill>
                <a:latin typeface="Calisto MT" pitchFamily="18" charset="0"/>
              </a:rPr>
              <a:pPr eaLnBrk="1" hangingPunct="1"/>
              <a:t>68</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457200" y="2236788"/>
            <a:ext cx="6400800" cy="1362075"/>
          </a:xfrm>
        </p:spPr>
        <p:txBody>
          <a:bodyPr/>
          <a:lstStyle/>
          <a:p>
            <a:pPr eaLnBrk="1" hangingPunct="1"/>
            <a:r>
              <a:rPr lang="en-US" altLang="en-US" smtClean="0">
                <a:latin typeface="Times New Roman" pitchFamily="18" charset="0"/>
                <a:ea typeface="ＭＳ Ｐゴシック" pitchFamily="34" charset="-128"/>
                <a:cs typeface="Times New Roman" pitchFamily="18" charset="0"/>
              </a:rPr>
              <a:t>Critical Reflections</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BA07E2F-B7AA-4384-B5EE-FC19ABC1E6DA}" type="slidenum">
              <a:rPr lang="en-US" altLang="en-US" sz="1800">
                <a:solidFill>
                  <a:schemeClr val="bg1"/>
                </a:solidFill>
                <a:latin typeface="Calisto MT" pitchFamily="18" charset="0"/>
              </a:rPr>
              <a:pPr eaLnBrk="1" hangingPunct="1"/>
              <a:t>69</a:t>
            </a:fld>
            <a:endParaRPr lang="en-US" altLang="en-US" sz="1800">
              <a:solidFill>
                <a:schemeClr val="bg1"/>
              </a:solidFill>
              <a:latin typeface="Calisto MT"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sz="quarter" idx="4294967295"/>
          </p:nvPr>
        </p:nvSpPr>
        <p:spPr>
          <a:xfrm>
            <a:off x="182563" y="1106488"/>
            <a:ext cx="8504237" cy="4422775"/>
          </a:xfrm>
        </p:spPr>
        <p:txBody>
          <a:bodyPr/>
          <a:lstStyle/>
          <a:p>
            <a:pPr eaLnBrk="1" hangingPunct="1">
              <a:buFont typeface="Wingdings" pitchFamily="2" charset="2"/>
              <a:buNone/>
            </a:pPr>
            <a:endParaRPr lang="en-US" altLang="en-US" sz="3200" smtClean="0">
              <a:ea typeface="ＭＳ Ｐゴシック" pitchFamily="34" charset="-128"/>
            </a:endParaRPr>
          </a:p>
          <a:p>
            <a:pPr eaLnBrk="1" hangingPunct="1">
              <a:buFont typeface="Wingdings" pitchFamily="2" charset="2"/>
              <a:buNone/>
            </a:pPr>
            <a:r>
              <a:rPr lang="en-US" altLang="en-US" sz="3200" smtClean="0">
                <a:ea typeface="ＭＳ Ｐゴシック" pitchFamily="34" charset="-128"/>
              </a:rPr>
              <a:t>	“</a:t>
            </a:r>
            <a:r>
              <a:rPr lang="en-US" altLang="en-US" sz="3200" i="1" smtClean="0">
                <a:ea typeface="ＭＳ Ｐゴシック" pitchFamily="34" charset="-128"/>
              </a:rPr>
              <a:t>A catalytic event like the Ebola outbreak can draw our attention to a longtime problem. If nothing else, the Ebola crisis has shown us that healthcare workers have not hesitated to care for patients under the most dire of circumstances—they have given their all to meet the responsibility of their profession.”</a:t>
            </a:r>
            <a:endParaRPr lang="en-US" altLang="en-US" sz="3200" smtClean="0">
              <a:ea typeface="ＭＳ Ｐゴシック" pitchFamily="34" charset="-128"/>
            </a:endParaRPr>
          </a:p>
        </p:txBody>
      </p:sp>
      <p:sp>
        <p:nvSpPr>
          <p:cNvPr id="26627" name="Rectangle 3"/>
          <p:cNvSpPr>
            <a:spLocks noChangeArrowheads="1"/>
          </p:cNvSpPr>
          <p:nvPr/>
        </p:nvSpPr>
        <p:spPr bwMode="auto">
          <a:xfrm>
            <a:off x="609600" y="5943600"/>
            <a:ext cx="807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Calisto MT" pitchFamily="18" charset="0"/>
              </a:rPr>
              <a:t>http://www.modernhealthcare.com/article/20141121/NEWS/141129998</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256A323-C2D5-4E0E-8D42-E57927FFF339}" type="slidenum">
              <a:rPr lang="en-US" altLang="en-US" sz="1800">
                <a:solidFill>
                  <a:srgbClr val="7F7F7F"/>
                </a:solidFill>
                <a:latin typeface="Calisto MT" pitchFamily="18" charset="0"/>
              </a:rPr>
              <a:pPr eaLnBrk="1" hangingPunct="1"/>
              <a:t>7</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idx="4294967295"/>
          </p:nvPr>
        </p:nvSpPr>
        <p:spPr>
          <a:xfrm>
            <a:off x="147638" y="-146050"/>
            <a:ext cx="8610600" cy="868363"/>
          </a:xfrm>
        </p:spPr>
        <p:txBody>
          <a:bodyPr/>
          <a:lstStyle/>
          <a:p>
            <a:pPr eaLnBrk="1" hangingPunct="1"/>
            <a:r>
              <a:rPr lang="en-US" altLang="en-US" sz="4000" smtClean="0">
                <a:latin typeface="Times New Roman" pitchFamily="18" charset="0"/>
                <a:ea typeface="ＭＳ Ｐゴシック" pitchFamily="34" charset="-128"/>
                <a:cs typeface="Times New Roman" pitchFamily="18" charset="0"/>
              </a:rPr>
              <a:t>Healthcare is Unprepared</a:t>
            </a:r>
          </a:p>
        </p:txBody>
      </p:sp>
      <p:sp>
        <p:nvSpPr>
          <p:cNvPr id="107523" name="Content Placeholder 2"/>
          <p:cNvSpPr>
            <a:spLocks noGrp="1"/>
          </p:cNvSpPr>
          <p:nvPr>
            <p:ph idx="4294967295"/>
          </p:nvPr>
        </p:nvSpPr>
        <p:spPr>
          <a:xfrm>
            <a:off x="254000" y="1447800"/>
            <a:ext cx="8675688" cy="4754563"/>
          </a:xfrm>
        </p:spPr>
        <p:txBody>
          <a:bodyPr/>
          <a:lstStyle/>
          <a:p>
            <a:pPr eaLnBrk="1" hangingPunct="1">
              <a:lnSpc>
                <a:spcPct val="90000"/>
              </a:lnSpc>
            </a:pPr>
            <a:r>
              <a:rPr lang="en-US" altLang="en-US" sz="2400" smtClean="0">
                <a:latin typeface="Times New Roman" pitchFamily="18" charset="0"/>
                <a:ea typeface="ＭＳ Ｐゴシック" pitchFamily="34" charset="-128"/>
              </a:rPr>
              <a:t>No nationalized surveillance system in place, therefore EPINet may serve as only benchmark</a:t>
            </a:r>
          </a:p>
          <a:p>
            <a:pPr eaLnBrk="1" hangingPunct="1">
              <a:lnSpc>
                <a:spcPct val="90000"/>
              </a:lnSpc>
            </a:pPr>
            <a:r>
              <a:rPr lang="en-US" altLang="en-US" sz="2400" smtClean="0">
                <a:latin typeface="Times New Roman" pitchFamily="18" charset="0"/>
                <a:ea typeface="ＭＳ Ｐゴシック" pitchFamily="34" charset="-128"/>
              </a:rPr>
              <a:t>When skin exposures occur, PPE is being worn in small % of incidents</a:t>
            </a:r>
          </a:p>
          <a:p>
            <a:pPr eaLnBrk="1" hangingPunct="1">
              <a:lnSpc>
                <a:spcPct val="90000"/>
              </a:lnSpc>
            </a:pPr>
            <a:r>
              <a:rPr lang="en-US" altLang="en-US" sz="2400" smtClean="0">
                <a:latin typeface="Times New Roman" pitchFamily="18" charset="0"/>
                <a:ea typeface="ＭＳ Ｐゴシック" pitchFamily="34" charset="-128"/>
              </a:rPr>
              <a:t>Rich body of literature related to environmental contamination of surfaces </a:t>
            </a:r>
          </a:p>
          <a:p>
            <a:pPr eaLnBrk="1" hangingPunct="1">
              <a:lnSpc>
                <a:spcPct val="90000"/>
              </a:lnSpc>
            </a:pPr>
            <a:r>
              <a:rPr lang="en-US" altLang="en-US" sz="2400" smtClean="0">
                <a:latin typeface="Times New Roman" pitchFamily="18" charset="0"/>
                <a:ea typeface="ＭＳ Ｐゴシック" pitchFamily="34" charset="-128"/>
              </a:rPr>
              <a:t>Small, yet growing literature on impact of patient outbreaks and occupational illness</a:t>
            </a:r>
          </a:p>
          <a:p>
            <a:pPr eaLnBrk="1" hangingPunct="1">
              <a:lnSpc>
                <a:spcPct val="90000"/>
              </a:lnSpc>
            </a:pPr>
            <a:r>
              <a:rPr lang="en-US" altLang="en-US" sz="2400" smtClean="0">
                <a:latin typeface="Times New Roman" pitchFamily="18" charset="0"/>
                <a:ea typeface="ＭＳ Ｐゴシック" pitchFamily="34" charset="-128"/>
              </a:rPr>
              <a:t>Standards specific to uniform type already exist in OR</a:t>
            </a:r>
          </a:p>
          <a:p>
            <a:pPr eaLnBrk="1" hangingPunct="1">
              <a:lnSpc>
                <a:spcPct val="90000"/>
              </a:lnSpc>
            </a:pPr>
            <a:r>
              <a:rPr lang="en-US" altLang="en-US" sz="2400" smtClean="0">
                <a:latin typeface="Times New Roman" pitchFamily="18" charset="0"/>
                <a:ea typeface="ＭＳ Ｐゴシック" pitchFamily="34" charset="-128"/>
              </a:rPr>
              <a:t>Textile technologies may offer additional degree of protection for unexpected exposures</a:t>
            </a:r>
          </a:p>
          <a:p>
            <a:pPr eaLnBrk="1" hangingPunct="1">
              <a:lnSpc>
                <a:spcPct val="90000"/>
              </a:lnSpc>
            </a:pPr>
            <a:endParaRPr lang="en-US" altLang="en-US" sz="2400" smtClean="0">
              <a:latin typeface="Times New Roman" pitchFamily="18" charset="0"/>
              <a:ea typeface="ＭＳ Ｐゴシック" pitchFamily="34" charset="-128"/>
            </a:endParaRPr>
          </a:p>
          <a:p>
            <a:pPr eaLnBrk="1" hangingPunct="1">
              <a:lnSpc>
                <a:spcPct val="90000"/>
              </a:lnSpc>
              <a:buFont typeface="Arial" pitchFamily="34" charset="0"/>
              <a:buNone/>
            </a:pPr>
            <a:endParaRPr lang="en-US" altLang="en-US" sz="2400" smtClean="0">
              <a:latin typeface="Times New Roman" pitchFamily="18" charset="0"/>
              <a:ea typeface="ＭＳ Ｐゴシック" pitchFamily="34" charset="-128"/>
            </a:endParaRPr>
          </a:p>
          <a:p>
            <a:pPr eaLnBrk="1" hangingPunct="1">
              <a:lnSpc>
                <a:spcPct val="90000"/>
              </a:lnSpc>
            </a:pPr>
            <a:endParaRPr lang="en-US" altLang="en-US" sz="2400" smtClean="0">
              <a:latin typeface="Times New Roman" pitchFamily="18" charset="0"/>
              <a:ea typeface="ＭＳ Ｐゴシック" pitchFamily="34" charset="-128"/>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CA555D6-DB1B-419C-88F9-4156C79C9D4A}" type="slidenum">
              <a:rPr lang="en-US" altLang="en-US" sz="1800">
                <a:solidFill>
                  <a:srgbClr val="7F7F7F"/>
                </a:solidFill>
                <a:latin typeface="Calisto MT" pitchFamily="18" charset="0"/>
              </a:rPr>
              <a:pPr eaLnBrk="1" hangingPunct="1"/>
              <a:t>70</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457200" y="2236788"/>
            <a:ext cx="6400800" cy="1362075"/>
          </a:xfrm>
        </p:spPr>
        <p:txBody>
          <a:bodyPr/>
          <a:lstStyle/>
          <a:p>
            <a:pPr eaLnBrk="1" hangingPunct="1"/>
            <a:r>
              <a:rPr lang="en-US" altLang="en-US" smtClean="0">
                <a:latin typeface="Times New Roman" pitchFamily="18" charset="0"/>
                <a:ea typeface="ＭＳ Ｐゴシック" pitchFamily="34" charset="-128"/>
                <a:cs typeface="Times New Roman" pitchFamily="18" charset="0"/>
              </a:rPr>
              <a:t>Recommendations</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B3E92F1-CDA7-4B31-AF70-E83BA045E7C5}" type="slidenum">
              <a:rPr lang="en-US" altLang="en-US" sz="1800">
                <a:solidFill>
                  <a:schemeClr val="bg1"/>
                </a:solidFill>
                <a:latin typeface="Calisto MT" pitchFamily="18" charset="0"/>
              </a:rPr>
              <a:pPr eaLnBrk="1" hangingPunct="1"/>
              <a:t>71</a:t>
            </a:fld>
            <a:endParaRPr lang="en-US" altLang="en-US" sz="1800">
              <a:solidFill>
                <a:schemeClr val="bg1"/>
              </a:solidFill>
              <a:latin typeface="Calisto MT"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idx="4294967295"/>
          </p:nvPr>
        </p:nvSpPr>
        <p:spPr>
          <a:xfrm>
            <a:off x="842963" y="0"/>
            <a:ext cx="7386637" cy="895350"/>
          </a:xfrm>
        </p:spPr>
        <p:txBody>
          <a:bodyPr/>
          <a:lstStyle/>
          <a:p>
            <a:pPr eaLnBrk="1" hangingPunct="1"/>
            <a:r>
              <a:rPr lang="en-US" altLang="en-US" sz="4000" smtClean="0">
                <a:latin typeface="Georgia" pitchFamily="18" charset="0"/>
                <a:ea typeface="ＭＳ Ｐゴシック" pitchFamily="34" charset="-128"/>
              </a:rPr>
              <a:t>Recommendations</a:t>
            </a:r>
          </a:p>
        </p:txBody>
      </p:sp>
      <p:sp>
        <p:nvSpPr>
          <p:cNvPr id="3" name="Content Placeholder 2"/>
          <p:cNvSpPr>
            <a:spLocks noGrp="1"/>
          </p:cNvSpPr>
          <p:nvPr>
            <p:ph idx="4294967295"/>
          </p:nvPr>
        </p:nvSpPr>
        <p:spPr>
          <a:xfrm>
            <a:off x="273050" y="1457325"/>
            <a:ext cx="8859838" cy="4105275"/>
          </a:xfrm>
        </p:spPr>
        <p:txBody>
          <a:bodyPr>
            <a:normAutofit/>
          </a:bodyPr>
          <a:lstStyle/>
          <a:p>
            <a:pPr eaLnBrk="1" hangingPunct="1">
              <a:buFont typeface="Arial" pitchFamily="34" charset="0"/>
              <a:buChar char="•"/>
            </a:pPr>
            <a:r>
              <a:rPr lang="en-US" altLang="en-US" sz="1700" smtClean="0">
                <a:latin typeface="Georgia" pitchFamily="18" charset="0"/>
                <a:ea typeface="ＭＳ Ｐゴシック" pitchFamily="34" charset="-128"/>
                <a:cs typeface="Times New Roman" pitchFamily="18" charset="0"/>
              </a:rPr>
              <a:t>Since environmental surfaces play a role in transmission of microbes, include it as a focus area along with hand hygiene and other infection prevention initiatives</a:t>
            </a:r>
          </a:p>
          <a:p>
            <a:pPr eaLnBrk="1" hangingPunct="1">
              <a:buFont typeface="Arial" pitchFamily="34" charset="0"/>
              <a:buChar char="•"/>
            </a:pPr>
            <a:r>
              <a:rPr lang="en-US" altLang="en-US" sz="1700" smtClean="0">
                <a:latin typeface="Georgia" pitchFamily="18" charset="0"/>
                <a:ea typeface="ＭＳ Ｐゴシック" pitchFamily="34" charset="-128"/>
                <a:cs typeface="Times New Roman" pitchFamily="18" charset="0"/>
              </a:rPr>
              <a:t>Do not ignore soft surfaces, uniforms, bedding</a:t>
            </a:r>
          </a:p>
          <a:p>
            <a:pPr eaLnBrk="1" hangingPunct="1">
              <a:buFont typeface="Arial" pitchFamily="34" charset="0"/>
              <a:buChar char="•"/>
            </a:pPr>
            <a:r>
              <a:rPr lang="en-US" altLang="en-US" sz="1700" smtClean="0">
                <a:latin typeface="Georgia" pitchFamily="18" charset="0"/>
                <a:ea typeface="ＭＳ Ｐゴシック" pitchFamily="34" charset="-128"/>
                <a:cs typeface="Times New Roman" pitchFamily="18" charset="0"/>
              </a:rPr>
              <a:t>Improve State-Wide Surveillance of Worker Incidence &amp; Patient Outbreaks Related to Contaminated Textiles</a:t>
            </a:r>
          </a:p>
          <a:p>
            <a:pPr eaLnBrk="1" hangingPunct="1">
              <a:buFont typeface="Arial" pitchFamily="34" charset="0"/>
              <a:buChar char="•"/>
            </a:pPr>
            <a:r>
              <a:rPr lang="en-US" altLang="en-US" sz="1700" smtClean="0">
                <a:latin typeface="Georgia" pitchFamily="18" charset="0"/>
                <a:ea typeface="ＭＳ Ｐゴシック" pitchFamily="34" charset="-128"/>
                <a:cs typeface="Times New Roman" pitchFamily="18" charset="0"/>
              </a:rPr>
              <a:t>Improve PPE and Barrier Garment Access, Use, and Compliance</a:t>
            </a:r>
          </a:p>
          <a:p>
            <a:pPr eaLnBrk="1" hangingPunct="1">
              <a:buFont typeface="Arial" pitchFamily="34" charset="0"/>
              <a:buChar char="•"/>
            </a:pPr>
            <a:r>
              <a:rPr lang="en-US" altLang="en-US" sz="1700" smtClean="0">
                <a:latin typeface="Georgia" pitchFamily="18" charset="0"/>
                <a:ea typeface="ＭＳ Ｐゴシック" pitchFamily="34" charset="-128"/>
                <a:cs typeface="Times New Roman" pitchFamily="18" charset="0"/>
              </a:rPr>
              <a:t>Consider Textile Technologies to Bridge the Gap </a:t>
            </a:r>
          </a:p>
          <a:p>
            <a:pPr eaLnBrk="1" hangingPunct="1">
              <a:buFont typeface="Arial" pitchFamily="34" charset="0"/>
              <a:buChar char="•"/>
            </a:pPr>
            <a:r>
              <a:rPr lang="en-US" altLang="en-US" sz="1700" smtClean="0">
                <a:latin typeface="Georgia" pitchFamily="18" charset="0"/>
                <a:ea typeface="ＭＳ Ｐゴシック" pitchFamily="34" charset="-128"/>
                <a:cs typeface="Times New Roman" pitchFamily="18" charset="0"/>
              </a:rPr>
              <a:t>Take Models from other Departments or Countries</a:t>
            </a:r>
          </a:p>
          <a:p>
            <a:pPr eaLnBrk="1" hangingPunct="1">
              <a:buFont typeface="Arial" pitchFamily="34" charset="0"/>
              <a:buChar char="•"/>
            </a:pPr>
            <a:r>
              <a:rPr lang="en-US" altLang="en-US" sz="1700" smtClean="0">
                <a:latin typeface="Georgia" pitchFamily="18" charset="0"/>
                <a:ea typeface="ＭＳ Ｐゴシック" pitchFamily="34" charset="-128"/>
                <a:cs typeface="Times New Roman" pitchFamily="18" charset="0"/>
              </a:rPr>
              <a:t>Stay informed, Read the Literature</a:t>
            </a:r>
          </a:p>
        </p:txBody>
      </p:sp>
      <p:sp>
        <p:nvSpPr>
          <p:cNvPr id="109572" name="TextBox 3"/>
          <p:cNvSpPr txBox="1">
            <a:spLocks noChangeArrowheads="1"/>
          </p:cNvSpPr>
          <p:nvPr/>
        </p:nvSpPr>
        <p:spPr bwMode="auto">
          <a:xfrm>
            <a:off x="381000" y="5867400"/>
            <a:ext cx="830580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800">
                <a:latin typeface="Georgia" pitchFamily="18" charset="0"/>
              </a:rPr>
              <a:t>Decreasing Incidence = Worker + Patient Safety</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FEA6797-DEFA-479A-9639-16B75586DCAF}" type="slidenum">
              <a:rPr lang="en-US" altLang="en-US" sz="1800">
                <a:solidFill>
                  <a:srgbClr val="7F7F7F"/>
                </a:solidFill>
                <a:latin typeface="Calisto MT" pitchFamily="18" charset="0"/>
              </a:rPr>
              <a:pPr eaLnBrk="1" hangingPunct="1"/>
              <a:t>72</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457200" y="2236788"/>
            <a:ext cx="6400800" cy="1362075"/>
          </a:xfrm>
        </p:spPr>
        <p:txBody>
          <a:bodyPr/>
          <a:lstStyle/>
          <a:p>
            <a:pPr eaLnBrk="1" hangingPunct="1"/>
            <a:r>
              <a:rPr lang="en-US" altLang="en-US" smtClean="0">
                <a:ea typeface="ＭＳ Ｐゴシック" pitchFamily="34" charset="-128"/>
              </a:rPr>
              <a:t>THANK YOU!</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5A9E638-889D-48A4-8B1F-FF62BB9503CF}" type="slidenum">
              <a:rPr lang="en-US" altLang="en-US" sz="1800">
                <a:solidFill>
                  <a:schemeClr val="bg1"/>
                </a:solidFill>
                <a:latin typeface="Calisto MT" pitchFamily="18" charset="0"/>
              </a:rPr>
              <a:pPr eaLnBrk="1" hangingPunct="1"/>
              <a:t>73</a:t>
            </a:fld>
            <a:endParaRPr lang="en-US" altLang="en-US" sz="1800">
              <a:solidFill>
                <a:schemeClr val="bg1"/>
              </a:solidFill>
              <a:latin typeface="Calisto MT"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42888" y="2354263"/>
            <a:ext cx="8505825" cy="3440112"/>
          </a:xfrm>
        </p:spPr>
        <p:txBody>
          <a:bodyPr>
            <a:noAutofit/>
          </a:bodyPr>
          <a:lstStyle/>
          <a:p>
            <a:pPr eaLnBrk="1" hangingPunct="1"/>
            <a:r>
              <a:rPr lang="en-US" altLang="en-US" sz="1200" smtClean="0">
                <a:ea typeface="ＭＳ Ｐゴシック" pitchFamily="34" charset="-128"/>
              </a:rPr>
              <a:t>Bloomfield, S. et al.  International Scientific Forum on Home Hygiene, Infection Risks Associated with Clothing and Household Linens in Home and Everyday Life Settings, and the Role of Laundry, April 2011.</a:t>
            </a:r>
          </a:p>
          <a:p>
            <a:pPr eaLnBrk="1" hangingPunct="1"/>
            <a:r>
              <a:rPr lang="en-US" altLang="en-US" sz="1200" smtClean="0">
                <a:ea typeface="ＭＳ Ｐゴシック" pitchFamily="34" charset="-128"/>
              </a:rPr>
              <a:t>Fijan S, Poljsak-Prijatelj M, Steyer A et al. Rotaviral RNA found in wastewaters from hospital laundry. </a:t>
            </a:r>
            <a:r>
              <a:rPr lang="en-US" altLang="en-US" sz="1200" i="1" smtClean="0">
                <a:ea typeface="ＭＳ Ｐゴシック" pitchFamily="34" charset="-128"/>
              </a:rPr>
              <a:t>Int J Hyg Environ-Health</a:t>
            </a:r>
            <a:r>
              <a:rPr lang="en-US" altLang="en-US" sz="1200" smtClean="0">
                <a:ea typeface="ＭＳ Ｐゴシック" pitchFamily="34" charset="-128"/>
              </a:rPr>
              <a:t> 2006; 209:97-102.</a:t>
            </a:r>
          </a:p>
          <a:p>
            <a:pPr eaLnBrk="1" hangingPunct="1"/>
            <a:r>
              <a:rPr lang="en-US" altLang="en-US" sz="1200" smtClean="0">
                <a:ea typeface="ＭＳ Ｐゴシック" pitchFamily="34" charset="-128"/>
              </a:rPr>
              <a:t>Fijan S, Steyer A, Poljsak-Prijatelj M et al. Rotaviral RNA found on various surfaces in a hospital laundry. </a:t>
            </a:r>
            <a:r>
              <a:rPr lang="en-US" altLang="en-US" sz="1200" i="1" smtClean="0">
                <a:ea typeface="ＭＳ Ｐゴシック" pitchFamily="34" charset="-128"/>
              </a:rPr>
              <a:t>J Virological Methods. </a:t>
            </a:r>
            <a:r>
              <a:rPr lang="en-US" altLang="en-US" sz="1200" smtClean="0">
                <a:ea typeface="ＭＳ Ｐゴシック" pitchFamily="34" charset="-128"/>
              </a:rPr>
              <a:t>2008; 148:66-73.</a:t>
            </a:r>
          </a:p>
          <a:p>
            <a:pPr eaLnBrk="1" hangingPunct="1"/>
            <a:r>
              <a:rPr lang="en-US" altLang="en-US" sz="1200" smtClean="0">
                <a:ea typeface="ＭＳ Ｐゴシック" pitchFamily="34" charset="-128"/>
              </a:rPr>
              <a:t>Wiener-Well Y, Galuty M, Rudensky B, et al. Nursing and physician attire as possible source of nosocomial infections.  </a:t>
            </a:r>
            <a:r>
              <a:rPr lang="en-US" altLang="en-US" sz="1200" i="1" smtClean="0">
                <a:ea typeface="ＭＳ Ｐゴシック" pitchFamily="34" charset="-128"/>
              </a:rPr>
              <a:t>Am J Inf Cont.</a:t>
            </a:r>
            <a:r>
              <a:rPr lang="en-US" altLang="en-US" sz="1200" smtClean="0">
                <a:ea typeface="ＭＳ Ｐゴシック" pitchFamily="34" charset="-128"/>
              </a:rPr>
              <a:t>  Vol 39, Issue 7, pp. 555-559.</a:t>
            </a:r>
          </a:p>
          <a:p>
            <a:pPr eaLnBrk="1" hangingPunct="1"/>
            <a:r>
              <a:rPr lang="en-US" altLang="en-US" sz="1200" smtClean="0">
                <a:ea typeface="ＭＳ Ｐゴシック" pitchFamily="34" charset="-128"/>
              </a:rPr>
              <a:t>Burden M, Cervantes L, Weed D, Keniston A, Price C, Albert R. Newly cleaned physician uniforms and infrequently washed white coats have similar rates of bacterial contamination after an 8-hour workday: a randomized control trial. </a:t>
            </a:r>
            <a:r>
              <a:rPr lang="en-US" altLang="en-US" sz="1200" i="1" smtClean="0">
                <a:ea typeface="ＭＳ Ｐゴシック" pitchFamily="34" charset="-128"/>
              </a:rPr>
              <a:t>J Hosp Med </a:t>
            </a:r>
            <a:r>
              <a:rPr lang="en-US" altLang="en-US" sz="1200" smtClean="0">
                <a:ea typeface="ＭＳ Ｐゴシック" pitchFamily="34" charset="-128"/>
              </a:rPr>
              <a:t>2011:6:177–182.</a:t>
            </a:r>
          </a:p>
          <a:p>
            <a:pPr eaLnBrk="1" hangingPunct="1"/>
            <a:r>
              <a:rPr lang="en-US" altLang="en-US" sz="1200" smtClean="0">
                <a:ea typeface="ＭＳ Ｐゴシック" pitchFamily="34" charset="-128"/>
              </a:rPr>
              <a:t>Treakle AM, Thom KA, Furuno JP, Strauss SM, Harris AD and Perencevich EN. Bacterial contamination of health careworkers' whitecoats. </a:t>
            </a:r>
            <a:r>
              <a:rPr lang="en-US" altLang="en-US" sz="1200" i="1" smtClean="0">
                <a:ea typeface="ＭＳ Ｐゴシック" pitchFamily="34" charset="-128"/>
              </a:rPr>
              <a:t>Am J Inf Cont</a:t>
            </a:r>
            <a:r>
              <a:rPr lang="en-US" altLang="en-US" sz="1200" smtClean="0">
                <a:ea typeface="ＭＳ Ｐゴシック" pitchFamily="34" charset="-128"/>
              </a:rPr>
              <a:t>. 2009; 37:101–5.</a:t>
            </a:r>
          </a:p>
          <a:p>
            <a:pPr eaLnBrk="1" hangingPunct="1"/>
            <a:r>
              <a:rPr lang="en-US" altLang="en-US" sz="1200" smtClean="0">
                <a:ea typeface="ＭＳ Ｐゴシック" pitchFamily="34" charset="-128"/>
              </a:rPr>
              <a:t>Krueger CA, Murray CK, Mende K, Guymon CH, Gerlinger TL; The bacterial contamination of surgical scrubs. </a:t>
            </a:r>
            <a:r>
              <a:rPr lang="en-US" altLang="en-US" sz="1200" i="1" smtClean="0">
                <a:ea typeface="ＭＳ Ｐゴシック" pitchFamily="34" charset="-128"/>
              </a:rPr>
              <a:t>Am J Orthop </a:t>
            </a:r>
            <a:r>
              <a:rPr lang="en-US" altLang="en-US" sz="1200" smtClean="0">
                <a:ea typeface="ＭＳ Ｐゴシック" pitchFamily="34" charset="-128"/>
              </a:rPr>
              <a:t>2012; 41(5):E69-73.</a:t>
            </a:r>
          </a:p>
          <a:p>
            <a:pPr eaLnBrk="1" hangingPunct="1"/>
            <a:endParaRPr lang="en-US" altLang="en-US" sz="1200" smtClean="0">
              <a:ea typeface="ＭＳ Ｐゴシック" pitchFamily="34" charset="-128"/>
            </a:endParaRPr>
          </a:p>
          <a:p>
            <a:pPr eaLnBrk="1" hangingPunct="1"/>
            <a:endParaRPr lang="en-US" altLang="en-US" sz="1200" smtClean="0">
              <a:ea typeface="ＭＳ Ｐゴシック" pitchFamily="34" charset="-128"/>
            </a:endParaRPr>
          </a:p>
          <a:p>
            <a:pPr eaLnBrk="1" hangingPunct="1"/>
            <a:endParaRPr lang="en-US" altLang="en-US" sz="1200" smtClean="0">
              <a:ea typeface="ＭＳ Ｐゴシック" pitchFamily="34" charset="-128"/>
            </a:endParaRPr>
          </a:p>
        </p:txBody>
      </p:sp>
      <p:sp>
        <p:nvSpPr>
          <p:cNvPr id="4" name="Title 2"/>
          <p:cNvSpPr txBox="1">
            <a:spLocks/>
          </p:cNvSpPr>
          <p:nvPr/>
        </p:nvSpPr>
        <p:spPr bwMode="auto">
          <a:xfrm>
            <a:off x="1114425" y="539750"/>
            <a:ext cx="6400800" cy="1016000"/>
          </a:xfrm>
          <a:prstGeom prst="rect">
            <a:avLst/>
          </a:prstGeom>
          <a:noFill/>
          <a:ln w="9525">
            <a:noFill/>
            <a:miter lim="800000"/>
            <a:headEnd/>
            <a:tailEnd/>
          </a:ln>
        </p:spPr>
        <p:txBody>
          <a:bodyPr anchor="b"/>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r>
              <a:rPr lang="en-US" altLang="en-US" sz="4600">
                <a:solidFill>
                  <a:schemeClr val="bg1"/>
                </a:solidFill>
                <a:latin typeface="Calisto MT" pitchFamily="18" charset="0"/>
              </a:rPr>
              <a:t>Additional References</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192E426-BACE-4A71-B2F0-D1DD52421455}" type="slidenum">
              <a:rPr lang="en-US" altLang="en-US" sz="1800">
                <a:solidFill>
                  <a:srgbClr val="7F7F7F"/>
                </a:solidFill>
                <a:latin typeface="Calisto MT" pitchFamily="18" charset="0"/>
              </a:rPr>
              <a:pPr eaLnBrk="1" hangingPunct="1"/>
              <a:t>74</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3" descr="Coming Soon Slide.pd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8606668-0161-4353-881F-5B943E4713C1}" type="slidenum">
              <a:rPr lang="en-US" altLang="en-US" sz="1800">
                <a:solidFill>
                  <a:srgbClr val="7F7F7F"/>
                </a:solidFill>
                <a:latin typeface="Calisto MT" pitchFamily="18" charset="0"/>
              </a:rPr>
              <a:pPr eaLnBrk="1" hangingPunct="1"/>
              <a:t>75</a:t>
            </a:fld>
            <a:endParaRPr lang="en-US" altLang="en-US" sz="1800">
              <a:solidFill>
                <a:srgbClr val="7F7F7F"/>
              </a:solidFill>
              <a:latin typeface="Calisto MT" pitchFamily="18" charset="0"/>
            </a:endParaRPr>
          </a:p>
        </p:txBody>
      </p:sp>
      <p:sp>
        <p:nvSpPr>
          <p:cNvPr id="112644" name="Rectangle 4"/>
          <p:cNvSpPr>
            <a:spLocks noChangeArrowheads="1"/>
          </p:cNvSpPr>
          <p:nvPr/>
        </p:nvSpPr>
        <p:spPr bwMode="auto">
          <a:xfrm>
            <a:off x="14288" y="1611313"/>
            <a:ext cx="9663112"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600" dirty="0">
                <a:cs typeface="Arial" pitchFamily="34" charset="0"/>
              </a:rPr>
              <a:t>June 29   </a:t>
            </a:r>
            <a:r>
              <a:rPr lang="en-US" altLang="en-US" sz="1600" i="1" dirty="0"/>
              <a:t>(South Pacific Teleclass)</a:t>
            </a:r>
            <a:r>
              <a:rPr lang="en-US" altLang="en-US" sz="1800" dirty="0">
                <a:cs typeface="Arial" pitchFamily="34" charset="0"/>
              </a:rPr>
              <a:t/>
            </a:r>
            <a:br>
              <a:rPr lang="en-US" altLang="en-US" sz="1800" dirty="0">
                <a:cs typeface="Arial" pitchFamily="34" charset="0"/>
              </a:rPr>
            </a:br>
            <a:r>
              <a:rPr lang="en-US" altLang="en-US" sz="1800" dirty="0">
                <a:cs typeface="Arial" pitchFamily="34" charset="0"/>
              </a:rPr>
              <a:t>	</a:t>
            </a:r>
            <a:r>
              <a:rPr lang="en-US" altLang="en-US" sz="1800" b="1" dirty="0"/>
              <a:t>SHARPS INJURY PREVENTION</a:t>
            </a:r>
            <a:r>
              <a:rPr lang="en-CA" altLang="en-US" sz="1600" dirty="0">
                <a:cs typeface="Arial" pitchFamily="34" charset="0"/>
              </a:rPr>
              <a:t/>
            </a:r>
            <a:br>
              <a:rPr lang="en-CA" altLang="en-US" sz="1600" dirty="0">
                <a:cs typeface="Arial" pitchFamily="34" charset="0"/>
              </a:rPr>
            </a:br>
            <a:r>
              <a:rPr lang="en-CA" altLang="en-US" sz="1600" dirty="0">
                <a:cs typeface="Arial" pitchFamily="34" charset="0"/>
              </a:rPr>
              <a:t>	</a:t>
            </a:r>
            <a:r>
              <a:rPr lang="en-CA" altLang="en-US" sz="1600" dirty="0"/>
              <a:t>Dr. Terry </a:t>
            </a:r>
            <a:r>
              <a:rPr lang="en-CA" altLang="en-US" sz="1600" dirty="0" err="1"/>
              <a:t>Grimmond</a:t>
            </a:r>
            <a:r>
              <a:rPr lang="en-CA" altLang="en-US" sz="1600" dirty="0"/>
              <a:t>, </a:t>
            </a:r>
            <a:r>
              <a:rPr lang="en-CA" altLang="en-US" sz="1600" dirty="0" err="1"/>
              <a:t>Grimmond</a:t>
            </a:r>
            <a:r>
              <a:rPr lang="en-CA" altLang="en-US" sz="1600" dirty="0"/>
              <a:t> &amp; Associates Ltd., New Zealand</a:t>
            </a:r>
            <a:r>
              <a:rPr lang="en-US" altLang="en-US" sz="1600" dirty="0">
                <a:cs typeface="Arial" pitchFamily="34" charset="0"/>
              </a:rPr>
              <a:t/>
            </a:r>
            <a:br>
              <a:rPr lang="en-US" altLang="en-US" sz="1600" dirty="0">
                <a:cs typeface="Arial" pitchFamily="34" charset="0"/>
              </a:rPr>
            </a:br>
            <a:r>
              <a:rPr lang="en-US" altLang="en-US" sz="1600" dirty="0">
                <a:cs typeface="Arial" pitchFamily="34" charset="0"/>
              </a:rPr>
              <a:t/>
            </a:r>
            <a:br>
              <a:rPr lang="en-US" altLang="en-US" sz="1600" dirty="0">
                <a:cs typeface="Arial" pitchFamily="34" charset="0"/>
              </a:rPr>
            </a:br>
            <a:r>
              <a:rPr lang="en-US" altLang="en-US" sz="1600" dirty="0">
                <a:cs typeface="Arial" pitchFamily="34" charset="0"/>
              </a:rPr>
              <a:t>July 14   	</a:t>
            </a:r>
            <a:r>
              <a:rPr lang="en-US" altLang="en-US" sz="1800" b="1" dirty="0"/>
              <a:t>RESULTS OF QUALITATIVE RESEARCH ON IMPLEMENTATION OF</a:t>
            </a:r>
            <a:br>
              <a:rPr lang="en-US" altLang="en-US" sz="1800" b="1" dirty="0"/>
            </a:br>
            <a:r>
              <a:rPr lang="en-US" altLang="en-US" sz="1800" b="1" dirty="0"/>
              <a:t>	INFECTION CONTROL BEST PRACTICES IN EUROPEAN HOSPITALS</a:t>
            </a:r>
            <a:r>
              <a:rPr lang="en-CA" altLang="en-US" sz="1600" dirty="0">
                <a:cs typeface="Arial" pitchFamily="34" charset="0"/>
              </a:rPr>
              <a:t/>
            </a:r>
            <a:br>
              <a:rPr lang="en-CA" altLang="en-US" sz="1600" dirty="0">
                <a:cs typeface="Arial" pitchFamily="34" charset="0"/>
              </a:rPr>
            </a:br>
            <a:r>
              <a:rPr lang="en-CA" altLang="en-US" sz="1600" dirty="0">
                <a:cs typeface="Arial" pitchFamily="34" charset="0"/>
              </a:rPr>
              <a:t>	</a:t>
            </a:r>
            <a:r>
              <a:rPr lang="en-CA" altLang="en-US" sz="1600" dirty="0"/>
              <a:t>Dr. Hugo Sax, University Hospital Zurich, Switzerland</a:t>
            </a:r>
            <a:br>
              <a:rPr lang="en-CA" altLang="en-US" sz="1600" dirty="0"/>
            </a:br>
            <a:r>
              <a:rPr lang="en-CA" altLang="en-US" sz="1600" dirty="0"/>
              <a:t/>
            </a:r>
            <a:br>
              <a:rPr lang="en-CA" altLang="en-US" sz="1600" dirty="0"/>
            </a:br>
            <a:r>
              <a:rPr lang="en-US" altLang="en-US" sz="1600" dirty="0">
                <a:cs typeface="Arial" pitchFamily="34" charset="0"/>
              </a:rPr>
              <a:t>July 21   	</a:t>
            </a:r>
            <a:r>
              <a:rPr lang="en-US" altLang="en-US" sz="1800" b="1" dirty="0"/>
              <a:t>BEHAVIOURAL AND ORGANIZATIONAL DETERMINANTS OF</a:t>
            </a:r>
            <a:br>
              <a:rPr lang="en-US" altLang="en-US" sz="1800" b="1" dirty="0"/>
            </a:br>
            <a:r>
              <a:rPr lang="en-US" altLang="en-US" sz="1800" b="1" dirty="0"/>
              <a:t>	SUCCESSFUL INFECTION PREVENTION AND CONTROL INTERVENTIONS</a:t>
            </a:r>
            <a:r>
              <a:rPr lang="en-CA" altLang="en-US" sz="1600" dirty="0">
                <a:cs typeface="Arial" pitchFamily="34" charset="0"/>
              </a:rPr>
              <a:t/>
            </a:r>
            <a:br>
              <a:rPr lang="en-CA" altLang="en-US" sz="1600" dirty="0">
                <a:cs typeface="Arial" pitchFamily="34" charset="0"/>
              </a:rPr>
            </a:br>
            <a:r>
              <a:rPr lang="en-CA" altLang="en-US" sz="1600" dirty="0">
                <a:cs typeface="Arial" pitchFamily="34" charset="0"/>
              </a:rPr>
              <a:t>	</a:t>
            </a:r>
            <a:r>
              <a:rPr lang="en-CA" altLang="en-US" sz="1600" dirty="0"/>
              <a:t>Dr. Enrique Castro-Sánchez, Imperial College London, England</a:t>
            </a:r>
            <a:br>
              <a:rPr lang="en-CA" altLang="en-US" sz="1600" dirty="0"/>
            </a:br>
            <a:r>
              <a:rPr lang="en-CA" altLang="en-US" sz="1600" dirty="0"/>
              <a:t/>
            </a:r>
            <a:br>
              <a:rPr lang="en-CA" altLang="en-US" sz="1600" dirty="0"/>
            </a:br>
            <a:r>
              <a:rPr lang="en-US" altLang="en-US" sz="1600" dirty="0">
                <a:cs typeface="Arial" pitchFamily="34" charset="0"/>
              </a:rPr>
              <a:t>August 18</a:t>
            </a:r>
            <a:r>
              <a:rPr lang="en-US" altLang="en-US" sz="1800" dirty="0">
                <a:cs typeface="Arial" pitchFamily="34" charset="0"/>
              </a:rPr>
              <a:t>   </a:t>
            </a:r>
            <a:r>
              <a:rPr lang="en-US" altLang="en-US" sz="1800" i="1" dirty="0"/>
              <a:t>(Free Teleclass)</a:t>
            </a:r>
            <a:r>
              <a:rPr lang="en-US" altLang="en-US" sz="1800" dirty="0">
                <a:cs typeface="Arial" pitchFamily="34" charset="0"/>
              </a:rPr>
              <a:t/>
            </a:r>
            <a:br>
              <a:rPr lang="en-US" altLang="en-US" sz="1800" dirty="0">
                <a:cs typeface="Arial" pitchFamily="34" charset="0"/>
              </a:rPr>
            </a:br>
            <a:r>
              <a:rPr lang="en-US" altLang="en-US" sz="1800" dirty="0">
                <a:cs typeface="Arial" pitchFamily="34" charset="0"/>
              </a:rPr>
              <a:t>	</a:t>
            </a:r>
            <a:r>
              <a:rPr lang="en-US" altLang="en-US" sz="1800" b="1" dirty="0"/>
              <a:t>USE OF HYPOCHLORITE (BLEACH) IN HEALTHCARE FACILITIES</a:t>
            </a:r>
            <a:r>
              <a:rPr lang="en-US" altLang="en-US" sz="1600" b="1" dirty="0"/>
              <a:t/>
            </a:r>
            <a:br>
              <a:rPr lang="en-US" altLang="en-US" sz="1600" b="1" dirty="0"/>
            </a:br>
            <a:r>
              <a:rPr lang="en-CA" altLang="en-US" sz="1600" dirty="0">
                <a:cs typeface="Arial" pitchFamily="34" charset="0"/>
              </a:rPr>
              <a:t>	</a:t>
            </a:r>
            <a:r>
              <a:rPr lang="en-CA" altLang="en-US" sz="1600" dirty="0"/>
              <a:t>Prof. William </a:t>
            </a:r>
            <a:r>
              <a:rPr lang="en-CA" altLang="en-US" sz="1600" dirty="0" err="1"/>
              <a:t>Rutala</a:t>
            </a:r>
            <a:r>
              <a:rPr lang="en-CA" altLang="en-US" sz="1600" dirty="0"/>
              <a:t>, University of North Carolina Hospitals</a:t>
            </a:r>
            <a:br>
              <a:rPr lang="en-CA" altLang="en-US" sz="1600" dirty="0"/>
            </a:br>
            <a:r>
              <a:rPr lang="en-CA" altLang="en-US" sz="1600" dirty="0"/>
              <a:t/>
            </a:r>
            <a:br>
              <a:rPr lang="en-CA" altLang="en-US" sz="1600" dirty="0"/>
            </a:br>
            <a:r>
              <a:rPr lang="en-US" altLang="en-US" sz="1600" dirty="0">
                <a:cs typeface="Arial" pitchFamily="34" charset="0"/>
              </a:rPr>
              <a:t>August 25  </a:t>
            </a:r>
            <a:r>
              <a:rPr lang="en-US" altLang="en-US" sz="1800" b="1" dirty="0">
                <a:cs typeface="Arial" pitchFamily="34" charset="0"/>
              </a:rPr>
              <a:t>APPLICATIONS AND LIMITATIONS OF DIPSLIDES AND PCR FOR</a:t>
            </a:r>
            <a:r>
              <a:rPr lang="en-CA" altLang="en-US" sz="1800" b="1" dirty="0">
                <a:cs typeface="Arial" pitchFamily="34" charset="0"/>
              </a:rPr>
              <a:t/>
            </a:r>
            <a:br>
              <a:rPr lang="en-CA" altLang="en-US" sz="1800" b="1" dirty="0">
                <a:cs typeface="Arial" pitchFamily="34" charset="0"/>
              </a:rPr>
            </a:br>
            <a:r>
              <a:rPr lang="en-CA" altLang="en-US" sz="1800" b="1" dirty="0">
                <a:cs typeface="Arial" pitchFamily="34" charset="0"/>
              </a:rPr>
              <a:t>	</a:t>
            </a:r>
            <a:r>
              <a:rPr lang="en-US" altLang="en-US" sz="1800" b="1" dirty="0">
                <a:cs typeface="Arial" pitchFamily="34" charset="0"/>
              </a:rPr>
              <a:t>REAL-TIME ENVIRONMENTAL CONTAMINATION EVALUATION</a:t>
            </a:r>
            <a:endParaRPr lang="en-CA" altLang="en-US" sz="1600" dirty="0">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1" descr="Anniversary slide, 2016.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30C1F28-CF6D-4D0F-8B5B-F2AA4972DDB6}" type="slidenum">
              <a:rPr lang="en-US" altLang="en-US" sz="1800">
                <a:solidFill>
                  <a:srgbClr val="7F7F7F"/>
                </a:solidFill>
                <a:latin typeface="Calisto MT" pitchFamily="18" charset="0"/>
              </a:rPr>
              <a:pPr eaLnBrk="1" hangingPunct="1"/>
              <a:t>76</a:t>
            </a:fld>
            <a:endParaRPr lang="en-US" altLang="en-US" sz="1800">
              <a:solidFill>
                <a:srgbClr val="7F7F7F"/>
              </a:solidFill>
              <a:latin typeface="Calisto MT"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1" descr="Patron Sponsor Slide.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84202D5-CC5F-4143-9E3F-89F20BBF8376}" type="slidenum">
              <a:rPr lang="en-US" altLang="en-US" sz="1800">
                <a:solidFill>
                  <a:srgbClr val="7F7F7F"/>
                </a:solidFill>
                <a:latin typeface="Calisto MT" pitchFamily="18" charset="0"/>
              </a:rPr>
              <a:pPr eaLnBrk="1" hangingPunct="1"/>
              <a:t>77</a:t>
            </a:fld>
            <a:endParaRPr lang="en-US" altLang="en-US" sz="1800">
              <a:solidFill>
                <a:srgbClr val="7F7F7F"/>
              </a:solidFill>
              <a:latin typeface="Calisto MT"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mtClean="0">
                <a:ea typeface="ＭＳ Ｐゴシック" pitchFamily="34" charset="-128"/>
              </a:rPr>
              <a:t>APHA Policy Statement</a:t>
            </a:r>
          </a:p>
        </p:txBody>
      </p:sp>
      <p:sp>
        <p:nvSpPr>
          <p:cNvPr id="27651" name="Content Placeholder 2"/>
          <p:cNvSpPr>
            <a:spLocks noGrp="1"/>
          </p:cNvSpPr>
          <p:nvPr>
            <p:ph sz="quarter" idx="1"/>
          </p:nvPr>
        </p:nvSpPr>
        <p:spPr>
          <a:xfrm>
            <a:off x="301625" y="2925763"/>
            <a:ext cx="8504238" cy="3173412"/>
          </a:xfrm>
        </p:spPr>
        <p:txBody>
          <a:bodyPr/>
          <a:lstStyle/>
          <a:p>
            <a:pPr eaLnBrk="1" hangingPunct="1">
              <a:buFont typeface="Wingdings" pitchFamily="2" charset="2"/>
              <a:buNone/>
            </a:pPr>
            <a:r>
              <a:rPr lang="en-US" altLang="en-US" sz="2800" smtClean="0">
                <a:ea typeface="ＭＳ Ｐゴシック" pitchFamily="34" charset="-128"/>
              </a:rPr>
              <a:t>	“</a:t>
            </a:r>
            <a:r>
              <a:rPr lang="en-US" altLang="en-US" sz="2800" i="1" smtClean="0">
                <a:ea typeface="ＭＳ Ｐゴシック" pitchFamily="34" charset="-128"/>
              </a:rPr>
              <a:t>The cases of Ebola virus disease (EVD) in the United States remind us that infectious disease threats continue to challenge our public health’s, health system’s and communities’ capacities to adequately protect the population from exposure to microorganisms (bacteria, viruses, and spores) that may cause illness or infection and generate stigma and fear</a:t>
            </a:r>
            <a:r>
              <a:rPr lang="en-US" altLang="en-US" sz="2800" smtClean="0">
                <a:ea typeface="ＭＳ Ｐゴシック" pitchFamily="34" charset="-128"/>
              </a:rPr>
              <a:t>.”</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550FCB9-233B-4C0B-96AF-6F54AF1C9905}" type="slidenum">
              <a:rPr lang="en-US" altLang="en-US" sz="1800">
                <a:solidFill>
                  <a:srgbClr val="7F7F7F"/>
                </a:solidFill>
                <a:latin typeface="Calisto MT" pitchFamily="18" charset="0"/>
              </a:rPr>
              <a:pPr eaLnBrk="1" hangingPunct="1"/>
              <a:t>8</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mtClean="0">
                <a:ea typeface="ＭＳ Ｐゴシック" pitchFamily="34" charset="-128"/>
              </a:rPr>
              <a:t>APHA Recommendation</a:t>
            </a:r>
          </a:p>
        </p:txBody>
      </p:sp>
      <p:sp>
        <p:nvSpPr>
          <p:cNvPr id="28675" name="Content Placeholder 2"/>
          <p:cNvSpPr>
            <a:spLocks noGrp="1"/>
          </p:cNvSpPr>
          <p:nvPr>
            <p:ph sz="quarter" idx="1"/>
          </p:nvPr>
        </p:nvSpPr>
        <p:spPr>
          <a:xfrm>
            <a:off x="301625" y="2595563"/>
            <a:ext cx="8504238" cy="3503612"/>
          </a:xfrm>
        </p:spPr>
        <p:txBody>
          <a:bodyPr/>
          <a:lstStyle/>
          <a:p>
            <a:pPr eaLnBrk="1" hangingPunct="1">
              <a:buFont typeface="Wingdings" pitchFamily="2" charset="2"/>
              <a:buNone/>
            </a:pPr>
            <a:r>
              <a:rPr lang="en-US" altLang="en-US" sz="3200" smtClean="0">
                <a:ea typeface="ＭＳ Ｐゴシック" pitchFamily="34" charset="-128"/>
              </a:rPr>
              <a:t>	“…</a:t>
            </a:r>
            <a:r>
              <a:rPr lang="en-US" altLang="en-US" sz="3200" i="1" smtClean="0">
                <a:ea typeface="ＭＳ Ｐゴシック" pitchFamily="34" charset="-128"/>
              </a:rPr>
              <a:t>development of innovative new technologies… and to the certification of personal protective equipment (PPE) and other protective apparel used to eliminate or minimize exposures to microorganisms that cause illness and infection</a:t>
            </a:r>
            <a:r>
              <a:rPr lang="en-US" altLang="en-US" sz="3200" smtClean="0">
                <a:ea typeface="ＭＳ Ｐゴシック" pitchFamily="34" charset="-128"/>
              </a:rPr>
              <a:t>.”</a:t>
            </a:r>
          </a:p>
        </p:txBody>
      </p:sp>
      <p:sp>
        <p:nvSpPr>
          <p:cNvPr id="28676" name="TextBox 3"/>
          <p:cNvSpPr txBox="1">
            <a:spLocks noChangeArrowheads="1"/>
          </p:cNvSpPr>
          <p:nvPr/>
        </p:nvSpPr>
        <p:spPr bwMode="auto">
          <a:xfrm>
            <a:off x="1177925" y="5934075"/>
            <a:ext cx="75088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1400">
                <a:latin typeface="Calisto MT" pitchFamily="18" charset="0"/>
              </a:rPr>
              <a:t>https://www.apha.org/policies-and-advocacy/public-health-policy-statements/policy-database/2015/12/08/15/22/preventing-occupational-transmission-of-globally-emerging-infectious-disease-threats</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57A5B3C-87BC-48AD-8B42-220EF58097E9}" type="slidenum">
              <a:rPr lang="en-US" altLang="en-US" sz="1800">
                <a:solidFill>
                  <a:srgbClr val="7F7F7F"/>
                </a:solidFill>
                <a:latin typeface="Calisto MT" pitchFamily="18" charset="0"/>
              </a:rPr>
              <a:pPr eaLnBrk="1" hangingPunct="1"/>
              <a:t>9</a:t>
            </a:fld>
            <a:endParaRPr lang="en-US" altLang="en-US" sz="1800">
              <a:solidFill>
                <a:srgbClr val="7F7F7F"/>
              </a:solidFill>
              <a:latin typeface="Calisto MT"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19453</TotalTime>
  <Words>2077</Words>
  <Application>Microsoft Office PowerPoint</Application>
  <PresentationFormat>On-screen Show (4:3)</PresentationFormat>
  <Paragraphs>442</Paragraphs>
  <Slides>77</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79" baseType="lpstr">
      <vt:lpstr>Genesis</vt:lpstr>
      <vt:lpstr>Chart</vt:lpstr>
      <vt:lpstr>EXPLORING THE ROLE OF ENVIRONMENTAL SURFACES IN OCCUPATIONAL INFECTION PREVENTION</vt:lpstr>
      <vt:lpstr>Disclosures</vt:lpstr>
      <vt:lpstr>Objectives</vt:lpstr>
      <vt:lpstr>Current Landscape</vt:lpstr>
      <vt:lpstr>PowerPoint Presentation</vt:lpstr>
      <vt:lpstr>“Protecting Our Healthcare Workers Now”</vt:lpstr>
      <vt:lpstr>PowerPoint Presentation</vt:lpstr>
      <vt:lpstr>APHA Policy Statement</vt:lpstr>
      <vt:lpstr>APHA Recommendation</vt:lpstr>
      <vt:lpstr>Infectious &amp; Biological Threats are More Prevalent than Ever… and More People are Accessing Healthcare Systems Around the World</vt:lpstr>
      <vt:lpstr>PATHOGENS TRANSMITTED THROUGH OCCUPATIONAL EXPOSURE</vt:lpstr>
      <vt:lpstr>Hepatitis B</vt:lpstr>
      <vt:lpstr>Hepatitis C</vt:lpstr>
      <vt:lpstr>PowerPoint Presentation</vt:lpstr>
      <vt:lpstr> HIV</vt:lpstr>
      <vt:lpstr>PowerPoint Presentation</vt:lpstr>
      <vt:lpstr>Emerging and Re-emerging Pathogens</vt:lpstr>
      <vt:lpstr>PowerPoint Presentation</vt:lpstr>
      <vt:lpstr>PowerPoint Presentation</vt:lpstr>
      <vt:lpstr>Occupational Incident Data</vt:lpstr>
      <vt:lpstr>PowerPoint Presentation</vt:lpstr>
      <vt:lpstr>2014 EPINet Summary Data: </vt:lpstr>
      <vt:lpstr>2014 Exposure Rate / Ratios</vt:lpstr>
      <vt:lpstr>Job Category</vt:lpstr>
      <vt:lpstr>Location of Incident</vt:lpstr>
      <vt:lpstr>Exposed Part</vt:lpstr>
      <vt:lpstr> Total PPE &amp; Barrier Garment Worn</vt:lpstr>
      <vt:lpstr>Splash/Splatter Year Comparison</vt:lpstr>
      <vt:lpstr>This isn’t just bedside care…</vt:lpstr>
      <vt:lpstr>Clinical Lab  Blood &amp; Body Fluid Splash / Splatter Incident Data</vt:lpstr>
      <vt:lpstr>PowerPoint Presentation</vt:lpstr>
      <vt:lpstr>PowerPoint Presentation</vt:lpstr>
      <vt:lpstr>PowerPoint Presentation</vt:lpstr>
      <vt:lpstr>PowerPoint Presentation</vt:lpstr>
      <vt:lpstr>Exploring Environmental Surfaces</vt:lpstr>
      <vt:lpstr>PowerPoint Presentation</vt:lpstr>
      <vt:lpstr>Types of Environmental Surfaces</vt:lpstr>
      <vt:lpstr>Rich Body of Literature</vt:lpstr>
      <vt:lpstr>Literature: Environmental Soft Surface Type</vt:lpstr>
      <vt:lpstr>Recent Published Studies:  Uniforms Can Play a Role in Transmission</vt:lpstr>
      <vt:lpstr>Healthcare Worker Uniforms</vt:lpstr>
      <vt:lpstr>PowerPoint Presentation</vt:lpstr>
      <vt:lpstr>PowerPoint Presentation</vt:lpstr>
      <vt:lpstr>PowerPoint Presentation</vt:lpstr>
      <vt:lpstr>PowerPoint Presentation</vt:lpstr>
      <vt:lpstr>PowerPoint Presentation</vt:lpstr>
      <vt:lpstr>National Landscape</vt:lpstr>
      <vt:lpstr> APIC 10 Ways to Protect your Patients from Infection</vt:lpstr>
      <vt:lpstr>OSHA Worker Safety in Hospitals</vt:lpstr>
      <vt:lpstr>OSHA Worker Safety in Hospitals</vt:lpstr>
      <vt:lpstr>OSHA Worker Safety in Hospitals</vt:lpstr>
      <vt:lpstr>OSHA Infectious Disease Standard</vt:lpstr>
      <vt:lpstr>Comparing the Whole Healthcare Environment to the OR</vt:lpstr>
      <vt:lpstr>AORN Recommended Practices for Surgical Attire</vt:lpstr>
      <vt:lpstr>Recommendation I: Clean surgical attire should be worn in the semi-restricted and restricted areas of the perioperative setting</vt:lpstr>
      <vt:lpstr>Fabrics used for scrub attire (Moderate Evidence)</vt:lpstr>
      <vt:lpstr>Tightly woven material</vt:lpstr>
      <vt:lpstr>Lint-free, stain-resistant and durable</vt:lpstr>
      <vt:lpstr>Pathogens can live from hours to months</vt:lpstr>
      <vt:lpstr>Changing to street clothes (Moderate Evidence)</vt:lpstr>
      <vt:lpstr>Cover apparel  (Moderate Evidence)</vt:lpstr>
      <vt:lpstr>Cover apparel  (Moderate Evidence)</vt:lpstr>
      <vt:lpstr>Scrub attire may be made of antimicrobial fabric  (Moderate Evidence)</vt:lpstr>
      <vt:lpstr>PowerPoint Presentation</vt:lpstr>
      <vt:lpstr>Textile Technologies</vt:lpstr>
      <vt:lpstr>PowerPoint Presentation</vt:lpstr>
      <vt:lpstr>When collaborating on best path forward, remember to consider…</vt:lpstr>
      <vt:lpstr>Industrial Hygiene: Hierarchy of Controls</vt:lpstr>
      <vt:lpstr>Critical Reflections</vt:lpstr>
      <vt:lpstr>Healthcare is Unprepared</vt:lpstr>
      <vt:lpstr>Recommendations</vt:lpstr>
      <vt:lpstr>Recommendations</vt:lpstr>
      <vt:lpstr>THANK YOU!</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Sharps Safety and Device Reprocessing</dc:title>
  <dc:creator>Amber Mitchell</dc:creator>
  <cp:lastModifiedBy>Evans, Helen</cp:lastModifiedBy>
  <cp:revision>68</cp:revision>
  <cp:lastPrinted>2016-06-16T15:30:35Z</cp:lastPrinted>
  <dcterms:created xsi:type="dcterms:W3CDTF">2016-06-16T13:29:25Z</dcterms:created>
  <dcterms:modified xsi:type="dcterms:W3CDTF">2016-06-21T15:44:27Z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F1A95634-7E72-44F6-B9DD-68B2848B8803</vt:lpwstr>
  </property>
  <property fmtid="{D5CDD505-2E9C-101B-9397-08002B2CF9AE}" pid="3" name="ArticulatePath">
    <vt:lpwstr>Environmental Surfaces in Occupational Infection Control Teleclass Slides, Jun.23.16</vt:lpwstr>
  </property>
</Properties>
</file>