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8" r:id="rId2"/>
    <p:sldId id="268" r:id="rId3"/>
    <p:sldId id="271" r:id="rId4"/>
    <p:sldId id="257" r:id="rId5"/>
    <p:sldId id="259" r:id="rId6"/>
    <p:sldId id="267" r:id="rId7"/>
    <p:sldId id="272" r:id="rId8"/>
    <p:sldId id="263" r:id="rId9"/>
    <p:sldId id="273" r:id="rId10"/>
    <p:sldId id="274" r:id="rId11"/>
    <p:sldId id="275" r:id="rId12"/>
    <p:sldId id="270" r:id="rId13"/>
    <p:sldId id="277" r:id="rId14"/>
    <p:sldId id="278" r:id="rId15"/>
    <p:sldId id="276" r:id="rId16"/>
    <p:sldId id="279" r:id="rId17"/>
    <p:sldId id="260" r:id="rId18"/>
    <p:sldId id="261" r:id="rId19"/>
    <p:sldId id="262" r:id="rId20"/>
    <p:sldId id="264" r:id="rId21"/>
    <p:sldId id="265" r:id="rId22"/>
    <p:sldId id="280" r:id="rId23"/>
    <p:sldId id="281" r:id="rId24"/>
    <p:sldId id="2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842" autoAdjust="0"/>
  </p:normalViewPr>
  <p:slideViewPr>
    <p:cSldViewPr>
      <p:cViewPr varScale="1">
        <p:scale>
          <a:sx n="101" d="100"/>
          <a:sy n="101" d="100"/>
        </p:scale>
        <p:origin x="-127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12D10D-C014-4B4E-8A5D-AA05EB141975}" type="datetimeFigureOut">
              <a:rPr lang="en-CA" smtClean="0"/>
              <a:pPr/>
              <a:t>16/03/2015</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513F57-2FC1-4667-BD0F-FBB68B044C6A}" type="slidenum">
              <a:rPr lang="en-CA" smtClean="0"/>
              <a:pPr/>
              <a:t>‹#›</a:t>
            </a:fld>
            <a:endParaRPr lang="en-CA" dirty="0"/>
          </a:p>
        </p:txBody>
      </p:sp>
    </p:spTree>
    <p:extLst>
      <p:ext uri="{BB962C8B-B14F-4D97-AF65-F5344CB8AC3E}">
        <p14:creationId xmlns:p14="http://schemas.microsoft.com/office/powerpoint/2010/main" val="704888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a:t>
            </a:fld>
            <a:endParaRPr lang="en-CA" dirty="0"/>
          </a:p>
        </p:txBody>
      </p:sp>
    </p:spTree>
    <p:extLst>
      <p:ext uri="{BB962C8B-B14F-4D97-AF65-F5344CB8AC3E}">
        <p14:creationId xmlns:p14="http://schemas.microsoft.com/office/powerpoint/2010/main" val="3227347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p:cNvSpPr>
          <p:nvPr>
            <p:ph type="sldImg"/>
          </p:nvPr>
        </p:nvSpPr>
        <p:spPr bwMode="auto">
          <a:noFill/>
          <a:ln>
            <a:solidFill>
              <a:srgbClr val="000000"/>
            </a:solidFill>
            <a:miter lim="800000"/>
            <a:headEnd/>
            <a:tailEnd/>
          </a:ln>
        </p:spPr>
      </p:sp>
      <p:sp>
        <p:nvSpPr>
          <p:cNvPr id="614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583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ADDF70-8BA6-40DF-AD96-2C35BB86BF4E}" type="slidenum">
              <a:rPr lang="en-CA"/>
              <a:pPr fontAlgn="base">
                <a:spcBef>
                  <a:spcPct val="0"/>
                </a:spcBef>
                <a:spcAft>
                  <a:spcPct val="0"/>
                </a:spcAft>
                <a:defRPr/>
              </a:pPr>
              <a:t>12</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Once you have gone through all the steps it is really helpful to summarize your thoughts and findings on an Evidence Summary Table</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13</a:t>
            </a:fld>
            <a:endParaRPr lang="en-CA"/>
          </a:p>
        </p:txBody>
      </p:sp>
    </p:spTree>
    <p:extLst>
      <p:ext uri="{BB962C8B-B14F-4D97-AF65-F5344CB8AC3E}">
        <p14:creationId xmlns:p14="http://schemas.microsoft.com/office/powerpoint/2010/main" val="15461683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The toolkit provides a table that</a:t>
            </a:r>
            <a:r>
              <a:rPr lang="en-CA" baseline="0" dirty="0" smtClean="0"/>
              <a:t> defines what the various evidence grades mean</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14</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We often have to use outbreak reports to inform our decisions. Just keep in mind that they are usually not designed in a way tha</a:t>
            </a:r>
            <a:r>
              <a:rPr lang="en-CA" baseline="0" dirty="0" smtClean="0"/>
              <a:t>t would be considered “strong” study design.</a:t>
            </a:r>
          </a:p>
          <a:p>
            <a:r>
              <a:rPr lang="en-CA" baseline="0" dirty="0" smtClean="0"/>
              <a:t>Can be useful to include in the “body” of evidence but NOT as stand alone evidence.</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15</a:t>
            </a:fld>
            <a:endParaRPr lang="en-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Very rare to find a RCT. Most of the evidence is indirect.</a:t>
            </a:r>
          </a:p>
          <a:p>
            <a:r>
              <a:rPr lang="en-CA" dirty="0" smtClean="0"/>
              <a:t>We</a:t>
            </a:r>
            <a:r>
              <a:rPr lang="en-CA" baseline="0" dirty="0" smtClean="0"/>
              <a:t> have to use whatever is available to us and just be transparent about how and why we have made the recommendation.</a:t>
            </a:r>
          </a:p>
          <a:p>
            <a:r>
              <a:rPr lang="en-CA" baseline="0" dirty="0" smtClean="0"/>
              <a:t>Weigh the implications of the recommendation, the benefits they bring, and strength of evidence with the costs, unintended consequences and affect on patients and families</a:t>
            </a:r>
          </a:p>
          <a:p>
            <a:r>
              <a:rPr lang="en-CA" baseline="0" dirty="0" smtClean="0"/>
              <a:t>New evidence surfaces and we need to be prepared to re-evaluate recommendations.</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16</a:t>
            </a:fld>
            <a:endParaRPr lang="en-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 had</a:t>
            </a:r>
            <a:r>
              <a:rPr lang="en-CA" baseline="0" dirty="0" smtClean="0"/>
              <a:t> used a large data base and done a quantitative analysis for my thesis, so I was fairly familiar with the terms and processes used.</a:t>
            </a:r>
          </a:p>
          <a:p>
            <a:r>
              <a:rPr lang="en-CA" baseline="0" dirty="0" smtClean="0"/>
              <a:t>Still it would take me a good hour to use this process for each study </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18</a:t>
            </a:fld>
            <a:endParaRPr lang="en-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Some of you may have limited experience with critical appraisal or</a:t>
            </a:r>
            <a:r>
              <a:rPr lang="en-CA" baseline="0" dirty="0" smtClean="0"/>
              <a:t> your experience may have taken place years ago</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20</a:t>
            </a:fld>
            <a:endParaRPr lang="en-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Include</a:t>
            </a:r>
            <a:r>
              <a:rPr lang="en-CA" baseline="0" dirty="0" smtClean="0"/>
              <a:t> information to fill in some of the gaps where knowledge has been assumed</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21</a:t>
            </a:fld>
            <a:endParaRPr lang="en-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Goal</a:t>
            </a:r>
            <a:r>
              <a:rPr lang="en-CA" baseline="0" dirty="0" smtClean="0"/>
              <a:t> is</a:t>
            </a:r>
            <a:r>
              <a:rPr lang="en-CA" dirty="0" smtClean="0"/>
              <a:t> to have it ready for May to trial</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22</a:t>
            </a:fld>
            <a:endParaRPr lang="en-CA" dirty="0"/>
          </a:p>
        </p:txBody>
      </p:sp>
    </p:spTree>
    <p:extLst>
      <p:ext uri="{BB962C8B-B14F-4D97-AF65-F5344CB8AC3E}">
        <p14:creationId xmlns:p14="http://schemas.microsoft.com/office/powerpoint/2010/main" val="4208990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a:t>
            </a:r>
            <a:r>
              <a:rPr lang="en-CA" baseline="0" dirty="0" smtClean="0"/>
              <a:t> believe that the biggest mistake we make is when we assume that someone else already knows the answer to our question rather finding out whether anyone has ever even asked the question before.</a:t>
            </a:r>
          </a:p>
          <a:p>
            <a:r>
              <a:rPr lang="en-CA" baseline="0" dirty="0" smtClean="0"/>
              <a:t>I also believe that we will find better solutions when we become the people who ask whether we have asked enough questions rather than the people who are the keepers of all the answers.</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23</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Important to understand the actual strength of the evidence we are using to make individual recommendations</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2</a:t>
            </a:fld>
            <a:endParaRPr lang="en-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24</a:t>
            </a:fld>
            <a:endParaRPr lang="en-CA" dirty="0"/>
          </a:p>
        </p:txBody>
      </p:sp>
    </p:spTree>
    <p:extLst>
      <p:ext uri="{BB962C8B-B14F-4D97-AF65-F5344CB8AC3E}">
        <p14:creationId xmlns:p14="http://schemas.microsoft.com/office/powerpoint/2010/main" val="108392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Especially when you are not used to reading research studies or when the analysis is really complicated.</a:t>
            </a:r>
          </a:p>
          <a:p>
            <a:r>
              <a:rPr lang="en-CA" dirty="0" smtClean="0"/>
              <a:t>Need to make your own interpretation of the results:</a:t>
            </a:r>
          </a:p>
          <a:p>
            <a:r>
              <a:rPr lang="en-CA" dirty="0" err="1" smtClean="0"/>
              <a:t>Eg</a:t>
            </a:r>
            <a:r>
              <a:rPr lang="en-CA" dirty="0" smtClean="0"/>
              <a:t>. 56% in my mind is NOT a VAST</a:t>
            </a:r>
            <a:r>
              <a:rPr lang="en-CA" baseline="0" dirty="0" smtClean="0"/>
              <a:t> MAJORITY</a:t>
            </a:r>
          </a:p>
          <a:p>
            <a:r>
              <a:rPr lang="en-CA" baseline="0" dirty="0" smtClean="0"/>
              <a:t>Sometimes the basis of disagreements is lack of understanding of what the actual evidence is and the strength of it – can lead to a great deal of frustration and heated discussions</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 was lucky enough to be involved in</a:t>
            </a:r>
            <a:r>
              <a:rPr lang="en-CA" baseline="0" dirty="0" smtClean="0"/>
              <a:t> the pilot project and will share some of my thoughts on that experience a little later in this presentation</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5</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Try to have at least 3 people review the study and be prepared for a variety of perspectives.</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6</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In other words – does the study truly answer or</a:t>
            </a:r>
            <a:r>
              <a:rPr lang="en-CA" baseline="0" dirty="0" smtClean="0"/>
              <a:t> provide some explanation for the key question</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7</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This tool uses</a:t>
            </a:r>
            <a:r>
              <a:rPr lang="en-CA" baseline="0" dirty="0" smtClean="0"/>
              <a:t> a multi-layered or multi-dimensional approach, the sections and steps are not exactly linear</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8</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200" kern="1200" dirty="0" smtClean="0">
                <a:solidFill>
                  <a:schemeClr val="tx1"/>
                </a:solidFill>
                <a:latin typeface="+mn-lt"/>
                <a:ea typeface="+mn-ea"/>
                <a:cs typeface="+mn-cs"/>
              </a:rPr>
              <a:t>Key question: A question focusing on a fundamental issue to be addressed by the critical appraisal.</a:t>
            </a:r>
          </a:p>
          <a:p>
            <a:pPr marL="0" marR="0" indent="0" algn="l" defTabSz="914400" rtl="0" eaLnBrk="1" fontAlgn="auto" latinLnBrk="0" hangingPunct="1">
              <a:lnSpc>
                <a:spcPct val="100000"/>
              </a:lnSpc>
              <a:spcBef>
                <a:spcPts val="0"/>
              </a:spcBef>
              <a:spcAft>
                <a:spcPts val="0"/>
              </a:spcAft>
              <a:buClrTx/>
              <a:buSzTx/>
              <a:buFontTx/>
              <a:buNone/>
              <a:tabLst/>
              <a:defRPr/>
            </a:pPr>
            <a:r>
              <a:rPr lang="en-CA" sz="1200" kern="1200" dirty="0" smtClean="0">
                <a:solidFill>
                  <a:schemeClr val="tx1"/>
                </a:solidFill>
                <a:latin typeface="+mn-lt"/>
                <a:ea typeface="+mn-ea"/>
                <a:cs typeface="+mn-cs"/>
              </a:rPr>
              <a:t>These key questions will guide the literature search and criteria for inclusion</a:t>
            </a:r>
            <a:r>
              <a:rPr lang="en-CA" sz="1200" kern="1200" baseline="0" dirty="0" smtClean="0">
                <a:solidFill>
                  <a:schemeClr val="tx1"/>
                </a:solidFill>
                <a:latin typeface="+mn-lt"/>
                <a:ea typeface="+mn-ea"/>
                <a:cs typeface="+mn-cs"/>
              </a:rPr>
              <a:t> – REALLY IMPORTANT TO BE ABLE TO SIFT THRU STUDIES</a:t>
            </a:r>
            <a:endParaRPr lang="en-CA" sz="1200" kern="1200" dirty="0" smtClean="0">
              <a:solidFill>
                <a:schemeClr val="tx1"/>
              </a:solidFill>
              <a:latin typeface="+mn-lt"/>
              <a:ea typeface="+mn-ea"/>
              <a:cs typeface="+mn-cs"/>
            </a:endParaRPr>
          </a:p>
          <a:p>
            <a:r>
              <a:rPr lang="en-CA" sz="1200" kern="1200" dirty="0" smtClean="0">
                <a:solidFill>
                  <a:schemeClr val="tx1"/>
                </a:solidFill>
                <a:latin typeface="+mn-lt"/>
                <a:ea typeface="+mn-ea"/>
                <a:cs typeface="+mn-cs"/>
              </a:rPr>
              <a:t>Examples:</a:t>
            </a:r>
          </a:p>
          <a:p>
            <a:pPr lvl="0"/>
            <a:r>
              <a:rPr lang="en-CA" sz="1200" kern="1200" dirty="0" smtClean="0">
                <a:solidFill>
                  <a:schemeClr val="tx1"/>
                </a:solidFill>
                <a:latin typeface="+mn-lt"/>
                <a:ea typeface="+mn-ea"/>
                <a:cs typeface="+mn-cs"/>
              </a:rPr>
              <a:t>Is alcohol-based hand rub (ABHR) effective for hand hygiene in healthcare settings?</a:t>
            </a:r>
          </a:p>
          <a:p>
            <a:pPr lvl="0"/>
            <a:r>
              <a:rPr lang="en-CA" sz="1200" kern="1200" dirty="0" smtClean="0">
                <a:solidFill>
                  <a:schemeClr val="tx1"/>
                </a:solidFill>
                <a:latin typeface="+mn-lt"/>
                <a:ea typeface="+mn-ea"/>
                <a:cs typeface="+mn-cs"/>
              </a:rPr>
              <a:t>What is the clinical evidence on the impact of isolation on the patient? </a:t>
            </a:r>
          </a:p>
          <a:p>
            <a:pPr lvl="0"/>
            <a:r>
              <a:rPr lang="en-CA" sz="1200" kern="1200" dirty="0" smtClean="0">
                <a:solidFill>
                  <a:schemeClr val="tx1"/>
                </a:solidFill>
                <a:latin typeface="+mn-lt"/>
                <a:ea typeface="+mn-ea"/>
                <a:cs typeface="+mn-cs"/>
              </a:rPr>
              <a:t>What is the clinical evidence for harms for workers bathing individuals with antibiotic-resistant organisms in acute and continuing care? </a:t>
            </a:r>
          </a:p>
          <a:p>
            <a:pPr marL="0" marR="0" indent="0" algn="l" defTabSz="914400" rtl="0" eaLnBrk="1" fontAlgn="auto" latinLnBrk="0" hangingPunct="1">
              <a:lnSpc>
                <a:spcPct val="100000"/>
              </a:lnSpc>
              <a:spcBef>
                <a:spcPts val="0"/>
              </a:spcBef>
              <a:spcAft>
                <a:spcPts val="0"/>
              </a:spcAft>
              <a:buClrTx/>
              <a:buSzTx/>
              <a:buFontTx/>
              <a:buNone/>
              <a:tabLst/>
              <a:defRPr/>
            </a:pPr>
            <a:endParaRPr lang="en-CA" sz="1200" kern="1200" dirty="0" smtClean="0">
              <a:solidFill>
                <a:schemeClr val="tx1"/>
              </a:solidFill>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9</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“Quality of Study” – is in NO</a:t>
            </a:r>
            <a:r>
              <a:rPr lang="en-CA" baseline="0" dirty="0" smtClean="0"/>
              <a:t> WAY</a:t>
            </a:r>
            <a:r>
              <a:rPr lang="en-CA" dirty="0" smtClean="0"/>
              <a:t> is a judgement statement on the researchers intentions</a:t>
            </a:r>
            <a:r>
              <a:rPr lang="en-CA" baseline="0" dirty="0" smtClean="0"/>
              <a:t> or integrity.</a:t>
            </a:r>
          </a:p>
          <a:p>
            <a:r>
              <a:rPr lang="en-CA" baseline="0" dirty="0" smtClean="0"/>
              <a:t>It is simply a reflection of the </a:t>
            </a:r>
            <a:r>
              <a:rPr lang="en-CA" sz="1200" kern="1200" dirty="0" smtClean="0">
                <a:solidFill>
                  <a:schemeClr val="tx1"/>
                </a:solidFill>
                <a:latin typeface="+mn-lt"/>
                <a:ea typeface="+mn-ea"/>
                <a:cs typeface="+mn-cs"/>
              </a:rPr>
              <a:t>error in the design of the study, or in the collection, analysis, interpretation, reporting, publication or review of the data – leading to  erroneous conclusions.</a:t>
            </a:r>
            <a:endParaRPr lang="en-CA" dirty="0"/>
          </a:p>
        </p:txBody>
      </p:sp>
      <p:sp>
        <p:nvSpPr>
          <p:cNvPr id="4" name="Slide Number Placeholder 3"/>
          <p:cNvSpPr>
            <a:spLocks noGrp="1"/>
          </p:cNvSpPr>
          <p:nvPr>
            <p:ph type="sldNum" sz="quarter" idx="10"/>
          </p:nvPr>
        </p:nvSpPr>
        <p:spPr/>
        <p:txBody>
          <a:bodyPr/>
          <a:lstStyle/>
          <a:p>
            <a:fld id="{72513F57-2FC1-4667-BD0F-FBB68B044C6A}" type="slidenum">
              <a:rPr lang="en-CA" smtClean="0"/>
              <a:pPr/>
              <a:t>10</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pPr>
              <a:defRPr/>
            </a:pPr>
            <a:fld id="{074935B3-F738-4942-87F9-E45A77E34168}" type="datetimeFigureOut">
              <a:rPr lang="en-CA"/>
              <a:pPr>
                <a:defRPr/>
              </a:pPr>
              <a:t>16/03/2015</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693A001B-1321-4224-B750-C22F58F58218}" type="slidenum">
              <a:rPr lang="en-CA"/>
              <a:pPr>
                <a:defRPr/>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248F818F-3333-4ED6-B200-8C0C4BD76576}" type="datetimeFigureOut">
              <a:rPr lang="en-CA"/>
              <a:pPr>
                <a:defRPr/>
              </a:pPr>
              <a:t>16/03/2015</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831E7903-8E1D-46C7-8087-CD3A43CBBDCE}" type="slidenum">
              <a:rPr lang="en-CA"/>
              <a:pPr>
                <a:defRPr/>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9704C32C-FB0D-4925-A9DC-B29496C7E268}" type="datetimeFigureOut">
              <a:rPr lang="en-CA"/>
              <a:pPr>
                <a:defRPr/>
              </a:pPr>
              <a:t>16/03/2015</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A843E449-E0BD-4EC4-94DD-588F1BCBE81B}" type="slidenum">
              <a:rPr lang="en-CA"/>
              <a:pPr>
                <a:defRPr/>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pPr>
              <a:defRPr/>
            </a:pPr>
            <a:fld id="{ACD00C2A-75DC-45C1-B78E-8886CDEC9D9B}" type="datetimeFigureOut">
              <a:rPr lang="en-CA"/>
              <a:pPr>
                <a:defRPr/>
              </a:pPr>
              <a:t>16/03/2015</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E0270806-9A86-47AC-9404-B8B37773E152}" type="slidenum">
              <a:rPr lang="en-CA"/>
              <a:pPr>
                <a:defRPr/>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39F5804-3E63-411D-8BD6-EEB10030BAA0}" type="datetimeFigureOut">
              <a:rPr lang="en-CA"/>
              <a:pPr>
                <a:defRPr/>
              </a:pPr>
              <a:t>16/03/2015</a:t>
            </a:fld>
            <a:endParaRPr lang="en-CA" dirty="0"/>
          </a:p>
        </p:txBody>
      </p:sp>
      <p:sp>
        <p:nvSpPr>
          <p:cNvPr id="5" name="Footer Placeholder 4"/>
          <p:cNvSpPr>
            <a:spLocks noGrp="1"/>
          </p:cNvSpPr>
          <p:nvPr>
            <p:ph type="ftr" sz="quarter" idx="11"/>
          </p:nvPr>
        </p:nvSpPr>
        <p:spPr/>
        <p:txBody>
          <a:bodyPr/>
          <a:lstStyle>
            <a:lvl1pPr>
              <a:defRPr/>
            </a:lvl1pPr>
          </a:lstStyle>
          <a:p>
            <a:pPr>
              <a:defRPr/>
            </a:pPr>
            <a:endParaRPr lang="en-CA" dirty="0"/>
          </a:p>
        </p:txBody>
      </p:sp>
      <p:sp>
        <p:nvSpPr>
          <p:cNvPr id="6" name="Slide Number Placeholder 5"/>
          <p:cNvSpPr>
            <a:spLocks noGrp="1"/>
          </p:cNvSpPr>
          <p:nvPr>
            <p:ph type="sldNum" sz="quarter" idx="12"/>
          </p:nvPr>
        </p:nvSpPr>
        <p:spPr/>
        <p:txBody>
          <a:bodyPr/>
          <a:lstStyle>
            <a:lvl1pPr>
              <a:defRPr/>
            </a:lvl1pPr>
          </a:lstStyle>
          <a:p>
            <a:pPr>
              <a:defRPr/>
            </a:pPr>
            <a:fld id="{19E92DB8-52E7-4ADD-B84E-937C63694A31}" type="slidenum">
              <a:rPr lang="en-CA"/>
              <a:pPr>
                <a:defRPr/>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3"/>
          <p:cNvSpPr>
            <a:spLocks noGrp="1"/>
          </p:cNvSpPr>
          <p:nvPr>
            <p:ph type="dt" sz="half" idx="10"/>
          </p:nvPr>
        </p:nvSpPr>
        <p:spPr/>
        <p:txBody>
          <a:bodyPr/>
          <a:lstStyle>
            <a:lvl1pPr>
              <a:defRPr/>
            </a:lvl1pPr>
          </a:lstStyle>
          <a:p>
            <a:pPr>
              <a:defRPr/>
            </a:pPr>
            <a:fld id="{7E412D5F-871E-4379-8935-CD892D0D9FF0}" type="datetimeFigureOut">
              <a:rPr lang="en-CA"/>
              <a:pPr>
                <a:defRPr/>
              </a:pPr>
              <a:t>16/03/2015</a:t>
            </a:fld>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dirty="0"/>
          </a:p>
        </p:txBody>
      </p:sp>
      <p:sp>
        <p:nvSpPr>
          <p:cNvPr id="7" name="Slide Number Placeholder 5"/>
          <p:cNvSpPr>
            <a:spLocks noGrp="1"/>
          </p:cNvSpPr>
          <p:nvPr>
            <p:ph type="sldNum" sz="quarter" idx="12"/>
          </p:nvPr>
        </p:nvSpPr>
        <p:spPr/>
        <p:txBody>
          <a:bodyPr/>
          <a:lstStyle>
            <a:lvl1pPr>
              <a:defRPr/>
            </a:lvl1pPr>
          </a:lstStyle>
          <a:p>
            <a:pPr>
              <a:defRPr/>
            </a:pPr>
            <a:fld id="{B1B3554C-9532-418F-8CC5-D0B927855ACB}" type="slidenum">
              <a:rPr lang="en-CA"/>
              <a:pPr>
                <a:defRPr/>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3"/>
          <p:cNvSpPr>
            <a:spLocks noGrp="1"/>
          </p:cNvSpPr>
          <p:nvPr>
            <p:ph type="dt" sz="half" idx="10"/>
          </p:nvPr>
        </p:nvSpPr>
        <p:spPr/>
        <p:txBody>
          <a:bodyPr/>
          <a:lstStyle>
            <a:lvl1pPr>
              <a:defRPr/>
            </a:lvl1pPr>
          </a:lstStyle>
          <a:p>
            <a:pPr>
              <a:defRPr/>
            </a:pPr>
            <a:fld id="{3399FEA5-15E7-482F-9413-7A90A0BC1DCE}" type="datetimeFigureOut">
              <a:rPr lang="en-CA"/>
              <a:pPr>
                <a:defRPr/>
              </a:pPr>
              <a:t>16/03/2015</a:t>
            </a:fld>
            <a:endParaRPr lang="en-CA" dirty="0"/>
          </a:p>
        </p:txBody>
      </p:sp>
      <p:sp>
        <p:nvSpPr>
          <p:cNvPr id="8" name="Footer Placeholder 4"/>
          <p:cNvSpPr>
            <a:spLocks noGrp="1"/>
          </p:cNvSpPr>
          <p:nvPr>
            <p:ph type="ftr" sz="quarter" idx="11"/>
          </p:nvPr>
        </p:nvSpPr>
        <p:spPr/>
        <p:txBody>
          <a:bodyPr/>
          <a:lstStyle>
            <a:lvl1pPr>
              <a:defRPr/>
            </a:lvl1pPr>
          </a:lstStyle>
          <a:p>
            <a:pPr>
              <a:defRPr/>
            </a:pPr>
            <a:endParaRPr lang="en-CA" dirty="0"/>
          </a:p>
        </p:txBody>
      </p:sp>
      <p:sp>
        <p:nvSpPr>
          <p:cNvPr id="9" name="Slide Number Placeholder 5"/>
          <p:cNvSpPr>
            <a:spLocks noGrp="1"/>
          </p:cNvSpPr>
          <p:nvPr>
            <p:ph type="sldNum" sz="quarter" idx="12"/>
          </p:nvPr>
        </p:nvSpPr>
        <p:spPr/>
        <p:txBody>
          <a:bodyPr/>
          <a:lstStyle>
            <a:lvl1pPr>
              <a:defRPr/>
            </a:lvl1pPr>
          </a:lstStyle>
          <a:p>
            <a:pPr>
              <a:defRPr/>
            </a:pPr>
            <a:fld id="{50F91E0A-4ED9-4043-B2B4-061724D28187}" type="slidenum">
              <a:rPr lang="en-CA"/>
              <a:pPr>
                <a:defRPr/>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3"/>
          <p:cNvSpPr>
            <a:spLocks noGrp="1"/>
          </p:cNvSpPr>
          <p:nvPr>
            <p:ph type="dt" sz="half" idx="10"/>
          </p:nvPr>
        </p:nvSpPr>
        <p:spPr/>
        <p:txBody>
          <a:bodyPr/>
          <a:lstStyle>
            <a:lvl1pPr>
              <a:defRPr/>
            </a:lvl1pPr>
          </a:lstStyle>
          <a:p>
            <a:pPr>
              <a:defRPr/>
            </a:pPr>
            <a:fld id="{C27F42BF-1EF3-40C4-BD35-9DECD77B47AE}" type="datetimeFigureOut">
              <a:rPr lang="en-CA"/>
              <a:pPr>
                <a:defRPr/>
              </a:pPr>
              <a:t>16/03/2015</a:t>
            </a:fld>
            <a:endParaRPr lang="en-CA" dirty="0"/>
          </a:p>
        </p:txBody>
      </p:sp>
      <p:sp>
        <p:nvSpPr>
          <p:cNvPr id="4" name="Footer Placeholder 4"/>
          <p:cNvSpPr>
            <a:spLocks noGrp="1"/>
          </p:cNvSpPr>
          <p:nvPr>
            <p:ph type="ftr" sz="quarter" idx="11"/>
          </p:nvPr>
        </p:nvSpPr>
        <p:spPr/>
        <p:txBody>
          <a:bodyPr/>
          <a:lstStyle>
            <a:lvl1pPr>
              <a:defRPr/>
            </a:lvl1pPr>
          </a:lstStyle>
          <a:p>
            <a:pPr>
              <a:defRPr/>
            </a:pPr>
            <a:endParaRPr lang="en-CA" dirty="0"/>
          </a:p>
        </p:txBody>
      </p:sp>
      <p:sp>
        <p:nvSpPr>
          <p:cNvPr id="5" name="Slide Number Placeholder 5"/>
          <p:cNvSpPr>
            <a:spLocks noGrp="1"/>
          </p:cNvSpPr>
          <p:nvPr>
            <p:ph type="sldNum" sz="quarter" idx="12"/>
          </p:nvPr>
        </p:nvSpPr>
        <p:spPr/>
        <p:txBody>
          <a:bodyPr/>
          <a:lstStyle>
            <a:lvl1pPr>
              <a:defRPr/>
            </a:lvl1pPr>
          </a:lstStyle>
          <a:p>
            <a:pPr>
              <a:defRPr/>
            </a:pPr>
            <a:fld id="{53545B79-77CB-493B-A411-3A2C58D25B61}" type="slidenum">
              <a:rPr lang="en-CA"/>
              <a:pPr>
                <a:defRPr/>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058D04B-A077-48F7-AA1E-9D065AFAABB7}" type="datetimeFigureOut">
              <a:rPr lang="en-CA"/>
              <a:pPr>
                <a:defRPr/>
              </a:pPr>
              <a:t>16/03/2015</a:t>
            </a:fld>
            <a:endParaRPr lang="en-CA" dirty="0"/>
          </a:p>
        </p:txBody>
      </p:sp>
      <p:sp>
        <p:nvSpPr>
          <p:cNvPr id="3" name="Footer Placeholder 4"/>
          <p:cNvSpPr>
            <a:spLocks noGrp="1"/>
          </p:cNvSpPr>
          <p:nvPr>
            <p:ph type="ftr" sz="quarter" idx="11"/>
          </p:nvPr>
        </p:nvSpPr>
        <p:spPr/>
        <p:txBody>
          <a:bodyPr/>
          <a:lstStyle>
            <a:lvl1pPr>
              <a:defRPr/>
            </a:lvl1pPr>
          </a:lstStyle>
          <a:p>
            <a:pPr>
              <a:defRPr/>
            </a:pPr>
            <a:endParaRPr lang="en-CA" dirty="0"/>
          </a:p>
        </p:txBody>
      </p:sp>
      <p:sp>
        <p:nvSpPr>
          <p:cNvPr id="4" name="Slide Number Placeholder 5"/>
          <p:cNvSpPr>
            <a:spLocks noGrp="1"/>
          </p:cNvSpPr>
          <p:nvPr>
            <p:ph type="sldNum" sz="quarter" idx="12"/>
          </p:nvPr>
        </p:nvSpPr>
        <p:spPr/>
        <p:txBody>
          <a:bodyPr/>
          <a:lstStyle>
            <a:lvl1pPr>
              <a:defRPr/>
            </a:lvl1pPr>
          </a:lstStyle>
          <a:p>
            <a:pPr>
              <a:defRPr/>
            </a:pPr>
            <a:fld id="{3A8DDD7B-A93C-4F3E-902B-ADBF81458C02}" type="slidenum">
              <a:rPr lang="en-CA"/>
              <a:pPr>
                <a:defRPr/>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D8DEA54-FFE1-4F77-B9D8-71E3D9ECABCA}" type="datetimeFigureOut">
              <a:rPr lang="en-CA"/>
              <a:pPr>
                <a:defRPr/>
              </a:pPr>
              <a:t>16/03/2015</a:t>
            </a:fld>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dirty="0"/>
          </a:p>
        </p:txBody>
      </p:sp>
      <p:sp>
        <p:nvSpPr>
          <p:cNvPr id="7" name="Slide Number Placeholder 5"/>
          <p:cNvSpPr>
            <a:spLocks noGrp="1"/>
          </p:cNvSpPr>
          <p:nvPr>
            <p:ph type="sldNum" sz="quarter" idx="12"/>
          </p:nvPr>
        </p:nvSpPr>
        <p:spPr/>
        <p:txBody>
          <a:bodyPr/>
          <a:lstStyle>
            <a:lvl1pPr>
              <a:defRPr/>
            </a:lvl1pPr>
          </a:lstStyle>
          <a:p>
            <a:pPr>
              <a:defRPr/>
            </a:pPr>
            <a:fld id="{2E34877B-0BD6-4564-B3BB-3E58F2249938}" type="slidenum">
              <a:rPr lang="en-CA"/>
              <a:pPr>
                <a:defRPr/>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21D6B00-8711-4C63-89C0-5CFB6D7685A0}" type="datetimeFigureOut">
              <a:rPr lang="en-CA"/>
              <a:pPr>
                <a:defRPr/>
              </a:pPr>
              <a:t>16/03/2015</a:t>
            </a:fld>
            <a:endParaRPr lang="en-CA" dirty="0"/>
          </a:p>
        </p:txBody>
      </p:sp>
      <p:sp>
        <p:nvSpPr>
          <p:cNvPr id="6" name="Footer Placeholder 4"/>
          <p:cNvSpPr>
            <a:spLocks noGrp="1"/>
          </p:cNvSpPr>
          <p:nvPr>
            <p:ph type="ftr" sz="quarter" idx="11"/>
          </p:nvPr>
        </p:nvSpPr>
        <p:spPr/>
        <p:txBody>
          <a:bodyPr/>
          <a:lstStyle>
            <a:lvl1pPr>
              <a:defRPr/>
            </a:lvl1pPr>
          </a:lstStyle>
          <a:p>
            <a:pPr>
              <a:defRPr/>
            </a:pPr>
            <a:endParaRPr lang="en-CA" dirty="0"/>
          </a:p>
        </p:txBody>
      </p:sp>
      <p:sp>
        <p:nvSpPr>
          <p:cNvPr id="7" name="Slide Number Placeholder 5"/>
          <p:cNvSpPr>
            <a:spLocks noGrp="1"/>
          </p:cNvSpPr>
          <p:nvPr>
            <p:ph type="sldNum" sz="quarter" idx="12"/>
          </p:nvPr>
        </p:nvSpPr>
        <p:spPr/>
        <p:txBody>
          <a:bodyPr/>
          <a:lstStyle>
            <a:lvl1pPr>
              <a:defRPr/>
            </a:lvl1pPr>
          </a:lstStyle>
          <a:p>
            <a:pPr>
              <a:defRPr/>
            </a:pPr>
            <a:fld id="{91726F1D-DBEB-4518-8DC0-6CC600334AB6}" type="slidenum">
              <a:rPr lang="en-CA"/>
              <a:pPr>
                <a:defRPr/>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F94A844-3738-4B58-90B2-BF1FD197797F}" type="datetimeFigureOut">
              <a:rPr lang="en-CA"/>
              <a:pPr>
                <a:defRPr/>
              </a:pPr>
              <a:t>16/03/2015</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A708692-9855-47E2-85BC-A140B5FA9AB7}" type="slidenum">
              <a:rPr lang="en-CA"/>
              <a:pPr>
                <a:defRPr/>
              </a:pPr>
              <a:t>‹#›</a:t>
            </a:fld>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3568" y="692696"/>
            <a:ext cx="7772400" cy="1900237"/>
          </a:xfrm>
        </p:spPr>
        <p:txBody>
          <a:bodyPr/>
          <a:lstStyle/>
          <a:p>
            <a:r>
              <a:rPr lang="en-CA" sz="5400" b="1" dirty="0" smtClean="0"/>
              <a:t>Critical Appraisal – Where Do I Start?</a:t>
            </a:r>
          </a:p>
        </p:txBody>
      </p:sp>
      <p:sp>
        <p:nvSpPr>
          <p:cNvPr id="3" name="Subtitle 2"/>
          <p:cNvSpPr>
            <a:spLocks noGrp="1"/>
          </p:cNvSpPr>
          <p:nvPr>
            <p:ph type="subTitle" idx="1"/>
          </p:nvPr>
        </p:nvSpPr>
        <p:spPr>
          <a:xfrm>
            <a:off x="1403350" y="5589588"/>
            <a:ext cx="6400800" cy="841375"/>
          </a:xfrm>
        </p:spPr>
        <p:txBody>
          <a:bodyPr rtlCol="0">
            <a:noAutofit/>
          </a:bodyPr>
          <a:lstStyle/>
          <a:p>
            <a:pPr fontAlgn="auto">
              <a:spcAft>
                <a:spcPts val="0"/>
              </a:spcAft>
              <a:buFont typeface="Arial" pitchFamily="34" charset="0"/>
              <a:buNone/>
              <a:defRPr/>
            </a:pPr>
            <a:r>
              <a:rPr lang="en-CA" sz="2400" dirty="0" smtClean="0"/>
              <a:t>Joanne Archer  RN </a:t>
            </a:r>
            <a:r>
              <a:rPr lang="en-CA" sz="2400" dirty="0" err="1" smtClean="0"/>
              <a:t>Btech</a:t>
            </a:r>
            <a:r>
              <a:rPr lang="en-CA" sz="2400" dirty="0" smtClean="0"/>
              <a:t> MA CIC</a:t>
            </a:r>
          </a:p>
          <a:p>
            <a:pPr fontAlgn="auto">
              <a:spcAft>
                <a:spcPts val="0"/>
              </a:spcAft>
              <a:buFont typeface="Arial" pitchFamily="34" charset="0"/>
              <a:buNone/>
              <a:defRPr/>
            </a:pPr>
            <a:r>
              <a:rPr lang="en-CA" sz="2400" dirty="0" smtClean="0"/>
              <a:t>Education and Practice Coordinator, </a:t>
            </a:r>
            <a:r>
              <a:rPr lang="en-CA" sz="2400" dirty="0" err="1" smtClean="0"/>
              <a:t>PICNet</a:t>
            </a:r>
            <a:endParaRPr lang="en-CA" sz="2400" dirty="0" smtClean="0"/>
          </a:p>
        </p:txBody>
      </p:sp>
      <p:pic>
        <p:nvPicPr>
          <p:cNvPr id="2052" name="Picture 8" descr="C:\Documents and Settings\jarcher\Local Settings\Temporary Internet Files\Content.IE5\OGMCBFYH\frustration[1].jpg"/>
          <p:cNvPicPr>
            <a:picLocks noChangeAspect="1" noChangeArrowheads="1"/>
          </p:cNvPicPr>
          <p:nvPr/>
        </p:nvPicPr>
        <p:blipFill>
          <a:blip r:embed="rId3" cstate="print"/>
          <a:srcRect/>
          <a:stretch>
            <a:fillRect/>
          </a:stretch>
        </p:blipFill>
        <p:spPr bwMode="auto">
          <a:xfrm>
            <a:off x="5508625" y="3141663"/>
            <a:ext cx="3355975" cy="2232025"/>
          </a:xfrm>
          <a:prstGeom prst="rect">
            <a:avLst/>
          </a:prstGeom>
          <a:noFill/>
          <a:ln w="9525">
            <a:noFill/>
            <a:miter lim="800000"/>
            <a:headEnd/>
            <a:tailEnd/>
          </a:ln>
        </p:spPr>
      </p:pic>
      <p:sp>
        <p:nvSpPr>
          <p:cNvPr id="5" name="TextBox 4"/>
          <p:cNvSpPr txBox="1"/>
          <p:nvPr/>
        </p:nvSpPr>
        <p:spPr>
          <a:xfrm>
            <a:off x="683568" y="3140968"/>
            <a:ext cx="4322722" cy="1200329"/>
          </a:xfrm>
          <a:prstGeom prst="rect">
            <a:avLst/>
          </a:prstGeom>
          <a:noFill/>
        </p:spPr>
        <p:txBody>
          <a:bodyPr wrap="square" rtlCol="0">
            <a:spAutoFit/>
          </a:bodyPr>
          <a:lstStyle/>
          <a:p>
            <a:r>
              <a:rPr lang="en-CA" sz="3600" dirty="0" smtClean="0">
                <a:latin typeface="+mn-lt"/>
              </a:rPr>
              <a:t>An Introduction to the New PHAC Toolkit</a:t>
            </a:r>
            <a:endParaRPr lang="en-CA" sz="3600"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The Steps:</a:t>
            </a:r>
            <a:endParaRPr lang="en-CA" b="1" dirty="0"/>
          </a:p>
        </p:txBody>
      </p:sp>
      <p:sp>
        <p:nvSpPr>
          <p:cNvPr id="3" name="Content Placeholder 2"/>
          <p:cNvSpPr>
            <a:spLocks noGrp="1"/>
          </p:cNvSpPr>
          <p:nvPr>
            <p:ph idx="1"/>
          </p:nvPr>
        </p:nvSpPr>
        <p:spPr>
          <a:xfrm>
            <a:off x="457200" y="1600200"/>
            <a:ext cx="8229600" cy="4997152"/>
          </a:xfrm>
        </p:spPr>
        <p:txBody>
          <a:bodyPr/>
          <a:lstStyle/>
          <a:p>
            <a:pPr marL="342900" lvl="1" indent="-342900">
              <a:buFont typeface="Arial" charset="0"/>
              <a:buChar char="•"/>
            </a:pPr>
            <a:r>
              <a:rPr lang="en-CA" sz="3200" dirty="0" smtClean="0"/>
              <a:t>Describe the study’s content related to the Key Question</a:t>
            </a:r>
          </a:p>
          <a:p>
            <a:pPr marL="342900" lvl="1" indent="-342900">
              <a:buFont typeface="Arial" charset="0"/>
              <a:buChar char="•"/>
            </a:pPr>
            <a:r>
              <a:rPr lang="en-CA" sz="3200" dirty="0" smtClean="0"/>
              <a:t>Critically appraise the study using the appropriate tool (quality of study)</a:t>
            </a:r>
          </a:p>
          <a:p>
            <a:pPr marL="342900" lvl="1" indent="-342900">
              <a:buFont typeface="Arial" charset="0"/>
              <a:buChar char="•"/>
            </a:pPr>
            <a:r>
              <a:rPr lang="en-CA" sz="3200" dirty="0" smtClean="0"/>
              <a:t>Document (using the Evidence Summary Table) for each study under the Key Question</a:t>
            </a:r>
          </a:p>
          <a:p>
            <a:pPr marL="342900" lvl="1" indent="-342900">
              <a:buFont typeface="Arial" charset="0"/>
              <a:buChar char="•"/>
            </a:pPr>
            <a:r>
              <a:rPr lang="en-CA" sz="3200" dirty="0" smtClean="0"/>
              <a:t>Summarize the studies and conclusions on the summary table to form the basis of the recommendation</a:t>
            </a:r>
          </a:p>
          <a:p>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lstStyle/>
          <a:p>
            <a:pPr algn="l"/>
            <a:r>
              <a:rPr lang="en-CA" sz="4000" dirty="0" smtClean="0"/>
              <a:t>Definitions of the Terms Used to Evaluate Evidence</a:t>
            </a:r>
            <a:endParaRPr lang="en-CA" sz="4000" dirty="0"/>
          </a:p>
        </p:txBody>
      </p:sp>
      <p:sp>
        <p:nvSpPr>
          <p:cNvPr id="3" name="Content Placeholder 2"/>
          <p:cNvSpPr>
            <a:spLocks noGrp="1"/>
          </p:cNvSpPr>
          <p:nvPr>
            <p:ph idx="1"/>
          </p:nvPr>
        </p:nvSpPr>
        <p:spPr>
          <a:xfrm>
            <a:off x="467544" y="1529408"/>
            <a:ext cx="8229600" cy="5328592"/>
          </a:xfrm>
        </p:spPr>
        <p:txBody>
          <a:bodyPr/>
          <a:lstStyle/>
          <a:p>
            <a:r>
              <a:rPr lang="en-CA" sz="2800" dirty="0" smtClean="0"/>
              <a:t>Strength of Study Design</a:t>
            </a:r>
          </a:p>
          <a:p>
            <a:pPr lvl="1"/>
            <a:r>
              <a:rPr lang="en-CA" dirty="0" smtClean="0"/>
              <a:t>Strong, moderate, weak</a:t>
            </a:r>
          </a:p>
          <a:p>
            <a:r>
              <a:rPr lang="en-CA" sz="2800" dirty="0" smtClean="0"/>
              <a:t>Quality of the Study</a:t>
            </a:r>
          </a:p>
          <a:p>
            <a:pPr lvl="1"/>
            <a:r>
              <a:rPr lang="en-CA" dirty="0" smtClean="0"/>
              <a:t>High, medium, low</a:t>
            </a:r>
          </a:p>
          <a:p>
            <a:r>
              <a:rPr lang="en-CA" sz="2800" dirty="0" smtClean="0"/>
              <a:t>Number of Studies</a:t>
            </a:r>
          </a:p>
          <a:p>
            <a:pPr lvl="1"/>
            <a:r>
              <a:rPr lang="en-CA" dirty="0" smtClean="0"/>
              <a:t>Multiple (4 or more), Few (3 or less)</a:t>
            </a:r>
          </a:p>
          <a:p>
            <a:r>
              <a:rPr lang="en-CA" sz="2800" dirty="0" smtClean="0"/>
              <a:t>Consistency of results</a:t>
            </a:r>
          </a:p>
          <a:p>
            <a:pPr lvl="1"/>
            <a:r>
              <a:rPr lang="en-CA" dirty="0" smtClean="0"/>
              <a:t>Consistent, inconsistent, contradictory</a:t>
            </a:r>
          </a:p>
          <a:p>
            <a:r>
              <a:rPr lang="en-CA" sz="2800" dirty="0" smtClean="0"/>
              <a:t>Directness of evidence</a:t>
            </a:r>
          </a:p>
          <a:p>
            <a:pPr lvl="1"/>
            <a:r>
              <a:rPr lang="en-CA" dirty="0" smtClean="0"/>
              <a:t>Direct, extrapolation</a:t>
            </a:r>
          </a:p>
          <a:p>
            <a:endParaRPr lang="en-CA" dirty="0" smtClean="0"/>
          </a:p>
          <a:p>
            <a:endParaRPr lang="en-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972344"/>
          </a:xfrm>
        </p:spPr>
        <p:txBody>
          <a:bodyPr wrap="square" numCol="1" anchorCtr="0" compatLnSpc="1">
            <a:prstTxWarp prst="textNoShape">
              <a:avLst/>
            </a:prstTxWarp>
          </a:bodyPr>
          <a:lstStyle/>
          <a:p>
            <a:pPr eaLnBrk="1" hangingPunct="1">
              <a:defRPr/>
            </a:pPr>
            <a:r>
              <a:rPr lang="en-CA" sz="3600" b="1" dirty="0" smtClean="0"/>
              <a:t>Strength of Study Design</a:t>
            </a:r>
            <a:endParaRPr lang="en-CA" sz="3600" dirty="0" smtClean="0">
              <a:solidFill>
                <a:srgbClr val="0066FF"/>
              </a:solidFill>
            </a:endParaRPr>
          </a:p>
        </p:txBody>
      </p:sp>
      <p:sp>
        <p:nvSpPr>
          <p:cNvPr id="60418" name="Content Placeholder 2"/>
          <p:cNvSpPr>
            <a:spLocks noGrp="1"/>
          </p:cNvSpPr>
          <p:nvPr>
            <p:ph idx="1"/>
          </p:nvPr>
        </p:nvSpPr>
        <p:spPr>
          <a:xfrm>
            <a:off x="683568" y="1124744"/>
            <a:ext cx="7669212" cy="5509320"/>
          </a:xfrm>
        </p:spPr>
        <p:txBody>
          <a:bodyPr/>
          <a:lstStyle/>
          <a:p>
            <a:pPr eaLnBrk="1" hangingPunct="1">
              <a:spcBef>
                <a:spcPct val="0"/>
              </a:spcBef>
            </a:pPr>
            <a:r>
              <a:rPr lang="en-US" sz="2800" i="1" dirty="0" smtClean="0">
                <a:solidFill>
                  <a:srgbClr val="FF0000"/>
                </a:solidFill>
              </a:rPr>
              <a:t>RCT  </a:t>
            </a:r>
            <a:r>
              <a:rPr lang="en-US" sz="2400" i="1" dirty="0" smtClean="0">
                <a:solidFill>
                  <a:srgbClr val="FF0000"/>
                </a:solidFill>
              </a:rPr>
              <a:t>(randomized controlled study)</a:t>
            </a:r>
          </a:p>
          <a:p>
            <a:pPr eaLnBrk="1" hangingPunct="1">
              <a:spcBef>
                <a:spcPct val="0"/>
              </a:spcBef>
            </a:pPr>
            <a:r>
              <a:rPr lang="en-US" sz="2800" i="1" dirty="0" smtClean="0">
                <a:solidFill>
                  <a:srgbClr val="FF0000"/>
                </a:solidFill>
              </a:rPr>
              <a:t>CCT </a:t>
            </a:r>
            <a:r>
              <a:rPr lang="en-US" sz="2400" i="1" dirty="0" smtClean="0">
                <a:solidFill>
                  <a:srgbClr val="FF0000"/>
                </a:solidFill>
              </a:rPr>
              <a:t>(controlled clinical trial) </a:t>
            </a:r>
            <a:r>
              <a:rPr lang="en-US" sz="2800" i="1" dirty="0" smtClean="0">
                <a:solidFill>
                  <a:srgbClr val="FF0000"/>
                </a:solidFill>
              </a:rPr>
              <a:t>= controlled before-after = lab experiment</a:t>
            </a:r>
          </a:p>
          <a:p>
            <a:pPr eaLnBrk="1" hangingPunct="1">
              <a:spcBef>
                <a:spcPct val="0"/>
              </a:spcBef>
            </a:pPr>
            <a:r>
              <a:rPr lang="en-US" sz="2800" i="1" dirty="0" smtClean="0">
                <a:solidFill>
                  <a:srgbClr val="FF0000"/>
                </a:solidFill>
              </a:rPr>
              <a:t>Meta-analysis </a:t>
            </a:r>
            <a:r>
              <a:rPr lang="en-US" sz="2400" i="1" dirty="0" smtClean="0">
                <a:solidFill>
                  <a:srgbClr val="FF0000"/>
                </a:solidFill>
              </a:rPr>
              <a:t>(depending upon strength of studies pooled)</a:t>
            </a:r>
          </a:p>
          <a:p>
            <a:pPr eaLnBrk="1" hangingPunct="1">
              <a:spcBef>
                <a:spcPct val="0"/>
              </a:spcBef>
            </a:pPr>
            <a:r>
              <a:rPr lang="en-US" sz="2800" i="1" dirty="0" smtClean="0">
                <a:solidFill>
                  <a:srgbClr val="0066FF"/>
                </a:solidFill>
              </a:rPr>
              <a:t>Cohort</a:t>
            </a:r>
          </a:p>
          <a:p>
            <a:pPr eaLnBrk="1" hangingPunct="1">
              <a:spcBef>
                <a:spcPct val="0"/>
              </a:spcBef>
            </a:pPr>
            <a:r>
              <a:rPr lang="en-US" sz="2800" i="1" dirty="0" smtClean="0">
                <a:solidFill>
                  <a:srgbClr val="0066FF"/>
                </a:solidFill>
              </a:rPr>
              <a:t>Case-control </a:t>
            </a:r>
          </a:p>
          <a:p>
            <a:pPr eaLnBrk="1" hangingPunct="1">
              <a:spcBef>
                <a:spcPct val="0"/>
              </a:spcBef>
            </a:pPr>
            <a:r>
              <a:rPr lang="en-US" sz="2800" i="1" dirty="0" smtClean="0">
                <a:solidFill>
                  <a:srgbClr val="0066FF"/>
                </a:solidFill>
              </a:rPr>
              <a:t>Interrupted time series with adequate baseline</a:t>
            </a:r>
          </a:p>
          <a:p>
            <a:pPr eaLnBrk="1" hangingPunct="1">
              <a:spcBef>
                <a:spcPct val="0"/>
              </a:spcBef>
            </a:pPr>
            <a:r>
              <a:rPr lang="en-US" sz="2800" i="1" dirty="0" smtClean="0">
                <a:solidFill>
                  <a:srgbClr val="0066FF"/>
                </a:solidFill>
              </a:rPr>
              <a:t>Cohort with non equivalent comparison group</a:t>
            </a:r>
          </a:p>
          <a:p>
            <a:pPr eaLnBrk="1" hangingPunct="1">
              <a:spcBef>
                <a:spcPct val="0"/>
              </a:spcBef>
            </a:pPr>
            <a:r>
              <a:rPr lang="en-US" sz="2800" i="1" dirty="0" smtClean="0">
                <a:solidFill>
                  <a:srgbClr val="007E39"/>
                </a:solidFill>
              </a:rPr>
              <a:t>Uncontrolled before-after</a:t>
            </a:r>
          </a:p>
          <a:p>
            <a:pPr eaLnBrk="1" hangingPunct="1">
              <a:spcBef>
                <a:spcPct val="0"/>
              </a:spcBef>
            </a:pPr>
            <a:r>
              <a:rPr lang="en-US" sz="2800" i="1" dirty="0" smtClean="0">
                <a:solidFill>
                  <a:srgbClr val="007E39"/>
                </a:solidFill>
              </a:rPr>
              <a:t>Interrupted time series with inadequate baseline</a:t>
            </a:r>
          </a:p>
          <a:p>
            <a:pPr eaLnBrk="1" hangingPunct="1">
              <a:spcBef>
                <a:spcPct val="0"/>
              </a:spcBef>
            </a:pPr>
            <a:r>
              <a:rPr lang="en-US" sz="2800" i="1" dirty="0" smtClean="0">
                <a:solidFill>
                  <a:srgbClr val="007E39"/>
                </a:solidFill>
              </a:rPr>
              <a:t>Descriptive </a:t>
            </a:r>
            <a:r>
              <a:rPr lang="en-US" sz="2400" i="1" dirty="0" smtClean="0">
                <a:solidFill>
                  <a:srgbClr val="007E39"/>
                </a:solidFill>
              </a:rPr>
              <a:t>(cross-sectional &gt; ecological)</a:t>
            </a:r>
            <a:endParaRPr lang="en-CA" sz="2400" dirty="0" smtClean="0">
              <a:solidFill>
                <a:srgbClr val="007E39"/>
              </a:solidFill>
            </a:endParaRPr>
          </a:p>
          <a:p>
            <a:pPr eaLnBrk="1" hangingPunct="1"/>
            <a:endParaRPr lang="en-CA" sz="2400" dirty="0" smtClean="0">
              <a:solidFill>
                <a:srgbClr val="007E39"/>
              </a:solidFill>
            </a:endParaRPr>
          </a:p>
        </p:txBody>
      </p:sp>
      <p:sp>
        <p:nvSpPr>
          <p:cNvPr id="4" name="Down Arrow 3"/>
          <p:cNvSpPr/>
          <p:nvPr/>
        </p:nvSpPr>
        <p:spPr>
          <a:xfrm rot="10800000">
            <a:off x="76200" y="1143000"/>
            <a:ext cx="762000" cy="5382344"/>
          </a:xfrm>
          <a:prstGeom prst="down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60420" name="TextBox 5"/>
          <p:cNvSpPr txBox="1">
            <a:spLocks noChangeArrowheads="1"/>
          </p:cNvSpPr>
          <p:nvPr/>
        </p:nvSpPr>
        <p:spPr bwMode="auto">
          <a:xfrm rot="-5400000">
            <a:off x="-838200" y="2978150"/>
            <a:ext cx="2514600" cy="368300"/>
          </a:xfrm>
          <a:prstGeom prst="rect">
            <a:avLst/>
          </a:prstGeom>
          <a:noFill/>
          <a:ln w="9525">
            <a:noFill/>
            <a:miter lim="800000"/>
            <a:headEnd/>
            <a:tailEnd/>
          </a:ln>
        </p:spPr>
        <p:txBody>
          <a:bodyPr>
            <a:spAutoFit/>
          </a:bodyPr>
          <a:lstStyle/>
          <a:p>
            <a:r>
              <a:rPr lang="en-CA">
                <a:solidFill>
                  <a:schemeClr val="bg1"/>
                </a:solidFill>
                <a:latin typeface="Calibri" pitchFamily="34" charset="0"/>
              </a:rPr>
              <a:t>Strength of study design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Evidence Summary Table</a:t>
            </a:r>
            <a:br>
              <a:rPr lang="en-CA" dirty="0" smtClean="0"/>
            </a:br>
            <a:r>
              <a:rPr lang="en-CA" sz="2800" dirty="0" smtClean="0"/>
              <a:t>Key Question: Is ABHR effective for hand hygiene in health care settings?</a:t>
            </a:r>
            <a:endParaRPr lang="en-CA" sz="2800" dirty="0"/>
          </a:p>
        </p:txBody>
      </p:sp>
      <p:graphicFrame>
        <p:nvGraphicFramePr>
          <p:cNvPr id="4" name="Content Placeholder 3"/>
          <p:cNvGraphicFramePr>
            <a:graphicFrameLocks noGrp="1"/>
          </p:cNvGraphicFramePr>
          <p:nvPr>
            <p:ph idx="1"/>
          </p:nvPr>
        </p:nvGraphicFramePr>
        <p:xfrm>
          <a:off x="457200" y="1628801"/>
          <a:ext cx="8229600" cy="4587983"/>
        </p:xfrm>
        <a:graphic>
          <a:graphicData uri="http://schemas.openxmlformats.org/drawingml/2006/table">
            <a:tbl>
              <a:tblPr firstRow="1" bandRow="1">
                <a:tableStyleId>{5C22544A-7EE6-4342-B048-85BDC9FD1C3A}</a:tableStyleId>
              </a:tblPr>
              <a:tblGrid>
                <a:gridCol w="1594520"/>
                <a:gridCol w="2160240"/>
                <a:gridCol w="2160240"/>
                <a:gridCol w="2314600"/>
              </a:tblGrid>
              <a:tr h="1296143">
                <a:tc>
                  <a:txBody>
                    <a:bodyPr/>
                    <a:lstStyle/>
                    <a:p>
                      <a:pPr algn="ctr"/>
                      <a:r>
                        <a:rPr lang="en-CA" dirty="0" smtClean="0">
                          <a:solidFill>
                            <a:schemeClr val="tx1"/>
                          </a:solidFill>
                        </a:rPr>
                        <a:t>Author,</a:t>
                      </a:r>
                      <a:r>
                        <a:rPr lang="en-CA" baseline="0" dirty="0" smtClean="0">
                          <a:solidFill>
                            <a:schemeClr val="tx1"/>
                          </a:solidFill>
                        </a:rPr>
                        <a:t> Year, Source</a:t>
                      </a:r>
                      <a:endParaRPr lang="en-CA" dirty="0">
                        <a:solidFill>
                          <a:schemeClr val="tx1"/>
                        </a:solidFill>
                      </a:endParaRPr>
                    </a:p>
                  </a:txBody>
                  <a:tcPr>
                    <a:solidFill>
                      <a:schemeClr val="accent1">
                        <a:lumMod val="40000"/>
                        <a:lumOff val="60000"/>
                      </a:schemeClr>
                    </a:solidFill>
                  </a:tcPr>
                </a:tc>
                <a:tc>
                  <a:txBody>
                    <a:bodyPr/>
                    <a:lstStyle/>
                    <a:p>
                      <a:pPr algn="ctr"/>
                      <a:r>
                        <a:rPr lang="en-CA" sz="1800" b="1" kern="1200" dirty="0" smtClean="0">
                          <a:solidFill>
                            <a:schemeClr val="tx1"/>
                          </a:solidFill>
                          <a:latin typeface="+mn-lt"/>
                          <a:ea typeface="+mn-ea"/>
                          <a:cs typeface="+mn-cs"/>
                        </a:rPr>
                        <a:t>Participants, Intervention, Methods and  Outcome Measures</a:t>
                      </a:r>
                      <a:endParaRPr lang="en-CA" dirty="0">
                        <a:solidFill>
                          <a:schemeClr val="tx1"/>
                        </a:solidFill>
                      </a:endParaRPr>
                    </a:p>
                  </a:txBody>
                  <a:tcPr>
                    <a:solidFill>
                      <a:schemeClr val="accent1">
                        <a:lumMod val="40000"/>
                        <a:lumOff val="60000"/>
                      </a:schemeClr>
                    </a:solidFill>
                  </a:tcPr>
                </a:tc>
                <a:tc>
                  <a:txBody>
                    <a:bodyPr/>
                    <a:lstStyle/>
                    <a:p>
                      <a:pPr algn="ctr"/>
                      <a:r>
                        <a:rPr lang="en-CA" sz="1800" b="1" kern="1200" dirty="0" smtClean="0">
                          <a:solidFill>
                            <a:schemeClr val="tx1"/>
                          </a:solidFill>
                          <a:latin typeface="+mn-lt"/>
                          <a:ea typeface="+mn-ea"/>
                          <a:cs typeface="+mn-cs"/>
                        </a:rPr>
                        <a:t>Results</a:t>
                      </a:r>
                      <a:endParaRPr lang="en-CA" sz="1800" b="1" kern="1200" dirty="0">
                        <a:solidFill>
                          <a:schemeClr val="tx1"/>
                        </a:solidFill>
                        <a:latin typeface="+mn-lt"/>
                        <a:ea typeface="+mn-ea"/>
                        <a:cs typeface="+mn-cs"/>
                      </a:endParaRPr>
                    </a:p>
                  </a:txBody>
                  <a:tcPr>
                    <a:solidFill>
                      <a:schemeClr val="accent1">
                        <a:lumMod val="40000"/>
                        <a:lumOff val="60000"/>
                      </a:schemeClr>
                    </a:solidFill>
                  </a:tcPr>
                </a:tc>
                <a:tc>
                  <a:txBody>
                    <a:bodyPr/>
                    <a:lstStyle/>
                    <a:p>
                      <a:pPr algn="ctr"/>
                      <a:r>
                        <a:rPr lang="en-CA" sz="1800" b="1" kern="1200" dirty="0" smtClean="0">
                          <a:solidFill>
                            <a:schemeClr val="tx1"/>
                          </a:solidFill>
                          <a:latin typeface="+mn-lt"/>
                          <a:ea typeface="+mn-ea"/>
                          <a:cs typeface="+mn-cs"/>
                        </a:rPr>
                        <a:t>Conclusions and Comments: Strength of Design, Quality and Directness of Evidence</a:t>
                      </a:r>
                      <a:endParaRPr lang="en-CA" dirty="0">
                        <a:solidFill>
                          <a:schemeClr val="tx1"/>
                        </a:solidFill>
                      </a:endParaRPr>
                    </a:p>
                  </a:txBody>
                  <a:tcPr>
                    <a:solidFill>
                      <a:schemeClr val="accent1">
                        <a:lumMod val="40000"/>
                        <a:lumOff val="60000"/>
                      </a:schemeClr>
                    </a:solidFill>
                  </a:tcPr>
                </a:tc>
              </a:tr>
              <a:tr h="1004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800" kern="1200" baseline="0" dirty="0" smtClean="0">
                          <a:solidFill>
                            <a:schemeClr val="dk1"/>
                          </a:solidFill>
                          <a:latin typeface="+mn-lt"/>
                          <a:ea typeface="+mn-ea"/>
                          <a:cs typeface="+mn-cs"/>
                        </a:rPr>
                        <a:t>Larson (2001) 	</a:t>
                      </a:r>
                    </a:p>
                    <a:p>
                      <a:r>
                        <a:rPr lang="en-CA" dirty="0" smtClean="0"/>
                        <a:t>AJIC</a:t>
                      </a:r>
                      <a:endParaRPr lang="en-CA" dirty="0"/>
                    </a:p>
                  </a:txBody>
                  <a:tcPr/>
                </a:tc>
                <a:tc>
                  <a:txBody>
                    <a:bodyPr/>
                    <a:lstStyle/>
                    <a:p>
                      <a:r>
                        <a:rPr lang="en-CA" sz="1400" kern="1200" baseline="0" dirty="0" smtClean="0">
                          <a:solidFill>
                            <a:schemeClr val="dk1"/>
                          </a:solidFill>
                          <a:latin typeface="+mn-lt"/>
                          <a:ea typeface="+mn-ea"/>
                          <a:cs typeface="+mn-cs"/>
                        </a:rPr>
                        <a:t>1 group: 2% CHG wash </a:t>
                      </a:r>
                    </a:p>
                    <a:p>
                      <a:r>
                        <a:rPr lang="en-CA" sz="1400" kern="1200" baseline="0" dirty="0" smtClean="0">
                          <a:solidFill>
                            <a:schemeClr val="dk1"/>
                          </a:solidFill>
                          <a:latin typeface="+mn-lt"/>
                          <a:ea typeface="+mn-ea"/>
                          <a:cs typeface="+mn-cs"/>
                        </a:rPr>
                        <a:t>2nd group: ABHR (61% ethanol) </a:t>
                      </a:r>
                    </a:p>
                    <a:p>
                      <a:r>
                        <a:rPr lang="en-CA" sz="1400" kern="1200" baseline="0" dirty="0" smtClean="0">
                          <a:solidFill>
                            <a:schemeClr val="dk1"/>
                          </a:solidFill>
                          <a:latin typeface="+mn-lt"/>
                          <a:ea typeface="+mn-ea"/>
                          <a:cs typeface="+mn-cs"/>
                        </a:rPr>
                        <a:t>Measured skin condition and skin microbiology. </a:t>
                      </a:r>
                    </a:p>
                    <a:p>
                      <a:r>
                        <a:rPr lang="en-CA" sz="1400" kern="1200" baseline="0" dirty="0" smtClean="0">
                          <a:solidFill>
                            <a:schemeClr val="dk1"/>
                          </a:solidFill>
                          <a:latin typeface="+mn-lt"/>
                          <a:ea typeface="+mn-ea"/>
                          <a:cs typeface="+mn-cs"/>
                        </a:rPr>
                        <a:t>2 ICUs </a:t>
                      </a:r>
                    </a:p>
                    <a:p>
                      <a:r>
                        <a:rPr lang="en-CA" sz="1400" kern="1200" baseline="0" dirty="0" smtClean="0">
                          <a:solidFill>
                            <a:schemeClr val="dk1"/>
                          </a:solidFill>
                          <a:latin typeface="+mn-lt"/>
                          <a:ea typeface="+mn-ea"/>
                          <a:cs typeface="+mn-cs"/>
                        </a:rPr>
                        <a:t>50 volunteers (different types of HCWs) </a:t>
                      </a:r>
                    </a:p>
                    <a:p>
                      <a:r>
                        <a:rPr lang="en-CA" sz="1400" kern="1200" baseline="0" dirty="0" smtClean="0">
                          <a:solidFill>
                            <a:schemeClr val="dk1"/>
                          </a:solidFill>
                          <a:latin typeface="+mn-lt"/>
                          <a:ea typeface="+mn-ea"/>
                          <a:cs typeface="+mn-cs"/>
                        </a:rPr>
                        <a:t>10 working days, recorded HH and pt contact, validated diaries and HH techniques </a:t>
                      </a:r>
                    </a:p>
                    <a:p>
                      <a:r>
                        <a:rPr lang="en-CA" sz="1400" kern="1200" baseline="0" dirty="0" smtClean="0">
                          <a:solidFill>
                            <a:schemeClr val="dk1"/>
                          </a:solidFill>
                          <a:latin typeface="+mn-lt"/>
                          <a:ea typeface="+mn-ea"/>
                          <a:cs typeface="+mn-cs"/>
                        </a:rPr>
                        <a:t>Cultures at baseline, day 1, end of weeks 2 and 4 	</a:t>
                      </a:r>
                    </a:p>
                    <a:p>
                      <a:endParaRPr lang="en-CA" sz="1400" dirty="0"/>
                    </a:p>
                  </a:txBody>
                  <a:tcPr/>
                </a:tc>
                <a:tc>
                  <a:txBody>
                    <a:bodyPr/>
                    <a:lstStyle/>
                    <a:p>
                      <a:r>
                        <a:rPr lang="en-CA" sz="1400" kern="1200" baseline="0" dirty="0" smtClean="0">
                          <a:solidFill>
                            <a:schemeClr val="dk1"/>
                          </a:solidFill>
                          <a:latin typeface="+mn-lt"/>
                          <a:ea typeface="+mn-ea"/>
                          <a:cs typeface="+mn-cs"/>
                        </a:rPr>
                        <a:t>No significant differences in log reduction between two groups but bacterial counts did decrease significantly from baseline in both groups </a:t>
                      </a:r>
                    </a:p>
                    <a:p>
                      <a:r>
                        <a:rPr lang="en-CA" sz="1400" kern="1200" baseline="0" dirty="0" smtClean="0">
                          <a:solidFill>
                            <a:schemeClr val="dk1"/>
                          </a:solidFill>
                          <a:latin typeface="+mn-lt"/>
                          <a:ea typeface="+mn-ea"/>
                          <a:cs typeface="+mn-cs"/>
                        </a:rPr>
                        <a:t>ABHR took significantly less time than CHG </a:t>
                      </a:r>
                    </a:p>
                    <a:p>
                      <a:r>
                        <a:rPr lang="en-CA" sz="1400" kern="1200" baseline="0" dirty="0" smtClean="0">
                          <a:solidFill>
                            <a:schemeClr val="dk1"/>
                          </a:solidFill>
                          <a:latin typeface="+mn-lt"/>
                          <a:ea typeface="+mn-ea"/>
                          <a:cs typeface="+mn-cs"/>
                        </a:rPr>
                        <a:t>Skin improvements in skin condition in ABHR group </a:t>
                      </a:r>
                    </a:p>
                    <a:p>
                      <a:r>
                        <a:rPr lang="en-CA" sz="1400" kern="1200" baseline="0" dirty="0" smtClean="0">
                          <a:solidFill>
                            <a:schemeClr val="dk1"/>
                          </a:solidFill>
                          <a:latin typeface="+mn-lt"/>
                          <a:ea typeface="+mn-ea"/>
                          <a:cs typeface="+mn-cs"/>
                        </a:rPr>
                        <a:t>50% reduction in material costs for ABHR group </a:t>
                      </a:r>
                      <a:r>
                        <a:rPr lang="en-CA" sz="1800" kern="1200" baseline="0" dirty="0" smtClean="0">
                          <a:solidFill>
                            <a:schemeClr val="dk1"/>
                          </a:solidFill>
                          <a:latin typeface="+mn-lt"/>
                          <a:ea typeface="+mn-ea"/>
                          <a:cs typeface="+mn-cs"/>
                        </a:rPr>
                        <a:t>	</a:t>
                      </a:r>
                    </a:p>
                    <a:p>
                      <a:endParaRPr lang="en-CA" dirty="0"/>
                    </a:p>
                  </a:txBody>
                  <a:tcPr/>
                </a:tc>
                <a:tc>
                  <a:txBody>
                    <a:bodyPr/>
                    <a:lstStyle/>
                    <a:p>
                      <a:r>
                        <a:rPr lang="en-CA" sz="1400" kern="1200" baseline="0" dirty="0" smtClean="0">
                          <a:solidFill>
                            <a:schemeClr val="dk1"/>
                          </a:solidFill>
                          <a:latin typeface="+mn-lt"/>
                          <a:ea typeface="+mn-ea"/>
                          <a:cs typeface="+mn-cs"/>
                        </a:rPr>
                        <a:t>RCT </a:t>
                      </a:r>
                    </a:p>
                    <a:p>
                      <a:r>
                        <a:rPr lang="en-CA" sz="1400" b="0" kern="1200" baseline="0" dirty="0" smtClean="0">
                          <a:solidFill>
                            <a:schemeClr val="dk1"/>
                          </a:solidFill>
                          <a:latin typeface="+mn-lt"/>
                          <a:ea typeface="+mn-ea"/>
                          <a:cs typeface="+mn-cs"/>
                        </a:rPr>
                        <a:t>Strong design </a:t>
                      </a:r>
                    </a:p>
                    <a:p>
                      <a:r>
                        <a:rPr lang="en-CA" sz="1400" b="0" kern="1200" baseline="0" dirty="0" smtClean="0">
                          <a:solidFill>
                            <a:schemeClr val="dk1"/>
                          </a:solidFill>
                          <a:latin typeface="+mn-lt"/>
                          <a:ea typeface="+mn-ea"/>
                          <a:cs typeface="+mn-cs"/>
                        </a:rPr>
                        <a:t>High quality </a:t>
                      </a:r>
                    </a:p>
                    <a:p>
                      <a:r>
                        <a:rPr lang="en-CA" sz="1400" kern="1200" baseline="0" dirty="0" smtClean="0">
                          <a:solidFill>
                            <a:schemeClr val="dk1"/>
                          </a:solidFill>
                          <a:latin typeface="+mn-lt"/>
                          <a:ea typeface="+mn-ea"/>
                          <a:cs typeface="+mn-cs"/>
                        </a:rPr>
                        <a:t>Conclusion is that ABHR is not better than HW with antiseptic soap for CFU count but has other advantages </a:t>
                      </a:r>
                    </a:p>
                    <a:p>
                      <a:r>
                        <a:rPr lang="en-CA" sz="1400" kern="1200" baseline="0" dirty="0" smtClean="0">
                          <a:solidFill>
                            <a:schemeClr val="dk1"/>
                          </a:solidFill>
                          <a:latin typeface="+mn-lt"/>
                          <a:ea typeface="+mn-ea"/>
                          <a:cs typeface="+mn-cs"/>
                        </a:rPr>
                        <a:t>They did not compare ABHR to HW with plain soap 	</a:t>
                      </a:r>
                    </a:p>
                    <a:p>
                      <a:endParaRPr lang="en-CA"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lstStyle/>
          <a:p>
            <a:r>
              <a:rPr lang="en-CA" b="1" dirty="0" smtClean="0"/>
              <a:t/>
            </a:r>
            <a:br>
              <a:rPr lang="en-CA" b="1" dirty="0" smtClean="0"/>
            </a:br>
            <a:r>
              <a:rPr lang="en-CA" b="1" dirty="0" smtClean="0"/>
              <a:t>Text Summary For Key Question:</a:t>
            </a:r>
            <a:endParaRPr lang="en-CA" b="1" dirty="0"/>
          </a:p>
        </p:txBody>
      </p:sp>
      <p:sp>
        <p:nvSpPr>
          <p:cNvPr id="3" name="Content Placeholder 2"/>
          <p:cNvSpPr>
            <a:spLocks noGrp="1"/>
          </p:cNvSpPr>
          <p:nvPr>
            <p:ph idx="1"/>
          </p:nvPr>
        </p:nvSpPr>
        <p:spPr>
          <a:xfrm>
            <a:off x="457200" y="1600200"/>
            <a:ext cx="8229600" cy="4853136"/>
          </a:xfrm>
        </p:spPr>
        <p:txBody>
          <a:bodyPr/>
          <a:lstStyle/>
          <a:p>
            <a:pPr>
              <a:buNone/>
            </a:pPr>
            <a:r>
              <a:rPr lang="en-CA" b="1" u="sng" dirty="0" smtClean="0"/>
              <a:t>Recommendation</a:t>
            </a:r>
            <a:r>
              <a:rPr lang="en-CA" b="1" dirty="0" smtClean="0"/>
              <a:t>: </a:t>
            </a:r>
          </a:p>
          <a:p>
            <a:pPr>
              <a:buNone/>
            </a:pPr>
            <a:r>
              <a:rPr lang="en-CA" sz="2800" dirty="0" smtClean="0"/>
              <a:t>ABHR is the preferred method of hand hygiene</a:t>
            </a:r>
          </a:p>
          <a:p>
            <a:pPr>
              <a:buNone/>
            </a:pPr>
            <a:r>
              <a:rPr lang="en-CA" b="1" u="sng" dirty="0" smtClean="0"/>
              <a:t>Evidence Grade</a:t>
            </a:r>
            <a:r>
              <a:rPr lang="en-CA" b="1" dirty="0" smtClean="0"/>
              <a:t>: A1</a:t>
            </a:r>
          </a:p>
          <a:p>
            <a:pPr>
              <a:buNone/>
            </a:pPr>
            <a:r>
              <a:rPr lang="en-CA" b="1" u="sng" dirty="0" smtClean="0"/>
              <a:t>Rationale for evidence grade rating</a:t>
            </a:r>
            <a:r>
              <a:rPr lang="en-CA" dirty="0" smtClean="0"/>
              <a:t>: </a:t>
            </a:r>
          </a:p>
          <a:p>
            <a:pPr>
              <a:buNone/>
            </a:pPr>
            <a:r>
              <a:rPr lang="en-CA" sz="2400" dirty="0" smtClean="0"/>
              <a:t>Multiple studies of strong design and high quality, consistent results, all directly relevant to effectiveness of ABHR in reducing hand bacterial count in clinical setting, with support from additional studies of lesser design/quality but consistency of results. Studies also support that ABHR increases HH compliance. 	</a:t>
            </a:r>
          </a:p>
          <a:p>
            <a:pPr>
              <a:buNone/>
            </a:pPr>
            <a:r>
              <a:rPr lang="en-CA" dirty="0" smtClean="0"/>
              <a:t> </a:t>
            </a:r>
          </a:p>
          <a:p>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About Outbreak Reports</a:t>
            </a:r>
            <a:endParaRPr lang="en-CA" b="1" dirty="0"/>
          </a:p>
        </p:txBody>
      </p:sp>
      <p:sp>
        <p:nvSpPr>
          <p:cNvPr id="3" name="Content Placeholder 2"/>
          <p:cNvSpPr>
            <a:spLocks noGrp="1"/>
          </p:cNvSpPr>
          <p:nvPr>
            <p:ph idx="1"/>
          </p:nvPr>
        </p:nvSpPr>
        <p:spPr>
          <a:xfrm>
            <a:off x="323528" y="1600200"/>
            <a:ext cx="8363272" cy="4925144"/>
          </a:xfrm>
        </p:spPr>
        <p:txBody>
          <a:bodyPr/>
          <a:lstStyle/>
          <a:p>
            <a:r>
              <a:rPr lang="en-CA" dirty="0" smtClean="0"/>
              <a:t>Some that investigate epidemiological links include group comparison. These would be considered analytic studies.</a:t>
            </a:r>
          </a:p>
          <a:p>
            <a:r>
              <a:rPr lang="en-CA" dirty="0" smtClean="0"/>
              <a:t>The majority are descriptive studies</a:t>
            </a:r>
          </a:p>
          <a:p>
            <a:pPr lvl="1"/>
            <a:r>
              <a:rPr lang="en-CA" dirty="0" smtClean="0"/>
              <a:t>Case series and case reports</a:t>
            </a:r>
          </a:p>
          <a:p>
            <a:r>
              <a:rPr lang="en-CA" dirty="0" smtClean="0"/>
              <a:t>ORION Checklist for Outbreak Reports</a:t>
            </a:r>
          </a:p>
          <a:p>
            <a:pPr lvl="1"/>
            <a:r>
              <a:rPr lang="en-CA" dirty="0" smtClean="0"/>
              <a:t>2009 ORION statement</a:t>
            </a:r>
            <a:endParaRPr lang="en-C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CA" dirty="0" smtClean="0"/>
              <a:t>In The IPAC World</a:t>
            </a:r>
            <a:endParaRPr lang="en-CA" dirty="0"/>
          </a:p>
        </p:txBody>
      </p:sp>
      <p:sp>
        <p:nvSpPr>
          <p:cNvPr id="3" name="Content Placeholder 2"/>
          <p:cNvSpPr>
            <a:spLocks noGrp="1"/>
          </p:cNvSpPr>
          <p:nvPr>
            <p:ph idx="1"/>
          </p:nvPr>
        </p:nvSpPr>
        <p:spPr>
          <a:xfrm>
            <a:off x="457200" y="1600200"/>
            <a:ext cx="8229600" cy="4925144"/>
          </a:xfrm>
        </p:spPr>
        <p:txBody>
          <a:bodyPr/>
          <a:lstStyle/>
          <a:p>
            <a:pPr>
              <a:buNone/>
            </a:pPr>
            <a:r>
              <a:rPr lang="en-CA" dirty="0" smtClean="0"/>
              <a:t>We frequently are obliged to provide a recommendation by combining the information that is known about the organism/process/outcome along                with a few weak/moderate design           studies and outbreak or case                   reports.</a:t>
            </a:r>
            <a:endParaRPr lang="en-CA" dirty="0"/>
          </a:p>
        </p:txBody>
      </p:sp>
      <p:pic>
        <p:nvPicPr>
          <p:cNvPr id="1027" name="Picture 3" descr="C:\Documents and Settings\jarcher\Local Settings\Temporary Internet Files\Content.IE5\4WH34QQ5\7357608430_64f9ea5260_z[1].jpg"/>
          <p:cNvPicPr>
            <a:picLocks noChangeAspect="1" noChangeArrowheads="1"/>
          </p:cNvPicPr>
          <p:nvPr/>
        </p:nvPicPr>
        <p:blipFill>
          <a:blip r:embed="rId3" cstate="print"/>
          <a:srcRect/>
          <a:stretch>
            <a:fillRect/>
          </a:stretch>
        </p:blipFill>
        <p:spPr bwMode="auto">
          <a:xfrm>
            <a:off x="6124785" y="0"/>
            <a:ext cx="2856356" cy="1700808"/>
          </a:xfrm>
          <a:prstGeom prst="rect">
            <a:avLst/>
          </a:prstGeom>
          <a:noFill/>
        </p:spPr>
      </p:pic>
      <p:pic>
        <p:nvPicPr>
          <p:cNvPr id="1033" name="Picture 9" descr="C:\Documents and Settings\jarcher\Local Settings\Temporary Internet Files\Content.IE5\JJQ3TJ2F\stack-of-papers[1].jpg"/>
          <p:cNvPicPr>
            <a:picLocks noChangeAspect="1" noChangeArrowheads="1"/>
          </p:cNvPicPr>
          <p:nvPr/>
        </p:nvPicPr>
        <p:blipFill>
          <a:blip r:embed="rId4" cstate="print"/>
          <a:srcRect/>
          <a:stretch>
            <a:fillRect/>
          </a:stretch>
        </p:blipFill>
        <p:spPr bwMode="auto">
          <a:xfrm>
            <a:off x="6660232" y="3501008"/>
            <a:ext cx="2376264" cy="323182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CA" b="1" dirty="0" smtClean="0"/>
              <a:t>My Experience with the Toolkit</a:t>
            </a:r>
          </a:p>
        </p:txBody>
      </p:sp>
      <p:sp>
        <p:nvSpPr>
          <p:cNvPr id="5123" name="Content Placeholder 2"/>
          <p:cNvSpPr>
            <a:spLocks noGrp="1"/>
          </p:cNvSpPr>
          <p:nvPr>
            <p:ph idx="1"/>
          </p:nvPr>
        </p:nvSpPr>
        <p:spPr>
          <a:xfrm>
            <a:off x="468313" y="1412875"/>
            <a:ext cx="8229600" cy="5068888"/>
          </a:xfrm>
        </p:spPr>
        <p:txBody>
          <a:bodyPr/>
          <a:lstStyle/>
          <a:p>
            <a:r>
              <a:rPr lang="en-CA" smtClean="0"/>
              <a:t>Took a lot of brain power and concentration</a:t>
            </a:r>
          </a:p>
          <a:p>
            <a:r>
              <a:rPr lang="en-CA" smtClean="0"/>
              <a:t>Frequent looking back and forth when appraising a study</a:t>
            </a:r>
          </a:p>
          <a:p>
            <a:r>
              <a:rPr lang="en-CA" smtClean="0"/>
              <a:t>Length of time to go thru all the steps initially almost an hour per study</a:t>
            </a:r>
          </a:p>
          <a:p>
            <a:r>
              <a:rPr lang="en-CA" smtClean="0"/>
              <a:t>By the end of the afternoon                                  I wanted to poke myself in                                  the eye with a sharp stick                                                   </a:t>
            </a:r>
          </a:p>
        </p:txBody>
      </p:sp>
      <p:pic>
        <p:nvPicPr>
          <p:cNvPr id="5124" name="Picture 2" descr="C:\Documents and Settings\jarcher\Local Settings\Temporary Internet Files\Content.IE5\QPEG4XIC\207471_maniacal-toaster_stick-a-needle-in-your-eye[1].jpg"/>
          <p:cNvPicPr>
            <a:picLocks noChangeAspect="1" noChangeArrowheads="1"/>
          </p:cNvPicPr>
          <p:nvPr/>
        </p:nvPicPr>
        <p:blipFill>
          <a:blip r:embed="rId2" cstate="print"/>
          <a:srcRect/>
          <a:stretch>
            <a:fillRect/>
          </a:stretch>
        </p:blipFill>
        <p:spPr bwMode="auto">
          <a:xfrm>
            <a:off x="5508625" y="3860800"/>
            <a:ext cx="3419475" cy="27813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CA" b="1" dirty="0" smtClean="0"/>
              <a:t>Things I Said to Myself</a:t>
            </a:r>
            <a:r>
              <a:rPr lang="en-CA" dirty="0" smtClean="0"/>
              <a:t/>
            </a:r>
            <a:br>
              <a:rPr lang="en-CA" dirty="0" smtClean="0"/>
            </a:br>
            <a:endParaRPr lang="en-CA" dirty="0" smtClean="0"/>
          </a:p>
        </p:txBody>
      </p:sp>
      <p:sp>
        <p:nvSpPr>
          <p:cNvPr id="6147" name="Content Placeholder 2"/>
          <p:cNvSpPr>
            <a:spLocks noGrp="1"/>
          </p:cNvSpPr>
          <p:nvPr>
            <p:ph idx="1"/>
          </p:nvPr>
        </p:nvSpPr>
        <p:spPr>
          <a:xfrm>
            <a:off x="457200" y="1340768"/>
            <a:ext cx="8229600" cy="4785395"/>
          </a:xfrm>
        </p:spPr>
        <p:txBody>
          <a:bodyPr/>
          <a:lstStyle/>
          <a:p>
            <a:r>
              <a:rPr lang="en-CA" dirty="0" smtClean="0"/>
              <a:t>You’re just dumb</a:t>
            </a:r>
          </a:p>
          <a:p>
            <a:r>
              <a:rPr lang="en-CA" dirty="0" smtClean="0"/>
              <a:t>This is too hard</a:t>
            </a:r>
          </a:p>
          <a:p>
            <a:r>
              <a:rPr lang="en-CA" dirty="0" smtClean="0"/>
              <a:t>My brain hurts</a:t>
            </a:r>
          </a:p>
          <a:p>
            <a:endParaRPr lang="en-CA" dirty="0" smtClean="0"/>
          </a:p>
        </p:txBody>
      </p:sp>
      <p:pic>
        <p:nvPicPr>
          <p:cNvPr id="6148" name="Picture 5" descr="C:\Documents and Settings\jarcher\Local Settings\Temporary Internet Files\Content.IE5\CWFW05LA\botoxheadacheforsome[1].jpg"/>
          <p:cNvPicPr>
            <a:picLocks noChangeAspect="1" noChangeArrowheads="1"/>
          </p:cNvPicPr>
          <p:nvPr/>
        </p:nvPicPr>
        <p:blipFill>
          <a:blip r:embed="rId3" cstate="print"/>
          <a:srcRect/>
          <a:stretch>
            <a:fillRect/>
          </a:stretch>
        </p:blipFill>
        <p:spPr bwMode="auto">
          <a:xfrm>
            <a:off x="6200775" y="1125538"/>
            <a:ext cx="2435225" cy="2087562"/>
          </a:xfrm>
          <a:prstGeom prst="rect">
            <a:avLst/>
          </a:prstGeom>
          <a:noFill/>
          <a:ln w="9525">
            <a:noFill/>
            <a:miter lim="800000"/>
            <a:headEnd/>
            <a:tailEnd/>
          </a:ln>
        </p:spPr>
      </p:pic>
      <p:pic>
        <p:nvPicPr>
          <p:cNvPr id="6149" name="Picture 6" descr="C:\Documents and Settings\jarcher\Local Settings\Temporary Internet Files\Content.IE5\8HOQKIT5\Bulldog_With_Headache[1].jpg"/>
          <p:cNvPicPr>
            <a:picLocks noChangeAspect="1" noChangeArrowheads="1"/>
          </p:cNvPicPr>
          <p:nvPr/>
        </p:nvPicPr>
        <p:blipFill>
          <a:blip r:embed="rId4" cstate="print"/>
          <a:srcRect/>
          <a:stretch>
            <a:fillRect/>
          </a:stretch>
        </p:blipFill>
        <p:spPr bwMode="auto">
          <a:xfrm>
            <a:off x="1187450" y="3140968"/>
            <a:ext cx="4464050" cy="3577332"/>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CA" sz="6600" b="1" dirty="0" smtClean="0"/>
              <a:t>BUT…..</a:t>
            </a:r>
          </a:p>
        </p:txBody>
      </p:sp>
      <p:sp>
        <p:nvSpPr>
          <p:cNvPr id="7171" name="Content Placeholder 2"/>
          <p:cNvSpPr>
            <a:spLocks noGrp="1"/>
          </p:cNvSpPr>
          <p:nvPr>
            <p:ph idx="1"/>
          </p:nvPr>
        </p:nvSpPr>
        <p:spPr>
          <a:xfrm>
            <a:off x="395288" y="1772816"/>
            <a:ext cx="8569325" cy="4824834"/>
          </a:xfrm>
        </p:spPr>
        <p:txBody>
          <a:bodyPr/>
          <a:lstStyle/>
          <a:p>
            <a:r>
              <a:rPr lang="en-CA" dirty="0" smtClean="0"/>
              <a:t>The more I used it, the quicker it went</a:t>
            </a:r>
          </a:p>
          <a:p>
            <a:r>
              <a:rPr lang="en-CA" dirty="0" smtClean="0"/>
              <a:t>I felt growing confidence with my decisions and conclusions</a:t>
            </a:r>
          </a:p>
          <a:p>
            <a:r>
              <a:rPr lang="en-CA" dirty="0" smtClean="0"/>
              <a:t>This really is a very good                                     tool!</a:t>
            </a:r>
          </a:p>
        </p:txBody>
      </p:sp>
      <p:pic>
        <p:nvPicPr>
          <p:cNvPr id="7172" name="Picture 5" descr="C:\Documents and Settings\jarcher\Local Settings\Temporary Internet Files\Content.IE5\ILYIFUNW\Thumbs-Up[1].gif"/>
          <p:cNvPicPr>
            <a:picLocks noChangeAspect="1" noChangeArrowheads="1" noCrop="1"/>
          </p:cNvPicPr>
          <p:nvPr/>
        </p:nvPicPr>
        <p:blipFill>
          <a:blip r:embed="rId2" cstate="print"/>
          <a:srcRect/>
          <a:stretch>
            <a:fillRect/>
          </a:stretch>
        </p:blipFill>
        <p:spPr bwMode="auto">
          <a:xfrm>
            <a:off x="4932363" y="3068960"/>
            <a:ext cx="3813175" cy="3528392"/>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Why is Critical Appraisal of Studies Important?</a:t>
            </a:r>
            <a:endParaRPr lang="en-CA" b="1" dirty="0"/>
          </a:p>
        </p:txBody>
      </p:sp>
      <p:sp>
        <p:nvSpPr>
          <p:cNvPr id="3" name="Content Placeholder 2"/>
          <p:cNvSpPr>
            <a:spLocks noGrp="1"/>
          </p:cNvSpPr>
          <p:nvPr>
            <p:ph idx="1"/>
          </p:nvPr>
        </p:nvSpPr>
        <p:spPr>
          <a:xfrm>
            <a:off x="323528" y="2060848"/>
            <a:ext cx="8363272" cy="4680520"/>
          </a:xfrm>
        </p:spPr>
        <p:txBody>
          <a:bodyPr/>
          <a:lstStyle/>
          <a:p>
            <a:r>
              <a:rPr lang="en-CA" dirty="0" smtClean="0"/>
              <a:t>Decisions are made based upon recommendations stemming from the studies</a:t>
            </a:r>
          </a:p>
          <a:p>
            <a:r>
              <a:rPr lang="en-CA" dirty="0" smtClean="0"/>
              <a:t>These decisions often have huge far reaching implications </a:t>
            </a:r>
          </a:p>
          <a:p>
            <a:pPr lvl="1"/>
            <a:r>
              <a:rPr lang="en-CA" dirty="0" smtClean="0"/>
              <a:t>Unintended consequences for patients and staff</a:t>
            </a:r>
          </a:p>
          <a:p>
            <a:pPr lvl="1"/>
            <a:r>
              <a:rPr lang="en-CA" dirty="0" smtClean="0"/>
              <a:t>Costs and resources – finite amount available</a:t>
            </a:r>
          </a:p>
          <a:p>
            <a:pPr lvl="1"/>
            <a:r>
              <a:rPr lang="en-CA" dirty="0" smtClean="0"/>
              <a:t>Reallocation of resources away from something important to something not so important</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CA" b="1" dirty="0" smtClean="0"/>
              <a:t>A Very Useful Tool BUT……</a:t>
            </a:r>
          </a:p>
        </p:txBody>
      </p:sp>
      <p:sp>
        <p:nvSpPr>
          <p:cNvPr id="9219" name="Content Placeholder 2"/>
          <p:cNvSpPr>
            <a:spLocks noGrp="1"/>
          </p:cNvSpPr>
          <p:nvPr>
            <p:ph idx="1"/>
          </p:nvPr>
        </p:nvSpPr>
        <p:spPr>
          <a:xfrm>
            <a:off x="250825" y="1600200"/>
            <a:ext cx="8713788" cy="5068888"/>
          </a:xfrm>
        </p:spPr>
        <p:txBody>
          <a:bodyPr/>
          <a:lstStyle/>
          <a:p>
            <a:pPr>
              <a:buFont typeface="Arial" charset="0"/>
              <a:buNone/>
            </a:pPr>
            <a:r>
              <a:rPr lang="en-CA" smtClean="0"/>
              <a:t>Assumed a graduate student level of knowledge</a:t>
            </a:r>
          </a:p>
          <a:p>
            <a:pPr>
              <a:buFont typeface="Arial" charset="0"/>
              <a:buNone/>
            </a:pPr>
            <a:r>
              <a:rPr lang="en-CA" smtClean="0"/>
              <a:t>Very time consuming to learn and develop skill using it.</a:t>
            </a:r>
          </a:p>
          <a:p>
            <a:pPr lvl="1"/>
            <a:r>
              <a:rPr lang="en-CA" smtClean="0"/>
              <a:t>Concerns that this would prevent folks from discovering and using it</a:t>
            </a:r>
          </a:p>
          <a:p>
            <a:pPr>
              <a:buFont typeface="Arial" charset="0"/>
              <a:buNone/>
            </a:pPr>
            <a:r>
              <a:rPr lang="en-CA" smtClean="0"/>
              <a:t>YET</a:t>
            </a:r>
          </a:p>
          <a:p>
            <a:pPr>
              <a:buFont typeface="Arial" charset="0"/>
              <a:buNone/>
            </a:pPr>
            <a:r>
              <a:rPr lang="en-CA" smtClean="0"/>
              <a:t>Thirst for knowledge and skills surrounding evaluating evidence</a:t>
            </a:r>
          </a:p>
          <a:p>
            <a:pPr>
              <a:buFont typeface="Arial" charset="0"/>
              <a:buNone/>
            </a:pPr>
            <a:r>
              <a:rPr lang="en-CA" smtClean="0"/>
              <a:t>What can I develop to assist this process?</a:t>
            </a:r>
          </a:p>
          <a:p>
            <a:pPr>
              <a:buFont typeface="Arial" charset="0"/>
              <a:buNone/>
            </a:pPr>
            <a:endParaRPr lang="en-CA"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Autofit/>
          </a:bodyPr>
          <a:lstStyle/>
          <a:p>
            <a:pPr fontAlgn="auto">
              <a:spcAft>
                <a:spcPts val="0"/>
              </a:spcAft>
              <a:defRPr/>
            </a:pPr>
            <a:r>
              <a:rPr lang="en-CA" b="1" dirty="0" smtClean="0"/>
              <a:t>Introduction to Critical Appraisal Toolkit </a:t>
            </a:r>
          </a:p>
        </p:txBody>
      </p:sp>
      <p:sp>
        <p:nvSpPr>
          <p:cNvPr id="10243" name="Content Placeholder 2"/>
          <p:cNvSpPr>
            <a:spLocks noGrp="1"/>
          </p:cNvSpPr>
          <p:nvPr>
            <p:ph idx="1"/>
          </p:nvPr>
        </p:nvSpPr>
        <p:spPr>
          <a:xfrm>
            <a:off x="457200" y="2060848"/>
            <a:ext cx="8229600" cy="4463777"/>
          </a:xfrm>
        </p:spPr>
        <p:txBody>
          <a:bodyPr/>
          <a:lstStyle/>
          <a:p>
            <a:r>
              <a:rPr lang="en-CA" dirty="0" smtClean="0"/>
              <a:t>A module to review some of the terms used in the toolkit</a:t>
            </a:r>
          </a:p>
          <a:p>
            <a:r>
              <a:rPr lang="en-CA" dirty="0" smtClean="0"/>
              <a:t>Go in to  further explanations about the elements of various study designs</a:t>
            </a:r>
          </a:p>
          <a:p>
            <a:pPr lvl="1"/>
            <a:r>
              <a:rPr lang="en-CA" dirty="0" smtClean="0"/>
              <a:t>Expand on the information in the toolkit and fill in the pieces where knowledge was assumed</a:t>
            </a:r>
          </a:p>
          <a:p>
            <a:r>
              <a:rPr lang="en-CA" dirty="0" smtClean="0"/>
              <a:t>First experiences using the toolkit will be less frustrating, more gratifying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 to Critical Appraisal Toolkit</a:t>
            </a:r>
            <a:endParaRPr lang="en-CA" dirty="0"/>
          </a:p>
        </p:txBody>
      </p:sp>
      <p:sp>
        <p:nvSpPr>
          <p:cNvPr id="3" name="Content Placeholder 2"/>
          <p:cNvSpPr>
            <a:spLocks noGrp="1"/>
          </p:cNvSpPr>
          <p:nvPr>
            <p:ph idx="1"/>
          </p:nvPr>
        </p:nvSpPr>
        <p:spPr>
          <a:xfrm>
            <a:off x="457200" y="1600200"/>
            <a:ext cx="8229600" cy="4997152"/>
          </a:xfrm>
        </p:spPr>
        <p:txBody>
          <a:bodyPr/>
          <a:lstStyle/>
          <a:p>
            <a:pPr>
              <a:buNone/>
            </a:pPr>
            <a:r>
              <a:rPr lang="en-CA" dirty="0" smtClean="0"/>
              <a:t>Using IC examples:</a:t>
            </a:r>
          </a:p>
          <a:p>
            <a:pPr marL="514350" indent="-514350">
              <a:buAutoNum type="arabicParenR"/>
            </a:pPr>
            <a:r>
              <a:rPr lang="en-CA" dirty="0" smtClean="0"/>
              <a:t>Research and Key questions</a:t>
            </a:r>
          </a:p>
          <a:p>
            <a:pPr marL="514350" indent="-514350">
              <a:buAutoNum type="arabicParenR"/>
            </a:pPr>
            <a:r>
              <a:rPr lang="en-CA" dirty="0" smtClean="0"/>
              <a:t>Study Designs</a:t>
            </a:r>
          </a:p>
          <a:p>
            <a:pPr marL="514350" indent="-514350">
              <a:buAutoNum type="arabicParenR"/>
            </a:pPr>
            <a:r>
              <a:rPr lang="en-CA" dirty="0" smtClean="0"/>
              <a:t>Quality of Study (bias, confounding, generalizability, reliability, validity, ethics, statistical or clinical significance, retention and follow-up).</a:t>
            </a:r>
          </a:p>
          <a:p>
            <a:pPr marL="514350" indent="-514350">
              <a:buAutoNum type="arabicParenR"/>
            </a:pPr>
            <a:r>
              <a:rPr lang="en-CA" dirty="0" smtClean="0"/>
              <a:t>Looking for folks for pilot group</a:t>
            </a:r>
            <a:endParaRPr lang="en-C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Future Dreams</a:t>
            </a:r>
            <a:endParaRPr lang="en-CA" dirty="0"/>
          </a:p>
        </p:txBody>
      </p:sp>
      <p:sp>
        <p:nvSpPr>
          <p:cNvPr id="3" name="Content Placeholder 2"/>
          <p:cNvSpPr>
            <a:spLocks noGrp="1"/>
          </p:cNvSpPr>
          <p:nvPr>
            <p:ph idx="1"/>
          </p:nvPr>
        </p:nvSpPr>
        <p:spPr>
          <a:xfrm>
            <a:off x="457200" y="1600200"/>
            <a:ext cx="8229600" cy="4781128"/>
          </a:xfrm>
        </p:spPr>
        <p:txBody>
          <a:bodyPr/>
          <a:lstStyle/>
          <a:p>
            <a:r>
              <a:rPr lang="en-CA" dirty="0" smtClean="0"/>
              <a:t>Journal Club</a:t>
            </a:r>
          </a:p>
          <a:p>
            <a:pPr lvl="1"/>
            <a:r>
              <a:rPr lang="en-CA" dirty="0" smtClean="0"/>
              <a:t>Once a month teleclass that chooses 2 or 3 studies </a:t>
            </a:r>
          </a:p>
          <a:p>
            <a:pPr lvl="1"/>
            <a:r>
              <a:rPr lang="en-CA" dirty="0" smtClean="0"/>
              <a:t>Provides opportunity to discuss the study methods and key learnings/conclusions</a:t>
            </a:r>
          </a:p>
          <a:p>
            <a:r>
              <a:rPr lang="en-CA" dirty="0" smtClean="0"/>
              <a:t>IPCs use their clinical experiences to influence research </a:t>
            </a:r>
          </a:p>
          <a:p>
            <a:pPr lvl="1"/>
            <a:r>
              <a:rPr lang="en-CA" dirty="0" smtClean="0"/>
              <a:t>active in developing research questions </a:t>
            </a:r>
          </a:p>
          <a:p>
            <a:pPr lvl="1">
              <a:buNone/>
            </a:pPr>
            <a:endParaRPr lang="en-CA" dirty="0" smtClean="0"/>
          </a:p>
          <a:p>
            <a:pPr>
              <a:buNone/>
            </a:pPr>
            <a:r>
              <a:rPr lang="en-CA" b="1" dirty="0" smtClean="0"/>
              <a:t>It all starts with a Question</a:t>
            </a:r>
          </a:p>
          <a:p>
            <a:pPr lvl="1"/>
            <a:endParaRPr lang="en-CA" dirty="0" smtClean="0"/>
          </a:p>
          <a:p>
            <a:pPr lvl="1">
              <a:buNone/>
            </a:pPr>
            <a:endParaRPr lang="en-CA"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l"/>
            <a:r>
              <a:rPr lang="en-CA" sz="6000" b="1" dirty="0" smtClean="0"/>
              <a:t>WARNING !!</a:t>
            </a:r>
          </a:p>
        </p:txBody>
      </p:sp>
      <p:sp>
        <p:nvSpPr>
          <p:cNvPr id="11267" name="Content Placeholder 2"/>
          <p:cNvSpPr>
            <a:spLocks noGrp="1"/>
          </p:cNvSpPr>
          <p:nvPr>
            <p:ph idx="1"/>
          </p:nvPr>
        </p:nvSpPr>
        <p:spPr/>
        <p:txBody>
          <a:bodyPr/>
          <a:lstStyle/>
          <a:p>
            <a:endParaRPr lang="en-CA" dirty="0" smtClean="0"/>
          </a:p>
          <a:p>
            <a:endParaRPr lang="en-CA" dirty="0" smtClean="0"/>
          </a:p>
          <a:p>
            <a:pPr>
              <a:buFont typeface="Arial" charset="0"/>
              <a:buNone/>
            </a:pPr>
            <a:endParaRPr lang="en-CA" dirty="0" smtClean="0"/>
          </a:p>
          <a:p>
            <a:pPr>
              <a:buFont typeface="Arial" charset="0"/>
              <a:buNone/>
            </a:pPr>
            <a:endParaRPr lang="en-CA" dirty="0" smtClean="0"/>
          </a:p>
          <a:p>
            <a:pPr>
              <a:buFont typeface="Arial" charset="0"/>
              <a:buNone/>
            </a:pPr>
            <a:r>
              <a:rPr lang="en-CA" dirty="0" smtClean="0"/>
              <a:t>This process will still take time, practice and patience.</a:t>
            </a:r>
          </a:p>
          <a:p>
            <a:pPr>
              <a:buFont typeface="Arial" charset="0"/>
              <a:buNone/>
            </a:pPr>
            <a:r>
              <a:rPr lang="en-CA" dirty="0" smtClean="0"/>
              <a:t> Your skills will require continual nurturing</a:t>
            </a:r>
          </a:p>
        </p:txBody>
      </p:sp>
      <p:pic>
        <p:nvPicPr>
          <p:cNvPr id="11268" name="Picture 2" descr="C:\Documents and Settings\jarcher\Local Settings\Temporary Internet Files\Content.IE5\QPEG4XIC\productimage-picture-zombie-warning-8958[1].png"/>
          <p:cNvPicPr>
            <a:picLocks noChangeAspect="1" noChangeArrowheads="1"/>
          </p:cNvPicPr>
          <p:nvPr/>
        </p:nvPicPr>
        <p:blipFill>
          <a:blip r:embed="rId3" cstate="print"/>
          <a:srcRect/>
          <a:stretch>
            <a:fillRect/>
          </a:stretch>
        </p:blipFill>
        <p:spPr bwMode="auto">
          <a:xfrm>
            <a:off x="5651500" y="188913"/>
            <a:ext cx="3213100" cy="32131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Key Message</a:t>
            </a:r>
            <a:endParaRPr lang="en-CA" b="1" dirty="0"/>
          </a:p>
        </p:txBody>
      </p:sp>
      <p:sp>
        <p:nvSpPr>
          <p:cNvPr id="3" name="Content Placeholder 2"/>
          <p:cNvSpPr>
            <a:spLocks noGrp="1"/>
          </p:cNvSpPr>
          <p:nvPr>
            <p:ph idx="1"/>
          </p:nvPr>
        </p:nvSpPr>
        <p:spPr>
          <a:xfrm>
            <a:off x="457200" y="1600200"/>
            <a:ext cx="8229600" cy="4997152"/>
          </a:xfrm>
        </p:spPr>
        <p:txBody>
          <a:bodyPr/>
          <a:lstStyle/>
          <a:p>
            <a:r>
              <a:rPr lang="en-CA" dirty="0" smtClean="0"/>
              <a:t>Often an appraisal of a study is based on reading the discussion and conclusions.</a:t>
            </a:r>
          </a:p>
          <a:p>
            <a:r>
              <a:rPr lang="en-CA" dirty="0" smtClean="0"/>
              <a:t>Your conclusions about a study should be based on your appraisal of the methods and results – NOT on the authors conclusions.</a:t>
            </a:r>
          </a:p>
          <a:p>
            <a:pPr lvl="1"/>
            <a:r>
              <a:rPr lang="en-CA" dirty="0" smtClean="0"/>
              <a:t>Authors discussion and conclusions can help identify biases , other explanations, provide context etc.</a:t>
            </a:r>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CA" b="1" dirty="0" smtClean="0"/>
              <a:t>Frustration – it’s like a booger you can’t flick off your finger !!!</a:t>
            </a:r>
          </a:p>
        </p:txBody>
      </p:sp>
      <p:pic>
        <p:nvPicPr>
          <p:cNvPr id="3075" name="Picture 12" descr="C:\Documents and Settings\jarcher\Local Settings\Temporary Internet Files\Content.IE5\FBB1CK5T\frustration-after-losing-vital-energy[1].jpg"/>
          <p:cNvPicPr>
            <a:picLocks noGrp="1" noChangeAspect="1" noChangeArrowheads="1"/>
          </p:cNvPicPr>
          <p:nvPr>
            <p:ph idx="1"/>
          </p:nvPr>
        </p:nvPicPr>
        <p:blipFill>
          <a:blip r:embed="rId2" cstate="print"/>
          <a:srcRect/>
          <a:stretch>
            <a:fillRect/>
          </a:stretch>
        </p:blipFill>
        <p:spPr>
          <a:xfrm>
            <a:off x="251520" y="3717032"/>
            <a:ext cx="3884613" cy="2913063"/>
          </a:xfrm>
          <a:noFill/>
        </p:spPr>
      </p:pic>
      <p:pic>
        <p:nvPicPr>
          <p:cNvPr id="3076" name="Picture 2" descr="C:\Documents and Settings\jarcher\Local Settings\Temporary Internet Files\Content.IE5\T4ZT3KDH\anxiety-20120223-120747[1].jpg"/>
          <p:cNvPicPr>
            <a:picLocks noChangeAspect="1" noChangeArrowheads="1"/>
          </p:cNvPicPr>
          <p:nvPr/>
        </p:nvPicPr>
        <p:blipFill>
          <a:blip r:embed="rId3" cstate="print"/>
          <a:srcRect/>
          <a:stretch>
            <a:fillRect/>
          </a:stretch>
        </p:blipFill>
        <p:spPr bwMode="auto">
          <a:xfrm>
            <a:off x="4716016" y="3861048"/>
            <a:ext cx="4210050" cy="2752725"/>
          </a:xfrm>
          <a:prstGeom prst="rect">
            <a:avLst/>
          </a:prstGeom>
          <a:noFill/>
          <a:ln w="9525">
            <a:noFill/>
            <a:miter lim="800000"/>
            <a:headEnd/>
            <a:tailEnd/>
          </a:ln>
        </p:spPr>
      </p:pic>
      <p:pic>
        <p:nvPicPr>
          <p:cNvPr id="3077" name="Picture 4" descr="C:\Documents and Settings\jarcher\Local Settings\Temporary Internet Files\Content.IE5\CWFW05LA\2816326086_f6793338cc_z[1].jpg"/>
          <p:cNvPicPr>
            <a:picLocks noChangeAspect="1" noChangeArrowheads="1"/>
          </p:cNvPicPr>
          <p:nvPr/>
        </p:nvPicPr>
        <p:blipFill>
          <a:blip r:embed="rId4" cstate="print"/>
          <a:srcRect/>
          <a:stretch>
            <a:fillRect/>
          </a:stretch>
        </p:blipFill>
        <p:spPr bwMode="auto">
          <a:xfrm>
            <a:off x="2916238" y="1412875"/>
            <a:ext cx="3073400" cy="24590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CA" b="1" dirty="0" smtClean="0"/>
              <a:t>A New Tool</a:t>
            </a:r>
          </a:p>
        </p:txBody>
      </p:sp>
      <p:sp>
        <p:nvSpPr>
          <p:cNvPr id="4099" name="Content Placeholder 2"/>
          <p:cNvSpPr>
            <a:spLocks noGrp="1"/>
          </p:cNvSpPr>
          <p:nvPr>
            <p:ph idx="1"/>
          </p:nvPr>
        </p:nvSpPr>
        <p:spPr/>
        <p:txBody>
          <a:bodyPr/>
          <a:lstStyle/>
          <a:p>
            <a:r>
              <a:rPr lang="en-CA" smtClean="0"/>
              <a:t>A critical appraisal toolkit has been developed by PHAC to promote consistency in the appraisal of a body of evidence, grading the evidence and developing recommendations.</a:t>
            </a:r>
          </a:p>
          <a:p>
            <a:pPr>
              <a:buFont typeface="Arial" charset="0"/>
              <a:buNone/>
            </a:pPr>
            <a:endParaRPr lang="en-CA" smtClean="0"/>
          </a:p>
          <a:p>
            <a:r>
              <a:rPr lang="en-CA" smtClean="0"/>
              <a:t>Pilot of this toolkit occurred in 2009 and recently the final version has been realesed.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PHAC Critical Appraisal Toolkit</a:t>
            </a:r>
            <a:endParaRPr lang="en-CA" b="1" dirty="0"/>
          </a:p>
        </p:txBody>
      </p:sp>
      <p:sp>
        <p:nvSpPr>
          <p:cNvPr id="3" name="Content Placeholder 2"/>
          <p:cNvSpPr>
            <a:spLocks noGrp="1"/>
          </p:cNvSpPr>
          <p:nvPr>
            <p:ph idx="1"/>
          </p:nvPr>
        </p:nvSpPr>
        <p:spPr>
          <a:xfrm>
            <a:off x="323528" y="1600200"/>
            <a:ext cx="8363272" cy="4997152"/>
          </a:xfrm>
        </p:spPr>
        <p:txBody>
          <a:bodyPr/>
          <a:lstStyle/>
          <a:p>
            <a:r>
              <a:rPr lang="en-CA" dirty="0" smtClean="0"/>
              <a:t>Guides one through the process of appraising a study’s design and quality and there by the strength of the evidence.</a:t>
            </a:r>
          </a:p>
          <a:p>
            <a:r>
              <a:rPr lang="en-CA" dirty="0" smtClean="0"/>
              <a:t>Ideally appraisals are done by a group of people who discuss and reach consensus on conclusions</a:t>
            </a:r>
          </a:p>
          <a:p>
            <a:pPr lvl="1"/>
            <a:r>
              <a:rPr lang="en-CA" dirty="0" smtClean="0"/>
              <a:t>There is no perfect study</a:t>
            </a:r>
          </a:p>
          <a:p>
            <a:pPr lvl="1"/>
            <a:r>
              <a:rPr lang="en-CA" dirty="0" smtClean="0"/>
              <a:t>Critical appraisal is NOT an exact science</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The Critical Appraisal Tool</a:t>
            </a:r>
            <a:endParaRPr lang="en-CA" b="1" dirty="0"/>
          </a:p>
        </p:txBody>
      </p:sp>
      <p:sp>
        <p:nvSpPr>
          <p:cNvPr id="3" name="Content Placeholder 2"/>
          <p:cNvSpPr>
            <a:spLocks noGrp="1"/>
          </p:cNvSpPr>
          <p:nvPr>
            <p:ph idx="1"/>
          </p:nvPr>
        </p:nvSpPr>
        <p:spPr/>
        <p:txBody>
          <a:bodyPr/>
          <a:lstStyle/>
          <a:p>
            <a:pPr>
              <a:buNone/>
            </a:pPr>
            <a:endParaRPr lang="en-CA" dirty="0" smtClean="0"/>
          </a:p>
          <a:p>
            <a:pPr>
              <a:buNone/>
            </a:pPr>
            <a:r>
              <a:rPr lang="en-CA" dirty="0" smtClean="0"/>
              <a:t>Will guide you through a series of steps to help you determine if the evidence reviewed sufficiently demonstrates an association between the exposure and the outcome while ruling out other explanations.</a:t>
            </a:r>
            <a:endParaRPr lang="en-C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60350"/>
            <a:ext cx="8229600" cy="647700"/>
          </a:xfrm>
        </p:spPr>
        <p:txBody>
          <a:bodyPr rtlCol="0">
            <a:noAutofit/>
          </a:bodyPr>
          <a:lstStyle/>
          <a:p>
            <a:pPr fontAlgn="auto">
              <a:spcAft>
                <a:spcPts val="0"/>
              </a:spcAft>
              <a:defRPr/>
            </a:pPr>
            <a:r>
              <a:rPr lang="en-CA" b="1" dirty="0" smtClean="0"/>
              <a:t>Critical Appraisal Tool Contents</a:t>
            </a:r>
          </a:p>
        </p:txBody>
      </p:sp>
      <p:sp>
        <p:nvSpPr>
          <p:cNvPr id="3" name="Content Placeholder 2"/>
          <p:cNvSpPr>
            <a:spLocks noGrp="1"/>
          </p:cNvSpPr>
          <p:nvPr>
            <p:ph idx="1"/>
          </p:nvPr>
        </p:nvSpPr>
        <p:spPr>
          <a:xfrm>
            <a:off x="250825" y="1196975"/>
            <a:ext cx="8435975" cy="5472113"/>
          </a:xfrm>
        </p:spPr>
        <p:txBody>
          <a:bodyPr rtlCol="0">
            <a:normAutofit/>
          </a:bodyPr>
          <a:lstStyle/>
          <a:p>
            <a:pPr marL="514350" indent="-514350" fontAlgn="auto">
              <a:spcAft>
                <a:spcPts val="0"/>
              </a:spcAft>
              <a:buFont typeface="+mj-lt"/>
              <a:buAutoNum type="arabicPeriod"/>
              <a:defRPr/>
            </a:pPr>
            <a:r>
              <a:rPr lang="en-CA" dirty="0" smtClean="0"/>
              <a:t>Evidence Grading System and definitions </a:t>
            </a:r>
          </a:p>
          <a:p>
            <a:pPr marL="514350" indent="-514350" fontAlgn="auto">
              <a:spcAft>
                <a:spcPts val="0"/>
              </a:spcAft>
              <a:buFont typeface="+mj-lt"/>
              <a:buAutoNum type="arabicPeriod"/>
              <a:defRPr/>
            </a:pPr>
            <a:r>
              <a:rPr lang="en-CA" dirty="0" smtClean="0"/>
              <a:t>Tools for naming the study design (algorithms with legends) </a:t>
            </a:r>
          </a:p>
          <a:p>
            <a:pPr marL="514350" indent="-514350" fontAlgn="auto">
              <a:spcAft>
                <a:spcPts val="0"/>
              </a:spcAft>
              <a:buFont typeface="+mj-lt"/>
              <a:buAutoNum type="arabicPeriod"/>
              <a:defRPr/>
            </a:pPr>
            <a:r>
              <a:rPr lang="en-CA" i="1" dirty="0" smtClean="0"/>
              <a:t>Critical Appraisal Tool Dictionary and Critical Appraisal Tools  for analytical &amp; descriptive studies and literature Reviews</a:t>
            </a:r>
          </a:p>
          <a:p>
            <a:pPr marL="514350" indent="-514350" fontAlgn="auto">
              <a:spcAft>
                <a:spcPts val="0"/>
              </a:spcAft>
              <a:buFont typeface="+mj-lt"/>
              <a:buAutoNum type="arabicPeriod"/>
              <a:defRPr/>
            </a:pPr>
            <a:r>
              <a:rPr lang="en-CA" dirty="0" smtClean="0"/>
              <a:t>Instructions for writing evidence summary tables and recommendations </a:t>
            </a:r>
          </a:p>
          <a:p>
            <a:pPr marL="514350" indent="-514350" fontAlgn="auto">
              <a:spcAft>
                <a:spcPts val="0"/>
              </a:spcAft>
              <a:buFont typeface="+mj-lt"/>
              <a:buAutoNum type="arabicPeriod"/>
              <a:defRPr/>
            </a:pPr>
            <a:r>
              <a:rPr lang="en-CA" dirty="0" smtClean="0"/>
              <a:t>Sample of an evidence summary table with recommendations </a:t>
            </a:r>
          </a:p>
          <a:p>
            <a:pPr fontAlgn="auto">
              <a:spcAft>
                <a:spcPts val="0"/>
              </a:spcAft>
              <a:buFont typeface="Arial" pitchFamily="34" charset="0"/>
              <a:buChar char="•"/>
              <a:defRPr/>
            </a:pPr>
            <a:endParaRPr lang="en-CA" i="1" dirty="0" smtClean="0"/>
          </a:p>
          <a:p>
            <a:pPr fontAlgn="auto">
              <a:spcAft>
                <a:spcPts val="0"/>
              </a:spcAft>
              <a:buFont typeface="Arial" pitchFamily="34" charset="0"/>
              <a:buChar char="•"/>
              <a:defRPr/>
            </a:pPr>
            <a:endParaRPr lang="en-CA" i="1" dirty="0" smtClean="0"/>
          </a:p>
          <a:p>
            <a:pPr fontAlgn="auto">
              <a:spcAft>
                <a:spcPts val="0"/>
              </a:spcAft>
              <a:buFont typeface="Arial" pitchFamily="34" charset="0"/>
              <a:buChar char="•"/>
              <a:defRPr/>
            </a:pPr>
            <a:endParaRPr lang="en-CA" i="1" dirty="0" smtClean="0"/>
          </a:p>
          <a:p>
            <a:pPr fontAlgn="auto">
              <a:spcAft>
                <a:spcPts val="0"/>
              </a:spcAft>
              <a:buFont typeface="Arial" pitchFamily="34" charset="0"/>
              <a:buChar char="•"/>
              <a:defRPr/>
            </a:pPr>
            <a:endParaRPr lang="en-CA" i="1" dirty="0" smtClean="0"/>
          </a:p>
          <a:p>
            <a:pPr fontAlgn="auto">
              <a:spcAft>
                <a:spcPts val="0"/>
              </a:spcAft>
              <a:buFont typeface="Arial" pitchFamily="34" charset="0"/>
              <a:buChar char="•"/>
              <a:defRPr/>
            </a:pPr>
            <a:endParaRPr lang="en-CA"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t>The Steps:</a:t>
            </a:r>
            <a:endParaRPr lang="en-CA" b="1" dirty="0"/>
          </a:p>
        </p:txBody>
      </p:sp>
      <p:sp>
        <p:nvSpPr>
          <p:cNvPr id="3" name="Content Placeholder 2"/>
          <p:cNvSpPr>
            <a:spLocks noGrp="1"/>
          </p:cNvSpPr>
          <p:nvPr>
            <p:ph idx="1"/>
          </p:nvPr>
        </p:nvSpPr>
        <p:spPr>
          <a:xfrm>
            <a:off x="457200" y="1600200"/>
            <a:ext cx="8229600" cy="5069160"/>
          </a:xfrm>
        </p:spPr>
        <p:txBody>
          <a:bodyPr/>
          <a:lstStyle/>
          <a:p>
            <a:r>
              <a:rPr lang="en-CA" dirty="0" smtClean="0"/>
              <a:t>Identify why you are reviewing the article</a:t>
            </a:r>
          </a:p>
          <a:p>
            <a:pPr lvl="1"/>
            <a:r>
              <a:rPr lang="en-CA" sz="3200" dirty="0" smtClean="0"/>
              <a:t>Focus on the methods and outcomes relevant to your Key Question</a:t>
            </a:r>
          </a:p>
          <a:p>
            <a:r>
              <a:rPr lang="en-CA" dirty="0" smtClean="0"/>
              <a:t>Read the methods section</a:t>
            </a:r>
          </a:p>
          <a:p>
            <a:r>
              <a:rPr lang="en-CA" dirty="0" smtClean="0"/>
              <a:t>Name the study design</a:t>
            </a:r>
          </a:p>
          <a:p>
            <a:pPr lvl="1"/>
            <a:r>
              <a:rPr lang="en-CA" sz="3200" dirty="0" smtClean="0"/>
              <a:t>Refer to the methods used for the study</a:t>
            </a:r>
          </a:p>
          <a:p>
            <a:pPr lvl="1"/>
            <a:r>
              <a:rPr lang="en-CA" sz="3200" dirty="0" smtClean="0"/>
              <a:t>Do not accept the authors identification of the study design unless you agree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1854</Words>
  <Application>Microsoft Office PowerPoint</Application>
  <PresentationFormat>On-screen Show (4:3)</PresentationFormat>
  <Paragraphs>207</Paragraphs>
  <Slides>24</Slides>
  <Notes>20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Critical Appraisal – Where Do I Start?</vt:lpstr>
      <vt:lpstr>Why is Critical Appraisal of Studies Important?</vt:lpstr>
      <vt:lpstr>Key Message</vt:lpstr>
      <vt:lpstr>Frustration – it’s like a booger you can’t flick off your finger !!!</vt:lpstr>
      <vt:lpstr>A New Tool</vt:lpstr>
      <vt:lpstr>PHAC Critical Appraisal Toolkit</vt:lpstr>
      <vt:lpstr>The Critical Appraisal Tool</vt:lpstr>
      <vt:lpstr>Critical Appraisal Tool Contents</vt:lpstr>
      <vt:lpstr>The Steps:</vt:lpstr>
      <vt:lpstr>The Steps:</vt:lpstr>
      <vt:lpstr>Definitions of the Terms Used to Evaluate Evidence</vt:lpstr>
      <vt:lpstr>Strength of Study Design</vt:lpstr>
      <vt:lpstr>Evidence Summary Table Key Question: Is ABHR effective for hand hygiene in health care settings?</vt:lpstr>
      <vt:lpstr> Text Summary For Key Question:</vt:lpstr>
      <vt:lpstr>About Outbreak Reports</vt:lpstr>
      <vt:lpstr>In The IPAC World</vt:lpstr>
      <vt:lpstr>My Experience with the Toolkit</vt:lpstr>
      <vt:lpstr>Things I Said to Myself </vt:lpstr>
      <vt:lpstr>BUT…..</vt:lpstr>
      <vt:lpstr>A Very Useful Tool BUT……</vt:lpstr>
      <vt:lpstr>Introduction to Critical Appraisal Toolkit </vt:lpstr>
      <vt:lpstr>Introduction to Critical Appraisal Toolkit</vt:lpstr>
      <vt:lpstr>Future Dreams</vt:lpstr>
      <vt:lpstr>WARNING !!</vt:lpstr>
    </vt:vector>
  </TitlesOfParts>
  <Company>PHSABC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the evidence and critical appraisal – where do I start?</dc:title>
  <dc:creator>jarcher</dc:creator>
  <cp:lastModifiedBy>jarcher</cp:lastModifiedBy>
  <cp:revision>43</cp:revision>
  <dcterms:created xsi:type="dcterms:W3CDTF">2015-01-27T18:30:58Z</dcterms:created>
  <dcterms:modified xsi:type="dcterms:W3CDTF">2015-03-16T20:29:33Z</dcterms:modified>
</cp:coreProperties>
</file>