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115"/>
  </p:notesMasterIdLst>
  <p:handoutMasterIdLst>
    <p:handoutMasterId r:id="rId116"/>
  </p:handoutMasterIdLst>
  <p:sldIdLst>
    <p:sldId id="475" r:id="rId2"/>
    <p:sldId id="474" r:id="rId3"/>
    <p:sldId id="366" r:id="rId4"/>
    <p:sldId id="258" r:id="rId5"/>
    <p:sldId id="382" r:id="rId6"/>
    <p:sldId id="257" r:id="rId7"/>
    <p:sldId id="259" r:id="rId8"/>
    <p:sldId id="270" r:id="rId9"/>
    <p:sldId id="271" r:id="rId10"/>
    <p:sldId id="272" r:id="rId11"/>
    <p:sldId id="396" r:id="rId12"/>
    <p:sldId id="383" r:id="rId13"/>
    <p:sldId id="262" r:id="rId14"/>
    <p:sldId id="476" r:id="rId15"/>
    <p:sldId id="405" r:id="rId16"/>
    <p:sldId id="384" r:id="rId17"/>
    <p:sldId id="433" r:id="rId18"/>
    <p:sldId id="477" r:id="rId19"/>
    <p:sldId id="371" r:id="rId20"/>
    <p:sldId id="478" r:id="rId21"/>
    <p:sldId id="379" r:id="rId22"/>
    <p:sldId id="388" r:id="rId23"/>
    <p:sldId id="380" r:id="rId24"/>
    <p:sldId id="385" r:id="rId25"/>
    <p:sldId id="260" r:id="rId26"/>
    <p:sldId id="273" r:id="rId27"/>
    <p:sldId id="261" r:id="rId28"/>
    <p:sldId id="439" r:id="rId29"/>
    <p:sldId id="438" r:id="rId30"/>
    <p:sldId id="312" r:id="rId31"/>
    <p:sldId id="415" r:id="rId32"/>
    <p:sldId id="416" r:id="rId33"/>
    <p:sldId id="430" r:id="rId34"/>
    <p:sldId id="417" r:id="rId35"/>
    <p:sldId id="435" r:id="rId36"/>
    <p:sldId id="434" r:id="rId37"/>
    <p:sldId id="278" r:id="rId38"/>
    <p:sldId id="369" r:id="rId39"/>
    <p:sldId id="436" r:id="rId40"/>
    <p:sldId id="414" r:id="rId41"/>
    <p:sldId id="279" r:id="rId42"/>
    <p:sldId id="280" r:id="rId43"/>
    <p:sldId id="293" r:id="rId44"/>
    <p:sldId id="374" r:id="rId45"/>
    <p:sldId id="429" r:id="rId46"/>
    <p:sldId id="390" r:id="rId47"/>
    <p:sldId id="291" r:id="rId48"/>
    <p:sldId id="386" r:id="rId49"/>
    <p:sldId id="292" r:id="rId50"/>
    <p:sldId id="308" r:id="rId51"/>
    <p:sldId id="294" r:id="rId52"/>
    <p:sldId id="309" r:id="rId53"/>
    <p:sldId id="295" r:id="rId54"/>
    <p:sldId id="310" r:id="rId55"/>
    <p:sldId id="296" r:id="rId56"/>
    <p:sldId id="332" r:id="rId57"/>
    <p:sldId id="465" r:id="rId58"/>
    <p:sldId id="466" r:id="rId59"/>
    <p:sldId id="467" r:id="rId60"/>
    <p:sldId id="432" r:id="rId61"/>
    <p:sldId id="458" r:id="rId62"/>
    <p:sldId id="464" r:id="rId63"/>
    <p:sldId id="440" r:id="rId64"/>
    <p:sldId id="314" r:id="rId65"/>
    <p:sldId id="441" r:id="rId66"/>
    <p:sldId id="463" r:id="rId67"/>
    <p:sldId id="377" r:id="rId68"/>
    <p:sldId id="444" r:id="rId69"/>
    <p:sldId id="445" r:id="rId70"/>
    <p:sldId id="446" r:id="rId71"/>
    <p:sldId id="443" r:id="rId72"/>
    <p:sldId id="447" r:id="rId73"/>
    <p:sldId id="448" r:id="rId74"/>
    <p:sldId id="450" r:id="rId75"/>
    <p:sldId id="451" r:id="rId76"/>
    <p:sldId id="449" r:id="rId77"/>
    <p:sldId id="452" r:id="rId78"/>
    <p:sldId id="453" r:id="rId79"/>
    <p:sldId id="454" r:id="rId80"/>
    <p:sldId id="381" r:id="rId81"/>
    <p:sldId id="455" r:id="rId82"/>
    <p:sldId id="378" r:id="rId83"/>
    <p:sldId id="431" r:id="rId84"/>
    <p:sldId id="456" r:id="rId85"/>
    <p:sldId id="457" r:id="rId86"/>
    <p:sldId id="413" r:id="rId87"/>
    <p:sldId id="425" r:id="rId88"/>
    <p:sldId id="426" r:id="rId89"/>
    <p:sldId id="303" r:id="rId90"/>
    <p:sldId id="336" r:id="rId91"/>
    <p:sldId id="427" r:id="rId92"/>
    <p:sldId id="424" r:id="rId93"/>
    <p:sldId id="368" r:id="rId94"/>
    <p:sldId id="468" r:id="rId95"/>
    <p:sldId id="469" r:id="rId96"/>
    <p:sldId id="471" r:id="rId97"/>
    <p:sldId id="472" r:id="rId98"/>
    <p:sldId id="428" r:id="rId99"/>
    <p:sldId id="473" r:id="rId100"/>
    <p:sldId id="313" r:id="rId101"/>
    <p:sldId id="459" r:id="rId102"/>
    <p:sldId id="460" r:id="rId103"/>
    <p:sldId id="461" r:id="rId104"/>
    <p:sldId id="462" r:id="rId105"/>
    <p:sldId id="418" r:id="rId106"/>
    <p:sldId id="419" r:id="rId107"/>
    <p:sldId id="420" r:id="rId108"/>
    <p:sldId id="421" r:id="rId109"/>
    <p:sldId id="422" r:id="rId110"/>
    <p:sldId id="423" r:id="rId111"/>
    <p:sldId id="315" r:id="rId112"/>
    <p:sldId id="338" r:id="rId113"/>
    <p:sldId id="337" r:id="rId11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FC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104" d="100"/>
          <a:sy n="104" d="100"/>
        </p:scale>
        <p:origin x="-58" y="-5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32209E43-FBA4-4B0C-9C61-63D5D9334026}" type="datetimeFigureOut">
              <a:rPr lang="en-US" smtClean="0"/>
              <a:pPr/>
              <a:t>3/5/2015</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6A23B433-9963-48F4-A231-0E65E0CC670A}" type="slidenum">
              <a:rPr lang="en-US" smtClean="0"/>
              <a:pPr/>
              <a:t>‹#›</a:t>
            </a:fld>
            <a:endParaRPr lang="en-US"/>
          </a:p>
        </p:txBody>
      </p:sp>
    </p:spTree>
    <p:extLst>
      <p:ext uri="{BB962C8B-B14F-4D97-AF65-F5344CB8AC3E}">
        <p14:creationId xmlns:p14="http://schemas.microsoft.com/office/powerpoint/2010/main" val="1830754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F2F01FF-6F80-43F5-A274-A04DC171B428}" type="datetimeFigureOut">
              <a:rPr lang="en-US" smtClean="0"/>
              <a:pPr/>
              <a:t>3/5/2015</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8743B4B-3E9B-4D2A-825F-CEA6CB2A38C4}" type="slidenum">
              <a:rPr lang="en-US" smtClean="0"/>
              <a:pPr/>
              <a:t>‹#›</a:t>
            </a:fld>
            <a:endParaRPr lang="en-US" dirty="0"/>
          </a:p>
        </p:txBody>
      </p:sp>
    </p:spTree>
    <p:extLst>
      <p:ext uri="{BB962C8B-B14F-4D97-AF65-F5344CB8AC3E}">
        <p14:creationId xmlns:p14="http://schemas.microsoft.com/office/powerpoint/2010/main" val="650860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4975" eaLnBrk="0" hangingPunct="0">
              <a:defRPr>
                <a:solidFill>
                  <a:schemeClr val="tx1"/>
                </a:solidFill>
                <a:latin typeface="Arial" charset="0"/>
              </a:defRPr>
            </a:lvl1pPr>
            <a:lvl2pPr marL="745431" indent="-286704" defTabSz="934975" eaLnBrk="0" hangingPunct="0">
              <a:defRPr>
                <a:solidFill>
                  <a:schemeClr val="tx1"/>
                </a:solidFill>
                <a:latin typeface="Arial" charset="0"/>
              </a:defRPr>
            </a:lvl2pPr>
            <a:lvl3pPr marL="1146817" indent="-229363" defTabSz="934975" eaLnBrk="0" hangingPunct="0">
              <a:defRPr>
                <a:solidFill>
                  <a:schemeClr val="tx1"/>
                </a:solidFill>
                <a:latin typeface="Arial" charset="0"/>
              </a:defRPr>
            </a:lvl3pPr>
            <a:lvl4pPr marL="1605544" indent="-229363" defTabSz="934975" eaLnBrk="0" hangingPunct="0">
              <a:defRPr>
                <a:solidFill>
                  <a:schemeClr val="tx1"/>
                </a:solidFill>
                <a:latin typeface="Arial" charset="0"/>
              </a:defRPr>
            </a:lvl4pPr>
            <a:lvl5pPr marL="2064270" indent="-229363" defTabSz="934975" eaLnBrk="0" hangingPunct="0">
              <a:defRPr>
                <a:solidFill>
                  <a:schemeClr val="tx1"/>
                </a:solidFill>
                <a:latin typeface="Arial" charset="0"/>
              </a:defRPr>
            </a:lvl5pPr>
            <a:lvl6pPr marL="2522997" indent="-229363" defTabSz="934975" eaLnBrk="0" fontAlgn="base" hangingPunct="0">
              <a:spcBef>
                <a:spcPct val="0"/>
              </a:spcBef>
              <a:spcAft>
                <a:spcPct val="0"/>
              </a:spcAft>
              <a:defRPr>
                <a:solidFill>
                  <a:schemeClr val="tx1"/>
                </a:solidFill>
                <a:latin typeface="Arial" charset="0"/>
              </a:defRPr>
            </a:lvl6pPr>
            <a:lvl7pPr marL="2981723" indent="-229363" defTabSz="934975" eaLnBrk="0" fontAlgn="base" hangingPunct="0">
              <a:spcBef>
                <a:spcPct val="0"/>
              </a:spcBef>
              <a:spcAft>
                <a:spcPct val="0"/>
              </a:spcAft>
              <a:defRPr>
                <a:solidFill>
                  <a:schemeClr val="tx1"/>
                </a:solidFill>
                <a:latin typeface="Arial" charset="0"/>
              </a:defRPr>
            </a:lvl7pPr>
            <a:lvl8pPr marL="3440450" indent="-229363" defTabSz="934975" eaLnBrk="0" fontAlgn="base" hangingPunct="0">
              <a:spcBef>
                <a:spcPct val="0"/>
              </a:spcBef>
              <a:spcAft>
                <a:spcPct val="0"/>
              </a:spcAft>
              <a:defRPr>
                <a:solidFill>
                  <a:schemeClr val="tx1"/>
                </a:solidFill>
                <a:latin typeface="Arial" charset="0"/>
              </a:defRPr>
            </a:lvl8pPr>
            <a:lvl9pPr marL="3899177" indent="-229363" defTabSz="934975" eaLnBrk="0" fontAlgn="base" hangingPunct="0">
              <a:spcBef>
                <a:spcPct val="0"/>
              </a:spcBef>
              <a:spcAft>
                <a:spcPct val="0"/>
              </a:spcAft>
              <a:defRPr>
                <a:solidFill>
                  <a:schemeClr val="tx1"/>
                </a:solidFill>
                <a:latin typeface="Arial" charset="0"/>
              </a:defRPr>
            </a:lvl9pPr>
          </a:lstStyle>
          <a:p>
            <a:pPr eaLnBrk="1" hangingPunct="1"/>
            <a:fld id="{3C64C676-8DA4-441A-9842-635293546A16}" type="slidenum">
              <a:rPr lang="en-US" smtClean="0"/>
              <a:pPr eaLnBrk="1" hangingPunct="1"/>
              <a:t>62</a:t>
            </a:fld>
            <a:endParaRPr lang="en-US" dirty="0" smtClean="0"/>
          </a:p>
        </p:txBody>
      </p:sp>
      <p:sp>
        <p:nvSpPr>
          <p:cNvPr id="211971" name="Rectangle 2"/>
          <p:cNvSpPr>
            <a:spLocks noGrp="1" noRot="1" noChangeAspect="1" noChangeArrowheads="1" noTextEdit="1"/>
          </p:cNvSpPr>
          <p:nvPr>
            <p:ph type="sldImg"/>
          </p:nvPr>
        </p:nvSpPr>
        <p:spPr>
          <a:xfrm>
            <a:off x="1181100" y="696913"/>
            <a:ext cx="4649788" cy="3486150"/>
          </a:xfrm>
          <a:ln/>
        </p:spPr>
      </p:sp>
      <p:sp>
        <p:nvSpPr>
          <p:cNvPr id="211972" name="Rectangle 3"/>
          <p:cNvSpPr>
            <a:spLocks noGrp="1" noChangeArrowheads="1"/>
          </p:cNvSpPr>
          <p:nvPr>
            <p:ph type="body" idx="1"/>
          </p:nvPr>
        </p:nvSpPr>
        <p:spPr>
          <a:xfrm>
            <a:off x="931864" y="4416426"/>
            <a:ext cx="5146674"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p>
        </p:txBody>
      </p:sp>
      <p:sp>
        <p:nvSpPr>
          <p:cNvPr id="4" name="Slide Number Placeholder 3"/>
          <p:cNvSpPr>
            <a:spLocks noGrp="1"/>
          </p:cNvSpPr>
          <p:nvPr>
            <p:ph type="sldNum" sz="quarter" idx="10"/>
          </p:nvPr>
        </p:nvSpPr>
        <p:spPr/>
        <p:txBody>
          <a:bodyPr/>
          <a:lstStyle/>
          <a:p>
            <a:fld id="{C17DB802-9A1C-6848-A462-EE8C3F0836B8}" type="slidenum">
              <a:rPr lang="en-US" smtClean="0"/>
              <a:pPr/>
              <a:t>94</a:t>
            </a:fld>
            <a:endParaRPr lang="en-US"/>
          </a:p>
        </p:txBody>
      </p:sp>
    </p:spTree>
    <p:extLst>
      <p:ext uri="{BB962C8B-B14F-4D97-AF65-F5344CB8AC3E}">
        <p14:creationId xmlns:p14="http://schemas.microsoft.com/office/powerpoint/2010/main" val="3140230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7DB802-9A1C-6848-A462-EE8C3F0836B8}" type="slidenum">
              <a:rPr lang="en-US" smtClean="0"/>
              <a:pPr/>
              <a:t>95</a:t>
            </a:fld>
            <a:endParaRPr lang="en-US"/>
          </a:p>
        </p:txBody>
      </p:sp>
    </p:spTree>
    <p:extLst>
      <p:ext uri="{BB962C8B-B14F-4D97-AF65-F5344CB8AC3E}">
        <p14:creationId xmlns:p14="http://schemas.microsoft.com/office/powerpoint/2010/main" val="389704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7DB802-9A1C-6848-A462-EE8C3F0836B8}" type="slidenum">
              <a:rPr lang="en-US" smtClean="0"/>
              <a:pPr/>
              <a:t>96</a:t>
            </a:fld>
            <a:endParaRPr lang="en-US"/>
          </a:p>
        </p:txBody>
      </p:sp>
    </p:spTree>
    <p:extLst>
      <p:ext uri="{BB962C8B-B14F-4D97-AF65-F5344CB8AC3E}">
        <p14:creationId xmlns:p14="http://schemas.microsoft.com/office/powerpoint/2010/main" val="1669901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7DB802-9A1C-6848-A462-EE8C3F0836B8}" type="slidenum">
              <a:rPr lang="en-US" smtClean="0"/>
              <a:pPr/>
              <a:t>99</a:t>
            </a:fld>
            <a:endParaRPr lang="en-US"/>
          </a:p>
        </p:txBody>
      </p:sp>
    </p:spTree>
    <p:extLst>
      <p:ext uri="{BB962C8B-B14F-4D97-AF65-F5344CB8AC3E}">
        <p14:creationId xmlns:p14="http://schemas.microsoft.com/office/powerpoint/2010/main" val="3591542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426FD4C3-1E7D-448A-8E20-D7A1BCD70022}" type="datetimeFigureOut">
              <a:rPr lang="en-US" smtClean="0"/>
              <a:pPr/>
              <a:t>3/5/2015</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28DE969C-163C-4669-8E57-08BE66EA8220}" type="slidenum">
              <a:rPr lang="en-US" smtClean="0"/>
              <a:pPr/>
              <a:t>‹#›</a:t>
            </a:fld>
            <a:endParaRPr lang="en-US" dirty="0"/>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26FD4C3-1E7D-448A-8E20-D7A1BCD70022}" type="datetimeFigureOut">
              <a:rPr lang="en-US" smtClean="0"/>
              <a:pPr/>
              <a:t>3/5/2015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8DE969C-163C-4669-8E57-08BE66EA8220}"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Slide Number Placeholder 5"/>
          <p:cNvSpPr>
            <a:spLocks noGrp="1"/>
          </p:cNvSpPr>
          <p:nvPr>
            <p:ph type="sldNum" sz="quarter" idx="12"/>
          </p:nvPr>
        </p:nvSpPr>
        <p:spPr>
          <a:xfrm>
            <a:off x="6915912" y="3009901"/>
            <a:ext cx="457200" cy="441325"/>
          </a:xfrm>
        </p:spPr>
        <p:txBody>
          <a:bodyPr/>
          <a:lstStyle/>
          <a:p>
            <a:fld id="{28DE969C-163C-4669-8E57-08BE66EA8220}" type="slidenum">
              <a:rPr lang="en-US" smtClean="0"/>
              <a:pPr/>
              <a:t>‹#›</a:t>
            </a:fld>
            <a:endParaRPr lang="en-US" dirty="0"/>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26FD4C3-1E7D-448A-8E20-D7A1BCD70022}" type="datetimeFigureOut">
              <a:rPr lang="en-US" smtClean="0"/>
              <a:pPr/>
              <a:t>3/5/2015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083E665A-BDF1-4EF4-BB77-4EF1C59EB291}" type="slidenum">
              <a:rPr lang="en-US"/>
              <a:pPr>
                <a:defRPr/>
              </a:pPr>
              <a:t>‹#›</a:t>
            </a:fld>
            <a:endParaRPr lang="en-US" dirty="0"/>
          </a:p>
        </p:txBody>
      </p:sp>
    </p:spTree>
    <p:extLst>
      <p:ext uri="{BB962C8B-B14F-4D97-AF65-F5344CB8AC3E}">
        <p14:creationId xmlns:p14="http://schemas.microsoft.com/office/powerpoint/2010/main" val="731744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426FD4C3-1E7D-448A-8E20-D7A1BCD70022}" type="datetimeFigureOut">
              <a:rPr lang="en-US" smtClean="0"/>
              <a:pPr/>
              <a:t>3/5/2015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4361688" y="1026372"/>
            <a:ext cx="457200" cy="441325"/>
          </a:xfrm>
        </p:spPr>
        <p:txBody>
          <a:bodyPr/>
          <a:lstStyle/>
          <a:p>
            <a:fld id="{28DE969C-163C-4669-8E57-08BE66EA8220}" type="slidenum">
              <a:rPr lang="en-US" smtClean="0"/>
              <a:pPr/>
              <a:t>‹#›</a:t>
            </a:fld>
            <a:endParaRPr lang="en-US" dirty="0"/>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426FD4C3-1E7D-448A-8E20-D7A1BCD70022}" type="datetimeFigureOut">
              <a:rPr lang="en-US" smtClean="0"/>
              <a:pPr/>
              <a:t>3/5/2015</a:t>
            </a:fld>
            <a:endParaRPr lang="en-US" dirty="0"/>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28DE969C-163C-4669-8E57-08BE66EA8220}" type="slidenum">
              <a:rPr lang="en-US" smtClean="0"/>
              <a:pPr/>
              <a:t>‹#›</a:t>
            </a:fld>
            <a:endParaRPr lang="en-US" dirty="0"/>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426FD4C3-1E7D-448A-8E20-D7A1BCD70022}" type="datetimeFigureOut">
              <a:rPr lang="en-US" smtClean="0"/>
              <a:pPr/>
              <a:t>3/5/2015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8DE969C-163C-4669-8E57-08BE66EA8220}" type="slidenum">
              <a:rPr lang="en-US" smtClean="0"/>
              <a:pPr/>
              <a:t>‹#›</a:t>
            </a:fld>
            <a:endParaRPr lang="en-US" dirty="0"/>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426FD4C3-1E7D-448A-8E20-D7A1BCD70022}" type="datetimeFigureOut">
              <a:rPr lang="en-US" smtClean="0"/>
              <a:pPr/>
              <a:t>3/5/2015</a:t>
            </a:fld>
            <a:endParaRPr lang="en-US" dirty="0"/>
          </a:p>
        </p:txBody>
      </p:sp>
      <p:sp>
        <p:nvSpPr>
          <p:cNvPr id="8" name="Footer Placeholder 7"/>
          <p:cNvSpPr>
            <a:spLocks noGrp="1"/>
          </p:cNvSpPr>
          <p:nvPr>
            <p:ph type="ftr" sz="quarter" idx="11"/>
          </p:nvPr>
        </p:nvSpPr>
        <p:spPr>
          <a:xfrm>
            <a:off x="304800" y="6409944"/>
            <a:ext cx="3581400" cy="365760"/>
          </a:xfrm>
        </p:spPr>
        <p:txBody>
          <a:bodyPr/>
          <a:lstStyle/>
          <a:p>
            <a:endParaRPr lang="en-US" dirty="0"/>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28DE969C-163C-4669-8E57-08BE66EA8220}" type="slidenum">
              <a:rPr lang="en-US" smtClean="0"/>
              <a:pPr/>
              <a:t>‹#›</a:t>
            </a:fld>
            <a:endParaRPr lang="en-US" dirty="0"/>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26FD4C3-1E7D-448A-8E20-D7A1BCD70022}" type="datetimeFigureOut">
              <a:rPr lang="en-US" smtClean="0"/>
              <a:pPr/>
              <a:t>3/5/2015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4343400" y="1036020"/>
            <a:ext cx="457200" cy="441325"/>
          </a:xfrm>
        </p:spPr>
        <p:txBody>
          <a:bodyPr/>
          <a:lstStyle/>
          <a:p>
            <a:fld id="{28DE969C-163C-4669-8E57-08BE66EA8220}"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426FD4C3-1E7D-448A-8E20-D7A1BCD70022}" type="datetimeFigureOut">
              <a:rPr lang="en-US" smtClean="0"/>
              <a:pPr/>
              <a:t>3/5/2015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28DE969C-163C-4669-8E57-08BE66EA8220}"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28DE969C-163C-4669-8E57-08BE66EA8220}" type="slidenum">
              <a:rPr lang="en-US" smtClean="0"/>
              <a:pPr/>
              <a:t>‹#›</a:t>
            </a:fld>
            <a:endParaRPr lang="en-US" dirty="0"/>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Date Placeholder 4"/>
          <p:cNvSpPr>
            <a:spLocks noGrp="1"/>
          </p:cNvSpPr>
          <p:nvPr>
            <p:ph type="dt" sz="half" idx="10"/>
          </p:nvPr>
        </p:nvSpPr>
        <p:spPr/>
        <p:txBody>
          <a:bodyPr/>
          <a:lstStyle/>
          <a:p>
            <a:fld id="{426FD4C3-1E7D-448A-8E20-D7A1BCD70022}" type="datetimeFigureOut">
              <a:rPr lang="en-US" smtClean="0"/>
              <a:pPr/>
              <a:t>3/5/2015</a:t>
            </a:fld>
            <a:endParaRPr lang="en-US" dirty="0"/>
          </a:p>
        </p:txBody>
      </p:sp>
      <p:sp>
        <p:nvSpPr>
          <p:cNvPr id="6" name="Footer Placeholder 5"/>
          <p:cNvSpPr>
            <a:spLocks noGrp="1"/>
          </p:cNvSpPr>
          <p:nvPr>
            <p:ph type="ftr" sz="quarter" idx="11"/>
          </p:nvPr>
        </p:nvSpPr>
        <p:spPr>
          <a:xfrm>
            <a:off x="301752" y="6410848"/>
            <a:ext cx="3383280" cy="365760"/>
          </a:xfrm>
        </p:spPr>
        <p:txBody>
          <a:bodyPr/>
          <a:lstStyle/>
          <a:p>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7" name="Slide Number Placeholder 6"/>
          <p:cNvSpPr>
            <a:spLocks noGrp="1"/>
          </p:cNvSpPr>
          <p:nvPr>
            <p:ph type="sldNum" sz="quarter" idx="12"/>
          </p:nvPr>
        </p:nvSpPr>
        <p:spPr>
          <a:xfrm>
            <a:off x="1371600" y="312738"/>
            <a:ext cx="457200" cy="441325"/>
          </a:xfrm>
        </p:spPr>
        <p:txBody>
          <a:bodyPr/>
          <a:lstStyle/>
          <a:p>
            <a:fld id="{28DE969C-163C-4669-8E57-08BE66EA8220}" type="slidenum">
              <a:rPr lang="en-US" smtClean="0"/>
              <a:pPr/>
              <a:t>‹#›</a:t>
            </a:fld>
            <a:endParaRPr lang="en-US" dirty="0"/>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Date Placeholder 4"/>
          <p:cNvSpPr>
            <a:spLocks noGrp="1"/>
          </p:cNvSpPr>
          <p:nvPr>
            <p:ph type="dt" sz="half" idx="10"/>
          </p:nvPr>
        </p:nvSpPr>
        <p:spPr>
          <a:xfrm>
            <a:off x="5788152" y="6404984"/>
            <a:ext cx="3044952" cy="365760"/>
          </a:xfrm>
        </p:spPr>
        <p:txBody>
          <a:bodyPr/>
          <a:lstStyle/>
          <a:p>
            <a:fld id="{426FD4C3-1E7D-448A-8E20-D7A1BCD70022}" type="datetimeFigureOut">
              <a:rPr lang="en-US" smtClean="0"/>
              <a:pPr/>
              <a:t>3/5/2015</a:t>
            </a:fld>
            <a:endParaRPr lang="en-US" dirty="0"/>
          </a:p>
        </p:txBody>
      </p:sp>
      <p:sp>
        <p:nvSpPr>
          <p:cNvPr id="6" name="Footer Placeholder 5"/>
          <p:cNvSpPr>
            <a:spLocks noGrp="1"/>
          </p:cNvSpPr>
          <p:nvPr>
            <p:ph type="ftr" sz="quarter" idx="11"/>
          </p:nvPr>
        </p:nvSpPr>
        <p:spPr>
          <a:xfrm>
            <a:off x="301752" y="6410848"/>
            <a:ext cx="3584448" cy="365760"/>
          </a:xfrm>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426FD4C3-1E7D-448A-8E20-D7A1BCD70022}" type="datetimeFigureOut">
              <a:rPr lang="en-US" smtClean="0"/>
              <a:pPr/>
              <a:t>3/5/2015</a:t>
            </a:fld>
            <a:endParaRPr lang="en-US" dirty="0"/>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dirty="0"/>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28DE969C-163C-4669-8E57-08BE66EA8220}" type="slidenum">
              <a:rPr lang="en-US" smtClean="0"/>
              <a:pPr/>
              <a:t>‹#›</a:t>
            </a:fld>
            <a:endParaRPr lang="en-US" dirty="0"/>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cauti.umms.med.umich.edu/PHP/CAUTI_input.php" TargetMode="External"/><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hyperlink" Target="mailto:rgarciaicp@aol.com" TargetMode="Externa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tbl3fnlowast"/><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5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7.jpeg"/></Relationships>
</file>

<file path=ppt/slides/_rels/slide6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apic.org/" TargetMode="External"/><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hyperlink" Target="#tbl1fnddagger"/><Relationship Id="rId2" Type="http://schemas.openxmlformats.org/officeDocument/2006/relationships/hyperlink" Target="#tbl1fndagger"/><Relationship Id="rId1" Type="http://schemas.openxmlformats.org/officeDocument/2006/relationships/slideLayout" Target="../slideLayouts/slideLayout2.xml"/><Relationship Id="rId6" Type="http://schemas.openxmlformats.org/officeDocument/2006/relationships/hyperlink" Target="#tbl1fnpara"/><Relationship Id="rId5" Type="http://schemas.openxmlformats.org/officeDocument/2006/relationships/hyperlink" Target="#tbl1fndpar"/><Relationship Id="rId4" Type="http://schemas.openxmlformats.org/officeDocument/2006/relationships/hyperlink" Target="#tbl1fnSection"/></Relationships>
</file>

<file path=ppt/slides/_rels/slide9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r>
              <a:rPr lang="en-US" sz="1800" dirty="0" smtClean="0"/>
              <a:t>Prevention Strategies and Areas for improvement</a:t>
            </a:r>
            <a:endParaRPr lang="en-US" sz="1800" dirty="0"/>
          </a:p>
        </p:txBody>
      </p:sp>
      <p:sp>
        <p:nvSpPr>
          <p:cNvPr id="2" name="Title 1"/>
          <p:cNvSpPr>
            <a:spLocks noGrp="1"/>
          </p:cNvSpPr>
          <p:nvPr>
            <p:ph type="ctrTitle"/>
          </p:nvPr>
        </p:nvSpPr>
        <p:spPr/>
        <p:txBody>
          <a:bodyPr/>
          <a:lstStyle/>
          <a:p>
            <a:r>
              <a:rPr lang="en-US" dirty="0" smtClean="0"/>
              <a:t>Catheter-Associated UTIs:</a:t>
            </a:r>
            <a:endParaRPr lang="en-US" dirty="0"/>
          </a:p>
        </p:txBody>
      </p:sp>
      <p:sp>
        <p:nvSpPr>
          <p:cNvPr id="4" name="TextBox 3"/>
          <p:cNvSpPr txBox="1"/>
          <p:nvPr/>
        </p:nvSpPr>
        <p:spPr>
          <a:xfrm>
            <a:off x="1371600" y="5096470"/>
            <a:ext cx="6553200" cy="923330"/>
          </a:xfrm>
          <a:prstGeom prst="rect">
            <a:avLst/>
          </a:prstGeom>
          <a:noFill/>
        </p:spPr>
        <p:txBody>
          <a:bodyPr wrap="square" rtlCol="0">
            <a:spAutoFit/>
          </a:bodyPr>
          <a:lstStyle/>
          <a:p>
            <a:pPr algn="ctr"/>
            <a:r>
              <a:rPr lang="en-US" dirty="0" smtClean="0"/>
              <a:t>Robert Garcia, BS, MMT(ASCP), CIC</a:t>
            </a:r>
          </a:p>
          <a:p>
            <a:pPr algn="ctr"/>
            <a:r>
              <a:rPr lang="en-US" dirty="0" smtClean="0"/>
              <a:t>Infection Control Preventionist</a:t>
            </a:r>
          </a:p>
          <a:p>
            <a:pPr algn="ctr"/>
            <a:r>
              <a:rPr lang="en-US" dirty="0" smtClean="0"/>
              <a:t>New York, United States</a:t>
            </a:r>
            <a:endParaRPr lang="en-US" dirty="0"/>
          </a:p>
        </p:txBody>
      </p:sp>
      <p:sp>
        <p:nvSpPr>
          <p:cNvPr id="5" name="TextBox 4"/>
          <p:cNvSpPr txBox="1"/>
          <p:nvPr/>
        </p:nvSpPr>
        <p:spPr>
          <a:xfrm>
            <a:off x="1371600" y="3505200"/>
            <a:ext cx="6553200" cy="923330"/>
          </a:xfrm>
          <a:prstGeom prst="rect">
            <a:avLst/>
          </a:prstGeom>
          <a:noFill/>
        </p:spPr>
        <p:txBody>
          <a:bodyPr wrap="square" rtlCol="0">
            <a:spAutoFit/>
          </a:bodyPr>
          <a:lstStyle/>
          <a:p>
            <a:pPr algn="ctr"/>
            <a:r>
              <a:rPr lang="en-US" dirty="0" smtClean="0"/>
              <a:t>A Lecture for the PICNET Conference,</a:t>
            </a:r>
          </a:p>
          <a:p>
            <a:pPr algn="ctr"/>
            <a:r>
              <a:rPr lang="en-US" dirty="0" smtClean="0"/>
              <a:t>Richmond, British Columbia, Canada</a:t>
            </a:r>
          </a:p>
          <a:p>
            <a:pPr algn="ctr"/>
            <a:r>
              <a:rPr lang="en-US" dirty="0" smtClean="0"/>
              <a:t>March 5, 2015</a:t>
            </a:r>
            <a:endParaRPr lang="en-US" dirty="0"/>
          </a:p>
        </p:txBody>
      </p:sp>
    </p:spTree>
    <p:extLst>
      <p:ext uri="{BB962C8B-B14F-4D97-AF65-F5344CB8AC3E}">
        <p14:creationId xmlns:p14="http://schemas.microsoft.com/office/powerpoint/2010/main" val="33215062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of CAUTI</a:t>
            </a:r>
            <a:endParaRPr lang="en-US" dirty="0"/>
          </a:p>
        </p:txBody>
      </p:sp>
      <p:sp>
        <p:nvSpPr>
          <p:cNvPr id="3" name="Content Placeholder 2"/>
          <p:cNvSpPr>
            <a:spLocks noGrp="1"/>
          </p:cNvSpPr>
          <p:nvPr>
            <p:ph sz="quarter" idx="1"/>
          </p:nvPr>
        </p:nvSpPr>
        <p:spPr>
          <a:xfrm>
            <a:off x="301752" y="1527048"/>
            <a:ext cx="8503920" cy="2892552"/>
          </a:xfrm>
        </p:spPr>
        <p:txBody>
          <a:bodyPr/>
          <a:lstStyle/>
          <a:p>
            <a:r>
              <a:rPr lang="en-US" dirty="0" smtClean="0"/>
              <a:t>The CDC has estimated that up to 139,000 hospital onset, symptomatic CAUTIs occurred in 2007,</a:t>
            </a:r>
            <a:r>
              <a:rPr lang="en-US" baseline="30000" dirty="0" smtClean="0"/>
              <a:t>1 </a:t>
            </a:r>
            <a:r>
              <a:rPr lang="en-US" dirty="0" smtClean="0"/>
              <a:t>resulting in as much as $131 million in excess direct medical costs </a:t>
            </a:r>
            <a:r>
              <a:rPr lang="en-US" baseline="30000" dirty="0" smtClean="0"/>
              <a:t>2</a:t>
            </a:r>
          </a:p>
          <a:p>
            <a:r>
              <a:rPr lang="en-US" dirty="0" smtClean="0"/>
              <a:t>Each episode of UTI costs btwn. $600-$3803 </a:t>
            </a:r>
            <a:r>
              <a:rPr lang="en-US" baseline="30000" dirty="0" smtClean="0"/>
              <a:t>3-4</a:t>
            </a:r>
          </a:p>
          <a:p>
            <a:r>
              <a:rPr lang="en-US" dirty="0" smtClean="0"/>
              <a:t>UT-related bacteremia, $2800 </a:t>
            </a:r>
            <a:r>
              <a:rPr lang="en-US" baseline="30000" dirty="0" smtClean="0"/>
              <a:t>5</a:t>
            </a:r>
            <a:endParaRPr lang="en-US" baseline="30000" dirty="0"/>
          </a:p>
        </p:txBody>
      </p:sp>
      <p:sp>
        <p:nvSpPr>
          <p:cNvPr id="5" name="TextBox 4"/>
          <p:cNvSpPr txBox="1"/>
          <p:nvPr/>
        </p:nvSpPr>
        <p:spPr>
          <a:xfrm>
            <a:off x="304800" y="4800600"/>
            <a:ext cx="8458200" cy="1915909"/>
          </a:xfrm>
          <a:prstGeom prst="rect">
            <a:avLst/>
          </a:prstGeom>
          <a:noFill/>
        </p:spPr>
        <p:txBody>
          <a:bodyPr wrap="square" rtlCol="0">
            <a:spAutoFit/>
          </a:bodyPr>
          <a:lstStyle/>
          <a:p>
            <a:pPr marL="228600" indent="-228600">
              <a:buAutoNum type="arabicPeriod"/>
            </a:pPr>
            <a:r>
              <a:rPr lang="en-US" sz="1050" dirty="0" smtClean="0"/>
              <a:t>Wise M. Burden of major hospital-onset device-associated infection types among adults and children in the United States, 2007. 21</a:t>
            </a:r>
            <a:r>
              <a:rPr lang="en-US" sz="1050" baseline="30000" dirty="0" smtClean="0"/>
              <a:t>st</a:t>
            </a:r>
            <a:r>
              <a:rPr lang="en-US" sz="1050" dirty="0" smtClean="0"/>
              <a:t> Annual Scientific Meeting of the Society of Healthcare Epidemiology of America, April 2, 2011; dallas, Tx. Abstract 3703.</a:t>
            </a:r>
          </a:p>
          <a:p>
            <a:pPr marL="228600" indent="-228600">
              <a:buFontTx/>
              <a:buAutoNum type="arabicPeriod"/>
            </a:pPr>
            <a:r>
              <a:rPr lang="en-US" sz="1050" dirty="0" smtClean="0"/>
              <a:t>Scott R. Economic burden of major device-associated, acute-care hospital-onset infections among adults and children in the United States, 2007. </a:t>
            </a:r>
            <a:r>
              <a:rPr lang="en-US" sz="1050" dirty="0"/>
              <a:t>21</a:t>
            </a:r>
            <a:r>
              <a:rPr lang="en-US" sz="1050" baseline="30000" dirty="0"/>
              <a:t>st</a:t>
            </a:r>
            <a:r>
              <a:rPr lang="en-US" sz="1050" dirty="0"/>
              <a:t> Annual Scientific Meeting of the Society of Healthcare Epidemiology of America, April 2, 2011; dallas, Tx. Abstract </a:t>
            </a:r>
            <a:r>
              <a:rPr lang="en-US" sz="1050" dirty="0" smtClean="0"/>
              <a:t>4552.</a:t>
            </a:r>
          </a:p>
          <a:p>
            <a:pPr marL="228600" indent="-228600">
              <a:buFontTx/>
              <a:buAutoNum type="arabicPeriod"/>
            </a:pPr>
            <a:r>
              <a:rPr lang="en-US" sz="1050" dirty="0" smtClean="0"/>
              <a:t>Saint S. Clinical and economic consequences of nosocomial catheter-related bacteriuria. Am J Infect Cont 2000;28:68-75.</a:t>
            </a:r>
          </a:p>
          <a:p>
            <a:pPr marL="228600" indent="-228600">
              <a:buFontTx/>
              <a:buAutoNum type="arabicPeriod"/>
            </a:pPr>
            <a:r>
              <a:rPr lang="en-US" sz="1050" dirty="0" smtClean="0"/>
              <a:t>McConnel E. New catheters decrease nosocomial infections. Nurs Manag 2000;31:52,55.</a:t>
            </a:r>
          </a:p>
          <a:p>
            <a:pPr marL="228600" indent="-228600">
              <a:buFontTx/>
              <a:buAutoNum type="arabicPeriod"/>
            </a:pPr>
            <a:r>
              <a:rPr lang="en-US" sz="1050" dirty="0" smtClean="0"/>
              <a:t>Tambyah PA. The direct costs of nosocomial catheter-related urinary tract infection in the era of managed care. Infect Cont Hosp Epidemiol 2002;23:27-31.</a:t>
            </a:r>
            <a:endParaRPr lang="en-US" sz="1050" dirty="0"/>
          </a:p>
          <a:p>
            <a:pPr marL="228600" indent="-228600">
              <a:buAutoNum type="arabicPeriod"/>
            </a:pPr>
            <a:endParaRPr lang="en-US" sz="1200" dirty="0" smtClean="0"/>
          </a:p>
          <a:p>
            <a:endParaRPr lang="en-US" sz="1200" dirty="0"/>
          </a:p>
        </p:txBody>
      </p:sp>
    </p:spTree>
    <p:extLst>
      <p:ext uri="{BB962C8B-B14F-4D97-AF65-F5344CB8AC3E}">
        <p14:creationId xmlns:p14="http://schemas.microsoft.com/office/powerpoint/2010/main" val="44538845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“ABCDE Bladder Bundle”</a:t>
            </a:r>
            <a:endParaRPr lang="en-US" dirty="0"/>
          </a:p>
        </p:txBody>
      </p:sp>
      <p:sp>
        <p:nvSpPr>
          <p:cNvPr id="3" name="Content Placeholder 2"/>
          <p:cNvSpPr>
            <a:spLocks noGrp="1"/>
          </p:cNvSpPr>
          <p:nvPr>
            <p:ph sz="quarter" idx="1"/>
          </p:nvPr>
        </p:nvSpPr>
        <p:spPr>
          <a:xfrm>
            <a:off x="301752" y="1828800"/>
            <a:ext cx="8503920" cy="4270248"/>
          </a:xfrm>
        </p:spPr>
        <p:txBody>
          <a:bodyPr>
            <a:normAutofit fontScale="62500" lnSpcReduction="20000"/>
          </a:bodyPr>
          <a:lstStyle/>
          <a:p>
            <a:r>
              <a:rPr lang="en-US" sz="3400" b="1" dirty="0" smtClean="0"/>
              <a:t>A</a:t>
            </a:r>
            <a:r>
              <a:rPr lang="en-US" dirty="0" smtClean="0"/>
              <a:t>dherence to general infection control principles (e.g., hand hygiene, surveillance and feedback, aseptic insertion, proper maintenance, education) is important</a:t>
            </a:r>
          </a:p>
          <a:p>
            <a:endParaRPr lang="en-US" dirty="0" smtClean="0"/>
          </a:p>
          <a:p>
            <a:r>
              <a:rPr lang="en-US" sz="3800" b="1" dirty="0" smtClean="0"/>
              <a:t>B</a:t>
            </a:r>
            <a:r>
              <a:rPr lang="en-US" dirty="0" smtClean="0"/>
              <a:t>ladder ultrasound may avoid indwelling catheterization</a:t>
            </a:r>
          </a:p>
          <a:p>
            <a:endParaRPr lang="en-US" dirty="0" smtClean="0"/>
          </a:p>
          <a:p>
            <a:r>
              <a:rPr lang="en-US" sz="3400" b="1" dirty="0" smtClean="0"/>
              <a:t>C</a:t>
            </a:r>
            <a:r>
              <a:rPr lang="en-US" dirty="0" smtClean="0"/>
              <a:t>ondom catheters or alternatives to indwelling catheter such as intermittent catheterization should be considered</a:t>
            </a:r>
          </a:p>
          <a:p>
            <a:endParaRPr lang="en-US" dirty="0" smtClean="0"/>
          </a:p>
          <a:p>
            <a:r>
              <a:rPr lang="en-US" sz="3400" b="1" dirty="0" smtClean="0"/>
              <a:t>D</a:t>
            </a:r>
            <a:r>
              <a:rPr lang="en-US" dirty="0" smtClean="0"/>
              <a:t>o not use the indwelling catheter unless absolutely necessary</a:t>
            </a:r>
          </a:p>
          <a:p>
            <a:endParaRPr lang="en-US" dirty="0" smtClean="0"/>
          </a:p>
          <a:p>
            <a:r>
              <a:rPr lang="en-US" sz="3800" b="1" dirty="0" smtClean="0"/>
              <a:t>E</a:t>
            </a:r>
            <a:r>
              <a:rPr lang="en-US" dirty="0" smtClean="0"/>
              <a:t>arly removal of the catheter using a reminder or nurse-initiated removal protocol appears to warranted</a:t>
            </a:r>
          </a:p>
          <a:p>
            <a:pPr>
              <a:buNone/>
            </a:pPr>
            <a:r>
              <a:rPr lang="en-US" dirty="0" smtClean="0"/>
              <a:t> </a:t>
            </a:r>
            <a:endParaRPr lang="en-US" dirty="0"/>
          </a:p>
        </p:txBody>
      </p:sp>
      <p:sp>
        <p:nvSpPr>
          <p:cNvPr id="4" name="TextBox 3"/>
          <p:cNvSpPr txBox="1"/>
          <p:nvPr/>
        </p:nvSpPr>
        <p:spPr>
          <a:xfrm>
            <a:off x="152400" y="6172200"/>
            <a:ext cx="8839200" cy="461665"/>
          </a:xfrm>
          <a:prstGeom prst="rect">
            <a:avLst/>
          </a:prstGeom>
          <a:noFill/>
        </p:spPr>
        <p:txBody>
          <a:bodyPr wrap="square" rtlCol="0">
            <a:spAutoFit/>
          </a:bodyPr>
          <a:lstStyle/>
          <a:p>
            <a:r>
              <a:rPr lang="en-US" sz="1200" dirty="0" smtClean="0"/>
              <a:t>Saint S. Translating health care-associated urinary tract infection prevention research into practice via the bladder bundle. Jt Comm J Qual Patient saf 2009;35:449-55.</a:t>
            </a:r>
            <a:endParaRPr lang="en-US" sz="1200"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Effectiveness of Bundles (1)</a:t>
            </a:r>
            <a:endParaRPr lang="en-US" dirty="0"/>
          </a:p>
        </p:txBody>
      </p:sp>
      <p:sp>
        <p:nvSpPr>
          <p:cNvPr id="3" name="Content Placeholder 2"/>
          <p:cNvSpPr>
            <a:spLocks noGrp="1"/>
          </p:cNvSpPr>
          <p:nvPr>
            <p:ph sz="quarter" idx="1"/>
          </p:nvPr>
        </p:nvSpPr>
        <p:spPr/>
        <p:txBody>
          <a:bodyPr>
            <a:normAutofit fontScale="92500" lnSpcReduction="10000"/>
          </a:bodyPr>
          <a:lstStyle/>
          <a:p>
            <a:r>
              <a:rPr lang="en-US" dirty="0" smtClean="0"/>
              <a:t>28-bed Med/</a:t>
            </a:r>
            <a:r>
              <a:rPr lang="en-US" dirty="0" err="1" smtClean="0"/>
              <a:t>Surg</a:t>
            </a:r>
            <a:r>
              <a:rPr lang="en-US" dirty="0" smtClean="0"/>
              <a:t> ICU</a:t>
            </a:r>
          </a:p>
          <a:p>
            <a:r>
              <a:rPr lang="en-US" dirty="0" smtClean="0"/>
              <a:t>2 year study</a:t>
            </a:r>
          </a:p>
          <a:p>
            <a:r>
              <a:rPr lang="en-US" dirty="0" smtClean="0"/>
              <a:t>Implemented UTI Bundle:</a:t>
            </a:r>
          </a:p>
          <a:p>
            <a:pPr lvl="1"/>
            <a:r>
              <a:rPr lang="en-US" dirty="0" smtClean="0"/>
              <a:t>Regular assessment of continued need for catheter</a:t>
            </a:r>
          </a:p>
          <a:p>
            <a:pPr lvl="1"/>
            <a:r>
              <a:rPr lang="en-US" dirty="0" smtClean="0"/>
              <a:t>Sterile technique at insertion</a:t>
            </a:r>
          </a:p>
          <a:p>
            <a:pPr lvl="1"/>
            <a:r>
              <a:rPr lang="en-US" dirty="0" smtClean="0"/>
              <a:t>Perineal care daily and after bowel movement</a:t>
            </a:r>
          </a:p>
          <a:p>
            <a:pPr lvl="1"/>
            <a:r>
              <a:rPr lang="en-US" dirty="0" smtClean="0"/>
              <a:t>Drainage bag lower than patient’s bladder at all times, including transport</a:t>
            </a:r>
          </a:p>
          <a:p>
            <a:pPr lvl="1"/>
            <a:r>
              <a:rPr lang="en-US" dirty="0" smtClean="0"/>
              <a:t>Secure all catheters</a:t>
            </a:r>
          </a:p>
          <a:p>
            <a:pPr lvl="1"/>
            <a:r>
              <a:rPr lang="en-US" dirty="0" smtClean="0"/>
              <a:t>Use silver coated catheter in selected cases</a:t>
            </a:r>
          </a:p>
          <a:p>
            <a:r>
              <a:rPr lang="en-US" dirty="0" smtClean="0"/>
              <a:t>Result:</a:t>
            </a:r>
          </a:p>
          <a:p>
            <a:pPr lvl="1"/>
            <a:r>
              <a:rPr lang="en-US" i="1" dirty="0" smtClean="0"/>
              <a:t>Decrease CAUTI rate from 3.8 to 2.4 per 1000 CD</a:t>
            </a:r>
            <a:endParaRPr lang="en-US" i="1" dirty="0"/>
          </a:p>
        </p:txBody>
      </p:sp>
      <p:sp>
        <p:nvSpPr>
          <p:cNvPr id="4" name="TextBox 3"/>
          <p:cNvSpPr txBox="1"/>
          <p:nvPr/>
        </p:nvSpPr>
        <p:spPr>
          <a:xfrm>
            <a:off x="228600" y="6324600"/>
            <a:ext cx="8686800" cy="461665"/>
          </a:xfrm>
          <a:prstGeom prst="rect">
            <a:avLst/>
          </a:prstGeom>
          <a:noFill/>
        </p:spPr>
        <p:txBody>
          <a:bodyPr wrap="square" rtlCol="0">
            <a:spAutoFit/>
          </a:bodyPr>
          <a:lstStyle/>
          <a:p>
            <a:r>
              <a:rPr lang="en-US" sz="1200" dirty="0" smtClean="0"/>
              <a:t>Jain M, et al. Decline in ICU adverse events, nosocomial infections and cost through a quality improvement initiative focusing on teamwork and culture change. </a:t>
            </a:r>
            <a:r>
              <a:rPr lang="en-US" sz="1200" dirty="0" err="1" smtClean="0"/>
              <a:t>Qual</a:t>
            </a:r>
            <a:r>
              <a:rPr lang="en-US" sz="1200" dirty="0" smtClean="0"/>
              <a:t> </a:t>
            </a:r>
            <a:r>
              <a:rPr lang="en-US" sz="1200" dirty="0" err="1" smtClean="0"/>
              <a:t>Saf</a:t>
            </a:r>
            <a:r>
              <a:rPr lang="en-US" sz="1200" dirty="0" smtClean="0"/>
              <a:t> Health Care 2006;15:235-39.</a:t>
            </a:r>
            <a:endParaRPr lang="en-US" sz="1200" dirty="0"/>
          </a:p>
        </p:txBody>
      </p:sp>
    </p:spTree>
    <p:extLst>
      <p:ext uri="{BB962C8B-B14F-4D97-AF65-F5344CB8AC3E}">
        <p14:creationId xmlns:p14="http://schemas.microsoft.com/office/powerpoint/2010/main" val="337674457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Effectiveness of Bundles (2)</a:t>
            </a:r>
            <a:endParaRPr lang="en-US" dirty="0"/>
          </a:p>
        </p:txBody>
      </p:sp>
      <p:sp>
        <p:nvSpPr>
          <p:cNvPr id="3" name="Content Placeholder 2"/>
          <p:cNvSpPr>
            <a:spLocks noGrp="1"/>
          </p:cNvSpPr>
          <p:nvPr>
            <p:ph sz="quarter" idx="1"/>
          </p:nvPr>
        </p:nvSpPr>
        <p:spPr/>
        <p:txBody>
          <a:bodyPr>
            <a:normAutofit fontScale="92500" lnSpcReduction="20000"/>
          </a:bodyPr>
          <a:lstStyle/>
          <a:p>
            <a:r>
              <a:rPr lang="en-US" dirty="0" smtClean="0"/>
              <a:t>Minneapolis Veterans Admin. Medical Center</a:t>
            </a:r>
          </a:p>
          <a:p>
            <a:r>
              <a:rPr lang="en-US" dirty="0" smtClean="0"/>
              <a:t>123-bed acute care bed facility</a:t>
            </a:r>
          </a:p>
          <a:p>
            <a:r>
              <a:rPr lang="en-US" dirty="0" smtClean="0"/>
              <a:t>8 year study</a:t>
            </a:r>
          </a:p>
          <a:p>
            <a:r>
              <a:rPr lang="en-US" dirty="0" smtClean="0"/>
              <a:t>Implemented UTI Bundle:</a:t>
            </a:r>
          </a:p>
          <a:p>
            <a:pPr lvl="1"/>
            <a:r>
              <a:rPr lang="en-US" dirty="0" smtClean="0"/>
              <a:t>Staff education including list of appropriate use of catheters</a:t>
            </a:r>
          </a:p>
          <a:p>
            <a:pPr lvl="1"/>
            <a:r>
              <a:rPr lang="en-US" dirty="0" smtClean="0"/>
              <a:t>Regular assessment of continued need for catheter</a:t>
            </a:r>
          </a:p>
          <a:p>
            <a:pPr lvl="1"/>
            <a:r>
              <a:rPr lang="en-US" dirty="0" smtClean="0"/>
              <a:t>System redesign including documentation and notices on EMR</a:t>
            </a:r>
          </a:p>
          <a:p>
            <a:pPr lvl="1"/>
            <a:r>
              <a:rPr lang="en-US" dirty="0" smtClean="0"/>
              <a:t>72-hr. stop date</a:t>
            </a:r>
          </a:p>
          <a:p>
            <a:pPr lvl="1"/>
            <a:r>
              <a:rPr lang="en-US" dirty="0" smtClean="0"/>
              <a:t>Maintenance practices</a:t>
            </a:r>
          </a:p>
          <a:p>
            <a:pPr lvl="1"/>
            <a:r>
              <a:rPr lang="en-US" dirty="0" smtClean="0"/>
              <a:t>Feedback</a:t>
            </a:r>
          </a:p>
          <a:p>
            <a:r>
              <a:rPr lang="en-US" dirty="0" smtClean="0"/>
              <a:t>Result:</a:t>
            </a:r>
          </a:p>
          <a:p>
            <a:pPr lvl="1"/>
            <a:r>
              <a:rPr lang="en-US" i="1" dirty="0" smtClean="0"/>
              <a:t>Decrease in </a:t>
            </a:r>
            <a:r>
              <a:rPr lang="en-US" i="1" dirty="0" err="1" smtClean="0"/>
              <a:t>nonordered</a:t>
            </a:r>
            <a:r>
              <a:rPr lang="en-US" i="1" dirty="0" smtClean="0"/>
              <a:t> FCs from 17.0% to 5.1%</a:t>
            </a:r>
          </a:p>
          <a:p>
            <a:pPr lvl="1"/>
            <a:r>
              <a:rPr lang="en-US" i="1" dirty="0" smtClean="0"/>
              <a:t>Decrease in </a:t>
            </a:r>
            <a:r>
              <a:rPr lang="en-US" i="1" dirty="0" err="1" smtClean="0"/>
              <a:t>nonindicated</a:t>
            </a:r>
            <a:r>
              <a:rPr lang="en-US" i="1" dirty="0" smtClean="0"/>
              <a:t> FCs from 15% to 1.2%</a:t>
            </a:r>
            <a:endParaRPr lang="en-US" i="1" dirty="0"/>
          </a:p>
        </p:txBody>
      </p:sp>
      <p:sp>
        <p:nvSpPr>
          <p:cNvPr id="4" name="TextBox 3"/>
          <p:cNvSpPr txBox="1"/>
          <p:nvPr/>
        </p:nvSpPr>
        <p:spPr>
          <a:xfrm>
            <a:off x="228600" y="6324600"/>
            <a:ext cx="8686800" cy="461665"/>
          </a:xfrm>
          <a:prstGeom prst="rect">
            <a:avLst/>
          </a:prstGeom>
          <a:noFill/>
        </p:spPr>
        <p:txBody>
          <a:bodyPr wrap="square" rtlCol="0">
            <a:spAutoFit/>
          </a:bodyPr>
          <a:lstStyle/>
          <a:p>
            <a:r>
              <a:rPr lang="en-US" sz="1200" dirty="0" smtClean="0"/>
              <a:t>Knoll BM, et al. Reduction of inappropriate urinary catheter use at a Veterans Affairs Hospital through a multifaceted quality improvement project. </a:t>
            </a:r>
            <a:r>
              <a:rPr lang="en-US" sz="1200" dirty="0" err="1" smtClean="0"/>
              <a:t>Clin</a:t>
            </a:r>
            <a:r>
              <a:rPr lang="en-US" sz="1200" dirty="0" smtClean="0"/>
              <a:t> Infect Dis 2011;52:1283-90.</a:t>
            </a:r>
            <a:endParaRPr lang="en-US" sz="1200" dirty="0"/>
          </a:p>
        </p:txBody>
      </p:sp>
    </p:spTree>
    <p:extLst>
      <p:ext uri="{BB962C8B-B14F-4D97-AF65-F5344CB8AC3E}">
        <p14:creationId xmlns:p14="http://schemas.microsoft.com/office/powerpoint/2010/main" val="329291430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Effectiveness of Bundles (3)</a:t>
            </a:r>
            <a:endParaRPr lang="en-US" dirty="0"/>
          </a:p>
        </p:txBody>
      </p:sp>
      <p:sp>
        <p:nvSpPr>
          <p:cNvPr id="3" name="Content Placeholder 2"/>
          <p:cNvSpPr>
            <a:spLocks noGrp="1"/>
          </p:cNvSpPr>
          <p:nvPr>
            <p:ph sz="quarter" idx="1"/>
          </p:nvPr>
        </p:nvSpPr>
        <p:spPr/>
        <p:txBody>
          <a:bodyPr>
            <a:normAutofit fontScale="85000" lnSpcReduction="20000"/>
          </a:bodyPr>
          <a:lstStyle/>
          <a:p>
            <a:r>
              <a:rPr lang="en-US" dirty="0" smtClean="0"/>
              <a:t>Rochester Veterans Admin. Medical Center</a:t>
            </a:r>
          </a:p>
          <a:p>
            <a:r>
              <a:rPr lang="en-US" dirty="0" smtClean="0"/>
              <a:t>8 month study</a:t>
            </a:r>
          </a:p>
          <a:p>
            <a:r>
              <a:rPr lang="en-US" dirty="0" smtClean="0"/>
              <a:t>Implemented UTI Bundle:</a:t>
            </a:r>
          </a:p>
          <a:p>
            <a:pPr lvl="1"/>
            <a:r>
              <a:rPr lang="en-US" dirty="0" smtClean="0"/>
              <a:t>Obtain provider order for insertion</a:t>
            </a:r>
          </a:p>
          <a:p>
            <a:pPr lvl="1"/>
            <a:r>
              <a:rPr lang="en-US" dirty="0" smtClean="0"/>
              <a:t>Use appropriate size catheter</a:t>
            </a:r>
          </a:p>
          <a:p>
            <a:pPr lvl="1"/>
            <a:r>
              <a:rPr lang="en-US" dirty="0" smtClean="0"/>
              <a:t>Strict hand hygiene</a:t>
            </a:r>
          </a:p>
          <a:p>
            <a:pPr lvl="1"/>
            <a:r>
              <a:rPr lang="en-US" dirty="0" smtClean="0"/>
              <a:t>Secure catheter</a:t>
            </a:r>
          </a:p>
          <a:p>
            <a:pPr lvl="1"/>
            <a:r>
              <a:rPr lang="en-US" dirty="0" smtClean="0"/>
              <a:t>Assess daily need for continued catheterization; consider alternatives</a:t>
            </a:r>
          </a:p>
          <a:p>
            <a:pPr lvl="1"/>
            <a:r>
              <a:rPr lang="en-US" dirty="0" smtClean="0"/>
              <a:t>Perform </a:t>
            </a:r>
            <a:r>
              <a:rPr lang="en-US" dirty="0" err="1" smtClean="0"/>
              <a:t>pericare</a:t>
            </a:r>
            <a:r>
              <a:rPr lang="en-US" dirty="0" smtClean="0"/>
              <a:t> daily and after bowel movements</a:t>
            </a:r>
          </a:p>
          <a:p>
            <a:pPr lvl="1"/>
            <a:r>
              <a:rPr lang="en-US" dirty="0" smtClean="0"/>
              <a:t>Keep drainage bag and tubing below level of bladder</a:t>
            </a:r>
          </a:p>
          <a:p>
            <a:pPr lvl="1"/>
            <a:r>
              <a:rPr lang="en-US" dirty="0" smtClean="0"/>
              <a:t>When sending C&amp;S sample, cleanse the </a:t>
            </a:r>
            <a:r>
              <a:rPr lang="en-US" smtClean="0"/>
              <a:t>port vigorously </a:t>
            </a:r>
            <a:r>
              <a:rPr lang="en-US" dirty="0" smtClean="0"/>
              <a:t>with alcohol and allow to air dry</a:t>
            </a:r>
          </a:p>
          <a:p>
            <a:r>
              <a:rPr lang="en-US" dirty="0" smtClean="0"/>
              <a:t>Result:</a:t>
            </a:r>
          </a:p>
          <a:p>
            <a:pPr lvl="1"/>
            <a:r>
              <a:rPr lang="en-US" i="1" dirty="0" smtClean="0"/>
              <a:t>Decrease of 71% in catheter days</a:t>
            </a:r>
          </a:p>
          <a:p>
            <a:pPr lvl="1"/>
            <a:r>
              <a:rPr lang="en-US" i="1" dirty="0" smtClean="0"/>
              <a:t>Decrease of 56% in catheter use</a:t>
            </a:r>
            <a:endParaRPr lang="en-US" i="1" dirty="0"/>
          </a:p>
        </p:txBody>
      </p:sp>
      <p:sp>
        <p:nvSpPr>
          <p:cNvPr id="4" name="TextBox 3"/>
          <p:cNvSpPr txBox="1"/>
          <p:nvPr/>
        </p:nvSpPr>
        <p:spPr>
          <a:xfrm>
            <a:off x="228600" y="6324600"/>
            <a:ext cx="8686800" cy="276999"/>
          </a:xfrm>
          <a:prstGeom prst="rect">
            <a:avLst/>
          </a:prstGeom>
          <a:noFill/>
        </p:spPr>
        <p:txBody>
          <a:bodyPr wrap="square" rtlCol="0">
            <a:spAutoFit/>
          </a:bodyPr>
          <a:lstStyle/>
          <a:p>
            <a:r>
              <a:rPr lang="en-US" sz="1200" dirty="0" smtClean="0"/>
              <a:t>Andreessen L, et al. Preventing CAUTI in acute care. J Nurs Care </a:t>
            </a:r>
            <a:r>
              <a:rPr lang="en-US" sz="1200" dirty="0" err="1" smtClean="0"/>
              <a:t>Qual</a:t>
            </a:r>
            <a:r>
              <a:rPr lang="en-US" sz="1200" dirty="0" smtClean="0"/>
              <a:t> 2012;27:209-17.</a:t>
            </a:r>
            <a:endParaRPr lang="en-US" sz="1200" dirty="0"/>
          </a:p>
        </p:txBody>
      </p:sp>
    </p:spTree>
    <p:extLst>
      <p:ext uri="{BB962C8B-B14F-4D97-AF65-F5344CB8AC3E}">
        <p14:creationId xmlns:p14="http://schemas.microsoft.com/office/powerpoint/2010/main" val="157508128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Effectiveness of Bundles (4)</a:t>
            </a:r>
            <a:endParaRPr lang="en-US" dirty="0"/>
          </a:p>
        </p:txBody>
      </p:sp>
      <p:sp>
        <p:nvSpPr>
          <p:cNvPr id="3" name="Content Placeholder 2"/>
          <p:cNvSpPr>
            <a:spLocks noGrp="1"/>
          </p:cNvSpPr>
          <p:nvPr>
            <p:ph sz="quarter" idx="1"/>
          </p:nvPr>
        </p:nvSpPr>
        <p:spPr/>
        <p:txBody>
          <a:bodyPr>
            <a:normAutofit/>
          </a:bodyPr>
          <a:lstStyle/>
          <a:p>
            <a:r>
              <a:rPr lang="en-US" dirty="0" err="1" smtClean="0"/>
              <a:t>Shands</a:t>
            </a:r>
            <a:r>
              <a:rPr lang="en-US" dirty="0" smtClean="0"/>
              <a:t> Hospital, </a:t>
            </a:r>
            <a:r>
              <a:rPr lang="en-US" dirty="0" err="1" smtClean="0"/>
              <a:t>Univ</a:t>
            </a:r>
            <a:r>
              <a:rPr lang="en-US" dirty="0" smtClean="0"/>
              <a:t> of Florida</a:t>
            </a:r>
          </a:p>
          <a:p>
            <a:r>
              <a:rPr lang="en-US" dirty="0" smtClean="0"/>
              <a:t>Neuro ICU, 32 month study</a:t>
            </a:r>
          </a:p>
          <a:p>
            <a:r>
              <a:rPr lang="en-US" dirty="0" smtClean="0"/>
              <a:t>Implemented UTI Bundle:</a:t>
            </a:r>
          </a:p>
          <a:p>
            <a:pPr lvl="1"/>
            <a:r>
              <a:rPr lang="en-US" dirty="0" smtClean="0"/>
              <a:t>Avoidance of catheter insertion</a:t>
            </a:r>
          </a:p>
          <a:p>
            <a:pPr lvl="1"/>
            <a:r>
              <a:rPr lang="en-US" dirty="0" smtClean="0"/>
              <a:t>Maintenance of sterility</a:t>
            </a:r>
          </a:p>
          <a:p>
            <a:pPr lvl="1"/>
            <a:r>
              <a:rPr lang="en-US" dirty="0" smtClean="0"/>
              <a:t>Product standardization</a:t>
            </a:r>
          </a:p>
          <a:p>
            <a:pPr lvl="1"/>
            <a:r>
              <a:rPr lang="en-US" dirty="0" smtClean="0"/>
              <a:t>Early catheter removal</a:t>
            </a:r>
          </a:p>
          <a:p>
            <a:r>
              <a:rPr lang="en-US" dirty="0" smtClean="0"/>
              <a:t>Result:</a:t>
            </a:r>
          </a:p>
          <a:p>
            <a:pPr lvl="1"/>
            <a:r>
              <a:rPr lang="en-US" i="1" dirty="0" smtClean="0"/>
              <a:t>Decrease in catheter utilization from 100% to 73.3%</a:t>
            </a:r>
          </a:p>
          <a:p>
            <a:pPr lvl="1"/>
            <a:r>
              <a:rPr lang="en-US" i="1" dirty="0" smtClean="0"/>
              <a:t>Decrease in CAUTI rate from 13.3 to 4.0 per 1000 CD</a:t>
            </a:r>
            <a:endParaRPr lang="en-US" i="1" dirty="0"/>
          </a:p>
        </p:txBody>
      </p:sp>
      <p:sp>
        <p:nvSpPr>
          <p:cNvPr id="4" name="TextBox 3"/>
          <p:cNvSpPr txBox="1"/>
          <p:nvPr/>
        </p:nvSpPr>
        <p:spPr>
          <a:xfrm>
            <a:off x="228600" y="6324600"/>
            <a:ext cx="8686800" cy="461665"/>
          </a:xfrm>
          <a:prstGeom prst="rect">
            <a:avLst/>
          </a:prstGeom>
          <a:noFill/>
        </p:spPr>
        <p:txBody>
          <a:bodyPr wrap="square" rtlCol="0">
            <a:spAutoFit/>
          </a:bodyPr>
          <a:lstStyle/>
          <a:p>
            <a:r>
              <a:rPr lang="en-US" sz="1200" dirty="0" err="1" smtClean="0"/>
              <a:t>Titsworth</a:t>
            </a:r>
            <a:r>
              <a:rPr lang="en-US" sz="1200" dirty="0" smtClean="0"/>
              <a:t> WL, et al. reduction of CAUTI among patients in a neurological ICU: a single institution’s success. J </a:t>
            </a:r>
            <a:r>
              <a:rPr lang="en-US" sz="1200" dirty="0" err="1" smtClean="0"/>
              <a:t>Neurosurg</a:t>
            </a:r>
            <a:r>
              <a:rPr lang="en-US" sz="1200" dirty="0" smtClean="0"/>
              <a:t> 2012;116:911-20.</a:t>
            </a:r>
            <a:endParaRPr lang="en-US" sz="1200" dirty="0"/>
          </a:p>
        </p:txBody>
      </p:sp>
    </p:spTree>
    <p:extLst>
      <p:ext uri="{BB962C8B-B14F-4D97-AF65-F5344CB8AC3E}">
        <p14:creationId xmlns:p14="http://schemas.microsoft.com/office/powerpoint/2010/main" val="200493145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199" y="114300"/>
            <a:ext cx="7391401" cy="6636923"/>
          </a:xfrm>
          <a:prstGeom prst="rect">
            <a:avLst/>
          </a:prstGeom>
          <a:noFill/>
          <a:ln>
            <a:noFill/>
          </a:ln>
          <a:effectLst/>
          <a:scene3d>
            <a:camera prst="orthographicFront">
              <a:rot lat="0" lon="21299999" rev="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176695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114300"/>
            <a:ext cx="7772400"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24985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136" t="21721" r="26629"/>
          <a:stretch/>
        </p:blipFill>
        <p:spPr bwMode="auto">
          <a:xfrm>
            <a:off x="838200" y="114300"/>
            <a:ext cx="7162800" cy="6629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9611771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8950" t="22000" r="26786"/>
          <a:stretch/>
        </p:blipFill>
        <p:spPr bwMode="auto">
          <a:xfrm>
            <a:off x="533400" y="114300"/>
            <a:ext cx="8153400" cy="6629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83731755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323" t="21750" r="26786"/>
          <a:stretch/>
        </p:blipFill>
        <p:spPr bwMode="auto">
          <a:xfrm>
            <a:off x="685800" y="114300"/>
            <a:ext cx="7924800" cy="65722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4892916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CAUTI Cost Calculator</a:t>
            </a:r>
            <a:endParaRPr lang="en-US" dirty="0"/>
          </a:p>
        </p:txBody>
      </p:sp>
      <p:pic>
        <p:nvPicPr>
          <p:cNvPr id="4" name="Content Placeholder 3" descr="catheter out cost calculator.jpg"/>
          <p:cNvPicPr>
            <a:picLocks noGrp="1" noChangeAspect="1"/>
          </p:cNvPicPr>
          <p:nvPr>
            <p:ph sz="quarter" idx="1"/>
          </p:nvPr>
        </p:nvPicPr>
        <p:blipFill>
          <a:blip r:embed="rId2" cstate="print"/>
          <a:stretch>
            <a:fillRect/>
          </a:stretch>
        </p:blipFill>
        <p:spPr>
          <a:xfrm>
            <a:off x="896144" y="1527175"/>
            <a:ext cx="7315200" cy="4572000"/>
          </a:xfrm>
        </p:spPr>
      </p:pic>
      <p:sp>
        <p:nvSpPr>
          <p:cNvPr id="5" name="TextBox 4"/>
          <p:cNvSpPr txBox="1"/>
          <p:nvPr/>
        </p:nvSpPr>
        <p:spPr>
          <a:xfrm>
            <a:off x="228600" y="6324600"/>
            <a:ext cx="8686800" cy="461665"/>
          </a:xfrm>
          <a:prstGeom prst="rect">
            <a:avLst/>
          </a:prstGeom>
          <a:noFill/>
        </p:spPr>
        <p:txBody>
          <a:bodyPr wrap="square" rtlCol="0">
            <a:spAutoFit/>
          </a:bodyPr>
          <a:lstStyle/>
          <a:p>
            <a:pPr algn="ctr"/>
            <a:r>
              <a:rPr lang="en-US" sz="1200" dirty="0" smtClean="0"/>
              <a:t>Available at: </a:t>
            </a:r>
            <a:r>
              <a:rPr lang="en-US" sz="1200" dirty="0" smtClean="0">
                <a:hlinkClick r:id="rId3"/>
              </a:rPr>
              <a:t>http://cauti.umms.med.umich.edu/PHP/CAUTI_input.php</a:t>
            </a:r>
            <a:endParaRPr lang="en-US" sz="1200" dirty="0" smtClean="0"/>
          </a:p>
          <a:p>
            <a:pPr algn="ctr"/>
            <a:r>
              <a:rPr lang="en-US" sz="1200" dirty="0" smtClean="0"/>
              <a:t>Kennedy EH, et al. Estimating hospital costs of CAUTI. J Hosp med 2013;8:519-22.</a:t>
            </a:r>
            <a:endParaRPr lang="en-US" sz="1200" dirty="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163" t="23000" r="50000" b="3000"/>
          <a:stretch/>
        </p:blipFill>
        <p:spPr bwMode="auto">
          <a:xfrm>
            <a:off x="838200" y="114300"/>
            <a:ext cx="7315200" cy="65151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4060019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sz="quarter" idx="1"/>
          </p:nvPr>
        </p:nvSpPr>
        <p:spPr/>
        <p:txBody>
          <a:bodyPr/>
          <a:lstStyle/>
          <a:p>
            <a:pPr algn="ctr">
              <a:buNone/>
            </a:pPr>
            <a:endParaRPr lang="en-US" i="1" dirty="0" smtClean="0"/>
          </a:p>
          <a:p>
            <a:pPr algn="ctr">
              <a:buNone/>
            </a:pPr>
            <a:endParaRPr lang="en-US" i="1" dirty="0" smtClean="0"/>
          </a:p>
          <a:p>
            <a:pPr algn="ctr">
              <a:buNone/>
            </a:pPr>
            <a:r>
              <a:rPr lang="en-US" i="1" dirty="0" smtClean="0"/>
              <a:t>“The bulk of the evidence is consistent with the view that multimodal strategies could prevent between 25% and 75% of catheter-associated urinary tract infections”</a:t>
            </a:r>
            <a:endParaRPr lang="en-US" i="1" dirty="0"/>
          </a:p>
        </p:txBody>
      </p:sp>
      <p:sp>
        <p:nvSpPr>
          <p:cNvPr id="4" name="TextBox 3"/>
          <p:cNvSpPr txBox="1"/>
          <p:nvPr/>
        </p:nvSpPr>
        <p:spPr>
          <a:xfrm>
            <a:off x="152400" y="6400800"/>
            <a:ext cx="8839200" cy="276999"/>
          </a:xfrm>
          <a:prstGeom prst="rect">
            <a:avLst/>
          </a:prstGeom>
          <a:noFill/>
        </p:spPr>
        <p:txBody>
          <a:bodyPr wrap="square" rtlCol="0">
            <a:spAutoFit/>
          </a:bodyPr>
          <a:lstStyle/>
          <a:p>
            <a:pPr algn="ctr"/>
            <a:r>
              <a:rPr lang="en-US" sz="1200" dirty="0" smtClean="0"/>
              <a:t>Saint S. Catheter-associated urinary tract infection and the Medicare Rule changes. Ann Intern Med 2009;150:877-84.</a:t>
            </a:r>
            <a:endParaRPr lang="en-US" sz="1200" dirty="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of Strategies</a:t>
            </a:r>
            <a:endParaRPr lang="en-US" dirty="0"/>
          </a:p>
        </p:txBody>
      </p:sp>
      <p:sp>
        <p:nvSpPr>
          <p:cNvPr id="3" name="Content Placeholder 2"/>
          <p:cNvSpPr>
            <a:spLocks noGrp="1"/>
          </p:cNvSpPr>
          <p:nvPr>
            <p:ph sz="quarter" idx="1"/>
          </p:nvPr>
        </p:nvSpPr>
        <p:spPr/>
        <p:txBody>
          <a:bodyPr>
            <a:normAutofit fontScale="85000" lnSpcReduction="20000"/>
          </a:bodyPr>
          <a:lstStyle/>
          <a:p>
            <a:pPr>
              <a:buFont typeface="Wingdings" pitchFamily="2" charset="2"/>
              <a:buChar char=""/>
            </a:pPr>
            <a:r>
              <a:rPr lang="en-US" dirty="0" smtClean="0"/>
              <a:t>Ensure surveillance is accurate</a:t>
            </a:r>
          </a:p>
          <a:p>
            <a:pPr>
              <a:buFont typeface="Wingdings" pitchFamily="2" charset="2"/>
              <a:buChar char=""/>
            </a:pPr>
            <a:r>
              <a:rPr lang="en-US" dirty="0" smtClean="0"/>
              <a:t>Standardize urine collection products and educate staff on proper urine collection</a:t>
            </a:r>
          </a:p>
          <a:p>
            <a:pPr>
              <a:buFont typeface="Wingdings" pitchFamily="2" charset="2"/>
              <a:buChar char=""/>
            </a:pPr>
            <a:r>
              <a:rPr lang="en-US" dirty="0" smtClean="0"/>
              <a:t>Insert catheters only when necessary</a:t>
            </a:r>
          </a:p>
          <a:p>
            <a:pPr>
              <a:buFont typeface="Wingdings" pitchFamily="2" charset="2"/>
              <a:buChar char=""/>
            </a:pPr>
            <a:r>
              <a:rPr lang="en-US" dirty="0" smtClean="0"/>
              <a:t>Consider alternate type catheters</a:t>
            </a:r>
          </a:p>
          <a:p>
            <a:pPr>
              <a:buFont typeface="Wingdings" pitchFamily="2" charset="2"/>
              <a:buChar char=""/>
            </a:pPr>
            <a:r>
              <a:rPr lang="en-US" dirty="0" smtClean="0"/>
              <a:t>Standardize urinary catheter products</a:t>
            </a:r>
          </a:p>
          <a:p>
            <a:pPr>
              <a:buFont typeface="Wingdings" pitchFamily="2" charset="2"/>
              <a:buChar char=""/>
            </a:pPr>
            <a:r>
              <a:rPr lang="en-US" dirty="0" smtClean="0"/>
              <a:t>Educate all relevant staff on proper insertion/maintenance</a:t>
            </a:r>
          </a:p>
          <a:p>
            <a:pPr>
              <a:buFont typeface="Wingdings" pitchFamily="2" charset="2"/>
              <a:buChar char=""/>
            </a:pPr>
            <a:r>
              <a:rPr lang="en-US" dirty="0" smtClean="0"/>
              <a:t>Practice clean procedures for meatal care</a:t>
            </a:r>
          </a:p>
          <a:p>
            <a:pPr>
              <a:buFont typeface="Wingdings" pitchFamily="2" charset="2"/>
              <a:buChar char=""/>
            </a:pPr>
            <a:r>
              <a:rPr lang="en-US" dirty="0" smtClean="0"/>
              <a:t>Conduct competency to ensure staff are implementing policy components</a:t>
            </a:r>
          </a:p>
          <a:p>
            <a:pPr>
              <a:buFont typeface="Wingdings" pitchFamily="2" charset="2"/>
              <a:buChar char=""/>
            </a:pPr>
            <a:r>
              <a:rPr lang="en-US" dirty="0"/>
              <a:t>Implement </a:t>
            </a:r>
            <a:r>
              <a:rPr lang="en-US" dirty="0" smtClean="0"/>
              <a:t>daily reminders/alerts/stop orders/nurse </a:t>
            </a:r>
            <a:r>
              <a:rPr lang="en-US" dirty="0"/>
              <a:t>protocols </a:t>
            </a:r>
            <a:r>
              <a:rPr lang="en-US" dirty="0" smtClean="0"/>
              <a:t>to initiate </a:t>
            </a:r>
            <a:r>
              <a:rPr lang="en-US" dirty="0"/>
              <a:t>catheter removal</a:t>
            </a:r>
          </a:p>
          <a:p>
            <a:pPr>
              <a:buFont typeface="Wingdings" pitchFamily="2" charset="2"/>
              <a:buChar char=""/>
            </a:pPr>
            <a:r>
              <a:rPr lang="en-US" dirty="0" smtClean="0"/>
              <a:t>Provide feedback to staff on all units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dirty="0" smtClean="0"/>
              <a:t>Robert Garcia, bs, mmt(ASCP), cic</a:t>
            </a:r>
          </a:p>
          <a:p>
            <a:r>
              <a:rPr lang="en-US" dirty="0" smtClean="0"/>
              <a:t>Infection control preventionist</a:t>
            </a:r>
          </a:p>
          <a:p>
            <a:r>
              <a:rPr lang="en-US" dirty="0" smtClean="0">
                <a:hlinkClick r:id="rId2"/>
              </a:rPr>
              <a:t>rgarciaicp@aol.com</a:t>
            </a:r>
            <a:endParaRPr lang="en-US" dirty="0" smtClean="0"/>
          </a:p>
          <a:p>
            <a:r>
              <a:rPr lang="en-US" dirty="0" smtClean="0"/>
              <a:t>Cell 516.810.3093</a:t>
            </a:r>
            <a:endParaRPr lang="en-US" dirty="0"/>
          </a:p>
        </p:txBody>
      </p:sp>
      <p:sp>
        <p:nvSpPr>
          <p:cNvPr id="4" name="Title 3"/>
          <p:cNvSpPr>
            <a:spLocks noGrp="1"/>
          </p:cNvSpPr>
          <p:nvPr>
            <p:ph type="title"/>
          </p:nvPr>
        </p:nvSpPr>
        <p:spPr/>
        <p:txBody>
          <a:bodyPr/>
          <a:lstStyle/>
          <a:p>
            <a:r>
              <a:rPr lang="en-US" dirty="0" smtClean="0"/>
              <a:t>Thank you!</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en-US" dirty="0"/>
          </a:p>
        </p:txBody>
      </p:sp>
      <p:sp>
        <p:nvSpPr>
          <p:cNvPr id="3" name="Title 2"/>
          <p:cNvSpPr>
            <a:spLocks noGrp="1"/>
          </p:cNvSpPr>
          <p:nvPr>
            <p:ph type="title"/>
          </p:nvPr>
        </p:nvSpPr>
        <p:spPr/>
        <p:txBody>
          <a:bodyPr>
            <a:normAutofit/>
          </a:bodyPr>
          <a:lstStyle/>
          <a:p>
            <a:r>
              <a:rPr lang="en-US" dirty="0" smtClean="0"/>
              <a:t>National &amp; Regulatory CAUTI Prevention Initiatives</a:t>
            </a:r>
            <a:endParaRPr lang="en-US" dirty="0"/>
          </a:p>
        </p:txBody>
      </p:sp>
      <p:pic>
        <p:nvPicPr>
          <p:cNvPr id="5" name="Picture 4" descr="new photos 040.JPG"/>
          <p:cNvPicPr>
            <a:picLocks noChangeAspect="1"/>
          </p:cNvPicPr>
          <p:nvPr/>
        </p:nvPicPr>
        <p:blipFill>
          <a:blip r:embed="rId2" cstate="print"/>
          <a:stretch>
            <a:fillRect/>
          </a:stretch>
        </p:blipFill>
        <p:spPr>
          <a:xfrm>
            <a:off x="2590800" y="3067050"/>
            <a:ext cx="4038600" cy="302895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Financial: CMS</a:t>
            </a:r>
            <a:r>
              <a:rPr lang="en-US" dirty="0"/>
              <a:t> </a:t>
            </a:r>
            <a:r>
              <a:rPr lang="en-US" dirty="0" smtClean="0"/>
              <a:t>- </a:t>
            </a:r>
            <a:r>
              <a:rPr lang="en-US" i="1" dirty="0" smtClean="0"/>
              <a:t>Show Me the Money!</a:t>
            </a:r>
            <a:endParaRPr lang="en-US" dirty="0"/>
          </a:p>
        </p:txBody>
      </p:sp>
      <p:sp>
        <p:nvSpPr>
          <p:cNvPr id="3" name="Content Placeholder 2"/>
          <p:cNvSpPr>
            <a:spLocks noGrp="1"/>
          </p:cNvSpPr>
          <p:nvPr>
            <p:ph sz="quarter" idx="1"/>
          </p:nvPr>
        </p:nvSpPr>
        <p:spPr>
          <a:xfrm>
            <a:off x="301752" y="1752600"/>
            <a:ext cx="8503920" cy="4346448"/>
          </a:xfrm>
        </p:spPr>
        <p:txBody>
          <a:bodyPr>
            <a:normAutofit fontScale="92500" lnSpcReduction="20000"/>
          </a:bodyPr>
          <a:lstStyle/>
          <a:p>
            <a:r>
              <a:rPr lang="en-US" sz="2400" dirty="0" smtClean="0"/>
              <a:t>Starting October 1, 2008, the Centers for Medicare and Medicaid Services (CMS) under a revised Acute Care Hospital Inpatient Prospective Payment System (IPPS), would no longer reimburse hospitals for costs attributable to CAUTIs</a:t>
            </a:r>
            <a:br>
              <a:rPr lang="en-US" sz="2400" dirty="0" smtClean="0"/>
            </a:br>
            <a:endParaRPr lang="en-US" sz="2400" dirty="0" smtClean="0"/>
          </a:p>
          <a:p>
            <a:r>
              <a:rPr lang="en-US" sz="2400" dirty="0" smtClean="0"/>
              <a:t>Starting in 2014, CMS began publically reporting rates of CAUTI for hospitals participating in the Hospital Inpatient Quality Reporting Program</a:t>
            </a:r>
          </a:p>
          <a:p>
            <a:endParaRPr lang="en-US" sz="2400" dirty="0" smtClean="0"/>
          </a:p>
          <a:p>
            <a:r>
              <a:rPr lang="en-US" sz="2400" dirty="0" smtClean="0"/>
              <a:t>Starting in 2015, required reporting of CAUTIs in all settings, including adult and pediatric medical, surgical wards</a:t>
            </a:r>
          </a:p>
          <a:p>
            <a:endParaRPr lang="en-US" sz="2400" dirty="0" smtClean="0"/>
          </a:p>
          <a:p>
            <a:r>
              <a:rPr lang="en-US" sz="2400" dirty="0" smtClean="0"/>
              <a:t>CMS will base penalties on NHSN CAUTI data</a:t>
            </a:r>
            <a:endParaRPr lang="en-US" sz="2400" dirty="0"/>
          </a:p>
        </p:txBody>
      </p:sp>
      <p:sp>
        <p:nvSpPr>
          <p:cNvPr id="4" name="TextBox 3"/>
          <p:cNvSpPr txBox="1"/>
          <p:nvPr/>
        </p:nvSpPr>
        <p:spPr>
          <a:xfrm>
            <a:off x="152400" y="6172200"/>
            <a:ext cx="8839200" cy="461665"/>
          </a:xfrm>
          <a:prstGeom prst="rect">
            <a:avLst/>
          </a:prstGeom>
          <a:noFill/>
        </p:spPr>
        <p:txBody>
          <a:bodyPr wrap="square" rtlCol="0">
            <a:spAutoFit/>
          </a:bodyPr>
          <a:lstStyle/>
          <a:p>
            <a:pPr algn="ctr"/>
            <a:r>
              <a:rPr lang="en-US" sz="1200" dirty="0" smtClean="0"/>
              <a:t>CMS. Medicare Program: hospital inpatient </a:t>
            </a:r>
            <a:r>
              <a:rPr lang="en-US" sz="1200" dirty="0" err="1" smtClean="0"/>
              <a:t>propsepctive</a:t>
            </a:r>
            <a:r>
              <a:rPr lang="en-US" sz="1200" dirty="0" smtClean="0"/>
              <a:t> payment systems for acute care  hospitals and long-term care hospital prospective payment system and proposed fiscal year 2014 rates. Fed  </a:t>
            </a:r>
            <a:r>
              <a:rPr lang="en-US" sz="1200" dirty="0" err="1" smtClean="0"/>
              <a:t>Regist</a:t>
            </a:r>
            <a:r>
              <a:rPr lang="en-US" sz="1200" dirty="0" smtClean="0"/>
              <a:t> 2013;78:27622-35.</a:t>
            </a:r>
            <a:endParaRPr lang="en-US" sz="12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Safer Healthcare Now</a:t>
            </a:r>
            <a:endParaRPr lang="en-US" dirty="0"/>
          </a:p>
        </p:txBody>
      </p:sp>
      <p:sp>
        <p:nvSpPr>
          <p:cNvPr id="3" name="Content Placeholder 2"/>
          <p:cNvSpPr>
            <a:spLocks noGrp="1"/>
          </p:cNvSpPr>
          <p:nvPr>
            <p:ph sz="quarter"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371600"/>
            <a:ext cx="7772400" cy="485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57200" y="6400800"/>
            <a:ext cx="7696200" cy="276999"/>
          </a:xfrm>
          <a:prstGeom prst="rect">
            <a:avLst/>
          </a:prstGeom>
          <a:noFill/>
        </p:spPr>
        <p:txBody>
          <a:bodyPr wrap="square" rtlCol="0">
            <a:spAutoFit/>
          </a:bodyPr>
          <a:lstStyle/>
          <a:p>
            <a:r>
              <a:rPr lang="en-US" sz="1200" dirty="0" smtClean="0"/>
              <a:t>Available </a:t>
            </a:r>
            <a:r>
              <a:rPr lang="en-US" sz="1200" dirty="0"/>
              <a:t>at: http://www.saferhealthcarenow.ca/EN/Pages/default.aspx </a:t>
            </a:r>
          </a:p>
        </p:txBody>
      </p:sp>
    </p:spTree>
    <p:extLst>
      <p:ext uri="{BB962C8B-B14F-4D97-AF65-F5344CB8AC3E}">
        <p14:creationId xmlns:p14="http://schemas.microsoft.com/office/powerpoint/2010/main" val="3777993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Catheter Out Program</a:t>
            </a:r>
            <a:endParaRPr lang="en-US" dirty="0"/>
          </a:p>
        </p:txBody>
      </p:sp>
      <p:pic>
        <p:nvPicPr>
          <p:cNvPr id="4" name="Content Placeholder 3" descr="catheter out cost home page.jpg"/>
          <p:cNvPicPr>
            <a:picLocks noGrp="1" noChangeAspect="1"/>
          </p:cNvPicPr>
          <p:nvPr>
            <p:ph sz="quarter" idx="1"/>
          </p:nvPr>
        </p:nvPicPr>
        <p:blipFill>
          <a:blip r:embed="rId2" cstate="print"/>
          <a:stretch>
            <a:fillRect/>
          </a:stretch>
        </p:blipFill>
        <p:spPr>
          <a:xfrm>
            <a:off x="896144" y="1527175"/>
            <a:ext cx="7315200" cy="4572000"/>
          </a:xfrm>
        </p:spPr>
      </p:pic>
      <p:sp>
        <p:nvSpPr>
          <p:cNvPr id="5" name="TextBox 4"/>
          <p:cNvSpPr txBox="1"/>
          <p:nvPr/>
        </p:nvSpPr>
        <p:spPr>
          <a:xfrm>
            <a:off x="152400" y="6400800"/>
            <a:ext cx="8839200" cy="276999"/>
          </a:xfrm>
          <a:prstGeom prst="rect">
            <a:avLst/>
          </a:prstGeom>
          <a:noFill/>
        </p:spPr>
        <p:txBody>
          <a:bodyPr wrap="square" rtlCol="0">
            <a:spAutoFit/>
          </a:bodyPr>
          <a:lstStyle/>
          <a:p>
            <a:pPr algn="ctr"/>
            <a:r>
              <a:rPr lang="en-US" sz="1200" dirty="0" smtClean="0"/>
              <a:t>Available at: http://catheterout.org/?q=banner</a:t>
            </a:r>
            <a:endParaRPr lang="en-US" sz="1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en-US" dirty="0"/>
          </a:p>
        </p:txBody>
      </p:sp>
      <p:sp>
        <p:nvSpPr>
          <p:cNvPr id="3" name="Title 2"/>
          <p:cNvSpPr>
            <a:spLocks noGrp="1"/>
          </p:cNvSpPr>
          <p:nvPr>
            <p:ph type="title"/>
          </p:nvPr>
        </p:nvSpPr>
        <p:spPr/>
        <p:txBody>
          <a:bodyPr>
            <a:normAutofit/>
          </a:bodyPr>
          <a:lstStyle/>
          <a:p>
            <a:r>
              <a:rPr lang="en-US" dirty="0" smtClean="0"/>
              <a:t>NHSN Definitions of CAUTI: Preventing the Preventable</a:t>
            </a:r>
            <a:endParaRPr lang="en-US" dirty="0"/>
          </a:p>
        </p:txBody>
      </p:sp>
      <p:pic>
        <p:nvPicPr>
          <p:cNvPr id="5" name="Picture 4" descr="new photos 040.JPG"/>
          <p:cNvPicPr>
            <a:picLocks noChangeAspect="1"/>
          </p:cNvPicPr>
          <p:nvPr/>
        </p:nvPicPr>
        <p:blipFill>
          <a:blip r:embed="rId2" cstate="print"/>
          <a:stretch>
            <a:fillRect/>
          </a:stretch>
        </p:blipFill>
        <p:spPr>
          <a:xfrm>
            <a:off x="2590800" y="3067050"/>
            <a:ext cx="4038600" cy="302895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NHSN CAUTI Definition Revisions 2015</a:t>
            </a:r>
            <a:endParaRPr lang="en-US" dirty="0">
              <a:solidFill>
                <a:srgbClr val="FF0000"/>
              </a:solidFill>
            </a:endParaRPr>
          </a:p>
        </p:txBody>
      </p:sp>
      <p:sp>
        <p:nvSpPr>
          <p:cNvPr id="3" name="Content Placeholder 2"/>
          <p:cNvSpPr>
            <a:spLocks noGrp="1"/>
          </p:cNvSpPr>
          <p:nvPr>
            <p:ph sz="quarter" idx="1"/>
          </p:nvPr>
        </p:nvSpPr>
        <p:spPr/>
        <p:txBody>
          <a:bodyPr/>
          <a:lstStyle/>
          <a:p>
            <a:r>
              <a:rPr lang="en-US" dirty="0" smtClean="0"/>
              <a:t>Effective January 2015</a:t>
            </a:r>
          </a:p>
          <a:p>
            <a:pPr lvl="1"/>
            <a:endParaRPr lang="en-US" dirty="0"/>
          </a:p>
          <a:p>
            <a:pPr lvl="1"/>
            <a:r>
              <a:rPr lang="en-US" dirty="0" smtClean="0"/>
              <a:t>The Urinary Tract Infections (UTI) definitions will no longer include:</a:t>
            </a:r>
          </a:p>
          <a:p>
            <a:pPr lvl="2"/>
            <a:r>
              <a:rPr lang="en-US" dirty="0" smtClean="0"/>
              <a:t>Symptomatic UTI (SUTI) criteria 2 and 4 due to removal of the following elements:</a:t>
            </a:r>
          </a:p>
          <a:p>
            <a:pPr lvl="3"/>
            <a:r>
              <a:rPr lang="en-US" dirty="0" smtClean="0"/>
              <a:t>Colony counts of less than 100,000 CFU/ml</a:t>
            </a:r>
          </a:p>
          <a:p>
            <a:pPr lvl="3"/>
            <a:r>
              <a:rPr lang="en-US" dirty="0" smtClean="0"/>
              <a:t>Urinalysis results</a:t>
            </a:r>
          </a:p>
          <a:p>
            <a:pPr lvl="2"/>
            <a:r>
              <a:rPr lang="en-US" dirty="0" smtClean="0"/>
              <a:t>Urine cultures that are positive only for yeast, mold, dimorphic fungi, or parasites</a:t>
            </a:r>
          </a:p>
          <a:p>
            <a:pPr lvl="2"/>
            <a:r>
              <a:rPr lang="en-US" dirty="0" err="1" smtClean="0"/>
              <a:t>Uropathogen</a:t>
            </a:r>
            <a:r>
              <a:rPr lang="en-US" dirty="0" smtClean="0"/>
              <a:t> list for Asymptomatic </a:t>
            </a:r>
            <a:r>
              <a:rPr lang="en-US" dirty="0" err="1" smtClean="0"/>
              <a:t>Bacteremic</a:t>
            </a:r>
            <a:r>
              <a:rPr lang="en-US" dirty="0" smtClean="0"/>
              <a:t> UTI (ABUTI) – ABUTI criteria will use the same pathogen list as SUTI</a:t>
            </a:r>
            <a:endParaRPr lang="en-US" dirty="0"/>
          </a:p>
        </p:txBody>
      </p:sp>
      <p:sp>
        <p:nvSpPr>
          <p:cNvPr id="4" name="TextBox 3"/>
          <p:cNvSpPr txBox="1"/>
          <p:nvPr/>
        </p:nvSpPr>
        <p:spPr>
          <a:xfrm>
            <a:off x="381000" y="6400800"/>
            <a:ext cx="8458200" cy="276999"/>
          </a:xfrm>
          <a:prstGeom prst="rect">
            <a:avLst/>
          </a:prstGeom>
          <a:noFill/>
        </p:spPr>
        <p:txBody>
          <a:bodyPr wrap="square" rtlCol="0">
            <a:spAutoFit/>
          </a:bodyPr>
          <a:lstStyle/>
          <a:p>
            <a:pPr algn="ctr"/>
            <a:r>
              <a:rPr lang="en-US" sz="1200" dirty="0" smtClean="0"/>
              <a:t>NHSN Newsletter, Vol. 9, Issue 3, September 2014</a:t>
            </a:r>
            <a:endParaRPr lang="en-U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NHSN, SUTI and ABUTI, 2015</a:t>
            </a:r>
            <a:endParaRPr lang="en-US" dirty="0"/>
          </a:p>
        </p:txBody>
      </p:sp>
      <p:sp>
        <p:nvSpPr>
          <p:cNvPr id="3" name="Content Placeholder 2"/>
          <p:cNvSpPr>
            <a:spLocks noGrp="1"/>
          </p:cNvSpPr>
          <p:nvPr>
            <p:ph sz="quarter" idx="1"/>
          </p:nvPr>
        </p:nvSpPr>
        <p:spPr/>
        <p:txBody>
          <a:bodyPr/>
          <a:lstStyle/>
          <a:p>
            <a:endParaRPr lang="en-US"/>
          </a:p>
        </p:txBody>
      </p:sp>
      <p:pic>
        <p:nvPicPr>
          <p:cNvPr id="1026" name="Picture 2"/>
          <p:cNvPicPr>
            <a:picLocks noChangeAspect="1" noChangeArrowheads="1"/>
          </p:cNvPicPr>
          <p:nvPr/>
        </p:nvPicPr>
        <p:blipFill>
          <a:blip r:embed="rId2" cstate="print"/>
          <a:srcRect/>
          <a:stretch>
            <a:fillRect/>
          </a:stretch>
        </p:blipFill>
        <p:spPr bwMode="auto">
          <a:xfrm>
            <a:off x="2095500" y="990600"/>
            <a:ext cx="4533900" cy="5890877"/>
          </a:xfrm>
          <a:prstGeom prst="rect">
            <a:avLst/>
          </a:prstGeom>
          <a:noFill/>
          <a:ln w="9525">
            <a:noFill/>
            <a:miter lim="800000"/>
            <a:headEnd/>
            <a:tailEnd/>
          </a:ln>
        </p:spPr>
      </p:pic>
    </p:spTree>
    <p:extLst>
      <p:ext uri="{BB962C8B-B14F-4D97-AF65-F5344CB8AC3E}">
        <p14:creationId xmlns:p14="http://schemas.microsoft.com/office/powerpoint/2010/main" val="19974291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04800"/>
            <a:ext cx="8534400" cy="758952"/>
          </a:xfrm>
        </p:spPr>
        <p:txBody>
          <a:bodyPr>
            <a:normAutofit fontScale="90000"/>
          </a:bodyPr>
          <a:lstStyle/>
          <a:p>
            <a:r>
              <a:rPr lang="en-US" dirty="0" smtClean="0">
                <a:solidFill>
                  <a:srgbClr val="FF0000"/>
                </a:solidFill>
              </a:rPr>
              <a:t>Area of Improvement</a:t>
            </a:r>
            <a:r>
              <a:rPr lang="en-US" dirty="0" smtClean="0"/>
              <a:t>:</a:t>
            </a:r>
            <a:br>
              <a:rPr lang="en-US" dirty="0" smtClean="0"/>
            </a:br>
            <a:r>
              <a:rPr lang="en-US" dirty="0" smtClean="0"/>
              <a:t>NHSN Clarification on CAUTI &amp; POA</a:t>
            </a:r>
            <a:endParaRPr lang="en-US" dirty="0"/>
          </a:p>
        </p:txBody>
      </p:sp>
      <p:sp>
        <p:nvSpPr>
          <p:cNvPr id="3" name="Content Placeholder 2"/>
          <p:cNvSpPr>
            <a:spLocks noGrp="1"/>
          </p:cNvSpPr>
          <p:nvPr>
            <p:ph sz="quarter" idx="1"/>
          </p:nvPr>
        </p:nvSpPr>
        <p:spPr/>
        <p:txBody>
          <a:bodyPr>
            <a:normAutofit fontScale="85000" lnSpcReduction="10000"/>
          </a:bodyPr>
          <a:lstStyle/>
          <a:p>
            <a:r>
              <a:rPr lang="en-US" dirty="0" smtClean="0"/>
              <a:t>NHSN clarified the issue of patients having an infection present on admission (POA)</a:t>
            </a:r>
          </a:p>
          <a:p>
            <a:r>
              <a:rPr lang="en-US" dirty="0" smtClean="0"/>
              <a:t>Simply having a urine culture positive for an organism on the date of admission </a:t>
            </a:r>
            <a:r>
              <a:rPr lang="en-US" i="1" dirty="0" smtClean="0"/>
              <a:t>does not</a:t>
            </a:r>
            <a:r>
              <a:rPr lang="en-US" dirty="0" smtClean="0"/>
              <a:t> make it POA</a:t>
            </a:r>
          </a:p>
          <a:p>
            <a:r>
              <a:rPr lang="en-US" dirty="0" smtClean="0"/>
              <a:t>The NHSN manual states that an infection that is POA must have all of the required infection criteria </a:t>
            </a:r>
            <a:r>
              <a:rPr lang="en-US" u="sng" dirty="0" smtClean="0"/>
              <a:t>during the POA time period.</a:t>
            </a:r>
            <a:r>
              <a:rPr lang="en-US" dirty="0" smtClean="0"/>
              <a:t> The POA time period includes the 2 days prior before admission, the day of admission, and the day after admission.</a:t>
            </a:r>
          </a:p>
          <a:p>
            <a:r>
              <a:rPr lang="en-US" i="1" dirty="0" smtClean="0"/>
              <a:t>Not in your favor</a:t>
            </a:r>
            <a:r>
              <a:rPr lang="en-US" dirty="0" smtClean="0"/>
              <a:t>: Infection can develop from colonization on day of admission (positive urine culture with no other criteria) to CAUTI (</a:t>
            </a:r>
            <a:r>
              <a:rPr lang="en-US" dirty="0" err="1" smtClean="0"/>
              <a:t>pos</a:t>
            </a:r>
            <a:r>
              <a:rPr lang="en-US" dirty="0" smtClean="0"/>
              <a:t> urine culture plus other criteria)</a:t>
            </a:r>
          </a:p>
          <a:p>
            <a:r>
              <a:rPr lang="en-US" i="1" dirty="0" smtClean="0"/>
              <a:t>In your favor</a:t>
            </a:r>
            <a:r>
              <a:rPr lang="en-US" dirty="0" smtClean="0"/>
              <a:t>: suspect CAUTI can actually be POA if on POA it is an </a:t>
            </a:r>
            <a:r>
              <a:rPr lang="en-US" i="1" dirty="0" smtClean="0"/>
              <a:t>infection</a:t>
            </a:r>
            <a:endParaRPr lang="en-US" dirty="0" smtClean="0"/>
          </a:p>
          <a:p>
            <a:endParaRPr lang="en-US" dirty="0"/>
          </a:p>
        </p:txBody>
      </p:sp>
      <p:sp>
        <p:nvSpPr>
          <p:cNvPr id="4" name="TextBox 3"/>
          <p:cNvSpPr txBox="1"/>
          <p:nvPr/>
        </p:nvSpPr>
        <p:spPr>
          <a:xfrm>
            <a:off x="152400" y="6400800"/>
            <a:ext cx="8839200" cy="276999"/>
          </a:xfrm>
          <a:prstGeom prst="rect">
            <a:avLst/>
          </a:prstGeom>
          <a:noFill/>
        </p:spPr>
        <p:txBody>
          <a:bodyPr wrap="square" rtlCol="0">
            <a:spAutoFit/>
          </a:bodyPr>
          <a:lstStyle/>
          <a:p>
            <a:r>
              <a:rPr lang="en-US" sz="1200" dirty="0" smtClean="0"/>
              <a:t>NHSN Newsletter, March 2014</a:t>
            </a:r>
            <a:endParaRPr lang="en-US" sz="1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Disclosure Statement</a:t>
            </a:r>
            <a:endParaRPr lang="en-US" dirty="0"/>
          </a:p>
        </p:txBody>
      </p:sp>
      <p:sp>
        <p:nvSpPr>
          <p:cNvPr id="3" name="Content Placeholder 2"/>
          <p:cNvSpPr>
            <a:spLocks noGrp="1"/>
          </p:cNvSpPr>
          <p:nvPr>
            <p:ph sz="quarter" idx="1"/>
          </p:nvPr>
        </p:nvSpPr>
        <p:spPr/>
        <p:txBody>
          <a:bodyPr>
            <a:normAutofit/>
          </a:bodyPr>
          <a:lstStyle/>
          <a:p>
            <a:r>
              <a:rPr lang="en-US" dirty="0" smtClean="0"/>
              <a:t>Robert Garcia is a member of the Clinical Advisory Group for Sage Products, LLC.</a:t>
            </a:r>
          </a:p>
          <a:p>
            <a:endParaRPr lang="en-US" dirty="0"/>
          </a:p>
        </p:txBody>
      </p:sp>
    </p:spTree>
    <p:extLst>
      <p:ext uri="{BB962C8B-B14F-4D97-AF65-F5344CB8AC3E}">
        <p14:creationId xmlns:p14="http://schemas.microsoft.com/office/powerpoint/2010/main" val="41959721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 on Admission and HAI</a:t>
            </a:r>
            <a:endParaRPr lang="en-US" dirty="0"/>
          </a:p>
        </p:txBody>
      </p:sp>
      <p:sp>
        <p:nvSpPr>
          <p:cNvPr id="3" name="Content Placeholder 2"/>
          <p:cNvSpPr>
            <a:spLocks noGrp="1"/>
          </p:cNvSpPr>
          <p:nvPr>
            <p:ph sz="quarter" idx="1"/>
          </p:nvPr>
        </p:nvSpPr>
        <p:spPr/>
        <p:txBody>
          <a:bodyPr/>
          <a:lstStyle/>
          <a:p>
            <a:endParaRPr lang="en-US"/>
          </a:p>
        </p:txBody>
      </p:sp>
      <p:pic>
        <p:nvPicPr>
          <p:cNvPr id="2050" name="Picture 2"/>
          <p:cNvPicPr>
            <a:picLocks noChangeAspect="1" noChangeArrowheads="1"/>
          </p:cNvPicPr>
          <p:nvPr/>
        </p:nvPicPr>
        <p:blipFill>
          <a:blip r:embed="rId2" cstate="print"/>
          <a:srcRect/>
          <a:stretch>
            <a:fillRect/>
          </a:stretch>
        </p:blipFill>
        <p:spPr bwMode="auto">
          <a:xfrm>
            <a:off x="276225" y="1562100"/>
            <a:ext cx="8591550" cy="4838700"/>
          </a:xfrm>
          <a:prstGeom prst="rect">
            <a:avLst/>
          </a:prstGeom>
          <a:noFill/>
          <a:ln w="9525">
            <a:noFill/>
            <a:miter lim="800000"/>
            <a:headEnd/>
            <a:tailEnd/>
          </a:ln>
        </p:spPr>
      </p:pic>
    </p:spTree>
    <p:extLst>
      <p:ext uri="{BB962C8B-B14F-4D97-AF65-F5344CB8AC3E}">
        <p14:creationId xmlns:p14="http://schemas.microsoft.com/office/powerpoint/2010/main" val="42298935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solidFill>
                  <a:srgbClr val="FF0000"/>
                </a:solidFill>
              </a:rPr>
              <a:t>Area of Improvement</a:t>
            </a:r>
            <a:r>
              <a:rPr lang="en-US" sz="2400" dirty="0" smtClean="0"/>
              <a:t>: </a:t>
            </a:r>
            <a:br>
              <a:rPr lang="en-US" sz="2400" dirty="0" smtClean="0"/>
            </a:br>
            <a:r>
              <a:rPr lang="en-US" sz="2400" dirty="0" smtClean="0"/>
              <a:t>Documentation of Symptoms and Catheter Status (1)</a:t>
            </a:r>
            <a:endParaRPr lang="en-US" sz="2400" dirty="0"/>
          </a:p>
        </p:txBody>
      </p:sp>
      <p:sp>
        <p:nvSpPr>
          <p:cNvPr id="3" name="Content Placeholder 2"/>
          <p:cNvSpPr>
            <a:spLocks noGrp="1"/>
          </p:cNvSpPr>
          <p:nvPr>
            <p:ph sz="quarter" idx="1"/>
          </p:nvPr>
        </p:nvSpPr>
        <p:spPr/>
        <p:txBody>
          <a:bodyPr>
            <a:normAutofit/>
          </a:bodyPr>
          <a:lstStyle/>
          <a:p>
            <a:r>
              <a:rPr lang="en-US" sz="2000" dirty="0" smtClean="0"/>
              <a:t>Study conducted to examine if pts. with UTI diagnosis in claims data had a catheter, documented symptoms, or met the NHSN criteria for CAUTI (Univ. of Michigan)</a:t>
            </a:r>
          </a:p>
          <a:p>
            <a:r>
              <a:rPr lang="en-US" sz="2000" dirty="0" smtClean="0"/>
              <a:t>Retrospective medical record review of a random sample of 295 adult hospitalized patients with a secondary diagnosis of UTI</a:t>
            </a:r>
          </a:p>
          <a:p>
            <a:r>
              <a:rPr lang="en-US" sz="2000" dirty="0" smtClean="0"/>
              <a:t>Results:</a:t>
            </a:r>
          </a:p>
          <a:p>
            <a:pPr lvl="1"/>
            <a:r>
              <a:rPr lang="en-US" sz="1500" dirty="0" smtClean="0"/>
              <a:t>126/294 (43%) had an indwelling urinary catheter</a:t>
            </a:r>
          </a:p>
          <a:p>
            <a:pPr lvl="1"/>
            <a:r>
              <a:rPr lang="en-US" sz="1500" dirty="0" smtClean="0"/>
              <a:t>113/294 (38%) had NHSN symptoms</a:t>
            </a:r>
          </a:p>
          <a:p>
            <a:pPr lvl="1"/>
            <a:r>
              <a:rPr lang="en-US" sz="1500" dirty="0" smtClean="0"/>
              <a:t>62/294 (21%) had symptoms other than fever</a:t>
            </a:r>
          </a:p>
          <a:p>
            <a:pPr lvl="1"/>
            <a:r>
              <a:rPr lang="en-US" sz="1500" dirty="0" smtClean="0"/>
              <a:t>Of 136 pts. meeting urine criteria, only 17 (5.8%) met NHSN CAUTI criteria</a:t>
            </a:r>
          </a:p>
          <a:p>
            <a:r>
              <a:rPr lang="en-US" sz="2000" dirty="0" smtClean="0"/>
              <a:t>Conclusion:</a:t>
            </a:r>
          </a:p>
          <a:p>
            <a:pPr lvl="1"/>
            <a:r>
              <a:rPr lang="en-US" sz="1500" dirty="0" smtClean="0"/>
              <a:t>“</a:t>
            </a:r>
            <a:r>
              <a:rPr lang="en-US" sz="1500" i="1" dirty="0" smtClean="0"/>
              <a:t>NHSN symptoms beyond fever (e.g., </a:t>
            </a:r>
            <a:r>
              <a:rPr lang="en-US" sz="1500" i="1" dirty="0" err="1" smtClean="0"/>
              <a:t>suprapubic</a:t>
            </a:r>
            <a:r>
              <a:rPr lang="en-US" sz="1500" i="1" dirty="0" smtClean="0"/>
              <a:t> or CVA tenderness) were documented for a minority (21%) of hospitalizations and not commonly mentioned outside of investigations for causes of fever…</a:t>
            </a:r>
            <a:r>
              <a:rPr lang="en-US" sz="1500" b="1" i="1" dirty="0" smtClean="0"/>
              <a:t>whether these NHSN symptoms were not present or simply were not documented is unclear.”</a:t>
            </a:r>
            <a:endParaRPr lang="en-US" sz="1500" dirty="0" smtClean="0"/>
          </a:p>
          <a:p>
            <a:endParaRPr lang="en-US" dirty="0"/>
          </a:p>
        </p:txBody>
      </p:sp>
      <p:sp>
        <p:nvSpPr>
          <p:cNvPr id="4" name="TextBox 3"/>
          <p:cNvSpPr txBox="1"/>
          <p:nvPr/>
        </p:nvSpPr>
        <p:spPr>
          <a:xfrm>
            <a:off x="228600" y="6172200"/>
            <a:ext cx="8763000" cy="461665"/>
          </a:xfrm>
          <a:prstGeom prst="rect">
            <a:avLst/>
          </a:prstGeom>
          <a:noFill/>
        </p:spPr>
        <p:txBody>
          <a:bodyPr wrap="square" rtlCol="0">
            <a:spAutoFit/>
          </a:bodyPr>
          <a:lstStyle/>
          <a:p>
            <a:r>
              <a:rPr lang="en-US" sz="1200" dirty="0" err="1" smtClean="0"/>
              <a:t>Meddings</a:t>
            </a:r>
            <a:r>
              <a:rPr lang="en-US" sz="1200" dirty="0" smtClean="0"/>
              <a:t> J, et al. Challenges and proposed  improvements for reviewing symptoms and catheter use to identify NHSN CAUTIs. AJIC 2014;42:S236-S241.</a:t>
            </a:r>
            <a:endParaRPr lang="en-US" sz="12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solidFill>
                  <a:srgbClr val="FF0000"/>
                </a:solidFill>
              </a:rPr>
              <a:t>Area of Improvement</a:t>
            </a:r>
            <a:r>
              <a:rPr lang="en-US" sz="2400" dirty="0" smtClean="0"/>
              <a:t>: </a:t>
            </a:r>
            <a:br>
              <a:rPr lang="en-US" sz="2400" dirty="0" smtClean="0"/>
            </a:br>
            <a:r>
              <a:rPr lang="en-US" sz="2400" dirty="0" smtClean="0"/>
              <a:t>Documentation of Symptoms and Catheter Status (2)</a:t>
            </a:r>
            <a:endParaRPr lang="en-US" sz="2400" dirty="0"/>
          </a:p>
        </p:txBody>
      </p:sp>
      <p:sp>
        <p:nvSpPr>
          <p:cNvPr id="3" name="Content Placeholder 2"/>
          <p:cNvSpPr>
            <a:spLocks noGrp="1"/>
          </p:cNvSpPr>
          <p:nvPr>
            <p:ph sz="quarter" idx="1"/>
          </p:nvPr>
        </p:nvSpPr>
        <p:spPr/>
        <p:txBody>
          <a:bodyPr>
            <a:normAutofit/>
          </a:bodyPr>
          <a:lstStyle/>
          <a:p>
            <a:r>
              <a:rPr lang="en-US" sz="2000" dirty="0" smtClean="0"/>
              <a:t>Retrospective study conducted to examine whether clinician practice reflected NHSN definitions (Univ. of Michigan)</a:t>
            </a:r>
          </a:p>
          <a:p>
            <a:r>
              <a:rPr lang="en-US" sz="2000" dirty="0" smtClean="0"/>
              <a:t>Medical record review of 387 adult hospitalized patients with a catheter and positive urine culture </a:t>
            </a:r>
          </a:p>
          <a:p>
            <a:r>
              <a:rPr lang="en-US" sz="2000" dirty="0" smtClean="0"/>
              <a:t>Results:</a:t>
            </a:r>
          </a:p>
          <a:p>
            <a:pPr lvl="1"/>
            <a:r>
              <a:rPr lang="en-US" sz="1500" dirty="0" smtClean="0"/>
              <a:t>Only 4.7% of patients had documented symptoms</a:t>
            </a:r>
          </a:p>
          <a:p>
            <a:pPr lvl="1"/>
            <a:r>
              <a:rPr lang="en-US" sz="1500" dirty="0" smtClean="0"/>
              <a:t>Clinician CAUTI diagnosis: 216/387 (55.8%)</a:t>
            </a:r>
          </a:p>
          <a:p>
            <a:pPr lvl="1"/>
            <a:r>
              <a:rPr lang="en-US" sz="1500" dirty="0" smtClean="0"/>
              <a:t>ID Consultants CAUTI diagnosis: 63/211 (29.9%)</a:t>
            </a:r>
          </a:p>
          <a:p>
            <a:pPr lvl="1"/>
            <a:r>
              <a:rPr lang="en-US" sz="1500" dirty="0" smtClean="0"/>
              <a:t>NHSN CAUTI diagnosis: 119/387 (30.7%)</a:t>
            </a:r>
          </a:p>
          <a:p>
            <a:r>
              <a:rPr lang="en-US" sz="2000" dirty="0" smtClean="0"/>
              <a:t>Conclusion:</a:t>
            </a:r>
          </a:p>
          <a:p>
            <a:pPr lvl="1"/>
            <a:r>
              <a:rPr lang="en-US" sz="1500" dirty="0" smtClean="0"/>
              <a:t>“</a:t>
            </a:r>
            <a:r>
              <a:rPr lang="en-US" sz="1500" i="1" dirty="0" smtClean="0"/>
              <a:t>We found that local signs of infection are rarely reported in patients with a urinary catheter and positive urine cultures….we found that clinicians treated more than half of the patients with positive urine cultures with antibiotics, and their decision was related to signs of sepsis but was based on age and type of organism</a:t>
            </a:r>
            <a:r>
              <a:rPr lang="en-US" sz="1500" b="1" i="1" dirty="0" smtClean="0"/>
              <a:t>.”</a:t>
            </a:r>
            <a:endParaRPr lang="en-US" sz="1500" dirty="0" smtClean="0"/>
          </a:p>
          <a:p>
            <a:endParaRPr lang="en-US" dirty="0"/>
          </a:p>
        </p:txBody>
      </p:sp>
      <p:sp>
        <p:nvSpPr>
          <p:cNvPr id="4" name="TextBox 3"/>
          <p:cNvSpPr txBox="1"/>
          <p:nvPr/>
        </p:nvSpPr>
        <p:spPr>
          <a:xfrm>
            <a:off x="228600" y="6428601"/>
            <a:ext cx="8763000" cy="276999"/>
          </a:xfrm>
          <a:prstGeom prst="rect">
            <a:avLst/>
          </a:prstGeom>
          <a:noFill/>
        </p:spPr>
        <p:txBody>
          <a:bodyPr wrap="square" rtlCol="0">
            <a:spAutoFit/>
          </a:bodyPr>
          <a:lstStyle/>
          <a:p>
            <a:r>
              <a:rPr lang="en-US" sz="1200" dirty="0" err="1" smtClean="0"/>
              <a:t>Fadi</a:t>
            </a:r>
            <a:r>
              <a:rPr lang="en-US" sz="1200" dirty="0" smtClean="0"/>
              <a:t> AH, et al. Clinician practice and the NHSN definition for the diagnosis of CAUTI. AJIC 2013;41:1173-7.</a:t>
            </a:r>
            <a:endParaRPr lang="en-US" sz="12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 of Amended Urine Culture Order Query</a:t>
            </a:r>
            <a:endParaRPr lang="en-US" dirty="0"/>
          </a:p>
        </p:txBody>
      </p:sp>
      <p:graphicFrame>
        <p:nvGraphicFramePr>
          <p:cNvPr id="5" name="Content Placeholder 4"/>
          <p:cNvGraphicFramePr>
            <a:graphicFrameLocks noGrp="1"/>
          </p:cNvGraphicFramePr>
          <p:nvPr>
            <p:ph sz="quarter" idx="1"/>
            <p:extLst>
              <p:ext uri="{D42A27DB-BD31-4B8C-83A1-F6EECF244321}">
                <p14:modId xmlns:p14="http://schemas.microsoft.com/office/powerpoint/2010/main" val="1365791767"/>
              </p:ext>
            </p:extLst>
          </p:nvPr>
        </p:nvGraphicFramePr>
        <p:xfrm>
          <a:off x="937473" y="1828799"/>
          <a:ext cx="7232541" cy="4399756"/>
        </p:xfrm>
        <a:graphic>
          <a:graphicData uri="http://schemas.openxmlformats.org/drawingml/2006/table">
            <a:tbl>
              <a:tblPr/>
              <a:tblGrid>
                <a:gridCol w="2410847"/>
                <a:gridCol w="2410847"/>
                <a:gridCol w="2410847"/>
              </a:tblGrid>
              <a:tr h="524579">
                <a:tc gridSpan="3">
                  <a:txBody>
                    <a:bodyPr/>
                    <a:lstStyle/>
                    <a:p>
                      <a:r>
                        <a:rPr lang="en-US" sz="1500" dirty="0"/>
                        <a:t>Urine culture request: Please provide the following information regarding the patient </a:t>
                      </a:r>
                    </a:p>
                  </a:txBody>
                  <a:tcPr marL="77492" marR="77492" marT="38746" marB="38746" anchor="ctr">
                    <a:lnL>
                      <a:noFill/>
                    </a:lnL>
                    <a:lnR>
                      <a:noFill/>
                    </a:lnR>
                    <a:lnT>
                      <a:noFill/>
                    </a:lnT>
                    <a:lnB>
                      <a:noFill/>
                    </a:lnB>
                  </a:tcPr>
                </a:tc>
                <a:tc hMerge="1">
                  <a:txBody>
                    <a:bodyPr/>
                    <a:lstStyle/>
                    <a:p>
                      <a:endParaRPr lang="en-US"/>
                    </a:p>
                  </a:txBody>
                  <a:tcPr/>
                </a:tc>
                <a:tc hMerge="1">
                  <a:txBody>
                    <a:bodyPr/>
                    <a:lstStyle/>
                    <a:p>
                      <a:endParaRPr lang="en-US"/>
                    </a:p>
                  </a:txBody>
                  <a:tcPr/>
                </a:tc>
              </a:tr>
              <a:tr h="300303">
                <a:tc gridSpan="3">
                  <a:txBody>
                    <a:bodyPr/>
                    <a:lstStyle/>
                    <a:p>
                      <a:r>
                        <a:rPr lang="en-US" sz="1500"/>
                        <a:t>Urinary catheter status</a:t>
                      </a:r>
                    </a:p>
                  </a:txBody>
                  <a:tcPr marL="77492" marR="77492" marT="38746" marB="38746" anchor="ctr">
                    <a:lnL>
                      <a:noFill/>
                    </a:lnL>
                    <a:lnR>
                      <a:noFill/>
                    </a:lnR>
                    <a:lnT>
                      <a:noFill/>
                    </a:lnT>
                    <a:lnB>
                      <a:noFill/>
                    </a:lnB>
                  </a:tcPr>
                </a:tc>
                <a:tc hMerge="1">
                  <a:txBody>
                    <a:bodyPr/>
                    <a:lstStyle/>
                    <a:p>
                      <a:endParaRPr lang="en-US"/>
                    </a:p>
                  </a:txBody>
                  <a:tcPr/>
                </a:tc>
                <a:tc hMerge="1">
                  <a:txBody>
                    <a:bodyPr/>
                    <a:lstStyle/>
                    <a:p>
                      <a:endParaRPr lang="en-US"/>
                    </a:p>
                  </a:txBody>
                  <a:tcPr/>
                </a:tc>
              </a:tr>
              <a:tr h="1197408">
                <a:tc gridSpan="3">
                  <a:txBody>
                    <a:bodyPr/>
                    <a:lstStyle/>
                    <a:p>
                      <a:r>
                        <a:rPr lang="en-US" sz="1500" dirty="0"/>
                        <a:t>☐ Indwelling Foley urinary catheter in place. Reason:______________. Placed on: </a:t>
                      </a:r>
                      <a:r>
                        <a:rPr lang="en-US" sz="1500" i="1" dirty="0"/>
                        <a:t>date.</a:t>
                      </a:r>
                      <a:endParaRPr lang="en-US" sz="1500" dirty="0"/>
                    </a:p>
                    <a:p>
                      <a:r>
                        <a:rPr lang="en-US" sz="1500" dirty="0"/>
                        <a:t>☐ Indwelling Foley urinary catheter removed today or yesterday.</a:t>
                      </a:r>
                    </a:p>
                    <a:p>
                      <a:r>
                        <a:rPr lang="en-US" sz="1500" dirty="0"/>
                        <a:t>☐ No current or recent indwelling Foley urinary catheter.</a:t>
                      </a:r>
                    </a:p>
                    <a:p>
                      <a:r>
                        <a:rPr lang="en-US" sz="1500" dirty="0"/>
                        <a:t>☐ Other urinary catheter type used today or yesterday:__________________.</a:t>
                      </a:r>
                    </a:p>
                  </a:txBody>
                  <a:tcPr marL="77492" marR="77492" marT="38746" marB="38746" anchor="ctr">
                    <a:lnL>
                      <a:noFill/>
                    </a:lnL>
                    <a:lnR>
                      <a:noFill/>
                    </a:lnR>
                    <a:lnT>
                      <a:noFill/>
                    </a:lnT>
                    <a:lnB>
                      <a:noFill/>
                    </a:lnB>
                  </a:tcPr>
                </a:tc>
                <a:tc hMerge="1">
                  <a:txBody>
                    <a:bodyPr/>
                    <a:lstStyle/>
                    <a:p>
                      <a:endParaRPr lang="en-US"/>
                    </a:p>
                  </a:txBody>
                  <a:tcPr/>
                </a:tc>
                <a:tc hMerge="1">
                  <a:txBody>
                    <a:bodyPr/>
                    <a:lstStyle/>
                    <a:p>
                      <a:endParaRPr lang="en-US"/>
                    </a:p>
                  </a:txBody>
                  <a:tcPr/>
                </a:tc>
              </a:tr>
              <a:tr h="300303">
                <a:tc gridSpan="3">
                  <a:txBody>
                    <a:bodyPr/>
                    <a:lstStyle/>
                    <a:p>
                      <a:r>
                        <a:rPr lang="en-US" sz="1500"/>
                        <a:t>Symptoms today or yesterday</a:t>
                      </a:r>
                    </a:p>
                  </a:txBody>
                  <a:tcPr marL="77492" marR="77492" marT="38746" marB="38746" anchor="ctr">
                    <a:lnL>
                      <a:noFill/>
                    </a:lnL>
                    <a:lnR>
                      <a:noFill/>
                    </a:lnR>
                    <a:lnT>
                      <a:noFill/>
                    </a:lnT>
                    <a:lnB>
                      <a:noFill/>
                    </a:lnB>
                  </a:tcPr>
                </a:tc>
                <a:tc hMerge="1">
                  <a:txBody>
                    <a:bodyPr/>
                    <a:lstStyle/>
                    <a:p>
                      <a:endParaRPr lang="en-US"/>
                    </a:p>
                  </a:txBody>
                  <a:tcPr/>
                </a:tc>
                <a:tc hMerge="1">
                  <a:txBody>
                    <a:bodyPr/>
                    <a:lstStyle/>
                    <a:p>
                      <a:endParaRPr lang="en-US"/>
                    </a:p>
                  </a:txBody>
                  <a:tcPr/>
                </a:tc>
              </a:tr>
              <a:tr h="300303">
                <a:tc gridSpan="3">
                  <a:txBody>
                    <a:bodyPr/>
                    <a:lstStyle/>
                    <a:p>
                      <a:r>
                        <a:rPr lang="en-US" sz="1500"/>
                        <a:t>☐ None: please avoid ordering urine culture in patients without symptoms.</a:t>
                      </a:r>
                    </a:p>
                  </a:txBody>
                  <a:tcPr marL="77492" marR="77492" marT="38746" marB="38746" anchor="ctr">
                    <a:lnL>
                      <a:noFill/>
                    </a:lnL>
                    <a:lnR>
                      <a:noFill/>
                    </a:lnR>
                    <a:lnT>
                      <a:noFill/>
                    </a:lnT>
                    <a:lnB>
                      <a:noFill/>
                    </a:lnB>
                  </a:tcPr>
                </a:tc>
                <a:tc hMerge="1">
                  <a:txBody>
                    <a:bodyPr/>
                    <a:lstStyle/>
                    <a:p>
                      <a:endParaRPr lang="en-US"/>
                    </a:p>
                  </a:txBody>
                  <a:tcPr/>
                </a:tc>
                <a:tc hMerge="1">
                  <a:txBody>
                    <a:bodyPr/>
                    <a:lstStyle/>
                    <a:p>
                      <a:endParaRPr lang="en-US"/>
                    </a:p>
                  </a:txBody>
                  <a:tcPr/>
                </a:tc>
              </a:tr>
              <a:tr h="300303">
                <a:tc>
                  <a:txBody>
                    <a:bodyPr/>
                    <a:lstStyle/>
                    <a:p>
                      <a:r>
                        <a:rPr lang="en-US" sz="1500"/>
                        <a:t>☐ Fever &gt;38 °C</a:t>
                      </a:r>
                    </a:p>
                  </a:txBody>
                  <a:tcPr marL="77492" marR="77492" marT="38746" marB="38746" anchor="ctr">
                    <a:lnL>
                      <a:noFill/>
                    </a:lnL>
                    <a:lnR>
                      <a:noFill/>
                    </a:lnR>
                    <a:lnT>
                      <a:noFill/>
                    </a:lnT>
                    <a:lnB>
                      <a:noFill/>
                    </a:lnB>
                  </a:tcPr>
                </a:tc>
                <a:tc>
                  <a:txBody>
                    <a:bodyPr/>
                    <a:lstStyle/>
                    <a:p>
                      <a:r>
                        <a:rPr lang="en-US" sz="1500"/>
                        <a:t>☐ CVA pain, tenderness</a:t>
                      </a:r>
                      <a:r>
                        <a:rPr lang="en-US" sz="1500" baseline="30000">
                          <a:hlinkClick r:id="rId2" action="ppaction://hlinkfile"/>
                        </a:rPr>
                        <a:t>∗</a:t>
                      </a:r>
                      <a:endParaRPr lang="en-US" sz="1500"/>
                    </a:p>
                  </a:txBody>
                  <a:tcPr marL="77492" marR="77492" marT="38746" marB="38746" anchor="ctr">
                    <a:lnL>
                      <a:noFill/>
                    </a:lnL>
                    <a:lnR>
                      <a:noFill/>
                    </a:lnR>
                    <a:lnT>
                      <a:noFill/>
                    </a:lnT>
                    <a:lnB>
                      <a:noFill/>
                    </a:lnB>
                  </a:tcPr>
                </a:tc>
                <a:tc>
                  <a:txBody>
                    <a:bodyPr/>
                    <a:lstStyle/>
                    <a:p>
                      <a:r>
                        <a:rPr lang="en-US" sz="1500"/>
                        <a:t>☐ Urgency</a:t>
                      </a:r>
                      <a:r>
                        <a:rPr lang="en-US" sz="1500" baseline="30000">
                          <a:hlinkClick r:id="rId2" action="ppaction://hlinkfile"/>
                        </a:rPr>
                        <a:t>∗</a:t>
                      </a:r>
                      <a:endParaRPr lang="en-US" sz="1500"/>
                    </a:p>
                  </a:txBody>
                  <a:tcPr marL="77492" marR="77492" marT="38746" marB="38746" anchor="ctr">
                    <a:lnL>
                      <a:noFill/>
                    </a:lnL>
                    <a:lnR>
                      <a:noFill/>
                    </a:lnR>
                    <a:lnT>
                      <a:noFill/>
                    </a:lnT>
                    <a:lnB>
                      <a:noFill/>
                    </a:lnB>
                  </a:tcPr>
                </a:tc>
              </a:tr>
              <a:tr h="497071">
                <a:tc>
                  <a:txBody>
                    <a:bodyPr/>
                    <a:lstStyle/>
                    <a:p>
                      <a:r>
                        <a:rPr lang="en-US" sz="1500"/>
                        <a:t>☐ Suprapubic tenderness</a:t>
                      </a:r>
                      <a:r>
                        <a:rPr lang="en-US" sz="1500" baseline="30000">
                          <a:hlinkClick r:id="rId2" action="ppaction://hlinkfile"/>
                        </a:rPr>
                        <a:t>∗</a:t>
                      </a:r>
                      <a:endParaRPr lang="en-US" sz="1500"/>
                    </a:p>
                  </a:txBody>
                  <a:tcPr marL="77492" marR="77492" marT="38746" marB="38746" anchor="ctr">
                    <a:lnL>
                      <a:noFill/>
                    </a:lnL>
                    <a:lnR>
                      <a:noFill/>
                    </a:lnR>
                    <a:lnT>
                      <a:noFill/>
                    </a:lnT>
                    <a:lnB>
                      <a:noFill/>
                    </a:lnB>
                  </a:tcPr>
                </a:tc>
                <a:tc>
                  <a:txBody>
                    <a:bodyPr/>
                    <a:lstStyle/>
                    <a:p>
                      <a:r>
                        <a:rPr lang="en-US" sz="1500"/>
                        <a:t>☐ Frequency</a:t>
                      </a:r>
                      <a:r>
                        <a:rPr lang="en-US" sz="1500" baseline="30000">
                          <a:hlinkClick r:id="rId2" action="ppaction://hlinkfile"/>
                        </a:rPr>
                        <a:t>∗</a:t>
                      </a:r>
                      <a:endParaRPr lang="en-US" sz="1500"/>
                    </a:p>
                  </a:txBody>
                  <a:tcPr marL="77492" marR="77492" marT="38746" marB="38746" anchor="ctr">
                    <a:lnL>
                      <a:noFill/>
                    </a:lnL>
                    <a:lnR>
                      <a:noFill/>
                    </a:lnR>
                    <a:lnT>
                      <a:noFill/>
                    </a:lnT>
                    <a:lnB>
                      <a:noFill/>
                    </a:lnB>
                  </a:tcPr>
                </a:tc>
                <a:tc>
                  <a:txBody>
                    <a:bodyPr/>
                    <a:lstStyle/>
                    <a:p>
                      <a:r>
                        <a:rPr lang="en-US" sz="1500"/>
                        <a:t>☐ Dysuria</a:t>
                      </a:r>
                      <a:r>
                        <a:rPr lang="en-US" sz="1500" baseline="30000">
                          <a:hlinkClick r:id="rId2" action="ppaction://hlinkfile"/>
                        </a:rPr>
                        <a:t>∗</a:t>
                      </a:r>
                      <a:endParaRPr lang="en-US" sz="1500"/>
                    </a:p>
                  </a:txBody>
                  <a:tcPr marL="77492" marR="77492" marT="38746" marB="38746" anchor="ctr">
                    <a:lnL>
                      <a:noFill/>
                    </a:lnL>
                    <a:lnR>
                      <a:noFill/>
                    </a:lnR>
                    <a:lnT>
                      <a:noFill/>
                    </a:lnT>
                    <a:lnB>
                      <a:noFill/>
                    </a:lnB>
                  </a:tcPr>
                </a:tc>
              </a:tr>
              <a:tr h="923133">
                <a:tc gridSpan="3">
                  <a:txBody>
                    <a:bodyPr/>
                    <a:lstStyle/>
                    <a:p>
                      <a:r>
                        <a:rPr lang="en-US" sz="1500" dirty="0"/>
                        <a:t>☐ Other symptoms/reasons for ordering urine culture:____________________ _____________________________________________________________________</a:t>
                      </a:r>
                    </a:p>
                  </a:txBody>
                  <a:tcPr marL="77492" marR="77492" marT="38746" marB="38746" anchor="ctr">
                    <a:lnL>
                      <a:noFill/>
                    </a:lnL>
                    <a:lnR>
                      <a:noFill/>
                    </a:lnR>
                    <a:lnT>
                      <a:noFill/>
                    </a:lnT>
                    <a:lnB>
                      <a:noFill/>
                    </a:lnB>
                  </a:tcPr>
                </a:tc>
                <a:tc hMerge="1">
                  <a:txBody>
                    <a:bodyPr/>
                    <a:lstStyle/>
                    <a:p>
                      <a:endParaRPr lang="en-US"/>
                    </a:p>
                  </a:txBody>
                  <a:tcPr/>
                </a:tc>
                <a:tc hMerge="1">
                  <a:txBody>
                    <a:bodyPr/>
                    <a:lstStyle/>
                    <a:p>
                      <a:endParaRPr lang="en-US"/>
                    </a:p>
                  </a:txBody>
                  <a:tcPr/>
                </a:tc>
              </a:tr>
            </a:tbl>
          </a:graphicData>
        </a:graphic>
      </p:graphicFrame>
      <p:sp>
        <p:nvSpPr>
          <p:cNvPr id="4" name="TextBox 3"/>
          <p:cNvSpPr txBox="1"/>
          <p:nvPr/>
        </p:nvSpPr>
        <p:spPr>
          <a:xfrm>
            <a:off x="228600" y="6428601"/>
            <a:ext cx="8839200" cy="276999"/>
          </a:xfrm>
          <a:prstGeom prst="rect">
            <a:avLst/>
          </a:prstGeom>
          <a:noFill/>
        </p:spPr>
        <p:txBody>
          <a:bodyPr wrap="square" rtlCol="0">
            <a:spAutoFit/>
          </a:bodyPr>
          <a:lstStyle/>
          <a:p>
            <a:r>
              <a:rPr lang="en-US" sz="1000" dirty="0" err="1" smtClean="0"/>
              <a:t>Meddings</a:t>
            </a:r>
            <a:r>
              <a:rPr lang="en-US" sz="1000" dirty="0" smtClean="0"/>
              <a:t> J, et al. Challenges and proposed  improvements for reviewing symptoms and catheter use to identify NHSN CAUTIs. AJIC 2014;42:S236-S241</a:t>
            </a:r>
            <a:r>
              <a:rPr lang="en-US" sz="1200" dirty="0" smtClean="0"/>
              <a:t>.</a:t>
            </a:r>
            <a:endParaRPr lang="en-US" sz="1200" dirty="0"/>
          </a:p>
        </p:txBody>
      </p:sp>
      <p:sp>
        <p:nvSpPr>
          <p:cNvPr id="6" name="Rectangle 2"/>
          <p:cNvSpPr>
            <a:spLocks noChangeArrowheads="1"/>
          </p:cNvSpPr>
          <p:nvPr/>
        </p:nvSpPr>
        <p:spPr bwMode="auto">
          <a:xfrm>
            <a:off x="971550" y="1579563"/>
            <a:ext cx="87313"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Arial" pitchFamily="34" charset="0"/>
                <a:ea typeface="Arial Unicode MS" pitchFamily="34" charset="-128"/>
                <a:cs typeface="Arial" pitchFamily="34" charset="0"/>
              </a:rPr>
              <a:t>Table 3. </a:t>
            </a:r>
            <a:endParaRPr kumimoji="0" lang="en-US" altLang="en-US" sz="700" b="1" i="0" u="none" strike="noStrike" cap="none" normalizeH="0" baseline="0" smtClean="0">
              <a:ln>
                <a:noFill/>
              </a:ln>
              <a:solidFill>
                <a:srgbClr val="666666"/>
              </a:solidFill>
              <a:effectLst/>
              <a:latin typeface="Verdana" pitchFamily="34" charset="0"/>
              <a:ea typeface="Arial Unicode MS" pitchFamily="34" charset="-128"/>
              <a:cs typeface="Arial Unicode MS"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666666"/>
                </a:solidFill>
                <a:effectLst/>
                <a:latin typeface="Verdana" pitchFamily="34" charset="0"/>
                <a:ea typeface="Arial Unicode MS" pitchFamily="34" charset="-128"/>
                <a:cs typeface="Arial Unicode MS" pitchFamily="34" charset="-128"/>
              </a:rPr>
              <a:t>Example text for a urine culture order to query and document catheter status and symptoms at the time of urine culture sample collection</a:t>
            </a:r>
            <a:endParaRPr kumimoji="0" lang="en-US" altLang="en-US" b="0" i="0" u="none" strike="noStrike" cap="none" normalizeH="0" baseline="0" smtClean="0">
              <a:ln>
                <a:noFill/>
              </a:ln>
              <a:solidFill>
                <a:srgbClr val="5C5C5C"/>
              </a:solidFill>
              <a:effectLst/>
              <a:latin typeface="Arial Unicode MS" pitchFamily="34" charset="-128"/>
              <a:ea typeface="Arial Unicode MS" pitchFamily="34" charset="-128"/>
              <a:cs typeface="Arial Unicode MS" pitchFamily="34" charset="-128"/>
            </a:endParaRPr>
          </a:p>
          <a:p>
            <a:pPr marL="457200" marR="0" lvl="1"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endParaRPr>
          </a:p>
        </p:txBody>
      </p:sp>
      <p:sp>
        <p:nvSpPr>
          <p:cNvPr id="7" name="Rectangle 3"/>
          <p:cNvSpPr>
            <a:spLocks noChangeArrowheads="1"/>
          </p:cNvSpPr>
          <p:nvPr/>
        </p:nvSpPr>
        <p:spPr bwMode="auto">
          <a:xfrm>
            <a:off x="938213" y="15271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77763"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b="0" i="0" u="none" strike="noStrike" cap="none" normalizeH="0" baseline="0" dirty="0" smtClean="0">
              <a:ln>
                <a:noFill/>
              </a:ln>
              <a:solidFill>
                <a:srgbClr val="5C5C5C"/>
              </a:solidFill>
              <a:effectLst/>
              <a:latin typeface="Arial Unicode MS" pitchFamily="34" charset="-128"/>
              <a:ea typeface="Arial Unicode MS" pitchFamily="34" charset="-128"/>
              <a:cs typeface="Arial Unicode MS" pitchFamily="34" charset="-128"/>
            </a:endParaRPr>
          </a:p>
          <a:p>
            <a:pPr marL="457200" marR="0" lvl="1"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rgbClr val="5C5C5C"/>
                </a:solidFill>
                <a:effectLst/>
                <a:latin typeface="Arial Unicode MS" pitchFamily="34" charset="-128"/>
                <a:ea typeface="Arial Unicode MS" pitchFamily="34" charset="-128"/>
                <a:cs typeface="Arial Unicode MS" pitchFamily="34" charset="-128"/>
              </a:rPr>
              <a:t>∗</a:t>
            </a:r>
          </a:p>
          <a:p>
            <a:pPr marL="914400" marR="0" lvl="2"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666666"/>
                </a:solidFill>
                <a:effectLst/>
                <a:latin typeface="Verdana" pitchFamily="34" charset="0"/>
                <a:ea typeface="Arial Unicode MS" pitchFamily="34" charset="-128"/>
                <a:cs typeface="Arial Unicode MS" pitchFamily="34" charset="-128"/>
              </a:rPr>
              <a:t>With no other recognized cause besides suspected UTI.</a:t>
            </a:r>
            <a:endParaRPr kumimoji="0" lang="en-US" altLang="en-US" b="0" i="0" u="none" strike="noStrike" cap="none" normalizeH="0" baseline="0" dirty="0" smtClean="0">
              <a:ln>
                <a:noFill/>
              </a:ln>
              <a:solidFill>
                <a:srgbClr val="5C5C5C"/>
              </a:solidFill>
              <a:effectLst/>
              <a:latin typeface="Arial Unicode MS" pitchFamily="34" charset="-128"/>
              <a:ea typeface="Arial Unicode MS" pitchFamily="34" charset="-128"/>
              <a:cs typeface="Arial Unicode MS"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en-US" dirty="0"/>
          </a:p>
        </p:txBody>
      </p:sp>
      <p:sp>
        <p:nvSpPr>
          <p:cNvPr id="3" name="Title 2"/>
          <p:cNvSpPr>
            <a:spLocks noGrp="1"/>
          </p:cNvSpPr>
          <p:nvPr>
            <p:ph type="title"/>
          </p:nvPr>
        </p:nvSpPr>
        <p:spPr/>
        <p:txBody>
          <a:bodyPr>
            <a:normAutofit/>
          </a:bodyPr>
          <a:lstStyle/>
          <a:p>
            <a:r>
              <a:rPr lang="en-US" dirty="0" smtClean="0"/>
              <a:t>Pathogenesis of CAUTI</a:t>
            </a:r>
            <a:endParaRPr lang="en-US" dirty="0"/>
          </a:p>
        </p:txBody>
      </p:sp>
      <p:pic>
        <p:nvPicPr>
          <p:cNvPr id="7" name="Picture 6" descr="bacteria.jpg"/>
          <p:cNvPicPr>
            <a:picLocks noChangeAspect="1"/>
          </p:cNvPicPr>
          <p:nvPr/>
        </p:nvPicPr>
        <p:blipFill>
          <a:blip r:embed="rId2" cstate="print"/>
          <a:stretch>
            <a:fillRect/>
          </a:stretch>
        </p:blipFill>
        <p:spPr>
          <a:xfrm>
            <a:off x="2209800" y="2743200"/>
            <a:ext cx="4724400" cy="354330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Pathogenesis</a:t>
            </a:r>
            <a:endParaRPr lang="en-US"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1524000"/>
            <a:ext cx="6473575" cy="4501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Up Arrow Callout 5"/>
          <p:cNvSpPr/>
          <p:nvPr/>
        </p:nvSpPr>
        <p:spPr>
          <a:xfrm>
            <a:off x="5943600" y="2667000"/>
            <a:ext cx="2057400" cy="3124200"/>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66% of CAUTI acquired by the extraluminal route: </a:t>
            </a:r>
            <a:r>
              <a:rPr lang="en-US" i="1" dirty="0" smtClean="0"/>
              <a:t>Staph, Enterococcus, yeast</a:t>
            </a:r>
            <a:endParaRPr lang="en-US" dirty="0"/>
          </a:p>
        </p:txBody>
      </p:sp>
      <p:sp>
        <p:nvSpPr>
          <p:cNvPr id="7" name="Right Arrow Callout 6"/>
          <p:cNvSpPr/>
          <p:nvPr/>
        </p:nvSpPr>
        <p:spPr>
          <a:xfrm>
            <a:off x="304800" y="4267200"/>
            <a:ext cx="2286000" cy="1600200"/>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34% acquired by intraluminal route: Gram negatives</a:t>
            </a:r>
            <a:endParaRPr lang="en-US" dirty="0"/>
          </a:p>
        </p:txBody>
      </p:sp>
      <p:sp>
        <p:nvSpPr>
          <p:cNvPr id="8" name="TextBox 7"/>
          <p:cNvSpPr txBox="1"/>
          <p:nvPr/>
        </p:nvSpPr>
        <p:spPr>
          <a:xfrm>
            <a:off x="152400" y="6172200"/>
            <a:ext cx="8839200" cy="276999"/>
          </a:xfrm>
          <a:prstGeom prst="rect">
            <a:avLst/>
          </a:prstGeom>
          <a:noFill/>
        </p:spPr>
        <p:txBody>
          <a:bodyPr wrap="square" rtlCol="0">
            <a:spAutoFit/>
          </a:bodyPr>
          <a:lstStyle/>
          <a:p>
            <a:r>
              <a:rPr lang="en-US" sz="1200" dirty="0" smtClean="0"/>
              <a:t>Tambyah PA. A prospective study of pathogenesis of catheter-associated urinary tract infections. Mayo Clin Proc 1999;74:131-6.</a:t>
            </a:r>
            <a:endParaRPr lang="en-US" sz="1200" dirty="0"/>
          </a:p>
        </p:txBody>
      </p:sp>
    </p:spTree>
    <p:extLst>
      <p:ext uri="{BB962C8B-B14F-4D97-AF65-F5344CB8AC3E}">
        <p14:creationId xmlns:p14="http://schemas.microsoft.com/office/powerpoint/2010/main" val="753897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ppt_x"/>
                                          </p:val>
                                        </p:tav>
                                        <p:tav tm="100000">
                                          <p:val>
                                            <p:strVal val="#ppt_x"/>
                                          </p:val>
                                        </p:tav>
                                      </p:tavLst>
                                    </p:anim>
                                    <p:anim calcmode="lin" valueType="num">
                                      <p:cBhvr additive="base">
                                        <p:cTn id="8" dur="2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ppt_x"/>
                                          </p:val>
                                        </p:tav>
                                        <p:tav tm="100000">
                                          <p:val>
                                            <p:strVal val="#ppt_x"/>
                                          </p:val>
                                        </p:tav>
                                      </p:tavLst>
                                    </p:anim>
                                    <p:anim calcmode="lin" valueType="num">
                                      <p:cBhvr additive="base">
                                        <p:cTn id="14"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0-#ppt_w/2"/>
                                          </p:val>
                                        </p:tav>
                                        <p:tav tm="100000">
                                          <p:val>
                                            <p:strVal val="#ppt_x"/>
                                          </p:val>
                                        </p:tav>
                                      </p:tavLst>
                                    </p:anim>
                                    <p:anim calcmode="lin" valueType="num">
                                      <p:cBhvr additive="base">
                                        <p:cTn id="20"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Pathogenesis</a:t>
            </a:r>
            <a:endParaRPr lang="en-US" dirty="0"/>
          </a:p>
        </p:txBody>
      </p:sp>
      <p:sp>
        <p:nvSpPr>
          <p:cNvPr id="4" name="Content Placeholder 3"/>
          <p:cNvSpPr>
            <a:spLocks noGrp="1"/>
          </p:cNvSpPr>
          <p:nvPr>
            <p:ph sz="quarter" idx="1"/>
          </p:nvPr>
        </p:nvSpPr>
        <p:spPr/>
        <p:txBody>
          <a:bodyPr>
            <a:normAutofit lnSpcReduction="10000"/>
          </a:bodyPr>
          <a:lstStyle/>
          <a:p>
            <a:r>
              <a:rPr lang="en-US" dirty="0" smtClean="0"/>
              <a:t>Extraluminal acquisition of organisms is usually associated with endogenous organisms, i.e., bacteria that colonize the patient’s own perineum</a:t>
            </a:r>
          </a:p>
          <a:p>
            <a:endParaRPr lang="en-US" dirty="0" smtClean="0"/>
          </a:p>
          <a:p>
            <a:r>
              <a:rPr lang="en-US" dirty="0" smtClean="0"/>
              <a:t>Intraluminal acquisition is most often associated with exogenous organisms and result from cross-contamination from the hands of healthcare workers</a:t>
            </a:r>
          </a:p>
          <a:p>
            <a:endParaRPr lang="en-US" dirty="0" smtClean="0"/>
          </a:p>
          <a:p>
            <a:r>
              <a:rPr lang="en-US" dirty="0" smtClean="0"/>
              <a:t>Approx. 15% of episodes of healthcare-associated bacteruria occur in clusters from intrahospital transmission</a:t>
            </a:r>
            <a:endParaRPr lang="en-US" dirty="0"/>
          </a:p>
        </p:txBody>
      </p:sp>
      <p:sp>
        <p:nvSpPr>
          <p:cNvPr id="5" name="TextBox 4"/>
          <p:cNvSpPr txBox="1"/>
          <p:nvPr/>
        </p:nvSpPr>
        <p:spPr>
          <a:xfrm>
            <a:off x="381000" y="6428601"/>
            <a:ext cx="8458200" cy="276999"/>
          </a:xfrm>
          <a:prstGeom prst="rect">
            <a:avLst/>
          </a:prstGeom>
          <a:noFill/>
        </p:spPr>
        <p:txBody>
          <a:bodyPr wrap="square" rtlCol="0">
            <a:spAutoFit/>
          </a:bodyPr>
          <a:lstStyle/>
          <a:p>
            <a:pPr algn="ctr"/>
            <a:r>
              <a:rPr lang="en-US" sz="1200" dirty="0" smtClean="0"/>
              <a:t>Maki DG. Engineering out the risk of infection with urinary catheters. Emerg Infect Dis 2001;7:1-6.</a:t>
            </a:r>
            <a:endParaRPr lang="en-US" sz="12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152400" y="1371600"/>
            <a:ext cx="4343400" cy="885374"/>
          </a:xfrm>
        </p:spPr>
        <p:txBody>
          <a:bodyPr/>
          <a:lstStyle/>
          <a:p>
            <a:pPr>
              <a:buFont typeface="Arial" pitchFamily="34" charset="0"/>
              <a:buChar char="•"/>
            </a:pPr>
            <a:r>
              <a:rPr lang="en-US" sz="1200" dirty="0" smtClean="0"/>
              <a:t>Biofilms are composed of clusters of mircoorganisms in a polysaccharide matrix </a:t>
            </a:r>
          </a:p>
          <a:p>
            <a:pPr>
              <a:buFont typeface="Arial" pitchFamily="34" charset="0"/>
              <a:buChar char="•"/>
            </a:pPr>
            <a:r>
              <a:rPr lang="en-US" sz="1200" dirty="0" smtClean="0"/>
              <a:t>They form on intraluminal and extraluminal surfaces</a:t>
            </a:r>
            <a:endParaRPr lang="en-US" sz="1200" dirty="0"/>
          </a:p>
        </p:txBody>
      </p:sp>
      <p:sp>
        <p:nvSpPr>
          <p:cNvPr id="8" name="Text Placeholder 7"/>
          <p:cNvSpPr>
            <a:spLocks noGrp="1"/>
          </p:cNvSpPr>
          <p:nvPr>
            <p:ph type="body" sz="half" idx="3"/>
          </p:nvPr>
        </p:nvSpPr>
        <p:spPr>
          <a:xfrm>
            <a:off x="4648200" y="1371600"/>
            <a:ext cx="4343400" cy="883920"/>
          </a:xfrm>
        </p:spPr>
        <p:txBody>
          <a:bodyPr/>
          <a:lstStyle/>
          <a:p>
            <a:pPr>
              <a:buFont typeface="Arial" pitchFamily="34" charset="0"/>
              <a:buChar char="•"/>
            </a:pPr>
            <a:r>
              <a:rPr lang="en-US" sz="1200" dirty="0" smtClean="0"/>
              <a:t>Organisms in biofilms may ascend the catheter in 1-3 days</a:t>
            </a:r>
          </a:p>
          <a:p>
            <a:pPr>
              <a:buFont typeface="Arial" pitchFamily="34" charset="0"/>
              <a:buChar char="•"/>
            </a:pPr>
            <a:r>
              <a:rPr lang="en-US" sz="1200" dirty="0" smtClean="0"/>
              <a:t>Biofilms form a protective environment for organisms with poor penetration by antimicrobials</a:t>
            </a:r>
            <a:endParaRPr lang="en-US" sz="1200" dirty="0"/>
          </a:p>
        </p:txBody>
      </p:sp>
      <p:pic>
        <p:nvPicPr>
          <p:cNvPr id="7" name="Content Placeholder 6"/>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4648200" y="3048000"/>
            <a:ext cx="4218419" cy="2635236"/>
          </a:xfrm>
        </p:spPr>
      </p:pic>
      <p:pic>
        <p:nvPicPr>
          <p:cNvPr id="6" name="Content Placeholder 5"/>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304800" y="3124200"/>
            <a:ext cx="4038600" cy="2711981"/>
          </a:xfrm>
        </p:spPr>
      </p:pic>
      <p:sp>
        <p:nvSpPr>
          <p:cNvPr id="2" name="Title 1"/>
          <p:cNvSpPr>
            <a:spLocks noGrp="1"/>
          </p:cNvSpPr>
          <p:nvPr>
            <p:ph type="title"/>
          </p:nvPr>
        </p:nvSpPr>
        <p:spPr/>
        <p:txBody>
          <a:bodyPr/>
          <a:lstStyle/>
          <a:p>
            <a:r>
              <a:rPr lang="en-US" dirty="0" smtClean="0"/>
              <a:t>Catheter Biofilms</a:t>
            </a:r>
            <a:endParaRPr lang="en-US" dirty="0"/>
          </a:p>
        </p:txBody>
      </p:sp>
      <p:sp>
        <p:nvSpPr>
          <p:cNvPr id="9" name="TextBox 8"/>
          <p:cNvSpPr txBox="1"/>
          <p:nvPr/>
        </p:nvSpPr>
        <p:spPr>
          <a:xfrm>
            <a:off x="228600" y="6428601"/>
            <a:ext cx="8610600" cy="276999"/>
          </a:xfrm>
          <a:prstGeom prst="rect">
            <a:avLst/>
          </a:prstGeom>
          <a:noFill/>
        </p:spPr>
        <p:txBody>
          <a:bodyPr wrap="square" rtlCol="0">
            <a:spAutoFit/>
          </a:bodyPr>
          <a:lstStyle/>
          <a:p>
            <a:pPr algn="ctr"/>
            <a:r>
              <a:rPr lang="en-US" sz="1200" dirty="0" smtClean="0"/>
              <a:t>Saint S. Biofilms and catheter-associated urinary tract infections. Infectious Dis Clin North America 2003;17:411-32.</a:t>
            </a:r>
            <a:endParaRPr lang="en-US" sz="1200" dirty="0"/>
          </a:p>
        </p:txBody>
      </p:sp>
    </p:spTree>
    <p:extLst>
      <p:ext uri="{BB962C8B-B14F-4D97-AF65-F5344CB8AC3E}">
        <p14:creationId xmlns:p14="http://schemas.microsoft.com/office/powerpoint/2010/main" val="8104791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Pathogens Associated with CAUTIs</a:t>
            </a:r>
            <a:endParaRPr lang="en-US" dirty="0"/>
          </a:p>
        </p:txBody>
      </p:sp>
      <p:sp>
        <p:nvSpPr>
          <p:cNvPr id="5" name="TextBox 4"/>
          <p:cNvSpPr txBox="1"/>
          <p:nvPr/>
        </p:nvSpPr>
        <p:spPr>
          <a:xfrm>
            <a:off x="152400" y="6459379"/>
            <a:ext cx="8839200" cy="246221"/>
          </a:xfrm>
          <a:prstGeom prst="rect">
            <a:avLst/>
          </a:prstGeom>
          <a:noFill/>
        </p:spPr>
        <p:txBody>
          <a:bodyPr wrap="square" rtlCol="0">
            <a:spAutoFit/>
          </a:bodyPr>
          <a:lstStyle/>
          <a:p>
            <a:pPr algn="ctr"/>
            <a:r>
              <a:rPr lang="en-US" sz="1000" dirty="0" err="1" smtClean="0"/>
              <a:t>Sivert</a:t>
            </a:r>
            <a:r>
              <a:rPr lang="en-US" sz="1000" dirty="0" smtClean="0"/>
              <a:t> DM. Antimicrobial-resistant associated with HAIs: Summary of data reported to the NHSN a the CDC, 2009-2010. ICHE 2013;34;1-14.</a:t>
            </a:r>
            <a:endParaRPr lang="en-US" sz="10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1583918"/>
            <a:ext cx="8686800" cy="4207282"/>
          </a:xfrm>
          <a:prstGeom prst="rect">
            <a:avLst/>
          </a:prstGeom>
        </p:spPr>
      </p:pic>
      <p:sp>
        <p:nvSpPr>
          <p:cNvPr id="3" name="Rectangle 2"/>
          <p:cNvSpPr/>
          <p:nvPr/>
        </p:nvSpPr>
        <p:spPr>
          <a:xfrm>
            <a:off x="4800600" y="1981200"/>
            <a:ext cx="1447800" cy="32004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46493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Antibiotic Resistant Organisms &amp; CAUTIs</a:t>
            </a:r>
            <a:endParaRPr lang="en-US" dirty="0"/>
          </a:p>
        </p:txBody>
      </p:sp>
      <p:sp>
        <p:nvSpPr>
          <p:cNvPr id="5" name="TextBox 4"/>
          <p:cNvSpPr txBox="1"/>
          <p:nvPr/>
        </p:nvSpPr>
        <p:spPr>
          <a:xfrm>
            <a:off x="152400" y="6459379"/>
            <a:ext cx="8839200" cy="246221"/>
          </a:xfrm>
          <a:prstGeom prst="rect">
            <a:avLst/>
          </a:prstGeom>
          <a:noFill/>
        </p:spPr>
        <p:txBody>
          <a:bodyPr wrap="square" rtlCol="0">
            <a:spAutoFit/>
          </a:bodyPr>
          <a:lstStyle/>
          <a:p>
            <a:pPr algn="ctr"/>
            <a:r>
              <a:rPr lang="en-US" sz="1000" dirty="0" err="1" smtClean="0"/>
              <a:t>Sivert</a:t>
            </a:r>
            <a:r>
              <a:rPr lang="en-US" sz="1000" dirty="0" smtClean="0"/>
              <a:t> DM. Antimicrobial-resistant associated with HAIs: Summary of data reported to the NHSN a the CDC, 2009-2010. ICHE 2013;34;1-14.</a:t>
            </a:r>
            <a:endParaRPr lang="en-US" sz="1000"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030229"/>
            <a:ext cx="7391400" cy="5370571"/>
          </a:xfrm>
          <a:prstGeom prst="rect">
            <a:avLst/>
          </a:prstGeom>
        </p:spPr>
      </p:pic>
      <p:sp>
        <p:nvSpPr>
          <p:cNvPr id="3" name="Rectangle 2"/>
          <p:cNvSpPr/>
          <p:nvPr/>
        </p:nvSpPr>
        <p:spPr>
          <a:xfrm>
            <a:off x="3657600" y="1143000"/>
            <a:ext cx="1524000" cy="43434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172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Objectives</a:t>
            </a:r>
            <a:endParaRPr lang="en-US" dirty="0"/>
          </a:p>
        </p:txBody>
      </p:sp>
      <p:sp>
        <p:nvSpPr>
          <p:cNvPr id="3" name="Content Placeholder 2"/>
          <p:cNvSpPr>
            <a:spLocks noGrp="1"/>
          </p:cNvSpPr>
          <p:nvPr>
            <p:ph sz="quarter" idx="1"/>
          </p:nvPr>
        </p:nvSpPr>
        <p:spPr/>
        <p:txBody>
          <a:bodyPr>
            <a:normAutofit fontScale="92500" lnSpcReduction="10000"/>
          </a:bodyPr>
          <a:lstStyle/>
          <a:p>
            <a:r>
              <a:rPr lang="en-US" dirty="0" smtClean="0"/>
              <a:t>Describe the prevalence and impact of CAUTI events in the United States</a:t>
            </a:r>
          </a:p>
          <a:p>
            <a:endParaRPr lang="en-US" dirty="0"/>
          </a:p>
          <a:p>
            <a:r>
              <a:rPr lang="en-US" dirty="0" smtClean="0"/>
              <a:t>Review UTI definitions and provide new insights on surveillance</a:t>
            </a:r>
          </a:p>
          <a:p>
            <a:endParaRPr lang="en-US" dirty="0"/>
          </a:p>
          <a:p>
            <a:r>
              <a:rPr lang="en-US" dirty="0" smtClean="0"/>
              <a:t>Review regulatory and quality initiatives associated with the prevention of CAUTI</a:t>
            </a:r>
            <a:br>
              <a:rPr lang="en-US" dirty="0" smtClean="0"/>
            </a:br>
            <a:endParaRPr lang="en-US" dirty="0" smtClean="0"/>
          </a:p>
          <a:p>
            <a:r>
              <a:rPr lang="en-US" dirty="0" smtClean="0"/>
              <a:t>Describe the life cycle of the urinary catheter and areas for prevention improvement</a:t>
            </a:r>
          </a:p>
          <a:p>
            <a:endParaRPr lang="en-US" dirty="0"/>
          </a:p>
        </p:txBody>
      </p:sp>
    </p:spTree>
    <p:extLst>
      <p:ext uri="{BB962C8B-B14F-4D97-AF65-F5344CB8AC3E}">
        <p14:creationId xmlns:p14="http://schemas.microsoft.com/office/powerpoint/2010/main" val="518829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Danger Next Door</a:t>
            </a:r>
            <a:endParaRPr lang="en-US" dirty="0"/>
          </a:p>
        </p:txBody>
      </p:sp>
      <p:pic>
        <p:nvPicPr>
          <p:cNvPr id="3" name="Picture 2" descr="press ulcer 1.jpg"/>
          <p:cNvPicPr>
            <a:picLocks noChangeAspect="1"/>
          </p:cNvPicPr>
          <p:nvPr/>
        </p:nvPicPr>
        <p:blipFill>
          <a:blip r:embed="rId2" cstate="print"/>
          <a:stretch>
            <a:fillRect/>
          </a:stretch>
        </p:blipFill>
        <p:spPr>
          <a:xfrm>
            <a:off x="2819400" y="1543150"/>
            <a:ext cx="3581400" cy="478145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en-US" dirty="0"/>
          </a:p>
        </p:txBody>
      </p:sp>
      <p:sp>
        <p:nvSpPr>
          <p:cNvPr id="3" name="Title 2"/>
          <p:cNvSpPr>
            <a:spLocks noGrp="1"/>
          </p:cNvSpPr>
          <p:nvPr>
            <p:ph type="title"/>
          </p:nvPr>
        </p:nvSpPr>
        <p:spPr/>
        <p:txBody>
          <a:bodyPr>
            <a:normAutofit/>
          </a:bodyPr>
          <a:lstStyle/>
          <a:p>
            <a:r>
              <a:rPr lang="en-US" dirty="0" smtClean="0"/>
              <a:t>Urine Specimen Collection</a:t>
            </a:r>
            <a:endParaRPr lang="en-US" dirty="0"/>
          </a:p>
        </p:txBody>
      </p:sp>
      <p:pic>
        <p:nvPicPr>
          <p:cNvPr id="7" name="Picture 6" descr="DSCN1055.jpg"/>
          <p:cNvPicPr>
            <a:picLocks noChangeAspect="1"/>
          </p:cNvPicPr>
          <p:nvPr/>
        </p:nvPicPr>
        <p:blipFill>
          <a:blip r:embed="rId2" cstate="print"/>
          <a:stretch>
            <a:fillRect/>
          </a:stretch>
        </p:blipFill>
        <p:spPr>
          <a:xfrm>
            <a:off x="2209800" y="2743200"/>
            <a:ext cx="4775200" cy="3581400"/>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1752" y="307848"/>
            <a:ext cx="8534400" cy="758952"/>
          </a:xfrm>
        </p:spPr>
        <p:txBody>
          <a:bodyPr>
            <a:noAutofit/>
          </a:bodyPr>
          <a:lstStyle/>
          <a:p>
            <a:r>
              <a:rPr lang="en-US" sz="2800" dirty="0" smtClean="0">
                <a:solidFill>
                  <a:srgbClr val="FF0000"/>
                </a:solidFill>
              </a:rPr>
              <a:t>Area of Improvement</a:t>
            </a:r>
            <a:r>
              <a:rPr lang="en-US" sz="2800" dirty="0" smtClean="0"/>
              <a:t>: </a:t>
            </a:r>
            <a:br>
              <a:rPr lang="en-US" sz="2800" dirty="0" smtClean="0"/>
            </a:br>
            <a:r>
              <a:rPr lang="en-US" sz="2800" dirty="0" smtClean="0"/>
              <a:t>Collection of Urine for Microbiology Culture</a:t>
            </a:r>
            <a:endParaRPr lang="en-US" sz="2800" dirty="0"/>
          </a:p>
        </p:txBody>
      </p:sp>
      <p:sp>
        <p:nvSpPr>
          <p:cNvPr id="5" name="Content Placeholder 4"/>
          <p:cNvSpPr>
            <a:spLocks noGrp="1"/>
          </p:cNvSpPr>
          <p:nvPr>
            <p:ph sz="quarter" idx="1"/>
          </p:nvPr>
        </p:nvSpPr>
        <p:spPr/>
        <p:txBody>
          <a:bodyPr>
            <a:normAutofit fontScale="92500" lnSpcReduction="20000"/>
          </a:bodyPr>
          <a:lstStyle/>
          <a:p>
            <a:r>
              <a:rPr lang="en-US" dirty="0" smtClean="0"/>
              <a:t>Protocol is nearly universally overlooked in improvement plans</a:t>
            </a:r>
          </a:p>
          <a:p>
            <a:r>
              <a:rPr lang="en-US" dirty="0" smtClean="0"/>
              <a:t>Major points to address when obtaining urine cultures from urinary catheters:</a:t>
            </a:r>
          </a:p>
          <a:p>
            <a:pPr lvl="1"/>
            <a:r>
              <a:rPr lang="en-US" dirty="0" smtClean="0"/>
              <a:t>In a patient who is symptomatic, replace the catheter and obtain specimen from the new catheter</a:t>
            </a:r>
          </a:p>
          <a:p>
            <a:pPr lvl="1"/>
            <a:r>
              <a:rPr lang="en-US" dirty="0" smtClean="0"/>
              <a:t>Collect sample in an aseptic manner (wash hands, wear gloves)</a:t>
            </a:r>
          </a:p>
          <a:p>
            <a:pPr lvl="1"/>
            <a:r>
              <a:rPr lang="en-US" dirty="0" smtClean="0"/>
              <a:t>Use a disinfectant to wipe the collection port (</a:t>
            </a:r>
            <a:r>
              <a:rPr lang="en-US" i="1" dirty="0" smtClean="0"/>
              <a:t>scrub the hub</a:t>
            </a:r>
            <a:r>
              <a:rPr lang="en-US" dirty="0" smtClean="0"/>
              <a:t>?)</a:t>
            </a:r>
          </a:p>
          <a:p>
            <a:pPr lvl="1"/>
            <a:r>
              <a:rPr lang="en-US" dirty="0" smtClean="0"/>
              <a:t>Use a 20ml syringe to collect urine from the sampling port</a:t>
            </a:r>
          </a:p>
          <a:p>
            <a:pPr lvl="1"/>
            <a:r>
              <a:rPr lang="en-US" dirty="0" smtClean="0"/>
              <a:t>If facility method is to place the sample in a sterile container, then transport to lab: analysis should take place within 2 hours of collection; if not, place in refrigerator (2-8◦C), max 24 hrs.</a:t>
            </a:r>
          </a:p>
          <a:p>
            <a:pPr lvl="1"/>
            <a:r>
              <a:rPr lang="en-US" i="1" dirty="0" smtClean="0"/>
              <a:t>There is a preferred method of collection!</a:t>
            </a:r>
            <a:r>
              <a:rPr lang="en-US" dirty="0" smtClean="0"/>
              <a:t> </a:t>
            </a:r>
          </a:p>
          <a:p>
            <a:r>
              <a:rPr lang="en-US" dirty="0" smtClean="0"/>
              <a:t>Educate all staff who collect samples for urine culture</a:t>
            </a:r>
          </a:p>
          <a:p>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should we collect urine specimens?</a:t>
            </a:r>
            <a:endParaRPr lang="en-US" dirty="0"/>
          </a:p>
        </p:txBody>
      </p:sp>
      <p:sp>
        <p:nvSpPr>
          <p:cNvPr id="3" name="Content Placeholder 2"/>
          <p:cNvSpPr>
            <a:spLocks noGrp="1"/>
          </p:cNvSpPr>
          <p:nvPr>
            <p:ph sz="quarter" idx="1"/>
          </p:nvPr>
        </p:nvSpPr>
        <p:spPr/>
        <p:txBody>
          <a:bodyPr>
            <a:normAutofit/>
          </a:bodyPr>
          <a:lstStyle/>
          <a:p>
            <a:r>
              <a:rPr lang="en-US" sz="2000" dirty="0" smtClean="0"/>
              <a:t>“If a small volume of fresh urine is needed for examination (i.e. urinalysis or culture), aspirate the urine from the needleless sampling port with a sterile syringe/cannula adaptor after cleansing the port with a disinfectant.” (Category IB)</a:t>
            </a:r>
            <a:endParaRPr lang="en-US" sz="2000" dirty="0"/>
          </a:p>
        </p:txBody>
      </p:sp>
      <p:pic>
        <p:nvPicPr>
          <p:cNvPr id="4" name="Picture 3" descr="new photos 037.JPG"/>
          <p:cNvPicPr>
            <a:picLocks noChangeAspect="1"/>
          </p:cNvPicPr>
          <p:nvPr/>
        </p:nvPicPr>
        <p:blipFill>
          <a:blip r:embed="rId2" cstate="print"/>
          <a:stretch>
            <a:fillRect/>
          </a:stretch>
        </p:blipFill>
        <p:spPr>
          <a:xfrm>
            <a:off x="2362200" y="2990850"/>
            <a:ext cx="4343400" cy="3257550"/>
          </a:xfrm>
          <a:prstGeom prst="rect">
            <a:avLst/>
          </a:prstGeom>
        </p:spPr>
      </p:pic>
      <p:sp>
        <p:nvSpPr>
          <p:cNvPr id="6" name="TextBox 5"/>
          <p:cNvSpPr txBox="1"/>
          <p:nvPr/>
        </p:nvSpPr>
        <p:spPr>
          <a:xfrm>
            <a:off x="228600" y="6400800"/>
            <a:ext cx="8610600" cy="276999"/>
          </a:xfrm>
          <a:prstGeom prst="rect">
            <a:avLst/>
          </a:prstGeom>
          <a:noFill/>
        </p:spPr>
        <p:txBody>
          <a:bodyPr wrap="square" rtlCol="0">
            <a:spAutoFit/>
          </a:bodyPr>
          <a:lstStyle/>
          <a:p>
            <a:pPr algn="ctr"/>
            <a:r>
              <a:rPr lang="en-US" sz="1200" dirty="0" smtClean="0"/>
              <a:t>Gould CV, et al. HICPAC. Centers for Disease Control &amp; Prevention . Guideline for Prevention of CAUTI, 2009.</a:t>
            </a:r>
            <a:endParaRPr lang="en-US" sz="1200" dirty="0"/>
          </a:p>
        </p:txBody>
      </p:sp>
      <p:grpSp>
        <p:nvGrpSpPr>
          <p:cNvPr id="9" name="Group 8"/>
          <p:cNvGrpSpPr/>
          <p:nvPr/>
        </p:nvGrpSpPr>
        <p:grpSpPr>
          <a:xfrm>
            <a:off x="381000" y="3733800"/>
            <a:ext cx="3505200" cy="1754326"/>
            <a:chOff x="381000" y="3733800"/>
            <a:chExt cx="3505200" cy="1754326"/>
          </a:xfrm>
        </p:grpSpPr>
        <p:sp>
          <p:nvSpPr>
            <p:cNvPr id="5" name="Right Arrow 4"/>
            <p:cNvSpPr/>
            <p:nvPr/>
          </p:nvSpPr>
          <p:spPr>
            <a:xfrm>
              <a:off x="2209800" y="4114800"/>
              <a:ext cx="1676400" cy="9144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381000" y="3733800"/>
              <a:ext cx="1828800" cy="1754326"/>
            </a:xfrm>
            <a:prstGeom prst="rect">
              <a:avLst/>
            </a:prstGeom>
            <a:solidFill>
              <a:srgbClr val="FF0000"/>
            </a:solidFill>
          </p:spPr>
          <p:txBody>
            <a:bodyPr wrap="square" rtlCol="0">
              <a:spAutoFit/>
            </a:bodyPr>
            <a:lstStyle/>
            <a:p>
              <a:pPr algn="ctr"/>
              <a:r>
                <a:rPr lang="en-US" b="1" dirty="0" smtClean="0"/>
                <a:t>Unlike intravascular catheters, there is no replaceable connector</a:t>
              </a:r>
              <a:endParaRPr lang="en-US" b="1" dirty="0"/>
            </a:p>
          </p:txBody>
        </p:sp>
      </p:gr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Optimal Urine Collection System</a:t>
            </a:r>
            <a:endParaRPr lang="en-US" dirty="0"/>
          </a:p>
        </p:txBody>
      </p:sp>
      <p:pic>
        <p:nvPicPr>
          <p:cNvPr id="4" name="Content Placeholder 3" descr="DSCN1058.jpg"/>
          <p:cNvPicPr>
            <a:picLocks noGrp="1" noChangeAspect="1"/>
          </p:cNvPicPr>
          <p:nvPr>
            <p:ph sz="quarter" idx="1"/>
          </p:nvPr>
        </p:nvPicPr>
        <p:blipFill>
          <a:blip r:embed="rId2" cstate="print"/>
          <a:stretch>
            <a:fillRect/>
          </a:stretch>
        </p:blipFill>
        <p:spPr>
          <a:xfrm>
            <a:off x="228600" y="2667001"/>
            <a:ext cx="4673600" cy="3505200"/>
          </a:xfrm>
        </p:spPr>
      </p:pic>
      <p:pic>
        <p:nvPicPr>
          <p:cNvPr id="5" name="Picture 4" descr="DSCN1060.jpg"/>
          <p:cNvPicPr>
            <a:picLocks noChangeAspect="1"/>
          </p:cNvPicPr>
          <p:nvPr/>
        </p:nvPicPr>
        <p:blipFill>
          <a:blip r:embed="rId3" cstate="print"/>
          <a:stretch>
            <a:fillRect/>
          </a:stretch>
        </p:blipFill>
        <p:spPr>
          <a:xfrm>
            <a:off x="5029200" y="2876550"/>
            <a:ext cx="3886200" cy="2914650"/>
          </a:xfrm>
          <a:prstGeom prst="rect">
            <a:avLst/>
          </a:prstGeom>
        </p:spPr>
      </p:pic>
      <p:sp>
        <p:nvSpPr>
          <p:cNvPr id="6" name="TextBox 5"/>
          <p:cNvSpPr txBox="1"/>
          <p:nvPr/>
        </p:nvSpPr>
        <p:spPr>
          <a:xfrm>
            <a:off x="685800" y="1981200"/>
            <a:ext cx="3733800" cy="369332"/>
          </a:xfrm>
          <a:prstGeom prst="rect">
            <a:avLst/>
          </a:prstGeom>
          <a:noFill/>
          <a:ln w="6350">
            <a:solidFill>
              <a:schemeClr val="tx1"/>
            </a:solidFill>
          </a:ln>
        </p:spPr>
        <p:txBody>
          <a:bodyPr wrap="square" rtlCol="0">
            <a:spAutoFit/>
          </a:bodyPr>
          <a:lstStyle/>
          <a:p>
            <a:pPr algn="ctr"/>
            <a:r>
              <a:rPr lang="en-US" dirty="0" smtClean="0"/>
              <a:t>“Straw” method:</a:t>
            </a:r>
            <a:endParaRPr lang="en-US" dirty="0"/>
          </a:p>
        </p:txBody>
      </p:sp>
      <p:sp>
        <p:nvSpPr>
          <p:cNvPr id="7" name="TextBox 6"/>
          <p:cNvSpPr txBox="1"/>
          <p:nvPr/>
        </p:nvSpPr>
        <p:spPr>
          <a:xfrm>
            <a:off x="5105400" y="1981200"/>
            <a:ext cx="3733800" cy="369332"/>
          </a:xfrm>
          <a:prstGeom prst="rect">
            <a:avLst/>
          </a:prstGeom>
          <a:noFill/>
          <a:ln w="6350">
            <a:solidFill>
              <a:schemeClr val="tx1"/>
            </a:solidFill>
          </a:ln>
        </p:spPr>
        <p:txBody>
          <a:bodyPr wrap="square" rtlCol="0">
            <a:spAutoFit/>
          </a:bodyPr>
          <a:lstStyle/>
          <a:p>
            <a:pPr algn="ctr"/>
            <a:r>
              <a:rPr lang="en-US" dirty="0" smtClean="0"/>
              <a:t>“Transfer Device” method:</a:t>
            </a:r>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Education on Proper Urine Collection</a:t>
            </a:r>
            <a:endParaRPr lang="en-US" dirty="0"/>
          </a:p>
        </p:txBody>
      </p:sp>
      <p:pic>
        <p:nvPicPr>
          <p:cNvPr id="4" name="Content Placeholder 3" descr="bdurine_wallchart_processingsamples_vs5077-001.jpg"/>
          <p:cNvPicPr>
            <a:picLocks noGrp="1" noChangeAspect="1"/>
          </p:cNvPicPr>
          <p:nvPr>
            <p:ph sz="quarter" idx="1"/>
          </p:nvPr>
        </p:nvPicPr>
        <p:blipFill>
          <a:blip r:embed="rId2" cstate="print"/>
          <a:stretch>
            <a:fillRect/>
          </a:stretch>
        </p:blipFill>
        <p:spPr>
          <a:xfrm>
            <a:off x="2702859" y="990600"/>
            <a:ext cx="3697941" cy="5714999"/>
          </a:xfrm>
        </p:spPr>
      </p:pic>
      <p:sp>
        <p:nvSpPr>
          <p:cNvPr id="5" name="TextBox 4"/>
          <p:cNvSpPr txBox="1"/>
          <p:nvPr/>
        </p:nvSpPr>
        <p:spPr>
          <a:xfrm>
            <a:off x="6553200" y="5486400"/>
            <a:ext cx="2438400" cy="830997"/>
          </a:xfrm>
          <a:prstGeom prst="rect">
            <a:avLst/>
          </a:prstGeom>
          <a:noFill/>
        </p:spPr>
        <p:txBody>
          <a:bodyPr wrap="square" rtlCol="0">
            <a:spAutoFit/>
          </a:bodyPr>
          <a:lstStyle/>
          <a:p>
            <a:r>
              <a:rPr lang="en-US" sz="1200" dirty="0" smtClean="0"/>
              <a:t>Available at: http://www.bd.com/vacutainer/pdfs/urine_wallchart_processingsamples_VS5991.pdf</a:t>
            </a:r>
            <a:endParaRPr lang="en-US" sz="12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Preferred Method of Urine Collection</a:t>
            </a:r>
            <a:endParaRPr lang="en-US" dirty="0"/>
          </a:p>
        </p:txBody>
      </p:sp>
      <p:sp>
        <p:nvSpPr>
          <p:cNvPr id="5" name="Content Placeholder 4"/>
          <p:cNvSpPr>
            <a:spLocks noGrp="1"/>
          </p:cNvSpPr>
          <p:nvPr>
            <p:ph sz="half" idx="2"/>
          </p:nvPr>
        </p:nvSpPr>
        <p:spPr/>
        <p:txBody>
          <a:bodyPr>
            <a:normAutofit lnSpcReduction="10000"/>
          </a:bodyPr>
          <a:lstStyle/>
          <a:p>
            <a:r>
              <a:rPr lang="en-US" dirty="0" smtClean="0"/>
              <a:t>Use a kit containing a </a:t>
            </a:r>
            <a:r>
              <a:rPr lang="en-US" dirty="0" err="1" smtClean="0"/>
              <a:t>vacutainer</a:t>
            </a:r>
            <a:r>
              <a:rPr lang="en-US" dirty="0" smtClean="0"/>
              <a:t> tube with preservative (buffered boric acid)</a:t>
            </a:r>
          </a:p>
          <a:p>
            <a:endParaRPr lang="en-US" dirty="0" smtClean="0"/>
          </a:p>
          <a:p>
            <a:r>
              <a:rPr lang="en-US" dirty="0" smtClean="0"/>
              <a:t>viable at room temp up to 48 hrs.</a:t>
            </a:r>
          </a:p>
          <a:p>
            <a:endParaRPr lang="en-US" dirty="0" smtClean="0"/>
          </a:p>
          <a:p>
            <a:r>
              <a:rPr lang="en-US" dirty="0" smtClean="0"/>
              <a:t>In order to optimize the yield of bacteria, collect approx. 15ml of urine (to “Min Fill”)</a:t>
            </a:r>
            <a:endParaRPr lang="en-US" dirty="0"/>
          </a:p>
        </p:txBody>
      </p:sp>
      <p:pic>
        <p:nvPicPr>
          <p:cNvPr id="9" name="Content Placeholder 8" descr="DSCN1065.jpg"/>
          <p:cNvPicPr>
            <a:picLocks noGrp="1" noChangeAspect="1"/>
          </p:cNvPicPr>
          <p:nvPr>
            <p:ph sz="half" idx="1"/>
          </p:nvPr>
        </p:nvPicPr>
        <p:blipFill>
          <a:blip r:embed="rId2" cstate="print"/>
          <a:stretch>
            <a:fillRect/>
          </a:stretch>
        </p:blipFill>
        <p:spPr>
          <a:xfrm>
            <a:off x="685799" y="1532202"/>
            <a:ext cx="3594299" cy="4792398"/>
          </a:xfrm>
          <a:solidFill>
            <a:schemeClr val="accent1"/>
          </a:solidFill>
          <a:ln>
            <a:solidFill>
              <a:schemeClr val="accent1">
                <a:shade val="50000"/>
              </a:schemeClr>
            </a:solidFill>
          </a:ln>
        </p:spPr>
      </p:pic>
      <p:grpSp>
        <p:nvGrpSpPr>
          <p:cNvPr id="13" name="Group 12"/>
          <p:cNvGrpSpPr/>
          <p:nvPr/>
        </p:nvGrpSpPr>
        <p:grpSpPr>
          <a:xfrm>
            <a:off x="685800" y="3657600"/>
            <a:ext cx="1447800" cy="685800"/>
            <a:chOff x="762000" y="3657600"/>
            <a:chExt cx="1371600" cy="685800"/>
          </a:xfrm>
          <a:solidFill>
            <a:srgbClr val="92D050"/>
          </a:solidFill>
        </p:grpSpPr>
        <p:sp>
          <p:nvSpPr>
            <p:cNvPr id="7" name="Right Arrow 6"/>
            <p:cNvSpPr/>
            <p:nvPr/>
          </p:nvSpPr>
          <p:spPr>
            <a:xfrm>
              <a:off x="762000" y="3657600"/>
              <a:ext cx="1371600" cy="685800"/>
            </a:xfrm>
            <a:prstGeom prst="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2" name="TextBox 11"/>
            <p:cNvSpPr txBox="1"/>
            <p:nvPr/>
          </p:nvSpPr>
          <p:spPr>
            <a:xfrm>
              <a:off x="762000" y="3810000"/>
              <a:ext cx="990600" cy="381000"/>
            </a:xfrm>
            <a:prstGeom prst="rect">
              <a:avLst/>
            </a:prstGeom>
            <a:grpFill/>
          </p:spPr>
          <p:txBody>
            <a:bodyPr wrap="square" rtlCol="0">
              <a:spAutoFit/>
            </a:bodyPr>
            <a:lstStyle/>
            <a:p>
              <a:r>
                <a:rPr lang="en-US" dirty="0" smtClean="0"/>
                <a:t>Fill line</a:t>
              </a:r>
              <a:endParaRPr lang="en-US" dirty="0"/>
            </a:p>
          </p:txBody>
        </p:sp>
      </p:grpSp>
      <p:grpSp>
        <p:nvGrpSpPr>
          <p:cNvPr id="14" name="Group 13"/>
          <p:cNvGrpSpPr/>
          <p:nvPr/>
        </p:nvGrpSpPr>
        <p:grpSpPr>
          <a:xfrm>
            <a:off x="685800" y="5334000"/>
            <a:ext cx="1676400" cy="685800"/>
            <a:chOff x="762000" y="3657600"/>
            <a:chExt cx="1371600" cy="685800"/>
          </a:xfrm>
          <a:solidFill>
            <a:srgbClr val="92D050"/>
          </a:solidFill>
        </p:grpSpPr>
        <p:sp>
          <p:nvSpPr>
            <p:cNvPr id="15" name="Right Arrow 14"/>
            <p:cNvSpPr/>
            <p:nvPr/>
          </p:nvSpPr>
          <p:spPr>
            <a:xfrm>
              <a:off x="762000" y="3657600"/>
              <a:ext cx="1371600" cy="685800"/>
            </a:xfrm>
            <a:prstGeom prst="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6" name="TextBox 15"/>
            <p:cNvSpPr txBox="1"/>
            <p:nvPr/>
          </p:nvSpPr>
          <p:spPr>
            <a:xfrm>
              <a:off x="762000" y="3810000"/>
              <a:ext cx="990600" cy="307777"/>
            </a:xfrm>
            <a:prstGeom prst="rect">
              <a:avLst/>
            </a:prstGeom>
            <a:grpFill/>
          </p:spPr>
          <p:txBody>
            <a:bodyPr wrap="square" rtlCol="0">
              <a:spAutoFit/>
            </a:bodyPr>
            <a:lstStyle/>
            <a:p>
              <a:r>
                <a:rPr lang="en-US" sz="1400" dirty="0" smtClean="0"/>
                <a:t>Preservative</a:t>
              </a:r>
              <a:endParaRPr lang="en-US" sz="1400" dirty="0"/>
            </a:p>
          </p:txBody>
        </p:sp>
      </p:grpSp>
      <p:sp>
        <p:nvSpPr>
          <p:cNvPr id="17" name="TextBox 16"/>
          <p:cNvSpPr txBox="1"/>
          <p:nvPr/>
        </p:nvSpPr>
        <p:spPr>
          <a:xfrm>
            <a:off x="228600" y="6400800"/>
            <a:ext cx="8686800" cy="276999"/>
          </a:xfrm>
          <a:prstGeom prst="rect">
            <a:avLst/>
          </a:prstGeom>
          <a:noFill/>
        </p:spPr>
        <p:txBody>
          <a:bodyPr wrap="square" rtlCol="0">
            <a:spAutoFit/>
          </a:bodyPr>
          <a:lstStyle/>
          <a:p>
            <a:pPr algn="ctr"/>
            <a:r>
              <a:rPr lang="en-US" sz="1200" dirty="0" smtClean="0"/>
              <a:t>Urinalysis: Approved Guideline, 3</a:t>
            </a:r>
            <a:r>
              <a:rPr lang="en-US" sz="1200" baseline="30000" dirty="0" smtClean="0"/>
              <a:t>rd</a:t>
            </a:r>
            <a:r>
              <a:rPr lang="en-US" sz="1200" dirty="0" smtClean="0"/>
              <a:t> Ed. Clinical and Laboratory Standards Institute, 2009.</a:t>
            </a:r>
            <a:endParaRPr lang="en-US" sz="12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endParaRPr lang="en-US" dirty="0"/>
          </a:p>
        </p:txBody>
      </p:sp>
      <p:sp>
        <p:nvSpPr>
          <p:cNvPr id="4" name="Title 3"/>
          <p:cNvSpPr>
            <a:spLocks noGrp="1"/>
          </p:cNvSpPr>
          <p:nvPr>
            <p:ph type="title"/>
          </p:nvPr>
        </p:nvSpPr>
        <p:spPr/>
        <p:txBody>
          <a:bodyPr/>
          <a:lstStyle/>
          <a:p>
            <a:r>
              <a:rPr lang="en-US" dirty="0" smtClean="0"/>
              <a:t>Prevention Recommendations</a:t>
            </a:r>
            <a:endParaRPr lang="en-US" dirty="0"/>
          </a:p>
        </p:txBody>
      </p:sp>
      <p:pic>
        <p:nvPicPr>
          <p:cNvPr id="5" name="Picture 4" descr="Bard cath1.jpg"/>
          <p:cNvPicPr>
            <a:picLocks noChangeAspect="1"/>
          </p:cNvPicPr>
          <p:nvPr/>
        </p:nvPicPr>
        <p:blipFill>
          <a:blip r:embed="rId2" cstate="print"/>
          <a:stretch>
            <a:fillRect/>
          </a:stretch>
        </p:blipFill>
        <p:spPr>
          <a:xfrm>
            <a:off x="2819400" y="2743200"/>
            <a:ext cx="3581400" cy="3581400"/>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Old New Again?</a:t>
            </a:r>
            <a:endParaRPr lang="en-US" dirty="0"/>
          </a:p>
        </p:txBody>
      </p:sp>
      <p:sp>
        <p:nvSpPr>
          <p:cNvPr id="3" name="Content Placeholder 2"/>
          <p:cNvSpPr>
            <a:spLocks noGrp="1"/>
          </p:cNvSpPr>
          <p:nvPr>
            <p:ph sz="quarter" idx="1"/>
          </p:nvPr>
        </p:nvSpPr>
        <p:spPr/>
        <p:txBody>
          <a:bodyPr/>
          <a:lstStyle/>
          <a:p>
            <a:r>
              <a:rPr lang="en-US" i="1" dirty="0" smtClean="0"/>
              <a:t>“….once a catheter is put in place, one must keep two important concepts in mind: (1) keep the catheter system closed in order to postpone the onset of </a:t>
            </a:r>
            <a:r>
              <a:rPr lang="en-US" i="1" dirty="0" err="1" smtClean="0"/>
              <a:t>bacteriuria</a:t>
            </a:r>
            <a:r>
              <a:rPr lang="en-US" i="1" dirty="0" smtClean="0"/>
              <a:t>, and (2) remove the catheter as soon as possible. If the catheter can be removed before </a:t>
            </a:r>
            <a:r>
              <a:rPr lang="en-US" i="1" dirty="0" err="1" smtClean="0"/>
              <a:t>bacteriuria</a:t>
            </a:r>
            <a:r>
              <a:rPr lang="en-US" i="1" dirty="0" smtClean="0"/>
              <a:t> develops, postponement becomes prevention. However, the best prevention is not to use a urethral catheter at all.”</a:t>
            </a:r>
          </a:p>
          <a:p>
            <a:endParaRPr lang="en-US" i="1" dirty="0" smtClean="0"/>
          </a:p>
          <a:p>
            <a:endParaRPr lang="en-US" i="1" dirty="0"/>
          </a:p>
        </p:txBody>
      </p:sp>
      <p:sp>
        <p:nvSpPr>
          <p:cNvPr id="4" name="TextBox 3"/>
          <p:cNvSpPr txBox="1"/>
          <p:nvPr/>
        </p:nvSpPr>
        <p:spPr>
          <a:xfrm>
            <a:off x="609600" y="5105400"/>
            <a:ext cx="8153400" cy="1015663"/>
          </a:xfrm>
          <a:prstGeom prst="rect">
            <a:avLst/>
          </a:prstGeom>
          <a:noFill/>
          <a:ln w="25400">
            <a:solidFill>
              <a:srgbClr val="FF0000"/>
            </a:solidFill>
          </a:ln>
        </p:spPr>
        <p:txBody>
          <a:bodyPr wrap="square" rtlCol="0">
            <a:spAutoFit/>
          </a:bodyPr>
          <a:lstStyle/>
          <a:p>
            <a:pPr algn="ctr"/>
            <a:r>
              <a:rPr lang="en-US" sz="2400" b="1" dirty="0" smtClean="0">
                <a:solidFill>
                  <a:srgbClr val="FF0000"/>
                </a:solidFill>
              </a:rPr>
              <a:t>1991:</a:t>
            </a:r>
          </a:p>
          <a:p>
            <a:pPr algn="ctr"/>
            <a:r>
              <a:rPr lang="en-US" dirty="0" smtClean="0">
                <a:solidFill>
                  <a:srgbClr val="FF0000"/>
                </a:solidFill>
              </a:rPr>
              <a:t>JW Warren, The Catheter and Urinary Tract Infection. </a:t>
            </a:r>
          </a:p>
          <a:p>
            <a:pPr algn="ctr"/>
            <a:r>
              <a:rPr lang="en-US" dirty="0" smtClean="0">
                <a:solidFill>
                  <a:srgbClr val="FF0000"/>
                </a:solidFill>
              </a:rPr>
              <a:t>Med </a:t>
            </a:r>
            <a:r>
              <a:rPr lang="en-US" dirty="0" err="1" smtClean="0">
                <a:solidFill>
                  <a:srgbClr val="FF0000"/>
                </a:solidFill>
              </a:rPr>
              <a:t>Clin</a:t>
            </a:r>
            <a:r>
              <a:rPr lang="en-US" dirty="0" smtClean="0">
                <a:solidFill>
                  <a:srgbClr val="FF0000"/>
                </a:solidFill>
              </a:rPr>
              <a:t> North Am.75:481-93</a:t>
            </a:r>
            <a:endParaRPr lang="en-US"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National Survey on Prevention of UTIs</a:t>
            </a:r>
            <a:endParaRPr lang="en-US" dirty="0"/>
          </a:p>
        </p:txBody>
      </p:sp>
      <p:sp>
        <p:nvSpPr>
          <p:cNvPr id="3" name="Content Placeholder 2"/>
          <p:cNvSpPr>
            <a:spLocks noGrp="1"/>
          </p:cNvSpPr>
          <p:nvPr>
            <p:ph sz="quarter" idx="1"/>
          </p:nvPr>
        </p:nvSpPr>
        <p:spPr/>
        <p:txBody>
          <a:bodyPr>
            <a:normAutofit lnSpcReduction="10000"/>
          </a:bodyPr>
          <a:lstStyle/>
          <a:p>
            <a:r>
              <a:rPr lang="en-US" sz="2200" dirty="0" smtClean="0"/>
              <a:t>Random sample of hospitals with ICUs and &gt;50 beds  to determine the extent of prevention practices</a:t>
            </a:r>
          </a:p>
          <a:p>
            <a:r>
              <a:rPr lang="en-US" sz="2200" dirty="0" smtClean="0"/>
              <a:t>119 VA hospitals, 2671 Non-VA hospitals</a:t>
            </a:r>
          </a:p>
          <a:p>
            <a:r>
              <a:rPr lang="en-US" sz="2200" dirty="0" smtClean="0"/>
              <a:t>Results:</a:t>
            </a:r>
          </a:p>
          <a:p>
            <a:pPr lvl="1"/>
            <a:r>
              <a:rPr lang="en-US" dirty="0" smtClean="0"/>
              <a:t>~56% of hospitals did not have system for monitoring which patients had urinary catheters</a:t>
            </a:r>
          </a:p>
          <a:p>
            <a:pPr lvl="1"/>
            <a:r>
              <a:rPr lang="en-US" dirty="0" smtClean="0"/>
              <a:t>~74% did not monitor catheter duration</a:t>
            </a:r>
          </a:p>
          <a:p>
            <a:pPr lvl="1"/>
            <a:r>
              <a:rPr lang="en-US" dirty="0" smtClean="0"/>
              <a:t>~70% did not have established system for monitoring UTI rates</a:t>
            </a:r>
          </a:p>
          <a:p>
            <a:pPr lvl="1"/>
            <a:r>
              <a:rPr lang="en-US" dirty="0" smtClean="0"/>
              <a:t>Only ~10% used either catheter reminders or stop orders.</a:t>
            </a:r>
          </a:p>
          <a:p>
            <a:r>
              <a:rPr lang="en-US" sz="2200" dirty="0" smtClean="0"/>
              <a:t>Conclusion: no single strategy was widely used for the prevention of nosocomial UTI</a:t>
            </a:r>
          </a:p>
          <a:p>
            <a:endParaRPr lang="en-US" dirty="0"/>
          </a:p>
        </p:txBody>
      </p:sp>
      <p:sp>
        <p:nvSpPr>
          <p:cNvPr id="4" name="TextBox 3"/>
          <p:cNvSpPr txBox="1"/>
          <p:nvPr/>
        </p:nvSpPr>
        <p:spPr>
          <a:xfrm>
            <a:off x="228600" y="5597604"/>
            <a:ext cx="8763000" cy="1107996"/>
          </a:xfrm>
          <a:prstGeom prst="rect">
            <a:avLst/>
          </a:prstGeom>
          <a:noFill/>
          <a:ln w="12700">
            <a:solidFill>
              <a:srgbClr val="FF0000"/>
            </a:solidFill>
          </a:ln>
        </p:spPr>
        <p:txBody>
          <a:bodyPr wrap="square" rtlCol="0">
            <a:spAutoFit/>
          </a:bodyPr>
          <a:lstStyle/>
          <a:p>
            <a:pPr algn="ctr"/>
            <a:r>
              <a:rPr lang="en-US" sz="2200" dirty="0" smtClean="0">
                <a:solidFill>
                  <a:srgbClr val="FF0000"/>
                </a:solidFill>
              </a:rPr>
              <a:t>2008: </a:t>
            </a:r>
          </a:p>
          <a:p>
            <a:pPr algn="ctr"/>
            <a:r>
              <a:rPr lang="en-US" sz="2200" dirty="0" smtClean="0">
                <a:solidFill>
                  <a:srgbClr val="FF0000"/>
                </a:solidFill>
              </a:rPr>
              <a:t>Saint S. Preventing hospital-acquired urinary tract infection in the United States: A National Survey. CID 46:243-50.</a:t>
            </a:r>
            <a:endParaRPr lang="en-US" sz="22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Source of Troubles</a:t>
            </a:r>
            <a:endParaRPr lang="en-US" dirty="0"/>
          </a:p>
        </p:txBody>
      </p:sp>
      <p:pic>
        <p:nvPicPr>
          <p:cNvPr id="4" name="Content Placeholder 3" descr="new photos 038.JPG"/>
          <p:cNvPicPr>
            <a:picLocks noGrp="1" noChangeAspect="1"/>
          </p:cNvPicPr>
          <p:nvPr>
            <p:ph sz="quarter" idx="1"/>
          </p:nvPr>
        </p:nvPicPr>
        <p:blipFill>
          <a:blip r:embed="rId2" cstate="print"/>
          <a:stretch>
            <a:fillRect/>
          </a:stretch>
        </p:blipFill>
        <p:spPr>
          <a:xfrm>
            <a:off x="1505744" y="1527175"/>
            <a:ext cx="6096000" cy="4572000"/>
          </a:xfrm>
        </p:spPr>
      </p:pic>
    </p:spTree>
    <p:extLst>
      <p:ext uri="{BB962C8B-B14F-4D97-AF65-F5344CB8AC3E}">
        <p14:creationId xmlns:p14="http://schemas.microsoft.com/office/powerpoint/2010/main" val="153506332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 Can We Prevent?</a:t>
            </a:r>
            <a:endParaRPr lang="en-US" dirty="0"/>
          </a:p>
        </p:txBody>
      </p:sp>
      <p:sp>
        <p:nvSpPr>
          <p:cNvPr id="5" name="Content Placeholder 4"/>
          <p:cNvSpPr>
            <a:spLocks noGrp="1"/>
          </p:cNvSpPr>
          <p:nvPr>
            <p:ph sz="quarter" idx="1"/>
          </p:nvPr>
        </p:nvSpPr>
        <p:spPr>
          <a:xfrm>
            <a:off x="301752" y="1828800"/>
            <a:ext cx="8503920" cy="2286000"/>
          </a:xfrm>
        </p:spPr>
        <p:txBody>
          <a:bodyPr>
            <a:noAutofit/>
          </a:bodyPr>
          <a:lstStyle/>
          <a:p>
            <a:r>
              <a:rPr lang="en-US" sz="2400" dirty="0" smtClean="0"/>
              <a:t>An estimated </a:t>
            </a:r>
            <a:r>
              <a:rPr lang="en-US" sz="2400" b="1" dirty="0" smtClean="0">
                <a:solidFill>
                  <a:srgbClr val="FF0000"/>
                </a:solidFill>
              </a:rPr>
              <a:t>17% to 69% of CAUTI may be preventable </a:t>
            </a:r>
            <a:r>
              <a:rPr lang="en-US" sz="2400" dirty="0" smtClean="0"/>
              <a:t>with recommended infection control measures, which means that up to 380,000 infections and 9000 deaths related to CAUTI per year could be prevented </a:t>
            </a:r>
            <a:r>
              <a:rPr lang="en-US" sz="2400" baseline="30000" dirty="0" smtClean="0"/>
              <a:t>1</a:t>
            </a:r>
          </a:p>
          <a:p>
            <a:endParaRPr lang="en-US" sz="2400" dirty="0" smtClean="0"/>
          </a:p>
          <a:p>
            <a:r>
              <a:rPr lang="en-US" sz="2400" dirty="0" smtClean="0"/>
              <a:t>[The best quality studies] suggest that as many as </a:t>
            </a:r>
            <a:r>
              <a:rPr lang="en-US" sz="2400" b="1" dirty="0" smtClean="0">
                <a:solidFill>
                  <a:srgbClr val="FF0000"/>
                </a:solidFill>
              </a:rPr>
              <a:t>70% of all CAUTIs</a:t>
            </a:r>
            <a:r>
              <a:rPr lang="en-US" sz="2400" dirty="0" smtClean="0"/>
              <a:t> </a:t>
            </a:r>
            <a:r>
              <a:rPr lang="en-US" sz="2400" b="1" dirty="0" smtClean="0">
                <a:solidFill>
                  <a:srgbClr val="FF0000"/>
                </a:solidFill>
              </a:rPr>
              <a:t>are preventable </a:t>
            </a:r>
            <a:r>
              <a:rPr lang="en-US" sz="2400" dirty="0" smtClean="0"/>
              <a:t>with current evidence-based strategies. CAUTI may be the most preventable HAI; the number of avoidable infections ranges from 95,483 to 387,550 per year.</a:t>
            </a:r>
            <a:r>
              <a:rPr lang="en-US" sz="2400" baseline="30000" dirty="0" smtClean="0"/>
              <a:t> 2</a:t>
            </a:r>
            <a:endParaRPr lang="en-US" sz="2400" baseline="30000" dirty="0"/>
          </a:p>
        </p:txBody>
      </p:sp>
      <p:sp>
        <p:nvSpPr>
          <p:cNvPr id="6" name="TextBox 5"/>
          <p:cNvSpPr txBox="1"/>
          <p:nvPr/>
        </p:nvSpPr>
        <p:spPr>
          <a:xfrm>
            <a:off x="304800" y="6096000"/>
            <a:ext cx="8534400" cy="646331"/>
          </a:xfrm>
          <a:prstGeom prst="rect">
            <a:avLst/>
          </a:prstGeom>
          <a:noFill/>
        </p:spPr>
        <p:txBody>
          <a:bodyPr wrap="square" rtlCol="0">
            <a:spAutoFit/>
          </a:bodyPr>
          <a:lstStyle/>
          <a:p>
            <a:pPr marL="228600" indent="-228600">
              <a:buAutoNum type="arabicPeriod"/>
            </a:pPr>
            <a:r>
              <a:rPr lang="en-US" sz="1200" dirty="0" smtClean="0"/>
              <a:t>CDC Guideline for the Prevention of CAUTI 2009.</a:t>
            </a:r>
          </a:p>
          <a:p>
            <a:pPr marL="228600" indent="-228600">
              <a:buAutoNum type="arabicPeriod"/>
            </a:pPr>
            <a:r>
              <a:rPr lang="en-US" sz="1200" dirty="0" err="1" smtClean="0"/>
              <a:t>Umscheid</a:t>
            </a:r>
            <a:r>
              <a:rPr lang="en-US" sz="1200" dirty="0" smtClean="0"/>
              <a:t> CA, et al. Estimating the proportion of HAIs that are reasonably preventable and the related  mortality and cost. ICHE 2011;32:101-114.</a:t>
            </a:r>
            <a:endParaRPr lang="en-US" sz="12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Published Guidelines on Prevention of CAUTI</a:t>
            </a:r>
            <a:endParaRPr lang="en-US" dirty="0"/>
          </a:p>
        </p:txBody>
      </p:sp>
      <p:sp>
        <p:nvSpPr>
          <p:cNvPr id="3" name="Content Placeholder 2"/>
          <p:cNvSpPr>
            <a:spLocks noGrp="1"/>
          </p:cNvSpPr>
          <p:nvPr>
            <p:ph sz="quarter" idx="1"/>
          </p:nvPr>
        </p:nvSpPr>
        <p:spPr/>
        <p:txBody>
          <a:bodyPr>
            <a:normAutofit fontScale="77500" lnSpcReduction="20000"/>
          </a:bodyPr>
          <a:lstStyle/>
          <a:p>
            <a:r>
              <a:rPr lang="en-US" b="1" dirty="0" smtClean="0">
                <a:solidFill>
                  <a:srgbClr val="C00000"/>
                </a:solidFill>
              </a:rPr>
              <a:t>CDC</a:t>
            </a:r>
            <a:r>
              <a:rPr lang="en-US" dirty="0" smtClean="0">
                <a:solidFill>
                  <a:srgbClr val="C00000"/>
                </a:solidFill>
              </a:rPr>
              <a:t>: Gould CV, et al. Guideline for prevention of catheter-associated urinary tract infections 2009. Healthcare Infection Control Practices Advisory Committee, CDC, Atlanta, GA, 2009.</a:t>
            </a:r>
          </a:p>
          <a:p>
            <a:endParaRPr lang="en-US" dirty="0" smtClean="0">
              <a:solidFill>
                <a:srgbClr val="C00000"/>
              </a:solidFill>
            </a:endParaRPr>
          </a:p>
          <a:p>
            <a:r>
              <a:rPr lang="en-US" b="1" dirty="0" smtClean="0">
                <a:solidFill>
                  <a:srgbClr val="C00000"/>
                </a:solidFill>
              </a:rPr>
              <a:t>SHEA</a:t>
            </a:r>
            <a:r>
              <a:rPr lang="en-US" dirty="0" smtClean="0">
                <a:solidFill>
                  <a:srgbClr val="C00000"/>
                </a:solidFill>
              </a:rPr>
              <a:t>: Lo E, et al. Strategies to prevent catheter-associated urinary tract infections in acute care hospitals:2014 Update. Infect Control Hosp </a:t>
            </a:r>
            <a:r>
              <a:rPr lang="en-US" dirty="0" err="1" smtClean="0">
                <a:solidFill>
                  <a:srgbClr val="C00000"/>
                </a:solidFill>
              </a:rPr>
              <a:t>Epidemiol</a:t>
            </a:r>
            <a:r>
              <a:rPr lang="en-US" dirty="0" smtClean="0">
                <a:solidFill>
                  <a:srgbClr val="C00000"/>
                </a:solidFill>
              </a:rPr>
              <a:t> 2014;35:464-479.</a:t>
            </a:r>
          </a:p>
          <a:p>
            <a:endParaRPr lang="en-US" dirty="0" smtClean="0"/>
          </a:p>
          <a:p>
            <a:r>
              <a:rPr lang="en-US" b="1" dirty="0" smtClean="0"/>
              <a:t>IDSA</a:t>
            </a:r>
            <a:r>
              <a:rPr lang="en-US" dirty="0" smtClean="0"/>
              <a:t>: Hooton TM, et al. Diagnosis, prevention, and treatment of catheter-associated urinary tract infection in adults: 2009 International clinical practice guidelines from the Infectious Diseases Society of America. CID 2010;50:625-663.</a:t>
            </a:r>
          </a:p>
          <a:p>
            <a:endParaRPr lang="en-US" dirty="0" smtClean="0"/>
          </a:p>
          <a:p>
            <a:r>
              <a:rPr lang="en-US" b="1" dirty="0" smtClean="0"/>
              <a:t>APIC</a:t>
            </a:r>
            <a:r>
              <a:rPr lang="en-US" dirty="0" smtClean="0"/>
              <a:t>: Greene L, et al. Guide to Preventing Catheter-Associated Urinary Tract Infections. Association of Professionals in Infection Control. Washington, DC, 2014.</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Published Guidelines on Prevention of CAUTI</a:t>
            </a:r>
            <a:endParaRPr lang="en-US" dirty="0"/>
          </a:p>
        </p:txBody>
      </p:sp>
      <p:sp>
        <p:nvSpPr>
          <p:cNvPr id="3" name="Content Placeholder 2"/>
          <p:cNvSpPr>
            <a:spLocks noGrp="1"/>
          </p:cNvSpPr>
          <p:nvPr>
            <p:ph sz="quarter" idx="1"/>
          </p:nvPr>
        </p:nvSpPr>
        <p:spPr/>
        <p:txBody>
          <a:bodyPr>
            <a:normAutofit fontScale="85000" lnSpcReduction="10000"/>
          </a:bodyPr>
          <a:lstStyle/>
          <a:p>
            <a:r>
              <a:rPr lang="en-US" b="1" dirty="0" smtClean="0"/>
              <a:t>European Assoc. of Urology</a:t>
            </a:r>
            <a:r>
              <a:rPr lang="en-US" dirty="0" smtClean="0"/>
              <a:t>: Tenke P, et al. European and Asian guidelines on management and prevention of catheter-associated urinary tract infections. International J Antimicrobial Agents 2008;31S:S68-S78.</a:t>
            </a:r>
          </a:p>
          <a:p>
            <a:endParaRPr lang="en-US" dirty="0" smtClean="0"/>
          </a:p>
          <a:p>
            <a:r>
              <a:rPr lang="en-US" b="1" dirty="0" smtClean="0"/>
              <a:t>DOH of England</a:t>
            </a:r>
            <a:r>
              <a:rPr lang="en-US" dirty="0" smtClean="0"/>
              <a:t>: Pratt RJ, et al. EPIC 2: national evidence-based guidelines for preventing healthcare-associated infections in NHS hospitals in England. J Hosp Infect 2007;65(Supp. 1):S1-64.</a:t>
            </a:r>
          </a:p>
          <a:p>
            <a:endParaRPr lang="en-US" dirty="0" smtClean="0"/>
          </a:p>
          <a:p>
            <a:r>
              <a:rPr lang="en-US" b="1" dirty="0" smtClean="0"/>
              <a:t>WOCN:</a:t>
            </a:r>
            <a:r>
              <a:rPr lang="en-US" dirty="0" smtClean="0"/>
              <a:t> Nursing interventions to reduce the risk of catheter-associated urinary tract infections. Parts 1-3, 2009, J Wound Ostomy Continence Nurs;36, 23-34, 137-54, 156-9.</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8229600" cy="571500"/>
          </a:xfrm>
        </p:spPr>
        <p:txBody>
          <a:bodyPr>
            <a:noAutofit/>
          </a:bodyPr>
          <a:lstStyle/>
          <a:p>
            <a:r>
              <a:rPr lang="en-US" sz="3600" dirty="0" smtClean="0"/>
              <a:t>CDC-HICPAC Guideline </a:t>
            </a:r>
            <a:r>
              <a:rPr lang="en-US" sz="3200" dirty="0" smtClean="0"/>
              <a:t>Categories</a:t>
            </a:r>
            <a:endParaRPr lang="en-US" sz="3600" dirty="0"/>
          </a:p>
        </p:txBody>
      </p:sp>
      <p:graphicFrame>
        <p:nvGraphicFramePr>
          <p:cNvPr id="4" name="Content Placeholder 3"/>
          <p:cNvGraphicFramePr>
            <a:graphicFrameLocks noGrp="1"/>
          </p:cNvGraphicFramePr>
          <p:nvPr>
            <p:ph idx="1"/>
          </p:nvPr>
        </p:nvGraphicFramePr>
        <p:xfrm>
          <a:off x="457200" y="1793240"/>
          <a:ext cx="8229600" cy="4455160"/>
        </p:xfrm>
        <a:graphic>
          <a:graphicData uri="http://schemas.openxmlformats.org/drawingml/2006/table">
            <a:tbl>
              <a:tblPr firstRow="1" bandRow="1">
                <a:tableStyleId>{5C22544A-7EE6-4342-B048-85BDC9FD1C3A}</a:tableStyleId>
              </a:tblPr>
              <a:tblGrid>
                <a:gridCol w="4114800"/>
                <a:gridCol w="4114800"/>
              </a:tblGrid>
              <a:tr h="370840">
                <a:tc>
                  <a:txBody>
                    <a:bodyPr/>
                    <a:lstStyle/>
                    <a:p>
                      <a:pPr algn="ctr"/>
                      <a:r>
                        <a:rPr lang="en-US" sz="1400" baseline="0" dirty="0" smtClean="0">
                          <a:solidFill>
                            <a:schemeClr val="tx1"/>
                          </a:solidFill>
                        </a:rPr>
                        <a:t>Category</a:t>
                      </a:r>
                      <a:endParaRPr lang="en-US" sz="1400" baseline="0" dirty="0">
                        <a:solidFill>
                          <a:schemeClr val="tx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aseline="0" dirty="0" smtClean="0">
                          <a:solidFill>
                            <a:schemeClr val="tx1"/>
                          </a:solidFill>
                        </a:rPr>
                        <a:t>Recommendation</a:t>
                      </a:r>
                      <a:endParaRPr lang="en-US" sz="1400" baseline="0" dirty="0">
                        <a:solidFill>
                          <a:schemeClr val="tx1"/>
                        </a:solidFill>
                      </a:endParaRPr>
                    </a:p>
                  </a:txBody>
                  <a:tcPr/>
                </a:tc>
              </a:tr>
              <a:tr h="370840">
                <a:tc>
                  <a:txBody>
                    <a:bodyPr/>
                    <a:lstStyle/>
                    <a:p>
                      <a:pPr algn="ctr"/>
                      <a:r>
                        <a:rPr lang="en-US" sz="1400" baseline="0" dirty="0" smtClean="0">
                          <a:solidFill>
                            <a:schemeClr val="tx1"/>
                          </a:solidFill>
                        </a:rPr>
                        <a:t>IA</a:t>
                      </a:r>
                      <a:endParaRPr lang="en-US" sz="1400" baseline="0"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kern="1200" baseline="0" dirty="0" smtClean="0">
                          <a:solidFill>
                            <a:schemeClr val="tx1"/>
                          </a:solidFill>
                          <a:latin typeface="+mn-lt"/>
                          <a:ea typeface="+mn-ea"/>
                          <a:cs typeface="+mn-cs"/>
                        </a:rPr>
                        <a:t>A strong recommendation supported by high to moderate quality evidence suggesting net clinical benefits or harms </a:t>
                      </a:r>
                      <a:endParaRPr lang="en-US" sz="1400" b="0" baseline="0" dirty="0">
                        <a:solidFill>
                          <a:schemeClr val="tx1"/>
                        </a:solidFill>
                      </a:endParaRPr>
                    </a:p>
                  </a:txBody>
                  <a:tcPr/>
                </a:tc>
              </a:tr>
              <a:tr h="370840">
                <a:tc>
                  <a:txBody>
                    <a:bodyPr/>
                    <a:lstStyle/>
                    <a:p>
                      <a:pPr algn="ctr"/>
                      <a:r>
                        <a:rPr lang="en-US" sz="1400" dirty="0" smtClean="0"/>
                        <a:t>IB</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baseline="0" dirty="0" smtClean="0">
                          <a:solidFill>
                            <a:schemeClr val="dk1"/>
                          </a:solidFill>
                          <a:latin typeface="+mn-lt"/>
                          <a:ea typeface="+mn-ea"/>
                          <a:cs typeface="+mn-cs"/>
                        </a:rPr>
                        <a:t>A strong recommendation supported by low quality evidence suggesting net clinical benefits or harms or an accepted practice (e.g., aseptic technique) supported by low to very low quality evidence 	</a:t>
                      </a:r>
                      <a:endParaRPr lang="en-US" sz="1400" dirty="0"/>
                    </a:p>
                  </a:txBody>
                  <a:tcPr/>
                </a:tc>
              </a:tr>
              <a:tr h="370840">
                <a:tc>
                  <a:txBody>
                    <a:bodyPr/>
                    <a:lstStyle/>
                    <a:p>
                      <a:pPr algn="ctr"/>
                      <a:r>
                        <a:rPr lang="en-US" sz="1400" dirty="0" smtClean="0"/>
                        <a:t>IC</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baseline="0" dirty="0" smtClean="0">
                          <a:solidFill>
                            <a:schemeClr val="dk1"/>
                          </a:solidFill>
                          <a:latin typeface="+mn-lt"/>
                          <a:ea typeface="+mn-ea"/>
                          <a:cs typeface="+mn-cs"/>
                        </a:rPr>
                        <a:t>A strong recommendation required by state or federal regulation. </a:t>
                      </a:r>
                      <a:endParaRPr lang="en-US" sz="1400" dirty="0"/>
                    </a:p>
                  </a:txBody>
                  <a:tcPr/>
                </a:tc>
              </a:tr>
              <a:tr h="370840">
                <a:tc>
                  <a:txBody>
                    <a:bodyPr/>
                    <a:lstStyle/>
                    <a:p>
                      <a:pPr algn="ctr"/>
                      <a:r>
                        <a:rPr lang="en-US" sz="1400" dirty="0" smtClean="0"/>
                        <a:t>II</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baseline="0" dirty="0" smtClean="0">
                          <a:solidFill>
                            <a:schemeClr val="dk1"/>
                          </a:solidFill>
                          <a:latin typeface="+mn-lt"/>
                          <a:ea typeface="+mn-ea"/>
                          <a:cs typeface="+mn-cs"/>
                        </a:rPr>
                        <a:t>A weak recommendation supported by any quality evidence suggesting a trade off between clinical benefits and harms </a:t>
                      </a:r>
                      <a:endParaRPr lang="en-US" sz="1400" dirty="0"/>
                    </a:p>
                  </a:txBody>
                  <a:tcPr/>
                </a:tc>
              </a:tr>
              <a:tr h="370840">
                <a:tc>
                  <a:txBody>
                    <a:bodyPr/>
                    <a:lstStyle/>
                    <a:p>
                      <a:pPr algn="ctr"/>
                      <a:r>
                        <a:rPr lang="en-US" sz="1400" dirty="0" smtClean="0"/>
                        <a:t>No recommendation/Unresolved issue</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baseline="0" dirty="0" smtClean="0">
                          <a:solidFill>
                            <a:schemeClr val="dk1"/>
                          </a:solidFill>
                          <a:latin typeface="+mn-lt"/>
                          <a:ea typeface="+mn-ea"/>
                          <a:cs typeface="+mn-cs"/>
                        </a:rPr>
                        <a:t>Unresolved issue for which there is low to very low quality evidence with uncertain trade offs between benefits and harms 	</a:t>
                      </a:r>
                    </a:p>
                    <a:p>
                      <a:endParaRPr lang="en-US" sz="1400" dirty="0"/>
                    </a:p>
                  </a:txBody>
                  <a:tcPr/>
                </a:tc>
              </a:tr>
            </a:tbl>
          </a:graphicData>
        </a:graphic>
      </p:graphicFrame>
      <p:sp>
        <p:nvSpPr>
          <p:cNvPr id="5" name="TextBox 4"/>
          <p:cNvSpPr txBox="1"/>
          <p:nvPr/>
        </p:nvSpPr>
        <p:spPr>
          <a:xfrm>
            <a:off x="228600" y="6400800"/>
            <a:ext cx="8610600" cy="276999"/>
          </a:xfrm>
          <a:prstGeom prst="rect">
            <a:avLst/>
          </a:prstGeom>
          <a:noFill/>
        </p:spPr>
        <p:txBody>
          <a:bodyPr wrap="square" rtlCol="0">
            <a:spAutoFit/>
          </a:bodyPr>
          <a:lstStyle/>
          <a:p>
            <a:pPr algn="ctr"/>
            <a:r>
              <a:rPr lang="en-US" sz="1200" dirty="0" smtClean="0"/>
              <a:t>Gould CV, et al. HICPAC. Centers for Disease Control &amp; Prevention . Guideline for Prevention of CAUTI, 2009.</a:t>
            </a:r>
            <a:endParaRPr lang="en-US" sz="12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B0F0"/>
                </a:solidFill>
              </a:rPr>
              <a:t>Lifecycle of the Urinary Catheter</a:t>
            </a:r>
            <a:endParaRPr lang="en-US" dirty="0">
              <a:solidFill>
                <a:srgbClr val="00B0F0"/>
              </a:solidFill>
            </a:endParaRPr>
          </a:p>
        </p:txBody>
      </p:sp>
      <p:pic>
        <p:nvPicPr>
          <p:cNvPr id="5" name="Content Placeholder 4"/>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1295400" y="1667924"/>
            <a:ext cx="6586653" cy="4580476"/>
          </a:xfrm>
        </p:spPr>
      </p:pic>
      <p:sp>
        <p:nvSpPr>
          <p:cNvPr id="4" name="TextBox 3"/>
          <p:cNvSpPr txBox="1"/>
          <p:nvPr/>
        </p:nvSpPr>
        <p:spPr>
          <a:xfrm>
            <a:off x="228600" y="6324600"/>
            <a:ext cx="8686800" cy="276999"/>
          </a:xfrm>
          <a:prstGeom prst="rect">
            <a:avLst/>
          </a:prstGeom>
          <a:noFill/>
        </p:spPr>
        <p:txBody>
          <a:bodyPr wrap="square" rtlCol="0">
            <a:spAutoFit/>
          </a:bodyPr>
          <a:lstStyle/>
          <a:p>
            <a:pPr algn="ctr"/>
            <a:r>
              <a:rPr lang="en-US" sz="1200" dirty="0" err="1" smtClean="0"/>
              <a:t>Meddings</a:t>
            </a:r>
            <a:r>
              <a:rPr lang="en-US" sz="1200" dirty="0" smtClean="0"/>
              <a:t> J, et al. Disrupting the life cycle of the urinary catheter. </a:t>
            </a:r>
            <a:r>
              <a:rPr lang="en-US" sz="1200" dirty="0" err="1" smtClean="0"/>
              <a:t>Clin</a:t>
            </a:r>
            <a:r>
              <a:rPr lang="en-US" sz="1200" dirty="0" smtClean="0"/>
              <a:t> </a:t>
            </a:r>
            <a:r>
              <a:rPr lang="en-US" sz="1200" dirty="0" err="1" smtClean="0"/>
              <a:t>Inf</a:t>
            </a:r>
            <a:r>
              <a:rPr lang="en-US" sz="1200" dirty="0" smtClean="0"/>
              <a:t> </a:t>
            </a:r>
            <a:r>
              <a:rPr lang="en-US" sz="1200" dirty="0" err="1" smtClean="0"/>
              <a:t>Dis</a:t>
            </a:r>
            <a:r>
              <a:rPr lang="en-US" sz="1200" dirty="0" smtClean="0"/>
              <a:t>  2011;52:1291-3.</a:t>
            </a:r>
            <a:endParaRPr lang="en-US" sz="12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00B0F0"/>
                </a:solidFill>
              </a:rPr>
              <a:t>Lifecycle 1: Catheter Placement</a:t>
            </a:r>
            <a:endParaRPr lang="en-US" dirty="0">
              <a:solidFill>
                <a:srgbClr val="00B0F0"/>
              </a:solidFill>
            </a:endParaRPr>
          </a:p>
        </p:txBody>
      </p:sp>
      <p:sp>
        <p:nvSpPr>
          <p:cNvPr id="3" name="Content Placeholder 2"/>
          <p:cNvSpPr>
            <a:spLocks noGrp="1"/>
          </p:cNvSpPr>
          <p:nvPr>
            <p:ph sz="quarter" idx="1"/>
          </p:nvPr>
        </p:nvSpPr>
        <p:spPr/>
        <p:txBody>
          <a:bodyPr>
            <a:normAutofit/>
          </a:bodyPr>
          <a:lstStyle/>
          <a:p>
            <a:pPr marL="514350" indent="-514350">
              <a:buFont typeface="+mj-lt"/>
              <a:buAutoNum type="arabicPeriod"/>
            </a:pPr>
            <a:r>
              <a:rPr lang="en-US" dirty="0" smtClean="0"/>
              <a:t>Use the smallest bore catheter possible</a:t>
            </a:r>
          </a:p>
          <a:p>
            <a:pPr marL="514350" indent="-514350">
              <a:buFont typeface="+mj-lt"/>
              <a:buAutoNum type="arabicPeriod"/>
            </a:pPr>
            <a:r>
              <a:rPr lang="en-US" dirty="0" smtClean="0"/>
              <a:t>Assure that all staff understand the indications for appropriate insertion</a:t>
            </a:r>
          </a:p>
          <a:p>
            <a:pPr marL="514350" indent="-514350">
              <a:buFont typeface="+mj-lt"/>
              <a:buAutoNum type="arabicPeriod"/>
            </a:pPr>
            <a:r>
              <a:rPr lang="en-US" dirty="0" smtClean="0"/>
              <a:t>Only trained personnel to insert catheters</a:t>
            </a:r>
          </a:p>
          <a:p>
            <a:pPr marL="514350" indent="-514350">
              <a:buFont typeface="+mj-lt"/>
              <a:buAutoNum type="arabicPeriod"/>
            </a:pPr>
            <a:r>
              <a:rPr lang="en-US" dirty="0" smtClean="0"/>
              <a:t>Use alternate devices if possible (condom catheters, intermittent catheterization)</a:t>
            </a:r>
          </a:p>
          <a:p>
            <a:pPr marL="514350" indent="-514350">
              <a:buFont typeface="+mj-lt"/>
              <a:buAutoNum type="arabicPeriod"/>
            </a:pPr>
            <a:endParaRPr lang="en-US" dirty="0" smtClean="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t>When is Urinary Catheterization Appropriate?</a:t>
            </a:r>
            <a:endParaRPr lang="en-US" i="1" dirty="0"/>
          </a:p>
        </p:txBody>
      </p:sp>
      <p:sp>
        <p:nvSpPr>
          <p:cNvPr id="3" name="Content Placeholder 2"/>
          <p:cNvSpPr>
            <a:spLocks noGrp="1"/>
          </p:cNvSpPr>
          <p:nvPr>
            <p:ph sz="quarter" idx="1"/>
          </p:nvPr>
        </p:nvSpPr>
        <p:spPr/>
        <p:txBody>
          <a:bodyPr>
            <a:normAutofit lnSpcReduction="10000"/>
          </a:bodyPr>
          <a:lstStyle/>
          <a:p>
            <a:r>
              <a:rPr lang="en-US" sz="2000" dirty="0" smtClean="0"/>
              <a:t>Patient has acute urinary retention or bladder outlet obstruction</a:t>
            </a:r>
          </a:p>
          <a:p>
            <a:r>
              <a:rPr lang="en-US" sz="2000" dirty="0" smtClean="0"/>
              <a:t>Need for accurate measurements of urinary output in critically ill patients</a:t>
            </a:r>
          </a:p>
          <a:p>
            <a:r>
              <a:rPr lang="en-US" sz="2000" dirty="0" smtClean="0"/>
              <a:t>Perioperative use for selected surgical procedures:</a:t>
            </a:r>
          </a:p>
          <a:p>
            <a:pPr lvl="1"/>
            <a:r>
              <a:rPr lang="en-US" sz="1500" dirty="0" smtClean="0"/>
              <a:t>Patients undergoing urologic surgery or other surgery on contiguous structures of the genitourinary tract</a:t>
            </a:r>
          </a:p>
          <a:p>
            <a:pPr lvl="1"/>
            <a:r>
              <a:rPr lang="en-US" sz="1500" dirty="0" smtClean="0"/>
              <a:t>Anticipated prolonged duration of surgery (catheters inserted for this reason should be removed in PACU)</a:t>
            </a:r>
          </a:p>
          <a:p>
            <a:pPr lvl="1"/>
            <a:r>
              <a:rPr lang="en-US" sz="1500" dirty="0" smtClean="0"/>
              <a:t>Patients anticipated to receive  large-volume infusions or diuretics during surgery </a:t>
            </a:r>
          </a:p>
          <a:p>
            <a:pPr lvl="1"/>
            <a:r>
              <a:rPr lang="en-US" sz="1500" dirty="0" smtClean="0"/>
              <a:t>Need for intraoperative monitoring of urinary output</a:t>
            </a:r>
          </a:p>
          <a:p>
            <a:r>
              <a:rPr lang="en-US" sz="2000" dirty="0" smtClean="0"/>
              <a:t>To assist in healing of open sacral or perineal wounds in incontinent patients</a:t>
            </a:r>
          </a:p>
          <a:p>
            <a:r>
              <a:rPr lang="en-US" sz="2000" dirty="0" smtClean="0"/>
              <a:t>Patient requires prolonged immobilization (e.g., potentially unstable thoracic or lumbar spine, multiple traumatic injuries such as pelvic fractures)</a:t>
            </a:r>
          </a:p>
          <a:p>
            <a:r>
              <a:rPr lang="en-US" sz="2000" dirty="0" smtClean="0"/>
              <a:t>To improve comfort for end of life care if needed</a:t>
            </a:r>
          </a:p>
          <a:p>
            <a:pPr lvl="1"/>
            <a:endParaRPr lang="en-US" sz="1500" dirty="0" smtClean="0"/>
          </a:p>
          <a:p>
            <a:endParaRPr lang="en-US" dirty="0"/>
          </a:p>
        </p:txBody>
      </p:sp>
      <p:sp>
        <p:nvSpPr>
          <p:cNvPr id="4" name="TextBox 3"/>
          <p:cNvSpPr txBox="1"/>
          <p:nvPr/>
        </p:nvSpPr>
        <p:spPr>
          <a:xfrm>
            <a:off x="228600" y="6400800"/>
            <a:ext cx="8610600" cy="276999"/>
          </a:xfrm>
          <a:prstGeom prst="rect">
            <a:avLst/>
          </a:prstGeom>
          <a:noFill/>
        </p:spPr>
        <p:txBody>
          <a:bodyPr wrap="square" rtlCol="0">
            <a:spAutoFit/>
          </a:bodyPr>
          <a:lstStyle/>
          <a:p>
            <a:pPr algn="ctr"/>
            <a:r>
              <a:rPr lang="en-US" sz="1200" dirty="0" smtClean="0"/>
              <a:t>Gould CV, et al. HICPAC. Centers for Disease Control &amp; Prevention . Guideline for Prevention of CAUTI, 2009.</a:t>
            </a:r>
            <a:endParaRPr lang="en-US" sz="12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t>When is Urinary Catheterization Inappropriate?</a:t>
            </a:r>
            <a:endParaRPr lang="en-US" i="1" dirty="0"/>
          </a:p>
        </p:txBody>
      </p:sp>
      <p:sp>
        <p:nvSpPr>
          <p:cNvPr id="3" name="Content Placeholder 2"/>
          <p:cNvSpPr>
            <a:spLocks noGrp="1"/>
          </p:cNvSpPr>
          <p:nvPr>
            <p:ph sz="quarter" idx="1"/>
          </p:nvPr>
        </p:nvSpPr>
        <p:spPr>
          <a:xfrm>
            <a:off x="301752" y="1676400"/>
            <a:ext cx="8503920" cy="4572000"/>
          </a:xfrm>
        </p:spPr>
        <p:txBody>
          <a:bodyPr>
            <a:normAutofit/>
          </a:bodyPr>
          <a:lstStyle/>
          <a:p>
            <a:r>
              <a:rPr lang="en-US" sz="2000" dirty="0" smtClean="0"/>
              <a:t>As a substitute for nursing care of the patient or resident with incontinence</a:t>
            </a:r>
          </a:p>
          <a:p>
            <a:endParaRPr lang="en-US" sz="2000" dirty="0" smtClean="0"/>
          </a:p>
          <a:p>
            <a:r>
              <a:rPr lang="en-US" sz="2000" dirty="0" smtClean="0"/>
              <a:t>As a means of obtaining urine for culture or other diagnostic tests when the patient can voluntarily void</a:t>
            </a:r>
          </a:p>
          <a:p>
            <a:endParaRPr lang="en-US" sz="2000" dirty="0" smtClean="0"/>
          </a:p>
          <a:p>
            <a:r>
              <a:rPr lang="en-US" sz="2000" dirty="0" smtClean="0"/>
              <a:t>For prolonged postoperative duration without appropriate indications (e.g., structural repair of urethra or contiguous structures, prolonged effect of epidural anesthesia, etc.)</a:t>
            </a:r>
          </a:p>
          <a:p>
            <a:pPr lvl="1"/>
            <a:endParaRPr lang="en-US" sz="1500" dirty="0" smtClean="0"/>
          </a:p>
          <a:p>
            <a:endParaRPr lang="en-US" dirty="0"/>
          </a:p>
        </p:txBody>
      </p:sp>
      <p:sp>
        <p:nvSpPr>
          <p:cNvPr id="4" name="TextBox 3"/>
          <p:cNvSpPr txBox="1"/>
          <p:nvPr/>
        </p:nvSpPr>
        <p:spPr>
          <a:xfrm>
            <a:off x="228600" y="6400800"/>
            <a:ext cx="8610600" cy="276999"/>
          </a:xfrm>
          <a:prstGeom prst="rect">
            <a:avLst/>
          </a:prstGeom>
          <a:noFill/>
        </p:spPr>
        <p:txBody>
          <a:bodyPr wrap="square" rtlCol="0">
            <a:spAutoFit/>
          </a:bodyPr>
          <a:lstStyle/>
          <a:p>
            <a:pPr algn="ctr"/>
            <a:r>
              <a:rPr lang="en-US" sz="1200" dirty="0" smtClean="0"/>
              <a:t>Gould CV, et al. HICPAC. Centers for Disease Control &amp; Prevention . Guideline for Prevention of CAUTI, 2009.</a:t>
            </a:r>
            <a:endParaRPr lang="en-US" sz="12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84048"/>
            <a:ext cx="8534400" cy="758952"/>
          </a:xfrm>
        </p:spPr>
        <p:txBody>
          <a:bodyPr>
            <a:normAutofit fontScale="90000"/>
          </a:bodyPr>
          <a:lstStyle/>
          <a:p>
            <a:r>
              <a:rPr lang="en-US" sz="3100" dirty="0" smtClean="0">
                <a:solidFill>
                  <a:srgbClr val="FF0000"/>
                </a:solidFill>
              </a:rPr>
              <a:t>Area of Improvement</a:t>
            </a:r>
            <a:r>
              <a:rPr lang="en-US" sz="3600" dirty="0" smtClean="0"/>
              <a:t>: </a:t>
            </a:r>
            <a:br>
              <a:rPr lang="en-US" sz="3600" dirty="0" smtClean="0"/>
            </a:br>
            <a:r>
              <a:rPr lang="en-US" dirty="0" smtClean="0"/>
              <a:t>Urinary Catheter Use in the Emergency Dept.</a:t>
            </a:r>
            <a:endParaRPr lang="en-US" dirty="0"/>
          </a:p>
        </p:txBody>
      </p:sp>
      <p:sp>
        <p:nvSpPr>
          <p:cNvPr id="3" name="Content Placeholder 2"/>
          <p:cNvSpPr>
            <a:spLocks noGrp="1"/>
          </p:cNvSpPr>
          <p:nvPr>
            <p:ph sz="quarter" idx="1"/>
          </p:nvPr>
        </p:nvSpPr>
        <p:spPr/>
        <p:txBody>
          <a:bodyPr>
            <a:normAutofit fontScale="92500" lnSpcReduction="10000"/>
          </a:bodyPr>
          <a:lstStyle/>
          <a:p>
            <a:r>
              <a:rPr lang="en-US" dirty="0" smtClean="0"/>
              <a:t>Analysis of National Hospital Ambulatory Medical Care Survey (NHAMCS) data, ED visits, 1995-2010</a:t>
            </a:r>
          </a:p>
          <a:p>
            <a:r>
              <a:rPr lang="en-US" dirty="0" smtClean="0"/>
              <a:t>Examined use of urinary catheters and appropriateness of use based on CDC criteria</a:t>
            </a:r>
          </a:p>
          <a:p>
            <a:r>
              <a:rPr lang="en-US" dirty="0" smtClean="0"/>
              <a:t>Results:</a:t>
            </a:r>
          </a:p>
          <a:p>
            <a:pPr lvl="1"/>
            <a:r>
              <a:rPr lang="en-US" dirty="0" smtClean="0"/>
              <a:t>Urinary catheter use: 2.2 to 3.3 per 100 ED visits</a:t>
            </a:r>
          </a:p>
          <a:p>
            <a:pPr lvl="1"/>
            <a:r>
              <a:rPr lang="en-US" dirty="0" smtClean="0"/>
              <a:t>Among admitted patients, 8.5% received urinary catheters</a:t>
            </a:r>
          </a:p>
          <a:p>
            <a:pPr lvl="1"/>
            <a:r>
              <a:rPr lang="en-US" i="1" dirty="0" smtClean="0"/>
              <a:t>64.9% of catheters were potentially avoidable</a:t>
            </a:r>
          </a:p>
          <a:p>
            <a:pPr lvl="2"/>
            <a:r>
              <a:rPr lang="en-US" dirty="0" smtClean="0"/>
              <a:t>Reasons:</a:t>
            </a:r>
          </a:p>
          <a:p>
            <a:pPr lvl="3"/>
            <a:r>
              <a:rPr lang="en-US" dirty="0" smtClean="0"/>
              <a:t>Catheters sometimes placed to collect specimens</a:t>
            </a:r>
          </a:p>
          <a:p>
            <a:pPr lvl="3"/>
            <a:r>
              <a:rPr lang="en-US" dirty="0" smtClean="0"/>
              <a:t>To monitor output</a:t>
            </a:r>
          </a:p>
          <a:p>
            <a:pPr lvl="3"/>
            <a:r>
              <a:rPr lang="en-US" dirty="0" smtClean="0"/>
              <a:t>Determine residual bladder volume</a:t>
            </a:r>
          </a:p>
          <a:p>
            <a:pPr lvl="3"/>
            <a:r>
              <a:rPr lang="en-US" dirty="0" smtClean="0"/>
              <a:t>Patient or staff convenience</a:t>
            </a:r>
            <a:endParaRPr lang="en-US" dirty="0"/>
          </a:p>
        </p:txBody>
      </p:sp>
      <p:sp>
        <p:nvSpPr>
          <p:cNvPr id="4" name="TextBox 3"/>
          <p:cNvSpPr txBox="1"/>
          <p:nvPr/>
        </p:nvSpPr>
        <p:spPr>
          <a:xfrm>
            <a:off x="304800" y="6172200"/>
            <a:ext cx="8610600" cy="461665"/>
          </a:xfrm>
          <a:prstGeom prst="rect">
            <a:avLst/>
          </a:prstGeom>
          <a:noFill/>
        </p:spPr>
        <p:txBody>
          <a:bodyPr wrap="square" rtlCol="0">
            <a:spAutoFit/>
          </a:bodyPr>
          <a:lstStyle/>
          <a:p>
            <a:r>
              <a:rPr lang="en-US" sz="1200" dirty="0" err="1" smtClean="0"/>
              <a:t>Schuur</a:t>
            </a:r>
            <a:r>
              <a:rPr lang="en-US" sz="1200" dirty="0" smtClean="0"/>
              <a:t> JD, et al. Urinary catheter use and appropriateness in U.S. Emergency Departments, 1995-2010. </a:t>
            </a:r>
            <a:r>
              <a:rPr lang="en-US" sz="1200" dirty="0" err="1" smtClean="0"/>
              <a:t>Acad</a:t>
            </a:r>
            <a:r>
              <a:rPr lang="en-US" sz="1200" dirty="0" smtClean="0"/>
              <a:t> </a:t>
            </a:r>
            <a:r>
              <a:rPr lang="en-US" sz="1200" dirty="0" err="1" smtClean="0"/>
              <a:t>Emer</a:t>
            </a:r>
            <a:r>
              <a:rPr lang="en-US" sz="1200" dirty="0" smtClean="0"/>
              <a:t> Med 2014;21:292-300.</a:t>
            </a:r>
            <a:endParaRPr lang="en-US" sz="12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lumMod val="65000"/>
                  </a:schemeClr>
                </a:solidFill>
              </a:rPr>
              <a:t>Recommendations on Insertion</a:t>
            </a:r>
            <a:endParaRPr lang="en-US" dirty="0">
              <a:solidFill>
                <a:schemeClr val="bg1">
                  <a:lumMod val="65000"/>
                </a:schemeClr>
              </a:solidFill>
            </a:endParaRPr>
          </a:p>
        </p:txBody>
      </p:sp>
      <p:sp>
        <p:nvSpPr>
          <p:cNvPr id="3" name="Content Placeholder 2"/>
          <p:cNvSpPr>
            <a:spLocks noGrp="1"/>
          </p:cNvSpPr>
          <p:nvPr>
            <p:ph sz="quarter" idx="1"/>
          </p:nvPr>
        </p:nvSpPr>
        <p:spPr/>
        <p:txBody>
          <a:bodyPr>
            <a:normAutofit lnSpcReduction="10000"/>
          </a:bodyPr>
          <a:lstStyle/>
          <a:p>
            <a:r>
              <a:rPr lang="en-US" sz="2000" dirty="0" smtClean="0"/>
              <a:t>“Perform hand hygiene immediately before and after insertion or any manipulation of the catheter device or site”  (Category IB)</a:t>
            </a:r>
          </a:p>
          <a:p>
            <a:r>
              <a:rPr lang="en-US" sz="2000" dirty="0" smtClean="0"/>
              <a:t>“Ensure that properly trained persons (e.g., hospital personnel, family members, or patients themselves) who know the correct technique of aseptic catheter insertion and maintenance are given this responsibility” (Category IB)</a:t>
            </a:r>
          </a:p>
          <a:p>
            <a:r>
              <a:rPr lang="en-US" sz="2000" dirty="0" smtClean="0"/>
              <a:t>“In the acute care hospital setting, insert urinary catheters using aseptic technique and sterile equipment” (Category IB)</a:t>
            </a:r>
          </a:p>
          <a:p>
            <a:pPr lvl="1"/>
            <a:r>
              <a:rPr lang="en-US" sz="1800" dirty="0" smtClean="0"/>
              <a:t>“Use sterile gloves, drape, sponges, an appropriate antiseptic or sterile solution for periurethral cleaning, and a single-use packet of lubricant jelly for insertion” (Category IB)</a:t>
            </a:r>
          </a:p>
          <a:p>
            <a:pPr lvl="1"/>
            <a:r>
              <a:rPr lang="en-US" sz="1800" dirty="0" smtClean="0"/>
              <a:t>“Routine use of antiseptic lubricants is not necessary” (Category II)</a:t>
            </a:r>
          </a:p>
          <a:p>
            <a:pPr lvl="1"/>
            <a:r>
              <a:rPr lang="en-US" sz="1800" dirty="0" smtClean="0"/>
              <a:t>“Further research is needed on the use of antiseptic solutions vs. sterile water or saline for periurethral cleaning prior to catheter insertion” (No recomm.)</a:t>
            </a:r>
          </a:p>
          <a:p>
            <a:pPr lvl="1"/>
            <a:endParaRPr lang="en-US" dirty="0" smtClean="0"/>
          </a:p>
          <a:p>
            <a:endParaRPr lang="en-US" dirty="0"/>
          </a:p>
        </p:txBody>
      </p:sp>
      <p:sp>
        <p:nvSpPr>
          <p:cNvPr id="4" name="TextBox 3"/>
          <p:cNvSpPr txBox="1"/>
          <p:nvPr/>
        </p:nvSpPr>
        <p:spPr>
          <a:xfrm>
            <a:off x="228600" y="6400800"/>
            <a:ext cx="8610600" cy="276999"/>
          </a:xfrm>
          <a:prstGeom prst="rect">
            <a:avLst/>
          </a:prstGeom>
          <a:noFill/>
        </p:spPr>
        <p:txBody>
          <a:bodyPr wrap="square" rtlCol="0">
            <a:spAutoFit/>
          </a:bodyPr>
          <a:lstStyle/>
          <a:p>
            <a:pPr algn="ctr"/>
            <a:r>
              <a:rPr lang="en-US" sz="1200" dirty="0" smtClean="0"/>
              <a:t>Gould CV, et al. HICPAC. Centers for Disease Control &amp; Prevention . Guideline for Prevention of CAUTI, 2009.</a:t>
            </a:r>
            <a:endParaRPr lang="en-US" sz="12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en-US" dirty="0"/>
          </a:p>
        </p:txBody>
      </p:sp>
      <p:sp>
        <p:nvSpPr>
          <p:cNvPr id="3" name="Title 2"/>
          <p:cNvSpPr>
            <a:spLocks noGrp="1"/>
          </p:cNvSpPr>
          <p:nvPr>
            <p:ph type="title"/>
          </p:nvPr>
        </p:nvSpPr>
        <p:spPr/>
        <p:txBody>
          <a:bodyPr>
            <a:normAutofit/>
          </a:bodyPr>
          <a:lstStyle/>
          <a:p>
            <a:r>
              <a:rPr lang="en-US" dirty="0" smtClean="0"/>
              <a:t>Background on CAUTIs</a:t>
            </a:r>
            <a:endParaRPr lang="en-US" dirty="0"/>
          </a:p>
        </p:txBody>
      </p:sp>
      <p:pic>
        <p:nvPicPr>
          <p:cNvPr id="7" name="Picture 6" descr="urinary-catheter-070212-300x223.jpg"/>
          <p:cNvPicPr>
            <a:picLocks noChangeAspect="1"/>
          </p:cNvPicPr>
          <p:nvPr/>
        </p:nvPicPr>
        <p:blipFill>
          <a:blip r:embed="rId2" cstate="print"/>
          <a:stretch>
            <a:fillRect/>
          </a:stretch>
        </p:blipFill>
        <p:spPr>
          <a:xfrm>
            <a:off x="2209800" y="2745930"/>
            <a:ext cx="4711843" cy="3502470"/>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Clinicians</a:t>
            </a:r>
            <a:r>
              <a:rPr lang="en-US" dirty="0" smtClean="0"/>
              <a:t> Should Choose Products</a:t>
            </a:r>
            <a:endParaRPr lang="en-US" dirty="0"/>
          </a:p>
        </p:txBody>
      </p:sp>
      <p:pic>
        <p:nvPicPr>
          <p:cNvPr id="4" name="Content Placeholder 3" descr="new photos 029.JPG"/>
          <p:cNvPicPr>
            <a:picLocks noGrp="1" noChangeAspect="1"/>
          </p:cNvPicPr>
          <p:nvPr>
            <p:ph sz="quarter" idx="1"/>
          </p:nvPr>
        </p:nvPicPr>
        <p:blipFill>
          <a:blip r:embed="rId2" cstate="print"/>
          <a:stretch>
            <a:fillRect/>
          </a:stretch>
        </p:blipFill>
        <p:spPr>
          <a:xfrm>
            <a:off x="1505744" y="1527175"/>
            <a:ext cx="6096000" cy="4572000"/>
          </a:xfrm>
        </p:spPr>
      </p:pic>
      <p:sp>
        <p:nvSpPr>
          <p:cNvPr id="5" name="Rectangle 4"/>
          <p:cNvSpPr/>
          <p:nvPr/>
        </p:nvSpPr>
        <p:spPr>
          <a:xfrm>
            <a:off x="2286000" y="2438400"/>
            <a:ext cx="1600200" cy="3048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Urinary Catheter Insertion Kit</a:t>
            </a:r>
            <a:endParaRPr lang="en-US" dirty="0"/>
          </a:p>
        </p:txBody>
      </p:sp>
      <p:pic>
        <p:nvPicPr>
          <p:cNvPr id="4" name="Picture 3" descr="new photos 032.JPG"/>
          <p:cNvPicPr>
            <a:picLocks noChangeAspect="1"/>
          </p:cNvPicPr>
          <p:nvPr/>
        </p:nvPicPr>
        <p:blipFill>
          <a:blip r:embed="rId2" cstate="print"/>
          <a:stretch>
            <a:fillRect/>
          </a:stretch>
        </p:blipFill>
        <p:spPr>
          <a:xfrm>
            <a:off x="1244600" y="1371600"/>
            <a:ext cx="6604000" cy="4953000"/>
          </a:xfrm>
          <a:prstGeom prst="rect">
            <a:avLst/>
          </a:prstGeom>
        </p:spPr>
      </p:pic>
      <p:sp>
        <p:nvSpPr>
          <p:cNvPr id="5" name="Rectangle 4"/>
          <p:cNvSpPr/>
          <p:nvPr/>
        </p:nvSpPr>
        <p:spPr>
          <a:xfrm>
            <a:off x="1676400" y="3810000"/>
            <a:ext cx="457200" cy="1143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to Look For in Catheter Products</a:t>
            </a:r>
            <a:endParaRPr lang="en-US" dirty="0"/>
          </a:p>
        </p:txBody>
      </p:sp>
      <p:pic>
        <p:nvPicPr>
          <p:cNvPr id="3" name="Picture 2" descr="new photos 035.JPG"/>
          <p:cNvPicPr>
            <a:picLocks noChangeAspect="1"/>
          </p:cNvPicPr>
          <p:nvPr/>
        </p:nvPicPr>
        <p:blipFill>
          <a:blip r:embed="rId2" cstate="print"/>
          <a:stretch>
            <a:fillRect/>
          </a:stretch>
        </p:blipFill>
        <p:spPr>
          <a:xfrm>
            <a:off x="685800" y="1428750"/>
            <a:ext cx="3378200" cy="2533650"/>
          </a:xfrm>
          <a:prstGeom prst="rect">
            <a:avLst/>
          </a:prstGeom>
        </p:spPr>
      </p:pic>
      <p:pic>
        <p:nvPicPr>
          <p:cNvPr id="4" name="Picture 3" descr="new photos 033.JPG"/>
          <p:cNvPicPr>
            <a:picLocks noChangeAspect="1"/>
          </p:cNvPicPr>
          <p:nvPr/>
        </p:nvPicPr>
        <p:blipFill>
          <a:blip r:embed="rId3" cstate="print"/>
          <a:stretch>
            <a:fillRect/>
          </a:stretch>
        </p:blipFill>
        <p:spPr>
          <a:xfrm>
            <a:off x="5257800" y="1447800"/>
            <a:ext cx="3352800" cy="2514600"/>
          </a:xfrm>
          <a:prstGeom prst="rect">
            <a:avLst/>
          </a:prstGeom>
        </p:spPr>
      </p:pic>
      <p:pic>
        <p:nvPicPr>
          <p:cNvPr id="5" name="Picture 4" descr="new photos 034.JPG"/>
          <p:cNvPicPr>
            <a:picLocks noChangeAspect="1"/>
          </p:cNvPicPr>
          <p:nvPr/>
        </p:nvPicPr>
        <p:blipFill>
          <a:blip r:embed="rId4" cstate="print"/>
          <a:stretch>
            <a:fillRect/>
          </a:stretch>
        </p:blipFill>
        <p:spPr>
          <a:xfrm>
            <a:off x="3124200" y="4191000"/>
            <a:ext cx="2819400" cy="2114550"/>
          </a:xfrm>
          <a:prstGeom prst="rect">
            <a:avLst/>
          </a:prstGeom>
        </p:spPr>
      </p:pic>
      <p:sp>
        <p:nvSpPr>
          <p:cNvPr id="6" name="Oval 5"/>
          <p:cNvSpPr/>
          <p:nvPr/>
        </p:nvSpPr>
        <p:spPr>
          <a:xfrm>
            <a:off x="2133600" y="1676400"/>
            <a:ext cx="533400" cy="533400"/>
          </a:xfrm>
          <a:prstGeom prst="ellipse">
            <a:avLst/>
          </a:prstGeom>
          <a:noFill/>
          <a:ln w="25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1828800" y="2438400"/>
            <a:ext cx="1371600" cy="1371600"/>
          </a:xfrm>
          <a:prstGeom prst="ellipse">
            <a:avLst/>
          </a:prstGeom>
          <a:noFill/>
          <a:ln w="25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7391400" y="1905000"/>
            <a:ext cx="1447800" cy="1981200"/>
          </a:xfrm>
          <a:prstGeom prst="ellipse">
            <a:avLst/>
          </a:prstGeom>
          <a:noFill/>
          <a:ln w="25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962400" y="4572000"/>
            <a:ext cx="1295400" cy="1295400"/>
          </a:xfrm>
          <a:prstGeom prst="ellipse">
            <a:avLst/>
          </a:prstGeom>
          <a:noFill/>
          <a:ln w="25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Package Inserts (Instructions on Aseptic Techniques)</a:t>
            </a:r>
            <a:endParaRPr lang="en-US" sz="2400" dirty="0"/>
          </a:p>
        </p:txBody>
      </p:sp>
      <p:pic>
        <p:nvPicPr>
          <p:cNvPr id="4" name="Picture 3" descr="new photos 030.JPG"/>
          <p:cNvPicPr>
            <a:picLocks noChangeAspect="1"/>
          </p:cNvPicPr>
          <p:nvPr/>
        </p:nvPicPr>
        <p:blipFill>
          <a:blip r:embed="rId2" cstate="print"/>
          <a:stretch>
            <a:fillRect/>
          </a:stretch>
        </p:blipFill>
        <p:spPr>
          <a:xfrm>
            <a:off x="1371600" y="1371600"/>
            <a:ext cx="6400800" cy="4800600"/>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Package Inserts (Instructions on Aseptic Techniques)</a:t>
            </a:r>
            <a:endParaRPr lang="en-US" sz="2400" dirty="0"/>
          </a:p>
        </p:txBody>
      </p:sp>
      <p:pic>
        <p:nvPicPr>
          <p:cNvPr id="5" name="Picture 4" descr="new photos 031.JPG"/>
          <p:cNvPicPr>
            <a:picLocks noChangeAspect="1"/>
          </p:cNvPicPr>
          <p:nvPr/>
        </p:nvPicPr>
        <p:blipFill>
          <a:blip r:embed="rId2" cstate="print"/>
          <a:stretch>
            <a:fillRect/>
          </a:stretch>
        </p:blipFill>
        <p:spPr>
          <a:xfrm>
            <a:off x="2743200" y="1447800"/>
            <a:ext cx="3657600" cy="4876800"/>
          </a:xfrm>
          <a:prstGeom prst="rect">
            <a:avLst/>
          </a:prstGeom>
        </p:spPr>
      </p:pic>
      <p:sp>
        <p:nvSpPr>
          <p:cNvPr id="6" name="Rectangle 5"/>
          <p:cNvSpPr/>
          <p:nvPr/>
        </p:nvSpPr>
        <p:spPr>
          <a:xfrm>
            <a:off x="3048000" y="1828800"/>
            <a:ext cx="1295400" cy="3048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Manufacturer Procedure Statements</a:t>
            </a:r>
            <a:endParaRPr lang="en-US" dirty="0"/>
          </a:p>
        </p:txBody>
      </p:sp>
      <p:sp>
        <p:nvSpPr>
          <p:cNvPr id="3" name="Content Placeholder 2"/>
          <p:cNvSpPr>
            <a:spLocks noGrp="1"/>
          </p:cNvSpPr>
          <p:nvPr>
            <p:ph sz="quarter" idx="1"/>
          </p:nvPr>
        </p:nvSpPr>
        <p:spPr/>
        <p:txBody>
          <a:bodyPr>
            <a:normAutofit fontScale="92500"/>
          </a:bodyPr>
          <a:lstStyle/>
          <a:p>
            <a:r>
              <a:rPr lang="en-US" sz="2400" dirty="0" smtClean="0"/>
              <a:t>“Tips to reduce catheter-associated urinary tract infection”</a:t>
            </a:r>
          </a:p>
          <a:p>
            <a:pPr lvl="1"/>
            <a:r>
              <a:rPr lang="en-US" sz="2000" dirty="0" smtClean="0"/>
              <a:t>“Cleanse hands before and after any manipulation of the catheter or site.</a:t>
            </a:r>
          </a:p>
          <a:p>
            <a:pPr lvl="1"/>
            <a:r>
              <a:rPr lang="en-US" sz="2000" b="1" dirty="0" smtClean="0"/>
              <a:t>Do Not </a:t>
            </a:r>
            <a:r>
              <a:rPr lang="en-US" sz="2000" dirty="0" smtClean="0"/>
              <a:t>touch anything which is non-sterile once you put on sterile gloves.</a:t>
            </a:r>
          </a:p>
          <a:p>
            <a:pPr lvl="1"/>
            <a:r>
              <a:rPr lang="en-US" sz="2000" dirty="0" smtClean="0"/>
              <a:t>Make sure the tip of the catheter is well lubricated for easy insertion and to help prevent damage to the urethra.</a:t>
            </a:r>
          </a:p>
          <a:p>
            <a:pPr lvl="1"/>
            <a:r>
              <a:rPr lang="en-US" sz="2000" b="1" dirty="0" smtClean="0"/>
              <a:t>Do not</a:t>
            </a:r>
            <a:r>
              <a:rPr lang="en-US" sz="2000" dirty="0" smtClean="0"/>
              <a:t> reinsert catheter if first insertion was unsuccessful.</a:t>
            </a:r>
          </a:p>
          <a:p>
            <a:pPr lvl="2"/>
            <a:r>
              <a:rPr lang="en-US" sz="1800" dirty="0" smtClean="0"/>
              <a:t>If the catheter is inserted into the female patient’s vagina by mistake, leave it there as a marker until a new catheter is properly placed in the urethra.</a:t>
            </a:r>
          </a:p>
          <a:p>
            <a:pPr lvl="1"/>
            <a:r>
              <a:rPr lang="en-US" dirty="0" smtClean="0"/>
              <a:t>Whenever possible, maintain a closed sterile drainage system after insertion.</a:t>
            </a:r>
          </a:p>
          <a:p>
            <a:pPr lvl="1"/>
            <a:r>
              <a:rPr lang="en-US" dirty="0" smtClean="0"/>
              <a:t>Make sure the catheter drains. Verify that tubing is not kinked or twisted.”</a:t>
            </a:r>
          </a:p>
          <a:p>
            <a:pPr lvl="1"/>
            <a:endParaRPr lang="en-US" b="1" dirty="0"/>
          </a:p>
        </p:txBody>
      </p:sp>
      <p:sp>
        <p:nvSpPr>
          <p:cNvPr id="4" name="TextBox 3"/>
          <p:cNvSpPr txBox="1"/>
          <p:nvPr/>
        </p:nvSpPr>
        <p:spPr>
          <a:xfrm>
            <a:off x="152400" y="6324600"/>
            <a:ext cx="8763000" cy="400110"/>
          </a:xfrm>
          <a:prstGeom prst="rect">
            <a:avLst/>
          </a:prstGeom>
          <a:noFill/>
        </p:spPr>
        <p:txBody>
          <a:bodyPr wrap="square" rtlCol="0">
            <a:spAutoFit/>
          </a:bodyPr>
          <a:lstStyle/>
          <a:p>
            <a:r>
              <a:rPr lang="en-US" sz="1000" dirty="0" smtClean="0"/>
              <a:t>Catheterization Un-complicated. Tips and techniques in preventing complications. Package insert. Kendall Precision 400. urine Meter Catheterization Tray. Covidien, Mansfiled, MA</a:t>
            </a:r>
            <a:endParaRPr lang="en-US" sz="1000"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Education</a:t>
            </a:r>
            <a:endParaRPr lang="en-US" dirty="0"/>
          </a:p>
        </p:txBody>
      </p:sp>
      <p:sp>
        <p:nvSpPr>
          <p:cNvPr id="3" name="Content Placeholder 2"/>
          <p:cNvSpPr>
            <a:spLocks noGrp="1"/>
          </p:cNvSpPr>
          <p:nvPr>
            <p:ph sz="quarter" idx="1"/>
          </p:nvPr>
        </p:nvSpPr>
        <p:spPr/>
        <p:txBody>
          <a:bodyPr>
            <a:normAutofit/>
          </a:bodyPr>
          <a:lstStyle/>
          <a:p>
            <a:pPr algn="ctr">
              <a:buNone/>
            </a:pPr>
            <a:endParaRPr lang="en-US" sz="3600" dirty="0" smtClean="0"/>
          </a:p>
          <a:p>
            <a:pPr algn="ctr">
              <a:buNone/>
            </a:pPr>
            <a:endParaRPr lang="en-US" sz="3600" dirty="0" smtClean="0"/>
          </a:p>
          <a:p>
            <a:pPr algn="ctr">
              <a:buNone/>
            </a:pPr>
            <a:r>
              <a:rPr lang="en-US" sz="3600" dirty="0" smtClean="0"/>
              <a:t>“Instruction should never be the endpoint, </a:t>
            </a:r>
          </a:p>
          <a:p>
            <a:pPr algn="ctr">
              <a:buNone/>
            </a:pPr>
            <a:r>
              <a:rPr lang="en-US" sz="3600" i="1" dirty="0" smtClean="0"/>
              <a:t>Competency </a:t>
            </a:r>
            <a:r>
              <a:rPr lang="en-US" sz="3600" dirty="0" smtClean="0"/>
              <a:t>in practice is what matters”</a:t>
            </a:r>
            <a:endParaRPr lang="en-US" sz="3600"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Antimicrobial/Antiseptic Catheters</a:t>
            </a:r>
            <a:endParaRPr lang="en-US" dirty="0"/>
          </a:p>
        </p:txBody>
      </p:sp>
      <p:sp>
        <p:nvSpPr>
          <p:cNvPr id="3" name="Content Placeholder 2"/>
          <p:cNvSpPr>
            <a:spLocks noGrp="1"/>
          </p:cNvSpPr>
          <p:nvPr>
            <p:ph sz="quarter" idx="1"/>
          </p:nvPr>
        </p:nvSpPr>
        <p:spPr/>
        <p:txBody>
          <a:bodyPr>
            <a:normAutofit/>
          </a:bodyPr>
          <a:lstStyle/>
          <a:p>
            <a:r>
              <a:rPr lang="en-US" sz="2400" dirty="0" smtClean="0"/>
              <a:t>“If the CAUTI rate is not decreasing after implementing a comprehensive strategy to reduce rates of CAUTI, consider using antimicrobial/antiseptic-impregnated catheters. The comprehensive strategy should include, at a minimum, the high priority recommendations for urinary catheter use, aseptic insertion, and maintenance.” (Category IB)</a:t>
            </a:r>
          </a:p>
          <a:p>
            <a:endParaRPr lang="en-US" sz="2400" dirty="0" smtClean="0"/>
          </a:p>
          <a:p>
            <a:pPr lvl="1"/>
            <a:r>
              <a:rPr lang="en-US" sz="1800" dirty="0" smtClean="0"/>
              <a:t>“Further research is needed on the effect of antimicrobial/antiseptic-impregnated catheters in reducing rates the risk of symptomatic UTI, their inclusion among the primary interventions, and the patient population most likely to benefit from these catheters.” (No recommendation/unresolved issue)</a:t>
            </a:r>
            <a:endParaRPr lang="en-US" sz="1800"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609600"/>
          </a:xfrm>
        </p:spPr>
        <p:txBody>
          <a:bodyPr>
            <a:noAutofit/>
          </a:bodyPr>
          <a:lstStyle/>
          <a:p>
            <a:r>
              <a:rPr lang="en-US" sz="2400" dirty="0" smtClean="0"/>
              <a:t>Results of 2 Meta-Analysis of Antimicrobial Urinary Catheters</a:t>
            </a:r>
            <a:endParaRPr lang="en-US" sz="2400" dirty="0"/>
          </a:p>
        </p:txBody>
      </p:sp>
      <p:sp>
        <p:nvSpPr>
          <p:cNvPr id="3" name="Content Placeholder 2"/>
          <p:cNvSpPr>
            <a:spLocks noGrp="1"/>
          </p:cNvSpPr>
          <p:nvPr>
            <p:ph sz="quarter" idx="1"/>
          </p:nvPr>
        </p:nvSpPr>
        <p:spPr/>
        <p:txBody>
          <a:bodyPr>
            <a:normAutofit fontScale="92500" lnSpcReduction="20000"/>
          </a:bodyPr>
          <a:lstStyle/>
          <a:p>
            <a:r>
              <a:rPr lang="en-US" sz="2000" dirty="0" smtClean="0"/>
              <a:t>Review of 12 trials; 13,392 patients</a:t>
            </a:r>
          </a:p>
          <a:p>
            <a:r>
              <a:rPr lang="en-US" sz="2000" dirty="0" smtClean="0"/>
              <a:t>No trials addressed symptomatic UTIs</a:t>
            </a:r>
          </a:p>
          <a:p>
            <a:r>
              <a:rPr lang="en-US" sz="2000" dirty="0" smtClean="0"/>
              <a:t>Studies limited by number, size, quality of studies</a:t>
            </a:r>
          </a:p>
          <a:p>
            <a:r>
              <a:rPr lang="en-US" sz="2000" dirty="0" smtClean="0"/>
              <a:t>These catheters may delay or prevent UTIs in select populations </a:t>
            </a:r>
            <a:r>
              <a:rPr lang="en-US" sz="2000" i="1" dirty="0" smtClean="0"/>
              <a:t>with short-term catheterization</a:t>
            </a:r>
          </a:p>
          <a:p>
            <a:pPr lvl="1"/>
            <a:r>
              <a:rPr lang="en-US" sz="1500" i="1" dirty="0" smtClean="0"/>
              <a:t>Johnson JR. Systematic review: antimicrobial urinary catheters to prevent catheter-associated urinary tract infection in hospitalized patients. Ann Intern Med 2006;144:116-27.</a:t>
            </a:r>
          </a:p>
          <a:p>
            <a:pPr lvl="1"/>
            <a:endParaRPr lang="en-US" sz="1500" i="1" dirty="0" smtClean="0"/>
          </a:p>
          <a:p>
            <a:r>
              <a:rPr lang="en-US" sz="2000" dirty="0" smtClean="0"/>
              <a:t>Review of 23 trials; 5,236 patients in 22 parallel group trials and 27,878 patients in one large cluster-randomized cross-over trial</a:t>
            </a:r>
          </a:p>
          <a:p>
            <a:r>
              <a:rPr lang="en-US" sz="2000" dirty="0" smtClean="0"/>
              <a:t>Silver oxide catheters were of no benefit</a:t>
            </a:r>
          </a:p>
          <a:p>
            <a:r>
              <a:rPr lang="en-US" sz="2000" dirty="0" smtClean="0"/>
              <a:t>Silver alloy catheters were found to significantly reduce asymptomatic bacteriuria in short-term catheterized patients (&lt;7d)</a:t>
            </a:r>
          </a:p>
          <a:p>
            <a:r>
              <a:rPr lang="en-US" sz="2000" dirty="0" smtClean="0"/>
              <a:t>Data was insufficient to determine effect on patients catheterized for longer periods</a:t>
            </a:r>
          </a:p>
          <a:p>
            <a:pPr lvl="1"/>
            <a:r>
              <a:rPr lang="en-US" sz="1500" dirty="0" smtClean="0"/>
              <a:t>Schumm K. Types of urethral catheters for management of short-term voiding problems in hospitalized adults: a short version cochrane review. Neuro Urodynamics 2008;27:738-46.</a:t>
            </a:r>
          </a:p>
          <a:p>
            <a:endParaRPr lang="en-US" sz="2000" i="1" dirty="0" smtClean="0"/>
          </a:p>
          <a:p>
            <a:endParaRPr lang="en-US" sz="2000" i="1" dirty="0" smtClean="0"/>
          </a:p>
          <a:p>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Multicenter Study on Impact of Silver Catheters</a:t>
            </a:r>
            <a:endParaRPr lang="en-US" dirty="0"/>
          </a:p>
        </p:txBody>
      </p:sp>
      <p:sp>
        <p:nvSpPr>
          <p:cNvPr id="3" name="Content Placeholder 2"/>
          <p:cNvSpPr>
            <a:spLocks noGrp="1"/>
          </p:cNvSpPr>
          <p:nvPr>
            <p:ph sz="quarter" idx="1"/>
          </p:nvPr>
        </p:nvSpPr>
        <p:spPr/>
        <p:txBody>
          <a:bodyPr>
            <a:normAutofit/>
          </a:bodyPr>
          <a:lstStyle/>
          <a:p>
            <a:r>
              <a:rPr lang="en-US" sz="1800" dirty="0" smtClean="0"/>
              <a:t>Before/After study on effect of standard non-silver urinary catheters (STD) vs. Silver-alloy hydrogel catheters (SAH) on clinical and NHSN CAUTI</a:t>
            </a:r>
          </a:p>
          <a:p>
            <a:r>
              <a:rPr lang="en-US" sz="1800" dirty="0" smtClean="0"/>
              <a:t>7 acute care hospitals</a:t>
            </a:r>
          </a:p>
          <a:p>
            <a:r>
              <a:rPr lang="en-US" sz="1800" dirty="0" smtClean="0"/>
              <a:t>453 pre- vs. 450 post-intervention patients</a:t>
            </a:r>
          </a:p>
          <a:p>
            <a:r>
              <a:rPr lang="en-US" sz="1800" dirty="0" smtClean="0">
                <a:solidFill>
                  <a:srgbClr val="FF0000"/>
                </a:solidFill>
              </a:rPr>
              <a:t>No significant changes in indwelling catheter practices or overall catheter usage in the two study time periods</a:t>
            </a:r>
          </a:p>
          <a:p>
            <a:r>
              <a:rPr lang="en-US" sz="1800" dirty="0" smtClean="0">
                <a:solidFill>
                  <a:srgbClr val="FF0000"/>
                </a:solidFill>
              </a:rPr>
              <a:t>1</a:t>
            </a:r>
            <a:r>
              <a:rPr lang="en-US" sz="1800" baseline="30000" dirty="0" smtClean="0">
                <a:solidFill>
                  <a:srgbClr val="FF0000"/>
                </a:solidFill>
              </a:rPr>
              <a:t>st</a:t>
            </a:r>
            <a:r>
              <a:rPr lang="en-US" sz="1800" dirty="0" smtClean="0">
                <a:solidFill>
                  <a:srgbClr val="FF0000"/>
                </a:solidFill>
              </a:rPr>
              <a:t> study to compare outcomes of Clinical CAUTI and NHSN-defined CAUTI</a:t>
            </a:r>
          </a:p>
          <a:p>
            <a:r>
              <a:rPr lang="en-US" sz="1800" dirty="0" smtClean="0">
                <a:solidFill>
                  <a:srgbClr val="FF0000"/>
                </a:solidFill>
              </a:rPr>
              <a:t>Study conducted </a:t>
            </a:r>
            <a:r>
              <a:rPr lang="en-US" sz="1800" i="1" dirty="0" smtClean="0">
                <a:solidFill>
                  <a:srgbClr val="FF0000"/>
                </a:solidFill>
              </a:rPr>
              <a:t>after</a:t>
            </a:r>
            <a:r>
              <a:rPr lang="en-US" sz="1800" dirty="0" smtClean="0">
                <a:solidFill>
                  <a:srgbClr val="FF0000"/>
                </a:solidFill>
              </a:rPr>
              <a:t> NHSN definition revisions</a:t>
            </a:r>
          </a:p>
          <a:p>
            <a:r>
              <a:rPr lang="en-US" sz="1800" dirty="0" smtClean="0"/>
              <a:t>Results:</a:t>
            </a:r>
            <a:endParaRPr lang="en-US" sz="1800" dirty="0"/>
          </a:p>
        </p:txBody>
      </p:sp>
      <p:sp>
        <p:nvSpPr>
          <p:cNvPr id="4" name="TextBox 3"/>
          <p:cNvSpPr txBox="1"/>
          <p:nvPr/>
        </p:nvSpPr>
        <p:spPr>
          <a:xfrm>
            <a:off x="152400" y="6248400"/>
            <a:ext cx="8763000" cy="461665"/>
          </a:xfrm>
          <a:prstGeom prst="rect">
            <a:avLst/>
          </a:prstGeom>
          <a:noFill/>
        </p:spPr>
        <p:txBody>
          <a:bodyPr wrap="square" rtlCol="0">
            <a:spAutoFit/>
          </a:bodyPr>
          <a:lstStyle/>
          <a:p>
            <a:r>
              <a:rPr lang="en-US" sz="1200" dirty="0" err="1" smtClean="0"/>
              <a:t>Lederer</a:t>
            </a:r>
            <a:r>
              <a:rPr lang="en-US" sz="1200" dirty="0" smtClean="0"/>
              <a:t> JW, Jarvis WR, et al. Multicenter cohort study to assess the impact of a silver-alloy and hydrogel-coated urinary tract catheter on symptomatic  CAUTIs. J WOCN 2014;41:473-80.</a:t>
            </a:r>
            <a:endParaRPr lang="en-US" sz="1200" dirty="0"/>
          </a:p>
        </p:txBody>
      </p:sp>
      <p:pic>
        <p:nvPicPr>
          <p:cNvPr id="5" name="Picture 4" descr="Cov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52713" y="4238313"/>
            <a:ext cx="3748087" cy="19338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Epidemiology </a:t>
            </a:r>
            <a:endParaRPr lang="en-US" dirty="0"/>
          </a:p>
        </p:txBody>
      </p:sp>
      <p:sp>
        <p:nvSpPr>
          <p:cNvPr id="3" name="Content Placeholder 2"/>
          <p:cNvSpPr>
            <a:spLocks noGrp="1"/>
          </p:cNvSpPr>
          <p:nvPr>
            <p:ph sz="quarter" idx="1"/>
          </p:nvPr>
        </p:nvSpPr>
        <p:spPr>
          <a:xfrm>
            <a:off x="301752" y="1527048"/>
            <a:ext cx="8503920" cy="2663952"/>
          </a:xfrm>
        </p:spPr>
        <p:txBody>
          <a:bodyPr>
            <a:noAutofit/>
          </a:bodyPr>
          <a:lstStyle/>
          <a:p>
            <a:r>
              <a:rPr lang="en-US" sz="1600" dirty="0" smtClean="0"/>
              <a:t>4 million Americans per year undergo urinary catheterization</a:t>
            </a:r>
            <a:r>
              <a:rPr lang="en-US" sz="1600" baseline="30000" dirty="0" smtClean="0"/>
              <a:t>1</a:t>
            </a:r>
          </a:p>
          <a:p>
            <a:r>
              <a:rPr lang="en-US" sz="1600" dirty="0" smtClean="0"/>
              <a:t>&gt;500,000 remain indwelling for some time</a:t>
            </a:r>
            <a:r>
              <a:rPr lang="en-US" sz="1600" baseline="30000" dirty="0" smtClean="0"/>
              <a:t>1</a:t>
            </a:r>
          </a:p>
          <a:p>
            <a:r>
              <a:rPr lang="en-US" sz="1600" dirty="0" smtClean="0"/>
              <a:t>About 25% of patients in hospitals</a:t>
            </a:r>
            <a:r>
              <a:rPr lang="en-US" sz="1600" baseline="30000" dirty="0" smtClean="0"/>
              <a:t>2</a:t>
            </a:r>
            <a:r>
              <a:rPr lang="en-US" sz="1600" dirty="0" smtClean="0"/>
              <a:t> and 4.5 % of LTC patients</a:t>
            </a:r>
            <a:r>
              <a:rPr lang="en-US" sz="1600" baseline="30000" dirty="0" smtClean="0"/>
              <a:t>3</a:t>
            </a:r>
            <a:r>
              <a:rPr lang="en-US" sz="1600" dirty="0" smtClean="0"/>
              <a:t> will be managed by an indwelling catheter</a:t>
            </a:r>
          </a:p>
          <a:p>
            <a:r>
              <a:rPr lang="en-US" sz="1600" dirty="0" smtClean="0"/>
              <a:t>CAUTI occurs at a rate of 3% to 10% per day</a:t>
            </a:r>
            <a:r>
              <a:rPr lang="en-US" sz="1600" baseline="30000" dirty="0" smtClean="0"/>
              <a:t>4</a:t>
            </a:r>
            <a:r>
              <a:rPr lang="en-US" sz="1600" dirty="0" smtClean="0"/>
              <a:t> </a:t>
            </a:r>
          </a:p>
          <a:p>
            <a:r>
              <a:rPr lang="en-US" sz="1600" dirty="0" smtClean="0"/>
              <a:t>Incidence approaches 100% within 30 days.</a:t>
            </a:r>
            <a:r>
              <a:rPr lang="en-US" sz="1600" baseline="30000" dirty="0" smtClean="0"/>
              <a:t>5</a:t>
            </a:r>
          </a:p>
          <a:p>
            <a:r>
              <a:rPr lang="en-US" sz="1600" dirty="0" smtClean="0"/>
              <a:t>CAUTI is the leading cause of secondary hospital-acquired bloodstream infection </a:t>
            </a:r>
            <a:r>
              <a:rPr lang="en-US" sz="1600" baseline="30000" dirty="0" smtClean="0"/>
              <a:t>6</a:t>
            </a:r>
          </a:p>
          <a:p>
            <a:r>
              <a:rPr lang="en-US" sz="1600" dirty="0" smtClean="0"/>
              <a:t>Annual CAUTIs are estimated to be 561,677 with 8,250 associated deaths per year </a:t>
            </a:r>
            <a:r>
              <a:rPr lang="en-US" sz="1600" baseline="30000" dirty="0" smtClean="0"/>
              <a:t>7</a:t>
            </a:r>
            <a:endParaRPr lang="en-US" sz="1600" baseline="30000" dirty="0"/>
          </a:p>
        </p:txBody>
      </p:sp>
      <p:sp>
        <p:nvSpPr>
          <p:cNvPr id="4" name="TextBox 3"/>
          <p:cNvSpPr txBox="1"/>
          <p:nvPr/>
        </p:nvSpPr>
        <p:spPr>
          <a:xfrm>
            <a:off x="381000" y="4114800"/>
            <a:ext cx="8382000" cy="2585323"/>
          </a:xfrm>
          <a:prstGeom prst="rect">
            <a:avLst/>
          </a:prstGeom>
          <a:noFill/>
        </p:spPr>
        <p:txBody>
          <a:bodyPr wrap="square" rtlCol="0">
            <a:spAutoFit/>
          </a:bodyPr>
          <a:lstStyle/>
          <a:p>
            <a:pPr marL="228600" indent="-228600">
              <a:buAutoNum type="arabicPeriod"/>
            </a:pPr>
            <a:r>
              <a:rPr lang="en-US" sz="1200" dirty="0" smtClean="0"/>
              <a:t>Doyle B. Decreasing nosocomial urinary tract infection in a large academic community hospital. Lippincotts Case Manag 2001;6:127-136.</a:t>
            </a:r>
          </a:p>
          <a:p>
            <a:pPr marL="228600" indent="-228600">
              <a:buAutoNum type="arabicPeriod"/>
            </a:pPr>
            <a:r>
              <a:rPr lang="en-US" sz="1200" dirty="0" smtClean="0"/>
              <a:t>Saint S. The potential clinical and economic benefits of silver allow urinary catheters in preventing urinary tract infection. Arch Intern med 2000;160:2670-75.</a:t>
            </a:r>
          </a:p>
          <a:p>
            <a:pPr marL="228600" indent="-228600">
              <a:buAutoNum type="arabicPeriod"/>
            </a:pPr>
            <a:r>
              <a:rPr lang="en-US" sz="1200" dirty="0" smtClean="0"/>
              <a:t>Junkin J. Prevalence of incontinence and associated skin injury in the acute care inpatient. J Wound Ostomy Continence Nurs 2007;34:260-69.</a:t>
            </a:r>
          </a:p>
          <a:p>
            <a:pPr marL="228600" indent="-228600">
              <a:buAutoNum type="arabicPeriod"/>
            </a:pPr>
            <a:r>
              <a:rPr lang="en-US" sz="1200" dirty="0" smtClean="0"/>
              <a:t>Trautner BW. Prevention of catheter-associated urinary tract infection. Curr Opin Infect Dis 2005;18:37-41.</a:t>
            </a:r>
          </a:p>
          <a:p>
            <a:pPr marL="228600" indent="-228600">
              <a:buAutoNum type="arabicPeriod"/>
            </a:pPr>
            <a:r>
              <a:rPr lang="en-US" sz="1200" dirty="0" smtClean="0"/>
              <a:t>Warren JW. A prospective microbiologic study of </a:t>
            </a:r>
            <a:r>
              <a:rPr lang="en-US" sz="1200" dirty="0" err="1" smtClean="0"/>
              <a:t>bacteruria</a:t>
            </a:r>
            <a:r>
              <a:rPr lang="en-US" sz="1200" dirty="0" smtClean="0"/>
              <a:t> in patients with chronic indwelling urinary catheters. J Infect </a:t>
            </a:r>
            <a:r>
              <a:rPr lang="en-US" sz="1200" dirty="0" err="1" smtClean="0"/>
              <a:t>Dis</a:t>
            </a:r>
            <a:r>
              <a:rPr lang="en-US" sz="1200" dirty="0" smtClean="0"/>
              <a:t> 1982;146:719-23.</a:t>
            </a:r>
          </a:p>
          <a:p>
            <a:pPr marL="228600" indent="-228600">
              <a:buAutoNum type="arabicPeriod"/>
            </a:pPr>
            <a:r>
              <a:rPr lang="en-US" sz="1200" dirty="0" smtClean="0"/>
              <a:t>Gould C. Guideline for prevention of CAUTI 2009. </a:t>
            </a:r>
          </a:p>
          <a:p>
            <a:pPr marL="228600" indent="-228600">
              <a:buAutoNum type="arabicPeriod"/>
            </a:pPr>
            <a:r>
              <a:rPr lang="en-US" sz="1200" dirty="0" smtClean="0"/>
              <a:t>Department of Health and Human Services, Action Plan To Prevent Healthcare-Associated</a:t>
            </a:r>
          </a:p>
          <a:p>
            <a:r>
              <a:rPr lang="en-US" sz="1200" dirty="0" smtClean="0"/>
              <a:t>Infection, 2009,US Department of Health and Human Services.</a:t>
            </a:r>
          </a:p>
          <a:p>
            <a:pPr marL="228600" indent="-228600">
              <a:buAutoNum type="arabicPeriod"/>
            </a:pPr>
            <a:endParaRPr lang="en-US" sz="1200" dirty="0"/>
          </a:p>
        </p:txBody>
      </p:sp>
    </p:spTree>
    <p:extLst>
      <p:ext uri="{BB962C8B-B14F-4D97-AF65-F5344CB8AC3E}">
        <p14:creationId xmlns:p14="http://schemas.microsoft.com/office/powerpoint/2010/main" val="28176674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00B0F0"/>
                </a:solidFill>
              </a:rPr>
              <a:t>Lifecycle 2: Catheter Care</a:t>
            </a:r>
            <a:endParaRPr lang="en-US" dirty="0">
              <a:solidFill>
                <a:srgbClr val="00B0F0"/>
              </a:solidFill>
            </a:endParaRPr>
          </a:p>
        </p:txBody>
      </p:sp>
      <p:sp>
        <p:nvSpPr>
          <p:cNvPr id="3" name="Content Placeholder 2"/>
          <p:cNvSpPr>
            <a:spLocks noGrp="1"/>
          </p:cNvSpPr>
          <p:nvPr>
            <p:ph sz="quarter" idx="1"/>
          </p:nvPr>
        </p:nvSpPr>
        <p:spPr/>
        <p:txBody>
          <a:bodyPr>
            <a:normAutofit lnSpcReduction="10000"/>
          </a:bodyPr>
          <a:lstStyle/>
          <a:p>
            <a:pPr marL="514350" indent="-514350">
              <a:buFont typeface="+mj-lt"/>
              <a:buAutoNum type="arabicPeriod"/>
            </a:pPr>
            <a:r>
              <a:rPr lang="en-US" dirty="0" smtClean="0"/>
              <a:t>Practice routine hygiene of the </a:t>
            </a:r>
            <a:r>
              <a:rPr lang="en-US" dirty="0" err="1" smtClean="0"/>
              <a:t>meatal</a:t>
            </a:r>
            <a:r>
              <a:rPr lang="en-US" dirty="0" smtClean="0"/>
              <a:t> surface during daily bathing or showering; use of antiseptics is not necessary.</a:t>
            </a:r>
          </a:p>
          <a:p>
            <a:pPr marL="514350" indent="-514350">
              <a:buFont typeface="+mj-lt"/>
              <a:buAutoNum type="arabicPeriod"/>
            </a:pPr>
            <a:r>
              <a:rPr lang="en-US" dirty="0" smtClean="0"/>
              <a:t>Properly secure indwelling catheters after insertion to prevent movement and urethral traction</a:t>
            </a:r>
          </a:p>
          <a:p>
            <a:pPr marL="514350" indent="-514350">
              <a:buFont typeface="+mj-lt"/>
              <a:buAutoNum type="arabicPeriod"/>
            </a:pPr>
            <a:r>
              <a:rPr lang="en-US" dirty="0" smtClean="0"/>
              <a:t>If breaks in aseptic technique, disconnection, or leakage occur, replace the catheter and collecting system </a:t>
            </a:r>
          </a:p>
          <a:p>
            <a:pPr marL="514350" indent="-514350">
              <a:buFont typeface="+mj-lt"/>
              <a:buAutoNum type="arabicPeriod"/>
            </a:pPr>
            <a:r>
              <a:rPr lang="en-US" dirty="0" smtClean="0"/>
              <a:t>Maintain unobstructed urine flow: Keep the bag below the level of the bladder, avoid kinking, empty bag regularly</a:t>
            </a:r>
          </a:p>
          <a:p>
            <a:pPr marL="514350" indent="-514350">
              <a:buFont typeface="+mj-lt"/>
              <a:buAutoNum type="arabicPeriod"/>
            </a:pPr>
            <a:endParaRPr lang="en-US" dirty="0" smtClean="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Meatal</a:t>
            </a:r>
            <a:r>
              <a:rPr lang="en-US" dirty="0" smtClean="0"/>
              <a:t> Cleansing</a:t>
            </a:r>
            <a:endParaRPr lang="en-US" dirty="0"/>
          </a:p>
        </p:txBody>
      </p:sp>
      <p:sp>
        <p:nvSpPr>
          <p:cNvPr id="5" name="Content Placeholder 4"/>
          <p:cNvSpPr>
            <a:spLocks noGrp="1"/>
          </p:cNvSpPr>
          <p:nvPr>
            <p:ph sz="quarter" idx="1"/>
          </p:nvPr>
        </p:nvSpPr>
        <p:spPr/>
        <p:txBody>
          <a:bodyPr>
            <a:normAutofit fontScale="85000" lnSpcReduction="10000"/>
          </a:bodyPr>
          <a:lstStyle/>
          <a:p>
            <a:r>
              <a:rPr lang="en-US" sz="2000" i="1" dirty="0" smtClean="0"/>
              <a:t>Emphasis should be to ensure separation of bathing or incontinence cleanup from </a:t>
            </a:r>
            <a:r>
              <a:rPr lang="en-US" sz="2000" i="1" dirty="0" err="1" smtClean="0"/>
              <a:t>meatal</a:t>
            </a:r>
            <a:r>
              <a:rPr lang="en-US" sz="2000" i="1" dirty="0" smtClean="0"/>
              <a:t> hygiene, i.e., change gloves and perform hand hygiene</a:t>
            </a:r>
          </a:p>
          <a:p>
            <a:endParaRPr lang="en-US" sz="2000" dirty="0" smtClean="0"/>
          </a:p>
          <a:p>
            <a:r>
              <a:rPr lang="en-US" sz="2000" dirty="0" smtClean="0"/>
              <a:t>Joint Commission: </a:t>
            </a:r>
          </a:p>
          <a:p>
            <a:pPr lvl="1"/>
            <a:r>
              <a:rPr lang="en-US" sz="1500" dirty="0" smtClean="0"/>
              <a:t>“</a:t>
            </a:r>
            <a:r>
              <a:rPr lang="en-US" sz="1500" i="1" dirty="0" smtClean="0"/>
              <a:t>The HCW should take care to wash his or her hands and don a fresh pair of gloves before moving to cleanse the urinary catheter and </a:t>
            </a:r>
            <a:r>
              <a:rPr lang="en-US" sz="1500" i="1" dirty="0" err="1" smtClean="0"/>
              <a:t>periurethral</a:t>
            </a:r>
            <a:r>
              <a:rPr lang="en-US" sz="1500" i="1" dirty="0" smtClean="0"/>
              <a:t> area</a:t>
            </a:r>
            <a:r>
              <a:rPr lang="en-US" sz="1500" dirty="0" smtClean="0"/>
              <a:t>.”</a:t>
            </a:r>
          </a:p>
          <a:p>
            <a:r>
              <a:rPr lang="en-US" sz="2000" dirty="0" smtClean="0"/>
              <a:t>CDC: </a:t>
            </a:r>
          </a:p>
          <a:p>
            <a:pPr lvl="1"/>
            <a:r>
              <a:rPr lang="en-US" sz="1500" dirty="0" smtClean="0"/>
              <a:t>“</a:t>
            </a:r>
            <a:r>
              <a:rPr lang="en-US" sz="1500" i="1" dirty="0" smtClean="0"/>
              <a:t>Do not clean the </a:t>
            </a:r>
            <a:r>
              <a:rPr lang="en-US" sz="1500" i="1" dirty="0" err="1" smtClean="0"/>
              <a:t>periurethral</a:t>
            </a:r>
            <a:r>
              <a:rPr lang="en-US" sz="1500" i="1" dirty="0" smtClean="0"/>
              <a:t> area with antiseptics to prevent CAUTI while the catheter is in place. Routine hygiene (e.g., cleansing of the </a:t>
            </a:r>
            <a:r>
              <a:rPr lang="en-US" sz="1500" i="1" dirty="0" err="1" smtClean="0"/>
              <a:t>meatal</a:t>
            </a:r>
            <a:r>
              <a:rPr lang="en-US" sz="1500" i="1" dirty="0" smtClean="0"/>
              <a:t> surface during daily bathing or showering) is appropriate.”</a:t>
            </a:r>
          </a:p>
          <a:p>
            <a:r>
              <a:rPr lang="en-US" sz="2000" dirty="0" smtClean="0"/>
              <a:t>APIC:</a:t>
            </a:r>
          </a:p>
          <a:p>
            <a:pPr lvl="1"/>
            <a:r>
              <a:rPr lang="en-US" sz="1500" dirty="0" smtClean="0"/>
              <a:t>“</a:t>
            </a:r>
            <a:r>
              <a:rPr lang="en-US" sz="1500" i="1" dirty="0" smtClean="0"/>
              <a:t>Provide routine hygiene for </a:t>
            </a:r>
            <a:r>
              <a:rPr lang="en-US" sz="1500" i="1" dirty="0" err="1" smtClean="0"/>
              <a:t>meatal</a:t>
            </a:r>
            <a:r>
              <a:rPr lang="en-US" sz="1500" i="1" dirty="0" smtClean="0"/>
              <a:t> care</a:t>
            </a:r>
            <a:r>
              <a:rPr lang="en-US" sz="1500" dirty="0" smtClean="0"/>
              <a:t>.”</a:t>
            </a:r>
          </a:p>
          <a:p>
            <a:r>
              <a:rPr lang="en-US" sz="2000" dirty="0" smtClean="0"/>
              <a:t>SHEA:</a:t>
            </a:r>
          </a:p>
          <a:p>
            <a:pPr lvl="1"/>
            <a:r>
              <a:rPr lang="en-US" sz="1500" dirty="0" smtClean="0"/>
              <a:t>“</a:t>
            </a:r>
            <a:r>
              <a:rPr lang="en-US" sz="1500" i="1" dirty="0" smtClean="0"/>
              <a:t>Employ routine hygiene; cleaning the </a:t>
            </a:r>
            <a:r>
              <a:rPr lang="en-US" sz="1500" i="1" dirty="0" err="1" smtClean="0"/>
              <a:t>meatal</a:t>
            </a:r>
            <a:r>
              <a:rPr lang="en-US" sz="1500" i="1" dirty="0" smtClean="0"/>
              <a:t> area with antiseptic solutions is unnecessary.”</a:t>
            </a:r>
            <a:endParaRPr lang="en-US" sz="1500" dirty="0" smtClean="0"/>
          </a:p>
          <a:p>
            <a:r>
              <a:rPr lang="en-US" sz="2000" dirty="0" smtClean="0"/>
              <a:t>AHRQ:</a:t>
            </a:r>
          </a:p>
          <a:p>
            <a:pPr lvl="1"/>
            <a:r>
              <a:rPr lang="en-US" sz="1500" i="1" dirty="0" smtClean="0"/>
              <a:t>“Routine urethral </a:t>
            </a:r>
            <a:r>
              <a:rPr lang="en-US" sz="1500" i="1" dirty="0" err="1" smtClean="0"/>
              <a:t>meatus</a:t>
            </a:r>
            <a:r>
              <a:rPr lang="en-US" sz="1500" i="1" dirty="0" smtClean="0"/>
              <a:t> cleansing with soap and water during bath and after bowel movement.”</a:t>
            </a:r>
          </a:p>
          <a:p>
            <a:r>
              <a:rPr lang="en-US" sz="2000" dirty="0" smtClean="0"/>
              <a:t>WOCN:</a:t>
            </a:r>
          </a:p>
          <a:p>
            <a:pPr lvl="1"/>
            <a:r>
              <a:rPr lang="en-US" sz="1500" i="1" dirty="0" smtClean="0"/>
              <a:t>“Routine </a:t>
            </a:r>
            <a:r>
              <a:rPr lang="en-US" sz="1500" i="1" dirty="0" err="1" smtClean="0"/>
              <a:t>perineal</a:t>
            </a:r>
            <a:r>
              <a:rPr lang="en-US" sz="1500" i="1" dirty="0" smtClean="0"/>
              <a:t> care is recommended.”</a:t>
            </a:r>
          </a:p>
          <a:p>
            <a:endParaRPr lang="en-US" sz="2000" dirty="0" smtClean="0"/>
          </a:p>
          <a:p>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152400" y="228600"/>
            <a:ext cx="8839200" cy="914400"/>
          </a:xfrm>
        </p:spPr>
        <p:txBody>
          <a:bodyPr>
            <a:noAutofit/>
          </a:bodyPr>
          <a:lstStyle/>
          <a:p>
            <a:pPr eaLnBrk="1" hangingPunct="1"/>
            <a:r>
              <a:rPr lang="en-US" sz="2800" b="1" dirty="0" smtClean="0"/>
              <a:t>Is a Bath Basin a Source of Pathogens Implicated in Causing HAI’s?</a:t>
            </a:r>
            <a:endParaRPr lang="en-US" sz="2800" b="1" dirty="0" smtClean="0">
              <a:solidFill>
                <a:srgbClr val="FF33CC"/>
              </a:solidFill>
            </a:endParaRPr>
          </a:p>
        </p:txBody>
      </p:sp>
      <p:pic>
        <p:nvPicPr>
          <p:cNvPr id="79875" name="Picture 3" descr="CIMG07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1524000"/>
            <a:ext cx="3505200"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5" descr="Bed Pa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363" y="2667000"/>
            <a:ext cx="3551237"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904017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Secure the Catheter </a:t>
            </a:r>
            <a:endParaRPr lang="en-US" dirty="0"/>
          </a:p>
        </p:txBody>
      </p:sp>
      <p:pic>
        <p:nvPicPr>
          <p:cNvPr id="10" name="Content Placeholder 9" descr="DSCN1062.jpg"/>
          <p:cNvPicPr>
            <a:picLocks noGrp="1" noChangeAspect="1"/>
          </p:cNvPicPr>
          <p:nvPr>
            <p:ph sz="half" idx="1"/>
          </p:nvPr>
        </p:nvPicPr>
        <p:blipFill>
          <a:blip r:embed="rId2" cstate="print"/>
          <a:stretch>
            <a:fillRect/>
          </a:stretch>
        </p:blipFill>
        <p:spPr>
          <a:xfrm>
            <a:off x="301625" y="2197894"/>
            <a:ext cx="4038600" cy="3028950"/>
          </a:xfrm>
        </p:spPr>
      </p:pic>
      <p:sp>
        <p:nvSpPr>
          <p:cNvPr id="9" name="Content Placeholder 8"/>
          <p:cNvSpPr>
            <a:spLocks noGrp="1"/>
          </p:cNvSpPr>
          <p:nvPr>
            <p:ph sz="half" idx="2"/>
          </p:nvPr>
        </p:nvSpPr>
        <p:spPr>
          <a:xfrm>
            <a:off x="4800600" y="1719072"/>
            <a:ext cx="4038600" cy="4681728"/>
          </a:xfrm>
        </p:spPr>
        <p:txBody>
          <a:bodyPr/>
          <a:lstStyle/>
          <a:p>
            <a:r>
              <a:rPr lang="en-US" dirty="0" smtClean="0"/>
              <a:t>“</a:t>
            </a:r>
            <a:r>
              <a:rPr lang="en-US" i="1" dirty="0" smtClean="0"/>
              <a:t>Properly secure indwelling catheters after insertion to prevent movement and urethral traction”</a:t>
            </a:r>
            <a:r>
              <a:rPr lang="en-US" dirty="0" smtClean="0"/>
              <a:t> - CDC</a:t>
            </a:r>
          </a:p>
          <a:p>
            <a:endParaRPr lang="en-US" dirty="0" smtClean="0"/>
          </a:p>
          <a:p>
            <a:r>
              <a:rPr lang="en-US" dirty="0" smtClean="0"/>
              <a:t>Consider using an alcohol impregnated cap on sampling port</a:t>
            </a:r>
            <a:endParaRPr 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Maintain Unobstructed Urine Flow</a:t>
            </a:r>
            <a:endParaRPr lang="en-US" dirty="0"/>
          </a:p>
        </p:txBody>
      </p:sp>
      <p:sp>
        <p:nvSpPr>
          <p:cNvPr id="6" name="Content Placeholder 5"/>
          <p:cNvSpPr>
            <a:spLocks noGrp="1"/>
          </p:cNvSpPr>
          <p:nvPr>
            <p:ph sz="half" idx="1"/>
          </p:nvPr>
        </p:nvSpPr>
        <p:spPr>
          <a:xfrm>
            <a:off x="301752" y="1719072"/>
            <a:ext cx="4038600" cy="4681728"/>
          </a:xfrm>
        </p:spPr>
        <p:txBody>
          <a:bodyPr/>
          <a:lstStyle/>
          <a:p>
            <a:r>
              <a:rPr lang="en-US" dirty="0" smtClean="0"/>
              <a:t>“</a:t>
            </a:r>
            <a:r>
              <a:rPr lang="en-US" i="1" dirty="0" smtClean="0"/>
              <a:t>Keep the collecting bag below the level of the bladder at all times; do not place the bag on the floor”</a:t>
            </a:r>
            <a:r>
              <a:rPr lang="en-US" dirty="0" smtClean="0"/>
              <a:t> – CDC</a:t>
            </a:r>
            <a:br>
              <a:rPr lang="en-US" dirty="0" smtClean="0"/>
            </a:br>
            <a:endParaRPr lang="en-US" dirty="0" smtClean="0"/>
          </a:p>
          <a:p>
            <a:r>
              <a:rPr lang="en-US" dirty="0" smtClean="0"/>
              <a:t>What do transporters do in you facility when transporting patients with urinary catheters?</a:t>
            </a:r>
            <a:endParaRPr lang="en-US" dirty="0"/>
          </a:p>
        </p:txBody>
      </p:sp>
      <p:sp>
        <p:nvSpPr>
          <p:cNvPr id="8" name="Content Placeholder 7"/>
          <p:cNvSpPr>
            <a:spLocks noGrp="1"/>
          </p:cNvSpPr>
          <p:nvPr>
            <p:ph sz="half" idx="2"/>
          </p:nvPr>
        </p:nvSpPr>
        <p:spPr/>
        <p:txBody>
          <a:bodyPr/>
          <a:lstStyle/>
          <a:p>
            <a:endParaRPr lang="en-US"/>
          </a:p>
        </p:txBody>
      </p:sp>
      <p:pic>
        <p:nvPicPr>
          <p:cNvPr id="3" name="Picture 2" descr="new photos 038.JPG"/>
          <p:cNvPicPr>
            <a:picLocks noChangeAspect="1"/>
          </p:cNvPicPr>
          <p:nvPr/>
        </p:nvPicPr>
        <p:blipFill>
          <a:blip r:embed="rId2" cstate="print"/>
          <a:stretch>
            <a:fillRect/>
          </a:stretch>
        </p:blipFill>
        <p:spPr>
          <a:xfrm>
            <a:off x="4826000" y="2438400"/>
            <a:ext cx="4013200" cy="3009900"/>
          </a:xfrm>
          <a:prstGeom prst="rect">
            <a:avLst/>
          </a:prstGeom>
        </p:spPr>
      </p:pic>
      <p:cxnSp>
        <p:nvCxnSpPr>
          <p:cNvPr id="7" name="Straight Connector 6"/>
          <p:cNvCxnSpPr/>
          <p:nvPr/>
        </p:nvCxnSpPr>
        <p:spPr>
          <a:xfrm>
            <a:off x="4953000" y="3200400"/>
            <a:ext cx="3657600" cy="0"/>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Emptying the Collection Bag</a:t>
            </a:r>
            <a:endParaRPr lang="en-US" dirty="0"/>
          </a:p>
        </p:txBody>
      </p:sp>
      <p:sp>
        <p:nvSpPr>
          <p:cNvPr id="6" name="Content Placeholder 5"/>
          <p:cNvSpPr>
            <a:spLocks noGrp="1"/>
          </p:cNvSpPr>
          <p:nvPr>
            <p:ph sz="half" idx="1"/>
          </p:nvPr>
        </p:nvSpPr>
        <p:spPr/>
        <p:txBody>
          <a:bodyPr/>
          <a:lstStyle/>
          <a:p>
            <a:r>
              <a:rPr lang="en-US" dirty="0" smtClean="0"/>
              <a:t>Some institutions are using mostly kits with </a:t>
            </a:r>
            <a:r>
              <a:rPr lang="en-US" dirty="0" err="1" smtClean="0"/>
              <a:t>urimeters</a:t>
            </a:r>
            <a:r>
              <a:rPr lang="en-US" dirty="0" smtClean="0"/>
              <a:t> to avoid breaking seal</a:t>
            </a:r>
            <a:br>
              <a:rPr lang="en-US" dirty="0" smtClean="0"/>
            </a:br>
            <a:endParaRPr lang="en-US" dirty="0" smtClean="0"/>
          </a:p>
          <a:p>
            <a:r>
              <a:rPr lang="en-US" dirty="0" smtClean="0"/>
              <a:t>When do you empty a urine collection bag?</a:t>
            </a:r>
            <a:br>
              <a:rPr lang="en-US" dirty="0" smtClean="0"/>
            </a:br>
            <a:endParaRPr lang="en-US" dirty="0" smtClean="0"/>
          </a:p>
          <a:p>
            <a:r>
              <a:rPr lang="en-US" dirty="0" smtClean="0"/>
              <a:t>What is used to empty the urine collection bag?</a:t>
            </a:r>
            <a:endParaRPr lang="en-US" dirty="0"/>
          </a:p>
        </p:txBody>
      </p:sp>
      <p:pic>
        <p:nvPicPr>
          <p:cNvPr id="9" name="Content Placeholder 8" descr="DSCN1069.jpg"/>
          <p:cNvPicPr>
            <a:picLocks noGrp="1" noChangeAspect="1"/>
          </p:cNvPicPr>
          <p:nvPr>
            <p:ph sz="half" idx="2"/>
          </p:nvPr>
        </p:nvPicPr>
        <p:blipFill>
          <a:blip r:embed="rId2" cstate="print"/>
          <a:stretch>
            <a:fillRect/>
          </a:stretch>
        </p:blipFill>
        <p:spPr>
          <a:xfrm>
            <a:off x="4800600" y="2197894"/>
            <a:ext cx="4038600" cy="3028950"/>
          </a:xfrm>
        </p:spPr>
      </p:pic>
      <p:sp>
        <p:nvSpPr>
          <p:cNvPr id="3" name="TextBox 2"/>
          <p:cNvSpPr txBox="1"/>
          <p:nvPr/>
        </p:nvSpPr>
        <p:spPr>
          <a:xfrm>
            <a:off x="7010400" y="2514600"/>
            <a:ext cx="762000" cy="216932"/>
          </a:xfrm>
          <a:prstGeom prst="rect">
            <a:avLst/>
          </a:prstGeom>
          <a:solidFill>
            <a:schemeClr val="tx1"/>
          </a:solidFill>
        </p:spPr>
        <p:txBody>
          <a:bodyPr wrap="square" rtlCol="0">
            <a:spAutoFit/>
          </a:bodyPr>
          <a:lstStyle/>
          <a:p>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Emptying the Collection Bag</a:t>
            </a:r>
            <a:endParaRPr lang="en-US" dirty="0"/>
          </a:p>
        </p:txBody>
      </p:sp>
      <p:pic>
        <p:nvPicPr>
          <p:cNvPr id="5" name="Content Placeholder 4" descr="DSCN1154.jpg"/>
          <p:cNvPicPr>
            <a:picLocks noGrp="1" noChangeAspect="1"/>
          </p:cNvPicPr>
          <p:nvPr>
            <p:ph sz="half" idx="1"/>
          </p:nvPr>
        </p:nvPicPr>
        <p:blipFill>
          <a:blip r:embed="rId2" cstate="print"/>
          <a:stretch>
            <a:fillRect/>
          </a:stretch>
        </p:blipFill>
        <p:spPr>
          <a:xfrm>
            <a:off x="565348" y="1371600"/>
            <a:ext cx="3511154" cy="4681538"/>
          </a:xfrm>
        </p:spPr>
      </p:pic>
      <p:pic>
        <p:nvPicPr>
          <p:cNvPr id="6" name="Content Placeholder 5" descr="DSCN1155.jpg"/>
          <p:cNvPicPr>
            <a:picLocks noGrp="1" noChangeAspect="1"/>
          </p:cNvPicPr>
          <p:nvPr>
            <p:ph sz="half" idx="2"/>
          </p:nvPr>
        </p:nvPicPr>
        <p:blipFill>
          <a:blip r:embed="rId3" cstate="print"/>
          <a:stretch>
            <a:fillRect/>
          </a:stretch>
        </p:blipFill>
        <p:spPr>
          <a:xfrm>
            <a:off x="5064323" y="1371600"/>
            <a:ext cx="3511154" cy="4681538"/>
          </a:xfr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rgbClr val="00B0F0"/>
                </a:solidFill>
              </a:rPr>
              <a:t>Lifecycle 3: Catheter Removal</a:t>
            </a:r>
            <a:endParaRPr lang="en-US" sz="3200" dirty="0">
              <a:solidFill>
                <a:srgbClr val="00B0F0"/>
              </a:solidFill>
            </a:endParaRPr>
          </a:p>
        </p:txBody>
      </p:sp>
      <p:sp>
        <p:nvSpPr>
          <p:cNvPr id="3" name="Content Placeholder 2"/>
          <p:cNvSpPr>
            <a:spLocks noGrp="1"/>
          </p:cNvSpPr>
          <p:nvPr>
            <p:ph sz="quarter" idx="1"/>
          </p:nvPr>
        </p:nvSpPr>
        <p:spPr/>
        <p:txBody>
          <a:bodyPr/>
          <a:lstStyle/>
          <a:p>
            <a:r>
              <a:rPr lang="en-US" dirty="0" smtClean="0"/>
              <a:t>Implement quality improvement programs or strategies to enhance appropriate use of indwelling catheters and to reduce risk of CAUTI; examples of programs:</a:t>
            </a:r>
          </a:p>
          <a:p>
            <a:pPr lvl="1"/>
            <a:r>
              <a:rPr lang="en-US" dirty="0" smtClean="0"/>
              <a:t>Daily reviews of patients with indwelling catheters </a:t>
            </a:r>
          </a:p>
          <a:p>
            <a:pPr lvl="1"/>
            <a:r>
              <a:rPr lang="en-US" dirty="0" smtClean="0"/>
              <a:t>Alerts or reminders to identify patients with catheters and assess need for continued catheterization</a:t>
            </a:r>
          </a:p>
          <a:p>
            <a:pPr lvl="1"/>
            <a:r>
              <a:rPr lang="en-US" dirty="0" smtClean="0"/>
              <a:t>Stop orders</a:t>
            </a:r>
          </a:p>
          <a:p>
            <a:pPr lvl="1"/>
            <a:r>
              <a:rPr lang="en-US" dirty="0" smtClean="0"/>
              <a:t>Guidelines and protocols for nurse-directed removal of unnecessary catheters</a:t>
            </a:r>
          </a:p>
          <a:p>
            <a:r>
              <a:rPr lang="en-US" dirty="0" smtClean="0"/>
              <a:t>Replacement of urinary catheters</a:t>
            </a:r>
            <a:endParaRPr lang="en-US"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Example of Intervention Using Daily Reviews (1)</a:t>
            </a:r>
            <a:endParaRPr lang="en-US" sz="2800" dirty="0"/>
          </a:p>
        </p:txBody>
      </p:sp>
      <p:sp>
        <p:nvSpPr>
          <p:cNvPr id="3" name="Content Placeholder 2"/>
          <p:cNvSpPr>
            <a:spLocks noGrp="1"/>
          </p:cNvSpPr>
          <p:nvPr>
            <p:ph sz="quarter" idx="1"/>
          </p:nvPr>
        </p:nvSpPr>
        <p:spPr/>
        <p:txBody>
          <a:bodyPr>
            <a:normAutofit fontScale="92500" lnSpcReduction="10000"/>
          </a:bodyPr>
          <a:lstStyle/>
          <a:p>
            <a:r>
              <a:rPr lang="en-US" b="1" dirty="0" smtClean="0"/>
              <a:t>Study Unit</a:t>
            </a:r>
            <a:r>
              <a:rPr lang="en-US" dirty="0" smtClean="0"/>
              <a:t>: Med-Surg-Trauma ICU</a:t>
            </a:r>
          </a:p>
          <a:p>
            <a:r>
              <a:rPr lang="en-US" b="1" dirty="0" smtClean="0"/>
              <a:t>Objective</a:t>
            </a:r>
            <a:r>
              <a:rPr lang="en-US" dirty="0" smtClean="0"/>
              <a:t>: reduce CAUTI by decreasing use of urinary catheters</a:t>
            </a:r>
          </a:p>
          <a:p>
            <a:r>
              <a:rPr lang="en-US" b="1" dirty="0" smtClean="0"/>
              <a:t>Intervention period</a:t>
            </a:r>
            <a:r>
              <a:rPr lang="en-US" dirty="0" smtClean="0"/>
              <a:t>: 12 mos</a:t>
            </a:r>
          </a:p>
          <a:p>
            <a:r>
              <a:rPr lang="en-US" b="1" dirty="0" smtClean="0"/>
              <a:t>Team</a:t>
            </a:r>
            <a:r>
              <a:rPr lang="en-US" dirty="0" smtClean="0"/>
              <a:t>: Multidisciplinary including staff nurses</a:t>
            </a:r>
          </a:p>
          <a:p>
            <a:r>
              <a:rPr lang="en-US" b="1" dirty="0" smtClean="0"/>
              <a:t>Methods</a:t>
            </a:r>
            <a:r>
              <a:rPr lang="en-US" dirty="0" smtClean="0"/>
              <a:t>: Use of criteria-based urinary catheter guidelines, a decision-making algorithm, and a daily checklist</a:t>
            </a:r>
          </a:p>
          <a:p>
            <a:r>
              <a:rPr lang="en-US" b="1" i="1" dirty="0" smtClean="0"/>
              <a:t>Results</a:t>
            </a:r>
            <a:r>
              <a:rPr lang="en-US" i="1" dirty="0" smtClean="0"/>
              <a:t>:</a:t>
            </a:r>
          </a:p>
          <a:p>
            <a:pPr lvl="1"/>
            <a:r>
              <a:rPr lang="en-US" i="1" dirty="0" smtClean="0"/>
              <a:t>Usage – decreased from a mean cath device days of 4.72 vs. 2.98</a:t>
            </a:r>
          </a:p>
          <a:p>
            <a:pPr lvl="1"/>
            <a:r>
              <a:rPr lang="en-US" i="1" dirty="0" smtClean="0"/>
              <a:t>Decrease of 408 catheter days</a:t>
            </a:r>
          </a:p>
          <a:p>
            <a:pPr lvl="1"/>
            <a:r>
              <a:rPr lang="en-US" i="1" dirty="0" smtClean="0"/>
              <a:t>CAUTI  rates – decreased 33%</a:t>
            </a:r>
          </a:p>
          <a:p>
            <a:endParaRPr lang="en-US" dirty="0"/>
          </a:p>
        </p:txBody>
      </p:sp>
      <p:sp>
        <p:nvSpPr>
          <p:cNvPr id="4" name="TextBox 3"/>
          <p:cNvSpPr txBox="1"/>
          <p:nvPr/>
        </p:nvSpPr>
        <p:spPr>
          <a:xfrm>
            <a:off x="152400" y="6400800"/>
            <a:ext cx="8839200" cy="276999"/>
          </a:xfrm>
          <a:prstGeom prst="rect">
            <a:avLst/>
          </a:prstGeom>
          <a:noFill/>
        </p:spPr>
        <p:txBody>
          <a:bodyPr wrap="square" rtlCol="0">
            <a:spAutoFit/>
          </a:bodyPr>
          <a:lstStyle/>
          <a:p>
            <a:pPr algn="ctr"/>
            <a:r>
              <a:rPr lang="en-US" sz="1200" dirty="0" smtClean="0"/>
              <a:t>Reilly LR. Reducing foley catheter device days in an intensive care unit. AACN Adv Crit Care 2008;17:272-83.</a:t>
            </a:r>
            <a:endParaRPr lang="en-US" sz="1200"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Example of Intervention Using Daily Reviews (2)</a:t>
            </a:r>
            <a:endParaRPr lang="en-US" sz="2800" dirty="0"/>
          </a:p>
        </p:txBody>
      </p:sp>
      <p:sp>
        <p:nvSpPr>
          <p:cNvPr id="3" name="Content Placeholder 2"/>
          <p:cNvSpPr>
            <a:spLocks noGrp="1"/>
          </p:cNvSpPr>
          <p:nvPr>
            <p:ph sz="quarter" idx="1"/>
          </p:nvPr>
        </p:nvSpPr>
        <p:spPr/>
        <p:txBody>
          <a:bodyPr/>
          <a:lstStyle/>
          <a:p>
            <a:r>
              <a:rPr lang="en-US" b="1" dirty="0" smtClean="0"/>
              <a:t>Study Unit</a:t>
            </a:r>
            <a:r>
              <a:rPr lang="en-US" dirty="0" smtClean="0"/>
              <a:t>: MICU</a:t>
            </a:r>
          </a:p>
          <a:p>
            <a:r>
              <a:rPr lang="en-US" b="1" dirty="0" smtClean="0"/>
              <a:t>Objective</a:t>
            </a:r>
            <a:r>
              <a:rPr lang="en-US" dirty="0" smtClean="0"/>
              <a:t>: reduce CAUTI by decreasing use of urinary catheters</a:t>
            </a:r>
          </a:p>
          <a:p>
            <a:r>
              <a:rPr lang="en-US" b="1" dirty="0" smtClean="0"/>
              <a:t>Intervention period</a:t>
            </a:r>
            <a:r>
              <a:rPr lang="en-US" dirty="0" smtClean="0"/>
              <a:t>: 11 mo vs. 6 mo</a:t>
            </a:r>
          </a:p>
          <a:p>
            <a:r>
              <a:rPr lang="en-US" b="1" dirty="0" smtClean="0"/>
              <a:t>Methods</a:t>
            </a:r>
            <a:r>
              <a:rPr lang="en-US" dirty="0" smtClean="0"/>
              <a:t>: daily evaluation using criteria for appropriate use</a:t>
            </a:r>
          </a:p>
          <a:p>
            <a:r>
              <a:rPr lang="en-US" b="1" i="1" dirty="0" smtClean="0"/>
              <a:t>Results</a:t>
            </a:r>
            <a:r>
              <a:rPr lang="en-US" i="1" dirty="0" smtClean="0"/>
              <a:t>:</a:t>
            </a:r>
          </a:p>
          <a:p>
            <a:pPr lvl="1"/>
            <a:r>
              <a:rPr lang="en-US" i="1" dirty="0" smtClean="0"/>
              <a:t>Usage – decreased from 311.7 d/mo to 238.6 d/mo</a:t>
            </a:r>
          </a:p>
          <a:p>
            <a:pPr lvl="1"/>
            <a:r>
              <a:rPr lang="en-US" i="1" dirty="0" smtClean="0"/>
              <a:t>CAUTI  rates – decreased from 4.7/1000 CD to zero</a:t>
            </a:r>
          </a:p>
          <a:p>
            <a:pPr lvl="1"/>
            <a:r>
              <a:rPr lang="en-US" i="1" dirty="0" smtClean="0"/>
              <a:t>32% of device days were considered inappropriate</a:t>
            </a:r>
          </a:p>
          <a:p>
            <a:endParaRPr lang="en-US" dirty="0"/>
          </a:p>
        </p:txBody>
      </p:sp>
      <p:sp>
        <p:nvSpPr>
          <p:cNvPr id="4" name="TextBox 3"/>
          <p:cNvSpPr txBox="1"/>
          <p:nvPr/>
        </p:nvSpPr>
        <p:spPr>
          <a:xfrm>
            <a:off x="152400" y="6400800"/>
            <a:ext cx="8839200" cy="276999"/>
          </a:xfrm>
          <a:prstGeom prst="rect">
            <a:avLst/>
          </a:prstGeom>
          <a:noFill/>
        </p:spPr>
        <p:txBody>
          <a:bodyPr wrap="square" rtlCol="0">
            <a:spAutoFit/>
          </a:bodyPr>
          <a:lstStyle/>
          <a:p>
            <a:pPr algn="ctr"/>
            <a:r>
              <a:rPr lang="en-US" sz="1200" dirty="0" smtClean="0"/>
              <a:t>Elpern EH. Reducing use of indwelling urinary catheters and associated urinary tract infections. AJCC 2009;18:535-41.</a:t>
            </a:r>
            <a:endParaRPr lang="en-US" sz="12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3"/>
          <p:cNvSpPr>
            <a:spLocks noGrp="1"/>
          </p:cNvSpPr>
          <p:nvPr>
            <p:ph type="title"/>
          </p:nvPr>
        </p:nvSpPr>
        <p:spPr/>
        <p:txBody>
          <a:bodyPr/>
          <a:lstStyle/>
          <a:p>
            <a:r>
              <a:rPr lang="en-US" dirty="0" smtClean="0"/>
              <a:t>Healthcare Associated Infections</a:t>
            </a:r>
          </a:p>
        </p:txBody>
      </p:sp>
      <p:pic>
        <p:nvPicPr>
          <p:cNvPr id="2051" name="Content Placeholder 5" descr="CAUTI_Guide_0609_Page_05.jp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61741" y="1600200"/>
            <a:ext cx="7267859" cy="4235878"/>
          </a:xfrm>
        </p:spPr>
      </p:pic>
      <p:sp>
        <p:nvSpPr>
          <p:cNvPr id="2052" name="TextBox 6"/>
          <p:cNvSpPr txBox="1">
            <a:spLocks noChangeArrowheads="1"/>
          </p:cNvSpPr>
          <p:nvPr/>
        </p:nvSpPr>
        <p:spPr bwMode="auto">
          <a:xfrm>
            <a:off x="609600" y="5715000"/>
            <a:ext cx="8001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sz="1000" dirty="0"/>
          </a:p>
          <a:p>
            <a:r>
              <a:rPr lang="en-US" sz="1000" b="1" dirty="0"/>
              <a:t>*An APIC Guide 2008: </a:t>
            </a:r>
            <a:r>
              <a:rPr lang="en-US" sz="1000" b="1" i="1" dirty="0"/>
              <a:t>Guide to the Elimination of Catheter-Associated Urinary Tract Infections (CAUTIs)</a:t>
            </a:r>
          </a:p>
          <a:p>
            <a:r>
              <a:rPr lang="en-US" sz="1000" baseline="30000" dirty="0"/>
              <a:t>1 </a:t>
            </a:r>
            <a:r>
              <a:rPr lang="en-US" sz="1000" dirty="0"/>
              <a:t>Klevens RM, Edwards JR, Richards CL, et al. Estimating healthcare-associated infections and deaths in U.S. hospitals, 2002. </a:t>
            </a:r>
            <a:r>
              <a:rPr lang="en-US" sz="1000" i="1" dirty="0"/>
              <a:t>Public Health Rep. 2007; 122:160-167. http://www.cdc.gov/ncidod/dhqp/pdf/hicpac/infections_deaths.pdf</a:t>
            </a:r>
          </a:p>
        </p:txBody>
      </p:sp>
      <p:pic>
        <p:nvPicPr>
          <p:cNvPr id="2053" name="Picture 2" descr="Image">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5410200"/>
            <a:ext cx="24384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p:cNvGrpSpPr/>
          <p:nvPr/>
        </p:nvGrpSpPr>
        <p:grpSpPr>
          <a:xfrm>
            <a:off x="914400" y="3447871"/>
            <a:ext cx="2743200" cy="1200329"/>
            <a:chOff x="609600" y="3447871"/>
            <a:chExt cx="2743200" cy="1200329"/>
          </a:xfrm>
        </p:grpSpPr>
        <p:sp>
          <p:nvSpPr>
            <p:cNvPr id="7" name="TextBox 6"/>
            <p:cNvSpPr txBox="1"/>
            <p:nvPr/>
          </p:nvSpPr>
          <p:spPr>
            <a:xfrm>
              <a:off x="609600" y="3447871"/>
              <a:ext cx="1828800" cy="120032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25400">
              <a:solidFill>
                <a:srgbClr val="FF0000"/>
              </a:solidFill>
            </a:ln>
          </p:spPr>
          <p:txBody>
            <a:bodyPr wrap="square" rtlCol="0">
              <a:spAutoFit/>
            </a:bodyPr>
            <a:lstStyle/>
            <a:p>
              <a:pPr algn="ctr"/>
              <a:r>
                <a:rPr lang="en-US" b="1" dirty="0" smtClean="0"/>
                <a:t>80% of all UTIs are catheter related</a:t>
              </a:r>
              <a:endParaRPr lang="en-US" b="1" dirty="0"/>
            </a:p>
          </p:txBody>
        </p:sp>
        <p:cxnSp>
          <p:nvCxnSpPr>
            <p:cNvPr id="9" name="Straight Arrow Connector 8"/>
            <p:cNvCxnSpPr>
              <a:stCxn id="7" idx="3"/>
            </p:cNvCxnSpPr>
            <p:nvPr/>
          </p:nvCxnSpPr>
          <p:spPr>
            <a:xfrm>
              <a:off x="2438400" y="4048036"/>
              <a:ext cx="914400" cy="9435"/>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01754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Example of Intervention Using </a:t>
            </a:r>
            <a:r>
              <a:rPr lang="en-US" sz="2800" i="1" dirty="0" smtClean="0"/>
              <a:t>Weekly </a:t>
            </a:r>
            <a:r>
              <a:rPr lang="en-US" sz="2800" dirty="0" smtClean="0"/>
              <a:t>Reviews (3)</a:t>
            </a:r>
            <a:endParaRPr lang="en-US" sz="2800" dirty="0"/>
          </a:p>
        </p:txBody>
      </p:sp>
      <p:sp>
        <p:nvSpPr>
          <p:cNvPr id="3" name="Content Placeholder 2"/>
          <p:cNvSpPr>
            <a:spLocks noGrp="1"/>
          </p:cNvSpPr>
          <p:nvPr>
            <p:ph sz="quarter" idx="1"/>
          </p:nvPr>
        </p:nvSpPr>
        <p:spPr/>
        <p:txBody>
          <a:bodyPr>
            <a:normAutofit fontScale="92500" lnSpcReduction="10000"/>
          </a:bodyPr>
          <a:lstStyle/>
          <a:p>
            <a:r>
              <a:rPr lang="en-US" b="1" dirty="0" smtClean="0"/>
              <a:t>Study Unit</a:t>
            </a:r>
            <a:r>
              <a:rPr lang="en-US" dirty="0" smtClean="0"/>
              <a:t>: 228-bed hospital</a:t>
            </a:r>
          </a:p>
          <a:p>
            <a:r>
              <a:rPr lang="en-US" b="1" dirty="0" smtClean="0"/>
              <a:t>Objective</a:t>
            </a:r>
            <a:r>
              <a:rPr lang="en-US" dirty="0" smtClean="0"/>
              <a:t>: reduce CAUTI by decreasing use of urinary catheters</a:t>
            </a:r>
          </a:p>
          <a:p>
            <a:r>
              <a:rPr lang="en-US" b="1" dirty="0" smtClean="0"/>
              <a:t>Intervention period</a:t>
            </a:r>
            <a:r>
              <a:rPr lang="en-US" dirty="0" smtClean="0"/>
              <a:t>: 6 mo</a:t>
            </a:r>
          </a:p>
          <a:p>
            <a:r>
              <a:rPr lang="en-US" b="1" dirty="0" smtClean="0"/>
              <a:t>Team: </a:t>
            </a:r>
            <a:r>
              <a:rPr lang="en-US" dirty="0" smtClean="0"/>
              <a:t>infection control, education, nursing, performance, improvement , risk management, and pharmacy</a:t>
            </a:r>
          </a:p>
          <a:p>
            <a:r>
              <a:rPr lang="en-US" b="1" dirty="0" smtClean="0"/>
              <a:t>Methods</a:t>
            </a:r>
            <a:r>
              <a:rPr lang="en-US" dirty="0" smtClean="0"/>
              <a:t>: weekly catheter patrols to identify patients with catheters and appropriateness of use</a:t>
            </a:r>
          </a:p>
          <a:p>
            <a:r>
              <a:rPr lang="en-US" b="1" i="1" dirty="0" smtClean="0"/>
              <a:t>Results</a:t>
            </a:r>
            <a:r>
              <a:rPr lang="en-US" i="1" dirty="0" smtClean="0"/>
              <a:t>:</a:t>
            </a:r>
          </a:p>
          <a:p>
            <a:pPr lvl="1"/>
            <a:r>
              <a:rPr lang="en-US" i="1" dirty="0" smtClean="0"/>
              <a:t>CAUTI  rates – decreased from 4 CAUTI/mo to zero</a:t>
            </a:r>
          </a:p>
          <a:p>
            <a:endParaRPr lang="en-US" dirty="0"/>
          </a:p>
        </p:txBody>
      </p:sp>
      <p:sp>
        <p:nvSpPr>
          <p:cNvPr id="4" name="TextBox 3"/>
          <p:cNvSpPr txBox="1"/>
          <p:nvPr/>
        </p:nvSpPr>
        <p:spPr>
          <a:xfrm>
            <a:off x="152400" y="6400800"/>
            <a:ext cx="8839200" cy="276999"/>
          </a:xfrm>
          <a:prstGeom prst="rect">
            <a:avLst/>
          </a:prstGeom>
          <a:noFill/>
        </p:spPr>
        <p:txBody>
          <a:bodyPr wrap="square" rtlCol="0">
            <a:spAutoFit/>
          </a:bodyPr>
          <a:lstStyle/>
          <a:p>
            <a:pPr algn="ctr"/>
            <a:r>
              <a:rPr lang="en-US" sz="1200" dirty="0" smtClean="0"/>
              <a:t>McLaughlin A. Catheter patrols: a unique way to reduce the use of convenience urinary catheters. Ger Nurs 1996;17:240-43.</a:t>
            </a:r>
            <a:endParaRPr lang="en-US" sz="1200"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07848"/>
            <a:ext cx="8534400" cy="758952"/>
          </a:xfrm>
        </p:spPr>
        <p:txBody>
          <a:bodyPr>
            <a:noAutofit/>
          </a:bodyPr>
          <a:lstStyle/>
          <a:p>
            <a:r>
              <a:rPr lang="en-US" sz="2800" dirty="0" smtClean="0"/>
              <a:t>Examples of Interventions Using </a:t>
            </a:r>
            <a:br>
              <a:rPr lang="en-US" sz="2800" dirty="0" smtClean="0"/>
            </a:br>
            <a:r>
              <a:rPr lang="en-US" sz="2800" dirty="0" smtClean="0"/>
              <a:t>Reminders and/or Stop Orders (1)</a:t>
            </a:r>
            <a:endParaRPr lang="en-US" sz="2800" dirty="0"/>
          </a:p>
        </p:txBody>
      </p:sp>
      <p:pic>
        <p:nvPicPr>
          <p:cNvPr id="4" name="Content Placeholder 3" descr="Meddings RedUnneccCAUTIReview BMJQualSaf2014 Fig2.jpg"/>
          <p:cNvPicPr>
            <a:picLocks noGrp="1" noChangeAspect="1"/>
          </p:cNvPicPr>
          <p:nvPr>
            <p:ph sz="quarter" idx="1"/>
          </p:nvPr>
        </p:nvPicPr>
        <p:blipFill>
          <a:blip r:embed="rId2" cstate="print"/>
          <a:stretch>
            <a:fillRect/>
          </a:stretch>
        </p:blipFill>
        <p:spPr>
          <a:xfrm>
            <a:off x="1981200" y="1524000"/>
            <a:ext cx="5257800" cy="3857089"/>
          </a:xfrm>
        </p:spPr>
      </p:pic>
      <p:sp>
        <p:nvSpPr>
          <p:cNvPr id="5" name="TextBox 4"/>
          <p:cNvSpPr txBox="1"/>
          <p:nvPr/>
        </p:nvSpPr>
        <p:spPr>
          <a:xfrm>
            <a:off x="228600" y="5562600"/>
            <a:ext cx="8686800" cy="646331"/>
          </a:xfrm>
          <a:prstGeom prst="rect">
            <a:avLst/>
          </a:prstGeom>
          <a:noFill/>
        </p:spPr>
        <p:txBody>
          <a:bodyPr wrap="square" rtlCol="0">
            <a:spAutoFit/>
          </a:bodyPr>
          <a:lstStyle/>
          <a:p>
            <a:r>
              <a:rPr lang="en-US" dirty="0" smtClean="0"/>
              <a:t>11 published studies (with online supp. figure), indicate that the rate of CAUTI was reduced by 53% with the use of a reminder or a stop order</a:t>
            </a:r>
            <a:endParaRPr lang="en-US" dirty="0"/>
          </a:p>
        </p:txBody>
      </p:sp>
      <p:sp>
        <p:nvSpPr>
          <p:cNvPr id="6" name="TextBox 5"/>
          <p:cNvSpPr txBox="1"/>
          <p:nvPr/>
        </p:nvSpPr>
        <p:spPr>
          <a:xfrm>
            <a:off x="152400" y="6324600"/>
            <a:ext cx="8763000" cy="461665"/>
          </a:xfrm>
          <a:prstGeom prst="rect">
            <a:avLst/>
          </a:prstGeom>
          <a:noFill/>
        </p:spPr>
        <p:txBody>
          <a:bodyPr wrap="square" rtlCol="0">
            <a:spAutoFit/>
          </a:bodyPr>
          <a:lstStyle/>
          <a:p>
            <a:r>
              <a:rPr lang="en-US" sz="1200" dirty="0" err="1" smtClean="0"/>
              <a:t>Meddings</a:t>
            </a:r>
            <a:r>
              <a:rPr lang="en-US" sz="1200" dirty="0" smtClean="0"/>
              <a:t> J, et al. Reducing unnecessary urinary catheter use and other strategies to prevent CAUTI: an integrative review. BMJ </a:t>
            </a:r>
            <a:r>
              <a:rPr lang="en-US" sz="1200" dirty="0" err="1" smtClean="0"/>
              <a:t>Qual</a:t>
            </a:r>
            <a:r>
              <a:rPr lang="en-US" sz="1200" dirty="0" smtClean="0"/>
              <a:t> </a:t>
            </a:r>
            <a:r>
              <a:rPr lang="en-US" sz="1200" dirty="0" err="1" smtClean="0"/>
              <a:t>Saf</a:t>
            </a:r>
            <a:r>
              <a:rPr lang="en-US" sz="1200" dirty="0" smtClean="0"/>
              <a:t> 2014;23:277-89.</a:t>
            </a:r>
            <a:endParaRPr lang="en-US" sz="1200"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07848"/>
            <a:ext cx="8534400" cy="758952"/>
          </a:xfrm>
        </p:spPr>
        <p:txBody>
          <a:bodyPr>
            <a:noAutofit/>
          </a:bodyPr>
          <a:lstStyle/>
          <a:p>
            <a:r>
              <a:rPr lang="en-US" sz="2800" dirty="0" smtClean="0"/>
              <a:t>Example of Interventions Using a Reminder (2)</a:t>
            </a:r>
            <a:endParaRPr lang="en-US" sz="2800" dirty="0"/>
          </a:p>
        </p:txBody>
      </p:sp>
      <p:sp>
        <p:nvSpPr>
          <p:cNvPr id="3" name="Content Placeholder 2"/>
          <p:cNvSpPr>
            <a:spLocks noGrp="1"/>
          </p:cNvSpPr>
          <p:nvPr>
            <p:ph sz="quarter" idx="1"/>
          </p:nvPr>
        </p:nvSpPr>
        <p:spPr/>
        <p:txBody>
          <a:bodyPr>
            <a:normAutofit fontScale="92500"/>
          </a:bodyPr>
          <a:lstStyle/>
          <a:p>
            <a:r>
              <a:rPr lang="en-US" b="1" dirty="0" smtClean="0"/>
              <a:t>Study Unit</a:t>
            </a:r>
            <a:r>
              <a:rPr lang="en-US" dirty="0" smtClean="0"/>
              <a:t>: 4 hospital wards (2 control, 2 intervention)</a:t>
            </a:r>
          </a:p>
          <a:p>
            <a:r>
              <a:rPr lang="en-US" b="1" dirty="0" smtClean="0"/>
              <a:t>Objective</a:t>
            </a:r>
            <a:r>
              <a:rPr lang="en-US" dirty="0" smtClean="0"/>
              <a:t>: decrease use of urinary catheters</a:t>
            </a:r>
          </a:p>
          <a:p>
            <a:r>
              <a:rPr lang="en-US" b="1" dirty="0" smtClean="0"/>
              <a:t>Methods</a:t>
            </a:r>
            <a:r>
              <a:rPr lang="en-US" dirty="0" smtClean="0"/>
              <a:t>: A simple written </a:t>
            </a:r>
            <a:r>
              <a:rPr lang="en-US" u="sng" dirty="0" smtClean="0"/>
              <a:t>reminder</a:t>
            </a:r>
            <a:r>
              <a:rPr lang="en-US" dirty="0" smtClean="0"/>
              <a:t> provided to the patient’s clinical team that the patient has a urinary catheter</a:t>
            </a:r>
          </a:p>
          <a:p>
            <a:r>
              <a:rPr lang="en-US" b="1" i="1" dirty="0" smtClean="0"/>
              <a:t>Results</a:t>
            </a:r>
            <a:r>
              <a:rPr lang="en-US" i="1" dirty="0" smtClean="0"/>
              <a:t>:</a:t>
            </a:r>
          </a:p>
          <a:p>
            <a:pPr lvl="1"/>
            <a:r>
              <a:rPr lang="en-US" i="1" dirty="0" smtClean="0"/>
              <a:t>5,678 patients evaluated</a:t>
            </a:r>
          </a:p>
          <a:p>
            <a:pPr lvl="1"/>
            <a:r>
              <a:rPr lang="en-US" i="1" dirty="0" smtClean="0"/>
              <a:t>Control group – avg. proportion of time pts. catheterized increased by 15.1%</a:t>
            </a:r>
          </a:p>
          <a:p>
            <a:pPr lvl="1"/>
            <a:r>
              <a:rPr lang="en-US" i="1" dirty="0" smtClean="0"/>
              <a:t>Intervention group - avg. proportion of time pts. catheterized decreased by 7.6%</a:t>
            </a:r>
          </a:p>
          <a:p>
            <a:endParaRPr lang="en-US" dirty="0"/>
          </a:p>
        </p:txBody>
      </p:sp>
      <p:sp>
        <p:nvSpPr>
          <p:cNvPr id="4" name="TextBox 3"/>
          <p:cNvSpPr txBox="1"/>
          <p:nvPr/>
        </p:nvSpPr>
        <p:spPr>
          <a:xfrm>
            <a:off x="152400" y="6400800"/>
            <a:ext cx="8839200" cy="276999"/>
          </a:xfrm>
          <a:prstGeom prst="rect">
            <a:avLst/>
          </a:prstGeom>
          <a:noFill/>
        </p:spPr>
        <p:txBody>
          <a:bodyPr wrap="square" rtlCol="0">
            <a:spAutoFit/>
          </a:bodyPr>
          <a:lstStyle/>
          <a:p>
            <a:pPr algn="ctr"/>
            <a:r>
              <a:rPr lang="en-US" sz="1200" dirty="0" smtClean="0"/>
              <a:t>McLaughlin A. Catheter patrols: a unique way to reduce the use of convenience urinary catheters. Ger Nurs 1996;17:240-43.</a:t>
            </a:r>
            <a:endParaRPr lang="en-US" sz="1200"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Examples of Intervention Using a Reminder (3)</a:t>
            </a:r>
            <a:endParaRPr lang="en-US" sz="3200" dirty="0"/>
          </a:p>
        </p:txBody>
      </p:sp>
      <p:sp>
        <p:nvSpPr>
          <p:cNvPr id="3" name="Content Placeholder 2"/>
          <p:cNvSpPr>
            <a:spLocks noGrp="1"/>
          </p:cNvSpPr>
          <p:nvPr>
            <p:ph sz="quarter" idx="1"/>
          </p:nvPr>
        </p:nvSpPr>
        <p:spPr/>
        <p:txBody>
          <a:bodyPr>
            <a:normAutofit fontScale="92500" lnSpcReduction="10000"/>
          </a:bodyPr>
          <a:lstStyle/>
          <a:p>
            <a:r>
              <a:rPr lang="en-US" b="1" dirty="0" smtClean="0"/>
              <a:t>Study Unit</a:t>
            </a:r>
            <a:r>
              <a:rPr lang="en-US" dirty="0" smtClean="0"/>
              <a:t>: Adult ICUs, Large hospital, Taiwan</a:t>
            </a:r>
          </a:p>
          <a:p>
            <a:r>
              <a:rPr lang="en-US" b="1" dirty="0" smtClean="0"/>
              <a:t>Objective</a:t>
            </a:r>
            <a:r>
              <a:rPr lang="en-US" dirty="0" smtClean="0"/>
              <a:t>: reduce CAUTIs and decrease use of urinary catheters</a:t>
            </a:r>
          </a:p>
          <a:p>
            <a:r>
              <a:rPr lang="en-US" b="1" dirty="0" smtClean="0"/>
              <a:t>Study period</a:t>
            </a:r>
            <a:r>
              <a:rPr lang="en-US" dirty="0" smtClean="0"/>
              <a:t>: Nov 2000-Dec 2002</a:t>
            </a:r>
          </a:p>
          <a:p>
            <a:r>
              <a:rPr lang="en-US" b="1" dirty="0" smtClean="0"/>
              <a:t>Methods</a:t>
            </a:r>
            <a:r>
              <a:rPr lang="en-US" dirty="0" smtClean="0"/>
              <a:t>: Nurse-generated daily </a:t>
            </a:r>
            <a:r>
              <a:rPr lang="en-US" u="sng" dirty="0" smtClean="0"/>
              <a:t>reminders</a:t>
            </a:r>
            <a:r>
              <a:rPr lang="en-US" dirty="0" smtClean="0"/>
              <a:t> provided to the physicians to remove unnecessary urinary catheters 5 days after insertion</a:t>
            </a:r>
          </a:p>
          <a:p>
            <a:r>
              <a:rPr lang="en-US" b="1" i="1" dirty="0" smtClean="0"/>
              <a:t>Results</a:t>
            </a:r>
            <a:r>
              <a:rPr lang="en-US" i="1" dirty="0" smtClean="0"/>
              <a:t>:</a:t>
            </a:r>
          </a:p>
          <a:p>
            <a:pPr lvl="1"/>
            <a:r>
              <a:rPr lang="en-US" i="1" dirty="0" smtClean="0"/>
              <a:t>6,297 patients evaluated</a:t>
            </a:r>
          </a:p>
          <a:p>
            <a:pPr lvl="1"/>
            <a:r>
              <a:rPr lang="en-US" i="1" dirty="0" smtClean="0"/>
              <a:t>Avg. duration of catheterization decreased from 7.0d to 4.6d</a:t>
            </a:r>
          </a:p>
          <a:p>
            <a:pPr lvl="1"/>
            <a:r>
              <a:rPr lang="en-US" i="1" dirty="0" smtClean="0"/>
              <a:t>CAUTI rate – decreased from 11.5/1000 CD to 8.3/1000 CD</a:t>
            </a:r>
          </a:p>
          <a:p>
            <a:pPr lvl="1"/>
            <a:r>
              <a:rPr lang="en-US" i="1" dirty="0" smtClean="0"/>
              <a:t>Monthly cost of antibiotics was reduced by 69%</a:t>
            </a:r>
          </a:p>
          <a:p>
            <a:endParaRPr lang="en-US" dirty="0"/>
          </a:p>
        </p:txBody>
      </p:sp>
      <p:sp>
        <p:nvSpPr>
          <p:cNvPr id="4" name="TextBox 3"/>
          <p:cNvSpPr txBox="1"/>
          <p:nvPr/>
        </p:nvSpPr>
        <p:spPr>
          <a:xfrm>
            <a:off x="152400" y="6248400"/>
            <a:ext cx="8839200" cy="461665"/>
          </a:xfrm>
          <a:prstGeom prst="rect">
            <a:avLst/>
          </a:prstGeom>
          <a:noFill/>
        </p:spPr>
        <p:txBody>
          <a:bodyPr wrap="square" rtlCol="0">
            <a:spAutoFit/>
          </a:bodyPr>
          <a:lstStyle/>
          <a:p>
            <a:pPr algn="ctr"/>
            <a:r>
              <a:rPr lang="en-US" sz="1200" dirty="0" smtClean="0"/>
              <a:t>Huang W-C. Catheter-associated urinary tract infections in intensive care units can be reduced by prompting physicians to remove unnecessary catheters. ICHE 2004;25:974-78.</a:t>
            </a:r>
            <a:endParaRPr lang="en-US" sz="1200"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152400"/>
            <a:ext cx="8534400" cy="758952"/>
          </a:xfrm>
        </p:spPr>
        <p:txBody>
          <a:bodyPr>
            <a:noAutofit/>
          </a:bodyPr>
          <a:lstStyle/>
          <a:p>
            <a:r>
              <a:rPr lang="en-US" sz="2800" dirty="0" smtClean="0"/>
              <a:t>Example of Intervention Using a Reminder (4)</a:t>
            </a:r>
            <a:endParaRPr lang="en-US" sz="2800" dirty="0"/>
          </a:p>
        </p:txBody>
      </p:sp>
      <p:sp>
        <p:nvSpPr>
          <p:cNvPr id="3" name="Content Placeholder 2"/>
          <p:cNvSpPr>
            <a:spLocks noGrp="1"/>
          </p:cNvSpPr>
          <p:nvPr>
            <p:ph sz="quarter" idx="1"/>
          </p:nvPr>
        </p:nvSpPr>
        <p:spPr/>
        <p:txBody>
          <a:bodyPr>
            <a:normAutofit fontScale="92500"/>
          </a:bodyPr>
          <a:lstStyle/>
          <a:p>
            <a:r>
              <a:rPr lang="en-US" b="1" dirty="0" smtClean="0"/>
              <a:t>Study Unit</a:t>
            </a:r>
            <a:r>
              <a:rPr lang="en-US" dirty="0" smtClean="0"/>
              <a:t>: 2 units, medical-cardiology (VA med ctr)</a:t>
            </a:r>
          </a:p>
          <a:p>
            <a:r>
              <a:rPr lang="en-US" b="1" dirty="0" smtClean="0"/>
              <a:t>Objective</a:t>
            </a:r>
            <a:r>
              <a:rPr lang="en-US" dirty="0" smtClean="0"/>
              <a:t>: decrease use of urinary catheters</a:t>
            </a:r>
          </a:p>
          <a:p>
            <a:r>
              <a:rPr lang="en-US" b="1" dirty="0" smtClean="0"/>
              <a:t>Intervention period</a:t>
            </a:r>
            <a:r>
              <a:rPr lang="en-US" dirty="0" smtClean="0"/>
              <a:t>: 8 weeks each unit; cross-over study</a:t>
            </a:r>
          </a:p>
          <a:p>
            <a:r>
              <a:rPr lang="en-US" b="1" dirty="0" smtClean="0"/>
              <a:t>Methods</a:t>
            </a:r>
            <a:r>
              <a:rPr lang="en-US" dirty="0" smtClean="0"/>
              <a:t>: computer-based order for insertion, computer-generated </a:t>
            </a:r>
            <a:r>
              <a:rPr lang="en-US" u="sng" dirty="0" smtClean="0"/>
              <a:t>reminders</a:t>
            </a:r>
            <a:r>
              <a:rPr lang="en-US" dirty="0" smtClean="0"/>
              <a:t> to remove catheters</a:t>
            </a:r>
            <a:endParaRPr lang="en-US" u="sng" dirty="0" smtClean="0"/>
          </a:p>
          <a:p>
            <a:r>
              <a:rPr lang="en-US" b="1" i="1" dirty="0" smtClean="0"/>
              <a:t>Results</a:t>
            </a:r>
            <a:r>
              <a:rPr lang="en-US" i="1" dirty="0" smtClean="0"/>
              <a:t>:</a:t>
            </a:r>
          </a:p>
          <a:p>
            <a:pPr lvl="1"/>
            <a:r>
              <a:rPr lang="en-US" i="1" dirty="0" smtClean="0"/>
              <a:t>29% of patients on control ward had orders vs. 92% in study group</a:t>
            </a:r>
          </a:p>
          <a:p>
            <a:pPr lvl="1"/>
            <a:r>
              <a:rPr lang="en-US" i="1" dirty="0" smtClean="0"/>
              <a:t>Catheter days – Control - 8 vs. Study group - 3</a:t>
            </a:r>
          </a:p>
          <a:p>
            <a:pPr lvl="1"/>
            <a:r>
              <a:rPr lang="en-US" i="1" dirty="0" smtClean="0"/>
              <a:t>Not enough study power to detect CAUTI difference</a:t>
            </a:r>
          </a:p>
          <a:p>
            <a:endParaRPr lang="en-US" dirty="0"/>
          </a:p>
        </p:txBody>
      </p:sp>
      <p:sp>
        <p:nvSpPr>
          <p:cNvPr id="4" name="TextBox 3"/>
          <p:cNvSpPr txBox="1"/>
          <p:nvPr/>
        </p:nvSpPr>
        <p:spPr>
          <a:xfrm>
            <a:off x="152400" y="6248400"/>
            <a:ext cx="8839200" cy="461665"/>
          </a:xfrm>
          <a:prstGeom prst="rect">
            <a:avLst/>
          </a:prstGeom>
          <a:noFill/>
        </p:spPr>
        <p:txBody>
          <a:bodyPr wrap="square" rtlCol="0">
            <a:spAutoFit/>
          </a:bodyPr>
          <a:lstStyle/>
          <a:p>
            <a:pPr algn="ctr"/>
            <a:r>
              <a:rPr lang="en-US" sz="1200" dirty="0" smtClean="0"/>
              <a:t>Cornia PB. Computer-based order entry decreases duration of indwelling urinary catheterization in hospitalized patients. Am J Med 2003;114:404-7.</a:t>
            </a:r>
            <a:endParaRPr lang="en-US" sz="1200"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Example of Intervention Using a Stop Order (1)</a:t>
            </a:r>
            <a:endParaRPr lang="en-US" sz="2800" dirty="0"/>
          </a:p>
        </p:txBody>
      </p:sp>
      <p:sp>
        <p:nvSpPr>
          <p:cNvPr id="3" name="Content Placeholder 2"/>
          <p:cNvSpPr>
            <a:spLocks noGrp="1"/>
          </p:cNvSpPr>
          <p:nvPr>
            <p:ph sz="quarter" idx="1"/>
          </p:nvPr>
        </p:nvSpPr>
        <p:spPr/>
        <p:txBody>
          <a:bodyPr>
            <a:normAutofit fontScale="92500"/>
          </a:bodyPr>
          <a:lstStyle/>
          <a:p>
            <a:r>
              <a:rPr lang="en-US" b="1" dirty="0" smtClean="0"/>
              <a:t>Study Unit</a:t>
            </a:r>
            <a:r>
              <a:rPr lang="en-US" dirty="0" smtClean="0"/>
              <a:t>: 3 hospitals, Ontario, Canada</a:t>
            </a:r>
          </a:p>
          <a:p>
            <a:r>
              <a:rPr lang="en-US" b="1" dirty="0" smtClean="0"/>
              <a:t>Objective</a:t>
            </a:r>
            <a:r>
              <a:rPr lang="en-US" dirty="0" smtClean="0"/>
              <a:t>: reduce CAUTIs and decrease use of urinary catheters</a:t>
            </a:r>
          </a:p>
          <a:p>
            <a:r>
              <a:rPr lang="en-US" b="1" dirty="0" smtClean="0"/>
              <a:t>Design</a:t>
            </a:r>
            <a:r>
              <a:rPr lang="en-US" dirty="0" smtClean="0"/>
              <a:t>: patients with urinary catheters randomized to </a:t>
            </a:r>
            <a:r>
              <a:rPr lang="en-US" u="sng" dirty="0" smtClean="0"/>
              <a:t>stop orders </a:t>
            </a:r>
            <a:r>
              <a:rPr lang="en-US" dirty="0" smtClean="0"/>
              <a:t>for removal of catheters if specified criteria were not present or to usual care</a:t>
            </a:r>
          </a:p>
          <a:p>
            <a:r>
              <a:rPr lang="en-US" b="1" i="1" dirty="0" smtClean="0"/>
              <a:t>Results</a:t>
            </a:r>
            <a:r>
              <a:rPr lang="en-US" i="1" dirty="0" smtClean="0"/>
              <a:t>:</a:t>
            </a:r>
          </a:p>
          <a:p>
            <a:pPr lvl="1"/>
            <a:r>
              <a:rPr lang="en-US" i="1" dirty="0" smtClean="0"/>
              <a:t>692 patients in the study</a:t>
            </a:r>
          </a:p>
          <a:p>
            <a:pPr lvl="1"/>
            <a:r>
              <a:rPr lang="en-US" i="1" dirty="0" smtClean="0"/>
              <a:t>Inappropriate catheter days: Control – 3.89 vs. Study group – 2.20</a:t>
            </a:r>
          </a:p>
          <a:p>
            <a:pPr lvl="1"/>
            <a:r>
              <a:rPr lang="en-US" i="1" dirty="0" smtClean="0"/>
              <a:t>Total catheter days: Control – 5.04 vs. Study group – 3.70</a:t>
            </a:r>
          </a:p>
          <a:p>
            <a:pPr lvl="1"/>
            <a:r>
              <a:rPr lang="en-US" i="1" dirty="0" smtClean="0"/>
              <a:t>CAUTI rate: Control – 19%, Study – 20%</a:t>
            </a:r>
          </a:p>
          <a:p>
            <a:endParaRPr lang="en-US" dirty="0"/>
          </a:p>
        </p:txBody>
      </p:sp>
      <p:sp>
        <p:nvSpPr>
          <p:cNvPr id="4" name="TextBox 3"/>
          <p:cNvSpPr txBox="1"/>
          <p:nvPr/>
        </p:nvSpPr>
        <p:spPr>
          <a:xfrm>
            <a:off x="152400" y="6248400"/>
            <a:ext cx="8839200" cy="461665"/>
          </a:xfrm>
          <a:prstGeom prst="rect">
            <a:avLst/>
          </a:prstGeom>
          <a:noFill/>
        </p:spPr>
        <p:txBody>
          <a:bodyPr wrap="square" rtlCol="0">
            <a:spAutoFit/>
          </a:bodyPr>
          <a:lstStyle/>
          <a:p>
            <a:pPr algn="ctr"/>
            <a:r>
              <a:rPr lang="en-US" sz="1200" dirty="0" smtClean="0"/>
              <a:t>Loeb M. Stop orders to reduce inappropriate urinary catheterization in hospitalized patients: a randomized controlled trial. J Gen Intern Med 2008;23:816-20.</a:t>
            </a:r>
            <a:endParaRPr lang="en-US" sz="1200"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Example of a Nurse-Directed Protocol (1)</a:t>
            </a:r>
            <a:endParaRPr lang="en-US" sz="3200" dirty="0"/>
          </a:p>
        </p:txBody>
      </p:sp>
      <p:sp>
        <p:nvSpPr>
          <p:cNvPr id="3" name="Content Placeholder 2"/>
          <p:cNvSpPr>
            <a:spLocks noGrp="1"/>
          </p:cNvSpPr>
          <p:nvPr>
            <p:ph sz="quarter" idx="1"/>
          </p:nvPr>
        </p:nvSpPr>
        <p:spPr/>
        <p:txBody>
          <a:bodyPr>
            <a:normAutofit fontScale="92500" lnSpcReduction="20000"/>
          </a:bodyPr>
          <a:lstStyle/>
          <a:p>
            <a:r>
              <a:rPr lang="en-US" b="1" dirty="0" smtClean="0"/>
              <a:t>Study Unit</a:t>
            </a:r>
            <a:r>
              <a:rPr lang="en-US" dirty="0" smtClean="0"/>
              <a:t>: 4 general medical units</a:t>
            </a:r>
          </a:p>
          <a:p>
            <a:r>
              <a:rPr lang="en-US" b="1" dirty="0" smtClean="0"/>
              <a:t>Objective</a:t>
            </a:r>
            <a:r>
              <a:rPr lang="en-US" dirty="0" smtClean="0"/>
              <a:t>: reduce CAUTIs and decrease use of urinary catheters</a:t>
            </a:r>
          </a:p>
          <a:p>
            <a:r>
              <a:rPr lang="en-US" b="1" dirty="0" smtClean="0"/>
              <a:t>Intervention period</a:t>
            </a:r>
            <a:r>
              <a:rPr lang="en-US" dirty="0" smtClean="0"/>
              <a:t>: 2 periods, one year each</a:t>
            </a:r>
          </a:p>
          <a:p>
            <a:r>
              <a:rPr lang="en-US" b="1" dirty="0" smtClean="0"/>
              <a:t>Methods</a:t>
            </a:r>
            <a:r>
              <a:rPr lang="en-US" dirty="0" smtClean="0"/>
              <a:t>: CPOE system updating physician of urinary catheter insertion and prompting options for minimizing duration; nurse-directed protocol for removal; use of bladder scanners</a:t>
            </a:r>
          </a:p>
          <a:p>
            <a:r>
              <a:rPr lang="en-US" b="1" i="1" dirty="0" smtClean="0"/>
              <a:t>Results</a:t>
            </a:r>
            <a:r>
              <a:rPr lang="en-US" i="1" dirty="0" smtClean="0"/>
              <a:t>:</a:t>
            </a:r>
          </a:p>
          <a:p>
            <a:pPr lvl="1"/>
            <a:r>
              <a:rPr lang="en-US" i="1" dirty="0" smtClean="0"/>
              <a:t>81% of caths inserted in ED; only 22% had physician orders</a:t>
            </a:r>
          </a:p>
          <a:p>
            <a:pPr lvl="1"/>
            <a:r>
              <a:rPr lang="en-US" i="1" dirty="0" smtClean="0"/>
              <a:t>Catheter days – decrease from 892 to 521 to 184</a:t>
            </a:r>
          </a:p>
          <a:p>
            <a:pPr lvl="1"/>
            <a:r>
              <a:rPr lang="en-US" i="1" dirty="0" smtClean="0"/>
              <a:t>CAUTI rate (per 1000 CD) – decreased from 36 to 19 to 11</a:t>
            </a:r>
          </a:p>
          <a:p>
            <a:pPr lvl="1"/>
            <a:r>
              <a:rPr lang="en-US" i="1" dirty="0" smtClean="0"/>
              <a:t>CAUTI reduced by 81%</a:t>
            </a:r>
          </a:p>
          <a:p>
            <a:endParaRPr lang="en-US" dirty="0"/>
          </a:p>
        </p:txBody>
      </p:sp>
      <p:sp>
        <p:nvSpPr>
          <p:cNvPr id="4" name="TextBox 3"/>
          <p:cNvSpPr txBox="1"/>
          <p:nvPr/>
        </p:nvSpPr>
        <p:spPr>
          <a:xfrm>
            <a:off x="152400" y="6248400"/>
            <a:ext cx="8839200" cy="461665"/>
          </a:xfrm>
          <a:prstGeom prst="rect">
            <a:avLst/>
          </a:prstGeom>
          <a:noFill/>
        </p:spPr>
        <p:txBody>
          <a:bodyPr wrap="square" rtlCol="0">
            <a:spAutoFit/>
          </a:bodyPr>
          <a:lstStyle/>
          <a:p>
            <a:pPr algn="ctr"/>
            <a:r>
              <a:rPr lang="en-US" sz="1200" dirty="0" smtClean="0"/>
              <a:t>Topal J. Prevention of nosocomial catheter-associated urinary tract infections through computerized feedback to physicians and a  nurse-directed protocol. Am J  Med Qual 2005;20:121-26.</a:t>
            </a:r>
            <a:endParaRPr lang="en-US" sz="1200"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Example of Intervention Using a Bundle (1)</a:t>
            </a:r>
            <a:endParaRPr lang="en-US" sz="3200" dirty="0"/>
          </a:p>
        </p:txBody>
      </p:sp>
      <p:sp>
        <p:nvSpPr>
          <p:cNvPr id="3" name="Content Placeholder 2"/>
          <p:cNvSpPr>
            <a:spLocks noGrp="1"/>
          </p:cNvSpPr>
          <p:nvPr>
            <p:ph sz="quarter" idx="1"/>
          </p:nvPr>
        </p:nvSpPr>
        <p:spPr/>
        <p:txBody>
          <a:bodyPr>
            <a:normAutofit fontScale="92500" lnSpcReduction="20000"/>
          </a:bodyPr>
          <a:lstStyle/>
          <a:p>
            <a:r>
              <a:rPr lang="en-US" b="1" dirty="0" smtClean="0"/>
              <a:t>Study Unit</a:t>
            </a:r>
            <a:r>
              <a:rPr lang="en-US" dirty="0" smtClean="0"/>
              <a:t>: 28-bed medical-surgical ICU</a:t>
            </a:r>
          </a:p>
          <a:p>
            <a:r>
              <a:rPr lang="en-US" b="1" dirty="0" smtClean="0"/>
              <a:t>Objective</a:t>
            </a:r>
            <a:r>
              <a:rPr lang="en-US" dirty="0" smtClean="0"/>
              <a:t>: reduce CAUTIs</a:t>
            </a:r>
          </a:p>
          <a:p>
            <a:r>
              <a:rPr lang="en-US" b="1" dirty="0" smtClean="0"/>
              <a:t>Intervention Period</a:t>
            </a:r>
            <a:r>
              <a:rPr lang="en-US" dirty="0" smtClean="0"/>
              <a:t>: one year</a:t>
            </a:r>
          </a:p>
          <a:p>
            <a:r>
              <a:rPr lang="en-US" b="1" dirty="0" smtClean="0"/>
              <a:t>Methods:</a:t>
            </a:r>
            <a:r>
              <a:rPr lang="en-US" dirty="0" smtClean="0"/>
              <a:t> physician-led multidisciplinary rounds, use of prevention bundles, culture changes with focus on team decision making process</a:t>
            </a:r>
          </a:p>
          <a:p>
            <a:r>
              <a:rPr lang="en-US" b="1" dirty="0" smtClean="0"/>
              <a:t>UTI bundle</a:t>
            </a:r>
            <a:r>
              <a:rPr lang="en-US" dirty="0" smtClean="0"/>
              <a:t>: regular assessment of continued need, sterile insertion technique, daily perineal care, drainage bag lower than patient’s bladder, secure all catheters, use silver-coated catheters in selected cases</a:t>
            </a:r>
          </a:p>
          <a:p>
            <a:r>
              <a:rPr lang="en-US" b="1" i="1" dirty="0" smtClean="0"/>
              <a:t>Results</a:t>
            </a:r>
            <a:r>
              <a:rPr lang="en-US" i="1" dirty="0" smtClean="0"/>
              <a:t>:</a:t>
            </a:r>
          </a:p>
          <a:p>
            <a:pPr lvl="1"/>
            <a:r>
              <a:rPr lang="en-US" i="1" dirty="0" smtClean="0"/>
              <a:t>Urinary catheter days: Baseline – 7,691 vs. Study – 5,780</a:t>
            </a:r>
          </a:p>
          <a:p>
            <a:pPr lvl="1"/>
            <a:r>
              <a:rPr lang="en-US" i="1" dirty="0" smtClean="0"/>
              <a:t>CAUTI rate (per 1000 CD) Baseline – 3.8, Study – 2.4</a:t>
            </a:r>
          </a:p>
          <a:p>
            <a:endParaRPr lang="en-US" dirty="0"/>
          </a:p>
        </p:txBody>
      </p:sp>
      <p:sp>
        <p:nvSpPr>
          <p:cNvPr id="4" name="TextBox 3"/>
          <p:cNvSpPr txBox="1"/>
          <p:nvPr/>
        </p:nvSpPr>
        <p:spPr>
          <a:xfrm>
            <a:off x="152400" y="6248400"/>
            <a:ext cx="8839200" cy="461665"/>
          </a:xfrm>
          <a:prstGeom prst="rect">
            <a:avLst/>
          </a:prstGeom>
          <a:noFill/>
        </p:spPr>
        <p:txBody>
          <a:bodyPr wrap="square" rtlCol="0">
            <a:spAutoFit/>
          </a:bodyPr>
          <a:lstStyle/>
          <a:p>
            <a:pPr algn="ctr"/>
            <a:r>
              <a:rPr lang="en-US" sz="1200" dirty="0" smtClean="0"/>
              <a:t>Jain M. Decline in ICU adverse events, nosocomial infections and cost through a quality improvement initiative focusing on teamwork and culture change. Qual Saf Health Care 2006;15:235-39.</a:t>
            </a:r>
            <a:endParaRPr lang="en-US" sz="1200"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Example of Intervention Using a Bundle (2)</a:t>
            </a:r>
            <a:endParaRPr lang="en-US" sz="3200" dirty="0"/>
          </a:p>
        </p:txBody>
      </p:sp>
      <p:sp>
        <p:nvSpPr>
          <p:cNvPr id="3" name="Content Placeholder 2"/>
          <p:cNvSpPr>
            <a:spLocks noGrp="1"/>
          </p:cNvSpPr>
          <p:nvPr>
            <p:ph sz="quarter" idx="1"/>
          </p:nvPr>
        </p:nvSpPr>
        <p:spPr/>
        <p:txBody>
          <a:bodyPr>
            <a:normAutofit lnSpcReduction="10000"/>
          </a:bodyPr>
          <a:lstStyle/>
          <a:p>
            <a:r>
              <a:rPr lang="en-US" b="1" dirty="0" smtClean="0"/>
              <a:t>Study Hospital</a:t>
            </a:r>
            <a:r>
              <a:rPr lang="en-US" dirty="0" smtClean="0"/>
              <a:t>: 123-bed Veterans Affairs hospital</a:t>
            </a:r>
          </a:p>
          <a:p>
            <a:r>
              <a:rPr lang="en-US" b="1" dirty="0" smtClean="0"/>
              <a:t>Objective</a:t>
            </a:r>
            <a:r>
              <a:rPr lang="en-US" dirty="0" smtClean="0"/>
              <a:t>: decrease unnecessary catheter use</a:t>
            </a:r>
          </a:p>
          <a:p>
            <a:r>
              <a:rPr lang="en-US" b="1" dirty="0" smtClean="0"/>
              <a:t>Intervention Period</a:t>
            </a:r>
            <a:r>
              <a:rPr lang="en-US" dirty="0" smtClean="0"/>
              <a:t>: one year</a:t>
            </a:r>
          </a:p>
          <a:p>
            <a:r>
              <a:rPr lang="en-US" b="1" dirty="0" smtClean="0"/>
              <a:t>Methods:</a:t>
            </a:r>
            <a:r>
              <a:rPr lang="en-US" dirty="0" smtClean="0"/>
              <a:t> Soliciting leadership, physicians, and key players to address known intervention processes</a:t>
            </a:r>
          </a:p>
          <a:p>
            <a:r>
              <a:rPr lang="en-US" b="1" dirty="0" smtClean="0"/>
              <a:t>UTI bundle</a:t>
            </a:r>
            <a:r>
              <a:rPr lang="en-US" dirty="0" smtClean="0"/>
              <a:t>: staff education, system redesign, feedback, dedicated urinary catheter nurse</a:t>
            </a:r>
          </a:p>
          <a:p>
            <a:r>
              <a:rPr lang="en-US" b="1" i="1" dirty="0" smtClean="0"/>
              <a:t>Results</a:t>
            </a:r>
            <a:r>
              <a:rPr lang="en-US" i="1" dirty="0" smtClean="0"/>
              <a:t>:</a:t>
            </a:r>
          </a:p>
          <a:p>
            <a:pPr lvl="1"/>
            <a:r>
              <a:rPr lang="en-US" i="1" dirty="0" smtClean="0"/>
              <a:t>Urinary catheter usage: Baseline – 15% vs. Study – 12%</a:t>
            </a:r>
          </a:p>
          <a:p>
            <a:pPr lvl="1"/>
            <a:r>
              <a:rPr lang="en-US" i="1" dirty="0" smtClean="0"/>
              <a:t>Non-ordered UCs: Baseline – 17.0%, Study – 5.1%</a:t>
            </a:r>
          </a:p>
          <a:p>
            <a:pPr lvl="1"/>
            <a:r>
              <a:rPr lang="en-US" i="1" dirty="0" smtClean="0"/>
              <a:t>Non-indicated UCs: Baseline – 15.0%, Study – 1.2%</a:t>
            </a:r>
          </a:p>
          <a:p>
            <a:endParaRPr lang="en-US" dirty="0"/>
          </a:p>
        </p:txBody>
      </p:sp>
      <p:sp>
        <p:nvSpPr>
          <p:cNvPr id="4" name="TextBox 3"/>
          <p:cNvSpPr txBox="1"/>
          <p:nvPr/>
        </p:nvSpPr>
        <p:spPr>
          <a:xfrm>
            <a:off x="152400" y="6248400"/>
            <a:ext cx="8839200" cy="461665"/>
          </a:xfrm>
          <a:prstGeom prst="rect">
            <a:avLst/>
          </a:prstGeom>
          <a:noFill/>
        </p:spPr>
        <p:txBody>
          <a:bodyPr wrap="square" rtlCol="0">
            <a:spAutoFit/>
          </a:bodyPr>
          <a:lstStyle/>
          <a:p>
            <a:pPr algn="ctr"/>
            <a:r>
              <a:rPr lang="en-US" sz="1200" dirty="0" smtClean="0"/>
              <a:t>Knoll BM, et al. Reduction of inappropriate urinary tract catheter  use at a Veterans Affairs hospital through a multifaceted quality improvement  program. </a:t>
            </a:r>
            <a:r>
              <a:rPr lang="en-US" sz="1200" dirty="0" err="1" smtClean="0"/>
              <a:t>Clin</a:t>
            </a:r>
            <a:r>
              <a:rPr lang="en-US" sz="1200" dirty="0" smtClean="0"/>
              <a:t> </a:t>
            </a:r>
            <a:r>
              <a:rPr lang="en-US" sz="1200" dirty="0" err="1" smtClean="0"/>
              <a:t>Infec</a:t>
            </a:r>
            <a:r>
              <a:rPr lang="en-US" sz="1200" dirty="0" smtClean="0"/>
              <a:t> </a:t>
            </a:r>
            <a:r>
              <a:rPr lang="en-US" sz="1200" dirty="0" err="1" smtClean="0"/>
              <a:t>Dis</a:t>
            </a:r>
            <a:r>
              <a:rPr lang="en-US" sz="1200" dirty="0" smtClean="0"/>
              <a:t> 2011;52:1283-90.</a:t>
            </a:r>
            <a:endParaRPr lang="en-US" sz="1200"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Example of Intervention Using a Bundle (3)</a:t>
            </a:r>
            <a:endParaRPr lang="en-US" sz="3200" dirty="0"/>
          </a:p>
        </p:txBody>
      </p:sp>
      <p:sp>
        <p:nvSpPr>
          <p:cNvPr id="3" name="Content Placeholder 2"/>
          <p:cNvSpPr>
            <a:spLocks noGrp="1"/>
          </p:cNvSpPr>
          <p:nvPr>
            <p:ph sz="quarter" idx="1"/>
          </p:nvPr>
        </p:nvSpPr>
        <p:spPr/>
        <p:txBody>
          <a:bodyPr>
            <a:normAutofit lnSpcReduction="10000"/>
          </a:bodyPr>
          <a:lstStyle/>
          <a:p>
            <a:r>
              <a:rPr lang="en-US" b="1" dirty="0" smtClean="0"/>
              <a:t>Study Hospital</a:t>
            </a:r>
            <a:r>
              <a:rPr lang="en-US" dirty="0" smtClean="0"/>
              <a:t>: 30-bed Neurosurgery ICU</a:t>
            </a:r>
          </a:p>
          <a:p>
            <a:r>
              <a:rPr lang="en-US" b="1" dirty="0" smtClean="0"/>
              <a:t>Objective</a:t>
            </a:r>
            <a:r>
              <a:rPr lang="en-US" dirty="0" smtClean="0"/>
              <a:t>: decrease CAUTI</a:t>
            </a:r>
          </a:p>
          <a:p>
            <a:r>
              <a:rPr lang="en-US" b="1" dirty="0" smtClean="0"/>
              <a:t>Intervention Period</a:t>
            </a:r>
            <a:r>
              <a:rPr lang="en-US" dirty="0" smtClean="0"/>
              <a:t>: 32 months</a:t>
            </a:r>
          </a:p>
          <a:p>
            <a:r>
              <a:rPr lang="en-US" b="1" dirty="0" smtClean="0"/>
              <a:t>Methods:</a:t>
            </a:r>
            <a:r>
              <a:rPr lang="en-US" dirty="0" smtClean="0"/>
              <a:t> Multidisciplinary team using FADE2</a:t>
            </a:r>
          </a:p>
          <a:p>
            <a:r>
              <a:rPr lang="en-US" b="1" dirty="0" smtClean="0"/>
              <a:t>UTI bundle</a:t>
            </a:r>
            <a:r>
              <a:rPr lang="en-US" dirty="0" smtClean="0"/>
              <a:t>: avoidance of insertion, product standardization, maintenance of catheter sterility, timely removal of catheters, education</a:t>
            </a:r>
          </a:p>
          <a:p>
            <a:r>
              <a:rPr lang="en-US" b="1" i="1" dirty="0" smtClean="0"/>
              <a:t>Results</a:t>
            </a:r>
            <a:r>
              <a:rPr lang="en-US" i="1" dirty="0" smtClean="0"/>
              <a:t>:</a:t>
            </a:r>
          </a:p>
          <a:p>
            <a:pPr lvl="1"/>
            <a:r>
              <a:rPr lang="en-US" i="1" dirty="0" smtClean="0"/>
              <a:t>Urinary catheter usage: Baseline – 100% vs. Study – 73%</a:t>
            </a:r>
          </a:p>
          <a:p>
            <a:pPr lvl="1"/>
            <a:r>
              <a:rPr lang="en-US" i="1" dirty="0" smtClean="0"/>
              <a:t>CAUTI rate: Baseline – 13.3%, Study – 4.0%</a:t>
            </a:r>
          </a:p>
          <a:p>
            <a:pPr>
              <a:buNone/>
            </a:pPr>
            <a:endParaRPr lang="en-US" dirty="0"/>
          </a:p>
        </p:txBody>
      </p:sp>
      <p:sp>
        <p:nvSpPr>
          <p:cNvPr id="4" name="TextBox 3"/>
          <p:cNvSpPr txBox="1"/>
          <p:nvPr/>
        </p:nvSpPr>
        <p:spPr>
          <a:xfrm>
            <a:off x="152400" y="6248400"/>
            <a:ext cx="8839200" cy="461665"/>
          </a:xfrm>
          <a:prstGeom prst="rect">
            <a:avLst/>
          </a:prstGeom>
          <a:noFill/>
        </p:spPr>
        <p:txBody>
          <a:bodyPr wrap="square" rtlCol="0">
            <a:spAutoFit/>
          </a:bodyPr>
          <a:lstStyle/>
          <a:p>
            <a:pPr algn="ctr"/>
            <a:r>
              <a:rPr lang="en-US" sz="1200" dirty="0" err="1" smtClean="0"/>
              <a:t>Titsworth</a:t>
            </a:r>
            <a:r>
              <a:rPr lang="en-US" sz="1200" dirty="0" smtClean="0"/>
              <a:t> WL, et al. Reduction of CAUTI among patients in a neurological intensive care unit: a single institution’s success. J </a:t>
            </a:r>
            <a:r>
              <a:rPr lang="en-US" sz="1200" dirty="0" err="1" smtClean="0"/>
              <a:t>Neurosurg</a:t>
            </a:r>
            <a:r>
              <a:rPr lang="en-US" sz="1200" dirty="0" smtClean="0"/>
              <a:t> 2012;116:911-20 .</a:t>
            </a:r>
            <a:endParaRPr lang="en-US" sz="12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CAUTI Rates, NHSN, 2012</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2230724459"/>
              </p:ext>
            </p:extLst>
          </p:nvPr>
        </p:nvGraphicFramePr>
        <p:xfrm>
          <a:off x="301625" y="1527175"/>
          <a:ext cx="8504240" cy="4515485"/>
        </p:xfrm>
        <a:graphic>
          <a:graphicData uri="http://schemas.openxmlformats.org/drawingml/2006/table">
            <a:tbl>
              <a:tblPr firstRow="1" bandRow="1">
                <a:tableStyleId>{5C22544A-7EE6-4342-B048-85BDC9FD1C3A}</a:tableStyleId>
              </a:tblPr>
              <a:tblGrid>
                <a:gridCol w="1700848"/>
                <a:gridCol w="1700848"/>
                <a:gridCol w="1700848"/>
                <a:gridCol w="1700848"/>
                <a:gridCol w="1700848"/>
              </a:tblGrid>
              <a:tr h="370840">
                <a:tc>
                  <a:txBody>
                    <a:bodyPr/>
                    <a:lstStyle/>
                    <a:p>
                      <a:r>
                        <a:rPr lang="en-US" sz="1000" dirty="0" smtClean="0"/>
                        <a:t>Type of location</a:t>
                      </a:r>
                      <a:endParaRPr lang="en-US" sz="1000" dirty="0"/>
                    </a:p>
                  </a:txBody>
                  <a:tcPr/>
                </a:tc>
                <a:tc>
                  <a:txBody>
                    <a:bodyPr/>
                    <a:lstStyle/>
                    <a:p>
                      <a:pPr algn="ctr"/>
                      <a:r>
                        <a:rPr lang="en-US" sz="1000" dirty="0" smtClean="0"/>
                        <a:t>No. of locations</a:t>
                      </a:r>
                      <a:endParaRPr lang="en-US" sz="1000" dirty="0"/>
                    </a:p>
                  </a:txBody>
                  <a:tcPr/>
                </a:tc>
                <a:tc>
                  <a:txBody>
                    <a:bodyPr/>
                    <a:lstStyle/>
                    <a:p>
                      <a:pPr algn="ctr"/>
                      <a:r>
                        <a:rPr lang="en-US" sz="1000" dirty="0" smtClean="0"/>
                        <a:t>No. of CAUTI</a:t>
                      </a:r>
                      <a:endParaRPr lang="en-US" sz="1000" dirty="0"/>
                    </a:p>
                  </a:txBody>
                  <a:tcPr/>
                </a:tc>
                <a:tc>
                  <a:txBody>
                    <a:bodyPr/>
                    <a:lstStyle/>
                    <a:p>
                      <a:pPr algn="ctr"/>
                      <a:r>
                        <a:rPr lang="en-US" sz="1000" dirty="0" smtClean="0"/>
                        <a:t>Catheter days</a:t>
                      </a:r>
                      <a:endParaRPr lang="en-US" sz="1000" dirty="0"/>
                    </a:p>
                  </a:txBody>
                  <a:tcPr/>
                </a:tc>
                <a:tc>
                  <a:txBody>
                    <a:bodyPr/>
                    <a:lstStyle/>
                    <a:p>
                      <a:pPr algn="ctr"/>
                      <a:r>
                        <a:rPr lang="en-US" sz="1000" dirty="0" smtClean="0"/>
                        <a:t>Pooled Mean</a:t>
                      </a:r>
                      <a:endParaRPr lang="en-US" sz="1000" dirty="0"/>
                    </a:p>
                  </a:txBody>
                  <a:tcPr/>
                </a:tc>
              </a:tr>
              <a:tr h="235585">
                <a:tc>
                  <a:txBody>
                    <a:bodyPr/>
                    <a:lstStyle/>
                    <a:p>
                      <a:r>
                        <a:rPr lang="en-US" sz="1000" b="1" dirty="0" smtClean="0"/>
                        <a:t>CRITICAL CARE</a:t>
                      </a:r>
                      <a:endParaRPr lang="en-US" sz="1000" b="1" dirty="0"/>
                    </a:p>
                  </a:txBody>
                  <a:tcPr>
                    <a:solidFill>
                      <a:schemeClr val="accent1">
                        <a:lumMod val="60000"/>
                        <a:lumOff val="40000"/>
                      </a:schemeClr>
                    </a:solidFill>
                  </a:tcPr>
                </a:tc>
                <a:tc>
                  <a:txBody>
                    <a:bodyPr/>
                    <a:lstStyle/>
                    <a:p>
                      <a:pPr algn="ctr"/>
                      <a:endParaRPr lang="en-US" sz="1000" dirty="0"/>
                    </a:p>
                  </a:txBody>
                  <a:tcPr>
                    <a:solidFill>
                      <a:schemeClr val="accent1">
                        <a:lumMod val="60000"/>
                        <a:lumOff val="40000"/>
                      </a:schemeClr>
                    </a:solidFill>
                  </a:tcPr>
                </a:tc>
                <a:tc>
                  <a:txBody>
                    <a:bodyPr/>
                    <a:lstStyle/>
                    <a:p>
                      <a:pPr algn="ctr"/>
                      <a:endParaRPr lang="en-US" sz="1000" dirty="0"/>
                    </a:p>
                  </a:txBody>
                  <a:tcPr>
                    <a:solidFill>
                      <a:schemeClr val="accent1">
                        <a:lumMod val="60000"/>
                        <a:lumOff val="40000"/>
                      </a:schemeClr>
                    </a:solidFill>
                  </a:tcPr>
                </a:tc>
                <a:tc>
                  <a:txBody>
                    <a:bodyPr/>
                    <a:lstStyle/>
                    <a:p>
                      <a:pPr algn="ctr"/>
                      <a:endParaRPr lang="en-US" sz="1000" dirty="0"/>
                    </a:p>
                  </a:txBody>
                  <a:tcPr>
                    <a:solidFill>
                      <a:schemeClr val="accent1">
                        <a:lumMod val="60000"/>
                        <a:lumOff val="40000"/>
                      </a:schemeClr>
                    </a:solidFill>
                  </a:tcPr>
                </a:tc>
                <a:tc>
                  <a:txBody>
                    <a:bodyPr/>
                    <a:lstStyle/>
                    <a:p>
                      <a:pPr algn="ctr"/>
                      <a:endParaRPr lang="en-US" sz="1000" dirty="0"/>
                    </a:p>
                  </a:txBody>
                  <a:tcPr>
                    <a:solidFill>
                      <a:schemeClr val="accent1">
                        <a:lumMod val="60000"/>
                        <a:lumOff val="40000"/>
                      </a:schemeClr>
                    </a:solidFill>
                  </a:tcPr>
                </a:tc>
              </a:tr>
              <a:tr h="296545">
                <a:tc>
                  <a:txBody>
                    <a:bodyPr/>
                    <a:lstStyle/>
                    <a:p>
                      <a:r>
                        <a:rPr lang="en-US" sz="1000" dirty="0" smtClean="0"/>
                        <a:t>Medical-Major</a:t>
                      </a:r>
                      <a:r>
                        <a:rPr lang="en-US" sz="1000" baseline="0" dirty="0" smtClean="0"/>
                        <a:t> teaching</a:t>
                      </a:r>
                      <a:endParaRPr lang="en-US" sz="1000" dirty="0"/>
                    </a:p>
                  </a:txBody>
                  <a:tcPr/>
                </a:tc>
                <a:tc>
                  <a:txBody>
                    <a:bodyPr/>
                    <a:lstStyle/>
                    <a:p>
                      <a:pPr algn="ctr"/>
                      <a:r>
                        <a:rPr lang="en-US" sz="1000" dirty="0" smtClean="0"/>
                        <a:t>230</a:t>
                      </a:r>
                      <a:endParaRPr lang="en-US" sz="1000" dirty="0"/>
                    </a:p>
                  </a:txBody>
                  <a:tcPr/>
                </a:tc>
                <a:tc>
                  <a:txBody>
                    <a:bodyPr/>
                    <a:lstStyle/>
                    <a:p>
                      <a:pPr algn="ctr"/>
                      <a:r>
                        <a:rPr lang="en-US" sz="1000" dirty="0" smtClean="0"/>
                        <a:t>2181</a:t>
                      </a:r>
                      <a:endParaRPr lang="en-US" sz="1000" dirty="0"/>
                    </a:p>
                  </a:txBody>
                  <a:tcPr/>
                </a:tc>
                <a:tc>
                  <a:txBody>
                    <a:bodyPr/>
                    <a:lstStyle/>
                    <a:p>
                      <a:pPr algn="ctr"/>
                      <a:r>
                        <a:rPr lang="en-US" sz="1000" dirty="0" smtClean="0"/>
                        <a:t>741,268</a:t>
                      </a:r>
                      <a:endParaRPr lang="en-US" sz="1000" dirty="0"/>
                    </a:p>
                  </a:txBody>
                  <a:tcPr/>
                </a:tc>
                <a:tc>
                  <a:txBody>
                    <a:bodyPr/>
                    <a:lstStyle/>
                    <a:p>
                      <a:pPr algn="ctr"/>
                      <a:r>
                        <a:rPr lang="en-US" sz="1000" dirty="0" smtClean="0"/>
                        <a:t>2.9</a:t>
                      </a:r>
                      <a:endParaRPr lang="en-US" sz="1000" dirty="0"/>
                    </a:p>
                  </a:txBody>
                  <a:tcPr/>
                </a:tc>
              </a:tr>
              <a:tr h="304800">
                <a:tc>
                  <a:txBody>
                    <a:bodyPr/>
                    <a:lstStyle/>
                    <a:p>
                      <a:r>
                        <a:rPr lang="en-US" sz="1000" dirty="0" smtClean="0"/>
                        <a:t>Medical-All others</a:t>
                      </a:r>
                      <a:endParaRPr lang="en-US" sz="1000" dirty="0"/>
                    </a:p>
                  </a:txBody>
                  <a:tcPr/>
                </a:tc>
                <a:tc>
                  <a:txBody>
                    <a:bodyPr/>
                    <a:lstStyle/>
                    <a:p>
                      <a:pPr algn="ctr"/>
                      <a:r>
                        <a:rPr lang="en-US" sz="1000" dirty="0" smtClean="0"/>
                        <a:t>460</a:t>
                      </a:r>
                      <a:endParaRPr lang="en-US" sz="1000" dirty="0"/>
                    </a:p>
                  </a:txBody>
                  <a:tcPr/>
                </a:tc>
                <a:tc>
                  <a:txBody>
                    <a:bodyPr/>
                    <a:lstStyle/>
                    <a:p>
                      <a:pPr algn="ctr"/>
                      <a:r>
                        <a:rPr lang="en-US" sz="1000" dirty="0" smtClean="0"/>
                        <a:t>1438</a:t>
                      </a:r>
                      <a:endParaRPr lang="en-US" sz="1000" dirty="0"/>
                    </a:p>
                  </a:txBody>
                  <a:tcPr/>
                </a:tc>
                <a:tc>
                  <a:txBody>
                    <a:bodyPr/>
                    <a:lstStyle/>
                    <a:p>
                      <a:pPr algn="ctr"/>
                      <a:r>
                        <a:rPr lang="en-US" sz="1000" dirty="0" smtClean="0"/>
                        <a:t>852,627</a:t>
                      </a:r>
                      <a:endParaRPr lang="en-US" sz="1000" dirty="0"/>
                    </a:p>
                  </a:txBody>
                  <a:tcPr/>
                </a:tc>
                <a:tc>
                  <a:txBody>
                    <a:bodyPr/>
                    <a:lstStyle/>
                    <a:p>
                      <a:pPr algn="ctr"/>
                      <a:r>
                        <a:rPr lang="en-US" sz="1000" dirty="0" smtClean="0"/>
                        <a:t>1.7</a:t>
                      </a:r>
                      <a:endParaRPr lang="en-US" sz="1000" dirty="0"/>
                    </a:p>
                  </a:txBody>
                  <a:tcPr/>
                </a:tc>
              </a:tr>
              <a:tr h="304800">
                <a:tc>
                  <a:txBody>
                    <a:bodyPr/>
                    <a:lstStyle/>
                    <a:p>
                      <a:r>
                        <a:rPr lang="en-US" sz="1000" dirty="0" smtClean="0"/>
                        <a:t>Medical cardiac</a:t>
                      </a:r>
                      <a:endParaRPr lang="en-US" sz="1000" dirty="0"/>
                    </a:p>
                  </a:txBody>
                  <a:tcPr/>
                </a:tc>
                <a:tc>
                  <a:txBody>
                    <a:bodyPr/>
                    <a:lstStyle/>
                    <a:p>
                      <a:pPr algn="ctr"/>
                      <a:r>
                        <a:rPr lang="en-US" sz="1000" dirty="0" smtClean="0"/>
                        <a:t>405</a:t>
                      </a:r>
                      <a:endParaRPr lang="en-US" sz="1000" dirty="0"/>
                    </a:p>
                  </a:txBody>
                  <a:tcPr/>
                </a:tc>
                <a:tc>
                  <a:txBody>
                    <a:bodyPr/>
                    <a:lstStyle/>
                    <a:p>
                      <a:pPr algn="ctr"/>
                      <a:r>
                        <a:rPr lang="en-US" sz="1000" dirty="0" smtClean="0"/>
                        <a:t>1517</a:t>
                      </a:r>
                      <a:endParaRPr lang="en-US" sz="1000" dirty="0"/>
                    </a:p>
                  </a:txBody>
                  <a:tcPr/>
                </a:tc>
                <a:tc>
                  <a:txBody>
                    <a:bodyPr/>
                    <a:lstStyle/>
                    <a:p>
                      <a:pPr algn="ctr"/>
                      <a:r>
                        <a:rPr lang="en-US" sz="1000" dirty="0" smtClean="0"/>
                        <a:t>703,734</a:t>
                      </a:r>
                      <a:endParaRPr lang="en-US" sz="1000" dirty="0"/>
                    </a:p>
                  </a:txBody>
                  <a:tcPr/>
                </a:tc>
                <a:tc>
                  <a:txBody>
                    <a:bodyPr/>
                    <a:lstStyle/>
                    <a:p>
                      <a:pPr algn="ctr"/>
                      <a:r>
                        <a:rPr lang="en-US" sz="1000" dirty="0" smtClean="0"/>
                        <a:t>2.2</a:t>
                      </a:r>
                      <a:endParaRPr lang="en-US" sz="1000" dirty="0"/>
                    </a:p>
                  </a:txBody>
                  <a:tcPr/>
                </a:tc>
              </a:tr>
              <a:tr h="370840">
                <a:tc>
                  <a:txBody>
                    <a:bodyPr/>
                    <a:lstStyle/>
                    <a:p>
                      <a:r>
                        <a:rPr lang="en-US" sz="1000" dirty="0" smtClean="0"/>
                        <a:t>Medical/surgical – major teaching</a:t>
                      </a:r>
                      <a:endParaRPr lang="en-US" sz="1000" dirty="0"/>
                    </a:p>
                  </a:txBody>
                  <a:tcPr/>
                </a:tc>
                <a:tc>
                  <a:txBody>
                    <a:bodyPr/>
                    <a:lstStyle/>
                    <a:p>
                      <a:pPr algn="ctr"/>
                      <a:r>
                        <a:rPr lang="en-US" sz="1000" dirty="0" smtClean="0"/>
                        <a:t>328</a:t>
                      </a:r>
                      <a:endParaRPr lang="en-US" sz="1000" dirty="0"/>
                    </a:p>
                  </a:txBody>
                  <a:tcPr/>
                </a:tc>
                <a:tc>
                  <a:txBody>
                    <a:bodyPr/>
                    <a:lstStyle/>
                    <a:p>
                      <a:pPr algn="ctr"/>
                      <a:r>
                        <a:rPr lang="en-US" sz="1000" dirty="0" smtClean="0"/>
                        <a:t>2280</a:t>
                      </a:r>
                      <a:endParaRPr lang="en-US" sz="1000" dirty="0"/>
                    </a:p>
                  </a:txBody>
                  <a:tcPr/>
                </a:tc>
                <a:tc>
                  <a:txBody>
                    <a:bodyPr/>
                    <a:lstStyle/>
                    <a:p>
                      <a:pPr algn="ctr"/>
                      <a:r>
                        <a:rPr lang="en-US" sz="1000" dirty="0" smtClean="0"/>
                        <a:t>935,001</a:t>
                      </a:r>
                      <a:endParaRPr lang="en-US" sz="1000" dirty="0"/>
                    </a:p>
                  </a:txBody>
                  <a:tcPr/>
                </a:tc>
                <a:tc>
                  <a:txBody>
                    <a:bodyPr/>
                    <a:lstStyle/>
                    <a:p>
                      <a:pPr algn="ctr"/>
                      <a:r>
                        <a:rPr lang="en-US" sz="1000" dirty="0" smtClean="0"/>
                        <a:t>2.4</a:t>
                      </a:r>
                      <a:endParaRPr lang="en-US" sz="1000" dirty="0"/>
                    </a:p>
                  </a:txBody>
                  <a:tcPr/>
                </a:tc>
              </a:tr>
              <a:tr h="289560">
                <a:tc>
                  <a:txBody>
                    <a:bodyPr/>
                    <a:lstStyle/>
                    <a:p>
                      <a:r>
                        <a:rPr lang="en-US" sz="1000" dirty="0" smtClean="0"/>
                        <a:t>Neurosurgical</a:t>
                      </a:r>
                      <a:endParaRPr lang="en-US" sz="1000" dirty="0"/>
                    </a:p>
                  </a:txBody>
                  <a:tcPr/>
                </a:tc>
                <a:tc>
                  <a:txBody>
                    <a:bodyPr/>
                    <a:lstStyle/>
                    <a:p>
                      <a:pPr algn="ctr"/>
                      <a:r>
                        <a:rPr lang="en-US" sz="1000" dirty="0" smtClean="0"/>
                        <a:t>173</a:t>
                      </a:r>
                      <a:endParaRPr lang="en-US" sz="1000" dirty="0"/>
                    </a:p>
                  </a:txBody>
                  <a:tcPr/>
                </a:tc>
                <a:tc>
                  <a:txBody>
                    <a:bodyPr/>
                    <a:lstStyle/>
                    <a:p>
                      <a:pPr algn="ctr"/>
                      <a:r>
                        <a:rPr lang="en-US" sz="1000" dirty="0" smtClean="0"/>
                        <a:t>2464</a:t>
                      </a:r>
                      <a:endParaRPr lang="en-US" sz="1000" dirty="0"/>
                    </a:p>
                  </a:txBody>
                  <a:tcPr/>
                </a:tc>
                <a:tc>
                  <a:txBody>
                    <a:bodyPr/>
                    <a:lstStyle/>
                    <a:p>
                      <a:pPr algn="ctr"/>
                      <a:r>
                        <a:rPr lang="en-US" sz="1000" dirty="0" smtClean="0"/>
                        <a:t>489,391</a:t>
                      </a:r>
                      <a:endParaRPr lang="en-US" sz="1000" dirty="0"/>
                    </a:p>
                  </a:txBody>
                  <a:tcPr/>
                </a:tc>
                <a:tc>
                  <a:txBody>
                    <a:bodyPr/>
                    <a:lstStyle/>
                    <a:p>
                      <a:pPr algn="ctr"/>
                      <a:r>
                        <a:rPr lang="en-US" sz="1000" dirty="0" smtClean="0"/>
                        <a:t>5.0</a:t>
                      </a:r>
                      <a:endParaRPr lang="en-US" sz="1000" dirty="0"/>
                    </a:p>
                  </a:txBody>
                  <a:tcPr/>
                </a:tc>
              </a:tr>
              <a:tr h="304800">
                <a:tc>
                  <a:txBody>
                    <a:bodyPr/>
                    <a:lstStyle/>
                    <a:p>
                      <a:r>
                        <a:rPr lang="en-US" sz="1000" dirty="0" smtClean="0"/>
                        <a:t>Pediatric medical/surgical</a:t>
                      </a:r>
                      <a:endParaRPr lang="en-US" sz="1000" dirty="0"/>
                    </a:p>
                  </a:txBody>
                  <a:tcPr/>
                </a:tc>
                <a:tc>
                  <a:txBody>
                    <a:bodyPr/>
                    <a:lstStyle/>
                    <a:p>
                      <a:pPr algn="ctr"/>
                      <a:r>
                        <a:rPr lang="en-US" sz="1000" dirty="0" smtClean="0"/>
                        <a:t>297</a:t>
                      </a:r>
                      <a:endParaRPr lang="en-US" sz="1000" dirty="0"/>
                    </a:p>
                  </a:txBody>
                  <a:tcPr/>
                </a:tc>
                <a:tc>
                  <a:txBody>
                    <a:bodyPr/>
                    <a:lstStyle/>
                    <a:p>
                      <a:pPr algn="ctr"/>
                      <a:r>
                        <a:rPr lang="en-US" sz="1000" dirty="0" smtClean="0"/>
                        <a:t>452</a:t>
                      </a:r>
                      <a:endParaRPr lang="en-US" sz="1000" dirty="0"/>
                    </a:p>
                  </a:txBody>
                  <a:tcPr/>
                </a:tc>
                <a:tc>
                  <a:txBody>
                    <a:bodyPr/>
                    <a:lstStyle/>
                    <a:p>
                      <a:pPr algn="ctr"/>
                      <a:r>
                        <a:rPr lang="en-US" sz="1000" dirty="0" smtClean="0"/>
                        <a:t>166,710</a:t>
                      </a:r>
                      <a:endParaRPr lang="en-US" sz="1000" dirty="0"/>
                    </a:p>
                  </a:txBody>
                  <a:tcPr/>
                </a:tc>
                <a:tc>
                  <a:txBody>
                    <a:bodyPr/>
                    <a:lstStyle/>
                    <a:p>
                      <a:pPr algn="ctr"/>
                      <a:r>
                        <a:rPr lang="en-US" sz="1000" dirty="0" smtClean="0"/>
                        <a:t>2.7</a:t>
                      </a:r>
                      <a:endParaRPr lang="en-US" sz="1000" dirty="0"/>
                    </a:p>
                  </a:txBody>
                  <a:tcPr/>
                </a:tc>
              </a:tr>
              <a:tr h="304800">
                <a:tc>
                  <a:txBody>
                    <a:bodyPr/>
                    <a:lstStyle/>
                    <a:p>
                      <a:r>
                        <a:rPr lang="en-US" sz="1000" dirty="0" smtClean="0"/>
                        <a:t>Surgical – major teaching</a:t>
                      </a:r>
                      <a:endParaRPr lang="en-US" sz="1000" dirty="0"/>
                    </a:p>
                  </a:txBody>
                  <a:tcPr/>
                </a:tc>
                <a:tc>
                  <a:txBody>
                    <a:bodyPr/>
                    <a:lstStyle/>
                    <a:p>
                      <a:pPr algn="ctr"/>
                      <a:r>
                        <a:rPr lang="en-US" sz="1000" dirty="0" smtClean="0"/>
                        <a:t>176</a:t>
                      </a:r>
                      <a:endParaRPr lang="en-US" sz="1000" dirty="0"/>
                    </a:p>
                  </a:txBody>
                  <a:tcPr/>
                </a:tc>
                <a:tc>
                  <a:txBody>
                    <a:bodyPr/>
                    <a:lstStyle/>
                    <a:p>
                      <a:pPr algn="ctr"/>
                      <a:r>
                        <a:rPr lang="en-US" sz="1000" dirty="0" smtClean="0"/>
                        <a:t>1800</a:t>
                      </a:r>
                      <a:endParaRPr lang="en-US" sz="1000" dirty="0"/>
                    </a:p>
                  </a:txBody>
                  <a:tcPr/>
                </a:tc>
                <a:tc>
                  <a:txBody>
                    <a:bodyPr/>
                    <a:lstStyle/>
                    <a:p>
                      <a:pPr algn="ctr"/>
                      <a:r>
                        <a:rPr lang="en-US" sz="1000" dirty="0" smtClean="0"/>
                        <a:t>558,102</a:t>
                      </a:r>
                      <a:endParaRPr lang="en-US" sz="1000" dirty="0"/>
                    </a:p>
                  </a:txBody>
                  <a:tcPr/>
                </a:tc>
                <a:tc>
                  <a:txBody>
                    <a:bodyPr/>
                    <a:lstStyle/>
                    <a:p>
                      <a:pPr algn="ctr"/>
                      <a:r>
                        <a:rPr lang="en-US" sz="1000" dirty="0" smtClean="0"/>
                        <a:t>3.2</a:t>
                      </a:r>
                      <a:endParaRPr lang="en-US" sz="1000" dirty="0"/>
                    </a:p>
                  </a:txBody>
                  <a:tcPr/>
                </a:tc>
              </a:tr>
              <a:tr h="304800">
                <a:tc>
                  <a:txBody>
                    <a:bodyPr/>
                    <a:lstStyle/>
                    <a:p>
                      <a:r>
                        <a:rPr lang="en-US" sz="1000" dirty="0" smtClean="0"/>
                        <a:t>Surgical – cardiothoracic</a:t>
                      </a:r>
                      <a:endParaRPr lang="en-US" sz="1000" dirty="0"/>
                    </a:p>
                  </a:txBody>
                  <a:tcPr/>
                </a:tc>
                <a:tc>
                  <a:txBody>
                    <a:bodyPr/>
                    <a:lstStyle/>
                    <a:p>
                      <a:pPr algn="ctr"/>
                      <a:r>
                        <a:rPr lang="en-US" sz="1000" dirty="0" smtClean="0"/>
                        <a:t>456</a:t>
                      </a:r>
                      <a:endParaRPr lang="en-US" sz="1000" dirty="0"/>
                    </a:p>
                  </a:txBody>
                  <a:tcPr/>
                </a:tc>
                <a:tc>
                  <a:txBody>
                    <a:bodyPr/>
                    <a:lstStyle/>
                    <a:p>
                      <a:pPr algn="ctr"/>
                      <a:r>
                        <a:rPr lang="en-US" sz="1000" dirty="0" smtClean="0"/>
                        <a:t>1657</a:t>
                      </a:r>
                      <a:endParaRPr lang="en-US" sz="1000" dirty="0"/>
                    </a:p>
                  </a:txBody>
                  <a:tcPr/>
                </a:tc>
                <a:tc>
                  <a:txBody>
                    <a:bodyPr/>
                    <a:lstStyle/>
                    <a:p>
                      <a:pPr algn="ctr"/>
                      <a:r>
                        <a:rPr lang="en-US" sz="1000" dirty="0" smtClean="0"/>
                        <a:t>939,044</a:t>
                      </a:r>
                      <a:endParaRPr lang="en-US" sz="1000" dirty="0"/>
                    </a:p>
                  </a:txBody>
                  <a:tcPr/>
                </a:tc>
                <a:tc>
                  <a:txBody>
                    <a:bodyPr/>
                    <a:lstStyle/>
                    <a:p>
                      <a:pPr algn="ctr"/>
                      <a:r>
                        <a:rPr lang="en-US" sz="1000" dirty="0" smtClean="0"/>
                        <a:t>1.8</a:t>
                      </a:r>
                      <a:endParaRPr lang="en-US" sz="1000" dirty="0"/>
                    </a:p>
                  </a:txBody>
                  <a:tcPr/>
                </a:tc>
              </a:tr>
              <a:tr h="228600">
                <a:tc>
                  <a:txBody>
                    <a:bodyPr/>
                    <a:lstStyle/>
                    <a:p>
                      <a:r>
                        <a:rPr lang="en-US" sz="1000" b="1" dirty="0" smtClean="0"/>
                        <a:t>INPATIENT WARDS</a:t>
                      </a:r>
                      <a:endParaRPr lang="en-US" sz="1000" b="1" dirty="0"/>
                    </a:p>
                  </a:txBody>
                  <a:tcPr>
                    <a:solidFill>
                      <a:schemeClr val="accent1">
                        <a:lumMod val="60000"/>
                        <a:lumOff val="40000"/>
                      </a:schemeClr>
                    </a:solidFill>
                  </a:tcPr>
                </a:tc>
                <a:tc>
                  <a:txBody>
                    <a:bodyPr/>
                    <a:lstStyle/>
                    <a:p>
                      <a:pPr algn="ctr"/>
                      <a:endParaRPr lang="en-US" sz="1000" dirty="0"/>
                    </a:p>
                  </a:txBody>
                  <a:tcPr>
                    <a:solidFill>
                      <a:schemeClr val="accent1">
                        <a:lumMod val="60000"/>
                        <a:lumOff val="40000"/>
                      </a:schemeClr>
                    </a:solidFill>
                  </a:tcPr>
                </a:tc>
                <a:tc>
                  <a:txBody>
                    <a:bodyPr/>
                    <a:lstStyle/>
                    <a:p>
                      <a:pPr algn="ctr"/>
                      <a:endParaRPr lang="en-US" sz="1000" dirty="0"/>
                    </a:p>
                  </a:txBody>
                  <a:tcPr>
                    <a:solidFill>
                      <a:schemeClr val="accent1">
                        <a:lumMod val="60000"/>
                        <a:lumOff val="40000"/>
                      </a:schemeClr>
                    </a:solidFill>
                  </a:tcPr>
                </a:tc>
                <a:tc>
                  <a:txBody>
                    <a:bodyPr/>
                    <a:lstStyle/>
                    <a:p>
                      <a:pPr algn="ctr"/>
                      <a:endParaRPr lang="en-US" sz="1000" dirty="0"/>
                    </a:p>
                  </a:txBody>
                  <a:tcPr>
                    <a:solidFill>
                      <a:schemeClr val="accent1">
                        <a:lumMod val="60000"/>
                        <a:lumOff val="40000"/>
                      </a:schemeClr>
                    </a:solidFill>
                  </a:tcPr>
                </a:tc>
                <a:tc>
                  <a:txBody>
                    <a:bodyPr/>
                    <a:lstStyle/>
                    <a:p>
                      <a:pPr algn="ctr"/>
                      <a:endParaRPr lang="en-US" sz="1000" dirty="0"/>
                    </a:p>
                  </a:txBody>
                  <a:tcPr>
                    <a:solidFill>
                      <a:schemeClr val="accent1">
                        <a:lumMod val="60000"/>
                        <a:lumOff val="40000"/>
                      </a:schemeClr>
                    </a:solidFill>
                  </a:tcPr>
                </a:tc>
              </a:tr>
              <a:tr h="289560">
                <a:tc>
                  <a:txBody>
                    <a:bodyPr/>
                    <a:lstStyle/>
                    <a:p>
                      <a:r>
                        <a:rPr lang="en-US" sz="1000" dirty="0" smtClean="0"/>
                        <a:t>Medical</a:t>
                      </a:r>
                      <a:endParaRPr lang="en-US" sz="1000" dirty="0"/>
                    </a:p>
                  </a:txBody>
                  <a:tcPr/>
                </a:tc>
                <a:tc>
                  <a:txBody>
                    <a:bodyPr/>
                    <a:lstStyle/>
                    <a:p>
                      <a:pPr algn="ctr"/>
                      <a:r>
                        <a:rPr lang="en-US" sz="1000" dirty="0" smtClean="0"/>
                        <a:t>813</a:t>
                      </a:r>
                      <a:endParaRPr lang="en-US" sz="1000" dirty="0"/>
                    </a:p>
                  </a:txBody>
                  <a:tcPr/>
                </a:tc>
                <a:tc>
                  <a:txBody>
                    <a:bodyPr/>
                    <a:lstStyle/>
                    <a:p>
                      <a:pPr algn="ctr"/>
                      <a:r>
                        <a:rPr lang="en-US" sz="1000" dirty="0" smtClean="0"/>
                        <a:t>1334</a:t>
                      </a:r>
                      <a:endParaRPr lang="en-US" sz="1000" dirty="0"/>
                    </a:p>
                  </a:txBody>
                  <a:tcPr/>
                </a:tc>
                <a:tc>
                  <a:txBody>
                    <a:bodyPr/>
                    <a:lstStyle/>
                    <a:p>
                      <a:pPr algn="ctr"/>
                      <a:r>
                        <a:rPr lang="en-US" sz="1000" dirty="0" smtClean="0"/>
                        <a:t>882,392</a:t>
                      </a:r>
                      <a:endParaRPr lang="en-US" sz="1000" dirty="0"/>
                    </a:p>
                  </a:txBody>
                  <a:tcPr/>
                </a:tc>
                <a:tc>
                  <a:txBody>
                    <a:bodyPr/>
                    <a:lstStyle/>
                    <a:p>
                      <a:pPr algn="ctr"/>
                      <a:r>
                        <a:rPr lang="en-US" sz="1000" dirty="0" smtClean="0"/>
                        <a:t>1.5</a:t>
                      </a:r>
                      <a:endParaRPr lang="en-US" sz="1000" dirty="0"/>
                    </a:p>
                  </a:txBody>
                  <a:tcPr/>
                </a:tc>
              </a:tr>
              <a:tr h="304800">
                <a:tc>
                  <a:txBody>
                    <a:bodyPr/>
                    <a:lstStyle/>
                    <a:p>
                      <a:r>
                        <a:rPr lang="en-US" sz="1000" dirty="0" smtClean="0"/>
                        <a:t>Medical/surgical</a:t>
                      </a:r>
                      <a:endParaRPr lang="en-US" sz="1000" dirty="0"/>
                    </a:p>
                  </a:txBody>
                  <a:tcPr/>
                </a:tc>
                <a:tc>
                  <a:txBody>
                    <a:bodyPr/>
                    <a:lstStyle/>
                    <a:p>
                      <a:pPr algn="ctr"/>
                      <a:r>
                        <a:rPr lang="en-US" sz="1000" dirty="0" smtClean="0"/>
                        <a:t>1825</a:t>
                      </a:r>
                      <a:endParaRPr lang="en-US" sz="1000" dirty="0"/>
                    </a:p>
                  </a:txBody>
                  <a:tcPr/>
                </a:tc>
                <a:tc>
                  <a:txBody>
                    <a:bodyPr/>
                    <a:lstStyle/>
                    <a:p>
                      <a:pPr algn="ctr"/>
                      <a:r>
                        <a:rPr lang="en-US" sz="1000" dirty="0" smtClean="0"/>
                        <a:t>2752</a:t>
                      </a:r>
                      <a:endParaRPr lang="en-US" sz="1000" dirty="0"/>
                    </a:p>
                  </a:txBody>
                  <a:tcPr/>
                </a:tc>
                <a:tc>
                  <a:txBody>
                    <a:bodyPr/>
                    <a:lstStyle/>
                    <a:p>
                      <a:pPr algn="ctr"/>
                      <a:r>
                        <a:rPr lang="en-US" sz="1000" dirty="0" smtClean="0"/>
                        <a:t>2,038,073</a:t>
                      </a:r>
                      <a:endParaRPr lang="en-US" sz="1000" dirty="0"/>
                    </a:p>
                  </a:txBody>
                  <a:tcPr/>
                </a:tc>
                <a:tc>
                  <a:txBody>
                    <a:bodyPr/>
                    <a:lstStyle/>
                    <a:p>
                      <a:pPr algn="ctr"/>
                      <a:r>
                        <a:rPr lang="en-US" sz="1000" dirty="0" smtClean="0"/>
                        <a:t>1.4</a:t>
                      </a:r>
                      <a:endParaRPr lang="en-US" sz="1000" dirty="0"/>
                    </a:p>
                  </a:txBody>
                  <a:tcPr/>
                </a:tc>
              </a:tr>
              <a:tr h="304800">
                <a:tc>
                  <a:txBody>
                    <a:bodyPr/>
                    <a:lstStyle/>
                    <a:p>
                      <a:r>
                        <a:rPr lang="en-US" sz="1000" dirty="0" smtClean="0"/>
                        <a:t>Neurosurgical</a:t>
                      </a:r>
                      <a:endParaRPr lang="en-US" sz="1000" dirty="0"/>
                    </a:p>
                  </a:txBody>
                  <a:tcPr/>
                </a:tc>
                <a:tc>
                  <a:txBody>
                    <a:bodyPr/>
                    <a:lstStyle/>
                    <a:p>
                      <a:pPr algn="ctr"/>
                      <a:r>
                        <a:rPr lang="en-US" sz="1000" dirty="0" smtClean="0"/>
                        <a:t>48</a:t>
                      </a:r>
                      <a:endParaRPr lang="en-US" sz="1000" dirty="0"/>
                    </a:p>
                  </a:txBody>
                  <a:tcPr/>
                </a:tc>
                <a:tc>
                  <a:txBody>
                    <a:bodyPr/>
                    <a:lstStyle/>
                    <a:p>
                      <a:pPr algn="ctr"/>
                      <a:r>
                        <a:rPr lang="en-US" sz="1000" dirty="0" smtClean="0"/>
                        <a:t>175</a:t>
                      </a:r>
                      <a:endParaRPr lang="en-US" sz="1000" dirty="0"/>
                    </a:p>
                  </a:txBody>
                  <a:tcPr/>
                </a:tc>
                <a:tc>
                  <a:txBody>
                    <a:bodyPr/>
                    <a:lstStyle/>
                    <a:p>
                      <a:pPr algn="ctr"/>
                      <a:r>
                        <a:rPr lang="en-US" sz="1000" dirty="0" smtClean="0"/>
                        <a:t>61,879</a:t>
                      </a:r>
                      <a:endParaRPr lang="en-US" sz="1000" dirty="0"/>
                    </a:p>
                  </a:txBody>
                  <a:tcPr/>
                </a:tc>
                <a:tc>
                  <a:txBody>
                    <a:bodyPr/>
                    <a:lstStyle/>
                    <a:p>
                      <a:pPr algn="ctr"/>
                      <a:r>
                        <a:rPr lang="en-US" sz="1000" dirty="0" smtClean="0"/>
                        <a:t>2.8</a:t>
                      </a:r>
                      <a:endParaRPr lang="en-US" sz="1000" dirty="0"/>
                    </a:p>
                  </a:txBody>
                  <a:tcPr/>
                </a:tc>
              </a:tr>
              <a:tr h="228600">
                <a:tc>
                  <a:txBody>
                    <a:bodyPr/>
                    <a:lstStyle/>
                    <a:p>
                      <a:r>
                        <a:rPr lang="en-US" sz="900" dirty="0" smtClean="0"/>
                        <a:t>Surgical</a:t>
                      </a:r>
                      <a:endParaRPr lang="en-US" sz="900" dirty="0"/>
                    </a:p>
                  </a:txBody>
                  <a:tcPr/>
                </a:tc>
                <a:tc>
                  <a:txBody>
                    <a:bodyPr/>
                    <a:lstStyle/>
                    <a:p>
                      <a:pPr algn="ctr"/>
                      <a:r>
                        <a:rPr lang="en-US" sz="1000" dirty="0" smtClean="0"/>
                        <a:t>458</a:t>
                      </a:r>
                      <a:endParaRPr lang="en-US" sz="1000" dirty="0"/>
                    </a:p>
                  </a:txBody>
                  <a:tcPr/>
                </a:tc>
                <a:tc>
                  <a:txBody>
                    <a:bodyPr/>
                    <a:lstStyle/>
                    <a:p>
                      <a:pPr algn="ctr"/>
                      <a:r>
                        <a:rPr lang="en-US" sz="1050" dirty="0" smtClean="0"/>
                        <a:t>1099</a:t>
                      </a:r>
                      <a:endParaRPr lang="en-US" sz="1050" dirty="0"/>
                    </a:p>
                  </a:txBody>
                  <a:tcPr/>
                </a:tc>
                <a:tc>
                  <a:txBody>
                    <a:bodyPr/>
                    <a:lstStyle/>
                    <a:p>
                      <a:pPr algn="ctr"/>
                      <a:r>
                        <a:rPr lang="en-US" sz="1000" dirty="0" smtClean="0"/>
                        <a:t>647,041</a:t>
                      </a:r>
                      <a:endParaRPr lang="en-US" sz="1000" dirty="0"/>
                    </a:p>
                  </a:txBody>
                  <a:tcPr/>
                </a:tc>
                <a:tc>
                  <a:txBody>
                    <a:bodyPr/>
                    <a:lstStyle/>
                    <a:p>
                      <a:pPr algn="ctr"/>
                      <a:r>
                        <a:rPr lang="en-US" sz="1000" dirty="0" smtClean="0"/>
                        <a:t>1.7</a:t>
                      </a:r>
                      <a:endParaRPr lang="en-US" sz="1000" dirty="0"/>
                    </a:p>
                  </a:txBody>
                  <a:tcPr/>
                </a:tc>
              </a:tr>
            </a:tbl>
          </a:graphicData>
        </a:graphic>
      </p:graphicFrame>
      <p:sp>
        <p:nvSpPr>
          <p:cNvPr id="5" name="TextBox 4"/>
          <p:cNvSpPr txBox="1"/>
          <p:nvPr/>
        </p:nvSpPr>
        <p:spPr>
          <a:xfrm>
            <a:off x="381000" y="6172200"/>
            <a:ext cx="8382000" cy="246221"/>
          </a:xfrm>
          <a:prstGeom prst="rect">
            <a:avLst/>
          </a:prstGeom>
          <a:noFill/>
        </p:spPr>
        <p:txBody>
          <a:bodyPr wrap="square" rtlCol="0">
            <a:spAutoFit/>
          </a:bodyPr>
          <a:lstStyle/>
          <a:p>
            <a:r>
              <a:rPr lang="en-US" sz="1000" dirty="0" smtClean="0"/>
              <a:t>Dudeck MA. National Healthcare Safety Network (NHSN) Report, data summary for 2012, device-associated module. AJIC 2013;41:1148-66.</a:t>
            </a:r>
            <a:endParaRPr lang="en-US" sz="1000" dirty="0"/>
          </a:p>
        </p:txBody>
      </p:sp>
    </p:spTree>
    <p:extLst>
      <p:ext uri="{BB962C8B-B14F-4D97-AF65-F5344CB8AC3E}">
        <p14:creationId xmlns:p14="http://schemas.microsoft.com/office/powerpoint/2010/main" val="311549211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07848"/>
            <a:ext cx="8534400" cy="758952"/>
          </a:xfrm>
        </p:spPr>
        <p:txBody>
          <a:bodyPr>
            <a:noAutofit/>
          </a:bodyPr>
          <a:lstStyle/>
          <a:p>
            <a:r>
              <a:rPr lang="en-US" sz="2800" dirty="0" smtClean="0">
                <a:solidFill>
                  <a:srgbClr val="FF0000"/>
                </a:solidFill>
              </a:rPr>
              <a:t>Area of Improvement</a:t>
            </a:r>
            <a:r>
              <a:rPr lang="en-US" sz="2800" dirty="0" smtClean="0"/>
              <a:t>:</a:t>
            </a:r>
            <a:br>
              <a:rPr lang="en-US" sz="2800" dirty="0" smtClean="0"/>
            </a:br>
            <a:r>
              <a:rPr lang="en-US" sz="2800" dirty="0" smtClean="0"/>
              <a:t>When Should Urinary Catheters be Replaced?</a:t>
            </a:r>
            <a:endParaRPr lang="en-US" sz="2800" dirty="0"/>
          </a:p>
        </p:txBody>
      </p:sp>
      <p:sp>
        <p:nvSpPr>
          <p:cNvPr id="3" name="Content Placeholder 2"/>
          <p:cNvSpPr>
            <a:spLocks noGrp="1"/>
          </p:cNvSpPr>
          <p:nvPr>
            <p:ph sz="quarter" idx="1"/>
          </p:nvPr>
        </p:nvSpPr>
        <p:spPr/>
        <p:txBody>
          <a:bodyPr>
            <a:normAutofit lnSpcReduction="10000"/>
          </a:bodyPr>
          <a:lstStyle/>
          <a:p>
            <a:r>
              <a:rPr lang="en-US" sz="2000" dirty="0" smtClean="0"/>
              <a:t>CDC: </a:t>
            </a:r>
            <a:r>
              <a:rPr lang="en-US" sz="2000" i="1" dirty="0" smtClean="0"/>
              <a:t>changing indwelling catheters or drainage bags at routine, fixed intervals is not recommended. </a:t>
            </a:r>
            <a:r>
              <a:rPr lang="en-US" sz="2000" i="1" dirty="0" smtClean="0">
                <a:solidFill>
                  <a:srgbClr val="FF0000"/>
                </a:solidFill>
              </a:rPr>
              <a:t>Rather, it is suggested to change catheters and drainage bags based on clinical indications such as infection, obstruction, or when the closed system is compromised </a:t>
            </a:r>
            <a:r>
              <a:rPr lang="en-US" sz="2000" i="1" dirty="0" smtClean="0"/>
              <a:t>(Cat II)</a:t>
            </a:r>
          </a:p>
          <a:p>
            <a:endParaRPr lang="en-US" sz="2000" dirty="0" smtClean="0"/>
          </a:p>
          <a:p>
            <a:r>
              <a:rPr lang="en-US" sz="2000" dirty="0" smtClean="0"/>
              <a:t>IDSA</a:t>
            </a:r>
            <a:r>
              <a:rPr lang="en-US" sz="2000" dirty="0" smtClean="0">
                <a:solidFill>
                  <a:srgbClr val="FF0000"/>
                </a:solidFill>
              </a:rPr>
              <a:t>: </a:t>
            </a:r>
            <a:r>
              <a:rPr lang="en-US" sz="2000" i="1" dirty="0" smtClean="0">
                <a:solidFill>
                  <a:srgbClr val="FF0000"/>
                </a:solidFill>
              </a:rPr>
              <a:t>If an indwelling catheter has been in place for &gt;2 weeks at the onset of CAUTI and is still indicated, the catheter should be replaced to hasten resolution of symptoms and to reduce the risk of subsequent CA-</a:t>
            </a:r>
            <a:r>
              <a:rPr lang="en-US" sz="2000" i="1" dirty="0" err="1" smtClean="0">
                <a:solidFill>
                  <a:srgbClr val="FF0000"/>
                </a:solidFill>
              </a:rPr>
              <a:t>bacteremia</a:t>
            </a:r>
            <a:r>
              <a:rPr lang="en-US" sz="2000" i="1" dirty="0" smtClean="0">
                <a:solidFill>
                  <a:srgbClr val="FF0000"/>
                </a:solidFill>
              </a:rPr>
              <a:t> and CAUTI </a:t>
            </a:r>
            <a:r>
              <a:rPr lang="en-US" sz="2000" i="1" dirty="0" smtClean="0"/>
              <a:t>(A-1)</a:t>
            </a:r>
          </a:p>
          <a:p>
            <a:endParaRPr lang="en-US" sz="2000" dirty="0" smtClean="0"/>
          </a:p>
          <a:p>
            <a:r>
              <a:rPr lang="en-US" sz="2000" dirty="0" smtClean="0"/>
              <a:t>Reasoning: a mature </a:t>
            </a:r>
            <a:r>
              <a:rPr lang="en-US" sz="2000" dirty="0" err="1" smtClean="0"/>
              <a:t>biofilm</a:t>
            </a:r>
            <a:r>
              <a:rPr lang="en-US" sz="2000" dirty="0" smtClean="0"/>
              <a:t> has usually formed once the catheter has been </a:t>
            </a:r>
            <a:r>
              <a:rPr lang="en-US" sz="2000" i="1" dirty="0" smtClean="0"/>
              <a:t>in situ </a:t>
            </a:r>
            <a:r>
              <a:rPr lang="en-US" sz="2000" dirty="0" smtClean="0"/>
              <a:t>for longer than 2 weeks. Urine collected through these catheters are contaminated by organisms present in </a:t>
            </a:r>
            <a:r>
              <a:rPr lang="en-US" sz="2000" dirty="0" err="1" smtClean="0"/>
              <a:t>biofilm</a:t>
            </a:r>
            <a:r>
              <a:rPr lang="en-US" sz="2000" dirty="0" smtClean="0"/>
              <a:t>.</a:t>
            </a:r>
          </a:p>
          <a:p>
            <a:endParaRPr lang="en-US" sz="2000" dirty="0"/>
          </a:p>
        </p:txBody>
      </p:sp>
      <p:sp>
        <p:nvSpPr>
          <p:cNvPr id="4" name="TextBox 3"/>
          <p:cNvSpPr txBox="1"/>
          <p:nvPr/>
        </p:nvSpPr>
        <p:spPr>
          <a:xfrm>
            <a:off x="228600" y="6019800"/>
            <a:ext cx="8763000" cy="646331"/>
          </a:xfrm>
          <a:prstGeom prst="rect">
            <a:avLst/>
          </a:prstGeom>
          <a:noFill/>
        </p:spPr>
        <p:txBody>
          <a:bodyPr wrap="square" rtlCol="0">
            <a:spAutoFit/>
          </a:bodyPr>
          <a:lstStyle/>
          <a:p>
            <a:r>
              <a:rPr lang="en-US" sz="1200" dirty="0" smtClean="0"/>
              <a:t>Gould CV, Guideline for Prevention of CAUTI. CDC, 2009</a:t>
            </a:r>
          </a:p>
          <a:p>
            <a:r>
              <a:rPr lang="en-US" sz="1200" dirty="0" err="1" smtClean="0"/>
              <a:t>Hooten</a:t>
            </a:r>
            <a:r>
              <a:rPr lang="en-US" sz="1200" dirty="0" smtClean="0"/>
              <a:t> TM, et al. Diagnosis, prevention and treatment of CAUTI. </a:t>
            </a:r>
            <a:r>
              <a:rPr lang="en-US" sz="1200" dirty="0" err="1" smtClean="0"/>
              <a:t>Clin</a:t>
            </a:r>
            <a:r>
              <a:rPr lang="en-US" sz="1200" dirty="0" smtClean="0"/>
              <a:t> Infect </a:t>
            </a:r>
            <a:r>
              <a:rPr lang="en-US" sz="1200" dirty="0" err="1" smtClean="0"/>
              <a:t>Dis</a:t>
            </a:r>
            <a:r>
              <a:rPr lang="en-US" sz="1200" dirty="0" smtClean="0"/>
              <a:t> 2010;50:625-63.</a:t>
            </a:r>
          </a:p>
          <a:p>
            <a:r>
              <a:rPr lang="en-US" sz="1200" dirty="0" smtClean="0"/>
              <a:t>Nicolle LE. Catheter associated urinary tract infections.  Antimicrobial Res and Infect Cont 2014;3:1-8.</a:t>
            </a:r>
            <a:endParaRPr lang="en-US" sz="1200"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07848"/>
            <a:ext cx="8534400" cy="758952"/>
          </a:xfrm>
        </p:spPr>
        <p:txBody>
          <a:bodyPr>
            <a:noAutofit/>
          </a:bodyPr>
          <a:lstStyle/>
          <a:p>
            <a:r>
              <a:rPr lang="en-US" sz="2400" dirty="0" smtClean="0">
                <a:solidFill>
                  <a:srgbClr val="FF0000"/>
                </a:solidFill>
              </a:rPr>
              <a:t>Area of Improvement</a:t>
            </a:r>
            <a:r>
              <a:rPr lang="en-US" sz="2400" dirty="0" smtClean="0"/>
              <a:t>: What Should be Done for the Patient Admitted with a Urinary Catheter?</a:t>
            </a:r>
            <a:endParaRPr lang="en-US" sz="2400" dirty="0"/>
          </a:p>
        </p:txBody>
      </p:sp>
      <p:sp>
        <p:nvSpPr>
          <p:cNvPr id="3" name="Content Placeholder 2"/>
          <p:cNvSpPr>
            <a:spLocks noGrp="1"/>
          </p:cNvSpPr>
          <p:nvPr>
            <p:ph sz="quarter" idx="1"/>
          </p:nvPr>
        </p:nvSpPr>
        <p:spPr/>
        <p:txBody>
          <a:bodyPr>
            <a:normAutofit/>
          </a:bodyPr>
          <a:lstStyle/>
          <a:p>
            <a:r>
              <a:rPr lang="en-US" sz="2000" dirty="0" smtClean="0"/>
              <a:t>Ascertain when the patient was catheterized</a:t>
            </a:r>
            <a:br>
              <a:rPr lang="en-US" sz="2000" dirty="0" smtClean="0"/>
            </a:br>
            <a:endParaRPr lang="en-US" sz="2000" dirty="0" smtClean="0"/>
          </a:p>
          <a:p>
            <a:r>
              <a:rPr lang="en-US" sz="2000" dirty="0" smtClean="0"/>
              <a:t>If symptomatic, remove catheter and assess clinically (alternate catheter?) </a:t>
            </a:r>
          </a:p>
          <a:p>
            <a:endParaRPr lang="en-US" sz="2000" dirty="0" smtClean="0"/>
          </a:p>
          <a:p>
            <a:r>
              <a:rPr lang="en-US" sz="2000" dirty="0" smtClean="0"/>
              <a:t>If indwelling catheterization is deemed necessary, then replace the catheter , obtain urine for culture on symptomatic patients (in ED preferably or on admission to unit, i.e., Day 1)</a:t>
            </a:r>
            <a:endParaRPr lang="en-US" sz="2000" i="1" dirty="0" smtClean="0"/>
          </a:p>
          <a:p>
            <a:endParaRPr lang="en-US" sz="2000" dirty="0" smtClean="0"/>
          </a:p>
          <a:p>
            <a:r>
              <a:rPr lang="en-US" sz="2000" dirty="0" smtClean="0"/>
              <a:t>Reasoning: patients who are chronically catheterized and symptomatic on admission may mistakenly be identified with a CAUTI </a:t>
            </a:r>
            <a:r>
              <a:rPr lang="en-US" sz="2000" i="1" dirty="0" smtClean="0"/>
              <a:t>if the urine culture is taken on Day 3 or later</a:t>
            </a:r>
            <a:r>
              <a:rPr lang="en-US" sz="2000" dirty="0" smtClean="0"/>
              <a:t>.</a:t>
            </a:r>
          </a:p>
          <a:p>
            <a:endParaRPr lang="en-US" sz="2000"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B0F0"/>
                </a:solidFill>
              </a:rPr>
              <a:t>Lifecycle 4: Catheter Reinsertion</a:t>
            </a:r>
            <a:endParaRPr lang="en-US" dirty="0">
              <a:solidFill>
                <a:srgbClr val="00B0F0"/>
              </a:solidFill>
            </a:endParaRPr>
          </a:p>
        </p:txBody>
      </p:sp>
      <p:sp>
        <p:nvSpPr>
          <p:cNvPr id="3" name="Content Placeholder 2"/>
          <p:cNvSpPr>
            <a:spLocks noGrp="1"/>
          </p:cNvSpPr>
          <p:nvPr>
            <p:ph sz="quarter" idx="1"/>
          </p:nvPr>
        </p:nvSpPr>
        <p:spPr/>
        <p:txBody>
          <a:bodyPr/>
          <a:lstStyle/>
          <a:p>
            <a:r>
              <a:rPr lang="en-US" dirty="0" smtClean="0"/>
              <a:t>Consider using a portable ultrasound device in patients undergoing intermittent catheterization to assess urine volume and reduce unnecessary catheter insertions</a:t>
            </a:r>
            <a:br>
              <a:rPr lang="en-US" dirty="0" smtClean="0"/>
            </a:br>
            <a:endParaRPr lang="en-US" dirty="0" smtClean="0"/>
          </a:p>
          <a:p>
            <a:r>
              <a:rPr lang="en-US" dirty="0" smtClean="0"/>
              <a:t>If ultrasound bladder scanners are used, ensure that indications for use are clearly stated, nursing staff are trained in their use, and equipment is adequately cleaned and disinfected in between patients</a:t>
            </a:r>
            <a:endParaRPr lang="en-US"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Bladder Scanner for Avoiding Reinsertion </a:t>
            </a:r>
            <a:endParaRPr lang="en-US" dirty="0"/>
          </a:p>
        </p:txBody>
      </p:sp>
      <p:sp>
        <p:nvSpPr>
          <p:cNvPr id="9" name="Content Placeholder 8"/>
          <p:cNvSpPr>
            <a:spLocks noGrp="1"/>
          </p:cNvSpPr>
          <p:nvPr>
            <p:ph sz="half" idx="2"/>
          </p:nvPr>
        </p:nvSpPr>
        <p:spPr>
          <a:xfrm>
            <a:off x="4800600" y="1828800"/>
            <a:ext cx="4038600" cy="4224528"/>
          </a:xfrm>
        </p:spPr>
        <p:txBody>
          <a:bodyPr>
            <a:normAutofit lnSpcReduction="10000"/>
          </a:bodyPr>
          <a:lstStyle/>
          <a:p>
            <a:r>
              <a:rPr lang="en-US" dirty="0" smtClean="0"/>
              <a:t>“</a:t>
            </a:r>
            <a:r>
              <a:rPr lang="en-US" sz="2200" dirty="0" smtClean="0"/>
              <a:t>Consider using a portable ultrasound device to assess urine volume in patients undergoing intermittent catheterization to assess urine volume and reduce unnecessary catheter insertions” (Category II)</a:t>
            </a:r>
          </a:p>
          <a:p>
            <a:endParaRPr lang="en-US" sz="2200" dirty="0" smtClean="0"/>
          </a:p>
          <a:p>
            <a:r>
              <a:rPr lang="en-US" sz="2200" i="1" dirty="0" smtClean="0"/>
              <a:t>When do you use the device as an integral part of a CAUTI reduction program?</a:t>
            </a:r>
          </a:p>
          <a:p>
            <a:endParaRPr lang="en-US" sz="2200" i="1" dirty="0" smtClean="0"/>
          </a:p>
        </p:txBody>
      </p:sp>
      <p:pic>
        <p:nvPicPr>
          <p:cNvPr id="6" name="Content Placeholder 5" descr="DSCN1153.jpg"/>
          <p:cNvPicPr>
            <a:picLocks noGrp="1" noChangeAspect="1"/>
          </p:cNvPicPr>
          <p:nvPr>
            <p:ph sz="half" idx="1"/>
          </p:nvPr>
        </p:nvPicPr>
        <p:blipFill>
          <a:blip r:embed="rId2" cstate="print"/>
          <a:stretch>
            <a:fillRect/>
          </a:stretch>
        </p:blipFill>
        <p:spPr>
          <a:xfrm>
            <a:off x="301625" y="2197894"/>
            <a:ext cx="4038600" cy="3028950"/>
          </a:xfrm>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1752" y="76200"/>
            <a:ext cx="8534400" cy="758952"/>
          </a:xfrm>
        </p:spPr>
        <p:txBody>
          <a:bodyPr>
            <a:noAutofit/>
          </a:bodyPr>
          <a:lstStyle/>
          <a:p>
            <a:r>
              <a:rPr lang="en-US" sz="2400" dirty="0" smtClean="0"/>
              <a:t>Integration of Bladder Scanning in Nurse-Driven Protocol</a:t>
            </a:r>
            <a:endParaRPr lang="en-US" sz="2400" dirty="0"/>
          </a:p>
        </p:txBody>
      </p:sp>
      <p:pic>
        <p:nvPicPr>
          <p:cNvPr id="2" name="Content Placeholder 1"/>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1381443" y="1527175"/>
            <a:ext cx="6344601" cy="4572000"/>
          </a:xfrm>
        </p:spPr>
      </p:pic>
      <p:sp>
        <p:nvSpPr>
          <p:cNvPr id="7" name="TextBox 6"/>
          <p:cNvSpPr txBox="1"/>
          <p:nvPr/>
        </p:nvSpPr>
        <p:spPr>
          <a:xfrm>
            <a:off x="228600" y="6324600"/>
            <a:ext cx="8686800" cy="461665"/>
          </a:xfrm>
          <a:prstGeom prst="rect">
            <a:avLst/>
          </a:prstGeom>
          <a:noFill/>
        </p:spPr>
        <p:txBody>
          <a:bodyPr wrap="square" rtlCol="0">
            <a:spAutoFit/>
          </a:bodyPr>
          <a:lstStyle/>
          <a:p>
            <a:r>
              <a:rPr lang="en-US" sz="1200" dirty="0" err="1" smtClean="0"/>
              <a:t>Fakih</a:t>
            </a:r>
            <a:r>
              <a:rPr lang="en-US" sz="1200" dirty="0" smtClean="0"/>
              <a:t> MG, et al. Engaging healthcare workers to prevent CAUTI and avert patient harm. Am J Infect Control 2014;42:S223-S229.</a:t>
            </a:r>
            <a:endParaRPr lang="en-US" sz="1200"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1752" y="231648"/>
            <a:ext cx="8534400" cy="758952"/>
          </a:xfrm>
        </p:spPr>
        <p:txBody>
          <a:bodyPr>
            <a:noAutofit/>
          </a:bodyPr>
          <a:lstStyle/>
          <a:p>
            <a:r>
              <a:rPr lang="en-US" sz="2400" dirty="0" smtClean="0"/>
              <a:t>A CAUTI Reduction Program with Integral </a:t>
            </a:r>
            <a:br>
              <a:rPr lang="en-US" sz="2400" dirty="0" smtClean="0"/>
            </a:br>
            <a:r>
              <a:rPr lang="en-US" sz="2400" dirty="0" smtClean="0"/>
              <a:t>Bladder Scanning Protocols</a:t>
            </a:r>
            <a:endParaRPr lang="en-US" sz="2400" dirty="0"/>
          </a:p>
        </p:txBody>
      </p:sp>
      <p:sp>
        <p:nvSpPr>
          <p:cNvPr id="6" name="Content Placeholder 5"/>
          <p:cNvSpPr>
            <a:spLocks noGrp="1"/>
          </p:cNvSpPr>
          <p:nvPr>
            <p:ph sz="quarter" idx="1"/>
          </p:nvPr>
        </p:nvSpPr>
        <p:spPr/>
        <p:txBody>
          <a:bodyPr>
            <a:normAutofit fontScale="85000" lnSpcReduction="20000"/>
          </a:bodyPr>
          <a:lstStyle/>
          <a:p>
            <a:r>
              <a:rPr lang="en-US" dirty="0" smtClean="0"/>
              <a:t>Study conducted in an SICU</a:t>
            </a:r>
          </a:p>
          <a:p>
            <a:r>
              <a:rPr lang="en-US" dirty="0" smtClean="0"/>
              <a:t>Pre-study CAUTI rates: </a:t>
            </a:r>
          </a:p>
          <a:p>
            <a:pPr lvl="1"/>
            <a:r>
              <a:rPr lang="en-US" dirty="0" smtClean="0"/>
              <a:t>Trauma: 10 CAUTIs per 1000 device days</a:t>
            </a:r>
          </a:p>
          <a:p>
            <a:pPr lvl="1"/>
            <a:r>
              <a:rPr lang="en-US" dirty="0" smtClean="0"/>
              <a:t>Neurosurgery: 32 CAUTIs per 1000 device days</a:t>
            </a:r>
          </a:p>
          <a:p>
            <a:pPr lvl="1"/>
            <a:r>
              <a:rPr lang="en-US" dirty="0" smtClean="0"/>
              <a:t>SICU device utilization rate: 89</a:t>
            </a:r>
            <a:r>
              <a:rPr lang="en-US" baseline="30000" dirty="0" smtClean="0"/>
              <a:t>th</a:t>
            </a:r>
            <a:r>
              <a:rPr lang="en-US" dirty="0" smtClean="0"/>
              <a:t> percentile</a:t>
            </a:r>
          </a:p>
          <a:p>
            <a:r>
              <a:rPr lang="en-US" dirty="0" smtClean="0"/>
              <a:t>Intervention: Algorithm incorporating a scoring tool for insertion, daily assessment guide, and… </a:t>
            </a:r>
          </a:p>
          <a:p>
            <a:pPr lvl="1"/>
            <a:r>
              <a:rPr lang="en-US" dirty="0" smtClean="0"/>
              <a:t>bladder scanner use to assess volume 4 hours after removal</a:t>
            </a:r>
          </a:p>
          <a:p>
            <a:pPr lvl="1"/>
            <a:r>
              <a:rPr lang="en-US" dirty="0" smtClean="0"/>
              <a:t>use of intermittent catheterization if volume &gt;300 cc</a:t>
            </a:r>
          </a:p>
          <a:p>
            <a:pPr lvl="1"/>
            <a:r>
              <a:rPr lang="en-US" dirty="0" smtClean="0"/>
              <a:t>if &lt;300cc, scan again in 2 hrs</a:t>
            </a:r>
          </a:p>
          <a:p>
            <a:pPr lvl="1"/>
            <a:r>
              <a:rPr lang="en-US" dirty="0" smtClean="0"/>
              <a:t>Re-insert if needed to be intermittently </a:t>
            </a:r>
            <a:r>
              <a:rPr lang="en-US" dirty="0" err="1" smtClean="0"/>
              <a:t>cath</a:t>
            </a:r>
            <a:r>
              <a:rPr lang="en-US" dirty="0" smtClean="0"/>
              <a:t> 2 times</a:t>
            </a:r>
          </a:p>
          <a:p>
            <a:r>
              <a:rPr lang="en-US" dirty="0" smtClean="0"/>
              <a:t>Results:</a:t>
            </a:r>
          </a:p>
          <a:p>
            <a:pPr lvl="1"/>
            <a:r>
              <a:rPr lang="en-US" dirty="0" smtClean="0"/>
              <a:t>Utilization rate: decreased from 0.89 to 0.81</a:t>
            </a:r>
          </a:p>
          <a:p>
            <a:pPr lvl="1"/>
            <a:r>
              <a:rPr lang="en-US" dirty="0" smtClean="0"/>
              <a:t>CAUTI rate: 10 to 5.4 per 1000 device days</a:t>
            </a:r>
            <a:endParaRPr lang="en-US" dirty="0"/>
          </a:p>
        </p:txBody>
      </p:sp>
      <p:sp>
        <p:nvSpPr>
          <p:cNvPr id="7" name="TextBox 6"/>
          <p:cNvSpPr txBox="1"/>
          <p:nvPr/>
        </p:nvSpPr>
        <p:spPr>
          <a:xfrm>
            <a:off x="228600" y="6324600"/>
            <a:ext cx="8686800" cy="276999"/>
          </a:xfrm>
          <a:prstGeom prst="rect">
            <a:avLst/>
          </a:prstGeom>
          <a:noFill/>
        </p:spPr>
        <p:txBody>
          <a:bodyPr wrap="square" rtlCol="0">
            <a:spAutoFit/>
          </a:bodyPr>
          <a:lstStyle/>
          <a:p>
            <a:pPr algn="ctr"/>
            <a:r>
              <a:rPr lang="en-US" sz="1200" dirty="0" smtClean="0"/>
              <a:t>Phillips JK. Integrating bladder ultrasound into a UTI-reduction program. AJN March 2000.</a:t>
            </a:r>
            <a:endParaRPr lang="en-US" sz="1200"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200" dirty="0" smtClean="0"/>
              <a:t>What is the Physician’s Role in the CAUTI Prevention Program?</a:t>
            </a:r>
            <a:endParaRPr lang="en-US" sz="2200" dirty="0"/>
          </a:p>
        </p:txBody>
      </p:sp>
      <p:sp>
        <p:nvSpPr>
          <p:cNvPr id="3" name="Content Placeholder 2"/>
          <p:cNvSpPr>
            <a:spLocks noGrp="1"/>
          </p:cNvSpPr>
          <p:nvPr>
            <p:ph sz="quarter" idx="1"/>
          </p:nvPr>
        </p:nvSpPr>
        <p:spPr/>
        <p:txBody>
          <a:bodyPr/>
          <a:lstStyle/>
          <a:p>
            <a:r>
              <a:rPr lang="en-US" dirty="0" smtClean="0"/>
              <a:t>Consider alternate catheterization</a:t>
            </a:r>
          </a:p>
          <a:p>
            <a:r>
              <a:rPr lang="en-US" dirty="0" smtClean="0"/>
              <a:t>Write an order for indwelling catheterization and document appropriate use</a:t>
            </a:r>
          </a:p>
          <a:p>
            <a:r>
              <a:rPr lang="en-US" dirty="0" smtClean="0"/>
              <a:t>Question on a daily basis the need for the catheter</a:t>
            </a:r>
          </a:p>
          <a:p>
            <a:r>
              <a:rPr lang="en-US" dirty="0" smtClean="0"/>
              <a:t>Document the daily need</a:t>
            </a:r>
          </a:p>
          <a:p>
            <a:pPr lvl="1"/>
            <a:r>
              <a:rPr lang="en-US" dirty="0" smtClean="0"/>
              <a:t>IPOC/Daily Goal sheet</a:t>
            </a:r>
          </a:p>
          <a:p>
            <a:r>
              <a:rPr lang="en-US" dirty="0" smtClean="0"/>
              <a:t>Consider delaying culture if patient may become comfort care</a:t>
            </a:r>
          </a:p>
          <a:p>
            <a:r>
              <a:rPr lang="en-US" i="1" dirty="0" smtClean="0"/>
              <a:t>Listen to Carol and Denise!</a:t>
            </a:r>
            <a:endParaRPr lang="en-US" dirty="0" smtClean="0"/>
          </a:p>
          <a:p>
            <a:endParaRPr lang="en-US" dirty="0"/>
          </a:p>
        </p:txBody>
      </p:sp>
    </p:spTree>
    <p:extLst>
      <p:ext uri="{BB962C8B-B14F-4D97-AF65-F5344CB8AC3E}">
        <p14:creationId xmlns:p14="http://schemas.microsoft.com/office/powerpoint/2010/main" val="346717698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 Settings and Effect on Non-ICUs</a:t>
            </a:r>
            <a:endParaRPr lang="en-US" dirty="0"/>
          </a:p>
        </p:txBody>
      </p:sp>
      <p:pic>
        <p:nvPicPr>
          <p:cNvPr id="5" name="Content Placeholder 4"/>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558991" y="1676400"/>
            <a:ext cx="7989506" cy="4572000"/>
          </a:xfrm>
        </p:spPr>
      </p:pic>
      <p:sp>
        <p:nvSpPr>
          <p:cNvPr id="4" name="TextBox 3"/>
          <p:cNvSpPr txBox="1"/>
          <p:nvPr/>
        </p:nvSpPr>
        <p:spPr>
          <a:xfrm>
            <a:off x="304800" y="6400800"/>
            <a:ext cx="8458200" cy="553998"/>
          </a:xfrm>
          <a:prstGeom prst="rect">
            <a:avLst/>
          </a:prstGeom>
          <a:noFill/>
        </p:spPr>
        <p:txBody>
          <a:bodyPr wrap="square" rtlCol="0">
            <a:spAutoFit/>
          </a:bodyPr>
          <a:lstStyle/>
          <a:p>
            <a:pPr algn="ctr"/>
            <a:r>
              <a:rPr lang="en-US" sz="1200" dirty="0" err="1" smtClean="0"/>
              <a:t>Fakih</a:t>
            </a:r>
            <a:r>
              <a:rPr lang="en-US" sz="1200" dirty="0" smtClean="0"/>
              <a:t> MG, et al. Engaging healthcare workers to prevent CAUTI and avert patient harm. AJIC 2014;42:S223-S229.</a:t>
            </a:r>
            <a:endParaRPr lang="en-US" dirty="0" smtClean="0"/>
          </a:p>
          <a:p>
            <a:endParaRPr lang="en-US"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Disciplines &amp; Incentives</a:t>
            </a:r>
            <a:endParaRPr lang="en-US" dirty="0"/>
          </a:p>
        </p:txBody>
      </p:sp>
      <p:graphicFrame>
        <p:nvGraphicFramePr>
          <p:cNvPr id="5" name="Content Placeholder 4"/>
          <p:cNvGraphicFramePr>
            <a:graphicFrameLocks noGrp="1"/>
          </p:cNvGraphicFramePr>
          <p:nvPr>
            <p:ph sz="quarter" idx="1"/>
            <p:extLst>
              <p:ext uri="{D42A27DB-BD31-4B8C-83A1-F6EECF244321}">
                <p14:modId xmlns:p14="http://schemas.microsoft.com/office/powerpoint/2010/main" val="2160085919"/>
              </p:ext>
            </p:extLst>
          </p:nvPr>
        </p:nvGraphicFramePr>
        <p:xfrm>
          <a:off x="685800" y="1520906"/>
          <a:ext cx="7772400" cy="4626731"/>
        </p:xfrm>
        <a:graphic>
          <a:graphicData uri="http://schemas.openxmlformats.org/drawingml/2006/table">
            <a:tbl>
              <a:tblPr/>
              <a:tblGrid>
                <a:gridCol w="3200400"/>
                <a:gridCol w="4572000"/>
              </a:tblGrid>
              <a:tr h="94223">
                <a:tc>
                  <a:txBody>
                    <a:bodyPr/>
                    <a:lstStyle/>
                    <a:p>
                      <a:r>
                        <a:rPr lang="en-US" sz="800" dirty="0"/>
                        <a:t>Discipline or specialty</a:t>
                      </a:r>
                    </a:p>
                  </a:txBody>
                  <a:tcPr marL="23937" marR="23937" marT="11969" marB="11969" anchor="ctr">
                    <a:lnL>
                      <a:noFill/>
                    </a:lnL>
                    <a:lnR>
                      <a:noFill/>
                    </a:lnR>
                    <a:lnT>
                      <a:noFill/>
                    </a:lnT>
                    <a:lnB>
                      <a:noFill/>
                    </a:lnB>
                  </a:tcPr>
                </a:tc>
                <a:tc>
                  <a:txBody>
                    <a:bodyPr/>
                    <a:lstStyle/>
                    <a:p>
                      <a:r>
                        <a:rPr lang="en-US" sz="800"/>
                        <a:t>Urinary catheter harm</a:t>
                      </a:r>
                    </a:p>
                  </a:txBody>
                  <a:tcPr marL="23937" marR="23937" marT="11969" marB="11969" anchor="ctr">
                    <a:lnL>
                      <a:noFill/>
                    </a:lnL>
                    <a:lnR>
                      <a:noFill/>
                    </a:lnR>
                    <a:lnT>
                      <a:noFill/>
                    </a:lnT>
                    <a:lnB>
                      <a:noFill/>
                    </a:lnB>
                  </a:tcPr>
                </a:tc>
              </a:tr>
              <a:tr h="292270">
                <a:tc>
                  <a:txBody>
                    <a:bodyPr/>
                    <a:lstStyle/>
                    <a:p>
                      <a:r>
                        <a:rPr lang="en-US" sz="800" dirty="0"/>
                        <a:t>Hospital epidemiology, infection prevention, and infectious diseases</a:t>
                      </a:r>
                    </a:p>
                  </a:txBody>
                  <a:tcPr marL="23937" marR="23937" marT="11969" marB="11969" anchor="ctr">
                    <a:lnL>
                      <a:noFill/>
                    </a:lnL>
                    <a:lnR>
                      <a:noFill/>
                    </a:lnR>
                    <a:lnT>
                      <a:noFill/>
                    </a:lnT>
                    <a:lnB>
                      <a:noFill/>
                    </a:lnB>
                  </a:tcPr>
                </a:tc>
                <a:tc>
                  <a:txBody>
                    <a:bodyPr/>
                    <a:lstStyle/>
                    <a:p>
                      <a:r>
                        <a:rPr lang="en-US" sz="800"/>
                        <a:t>Infectious complications: CAUTI, multidrug resistance, </a:t>
                      </a:r>
                      <a:r>
                        <a:rPr lang="en-US" sz="800" i="1"/>
                        <a:t>C difficile</a:t>
                      </a:r>
                      <a:r>
                        <a:rPr lang="en-US" sz="800"/>
                        <a:t> infection, and improve antimicrobial stewardship</a:t>
                      </a:r>
                    </a:p>
                  </a:txBody>
                  <a:tcPr marL="23937" marR="23937" marT="11969" marB="11969" anchor="ctr">
                    <a:lnL>
                      <a:noFill/>
                    </a:lnL>
                    <a:lnR>
                      <a:noFill/>
                    </a:lnR>
                    <a:lnT>
                      <a:noFill/>
                    </a:lnT>
                    <a:lnB>
                      <a:noFill/>
                    </a:lnB>
                  </a:tcPr>
                </a:tc>
              </a:tr>
              <a:tr h="156776">
                <a:tc>
                  <a:txBody>
                    <a:bodyPr/>
                    <a:lstStyle/>
                    <a:p>
                      <a:r>
                        <a:rPr lang="en-US" sz="800" dirty="0"/>
                        <a:t>Urology</a:t>
                      </a:r>
                    </a:p>
                  </a:txBody>
                  <a:tcPr marL="23937" marR="23937" marT="11969" marB="11969" anchor="ctr">
                    <a:lnL>
                      <a:noFill/>
                    </a:lnL>
                    <a:lnR>
                      <a:noFill/>
                    </a:lnR>
                    <a:lnT>
                      <a:noFill/>
                    </a:lnT>
                    <a:lnB>
                      <a:noFill/>
                    </a:lnB>
                  </a:tcPr>
                </a:tc>
                <a:tc>
                  <a:txBody>
                    <a:bodyPr/>
                    <a:lstStyle/>
                    <a:p>
                      <a:r>
                        <a:rPr lang="en-US" sz="800"/>
                        <a:t>Mechanical complications: hematuria, meatal and urethral injury</a:t>
                      </a:r>
                    </a:p>
                  </a:txBody>
                  <a:tcPr marL="23937" marR="23937" marT="11969" marB="11969" anchor="ctr">
                    <a:lnL>
                      <a:noFill/>
                    </a:lnL>
                    <a:lnR>
                      <a:noFill/>
                    </a:lnR>
                    <a:lnT>
                      <a:noFill/>
                    </a:lnT>
                    <a:lnB>
                      <a:noFill/>
                    </a:lnB>
                  </a:tcPr>
                </a:tc>
              </a:tr>
              <a:tr h="427763">
                <a:tc>
                  <a:txBody>
                    <a:bodyPr/>
                    <a:lstStyle/>
                    <a:p>
                      <a:r>
                        <a:rPr lang="en-US" sz="800" dirty="0"/>
                        <a:t>Geriatric medicine</a:t>
                      </a:r>
                    </a:p>
                  </a:txBody>
                  <a:tcPr marL="23937" marR="23937" marT="11969" marB="11969" anchor="ctr">
                    <a:lnL>
                      <a:noFill/>
                    </a:lnL>
                    <a:lnR>
                      <a:noFill/>
                    </a:lnR>
                    <a:lnT>
                      <a:noFill/>
                    </a:lnT>
                    <a:lnB>
                      <a:noFill/>
                    </a:lnB>
                  </a:tcPr>
                </a:tc>
                <a:tc>
                  <a:txBody>
                    <a:bodyPr/>
                    <a:lstStyle/>
                    <a:p>
                      <a:r>
                        <a:rPr lang="en-US" sz="800" dirty="0"/>
                        <a:t>Infectious and noninfectious complications: significant proportion of inappropriate catheterization in older adults, leading to increased immobility and deconditioning risk, in addition to infection and trauma</a:t>
                      </a:r>
                    </a:p>
                  </a:txBody>
                  <a:tcPr marL="23937" marR="23937" marT="11969" marB="11969" anchor="ctr">
                    <a:lnL>
                      <a:noFill/>
                    </a:lnL>
                    <a:lnR>
                      <a:noFill/>
                    </a:lnR>
                    <a:lnT>
                      <a:noFill/>
                    </a:lnT>
                    <a:lnB>
                      <a:noFill/>
                    </a:lnB>
                  </a:tcPr>
                </a:tc>
              </a:tr>
              <a:tr h="427763">
                <a:tc>
                  <a:txBody>
                    <a:bodyPr/>
                    <a:lstStyle/>
                    <a:p>
                      <a:r>
                        <a:rPr lang="en-US" sz="800"/>
                        <a:t>Hospital medicine</a:t>
                      </a:r>
                    </a:p>
                  </a:txBody>
                  <a:tcPr marL="23937" marR="23937" marT="11969" marB="11969" anchor="ctr">
                    <a:lnL>
                      <a:noFill/>
                    </a:lnL>
                    <a:lnR>
                      <a:noFill/>
                    </a:lnR>
                    <a:lnT>
                      <a:noFill/>
                    </a:lnT>
                    <a:lnB>
                      <a:noFill/>
                    </a:lnB>
                  </a:tcPr>
                </a:tc>
                <a:tc>
                  <a:txBody>
                    <a:bodyPr/>
                    <a:lstStyle/>
                    <a:p>
                      <a:r>
                        <a:rPr lang="en-US" sz="800" dirty="0"/>
                        <a:t>Infectious and noninfectious complications: hospitalists care for a large number of patients; their support may significantly improve the appropriate use of urinary catheters resulting also in shorter length of stay</a:t>
                      </a:r>
                    </a:p>
                  </a:txBody>
                  <a:tcPr marL="23937" marR="23937" marT="11969" marB="11969" anchor="ctr">
                    <a:lnL>
                      <a:noFill/>
                    </a:lnL>
                    <a:lnR>
                      <a:noFill/>
                    </a:lnR>
                    <a:lnT>
                      <a:noFill/>
                    </a:lnT>
                    <a:lnB>
                      <a:noFill/>
                    </a:lnB>
                  </a:tcPr>
                </a:tc>
              </a:tr>
              <a:tr h="292270">
                <a:tc>
                  <a:txBody>
                    <a:bodyPr/>
                    <a:lstStyle/>
                    <a:p>
                      <a:r>
                        <a:rPr lang="en-US" sz="800"/>
                        <a:t>Rehabilitation medicine and physical therapy</a:t>
                      </a:r>
                    </a:p>
                  </a:txBody>
                  <a:tcPr marL="23937" marR="23937" marT="11969" marB="11969" anchor="ctr">
                    <a:lnL>
                      <a:noFill/>
                    </a:lnL>
                    <a:lnR>
                      <a:noFill/>
                    </a:lnR>
                    <a:lnT>
                      <a:noFill/>
                    </a:lnT>
                    <a:lnB>
                      <a:noFill/>
                    </a:lnB>
                  </a:tcPr>
                </a:tc>
                <a:tc>
                  <a:txBody>
                    <a:bodyPr/>
                    <a:lstStyle/>
                    <a:p>
                      <a:r>
                        <a:rPr lang="en-US" sz="800" dirty="0"/>
                        <a:t>Urinary catheter impedes mobility (1-point restraint), and may be associated with an increased risk of falls</a:t>
                      </a:r>
                    </a:p>
                  </a:txBody>
                  <a:tcPr marL="23937" marR="23937" marT="11969" marB="11969" anchor="ctr">
                    <a:lnL>
                      <a:noFill/>
                    </a:lnL>
                    <a:lnR>
                      <a:noFill/>
                    </a:lnR>
                    <a:lnT>
                      <a:noFill/>
                    </a:lnT>
                    <a:lnB>
                      <a:noFill/>
                    </a:lnB>
                  </a:tcPr>
                </a:tc>
              </a:tr>
              <a:tr h="563257">
                <a:tc>
                  <a:txBody>
                    <a:bodyPr/>
                    <a:lstStyle/>
                    <a:p>
                      <a:r>
                        <a:rPr lang="en-US" sz="800"/>
                        <a:t>Wound ostomy services</a:t>
                      </a:r>
                    </a:p>
                  </a:txBody>
                  <a:tcPr marL="23937" marR="23937" marT="11969" marB="11969" anchor="ctr">
                    <a:lnL>
                      <a:noFill/>
                    </a:lnL>
                    <a:lnR>
                      <a:noFill/>
                    </a:lnR>
                    <a:lnT>
                      <a:noFill/>
                    </a:lnT>
                    <a:lnB>
                      <a:noFill/>
                    </a:lnB>
                  </a:tcPr>
                </a:tc>
                <a:tc>
                  <a:txBody>
                    <a:bodyPr/>
                    <a:lstStyle/>
                    <a:p>
                      <a:r>
                        <a:rPr lang="en-US" sz="800" dirty="0"/>
                        <a:t>Urinary catheter use increases immobility, which in turn results in an increased risk of pressure ulcers; wound care nurses may help in advising the bedside nurse on methods to reduce skin breakdown in patients with incontinence without using urinary catheters</a:t>
                      </a:r>
                    </a:p>
                  </a:txBody>
                  <a:tcPr marL="23937" marR="23937" marT="11969" marB="11969" anchor="ctr">
                    <a:lnL>
                      <a:noFill/>
                    </a:lnL>
                    <a:lnR>
                      <a:noFill/>
                    </a:lnR>
                    <a:lnT>
                      <a:noFill/>
                    </a:lnT>
                    <a:lnB>
                      <a:noFill/>
                    </a:lnB>
                  </a:tcPr>
                </a:tc>
              </a:tr>
              <a:tr h="563257">
                <a:tc>
                  <a:txBody>
                    <a:bodyPr/>
                    <a:lstStyle/>
                    <a:p>
                      <a:r>
                        <a:rPr lang="en-US" sz="800"/>
                        <a:t>Surgery</a:t>
                      </a:r>
                    </a:p>
                  </a:txBody>
                  <a:tcPr marL="23937" marR="23937" marT="11969" marB="11969" anchor="ctr">
                    <a:lnL>
                      <a:noFill/>
                    </a:lnL>
                    <a:lnR>
                      <a:noFill/>
                    </a:lnR>
                    <a:lnT>
                      <a:noFill/>
                    </a:lnT>
                    <a:lnB>
                      <a:noFill/>
                    </a:lnB>
                  </a:tcPr>
                </a:tc>
                <a:tc>
                  <a:txBody>
                    <a:bodyPr/>
                    <a:lstStyle/>
                    <a:p>
                      <a:r>
                        <a:rPr lang="en-US" sz="800" dirty="0"/>
                        <a:t>Avoid postoperative complications: the surgeons need to comply with the Surgical Care Improvement Project recommendations to remove catheters by postoperative day 1 or 2; inappropriate urinary catheter use postoperatively will negatively affect the surgeon's profile</a:t>
                      </a:r>
                    </a:p>
                  </a:txBody>
                  <a:tcPr marL="23937" marR="23937" marT="11969" marB="11969" anchor="ctr">
                    <a:lnL>
                      <a:noFill/>
                    </a:lnL>
                    <a:lnR>
                      <a:noFill/>
                    </a:lnR>
                    <a:lnT>
                      <a:noFill/>
                    </a:lnT>
                    <a:lnB>
                      <a:noFill/>
                    </a:lnB>
                  </a:tcPr>
                </a:tc>
              </a:tr>
              <a:tr h="563257">
                <a:tc>
                  <a:txBody>
                    <a:bodyPr/>
                    <a:lstStyle/>
                    <a:p>
                      <a:r>
                        <a:rPr lang="en-US" sz="800"/>
                        <a:t>Intensive care nurses and physicians</a:t>
                      </a:r>
                    </a:p>
                  </a:txBody>
                  <a:tcPr marL="23937" marR="23937" marT="11969" marB="11969" anchor="ctr">
                    <a:lnL>
                      <a:noFill/>
                    </a:lnL>
                    <a:lnR>
                      <a:noFill/>
                    </a:lnR>
                    <a:lnT>
                      <a:noFill/>
                    </a:lnT>
                    <a:lnB>
                      <a:noFill/>
                    </a:lnB>
                  </a:tcPr>
                </a:tc>
                <a:tc>
                  <a:txBody>
                    <a:bodyPr/>
                    <a:lstStyle/>
                    <a:p>
                      <a:r>
                        <a:rPr lang="en-US" sz="800" dirty="0"/>
                        <a:t>CAUTI is publicly reported in the ICUs; the ICU has the highest prevalence of urinary catheter use compared with other hospital units; opportunities to reduce urinary catheter use exist through daily evaluation of need and on transfer from the ICU to floor</a:t>
                      </a:r>
                    </a:p>
                  </a:txBody>
                  <a:tcPr marL="23937" marR="23937" marT="11969" marB="11969" anchor="ctr">
                    <a:lnL>
                      <a:noFill/>
                    </a:lnL>
                    <a:lnR>
                      <a:noFill/>
                    </a:lnR>
                    <a:lnT>
                      <a:noFill/>
                    </a:lnT>
                    <a:lnB>
                      <a:noFill/>
                    </a:lnB>
                  </a:tcPr>
                </a:tc>
              </a:tr>
              <a:tr h="495510">
                <a:tc>
                  <a:txBody>
                    <a:bodyPr/>
                    <a:lstStyle/>
                    <a:p>
                      <a:r>
                        <a:rPr lang="en-US" sz="800"/>
                        <a:t>Emergency medicine nurses and physicians</a:t>
                      </a:r>
                    </a:p>
                  </a:txBody>
                  <a:tcPr marL="23937" marR="23937" marT="11969" marB="11969" anchor="ctr">
                    <a:lnL>
                      <a:noFill/>
                    </a:lnL>
                    <a:lnR>
                      <a:noFill/>
                    </a:lnR>
                    <a:lnT>
                      <a:noFill/>
                    </a:lnT>
                    <a:lnB>
                      <a:noFill/>
                    </a:lnB>
                  </a:tcPr>
                </a:tc>
                <a:tc>
                  <a:txBody>
                    <a:bodyPr/>
                    <a:lstStyle/>
                    <a:p>
                      <a:r>
                        <a:rPr lang="en-US" sz="800" dirty="0"/>
                        <a:t>ED represents the point of entry to more than half of the patients admitted to the hospital; unnecessary urinary catheter placement is common in the ED, and promoting appropriate placement will affect use hospital-wide</a:t>
                      </a:r>
                    </a:p>
                  </a:txBody>
                  <a:tcPr marL="23937" marR="23937" marT="11969" marB="11969" anchor="ctr">
                    <a:lnL>
                      <a:noFill/>
                    </a:lnL>
                    <a:lnR>
                      <a:noFill/>
                    </a:lnR>
                    <a:lnT>
                      <a:noFill/>
                    </a:lnT>
                    <a:lnB>
                      <a:noFill/>
                    </a:lnB>
                  </a:tcPr>
                </a:tc>
              </a:tr>
              <a:tr h="698750">
                <a:tc>
                  <a:txBody>
                    <a:bodyPr/>
                    <a:lstStyle/>
                    <a:p>
                      <a:r>
                        <a:rPr lang="en-US" sz="800"/>
                        <a:t>Administrative leaders</a:t>
                      </a:r>
                    </a:p>
                  </a:txBody>
                  <a:tcPr marL="23937" marR="23937" marT="11969" marB="11969" anchor="ctr">
                    <a:lnL>
                      <a:noFill/>
                    </a:lnL>
                    <a:lnR>
                      <a:noFill/>
                    </a:lnR>
                    <a:lnT>
                      <a:noFill/>
                    </a:lnT>
                    <a:lnB>
                      <a:noFill/>
                    </a:lnB>
                  </a:tcPr>
                </a:tc>
                <a:tc>
                  <a:txBody>
                    <a:bodyPr/>
                    <a:lstStyle/>
                    <a:p>
                      <a:r>
                        <a:rPr lang="en-US" sz="800" dirty="0"/>
                        <a:t>Inappropriate urinary catheter use subjects the patient to preventable safety risk; in addition, the Centers for Medicare and Medicaid Services have stopped compensation for hospital-acquired conditions; moreover, CAUTIs are publicly reported and are tied to value-based purchasing and hospital-acquired condition payment penalty</a:t>
                      </a:r>
                    </a:p>
                  </a:txBody>
                  <a:tcPr marL="23937" marR="23937" marT="11969" marB="11969" anchor="ctr">
                    <a:lnL>
                      <a:noFill/>
                    </a:lnL>
                    <a:lnR>
                      <a:noFill/>
                    </a:lnR>
                    <a:lnT>
                      <a:noFill/>
                    </a:lnT>
                    <a:lnB>
                      <a:noFill/>
                    </a:lnB>
                  </a:tcPr>
                </a:tc>
              </a:tr>
            </a:tbl>
          </a:graphicData>
        </a:graphic>
      </p:graphicFrame>
      <p:sp>
        <p:nvSpPr>
          <p:cNvPr id="4" name="TextBox 3"/>
          <p:cNvSpPr txBox="1"/>
          <p:nvPr/>
        </p:nvSpPr>
        <p:spPr>
          <a:xfrm>
            <a:off x="304800" y="6400800"/>
            <a:ext cx="8458200" cy="553998"/>
          </a:xfrm>
          <a:prstGeom prst="rect">
            <a:avLst/>
          </a:prstGeom>
          <a:noFill/>
        </p:spPr>
        <p:txBody>
          <a:bodyPr wrap="square" rtlCol="0">
            <a:spAutoFit/>
          </a:bodyPr>
          <a:lstStyle/>
          <a:p>
            <a:pPr algn="ctr"/>
            <a:r>
              <a:rPr lang="en-US" sz="1200" dirty="0" err="1" smtClean="0"/>
              <a:t>Fakih</a:t>
            </a:r>
            <a:r>
              <a:rPr lang="en-US" sz="1200" dirty="0" smtClean="0"/>
              <a:t> MG, et al. Engaging healthcare workers to prevent CAUTI and avert patient harm. AJIC 2014;42:S223-S229.</a:t>
            </a:r>
            <a:endParaRPr lang="en-US" dirty="0" smtClean="0"/>
          </a:p>
          <a:p>
            <a:endParaRPr lang="en-US"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Consensus Across all Guidelines</a:t>
            </a:r>
            <a:endParaRPr lang="en-US" dirty="0"/>
          </a:p>
        </p:txBody>
      </p:sp>
      <p:sp>
        <p:nvSpPr>
          <p:cNvPr id="3" name="Content Placeholder 2"/>
          <p:cNvSpPr>
            <a:spLocks noGrp="1"/>
          </p:cNvSpPr>
          <p:nvPr>
            <p:ph sz="quarter" idx="1"/>
          </p:nvPr>
        </p:nvSpPr>
        <p:spPr>
          <a:xfrm>
            <a:off x="304800" y="1828800"/>
            <a:ext cx="8503920" cy="4572000"/>
          </a:xfrm>
        </p:spPr>
        <p:txBody>
          <a:bodyPr/>
          <a:lstStyle/>
          <a:p>
            <a:pPr marL="514350" indent="-514350">
              <a:buFont typeface="+mj-lt"/>
              <a:buAutoNum type="arabicPeriod"/>
            </a:pPr>
            <a:r>
              <a:rPr lang="en-US" dirty="0" smtClean="0"/>
              <a:t>Catheterize only when necessary and only for as long as necessary</a:t>
            </a:r>
          </a:p>
          <a:p>
            <a:pPr marL="514350" indent="-514350">
              <a:buFont typeface="+mj-lt"/>
              <a:buAutoNum type="arabicPeriod"/>
            </a:pPr>
            <a:endParaRPr lang="en-US" dirty="0" smtClean="0"/>
          </a:p>
          <a:p>
            <a:pPr marL="514350" indent="-514350">
              <a:buFont typeface="+mj-lt"/>
              <a:buAutoNum type="arabicPeriod"/>
            </a:pPr>
            <a:r>
              <a:rPr lang="en-US" dirty="0" smtClean="0"/>
              <a:t>Insert catheters using aseptic techniques and sterile equipment</a:t>
            </a:r>
          </a:p>
          <a:p>
            <a:pPr marL="514350" indent="-514350">
              <a:buFont typeface="+mj-lt"/>
              <a:buAutoNum type="arabicPeriod"/>
            </a:pPr>
            <a:endParaRPr lang="en-US" dirty="0" smtClean="0"/>
          </a:p>
          <a:p>
            <a:pPr marL="514350" indent="-514350">
              <a:buFont typeface="+mj-lt"/>
              <a:buAutoNum type="arabicPeriod"/>
            </a:pPr>
            <a:r>
              <a:rPr lang="en-US" dirty="0" smtClean="0"/>
              <a:t>Maintain closed, sterile drainage system</a:t>
            </a:r>
            <a:endParaRPr lang="en-US" dirty="0"/>
          </a:p>
        </p:txBody>
      </p:sp>
      <p:sp>
        <p:nvSpPr>
          <p:cNvPr id="4" name="TextBox 3"/>
          <p:cNvSpPr txBox="1"/>
          <p:nvPr/>
        </p:nvSpPr>
        <p:spPr>
          <a:xfrm>
            <a:off x="304800" y="6400800"/>
            <a:ext cx="8534400" cy="276999"/>
          </a:xfrm>
          <a:prstGeom prst="rect">
            <a:avLst/>
          </a:prstGeom>
          <a:noFill/>
        </p:spPr>
        <p:txBody>
          <a:bodyPr wrap="square" rtlCol="0">
            <a:spAutoFit/>
          </a:bodyPr>
          <a:lstStyle/>
          <a:p>
            <a:r>
              <a:rPr lang="en-US" sz="1200" dirty="0" smtClean="0"/>
              <a:t>Conway LJ. Guidelines to prevent catheter-associated urinary tract infection: 1980-2010. Heart and Lung, 2011; in press.</a:t>
            </a:r>
            <a:endParaRPr lang="en-US" sz="1200" dirty="0"/>
          </a:p>
        </p:txBody>
      </p:sp>
    </p:spTree>
    <p:extLst>
      <p:ext uri="{BB962C8B-B14F-4D97-AF65-F5344CB8AC3E}">
        <p14:creationId xmlns:p14="http://schemas.microsoft.com/office/powerpoint/2010/main" val="15915523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609600"/>
          </a:xfrm>
        </p:spPr>
        <p:txBody>
          <a:bodyPr>
            <a:noAutofit/>
          </a:bodyPr>
          <a:lstStyle/>
          <a:p>
            <a:r>
              <a:rPr lang="en-US" sz="2400" dirty="0" smtClean="0"/>
              <a:t>Urinary Catheter Utilization Ratios, NHSN, 2012</a:t>
            </a:r>
            <a:endParaRPr lang="en-US" sz="2400"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126072482"/>
              </p:ext>
            </p:extLst>
          </p:nvPr>
        </p:nvGraphicFramePr>
        <p:xfrm>
          <a:off x="301625" y="1527175"/>
          <a:ext cx="8504240" cy="4507865"/>
        </p:xfrm>
        <a:graphic>
          <a:graphicData uri="http://schemas.openxmlformats.org/drawingml/2006/table">
            <a:tbl>
              <a:tblPr firstRow="1" bandRow="1">
                <a:tableStyleId>{5C22544A-7EE6-4342-B048-85BDC9FD1C3A}</a:tableStyleId>
              </a:tblPr>
              <a:tblGrid>
                <a:gridCol w="1700848"/>
                <a:gridCol w="1700848"/>
                <a:gridCol w="1700848"/>
                <a:gridCol w="1700848"/>
                <a:gridCol w="1700848"/>
              </a:tblGrid>
              <a:tr h="370840">
                <a:tc>
                  <a:txBody>
                    <a:bodyPr/>
                    <a:lstStyle/>
                    <a:p>
                      <a:r>
                        <a:rPr lang="en-US" sz="1000" dirty="0" smtClean="0"/>
                        <a:t>Type of location</a:t>
                      </a:r>
                      <a:endParaRPr lang="en-US" sz="1000" dirty="0"/>
                    </a:p>
                  </a:txBody>
                  <a:tcPr/>
                </a:tc>
                <a:tc>
                  <a:txBody>
                    <a:bodyPr/>
                    <a:lstStyle/>
                    <a:p>
                      <a:pPr algn="ctr"/>
                      <a:r>
                        <a:rPr lang="en-US" sz="1000" dirty="0" smtClean="0"/>
                        <a:t>No. of locations</a:t>
                      </a:r>
                      <a:endParaRPr lang="en-US" sz="1000" dirty="0"/>
                    </a:p>
                  </a:txBody>
                  <a:tcPr/>
                </a:tc>
                <a:tc>
                  <a:txBody>
                    <a:bodyPr/>
                    <a:lstStyle/>
                    <a:p>
                      <a:pPr algn="ctr"/>
                      <a:r>
                        <a:rPr lang="en-US" sz="1000" dirty="0" smtClean="0"/>
                        <a:t>Catheter days</a:t>
                      </a:r>
                      <a:endParaRPr lang="en-US" sz="1000" dirty="0"/>
                    </a:p>
                  </a:txBody>
                  <a:tcPr/>
                </a:tc>
                <a:tc>
                  <a:txBody>
                    <a:bodyPr/>
                    <a:lstStyle/>
                    <a:p>
                      <a:pPr algn="ctr"/>
                      <a:r>
                        <a:rPr lang="en-US" sz="1000" dirty="0" smtClean="0"/>
                        <a:t>Patient days</a:t>
                      </a:r>
                      <a:endParaRPr lang="en-US" sz="1000" dirty="0"/>
                    </a:p>
                  </a:txBody>
                  <a:tcPr/>
                </a:tc>
                <a:tc>
                  <a:txBody>
                    <a:bodyPr/>
                    <a:lstStyle/>
                    <a:p>
                      <a:pPr algn="ctr"/>
                      <a:r>
                        <a:rPr lang="en-US" sz="1000" dirty="0" smtClean="0"/>
                        <a:t>Pooled Mean</a:t>
                      </a:r>
                      <a:endParaRPr lang="en-US" sz="1000" dirty="0"/>
                    </a:p>
                  </a:txBody>
                  <a:tcPr/>
                </a:tc>
              </a:tr>
              <a:tr h="235585">
                <a:tc>
                  <a:txBody>
                    <a:bodyPr/>
                    <a:lstStyle/>
                    <a:p>
                      <a:r>
                        <a:rPr lang="en-US" sz="1000" b="1" dirty="0" smtClean="0"/>
                        <a:t>CRITICAL CARE</a:t>
                      </a:r>
                      <a:endParaRPr lang="en-US" sz="1000" b="1" dirty="0"/>
                    </a:p>
                  </a:txBody>
                  <a:tcPr>
                    <a:solidFill>
                      <a:schemeClr val="accent1">
                        <a:lumMod val="60000"/>
                        <a:lumOff val="40000"/>
                      </a:schemeClr>
                    </a:solidFill>
                  </a:tcPr>
                </a:tc>
                <a:tc>
                  <a:txBody>
                    <a:bodyPr/>
                    <a:lstStyle/>
                    <a:p>
                      <a:pPr algn="ctr"/>
                      <a:endParaRPr lang="en-US" sz="1000" dirty="0"/>
                    </a:p>
                  </a:txBody>
                  <a:tcPr>
                    <a:solidFill>
                      <a:schemeClr val="accent1">
                        <a:lumMod val="60000"/>
                        <a:lumOff val="40000"/>
                      </a:schemeClr>
                    </a:solidFill>
                  </a:tcPr>
                </a:tc>
                <a:tc>
                  <a:txBody>
                    <a:bodyPr/>
                    <a:lstStyle/>
                    <a:p>
                      <a:pPr algn="ctr"/>
                      <a:endParaRPr lang="en-US" sz="1000" dirty="0"/>
                    </a:p>
                  </a:txBody>
                  <a:tcPr>
                    <a:solidFill>
                      <a:schemeClr val="accent1">
                        <a:lumMod val="60000"/>
                        <a:lumOff val="40000"/>
                      </a:schemeClr>
                    </a:solidFill>
                  </a:tcPr>
                </a:tc>
                <a:tc>
                  <a:txBody>
                    <a:bodyPr/>
                    <a:lstStyle/>
                    <a:p>
                      <a:pPr algn="ctr"/>
                      <a:endParaRPr lang="en-US" sz="1000" dirty="0"/>
                    </a:p>
                  </a:txBody>
                  <a:tcPr>
                    <a:solidFill>
                      <a:schemeClr val="accent1">
                        <a:lumMod val="60000"/>
                        <a:lumOff val="40000"/>
                      </a:schemeClr>
                    </a:solidFill>
                  </a:tcPr>
                </a:tc>
                <a:tc>
                  <a:txBody>
                    <a:bodyPr/>
                    <a:lstStyle/>
                    <a:p>
                      <a:pPr algn="ctr"/>
                      <a:endParaRPr lang="en-US" sz="1000" dirty="0"/>
                    </a:p>
                  </a:txBody>
                  <a:tcPr>
                    <a:solidFill>
                      <a:schemeClr val="accent1">
                        <a:lumMod val="60000"/>
                        <a:lumOff val="40000"/>
                      </a:schemeClr>
                    </a:solidFill>
                  </a:tcPr>
                </a:tc>
              </a:tr>
              <a:tr h="296545">
                <a:tc>
                  <a:txBody>
                    <a:bodyPr/>
                    <a:lstStyle/>
                    <a:p>
                      <a:r>
                        <a:rPr lang="en-US" sz="1000" dirty="0" smtClean="0"/>
                        <a:t>Medical-Major</a:t>
                      </a:r>
                      <a:r>
                        <a:rPr lang="en-US" sz="1000" baseline="0" dirty="0" smtClean="0"/>
                        <a:t> teaching</a:t>
                      </a:r>
                      <a:endParaRPr lang="en-US" sz="1000" dirty="0"/>
                    </a:p>
                  </a:txBody>
                  <a:tcPr/>
                </a:tc>
                <a:tc>
                  <a:txBody>
                    <a:bodyPr/>
                    <a:lstStyle/>
                    <a:p>
                      <a:pPr algn="ctr"/>
                      <a:r>
                        <a:rPr lang="en-US" sz="1000" dirty="0" smtClean="0"/>
                        <a:t>230</a:t>
                      </a:r>
                      <a:endParaRPr lang="en-US" sz="1000" dirty="0"/>
                    </a:p>
                  </a:txBody>
                  <a:tcPr/>
                </a:tc>
                <a:tc>
                  <a:txBody>
                    <a:bodyPr/>
                    <a:lstStyle/>
                    <a:p>
                      <a:pPr algn="ctr"/>
                      <a:r>
                        <a:rPr lang="en-US" sz="1000" dirty="0" smtClean="0"/>
                        <a:t>741,268</a:t>
                      </a:r>
                      <a:endParaRPr lang="en-US" sz="1000" dirty="0"/>
                    </a:p>
                  </a:txBody>
                  <a:tcPr/>
                </a:tc>
                <a:tc>
                  <a:txBody>
                    <a:bodyPr/>
                    <a:lstStyle/>
                    <a:p>
                      <a:pPr algn="ctr"/>
                      <a:r>
                        <a:rPr lang="en-US" sz="1000" dirty="0" smtClean="0"/>
                        <a:t>1,061,826</a:t>
                      </a:r>
                      <a:endParaRPr lang="en-US" sz="1000" dirty="0"/>
                    </a:p>
                  </a:txBody>
                  <a:tcPr/>
                </a:tc>
                <a:tc>
                  <a:txBody>
                    <a:bodyPr/>
                    <a:lstStyle/>
                    <a:p>
                      <a:pPr algn="ctr"/>
                      <a:r>
                        <a:rPr lang="en-US" sz="1000" dirty="0" smtClean="0"/>
                        <a:t>0.70</a:t>
                      </a:r>
                      <a:endParaRPr lang="en-US" sz="1000" dirty="0"/>
                    </a:p>
                  </a:txBody>
                  <a:tcPr/>
                </a:tc>
              </a:tr>
              <a:tr h="304800">
                <a:tc>
                  <a:txBody>
                    <a:bodyPr/>
                    <a:lstStyle/>
                    <a:p>
                      <a:r>
                        <a:rPr lang="en-US" sz="1000" dirty="0" smtClean="0"/>
                        <a:t>Medical-All others</a:t>
                      </a:r>
                      <a:endParaRPr lang="en-US" sz="1000" dirty="0"/>
                    </a:p>
                  </a:txBody>
                  <a:tcPr/>
                </a:tc>
                <a:tc>
                  <a:txBody>
                    <a:bodyPr/>
                    <a:lstStyle/>
                    <a:p>
                      <a:pPr algn="ctr"/>
                      <a:r>
                        <a:rPr lang="en-US" sz="1000" dirty="0" smtClean="0"/>
                        <a:t>460</a:t>
                      </a:r>
                      <a:endParaRPr lang="en-US" sz="1000" dirty="0"/>
                    </a:p>
                  </a:txBody>
                  <a:tcPr/>
                </a:tc>
                <a:tc>
                  <a:txBody>
                    <a:bodyPr/>
                    <a:lstStyle/>
                    <a:p>
                      <a:pPr algn="ctr"/>
                      <a:r>
                        <a:rPr lang="en-US" sz="1000" dirty="0" smtClean="0"/>
                        <a:t>852,627</a:t>
                      </a:r>
                      <a:endParaRPr lang="en-US" sz="1000" dirty="0"/>
                    </a:p>
                  </a:txBody>
                  <a:tcPr/>
                </a:tc>
                <a:tc>
                  <a:txBody>
                    <a:bodyPr/>
                    <a:lstStyle/>
                    <a:p>
                      <a:pPr algn="ctr"/>
                      <a:r>
                        <a:rPr lang="en-US" sz="1000" dirty="0" smtClean="0"/>
                        <a:t>1,401,026</a:t>
                      </a:r>
                      <a:endParaRPr lang="en-US" sz="1000" dirty="0"/>
                    </a:p>
                  </a:txBody>
                  <a:tcPr/>
                </a:tc>
                <a:tc>
                  <a:txBody>
                    <a:bodyPr/>
                    <a:lstStyle/>
                    <a:p>
                      <a:pPr algn="ctr"/>
                      <a:r>
                        <a:rPr lang="en-US" sz="1000" dirty="0" smtClean="0"/>
                        <a:t>0.61</a:t>
                      </a:r>
                      <a:endParaRPr lang="en-US" sz="1000" dirty="0"/>
                    </a:p>
                  </a:txBody>
                  <a:tcPr/>
                </a:tc>
              </a:tr>
              <a:tr h="304800">
                <a:tc>
                  <a:txBody>
                    <a:bodyPr/>
                    <a:lstStyle/>
                    <a:p>
                      <a:r>
                        <a:rPr lang="en-US" sz="1000" dirty="0" smtClean="0"/>
                        <a:t>Medical cardiac</a:t>
                      </a:r>
                      <a:endParaRPr lang="en-US" sz="1000" dirty="0"/>
                    </a:p>
                  </a:txBody>
                  <a:tcPr/>
                </a:tc>
                <a:tc>
                  <a:txBody>
                    <a:bodyPr/>
                    <a:lstStyle/>
                    <a:p>
                      <a:pPr algn="ctr"/>
                      <a:r>
                        <a:rPr lang="en-US" sz="1000" dirty="0" smtClean="0"/>
                        <a:t>405</a:t>
                      </a:r>
                      <a:endParaRPr lang="en-US" sz="1000" dirty="0"/>
                    </a:p>
                  </a:txBody>
                  <a:tcPr/>
                </a:tc>
                <a:tc>
                  <a:txBody>
                    <a:bodyPr/>
                    <a:lstStyle/>
                    <a:p>
                      <a:pPr algn="ctr"/>
                      <a:r>
                        <a:rPr lang="en-US" sz="1000" dirty="0" smtClean="0"/>
                        <a:t>703,734</a:t>
                      </a:r>
                      <a:endParaRPr lang="en-US" sz="1000" dirty="0"/>
                    </a:p>
                  </a:txBody>
                  <a:tcPr/>
                </a:tc>
                <a:tc>
                  <a:txBody>
                    <a:bodyPr/>
                    <a:lstStyle/>
                    <a:p>
                      <a:pPr algn="ctr"/>
                      <a:r>
                        <a:rPr lang="en-US" sz="1000" dirty="0" smtClean="0"/>
                        <a:t>1,393,767</a:t>
                      </a:r>
                      <a:endParaRPr lang="en-US" sz="1000" dirty="0"/>
                    </a:p>
                  </a:txBody>
                  <a:tcPr/>
                </a:tc>
                <a:tc>
                  <a:txBody>
                    <a:bodyPr/>
                    <a:lstStyle/>
                    <a:p>
                      <a:pPr algn="ctr"/>
                      <a:r>
                        <a:rPr lang="en-US" sz="1000" dirty="0" smtClean="0"/>
                        <a:t>0.50</a:t>
                      </a:r>
                      <a:endParaRPr lang="en-US" sz="1000" dirty="0"/>
                    </a:p>
                  </a:txBody>
                  <a:tcPr/>
                </a:tc>
              </a:tr>
              <a:tr h="370840">
                <a:tc>
                  <a:txBody>
                    <a:bodyPr/>
                    <a:lstStyle/>
                    <a:p>
                      <a:r>
                        <a:rPr lang="en-US" sz="1000" dirty="0" smtClean="0"/>
                        <a:t>Medical/surgical – major teaching</a:t>
                      </a:r>
                      <a:endParaRPr lang="en-US" sz="1000" dirty="0"/>
                    </a:p>
                  </a:txBody>
                  <a:tcPr/>
                </a:tc>
                <a:tc>
                  <a:txBody>
                    <a:bodyPr/>
                    <a:lstStyle/>
                    <a:p>
                      <a:pPr algn="ctr"/>
                      <a:r>
                        <a:rPr lang="en-US" sz="1000" dirty="0" smtClean="0"/>
                        <a:t>328</a:t>
                      </a:r>
                      <a:endParaRPr lang="en-US" sz="1000" dirty="0"/>
                    </a:p>
                  </a:txBody>
                  <a:tcPr/>
                </a:tc>
                <a:tc>
                  <a:txBody>
                    <a:bodyPr/>
                    <a:lstStyle/>
                    <a:p>
                      <a:pPr algn="ctr"/>
                      <a:r>
                        <a:rPr lang="en-US" sz="1000" dirty="0" smtClean="0"/>
                        <a:t>935,001</a:t>
                      </a:r>
                      <a:endParaRPr lang="en-US" sz="1000" dirty="0"/>
                    </a:p>
                  </a:txBody>
                  <a:tcPr/>
                </a:tc>
                <a:tc>
                  <a:txBody>
                    <a:bodyPr/>
                    <a:lstStyle/>
                    <a:p>
                      <a:pPr algn="ctr"/>
                      <a:r>
                        <a:rPr lang="en-US" sz="1000" dirty="0" smtClean="0"/>
                        <a:t>1,371,681</a:t>
                      </a:r>
                      <a:endParaRPr lang="en-US" sz="1000" dirty="0"/>
                    </a:p>
                  </a:txBody>
                  <a:tcPr/>
                </a:tc>
                <a:tc>
                  <a:txBody>
                    <a:bodyPr/>
                    <a:lstStyle/>
                    <a:p>
                      <a:pPr algn="ctr"/>
                      <a:r>
                        <a:rPr lang="en-US" sz="1000" dirty="0" smtClean="0"/>
                        <a:t>0.68</a:t>
                      </a:r>
                      <a:endParaRPr lang="en-US" sz="1000" dirty="0"/>
                    </a:p>
                  </a:txBody>
                  <a:tcPr/>
                </a:tc>
              </a:tr>
              <a:tr h="289560">
                <a:tc>
                  <a:txBody>
                    <a:bodyPr/>
                    <a:lstStyle/>
                    <a:p>
                      <a:r>
                        <a:rPr lang="en-US" sz="1000" dirty="0" smtClean="0"/>
                        <a:t>Neurosurgical</a:t>
                      </a:r>
                      <a:endParaRPr lang="en-US" sz="1000" dirty="0"/>
                    </a:p>
                  </a:txBody>
                  <a:tcPr/>
                </a:tc>
                <a:tc>
                  <a:txBody>
                    <a:bodyPr/>
                    <a:lstStyle/>
                    <a:p>
                      <a:pPr algn="ctr"/>
                      <a:r>
                        <a:rPr lang="en-US" sz="1000" dirty="0" smtClean="0"/>
                        <a:t>173</a:t>
                      </a:r>
                      <a:endParaRPr lang="en-US" sz="1000" dirty="0"/>
                    </a:p>
                  </a:txBody>
                  <a:tcPr/>
                </a:tc>
                <a:tc>
                  <a:txBody>
                    <a:bodyPr/>
                    <a:lstStyle/>
                    <a:p>
                      <a:pPr algn="ctr"/>
                      <a:r>
                        <a:rPr lang="en-US" sz="1000" dirty="0" smtClean="0"/>
                        <a:t>489,391</a:t>
                      </a:r>
                      <a:endParaRPr lang="en-US" sz="1000" dirty="0"/>
                    </a:p>
                  </a:txBody>
                  <a:tcPr/>
                </a:tc>
                <a:tc>
                  <a:txBody>
                    <a:bodyPr/>
                    <a:lstStyle/>
                    <a:p>
                      <a:pPr algn="ctr"/>
                      <a:r>
                        <a:rPr lang="en-US" sz="1000" dirty="0" smtClean="0"/>
                        <a:t>713,836</a:t>
                      </a:r>
                      <a:endParaRPr lang="en-US" sz="1000" dirty="0"/>
                    </a:p>
                  </a:txBody>
                  <a:tcPr/>
                </a:tc>
                <a:tc>
                  <a:txBody>
                    <a:bodyPr/>
                    <a:lstStyle/>
                    <a:p>
                      <a:pPr algn="ctr"/>
                      <a:r>
                        <a:rPr lang="en-US" sz="1000" dirty="0" smtClean="0"/>
                        <a:t>0.69</a:t>
                      </a:r>
                      <a:endParaRPr lang="en-US" sz="1000" dirty="0"/>
                    </a:p>
                  </a:txBody>
                  <a:tcPr/>
                </a:tc>
              </a:tr>
              <a:tr h="304800">
                <a:tc>
                  <a:txBody>
                    <a:bodyPr/>
                    <a:lstStyle/>
                    <a:p>
                      <a:r>
                        <a:rPr lang="en-US" sz="1000" dirty="0" smtClean="0"/>
                        <a:t>Pediatric medical/surgical</a:t>
                      </a:r>
                      <a:endParaRPr lang="en-US" sz="1000" dirty="0"/>
                    </a:p>
                  </a:txBody>
                  <a:tcPr/>
                </a:tc>
                <a:tc>
                  <a:txBody>
                    <a:bodyPr/>
                    <a:lstStyle/>
                    <a:p>
                      <a:pPr algn="ctr"/>
                      <a:r>
                        <a:rPr lang="en-US" sz="1000" dirty="0" smtClean="0"/>
                        <a:t>297</a:t>
                      </a:r>
                      <a:endParaRPr lang="en-US" sz="1000" dirty="0"/>
                    </a:p>
                  </a:txBody>
                  <a:tcPr/>
                </a:tc>
                <a:tc>
                  <a:txBody>
                    <a:bodyPr/>
                    <a:lstStyle/>
                    <a:p>
                      <a:pPr algn="ctr"/>
                      <a:r>
                        <a:rPr lang="en-US" sz="1000" dirty="0" smtClean="0"/>
                        <a:t>166,710</a:t>
                      </a:r>
                      <a:endParaRPr lang="en-US" sz="1000" dirty="0"/>
                    </a:p>
                  </a:txBody>
                  <a:tcPr/>
                </a:tc>
                <a:tc>
                  <a:txBody>
                    <a:bodyPr/>
                    <a:lstStyle/>
                    <a:p>
                      <a:pPr algn="ctr"/>
                      <a:r>
                        <a:rPr lang="en-US" sz="1000" dirty="0" smtClean="0"/>
                        <a:t>775,828</a:t>
                      </a:r>
                      <a:endParaRPr lang="en-US" sz="1000" dirty="0"/>
                    </a:p>
                  </a:txBody>
                  <a:tcPr/>
                </a:tc>
                <a:tc>
                  <a:txBody>
                    <a:bodyPr/>
                    <a:lstStyle/>
                    <a:p>
                      <a:pPr algn="ctr"/>
                      <a:r>
                        <a:rPr lang="en-US" sz="1000" dirty="0" smtClean="0"/>
                        <a:t>0.21</a:t>
                      </a:r>
                      <a:endParaRPr lang="en-US" sz="1000" dirty="0"/>
                    </a:p>
                  </a:txBody>
                  <a:tcPr/>
                </a:tc>
              </a:tr>
              <a:tr h="304800">
                <a:tc>
                  <a:txBody>
                    <a:bodyPr/>
                    <a:lstStyle/>
                    <a:p>
                      <a:r>
                        <a:rPr lang="en-US" sz="1000" dirty="0" smtClean="0"/>
                        <a:t>Surgical – major teaching</a:t>
                      </a:r>
                      <a:endParaRPr lang="en-US" sz="1000" dirty="0"/>
                    </a:p>
                  </a:txBody>
                  <a:tcPr/>
                </a:tc>
                <a:tc>
                  <a:txBody>
                    <a:bodyPr/>
                    <a:lstStyle/>
                    <a:p>
                      <a:pPr algn="ctr"/>
                      <a:r>
                        <a:rPr lang="en-US" sz="1000" dirty="0" smtClean="0"/>
                        <a:t>176</a:t>
                      </a:r>
                      <a:endParaRPr lang="en-US" sz="1000" dirty="0"/>
                    </a:p>
                  </a:txBody>
                  <a:tcPr/>
                </a:tc>
                <a:tc>
                  <a:txBody>
                    <a:bodyPr/>
                    <a:lstStyle/>
                    <a:p>
                      <a:pPr algn="ctr"/>
                      <a:r>
                        <a:rPr lang="en-US" sz="1000" dirty="0" smtClean="0"/>
                        <a:t>558,102</a:t>
                      </a:r>
                      <a:endParaRPr lang="en-US" sz="1000" dirty="0"/>
                    </a:p>
                  </a:txBody>
                  <a:tcPr/>
                </a:tc>
                <a:tc>
                  <a:txBody>
                    <a:bodyPr/>
                    <a:lstStyle/>
                    <a:p>
                      <a:pPr algn="ctr"/>
                      <a:r>
                        <a:rPr lang="en-US" sz="1000" dirty="0" smtClean="0"/>
                        <a:t>745,658</a:t>
                      </a:r>
                      <a:endParaRPr lang="en-US" sz="1000" dirty="0"/>
                    </a:p>
                  </a:txBody>
                  <a:tcPr/>
                </a:tc>
                <a:tc>
                  <a:txBody>
                    <a:bodyPr/>
                    <a:lstStyle/>
                    <a:p>
                      <a:pPr algn="ctr"/>
                      <a:r>
                        <a:rPr lang="en-US" sz="1000" dirty="0" smtClean="0"/>
                        <a:t>0.75</a:t>
                      </a:r>
                      <a:endParaRPr lang="en-US" sz="1000" dirty="0"/>
                    </a:p>
                  </a:txBody>
                  <a:tcPr/>
                </a:tc>
              </a:tr>
              <a:tr h="304800">
                <a:tc>
                  <a:txBody>
                    <a:bodyPr/>
                    <a:lstStyle/>
                    <a:p>
                      <a:r>
                        <a:rPr lang="en-US" sz="1000" dirty="0" smtClean="0"/>
                        <a:t>Surgical – cardiothoracic</a:t>
                      </a:r>
                      <a:endParaRPr lang="en-US" sz="1000" dirty="0"/>
                    </a:p>
                  </a:txBody>
                  <a:tcPr/>
                </a:tc>
                <a:tc>
                  <a:txBody>
                    <a:bodyPr/>
                    <a:lstStyle/>
                    <a:p>
                      <a:pPr algn="ctr"/>
                      <a:r>
                        <a:rPr lang="en-US" sz="1000" dirty="0" smtClean="0"/>
                        <a:t>456</a:t>
                      </a:r>
                      <a:endParaRPr lang="en-US" sz="1000" dirty="0"/>
                    </a:p>
                  </a:txBody>
                  <a:tcPr/>
                </a:tc>
                <a:tc>
                  <a:txBody>
                    <a:bodyPr/>
                    <a:lstStyle/>
                    <a:p>
                      <a:pPr algn="ctr"/>
                      <a:r>
                        <a:rPr lang="en-US" sz="1000" dirty="0" smtClean="0"/>
                        <a:t>939,044</a:t>
                      </a:r>
                      <a:endParaRPr lang="en-US" sz="1000" dirty="0"/>
                    </a:p>
                  </a:txBody>
                  <a:tcPr/>
                </a:tc>
                <a:tc>
                  <a:txBody>
                    <a:bodyPr/>
                    <a:lstStyle/>
                    <a:p>
                      <a:pPr algn="ctr"/>
                      <a:r>
                        <a:rPr lang="en-US" sz="1000" dirty="0" smtClean="0"/>
                        <a:t>1,417,609</a:t>
                      </a:r>
                      <a:endParaRPr lang="en-US" sz="1000" dirty="0"/>
                    </a:p>
                  </a:txBody>
                  <a:tcPr/>
                </a:tc>
                <a:tc>
                  <a:txBody>
                    <a:bodyPr/>
                    <a:lstStyle/>
                    <a:p>
                      <a:pPr algn="ctr"/>
                      <a:r>
                        <a:rPr lang="en-US" sz="1000" dirty="0" smtClean="0"/>
                        <a:t>0.66</a:t>
                      </a:r>
                      <a:endParaRPr lang="en-US" sz="1000" dirty="0"/>
                    </a:p>
                  </a:txBody>
                  <a:tcPr/>
                </a:tc>
              </a:tr>
              <a:tr h="228600">
                <a:tc>
                  <a:txBody>
                    <a:bodyPr/>
                    <a:lstStyle/>
                    <a:p>
                      <a:r>
                        <a:rPr lang="en-US" sz="1000" b="1" dirty="0" smtClean="0"/>
                        <a:t>INPATIENT WARDS</a:t>
                      </a:r>
                      <a:endParaRPr lang="en-US" sz="1000" b="1" dirty="0"/>
                    </a:p>
                  </a:txBody>
                  <a:tcPr>
                    <a:solidFill>
                      <a:schemeClr val="accent1">
                        <a:lumMod val="60000"/>
                        <a:lumOff val="40000"/>
                      </a:schemeClr>
                    </a:solidFill>
                  </a:tcPr>
                </a:tc>
                <a:tc>
                  <a:txBody>
                    <a:bodyPr/>
                    <a:lstStyle/>
                    <a:p>
                      <a:pPr algn="ctr"/>
                      <a:endParaRPr lang="en-US" sz="1000" dirty="0"/>
                    </a:p>
                  </a:txBody>
                  <a:tcPr>
                    <a:solidFill>
                      <a:schemeClr val="accent1">
                        <a:lumMod val="60000"/>
                        <a:lumOff val="40000"/>
                      </a:schemeClr>
                    </a:solidFill>
                  </a:tcPr>
                </a:tc>
                <a:tc>
                  <a:txBody>
                    <a:bodyPr/>
                    <a:lstStyle/>
                    <a:p>
                      <a:pPr algn="ctr"/>
                      <a:endParaRPr lang="en-US" sz="1000" dirty="0"/>
                    </a:p>
                  </a:txBody>
                  <a:tcPr>
                    <a:solidFill>
                      <a:schemeClr val="accent1">
                        <a:lumMod val="60000"/>
                        <a:lumOff val="40000"/>
                      </a:schemeClr>
                    </a:solidFill>
                  </a:tcPr>
                </a:tc>
                <a:tc>
                  <a:txBody>
                    <a:bodyPr/>
                    <a:lstStyle/>
                    <a:p>
                      <a:pPr algn="ctr"/>
                      <a:endParaRPr lang="en-US" sz="1000" dirty="0"/>
                    </a:p>
                  </a:txBody>
                  <a:tcPr>
                    <a:solidFill>
                      <a:schemeClr val="accent1">
                        <a:lumMod val="60000"/>
                        <a:lumOff val="40000"/>
                      </a:schemeClr>
                    </a:solidFill>
                  </a:tcPr>
                </a:tc>
                <a:tc>
                  <a:txBody>
                    <a:bodyPr/>
                    <a:lstStyle/>
                    <a:p>
                      <a:pPr algn="ctr"/>
                      <a:endParaRPr lang="en-US" sz="1000" dirty="0"/>
                    </a:p>
                  </a:txBody>
                  <a:tcPr>
                    <a:solidFill>
                      <a:schemeClr val="accent1">
                        <a:lumMod val="60000"/>
                        <a:lumOff val="40000"/>
                      </a:schemeClr>
                    </a:solidFill>
                  </a:tcPr>
                </a:tc>
              </a:tr>
              <a:tr h="289560">
                <a:tc>
                  <a:txBody>
                    <a:bodyPr/>
                    <a:lstStyle/>
                    <a:p>
                      <a:r>
                        <a:rPr lang="en-US" sz="1000" dirty="0" smtClean="0"/>
                        <a:t>Medical</a:t>
                      </a:r>
                      <a:endParaRPr lang="en-US" sz="1000" dirty="0"/>
                    </a:p>
                  </a:txBody>
                  <a:tcPr/>
                </a:tc>
                <a:tc>
                  <a:txBody>
                    <a:bodyPr/>
                    <a:lstStyle/>
                    <a:p>
                      <a:pPr algn="ctr"/>
                      <a:r>
                        <a:rPr lang="en-US" sz="1000" dirty="0" smtClean="0"/>
                        <a:t>813</a:t>
                      </a:r>
                      <a:endParaRPr lang="en-US" sz="1000" dirty="0"/>
                    </a:p>
                  </a:txBody>
                  <a:tcPr/>
                </a:tc>
                <a:tc>
                  <a:txBody>
                    <a:bodyPr/>
                    <a:lstStyle/>
                    <a:p>
                      <a:pPr algn="ctr"/>
                      <a:r>
                        <a:rPr lang="en-US" sz="1000" dirty="0" smtClean="0"/>
                        <a:t>882,392</a:t>
                      </a:r>
                      <a:endParaRPr lang="en-US" sz="1000" dirty="0"/>
                    </a:p>
                  </a:txBody>
                  <a:tcPr/>
                </a:tc>
                <a:tc>
                  <a:txBody>
                    <a:bodyPr/>
                    <a:lstStyle/>
                    <a:p>
                      <a:pPr algn="ctr"/>
                      <a:r>
                        <a:rPr lang="en-US" sz="1000" dirty="0" smtClean="0"/>
                        <a:t>5,552,794</a:t>
                      </a:r>
                      <a:endParaRPr lang="en-US" sz="1000" dirty="0"/>
                    </a:p>
                  </a:txBody>
                  <a:tcPr/>
                </a:tc>
                <a:tc>
                  <a:txBody>
                    <a:bodyPr/>
                    <a:lstStyle/>
                    <a:p>
                      <a:pPr algn="ctr"/>
                      <a:r>
                        <a:rPr lang="en-US" sz="1000" dirty="0" smtClean="0"/>
                        <a:t>0.16</a:t>
                      </a:r>
                      <a:endParaRPr lang="en-US" sz="1000" dirty="0"/>
                    </a:p>
                  </a:txBody>
                  <a:tcPr/>
                </a:tc>
              </a:tr>
              <a:tr h="304800">
                <a:tc>
                  <a:txBody>
                    <a:bodyPr/>
                    <a:lstStyle/>
                    <a:p>
                      <a:r>
                        <a:rPr lang="en-US" sz="1000" dirty="0" smtClean="0"/>
                        <a:t>Medical/surgical</a:t>
                      </a:r>
                      <a:endParaRPr lang="en-US" sz="1000" dirty="0"/>
                    </a:p>
                  </a:txBody>
                  <a:tcPr/>
                </a:tc>
                <a:tc>
                  <a:txBody>
                    <a:bodyPr/>
                    <a:lstStyle/>
                    <a:p>
                      <a:pPr algn="ctr"/>
                      <a:r>
                        <a:rPr lang="en-US" sz="1000" dirty="0" smtClean="0"/>
                        <a:t>1825</a:t>
                      </a:r>
                      <a:endParaRPr lang="en-US" sz="1000" dirty="0"/>
                    </a:p>
                  </a:txBody>
                  <a:tcPr/>
                </a:tc>
                <a:tc>
                  <a:txBody>
                    <a:bodyPr/>
                    <a:lstStyle/>
                    <a:p>
                      <a:pPr algn="ctr"/>
                      <a:r>
                        <a:rPr lang="en-US" sz="1000" dirty="0" smtClean="0"/>
                        <a:t>2,038,073</a:t>
                      </a:r>
                      <a:endParaRPr lang="en-US" sz="1000" dirty="0"/>
                    </a:p>
                  </a:txBody>
                  <a:tcPr/>
                </a:tc>
                <a:tc>
                  <a:txBody>
                    <a:bodyPr/>
                    <a:lstStyle/>
                    <a:p>
                      <a:pPr algn="ctr"/>
                      <a:r>
                        <a:rPr lang="en-US" sz="1000" dirty="0" smtClean="0"/>
                        <a:t>11,501,523</a:t>
                      </a:r>
                      <a:endParaRPr lang="en-US" sz="1000" dirty="0"/>
                    </a:p>
                  </a:txBody>
                  <a:tcPr/>
                </a:tc>
                <a:tc>
                  <a:txBody>
                    <a:bodyPr/>
                    <a:lstStyle/>
                    <a:p>
                      <a:pPr algn="ctr"/>
                      <a:r>
                        <a:rPr lang="en-US" sz="1000" dirty="0" smtClean="0"/>
                        <a:t>0.18</a:t>
                      </a:r>
                      <a:endParaRPr lang="en-US" sz="1000" dirty="0"/>
                    </a:p>
                  </a:txBody>
                  <a:tcPr/>
                </a:tc>
              </a:tr>
              <a:tr h="304800">
                <a:tc>
                  <a:txBody>
                    <a:bodyPr/>
                    <a:lstStyle/>
                    <a:p>
                      <a:r>
                        <a:rPr lang="en-US" sz="1000" dirty="0" smtClean="0"/>
                        <a:t>Neurosurgical</a:t>
                      </a:r>
                      <a:endParaRPr lang="en-US" sz="1000" dirty="0"/>
                    </a:p>
                  </a:txBody>
                  <a:tcPr/>
                </a:tc>
                <a:tc>
                  <a:txBody>
                    <a:bodyPr/>
                    <a:lstStyle/>
                    <a:p>
                      <a:pPr algn="ctr"/>
                      <a:r>
                        <a:rPr lang="en-US" sz="1000" dirty="0" smtClean="0"/>
                        <a:t>48</a:t>
                      </a:r>
                      <a:endParaRPr lang="en-US" sz="1000" dirty="0"/>
                    </a:p>
                  </a:txBody>
                  <a:tcPr/>
                </a:tc>
                <a:tc>
                  <a:txBody>
                    <a:bodyPr/>
                    <a:lstStyle/>
                    <a:p>
                      <a:pPr algn="ctr"/>
                      <a:r>
                        <a:rPr lang="en-US" sz="1000" dirty="0" smtClean="0"/>
                        <a:t>61,879</a:t>
                      </a:r>
                      <a:endParaRPr lang="en-US" sz="1000" dirty="0"/>
                    </a:p>
                  </a:txBody>
                  <a:tcPr/>
                </a:tc>
                <a:tc>
                  <a:txBody>
                    <a:bodyPr/>
                    <a:lstStyle/>
                    <a:p>
                      <a:pPr algn="ctr"/>
                      <a:r>
                        <a:rPr lang="en-US" sz="1000" dirty="0" smtClean="0"/>
                        <a:t>315,157</a:t>
                      </a:r>
                      <a:endParaRPr lang="en-US" sz="1000" dirty="0"/>
                    </a:p>
                  </a:txBody>
                  <a:tcPr/>
                </a:tc>
                <a:tc>
                  <a:txBody>
                    <a:bodyPr/>
                    <a:lstStyle/>
                    <a:p>
                      <a:pPr algn="ctr"/>
                      <a:r>
                        <a:rPr lang="en-US" sz="1000" dirty="0" smtClean="0"/>
                        <a:t>0.20</a:t>
                      </a:r>
                      <a:endParaRPr lang="en-US" sz="1000" dirty="0"/>
                    </a:p>
                  </a:txBody>
                  <a:tcPr/>
                </a:tc>
              </a:tr>
              <a:tr h="228600">
                <a:tc>
                  <a:txBody>
                    <a:bodyPr/>
                    <a:lstStyle/>
                    <a:p>
                      <a:r>
                        <a:rPr lang="en-US" sz="900" dirty="0" smtClean="0"/>
                        <a:t>Surgical</a:t>
                      </a:r>
                      <a:endParaRPr lang="en-US" sz="900" dirty="0"/>
                    </a:p>
                  </a:txBody>
                  <a:tcPr/>
                </a:tc>
                <a:tc>
                  <a:txBody>
                    <a:bodyPr/>
                    <a:lstStyle/>
                    <a:p>
                      <a:pPr algn="ctr"/>
                      <a:r>
                        <a:rPr lang="en-US" sz="1000" dirty="0" smtClean="0"/>
                        <a:t>458</a:t>
                      </a:r>
                      <a:endParaRPr lang="en-US" sz="1000" dirty="0"/>
                    </a:p>
                  </a:txBody>
                  <a:tcPr/>
                </a:tc>
                <a:tc>
                  <a:txBody>
                    <a:bodyPr/>
                    <a:lstStyle/>
                    <a:p>
                      <a:pPr algn="ctr"/>
                      <a:r>
                        <a:rPr lang="en-US" sz="1000" dirty="0" smtClean="0"/>
                        <a:t>647,041</a:t>
                      </a:r>
                      <a:endParaRPr lang="en-US" sz="1000" dirty="0"/>
                    </a:p>
                  </a:txBody>
                  <a:tcPr/>
                </a:tc>
                <a:tc>
                  <a:txBody>
                    <a:bodyPr/>
                    <a:lstStyle/>
                    <a:p>
                      <a:pPr algn="ctr"/>
                      <a:r>
                        <a:rPr lang="en-US" sz="1000" dirty="0" smtClean="0"/>
                        <a:t>2,887,968</a:t>
                      </a:r>
                      <a:endParaRPr lang="en-US" sz="1000" dirty="0"/>
                    </a:p>
                  </a:txBody>
                  <a:tcPr/>
                </a:tc>
                <a:tc>
                  <a:txBody>
                    <a:bodyPr/>
                    <a:lstStyle/>
                    <a:p>
                      <a:pPr algn="ctr"/>
                      <a:r>
                        <a:rPr lang="en-US" sz="1000" dirty="0" smtClean="0"/>
                        <a:t>0.22</a:t>
                      </a:r>
                      <a:endParaRPr lang="en-US" sz="1000" dirty="0"/>
                    </a:p>
                  </a:txBody>
                  <a:tcPr/>
                </a:tc>
              </a:tr>
            </a:tbl>
          </a:graphicData>
        </a:graphic>
      </p:graphicFrame>
      <p:sp>
        <p:nvSpPr>
          <p:cNvPr id="6" name="TextBox 5"/>
          <p:cNvSpPr txBox="1"/>
          <p:nvPr/>
        </p:nvSpPr>
        <p:spPr>
          <a:xfrm>
            <a:off x="533400" y="6172200"/>
            <a:ext cx="8382000" cy="246221"/>
          </a:xfrm>
          <a:prstGeom prst="rect">
            <a:avLst/>
          </a:prstGeom>
          <a:noFill/>
        </p:spPr>
        <p:txBody>
          <a:bodyPr wrap="square" rtlCol="0">
            <a:spAutoFit/>
          </a:bodyPr>
          <a:lstStyle/>
          <a:p>
            <a:r>
              <a:rPr lang="en-US" sz="1000" dirty="0" smtClean="0"/>
              <a:t>Dudeck MA. National Healthcare Safety Network (NHSN) Report, data summary for 2012, device-associated module. AJIC 2013;41:1148-66.</a:t>
            </a:r>
            <a:endParaRPr lang="en-US" sz="1000" dirty="0"/>
          </a:p>
        </p:txBody>
      </p:sp>
    </p:spTree>
    <p:extLst>
      <p:ext uri="{BB962C8B-B14F-4D97-AF65-F5344CB8AC3E}">
        <p14:creationId xmlns:p14="http://schemas.microsoft.com/office/powerpoint/2010/main" val="296046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p:txBody>
          <a:bodyPr/>
          <a:lstStyle/>
          <a:p>
            <a:endParaRPr lang="en-US" dirty="0"/>
          </a:p>
        </p:txBody>
      </p:sp>
      <p:sp>
        <p:nvSpPr>
          <p:cNvPr id="4" name="Title 3"/>
          <p:cNvSpPr>
            <a:spLocks noGrp="1"/>
          </p:cNvSpPr>
          <p:nvPr>
            <p:ph type="title"/>
          </p:nvPr>
        </p:nvSpPr>
        <p:spPr/>
        <p:txBody>
          <a:bodyPr/>
          <a:lstStyle/>
          <a:p>
            <a:r>
              <a:rPr lang="en-US" dirty="0" smtClean="0"/>
              <a:t>Implementation Strategies</a:t>
            </a:r>
            <a:endParaRPr lang="en-US" dirty="0"/>
          </a:p>
        </p:txBody>
      </p:sp>
      <p:pic>
        <p:nvPicPr>
          <p:cNvPr id="7" name="Picture 6" descr="new photos 040.JPG"/>
          <p:cNvPicPr>
            <a:picLocks noChangeAspect="1"/>
          </p:cNvPicPr>
          <p:nvPr/>
        </p:nvPicPr>
        <p:blipFill>
          <a:blip r:embed="rId2" cstate="print"/>
          <a:stretch>
            <a:fillRect/>
          </a:stretch>
        </p:blipFill>
        <p:spPr>
          <a:xfrm>
            <a:off x="2590800" y="3067050"/>
            <a:ext cx="4038600" cy="3028950"/>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CAUTI Prevention Program Guide to Patient Safety</a:t>
            </a:r>
            <a:endParaRPr lang="en-US" sz="2800" dirty="0"/>
          </a:p>
        </p:txBody>
      </p:sp>
      <p:graphicFrame>
        <p:nvGraphicFramePr>
          <p:cNvPr id="7" name="Content Placeholder 6"/>
          <p:cNvGraphicFramePr>
            <a:graphicFrameLocks noGrp="1"/>
          </p:cNvGraphicFramePr>
          <p:nvPr>
            <p:ph sz="quarter" idx="1"/>
            <p:extLst>
              <p:ext uri="{D42A27DB-BD31-4B8C-83A1-F6EECF244321}">
                <p14:modId xmlns:p14="http://schemas.microsoft.com/office/powerpoint/2010/main" val="4190703024"/>
              </p:ext>
            </p:extLst>
          </p:nvPr>
        </p:nvGraphicFramePr>
        <p:xfrm>
          <a:off x="609600" y="1486686"/>
          <a:ext cx="8153400" cy="4842412"/>
        </p:xfrm>
        <a:graphic>
          <a:graphicData uri="http://schemas.openxmlformats.org/drawingml/2006/table">
            <a:tbl>
              <a:tblPr/>
              <a:tblGrid>
                <a:gridCol w="6553200"/>
                <a:gridCol w="609600"/>
                <a:gridCol w="990600"/>
              </a:tblGrid>
              <a:tr h="177362">
                <a:tc>
                  <a:txBody>
                    <a:bodyPr/>
                    <a:lstStyle/>
                    <a:p>
                      <a:r>
                        <a:rPr lang="en-US" sz="1100" dirty="0"/>
                        <a:t>Question</a:t>
                      </a:r>
                    </a:p>
                  </a:txBody>
                  <a:tcPr marL="20972" marR="20972" marT="10486" marB="10486" anchor="ctr">
                    <a:lnL>
                      <a:noFill/>
                    </a:lnL>
                    <a:lnR>
                      <a:noFill/>
                    </a:lnR>
                    <a:lnT>
                      <a:noFill/>
                    </a:lnT>
                    <a:lnB>
                      <a:noFill/>
                    </a:lnB>
                  </a:tcPr>
                </a:tc>
                <a:tc>
                  <a:txBody>
                    <a:bodyPr/>
                    <a:lstStyle/>
                    <a:p>
                      <a:r>
                        <a:rPr lang="en-US" sz="1100"/>
                        <a:t>Yes</a:t>
                      </a:r>
                    </a:p>
                  </a:txBody>
                  <a:tcPr marL="20972" marR="20972" marT="10486" marB="10486" anchor="ctr">
                    <a:lnL>
                      <a:noFill/>
                    </a:lnL>
                    <a:lnR>
                      <a:noFill/>
                    </a:lnR>
                    <a:lnT>
                      <a:noFill/>
                    </a:lnT>
                    <a:lnB>
                      <a:noFill/>
                    </a:lnB>
                  </a:tcPr>
                </a:tc>
                <a:tc>
                  <a:txBody>
                    <a:bodyPr/>
                    <a:lstStyle/>
                    <a:p>
                      <a:r>
                        <a:rPr lang="en-US" sz="1100" dirty="0"/>
                        <a:t>No</a:t>
                      </a:r>
                    </a:p>
                  </a:txBody>
                  <a:tcPr marL="20972" marR="20972" marT="10486" marB="10486" anchor="ctr">
                    <a:lnL>
                      <a:noFill/>
                    </a:lnL>
                    <a:lnR>
                      <a:noFill/>
                    </a:lnR>
                    <a:lnT>
                      <a:noFill/>
                    </a:lnT>
                    <a:lnB>
                      <a:noFill/>
                    </a:lnB>
                  </a:tcPr>
                </a:tc>
              </a:tr>
              <a:tr h="266244">
                <a:tc>
                  <a:txBody>
                    <a:bodyPr/>
                    <a:lstStyle/>
                    <a:p>
                      <a:r>
                        <a:rPr lang="en-US" sz="1100" dirty="0"/>
                        <a:t>1. Do you currently have a well-functioning team (or work group) focusing on CAUTI prevention?</a:t>
                      </a:r>
                    </a:p>
                  </a:txBody>
                  <a:tcPr marL="20972" marR="20972" marT="10486" marB="10486" anchor="ctr">
                    <a:lnL>
                      <a:noFill/>
                    </a:lnL>
                    <a:lnR>
                      <a:noFill/>
                    </a:lnR>
                    <a:lnT>
                      <a:noFill/>
                    </a:lnT>
                    <a:lnB>
                      <a:noFill/>
                    </a:lnB>
                  </a:tcPr>
                </a:tc>
                <a:tc>
                  <a:txBody>
                    <a:bodyPr/>
                    <a:lstStyle/>
                    <a:p>
                      <a:r>
                        <a:rPr lang="en-US" sz="1100"/>
                        <a:t>67%</a:t>
                      </a:r>
                    </a:p>
                  </a:txBody>
                  <a:tcPr marL="20972" marR="20972" marT="10486" marB="10486" anchor="ctr">
                    <a:lnL>
                      <a:noFill/>
                    </a:lnL>
                    <a:lnR>
                      <a:noFill/>
                    </a:lnR>
                    <a:lnT>
                      <a:noFill/>
                    </a:lnT>
                    <a:lnB>
                      <a:noFill/>
                    </a:lnB>
                  </a:tcPr>
                </a:tc>
                <a:tc>
                  <a:txBody>
                    <a:bodyPr/>
                    <a:lstStyle/>
                    <a:p>
                      <a:r>
                        <a:rPr lang="en-US" sz="1100"/>
                        <a:t>33%</a:t>
                      </a:r>
                    </a:p>
                  </a:txBody>
                  <a:tcPr marL="20972" marR="20972" marT="10486" marB="10486" anchor="ctr">
                    <a:lnL>
                      <a:noFill/>
                    </a:lnL>
                    <a:lnR>
                      <a:noFill/>
                    </a:lnR>
                    <a:lnT>
                      <a:noFill/>
                    </a:lnT>
                    <a:lnB>
                      <a:noFill/>
                    </a:lnB>
                  </a:tcPr>
                </a:tc>
              </a:tr>
              <a:tr h="327686">
                <a:tc>
                  <a:txBody>
                    <a:bodyPr/>
                    <a:lstStyle/>
                    <a:p>
                      <a:r>
                        <a:rPr lang="en-US" sz="1100" dirty="0"/>
                        <a:t>2. Do you have a dedicated project manager to coordinate your CAUTI prevention activities?</a:t>
                      </a:r>
                      <a:r>
                        <a:rPr lang="en-US" sz="1100" baseline="30000" dirty="0">
                          <a:hlinkClick r:id="rId2" action="ppaction://hlinkfile"/>
                        </a:rPr>
                        <a:t>†</a:t>
                      </a:r>
                      <a:endParaRPr lang="en-US" sz="1100" dirty="0"/>
                    </a:p>
                  </a:txBody>
                  <a:tcPr marL="20972" marR="20972" marT="10486" marB="10486" anchor="ctr">
                    <a:lnL>
                      <a:noFill/>
                    </a:lnL>
                    <a:lnR>
                      <a:noFill/>
                    </a:lnR>
                    <a:lnT>
                      <a:noFill/>
                    </a:lnT>
                    <a:lnB>
                      <a:noFill/>
                    </a:lnB>
                  </a:tcPr>
                </a:tc>
                <a:tc>
                  <a:txBody>
                    <a:bodyPr/>
                    <a:lstStyle/>
                    <a:p>
                      <a:r>
                        <a:rPr lang="en-US" sz="1100"/>
                        <a:t>56%</a:t>
                      </a:r>
                    </a:p>
                  </a:txBody>
                  <a:tcPr marL="20972" marR="20972" marT="10486" marB="10486" anchor="ctr">
                    <a:lnL>
                      <a:noFill/>
                    </a:lnL>
                    <a:lnR>
                      <a:noFill/>
                    </a:lnR>
                    <a:lnT>
                      <a:noFill/>
                    </a:lnT>
                    <a:lnB>
                      <a:noFill/>
                    </a:lnB>
                  </a:tcPr>
                </a:tc>
                <a:tc>
                  <a:txBody>
                    <a:bodyPr/>
                    <a:lstStyle/>
                    <a:p>
                      <a:r>
                        <a:rPr lang="en-US" sz="1100"/>
                        <a:t>44%</a:t>
                      </a:r>
                    </a:p>
                  </a:txBody>
                  <a:tcPr marL="20972" marR="20972" marT="10486" marB="10486" anchor="ctr">
                    <a:lnL>
                      <a:noFill/>
                    </a:lnL>
                    <a:lnR>
                      <a:noFill/>
                    </a:lnR>
                    <a:lnT>
                      <a:noFill/>
                    </a:lnT>
                    <a:lnB>
                      <a:noFill/>
                    </a:lnB>
                  </a:tcPr>
                </a:tc>
              </a:tr>
              <a:tr h="266244">
                <a:tc>
                  <a:txBody>
                    <a:bodyPr/>
                    <a:lstStyle/>
                    <a:p>
                      <a:r>
                        <a:rPr lang="en-US" sz="1100" dirty="0"/>
                        <a:t>3. Do you have a committed</a:t>
                      </a:r>
                      <a:r>
                        <a:rPr lang="en-US" sz="1100" baseline="30000" dirty="0">
                          <a:hlinkClick r:id="rId3" action="ppaction://hlinkfile"/>
                        </a:rPr>
                        <a:t>‡</a:t>
                      </a:r>
                      <a:r>
                        <a:rPr lang="en-US" sz="1100" dirty="0"/>
                        <a:t> nurse champion for your CAUTI prevention activities?</a:t>
                      </a:r>
                    </a:p>
                  </a:txBody>
                  <a:tcPr marL="20972" marR="20972" marT="10486" marB="10486" anchor="ctr">
                    <a:lnL>
                      <a:noFill/>
                    </a:lnL>
                    <a:lnR>
                      <a:noFill/>
                    </a:lnR>
                    <a:lnT>
                      <a:noFill/>
                    </a:lnT>
                    <a:lnB>
                      <a:noFill/>
                    </a:lnB>
                  </a:tcPr>
                </a:tc>
                <a:tc>
                  <a:txBody>
                    <a:bodyPr/>
                    <a:lstStyle/>
                    <a:p>
                      <a:r>
                        <a:rPr lang="en-US" sz="1100"/>
                        <a:t>68%</a:t>
                      </a:r>
                    </a:p>
                  </a:txBody>
                  <a:tcPr marL="20972" marR="20972" marT="10486" marB="10486" anchor="ctr">
                    <a:lnL>
                      <a:noFill/>
                    </a:lnL>
                    <a:lnR>
                      <a:noFill/>
                    </a:lnR>
                    <a:lnT>
                      <a:noFill/>
                    </a:lnT>
                    <a:lnB>
                      <a:noFill/>
                    </a:lnB>
                  </a:tcPr>
                </a:tc>
                <a:tc>
                  <a:txBody>
                    <a:bodyPr/>
                    <a:lstStyle/>
                    <a:p>
                      <a:r>
                        <a:rPr lang="en-US" sz="1100"/>
                        <a:t>32%</a:t>
                      </a:r>
                    </a:p>
                  </a:txBody>
                  <a:tcPr marL="20972" marR="20972" marT="10486" marB="10486" anchor="ctr">
                    <a:lnL>
                      <a:noFill/>
                    </a:lnL>
                    <a:lnR>
                      <a:noFill/>
                    </a:lnR>
                    <a:lnT>
                      <a:noFill/>
                    </a:lnT>
                    <a:lnB>
                      <a:noFill/>
                    </a:lnB>
                  </a:tcPr>
                </a:tc>
              </a:tr>
              <a:tr h="327686">
                <a:tc>
                  <a:txBody>
                    <a:bodyPr/>
                    <a:lstStyle/>
                    <a:p>
                      <a:r>
                        <a:rPr lang="en-US" sz="1100" dirty="0"/>
                        <a:t>4. Do bedside nurses assess, at least daily, if their catheterized patients still need a urinary catheter?</a:t>
                      </a:r>
                    </a:p>
                  </a:txBody>
                  <a:tcPr marL="20972" marR="20972" marT="10486" marB="10486" anchor="ctr">
                    <a:lnL>
                      <a:noFill/>
                    </a:lnL>
                    <a:lnR>
                      <a:noFill/>
                    </a:lnR>
                    <a:lnT>
                      <a:noFill/>
                    </a:lnT>
                    <a:lnB>
                      <a:noFill/>
                    </a:lnB>
                  </a:tcPr>
                </a:tc>
                <a:tc>
                  <a:txBody>
                    <a:bodyPr/>
                    <a:lstStyle/>
                    <a:p>
                      <a:r>
                        <a:rPr lang="en-US" sz="1100" dirty="0"/>
                        <a:t>68%</a:t>
                      </a:r>
                    </a:p>
                  </a:txBody>
                  <a:tcPr marL="20972" marR="20972" marT="10486" marB="10486" anchor="ctr">
                    <a:lnL>
                      <a:noFill/>
                    </a:lnL>
                    <a:lnR>
                      <a:noFill/>
                    </a:lnR>
                    <a:lnT>
                      <a:noFill/>
                    </a:lnT>
                    <a:lnB>
                      <a:noFill/>
                    </a:lnB>
                  </a:tcPr>
                </a:tc>
                <a:tc>
                  <a:txBody>
                    <a:bodyPr/>
                    <a:lstStyle/>
                    <a:p>
                      <a:r>
                        <a:rPr lang="en-US" sz="1100"/>
                        <a:t>32%</a:t>
                      </a:r>
                    </a:p>
                  </a:txBody>
                  <a:tcPr marL="20972" marR="20972" marT="10486" marB="10486" anchor="ctr">
                    <a:lnL>
                      <a:noFill/>
                    </a:lnL>
                    <a:lnR>
                      <a:noFill/>
                    </a:lnR>
                    <a:lnT>
                      <a:noFill/>
                    </a:lnT>
                    <a:lnB>
                      <a:noFill/>
                    </a:lnB>
                  </a:tcPr>
                </a:tc>
              </a:tr>
              <a:tr h="573450">
                <a:tc>
                  <a:txBody>
                    <a:bodyPr/>
                    <a:lstStyle/>
                    <a:p>
                      <a:r>
                        <a:rPr lang="en-US" sz="1100"/>
                        <a:t>5. Do bedside nurses take initiative to ensure the indwelling urinary catheter is removed when the catheter is no longer needed (eg, by contacting the physician or removing the catheter per protocol)?</a:t>
                      </a:r>
                    </a:p>
                  </a:txBody>
                  <a:tcPr marL="20972" marR="20972" marT="10486" marB="10486" anchor="ctr">
                    <a:lnL>
                      <a:noFill/>
                    </a:lnL>
                    <a:lnR>
                      <a:noFill/>
                    </a:lnR>
                    <a:lnT>
                      <a:noFill/>
                    </a:lnT>
                    <a:lnB>
                      <a:noFill/>
                    </a:lnB>
                  </a:tcPr>
                </a:tc>
                <a:tc>
                  <a:txBody>
                    <a:bodyPr/>
                    <a:lstStyle/>
                    <a:p>
                      <a:r>
                        <a:rPr lang="en-US" sz="1100" dirty="0"/>
                        <a:t>76%</a:t>
                      </a:r>
                    </a:p>
                  </a:txBody>
                  <a:tcPr marL="20972" marR="20972" marT="10486" marB="10486" anchor="ctr">
                    <a:lnL>
                      <a:noFill/>
                    </a:lnL>
                    <a:lnR>
                      <a:noFill/>
                    </a:lnR>
                    <a:lnT>
                      <a:noFill/>
                    </a:lnT>
                    <a:lnB>
                      <a:noFill/>
                    </a:lnB>
                  </a:tcPr>
                </a:tc>
                <a:tc>
                  <a:txBody>
                    <a:bodyPr/>
                    <a:lstStyle/>
                    <a:p>
                      <a:r>
                        <a:rPr lang="en-US" sz="1100"/>
                        <a:t>24%</a:t>
                      </a:r>
                    </a:p>
                  </a:txBody>
                  <a:tcPr marL="20972" marR="20972" marT="10486" marB="10486" anchor="ctr">
                    <a:lnL>
                      <a:noFill/>
                    </a:lnL>
                    <a:lnR>
                      <a:noFill/>
                    </a:lnR>
                    <a:lnT>
                      <a:noFill/>
                    </a:lnT>
                    <a:lnB>
                      <a:noFill/>
                    </a:lnB>
                  </a:tcPr>
                </a:tc>
              </a:tr>
              <a:tr h="266244">
                <a:tc>
                  <a:txBody>
                    <a:bodyPr/>
                    <a:lstStyle/>
                    <a:p>
                      <a:r>
                        <a:rPr lang="en-US" sz="1100"/>
                        <a:t>6. Do you have a committed</a:t>
                      </a:r>
                      <a:r>
                        <a:rPr lang="en-US" sz="1100" baseline="30000">
                          <a:hlinkClick r:id="rId3" action="ppaction://hlinkfile"/>
                        </a:rPr>
                        <a:t>‡</a:t>
                      </a:r>
                      <a:r>
                        <a:rPr lang="en-US" sz="1100"/>
                        <a:t> physician champion for your CAUTI prevention activities?</a:t>
                      </a:r>
                    </a:p>
                  </a:txBody>
                  <a:tcPr marL="20972" marR="20972" marT="10486" marB="10486" anchor="ctr">
                    <a:lnL>
                      <a:noFill/>
                    </a:lnL>
                    <a:lnR>
                      <a:noFill/>
                    </a:lnR>
                    <a:lnT>
                      <a:noFill/>
                    </a:lnT>
                    <a:lnB>
                      <a:noFill/>
                    </a:lnB>
                  </a:tcPr>
                </a:tc>
                <a:tc>
                  <a:txBody>
                    <a:bodyPr/>
                    <a:lstStyle/>
                    <a:p>
                      <a:r>
                        <a:rPr lang="en-US" sz="1100" dirty="0"/>
                        <a:t>44%</a:t>
                      </a:r>
                    </a:p>
                  </a:txBody>
                  <a:tcPr marL="20972" marR="20972" marT="10486" marB="10486" anchor="ctr">
                    <a:lnL>
                      <a:noFill/>
                    </a:lnL>
                    <a:lnR>
                      <a:noFill/>
                    </a:lnR>
                    <a:lnT>
                      <a:noFill/>
                    </a:lnT>
                    <a:lnB>
                      <a:noFill/>
                    </a:lnB>
                  </a:tcPr>
                </a:tc>
                <a:tc>
                  <a:txBody>
                    <a:bodyPr/>
                    <a:lstStyle/>
                    <a:p>
                      <a:r>
                        <a:rPr lang="en-US" sz="1100" dirty="0"/>
                        <a:t>56%</a:t>
                      </a:r>
                    </a:p>
                  </a:txBody>
                  <a:tcPr marL="20972" marR="20972" marT="10486" marB="10486" anchor="ctr">
                    <a:lnL>
                      <a:noFill/>
                    </a:lnL>
                    <a:lnR>
                      <a:noFill/>
                    </a:lnR>
                    <a:lnT>
                      <a:noFill/>
                    </a:lnT>
                    <a:lnB>
                      <a:noFill/>
                    </a:lnB>
                  </a:tcPr>
                </a:tc>
              </a:tr>
              <a:tr h="204804">
                <a:tc>
                  <a:txBody>
                    <a:bodyPr/>
                    <a:lstStyle/>
                    <a:p>
                      <a:r>
                        <a:rPr lang="en-US" sz="1100"/>
                        <a:t>7. Have physicians fully embraced CAUTI prevention activities?</a:t>
                      </a:r>
                    </a:p>
                  </a:txBody>
                  <a:tcPr marL="20972" marR="20972" marT="10486" marB="10486" anchor="ctr">
                    <a:lnL>
                      <a:noFill/>
                    </a:lnL>
                    <a:lnR>
                      <a:noFill/>
                    </a:lnR>
                    <a:lnT>
                      <a:noFill/>
                    </a:lnT>
                    <a:lnB>
                      <a:noFill/>
                    </a:lnB>
                  </a:tcPr>
                </a:tc>
                <a:tc>
                  <a:txBody>
                    <a:bodyPr/>
                    <a:lstStyle/>
                    <a:p>
                      <a:r>
                        <a:rPr lang="en-US" sz="1100"/>
                        <a:t>49%</a:t>
                      </a:r>
                    </a:p>
                  </a:txBody>
                  <a:tcPr marL="20972" marR="20972" marT="10486" marB="10486" anchor="ctr">
                    <a:lnL>
                      <a:noFill/>
                    </a:lnL>
                    <a:lnR>
                      <a:noFill/>
                    </a:lnR>
                    <a:lnT>
                      <a:noFill/>
                    </a:lnT>
                    <a:lnB>
                      <a:noFill/>
                    </a:lnB>
                  </a:tcPr>
                </a:tc>
                <a:tc>
                  <a:txBody>
                    <a:bodyPr/>
                    <a:lstStyle/>
                    <a:p>
                      <a:r>
                        <a:rPr lang="en-US" sz="1100" dirty="0"/>
                        <a:t>51%</a:t>
                      </a:r>
                    </a:p>
                  </a:txBody>
                  <a:tcPr marL="20972" marR="20972" marT="10486" marB="10486" anchor="ctr">
                    <a:lnL>
                      <a:noFill/>
                    </a:lnL>
                    <a:lnR>
                      <a:noFill/>
                    </a:lnR>
                    <a:lnT>
                      <a:noFill/>
                    </a:lnT>
                    <a:lnB>
                      <a:noFill/>
                    </a:lnB>
                  </a:tcPr>
                </a:tc>
              </a:tr>
              <a:tr h="204804">
                <a:tc>
                  <a:txBody>
                    <a:bodyPr/>
                    <a:lstStyle/>
                    <a:p>
                      <a:r>
                        <a:rPr lang="en-US" sz="1100"/>
                        <a:t>8. Has senior leadership fully supported</a:t>
                      </a:r>
                      <a:r>
                        <a:rPr lang="en-US" sz="1100" baseline="30000">
                          <a:hlinkClick r:id="rId4" action="ppaction://hlinkfile"/>
                        </a:rPr>
                        <a:t>§</a:t>
                      </a:r>
                      <a:r>
                        <a:rPr lang="en-US" sz="1100"/>
                        <a:t> CAUTI prevention activities?</a:t>
                      </a:r>
                    </a:p>
                  </a:txBody>
                  <a:tcPr marL="20972" marR="20972" marT="10486" marB="10486" anchor="ctr">
                    <a:lnL>
                      <a:noFill/>
                    </a:lnL>
                    <a:lnR>
                      <a:noFill/>
                    </a:lnR>
                    <a:lnT>
                      <a:noFill/>
                    </a:lnT>
                    <a:lnB>
                      <a:noFill/>
                    </a:lnB>
                  </a:tcPr>
                </a:tc>
                <a:tc>
                  <a:txBody>
                    <a:bodyPr/>
                    <a:lstStyle/>
                    <a:p>
                      <a:r>
                        <a:rPr lang="en-US" sz="1100"/>
                        <a:t>87%</a:t>
                      </a:r>
                    </a:p>
                  </a:txBody>
                  <a:tcPr marL="20972" marR="20972" marT="10486" marB="10486" anchor="ctr">
                    <a:lnL>
                      <a:noFill/>
                    </a:lnL>
                    <a:lnR>
                      <a:noFill/>
                    </a:lnR>
                    <a:lnT>
                      <a:noFill/>
                    </a:lnT>
                    <a:lnB>
                      <a:noFill/>
                    </a:lnB>
                  </a:tcPr>
                </a:tc>
                <a:tc>
                  <a:txBody>
                    <a:bodyPr/>
                    <a:lstStyle/>
                    <a:p>
                      <a:r>
                        <a:rPr lang="en-US" sz="1100" dirty="0"/>
                        <a:t>13%</a:t>
                      </a:r>
                    </a:p>
                  </a:txBody>
                  <a:tcPr marL="20972" marR="20972" marT="10486" marB="10486" anchor="ctr">
                    <a:lnL>
                      <a:noFill/>
                    </a:lnL>
                    <a:lnR>
                      <a:noFill/>
                    </a:lnR>
                    <a:lnT>
                      <a:noFill/>
                    </a:lnT>
                    <a:lnB>
                      <a:noFill/>
                    </a:lnB>
                  </a:tcPr>
                </a:tc>
              </a:tr>
              <a:tr h="450567">
                <a:tc>
                  <a:txBody>
                    <a:bodyPr/>
                    <a:lstStyle/>
                    <a:p>
                      <a:r>
                        <a:rPr lang="en-US" sz="1100"/>
                        <a:t>9. Do you currently collect CAUTI-related data (eg, urinary catheter prevalence, urinary catheter appropriateness) in the unit(s) in which you are intervening?</a:t>
                      </a:r>
                    </a:p>
                  </a:txBody>
                  <a:tcPr marL="20972" marR="20972" marT="10486" marB="10486" anchor="ctr">
                    <a:lnL>
                      <a:noFill/>
                    </a:lnL>
                    <a:lnR>
                      <a:noFill/>
                    </a:lnR>
                    <a:lnT>
                      <a:noFill/>
                    </a:lnT>
                    <a:lnB>
                      <a:noFill/>
                    </a:lnB>
                  </a:tcPr>
                </a:tc>
                <a:tc>
                  <a:txBody>
                    <a:bodyPr/>
                    <a:lstStyle/>
                    <a:p>
                      <a:r>
                        <a:rPr lang="en-US" sz="1100"/>
                        <a:t>82%</a:t>
                      </a:r>
                    </a:p>
                  </a:txBody>
                  <a:tcPr marL="20972" marR="20972" marT="10486" marB="10486" anchor="ctr">
                    <a:lnL>
                      <a:noFill/>
                    </a:lnL>
                    <a:lnR>
                      <a:noFill/>
                    </a:lnR>
                    <a:lnT>
                      <a:noFill/>
                    </a:lnT>
                    <a:lnB>
                      <a:noFill/>
                    </a:lnB>
                  </a:tcPr>
                </a:tc>
                <a:tc>
                  <a:txBody>
                    <a:bodyPr/>
                    <a:lstStyle/>
                    <a:p>
                      <a:r>
                        <a:rPr lang="en-US" sz="1100" dirty="0"/>
                        <a:t>18%</a:t>
                      </a:r>
                    </a:p>
                  </a:txBody>
                  <a:tcPr marL="20972" marR="20972" marT="10486" marB="10486" anchor="ctr">
                    <a:lnL>
                      <a:noFill/>
                    </a:lnL>
                    <a:lnR>
                      <a:noFill/>
                    </a:lnR>
                    <a:lnT>
                      <a:noFill/>
                    </a:lnT>
                    <a:lnB>
                      <a:noFill/>
                    </a:lnB>
                  </a:tcPr>
                </a:tc>
              </a:tr>
              <a:tr h="450567">
                <a:tc>
                  <a:txBody>
                    <a:bodyPr/>
                    <a:lstStyle/>
                    <a:p>
                      <a:r>
                        <a:rPr lang="en-US" sz="1100"/>
                        <a:t>10. Do you routinely feedback CAUTI related data to frontline staff (eg, urinary catheter prevalence, urinary catheter appropriateness, and infection rates)?</a:t>
                      </a:r>
                      <a:r>
                        <a:rPr lang="en-US" sz="1100" baseline="30000">
                          <a:hlinkClick r:id="rId5" action="ppaction://hlinkfile"/>
                        </a:rPr>
                        <a:t>‖</a:t>
                      </a:r>
                      <a:endParaRPr lang="en-US" sz="1100"/>
                    </a:p>
                  </a:txBody>
                  <a:tcPr marL="20972" marR="20972" marT="10486" marB="10486" anchor="ctr">
                    <a:lnL>
                      <a:noFill/>
                    </a:lnL>
                    <a:lnR>
                      <a:noFill/>
                    </a:lnR>
                    <a:lnT>
                      <a:noFill/>
                    </a:lnT>
                    <a:lnB>
                      <a:noFill/>
                    </a:lnB>
                  </a:tcPr>
                </a:tc>
                <a:tc>
                  <a:txBody>
                    <a:bodyPr/>
                    <a:lstStyle/>
                    <a:p>
                      <a:r>
                        <a:rPr lang="en-US" sz="1100"/>
                        <a:t>48%</a:t>
                      </a:r>
                    </a:p>
                  </a:txBody>
                  <a:tcPr marL="20972" marR="20972" marT="10486" marB="10486" anchor="ctr">
                    <a:lnL>
                      <a:noFill/>
                    </a:lnL>
                    <a:lnR>
                      <a:noFill/>
                    </a:lnR>
                    <a:lnT>
                      <a:noFill/>
                    </a:lnT>
                    <a:lnB>
                      <a:noFill/>
                    </a:lnB>
                  </a:tcPr>
                </a:tc>
                <a:tc>
                  <a:txBody>
                    <a:bodyPr/>
                    <a:lstStyle/>
                    <a:p>
                      <a:r>
                        <a:rPr lang="en-US" sz="1100" dirty="0"/>
                        <a:t>52%</a:t>
                      </a:r>
                    </a:p>
                  </a:txBody>
                  <a:tcPr marL="20972" marR="20972" marT="10486" marB="10486" anchor="ctr">
                    <a:lnL>
                      <a:noFill/>
                    </a:lnL>
                    <a:lnR>
                      <a:noFill/>
                    </a:lnR>
                    <a:lnT>
                      <a:noFill/>
                    </a:lnT>
                    <a:lnB>
                      <a:noFill/>
                    </a:lnB>
                  </a:tcPr>
                </a:tc>
              </a:tr>
              <a:tr h="184186">
                <a:tc gridSpan="3">
                  <a:txBody>
                    <a:bodyPr/>
                    <a:lstStyle/>
                    <a:p>
                      <a:r>
                        <a:rPr lang="en-US" sz="1100" dirty="0"/>
                        <a:t>11. Have you experienced any of the following barriers?</a:t>
                      </a:r>
                    </a:p>
                  </a:txBody>
                  <a:tcPr marL="20972" marR="20972" marT="10486" marB="10486" anchor="ctr">
                    <a:lnL>
                      <a:noFill/>
                    </a:lnL>
                    <a:lnR>
                      <a:noFill/>
                    </a:lnR>
                    <a:lnT>
                      <a:noFill/>
                    </a:lnT>
                    <a:lnB>
                      <a:noFill/>
                    </a:lnB>
                  </a:tcPr>
                </a:tc>
                <a:tc hMerge="1">
                  <a:txBody>
                    <a:bodyPr/>
                    <a:lstStyle/>
                    <a:p>
                      <a:endParaRPr lang="en-US"/>
                    </a:p>
                  </a:txBody>
                  <a:tcPr/>
                </a:tc>
                <a:tc hMerge="1">
                  <a:txBody>
                    <a:bodyPr/>
                    <a:lstStyle/>
                    <a:p>
                      <a:endParaRPr lang="en-US"/>
                    </a:p>
                  </a:txBody>
                  <a:tcPr/>
                </a:tc>
              </a:tr>
              <a:tr h="184186">
                <a:tc>
                  <a:txBody>
                    <a:bodyPr/>
                    <a:lstStyle/>
                    <a:p>
                      <a:r>
                        <a:rPr lang="en-US" sz="1100"/>
                        <a:t> Substantial nursing resistance</a:t>
                      </a:r>
                    </a:p>
                  </a:txBody>
                  <a:tcPr marL="20972" marR="20972" marT="10486" marB="10486" anchor="ctr">
                    <a:lnL>
                      <a:noFill/>
                    </a:lnL>
                    <a:lnR>
                      <a:noFill/>
                    </a:lnR>
                    <a:lnT>
                      <a:noFill/>
                    </a:lnT>
                    <a:lnB>
                      <a:noFill/>
                    </a:lnB>
                  </a:tcPr>
                </a:tc>
                <a:tc>
                  <a:txBody>
                    <a:bodyPr/>
                    <a:lstStyle/>
                    <a:p>
                      <a:r>
                        <a:rPr lang="en-US" sz="1100"/>
                        <a:t>43%</a:t>
                      </a:r>
                    </a:p>
                  </a:txBody>
                  <a:tcPr marL="20972" marR="20972" marT="10486" marB="10486" anchor="ctr">
                    <a:lnL>
                      <a:noFill/>
                    </a:lnL>
                    <a:lnR>
                      <a:noFill/>
                    </a:lnR>
                    <a:lnT>
                      <a:noFill/>
                    </a:lnT>
                    <a:lnB>
                      <a:noFill/>
                    </a:lnB>
                  </a:tcPr>
                </a:tc>
                <a:tc>
                  <a:txBody>
                    <a:bodyPr/>
                    <a:lstStyle/>
                    <a:p>
                      <a:r>
                        <a:rPr lang="en-US" sz="1100" dirty="0"/>
                        <a:t>57%</a:t>
                      </a:r>
                    </a:p>
                  </a:txBody>
                  <a:tcPr marL="20972" marR="20972" marT="10486" marB="10486" anchor="ctr">
                    <a:lnL>
                      <a:noFill/>
                    </a:lnL>
                    <a:lnR>
                      <a:noFill/>
                    </a:lnR>
                    <a:lnT>
                      <a:noFill/>
                    </a:lnT>
                    <a:lnB>
                      <a:noFill/>
                    </a:lnB>
                  </a:tcPr>
                </a:tc>
              </a:tr>
              <a:tr h="184186">
                <a:tc>
                  <a:txBody>
                    <a:bodyPr/>
                    <a:lstStyle/>
                    <a:p>
                      <a:r>
                        <a:rPr lang="en-US" sz="1100"/>
                        <a:t> Substantial physician resistance</a:t>
                      </a:r>
                    </a:p>
                  </a:txBody>
                  <a:tcPr marL="20972" marR="20972" marT="10486" marB="10486" anchor="ctr">
                    <a:lnL>
                      <a:noFill/>
                    </a:lnL>
                    <a:lnR>
                      <a:noFill/>
                    </a:lnR>
                    <a:lnT>
                      <a:noFill/>
                    </a:lnT>
                    <a:lnB>
                      <a:noFill/>
                    </a:lnB>
                  </a:tcPr>
                </a:tc>
                <a:tc>
                  <a:txBody>
                    <a:bodyPr/>
                    <a:lstStyle/>
                    <a:p>
                      <a:r>
                        <a:rPr lang="en-US" sz="1100"/>
                        <a:t>46%</a:t>
                      </a:r>
                    </a:p>
                  </a:txBody>
                  <a:tcPr marL="20972" marR="20972" marT="10486" marB="10486" anchor="ctr">
                    <a:lnL>
                      <a:noFill/>
                    </a:lnL>
                    <a:lnR>
                      <a:noFill/>
                    </a:lnR>
                    <a:lnT>
                      <a:noFill/>
                    </a:lnT>
                    <a:lnB>
                      <a:noFill/>
                    </a:lnB>
                  </a:tcPr>
                </a:tc>
                <a:tc>
                  <a:txBody>
                    <a:bodyPr/>
                    <a:lstStyle/>
                    <a:p>
                      <a:r>
                        <a:rPr lang="en-US" sz="1100" dirty="0"/>
                        <a:t>54%</a:t>
                      </a:r>
                    </a:p>
                  </a:txBody>
                  <a:tcPr marL="20972" marR="20972" marT="10486" marB="10486" anchor="ctr">
                    <a:lnL>
                      <a:noFill/>
                    </a:lnL>
                    <a:lnR>
                      <a:noFill/>
                    </a:lnR>
                    <a:lnT>
                      <a:noFill/>
                    </a:lnT>
                    <a:lnB>
                      <a:noFill/>
                    </a:lnB>
                  </a:tcPr>
                </a:tc>
              </a:tr>
              <a:tr h="204804">
                <a:tc>
                  <a:txBody>
                    <a:bodyPr/>
                    <a:lstStyle/>
                    <a:p>
                      <a:r>
                        <a:rPr lang="en-US" sz="1100"/>
                        <a:t> Patient and family requests for an indwelling urinary catheter</a:t>
                      </a:r>
                    </a:p>
                  </a:txBody>
                  <a:tcPr marL="20972" marR="20972" marT="10486" marB="10486" anchor="ctr">
                    <a:lnL>
                      <a:noFill/>
                    </a:lnL>
                    <a:lnR>
                      <a:noFill/>
                    </a:lnR>
                    <a:lnT>
                      <a:noFill/>
                    </a:lnT>
                    <a:lnB>
                      <a:noFill/>
                    </a:lnB>
                  </a:tcPr>
                </a:tc>
                <a:tc>
                  <a:txBody>
                    <a:bodyPr/>
                    <a:lstStyle/>
                    <a:p>
                      <a:r>
                        <a:rPr lang="en-US" sz="1100"/>
                        <a:t>28%</a:t>
                      </a:r>
                    </a:p>
                  </a:txBody>
                  <a:tcPr marL="20972" marR="20972" marT="10486" marB="10486" anchor="ctr">
                    <a:lnL>
                      <a:noFill/>
                    </a:lnL>
                    <a:lnR>
                      <a:noFill/>
                    </a:lnR>
                    <a:lnT>
                      <a:noFill/>
                    </a:lnT>
                    <a:lnB>
                      <a:noFill/>
                    </a:lnB>
                  </a:tcPr>
                </a:tc>
                <a:tc>
                  <a:txBody>
                    <a:bodyPr/>
                    <a:lstStyle/>
                    <a:p>
                      <a:r>
                        <a:rPr lang="en-US" sz="1100" dirty="0"/>
                        <a:t>72%</a:t>
                      </a:r>
                    </a:p>
                  </a:txBody>
                  <a:tcPr marL="20972" marR="20972" marT="10486" marB="10486" anchor="ctr">
                    <a:lnL>
                      <a:noFill/>
                    </a:lnL>
                    <a:lnR>
                      <a:noFill/>
                    </a:lnR>
                    <a:lnT>
                      <a:noFill/>
                    </a:lnT>
                    <a:lnB>
                      <a:noFill/>
                    </a:lnB>
                  </a:tcPr>
                </a:tc>
              </a:tr>
              <a:tr h="184186">
                <a:tc>
                  <a:txBody>
                    <a:bodyPr/>
                    <a:lstStyle/>
                    <a:p>
                      <a:r>
                        <a:rPr lang="en-US" sz="1100"/>
                        <a:t> Excessive burden of collecting data</a:t>
                      </a:r>
                      <a:r>
                        <a:rPr lang="en-US" sz="1100" baseline="30000">
                          <a:hlinkClick r:id="rId6" action="ppaction://hlinkfile"/>
                        </a:rPr>
                        <a:t>¶</a:t>
                      </a:r>
                      <a:endParaRPr lang="en-US" sz="1100"/>
                    </a:p>
                  </a:txBody>
                  <a:tcPr marL="20972" marR="20972" marT="10486" marB="10486" anchor="ctr">
                    <a:lnL>
                      <a:noFill/>
                    </a:lnL>
                    <a:lnR>
                      <a:noFill/>
                    </a:lnR>
                    <a:lnT>
                      <a:noFill/>
                    </a:lnT>
                    <a:lnB>
                      <a:noFill/>
                    </a:lnB>
                  </a:tcPr>
                </a:tc>
                <a:tc>
                  <a:txBody>
                    <a:bodyPr/>
                    <a:lstStyle/>
                    <a:p>
                      <a:r>
                        <a:rPr lang="en-US" sz="1100"/>
                        <a:t>43%</a:t>
                      </a:r>
                    </a:p>
                  </a:txBody>
                  <a:tcPr marL="20972" marR="20972" marT="10486" marB="10486" anchor="ctr">
                    <a:lnL>
                      <a:noFill/>
                    </a:lnL>
                    <a:lnR>
                      <a:noFill/>
                    </a:lnR>
                    <a:lnT>
                      <a:noFill/>
                    </a:lnT>
                    <a:lnB>
                      <a:noFill/>
                    </a:lnB>
                  </a:tcPr>
                </a:tc>
                <a:tc>
                  <a:txBody>
                    <a:bodyPr/>
                    <a:lstStyle/>
                    <a:p>
                      <a:r>
                        <a:rPr lang="en-US" sz="1100" dirty="0"/>
                        <a:t>57%</a:t>
                      </a:r>
                    </a:p>
                  </a:txBody>
                  <a:tcPr marL="20972" marR="20972" marT="10486" marB="10486" anchor="ctr">
                    <a:lnL>
                      <a:noFill/>
                    </a:lnL>
                    <a:lnR>
                      <a:noFill/>
                    </a:lnR>
                    <a:lnT>
                      <a:noFill/>
                    </a:lnT>
                    <a:lnB>
                      <a:noFill/>
                    </a:lnB>
                  </a:tcPr>
                </a:tc>
              </a:tr>
              <a:tr h="347892">
                <a:tc>
                  <a:txBody>
                    <a:bodyPr/>
                    <a:lstStyle/>
                    <a:p>
                      <a:r>
                        <a:rPr lang="en-US" sz="1100"/>
                        <a:t> Indwelling urinary catheters commonly being inserted in the emergency department without an appropriate indication</a:t>
                      </a:r>
                    </a:p>
                  </a:txBody>
                  <a:tcPr marL="20972" marR="20972" marT="10486" marB="10486" anchor="ctr">
                    <a:lnL>
                      <a:noFill/>
                    </a:lnL>
                    <a:lnR>
                      <a:noFill/>
                    </a:lnR>
                    <a:lnT>
                      <a:noFill/>
                    </a:lnT>
                    <a:lnB>
                      <a:noFill/>
                    </a:lnB>
                  </a:tcPr>
                </a:tc>
                <a:tc>
                  <a:txBody>
                    <a:bodyPr/>
                    <a:lstStyle/>
                    <a:p>
                      <a:r>
                        <a:rPr lang="en-US" sz="1100"/>
                        <a:t>67%</a:t>
                      </a:r>
                    </a:p>
                  </a:txBody>
                  <a:tcPr marL="20972" marR="20972" marT="10486" marB="10486" anchor="ctr">
                    <a:lnL>
                      <a:noFill/>
                    </a:lnL>
                    <a:lnR>
                      <a:noFill/>
                    </a:lnR>
                    <a:lnT>
                      <a:noFill/>
                    </a:lnT>
                    <a:lnB>
                      <a:noFill/>
                    </a:lnB>
                  </a:tcPr>
                </a:tc>
                <a:tc>
                  <a:txBody>
                    <a:bodyPr/>
                    <a:lstStyle/>
                    <a:p>
                      <a:r>
                        <a:rPr lang="en-US" sz="1100" dirty="0"/>
                        <a:t>33%</a:t>
                      </a:r>
                    </a:p>
                  </a:txBody>
                  <a:tcPr marL="20972" marR="20972" marT="10486" marB="10486" anchor="ctr">
                    <a:lnL>
                      <a:noFill/>
                    </a:lnL>
                    <a:lnR>
                      <a:noFill/>
                    </a:lnR>
                    <a:lnT>
                      <a:noFill/>
                    </a:lnT>
                    <a:lnB>
                      <a:noFill/>
                    </a:lnB>
                  </a:tcPr>
                </a:tc>
              </a:tr>
            </a:tbl>
          </a:graphicData>
        </a:graphic>
      </p:graphicFrame>
      <p:sp>
        <p:nvSpPr>
          <p:cNvPr id="4" name="TextBox 3"/>
          <p:cNvSpPr txBox="1"/>
          <p:nvPr/>
        </p:nvSpPr>
        <p:spPr>
          <a:xfrm>
            <a:off x="228600" y="6400800"/>
            <a:ext cx="8686800" cy="276999"/>
          </a:xfrm>
          <a:prstGeom prst="rect">
            <a:avLst/>
          </a:prstGeom>
          <a:noFill/>
        </p:spPr>
        <p:txBody>
          <a:bodyPr wrap="square" rtlCol="0">
            <a:spAutoFit/>
          </a:bodyPr>
          <a:lstStyle/>
          <a:p>
            <a:r>
              <a:rPr lang="en-US" sz="1200" dirty="0" smtClean="0"/>
              <a:t>Saint S, et al. Introducing a CAUTI prevention guide to patient safety (GPS). AJIC  2014:548-50.</a:t>
            </a:r>
            <a:endParaRPr lang="en-US" sz="1200"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CUSP Improvement Model</a:t>
            </a:r>
            <a:endParaRPr lang="en-US" dirty="0"/>
          </a:p>
        </p:txBody>
      </p:sp>
      <p:sp>
        <p:nvSpPr>
          <p:cNvPr id="3" name="Content Placeholder 2"/>
          <p:cNvSpPr>
            <a:spLocks noGrp="1"/>
          </p:cNvSpPr>
          <p:nvPr>
            <p:ph sz="quarter" idx="1"/>
          </p:nvPr>
        </p:nvSpPr>
        <p:spPr/>
        <p:txBody>
          <a:bodyPr/>
          <a:lstStyle/>
          <a:p>
            <a:endParaRPr lang="en-US"/>
          </a:p>
        </p:txBody>
      </p:sp>
      <p:pic>
        <p:nvPicPr>
          <p:cNvPr id="4" name="Picture 3" descr="The “Learn About CUSP” module of the Comprehensive Unit-Based Safety Program (CUSPT) Toolkit. The CUSP toolkit is a modular approach to patient safety, and modules presented in this toolkit are inter-connected and are aimed at improving patient safety.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5846" y="1600200"/>
            <a:ext cx="6240354" cy="4822092"/>
          </a:xfrm>
          <a:prstGeom prst="rect">
            <a:avLst/>
          </a:prstGeo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Toolkit Questions</a:t>
            </a:r>
            <a:endParaRPr lang="en-US" dirty="0"/>
          </a:p>
        </p:txBody>
      </p:sp>
      <p:sp>
        <p:nvSpPr>
          <p:cNvPr id="3" name="Content Placeholder 2"/>
          <p:cNvSpPr>
            <a:spLocks noGrp="1"/>
          </p:cNvSpPr>
          <p:nvPr>
            <p:ph sz="quarter" idx="1"/>
          </p:nvPr>
        </p:nvSpPr>
        <p:spPr/>
        <p:txBody>
          <a:bodyPr/>
          <a:lstStyle/>
          <a:p>
            <a:r>
              <a:rPr lang="en-US" b="1" dirty="0"/>
              <a:t>Engage</a:t>
            </a:r>
            <a:r>
              <a:rPr lang="en-US" dirty="0"/>
              <a:t>: How will this make the world a better place? </a:t>
            </a:r>
          </a:p>
          <a:p>
            <a:r>
              <a:rPr lang="en-US" b="1" dirty="0" smtClean="0"/>
              <a:t>Educate</a:t>
            </a:r>
            <a:r>
              <a:rPr lang="en-US" dirty="0"/>
              <a:t>: How will we accomplish this? </a:t>
            </a:r>
          </a:p>
          <a:p>
            <a:r>
              <a:rPr lang="en-US" b="1" dirty="0" smtClean="0"/>
              <a:t>Execute</a:t>
            </a:r>
            <a:r>
              <a:rPr lang="en-US" dirty="0"/>
              <a:t>: What do I need to do? </a:t>
            </a:r>
          </a:p>
          <a:p>
            <a:r>
              <a:rPr lang="en-US" b="1" dirty="0" smtClean="0"/>
              <a:t>Evaluate</a:t>
            </a:r>
            <a:r>
              <a:rPr lang="en-US" dirty="0"/>
              <a:t>: How will we know we made a difference? </a:t>
            </a:r>
          </a:p>
          <a:p>
            <a:r>
              <a:rPr lang="en-US" b="1" dirty="0" smtClean="0"/>
              <a:t>Endure</a:t>
            </a:r>
            <a:r>
              <a:rPr lang="en-US" dirty="0"/>
              <a:t>: How do I know it will last? </a:t>
            </a:r>
          </a:p>
          <a:p>
            <a:r>
              <a:rPr lang="en-US" b="1" dirty="0" smtClean="0"/>
              <a:t>Expand</a:t>
            </a:r>
            <a:r>
              <a:rPr lang="en-US" dirty="0"/>
              <a:t>: Who else needs to know this? </a:t>
            </a:r>
          </a:p>
        </p:txBody>
      </p:sp>
    </p:spTree>
    <p:extLst>
      <p:ext uri="{BB962C8B-B14F-4D97-AF65-F5344CB8AC3E}">
        <p14:creationId xmlns:p14="http://schemas.microsoft.com/office/powerpoint/2010/main" val="222797449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229600" cy="1143000"/>
          </a:xfrm>
        </p:spPr>
        <p:txBody>
          <a:bodyPr>
            <a:normAutofit/>
          </a:bodyPr>
          <a:lstStyle/>
          <a:p>
            <a:pPr algn="ctr"/>
            <a:r>
              <a:rPr lang="en-US" sz="3200" b="1" dirty="0">
                <a:solidFill>
                  <a:srgbClr val="00B0F0"/>
                </a:solidFill>
              </a:rPr>
              <a:t>Is </a:t>
            </a:r>
            <a:r>
              <a:rPr lang="en-US" sz="3200" b="1" dirty="0" smtClean="0">
                <a:solidFill>
                  <a:srgbClr val="00B0F0"/>
                </a:solidFill>
              </a:rPr>
              <a:t>Your </a:t>
            </a:r>
            <a:r>
              <a:rPr lang="en-US" sz="3200" b="1" dirty="0">
                <a:solidFill>
                  <a:srgbClr val="00B0F0"/>
                </a:solidFill>
              </a:rPr>
              <a:t>H</a:t>
            </a:r>
            <a:r>
              <a:rPr lang="en-US" sz="3200" b="1" dirty="0" smtClean="0">
                <a:solidFill>
                  <a:srgbClr val="00B0F0"/>
                </a:solidFill>
              </a:rPr>
              <a:t>ospital </a:t>
            </a:r>
            <a:r>
              <a:rPr lang="en-US" sz="3200" b="1" dirty="0">
                <a:solidFill>
                  <a:srgbClr val="00B0F0"/>
                </a:solidFill>
              </a:rPr>
              <a:t>S</a:t>
            </a:r>
            <a:r>
              <a:rPr lang="en-US" sz="3200" b="1" dirty="0" smtClean="0">
                <a:solidFill>
                  <a:srgbClr val="00B0F0"/>
                </a:solidFill>
              </a:rPr>
              <a:t>afe</a:t>
            </a:r>
            <a:r>
              <a:rPr lang="en-US" sz="3200" b="1" dirty="0">
                <a:solidFill>
                  <a:srgbClr val="00B0F0"/>
                </a:solidFill>
              </a:rPr>
              <a:t>?</a:t>
            </a:r>
          </a:p>
        </p:txBody>
      </p:sp>
      <p:sp>
        <p:nvSpPr>
          <p:cNvPr id="3" name="Content Placeholder 2"/>
          <p:cNvSpPr>
            <a:spLocks noGrp="1"/>
          </p:cNvSpPr>
          <p:nvPr>
            <p:ph sz="quarter" idx="10"/>
          </p:nvPr>
        </p:nvSpPr>
        <p:spPr>
          <a:xfrm>
            <a:off x="888375" y="1893849"/>
            <a:ext cx="7786048" cy="4191000"/>
          </a:xfrm>
        </p:spPr>
        <p:txBody>
          <a:bodyPr>
            <a:normAutofit/>
          </a:bodyPr>
          <a:lstStyle/>
          <a:p>
            <a:pPr algn="l">
              <a:spcBef>
                <a:spcPts val="0"/>
              </a:spcBef>
              <a:buSzPct val="100000"/>
              <a:buBlip>
                <a:blip r:embed="rId3"/>
              </a:buBlip>
            </a:pPr>
            <a:r>
              <a:rPr lang="en-US" sz="2000" dirty="0" smtClean="0">
                <a:solidFill>
                  <a:schemeClr val="tx1"/>
                </a:solidFill>
              </a:rPr>
              <a:t>Would </a:t>
            </a:r>
            <a:r>
              <a:rPr lang="en-US" sz="2000" dirty="0">
                <a:solidFill>
                  <a:schemeClr val="tx1"/>
                </a:solidFill>
              </a:rPr>
              <a:t>you want a loved one to be a patient at your hospital? </a:t>
            </a:r>
            <a:r>
              <a:rPr lang="en-US" sz="2000" dirty="0" smtClean="0">
                <a:solidFill>
                  <a:schemeClr val="tx1"/>
                </a:solidFill>
              </a:rPr>
              <a:t>Your unit?</a:t>
            </a:r>
          </a:p>
          <a:p>
            <a:pPr algn="l">
              <a:spcBef>
                <a:spcPts val="0"/>
              </a:spcBef>
              <a:buSzPct val="100000"/>
              <a:buBlip>
                <a:blip r:embed="rId3"/>
              </a:buBlip>
            </a:pPr>
            <a:endParaRPr lang="en-US" sz="2000" dirty="0">
              <a:solidFill>
                <a:schemeClr val="tx1"/>
              </a:solidFill>
            </a:endParaRPr>
          </a:p>
          <a:p>
            <a:pPr algn="l">
              <a:spcBef>
                <a:spcPts val="0"/>
              </a:spcBef>
              <a:buSzPct val="100000"/>
              <a:buBlip>
                <a:blip r:embed="rId3"/>
              </a:buBlip>
            </a:pPr>
            <a:r>
              <a:rPr lang="en-US" sz="2000" dirty="0" smtClean="0">
                <a:solidFill>
                  <a:schemeClr val="tx1"/>
                </a:solidFill>
              </a:rPr>
              <a:t>Would </a:t>
            </a:r>
            <a:r>
              <a:rPr lang="en-US" sz="2000" dirty="0">
                <a:solidFill>
                  <a:schemeClr val="tx1"/>
                </a:solidFill>
              </a:rPr>
              <a:t>you want to be a patient in </a:t>
            </a:r>
            <a:r>
              <a:rPr lang="en-US" sz="2000" dirty="0" smtClean="0">
                <a:solidFill>
                  <a:schemeClr val="tx1"/>
                </a:solidFill>
              </a:rPr>
              <a:t>the unit where you work?</a:t>
            </a:r>
            <a:endParaRPr lang="en-US" sz="2000" dirty="0">
              <a:solidFill>
                <a:schemeClr val="tx1"/>
              </a:solidFill>
            </a:endParaRPr>
          </a:p>
          <a:p>
            <a:pPr algn="l">
              <a:spcBef>
                <a:spcPts val="0"/>
              </a:spcBef>
              <a:buSzPct val="100000"/>
              <a:buBlip>
                <a:blip r:embed="rId3"/>
              </a:buBlip>
            </a:pPr>
            <a:endParaRPr lang="en-US" sz="2000" dirty="0">
              <a:solidFill>
                <a:schemeClr val="tx1"/>
              </a:solidFill>
            </a:endParaRPr>
          </a:p>
          <a:p>
            <a:pPr algn="l">
              <a:spcBef>
                <a:spcPts val="0"/>
              </a:spcBef>
              <a:buSzPct val="100000"/>
              <a:buBlip>
                <a:blip r:embed="rId3"/>
              </a:buBlip>
            </a:pPr>
            <a:r>
              <a:rPr lang="en-US" sz="2000" dirty="0" smtClean="0">
                <a:solidFill>
                  <a:schemeClr val="tx1"/>
                </a:solidFill>
              </a:rPr>
              <a:t>Can </a:t>
            </a:r>
            <a:r>
              <a:rPr lang="en-US" sz="2000" dirty="0">
                <a:solidFill>
                  <a:schemeClr val="tx1"/>
                </a:solidFill>
              </a:rPr>
              <a:t>you say with </a:t>
            </a:r>
            <a:r>
              <a:rPr lang="en-US" sz="2000" dirty="0" smtClean="0">
                <a:solidFill>
                  <a:schemeClr val="tx1"/>
                </a:solidFill>
              </a:rPr>
              <a:t>100 percent </a:t>
            </a:r>
            <a:r>
              <a:rPr lang="en-US" sz="2000" dirty="0">
                <a:solidFill>
                  <a:schemeClr val="tx1"/>
                </a:solidFill>
              </a:rPr>
              <a:t>certainty that you believe that your hospital does everything it can to protect its patients?</a:t>
            </a:r>
          </a:p>
        </p:txBody>
      </p:sp>
      <p:sp>
        <p:nvSpPr>
          <p:cNvPr id="6" name="Slide Number Placeholder 4"/>
          <p:cNvSpPr>
            <a:spLocks noGrp="1"/>
          </p:cNvSpPr>
          <p:nvPr>
            <p:ph type="sldNum" sz="quarter" idx="12"/>
          </p:nvPr>
        </p:nvSpPr>
        <p:spPr/>
        <p:txBody>
          <a:bodyPr/>
          <a:lstStyle/>
          <a:p>
            <a:pPr>
              <a:defRPr/>
            </a:pPr>
            <a:fld id="{3881F016-8923-431B-A939-A61567D19098}" type="slidenum">
              <a:rPr lang="en-US" smtClean="0"/>
              <a:pPr>
                <a:defRPr/>
              </a:pPr>
              <a:t>94</a:t>
            </a:fld>
            <a:endParaRPr lang="en-US" dirty="0"/>
          </a:p>
        </p:txBody>
      </p:sp>
      <p:pic>
        <p:nvPicPr>
          <p:cNvPr id="4" name="Picture 3" descr="A patient in a hospital bed surrounded by a family member and two clinicians."/>
          <p:cNvPicPr>
            <a:picLocks noChangeAspect="1"/>
          </p:cNvPicPr>
          <p:nvPr/>
        </p:nvPicPr>
        <p:blipFill>
          <a:blip r:embed="rId4" cstate="print"/>
          <a:stretch>
            <a:fillRect/>
          </a:stretch>
        </p:blipFill>
        <p:spPr>
          <a:xfrm>
            <a:off x="1758090" y="4051075"/>
            <a:ext cx="5312229" cy="3984174"/>
          </a:xfrm>
          <a:prstGeom prst="rect">
            <a:avLst/>
          </a:prstGeom>
        </p:spPr>
      </p:pic>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6506" y="304800"/>
            <a:ext cx="8229600" cy="1143000"/>
          </a:xfrm>
        </p:spPr>
        <p:txBody>
          <a:bodyPr>
            <a:normAutofit/>
          </a:bodyPr>
          <a:lstStyle/>
          <a:p>
            <a:pPr algn="ctr"/>
            <a:r>
              <a:rPr lang="en-US" sz="3200" b="1" dirty="0" smtClean="0">
                <a:solidFill>
                  <a:srgbClr val="00B0F0"/>
                </a:solidFill>
              </a:rPr>
              <a:t>The CUSP Model</a:t>
            </a:r>
            <a:r>
              <a:rPr lang="en-US" sz="3200" b="1" dirty="0" smtClean="0">
                <a:solidFill>
                  <a:schemeClr val="tx1"/>
                </a:solidFill>
              </a:rPr>
              <a:t/>
            </a:r>
            <a:br>
              <a:rPr lang="en-US" sz="3200" b="1" dirty="0" smtClean="0">
                <a:solidFill>
                  <a:schemeClr val="tx1"/>
                </a:solidFill>
              </a:rPr>
            </a:br>
            <a:endParaRPr lang="en-US" sz="3200" b="1" dirty="0">
              <a:solidFill>
                <a:schemeClr val="tx1"/>
              </a:solidFill>
            </a:endParaRPr>
          </a:p>
        </p:txBody>
      </p:sp>
      <p:sp>
        <p:nvSpPr>
          <p:cNvPr id="3" name="Content Placeholder 2"/>
          <p:cNvSpPr>
            <a:spLocks noGrp="1"/>
          </p:cNvSpPr>
          <p:nvPr>
            <p:ph sz="quarter" idx="10"/>
          </p:nvPr>
        </p:nvSpPr>
        <p:spPr>
          <a:xfrm>
            <a:off x="866073" y="1600200"/>
            <a:ext cx="7366251" cy="4191000"/>
          </a:xfrm>
        </p:spPr>
        <p:txBody>
          <a:bodyPr>
            <a:noAutofit/>
          </a:bodyPr>
          <a:lstStyle/>
          <a:p>
            <a:pPr algn="l">
              <a:buSzPct val="100000"/>
              <a:buFont typeface="Arial" pitchFamily="34" charset="0"/>
              <a:buChar char="•"/>
            </a:pPr>
            <a:r>
              <a:rPr lang="en-US" sz="2000" dirty="0" smtClean="0">
                <a:solidFill>
                  <a:schemeClr val="tx1"/>
                </a:solidFill>
              </a:rPr>
              <a:t>Created through a collaborative effort of the Agency for Healthcare Research and Quality and state and national-level innovators in patient safety</a:t>
            </a:r>
          </a:p>
          <a:p>
            <a:pPr algn="l">
              <a:buSzPct val="100000"/>
              <a:buFont typeface="Arial" pitchFamily="34" charset="0"/>
              <a:buChar char="•"/>
            </a:pPr>
            <a:endParaRPr lang="en-US" sz="2000" dirty="0" smtClean="0">
              <a:solidFill>
                <a:schemeClr val="tx1"/>
              </a:solidFill>
            </a:endParaRPr>
          </a:p>
          <a:p>
            <a:pPr lvl="0" algn="l">
              <a:buSzPct val="100000"/>
              <a:buFont typeface="Arial" pitchFamily="34" charset="0"/>
              <a:buChar char="•"/>
            </a:pPr>
            <a:r>
              <a:rPr lang="en-US" sz="2000" dirty="0" smtClean="0">
                <a:solidFill>
                  <a:schemeClr val="tx1"/>
                </a:solidFill>
              </a:rPr>
              <a:t>Dovetails with, and supports, a range of quality and safety improvement models </a:t>
            </a:r>
          </a:p>
          <a:p>
            <a:pPr lvl="0" algn="l">
              <a:buSzPct val="100000"/>
              <a:buFont typeface="Arial" pitchFamily="34" charset="0"/>
              <a:buChar char="•"/>
            </a:pPr>
            <a:endParaRPr lang="en-US" sz="2000" dirty="0" smtClean="0">
              <a:solidFill>
                <a:schemeClr val="tx1"/>
              </a:solidFill>
            </a:endParaRPr>
          </a:p>
          <a:p>
            <a:pPr lvl="0" algn="l">
              <a:buSzPct val="100000"/>
              <a:buFont typeface="Arial" pitchFamily="34" charset="0"/>
              <a:buChar char="•"/>
            </a:pPr>
            <a:r>
              <a:rPr lang="en-US" sz="2000" dirty="0" smtClean="0">
                <a:solidFill>
                  <a:schemeClr val="tx1"/>
                </a:solidFill>
              </a:rPr>
              <a:t>Encompasses </a:t>
            </a:r>
            <a:r>
              <a:rPr lang="en-US" sz="2000" dirty="0">
                <a:solidFill>
                  <a:schemeClr val="tx1"/>
                </a:solidFill>
              </a:rPr>
              <a:t>a wide range of safety tools and </a:t>
            </a:r>
            <a:r>
              <a:rPr lang="en-US" sz="2000" dirty="0" smtClean="0">
                <a:solidFill>
                  <a:schemeClr val="tx1"/>
                </a:solidFill>
              </a:rPr>
              <a:t>approaches</a:t>
            </a:r>
          </a:p>
          <a:p>
            <a:pPr lvl="0" algn="l">
              <a:buSzPct val="100000"/>
              <a:buFont typeface="Arial" pitchFamily="34" charset="0"/>
              <a:buChar char="•"/>
            </a:pPr>
            <a:endParaRPr lang="en-US" sz="2000" dirty="0" smtClean="0">
              <a:solidFill>
                <a:schemeClr val="tx1"/>
              </a:solidFill>
            </a:endParaRPr>
          </a:p>
          <a:p>
            <a:pPr lvl="0" algn="l">
              <a:buSzPct val="100000"/>
              <a:buFont typeface="Arial" pitchFamily="34" charset="0"/>
              <a:buChar char="•"/>
            </a:pPr>
            <a:r>
              <a:rPr lang="en-US" sz="2000" dirty="0" smtClean="0">
                <a:solidFill>
                  <a:schemeClr val="tx1"/>
                </a:solidFill>
              </a:rPr>
              <a:t>Based on the understanding that all </a:t>
            </a:r>
            <a:r>
              <a:rPr lang="en-US" sz="2000" dirty="0">
                <a:solidFill>
                  <a:schemeClr val="tx1"/>
                </a:solidFill>
              </a:rPr>
              <a:t>culture is </a:t>
            </a:r>
            <a:r>
              <a:rPr lang="en-US" sz="2000" dirty="0" smtClean="0">
                <a:solidFill>
                  <a:schemeClr val="tx1"/>
                </a:solidFill>
              </a:rPr>
              <a:t>local, and that work </a:t>
            </a:r>
            <a:r>
              <a:rPr lang="en-US" sz="2000" dirty="0">
                <a:solidFill>
                  <a:schemeClr val="tx1"/>
                </a:solidFill>
              </a:rPr>
              <a:t>to improve culture must be </a:t>
            </a:r>
            <a:r>
              <a:rPr lang="en-US" sz="2000" dirty="0" smtClean="0">
                <a:solidFill>
                  <a:schemeClr val="tx1"/>
                </a:solidFill>
              </a:rPr>
              <a:t>owned at </a:t>
            </a:r>
            <a:r>
              <a:rPr lang="en-US" sz="2000" dirty="0">
                <a:solidFill>
                  <a:schemeClr val="tx1"/>
                </a:solidFill>
              </a:rPr>
              <a:t>the </a:t>
            </a:r>
            <a:r>
              <a:rPr lang="en-US" sz="2000" dirty="0" smtClean="0">
                <a:solidFill>
                  <a:schemeClr val="tx1"/>
                </a:solidFill>
              </a:rPr>
              <a:t>unit level</a:t>
            </a:r>
          </a:p>
          <a:p>
            <a:pPr lvl="0" algn="l">
              <a:buSzPct val="100000"/>
              <a:buFont typeface="Arial" pitchFamily="34" charset="0"/>
              <a:buChar char="•"/>
            </a:pPr>
            <a:endParaRPr lang="en-US" sz="2000" dirty="0" smtClean="0">
              <a:solidFill>
                <a:schemeClr val="tx1"/>
              </a:solidFill>
            </a:endParaRPr>
          </a:p>
          <a:p>
            <a:pPr lvl="0" algn="l">
              <a:buSzPct val="100000"/>
              <a:buFont typeface="Arial" pitchFamily="34" charset="0"/>
              <a:buChar char="•"/>
            </a:pPr>
            <a:r>
              <a:rPr lang="en-US" sz="2000" dirty="0" smtClean="0">
                <a:solidFill>
                  <a:schemeClr val="tx1"/>
                </a:solidFill>
              </a:rPr>
              <a:t>Believes that harm </a:t>
            </a:r>
            <a:r>
              <a:rPr lang="en-US" sz="2000" dirty="0">
                <a:solidFill>
                  <a:schemeClr val="tx1"/>
                </a:solidFill>
              </a:rPr>
              <a:t>is </a:t>
            </a:r>
            <a:r>
              <a:rPr lang="en-US" sz="2000" dirty="0" smtClean="0">
                <a:solidFill>
                  <a:schemeClr val="tx1"/>
                </a:solidFill>
              </a:rPr>
              <a:t>not </a:t>
            </a:r>
            <a:r>
              <a:rPr lang="en-US" sz="2000" dirty="0">
                <a:solidFill>
                  <a:schemeClr val="tx1"/>
                </a:solidFill>
              </a:rPr>
              <a:t>an acceptable “cost of doing </a:t>
            </a:r>
            <a:r>
              <a:rPr lang="en-US" sz="2000" dirty="0" smtClean="0">
                <a:solidFill>
                  <a:schemeClr val="tx1"/>
                </a:solidFill>
              </a:rPr>
              <a:t>business”</a:t>
            </a:r>
          </a:p>
          <a:p>
            <a:pPr lvl="0" algn="l">
              <a:buSzPct val="100000"/>
              <a:buFont typeface="Arial" pitchFamily="34" charset="0"/>
              <a:buChar char="•"/>
            </a:pPr>
            <a:endParaRPr lang="en-US" sz="2000" dirty="0" smtClean="0">
              <a:solidFill>
                <a:schemeClr val="tx1"/>
              </a:solidFill>
            </a:endParaRPr>
          </a:p>
          <a:p>
            <a:pPr lvl="0" algn="l">
              <a:buSzPct val="100000"/>
              <a:buFont typeface="Arial" pitchFamily="34" charset="0"/>
              <a:buChar char="•"/>
            </a:pPr>
            <a:r>
              <a:rPr lang="en-US" sz="2000" dirty="0" smtClean="0">
                <a:solidFill>
                  <a:schemeClr val="tx1"/>
                </a:solidFill>
              </a:rPr>
              <a:t>Can be </a:t>
            </a:r>
            <a:r>
              <a:rPr lang="en-US" sz="2000" dirty="0">
                <a:solidFill>
                  <a:schemeClr val="tx1"/>
                </a:solidFill>
              </a:rPr>
              <a:t>applied by anyone, anywhere</a:t>
            </a:r>
          </a:p>
        </p:txBody>
      </p:sp>
      <p:sp>
        <p:nvSpPr>
          <p:cNvPr id="4" name="Slide Number Placeholder 4"/>
          <p:cNvSpPr>
            <a:spLocks noGrp="1"/>
          </p:cNvSpPr>
          <p:nvPr>
            <p:ph type="sldNum" sz="quarter" idx="12"/>
          </p:nvPr>
        </p:nvSpPr>
        <p:spPr/>
        <p:txBody>
          <a:bodyPr/>
          <a:lstStyle/>
          <a:p>
            <a:pPr>
              <a:defRPr/>
            </a:pPr>
            <a:fld id="{3881F016-8923-431B-A939-A61567D19098}" type="slidenum">
              <a:rPr lang="en-US" smtClean="0"/>
              <a:pPr>
                <a:defRPr/>
              </a:pPr>
              <a:t>95</a:t>
            </a:fld>
            <a:endParaRPr lang="en-US" dirty="0"/>
          </a:p>
        </p:txBody>
      </p:sp>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143000"/>
          </a:xfrm>
        </p:spPr>
        <p:txBody>
          <a:bodyPr>
            <a:normAutofit/>
          </a:bodyPr>
          <a:lstStyle/>
          <a:p>
            <a:pPr algn="ctr"/>
            <a:r>
              <a:rPr lang="en-US" sz="3200" b="1" dirty="0" smtClean="0">
                <a:solidFill>
                  <a:srgbClr val="00B0F0"/>
                </a:solidFill>
              </a:rPr>
              <a:t>Toolkit Users</a:t>
            </a:r>
            <a:endParaRPr lang="en-US" sz="3200" b="1" dirty="0">
              <a:solidFill>
                <a:srgbClr val="00B0F0"/>
              </a:solidFill>
            </a:endParaRPr>
          </a:p>
        </p:txBody>
      </p:sp>
      <p:sp>
        <p:nvSpPr>
          <p:cNvPr id="3" name="Content Placeholder 2"/>
          <p:cNvSpPr>
            <a:spLocks noGrp="1"/>
          </p:cNvSpPr>
          <p:nvPr>
            <p:ph sz="quarter" idx="10"/>
          </p:nvPr>
        </p:nvSpPr>
        <p:spPr>
          <a:xfrm>
            <a:off x="899526" y="1688283"/>
            <a:ext cx="8229600" cy="5613009"/>
          </a:xfrm>
        </p:spPr>
        <p:txBody>
          <a:bodyPr>
            <a:noAutofit/>
          </a:bodyPr>
          <a:lstStyle/>
          <a:p>
            <a:pPr lvl="0" algn="l">
              <a:buSzPct val="100000"/>
              <a:buBlip>
                <a:blip r:embed="rId3"/>
              </a:buBlip>
            </a:pPr>
            <a:r>
              <a:rPr lang="en-US" sz="2000" dirty="0">
                <a:solidFill>
                  <a:schemeClr val="tx1"/>
                </a:solidFill>
              </a:rPr>
              <a:t>Senior </a:t>
            </a:r>
            <a:r>
              <a:rPr lang="en-US" sz="2000" dirty="0" smtClean="0">
                <a:solidFill>
                  <a:schemeClr val="tx1"/>
                </a:solidFill>
              </a:rPr>
              <a:t>executives </a:t>
            </a:r>
          </a:p>
          <a:p>
            <a:pPr marL="688975" lvl="0" algn="l">
              <a:spcAft>
                <a:spcPts val="600"/>
              </a:spcAft>
              <a:buClr>
                <a:schemeClr val="accent6">
                  <a:lumMod val="75000"/>
                </a:schemeClr>
              </a:buClr>
              <a:buSzPct val="100000"/>
              <a:buFont typeface="Arial" pitchFamily="34" charset="0"/>
              <a:buChar char="-"/>
            </a:pPr>
            <a:r>
              <a:rPr lang="en-US" sz="2000" dirty="0" smtClean="0">
                <a:solidFill>
                  <a:schemeClr val="tx1"/>
                </a:solidFill>
              </a:rPr>
              <a:t>Help leaders prioritize improvement efforts </a:t>
            </a:r>
          </a:p>
          <a:p>
            <a:pPr marL="688975" algn="l">
              <a:spcAft>
                <a:spcPts val="600"/>
              </a:spcAft>
              <a:buClr>
                <a:schemeClr val="accent6">
                  <a:lumMod val="75000"/>
                </a:schemeClr>
              </a:buClr>
              <a:buSzPct val="100000"/>
              <a:buFont typeface="Arial" pitchFamily="34" charset="0"/>
              <a:buChar char="-"/>
            </a:pPr>
            <a:r>
              <a:rPr lang="en-US" sz="2000" dirty="0" smtClean="0">
                <a:solidFill>
                  <a:schemeClr val="tx1"/>
                </a:solidFill>
              </a:rPr>
              <a:t>Provide resources for interventions to alleviate defects </a:t>
            </a:r>
            <a:endParaRPr lang="en-US" sz="2000" dirty="0" smtClean="0">
              <a:solidFill>
                <a:schemeClr val="tx1"/>
              </a:solidFill>
              <a:latin typeface="Arial"/>
              <a:cs typeface="Arial"/>
            </a:endParaRPr>
          </a:p>
          <a:p>
            <a:pPr lvl="0" algn="l">
              <a:buSzPct val="100000"/>
              <a:buBlip>
                <a:blip r:embed="rId3"/>
              </a:buBlip>
            </a:pPr>
            <a:r>
              <a:rPr lang="en-US" sz="2000" dirty="0" smtClean="0">
                <a:solidFill>
                  <a:schemeClr val="tx1"/>
                </a:solidFill>
              </a:rPr>
              <a:t>Patient </a:t>
            </a:r>
            <a:r>
              <a:rPr lang="en-US" sz="2000" dirty="0">
                <a:solidFill>
                  <a:schemeClr val="tx1"/>
                </a:solidFill>
              </a:rPr>
              <a:t>s</a:t>
            </a:r>
            <a:r>
              <a:rPr lang="en-US" sz="2000" dirty="0" smtClean="0">
                <a:solidFill>
                  <a:schemeClr val="tx1"/>
                </a:solidFill>
              </a:rPr>
              <a:t>afety </a:t>
            </a:r>
            <a:r>
              <a:rPr lang="en-US" sz="2000" dirty="0">
                <a:solidFill>
                  <a:schemeClr val="tx1"/>
                </a:solidFill>
              </a:rPr>
              <a:t>o</a:t>
            </a:r>
            <a:r>
              <a:rPr lang="en-US" sz="2000" dirty="0" smtClean="0">
                <a:solidFill>
                  <a:schemeClr val="tx1"/>
                </a:solidFill>
              </a:rPr>
              <a:t>fficers</a:t>
            </a:r>
            <a:r>
              <a:rPr lang="en-US" sz="2000" b="1" dirty="0" smtClean="0">
                <a:solidFill>
                  <a:schemeClr val="tx1"/>
                </a:solidFill>
              </a:rPr>
              <a:t> </a:t>
            </a:r>
            <a:endParaRPr lang="en-US" sz="2000" dirty="0" smtClean="0">
              <a:solidFill>
                <a:schemeClr val="tx1"/>
              </a:solidFill>
            </a:endParaRPr>
          </a:p>
          <a:p>
            <a:pPr marL="688975" algn="l">
              <a:spcAft>
                <a:spcPts val="600"/>
              </a:spcAft>
              <a:buClr>
                <a:schemeClr val="accent6">
                  <a:lumMod val="75000"/>
                </a:schemeClr>
              </a:buClr>
              <a:buSzPct val="100000"/>
              <a:buFont typeface="Arial" pitchFamily="34" charset="0"/>
              <a:buChar char="-"/>
            </a:pPr>
            <a:r>
              <a:rPr lang="en-US" sz="2000" dirty="0" smtClean="0">
                <a:solidFill>
                  <a:schemeClr val="tx1"/>
                </a:solidFill>
              </a:rPr>
              <a:t>Work with senior executives and managers to maintain an 		ongoing infrastructure for improvement activities  </a:t>
            </a:r>
          </a:p>
          <a:p>
            <a:pPr lvl="0" algn="l">
              <a:buSzPct val="100000"/>
              <a:buBlip>
                <a:blip r:embed="rId3"/>
              </a:buBlip>
            </a:pPr>
            <a:r>
              <a:rPr lang="en-US" sz="2000" dirty="0" smtClean="0">
                <a:solidFill>
                  <a:schemeClr val="tx1"/>
                </a:solidFill>
              </a:rPr>
              <a:t>Nurse managers  </a:t>
            </a:r>
          </a:p>
          <a:p>
            <a:pPr marL="688975" algn="l">
              <a:spcAft>
                <a:spcPts val="600"/>
              </a:spcAft>
              <a:buClr>
                <a:schemeClr val="accent6">
                  <a:lumMod val="75000"/>
                </a:schemeClr>
              </a:buClr>
              <a:buSzPct val="100000"/>
              <a:buFont typeface="Arial" pitchFamily="34" charset="0"/>
              <a:buChar char="-"/>
            </a:pPr>
            <a:r>
              <a:rPr lang="en-US" sz="2000" dirty="0" smtClean="0">
                <a:solidFill>
                  <a:schemeClr val="tx1"/>
                </a:solidFill>
              </a:rPr>
              <a:t>Educate staff on the science of safety </a:t>
            </a:r>
          </a:p>
          <a:p>
            <a:pPr marL="688975" algn="l">
              <a:spcAft>
                <a:spcPts val="600"/>
              </a:spcAft>
              <a:buClr>
                <a:schemeClr val="accent6">
                  <a:lumMod val="75000"/>
                </a:schemeClr>
              </a:buClr>
              <a:buSzPct val="100000"/>
              <a:buFont typeface="Arial" pitchFamily="34" charset="0"/>
              <a:buChar char="-"/>
            </a:pPr>
            <a:r>
              <a:rPr lang="en-US" sz="2000" dirty="0" smtClean="0">
                <a:solidFill>
                  <a:schemeClr val="tx1"/>
                </a:solidFill>
              </a:rPr>
              <a:t>Provide opportunities for staff to learn and practice using 			teamwork and communication tools </a:t>
            </a:r>
          </a:p>
          <a:p>
            <a:pPr marL="688975" algn="l">
              <a:spcAft>
                <a:spcPts val="600"/>
              </a:spcAft>
              <a:buClr>
                <a:schemeClr val="accent6">
                  <a:lumMod val="75000"/>
                </a:schemeClr>
              </a:buClr>
              <a:buSzPct val="100000"/>
              <a:buFont typeface="Arial" pitchFamily="34" charset="0"/>
              <a:buChar char="-"/>
            </a:pPr>
            <a:r>
              <a:rPr lang="en-US" sz="2000" dirty="0" smtClean="0">
                <a:solidFill>
                  <a:schemeClr val="tx1"/>
                </a:solidFill>
              </a:rPr>
              <a:t>Work with senior executives and managers to maintain an 		ongoing infrastructure for improvement activities </a:t>
            </a:r>
          </a:p>
          <a:p>
            <a:pPr>
              <a:buSzPct val="100000"/>
              <a:buBlip>
                <a:blip r:embed="rId3"/>
              </a:buBlip>
            </a:pPr>
            <a:endParaRPr lang="en-US" sz="2000" dirty="0"/>
          </a:p>
        </p:txBody>
      </p:sp>
      <p:sp>
        <p:nvSpPr>
          <p:cNvPr id="5" name="Slide Number Placeholder 4"/>
          <p:cNvSpPr>
            <a:spLocks noGrp="1"/>
          </p:cNvSpPr>
          <p:nvPr>
            <p:ph type="sldNum" sz="quarter" idx="12"/>
          </p:nvPr>
        </p:nvSpPr>
        <p:spPr>
          <a:xfrm>
            <a:off x="6705600" y="6096000"/>
            <a:ext cx="2133600" cy="365125"/>
          </a:xfrm>
        </p:spPr>
        <p:txBody>
          <a:bodyPr/>
          <a:lstStyle/>
          <a:p>
            <a:pPr>
              <a:defRPr/>
            </a:pPr>
            <a:fld id="{3881F016-8923-431B-A939-A61567D19098}" type="slidenum">
              <a:rPr lang="en-US" smtClean="0"/>
              <a:pPr>
                <a:defRPr/>
              </a:pPr>
              <a:t>96</a:t>
            </a:fld>
            <a:endParaRPr lang="en-US" dirty="0"/>
          </a:p>
        </p:txBody>
      </p:sp>
    </p:spTree>
    <p:extLst>
      <p:ext uri="{BB962C8B-B14F-4D97-AF65-F5344CB8AC3E}">
        <p14:creationId xmlns:p14="http://schemas.microsoft.com/office/powerpoint/2010/main" val="2232134222"/>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880950" y="2141032"/>
            <a:ext cx="8118087" cy="3040568"/>
          </a:xfrm>
        </p:spPr>
        <p:txBody>
          <a:bodyPr/>
          <a:lstStyle/>
          <a:p>
            <a:pPr lvl="0" algn="l">
              <a:buSzPct val="100000"/>
              <a:buBlip>
                <a:blip r:embed="rId2"/>
              </a:buBlip>
            </a:pPr>
            <a:r>
              <a:rPr lang="en-US" sz="2000" dirty="0" smtClean="0">
                <a:solidFill>
                  <a:schemeClr val="tx1"/>
                </a:solidFill>
              </a:rPr>
              <a:t>Frontline staff  </a:t>
            </a:r>
          </a:p>
          <a:p>
            <a:pPr marL="688975" algn="l">
              <a:spcAft>
                <a:spcPts val="600"/>
              </a:spcAft>
              <a:buClr>
                <a:schemeClr val="accent6">
                  <a:lumMod val="75000"/>
                </a:schemeClr>
              </a:buClr>
              <a:buSzPct val="100000"/>
              <a:buFont typeface="Arial" pitchFamily="34" charset="0"/>
              <a:buChar char="-"/>
            </a:pPr>
            <a:r>
              <a:rPr lang="en-US" sz="2000" dirty="0" smtClean="0">
                <a:solidFill>
                  <a:schemeClr val="tx1"/>
                </a:solidFill>
              </a:rPr>
              <a:t>Engage with Stakeholders in safety improvement</a:t>
            </a:r>
          </a:p>
          <a:p>
            <a:pPr lvl="0" algn="l">
              <a:buSzPct val="100000"/>
              <a:buBlip>
                <a:blip r:embed="rId2"/>
              </a:buBlip>
            </a:pPr>
            <a:r>
              <a:rPr lang="en-US" sz="2000" dirty="0" smtClean="0">
                <a:solidFill>
                  <a:schemeClr val="tx1"/>
                </a:solidFill>
              </a:rPr>
              <a:t>Physician champions  </a:t>
            </a:r>
          </a:p>
          <a:p>
            <a:pPr marL="688975" algn="l">
              <a:spcAft>
                <a:spcPts val="600"/>
              </a:spcAft>
              <a:buClr>
                <a:schemeClr val="accent6">
                  <a:lumMod val="75000"/>
                </a:schemeClr>
              </a:buClr>
              <a:buSzPct val="100000"/>
              <a:buFont typeface="Arial" pitchFamily="34" charset="0"/>
              <a:buChar char="-"/>
            </a:pPr>
            <a:r>
              <a:rPr lang="en-US" sz="2000" dirty="0" smtClean="0">
                <a:solidFill>
                  <a:schemeClr val="tx1"/>
                </a:solidFill>
              </a:rPr>
              <a:t>Share knowledge on the immediate and long-term benefits of 	teamwork and communication tools</a:t>
            </a:r>
          </a:p>
          <a:p>
            <a:endParaRPr lang="en-US" dirty="0"/>
          </a:p>
        </p:txBody>
      </p:sp>
      <p:sp>
        <p:nvSpPr>
          <p:cNvPr id="4" name="Title 1"/>
          <p:cNvSpPr>
            <a:spLocks noGrp="1"/>
          </p:cNvSpPr>
          <p:nvPr>
            <p:ph type="title"/>
          </p:nvPr>
        </p:nvSpPr>
        <p:spPr>
          <a:xfrm>
            <a:off x="381000" y="-152400"/>
            <a:ext cx="8229600" cy="1143000"/>
          </a:xfrm>
        </p:spPr>
        <p:txBody>
          <a:bodyPr>
            <a:normAutofit/>
          </a:bodyPr>
          <a:lstStyle/>
          <a:p>
            <a:pPr algn="ctr"/>
            <a:r>
              <a:rPr lang="en-US" sz="3200" b="1" dirty="0" smtClean="0">
                <a:solidFill>
                  <a:srgbClr val="00B0F0"/>
                </a:solidFill>
              </a:rPr>
              <a:t>Toolkit Users</a:t>
            </a:r>
            <a:endParaRPr lang="en-US" sz="3200" b="1" dirty="0">
              <a:solidFill>
                <a:srgbClr val="00B0F0"/>
              </a:solidFill>
            </a:endParaRPr>
          </a:p>
        </p:txBody>
      </p:sp>
      <p:sp>
        <p:nvSpPr>
          <p:cNvPr id="6" name="Slide Number Placeholder 4"/>
          <p:cNvSpPr>
            <a:spLocks noGrp="1"/>
          </p:cNvSpPr>
          <p:nvPr>
            <p:ph type="sldNum" sz="quarter" idx="12"/>
          </p:nvPr>
        </p:nvSpPr>
        <p:spPr>
          <a:xfrm>
            <a:off x="6705600" y="6096000"/>
            <a:ext cx="2133600" cy="365125"/>
          </a:xfrm>
        </p:spPr>
        <p:txBody>
          <a:bodyPr/>
          <a:lstStyle/>
          <a:p>
            <a:pPr>
              <a:defRPr/>
            </a:pPr>
            <a:fld id="{3881F016-8923-431B-A939-A61567D19098}" type="slidenum">
              <a:rPr lang="en-US" smtClean="0"/>
              <a:pPr>
                <a:defRPr/>
              </a:pPr>
              <a:t>97</a:t>
            </a:fld>
            <a:endParaRPr lang="en-US" dirty="0"/>
          </a:p>
        </p:txBody>
      </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Understanding Barriers to Implementation</a:t>
            </a:r>
            <a:endParaRPr lang="en-US" dirty="0"/>
          </a:p>
        </p:txBody>
      </p:sp>
      <p:graphicFrame>
        <p:nvGraphicFramePr>
          <p:cNvPr id="5" name="Content Placeholder 4"/>
          <p:cNvGraphicFramePr>
            <a:graphicFrameLocks noGrp="1"/>
          </p:cNvGraphicFramePr>
          <p:nvPr>
            <p:ph sz="quarter" idx="1"/>
            <p:extLst>
              <p:ext uri="{D42A27DB-BD31-4B8C-83A1-F6EECF244321}">
                <p14:modId xmlns:p14="http://schemas.microsoft.com/office/powerpoint/2010/main" val="3409727889"/>
              </p:ext>
            </p:extLst>
          </p:nvPr>
        </p:nvGraphicFramePr>
        <p:xfrm>
          <a:off x="228597" y="1447800"/>
          <a:ext cx="8686802" cy="4835824"/>
        </p:xfrm>
        <a:graphic>
          <a:graphicData uri="http://schemas.openxmlformats.org/drawingml/2006/table">
            <a:tbl>
              <a:tblPr/>
              <a:tblGrid>
                <a:gridCol w="4343401"/>
                <a:gridCol w="4343401"/>
              </a:tblGrid>
              <a:tr h="127096">
                <a:tc>
                  <a:txBody>
                    <a:bodyPr/>
                    <a:lstStyle/>
                    <a:p>
                      <a:pPr algn="l"/>
                      <a:r>
                        <a:rPr lang="en-US" sz="800" b="1" dirty="0"/>
                        <a:t>Barriers</a:t>
                      </a:r>
                    </a:p>
                  </a:txBody>
                  <a:tcPr marL="18361" marR="18361" marT="9181" marB="9181">
                    <a:lnL>
                      <a:noFill/>
                    </a:lnL>
                    <a:lnR>
                      <a:noFill/>
                    </a:lnR>
                    <a:lnT>
                      <a:noFill/>
                    </a:lnT>
                    <a:lnB>
                      <a:noFill/>
                    </a:lnB>
                  </a:tcPr>
                </a:tc>
                <a:tc>
                  <a:txBody>
                    <a:bodyPr/>
                    <a:lstStyle/>
                    <a:p>
                      <a:pPr algn="ctr"/>
                      <a:r>
                        <a:rPr lang="en-US" sz="800" b="1" dirty="0"/>
                        <a:t>Potential solutions</a:t>
                      </a:r>
                    </a:p>
                  </a:txBody>
                  <a:tcPr marL="18361" marR="18361" marT="9181" marB="9181">
                    <a:lnL>
                      <a:noFill/>
                    </a:lnL>
                    <a:lnR>
                      <a:noFill/>
                    </a:lnR>
                    <a:lnT>
                      <a:noFill/>
                    </a:lnT>
                    <a:lnB>
                      <a:noFill/>
                    </a:lnB>
                  </a:tcPr>
                </a:tc>
              </a:tr>
              <a:tr h="127096">
                <a:tc>
                  <a:txBody>
                    <a:bodyPr/>
                    <a:lstStyle/>
                    <a:p>
                      <a:pPr algn="l"/>
                      <a:r>
                        <a:rPr lang="en-US" sz="800" dirty="0">
                          <a:solidFill>
                            <a:srgbClr val="FF0000"/>
                          </a:solidFill>
                        </a:rPr>
                        <a:t>Engage</a:t>
                      </a:r>
                    </a:p>
                  </a:txBody>
                  <a:tcPr marL="18361" marR="18361" marT="9181" marB="9181">
                    <a:lnL>
                      <a:noFill/>
                    </a:lnL>
                    <a:lnR>
                      <a:noFill/>
                    </a:lnR>
                    <a:lnT>
                      <a:noFill/>
                    </a:lnT>
                    <a:lnB>
                      <a:noFill/>
                    </a:lnB>
                  </a:tcPr>
                </a:tc>
                <a:tc>
                  <a:txBody>
                    <a:bodyPr/>
                    <a:lstStyle/>
                    <a:p>
                      <a:pPr algn="l"/>
                      <a:r>
                        <a:rPr lang="en-US" sz="800"/>
                        <a:t> </a:t>
                      </a:r>
                    </a:p>
                  </a:txBody>
                  <a:tcPr marL="18361" marR="18361" marT="9181" marB="9181">
                    <a:lnL>
                      <a:noFill/>
                    </a:lnL>
                    <a:lnR>
                      <a:noFill/>
                    </a:lnR>
                    <a:lnT>
                      <a:noFill/>
                    </a:lnT>
                    <a:lnB>
                      <a:noFill/>
                    </a:lnB>
                  </a:tcPr>
                </a:tc>
              </a:tr>
              <a:tr h="166354">
                <a:tc>
                  <a:txBody>
                    <a:bodyPr/>
                    <a:lstStyle/>
                    <a:p>
                      <a:pPr algn="l"/>
                      <a:r>
                        <a:rPr lang="en-US" sz="800" dirty="0"/>
                        <a:t> Nurses are not on board</a:t>
                      </a:r>
                    </a:p>
                  </a:txBody>
                  <a:tcPr marL="18361" marR="18361" marT="9181" marB="9181">
                    <a:lnL>
                      <a:noFill/>
                    </a:lnL>
                    <a:lnR>
                      <a:noFill/>
                    </a:lnR>
                    <a:lnT>
                      <a:noFill/>
                    </a:lnT>
                    <a:lnB>
                      <a:noFill/>
                    </a:lnB>
                  </a:tcPr>
                </a:tc>
                <a:tc>
                  <a:txBody>
                    <a:bodyPr/>
                    <a:lstStyle/>
                    <a:p>
                      <a:pPr algn="l"/>
                      <a:r>
                        <a:rPr lang="en-US" sz="800" dirty="0"/>
                        <a:t>Obtain buy-in prior to implementation; address concerns to the nurses’ satisfaction</a:t>
                      </a:r>
                    </a:p>
                  </a:txBody>
                  <a:tcPr marL="18361" marR="18361" marT="9181" marB="9181">
                    <a:lnL>
                      <a:noFill/>
                    </a:lnL>
                    <a:lnR>
                      <a:noFill/>
                    </a:lnR>
                    <a:lnT>
                      <a:noFill/>
                    </a:lnT>
                    <a:lnB>
                      <a:noFill/>
                    </a:lnB>
                  </a:tcPr>
                </a:tc>
              </a:tr>
              <a:tr h="266168">
                <a:tc>
                  <a:txBody>
                    <a:bodyPr/>
                    <a:lstStyle/>
                    <a:p>
                      <a:pPr algn="l"/>
                      <a:r>
                        <a:rPr lang="en-US" sz="800" dirty="0"/>
                        <a:t> Physicians do not want to adopt new practice</a:t>
                      </a:r>
                    </a:p>
                  </a:txBody>
                  <a:tcPr marL="18361" marR="18361" marT="9181" marB="9181">
                    <a:lnL>
                      <a:noFill/>
                    </a:lnL>
                    <a:lnR>
                      <a:noFill/>
                    </a:lnR>
                    <a:lnT>
                      <a:noFill/>
                    </a:lnT>
                    <a:lnB>
                      <a:noFill/>
                    </a:lnB>
                  </a:tcPr>
                </a:tc>
                <a:tc>
                  <a:txBody>
                    <a:bodyPr/>
                    <a:lstStyle/>
                    <a:p>
                      <a:pPr algn="l"/>
                      <a:r>
                        <a:rPr lang="en-US" sz="800" dirty="0"/>
                        <a:t>Provide physicians with data on urinary catheter use, with monthly feedback on use and CAUTI; identify a physician champion who will act as a liaison with colleagues to support the work</a:t>
                      </a:r>
                    </a:p>
                  </a:txBody>
                  <a:tcPr marL="18361" marR="18361" marT="9181" marB="9181">
                    <a:lnL>
                      <a:noFill/>
                    </a:lnL>
                    <a:lnR>
                      <a:noFill/>
                    </a:lnR>
                    <a:lnT>
                      <a:noFill/>
                    </a:lnT>
                    <a:lnB>
                      <a:noFill/>
                    </a:lnB>
                  </a:tcPr>
                </a:tc>
              </a:tr>
              <a:tr h="348015">
                <a:tc>
                  <a:txBody>
                    <a:bodyPr/>
                    <a:lstStyle/>
                    <a:p>
                      <a:pPr algn="l"/>
                      <a:r>
                        <a:rPr lang="en-US" sz="800"/>
                        <a:t> Leadership does not see CAUTI as a priority</a:t>
                      </a:r>
                    </a:p>
                  </a:txBody>
                  <a:tcPr marL="18361" marR="18361" marT="9181" marB="9181">
                    <a:lnL>
                      <a:noFill/>
                    </a:lnL>
                    <a:lnR>
                      <a:noFill/>
                    </a:lnR>
                    <a:lnT>
                      <a:noFill/>
                    </a:lnT>
                    <a:lnB>
                      <a:noFill/>
                    </a:lnB>
                  </a:tcPr>
                </a:tc>
                <a:tc>
                  <a:txBody>
                    <a:bodyPr/>
                    <a:lstStyle/>
                    <a:p>
                      <a:pPr algn="l"/>
                      <a:r>
                        <a:rPr lang="en-US" sz="800" dirty="0"/>
                        <a:t>Present the business case to obtain leadership support; address the external factors (Centers for Medicare and Medicaid Services nonpayment rule, public reporting of CAUTI); provide data to leadership regularly</a:t>
                      </a:r>
                    </a:p>
                  </a:txBody>
                  <a:tcPr marL="18361" marR="18361" marT="9181" marB="9181">
                    <a:lnL>
                      <a:noFill/>
                    </a:lnL>
                    <a:lnR>
                      <a:noFill/>
                    </a:lnR>
                    <a:lnT>
                      <a:noFill/>
                    </a:lnT>
                    <a:lnB>
                      <a:noFill/>
                    </a:lnB>
                  </a:tcPr>
                </a:tc>
              </a:tr>
              <a:tr h="127096">
                <a:tc>
                  <a:txBody>
                    <a:bodyPr/>
                    <a:lstStyle/>
                    <a:p>
                      <a:pPr algn="l"/>
                      <a:r>
                        <a:rPr lang="en-US" sz="800" dirty="0">
                          <a:solidFill>
                            <a:srgbClr val="FF0000"/>
                          </a:solidFill>
                        </a:rPr>
                        <a:t>Educate</a:t>
                      </a:r>
                    </a:p>
                  </a:txBody>
                  <a:tcPr marL="18361" marR="18361" marT="9181" marB="9181">
                    <a:lnL>
                      <a:noFill/>
                    </a:lnL>
                    <a:lnR>
                      <a:noFill/>
                    </a:lnR>
                    <a:lnT>
                      <a:noFill/>
                    </a:lnT>
                    <a:lnB>
                      <a:noFill/>
                    </a:lnB>
                  </a:tcPr>
                </a:tc>
                <a:tc>
                  <a:txBody>
                    <a:bodyPr/>
                    <a:lstStyle/>
                    <a:p>
                      <a:pPr algn="l"/>
                      <a:r>
                        <a:rPr lang="en-US" sz="800" dirty="0"/>
                        <a:t> </a:t>
                      </a:r>
                    </a:p>
                  </a:txBody>
                  <a:tcPr marL="18361" marR="18361" marT="9181" marB="9181">
                    <a:lnL>
                      <a:noFill/>
                    </a:lnL>
                    <a:lnR>
                      <a:noFill/>
                    </a:lnR>
                    <a:lnT>
                      <a:noFill/>
                    </a:lnT>
                    <a:lnB>
                      <a:noFill/>
                    </a:lnB>
                  </a:tcPr>
                </a:tc>
              </a:tr>
              <a:tr h="458475">
                <a:tc>
                  <a:txBody>
                    <a:bodyPr/>
                    <a:lstStyle/>
                    <a:p>
                      <a:pPr algn="l"/>
                      <a:r>
                        <a:rPr lang="en-US" sz="800"/>
                        <a:t> Healthcare workers have gaps in knowledge of infectious and noninfectious consequences related to the urinary catheter</a:t>
                      </a:r>
                    </a:p>
                  </a:txBody>
                  <a:tcPr marL="18361" marR="18361" marT="9181" marB="9181">
                    <a:lnL>
                      <a:noFill/>
                    </a:lnL>
                    <a:lnR>
                      <a:noFill/>
                    </a:lnR>
                    <a:lnT>
                      <a:noFill/>
                    </a:lnT>
                    <a:lnB>
                      <a:noFill/>
                    </a:lnB>
                  </a:tcPr>
                </a:tc>
                <a:tc>
                  <a:txBody>
                    <a:bodyPr/>
                    <a:lstStyle/>
                    <a:p>
                      <a:pPr algn="l"/>
                      <a:r>
                        <a:rPr lang="en-US" sz="800" dirty="0"/>
                        <a:t>Create tailored educational materials; use different venues for education, including bedside and electronic; incorporate education into annual competency testing for nurses; use multiple venues for physicians (formal presentations, meetings, one-to-one discussions for high utilizers)</a:t>
                      </a:r>
                    </a:p>
                  </a:txBody>
                  <a:tcPr marL="18361" marR="18361" marT="9181" marB="9181">
                    <a:lnL>
                      <a:noFill/>
                    </a:lnL>
                    <a:lnR>
                      <a:noFill/>
                    </a:lnR>
                    <a:lnT>
                      <a:noFill/>
                    </a:lnT>
                    <a:lnB>
                      <a:noFill/>
                    </a:lnB>
                  </a:tcPr>
                </a:tc>
              </a:tr>
              <a:tr h="127096">
                <a:tc>
                  <a:txBody>
                    <a:bodyPr/>
                    <a:lstStyle/>
                    <a:p>
                      <a:pPr algn="l"/>
                      <a:r>
                        <a:rPr lang="en-US" sz="800" dirty="0">
                          <a:solidFill>
                            <a:srgbClr val="FF0000"/>
                          </a:solidFill>
                        </a:rPr>
                        <a:t>Execute</a:t>
                      </a:r>
                    </a:p>
                  </a:txBody>
                  <a:tcPr marL="18361" marR="18361" marT="9181" marB="9181">
                    <a:lnL>
                      <a:noFill/>
                    </a:lnL>
                    <a:lnR>
                      <a:noFill/>
                    </a:lnR>
                    <a:lnT>
                      <a:noFill/>
                    </a:lnT>
                    <a:lnB>
                      <a:noFill/>
                    </a:lnB>
                  </a:tcPr>
                </a:tc>
                <a:tc>
                  <a:txBody>
                    <a:bodyPr/>
                    <a:lstStyle/>
                    <a:p>
                      <a:pPr algn="l"/>
                      <a:r>
                        <a:rPr lang="en-US" sz="800" dirty="0"/>
                        <a:t> </a:t>
                      </a:r>
                    </a:p>
                  </a:txBody>
                  <a:tcPr marL="18361" marR="18361" marT="9181" marB="9181">
                    <a:lnL>
                      <a:noFill/>
                    </a:lnL>
                    <a:lnR>
                      <a:noFill/>
                    </a:lnR>
                    <a:lnT>
                      <a:noFill/>
                    </a:lnT>
                    <a:lnB>
                      <a:noFill/>
                    </a:lnB>
                  </a:tcPr>
                </a:tc>
              </a:tr>
              <a:tr h="365981">
                <a:tc>
                  <a:txBody>
                    <a:bodyPr/>
                    <a:lstStyle/>
                    <a:p>
                      <a:pPr algn="l"/>
                      <a:r>
                        <a:rPr lang="en-US" sz="800"/>
                        <a:t> Unnecessary catheters are placed frequently</a:t>
                      </a:r>
                    </a:p>
                  </a:txBody>
                  <a:tcPr marL="18361" marR="18361" marT="9181" marB="9181">
                    <a:lnL>
                      <a:noFill/>
                    </a:lnL>
                    <a:lnR>
                      <a:noFill/>
                    </a:lnR>
                    <a:lnT>
                      <a:noFill/>
                    </a:lnT>
                    <a:lnB>
                      <a:noFill/>
                    </a:lnB>
                  </a:tcPr>
                </a:tc>
                <a:tc>
                  <a:txBody>
                    <a:bodyPr/>
                    <a:lstStyle/>
                    <a:p>
                      <a:pPr algn="l"/>
                      <a:r>
                        <a:rPr lang="en-US" sz="800" dirty="0"/>
                        <a:t>Develop a policy on appropriate catheter placement indications (obtain endorsement from both physician and nurse leaderships); identify areas where catheters are frequently placed (emergency department, operating room)</a:t>
                      </a:r>
                    </a:p>
                  </a:txBody>
                  <a:tcPr marL="18361" marR="18361" marT="9181" marB="9181">
                    <a:lnL>
                      <a:noFill/>
                    </a:lnL>
                    <a:lnR>
                      <a:noFill/>
                    </a:lnR>
                    <a:lnT>
                      <a:noFill/>
                    </a:lnT>
                    <a:lnB>
                      <a:noFill/>
                    </a:lnB>
                  </a:tcPr>
                </a:tc>
              </a:tr>
              <a:tr h="765232">
                <a:tc>
                  <a:txBody>
                    <a:bodyPr/>
                    <a:lstStyle/>
                    <a:p>
                      <a:pPr algn="l"/>
                      <a:r>
                        <a:rPr lang="en-US" sz="800" dirty="0"/>
                        <a:t> No longer needed catheters are not discontinued in a timely manner</a:t>
                      </a:r>
                    </a:p>
                  </a:txBody>
                  <a:tcPr marL="18361" marR="18361" marT="9181" marB="9181">
                    <a:lnL>
                      <a:noFill/>
                    </a:lnL>
                    <a:lnR>
                      <a:noFill/>
                    </a:lnR>
                    <a:lnT>
                      <a:noFill/>
                    </a:lnT>
                    <a:lnB>
                      <a:noFill/>
                    </a:lnB>
                  </a:tcPr>
                </a:tc>
                <a:tc>
                  <a:txBody>
                    <a:bodyPr/>
                    <a:lstStyle/>
                    <a:p>
                      <a:pPr algn="l"/>
                      <a:r>
                        <a:rPr lang="en-US" sz="800" dirty="0"/>
                        <a:t>Address workload concerns by providing alternatives to the catheter (assistance with toileting, bundling changes for the incontinent with regular skin care management); incorporate daily catheter evaluation into the work flow (may be supported by multidisciplinary or nursing rounds); identify a nurse champion on each unit to promote appropriate catheter use (or catheter patrol); identify areas with a significant potential for improvement (intensive care to non–intensive care transition, operating room, or post-anesthesia care unit)</a:t>
                      </a:r>
                    </a:p>
                  </a:txBody>
                  <a:tcPr marL="18361" marR="18361" marT="9181" marB="9181">
                    <a:lnL>
                      <a:noFill/>
                    </a:lnL>
                    <a:lnR>
                      <a:noFill/>
                    </a:lnR>
                    <a:lnT>
                      <a:noFill/>
                    </a:lnT>
                    <a:lnB>
                      <a:noFill/>
                    </a:lnB>
                  </a:tcPr>
                </a:tc>
              </a:tr>
              <a:tr h="348015">
                <a:tc>
                  <a:txBody>
                    <a:bodyPr/>
                    <a:lstStyle/>
                    <a:p>
                      <a:pPr algn="l"/>
                      <a:r>
                        <a:rPr lang="en-US" sz="800"/>
                        <a:t> Proper insertion technique is not followed</a:t>
                      </a:r>
                    </a:p>
                  </a:txBody>
                  <a:tcPr marL="18361" marR="18361" marT="9181" marB="9181">
                    <a:lnL>
                      <a:noFill/>
                    </a:lnL>
                    <a:lnR>
                      <a:noFill/>
                    </a:lnR>
                    <a:lnT>
                      <a:noFill/>
                    </a:lnT>
                    <a:lnB>
                      <a:noFill/>
                    </a:lnB>
                  </a:tcPr>
                </a:tc>
                <a:tc>
                  <a:txBody>
                    <a:bodyPr/>
                    <a:lstStyle/>
                    <a:p>
                      <a:pPr algn="l"/>
                      <a:r>
                        <a:rPr lang="en-US" sz="800" dirty="0"/>
                        <a:t>Develop or update the catheter insertion policy to include all the proper steps; develop competencies for healthcare workers placing the catheter; consider periodic audits of catheter placement</a:t>
                      </a:r>
                    </a:p>
                  </a:txBody>
                  <a:tcPr marL="18361" marR="18361" marT="9181" marB="9181">
                    <a:lnL>
                      <a:noFill/>
                    </a:lnL>
                    <a:lnR>
                      <a:noFill/>
                    </a:lnR>
                    <a:lnT>
                      <a:noFill/>
                    </a:lnT>
                    <a:lnB>
                      <a:noFill/>
                    </a:lnB>
                  </a:tcPr>
                </a:tc>
              </a:tr>
              <a:tr h="615513">
                <a:tc>
                  <a:txBody>
                    <a:bodyPr/>
                    <a:lstStyle/>
                    <a:p>
                      <a:pPr algn="l"/>
                      <a:r>
                        <a:rPr lang="en-US" sz="800"/>
                        <a:t> Healthcare workers complain of limited resources to help them “do the right thing”</a:t>
                      </a:r>
                    </a:p>
                  </a:txBody>
                  <a:tcPr marL="18361" marR="18361" marT="9181" marB="9181">
                    <a:lnL>
                      <a:noFill/>
                    </a:lnL>
                    <a:lnR>
                      <a:noFill/>
                    </a:lnR>
                    <a:lnT>
                      <a:noFill/>
                    </a:lnT>
                    <a:lnB>
                      <a:noFill/>
                    </a:lnB>
                  </a:tcPr>
                </a:tc>
                <a:tc>
                  <a:txBody>
                    <a:bodyPr/>
                    <a:lstStyle/>
                    <a:p>
                      <a:pPr algn="l"/>
                      <a:r>
                        <a:rPr lang="en-US" sz="800" dirty="0"/>
                        <a:t>Build capacity to increase support, identify stakeholders with interest in supporting the work (</a:t>
                      </a:r>
                      <a:r>
                        <a:rPr lang="en-US" sz="800" dirty="0" err="1"/>
                        <a:t>eg</a:t>
                      </a:r>
                      <a:r>
                        <a:rPr lang="en-US" sz="800" dirty="0"/>
                        <a:t>, falls and wound care champions, infection prevention, urologists, and infectious diseases physicians), and national or regional initiatives that the hospital participates in (</a:t>
                      </a:r>
                      <a:r>
                        <a:rPr lang="en-US" sz="800" dirty="0" err="1"/>
                        <a:t>eg</a:t>
                      </a:r>
                      <a:r>
                        <a:rPr lang="en-US" sz="800" dirty="0"/>
                        <a:t>, surgical care improvement project); investigate the potential of using electronic medical records to either prompt the evaluation or the removal of the catheter</a:t>
                      </a:r>
                    </a:p>
                  </a:txBody>
                  <a:tcPr marL="18361" marR="18361" marT="9181" marB="9181">
                    <a:lnL>
                      <a:noFill/>
                    </a:lnL>
                    <a:lnR>
                      <a:noFill/>
                    </a:lnR>
                    <a:lnT>
                      <a:noFill/>
                    </a:lnT>
                    <a:lnB>
                      <a:noFill/>
                    </a:lnB>
                  </a:tcPr>
                </a:tc>
              </a:tr>
              <a:tr h="127096">
                <a:tc>
                  <a:txBody>
                    <a:bodyPr/>
                    <a:lstStyle/>
                    <a:p>
                      <a:pPr algn="l"/>
                      <a:r>
                        <a:rPr lang="en-US" sz="800" dirty="0">
                          <a:solidFill>
                            <a:srgbClr val="FF0000"/>
                          </a:solidFill>
                        </a:rPr>
                        <a:t>Evaluate</a:t>
                      </a:r>
                    </a:p>
                  </a:txBody>
                  <a:tcPr marL="18361" marR="18361" marT="9181" marB="9181">
                    <a:lnL>
                      <a:noFill/>
                    </a:lnL>
                    <a:lnR>
                      <a:noFill/>
                    </a:lnR>
                    <a:lnT>
                      <a:noFill/>
                    </a:lnT>
                    <a:lnB>
                      <a:noFill/>
                    </a:lnB>
                  </a:tcPr>
                </a:tc>
                <a:tc>
                  <a:txBody>
                    <a:bodyPr/>
                    <a:lstStyle/>
                    <a:p>
                      <a:pPr algn="l"/>
                      <a:r>
                        <a:rPr lang="en-US" sz="800" dirty="0"/>
                        <a:t> </a:t>
                      </a:r>
                    </a:p>
                  </a:txBody>
                  <a:tcPr marL="18361" marR="18361" marT="9181" marB="9181">
                    <a:lnL>
                      <a:noFill/>
                    </a:lnL>
                    <a:lnR>
                      <a:noFill/>
                    </a:lnR>
                    <a:lnT>
                      <a:noFill/>
                    </a:lnT>
                    <a:lnB>
                      <a:noFill/>
                    </a:lnB>
                  </a:tcPr>
                </a:tc>
              </a:tr>
              <a:tr h="365981">
                <a:tc>
                  <a:txBody>
                    <a:bodyPr/>
                    <a:lstStyle/>
                    <a:p>
                      <a:pPr algn="l"/>
                      <a:r>
                        <a:rPr lang="en-US" sz="800"/>
                        <a:t> Urinary catheter use does not significantly change with the effort, although compliance with appropriate indications significantly increase</a:t>
                      </a:r>
                    </a:p>
                  </a:txBody>
                  <a:tcPr marL="18361" marR="18361" marT="9181" marB="9181">
                    <a:lnL>
                      <a:noFill/>
                    </a:lnL>
                    <a:lnR>
                      <a:noFill/>
                    </a:lnR>
                    <a:lnT>
                      <a:noFill/>
                    </a:lnT>
                    <a:lnB>
                      <a:noFill/>
                    </a:lnB>
                  </a:tcPr>
                </a:tc>
                <a:tc>
                  <a:txBody>
                    <a:bodyPr/>
                    <a:lstStyle/>
                    <a:p>
                      <a:pPr algn="l"/>
                      <a:r>
                        <a:rPr lang="en-US" sz="800" dirty="0"/>
                        <a:t>Assess for any changes occurring to the patient population (</a:t>
                      </a:r>
                      <a:r>
                        <a:rPr lang="en-US" sz="800" dirty="0" err="1"/>
                        <a:t>ie</a:t>
                      </a:r>
                      <a:r>
                        <a:rPr lang="en-US" sz="800" dirty="0"/>
                        <a:t>, type of admissions to unit involved); if there were no changes in the type of patients admitted to the unit, then scrutinize the data related to labeled indications for accuracy</a:t>
                      </a:r>
                    </a:p>
                  </a:txBody>
                  <a:tcPr marL="18361" marR="18361" marT="9181" marB="9181">
                    <a:lnL>
                      <a:noFill/>
                    </a:lnL>
                    <a:lnR>
                      <a:noFill/>
                    </a:lnR>
                    <a:lnT>
                      <a:noFill/>
                    </a:lnT>
                    <a:lnB>
                      <a:noFill/>
                    </a:lnB>
                  </a:tcPr>
                </a:tc>
              </a:tr>
              <a:tr h="266168">
                <a:tc>
                  <a:txBody>
                    <a:bodyPr/>
                    <a:lstStyle/>
                    <a:p>
                      <a:pPr algn="l"/>
                      <a:r>
                        <a:rPr lang="en-US" sz="800"/>
                        <a:t> National Healthcare Safety Network CAUTI rate does not drop, although the efforts lead to a significant reduction in catheter placement</a:t>
                      </a:r>
                    </a:p>
                  </a:txBody>
                  <a:tcPr marL="18361" marR="18361" marT="9181" marB="9181">
                    <a:lnL>
                      <a:noFill/>
                    </a:lnL>
                    <a:lnR>
                      <a:noFill/>
                    </a:lnR>
                    <a:lnT>
                      <a:noFill/>
                    </a:lnT>
                    <a:lnB>
                      <a:noFill/>
                    </a:lnB>
                  </a:tcPr>
                </a:tc>
                <a:tc>
                  <a:txBody>
                    <a:bodyPr/>
                    <a:lstStyle/>
                    <a:p>
                      <a:pPr algn="l"/>
                      <a:r>
                        <a:rPr lang="en-US" sz="800" dirty="0"/>
                        <a:t>Examine the urinary catheter utilization ratio; if there is a reduction in catheter use, then the population-based CAUTI measure will be a better predictor to evaluate improvement</a:t>
                      </a:r>
                    </a:p>
                  </a:txBody>
                  <a:tcPr marL="18361" marR="18361" marT="9181" marB="9181">
                    <a:lnL>
                      <a:noFill/>
                    </a:lnL>
                    <a:lnR>
                      <a:noFill/>
                    </a:lnR>
                    <a:lnT>
                      <a:noFill/>
                    </a:lnT>
                    <a:lnB>
                      <a:noFill/>
                    </a:lnB>
                  </a:tcPr>
                </a:tc>
              </a:tr>
            </a:tbl>
          </a:graphicData>
        </a:graphic>
      </p:graphicFrame>
      <p:sp>
        <p:nvSpPr>
          <p:cNvPr id="4" name="TextBox 3"/>
          <p:cNvSpPr txBox="1"/>
          <p:nvPr/>
        </p:nvSpPr>
        <p:spPr>
          <a:xfrm>
            <a:off x="304800" y="6381690"/>
            <a:ext cx="8610600" cy="400110"/>
          </a:xfrm>
          <a:prstGeom prst="rect">
            <a:avLst/>
          </a:prstGeom>
          <a:noFill/>
        </p:spPr>
        <p:txBody>
          <a:bodyPr wrap="square" rtlCol="0">
            <a:spAutoFit/>
          </a:bodyPr>
          <a:lstStyle/>
          <a:p>
            <a:r>
              <a:rPr lang="en-US" sz="1000" dirty="0" err="1" smtClean="0"/>
              <a:t>Fakih</a:t>
            </a:r>
            <a:r>
              <a:rPr lang="en-US" sz="1000" dirty="0" smtClean="0"/>
              <a:t> MG, et al. Implementing a National Program to Reduce CAUTI: A Quality Improvement Collaboration of State Hospital Associations, Academic Medical Centers, Professional </a:t>
            </a:r>
            <a:r>
              <a:rPr lang="en-US" sz="1000" dirty="0" err="1" smtClean="0"/>
              <a:t>Scieties</a:t>
            </a:r>
            <a:r>
              <a:rPr lang="en-US" sz="1000" dirty="0" smtClean="0"/>
              <a:t>, and Governmental Agencies. ICHE 2013;34:1048-54.</a:t>
            </a:r>
            <a:endParaRPr lang="en-US" sz="1000"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4" descr="An arrow sweeping upward to depict CUSP results that build on each other."/>
          <p:cNvSpPr/>
          <p:nvPr/>
        </p:nvSpPr>
        <p:spPr>
          <a:xfrm rot="6713976" flipH="1">
            <a:off x="3158796" y="2195903"/>
            <a:ext cx="6248400" cy="3905250"/>
          </a:xfrm>
          <a:prstGeom prst="swooshArrow">
            <a:avLst>
              <a:gd name="adj1" fmla="val 25000"/>
              <a:gd name="adj2" fmla="val 25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 name="Title 1"/>
          <p:cNvSpPr>
            <a:spLocks noGrp="1"/>
          </p:cNvSpPr>
          <p:nvPr>
            <p:ph type="title"/>
          </p:nvPr>
        </p:nvSpPr>
        <p:spPr>
          <a:xfrm>
            <a:off x="381000" y="0"/>
            <a:ext cx="8229600" cy="959346"/>
          </a:xfrm>
        </p:spPr>
        <p:txBody>
          <a:bodyPr>
            <a:normAutofit/>
          </a:bodyPr>
          <a:lstStyle/>
          <a:p>
            <a:pPr algn="ctr"/>
            <a:r>
              <a:rPr lang="en-US" sz="3200" b="1" dirty="0" smtClean="0">
                <a:solidFill>
                  <a:srgbClr val="00B0F0"/>
                </a:solidFill>
              </a:rPr>
              <a:t>CUSP Results</a:t>
            </a:r>
            <a:endParaRPr lang="en-US" sz="3200" b="1" dirty="0">
              <a:solidFill>
                <a:srgbClr val="00B0F0"/>
              </a:solidFill>
            </a:endParaRPr>
          </a:p>
        </p:txBody>
      </p:sp>
      <p:sp>
        <p:nvSpPr>
          <p:cNvPr id="3" name="Content Placeholder 2"/>
          <p:cNvSpPr>
            <a:spLocks noGrp="1"/>
          </p:cNvSpPr>
          <p:nvPr>
            <p:ph sz="quarter" idx="10"/>
          </p:nvPr>
        </p:nvSpPr>
        <p:spPr>
          <a:xfrm>
            <a:off x="304800" y="1877613"/>
            <a:ext cx="6629399" cy="4191000"/>
          </a:xfrm>
        </p:spPr>
        <p:txBody>
          <a:bodyPr>
            <a:normAutofit/>
          </a:bodyPr>
          <a:lstStyle/>
          <a:p>
            <a:pPr lvl="0" algn="l">
              <a:buSzPct val="100000"/>
              <a:buBlip>
                <a:blip r:embed="rId3"/>
              </a:buBlip>
            </a:pPr>
            <a:r>
              <a:rPr lang="en-US" sz="2000" kern="1200" dirty="0" smtClean="0">
                <a:solidFill>
                  <a:schemeClr val="tx1"/>
                </a:solidFill>
                <a:latin typeface="Arial"/>
                <a:ea typeface="+mj-ea"/>
                <a:cs typeface="Arial"/>
              </a:rPr>
              <a:t>Heightened engagement of staff and senior leaders</a:t>
            </a:r>
          </a:p>
          <a:p>
            <a:pPr lvl="0" algn="l">
              <a:buSzPct val="100000"/>
              <a:buBlip>
                <a:blip r:embed="rId3"/>
              </a:buBlip>
            </a:pPr>
            <a:endParaRPr lang="en-US" sz="2000" kern="1200" dirty="0" smtClean="0">
              <a:solidFill>
                <a:schemeClr val="tx1"/>
              </a:solidFill>
              <a:latin typeface="Arial"/>
              <a:ea typeface="+mj-ea"/>
              <a:cs typeface="Arial"/>
            </a:endParaRPr>
          </a:p>
          <a:p>
            <a:pPr lvl="0" algn="l">
              <a:buSzPct val="100000"/>
              <a:buBlip>
                <a:blip r:embed="rId3"/>
              </a:buBlip>
            </a:pPr>
            <a:r>
              <a:rPr lang="en-US" sz="2000" kern="1200" dirty="0" smtClean="0">
                <a:solidFill>
                  <a:schemeClr val="tx1"/>
                </a:solidFill>
                <a:latin typeface="Arial"/>
                <a:ea typeface="+mj-ea"/>
                <a:cs typeface="Arial"/>
              </a:rPr>
              <a:t>Improved communication among care team members</a:t>
            </a:r>
          </a:p>
          <a:p>
            <a:pPr lvl="0" algn="l">
              <a:buSzPct val="100000"/>
              <a:buBlip>
                <a:blip r:embed="rId3"/>
              </a:buBlip>
            </a:pPr>
            <a:endParaRPr lang="en-US" sz="2000" kern="1200" dirty="0" smtClean="0">
              <a:solidFill>
                <a:schemeClr val="tx1"/>
              </a:solidFill>
              <a:latin typeface="Arial"/>
              <a:ea typeface="+mj-ea"/>
              <a:cs typeface="Arial"/>
            </a:endParaRPr>
          </a:p>
          <a:p>
            <a:pPr lvl="0" algn="l">
              <a:buSzPct val="100000"/>
              <a:buBlip>
                <a:blip r:embed="rId3"/>
              </a:buBlip>
            </a:pPr>
            <a:r>
              <a:rPr lang="en-US" sz="2000" kern="1200" dirty="0" smtClean="0">
                <a:solidFill>
                  <a:schemeClr val="tx1"/>
                </a:solidFill>
                <a:latin typeface="Arial"/>
                <a:ea typeface="+mj-ea"/>
                <a:cs typeface="Arial"/>
              </a:rPr>
              <a:t>Expanded knowledge of potential </a:t>
            </a:r>
            <a:br>
              <a:rPr lang="en-US" sz="2000" kern="1200" dirty="0" smtClean="0">
                <a:solidFill>
                  <a:schemeClr val="tx1"/>
                </a:solidFill>
                <a:latin typeface="Arial"/>
                <a:ea typeface="+mj-ea"/>
                <a:cs typeface="Arial"/>
              </a:rPr>
            </a:br>
            <a:r>
              <a:rPr lang="en-US" sz="2000" kern="1200" dirty="0" smtClean="0">
                <a:solidFill>
                  <a:schemeClr val="tx1"/>
                </a:solidFill>
                <a:latin typeface="Arial"/>
                <a:ea typeface="+mj-ea"/>
                <a:cs typeface="Arial"/>
              </a:rPr>
              <a:t>hazards and barriers to safety</a:t>
            </a:r>
          </a:p>
          <a:p>
            <a:pPr lvl="0" algn="l">
              <a:buSzPct val="100000"/>
              <a:buBlip>
                <a:blip r:embed="rId3"/>
              </a:buBlip>
            </a:pPr>
            <a:endParaRPr lang="en-US" sz="2000" kern="1200" dirty="0" smtClean="0">
              <a:solidFill>
                <a:schemeClr val="tx1"/>
              </a:solidFill>
              <a:latin typeface="Arial"/>
              <a:ea typeface="+mj-ea"/>
              <a:cs typeface="Arial"/>
            </a:endParaRPr>
          </a:p>
          <a:p>
            <a:pPr lvl="0" algn="l">
              <a:buSzPct val="100000"/>
              <a:buBlip>
                <a:blip r:embed="rId3"/>
              </a:buBlip>
            </a:pPr>
            <a:r>
              <a:rPr lang="en-US" sz="2000" kern="1200" dirty="0" smtClean="0">
                <a:solidFill>
                  <a:schemeClr val="tx1"/>
                </a:solidFill>
                <a:latin typeface="Arial"/>
                <a:ea typeface="+mj-ea"/>
                <a:cs typeface="Arial"/>
              </a:rPr>
              <a:t>Collaborative focus on systems of care</a:t>
            </a:r>
            <a:endParaRPr lang="en-US" sz="2000" dirty="0">
              <a:solidFill>
                <a:schemeClr val="tx1"/>
              </a:solidFill>
              <a:latin typeface="Arial"/>
              <a:cs typeface="Arial"/>
            </a:endParaRPr>
          </a:p>
        </p:txBody>
      </p:sp>
      <p:sp>
        <p:nvSpPr>
          <p:cNvPr id="4" name="Slide Number Placeholder 4"/>
          <p:cNvSpPr>
            <a:spLocks noGrp="1"/>
          </p:cNvSpPr>
          <p:nvPr>
            <p:ph type="sldNum" sz="quarter" idx="12"/>
          </p:nvPr>
        </p:nvSpPr>
        <p:spPr/>
        <p:txBody>
          <a:bodyPr/>
          <a:lstStyle/>
          <a:p>
            <a:pPr>
              <a:defRPr/>
            </a:pPr>
            <a:fld id="{3881F016-8923-431B-A939-A61567D19098}" type="slidenum">
              <a:rPr lang="en-US" smtClean="0"/>
              <a:pPr>
                <a:defRPr/>
              </a:pPr>
              <a:t>99</a:t>
            </a:fld>
            <a:endParaRPr lang="en-US" dirty="0"/>
          </a:p>
        </p:txBody>
      </p:sp>
    </p:spTree>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3348</TotalTime>
  <Words>8412</Words>
  <Application>Microsoft Office PowerPoint</Application>
  <PresentationFormat>On-screen Show (4:3)</PresentationFormat>
  <Paragraphs>932</Paragraphs>
  <Slides>113</Slides>
  <Notes>5</Notes>
  <HiddenSlides>0</HiddenSlides>
  <MMClips>0</MMClips>
  <ScaleCrop>false</ScaleCrop>
  <HeadingPairs>
    <vt:vector size="4" baseType="variant">
      <vt:variant>
        <vt:lpstr>Theme</vt:lpstr>
      </vt:variant>
      <vt:variant>
        <vt:i4>1</vt:i4>
      </vt:variant>
      <vt:variant>
        <vt:lpstr>Slide Titles</vt:lpstr>
      </vt:variant>
      <vt:variant>
        <vt:i4>113</vt:i4>
      </vt:variant>
    </vt:vector>
  </HeadingPairs>
  <TitlesOfParts>
    <vt:vector size="114" baseType="lpstr">
      <vt:lpstr>Civic</vt:lpstr>
      <vt:lpstr>Catheter-Associated UTIs:</vt:lpstr>
      <vt:lpstr>Disclosure Statement</vt:lpstr>
      <vt:lpstr>Today’s Objectives</vt:lpstr>
      <vt:lpstr>The Source of Troubles</vt:lpstr>
      <vt:lpstr>Background on CAUTIs</vt:lpstr>
      <vt:lpstr>Epidemiology </vt:lpstr>
      <vt:lpstr>Healthcare Associated Infections</vt:lpstr>
      <vt:lpstr>CAUTI Rates, NHSN, 2012</vt:lpstr>
      <vt:lpstr>Urinary Catheter Utilization Ratios, NHSN, 2012</vt:lpstr>
      <vt:lpstr>Cost of CAUTI</vt:lpstr>
      <vt:lpstr>CAUTI Cost Calculator</vt:lpstr>
      <vt:lpstr>National &amp; Regulatory CAUTI Prevention Initiatives</vt:lpstr>
      <vt:lpstr>Financial: CMS - Show Me the Money!</vt:lpstr>
      <vt:lpstr>Safer Healthcare Now</vt:lpstr>
      <vt:lpstr>Catheter Out Program</vt:lpstr>
      <vt:lpstr>NHSN Definitions of CAUTI: Preventing the Preventable</vt:lpstr>
      <vt:lpstr>NHSN CAUTI Definition Revisions 2015</vt:lpstr>
      <vt:lpstr>NHSN, SUTI and ABUTI, 2015</vt:lpstr>
      <vt:lpstr>Area of Improvement: NHSN Clarification on CAUTI &amp; POA</vt:lpstr>
      <vt:lpstr>Present on Admission and HAI</vt:lpstr>
      <vt:lpstr>Area of Improvement:  Documentation of Symptoms and Catheter Status (1)</vt:lpstr>
      <vt:lpstr>Area of Improvement:  Documentation of Symptoms and Catheter Status (2)</vt:lpstr>
      <vt:lpstr>Example of Amended Urine Culture Order Query</vt:lpstr>
      <vt:lpstr>Pathogenesis of CAUTI</vt:lpstr>
      <vt:lpstr>Pathogenesis</vt:lpstr>
      <vt:lpstr>Pathogenesis</vt:lpstr>
      <vt:lpstr>Catheter Biofilms</vt:lpstr>
      <vt:lpstr>Pathogens Associated with CAUTIs</vt:lpstr>
      <vt:lpstr>Antibiotic Resistant Organisms &amp; CAUTIs</vt:lpstr>
      <vt:lpstr>The Danger Next Door</vt:lpstr>
      <vt:lpstr>Urine Specimen Collection</vt:lpstr>
      <vt:lpstr>Area of Improvement:  Collection of Urine for Microbiology Culture</vt:lpstr>
      <vt:lpstr>How should we collect urine specimens?</vt:lpstr>
      <vt:lpstr>Optimal Urine Collection System</vt:lpstr>
      <vt:lpstr>Education on Proper Urine Collection</vt:lpstr>
      <vt:lpstr>Preferred Method of Urine Collection</vt:lpstr>
      <vt:lpstr>Prevention Recommendations</vt:lpstr>
      <vt:lpstr>Is Old New Again?</vt:lpstr>
      <vt:lpstr>National Survey on Prevention of UTIs</vt:lpstr>
      <vt:lpstr>What Can We Prevent?</vt:lpstr>
      <vt:lpstr>Published Guidelines on Prevention of CAUTI</vt:lpstr>
      <vt:lpstr>Published Guidelines on Prevention of CAUTI</vt:lpstr>
      <vt:lpstr>CDC-HICPAC Guideline Categories</vt:lpstr>
      <vt:lpstr>Lifecycle of the Urinary Catheter</vt:lpstr>
      <vt:lpstr>Lifecycle 1: Catheter Placement</vt:lpstr>
      <vt:lpstr>When is Urinary Catheterization Appropriate?</vt:lpstr>
      <vt:lpstr>When is Urinary Catheterization Inappropriate?</vt:lpstr>
      <vt:lpstr>Area of Improvement:  Urinary Catheter Use in the Emergency Dept.</vt:lpstr>
      <vt:lpstr>Recommendations on Insertion</vt:lpstr>
      <vt:lpstr>Clinicians Should Choose Products</vt:lpstr>
      <vt:lpstr>Sample Urinary Catheter Insertion Kit</vt:lpstr>
      <vt:lpstr>What to Look For in Catheter Products</vt:lpstr>
      <vt:lpstr>Package Inserts (Instructions on Aseptic Techniques)</vt:lpstr>
      <vt:lpstr>Package Inserts (Instructions on Aseptic Techniques)</vt:lpstr>
      <vt:lpstr>Sample Manufacturer Procedure Statements</vt:lpstr>
      <vt:lpstr>Education</vt:lpstr>
      <vt:lpstr>Antimicrobial/Antiseptic Catheters</vt:lpstr>
      <vt:lpstr>Results of 2 Meta-Analysis of Antimicrobial Urinary Catheters</vt:lpstr>
      <vt:lpstr>Multicenter Study on Impact of Silver Catheters</vt:lpstr>
      <vt:lpstr>Lifecycle 2: Catheter Care</vt:lpstr>
      <vt:lpstr>Meatal Cleansing</vt:lpstr>
      <vt:lpstr>Is a Bath Basin a Source of Pathogens Implicated in Causing HAI’s?</vt:lpstr>
      <vt:lpstr>Secure the Catheter </vt:lpstr>
      <vt:lpstr>Maintain Unobstructed Urine Flow</vt:lpstr>
      <vt:lpstr>Emptying the Collection Bag</vt:lpstr>
      <vt:lpstr>Emptying the Collection Bag</vt:lpstr>
      <vt:lpstr>Lifecycle 3: Catheter Removal</vt:lpstr>
      <vt:lpstr>Example of Intervention Using Daily Reviews (1)</vt:lpstr>
      <vt:lpstr>Example of Intervention Using Daily Reviews (2)</vt:lpstr>
      <vt:lpstr>Example of Intervention Using Weekly Reviews (3)</vt:lpstr>
      <vt:lpstr>Examples of Interventions Using  Reminders and/or Stop Orders (1)</vt:lpstr>
      <vt:lpstr>Example of Interventions Using a Reminder (2)</vt:lpstr>
      <vt:lpstr>Examples of Intervention Using a Reminder (3)</vt:lpstr>
      <vt:lpstr>Example of Intervention Using a Reminder (4)</vt:lpstr>
      <vt:lpstr>Example of Intervention Using a Stop Order (1)</vt:lpstr>
      <vt:lpstr>Example of a Nurse-Directed Protocol (1)</vt:lpstr>
      <vt:lpstr>Example of Intervention Using a Bundle (1)</vt:lpstr>
      <vt:lpstr>Example of Intervention Using a Bundle (2)</vt:lpstr>
      <vt:lpstr>Example of Intervention Using a Bundle (3)</vt:lpstr>
      <vt:lpstr>Area of Improvement: When Should Urinary Catheters be Replaced?</vt:lpstr>
      <vt:lpstr>Area of Improvement: What Should be Done for the Patient Admitted with a Urinary Catheter?</vt:lpstr>
      <vt:lpstr>Lifecycle 4: Catheter Reinsertion</vt:lpstr>
      <vt:lpstr>Bladder Scanner for Avoiding Reinsertion </vt:lpstr>
      <vt:lpstr>Integration of Bladder Scanning in Nurse-Driven Protocol</vt:lpstr>
      <vt:lpstr>A CAUTI Reduction Program with Integral  Bladder Scanning Protocols</vt:lpstr>
      <vt:lpstr>What is the Physician’s Role in the CAUTI Prevention Program?</vt:lpstr>
      <vt:lpstr>Different Settings and Effect on Non-ICUs</vt:lpstr>
      <vt:lpstr>Disciplines &amp; Incentives</vt:lpstr>
      <vt:lpstr>Consensus Across all Guidelines</vt:lpstr>
      <vt:lpstr>Implementation Strategies</vt:lpstr>
      <vt:lpstr>CAUTI Prevention Program Guide to Patient Safety</vt:lpstr>
      <vt:lpstr>CUSP Improvement Model</vt:lpstr>
      <vt:lpstr>Key Toolkit Questions</vt:lpstr>
      <vt:lpstr>Is Your Hospital Safe?</vt:lpstr>
      <vt:lpstr>The CUSP Model </vt:lpstr>
      <vt:lpstr>Toolkit Users</vt:lpstr>
      <vt:lpstr>Toolkit Users</vt:lpstr>
      <vt:lpstr>Understanding Barriers to Implementation</vt:lpstr>
      <vt:lpstr>CUSP Results</vt:lpstr>
      <vt:lpstr>The “ABCDE Bladder Bundle”</vt:lpstr>
      <vt:lpstr>Effectiveness of Bundles (1)</vt:lpstr>
      <vt:lpstr>Effectiveness of Bundles (2)</vt:lpstr>
      <vt:lpstr>Effectiveness of Bundles (3)</vt:lpstr>
      <vt:lpstr>Effectiveness of Bundles (4)</vt:lpstr>
      <vt:lpstr>PowerPoint Presentation</vt:lpstr>
      <vt:lpstr>PowerPoint Presentation</vt:lpstr>
      <vt:lpstr>PowerPoint Presentation</vt:lpstr>
      <vt:lpstr>PowerPoint Presentation</vt:lpstr>
      <vt:lpstr>PowerPoint Presentation</vt:lpstr>
      <vt:lpstr>PowerPoint Presentation</vt:lpstr>
      <vt:lpstr>Conclusion</vt:lpstr>
      <vt:lpstr>Summary of Strategies</vt:lpstr>
      <vt:lpstr>Thank you!</vt:lpstr>
    </vt:vector>
  </TitlesOfParts>
  <Company>Stony Brook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Prevention of Catheter-Associated UTIs:</dc:title>
  <dc:creator>Garcia, Robert A</dc:creator>
  <cp:lastModifiedBy>compvan2</cp:lastModifiedBy>
  <cp:revision>425</cp:revision>
  <cp:lastPrinted>2014-10-15T18:04:53Z</cp:lastPrinted>
  <dcterms:created xsi:type="dcterms:W3CDTF">2012-01-17T21:58:43Z</dcterms:created>
  <dcterms:modified xsi:type="dcterms:W3CDTF">2015-03-05T18:38:23Z</dcterms:modified>
</cp:coreProperties>
</file>