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 id="2147483674" r:id="rId4"/>
  </p:sldMasterIdLst>
  <p:notesMasterIdLst>
    <p:notesMasterId r:id="rId71"/>
  </p:notesMasterIdLst>
  <p:handoutMasterIdLst>
    <p:handoutMasterId r:id="rId72"/>
  </p:handoutMasterIdLst>
  <p:sldIdLst>
    <p:sldId id="256" r:id="rId5"/>
    <p:sldId id="1178" r:id="rId6"/>
    <p:sldId id="1179" r:id="rId7"/>
    <p:sldId id="1183" r:id="rId8"/>
    <p:sldId id="1172" r:id="rId9"/>
    <p:sldId id="282" r:id="rId10"/>
    <p:sldId id="283" r:id="rId11"/>
    <p:sldId id="287" r:id="rId12"/>
    <p:sldId id="295" r:id="rId13"/>
    <p:sldId id="290" r:id="rId14"/>
    <p:sldId id="292" r:id="rId15"/>
    <p:sldId id="1149" r:id="rId16"/>
    <p:sldId id="285" r:id="rId17"/>
    <p:sldId id="263" r:id="rId18"/>
    <p:sldId id="264" r:id="rId19"/>
    <p:sldId id="1175" r:id="rId20"/>
    <p:sldId id="1176" r:id="rId21"/>
    <p:sldId id="338" r:id="rId22"/>
    <p:sldId id="348" r:id="rId23"/>
    <p:sldId id="299" r:id="rId24"/>
    <p:sldId id="301" r:id="rId25"/>
    <p:sldId id="281" r:id="rId26"/>
    <p:sldId id="331" r:id="rId27"/>
    <p:sldId id="332" r:id="rId28"/>
    <p:sldId id="347" r:id="rId29"/>
    <p:sldId id="349" r:id="rId30"/>
    <p:sldId id="350" r:id="rId31"/>
    <p:sldId id="1177" r:id="rId32"/>
    <p:sldId id="300" r:id="rId33"/>
    <p:sldId id="1171" r:id="rId34"/>
    <p:sldId id="1154" r:id="rId35"/>
    <p:sldId id="277" r:id="rId36"/>
    <p:sldId id="268" r:id="rId37"/>
    <p:sldId id="354" r:id="rId38"/>
    <p:sldId id="266" r:id="rId39"/>
    <p:sldId id="1173" r:id="rId40"/>
    <p:sldId id="261" r:id="rId41"/>
    <p:sldId id="294" r:id="rId42"/>
    <p:sldId id="1174" r:id="rId43"/>
    <p:sldId id="1180" r:id="rId44"/>
    <p:sldId id="362" r:id="rId45"/>
    <p:sldId id="260" r:id="rId46"/>
    <p:sldId id="351" r:id="rId47"/>
    <p:sldId id="352" r:id="rId48"/>
    <p:sldId id="353" r:id="rId49"/>
    <p:sldId id="355" r:id="rId50"/>
    <p:sldId id="356" r:id="rId51"/>
    <p:sldId id="357" r:id="rId52"/>
    <p:sldId id="358" r:id="rId53"/>
    <p:sldId id="364" r:id="rId54"/>
    <p:sldId id="359" r:id="rId55"/>
    <p:sldId id="360" r:id="rId56"/>
    <p:sldId id="361" r:id="rId57"/>
    <p:sldId id="363" r:id="rId58"/>
    <p:sldId id="1146" r:id="rId59"/>
    <p:sldId id="1148" r:id="rId60"/>
    <p:sldId id="1152" r:id="rId61"/>
    <p:sldId id="1156" r:id="rId62"/>
    <p:sldId id="1157" r:id="rId63"/>
    <p:sldId id="262" r:id="rId64"/>
    <p:sldId id="1160" r:id="rId65"/>
    <p:sldId id="279" r:id="rId66"/>
    <p:sldId id="1161" r:id="rId67"/>
    <p:sldId id="1162" r:id="rId68"/>
    <p:sldId id="1181" r:id="rId69"/>
    <p:sldId id="1182" r:id="rId7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6"/>
    <p:restoredTop sz="94126" autoAdjust="0"/>
  </p:normalViewPr>
  <p:slideViewPr>
    <p:cSldViewPr snapToGrid="0">
      <p:cViewPr>
        <p:scale>
          <a:sx n="89" d="100"/>
          <a:sy n="89" d="100"/>
        </p:scale>
        <p:origin x="-1290" y="-666"/>
      </p:cViewPr>
      <p:guideLst>
        <p:guide orient="horz" pos="2160"/>
        <p:guide pos="3840"/>
      </p:guideLst>
    </p:cSldViewPr>
  </p:slideViewPr>
  <p:notesTextViewPr>
    <p:cViewPr>
      <p:scale>
        <a:sx n="1" d="1"/>
        <a:sy n="1" d="1"/>
      </p:scale>
      <p:origin x="0" y="0"/>
    </p:cViewPr>
  </p:notesTextViewPr>
  <p:sorterViewPr>
    <p:cViewPr>
      <p:scale>
        <a:sx n="100" d="100"/>
        <a:sy n="100" d="100"/>
      </p:scale>
      <p:origin x="0" y="-15288"/>
    </p:cViewPr>
  </p:sorterViewPr>
  <p:notesViewPr>
    <p:cSldViewPr snapToGrid="0" showGuides="1">
      <p:cViewPr>
        <p:scale>
          <a:sx n="171" d="100"/>
          <a:sy n="171" d="100"/>
        </p:scale>
        <p:origin x="1272" y="-45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724235276233"/>
          <c:y val="0.10043109515493601"/>
          <c:w val="0.84741459902471405"/>
          <c:h val="0.68518099080069605"/>
        </c:manualLayout>
      </c:layout>
      <c:barChart>
        <c:barDir val="col"/>
        <c:grouping val="clustered"/>
        <c:varyColors val="0"/>
        <c:ser>
          <c:idx val="0"/>
          <c:order val="0"/>
          <c:tx>
            <c:strRef>
              <c:f>Sheet1!$B$1</c:f>
              <c:strCache>
                <c:ptCount val="1"/>
                <c:pt idx="0">
                  <c:v>Series 1</c:v>
                </c:pt>
              </c:strCache>
            </c:strRef>
          </c:tx>
          <c:spPr>
            <a:solidFill>
              <a:schemeClr val="accent4">
                <a:lumMod val="60000"/>
                <a:lumOff val="40000"/>
              </a:schemeClr>
            </a:solidFill>
            <a:ln>
              <a:noFill/>
            </a:ln>
            <a:effectLst/>
          </c:spPr>
          <c:invertIfNegative val="0"/>
          <c:errBars>
            <c:errBarType val="both"/>
            <c:errValType val="cust"/>
            <c:noEndCap val="0"/>
            <c:plus>
              <c:numRef>
                <c:f>Sheet1!$D$2:$D$13</c:f>
                <c:numCache>
                  <c:formatCode>General</c:formatCode>
                  <c:ptCount val="12"/>
                </c:numCache>
              </c:numRef>
            </c:plus>
            <c:minus>
              <c:numRef>
                <c:f>Sheet1!$E$2:$E$13</c:f>
                <c:numCache>
                  <c:formatCode>General</c:formatCode>
                  <c:ptCount val="12"/>
                </c:numCache>
              </c:numRef>
            </c:minus>
            <c:spPr>
              <a:noFill/>
              <a:ln w="19050" cap="sq" cmpd="sng" algn="ctr">
                <a:solidFill>
                  <a:srgbClr val="2D2926"/>
                </a:solidFill>
                <a:miter lim="800000"/>
              </a:ln>
              <a:effectLst/>
            </c:spPr>
          </c:errBars>
          <c:cat>
            <c:numRef>
              <c:f>Sheet1!$A$2:$A$12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Sheet1!$B$2:$B$12</c:f>
              <c:numCache>
                <c:formatCode>#,##0</c:formatCode>
                <c:ptCount val="11"/>
                <c:pt idx="0">
                  <c:v>85700</c:v>
                </c:pt>
                <c:pt idx="1">
                  <c:v>87500</c:v>
                </c:pt>
                <c:pt idx="2">
                  <c:v>91100</c:v>
                </c:pt>
                <c:pt idx="3">
                  <c:v>91100</c:v>
                </c:pt>
                <c:pt idx="4">
                  <c:v>87500</c:v>
                </c:pt>
                <c:pt idx="5">
                  <c:v>89300</c:v>
                </c:pt>
                <c:pt idx="6">
                  <c:v>89300</c:v>
                </c:pt>
                <c:pt idx="7">
                  <c:v>82100</c:v>
                </c:pt>
                <c:pt idx="8">
                  <c:v>92900</c:v>
                </c:pt>
                <c:pt idx="9">
                  <c:v>174800</c:v>
                </c:pt>
                <c:pt idx="10">
                  <c:v>269500</c:v>
                </c:pt>
              </c:numCache>
            </c:numRef>
          </c:val>
          <c:extLst xmlns:c16r2="http://schemas.microsoft.com/office/drawing/2015/06/chart">
            <c:ext xmlns:c16="http://schemas.microsoft.com/office/drawing/2014/chart" uri="{C3380CC4-5D6E-409C-BE32-E72D297353CC}">
              <c16:uniqueId val="{00000000-E8C6-4495-A4B8-DC9F13862C49}"/>
            </c:ext>
          </c:extLst>
        </c:ser>
        <c:dLbls>
          <c:showLegendKey val="0"/>
          <c:showVal val="0"/>
          <c:showCatName val="0"/>
          <c:showSerName val="0"/>
          <c:showPercent val="0"/>
          <c:showBubbleSize val="0"/>
        </c:dLbls>
        <c:gapWidth val="150"/>
        <c:axId val="36739328"/>
        <c:axId val="36745216"/>
      </c:barChart>
      <c:catAx>
        <c:axId val="36739328"/>
        <c:scaling>
          <c:orientation val="minMax"/>
        </c:scaling>
        <c:delete val="0"/>
        <c:axPos val="b"/>
        <c:numFmt formatCode="General" sourceLinked="1"/>
        <c:majorTickMark val="out"/>
        <c:minorTickMark val="none"/>
        <c:tickLblPos val="nextTo"/>
        <c:spPr>
          <a:noFill/>
          <a:ln w="19050" cap="sq" cmpd="sng" algn="ctr">
            <a:solidFill>
              <a:srgbClr val="2D2926"/>
            </a:solidFill>
            <a:round/>
          </a:ln>
          <a:effectLst/>
        </c:spPr>
        <c:txPr>
          <a:bodyPr rot="-60000000" spcFirstLastPara="1" vertOverflow="ellipsis" vert="horz" wrap="square" anchor="ctr" anchorCtr="1"/>
          <a:lstStyle/>
          <a:p>
            <a:pPr>
              <a:defRPr sz="1600" b="0" i="0" u="none" strike="noStrike" kern="1200" baseline="0">
                <a:solidFill>
                  <a:srgbClr val="2D2926"/>
                </a:solidFill>
                <a:latin typeface="+mn-lt"/>
                <a:ea typeface="+mn-ea"/>
                <a:cs typeface="+mn-cs"/>
              </a:defRPr>
            </a:pPr>
            <a:endParaRPr lang="en-US"/>
          </a:p>
        </c:txPr>
        <c:crossAx val="36745216"/>
        <c:crosses val="autoZero"/>
        <c:auto val="1"/>
        <c:lblAlgn val="ctr"/>
        <c:lblOffset val="100"/>
        <c:noMultiLvlLbl val="0"/>
      </c:catAx>
      <c:valAx>
        <c:axId val="36745216"/>
        <c:scaling>
          <c:orientation val="minMax"/>
          <c:max val="300000"/>
          <c:min val="0"/>
        </c:scaling>
        <c:delete val="0"/>
        <c:axPos val="l"/>
        <c:numFmt formatCode="#,##0" sourceLinked="0"/>
        <c:majorTickMark val="out"/>
        <c:minorTickMark val="none"/>
        <c:tickLblPos val="nextTo"/>
        <c:spPr>
          <a:noFill/>
          <a:ln w="19050" cap="sq">
            <a:solidFill>
              <a:srgbClr val="2D2926"/>
            </a:solidFill>
          </a:ln>
          <a:effectLst/>
        </c:spPr>
        <c:txPr>
          <a:bodyPr rot="-60000000" spcFirstLastPara="1" vertOverflow="ellipsis" vert="horz" wrap="square" anchor="ctr" anchorCtr="1"/>
          <a:lstStyle/>
          <a:p>
            <a:pPr>
              <a:defRPr sz="1600" b="0" i="0" u="none" strike="noStrike" kern="1200" baseline="0">
                <a:solidFill>
                  <a:srgbClr val="2D2926"/>
                </a:solidFill>
                <a:latin typeface="+mn-lt"/>
                <a:ea typeface="+mn-ea"/>
                <a:cs typeface="+mn-cs"/>
              </a:defRPr>
            </a:pPr>
            <a:endParaRPr lang="en-US"/>
          </a:p>
        </c:txPr>
        <c:crossAx val="3673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79871"/>
            <a:ext cx="6856413" cy="808871"/>
          </a:xfrm>
          <a:prstGeom prst="rect">
            <a:avLst/>
          </a:prstGeom>
        </p:spPr>
        <p:txBody>
          <a:bodyPr vert="horz" lIns="91440" tIns="45720" rIns="91440" bIns="45720" rtlCol="0"/>
          <a:lstStyle>
            <a:lvl1pPr algn="l">
              <a:defRPr sz="1200"/>
            </a:lvl1pPr>
          </a:lstStyle>
          <a:p>
            <a:pPr algn="ctr"/>
            <a:r>
              <a:rPr lang="it-IT" b="1" dirty="0"/>
              <a:t>HCV </a:t>
            </a:r>
            <a:r>
              <a:rPr lang="it-IT" b="1" dirty="0" err="1" smtClean="0"/>
              <a:t>Infection</a:t>
            </a:r>
            <a:r>
              <a:rPr lang="it-IT" b="1" dirty="0" smtClean="0"/>
              <a:t> </a:t>
            </a:r>
            <a:r>
              <a:rPr lang="it-IT" b="1" dirty="0"/>
              <a:t>in </a:t>
            </a:r>
            <a:r>
              <a:rPr lang="it-IT" b="1" dirty="0" err="1" smtClean="0"/>
              <a:t>Prison</a:t>
            </a:r>
            <a:r>
              <a:rPr lang="it-IT" b="1" dirty="0"/>
              <a:t>. From </a:t>
            </a:r>
            <a:r>
              <a:rPr lang="it-IT" b="1" dirty="0" err="1" smtClean="0"/>
              <a:t>Individual</a:t>
            </a:r>
            <a:r>
              <a:rPr lang="it-IT" b="1" dirty="0" smtClean="0"/>
              <a:t> Care </a:t>
            </a:r>
            <a:r>
              <a:rPr lang="it-IT" b="1" dirty="0"/>
              <a:t>to </a:t>
            </a:r>
            <a:r>
              <a:rPr lang="it-IT" b="1" dirty="0" err="1" smtClean="0"/>
              <a:t>Viral</a:t>
            </a:r>
            <a:r>
              <a:rPr lang="it-IT" b="1" dirty="0" smtClean="0"/>
              <a:t> </a:t>
            </a:r>
            <a:r>
              <a:rPr lang="it-IT" b="1" dirty="0" err="1" smtClean="0"/>
              <a:t>Eradication</a:t>
            </a:r>
            <a:r>
              <a:rPr lang="it-IT" b="1" dirty="0" smtClean="0"/>
              <a:t> </a:t>
            </a:r>
            <a:r>
              <a:rPr lang="it-IT" b="1" dirty="0" err="1" smtClean="0"/>
              <a:t>Strategy</a:t>
            </a:r>
            <a:endParaRPr lang="it-IT" b="1" dirty="0"/>
          </a:p>
          <a:p>
            <a:pPr algn="ctr"/>
            <a:r>
              <a:rPr lang="it-IT" b="1" dirty="0" smtClean="0"/>
              <a:t>Dr. Roberto Ranieri &amp; Dr. Ruggero </a:t>
            </a:r>
            <a:r>
              <a:rPr lang="it-IT" b="1" dirty="0" err="1" smtClean="0"/>
              <a:t>Giulliani</a:t>
            </a:r>
            <a:r>
              <a:rPr lang="it-IT" b="1" dirty="0" smtClean="0"/>
              <a:t>, </a:t>
            </a:r>
            <a:r>
              <a:rPr lang="it-IT" b="1" dirty="0" err="1"/>
              <a:t>Penitenciary</a:t>
            </a:r>
            <a:r>
              <a:rPr lang="it-IT" b="1" dirty="0"/>
              <a:t> </a:t>
            </a:r>
            <a:r>
              <a:rPr lang="it-IT" b="1" dirty="0" err="1"/>
              <a:t>Regional</a:t>
            </a:r>
            <a:r>
              <a:rPr lang="it-IT" b="1" dirty="0"/>
              <a:t> </a:t>
            </a:r>
            <a:r>
              <a:rPr lang="it-IT" b="1" dirty="0" err="1"/>
              <a:t>Health</a:t>
            </a:r>
            <a:r>
              <a:rPr lang="it-IT" b="1" dirty="0"/>
              <a:t> </a:t>
            </a:r>
            <a:r>
              <a:rPr lang="it-IT" b="1" dirty="0" smtClean="0"/>
              <a:t>Unit</a:t>
            </a:r>
            <a:br>
              <a:rPr lang="it-IT" b="1" dirty="0" smtClean="0"/>
            </a:br>
            <a:r>
              <a:rPr lang="it-IT" b="1" dirty="0" smtClean="0"/>
              <a:t>San </a:t>
            </a:r>
            <a:r>
              <a:rPr lang="it-IT" b="1" dirty="0"/>
              <a:t>Paolo </a:t>
            </a:r>
            <a:r>
              <a:rPr lang="it-IT" b="1" dirty="0" err="1"/>
              <a:t>University</a:t>
            </a:r>
            <a:r>
              <a:rPr lang="it-IT" b="1" dirty="0"/>
              <a:t> </a:t>
            </a:r>
            <a:r>
              <a:rPr lang="it-IT" b="1" dirty="0" smtClean="0"/>
              <a:t>Hospital, Milano</a:t>
            </a:r>
            <a:r>
              <a:rPr lang="it-IT" b="1" dirty="0"/>
              <a:t>,  </a:t>
            </a:r>
            <a:r>
              <a:rPr lang="it-IT" b="1" dirty="0" err="1"/>
              <a:t>Italy</a:t>
            </a:r>
            <a:endParaRPr lang="it-IT" b="1" dirty="0"/>
          </a:p>
          <a:p>
            <a:pPr algn="ctr"/>
            <a:r>
              <a:rPr lang="it-IT" b="1" dirty="0" smtClean="0"/>
              <a:t>A Webber Training Teleclass</a:t>
            </a:r>
            <a:endParaRPr lang="it-IT" b="1" dirty="0"/>
          </a:p>
        </p:txBody>
      </p:sp>
      <p:sp>
        <p:nvSpPr>
          <p:cNvPr id="4" name="Footer Placeholder 3"/>
          <p:cNvSpPr>
            <a:spLocks noGrp="1"/>
          </p:cNvSpPr>
          <p:nvPr>
            <p:ph type="ftr" sz="quarter" idx="2"/>
          </p:nvPr>
        </p:nvSpPr>
        <p:spPr>
          <a:xfrm>
            <a:off x="0" y="8172256"/>
            <a:ext cx="6856412" cy="458787"/>
          </a:xfrm>
          <a:prstGeom prst="rect">
            <a:avLst/>
          </a:prstGeom>
        </p:spPr>
        <p:txBody>
          <a:bodyPr vert="horz" lIns="91440" tIns="45720" rIns="91440" bIns="45720" rtlCol="0" anchor="b"/>
          <a:lstStyle>
            <a:lvl1pPr algn="l">
              <a:defRPr sz="1200"/>
            </a:lvl1pPr>
          </a:lstStyle>
          <a:p>
            <a:pPr algn="ctr"/>
            <a:r>
              <a:rPr lang="en-US" b="1" dirty="0" smtClean="0"/>
              <a:t>Hosted by Jim Gauthier, Senior Clinical Advisor, </a:t>
            </a:r>
            <a:r>
              <a:rPr lang="en-US" b="1" dirty="0" err="1" smtClean="0"/>
              <a:t>Diversey</a:t>
            </a:r>
            <a:endParaRPr lang="en-US" b="1" dirty="0" smtClean="0"/>
          </a:p>
          <a:p>
            <a:pPr algn="ctr"/>
            <a:r>
              <a:rPr lang="en-US" b="1" dirty="0" err="1" smtClean="0"/>
              <a:t>www.webbertraining.com</a:t>
            </a:r>
            <a:endParaRPr lang="en-US" b="1"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862010-9879-1449-AF6E-73266629D756}" type="slidenum">
              <a:rPr lang="en-US" smtClean="0"/>
              <a:t>‹#›</a:t>
            </a:fld>
            <a:endParaRPr lang="en-US"/>
          </a:p>
        </p:txBody>
      </p:sp>
    </p:spTree>
    <p:extLst>
      <p:ext uri="{BB962C8B-B14F-4D97-AF65-F5344CB8AC3E}">
        <p14:creationId xmlns:p14="http://schemas.microsoft.com/office/powerpoint/2010/main" val="2009008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720F7-1C4A-4DF5-AB5C-84C74F508187}" type="datetimeFigureOut">
              <a:rPr lang="it-IT" smtClean="0"/>
              <a:t>13/11/2018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7DB72-3733-4DF8-A732-6B027394AD91}" type="slidenum">
              <a:rPr lang="it-IT" smtClean="0"/>
              <a:t>‹#›</a:t>
            </a:fld>
            <a:endParaRPr lang="it-IT"/>
          </a:p>
        </p:txBody>
      </p:sp>
    </p:spTree>
    <p:extLst>
      <p:ext uri="{BB962C8B-B14F-4D97-AF65-F5344CB8AC3E}">
        <p14:creationId xmlns:p14="http://schemas.microsoft.com/office/powerpoint/2010/main" val="3651198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D90E7B-5660-48F1-B606-A56D1BAB30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570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Sistema sanitario</a:t>
            </a:r>
          </a:p>
          <a:p>
            <a:r>
              <a:rPr lang="it-IT" dirty="0" err="1"/>
              <a:t>Multidisciplinary</a:t>
            </a:r>
            <a:r>
              <a:rPr lang="it-IT" dirty="0"/>
              <a:t> team</a:t>
            </a:r>
            <a:r>
              <a:rPr lang="it-IT" baseline="0" dirty="0"/>
              <a:t> </a:t>
            </a:r>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1B875-12DF-462D-8D1D-5A4E8C659D1E}"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9575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1B875-12DF-462D-8D1D-5A4E8C659D1E}"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525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1B875-12DF-462D-8D1D-5A4E8C659D1E}"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037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1B875-12DF-462D-8D1D-5A4E8C659D1E}"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3333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5427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230677C2-FC93-4E2E-910A-C438AC26CDD8}"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86507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69C48-1391-452F-B896-315A99A7D42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867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216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ltLang="it-IT"/>
          </a:p>
        </p:txBody>
      </p:sp>
      <p:sp>
        <p:nvSpPr>
          <p:cNvPr id="234499"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B1A5FF-97B9-45D9-98F5-25877B8B6B20}" type="slidenum">
              <a:rPr kumimoji="0" lang="it-IT" altLang="it-IT" sz="1200" b="0" i="0" u="none" strike="noStrike" kern="1200" cap="none" spc="0" normalizeH="0" baseline="0" noProof="0">
                <a:ln>
                  <a:noFill/>
                </a:ln>
                <a:solidFill>
                  <a:srgbClr val="000000"/>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it-IT" altLang="it-IT" sz="1200" b="0" i="0" u="none" strike="noStrike" kern="1200" cap="none" spc="0" normalizeH="0" baseline="0" noProof="0">
              <a:ln>
                <a:noFill/>
              </a:ln>
              <a:solidFill>
                <a:srgbClr val="000000"/>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581647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625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ltLang="it-IT"/>
          </a:p>
        </p:txBody>
      </p:sp>
      <p:sp>
        <p:nvSpPr>
          <p:cNvPr id="252931" name="Segnaposto numero diapositiva 3"/>
          <p:cNvSpPr txBox="1">
            <a:spLocks noGrp="1"/>
          </p:cNvSpPr>
          <p:nvPr/>
        </p:nvSpPr>
        <p:spPr bwMode="auto">
          <a:xfrm>
            <a:off x="3884613" y="8685213"/>
            <a:ext cx="2971800" cy="457200"/>
          </a:xfrm>
          <a:prstGeom prst="rect">
            <a:avLst/>
          </a:prstGeom>
          <a:noFill/>
          <a:ln>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DCEA7F2D-1313-4D5B-8868-FEB46A6A0233}" type="slidenum">
              <a:rPr kumimoji="0" lang="it-IT" altLang="it-IT" sz="1200" b="0" i="0" u="none" strike="noStrike" kern="1200" cap="none" spc="0" normalizeH="0" baseline="0" noProof="0">
                <a:ln>
                  <a:noFill/>
                </a:ln>
                <a:solidFill>
                  <a:srgbClr val="000000"/>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it-IT" altLang="it-IT" sz="1200" b="0" i="0" u="none" strike="noStrike" kern="1200" cap="none" spc="0" normalizeH="0" baseline="0" noProof="0">
              <a:ln>
                <a:noFill/>
              </a:ln>
              <a:solidFill>
                <a:srgbClr val="000000"/>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814675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47DB72-3733-4DF8-A732-6B027394AD91}" type="slidenum">
              <a:rPr lang="it-IT" smtClean="0"/>
              <a:t>40</a:t>
            </a:fld>
            <a:endParaRPr lang="it-IT"/>
          </a:p>
        </p:txBody>
      </p:sp>
    </p:spTree>
    <p:extLst>
      <p:ext uri="{BB962C8B-B14F-4D97-AF65-F5344CB8AC3E}">
        <p14:creationId xmlns:p14="http://schemas.microsoft.com/office/powerpoint/2010/main" val="248264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869C48-1391-452F-B896-315A99A7D424}" type="slidenum">
              <a:rPr lang="en-AU" smtClean="0"/>
              <a:t>55</a:t>
            </a:fld>
            <a:endParaRPr lang="en-AU" dirty="0"/>
          </a:p>
        </p:txBody>
      </p:sp>
    </p:spTree>
    <p:extLst>
      <p:ext uri="{BB962C8B-B14F-4D97-AF65-F5344CB8AC3E}">
        <p14:creationId xmlns:p14="http://schemas.microsoft.com/office/powerpoint/2010/main" val="187568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GB" dirty="0"/>
          </a:p>
        </p:txBody>
      </p:sp>
      <p:sp>
        <p:nvSpPr>
          <p:cNvPr id="5" name="Slide Number Placeholder 3">
            <a:extLst>
              <a:ext uri="{FF2B5EF4-FFF2-40B4-BE49-F238E27FC236}">
                <a16:creationId xmlns="" xmlns:a16="http://schemas.microsoft.com/office/drawing/2014/main" id="{2DEF8B3E-1AA7-40D0-A668-30D40C24E96F}"/>
              </a:ext>
            </a:extLst>
          </p:cNvPr>
          <p:cNvSpPr txBox="1">
            <a:spLocks/>
          </p:cNvSpPr>
          <p:nvPr/>
        </p:nvSpPr>
        <p:spPr>
          <a:xfrm>
            <a:off x="3850446" y="9428584"/>
            <a:ext cx="2945659" cy="496332"/>
          </a:xfrm>
          <a:prstGeom prst="rect">
            <a:avLst/>
          </a:prstGeom>
        </p:spPr>
        <p:txBody>
          <a:bodyPr vert="horz" lIns="91433" tIns="45717" rIns="91433" bIns="45717"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AD90E7B-5660-48F1-B606-A56D1BAB30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449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869C48-1391-452F-B896-315A99A7D424}" type="slidenum">
              <a:rPr lang="en-AU" smtClean="0"/>
              <a:t>56</a:t>
            </a:fld>
            <a:endParaRPr lang="en-AU" dirty="0"/>
          </a:p>
        </p:txBody>
      </p:sp>
    </p:spTree>
    <p:extLst>
      <p:ext uri="{BB962C8B-B14F-4D97-AF65-F5344CB8AC3E}">
        <p14:creationId xmlns:p14="http://schemas.microsoft.com/office/powerpoint/2010/main" val="1506182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A11B875-12DF-462D-8D1D-5A4E8C659D1E}" type="slidenum">
              <a:rPr lang="it-IT" smtClean="0"/>
              <a:t>57</a:t>
            </a:fld>
            <a:endParaRPr lang="it-IT"/>
          </a:p>
        </p:txBody>
      </p:sp>
    </p:spTree>
    <p:extLst>
      <p:ext uri="{BB962C8B-B14F-4D97-AF65-F5344CB8AC3E}">
        <p14:creationId xmlns:p14="http://schemas.microsoft.com/office/powerpoint/2010/main" val="59823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69648-C023-4F54-A5B1-7D3F41C39C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05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69C48-1391-452F-B896-315A99A7D42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694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69C48-1391-452F-B896-315A99A7D42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383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796BDC-D53F-49F7-ADDD-6E06877002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394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u="non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69C48-1391-452F-B896-315A99A7D42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027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1B875-12DF-462D-8D1D-5A4E8C659D1E}"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0064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1B875-12DF-462D-8D1D-5A4E8C659D1E}"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8832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2E9C427-3589-4163-9826-E44EA7B0558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14F55DD2-9A4D-48EF-8F22-EDD926E3B1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06D8418D-F892-4E54-A8B9-00BEBE4B8D16}"/>
              </a:ext>
            </a:extLst>
          </p:cNvPr>
          <p:cNvSpPr>
            <a:spLocks noGrp="1"/>
          </p:cNvSpPr>
          <p:nvPr>
            <p:ph type="dt" sz="half" idx="10"/>
          </p:nvPr>
        </p:nvSpPr>
        <p:spPr/>
        <p:txBody>
          <a:bodyPr/>
          <a:lstStyle/>
          <a:p>
            <a:fld id="{CC2262CB-EEDA-F949-A6D2-84E56A142A01}" type="datetime1">
              <a:rPr lang="en-CA" smtClean="0"/>
              <a:t>11/13/2018</a:t>
            </a:fld>
            <a:endParaRPr lang="it-IT"/>
          </a:p>
        </p:txBody>
      </p:sp>
      <p:sp>
        <p:nvSpPr>
          <p:cNvPr id="5" name="Segnaposto piè di pagina 4">
            <a:extLst>
              <a:ext uri="{FF2B5EF4-FFF2-40B4-BE49-F238E27FC236}">
                <a16:creationId xmlns="" xmlns:a16="http://schemas.microsoft.com/office/drawing/2014/main" id="{00D06DAC-F28B-4760-93B8-2002004533D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155112F6-3CEC-4600-BCCE-8DFC1B161CAA}"/>
              </a:ext>
            </a:extLst>
          </p:cNvPr>
          <p:cNvSpPr>
            <a:spLocks noGrp="1"/>
          </p:cNvSpPr>
          <p:nvPr>
            <p:ph type="sldNum" sz="quarter" idx="12"/>
          </p:nvPr>
        </p:nvSpPr>
        <p:spPr/>
        <p:txBody>
          <a:bodyPr/>
          <a:lstStyle/>
          <a:p>
            <a:fld id="{07C98073-FAB0-49C8-883D-288D14D0332D}" type="slidenum">
              <a:rPr lang="it-IT" smtClean="0"/>
              <a:t>‹#›</a:t>
            </a:fld>
            <a:endParaRPr lang="it-IT"/>
          </a:p>
        </p:txBody>
      </p:sp>
    </p:spTree>
    <p:extLst>
      <p:ext uri="{BB962C8B-B14F-4D97-AF65-F5344CB8AC3E}">
        <p14:creationId xmlns:p14="http://schemas.microsoft.com/office/powerpoint/2010/main" val="2570193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A63A93A-4B28-4BE6-9D5C-C7A9FE2F4A3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A3E27186-DA3A-4144-9BF5-CB4739B548E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E9FC4DD4-6EFE-4827-B9F6-1309DD10B724}"/>
              </a:ext>
            </a:extLst>
          </p:cNvPr>
          <p:cNvSpPr>
            <a:spLocks noGrp="1"/>
          </p:cNvSpPr>
          <p:nvPr>
            <p:ph type="dt" sz="half" idx="10"/>
          </p:nvPr>
        </p:nvSpPr>
        <p:spPr/>
        <p:txBody>
          <a:bodyPr/>
          <a:lstStyle/>
          <a:p>
            <a:fld id="{7CBD9232-133F-394D-867C-01916D8390C9}" type="datetime1">
              <a:rPr lang="en-CA" smtClean="0"/>
              <a:t>11/13/2018</a:t>
            </a:fld>
            <a:endParaRPr lang="it-IT"/>
          </a:p>
        </p:txBody>
      </p:sp>
      <p:sp>
        <p:nvSpPr>
          <p:cNvPr id="5" name="Segnaposto piè di pagina 4">
            <a:extLst>
              <a:ext uri="{FF2B5EF4-FFF2-40B4-BE49-F238E27FC236}">
                <a16:creationId xmlns="" xmlns:a16="http://schemas.microsoft.com/office/drawing/2014/main" id="{BD740A83-C1B0-49DA-BC7C-0BA4DBD3F4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B84AAA18-44AC-4FDC-BCA4-66EDDF1F4220}"/>
              </a:ext>
            </a:extLst>
          </p:cNvPr>
          <p:cNvSpPr>
            <a:spLocks noGrp="1"/>
          </p:cNvSpPr>
          <p:nvPr>
            <p:ph type="sldNum" sz="quarter" idx="12"/>
          </p:nvPr>
        </p:nvSpPr>
        <p:spPr/>
        <p:txBody>
          <a:bodyPr/>
          <a:lstStyle>
            <a:lvl1pPr>
              <a:defRPr sz="1800"/>
            </a:lvl1pPr>
          </a:lstStyle>
          <a:p>
            <a:fld id="{07C98073-FAB0-49C8-883D-288D14D0332D}" type="slidenum">
              <a:rPr lang="it-IT" smtClean="0"/>
              <a:pPr/>
              <a:t>‹#›</a:t>
            </a:fld>
            <a:endParaRPr lang="it-IT"/>
          </a:p>
        </p:txBody>
      </p:sp>
    </p:spTree>
    <p:extLst>
      <p:ext uri="{BB962C8B-B14F-4D97-AF65-F5344CB8AC3E}">
        <p14:creationId xmlns:p14="http://schemas.microsoft.com/office/powerpoint/2010/main" val="529950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0CE0E5D3-E996-4006-AC75-B2EBAB3F8D0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890633C3-F5A4-43BC-BFC0-24852B801608}"/>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85BE1AD5-8115-4F83-AC52-0608F577DFC8}"/>
              </a:ext>
            </a:extLst>
          </p:cNvPr>
          <p:cNvSpPr>
            <a:spLocks noGrp="1"/>
          </p:cNvSpPr>
          <p:nvPr>
            <p:ph type="dt" sz="half" idx="10"/>
          </p:nvPr>
        </p:nvSpPr>
        <p:spPr/>
        <p:txBody>
          <a:bodyPr/>
          <a:lstStyle/>
          <a:p>
            <a:fld id="{597E7873-8C37-8246-AE99-B854EF892B21}" type="datetime1">
              <a:rPr lang="en-CA" smtClean="0"/>
              <a:t>11/13/2018</a:t>
            </a:fld>
            <a:endParaRPr lang="it-IT"/>
          </a:p>
        </p:txBody>
      </p:sp>
      <p:sp>
        <p:nvSpPr>
          <p:cNvPr id="5" name="Segnaposto piè di pagina 4">
            <a:extLst>
              <a:ext uri="{FF2B5EF4-FFF2-40B4-BE49-F238E27FC236}">
                <a16:creationId xmlns="" xmlns:a16="http://schemas.microsoft.com/office/drawing/2014/main" id="{AEFDB835-818D-4DF4-A4B1-50F3AFDC978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589473B9-2BE0-40B7-B914-4D698E2F80CD}"/>
              </a:ext>
            </a:extLst>
          </p:cNvPr>
          <p:cNvSpPr>
            <a:spLocks noGrp="1"/>
          </p:cNvSpPr>
          <p:nvPr>
            <p:ph type="sldNum" sz="quarter" idx="12"/>
          </p:nvPr>
        </p:nvSpPr>
        <p:spPr/>
        <p:txBody>
          <a:bodyPr/>
          <a:lstStyle>
            <a:lvl1pPr>
              <a:defRPr sz="1800"/>
            </a:lvl1pPr>
          </a:lstStyle>
          <a:p>
            <a:fld id="{07C98073-FAB0-49C8-883D-288D14D0332D}" type="slidenum">
              <a:rPr lang="it-IT" smtClean="0"/>
              <a:pPr/>
              <a:t>‹#›</a:t>
            </a:fld>
            <a:endParaRPr lang="it-IT"/>
          </a:p>
        </p:txBody>
      </p:sp>
    </p:spTree>
    <p:extLst>
      <p:ext uri="{BB962C8B-B14F-4D97-AF65-F5344CB8AC3E}">
        <p14:creationId xmlns:p14="http://schemas.microsoft.com/office/powerpoint/2010/main" val="3145959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18288"/>
            <a:ext cx="3860800" cy="329184"/>
          </a:xfrm>
          <a:prstGeom prst="rect">
            <a:avLst/>
          </a:prstGeom>
        </p:spPr>
        <p:txBody>
          <a:bodyPr/>
          <a:lstStyle/>
          <a:p>
            <a:fld id="{6C893D74-DD81-2748-A2FA-CA4EF1EE574F}" type="datetime1">
              <a:rPr lang="en-CA" smtClean="0">
                <a:solidFill>
                  <a:srgbClr val="2D2926"/>
                </a:solidFill>
              </a:rPr>
              <a:t>11/13/2018</a:t>
            </a:fld>
            <a:endParaRPr lang="it-IT">
              <a:solidFill>
                <a:srgbClr val="2D2926"/>
              </a:solidFill>
            </a:endParaRPr>
          </a:p>
        </p:txBody>
      </p:sp>
      <p:sp>
        <p:nvSpPr>
          <p:cNvPr id="3" name="Footer Placeholder 2"/>
          <p:cNvSpPr>
            <a:spLocks noGrp="1"/>
          </p:cNvSpPr>
          <p:nvPr>
            <p:ph type="ftr" sz="quarter" idx="11"/>
          </p:nvPr>
        </p:nvSpPr>
        <p:spPr>
          <a:xfrm>
            <a:off x="4572000" y="18288"/>
            <a:ext cx="5486400" cy="329184"/>
          </a:xfrm>
          <a:prstGeom prst="rect">
            <a:avLst/>
          </a:prstGeom>
        </p:spPr>
        <p:txBody>
          <a:bodyPr/>
          <a:lstStyle/>
          <a:p>
            <a:endParaRPr lang="it-IT">
              <a:solidFill>
                <a:srgbClr val="2D2926"/>
              </a:solidFill>
            </a:endParaRPr>
          </a:p>
        </p:txBody>
      </p:sp>
      <p:sp>
        <p:nvSpPr>
          <p:cNvPr id="4" name="Slide Number Placeholder 3"/>
          <p:cNvSpPr>
            <a:spLocks noGrp="1"/>
          </p:cNvSpPr>
          <p:nvPr>
            <p:ph type="sldNum" sz="quarter" idx="12"/>
          </p:nvPr>
        </p:nvSpPr>
        <p:spPr>
          <a:xfrm>
            <a:off x="10160000" y="18288"/>
            <a:ext cx="1422400" cy="329184"/>
          </a:xfrm>
          <a:prstGeom prst="rect">
            <a:avLst/>
          </a:prstGeom>
        </p:spPr>
        <p:txBody>
          <a:bodyPr/>
          <a:lstStyle/>
          <a:p>
            <a:fld id="{0FC2C099-C45E-438F-9E6A-361271AA631D}" type="slidenum">
              <a:rPr lang="it-IT" smtClean="0">
                <a:solidFill>
                  <a:srgbClr val="2D2926"/>
                </a:solidFill>
              </a:rPr>
              <a:pPr/>
              <a:t>‹#›</a:t>
            </a:fld>
            <a:endParaRPr lang="it-IT">
              <a:solidFill>
                <a:srgbClr val="2D2926"/>
              </a:solidFill>
            </a:endParaRPr>
          </a:p>
        </p:txBody>
      </p:sp>
    </p:spTree>
    <p:extLst>
      <p:ext uri="{BB962C8B-B14F-4D97-AF65-F5344CB8AC3E}">
        <p14:creationId xmlns:p14="http://schemas.microsoft.com/office/powerpoint/2010/main" val="1011905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a:xfrm>
            <a:off x="609600" y="18288"/>
            <a:ext cx="3860800" cy="329184"/>
          </a:xfrm>
          <a:prstGeom prst="rect">
            <a:avLst/>
          </a:prstGeom>
        </p:spPr>
        <p:txBody>
          <a:bodyPr/>
          <a:lstStyle/>
          <a:p>
            <a:fld id="{953D2C1A-DAD3-D34B-A77D-9558BF4307AF}" type="datetime1">
              <a:rPr lang="en-CA" smtClean="0">
                <a:solidFill>
                  <a:srgbClr val="2D2926"/>
                </a:solidFill>
              </a:rPr>
              <a:t>11/13/2018</a:t>
            </a:fld>
            <a:endParaRPr lang="it-IT">
              <a:solidFill>
                <a:srgbClr val="2D2926"/>
              </a:solidFill>
            </a:endParaRPr>
          </a:p>
        </p:txBody>
      </p:sp>
      <p:sp>
        <p:nvSpPr>
          <p:cNvPr id="5" name="Footer Placeholder 4"/>
          <p:cNvSpPr>
            <a:spLocks noGrp="1"/>
          </p:cNvSpPr>
          <p:nvPr>
            <p:ph type="ftr" sz="quarter" idx="11"/>
          </p:nvPr>
        </p:nvSpPr>
        <p:spPr>
          <a:xfrm>
            <a:off x="4572003" y="18288"/>
            <a:ext cx="5486400" cy="329184"/>
          </a:xfrm>
          <a:prstGeom prst="rect">
            <a:avLst/>
          </a:prstGeom>
        </p:spPr>
        <p:txBody>
          <a:bodyPr/>
          <a:lstStyle/>
          <a:p>
            <a:endParaRPr lang="it-IT">
              <a:solidFill>
                <a:srgbClr val="2D2926"/>
              </a:solidFill>
            </a:endParaRPr>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FC2C099-C45E-438F-9E6A-361271AA631D}" type="slidenum">
              <a:rPr lang="it-IT" smtClean="0">
                <a:solidFill>
                  <a:srgbClr val="2D2926"/>
                </a:solidFill>
              </a:rPr>
              <a:pPr/>
              <a:t>‹#›</a:t>
            </a:fld>
            <a:endParaRPr lang="it-IT">
              <a:solidFill>
                <a:srgbClr val="2D2926"/>
              </a:solidFill>
            </a:endParaRPr>
          </a:p>
        </p:txBody>
      </p:sp>
    </p:spTree>
    <p:extLst>
      <p:ext uri="{BB962C8B-B14F-4D97-AF65-F5344CB8AC3E}">
        <p14:creationId xmlns:p14="http://schemas.microsoft.com/office/powerpoint/2010/main" val="534067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Only (Footnot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7" name="Text Placeholder 9"/>
          <p:cNvSpPr>
            <a:spLocks noGrp="1"/>
          </p:cNvSpPr>
          <p:nvPr>
            <p:ph type="body" sz="quarter" idx="14" hasCustomPrompt="1"/>
          </p:nvPr>
        </p:nvSpPr>
        <p:spPr>
          <a:xfrm>
            <a:off x="10615632" y="6368860"/>
            <a:ext cx="1311256" cy="138499"/>
          </a:xfrm>
        </p:spPr>
        <p:txBody>
          <a:bodyPr wrap="none" lIns="0" tIns="0" rIns="0" bIns="0" anchor="b">
            <a:spAutoFit/>
          </a:bodyPr>
          <a:lstStyle>
            <a:lvl1pPr algn="r">
              <a:lnSpc>
                <a:spcPct val="90000"/>
              </a:lnSpc>
              <a:spcBef>
                <a:spcPts val="0"/>
              </a:spcBef>
              <a:defRPr sz="1000"/>
            </a:lvl1pPr>
            <a:lvl2pPr marL="0" indent="0">
              <a:buNone/>
              <a:defRPr/>
            </a:lvl2pPr>
          </a:lstStyle>
          <a:p>
            <a:pPr lvl="0"/>
            <a:r>
              <a:rPr lang="en-US" dirty="0"/>
              <a:t>Edit Master Source styles</a:t>
            </a:r>
          </a:p>
        </p:txBody>
      </p:sp>
      <p:sp>
        <p:nvSpPr>
          <p:cNvPr id="5" name="Text Placeholder 9">
            <a:extLst>
              <a:ext uri="{FF2B5EF4-FFF2-40B4-BE49-F238E27FC236}">
                <a16:creationId xmlns="" xmlns:a16="http://schemas.microsoft.com/office/drawing/2014/main" id="{581C0629-D77F-4FEC-A1E4-DF96A0421AA1}"/>
              </a:ext>
            </a:extLst>
          </p:cNvPr>
          <p:cNvSpPr>
            <a:spLocks noGrp="1"/>
          </p:cNvSpPr>
          <p:nvPr>
            <p:ph type="body" sz="quarter" idx="15" hasCustomPrompt="1"/>
          </p:nvPr>
        </p:nvSpPr>
        <p:spPr>
          <a:xfrm>
            <a:off x="442913" y="6368860"/>
            <a:ext cx="1211870" cy="138499"/>
          </a:xfrm>
        </p:spPr>
        <p:txBody>
          <a:bodyPr wrap="none" lIns="0" tIns="0" rIns="0" bIns="0" anchor="b">
            <a:spAutoFit/>
          </a:bodyPr>
          <a:lstStyle>
            <a:lvl1pPr>
              <a:lnSpc>
                <a:spcPct val="90000"/>
              </a:lnSpc>
              <a:spcBef>
                <a:spcPts val="0"/>
              </a:spcBef>
              <a:defRPr sz="1000"/>
            </a:lvl1pPr>
            <a:lvl2pPr marL="0" indent="0">
              <a:buNone/>
              <a:defRPr/>
            </a:lvl2pPr>
          </a:lstStyle>
          <a:p>
            <a:pPr lvl="0"/>
            <a:r>
              <a:rPr lang="en-US" dirty="0"/>
              <a:t>Edit Master Note styles</a:t>
            </a:r>
          </a:p>
        </p:txBody>
      </p:sp>
    </p:spTree>
    <p:extLst>
      <p:ext uri="{BB962C8B-B14F-4D97-AF65-F5344CB8AC3E}">
        <p14:creationId xmlns:p14="http://schemas.microsoft.com/office/powerpoint/2010/main" val="17780363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and Content (footnotes)">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0615632" y="6368860"/>
            <a:ext cx="1311256" cy="138499"/>
          </a:xfrm>
        </p:spPr>
        <p:txBody>
          <a:bodyPr wrap="none" lIns="0" tIns="0" rIns="0" bIns="0" anchor="b">
            <a:spAutoFit/>
          </a:bodyPr>
          <a:lstStyle>
            <a:lvl1pPr algn="r">
              <a:lnSpc>
                <a:spcPct val="90000"/>
              </a:lnSpc>
              <a:spcBef>
                <a:spcPts val="0"/>
              </a:spcBef>
              <a:defRPr sz="1000"/>
            </a:lvl1pPr>
            <a:lvl2pPr marL="0" indent="0">
              <a:buNone/>
              <a:defRPr/>
            </a:lvl2pPr>
          </a:lstStyle>
          <a:p>
            <a:pPr lvl="0"/>
            <a:r>
              <a:rPr lang="en-US" dirty="0"/>
              <a:t>Edit Master Source styles</a:t>
            </a:r>
          </a:p>
        </p:txBody>
      </p:sp>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5"/>
          </p:nvPr>
        </p:nvSpPr>
        <p:spPr>
          <a:xfrm>
            <a:off x="442913" y="1052513"/>
            <a:ext cx="11483975" cy="5114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 xmlns:a16="http://schemas.microsoft.com/office/drawing/2014/main" id="{CD8FF64B-EC92-4984-AB79-7068AFD2A181}"/>
              </a:ext>
            </a:extLst>
          </p:cNvPr>
          <p:cNvSpPr>
            <a:spLocks noGrp="1"/>
          </p:cNvSpPr>
          <p:nvPr>
            <p:ph type="body" sz="quarter" idx="16" hasCustomPrompt="1"/>
          </p:nvPr>
        </p:nvSpPr>
        <p:spPr>
          <a:xfrm>
            <a:off x="442913" y="6368860"/>
            <a:ext cx="1211870" cy="138499"/>
          </a:xfrm>
        </p:spPr>
        <p:txBody>
          <a:bodyPr wrap="none" lIns="0" tIns="0" rIns="0" bIns="0" anchor="b">
            <a:spAutoFit/>
          </a:bodyPr>
          <a:lstStyle>
            <a:lvl1pPr>
              <a:lnSpc>
                <a:spcPct val="90000"/>
              </a:lnSpc>
              <a:spcBef>
                <a:spcPts val="0"/>
              </a:spcBef>
              <a:defRPr sz="1000"/>
            </a:lvl1pPr>
            <a:lvl2pPr marL="0" indent="0">
              <a:buNone/>
              <a:defRPr/>
            </a:lvl2pPr>
          </a:lstStyle>
          <a:p>
            <a:pPr lvl="0"/>
            <a:r>
              <a:rPr lang="en-US" dirty="0"/>
              <a:t>Edit Master Note styles</a:t>
            </a:r>
          </a:p>
        </p:txBody>
      </p:sp>
    </p:spTree>
    <p:extLst>
      <p:ext uri="{BB962C8B-B14F-4D97-AF65-F5344CB8AC3E}">
        <p14:creationId xmlns:p14="http://schemas.microsoft.com/office/powerpoint/2010/main" val="139156012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152044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A809A72D-B80A-B940-A3CA-9A25766280B0}" type="datetime1">
              <a:rPr lang="en-CA" smtClean="0">
                <a:solidFill>
                  <a:prstClr val="black">
                    <a:tint val="75000"/>
                  </a:prstClr>
                </a:solidFill>
              </a:rPr>
              <a:t>11/13/2018</a:t>
            </a:fld>
            <a:endParaRPr lang="it-IT">
              <a:solidFill>
                <a:prstClr val="black">
                  <a:tint val="75000"/>
                </a:prstClr>
              </a:solidFill>
            </a:endParaRPr>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F90A254B-63F2-4CAC-A166-EC7CF9DEED0F}"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328446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18288"/>
            <a:ext cx="3860800" cy="329184"/>
          </a:xfrm>
          <a:prstGeom prst="rect">
            <a:avLst/>
          </a:prstGeom>
        </p:spPr>
        <p:txBody>
          <a:bodyPr/>
          <a:lstStyle/>
          <a:p>
            <a:fld id="{5CBDED7C-3F55-D94B-B874-0D07648EB58A}" type="datetime1">
              <a:rPr lang="en-CA" smtClean="0">
                <a:solidFill>
                  <a:srgbClr val="2D2926"/>
                </a:solidFill>
              </a:rPr>
              <a:t>11/13/2018</a:t>
            </a:fld>
            <a:endParaRPr lang="it-IT">
              <a:solidFill>
                <a:srgbClr val="2D2926"/>
              </a:solidFill>
            </a:endParaRPr>
          </a:p>
        </p:txBody>
      </p:sp>
      <p:sp>
        <p:nvSpPr>
          <p:cNvPr id="3" name="Footer Placeholder 2"/>
          <p:cNvSpPr>
            <a:spLocks noGrp="1"/>
          </p:cNvSpPr>
          <p:nvPr>
            <p:ph type="ftr" sz="quarter" idx="11"/>
          </p:nvPr>
        </p:nvSpPr>
        <p:spPr>
          <a:xfrm>
            <a:off x="4572000" y="18288"/>
            <a:ext cx="5486400" cy="329184"/>
          </a:xfrm>
          <a:prstGeom prst="rect">
            <a:avLst/>
          </a:prstGeom>
        </p:spPr>
        <p:txBody>
          <a:bodyPr/>
          <a:lstStyle/>
          <a:p>
            <a:endParaRPr lang="it-IT">
              <a:solidFill>
                <a:srgbClr val="2D2926"/>
              </a:solidFill>
            </a:endParaRPr>
          </a:p>
        </p:txBody>
      </p:sp>
      <p:sp>
        <p:nvSpPr>
          <p:cNvPr id="4" name="Slide Number Placeholder 3"/>
          <p:cNvSpPr>
            <a:spLocks noGrp="1"/>
          </p:cNvSpPr>
          <p:nvPr>
            <p:ph type="sldNum" sz="quarter" idx="12"/>
          </p:nvPr>
        </p:nvSpPr>
        <p:spPr>
          <a:xfrm>
            <a:off x="10160000" y="18288"/>
            <a:ext cx="1422400" cy="329184"/>
          </a:xfrm>
          <a:prstGeom prst="rect">
            <a:avLst/>
          </a:prstGeom>
        </p:spPr>
        <p:txBody>
          <a:bodyPr/>
          <a:lstStyle/>
          <a:p>
            <a:fld id="{0FC2C099-C45E-438F-9E6A-361271AA631D}" type="slidenum">
              <a:rPr lang="it-IT" smtClean="0">
                <a:solidFill>
                  <a:srgbClr val="2D2926"/>
                </a:solidFill>
              </a:rPr>
              <a:pPr/>
              <a:t>‹#›</a:t>
            </a:fld>
            <a:endParaRPr lang="it-IT">
              <a:solidFill>
                <a:srgbClr val="2D2926"/>
              </a:solidFill>
            </a:endParaRPr>
          </a:p>
        </p:txBody>
      </p:sp>
    </p:spTree>
    <p:extLst>
      <p:ext uri="{BB962C8B-B14F-4D97-AF65-F5344CB8AC3E}">
        <p14:creationId xmlns:p14="http://schemas.microsoft.com/office/powerpoint/2010/main" val="3951373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a:xfrm>
            <a:off x="609600" y="18288"/>
            <a:ext cx="3860800" cy="329184"/>
          </a:xfrm>
          <a:prstGeom prst="rect">
            <a:avLst/>
          </a:prstGeom>
        </p:spPr>
        <p:txBody>
          <a:bodyPr/>
          <a:lstStyle/>
          <a:p>
            <a:fld id="{0EF1A40F-070E-F944-B8CF-C20856957DFE}" type="datetime1">
              <a:rPr lang="en-CA" smtClean="0">
                <a:solidFill>
                  <a:srgbClr val="2D2926"/>
                </a:solidFill>
              </a:rPr>
              <a:t>11/13/2018</a:t>
            </a:fld>
            <a:endParaRPr lang="it-IT">
              <a:solidFill>
                <a:srgbClr val="2D2926"/>
              </a:solidFill>
            </a:endParaRPr>
          </a:p>
        </p:txBody>
      </p:sp>
      <p:sp>
        <p:nvSpPr>
          <p:cNvPr id="5" name="Footer Placeholder 4"/>
          <p:cNvSpPr>
            <a:spLocks noGrp="1"/>
          </p:cNvSpPr>
          <p:nvPr>
            <p:ph type="ftr" sz="quarter" idx="11"/>
          </p:nvPr>
        </p:nvSpPr>
        <p:spPr>
          <a:xfrm>
            <a:off x="4572003" y="18288"/>
            <a:ext cx="5486400" cy="329184"/>
          </a:xfrm>
          <a:prstGeom prst="rect">
            <a:avLst/>
          </a:prstGeom>
        </p:spPr>
        <p:txBody>
          <a:bodyPr/>
          <a:lstStyle/>
          <a:p>
            <a:endParaRPr lang="it-IT">
              <a:solidFill>
                <a:srgbClr val="2D2926"/>
              </a:solidFill>
            </a:endParaRPr>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FC2C099-C45E-438F-9E6A-361271AA631D}" type="slidenum">
              <a:rPr lang="it-IT" smtClean="0">
                <a:solidFill>
                  <a:srgbClr val="2D2926"/>
                </a:solidFill>
              </a:rPr>
              <a:pPr/>
              <a:t>‹#›</a:t>
            </a:fld>
            <a:endParaRPr lang="it-IT">
              <a:solidFill>
                <a:srgbClr val="2D2926"/>
              </a:solidFill>
            </a:endParaRPr>
          </a:p>
        </p:txBody>
      </p:sp>
    </p:spTree>
    <p:extLst>
      <p:ext uri="{BB962C8B-B14F-4D97-AF65-F5344CB8AC3E}">
        <p14:creationId xmlns:p14="http://schemas.microsoft.com/office/powerpoint/2010/main" val="3224117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3A3710B-1492-4544-8D5E-1710A66B61E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B5CA9D50-484E-4A19-9BEE-2768880C7490}"/>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557E072F-C4F3-429D-8174-00A2A8CCA319}"/>
              </a:ext>
            </a:extLst>
          </p:cNvPr>
          <p:cNvSpPr>
            <a:spLocks noGrp="1"/>
          </p:cNvSpPr>
          <p:nvPr>
            <p:ph type="dt" sz="half" idx="10"/>
          </p:nvPr>
        </p:nvSpPr>
        <p:spPr/>
        <p:txBody>
          <a:bodyPr/>
          <a:lstStyle/>
          <a:p>
            <a:fld id="{F0830B9D-B3F4-2140-BBA5-2B23590465CF}" type="datetime1">
              <a:rPr lang="en-CA" smtClean="0"/>
              <a:t>11/13/2018</a:t>
            </a:fld>
            <a:endParaRPr lang="it-IT"/>
          </a:p>
        </p:txBody>
      </p:sp>
      <p:sp>
        <p:nvSpPr>
          <p:cNvPr id="5" name="Segnaposto piè di pagina 4">
            <a:extLst>
              <a:ext uri="{FF2B5EF4-FFF2-40B4-BE49-F238E27FC236}">
                <a16:creationId xmlns="" xmlns:a16="http://schemas.microsoft.com/office/drawing/2014/main" id="{EA588C83-9BB1-4CFA-B311-4E0E066FD3D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C7D166E9-1A13-4181-9D65-51B4C39813D9}"/>
              </a:ext>
            </a:extLst>
          </p:cNvPr>
          <p:cNvSpPr>
            <a:spLocks noGrp="1"/>
          </p:cNvSpPr>
          <p:nvPr>
            <p:ph type="sldNum" sz="quarter" idx="12"/>
          </p:nvPr>
        </p:nvSpPr>
        <p:spPr/>
        <p:txBody>
          <a:bodyPr/>
          <a:lstStyle>
            <a:lvl1pPr>
              <a:defRPr sz="1800" b="1"/>
            </a:lvl1pPr>
          </a:lstStyle>
          <a:p>
            <a:fld id="{07C98073-FAB0-49C8-883D-288D14D0332D}" type="slidenum">
              <a:rPr lang="it-IT" smtClean="0"/>
              <a:pPr/>
              <a:t>‹#›</a:t>
            </a:fld>
            <a:endParaRPr lang="it-IT"/>
          </a:p>
        </p:txBody>
      </p:sp>
    </p:spTree>
    <p:extLst>
      <p:ext uri="{BB962C8B-B14F-4D97-AF65-F5344CB8AC3E}">
        <p14:creationId xmlns:p14="http://schemas.microsoft.com/office/powerpoint/2010/main" val="22787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Only (Footnot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7" name="Text Placeholder 9"/>
          <p:cNvSpPr>
            <a:spLocks noGrp="1"/>
          </p:cNvSpPr>
          <p:nvPr>
            <p:ph type="body" sz="quarter" idx="14" hasCustomPrompt="1"/>
          </p:nvPr>
        </p:nvSpPr>
        <p:spPr>
          <a:xfrm>
            <a:off x="10615632" y="6368860"/>
            <a:ext cx="1311256" cy="138499"/>
          </a:xfrm>
        </p:spPr>
        <p:txBody>
          <a:bodyPr wrap="none" lIns="0" tIns="0" rIns="0" bIns="0" anchor="b">
            <a:spAutoFit/>
          </a:bodyPr>
          <a:lstStyle>
            <a:lvl1pPr algn="r">
              <a:lnSpc>
                <a:spcPct val="90000"/>
              </a:lnSpc>
              <a:spcBef>
                <a:spcPts val="0"/>
              </a:spcBef>
              <a:defRPr sz="1000"/>
            </a:lvl1pPr>
            <a:lvl2pPr marL="0" indent="0">
              <a:buNone/>
              <a:defRPr/>
            </a:lvl2pPr>
          </a:lstStyle>
          <a:p>
            <a:pPr lvl="0"/>
            <a:r>
              <a:rPr lang="en-US" dirty="0"/>
              <a:t>Edit Master Source styles</a:t>
            </a:r>
          </a:p>
        </p:txBody>
      </p:sp>
      <p:sp>
        <p:nvSpPr>
          <p:cNvPr id="5" name="Text Placeholder 9">
            <a:extLst>
              <a:ext uri="{FF2B5EF4-FFF2-40B4-BE49-F238E27FC236}">
                <a16:creationId xmlns="" xmlns:a16="http://schemas.microsoft.com/office/drawing/2014/main" id="{581C0629-D77F-4FEC-A1E4-DF96A0421AA1}"/>
              </a:ext>
            </a:extLst>
          </p:cNvPr>
          <p:cNvSpPr>
            <a:spLocks noGrp="1"/>
          </p:cNvSpPr>
          <p:nvPr>
            <p:ph type="body" sz="quarter" idx="15" hasCustomPrompt="1"/>
          </p:nvPr>
        </p:nvSpPr>
        <p:spPr>
          <a:xfrm>
            <a:off x="442913" y="6368860"/>
            <a:ext cx="1211870" cy="138499"/>
          </a:xfrm>
        </p:spPr>
        <p:txBody>
          <a:bodyPr wrap="none" lIns="0" tIns="0" rIns="0" bIns="0" anchor="b">
            <a:spAutoFit/>
          </a:bodyPr>
          <a:lstStyle>
            <a:lvl1pPr>
              <a:lnSpc>
                <a:spcPct val="90000"/>
              </a:lnSpc>
              <a:spcBef>
                <a:spcPts val="0"/>
              </a:spcBef>
              <a:defRPr sz="1000"/>
            </a:lvl1pPr>
            <a:lvl2pPr marL="0" indent="0">
              <a:buNone/>
              <a:defRPr/>
            </a:lvl2pPr>
          </a:lstStyle>
          <a:p>
            <a:pPr lvl="0"/>
            <a:r>
              <a:rPr lang="en-US" dirty="0"/>
              <a:t>Edit Master Note styles</a:t>
            </a:r>
          </a:p>
        </p:txBody>
      </p:sp>
    </p:spTree>
    <p:extLst>
      <p:ext uri="{BB962C8B-B14F-4D97-AF65-F5344CB8AC3E}">
        <p14:creationId xmlns:p14="http://schemas.microsoft.com/office/powerpoint/2010/main" val="48811836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and Content (footnotes)">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0615632" y="6368860"/>
            <a:ext cx="1311256" cy="138499"/>
          </a:xfrm>
        </p:spPr>
        <p:txBody>
          <a:bodyPr wrap="none" lIns="0" tIns="0" rIns="0" bIns="0" anchor="b">
            <a:spAutoFit/>
          </a:bodyPr>
          <a:lstStyle>
            <a:lvl1pPr algn="r">
              <a:lnSpc>
                <a:spcPct val="90000"/>
              </a:lnSpc>
              <a:spcBef>
                <a:spcPts val="0"/>
              </a:spcBef>
              <a:defRPr sz="1000"/>
            </a:lvl1pPr>
            <a:lvl2pPr marL="0" indent="0">
              <a:buNone/>
              <a:defRPr/>
            </a:lvl2pPr>
          </a:lstStyle>
          <a:p>
            <a:pPr lvl="0"/>
            <a:r>
              <a:rPr lang="en-US" dirty="0"/>
              <a:t>Edit Master Source styles</a:t>
            </a:r>
          </a:p>
        </p:txBody>
      </p:sp>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5"/>
          </p:nvPr>
        </p:nvSpPr>
        <p:spPr>
          <a:xfrm>
            <a:off x="442913" y="1052513"/>
            <a:ext cx="11483975" cy="5114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 xmlns:a16="http://schemas.microsoft.com/office/drawing/2014/main" id="{CD8FF64B-EC92-4984-AB79-7068AFD2A181}"/>
              </a:ext>
            </a:extLst>
          </p:cNvPr>
          <p:cNvSpPr>
            <a:spLocks noGrp="1"/>
          </p:cNvSpPr>
          <p:nvPr>
            <p:ph type="body" sz="quarter" idx="16" hasCustomPrompt="1"/>
          </p:nvPr>
        </p:nvSpPr>
        <p:spPr>
          <a:xfrm>
            <a:off x="442913" y="6368860"/>
            <a:ext cx="1211870" cy="138499"/>
          </a:xfrm>
        </p:spPr>
        <p:txBody>
          <a:bodyPr wrap="none" lIns="0" tIns="0" rIns="0" bIns="0" anchor="b">
            <a:spAutoFit/>
          </a:bodyPr>
          <a:lstStyle>
            <a:lvl1pPr>
              <a:lnSpc>
                <a:spcPct val="90000"/>
              </a:lnSpc>
              <a:spcBef>
                <a:spcPts val="0"/>
              </a:spcBef>
              <a:defRPr sz="1000"/>
            </a:lvl1pPr>
            <a:lvl2pPr marL="0" indent="0">
              <a:buNone/>
              <a:defRPr/>
            </a:lvl2pPr>
          </a:lstStyle>
          <a:p>
            <a:pPr lvl="0"/>
            <a:r>
              <a:rPr lang="en-US" dirty="0"/>
              <a:t>Edit Master Note styles</a:t>
            </a:r>
          </a:p>
        </p:txBody>
      </p:sp>
    </p:spTree>
    <p:extLst>
      <p:ext uri="{BB962C8B-B14F-4D97-AF65-F5344CB8AC3E}">
        <p14:creationId xmlns:p14="http://schemas.microsoft.com/office/powerpoint/2010/main" val="155200118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3255957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Only (Footnot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7" name="Text Placeholder 9"/>
          <p:cNvSpPr>
            <a:spLocks noGrp="1"/>
          </p:cNvSpPr>
          <p:nvPr>
            <p:ph type="body" sz="quarter" idx="14" hasCustomPrompt="1"/>
          </p:nvPr>
        </p:nvSpPr>
        <p:spPr>
          <a:xfrm>
            <a:off x="10418400" y="6631200"/>
            <a:ext cx="1311256" cy="138499"/>
          </a:xfrm>
        </p:spPr>
        <p:txBody>
          <a:bodyPr wrap="none" lIns="0" tIns="0" rIns="0" bIns="0" anchor="b">
            <a:spAutoFit/>
          </a:bodyPr>
          <a:lstStyle>
            <a:lvl1pPr algn="r">
              <a:lnSpc>
                <a:spcPct val="90000"/>
              </a:lnSpc>
              <a:spcBef>
                <a:spcPts val="0"/>
              </a:spcBef>
              <a:defRPr sz="1000"/>
            </a:lvl1pPr>
            <a:lvl2pPr marL="0" indent="0">
              <a:buNone/>
              <a:defRPr/>
            </a:lvl2pPr>
          </a:lstStyle>
          <a:p>
            <a:pPr lvl="0"/>
            <a:r>
              <a:rPr lang="en-US" dirty="0"/>
              <a:t>Edit Master Source styles</a:t>
            </a:r>
          </a:p>
        </p:txBody>
      </p:sp>
      <p:sp>
        <p:nvSpPr>
          <p:cNvPr id="5" name="Text Placeholder 9">
            <a:extLst>
              <a:ext uri="{FF2B5EF4-FFF2-40B4-BE49-F238E27FC236}">
                <a16:creationId xmlns="" xmlns:a16="http://schemas.microsoft.com/office/drawing/2014/main" id="{581C0629-D77F-4FEC-A1E4-DF96A0421AA1}"/>
              </a:ext>
            </a:extLst>
          </p:cNvPr>
          <p:cNvSpPr>
            <a:spLocks noGrp="1"/>
          </p:cNvSpPr>
          <p:nvPr>
            <p:ph type="body" sz="quarter" idx="15" hasCustomPrompt="1"/>
          </p:nvPr>
        </p:nvSpPr>
        <p:spPr>
          <a:xfrm>
            <a:off x="442913" y="6631200"/>
            <a:ext cx="1211870" cy="138499"/>
          </a:xfrm>
        </p:spPr>
        <p:txBody>
          <a:bodyPr wrap="none" lIns="0" tIns="0" rIns="0" bIns="0" anchor="b">
            <a:spAutoFit/>
          </a:bodyPr>
          <a:lstStyle>
            <a:lvl1pPr>
              <a:lnSpc>
                <a:spcPct val="90000"/>
              </a:lnSpc>
              <a:spcBef>
                <a:spcPts val="0"/>
              </a:spcBef>
              <a:defRPr sz="1000"/>
            </a:lvl1pPr>
            <a:lvl2pPr marL="0" indent="0">
              <a:buNone/>
              <a:defRPr/>
            </a:lvl2pPr>
          </a:lstStyle>
          <a:p>
            <a:pPr lvl="0"/>
            <a:r>
              <a:rPr lang="en-US" dirty="0"/>
              <a:t>Edit Master Note styles</a:t>
            </a:r>
          </a:p>
        </p:txBody>
      </p:sp>
    </p:spTree>
    <p:extLst>
      <p:ext uri="{BB962C8B-B14F-4D97-AF65-F5344CB8AC3E}">
        <p14:creationId xmlns:p14="http://schemas.microsoft.com/office/powerpoint/2010/main" val="27359136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8697FD2-C0E5-47D3-882B-E3E1798D967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0B660FB7-3CA0-4920-AD58-D4E8E431B2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 xmlns:a16="http://schemas.microsoft.com/office/drawing/2014/main" id="{0B0058F8-431D-4564-8F80-F709B98D6869}"/>
              </a:ext>
            </a:extLst>
          </p:cNvPr>
          <p:cNvSpPr>
            <a:spLocks noGrp="1"/>
          </p:cNvSpPr>
          <p:nvPr>
            <p:ph type="dt" sz="half" idx="10"/>
          </p:nvPr>
        </p:nvSpPr>
        <p:spPr/>
        <p:txBody>
          <a:bodyPr/>
          <a:lstStyle/>
          <a:p>
            <a:fld id="{8603952D-91AA-DE44-AC3A-9ABF5687EFE5}" type="datetime1">
              <a:rPr lang="en-CA" smtClean="0"/>
              <a:t>11/13/2018</a:t>
            </a:fld>
            <a:endParaRPr lang="it-IT"/>
          </a:p>
        </p:txBody>
      </p:sp>
      <p:sp>
        <p:nvSpPr>
          <p:cNvPr id="5" name="Segnaposto piè di pagina 4">
            <a:extLst>
              <a:ext uri="{FF2B5EF4-FFF2-40B4-BE49-F238E27FC236}">
                <a16:creationId xmlns="" xmlns:a16="http://schemas.microsoft.com/office/drawing/2014/main" id="{44BF1716-8BA9-4D15-89FF-F31A9A40A8A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22BA8089-56B0-4C1E-8B33-D12B50C0C6A8}"/>
              </a:ext>
            </a:extLst>
          </p:cNvPr>
          <p:cNvSpPr>
            <a:spLocks noGrp="1"/>
          </p:cNvSpPr>
          <p:nvPr>
            <p:ph type="sldNum" sz="quarter" idx="12"/>
          </p:nvPr>
        </p:nvSpPr>
        <p:spPr/>
        <p:txBody>
          <a:bodyPr/>
          <a:lstStyle>
            <a:lvl1pPr>
              <a:defRPr sz="1800"/>
            </a:lvl1pPr>
          </a:lstStyle>
          <a:p>
            <a:fld id="{07C98073-FAB0-49C8-883D-288D14D0332D}" type="slidenum">
              <a:rPr lang="it-IT" smtClean="0"/>
              <a:pPr/>
              <a:t>‹#›</a:t>
            </a:fld>
            <a:endParaRPr lang="it-IT"/>
          </a:p>
        </p:txBody>
      </p:sp>
    </p:spTree>
    <p:extLst>
      <p:ext uri="{BB962C8B-B14F-4D97-AF65-F5344CB8AC3E}">
        <p14:creationId xmlns:p14="http://schemas.microsoft.com/office/powerpoint/2010/main" val="1587831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7A3929C-2D70-479E-900A-56EEBA359D2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B431F9F3-D227-403D-81DD-415E64545BB7}"/>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7DFF3EDA-1A15-419A-8E97-8FEB36298B59}"/>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1DF2E84B-B15F-4AAB-ACAE-A711E1CF05CE}"/>
              </a:ext>
            </a:extLst>
          </p:cNvPr>
          <p:cNvSpPr>
            <a:spLocks noGrp="1"/>
          </p:cNvSpPr>
          <p:nvPr>
            <p:ph type="dt" sz="half" idx="10"/>
          </p:nvPr>
        </p:nvSpPr>
        <p:spPr/>
        <p:txBody>
          <a:bodyPr/>
          <a:lstStyle/>
          <a:p>
            <a:fld id="{F2C45A72-A689-914B-8524-DAE312FEDB8B}" type="datetime1">
              <a:rPr lang="en-CA" smtClean="0"/>
              <a:t>11/13/2018</a:t>
            </a:fld>
            <a:endParaRPr lang="it-IT"/>
          </a:p>
        </p:txBody>
      </p:sp>
      <p:sp>
        <p:nvSpPr>
          <p:cNvPr id="6" name="Segnaposto piè di pagina 5">
            <a:extLst>
              <a:ext uri="{FF2B5EF4-FFF2-40B4-BE49-F238E27FC236}">
                <a16:creationId xmlns="" xmlns:a16="http://schemas.microsoft.com/office/drawing/2014/main" id="{C055DDC6-84EB-4633-8588-C7E632A7FCB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24C14CA7-2AFE-4CF4-B7A5-3BFC025E4D9B}"/>
              </a:ext>
            </a:extLst>
          </p:cNvPr>
          <p:cNvSpPr>
            <a:spLocks noGrp="1"/>
          </p:cNvSpPr>
          <p:nvPr>
            <p:ph type="sldNum" sz="quarter" idx="12"/>
          </p:nvPr>
        </p:nvSpPr>
        <p:spPr/>
        <p:txBody>
          <a:bodyPr/>
          <a:lstStyle>
            <a:lvl1pPr>
              <a:defRPr sz="1800"/>
            </a:lvl1pPr>
          </a:lstStyle>
          <a:p>
            <a:fld id="{07C98073-FAB0-49C8-883D-288D14D0332D}" type="slidenum">
              <a:rPr lang="it-IT" smtClean="0"/>
              <a:pPr/>
              <a:t>‹#›</a:t>
            </a:fld>
            <a:endParaRPr lang="it-IT"/>
          </a:p>
        </p:txBody>
      </p:sp>
    </p:spTree>
    <p:extLst>
      <p:ext uri="{BB962C8B-B14F-4D97-AF65-F5344CB8AC3E}">
        <p14:creationId xmlns:p14="http://schemas.microsoft.com/office/powerpoint/2010/main" val="953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AF285E2-1EE3-475A-B856-C4E4F8192E4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9812CC5E-83C1-46F4-87B3-1BAEF9248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 xmlns:a16="http://schemas.microsoft.com/office/drawing/2014/main" id="{EF2F4603-5035-4A4D-A449-F9D4889C4C97}"/>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AB885B40-85F4-478C-AC15-CF67B42E2C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 xmlns:a16="http://schemas.microsoft.com/office/drawing/2014/main" id="{F351FB94-2384-4279-A6AC-8E481E02CBF5}"/>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463B2855-F53E-4F41-BCA0-CF1D8AEC10E9}"/>
              </a:ext>
            </a:extLst>
          </p:cNvPr>
          <p:cNvSpPr>
            <a:spLocks noGrp="1"/>
          </p:cNvSpPr>
          <p:nvPr>
            <p:ph type="dt" sz="half" idx="10"/>
          </p:nvPr>
        </p:nvSpPr>
        <p:spPr/>
        <p:txBody>
          <a:bodyPr/>
          <a:lstStyle/>
          <a:p>
            <a:fld id="{41137B27-DAE7-4646-B68A-FD28A535847D}" type="datetime1">
              <a:rPr lang="en-CA" smtClean="0"/>
              <a:t>11/13/2018</a:t>
            </a:fld>
            <a:endParaRPr lang="it-IT"/>
          </a:p>
        </p:txBody>
      </p:sp>
      <p:sp>
        <p:nvSpPr>
          <p:cNvPr id="8" name="Segnaposto piè di pagina 7">
            <a:extLst>
              <a:ext uri="{FF2B5EF4-FFF2-40B4-BE49-F238E27FC236}">
                <a16:creationId xmlns="" xmlns:a16="http://schemas.microsoft.com/office/drawing/2014/main" id="{2EAB3059-5E6D-4852-A010-219F9768393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73EF25FD-45FF-4C2A-8038-4E136D6FF3C3}"/>
              </a:ext>
            </a:extLst>
          </p:cNvPr>
          <p:cNvSpPr>
            <a:spLocks noGrp="1"/>
          </p:cNvSpPr>
          <p:nvPr>
            <p:ph type="sldNum" sz="quarter" idx="12"/>
          </p:nvPr>
        </p:nvSpPr>
        <p:spPr/>
        <p:txBody>
          <a:bodyPr/>
          <a:lstStyle/>
          <a:p>
            <a:fld id="{07C98073-FAB0-49C8-883D-288D14D0332D}" type="slidenum">
              <a:rPr lang="it-IT" smtClean="0"/>
              <a:t>‹#›</a:t>
            </a:fld>
            <a:endParaRPr lang="it-IT"/>
          </a:p>
        </p:txBody>
      </p:sp>
    </p:spTree>
    <p:extLst>
      <p:ext uri="{BB962C8B-B14F-4D97-AF65-F5344CB8AC3E}">
        <p14:creationId xmlns:p14="http://schemas.microsoft.com/office/powerpoint/2010/main" val="356157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A3E1608-44B2-47C5-8356-93595C82F8D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E287F724-5C2F-4670-88A7-529F31C2F384}"/>
              </a:ext>
            </a:extLst>
          </p:cNvPr>
          <p:cNvSpPr>
            <a:spLocks noGrp="1"/>
          </p:cNvSpPr>
          <p:nvPr>
            <p:ph type="dt" sz="half" idx="10"/>
          </p:nvPr>
        </p:nvSpPr>
        <p:spPr/>
        <p:txBody>
          <a:bodyPr/>
          <a:lstStyle/>
          <a:p>
            <a:fld id="{81ECC2C0-DABB-CD43-98DF-8BFF2E209851}" type="datetime1">
              <a:rPr lang="en-CA" smtClean="0"/>
              <a:t>11/13/2018</a:t>
            </a:fld>
            <a:endParaRPr lang="it-IT"/>
          </a:p>
        </p:txBody>
      </p:sp>
      <p:sp>
        <p:nvSpPr>
          <p:cNvPr id="4" name="Segnaposto piè di pagina 3">
            <a:extLst>
              <a:ext uri="{FF2B5EF4-FFF2-40B4-BE49-F238E27FC236}">
                <a16:creationId xmlns="" xmlns:a16="http://schemas.microsoft.com/office/drawing/2014/main" id="{ADA6A721-D23D-491C-977C-E0D1EBA4ED1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CE13E8D9-FA50-49D2-B03E-FD907789E663}"/>
              </a:ext>
            </a:extLst>
          </p:cNvPr>
          <p:cNvSpPr>
            <a:spLocks noGrp="1"/>
          </p:cNvSpPr>
          <p:nvPr>
            <p:ph type="sldNum" sz="quarter" idx="12"/>
          </p:nvPr>
        </p:nvSpPr>
        <p:spPr/>
        <p:txBody>
          <a:bodyPr/>
          <a:lstStyle>
            <a:lvl1pPr>
              <a:defRPr sz="1800"/>
            </a:lvl1pPr>
          </a:lstStyle>
          <a:p>
            <a:fld id="{07C98073-FAB0-49C8-883D-288D14D0332D}" type="slidenum">
              <a:rPr lang="it-IT" smtClean="0"/>
              <a:pPr/>
              <a:t>‹#›</a:t>
            </a:fld>
            <a:endParaRPr lang="it-IT"/>
          </a:p>
        </p:txBody>
      </p:sp>
    </p:spTree>
    <p:extLst>
      <p:ext uri="{BB962C8B-B14F-4D97-AF65-F5344CB8AC3E}">
        <p14:creationId xmlns:p14="http://schemas.microsoft.com/office/powerpoint/2010/main" val="176090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C35F2C54-92BE-47D6-BF9C-B4A45E840F43}"/>
              </a:ext>
            </a:extLst>
          </p:cNvPr>
          <p:cNvSpPr>
            <a:spLocks noGrp="1"/>
          </p:cNvSpPr>
          <p:nvPr>
            <p:ph type="dt" sz="half" idx="10"/>
          </p:nvPr>
        </p:nvSpPr>
        <p:spPr/>
        <p:txBody>
          <a:bodyPr/>
          <a:lstStyle/>
          <a:p>
            <a:fld id="{33D53D8C-7178-4A4B-8205-DA4788D6372C}" type="datetime1">
              <a:rPr lang="en-CA" smtClean="0"/>
              <a:t>11/13/2018</a:t>
            </a:fld>
            <a:endParaRPr lang="it-IT"/>
          </a:p>
        </p:txBody>
      </p:sp>
      <p:sp>
        <p:nvSpPr>
          <p:cNvPr id="3" name="Segnaposto piè di pagina 2">
            <a:extLst>
              <a:ext uri="{FF2B5EF4-FFF2-40B4-BE49-F238E27FC236}">
                <a16:creationId xmlns="" xmlns:a16="http://schemas.microsoft.com/office/drawing/2014/main" id="{4E95B0E2-2A0D-4CF6-B3AA-027536C4BD5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9FE31F56-9549-490F-9E00-597B87099D5E}"/>
              </a:ext>
            </a:extLst>
          </p:cNvPr>
          <p:cNvSpPr>
            <a:spLocks noGrp="1"/>
          </p:cNvSpPr>
          <p:nvPr>
            <p:ph type="sldNum" sz="quarter" idx="12"/>
          </p:nvPr>
        </p:nvSpPr>
        <p:spPr/>
        <p:txBody>
          <a:bodyPr/>
          <a:lstStyle>
            <a:lvl1pPr>
              <a:defRPr sz="1800"/>
            </a:lvl1pPr>
          </a:lstStyle>
          <a:p>
            <a:fld id="{07C98073-FAB0-49C8-883D-288D14D0332D}" type="slidenum">
              <a:rPr lang="it-IT" smtClean="0"/>
              <a:pPr/>
              <a:t>‹#›</a:t>
            </a:fld>
            <a:endParaRPr lang="it-IT"/>
          </a:p>
        </p:txBody>
      </p:sp>
    </p:spTree>
    <p:extLst>
      <p:ext uri="{BB962C8B-B14F-4D97-AF65-F5344CB8AC3E}">
        <p14:creationId xmlns:p14="http://schemas.microsoft.com/office/powerpoint/2010/main" val="1255945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B713910-97F2-4D2A-9D8D-65D02E60C7F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D9F7043E-941A-4FDF-BE9A-7B3A08983C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264DD49E-8147-4CBB-B8E8-9FCC9DC4D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 xmlns:a16="http://schemas.microsoft.com/office/drawing/2014/main" id="{C01D4097-86DF-4D4C-95ED-4B0887517939}"/>
              </a:ext>
            </a:extLst>
          </p:cNvPr>
          <p:cNvSpPr>
            <a:spLocks noGrp="1"/>
          </p:cNvSpPr>
          <p:nvPr>
            <p:ph type="dt" sz="half" idx="10"/>
          </p:nvPr>
        </p:nvSpPr>
        <p:spPr/>
        <p:txBody>
          <a:bodyPr/>
          <a:lstStyle/>
          <a:p>
            <a:fld id="{B54F5B33-E77B-0849-AF42-71D9B45379F4}" type="datetime1">
              <a:rPr lang="en-CA" smtClean="0"/>
              <a:t>11/13/2018</a:t>
            </a:fld>
            <a:endParaRPr lang="it-IT"/>
          </a:p>
        </p:txBody>
      </p:sp>
      <p:sp>
        <p:nvSpPr>
          <p:cNvPr id="6" name="Segnaposto piè di pagina 5">
            <a:extLst>
              <a:ext uri="{FF2B5EF4-FFF2-40B4-BE49-F238E27FC236}">
                <a16:creationId xmlns="" xmlns:a16="http://schemas.microsoft.com/office/drawing/2014/main" id="{9491A501-09B4-4992-B4CF-64688792842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FF2E3F9E-0112-4BB0-9F1F-78FD53AE90F2}"/>
              </a:ext>
            </a:extLst>
          </p:cNvPr>
          <p:cNvSpPr>
            <a:spLocks noGrp="1"/>
          </p:cNvSpPr>
          <p:nvPr>
            <p:ph type="sldNum" sz="quarter" idx="12"/>
          </p:nvPr>
        </p:nvSpPr>
        <p:spPr/>
        <p:txBody>
          <a:bodyPr/>
          <a:lstStyle>
            <a:lvl1pPr>
              <a:defRPr sz="1800"/>
            </a:lvl1pPr>
          </a:lstStyle>
          <a:p>
            <a:fld id="{07C98073-FAB0-49C8-883D-288D14D0332D}" type="slidenum">
              <a:rPr lang="it-IT" smtClean="0"/>
              <a:pPr/>
              <a:t>‹#›</a:t>
            </a:fld>
            <a:endParaRPr lang="it-IT"/>
          </a:p>
        </p:txBody>
      </p:sp>
    </p:spTree>
    <p:extLst>
      <p:ext uri="{BB962C8B-B14F-4D97-AF65-F5344CB8AC3E}">
        <p14:creationId xmlns:p14="http://schemas.microsoft.com/office/powerpoint/2010/main" val="3736701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28F747F-5902-4039-A4DD-00FBB8F2DC6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3E40EEF4-D9EF-441E-98EF-648F91FE82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9FAAFBAF-9E1D-4658-83B8-B13338437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 xmlns:a16="http://schemas.microsoft.com/office/drawing/2014/main" id="{751C37A6-9478-41B1-A41A-DAE3AA613748}"/>
              </a:ext>
            </a:extLst>
          </p:cNvPr>
          <p:cNvSpPr>
            <a:spLocks noGrp="1"/>
          </p:cNvSpPr>
          <p:nvPr>
            <p:ph type="dt" sz="half" idx="10"/>
          </p:nvPr>
        </p:nvSpPr>
        <p:spPr/>
        <p:txBody>
          <a:bodyPr/>
          <a:lstStyle/>
          <a:p>
            <a:fld id="{5C90CD9F-7461-9049-A5F5-84D0AD647BDF}" type="datetime1">
              <a:rPr lang="en-CA" smtClean="0"/>
              <a:t>11/13/2018</a:t>
            </a:fld>
            <a:endParaRPr lang="it-IT"/>
          </a:p>
        </p:txBody>
      </p:sp>
      <p:sp>
        <p:nvSpPr>
          <p:cNvPr id="6" name="Segnaposto piè di pagina 5">
            <a:extLst>
              <a:ext uri="{FF2B5EF4-FFF2-40B4-BE49-F238E27FC236}">
                <a16:creationId xmlns="" xmlns:a16="http://schemas.microsoft.com/office/drawing/2014/main" id="{B1F41D9F-0FDF-4AD9-AF60-2DBB254FA5C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42500C5B-84B2-4638-B9D4-342932CEE71B}"/>
              </a:ext>
            </a:extLst>
          </p:cNvPr>
          <p:cNvSpPr>
            <a:spLocks noGrp="1"/>
          </p:cNvSpPr>
          <p:nvPr>
            <p:ph type="sldNum" sz="quarter" idx="12"/>
          </p:nvPr>
        </p:nvSpPr>
        <p:spPr/>
        <p:txBody>
          <a:bodyPr/>
          <a:lstStyle>
            <a:lvl1pPr>
              <a:defRPr sz="1800"/>
            </a:lvl1pPr>
          </a:lstStyle>
          <a:p>
            <a:fld id="{07C98073-FAB0-49C8-883D-288D14D0332D}" type="slidenum">
              <a:rPr lang="it-IT" smtClean="0"/>
              <a:pPr/>
              <a:t>‹#›</a:t>
            </a:fld>
            <a:endParaRPr lang="it-IT"/>
          </a:p>
        </p:txBody>
      </p:sp>
    </p:spTree>
    <p:extLst>
      <p:ext uri="{BB962C8B-B14F-4D97-AF65-F5344CB8AC3E}">
        <p14:creationId xmlns:p14="http://schemas.microsoft.com/office/powerpoint/2010/main" val="213601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574F0985-920C-4C89-95B6-8C2228F187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AB918BD9-0F49-46BD-871A-7BCD35FA84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2F98B9FD-5B9D-485B-B5EB-870B40E845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6A1B3-A64F-EA4B-B01E-9F06B9754F6C}" type="datetime1">
              <a:rPr lang="en-CA" smtClean="0"/>
              <a:t>11/13/2018</a:t>
            </a:fld>
            <a:endParaRPr lang="it-IT"/>
          </a:p>
        </p:txBody>
      </p:sp>
      <p:sp>
        <p:nvSpPr>
          <p:cNvPr id="5" name="Segnaposto piè di pagina 4">
            <a:extLst>
              <a:ext uri="{FF2B5EF4-FFF2-40B4-BE49-F238E27FC236}">
                <a16:creationId xmlns="" xmlns:a16="http://schemas.microsoft.com/office/drawing/2014/main" id="{372C4452-EF68-4E91-A6AA-7ADD32CFA9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6B8AD802-1E81-40E9-A4ED-A679F211B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98073-FAB0-49C8-883D-288D14D0332D}" type="slidenum">
              <a:rPr lang="it-IT" smtClean="0"/>
              <a:t>‹#›</a:t>
            </a:fld>
            <a:endParaRPr lang="it-IT"/>
          </a:p>
        </p:txBody>
      </p:sp>
    </p:spTree>
    <p:extLst>
      <p:ext uri="{BB962C8B-B14F-4D97-AF65-F5344CB8AC3E}">
        <p14:creationId xmlns:p14="http://schemas.microsoft.com/office/powerpoint/2010/main" val="1640101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13" name="Rectangle 7"/>
          <p:cNvSpPr>
            <a:spLocks noChangeArrowheads="1"/>
          </p:cNvSpPr>
          <p:nvPr/>
        </p:nvSpPr>
        <p:spPr bwMode="auto">
          <a:xfrm>
            <a:off x="0" y="6537748"/>
            <a:ext cx="12192000" cy="320675"/>
          </a:xfrm>
          <a:prstGeom prst="rect">
            <a:avLst/>
          </a:prstGeom>
          <a:solidFill>
            <a:srgbClr val="071D4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2D2926"/>
              </a:solidFill>
              <a:ea typeface="ＭＳ Ｐゴシック" charset="0"/>
            </a:endParaRPr>
          </a:p>
        </p:txBody>
      </p:sp>
      <p:sp>
        <p:nvSpPr>
          <p:cNvPr id="1027" name="Rectangle 22"/>
          <p:cNvSpPr>
            <a:spLocks noGrp="1" noChangeArrowheads="1"/>
          </p:cNvSpPr>
          <p:nvPr>
            <p:ph type="title"/>
          </p:nvPr>
        </p:nvSpPr>
        <p:spPr bwMode="gray">
          <a:xfrm>
            <a:off x="442916" y="91781"/>
            <a:ext cx="11483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b" anchorCtr="0" compatLnSpc="1">
            <a:prstTxWarp prst="textNoShape">
              <a:avLst/>
            </a:prstTxWarp>
          </a:bodyPr>
          <a:lstStyle/>
          <a:p>
            <a:pPr lvl="0"/>
            <a:r>
              <a:rPr lang="en-US" altLang="en-US"/>
              <a:t>Click to edit Master title style</a:t>
            </a:r>
            <a:endParaRPr lang="en-US" altLang="en-US" dirty="0"/>
          </a:p>
        </p:txBody>
      </p:sp>
      <p:sp>
        <p:nvSpPr>
          <p:cNvPr id="1028" name="Rectangle 23"/>
          <p:cNvSpPr>
            <a:spLocks noGrp="1" noChangeArrowheads="1"/>
          </p:cNvSpPr>
          <p:nvPr>
            <p:ph type="body" idx="1"/>
          </p:nvPr>
        </p:nvSpPr>
        <p:spPr bwMode="gray">
          <a:xfrm>
            <a:off x="442931" y="1052517"/>
            <a:ext cx="1148450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8" name="Line 8"/>
          <p:cNvSpPr>
            <a:spLocks noChangeShapeType="1"/>
          </p:cNvSpPr>
          <p:nvPr/>
        </p:nvSpPr>
        <p:spPr bwMode="auto">
          <a:xfrm>
            <a:off x="550333" y="958850"/>
            <a:ext cx="11641667" cy="0"/>
          </a:xfrm>
          <a:prstGeom prst="line">
            <a:avLst/>
          </a:prstGeom>
          <a:noFill/>
          <a:ln w="9525">
            <a:solidFill>
              <a:srgbClr val="071D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2D2926"/>
              </a:solidFill>
              <a:ea typeface="ＭＳ Ｐゴシック" charset="0"/>
            </a:endParaRPr>
          </a:p>
        </p:txBody>
      </p:sp>
      <p:sp>
        <p:nvSpPr>
          <p:cNvPr id="11" name="Freeform 5"/>
          <p:cNvSpPr>
            <a:spLocks noEditPoints="1"/>
          </p:cNvSpPr>
          <p:nvPr userDrawn="1"/>
        </p:nvSpPr>
        <p:spPr bwMode="auto">
          <a:xfrm>
            <a:off x="255870" y="6634163"/>
            <a:ext cx="725487" cy="127000"/>
          </a:xfrm>
          <a:custGeom>
            <a:avLst/>
            <a:gdLst>
              <a:gd name="T0" fmla="*/ 2147483647 w 5472"/>
              <a:gd name="T1" fmla="*/ 2147483647 h 952"/>
              <a:gd name="T2" fmla="*/ 2147483647 w 5472"/>
              <a:gd name="T3" fmla="*/ 2147483647 h 952"/>
              <a:gd name="T4" fmla="*/ 2147483647 w 5472"/>
              <a:gd name="T5" fmla="*/ 2147483647 h 952"/>
              <a:gd name="T6" fmla="*/ 2147483647 w 5472"/>
              <a:gd name="T7" fmla="*/ 2147483647 h 952"/>
              <a:gd name="T8" fmla="*/ 2147483647 w 5472"/>
              <a:gd name="T9" fmla="*/ 2147483647 h 952"/>
              <a:gd name="T10" fmla="*/ 2147483647 w 5472"/>
              <a:gd name="T11" fmla="*/ 2147483647 h 952"/>
              <a:gd name="T12" fmla="*/ 2147483647 w 5472"/>
              <a:gd name="T13" fmla="*/ 2147483647 h 952"/>
              <a:gd name="T14" fmla="*/ 2147483647 w 5472"/>
              <a:gd name="T15" fmla="*/ 2147483647 h 952"/>
              <a:gd name="T16" fmla="*/ 2147483647 w 5472"/>
              <a:gd name="T17" fmla="*/ 2147483647 h 952"/>
              <a:gd name="T18" fmla="*/ 2147483647 w 5472"/>
              <a:gd name="T19" fmla="*/ 2147483647 h 952"/>
              <a:gd name="T20" fmla="*/ 2147483647 w 5472"/>
              <a:gd name="T21" fmla="*/ 2147483647 h 952"/>
              <a:gd name="T22" fmla="*/ 2147483647 w 5472"/>
              <a:gd name="T23" fmla="*/ 2147483647 h 952"/>
              <a:gd name="T24" fmla="*/ 2147483647 w 5472"/>
              <a:gd name="T25" fmla="*/ 2147483647 h 952"/>
              <a:gd name="T26" fmla="*/ 2147483647 w 5472"/>
              <a:gd name="T27" fmla="*/ 2147483647 h 952"/>
              <a:gd name="T28" fmla="*/ 2147483647 w 5472"/>
              <a:gd name="T29" fmla="*/ 2147483647 h 952"/>
              <a:gd name="T30" fmla="*/ 2147483647 w 5472"/>
              <a:gd name="T31" fmla="*/ 2147483647 h 952"/>
              <a:gd name="T32" fmla="*/ 2147483647 w 5472"/>
              <a:gd name="T33" fmla="*/ 2147483647 h 952"/>
              <a:gd name="T34" fmla="*/ 2147483647 w 5472"/>
              <a:gd name="T35" fmla="*/ 2147483647 h 952"/>
              <a:gd name="T36" fmla="*/ 2147483647 w 5472"/>
              <a:gd name="T37" fmla="*/ 2147483647 h 952"/>
              <a:gd name="T38" fmla="*/ 2147483647 w 5472"/>
              <a:gd name="T39" fmla="*/ 2147483647 h 952"/>
              <a:gd name="T40" fmla="*/ 2147483647 w 5472"/>
              <a:gd name="T41" fmla="*/ 2147483647 h 952"/>
              <a:gd name="T42" fmla="*/ 2147483647 w 5472"/>
              <a:gd name="T43" fmla="*/ 2147483647 h 952"/>
              <a:gd name="T44" fmla="*/ 2147483647 w 5472"/>
              <a:gd name="T45" fmla="*/ 2147483647 h 952"/>
              <a:gd name="T46" fmla="*/ 2147483647 w 5472"/>
              <a:gd name="T47" fmla="*/ 2147483647 h 952"/>
              <a:gd name="T48" fmla="*/ 2147483647 w 5472"/>
              <a:gd name="T49" fmla="*/ 2147483647 h 952"/>
              <a:gd name="T50" fmla="*/ 2147483647 w 5472"/>
              <a:gd name="T51" fmla="*/ 2147483647 h 952"/>
              <a:gd name="T52" fmla="*/ 2147483647 w 5472"/>
              <a:gd name="T53" fmla="*/ 2147483647 h 952"/>
              <a:gd name="T54" fmla="*/ 2147483647 w 5472"/>
              <a:gd name="T55" fmla="*/ 2147483647 h 952"/>
              <a:gd name="T56" fmla="*/ 2147483647 w 5472"/>
              <a:gd name="T57" fmla="*/ 2147483647 h 952"/>
              <a:gd name="T58" fmla="*/ 2147483647 w 5472"/>
              <a:gd name="T59" fmla="*/ 2147483647 h 952"/>
              <a:gd name="T60" fmla="*/ 2147483647 w 5472"/>
              <a:gd name="T61" fmla="*/ 2147483647 h 952"/>
              <a:gd name="T62" fmla="*/ 2147483647 w 5472"/>
              <a:gd name="T63" fmla="*/ 2147483647 h 952"/>
              <a:gd name="T64" fmla="*/ 2147483647 w 5472"/>
              <a:gd name="T65" fmla="*/ 2147483647 h 952"/>
              <a:gd name="T66" fmla="*/ 2147483647 w 5472"/>
              <a:gd name="T67" fmla="*/ 2147483647 h 952"/>
              <a:gd name="T68" fmla="*/ 2147483647 w 5472"/>
              <a:gd name="T69" fmla="*/ 2147483647 h 952"/>
              <a:gd name="T70" fmla="*/ 2147483647 w 5472"/>
              <a:gd name="T71" fmla="*/ 2147483647 h 952"/>
              <a:gd name="T72" fmla="*/ 2147483647 w 5472"/>
              <a:gd name="T73" fmla="*/ 2147483647 h 952"/>
              <a:gd name="T74" fmla="*/ 2147483647 w 5472"/>
              <a:gd name="T75" fmla="*/ 2147483647 h 952"/>
              <a:gd name="T76" fmla="*/ 2147483647 w 5472"/>
              <a:gd name="T77" fmla="*/ 2147483647 h 952"/>
              <a:gd name="T78" fmla="*/ 2147483647 w 5472"/>
              <a:gd name="T79" fmla="*/ 2147483647 h 952"/>
              <a:gd name="T80" fmla="*/ 2147483647 w 5472"/>
              <a:gd name="T81" fmla="*/ 2147483647 h 952"/>
              <a:gd name="T82" fmla="*/ 2147483647 w 5472"/>
              <a:gd name="T83" fmla="*/ 0 h 952"/>
              <a:gd name="T84" fmla="*/ 2147483647 w 5472"/>
              <a:gd name="T85" fmla="*/ 2147483647 h 952"/>
              <a:gd name="T86" fmla="*/ 2147483647 w 5472"/>
              <a:gd name="T87" fmla="*/ 2147483647 h 952"/>
              <a:gd name="T88" fmla="*/ 2147483647 w 5472"/>
              <a:gd name="T89" fmla="*/ 2147483647 h 952"/>
              <a:gd name="T90" fmla="*/ 2147483647 w 5472"/>
              <a:gd name="T91" fmla="*/ 2147483647 h 952"/>
              <a:gd name="T92" fmla="*/ 2147483647 w 5472"/>
              <a:gd name="T93" fmla="*/ 2147483647 h 952"/>
              <a:gd name="T94" fmla="*/ 2147483647 w 5472"/>
              <a:gd name="T95" fmla="*/ 2147483647 h 952"/>
              <a:gd name="T96" fmla="*/ 2147483647 w 5472"/>
              <a:gd name="T97" fmla="*/ 2147483647 h 952"/>
              <a:gd name="T98" fmla="*/ 2147483647 w 5472"/>
              <a:gd name="T99" fmla="*/ 2147483647 h 952"/>
              <a:gd name="T100" fmla="*/ 2147483647 w 5472"/>
              <a:gd name="T101" fmla="*/ 2147483647 h 952"/>
              <a:gd name="T102" fmla="*/ 2147483647 w 5472"/>
              <a:gd name="T103" fmla="*/ 2147483647 h 952"/>
              <a:gd name="T104" fmla="*/ 2147483647 w 5472"/>
              <a:gd name="T105" fmla="*/ 2147483647 h 952"/>
              <a:gd name="T106" fmla="*/ 2147483647 w 5472"/>
              <a:gd name="T107" fmla="*/ 2147483647 h 952"/>
              <a:gd name="T108" fmla="*/ 2147483647 w 5472"/>
              <a:gd name="T109" fmla="*/ 0 h 952"/>
              <a:gd name="T110" fmla="*/ 2147483647 w 5472"/>
              <a:gd name="T111" fmla="*/ 2147483647 h 952"/>
              <a:gd name="T112" fmla="*/ 2147483647 w 5472"/>
              <a:gd name="T113" fmla="*/ 2147483647 h 952"/>
              <a:gd name="T114" fmla="*/ 2147483647 w 5472"/>
              <a:gd name="T115" fmla="*/ 2147483647 h 952"/>
              <a:gd name="T116" fmla="*/ 2147483647 w 5472"/>
              <a:gd name="T117" fmla="*/ 2147483647 h 952"/>
              <a:gd name="T118" fmla="*/ 2147483647 w 5472"/>
              <a:gd name="T119" fmla="*/ 2147483647 h 952"/>
              <a:gd name="T120" fmla="*/ 2147483647 w 5472"/>
              <a:gd name="T121" fmla="*/ 2147483647 h 952"/>
              <a:gd name="T122" fmla="*/ 2147483647 w 5472"/>
              <a:gd name="T123" fmla="*/ 2147483647 h 9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472" h="952">
                <a:moveTo>
                  <a:pt x="5454" y="922"/>
                </a:moveTo>
                <a:lnTo>
                  <a:pt x="5454" y="922"/>
                </a:lnTo>
                <a:lnTo>
                  <a:pt x="5452" y="902"/>
                </a:lnTo>
                <a:lnTo>
                  <a:pt x="5448" y="886"/>
                </a:lnTo>
                <a:lnTo>
                  <a:pt x="5440" y="872"/>
                </a:lnTo>
                <a:lnTo>
                  <a:pt x="5430" y="862"/>
                </a:lnTo>
                <a:lnTo>
                  <a:pt x="5418" y="854"/>
                </a:lnTo>
                <a:lnTo>
                  <a:pt x="5402" y="848"/>
                </a:lnTo>
                <a:lnTo>
                  <a:pt x="5384" y="844"/>
                </a:lnTo>
                <a:lnTo>
                  <a:pt x="5364" y="844"/>
                </a:lnTo>
                <a:lnTo>
                  <a:pt x="4946" y="844"/>
                </a:lnTo>
                <a:lnTo>
                  <a:pt x="4910" y="842"/>
                </a:lnTo>
                <a:lnTo>
                  <a:pt x="4878" y="838"/>
                </a:lnTo>
                <a:lnTo>
                  <a:pt x="4848" y="832"/>
                </a:lnTo>
                <a:lnTo>
                  <a:pt x="4820" y="824"/>
                </a:lnTo>
                <a:lnTo>
                  <a:pt x="4796" y="814"/>
                </a:lnTo>
                <a:lnTo>
                  <a:pt x="4774" y="800"/>
                </a:lnTo>
                <a:lnTo>
                  <a:pt x="4754" y="788"/>
                </a:lnTo>
                <a:lnTo>
                  <a:pt x="4738" y="772"/>
                </a:lnTo>
                <a:lnTo>
                  <a:pt x="4722" y="756"/>
                </a:lnTo>
                <a:lnTo>
                  <a:pt x="4710" y="740"/>
                </a:lnTo>
                <a:lnTo>
                  <a:pt x="4698" y="724"/>
                </a:lnTo>
                <a:lnTo>
                  <a:pt x="4690" y="706"/>
                </a:lnTo>
                <a:lnTo>
                  <a:pt x="4682" y="688"/>
                </a:lnTo>
                <a:lnTo>
                  <a:pt x="4676" y="672"/>
                </a:lnTo>
                <a:lnTo>
                  <a:pt x="4674" y="654"/>
                </a:lnTo>
                <a:lnTo>
                  <a:pt x="4670" y="638"/>
                </a:lnTo>
                <a:lnTo>
                  <a:pt x="5252" y="638"/>
                </a:lnTo>
                <a:lnTo>
                  <a:pt x="5282" y="636"/>
                </a:lnTo>
                <a:lnTo>
                  <a:pt x="5310" y="632"/>
                </a:lnTo>
                <a:lnTo>
                  <a:pt x="5336" y="626"/>
                </a:lnTo>
                <a:lnTo>
                  <a:pt x="5358" y="618"/>
                </a:lnTo>
                <a:lnTo>
                  <a:pt x="5378" y="608"/>
                </a:lnTo>
                <a:lnTo>
                  <a:pt x="5396" y="596"/>
                </a:lnTo>
                <a:lnTo>
                  <a:pt x="5412" y="582"/>
                </a:lnTo>
                <a:lnTo>
                  <a:pt x="5426" y="568"/>
                </a:lnTo>
                <a:lnTo>
                  <a:pt x="5438" y="552"/>
                </a:lnTo>
                <a:lnTo>
                  <a:pt x="5448" y="536"/>
                </a:lnTo>
                <a:lnTo>
                  <a:pt x="5456" y="518"/>
                </a:lnTo>
                <a:lnTo>
                  <a:pt x="5462" y="502"/>
                </a:lnTo>
                <a:lnTo>
                  <a:pt x="5466" y="486"/>
                </a:lnTo>
                <a:lnTo>
                  <a:pt x="5470" y="468"/>
                </a:lnTo>
                <a:lnTo>
                  <a:pt x="5472" y="452"/>
                </a:lnTo>
                <a:lnTo>
                  <a:pt x="5472" y="438"/>
                </a:lnTo>
                <a:lnTo>
                  <a:pt x="5472" y="422"/>
                </a:lnTo>
                <a:lnTo>
                  <a:pt x="5470" y="404"/>
                </a:lnTo>
                <a:lnTo>
                  <a:pt x="5466" y="388"/>
                </a:lnTo>
                <a:lnTo>
                  <a:pt x="5460" y="370"/>
                </a:lnTo>
                <a:lnTo>
                  <a:pt x="5454" y="354"/>
                </a:lnTo>
                <a:lnTo>
                  <a:pt x="5446" y="336"/>
                </a:lnTo>
                <a:lnTo>
                  <a:pt x="5436" y="320"/>
                </a:lnTo>
                <a:lnTo>
                  <a:pt x="5424" y="306"/>
                </a:lnTo>
                <a:lnTo>
                  <a:pt x="5410" y="292"/>
                </a:lnTo>
                <a:lnTo>
                  <a:pt x="5394" y="278"/>
                </a:lnTo>
                <a:lnTo>
                  <a:pt x="5376" y="266"/>
                </a:lnTo>
                <a:lnTo>
                  <a:pt x="5356" y="256"/>
                </a:lnTo>
                <a:lnTo>
                  <a:pt x="5334" y="248"/>
                </a:lnTo>
                <a:lnTo>
                  <a:pt x="5310" y="242"/>
                </a:lnTo>
                <a:lnTo>
                  <a:pt x="5282" y="238"/>
                </a:lnTo>
                <a:lnTo>
                  <a:pt x="5252" y="236"/>
                </a:lnTo>
                <a:lnTo>
                  <a:pt x="4938" y="236"/>
                </a:lnTo>
                <a:lnTo>
                  <a:pt x="4886" y="238"/>
                </a:lnTo>
                <a:lnTo>
                  <a:pt x="4840" y="246"/>
                </a:lnTo>
                <a:lnTo>
                  <a:pt x="4796" y="256"/>
                </a:lnTo>
                <a:lnTo>
                  <a:pt x="4758" y="270"/>
                </a:lnTo>
                <a:lnTo>
                  <a:pt x="4724" y="286"/>
                </a:lnTo>
                <a:lnTo>
                  <a:pt x="4692" y="306"/>
                </a:lnTo>
                <a:lnTo>
                  <a:pt x="4664" y="328"/>
                </a:lnTo>
                <a:lnTo>
                  <a:pt x="4640" y="354"/>
                </a:lnTo>
                <a:lnTo>
                  <a:pt x="4620" y="380"/>
                </a:lnTo>
                <a:lnTo>
                  <a:pt x="4602" y="408"/>
                </a:lnTo>
                <a:lnTo>
                  <a:pt x="4588" y="438"/>
                </a:lnTo>
                <a:lnTo>
                  <a:pt x="4578" y="468"/>
                </a:lnTo>
                <a:lnTo>
                  <a:pt x="4568" y="498"/>
                </a:lnTo>
                <a:lnTo>
                  <a:pt x="4562" y="528"/>
                </a:lnTo>
                <a:lnTo>
                  <a:pt x="4560" y="560"/>
                </a:lnTo>
                <a:lnTo>
                  <a:pt x="4558" y="590"/>
                </a:lnTo>
                <a:lnTo>
                  <a:pt x="4560" y="622"/>
                </a:lnTo>
                <a:lnTo>
                  <a:pt x="4564" y="654"/>
                </a:lnTo>
                <a:lnTo>
                  <a:pt x="4570" y="686"/>
                </a:lnTo>
                <a:lnTo>
                  <a:pt x="4578" y="718"/>
                </a:lnTo>
                <a:lnTo>
                  <a:pt x="4592" y="748"/>
                </a:lnTo>
                <a:lnTo>
                  <a:pt x="4606" y="778"/>
                </a:lnTo>
                <a:lnTo>
                  <a:pt x="4624" y="804"/>
                </a:lnTo>
                <a:lnTo>
                  <a:pt x="4646" y="830"/>
                </a:lnTo>
                <a:lnTo>
                  <a:pt x="4670" y="854"/>
                </a:lnTo>
                <a:lnTo>
                  <a:pt x="4698" y="876"/>
                </a:lnTo>
                <a:lnTo>
                  <a:pt x="4728" y="896"/>
                </a:lnTo>
                <a:lnTo>
                  <a:pt x="4764" y="912"/>
                </a:lnTo>
                <a:lnTo>
                  <a:pt x="4802" y="924"/>
                </a:lnTo>
                <a:lnTo>
                  <a:pt x="4842" y="934"/>
                </a:lnTo>
                <a:lnTo>
                  <a:pt x="4888" y="940"/>
                </a:lnTo>
                <a:lnTo>
                  <a:pt x="4938" y="942"/>
                </a:lnTo>
                <a:lnTo>
                  <a:pt x="5454" y="942"/>
                </a:lnTo>
                <a:lnTo>
                  <a:pt x="5454" y="922"/>
                </a:lnTo>
                <a:close/>
                <a:moveTo>
                  <a:pt x="4946" y="334"/>
                </a:moveTo>
                <a:lnTo>
                  <a:pt x="4946" y="334"/>
                </a:lnTo>
                <a:lnTo>
                  <a:pt x="5238" y="334"/>
                </a:lnTo>
                <a:lnTo>
                  <a:pt x="5256" y="336"/>
                </a:lnTo>
                <a:lnTo>
                  <a:pt x="5272" y="338"/>
                </a:lnTo>
                <a:lnTo>
                  <a:pt x="5286" y="340"/>
                </a:lnTo>
                <a:lnTo>
                  <a:pt x="5300" y="344"/>
                </a:lnTo>
                <a:lnTo>
                  <a:pt x="5312" y="350"/>
                </a:lnTo>
                <a:lnTo>
                  <a:pt x="5322" y="356"/>
                </a:lnTo>
                <a:lnTo>
                  <a:pt x="5330" y="364"/>
                </a:lnTo>
                <a:lnTo>
                  <a:pt x="5338" y="370"/>
                </a:lnTo>
                <a:lnTo>
                  <a:pt x="5350" y="388"/>
                </a:lnTo>
                <a:lnTo>
                  <a:pt x="5358" y="404"/>
                </a:lnTo>
                <a:lnTo>
                  <a:pt x="5362" y="422"/>
                </a:lnTo>
                <a:lnTo>
                  <a:pt x="5362" y="438"/>
                </a:lnTo>
                <a:lnTo>
                  <a:pt x="5362" y="452"/>
                </a:lnTo>
                <a:lnTo>
                  <a:pt x="5358" y="468"/>
                </a:lnTo>
                <a:lnTo>
                  <a:pt x="5350" y="486"/>
                </a:lnTo>
                <a:lnTo>
                  <a:pt x="5338" y="502"/>
                </a:lnTo>
                <a:lnTo>
                  <a:pt x="5332" y="510"/>
                </a:lnTo>
                <a:lnTo>
                  <a:pt x="5322" y="518"/>
                </a:lnTo>
                <a:lnTo>
                  <a:pt x="5312" y="524"/>
                </a:lnTo>
                <a:lnTo>
                  <a:pt x="5300" y="530"/>
                </a:lnTo>
                <a:lnTo>
                  <a:pt x="5288" y="534"/>
                </a:lnTo>
                <a:lnTo>
                  <a:pt x="5272" y="538"/>
                </a:lnTo>
                <a:lnTo>
                  <a:pt x="5256" y="540"/>
                </a:lnTo>
                <a:lnTo>
                  <a:pt x="5238" y="540"/>
                </a:lnTo>
                <a:lnTo>
                  <a:pt x="4670" y="540"/>
                </a:lnTo>
                <a:lnTo>
                  <a:pt x="4676" y="512"/>
                </a:lnTo>
                <a:lnTo>
                  <a:pt x="4680" y="496"/>
                </a:lnTo>
                <a:lnTo>
                  <a:pt x="4688" y="478"/>
                </a:lnTo>
                <a:lnTo>
                  <a:pt x="4696" y="462"/>
                </a:lnTo>
                <a:lnTo>
                  <a:pt x="4706" y="444"/>
                </a:lnTo>
                <a:lnTo>
                  <a:pt x="4718" y="428"/>
                </a:lnTo>
                <a:lnTo>
                  <a:pt x="4732" y="412"/>
                </a:lnTo>
                <a:lnTo>
                  <a:pt x="4750" y="396"/>
                </a:lnTo>
                <a:lnTo>
                  <a:pt x="4768" y="382"/>
                </a:lnTo>
                <a:lnTo>
                  <a:pt x="4790" y="368"/>
                </a:lnTo>
                <a:lnTo>
                  <a:pt x="4816" y="356"/>
                </a:lnTo>
                <a:lnTo>
                  <a:pt x="4844" y="348"/>
                </a:lnTo>
                <a:lnTo>
                  <a:pt x="4874" y="340"/>
                </a:lnTo>
                <a:lnTo>
                  <a:pt x="4908" y="336"/>
                </a:lnTo>
                <a:lnTo>
                  <a:pt x="4946" y="334"/>
                </a:lnTo>
                <a:close/>
                <a:moveTo>
                  <a:pt x="3760" y="898"/>
                </a:moveTo>
                <a:lnTo>
                  <a:pt x="3760" y="898"/>
                </a:lnTo>
                <a:lnTo>
                  <a:pt x="3740" y="924"/>
                </a:lnTo>
                <a:lnTo>
                  <a:pt x="3730" y="932"/>
                </a:lnTo>
                <a:lnTo>
                  <a:pt x="3720" y="940"/>
                </a:lnTo>
                <a:lnTo>
                  <a:pt x="3712" y="946"/>
                </a:lnTo>
                <a:lnTo>
                  <a:pt x="3702" y="950"/>
                </a:lnTo>
                <a:lnTo>
                  <a:pt x="3694" y="952"/>
                </a:lnTo>
                <a:lnTo>
                  <a:pt x="3684" y="952"/>
                </a:lnTo>
                <a:lnTo>
                  <a:pt x="3670" y="952"/>
                </a:lnTo>
                <a:lnTo>
                  <a:pt x="3660" y="948"/>
                </a:lnTo>
                <a:lnTo>
                  <a:pt x="3650" y="944"/>
                </a:lnTo>
                <a:lnTo>
                  <a:pt x="3642" y="938"/>
                </a:lnTo>
                <a:lnTo>
                  <a:pt x="3634" y="930"/>
                </a:lnTo>
                <a:lnTo>
                  <a:pt x="3624" y="920"/>
                </a:lnTo>
                <a:lnTo>
                  <a:pt x="3606" y="898"/>
                </a:lnTo>
                <a:lnTo>
                  <a:pt x="3124" y="236"/>
                </a:lnTo>
                <a:lnTo>
                  <a:pt x="3188" y="236"/>
                </a:lnTo>
                <a:lnTo>
                  <a:pt x="3212" y="238"/>
                </a:lnTo>
                <a:lnTo>
                  <a:pt x="3232" y="240"/>
                </a:lnTo>
                <a:lnTo>
                  <a:pt x="3250" y="246"/>
                </a:lnTo>
                <a:lnTo>
                  <a:pt x="3264" y="254"/>
                </a:lnTo>
                <a:lnTo>
                  <a:pt x="3276" y="264"/>
                </a:lnTo>
                <a:lnTo>
                  <a:pt x="3286" y="274"/>
                </a:lnTo>
                <a:lnTo>
                  <a:pt x="3308" y="302"/>
                </a:lnTo>
                <a:lnTo>
                  <a:pt x="3686" y="836"/>
                </a:lnTo>
                <a:lnTo>
                  <a:pt x="4066" y="300"/>
                </a:lnTo>
                <a:lnTo>
                  <a:pt x="4086" y="274"/>
                </a:lnTo>
                <a:lnTo>
                  <a:pt x="4098" y="262"/>
                </a:lnTo>
                <a:lnTo>
                  <a:pt x="4110" y="254"/>
                </a:lnTo>
                <a:lnTo>
                  <a:pt x="4124" y="246"/>
                </a:lnTo>
                <a:lnTo>
                  <a:pt x="4140" y="240"/>
                </a:lnTo>
                <a:lnTo>
                  <a:pt x="4160" y="238"/>
                </a:lnTo>
                <a:lnTo>
                  <a:pt x="4184" y="236"/>
                </a:lnTo>
                <a:lnTo>
                  <a:pt x="4242" y="236"/>
                </a:lnTo>
                <a:lnTo>
                  <a:pt x="3760" y="898"/>
                </a:lnTo>
                <a:close/>
                <a:moveTo>
                  <a:pt x="1002" y="942"/>
                </a:moveTo>
                <a:lnTo>
                  <a:pt x="1002" y="942"/>
                </a:lnTo>
                <a:lnTo>
                  <a:pt x="986" y="940"/>
                </a:lnTo>
                <a:lnTo>
                  <a:pt x="972" y="938"/>
                </a:lnTo>
                <a:lnTo>
                  <a:pt x="960" y="932"/>
                </a:lnTo>
                <a:lnTo>
                  <a:pt x="948" y="926"/>
                </a:lnTo>
                <a:lnTo>
                  <a:pt x="938" y="916"/>
                </a:lnTo>
                <a:lnTo>
                  <a:pt x="932" y="904"/>
                </a:lnTo>
                <a:lnTo>
                  <a:pt x="926" y="890"/>
                </a:lnTo>
                <a:lnTo>
                  <a:pt x="922" y="874"/>
                </a:lnTo>
                <a:lnTo>
                  <a:pt x="906" y="796"/>
                </a:lnTo>
                <a:lnTo>
                  <a:pt x="894" y="816"/>
                </a:lnTo>
                <a:lnTo>
                  <a:pt x="876" y="838"/>
                </a:lnTo>
                <a:lnTo>
                  <a:pt x="850" y="862"/>
                </a:lnTo>
                <a:lnTo>
                  <a:pt x="836" y="874"/>
                </a:lnTo>
                <a:lnTo>
                  <a:pt x="818" y="886"/>
                </a:lnTo>
                <a:lnTo>
                  <a:pt x="798" y="898"/>
                </a:lnTo>
                <a:lnTo>
                  <a:pt x="778" y="908"/>
                </a:lnTo>
                <a:lnTo>
                  <a:pt x="754" y="918"/>
                </a:lnTo>
                <a:lnTo>
                  <a:pt x="728" y="926"/>
                </a:lnTo>
                <a:lnTo>
                  <a:pt x="700" y="932"/>
                </a:lnTo>
                <a:lnTo>
                  <a:pt x="670" y="938"/>
                </a:lnTo>
                <a:lnTo>
                  <a:pt x="638" y="940"/>
                </a:lnTo>
                <a:lnTo>
                  <a:pt x="604" y="942"/>
                </a:lnTo>
                <a:lnTo>
                  <a:pt x="384" y="942"/>
                </a:lnTo>
                <a:lnTo>
                  <a:pt x="356" y="942"/>
                </a:lnTo>
                <a:lnTo>
                  <a:pt x="330" y="940"/>
                </a:lnTo>
                <a:lnTo>
                  <a:pt x="306" y="936"/>
                </a:lnTo>
                <a:lnTo>
                  <a:pt x="282" y="932"/>
                </a:lnTo>
                <a:lnTo>
                  <a:pt x="258" y="928"/>
                </a:lnTo>
                <a:lnTo>
                  <a:pt x="238" y="922"/>
                </a:lnTo>
                <a:lnTo>
                  <a:pt x="198" y="908"/>
                </a:lnTo>
                <a:lnTo>
                  <a:pt x="162" y="890"/>
                </a:lnTo>
                <a:lnTo>
                  <a:pt x="130" y="870"/>
                </a:lnTo>
                <a:lnTo>
                  <a:pt x="104" y="846"/>
                </a:lnTo>
                <a:lnTo>
                  <a:pt x="80" y="822"/>
                </a:lnTo>
                <a:lnTo>
                  <a:pt x="60" y="794"/>
                </a:lnTo>
                <a:lnTo>
                  <a:pt x="42" y="766"/>
                </a:lnTo>
                <a:lnTo>
                  <a:pt x="28" y="738"/>
                </a:lnTo>
                <a:lnTo>
                  <a:pt x="18" y="708"/>
                </a:lnTo>
                <a:lnTo>
                  <a:pt x="10" y="678"/>
                </a:lnTo>
                <a:lnTo>
                  <a:pt x="4" y="648"/>
                </a:lnTo>
                <a:lnTo>
                  <a:pt x="2" y="618"/>
                </a:lnTo>
                <a:lnTo>
                  <a:pt x="0" y="590"/>
                </a:lnTo>
                <a:lnTo>
                  <a:pt x="2" y="558"/>
                </a:lnTo>
                <a:lnTo>
                  <a:pt x="4" y="526"/>
                </a:lnTo>
                <a:lnTo>
                  <a:pt x="12" y="494"/>
                </a:lnTo>
                <a:lnTo>
                  <a:pt x="20" y="462"/>
                </a:lnTo>
                <a:lnTo>
                  <a:pt x="32" y="432"/>
                </a:lnTo>
                <a:lnTo>
                  <a:pt x="46" y="404"/>
                </a:lnTo>
                <a:lnTo>
                  <a:pt x="64" y="376"/>
                </a:lnTo>
                <a:lnTo>
                  <a:pt x="86" y="350"/>
                </a:lnTo>
                <a:lnTo>
                  <a:pt x="110" y="326"/>
                </a:lnTo>
                <a:lnTo>
                  <a:pt x="138" y="304"/>
                </a:lnTo>
                <a:lnTo>
                  <a:pt x="170" y="284"/>
                </a:lnTo>
                <a:lnTo>
                  <a:pt x="204" y="268"/>
                </a:lnTo>
                <a:lnTo>
                  <a:pt x="244" y="254"/>
                </a:lnTo>
                <a:lnTo>
                  <a:pt x="286" y="244"/>
                </a:lnTo>
                <a:lnTo>
                  <a:pt x="332" y="238"/>
                </a:lnTo>
                <a:lnTo>
                  <a:pt x="384" y="236"/>
                </a:lnTo>
                <a:lnTo>
                  <a:pt x="604" y="236"/>
                </a:lnTo>
                <a:lnTo>
                  <a:pt x="642" y="238"/>
                </a:lnTo>
                <a:lnTo>
                  <a:pt x="680" y="242"/>
                </a:lnTo>
                <a:lnTo>
                  <a:pt x="714" y="248"/>
                </a:lnTo>
                <a:lnTo>
                  <a:pt x="746" y="258"/>
                </a:lnTo>
                <a:lnTo>
                  <a:pt x="776" y="270"/>
                </a:lnTo>
                <a:lnTo>
                  <a:pt x="804" y="284"/>
                </a:lnTo>
                <a:lnTo>
                  <a:pt x="830" y="300"/>
                </a:lnTo>
                <a:lnTo>
                  <a:pt x="854" y="318"/>
                </a:lnTo>
                <a:lnTo>
                  <a:pt x="876" y="338"/>
                </a:lnTo>
                <a:lnTo>
                  <a:pt x="894" y="358"/>
                </a:lnTo>
                <a:lnTo>
                  <a:pt x="912" y="382"/>
                </a:lnTo>
                <a:lnTo>
                  <a:pt x="926" y="406"/>
                </a:lnTo>
                <a:lnTo>
                  <a:pt x="940" y="432"/>
                </a:lnTo>
                <a:lnTo>
                  <a:pt x="950" y="458"/>
                </a:lnTo>
                <a:lnTo>
                  <a:pt x="958" y="484"/>
                </a:lnTo>
                <a:lnTo>
                  <a:pt x="966" y="514"/>
                </a:lnTo>
                <a:lnTo>
                  <a:pt x="1046" y="942"/>
                </a:lnTo>
                <a:lnTo>
                  <a:pt x="1002" y="942"/>
                </a:lnTo>
                <a:close/>
                <a:moveTo>
                  <a:pt x="580" y="334"/>
                </a:moveTo>
                <a:lnTo>
                  <a:pt x="580" y="334"/>
                </a:lnTo>
                <a:lnTo>
                  <a:pt x="392" y="334"/>
                </a:lnTo>
                <a:lnTo>
                  <a:pt x="354" y="336"/>
                </a:lnTo>
                <a:lnTo>
                  <a:pt x="318" y="340"/>
                </a:lnTo>
                <a:lnTo>
                  <a:pt x="286" y="348"/>
                </a:lnTo>
                <a:lnTo>
                  <a:pt x="258" y="358"/>
                </a:lnTo>
                <a:lnTo>
                  <a:pt x="232" y="370"/>
                </a:lnTo>
                <a:lnTo>
                  <a:pt x="210" y="384"/>
                </a:lnTo>
                <a:lnTo>
                  <a:pt x="188" y="400"/>
                </a:lnTo>
                <a:lnTo>
                  <a:pt x="170" y="416"/>
                </a:lnTo>
                <a:lnTo>
                  <a:pt x="156" y="436"/>
                </a:lnTo>
                <a:lnTo>
                  <a:pt x="142" y="456"/>
                </a:lnTo>
                <a:lnTo>
                  <a:pt x="132" y="476"/>
                </a:lnTo>
                <a:lnTo>
                  <a:pt x="122" y="498"/>
                </a:lnTo>
                <a:lnTo>
                  <a:pt x="116" y="520"/>
                </a:lnTo>
                <a:lnTo>
                  <a:pt x="112" y="544"/>
                </a:lnTo>
                <a:lnTo>
                  <a:pt x="110" y="566"/>
                </a:lnTo>
                <a:lnTo>
                  <a:pt x="108" y="590"/>
                </a:lnTo>
                <a:lnTo>
                  <a:pt x="110" y="612"/>
                </a:lnTo>
                <a:lnTo>
                  <a:pt x="112" y="636"/>
                </a:lnTo>
                <a:lnTo>
                  <a:pt x="116" y="658"/>
                </a:lnTo>
                <a:lnTo>
                  <a:pt x="122" y="680"/>
                </a:lnTo>
                <a:lnTo>
                  <a:pt x="132" y="702"/>
                </a:lnTo>
                <a:lnTo>
                  <a:pt x="142" y="724"/>
                </a:lnTo>
                <a:lnTo>
                  <a:pt x="156" y="744"/>
                </a:lnTo>
                <a:lnTo>
                  <a:pt x="170" y="762"/>
                </a:lnTo>
                <a:lnTo>
                  <a:pt x="188" y="780"/>
                </a:lnTo>
                <a:lnTo>
                  <a:pt x="210" y="796"/>
                </a:lnTo>
                <a:lnTo>
                  <a:pt x="232" y="810"/>
                </a:lnTo>
                <a:lnTo>
                  <a:pt x="258" y="822"/>
                </a:lnTo>
                <a:lnTo>
                  <a:pt x="286" y="830"/>
                </a:lnTo>
                <a:lnTo>
                  <a:pt x="318" y="838"/>
                </a:lnTo>
                <a:lnTo>
                  <a:pt x="354" y="842"/>
                </a:lnTo>
                <a:lnTo>
                  <a:pt x="392" y="844"/>
                </a:lnTo>
                <a:lnTo>
                  <a:pt x="580" y="844"/>
                </a:lnTo>
                <a:lnTo>
                  <a:pt x="618" y="842"/>
                </a:lnTo>
                <a:lnTo>
                  <a:pt x="654" y="838"/>
                </a:lnTo>
                <a:lnTo>
                  <a:pt x="688" y="830"/>
                </a:lnTo>
                <a:lnTo>
                  <a:pt x="716" y="820"/>
                </a:lnTo>
                <a:lnTo>
                  <a:pt x="744" y="808"/>
                </a:lnTo>
                <a:lnTo>
                  <a:pt x="766" y="794"/>
                </a:lnTo>
                <a:lnTo>
                  <a:pt x="786" y="778"/>
                </a:lnTo>
                <a:lnTo>
                  <a:pt x="804" y="760"/>
                </a:lnTo>
                <a:lnTo>
                  <a:pt x="820" y="740"/>
                </a:lnTo>
                <a:lnTo>
                  <a:pt x="832" y="720"/>
                </a:lnTo>
                <a:lnTo>
                  <a:pt x="842" y="700"/>
                </a:lnTo>
                <a:lnTo>
                  <a:pt x="850" y="678"/>
                </a:lnTo>
                <a:lnTo>
                  <a:pt x="856" y="656"/>
                </a:lnTo>
                <a:lnTo>
                  <a:pt x="860" y="634"/>
                </a:lnTo>
                <a:lnTo>
                  <a:pt x="864" y="610"/>
                </a:lnTo>
                <a:lnTo>
                  <a:pt x="864" y="590"/>
                </a:lnTo>
                <a:lnTo>
                  <a:pt x="864" y="570"/>
                </a:lnTo>
                <a:lnTo>
                  <a:pt x="862" y="548"/>
                </a:lnTo>
                <a:lnTo>
                  <a:pt x="858" y="528"/>
                </a:lnTo>
                <a:lnTo>
                  <a:pt x="852" y="506"/>
                </a:lnTo>
                <a:lnTo>
                  <a:pt x="844" y="484"/>
                </a:lnTo>
                <a:lnTo>
                  <a:pt x="834" y="464"/>
                </a:lnTo>
                <a:lnTo>
                  <a:pt x="822" y="444"/>
                </a:lnTo>
                <a:lnTo>
                  <a:pt x="806" y="424"/>
                </a:lnTo>
                <a:lnTo>
                  <a:pt x="790" y="406"/>
                </a:lnTo>
                <a:lnTo>
                  <a:pt x="770" y="388"/>
                </a:lnTo>
                <a:lnTo>
                  <a:pt x="746" y="372"/>
                </a:lnTo>
                <a:lnTo>
                  <a:pt x="720" y="360"/>
                </a:lnTo>
                <a:lnTo>
                  <a:pt x="690" y="350"/>
                </a:lnTo>
                <a:lnTo>
                  <a:pt x="656" y="342"/>
                </a:lnTo>
                <a:lnTo>
                  <a:pt x="620" y="336"/>
                </a:lnTo>
                <a:lnTo>
                  <a:pt x="580" y="334"/>
                </a:lnTo>
                <a:close/>
                <a:moveTo>
                  <a:pt x="4384" y="156"/>
                </a:moveTo>
                <a:lnTo>
                  <a:pt x="4384" y="156"/>
                </a:lnTo>
                <a:lnTo>
                  <a:pt x="4394" y="154"/>
                </a:lnTo>
                <a:lnTo>
                  <a:pt x="4404" y="152"/>
                </a:lnTo>
                <a:lnTo>
                  <a:pt x="4414" y="148"/>
                </a:lnTo>
                <a:lnTo>
                  <a:pt x="4422" y="142"/>
                </a:lnTo>
                <a:lnTo>
                  <a:pt x="4430" y="134"/>
                </a:lnTo>
                <a:lnTo>
                  <a:pt x="4434" y="124"/>
                </a:lnTo>
                <a:lnTo>
                  <a:pt x="4438" y="112"/>
                </a:lnTo>
                <a:lnTo>
                  <a:pt x="4438" y="100"/>
                </a:lnTo>
                <a:lnTo>
                  <a:pt x="4438" y="76"/>
                </a:lnTo>
                <a:lnTo>
                  <a:pt x="4438" y="64"/>
                </a:lnTo>
                <a:lnTo>
                  <a:pt x="4434" y="52"/>
                </a:lnTo>
                <a:lnTo>
                  <a:pt x="4430" y="42"/>
                </a:lnTo>
                <a:lnTo>
                  <a:pt x="4422" y="34"/>
                </a:lnTo>
                <a:lnTo>
                  <a:pt x="4414" y="28"/>
                </a:lnTo>
                <a:lnTo>
                  <a:pt x="4404" y="24"/>
                </a:lnTo>
                <a:lnTo>
                  <a:pt x="4394" y="22"/>
                </a:lnTo>
                <a:lnTo>
                  <a:pt x="4384" y="20"/>
                </a:lnTo>
                <a:lnTo>
                  <a:pt x="4372" y="22"/>
                </a:lnTo>
                <a:lnTo>
                  <a:pt x="4362" y="24"/>
                </a:lnTo>
                <a:lnTo>
                  <a:pt x="4352" y="28"/>
                </a:lnTo>
                <a:lnTo>
                  <a:pt x="4344" y="34"/>
                </a:lnTo>
                <a:lnTo>
                  <a:pt x="4338" y="42"/>
                </a:lnTo>
                <a:lnTo>
                  <a:pt x="4332" y="52"/>
                </a:lnTo>
                <a:lnTo>
                  <a:pt x="4328" y="64"/>
                </a:lnTo>
                <a:lnTo>
                  <a:pt x="4328" y="76"/>
                </a:lnTo>
                <a:lnTo>
                  <a:pt x="4328" y="100"/>
                </a:lnTo>
                <a:lnTo>
                  <a:pt x="4328" y="112"/>
                </a:lnTo>
                <a:lnTo>
                  <a:pt x="4332" y="124"/>
                </a:lnTo>
                <a:lnTo>
                  <a:pt x="4336" y="134"/>
                </a:lnTo>
                <a:lnTo>
                  <a:pt x="4344" y="142"/>
                </a:lnTo>
                <a:lnTo>
                  <a:pt x="4352" y="148"/>
                </a:lnTo>
                <a:lnTo>
                  <a:pt x="4362" y="152"/>
                </a:lnTo>
                <a:lnTo>
                  <a:pt x="4372" y="154"/>
                </a:lnTo>
                <a:lnTo>
                  <a:pt x="4384" y="156"/>
                </a:lnTo>
                <a:close/>
                <a:moveTo>
                  <a:pt x="4328" y="236"/>
                </a:moveTo>
                <a:lnTo>
                  <a:pt x="4328" y="236"/>
                </a:lnTo>
                <a:lnTo>
                  <a:pt x="4354" y="236"/>
                </a:lnTo>
                <a:lnTo>
                  <a:pt x="4372" y="238"/>
                </a:lnTo>
                <a:lnTo>
                  <a:pt x="4388" y="242"/>
                </a:lnTo>
                <a:lnTo>
                  <a:pt x="4402" y="248"/>
                </a:lnTo>
                <a:lnTo>
                  <a:pt x="4414" y="256"/>
                </a:lnTo>
                <a:lnTo>
                  <a:pt x="4424" y="268"/>
                </a:lnTo>
                <a:lnTo>
                  <a:pt x="4432" y="284"/>
                </a:lnTo>
                <a:lnTo>
                  <a:pt x="4436" y="304"/>
                </a:lnTo>
                <a:lnTo>
                  <a:pt x="4438" y="328"/>
                </a:lnTo>
                <a:lnTo>
                  <a:pt x="4438" y="942"/>
                </a:lnTo>
                <a:lnTo>
                  <a:pt x="4410" y="942"/>
                </a:lnTo>
                <a:lnTo>
                  <a:pt x="4390" y="940"/>
                </a:lnTo>
                <a:lnTo>
                  <a:pt x="4374" y="936"/>
                </a:lnTo>
                <a:lnTo>
                  <a:pt x="4360" y="930"/>
                </a:lnTo>
                <a:lnTo>
                  <a:pt x="4348" y="920"/>
                </a:lnTo>
                <a:lnTo>
                  <a:pt x="4340" y="908"/>
                </a:lnTo>
                <a:lnTo>
                  <a:pt x="4334" y="892"/>
                </a:lnTo>
                <a:lnTo>
                  <a:pt x="4330" y="874"/>
                </a:lnTo>
                <a:lnTo>
                  <a:pt x="4328" y="852"/>
                </a:lnTo>
                <a:lnTo>
                  <a:pt x="4328" y="236"/>
                </a:lnTo>
                <a:close/>
                <a:moveTo>
                  <a:pt x="1210" y="328"/>
                </a:moveTo>
                <a:lnTo>
                  <a:pt x="1210" y="328"/>
                </a:lnTo>
                <a:lnTo>
                  <a:pt x="1230" y="312"/>
                </a:lnTo>
                <a:lnTo>
                  <a:pt x="1252" y="296"/>
                </a:lnTo>
                <a:lnTo>
                  <a:pt x="1280" y="280"/>
                </a:lnTo>
                <a:lnTo>
                  <a:pt x="1310" y="266"/>
                </a:lnTo>
                <a:lnTo>
                  <a:pt x="1344" y="254"/>
                </a:lnTo>
                <a:lnTo>
                  <a:pt x="1382" y="244"/>
                </a:lnTo>
                <a:lnTo>
                  <a:pt x="1424" y="238"/>
                </a:lnTo>
                <a:lnTo>
                  <a:pt x="1472" y="236"/>
                </a:lnTo>
                <a:lnTo>
                  <a:pt x="1692" y="236"/>
                </a:lnTo>
                <a:lnTo>
                  <a:pt x="1718" y="238"/>
                </a:lnTo>
                <a:lnTo>
                  <a:pt x="1744" y="238"/>
                </a:lnTo>
                <a:lnTo>
                  <a:pt x="1770" y="242"/>
                </a:lnTo>
                <a:lnTo>
                  <a:pt x="1794" y="246"/>
                </a:lnTo>
                <a:lnTo>
                  <a:pt x="1816" y="250"/>
                </a:lnTo>
                <a:lnTo>
                  <a:pt x="1838" y="256"/>
                </a:lnTo>
                <a:lnTo>
                  <a:pt x="1878" y="270"/>
                </a:lnTo>
                <a:lnTo>
                  <a:pt x="1912" y="288"/>
                </a:lnTo>
                <a:lnTo>
                  <a:pt x="1944" y="308"/>
                </a:lnTo>
                <a:lnTo>
                  <a:pt x="1972" y="332"/>
                </a:lnTo>
                <a:lnTo>
                  <a:pt x="1996" y="356"/>
                </a:lnTo>
                <a:lnTo>
                  <a:pt x="2016" y="384"/>
                </a:lnTo>
                <a:lnTo>
                  <a:pt x="2032" y="412"/>
                </a:lnTo>
                <a:lnTo>
                  <a:pt x="2046" y="440"/>
                </a:lnTo>
                <a:lnTo>
                  <a:pt x="2058" y="470"/>
                </a:lnTo>
                <a:lnTo>
                  <a:pt x="2066" y="500"/>
                </a:lnTo>
                <a:lnTo>
                  <a:pt x="2070" y="530"/>
                </a:lnTo>
                <a:lnTo>
                  <a:pt x="2074" y="560"/>
                </a:lnTo>
                <a:lnTo>
                  <a:pt x="2074" y="590"/>
                </a:lnTo>
                <a:lnTo>
                  <a:pt x="2074" y="620"/>
                </a:lnTo>
                <a:lnTo>
                  <a:pt x="2070" y="652"/>
                </a:lnTo>
                <a:lnTo>
                  <a:pt x="2064" y="684"/>
                </a:lnTo>
                <a:lnTo>
                  <a:pt x="2054" y="716"/>
                </a:lnTo>
                <a:lnTo>
                  <a:pt x="2042" y="746"/>
                </a:lnTo>
                <a:lnTo>
                  <a:pt x="2028" y="774"/>
                </a:lnTo>
                <a:lnTo>
                  <a:pt x="2010" y="802"/>
                </a:lnTo>
                <a:lnTo>
                  <a:pt x="1988" y="828"/>
                </a:lnTo>
                <a:lnTo>
                  <a:pt x="1964" y="852"/>
                </a:lnTo>
                <a:lnTo>
                  <a:pt x="1936" y="874"/>
                </a:lnTo>
                <a:lnTo>
                  <a:pt x="1906" y="894"/>
                </a:lnTo>
                <a:lnTo>
                  <a:pt x="1870" y="910"/>
                </a:lnTo>
                <a:lnTo>
                  <a:pt x="1832" y="924"/>
                </a:lnTo>
                <a:lnTo>
                  <a:pt x="1788" y="934"/>
                </a:lnTo>
                <a:lnTo>
                  <a:pt x="1742" y="940"/>
                </a:lnTo>
                <a:lnTo>
                  <a:pt x="1692" y="942"/>
                </a:lnTo>
                <a:lnTo>
                  <a:pt x="1472" y="942"/>
                </a:lnTo>
                <a:lnTo>
                  <a:pt x="1432" y="940"/>
                </a:lnTo>
                <a:lnTo>
                  <a:pt x="1394" y="936"/>
                </a:lnTo>
                <a:lnTo>
                  <a:pt x="1358" y="928"/>
                </a:lnTo>
                <a:lnTo>
                  <a:pt x="1324" y="916"/>
                </a:lnTo>
                <a:lnTo>
                  <a:pt x="1290" y="904"/>
                </a:lnTo>
                <a:lnTo>
                  <a:pt x="1260" y="886"/>
                </a:lnTo>
                <a:lnTo>
                  <a:pt x="1232" y="868"/>
                </a:lnTo>
                <a:lnTo>
                  <a:pt x="1206" y="846"/>
                </a:lnTo>
                <a:lnTo>
                  <a:pt x="1184" y="822"/>
                </a:lnTo>
                <a:lnTo>
                  <a:pt x="1162" y="796"/>
                </a:lnTo>
                <a:lnTo>
                  <a:pt x="1144" y="766"/>
                </a:lnTo>
                <a:lnTo>
                  <a:pt x="1130" y="734"/>
                </a:lnTo>
                <a:lnTo>
                  <a:pt x="1118" y="702"/>
                </a:lnTo>
                <a:lnTo>
                  <a:pt x="1110" y="666"/>
                </a:lnTo>
                <a:lnTo>
                  <a:pt x="1104" y="628"/>
                </a:lnTo>
                <a:lnTo>
                  <a:pt x="1102" y="590"/>
                </a:lnTo>
                <a:lnTo>
                  <a:pt x="1102" y="0"/>
                </a:lnTo>
                <a:lnTo>
                  <a:pt x="1136" y="0"/>
                </a:lnTo>
                <a:lnTo>
                  <a:pt x="1154" y="0"/>
                </a:lnTo>
                <a:lnTo>
                  <a:pt x="1168" y="4"/>
                </a:lnTo>
                <a:lnTo>
                  <a:pt x="1180" y="10"/>
                </a:lnTo>
                <a:lnTo>
                  <a:pt x="1192" y="18"/>
                </a:lnTo>
                <a:lnTo>
                  <a:pt x="1200" y="28"/>
                </a:lnTo>
                <a:lnTo>
                  <a:pt x="1206" y="40"/>
                </a:lnTo>
                <a:lnTo>
                  <a:pt x="1210" y="54"/>
                </a:lnTo>
                <a:lnTo>
                  <a:pt x="1210" y="70"/>
                </a:lnTo>
                <a:lnTo>
                  <a:pt x="1210" y="328"/>
                </a:lnTo>
                <a:close/>
                <a:moveTo>
                  <a:pt x="1496" y="844"/>
                </a:moveTo>
                <a:lnTo>
                  <a:pt x="1496" y="844"/>
                </a:lnTo>
                <a:lnTo>
                  <a:pt x="1684" y="844"/>
                </a:lnTo>
                <a:lnTo>
                  <a:pt x="1722" y="842"/>
                </a:lnTo>
                <a:lnTo>
                  <a:pt x="1756" y="838"/>
                </a:lnTo>
                <a:lnTo>
                  <a:pt x="1788" y="830"/>
                </a:lnTo>
                <a:lnTo>
                  <a:pt x="1816" y="820"/>
                </a:lnTo>
                <a:lnTo>
                  <a:pt x="1842" y="810"/>
                </a:lnTo>
                <a:lnTo>
                  <a:pt x="1866" y="796"/>
                </a:lnTo>
                <a:lnTo>
                  <a:pt x="1886" y="780"/>
                </a:lnTo>
                <a:lnTo>
                  <a:pt x="1904" y="762"/>
                </a:lnTo>
                <a:lnTo>
                  <a:pt x="1920" y="742"/>
                </a:lnTo>
                <a:lnTo>
                  <a:pt x="1932" y="722"/>
                </a:lnTo>
                <a:lnTo>
                  <a:pt x="1944" y="702"/>
                </a:lnTo>
                <a:lnTo>
                  <a:pt x="1952" y="680"/>
                </a:lnTo>
                <a:lnTo>
                  <a:pt x="1958" y="658"/>
                </a:lnTo>
                <a:lnTo>
                  <a:pt x="1964" y="634"/>
                </a:lnTo>
                <a:lnTo>
                  <a:pt x="1966" y="612"/>
                </a:lnTo>
                <a:lnTo>
                  <a:pt x="1966" y="590"/>
                </a:lnTo>
                <a:lnTo>
                  <a:pt x="1966" y="566"/>
                </a:lnTo>
                <a:lnTo>
                  <a:pt x="1964" y="544"/>
                </a:lnTo>
                <a:lnTo>
                  <a:pt x="1958" y="520"/>
                </a:lnTo>
                <a:lnTo>
                  <a:pt x="1952" y="498"/>
                </a:lnTo>
                <a:lnTo>
                  <a:pt x="1944" y="476"/>
                </a:lnTo>
                <a:lnTo>
                  <a:pt x="1932" y="456"/>
                </a:lnTo>
                <a:lnTo>
                  <a:pt x="1920" y="436"/>
                </a:lnTo>
                <a:lnTo>
                  <a:pt x="1904" y="416"/>
                </a:lnTo>
                <a:lnTo>
                  <a:pt x="1886" y="398"/>
                </a:lnTo>
                <a:lnTo>
                  <a:pt x="1866" y="382"/>
                </a:lnTo>
                <a:lnTo>
                  <a:pt x="1842" y="370"/>
                </a:lnTo>
                <a:lnTo>
                  <a:pt x="1816" y="358"/>
                </a:lnTo>
                <a:lnTo>
                  <a:pt x="1788" y="348"/>
                </a:lnTo>
                <a:lnTo>
                  <a:pt x="1756" y="340"/>
                </a:lnTo>
                <a:lnTo>
                  <a:pt x="1722" y="336"/>
                </a:lnTo>
                <a:lnTo>
                  <a:pt x="1684" y="334"/>
                </a:lnTo>
                <a:lnTo>
                  <a:pt x="1496" y="334"/>
                </a:lnTo>
                <a:lnTo>
                  <a:pt x="1456" y="336"/>
                </a:lnTo>
                <a:lnTo>
                  <a:pt x="1420" y="340"/>
                </a:lnTo>
                <a:lnTo>
                  <a:pt x="1388" y="348"/>
                </a:lnTo>
                <a:lnTo>
                  <a:pt x="1358" y="358"/>
                </a:lnTo>
                <a:lnTo>
                  <a:pt x="1332" y="370"/>
                </a:lnTo>
                <a:lnTo>
                  <a:pt x="1308" y="384"/>
                </a:lnTo>
                <a:lnTo>
                  <a:pt x="1288" y="402"/>
                </a:lnTo>
                <a:lnTo>
                  <a:pt x="1270" y="418"/>
                </a:lnTo>
                <a:lnTo>
                  <a:pt x="1256" y="438"/>
                </a:lnTo>
                <a:lnTo>
                  <a:pt x="1242" y="458"/>
                </a:lnTo>
                <a:lnTo>
                  <a:pt x="1232" y="480"/>
                </a:lnTo>
                <a:lnTo>
                  <a:pt x="1224" y="500"/>
                </a:lnTo>
                <a:lnTo>
                  <a:pt x="1218" y="524"/>
                </a:lnTo>
                <a:lnTo>
                  <a:pt x="1214" y="546"/>
                </a:lnTo>
                <a:lnTo>
                  <a:pt x="1212" y="568"/>
                </a:lnTo>
                <a:lnTo>
                  <a:pt x="1210" y="590"/>
                </a:lnTo>
                <a:lnTo>
                  <a:pt x="1212" y="608"/>
                </a:lnTo>
                <a:lnTo>
                  <a:pt x="1214" y="630"/>
                </a:lnTo>
                <a:lnTo>
                  <a:pt x="1218" y="650"/>
                </a:lnTo>
                <a:lnTo>
                  <a:pt x="1224" y="672"/>
                </a:lnTo>
                <a:lnTo>
                  <a:pt x="1232" y="694"/>
                </a:lnTo>
                <a:lnTo>
                  <a:pt x="1242" y="714"/>
                </a:lnTo>
                <a:lnTo>
                  <a:pt x="1254" y="736"/>
                </a:lnTo>
                <a:lnTo>
                  <a:pt x="1268" y="754"/>
                </a:lnTo>
                <a:lnTo>
                  <a:pt x="1286" y="774"/>
                </a:lnTo>
                <a:lnTo>
                  <a:pt x="1306" y="790"/>
                </a:lnTo>
                <a:lnTo>
                  <a:pt x="1328" y="806"/>
                </a:lnTo>
                <a:lnTo>
                  <a:pt x="1356" y="818"/>
                </a:lnTo>
                <a:lnTo>
                  <a:pt x="1384" y="830"/>
                </a:lnTo>
                <a:lnTo>
                  <a:pt x="1418" y="838"/>
                </a:lnTo>
                <a:lnTo>
                  <a:pt x="1456" y="842"/>
                </a:lnTo>
                <a:lnTo>
                  <a:pt x="1496" y="844"/>
                </a:lnTo>
                <a:close/>
                <a:moveTo>
                  <a:pt x="2294" y="328"/>
                </a:moveTo>
                <a:lnTo>
                  <a:pt x="2294" y="328"/>
                </a:lnTo>
                <a:lnTo>
                  <a:pt x="2312" y="312"/>
                </a:lnTo>
                <a:lnTo>
                  <a:pt x="2336" y="296"/>
                </a:lnTo>
                <a:lnTo>
                  <a:pt x="2362" y="280"/>
                </a:lnTo>
                <a:lnTo>
                  <a:pt x="2392" y="266"/>
                </a:lnTo>
                <a:lnTo>
                  <a:pt x="2426" y="254"/>
                </a:lnTo>
                <a:lnTo>
                  <a:pt x="2464" y="244"/>
                </a:lnTo>
                <a:lnTo>
                  <a:pt x="2506" y="238"/>
                </a:lnTo>
                <a:lnTo>
                  <a:pt x="2554" y="236"/>
                </a:lnTo>
                <a:lnTo>
                  <a:pt x="2774" y="236"/>
                </a:lnTo>
                <a:lnTo>
                  <a:pt x="2800" y="238"/>
                </a:lnTo>
                <a:lnTo>
                  <a:pt x="2828" y="238"/>
                </a:lnTo>
                <a:lnTo>
                  <a:pt x="2852" y="242"/>
                </a:lnTo>
                <a:lnTo>
                  <a:pt x="2876" y="246"/>
                </a:lnTo>
                <a:lnTo>
                  <a:pt x="2898" y="250"/>
                </a:lnTo>
                <a:lnTo>
                  <a:pt x="2920" y="256"/>
                </a:lnTo>
                <a:lnTo>
                  <a:pt x="2960" y="270"/>
                </a:lnTo>
                <a:lnTo>
                  <a:pt x="2996" y="288"/>
                </a:lnTo>
                <a:lnTo>
                  <a:pt x="3026" y="308"/>
                </a:lnTo>
                <a:lnTo>
                  <a:pt x="3054" y="332"/>
                </a:lnTo>
                <a:lnTo>
                  <a:pt x="3078" y="356"/>
                </a:lnTo>
                <a:lnTo>
                  <a:pt x="3098" y="384"/>
                </a:lnTo>
                <a:lnTo>
                  <a:pt x="3114" y="412"/>
                </a:lnTo>
                <a:lnTo>
                  <a:pt x="3128" y="440"/>
                </a:lnTo>
                <a:lnTo>
                  <a:pt x="3140" y="470"/>
                </a:lnTo>
                <a:lnTo>
                  <a:pt x="3148" y="500"/>
                </a:lnTo>
                <a:lnTo>
                  <a:pt x="3152" y="530"/>
                </a:lnTo>
                <a:lnTo>
                  <a:pt x="3156" y="560"/>
                </a:lnTo>
                <a:lnTo>
                  <a:pt x="3158" y="590"/>
                </a:lnTo>
                <a:lnTo>
                  <a:pt x="3156" y="620"/>
                </a:lnTo>
                <a:lnTo>
                  <a:pt x="3152" y="652"/>
                </a:lnTo>
                <a:lnTo>
                  <a:pt x="3146" y="684"/>
                </a:lnTo>
                <a:lnTo>
                  <a:pt x="3136" y="716"/>
                </a:lnTo>
                <a:lnTo>
                  <a:pt x="3126" y="746"/>
                </a:lnTo>
                <a:lnTo>
                  <a:pt x="3110" y="774"/>
                </a:lnTo>
                <a:lnTo>
                  <a:pt x="3092" y="802"/>
                </a:lnTo>
                <a:lnTo>
                  <a:pt x="3072" y="828"/>
                </a:lnTo>
                <a:lnTo>
                  <a:pt x="3046" y="852"/>
                </a:lnTo>
                <a:lnTo>
                  <a:pt x="3018" y="874"/>
                </a:lnTo>
                <a:lnTo>
                  <a:pt x="2988" y="894"/>
                </a:lnTo>
                <a:lnTo>
                  <a:pt x="2952" y="910"/>
                </a:lnTo>
                <a:lnTo>
                  <a:pt x="2914" y="924"/>
                </a:lnTo>
                <a:lnTo>
                  <a:pt x="2872" y="934"/>
                </a:lnTo>
                <a:lnTo>
                  <a:pt x="2824" y="940"/>
                </a:lnTo>
                <a:lnTo>
                  <a:pt x="2774" y="942"/>
                </a:lnTo>
                <a:lnTo>
                  <a:pt x="2554" y="942"/>
                </a:lnTo>
                <a:lnTo>
                  <a:pt x="2514" y="940"/>
                </a:lnTo>
                <a:lnTo>
                  <a:pt x="2476" y="936"/>
                </a:lnTo>
                <a:lnTo>
                  <a:pt x="2440" y="928"/>
                </a:lnTo>
                <a:lnTo>
                  <a:pt x="2406" y="916"/>
                </a:lnTo>
                <a:lnTo>
                  <a:pt x="2374" y="904"/>
                </a:lnTo>
                <a:lnTo>
                  <a:pt x="2342" y="886"/>
                </a:lnTo>
                <a:lnTo>
                  <a:pt x="2314" y="868"/>
                </a:lnTo>
                <a:lnTo>
                  <a:pt x="2288" y="846"/>
                </a:lnTo>
                <a:lnTo>
                  <a:pt x="2266" y="822"/>
                </a:lnTo>
                <a:lnTo>
                  <a:pt x="2246" y="796"/>
                </a:lnTo>
                <a:lnTo>
                  <a:pt x="2228" y="766"/>
                </a:lnTo>
                <a:lnTo>
                  <a:pt x="2212" y="734"/>
                </a:lnTo>
                <a:lnTo>
                  <a:pt x="2200" y="702"/>
                </a:lnTo>
                <a:lnTo>
                  <a:pt x="2192" y="666"/>
                </a:lnTo>
                <a:lnTo>
                  <a:pt x="2186" y="628"/>
                </a:lnTo>
                <a:lnTo>
                  <a:pt x="2184" y="590"/>
                </a:lnTo>
                <a:lnTo>
                  <a:pt x="2184" y="0"/>
                </a:lnTo>
                <a:lnTo>
                  <a:pt x="2218" y="0"/>
                </a:lnTo>
                <a:lnTo>
                  <a:pt x="2236" y="0"/>
                </a:lnTo>
                <a:lnTo>
                  <a:pt x="2250" y="4"/>
                </a:lnTo>
                <a:lnTo>
                  <a:pt x="2264" y="10"/>
                </a:lnTo>
                <a:lnTo>
                  <a:pt x="2274" y="18"/>
                </a:lnTo>
                <a:lnTo>
                  <a:pt x="2282" y="28"/>
                </a:lnTo>
                <a:lnTo>
                  <a:pt x="2288" y="40"/>
                </a:lnTo>
                <a:lnTo>
                  <a:pt x="2292" y="54"/>
                </a:lnTo>
                <a:lnTo>
                  <a:pt x="2294" y="70"/>
                </a:lnTo>
                <a:lnTo>
                  <a:pt x="2294" y="328"/>
                </a:lnTo>
                <a:close/>
                <a:moveTo>
                  <a:pt x="2578" y="844"/>
                </a:moveTo>
                <a:lnTo>
                  <a:pt x="2578" y="844"/>
                </a:lnTo>
                <a:lnTo>
                  <a:pt x="2766" y="844"/>
                </a:lnTo>
                <a:lnTo>
                  <a:pt x="2804" y="842"/>
                </a:lnTo>
                <a:lnTo>
                  <a:pt x="2838" y="838"/>
                </a:lnTo>
                <a:lnTo>
                  <a:pt x="2870" y="830"/>
                </a:lnTo>
                <a:lnTo>
                  <a:pt x="2900" y="820"/>
                </a:lnTo>
                <a:lnTo>
                  <a:pt x="2924" y="810"/>
                </a:lnTo>
                <a:lnTo>
                  <a:pt x="2948" y="796"/>
                </a:lnTo>
                <a:lnTo>
                  <a:pt x="2968" y="780"/>
                </a:lnTo>
                <a:lnTo>
                  <a:pt x="2986" y="762"/>
                </a:lnTo>
                <a:lnTo>
                  <a:pt x="3002" y="742"/>
                </a:lnTo>
                <a:lnTo>
                  <a:pt x="3014" y="722"/>
                </a:lnTo>
                <a:lnTo>
                  <a:pt x="3026" y="702"/>
                </a:lnTo>
                <a:lnTo>
                  <a:pt x="3034" y="680"/>
                </a:lnTo>
                <a:lnTo>
                  <a:pt x="3040" y="658"/>
                </a:lnTo>
                <a:lnTo>
                  <a:pt x="3046" y="634"/>
                </a:lnTo>
                <a:lnTo>
                  <a:pt x="3048" y="612"/>
                </a:lnTo>
                <a:lnTo>
                  <a:pt x="3048" y="590"/>
                </a:lnTo>
                <a:lnTo>
                  <a:pt x="3048" y="566"/>
                </a:lnTo>
                <a:lnTo>
                  <a:pt x="3046" y="544"/>
                </a:lnTo>
                <a:lnTo>
                  <a:pt x="3040" y="520"/>
                </a:lnTo>
                <a:lnTo>
                  <a:pt x="3034" y="498"/>
                </a:lnTo>
                <a:lnTo>
                  <a:pt x="3026" y="476"/>
                </a:lnTo>
                <a:lnTo>
                  <a:pt x="3014" y="456"/>
                </a:lnTo>
                <a:lnTo>
                  <a:pt x="3002" y="436"/>
                </a:lnTo>
                <a:lnTo>
                  <a:pt x="2986" y="416"/>
                </a:lnTo>
                <a:lnTo>
                  <a:pt x="2968" y="398"/>
                </a:lnTo>
                <a:lnTo>
                  <a:pt x="2948" y="382"/>
                </a:lnTo>
                <a:lnTo>
                  <a:pt x="2924" y="370"/>
                </a:lnTo>
                <a:lnTo>
                  <a:pt x="2900" y="358"/>
                </a:lnTo>
                <a:lnTo>
                  <a:pt x="2870" y="348"/>
                </a:lnTo>
                <a:lnTo>
                  <a:pt x="2838" y="340"/>
                </a:lnTo>
                <a:lnTo>
                  <a:pt x="2804" y="336"/>
                </a:lnTo>
                <a:lnTo>
                  <a:pt x="2766" y="334"/>
                </a:lnTo>
                <a:lnTo>
                  <a:pt x="2578" y="334"/>
                </a:lnTo>
                <a:lnTo>
                  <a:pt x="2538" y="336"/>
                </a:lnTo>
                <a:lnTo>
                  <a:pt x="2502" y="340"/>
                </a:lnTo>
                <a:lnTo>
                  <a:pt x="2470" y="348"/>
                </a:lnTo>
                <a:lnTo>
                  <a:pt x="2440" y="358"/>
                </a:lnTo>
                <a:lnTo>
                  <a:pt x="2414" y="370"/>
                </a:lnTo>
                <a:lnTo>
                  <a:pt x="2390" y="384"/>
                </a:lnTo>
                <a:lnTo>
                  <a:pt x="2370" y="402"/>
                </a:lnTo>
                <a:lnTo>
                  <a:pt x="2352" y="418"/>
                </a:lnTo>
                <a:lnTo>
                  <a:pt x="2338" y="438"/>
                </a:lnTo>
                <a:lnTo>
                  <a:pt x="2326" y="458"/>
                </a:lnTo>
                <a:lnTo>
                  <a:pt x="2314" y="480"/>
                </a:lnTo>
                <a:lnTo>
                  <a:pt x="2306" y="500"/>
                </a:lnTo>
                <a:lnTo>
                  <a:pt x="2300" y="524"/>
                </a:lnTo>
                <a:lnTo>
                  <a:pt x="2296" y="546"/>
                </a:lnTo>
                <a:lnTo>
                  <a:pt x="2294" y="568"/>
                </a:lnTo>
                <a:lnTo>
                  <a:pt x="2294" y="590"/>
                </a:lnTo>
                <a:lnTo>
                  <a:pt x="2294" y="608"/>
                </a:lnTo>
                <a:lnTo>
                  <a:pt x="2296" y="630"/>
                </a:lnTo>
                <a:lnTo>
                  <a:pt x="2300" y="650"/>
                </a:lnTo>
                <a:lnTo>
                  <a:pt x="2306" y="672"/>
                </a:lnTo>
                <a:lnTo>
                  <a:pt x="2314" y="694"/>
                </a:lnTo>
                <a:lnTo>
                  <a:pt x="2324" y="714"/>
                </a:lnTo>
                <a:lnTo>
                  <a:pt x="2336" y="736"/>
                </a:lnTo>
                <a:lnTo>
                  <a:pt x="2350" y="754"/>
                </a:lnTo>
                <a:lnTo>
                  <a:pt x="2368" y="774"/>
                </a:lnTo>
                <a:lnTo>
                  <a:pt x="2388" y="790"/>
                </a:lnTo>
                <a:lnTo>
                  <a:pt x="2412" y="806"/>
                </a:lnTo>
                <a:lnTo>
                  <a:pt x="2438" y="818"/>
                </a:lnTo>
                <a:lnTo>
                  <a:pt x="2468" y="830"/>
                </a:lnTo>
                <a:lnTo>
                  <a:pt x="2500" y="838"/>
                </a:lnTo>
                <a:lnTo>
                  <a:pt x="2538" y="842"/>
                </a:lnTo>
                <a:lnTo>
                  <a:pt x="2578" y="844"/>
                </a:lnTo>
                <a:close/>
              </a:path>
            </a:pathLst>
          </a:custGeom>
          <a:solidFill>
            <a:schemeClr val="bg1"/>
          </a:solidFill>
          <a:ln>
            <a:noFill/>
          </a:ln>
          <a:extLst/>
        </p:spPr>
        <p:txBody>
          <a:bodyPr/>
          <a:lstStyle/>
          <a:p>
            <a:endParaRPr lang="en-US" sz="1800" dirty="0">
              <a:solidFill>
                <a:srgbClr val="2D2926"/>
              </a:solidFill>
            </a:endParaRPr>
          </a:p>
        </p:txBody>
      </p:sp>
      <p:sp>
        <p:nvSpPr>
          <p:cNvPr id="14" name="Rectangle 37"/>
          <p:cNvSpPr>
            <a:spLocks noChangeArrowheads="1"/>
          </p:cNvSpPr>
          <p:nvPr userDrawn="1"/>
        </p:nvSpPr>
        <p:spPr bwMode="auto">
          <a:xfrm>
            <a:off x="11756349" y="6628836"/>
            <a:ext cx="2725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9pPr>
          </a:lstStyle>
          <a:p>
            <a:pPr algn="r" eaLnBrk="1" hangingPunct="1"/>
            <a:fld id="{8F55E410-1736-45B0-A205-0F75268ADF77}" type="slidenum">
              <a:rPr lang="en-US" altLang="en-US" sz="1800">
                <a:solidFill>
                  <a:srgbClr val="FFFFFF"/>
                </a:solidFill>
              </a:rPr>
              <a:pPr algn="r" eaLnBrk="1" hangingPunct="1"/>
              <a:t>‹#›</a:t>
            </a:fld>
            <a:endParaRPr lang="en-US" altLang="en-US" sz="1800" dirty="0">
              <a:solidFill>
                <a:srgbClr val="FFFFFF"/>
              </a:solidFill>
            </a:endParaRPr>
          </a:p>
        </p:txBody>
      </p:sp>
      <p:sp>
        <p:nvSpPr>
          <p:cNvPr id="15" name="Rectangle 37"/>
          <p:cNvSpPr>
            <a:spLocks noChangeArrowheads="1"/>
          </p:cNvSpPr>
          <p:nvPr userDrawn="1"/>
        </p:nvSpPr>
        <p:spPr bwMode="auto">
          <a:xfrm>
            <a:off x="11756349" y="6628836"/>
            <a:ext cx="2725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9pPr>
          </a:lstStyle>
          <a:p>
            <a:pPr algn="r" eaLnBrk="1" hangingPunct="1"/>
            <a:fld id="{8F55E410-1736-45B0-A205-0F75268ADF77}" type="slidenum">
              <a:rPr lang="en-US" altLang="en-US" sz="1800">
                <a:solidFill>
                  <a:srgbClr val="FFFFFF"/>
                </a:solidFill>
              </a:rPr>
              <a:pPr algn="r" eaLnBrk="1" hangingPunct="1"/>
              <a:t>‹#›</a:t>
            </a:fld>
            <a:endParaRPr lang="en-US" altLang="en-US" sz="1800" dirty="0">
              <a:solidFill>
                <a:srgbClr val="FFFFFF"/>
              </a:solidFill>
            </a:endParaRPr>
          </a:p>
        </p:txBody>
      </p:sp>
    </p:spTree>
    <p:extLst>
      <p:ext uri="{BB962C8B-B14F-4D97-AF65-F5344CB8AC3E}">
        <p14:creationId xmlns:p14="http://schemas.microsoft.com/office/powerpoint/2010/main" val="20539364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ransition/>
  <p:hf hdr="0" ftr="0" dt="0"/>
  <p:txStyles>
    <p:titleStyle>
      <a:lvl1pPr algn="l" rtl="0" eaLnBrk="1" fontAlgn="base" hangingPunct="1">
        <a:lnSpc>
          <a:spcPct val="95000"/>
        </a:lnSpc>
        <a:spcBef>
          <a:spcPct val="0"/>
        </a:spcBef>
        <a:spcAft>
          <a:spcPct val="0"/>
        </a:spcAft>
        <a:defRPr sz="2800" baseline="0">
          <a:solidFill>
            <a:schemeClr val="tx2"/>
          </a:solidFill>
          <a:latin typeface="+mj-lt"/>
          <a:ea typeface="+mj-ea"/>
          <a:cs typeface="+mj-cs"/>
        </a:defRPr>
      </a:lvl1pPr>
      <a:lvl2pPr algn="l" rtl="0" eaLnBrk="1" fontAlgn="base" hangingPunct="1">
        <a:lnSpc>
          <a:spcPct val="90000"/>
        </a:lnSpc>
        <a:spcBef>
          <a:spcPct val="0"/>
        </a:spcBef>
        <a:spcAft>
          <a:spcPct val="0"/>
        </a:spcAft>
        <a:defRPr sz="2400">
          <a:solidFill>
            <a:schemeClr val="tx1"/>
          </a:solidFill>
          <a:latin typeface="Calibri" pitchFamily="34" charset="0"/>
        </a:defRPr>
      </a:lvl2pPr>
      <a:lvl3pPr algn="l" rtl="0" eaLnBrk="1" fontAlgn="base" hangingPunct="1">
        <a:lnSpc>
          <a:spcPct val="90000"/>
        </a:lnSpc>
        <a:spcBef>
          <a:spcPct val="0"/>
        </a:spcBef>
        <a:spcAft>
          <a:spcPct val="0"/>
        </a:spcAft>
        <a:defRPr sz="2400">
          <a:solidFill>
            <a:schemeClr val="tx1"/>
          </a:solidFill>
          <a:latin typeface="Calibri" pitchFamily="34" charset="0"/>
        </a:defRPr>
      </a:lvl3pPr>
      <a:lvl4pPr algn="l" rtl="0" eaLnBrk="1" fontAlgn="base" hangingPunct="1">
        <a:lnSpc>
          <a:spcPct val="90000"/>
        </a:lnSpc>
        <a:spcBef>
          <a:spcPct val="0"/>
        </a:spcBef>
        <a:spcAft>
          <a:spcPct val="0"/>
        </a:spcAft>
        <a:defRPr sz="2400">
          <a:solidFill>
            <a:schemeClr val="tx1"/>
          </a:solidFill>
          <a:latin typeface="Calibri" pitchFamily="34" charset="0"/>
        </a:defRPr>
      </a:lvl4pPr>
      <a:lvl5pPr algn="l" rtl="0" eaLnBrk="1" fontAlgn="base" hangingPunct="1">
        <a:lnSpc>
          <a:spcPct val="90000"/>
        </a:lnSpc>
        <a:spcBef>
          <a:spcPct val="0"/>
        </a:spcBef>
        <a:spcAft>
          <a:spcPct val="0"/>
        </a:spcAft>
        <a:defRPr sz="2400">
          <a:solidFill>
            <a:schemeClr val="tx1"/>
          </a:solidFill>
          <a:latin typeface="Calibri" pitchFamily="34"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0" indent="0" algn="l" rtl="0" eaLnBrk="1" fontAlgn="base" hangingPunct="1">
        <a:spcBef>
          <a:spcPts val="1200"/>
        </a:spcBef>
        <a:spcAft>
          <a:spcPts val="0"/>
        </a:spcAft>
        <a:buClr>
          <a:schemeClr val="tx1"/>
        </a:buClr>
        <a:buSzPct val="110000"/>
        <a:defRPr sz="2200">
          <a:solidFill>
            <a:schemeClr val="tx1"/>
          </a:solidFill>
          <a:latin typeface="+mn-lt"/>
          <a:ea typeface="+mn-ea"/>
          <a:cs typeface="+mn-cs"/>
        </a:defRPr>
      </a:lvl1pPr>
      <a:lvl2pPr marL="254000" indent="-254000" algn="l" rtl="0" eaLnBrk="1" fontAlgn="base" hangingPunct="1">
        <a:spcBef>
          <a:spcPts val="600"/>
        </a:spcBef>
        <a:spcAft>
          <a:spcPts val="0"/>
        </a:spcAft>
        <a:buFont typeface="Arial" charset="0"/>
        <a:buChar char="•"/>
        <a:defRPr sz="2200">
          <a:solidFill>
            <a:schemeClr val="tx1"/>
          </a:solidFill>
          <a:latin typeface="+mn-lt"/>
        </a:defRPr>
      </a:lvl2pPr>
      <a:lvl3pPr marL="579438" indent="-295275" algn="l" rtl="0" eaLnBrk="1" fontAlgn="base" hangingPunct="1">
        <a:spcBef>
          <a:spcPts val="600"/>
        </a:spcBef>
        <a:spcAft>
          <a:spcPts val="0"/>
        </a:spcAft>
        <a:buSzPct val="90000"/>
        <a:buFont typeface="Calibri" pitchFamily="34" charset="0"/>
        <a:buChar char="–"/>
        <a:defRPr sz="2000">
          <a:solidFill>
            <a:schemeClr val="tx1"/>
          </a:solidFill>
          <a:latin typeface="+mn-lt"/>
        </a:defRPr>
      </a:lvl3pPr>
      <a:lvl4pPr marL="914400" indent="-314325" algn="l" rtl="0" eaLnBrk="1" fontAlgn="base" hangingPunct="1">
        <a:spcBef>
          <a:spcPts val="300"/>
        </a:spcBef>
        <a:spcAft>
          <a:spcPts val="0"/>
        </a:spcAft>
        <a:buSzPct val="90000"/>
        <a:buFont typeface="Calibri" pitchFamily="34" charset="0"/>
        <a:buChar char="–"/>
        <a:defRPr sz="1800">
          <a:solidFill>
            <a:schemeClr val="tx1"/>
          </a:solidFill>
          <a:latin typeface="+mn-lt"/>
        </a:defRPr>
      </a:lvl4pPr>
      <a:lvl5pPr marL="1219200" indent="-274638" algn="l" rtl="0" eaLnBrk="1" fontAlgn="base" hangingPunct="1">
        <a:spcBef>
          <a:spcPts val="300"/>
        </a:spcBef>
        <a:spcAft>
          <a:spcPts val="0"/>
        </a:spcAft>
        <a:buFont typeface="Calibri" pitchFamily="34" charset="0"/>
        <a:buChar char="–"/>
        <a:defRPr sz="1800">
          <a:solidFill>
            <a:schemeClr val="tx1"/>
          </a:solidFill>
          <a:latin typeface="+mn-lt"/>
        </a:defRPr>
      </a:lvl5pPr>
      <a:lvl6pPr marL="1314450" indent="-169863" algn="l" rtl="0" eaLnBrk="1" fontAlgn="base" hangingPunct="1">
        <a:lnSpc>
          <a:spcPct val="100000"/>
        </a:lnSpc>
        <a:spcBef>
          <a:spcPts val="0"/>
        </a:spcBef>
        <a:spcAft>
          <a:spcPts val="300"/>
        </a:spcAft>
        <a:buFont typeface="Calibri" pitchFamily="34" charset="0"/>
        <a:buChar char="–"/>
        <a:defRPr sz="1600" baseline="0">
          <a:solidFill>
            <a:srgbClr val="000000"/>
          </a:solidFill>
          <a:latin typeface="+mn-lt"/>
        </a:defRPr>
      </a:lvl6pPr>
      <a:lvl7pPr marL="2513013" indent="-227013" algn="l" rtl="0" eaLnBrk="1" fontAlgn="base" hangingPunct="1">
        <a:spcBef>
          <a:spcPct val="0"/>
        </a:spcBef>
        <a:spcAft>
          <a:spcPct val="30000"/>
        </a:spcAft>
        <a:buChar char="–"/>
        <a:defRPr sz="1600">
          <a:solidFill>
            <a:schemeClr val="tx1"/>
          </a:solidFill>
          <a:latin typeface="+mn-lt"/>
        </a:defRPr>
      </a:lvl7pPr>
      <a:lvl8pPr marL="2970213" indent="-227013" algn="l" rtl="0" eaLnBrk="1" fontAlgn="base" hangingPunct="1">
        <a:spcBef>
          <a:spcPct val="0"/>
        </a:spcBef>
        <a:spcAft>
          <a:spcPct val="30000"/>
        </a:spcAft>
        <a:buChar char="–"/>
        <a:defRPr sz="1600">
          <a:solidFill>
            <a:schemeClr val="tx1"/>
          </a:solidFill>
          <a:latin typeface="+mn-lt"/>
        </a:defRPr>
      </a:lvl8pPr>
      <a:lvl9pPr marL="3427413" indent="-227013" algn="l" rtl="0" eaLnBrk="1" fontAlgn="base" hangingPunct="1">
        <a:spcBef>
          <a:spcPct val="0"/>
        </a:spcBef>
        <a:spcAft>
          <a:spcPct val="3000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663">
          <p15:clr>
            <a:srgbClr val="F26B43"/>
          </p15:clr>
        </p15:guide>
        <p15:guide id="4" orient="horz" pos="3885">
          <p15:clr>
            <a:srgbClr val="F26B43"/>
          </p15:clr>
        </p15:guide>
        <p15:guide id="5" pos="279">
          <p15:clr>
            <a:srgbClr val="F26B43"/>
          </p15:clr>
        </p15:guide>
        <p15:guide id="6" pos="7389">
          <p15:clr>
            <a:srgbClr val="F26B43"/>
          </p15:clr>
        </p15:guide>
        <p15:guide id="7" pos="340">
          <p15:clr>
            <a:srgbClr val="F26B43"/>
          </p15:clr>
        </p15:guide>
        <p15:guide id="8" pos="751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13" name="Rectangle 7"/>
          <p:cNvSpPr>
            <a:spLocks noChangeArrowheads="1"/>
          </p:cNvSpPr>
          <p:nvPr/>
        </p:nvSpPr>
        <p:spPr bwMode="auto">
          <a:xfrm>
            <a:off x="0" y="6537748"/>
            <a:ext cx="12192000" cy="320675"/>
          </a:xfrm>
          <a:prstGeom prst="rect">
            <a:avLst/>
          </a:prstGeom>
          <a:solidFill>
            <a:srgbClr val="071D4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2D2926"/>
              </a:solidFill>
              <a:ea typeface="ＭＳ Ｐゴシック" charset="0"/>
            </a:endParaRPr>
          </a:p>
        </p:txBody>
      </p:sp>
      <p:sp>
        <p:nvSpPr>
          <p:cNvPr id="1027" name="Rectangle 22"/>
          <p:cNvSpPr>
            <a:spLocks noGrp="1" noChangeArrowheads="1"/>
          </p:cNvSpPr>
          <p:nvPr>
            <p:ph type="title"/>
          </p:nvPr>
        </p:nvSpPr>
        <p:spPr bwMode="gray">
          <a:xfrm>
            <a:off x="442916" y="91781"/>
            <a:ext cx="11483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b" anchorCtr="0" compatLnSpc="1">
            <a:prstTxWarp prst="textNoShape">
              <a:avLst/>
            </a:prstTxWarp>
          </a:bodyPr>
          <a:lstStyle/>
          <a:p>
            <a:pPr lvl="0"/>
            <a:r>
              <a:rPr lang="en-US" altLang="en-US"/>
              <a:t>Click to edit Master title style</a:t>
            </a:r>
            <a:endParaRPr lang="en-US" altLang="en-US" dirty="0"/>
          </a:p>
        </p:txBody>
      </p:sp>
      <p:sp>
        <p:nvSpPr>
          <p:cNvPr id="1028" name="Rectangle 23"/>
          <p:cNvSpPr>
            <a:spLocks noGrp="1" noChangeArrowheads="1"/>
          </p:cNvSpPr>
          <p:nvPr>
            <p:ph type="body" idx="1"/>
          </p:nvPr>
        </p:nvSpPr>
        <p:spPr bwMode="gray">
          <a:xfrm>
            <a:off x="442931" y="1052517"/>
            <a:ext cx="1148450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8" name="Line 8"/>
          <p:cNvSpPr>
            <a:spLocks noChangeShapeType="1"/>
          </p:cNvSpPr>
          <p:nvPr/>
        </p:nvSpPr>
        <p:spPr bwMode="auto">
          <a:xfrm>
            <a:off x="550333" y="958850"/>
            <a:ext cx="11641667" cy="0"/>
          </a:xfrm>
          <a:prstGeom prst="line">
            <a:avLst/>
          </a:prstGeom>
          <a:noFill/>
          <a:ln w="9525">
            <a:solidFill>
              <a:srgbClr val="071D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2D2926"/>
              </a:solidFill>
              <a:ea typeface="ＭＳ Ｐゴシック" charset="0"/>
            </a:endParaRPr>
          </a:p>
        </p:txBody>
      </p:sp>
      <p:sp>
        <p:nvSpPr>
          <p:cNvPr id="11" name="Freeform 5"/>
          <p:cNvSpPr>
            <a:spLocks noEditPoints="1"/>
          </p:cNvSpPr>
          <p:nvPr userDrawn="1"/>
        </p:nvSpPr>
        <p:spPr bwMode="auto">
          <a:xfrm>
            <a:off x="255870" y="6634163"/>
            <a:ext cx="725487" cy="127000"/>
          </a:xfrm>
          <a:custGeom>
            <a:avLst/>
            <a:gdLst>
              <a:gd name="T0" fmla="*/ 2147483647 w 5472"/>
              <a:gd name="T1" fmla="*/ 2147483647 h 952"/>
              <a:gd name="T2" fmla="*/ 2147483647 w 5472"/>
              <a:gd name="T3" fmla="*/ 2147483647 h 952"/>
              <a:gd name="T4" fmla="*/ 2147483647 w 5472"/>
              <a:gd name="T5" fmla="*/ 2147483647 h 952"/>
              <a:gd name="T6" fmla="*/ 2147483647 w 5472"/>
              <a:gd name="T7" fmla="*/ 2147483647 h 952"/>
              <a:gd name="T8" fmla="*/ 2147483647 w 5472"/>
              <a:gd name="T9" fmla="*/ 2147483647 h 952"/>
              <a:gd name="T10" fmla="*/ 2147483647 w 5472"/>
              <a:gd name="T11" fmla="*/ 2147483647 h 952"/>
              <a:gd name="T12" fmla="*/ 2147483647 w 5472"/>
              <a:gd name="T13" fmla="*/ 2147483647 h 952"/>
              <a:gd name="T14" fmla="*/ 2147483647 w 5472"/>
              <a:gd name="T15" fmla="*/ 2147483647 h 952"/>
              <a:gd name="T16" fmla="*/ 2147483647 w 5472"/>
              <a:gd name="T17" fmla="*/ 2147483647 h 952"/>
              <a:gd name="T18" fmla="*/ 2147483647 w 5472"/>
              <a:gd name="T19" fmla="*/ 2147483647 h 952"/>
              <a:gd name="T20" fmla="*/ 2147483647 w 5472"/>
              <a:gd name="T21" fmla="*/ 2147483647 h 952"/>
              <a:gd name="T22" fmla="*/ 2147483647 w 5472"/>
              <a:gd name="T23" fmla="*/ 2147483647 h 952"/>
              <a:gd name="T24" fmla="*/ 2147483647 w 5472"/>
              <a:gd name="T25" fmla="*/ 2147483647 h 952"/>
              <a:gd name="T26" fmla="*/ 2147483647 w 5472"/>
              <a:gd name="T27" fmla="*/ 2147483647 h 952"/>
              <a:gd name="T28" fmla="*/ 2147483647 w 5472"/>
              <a:gd name="T29" fmla="*/ 2147483647 h 952"/>
              <a:gd name="T30" fmla="*/ 2147483647 w 5472"/>
              <a:gd name="T31" fmla="*/ 2147483647 h 952"/>
              <a:gd name="T32" fmla="*/ 2147483647 w 5472"/>
              <a:gd name="T33" fmla="*/ 2147483647 h 952"/>
              <a:gd name="T34" fmla="*/ 2147483647 w 5472"/>
              <a:gd name="T35" fmla="*/ 2147483647 h 952"/>
              <a:gd name="T36" fmla="*/ 2147483647 w 5472"/>
              <a:gd name="T37" fmla="*/ 2147483647 h 952"/>
              <a:gd name="T38" fmla="*/ 2147483647 w 5472"/>
              <a:gd name="T39" fmla="*/ 2147483647 h 952"/>
              <a:gd name="T40" fmla="*/ 2147483647 w 5472"/>
              <a:gd name="T41" fmla="*/ 2147483647 h 952"/>
              <a:gd name="T42" fmla="*/ 2147483647 w 5472"/>
              <a:gd name="T43" fmla="*/ 2147483647 h 952"/>
              <a:gd name="T44" fmla="*/ 2147483647 w 5472"/>
              <a:gd name="T45" fmla="*/ 2147483647 h 952"/>
              <a:gd name="T46" fmla="*/ 2147483647 w 5472"/>
              <a:gd name="T47" fmla="*/ 2147483647 h 952"/>
              <a:gd name="T48" fmla="*/ 2147483647 w 5472"/>
              <a:gd name="T49" fmla="*/ 2147483647 h 952"/>
              <a:gd name="T50" fmla="*/ 2147483647 w 5472"/>
              <a:gd name="T51" fmla="*/ 2147483647 h 952"/>
              <a:gd name="T52" fmla="*/ 2147483647 w 5472"/>
              <a:gd name="T53" fmla="*/ 2147483647 h 952"/>
              <a:gd name="T54" fmla="*/ 2147483647 w 5472"/>
              <a:gd name="T55" fmla="*/ 2147483647 h 952"/>
              <a:gd name="T56" fmla="*/ 2147483647 w 5472"/>
              <a:gd name="T57" fmla="*/ 2147483647 h 952"/>
              <a:gd name="T58" fmla="*/ 2147483647 w 5472"/>
              <a:gd name="T59" fmla="*/ 2147483647 h 952"/>
              <a:gd name="T60" fmla="*/ 2147483647 w 5472"/>
              <a:gd name="T61" fmla="*/ 2147483647 h 952"/>
              <a:gd name="T62" fmla="*/ 2147483647 w 5472"/>
              <a:gd name="T63" fmla="*/ 2147483647 h 952"/>
              <a:gd name="T64" fmla="*/ 2147483647 w 5472"/>
              <a:gd name="T65" fmla="*/ 2147483647 h 952"/>
              <a:gd name="T66" fmla="*/ 2147483647 w 5472"/>
              <a:gd name="T67" fmla="*/ 2147483647 h 952"/>
              <a:gd name="T68" fmla="*/ 2147483647 w 5472"/>
              <a:gd name="T69" fmla="*/ 2147483647 h 952"/>
              <a:gd name="T70" fmla="*/ 2147483647 w 5472"/>
              <a:gd name="T71" fmla="*/ 2147483647 h 952"/>
              <a:gd name="T72" fmla="*/ 2147483647 w 5472"/>
              <a:gd name="T73" fmla="*/ 2147483647 h 952"/>
              <a:gd name="T74" fmla="*/ 2147483647 w 5472"/>
              <a:gd name="T75" fmla="*/ 2147483647 h 952"/>
              <a:gd name="T76" fmla="*/ 2147483647 w 5472"/>
              <a:gd name="T77" fmla="*/ 2147483647 h 952"/>
              <a:gd name="T78" fmla="*/ 2147483647 w 5472"/>
              <a:gd name="T79" fmla="*/ 2147483647 h 952"/>
              <a:gd name="T80" fmla="*/ 2147483647 w 5472"/>
              <a:gd name="T81" fmla="*/ 2147483647 h 952"/>
              <a:gd name="T82" fmla="*/ 2147483647 w 5472"/>
              <a:gd name="T83" fmla="*/ 0 h 952"/>
              <a:gd name="T84" fmla="*/ 2147483647 w 5472"/>
              <a:gd name="T85" fmla="*/ 2147483647 h 952"/>
              <a:gd name="T86" fmla="*/ 2147483647 w 5472"/>
              <a:gd name="T87" fmla="*/ 2147483647 h 952"/>
              <a:gd name="T88" fmla="*/ 2147483647 w 5472"/>
              <a:gd name="T89" fmla="*/ 2147483647 h 952"/>
              <a:gd name="T90" fmla="*/ 2147483647 w 5472"/>
              <a:gd name="T91" fmla="*/ 2147483647 h 952"/>
              <a:gd name="T92" fmla="*/ 2147483647 w 5472"/>
              <a:gd name="T93" fmla="*/ 2147483647 h 952"/>
              <a:gd name="T94" fmla="*/ 2147483647 w 5472"/>
              <a:gd name="T95" fmla="*/ 2147483647 h 952"/>
              <a:gd name="T96" fmla="*/ 2147483647 w 5472"/>
              <a:gd name="T97" fmla="*/ 2147483647 h 952"/>
              <a:gd name="T98" fmla="*/ 2147483647 w 5472"/>
              <a:gd name="T99" fmla="*/ 2147483647 h 952"/>
              <a:gd name="T100" fmla="*/ 2147483647 w 5472"/>
              <a:gd name="T101" fmla="*/ 2147483647 h 952"/>
              <a:gd name="T102" fmla="*/ 2147483647 w 5472"/>
              <a:gd name="T103" fmla="*/ 2147483647 h 952"/>
              <a:gd name="T104" fmla="*/ 2147483647 w 5472"/>
              <a:gd name="T105" fmla="*/ 2147483647 h 952"/>
              <a:gd name="T106" fmla="*/ 2147483647 w 5472"/>
              <a:gd name="T107" fmla="*/ 2147483647 h 952"/>
              <a:gd name="T108" fmla="*/ 2147483647 w 5472"/>
              <a:gd name="T109" fmla="*/ 0 h 952"/>
              <a:gd name="T110" fmla="*/ 2147483647 w 5472"/>
              <a:gd name="T111" fmla="*/ 2147483647 h 952"/>
              <a:gd name="T112" fmla="*/ 2147483647 w 5472"/>
              <a:gd name="T113" fmla="*/ 2147483647 h 952"/>
              <a:gd name="T114" fmla="*/ 2147483647 w 5472"/>
              <a:gd name="T115" fmla="*/ 2147483647 h 952"/>
              <a:gd name="T116" fmla="*/ 2147483647 w 5472"/>
              <a:gd name="T117" fmla="*/ 2147483647 h 952"/>
              <a:gd name="T118" fmla="*/ 2147483647 w 5472"/>
              <a:gd name="T119" fmla="*/ 2147483647 h 952"/>
              <a:gd name="T120" fmla="*/ 2147483647 w 5472"/>
              <a:gd name="T121" fmla="*/ 2147483647 h 952"/>
              <a:gd name="T122" fmla="*/ 2147483647 w 5472"/>
              <a:gd name="T123" fmla="*/ 2147483647 h 9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472" h="952">
                <a:moveTo>
                  <a:pt x="5454" y="922"/>
                </a:moveTo>
                <a:lnTo>
                  <a:pt x="5454" y="922"/>
                </a:lnTo>
                <a:lnTo>
                  <a:pt x="5452" y="902"/>
                </a:lnTo>
                <a:lnTo>
                  <a:pt x="5448" y="886"/>
                </a:lnTo>
                <a:lnTo>
                  <a:pt x="5440" y="872"/>
                </a:lnTo>
                <a:lnTo>
                  <a:pt x="5430" y="862"/>
                </a:lnTo>
                <a:lnTo>
                  <a:pt x="5418" y="854"/>
                </a:lnTo>
                <a:lnTo>
                  <a:pt x="5402" y="848"/>
                </a:lnTo>
                <a:lnTo>
                  <a:pt x="5384" y="844"/>
                </a:lnTo>
                <a:lnTo>
                  <a:pt x="5364" y="844"/>
                </a:lnTo>
                <a:lnTo>
                  <a:pt x="4946" y="844"/>
                </a:lnTo>
                <a:lnTo>
                  <a:pt x="4910" y="842"/>
                </a:lnTo>
                <a:lnTo>
                  <a:pt x="4878" y="838"/>
                </a:lnTo>
                <a:lnTo>
                  <a:pt x="4848" y="832"/>
                </a:lnTo>
                <a:lnTo>
                  <a:pt x="4820" y="824"/>
                </a:lnTo>
                <a:lnTo>
                  <a:pt x="4796" y="814"/>
                </a:lnTo>
                <a:lnTo>
                  <a:pt x="4774" y="800"/>
                </a:lnTo>
                <a:lnTo>
                  <a:pt x="4754" y="788"/>
                </a:lnTo>
                <a:lnTo>
                  <a:pt x="4738" y="772"/>
                </a:lnTo>
                <a:lnTo>
                  <a:pt x="4722" y="756"/>
                </a:lnTo>
                <a:lnTo>
                  <a:pt x="4710" y="740"/>
                </a:lnTo>
                <a:lnTo>
                  <a:pt x="4698" y="724"/>
                </a:lnTo>
                <a:lnTo>
                  <a:pt x="4690" y="706"/>
                </a:lnTo>
                <a:lnTo>
                  <a:pt x="4682" y="688"/>
                </a:lnTo>
                <a:lnTo>
                  <a:pt x="4676" y="672"/>
                </a:lnTo>
                <a:lnTo>
                  <a:pt x="4674" y="654"/>
                </a:lnTo>
                <a:lnTo>
                  <a:pt x="4670" y="638"/>
                </a:lnTo>
                <a:lnTo>
                  <a:pt x="5252" y="638"/>
                </a:lnTo>
                <a:lnTo>
                  <a:pt x="5282" y="636"/>
                </a:lnTo>
                <a:lnTo>
                  <a:pt x="5310" y="632"/>
                </a:lnTo>
                <a:lnTo>
                  <a:pt x="5336" y="626"/>
                </a:lnTo>
                <a:lnTo>
                  <a:pt x="5358" y="618"/>
                </a:lnTo>
                <a:lnTo>
                  <a:pt x="5378" y="608"/>
                </a:lnTo>
                <a:lnTo>
                  <a:pt x="5396" y="596"/>
                </a:lnTo>
                <a:lnTo>
                  <a:pt x="5412" y="582"/>
                </a:lnTo>
                <a:lnTo>
                  <a:pt x="5426" y="568"/>
                </a:lnTo>
                <a:lnTo>
                  <a:pt x="5438" y="552"/>
                </a:lnTo>
                <a:lnTo>
                  <a:pt x="5448" y="536"/>
                </a:lnTo>
                <a:lnTo>
                  <a:pt x="5456" y="518"/>
                </a:lnTo>
                <a:lnTo>
                  <a:pt x="5462" y="502"/>
                </a:lnTo>
                <a:lnTo>
                  <a:pt x="5466" y="486"/>
                </a:lnTo>
                <a:lnTo>
                  <a:pt x="5470" y="468"/>
                </a:lnTo>
                <a:lnTo>
                  <a:pt x="5472" y="452"/>
                </a:lnTo>
                <a:lnTo>
                  <a:pt x="5472" y="438"/>
                </a:lnTo>
                <a:lnTo>
                  <a:pt x="5472" y="422"/>
                </a:lnTo>
                <a:lnTo>
                  <a:pt x="5470" y="404"/>
                </a:lnTo>
                <a:lnTo>
                  <a:pt x="5466" y="388"/>
                </a:lnTo>
                <a:lnTo>
                  <a:pt x="5460" y="370"/>
                </a:lnTo>
                <a:lnTo>
                  <a:pt x="5454" y="354"/>
                </a:lnTo>
                <a:lnTo>
                  <a:pt x="5446" y="336"/>
                </a:lnTo>
                <a:lnTo>
                  <a:pt x="5436" y="320"/>
                </a:lnTo>
                <a:lnTo>
                  <a:pt x="5424" y="306"/>
                </a:lnTo>
                <a:lnTo>
                  <a:pt x="5410" y="292"/>
                </a:lnTo>
                <a:lnTo>
                  <a:pt x="5394" y="278"/>
                </a:lnTo>
                <a:lnTo>
                  <a:pt x="5376" y="266"/>
                </a:lnTo>
                <a:lnTo>
                  <a:pt x="5356" y="256"/>
                </a:lnTo>
                <a:lnTo>
                  <a:pt x="5334" y="248"/>
                </a:lnTo>
                <a:lnTo>
                  <a:pt x="5310" y="242"/>
                </a:lnTo>
                <a:lnTo>
                  <a:pt x="5282" y="238"/>
                </a:lnTo>
                <a:lnTo>
                  <a:pt x="5252" y="236"/>
                </a:lnTo>
                <a:lnTo>
                  <a:pt x="4938" y="236"/>
                </a:lnTo>
                <a:lnTo>
                  <a:pt x="4886" y="238"/>
                </a:lnTo>
                <a:lnTo>
                  <a:pt x="4840" y="246"/>
                </a:lnTo>
                <a:lnTo>
                  <a:pt x="4796" y="256"/>
                </a:lnTo>
                <a:lnTo>
                  <a:pt x="4758" y="270"/>
                </a:lnTo>
                <a:lnTo>
                  <a:pt x="4724" y="286"/>
                </a:lnTo>
                <a:lnTo>
                  <a:pt x="4692" y="306"/>
                </a:lnTo>
                <a:lnTo>
                  <a:pt x="4664" y="328"/>
                </a:lnTo>
                <a:lnTo>
                  <a:pt x="4640" y="354"/>
                </a:lnTo>
                <a:lnTo>
                  <a:pt x="4620" y="380"/>
                </a:lnTo>
                <a:lnTo>
                  <a:pt x="4602" y="408"/>
                </a:lnTo>
                <a:lnTo>
                  <a:pt x="4588" y="438"/>
                </a:lnTo>
                <a:lnTo>
                  <a:pt x="4578" y="468"/>
                </a:lnTo>
                <a:lnTo>
                  <a:pt x="4568" y="498"/>
                </a:lnTo>
                <a:lnTo>
                  <a:pt x="4562" y="528"/>
                </a:lnTo>
                <a:lnTo>
                  <a:pt x="4560" y="560"/>
                </a:lnTo>
                <a:lnTo>
                  <a:pt x="4558" y="590"/>
                </a:lnTo>
                <a:lnTo>
                  <a:pt x="4560" y="622"/>
                </a:lnTo>
                <a:lnTo>
                  <a:pt x="4564" y="654"/>
                </a:lnTo>
                <a:lnTo>
                  <a:pt x="4570" y="686"/>
                </a:lnTo>
                <a:lnTo>
                  <a:pt x="4578" y="718"/>
                </a:lnTo>
                <a:lnTo>
                  <a:pt x="4592" y="748"/>
                </a:lnTo>
                <a:lnTo>
                  <a:pt x="4606" y="778"/>
                </a:lnTo>
                <a:lnTo>
                  <a:pt x="4624" y="804"/>
                </a:lnTo>
                <a:lnTo>
                  <a:pt x="4646" y="830"/>
                </a:lnTo>
                <a:lnTo>
                  <a:pt x="4670" y="854"/>
                </a:lnTo>
                <a:lnTo>
                  <a:pt x="4698" y="876"/>
                </a:lnTo>
                <a:lnTo>
                  <a:pt x="4728" y="896"/>
                </a:lnTo>
                <a:lnTo>
                  <a:pt x="4764" y="912"/>
                </a:lnTo>
                <a:lnTo>
                  <a:pt x="4802" y="924"/>
                </a:lnTo>
                <a:lnTo>
                  <a:pt x="4842" y="934"/>
                </a:lnTo>
                <a:lnTo>
                  <a:pt x="4888" y="940"/>
                </a:lnTo>
                <a:lnTo>
                  <a:pt x="4938" y="942"/>
                </a:lnTo>
                <a:lnTo>
                  <a:pt x="5454" y="942"/>
                </a:lnTo>
                <a:lnTo>
                  <a:pt x="5454" y="922"/>
                </a:lnTo>
                <a:close/>
                <a:moveTo>
                  <a:pt x="4946" y="334"/>
                </a:moveTo>
                <a:lnTo>
                  <a:pt x="4946" y="334"/>
                </a:lnTo>
                <a:lnTo>
                  <a:pt x="5238" y="334"/>
                </a:lnTo>
                <a:lnTo>
                  <a:pt x="5256" y="336"/>
                </a:lnTo>
                <a:lnTo>
                  <a:pt x="5272" y="338"/>
                </a:lnTo>
                <a:lnTo>
                  <a:pt x="5286" y="340"/>
                </a:lnTo>
                <a:lnTo>
                  <a:pt x="5300" y="344"/>
                </a:lnTo>
                <a:lnTo>
                  <a:pt x="5312" y="350"/>
                </a:lnTo>
                <a:lnTo>
                  <a:pt x="5322" y="356"/>
                </a:lnTo>
                <a:lnTo>
                  <a:pt x="5330" y="364"/>
                </a:lnTo>
                <a:lnTo>
                  <a:pt x="5338" y="370"/>
                </a:lnTo>
                <a:lnTo>
                  <a:pt x="5350" y="388"/>
                </a:lnTo>
                <a:lnTo>
                  <a:pt x="5358" y="404"/>
                </a:lnTo>
                <a:lnTo>
                  <a:pt x="5362" y="422"/>
                </a:lnTo>
                <a:lnTo>
                  <a:pt x="5362" y="438"/>
                </a:lnTo>
                <a:lnTo>
                  <a:pt x="5362" y="452"/>
                </a:lnTo>
                <a:lnTo>
                  <a:pt x="5358" y="468"/>
                </a:lnTo>
                <a:lnTo>
                  <a:pt x="5350" y="486"/>
                </a:lnTo>
                <a:lnTo>
                  <a:pt x="5338" y="502"/>
                </a:lnTo>
                <a:lnTo>
                  <a:pt x="5332" y="510"/>
                </a:lnTo>
                <a:lnTo>
                  <a:pt x="5322" y="518"/>
                </a:lnTo>
                <a:lnTo>
                  <a:pt x="5312" y="524"/>
                </a:lnTo>
                <a:lnTo>
                  <a:pt x="5300" y="530"/>
                </a:lnTo>
                <a:lnTo>
                  <a:pt x="5288" y="534"/>
                </a:lnTo>
                <a:lnTo>
                  <a:pt x="5272" y="538"/>
                </a:lnTo>
                <a:lnTo>
                  <a:pt x="5256" y="540"/>
                </a:lnTo>
                <a:lnTo>
                  <a:pt x="5238" y="540"/>
                </a:lnTo>
                <a:lnTo>
                  <a:pt x="4670" y="540"/>
                </a:lnTo>
                <a:lnTo>
                  <a:pt x="4676" y="512"/>
                </a:lnTo>
                <a:lnTo>
                  <a:pt x="4680" y="496"/>
                </a:lnTo>
                <a:lnTo>
                  <a:pt x="4688" y="478"/>
                </a:lnTo>
                <a:lnTo>
                  <a:pt x="4696" y="462"/>
                </a:lnTo>
                <a:lnTo>
                  <a:pt x="4706" y="444"/>
                </a:lnTo>
                <a:lnTo>
                  <a:pt x="4718" y="428"/>
                </a:lnTo>
                <a:lnTo>
                  <a:pt x="4732" y="412"/>
                </a:lnTo>
                <a:lnTo>
                  <a:pt x="4750" y="396"/>
                </a:lnTo>
                <a:lnTo>
                  <a:pt x="4768" y="382"/>
                </a:lnTo>
                <a:lnTo>
                  <a:pt x="4790" y="368"/>
                </a:lnTo>
                <a:lnTo>
                  <a:pt x="4816" y="356"/>
                </a:lnTo>
                <a:lnTo>
                  <a:pt x="4844" y="348"/>
                </a:lnTo>
                <a:lnTo>
                  <a:pt x="4874" y="340"/>
                </a:lnTo>
                <a:lnTo>
                  <a:pt x="4908" y="336"/>
                </a:lnTo>
                <a:lnTo>
                  <a:pt x="4946" y="334"/>
                </a:lnTo>
                <a:close/>
                <a:moveTo>
                  <a:pt x="3760" y="898"/>
                </a:moveTo>
                <a:lnTo>
                  <a:pt x="3760" y="898"/>
                </a:lnTo>
                <a:lnTo>
                  <a:pt x="3740" y="924"/>
                </a:lnTo>
                <a:lnTo>
                  <a:pt x="3730" y="932"/>
                </a:lnTo>
                <a:lnTo>
                  <a:pt x="3720" y="940"/>
                </a:lnTo>
                <a:lnTo>
                  <a:pt x="3712" y="946"/>
                </a:lnTo>
                <a:lnTo>
                  <a:pt x="3702" y="950"/>
                </a:lnTo>
                <a:lnTo>
                  <a:pt x="3694" y="952"/>
                </a:lnTo>
                <a:lnTo>
                  <a:pt x="3684" y="952"/>
                </a:lnTo>
                <a:lnTo>
                  <a:pt x="3670" y="952"/>
                </a:lnTo>
                <a:lnTo>
                  <a:pt x="3660" y="948"/>
                </a:lnTo>
                <a:lnTo>
                  <a:pt x="3650" y="944"/>
                </a:lnTo>
                <a:lnTo>
                  <a:pt x="3642" y="938"/>
                </a:lnTo>
                <a:lnTo>
                  <a:pt x="3634" y="930"/>
                </a:lnTo>
                <a:lnTo>
                  <a:pt x="3624" y="920"/>
                </a:lnTo>
                <a:lnTo>
                  <a:pt x="3606" y="898"/>
                </a:lnTo>
                <a:lnTo>
                  <a:pt x="3124" y="236"/>
                </a:lnTo>
                <a:lnTo>
                  <a:pt x="3188" y="236"/>
                </a:lnTo>
                <a:lnTo>
                  <a:pt x="3212" y="238"/>
                </a:lnTo>
                <a:lnTo>
                  <a:pt x="3232" y="240"/>
                </a:lnTo>
                <a:lnTo>
                  <a:pt x="3250" y="246"/>
                </a:lnTo>
                <a:lnTo>
                  <a:pt x="3264" y="254"/>
                </a:lnTo>
                <a:lnTo>
                  <a:pt x="3276" y="264"/>
                </a:lnTo>
                <a:lnTo>
                  <a:pt x="3286" y="274"/>
                </a:lnTo>
                <a:lnTo>
                  <a:pt x="3308" y="302"/>
                </a:lnTo>
                <a:lnTo>
                  <a:pt x="3686" y="836"/>
                </a:lnTo>
                <a:lnTo>
                  <a:pt x="4066" y="300"/>
                </a:lnTo>
                <a:lnTo>
                  <a:pt x="4086" y="274"/>
                </a:lnTo>
                <a:lnTo>
                  <a:pt x="4098" y="262"/>
                </a:lnTo>
                <a:lnTo>
                  <a:pt x="4110" y="254"/>
                </a:lnTo>
                <a:lnTo>
                  <a:pt x="4124" y="246"/>
                </a:lnTo>
                <a:lnTo>
                  <a:pt x="4140" y="240"/>
                </a:lnTo>
                <a:lnTo>
                  <a:pt x="4160" y="238"/>
                </a:lnTo>
                <a:lnTo>
                  <a:pt x="4184" y="236"/>
                </a:lnTo>
                <a:lnTo>
                  <a:pt x="4242" y="236"/>
                </a:lnTo>
                <a:lnTo>
                  <a:pt x="3760" y="898"/>
                </a:lnTo>
                <a:close/>
                <a:moveTo>
                  <a:pt x="1002" y="942"/>
                </a:moveTo>
                <a:lnTo>
                  <a:pt x="1002" y="942"/>
                </a:lnTo>
                <a:lnTo>
                  <a:pt x="986" y="940"/>
                </a:lnTo>
                <a:lnTo>
                  <a:pt x="972" y="938"/>
                </a:lnTo>
                <a:lnTo>
                  <a:pt x="960" y="932"/>
                </a:lnTo>
                <a:lnTo>
                  <a:pt x="948" y="926"/>
                </a:lnTo>
                <a:lnTo>
                  <a:pt x="938" y="916"/>
                </a:lnTo>
                <a:lnTo>
                  <a:pt x="932" y="904"/>
                </a:lnTo>
                <a:lnTo>
                  <a:pt x="926" y="890"/>
                </a:lnTo>
                <a:lnTo>
                  <a:pt x="922" y="874"/>
                </a:lnTo>
                <a:lnTo>
                  <a:pt x="906" y="796"/>
                </a:lnTo>
                <a:lnTo>
                  <a:pt x="894" y="816"/>
                </a:lnTo>
                <a:lnTo>
                  <a:pt x="876" y="838"/>
                </a:lnTo>
                <a:lnTo>
                  <a:pt x="850" y="862"/>
                </a:lnTo>
                <a:lnTo>
                  <a:pt x="836" y="874"/>
                </a:lnTo>
                <a:lnTo>
                  <a:pt x="818" y="886"/>
                </a:lnTo>
                <a:lnTo>
                  <a:pt x="798" y="898"/>
                </a:lnTo>
                <a:lnTo>
                  <a:pt x="778" y="908"/>
                </a:lnTo>
                <a:lnTo>
                  <a:pt x="754" y="918"/>
                </a:lnTo>
                <a:lnTo>
                  <a:pt x="728" y="926"/>
                </a:lnTo>
                <a:lnTo>
                  <a:pt x="700" y="932"/>
                </a:lnTo>
                <a:lnTo>
                  <a:pt x="670" y="938"/>
                </a:lnTo>
                <a:lnTo>
                  <a:pt x="638" y="940"/>
                </a:lnTo>
                <a:lnTo>
                  <a:pt x="604" y="942"/>
                </a:lnTo>
                <a:lnTo>
                  <a:pt x="384" y="942"/>
                </a:lnTo>
                <a:lnTo>
                  <a:pt x="356" y="942"/>
                </a:lnTo>
                <a:lnTo>
                  <a:pt x="330" y="940"/>
                </a:lnTo>
                <a:lnTo>
                  <a:pt x="306" y="936"/>
                </a:lnTo>
                <a:lnTo>
                  <a:pt x="282" y="932"/>
                </a:lnTo>
                <a:lnTo>
                  <a:pt x="258" y="928"/>
                </a:lnTo>
                <a:lnTo>
                  <a:pt x="238" y="922"/>
                </a:lnTo>
                <a:lnTo>
                  <a:pt x="198" y="908"/>
                </a:lnTo>
                <a:lnTo>
                  <a:pt x="162" y="890"/>
                </a:lnTo>
                <a:lnTo>
                  <a:pt x="130" y="870"/>
                </a:lnTo>
                <a:lnTo>
                  <a:pt x="104" y="846"/>
                </a:lnTo>
                <a:lnTo>
                  <a:pt x="80" y="822"/>
                </a:lnTo>
                <a:lnTo>
                  <a:pt x="60" y="794"/>
                </a:lnTo>
                <a:lnTo>
                  <a:pt x="42" y="766"/>
                </a:lnTo>
                <a:lnTo>
                  <a:pt x="28" y="738"/>
                </a:lnTo>
                <a:lnTo>
                  <a:pt x="18" y="708"/>
                </a:lnTo>
                <a:lnTo>
                  <a:pt x="10" y="678"/>
                </a:lnTo>
                <a:lnTo>
                  <a:pt x="4" y="648"/>
                </a:lnTo>
                <a:lnTo>
                  <a:pt x="2" y="618"/>
                </a:lnTo>
                <a:lnTo>
                  <a:pt x="0" y="590"/>
                </a:lnTo>
                <a:lnTo>
                  <a:pt x="2" y="558"/>
                </a:lnTo>
                <a:lnTo>
                  <a:pt x="4" y="526"/>
                </a:lnTo>
                <a:lnTo>
                  <a:pt x="12" y="494"/>
                </a:lnTo>
                <a:lnTo>
                  <a:pt x="20" y="462"/>
                </a:lnTo>
                <a:lnTo>
                  <a:pt x="32" y="432"/>
                </a:lnTo>
                <a:lnTo>
                  <a:pt x="46" y="404"/>
                </a:lnTo>
                <a:lnTo>
                  <a:pt x="64" y="376"/>
                </a:lnTo>
                <a:lnTo>
                  <a:pt x="86" y="350"/>
                </a:lnTo>
                <a:lnTo>
                  <a:pt x="110" y="326"/>
                </a:lnTo>
                <a:lnTo>
                  <a:pt x="138" y="304"/>
                </a:lnTo>
                <a:lnTo>
                  <a:pt x="170" y="284"/>
                </a:lnTo>
                <a:lnTo>
                  <a:pt x="204" y="268"/>
                </a:lnTo>
                <a:lnTo>
                  <a:pt x="244" y="254"/>
                </a:lnTo>
                <a:lnTo>
                  <a:pt x="286" y="244"/>
                </a:lnTo>
                <a:lnTo>
                  <a:pt x="332" y="238"/>
                </a:lnTo>
                <a:lnTo>
                  <a:pt x="384" y="236"/>
                </a:lnTo>
                <a:lnTo>
                  <a:pt x="604" y="236"/>
                </a:lnTo>
                <a:lnTo>
                  <a:pt x="642" y="238"/>
                </a:lnTo>
                <a:lnTo>
                  <a:pt x="680" y="242"/>
                </a:lnTo>
                <a:lnTo>
                  <a:pt x="714" y="248"/>
                </a:lnTo>
                <a:lnTo>
                  <a:pt x="746" y="258"/>
                </a:lnTo>
                <a:lnTo>
                  <a:pt x="776" y="270"/>
                </a:lnTo>
                <a:lnTo>
                  <a:pt x="804" y="284"/>
                </a:lnTo>
                <a:lnTo>
                  <a:pt x="830" y="300"/>
                </a:lnTo>
                <a:lnTo>
                  <a:pt x="854" y="318"/>
                </a:lnTo>
                <a:lnTo>
                  <a:pt x="876" y="338"/>
                </a:lnTo>
                <a:lnTo>
                  <a:pt x="894" y="358"/>
                </a:lnTo>
                <a:lnTo>
                  <a:pt x="912" y="382"/>
                </a:lnTo>
                <a:lnTo>
                  <a:pt x="926" y="406"/>
                </a:lnTo>
                <a:lnTo>
                  <a:pt x="940" y="432"/>
                </a:lnTo>
                <a:lnTo>
                  <a:pt x="950" y="458"/>
                </a:lnTo>
                <a:lnTo>
                  <a:pt x="958" y="484"/>
                </a:lnTo>
                <a:lnTo>
                  <a:pt x="966" y="514"/>
                </a:lnTo>
                <a:lnTo>
                  <a:pt x="1046" y="942"/>
                </a:lnTo>
                <a:lnTo>
                  <a:pt x="1002" y="942"/>
                </a:lnTo>
                <a:close/>
                <a:moveTo>
                  <a:pt x="580" y="334"/>
                </a:moveTo>
                <a:lnTo>
                  <a:pt x="580" y="334"/>
                </a:lnTo>
                <a:lnTo>
                  <a:pt x="392" y="334"/>
                </a:lnTo>
                <a:lnTo>
                  <a:pt x="354" y="336"/>
                </a:lnTo>
                <a:lnTo>
                  <a:pt x="318" y="340"/>
                </a:lnTo>
                <a:lnTo>
                  <a:pt x="286" y="348"/>
                </a:lnTo>
                <a:lnTo>
                  <a:pt x="258" y="358"/>
                </a:lnTo>
                <a:lnTo>
                  <a:pt x="232" y="370"/>
                </a:lnTo>
                <a:lnTo>
                  <a:pt x="210" y="384"/>
                </a:lnTo>
                <a:lnTo>
                  <a:pt x="188" y="400"/>
                </a:lnTo>
                <a:lnTo>
                  <a:pt x="170" y="416"/>
                </a:lnTo>
                <a:lnTo>
                  <a:pt x="156" y="436"/>
                </a:lnTo>
                <a:lnTo>
                  <a:pt x="142" y="456"/>
                </a:lnTo>
                <a:lnTo>
                  <a:pt x="132" y="476"/>
                </a:lnTo>
                <a:lnTo>
                  <a:pt x="122" y="498"/>
                </a:lnTo>
                <a:lnTo>
                  <a:pt x="116" y="520"/>
                </a:lnTo>
                <a:lnTo>
                  <a:pt x="112" y="544"/>
                </a:lnTo>
                <a:lnTo>
                  <a:pt x="110" y="566"/>
                </a:lnTo>
                <a:lnTo>
                  <a:pt x="108" y="590"/>
                </a:lnTo>
                <a:lnTo>
                  <a:pt x="110" y="612"/>
                </a:lnTo>
                <a:lnTo>
                  <a:pt x="112" y="636"/>
                </a:lnTo>
                <a:lnTo>
                  <a:pt x="116" y="658"/>
                </a:lnTo>
                <a:lnTo>
                  <a:pt x="122" y="680"/>
                </a:lnTo>
                <a:lnTo>
                  <a:pt x="132" y="702"/>
                </a:lnTo>
                <a:lnTo>
                  <a:pt x="142" y="724"/>
                </a:lnTo>
                <a:lnTo>
                  <a:pt x="156" y="744"/>
                </a:lnTo>
                <a:lnTo>
                  <a:pt x="170" y="762"/>
                </a:lnTo>
                <a:lnTo>
                  <a:pt x="188" y="780"/>
                </a:lnTo>
                <a:lnTo>
                  <a:pt x="210" y="796"/>
                </a:lnTo>
                <a:lnTo>
                  <a:pt x="232" y="810"/>
                </a:lnTo>
                <a:lnTo>
                  <a:pt x="258" y="822"/>
                </a:lnTo>
                <a:lnTo>
                  <a:pt x="286" y="830"/>
                </a:lnTo>
                <a:lnTo>
                  <a:pt x="318" y="838"/>
                </a:lnTo>
                <a:lnTo>
                  <a:pt x="354" y="842"/>
                </a:lnTo>
                <a:lnTo>
                  <a:pt x="392" y="844"/>
                </a:lnTo>
                <a:lnTo>
                  <a:pt x="580" y="844"/>
                </a:lnTo>
                <a:lnTo>
                  <a:pt x="618" y="842"/>
                </a:lnTo>
                <a:lnTo>
                  <a:pt x="654" y="838"/>
                </a:lnTo>
                <a:lnTo>
                  <a:pt x="688" y="830"/>
                </a:lnTo>
                <a:lnTo>
                  <a:pt x="716" y="820"/>
                </a:lnTo>
                <a:lnTo>
                  <a:pt x="744" y="808"/>
                </a:lnTo>
                <a:lnTo>
                  <a:pt x="766" y="794"/>
                </a:lnTo>
                <a:lnTo>
                  <a:pt x="786" y="778"/>
                </a:lnTo>
                <a:lnTo>
                  <a:pt x="804" y="760"/>
                </a:lnTo>
                <a:lnTo>
                  <a:pt x="820" y="740"/>
                </a:lnTo>
                <a:lnTo>
                  <a:pt x="832" y="720"/>
                </a:lnTo>
                <a:lnTo>
                  <a:pt x="842" y="700"/>
                </a:lnTo>
                <a:lnTo>
                  <a:pt x="850" y="678"/>
                </a:lnTo>
                <a:lnTo>
                  <a:pt x="856" y="656"/>
                </a:lnTo>
                <a:lnTo>
                  <a:pt x="860" y="634"/>
                </a:lnTo>
                <a:lnTo>
                  <a:pt x="864" y="610"/>
                </a:lnTo>
                <a:lnTo>
                  <a:pt x="864" y="590"/>
                </a:lnTo>
                <a:lnTo>
                  <a:pt x="864" y="570"/>
                </a:lnTo>
                <a:lnTo>
                  <a:pt x="862" y="548"/>
                </a:lnTo>
                <a:lnTo>
                  <a:pt x="858" y="528"/>
                </a:lnTo>
                <a:lnTo>
                  <a:pt x="852" y="506"/>
                </a:lnTo>
                <a:lnTo>
                  <a:pt x="844" y="484"/>
                </a:lnTo>
                <a:lnTo>
                  <a:pt x="834" y="464"/>
                </a:lnTo>
                <a:lnTo>
                  <a:pt x="822" y="444"/>
                </a:lnTo>
                <a:lnTo>
                  <a:pt x="806" y="424"/>
                </a:lnTo>
                <a:lnTo>
                  <a:pt x="790" y="406"/>
                </a:lnTo>
                <a:lnTo>
                  <a:pt x="770" y="388"/>
                </a:lnTo>
                <a:lnTo>
                  <a:pt x="746" y="372"/>
                </a:lnTo>
                <a:lnTo>
                  <a:pt x="720" y="360"/>
                </a:lnTo>
                <a:lnTo>
                  <a:pt x="690" y="350"/>
                </a:lnTo>
                <a:lnTo>
                  <a:pt x="656" y="342"/>
                </a:lnTo>
                <a:lnTo>
                  <a:pt x="620" y="336"/>
                </a:lnTo>
                <a:lnTo>
                  <a:pt x="580" y="334"/>
                </a:lnTo>
                <a:close/>
                <a:moveTo>
                  <a:pt x="4384" y="156"/>
                </a:moveTo>
                <a:lnTo>
                  <a:pt x="4384" y="156"/>
                </a:lnTo>
                <a:lnTo>
                  <a:pt x="4394" y="154"/>
                </a:lnTo>
                <a:lnTo>
                  <a:pt x="4404" y="152"/>
                </a:lnTo>
                <a:lnTo>
                  <a:pt x="4414" y="148"/>
                </a:lnTo>
                <a:lnTo>
                  <a:pt x="4422" y="142"/>
                </a:lnTo>
                <a:lnTo>
                  <a:pt x="4430" y="134"/>
                </a:lnTo>
                <a:lnTo>
                  <a:pt x="4434" y="124"/>
                </a:lnTo>
                <a:lnTo>
                  <a:pt x="4438" y="112"/>
                </a:lnTo>
                <a:lnTo>
                  <a:pt x="4438" y="100"/>
                </a:lnTo>
                <a:lnTo>
                  <a:pt x="4438" y="76"/>
                </a:lnTo>
                <a:lnTo>
                  <a:pt x="4438" y="64"/>
                </a:lnTo>
                <a:lnTo>
                  <a:pt x="4434" y="52"/>
                </a:lnTo>
                <a:lnTo>
                  <a:pt x="4430" y="42"/>
                </a:lnTo>
                <a:lnTo>
                  <a:pt x="4422" y="34"/>
                </a:lnTo>
                <a:lnTo>
                  <a:pt x="4414" y="28"/>
                </a:lnTo>
                <a:lnTo>
                  <a:pt x="4404" y="24"/>
                </a:lnTo>
                <a:lnTo>
                  <a:pt x="4394" y="22"/>
                </a:lnTo>
                <a:lnTo>
                  <a:pt x="4384" y="20"/>
                </a:lnTo>
                <a:lnTo>
                  <a:pt x="4372" y="22"/>
                </a:lnTo>
                <a:lnTo>
                  <a:pt x="4362" y="24"/>
                </a:lnTo>
                <a:lnTo>
                  <a:pt x="4352" y="28"/>
                </a:lnTo>
                <a:lnTo>
                  <a:pt x="4344" y="34"/>
                </a:lnTo>
                <a:lnTo>
                  <a:pt x="4338" y="42"/>
                </a:lnTo>
                <a:lnTo>
                  <a:pt x="4332" y="52"/>
                </a:lnTo>
                <a:lnTo>
                  <a:pt x="4328" y="64"/>
                </a:lnTo>
                <a:lnTo>
                  <a:pt x="4328" y="76"/>
                </a:lnTo>
                <a:lnTo>
                  <a:pt x="4328" y="100"/>
                </a:lnTo>
                <a:lnTo>
                  <a:pt x="4328" y="112"/>
                </a:lnTo>
                <a:lnTo>
                  <a:pt x="4332" y="124"/>
                </a:lnTo>
                <a:lnTo>
                  <a:pt x="4336" y="134"/>
                </a:lnTo>
                <a:lnTo>
                  <a:pt x="4344" y="142"/>
                </a:lnTo>
                <a:lnTo>
                  <a:pt x="4352" y="148"/>
                </a:lnTo>
                <a:lnTo>
                  <a:pt x="4362" y="152"/>
                </a:lnTo>
                <a:lnTo>
                  <a:pt x="4372" y="154"/>
                </a:lnTo>
                <a:lnTo>
                  <a:pt x="4384" y="156"/>
                </a:lnTo>
                <a:close/>
                <a:moveTo>
                  <a:pt x="4328" y="236"/>
                </a:moveTo>
                <a:lnTo>
                  <a:pt x="4328" y="236"/>
                </a:lnTo>
                <a:lnTo>
                  <a:pt x="4354" y="236"/>
                </a:lnTo>
                <a:lnTo>
                  <a:pt x="4372" y="238"/>
                </a:lnTo>
                <a:lnTo>
                  <a:pt x="4388" y="242"/>
                </a:lnTo>
                <a:lnTo>
                  <a:pt x="4402" y="248"/>
                </a:lnTo>
                <a:lnTo>
                  <a:pt x="4414" y="256"/>
                </a:lnTo>
                <a:lnTo>
                  <a:pt x="4424" y="268"/>
                </a:lnTo>
                <a:lnTo>
                  <a:pt x="4432" y="284"/>
                </a:lnTo>
                <a:lnTo>
                  <a:pt x="4436" y="304"/>
                </a:lnTo>
                <a:lnTo>
                  <a:pt x="4438" y="328"/>
                </a:lnTo>
                <a:lnTo>
                  <a:pt x="4438" y="942"/>
                </a:lnTo>
                <a:lnTo>
                  <a:pt x="4410" y="942"/>
                </a:lnTo>
                <a:lnTo>
                  <a:pt x="4390" y="940"/>
                </a:lnTo>
                <a:lnTo>
                  <a:pt x="4374" y="936"/>
                </a:lnTo>
                <a:lnTo>
                  <a:pt x="4360" y="930"/>
                </a:lnTo>
                <a:lnTo>
                  <a:pt x="4348" y="920"/>
                </a:lnTo>
                <a:lnTo>
                  <a:pt x="4340" y="908"/>
                </a:lnTo>
                <a:lnTo>
                  <a:pt x="4334" y="892"/>
                </a:lnTo>
                <a:lnTo>
                  <a:pt x="4330" y="874"/>
                </a:lnTo>
                <a:lnTo>
                  <a:pt x="4328" y="852"/>
                </a:lnTo>
                <a:lnTo>
                  <a:pt x="4328" y="236"/>
                </a:lnTo>
                <a:close/>
                <a:moveTo>
                  <a:pt x="1210" y="328"/>
                </a:moveTo>
                <a:lnTo>
                  <a:pt x="1210" y="328"/>
                </a:lnTo>
                <a:lnTo>
                  <a:pt x="1230" y="312"/>
                </a:lnTo>
                <a:lnTo>
                  <a:pt x="1252" y="296"/>
                </a:lnTo>
                <a:lnTo>
                  <a:pt x="1280" y="280"/>
                </a:lnTo>
                <a:lnTo>
                  <a:pt x="1310" y="266"/>
                </a:lnTo>
                <a:lnTo>
                  <a:pt x="1344" y="254"/>
                </a:lnTo>
                <a:lnTo>
                  <a:pt x="1382" y="244"/>
                </a:lnTo>
                <a:lnTo>
                  <a:pt x="1424" y="238"/>
                </a:lnTo>
                <a:lnTo>
                  <a:pt x="1472" y="236"/>
                </a:lnTo>
                <a:lnTo>
                  <a:pt x="1692" y="236"/>
                </a:lnTo>
                <a:lnTo>
                  <a:pt x="1718" y="238"/>
                </a:lnTo>
                <a:lnTo>
                  <a:pt x="1744" y="238"/>
                </a:lnTo>
                <a:lnTo>
                  <a:pt x="1770" y="242"/>
                </a:lnTo>
                <a:lnTo>
                  <a:pt x="1794" y="246"/>
                </a:lnTo>
                <a:lnTo>
                  <a:pt x="1816" y="250"/>
                </a:lnTo>
                <a:lnTo>
                  <a:pt x="1838" y="256"/>
                </a:lnTo>
                <a:lnTo>
                  <a:pt x="1878" y="270"/>
                </a:lnTo>
                <a:lnTo>
                  <a:pt x="1912" y="288"/>
                </a:lnTo>
                <a:lnTo>
                  <a:pt x="1944" y="308"/>
                </a:lnTo>
                <a:lnTo>
                  <a:pt x="1972" y="332"/>
                </a:lnTo>
                <a:lnTo>
                  <a:pt x="1996" y="356"/>
                </a:lnTo>
                <a:lnTo>
                  <a:pt x="2016" y="384"/>
                </a:lnTo>
                <a:lnTo>
                  <a:pt x="2032" y="412"/>
                </a:lnTo>
                <a:lnTo>
                  <a:pt x="2046" y="440"/>
                </a:lnTo>
                <a:lnTo>
                  <a:pt x="2058" y="470"/>
                </a:lnTo>
                <a:lnTo>
                  <a:pt x="2066" y="500"/>
                </a:lnTo>
                <a:lnTo>
                  <a:pt x="2070" y="530"/>
                </a:lnTo>
                <a:lnTo>
                  <a:pt x="2074" y="560"/>
                </a:lnTo>
                <a:lnTo>
                  <a:pt x="2074" y="590"/>
                </a:lnTo>
                <a:lnTo>
                  <a:pt x="2074" y="620"/>
                </a:lnTo>
                <a:lnTo>
                  <a:pt x="2070" y="652"/>
                </a:lnTo>
                <a:lnTo>
                  <a:pt x="2064" y="684"/>
                </a:lnTo>
                <a:lnTo>
                  <a:pt x="2054" y="716"/>
                </a:lnTo>
                <a:lnTo>
                  <a:pt x="2042" y="746"/>
                </a:lnTo>
                <a:lnTo>
                  <a:pt x="2028" y="774"/>
                </a:lnTo>
                <a:lnTo>
                  <a:pt x="2010" y="802"/>
                </a:lnTo>
                <a:lnTo>
                  <a:pt x="1988" y="828"/>
                </a:lnTo>
                <a:lnTo>
                  <a:pt x="1964" y="852"/>
                </a:lnTo>
                <a:lnTo>
                  <a:pt x="1936" y="874"/>
                </a:lnTo>
                <a:lnTo>
                  <a:pt x="1906" y="894"/>
                </a:lnTo>
                <a:lnTo>
                  <a:pt x="1870" y="910"/>
                </a:lnTo>
                <a:lnTo>
                  <a:pt x="1832" y="924"/>
                </a:lnTo>
                <a:lnTo>
                  <a:pt x="1788" y="934"/>
                </a:lnTo>
                <a:lnTo>
                  <a:pt x="1742" y="940"/>
                </a:lnTo>
                <a:lnTo>
                  <a:pt x="1692" y="942"/>
                </a:lnTo>
                <a:lnTo>
                  <a:pt x="1472" y="942"/>
                </a:lnTo>
                <a:lnTo>
                  <a:pt x="1432" y="940"/>
                </a:lnTo>
                <a:lnTo>
                  <a:pt x="1394" y="936"/>
                </a:lnTo>
                <a:lnTo>
                  <a:pt x="1358" y="928"/>
                </a:lnTo>
                <a:lnTo>
                  <a:pt x="1324" y="916"/>
                </a:lnTo>
                <a:lnTo>
                  <a:pt x="1290" y="904"/>
                </a:lnTo>
                <a:lnTo>
                  <a:pt x="1260" y="886"/>
                </a:lnTo>
                <a:lnTo>
                  <a:pt x="1232" y="868"/>
                </a:lnTo>
                <a:lnTo>
                  <a:pt x="1206" y="846"/>
                </a:lnTo>
                <a:lnTo>
                  <a:pt x="1184" y="822"/>
                </a:lnTo>
                <a:lnTo>
                  <a:pt x="1162" y="796"/>
                </a:lnTo>
                <a:lnTo>
                  <a:pt x="1144" y="766"/>
                </a:lnTo>
                <a:lnTo>
                  <a:pt x="1130" y="734"/>
                </a:lnTo>
                <a:lnTo>
                  <a:pt x="1118" y="702"/>
                </a:lnTo>
                <a:lnTo>
                  <a:pt x="1110" y="666"/>
                </a:lnTo>
                <a:lnTo>
                  <a:pt x="1104" y="628"/>
                </a:lnTo>
                <a:lnTo>
                  <a:pt x="1102" y="590"/>
                </a:lnTo>
                <a:lnTo>
                  <a:pt x="1102" y="0"/>
                </a:lnTo>
                <a:lnTo>
                  <a:pt x="1136" y="0"/>
                </a:lnTo>
                <a:lnTo>
                  <a:pt x="1154" y="0"/>
                </a:lnTo>
                <a:lnTo>
                  <a:pt x="1168" y="4"/>
                </a:lnTo>
                <a:lnTo>
                  <a:pt x="1180" y="10"/>
                </a:lnTo>
                <a:lnTo>
                  <a:pt x="1192" y="18"/>
                </a:lnTo>
                <a:lnTo>
                  <a:pt x="1200" y="28"/>
                </a:lnTo>
                <a:lnTo>
                  <a:pt x="1206" y="40"/>
                </a:lnTo>
                <a:lnTo>
                  <a:pt x="1210" y="54"/>
                </a:lnTo>
                <a:lnTo>
                  <a:pt x="1210" y="70"/>
                </a:lnTo>
                <a:lnTo>
                  <a:pt x="1210" y="328"/>
                </a:lnTo>
                <a:close/>
                <a:moveTo>
                  <a:pt x="1496" y="844"/>
                </a:moveTo>
                <a:lnTo>
                  <a:pt x="1496" y="844"/>
                </a:lnTo>
                <a:lnTo>
                  <a:pt x="1684" y="844"/>
                </a:lnTo>
                <a:lnTo>
                  <a:pt x="1722" y="842"/>
                </a:lnTo>
                <a:lnTo>
                  <a:pt x="1756" y="838"/>
                </a:lnTo>
                <a:lnTo>
                  <a:pt x="1788" y="830"/>
                </a:lnTo>
                <a:lnTo>
                  <a:pt x="1816" y="820"/>
                </a:lnTo>
                <a:lnTo>
                  <a:pt x="1842" y="810"/>
                </a:lnTo>
                <a:lnTo>
                  <a:pt x="1866" y="796"/>
                </a:lnTo>
                <a:lnTo>
                  <a:pt x="1886" y="780"/>
                </a:lnTo>
                <a:lnTo>
                  <a:pt x="1904" y="762"/>
                </a:lnTo>
                <a:lnTo>
                  <a:pt x="1920" y="742"/>
                </a:lnTo>
                <a:lnTo>
                  <a:pt x="1932" y="722"/>
                </a:lnTo>
                <a:lnTo>
                  <a:pt x="1944" y="702"/>
                </a:lnTo>
                <a:lnTo>
                  <a:pt x="1952" y="680"/>
                </a:lnTo>
                <a:lnTo>
                  <a:pt x="1958" y="658"/>
                </a:lnTo>
                <a:lnTo>
                  <a:pt x="1964" y="634"/>
                </a:lnTo>
                <a:lnTo>
                  <a:pt x="1966" y="612"/>
                </a:lnTo>
                <a:lnTo>
                  <a:pt x="1966" y="590"/>
                </a:lnTo>
                <a:lnTo>
                  <a:pt x="1966" y="566"/>
                </a:lnTo>
                <a:lnTo>
                  <a:pt x="1964" y="544"/>
                </a:lnTo>
                <a:lnTo>
                  <a:pt x="1958" y="520"/>
                </a:lnTo>
                <a:lnTo>
                  <a:pt x="1952" y="498"/>
                </a:lnTo>
                <a:lnTo>
                  <a:pt x="1944" y="476"/>
                </a:lnTo>
                <a:lnTo>
                  <a:pt x="1932" y="456"/>
                </a:lnTo>
                <a:lnTo>
                  <a:pt x="1920" y="436"/>
                </a:lnTo>
                <a:lnTo>
                  <a:pt x="1904" y="416"/>
                </a:lnTo>
                <a:lnTo>
                  <a:pt x="1886" y="398"/>
                </a:lnTo>
                <a:lnTo>
                  <a:pt x="1866" y="382"/>
                </a:lnTo>
                <a:lnTo>
                  <a:pt x="1842" y="370"/>
                </a:lnTo>
                <a:lnTo>
                  <a:pt x="1816" y="358"/>
                </a:lnTo>
                <a:lnTo>
                  <a:pt x="1788" y="348"/>
                </a:lnTo>
                <a:lnTo>
                  <a:pt x="1756" y="340"/>
                </a:lnTo>
                <a:lnTo>
                  <a:pt x="1722" y="336"/>
                </a:lnTo>
                <a:lnTo>
                  <a:pt x="1684" y="334"/>
                </a:lnTo>
                <a:lnTo>
                  <a:pt x="1496" y="334"/>
                </a:lnTo>
                <a:lnTo>
                  <a:pt x="1456" y="336"/>
                </a:lnTo>
                <a:lnTo>
                  <a:pt x="1420" y="340"/>
                </a:lnTo>
                <a:lnTo>
                  <a:pt x="1388" y="348"/>
                </a:lnTo>
                <a:lnTo>
                  <a:pt x="1358" y="358"/>
                </a:lnTo>
                <a:lnTo>
                  <a:pt x="1332" y="370"/>
                </a:lnTo>
                <a:lnTo>
                  <a:pt x="1308" y="384"/>
                </a:lnTo>
                <a:lnTo>
                  <a:pt x="1288" y="402"/>
                </a:lnTo>
                <a:lnTo>
                  <a:pt x="1270" y="418"/>
                </a:lnTo>
                <a:lnTo>
                  <a:pt x="1256" y="438"/>
                </a:lnTo>
                <a:lnTo>
                  <a:pt x="1242" y="458"/>
                </a:lnTo>
                <a:lnTo>
                  <a:pt x="1232" y="480"/>
                </a:lnTo>
                <a:lnTo>
                  <a:pt x="1224" y="500"/>
                </a:lnTo>
                <a:lnTo>
                  <a:pt x="1218" y="524"/>
                </a:lnTo>
                <a:lnTo>
                  <a:pt x="1214" y="546"/>
                </a:lnTo>
                <a:lnTo>
                  <a:pt x="1212" y="568"/>
                </a:lnTo>
                <a:lnTo>
                  <a:pt x="1210" y="590"/>
                </a:lnTo>
                <a:lnTo>
                  <a:pt x="1212" y="608"/>
                </a:lnTo>
                <a:lnTo>
                  <a:pt x="1214" y="630"/>
                </a:lnTo>
                <a:lnTo>
                  <a:pt x="1218" y="650"/>
                </a:lnTo>
                <a:lnTo>
                  <a:pt x="1224" y="672"/>
                </a:lnTo>
                <a:lnTo>
                  <a:pt x="1232" y="694"/>
                </a:lnTo>
                <a:lnTo>
                  <a:pt x="1242" y="714"/>
                </a:lnTo>
                <a:lnTo>
                  <a:pt x="1254" y="736"/>
                </a:lnTo>
                <a:lnTo>
                  <a:pt x="1268" y="754"/>
                </a:lnTo>
                <a:lnTo>
                  <a:pt x="1286" y="774"/>
                </a:lnTo>
                <a:lnTo>
                  <a:pt x="1306" y="790"/>
                </a:lnTo>
                <a:lnTo>
                  <a:pt x="1328" y="806"/>
                </a:lnTo>
                <a:lnTo>
                  <a:pt x="1356" y="818"/>
                </a:lnTo>
                <a:lnTo>
                  <a:pt x="1384" y="830"/>
                </a:lnTo>
                <a:lnTo>
                  <a:pt x="1418" y="838"/>
                </a:lnTo>
                <a:lnTo>
                  <a:pt x="1456" y="842"/>
                </a:lnTo>
                <a:lnTo>
                  <a:pt x="1496" y="844"/>
                </a:lnTo>
                <a:close/>
                <a:moveTo>
                  <a:pt x="2294" y="328"/>
                </a:moveTo>
                <a:lnTo>
                  <a:pt x="2294" y="328"/>
                </a:lnTo>
                <a:lnTo>
                  <a:pt x="2312" y="312"/>
                </a:lnTo>
                <a:lnTo>
                  <a:pt x="2336" y="296"/>
                </a:lnTo>
                <a:lnTo>
                  <a:pt x="2362" y="280"/>
                </a:lnTo>
                <a:lnTo>
                  <a:pt x="2392" y="266"/>
                </a:lnTo>
                <a:lnTo>
                  <a:pt x="2426" y="254"/>
                </a:lnTo>
                <a:lnTo>
                  <a:pt x="2464" y="244"/>
                </a:lnTo>
                <a:lnTo>
                  <a:pt x="2506" y="238"/>
                </a:lnTo>
                <a:lnTo>
                  <a:pt x="2554" y="236"/>
                </a:lnTo>
                <a:lnTo>
                  <a:pt x="2774" y="236"/>
                </a:lnTo>
                <a:lnTo>
                  <a:pt x="2800" y="238"/>
                </a:lnTo>
                <a:lnTo>
                  <a:pt x="2828" y="238"/>
                </a:lnTo>
                <a:lnTo>
                  <a:pt x="2852" y="242"/>
                </a:lnTo>
                <a:lnTo>
                  <a:pt x="2876" y="246"/>
                </a:lnTo>
                <a:lnTo>
                  <a:pt x="2898" y="250"/>
                </a:lnTo>
                <a:lnTo>
                  <a:pt x="2920" y="256"/>
                </a:lnTo>
                <a:lnTo>
                  <a:pt x="2960" y="270"/>
                </a:lnTo>
                <a:lnTo>
                  <a:pt x="2996" y="288"/>
                </a:lnTo>
                <a:lnTo>
                  <a:pt x="3026" y="308"/>
                </a:lnTo>
                <a:lnTo>
                  <a:pt x="3054" y="332"/>
                </a:lnTo>
                <a:lnTo>
                  <a:pt x="3078" y="356"/>
                </a:lnTo>
                <a:lnTo>
                  <a:pt x="3098" y="384"/>
                </a:lnTo>
                <a:lnTo>
                  <a:pt x="3114" y="412"/>
                </a:lnTo>
                <a:lnTo>
                  <a:pt x="3128" y="440"/>
                </a:lnTo>
                <a:lnTo>
                  <a:pt x="3140" y="470"/>
                </a:lnTo>
                <a:lnTo>
                  <a:pt x="3148" y="500"/>
                </a:lnTo>
                <a:lnTo>
                  <a:pt x="3152" y="530"/>
                </a:lnTo>
                <a:lnTo>
                  <a:pt x="3156" y="560"/>
                </a:lnTo>
                <a:lnTo>
                  <a:pt x="3158" y="590"/>
                </a:lnTo>
                <a:lnTo>
                  <a:pt x="3156" y="620"/>
                </a:lnTo>
                <a:lnTo>
                  <a:pt x="3152" y="652"/>
                </a:lnTo>
                <a:lnTo>
                  <a:pt x="3146" y="684"/>
                </a:lnTo>
                <a:lnTo>
                  <a:pt x="3136" y="716"/>
                </a:lnTo>
                <a:lnTo>
                  <a:pt x="3126" y="746"/>
                </a:lnTo>
                <a:lnTo>
                  <a:pt x="3110" y="774"/>
                </a:lnTo>
                <a:lnTo>
                  <a:pt x="3092" y="802"/>
                </a:lnTo>
                <a:lnTo>
                  <a:pt x="3072" y="828"/>
                </a:lnTo>
                <a:lnTo>
                  <a:pt x="3046" y="852"/>
                </a:lnTo>
                <a:lnTo>
                  <a:pt x="3018" y="874"/>
                </a:lnTo>
                <a:lnTo>
                  <a:pt x="2988" y="894"/>
                </a:lnTo>
                <a:lnTo>
                  <a:pt x="2952" y="910"/>
                </a:lnTo>
                <a:lnTo>
                  <a:pt x="2914" y="924"/>
                </a:lnTo>
                <a:lnTo>
                  <a:pt x="2872" y="934"/>
                </a:lnTo>
                <a:lnTo>
                  <a:pt x="2824" y="940"/>
                </a:lnTo>
                <a:lnTo>
                  <a:pt x="2774" y="942"/>
                </a:lnTo>
                <a:lnTo>
                  <a:pt x="2554" y="942"/>
                </a:lnTo>
                <a:lnTo>
                  <a:pt x="2514" y="940"/>
                </a:lnTo>
                <a:lnTo>
                  <a:pt x="2476" y="936"/>
                </a:lnTo>
                <a:lnTo>
                  <a:pt x="2440" y="928"/>
                </a:lnTo>
                <a:lnTo>
                  <a:pt x="2406" y="916"/>
                </a:lnTo>
                <a:lnTo>
                  <a:pt x="2374" y="904"/>
                </a:lnTo>
                <a:lnTo>
                  <a:pt x="2342" y="886"/>
                </a:lnTo>
                <a:lnTo>
                  <a:pt x="2314" y="868"/>
                </a:lnTo>
                <a:lnTo>
                  <a:pt x="2288" y="846"/>
                </a:lnTo>
                <a:lnTo>
                  <a:pt x="2266" y="822"/>
                </a:lnTo>
                <a:lnTo>
                  <a:pt x="2246" y="796"/>
                </a:lnTo>
                <a:lnTo>
                  <a:pt x="2228" y="766"/>
                </a:lnTo>
                <a:lnTo>
                  <a:pt x="2212" y="734"/>
                </a:lnTo>
                <a:lnTo>
                  <a:pt x="2200" y="702"/>
                </a:lnTo>
                <a:lnTo>
                  <a:pt x="2192" y="666"/>
                </a:lnTo>
                <a:lnTo>
                  <a:pt x="2186" y="628"/>
                </a:lnTo>
                <a:lnTo>
                  <a:pt x="2184" y="590"/>
                </a:lnTo>
                <a:lnTo>
                  <a:pt x="2184" y="0"/>
                </a:lnTo>
                <a:lnTo>
                  <a:pt x="2218" y="0"/>
                </a:lnTo>
                <a:lnTo>
                  <a:pt x="2236" y="0"/>
                </a:lnTo>
                <a:lnTo>
                  <a:pt x="2250" y="4"/>
                </a:lnTo>
                <a:lnTo>
                  <a:pt x="2264" y="10"/>
                </a:lnTo>
                <a:lnTo>
                  <a:pt x="2274" y="18"/>
                </a:lnTo>
                <a:lnTo>
                  <a:pt x="2282" y="28"/>
                </a:lnTo>
                <a:lnTo>
                  <a:pt x="2288" y="40"/>
                </a:lnTo>
                <a:lnTo>
                  <a:pt x="2292" y="54"/>
                </a:lnTo>
                <a:lnTo>
                  <a:pt x="2294" y="70"/>
                </a:lnTo>
                <a:lnTo>
                  <a:pt x="2294" y="328"/>
                </a:lnTo>
                <a:close/>
                <a:moveTo>
                  <a:pt x="2578" y="844"/>
                </a:moveTo>
                <a:lnTo>
                  <a:pt x="2578" y="844"/>
                </a:lnTo>
                <a:lnTo>
                  <a:pt x="2766" y="844"/>
                </a:lnTo>
                <a:lnTo>
                  <a:pt x="2804" y="842"/>
                </a:lnTo>
                <a:lnTo>
                  <a:pt x="2838" y="838"/>
                </a:lnTo>
                <a:lnTo>
                  <a:pt x="2870" y="830"/>
                </a:lnTo>
                <a:lnTo>
                  <a:pt x="2900" y="820"/>
                </a:lnTo>
                <a:lnTo>
                  <a:pt x="2924" y="810"/>
                </a:lnTo>
                <a:lnTo>
                  <a:pt x="2948" y="796"/>
                </a:lnTo>
                <a:lnTo>
                  <a:pt x="2968" y="780"/>
                </a:lnTo>
                <a:lnTo>
                  <a:pt x="2986" y="762"/>
                </a:lnTo>
                <a:lnTo>
                  <a:pt x="3002" y="742"/>
                </a:lnTo>
                <a:lnTo>
                  <a:pt x="3014" y="722"/>
                </a:lnTo>
                <a:lnTo>
                  <a:pt x="3026" y="702"/>
                </a:lnTo>
                <a:lnTo>
                  <a:pt x="3034" y="680"/>
                </a:lnTo>
                <a:lnTo>
                  <a:pt x="3040" y="658"/>
                </a:lnTo>
                <a:lnTo>
                  <a:pt x="3046" y="634"/>
                </a:lnTo>
                <a:lnTo>
                  <a:pt x="3048" y="612"/>
                </a:lnTo>
                <a:lnTo>
                  <a:pt x="3048" y="590"/>
                </a:lnTo>
                <a:lnTo>
                  <a:pt x="3048" y="566"/>
                </a:lnTo>
                <a:lnTo>
                  <a:pt x="3046" y="544"/>
                </a:lnTo>
                <a:lnTo>
                  <a:pt x="3040" y="520"/>
                </a:lnTo>
                <a:lnTo>
                  <a:pt x="3034" y="498"/>
                </a:lnTo>
                <a:lnTo>
                  <a:pt x="3026" y="476"/>
                </a:lnTo>
                <a:lnTo>
                  <a:pt x="3014" y="456"/>
                </a:lnTo>
                <a:lnTo>
                  <a:pt x="3002" y="436"/>
                </a:lnTo>
                <a:lnTo>
                  <a:pt x="2986" y="416"/>
                </a:lnTo>
                <a:lnTo>
                  <a:pt x="2968" y="398"/>
                </a:lnTo>
                <a:lnTo>
                  <a:pt x="2948" y="382"/>
                </a:lnTo>
                <a:lnTo>
                  <a:pt x="2924" y="370"/>
                </a:lnTo>
                <a:lnTo>
                  <a:pt x="2900" y="358"/>
                </a:lnTo>
                <a:lnTo>
                  <a:pt x="2870" y="348"/>
                </a:lnTo>
                <a:lnTo>
                  <a:pt x="2838" y="340"/>
                </a:lnTo>
                <a:lnTo>
                  <a:pt x="2804" y="336"/>
                </a:lnTo>
                <a:lnTo>
                  <a:pt x="2766" y="334"/>
                </a:lnTo>
                <a:lnTo>
                  <a:pt x="2578" y="334"/>
                </a:lnTo>
                <a:lnTo>
                  <a:pt x="2538" y="336"/>
                </a:lnTo>
                <a:lnTo>
                  <a:pt x="2502" y="340"/>
                </a:lnTo>
                <a:lnTo>
                  <a:pt x="2470" y="348"/>
                </a:lnTo>
                <a:lnTo>
                  <a:pt x="2440" y="358"/>
                </a:lnTo>
                <a:lnTo>
                  <a:pt x="2414" y="370"/>
                </a:lnTo>
                <a:lnTo>
                  <a:pt x="2390" y="384"/>
                </a:lnTo>
                <a:lnTo>
                  <a:pt x="2370" y="402"/>
                </a:lnTo>
                <a:lnTo>
                  <a:pt x="2352" y="418"/>
                </a:lnTo>
                <a:lnTo>
                  <a:pt x="2338" y="438"/>
                </a:lnTo>
                <a:lnTo>
                  <a:pt x="2326" y="458"/>
                </a:lnTo>
                <a:lnTo>
                  <a:pt x="2314" y="480"/>
                </a:lnTo>
                <a:lnTo>
                  <a:pt x="2306" y="500"/>
                </a:lnTo>
                <a:lnTo>
                  <a:pt x="2300" y="524"/>
                </a:lnTo>
                <a:lnTo>
                  <a:pt x="2296" y="546"/>
                </a:lnTo>
                <a:lnTo>
                  <a:pt x="2294" y="568"/>
                </a:lnTo>
                <a:lnTo>
                  <a:pt x="2294" y="590"/>
                </a:lnTo>
                <a:lnTo>
                  <a:pt x="2294" y="608"/>
                </a:lnTo>
                <a:lnTo>
                  <a:pt x="2296" y="630"/>
                </a:lnTo>
                <a:lnTo>
                  <a:pt x="2300" y="650"/>
                </a:lnTo>
                <a:lnTo>
                  <a:pt x="2306" y="672"/>
                </a:lnTo>
                <a:lnTo>
                  <a:pt x="2314" y="694"/>
                </a:lnTo>
                <a:lnTo>
                  <a:pt x="2324" y="714"/>
                </a:lnTo>
                <a:lnTo>
                  <a:pt x="2336" y="736"/>
                </a:lnTo>
                <a:lnTo>
                  <a:pt x="2350" y="754"/>
                </a:lnTo>
                <a:lnTo>
                  <a:pt x="2368" y="774"/>
                </a:lnTo>
                <a:lnTo>
                  <a:pt x="2388" y="790"/>
                </a:lnTo>
                <a:lnTo>
                  <a:pt x="2412" y="806"/>
                </a:lnTo>
                <a:lnTo>
                  <a:pt x="2438" y="818"/>
                </a:lnTo>
                <a:lnTo>
                  <a:pt x="2468" y="830"/>
                </a:lnTo>
                <a:lnTo>
                  <a:pt x="2500" y="838"/>
                </a:lnTo>
                <a:lnTo>
                  <a:pt x="2538" y="842"/>
                </a:lnTo>
                <a:lnTo>
                  <a:pt x="2578" y="844"/>
                </a:lnTo>
                <a:close/>
              </a:path>
            </a:pathLst>
          </a:custGeom>
          <a:solidFill>
            <a:schemeClr val="bg1"/>
          </a:solidFill>
          <a:ln>
            <a:noFill/>
          </a:ln>
          <a:extLst/>
        </p:spPr>
        <p:txBody>
          <a:bodyPr/>
          <a:lstStyle/>
          <a:p>
            <a:endParaRPr lang="en-US" sz="1800" dirty="0">
              <a:solidFill>
                <a:srgbClr val="2D2926"/>
              </a:solidFill>
            </a:endParaRPr>
          </a:p>
        </p:txBody>
      </p:sp>
      <p:sp>
        <p:nvSpPr>
          <p:cNvPr id="14" name="Rectangle 37"/>
          <p:cNvSpPr>
            <a:spLocks noChangeArrowheads="1"/>
          </p:cNvSpPr>
          <p:nvPr userDrawn="1"/>
        </p:nvSpPr>
        <p:spPr bwMode="auto">
          <a:xfrm>
            <a:off x="11878179" y="6628836"/>
            <a:ext cx="15068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9pPr>
          </a:lstStyle>
          <a:p>
            <a:pPr algn="r" eaLnBrk="1" hangingPunct="1"/>
            <a:fld id="{8F55E410-1736-45B0-A205-0F75268ADF77}" type="slidenum">
              <a:rPr lang="en-US" altLang="en-US" sz="900">
                <a:solidFill>
                  <a:srgbClr val="FFFFFF"/>
                </a:solidFill>
              </a:rPr>
              <a:pPr algn="r" eaLnBrk="1" hangingPunct="1"/>
              <a:t>‹#›</a:t>
            </a:fld>
            <a:endParaRPr lang="en-US" altLang="en-US" sz="900" dirty="0">
              <a:solidFill>
                <a:srgbClr val="FFFFFF"/>
              </a:solidFill>
            </a:endParaRPr>
          </a:p>
        </p:txBody>
      </p:sp>
      <p:sp>
        <p:nvSpPr>
          <p:cNvPr id="15" name="Rectangle 37"/>
          <p:cNvSpPr>
            <a:spLocks noChangeArrowheads="1"/>
          </p:cNvSpPr>
          <p:nvPr userDrawn="1"/>
        </p:nvSpPr>
        <p:spPr bwMode="auto">
          <a:xfrm>
            <a:off x="11878179" y="6628836"/>
            <a:ext cx="15068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9pPr>
          </a:lstStyle>
          <a:p>
            <a:pPr algn="r" eaLnBrk="1" hangingPunct="1"/>
            <a:fld id="{8F55E410-1736-45B0-A205-0F75268ADF77}" type="slidenum">
              <a:rPr lang="en-US" altLang="en-US" sz="900">
                <a:solidFill>
                  <a:srgbClr val="FFFFFF"/>
                </a:solidFill>
              </a:rPr>
              <a:pPr algn="r" eaLnBrk="1" hangingPunct="1"/>
              <a:t>‹#›</a:t>
            </a:fld>
            <a:endParaRPr lang="en-US" altLang="en-US" sz="900" dirty="0">
              <a:solidFill>
                <a:srgbClr val="FFFFFF"/>
              </a:solidFill>
            </a:endParaRPr>
          </a:p>
        </p:txBody>
      </p:sp>
    </p:spTree>
    <p:extLst>
      <p:ext uri="{BB962C8B-B14F-4D97-AF65-F5344CB8AC3E}">
        <p14:creationId xmlns:p14="http://schemas.microsoft.com/office/powerpoint/2010/main" val="58653123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ransition/>
  <p:hf hdr="0" ftr="0" dt="0"/>
  <p:txStyles>
    <p:titleStyle>
      <a:lvl1pPr algn="l" rtl="0" eaLnBrk="1" fontAlgn="base" hangingPunct="1">
        <a:lnSpc>
          <a:spcPct val="95000"/>
        </a:lnSpc>
        <a:spcBef>
          <a:spcPct val="0"/>
        </a:spcBef>
        <a:spcAft>
          <a:spcPct val="0"/>
        </a:spcAft>
        <a:defRPr sz="2800" baseline="0">
          <a:solidFill>
            <a:schemeClr val="tx2"/>
          </a:solidFill>
          <a:latin typeface="+mj-lt"/>
          <a:ea typeface="+mj-ea"/>
          <a:cs typeface="+mj-cs"/>
        </a:defRPr>
      </a:lvl1pPr>
      <a:lvl2pPr algn="l" rtl="0" eaLnBrk="1" fontAlgn="base" hangingPunct="1">
        <a:lnSpc>
          <a:spcPct val="90000"/>
        </a:lnSpc>
        <a:spcBef>
          <a:spcPct val="0"/>
        </a:spcBef>
        <a:spcAft>
          <a:spcPct val="0"/>
        </a:spcAft>
        <a:defRPr sz="2400">
          <a:solidFill>
            <a:schemeClr val="tx1"/>
          </a:solidFill>
          <a:latin typeface="Calibri" pitchFamily="34" charset="0"/>
        </a:defRPr>
      </a:lvl2pPr>
      <a:lvl3pPr algn="l" rtl="0" eaLnBrk="1" fontAlgn="base" hangingPunct="1">
        <a:lnSpc>
          <a:spcPct val="90000"/>
        </a:lnSpc>
        <a:spcBef>
          <a:spcPct val="0"/>
        </a:spcBef>
        <a:spcAft>
          <a:spcPct val="0"/>
        </a:spcAft>
        <a:defRPr sz="2400">
          <a:solidFill>
            <a:schemeClr val="tx1"/>
          </a:solidFill>
          <a:latin typeface="Calibri" pitchFamily="34" charset="0"/>
        </a:defRPr>
      </a:lvl3pPr>
      <a:lvl4pPr algn="l" rtl="0" eaLnBrk="1" fontAlgn="base" hangingPunct="1">
        <a:lnSpc>
          <a:spcPct val="90000"/>
        </a:lnSpc>
        <a:spcBef>
          <a:spcPct val="0"/>
        </a:spcBef>
        <a:spcAft>
          <a:spcPct val="0"/>
        </a:spcAft>
        <a:defRPr sz="2400">
          <a:solidFill>
            <a:schemeClr val="tx1"/>
          </a:solidFill>
          <a:latin typeface="Calibri" pitchFamily="34" charset="0"/>
        </a:defRPr>
      </a:lvl4pPr>
      <a:lvl5pPr algn="l" rtl="0" eaLnBrk="1" fontAlgn="base" hangingPunct="1">
        <a:lnSpc>
          <a:spcPct val="90000"/>
        </a:lnSpc>
        <a:spcBef>
          <a:spcPct val="0"/>
        </a:spcBef>
        <a:spcAft>
          <a:spcPct val="0"/>
        </a:spcAft>
        <a:defRPr sz="2400">
          <a:solidFill>
            <a:schemeClr val="tx1"/>
          </a:solidFill>
          <a:latin typeface="Calibri" pitchFamily="34"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0" indent="0" algn="l" rtl="0" eaLnBrk="1" fontAlgn="base" hangingPunct="1">
        <a:spcBef>
          <a:spcPts val="1200"/>
        </a:spcBef>
        <a:spcAft>
          <a:spcPts val="0"/>
        </a:spcAft>
        <a:buClr>
          <a:schemeClr val="tx1"/>
        </a:buClr>
        <a:buSzPct val="110000"/>
        <a:defRPr sz="2200">
          <a:solidFill>
            <a:schemeClr val="tx1"/>
          </a:solidFill>
          <a:latin typeface="+mn-lt"/>
          <a:ea typeface="+mn-ea"/>
          <a:cs typeface="+mn-cs"/>
        </a:defRPr>
      </a:lvl1pPr>
      <a:lvl2pPr marL="254000" indent="-254000" algn="l" rtl="0" eaLnBrk="1" fontAlgn="base" hangingPunct="1">
        <a:spcBef>
          <a:spcPts val="600"/>
        </a:spcBef>
        <a:spcAft>
          <a:spcPts val="0"/>
        </a:spcAft>
        <a:buFont typeface="Arial" charset="0"/>
        <a:buChar char="•"/>
        <a:defRPr sz="2200">
          <a:solidFill>
            <a:schemeClr val="tx1"/>
          </a:solidFill>
          <a:latin typeface="+mn-lt"/>
        </a:defRPr>
      </a:lvl2pPr>
      <a:lvl3pPr marL="579438" indent="-295275" algn="l" rtl="0" eaLnBrk="1" fontAlgn="base" hangingPunct="1">
        <a:spcBef>
          <a:spcPts val="600"/>
        </a:spcBef>
        <a:spcAft>
          <a:spcPts val="0"/>
        </a:spcAft>
        <a:buSzPct val="90000"/>
        <a:buFont typeface="Calibri" pitchFamily="34" charset="0"/>
        <a:buChar char="–"/>
        <a:defRPr sz="2000">
          <a:solidFill>
            <a:schemeClr val="tx1"/>
          </a:solidFill>
          <a:latin typeface="+mn-lt"/>
        </a:defRPr>
      </a:lvl3pPr>
      <a:lvl4pPr marL="914400" indent="-314325" algn="l" rtl="0" eaLnBrk="1" fontAlgn="base" hangingPunct="1">
        <a:spcBef>
          <a:spcPts val="300"/>
        </a:spcBef>
        <a:spcAft>
          <a:spcPts val="0"/>
        </a:spcAft>
        <a:buSzPct val="90000"/>
        <a:buFont typeface="Calibri" pitchFamily="34" charset="0"/>
        <a:buChar char="–"/>
        <a:defRPr sz="1800">
          <a:solidFill>
            <a:schemeClr val="tx1"/>
          </a:solidFill>
          <a:latin typeface="+mn-lt"/>
        </a:defRPr>
      </a:lvl4pPr>
      <a:lvl5pPr marL="1219200" indent="-274638" algn="l" rtl="0" eaLnBrk="1" fontAlgn="base" hangingPunct="1">
        <a:spcBef>
          <a:spcPts val="300"/>
        </a:spcBef>
        <a:spcAft>
          <a:spcPts val="0"/>
        </a:spcAft>
        <a:buFont typeface="Calibri" pitchFamily="34" charset="0"/>
        <a:buChar char="–"/>
        <a:defRPr sz="1800">
          <a:solidFill>
            <a:schemeClr val="tx1"/>
          </a:solidFill>
          <a:latin typeface="+mn-lt"/>
        </a:defRPr>
      </a:lvl5pPr>
      <a:lvl6pPr marL="1314450" indent="-169863" algn="l" rtl="0" eaLnBrk="1" fontAlgn="base" hangingPunct="1">
        <a:lnSpc>
          <a:spcPct val="100000"/>
        </a:lnSpc>
        <a:spcBef>
          <a:spcPts val="0"/>
        </a:spcBef>
        <a:spcAft>
          <a:spcPts val="300"/>
        </a:spcAft>
        <a:buFont typeface="Calibri" pitchFamily="34" charset="0"/>
        <a:buChar char="–"/>
        <a:defRPr sz="1600" baseline="0">
          <a:solidFill>
            <a:srgbClr val="000000"/>
          </a:solidFill>
          <a:latin typeface="+mn-lt"/>
        </a:defRPr>
      </a:lvl6pPr>
      <a:lvl7pPr marL="2513013" indent="-227013" algn="l" rtl="0" eaLnBrk="1" fontAlgn="base" hangingPunct="1">
        <a:spcBef>
          <a:spcPct val="0"/>
        </a:spcBef>
        <a:spcAft>
          <a:spcPct val="30000"/>
        </a:spcAft>
        <a:buChar char="–"/>
        <a:defRPr sz="1600">
          <a:solidFill>
            <a:schemeClr val="tx1"/>
          </a:solidFill>
          <a:latin typeface="+mn-lt"/>
        </a:defRPr>
      </a:lvl7pPr>
      <a:lvl8pPr marL="2970213" indent="-227013" algn="l" rtl="0" eaLnBrk="1" fontAlgn="base" hangingPunct="1">
        <a:spcBef>
          <a:spcPct val="0"/>
        </a:spcBef>
        <a:spcAft>
          <a:spcPct val="30000"/>
        </a:spcAft>
        <a:buChar char="–"/>
        <a:defRPr sz="1600">
          <a:solidFill>
            <a:schemeClr val="tx1"/>
          </a:solidFill>
          <a:latin typeface="+mn-lt"/>
        </a:defRPr>
      </a:lvl8pPr>
      <a:lvl9pPr marL="3427413" indent="-227013" algn="l" rtl="0" eaLnBrk="1" fontAlgn="base" hangingPunct="1">
        <a:spcBef>
          <a:spcPct val="0"/>
        </a:spcBef>
        <a:spcAft>
          <a:spcPct val="3000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663">
          <p15:clr>
            <a:srgbClr val="F26B43"/>
          </p15:clr>
        </p15:guide>
        <p15:guide id="4" orient="horz" pos="3885">
          <p15:clr>
            <a:srgbClr val="F26B43"/>
          </p15:clr>
        </p15:guide>
        <p15:guide id="5" pos="279">
          <p15:clr>
            <a:srgbClr val="F26B43"/>
          </p15:clr>
        </p15:guide>
        <p15:guide id="6" pos="7389">
          <p15:clr>
            <a:srgbClr val="F26B43"/>
          </p15:clr>
        </p15:guide>
        <p15:guide id="7" pos="340">
          <p15:clr>
            <a:srgbClr val="F26B43"/>
          </p15:clr>
        </p15:guide>
        <p15:guide id="8" pos="751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Rectangle 22"/>
          <p:cNvSpPr>
            <a:spLocks noGrp="1" noChangeArrowheads="1"/>
          </p:cNvSpPr>
          <p:nvPr>
            <p:ph type="title"/>
          </p:nvPr>
        </p:nvSpPr>
        <p:spPr bwMode="gray">
          <a:xfrm>
            <a:off x="442913" y="91781"/>
            <a:ext cx="11483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b" anchorCtr="0" compatLnSpc="1">
            <a:prstTxWarp prst="textNoShape">
              <a:avLst/>
            </a:prstTxWarp>
          </a:bodyPr>
          <a:lstStyle/>
          <a:p>
            <a:pPr lvl="0"/>
            <a:r>
              <a:rPr lang="en-US" altLang="en-US"/>
              <a:t>Click to edit Master title style</a:t>
            </a:r>
            <a:endParaRPr lang="en-US" altLang="en-US" dirty="0"/>
          </a:p>
        </p:txBody>
      </p:sp>
      <p:sp>
        <p:nvSpPr>
          <p:cNvPr id="1028" name="Rectangle 23"/>
          <p:cNvSpPr>
            <a:spLocks noGrp="1" noChangeArrowheads="1"/>
          </p:cNvSpPr>
          <p:nvPr>
            <p:ph type="body" idx="1"/>
          </p:nvPr>
        </p:nvSpPr>
        <p:spPr bwMode="gray">
          <a:xfrm>
            <a:off x="442913" y="1052514"/>
            <a:ext cx="1148450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8" name="Line 8"/>
          <p:cNvSpPr>
            <a:spLocks noChangeShapeType="1"/>
          </p:cNvSpPr>
          <p:nvPr/>
        </p:nvSpPr>
        <p:spPr bwMode="auto">
          <a:xfrm>
            <a:off x="550333" y="958850"/>
            <a:ext cx="11641667" cy="0"/>
          </a:xfrm>
          <a:prstGeom prst="line">
            <a:avLst/>
          </a:prstGeom>
          <a:noFill/>
          <a:ln w="9525">
            <a:solidFill>
              <a:srgbClr val="071D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latin typeface="Calibri" charset="0"/>
              <a:ea typeface="ＭＳ Ｐゴシック" charset="0"/>
            </a:endParaRPr>
          </a:p>
        </p:txBody>
      </p:sp>
      <p:sp>
        <p:nvSpPr>
          <p:cNvPr id="14" name="Rectangle 37"/>
          <p:cNvSpPr>
            <a:spLocks noChangeArrowheads="1"/>
          </p:cNvSpPr>
          <p:nvPr userDrawn="1"/>
        </p:nvSpPr>
        <p:spPr bwMode="auto">
          <a:xfrm>
            <a:off x="11894209" y="6628414"/>
            <a:ext cx="1346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9pPr>
          </a:lstStyle>
          <a:p>
            <a:pPr algn="r" eaLnBrk="1" hangingPunct="1"/>
            <a:fld id="{8F55E410-1736-45B0-A205-0F75268ADF77}" type="slidenum">
              <a:rPr lang="en-US" altLang="en-US" sz="900">
                <a:solidFill>
                  <a:schemeClr val="bg1"/>
                </a:solidFill>
              </a:rPr>
              <a:pPr algn="r" eaLnBrk="1" hangingPunct="1"/>
              <a:t>‹#›</a:t>
            </a:fld>
            <a:endParaRPr lang="en-US" altLang="en-US" sz="900" dirty="0">
              <a:solidFill>
                <a:schemeClr val="bg1"/>
              </a:solidFill>
            </a:endParaRPr>
          </a:p>
        </p:txBody>
      </p:sp>
      <p:sp>
        <p:nvSpPr>
          <p:cNvPr id="15" name="Rectangle 37"/>
          <p:cNvSpPr>
            <a:spLocks noChangeArrowheads="1"/>
          </p:cNvSpPr>
          <p:nvPr userDrawn="1"/>
        </p:nvSpPr>
        <p:spPr bwMode="auto">
          <a:xfrm>
            <a:off x="11894209" y="6628414"/>
            <a:ext cx="1346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9pPr>
          </a:lstStyle>
          <a:p>
            <a:pPr algn="r" eaLnBrk="1" hangingPunct="1"/>
            <a:fld id="{8F55E410-1736-45B0-A205-0F75268ADF77}" type="slidenum">
              <a:rPr lang="en-US" altLang="en-US" sz="900">
                <a:solidFill>
                  <a:schemeClr val="tx2"/>
                </a:solidFill>
              </a:rPr>
              <a:pPr algn="r" eaLnBrk="1" hangingPunct="1"/>
              <a:t>‹#›</a:t>
            </a:fld>
            <a:endParaRPr lang="en-US" altLang="en-US" sz="900" dirty="0">
              <a:solidFill>
                <a:schemeClr val="tx2"/>
              </a:solidFill>
            </a:endParaRPr>
          </a:p>
        </p:txBody>
      </p:sp>
    </p:spTree>
    <p:extLst>
      <p:ext uri="{BB962C8B-B14F-4D97-AF65-F5344CB8AC3E}">
        <p14:creationId xmlns:p14="http://schemas.microsoft.com/office/powerpoint/2010/main" val="3009906348"/>
      </p:ext>
    </p:extLst>
  </p:cSld>
  <p:clrMap bg1="lt1" tx1="dk1" bg2="lt2" tx2="dk2" accent1="accent1" accent2="accent2" accent3="accent3" accent4="accent4" accent5="accent5" accent6="accent6" hlink="hlink" folHlink="folHlink"/>
  <p:sldLayoutIdLst>
    <p:sldLayoutId id="2147483675" r:id="rId1"/>
  </p:sldLayoutIdLst>
  <p:transition/>
  <p:hf hdr="0" ftr="0" dt="0"/>
  <p:txStyles>
    <p:titleStyle>
      <a:lvl1pPr algn="l" rtl="0" eaLnBrk="1" fontAlgn="base" hangingPunct="1">
        <a:lnSpc>
          <a:spcPct val="95000"/>
        </a:lnSpc>
        <a:spcBef>
          <a:spcPct val="0"/>
        </a:spcBef>
        <a:spcAft>
          <a:spcPct val="0"/>
        </a:spcAft>
        <a:defRPr sz="2800" baseline="0">
          <a:solidFill>
            <a:schemeClr val="tx2"/>
          </a:solidFill>
          <a:latin typeface="+mj-lt"/>
          <a:ea typeface="+mj-ea"/>
          <a:cs typeface="+mj-cs"/>
        </a:defRPr>
      </a:lvl1pPr>
      <a:lvl2pPr algn="l" rtl="0" eaLnBrk="1" fontAlgn="base" hangingPunct="1">
        <a:lnSpc>
          <a:spcPct val="90000"/>
        </a:lnSpc>
        <a:spcBef>
          <a:spcPct val="0"/>
        </a:spcBef>
        <a:spcAft>
          <a:spcPct val="0"/>
        </a:spcAft>
        <a:defRPr sz="2400">
          <a:solidFill>
            <a:schemeClr val="tx1"/>
          </a:solidFill>
          <a:latin typeface="Calibri" pitchFamily="34" charset="0"/>
        </a:defRPr>
      </a:lvl2pPr>
      <a:lvl3pPr algn="l" rtl="0" eaLnBrk="1" fontAlgn="base" hangingPunct="1">
        <a:lnSpc>
          <a:spcPct val="90000"/>
        </a:lnSpc>
        <a:spcBef>
          <a:spcPct val="0"/>
        </a:spcBef>
        <a:spcAft>
          <a:spcPct val="0"/>
        </a:spcAft>
        <a:defRPr sz="2400">
          <a:solidFill>
            <a:schemeClr val="tx1"/>
          </a:solidFill>
          <a:latin typeface="Calibri" pitchFamily="34" charset="0"/>
        </a:defRPr>
      </a:lvl3pPr>
      <a:lvl4pPr algn="l" rtl="0" eaLnBrk="1" fontAlgn="base" hangingPunct="1">
        <a:lnSpc>
          <a:spcPct val="90000"/>
        </a:lnSpc>
        <a:spcBef>
          <a:spcPct val="0"/>
        </a:spcBef>
        <a:spcAft>
          <a:spcPct val="0"/>
        </a:spcAft>
        <a:defRPr sz="2400">
          <a:solidFill>
            <a:schemeClr val="tx1"/>
          </a:solidFill>
          <a:latin typeface="Calibri" pitchFamily="34" charset="0"/>
        </a:defRPr>
      </a:lvl4pPr>
      <a:lvl5pPr algn="l" rtl="0" eaLnBrk="1" fontAlgn="base" hangingPunct="1">
        <a:lnSpc>
          <a:spcPct val="90000"/>
        </a:lnSpc>
        <a:spcBef>
          <a:spcPct val="0"/>
        </a:spcBef>
        <a:spcAft>
          <a:spcPct val="0"/>
        </a:spcAft>
        <a:defRPr sz="2400">
          <a:solidFill>
            <a:schemeClr val="tx1"/>
          </a:solidFill>
          <a:latin typeface="Calibri" pitchFamily="34"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0" indent="0" algn="l" rtl="0" eaLnBrk="1" fontAlgn="base" hangingPunct="1">
        <a:spcBef>
          <a:spcPts val="1200"/>
        </a:spcBef>
        <a:spcAft>
          <a:spcPts val="0"/>
        </a:spcAft>
        <a:buClr>
          <a:schemeClr val="tx1"/>
        </a:buClr>
        <a:buSzPct val="110000"/>
        <a:defRPr sz="2200">
          <a:solidFill>
            <a:schemeClr val="tx1"/>
          </a:solidFill>
          <a:latin typeface="+mn-lt"/>
          <a:ea typeface="+mn-ea"/>
          <a:cs typeface="+mn-cs"/>
        </a:defRPr>
      </a:lvl1pPr>
      <a:lvl2pPr marL="254000" indent="-254000" algn="l" rtl="0" eaLnBrk="1" fontAlgn="base" hangingPunct="1">
        <a:spcBef>
          <a:spcPts val="600"/>
        </a:spcBef>
        <a:spcAft>
          <a:spcPts val="0"/>
        </a:spcAft>
        <a:buFont typeface="Arial" charset="0"/>
        <a:buChar char="•"/>
        <a:defRPr sz="2200">
          <a:solidFill>
            <a:schemeClr val="tx1"/>
          </a:solidFill>
          <a:latin typeface="+mn-lt"/>
        </a:defRPr>
      </a:lvl2pPr>
      <a:lvl3pPr marL="579438" indent="-295275" algn="l" rtl="0" eaLnBrk="1" fontAlgn="base" hangingPunct="1">
        <a:spcBef>
          <a:spcPts val="600"/>
        </a:spcBef>
        <a:spcAft>
          <a:spcPts val="0"/>
        </a:spcAft>
        <a:buSzPct val="90000"/>
        <a:buFont typeface="Calibri" pitchFamily="34" charset="0"/>
        <a:buChar char="–"/>
        <a:defRPr sz="2000">
          <a:solidFill>
            <a:schemeClr val="tx1"/>
          </a:solidFill>
          <a:latin typeface="+mn-lt"/>
        </a:defRPr>
      </a:lvl3pPr>
      <a:lvl4pPr marL="914400" indent="-314325" algn="l" rtl="0" eaLnBrk="1" fontAlgn="base" hangingPunct="1">
        <a:spcBef>
          <a:spcPts val="300"/>
        </a:spcBef>
        <a:spcAft>
          <a:spcPts val="0"/>
        </a:spcAft>
        <a:buSzPct val="90000"/>
        <a:buFont typeface="Calibri" pitchFamily="34" charset="0"/>
        <a:buChar char="–"/>
        <a:defRPr sz="1800">
          <a:solidFill>
            <a:schemeClr val="tx1"/>
          </a:solidFill>
          <a:latin typeface="+mn-lt"/>
        </a:defRPr>
      </a:lvl4pPr>
      <a:lvl5pPr marL="1219200" indent="-274638" algn="l" rtl="0" eaLnBrk="1" fontAlgn="base" hangingPunct="1">
        <a:spcBef>
          <a:spcPts val="300"/>
        </a:spcBef>
        <a:spcAft>
          <a:spcPts val="0"/>
        </a:spcAft>
        <a:buFont typeface="Calibri" pitchFamily="34" charset="0"/>
        <a:buChar char="–"/>
        <a:defRPr sz="1800">
          <a:solidFill>
            <a:schemeClr val="tx1"/>
          </a:solidFill>
          <a:latin typeface="+mn-lt"/>
        </a:defRPr>
      </a:lvl5pPr>
      <a:lvl6pPr marL="1314450" indent="-169863" algn="l" rtl="0" eaLnBrk="1" fontAlgn="base" hangingPunct="1">
        <a:lnSpc>
          <a:spcPct val="100000"/>
        </a:lnSpc>
        <a:spcBef>
          <a:spcPts val="0"/>
        </a:spcBef>
        <a:spcAft>
          <a:spcPts val="300"/>
        </a:spcAft>
        <a:buFont typeface="Calibri" pitchFamily="34" charset="0"/>
        <a:buChar char="–"/>
        <a:defRPr sz="1600" baseline="0">
          <a:solidFill>
            <a:srgbClr val="000000"/>
          </a:solidFill>
          <a:latin typeface="+mn-lt"/>
        </a:defRPr>
      </a:lvl6pPr>
      <a:lvl7pPr marL="2513013" indent="-227013" algn="l" rtl="0" eaLnBrk="1" fontAlgn="base" hangingPunct="1">
        <a:spcBef>
          <a:spcPct val="0"/>
        </a:spcBef>
        <a:spcAft>
          <a:spcPct val="30000"/>
        </a:spcAft>
        <a:buChar char="–"/>
        <a:defRPr sz="1600">
          <a:solidFill>
            <a:schemeClr val="tx1"/>
          </a:solidFill>
          <a:latin typeface="+mn-lt"/>
        </a:defRPr>
      </a:lvl7pPr>
      <a:lvl8pPr marL="2970213" indent="-227013" algn="l" rtl="0" eaLnBrk="1" fontAlgn="base" hangingPunct="1">
        <a:spcBef>
          <a:spcPct val="0"/>
        </a:spcBef>
        <a:spcAft>
          <a:spcPct val="30000"/>
        </a:spcAft>
        <a:buChar char="–"/>
        <a:defRPr sz="1600">
          <a:solidFill>
            <a:schemeClr val="tx1"/>
          </a:solidFill>
          <a:latin typeface="+mn-lt"/>
        </a:defRPr>
      </a:lvl8pPr>
      <a:lvl9pPr marL="3427413" indent="-227013" algn="l" rtl="0" eaLnBrk="1" fontAlgn="base" hangingPunct="1">
        <a:spcBef>
          <a:spcPct val="0"/>
        </a:spcBef>
        <a:spcAft>
          <a:spcPct val="3000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663">
          <p15:clr>
            <a:srgbClr val="F26B43"/>
          </p15:clr>
        </p15:guide>
        <p15:guide id="4" orient="horz" pos="4065">
          <p15:clr>
            <a:srgbClr val="F26B43"/>
          </p15:clr>
        </p15:guide>
        <p15:guide id="5" pos="279">
          <p15:clr>
            <a:srgbClr val="F26B43"/>
          </p15:clr>
        </p15:guide>
        <p15:guide id="6" pos="7389">
          <p15:clr>
            <a:srgbClr val="F26B43"/>
          </p15:clr>
        </p15:guide>
        <p15:guide id="7" pos="340">
          <p15:clr>
            <a:srgbClr val="F26B43"/>
          </p15:clr>
        </p15:guide>
        <p15:guide id="8" pos="7513">
          <p15:clr>
            <a:srgbClr val="F26B43"/>
          </p15:clr>
        </p15:guide>
        <p15:guide id="9" orient="horz" pos="4242">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1.emf"/></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B34DEF4-9981-49E0-AA56-6952F8A27B2D}"/>
              </a:ext>
            </a:extLst>
          </p:cNvPr>
          <p:cNvSpPr>
            <a:spLocks noGrp="1"/>
          </p:cNvSpPr>
          <p:nvPr>
            <p:ph type="ctrTitle"/>
          </p:nvPr>
        </p:nvSpPr>
        <p:spPr>
          <a:xfrm>
            <a:off x="375562" y="179614"/>
            <a:ext cx="11430000" cy="1525132"/>
          </a:xfrm>
        </p:spPr>
        <p:txBody>
          <a:bodyPr>
            <a:noAutofit/>
          </a:bodyPr>
          <a:lstStyle/>
          <a:p>
            <a:r>
              <a:rPr lang="it-IT" sz="4000" dirty="0">
                <a:solidFill>
                  <a:schemeClr val="bg1"/>
                </a:solidFill>
              </a:rPr>
              <a:t>HCV </a:t>
            </a:r>
            <a:r>
              <a:rPr lang="it-IT" sz="4000" dirty="0" err="1">
                <a:solidFill>
                  <a:schemeClr val="bg1"/>
                </a:solidFill>
              </a:rPr>
              <a:t>infection</a:t>
            </a:r>
            <a:r>
              <a:rPr lang="it-IT" sz="4000" dirty="0">
                <a:solidFill>
                  <a:schemeClr val="bg1"/>
                </a:solidFill>
              </a:rPr>
              <a:t> in prison. From </a:t>
            </a:r>
            <a:r>
              <a:rPr lang="it-IT" sz="4000" dirty="0" err="1">
                <a:solidFill>
                  <a:schemeClr val="bg1"/>
                </a:solidFill>
              </a:rPr>
              <a:t>individual</a:t>
            </a:r>
            <a:r>
              <a:rPr lang="it-IT" sz="4000" dirty="0">
                <a:solidFill>
                  <a:schemeClr val="bg1"/>
                </a:solidFill>
              </a:rPr>
              <a:t> care to </a:t>
            </a:r>
            <a:r>
              <a:rPr lang="it-IT" sz="4000" dirty="0" err="1">
                <a:solidFill>
                  <a:schemeClr val="bg1"/>
                </a:solidFill>
              </a:rPr>
              <a:t>viral</a:t>
            </a:r>
            <a:r>
              <a:rPr lang="it-IT" sz="4000" dirty="0">
                <a:solidFill>
                  <a:schemeClr val="bg1"/>
                </a:solidFill>
              </a:rPr>
              <a:t> </a:t>
            </a:r>
            <a:r>
              <a:rPr lang="it-IT" sz="4000" dirty="0" err="1">
                <a:solidFill>
                  <a:schemeClr val="bg1"/>
                </a:solidFill>
              </a:rPr>
              <a:t>eradication</a:t>
            </a:r>
            <a:r>
              <a:rPr lang="it-IT" sz="4000" dirty="0">
                <a:solidFill>
                  <a:schemeClr val="bg1"/>
                </a:solidFill>
              </a:rPr>
              <a:t> </a:t>
            </a:r>
            <a:r>
              <a:rPr lang="it-IT" sz="4000" dirty="0" err="1">
                <a:solidFill>
                  <a:schemeClr val="bg1"/>
                </a:solidFill>
              </a:rPr>
              <a:t>strategy</a:t>
            </a:r>
            <a:r>
              <a:rPr lang="it-IT" sz="4000" dirty="0">
                <a:solidFill>
                  <a:schemeClr val="bg1"/>
                </a:solidFill>
              </a:rPr>
              <a:t>: a benefit for the community</a:t>
            </a:r>
          </a:p>
        </p:txBody>
      </p:sp>
      <p:sp>
        <p:nvSpPr>
          <p:cNvPr id="3" name="Sottotitolo 2">
            <a:extLst>
              <a:ext uri="{FF2B5EF4-FFF2-40B4-BE49-F238E27FC236}">
                <a16:creationId xmlns="" xmlns:a16="http://schemas.microsoft.com/office/drawing/2014/main" id="{A07308BD-ABA3-4F18-88E2-525639E18397}"/>
              </a:ext>
            </a:extLst>
          </p:cNvPr>
          <p:cNvSpPr>
            <a:spLocks noGrp="1"/>
          </p:cNvSpPr>
          <p:nvPr>
            <p:ph type="subTitle" idx="1"/>
          </p:nvPr>
        </p:nvSpPr>
        <p:spPr>
          <a:xfrm>
            <a:off x="3418111" y="2099803"/>
            <a:ext cx="5399314" cy="2847749"/>
          </a:xfrm>
          <a:ln>
            <a:solidFill>
              <a:schemeClr val="bg1"/>
            </a:solidFill>
          </a:ln>
        </p:spPr>
        <p:txBody>
          <a:bodyPr>
            <a:noAutofit/>
          </a:bodyPr>
          <a:lstStyle/>
          <a:p>
            <a:r>
              <a:rPr lang="it-IT" sz="2800" dirty="0">
                <a:solidFill>
                  <a:schemeClr val="bg1"/>
                </a:solidFill>
              </a:rPr>
              <a:t>R. Ranieri MD</a:t>
            </a:r>
          </a:p>
          <a:p>
            <a:r>
              <a:rPr lang="it-IT" sz="2800" dirty="0" err="1">
                <a:solidFill>
                  <a:schemeClr val="bg1"/>
                </a:solidFill>
              </a:rPr>
              <a:t>R</a:t>
            </a:r>
            <a:r>
              <a:rPr lang="it-IT" sz="2800" dirty="0" smtClean="0">
                <a:solidFill>
                  <a:schemeClr val="bg1"/>
                </a:solidFill>
              </a:rPr>
              <a:t>. Giuliani </a:t>
            </a:r>
            <a:r>
              <a:rPr lang="it-IT" sz="2800" dirty="0">
                <a:solidFill>
                  <a:schemeClr val="bg1"/>
                </a:solidFill>
              </a:rPr>
              <a:t>MD</a:t>
            </a:r>
          </a:p>
          <a:p>
            <a:r>
              <a:rPr lang="it-IT" dirty="0" err="1">
                <a:solidFill>
                  <a:schemeClr val="bg1"/>
                </a:solidFill>
              </a:rPr>
              <a:t>Infectious</a:t>
            </a:r>
            <a:r>
              <a:rPr lang="it-IT" dirty="0">
                <a:solidFill>
                  <a:schemeClr val="bg1"/>
                </a:solidFill>
              </a:rPr>
              <a:t> </a:t>
            </a:r>
            <a:r>
              <a:rPr lang="it-IT" dirty="0" err="1">
                <a:solidFill>
                  <a:schemeClr val="bg1"/>
                </a:solidFill>
              </a:rPr>
              <a:t>Diseases</a:t>
            </a:r>
            <a:r>
              <a:rPr lang="it-IT" dirty="0">
                <a:solidFill>
                  <a:schemeClr val="bg1"/>
                </a:solidFill>
              </a:rPr>
              <a:t> Service</a:t>
            </a:r>
          </a:p>
          <a:p>
            <a:r>
              <a:rPr lang="it-IT" dirty="0" err="1">
                <a:solidFill>
                  <a:schemeClr val="bg1"/>
                </a:solidFill>
              </a:rPr>
              <a:t>Penitenciary</a:t>
            </a:r>
            <a:r>
              <a:rPr lang="it-IT" dirty="0">
                <a:solidFill>
                  <a:schemeClr val="bg1"/>
                </a:solidFill>
              </a:rPr>
              <a:t> </a:t>
            </a:r>
            <a:r>
              <a:rPr lang="it-IT" dirty="0" err="1">
                <a:solidFill>
                  <a:schemeClr val="bg1"/>
                </a:solidFill>
              </a:rPr>
              <a:t>Regional</a:t>
            </a:r>
            <a:r>
              <a:rPr lang="it-IT" dirty="0">
                <a:solidFill>
                  <a:schemeClr val="bg1"/>
                </a:solidFill>
              </a:rPr>
              <a:t> Health Unit</a:t>
            </a:r>
          </a:p>
          <a:p>
            <a:r>
              <a:rPr lang="it-IT" dirty="0">
                <a:solidFill>
                  <a:schemeClr val="bg1"/>
                </a:solidFill>
              </a:rPr>
              <a:t>San Paolo </a:t>
            </a:r>
            <a:r>
              <a:rPr lang="it-IT" dirty="0" err="1">
                <a:solidFill>
                  <a:schemeClr val="bg1"/>
                </a:solidFill>
              </a:rPr>
              <a:t>University</a:t>
            </a:r>
            <a:r>
              <a:rPr lang="it-IT" dirty="0">
                <a:solidFill>
                  <a:schemeClr val="bg1"/>
                </a:solidFill>
              </a:rPr>
              <a:t> Hospital</a:t>
            </a:r>
          </a:p>
          <a:p>
            <a:r>
              <a:rPr lang="it-IT" dirty="0">
                <a:solidFill>
                  <a:schemeClr val="bg1"/>
                </a:solidFill>
              </a:rPr>
              <a:t>Milano,  </a:t>
            </a:r>
            <a:r>
              <a:rPr lang="it-IT" dirty="0" err="1">
                <a:solidFill>
                  <a:schemeClr val="bg1"/>
                </a:solidFill>
              </a:rPr>
              <a:t>Italy</a:t>
            </a:r>
            <a:endParaRPr lang="it-IT" dirty="0">
              <a:solidFill>
                <a:schemeClr val="bg1"/>
              </a:solidFill>
            </a:endParaRPr>
          </a:p>
        </p:txBody>
      </p:sp>
      <p:sp>
        <p:nvSpPr>
          <p:cNvPr id="5" name="TextBox 4"/>
          <p:cNvSpPr txBox="1"/>
          <p:nvPr/>
        </p:nvSpPr>
        <p:spPr>
          <a:xfrm>
            <a:off x="4751894" y="6469286"/>
            <a:ext cx="2677336" cy="369332"/>
          </a:xfrm>
          <a:prstGeom prst="rect">
            <a:avLst/>
          </a:prstGeom>
          <a:noFill/>
        </p:spPr>
        <p:txBody>
          <a:bodyPr wrap="none" rtlCol="0">
            <a:spAutoFit/>
          </a:bodyPr>
          <a:lstStyle/>
          <a:p>
            <a:pPr algn="ctr"/>
            <a:r>
              <a:rPr lang="en-US" b="1" smtClean="0">
                <a:solidFill>
                  <a:schemeClr val="bg1"/>
                </a:solidFill>
              </a:rPr>
              <a:t>www.webbertraining.com</a:t>
            </a:r>
            <a:endParaRPr lang="en-US" b="1" dirty="0">
              <a:solidFill>
                <a:schemeClr val="bg1"/>
              </a:solidFill>
            </a:endParaRPr>
          </a:p>
        </p:txBody>
      </p:sp>
      <p:sp>
        <p:nvSpPr>
          <p:cNvPr id="6" name="TextBox 5"/>
          <p:cNvSpPr txBox="1"/>
          <p:nvPr/>
        </p:nvSpPr>
        <p:spPr>
          <a:xfrm>
            <a:off x="10145215" y="6464233"/>
            <a:ext cx="2057679" cy="369332"/>
          </a:xfrm>
          <a:prstGeom prst="rect">
            <a:avLst/>
          </a:prstGeom>
          <a:noFill/>
        </p:spPr>
        <p:txBody>
          <a:bodyPr wrap="none" rtlCol="0">
            <a:spAutoFit/>
          </a:bodyPr>
          <a:lstStyle/>
          <a:p>
            <a:pPr algn="r"/>
            <a:r>
              <a:rPr lang="en-US" b="1" dirty="0" smtClean="0">
                <a:solidFill>
                  <a:schemeClr val="bg1"/>
                </a:solidFill>
              </a:rPr>
              <a:t>November 15, 2019</a:t>
            </a:r>
            <a:endParaRPr lang="en-US" b="1" dirty="0">
              <a:solidFill>
                <a:schemeClr val="bg1"/>
              </a:solidFill>
            </a:endParaRPr>
          </a:p>
        </p:txBody>
      </p:sp>
      <p:sp>
        <p:nvSpPr>
          <p:cNvPr id="7" name="Sottotitolo 2">
            <a:extLst>
              <a:ext uri="{FF2B5EF4-FFF2-40B4-BE49-F238E27FC236}">
                <a16:creationId xmlns="" xmlns:a16="http://schemas.microsoft.com/office/drawing/2014/main" id="{A07308BD-ABA3-4F18-88E2-525639E18397}"/>
              </a:ext>
            </a:extLst>
          </p:cNvPr>
          <p:cNvSpPr txBox="1">
            <a:spLocks/>
          </p:cNvSpPr>
          <p:nvPr/>
        </p:nvSpPr>
        <p:spPr>
          <a:xfrm>
            <a:off x="3412675" y="5309953"/>
            <a:ext cx="5399314" cy="721752"/>
          </a:xfrm>
          <a:prstGeom prst="rect">
            <a:avLst/>
          </a:prstGeom>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err="1" smtClean="0">
                <a:solidFill>
                  <a:schemeClr val="bg1"/>
                </a:solidFill>
              </a:rPr>
              <a:t>Hosted</a:t>
            </a:r>
            <a:r>
              <a:rPr lang="it-IT" dirty="0" smtClean="0">
                <a:solidFill>
                  <a:schemeClr val="bg1"/>
                </a:solidFill>
              </a:rPr>
              <a:t> by </a:t>
            </a:r>
            <a:r>
              <a:rPr lang="it-IT" dirty="0" err="1" smtClean="0">
                <a:solidFill>
                  <a:schemeClr val="bg1"/>
                </a:solidFill>
              </a:rPr>
              <a:t>Jim</a:t>
            </a:r>
            <a:r>
              <a:rPr lang="it-IT" dirty="0" smtClean="0">
                <a:solidFill>
                  <a:schemeClr val="bg1"/>
                </a:solidFill>
              </a:rPr>
              <a:t> </a:t>
            </a:r>
            <a:r>
              <a:rPr lang="it-IT" dirty="0" err="1" smtClean="0">
                <a:solidFill>
                  <a:schemeClr val="bg1"/>
                </a:solidFill>
              </a:rPr>
              <a:t>Gauthier</a:t>
            </a:r>
            <a:endParaRPr lang="it-IT" dirty="0" smtClean="0">
              <a:solidFill>
                <a:schemeClr val="bg1"/>
              </a:solidFill>
            </a:endParaRPr>
          </a:p>
          <a:p>
            <a:r>
              <a:rPr lang="it-IT" sz="2000" dirty="0" smtClean="0">
                <a:solidFill>
                  <a:schemeClr val="bg1"/>
                </a:solidFill>
              </a:rPr>
              <a:t>Senior </a:t>
            </a:r>
            <a:r>
              <a:rPr lang="it-IT" sz="2000" dirty="0" err="1" smtClean="0">
                <a:solidFill>
                  <a:schemeClr val="bg1"/>
                </a:solidFill>
              </a:rPr>
              <a:t>Clinical</a:t>
            </a:r>
            <a:r>
              <a:rPr lang="it-IT" sz="2000" dirty="0" smtClean="0">
                <a:solidFill>
                  <a:schemeClr val="bg1"/>
                </a:solidFill>
              </a:rPr>
              <a:t> Advisor, </a:t>
            </a:r>
            <a:r>
              <a:rPr lang="it-IT" sz="2000" dirty="0" err="1" smtClean="0">
                <a:solidFill>
                  <a:schemeClr val="bg1"/>
                </a:solidFill>
              </a:rPr>
              <a:t>Diversey</a:t>
            </a:r>
            <a:endParaRPr lang="it-IT" sz="2000" dirty="0">
              <a:solidFill>
                <a:schemeClr val="bg1"/>
              </a:solidFill>
            </a:endParaRPr>
          </a:p>
        </p:txBody>
      </p:sp>
    </p:spTree>
    <p:extLst>
      <p:ext uri="{BB962C8B-B14F-4D97-AF65-F5344CB8AC3E}">
        <p14:creationId xmlns:p14="http://schemas.microsoft.com/office/powerpoint/2010/main" val="991308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rrow: Down 4">
            <a:extLst>
              <a:ext uri="{FF2B5EF4-FFF2-40B4-BE49-F238E27FC236}">
                <a16:creationId xmlns="" xmlns:a16="http://schemas.microsoft.com/office/drawing/2014/main" id="{4664DE67-F862-1D4D-B893-B26431BBDE84}"/>
              </a:ext>
            </a:extLst>
          </p:cNvPr>
          <p:cNvSpPr>
            <a:spLocks noChangeArrowheads="1"/>
          </p:cNvSpPr>
          <p:nvPr/>
        </p:nvSpPr>
        <p:spPr bwMode="auto">
          <a:xfrm>
            <a:off x="5929198" y="3051274"/>
            <a:ext cx="366618" cy="396772"/>
          </a:xfrm>
          <a:prstGeom prst="downArrow">
            <a:avLst>
              <a:gd name="adj1" fmla="val 50000"/>
              <a:gd name="adj2" fmla="val 50009"/>
            </a:avLst>
          </a:prstGeom>
          <a:solidFill>
            <a:schemeClr val="accent5">
              <a:lumMod val="60000"/>
              <a:lumOff val="40000"/>
            </a:schemeClr>
          </a:solidFill>
          <a:ln>
            <a:solidFill>
              <a:schemeClr val="tx2"/>
            </a:solidFill>
          </a:ln>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p:txBody>
      </p:sp>
      <p:sp>
        <p:nvSpPr>
          <p:cNvPr id="8" name="Arrow: Down 7">
            <a:extLst>
              <a:ext uri="{FF2B5EF4-FFF2-40B4-BE49-F238E27FC236}">
                <a16:creationId xmlns="" xmlns:a16="http://schemas.microsoft.com/office/drawing/2014/main" id="{8838D01F-2C3A-8243-886A-9FDC9AA40E63}"/>
              </a:ext>
            </a:extLst>
          </p:cNvPr>
          <p:cNvSpPr>
            <a:spLocks noChangeArrowheads="1"/>
          </p:cNvSpPr>
          <p:nvPr/>
        </p:nvSpPr>
        <p:spPr bwMode="auto">
          <a:xfrm rot="5400000">
            <a:off x="7475814" y="4309040"/>
            <a:ext cx="366618" cy="396772"/>
          </a:xfrm>
          <a:prstGeom prst="downArrow">
            <a:avLst>
              <a:gd name="adj1" fmla="val 50000"/>
              <a:gd name="adj2" fmla="val 50009"/>
            </a:avLst>
          </a:prstGeom>
          <a:solidFill>
            <a:schemeClr val="accent4">
              <a:lumMod val="60000"/>
              <a:lumOff val="40000"/>
            </a:schemeClr>
          </a:solidFill>
          <a:ln>
            <a:solidFill>
              <a:schemeClr val="tx2"/>
            </a:solidFill>
          </a:ln>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p:txBody>
      </p:sp>
      <p:sp>
        <p:nvSpPr>
          <p:cNvPr id="10" name="Arrow: Down 9">
            <a:extLst>
              <a:ext uri="{FF2B5EF4-FFF2-40B4-BE49-F238E27FC236}">
                <a16:creationId xmlns="" xmlns:a16="http://schemas.microsoft.com/office/drawing/2014/main" id="{569B9A43-CB34-E949-B103-96A4FE2504D2}"/>
              </a:ext>
            </a:extLst>
          </p:cNvPr>
          <p:cNvSpPr/>
          <p:nvPr/>
        </p:nvSpPr>
        <p:spPr bwMode="auto">
          <a:xfrm rot="16200000">
            <a:off x="4358605" y="4308096"/>
            <a:ext cx="366960" cy="397073"/>
          </a:xfrm>
          <a:prstGeom prst="downArrow">
            <a:avLst/>
          </a:prstGeom>
          <a:solidFill>
            <a:schemeClr val="accent3"/>
          </a:solidFill>
          <a:ln>
            <a:solidFill>
              <a:schemeClr val="tx2"/>
            </a:solidFill>
          </a:ln>
          <a:extLst/>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F7F7F"/>
              </a:solidFill>
              <a:effectLst/>
              <a:uLnTx/>
              <a:uFillTx/>
              <a:latin typeface="Calibri"/>
              <a:ea typeface="+mn-ea"/>
              <a:cs typeface="+mn-cs"/>
            </a:endParaRPr>
          </a:p>
        </p:txBody>
      </p:sp>
      <p:sp>
        <p:nvSpPr>
          <p:cNvPr id="2" name="Title 1">
            <a:extLst>
              <a:ext uri="{FF2B5EF4-FFF2-40B4-BE49-F238E27FC236}">
                <a16:creationId xmlns="" xmlns:a16="http://schemas.microsoft.com/office/drawing/2014/main" id="{68DD8734-3873-E049-9D92-9D5855653DA3}"/>
              </a:ext>
            </a:extLst>
          </p:cNvPr>
          <p:cNvSpPr>
            <a:spLocks noGrp="1"/>
          </p:cNvSpPr>
          <p:nvPr>
            <p:ph type="title"/>
          </p:nvPr>
        </p:nvSpPr>
        <p:spPr/>
        <p:txBody>
          <a:bodyPr/>
          <a:lstStyle/>
          <a:p>
            <a:r>
              <a:rPr lang="en-US" dirty="0">
                <a:solidFill>
                  <a:schemeClr val="bg1"/>
                </a:solidFill>
              </a:rPr>
              <a:t>Benefits of Targeting HCV in Prisons</a:t>
            </a:r>
          </a:p>
        </p:txBody>
      </p:sp>
      <p:sp>
        <p:nvSpPr>
          <p:cNvPr id="5" name="Rectangle: Rounded Corners 2">
            <a:extLst>
              <a:ext uri="{FF2B5EF4-FFF2-40B4-BE49-F238E27FC236}">
                <a16:creationId xmlns="" xmlns:a16="http://schemas.microsoft.com/office/drawing/2014/main" id="{F738F82B-A823-E340-8652-BBF542612F40}"/>
              </a:ext>
            </a:extLst>
          </p:cNvPr>
          <p:cNvSpPr/>
          <p:nvPr/>
        </p:nvSpPr>
        <p:spPr bwMode="auto">
          <a:xfrm>
            <a:off x="3631096" y="1263897"/>
            <a:ext cx="4934253" cy="1871080"/>
          </a:xfrm>
          <a:prstGeom prst="roundRect">
            <a:avLst/>
          </a:prstGeom>
          <a:solidFill>
            <a:schemeClr val="accent5">
              <a:lumMod val="60000"/>
              <a:lumOff val="40000"/>
            </a:schemeClr>
          </a:solidFill>
          <a:ln>
            <a:solidFill>
              <a:schemeClr val="tx2"/>
            </a:solidFill>
          </a:ln>
          <a:extLst/>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8" b="0" i="0" u="none" strike="noStrike" kern="1200" cap="none" spc="0" normalizeH="0" baseline="0" noProof="0" dirty="0">
                <a:ln>
                  <a:noFill/>
                </a:ln>
                <a:solidFill>
                  <a:srgbClr val="7F7F7F">
                    <a:lumMod val="10000"/>
                  </a:srgbClr>
                </a:solidFill>
                <a:effectLst/>
                <a:uLnTx/>
                <a:uFillTx/>
                <a:latin typeface="Calibri"/>
                <a:ea typeface="+mn-ea"/>
                <a:cs typeface="+mn-cs"/>
              </a:rPr>
              <a:t>Prison System</a:t>
            </a:r>
          </a:p>
          <a:p>
            <a:pPr marL="342797" marR="0" lvl="0" indent="-22694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998" b="0" i="0" u="none" strike="noStrike" kern="1200" cap="none" spc="0" normalizeH="0" baseline="0" noProof="0" dirty="0">
                <a:ln>
                  <a:noFill/>
                </a:ln>
                <a:solidFill>
                  <a:srgbClr val="7F7F7F">
                    <a:lumMod val="10000"/>
                  </a:srgbClr>
                </a:solidFill>
                <a:effectLst/>
                <a:uLnTx/>
                <a:uFillTx/>
                <a:latin typeface="Calibri"/>
                <a:ea typeface="+mn-ea"/>
                <a:cs typeface="+mn-cs"/>
              </a:rPr>
              <a:t>Decreased risk of HCV transmission within the prison</a:t>
            </a:r>
          </a:p>
          <a:p>
            <a:pPr marL="342797" marR="0" lvl="0" indent="-22694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998" b="0" i="0" u="none" strike="noStrike" kern="1200" cap="none" spc="0" normalizeH="0" baseline="0" noProof="0" dirty="0">
                <a:ln>
                  <a:noFill/>
                </a:ln>
                <a:solidFill>
                  <a:srgbClr val="7F7F7F">
                    <a:lumMod val="10000"/>
                  </a:srgbClr>
                </a:solidFill>
                <a:effectLst/>
                <a:uLnTx/>
                <a:uFillTx/>
                <a:latin typeface="Calibri"/>
                <a:ea typeface="+mn-ea"/>
                <a:cs typeface="+mn-cs"/>
              </a:rPr>
              <a:t>Improved health of inmates</a:t>
            </a:r>
          </a:p>
          <a:p>
            <a:pPr marL="342797" marR="0" lvl="0" indent="-22694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998" b="0" i="0" u="none" strike="noStrike" kern="1200" cap="none" spc="0" normalizeH="0" baseline="0" noProof="0" dirty="0">
                <a:ln>
                  <a:noFill/>
                </a:ln>
                <a:solidFill>
                  <a:srgbClr val="7F7F7F">
                    <a:lumMod val="10000"/>
                  </a:srgbClr>
                </a:solidFill>
                <a:effectLst/>
                <a:uLnTx/>
                <a:uFillTx/>
                <a:latin typeface="Calibri"/>
                <a:ea typeface="+mn-ea"/>
                <a:cs typeface="+mn-cs"/>
              </a:rPr>
              <a:t>Deceased ‘risk’ to custodial staff</a:t>
            </a:r>
          </a:p>
        </p:txBody>
      </p:sp>
      <p:sp>
        <p:nvSpPr>
          <p:cNvPr id="6" name="TextBox 5">
            <a:extLst>
              <a:ext uri="{FF2B5EF4-FFF2-40B4-BE49-F238E27FC236}">
                <a16:creationId xmlns="" xmlns:a16="http://schemas.microsoft.com/office/drawing/2014/main" id="{FA967FA2-D501-5547-99D5-4CD784831163}"/>
              </a:ext>
            </a:extLst>
          </p:cNvPr>
          <p:cNvSpPr txBox="1"/>
          <p:nvPr/>
        </p:nvSpPr>
        <p:spPr>
          <a:xfrm>
            <a:off x="5038843" y="3906714"/>
            <a:ext cx="2129870" cy="119983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8" b="1"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Calibri"/>
                <a:ea typeface="+mn-ea"/>
                <a:cs typeface="+mn-cs"/>
              </a:rPr>
              <a:t>BENEFITS OF HCV TREATMENT</a:t>
            </a:r>
          </a:p>
        </p:txBody>
      </p:sp>
      <p:sp>
        <p:nvSpPr>
          <p:cNvPr id="7" name="Rectangle: Rounded Corners 6">
            <a:extLst>
              <a:ext uri="{FF2B5EF4-FFF2-40B4-BE49-F238E27FC236}">
                <a16:creationId xmlns="" xmlns:a16="http://schemas.microsoft.com/office/drawing/2014/main" id="{331B348D-4F94-E740-A808-739956E9C0E2}"/>
              </a:ext>
            </a:extLst>
          </p:cNvPr>
          <p:cNvSpPr/>
          <p:nvPr/>
        </p:nvSpPr>
        <p:spPr bwMode="auto">
          <a:xfrm>
            <a:off x="7751173" y="3549619"/>
            <a:ext cx="3929626" cy="1871176"/>
          </a:xfrm>
          <a:prstGeom prst="roundRect">
            <a:avLst/>
          </a:prstGeom>
          <a:solidFill>
            <a:schemeClr val="accent4">
              <a:lumMod val="60000"/>
              <a:lumOff val="40000"/>
            </a:schemeClr>
          </a:solidFill>
          <a:ln>
            <a:solidFill>
              <a:schemeClr val="tx2"/>
            </a:solidFill>
          </a:ln>
          <a:extLst/>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8" b="0" i="0" u="none" strike="noStrike" kern="1200" cap="none" spc="0" normalizeH="0" baseline="0" noProof="0" dirty="0">
                <a:ln>
                  <a:noFill/>
                </a:ln>
                <a:solidFill>
                  <a:srgbClr val="7F7F7F">
                    <a:lumMod val="10000"/>
                  </a:srgbClr>
                </a:solidFill>
                <a:effectLst/>
                <a:uLnTx/>
                <a:uFillTx/>
                <a:latin typeface="Calibri"/>
                <a:ea typeface="+mn-ea"/>
                <a:cs typeface="+mn-cs"/>
              </a:rPr>
              <a:t>Community</a:t>
            </a:r>
          </a:p>
          <a:p>
            <a:pPr marL="342797" marR="0" lvl="0" indent="-22694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998" b="0" i="0" u="none" strike="noStrike" kern="1200" cap="none" spc="0" normalizeH="0" baseline="0" noProof="0" dirty="0">
                <a:ln>
                  <a:noFill/>
                </a:ln>
                <a:solidFill>
                  <a:srgbClr val="7F7F7F">
                    <a:lumMod val="10000"/>
                  </a:srgbClr>
                </a:solidFill>
                <a:effectLst/>
                <a:uLnTx/>
                <a:uFillTx/>
                <a:latin typeface="Calibri"/>
                <a:ea typeface="+mn-ea"/>
                <a:cs typeface="+mn-cs"/>
              </a:rPr>
              <a:t>Decreased risk of HCV transmission by prisoners following release</a:t>
            </a:r>
          </a:p>
          <a:p>
            <a:pPr marL="342797" marR="0" lvl="0" indent="-22694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998" b="0" i="0" u="none" strike="noStrike" kern="1200" cap="none" spc="0" normalizeH="0" baseline="0" noProof="0" dirty="0">
                <a:ln>
                  <a:noFill/>
                </a:ln>
                <a:solidFill>
                  <a:srgbClr val="7F7F7F">
                    <a:lumMod val="10000"/>
                  </a:srgbClr>
                </a:solidFill>
                <a:effectLst/>
                <a:uLnTx/>
                <a:uFillTx/>
                <a:latin typeface="Calibri"/>
                <a:ea typeface="+mn-ea"/>
                <a:cs typeface="+mn-cs"/>
              </a:rPr>
              <a:t>Long-term cost savings</a:t>
            </a:r>
          </a:p>
        </p:txBody>
      </p:sp>
      <p:sp>
        <p:nvSpPr>
          <p:cNvPr id="9" name="Rectangle: Rounded Corners 8">
            <a:extLst>
              <a:ext uri="{FF2B5EF4-FFF2-40B4-BE49-F238E27FC236}">
                <a16:creationId xmlns="" xmlns:a16="http://schemas.microsoft.com/office/drawing/2014/main" id="{4D5B41E9-4BF2-0C47-9CB7-E5799D1C1990}"/>
              </a:ext>
            </a:extLst>
          </p:cNvPr>
          <p:cNvSpPr/>
          <p:nvPr/>
        </p:nvSpPr>
        <p:spPr bwMode="auto">
          <a:xfrm>
            <a:off x="518820" y="3550460"/>
            <a:ext cx="3929626" cy="1871080"/>
          </a:xfrm>
          <a:prstGeom prst="roundRect">
            <a:avLst/>
          </a:prstGeom>
          <a:solidFill>
            <a:schemeClr val="accent3"/>
          </a:solidFill>
          <a:ln>
            <a:solidFill>
              <a:schemeClr val="tx2"/>
            </a:solidFill>
          </a:ln>
          <a:extLst/>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8" b="0" i="0" u="none" strike="noStrike" kern="1200" cap="none" spc="0" normalizeH="0" baseline="0" noProof="0" dirty="0">
                <a:ln>
                  <a:noFill/>
                </a:ln>
                <a:solidFill>
                  <a:srgbClr val="7F7F7F">
                    <a:lumMod val="10000"/>
                  </a:srgbClr>
                </a:solidFill>
                <a:effectLst/>
                <a:uLnTx/>
                <a:uFillTx/>
                <a:latin typeface="Calibri"/>
                <a:ea typeface="+mn-ea"/>
                <a:cs typeface="+mn-cs"/>
              </a:rPr>
              <a:t>Incarcerated Individual</a:t>
            </a:r>
          </a:p>
          <a:p>
            <a:pPr marL="342797" marR="0" lvl="0" indent="-22694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998" b="0" i="0" u="none" strike="noStrike" kern="1200" cap="none" spc="0" normalizeH="0" baseline="0" noProof="0" dirty="0">
                <a:ln>
                  <a:noFill/>
                </a:ln>
                <a:solidFill>
                  <a:srgbClr val="7F7F7F">
                    <a:lumMod val="10000"/>
                  </a:srgbClr>
                </a:solidFill>
                <a:effectLst/>
                <a:uLnTx/>
                <a:uFillTx/>
                <a:latin typeface="Calibri"/>
                <a:ea typeface="+mn-ea"/>
                <a:cs typeface="+mn-cs"/>
              </a:rPr>
              <a:t>Cured of HCV</a:t>
            </a:r>
          </a:p>
          <a:p>
            <a:pPr marL="342797" marR="0" lvl="0" indent="-22694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998" b="0" i="0" u="none" strike="noStrike" kern="1200" cap="none" spc="0" normalizeH="0" baseline="0" noProof="0" dirty="0">
                <a:ln>
                  <a:noFill/>
                </a:ln>
                <a:solidFill>
                  <a:srgbClr val="7F7F7F">
                    <a:lumMod val="10000"/>
                  </a:srgbClr>
                </a:solidFill>
                <a:effectLst/>
                <a:uLnTx/>
                <a:uFillTx/>
                <a:latin typeface="Calibri"/>
                <a:ea typeface="+mn-ea"/>
                <a:cs typeface="+mn-cs"/>
              </a:rPr>
              <a:t>Decreased risk of liver failure and liver cancer</a:t>
            </a:r>
          </a:p>
          <a:p>
            <a:pPr marL="115852" marR="0" lvl="0" indent="0" algn="l" defTabSz="914400" rtl="0" eaLnBrk="1" fontAlgn="auto" latinLnBrk="0" hangingPunct="1">
              <a:lnSpc>
                <a:spcPct val="100000"/>
              </a:lnSpc>
              <a:spcBef>
                <a:spcPts val="0"/>
              </a:spcBef>
              <a:spcAft>
                <a:spcPts val="0"/>
              </a:spcAft>
              <a:buClrTx/>
              <a:buSzTx/>
              <a:buFontTx/>
              <a:buNone/>
              <a:tabLst/>
              <a:defRPr/>
            </a:pPr>
            <a:endParaRPr kumimoji="0" lang="en-US" sz="1998" b="0" i="0" u="none" strike="noStrike" kern="1200" cap="none" spc="0" normalizeH="0" baseline="0" noProof="0" dirty="0">
              <a:ln>
                <a:noFill/>
              </a:ln>
              <a:solidFill>
                <a:srgbClr val="7F7F7F">
                  <a:lumMod val="10000"/>
                </a:srgbClr>
              </a:solidFill>
              <a:effectLst/>
              <a:uLnTx/>
              <a:uFillTx/>
              <a:latin typeface="Calibri"/>
              <a:ea typeface="+mn-ea"/>
              <a:cs typeface="+mn-cs"/>
            </a:endParaRPr>
          </a:p>
        </p:txBody>
      </p:sp>
      <p:sp>
        <p:nvSpPr>
          <p:cNvPr id="11"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10</a:t>
            </a:r>
            <a:endParaRPr lang="it-IT" b="1" dirty="0">
              <a:solidFill>
                <a:schemeClr val="bg1"/>
              </a:solidFill>
            </a:endParaRPr>
          </a:p>
        </p:txBody>
      </p:sp>
    </p:spTree>
    <p:extLst>
      <p:ext uri="{BB962C8B-B14F-4D97-AF65-F5344CB8AC3E}">
        <p14:creationId xmlns:p14="http://schemas.microsoft.com/office/powerpoint/2010/main" val="253349379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541331-1121-A945-8914-955E6FCBFA5F}"/>
              </a:ext>
            </a:extLst>
          </p:cNvPr>
          <p:cNvSpPr>
            <a:spLocks noGrp="1"/>
          </p:cNvSpPr>
          <p:nvPr>
            <p:ph type="title"/>
          </p:nvPr>
        </p:nvSpPr>
        <p:spPr/>
        <p:txBody>
          <a:bodyPr/>
          <a:lstStyle/>
          <a:p>
            <a:r>
              <a:rPr lang="en-US" dirty="0">
                <a:solidFill>
                  <a:schemeClr val="bg1"/>
                </a:solidFill>
              </a:rPr>
              <a:t>Benefits of Treatment in Prison</a:t>
            </a:r>
          </a:p>
        </p:txBody>
      </p:sp>
      <p:sp>
        <p:nvSpPr>
          <p:cNvPr id="9" name="Text Placeholder 8">
            <a:extLst>
              <a:ext uri="{FF2B5EF4-FFF2-40B4-BE49-F238E27FC236}">
                <a16:creationId xmlns="" xmlns:a16="http://schemas.microsoft.com/office/drawing/2014/main" id="{620CC923-0722-4567-800B-3AB711BCEBDE}"/>
              </a:ext>
            </a:extLst>
          </p:cNvPr>
          <p:cNvSpPr>
            <a:spLocks noGrp="1"/>
          </p:cNvSpPr>
          <p:nvPr>
            <p:ph type="body" sz="quarter" idx="14"/>
          </p:nvPr>
        </p:nvSpPr>
        <p:spPr>
          <a:xfrm>
            <a:off x="8231545" y="6631200"/>
            <a:ext cx="2338782" cy="138499"/>
          </a:xfrm>
        </p:spPr>
        <p:txBody>
          <a:bodyPr/>
          <a:lstStyle/>
          <a:p>
            <a:r>
              <a:rPr lang="en-GB" dirty="0">
                <a:solidFill>
                  <a:schemeClr val="bg1"/>
                </a:solidFill>
              </a:rPr>
              <a:t>He T, </a:t>
            </a:r>
            <a:r>
              <a:rPr lang="en-GB" i="1" dirty="0">
                <a:solidFill>
                  <a:schemeClr val="bg1"/>
                </a:solidFill>
              </a:rPr>
              <a:t>et al. Ann Intern Med</a:t>
            </a:r>
            <a:r>
              <a:rPr lang="en-GB" dirty="0">
                <a:solidFill>
                  <a:schemeClr val="bg1"/>
                </a:solidFill>
              </a:rPr>
              <a:t> 2016; </a:t>
            </a:r>
            <a:r>
              <a:rPr lang="en-GB" b="1" dirty="0">
                <a:solidFill>
                  <a:schemeClr val="bg1"/>
                </a:solidFill>
              </a:rPr>
              <a:t>164:</a:t>
            </a:r>
            <a:r>
              <a:rPr lang="en-GB" dirty="0">
                <a:solidFill>
                  <a:schemeClr val="bg1"/>
                </a:solidFill>
              </a:rPr>
              <a:t>84–92</a:t>
            </a:r>
            <a:r>
              <a:rPr lang="en-GB" dirty="0"/>
              <a:t>.</a:t>
            </a:r>
          </a:p>
        </p:txBody>
      </p:sp>
      <p:sp>
        <p:nvSpPr>
          <p:cNvPr id="8" name="Text Placeholder 7">
            <a:extLst>
              <a:ext uri="{FF2B5EF4-FFF2-40B4-BE49-F238E27FC236}">
                <a16:creationId xmlns="" xmlns:a16="http://schemas.microsoft.com/office/drawing/2014/main" id="{59FF2E57-529F-4B0C-A1F2-72CE8160197E}"/>
              </a:ext>
            </a:extLst>
          </p:cNvPr>
          <p:cNvSpPr>
            <a:spLocks noGrp="1"/>
          </p:cNvSpPr>
          <p:nvPr>
            <p:ph type="body" sz="quarter" idx="15"/>
          </p:nvPr>
        </p:nvSpPr>
        <p:spPr/>
        <p:txBody>
          <a:bodyPr/>
          <a:lstStyle/>
          <a:p>
            <a:r>
              <a:rPr lang="en-GB" dirty="0"/>
              <a:t>F0, no fibrosis; F1, portal fibrosis without septa; F2, portal fibrosis with few septa; F3, numerous septa without cirrhosis; F4, compensated cirrhosis.</a:t>
            </a:r>
          </a:p>
          <a:p>
            <a:r>
              <a:rPr lang="en-GB" dirty="0"/>
              <a:t>DC, decompensated cirrhosis; HCC, hepatocellular carcinoma; LT, liver transplants; LRD, liver-related deaths.</a:t>
            </a:r>
          </a:p>
        </p:txBody>
      </p:sp>
      <p:sp>
        <p:nvSpPr>
          <p:cNvPr id="5" name="TextBox 4">
            <a:extLst>
              <a:ext uri="{FF2B5EF4-FFF2-40B4-BE49-F238E27FC236}">
                <a16:creationId xmlns="" xmlns:a16="http://schemas.microsoft.com/office/drawing/2014/main" id="{A6DFAF61-1837-AC47-9005-4DE6D5CD2E9F}"/>
              </a:ext>
            </a:extLst>
          </p:cNvPr>
          <p:cNvSpPr txBox="1"/>
          <p:nvPr/>
        </p:nvSpPr>
        <p:spPr>
          <a:xfrm>
            <a:off x="7996452" y="1973850"/>
            <a:ext cx="3740896" cy="2585323"/>
          </a:xfrm>
          <a:prstGeom prst="rect">
            <a:avLst/>
          </a:prstGeom>
          <a:solidFill>
            <a:srgbClr val="F1B434"/>
          </a:solidFill>
          <a:ln>
            <a:solidFill>
              <a:schemeClr val="tx2"/>
            </a:solidFill>
          </a:ln>
        </p:spPr>
        <p:txBody>
          <a:bodyPr wrap="square" lIns="0" tIns="0" rIns="0" bIns="0" rtlCol="0">
            <a:spAutoFit/>
          </a:bodyPr>
          <a:lstStyle/>
          <a:p>
            <a:pPr marL="363538" marR="0" lvl="0" indent="-2492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D2926"/>
                </a:solidFill>
                <a:effectLst/>
                <a:uLnTx/>
                <a:uFillTx/>
                <a:latin typeface="Calibri"/>
                <a:ea typeface="+mn-ea"/>
                <a:cs typeface="+mn-cs"/>
              </a:rPr>
              <a:t>Risk-based and opt-out screening and treatment</a:t>
            </a:r>
          </a:p>
          <a:p>
            <a:pPr marL="363538" marR="0" lvl="0" indent="-2492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D2926"/>
                </a:solidFill>
                <a:effectLst/>
                <a:uLnTx/>
                <a:uFillTx/>
                <a:latin typeface="Calibri"/>
                <a:ea typeface="+mn-ea"/>
                <a:cs typeface="+mn-cs"/>
              </a:rPr>
              <a:t>Prevent new infections – 90% in the community!</a:t>
            </a:r>
          </a:p>
          <a:p>
            <a:pPr marL="363538" marR="0" lvl="0" indent="-2492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D2926"/>
                </a:solidFill>
                <a:effectLst/>
                <a:uLnTx/>
                <a:uFillTx/>
                <a:latin typeface="Calibri"/>
                <a:ea typeface="+mn-ea"/>
                <a:cs typeface="+mn-cs"/>
              </a:rPr>
              <a:t>Highly cost-effective </a:t>
            </a:r>
          </a:p>
          <a:p>
            <a:pPr marL="363538" marR="0" lvl="0" indent="-2492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D2926"/>
                </a:solidFill>
                <a:effectLst/>
                <a:uLnTx/>
                <a:uFillTx/>
                <a:latin typeface="Calibri"/>
                <a:ea typeface="+mn-ea"/>
                <a:cs typeface="+mn-cs"/>
              </a:rPr>
              <a:t>But would require increase in healthcare budget </a:t>
            </a:r>
          </a:p>
        </p:txBody>
      </p:sp>
      <p:pic>
        <p:nvPicPr>
          <p:cNvPr id="11" name="Picture 10">
            <a:extLst>
              <a:ext uri="{FF2B5EF4-FFF2-40B4-BE49-F238E27FC236}">
                <a16:creationId xmlns="" xmlns:a16="http://schemas.microsoft.com/office/drawing/2014/main" id="{C6F06AC2-1AF5-48EE-9E1D-8A6E9A0C55C6}"/>
              </a:ext>
            </a:extLst>
          </p:cNvPr>
          <p:cNvPicPr>
            <a:picLocks noChangeAspect="1"/>
          </p:cNvPicPr>
          <p:nvPr/>
        </p:nvPicPr>
        <p:blipFill>
          <a:blip r:embed="rId2"/>
          <a:stretch>
            <a:fillRect/>
          </a:stretch>
        </p:blipFill>
        <p:spPr>
          <a:xfrm>
            <a:off x="442913" y="1052981"/>
            <a:ext cx="7416271" cy="4427060"/>
          </a:xfrm>
          <a:prstGeom prst="rect">
            <a:avLst/>
          </a:prstGeom>
        </p:spPr>
      </p:pic>
      <p:sp>
        <p:nvSpPr>
          <p:cNvPr id="4" name="TextBox 3">
            <a:extLst>
              <a:ext uri="{FF2B5EF4-FFF2-40B4-BE49-F238E27FC236}">
                <a16:creationId xmlns="" xmlns:a16="http://schemas.microsoft.com/office/drawing/2014/main" id="{06E96A65-8AF0-844E-9528-F21975989D66}"/>
              </a:ext>
            </a:extLst>
          </p:cNvPr>
          <p:cNvSpPr txBox="1"/>
          <p:nvPr/>
        </p:nvSpPr>
        <p:spPr>
          <a:xfrm>
            <a:off x="3516187" y="5509727"/>
            <a:ext cx="4123116" cy="615553"/>
          </a:xfrm>
          <a:prstGeom prst="rect">
            <a:avLst/>
          </a:prstGeom>
          <a:solidFill>
            <a:srgbClr val="FFFF00"/>
          </a:solidFill>
          <a:ln>
            <a:solidFill>
              <a:schemeClr val="tx2"/>
            </a:solidFill>
          </a:ln>
        </p:spPr>
        <p:txBody>
          <a:bodyPr wrap="none" lIns="0" tIns="0" rIns="0" bIns="0" rtlCol="0">
            <a:spAutoFit/>
          </a:bodyPr>
          <a:lstStyle/>
          <a:p>
            <a:pPr marL="446088" marR="0" lvl="1" indent="-2492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D2926"/>
                </a:solidFill>
                <a:effectLst/>
                <a:uLnTx/>
                <a:uFillTx/>
                <a:latin typeface="Calibri"/>
                <a:ea typeface="+mn-ea"/>
                <a:cs typeface="+mn-cs"/>
              </a:rPr>
              <a:t>Potential to decrease HCV in prison</a:t>
            </a:r>
          </a:p>
          <a:p>
            <a:pPr marL="446088" marR="0" lvl="1" indent="-2492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D2926"/>
                </a:solidFill>
                <a:effectLst/>
                <a:uLnTx/>
                <a:uFillTx/>
                <a:latin typeface="Calibri"/>
                <a:ea typeface="+mn-ea"/>
                <a:cs typeface="+mn-cs"/>
              </a:rPr>
              <a:t>And in the community!!</a:t>
            </a:r>
          </a:p>
        </p:txBody>
      </p:sp>
      <p:sp>
        <p:nvSpPr>
          <p:cNvPr id="10"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11</a:t>
            </a:r>
            <a:endParaRPr lang="it-IT" b="1" dirty="0">
              <a:solidFill>
                <a:schemeClr val="bg1"/>
              </a:solidFill>
            </a:endParaRPr>
          </a:p>
        </p:txBody>
      </p:sp>
    </p:spTree>
    <p:extLst>
      <p:ext uri="{BB962C8B-B14F-4D97-AF65-F5344CB8AC3E}">
        <p14:creationId xmlns:p14="http://schemas.microsoft.com/office/powerpoint/2010/main" val="32633606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1"/>
          <p:cNvSpPr txBox="1"/>
          <p:nvPr/>
        </p:nvSpPr>
        <p:spPr>
          <a:xfrm>
            <a:off x="2766533" y="1242349"/>
            <a:ext cx="6836734" cy="276999"/>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0000"/>
                </a:solidFill>
                <a:effectLst/>
                <a:uLnTx/>
                <a:uFillTx/>
                <a:latin typeface="Calibri"/>
                <a:ea typeface="+mn-ea"/>
                <a:cs typeface="+mn-cs"/>
              </a:rPr>
              <a:t>         </a:t>
            </a:r>
            <a:r>
              <a:rPr kumimoji="0" lang="it-IT" sz="1800" b="0" i="0" u="none" strike="noStrike" kern="1200" cap="none" spc="0" normalizeH="0" baseline="0" noProof="0" dirty="0">
                <a:ln>
                  <a:noFill/>
                </a:ln>
                <a:solidFill>
                  <a:srgbClr val="2D2926"/>
                </a:solidFill>
                <a:effectLst/>
                <a:uLnTx/>
                <a:uFillTx/>
                <a:latin typeface="Calibri"/>
                <a:ea typeface="+mn-ea"/>
                <a:cs typeface="+mn-cs"/>
              </a:rPr>
              <a:t>Percentage</a:t>
            </a:r>
            <a:r>
              <a:rPr kumimoji="0" lang="it-IT" sz="1800" b="0" i="0" u="none" strike="noStrike" kern="1200" cap="none" spc="0" normalizeH="0" baseline="0" noProof="0" dirty="0">
                <a:ln>
                  <a:noFill/>
                </a:ln>
                <a:solidFill>
                  <a:srgbClr val="FF0000"/>
                </a:solidFill>
                <a:effectLst/>
                <a:uLnTx/>
                <a:uFillTx/>
                <a:latin typeface="Calibri"/>
                <a:ea typeface="+mn-ea"/>
                <a:cs typeface="+mn-cs"/>
              </a:rPr>
              <a:t> unware of HCV </a:t>
            </a:r>
            <a:r>
              <a:rPr kumimoji="0" lang="it-IT" sz="1800" b="0" i="0" u="none" strike="noStrike" kern="1200" cap="none" spc="0" normalizeH="0" baseline="0" noProof="0" dirty="0" err="1">
                <a:ln>
                  <a:noFill/>
                </a:ln>
                <a:solidFill>
                  <a:srgbClr val="FF0000"/>
                </a:solidFill>
                <a:effectLst/>
                <a:uLnTx/>
                <a:uFillTx/>
                <a:latin typeface="Calibri"/>
                <a:ea typeface="+mn-ea"/>
                <a:cs typeface="+mn-cs"/>
              </a:rPr>
              <a:t>infection</a:t>
            </a:r>
            <a:r>
              <a:rPr kumimoji="0" lang="it-IT" sz="1800" b="0" i="0" u="none" strike="noStrike" kern="1200" cap="none" spc="0" normalizeH="0" baseline="0" noProof="0">
                <a:ln>
                  <a:noFill/>
                </a:ln>
                <a:solidFill>
                  <a:srgbClr val="FF0000"/>
                </a:solidFill>
                <a:effectLst/>
                <a:uLnTx/>
                <a:uFillTx/>
                <a:latin typeface="Calibri"/>
                <a:ea typeface="+mn-ea"/>
                <a:cs typeface="+mn-cs"/>
              </a:rPr>
              <a:t> </a:t>
            </a:r>
            <a:r>
              <a:rPr kumimoji="0" lang="it-IT" sz="1800" b="0" i="0" u="none" strike="noStrike" kern="1200" cap="none" spc="0" normalizeH="0" baseline="0" noProof="0">
                <a:ln>
                  <a:noFill/>
                </a:ln>
                <a:solidFill>
                  <a:srgbClr val="2D2926"/>
                </a:solidFill>
                <a:effectLst/>
                <a:uLnTx/>
                <a:uFillTx/>
                <a:latin typeface="Calibri"/>
                <a:ea typeface="+mn-ea"/>
                <a:cs typeface="+mn-cs"/>
              </a:rPr>
              <a:t>:</a:t>
            </a:r>
            <a:r>
              <a:rPr kumimoji="0" lang="it-IT" sz="1800" b="0" i="0" u="none" strike="noStrike" kern="1200" cap="none" spc="0" normalizeH="0" baseline="0" noProof="0" dirty="0">
                <a:ln>
                  <a:noFill/>
                </a:ln>
                <a:solidFill>
                  <a:srgbClr val="2D2926"/>
                </a:solidFill>
                <a:effectLst/>
                <a:uLnTx/>
                <a:uFillTx/>
                <a:latin typeface="Calibri"/>
                <a:ea typeface="+mn-ea"/>
                <a:cs typeface="+mn-cs"/>
              </a:rPr>
              <a:t>25% to 35% </a:t>
            </a:r>
          </a:p>
        </p:txBody>
      </p:sp>
      <p:sp>
        <p:nvSpPr>
          <p:cNvPr id="3" name="Title 2">
            <a:extLst>
              <a:ext uri="{FF2B5EF4-FFF2-40B4-BE49-F238E27FC236}">
                <a16:creationId xmlns="" xmlns:a16="http://schemas.microsoft.com/office/drawing/2014/main" id="{FFAE7285-7CD2-4D14-8FA8-949EAE9F6275}"/>
              </a:ext>
            </a:extLst>
          </p:cNvPr>
          <p:cNvSpPr>
            <a:spLocks noGrp="1"/>
          </p:cNvSpPr>
          <p:nvPr>
            <p:ph type="title"/>
          </p:nvPr>
        </p:nvSpPr>
        <p:spPr/>
        <p:txBody>
          <a:bodyPr/>
          <a:lstStyle/>
          <a:p>
            <a:r>
              <a:rPr lang="en-GB" dirty="0">
                <a:solidFill>
                  <a:schemeClr val="bg1"/>
                </a:solidFill>
              </a:rPr>
              <a:t>Global and Regional Prevalence of Hepatitis C in Prison Inmates Published Between 2005 and 2015 </a:t>
            </a:r>
          </a:p>
        </p:txBody>
      </p:sp>
      <p:sp>
        <p:nvSpPr>
          <p:cNvPr id="4" name="Text Placeholder 3">
            <a:extLst>
              <a:ext uri="{FF2B5EF4-FFF2-40B4-BE49-F238E27FC236}">
                <a16:creationId xmlns="" xmlns:a16="http://schemas.microsoft.com/office/drawing/2014/main" id="{C517BD34-164E-4160-80F0-E6EA194BF099}"/>
              </a:ext>
            </a:extLst>
          </p:cNvPr>
          <p:cNvSpPr>
            <a:spLocks noGrp="1"/>
          </p:cNvSpPr>
          <p:nvPr>
            <p:ph type="body" sz="quarter" idx="14"/>
          </p:nvPr>
        </p:nvSpPr>
        <p:spPr>
          <a:xfrm>
            <a:off x="8120147" y="6437988"/>
            <a:ext cx="2329164" cy="138499"/>
          </a:xfrm>
        </p:spPr>
        <p:txBody>
          <a:bodyPr/>
          <a:lstStyle/>
          <a:p>
            <a:r>
              <a:rPr lang="en-GB" dirty="0">
                <a:solidFill>
                  <a:schemeClr val="bg1"/>
                </a:solidFill>
              </a:rPr>
              <a:t>Dolan K, </a:t>
            </a:r>
            <a:r>
              <a:rPr lang="en-GB" i="1" dirty="0">
                <a:solidFill>
                  <a:schemeClr val="bg1"/>
                </a:solidFill>
              </a:rPr>
              <a:t>et al</a:t>
            </a:r>
            <a:r>
              <a:rPr lang="en-GB" dirty="0">
                <a:solidFill>
                  <a:schemeClr val="bg1"/>
                </a:solidFill>
              </a:rPr>
              <a:t>. Lancet 2016; </a:t>
            </a:r>
            <a:r>
              <a:rPr lang="en-GB" b="1" dirty="0">
                <a:solidFill>
                  <a:schemeClr val="bg1"/>
                </a:solidFill>
              </a:rPr>
              <a:t>388</a:t>
            </a:r>
            <a:r>
              <a:rPr lang="en-GB" dirty="0">
                <a:solidFill>
                  <a:schemeClr val="bg1"/>
                </a:solidFill>
              </a:rPr>
              <a:t>:1089</a:t>
            </a:r>
            <a:r>
              <a:rPr lang="en-GB" altLang="en-US" dirty="0">
                <a:solidFill>
                  <a:schemeClr val="bg1"/>
                </a:solidFill>
              </a:rPr>
              <a:t>–</a:t>
            </a:r>
            <a:r>
              <a:rPr lang="en-GB" dirty="0">
                <a:solidFill>
                  <a:schemeClr val="bg1"/>
                </a:solidFill>
              </a:rPr>
              <a:t>1102 </a:t>
            </a:r>
            <a:r>
              <a:rPr lang="en-GB" dirty="0"/>
              <a:t>.</a:t>
            </a:r>
          </a:p>
        </p:txBody>
      </p:sp>
      <p:sp>
        <p:nvSpPr>
          <p:cNvPr id="5" name="Text Placeholder 4">
            <a:extLst>
              <a:ext uri="{FF2B5EF4-FFF2-40B4-BE49-F238E27FC236}">
                <a16:creationId xmlns="" xmlns:a16="http://schemas.microsoft.com/office/drawing/2014/main" id="{C24A6505-E076-415F-B814-7C6645047EE0}"/>
              </a:ext>
            </a:extLst>
          </p:cNvPr>
          <p:cNvSpPr>
            <a:spLocks noGrp="1"/>
          </p:cNvSpPr>
          <p:nvPr>
            <p:ph type="body" sz="quarter" idx="15"/>
          </p:nvPr>
        </p:nvSpPr>
        <p:spPr>
          <a:xfrm>
            <a:off x="442913" y="6368860"/>
            <a:ext cx="65" cy="138499"/>
          </a:xfrm>
        </p:spPr>
        <p:txBody>
          <a:bodyPr/>
          <a:lstStyle/>
          <a:p>
            <a:endParaRPr lang="en-GB" dirty="0">
              <a:solidFill>
                <a:schemeClr val="bg1"/>
              </a:solidFill>
            </a:endParaRPr>
          </a:p>
        </p:txBody>
      </p:sp>
      <p:pic>
        <p:nvPicPr>
          <p:cNvPr id="6" name="Picture 5">
            <a:extLst>
              <a:ext uri="{FF2B5EF4-FFF2-40B4-BE49-F238E27FC236}">
                <a16:creationId xmlns="" xmlns:a16="http://schemas.microsoft.com/office/drawing/2014/main" id="{0385A8B2-FFD7-4D9B-8A93-3EB68E3353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796" y="1700466"/>
            <a:ext cx="10889708" cy="4620981"/>
          </a:xfrm>
          <a:prstGeom prst="rect">
            <a:avLst/>
          </a:prstGeom>
        </p:spPr>
      </p:pic>
      <p:sp>
        <p:nvSpPr>
          <p:cNvPr id="7"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12</a:t>
            </a:r>
            <a:endParaRPr lang="it-IT" b="1" dirty="0">
              <a:solidFill>
                <a:schemeClr val="bg1"/>
              </a:solidFill>
            </a:endParaRPr>
          </a:p>
        </p:txBody>
      </p:sp>
    </p:spTree>
    <p:extLst>
      <p:ext uri="{BB962C8B-B14F-4D97-AF65-F5344CB8AC3E}">
        <p14:creationId xmlns:p14="http://schemas.microsoft.com/office/powerpoint/2010/main" val="299021825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F9BE74-D8DD-4CC5-9ED8-82604B687C97}"/>
              </a:ext>
            </a:extLst>
          </p:cNvPr>
          <p:cNvSpPr>
            <a:spLocks noGrp="1"/>
          </p:cNvSpPr>
          <p:nvPr>
            <p:ph type="title"/>
          </p:nvPr>
        </p:nvSpPr>
        <p:spPr/>
        <p:txBody>
          <a:bodyPr/>
          <a:lstStyle/>
          <a:p>
            <a:r>
              <a:rPr lang="en-GB" dirty="0"/>
              <a:t>Anti-HCV Prevalence among People in Prison across the EU/EEA</a:t>
            </a:r>
            <a:endParaRPr lang="en-US" dirty="0"/>
          </a:p>
        </p:txBody>
      </p:sp>
      <p:sp>
        <p:nvSpPr>
          <p:cNvPr id="3" name="Text Placeholder 2">
            <a:extLst>
              <a:ext uri="{FF2B5EF4-FFF2-40B4-BE49-F238E27FC236}">
                <a16:creationId xmlns="" xmlns:a16="http://schemas.microsoft.com/office/drawing/2014/main" id="{4C0A74D4-967E-4E18-B41C-7376FD5924A9}"/>
              </a:ext>
            </a:extLst>
          </p:cNvPr>
          <p:cNvSpPr>
            <a:spLocks noGrp="1"/>
          </p:cNvSpPr>
          <p:nvPr>
            <p:ph type="body" sz="quarter" idx="14"/>
          </p:nvPr>
        </p:nvSpPr>
        <p:spPr>
          <a:xfrm>
            <a:off x="8543202" y="6631200"/>
            <a:ext cx="2239396" cy="138499"/>
          </a:xfrm>
        </p:spPr>
        <p:txBody>
          <a:bodyPr/>
          <a:lstStyle/>
          <a:p>
            <a:r>
              <a:rPr lang="en-GB" dirty="0"/>
              <a:t>Falla AM, </a:t>
            </a:r>
            <a:r>
              <a:rPr lang="en-GB" i="1" dirty="0"/>
              <a:t>et al. BMC Infect Dis </a:t>
            </a:r>
            <a:r>
              <a:rPr lang="en-GB" dirty="0"/>
              <a:t>2018; </a:t>
            </a:r>
            <a:r>
              <a:rPr lang="en-GB" b="1" dirty="0"/>
              <a:t>18:</a:t>
            </a:r>
            <a:r>
              <a:rPr lang="en-GB" dirty="0"/>
              <a:t>79.</a:t>
            </a:r>
          </a:p>
        </p:txBody>
      </p:sp>
      <p:sp>
        <p:nvSpPr>
          <p:cNvPr id="8" name="Rounded Rectangle 24">
            <a:extLst>
              <a:ext uri="{FF2B5EF4-FFF2-40B4-BE49-F238E27FC236}">
                <a16:creationId xmlns="" xmlns:a16="http://schemas.microsoft.com/office/drawing/2014/main" id="{80E2AD3E-787B-45FA-BFA6-8F23A18D1F5B}"/>
              </a:ext>
            </a:extLst>
          </p:cNvPr>
          <p:cNvSpPr/>
          <p:nvPr/>
        </p:nvSpPr>
        <p:spPr>
          <a:xfrm>
            <a:off x="9227697" y="2916582"/>
            <a:ext cx="2699191" cy="1542085"/>
          </a:xfrm>
          <a:prstGeom prst="roundRect">
            <a:avLst/>
          </a:prstGeom>
          <a:gradFill rotWithShape="1">
            <a:gsLst>
              <a:gs pos="0">
                <a:srgbClr val="0082BA">
                  <a:tint val="50000"/>
                  <a:satMod val="300000"/>
                </a:srgbClr>
              </a:gs>
              <a:gs pos="35000">
                <a:srgbClr val="0082BA">
                  <a:tint val="37000"/>
                  <a:satMod val="300000"/>
                </a:srgbClr>
              </a:gs>
              <a:gs pos="100000">
                <a:srgbClr val="0082BA">
                  <a:tint val="15000"/>
                  <a:satMod val="350000"/>
                </a:srgbClr>
              </a:gs>
            </a:gsLst>
            <a:lin ang="16200000" scaled="1"/>
          </a:gradFill>
          <a:ln w="9525" cap="flat" cmpd="sng" algn="ctr">
            <a:solidFill>
              <a:srgbClr val="0082BA">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1" indent="0" algn="ctr" defTabSz="912813" rtl="0" eaLnBrk="0" fontAlgn="base" latinLnBrk="0" hangingPunct="0">
              <a:lnSpc>
                <a:spcPct val="100000"/>
              </a:lnSpc>
              <a:spcBef>
                <a:spcPts val="0"/>
              </a:spcBef>
              <a:spcAft>
                <a:spcPts val="600"/>
              </a:spcAft>
              <a:buClr>
                <a:srgbClr val="000000"/>
              </a:buClr>
              <a:buSzPct val="80000"/>
              <a:buFontTx/>
              <a:buNone/>
              <a:tabLst/>
              <a:defRPr/>
            </a:pPr>
            <a:r>
              <a:rPr kumimoji="0" lang="en-AU" sz="1800" b="0" i="0" u="none" strike="noStrike" kern="1200" cap="none" spc="0" normalizeH="0" baseline="0" noProof="0" dirty="0">
                <a:ln>
                  <a:noFill/>
                </a:ln>
                <a:solidFill>
                  <a:srgbClr val="2D2926"/>
                </a:solidFill>
                <a:effectLst/>
                <a:uLnTx/>
                <a:uFillTx/>
                <a:latin typeface="Calibri"/>
                <a:ea typeface="+mn-ea"/>
                <a:cs typeface="+mn-cs"/>
              </a:rPr>
              <a:t>All but 4 estimates (Germany, France, Hungary, Croatia) were above 10% prevalence</a:t>
            </a:r>
            <a:endParaRPr kumimoji="0" lang="en-AU" sz="1800" b="0" i="0" u="none" strike="noStrike" kern="1200" cap="none" spc="0" normalizeH="0" baseline="0" noProof="0" dirty="0">
              <a:ln>
                <a:noFill/>
              </a:ln>
              <a:solidFill>
                <a:srgbClr val="2D2926"/>
              </a:solidFill>
              <a:effectLst/>
              <a:uLnTx/>
              <a:uFillTx/>
              <a:latin typeface="Calibri"/>
              <a:ea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 xmlns:a16="http://schemas.microsoft.com/office/drawing/2014/main" id="{B8958743-CA53-465F-8F93-83F7807E4CDE}"/>
              </a:ext>
            </a:extLst>
          </p:cNvPr>
          <p:cNvSpPr txBox="1"/>
          <p:nvPr/>
        </p:nvSpPr>
        <p:spPr>
          <a:xfrm rot="16200000">
            <a:off x="-1217084" y="3281207"/>
            <a:ext cx="399351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D2926"/>
                </a:solidFill>
                <a:effectLst/>
                <a:uLnTx/>
                <a:uFillTx/>
                <a:latin typeface="Calibri"/>
                <a:ea typeface="+mn-ea"/>
                <a:cs typeface="+mn-cs"/>
              </a:rPr>
              <a:t>Country, prevalence estimate (95% CI),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D2926"/>
                </a:solidFill>
                <a:effectLst/>
                <a:uLnTx/>
                <a:uFillTx/>
                <a:latin typeface="Calibri"/>
                <a:ea typeface="+mn-ea"/>
                <a:cs typeface="+mn-cs"/>
              </a:rPr>
              <a:t> sample size (N)</a:t>
            </a:r>
          </a:p>
        </p:txBody>
      </p:sp>
      <p:sp>
        <p:nvSpPr>
          <p:cNvPr id="11" name="TextBox 10">
            <a:extLst>
              <a:ext uri="{FF2B5EF4-FFF2-40B4-BE49-F238E27FC236}">
                <a16:creationId xmlns="" xmlns:a16="http://schemas.microsoft.com/office/drawing/2014/main" id="{F8B0A963-D938-4188-B6F0-25598C535A2A}"/>
              </a:ext>
            </a:extLst>
          </p:cNvPr>
          <p:cNvSpPr txBox="1"/>
          <p:nvPr/>
        </p:nvSpPr>
        <p:spPr>
          <a:xfrm>
            <a:off x="5306326" y="6300585"/>
            <a:ext cx="255295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D2926"/>
                </a:solidFill>
                <a:effectLst/>
                <a:uLnTx/>
                <a:uFillTx/>
                <a:latin typeface="Calibri"/>
                <a:ea typeface="+mn-ea"/>
                <a:cs typeface="+mn-cs"/>
              </a:rPr>
              <a:t>Anti-HCV prevalence</a:t>
            </a:r>
          </a:p>
        </p:txBody>
      </p:sp>
      <p:grpSp>
        <p:nvGrpSpPr>
          <p:cNvPr id="124" name="Group 123">
            <a:extLst>
              <a:ext uri="{FF2B5EF4-FFF2-40B4-BE49-F238E27FC236}">
                <a16:creationId xmlns="" xmlns:a16="http://schemas.microsoft.com/office/drawing/2014/main" id="{8B1A428B-B2AC-4DB5-8C10-08F8D0F56C2D}"/>
              </a:ext>
            </a:extLst>
          </p:cNvPr>
          <p:cNvGrpSpPr/>
          <p:nvPr/>
        </p:nvGrpSpPr>
        <p:grpSpPr>
          <a:xfrm>
            <a:off x="916115" y="1059112"/>
            <a:ext cx="8187380" cy="5262920"/>
            <a:chOff x="916115" y="1059112"/>
            <a:chExt cx="8187380" cy="5262920"/>
          </a:xfrm>
        </p:grpSpPr>
        <p:grpSp>
          <p:nvGrpSpPr>
            <p:cNvPr id="106" name="Group 105">
              <a:extLst>
                <a:ext uri="{FF2B5EF4-FFF2-40B4-BE49-F238E27FC236}">
                  <a16:creationId xmlns="" xmlns:a16="http://schemas.microsoft.com/office/drawing/2014/main" id="{B60334D5-F912-43FD-9C39-0EF9A68873BF}"/>
                </a:ext>
              </a:extLst>
            </p:cNvPr>
            <p:cNvGrpSpPr/>
            <p:nvPr/>
          </p:nvGrpSpPr>
          <p:grpSpPr>
            <a:xfrm>
              <a:off x="4181168" y="1059112"/>
              <a:ext cx="4922327" cy="5262920"/>
              <a:chOff x="3694606" y="1017167"/>
              <a:chExt cx="4922327" cy="5262920"/>
            </a:xfrm>
          </p:grpSpPr>
          <p:grpSp>
            <p:nvGrpSpPr>
              <p:cNvPr id="6" name="Group 5">
                <a:extLst>
                  <a:ext uri="{FF2B5EF4-FFF2-40B4-BE49-F238E27FC236}">
                    <a16:creationId xmlns="" xmlns:a16="http://schemas.microsoft.com/office/drawing/2014/main" id="{7C6F1446-B46D-47BA-AE94-5D25B6804434}"/>
                  </a:ext>
                </a:extLst>
              </p:cNvPr>
              <p:cNvGrpSpPr/>
              <p:nvPr/>
            </p:nvGrpSpPr>
            <p:grpSpPr>
              <a:xfrm>
                <a:off x="7387821" y="1123921"/>
                <a:ext cx="628606" cy="79200"/>
                <a:chOff x="5278527" y="2206619"/>
                <a:chExt cx="628606" cy="79200"/>
              </a:xfrm>
            </p:grpSpPr>
            <p:cxnSp>
              <p:nvCxnSpPr>
                <p:cNvPr id="12" name="Straight Connector 11">
                  <a:extLst>
                    <a:ext uri="{FF2B5EF4-FFF2-40B4-BE49-F238E27FC236}">
                      <a16:creationId xmlns="" xmlns:a16="http://schemas.microsoft.com/office/drawing/2014/main" id="{A3F83C99-C6C0-4711-B3FA-7FBEC1074A49}"/>
                    </a:ext>
                  </a:extLst>
                </p:cNvPr>
                <p:cNvCxnSpPr>
                  <a:cxnSpLocks/>
                </p:cNvCxnSpPr>
                <p:nvPr/>
              </p:nvCxnSpPr>
              <p:spPr bwMode="auto">
                <a:xfrm>
                  <a:off x="5278527" y="2245506"/>
                  <a:ext cx="628606" cy="0"/>
                </a:xfrm>
                <a:prstGeom prst="line">
                  <a:avLst/>
                </a:prstGeom>
                <a:solidFill>
                  <a:schemeClr val="tx2"/>
                </a:solidFill>
                <a:ln w="28575" cap="flat" cmpd="sng" algn="ctr">
                  <a:solidFill>
                    <a:schemeClr val="accent1"/>
                  </a:solidFill>
                  <a:prstDash val="solid"/>
                  <a:round/>
                  <a:headEnd type="none" w="med" len="med"/>
                  <a:tailEnd type="none" w="med" len="med"/>
                </a:ln>
                <a:effectLst/>
              </p:spPr>
            </p:cxnSp>
            <p:sp>
              <p:nvSpPr>
                <p:cNvPr id="13" name="Diamond 12">
                  <a:extLst>
                    <a:ext uri="{FF2B5EF4-FFF2-40B4-BE49-F238E27FC236}">
                      <a16:creationId xmlns="" xmlns:a16="http://schemas.microsoft.com/office/drawing/2014/main" id="{F7FC0552-0547-42C8-88B6-AD561A728DD3}"/>
                    </a:ext>
                  </a:extLst>
                </p:cNvPr>
                <p:cNvSpPr/>
                <p:nvPr/>
              </p:nvSpPr>
              <p:spPr bwMode="auto">
                <a:xfrm>
                  <a:off x="5599599" y="2206619"/>
                  <a:ext cx="79200" cy="79200"/>
                </a:xfrm>
                <a:prstGeom prst="diamond">
                  <a:avLst/>
                </a:prstGeom>
                <a:solidFill>
                  <a:schemeClr val="accent1"/>
                </a:solidFill>
                <a:ln w="28575" cap="sq" cmpd="sng" algn="ctr">
                  <a:solidFill>
                    <a:schemeClr val="accent1"/>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Arial" charset="0"/>
                    <a:ea typeface="+mn-ea"/>
                    <a:cs typeface="+mn-cs"/>
                  </a:endParaRPr>
                </a:p>
              </p:txBody>
            </p:sp>
          </p:grpSp>
          <p:grpSp>
            <p:nvGrpSpPr>
              <p:cNvPr id="14" name="Group 13">
                <a:extLst>
                  <a:ext uri="{FF2B5EF4-FFF2-40B4-BE49-F238E27FC236}">
                    <a16:creationId xmlns="" xmlns:a16="http://schemas.microsoft.com/office/drawing/2014/main" id="{038C2AF6-B967-4143-B4B5-868CB1BD1535}"/>
                  </a:ext>
                </a:extLst>
              </p:cNvPr>
              <p:cNvGrpSpPr/>
              <p:nvPr/>
            </p:nvGrpSpPr>
            <p:grpSpPr>
              <a:xfrm>
                <a:off x="5627273" y="1439004"/>
                <a:ext cx="498646" cy="79200"/>
                <a:chOff x="5278527" y="2206619"/>
                <a:chExt cx="490231" cy="79200"/>
              </a:xfrm>
            </p:grpSpPr>
            <p:cxnSp>
              <p:nvCxnSpPr>
                <p:cNvPr id="15" name="Straight Connector 14">
                  <a:extLst>
                    <a:ext uri="{FF2B5EF4-FFF2-40B4-BE49-F238E27FC236}">
                      <a16:creationId xmlns="" xmlns:a16="http://schemas.microsoft.com/office/drawing/2014/main" id="{953E6381-CF0A-4FB6-B62A-057B8415C3D8}"/>
                    </a:ext>
                  </a:extLst>
                </p:cNvPr>
                <p:cNvCxnSpPr>
                  <a:cxnSpLocks/>
                </p:cNvCxnSpPr>
                <p:nvPr/>
              </p:nvCxnSpPr>
              <p:spPr bwMode="auto">
                <a:xfrm>
                  <a:off x="5278527" y="2245506"/>
                  <a:ext cx="490231" cy="0"/>
                </a:xfrm>
                <a:prstGeom prst="line">
                  <a:avLst/>
                </a:prstGeom>
                <a:solidFill>
                  <a:schemeClr val="tx2"/>
                </a:solidFill>
                <a:ln w="28575" cap="flat" cmpd="sng" algn="ctr">
                  <a:solidFill>
                    <a:schemeClr val="accent1"/>
                  </a:solidFill>
                  <a:prstDash val="solid"/>
                  <a:round/>
                  <a:headEnd type="none" w="med" len="med"/>
                  <a:tailEnd type="none" w="med" len="med"/>
                </a:ln>
                <a:effectLst/>
              </p:spPr>
            </p:cxnSp>
            <p:sp>
              <p:nvSpPr>
                <p:cNvPr id="16" name="Diamond 15">
                  <a:extLst>
                    <a:ext uri="{FF2B5EF4-FFF2-40B4-BE49-F238E27FC236}">
                      <a16:creationId xmlns="" xmlns:a16="http://schemas.microsoft.com/office/drawing/2014/main" id="{6A5C0A80-0556-455D-8F2C-8291EE0D1856}"/>
                    </a:ext>
                  </a:extLst>
                </p:cNvPr>
                <p:cNvSpPr/>
                <p:nvPr/>
              </p:nvSpPr>
              <p:spPr bwMode="auto">
                <a:xfrm>
                  <a:off x="5487399" y="2206619"/>
                  <a:ext cx="79200" cy="79200"/>
                </a:xfrm>
                <a:prstGeom prst="diamond">
                  <a:avLst/>
                </a:prstGeom>
                <a:solidFill>
                  <a:schemeClr val="accent1"/>
                </a:solidFill>
                <a:ln w="28575" cap="sq" cmpd="sng" algn="ctr">
                  <a:solidFill>
                    <a:schemeClr val="accent1"/>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Arial" charset="0"/>
                    <a:ea typeface="+mn-ea"/>
                    <a:cs typeface="+mn-cs"/>
                  </a:endParaRPr>
                </a:p>
              </p:txBody>
            </p:sp>
          </p:grpSp>
          <p:grpSp>
            <p:nvGrpSpPr>
              <p:cNvPr id="18" name="Group 17">
                <a:extLst>
                  <a:ext uri="{FF2B5EF4-FFF2-40B4-BE49-F238E27FC236}">
                    <a16:creationId xmlns="" xmlns:a16="http://schemas.microsoft.com/office/drawing/2014/main" id="{6BF630BA-160A-4758-B2A1-25B7C52DBE97}"/>
                  </a:ext>
                </a:extLst>
              </p:cNvPr>
              <p:cNvGrpSpPr/>
              <p:nvPr/>
            </p:nvGrpSpPr>
            <p:grpSpPr>
              <a:xfrm>
                <a:off x="5365789" y="1750555"/>
                <a:ext cx="305735" cy="79200"/>
                <a:chOff x="5484607" y="2206619"/>
                <a:chExt cx="305735" cy="79200"/>
              </a:xfrm>
            </p:grpSpPr>
            <p:cxnSp>
              <p:nvCxnSpPr>
                <p:cNvPr id="19" name="Straight Connector 18">
                  <a:extLst>
                    <a:ext uri="{FF2B5EF4-FFF2-40B4-BE49-F238E27FC236}">
                      <a16:creationId xmlns="" xmlns:a16="http://schemas.microsoft.com/office/drawing/2014/main" id="{A78275E9-3A7B-4D3A-AE1A-2F4ED826485B}"/>
                    </a:ext>
                  </a:extLst>
                </p:cNvPr>
                <p:cNvCxnSpPr>
                  <a:cxnSpLocks/>
                </p:cNvCxnSpPr>
                <p:nvPr/>
              </p:nvCxnSpPr>
              <p:spPr bwMode="auto">
                <a:xfrm>
                  <a:off x="5484607" y="2245506"/>
                  <a:ext cx="305735" cy="0"/>
                </a:xfrm>
                <a:prstGeom prst="line">
                  <a:avLst/>
                </a:prstGeom>
                <a:solidFill>
                  <a:schemeClr val="tx2"/>
                </a:solidFill>
                <a:ln w="28575" cap="flat" cmpd="sng" algn="ctr">
                  <a:solidFill>
                    <a:schemeClr val="accent1"/>
                  </a:solidFill>
                  <a:prstDash val="solid"/>
                  <a:round/>
                  <a:headEnd type="none" w="med" len="med"/>
                  <a:tailEnd type="none" w="med" len="med"/>
                </a:ln>
                <a:effectLst/>
              </p:spPr>
            </p:cxnSp>
            <p:sp>
              <p:nvSpPr>
                <p:cNvPr id="20" name="Diamond 19">
                  <a:extLst>
                    <a:ext uri="{FF2B5EF4-FFF2-40B4-BE49-F238E27FC236}">
                      <a16:creationId xmlns="" xmlns:a16="http://schemas.microsoft.com/office/drawing/2014/main" id="{88A9BA83-AAB5-45BE-940E-4E7AFA86BE85}"/>
                    </a:ext>
                  </a:extLst>
                </p:cNvPr>
                <p:cNvSpPr/>
                <p:nvPr/>
              </p:nvSpPr>
              <p:spPr bwMode="auto">
                <a:xfrm>
                  <a:off x="5599599" y="2206619"/>
                  <a:ext cx="79200" cy="79200"/>
                </a:xfrm>
                <a:prstGeom prst="diamond">
                  <a:avLst/>
                </a:prstGeom>
                <a:solidFill>
                  <a:schemeClr val="accent1"/>
                </a:solidFill>
                <a:ln w="28575" cap="sq" cmpd="sng" algn="ctr">
                  <a:solidFill>
                    <a:schemeClr val="accent1"/>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Arial" charset="0"/>
                    <a:ea typeface="+mn-ea"/>
                    <a:cs typeface="+mn-cs"/>
                  </a:endParaRPr>
                </a:p>
              </p:txBody>
            </p:sp>
          </p:grpSp>
          <p:grpSp>
            <p:nvGrpSpPr>
              <p:cNvPr id="32" name="Group 31">
                <a:extLst>
                  <a:ext uri="{FF2B5EF4-FFF2-40B4-BE49-F238E27FC236}">
                    <a16:creationId xmlns="" xmlns:a16="http://schemas.microsoft.com/office/drawing/2014/main" id="{4A140EAE-DDE1-4FB3-AE94-40739CF4F0C1}"/>
                  </a:ext>
                </a:extLst>
              </p:cNvPr>
              <p:cNvGrpSpPr/>
              <p:nvPr/>
            </p:nvGrpSpPr>
            <p:grpSpPr>
              <a:xfrm>
                <a:off x="4838466" y="2388203"/>
                <a:ext cx="283296" cy="79200"/>
                <a:chOff x="5500501" y="2206619"/>
                <a:chExt cx="283296" cy="79200"/>
              </a:xfrm>
            </p:grpSpPr>
            <p:cxnSp>
              <p:nvCxnSpPr>
                <p:cNvPr id="33" name="Straight Connector 32">
                  <a:extLst>
                    <a:ext uri="{FF2B5EF4-FFF2-40B4-BE49-F238E27FC236}">
                      <a16:creationId xmlns="" xmlns:a16="http://schemas.microsoft.com/office/drawing/2014/main" id="{46988BFD-4AE6-4CA3-94E4-49368C94555A}"/>
                    </a:ext>
                  </a:extLst>
                </p:cNvPr>
                <p:cNvCxnSpPr>
                  <a:cxnSpLocks/>
                </p:cNvCxnSpPr>
                <p:nvPr/>
              </p:nvCxnSpPr>
              <p:spPr bwMode="auto">
                <a:xfrm>
                  <a:off x="5500501" y="2245506"/>
                  <a:ext cx="283296" cy="0"/>
                </a:xfrm>
                <a:prstGeom prst="line">
                  <a:avLst/>
                </a:prstGeom>
                <a:solidFill>
                  <a:schemeClr val="tx2"/>
                </a:solidFill>
                <a:ln w="28575" cap="flat" cmpd="sng" algn="ctr">
                  <a:solidFill>
                    <a:schemeClr val="accent1"/>
                  </a:solidFill>
                  <a:prstDash val="solid"/>
                  <a:round/>
                  <a:headEnd type="none" w="med" len="med"/>
                  <a:tailEnd type="none" w="med" len="med"/>
                </a:ln>
                <a:effectLst/>
              </p:spPr>
            </p:cxnSp>
            <p:sp>
              <p:nvSpPr>
                <p:cNvPr id="34" name="Diamond 33">
                  <a:extLst>
                    <a:ext uri="{FF2B5EF4-FFF2-40B4-BE49-F238E27FC236}">
                      <a16:creationId xmlns="" xmlns:a16="http://schemas.microsoft.com/office/drawing/2014/main" id="{542FCE25-C238-49DB-9B1D-6FC8E22021ED}"/>
                    </a:ext>
                  </a:extLst>
                </p:cNvPr>
                <p:cNvSpPr/>
                <p:nvPr/>
              </p:nvSpPr>
              <p:spPr bwMode="auto">
                <a:xfrm>
                  <a:off x="5599599" y="2206619"/>
                  <a:ext cx="79200" cy="79200"/>
                </a:xfrm>
                <a:prstGeom prst="diamond">
                  <a:avLst/>
                </a:prstGeom>
                <a:solidFill>
                  <a:schemeClr val="accent1"/>
                </a:solidFill>
                <a:ln w="28575" cap="sq" cmpd="sng" algn="ctr">
                  <a:solidFill>
                    <a:schemeClr val="accent1"/>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Arial" charset="0"/>
                    <a:ea typeface="+mn-ea"/>
                    <a:cs typeface="+mn-cs"/>
                  </a:endParaRPr>
                </a:p>
              </p:txBody>
            </p:sp>
          </p:grpSp>
          <p:sp>
            <p:nvSpPr>
              <p:cNvPr id="39" name="Diamond 38">
                <a:extLst>
                  <a:ext uri="{FF2B5EF4-FFF2-40B4-BE49-F238E27FC236}">
                    <a16:creationId xmlns="" xmlns:a16="http://schemas.microsoft.com/office/drawing/2014/main" id="{072546D9-4B3C-48BC-AF9E-7947398F2EC2}"/>
                  </a:ext>
                </a:extLst>
              </p:cNvPr>
              <p:cNvSpPr/>
              <p:nvPr/>
            </p:nvSpPr>
            <p:spPr bwMode="auto">
              <a:xfrm>
                <a:off x="4891273" y="2703621"/>
                <a:ext cx="79200" cy="79200"/>
              </a:xfrm>
              <a:prstGeom prst="diamond">
                <a:avLst/>
              </a:prstGeom>
              <a:solidFill>
                <a:schemeClr val="accent1"/>
              </a:solidFill>
              <a:ln w="28575" cap="sq" cmpd="sng" algn="ctr">
                <a:solidFill>
                  <a:schemeClr val="accent1"/>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Arial" charset="0"/>
                  <a:ea typeface="+mn-ea"/>
                  <a:cs typeface="+mn-cs"/>
                </a:endParaRPr>
              </a:p>
            </p:txBody>
          </p:sp>
          <p:grpSp>
            <p:nvGrpSpPr>
              <p:cNvPr id="40" name="Group 39">
                <a:extLst>
                  <a:ext uri="{FF2B5EF4-FFF2-40B4-BE49-F238E27FC236}">
                    <a16:creationId xmlns="" xmlns:a16="http://schemas.microsoft.com/office/drawing/2014/main" id="{81B1D0EE-1FDA-4DD1-82E0-DEE3101A2E95}"/>
                  </a:ext>
                </a:extLst>
              </p:cNvPr>
              <p:cNvGrpSpPr/>
              <p:nvPr/>
            </p:nvGrpSpPr>
            <p:grpSpPr>
              <a:xfrm>
                <a:off x="4591634" y="3019039"/>
                <a:ext cx="445981" cy="79200"/>
                <a:chOff x="5417113" y="2206619"/>
                <a:chExt cx="445981" cy="79200"/>
              </a:xfrm>
            </p:grpSpPr>
            <p:cxnSp>
              <p:nvCxnSpPr>
                <p:cNvPr id="41" name="Straight Connector 40">
                  <a:extLst>
                    <a:ext uri="{FF2B5EF4-FFF2-40B4-BE49-F238E27FC236}">
                      <a16:creationId xmlns="" xmlns:a16="http://schemas.microsoft.com/office/drawing/2014/main" id="{656732FA-D868-4564-A9AD-C80D9794BB22}"/>
                    </a:ext>
                  </a:extLst>
                </p:cNvPr>
                <p:cNvCxnSpPr>
                  <a:cxnSpLocks/>
                </p:cNvCxnSpPr>
                <p:nvPr/>
              </p:nvCxnSpPr>
              <p:spPr bwMode="auto">
                <a:xfrm>
                  <a:off x="5417113" y="2245506"/>
                  <a:ext cx="445981" cy="0"/>
                </a:xfrm>
                <a:prstGeom prst="line">
                  <a:avLst/>
                </a:prstGeom>
                <a:solidFill>
                  <a:schemeClr val="tx2"/>
                </a:solidFill>
                <a:ln w="28575" cap="flat" cmpd="sng" algn="ctr">
                  <a:solidFill>
                    <a:schemeClr val="accent1"/>
                  </a:solidFill>
                  <a:prstDash val="solid"/>
                  <a:round/>
                  <a:headEnd type="none" w="med" len="med"/>
                  <a:tailEnd type="none" w="med" len="med"/>
                </a:ln>
                <a:effectLst/>
              </p:spPr>
            </p:cxnSp>
            <p:sp>
              <p:nvSpPr>
                <p:cNvPr id="42" name="Diamond 41">
                  <a:extLst>
                    <a:ext uri="{FF2B5EF4-FFF2-40B4-BE49-F238E27FC236}">
                      <a16:creationId xmlns="" xmlns:a16="http://schemas.microsoft.com/office/drawing/2014/main" id="{6890ECA5-E50D-41C2-B505-27DD7B93F034}"/>
                    </a:ext>
                  </a:extLst>
                </p:cNvPr>
                <p:cNvSpPr/>
                <p:nvPr/>
              </p:nvSpPr>
              <p:spPr bwMode="auto">
                <a:xfrm>
                  <a:off x="5599599" y="2206619"/>
                  <a:ext cx="79200" cy="79200"/>
                </a:xfrm>
                <a:prstGeom prst="diamond">
                  <a:avLst/>
                </a:prstGeom>
                <a:solidFill>
                  <a:schemeClr val="accent1"/>
                </a:solidFill>
                <a:ln w="28575" cap="sq" cmpd="sng" algn="ctr">
                  <a:solidFill>
                    <a:schemeClr val="accent1"/>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Arial" charset="0"/>
                    <a:ea typeface="+mn-ea"/>
                    <a:cs typeface="+mn-cs"/>
                  </a:endParaRPr>
                </a:p>
              </p:txBody>
            </p:sp>
          </p:grpSp>
          <p:grpSp>
            <p:nvGrpSpPr>
              <p:cNvPr id="47" name="Group 46">
                <a:extLst>
                  <a:ext uri="{FF2B5EF4-FFF2-40B4-BE49-F238E27FC236}">
                    <a16:creationId xmlns="" xmlns:a16="http://schemas.microsoft.com/office/drawing/2014/main" id="{BAB95790-3052-4F88-9494-1A8A4F838E1F}"/>
                  </a:ext>
                </a:extLst>
              </p:cNvPr>
              <p:cNvGrpSpPr/>
              <p:nvPr/>
            </p:nvGrpSpPr>
            <p:grpSpPr>
              <a:xfrm>
                <a:off x="4470770" y="3337229"/>
                <a:ext cx="499450" cy="79200"/>
                <a:chOff x="5399545" y="2206619"/>
                <a:chExt cx="499450" cy="79200"/>
              </a:xfrm>
            </p:grpSpPr>
            <p:cxnSp>
              <p:nvCxnSpPr>
                <p:cNvPr id="48" name="Straight Connector 47">
                  <a:extLst>
                    <a:ext uri="{FF2B5EF4-FFF2-40B4-BE49-F238E27FC236}">
                      <a16:creationId xmlns="" xmlns:a16="http://schemas.microsoft.com/office/drawing/2014/main" id="{7E8B865D-B2AE-4370-9027-D642E162B3B5}"/>
                    </a:ext>
                  </a:extLst>
                </p:cNvPr>
                <p:cNvCxnSpPr>
                  <a:cxnSpLocks/>
                </p:cNvCxnSpPr>
                <p:nvPr/>
              </p:nvCxnSpPr>
              <p:spPr bwMode="auto">
                <a:xfrm flipV="1">
                  <a:off x="5399545" y="2243414"/>
                  <a:ext cx="499450" cy="2092"/>
                </a:xfrm>
                <a:prstGeom prst="line">
                  <a:avLst/>
                </a:prstGeom>
                <a:solidFill>
                  <a:schemeClr val="tx2"/>
                </a:solidFill>
                <a:ln w="28575" cap="flat" cmpd="sng" algn="ctr">
                  <a:solidFill>
                    <a:schemeClr val="accent1"/>
                  </a:solidFill>
                  <a:prstDash val="solid"/>
                  <a:round/>
                  <a:headEnd type="none" w="med" len="med"/>
                  <a:tailEnd type="none" w="med" len="med"/>
                </a:ln>
                <a:effectLst/>
              </p:spPr>
            </p:cxnSp>
            <p:sp>
              <p:nvSpPr>
                <p:cNvPr id="49" name="Diamond 48">
                  <a:extLst>
                    <a:ext uri="{FF2B5EF4-FFF2-40B4-BE49-F238E27FC236}">
                      <a16:creationId xmlns="" xmlns:a16="http://schemas.microsoft.com/office/drawing/2014/main" id="{DC9D2FB4-5765-45B8-B3D9-DF0539F43E2D}"/>
                    </a:ext>
                  </a:extLst>
                </p:cNvPr>
                <p:cNvSpPr/>
                <p:nvPr/>
              </p:nvSpPr>
              <p:spPr bwMode="auto">
                <a:xfrm>
                  <a:off x="5593989" y="2206619"/>
                  <a:ext cx="79200" cy="79200"/>
                </a:xfrm>
                <a:prstGeom prst="diamond">
                  <a:avLst/>
                </a:prstGeom>
                <a:solidFill>
                  <a:schemeClr val="accent1"/>
                </a:solidFill>
                <a:ln w="28575" cap="sq" cmpd="sng" algn="ctr">
                  <a:solidFill>
                    <a:schemeClr val="accent1"/>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Arial" charset="0"/>
                    <a:ea typeface="+mn-ea"/>
                    <a:cs typeface="+mn-cs"/>
                  </a:endParaRPr>
                </a:p>
              </p:txBody>
            </p:sp>
          </p:grpSp>
          <p:grpSp>
            <p:nvGrpSpPr>
              <p:cNvPr id="52" name="Group 51">
                <a:extLst>
                  <a:ext uri="{FF2B5EF4-FFF2-40B4-BE49-F238E27FC236}">
                    <a16:creationId xmlns="" xmlns:a16="http://schemas.microsoft.com/office/drawing/2014/main" id="{439869C4-ABBD-41A5-A44F-8A50DBDDC6A1}"/>
                  </a:ext>
                </a:extLst>
              </p:cNvPr>
              <p:cNvGrpSpPr/>
              <p:nvPr/>
            </p:nvGrpSpPr>
            <p:grpSpPr>
              <a:xfrm>
                <a:off x="4622488" y="3650600"/>
                <a:ext cx="151632" cy="79200"/>
                <a:chOff x="5559510" y="2206619"/>
                <a:chExt cx="151632" cy="79200"/>
              </a:xfrm>
            </p:grpSpPr>
            <p:cxnSp>
              <p:nvCxnSpPr>
                <p:cNvPr id="53" name="Straight Connector 52">
                  <a:extLst>
                    <a:ext uri="{FF2B5EF4-FFF2-40B4-BE49-F238E27FC236}">
                      <a16:creationId xmlns="" xmlns:a16="http://schemas.microsoft.com/office/drawing/2014/main" id="{91073AD0-6962-4434-B54A-58F66BC133E7}"/>
                    </a:ext>
                  </a:extLst>
                </p:cNvPr>
                <p:cNvCxnSpPr>
                  <a:cxnSpLocks/>
                </p:cNvCxnSpPr>
                <p:nvPr/>
              </p:nvCxnSpPr>
              <p:spPr bwMode="auto">
                <a:xfrm flipV="1">
                  <a:off x="5559510" y="2246219"/>
                  <a:ext cx="151632" cy="1"/>
                </a:xfrm>
                <a:prstGeom prst="line">
                  <a:avLst/>
                </a:prstGeom>
                <a:solidFill>
                  <a:schemeClr val="tx2"/>
                </a:solidFill>
                <a:ln w="28575" cap="flat" cmpd="sng" algn="ctr">
                  <a:solidFill>
                    <a:schemeClr val="accent1"/>
                  </a:solidFill>
                  <a:prstDash val="solid"/>
                  <a:round/>
                  <a:headEnd type="none" w="med" len="med"/>
                  <a:tailEnd type="none" w="med" len="med"/>
                </a:ln>
                <a:effectLst/>
              </p:spPr>
            </p:cxnSp>
            <p:sp>
              <p:nvSpPr>
                <p:cNvPr id="54" name="Diamond 53">
                  <a:extLst>
                    <a:ext uri="{FF2B5EF4-FFF2-40B4-BE49-F238E27FC236}">
                      <a16:creationId xmlns="" xmlns:a16="http://schemas.microsoft.com/office/drawing/2014/main" id="{9791C6BC-AD68-457E-8100-B45FD8A966F7}"/>
                    </a:ext>
                  </a:extLst>
                </p:cNvPr>
                <p:cNvSpPr/>
                <p:nvPr/>
              </p:nvSpPr>
              <p:spPr bwMode="auto">
                <a:xfrm>
                  <a:off x="5599599" y="2206619"/>
                  <a:ext cx="79200" cy="79200"/>
                </a:xfrm>
                <a:prstGeom prst="diamond">
                  <a:avLst/>
                </a:prstGeom>
                <a:solidFill>
                  <a:schemeClr val="accent1"/>
                </a:solidFill>
                <a:ln w="28575" cap="sq" cmpd="sng" algn="ctr">
                  <a:solidFill>
                    <a:schemeClr val="accent1"/>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Arial" charset="0"/>
                    <a:ea typeface="+mn-ea"/>
                    <a:cs typeface="+mn-cs"/>
                  </a:endParaRPr>
                </a:p>
              </p:txBody>
            </p:sp>
          </p:grpSp>
          <p:sp>
            <p:nvSpPr>
              <p:cNvPr id="59" name="Diamond 58">
                <a:extLst>
                  <a:ext uri="{FF2B5EF4-FFF2-40B4-BE49-F238E27FC236}">
                    <a16:creationId xmlns="" xmlns:a16="http://schemas.microsoft.com/office/drawing/2014/main" id="{C98E5DAB-B25B-4CA5-BA9F-C24D37689F47}"/>
                  </a:ext>
                </a:extLst>
              </p:cNvPr>
              <p:cNvSpPr/>
              <p:nvPr/>
            </p:nvSpPr>
            <p:spPr bwMode="auto">
              <a:xfrm>
                <a:off x="4522739" y="3964684"/>
                <a:ext cx="79200" cy="79200"/>
              </a:xfrm>
              <a:prstGeom prst="diamond">
                <a:avLst/>
              </a:prstGeom>
              <a:solidFill>
                <a:schemeClr val="accent1"/>
              </a:solidFill>
              <a:ln w="28575" cap="sq" cmpd="sng" algn="ctr">
                <a:solidFill>
                  <a:schemeClr val="accent1"/>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Arial" charset="0"/>
                  <a:ea typeface="+mn-ea"/>
                  <a:cs typeface="+mn-cs"/>
                </a:endParaRPr>
              </a:p>
            </p:txBody>
          </p:sp>
          <p:sp>
            <p:nvSpPr>
              <p:cNvPr id="62" name="Diamond 61">
                <a:extLst>
                  <a:ext uri="{FF2B5EF4-FFF2-40B4-BE49-F238E27FC236}">
                    <a16:creationId xmlns="" xmlns:a16="http://schemas.microsoft.com/office/drawing/2014/main" id="{A52420AD-A19F-4173-BD12-2C96F057C1F7}"/>
                  </a:ext>
                </a:extLst>
              </p:cNvPr>
              <p:cNvSpPr/>
              <p:nvPr/>
            </p:nvSpPr>
            <p:spPr bwMode="auto">
              <a:xfrm>
                <a:off x="4335338" y="4285444"/>
                <a:ext cx="79200" cy="79200"/>
              </a:xfrm>
              <a:prstGeom prst="diamond">
                <a:avLst/>
              </a:prstGeom>
              <a:solidFill>
                <a:schemeClr val="accent1"/>
              </a:solidFill>
              <a:ln w="28575" cap="sq" cmpd="sng" algn="ctr">
                <a:solidFill>
                  <a:schemeClr val="accent1"/>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Arial" charset="0"/>
                  <a:ea typeface="+mn-ea"/>
                  <a:cs typeface="+mn-cs"/>
                </a:endParaRPr>
              </a:p>
            </p:txBody>
          </p:sp>
          <p:grpSp>
            <p:nvGrpSpPr>
              <p:cNvPr id="63" name="Group 62">
                <a:extLst>
                  <a:ext uri="{FF2B5EF4-FFF2-40B4-BE49-F238E27FC236}">
                    <a16:creationId xmlns="" xmlns:a16="http://schemas.microsoft.com/office/drawing/2014/main" id="{B05DDF75-646C-4517-A82F-9600141012EB}"/>
                  </a:ext>
                </a:extLst>
              </p:cNvPr>
              <p:cNvGrpSpPr/>
              <p:nvPr/>
            </p:nvGrpSpPr>
            <p:grpSpPr>
              <a:xfrm>
                <a:off x="4232959" y="4602398"/>
                <a:ext cx="244027" cy="79200"/>
                <a:chOff x="5512629" y="2206619"/>
                <a:chExt cx="244027" cy="79200"/>
              </a:xfrm>
            </p:grpSpPr>
            <p:cxnSp>
              <p:nvCxnSpPr>
                <p:cNvPr id="64" name="Straight Connector 63">
                  <a:extLst>
                    <a:ext uri="{FF2B5EF4-FFF2-40B4-BE49-F238E27FC236}">
                      <a16:creationId xmlns="" xmlns:a16="http://schemas.microsoft.com/office/drawing/2014/main" id="{66D528C2-2FBC-47AE-9A8F-7635A56F2B98}"/>
                    </a:ext>
                  </a:extLst>
                </p:cNvPr>
                <p:cNvCxnSpPr>
                  <a:cxnSpLocks/>
                </p:cNvCxnSpPr>
                <p:nvPr/>
              </p:nvCxnSpPr>
              <p:spPr bwMode="auto">
                <a:xfrm>
                  <a:off x="5512629" y="2246219"/>
                  <a:ext cx="244027" cy="0"/>
                </a:xfrm>
                <a:prstGeom prst="line">
                  <a:avLst/>
                </a:prstGeom>
                <a:solidFill>
                  <a:schemeClr val="tx2"/>
                </a:solidFill>
                <a:ln w="28575" cap="flat" cmpd="sng" algn="ctr">
                  <a:solidFill>
                    <a:schemeClr val="accent1"/>
                  </a:solidFill>
                  <a:prstDash val="solid"/>
                  <a:round/>
                  <a:headEnd type="none" w="med" len="med"/>
                  <a:tailEnd type="none" w="med" len="med"/>
                </a:ln>
                <a:effectLst/>
              </p:spPr>
            </p:cxnSp>
            <p:sp>
              <p:nvSpPr>
                <p:cNvPr id="65" name="Diamond 64">
                  <a:extLst>
                    <a:ext uri="{FF2B5EF4-FFF2-40B4-BE49-F238E27FC236}">
                      <a16:creationId xmlns="" xmlns:a16="http://schemas.microsoft.com/office/drawing/2014/main" id="{402B4D4D-D019-4958-8DDF-72B19737FE82}"/>
                    </a:ext>
                  </a:extLst>
                </p:cNvPr>
                <p:cNvSpPr/>
                <p:nvPr/>
              </p:nvSpPr>
              <p:spPr bwMode="auto">
                <a:xfrm>
                  <a:off x="5599599" y="2206619"/>
                  <a:ext cx="79200" cy="79200"/>
                </a:xfrm>
                <a:prstGeom prst="diamond">
                  <a:avLst/>
                </a:prstGeom>
                <a:solidFill>
                  <a:schemeClr val="accent1"/>
                </a:solidFill>
                <a:ln w="28575" cap="sq" cmpd="sng" algn="ctr">
                  <a:solidFill>
                    <a:schemeClr val="accent1"/>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Arial" charset="0"/>
                    <a:ea typeface="+mn-ea"/>
                    <a:cs typeface="+mn-cs"/>
                  </a:endParaRPr>
                </a:p>
              </p:txBody>
            </p:sp>
          </p:grpSp>
          <p:grpSp>
            <p:nvGrpSpPr>
              <p:cNvPr id="68" name="Group 67">
                <a:extLst>
                  <a:ext uri="{FF2B5EF4-FFF2-40B4-BE49-F238E27FC236}">
                    <a16:creationId xmlns="" xmlns:a16="http://schemas.microsoft.com/office/drawing/2014/main" id="{6EC0D693-AE05-41A0-8993-BAEF829A40A3}"/>
                  </a:ext>
                </a:extLst>
              </p:cNvPr>
              <p:cNvGrpSpPr/>
              <p:nvPr/>
            </p:nvGrpSpPr>
            <p:grpSpPr>
              <a:xfrm>
                <a:off x="4083779" y="4913743"/>
                <a:ext cx="151632" cy="79200"/>
                <a:chOff x="5559510" y="2206619"/>
                <a:chExt cx="151632" cy="79200"/>
              </a:xfrm>
            </p:grpSpPr>
            <p:cxnSp>
              <p:nvCxnSpPr>
                <p:cNvPr id="69" name="Straight Connector 68">
                  <a:extLst>
                    <a:ext uri="{FF2B5EF4-FFF2-40B4-BE49-F238E27FC236}">
                      <a16:creationId xmlns="" xmlns:a16="http://schemas.microsoft.com/office/drawing/2014/main" id="{02748270-ED88-40EC-8800-4147E1EDDF86}"/>
                    </a:ext>
                  </a:extLst>
                </p:cNvPr>
                <p:cNvCxnSpPr>
                  <a:cxnSpLocks/>
                </p:cNvCxnSpPr>
                <p:nvPr/>
              </p:nvCxnSpPr>
              <p:spPr bwMode="auto">
                <a:xfrm flipV="1">
                  <a:off x="5559510" y="2246219"/>
                  <a:ext cx="151632" cy="1"/>
                </a:xfrm>
                <a:prstGeom prst="line">
                  <a:avLst/>
                </a:prstGeom>
                <a:solidFill>
                  <a:schemeClr val="tx2"/>
                </a:solidFill>
                <a:ln w="28575" cap="flat" cmpd="sng" algn="ctr">
                  <a:solidFill>
                    <a:schemeClr val="accent1"/>
                  </a:solidFill>
                  <a:prstDash val="solid"/>
                  <a:round/>
                  <a:headEnd type="none" w="med" len="med"/>
                  <a:tailEnd type="none" w="med" len="med"/>
                </a:ln>
                <a:effectLst/>
              </p:spPr>
            </p:cxnSp>
            <p:sp>
              <p:nvSpPr>
                <p:cNvPr id="70" name="Diamond 69">
                  <a:extLst>
                    <a:ext uri="{FF2B5EF4-FFF2-40B4-BE49-F238E27FC236}">
                      <a16:creationId xmlns="" xmlns:a16="http://schemas.microsoft.com/office/drawing/2014/main" id="{447E7D79-DD83-4B1A-8A8B-AA4F633894E9}"/>
                    </a:ext>
                  </a:extLst>
                </p:cNvPr>
                <p:cNvSpPr/>
                <p:nvPr/>
              </p:nvSpPr>
              <p:spPr bwMode="auto">
                <a:xfrm>
                  <a:off x="5599599" y="2206619"/>
                  <a:ext cx="79200" cy="79200"/>
                </a:xfrm>
                <a:prstGeom prst="diamond">
                  <a:avLst/>
                </a:prstGeom>
                <a:solidFill>
                  <a:schemeClr val="accent1"/>
                </a:solidFill>
                <a:ln w="28575" cap="sq" cmpd="sng" algn="ctr">
                  <a:solidFill>
                    <a:schemeClr val="accent1"/>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Arial" charset="0"/>
                    <a:ea typeface="+mn-ea"/>
                    <a:cs typeface="+mn-cs"/>
                  </a:endParaRPr>
                </a:p>
              </p:txBody>
            </p:sp>
          </p:grpSp>
          <p:sp>
            <p:nvSpPr>
              <p:cNvPr id="73" name="Diamond 72">
                <a:extLst>
                  <a:ext uri="{FF2B5EF4-FFF2-40B4-BE49-F238E27FC236}">
                    <a16:creationId xmlns="" xmlns:a16="http://schemas.microsoft.com/office/drawing/2014/main" id="{1D93EA8E-13A8-4B42-B43B-EE05FD69EE31}"/>
                  </a:ext>
                </a:extLst>
              </p:cNvPr>
              <p:cNvSpPr/>
              <p:nvPr/>
            </p:nvSpPr>
            <p:spPr bwMode="auto">
              <a:xfrm>
                <a:off x="3997814" y="5227893"/>
                <a:ext cx="79200" cy="79200"/>
              </a:xfrm>
              <a:prstGeom prst="diamond">
                <a:avLst/>
              </a:prstGeom>
              <a:solidFill>
                <a:schemeClr val="accent1"/>
              </a:solidFill>
              <a:ln w="28575" cap="sq" cmpd="sng" algn="ctr">
                <a:solidFill>
                  <a:schemeClr val="accent1"/>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Arial" charset="0"/>
                  <a:ea typeface="+mn-ea"/>
                  <a:cs typeface="+mn-cs"/>
                </a:endParaRPr>
              </a:p>
            </p:txBody>
          </p:sp>
          <p:grpSp>
            <p:nvGrpSpPr>
              <p:cNvPr id="74" name="Group 73">
                <a:extLst>
                  <a:ext uri="{FF2B5EF4-FFF2-40B4-BE49-F238E27FC236}">
                    <a16:creationId xmlns="" xmlns:a16="http://schemas.microsoft.com/office/drawing/2014/main" id="{2C75E4BF-6072-4911-A21E-656852FACB4E}"/>
                  </a:ext>
                </a:extLst>
              </p:cNvPr>
              <p:cNvGrpSpPr/>
              <p:nvPr/>
            </p:nvGrpSpPr>
            <p:grpSpPr>
              <a:xfrm>
                <a:off x="3832613" y="5861207"/>
                <a:ext cx="339561" cy="79200"/>
                <a:chOff x="5509824" y="2206619"/>
                <a:chExt cx="339561" cy="79200"/>
              </a:xfrm>
            </p:grpSpPr>
            <p:cxnSp>
              <p:nvCxnSpPr>
                <p:cNvPr id="75" name="Straight Connector 74">
                  <a:extLst>
                    <a:ext uri="{FF2B5EF4-FFF2-40B4-BE49-F238E27FC236}">
                      <a16:creationId xmlns="" xmlns:a16="http://schemas.microsoft.com/office/drawing/2014/main" id="{719338BA-82E5-4A7B-936F-0BBEA01A62CF}"/>
                    </a:ext>
                  </a:extLst>
                </p:cNvPr>
                <p:cNvCxnSpPr>
                  <a:cxnSpLocks/>
                </p:cNvCxnSpPr>
                <p:nvPr/>
              </p:nvCxnSpPr>
              <p:spPr bwMode="auto">
                <a:xfrm>
                  <a:off x="5509824" y="2246219"/>
                  <a:ext cx="339561" cy="0"/>
                </a:xfrm>
                <a:prstGeom prst="line">
                  <a:avLst/>
                </a:prstGeom>
                <a:solidFill>
                  <a:schemeClr val="tx2"/>
                </a:solidFill>
                <a:ln w="28575" cap="flat" cmpd="sng" algn="ctr">
                  <a:solidFill>
                    <a:schemeClr val="accent1"/>
                  </a:solidFill>
                  <a:prstDash val="solid"/>
                  <a:round/>
                  <a:headEnd type="none" w="med" len="med"/>
                  <a:tailEnd type="none" w="med" len="med"/>
                </a:ln>
                <a:effectLst/>
              </p:spPr>
            </p:cxnSp>
            <p:sp>
              <p:nvSpPr>
                <p:cNvPr id="76" name="Diamond 75">
                  <a:extLst>
                    <a:ext uri="{FF2B5EF4-FFF2-40B4-BE49-F238E27FC236}">
                      <a16:creationId xmlns="" xmlns:a16="http://schemas.microsoft.com/office/drawing/2014/main" id="{78855E81-2102-49DB-B07B-03AC85EBF666}"/>
                    </a:ext>
                  </a:extLst>
                </p:cNvPr>
                <p:cNvSpPr/>
                <p:nvPr/>
              </p:nvSpPr>
              <p:spPr bwMode="auto">
                <a:xfrm>
                  <a:off x="5599599" y="2206619"/>
                  <a:ext cx="79200" cy="79200"/>
                </a:xfrm>
                <a:prstGeom prst="diamond">
                  <a:avLst/>
                </a:prstGeom>
                <a:solidFill>
                  <a:schemeClr val="accent1"/>
                </a:solidFill>
                <a:ln w="28575" cap="sq" cmpd="sng" algn="ctr">
                  <a:solidFill>
                    <a:schemeClr val="accent1"/>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Arial" charset="0"/>
                    <a:ea typeface="+mn-ea"/>
                    <a:cs typeface="+mn-cs"/>
                  </a:endParaRPr>
                </a:p>
              </p:txBody>
            </p:sp>
          </p:grpSp>
          <p:sp>
            <p:nvSpPr>
              <p:cNvPr id="78" name="Diamond 77">
                <a:extLst>
                  <a:ext uri="{FF2B5EF4-FFF2-40B4-BE49-F238E27FC236}">
                    <a16:creationId xmlns="" xmlns:a16="http://schemas.microsoft.com/office/drawing/2014/main" id="{AE0AD257-F975-43A4-98CD-3B2BD505D40E}"/>
                  </a:ext>
                </a:extLst>
              </p:cNvPr>
              <p:cNvSpPr/>
              <p:nvPr/>
            </p:nvSpPr>
            <p:spPr bwMode="auto">
              <a:xfrm>
                <a:off x="3952604" y="5546717"/>
                <a:ext cx="79200" cy="79200"/>
              </a:xfrm>
              <a:prstGeom prst="diamond">
                <a:avLst/>
              </a:prstGeom>
              <a:solidFill>
                <a:schemeClr val="accent1"/>
              </a:solidFill>
              <a:ln w="28575" cap="sq" cmpd="sng" algn="ctr">
                <a:solidFill>
                  <a:schemeClr val="accent1"/>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Arial" charset="0"/>
                  <a:ea typeface="+mn-ea"/>
                  <a:cs typeface="+mn-cs"/>
                </a:endParaRPr>
              </a:p>
            </p:txBody>
          </p:sp>
          <p:grpSp>
            <p:nvGrpSpPr>
              <p:cNvPr id="94" name="Group 93">
                <a:extLst>
                  <a:ext uri="{FF2B5EF4-FFF2-40B4-BE49-F238E27FC236}">
                    <a16:creationId xmlns="" xmlns:a16="http://schemas.microsoft.com/office/drawing/2014/main" id="{007084C5-786C-4996-8718-DE80695BEE72}"/>
                  </a:ext>
                </a:extLst>
              </p:cNvPr>
              <p:cNvGrpSpPr/>
              <p:nvPr/>
            </p:nvGrpSpPr>
            <p:grpSpPr>
              <a:xfrm>
                <a:off x="3741218" y="1017167"/>
                <a:ext cx="4652084" cy="5047785"/>
                <a:chOff x="3741218" y="1017167"/>
                <a:chExt cx="4652084" cy="5047785"/>
              </a:xfrm>
            </p:grpSpPr>
            <p:cxnSp>
              <p:nvCxnSpPr>
                <p:cNvPr id="79" name="Straight Connector 78">
                  <a:extLst>
                    <a:ext uri="{FF2B5EF4-FFF2-40B4-BE49-F238E27FC236}">
                      <a16:creationId xmlns="" xmlns:a16="http://schemas.microsoft.com/office/drawing/2014/main" id="{2BDEA534-1F41-4BA4-A661-E5BF4211950E}"/>
                    </a:ext>
                  </a:extLst>
                </p:cNvPr>
                <p:cNvCxnSpPr>
                  <a:cxnSpLocks/>
                </p:cNvCxnSpPr>
                <p:nvPr/>
              </p:nvCxnSpPr>
              <p:spPr bwMode="auto">
                <a:xfrm>
                  <a:off x="3741218" y="6052117"/>
                  <a:ext cx="4652084" cy="0"/>
                </a:xfrm>
                <a:prstGeom prst="line">
                  <a:avLst/>
                </a:prstGeom>
                <a:solidFill>
                  <a:schemeClr val="tx2"/>
                </a:solidFill>
                <a:ln w="12700" cap="flat" cmpd="sng" algn="ctr">
                  <a:solidFill>
                    <a:schemeClr val="tx1"/>
                  </a:solidFill>
                  <a:prstDash val="solid"/>
                  <a:round/>
                  <a:headEnd type="none" w="med" len="med"/>
                  <a:tailEnd type="none" w="med" len="med"/>
                </a:ln>
                <a:effectLst/>
              </p:spPr>
            </p:cxnSp>
            <p:cxnSp>
              <p:nvCxnSpPr>
                <p:cNvPr id="81" name="Straight Connector 80">
                  <a:extLst>
                    <a:ext uri="{FF2B5EF4-FFF2-40B4-BE49-F238E27FC236}">
                      <a16:creationId xmlns="" xmlns:a16="http://schemas.microsoft.com/office/drawing/2014/main" id="{068375E2-0240-491B-B390-5F1F4A355E69}"/>
                    </a:ext>
                  </a:extLst>
                </p:cNvPr>
                <p:cNvCxnSpPr>
                  <a:cxnSpLocks/>
                </p:cNvCxnSpPr>
                <p:nvPr/>
              </p:nvCxnSpPr>
              <p:spPr bwMode="auto">
                <a:xfrm flipV="1">
                  <a:off x="3757904" y="1021321"/>
                  <a:ext cx="8900" cy="5043631"/>
                </a:xfrm>
                <a:prstGeom prst="line">
                  <a:avLst/>
                </a:prstGeom>
                <a:solidFill>
                  <a:schemeClr val="tx2"/>
                </a:solidFill>
                <a:ln w="12700" cap="flat" cmpd="sng" algn="ctr">
                  <a:solidFill>
                    <a:schemeClr val="tx1"/>
                  </a:solidFill>
                  <a:prstDash val="solid"/>
                  <a:round/>
                  <a:headEnd type="none" w="med" len="med"/>
                  <a:tailEnd type="none" w="med" len="med"/>
                </a:ln>
                <a:effectLst/>
              </p:spPr>
            </p:cxnSp>
            <p:cxnSp>
              <p:nvCxnSpPr>
                <p:cNvPr id="83" name="Straight Connector 82">
                  <a:extLst>
                    <a:ext uri="{FF2B5EF4-FFF2-40B4-BE49-F238E27FC236}">
                      <a16:creationId xmlns="" xmlns:a16="http://schemas.microsoft.com/office/drawing/2014/main" id="{9F7A60A2-375D-4E73-B919-78250D84360C}"/>
                    </a:ext>
                  </a:extLst>
                </p:cNvPr>
                <p:cNvCxnSpPr>
                  <a:cxnSpLocks/>
                </p:cNvCxnSpPr>
                <p:nvPr/>
              </p:nvCxnSpPr>
              <p:spPr bwMode="auto">
                <a:xfrm flipV="1">
                  <a:off x="4220259" y="1017167"/>
                  <a:ext cx="0" cy="5034947"/>
                </a:xfrm>
                <a:prstGeom prst="line">
                  <a:avLst/>
                </a:prstGeom>
                <a:solidFill>
                  <a:schemeClr val="tx2"/>
                </a:solidFill>
                <a:ln w="12700" cap="flat" cmpd="sng" algn="ctr">
                  <a:solidFill>
                    <a:schemeClr val="bg2"/>
                  </a:solidFill>
                  <a:prstDash val="sysDot"/>
                  <a:round/>
                  <a:headEnd type="none" w="med" len="med"/>
                  <a:tailEnd type="none" w="med" len="med"/>
                </a:ln>
                <a:effectLst/>
              </p:spPr>
            </p:cxnSp>
            <p:cxnSp>
              <p:nvCxnSpPr>
                <p:cNvPr id="85" name="Straight Connector 84">
                  <a:extLst>
                    <a:ext uri="{FF2B5EF4-FFF2-40B4-BE49-F238E27FC236}">
                      <a16:creationId xmlns="" xmlns:a16="http://schemas.microsoft.com/office/drawing/2014/main" id="{C6EF7C78-0A9A-44F9-A011-2DD7BBF380BE}"/>
                    </a:ext>
                  </a:extLst>
                </p:cNvPr>
                <p:cNvCxnSpPr>
                  <a:cxnSpLocks/>
                </p:cNvCxnSpPr>
                <p:nvPr/>
              </p:nvCxnSpPr>
              <p:spPr bwMode="auto">
                <a:xfrm flipV="1">
                  <a:off x="4681203" y="1017167"/>
                  <a:ext cx="0" cy="5034947"/>
                </a:xfrm>
                <a:prstGeom prst="line">
                  <a:avLst/>
                </a:prstGeom>
                <a:solidFill>
                  <a:schemeClr val="tx2"/>
                </a:solidFill>
                <a:ln w="12700" cap="flat" cmpd="sng" algn="ctr">
                  <a:solidFill>
                    <a:schemeClr val="bg2"/>
                  </a:solidFill>
                  <a:prstDash val="sysDot"/>
                  <a:round/>
                  <a:headEnd type="none" w="med" len="med"/>
                  <a:tailEnd type="none" w="med" len="med"/>
                </a:ln>
                <a:effectLst/>
              </p:spPr>
            </p:cxnSp>
            <p:cxnSp>
              <p:nvCxnSpPr>
                <p:cNvPr id="86" name="Straight Connector 85">
                  <a:extLst>
                    <a:ext uri="{FF2B5EF4-FFF2-40B4-BE49-F238E27FC236}">
                      <a16:creationId xmlns="" xmlns:a16="http://schemas.microsoft.com/office/drawing/2014/main" id="{7A908486-603A-4DA2-984A-72EC2D0311E6}"/>
                    </a:ext>
                  </a:extLst>
                </p:cNvPr>
                <p:cNvCxnSpPr>
                  <a:cxnSpLocks/>
                </p:cNvCxnSpPr>
                <p:nvPr/>
              </p:nvCxnSpPr>
              <p:spPr bwMode="auto">
                <a:xfrm flipV="1">
                  <a:off x="5142144" y="1017167"/>
                  <a:ext cx="0" cy="5034947"/>
                </a:xfrm>
                <a:prstGeom prst="line">
                  <a:avLst/>
                </a:prstGeom>
                <a:solidFill>
                  <a:schemeClr val="tx2"/>
                </a:solidFill>
                <a:ln w="12700" cap="flat" cmpd="sng" algn="ctr">
                  <a:solidFill>
                    <a:schemeClr val="bg2"/>
                  </a:solidFill>
                  <a:prstDash val="sysDot"/>
                  <a:round/>
                  <a:headEnd type="none" w="med" len="med"/>
                  <a:tailEnd type="none" w="med" len="med"/>
                </a:ln>
                <a:effectLst/>
              </p:spPr>
            </p:cxnSp>
            <p:cxnSp>
              <p:nvCxnSpPr>
                <p:cNvPr id="87" name="Straight Connector 86">
                  <a:extLst>
                    <a:ext uri="{FF2B5EF4-FFF2-40B4-BE49-F238E27FC236}">
                      <a16:creationId xmlns="" xmlns:a16="http://schemas.microsoft.com/office/drawing/2014/main" id="{BB0470DE-8C2C-4F00-8864-30921BAFB0AD}"/>
                    </a:ext>
                  </a:extLst>
                </p:cNvPr>
                <p:cNvCxnSpPr>
                  <a:cxnSpLocks/>
                </p:cNvCxnSpPr>
                <p:nvPr/>
              </p:nvCxnSpPr>
              <p:spPr bwMode="auto">
                <a:xfrm flipV="1">
                  <a:off x="5603087" y="1017167"/>
                  <a:ext cx="0" cy="5034947"/>
                </a:xfrm>
                <a:prstGeom prst="line">
                  <a:avLst/>
                </a:prstGeom>
                <a:solidFill>
                  <a:schemeClr val="tx2"/>
                </a:solidFill>
                <a:ln w="12700" cap="flat" cmpd="sng" algn="ctr">
                  <a:solidFill>
                    <a:schemeClr val="bg2"/>
                  </a:solidFill>
                  <a:prstDash val="sysDot"/>
                  <a:round/>
                  <a:headEnd type="none" w="med" len="med"/>
                  <a:tailEnd type="none" w="med" len="med"/>
                </a:ln>
                <a:effectLst/>
              </p:spPr>
            </p:cxnSp>
            <p:cxnSp>
              <p:nvCxnSpPr>
                <p:cNvPr id="88" name="Straight Connector 87">
                  <a:extLst>
                    <a:ext uri="{FF2B5EF4-FFF2-40B4-BE49-F238E27FC236}">
                      <a16:creationId xmlns="" xmlns:a16="http://schemas.microsoft.com/office/drawing/2014/main" id="{A3903289-D8CB-4BE8-A0F2-F4EBA075F09E}"/>
                    </a:ext>
                  </a:extLst>
                </p:cNvPr>
                <p:cNvCxnSpPr>
                  <a:cxnSpLocks/>
                </p:cNvCxnSpPr>
                <p:nvPr/>
              </p:nvCxnSpPr>
              <p:spPr bwMode="auto">
                <a:xfrm flipV="1">
                  <a:off x="6068698" y="1017167"/>
                  <a:ext cx="0" cy="5034947"/>
                </a:xfrm>
                <a:prstGeom prst="line">
                  <a:avLst/>
                </a:prstGeom>
                <a:solidFill>
                  <a:schemeClr val="tx2"/>
                </a:solidFill>
                <a:ln w="12700" cap="flat" cmpd="sng" algn="ctr">
                  <a:solidFill>
                    <a:schemeClr val="bg2"/>
                  </a:solidFill>
                  <a:prstDash val="sysDot"/>
                  <a:round/>
                  <a:headEnd type="none" w="med" len="med"/>
                  <a:tailEnd type="none" w="med" len="med"/>
                </a:ln>
                <a:effectLst/>
              </p:spPr>
            </p:cxnSp>
            <p:cxnSp>
              <p:nvCxnSpPr>
                <p:cNvPr id="89" name="Straight Connector 88">
                  <a:extLst>
                    <a:ext uri="{FF2B5EF4-FFF2-40B4-BE49-F238E27FC236}">
                      <a16:creationId xmlns="" xmlns:a16="http://schemas.microsoft.com/office/drawing/2014/main" id="{81EC150E-9785-4E41-869E-330FDC8532D5}"/>
                    </a:ext>
                  </a:extLst>
                </p:cNvPr>
                <p:cNvCxnSpPr>
                  <a:cxnSpLocks/>
                </p:cNvCxnSpPr>
                <p:nvPr/>
              </p:nvCxnSpPr>
              <p:spPr bwMode="auto">
                <a:xfrm flipV="1">
                  <a:off x="6529636" y="1017167"/>
                  <a:ext cx="0" cy="5034947"/>
                </a:xfrm>
                <a:prstGeom prst="line">
                  <a:avLst/>
                </a:prstGeom>
                <a:solidFill>
                  <a:schemeClr val="tx2"/>
                </a:solidFill>
                <a:ln w="12700" cap="flat" cmpd="sng" algn="ctr">
                  <a:solidFill>
                    <a:schemeClr val="bg2"/>
                  </a:solidFill>
                  <a:prstDash val="sysDot"/>
                  <a:round/>
                  <a:headEnd type="none" w="med" len="med"/>
                  <a:tailEnd type="none" w="med" len="med"/>
                </a:ln>
                <a:effectLst/>
              </p:spPr>
            </p:cxnSp>
            <p:cxnSp>
              <p:nvCxnSpPr>
                <p:cNvPr id="90" name="Straight Connector 89">
                  <a:extLst>
                    <a:ext uri="{FF2B5EF4-FFF2-40B4-BE49-F238E27FC236}">
                      <a16:creationId xmlns="" xmlns:a16="http://schemas.microsoft.com/office/drawing/2014/main" id="{D3F8AACC-5299-4CD5-ACF7-8BA10FD4B91B}"/>
                    </a:ext>
                  </a:extLst>
                </p:cNvPr>
                <p:cNvCxnSpPr>
                  <a:cxnSpLocks/>
                </p:cNvCxnSpPr>
                <p:nvPr/>
              </p:nvCxnSpPr>
              <p:spPr bwMode="auto">
                <a:xfrm flipV="1">
                  <a:off x="6989644" y="1017167"/>
                  <a:ext cx="0" cy="5034947"/>
                </a:xfrm>
                <a:prstGeom prst="line">
                  <a:avLst/>
                </a:prstGeom>
                <a:solidFill>
                  <a:schemeClr val="tx2"/>
                </a:solidFill>
                <a:ln w="12700" cap="flat" cmpd="sng" algn="ctr">
                  <a:solidFill>
                    <a:schemeClr val="bg2"/>
                  </a:solidFill>
                  <a:prstDash val="sysDot"/>
                  <a:round/>
                  <a:headEnd type="none" w="med" len="med"/>
                  <a:tailEnd type="none" w="med" len="med"/>
                </a:ln>
                <a:effectLst/>
              </p:spPr>
            </p:cxnSp>
            <p:cxnSp>
              <p:nvCxnSpPr>
                <p:cNvPr id="91" name="Straight Connector 90">
                  <a:extLst>
                    <a:ext uri="{FF2B5EF4-FFF2-40B4-BE49-F238E27FC236}">
                      <a16:creationId xmlns="" xmlns:a16="http://schemas.microsoft.com/office/drawing/2014/main" id="{0AD7ABDB-4124-44F6-9DCE-74436FEBAB88}"/>
                    </a:ext>
                  </a:extLst>
                </p:cNvPr>
                <p:cNvCxnSpPr>
                  <a:cxnSpLocks/>
                </p:cNvCxnSpPr>
                <p:nvPr/>
              </p:nvCxnSpPr>
              <p:spPr bwMode="auto">
                <a:xfrm flipV="1">
                  <a:off x="7455262" y="1017167"/>
                  <a:ext cx="0" cy="5034947"/>
                </a:xfrm>
                <a:prstGeom prst="line">
                  <a:avLst/>
                </a:prstGeom>
                <a:solidFill>
                  <a:schemeClr val="tx2"/>
                </a:solidFill>
                <a:ln w="12700" cap="flat" cmpd="sng" algn="ctr">
                  <a:solidFill>
                    <a:schemeClr val="bg2"/>
                  </a:solidFill>
                  <a:prstDash val="sysDot"/>
                  <a:round/>
                  <a:headEnd type="none" w="med" len="med"/>
                  <a:tailEnd type="none" w="med" len="med"/>
                </a:ln>
                <a:effectLst/>
              </p:spPr>
            </p:cxnSp>
            <p:cxnSp>
              <p:nvCxnSpPr>
                <p:cNvPr id="92" name="Straight Connector 91">
                  <a:extLst>
                    <a:ext uri="{FF2B5EF4-FFF2-40B4-BE49-F238E27FC236}">
                      <a16:creationId xmlns="" xmlns:a16="http://schemas.microsoft.com/office/drawing/2014/main" id="{7F7AAFDA-9018-4294-BFA8-BC10EBD60FA8}"/>
                    </a:ext>
                  </a:extLst>
                </p:cNvPr>
                <p:cNvCxnSpPr>
                  <a:cxnSpLocks/>
                </p:cNvCxnSpPr>
                <p:nvPr/>
              </p:nvCxnSpPr>
              <p:spPr bwMode="auto">
                <a:xfrm flipV="1">
                  <a:off x="7915264" y="1017167"/>
                  <a:ext cx="0" cy="5034947"/>
                </a:xfrm>
                <a:prstGeom prst="line">
                  <a:avLst/>
                </a:prstGeom>
                <a:solidFill>
                  <a:schemeClr val="tx2"/>
                </a:solidFill>
                <a:ln w="12700" cap="flat" cmpd="sng" algn="ctr">
                  <a:solidFill>
                    <a:schemeClr val="bg2"/>
                  </a:solidFill>
                  <a:prstDash val="sysDot"/>
                  <a:round/>
                  <a:headEnd type="none" w="med" len="med"/>
                  <a:tailEnd type="none" w="med" len="med"/>
                </a:ln>
                <a:effectLst/>
              </p:spPr>
            </p:cxnSp>
            <p:cxnSp>
              <p:nvCxnSpPr>
                <p:cNvPr id="93" name="Straight Connector 92">
                  <a:extLst>
                    <a:ext uri="{FF2B5EF4-FFF2-40B4-BE49-F238E27FC236}">
                      <a16:creationId xmlns="" xmlns:a16="http://schemas.microsoft.com/office/drawing/2014/main" id="{ACF86DAE-515B-402B-A201-7A50EC87E370}"/>
                    </a:ext>
                  </a:extLst>
                </p:cNvPr>
                <p:cNvCxnSpPr>
                  <a:cxnSpLocks/>
                </p:cNvCxnSpPr>
                <p:nvPr/>
              </p:nvCxnSpPr>
              <p:spPr bwMode="auto">
                <a:xfrm flipV="1">
                  <a:off x="8375270" y="1017167"/>
                  <a:ext cx="0" cy="5034947"/>
                </a:xfrm>
                <a:prstGeom prst="line">
                  <a:avLst/>
                </a:prstGeom>
                <a:solidFill>
                  <a:schemeClr val="tx2"/>
                </a:solidFill>
                <a:ln w="12700" cap="flat" cmpd="sng" algn="ctr">
                  <a:solidFill>
                    <a:schemeClr val="bg2"/>
                  </a:solidFill>
                  <a:prstDash val="sysDot"/>
                  <a:round/>
                  <a:headEnd type="none" w="med" len="med"/>
                  <a:tailEnd type="none" w="med" len="med"/>
                </a:ln>
                <a:effectLst/>
              </p:spPr>
            </p:cxnSp>
          </p:grpSp>
          <p:sp>
            <p:nvSpPr>
              <p:cNvPr id="95" name="TextBox 94">
                <a:extLst>
                  <a:ext uri="{FF2B5EF4-FFF2-40B4-BE49-F238E27FC236}">
                    <a16:creationId xmlns="" xmlns:a16="http://schemas.microsoft.com/office/drawing/2014/main" id="{11FA984E-7DD1-4C5E-953C-FE3F9B3ADDF3}"/>
                  </a:ext>
                </a:extLst>
              </p:cNvPr>
              <p:cNvSpPr txBox="1"/>
              <p:nvPr/>
            </p:nvSpPr>
            <p:spPr>
              <a:xfrm>
                <a:off x="3694606" y="6064643"/>
                <a:ext cx="26826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0%</a:t>
                </a:r>
              </a:p>
            </p:txBody>
          </p:sp>
          <p:sp>
            <p:nvSpPr>
              <p:cNvPr id="96" name="TextBox 95">
                <a:extLst>
                  <a:ext uri="{FF2B5EF4-FFF2-40B4-BE49-F238E27FC236}">
                    <a16:creationId xmlns="" xmlns:a16="http://schemas.microsoft.com/office/drawing/2014/main" id="{4AEB18E5-F884-4F3D-B7B1-C1A459836821}"/>
                  </a:ext>
                </a:extLst>
              </p:cNvPr>
              <p:cNvSpPr txBox="1"/>
              <p:nvPr/>
            </p:nvSpPr>
            <p:spPr>
              <a:xfrm>
                <a:off x="6318930" y="6064643"/>
                <a:ext cx="45285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60%</a:t>
                </a:r>
              </a:p>
            </p:txBody>
          </p:sp>
          <p:sp>
            <p:nvSpPr>
              <p:cNvPr id="97" name="TextBox 96">
                <a:extLst>
                  <a:ext uri="{FF2B5EF4-FFF2-40B4-BE49-F238E27FC236}">
                    <a16:creationId xmlns="" xmlns:a16="http://schemas.microsoft.com/office/drawing/2014/main" id="{C2948F7F-39B8-4440-A61D-9A75AC6EB94B}"/>
                  </a:ext>
                </a:extLst>
              </p:cNvPr>
              <p:cNvSpPr txBox="1"/>
              <p:nvPr/>
            </p:nvSpPr>
            <p:spPr>
              <a:xfrm>
                <a:off x="6745039" y="6064643"/>
                <a:ext cx="47976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70%</a:t>
                </a:r>
              </a:p>
            </p:txBody>
          </p:sp>
          <p:sp>
            <p:nvSpPr>
              <p:cNvPr id="98" name="TextBox 97">
                <a:extLst>
                  <a:ext uri="{FF2B5EF4-FFF2-40B4-BE49-F238E27FC236}">
                    <a16:creationId xmlns="" xmlns:a16="http://schemas.microsoft.com/office/drawing/2014/main" id="{BF7E05C5-0370-427E-878D-0378D75A9112}"/>
                  </a:ext>
                </a:extLst>
              </p:cNvPr>
              <p:cNvSpPr txBox="1"/>
              <p:nvPr/>
            </p:nvSpPr>
            <p:spPr>
              <a:xfrm>
                <a:off x="7302424" y="6064643"/>
                <a:ext cx="32251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80%</a:t>
                </a:r>
              </a:p>
            </p:txBody>
          </p:sp>
          <p:sp>
            <p:nvSpPr>
              <p:cNvPr id="99" name="TextBox 98">
                <a:extLst>
                  <a:ext uri="{FF2B5EF4-FFF2-40B4-BE49-F238E27FC236}">
                    <a16:creationId xmlns="" xmlns:a16="http://schemas.microsoft.com/office/drawing/2014/main" id="{4A818E62-17C2-48D5-AF4C-013C1C527832}"/>
                  </a:ext>
                </a:extLst>
              </p:cNvPr>
              <p:cNvSpPr txBox="1"/>
              <p:nvPr/>
            </p:nvSpPr>
            <p:spPr>
              <a:xfrm>
                <a:off x="7698365" y="6064643"/>
                <a:ext cx="448509"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90%</a:t>
                </a:r>
              </a:p>
            </p:txBody>
          </p:sp>
          <p:sp>
            <p:nvSpPr>
              <p:cNvPr id="100" name="TextBox 99">
                <a:extLst>
                  <a:ext uri="{FF2B5EF4-FFF2-40B4-BE49-F238E27FC236}">
                    <a16:creationId xmlns="" xmlns:a16="http://schemas.microsoft.com/office/drawing/2014/main" id="{940E63C0-DD22-45EF-BB33-01F26E5A55EF}"/>
                  </a:ext>
                </a:extLst>
              </p:cNvPr>
              <p:cNvSpPr txBox="1"/>
              <p:nvPr/>
            </p:nvSpPr>
            <p:spPr>
              <a:xfrm>
                <a:off x="5410556" y="6064643"/>
                <a:ext cx="40276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40%</a:t>
                </a:r>
              </a:p>
            </p:txBody>
          </p:sp>
          <p:sp>
            <p:nvSpPr>
              <p:cNvPr id="101" name="TextBox 100">
                <a:extLst>
                  <a:ext uri="{FF2B5EF4-FFF2-40B4-BE49-F238E27FC236}">
                    <a16:creationId xmlns="" xmlns:a16="http://schemas.microsoft.com/office/drawing/2014/main" id="{57F4B45C-F2B9-4927-BAED-33F2C4DD2FD3}"/>
                  </a:ext>
                </a:extLst>
              </p:cNvPr>
              <p:cNvSpPr txBox="1"/>
              <p:nvPr/>
            </p:nvSpPr>
            <p:spPr>
              <a:xfrm>
                <a:off x="5946874" y="6064643"/>
                <a:ext cx="32645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50%</a:t>
                </a:r>
              </a:p>
            </p:txBody>
          </p:sp>
          <p:sp>
            <p:nvSpPr>
              <p:cNvPr id="102" name="TextBox 101">
                <a:extLst>
                  <a:ext uri="{FF2B5EF4-FFF2-40B4-BE49-F238E27FC236}">
                    <a16:creationId xmlns="" xmlns:a16="http://schemas.microsoft.com/office/drawing/2014/main" id="{B9436EE6-CB10-4112-8924-882C6F5FFC68}"/>
                  </a:ext>
                </a:extLst>
              </p:cNvPr>
              <p:cNvSpPr txBox="1"/>
              <p:nvPr/>
            </p:nvSpPr>
            <p:spPr>
              <a:xfrm>
                <a:off x="4051847" y="6064643"/>
                <a:ext cx="3603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10%</a:t>
                </a:r>
              </a:p>
            </p:txBody>
          </p:sp>
          <p:sp>
            <p:nvSpPr>
              <p:cNvPr id="103" name="TextBox 102">
                <a:extLst>
                  <a:ext uri="{FF2B5EF4-FFF2-40B4-BE49-F238E27FC236}">
                    <a16:creationId xmlns="" xmlns:a16="http://schemas.microsoft.com/office/drawing/2014/main" id="{03D392D2-A5E6-4FA4-997B-3B1920254BF0}"/>
                  </a:ext>
                </a:extLst>
              </p:cNvPr>
              <p:cNvSpPr txBox="1"/>
              <p:nvPr/>
            </p:nvSpPr>
            <p:spPr>
              <a:xfrm>
                <a:off x="4476280" y="6064643"/>
                <a:ext cx="46018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20%</a:t>
                </a:r>
              </a:p>
            </p:txBody>
          </p:sp>
          <p:sp>
            <p:nvSpPr>
              <p:cNvPr id="104" name="TextBox 103">
                <a:extLst>
                  <a:ext uri="{FF2B5EF4-FFF2-40B4-BE49-F238E27FC236}">
                    <a16:creationId xmlns="" xmlns:a16="http://schemas.microsoft.com/office/drawing/2014/main" id="{B84DD6A1-8AAF-4FDF-8660-93A4E057B2A1}"/>
                  </a:ext>
                </a:extLst>
              </p:cNvPr>
              <p:cNvSpPr txBox="1"/>
              <p:nvPr/>
            </p:nvSpPr>
            <p:spPr>
              <a:xfrm>
                <a:off x="4990152" y="6064643"/>
                <a:ext cx="32359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30%</a:t>
                </a:r>
              </a:p>
            </p:txBody>
          </p:sp>
          <p:sp>
            <p:nvSpPr>
              <p:cNvPr id="105" name="TextBox 104">
                <a:extLst>
                  <a:ext uri="{FF2B5EF4-FFF2-40B4-BE49-F238E27FC236}">
                    <a16:creationId xmlns="" xmlns:a16="http://schemas.microsoft.com/office/drawing/2014/main" id="{27CE7882-FA6C-486D-84C4-0ACCBCAB6EF5}"/>
                  </a:ext>
                </a:extLst>
              </p:cNvPr>
              <p:cNvSpPr txBox="1"/>
              <p:nvPr/>
            </p:nvSpPr>
            <p:spPr>
              <a:xfrm>
                <a:off x="8168424" y="6064643"/>
                <a:ext cx="448509"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100%</a:t>
                </a:r>
              </a:p>
            </p:txBody>
          </p:sp>
        </p:grpSp>
        <p:sp>
          <p:nvSpPr>
            <p:cNvPr id="107" name="TextBox 106">
              <a:extLst>
                <a:ext uri="{FF2B5EF4-FFF2-40B4-BE49-F238E27FC236}">
                  <a16:creationId xmlns="" xmlns:a16="http://schemas.microsoft.com/office/drawing/2014/main" id="{56DD9147-CFC5-4FB1-92AE-B3D7680DB3B2}"/>
                </a:ext>
              </a:extLst>
            </p:cNvPr>
            <p:cNvSpPr txBox="1"/>
            <p:nvPr/>
          </p:nvSpPr>
          <p:spPr>
            <a:xfrm>
              <a:off x="1070959" y="1118269"/>
              <a:ext cx="3109880" cy="20005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2D2926"/>
                  </a:solidFill>
                  <a:effectLst/>
                  <a:uLnTx/>
                  <a:uFillTx/>
                  <a:latin typeface="Calibri"/>
                  <a:ea typeface="+mn-ea"/>
                  <a:cs typeface="+mn-cs"/>
                </a:rPr>
                <a:t>Luxembourg 86.3% (79.0‒91.8) N=122</a:t>
              </a:r>
            </a:p>
          </p:txBody>
        </p:sp>
        <p:sp>
          <p:nvSpPr>
            <p:cNvPr id="109" name="TextBox 108">
              <a:extLst>
                <a:ext uri="{FF2B5EF4-FFF2-40B4-BE49-F238E27FC236}">
                  <a16:creationId xmlns="" xmlns:a16="http://schemas.microsoft.com/office/drawing/2014/main" id="{D02FB91B-66C4-4990-9DC2-982EB4698B5F}"/>
                </a:ext>
              </a:extLst>
            </p:cNvPr>
            <p:cNvSpPr txBox="1"/>
            <p:nvPr/>
          </p:nvSpPr>
          <p:spPr>
            <a:xfrm>
              <a:off x="1070959" y="1415360"/>
              <a:ext cx="3109880" cy="20005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2D2926"/>
                  </a:solidFill>
                  <a:effectLst/>
                  <a:uLnTx/>
                  <a:uFillTx/>
                  <a:latin typeface="Calibri"/>
                  <a:ea typeface="+mn-ea"/>
                  <a:cs typeface="+mn-cs"/>
                </a:rPr>
                <a:t>Finland 45.8% (40.8‒51.0) N=383</a:t>
              </a:r>
            </a:p>
          </p:txBody>
        </p:sp>
        <p:sp>
          <p:nvSpPr>
            <p:cNvPr id="110" name="TextBox 109">
              <a:extLst>
                <a:ext uri="{FF2B5EF4-FFF2-40B4-BE49-F238E27FC236}">
                  <a16:creationId xmlns="" xmlns:a16="http://schemas.microsoft.com/office/drawing/2014/main" id="{409CD9E1-C3D7-4DBC-8005-800A78113E7B}"/>
                </a:ext>
              </a:extLst>
            </p:cNvPr>
            <p:cNvSpPr txBox="1"/>
            <p:nvPr/>
          </p:nvSpPr>
          <p:spPr>
            <a:xfrm>
              <a:off x="1070959" y="1725429"/>
              <a:ext cx="3109880" cy="20005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2D2926"/>
                  </a:solidFill>
                  <a:effectLst/>
                  <a:uLnTx/>
                  <a:uFillTx/>
                  <a:latin typeface="Calibri"/>
                  <a:ea typeface="+mn-ea"/>
                  <a:cs typeface="+mn-cs"/>
                </a:rPr>
                <a:t>Italy 38.0% (35.0‒41.2) N=973</a:t>
              </a:r>
            </a:p>
          </p:txBody>
        </p:sp>
        <p:sp>
          <p:nvSpPr>
            <p:cNvPr id="111" name="TextBox 110">
              <a:extLst>
                <a:ext uri="{FF2B5EF4-FFF2-40B4-BE49-F238E27FC236}">
                  <a16:creationId xmlns="" xmlns:a16="http://schemas.microsoft.com/office/drawing/2014/main" id="{4FBF81FA-0D04-4CD3-A783-067733BB4867}"/>
                </a:ext>
              </a:extLst>
            </p:cNvPr>
            <p:cNvSpPr txBox="1"/>
            <p:nvPr/>
          </p:nvSpPr>
          <p:spPr>
            <a:xfrm>
              <a:off x="1070959" y="2047440"/>
              <a:ext cx="3109880" cy="20005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2D2926"/>
                  </a:solidFill>
                  <a:effectLst/>
                  <a:uLnTx/>
                  <a:uFillTx/>
                  <a:latin typeface="Calibri"/>
                  <a:ea typeface="+mn-ea"/>
                  <a:cs typeface="+mn-cs"/>
                </a:rPr>
                <a:t>Portugal 34.4% (26.9‒42.6) N=151</a:t>
              </a:r>
            </a:p>
          </p:txBody>
        </p:sp>
        <p:sp>
          <p:nvSpPr>
            <p:cNvPr id="112" name="TextBox 111">
              <a:extLst>
                <a:ext uri="{FF2B5EF4-FFF2-40B4-BE49-F238E27FC236}">
                  <a16:creationId xmlns="" xmlns:a16="http://schemas.microsoft.com/office/drawing/2014/main" id="{019CC3F9-B929-4E66-87E1-5A07FD0DD287}"/>
                </a:ext>
              </a:extLst>
            </p:cNvPr>
            <p:cNvSpPr txBox="1"/>
            <p:nvPr/>
          </p:nvSpPr>
          <p:spPr>
            <a:xfrm>
              <a:off x="1070959" y="2371517"/>
              <a:ext cx="3109880" cy="20005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2D2926"/>
                  </a:solidFill>
                  <a:effectLst/>
                  <a:uLnTx/>
                  <a:uFillTx/>
                  <a:latin typeface="Calibri"/>
                  <a:ea typeface="+mn-ea"/>
                  <a:cs typeface="+mn-cs"/>
                </a:rPr>
                <a:t>Bulgaria (pooled) 26.3% (23.5‒29.3) N=1156</a:t>
              </a:r>
            </a:p>
          </p:txBody>
        </p:sp>
        <p:sp>
          <p:nvSpPr>
            <p:cNvPr id="113" name="TextBox 112">
              <a:extLst>
                <a:ext uri="{FF2B5EF4-FFF2-40B4-BE49-F238E27FC236}">
                  <a16:creationId xmlns="" xmlns:a16="http://schemas.microsoft.com/office/drawing/2014/main" id="{AC4DE6D3-DE30-40DC-A095-562DF4C11718}"/>
                </a:ext>
              </a:extLst>
            </p:cNvPr>
            <p:cNvSpPr txBox="1"/>
            <p:nvPr/>
          </p:nvSpPr>
          <p:spPr>
            <a:xfrm>
              <a:off x="1070959" y="2686594"/>
              <a:ext cx="3109880" cy="20005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2D2926"/>
                  </a:solidFill>
                  <a:effectLst/>
                  <a:uLnTx/>
                  <a:uFillTx/>
                  <a:latin typeface="Calibri"/>
                  <a:ea typeface="+mn-ea"/>
                  <a:cs typeface="+mn-cs"/>
                </a:rPr>
                <a:t>Spain 25.3% (no CI available) N=N/R</a:t>
              </a:r>
            </a:p>
          </p:txBody>
        </p:sp>
        <p:sp>
          <p:nvSpPr>
            <p:cNvPr id="114" name="TextBox 113">
              <a:extLst>
                <a:ext uri="{FF2B5EF4-FFF2-40B4-BE49-F238E27FC236}">
                  <a16:creationId xmlns="" xmlns:a16="http://schemas.microsoft.com/office/drawing/2014/main" id="{5426F3F7-0C73-407C-992E-366635F8F6DE}"/>
                </a:ext>
              </a:extLst>
            </p:cNvPr>
            <p:cNvSpPr txBox="1"/>
            <p:nvPr/>
          </p:nvSpPr>
          <p:spPr>
            <a:xfrm>
              <a:off x="1070959" y="3006747"/>
              <a:ext cx="3109880" cy="20005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2D2926"/>
                  </a:solidFill>
                  <a:effectLst/>
                  <a:uLnTx/>
                  <a:uFillTx/>
                  <a:latin typeface="Calibri"/>
                  <a:ea typeface="+mn-ea"/>
                  <a:cs typeface="+mn-cs"/>
                </a:rPr>
                <a:t>Spain 22.7% (18.3‒27.1) N=N/R</a:t>
              </a:r>
            </a:p>
          </p:txBody>
        </p:sp>
        <p:sp>
          <p:nvSpPr>
            <p:cNvPr id="115" name="TextBox 114">
              <a:extLst>
                <a:ext uri="{FF2B5EF4-FFF2-40B4-BE49-F238E27FC236}">
                  <a16:creationId xmlns="" xmlns:a16="http://schemas.microsoft.com/office/drawing/2014/main" id="{12E8D6FB-D65B-4CE1-96C1-3C04A15F52DB}"/>
                </a:ext>
              </a:extLst>
            </p:cNvPr>
            <p:cNvSpPr txBox="1"/>
            <p:nvPr/>
          </p:nvSpPr>
          <p:spPr>
            <a:xfrm>
              <a:off x="1070959" y="3327800"/>
              <a:ext cx="3109880" cy="20005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2D2926"/>
                  </a:solidFill>
                  <a:effectLst/>
                  <a:uLnTx/>
                  <a:uFillTx/>
                  <a:latin typeface="Calibri"/>
                  <a:ea typeface="+mn-ea"/>
                  <a:cs typeface="+mn-cs"/>
                </a:rPr>
                <a:t>Bulgarian (juvenile) 20.5% (15.8‒26.0) N=258</a:t>
              </a:r>
            </a:p>
          </p:txBody>
        </p:sp>
        <p:sp>
          <p:nvSpPr>
            <p:cNvPr id="116" name="TextBox 115">
              <a:extLst>
                <a:ext uri="{FF2B5EF4-FFF2-40B4-BE49-F238E27FC236}">
                  <a16:creationId xmlns="" xmlns:a16="http://schemas.microsoft.com/office/drawing/2014/main" id="{92385299-FC1F-4C9A-9962-B6DE344C8BA8}"/>
                </a:ext>
              </a:extLst>
            </p:cNvPr>
            <p:cNvSpPr txBox="1"/>
            <p:nvPr/>
          </p:nvSpPr>
          <p:spPr>
            <a:xfrm>
              <a:off x="1070959" y="3629543"/>
              <a:ext cx="3109880" cy="20005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2D2926"/>
                  </a:solidFill>
                  <a:effectLst/>
                  <a:uLnTx/>
                  <a:uFillTx/>
                  <a:latin typeface="Calibri"/>
                  <a:ea typeface="+mn-ea"/>
                  <a:cs typeface="+mn-cs"/>
                </a:rPr>
                <a:t>Spain (pooled) 20.3% (18.9‒21.7) N=3062</a:t>
              </a:r>
            </a:p>
          </p:txBody>
        </p:sp>
        <p:sp>
          <p:nvSpPr>
            <p:cNvPr id="117" name="TextBox 116">
              <a:extLst>
                <a:ext uri="{FF2B5EF4-FFF2-40B4-BE49-F238E27FC236}">
                  <a16:creationId xmlns="" xmlns:a16="http://schemas.microsoft.com/office/drawing/2014/main" id="{42D9FC96-E67B-4A43-993F-D2E61B446253}"/>
                </a:ext>
              </a:extLst>
            </p:cNvPr>
            <p:cNvSpPr txBox="1"/>
            <p:nvPr/>
          </p:nvSpPr>
          <p:spPr>
            <a:xfrm>
              <a:off x="1070959" y="3949734"/>
              <a:ext cx="3109880" cy="20005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2D2926"/>
                  </a:solidFill>
                  <a:effectLst/>
                  <a:uLnTx/>
                  <a:uFillTx/>
                  <a:latin typeface="Calibri"/>
                  <a:ea typeface="+mn-ea"/>
                  <a:cs typeface="+mn-cs"/>
                </a:rPr>
                <a:t>UK (pooled) 17.4% (16.4‒18.4) N=5450</a:t>
              </a:r>
            </a:p>
          </p:txBody>
        </p:sp>
        <p:sp>
          <p:nvSpPr>
            <p:cNvPr id="118" name="TextBox 117">
              <a:extLst>
                <a:ext uri="{FF2B5EF4-FFF2-40B4-BE49-F238E27FC236}">
                  <a16:creationId xmlns="" xmlns:a16="http://schemas.microsoft.com/office/drawing/2014/main" id="{95A39FCE-F03D-487D-A08D-D56383967092}"/>
                </a:ext>
              </a:extLst>
            </p:cNvPr>
            <p:cNvSpPr txBox="1"/>
            <p:nvPr/>
          </p:nvSpPr>
          <p:spPr>
            <a:xfrm>
              <a:off x="1070959" y="4280767"/>
              <a:ext cx="3109880" cy="20005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2D2926"/>
                  </a:solidFill>
                  <a:effectLst/>
                  <a:uLnTx/>
                  <a:uFillTx/>
                  <a:latin typeface="Calibri"/>
                  <a:ea typeface="+mn-ea"/>
                  <a:cs typeface="+mn-cs"/>
                </a:rPr>
                <a:t>Croatia (pooled) 13.3% (12.5‒14.2) N=6696</a:t>
              </a:r>
            </a:p>
          </p:txBody>
        </p:sp>
        <p:sp>
          <p:nvSpPr>
            <p:cNvPr id="119" name="TextBox 118">
              <a:extLst>
                <a:ext uri="{FF2B5EF4-FFF2-40B4-BE49-F238E27FC236}">
                  <a16:creationId xmlns="" xmlns:a16="http://schemas.microsoft.com/office/drawing/2014/main" id="{822778F3-FF27-4901-AF07-E5841B0F8912}"/>
                </a:ext>
              </a:extLst>
            </p:cNvPr>
            <p:cNvSpPr txBox="1"/>
            <p:nvPr/>
          </p:nvSpPr>
          <p:spPr>
            <a:xfrm>
              <a:off x="1070959" y="4593561"/>
              <a:ext cx="3109880" cy="20005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2D2926"/>
                  </a:solidFill>
                  <a:effectLst/>
                  <a:uLnTx/>
                  <a:uFillTx/>
                  <a:latin typeface="Calibri"/>
                  <a:ea typeface="+mn-ea"/>
                  <a:cs typeface="+mn-cs"/>
                </a:rPr>
                <a:t>Ireland 12.9% (10.6‒15.4) N=777</a:t>
              </a:r>
            </a:p>
          </p:txBody>
        </p:sp>
        <p:sp>
          <p:nvSpPr>
            <p:cNvPr id="120" name="TextBox 119">
              <a:extLst>
                <a:ext uri="{FF2B5EF4-FFF2-40B4-BE49-F238E27FC236}">
                  <a16:creationId xmlns="" xmlns:a16="http://schemas.microsoft.com/office/drawing/2014/main" id="{BE999460-F9CB-49F8-A158-EA91A4246820}"/>
                </a:ext>
              </a:extLst>
            </p:cNvPr>
            <p:cNvSpPr txBox="1"/>
            <p:nvPr/>
          </p:nvSpPr>
          <p:spPr>
            <a:xfrm>
              <a:off x="916115" y="4891923"/>
              <a:ext cx="3264724" cy="20005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2D2926"/>
                  </a:solidFill>
                  <a:effectLst/>
                  <a:uLnTx/>
                  <a:uFillTx/>
                  <a:latin typeface="Calibri"/>
                  <a:ea typeface="+mn-ea"/>
                  <a:cs typeface="+mn-cs"/>
                </a:rPr>
                <a:t>Germany (juvenile) 8.6% (7.0‒10.4) N=1125</a:t>
              </a:r>
            </a:p>
          </p:txBody>
        </p:sp>
        <p:sp>
          <p:nvSpPr>
            <p:cNvPr id="121" name="TextBox 120">
              <a:extLst>
                <a:ext uri="{FF2B5EF4-FFF2-40B4-BE49-F238E27FC236}">
                  <a16:creationId xmlns="" xmlns:a16="http://schemas.microsoft.com/office/drawing/2014/main" id="{020DBC8E-4CFF-4276-AE9F-EFEB9D9F8665}"/>
                </a:ext>
              </a:extLst>
            </p:cNvPr>
            <p:cNvSpPr txBox="1"/>
            <p:nvPr/>
          </p:nvSpPr>
          <p:spPr>
            <a:xfrm>
              <a:off x="1070959" y="5207189"/>
              <a:ext cx="3109880" cy="20005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2D2926"/>
                  </a:solidFill>
                  <a:effectLst/>
                  <a:uLnTx/>
                  <a:uFillTx/>
                  <a:latin typeface="Calibri"/>
                  <a:ea typeface="+mn-ea"/>
                  <a:cs typeface="+mn-cs"/>
                </a:rPr>
                <a:t>France (pooled) 6.3% (6.1‒6.5) N=68797</a:t>
              </a:r>
            </a:p>
          </p:txBody>
        </p:sp>
        <p:sp>
          <p:nvSpPr>
            <p:cNvPr id="122" name="TextBox 121">
              <a:extLst>
                <a:ext uri="{FF2B5EF4-FFF2-40B4-BE49-F238E27FC236}">
                  <a16:creationId xmlns="" xmlns:a16="http://schemas.microsoft.com/office/drawing/2014/main" id="{2B5B588F-F6AC-44A5-A97E-7F11890C2AD0}"/>
                </a:ext>
              </a:extLst>
            </p:cNvPr>
            <p:cNvSpPr txBox="1"/>
            <p:nvPr/>
          </p:nvSpPr>
          <p:spPr>
            <a:xfrm>
              <a:off x="1070959" y="5527683"/>
              <a:ext cx="3109880" cy="20005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2D2926"/>
                  </a:solidFill>
                  <a:effectLst/>
                  <a:uLnTx/>
                  <a:uFillTx/>
                  <a:latin typeface="Calibri"/>
                  <a:ea typeface="+mn-ea"/>
                  <a:cs typeface="+mn-cs"/>
                </a:rPr>
                <a:t>Hungary 4.9% (4.3‒5.6) N=4894</a:t>
              </a:r>
            </a:p>
          </p:txBody>
        </p:sp>
        <p:sp>
          <p:nvSpPr>
            <p:cNvPr id="123" name="TextBox 122">
              <a:extLst>
                <a:ext uri="{FF2B5EF4-FFF2-40B4-BE49-F238E27FC236}">
                  <a16:creationId xmlns="" xmlns:a16="http://schemas.microsoft.com/office/drawing/2014/main" id="{7899A9AD-CD7A-4434-910C-418D923C1FCB}"/>
                </a:ext>
              </a:extLst>
            </p:cNvPr>
            <p:cNvSpPr txBox="1"/>
            <p:nvPr/>
          </p:nvSpPr>
          <p:spPr>
            <a:xfrm>
              <a:off x="916115" y="5842286"/>
              <a:ext cx="3264724" cy="20005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2D2926"/>
                  </a:solidFill>
                  <a:effectLst/>
                  <a:uLnTx/>
                  <a:uFillTx/>
                  <a:latin typeface="Calibri"/>
                  <a:ea typeface="+mn-ea"/>
                  <a:cs typeface="+mn-cs"/>
                </a:rPr>
                <a:t>Croatia (juvenile) 4.3% (1.6‒9.1) N=140</a:t>
              </a:r>
            </a:p>
          </p:txBody>
        </p:sp>
      </p:grpSp>
      <p:sp>
        <p:nvSpPr>
          <p:cNvPr id="7" name="Text Placeholder 6">
            <a:extLst>
              <a:ext uri="{FF2B5EF4-FFF2-40B4-BE49-F238E27FC236}">
                <a16:creationId xmlns="" xmlns:a16="http://schemas.microsoft.com/office/drawing/2014/main" id="{40CF57F1-0793-48BA-9773-8D9AEC9ABDD7}"/>
              </a:ext>
            </a:extLst>
          </p:cNvPr>
          <p:cNvSpPr>
            <a:spLocks noGrp="1"/>
          </p:cNvSpPr>
          <p:nvPr>
            <p:ph type="body" sz="quarter" idx="15"/>
          </p:nvPr>
        </p:nvSpPr>
        <p:spPr>
          <a:xfrm>
            <a:off x="442913" y="6631200"/>
            <a:ext cx="2686633" cy="138499"/>
          </a:xfrm>
        </p:spPr>
        <p:txBody>
          <a:bodyPr/>
          <a:lstStyle/>
          <a:p>
            <a:r>
              <a:rPr lang="en-GB" kern="1200" dirty="0"/>
              <a:t>EU/EEA, European Union/European Economic Area.</a:t>
            </a:r>
            <a:endParaRPr lang="en-GB" dirty="0"/>
          </a:p>
        </p:txBody>
      </p:sp>
      <p:sp>
        <p:nvSpPr>
          <p:cNvPr id="108"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smtClean="0"/>
              <a:t>13</a:t>
            </a:r>
            <a:endParaRPr lang="it-IT" b="1" dirty="0"/>
          </a:p>
        </p:txBody>
      </p:sp>
    </p:spTree>
    <p:extLst>
      <p:ext uri="{BB962C8B-B14F-4D97-AF65-F5344CB8AC3E}">
        <p14:creationId xmlns:p14="http://schemas.microsoft.com/office/powerpoint/2010/main" val="421909243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Segnaposto contenuto 3">
            <a:extLst>
              <a:ext uri="{FF2B5EF4-FFF2-40B4-BE49-F238E27FC236}">
                <a16:creationId xmlns="" xmlns:a16="http://schemas.microsoft.com/office/drawing/2014/main" id="{F7E08EAE-BCB7-4A58-88D6-06C3C0FE9AB6}"/>
              </a:ext>
            </a:extLst>
          </p:cNvPr>
          <p:cNvPicPr>
            <a:picLocks noGrp="1" noChangeAspect="1"/>
          </p:cNvPicPr>
          <p:nvPr>
            <p:ph idx="1"/>
          </p:nvPr>
        </p:nvPicPr>
        <p:blipFill>
          <a:blip r:embed="rId2"/>
          <a:stretch>
            <a:fillRect/>
          </a:stretch>
        </p:blipFill>
        <p:spPr>
          <a:xfrm>
            <a:off x="1011237" y="365125"/>
            <a:ext cx="6867525" cy="2781300"/>
          </a:xfrm>
          <a:prstGeom prst="rect">
            <a:avLst/>
          </a:prstGeom>
        </p:spPr>
      </p:pic>
      <p:pic>
        <p:nvPicPr>
          <p:cNvPr id="5" name="Immagine 4">
            <a:extLst>
              <a:ext uri="{FF2B5EF4-FFF2-40B4-BE49-F238E27FC236}">
                <a16:creationId xmlns="" xmlns:a16="http://schemas.microsoft.com/office/drawing/2014/main" id="{4A1A9D6E-65FD-4512-A160-E65277E86527}"/>
              </a:ext>
            </a:extLst>
          </p:cNvPr>
          <p:cNvPicPr>
            <a:picLocks noChangeAspect="1"/>
          </p:cNvPicPr>
          <p:nvPr/>
        </p:nvPicPr>
        <p:blipFill>
          <a:blip r:embed="rId3"/>
          <a:stretch>
            <a:fillRect/>
          </a:stretch>
        </p:blipFill>
        <p:spPr>
          <a:xfrm>
            <a:off x="3114677" y="3048000"/>
            <a:ext cx="5962651" cy="1524000"/>
          </a:xfrm>
          <a:prstGeom prst="rect">
            <a:avLst/>
          </a:prstGeom>
        </p:spPr>
      </p:pic>
      <p:pic>
        <p:nvPicPr>
          <p:cNvPr id="6" name="Immagine 5">
            <a:extLst>
              <a:ext uri="{FF2B5EF4-FFF2-40B4-BE49-F238E27FC236}">
                <a16:creationId xmlns="" xmlns:a16="http://schemas.microsoft.com/office/drawing/2014/main" id="{67CF1F2F-1537-4297-B124-8DCA00F45793}"/>
              </a:ext>
            </a:extLst>
          </p:cNvPr>
          <p:cNvPicPr>
            <a:picLocks noChangeAspect="1"/>
          </p:cNvPicPr>
          <p:nvPr/>
        </p:nvPicPr>
        <p:blipFill>
          <a:blip r:embed="rId4"/>
          <a:stretch>
            <a:fillRect/>
          </a:stretch>
        </p:blipFill>
        <p:spPr>
          <a:xfrm>
            <a:off x="4205295" y="4766872"/>
            <a:ext cx="6067425" cy="1325563"/>
          </a:xfrm>
          <a:prstGeom prst="rect">
            <a:avLst/>
          </a:prstGeom>
        </p:spPr>
      </p:pic>
      <p:sp>
        <p:nvSpPr>
          <p:cNvPr id="3" name="Segnaposto numero diapositiva 2"/>
          <p:cNvSpPr>
            <a:spLocks noGrp="1"/>
          </p:cNvSpPr>
          <p:nvPr>
            <p:ph type="sldNum" sz="quarter" idx="12"/>
          </p:nvPr>
        </p:nvSpPr>
        <p:spPr/>
        <p:txBody>
          <a:bodyPr/>
          <a:lstStyle/>
          <a:p>
            <a:fld id="{0FC2C099-C45E-438F-9E6A-361271AA631D}" type="slidenum">
              <a:rPr lang="it-IT" smtClean="0">
                <a:solidFill>
                  <a:srgbClr val="2D2926"/>
                </a:solidFill>
              </a:rPr>
              <a:pPr/>
              <a:t>14</a:t>
            </a:fld>
            <a:endParaRPr lang="it-IT">
              <a:solidFill>
                <a:srgbClr val="2D2926"/>
              </a:solidFill>
            </a:endParaRPr>
          </a:p>
        </p:txBody>
      </p:sp>
      <p:sp>
        <p:nvSpPr>
          <p:cNvPr id="7"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14</a:t>
            </a:r>
            <a:endParaRPr lang="it-IT" b="1" dirty="0">
              <a:solidFill>
                <a:schemeClr val="bg1"/>
              </a:solidFill>
            </a:endParaRPr>
          </a:p>
        </p:txBody>
      </p:sp>
    </p:spTree>
    <p:extLst>
      <p:ext uri="{BB962C8B-B14F-4D97-AF65-F5344CB8AC3E}">
        <p14:creationId xmlns:p14="http://schemas.microsoft.com/office/powerpoint/2010/main" val="1829529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Segnaposto contenuto 3">
            <a:extLst>
              <a:ext uri="{FF2B5EF4-FFF2-40B4-BE49-F238E27FC236}">
                <a16:creationId xmlns="" xmlns:a16="http://schemas.microsoft.com/office/drawing/2014/main" id="{2DCCE075-7291-4737-BB5C-ABDCF1BD6604}"/>
              </a:ext>
            </a:extLst>
          </p:cNvPr>
          <p:cNvPicPr>
            <a:picLocks noGrp="1" noChangeAspect="1"/>
          </p:cNvPicPr>
          <p:nvPr>
            <p:ph idx="1"/>
          </p:nvPr>
        </p:nvPicPr>
        <p:blipFill>
          <a:blip r:embed="rId2"/>
          <a:stretch>
            <a:fillRect/>
          </a:stretch>
        </p:blipFill>
        <p:spPr>
          <a:xfrm>
            <a:off x="1424066" y="1019331"/>
            <a:ext cx="9039068" cy="5473543"/>
          </a:xfrm>
          <a:prstGeom prst="rect">
            <a:avLst/>
          </a:prstGeom>
        </p:spPr>
      </p:pic>
      <p:sp>
        <p:nvSpPr>
          <p:cNvPr id="2" name="Segnaposto numero diapositiva 1"/>
          <p:cNvSpPr>
            <a:spLocks noGrp="1"/>
          </p:cNvSpPr>
          <p:nvPr>
            <p:ph type="sldNum" sz="quarter" idx="12"/>
          </p:nvPr>
        </p:nvSpPr>
        <p:spPr/>
        <p:txBody>
          <a:bodyPr/>
          <a:lstStyle/>
          <a:p>
            <a:fld id="{0FC2C099-C45E-438F-9E6A-361271AA631D}" type="slidenum">
              <a:rPr lang="it-IT" smtClean="0">
                <a:solidFill>
                  <a:srgbClr val="2D2926"/>
                </a:solidFill>
              </a:rPr>
              <a:pPr/>
              <a:t>15</a:t>
            </a:fld>
            <a:endParaRPr lang="it-IT">
              <a:solidFill>
                <a:srgbClr val="2D2926"/>
              </a:solidFill>
            </a:endParaRPr>
          </a:p>
        </p:txBody>
      </p:sp>
      <p:sp>
        <p:nvSpPr>
          <p:cNvPr id="5"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15</a:t>
            </a:r>
            <a:endParaRPr lang="it-IT" b="1" dirty="0">
              <a:solidFill>
                <a:schemeClr val="bg1"/>
              </a:solidFill>
            </a:endParaRPr>
          </a:p>
        </p:txBody>
      </p:sp>
    </p:spTree>
    <p:extLst>
      <p:ext uri="{BB962C8B-B14F-4D97-AF65-F5344CB8AC3E}">
        <p14:creationId xmlns:p14="http://schemas.microsoft.com/office/powerpoint/2010/main" val="3007200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BFFEBE44-3FEB-4C29-935F-A3AFB329E22C}"/>
              </a:ext>
            </a:extLst>
          </p:cNvPr>
          <p:cNvSpPr>
            <a:spLocks noGrp="1"/>
          </p:cNvSpPr>
          <p:nvPr>
            <p:ph type="title"/>
          </p:nvPr>
        </p:nvSpPr>
        <p:spPr>
          <a:xfrm>
            <a:off x="1049215" y="2152357"/>
            <a:ext cx="10515600" cy="1142048"/>
          </a:xfrm>
        </p:spPr>
        <p:txBody>
          <a:bodyPr/>
          <a:lstStyle/>
          <a:p>
            <a:r>
              <a:rPr lang="it-IT" dirty="0" err="1">
                <a:solidFill>
                  <a:schemeClr val="bg1"/>
                </a:solidFill>
              </a:rPr>
              <a:t>What</a:t>
            </a:r>
            <a:r>
              <a:rPr lang="it-IT" dirty="0">
                <a:solidFill>
                  <a:schemeClr val="bg1"/>
                </a:solidFill>
              </a:rPr>
              <a:t> </a:t>
            </a:r>
            <a:r>
              <a:rPr lang="it-IT" dirty="0" err="1">
                <a:solidFill>
                  <a:schemeClr val="bg1"/>
                </a:solidFill>
              </a:rPr>
              <a:t>about</a:t>
            </a:r>
            <a:r>
              <a:rPr lang="it-IT" dirty="0">
                <a:solidFill>
                  <a:schemeClr val="bg1"/>
                </a:solidFill>
              </a:rPr>
              <a:t> </a:t>
            </a:r>
            <a:r>
              <a:rPr lang="it-IT" dirty="0" err="1">
                <a:solidFill>
                  <a:schemeClr val="bg1"/>
                </a:solidFill>
              </a:rPr>
              <a:t>Italian</a:t>
            </a:r>
            <a:r>
              <a:rPr lang="it-IT" dirty="0">
                <a:solidFill>
                  <a:schemeClr val="bg1"/>
                </a:solidFill>
              </a:rPr>
              <a:t> and Milano </a:t>
            </a:r>
            <a:r>
              <a:rPr lang="it-IT" dirty="0" err="1">
                <a:solidFill>
                  <a:schemeClr val="bg1"/>
                </a:solidFill>
              </a:rPr>
              <a:t>prisons</a:t>
            </a:r>
            <a:r>
              <a:rPr lang="it-IT" dirty="0">
                <a:solidFill>
                  <a:schemeClr val="bg1"/>
                </a:solidFill>
              </a:rPr>
              <a:t>?</a:t>
            </a:r>
          </a:p>
        </p:txBody>
      </p:sp>
      <p:sp>
        <p:nvSpPr>
          <p:cNvPr id="2" name="Segnaposto numero diapositiva 1"/>
          <p:cNvSpPr>
            <a:spLocks noGrp="1"/>
          </p:cNvSpPr>
          <p:nvPr>
            <p:ph type="sldNum" sz="quarter" idx="12"/>
          </p:nvPr>
        </p:nvSpPr>
        <p:spPr/>
        <p:txBody>
          <a:bodyPr/>
          <a:lstStyle/>
          <a:p>
            <a:fld id="{07C98073-FAB0-49C8-883D-288D14D0332D}" type="slidenum">
              <a:rPr lang="it-IT" b="1" smtClean="0">
                <a:solidFill>
                  <a:schemeClr val="bg1"/>
                </a:solidFill>
              </a:rPr>
              <a:t>16</a:t>
            </a:fld>
            <a:endParaRPr lang="it-IT" b="1">
              <a:solidFill>
                <a:schemeClr val="bg1"/>
              </a:solidFill>
            </a:endParaRPr>
          </a:p>
        </p:txBody>
      </p:sp>
    </p:spTree>
    <p:extLst>
      <p:ext uri="{BB962C8B-B14F-4D97-AF65-F5344CB8AC3E}">
        <p14:creationId xmlns:p14="http://schemas.microsoft.com/office/powerpoint/2010/main" val="2608453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1847528" y="116633"/>
            <a:ext cx="7886700" cy="1538287"/>
          </a:xfrm>
        </p:spPr>
        <p:txBody>
          <a:bodyPr rtlCol="0">
            <a:normAutofit/>
          </a:bodyPr>
          <a:lstStyle/>
          <a:p>
            <a:pPr algn="ctr">
              <a:lnSpc>
                <a:spcPct val="95000"/>
              </a:lnSpc>
              <a:defRPr/>
            </a:pPr>
            <a:r>
              <a:rPr lang="it-IT" sz="3600" dirty="0" err="1">
                <a:solidFill>
                  <a:schemeClr val="bg1"/>
                </a:solidFill>
              </a:rPr>
              <a:t>Italian</a:t>
            </a:r>
            <a:r>
              <a:rPr lang="it-IT" sz="3600" dirty="0">
                <a:solidFill>
                  <a:schemeClr val="bg1"/>
                </a:solidFill>
              </a:rPr>
              <a:t> </a:t>
            </a:r>
            <a:r>
              <a:rPr lang="it-IT" sz="3600" dirty="0" err="1">
                <a:solidFill>
                  <a:schemeClr val="bg1"/>
                </a:solidFill>
              </a:rPr>
              <a:t>Penitenciary</a:t>
            </a:r>
            <a:r>
              <a:rPr lang="it-IT" sz="3600" dirty="0">
                <a:solidFill>
                  <a:schemeClr val="bg1"/>
                </a:solidFill>
              </a:rPr>
              <a:t> System </a:t>
            </a:r>
            <a:br>
              <a:rPr lang="it-IT" sz="3600" dirty="0">
                <a:solidFill>
                  <a:schemeClr val="bg1"/>
                </a:solidFill>
              </a:rPr>
            </a:br>
            <a:r>
              <a:rPr lang="it-IT" sz="3600" dirty="0" err="1">
                <a:solidFill>
                  <a:schemeClr val="bg1"/>
                </a:solidFill>
              </a:rPr>
              <a:t>september</a:t>
            </a:r>
            <a:r>
              <a:rPr lang="it-IT" sz="3600" dirty="0">
                <a:solidFill>
                  <a:schemeClr val="bg1"/>
                </a:solidFill>
              </a:rPr>
              <a:t> 2018</a:t>
            </a:r>
            <a:r>
              <a:rPr lang="it-IT" sz="4050" dirty="0"/>
              <a:t/>
            </a:r>
            <a:br>
              <a:rPr lang="it-IT" sz="4050" dirty="0"/>
            </a:br>
            <a:r>
              <a:rPr lang="it-IT" sz="1650" b="1" i="1" dirty="0">
                <a:solidFill>
                  <a:schemeClr val="bg1"/>
                </a:solidFill>
                <a:latin typeface="+mn-lt"/>
              </a:rPr>
              <a:t>[www.giustizia.it]</a:t>
            </a:r>
            <a:endParaRPr lang="it-IT" b="1" dirty="0">
              <a:solidFill>
                <a:schemeClr val="bg1"/>
              </a:solidFill>
              <a:latin typeface="+mn-lt"/>
            </a:endParaRPr>
          </a:p>
        </p:txBody>
      </p:sp>
      <p:sp>
        <p:nvSpPr>
          <p:cNvPr id="4" name="Rectangle 4"/>
          <p:cNvSpPr>
            <a:spLocks noChangeArrowheads="1"/>
          </p:cNvSpPr>
          <p:nvPr/>
        </p:nvSpPr>
        <p:spPr bwMode="auto">
          <a:xfrm>
            <a:off x="3151187" y="2169380"/>
            <a:ext cx="5889625" cy="3867150"/>
          </a:xfrm>
          <a:prstGeom prst="rect">
            <a:avLst/>
          </a:prstGeom>
          <a:noFill/>
          <a:ln w="9525">
            <a:noFill/>
            <a:miter lim="800000"/>
            <a:headEnd/>
            <a:tailEnd/>
          </a:ln>
          <a:effectLst/>
        </p:spPr>
        <p:txBody>
          <a:bodyPr/>
          <a:lstStyle/>
          <a:p>
            <a:pPr marL="257175" indent="-257175" defTabSz="685800" eaLnBrk="0" hangingPunct="0">
              <a:lnSpc>
                <a:spcPct val="110000"/>
              </a:lnSpc>
              <a:spcBef>
                <a:spcPct val="25000"/>
              </a:spcBef>
              <a:buClr>
                <a:srgbClr val="CC0099"/>
              </a:buClr>
              <a:buSzPct val="150000"/>
              <a:buFont typeface="Arial" charset="0"/>
              <a:buChar char="•"/>
              <a:tabLst>
                <a:tab pos="471488" algn="l"/>
              </a:tabLst>
              <a:defRPr/>
            </a:pPr>
            <a:r>
              <a:rPr lang="it-IT" sz="2100" b="1" dirty="0">
                <a:solidFill>
                  <a:schemeClr val="bg1"/>
                </a:solidFill>
                <a:latin typeface="Calibri" panose="020F0502020204030204"/>
              </a:rPr>
              <a:t>N. of </a:t>
            </a:r>
            <a:r>
              <a:rPr lang="it-IT" sz="2100" b="1" dirty="0" err="1">
                <a:solidFill>
                  <a:schemeClr val="bg1"/>
                </a:solidFill>
                <a:latin typeface="Calibri" panose="020F0502020204030204"/>
              </a:rPr>
              <a:t>correctional</a:t>
            </a:r>
            <a:r>
              <a:rPr lang="it-IT" sz="2100" b="1" dirty="0">
                <a:solidFill>
                  <a:schemeClr val="bg1"/>
                </a:solidFill>
                <a:latin typeface="Calibri" panose="020F0502020204030204"/>
              </a:rPr>
              <a:t> </a:t>
            </a:r>
            <a:r>
              <a:rPr lang="it-IT" sz="2100" b="1" dirty="0" err="1">
                <a:solidFill>
                  <a:schemeClr val="bg1"/>
                </a:solidFill>
                <a:latin typeface="Calibri" panose="020F0502020204030204"/>
              </a:rPr>
              <a:t>houses</a:t>
            </a:r>
            <a:r>
              <a:rPr lang="it-IT" sz="2100" b="1" dirty="0">
                <a:solidFill>
                  <a:schemeClr val="bg1"/>
                </a:solidFill>
                <a:latin typeface="Calibri" panose="020F0502020204030204"/>
                <a:sym typeface="Wingdings" pitchFamily="2" charset="2"/>
              </a:rPr>
              <a:t>	   190</a:t>
            </a:r>
          </a:p>
          <a:p>
            <a:pPr marL="257175" indent="-257175" defTabSz="685800" eaLnBrk="0" hangingPunct="0">
              <a:lnSpc>
                <a:spcPct val="110000"/>
              </a:lnSpc>
              <a:spcBef>
                <a:spcPct val="25000"/>
              </a:spcBef>
              <a:buClr>
                <a:srgbClr val="CC0099"/>
              </a:buClr>
              <a:buSzPct val="150000"/>
              <a:buFont typeface="Arial" charset="0"/>
              <a:buChar char="•"/>
              <a:tabLst>
                <a:tab pos="471488" algn="l"/>
              </a:tabLst>
              <a:defRPr/>
            </a:pPr>
            <a:r>
              <a:rPr lang="it-IT" sz="2100" b="1" dirty="0">
                <a:solidFill>
                  <a:schemeClr val="bg1"/>
                </a:solidFill>
                <a:latin typeface="Calibri" panose="020F0502020204030204"/>
                <a:sym typeface="Wingdings" pitchFamily="2" charset="2"/>
              </a:rPr>
              <a:t>Total </a:t>
            </a:r>
            <a:r>
              <a:rPr lang="it-IT" sz="2100" b="1" dirty="0" err="1">
                <a:solidFill>
                  <a:schemeClr val="bg1"/>
                </a:solidFill>
                <a:latin typeface="Calibri" panose="020F0502020204030204"/>
                <a:sym typeface="Wingdings" pitchFamily="2" charset="2"/>
              </a:rPr>
              <a:t>capacity</a:t>
            </a:r>
            <a:r>
              <a:rPr lang="it-IT" sz="2100" b="1" dirty="0">
                <a:solidFill>
                  <a:schemeClr val="bg1"/>
                </a:solidFill>
                <a:latin typeface="Calibri" panose="020F0502020204030204"/>
                <a:sym typeface="Wingdings" pitchFamily="2" charset="2"/>
              </a:rPr>
              <a:t>			</a:t>
            </a:r>
            <a:r>
              <a:rPr lang="it-IT" sz="2100" b="1" dirty="0">
                <a:solidFill>
                  <a:schemeClr val="bg1"/>
                </a:solidFill>
                <a:latin typeface="Calibri" panose="020F0502020204030204"/>
              </a:rPr>
              <a:t>50.544  p/l</a:t>
            </a:r>
          </a:p>
          <a:p>
            <a:pPr marL="257175" indent="-257175" defTabSz="685800" eaLnBrk="0" hangingPunct="0">
              <a:lnSpc>
                <a:spcPct val="110000"/>
              </a:lnSpc>
              <a:spcBef>
                <a:spcPct val="25000"/>
              </a:spcBef>
              <a:buClr>
                <a:srgbClr val="CC0099"/>
              </a:buClr>
              <a:buSzPct val="150000"/>
              <a:buFont typeface="Arial" charset="0"/>
              <a:buChar char="•"/>
              <a:tabLst>
                <a:tab pos="471488" algn="l"/>
              </a:tabLst>
              <a:defRPr/>
            </a:pPr>
            <a:r>
              <a:rPr lang="it-IT" sz="2100" b="1" dirty="0">
                <a:solidFill>
                  <a:srgbClr val="FFFF00"/>
                </a:solidFill>
                <a:latin typeface="Calibri" panose="020F0502020204030204"/>
              </a:rPr>
              <a:t>Total </a:t>
            </a:r>
            <a:r>
              <a:rPr lang="it-IT" sz="2100" b="1" dirty="0" err="1">
                <a:solidFill>
                  <a:srgbClr val="FFFF00"/>
                </a:solidFill>
                <a:latin typeface="Calibri" panose="020F0502020204030204"/>
              </a:rPr>
              <a:t>presents</a:t>
            </a:r>
            <a:r>
              <a:rPr lang="it-IT" sz="2100" b="1" dirty="0">
                <a:solidFill>
                  <a:srgbClr val="FFFF00"/>
                </a:solidFill>
                <a:latin typeface="Calibri" panose="020F0502020204030204"/>
              </a:rPr>
              <a:t>               </a:t>
            </a:r>
            <a:r>
              <a:rPr lang="it-IT" sz="2100" b="1" dirty="0">
                <a:solidFill>
                  <a:srgbClr val="FFFF00"/>
                </a:solidFill>
                <a:latin typeface="Calibri" panose="020F0502020204030204"/>
                <a:sym typeface="Wingdings" pitchFamily="2" charset="2"/>
              </a:rPr>
              <a:t>	58.087 p/l</a:t>
            </a:r>
          </a:p>
          <a:p>
            <a:pPr marL="257175" indent="-257175" defTabSz="685800" eaLnBrk="0" hangingPunct="0">
              <a:lnSpc>
                <a:spcPct val="110000"/>
              </a:lnSpc>
              <a:spcBef>
                <a:spcPct val="25000"/>
              </a:spcBef>
              <a:buClr>
                <a:srgbClr val="CC0099"/>
              </a:buClr>
              <a:buSzPct val="150000"/>
              <a:buFont typeface="Arial" charset="0"/>
              <a:buChar char="•"/>
              <a:tabLst>
                <a:tab pos="471488" algn="l"/>
              </a:tabLst>
              <a:defRPr/>
            </a:pPr>
            <a:r>
              <a:rPr lang="it-IT" sz="2100" b="1" dirty="0" err="1">
                <a:solidFill>
                  <a:srgbClr val="FFFF00"/>
                </a:solidFill>
                <a:latin typeface="Calibri" panose="020F0502020204030204"/>
                <a:sym typeface="Wingdings" pitchFamily="2" charset="2"/>
              </a:rPr>
              <a:t>Overcrowding</a:t>
            </a:r>
            <a:r>
              <a:rPr lang="it-IT" sz="2100" b="1" dirty="0">
                <a:solidFill>
                  <a:srgbClr val="FFFF00"/>
                </a:solidFill>
                <a:latin typeface="Calibri" panose="020F0502020204030204"/>
                <a:sym typeface="Wingdings" pitchFamily="2" charset="2"/>
              </a:rPr>
              <a:t>	          	 +15%</a:t>
            </a:r>
          </a:p>
          <a:p>
            <a:pPr marL="257175" indent="-257175" defTabSz="685800" eaLnBrk="0" hangingPunct="0">
              <a:lnSpc>
                <a:spcPct val="110000"/>
              </a:lnSpc>
              <a:spcBef>
                <a:spcPct val="25000"/>
              </a:spcBef>
              <a:buClr>
                <a:srgbClr val="CC0099"/>
              </a:buClr>
              <a:buSzPct val="150000"/>
              <a:buFont typeface="Arial" charset="0"/>
              <a:buChar char="•"/>
              <a:tabLst>
                <a:tab pos="471488" algn="l"/>
              </a:tabLst>
              <a:defRPr/>
            </a:pPr>
            <a:r>
              <a:rPr lang="it-IT" sz="2100" b="1" dirty="0" err="1">
                <a:solidFill>
                  <a:srgbClr val="FFFF00"/>
                </a:solidFill>
                <a:latin typeface="Calibri" panose="020F0502020204030204"/>
                <a:sym typeface="Wingdings" pitchFamily="2" charset="2"/>
              </a:rPr>
              <a:t>Foreigners</a:t>
            </a:r>
            <a:r>
              <a:rPr lang="it-IT" sz="2100" b="1" dirty="0">
                <a:solidFill>
                  <a:srgbClr val="FFFF00"/>
                </a:solidFill>
                <a:latin typeface="Calibri" panose="020F0502020204030204"/>
                <a:sym typeface="Wingdings" pitchFamily="2" charset="2"/>
              </a:rPr>
              <a:t> 	          	19.818</a:t>
            </a:r>
            <a:r>
              <a:rPr lang="it-IT" sz="2100" b="1" dirty="0">
                <a:solidFill>
                  <a:srgbClr val="FFFF00"/>
                </a:solidFill>
                <a:latin typeface="Calibri" panose="020F0502020204030204"/>
              </a:rPr>
              <a:t> = </a:t>
            </a:r>
            <a:r>
              <a:rPr lang="it-IT" sz="2100" b="1" dirty="0">
                <a:solidFill>
                  <a:srgbClr val="FFFF00"/>
                </a:solidFill>
                <a:latin typeface="Calibri" panose="020F0502020204030204"/>
                <a:sym typeface="Wingdings" pitchFamily="2" charset="2"/>
              </a:rPr>
              <a:t>34%</a:t>
            </a:r>
          </a:p>
          <a:p>
            <a:pPr marL="257175" indent="-257175" defTabSz="685800" eaLnBrk="0" hangingPunct="0">
              <a:lnSpc>
                <a:spcPct val="110000"/>
              </a:lnSpc>
              <a:spcBef>
                <a:spcPct val="25000"/>
              </a:spcBef>
              <a:buClr>
                <a:srgbClr val="CC0099"/>
              </a:buClr>
              <a:buSzPct val="150000"/>
              <a:buFont typeface="Arial" charset="0"/>
              <a:buChar char="•"/>
              <a:tabLst>
                <a:tab pos="471488" algn="l"/>
              </a:tabLst>
              <a:defRPr/>
            </a:pPr>
            <a:r>
              <a:rPr lang="it-IT" sz="2100" b="1" dirty="0" err="1">
                <a:solidFill>
                  <a:srgbClr val="FFFF00"/>
                </a:solidFill>
                <a:latin typeface="Calibri" panose="020F0502020204030204"/>
                <a:sym typeface="Wingdings" pitchFamily="2" charset="2"/>
              </a:rPr>
              <a:t>Women</a:t>
            </a:r>
            <a:r>
              <a:rPr lang="it-IT" sz="2100" b="1" dirty="0">
                <a:solidFill>
                  <a:srgbClr val="FFFF00"/>
                </a:solidFill>
                <a:latin typeface="Calibri" panose="020F0502020204030204"/>
                <a:sym typeface="Wingdings" pitchFamily="2" charset="2"/>
              </a:rPr>
              <a:t>	                     	  2.441 = 4,2%</a:t>
            </a:r>
          </a:p>
          <a:p>
            <a:pPr marL="257175" indent="-257175" defTabSz="685800" eaLnBrk="0" hangingPunct="0">
              <a:lnSpc>
                <a:spcPct val="110000"/>
              </a:lnSpc>
              <a:spcBef>
                <a:spcPct val="25000"/>
              </a:spcBef>
              <a:buClr>
                <a:srgbClr val="CC0099"/>
              </a:buClr>
              <a:buSzPct val="150000"/>
              <a:buFont typeface="Arial" charset="0"/>
              <a:buChar char="•"/>
              <a:tabLst>
                <a:tab pos="471488" algn="l"/>
              </a:tabLst>
              <a:defRPr/>
            </a:pPr>
            <a:r>
              <a:rPr lang="it-IT" sz="2100" b="1" dirty="0">
                <a:solidFill>
                  <a:srgbClr val="FFFF00"/>
                </a:solidFill>
                <a:latin typeface="Calibri" panose="020F0502020204030204"/>
                <a:sym typeface="Wingdings" pitchFamily="2" charset="2"/>
              </a:rPr>
              <a:t>PWUD	                     	19.752 = 34,1%</a:t>
            </a:r>
          </a:p>
          <a:p>
            <a:pPr marL="257175" indent="-257175" defTabSz="685800" eaLnBrk="0" hangingPunct="0">
              <a:lnSpc>
                <a:spcPct val="110000"/>
              </a:lnSpc>
              <a:spcBef>
                <a:spcPct val="25000"/>
              </a:spcBef>
              <a:buClr>
                <a:srgbClr val="CC0099"/>
              </a:buClr>
              <a:buSzPct val="150000"/>
              <a:buFont typeface="Arial" charset="0"/>
              <a:buChar char="•"/>
              <a:tabLst>
                <a:tab pos="471488" algn="l"/>
              </a:tabLst>
              <a:defRPr/>
            </a:pPr>
            <a:r>
              <a:rPr lang="it-IT" sz="2100" b="1" dirty="0" err="1">
                <a:solidFill>
                  <a:srgbClr val="FFFF00"/>
                </a:solidFill>
                <a:latin typeface="Calibri" panose="020F0502020204030204"/>
                <a:sym typeface="Wingdings" pitchFamily="2" charset="2"/>
              </a:rPr>
              <a:t>Pris</a:t>
            </a:r>
            <a:r>
              <a:rPr lang="it-IT" sz="2100" b="1" dirty="0">
                <a:solidFill>
                  <a:srgbClr val="FFFF00"/>
                </a:solidFill>
                <a:latin typeface="Calibri" panose="020F0502020204030204"/>
                <a:sym typeface="Wingdings" pitchFamily="2" charset="2"/>
              </a:rPr>
              <a:t>. </a:t>
            </a:r>
            <a:r>
              <a:rPr lang="it-IT" sz="2100" b="1" dirty="0">
                <a:solidFill>
                  <a:srgbClr val="FFFF00"/>
                </a:solidFill>
                <a:sym typeface="Wingdings" pitchFamily="2" charset="2"/>
              </a:rPr>
              <a:t>in Lombardia                  </a:t>
            </a:r>
            <a:r>
              <a:rPr lang="it-IT" sz="2100" b="1" dirty="0">
                <a:solidFill>
                  <a:srgbClr val="FFFF00"/>
                </a:solidFill>
                <a:latin typeface="Calibri" panose="020F0502020204030204"/>
                <a:sym typeface="Wingdings" pitchFamily="2" charset="2"/>
              </a:rPr>
              <a:t>8.527 = 14.3%</a:t>
            </a:r>
          </a:p>
        </p:txBody>
      </p:sp>
      <p:sp>
        <p:nvSpPr>
          <p:cNvPr id="3" name="Segnaposto numero diapositiva 2"/>
          <p:cNvSpPr>
            <a:spLocks noGrp="1"/>
          </p:cNvSpPr>
          <p:nvPr>
            <p:ph type="sldNum" sz="quarter" idx="12"/>
          </p:nvPr>
        </p:nvSpPr>
        <p:spPr/>
        <p:txBody>
          <a:bodyPr/>
          <a:lstStyle/>
          <a:p>
            <a:fld id="{07C98073-FAB0-49C8-883D-288D14D0332D}" type="slidenum">
              <a:rPr lang="it-IT" smtClean="0">
                <a:solidFill>
                  <a:schemeClr val="bg1"/>
                </a:solidFill>
              </a:rPr>
              <a:t>17</a:t>
            </a:fld>
            <a:endParaRPr lang="it-IT">
              <a:solidFill>
                <a:schemeClr val="bg1"/>
              </a:solidFill>
            </a:endParaRPr>
          </a:p>
        </p:txBody>
      </p:sp>
    </p:spTree>
    <p:extLst>
      <p:ext uri="{BB962C8B-B14F-4D97-AF65-F5344CB8AC3E}">
        <p14:creationId xmlns:p14="http://schemas.microsoft.com/office/powerpoint/2010/main" val="3493639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631505" y="692696"/>
            <a:ext cx="8612981" cy="1224136"/>
          </a:xfrm>
        </p:spPr>
        <p:txBody>
          <a:bodyPr rtlCol="0">
            <a:normAutofit fontScale="90000"/>
          </a:bodyPr>
          <a:lstStyle/>
          <a:p>
            <a:pPr algn="ctr">
              <a:defRPr/>
            </a:pPr>
            <a:r>
              <a:rPr lang="it-IT" b="1" dirty="0">
                <a:latin typeface="+mn-lt"/>
              </a:rPr>
              <a:t>New </a:t>
            </a:r>
            <a:r>
              <a:rPr lang="it-IT" b="1" dirty="0" err="1">
                <a:latin typeface="+mn-lt"/>
              </a:rPr>
              <a:t>comers</a:t>
            </a:r>
            <a:r>
              <a:rPr lang="it-IT" b="1" dirty="0">
                <a:latin typeface="+mn-lt"/>
              </a:rPr>
              <a:t> in </a:t>
            </a:r>
            <a:r>
              <a:rPr lang="it-IT" b="1" dirty="0">
                <a:latin typeface="+mn-lt"/>
                <a:ea typeface="ＭＳ Ｐゴシック" charset="-128"/>
              </a:rPr>
              <a:t>2017 (47.342)</a:t>
            </a:r>
            <a:br>
              <a:rPr lang="it-IT" b="1" dirty="0">
                <a:latin typeface="+mn-lt"/>
                <a:ea typeface="ＭＳ Ｐゴシック" charset="-128"/>
              </a:rPr>
            </a:br>
            <a:r>
              <a:rPr lang="it-IT" b="1" dirty="0">
                <a:latin typeface="+mn-lt"/>
                <a:ea typeface="ＭＳ Ｐゴシック" charset="-128"/>
              </a:rPr>
              <a:t>High turnover and short stay </a:t>
            </a:r>
            <a:br>
              <a:rPr lang="it-IT" b="1" dirty="0">
                <a:latin typeface="+mn-lt"/>
                <a:ea typeface="ＭＳ Ｐゴシック" charset="-128"/>
              </a:rPr>
            </a:br>
            <a:r>
              <a:rPr lang="it-IT" sz="1650" b="1" i="1" dirty="0">
                <a:latin typeface="+mn-lt"/>
              </a:rPr>
              <a:t> [www.giustizia.it]</a:t>
            </a:r>
            <a:endParaRPr lang="it-IT" sz="1650" b="1" dirty="0">
              <a:latin typeface="+mn-lt"/>
            </a:endParaRPr>
          </a:p>
        </p:txBody>
      </p:sp>
      <p:graphicFrame>
        <p:nvGraphicFramePr>
          <p:cNvPr id="54274" name="Object 2"/>
          <p:cNvGraphicFramePr>
            <a:graphicFrameLocks noChangeAspect="1"/>
          </p:cNvGraphicFramePr>
          <p:nvPr>
            <p:extLst/>
          </p:nvPr>
        </p:nvGraphicFramePr>
        <p:xfrm>
          <a:off x="2855914" y="2133600"/>
          <a:ext cx="6696075" cy="3314700"/>
        </p:xfrm>
        <a:graphic>
          <a:graphicData uri="http://schemas.openxmlformats.org/presentationml/2006/ole">
            <mc:AlternateContent xmlns:mc="http://schemas.openxmlformats.org/markup-compatibility/2006">
              <mc:Choice xmlns:v="urn:schemas-microsoft-com:vml" Requires="v">
                <p:oleObj spid="_x0000_s1095" name="Chart" r:id="rId3" imgW="6858086" imgH="3409864" progId="Excel.Chart.8">
                  <p:embed/>
                </p:oleObj>
              </mc:Choice>
              <mc:Fallback>
                <p:oleObj name="Chart" r:id="rId3" imgW="6858086" imgH="3409864" progId="Excel.Chart.8">
                  <p:embed/>
                  <p:pic>
                    <p:nvPicPr>
                      <p:cNvPr id="54274" name="Object 2"/>
                      <p:cNvPicPr>
                        <a:picLocks noChangeAspect="1" noChangeArrowheads="1"/>
                      </p:cNvPicPr>
                      <p:nvPr/>
                    </p:nvPicPr>
                    <p:blipFill>
                      <a:blip r:embed="rId4"/>
                      <a:srcRect/>
                      <a:stretch>
                        <a:fillRect/>
                      </a:stretch>
                    </p:blipFill>
                    <p:spPr bwMode="auto">
                      <a:xfrm>
                        <a:off x="2855914" y="2133600"/>
                        <a:ext cx="6696075" cy="331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7"/>
          <p:cNvSpPr txBox="1">
            <a:spLocks noChangeArrowheads="1"/>
          </p:cNvSpPr>
          <p:nvPr/>
        </p:nvSpPr>
        <p:spPr bwMode="auto">
          <a:xfrm>
            <a:off x="4767263" y="2473326"/>
            <a:ext cx="914400" cy="3222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685800">
              <a:spcBef>
                <a:spcPct val="50000"/>
              </a:spcBef>
              <a:defRPr/>
            </a:pPr>
            <a:r>
              <a:rPr lang="it-IT" sz="1500" b="1" dirty="0">
                <a:solidFill>
                  <a:srgbClr val="000066"/>
                </a:solidFill>
                <a:latin typeface="Calibri" panose="020F0502020204030204"/>
              </a:rPr>
              <a:t>55,4%</a:t>
            </a:r>
          </a:p>
        </p:txBody>
      </p:sp>
      <p:sp>
        <p:nvSpPr>
          <p:cNvPr id="7" name="Text Box 8"/>
          <p:cNvSpPr txBox="1">
            <a:spLocks noChangeArrowheads="1"/>
          </p:cNvSpPr>
          <p:nvPr/>
        </p:nvSpPr>
        <p:spPr bwMode="auto">
          <a:xfrm>
            <a:off x="6699250" y="2473326"/>
            <a:ext cx="914400" cy="3222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685800">
              <a:spcBef>
                <a:spcPct val="50000"/>
              </a:spcBef>
              <a:defRPr/>
            </a:pPr>
            <a:r>
              <a:rPr lang="it-IT" sz="1500" b="1" dirty="0">
                <a:solidFill>
                  <a:srgbClr val="000066"/>
                </a:solidFill>
                <a:latin typeface="Calibri" panose="020F0502020204030204"/>
              </a:rPr>
              <a:t>44,6%</a:t>
            </a:r>
          </a:p>
        </p:txBody>
      </p:sp>
      <p:sp>
        <p:nvSpPr>
          <p:cNvPr id="3" name="CasellaDiTesto 2">
            <a:extLst>
              <a:ext uri="{FF2B5EF4-FFF2-40B4-BE49-F238E27FC236}">
                <a16:creationId xmlns="" xmlns:a16="http://schemas.microsoft.com/office/drawing/2014/main" id="{81A72A7C-48F2-4FC9-994E-8731BD44F524}"/>
              </a:ext>
            </a:extLst>
          </p:cNvPr>
          <p:cNvSpPr txBox="1"/>
          <p:nvPr/>
        </p:nvSpPr>
        <p:spPr>
          <a:xfrm>
            <a:off x="4459174" y="5227441"/>
            <a:ext cx="3273653" cy="246221"/>
          </a:xfrm>
          <a:prstGeom prst="rect">
            <a:avLst/>
          </a:prstGeom>
          <a:noFill/>
        </p:spPr>
        <p:txBody>
          <a:bodyPr wrap="none" lIns="0" tIns="0" rIns="0" bIns="0" rtlCol="0">
            <a:spAutoFit/>
          </a:bodyPr>
          <a:lstStyle/>
          <a:p>
            <a:pPr algn="l"/>
            <a:r>
              <a:rPr lang="it-IT" sz="1600" b="1" dirty="0" err="1"/>
              <a:t>Italians</a:t>
            </a:r>
            <a:r>
              <a:rPr lang="it-IT" sz="1600" b="1" dirty="0"/>
              <a:t>                                      </a:t>
            </a:r>
            <a:r>
              <a:rPr lang="it-IT" sz="1600" b="1" dirty="0" err="1"/>
              <a:t>Foreigners</a:t>
            </a:r>
            <a:endParaRPr lang="it-IT" sz="1600" b="1" dirty="0"/>
          </a:p>
        </p:txBody>
      </p:sp>
      <p:sp>
        <p:nvSpPr>
          <p:cNvPr id="4" name="Segnaposto numero diapositiva 3"/>
          <p:cNvSpPr>
            <a:spLocks noGrp="1"/>
          </p:cNvSpPr>
          <p:nvPr>
            <p:ph type="sldNum" sz="quarter" idx="12"/>
          </p:nvPr>
        </p:nvSpPr>
        <p:spPr/>
        <p:txBody>
          <a:bodyPr/>
          <a:lstStyle/>
          <a:p>
            <a:fld id="{07C98073-FAB0-49C8-883D-288D14D0332D}" type="slidenum">
              <a:rPr lang="it-IT" smtClean="0">
                <a:solidFill>
                  <a:schemeClr val="tx1"/>
                </a:solidFill>
              </a:rPr>
              <a:t>18</a:t>
            </a:fld>
            <a:endParaRPr lang="it-IT">
              <a:solidFill>
                <a:schemeClr val="tx1"/>
              </a:solidFill>
            </a:endParaRPr>
          </a:p>
        </p:txBody>
      </p:sp>
    </p:spTree>
    <p:extLst>
      <p:ext uri="{BB962C8B-B14F-4D97-AF65-F5344CB8AC3E}">
        <p14:creationId xmlns:p14="http://schemas.microsoft.com/office/powerpoint/2010/main" val="1400978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18289" y="671513"/>
            <a:ext cx="9954519" cy="4197647"/>
          </a:xfrm>
        </p:spPr>
        <p:txBody>
          <a:bodyPr/>
          <a:lstStyle/>
          <a:p>
            <a:r>
              <a:rPr lang="it-IT" dirty="0">
                <a:solidFill>
                  <a:schemeClr val="bg1"/>
                </a:solidFill>
              </a:rPr>
              <a:t/>
            </a:r>
            <a:br>
              <a:rPr lang="it-IT" dirty="0">
                <a:solidFill>
                  <a:schemeClr val="bg1"/>
                </a:solidFill>
              </a:rPr>
            </a:br>
            <a:r>
              <a:rPr lang="it-IT" dirty="0">
                <a:solidFill>
                  <a:schemeClr val="bg1"/>
                </a:solidFill>
              </a:rPr>
              <a:t>In 2008 </a:t>
            </a:r>
            <a:r>
              <a:rPr lang="it-IT" dirty="0" err="1">
                <a:solidFill>
                  <a:schemeClr val="bg1"/>
                </a:solidFill>
              </a:rPr>
              <a:t>penitenciary</a:t>
            </a:r>
            <a:r>
              <a:rPr lang="it-IT" dirty="0">
                <a:solidFill>
                  <a:schemeClr val="bg1"/>
                </a:solidFill>
              </a:rPr>
              <a:t> health management </a:t>
            </a:r>
            <a:r>
              <a:rPr lang="it-IT" dirty="0" err="1">
                <a:solidFill>
                  <a:schemeClr val="bg1"/>
                </a:solidFill>
              </a:rPr>
              <a:t>was</a:t>
            </a:r>
            <a:r>
              <a:rPr lang="it-IT" dirty="0">
                <a:solidFill>
                  <a:schemeClr val="bg1"/>
                </a:solidFill>
              </a:rPr>
              <a:t> </a:t>
            </a:r>
            <a:r>
              <a:rPr lang="it-IT" dirty="0" err="1">
                <a:solidFill>
                  <a:schemeClr val="bg1"/>
                </a:solidFill>
              </a:rPr>
              <a:t>transferred</a:t>
            </a:r>
            <a:r>
              <a:rPr lang="it-IT" dirty="0">
                <a:solidFill>
                  <a:schemeClr val="bg1"/>
                </a:solidFill>
              </a:rPr>
              <a:t> from </a:t>
            </a:r>
            <a:r>
              <a:rPr lang="it-IT" dirty="0" err="1">
                <a:solidFill>
                  <a:schemeClr val="bg1"/>
                </a:solidFill>
              </a:rPr>
              <a:t>Ministry</a:t>
            </a:r>
            <a:r>
              <a:rPr lang="it-IT" dirty="0">
                <a:solidFill>
                  <a:schemeClr val="bg1"/>
                </a:solidFill>
              </a:rPr>
              <a:t> of Justice to </a:t>
            </a:r>
            <a:r>
              <a:rPr lang="it-IT" dirty="0" err="1">
                <a:solidFill>
                  <a:schemeClr val="bg1"/>
                </a:solidFill>
              </a:rPr>
              <a:t>Ministry</a:t>
            </a:r>
            <a:r>
              <a:rPr lang="it-IT" dirty="0">
                <a:solidFill>
                  <a:schemeClr val="bg1"/>
                </a:solidFill>
              </a:rPr>
              <a:t> of Health.</a:t>
            </a:r>
            <a:br>
              <a:rPr lang="it-IT" dirty="0">
                <a:solidFill>
                  <a:schemeClr val="bg1"/>
                </a:solidFill>
              </a:rPr>
            </a:br>
            <a:r>
              <a:rPr lang="it-IT" dirty="0">
                <a:solidFill>
                  <a:schemeClr val="bg1"/>
                </a:solidFill>
              </a:rPr>
              <a:t/>
            </a:r>
            <a:br>
              <a:rPr lang="it-IT" dirty="0">
                <a:solidFill>
                  <a:schemeClr val="bg1"/>
                </a:solidFill>
              </a:rPr>
            </a:br>
            <a:r>
              <a:rPr lang="it-IT" dirty="0" err="1">
                <a:solidFill>
                  <a:schemeClr val="bg1"/>
                </a:solidFill>
              </a:rPr>
              <a:t>Every</a:t>
            </a:r>
            <a:r>
              <a:rPr lang="it-IT" dirty="0">
                <a:solidFill>
                  <a:schemeClr val="bg1"/>
                </a:solidFill>
              </a:rPr>
              <a:t> </a:t>
            </a:r>
            <a:r>
              <a:rPr lang="it-IT" dirty="0" err="1">
                <a:solidFill>
                  <a:schemeClr val="bg1"/>
                </a:solidFill>
              </a:rPr>
              <a:t>region</a:t>
            </a:r>
            <a:r>
              <a:rPr lang="it-IT" dirty="0">
                <a:solidFill>
                  <a:schemeClr val="bg1"/>
                </a:solidFill>
              </a:rPr>
              <a:t>  </a:t>
            </a:r>
            <a:r>
              <a:rPr lang="it-IT" dirty="0" err="1">
                <a:solidFill>
                  <a:schemeClr val="bg1"/>
                </a:solidFill>
              </a:rPr>
              <a:t>adopted</a:t>
            </a:r>
            <a:r>
              <a:rPr lang="it-IT" dirty="0">
                <a:solidFill>
                  <a:schemeClr val="bg1"/>
                </a:solidFill>
              </a:rPr>
              <a:t> </a:t>
            </a:r>
            <a:r>
              <a:rPr lang="it-IT" dirty="0" err="1">
                <a:solidFill>
                  <a:schemeClr val="bg1"/>
                </a:solidFill>
              </a:rPr>
              <a:t>its</a:t>
            </a:r>
            <a:r>
              <a:rPr lang="it-IT" dirty="0">
                <a:solidFill>
                  <a:schemeClr val="bg1"/>
                </a:solidFill>
              </a:rPr>
              <a:t>  </a:t>
            </a:r>
            <a:r>
              <a:rPr lang="it-IT" dirty="0" err="1">
                <a:solidFill>
                  <a:schemeClr val="bg1"/>
                </a:solidFill>
              </a:rPr>
              <a:t>own</a:t>
            </a:r>
            <a:r>
              <a:rPr lang="it-IT" dirty="0">
                <a:solidFill>
                  <a:schemeClr val="bg1"/>
                </a:solidFill>
              </a:rPr>
              <a:t> way: </a:t>
            </a:r>
            <a:r>
              <a:rPr lang="it-IT" dirty="0" err="1">
                <a:solidFill>
                  <a:schemeClr val="bg1"/>
                </a:solidFill>
              </a:rPr>
              <a:t>most</a:t>
            </a:r>
            <a:r>
              <a:rPr lang="it-IT" dirty="0">
                <a:solidFill>
                  <a:schemeClr val="bg1"/>
                </a:solidFill>
              </a:rPr>
              <a:t> </a:t>
            </a:r>
            <a:r>
              <a:rPr lang="it-IT" dirty="0" err="1">
                <a:solidFill>
                  <a:schemeClr val="bg1"/>
                </a:solidFill>
              </a:rPr>
              <a:t>have</a:t>
            </a:r>
            <a:r>
              <a:rPr lang="it-IT" dirty="0">
                <a:solidFill>
                  <a:schemeClr val="bg1"/>
                </a:solidFill>
              </a:rPr>
              <a:t> </a:t>
            </a:r>
            <a:r>
              <a:rPr lang="it-IT" dirty="0" err="1">
                <a:solidFill>
                  <a:schemeClr val="bg1"/>
                </a:solidFill>
              </a:rPr>
              <a:t>choosen</a:t>
            </a:r>
            <a:r>
              <a:rPr lang="it-IT" dirty="0">
                <a:solidFill>
                  <a:schemeClr val="bg1"/>
                </a:solidFill>
              </a:rPr>
              <a:t>  </a:t>
            </a:r>
            <a:r>
              <a:rPr lang="it-IT" dirty="0" err="1">
                <a:solidFill>
                  <a:schemeClr val="bg1"/>
                </a:solidFill>
              </a:rPr>
              <a:t>territorial</a:t>
            </a:r>
            <a:r>
              <a:rPr lang="it-IT" dirty="0">
                <a:solidFill>
                  <a:schemeClr val="bg1"/>
                </a:solidFill>
              </a:rPr>
              <a:t> management </a:t>
            </a:r>
            <a:r>
              <a:rPr lang="it-IT" dirty="0" err="1">
                <a:solidFill>
                  <a:schemeClr val="bg1"/>
                </a:solidFill>
              </a:rPr>
              <a:t>through</a:t>
            </a:r>
            <a:r>
              <a:rPr lang="it-IT" dirty="0">
                <a:solidFill>
                  <a:schemeClr val="bg1"/>
                </a:solidFill>
              </a:rPr>
              <a:t> Local Health Authorities.</a:t>
            </a:r>
            <a:br>
              <a:rPr lang="it-IT" dirty="0">
                <a:solidFill>
                  <a:schemeClr val="bg1"/>
                </a:solidFill>
              </a:rPr>
            </a:br>
            <a:r>
              <a:rPr lang="it-IT" dirty="0">
                <a:solidFill>
                  <a:schemeClr val="bg1"/>
                </a:solidFill>
              </a:rPr>
              <a:t/>
            </a:r>
            <a:br>
              <a:rPr lang="it-IT" dirty="0">
                <a:solidFill>
                  <a:schemeClr val="bg1"/>
                </a:solidFill>
              </a:rPr>
            </a:br>
            <a:r>
              <a:rPr lang="it-IT" dirty="0">
                <a:solidFill>
                  <a:schemeClr val="bg1"/>
                </a:solidFill>
              </a:rPr>
              <a:t>Lombardia </a:t>
            </a:r>
            <a:r>
              <a:rPr lang="it-IT" dirty="0" err="1">
                <a:solidFill>
                  <a:schemeClr val="bg1"/>
                </a:solidFill>
              </a:rPr>
              <a:t>has</a:t>
            </a:r>
            <a:r>
              <a:rPr lang="it-IT" dirty="0">
                <a:solidFill>
                  <a:schemeClr val="bg1"/>
                </a:solidFill>
              </a:rPr>
              <a:t> </a:t>
            </a:r>
            <a:r>
              <a:rPr lang="it-IT" dirty="0" err="1">
                <a:solidFill>
                  <a:schemeClr val="bg1"/>
                </a:solidFill>
              </a:rPr>
              <a:t>attributed</a:t>
            </a:r>
            <a:r>
              <a:rPr lang="it-IT" dirty="0">
                <a:solidFill>
                  <a:schemeClr val="bg1"/>
                </a:solidFill>
              </a:rPr>
              <a:t>  </a:t>
            </a:r>
            <a:r>
              <a:rPr lang="it-IT" dirty="0" err="1">
                <a:solidFill>
                  <a:schemeClr val="bg1"/>
                </a:solidFill>
              </a:rPr>
              <a:t>health</a:t>
            </a:r>
            <a:r>
              <a:rPr lang="it-IT" dirty="0">
                <a:solidFill>
                  <a:schemeClr val="bg1"/>
                </a:solidFill>
              </a:rPr>
              <a:t> care </a:t>
            </a:r>
            <a:r>
              <a:rPr lang="it-IT" dirty="0" err="1">
                <a:solidFill>
                  <a:schemeClr val="bg1"/>
                </a:solidFill>
              </a:rPr>
              <a:t>activities</a:t>
            </a:r>
            <a:r>
              <a:rPr lang="it-IT" dirty="0">
                <a:solidFill>
                  <a:schemeClr val="bg1"/>
                </a:solidFill>
              </a:rPr>
              <a:t> to </a:t>
            </a:r>
            <a:r>
              <a:rPr lang="it-IT" dirty="0" err="1">
                <a:solidFill>
                  <a:schemeClr val="bg1"/>
                </a:solidFill>
              </a:rPr>
              <a:t>local</a:t>
            </a:r>
            <a:r>
              <a:rPr lang="it-IT" dirty="0">
                <a:solidFill>
                  <a:schemeClr val="bg1"/>
                </a:solidFill>
              </a:rPr>
              <a:t>  hospitals.</a:t>
            </a:r>
          </a:p>
        </p:txBody>
      </p:sp>
      <p:sp>
        <p:nvSpPr>
          <p:cNvPr id="4"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19</a:t>
            </a:r>
            <a:endParaRPr lang="it-IT" b="1" dirty="0">
              <a:solidFill>
                <a:schemeClr val="bg1"/>
              </a:solidFill>
            </a:endParaRPr>
          </a:p>
        </p:txBody>
      </p:sp>
    </p:spTree>
    <p:extLst>
      <p:ext uri="{BB962C8B-B14F-4D97-AF65-F5344CB8AC3E}">
        <p14:creationId xmlns:p14="http://schemas.microsoft.com/office/powerpoint/2010/main" val="6720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0C00028-17AB-44FC-8834-721BD38FB2FD}"/>
              </a:ext>
            </a:extLst>
          </p:cNvPr>
          <p:cNvSpPr>
            <a:spLocks noGrp="1"/>
          </p:cNvSpPr>
          <p:nvPr>
            <p:ph type="title"/>
          </p:nvPr>
        </p:nvSpPr>
        <p:spPr>
          <a:xfrm>
            <a:off x="838200" y="18255"/>
            <a:ext cx="10515600" cy="1325563"/>
          </a:xfrm>
        </p:spPr>
        <p:txBody>
          <a:bodyPr>
            <a:normAutofit/>
          </a:bodyPr>
          <a:lstStyle/>
          <a:p>
            <a:r>
              <a:rPr lang="it-IT" sz="4000" dirty="0" err="1">
                <a:solidFill>
                  <a:schemeClr val="bg1"/>
                </a:solidFill>
              </a:rPr>
              <a:t>Key</a:t>
            </a:r>
            <a:r>
              <a:rPr lang="it-IT" sz="4000" dirty="0">
                <a:solidFill>
                  <a:schemeClr val="bg1"/>
                </a:solidFill>
              </a:rPr>
              <a:t> points of the talk</a:t>
            </a:r>
          </a:p>
        </p:txBody>
      </p:sp>
      <p:sp>
        <p:nvSpPr>
          <p:cNvPr id="3" name="Segnaposto contenuto 2">
            <a:extLst>
              <a:ext uri="{FF2B5EF4-FFF2-40B4-BE49-F238E27FC236}">
                <a16:creationId xmlns="" xmlns:a16="http://schemas.microsoft.com/office/drawing/2014/main" id="{CDDC2418-88E6-49D0-9FE8-6F1D97C2FDDD}"/>
              </a:ext>
            </a:extLst>
          </p:cNvPr>
          <p:cNvSpPr>
            <a:spLocks noGrp="1"/>
          </p:cNvSpPr>
          <p:nvPr>
            <p:ph idx="1"/>
          </p:nvPr>
        </p:nvSpPr>
        <p:spPr>
          <a:xfrm>
            <a:off x="838200" y="1195754"/>
            <a:ext cx="10515600" cy="4981209"/>
          </a:xfrm>
        </p:spPr>
        <p:txBody>
          <a:bodyPr>
            <a:normAutofit lnSpcReduction="10000"/>
          </a:bodyPr>
          <a:lstStyle/>
          <a:p>
            <a:r>
              <a:rPr lang="it-IT" sz="3200" dirty="0">
                <a:solidFill>
                  <a:schemeClr val="bg1">
                    <a:lumMod val="95000"/>
                  </a:schemeClr>
                </a:solidFill>
              </a:rPr>
              <a:t>HCV in  community and </a:t>
            </a:r>
            <a:r>
              <a:rPr lang="it-IT" sz="3200" dirty="0" err="1">
                <a:solidFill>
                  <a:schemeClr val="bg1">
                    <a:lumMod val="95000"/>
                  </a:schemeClr>
                </a:solidFill>
              </a:rPr>
              <a:t>prisons</a:t>
            </a:r>
            <a:endParaRPr lang="it-IT" sz="3200" dirty="0">
              <a:solidFill>
                <a:schemeClr val="bg1">
                  <a:lumMod val="95000"/>
                </a:schemeClr>
              </a:solidFill>
            </a:endParaRPr>
          </a:p>
          <a:p>
            <a:endParaRPr lang="it-IT" sz="3200" dirty="0">
              <a:solidFill>
                <a:schemeClr val="bg1">
                  <a:lumMod val="95000"/>
                </a:schemeClr>
              </a:solidFill>
            </a:endParaRPr>
          </a:p>
          <a:p>
            <a:r>
              <a:rPr lang="it-IT" sz="3200" dirty="0" err="1">
                <a:solidFill>
                  <a:schemeClr val="bg1">
                    <a:lumMod val="95000"/>
                  </a:schemeClr>
                </a:solidFill>
              </a:rPr>
              <a:t>What</a:t>
            </a:r>
            <a:r>
              <a:rPr lang="it-IT" sz="3200" dirty="0">
                <a:solidFill>
                  <a:schemeClr val="bg1">
                    <a:lumMod val="95000"/>
                  </a:schemeClr>
                </a:solidFill>
              </a:rPr>
              <a:t> </a:t>
            </a:r>
            <a:r>
              <a:rPr lang="it-IT" sz="3200" dirty="0" err="1">
                <a:solidFill>
                  <a:schemeClr val="bg1">
                    <a:lumMod val="95000"/>
                  </a:schemeClr>
                </a:solidFill>
              </a:rPr>
              <a:t>about</a:t>
            </a:r>
            <a:r>
              <a:rPr lang="it-IT" sz="3200" dirty="0">
                <a:solidFill>
                  <a:schemeClr val="bg1">
                    <a:lumMod val="95000"/>
                  </a:schemeClr>
                </a:solidFill>
              </a:rPr>
              <a:t> </a:t>
            </a:r>
            <a:r>
              <a:rPr lang="it-IT" sz="3200" dirty="0" err="1">
                <a:solidFill>
                  <a:schemeClr val="bg1">
                    <a:lumMod val="95000"/>
                  </a:schemeClr>
                </a:solidFill>
              </a:rPr>
              <a:t>Italian</a:t>
            </a:r>
            <a:r>
              <a:rPr lang="it-IT" sz="3200" dirty="0">
                <a:solidFill>
                  <a:schemeClr val="bg1">
                    <a:lumMod val="95000"/>
                  </a:schemeClr>
                </a:solidFill>
              </a:rPr>
              <a:t> and Milano </a:t>
            </a:r>
            <a:r>
              <a:rPr lang="it-IT" sz="3200" dirty="0" err="1">
                <a:solidFill>
                  <a:schemeClr val="bg1">
                    <a:lumMod val="95000"/>
                  </a:schemeClr>
                </a:solidFill>
              </a:rPr>
              <a:t>prisons</a:t>
            </a:r>
            <a:r>
              <a:rPr lang="it-IT" sz="3200" dirty="0">
                <a:solidFill>
                  <a:schemeClr val="bg1">
                    <a:lumMod val="95000"/>
                  </a:schemeClr>
                </a:solidFill>
              </a:rPr>
              <a:t>?</a:t>
            </a:r>
          </a:p>
          <a:p>
            <a:endParaRPr lang="it-IT" sz="3200" dirty="0">
              <a:solidFill>
                <a:schemeClr val="bg1">
                  <a:lumMod val="95000"/>
                </a:schemeClr>
              </a:solidFill>
            </a:endParaRPr>
          </a:p>
          <a:p>
            <a:r>
              <a:rPr lang="it-IT" sz="3200" dirty="0" err="1">
                <a:solidFill>
                  <a:schemeClr val="bg1">
                    <a:lumMod val="95000"/>
                  </a:schemeClr>
                </a:solidFill>
              </a:rPr>
              <a:t>What</a:t>
            </a:r>
            <a:r>
              <a:rPr lang="it-IT" sz="3200" dirty="0">
                <a:solidFill>
                  <a:schemeClr val="bg1">
                    <a:lumMod val="95000"/>
                  </a:schemeClr>
                </a:solidFill>
              </a:rPr>
              <a:t> </a:t>
            </a:r>
            <a:r>
              <a:rPr lang="it-IT" sz="3200" dirty="0" err="1">
                <a:solidFill>
                  <a:schemeClr val="bg1">
                    <a:lumMod val="95000"/>
                  </a:schemeClr>
                </a:solidFill>
              </a:rPr>
              <a:t>is</a:t>
            </a:r>
            <a:r>
              <a:rPr lang="it-IT" sz="3200" dirty="0">
                <a:solidFill>
                  <a:schemeClr val="bg1">
                    <a:lumMod val="95000"/>
                  </a:schemeClr>
                </a:solidFill>
              </a:rPr>
              <a:t> the state of art of HCV treatment in </a:t>
            </a:r>
            <a:r>
              <a:rPr lang="it-IT" sz="3200" dirty="0" err="1">
                <a:solidFill>
                  <a:schemeClr val="bg1">
                    <a:lumMod val="95000"/>
                  </a:schemeClr>
                </a:solidFill>
              </a:rPr>
              <a:t>prisons</a:t>
            </a:r>
            <a:r>
              <a:rPr lang="it-IT" sz="3200" dirty="0">
                <a:solidFill>
                  <a:schemeClr val="bg1">
                    <a:lumMod val="95000"/>
                  </a:schemeClr>
                </a:solidFill>
              </a:rPr>
              <a:t>?</a:t>
            </a:r>
          </a:p>
          <a:p>
            <a:endParaRPr lang="it-IT" sz="3200" dirty="0">
              <a:solidFill>
                <a:schemeClr val="bg1">
                  <a:lumMod val="95000"/>
                </a:schemeClr>
              </a:solidFill>
            </a:endParaRPr>
          </a:p>
          <a:p>
            <a:r>
              <a:rPr lang="it-IT" sz="3200" dirty="0">
                <a:solidFill>
                  <a:schemeClr val="bg1">
                    <a:lumMod val="95000"/>
                  </a:schemeClr>
                </a:solidFill>
              </a:rPr>
              <a:t>Real life  </a:t>
            </a:r>
            <a:r>
              <a:rPr lang="it-IT" sz="3200" dirty="0" err="1">
                <a:solidFill>
                  <a:schemeClr val="bg1">
                    <a:lumMod val="95000"/>
                  </a:schemeClr>
                </a:solidFill>
              </a:rPr>
              <a:t>experience</a:t>
            </a:r>
            <a:r>
              <a:rPr lang="it-IT" sz="3200" dirty="0">
                <a:solidFill>
                  <a:schemeClr val="bg1">
                    <a:lumMod val="95000"/>
                  </a:schemeClr>
                </a:solidFill>
              </a:rPr>
              <a:t> of </a:t>
            </a:r>
            <a:r>
              <a:rPr lang="it-IT" sz="3200" dirty="0" err="1">
                <a:solidFill>
                  <a:schemeClr val="bg1">
                    <a:lumMod val="95000"/>
                  </a:schemeClr>
                </a:solidFill>
              </a:rPr>
              <a:t>our</a:t>
            </a:r>
            <a:r>
              <a:rPr lang="it-IT" sz="3200" dirty="0">
                <a:solidFill>
                  <a:schemeClr val="bg1">
                    <a:lumMod val="95000"/>
                  </a:schemeClr>
                </a:solidFill>
              </a:rPr>
              <a:t> group </a:t>
            </a:r>
          </a:p>
          <a:p>
            <a:endParaRPr lang="it-IT" sz="3200" dirty="0">
              <a:solidFill>
                <a:schemeClr val="bg1">
                  <a:lumMod val="95000"/>
                </a:schemeClr>
              </a:solidFill>
            </a:endParaRPr>
          </a:p>
          <a:p>
            <a:r>
              <a:rPr lang="it-IT" sz="3200" dirty="0" err="1">
                <a:solidFill>
                  <a:schemeClr val="bg1">
                    <a:lumMod val="95000"/>
                  </a:schemeClr>
                </a:solidFill>
              </a:rPr>
              <a:t>What</a:t>
            </a:r>
            <a:r>
              <a:rPr lang="it-IT" sz="3200" dirty="0">
                <a:solidFill>
                  <a:schemeClr val="bg1">
                    <a:lumMod val="95000"/>
                  </a:schemeClr>
                </a:solidFill>
              </a:rPr>
              <a:t> </a:t>
            </a:r>
            <a:r>
              <a:rPr lang="it-IT" sz="3200" dirty="0" err="1">
                <a:solidFill>
                  <a:schemeClr val="bg1">
                    <a:lumMod val="95000"/>
                  </a:schemeClr>
                </a:solidFill>
              </a:rPr>
              <a:t>about</a:t>
            </a:r>
            <a:r>
              <a:rPr lang="it-IT" sz="3200" dirty="0">
                <a:solidFill>
                  <a:schemeClr val="bg1">
                    <a:lumMod val="95000"/>
                  </a:schemeClr>
                </a:solidFill>
              </a:rPr>
              <a:t> </a:t>
            </a:r>
            <a:r>
              <a:rPr lang="it-IT" sz="3200" dirty="0" err="1">
                <a:solidFill>
                  <a:schemeClr val="bg1">
                    <a:lumMod val="95000"/>
                  </a:schemeClr>
                </a:solidFill>
              </a:rPr>
              <a:t>reinfection</a:t>
            </a:r>
            <a:r>
              <a:rPr lang="it-IT" sz="3200" dirty="0">
                <a:solidFill>
                  <a:schemeClr val="bg1">
                    <a:lumMod val="95000"/>
                  </a:schemeClr>
                </a:solidFill>
              </a:rPr>
              <a:t>?</a:t>
            </a:r>
          </a:p>
          <a:p>
            <a:endParaRPr lang="it-IT" dirty="0"/>
          </a:p>
        </p:txBody>
      </p:sp>
      <p:sp>
        <p:nvSpPr>
          <p:cNvPr id="4" name="Segnaposto numero diapositiva 3"/>
          <p:cNvSpPr>
            <a:spLocks noGrp="1"/>
          </p:cNvSpPr>
          <p:nvPr>
            <p:ph type="sldNum" sz="quarter" idx="12"/>
          </p:nvPr>
        </p:nvSpPr>
        <p:spPr/>
        <p:txBody>
          <a:bodyPr/>
          <a:lstStyle/>
          <a:p>
            <a:fld id="{07C98073-FAB0-49C8-883D-288D14D0332D}" type="slidenum">
              <a:rPr lang="it-IT" smtClean="0">
                <a:solidFill>
                  <a:schemeClr val="bg1"/>
                </a:solidFill>
              </a:rPr>
              <a:t>2</a:t>
            </a:fld>
            <a:endParaRPr lang="it-IT">
              <a:solidFill>
                <a:schemeClr val="bg1"/>
              </a:solidFill>
            </a:endParaRPr>
          </a:p>
        </p:txBody>
      </p:sp>
    </p:spTree>
    <p:extLst>
      <p:ext uri="{BB962C8B-B14F-4D97-AF65-F5344CB8AC3E}">
        <p14:creationId xmlns:p14="http://schemas.microsoft.com/office/powerpoint/2010/main" val="2179620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5920" y="836714"/>
            <a:ext cx="5616624"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1847528" y="249138"/>
            <a:ext cx="777686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chemeClr val="bg1"/>
                </a:solidFill>
                <a:effectLst/>
                <a:uLnTx/>
                <a:uFillTx/>
                <a:latin typeface="Calibri"/>
                <a:ea typeface="+mn-ea"/>
                <a:cs typeface="+mn-cs"/>
              </a:rPr>
              <a:t>Distribution of the  19 </a:t>
            </a:r>
            <a:r>
              <a:rPr kumimoji="0" lang="it-IT" sz="2000" b="0" i="0" u="none" strike="noStrike" kern="1200" cap="none" spc="0" normalizeH="0" baseline="0" noProof="0" dirty="0" err="1">
                <a:ln>
                  <a:noFill/>
                </a:ln>
                <a:solidFill>
                  <a:schemeClr val="bg1"/>
                </a:solidFill>
                <a:effectLst/>
                <a:uLnTx/>
                <a:uFillTx/>
                <a:latin typeface="Calibri"/>
                <a:ea typeface="+mn-ea"/>
                <a:cs typeface="+mn-cs"/>
              </a:rPr>
              <a:t>correctional</a:t>
            </a:r>
            <a:r>
              <a:rPr kumimoji="0" lang="it-IT" sz="2000" b="0" i="0" u="none" strike="noStrike" kern="1200" cap="none" spc="0" normalizeH="0" baseline="0" noProof="0" dirty="0">
                <a:ln>
                  <a:noFill/>
                </a:ln>
                <a:solidFill>
                  <a:schemeClr val="bg1"/>
                </a:solidFill>
                <a:effectLst/>
                <a:uLnTx/>
                <a:uFillTx/>
                <a:latin typeface="Calibri"/>
                <a:ea typeface="+mn-ea"/>
                <a:cs typeface="+mn-cs"/>
              </a:rPr>
              <a:t> houses in Lombardia</a:t>
            </a:r>
          </a:p>
        </p:txBody>
      </p:sp>
      <p:sp>
        <p:nvSpPr>
          <p:cNvPr id="4" name="Ovale 3"/>
          <p:cNvSpPr/>
          <p:nvPr/>
        </p:nvSpPr>
        <p:spPr bwMode="auto">
          <a:xfrm>
            <a:off x="6096000" y="3570313"/>
            <a:ext cx="1422524" cy="1121024"/>
          </a:xfrm>
          <a:prstGeom prst="ellipse">
            <a:avLst/>
          </a:prstGeom>
          <a:noFill/>
          <a:ln w="50800" cap="sq" cmpd="sng" algn="ctr">
            <a:solidFill>
              <a:srgbClr val="FF0000"/>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it-IT" sz="2200" b="0" i="0" u="none" strike="noStrike" kern="1200" cap="none" spc="0" normalizeH="0" baseline="0" noProof="0">
              <a:ln>
                <a:noFill/>
              </a:ln>
              <a:solidFill>
                <a:srgbClr val="2D2926"/>
              </a:solidFill>
              <a:effectLst/>
              <a:uLnTx/>
              <a:uFillTx/>
              <a:latin typeface="Arial" charset="0"/>
              <a:ea typeface="+mn-ea"/>
              <a:cs typeface="+mn-cs"/>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03512" y="893316"/>
            <a:ext cx="331236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18780" y="4847296"/>
            <a:ext cx="2376264" cy="167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numero diapositiva 1"/>
          <p:cNvSpPr>
            <a:spLocks noGrp="1"/>
          </p:cNvSpPr>
          <p:nvPr>
            <p:ph type="sldNum" sz="quarter" idx="12"/>
          </p:nvPr>
        </p:nvSpPr>
        <p:spPr/>
        <p:txBody>
          <a:bodyPr/>
          <a:lstStyle/>
          <a:p>
            <a:fld id="{0FC2C099-C45E-438F-9E6A-361271AA631D}" type="slidenum">
              <a:rPr lang="it-IT" smtClean="0">
                <a:solidFill>
                  <a:srgbClr val="2D2926"/>
                </a:solidFill>
              </a:rPr>
              <a:pPr/>
              <a:t>20</a:t>
            </a:fld>
            <a:endParaRPr lang="it-IT">
              <a:solidFill>
                <a:srgbClr val="2D2926"/>
              </a:solidFill>
            </a:endParaRPr>
          </a:p>
        </p:txBody>
      </p:sp>
      <p:sp>
        <p:nvSpPr>
          <p:cNvPr id="8"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20</a:t>
            </a:r>
            <a:endParaRPr lang="it-IT" b="1" dirty="0">
              <a:solidFill>
                <a:schemeClr val="bg1"/>
              </a:solidFill>
            </a:endParaRPr>
          </a:p>
        </p:txBody>
      </p:sp>
    </p:spTree>
    <p:extLst>
      <p:ext uri="{BB962C8B-B14F-4D97-AF65-F5344CB8AC3E}">
        <p14:creationId xmlns:p14="http://schemas.microsoft.com/office/powerpoint/2010/main" val="3982621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bg1"/>
                </a:solidFill>
              </a:rPr>
              <a:t>PRISON HEALTH SYSTEM </a:t>
            </a:r>
          </a:p>
        </p:txBody>
      </p:sp>
      <p:sp>
        <p:nvSpPr>
          <p:cNvPr id="8" name="Segnaposto contenuto 7"/>
          <p:cNvSpPr>
            <a:spLocks noGrp="1"/>
          </p:cNvSpPr>
          <p:nvPr>
            <p:ph idx="1"/>
          </p:nvPr>
        </p:nvSpPr>
        <p:spPr/>
        <p:txBody>
          <a:bodyPr/>
          <a:lstStyle/>
          <a:p>
            <a:r>
              <a:rPr lang="it-IT" dirty="0"/>
              <a:t>.</a:t>
            </a:r>
          </a:p>
        </p:txBody>
      </p:sp>
      <p:sp>
        <p:nvSpPr>
          <p:cNvPr id="7" name="Rettangolo 6"/>
          <p:cNvSpPr/>
          <p:nvPr/>
        </p:nvSpPr>
        <p:spPr>
          <a:xfrm>
            <a:off x="4566940" y="1340768"/>
            <a:ext cx="3096344" cy="1130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FFFFFF"/>
                </a:solidFill>
                <a:effectLst/>
                <a:uLnTx/>
                <a:uFillTx/>
                <a:latin typeface="Calibri"/>
                <a:ea typeface="+mn-ea"/>
                <a:cs typeface="+mn-cs"/>
              </a:rPr>
              <a:t>Region</a:t>
            </a:r>
            <a:r>
              <a:rPr kumimoji="0" lang="it-IT" sz="1800" b="0" i="0" u="none" strike="noStrike" kern="1200" cap="none" spc="0" normalizeH="0" baseline="0" noProof="0" dirty="0">
                <a:ln>
                  <a:noFill/>
                </a:ln>
                <a:solidFill>
                  <a:srgbClr val="FFFFFF"/>
                </a:solidFill>
                <a:effectLst/>
                <a:uLnTx/>
                <a:uFillTx/>
                <a:latin typeface="Calibri"/>
                <a:ea typeface="+mn-ea"/>
                <a:cs typeface="+mn-cs"/>
              </a:rPr>
              <a:t> Lombardia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FFFFFF"/>
                </a:solidFill>
                <a:effectLst/>
                <a:uLnTx/>
                <a:uFillTx/>
                <a:latin typeface="Calibri"/>
                <a:ea typeface="+mn-ea"/>
                <a:cs typeface="+mn-cs"/>
              </a:rPr>
              <a:t>Health</a:t>
            </a:r>
            <a:r>
              <a:rPr kumimoji="0" lang="it-IT" sz="1800" b="0" i="0" u="none" strike="noStrike" kern="1200" cap="none" spc="0" normalizeH="0" baseline="0" noProof="0" dirty="0">
                <a:ln>
                  <a:noFill/>
                </a:ln>
                <a:solidFill>
                  <a:srgbClr val="FFFFFF"/>
                </a:solidFill>
                <a:effectLst/>
                <a:uLnTx/>
                <a:uFillTx/>
                <a:latin typeface="Calibri"/>
                <a:ea typeface="+mn-ea"/>
                <a:cs typeface="+mn-cs"/>
              </a:rPr>
              <a:t> </a:t>
            </a:r>
            <a:r>
              <a:rPr kumimoji="0" lang="it-IT" sz="1800" b="0" i="0" u="none" strike="noStrike" kern="1200" cap="none" spc="0" normalizeH="0" baseline="0" noProof="0" dirty="0" err="1">
                <a:ln>
                  <a:noFill/>
                </a:ln>
                <a:solidFill>
                  <a:srgbClr val="FFFFFF"/>
                </a:solidFill>
                <a:effectLst/>
                <a:uLnTx/>
                <a:uFillTx/>
                <a:latin typeface="Calibri"/>
                <a:ea typeface="+mn-ea"/>
                <a:cs typeface="+mn-cs"/>
              </a:rPr>
              <a:t>Department</a:t>
            </a:r>
            <a:endParaRPr kumimoji="0" lang="it-IT"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Ovale 8"/>
          <p:cNvSpPr/>
          <p:nvPr/>
        </p:nvSpPr>
        <p:spPr>
          <a:xfrm>
            <a:off x="2135560" y="2672916"/>
            <a:ext cx="2448272" cy="1742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FFFF"/>
                </a:solidFill>
                <a:effectLst/>
                <a:uLnTx/>
                <a:uFillTx/>
                <a:latin typeface="Calibri"/>
                <a:ea typeface="+mn-ea"/>
                <a:cs typeface="+mn-cs"/>
              </a:rPr>
              <a:t>Local Hospital </a:t>
            </a:r>
            <a:r>
              <a:rPr kumimoji="0" lang="it-IT" sz="1800" b="0" i="0" u="none" strike="noStrike" kern="1200" cap="none" spc="0" normalizeH="0" baseline="0" noProof="0" dirty="0" err="1">
                <a:ln>
                  <a:noFill/>
                </a:ln>
                <a:solidFill>
                  <a:srgbClr val="FFFFFF"/>
                </a:solidFill>
                <a:effectLst/>
                <a:uLnTx/>
                <a:uFillTx/>
                <a:latin typeface="Calibri"/>
                <a:ea typeface="+mn-ea"/>
                <a:cs typeface="+mn-cs"/>
              </a:rPr>
              <a:t>Health</a:t>
            </a:r>
            <a:r>
              <a:rPr kumimoji="0" lang="it-IT" sz="1800" b="0" i="0" u="none" strike="noStrike" kern="1200" cap="none" spc="0" normalizeH="0" baseline="0" noProof="0" dirty="0">
                <a:ln>
                  <a:noFill/>
                </a:ln>
                <a:solidFill>
                  <a:srgbClr val="FFFFFF"/>
                </a:solidFill>
                <a:effectLst/>
                <a:uLnTx/>
                <a:uFillTx/>
                <a:latin typeface="Calibri"/>
                <a:ea typeface="+mn-ea"/>
                <a:cs typeface="+mn-cs"/>
              </a:rPr>
              <a:t> </a:t>
            </a:r>
            <a:r>
              <a:rPr kumimoji="0" lang="it-IT" sz="1800" b="0" i="0" u="none" strike="noStrike" kern="1200" cap="none" spc="0" normalizeH="0" baseline="0" noProof="0" dirty="0" err="1">
                <a:ln>
                  <a:noFill/>
                </a:ln>
                <a:solidFill>
                  <a:srgbClr val="FFFFFF"/>
                </a:solidFill>
                <a:effectLst/>
                <a:uLnTx/>
                <a:uFillTx/>
                <a:latin typeface="Calibri"/>
                <a:ea typeface="+mn-ea"/>
                <a:cs typeface="+mn-cs"/>
              </a:rPr>
              <a:t>Department</a:t>
            </a:r>
            <a:endParaRPr kumimoji="0" lang="it-IT"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Ovale 9"/>
          <p:cNvSpPr/>
          <p:nvPr/>
        </p:nvSpPr>
        <p:spPr>
          <a:xfrm>
            <a:off x="7292156" y="2996952"/>
            <a:ext cx="2160240" cy="16219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FFFFFF"/>
                </a:solidFill>
                <a:effectLst/>
                <a:uLnTx/>
                <a:uFillTx/>
                <a:latin typeface="Calibri"/>
                <a:ea typeface="+mn-ea"/>
                <a:cs typeface="+mn-cs"/>
              </a:rPr>
              <a:t>Penitenciary</a:t>
            </a:r>
            <a:r>
              <a:rPr kumimoji="0" lang="it-IT" sz="1800" b="0" i="0" u="none" strike="noStrike" kern="1200" cap="none" spc="0" normalizeH="0" baseline="0" noProof="0" dirty="0">
                <a:ln>
                  <a:noFill/>
                </a:ln>
                <a:solidFill>
                  <a:srgbClr val="FFFFFF"/>
                </a:solidFill>
                <a:effectLst/>
                <a:uLnTx/>
                <a:uFillTx/>
                <a:latin typeface="Calibri"/>
                <a:ea typeface="+mn-ea"/>
                <a:cs typeface="+mn-cs"/>
              </a:rPr>
              <a:t> </a:t>
            </a:r>
            <a:r>
              <a:rPr kumimoji="0" lang="it-IT" sz="1800" b="0" i="0" u="none" strike="noStrike" kern="1200" cap="none" spc="0" normalizeH="0" baseline="0" noProof="0" dirty="0" err="1">
                <a:ln>
                  <a:noFill/>
                </a:ln>
                <a:solidFill>
                  <a:srgbClr val="FFFFFF"/>
                </a:solidFill>
                <a:effectLst/>
                <a:uLnTx/>
                <a:uFillTx/>
                <a:latin typeface="Calibri"/>
                <a:ea typeface="+mn-ea"/>
                <a:cs typeface="+mn-cs"/>
              </a:rPr>
              <a:t>Health</a:t>
            </a:r>
            <a:r>
              <a:rPr kumimoji="0" lang="it-IT" sz="1800" b="0" i="0" u="none" strike="noStrike" kern="1200" cap="none" spc="0" normalizeH="0" baseline="0" noProof="0" dirty="0">
                <a:ln>
                  <a:noFill/>
                </a:ln>
                <a:solidFill>
                  <a:srgbClr val="FFFFFF"/>
                </a:solidFill>
                <a:effectLst/>
                <a:uLnTx/>
                <a:uFillTx/>
                <a:latin typeface="Calibri"/>
                <a:ea typeface="+mn-ea"/>
                <a:cs typeface="+mn-cs"/>
              </a:rPr>
              <a:t> Unit: </a:t>
            </a:r>
            <a:r>
              <a:rPr kumimoji="0" lang="it-IT" sz="1800" b="0" i="0" u="none" strike="noStrike" kern="1200" cap="none" spc="0" normalizeH="0" baseline="0" noProof="0" dirty="0" err="1">
                <a:ln>
                  <a:noFill/>
                </a:ln>
                <a:solidFill>
                  <a:srgbClr val="FFFFFF"/>
                </a:solidFill>
                <a:effectLst/>
                <a:uLnTx/>
                <a:uFillTx/>
                <a:latin typeface="Calibri"/>
                <a:ea typeface="+mn-ea"/>
                <a:cs typeface="+mn-cs"/>
              </a:rPr>
              <a:t>regional</a:t>
            </a:r>
            <a:r>
              <a:rPr kumimoji="0" lang="it-IT" sz="1800" b="0" i="0" u="none" strike="noStrike" kern="1200" cap="none" spc="0" normalizeH="0" baseline="0" noProof="0" dirty="0">
                <a:ln>
                  <a:noFill/>
                </a:ln>
                <a:solidFill>
                  <a:srgbClr val="FFFFFF"/>
                </a:solidFill>
                <a:effectLst/>
                <a:uLnTx/>
                <a:uFillTx/>
                <a:latin typeface="Calibri"/>
                <a:ea typeface="+mn-ea"/>
                <a:cs typeface="+mn-cs"/>
              </a:rPr>
              <a:t> </a:t>
            </a:r>
            <a:r>
              <a:rPr kumimoji="0" lang="it-IT" sz="1800" b="0" i="0" u="none" strike="noStrike" kern="1200" cap="none" spc="0" normalizeH="0" baseline="0" noProof="0" dirty="0" err="1">
                <a:ln>
                  <a:noFill/>
                </a:ln>
                <a:solidFill>
                  <a:srgbClr val="FFFFFF"/>
                </a:solidFill>
                <a:effectLst/>
                <a:uLnTx/>
                <a:uFillTx/>
                <a:latin typeface="Calibri"/>
                <a:ea typeface="+mn-ea"/>
                <a:cs typeface="+mn-cs"/>
              </a:rPr>
              <a:t>supervision</a:t>
            </a:r>
            <a:r>
              <a:rPr kumimoji="0" lang="it-IT" sz="1800" b="0" i="0" u="none" strike="noStrike" kern="1200" cap="none" spc="0" normalizeH="0" baseline="0" noProof="0" dirty="0">
                <a:ln>
                  <a:noFill/>
                </a:ln>
                <a:solidFill>
                  <a:srgbClr val="FFFFFF"/>
                </a:solidFill>
                <a:effectLst/>
                <a:uLnTx/>
                <a:uFillTx/>
                <a:latin typeface="Calibri"/>
                <a:ea typeface="+mn-ea"/>
                <a:cs typeface="+mn-cs"/>
              </a:rPr>
              <a:t> </a:t>
            </a:r>
          </a:p>
        </p:txBody>
      </p:sp>
      <p:sp>
        <p:nvSpPr>
          <p:cNvPr id="12" name="Esagono 11"/>
          <p:cNvSpPr/>
          <p:nvPr/>
        </p:nvSpPr>
        <p:spPr>
          <a:xfrm>
            <a:off x="4367808" y="4941168"/>
            <a:ext cx="3240360" cy="9144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FFFFFF"/>
                </a:solidFill>
                <a:effectLst/>
                <a:uLnTx/>
                <a:uFillTx/>
                <a:latin typeface="Calibri"/>
                <a:ea typeface="+mn-ea"/>
                <a:cs typeface="+mn-cs"/>
              </a:rPr>
              <a:t>Penitenciary</a:t>
            </a:r>
            <a:r>
              <a:rPr kumimoji="0" lang="it-IT" sz="1800" b="0" i="0" u="none" strike="noStrike" kern="1200" cap="none" spc="0" normalizeH="0" baseline="0" noProof="0" dirty="0">
                <a:ln>
                  <a:noFill/>
                </a:ln>
                <a:solidFill>
                  <a:srgbClr val="FFFFFF"/>
                </a:solidFill>
                <a:effectLst/>
                <a:uLnTx/>
                <a:uFillTx/>
                <a:latin typeface="Calibri"/>
                <a:ea typeface="+mn-ea"/>
                <a:cs typeface="+mn-cs"/>
              </a:rPr>
              <a:t> </a:t>
            </a:r>
            <a:r>
              <a:rPr kumimoji="0" lang="it-IT" sz="1800" b="0" i="0" u="none" strike="noStrike" kern="1200" cap="none" spc="0" normalizeH="0" baseline="0" noProof="0" dirty="0" err="1">
                <a:ln>
                  <a:noFill/>
                </a:ln>
                <a:solidFill>
                  <a:srgbClr val="FFFFFF"/>
                </a:solidFill>
                <a:effectLst/>
                <a:uLnTx/>
                <a:uFillTx/>
                <a:latin typeface="Calibri"/>
                <a:ea typeface="+mn-ea"/>
                <a:cs typeface="+mn-cs"/>
              </a:rPr>
              <a:t>Health</a:t>
            </a:r>
            <a:r>
              <a:rPr kumimoji="0" lang="it-IT" sz="1800" b="0" i="0" u="none" strike="noStrike" kern="1200" cap="none" spc="0" normalizeH="0" baseline="0" noProof="0" dirty="0">
                <a:ln>
                  <a:noFill/>
                </a:ln>
                <a:solidFill>
                  <a:srgbClr val="FFFFFF"/>
                </a:solidFill>
                <a:effectLst/>
                <a:uLnTx/>
                <a:uFillTx/>
                <a:latin typeface="Calibri"/>
                <a:ea typeface="+mn-ea"/>
                <a:cs typeface="+mn-cs"/>
              </a:rPr>
              <a:t> System</a:t>
            </a:r>
          </a:p>
        </p:txBody>
      </p:sp>
      <p:cxnSp>
        <p:nvCxnSpPr>
          <p:cNvPr id="14" name="Connettore 2 13"/>
          <p:cNvCxnSpPr/>
          <p:nvPr/>
        </p:nvCxnSpPr>
        <p:spPr>
          <a:xfrm flipH="1">
            <a:off x="4583832" y="2634568"/>
            <a:ext cx="864096" cy="6480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a:off x="4727848" y="3958208"/>
            <a:ext cx="230425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6484564" y="2672916"/>
            <a:ext cx="835572" cy="6480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3935760" y="4415408"/>
            <a:ext cx="432048" cy="52576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H="1">
            <a:off x="7596584" y="4415408"/>
            <a:ext cx="576064" cy="40689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 name="Segnaposto numero diapositiva 2"/>
          <p:cNvSpPr>
            <a:spLocks noGrp="1"/>
          </p:cNvSpPr>
          <p:nvPr>
            <p:ph type="sldNum" sz="quarter" idx="12"/>
          </p:nvPr>
        </p:nvSpPr>
        <p:spPr/>
        <p:txBody>
          <a:bodyPr/>
          <a:lstStyle/>
          <a:p>
            <a:fld id="{0FC2C099-C45E-438F-9E6A-361271AA631D}" type="slidenum">
              <a:rPr lang="it-IT" smtClean="0">
                <a:solidFill>
                  <a:srgbClr val="2D2926"/>
                </a:solidFill>
              </a:rPr>
              <a:pPr/>
              <a:t>21</a:t>
            </a:fld>
            <a:endParaRPr lang="it-IT">
              <a:solidFill>
                <a:srgbClr val="2D2926"/>
              </a:solidFill>
            </a:endParaRPr>
          </a:p>
        </p:txBody>
      </p:sp>
      <p:sp>
        <p:nvSpPr>
          <p:cNvPr id="15"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21</a:t>
            </a:r>
            <a:endParaRPr lang="it-IT" b="1" dirty="0">
              <a:solidFill>
                <a:schemeClr val="bg1"/>
              </a:solidFill>
            </a:endParaRPr>
          </a:p>
        </p:txBody>
      </p:sp>
    </p:spTree>
    <p:extLst>
      <p:ext uri="{BB962C8B-B14F-4D97-AF65-F5344CB8AC3E}">
        <p14:creationId xmlns:p14="http://schemas.microsoft.com/office/powerpoint/2010/main" val="4284002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egnaposto contenuto 7"/>
          <p:cNvSpPr>
            <a:spLocks noGrp="1"/>
          </p:cNvSpPr>
          <p:nvPr>
            <p:ph idx="1"/>
          </p:nvPr>
        </p:nvSpPr>
        <p:spPr>
          <a:xfrm>
            <a:off x="1981200" y="692696"/>
            <a:ext cx="8229600" cy="5784304"/>
          </a:xfrm>
        </p:spPr>
        <p:txBody>
          <a:bodyPr/>
          <a:lstStyle/>
          <a:p>
            <a:r>
              <a:rPr lang="it-IT" dirty="0"/>
              <a:t>.</a:t>
            </a:r>
          </a:p>
        </p:txBody>
      </p:sp>
      <p:sp>
        <p:nvSpPr>
          <p:cNvPr id="9" name="Ovale 8"/>
          <p:cNvSpPr/>
          <p:nvPr/>
        </p:nvSpPr>
        <p:spPr>
          <a:xfrm>
            <a:off x="4367808" y="711650"/>
            <a:ext cx="3168352" cy="1850504"/>
          </a:xfrm>
          <a:prstGeom prst="ellipse">
            <a:avLst/>
          </a:prstGeom>
          <a:solidFill>
            <a:schemeClr val="tx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FFFF"/>
                </a:solidFill>
                <a:effectLst/>
                <a:uLnTx/>
                <a:uFillTx/>
                <a:latin typeface="Arial"/>
                <a:ea typeface="+mn-ea"/>
                <a:cs typeface="+mn-cs"/>
              </a:rPr>
              <a:t>San Paolo Hospital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err="1">
                <a:ln>
                  <a:noFill/>
                </a:ln>
                <a:solidFill>
                  <a:srgbClr val="FFFFFF"/>
                </a:solidFill>
                <a:effectLst/>
                <a:uLnTx/>
                <a:uFillTx/>
                <a:latin typeface="Arial"/>
                <a:ea typeface="+mn-ea"/>
                <a:cs typeface="+mn-cs"/>
              </a:rPr>
              <a:t>Health</a:t>
            </a:r>
            <a:r>
              <a:rPr kumimoji="0" lang="it-IT" sz="2000" b="0" i="0" u="none" strike="noStrike" kern="1200" cap="none" spc="0" normalizeH="0" baseline="0" noProof="0" dirty="0">
                <a:ln>
                  <a:noFill/>
                </a:ln>
                <a:solidFill>
                  <a:srgbClr val="FFFFFF"/>
                </a:solidFill>
                <a:effectLst/>
                <a:uLnTx/>
                <a:uFillTx/>
                <a:latin typeface="Arial"/>
                <a:ea typeface="+mn-ea"/>
                <a:cs typeface="+mn-cs"/>
              </a:rPr>
              <a:t> </a:t>
            </a:r>
            <a:r>
              <a:rPr kumimoji="0" lang="it-IT" sz="2000" b="0" i="0" u="none" strike="noStrike" kern="1200" cap="none" spc="0" normalizeH="0" baseline="0" noProof="0" dirty="0" err="1">
                <a:ln>
                  <a:noFill/>
                </a:ln>
                <a:solidFill>
                  <a:srgbClr val="FFFFFF"/>
                </a:solidFill>
                <a:effectLst/>
                <a:uLnTx/>
                <a:uFillTx/>
                <a:latin typeface="Arial"/>
                <a:ea typeface="+mn-ea"/>
                <a:cs typeface="+mn-cs"/>
              </a:rPr>
              <a:t>Department</a:t>
            </a:r>
            <a:endParaRPr kumimoji="0" lang="it-IT"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Esagono 11"/>
          <p:cNvSpPr/>
          <p:nvPr/>
        </p:nvSpPr>
        <p:spPr>
          <a:xfrm>
            <a:off x="4043780" y="3117779"/>
            <a:ext cx="3816408" cy="1630554"/>
          </a:xfrm>
          <a:prstGeom prst="hexagon">
            <a:avLst/>
          </a:prstGeom>
          <a:solidFill>
            <a:schemeClr val="accent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err="1">
                <a:ln>
                  <a:noFill/>
                </a:ln>
                <a:solidFill>
                  <a:srgbClr val="2D2926"/>
                </a:solidFill>
                <a:effectLst/>
                <a:uLnTx/>
                <a:uFillTx/>
                <a:latin typeface="Arial"/>
                <a:ea typeface="+mn-ea"/>
                <a:cs typeface="+mn-cs"/>
              </a:rPr>
              <a:t>Prison</a:t>
            </a:r>
            <a:r>
              <a:rPr kumimoji="0" lang="it-IT" sz="2000" b="0" i="0" u="none" strike="noStrike" kern="1200" cap="none" spc="0" normalizeH="0" baseline="0" noProof="0" dirty="0">
                <a:ln>
                  <a:noFill/>
                </a:ln>
                <a:solidFill>
                  <a:srgbClr val="2D2926"/>
                </a:solidFill>
                <a:effectLst/>
                <a:uLnTx/>
                <a:uFillTx/>
                <a:latin typeface="Arial"/>
                <a:ea typeface="+mn-ea"/>
                <a:cs typeface="+mn-cs"/>
              </a:rPr>
              <a:t> </a:t>
            </a:r>
            <a:r>
              <a:rPr kumimoji="0" lang="it-IT" sz="2000" b="0" i="0" u="none" strike="noStrike" kern="1200" cap="none" spc="0" normalizeH="0" baseline="0" noProof="0" dirty="0" err="1">
                <a:ln>
                  <a:noFill/>
                </a:ln>
                <a:solidFill>
                  <a:srgbClr val="2D2926"/>
                </a:solidFill>
                <a:effectLst/>
                <a:uLnTx/>
                <a:uFillTx/>
                <a:latin typeface="Arial"/>
                <a:ea typeface="+mn-ea"/>
                <a:cs typeface="+mn-cs"/>
              </a:rPr>
              <a:t>Health</a:t>
            </a:r>
            <a:r>
              <a:rPr kumimoji="0" lang="it-IT" sz="2000" b="0" i="0" u="none" strike="noStrike" kern="1200" cap="none" spc="0" normalizeH="0" baseline="0" noProof="0" dirty="0">
                <a:ln>
                  <a:noFill/>
                </a:ln>
                <a:solidFill>
                  <a:srgbClr val="2D2926"/>
                </a:solidFill>
                <a:effectLst/>
                <a:uLnTx/>
                <a:uFillTx/>
                <a:latin typeface="Arial"/>
                <a:ea typeface="+mn-ea"/>
                <a:cs typeface="+mn-cs"/>
              </a:rPr>
              <a:t> System </a:t>
            </a:r>
          </a:p>
        </p:txBody>
      </p:sp>
      <p:cxnSp>
        <p:nvCxnSpPr>
          <p:cNvPr id="14" name="Connettore 2 13"/>
          <p:cNvCxnSpPr>
            <a:stCxn id="9" idx="4"/>
          </p:cNvCxnSpPr>
          <p:nvPr/>
        </p:nvCxnSpPr>
        <p:spPr>
          <a:xfrm>
            <a:off x="5951984" y="2562155"/>
            <a:ext cx="0" cy="475801"/>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5915980" y="4674362"/>
            <a:ext cx="0" cy="52576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1775521" y="1048670"/>
            <a:ext cx="206498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chemeClr val="bg1"/>
                </a:solidFill>
                <a:effectLst/>
                <a:uLnTx/>
                <a:uFillTx/>
                <a:latin typeface="Arial"/>
                <a:ea typeface="+mn-ea"/>
                <a:cs typeface="+mn-cs"/>
              </a:rPr>
              <a:t>Model of Milano </a:t>
            </a:r>
          </a:p>
        </p:txBody>
      </p:sp>
      <p:sp>
        <p:nvSpPr>
          <p:cNvPr id="4" name="Rettangolo 3">
            <a:extLst>
              <a:ext uri="{FF2B5EF4-FFF2-40B4-BE49-F238E27FC236}">
                <a16:creationId xmlns="" xmlns:a16="http://schemas.microsoft.com/office/drawing/2014/main" id="{79CA1F9D-F1FF-4DD7-B1ED-3124D03A3EE9}"/>
              </a:ext>
            </a:extLst>
          </p:cNvPr>
          <p:cNvSpPr/>
          <p:nvPr/>
        </p:nvSpPr>
        <p:spPr>
          <a:xfrm>
            <a:off x="8232786" y="2305128"/>
            <a:ext cx="1894650" cy="1436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FFFF"/>
                </a:solidFill>
                <a:effectLst/>
                <a:uLnTx/>
                <a:uFillTx/>
                <a:latin typeface="Arial"/>
                <a:ea typeface="+mn-ea"/>
                <a:cs typeface="+mn-cs"/>
              </a:rPr>
              <a:t>San Paolo Hospital </a:t>
            </a:r>
            <a:r>
              <a:rPr kumimoji="0" lang="it-IT" sz="2000" b="0" i="0" u="none" strike="noStrike" kern="1200" cap="none" spc="0" normalizeH="0" baseline="0" noProof="0" dirty="0" err="1">
                <a:ln>
                  <a:noFill/>
                </a:ln>
                <a:solidFill>
                  <a:srgbClr val="FFFFFF"/>
                </a:solidFill>
                <a:effectLst/>
                <a:uLnTx/>
                <a:uFillTx/>
                <a:latin typeface="Arial"/>
                <a:ea typeface="+mn-ea"/>
                <a:cs typeface="+mn-cs"/>
              </a:rPr>
              <a:t>Penitenciary</a:t>
            </a:r>
            <a:r>
              <a:rPr kumimoji="0" lang="it-IT" sz="2000" b="0" i="0" u="none" strike="noStrike" kern="1200" cap="none" spc="0" normalizeH="0" baseline="0" noProof="0" dirty="0">
                <a:ln>
                  <a:noFill/>
                </a:ln>
                <a:solidFill>
                  <a:srgbClr val="FFFFFF"/>
                </a:solidFill>
                <a:effectLst/>
                <a:uLnTx/>
                <a:uFillTx/>
                <a:latin typeface="Arial"/>
                <a:ea typeface="+mn-ea"/>
                <a:cs typeface="+mn-cs"/>
              </a:rPr>
              <a:t> Unit (24 </a:t>
            </a:r>
            <a:r>
              <a:rPr kumimoji="0" lang="it-IT" sz="2000" b="0" i="0" u="none" strike="noStrike" kern="1200" cap="none" spc="0" normalizeH="0" baseline="0" noProof="0" dirty="0" err="1">
                <a:ln>
                  <a:noFill/>
                </a:ln>
                <a:solidFill>
                  <a:srgbClr val="FFFFFF"/>
                </a:solidFill>
                <a:effectLst/>
                <a:uLnTx/>
                <a:uFillTx/>
                <a:latin typeface="Arial"/>
                <a:ea typeface="+mn-ea"/>
                <a:cs typeface="+mn-cs"/>
              </a:rPr>
              <a:t>beds</a:t>
            </a:r>
            <a:r>
              <a:rPr kumimoji="0" lang="it-IT" sz="2000" b="0" i="0" u="none" strike="noStrike" kern="1200" cap="none" spc="0" normalizeH="0" baseline="0" noProof="0" dirty="0">
                <a:ln>
                  <a:noFill/>
                </a:ln>
                <a:solidFill>
                  <a:srgbClr val="FFFFFF"/>
                </a:solidFill>
                <a:effectLst/>
                <a:uLnTx/>
                <a:uFillTx/>
                <a:latin typeface="Arial"/>
                <a:ea typeface="+mn-ea"/>
                <a:cs typeface="+mn-cs"/>
              </a:rPr>
              <a:t>) </a:t>
            </a:r>
          </a:p>
        </p:txBody>
      </p:sp>
      <p:sp>
        <p:nvSpPr>
          <p:cNvPr id="6" name="Rettangolo 5">
            <a:extLst>
              <a:ext uri="{FF2B5EF4-FFF2-40B4-BE49-F238E27FC236}">
                <a16:creationId xmlns="" xmlns:a16="http://schemas.microsoft.com/office/drawing/2014/main" id="{3C20A1CF-87C4-4AD9-9802-1A52C2B50725}"/>
              </a:ext>
            </a:extLst>
          </p:cNvPr>
          <p:cNvSpPr/>
          <p:nvPr/>
        </p:nvSpPr>
        <p:spPr>
          <a:xfrm>
            <a:off x="2063552" y="2661389"/>
            <a:ext cx="1488925"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FFFF"/>
                </a:solidFill>
                <a:effectLst/>
                <a:uLnTx/>
                <a:uFillTx/>
                <a:latin typeface="Arial"/>
                <a:ea typeface="+mn-ea"/>
                <a:cs typeface="+mn-cs"/>
              </a:rPr>
              <a:t>San Paolo Hospital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err="1">
                <a:ln>
                  <a:noFill/>
                </a:ln>
                <a:solidFill>
                  <a:srgbClr val="FFFFFF"/>
                </a:solidFill>
                <a:effectLst/>
                <a:uLnTx/>
                <a:uFillTx/>
                <a:latin typeface="Arial"/>
                <a:ea typeface="+mn-ea"/>
                <a:cs typeface="+mn-cs"/>
              </a:rPr>
              <a:t>Pharmacy</a:t>
            </a:r>
            <a:endParaRPr kumimoji="0" lang="it-IT" sz="2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5" name="Immagine 14">
            <a:extLst>
              <a:ext uri="{FF2B5EF4-FFF2-40B4-BE49-F238E27FC236}">
                <a16:creationId xmlns="" xmlns:a16="http://schemas.microsoft.com/office/drawing/2014/main" id="{15C401E9-691B-4285-A0A0-9A7E5CF9F056}"/>
              </a:ext>
            </a:extLst>
          </p:cNvPr>
          <p:cNvPicPr>
            <a:picLocks noChangeAspect="1"/>
          </p:cNvPicPr>
          <p:nvPr/>
        </p:nvPicPr>
        <p:blipFill>
          <a:blip r:embed="rId3"/>
          <a:stretch>
            <a:fillRect/>
          </a:stretch>
        </p:blipFill>
        <p:spPr>
          <a:xfrm rot="16469011">
            <a:off x="3755906" y="3300381"/>
            <a:ext cx="304163" cy="689352"/>
          </a:xfrm>
          <a:prstGeom prst="rect">
            <a:avLst/>
          </a:prstGeom>
          <a:ln>
            <a:noFill/>
          </a:ln>
          <a:scene3d>
            <a:camera prst="orthographicFront">
              <a:rot lat="0" lon="3000000" rev="0"/>
            </a:camera>
            <a:lightRig rig="threePt" dir="t"/>
          </a:scene3d>
        </p:spPr>
      </p:pic>
      <p:pic>
        <p:nvPicPr>
          <p:cNvPr id="16" name="Immagine 15">
            <a:extLst>
              <a:ext uri="{FF2B5EF4-FFF2-40B4-BE49-F238E27FC236}">
                <a16:creationId xmlns="" xmlns:a16="http://schemas.microsoft.com/office/drawing/2014/main" id="{66BD442C-CEB2-4FA1-9214-6172AD3D8EB2}"/>
              </a:ext>
            </a:extLst>
          </p:cNvPr>
          <p:cNvPicPr>
            <a:picLocks noChangeAspect="1"/>
          </p:cNvPicPr>
          <p:nvPr/>
        </p:nvPicPr>
        <p:blipFill>
          <a:blip r:embed="rId3"/>
          <a:stretch>
            <a:fillRect/>
          </a:stretch>
        </p:blipFill>
        <p:spPr>
          <a:xfrm rot="2100000" flipH="1">
            <a:off x="8529365" y="3914275"/>
            <a:ext cx="314309" cy="1204581"/>
          </a:xfrm>
          <a:prstGeom prst="rect">
            <a:avLst/>
          </a:prstGeom>
          <a:ln>
            <a:noFill/>
          </a:ln>
        </p:spPr>
      </p:pic>
      <p:cxnSp>
        <p:nvCxnSpPr>
          <p:cNvPr id="21" name="Connettore 2 20">
            <a:extLst>
              <a:ext uri="{FF2B5EF4-FFF2-40B4-BE49-F238E27FC236}">
                <a16:creationId xmlns="" xmlns:a16="http://schemas.microsoft.com/office/drawing/2014/main" id="{29AF365F-BBBD-47BC-88C3-6B31A3C9825B}"/>
              </a:ext>
            </a:extLst>
          </p:cNvPr>
          <p:cNvCxnSpPr>
            <a:cxnSpLocks/>
          </p:cNvCxnSpPr>
          <p:nvPr/>
        </p:nvCxnSpPr>
        <p:spPr>
          <a:xfrm rot="4080000">
            <a:off x="7444706" y="5517232"/>
            <a:ext cx="0" cy="52576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 xmlns:a16="http://schemas.microsoft.com/office/drawing/2014/main" id="{33A48F5B-0784-4B58-B882-BC8F41D004FC}"/>
              </a:ext>
            </a:extLst>
          </p:cNvPr>
          <p:cNvSpPr txBox="1"/>
          <p:nvPr/>
        </p:nvSpPr>
        <p:spPr>
          <a:xfrm>
            <a:off x="3287688" y="5243141"/>
            <a:ext cx="6120680" cy="584775"/>
          </a:xfrm>
          <a:prstGeom prst="rect">
            <a:avLst/>
          </a:prstGeom>
          <a:solidFill>
            <a:schemeClr val="tx1">
              <a:lumMod val="50000"/>
              <a:lumOff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2D2926"/>
                </a:solidFill>
                <a:effectLst/>
                <a:uLnTx/>
                <a:uFillTx/>
                <a:latin typeface="Arial"/>
                <a:ea typeface="+mn-ea"/>
                <a:cs typeface="+mn-cs"/>
              </a:rPr>
              <a:t>4 </a:t>
            </a:r>
            <a:r>
              <a:rPr kumimoji="0" lang="it-IT" sz="1600" b="0" i="0" u="none" strike="noStrike" kern="1200" cap="none" spc="0" normalizeH="0" baseline="0" noProof="0" dirty="0" err="1">
                <a:ln>
                  <a:noFill/>
                </a:ln>
                <a:solidFill>
                  <a:srgbClr val="2D2926"/>
                </a:solidFill>
                <a:effectLst/>
                <a:uLnTx/>
                <a:uFillTx/>
                <a:latin typeface="Arial"/>
                <a:ea typeface="+mn-ea"/>
                <a:cs typeface="+mn-cs"/>
              </a:rPr>
              <a:t>Correctional</a:t>
            </a:r>
            <a:r>
              <a:rPr kumimoji="0" lang="it-IT" sz="1600" b="0" i="0" u="none" strike="noStrike" kern="1200" cap="none" spc="0" normalizeH="0" baseline="0" noProof="0" dirty="0">
                <a:ln>
                  <a:noFill/>
                </a:ln>
                <a:solidFill>
                  <a:srgbClr val="2D2926"/>
                </a:solidFill>
                <a:effectLst/>
                <a:uLnTx/>
                <a:uFillTx/>
                <a:latin typeface="Arial"/>
                <a:ea typeface="+mn-ea"/>
                <a:cs typeface="+mn-cs"/>
              </a:rPr>
              <a:t> </a:t>
            </a:r>
            <a:r>
              <a:rPr kumimoji="0" lang="it-IT" sz="1600" b="0" i="0" u="none" strike="noStrike" kern="1200" cap="none" spc="0" normalizeH="0" baseline="0" noProof="0" dirty="0" err="1">
                <a:ln>
                  <a:noFill/>
                </a:ln>
                <a:solidFill>
                  <a:srgbClr val="2D2926"/>
                </a:solidFill>
                <a:effectLst/>
                <a:uLnTx/>
                <a:uFillTx/>
                <a:latin typeface="Arial"/>
                <a:ea typeface="+mn-ea"/>
                <a:cs typeface="+mn-cs"/>
              </a:rPr>
              <a:t>houses</a:t>
            </a:r>
            <a:r>
              <a:rPr kumimoji="0" lang="it-IT" sz="1600" b="0" i="0" u="none" strike="noStrike" kern="1200" cap="none" spc="0" normalizeH="0" baseline="0" noProof="0" dirty="0">
                <a:ln>
                  <a:noFill/>
                </a:ln>
                <a:solidFill>
                  <a:srgbClr val="2D2926"/>
                </a:solidFill>
                <a:effectLst/>
                <a:uLnTx/>
                <a:uFillTx/>
                <a:latin typeface="Arial"/>
                <a:ea typeface="+mn-ea"/>
                <a:cs typeface="+mn-cs"/>
              </a:rPr>
              <a:t>: Opera, San Vittore, Bollate, Beccaria  </a:t>
            </a:r>
            <a:r>
              <a:rPr kumimoji="0" lang="it-IT" sz="1600" b="0" i="0" u="none" strike="noStrike" kern="1200" cap="none" spc="0" normalizeH="0" baseline="0" noProof="0" dirty="0" err="1">
                <a:ln>
                  <a:noFill/>
                </a:ln>
                <a:solidFill>
                  <a:srgbClr val="2D2926"/>
                </a:solidFill>
                <a:effectLst/>
                <a:uLnTx/>
                <a:uFillTx/>
                <a:latin typeface="Arial"/>
                <a:ea typeface="+mn-ea"/>
                <a:cs typeface="+mn-cs"/>
              </a:rPr>
              <a:t>average</a:t>
            </a:r>
            <a:r>
              <a:rPr kumimoji="0" lang="it-IT" sz="1600" b="0" i="0" u="none" strike="noStrike" kern="1200" cap="none" spc="0" normalizeH="0" baseline="0" noProof="0" dirty="0">
                <a:ln>
                  <a:noFill/>
                </a:ln>
                <a:solidFill>
                  <a:srgbClr val="2D2926"/>
                </a:solidFill>
                <a:effectLst/>
                <a:uLnTx/>
                <a:uFillTx/>
                <a:latin typeface="Arial"/>
                <a:ea typeface="+mn-ea"/>
                <a:cs typeface="+mn-cs"/>
              </a:rPr>
              <a:t> 3500 </a:t>
            </a:r>
            <a:r>
              <a:rPr kumimoji="0" lang="it-IT" sz="1600" b="0" i="0" u="none" strike="noStrike" kern="1200" cap="none" spc="0" normalizeH="0" baseline="0" noProof="0" dirty="0" err="1">
                <a:ln>
                  <a:noFill/>
                </a:ln>
                <a:solidFill>
                  <a:srgbClr val="2D2926"/>
                </a:solidFill>
                <a:effectLst/>
                <a:uLnTx/>
                <a:uFillTx/>
                <a:latin typeface="Arial"/>
                <a:ea typeface="+mn-ea"/>
                <a:cs typeface="+mn-cs"/>
              </a:rPr>
              <a:t>prisoners</a:t>
            </a:r>
            <a:r>
              <a:rPr kumimoji="0" lang="it-IT" sz="1600" b="0" i="0" u="none" strike="noStrike" kern="1200" cap="none" spc="0" normalizeH="0" baseline="0" noProof="0" dirty="0">
                <a:ln>
                  <a:noFill/>
                </a:ln>
                <a:solidFill>
                  <a:srgbClr val="2D2926"/>
                </a:solidFill>
                <a:effectLst/>
                <a:uLnTx/>
                <a:uFillTx/>
                <a:latin typeface="Arial"/>
                <a:ea typeface="+mn-ea"/>
                <a:cs typeface="+mn-cs"/>
              </a:rPr>
              <a:t> </a:t>
            </a:r>
            <a:r>
              <a:rPr kumimoji="0" lang="it-IT" sz="1600" b="0" i="0" u="none" strike="noStrike" kern="1200" cap="none" spc="0" normalizeH="0" baseline="0" noProof="0" dirty="0" err="1">
                <a:ln>
                  <a:noFill/>
                </a:ln>
                <a:solidFill>
                  <a:srgbClr val="2D2926"/>
                </a:solidFill>
                <a:effectLst/>
                <a:uLnTx/>
                <a:uFillTx/>
                <a:latin typeface="Arial"/>
                <a:ea typeface="+mn-ea"/>
                <a:cs typeface="+mn-cs"/>
              </a:rPr>
              <a:t>daily</a:t>
            </a:r>
            <a:endParaRPr kumimoji="0" lang="it-IT" sz="1600" b="0" i="0" u="none" strike="noStrike" kern="1200" cap="none" spc="0" normalizeH="0" baseline="0" noProof="0" dirty="0">
              <a:ln>
                <a:noFill/>
              </a:ln>
              <a:solidFill>
                <a:srgbClr val="2D2926"/>
              </a:solidFill>
              <a:effectLst/>
              <a:uLnTx/>
              <a:uFillTx/>
              <a:latin typeface="Arial"/>
              <a:ea typeface="+mn-ea"/>
              <a:cs typeface="+mn-cs"/>
            </a:endParaRPr>
          </a:p>
        </p:txBody>
      </p:sp>
      <p:sp>
        <p:nvSpPr>
          <p:cNvPr id="17" name="Titolo 1"/>
          <p:cNvSpPr txBox="1">
            <a:spLocks/>
          </p:cNvSpPr>
          <p:nvPr/>
        </p:nvSpPr>
        <p:spPr>
          <a:xfrm>
            <a:off x="2855640" y="0"/>
            <a:ext cx="6120680" cy="1008112"/>
          </a:xfrm>
          <a:prstGeom prst="rect">
            <a:avLst/>
          </a:prstGeom>
        </p:spPr>
        <p:txBody>
          <a:bodyPr>
            <a:normAutofit fontScale="82500" lnSpcReduction="20000"/>
          </a:bodyPr>
          <a:lstStyle>
            <a:lvl1pPr algn="l" rtl="0" eaLnBrk="1" fontAlgn="base" hangingPunct="1">
              <a:lnSpc>
                <a:spcPct val="95000"/>
              </a:lnSpc>
              <a:spcBef>
                <a:spcPct val="0"/>
              </a:spcBef>
              <a:spcAft>
                <a:spcPct val="0"/>
              </a:spcAft>
              <a:defRPr sz="2800" baseline="0">
                <a:solidFill>
                  <a:schemeClr val="tx2"/>
                </a:solidFill>
                <a:latin typeface="+mj-lt"/>
                <a:ea typeface="+mj-ea"/>
                <a:cs typeface="+mj-cs"/>
              </a:defRPr>
            </a:lvl1pPr>
            <a:lvl2pPr algn="l" rtl="0" eaLnBrk="1" fontAlgn="base" hangingPunct="1">
              <a:lnSpc>
                <a:spcPct val="90000"/>
              </a:lnSpc>
              <a:spcBef>
                <a:spcPct val="0"/>
              </a:spcBef>
              <a:spcAft>
                <a:spcPct val="0"/>
              </a:spcAft>
              <a:defRPr sz="2400">
                <a:solidFill>
                  <a:schemeClr val="tx1"/>
                </a:solidFill>
                <a:latin typeface="Calibri" pitchFamily="34" charset="0"/>
              </a:defRPr>
            </a:lvl2pPr>
            <a:lvl3pPr algn="l" rtl="0" eaLnBrk="1" fontAlgn="base" hangingPunct="1">
              <a:lnSpc>
                <a:spcPct val="90000"/>
              </a:lnSpc>
              <a:spcBef>
                <a:spcPct val="0"/>
              </a:spcBef>
              <a:spcAft>
                <a:spcPct val="0"/>
              </a:spcAft>
              <a:defRPr sz="2400">
                <a:solidFill>
                  <a:schemeClr val="tx1"/>
                </a:solidFill>
                <a:latin typeface="Calibri" pitchFamily="34" charset="0"/>
              </a:defRPr>
            </a:lvl3pPr>
            <a:lvl4pPr algn="l" rtl="0" eaLnBrk="1" fontAlgn="base" hangingPunct="1">
              <a:lnSpc>
                <a:spcPct val="90000"/>
              </a:lnSpc>
              <a:spcBef>
                <a:spcPct val="0"/>
              </a:spcBef>
              <a:spcAft>
                <a:spcPct val="0"/>
              </a:spcAft>
              <a:defRPr sz="2400">
                <a:solidFill>
                  <a:schemeClr val="tx1"/>
                </a:solidFill>
                <a:latin typeface="Calibri" pitchFamily="34" charset="0"/>
              </a:defRPr>
            </a:lvl4pPr>
            <a:lvl5pPr algn="l" rtl="0" eaLnBrk="1" fontAlgn="base" hangingPunct="1">
              <a:lnSpc>
                <a:spcPct val="90000"/>
              </a:lnSpc>
              <a:spcBef>
                <a:spcPct val="0"/>
              </a:spcBef>
              <a:spcAft>
                <a:spcPct val="0"/>
              </a:spcAft>
              <a:defRPr sz="2400">
                <a:solidFill>
                  <a:schemeClr val="tx1"/>
                </a:solidFill>
                <a:latin typeface="Calibri" pitchFamily="34"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it-IT" sz="2800" b="1" i="0" u="none" strike="noStrike" kern="1200" cap="none" spc="0" normalizeH="0" baseline="0" noProof="0" dirty="0">
                <a:ln>
                  <a:noFill/>
                </a:ln>
                <a:solidFill>
                  <a:schemeClr val="bg1"/>
                </a:solidFill>
                <a:effectLst/>
                <a:uLnTx/>
                <a:uFillTx/>
                <a:latin typeface="Calibri"/>
                <a:ea typeface="+mj-ea"/>
                <a:cs typeface="+mj-cs"/>
              </a:rPr>
              <a:t>PRISON HEALTH SYSTEM </a:t>
            </a:r>
            <a:br>
              <a:rPr kumimoji="0" lang="it-IT" sz="2800" b="1" i="0" u="none" strike="noStrike" kern="1200" cap="none" spc="0" normalizeH="0" baseline="0" noProof="0" dirty="0">
                <a:ln>
                  <a:noFill/>
                </a:ln>
                <a:solidFill>
                  <a:schemeClr val="bg1"/>
                </a:solidFill>
                <a:effectLst/>
                <a:uLnTx/>
                <a:uFillTx/>
                <a:latin typeface="Calibri"/>
                <a:ea typeface="+mj-ea"/>
                <a:cs typeface="+mj-cs"/>
              </a:rPr>
            </a:br>
            <a:endParaRPr kumimoji="0" lang="it-IT" sz="2800" b="1" i="0" u="none" strike="noStrike" kern="1200" cap="none" spc="0" normalizeH="0" baseline="0" noProof="0" dirty="0">
              <a:ln>
                <a:noFill/>
              </a:ln>
              <a:solidFill>
                <a:schemeClr val="bg1"/>
              </a:solidFill>
              <a:effectLst/>
              <a:uLnTx/>
              <a:uFillTx/>
              <a:latin typeface="Calibri"/>
              <a:ea typeface="+mj-ea"/>
              <a:cs typeface="+mj-cs"/>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36161" y="2984687"/>
            <a:ext cx="950913" cy="11763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fld id="{0FC2C099-C45E-438F-9E6A-361271AA631D}" type="slidenum">
              <a:rPr lang="it-IT" smtClean="0">
                <a:solidFill>
                  <a:srgbClr val="2D2926"/>
                </a:solidFill>
              </a:rPr>
              <a:pPr/>
              <a:t>22</a:t>
            </a:fld>
            <a:endParaRPr lang="it-IT">
              <a:solidFill>
                <a:srgbClr val="2D2926"/>
              </a:solidFill>
            </a:endParaRPr>
          </a:p>
        </p:txBody>
      </p:sp>
      <p:sp>
        <p:nvSpPr>
          <p:cNvPr id="18"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22</a:t>
            </a:r>
            <a:endParaRPr lang="it-IT" b="1" dirty="0">
              <a:solidFill>
                <a:schemeClr val="bg1"/>
              </a:solidFill>
            </a:endParaRPr>
          </a:p>
        </p:txBody>
      </p:sp>
      <p:cxnSp>
        <p:nvCxnSpPr>
          <p:cNvPr id="7" name="Straight Arrow Connector 6"/>
          <p:cNvCxnSpPr/>
          <p:nvPr/>
        </p:nvCxnSpPr>
        <p:spPr bwMode="auto">
          <a:xfrm flipH="1">
            <a:off x="8436245" y="4180265"/>
            <a:ext cx="475280" cy="690659"/>
          </a:xfrm>
          <a:prstGeom prst="straightConnector1">
            <a:avLst/>
          </a:prstGeom>
          <a:solidFill>
            <a:schemeClr val="tx2"/>
          </a:solidFill>
          <a:ln w="50800" cap="flat" cmpd="sng" algn="ctr">
            <a:solidFill>
              <a:srgbClr val="0082BA"/>
            </a:solidFill>
            <a:prstDash val="solid"/>
            <a:round/>
            <a:headEnd type="triangle"/>
            <a:tailEnd type="triangle"/>
          </a:ln>
          <a:effectLst/>
        </p:spPr>
      </p:cxnSp>
      <p:cxnSp>
        <p:nvCxnSpPr>
          <p:cNvPr id="23" name="Straight Arrow Connector 22"/>
          <p:cNvCxnSpPr/>
          <p:nvPr/>
        </p:nvCxnSpPr>
        <p:spPr bwMode="auto">
          <a:xfrm flipH="1">
            <a:off x="7766598" y="3228814"/>
            <a:ext cx="480584" cy="685002"/>
          </a:xfrm>
          <a:prstGeom prst="straightConnector1">
            <a:avLst/>
          </a:prstGeom>
          <a:solidFill>
            <a:schemeClr val="tx2"/>
          </a:solidFill>
          <a:ln w="50800" cap="flat" cmpd="sng" algn="ctr">
            <a:solidFill>
              <a:srgbClr val="0082BA"/>
            </a:solidFill>
            <a:prstDash val="solid"/>
            <a:round/>
            <a:headEnd type="triangle"/>
            <a:tailEnd type="triangle"/>
          </a:ln>
          <a:effectLst/>
        </p:spPr>
      </p:cxnSp>
      <p:cxnSp>
        <p:nvCxnSpPr>
          <p:cNvPr id="24" name="Straight Arrow Connector 23"/>
          <p:cNvCxnSpPr/>
          <p:nvPr/>
        </p:nvCxnSpPr>
        <p:spPr bwMode="auto">
          <a:xfrm>
            <a:off x="5897809" y="4671821"/>
            <a:ext cx="33273" cy="523629"/>
          </a:xfrm>
          <a:prstGeom prst="straightConnector1">
            <a:avLst/>
          </a:prstGeom>
          <a:solidFill>
            <a:schemeClr val="tx2"/>
          </a:solidFill>
          <a:ln w="50800" cap="flat" cmpd="sng" algn="ctr">
            <a:solidFill>
              <a:srgbClr val="0082BA"/>
            </a:solidFill>
            <a:prstDash val="solid"/>
            <a:round/>
            <a:headEnd type="triangle"/>
            <a:tailEnd type="triangle"/>
          </a:ln>
          <a:effectLst/>
        </p:spPr>
      </p:cxnSp>
      <p:cxnSp>
        <p:nvCxnSpPr>
          <p:cNvPr id="25" name="Straight Arrow Connector 24"/>
          <p:cNvCxnSpPr/>
          <p:nvPr/>
        </p:nvCxnSpPr>
        <p:spPr bwMode="auto">
          <a:xfrm>
            <a:off x="3601260" y="3596928"/>
            <a:ext cx="670351" cy="70433"/>
          </a:xfrm>
          <a:prstGeom prst="straightConnector1">
            <a:avLst/>
          </a:prstGeom>
          <a:solidFill>
            <a:schemeClr val="tx2"/>
          </a:solidFill>
          <a:ln w="50800" cap="flat" cmpd="sng" algn="ctr">
            <a:solidFill>
              <a:srgbClr val="0082BA"/>
            </a:solidFill>
            <a:prstDash val="solid"/>
            <a:round/>
            <a:headEnd type="triangle"/>
            <a:tailEnd type="triangle"/>
          </a:ln>
          <a:effectLst/>
        </p:spPr>
      </p:cxnSp>
      <p:cxnSp>
        <p:nvCxnSpPr>
          <p:cNvPr id="26" name="Straight Arrow Connector 25"/>
          <p:cNvCxnSpPr>
            <a:stCxn id="9" idx="4"/>
          </p:cNvCxnSpPr>
          <p:nvPr/>
        </p:nvCxnSpPr>
        <p:spPr bwMode="auto">
          <a:xfrm flipH="1">
            <a:off x="5939085" y="2562154"/>
            <a:ext cx="12899" cy="504952"/>
          </a:xfrm>
          <a:prstGeom prst="straightConnector1">
            <a:avLst/>
          </a:prstGeom>
          <a:solidFill>
            <a:schemeClr val="tx2"/>
          </a:solidFill>
          <a:ln w="50800" cap="flat" cmpd="sng" algn="ctr">
            <a:solidFill>
              <a:srgbClr val="0082BA"/>
            </a:solidFill>
            <a:prstDash val="solid"/>
            <a:round/>
            <a:headEnd type="triangle"/>
            <a:tailEnd type="triangle"/>
          </a:ln>
          <a:effectLst/>
        </p:spPr>
      </p:cxnSp>
    </p:spTree>
    <p:extLst>
      <p:ext uri="{BB962C8B-B14F-4D97-AF65-F5344CB8AC3E}">
        <p14:creationId xmlns:p14="http://schemas.microsoft.com/office/powerpoint/2010/main" val="3344011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14539" y="692696"/>
            <a:ext cx="8161337"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Connettore 1 2"/>
          <p:cNvCxnSpPr/>
          <p:nvPr/>
        </p:nvCxnSpPr>
        <p:spPr bwMode="auto">
          <a:xfrm>
            <a:off x="2279576" y="1124744"/>
            <a:ext cx="2592288" cy="0"/>
          </a:xfrm>
          <a:prstGeom prst="line">
            <a:avLst/>
          </a:prstGeom>
          <a:solidFill>
            <a:schemeClr val="tx2"/>
          </a:solidFill>
          <a:ln w="50800" cap="flat" cmpd="sng" algn="ctr">
            <a:solidFill>
              <a:srgbClr val="C00000"/>
            </a:solidFill>
            <a:prstDash val="solid"/>
            <a:round/>
            <a:headEnd type="none" w="med" len="med"/>
            <a:tailEnd type="none" w="med" len="med"/>
          </a:ln>
          <a:effectLst/>
        </p:spPr>
      </p:cxnSp>
      <p:sp>
        <p:nvSpPr>
          <p:cNvPr id="5" name="CasellaDiTesto 4"/>
          <p:cNvSpPr txBox="1"/>
          <p:nvPr/>
        </p:nvSpPr>
        <p:spPr>
          <a:xfrm>
            <a:off x="2131079" y="5897468"/>
            <a:ext cx="5951566"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effectLst/>
                <a:uLnTx/>
                <a:uFillTx/>
                <a:latin typeface="Calibri"/>
                <a:ea typeface="+mn-ea"/>
                <a:cs typeface="+mn-cs"/>
              </a:rPr>
              <a:t>There</a:t>
            </a:r>
            <a:r>
              <a:rPr kumimoji="0" lang="it-IT" sz="1400" b="0" i="0" u="none" strike="noStrike" kern="1200" cap="none" spc="0" normalizeH="0" baseline="0" noProof="0" dirty="0">
                <a:ln>
                  <a:noFill/>
                </a:ln>
                <a:effectLst/>
                <a:uLnTx/>
                <a:uFillTx/>
                <a:latin typeface="Calibri"/>
                <a:ea typeface="+mn-ea"/>
                <a:cs typeface="+mn-cs"/>
              </a:rPr>
              <a:t> </a:t>
            </a:r>
            <a:r>
              <a:rPr kumimoji="0" lang="it-IT" sz="1400" b="0" i="0" u="none" strike="noStrike" kern="1200" cap="none" spc="0" normalizeH="0" baseline="0" noProof="0" dirty="0" err="1">
                <a:ln>
                  <a:noFill/>
                </a:ln>
                <a:effectLst/>
                <a:uLnTx/>
                <a:uFillTx/>
                <a:latin typeface="Calibri"/>
                <a:ea typeface="+mn-ea"/>
                <a:cs typeface="+mn-cs"/>
              </a:rPr>
              <a:t>is</a:t>
            </a:r>
            <a:r>
              <a:rPr kumimoji="0" lang="it-IT" sz="1400" b="0" i="0" u="none" strike="noStrike" kern="1200" cap="none" spc="0" normalizeH="0" baseline="0" noProof="0" dirty="0">
                <a:ln>
                  <a:noFill/>
                </a:ln>
                <a:effectLst/>
                <a:uLnTx/>
                <a:uFillTx/>
                <a:latin typeface="Calibri"/>
                <a:ea typeface="+mn-ea"/>
                <a:cs typeface="+mn-cs"/>
              </a:rPr>
              <a:t> a  attenuate </a:t>
            </a:r>
            <a:r>
              <a:rPr kumimoji="0" lang="it-IT" sz="1400" b="0" i="0" u="none" strike="noStrike" kern="1200" cap="none" spc="0" normalizeH="0" baseline="0" noProof="0" dirty="0" err="1">
                <a:ln>
                  <a:noFill/>
                </a:ln>
                <a:effectLst/>
                <a:uLnTx/>
                <a:uFillTx/>
                <a:latin typeface="Calibri"/>
                <a:ea typeface="+mn-ea"/>
                <a:cs typeface="+mn-cs"/>
              </a:rPr>
              <a:t>surveillance</a:t>
            </a:r>
            <a:r>
              <a:rPr kumimoji="0" lang="it-IT" sz="1400" b="0" i="0" u="none" strike="noStrike" kern="1200" cap="none" spc="0" normalizeH="0" baseline="0" noProof="0" dirty="0">
                <a:ln>
                  <a:noFill/>
                </a:ln>
                <a:effectLst/>
                <a:uLnTx/>
                <a:uFillTx/>
                <a:latin typeface="Calibri"/>
                <a:ea typeface="+mn-ea"/>
                <a:cs typeface="+mn-cs"/>
              </a:rPr>
              <a:t>   </a:t>
            </a:r>
            <a:r>
              <a:rPr kumimoji="0" lang="it-IT" sz="1400" b="0" i="0" u="none" strike="noStrike" kern="1200" cap="none" spc="0" normalizeH="0" baseline="0" noProof="0" dirty="0" err="1">
                <a:ln>
                  <a:noFill/>
                </a:ln>
                <a:effectLst/>
                <a:uLnTx/>
                <a:uFillTx/>
                <a:latin typeface="Calibri"/>
                <a:ea typeface="+mn-ea"/>
                <a:cs typeface="+mn-cs"/>
              </a:rPr>
              <a:t>section</a:t>
            </a:r>
            <a:r>
              <a:rPr kumimoji="0" lang="it-IT" sz="1400" b="0" i="0" u="none" strike="noStrike" kern="1200" cap="none" spc="0" normalizeH="0" baseline="0" noProof="0" dirty="0">
                <a:ln>
                  <a:noFill/>
                </a:ln>
                <a:effectLst/>
                <a:uLnTx/>
                <a:uFillTx/>
                <a:latin typeface="Calibri"/>
                <a:ea typeface="+mn-ea"/>
                <a:cs typeface="+mn-cs"/>
              </a:rPr>
              <a:t>   </a:t>
            </a:r>
            <a:r>
              <a:rPr kumimoji="0" lang="it-IT" sz="1400" b="0" i="0" u="none" strike="noStrike" kern="1200" cap="none" spc="0" normalizeH="0" baseline="0" noProof="0" dirty="0" err="1">
                <a:ln>
                  <a:noFill/>
                </a:ln>
                <a:effectLst/>
                <a:uLnTx/>
                <a:uFillTx/>
                <a:latin typeface="Calibri"/>
                <a:ea typeface="+mn-ea"/>
                <a:cs typeface="+mn-cs"/>
              </a:rPr>
              <a:t>dedicated</a:t>
            </a:r>
            <a:r>
              <a:rPr kumimoji="0" lang="it-IT" sz="1400" b="0" i="0" u="none" strike="noStrike" kern="1200" cap="none" spc="0" normalizeH="0" baseline="0" noProof="0" dirty="0">
                <a:ln>
                  <a:noFill/>
                </a:ln>
                <a:effectLst/>
                <a:uLnTx/>
                <a:uFillTx/>
                <a:latin typeface="Calibri"/>
                <a:ea typeface="+mn-ea"/>
                <a:cs typeface="+mn-cs"/>
              </a:rPr>
              <a:t>  to </a:t>
            </a:r>
            <a:r>
              <a:rPr kumimoji="0" lang="it-IT" sz="1400" b="0" i="0" u="none" strike="noStrike" kern="1200" cap="none" spc="0" normalizeH="0" baseline="0" noProof="0" dirty="0" err="1">
                <a:ln>
                  <a:noFill/>
                </a:ln>
                <a:effectLst/>
                <a:uLnTx/>
                <a:uFillTx/>
                <a:latin typeface="Calibri"/>
                <a:ea typeface="+mn-ea"/>
                <a:cs typeface="+mn-cs"/>
              </a:rPr>
              <a:t>mothers</a:t>
            </a:r>
            <a:r>
              <a:rPr kumimoji="0" lang="it-IT" sz="1400" b="0" i="0" u="none" strike="noStrike" kern="1200" cap="none" spc="0" normalizeH="0" baseline="0" noProof="0" dirty="0">
                <a:ln>
                  <a:noFill/>
                </a:ln>
                <a:effectLst/>
                <a:uLnTx/>
                <a:uFillTx/>
                <a:latin typeface="Calibri"/>
                <a:ea typeface="+mn-ea"/>
                <a:cs typeface="+mn-cs"/>
              </a:rPr>
              <a:t> and </a:t>
            </a:r>
            <a:r>
              <a:rPr kumimoji="0" lang="it-IT" sz="1400" b="0" i="0" u="none" strike="noStrike" kern="1200" cap="none" spc="0" normalizeH="0" baseline="0" noProof="0" dirty="0" err="1">
                <a:ln>
                  <a:noFill/>
                </a:ln>
                <a:effectLst/>
                <a:uLnTx/>
                <a:uFillTx/>
                <a:latin typeface="Calibri"/>
                <a:ea typeface="+mn-ea"/>
                <a:cs typeface="+mn-cs"/>
              </a:rPr>
              <a:t>children</a:t>
            </a:r>
            <a:endParaRPr kumimoji="0" lang="it-IT" sz="1400" b="0" i="0" u="none" strike="noStrike" kern="1200" cap="none" spc="0" normalizeH="0" baseline="0" noProof="0" dirty="0">
              <a:ln>
                <a:noFill/>
              </a:ln>
              <a:effectLst/>
              <a:uLnTx/>
              <a:uFillTx/>
              <a:latin typeface="Calibri"/>
              <a:ea typeface="+mn-ea"/>
              <a:cs typeface="+mn-cs"/>
            </a:endParaRPr>
          </a:p>
        </p:txBody>
      </p:sp>
      <p:sp>
        <p:nvSpPr>
          <p:cNvPr id="2" name="Segnaposto numero diapositiva 1"/>
          <p:cNvSpPr>
            <a:spLocks noGrp="1"/>
          </p:cNvSpPr>
          <p:nvPr>
            <p:ph type="sldNum" sz="quarter" idx="12"/>
          </p:nvPr>
        </p:nvSpPr>
        <p:spPr/>
        <p:txBody>
          <a:bodyPr/>
          <a:lstStyle/>
          <a:p>
            <a:fld id="{0FC2C099-C45E-438F-9E6A-361271AA631D}" type="slidenum">
              <a:rPr lang="it-IT" smtClean="0">
                <a:solidFill>
                  <a:srgbClr val="2D2926"/>
                </a:solidFill>
              </a:rPr>
              <a:pPr/>
              <a:t>23</a:t>
            </a:fld>
            <a:endParaRPr lang="it-IT">
              <a:solidFill>
                <a:srgbClr val="2D2926"/>
              </a:solidFill>
            </a:endParaRPr>
          </a:p>
        </p:txBody>
      </p:sp>
      <p:sp>
        <p:nvSpPr>
          <p:cNvPr id="6"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23</a:t>
            </a:r>
            <a:endParaRPr lang="it-IT" b="1" dirty="0">
              <a:solidFill>
                <a:schemeClr val="bg1"/>
              </a:solidFill>
            </a:endParaRPr>
          </a:p>
        </p:txBody>
      </p:sp>
    </p:spTree>
    <p:extLst>
      <p:ext uri="{BB962C8B-B14F-4D97-AF65-F5344CB8AC3E}">
        <p14:creationId xmlns:p14="http://schemas.microsoft.com/office/powerpoint/2010/main" val="3489165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3512" y="764704"/>
            <a:ext cx="8191500" cy="26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03513" y="3398416"/>
            <a:ext cx="8226425" cy="255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Connettore 1 3"/>
          <p:cNvCxnSpPr/>
          <p:nvPr/>
        </p:nvCxnSpPr>
        <p:spPr bwMode="auto">
          <a:xfrm>
            <a:off x="1847528" y="1124744"/>
            <a:ext cx="3024336" cy="0"/>
          </a:xfrm>
          <a:prstGeom prst="line">
            <a:avLst/>
          </a:prstGeom>
          <a:solidFill>
            <a:schemeClr val="tx2"/>
          </a:solidFill>
          <a:ln w="50800" cap="flat" cmpd="sng" algn="ctr">
            <a:solidFill>
              <a:srgbClr val="C00000"/>
            </a:solidFill>
            <a:prstDash val="solid"/>
            <a:round/>
            <a:headEnd type="none" w="med" len="med"/>
            <a:tailEnd type="none" w="med" len="med"/>
          </a:ln>
          <a:effectLst/>
        </p:spPr>
      </p:cxnSp>
      <p:sp>
        <p:nvSpPr>
          <p:cNvPr id="2" name="Segnaposto numero diapositiva 1"/>
          <p:cNvSpPr>
            <a:spLocks noGrp="1"/>
          </p:cNvSpPr>
          <p:nvPr>
            <p:ph type="sldNum" sz="quarter" idx="12"/>
          </p:nvPr>
        </p:nvSpPr>
        <p:spPr/>
        <p:txBody>
          <a:bodyPr/>
          <a:lstStyle/>
          <a:p>
            <a:fld id="{0FC2C099-C45E-438F-9E6A-361271AA631D}" type="slidenum">
              <a:rPr lang="it-IT" smtClean="0">
                <a:solidFill>
                  <a:srgbClr val="2D2926"/>
                </a:solidFill>
              </a:rPr>
              <a:pPr/>
              <a:t>24</a:t>
            </a:fld>
            <a:endParaRPr lang="it-IT">
              <a:solidFill>
                <a:srgbClr val="2D2926"/>
              </a:solidFill>
            </a:endParaRPr>
          </a:p>
        </p:txBody>
      </p:sp>
      <p:sp>
        <p:nvSpPr>
          <p:cNvPr id="6"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24</a:t>
            </a:r>
            <a:endParaRPr lang="it-IT" b="1" dirty="0">
              <a:solidFill>
                <a:schemeClr val="bg1"/>
              </a:solidFill>
            </a:endParaRPr>
          </a:p>
        </p:txBody>
      </p:sp>
    </p:spTree>
    <p:extLst>
      <p:ext uri="{BB962C8B-B14F-4D97-AF65-F5344CB8AC3E}">
        <p14:creationId xmlns:p14="http://schemas.microsoft.com/office/powerpoint/2010/main" val="3131817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1847529" y="1075184"/>
            <a:ext cx="8712967" cy="4874096"/>
          </a:xfrm>
        </p:spPr>
        <p:txBody>
          <a:bodyPr>
            <a:noAutofit/>
          </a:bodyPr>
          <a:lstStyle/>
          <a:p>
            <a:pPr algn="l"/>
            <a:endParaRPr lang="it-IT" sz="1800" dirty="0"/>
          </a:p>
          <a:p>
            <a:pPr algn="l"/>
            <a:endParaRPr lang="it-IT" sz="1800" dirty="0"/>
          </a:p>
          <a:p>
            <a:pPr algn="l"/>
            <a:endParaRPr lang="it-IT" sz="1800" dirty="0"/>
          </a:p>
        </p:txBody>
      </p:sp>
      <p:sp>
        <p:nvSpPr>
          <p:cNvPr id="11" name="Rettangolo 10"/>
          <p:cNvSpPr/>
          <p:nvPr/>
        </p:nvSpPr>
        <p:spPr>
          <a:xfrm>
            <a:off x="1631505" y="6351132"/>
            <a:ext cx="755335"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a:ea typeface="+mn-ea"/>
                <a:cs typeface="+mn-cs"/>
              </a:rPr>
              <a:t>Cesare Lari</a:t>
            </a:r>
          </a:p>
        </p:txBody>
      </p:sp>
      <p:sp>
        <p:nvSpPr>
          <p:cNvPr id="12" name="Sottotitolo 2"/>
          <p:cNvSpPr txBox="1">
            <a:spLocks/>
          </p:cNvSpPr>
          <p:nvPr/>
        </p:nvSpPr>
        <p:spPr>
          <a:xfrm>
            <a:off x="2009172" y="1988840"/>
            <a:ext cx="8191285" cy="37939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2400" b="0" i="0" u="none" strike="noStrike" kern="1200" cap="none" spc="0" normalizeH="0" baseline="0" noProof="0" dirty="0">
              <a:ln>
                <a:noFill/>
              </a:ln>
              <a:solidFill>
                <a:prstClr val="black">
                  <a:tint val="75000"/>
                </a:prst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ttangolo 2"/>
          <p:cNvSpPr/>
          <p:nvPr/>
        </p:nvSpPr>
        <p:spPr>
          <a:xfrm>
            <a:off x="2000042" y="1628800"/>
            <a:ext cx="8907443" cy="32316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FFFF"/>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it-IT" sz="2400" b="1" i="0" u="none" strike="noStrike" kern="1200" cap="none" spc="0" normalizeH="0" baseline="0" noProof="0" dirty="0">
                <a:ln>
                  <a:noFill/>
                </a:ln>
                <a:solidFill>
                  <a:srgbClr val="FFFFFF"/>
                </a:solidFill>
                <a:effectLst/>
                <a:uLnTx/>
                <a:uFillTx/>
                <a:latin typeface="Calibri"/>
                <a:ea typeface="+mn-ea"/>
                <a:cs typeface="+mn-cs"/>
              </a:rPr>
              <a:t>CR Bollate</a:t>
            </a:r>
            <a:r>
              <a:rPr kumimoji="0" lang="it-IT" sz="2400" b="0" i="0" u="none" strike="noStrike" kern="1200" cap="none" spc="0" normalizeH="0" baseline="0" noProof="0" dirty="0">
                <a:ln>
                  <a:noFill/>
                </a:ln>
                <a:solidFill>
                  <a:srgbClr val="FFFFFF"/>
                </a:solidFill>
                <a:effectLst/>
                <a:uLnTx/>
                <a:uFillTx/>
                <a:latin typeface="Calibri"/>
                <a:ea typeface="+mn-ea"/>
                <a:cs typeface="+mn-cs"/>
              </a:rPr>
              <a:t>,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is</a:t>
            </a:r>
            <a:r>
              <a:rPr kumimoji="0" lang="it-IT" sz="2400" b="0" i="0" u="none" strike="noStrike" kern="1200" cap="none" spc="0" normalizeH="0" baseline="0" noProof="0" dirty="0">
                <a:ln>
                  <a:noFill/>
                </a:ln>
                <a:solidFill>
                  <a:srgbClr val="FFFFFF"/>
                </a:solidFill>
                <a:effectLst/>
                <a:uLnTx/>
                <a:uFillTx/>
                <a:latin typeface="Calibri"/>
                <a:ea typeface="+mn-ea"/>
                <a:cs typeface="+mn-cs"/>
              </a:rPr>
              <a:t>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similar</a:t>
            </a:r>
            <a:r>
              <a:rPr kumimoji="0" lang="it-IT" sz="2400" b="0" i="0" u="none" strike="noStrike" kern="1200" cap="none" spc="0" normalizeH="0" baseline="0" noProof="0" dirty="0">
                <a:ln>
                  <a:noFill/>
                </a:ln>
                <a:solidFill>
                  <a:srgbClr val="FFFFFF"/>
                </a:solidFill>
                <a:effectLst/>
                <a:uLnTx/>
                <a:uFillTx/>
                <a:latin typeface="Calibri"/>
                <a:ea typeface="+mn-ea"/>
                <a:cs typeface="+mn-cs"/>
              </a:rPr>
              <a:t>  to Opera,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has</a:t>
            </a:r>
            <a:r>
              <a:rPr kumimoji="0" lang="it-IT" sz="2400" b="0" i="0" u="none" strike="noStrike" kern="1200" cap="none" spc="0" normalizeH="0" baseline="0" noProof="0" dirty="0">
                <a:ln>
                  <a:noFill/>
                </a:ln>
                <a:solidFill>
                  <a:srgbClr val="FFFFFF"/>
                </a:solidFill>
                <a:effectLst/>
                <a:uLnTx/>
                <a:uFillTx/>
                <a:latin typeface="Calibri"/>
                <a:ea typeface="+mn-ea"/>
                <a:cs typeface="+mn-cs"/>
              </a:rPr>
              <a:t> a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capacity</a:t>
            </a:r>
            <a:r>
              <a:rPr kumimoji="0" lang="it-IT" sz="2400" b="0" i="0" u="none" strike="noStrike" kern="1200" cap="none" spc="0" normalizeH="0" baseline="0" noProof="0" dirty="0">
                <a:ln>
                  <a:noFill/>
                </a:ln>
                <a:solidFill>
                  <a:srgbClr val="FFFFFF"/>
                </a:solidFill>
                <a:effectLst/>
                <a:uLnTx/>
                <a:uFillTx/>
                <a:latin typeface="Calibri"/>
                <a:ea typeface="+mn-ea"/>
                <a:cs typeface="+mn-cs"/>
              </a:rPr>
              <a:t> of 1100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beds</a:t>
            </a:r>
            <a:r>
              <a:rPr kumimoji="0" lang="it-IT" sz="2400" b="0" i="0" u="none" strike="noStrike" kern="1200" cap="none" spc="0" normalizeH="0" baseline="0" noProof="0" dirty="0">
                <a:ln>
                  <a:noFill/>
                </a:ln>
                <a:solidFill>
                  <a:srgbClr val="FFFFFF"/>
                </a:solidFill>
                <a:effectLst/>
                <a:uLnTx/>
                <a:uFillTx/>
                <a:latin typeface="Calibri"/>
                <a:ea typeface="+mn-ea"/>
                <a:cs typeface="+mn-cs"/>
              </a:rPr>
              <a:t>,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hosts</a:t>
            </a:r>
            <a:r>
              <a:rPr kumimoji="0" lang="it-IT" sz="2400" b="0" i="0" u="none" strike="noStrike" kern="1200" cap="none" spc="0" normalizeH="0" baseline="0" noProof="0" dirty="0">
                <a:ln>
                  <a:noFill/>
                </a:ln>
                <a:solidFill>
                  <a:srgbClr val="FFFFFF"/>
                </a:solidFill>
                <a:effectLst/>
                <a:uLnTx/>
                <a:uFillTx/>
                <a:latin typeface="Calibri"/>
                <a:ea typeface="+mn-ea"/>
                <a:cs typeface="+mn-cs"/>
              </a:rPr>
              <a:t>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both</a:t>
            </a:r>
            <a:r>
              <a:rPr kumimoji="0" lang="it-IT" sz="2400" b="0" i="0" u="none" strike="noStrike" kern="1200" cap="none" spc="0" normalizeH="0" baseline="0" noProof="0" dirty="0">
                <a:ln>
                  <a:noFill/>
                </a:ln>
                <a:solidFill>
                  <a:srgbClr val="FFFFFF"/>
                </a:solidFill>
                <a:effectLst/>
                <a:uLnTx/>
                <a:uFillTx/>
                <a:latin typeface="Calibri"/>
                <a:ea typeface="+mn-ea"/>
                <a:cs typeface="+mn-cs"/>
              </a:rPr>
              <a:t>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males</a:t>
            </a:r>
            <a:r>
              <a:rPr kumimoji="0" lang="it-IT" sz="2400" b="0" i="0" u="none" strike="noStrike" kern="1200" cap="none" spc="0" normalizeH="0" baseline="0" noProof="0" dirty="0">
                <a:ln>
                  <a:noFill/>
                </a:ln>
                <a:solidFill>
                  <a:srgbClr val="FFFFFF"/>
                </a:solidFill>
                <a:effectLst/>
                <a:uLnTx/>
                <a:uFillTx/>
                <a:latin typeface="Calibri"/>
                <a:ea typeface="+mn-ea"/>
                <a:cs typeface="+mn-cs"/>
              </a:rPr>
              <a:t> and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females</a:t>
            </a:r>
            <a:r>
              <a:rPr kumimoji="0" lang="it-IT" sz="2400" b="0" i="0" u="none" strike="noStrike" kern="1200" cap="none" spc="0" normalizeH="0" baseline="0" noProof="0" dirty="0">
                <a:ln>
                  <a:noFill/>
                </a:ln>
                <a:solidFill>
                  <a:srgbClr val="FFFFFF"/>
                </a:solidFill>
                <a:effectLst/>
                <a:uLnTx/>
                <a:uFillTx/>
                <a:latin typeface="Calibri"/>
                <a:ea typeface="+mn-ea"/>
                <a:cs typeface="+mn-cs"/>
              </a:rPr>
              <a:t>,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generally</a:t>
            </a:r>
            <a:r>
              <a:rPr kumimoji="0" lang="it-IT" sz="2400" b="0" i="0" u="none" strike="noStrike" kern="1200" cap="none" spc="0" normalizeH="0" baseline="0" noProof="0" dirty="0">
                <a:ln>
                  <a:noFill/>
                </a:ln>
                <a:solidFill>
                  <a:srgbClr val="FFFFFF"/>
                </a:solidFill>
                <a:effectLst/>
                <a:uLnTx/>
                <a:uFillTx/>
                <a:latin typeface="Calibri"/>
                <a:ea typeface="+mn-ea"/>
                <a:cs typeface="+mn-cs"/>
              </a:rPr>
              <a:t>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at</a:t>
            </a:r>
            <a:r>
              <a:rPr kumimoji="0" lang="it-IT" sz="2400" b="0" i="0" u="none" strike="noStrike" kern="1200" cap="none" spc="0" normalizeH="0" baseline="0" noProof="0" dirty="0">
                <a:ln>
                  <a:noFill/>
                </a:ln>
                <a:solidFill>
                  <a:srgbClr val="FFFFFF"/>
                </a:solidFill>
                <a:effectLst/>
                <a:uLnTx/>
                <a:uFillTx/>
                <a:latin typeface="Calibri"/>
                <a:ea typeface="+mn-ea"/>
                <a:cs typeface="+mn-cs"/>
              </a:rPr>
              <a:t> the end of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their</a:t>
            </a:r>
            <a:r>
              <a:rPr kumimoji="0" lang="it-IT" sz="2400" b="0" i="0" u="none" strike="noStrike" kern="1200" cap="none" spc="0" normalizeH="0" baseline="0" noProof="0" dirty="0">
                <a:ln>
                  <a:noFill/>
                </a:ln>
                <a:solidFill>
                  <a:srgbClr val="FFFFFF"/>
                </a:solidFill>
                <a:effectLst/>
                <a:uLnTx/>
                <a:uFillTx/>
                <a:latin typeface="Calibri"/>
                <a:ea typeface="+mn-ea"/>
                <a:cs typeface="+mn-cs"/>
              </a:rPr>
              <a:t>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sentences</a:t>
            </a:r>
            <a:r>
              <a:rPr kumimoji="0" lang="it-IT" sz="2400" b="0" i="0" u="none" strike="noStrike" kern="1200" cap="none" spc="0" normalizeH="0" baseline="0" noProof="0" dirty="0">
                <a:ln>
                  <a:noFill/>
                </a:ln>
                <a:solidFill>
                  <a:srgbClr val="FFFFFF"/>
                </a:solidFill>
                <a:effectLst/>
                <a:uLnTx/>
                <a:uFillTx/>
                <a:latin typeface="Calibri"/>
                <a:ea typeface="+mn-ea"/>
                <a:cs typeface="+mn-cs"/>
              </a:rPr>
              <a:t> and on the way of social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rehabilitation</a:t>
            </a:r>
            <a:r>
              <a:rPr kumimoji="0" lang="it-IT" sz="2400" b="0" i="0" u="none" strike="noStrike" kern="1200" cap="none" spc="0" normalizeH="0" baseline="0" noProof="0" dirty="0">
                <a:ln>
                  <a:noFill/>
                </a:ln>
                <a:solidFill>
                  <a:srgbClr val="FFFFFF"/>
                </a:solidFill>
                <a:effectLst/>
                <a:uLnTx/>
                <a:uFillTx/>
                <a:latin typeface="Calibri"/>
                <a:ea typeface="+mn-ea"/>
                <a:cs typeface="+mn-cs"/>
              </a:rPr>
              <a:t>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programs</a:t>
            </a:r>
            <a:r>
              <a:rPr kumimoji="0" lang="it-IT" sz="2400" b="0" i="0" u="none" strike="noStrike" kern="1200" cap="none" spc="0" normalizeH="0" baseline="0" noProof="0" dirty="0">
                <a:ln>
                  <a:noFill/>
                </a:ln>
                <a:solidFill>
                  <a:srgbClr val="FFFFFF"/>
                </a:solidFill>
                <a:effectLst/>
                <a:uLnTx/>
                <a:uFillTx/>
                <a:latin typeface="Calibri"/>
                <a:ea typeface="+mn-ea"/>
                <a:cs typeface="+mn-cs"/>
              </a:rPr>
              <a:t> for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jobs</a:t>
            </a:r>
            <a:r>
              <a:rPr kumimoji="0" lang="it-IT" sz="2400" b="0" i="0" u="none" strike="noStrike" kern="1200" cap="none" spc="0" normalizeH="0" baseline="0" noProof="0" dirty="0">
                <a:ln>
                  <a:noFill/>
                </a:ln>
                <a:solidFill>
                  <a:srgbClr val="FFFFFF"/>
                </a:solidFill>
                <a:effectLst/>
                <a:uLnTx/>
                <a:uFillTx/>
                <a:latin typeface="Calibri"/>
                <a:ea typeface="+mn-ea"/>
                <a:cs typeface="+mn-cs"/>
              </a:rPr>
              <a:t>,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study</a:t>
            </a:r>
            <a:r>
              <a:rPr kumimoji="0" lang="it-IT" sz="2400" b="0" i="0" u="none" strike="noStrike" kern="1200" cap="none" spc="0" normalizeH="0" baseline="0" noProof="0" dirty="0">
                <a:ln>
                  <a:noFill/>
                </a:ln>
                <a:solidFill>
                  <a:srgbClr val="FFFFFF"/>
                </a:solidFill>
                <a:effectLst/>
                <a:uLnTx/>
                <a:uFillTx/>
                <a:latin typeface="Calibri"/>
                <a:ea typeface="+mn-ea"/>
                <a:cs typeface="+mn-cs"/>
              </a:rPr>
              <a:t>,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ecc</a:t>
            </a:r>
            <a:r>
              <a:rPr kumimoji="0" lang="it-IT" sz="2400" b="0" i="0" u="none" strike="noStrike" kern="1200" cap="none" spc="0" normalizeH="0" baseline="0" noProof="0" dirty="0">
                <a:ln>
                  <a:noFill/>
                </a:ln>
                <a:solidFill>
                  <a:srgbClr val="FFFFFF"/>
                </a:solidFill>
                <a:effectLst/>
                <a:uLnTx/>
                <a:uFillTx/>
                <a:latin typeface="Calibri"/>
                <a:ea typeface="+mn-ea"/>
                <a:cs typeface="+mn-cs"/>
              </a:rPr>
              <a:t>)</a:t>
            </a:r>
            <a:br>
              <a:rPr kumimoji="0" lang="it-IT" sz="2400" b="0" i="0" u="none" strike="noStrike" kern="1200" cap="none" spc="0" normalizeH="0" baseline="0" noProof="0" dirty="0">
                <a:ln>
                  <a:noFill/>
                </a:ln>
                <a:solidFill>
                  <a:srgbClr val="FFFFFF"/>
                </a:solidFill>
                <a:effectLst/>
                <a:uLnTx/>
                <a:uFillTx/>
                <a:latin typeface="Calibri"/>
                <a:ea typeface="+mn-ea"/>
                <a:cs typeface="+mn-cs"/>
              </a:rPr>
            </a:br>
            <a:r>
              <a:rPr kumimoji="0" lang="it-IT" sz="2400" b="0" i="0" u="none" strike="noStrike" kern="1200" cap="none" spc="0" normalizeH="0" baseline="0" noProof="0" dirty="0">
                <a:ln>
                  <a:noFill/>
                </a:ln>
                <a:solidFill>
                  <a:srgbClr val="FFFFFF"/>
                </a:solidFill>
                <a:effectLst/>
                <a:uLnTx/>
                <a:uFillTx/>
                <a:latin typeface="Calibri"/>
                <a:ea typeface="+mn-ea"/>
                <a:cs typeface="+mn-cs"/>
              </a:rPr>
              <a:t/>
            </a:r>
            <a:br>
              <a:rPr kumimoji="0" lang="it-IT" sz="2400" b="0" i="0" u="none" strike="noStrike" kern="1200" cap="none" spc="0" normalizeH="0" baseline="0" noProof="0" dirty="0">
                <a:ln>
                  <a:noFill/>
                </a:ln>
                <a:solidFill>
                  <a:srgbClr val="FFFFFF"/>
                </a:solidFill>
                <a:effectLst/>
                <a:uLnTx/>
                <a:uFillTx/>
                <a:latin typeface="Calibri"/>
                <a:ea typeface="+mn-ea"/>
                <a:cs typeface="+mn-cs"/>
              </a:rPr>
            </a:br>
            <a:r>
              <a:rPr kumimoji="0" lang="it-IT" sz="2400" b="1" i="0" u="none" strike="noStrike" kern="1200" cap="none" spc="0" normalizeH="0" baseline="0" noProof="0" dirty="0">
                <a:ln>
                  <a:noFill/>
                </a:ln>
                <a:solidFill>
                  <a:srgbClr val="FFFFFF"/>
                </a:solidFill>
                <a:effectLst/>
                <a:uLnTx/>
                <a:uFillTx/>
                <a:latin typeface="Calibri"/>
                <a:ea typeface="+mn-ea"/>
                <a:cs typeface="+mn-cs"/>
              </a:rPr>
              <a:t>Istituto Beccaria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is</a:t>
            </a:r>
            <a:r>
              <a:rPr kumimoji="0" lang="it-IT" sz="2400" b="0" i="0" u="none" strike="noStrike" kern="1200" cap="none" spc="0" normalizeH="0" baseline="0" noProof="0" dirty="0">
                <a:ln>
                  <a:noFill/>
                </a:ln>
                <a:solidFill>
                  <a:srgbClr val="FFFFFF"/>
                </a:solidFill>
                <a:effectLst/>
                <a:uLnTx/>
                <a:uFillTx/>
                <a:latin typeface="Calibri"/>
                <a:ea typeface="+mn-ea"/>
                <a:cs typeface="+mn-cs"/>
              </a:rPr>
              <a:t> a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juvenile</a:t>
            </a:r>
            <a:r>
              <a:rPr kumimoji="0" lang="it-IT" sz="2400" b="0" i="0" u="none" strike="noStrike" kern="1200" cap="none" spc="0" normalizeH="0" baseline="0" noProof="0" dirty="0">
                <a:ln>
                  <a:noFill/>
                </a:ln>
                <a:solidFill>
                  <a:srgbClr val="FFFFFF"/>
                </a:solidFill>
                <a:effectLst/>
                <a:uLnTx/>
                <a:uFillTx/>
                <a:latin typeface="Calibri"/>
                <a:ea typeface="+mn-ea"/>
                <a:cs typeface="+mn-cs"/>
              </a:rPr>
              <a:t>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prison</a:t>
            </a:r>
            <a:r>
              <a:rPr kumimoji="0" lang="it-IT" sz="2400" b="0" i="0" u="none" strike="noStrike" kern="1200" cap="none" spc="0" normalizeH="0" baseline="0" noProof="0" dirty="0">
                <a:ln>
                  <a:noFill/>
                </a:ln>
                <a:solidFill>
                  <a:srgbClr val="FFFFFF"/>
                </a:solidFill>
                <a:effectLst/>
                <a:uLnTx/>
                <a:uFillTx/>
                <a:latin typeface="Calibri"/>
                <a:ea typeface="+mn-ea"/>
                <a:cs typeface="+mn-cs"/>
              </a:rPr>
              <a:t> for male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adolescents</a:t>
            </a:r>
            <a:r>
              <a:rPr kumimoji="0" lang="it-IT" sz="2400" b="0" i="0" u="none" strike="noStrike" kern="1200" cap="none" spc="0" normalizeH="0" baseline="0" noProof="0" dirty="0">
                <a:ln>
                  <a:noFill/>
                </a:ln>
                <a:solidFill>
                  <a:srgbClr val="FFFFFF"/>
                </a:solidFill>
                <a:effectLst/>
                <a:uLnTx/>
                <a:uFillTx/>
                <a:latin typeface="Calibri"/>
                <a:ea typeface="+mn-ea"/>
                <a:cs typeface="+mn-cs"/>
              </a:rPr>
              <a:t> and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young</a:t>
            </a:r>
            <a:r>
              <a:rPr kumimoji="0" lang="it-IT" sz="2400" b="0" i="0" u="none" strike="noStrike" kern="1200" cap="none" spc="0" normalizeH="0" baseline="0" noProof="0" dirty="0">
                <a:ln>
                  <a:noFill/>
                </a:ln>
                <a:solidFill>
                  <a:srgbClr val="FFFFFF"/>
                </a:solidFill>
                <a:effectLst/>
                <a:uLnTx/>
                <a:uFillTx/>
                <a:latin typeface="Calibri"/>
                <a:ea typeface="+mn-ea"/>
                <a:cs typeface="+mn-cs"/>
              </a:rPr>
              <a:t>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adults</a:t>
            </a:r>
            <a:r>
              <a:rPr kumimoji="0" lang="it-IT" sz="2400" b="0" i="0" u="none" strike="noStrike" kern="1200" cap="none" spc="0" normalizeH="0" baseline="0" noProof="0" dirty="0">
                <a:ln>
                  <a:noFill/>
                </a:ln>
                <a:solidFill>
                  <a:srgbClr val="FFFFFF"/>
                </a:solidFill>
                <a:effectLst/>
                <a:uLnTx/>
                <a:uFillTx/>
                <a:latin typeface="Calibri"/>
                <a:ea typeface="+mn-ea"/>
                <a:cs typeface="+mn-cs"/>
              </a:rPr>
              <a:t>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until</a:t>
            </a:r>
            <a:r>
              <a:rPr kumimoji="0" lang="it-IT" sz="2400" b="0" i="0" u="none" strike="noStrike" kern="1200" cap="none" spc="0" normalizeH="0" baseline="0" noProof="0" dirty="0">
                <a:ln>
                  <a:noFill/>
                </a:ln>
                <a:solidFill>
                  <a:srgbClr val="FFFFFF"/>
                </a:solidFill>
                <a:effectLst/>
                <a:uLnTx/>
                <a:uFillTx/>
                <a:latin typeface="Calibri"/>
                <a:ea typeface="+mn-ea"/>
                <a:cs typeface="+mn-cs"/>
              </a:rPr>
              <a:t> 26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years</a:t>
            </a:r>
            <a:r>
              <a:rPr kumimoji="0" lang="it-IT" sz="2400" b="0" i="0" u="none" strike="noStrike" kern="1200" cap="none" spc="0" normalizeH="0" baseline="0" noProof="0" dirty="0">
                <a:ln>
                  <a:noFill/>
                </a:ln>
                <a:solidFill>
                  <a:srgbClr val="FFFFFF"/>
                </a:solidFill>
                <a:effectLst/>
                <a:uLnTx/>
                <a:uFillTx/>
                <a:latin typeface="Calibri"/>
                <a:ea typeface="+mn-ea"/>
                <a:cs typeface="+mn-cs"/>
              </a:rPr>
              <a:t> ),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has</a:t>
            </a:r>
            <a:r>
              <a:rPr kumimoji="0" lang="it-IT" sz="2400" b="0" i="0" u="none" strike="noStrike" kern="1200" cap="none" spc="0" normalizeH="0" baseline="0" noProof="0" dirty="0">
                <a:ln>
                  <a:noFill/>
                </a:ln>
                <a:solidFill>
                  <a:srgbClr val="FFFFFF"/>
                </a:solidFill>
                <a:effectLst/>
                <a:uLnTx/>
                <a:uFillTx/>
                <a:latin typeface="Calibri"/>
                <a:ea typeface="+mn-ea"/>
                <a:cs typeface="+mn-cs"/>
              </a:rPr>
              <a:t> a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capacity</a:t>
            </a:r>
            <a:r>
              <a:rPr kumimoji="0" lang="it-IT" sz="2400" b="0" i="0" u="none" strike="noStrike" kern="1200" cap="none" spc="0" normalizeH="0" baseline="0" noProof="0" dirty="0">
                <a:ln>
                  <a:noFill/>
                </a:ln>
                <a:solidFill>
                  <a:srgbClr val="FFFFFF"/>
                </a:solidFill>
                <a:effectLst/>
                <a:uLnTx/>
                <a:uFillTx/>
                <a:latin typeface="Calibri"/>
                <a:ea typeface="+mn-ea"/>
                <a:cs typeface="+mn-cs"/>
              </a:rPr>
              <a:t> of 50 </a:t>
            </a:r>
            <a:r>
              <a:rPr kumimoji="0" lang="it-IT" sz="2400" b="0" i="0" u="none" strike="noStrike" kern="1200" cap="none" spc="0" normalizeH="0" baseline="0" noProof="0" dirty="0" err="1">
                <a:ln>
                  <a:noFill/>
                </a:ln>
                <a:solidFill>
                  <a:srgbClr val="FFFFFF"/>
                </a:solidFill>
                <a:effectLst/>
                <a:uLnTx/>
                <a:uFillTx/>
                <a:latin typeface="Calibri"/>
                <a:ea typeface="+mn-ea"/>
                <a:cs typeface="+mn-cs"/>
              </a:rPr>
              <a:t>beds</a:t>
            </a:r>
            <a:r>
              <a:rPr kumimoji="0" lang="it-IT" sz="2400" b="0" i="0" u="none" strike="noStrike" kern="1200" cap="none" spc="0" normalizeH="0" baseline="0" noProof="0" dirty="0">
                <a:ln>
                  <a:noFill/>
                </a:ln>
                <a:solidFill>
                  <a:srgbClr val="FFFFFF"/>
                </a:solidFill>
                <a:effectLst/>
                <a:uLnTx/>
                <a:uFillTx/>
                <a:latin typeface="Calibri"/>
                <a:ea typeface="+mn-ea"/>
                <a:cs typeface="+mn-cs"/>
              </a:rPr>
              <a:t>.</a:t>
            </a:r>
            <a:r>
              <a:rPr kumimoji="0" lang="it-IT" sz="1800" b="0" i="0" u="none" strike="noStrike" kern="1200" cap="none" spc="0" normalizeH="0" baseline="0" noProof="0" dirty="0">
                <a:ln>
                  <a:noFill/>
                </a:ln>
                <a:solidFill>
                  <a:srgbClr val="FFFFFF"/>
                </a:solidFill>
                <a:effectLst/>
                <a:uLnTx/>
                <a:uFillTx/>
                <a:latin typeface="Calibri"/>
                <a:ea typeface="+mn-ea"/>
                <a:cs typeface="+mn-cs"/>
              </a:rPr>
              <a:t/>
            </a:r>
            <a:br>
              <a:rPr kumimoji="0" lang="it-IT" sz="1800" b="0" i="0" u="none" strike="noStrike" kern="1200" cap="none" spc="0" normalizeH="0" baseline="0" noProof="0" dirty="0">
                <a:ln>
                  <a:noFill/>
                </a:ln>
                <a:solidFill>
                  <a:srgbClr val="FFFFFF"/>
                </a:solidFill>
                <a:effectLst/>
                <a:uLnTx/>
                <a:uFillTx/>
                <a:latin typeface="Calibri"/>
                <a:ea typeface="+mn-ea"/>
                <a:cs typeface="+mn-cs"/>
              </a:rPr>
            </a:br>
            <a:r>
              <a:rPr kumimoji="0" lang="it-IT" sz="1800" b="0" i="0" u="none" strike="noStrike" kern="1200" cap="none" spc="0" normalizeH="0" baseline="0" noProof="0" dirty="0">
                <a:ln>
                  <a:noFill/>
                </a:ln>
                <a:solidFill>
                  <a:prstClr val="white">
                    <a:lumMod val="65000"/>
                  </a:prstClr>
                </a:solidFill>
                <a:effectLst/>
                <a:uLnTx/>
                <a:uFillTx/>
                <a:latin typeface="Calibri"/>
                <a:ea typeface="+mn-ea"/>
                <a:cs typeface="+mn-cs"/>
              </a:rPr>
              <a:t/>
            </a:r>
            <a:br>
              <a:rPr kumimoji="0" lang="it-IT" sz="1800" b="0" i="0" u="none" strike="noStrike" kern="1200" cap="none" spc="0" normalizeH="0" baseline="0" noProof="0" dirty="0">
                <a:ln>
                  <a:noFill/>
                </a:ln>
                <a:solidFill>
                  <a:prstClr val="white">
                    <a:lumMod val="65000"/>
                  </a:prstClr>
                </a:solidFill>
                <a:effectLst/>
                <a:uLnTx/>
                <a:uFillTx/>
                <a:latin typeface="Calibri"/>
                <a:ea typeface="+mn-ea"/>
                <a:cs typeface="+mn-cs"/>
              </a:rPr>
            </a:br>
            <a:endParaRPr kumimoji="0" lang="it-IT" sz="18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8"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25</a:t>
            </a:r>
            <a:endParaRPr lang="it-IT" b="1" dirty="0">
              <a:solidFill>
                <a:schemeClr val="bg1"/>
              </a:solidFill>
            </a:endParaRPr>
          </a:p>
        </p:txBody>
      </p:sp>
    </p:spTree>
    <p:extLst>
      <p:ext uri="{BB962C8B-B14F-4D97-AF65-F5344CB8AC3E}">
        <p14:creationId xmlns:p14="http://schemas.microsoft.com/office/powerpoint/2010/main" val="817931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63552" y="71441"/>
            <a:ext cx="7772400" cy="6555209"/>
          </a:xfrm>
          <a:ln>
            <a:solidFill>
              <a:schemeClr val="bg1"/>
            </a:solidFill>
          </a:ln>
        </p:spPr>
        <p:txBody>
          <a:bodyPr/>
          <a:lstStyle/>
          <a:p>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sz="2000" dirty="0" err="1">
                <a:solidFill>
                  <a:schemeClr val="bg1"/>
                </a:solidFill>
              </a:rPr>
              <a:t>Based</a:t>
            </a:r>
            <a:r>
              <a:rPr lang="it-IT" sz="2000" dirty="0">
                <a:solidFill>
                  <a:schemeClr val="bg1"/>
                </a:solidFill>
              </a:rPr>
              <a:t> on the </a:t>
            </a:r>
            <a:r>
              <a:rPr lang="it-IT" sz="2000" dirty="0" err="1">
                <a:solidFill>
                  <a:schemeClr val="bg1"/>
                </a:solidFill>
              </a:rPr>
              <a:t>characteristic</a:t>
            </a:r>
            <a:r>
              <a:rPr lang="it-IT" sz="2000" dirty="0">
                <a:solidFill>
                  <a:schemeClr val="bg1"/>
                </a:solidFill>
              </a:rPr>
              <a:t> of </a:t>
            </a:r>
            <a:r>
              <a:rPr lang="it-IT" sz="2000" dirty="0" err="1">
                <a:solidFill>
                  <a:schemeClr val="bg1"/>
                </a:solidFill>
              </a:rPr>
              <a:t>each</a:t>
            </a:r>
            <a:r>
              <a:rPr lang="it-IT" sz="2000" dirty="0">
                <a:solidFill>
                  <a:schemeClr val="bg1"/>
                </a:solidFill>
              </a:rPr>
              <a:t> facility </a:t>
            </a:r>
            <a:r>
              <a:rPr lang="it-IT" sz="2000" dirty="0" err="1">
                <a:solidFill>
                  <a:schemeClr val="bg1"/>
                </a:solidFill>
              </a:rPr>
              <a:t>there</a:t>
            </a:r>
            <a:r>
              <a:rPr lang="it-IT" sz="2000" dirty="0">
                <a:solidFill>
                  <a:schemeClr val="bg1"/>
                </a:solidFill>
              </a:rPr>
              <a:t> are </a:t>
            </a:r>
            <a:r>
              <a:rPr lang="it-IT" sz="2000" dirty="0" err="1">
                <a:solidFill>
                  <a:schemeClr val="bg1"/>
                </a:solidFill>
              </a:rPr>
              <a:t>different</a:t>
            </a:r>
            <a:r>
              <a:rPr lang="it-IT" sz="2000" dirty="0">
                <a:solidFill>
                  <a:schemeClr val="bg1"/>
                </a:solidFill>
              </a:rPr>
              <a:t> </a:t>
            </a:r>
            <a:r>
              <a:rPr lang="it-IT" sz="2000" dirty="0" err="1">
                <a:solidFill>
                  <a:schemeClr val="bg1"/>
                </a:solidFill>
              </a:rPr>
              <a:t>levels</a:t>
            </a:r>
            <a:r>
              <a:rPr lang="it-IT" sz="2000" dirty="0">
                <a:solidFill>
                  <a:schemeClr val="bg1"/>
                </a:solidFill>
              </a:rPr>
              <a:t> of </a:t>
            </a:r>
            <a:r>
              <a:rPr lang="it-IT" sz="2000" dirty="0" err="1">
                <a:solidFill>
                  <a:schemeClr val="bg1"/>
                </a:solidFill>
              </a:rPr>
              <a:t>health</a:t>
            </a:r>
            <a:r>
              <a:rPr lang="it-IT" sz="2000" dirty="0">
                <a:solidFill>
                  <a:schemeClr val="bg1"/>
                </a:solidFill>
              </a:rPr>
              <a:t> </a:t>
            </a:r>
            <a:r>
              <a:rPr lang="it-IT" sz="2000" dirty="0" err="1">
                <a:solidFill>
                  <a:schemeClr val="bg1"/>
                </a:solidFill>
              </a:rPr>
              <a:t>assistance</a:t>
            </a:r>
            <a:r>
              <a:rPr lang="it-IT" sz="2000" dirty="0">
                <a:solidFill>
                  <a:schemeClr val="bg1"/>
                </a:solidFill>
              </a:rPr>
              <a:t>: </a:t>
            </a:r>
            <a:br>
              <a:rPr lang="it-IT" sz="2000" dirty="0">
                <a:solidFill>
                  <a:schemeClr val="bg1"/>
                </a:solidFill>
              </a:rPr>
            </a:br>
            <a:r>
              <a:rPr lang="it-IT" sz="2000" dirty="0">
                <a:solidFill>
                  <a:schemeClr val="bg1"/>
                </a:solidFill>
              </a:rPr>
              <a:t>Milano Opera, San Vittore, Bollate </a:t>
            </a:r>
            <a:r>
              <a:rPr lang="it-IT" sz="2000" dirty="0" err="1">
                <a:solidFill>
                  <a:schemeClr val="bg1"/>
                </a:solidFill>
              </a:rPr>
              <a:t>provide</a:t>
            </a:r>
            <a:r>
              <a:rPr lang="it-IT" sz="2000" dirty="0">
                <a:solidFill>
                  <a:schemeClr val="bg1"/>
                </a:solidFill>
              </a:rPr>
              <a:t> a </a:t>
            </a:r>
            <a:r>
              <a:rPr lang="it-IT" sz="2000" dirty="0" err="1">
                <a:solidFill>
                  <a:schemeClr val="bg1"/>
                </a:solidFill>
              </a:rPr>
              <a:t>multispecialistic</a:t>
            </a:r>
            <a:r>
              <a:rPr lang="it-IT" sz="2000" dirty="0">
                <a:solidFill>
                  <a:schemeClr val="bg1"/>
                </a:solidFill>
              </a:rPr>
              <a:t> </a:t>
            </a:r>
            <a:r>
              <a:rPr lang="it-IT" sz="2000" dirty="0" err="1">
                <a:solidFill>
                  <a:schemeClr val="bg1"/>
                </a:solidFill>
              </a:rPr>
              <a:t>integrated</a:t>
            </a:r>
            <a:r>
              <a:rPr lang="it-IT" sz="2000" dirty="0">
                <a:solidFill>
                  <a:schemeClr val="bg1"/>
                </a:solidFill>
              </a:rPr>
              <a:t> </a:t>
            </a:r>
            <a:r>
              <a:rPr lang="it-IT" sz="2000" dirty="0" err="1">
                <a:solidFill>
                  <a:schemeClr val="bg1"/>
                </a:solidFill>
              </a:rPr>
              <a:t>assistance</a:t>
            </a:r>
            <a:r>
              <a:rPr lang="it-IT" sz="2000" dirty="0">
                <a:solidFill>
                  <a:schemeClr val="bg1"/>
                </a:solidFill>
              </a:rPr>
              <a:t>:</a:t>
            </a:r>
            <a:br>
              <a:rPr lang="it-IT" sz="2000" dirty="0">
                <a:solidFill>
                  <a:schemeClr val="bg1"/>
                </a:solidFill>
              </a:rPr>
            </a:br>
            <a:r>
              <a:rPr lang="it-IT" sz="2000" dirty="0">
                <a:solidFill>
                  <a:schemeClr val="bg1"/>
                </a:solidFill>
              </a:rPr>
              <a:t/>
            </a:r>
            <a:br>
              <a:rPr lang="it-IT" sz="2000" dirty="0">
                <a:solidFill>
                  <a:schemeClr val="bg1"/>
                </a:solidFill>
              </a:rPr>
            </a:br>
            <a:r>
              <a:rPr lang="it-IT" sz="2000" dirty="0">
                <a:solidFill>
                  <a:schemeClr val="bg1"/>
                </a:solidFill>
              </a:rPr>
              <a:t>General  </a:t>
            </a:r>
            <a:r>
              <a:rPr lang="it-IT" sz="2000" dirty="0" err="1">
                <a:solidFill>
                  <a:schemeClr val="bg1"/>
                </a:solidFill>
              </a:rPr>
              <a:t>physicians</a:t>
            </a:r>
            <a:r>
              <a:rPr lang="it-IT" sz="2000" dirty="0">
                <a:solidFill>
                  <a:schemeClr val="bg1"/>
                </a:solidFill>
              </a:rPr>
              <a:t> 24 h/</a:t>
            </a:r>
            <a:r>
              <a:rPr lang="it-IT" sz="2000" dirty="0" err="1">
                <a:solidFill>
                  <a:schemeClr val="bg1"/>
                </a:solidFill>
              </a:rPr>
              <a:t>daily</a:t>
            </a:r>
            <a:r>
              <a:rPr lang="it-IT" sz="2000" dirty="0">
                <a:solidFill>
                  <a:schemeClr val="bg1"/>
                </a:solidFill>
              </a:rPr>
              <a:t> </a:t>
            </a:r>
            <a:br>
              <a:rPr lang="it-IT" sz="2000" dirty="0">
                <a:solidFill>
                  <a:schemeClr val="bg1"/>
                </a:solidFill>
              </a:rPr>
            </a:br>
            <a:r>
              <a:rPr lang="it-IT" sz="2000" dirty="0" err="1">
                <a:solidFill>
                  <a:schemeClr val="bg1"/>
                </a:solidFill>
              </a:rPr>
              <a:t>Nurses</a:t>
            </a:r>
            <a:r>
              <a:rPr lang="it-IT" sz="2000" dirty="0">
                <a:solidFill>
                  <a:schemeClr val="bg1"/>
                </a:solidFill>
              </a:rPr>
              <a:t> 24 h/</a:t>
            </a:r>
            <a:r>
              <a:rPr lang="it-IT" sz="2000" dirty="0" err="1">
                <a:solidFill>
                  <a:schemeClr val="bg1"/>
                </a:solidFill>
              </a:rPr>
              <a:t>daily</a:t>
            </a:r>
            <a:r>
              <a:rPr lang="it-IT" sz="2000" dirty="0">
                <a:solidFill>
                  <a:schemeClr val="bg1"/>
                </a:solidFill>
              </a:rPr>
              <a:t/>
            </a:r>
            <a:br>
              <a:rPr lang="it-IT" sz="2000" dirty="0">
                <a:solidFill>
                  <a:schemeClr val="bg1"/>
                </a:solidFill>
              </a:rPr>
            </a:br>
            <a:r>
              <a:rPr lang="it-IT" sz="2000" dirty="0" err="1">
                <a:solidFill>
                  <a:schemeClr val="bg1"/>
                </a:solidFill>
              </a:rPr>
              <a:t>Radiology</a:t>
            </a:r>
            <a:r>
              <a:rPr lang="it-IT" sz="2000" dirty="0">
                <a:solidFill>
                  <a:schemeClr val="bg1"/>
                </a:solidFill>
              </a:rPr>
              <a:t> (</a:t>
            </a:r>
            <a:r>
              <a:rPr lang="it-IT" sz="2000" dirty="0" err="1">
                <a:solidFill>
                  <a:schemeClr val="bg1"/>
                </a:solidFill>
              </a:rPr>
              <a:t>daily</a:t>
            </a:r>
            <a:r>
              <a:rPr lang="it-IT" sz="2000" dirty="0">
                <a:solidFill>
                  <a:schemeClr val="bg1"/>
                </a:solidFill>
              </a:rPr>
              <a:t>): </a:t>
            </a:r>
            <a:r>
              <a:rPr lang="it-IT" sz="2000" dirty="0" err="1">
                <a:solidFill>
                  <a:schemeClr val="bg1"/>
                </a:solidFill>
              </a:rPr>
              <a:t>chest</a:t>
            </a:r>
            <a:r>
              <a:rPr lang="it-IT" sz="2000" dirty="0">
                <a:solidFill>
                  <a:schemeClr val="bg1"/>
                </a:solidFill>
              </a:rPr>
              <a:t>, </a:t>
            </a:r>
            <a:r>
              <a:rPr lang="it-IT" sz="2000" dirty="0" err="1">
                <a:solidFill>
                  <a:schemeClr val="bg1"/>
                </a:solidFill>
              </a:rPr>
              <a:t>skeleton</a:t>
            </a:r>
            <a:r>
              <a:rPr lang="it-IT" sz="2000" dirty="0">
                <a:solidFill>
                  <a:schemeClr val="bg1"/>
                </a:solidFill>
              </a:rPr>
              <a:t> , </a:t>
            </a:r>
            <a:r>
              <a:rPr lang="it-IT" sz="2000" dirty="0" err="1">
                <a:solidFill>
                  <a:schemeClr val="bg1"/>
                </a:solidFill>
              </a:rPr>
              <a:t>abdomen</a:t>
            </a:r>
            <a:r>
              <a:rPr lang="it-IT" sz="2000" dirty="0">
                <a:solidFill>
                  <a:schemeClr val="bg1"/>
                </a:solidFill>
              </a:rPr>
              <a:t>, </a:t>
            </a:r>
            <a:r>
              <a:rPr lang="it-IT" sz="2000" dirty="0" err="1">
                <a:solidFill>
                  <a:schemeClr val="bg1"/>
                </a:solidFill>
              </a:rPr>
              <a:t>ultrasound</a:t>
            </a:r>
            <a:r>
              <a:rPr lang="it-IT" sz="2000" dirty="0">
                <a:solidFill>
                  <a:schemeClr val="bg1"/>
                </a:solidFill>
              </a:rPr>
              <a:t> (</a:t>
            </a:r>
            <a:r>
              <a:rPr lang="it-IT" sz="2000" dirty="0" err="1">
                <a:solidFill>
                  <a:schemeClr val="bg1"/>
                </a:solidFill>
              </a:rPr>
              <a:t>visceral</a:t>
            </a:r>
            <a:r>
              <a:rPr lang="it-IT" sz="2000" dirty="0">
                <a:solidFill>
                  <a:schemeClr val="bg1"/>
                </a:solidFill>
              </a:rPr>
              <a:t> and </a:t>
            </a:r>
            <a:r>
              <a:rPr lang="it-IT" sz="2000" dirty="0" err="1">
                <a:solidFill>
                  <a:schemeClr val="bg1"/>
                </a:solidFill>
              </a:rPr>
              <a:t>vascular</a:t>
            </a:r>
            <a:r>
              <a:rPr lang="it-IT" sz="2000" dirty="0">
                <a:solidFill>
                  <a:schemeClr val="bg1"/>
                </a:solidFill>
              </a:rPr>
              <a:t>)</a:t>
            </a:r>
            <a:br>
              <a:rPr lang="it-IT" sz="2000" dirty="0">
                <a:solidFill>
                  <a:schemeClr val="bg1"/>
                </a:solidFill>
              </a:rPr>
            </a:br>
            <a:r>
              <a:rPr lang="it-IT" sz="2000" dirty="0">
                <a:solidFill>
                  <a:schemeClr val="bg1"/>
                </a:solidFill>
              </a:rPr>
              <a:t> </a:t>
            </a:r>
            <a:r>
              <a:rPr lang="it-IT" sz="2000" dirty="0" err="1">
                <a:solidFill>
                  <a:schemeClr val="bg1"/>
                </a:solidFill>
              </a:rPr>
              <a:t>Laboratory</a:t>
            </a:r>
            <a:r>
              <a:rPr lang="it-IT" sz="2000" dirty="0">
                <a:solidFill>
                  <a:schemeClr val="bg1"/>
                </a:solidFill>
              </a:rPr>
              <a:t> for </a:t>
            </a:r>
            <a:r>
              <a:rPr lang="it-IT" sz="2000" dirty="0" err="1">
                <a:solidFill>
                  <a:schemeClr val="bg1"/>
                </a:solidFill>
              </a:rPr>
              <a:t>analysis</a:t>
            </a:r>
            <a:r>
              <a:rPr lang="it-IT" sz="2000" dirty="0">
                <a:solidFill>
                  <a:schemeClr val="bg1"/>
                </a:solidFill>
              </a:rPr>
              <a:t> (</a:t>
            </a:r>
            <a:r>
              <a:rPr lang="it-IT" sz="2000" dirty="0" err="1">
                <a:solidFill>
                  <a:schemeClr val="bg1"/>
                </a:solidFill>
              </a:rPr>
              <a:t>daily</a:t>
            </a:r>
            <a:r>
              <a:rPr lang="it-IT" sz="2000" dirty="0">
                <a:solidFill>
                  <a:schemeClr val="bg1"/>
                </a:solidFill>
              </a:rPr>
              <a:t>)</a:t>
            </a:r>
            <a:br>
              <a:rPr lang="it-IT" sz="2000" dirty="0">
                <a:solidFill>
                  <a:schemeClr val="bg1"/>
                </a:solidFill>
              </a:rPr>
            </a:br>
            <a:r>
              <a:rPr lang="it-IT" sz="2000" dirty="0">
                <a:solidFill>
                  <a:schemeClr val="bg1"/>
                </a:solidFill>
              </a:rPr>
              <a:t>New </a:t>
            </a:r>
            <a:r>
              <a:rPr lang="it-IT" sz="2000" dirty="0" err="1">
                <a:solidFill>
                  <a:schemeClr val="bg1"/>
                </a:solidFill>
              </a:rPr>
              <a:t>comers</a:t>
            </a:r>
            <a:r>
              <a:rPr lang="it-IT" sz="2000" dirty="0">
                <a:solidFill>
                  <a:schemeClr val="bg1"/>
                </a:solidFill>
              </a:rPr>
              <a:t> service (24 h/</a:t>
            </a:r>
            <a:r>
              <a:rPr lang="it-IT" sz="2000" dirty="0" err="1">
                <a:solidFill>
                  <a:schemeClr val="bg1"/>
                </a:solidFill>
              </a:rPr>
              <a:t>daily</a:t>
            </a:r>
            <a:r>
              <a:rPr lang="it-IT" sz="2000" dirty="0">
                <a:solidFill>
                  <a:schemeClr val="bg1"/>
                </a:solidFill>
              </a:rPr>
              <a:t>)</a:t>
            </a:r>
            <a:br>
              <a:rPr lang="it-IT" sz="2000" dirty="0">
                <a:solidFill>
                  <a:schemeClr val="bg1"/>
                </a:solidFill>
              </a:rPr>
            </a:br>
            <a:r>
              <a:rPr lang="it-IT" sz="2000" dirty="0">
                <a:solidFill>
                  <a:schemeClr val="bg1"/>
                </a:solidFill>
              </a:rPr>
              <a:t>First </a:t>
            </a:r>
            <a:r>
              <a:rPr lang="it-IT" sz="2000" dirty="0" err="1">
                <a:solidFill>
                  <a:schemeClr val="bg1"/>
                </a:solidFill>
              </a:rPr>
              <a:t>aid</a:t>
            </a:r>
            <a:r>
              <a:rPr lang="it-IT" sz="2000" dirty="0">
                <a:solidFill>
                  <a:schemeClr val="bg1"/>
                </a:solidFill>
              </a:rPr>
              <a:t> service (24 h/</a:t>
            </a:r>
            <a:r>
              <a:rPr lang="it-IT" sz="2000" dirty="0" err="1">
                <a:solidFill>
                  <a:schemeClr val="bg1"/>
                </a:solidFill>
              </a:rPr>
              <a:t>daily</a:t>
            </a:r>
            <a:r>
              <a:rPr lang="it-IT" sz="2000" dirty="0">
                <a:solidFill>
                  <a:schemeClr val="bg1"/>
                </a:solidFill>
              </a:rPr>
              <a:t>)</a:t>
            </a:r>
            <a:br>
              <a:rPr lang="it-IT" sz="2000" dirty="0">
                <a:solidFill>
                  <a:schemeClr val="bg1"/>
                </a:solidFill>
              </a:rPr>
            </a:br>
            <a:r>
              <a:rPr lang="it-IT" sz="2000" dirty="0">
                <a:solidFill>
                  <a:schemeClr val="bg1"/>
                </a:solidFill>
              </a:rPr>
              <a:t>Digestive </a:t>
            </a:r>
            <a:r>
              <a:rPr lang="it-IT" sz="2000" dirty="0" err="1">
                <a:solidFill>
                  <a:schemeClr val="bg1"/>
                </a:solidFill>
              </a:rPr>
              <a:t>Endoscopy</a:t>
            </a:r>
            <a:r>
              <a:rPr lang="it-IT" sz="2000" dirty="0">
                <a:solidFill>
                  <a:schemeClr val="bg1"/>
                </a:solidFill>
              </a:rPr>
              <a:t> service</a:t>
            </a:r>
            <a:br>
              <a:rPr lang="it-IT" sz="2000" dirty="0">
                <a:solidFill>
                  <a:schemeClr val="bg1"/>
                </a:solidFill>
              </a:rPr>
            </a:br>
            <a:r>
              <a:rPr lang="it-IT" sz="2000" dirty="0" err="1">
                <a:solidFill>
                  <a:schemeClr val="bg1"/>
                </a:solidFill>
              </a:rPr>
              <a:t>Drug</a:t>
            </a:r>
            <a:r>
              <a:rPr lang="it-IT" sz="2000" dirty="0">
                <a:solidFill>
                  <a:schemeClr val="bg1"/>
                </a:solidFill>
              </a:rPr>
              <a:t> </a:t>
            </a:r>
            <a:r>
              <a:rPr lang="it-IT" sz="2000" dirty="0" err="1">
                <a:solidFill>
                  <a:schemeClr val="bg1"/>
                </a:solidFill>
              </a:rPr>
              <a:t>addiction</a:t>
            </a:r>
            <a:r>
              <a:rPr lang="it-IT" sz="2000" dirty="0">
                <a:solidFill>
                  <a:schemeClr val="bg1"/>
                </a:solidFill>
              </a:rPr>
              <a:t> Service</a:t>
            </a:r>
            <a:br>
              <a:rPr lang="it-IT" sz="2000" dirty="0">
                <a:solidFill>
                  <a:schemeClr val="bg1"/>
                </a:solidFill>
              </a:rPr>
            </a:br>
            <a:r>
              <a:rPr lang="it-IT" sz="2000" dirty="0" err="1">
                <a:solidFill>
                  <a:schemeClr val="bg1"/>
                </a:solidFill>
              </a:rPr>
              <a:t>Pharmacy</a:t>
            </a:r>
            <a:r>
              <a:rPr lang="it-IT" sz="2000" dirty="0">
                <a:solidFill>
                  <a:schemeClr val="bg1"/>
                </a:solidFill>
              </a:rPr>
              <a:t> (</a:t>
            </a:r>
            <a:r>
              <a:rPr lang="it-IT" sz="2000" dirty="0" err="1">
                <a:solidFill>
                  <a:schemeClr val="bg1"/>
                </a:solidFill>
              </a:rPr>
              <a:t>depending</a:t>
            </a:r>
            <a:r>
              <a:rPr lang="it-IT" sz="2000" dirty="0">
                <a:solidFill>
                  <a:schemeClr val="bg1"/>
                </a:solidFill>
              </a:rPr>
              <a:t> on Central </a:t>
            </a:r>
            <a:r>
              <a:rPr lang="it-IT" sz="2000" dirty="0" err="1">
                <a:solidFill>
                  <a:schemeClr val="bg1"/>
                </a:solidFill>
              </a:rPr>
              <a:t>Pharmacy</a:t>
            </a:r>
            <a:r>
              <a:rPr lang="it-IT" sz="2000" dirty="0">
                <a:solidFill>
                  <a:schemeClr val="bg1"/>
                </a:solidFill>
              </a:rPr>
              <a:t>)</a:t>
            </a:r>
            <a:br>
              <a:rPr lang="it-IT" sz="2000" dirty="0">
                <a:solidFill>
                  <a:schemeClr val="bg1"/>
                </a:solidFill>
              </a:rPr>
            </a:br>
            <a:r>
              <a:rPr lang="it-IT" sz="2000" dirty="0" err="1">
                <a:solidFill>
                  <a:schemeClr val="bg1"/>
                </a:solidFill>
              </a:rPr>
              <a:t>Multispecialistic</a:t>
            </a:r>
            <a:r>
              <a:rPr lang="it-IT" sz="2000" dirty="0">
                <a:solidFill>
                  <a:schemeClr val="bg1"/>
                </a:solidFill>
              </a:rPr>
              <a:t> service: </a:t>
            </a:r>
            <a:r>
              <a:rPr lang="it-IT" sz="2000" dirty="0" err="1">
                <a:solidFill>
                  <a:schemeClr val="bg1"/>
                </a:solidFill>
              </a:rPr>
              <a:t>psychiatrics</a:t>
            </a:r>
            <a:r>
              <a:rPr lang="it-IT" sz="2000" dirty="0">
                <a:solidFill>
                  <a:schemeClr val="bg1"/>
                </a:solidFill>
              </a:rPr>
              <a:t>, </a:t>
            </a:r>
            <a:r>
              <a:rPr lang="it-IT" sz="2000" dirty="0" err="1">
                <a:solidFill>
                  <a:schemeClr val="bg1"/>
                </a:solidFill>
              </a:rPr>
              <a:t>psycologists</a:t>
            </a:r>
            <a:r>
              <a:rPr lang="it-IT" sz="2000" dirty="0">
                <a:solidFill>
                  <a:schemeClr val="bg1"/>
                </a:solidFill>
              </a:rPr>
              <a:t>, </a:t>
            </a:r>
            <a:r>
              <a:rPr lang="it-IT" sz="2000" dirty="0" err="1">
                <a:solidFill>
                  <a:schemeClr val="bg1"/>
                </a:solidFill>
              </a:rPr>
              <a:t>infectious</a:t>
            </a:r>
            <a:r>
              <a:rPr lang="it-IT" sz="2000" dirty="0">
                <a:solidFill>
                  <a:schemeClr val="bg1"/>
                </a:solidFill>
              </a:rPr>
              <a:t> </a:t>
            </a:r>
            <a:r>
              <a:rPr lang="it-IT" sz="2000" dirty="0" err="1">
                <a:solidFill>
                  <a:schemeClr val="bg1"/>
                </a:solidFill>
              </a:rPr>
              <a:t>diseases</a:t>
            </a:r>
            <a:r>
              <a:rPr lang="it-IT" sz="2000" dirty="0">
                <a:solidFill>
                  <a:schemeClr val="bg1"/>
                </a:solidFill>
              </a:rPr>
              <a:t> </a:t>
            </a:r>
            <a:r>
              <a:rPr lang="it-IT" sz="2000" dirty="0" err="1">
                <a:solidFill>
                  <a:schemeClr val="bg1"/>
                </a:solidFill>
              </a:rPr>
              <a:t>consultants</a:t>
            </a:r>
            <a:r>
              <a:rPr lang="it-IT" sz="2000" dirty="0">
                <a:solidFill>
                  <a:schemeClr val="bg1"/>
                </a:solidFill>
              </a:rPr>
              <a:t>, </a:t>
            </a:r>
            <a:r>
              <a:rPr lang="it-IT" sz="2000" dirty="0" err="1">
                <a:solidFill>
                  <a:schemeClr val="bg1"/>
                </a:solidFill>
              </a:rPr>
              <a:t>otolaryngologists</a:t>
            </a:r>
            <a:r>
              <a:rPr lang="it-IT" sz="2000" dirty="0">
                <a:solidFill>
                  <a:schemeClr val="bg1"/>
                </a:solidFill>
              </a:rPr>
              <a:t>, </a:t>
            </a:r>
            <a:r>
              <a:rPr lang="it-IT" sz="2000" dirty="0" err="1">
                <a:solidFill>
                  <a:schemeClr val="bg1"/>
                </a:solidFill>
              </a:rPr>
              <a:t>ophthalmologists</a:t>
            </a:r>
            <a:r>
              <a:rPr lang="it-IT" sz="2000" dirty="0">
                <a:solidFill>
                  <a:schemeClr val="bg1"/>
                </a:solidFill>
              </a:rPr>
              <a:t>, </a:t>
            </a:r>
            <a:r>
              <a:rPr lang="it-IT" sz="2000" dirty="0" err="1">
                <a:solidFill>
                  <a:schemeClr val="bg1"/>
                </a:solidFill>
              </a:rPr>
              <a:t>pneumologists</a:t>
            </a:r>
            <a:r>
              <a:rPr lang="it-IT" sz="2000" dirty="0">
                <a:solidFill>
                  <a:schemeClr val="bg1"/>
                </a:solidFill>
              </a:rPr>
              <a:t>, </a:t>
            </a:r>
            <a:r>
              <a:rPr lang="it-IT" sz="2000" dirty="0" err="1">
                <a:solidFill>
                  <a:schemeClr val="bg1"/>
                </a:solidFill>
              </a:rPr>
              <a:t>orthopaedics</a:t>
            </a:r>
            <a:r>
              <a:rPr lang="it-IT" sz="2000" dirty="0">
                <a:solidFill>
                  <a:schemeClr val="bg1"/>
                </a:solidFill>
              </a:rPr>
              <a:t>, </a:t>
            </a:r>
            <a:r>
              <a:rPr lang="it-IT" sz="2000" dirty="0" err="1">
                <a:solidFill>
                  <a:schemeClr val="bg1"/>
                </a:solidFill>
              </a:rPr>
              <a:t>endocrinologists</a:t>
            </a:r>
            <a:r>
              <a:rPr lang="it-IT" sz="2000" dirty="0">
                <a:solidFill>
                  <a:schemeClr val="bg1"/>
                </a:solidFill>
              </a:rPr>
              <a:t>, </a:t>
            </a:r>
            <a:r>
              <a:rPr lang="it-IT" sz="2000" dirty="0" err="1">
                <a:solidFill>
                  <a:schemeClr val="bg1"/>
                </a:solidFill>
              </a:rPr>
              <a:t>dentists</a:t>
            </a:r>
            <a:r>
              <a:rPr lang="it-IT" sz="2000" dirty="0">
                <a:solidFill>
                  <a:schemeClr val="bg1"/>
                </a:solidFill>
              </a:rPr>
              <a:t>, </a:t>
            </a:r>
            <a:r>
              <a:rPr lang="it-IT" sz="2000" dirty="0" err="1">
                <a:solidFill>
                  <a:schemeClr val="bg1"/>
                </a:solidFill>
              </a:rPr>
              <a:t>surgeons</a:t>
            </a:r>
            <a:r>
              <a:rPr lang="it-IT" sz="2000" dirty="0">
                <a:solidFill>
                  <a:schemeClr val="bg1"/>
                </a:solidFill>
              </a:rPr>
              <a:t>, </a:t>
            </a:r>
            <a:r>
              <a:rPr lang="it-IT" sz="2000" dirty="0" err="1">
                <a:solidFill>
                  <a:schemeClr val="bg1"/>
                </a:solidFill>
              </a:rPr>
              <a:t>dermatologists</a:t>
            </a:r>
            <a:r>
              <a:rPr lang="it-IT" sz="2000" dirty="0">
                <a:solidFill>
                  <a:schemeClr val="bg1"/>
                </a:solidFill>
              </a:rPr>
              <a:t>, </a:t>
            </a:r>
            <a:r>
              <a:rPr lang="it-IT" sz="2000" dirty="0" err="1">
                <a:solidFill>
                  <a:schemeClr val="bg1"/>
                </a:solidFill>
              </a:rPr>
              <a:t>pediatricians</a:t>
            </a:r>
            <a:r>
              <a:rPr lang="it-IT" sz="2000" dirty="0">
                <a:solidFill>
                  <a:schemeClr val="bg1"/>
                </a:solidFill>
              </a:rPr>
              <a:t>, </a:t>
            </a:r>
            <a:r>
              <a:rPr lang="it-IT" sz="2000" dirty="0" err="1">
                <a:solidFill>
                  <a:schemeClr val="bg1"/>
                </a:solidFill>
              </a:rPr>
              <a:t>gynecologists</a:t>
            </a:r>
            <a:r>
              <a:rPr lang="it-IT" sz="2000" dirty="0">
                <a:solidFill>
                  <a:schemeClr val="bg1"/>
                </a:solidFill>
              </a:rPr>
              <a:t>, </a:t>
            </a:r>
            <a:r>
              <a:rPr lang="it-IT" sz="2000" dirty="0" err="1">
                <a:solidFill>
                  <a:schemeClr val="bg1"/>
                </a:solidFill>
              </a:rPr>
              <a:t>neurologist</a:t>
            </a:r>
            <a:r>
              <a:rPr lang="it-IT" sz="2000" dirty="0">
                <a:solidFill>
                  <a:schemeClr val="bg1"/>
                </a:solidFill>
              </a:rPr>
              <a:t>, </a:t>
            </a:r>
            <a:r>
              <a:rPr lang="it-IT" sz="2000" dirty="0" err="1">
                <a:solidFill>
                  <a:schemeClr val="bg1"/>
                </a:solidFill>
              </a:rPr>
              <a:t>cardiologists</a:t>
            </a:r>
            <a:r>
              <a:rPr lang="it-IT" sz="2000" dirty="0">
                <a:solidFill>
                  <a:schemeClr val="bg1"/>
                </a:solidFill>
              </a:rPr>
              <a:t>, </a:t>
            </a:r>
            <a:r>
              <a:rPr lang="it-IT" sz="2000" dirty="0" err="1">
                <a:solidFill>
                  <a:schemeClr val="bg1"/>
                </a:solidFill>
              </a:rPr>
              <a:t>physioterapists</a:t>
            </a:r>
            <a:r>
              <a:rPr lang="it-IT" sz="2000" dirty="0">
                <a:solidFill>
                  <a:schemeClr val="bg1"/>
                </a:solidFill>
              </a:rPr>
              <a:t/>
            </a:r>
            <a:br>
              <a:rPr lang="it-IT" sz="2000" dirty="0">
                <a:solidFill>
                  <a:schemeClr val="bg1"/>
                </a:solidFill>
              </a:rPr>
            </a:br>
            <a:r>
              <a:rPr lang="it-IT" sz="2000" dirty="0"/>
              <a:t/>
            </a:r>
            <a:br>
              <a:rPr lang="it-IT" sz="2000" dirty="0"/>
            </a:br>
            <a:r>
              <a:rPr lang="it-IT" sz="2000" dirty="0" err="1">
                <a:solidFill>
                  <a:schemeClr val="bg1"/>
                </a:solidFill>
              </a:rPr>
              <a:t>Outside</a:t>
            </a:r>
            <a:r>
              <a:rPr lang="it-IT" sz="2000" dirty="0">
                <a:solidFill>
                  <a:schemeClr val="bg1"/>
                </a:solidFill>
              </a:rPr>
              <a:t> </a:t>
            </a:r>
            <a:r>
              <a:rPr lang="it-IT" sz="2000" dirty="0" err="1">
                <a:solidFill>
                  <a:schemeClr val="bg1"/>
                </a:solidFill>
              </a:rPr>
              <a:t>services</a:t>
            </a:r>
            <a:r>
              <a:rPr lang="it-IT" sz="2000" dirty="0">
                <a:solidFill>
                  <a:schemeClr val="bg1"/>
                </a:solidFill>
              </a:rPr>
              <a:t>: es. CT, NMR, hospital </a:t>
            </a:r>
            <a:r>
              <a:rPr lang="it-IT" sz="2000" dirty="0" err="1">
                <a:solidFill>
                  <a:schemeClr val="bg1"/>
                </a:solidFill>
              </a:rPr>
              <a:t>admissions</a:t>
            </a:r>
            <a:r>
              <a:rPr lang="it-IT" sz="2000" dirty="0">
                <a:solidFill>
                  <a:schemeClr val="bg1"/>
                </a:solidFill>
              </a:rPr>
              <a:t> are </a:t>
            </a:r>
            <a:r>
              <a:rPr lang="it-IT" sz="2000" dirty="0" err="1">
                <a:solidFill>
                  <a:schemeClr val="bg1"/>
                </a:solidFill>
              </a:rPr>
              <a:t>provided</a:t>
            </a:r>
            <a:r>
              <a:rPr lang="it-IT" sz="2000" dirty="0">
                <a:solidFill>
                  <a:schemeClr val="bg1"/>
                </a:solidFill>
              </a:rPr>
              <a:t> by San Paolo Hospital</a:t>
            </a:r>
          </a:p>
        </p:txBody>
      </p:sp>
      <p:sp>
        <p:nvSpPr>
          <p:cNvPr id="4"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26</a:t>
            </a:r>
            <a:endParaRPr lang="it-IT" b="1" dirty="0">
              <a:solidFill>
                <a:schemeClr val="bg1"/>
              </a:solidFill>
            </a:endParaRPr>
          </a:p>
        </p:txBody>
      </p:sp>
    </p:spTree>
    <p:extLst>
      <p:ext uri="{BB962C8B-B14F-4D97-AF65-F5344CB8AC3E}">
        <p14:creationId xmlns:p14="http://schemas.microsoft.com/office/powerpoint/2010/main" val="1789064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9800" y="1300168"/>
            <a:ext cx="7772400" cy="4469680"/>
          </a:xfrm>
        </p:spPr>
        <p:txBody>
          <a:bodyPr/>
          <a:lstStyle/>
          <a:p>
            <a:r>
              <a:rPr lang="it-IT" dirty="0">
                <a:solidFill>
                  <a:schemeClr val="bg1"/>
                </a:solidFill>
              </a:rPr>
              <a:t>Opera and  San Vittore </a:t>
            </a:r>
            <a:r>
              <a:rPr lang="it-IT" dirty="0" err="1">
                <a:solidFill>
                  <a:schemeClr val="bg1"/>
                </a:solidFill>
              </a:rPr>
              <a:t>host</a:t>
            </a:r>
            <a:r>
              <a:rPr lang="it-IT" dirty="0">
                <a:solidFill>
                  <a:schemeClr val="bg1"/>
                </a:solidFill>
              </a:rPr>
              <a:t>  a </a:t>
            </a:r>
            <a:r>
              <a:rPr lang="it-IT" dirty="0" err="1">
                <a:solidFill>
                  <a:schemeClr val="bg1"/>
                </a:solidFill>
              </a:rPr>
              <a:t>Clinical</a:t>
            </a:r>
            <a:r>
              <a:rPr lang="it-IT" dirty="0">
                <a:solidFill>
                  <a:schemeClr val="bg1"/>
                </a:solidFill>
              </a:rPr>
              <a:t> Center for </a:t>
            </a:r>
            <a:r>
              <a:rPr lang="it-IT" dirty="0" err="1">
                <a:solidFill>
                  <a:schemeClr val="bg1"/>
                </a:solidFill>
              </a:rPr>
              <a:t>admissions</a:t>
            </a:r>
            <a:r>
              <a:rPr lang="it-IT" dirty="0">
                <a:solidFill>
                  <a:schemeClr val="bg1"/>
                </a:solidFill>
              </a:rPr>
              <a:t> of  </a:t>
            </a:r>
            <a:r>
              <a:rPr lang="it-IT" dirty="0" err="1">
                <a:solidFill>
                  <a:schemeClr val="bg1"/>
                </a:solidFill>
              </a:rPr>
              <a:t>patients</a:t>
            </a:r>
            <a:r>
              <a:rPr lang="it-IT" dirty="0">
                <a:solidFill>
                  <a:schemeClr val="bg1"/>
                </a:solidFill>
              </a:rPr>
              <a:t> </a:t>
            </a:r>
            <a:r>
              <a:rPr lang="it-IT" dirty="0" err="1">
                <a:solidFill>
                  <a:schemeClr val="bg1"/>
                </a:solidFill>
              </a:rPr>
              <a:t>affected</a:t>
            </a:r>
            <a:r>
              <a:rPr lang="it-IT" dirty="0">
                <a:solidFill>
                  <a:schemeClr val="bg1"/>
                </a:solidFill>
              </a:rPr>
              <a:t> by </a:t>
            </a:r>
            <a:r>
              <a:rPr lang="it-IT" dirty="0" err="1">
                <a:solidFill>
                  <a:schemeClr val="bg1"/>
                </a:solidFill>
              </a:rPr>
              <a:t>serious</a:t>
            </a:r>
            <a:r>
              <a:rPr lang="it-IT" dirty="0">
                <a:solidFill>
                  <a:schemeClr val="bg1"/>
                </a:solidFill>
              </a:rPr>
              <a:t> </a:t>
            </a:r>
            <a:r>
              <a:rPr lang="it-IT" dirty="0" err="1">
                <a:solidFill>
                  <a:schemeClr val="bg1"/>
                </a:solidFill>
              </a:rPr>
              <a:t>diseases</a:t>
            </a:r>
            <a:r>
              <a:rPr lang="it-IT" dirty="0">
                <a:solidFill>
                  <a:schemeClr val="bg1"/>
                </a:solidFill>
              </a:rPr>
              <a:t> (i.e. </a:t>
            </a:r>
            <a:r>
              <a:rPr lang="it-IT" dirty="0" err="1">
                <a:solidFill>
                  <a:schemeClr val="bg1"/>
                </a:solidFill>
              </a:rPr>
              <a:t>decompensated</a:t>
            </a:r>
            <a:r>
              <a:rPr lang="it-IT" dirty="0">
                <a:solidFill>
                  <a:schemeClr val="bg1"/>
                </a:solidFill>
              </a:rPr>
              <a:t> </a:t>
            </a:r>
            <a:r>
              <a:rPr lang="it-IT" dirty="0" err="1">
                <a:solidFill>
                  <a:schemeClr val="bg1"/>
                </a:solidFill>
              </a:rPr>
              <a:t>diabetes</a:t>
            </a:r>
            <a:r>
              <a:rPr lang="it-IT" dirty="0">
                <a:solidFill>
                  <a:schemeClr val="bg1"/>
                </a:solidFill>
              </a:rPr>
              <a:t>, </a:t>
            </a:r>
            <a:r>
              <a:rPr lang="it-IT" dirty="0" err="1">
                <a:solidFill>
                  <a:schemeClr val="bg1"/>
                </a:solidFill>
              </a:rPr>
              <a:t>cardiomiopathy</a:t>
            </a:r>
            <a:r>
              <a:rPr lang="it-IT" dirty="0">
                <a:solidFill>
                  <a:schemeClr val="bg1"/>
                </a:solidFill>
              </a:rPr>
              <a:t>, COPD, AIDS, </a:t>
            </a:r>
            <a:r>
              <a:rPr lang="it-IT" dirty="0" err="1">
                <a:solidFill>
                  <a:schemeClr val="bg1"/>
                </a:solidFill>
              </a:rPr>
              <a:t>cirrhosis</a:t>
            </a:r>
            <a:r>
              <a:rPr lang="it-IT" dirty="0" smtClean="0">
                <a:solidFill>
                  <a:schemeClr val="bg1"/>
                </a:solidFill>
              </a:rPr>
              <a:t>).</a:t>
            </a:r>
            <a:br>
              <a:rPr lang="it-IT" dirty="0" smtClean="0">
                <a:solidFill>
                  <a:schemeClr val="bg1"/>
                </a:solidFill>
              </a:rPr>
            </a:br>
            <a:r>
              <a:rPr lang="it-IT" dirty="0">
                <a:solidFill>
                  <a:schemeClr val="bg1"/>
                </a:solidFill>
              </a:rPr>
              <a:t/>
            </a:r>
            <a:br>
              <a:rPr lang="it-IT" dirty="0">
                <a:solidFill>
                  <a:schemeClr val="bg1"/>
                </a:solidFill>
              </a:rPr>
            </a:br>
            <a:r>
              <a:rPr lang="it-IT" dirty="0" err="1">
                <a:solidFill>
                  <a:schemeClr val="bg1"/>
                </a:solidFill>
              </a:rPr>
              <a:t>Overall</a:t>
            </a:r>
            <a:r>
              <a:rPr lang="it-IT" dirty="0">
                <a:solidFill>
                  <a:schemeClr val="bg1"/>
                </a:solidFill>
              </a:rPr>
              <a:t> 120 </a:t>
            </a:r>
            <a:r>
              <a:rPr lang="it-IT" dirty="0" err="1">
                <a:solidFill>
                  <a:schemeClr val="bg1"/>
                </a:solidFill>
              </a:rPr>
              <a:t>beds</a:t>
            </a:r>
            <a:r>
              <a:rPr lang="it-IT" dirty="0">
                <a:solidFill>
                  <a:schemeClr val="bg1"/>
                </a:solidFill>
              </a:rPr>
              <a:t> with 24 h/</a:t>
            </a:r>
            <a:r>
              <a:rPr lang="it-IT" dirty="0" err="1">
                <a:solidFill>
                  <a:schemeClr val="bg1"/>
                </a:solidFill>
              </a:rPr>
              <a:t>daily</a:t>
            </a:r>
            <a:r>
              <a:rPr lang="it-IT" dirty="0">
                <a:solidFill>
                  <a:schemeClr val="bg1"/>
                </a:solidFill>
              </a:rPr>
              <a:t> </a:t>
            </a:r>
            <a:r>
              <a:rPr lang="it-IT" dirty="0" err="1">
                <a:solidFill>
                  <a:schemeClr val="bg1"/>
                </a:solidFill>
              </a:rPr>
              <a:t>assistance</a:t>
            </a:r>
            <a:r>
              <a:rPr lang="it-IT" dirty="0">
                <a:solidFill>
                  <a:schemeClr val="bg1"/>
                </a:solidFill>
              </a:rPr>
              <a:t/>
            </a:r>
            <a:br>
              <a:rPr lang="it-IT" dirty="0">
                <a:solidFill>
                  <a:schemeClr val="bg1"/>
                </a:solidFill>
              </a:rPr>
            </a:br>
            <a:r>
              <a:rPr lang="it-IT" dirty="0">
                <a:solidFill>
                  <a:schemeClr val="bg1"/>
                </a:solidFill>
              </a:rPr>
              <a:t>4 </a:t>
            </a:r>
            <a:r>
              <a:rPr lang="it-IT" dirty="0" err="1">
                <a:solidFill>
                  <a:schemeClr val="bg1"/>
                </a:solidFill>
              </a:rPr>
              <a:t>beds</a:t>
            </a:r>
            <a:r>
              <a:rPr lang="it-IT" dirty="0">
                <a:solidFill>
                  <a:schemeClr val="bg1"/>
                </a:solidFill>
              </a:rPr>
              <a:t> for </a:t>
            </a:r>
            <a:r>
              <a:rPr lang="it-IT" dirty="0" err="1">
                <a:solidFill>
                  <a:schemeClr val="bg1"/>
                </a:solidFill>
              </a:rPr>
              <a:t>infectious</a:t>
            </a:r>
            <a:r>
              <a:rPr lang="it-IT" dirty="0">
                <a:solidFill>
                  <a:schemeClr val="bg1"/>
                </a:solidFill>
              </a:rPr>
              <a:t>  </a:t>
            </a:r>
            <a:r>
              <a:rPr lang="it-IT" dirty="0" err="1">
                <a:solidFill>
                  <a:schemeClr val="bg1"/>
                </a:solidFill>
              </a:rPr>
              <a:t>isolation</a:t>
            </a:r>
            <a:r>
              <a:rPr lang="it-IT" dirty="0">
                <a:solidFill>
                  <a:schemeClr val="bg1"/>
                </a:solidFill>
              </a:rPr>
              <a:t> (i.e. TB) </a:t>
            </a:r>
            <a:br>
              <a:rPr lang="it-IT" dirty="0">
                <a:solidFill>
                  <a:schemeClr val="bg1"/>
                </a:solidFill>
              </a:rPr>
            </a:br>
            <a:r>
              <a:rPr lang="it-IT" dirty="0">
                <a:solidFill>
                  <a:schemeClr val="bg1"/>
                </a:solidFill>
              </a:rPr>
              <a:t>Opera </a:t>
            </a:r>
            <a:r>
              <a:rPr lang="it-IT" dirty="0" err="1">
                <a:solidFill>
                  <a:schemeClr val="bg1"/>
                </a:solidFill>
              </a:rPr>
              <a:t>is</a:t>
            </a:r>
            <a:r>
              <a:rPr lang="it-IT" dirty="0">
                <a:solidFill>
                  <a:schemeClr val="bg1"/>
                </a:solidFill>
              </a:rPr>
              <a:t> </a:t>
            </a:r>
            <a:r>
              <a:rPr lang="it-IT" dirty="0" err="1">
                <a:solidFill>
                  <a:schemeClr val="bg1"/>
                </a:solidFill>
              </a:rPr>
              <a:t>considered</a:t>
            </a:r>
            <a:r>
              <a:rPr lang="it-IT" dirty="0">
                <a:solidFill>
                  <a:schemeClr val="bg1"/>
                </a:solidFill>
              </a:rPr>
              <a:t> an </a:t>
            </a:r>
            <a:r>
              <a:rPr lang="it-IT" dirty="0" err="1">
                <a:solidFill>
                  <a:schemeClr val="bg1"/>
                </a:solidFill>
              </a:rPr>
              <a:t>italian</a:t>
            </a:r>
            <a:r>
              <a:rPr lang="it-IT" dirty="0">
                <a:solidFill>
                  <a:schemeClr val="bg1"/>
                </a:solidFill>
              </a:rPr>
              <a:t> </a:t>
            </a:r>
            <a:r>
              <a:rPr lang="it-IT" dirty="0" err="1">
                <a:solidFill>
                  <a:schemeClr val="bg1"/>
                </a:solidFill>
              </a:rPr>
              <a:t>hub</a:t>
            </a:r>
            <a:r>
              <a:rPr lang="it-IT" dirty="0">
                <a:solidFill>
                  <a:schemeClr val="bg1"/>
                </a:solidFill>
              </a:rPr>
              <a:t> for complex </a:t>
            </a:r>
            <a:r>
              <a:rPr lang="it-IT" dirty="0" err="1">
                <a:solidFill>
                  <a:schemeClr val="bg1"/>
                </a:solidFill>
              </a:rPr>
              <a:t>pathologies</a:t>
            </a:r>
            <a:r>
              <a:rPr lang="it-IT" dirty="0">
                <a:solidFill>
                  <a:schemeClr val="bg1"/>
                </a:solidFill>
              </a:rPr>
              <a:t> and </a:t>
            </a:r>
            <a:r>
              <a:rPr lang="it-IT" dirty="0" err="1">
                <a:solidFill>
                  <a:schemeClr val="bg1"/>
                </a:solidFill>
              </a:rPr>
              <a:t>particularly</a:t>
            </a:r>
            <a:r>
              <a:rPr lang="it-IT" dirty="0">
                <a:solidFill>
                  <a:schemeClr val="bg1"/>
                </a:solidFill>
              </a:rPr>
              <a:t> for </a:t>
            </a:r>
            <a:r>
              <a:rPr lang="it-IT" dirty="0" err="1">
                <a:solidFill>
                  <a:schemeClr val="bg1"/>
                </a:solidFill>
              </a:rPr>
              <a:t>infectious</a:t>
            </a:r>
            <a:r>
              <a:rPr lang="it-IT" dirty="0">
                <a:solidFill>
                  <a:schemeClr val="bg1"/>
                </a:solidFill>
              </a:rPr>
              <a:t> </a:t>
            </a:r>
            <a:r>
              <a:rPr lang="it-IT" dirty="0" err="1">
                <a:solidFill>
                  <a:schemeClr val="bg1"/>
                </a:solidFill>
              </a:rPr>
              <a:t>diseases</a:t>
            </a:r>
            <a:r>
              <a:rPr lang="it-IT" dirty="0">
                <a:solidFill>
                  <a:schemeClr val="bg1"/>
                </a:solidFill>
              </a:rPr>
              <a:t> monitoring and treatment.</a:t>
            </a:r>
          </a:p>
        </p:txBody>
      </p:sp>
      <p:sp>
        <p:nvSpPr>
          <p:cNvPr id="4"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27</a:t>
            </a:r>
            <a:endParaRPr lang="it-IT" b="1" dirty="0">
              <a:solidFill>
                <a:schemeClr val="bg1"/>
              </a:solidFill>
            </a:endParaRPr>
          </a:p>
        </p:txBody>
      </p:sp>
    </p:spTree>
    <p:extLst>
      <p:ext uri="{BB962C8B-B14F-4D97-AF65-F5344CB8AC3E}">
        <p14:creationId xmlns:p14="http://schemas.microsoft.com/office/powerpoint/2010/main" val="3849084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F161979-AB3E-4656-BE7D-DE5C559CB9D3}"/>
              </a:ext>
            </a:extLst>
          </p:cNvPr>
          <p:cNvSpPr>
            <a:spLocks noGrp="1"/>
          </p:cNvSpPr>
          <p:nvPr>
            <p:ph type="title"/>
          </p:nvPr>
        </p:nvSpPr>
        <p:spPr>
          <a:xfrm>
            <a:off x="746255" y="2398883"/>
            <a:ext cx="9969374" cy="822325"/>
          </a:xfrm>
        </p:spPr>
        <p:txBody>
          <a:bodyPr/>
          <a:lstStyle/>
          <a:p>
            <a:r>
              <a:rPr lang="it-IT" sz="3200" dirty="0" err="1">
                <a:solidFill>
                  <a:schemeClr val="bg1"/>
                </a:solidFill>
              </a:rPr>
              <a:t>What</a:t>
            </a:r>
            <a:r>
              <a:rPr lang="it-IT" sz="3200" dirty="0">
                <a:solidFill>
                  <a:schemeClr val="bg1"/>
                </a:solidFill>
              </a:rPr>
              <a:t> </a:t>
            </a:r>
            <a:r>
              <a:rPr lang="it-IT" sz="3200" dirty="0" err="1">
                <a:solidFill>
                  <a:schemeClr val="bg1"/>
                </a:solidFill>
              </a:rPr>
              <a:t>is</a:t>
            </a:r>
            <a:r>
              <a:rPr lang="it-IT" sz="3200" dirty="0">
                <a:solidFill>
                  <a:schemeClr val="bg1"/>
                </a:solidFill>
              </a:rPr>
              <a:t> the state of art of the HCV treatment in </a:t>
            </a:r>
            <a:r>
              <a:rPr lang="it-IT" sz="3200" dirty="0" err="1">
                <a:solidFill>
                  <a:schemeClr val="bg1"/>
                </a:solidFill>
              </a:rPr>
              <a:t>prisons</a:t>
            </a:r>
            <a:r>
              <a:rPr lang="it-IT" sz="3200" dirty="0">
                <a:solidFill>
                  <a:schemeClr val="bg1"/>
                </a:solidFill>
              </a:rPr>
              <a:t>?</a:t>
            </a:r>
          </a:p>
        </p:txBody>
      </p:sp>
      <p:sp>
        <p:nvSpPr>
          <p:cNvPr id="3"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28</a:t>
            </a:r>
            <a:endParaRPr lang="it-IT" b="1" dirty="0">
              <a:solidFill>
                <a:schemeClr val="bg1"/>
              </a:solidFill>
            </a:endParaRPr>
          </a:p>
        </p:txBody>
      </p:sp>
    </p:spTree>
    <p:extLst>
      <p:ext uri="{BB962C8B-B14F-4D97-AF65-F5344CB8AC3E}">
        <p14:creationId xmlns:p14="http://schemas.microsoft.com/office/powerpoint/2010/main" val="224734649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a:xfrm>
            <a:off x="354012" y="485065"/>
            <a:ext cx="11483975" cy="822325"/>
          </a:xfrm>
        </p:spPr>
        <p:txBody>
          <a:bodyPr/>
          <a:lstStyle/>
          <a:p>
            <a:pPr eaLnBrk="1" hangingPunct="1"/>
            <a:r>
              <a:rPr lang="en-US" dirty="0">
                <a:solidFill>
                  <a:schemeClr val="bg1"/>
                </a:solidFill>
              </a:rPr>
              <a:t> HCV Treatment in Prisons in the Interferon era </a:t>
            </a:r>
          </a:p>
        </p:txBody>
      </p:sp>
      <p:graphicFrame>
        <p:nvGraphicFramePr>
          <p:cNvPr id="4" name="Content Placeholder 3"/>
          <p:cNvGraphicFramePr>
            <a:graphicFrameLocks noGrp="1"/>
          </p:cNvGraphicFramePr>
          <p:nvPr>
            <p:ph idx="4294967295"/>
          </p:nvPr>
        </p:nvGraphicFramePr>
        <p:xfrm>
          <a:off x="1908176" y="1914526"/>
          <a:ext cx="8462963" cy="2942125"/>
        </p:xfrm>
        <a:graphic>
          <a:graphicData uri="http://schemas.openxmlformats.org/drawingml/2006/table">
            <a:tbl>
              <a:tblPr firstRow="1" bandRow="1">
                <a:tableStyleId>{5C22544A-7EE6-4342-B048-85BDC9FD1C3A}</a:tableStyleId>
              </a:tblPr>
              <a:tblGrid>
                <a:gridCol w="1668435">
                  <a:extLst>
                    <a:ext uri="{9D8B030D-6E8A-4147-A177-3AD203B41FA5}">
                      <a16:colId xmlns="" xmlns:a16="http://schemas.microsoft.com/office/drawing/2014/main" val="20000"/>
                    </a:ext>
                  </a:extLst>
                </a:gridCol>
                <a:gridCol w="757043">
                  <a:extLst>
                    <a:ext uri="{9D8B030D-6E8A-4147-A177-3AD203B41FA5}">
                      <a16:colId xmlns="" xmlns:a16="http://schemas.microsoft.com/office/drawing/2014/main" val="20001"/>
                    </a:ext>
                  </a:extLst>
                </a:gridCol>
                <a:gridCol w="868575">
                  <a:extLst>
                    <a:ext uri="{9D8B030D-6E8A-4147-A177-3AD203B41FA5}">
                      <a16:colId xmlns="" xmlns:a16="http://schemas.microsoft.com/office/drawing/2014/main" val="20002"/>
                    </a:ext>
                  </a:extLst>
                </a:gridCol>
                <a:gridCol w="868575">
                  <a:extLst>
                    <a:ext uri="{9D8B030D-6E8A-4147-A177-3AD203B41FA5}">
                      <a16:colId xmlns="" xmlns:a16="http://schemas.microsoft.com/office/drawing/2014/main" val="20003"/>
                    </a:ext>
                  </a:extLst>
                </a:gridCol>
                <a:gridCol w="1578482">
                  <a:extLst>
                    <a:ext uri="{9D8B030D-6E8A-4147-A177-3AD203B41FA5}">
                      <a16:colId xmlns="" xmlns:a16="http://schemas.microsoft.com/office/drawing/2014/main" val="20004"/>
                    </a:ext>
                  </a:extLst>
                </a:gridCol>
                <a:gridCol w="1460985">
                  <a:extLst>
                    <a:ext uri="{9D8B030D-6E8A-4147-A177-3AD203B41FA5}">
                      <a16:colId xmlns="" xmlns:a16="http://schemas.microsoft.com/office/drawing/2014/main" val="20005"/>
                    </a:ext>
                  </a:extLst>
                </a:gridCol>
                <a:gridCol w="1260868">
                  <a:extLst>
                    <a:ext uri="{9D8B030D-6E8A-4147-A177-3AD203B41FA5}">
                      <a16:colId xmlns="" xmlns:a16="http://schemas.microsoft.com/office/drawing/2014/main" val="20006"/>
                    </a:ext>
                  </a:extLst>
                </a:gridCol>
              </a:tblGrid>
              <a:tr h="657283">
                <a:tc>
                  <a:txBody>
                    <a:bodyPr/>
                    <a:lstStyle/>
                    <a:p>
                      <a:r>
                        <a:rPr lang="en-US" dirty="0"/>
                        <a:t>Study site</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r>
                        <a:rPr lang="en-US" dirty="0"/>
                        <a:t>N</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r>
                        <a:rPr lang="en-US" dirty="0"/>
                        <a:t>Male, %</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r>
                        <a:rPr lang="en-US" dirty="0"/>
                        <a:t>Mean age</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r>
                        <a:rPr lang="en-US" dirty="0"/>
                        <a:t>Treatment</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r>
                        <a:rPr lang="en-US" dirty="0"/>
                        <a:t>Completed Rx, %</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r>
                        <a:rPr lang="en-US" dirty="0"/>
                        <a:t>Overall SVR, %</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0"/>
                  </a:ext>
                </a:extLst>
              </a:tr>
              <a:tr h="380807">
                <a:tc>
                  <a:txBody>
                    <a:bodyPr/>
                    <a:lstStyle/>
                    <a:p>
                      <a:r>
                        <a:rPr lang="en-US" baseline="0" dirty="0">
                          <a:solidFill>
                            <a:schemeClr val="bg2">
                              <a:lumMod val="10000"/>
                            </a:schemeClr>
                          </a:solidFill>
                        </a:rPr>
                        <a:t>Rhode Island</a:t>
                      </a:r>
                      <a:endParaRPr lang="en-US" baseline="30000" dirty="0">
                        <a:solidFill>
                          <a:schemeClr val="bg2">
                            <a:lumMod val="10000"/>
                          </a:schemeClr>
                        </a:solidFill>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90</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96</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38</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IFN/RBV</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46 </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29 </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1"/>
                  </a:ext>
                </a:extLst>
              </a:tr>
              <a:tr h="380807">
                <a:tc>
                  <a:txBody>
                    <a:bodyPr/>
                    <a:lstStyle/>
                    <a:p>
                      <a:r>
                        <a:rPr lang="en-US" baseline="0" dirty="0">
                          <a:solidFill>
                            <a:schemeClr val="bg2">
                              <a:lumMod val="10000"/>
                            </a:schemeClr>
                          </a:solidFill>
                        </a:rPr>
                        <a:t>Virginia</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59</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83</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41</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IFN/RBV</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NR</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36 </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2"/>
                  </a:ext>
                </a:extLst>
              </a:tr>
              <a:tr h="380807">
                <a:tc>
                  <a:txBody>
                    <a:bodyPr/>
                    <a:lstStyle/>
                    <a:p>
                      <a:r>
                        <a:rPr lang="en-US" baseline="0" dirty="0">
                          <a:solidFill>
                            <a:schemeClr val="bg2">
                              <a:lumMod val="10000"/>
                            </a:schemeClr>
                          </a:solidFill>
                        </a:rPr>
                        <a:t>Canada</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114</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100</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38</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IFN/RBV</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NR</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52 </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3"/>
                  </a:ext>
                </a:extLst>
              </a:tr>
              <a:tr h="380807">
                <a:tc>
                  <a:txBody>
                    <a:bodyPr/>
                    <a:lstStyle/>
                    <a:p>
                      <a:r>
                        <a:rPr lang="en-US" baseline="0" dirty="0">
                          <a:solidFill>
                            <a:schemeClr val="bg2">
                              <a:lumMod val="10000"/>
                            </a:schemeClr>
                          </a:solidFill>
                        </a:rPr>
                        <a:t>Italy</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39</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98</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36</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PegIFN/RBV</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26 </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13 </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4"/>
                  </a:ext>
                </a:extLst>
              </a:tr>
              <a:tr h="380807">
                <a:tc>
                  <a:txBody>
                    <a:bodyPr/>
                    <a:lstStyle/>
                    <a:p>
                      <a:r>
                        <a:rPr lang="en-US" baseline="0" dirty="0">
                          <a:solidFill>
                            <a:schemeClr val="bg2">
                              <a:lumMod val="10000"/>
                            </a:schemeClr>
                          </a:solidFill>
                        </a:rPr>
                        <a:t>Connecticut</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68</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85</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41</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PegIFN/RBV</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69 </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47 </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5"/>
                  </a:ext>
                </a:extLst>
              </a:tr>
              <a:tr h="380807">
                <a:tc>
                  <a:txBody>
                    <a:bodyPr/>
                    <a:lstStyle/>
                    <a:p>
                      <a:r>
                        <a:rPr lang="en-US" baseline="0" dirty="0">
                          <a:solidFill>
                            <a:schemeClr val="bg2">
                              <a:lumMod val="10000"/>
                            </a:schemeClr>
                          </a:solidFill>
                        </a:rPr>
                        <a:t>Rhode Island</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71</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100</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41</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PegIFN/RBV</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46 </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tc>
                  <a:txBody>
                    <a:bodyPr/>
                    <a:lstStyle/>
                    <a:p>
                      <a:pPr algn="ctr"/>
                      <a:r>
                        <a:rPr lang="en-US" baseline="0" dirty="0">
                          <a:solidFill>
                            <a:schemeClr val="bg2">
                              <a:lumMod val="10000"/>
                            </a:schemeClr>
                          </a:solidFill>
                        </a:rPr>
                        <a:t>28 </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6"/>
                  </a:ext>
                </a:extLst>
              </a:tr>
            </a:tbl>
          </a:graphicData>
        </a:graphic>
      </p:graphicFrame>
      <p:sp>
        <p:nvSpPr>
          <p:cNvPr id="53316" name="TextBox 4"/>
          <p:cNvSpPr txBox="1">
            <a:spLocks noChangeArrowheads="1"/>
          </p:cNvSpPr>
          <p:nvPr/>
        </p:nvSpPr>
        <p:spPr bwMode="auto">
          <a:xfrm>
            <a:off x="1808164" y="6354764"/>
            <a:ext cx="4492625" cy="30797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35000"/>
              </a:spcBef>
              <a:spcAft>
                <a:spcPct val="25000"/>
              </a:spcAft>
              <a:buClr>
                <a:srgbClr val="2B85B8"/>
              </a:buClr>
              <a:buSzTx/>
              <a:buFontTx/>
              <a:buNone/>
              <a:tabLst/>
              <a:defRPr/>
            </a:pPr>
            <a:r>
              <a:rPr kumimoji="0" lang="en-US" sz="1400" b="0" i="0" u="none" strike="noStrike" kern="1200" cap="none" spc="0" normalizeH="0" baseline="0" noProof="0">
                <a:ln>
                  <a:noFill/>
                </a:ln>
                <a:solidFill>
                  <a:srgbClr val="CDCDCF"/>
                </a:solidFill>
                <a:effectLst/>
                <a:uLnTx/>
                <a:uFillTx/>
                <a:latin typeface="Arial" charset="0"/>
                <a:ea typeface="+mn-ea"/>
                <a:cs typeface="Arial" charset="0"/>
              </a:rPr>
              <a:t>Chew KW, et al. J Clin Gastrenterol. 2009;43:686-691.</a:t>
            </a:r>
          </a:p>
        </p:txBody>
      </p:sp>
      <p:sp>
        <p:nvSpPr>
          <p:cNvPr id="5" name="Rettangolo 4"/>
          <p:cNvSpPr/>
          <p:nvPr/>
        </p:nvSpPr>
        <p:spPr>
          <a:xfrm>
            <a:off x="7680325" y="1916113"/>
            <a:ext cx="2736850" cy="295275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Arial"/>
            </a:endParaRPr>
          </a:p>
        </p:txBody>
      </p:sp>
      <p:sp>
        <p:nvSpPr>
          <p:cNvPr id="2" name="Segnaposto numero diapositiva 1"/>
          <p:cNvSpPr>
            <a:spLocks noGrp="1"/>
          </p:cNvSpPr>
          <p:nvPr>
            <p:ph type="sldNum" sz="quarter" idx="12"/>
          </p:nvPr>
        </p:nvSpPr>
        <p:spPr/>
        <p:txBody>
          <a:bodyPr/>
          <a:lstStyle/>
          <a:p>
            <a:fld id="{0FC2C099-C45E-438F-9E6A-361271AA631D}" type="slidenum">
              <a:rPr lang="it-IT" smtClean="0">
                <a:solidFill>
                  <a:srgbClr val="2D2926"/>
                </a:solidFill>
              </a:rPr>
              <a:pPr/>
              <a:t>29</a:t>
            </a:fld>
            <a:endParaRPr lang="it-IT">
              <a:solidFill>
                <a:srgbClr val="2D2926"/>
              </a:solidFill>
            </a:endParaRPr>
          </a:p>
        </p:txBody>
      </p:sp>
      <p:sp>
        <p:nvSpPr>
          <p:cNvPr id="7"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29</a:t>
            </a:r>
            <a:endParaRPr lang="it-IT" b="1" dirty="0">
              <a:solidFill>
                <a:schemeClr val="bg1"/>
              </a:solidFill>
            </a:endParaRPr>
          </a:p>
        </p:txBody>
      </p:sp>
    </p:spTree>
    <p:extLst>
      <p:ext uri="{BB962C8B-B14F-4D97-AF65-F5344CB8AC3E}">
        <p14:creationId xmlns:p14="http://schemas.microsoft.com/office/powerpoint/2010/main" val="38797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3FA35DFA-8150-49C8-8343-9E5F7F1173DF}"/>
              </a:ext>
            </a:extLst>
          </p:cNvPr>
          <p:cNvSpPr>
            <a:spLocks noGrp="1"/>
          </p:cNvSpPr>
          <p:nvPr>
            <p:ph type="title"/>
          </p:nvPr>
        </p:nvSpPr>
        <p:spPr>
          <a:xfrm>
            <a:off x="613117" y="2103437"/>
            <a:ext cx="10515600" cy="1325563"/>
          </a:xfrm>
        </p:spPr>
        <p:txBody>
          <a:bodyPr/>
          <a:lstStyle/>
          <a:p>
            <a:r>
              <a:rPr lang="it-IT" dirty="0">
                <a:solidFill>
                  <a:schemeClr val="bg1"/>
                </a:solidFill>
              </a:rPr>
              <a:t>HCV in community and </a:t>
            </a:r>
            <a:r>
              <a:rPr lang="it-IT" dirty="0" err="1">
                <a:solidFill>
                  <a:schemeClr val="bg1"/>
                </a:solidFill>
              </a:rPr>
              <a:t>prisons</a:t>
            </a:r>
            <a:endParaRPr lang="it-IT" dirty="0">
              <a:solidFill>
                <a:schemeClr val="bg1"/>
              </a:solidFill>
            </a:endParaRPr>
          </a:p>
        </p:txBody>
      </p:sp>
      <p:sp>
        <p:nvSpPr>
          <p:cNvPr id="2" name="Segnaposto numero diapositiva 1"/>
          <p:cNvSpPr>
            <a:spLocks noGrp="1"/>
          </p:cNvSpPr>
          <p:nvPr>
            <p:ph type="sldNum" sz="quarter" idx="12"/>
          </p:nvPr>
        </p:nvSpPr>
        <p:spPr/>
        <p:txBody>
          <a:bodyPr/>
          <a:lstStyle/>
          <a:p>
            <a:fld id="{07C98073-FAB0-49C8-883D-288D14D0332D}" type="slidenum">
              <a:rPr lang="it-IT" sz="1800" b="1" smtClean="0">
                <a:solidFill>
                  <a:schemeClr val="bg1"/>
                </a:solidFill>
              </a:rPr>
              <a:t>3</a:t>
            </a:fld>
            <a:endParaRPr lang="it-IT" sz="1800" b="1">
              <a:solidFill>
                <a:schemeClr val="bg1"/>
              </a:solidFill>
            </a:endParaRPr>
          </a:p>
        </p:txBody>
      </p:sp>
    </p:spTree>
    <p:extLst>
      <p:ext uri="{BB962C8B-B14F-4D97-AF65-F5344CB8AC3E}">
        <p14:creationId xmlns:p14="http://schemas.microsoft.com/office/powerpoint/2010/main" val="2160339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B5DAB7A0-3A61-4C02-AEAE-6A0520AD5030}"/>
              </a:ext>
            </a:extLst>
          </p:cNvPr>
          <p:cNvSpPr>
            <a:spLocks noGrp="1"/>
          </p:cNvSpPr>
          <p:nvPr>
            <p:ph type="body" sz="quarter" idx="14"/>
          </p:nvPr>
        </p:nvSpPr>
        <p:spPr>
          <a:xfrm>
            <a:off x="9038276" y="6221899"/>
            <a:ext cx="2888612" cy="138499"/>
          </a:xfrm>
        </p:spPr>
        <p:txBody>
          <a:bodyPr/>
          <a:lstStyle/>
          <a:p>
            <a:r>
              <a:rPr lang="en-GB" dirty="0">
                <a:solidFill>
                  <a:schemeClr val="bg1"/>
                </a:solidFill>
              </a:rPr>
              <a:t>1. Brandolini M</a:t>
            </a:r>
            <a:r>
              <a:rPr lang="en-GB" i="1" dirty="0">
                <a:solidFill>
                  <a:schemeClr val="bg1"/>
                </a:solidFill>
              </a:rPr>
              <a:t>, et al</a:t>
            </a:r>
            <a:r>
              <a:rPr lang="en-GB" dirty="0">
                <a:solidFill>
                  <a:schemeClr val="bg1"/>
                </a:solidFill>
              </a:rPr>
              <a:t>. BMC Public Health 2013; </a:t>
            </a:r>
            <a:r>
              <a:rPr lang="en-GB" b="1" dirty="0">
                <a:solidFill>
                  <a:schemeClr val="bg1"/>
                </a:solidFill>
              </a:rPr>
              <a:t>13</a:t>
            </a:r>
            <a:r>
              <a:rPr lang="en-GB" dirty="0">
                <a:solidFill>
                  <a:schemeClr val="bg1"/>
                </a:solidFill>
              </a:rPr>
              <a:t>:981</a:t>
            </a:r>
            <a:r>
              <a:rPr lang="en-GB" dirty="0"/>
              <a:t>.</a:t>
            </a:r>
          </a:p>
        </p:txBody>
      </p:sp>
      <p:sp>
        <p:nvSpPr>
          <p:cNvPr id="46" name="Rectangle: Rounded Corners 45">
            <a:extLst>
              <a:ext uri="{FF2B5EF4-FFF2-40B4-BE49-F238E27FC236}">
                <a16:creationId xmlns="" xmlns:a16="http://schemas.microsoft.com/office/drawing/2014/main" id="{24D9C5E9-0F63-4D51-B581-218E6A61C33C}"/>
              </a:ext>
            </a:extLst>
          </p:cNvPr>
          <p:cNvSpPr/>
          <p:nvPr/>
        </p:nvSpPr>
        <p:spPr bwMode="auto">
          <a:xfrm>
            <a:off x="6607671" y="1675119"/>
            <a:ext cx="4999521" cy="3496236"/>
          </a:xfrm>
          <a:prstGeom prst="roundRect">
            <a:avLst/>
          </a:prstGeom>
          <a:solidFill>
            <a:schemeClr val="tx2"/>
          </a:solidFill>
          <a:ln w="28575" cap="sq" cmpd="sng" algn="ctr">
            <a:solidFill>
              <a:srgbClr val="2D2926"/>
            </a:solidFill>
            <a:prstDash val="solid"/>
            <a:miter lim="800000"/>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FFFF"/>
                </a:solidFill>
                <a:effectLst/>
                <a:uLnTx/>
                <a:uFillTx/>
                <a:latin typeface="Calibri"/>
                <a:ea typeface="+mn-ea"/>
                <a:cs typeface="+mn-cs"/>
              </a:rPr>
              <a:t>RESULTS:</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a:ln>
                  <a:noFill/>
                </a:ln>
                <a:solidFill>
                  <a:srgbClr val="FFFFFF"/>
                </a:solidFill>
                <a:effectLst/>
                <a:uLnTx/>
                <a:uFillTx/>
                <a:latin typeface="Calibri"/>
                <a:ea typeface="+mn-ea"/>
                <a:cs typeface="+mn-cs"/>
              </a:rPr>
              <a:t>2012 HCV + prevalence: 22%</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a:ln>
                  <a:noFill/>
                </a:ln>
                <a:solidFill>
                  <a:srgbClr val="FFFFFF"/>
                </a:solidFill>
                <a:effectLst/>
                <a:uLnTx/>
                <a:uFillTx/>
                <a:latin typeface="Calibri"/>
                <a:ea typeface="+mn-ea"/>
                <a:cs typeface="+mn-cs"/>
              </a:rPr>
              <a:t>HCV-RNA positivity: 86%</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a:ln>
                  <a:noFill/>
                </a:ln>
                <a:solidFill>
                  <a:srgbClr val="FFFFFF"/>
                </a:solidFill>
                <a:effectLst/>
                <a:uLnTx/>
                <a:uFillTx/>
                <a:latin typeface="Calibri"/>
                <a:ea typeface="+mn-ea"/>
                <a:cs typeface="+mn-cs"/>
              </a:rPr>
              <a:t>Eligible for treatment: 26%</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a:ln>
                  <a:noFill/>
                </a:ln>
                <a:solidFill>
                  <a:srgbClr val="FFFFFF"/>
                </a:solidFill>
                <a:effectLst/>
                <a:uLnTx/>
                <a:uFillTx/>
                <a:latin typeface="Calibri"/>
                <a:ea typeface="+mn-ea"/>
                <a:cs typeface="+mn-cs"/>
              </a:rPr>
              <a:t>Overall SVR 48: 43%</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err="1">
                <a:ln>
                  <a:noFill/>
                </a:ln>
                <a:solidFill>
                  <a:srgbClr val="FFFFFF"/>
                </a:solidFill>
                <a:effectLst/>
                <a:uLnTx/>
                <a:uFillTx/>
                <a:latin typeface="Calibri"/>
                <a:ea typeface="+mn-ea"/>
                <a:cs typeface="+mn-cs"/>
              </a:rPr>
              <a:t>Main</a:t>
            </a:r>
            <a:r>
              <a:rPr kumimoji="0" lang="it-IT" sz="2000" b="0" i="0" u="none" strike="noStrike" kern="1200" cap="none" spc="0" normalizeH="0" baseline="0" noProof="0" dirty="0">
                <a:ln>
                  <a:noFill/>
                </a:ln>
                <a:solidFill>
                  <a:srgbClr val="FFFFFF"/>
                </a:solidFill>
                <a:effectLst/>
                <a:uLnTx/>
                <a:uFillTx/>
                <a:latin typeface="Calibri"/>
                <a:ea typeface="+mn-ea"/>
                <a:cs typeface="+mn-cs"/>
              </a:rPr>
              <a:t> causes for ineligibility or treatment discontinuation: judiciary concerns</a:t>
            </a:r>
          </a:p>
        </p:txBody>
      </p:sp>
      <p:pic>
        <p:nvPicPr>
          <p:cNvPr id="47" name="Picture 46">
            <a:extLst>
              <a:ext uri="{FF2B5EF4-FFF2-40B4-BE49-F238E27FC236}">
                <a16:creationId xmlns="" xmlns:a16="http://schemas.microsoft.com/office/drawing/2014/main" id="{1A9067F8-1820-4FAF-BE34-57575E0366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913" y="1740494"/>
            <a:ext cx="5887381" cy="2447304"/>
          </a:xfrm>
          <a:prstGeom prst="rect">
            <a:avLst/>
          </a:prstGeom>
        </p:spPr>
      </p:pic>
      <p:sp>
        <p:nvSpPr>
          <p:cNvPr id="2" name="CasellaDiTesto 1">
            <a:extLst>
              <a:ext uri="{FF2B5EF4-FFF2-40B4-BE49-F238E27FC236}">
                <a16:creationId xmlns="" xmlns:a16="http://schemas.microsoft.com/office/drawing/2014/main" id="{5BEE9093-6ACD-482D-B5AC-91B3F9F6AB17}"/>
              </a:ext>
            </a:extLst>
          </p:cNvPr>
          <p:cNvSpPr txBox="1"/>
          <p:nvPr/>
        </p:nvSpPr>
        <p:spPr>
          <a:xfrm>
            <a:off x="2321169" y="773723"/>
            <a:ext cx="3283912" cy="430887"/>
          </a:xfrm>
          <a:prstGeom prst="rect">
            <a:avLst/>
          </a:prstGeom>
          <a:noFill/>
        </p:spPr>
        <p:txBody>
          <a:bodyPr wrap="none" lIns="0" tIns="0" rIns="0" bIns="0" rtlCol="0">
            <a:spAutoFit/>
          </a:bodyPr>
          <a:lstStyle/>
          <a:p>
            <a:pPr algn="l"/>
            <a:r>
              <a:rPr lang="it-IT" sz="2800" dirty="0" err="1">
                <a:solidFill>
                  <a:schemeClr val="bg1"/>
                </a:solidFill>
                <a:latin typeface="+mn-lt"/>
              </a:rPr>
              <a:t>What’s</a:t>
            </a:r>
            <a:r>
              <a:rPr lang="it-IT" sz="2800" dirty="0">
                <a:solidFill>
                  <a:schemeClr val="bg1"/>
                </a:solidFill>
                <a:latin typeface="+mn-lt"/>
              </a:rPr>
              <a:t> </a:t>
            </a:r>
            <a:r>
              <a:rPr lang="it-IT" sz="2800" dirty="0" err="1">
                <a:solidFill>
                  <a:schemeClr val="bg1"/>
                </a:solidFill>
                <a:latin typeface="+mn-lt"/>
              </a:rPr>
              <a:t>our</a:t>
            </a:r>
            <a:r>
              <a:rPr lang="it-IT" sz="2800" dirty="0">
                <a:solidFill>
                  <a:schemeClr val="bg1"/>
                </a:solidFill>
                <a:latin typeface="+mn-lt"/>
              </a:rPr>
              <a:t> </a:t>
            </a:r>
            <a:r>
              <a:rPr lang="it-IT" sz="2800" dirty="0" err="1">
                <a:solidFill>
                  <a:schemeClr val="bg1"/>
                </a:solidFill>
                <a:latin typeface="+mn-lt"/>
              </a:rPr>
              <a:t>experience</a:t>
            </a:r>
            <a:endParaRPr lang="it-IT" sz="2800" dirty="0">
              <a:solidFill>
                <a:schemeClr val="bg1"/>
              </a:solidFill>
              <a:latin typeface="+mn-lt"/>
            </a:endParaRPr>
          </a:p>
        </p:txBody>
      </p:sp>
      <p:sp>
        <p:nvSpPr>
          <p:cNvPr id="7"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30</a:t>
            </a:r>
            <a:endParaRPr lang="it-IT" b="1" dirty="0">
              <a:solidFill>
                <a:schemeClr val="bg1"/>
              </a:solidFill>
            </a:endParaRPr>
          </a:p>
        </p:txBody>
      </p:sp>
    </p:spTree>
    <p:extLst>
      <p:ext uri="{BB962C8B-B14F-4D97-AF65-F5344CB8AC3E}">
        <p14:creationId xmlns:p14="http://schemas.microsoft.com/office/powerpoint/2010/main" val="55867266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D1A336-A049-4599-9999-9A239F967073}"/>
              </a:ext>
            </a:extLst>
          </p:cNvPr>
          <p:cNvSpPr>
            <a:spLocks noGrp="1"/>
          </p:cNvSpPr>
          <p:nvPr>
            <p:ph type="title"/>
          </p:nvPr>
        </p:nvSpPr>
        <p:spPr/>
        <p:txBody>
          <a:bodyPr/>
          <a:lstStyle/>
          <a:p>
            <a:r>
              <a:rPr lang="en-GB" dirty="0">
                <a:solidFill>
                  <a:schemeClr val="bg1"/>
                </a:solidFill>
              </a:rPr>
              <a:t>Hepatitis C Management in Prisons in the era of DAAs</a:t>
            </a:r>
          </a:p>
        </p:txBody>
      </p:sp>
      <p:sp>
        <p:nvSpPr>
          <p:cNvPr id="3" name="Text Placeholder 2">
            <a:extLst>
              <a:ext uri="{FF2B5EF4-FFF2-40B4-BE49-F238E27FC236}">
                <a16:creationId xmlns="" xmlns:a16="http://schemas.microsoft.com/office/drawing/2014/main" id="{CF0ABC03-24D7-443E-85E0-0B9BACB67372}"/>
              </a:ext>
            </a:extLst>
          </p:cNvPr>
          <p:cNvSpPr>
            <a:spLocks noGrp="1"/>
          </p:cNvSpPr>
          <p:nvPr>
            <p:ph type="body" sz="quarter" idx="14"/>
          </p:nvPr>
        </p:nvSpPr>
        <p:spPr>
          <a:xfrm>
            <a:off x="9849396" y="6221899"/>
            <a:ext cx="2077492" cy="138499"/>
          </a:xfrm>
        </p:spPr>
        <p:txBody>
          <a:bodyPr/>
          <a:lstStyle/>
          <a:p>
            <a:r>
              <a:rPr lang="en-GB" dirty="0">
                <a:solidFill>
                  <a:schemeClr val="bg1"/>
                </a:solidFill>
              </a:rPr>
              <a:t>Foschi A, </a:t>
            </a:r>
            <a:r>
              <a:rPr lang="en-GB" i="1" dirty="0">
                <a:solidFill>
                  <a:schemeClr val="bg1"/>
                </a:solidFill>
              </a:rPr>
              <a:t>et al</a:t>
            </a:r>
            <a:r>
              <a:rPr lang="en-GB" dirty="0">
                <a:solidFill>
                  <a:schemeClr val="bg1"/>
                </a:solidFill>
              </a:rPr>
              <a:t>. </a:t>
            </a:r>
            <a:r>
              <a:rPr lang="en-GB" i="1" dirty="0">
                <a:solidFill>
                  <a:schemeClr val="bg1"/>
                </a:solidFill>
              </a:rPr>
              <a:t>Hepatology </a:t>
            </a:r>
            <a:r>
              <a:rPr lang="en-GB" dirty="0">
                <a:solidFill>
                  <a:schemeClr val="bg1"/>
                </a:solidFill>
              </a:rPr>
              <a:t>2016; </a:t>
            </a:r>
            <a:r>
              <a:rPr lang="en-GB" b="1" dirty="0" smtClean="0">
                <a:solidFill>
                  <a:schemeClr val="bg1"/>
                </a:solidFill>
              </a:rPr>
              <a:t>64</a:t>
            </a:r>
            <a:r>
              <a:rPr lang="en-GB" dirty="0" smtClean="0">
                <a:solidFill>
                  <a:schemeClr val="bg1"/>
                </a:solidFill>
              </a:rPr>
              <a:t>(5)</a:t>
            </a:r>
            <a:r>
              <a:rPr lang="en-GB" dirty="0" smtClean="0"/>
              <a:t>).</a:t>
            </a:r>
            <a:endParaRPr lang="en-GB" dirty="0"/>
          </a:p>
        </p:txBody>
      </p:sp>
      <p:pic>
        <p:nvPicPr>
          <p:cNvPr id="7" name="Picture 6">
            <a:extLst>
              <a:ext uri="{FF2B5EF4-FFF2-40B4-BE49-F238E27FC236}">
                <a16:creationId xmlns="" xmlns:a16="http://schemas.microsoft.com/office/drawing/2014/main" id="{FF3D80E1-D459-42F4-AA98-D09B82A976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9812" y="1517261"/>
            <a:ext cx="9883059" cy="2124222"/>
          </a:xfrm>
          <a:prstGeom prst="rect">
            <a:avLst/>
          </a:prstGeom>
        </p:spPr>
      </p:pic>
      <p:sp>
        <p:nvSpPr>
          <p:cNvPr id="5" name="Rettangolo 4">
            <a:extLst>
              <a:ext uri="{FF2B5EF4-FFF2-40B4-BE49-F238E27FC236}">
                <a16:creationId xmlns="" xmlns:a16="http://schemas.microsoft.com/office/drawing/2014/main" id="{9EB7F4DB-D431-4438-B89F-122B3A26C555}"/>
              </a:ext>
            </a:extLst>
          </p:cNvPr>
          <p:cNvSpPr/>
          <p:nvPr/>
        </p:nvSpPr>
        <p:spPr>
          <a:xfrm>
            <a:off x="2813341" y="4083038"/>
            <a:ext cx="6096000" cy="1631216"/>
          </a:xfrm>
          <a:prstGeom prst="rect">
            <a:avLst/>
          </a:prstGeom>
        </p:spPr>
        <p:txBody>
          <a:bodyPr>
            <a:spAutoFit/>
          </a:bodyPr>
          <a:lstStyle/>
          <a:p>
            <a:r>
              <a:rPr lang="en-US" sz="2000" dirty="0">
                <a:solidFill>
                  <a:schemeClr val="bg1"/>
                </a:solidFill>
              </a:rPr>
              <a:t>DAA regimens are a safe, short duration treatment strategy in prisons. We need to dedicate further efforts to strengthen the continuity of care</a:t>
            </a:r>
          </a:p>
          <a:p>
            <a:r>
              <a:rPr lang="en-US" sz="2000" dirty="0">
                <a:solidFill>
                  <a:schemeClr val="bg1"/>
                </a:solidFill>
              </a:rPr>
              <a:t>and improve HCV management in prisons for both</a:t>
            </a:r>
          </a:p>
          <a:p>
            <a:r>
              <a:rPr lang="en-US" sz="2000" dirty="0">
                <a:solidFill>
                  <a:schemeClr val="bg1"/>
                </a:solidFill>
              </a:rPr>
              <a:t>individual and public health.</a:t>
            </a:r>
            <a:endParaRPr lang="it-IT" sz="2000" dirty="0">
              <a:solidFill>
                <a:schemeClr val="bg1"/>
              </a:solidFill>
            </a:endParaRPr>
          </a:p>
        </p:txBody>
      </p:sp>
      <p:sp>
        <p:nvSpPr>
          <p:cNvPr id="6"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31</a:t>
            </a:r>
            <a:endParaRPr lang="it-IT" b="1" dirty="0">
              <a:solidFill>
                <a:schemeClr val="bg1"/>
              </a:solidFill>
            </a:endParaRPr>
          </a:p>
        </p:txBody>
      </p:sp>
    </p:spTree>
    <p:extLst>
      <p:ext uri="{BB962C8B-B14F-4D97-AF65-F5344CB8AC3E}">
        <p14:creationId xmlns:p14="http://schemas.microsoft.com/office/powerpoint/2010/main" val="2376790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5233" name="Picture 2"/>
          <p:cNvPicPr>
            <a:picLocks noGrp="1" noChangeAspect="1" noChangeArrowheads="1"/>
          </p:cNvPicPr>
          <p:nvPr>
            <p:ph idx="4294967295"/>
          </p:nvPr>
        </p:nvPicPr>
        <p:blipFill>
          <a:blip r:embed="rId3"/>
          <a:srcRect/>
          <a:stretch>
            <a:fillRect/>
          </a:stretch>
        </p:blipFill>
        <p:spPr>
          <a:xfrm>
            <a:off x="1678517" y="2349500"/>
            <a:ext cx="8906933" cy="4248150"/>
          </a:xfrm>
        </p:spPr>
      </p:pic>
      <p:pic>
        <p:nvPicPr>
          <p:cNvPr id="95234" name="Picture 2"/>
          <p:cNvPicPr>
            <a:picLocks noGrp="1" noChangeAspect="1" noChangeArrowheads="1"/>
          </p:cNvPicPr>
          <p:nvPr>
            <p:ph idx="1"/>
          </p:nvPr>
        </p:nvPicPr>
        <p:blipFill>
          <a:blip r:embed="rId4"/>
          <a:srcRect/>
          <a:stretch>
            <a:fillRect/>
          </a:stretch>
        </p:blipFill>
        <p:spPr>
          <a:xfrm>
            <a:off x="719668" y="115888"/>
            <a:ext cx="10441517" cy="2062162"/>
          </a:xfrm>
        </p:spPr>
      </p:pic>
      <p:sp>
        <p:nvSpPr>
          <p:cNvPr id="2" name="Ovale 1">
            <a:extLst/>
          </p:cNvPr>
          <p:cNvSpPr/>
          <p:nvPr/>
        </p:nvSpPr>
        <p:spPr>
          <a:xfrm>
            <a:off x="4559300" y="5084782"/>
            <a:ext cx="2880784" cy="86518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Segnaposto numero diapositiva 2"/>
          <p:cNvSpPr>
            <a:spLocks noGrp="1"/>
          </p:cNvSpPr>
          <p:nvPr>
            <p:ph type="sldNum" sz="quarter" idx="12"/>
          </p:nvPr>
        </p:nvSpPr>
        <p:spPr/>
        <p:txBody>
          <a:bodyPr/>
          <a:lstStyle/>
          <a:p>
            <a:fld id="{0FC2C099-C45E-438F-9E6A-361271AA631D}" type="slidenum">
              <a:rPr lang="it-IT" smtClean="0">
                <a:solidFill>
                  <a:srgbClr val="2D2926"/>
                </a:solidFill>
              </a:rPr>
              <a:pPr/>
              <a:t>32</a:t>
            </a:fld>
            <a:endParaRPr lang="it-IT">
              <a:solidFill>
                <a:srgbClr val="2D2926"/>
              </a:solidFill>
            </a:endParaRPr>
          </a:p>
        </p:txBody>
      </p:sp>
      <p:sp>
        <p:nvSpPr>
          <p:cNvPr id="6"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32</a:t>
            </a:r>
            <a:endParaRPr lang="it-IT" b="1" dirty="0">
              <a:solidFill>
                <a:schemeClr val="bg1"/>
              </a:solidFill>
            </a:endParaRPr>
          </a:p>
        </p:txBody>
      </p:sp>
    </p:spTree>
    <p:extLst>
      <p:ext uri="{BB962C8B-B14F-4D97-AF65-F5344CB8AC3E}">
        <p14:creationId xmlns:p14="http://schemas.microsoft.com/office/powerpoint/2010/main" val="10047879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Segnaposto contenuto 4">
            <a:extLst>
              <a:ext uri="{FF2B5EF4-FFF2-40B4-BE49-F238E27FC236}">
                <a16:creationId xmlns="" xmlns:a16="http://schemas.microsoft.com/office/drawing/2014/main" id="{9B323109-9FEB-4660-AE38-76AED57447F8}"/>
              </a:ext>
            </a:extLst>
          </p:cNvPr>
          <p:cNvPicPr>
            <a:picLocks noGrp="1" noChangeAspect="1"/>
          </p:cNvPicPr>
          <p:nvPr>
            <p:ph idx="1"/>
          </p:nvPr>
        </p:nvPicPr>
        <p:blipFill>
          <a:blip r:embed="rId2"/>
          <a:stretch>
            <a:fillRect/>
          </a:stretch>
        </p:blipFill>
        <p:spPr>
          <a:xfrm>
            <a:off x="1704619" y="974361"/>
            <a:ext cx="8782761" cy="5202602"/>
          </a:xfrm>
          <a:prstGeom prst="rect">
            <a:avLst/>
          </a:prstGeom>
        </p:spPr>
      </p:pic>
      <p:sp>
        <p:nvSpPr>
          <p:cNvPr id="2" name="Segnaposto numero diapositiva 1"/>
          <p:cNvSpPr>
            <a:spLocks noGrp="1"/>
          </p:cNvSpPr>
          <p:nvPr>
            <p:ph type="sldNum" sz="quarter" idx="12"/>
          </p:nvPr>
        </p:nvSpPr>
        <p:spPr/>
        <p:txBody>
          <a:bodyPr/>
          <a:lstStyle/>
          <a:p>
            <a:fld id="{0FC2C099-C45E-438F-9E6A-361271AA631D}" type="slidenum">
              <a:rPr lang="it-IT" smtClean="0">
                <a:solidFill>
                  <a:srgbClr val="2D2926"/>
                </a:solidFill>
              </a:rPr>
              <a:pPr/>
              <a:t>33</a:t>
            </a:fld>
            <a:endParaRPr lang="it-IT">
              <a:solidFill>
                <a:srgbClr val="2D2926"/>
              </a:solidFill>
            </a:endParaRPr>
          </a:p>
        </p:txBody>
      </p:sp>
      <p:sp>
        <p:nvSpPr>
          <p:cNvPr id="4"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33</a:t>
            </a:r>
            <a:endParaRPr lang="it-IT" b="1" dirty="0">
              <a:solidFill>
                <a:schemeClr val="bg1"/>
              </a:solidFill>
            </a:endParaRPr>
          </a:p>
        </p:txBody>
      </p:sp>
    </p:spTree>
    <p:extLst>
      <p:ext uri="{BB962C8B-B14F-4D97-AF65-F5344CB8AC3E}">
        <p14:creationId xmlns:p14="http://schemas.microsoft.com/office/powerpoint/2010/main" val="2822128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3CC0757F-2992-46BE-BE71-238FF04F2C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3515" y="1761599"/>
            <a:ext cx="7525061" cy="3334801"/>
          </a:xfrm>
          <a:prstGeom prst="rect">
            <a:avLst/>
          </a:prstGeom>
        </p:spPr>
      </p:pic>
      <p:sp>
        <p:nvSpPr>
          <p:cNvPr id="3" name="Segnaposto numero diapositiva 2"/>
          <p:cNvSpPr>
            <a:spLocks noGrp="1"/>
          </p:cNvSpPr>
          <p:nvPr>
            <p:ph type="sldNum" sz="quarter" idx="12"/>
          </p:nvPr>
        </p:nvSpPr>
        <p:spPr/>
        <p:txBody>
          <a:bodyPr/>
          <a:lstStyle/>
          <a:p>
            <a:fld id="{0FC2C099-C45E-438F-9E6A-361271AA631D}" type="slidenum">
              <a:rPr lang="it-IT" smtClean="0">
                <a:solidFill>
                  <a:srgbClr val="2D2926"/>
                </a:solidFill>
              </a:rPr>
              <a:pPr/>
              <a:t>34</a:t>
            </a:fld>
            <a:endParaRPr lang="it-IT">
              <a:solidFill>
                <a:srgbClr val="2D2926"/>
              </a:solidFill>
            </a:endParaRPr>
          </a:p>
        </p:txBody>
      </p:sp>
      <p:sp>
        <p:nvSpPr>
          <p:cNvPr id="4"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34</a:t>
            </a:r>
            <a:endParaRPr lang="it-IT" b="1" dirty="0">
              <a:solidFill>
                <a:schemeClr val="bg1"/>
              </a:solidFill>
            </a:endParaRPr>
          </a:p>
        </p:txBody>
      </p:sp>
    </p:spTree>
    <p:extLst>
      <p:ext uri="{BB962C8B-B14F-4D97-AF65-F5344CB8AC3E}">
        <p14:creationId xmlns:p14="http://schemas.microsoft.com/office/powerpoint/2010/main" val="2540005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Segnaposto contenuto 4">
            <a:extLst>
              <a:ext uri="{FF2B5EF4-FFF2-40B4-BE49-F238E27FC236}">
                <a16:creationId xmlns="" xmlns:a16="http://schemas.microsoft.com/office/drawing/2014/main" id="{F55723CE-7584-4666-BB1F-CB2D8BC2067B}"/>
              </a:ext>
            </a:extLst>
          </p:cNvPr>
          <p:cNvPicPr>
            <a:picLocks noGrp="1" noChangeAspect="1"/>
          </p:cNvPicPr>
          <p:nvPr>
            <p:ph idx="1"/>
          </p:nvPr>
        </p:nvPicPr>
        <p:blipFill>
          <a:blip r:embed="rId2"/>
          <a:stretch>
            <a:fillRect/>
          </a:stretch>
        </p:blipFill>
        <p:spPr>
          <a:xfrm>
            <a:off x="1184223" y="149902"/>
            <a:ext cx="8919147" cy="6550701"/>
          </a:xfrm>
          <a:prstGeom prst="rect">
            <a:avLst/>
          </a:prstGeom>
        </p:spPr>
      </p:pic>
      <p:sp>
        <p:nvSpPr>
          <p:cNvPr id="2" name="Segnaposto numero diapositiva 1"/>
          <p:cNvSpPr>
            <a:spLocks noGrp="1"/>
          </p:cNvSpPr>
          <p:nvPr>
            <p:ph type="sldNum" sz="quarter" idx="12"/>
          </p:nvPr>
        </p:nvSpPr>
        <p:spPr/>
        <p:txBody>
          <a:bodyPr/>
          <a:lstStyle/>
          <a:p>
            <a:fld id="{0FC2C099-C45E-438F-9E6A-361271AA631D}" type="slidenum">
              <a:rPr lang="it-IT" smtClean="0">
                <a:solidFill>
                  <a:srgbClr val="2D2926"/>
                </a:solidFill>
              </a:rPr>
              <a:pPr/>
              <a:t>35</a:t>
            </a:fld>
            <a:endParaRPr lang="it-IT">
              <a:solidFill>
                <a:srgbClr val="2D2926"/>
              </a:solidFill>
            </a:endParaRPr>
          </a:p>
        </p:txBody>
      </p:sp>
      <p:sp>
        <p:nvSpPr>
          <p:cNvPr id="4"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35</a:t>
            </a:r>
            <a:endParaRPr lang="it-IT" b="1" dirty="0">
              <a:solidFill>
                <a:schemeClr val="bg1"/>
              </a:solidFill>
            </a:endParaRPr>
          </a:p>
        </p:txBody>
      </p:sp>
    </p:spTree>
    <p:extLst>
      <p:ext uri="{BB962C8B-B14F-4D97-AF65-F5344CB8AC3E}">
        <p14:creationId xmlns:p14="http://schemas.microsoft.com/office/powerpoint/2010/main" val="2189831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Segnaposto contenuto 4">
            <a:extLst>
              <a:ext uri="{FF2B5EF4-FFF2-40B4-BE49-F238E27FC236}">
                <a16:creationId xmlns="" xmlns:a16="http://schemas.microsoft.com/office/drawing/2014/main" id="{F6D992DB-D820-4E23-A4C5-AB40BE680BCF}"/>
              </a:ext>
            </a:extLst>
          </p:cNvPr>
          <p:cNvPicPr>
            <a:picLocks noGrp="1" noChangeAspect="1"/>
          </p:cNvPicPr>
          <p:nvPr>
            <p:ph idx="1"/>
          </p:nvPr>
        </p:nvPicPr>
        <p:blipFill>
          <a:blip r:embed="rId2"/>
          <a:stretch>
            <a:fillRect/>
          </a:stretch>
        </p:blipFill>
        <p:spPr>
          <a:xfrm>
            <a:off x="1143000" y="837409"/>
            <a:ext cx="8915400" cy="1933575"/>
          </a:xfrm>
          <a:prstGeom prst="rect">
            <a:avLst/>
          </a:prstGeom>
        </p:spPr>
      </p:pic>
      <p:pic>
        <p:nvPicPr>
          <p:cNvPr id="4" name="Immagine 3">
            <a:extLst>
              <a:ext uri="{FF2B5EF4-FFF2-40B4-BE49-F238E27FC236}">
                <a16:creationId xmlns="" xmlns:a16="http://schemas.microsoft.com/office/drawing/2014/main" id="{8A39E080-5730-4BD6-BF69-2BAA1B755660}"/>
              </a:ext>
            </a:extLst>
          </p:cNvPr>
          <p:cNvPicPr>
            <a:picLocks noChangeAspect="1"/>
          </p:cNvPicPr>
          <p:nvPr/>
        </p:nvPicPr>
        <p:blipFill>
          <a:blip r:embed="rId3"/>
          <a:stretch>
            <a:fillRect/>
          </a:stretch>
        </p:blipFill>
        <p:spPr>
          <a:xfrm>
            <a:off x="929391" y="3014666"/>
            <a:ext cx="7147810" cy="828675"/>
          </a:xfrm>
          <a:prstGeom prst="rect">
            <a:avLst/>
          </a:prstGeom>
        </p:spPr>
      </p:pic>
      <p:pic>
        <p:nvPicPr>
          <p:cNvPr id="6" name="Immagine 5">
            <a:extLst>
              <a:ext uri="{FF2B5EF4-FFF2-40B4-BE49-F238E27FC236}">
                <a16:creationId xmlns="" xmlns:a16="http://schemas.microsoft.com/office/drawing/2014/main" id="{7899F3C9-91FD-4EA0-9DAA-FCC837AB2850}"/>
              </a:ext>
            </a:extLst>
          </p:cNvPr>
          <p:cNvPicPr>
            <a:picLocks noChangeAspect="1"/>
          </p:cNvPicPr>
          <p:nvPr/>
        </p:nvPicPr>
        <p:blipFill>
          <a:blip r:embed="rId4"/>
          <a:stretch>
            <a:fillRect/>
          </a:stretch>
        </p:blipFill>
        <p:spPr>
          <a:xfrm>
            <a:off x="929392" y="4581525"/>
            <a:ext cx="6157208" cy="491267"/>
          </a:xfrm>
          <a:prstGeom prst="rect">
            <a:avLst/>
          </a:prstGeom>
        </p:spPr>
      </p:pic>
      <p:pic>
        <p:nvPicPr>
          <p:cNvPr id="7" name="Immagine 6">
            <a:extLst>
              <a:ext uri="{FF2B5EF4-FFF2-40B4-BE49-F238E27FC236}">
                <a16:creationId xmlns="" xmlns:a16="http://schemas.microsoft.com/office/drawing/2014/main" id="{3C3CC904-2C28-4B52-ACCD-11AE75EC23AD}"/>
              </a:ext>
            </a:extLst>
          </p:cNvPr>
          <p:cNvPicPr>
            <a:picLocks noChangeAspect="1"/>
          </p:cNvPicPr>
          <p:nvPr/>
        </p:nvPicPr>
        <p:blipFill>
          <a:blip r:embed="rId5"/>
          <a:stretch>
            <a:fillRect/>
          </a:stretch>
        </p:blipFill>
        <p:spPr>
          <a:xfrm>
            <a:off x="7405141" y="4672682"/>
            <a:ext cx="2619531" cy="400110"/>
          </a:xfrm>
          <a:prstGeom prst="rect">
            <a:avLst/>
          </a:prstGeom>
        </p:spPr>
      </p:pic>
      <p:sp>
        <p:nvSpPr>
          <p:cNvPr id="3" name="CasellaDiTesto 2">
            <a:extLst>
              <a:ext uri="{FF2B5EF4-FFF2-40B4-BE49-F238E27FC236}">
                <a16:creationId xmlns="" xmlns:a16="http://schemas.microsoft.com/office/drawing/2014/main" id="{A565D9AE-7D4F-4F21-AD37-FED60C71B7FC}"/>
              </a:ext>
            </a:extLst>
          </p:cNvPr>
          <p:cNvSpPr txBox="1"/>
          <p:nvPr/>
        </p:nvSpPr>
        <p:spPr>
          <a:xfrm>
            <a:off x="7086600" y="4703460"/>
            <a:ext cx="6183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FFFF"/>
                </a:solidFill>
                <a:effectLst/>
                <a:uLnTx/>
                <a:uFillTx/>
                <a:latin typeface="Calibri"/>
                <a:ea typeface="+mn-ea"/>
                <a:cs typeface="+mn-cs"/>
              </a:rPr>
              <a:t>in</a:t>
            </a:r>
          </a:p>
        </p:txBody>
      </p:sp>
      <p:sp>
        <p:nvSpPr>
          <p:cNvPr id="2" name="Segnaposto numero diapositiva 1"/>
          <p:cNvSpPr>
            <a:spLocks noGrp="1"/>
          </p:cNvSpPr>
          <p:nvPr>
            <p:ph type="sldNum" sz="quarter" idx="12"/>
          </p:nvPr>
        </p:nvSpPr>
        <p:spPr/>
        <p:txBody>
          <a:bodyPr/>
          <a:lstStyle/>
          <a:p>
            <a:fld id="{0FC2C099-C45E-438F-9E6A-361271AA631D}" type="slidenum">
              <a:rPr lang="it-IT" smtClean="0">
                <a:solidFill>
                  <a:srgbClr val="2D2926"/>
                </a:solidFill>
              </a:rPr>
              <a:pPr/>
              <a:t>36</a:t>
            </a:fld>
            <a:endParaRPr lang="it-IT">
              <a:solidFill>
                <a:srgbClr val="2D2926"/>
              </a:solidFill>
            </a:endParaRPr>
          </a:p>
        </p:txBody>
      </p:sp>
      <p:sp>
        <p:nvSpPr>
          <p:cNvPr id="8"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36</a:t>
            </a:r>
            <a:endParaRPr lang="it-IT" b="1" dirty="0">
              <a:solidFill>
                <a:schemeClr val="bg1"/>
              </a:solidFill>
            </a:endParaRPr>
          </a:p>
        </p:txBody>
      </p:sp>
    </p:spTree>
    <p:extLst>
      <p:ext uri="{BB962C8B-B14F-4D97-AF65-F5344CB8AC3E}">
        <p14:creationId xmlns:p14="http://schemas.microsoft.com/office/powerpoint/2010/main" val="33785679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4" name="Segnaposto contenuto 3">
            <a:extLst>
              <a:ext uri="{FF2B5EF4-FFF2-40B4-BE49-F238E27FC236}">
                <a16:creationId xmlns="" xmlns:a16="http://schemas.microsoft.com/office/drawing/2014/main" id="{B3A4109F-ACBC-4AE4-8672-75DD984921C5}"/>
              </a:ext>
            </a:extLst>
          </p:cNvPr>
          <p:cNvPicPr>
            <a:picLocks noGrp="1" noChangeAspect="1"/>
          </p:cNvPicPr>
          <p:nvPr>
            <p:ph idx="1"/>
          </p:nvPr>
        </p:nvPicPr>
        <p:blipFill>
          <a:blip r:embed="rId2"/>
          <a:stretch>
            <a:fillRect/>
          </a:stretch>
        </p:blipFill>
        <p:spPr>
          <a:xfrm>
            <a:off x="1184092" y="2158584"/>
            <a:ext cx="4535597" cy="3498145"/>
          </a:xfrm>
          <a:prstGeom prst="rect">
            <a:avLst/>
          </a:prstGeom>
        </p:spPr>
      </p:pic>
      <p:pic>
        <p:nvPicPr>
          <p:cNvPr id="5" name="Immagine 4">
            <a:extLst>
              <a:ext uri="{FF2B5EF4-FFF2-40B4-BE49-F238E27FC236}">
                <a16:creationId xmlns="" xmlns:a16="http://schemas.microsoft.com/office/drawing/2014/main" id="{144096B6-25FC-49D9-A222-B869CB161CB2}"/>
              </a:ext>
            </a:extLst>
          </p:cNvPr>
          <p:cNvPicPr>
            <a:picLocks noChangeAspect="1"/>
          </p:cNvPicPr>
          <p:nvPr/>
        </p:nvPicPr>
        <p:blipFill>
          <a:blip r:embed="rId3"/>
          <a:stretch>
            <a:fillRect/>
          </a:stretch>
        </p:blipFill>
        <p:spPr>
          <a:xfrm>
            <a:off x="6897973" y="1757642"/>
            <a:ext cx="4114800" cy="3039210"/>
          </a:xfrm>
          <a:prstGeom prst="rect">
            <a:avLst/>
          </a:prstGeom>
        </p:spPr>
      </p:pic>
      <p:sp>
        <p:nvSpPr>
          <p:cNvPr id="3" name="Rettangolo 2">
            <a:extLst>
              <a:ext uri="{FF2B5EF4-FFF2-40B4-BE49-F238E27FC236}">
                <a16:creationId xmlns="" xmlns:a16="http://schemas.microsoft.com/office/drawing/2014/main" id="{3B141FF9-BB89-4432-B114-E8C79B87F9AE}"/>
              </a:ext>
            </a:extLst>
          </p:cNvPr>
          <p:cNvSpPr/>
          <p:nvPr/>
        </p:nvSpPr>
        <p:spPr>
          <a:xfrm>
            <a:off x="441137" y="1049311"/>
            <a:ext cx="11309726" cy="479685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Segnaposto numero diapositiva 1"/>
          <p:cNvSpPr>
            <a:spLocks noGrp="1"/>
          </p:cNvSpPr>
          <p:nvPr>
            <p:ph type="sldNum" sz="quarter" idx="12"/>
          </p:nvPr>
        </p:nvSpPr>
        <p:spPr/>
        <p:txBody>
          <a:bodyPr/>
          <a:lstStyle/>
          <a:p>
            <a:fld id="{0FC2C099-C45E-438F-9E6A-361271AA631D}" type="slidenum">
              <a:rPr lang="it-IT" smtClean="0">
                <a:solidFill>
                  <a:srgbClr val="2D2926"/>
                </a:solidFill>
              </a:rPr>
              <a:pPr/>
              <a:t>37</a:t>
            </a:fld>
            <a:endParaRPr lang="it-IT">
              <a:solidFill>
                <a:srgbClr val="2D2926"/>
              </a:solidFill>
            </a:endParaRPr>
          </a:p>
        </p:txBody>
      </p:sp>
      <p:sp>
        <p:nvSpPr>
          <p:cNvPr id="6"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37</a:t>
            </a:r>
            <a:endParaRPr lang="it-IT" b="1" dirty="0">
              <a:solidFill>
                <a:schemeClr val="bg1"/>
              </a:solidFill>
            </a:endParaRPr>
          </a:p>
        </p:txBody>
      </p:sp>
    </p:spTree>
    <p:extLst>
      <p:ext uri="{BB962C8B-B14F-4D97-AF65-F5344CB8AC3E}">
        <p14:creationId xmlns:p14="http://schemas.microsoft.com/office/powerpoint/2010/main" val="1786223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object 2"/>
          <p:cNvSpPr/>
          <p:nvPr/>
        </p:nvSpPr>
        <p:spPr>
          <a:xfrm>
            <a:off x="8490204" y="509833"/>
            <a:ext cx="1644744" cy="32249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301" name="Title 300">
            <a:extLst>
              <a:ext uri="{FF2B5EF4-FFF2-40B4-BE49-F238E27FC236}">
                <a16:creationId xmlns="" xmlns:a16="http://schemas.microsoft.com/office/drawing/2014/main" id="{F8B444F8-2738-4873-AD4C-B90C02006352}"/>
              </a:ext>
            </a:extLst>
          </p:cNvPr>
          <p:cNvSpPr>
            <a:spLocks noGrp="1"/>
          </p:cNvSpPr>
          <p:nvPr>
            <p:ph type="title"/>
          </p:nvPr>
        </p:nvSpPr>
        <p:spPr/>
        <p:txBody>
          <a:bodyPr/>
          <a:lstStyle/>
          <a:p>
            <a:r>
              <a:rPr lang="en-GB"/>
              <a:t>Increasing Involvement of Non-specialists </a:t>
            </a:r>
            <a:endParaRPr lang="en-GB" dirty="0"/>
          </a:p>
        </p:txBody>
      </p:sp>
      <p:sp>
        <p:nvSpPr>
          <p:cNvPr id="590" name="Text Placeholder 589">
            <a:extLst>
              <a:ext uri="{FF2B5EF4-FFF2-40B4-BE49-F238E27FC236}">
                <a16:creationId xmlns="" xmlns:a16="http://schemas.microsoft.com/office/drawing/2014/main" id="{48A2B86D-109A-4665-A427-C7CA77F8E2C3}"/>
              </a:ext>
            </a:extLst>
          </p:cNvPr>
          <p:cNvSpPr>
            <a:spLocks noGrp="1"/>
          </p:cNvSpPr>
          <p:nvPr>
            <p:ph type="body" sz="quarter" idx="14"/>
          </p:nvPr>
        </p:nvSpPr>
        <p:spPr>
          <a:xfrm>
            <a:off x="6919579" y="6492700"/>
            <a:ext cx="3699732" cy="276999"/>
          </a:xfrm>
        </p:spPr>
        <p:txBody>
          <a:bodyPr/>
          <a:lstStyle/>
          <a:p>
            <a:r>
              <a:rPr lang="en-GB" dirty="0"/>
              <a:t>1. Hajarizadeh B, </a:t>
            </a:r>
            <a:r>
              <a:rPr lang="en-GB" i="1" dirty="0"/>
              <a:t>et al. J Viral Hepat</a:t>
            </a:r>
            <a:r>
              <a:rPr lang="en-GB" dirty="0"/>
              <a:t> 2018; </a:t>
            </a:r>
            <a:r>
              <a:rPr lang="en-GB" b="1" dirty="0"/>
              <a:t>25</a:t>
            </a:r>
            <a:r>
              <a:rPr lang="en-GB" dirty="0"/>
              <a:t>;</a:t>
            </a:r>
          </a:p>
          <a:p>
            <a:r>
              <a:rPr lang="en-GB" dirty="0"/>
              <a:t>2. Dore GJ &amp; Hajarizadeh B. </a:t>
            </a:r>
            <a:r>
              <a:rPr lang="en-GB" i="1" dirty="0"/>
              <a:t>Infect Dis Clin North Am</a:t>
            </a:r>
            <a:r>
              <a:rPr lang="en-GB" dirty="0"/>
              <a:t> 2018; </a:t>
            </a:r>
            <a:r>
              <a:rPr lang="en-GB" b="1" dirty="0"/>
              <a:t>32:</a:t>
            </a:r>
            <a:r>
              <a:rPr lang="en-GB" dirty="0"/>
              <a:t>269–279.</a:t>
            </a:r>
          </a:p>
        </p:txBody>
      </p:sp>
      <p:sp>
        <p:nvSpPr>
          <p:cNvPr id="299" name="Text Placeholder 298">
            <a:extLst>
              <a:ext uri="{FF2B5EF4-FFF2-40B4-BE49-F238E27FC236}">
                <a16:creationId xmlns="" xmlns:a16="http://schemas.microsoft.com/office/drawing/2014/main" id="{8DA1C353-C6C5-4DD4-8251-071418E53D28}"/>
              </a:ext>
            </a:extLst>
          </p:cNvPr>
          <p:cNvSpPr>
            <a:spLocks noGrp="1"/>
          </p:cNvSpPr>
          <p:nvPr>
            <p:ph type="body" sz="quarter" idx="15"/>
          </p:nvPr>
        </p:nvSpPr>
        <p:spPr/>
        <p:txBody>
          <a:bodyPr/>
          <a:lstStyle/>
          <a:p>
            <a:r>
              <a:rPr lang="en-GB"/>
              <a:t>GP, general practitioners; ID, infectious diseases physicians.</a:t>
            </a:r>
            <a:endParaRPr lang="en-GB" dirty="0"/>
          </a:p>
        </p:txBody>
      </p:sp>
      <p:grpSp>
        <p:nvGrpSpPr>
          <p:cNvPr id="588" name="Group 587">
            <a:extLst>
              <a:ext uri="{FF2B5EF4-FFF2-40B4-BE49-F238E27FC236}">
                <a16:creationId xmlns="" xmlns:a16="http://schemas.microsoft.com/office/drawing/2014/main" id="{6CA67944-690F-419A-8335-2E68F234A488}"/>
              </a:ext>
            </a:extLst>
          </p:cNvPr>
          <p:cNvGrpSpPr/>
          <p:nvPr/>
        </p:nvGrpSpPr>
        <p:grpSpPr>
          <a:xfrm>
            <a:off x="1841353" y="1372741"/>
            <a:ext cx="8687094" cy="4471185"/>
            <a:chOff x="1757385" y="1712530"/>
            <a:chExt cx="8687094" cy="4471185"/>
          </a:xfrm>
        </p:grpSpPr>
        <p:sp>
          <p:nvSpPr>
            <p:cNvPr id="280" name="object 280"/>
            <p:cNvSpPr/>
            <p:nvPr/>
          </p:nvSpPr>
          <p:spPr>
            <a:xfrm>
              <a:off x="2382240" y="5594163"/>
              <a:ext cx="417830" cy="568960"/>
            </a:xfrm>
            <a:custGeom>
              <a:avLst/>
              <a:gdLst/>
              <a:ahLst/>
              <a:cxnLst/>
              <a:rect l="l" t="t" r="r" b="b"/>
              <a:pathLst>
                <a:path w="417830" h="426720">
                  <a:moveTo>
                    <a:pt x="50558" y="341629"/>
                  </a:moveTo>
                  <a:lnTo>
                    <a:pt x="32880" y="341629"/>
                  </a:lnTo>
                  <a:lnTo>
                    <a:pt x="36626" y="342899"/>
                  </a:lnTo>
                  <a:lnTo>
                    <a:pt x="42710" y="349249"/>
                  </a:lnTo>
                  <a:lnTo>
                    <a:pt x="44640" y="354329"/>
                  </a:lnTo>
                  <a:lnTo>
                    <a:pt x="45529" y="359409"/>
                  </a:lnTo>
                  <a:lnTo>
                    <a:pt x="45874" y="363219"/>
                  </a:lnTo>
                  <a:lnTo>
                    <a:pt x="45940" y="373379"/>
                  </a:lnTo>
                  <a:lnTo>
                    <a:pt x="45717" y="378459"/>
                  </a:lnTo>
                  <a:lnTo>
                    <a:pt x="44983" y="387349"/>
                  </a:lnTo>
                  <a:lnTo>
                    <a:pt x="44157" y="394969"/>
                  </a:lnTo>
                  <a:lnTo>
                    <a:pt x="44072" y="403859"/>
                  </a:lnTo>
                  <a:lnTo>
                    <a:pt x="52273" y="426719"/>
                  </a:lnTo>
                  <a:lnTo>
                    <a:pt x="70225" y="408939"/>
                  </a:lnTo>
                  <a:lnTo>
                    <a:pt x="55638" y="408939"/>
                  </a:lnTo>
                  <a:lnTo>
                    <a:pt x="55079" y="406399"/>
                  </a:lnTo>
                  <a:lnTo>
                    <a:pt x="54762" y="403859"/>
                  </a:lnTo>
                  <a:lnTo>
                    <a:pt x="54622" y="398779"/>
                  </a:lnTo>
                  <a:lnTo>
                    <a:pt x="54965" y="392429"/>
                  </a:lnTo>
                  <a:lnTo>
                    <a:pt x="56591" y="373379"/>
                  </a:lnTo>
                  <a:lnTo>
                    <a:pt x="56785" y="368299"/>
                  </a:lnTo>
                  <a:lnTo>
                    <a:pt x="56730" y="363219"/>
                  </a:lnTo>
                  <a:lnTo>
                    <a:pt x="56273" y="355599"/>
                  </a:lnTo>
                  <a:lnTo>
                    <a:pt x="55397" y="351789"/>
                  </a:lnTo>
                  <a:lnTo>
                    <a:pt x="52552" y="344169"/>
                  </a:lnTo>
                  <a:lnTo>
                    <a:pt x="50558" y="341629"/>
                  </a:lnTo>
                  <a:close/>
                </a:path>
                <a:path w="417830" h="426720">
                  <a:moveTo>
                    <a:pt x="87033" y="377189"/>
                  </a:moveTo>
                  <a:lnTo>
                    <a:pt x="55638" y="408939"/>
                  </a:lnTo>
                  <a:lnTo>
                    <a:pt x="70225" y="408939"/>
                  </a:lnTo>
                  <a:lnTo>
                    <a:pt x="94589" y="384809"/>
                  </a:lnTo>
                  <a:lnTo>
                    <a:pt x="87033" y="377189"/>
                  </a:lnTo>
                  <a:close/>
                </a:path>
                <a:path w="417830" h="426720">
                  <a:moveTo>
                    <a:pt x="36944" y="331469"/>
                  </a:moveTo>
                  <a:lnTo>
                    <a:pt x="22961" y="331469"/>
                  </a:lnTo>
                  <a:lnTo>
                    <a:pt x="16395" y="335279"/>
                  </a:lnTo>
                  <a:lnTo>
                    <a:pt x="4178" y="346709"/>
                  </a:lnTo>
                  <a:lnTo>
                    <a:pt x="901" y="353059"/>
                  </a:lnTo>
                  <a:lnTo>
                    <a:pt x="0" y="367029"/>
                  </a:lnTo>
                  <a:lnTo>
                    <a:pt x="2514" y="373379"/>
                  </a:lnTo>
                  <a:lnTo>
                    <a:pt x="7988" y="379729"/>
                  </a:lnTo>
                  <a:lnTo>
                    <a:pt x="16890" y="373379"/>
                  </a:lnTo>
                  <a:lnTo>
                    <a:pt x="12903" y="368299"/>
                  </a:lnTo>
                  <a:lnTo>
                    <a:pt x="10909" y="364489"/>
                  </a:lnTo>
                  <a:lnTo>
                    <a:pt x="10909" y="355599"/>
                  </a:lnTo>
                  <a:lnTo>
                    <a:pt x="12801" y="351789"/>
                  </a:lnTo>
                  <a:lnTo>
                    <a:pt x="20167" y="344169"/>
                  </a:lnTo>
                  <a:lnTo>
                    <a:pt x="24142" y="341629"/>
                  </a:lnTo>
                  <a:lnTo>
                    <a:pt x="50558" y="341629"/>
                  </a:lnTo>
                  <a:lnTo>
                    <a:pt x="42951" y="334009"/>
                  </a:lnTo>
                  <a:lnTo>
                    <a:pt x="36944" y="331469"/>
                  </a:lnTo>
                  <a:close/>
                </a:path>
                <a:path w="417830" h="426720">
                  <a:moveTo>
                    <a:pt x="78663" y="283209"/>
                  </a:moveTo>
                  <a:lnTo>
                    <a:pt x="74523" y="283209"/>
                  </a:lnTo>
                  <a:lnTo>
                    <a:pt x="66573" y="285749"/>
                  </a:lnTo>
                  <a:lnTo>
                    <a:pt x="62865" y="288289"/>
                  </a:lnTo>
                  <a:lnTo>
                    <a:pt x="54775" y="295909"/>
                  </a:lnTo>
                  <a:lnTo>
                    <a:pt x="52158" y="300989"/>
                  </a:lnTo>
                  <a:lnTo>
                    <a:pt x="51028" y="312419"/>
                  </a:lnTo>
                  <a:lnTo>
                    <a:pt x="52273" y="318769"/>
                  </a:lnTo>
                  <a:lnTo>
                    <a:pt x="55333" y="325119"/>
                  </a:lnTo>
                  <a:lnTo>
                    <a:pt x="58045" y="328929"/>
                  </a:lnTo>
                  <a:lnTo>
                    <a:pt x="61607" y="334009"/>
                  </a:lnTo>
                  <a:lnTo>
                    <a:pt x="66017" y="339089"/>
                  </a:lnTo>
                  <a:lnTo>
                    <a:pt x="71272" y="345439"/>
                  </a:lnTo>
                  <a:lnTo>
                    <a:pt x="80059" y="353059"/>
                  </a:lnTo>
                  <a:lnTo>
                    <a:pt x="88380" y="359409"/>
                  </a:lnTo>
                  <a:lnTo>
                    <a:pt x="96238" y="363219"/>
                  </a:lnTo>
                  <a:lnTo>
                    <a:pt x="103631" y="364489"/>
                  </a:lnTo>
                  <a:lnTo>
                    <a:pt x="111582" y="365759"/>
                  </a:lnTo>
                  <a:lnTo>
                    <a:pt x="118643" y="363219"/>
                  </a:lnTo>
                  <a:lnTo>
                    <a:pt x="125882" y="355599"/>
                  </a:lnTo>
                  <a:lnTo>
                    <a:pt x="109969" y="355599"/>
                  </a:lnTo>
                  <a:lnTo>
                    <a:pt x="104025" y="354329"/>
                  </a:lnTo>
                  <a:lnTo>
                    <a:pt x="99141" y="353059"/>
                  </a:lnTo>
                  <a:lnTo>
                    <a:pt x="93402" y="349249"/>
                  </a:lnTo>
                  <a:lnTo>
                    <a:pt x="86805" y="344169"/>
                  </a:lnTo>
                  <a:lnTo>
                    <a:pt x="79349" y="336549"/>
                  </a:lnTo>
                  <a:lnTo>
                    <a:pt x="72338" y="330199"/>
                  </a:lnTo>
                  <a:lnTo>
                    <a:pt x="67078" y="322579"/>
                  </a:lnTo>
                  <a:lnTo>
                    <a:pt x="63565" y="316229"/>
                  </a:lnTo>
                  <a:lnTo>
                    <a:pt x="61798" y="311149"/>
                  </a:lnTo>
                  <a:lnTo>
                    <a:pt x="60896" y="306069"/>
                  </a:lnTo>
                  <a:lnTo>
                    <a:pt x="62242" y="302259"/>
                  </a:lnTo>
                  <a:lnTo>
                    <a:pt x="69519" y="294639"/>
                  </a:lnTo>
                  <a:lnTo>
                    <a:pt x="74320" y="293369"/>
                  </a:lnTo>
                  <a:lnTo>
                    <a:pt x="102536" y="293369"/>
                  </a:lnTo>
                  <a:lnTo>
                    <a:pt x="101155" y="292099"/>
                  </a:lnTo>
                  <a:lnTo>
                    <a:pt x="91744" y="287019"/>
                  </a:lnTo>
                  <a:lnTo>
                    <a:pt x="87248" y="285749"/>
                  </a:lnTo>
                  <a:lnTo>
                    <a:pt x="78663" y="283209"/>
                  </a:lnTo>
                  <a:close/>
                </a:path>
                <a:path w="417830" h="426720">
                  <a:moveTo>
                    <a:pt x="102536" y="293369"/>
                  </a:moveTo>
                  <a:lnTo>
                    <a:pt x="74320" y="293369"/>
                  </a:lnTo>
                  <a:lnTo>
                    <a:pt x="80251" y="294639"/>
                  </a:lnTo>
                  <a:lnTo>
                    <a:pt x="85123" y="295909"/>
                  </a:lnTo>
                  <a:lnTo>
                    <a:pt x="117124" y="325119"/>
                  </a:lnTo>
                  <a:lnTo>
                    <a:pt x="123253" y="341629"/>
                  </a:lnTo>
                  <a:lnTo>
                    <a:pt x="121958" y="346709"/>
                  </a:lnTo>
                  <a:lnTo>
                    <a:pt x="114744" y="354329"/>
                  </a:lnTo>
                  <a:lnTo>
                    <a:pt x="109969" y="355599"/>
                  </a:lnTo>
                  <a:lnTo>
                    <a:pt x="125882" y="355599"/>
                  </a:lnTo>
                  <a:lnTo>
                    <a:pt x="129501" y="351789"/>
                  </a:lnTo>
                  <a:lnTo>
                    <a:pt x="132118" y="346709"/>
                  </a:lnTo>
                  <a:lnTo>
                    <a:pt x="133222" y="336549"/>
                  </a:lnTo>
                  <a:lnTo>
                    <a:pt x="131965" y="330199"/>
                  </a:lnTo>
                  <a:lnTo>
                    <a:pt x="113017" y="303529"/>
                  </a:lnTo>
                  <a:lnTo>
                    <a:pt x="106679" y="297179"/>
                  </a:lnTo>
                  <a:lnTo>
                    <a:pt x="102536" y="293369"/>
                  </a:lnTo>
                  <a:close/>
                </a:path>
                <a:path w="417830" h="426720">
                  <a:moveTo>
                    <a:pt x="140678" y="253999"/>
                  </a:moveTo>
                  <a:lnTo>
                    <a:pt x="125145" y="253999"/>
                  </a:lnTo>
                  <a:lnTo>
                    <a:pt x="175247" y="304799"/>
                  </a:lnTo>
                  <a:lnTo>
                    <a:pt x="183108" y="295909"/>
                  </a:lnTo>
                  <a:lnTo>
                    <a:pt x="140678" y="253999"/>
                  </a:lnTo>
                  <a:close/>
                </a:path>
                <a:path w="417830" h="426720">
                  <a:moveTo>
                    <a:pt x="118821" y="232409"/>
                  </a:moveTo>
                  <a:lnTo>
                    <a:pt x="113753" y="237489"/>
                  </a:lnTo>
                  <a:lnTo>
                    <a:pt x="115150" y="241299"/>
                  </a:lnTo>
                  <a:lnTo>
                    <a:pt x="115671" y="246379"/>
                  </a:lnTo>
                  <a:lnTo>
                    <a:pt x="114973" y="259079"/>
                  </a:lnTo>
                  <a:lnTo>
                    <a:pt x="113639" y="265429"/>
                  </a:lnTo>
                  <a:lnTo>
                    <a:pt x="111302" y="271779"/>
                  </a:lnTo>
                  <a:lnTo>
                    <a:pt x="118910" y="279399"/>
                  </a:lnTo>
                  <a:lnTo>
                    <a:pt x="125145" y="253999"/>
                  </a:lnTo>
                  <a:lnTo>
                    <a:pt x="140678" y="253999"/>
                  </a:lnTo>
                  <a:lnTo>
                    <a:pt x="118821" y="232409"/>
                  </a:lnTo>
                  <a:close/>
                </a:path>
                <a:path w="417830" h="426720">
                  <a:moveTo>
                    <a:pt x="184061" y="181609"/>
                  </a:moveTo>
                  <a:lnTo>
                    <a:pt x="171983" y="181609"/>
                  </a:lnTo>
                  <a:lnTo>
                    <a:pt x="166433" y="184149"/>
                  </a:lnTo>
                  <a:lnTo>
                    <a:pt x="152628" y="213359"/>
                  </a:lnTo>
                  <a:lnTo>
                    <a:pt x="154473" y="220979"/>
                  </a:lnTo>
                  <a:lnTo>
                    <a:pt x="180856" y="253999"/>
                  </a:lnTo>
                  <a:lnTo>
                    <a:pt x="211734" y="265429"/>
                  </a:lnTo>
                  <a:lnTo>
                    <a:pt x="219494" y="262889"/>
                  </a:lnTo>
                  <a:lnTo>
                    <a:pt x="226419" y="255269"/>
                  </a:lnTo>
                  <a:lnTo>
                    <a:pt x="207632" y="255269"/>
                  </a:lnTo>
                  <a:lnTo>
                    <a:pt x="204139" y="253999"/>
                  </a:lnTo>
                  <a:lnTo>
                    <a:pt x="184737" y="236219"/>
                  </a:lnTo>
                  <a:lnTo>
                    <a:pt x="177520" y="236219"/>
                  </a:lnTo>
                  <a:lnTo>
                    <a:pt x="171170" y="229869"/>
                  </a:lnTo>
                  <a:lnTo>
                    <a:pt x="166979" y="223519"/>
                  </a:lnTo>
                  <a:lnTo>
                    <a:pt x="162902" y="214629"/>
                  </a:lnTo>
                  <a:lnTo>
                    <a:pt x="162217" y="209549"/>
                  </a:lnTo>
                  <a:lnTo>
                    <a:pt x="163385" y="201929"/>
                  </a:lnTo>
                  <a:lnTo>
                    <a:pt x="164884" y="199389"/>
                  </a:lnTo>
                  <a:lnTo>
                    <a:pt x="170497" y="193039"/>
                  </a:lnTo>
                  <a:lnTo>
                    <a:pt x="174244" y="191769"/>
                  </a:lnTo>
                  <a:lnTo>
                    <a:pt x="191909" y="191769"/>
                  </a:lnTo>
                  <a:lnTo>
                    <a:pt x="195516" y="187959"/>
                  </a:lnTo>
                  <a:lnTo>
                    <a:pt x="189890" y="182879"/>
                  </a:lnTo>
                  <a:lnTo>
                    <a:pt x="184061" y="181609"/>
                  </a:lnTo>
                  <a:close/>
                </a:path>
                <a:path w="417830" h="426720">
                  <a:moveTo>
                    <a:pt x="224418" y="214629"/>
                  </a:moveTo>
                  <a:lnTo>
                    <a:pt x="197751" y="214629"/>
                  </a:lnTo>
                  <a:lnTo>
                    <a:pt x="207556" y="215899"/>
                  </a:lnTo>
                  <a:lnTo>
                    <a:pt x="212229" y="218439"/>
                  </a:lnTo>
                  <a:lnTo>
                    <a:pt x="221246" y="227329"/>
                  </a:lnTo>
                  <a:lnTo>
                    <a:pt x="223697" y="232409"/>
                  </a:lnTo>
                  <a:lnTo>
                    <a:pt x="224281" y="241299"/>
                  </a:lnTo>
                  <a:lnTo>
                    <a:pt x="222757" y="246379"/>
                  </a:lnTo>
                  <a:lnTo>
                    <a:pt x="217169" y="251459"/>
                  </a:lnTo>
                  <a:lnTo>
                    <a:pt x="214350" y="252729"/>
                  </a:lnTo>
                  <a:lnTo>
                    <a:pt x="207632" y="255269"/>
                  </a:lnTo>
                  <a:lnTo>
                    <a:pt x="226419" y="255269"/>
                  </a:lnTo>
                  <a:lnTo>
                    <a:pt x="229882" y="251459"/>
                  </a:lnTo>
                  <a:lnTo>
                    <a:pt x="232397" y="247649"/>
                  </a:lnTo>
                  <a:lnTo>
                    <a:pt x="234784" y="237489"/>
                  </a:lnTo>
                  <a:lnTo>
                    <a:pt x="234530" y="232409"/>
                  </a:lnTo>
                  <a:lnTo>
                    <a:pt x="231089" y="222249"/>
                  </a:lnTo>
                  <a:lnTo>
                    <a:pt x="228219" y="218439"/>
                  </a:lnTo>
                  <a:lnTo>
                    <a:pt x="224418" y="214629"/>
                  </a:lnTo>
                  <a:close/>
                </a:path>
                <a:path w="417830" h="426720">
                  <a:moveTo>
                    <a:pt x="211264" y="204469"/>
                  </a:moveTo>
                  <a:lnTo>
                    <a:pt x="196176" y="204469"/>
                  </a:lnTo>
                  <a:lnTo>
                    <a:pt x="189788" y="207009"/>
                  </a:lnTo>
                  <a:lnTo>
                    <a:pt x="181546" y="214629"/>
                  </a:lnTo>
                  <a:lnTo>
                    <a:pt x="179374" y="218439"/>
                  </a:lnTo>
                  <a:lnTo>
                    <a:pt x="176707" y="227329"/>
                  </a:lnTo>
                  <a:lnTo>
                    <a:pt x="176529" y="231139"/>
                  </a:lnTo>
                  <a:lnTo>
                    <a:pt x="177520" y="236219"/>
                  </a:lnTo>
                  <a:lnTo>
                    <a:pt x="184737" y="236219"/>
                  </a:lnTo>
                  <a:lnTo>
                    <a:pt x="184632" y="228599"/>
                  </a:lnTo>
                  <a:lnTo>
                    <a:pt x="186372" y="223519"/>
                  </a:lnTo>
                  <a:lnTo>
                    <a:pt x="193497" y="217169"/>
                  </a:lnTo>
                  <a:lnTo>
                    <a:pt x="197751" y="214629"/>
                  </a:lnTo>
                  <a:lnTo>
                    <a:pt x="224418" y="214629"/>
                  </a:lnTo>
                  <a:lnTo>
                    <a:pt x="218084" y="208279"/>
                  </a:lnTo>
                  <a:lnTo>
                    <a:pt x="211264" y="204469"/>
                  </a:lnTo>
                  <a:close/>
                </a:path>
                <a:path w="417830" h="426720">
                  <a:moveTo>
                    <a:pt x="248793" y="176529"/>
                  </a:moveTo>
                  <a:lnTo>
                    <a:pt x="224637" y="200659"/>
                  </a:lnTo>
                  <a:lnTo>
                    <a:pt x="232549" y="208279"/>
                  </a:lnTo>
                  <a:lnTo>
                    <a:pt x="256705" y="184149"/>
                  </a:lnTo>
                  <a:lnTo>
                    <a:pt x="248793" y="176529"/>
                  </a:lnTo>
                  <a:close/>
                </a:path>
                <a:path w="417830" h="426720">
                  <a:moveTo>
                    <a:pt x="191909" y="191769"/>
                  </a:moveTo>
                  <a:lnTo>
                    <a:pt x="181292" y="191769"/>
                  </a:lnTo>
                  <a:lnTo>
                    <a:pt x="184518" y="193039"/>
                  </a:lnTo>
                  <a:lnTo>
                    <a:pt x="188302" y="195579"/>
                  </a:lnTo>
                  <a:lnTo>
                    <a:pt x="191909" y="191769"/>
                  </a:lnTo>
                  <a:close/>
                </a:path>
                <a:path w="417830" h="426720">
                  <a:moveTo>
                    <a:pt x="234467" y="116839"/>
                  </a:moveTo>
                  <a:lnTo>
                    <a:pt x="221716" y="129539"/>
                  </a:lnTo>
                  <a:lnTo>
                    <a:pt x="285737" y="194309"/>
                  </a:lnTo>
                  <a:lnTo>
                    <a:pt x="293903" y="185419"/>
                  </a:lnTo>
                  <a:lnTo>
                    <a:pt x="239394" y="130809"/>
                  </a:lnTo>
                  <a:lnTo>
                    <a:pt x="262192" y="130809"/>
                  </a:lnTo>
                  <a:lnTo>
                    <a:pt x="234467" y="116839"/>
                  </a:lnTo>
                  <a:close/>
                </a:path>
                <a:path w="417830" h="426720">
                  <a:moveTo>
                    <a:pt x="262192" y="130809"/>
                  </a:moveTo>
                  <a:lnTo>
                    <a:pt x="239394" y="130809"/>
                  </a:lnTo>
                  <a:lnTo>
                    <a:pt x="312419" y="167639"/>
                  </a:lnTo>
                  <a:lnTo>
                    <a:pt x="320065" y="160019"/>
                  </a:lnTo>
                  <a:lnTo>
                    <a:pt x="316996" y="153669"/>
                  </a:lnTo>
                  <a:lnTo>
                    <a:pt x="307492" y="153669"/>
                  </a:lnTo>
                  <a:lnTo>
                    <a:pt x="304749" y="152399"/>
                  </a:lnTo>
                  <a:lnTo>
                    <a:pt x="300570" y="149859"/>
                  </a:lnTo>
                  <a:lnTo>
                    <a:pt x="294957" y="147319"/>
                  </a:lnTo>
                  <a:lnTo>
                    <a:pt x="262192" y="130809"/>
                  </a:lnTo>
                  <a:close/>
                </a:path>
                <a:path w="417830" h="426720">
                  <a:moveTo>
                    <a:pt x="282816" y="68579"/>
                  </a:moveTo>
                  <a:lnTo>
                    <a:pt x="271411" y="80009"/>
                  </a:lnTo>
                  <a:lnTo>
                    <a:pt x="303606" y="146049"/>
                  </a:lnTo>
                  <a:lnTo>
                    <a:pt x="305879" y="151129"/>
                  </a:lnTo>
                  <a:lnTo>
                    <a:pt x="307492" y="153669"/>
                  </a:lnTo>
                  <a:lnTo>
                    <a:pt x="316996" y="153669"/>
                  </a:lnTo>
                  <a:lnTo>
                    <a:pt x="285076" y="87629"/>
                  </a:lnTo>
                  <a:lnTo>
                    <a:pt x="301645" y="87629"/>
                  </a:lnTo>
                  <a:lnTo>
                    <a:pt x="282816" y="68579"/>
                  </a:lnTo>
                  <a:close/>
                </a:path>
                <a:path w="417830" h="426720">
                  <a:moveTo>
                    <a:pt x="301645" y="87629"/>
                  </a:moveTo>
                  <a:lnTo>
                    <a:pt x="285076" y="87629"/>
                  </a:lnTo>
                  <a:lnTo>
                    <a:pt x="338670" y="140969"/>
                  </a:lnTo>
                  <a:lnTo>
                    <a:pt x="346837" y="133349"/>
                  </a:lnTo>
                  <a:lnTo>
                    <a:pt x="301645" y="87629"/>
                  </a:lnTo>
                  <a:close/>
                </a:path>
                <a:path w="417830" h="426720">
                  <a:moveTo>
                    <a:pt x="369587" y="53339"/>
                  </a:moveTo>
                  <a:lnTo>
                    <a:pt x="352386" y="53339"/>
                  </a:lnTo>
                  <a:lnTo>
                    <a:pt x="355396" y="54609"/>
                  </a:lnTo>
                  <a:lnTo>
                    <a:pt x="358597" y="58419"/>
                  </a:lnTo>
                  <a:lnTo>
                    <a:pt x="360603" y="59689"/>
                  </a:lnTo>
                  <a:lnTo>
                    <a:pt x="358647" y="64769"/>
                  </a:lnTo>
                  <a:lnTo>
                    <a:pt x="349288" y="77469"/>
                  </a:lnTo>
                  <a:lnTo>
                    <a:pt x="346557" y="80009"/>
                  </a:lnTo>
                  <a:lnTo>
                    <a:pt x="344614" y="82549"/>
                  </a:lnTo>
                  <a:lnTo>
                    <a:pt x="343484" y="85089"/>
                  </a:lnTo>
                  <a:lnTo>
                    <a:pt x="341972" y="87629"/>
                  </a:lnTo>
                  <a:lnTo>
                    <a:pt x="340944" y="90169"/>
                  </a:lnTo>
                  <a:lnTo>
                    <a:pt x="339864" y="96519"/>
                  </a:lnTo>
                  <a:lnTo>
                    <a:pt x="340017" y="99059"/>
                  </a:lnTo>
                  <a:lnTo>
                    <a:pt x="341706" y="104139"/>
                  </a:lnTo>
                  <a:lnTo>
                    <a:pt x="343268" y="107949"/>
                  </a:lnTo>
                  <a:lnTo>
                    <a:pt x="349415" y="113029"/>
                  </a:lnTo>
                  <a:lnTo>
                    <a:pt x="353961" y="115569"/>
                  </a:lnTo>
                  <a:lnTo>
                    <a:pt x="364413" y="114299"/>
                  </a:lnTo>
                  <a:lnTo>
                    <a:pt x="369569" y="111759"/>
                  </a:lnTo>
                  <a:lnTo>
                    <a:pt x="377748" y="104139"/>
                  </a:lnTo>
                  <a:lnTo>
                    <a:pt x="358343" y="104139"/>
                  </a:lnTo>
                  <a:lnTo>
                    <a:pt x="355803" y="102869"/>
                  </a:lnTo>
                  <a:lnTo>
                    <a:pt x="352336" y="99059"/>
                  </a:lnTo>
                  <a:lnTo>
                    <a:pt x="351459" y="97789"/>
                  </a:lnTo>
                  <a:lnTo>
                    <a:pt x="350672" y="93979"/>
                  </a:lnTo>
                  <a:lnTo>
                    <a:pt x="350850" y="92709"/>
                  </a:lnTo>
                  <a:lnTo>
                    <a:pt x="352361" y="88899"/>
                  </a:lnTo>
                  <a:lnTo>
                    <a:pt x="354126" y="86359"/>
                  </a:lnTo>
                  <a:lnTo>
                    <a:pt x="361784" y="76199"/>
                  </a:lnTo>
                  <a:lnTo>
                    <a:pt x="365074" y="69849"/>
                  </a:lnTo>
                  <a:lnTo>
                    <a:pt x="366763" y="66039"/>
                  </a:lnTo>
                  <a:lnTo>
                    <a:pt x="382107" y="66039"/>
                  </a:lnTo>
                  <a:lnTo>
                    <a:pt x="369587" y="53339"/>
                  </a:lnTo>
                  <a:close/>
                </a:path>
                <a:path w="417830" h="426720">
                  <a:moveTo>
                    <a:pt x="382107" y="66039"/>
                  </a:moveTo>
                  <a:lnTo>
                    <a:pt x="366763" y="66039"/>
                  </a:lnTo>
                  <a:lnTo>
                    <a:pt x="373113" y="72389"/>
                  </a:lnTo>
                  <a:lnTo>
                    <a:pt x="375310" y="76199"/>
                  </a:lnTo>
                  <a:lnTo>
                    <a:pt x="377431" y="81279"/>
                  </a:lnTo>
                  <a:lnTo>
                    <a:pt x="377507" y="85089"/>
                  </a:lnTo>
                  <a:lnTo>
                    <a:pt x="375450" y="92709"/>
                  </a:lnTo>
                  <a:lnTo>
                    <a:pt x="373418" y="96519"/>
                  </a:lnTo>
                  <a:lnTo>
                    <a:pt x="364312" y="104139"/>
                  </a:lnTo>
                  <a:lnTo>
                    <a:pt x="377748" y="104139"/>
                  </a:lnTo>
                  <a:lnTo>
                    <a:pt x="380136" y="100329"/>
                  </a:lnTo>
                  <a:lnTo>
                    <a:pt x="383476" y="92709"/>
                  </a:lnTo>
                  <a:lnTo>
                    <a:pt x="384530" y="88899"/>
                  </a:lnTo>
                  <a:lnTo>
                    <a:pt x="384975" y="83819"/>
                  </a:lnTo>
                  <a:lnTo>
                    <a:pt x="395786" y="83819"/>
                  </a:lnTo>
                  <a:lnTo>
                    <a:pt x="400481" y="78739"/>
                  </a:lnTo>
                  <a:lnTo>
                    <a:pt x="397713" y="78739"/>
                  </a:lnTo>
                  <a:lnTo>
                    <a:pt x="395198" y="77469"/>
                  </a:lnTo>
                  <a:lnTo>
                    <a:pt x="390651" y="73659"/>
                  </a:lnTo>
                  <a:lnTo>
                    <a:pt x="385864" y="69849"/>
                  </a:lnTo>
                  <a:lnTo>
                    <a:pt x="382107" y="66039"/>
                  </a:lnTo>
                  <a:close/>
                </a:path>
                <a:path w="417830" h="426720">
                  <a:moveTo>
                    <a:pt x="355206" y="41909"/>
                  </a:moveTo>
                  <a:lnTo>
                    <a:pt x="347065" y="41909"/>
                  </a:lnTo>
                  <a:lnTo>
                    <a:pt x="340245" y="45719"/>
                  </a:lnTo>
                  <a:lnTo>
                    <a:pt x="321030" y="72389"/>
                  </a:lnTo>
                  <a:lnTo>
                    <a:pt x="321868" y="80009"/>
                  </a:lnTo>
                  <a:lnTo>
                    <a:pt x="323380" y="83819"/>
                  </a:lnTo>
                  <a:lnTo>
                    <a:pt x="325970" y="87629"/>
                  </a:lnTo>
                  <a:lnTo>
                    <a:pt x="334708" y="81279"/>
                  </a:lnTo>
                  <a:lnTo>
                    <a:pt x="332257" y="76199"/>
                  </a:lnTo>
                  <a:lnTo>
                    <a:pt x="331266" y="72389"/>
                  </a:lnTo>
                  <a:lnTo>
                    <a:pt x="332206" y="67309"/>
                  </a:lnTo>
                  <a:lnTo>
                    <a:pt x="334289" y="63499"/>
                  </a:lnTo>
                  <a:lnTo>
                    <a:pt x="341934" y="55879"/>
                  </a:lnTo>
                  <a:lnTo>
                    <a:pt x="345808" y="53339"/>
                  </a:lnTo>
                  <a:lnTo>
                    <a:pt x="369587" y="53339"/>
                  </a:lnTo>
                  <a:lnTo>
                    <a:pt x="364578" y="48259"/>
                  </a:lnTo>
                  <a:lnTo>
                    <a:pt x="362026" y="45719"/>
                  </a:lnTo>
                  <a:lnTo>
                    <a:pt x="360425" y="44449"/>
                  </a:lnTo>
                  <a:lnTo>
                    <a:pt x="355206" y="41909"/>
                  </a:lnTo>
                  <a:close/>
                </a:path>
                <a:path w="417830" h="426720">
                  <a:moveTo>
                    <a:pt x="395786" y="83819"/>
                  </a:moveTo>
                  <a:lnTo>
                    <a:pt x="384975" y="83819"/>
                  </a:lnTo>
                  <a:lnTo>
                    <a:pt x="392264" y="87629"/>
                  </a:lnTo>
                  <a:lnTo>
                    <a:pt x="395786" y="83819"/>
                  </a:lnTo>
                  <a:close/>
                </a:path>
                <a:path w="417830" h="426720">
                  <a:moveTo>
                    <a:pt x="370611" y="16509"/>
                  </a:moveTo>
                  <a:lnTo>
                    <a:pt x="363537" y="22859"/>
                  </a:lnTo>
                  <a:lnTo>
                    <a:pt x="409917" y="69849"/>
                  </a:lnTo>
                  <a:lnTo>
                    <a:pt x="417728" y="62229"/>
                  </a:lnTo>
                  <a:lnTo>
                    <a:pt x="390169" y="34289"/>
                  </a:lnTo>
                  <a:lnTo>
                    <a:pt x="387553" y="30479"/>
                  </a:lnTo>
                  <a:lnTo>
                    <a:pt x="384378" y="24129"/>
                  </a:lnTo>
                  <a:lnTo>
                    <a:pt x="383921" y="22859"/>
                  </a:lnTo>
                  <a:lnTo>
                    <a:pt x="377634" y="22859"/>
                  </a:lnTo>
                  <a:lnTo>
                    <a:pt x="370611" y="16509"/>
                  </a:lnTo>
                  <a:close/>
                </a:path>
                <a:path w="417830" h="426720">
                  <a:moveTo>
                    <a:pt x="390220" y="0"/>
                  </a:moveTo>
                  <a:lnTo>
                    <a:pt x="385787" y="1269"/>
                  </a:lnTo>
                  <a:lnTo>
                    <a:pt x="382257" y="2539"/>
                  </a:lnTo>
                  <a:lnTo>
                    <a:pt x="377774" y="7619"/>
                  </a:lnTo>
                  <a:lnTo>
                    <a:pt x="376605" y="8889"/>
                  </a:lnTo>
                  <a:lnTo>
                    <a:pt x="375653" y="13969"/>
                  </a:lnTo>
                  <a:lnTo>
                    <a:pt x="376148" y="17779"/>
                  </a:lnTo>
                  <a:lnTo>
                    <a:pt x="377634" y="22859"/>
                  </a:lnTo>
                  <a:lnTo>
                    <a:pt x="383921" y="22859"/>
                  </a:lnTo>
                  <a:lnTo>
                    <a:pt x="384594" y="17779"/>
                  </a:lnTo>
                  <a:lnTo>
                    <a:pt x="385610" y="15239"/>
                  </a:lnTo>
                  <a:lnTo>
                    <a:pt x="389254" y="11429"/>
                  </a:lnTo>
                  <a:lnTo>
                    <a:pt x="391744" y="10159"/>
                  </a:lnTo>
                  <a:lnTo>
                    <a:pt x="394804" y="10159"/>
                  </a:lnTo>
                  <a:lnTo>
                    <a:pt x="39022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81" name="object 281"/>
            <p:cNvSpPr/>
            <p:nvPr/>
          </p:nvSpPr>
          <p:spPr>
            <a:xfrm>
              <a:off x="2891284" y="5594604"/>
              <a:ext cx="403225" cy="548640"/>
            </a:xfrm>
            <a:custGeom>
              <a:avLst/>
              <a:gdLst/>
              <a:ahLst/>
              <a:cxnLst/>
              <a:rect l="l" t="t" r="r" b="b"/>
              <a:pathLst>
                <a:path w="403225" h="411479">
                  <a:moveTo>
                    <a:pt x="50546" y="326390"/>
                  </a:moveTo>
                  <a:lnTo>
                    <a:pt x="32893" y="326390"/>
                  </a:lnTo>
                  <a:lnTo>
                    <a:pt x="36576" y="327660"/>
                  </a:lnTo>
                  <a:lnTo>
                    <a:pt x="39751" y="331470"/>
                  </a:lnTo>
                  <a:lnTo>
                    <a:pt x="45913" y="358140"/>
                  </a:lnTo>
                  <a:lnTo>
                    <a:pt x="45698" y="363220"/>
                  </a:lnTo>
                  <a:lnTo>
                    <a:pt x="44958" y="372110"/>
                  </a:lnTo>
                  <a:lnTo>
                    <a:pt x="44196" y="379730"/>
                  </a:lnTo>
                  <a:lnTo>
                    <a:pt x="43942" y="387350"/>
                  </a:lnTo>
                  <a:lnTo>
                    <a:pt x="44450" y="392430"/>
                  </a:lnTo>
                  <a:lnTo>
                    <a:pt x="44831" y="397510"/>
                  </a:lnTo>
                  <a:lnTo>
                    <a:pt x="45974" y="401320"/>
                  </a:lnTo>
                  <a:lnTo>
                    <a:pt x="47752" y="405130"/>
                  </a:lnTo>
                  <a:lnTo>
                    <a:pt x="48768" y="407670"/>
                  </a:lnTo>
                  <a:lnTo>
                    <a:pt x="50292" y="410210"/>
                  </a:lnTo>
                  <a:lnTo>
                    <a:pt x="52324" y="411480"/>
                  </a:lnTo>
                  <a:lnTo>
                    <a:pt x="70265" y="393700"/>
                  </a:lnTo>
                  <a:lnTo>
                    <a:pt x="55626" y="393700"/>
                  </a:lnTo>
                  <a:lnTo>
                    <a:pt x="55118" y="391160"/>
                  </a:lnTo>
                  <a:lnTo>
                    <a:pt x="54737" y="388620"/>
                  </a:lnTo>
                  <a:lnTo>
                    <a:pt x="54737" y="386080"/>
                  </a:lnTo>
                  <a:lnTo>
                    <a:pt x="54609" y="383540"/>
                  </a:lnTo>
                  <a:lnTo>
                    <a:pt x="54990" y="377190"/>
                  </a:lnTo>
                  <a:lnTo>
                    <a:pt x="56642" y="358140"/>
                  </a:lnTo>
                  <a:lnTo>
                    <a:pt x="56811" y="353060"/>
                  </a:lnTo>
                  <a:lnTo>
                    <a:pt x="56705" y="347980"/>
                  </a:lnTo>
                  <a:lnTo>
                    <a:pt x="56515" y="345440"/>
                  </a:lnTo>
                  <a:lnTo>
                    <a:pt x="56261" y="340360"/>
                  </a:lnTo>
                  <a:lnTo>
                    <a:pt x="55371" y="336550"/>
                  </a:lnTo>
                  <a:lnTo>
                    <a:pt x="52578" y="328930"/>
                  </a:lnTo>
                  <a:lnTo>
                    <a:pt x="50546" y="326390"/>
                  </a:lnTo>
                  <a:close/>
                </a:path>
                <a:path w="403225" h="411479">
                  <a:moveTo>
                    <a:pt x="86995" y="361950"/>
                  </a:moveTo>
                  <a:lnTo>
                    <a:pt x="55626" y="393700"/>
                  </a:lnTo>
                  <a:lnTo>
                    <a:pt x="70265" y="393700"/>
                  </a:lnTo>
                  <a:lnTo>
                    <a:pt x="94615" y="369570"/>
                  </a:lnTo>
                  <a:lnTo>
                    <a:pt x="86995" y="361950"/>
                  </a:lnTo>
                  <a:close/>
                </a:path>
                <a:path w="403225" h="411479">
                  <a:moveTo>
                    <a:pt x="36956" y="316230"/>
                  </a:moveTo>
                  <a:lnTo>
                    <a:pt x="22987" y="316230"/>
                  </a:lnTo>
                  <a:lnTo>
                    <a:pt x="16383" y="320040"/>
                  </a:lnTo>
                  <a:lnTo>
                    <a:pt x="10287" y="325120"/>
                  </a:lnTo>
                  <a:lnTo>
                    <a:pt x="4190" y="331470"/>
                  </a:lnTo>
                  <a:lnTo>
                    <a:pt x="889" y="337820"/>
                  </a:lnTo>
                  <a:lnTo>
                    <a:pt x="508" y="345440"/>
                  </a:lnTo>
                  <a:lnTo>
                    <a:pt x="0" y="351790"/>
                  </a:lnTo>
                  <a:lnTo>
                    <a:pt x="2540" y="358140"/>
                  </a:lnTo>
                  <a:lnTo>
                    <a:pt x="8001" y="364490"/>
                  </a:lnTo>
                  <a:lnTo>
                    <a:pt x="16890" y="358140"/>
                  </a:lnTo>
                  <a:lnTo>
                    <a:pt x="12954" y="353060"/>
                  </a:lnTo>
                  <a:lnTo>
                    <a:pt x="10921" y="349250"/>
                  </a:lnTo>
                  <a:lnTo>
                    <a:pt x="10921" y="340360"/>
                  </a:lnTo>
                  <a:lnTo>
                    <a:pt x="12827" y="336550"/>
                  </a:lnTo>
                  <a:lnTo>
                    <a:pt x="16637" y="332740"/>
                  </a:lnTo>
                  <a:lnTo>
                    <a:pt x="20193" y="328930"/>
                  </a:lnTo>
                  <a:lnTo>
                    <a:pt x="24130" y="326390"/>
                  </a:lnTo>
                  <a:lnTo>
                    <a:pt x="50546" y="326390"/>
                  </a:lnTo>
                  <a:lnTo>
                    <a:pt x="42926" y="318770"/>
                  </a:lnTo>
                  <a:lnTo>
                    <a:pt x="36956" y="316230"/>
                  </a:lnTo>
                  <a:close/>
                </a:path>
                <a:path w="403225" h="411479">
                  <a:moveTo>
                    <a:pt x="78612" y="267970"/>
                  </a:moveTo>
                  <a:lnTo>
                    <a:pt x="74549" y="267970"/>
                  </a:lnTo>
                  <a:lnTo>
                    <a:pt x="70612" y="269240"/>
                  </a:lnTo>
                  <a:lnTo>
                    <a:pt x="66548" y="270510"/>
                  </a:lnTo>
                  <a:lnTo>
                    <a:pt x="62865" y="273050"/>
                  </a:lnTo>
                  <a:lnTo>
                    <a:pt x="59436" y="276860"/>
                  </a:lnTo>
                  <a:lnTo>
                    <a:pt x="54737" y="280670"/>
                  </a:lnTo>
                  <a:lnTo>
                    <a:pt x="52196" y="285750"/>
                  </a:lnTo>
                  <a:lnTo>
                    <a:pt x="51054" y="297180"/>
                  </a:lnTo>
                  <a:lnTo>
                    <a:pt x="52324" y="303530"/>
                  </a:lnTo>
                  <a:lnTo>
                    <a:pt x="55371" y="309880"/>
                  </a:lnTo>
                  <a:lnTo>
                    <a:pt x="58084" y="313690"/>
                  </a:lnTo>
                  <a:lnTo>
                    <a:pt x="61642" y="318770"/>
                  </a:lnTo>
                  <a:lnTo>
                    <a:pt x="66034" y="323850"/>
                  </a:lnTo>
                  <a:lnTo>
                    <a:pt x="71247" y="330200"/>
                  </a:lnTo>
                  <a:lnTo>
                    <a:pt x="80057" y="337820"/>
                  </a:lnTo>
                  <a:lnTo>
                    <a:pt x="88392" y="344170"/>
                  </a:lnTo>
                  <a:lnTo>
                    <a:pt x="96250" y="347980"/>
                  </a:lnTo>
                  <a:lnTo>
                    <a:pt x="103631" y="349250"/>
                  </a:lnTo>
                  <a:lnTo>
                    <a:pt x="111633" y="350520"/>
                  </a:lnTo>
                  <a:lnTo>
                    <a:pt x="118618" y="347980"/>
                  </a:lnTo>
                  <a:lnTo>
                    <a:pt x="125899" y="340360"/>
                  </a:lnTo>
                  <a:lnTo>
                    <a:pt x="109981" y="340360"/>
                  </a:lnTo>
                  <a:lnTo>
                    <a:pt x="104012" y="339090"/>
                  </a:lnTo>
                  <a:lnTo>
                    <a:pt x="99127" y="337820"/>
                  </a:lnTo>
                  <a:lnTo>
                    <a:pt x="93408" y="334010"/>
                  </a:lnTo>
                  <a:lnTo>
                    <a:pt x="86832" y="328930"/>
                  </a:lnTo>
                  <a:lnTo>
                    <a:pt x="79375" y="321310"/>
                  </a:lnTo>
                  <a:lnTo>
                    <a:pt x="72350" y="314960"/>
                  </a:lnTo>
                  <a:lnTo>
                    <a:pt x="67087" y="307340"/>
                  </a:lnTo>
                  <a:lnTo>
                    <a:pt x="63587" y="300990"/>
                  </a:lnTo>
                  <a:lnTo>
                    <a:pt x="61849" y="295910"/>
                  </a:lnTo>
                  <a:lnTo>
                    <a:pt x="60833" y="290830"/>
                  </a:lnTo>
                  <a:lnTo>
                    <a:pt x="62230" y="287020"/>
                  </a:lnTo>
                  <a:lnTo>
                    <a:pt x="65912" y="283210"/>
                  </a:lnTo>
                  <a:lnTo>
                    <a:pt x="69468" y="279400"/>
                  </a:lnTo>
                  <a:lnTo>
                    <a:pt x="74295" y="278130"/>
                  </a:lnTo>
                  <a:lnTo>
                    <a:pt x="102489" y="278130"/>
                  </a:lnTo>
                  <a:lnTo>
                    <a:pt x="101092" y="276860"/>
                  </a:lnTo>
                  <a:lnTo>
                    <a:pt x="91693" y="271780"/>
                  </a:lnTo>
                  <a:lnTo>
                    <a:pt x="78612" y="267970"/>
                  </a:lnTo>
                  <a:close/>
                </a:path>
                <a:path w="403225" h="411479">
                  <a:moveTo>
                    <a:pt x="102489" y="278130"/>
                  </a:moveTo>
                  <a:lnTo>
                    <a:pt x="74295" y="278130"/>
                  </a:lnTo>
                  <a:lnTo>
                    <a:pt x="80264" y="279400"/>
                  </a:lnTo>
                  <a:lnTo>
                    <a:pt x="85149" y="280670"/>
                  </a:lnTo>
                  <a:lnTo>
                    <a:pt x="117109" y="309880"/>
                  </a:lnTo>
                  <a:lnTo>
                    <a:pt x="123190" y="326390"/>
                  </a:lnTo>
                  <a:lnTo>
                    <a:pt x="121920" y="331470"/>
                  </a:lnTo>
                  <a:lnTo>
                    <a:pt x="118364" y="335280"/>
                  </a:lnTo>
                  <a:lnTo>
                    <a:pt x="114681" y="339090"/>
                  </a:lnTo>
                  <a:lnTo>
                    <a:pt x="109981" y="340360"/>
                  </a:lnTo>
                  <a:lnTo>
                    <a:pt x="125899" y="340360"/>
                  </a:lnTo>
                  <a:lnTo>
                    <a:pt x="129540" y="336550"/>
                  </a:lnTo>
                  <a:lnTo>
                    <a:pt x="132080" y="331470"/>
                  </a:lnTo>
                  <a:lnTo>
                    <a:pt x="132715" y="326390"/>
                  </a:lnTo>
                  <a:lnTo>
                    <a:pt x="133223" y="321310"/>
                  </a:lnTo>
                  <a:lnTo>
                    <a:pt x="131953" y="314960"/>
                  </a:lnTo>
                  <a:lnTo>
                    <a:pt x="113030" y="288290"/>
                  </a:lnTo>
                  <a:lnTo>
                    <a:pt x="106680" y="281940"/>
                  </a:lnTo>
                  <a:lnTo>
                    <a:pt x="102489" y="278130"/>
                  </a:lnTo>
                  <a:close/>
                </a:path>
                <a:path w="403225" h="411479">
                  <a:moveTo>
                    <a:pt x="140721" y="238760"/>
                  </a:moveTo>
                  <a:lnTo>
                    <a:pt x="125095" y="238760"/>
                  </a:lnTo>
                  <a:lnTo>
                    <a:pt x="175259" y="289560"/>
                  </a:lnTo>
                  <a:lnTo>
                    <a:pt x="183134" y="280670"/>
                  </a:lnTo>
                  <a:lnTo>
                    <a:pt x="140721" y="238760"/>
                  </a:lnTo>
                  <a:close/>
                </a:path>
                <a:path w="403225" h="411479">
                  <a:moveTo>
                    <a:pt x="118872" y="217170"/>
                  </a:moveTo>
                  <a:lnTo>
                    <a:pt x="113792" y="222250"/>
                  </a:lnTo>
                  <a:lnTo>
                    <a:pt x="115189" y="226060"/>
                  </a:lnTo>
                  <a:lnTo>
                    <a:pt x="115697" y="231140"/>
                  </a:lnTo>
                  <a:lnTo>
                    <a:pt x="114934" y="243840"/>
                  </a:lnTo>
                  <a:lnTo>
                    <a:pt x="113665" y="250190"/>
                  </a:lnTo>
                  <a:lnTo>
                    <a:pt x="111252" y="256540"/>
                  </a:lnTo>
                  <a:lnTo>
                    <a:pt x="118872" y="264160"/>
                  </a:lnTo>
                  <a:lnTo>
                    <a:pt x="121920" y="256540"/>
                  </a:lnTo>
                  <a:lnTo>
                    <a:pt x="123062" y="251460"/>
                  </a:lnTo>
                  <a:lnTo>
                    <a:pt x="124333" y="247650"/>
                  </a:lnTo>
                  <a:lnTo>
                    <a:pt x="125095" y="242570"/>
                  </a:lnTo>
                  <a:lnTo>
                    <a:pt x="125095" y="238760"/>
                  </a:lnTo>
                  <a:lnTo>
                    <a:pt x="140721" y="238760"/>
                  </a:lnTo>
                  <a:lnTo>
                    <a:pt x="118872" y="217170"/>
                  </a:lnTo>
                  <a:close/>
                </a:path>
                <a:path w="403225" h="411479">
                  <a:moveTo>
                    <a:pt x="184023" y="166370"/>
                  </a:moveTo>
                  <a:lnTo>
                    <a:pt x="171958" y="166370"/>
                  </a:lnTo>
                  <a:lnTo>
                    <a:pt x="166497" y="168910"/>
                  </a:lnTo>
                  <a:lnTo>
                    <a:pt x="152654" y="198120"/>
                  </a:lnTo>
                  <a:lnTo>
                    <a:pt x="154485" y="205740"/>
                  </a:lnTo>
                  <a:lnTo>
                    <a:pt x="180816" y="238760"/>
                  </a:lnTo>
                  <a:lnTo>
                    <a:pt x="211709" y="250190"/>
                  </a:lnTo>
                  <a:lnTo>
                    <a:pt x="219456" y="247650"/>
                  </a:lnTo>
                  <a:lnTo>
                    <a:pt x="226059" y="240030"/>
                  </a:lnTo>
                  <a:lnTo>
                    <a:pt x="207645" y="240030"/>
                  </a:lnTo>
                  <a:lnTo>
                    <a:pt x="200533" y="237490"/>
                  </a:lnTo>
                  <a:lnTo>
                    <a:pt x="184721" y="220980"/>
                  </a:lnTo>
                  <a:lnTo>
                    <a:pt x="177546" y="220980"/>
                  </a:lnTo>
                  <a:lnTo>
                    <a:pt x="171196" y="214630"/>
                  </a:lnTo>
                  <a:lnTo>
                    <a:pt x="167005" y="208280"/>
                  </a:lnTo>
                  <a:lnTo>
                    <a:pt x="162940" y="199390"/>
                  </a:lnTo>
                  <a:lnTo>
                    <a:pt x="162179" y="194310"/>
                  </a:lnTo>
                  <a:lnTo>
                    <a:pt x="162940" y="190500"/>
                  </a:lnTo>
                  <a:lnTo>
                    <a:pt x="163322" y="186690"/>
                  </a:lnTo>
                  <a:lnTo>
                    <a:pt x="164846" y="184150"/>
                  </a:lnTo>
                  <a:lnTo>
                    <a:pt x="170561" y="177800"/>
                  </a:lnTo>
                  <a:lnTo>
                    <a:pt x="174244" y="176530"/>
                  </a:lnTo>
                  <a:lnTo>
                    <a:pt x="191897" y="176530"/>
                  </a:lnTo>
                  <a:lnTo>
                    <a:pt x="195453" y="172720"/>
                  </a:lnTo>
                  <a:lnTo>
                    <a:pt x="189865" y="167640"/>
                  </a:lnTo>
                  <a:lnTo>
                    <a:pt x="184023" y="166370"/>
                  </a:lnTo>
                  <a:close/>
                </a:path>
                <a:path w="403225" h="411479">
                  <a:moveTo>
                    <a:pt x="225171" y="199390"/>
                  </a:moveTo>
                  <a:lnTo>
                    <a:pt x="197739" y="199390"/>
                  </a:lnTo>
                  <a:lnTo>
                    <a:pt x="207518" y="200660"/>
                  </a:lnTo>
                  <a:lnTo>
                    <a:pt x="212217" y="203200"/>
                  </a:lnTo>
                  <a:lnTo>
                    <a:pt x="224281" y="226060"/>
                  </a:lnTo>
                  <a:lnTo>
                    <a:pt x="222758" y="231140"/>
                  </a:lnTo>
                  <a:lnTo>
                    <a:pt x="219456" y="233680"/>
                  </a:lnTo>
                  <a:lnTo>
                    <a:pt x="217170" y="236220"/>
                  </a:lnTo>
                  <a:lnTo>
                    <a:pt x="214376" y="237490"/>
                  </a:lnTo>
                  <a:lnTo>
                    <a:pt x="210947" y="238760"/>
                  </a:lnTo>
                  <a:lnTo>
                    <a:pt x="207645" y="240030"/>
                  </a:lnTo>
                  <a:lnTo>
                    <a:pt x="226059" y="240030"/>
                  </a:lnTo>
                  <a:lnTo>
                    <a:pt x="229870" y="236220"/>
                  </a:lnTo>
                  <a:lnTo>
                    <a:pt x="232409" y="232410"/>
                  </a:lnTo>
                  <a:lnTo>
                    <a:pt x="233553" y="227330"/>
                  </a:lnTo>
                  <a:lnTo>
                    <a:pt x="234823" y="222250"/>
                  </a:lnTo>
                  <a:lnTo>
                    <a:pt x="234569" y="217170"/>
                  </a:lnTo>
                  <a:lnTo>
                    <a:pt x="232790" y="212090"/>
                  </a:lnTo>
                  <a:lnTo>
                    <a:pt x="231140" y="207010"/>
                  </a:lnTo>
                  <a:lnTo>
                    <a:pt x="228219" y="203200"/>
                  </a:lnTo>
                  <a:lnTo>
                    <a:pt x="225171" y="199390"/>
                  </a:lnTo>
                  <a:close/>
                </a:path>
                <a:path w="403225" h="411479">
                  <a:moveTo>
                    <a:pt x="211328" y="189230"/>
                  </a:moveTo>
                  <a:lnTo>
                    <a:pt x="196215" y="189230"/>
                  </a:lnTo>
                  <a:lnTo>
                    <a:pt x="189737" y="191770"/>
                  </a:lnTo>
                  <a:lnTo>
                    <a:pt x="184531" y="196850"/>
                  </a:lnTo>
                  <a:lnTo>
                    <a:pt x="181609" y="199390"/>
                  </a:lnTo>
                  <a:lnTo>
                    <a:pt x="179324" y="203200"/>
                  </a:lnTo>
                  <a:lnTo>
                    <a:pt x="178054" y="207010"/>
                  </a:lnTo>
                  <a:lnTo>
                    <a:pt x="176656" y="212090"/>
                  </a:lnTo>
                  <a:lnTo>
                    <a:pt x="176530" y="215900"/>
                  </a:lnTo>
                  <a:lnTo>
                    <a:pt x="177546" y="220980"/>
                  </a:lnTo>
                  <a:lnTo>
                    <a:pt x="184721" y="220980"/>
                  </a:lnTo>
                  <a:lnTo>
                    <a:pt x="184658" y="213360"/>
                  </a:lnTo>
                  <a:lnTo>
                    <a:pt x="186309" y="208280"/>
                  </a:lnTo>
                  <a:lnTo>
                    <a:pt x="189865" y="205740"/>
                  </a:lnTo>
                  <a:lnTo>
                    <a:pt x="193548" y="201930"/>
                  </a:lnTo>
                  <a:lnTo>
                    <a:pt x="197739" y="199390"/>
                  </a:lnTo>
                  <a:lnTo>
                    <a:pt x="225171" y="199390"/>
                  </a:lnTo>
                  <a:lnTo>
                    <a:pt x="224155" y="198120"/>
                  </a:lnTo>
                  <a:lnTo>
                    <a:pt x="218059" y="193040"/>
                  </a:lnTo>
                  <a:lnTo>
                    <a:pt x="211328" y="189230"/>
                  </a:lnTo>
                  <a:close/>
                </a:path>
                <a:path w="403225" h="411479">
                  <a:moveTo>
                    <a:pt x="248793" y="161290"/>
                  </a:moveTo>
                  <a:lnTo>
                    <a:pt x="224662" y="185420"/>
                  </a:lnTo>
                  <a:lnTo>
                    <a:pt x="232537" y="193040"/>
                  </a:lnTo>
                  <a:lnTo>
                    <a:pt x="256667" y="168910"/>
                  </a:lnTo>
                  <a:lnTo>
                    <a:pt x="248793" y="161290"/>
                  </a:lnTo>
                  <a:close/>
                </a:path>
                <a:path w="403225" h="411479">
                  <a:moveTo>
                    <a:pt x="248665" y="87630"/>
                  </a:moveTo>
                  <a:lnTo>
                    <a:pt x="239522" y="96520"/>
                  </a:lnTo>
                  <a:lnTo>
                    <a:pt x="279019" y="185420"/>
                  </a:lnTo>
                  <a:lnTo>
                    <a:pt x="287909" y="176530"/>
                  </a:lnTo>
                  <a:lnTo>
                    <a:pt x="275590" y="149860"/>
                  </a:lnTo>
                  <a:lnTo>
                    <a:pt x="284522" y="140970"/>
                  </a:lnTo>
                  <a:lnTo>
                    <a:pt x="271144" y="140970"/>
                  </a:lnTo>
                  <a:lnTo>
                    <a:pt x="259461" y="114300"/>
                  </a:lnTo>
                  <a:lnTo>
                    <a:pt x="256794" y="109220"/>
                  </a:lnTo>
                  <a:lnTo>
                    <a:pt x="253873" y="104140"/>
                  </a:lnTo>
                  <a:lnTo>
                    <a:pt x="250571" y="99060"/>
                  </a:lnTo>
                  <a:lnTo>
                    <a:pt x="275717" y="99060"/>
                  </a:lnTo>
                  <a:lnTo>
                    <a:pt x="248665" y="87630"/>
                  </a:lnTo>
                  <a:close/>
                </a:path>
                <a:path w="403225" h="411479">
                  <a:moveTo>
                    <a:pt x="191897" y="176530"/>
                  </a:moveTo>
                  <a:lnTo>
                    <a:pt x="181229" y="176530"/>
                  </a:lnTo>
                  <a:lnTo>
                    <a:pt x="184531" y="177800"/>
                  </a:lnTo>
                  <a:lnTo>
                    <a:pt x="188340" y="180340"/>
                  </a:lnTo>
                  <a:lnTo>
                    <a:pt x="191897" y="176530"/>
                  </a:lnTo>
                  <a:close/>
                </a:path>
                <a:path w="403225" h="411479">
                  <a:moveTo>
                    <a:pt x="275717" y="99060"/>
                  </a:moveTo>
                  <a:lnTo>
                    <a:pt x="250571" y="99060"/>
                  </a:lnTo>
                  <a:lnTo>
                    <a:pt x="255143" y="101600"/>
                  </a:lnTo>
                  <a:lnTo>
                    <a:pt x="260985" y="104140"/>
                  </a:lnTo>
                  <a:lnTo>
                    <a:pt x="268478" y="107950"/>
                  </a:lnTo>
                  <a:lnTo>
                    <a:pt x="292862" y="119380"/>
                  </a:lnTo>
                  <a:lnTo>
                    <a:pt x="271144" y="140970"/>
                  </a:lnTo>
                  <a:lnTo>
                    <a:pt x="284522" y="140970"/>
                  </a:lnTo>
                  <a:lnTo>
                    <a:pt x="302387" y="123190"/>
                  </a:lnTo>
                  <a:lnTo>
                    <a:pt x="332824" y="123190"/>
                  </a:lnTo>
                  <a:lnTo>
                    <a:pt x="275717" y="99060"/>
                  </a:lnTo>
                  <a:close/>
                </a:path>
                <a:path w="403225" h="411479">
                  <a:moveTo>
                    <a:pt x="306069" y="66040"/>
                  </a:moveTo>
                  <a:lnTo>
                    <a:pt x="298957" y="72390"/>
                  </a:lnTo>
                  <a:lnTo>
                    <a:pt x="363093" y="137160"/>
                  </a:lnTo>
                  <a:lnTo>
                    <a:pt x="370967" y="129540"/>
                  </a:lnTo>
                  <a:lnTo>
                    <a:pt x="348361" y="106680"/>
                  </a:lnTo>
                  <a:lnTo>
                    <a:pt x="354584" y="106680"/>
                  </a:lnTo>
                  <a:lnTo>
                    <a:pt x="360934" y="104140"/>
                  </a:lnTo>
                  <a:lnTo>
                    <a:pt x="363855" y="102870"/>
                  </a:lnTo>
                  <a:lnTo>
                    <a:pt x="366394" y="100330"/>
                  </a:lnTo>
                  <a:lnTo>
                    <a:pt x="367622" y="99060"/>
                  </a:lnTo>
                  <a:lnTo>
                    <a:pt x="351663" y="99060"/>
                  </a:lnTo>
                  <a:lnTo>
                    <a:pt x="341122" y="97790"/>
                  </a:lnTo>
                  <a:lnTo>
                    <a:pt x="335534" y="95250"/>
                  </a:lnTo>
                  <a:lnTo>
                    <a:pt x="323595" y="82550"/>
                  </a:lnTo>
                  <a:lnTo>
                    <a:pt x="320294" y="77470"/>
                  </a:lnTo>
                  <a:lnTo>
                    <a:pt x="319786" y="71120"/>
                  </a:lnTo>
                  <a:lnTo>
                    <a:pt x="312166" y="71120"/>
                  </a:lnTo>
                  <a:lnTo>
                    <a:pt x="306069" y="66040"/>
                  </a:lnTo>
                  <a:close/>
                </a:path>
                <a:path w="403225" h="411479">
                  <a:moveTo>
                    <a:pt x="332824" y="123190"/>
                  </a:moveTo>
                  <a:lnTo>
                    <a:pt x="302387" y="123190"/>
                  </a:lnTo>
                  <a:lnTo>
                    <a:pt x="329184" y="134620"/>
                  </a:lnTo>
                  <a:lnTo>
                    <a:pt x="338836" y="125730"/>
                  </a:lnTo>
                  <a:lnTo>
                    <a:pt x="332824" y="123190"/>
                  </a:lnTo>
                  <a:close/>
                </a:path>
                <a:path w="403225" h="411479">
                  <a:moveTo>
                    <a:pt x="360595" y="53340"/>
                  </a:moveTo>
                  <a:lnTo>
                    <a:pt x="331724" y="53340"/>
                  </a:lnTo>
                  <a:lnTo>
                    <a:pt x="342392" y="54610"/>
                  </a:lnTo>
                  <a:lnTo>
                    <a:pt x="348106" y="57150"/>
                  </a:lnTo>
                  <a:lnTo>
                    <a:pt x="353949" y="63500"/>
                  </a:lnTo>
                  <a:lnTo>
                    <a:pt x="360172" y="69850"/>
                  </a:lnTo>
                  <a:lnTo>
                    <a:pt x="363474" y="74930"/>
                  </a:lnTo>
                  <a:lnTo>
                    <a:pt x="364490" y="86360"/>
                  </a:lnTo>
                  <a:lnTo>
                    <a:pt x="362966" y="90170"/>
                  </a:lnTo>
                  <a:lnTo>
                    <a:pt x="359410" y="93980"/>
                  </a:lnTo>
                  <a:lnTo>
                    <a:pt x="355981" y="97790"/>
                  </a:lnTo>
                  <a:lnTo>
                    <a:pt x="351663" y="99060"/>
                  </a:lnTo>
                  <a:lnTo>
                    <a:pt x="367622" y="99060"/>
                  </a:lnTo>
                  <a:lnTo>
                    <a:pt x="370078" y="96520"/>
                  </a:lnTo>
                  <a:lnTo>
                    <a:pt x="372363" y="91440"/>
                  </a:lnTo>
                  <a:lnTo>
                    <a:pt x="374904" y="81280"/>
                  </a:lnTo>
                  <a:lnTo>
                    <a:pt x="374395" y="76200"/>
                  </a:lnTo>
                  <a:lnTo>
                    <a:pt x="372363" y="71120"/>
                  </a:lnTo>
                  <a:lnTo>
                    <a:pt x="370205" y="64770"/>
                  </a:lnTo>
                  <a:lnTo>
                    <a:pt x="366775" y="59690"/>
                  </a:lnTo>
                  <a:lnTo>
                    <a:pt x="362076" y="54610"/>
                  </a:lnTo>
                  <a:lnTo>
                    <a:pt x="360595" y="53340"/>
                  </a:lnTo>
                  <a:close/>
                </a:path>
                <a:path w="403225" h="411479">
                  <a:moveTo>
                    <a:pt x="342265" y="43180"/>
                  </a:moveTo>
                  <a:lnTo>
                    <a:pt x="337185" y="43180"/>
                  </a:lnTo>
                  <a:lnTo>
                    <a:pt x="327025" y="44450"/>
                  </a:lnTo>
                  <a:lnTo>
                    <a:pt x="312547" y="60960"/>
                  </a:lnTo>
                  <a:lnTo>
                    <a:pt x="311657" y="63500"/>
                  </a:lnTo>
                  <a:lnTo>
                    <a:pt x="311531" y="67310"/>
                  </a:lnTo>
                  <a:lnTo>
                    <a:pt x="312166" y="71120"/>
                  </a:lnTo>
                  <a:lnTo>
                    <a:pt x="319786" y="71120"/>
                  </a:lnTo>
                  <a:lnTo>
                    <a:pt x="319150" y="66040"/>
                  </a:lnTo>
                  <a:lnTo>
                    <a:pt x="320548" y="60960"/>
                  </a:lnTo>
                  <a:lnTo>
                    <a:pt x="323976" y="58420"/>
                  </a:lnTo>
                  <a:lnTo>
                    <a:pt x="327279" y="54610"/>
                  </a:lnTo>
                  <a:lnTo>
                    <a:pt x="331724" y="53340"/>
                  </a:lnTo>
                  <a:lnTo>
                    <a:pt x="360595" y="53340"/>
                  </a:lnTo>
                  <a:lnTo>
                    <a:pt x="357631" y="50800"/>
                  </a:lnTo>
                  <a:lnTo>
                    <a:pt x="352806" y="46990"/>
                  </a:lnTo>
                  <a:lnTo>
                    <a:pt x="347599" y="45720"/>
                  </a:lnTo>
                  <a:lnTo>
                    <a:pt x="342265" y="43180"/>
                  </a:lnTo>
                  <a:close/>
                </a:path>
                <a:path w="403225" h="411479">
                  <a:moveTo>
                    <a:pt x="355473" y="16510"/>
                  </a:moveTo>
                  <a:lnTo>
                    <a:pt x="348488" y="22860"/>
                  </a:lnTo>
                  <a:lnTo>
                    <a:pt x="394843" y="69850"/>
                  </a:lnTo>
                  <a:lnTo>
                    <a:pt x="402717" y="62230"/>
                  </a:lnTo>
                  <a:lnTo>
                    <a:pt x="378460" y="36830"/>
                  </a:lnTo>
                  <a:lnTo>
                    <a:pt x="375031" y="34290"/>
                  </a:lnTo>
                  <a:lnTo>
                    <a:pt x="372491" y="30480"/>
                  </a:lnTo>
                  <a:lnTo>
                    <a:pt x="369316" y="24130"/>
                  </a:lnTo>
                  <a:lnTo>
                    <a:pt x="369062" y="22860"/>
                  </a:lnTo>
                  <a:lnTo>
                    <a:pt x="362585" y="22860"/>
                  </a:lnTo>
                  <a:lnTo>
                    <a:pt x="355473" y="16510"/>
                  </a:lnTo>
                  <a:close/>
                </a:path>
                <a:path w="403225" h="411479">
                  <a:moveTo>
                    <a:pt x="375157" y="0"/>
                  </a:moveTo>
                  <a:lnTo>
                    <a:pt x="370713" y="0"/>
                  </a:lnTo>
                  <a:lnTo>
                    <a:pt x="367156" y="2540"/>
                  </a:lnTo>
                  <a:lnTo>
                    <a:pt x="364490" y="5080"/>
                  </a:lnTo>
                  <a:lnTo>
                    <a:pt x="362712" y="6350"/>
                  </a:lnTo>
                  <a:lnTo>
                    <a:pt x="361569" y="8890"/>
                  </a:lnTo>
                  <a:lnTo>
                    <a:pt x="360553" y="13970"/>
                  </a:lnTo>
                  <a:lnTo>
                    <a:pt x="361061" y="17780"/>
                  </a:lnTo>
                  <a:lnTo>
                    <a:pt x="362585" y="22860"/>
                  </a:lnTo>
                  <a:lnTo>
                    <a:pt x="369062" y="22860"/>
                  </a:lnTo>
                  <a:lnTo>
                    <a:pt x="368807" y="21590"/>
                  </a:lnTo>
                  <a:lnTo>
                    <a:pt x="369188" y="20320"/>
                  </a:lnTo>
                  <a:lnTo>
                    <a:pt x="369443" y="17780"/>
                  </a:lnTo>
                  <a:lnTo>
                    <a:pt x="370586" y="15240"/>
                  </a:lnTo>
                  <a:lnTo>
                    <a:pt x="372237" y="13970"/>
                  </a:lnTo>
                  <a:lnTo>
                    <a:pt x="374142" y="11430"/>
                  </a:lnTo>
                  <a:lnTo>
                    <a:pt x="376681" y="10160"/>
                  </a:lnTo>
                  <a:lnTo>
                    <a:pt x="379730" y="8890"/>
                  </a:lnTo>
                  <a:lnTo>
                    <a:pt x="375157"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82" name="object 282"/>
            <p:cNvSpPr/>
            <p:nvPr/>
          </p:nvSpPr>
          <p:spPr>
            <a:xfrm>
              <a:off x="3355467" y="5593826"/>
              <a:ext cx="438784" cy="589279"/>
            </a:xfrm>
            <a:custGeom>
              <a:avLst/>
              <a:gdLst/>
              <a:ahLst/>
              <a:cxnLst/>
              <a:rect l="l" t="t" r="r" b="b"/>
              <a:pathLst>
                <a:path w="438785" h="441960">
                  <a:moveTo>
                    <a:pt x="50545" y="356870"/>
                  </a:moveTo>
                  <a:lnTo>
                    <a:pt x="32893" y="356870"/>
                  </a:lnTo>
                  <a:lnTo>
                    <a:pt x="36702" y="358140"/>
                  </a:lnTo>
                  <a:lnTo>
                    <a:pt x="39750" y="361950"/>
                  </a:lnTo>
                  <a:lnTo>
                    <a:pt x="45991" y="388620"/>
                  </a:lnTo>
                  <a:lnTo>
                    <a:pt x="45771" y="393700"/>
                  </a:lnTo>
                  <a:lnTo>
                    <a:pt x="45084" y="402590"/>
                  </a:lnTo>
                  <a:lnTo>
                    <a:pt x="44195" y="410210"/>
                  </a:lnTo>
                  <a:lnTo>
                    <a:pt x="44164" y="419100"/>
                  </a:lnTo>
                  <a:lnTo>
                    <a:pt x="44831" y="427990"/>
                  </a:lnTo>
                  <a:lnTo>
                    <a:pt x="45974" y="431800"/>
                  </a:lnTo>
                  <a:lnTo>
                    <a:pt x="47751" y="435610"/>
                  </a:lnTo>
                  <a:lnTo>
                    <a:pt x="48894" y="438150"/>
                  </a:lnTo>
                  <a:lnTo>
                    <a:pt x="50418" y="440690"/>
                  </a:lnTo>
                  <a:lnTo>
                    <a:pt x="52324" y="441960"/>
                  </a:lnTo>
                  <a:lnTo>
                    <a:pt x="70265" y="424180"/>
                  </a:lnTo>
                  <a:lnTo>
                    <a:pt x="55625" y="424180"/>
                  </a:lnTo>
                  <a:lnTo>
                    <a:pt x="55118" y="421640"/>
                  </a:lnTo>
                  <a:lnTo>
                    <a:pt x="54863" y="419100"/>
                  </a:lnTo>
                  <a:lnTo>
                    <a:pt x="54737" y="414020"/>
                  </a:lnTo>
                  <a:lnTo>
                    <a:pt x="54990" y="407670"/>
                  </a:lnTo>
                  <a:lnTo>
                    <a:pt x="56641" y="388620"/>
                  </a:lnTo>
                  <a:lnTo>
                    <a:pt x="56811" y="383540"/>
                  </a:lnTo>
                  <a:lnTo>
                    <a:pt x="53975" y="363220"/>
                  </a:lnTo>
                  <a:lnTo>
                    <a:pt x="52577" y="359410"/>
                  </a:lnTo>
                  <a:lnTo>
                    <a:pt x="50545" y="356870"/>
                  </a:lnTo>
                  <a:close/>
                </a:path>
                <a:path w="438785" h="441960">
                  <a:moveTo>
                    <a:pt x="87121" y="392430"/>
                  </a:moveTo>
                  <a:lnTo>
                    <a:pt x="55625" y="424180"/>
                  </a:lnTo>
                  <a:lnTo>
                    <a:pt x="70265" y="424180"/>
                  </a:lnTo>
                  <a:lnTo>
                    <a:pt x="94614" y="400050"/>
                  </a:lnTo>
                  <a:lnTo>
                    <a:pt x="87121" y="392430"/>
                  </a:lnTo>
                  <a:close/>
                </a:path>
                <a:path w="438785" h="441960">
                  <a:moveTo>
                    <a:pt x="36956" y="346710"/>
                  </a:moveTo>
                  <a:lnTo>
                    <a:pt x="22987" y="346710"/>
                  </a:lnTo>
                  <a:lnTo>
                    <a:pt x="16509" y="350520"/>
                  </a:lnTo>
                  <a:lnTo>
                    <a:pt x="10287" y="355600"/>
                  </a:lnTo>
                  <a:lnTo>
                    <a:pt x="4190" y="361950"/>
                  </a:lnTo>
                  <a:lnTo>
                    <a:pt x="1015" y="368300"/>
                  </a:lnTo>
                  <a:lnTo>
                    <a:pt x="0" y="382270"/>
                  </a:lnTo>
                  <a:lnTo>
                    <a:pt x="2539" y="388620"/>
                  </a:lnTo>
                  <a:lnTo>
                    <a:pt x="8000" y="394970"/>
                  </a:lnTo>
                  <a:lnTo>
                    <a:pt x="16890" y="388620"/>
                  </a:lnTo>
                  <a:lnTo>
                    <a:pt x="12953" y="383540"/>
                  </a:lnTo>
                  <a:lnTo>
                    <a:pt x="10921" y="379730"/>
                  </a:lnTo>
                  <a:lnTo>
                    <a:pt x="10921" y="370840"/>
                  </a:lnTo>
                  <a:lnTo>
                    <a:pt x="12826" y="367030"/>
                  </a:lnTo>
                  <a:lnTo>
                    <a:pt x="16637" y="363220"/>
                  </a:lnTo>
                  <a:lnTo>
                    <a:pt x="20193" y="359410"/>
                  </a:lnTo>
                  <a:lnTo>
                    <a:pt x="24256" y="356870"/>
                  </a:lnTo>
                  <a:lnTo>
                    <a:pt x="50545" y="356870"/>
                  </a:lnTo>
                  <a:lnTo>
                    <a:pt x="48006" y="354330"/>
                  </a:lnTo>
                  <a:lnTo>
                    <a:pt x="43052" y="349250"/>
                  </a:lnTo>
                  <a:lnTo>
                    <a:pt x="36956" y="346710"/>
                  </a:lnTo>
                  <a:close/>
                </a:path>
                <a:path w="438785" h="441960">
                  <a:moveTo>
                    <a:pt x="78739" y="298450"/>
                  </a:moveTo>
                  <a:lnTo>
                    <a:pt x="74549" y="298450"/>
                  </a:lnTo>
                  <a:lnTo>
                    <a:pt x="66675" y="300990"/>
                  </a:lnTo>
                  <a:lnTo>
                    <a:pt x="62864" y="303530"/>
                  </a:lnTo>
                  <a:lnTo>
                    <a:pt x="59435" y="307340"/>
                  </a:lnTo>
                  <a:lnTo>
                    <a:pt x="54863" y="311150"/>
                  </a:lnTo>
                  <a:lnTo>
                    <a:pt x="52196" y="316230"/>
                  </a:lnTo>
                  <a:lnTo>
                    <a:pt x="51688" y="322580"/>
                  </a:lnTo>
                  <a:lnTo>
                    <a:pt x="51053" y="327660"/>
                  </a:lnTo>
                  <a:lnTo>
                    <a:pt x="52324" y="334010"/>
                  </a:lnTo>
                  <a:lnTo>
                    <a:pt x="55371" y="340360"/>
                  </a:lnTo>
                  <a:lnTo>
                    <a:pt x="58086" y="344170"/>
                  </a:lnTo>
                  <a:lnTo>
                    <a:pt x="61658" y="349250"/>
                  </a:lnTo>
                  <a:lnTo>
                    <a:pt x="66087" y="354330"/>
                  </a:lnTo>
                  <a:lnTo>
                    <a:pt x="71374" y="360680"/>
                  </a:lnTo>
                  <a:lnTo>
                    <a:pt x="80111" y="368300"/>
                  </a:lnTo>
                  <a:lnTo>
                    <a:pt x="88407" y="374650"/>
                  </a:lnTo>
                  <a:lnTo>
                    <a:pt x="96252" y="378460"/>
                  </a:lnTo>
                  <a:lnTo>
                    <a:pt x="103631" y="379730"/>
                  </a:lnTo>
                  <a:lnTo>
                    <a:pt x="111632" y="381000"/>
                  </a:lnTo>
                  <a:lnTo>
                    <a:pt x="118744" y="378460"/>
                  </a:lnTo>
                  <a:lnTo>
                    <a:pt x="124840" y="372110"/>
                  </a:lnTo>
                  <a:lnTo>
                    <a:pt x="126015" y="370840"/>
                  </a:lnTo>
                  <a:lnTo>
                    <a:pt x="109981" y="370840"/>
                  </a:lnTo>
                  <a:lnTo>
                    <a:pt x="104139" y="369570"/>
                  </a:lnTo>
                  <a:lnTo>
                    <a:pt x="99234" y="368300"/>
                  </a:lnTo>
                  <a:lnTo>
                    <a:pt x="93472" y="364490"/>
                  </a:lnTo>
                  <a:lnTo>
                    <a:pt x="86852" y="359410"/>
                  </a:lnTo>
                  <a:lnTo>
                    <a:pt x="79375" y="351790"/>
                  </a:lnTo>
                  <a:lnTo>
                    <a:pt x="72350" y="345440"/>
                  </a:lnTo>
                  <a:lnTo>
                    <a:pt x="67087" y="337820"/>
                  </a:lnTo>
                  <a:lnTo>
                    <a:pt x="63587" y="331470"/>
                  </a:lnTo>
                  <a:lnTo>
                    <a:pt x="61849" y="326390"/>
                  </a:lnTo>
                  <a:lnTo>
                    <a:pt x="60959" y="321310"/>
                  </a:lnTo>
                  <a:lnTo>
                    <a:pt x="62356" y="317500"/>
                  </a:lnTo>
                  <a:lnTo>
                    <a:pt x="65912" y="313690"/>
                  </a:lnTo>
                  <a:lnTo>
                    <a:pt x="69595" y="309880"/>
                  </a:lnTo>
                  <a:lnTo>
                    <a:pt x="74421" y="308610"/>
                  </a:lnTo>
                  <a:lnTo>
                    <a:pt x="102584" y="308610"/>
                  </a:lnTo>
                  <a:lnTo>
                    <a:pt x="101218" y="307340"/>
                  </a:lnTo>
                  <a:lnTo>
                    <a:pt x="91820" y="302260"/>
                  </a:lnTo>
                  <a:lnTo>
                    <a:pt x="87249" y="300990"/>
                  </a:lnTo>
                  <a:lnTo>
                    <a:pt x="78739" y="298450"/>
                  </a:lnTo>
                  <a:close/>
                </a:path>
                <a:path w="438785" h="441960">
                  <a:moveTo>
                    <a:pt x="102584" y="308610"/>
                  </a:moveTo>
                  <a:lnTo>
                    <a:pt x="74421" y="308610"/>
                  </a:lnTo>
                  <a:lnTo>
                    <a:pt x="80263" y="309880"/>
                  </a:lnTo>
                  <a:lnTo>
                    <a:pt x="85169" y="311150"/>
                  </a:lnTo>
                  <a:lnTo>
                    <a:pt x="117189" y="340360"/>
                  </a:lnTo>
                  <a:lnTo>
                    <a:pt x="123316" y="356870"/>
                  </a:lnTo>
                  <a:lnTo>
                    <a:pt x="122046" y="361950"/>
                  </a:lnTo>
                  <a:lnTo>
                    <a:pt x="118363" y="365760"/>
                  </a:lnTo>
                  <a:lnTo>
                    <a:pt x="114807" y="369570"/>
                  </a:lnTo>
                  <a:lnTo>
                    <a:pt x="109981" y="370840"/>
                  </a:lnTo>
                  <a:lnTo>
                    <a:pt x="126015" y="370840"/>
                  </a:lnTo>
                  <a:lnTo>
                    <a:pt x="129539" y="367030"/>
                  </a:lnTo>
                  <a:lnTo>
                    <a:pt x="132206" y="361950"/>
                  </a:lnTo>
                  <a:lnTo>
                    <a:pt x="133222" y="351790"/>
                  </a:lnTo>
                  <a:lnTo>
                    <a:pt x="132080" y="345440"/>
                  </a:lnTo>
                  <a:lnTo>
                    <a:pt x="113030" y="318770"/>
                  </a:lnTo>
                  <a:lnTo>
                    <a:pt x="106680" y="312420"/>
                  </a:lnTo>
                  <a:lnTo>
                    <a:pt x="102584" y="308610"/>
                  </a:lnTo>
                  <a:close/>
                </a:path>
                <a:path w="438785" h="441960">
                  <a:moveTo>
                    <a:pt x="140721" y="269240"/>
                  </a:moveTo>
                  <a:lnTo>
                    <a:pt x="125221" y="269240"/>
                  </a:lnTo>
                  <a:lnTo>
                    <a:pt x="175259" y="320040"/>
                  </a:lnTo>
                  <a:lnTo>
                    <a:pt x="183133" y="311150"/>
                  </a:lnTo>
                  <a:lnTo>
                    <a:pt x="140721" y="269240"/>
                  </a:lnTo>
                  <a:close/>
                </a:path>
                <a:path w="438785" h="441960">
                  <a:moveTo>
                    <a:pt x="118871" y="247650"/>
                  </a:moveTo>
                  <a:lnTo>
                    <a:pt x="113791" y="252730"/>
                  </a:lnTo>
                  <a:lnTo>
                    <a:pt x="115188" y="256540"/>
                  </a:lnTo>
                  <a:lnTo>
                    <a:pt x="115696" y="261620"/>
                  </a:lnTo>
                  <a:lnTo>
                    <a:pt x="115315" y="267970"/>
                  </a:lnTo>
                  <a:lnTo>
                    <a:pt x="115062" y="274320"/>
                  </a:lnTo>
                  <a:lnTo>
                    <a:pt x="113664" y="280670"/>
                  </a:lnTo>
                  <a:lnTo>
                    <a:pt x="111378" y="287020"/>
                  </a:lnTo>
                  <a:lnTo>
                    <a:pt x="118999" y="294640"/>
                  </a:lnTo>
                  <a:lnTo>
                    <a:pt x="120522" y="290830"/>
                  </a:lnTo>
                  <a:lnTo>
                    <a:pt x="121919" y="287020"/>
                  </a:lnTo>
                  <a:lnTo>
                    <a:pt x="124459" y="278130"/>
                  </a:lnTo>
                  <a:lnTo>
                    <a:pt x="125094" y="273050"/>
                  </a:lnTo>
                  <a:lnTo>
                    <a:pt x="125221" y="269240"/>
                  </a:lnTo>
                  <a:lnTo>
                    <a:pt x="140721" y="269240"/>
                  </a:lnTo>
                  <a:lnTo>
                    <a:pt x="118871" y="247650"/>
                  </a:lnTo>
                  <a:close/>
                </a:path>
                <a:path w="438785" h="441960">
                  <a:moveTo>
                    <a:pt x="184150" y="196850"/>
                  </a:moveTo>
                  <a:lnTo>
                    <a:pt x="172084" y="196850"/>
                  </a:lnTo>
                  <a:lnTo>
                    <a:pt x="166496" y="199390"/>
                  </a:lnTo>
                  <a:lnTo>
                    <a:pt x="152653" y="228600"/>
                  </a:lnTo>
                  <a:lnTo>
                    <a:pt x="154487" y="236220"/>
                  </a:lnTo>
                  <a:lnTo>
                    <a:pt x="180941" y="269240"/>
                  </a:lnTo>
                  <a:lnTo>
                    <a:pt x="211835" y="280670"/>
                  </a:lnTo>
                  <a:lnTo>
                    <a:pt x="219582" y="278130"/>
                  </a:lnTo>
                  <a:lnTo>
                    <a:pt x="226059" y="270510"/>
                  </a:lnTo>
                  <a:lnTo>
                    <a:pt x="207644" y="270510"/>
                  </a:lnTo>
                  <a:lnTo>
                    <a:pt x="204215" y="269240"/>
                  </a:lnTo>
                  <a:lnTo>
                    <a:pt x="184784" y="254000"/>
                  </a:lnTo>
                  <a:lnTo>
                    <a:pt x="184784" y="251460"/>
                  </a:lnTo>
                  <a:lnTo>
                    <a:pt x="177545" y="251460"/>
                  </a:lnTo>
                  <a:lnTo>
                    <a:pt x="171195" y="245110"/>
                  </a:lnTo>
                  <a:lnTo>
                    <a:pt x="167005" y="238760"/>
                  </a:lnTo>
                  <a:lnTo>
                    <a:pt x="162940" y="229870"/>
                  </a:lnTo>
                  <a:lnTo>
                    <a:pt x="162306" y="224790"/>
                  </a:lnTo>
                  <a:lnTo>
                    <a:pt x="163449" y="217170"/>
                  </a:lnTo>
                  <a:lnTo>
                    <a:pt x="164972" y="214630"/>
                  </a:lnTo>
                  <a:lnTo>
                    <a:pt x="167385" y="212090"/>
                  </a:lnTo>
                  <a:lnTo>
                    <a:pt x="170560" y="208280"/>
                  </a:lnTo>
                  <a:lnTo>
                    <a:pt x="174244" y="207010"/>
                  </a:lnTo>
                  <a:lnTo>
                    <a:pt x="191960" y="207010"/>
                  </a:lnTo>
                  <a:lnTo>
                    <a:pt x="195580" y="203200"/>
                  </a:lnTo>
                  <a:lnTo>
                    <a:pt x="189991" y="198120"/>
                  </a:lnTo>
                  <a:lnTo>
                    <a:pt x="184150" y="196850"/>
                  </a:lnTo>
                  <a:close/>
                </a:path>
                <a:path w="438785" h="441960">
                  <a:moveTo>
                    <a:pt x="225266" y="229870"/>
                  </a:moveTo>
                  <a:lnTo>
                    <a:pt x="197738" y="229870"/>
                  </a:lnTo>
                  <a:lnTo>
                    <a:pt x="207644" y="231140"/>
                  </a:lnTo>
                  <a:lnTo>
                    <a:pt x="212216" y="233680"/>
                  </a:lnTo>
                  <a:lnTo>
                    <a:pt x="216662" y="237490"/>
                  </a:lnTo>
                  <a:lnTo>
                    <a:pt x="221360" y="242570"/>
                  </a:lnTo>
                  <a:lnTo>
                    <a:pt x="223774" y="247650"/>
                  </a:lnTo>
                  <a:lnTo>
                    <a:pt x="224281" y="256540"/>
                  </a:lnTo>
                  <a:lnTo>
                    <a:pt x="222757" y="261620"/>
                  </a:lnTo>
                  <a:lnTo>
                    <a:pt x="217169" y="266700"/>
                  </a:lnTo>
                  <a:lnTo>
                    <a:pt x="214375" y="267970"/>
                  </a:lnTo>
                  <a:lnTo>
                    <a:pt x="211074" y="269240"/>
                  </a:lnTo>
                  <a:lnTo>
                    <a:pt x="207644" y="270510"/>
                  </a:lnTo>
                  <a:lnTo>
                    <a:pt x="226059" y="270510"/>
                  </a:lnTo>
                  <a:lnTo>
                    <a:pt x="229996" y="266700"/>
                  </a:lnTo>
                  <a:lnTo>
                    <a:pt x="232409" y="262890"/>
                  </a:lnTo>
                  <a:lnTo>
                    <a:pt x="233680" y="257810"/>
                  </a:lnTo>
                  <a:lnTo>
                    <a:pt x="234822" y="252730"/>
                  </a:lnTo>
                  <a:lnTo>
                    <a:pt x="234569" y="247650"/>
                  </a:lnTo>
                  <a:lnTo>
                    <a:pt x="232918" y="242570"/>
                  </a:lnTo>
                  <a:lnTo>
                    <a:pt x="231139" y="237490"/>
                  </a:lnTo>
                  <a:lnTo>
                    <a:pt x="225266" y="229870"/>
                  </a:lnTo>
                  <a:close/>
                </a:path>
                <a:path w="438785" h="441960">
                  <a:moveTo>
                    <a:pt x="211327" y="219710"/>
                  </a:moveTo>
                  <a:lnTo>
                    <a:pt x="196214" y="219710"/>
                  </a:lnTo>
                  <a:lnTo>
                    <a:pt x="189864" y="222250"/>
                  </a:lnTo>
                  <a:lnTo>
                    <a:pt x="184657" y="227330"/>
                  </a:lnTo>
                  <a:lnTo>
                    <a:pt x="181609" y="229870"/>
                  </a:lnTo>
                  <a:lnTo>
                    <a:pt x="179450" y="233680"/>
                  </a:lnTo>
                  <a:lnTo>
                    <a:pt x="178053" y="237490"/>
                  </a:lnTo>
                  <a:lnTo>
                    <a:pt x="176783" y="242570"/>
                  </a:lnTo>
                  <a:lnTo>
                    <a:pt x="176530" y="246380"/>
                  </a:lnTo>
                  <a:lnTo>
                    <a:pt x="177545" y="251460"/>
                  </a:lnTo>
                  <a:lnTo>
                    <a:pt x="184784" y="251460"/>
                  </a:lnTo>
                  <a:lnTo>
                    <a:pt x="184657" y="243840"/>
                  </a:lnTo>
                  <a:lnTo>
                    <a:pt x="186435" y="238760"/>
                  </a:lnTo>
                  <a:lnTo>
                    <a:pt x="189991" y="236220"/>
                  </a:lnTo>
                  <a:lnTo>
                    <a:pt x="193547" y="232410"/>
                  </a:lnTo>
                  <a:lnTo>
                    <a:pt x="197738" y="229870"/>
                  </a:lnTo>
                  <a:lnTo>
                    <a:pt x="225266" y="229870"/>
                  </a:lnTo>
                  <a:lnTo>
                    <a:pt x="224281" y="228600"/>
                  </a:lnTo>
                  <a:lnTo>
                    <a:pt x="218185" y="223520"/>
                  </a:lnTo>
                  <a:lnTo>
                    <a:pt x="211327" y="219710"/>
                  </a:lnTo>
                  <a:close/>
                </a:path>
                <a:path w="438785" h="441960">
                  <a:moveTo>
                    <a:pt x="248793" y="191770"/>
                  </a:moveTo>
                  <a:lnTo>
                    <a:pt x="224662" y="215900"/>
                  </a:lnTo>
                  <a:lnTo>
                    <a:pt x="232537" y="223520"/>
                  </a:lnTo>
                  <a:lnTo>
                    <a:pt x="256794" y="199390"/>
                  </a:lnTo>
                  <a:lnTo>
                    <a:pt x="248793" y="191770"/>
                  </a:lnTo>
                  <a:close/>
                </a:path>
                <a:path w="438785" h="441960">
                  <a:moveTo>
                    <a:pt x="191960" y="207010"/>
                  </a:moveTo>
                  <a:lnTo>
                    <a:pt x="181356" y="207010"/>
                  </a:lnTo>
                  <a:lnTo>
                    <a:pt x="184531" y="208280"/>
                  </a:lnTo>
                  <a:lnTo>
                    <a:pt x="188340" y="210820"/>
                  </a:lnTo>
                  <a:lnTo>
                    <a:pt x="191960" y="207010"/>
                  </a:lnTo>
                  <a:close/>
                </a:path>
                <a:path w="438785" h="441960">
                  <a:moveTo>
                    <a:pt x="234569" y="132080"/>
                  </a:moveTo>
                  <a:lnTo>
                    <a:pt x="221741" y="144780"/>
                  </a:lnTo>
                  <a:lnTo>
                    <a:pt x="285750" y="209550"/>
                  </a:lnTo>
                  <a:lnTo>
                    <a:pt x="294005" y="200660"/>
                  </a:lnTo>
                  <a:lnTo>
                    <a:pt x="239394" y="146050"/>
                  </a:lnTo>
                  <a:lnTo>
                    <a:pt x="262276" y="146050"/>
                  </a:lnTo>
                  <a:lnTo>
                    <a:pt x="234569" y="132080"/>
                  </a:lnTo>
                  <a:close/>
                </a:path>
                <a:path w="438785" h="441960">
                  <a:moveTo>
                    <a:pt x="262276" y="146050"/>
                  </a:moveTo>
                  <a:lnTo>
                    <a:pt x="239394" y="146050"/>
                  </a:lnTo>
                  <a:lnTo>
                    <a:pt x="312419" y="182880"/>
                  </a:lnTo>
                  <a:lnTo>
                    <a:pt x="320166" y="175260"/>
                  </a:lnTo>
                  <a:lnTo>
                    <a:pt x="317092" y="168910"/>
                  </a:lnTo>
                  <a:lnTo>
                    <a:pt x="307594" y="168910"/>
                  </a:lnTo>
                  <a:lnTo>
                    <a:pt x="304800" y="167640"/>
                  </a:lnTo>
                  <a:lnTo>
                    <a:pt x="300608" y="165100"/>
                  </a:lnTo>
                  <a:lnTo>
                    <a:pt x="295020" y="162560"/>
                  </a:lnTo>
                  <a:lnTo>
                    <a:pt x="262276" y="146050"/>
                  </a:lnTo>
                  <a:close/>
                </a:path>
                <a:path w="438785" h="441960">
                  <a:moveTo>
                    <a:pt x="282828" y="83820"/>
                  </a:moveTo>
                  <a:lnTo>
                    <a:pt x="271525" y="95250"/>
                  </a:lnTo>
                  <a:lnTo>
                    <a:pt x="300735" y="154940"/>
                  </a:lnTo>
                  <a:lnTo>
                    <a:pt x="303656" y="161290"/>
                  </a:lnTo>
                  <a:lnTo>
                    <a:pt x="305943" y="166370"/>
                  </a:lnTo>
                  <a:lnTo>
                    <a:pt x="307594" y="168910"/>
                  </a:lnTo>
                  <a:lnTo>
                    <a:pt x="317092" y="168910"/>
                  </a:lnTo>
                  <a:lnTo>
                    <a:pt x="285114" y="102870"/>
                  </a:lnTo>
                  <a:lnTo>
                    <a:pt x="301654" y="102870"/>
                  </a:lnTo>
                  <a:lnTo>
                    <a:pt x="282828" y="83820"/>
                  </a:lnTo>
                  <a:close/>
                </a:path>
                <a:path w="438785" h="441960">
                  <a:moveTo>
                    <a:pt x="301654" y="102870"/>
                  </a:moveTo>
                  <a:lnTo>
                    <a:pt x="285114" y="102870"/>
                  </a:lnTo>
                  <a:lnTo>
                    <a:pt x="338708" y="156210"/>
                  </a:lnTo>
                  <a:lnTo>
                    <a:pt x="346837" y="148590"/>
                  </a:lnTo>
                  <a:lnTo>
                    <a:pt x="301654" y="102870"/>
                  </a:lnTo>
                  <a:close/>
                </a:path>
                <a:path w="438785" h="441960">
                  <a:moveTo>
                    <a:pt x="369474" y="68580"/>
                  </a:moveTo>
                  <a:lnTo>
                    <a:pt x="352425" y="68580"/>
                  </a:lnTo>
                  <a:lnTo>
                    <a:pt x="355472" y="69850"/>
                  </a:lnTo>
                  <a:lnTo>
                    <a:pt x="358647" y="73660"/>
                  </a:lnTo>
                  <a:lnTo>
                    <a:pt x="358901" y="73660"/>
                  </a:lnTo>
                  <a:lnTo>
                    <a:pt x="359663" y="74930"/>
                  </a:lnTo>
                  <a:lnTo>
                    <a:pt x="360680" y="74930"/>
                  </a:lnTo>
                  <a:lnTo>
                    <a:pt x="358647" y="80010"/>
                  </a:lnTo>
                  <a:lnTo>
                    <a:pt x="354964" y="85090"/>
                  </a:lnTo>
                  <a:lnTo>
                    <a:pt x="349376" y="92710"/>
                  </a:lnTo>
                  <a:lnTo>
                    <a:pt x="346582" y="95250"/>
                  </a:lnTo>
                  <a:lnTo>
                    <a:pt x="344677" y="97790"/>
                  </a:lnTo>
                  <a:lnTo>
                    <a:pt x="343534" y="100330"/>
                  </a:lnTo>
                  <a:lnTo>
                    <a:pt x="342010" y="102870"/>
                  </a:lnTo>
                  <a:lnTo>
                    <a:pt x="340994" y="105410"/>
                  </a:lnTo>
                  <a:lnTo>
                    <a:pt x="339978" y="111760"/>
                  </a:lnTo>
                  <a:lnTo>
                    <a:pt x="340106" y="114300"/>
                  </a:lnTo>
                  <a:lnTo>
                    <a:pt x="340868" y="116840"/>
                  </a:lnTo>
                  <a:lnTo>
                    <a:pt x="341756" y="119380"/>
                  </a:lnTo>
                  <a:lnTo>
                    <a:pt x="343281" y="123190"/>
                  </a:lnTo>
                  <a:lnTo>
                    <a:pt x="349503" y="128270"/>
                  </a:lnTo>
                  <a:lnTo>
                    <a:pt x="353949" y="130810"/>
                  </a:lnTo>
                  <a:lnTo>
                    <a:pt x="364489" y="129540"/>
                  </a:lnTo>
                  <a:lnTo>
                    <a:pt x="369569" y="127000"/>
                  </a:lnTo>
                  <a:lnTo>
                    <a:pt x="374776" y="121920"/>
                  </a:lnTo>
                  <a:lnTo>
                    <a:pt x="377825" y="119380"/>
                  </a:lnTo>
                  <a:lnTo>
                    <a:pt x="358394" y="119380"/>
                  </a:lnTo>
                  <a:lnTo>
                    <a:pt x="355853" y="118110"/>
                  </a:lnTo>
                  <a:lnTo>
                    <a:pt x="353694" y="116840"/>
                  </a:lnTo>
                  <a:lnTo>
                    <a:pt x="352425" y="114300"/>
                  </a:lnTo>
                  <a:lnTo>
                    <a:pt x="351535" y="113030"/>
                  </a:lnTo>
                  <a:lnTo>
                    <a:pt x="350774" y="109220"/>
                  </a:lnTo>
                  <a:lnTo>
                    <a:pt x="350900" y="107950"/>
                  </a:lnTo>
                  <a:lnTo>
                    <a:pt x="352425" y="104140"/>
                  </a:lnTo>
                  <a:lnTo>
                    <a:pt x="354202" y="101600"/>
                  </a:lnTo>
                  <a:lnTo>
                    <a:pt x="356996" y="97790"/>
                  </a:lnTo>
                  <a:lnTo>
                    <a:pt x="361822" y="91440"/>
                  </a:lnTo>
                  <a:lnTo>
                    <a:pt x="365125" y="85090"/>
                  </a:lnTo>
                  <a:lnTo>
                    <a:pt x="366775" y="81280"/>
                  </a:lnTo>
                  <a:lnTo>
                    <a:pt x="382269" y="81280"/>
                  </a:lnTo>
                  <a:lnTo>
                    <a:pt x="378587" y="77470"/>
                  </a:lnTo>
                  <a:lnTo>
                    <a:pt x="369474" y="68580"/>
                  </a:lnTo>
                  <a:close/>
                </a:path>
                <a:path w="438785" h="441960">
                  <a:moveTo>
                    <a:pt x="382269" y="81280"/>
                  </a:moveTo>
                  <a:lnTo>
                    <a:pt x="366775" y="81280"/>
                  </a:lnTo>
                  <a:lnTo>
                    <a:pt x="369696" y="83820"/>
                  </a:lnTo>
                  <a:lnTo>
                    <a:pt x="373125" y="87630"/>
                  </a:lnTo>
                  <a:lnTo>
                    <a:pt x="375412" y="91440"/>
                  </a:lnTo>
                  <a:lnTo>
                    <a:pt x="377444" y="96520"/>
                  </a:lnTo>
                  <a:lnTo>
                    <a:pt x="377570" y="100330"/>
                  </a:lnTo>
                  <a:lnTo>
                    <a:pt x="375538" y="107950"/>
                  </a:lnTo>
                  <a:lnTo>
                    <a:pt x="373506" y="111760"/>
                  </a:lnTo>
                  <a:lnTo>
                    <a:pt x="364363" y="119380"/>
                  </a:lnTo>
                  <a:lnTo>
                    <a:pt x="377825" y="119380"/>
                  </a:lnTo>
                  <a:lnTo>
                    <a:pt x="380238" y="115570"/>
                  </a:lnTo>
                  <a:lnTo>
                    <a:pt x="383539" y="107950"/>
                  </a:lnTo>
                  <a:lnTo>
                    <a:pt x="384556" y="104140"/>
                  </a:lnTo>
                  <a:lnTo>
                    <a:pt x="385063" y="99060"/>
                  </a:lnTo>
                  <a:lnTo>
                    <a:pt x="395840" y="99060"/>
                  </a:lnTo>
                  <a:lnTo>
                    <a:pt x="400557" y="93980"/>
                  </a:lnTo>
                  <a:lnTo>
                    <a:pt x="397763" y="93980"/>
                  </a:lnTo>
                  <a:lnTo>
                    <a:pt x="395224" y="92710"/>
                  </a:lnTo>
                  <a:lnTo>
                    <a:pt x="390651" y="88900"/>
                  </a:lnTo>
                  <a:lnTo>
                    <a:pt x="385952" y="85090"/>
                  </a:lnTo>
                  <a:lnTo>
                    <a:pt x="382269" y="81280"/>
                  </a:lnTo>
                  <a:close/>
                </a:path>
                <a:path w="438785" h="441960">
                  <a:moveTo>
                    <a:pt x="355219" y="57150"/>
                  </a:moveTo>
                  <a:lnTo>
                    <a:pt x="347090" y="57150"/>
                  </a:lnTo>
                  <a:lnTo>
                    <a:pt x="343662" y="59690"/>
                  </a:lnTo>
                  <a:lnTo>
                    <a:pt x="340359" y="60960"/>
                  </a:lnTo>
                  <a:lnTo>
                    <a:pt x="323722" y="80010"/>
                  </a:lnTo>
                  <a:lnTo>
                    <a:pt x="321818" y="83820"/>
                  </a:lnTo>
                  <a:lnTo>
                    <a:pt x="321056" y="87630"/>
                  </a:lnTo>
                  <a:lnTo>
                    <a:pt x="321563" y="91440"/>
                  </a:lnTo>
                  <a:lnTo>
                    <a:pt x="321944" y="95250"/>
                  </a:lnTo>
                  <a:lnTo>
                    <a:pt x="323469" y="99060"/>
                  </a:lnTo>
                  <a:lnTo>
                    <a:pt x="326008" y="102870"/>
                  </a:lnTo>
                  <a:lnTo>
                    <a:pt x="334771" y="96520"/>
                  </a:lnTo>
                  <a:lnTo>
                    <a:pt x="332358" y="91440"/>
                  </a:lnTo>
                  <a:lnTo>
                    <a:pt x="331343" y="87630"/>
                  </a:lnTo>
                  <a:lnTo>
                    <a:pt x="345820" y="68580"/>
                  </a:lnTo>
                  <a:lnTo>
                    <a:pt x="369474" y="68580"/>
                  </a:lnTo>
                  <a:lnTo>
                    <a:pt x="368172" y="67310"/>
                  </a:lnTo>
                  <a:lnTo>
                    <a:pt x="364616" y="63500"/>
                  </a:lnTo>
                  <a:lnTo>
                    <a:pt x="362076" y="60960"/>
                  </a:lnTo>
                  <a:lnTo>
                    <a:pt x="357885" y="58420"/>
                  </a:lnTo>
                  <a:lnTo>
                    <a:pt x="355219" y="57150"/>
                  </a:lnTo>
                  <a:close/>
                </a:path>
                <a:path w="438785" h="441960">
                  <a:moveTo>
                    <a:pt x="395840" y="99060"/>
                  </a:moveTo>
                  <a:lnTo>
                    <a:pt x="385063" y="99060"/>
                  </a:lnTo>
                  <a:lnTo>
                    <a:pt x="392302" y="102870"/>
                  </a:lnTo>
                  <a:lnTo>
                    <a:pt x="395840" y="99060"/>
                  </a:lnTo>
                  <a:close/>
                </a:path>
                <a:path w="438785" h="441960">
                  <a:moveTo>
                    <a:pt x="367664" y="34290"/>
                  </a:moveTo>
                  <a:lnTo>
                    <a:pt x="359156" y="43180"/>
                  </a:lnTo>
                  <a:lnTo>
                    <a:pt x="423290" y="72390"/>
                  </a:lnTo>
                  <a:lnTo>
                    <a:pt x="424180" y="73660"/>
                  </a:lnTo>
                  <a:lnTo>
                    <a:pt x="424560" y="74930"/>
                  </a:lnTo>
                  <a:lnTo>
                    <a:pt x="426465" y="78740"/>
                  </a:lnTo>
                  <a:lnTo>
                    <a:pt x="427608" y="81280"/>
                  </a:lnTo>
                  <a:lnTo>
                    <a:pt x="428370" y="83820"/>
                  </a:lnTo>
                  <a:lnTo>
                    <a:pt x="428244" y="86360"/>
                  </a:lnTo>
                  <a:lnTo>
                    <a:pt x="427863" y="87630"/>
                  </a:lnTo>
                  <a:lnTo>
                    <a:pt x="427355" y="88900"/>
                  </a:lnTo>
                  <a:lnTo>
                    <a:pt x="426212" y="91440"/>
                  </a:lnTo>
                  <a:lnTo>
                    <a:pt x="424560" y="92710"/>
                  </a:lnTo>
                  <a:lnTo>
                    <a:pt x="423163" y="93980"/>
                  </a:lnTo>
                  <a:lnTo>
                    <a:pt x="421513" y="95250"/>
                  </a:lnTo>
                  <a:lnTo>
                    <a:pt x="419353" y="96520"/>
                  </a:lnTo>
                  <a:lnTo>
                    <a:pt x="427608" y="102870"/>
                  </a:lnTo>
                  <a:lnTo>
                    <a:pt x="438276" y="90170"/>
                  </a:lnTo>
                  <a:lnTo>
                    <a:pt x="438784" y="87630"/>
                  </a:lnTo>
                  <a:lnTo>
                    <a:pt x="428718" y="59690"/>
                  </a:lnTo>
                  <a:lnTo>
                    <a:pt x="418338" y="59690"/>
                  </a:lnTo>
                  <a:lnTo>
                    <a:pt x="413512" y="55880"/>
                  </a:lnTo>
                  <a:lnTo>
                    <a:pt x="408813" y="53340"/>
                  </a:lnTo>
                  <a:lnTo>
                    <a:pt x="367664" y="34290"/>
                  </a:lnTo>
                  <a:close/>
                </a:path>
                <a:path w="438785" h="441960">
                  <a:moveTo>
                    <a:pt x="401700" y="0"/>
                  </a:moveTo>
                  <a:lnTo>
                    <a:pt x="393826" y="8890"/>
                  </a:lnTo>
                  <a:lnTo>
                    <a:pt x="410971" y="45720"/>
                  </a:lnTo>
                  <a:lnTo>
                    <a:pt x="413131" y="49530"/>
                  </a:lnTo>
                  <a:lnTo>
                    <a:pt x="415544" y="54610"/>
                  </a:lnTo>
                  <a:lnTo>
                    <a:pt x="418338" y="59690"/>
                  </a:lnTo>
                  <a:lnTo>
                    <a:pt x="428718" y="59690"/>
                  </a:lnTo>
                  <a:lnTo>
                    <a:pt x="40170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83" name="object 283"/>
            <p:cNvSpPr/>
            <p:nvPr/>
          </p:nvSpPr>
          <p:spPr>
            <a:xfrm>
              <a:off x="3874516" y="5611469"/>
              <a:ext cx="417830" cy="538480"/>
            </a:xfrm>
            <a:custGeom>
              <a:avLst/>
              <a:gdLst/>
              <a:ahLst/>
              <a:cxnLst/>
              <a:rect l="l" t="t" r="r" b="b"/>
              <a:pathLst>
                <a:path w="417830" h="403860">
                  <a:moveTo>
                    <a:pt x="50545" y="318770"/>
                  </a:moveTo>
                  <a:lnTo>
                    <a:pt x="32892" y="318770"/>
                  </a:lnTo>
                  <a:lnTo>
                    <a:pt x="36575" y="320040"/>
                  </a:lnTo>
                  <a:lnTo>
                    <a:pt x="39750" y="323850"/>
                  </a:lnTo>
                  <a:lnTo>
                    <a:pt x="45962" y="350520"/>
                  </a:lnTo>
                  <a:lnTo>
                    <a:pt x="45718" y="355600"/>
                  </a:lnTo>
                  <a:lnTo>
                    <a:pt x="44957" y="364490"/>
                  </a:lnTo>
                  <a:lnTo>
                    <a:pt x="44195" y="372110"/>
                  </a:lnTo>
                  <a:lnTo>
                    <a:pt x="43941" y="379730"/>
                  </a:lnTo>
                  <a:lnTo>
                    <a:pt x="44450" y="384810"/>
                  </a:lnTo>
                  <a:lnTo>
                    <a:pt x="44831" y="389890"/>
                  </a:lnTo>
                  <a:lnTo>
                    <a:pt x="45973" y="393700"/>
                  </a:lnTo>
                  <a:lnTo>
                    <a:pt x="47751" y="397510"/>
                  </a:lnTo>
                  <a:lnTo>
                    <a:pt x="48767" y="400050"/>
                  </a:lnTo>
                  <a:lnTo>
                    <a:pt x="50291" y="402590"/>
                  </a:lnTo>
                  <a:lnTo>
                    <a:pt x="52323" y="403860"/>
                  </a:lnTo>
                  <a:lnTo>
                    <a:pt x="70265" y="386080"/>
                  </a:lnTo>
                  <a:lnTo>
                    <a:pt x="55625" y="386080"/>
                  </a:lnTo>
                  <a:lnTo>
                    <a:pt x="55117" y="383540"/>
                  </a:lnTo>
                  <a:lnTo>
                    <a:pt x="54736" y="381000"/>
                  </a:lnTo>
                  <a:lnTo>
                    <a:pt x="54609" y="375920"/>
                  </a:lnTo>
                  <a:lnTo>
                    <a:pt x="54990" y="369570"/>
                  </a:lnTo>
                  <a:lnTo>
                    <a:pt x="56641" y="350520"/>
                  </a:lnTo>
                  <a:lnTo>
                    <a:pt x="56811" y="345440"/>
                  </a:lnTo>
                  <a:lnTo>
                    <a:pt x="52577" y="321310"/>
                  </a:lnTo>
                  <a:lnTo>
                    <a:pt x="50545" y="318770"/>
                  </a:lnTo>
                  <a:close/>
                </a:path>
                <a:path w="417830" h="403860">
                  <a:moveTo>
                    <a:pt x="86994" y="354330"/>
                  </a:moveTo>
                  <a:lnTo>
                    <a:pt x="55625" y="386080"/>
                  </a:lnTo>
                  <a:lnTo>
                    <a:pt x="70265" y="386080"/>
                  </a:lnTo>
                  <a:lnTo>
                    <a:pt x="94614" y="361950"/>
                  </a:lnTo>
                  <a:lnTo>
                    <a:pt x="86994" y="354330"/>
                  </a:lnTo>
                  <a:close/>
                </a:path>
                <a:path w="417830" h="403860">
                  <a:moveTo>
                    <a:pt x="36956" y="308610"/>
                  </a:moveTo>
                  <a:lnTo>
                    <a:pt x="22986" y="308610"/>
                  </a:lnTo>
                  <a:lnTo>
                    <a:pt x="16382" y="312420"/>
                  </a:lnTo>
                  <a:lnTo>
                    <a:pt x="10286" y="317500"/>
                  </a:lnTo>
                  <a:lnTo>
                    <a:pt x="4190" y="323850"/>
                  </a:lnTo>
                  <a:lnTo>
                    <a:pt x="888" y="330200"/>
                  </a:lnTo>
                  <a:lnTo>
                    <a:pt x="507" y="337820"/>
                  </a:lnTo>
                  <a:lnTo>
                    <a:pt x="0" y="344170"/>
                  </a:lnTo>
                  <a:lnTo>
                    <a:pt x="2539" y="350520"/>
                  </a:lnTo>
                  <a:lnTo>
                    <a:pt x="8000" y="356870"/>
                  </a:lnTo>
                  <a:lnTo>
                    <a:pt x="16890" y="350520"/>
                  </a:lnTo>
                  <a:lnTo>
                    <a:pt x="12953" y="345440"/>
                  </a:lnTo>
                  <a:lnTo>
                    <a:pt x="10921" y="341630"/>
                  </a:lnTo>
                  <a:lnTo>
                    <a:pt x="10921" y="332740"/>
                  </a:lnTo>
                  <a:lnTo>
                    <a:pt x="12826" y="328930"/>
                  </a:lnTo>
                  <a:lnTo>
                    <a:pt x="16636" y="325120"/>
                  </a:lnTo>
                  <a:lnTo>
                    <a:pt x="20192" y="321310"/>
                  </a:lnTo>
                  <a:lnTo>
                    <a:pt x="24129" y="318770"/>
                  </a:lnTo>
                  <a:lnTo>
                    <a:pt x="50545" y="318770"/>
                  </a:lnTo>
                  <a:lnTo>
                    <a:pt x="42925" y="311150"/>
                  </a:lnTo>
                  <a:lnTo>
                    <a:pt x="36956" y="308610"/>
                  </a:lnTo>
                  <a:close/>
                </a:path>
                <a:path w="417830" h="403860">
                  <a:moveTo>
                    <a:pt x="78612" y="260350"/>
                  </a:moveTo>
                  <a:lnTo>
                    <a:pt x="74548" y="260350"/>
                  </a:lnTo>
                  <a:lnTo>
                    <a:pt x="70611" y="261620"/>
                  </a:lnTo>
                  <a:lnTo>
                    <a:pt x="66547" y="262890"/>
                  </a:lnTo>
                  <a:lnTo>
                    <a:pt x="62864" y="265430"/>
                  </a:lnTo>
                  <a:lnTo>
                    <a:pt x="59435" y="269240"/>
                  </a:lnTo>
                  <a:lnTo>
                    <a:pt x="54736" y="273050"/>
                  </a:lnTo>
                  <a:lnTo>
                    <a:pt x="52196" y="278130"/>
                  </a:lnTo>
                  <a:lnTo>
                    <a:pt x="51053" y="289560"/>
                  </a:lnTo>
                  <a:lnTo>
                    <a:pt x="52323" y="295910"/>
                  </a:lnTo>
                  <a:lnTo>
                    <a:pt x="55371" y="302260"/>
                  </a:lnTo>
                  <a:lnTo>
                    <a:pt x="58084" y="306070"/>
                  </a:lnTo>
                  <a:lnTo>
                    <a:pt x="61642" y="311150"/>
                  </a:lnTo>
                  <a:lnTo>
                    <a:pt x="66034" y="316230"/>
                  </a:lnTo>
                  <a:lnTo>
                    <a:pt x="71246" y="322580"/>
                  </a:lnTo>
                  <a:lnTo>
                    <a:pt x="80057" y="330200"/>
                  </a:lnTo>
                  <a:lnTo>
                    <a:pt x="88391" y="336550"/>
                  </a:lnTo>
                  <a:lnTo>
                    <a:pt x="96250" y="340360"/>
                  </a:lnTo>
                  <a:lnTo>
                    <a:pt x="103631" y="341630"/>
                  </a:lnTo>
                  <a:lnTo>
                    <a:pt x="111632" y="342900"/>
                  </a:lnTo>
                  <a:lnTo>
                    <a:pt x="118617" y="340360"/>
                  </a:lnTo>
                  <a:lnTo>
                    <a:pt x="125899" y="332740"/>
                  </a:lnTo>
                  <a:lnTo>
                    <a:pt x="109981" y="332740"/>
                  </a:lnTo>
                  <a:lnTo>
                    <a:pt x="104012" y="331470"/>
                  </a:lnTo>
                  <a:lnTo>
                    <a:pt x="99127" y="330200"/>
                  </a:lnTo>
                  <a:lnTo>
                    <a:pt x="93408" y="326390"/>
                  </a:lnTo>
                  <a:lnTo>
                    <a:pt x="86832" y="321310"/>
                  </a:lnTo>
                  <a:lnTo>
                    <a:pt x="79375" y="313690"/>
                  </a:lnTo>
                  <a:lnTo>
                    <a:pt x="72350" y="307340"/>
                  </a:lnTo>
                  <a:lnTo>
                    <a:pt x="67087" y="299720"/>
                  </a:lnTo>
                  <a:lnTo>
                    <a:pt x="63587" y="293370"/>
                  </a:lnTo>
                  <a:lnTo>
                    <a:pt x="61848" y="288290"/>
                  </a:lnTo>
                  <a:lnTo>
                    <a:pt x="60959" y="283210"/>
                  </a:lnTo>
                  <a:lnTo>
                    <a:pt x="62229" y="279400"/>
                  </a:lnTo>
                  <a:lnTo>
                    <a:pt x="69595" y="271780"/>
                  </a:lnTo>
                  <a:lnTo>
                    <a:pt x="74294" y="270510"/>
                  </a:lnTo>
                  <a:lnTo>
                    <a:pt x="102584" y="270510"/>
                  </a:lnTo>
                  <a:lnTo>
                    <a:pt x="101218" y="269240"/>
                  </a:lnTo>
                  <a:lnTo>
                    <a:pt x="91820" y="264160"/>
                  </a:lnTo>
                  <a:lnTo>
                    <a:pt x="87248" y="262890"/>
                  </a:lnTo>
                  <a:lnTo>
                    <a:pt x="78612" y="260350"/>
                  </a:lnTo>
                  <a:close/>
                </a:path>
                <a:path w="417830" h="403860">
                  <a:moveTo>
                    <a:pt x="102584" y="270510"/>
                  </a:moveTo>
                  <a:lnTo>
                    <a:pt x="74294" y="270510"/>
                  </a:lnTo>
                  <a:lnTo>
                    <a:pt x="80263" y="271780"/>
                  </a:lnTo>
                  <a:lnTo>
                    <a:pt x="85149" y="273050"/>
                  </a:lnTo>
                  <a:lnTo>
                    <a:pt x="117109" y="302260"/>
                  </a:lnTo>
                  <a:lnTo>
                    <a:pt x="123316" y="318770"/>
                  </a:lnTo>
                  <a:lnTo>
                    <a:pt x="121919" y="323850"/>
                  </a:lnTo>
                  <a:lnTo>
                    <a:pt x="114807" y="331470"/>
                  </a:lnTo>
                  <a:lnTo>
                    <a:pt x="109981" y="332740"/>
                  </a:lnTo>
                  <a:lnTo>
                    <a:pt x="125899" y="332740"/>
                  </a:lnTo>
                  <a:lnTo>
                    <a:pt x="129539" y="328930"/>
                  </a:lnTo>
                  <a:lnTo>
                    <a:pt x="132079" y="323850"/>
                  </a:lnTo>
                  <a:lnTo>
                    <a:pt x="132714" y="318770"/>
                  </a:lnTo>
                  <a:lnTo>
                    <a:pt x="133222" y="313690"/>
                  </a:lnTo>
                  <a:lnTo>
                    <a:pt x="131952" y="307340"/>
                  </a:lnTo>
                  <a:lnTo>
                    <a:pt x="113029" y="280670"/>
                  </a:lnTo>
                  <a:lnTo>
                    <a:pt x="106679" y="274320"/>
                  </a:lnTo>
                  <a:lnTo>
                    <a:pt x="102584" y="270510"/>
                  </a:lnTo>
                  <a:close/>
                </a:path>
                <a:path w="417830" h="403860">
                  <a:moveTo>
                    <a:pt x="140721" y="231140"/>
                  </a:moveTo>
                  <a:lnTo>
                    <a:pt x="125221" y="231140"/>
                  </a:lnTo>
                  <a:lnTo>
                    <a:pt x="175259" y="281940"/>
                  </a:lnTo>
                  <a:lnTo>
                    <a:pt x="183133" y="273050"/>
                  </a:lnTo>
                  <a:lnTo>
                    <a:pt x="140721" y="231140"/>
                  </a:lnTo>
                  <a:close/>
                </a:path>
                <a:path w="417830" h="403860">
                  <a:moveTo>
                    <a:pt x="118871" y="209550"/>
                  </a:moveTo>
                  <a:lnTo>
                    <a:pt x="113791" y="214630"/>
                  </a:lnTo>
                  <a:lnTo>
                    <a:pt x="115188" y="218440"/>
                  </a:lnTo>
                  <a:lnTo>
                    <a:pt x="115696" y="223520"/>
                  </a:lnTo>
                  <a:lnTo>
                    <a:pt x="114934" y="236220"/>
                  </a:lnTo>
                  <a:lnTo>
                    <a:pt x="113664" y="242570"/>
                  </a:lnTo>
                  <a:lnTo>
                    <a:pt x="111378" y="248920"/>
                  </a:lnTo>
                  <a:lnTo>
                    <a:pt x="118871" y="256540"/>
                  </a:lnTo>
                  <a:lnTo>
                    <a:pt x="125221" y="231140"/>
                  </a:lnTo>
                  <a:lnTo>
                    <a:pt x="140721" y="231140"/>
                  </a:lnTo>
                  <a:lnTo>
                    <a:pt x="118871" y="209550"/>
                  </a:lnTo>
                  <a:close/>
                </a:path>
                <a:path w="417830" h="403860">
                  <a:moveTo>
                    <a:pt x="184022" y="158750"/>
                  </a:moveTo>
                  <a:lnTo>
                    <a:pt x="171957" y="158750"/>
                  </a:lnTo>
                  <a:lnTo>
                    <a:pt x="166496" y="161290"/>
                  </a:lnTo>
                  <a:lnTo>
                    <a:pt x="152653" y="190500"/>
                  </a:lnTo>
                  <a:lnTo>
                    <a:pt x="154485" y="198120"/>
                  </a:lnTo>
                  <a:lnTo>
                    <a:pt x="180869" y="231140"/>
                  </a:lnTo>
                  <a:lnTo>
                    <a:pt x="211708" y="242570"/>
                  </a:lnTo>
                  <a:lnTo>
                    <a:pt x="219456" y="240030"/>
                  </a:lnTo>
                  <a:lnTo>
                    <a:pt x="226059" y="232410"/>
                  </a:lnTo>
                  <a:lnTo>
                    <a:pt x="207644" y="232410"/>
                  </a:lnTo>
                  <a:lnTo>
                    <a:pt x="204215" y="231140"/>
                  </a:lnTo>
                  <a:lnTo>
                    <a:pt x="184721" y="213360"/>
                  </a:lnTo>
                  <a:lnTo>
                    <a:pt x="177545" y="213360"/>
                  </a:lnTo>
                  <a:lnTo>
                    <a:pt x="171195" y="207010"/>
                  </a:lnTo>
                  <a:lnTo>
                    <a:pt x="167004" y="200660"/>
                  </a:lnTo>
                  <a:lnTo>
                    <a:pt x="162940" y="191770"/>
                  </a:lnTo>
                  <a:lnTo>
                    <a:pt x="162178" y="186690"/>
                  </a:lnTo>
                  <a:lnTo>
                    <a:pt x="162940" y="182880"/>
                  </a:lnTo>
                  <a:lnTo>
                    <a:pt x="163448" y="179070"/>
                  </a:lnTo>
                  <a:lnTo>
                    <a:pt x="164845" y="176530"/>
                  </a:lnTo>
                  <a:lnTo>
                    <a:pt x="170560" y="170180"/>
                  </a:lnTo>
                  <a:lnTo>
                    <a:pt x="174244" y="168910"/>
                  </a:lnTo>
                  <a:lnTo>
                    <a:pt x="191960" y="168910"/>
                  </a:lnTo>
                  <a:lnTo>
                    <a:pt x="195579" y="165100"/>
                  </a:lnTo>
                  <a:lnTo>
                    <a:pt x="189864" y="160020"/>
                  </a:lnTo>
                  <a:lnTo>
                    <a:pt x="184022" y="158750"/>
                  </a:lnTo>
                  <a:close/>
                </a:path>
                <a:path w="417830" h="403860">
                  <a:moveTo>
                    <a:pt x="225266" y="191770"/>
                  </a:moveTo>
                  <a:lnTo>
                    <a:pt x="197738" y="191770"/>
                  </a:lnTo>
                  <a:lnTo>
                    <a:pt x="207517" y="193040"/>
                  </a:lnTo>
                  <a:lnTo>
                    <a:pt x="212216" y="195580"/>
                  </a:lnTo>
                  <a:lnTo>
                    <a:pt x="216661" y="199390"/>
                  </a:lnTo>
                  <a:lnTo>
                    <a:pt x="221233" y="204470"/>
                  </a:lnTo>
                  <a:lnTo>
                    <a:pt x="223773" y="209550"/>
                  </a:lnTo>
                  <a:lnTo>
                    <a:pt x="224281" y="218440"/>
                  </a:lnTo>
                  <a:lnTo>
                    <a:pt x="222757" y="223520"/>
                  </a:lnTo>
                  <a:lnTo>
                    <a:pt x="219456" y="226060"/>
                  </a:lnTo>
                  <a:lnTo>
                    <a:pt x="217169" y="228600"/>
                  </a:lnTo>
                  <a:lnTo>
                    <a:pt x="214375" y="229870"/>
                  </a:lnTo>
                  <a:lnTo>
                    <a:pt x="210946" y="231140"/>
                  </a:lnTo>
                  <a:lnTo>
                    <a:pt x="207644" y="232410"/>
                  </a:lnTo>
                  <a:lnTo>
                    <a:pt x="226059" y="232410"/>
                  </a:lnTo>
                  <a:lnTo>
                    <a:pt x="229869" y="228600"/>
                  </a:lnTo>
                  <a:lnTo>
                    <a:pt x="232409" y="224790"/>
                  </a:lnTo>
                  <a:lnTo>
                    <a:pt x="233552" y="219710"/>
                  </a:lnTo>
                  <a:lnTo>
                    <a:pt x="234822" y="214630"/>
                  </a:lnTo>
                  <a:lnTo>
                    <a:pt x="234569" y="209550"/>
                  </a:lnTo>
                  <a:lnTo>
                    <a:pt x="232790" y="204470"/>
                  </a:lnTo>
                  <a:lnTo>
                    <a:pt x="231139" y="199390"/>
                  </a:lnTo>
                  <a:lnTo>
                    <a:pt x="225266" y="191770"/>
                  </a:lnTo>
                  <a:close/>
                </a:path>
                <a:path w="417830" h="403860">
                  <a:moveTo>
                    <a:pt x="211327" y="181610"/>
                  </a:moveTo>
                  <a:lnTo>
                    <a:pt x="196214" y="181610"/>
                  </a:lnTo>
                  <a:lnTo>
                    <a:pt x="189864" y="184150"/>
                  </a:lnTo>
                  <a:lnTo>
                    <a:pt x="184531" y="189230"/>
                  </a:lnTo>
                  <a:lnTo>
                    <a:pt x="181609" y="191770"/>
                  </a:lnTo>
                  <a:lnTo>
                    <a:pt x="179450" y="195580"/>
                  </a:lnTo>
                  <a:lnTo>
                    <a:pt x="176656" y="204470"/>
                  </a:lnTo>
                  <a:lnTo>
                    <a:pt x="176529" y="208280"/>
                  </a:lnTo>
                  <a:lnTo>
                    <a:pt x="177545" y="213360"/>
                  </a:lnTo>
                  <a:lnTo>
                    <a:pt x="184721" y="213360"/>
                  </a:lnTo>
                  <a:lnTo>
                    <a:pt x="184657" y="205740"/>
                  </a:lnTo>
                  <a:lnTo>
                    <a:pt x="186435" y="200660"/>
                  </a:lnTo>
                  <a:lnTo>
                    <a:pt x="193547" y="194310"/>
                  </a:lnTo>
                  <a:lnTo>
                    <a:pt x="197738" y="191770"/>
                  </a:lnTo>
                  <a:lnTo>
                    <a:pt x="225266" y="191770"/>
                  </a:lnTo>
                  <a:lnTo>
                    <a:pt x="224281" y="190500"/>
                  </a:lnTo>
                  <a:lnTo>
                    <a:pt x="218058" y="185420"/>
                  </a:lnTo>
                  <a:lnTo>
                    <a:pt x="211327" y="181610"/>
                  </a:lnTo>
                  <a:close/>
                </a:path>
                <a:path w="417830" h="403860">
                  <a:moveTo>
                    <a:pt x="248792" y="153670"/>
                  </a:moveTo>
                  <a:lnTo>
                    <a:pt x="224662" y="177800"/>
                  </a:lnTo>
                  <a:lnTo>
                    <a:pt x="232536" y="185420"/>
                  </a:lnTo>
                  <a:lnTo>
                    <a:pt x="256666" y="161290"/>
                  </a:lnTo>
                  <a:lnTo>
                    <a:pt x="248792" y="153670"/>
                  </a:lnTo>
                  <a:close/>
                </a:path>
                <a:path w="417830" h="403860">
                  <a:moveTo>
                    <a:pt x="191960" y="168910"/>
                  </a:moveTo>
                  <a:lnTo>
                    <a:pt x="181356" y="168910"/>
                  </a:lnTo>
                  <a:lnTo>
                    <a:pt x="184531" y="170180"/>
                  </a:lnTo>
                  <a:lnTo>
                    <a:pt x="188340" y="172720"/>
                  </a:lnTo>
                  <a:lnTo>
                    <a:pt x="191960" y="168910"/>
                  </a:lnTo>
                  <a:close/>
                </a:path>
                <a:path w="417830" h="403860">
                  <a:moveTo>
                    <a:pt x="270128" y="148590"/>
                  </a:moveTo>
                  <a:lnTo>
                    <a:pt x="263525" y="157480"/>
                  </a:lnTo>
                  <a:lnTo>
                    <a:pt x="269747" y="163830"/>
                  </a:lnTo>
                  <a:lnTo>
                    <a:pt x="275970" y="166370"/>
                  </a:lnTo>
                  <a:lnTo>
                    <a:pt x="288416" y="167640"/>
                  </a:lnTo>
                  <a:lnTo>
                    <a:pt x="294385" y="165100"/>
                  </a:lnTo>
                  <a:lnTo>
                    <a:pt x="302609" y="156210"/>
                  </a:lnTo>
                  <a:lnTo>
                    <a:pt x="286384" y="156210"/>
                  </a:lnTo>
                  <a:lnTo>
                    <a:pt x="279526" y="154940"/>
                  </a:lnTo>
                  <a:lnTo>
                    <a:pt x="275208" y="152400"/>
                  </a:lnTo>
                  <a:lnTo>
                    <a:pt x="270128" y="148590"/>
                  </a:lnTo>
                  <a:close/>
                </a:path>
                <a:path w="417830" h="403860">
                  <a:moveTo>
                    <a:pt x="252856" y="76200"/>
                  </a:moveTo>
                  <a:lnTo>
                    <a:pt x="244347" y="83820"/>
                  </a:lnTo>
                  <a:lnTo>
                    <a:pt x="292226" y="132080"/>
                  </a:lnTo>
                  <a:lnTo>
                    <a:pt x="294513" y="134620"/>
                  </a:lnTo>
                  <a:lnTo>
                    <a:pt x="296798" y="139700"/>
                  </a:lnTo>
                  <a:lnTo>
                    <a:pt x="297052" y="142240"/>
                  </a:lnTo>
                  <a:lnTo>
                    <a:pt x="296417" y="144780"/>
                  </a:lnTo>
                  <a:lnTo>
                    <a:pt x="295909" y="147320"/>
                  </a:lnTo>
                  <a:lnTo>
                    <a:pt x="294513" y="149860"/>
                  </a:lnTo>
                  <a:lnTo>
                    <a:pt x="292353" y="151130"/>
                  </a:lnTo>
                  <a:lnTo>
                    <a:pt x="289559" y="154940"/>
                  </a:lnTo>
                  <a:lnTo>
                    <a:pt x="286384" y="156210"/>
                  </a:lnTo>
                  <a:lnTo>
                    <a:pt x="302609" y="156210"/>
                  </a:lnTo>
                  <a:lnTo>
                    <a:pt x="303783" y="154940"/>
                  </a:lnTo>
                  <a:lnTo>
                    <a:pt x="306323" y="151130"/>
                  </a:lnTo>
                  <a:lnTo>
                    <a:pt x="308863" y="142240"/>
                  </a:lnTo>
                  <a:lnTo>
                    <a:pt x="308609" y="138430"/>
                  </a:lnTo>
                  <a:lnTo>
                    <a:pt x="305307" y="129540"/>
                  </a:lnTo>
                  <a:lnTo>
                    <a:pt x="301878" y="124460"/>
                  </a:lnTo>
                  <a:lnTo>
                    <a:pt x="296544" y="119380"/>
                  </a:lnTo>
                  <a:lnTo>
                    <a:pt x="252856" y="76200"/>
                  </a:lnTo>
                  <a:close/>
                </a:path>
                <a:path w="417830" h="403860">
                  <a:moveTo>
                    <a:pt x="291591" y="72390"/>
                  </a:moveTo>
                  <a:lnTo>
                    <a:pt x="283717" y="80010"/>
                  </a:lnTo>
                  <a:lnTo>
                    <a:pt x="312419" y="109220"/>
                  </a:lnTo>
                  <a:lnTo>
                    <a:pt x="315848" y="111760"/>
                  </a:lnTo>
                  <a:lnTo>
                    <a:pt x="318388" y="114300"/>
                  </a:lnTo>
                  <a:lnTo>
                    <a:pt x="323088" y="118110"/>
                  </a:lnTo>
                  <a:lnTo>
                    <a:pt x="325754" y="119380"/>
                  </a:lnTo>
                  <a:lnTo>
                    <a:pt x="334390" y="119380"/>
                  </a:lnTo>
                  <a:lnTo>
                    <a:pt x="350697" y="107950"/>
                  </a:lnTo>
                  <a:lnTo>
                    <a:pt x="328675" y="107950"/>
                  </a:lnTo>
                  <a:lnTo>
                    <a:pt x="324357" y="105410"/>
                  </a:lnTo>
                  <a:lnTo>
                    <a:pt x="321436" y="102870"/>
                  </a:lnTo>
                  <a:lnTo>
                    <a:pt x="317245" y="97790"/>
                  </a:lnTo>
                  <a:lnTo>
                    <a:pt x="291591" y="72390"/>
                  </a:lnTo>
                  <a:close/>
                </a:path>
                <a:path w="417830" h="403860">
                  <a:moveTo>
                    <a:pt x="321309" y="43180"/>
                  </a:moveTo>
                  <a:lnTo>
                    <a:pt x="313435" y="50800"/>
                  </a:lnTo>
                  <a:lnTo>
                    <a:pt x="342264" y="78740"/>
                  </a:lnTo>
                  <a:lnTo>
                    <a:pt x="344804" y="82550"/>
                  </a:lnTo>
                  <a:lnTo>
                    <a:pt x="347344" y="88900"/>
                  </a:lnTo>
                  <a:lnTo>
                    <a:pt x="347471" y="91440"/>
                  </a:lnTo>
                  <a:lnTo>
                    <a:pt x="346582" y="95250"/>
                  </a:lnTo>
                  <a:lnTo>
                    <a:pt x="331342" y="107950"/>
                  </a:lnTo>
                  <a:lnTo>
                    <a:pt x="350697" y="107950"/>
                  </a:lnTo>
                  <a:lnTo>
                    <a:pt x="353186" y="105410"/>
                  </a:lnTo>
                  <a:lnTo>
                    <a:pt x="355472" y="97790"/>
                  </a:lnTo>
                  <a:lnTo>
                    <a:pt x="353821" y="88900"/>
                  </a:lnTo>
                  <a:lnTo>
                    <a:pt x="367664" y="88900"/>
                  </a:lnTo>
                  <a:lnTo>
                    <a:pt x="321309" y="43180"/>
                  </a:lnTo>
                  <a:close/>
                </a:path>
                <a:path w="417830" h="403860">
                  <a:moveTo>
                    <a:pt x="367664" y="88900"/>
                  </a:moveTo>
                  <a:lnTo>
                    <a:pt x="353821" y="88900"/>
                  </a:lnTo>
                  <a:lnTo>
                    <a:pt x="360679" y="96520"/>
                  </a:lnTo>
                  <a:lnTo>
                    <a:pt x="367664" y="88900"/>
                  </a:lnTo>
                  <a:close/>
                </a:path>
                <a:path w="417830" h="403860">
                  <a:moveTo>
                    <a:pt x="340486" y="22860"/>
                  </a:moveTo>
                  <a:lnTo>
                    <a:pt x="333501" y="30480"/>
                  </a:lnTo>
                  <a:lnTo>
                    <a:pt x="379856" y="77470"/>
                  </a:lnTo>
                  <a:lnTo>
                    <a:pt x="387731" y="68580"/>
                  </a:lnTo>
                  <a:lnTo>
                    <a:pt x="362331" y="43180"/>
                  </a:lnTo>
                  <a:lnTo>
                    <a:pt x="356488" y="38100"/>
                  </a:lnTo>
                  <a:lnTo>
                    <a:pt x="353567" y="33020"/>
                  </a:lnTo>
                  <a:lnTo>
                    <a:pt x="353758" y="30480"/>
                  </a:lnTo>
                  <a:lnTo>
                    <a:pt x="347090" y="30480"/>
                  </a:lnTo>
                  <a:lnTo>
                    <a:pt x="340486" y="22860"/>
                  </a:lnTo>
                  <a:close/>
                </a:path>
                <a:path w="417830" h="403860">
                  <a:moveTo>
                    <a:pt x="390243" y="11430"/>
                  </a:moveTo>
                  <a:lnTo>
                    <a:pt x="371220" y="11430"/>
                  </a:lnTo>
                  <a:lnTo>
                    <a:pt x="375538" y="13970"/>
                  </a:lnTo>
                  <a:lnTo>
                    <a:pt x="378206" y="15240"/>
                  </a:lnTo>
                  <a:lnTo>
                    <a:pt x="381507" y="19050"/>
                  </a:lnTo>
                  <a:lnTo>
                    <a:pt x="409701" y="46990"/>
                  </a:lnTo>
                  <a:lnTo>
                    <a:pt x="417575" y="39370"/>
                  </a:lnTo>
                  <a:lnTo>
                    <a:pt x="390243" y="11430"/>
                  </a:lnTo>
                  <a:close/>
                </a:path>
                <a:path w="417830" h="403860">
                  <a:moveTo>
                    <a:pt x="375538" y="0"/>
                  </a:moveTo>
                  <a:lnTo>
                    <a:pt x="366775" y="0"/>
                  </a:lnTo>
                  <a:lnTo>
                    <a:pt x="360171" y="2540"/>
                  </a:lnTo>
                  <a:lnTo>
                    <a:pt x="356996" y="5080"/>
                  </a:lnTo>
                  <a:lnTo>
                    <a:pt x="354202" y="7620"/>
                  </a:lnTo>
                  <a:lnTo>
                    <a:pt x="347852" y="13970"/>
                  </a:lnTo>
                  <a:lnTo>
                    <a:pt x="345439" y="21590"/>
                  </a:lnTo>
                  <a:lnTo>
                    <a:pt x="347090" y="30480"/>
                  </a:lnTo>
                  <a:lnTo>
                    <a:pt x="353758" y="30480"/>
                  </a:lnTo>
                  <a:lnTo>
                    <a:pt x="353948" y="27940"/>
                  </a:lnTo>
                  <a:lnTo>
                    <a:pt x="354202" y="22860"/>
                  </a:lnTo>
                  <a:lnTo>
                    <a:pt x="356107" y="19050"/>
                  </a:lnTo>
                  <a:lnTo>
                    <a:pt x="359409" y="16510"/>
                  </a:lnTo>
                  <a:lnTo>
                    <a:pt x="361441" y="13970"/>
                  </a:lnTo>
                  <a:lnTo>
                    <a:pt x="363854" y="12700"/>
                  </a:lnTo>
                  <a:lnTo>
                    <a:pt x="366267" y="12700"/>
                  </a:lnTo>
                  <a:lnTo>
                    <a:pt x="368807" y="11430"/>
                  </a:lnTo>
                  <a:lnTo>
                    <a:pt x="390243" y="11430"/>
                  </a:lnTo>
                  <a:lnTo>
                    <a:pt x="389000" y="10160"/>
                  </a:lnTo>
                  <a:lnTo>
                    <a:pt x="385317" y="7620"/>
                  </a:lnTo>
                  <a:lnTo>
                    <a:pt x="382650" y="5080"/>
                  </a:lnTo>
                  <a:lnTo>
                    <a:pt x="378206" y="1270"/>
                  </a:lnTo>
                  <a:lnTo>
                    <a:pt x="375538"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84" name="object 284"/>
            <p:cNvSpPr/>
            <p:nvPr/>
          </p:nvSpPr>
          <p:spPr>
            <a:xfrm>
              <a:off x="4398647" y="5578246"/>
              <a:ext cx="387985" cy="531707"/>
            </a:xfrm>
            <a:custGeom>
              <a:avLst/>
              <a:gdLst/>
              <a:ahLst/>
              <a:cxnLst/>
              <a:rect l="l" t="t" r="r" b="b"/>
              <a:pathLst>
                <a:path w="387985" h="398779">
                  <a:moveTo>
                    <a:pt x="50546" y="313690"/>
                  </a:moveTo>
                  <a:lnTo>
                    <a:pt x="32893" y="313690"/>
                  </a:lnTo>
                  <a:lnTo>
                    <a:pt x="36703" y="314960"/>
                  </a:lnTo>
                  <a:lnTo>
                    <a:pt x="42672" y="321310"/>
                  </a:lnTo>
                  <a:lnTo>
                    <a:pt x="44704" y="326390"/>
                  </a:lnTo>
                  <a:lnTo>
                    <a:pt x="45593" y="331470"/>
                  </a:lnTo>
                  <a:lnTo>
                    <a:pt x="45933" y="335280"/>
                  </a:lnTo>
                  <a:lnTo>
                    <a:pt x="45962" y="345440"/>
                  </a:lnTo>
                  <a:lnTo>
                    <a:pt x="45718" y="350520"/>
                  </a:lnTo>
                  <a:lnTo>
                    <a:pt x="44957" y="359410"/>
                  </a:lnTo>
                  <a:lnTo>
                    <a:pt x="44196" y="367030"/>
                  </a:lnTo>
                  <a:lnTo>
                    <a:pt x="44069" y="370840"/>
                  </a:lnTo>
                  <a:lnTo>
                    <a:pt x="44068" y="375920"/>
                  </a:lnTo>
                  <a:lnTo>
                    <a:pt x="44450" y="379730"/>
                  </a:lnTo>
                  <a:lnTo>
                    <a:pt x="44831" y="384810"/>
                  </a:lnTo>
                  <a:lnTo>
                    <a:pt x="45974" y="388620"/>
                  </a:lnTo>
                  <a:lnTo>
                    <a:pt x="47752" y="392430"/>
                  </a:lnTo>
                  <a:lnTo>
                    <a:pt x="48768" y="394970"/>
                  </a:lnTo>
                  <a:lnTo>
                    <a:pt x="50292" y="397510"/>
                  </a:lnTo>
                  <a:lnTo>
                    <a:pt x="52324" y="398780"/>
                  </a:lnTo>
                  <a:lnTo>
                    <a:pt x="70265" y="381000"/>
                  </a:lnTo>
                  <a:lnTo>
                    <a:pt x="55625" y="381000"/>
                  </a:lnTo>
                  <a:lnTo>
                    <a:pt x="55118" y="378460"/>
                  </a:lnTo>
                  <a:lnTo>
                    <a:pt x="54737" y="375920"/>
                  </a:lnTo>
                  <a:lnTo>
                    <a:pt x="54610" y="370840"/>
                  </a:lnTo>
                  <a:lnTo>
                    <a:pt x="54991" y="364490"/>
                  </a:lnTo>
                  <a:lnTo>
                    <a:pt x="56642" y="345440"/>
                  </a:lnTo>
                  <a:lnTo>
                    <a:pt x="56811" y="340360"/>
                  </a:lnTo>
                  <a:lnTo>
                    <a:pt x="52578" y="316230"/>
                  </a:lnTo>
                  <a:lnTo>
                    <a:pt x="50546" y="313690"/>
                  </a:lnTo>
                  <a:close/>
                </a:path>
                <a:path w="387985" h="398779">
                  <a:moveTo>
                    <a:pt x="86994" y="349250"/>
                  </a:moveTo>
                  <a:lnTo>
                    <a:pt x="55625" y="381000"/>
                  </a:lnTo>
                  <a:lnTo>
                    <a:pt x="70265" y="381000"/>
                  </a:lnTo>
                  <a:lnTo>
                    <a:pt x="94615" y="356870"/>
                  </a:lnTo>
                  <a:lnTo>
                    <a:pt x="86994" y="349250"/>
                  </a:lnTo>
                  <a:close/>
                </a:path>
                <a:path w="387985" h="398779">
                  <a:moveTo>
                    <a:pt x="36956" y="303530"/>
                  </a:moveTo>
                  <a:lnTo>
                    <a:pt x="22987" y="303530"/>
                  </a:lnTo>
                  <a:lnTo>
                    <a:pt x="16382" y="307340"/>
                  </a:lnTo>
                  <a:lnTo>
                    <a:pt x="10287" y="312420"/>
                  </a:lnTo>
                  <a:lnTo>
                    <a:pt x="4191" y="318770"/>
                  </a:lnTo>
                  <a:lnTo>
                    <a:pt x="888" y="325120"/>
                  </a:lnTo>
                  <a:lnTo>
                    <a:pt x="507" y="332740"/>
                  </a:lnTo>
                  <a:lnTo>
                    <a:pt x="0" y="339090"/>
                  </a:lnTo>
                  <a:lnTo>
                    <a:pt x="2540" y="345440"/>
                  </a:lnTo>
                  <a:lnTo>
                    <a:pt x="8000" y="351790"/>
                  </a:lnTo>
                  <a:lnTo>
                    <a:pt x="16891" y="345440"/>
                  </a:lnTo>
                  <a:lnTo>
                    <a:pt x="12954" y="340360"/>
                  </a:lnTo>
                  <a:lnTo>
                    <a:pt x="10922" y="336550"/>
                  </a:lnTo>
                  <a:lnTo>
                    <a:pt x="10922" y="327660"/>
                  </a:lnTo>
                  <a:lnTo>
                    <a:pt x="12827" y="323850"/>
                  </a:lnTo>
                  <a:lnTo>
                    <a:pt x="16637" y="320040"/>
                  </a:lnTo>
                  <a:lnTo>
                    <a:pt x="20193" y="316230"/>
                  </a:lnTo>
                  <a:lnTo>
                    <a:pt x="24130" y="313690"/>
                  </a:lnTo>
                  <a:lnTo>
                    <a:pt x="50546" y="313690"/>
                  </a:lnTo>
                  <a:lnTo>
                    <a:pt x="42925" y="306070"/>
                  </a:lnTo>
                  <a:lnTo>
                    <a:pt x="36956" y="303530"/>
                  </a:lnTo>
                  <a:close/>
                </a:path>
                <a:path w="387985" h="398779">
                  <a:moveTo>
                    <a:pt x="78740" y="255270"/>
                  </a:moveTo>
                  <a:lnTo>
                    <a:pt x="74549" y="255270"/>
                  </a:lnTo>
                  <a:lnTo>
                    <a:pt x="66548" y="257810"/>
                  </a:lnTo>
                  <a:lnTo>
                    <a:pt x="62865" y="260350"/>
                  </a:lnTo>
                  <a:lnTo>
                    <a:pt x="59436" y="264160"/>
                  </a:lnTo>
                  <a:lnTo>
                    <a:pt x="54737" y="267970"/>
                  </a:lnTo>
                  <a:lnTo>
                    <a:pt x="52197" y="273050"/>
                  </a:lnTo>
                  <a:lnTo>
                    <a:pt x="51054" y="284480"/>
                  </a:lnTo>
                  <a:lnTo>
                    <a:pt x="52324" y="290830"/>
                  </a:lnTo>
                  <a:lnTo>
                    <a:pt x="55372" y="297180"/>
                  </a:lnTo>
                  <a:lnTo>
                    <a:pt x="58084" y="300990"/>
                  </a:lnTo>
                  <a:lnTo>
                    <a:pt x="61642" y="306070"/>
                  </a:lnTo>
                  <a:lnTo>
                    <a:pt x="66034" y="311150"/>
                  </a:lnTo>
                  <a:lnTo>
                    <a:pt x="71247" y="317500"/>
                  </a:lnTo>
                  <a:lnTo>
                    <a:pt x="80057" y="325120"/>
                  </a:lnTo>
                  <a:lnTo>
                    <a:pt x="88391" y="331470"/>
                  </a:lnTo>
                  <a:lnTo>
                    <a:pt x="96250" y="335280"/>
                  </a:lnTo>
                  <a:lnTo>
                    <a:pt x="103631" y="336550"/>
                  </a:lnTo>
                  <a:lnTo>
                    <a:pt x="111632" y="337820"/>
                  </a:lnTo>
                  <a:lnTo>
                    <a:pt x="118618" y="335280"/>
                  </a:lnTo>
                  <a:lnTo>
                    <a:pt x="125899" y="327660"/>
                  </a:lnTo>
                  <a:lnTo>
                    <a:pt x="109981" y="327660"/>
                  </a:lnTo>
                  <a:lnTo>
                    <a:pt x="104012" y="326390"/>
                  </a:lnTo>
                  <a:lnTo>
                    <a:pt x="99127" y="325120"/>
                  </a:lnTo>
                  <a:lnTo>
                    <a:pt x="93408" y="321310"/>
                  </a:lnTo>
                  <a:lnTo>
                    <a:pt x="86832" y="316230"/>
                  </a:lnTo>
                  <a:lnTo>
                    <a:pt x="79375" y="308610"/>
                  </a:lnTo>
                  <a:lnTo>
                    <a:pt x="72350" y="302260"/>
                  </a:lnTo>
                  <a:lnTo>
                    <a:pt x="67087" y="294640"/>
                  </a:lnTo>
                  <a:lnTo>
                    <a:pt x="63587" y="288290"/>
                  </a:lnTo>
                  <a:lnTo>
                    <a:pt x="61849" y="283210"/>
                  </a:lnTo>
                  <a:lnTo>
                    <a:pt x="60960" y="278130"/>
                  </a:lnTo>
                  <a:lnTo>
                    <a:pt x="62230" y="274320"/>
                  </a:lnTo>
                  <a:lnTo>
                    <a:pt x="69596" y="266700"/>
                  </a:lnTo>
                  <a:lnTo>
                    <a:pt x="74294" y="265430"/>
                  </a:lnTo>
                  <a:lnTo>
                    <a:pt x="102584" y="265430"/>
                  </a:lnTo>
                  <a:lnTo>
                    <a:pt x="101218" y="264160"/>
                  </a:lnTo>
                  <a:lnTo>
                    <a:pt x="91821" y="259080"/>
                  </a:lnTo>
                  <a:lnTo>
                    <a:pt x="87249" y="257810"/>
                  </a:lnTo>
                  <a:lnTo>
                    <a:pt x="78740" y="255270"/>
                  </a:lnTo>
                  <a:close/>
                </a:path>
                <a:path w="387985" h="398779">
                  <a:moveTo>
                    <a:pt x="102584" y="265430"/>
                  </a:moveTo>
                  <a:lnTo>
                    <a:pt x="74294" y="265430"/>
                  </a:lnTo>
                  <a:lnTo>
                    <a:pt x="80263" y="266700"/>
                  </a:lnTo>
                  <a:lnTo>
                    <a:pt x="85149" y="267970"/>
                  </a:lnTo>
                  <a:lnTo>
                    <a:pt x="117109" y="297180"/>
                  </a:lnTo>
                  <a:lnTo>
                    <a:pt x="123317" y="313690"/>
                  </a:lnTo>
                  <a:lnTo>
                    <a:pt x="121919" y="318770"/>
                  </a:lnTo>
                  <a:lnTo>
                    <a:pt x="114807" y="326390"/>
                  </a:lnTo>
                  <a:lnTo>
                    <a:pt x="109981" y="327660"/>
                  </a:lnTo>
                  <a:lnTo>
                    <a:pt x="125899" y="327660"/>
                  </a:lnTo>
                  <a:lnTo>
                    <a:pt x="129540" y="323850"/>
                  </a:lnTo>
                  <a:lnTo>
                    <a:pt x="132080" y="318770"/>
                  </a:lnTo>
                  <a:lnTo>
                    <a:pt x="132715" y="313690"/>
                  </a:lnTo>
                  <a:lnTo>
                    <a:pt x="133223" y="308610"/>
                  </a:lnTo>
                  <a:lnTo>
                    <a:pt x="131953" y="302260"/>
                  </a:lnTo>
                  <a:lnTo>
                    <a:pt x="113030" y="275590"/>
                  </a:lnTo>
                  <a:lnTo>
                    <a:pt x="106680" y="269240"/>
                  </a:lnTo>
                  <a:lnTo>
                    <a:pt x="102584" y="265430"/>
                  </a:lnTo>
                  <a:close/>
                </a:path>
                <a:path w="387985" h="398779">
                  <a:moveTo>
                    <a:pt x="140721" y="226060"/>
                  </a:moveTo>
                  <a:lnTo>
                    <a:pt x="125222" y="226060"/>
                  </a:lnTo>
                  <a:lnTo>
                    <a:pt x="175260" y="276860"/>
                  </a:lnTo>
                  <a:lnTo>
                    <a:pt x="183134" y="267970"/>
                  </a:lnTo>
                  <a:lnTo>
                    <a:pt x="140721" y="226060"/>
                  </a:lnTo>
                  <a:close/>
                </a:path>
                <a:path w="387985" h="398779">
                  <a:moveTo>
                    <a:pt x="118872" y="204470"/>
                  </a:moveTo>
                  <a:lnTo>
                    <a:pt x="113792" y="209550"/>
                  </a:lnTo>
                  <a:lnTo>
                    <a:pt x="115188" y="213360"/>
                  </a:lnTo>
                  <a:lnTo>
                    <a:pt x="115697" y="218440"/>
                  </a:lnTo>
                  <a:lnTo>
                    <a:pt x="114935" y="231140"/>
                  </a:lnTo>
                  <a:lnTo>
                    <a:pt x="113665" y="237490"/>
                  </a:lnTo>
                  <a:lnTo>
                    <a:pt x="111379" y="243840"/>
                  </a:lnTo>
                  <a:lnTo>
                    <a:pt x="118872" y="251460"/>
                  </a:lnTo>
                  <a:lnTo>
                    <a:pt x="125222" y="226060"/>
                  </a:lnTo>
                  <a:lnTo>
                    <a:pt x="140721" y="226060"/>
                  </a:lnTo>
                  <a:lnTo>
                    <a:pt x="118872" y="204470"/>
                  </a:lnTo>
                  <a:close/>
                </a:path>
                <a:path w="387985" h="398779">
                  <a:moveTo>
                    <a:pt x="184023" y="153670"/>
                  </a:moveTo>
                  <a:lnTo>
                    <a:pt x="171957" y="153670"/>
                  </a:lnTo>
                  <a:lnTo>
                    <a:pt x="166497" y="156210"/>
                  </a:lnTo>
                  <a:lnTo>
                    <a:pt x="152654" y="185420"/>
                  </a:lnTo>
                  <a:lnTo>
                    <a:pt x="154485" y="193040"/>
                  </a:lnTo>
                  <a:lnTo>
                    <a:pt x="180869" y="226060"/>
                  </a:lnTo>
                  <a:lnTo>
                    <a:pt x="211709" y="237490"/>
                  </a:lnTo>
                  <a:lnTo>
                    <a:pt x="219456" y="234950"/>
                  </a:lnTo>
                  <a:lnTo>
                    <a:pt x="226060" y="227330"/>
                  </a:lnTo>
                  <a:lnTo>
                    <a:pt x="207644" y="227330"/>
                  </a:lnTo>
                  <a:lnTo>
                    <a:pt x="204216" y="226060"/>
                  </a:lnTo>
                  <a:lnTo>
                    <a:pt x="184785" y="210820"/>
                  </a:lnTo>
                  <a:lnTo>
                    <a:pt x="184785" y="208280"/>
                  </a:lnTo>
                  <a:lnTo>
                    <a:pt x="177546" y="208280"/>
                  </a:lnTo>
                  <a:lnTo>
                    <a:pt x="171196" y="201930"/>
                  </a:lnTo>
                  <a:lnTo>
                    <a:pt x="167005" y="195580"/>
                  </a:lnTo>
                  <a:lnTo>
                    <a:pt x="162941" y="186690"/>
                  </a:lnTo>
                  <a:lnTo>
                    <a:pt x="162179" y="181610"/>
                  </a:lnTo>
                  <a:lnTo>
                    <a:pt x="162941" y="177800"/>
                  </a:lnTo>
                  <a:lnTo>
                    <a:pt x="163449" y="173990"/>
                  </a:lnTo>
                  <a:lnTo>
                    <a:pt x="164846" y="171450"/>
                  </a:lnTo>
                  <a:lnTo>
                    <a:pt x="170561" y="165100"/>
                  </a:lnTo>
                  <a:lnTo>
                    <a:pt x="174244" y="163830"/>
                  </a:lnTo>
                  <a:lnTo>
                    <a:pt x="191960" y="163830"/>
                  </a:lnTo>
                  <a:lnTo>
                    <a:pt x="195580" y="160020"/>
                  </a:lnTo>
                  <a:lnTo>
                    <a:pt x="189865" y="154940"/>
                  </a:lnTo>
                  <a:lnTo>
                    <a:pt x="184023" y="153670"/>
                  </a:lnTo>
                  <a:close/>
                </a:path>
                <a:path w="387985" h="398779">
                  <a:moveTo>
                    <a:pt x="225266" y="186690"/>
                  </a:moveTo>
                  <a:lnTo>
                    <a:pt x="197738" y="186690"/>
                  </a:lnTo>
                  <a:lnTo>
                    <a:pt x="207518" y="187960"/>
                  </a:lnTo>
                  <a:lnTo>
                    <a:pt x="212217" y="190500"/>
                  </a:lnTo>
                  <a:lnTo>
                    <a:pt x="216662" y="194310"/>
                  </a:lnTo>
                  <a:lnTo>
                    <a:pt x="221234" y="199390"/>
                  </a:lnTo>
                  <a:lnTo>
                    <a:pt x="223774" y="204470"/>
                  </a:lnTo>
                  <a:lnTo>
                    <a:pt x="224281" y="213360"/>
                  </a:lnTo>
                  <a:lnTo>
                    <a:pt x="222757" y="218440"/>
                  </a:lnTo>
                  <a:lnTo>
                    <a:pt x="217169" y="223520"/>
                  </a:lnTo>
                  <a:lnTo>
                    <a:pt x="214375" y="224790"/>
                  </a:lnTo>
                  <a:lnTo>
                    <a:pt x="211074" y="226060"/>
                  </a:lnTo>
                  <a:lnTo>
                    <a:pt x="207644" y="227330"/>
                  </a:lnTo>
                  <a:lnTo>
                    <a:pt x="226060" y="227330"/>
                  </a:lnTo>
                  <a:lnTo>
                    <a:pt x="229869" y="223520"/>
                  </a:lnTo>
                  <a:lnTo>
                    <a:pt x="232410" y="219710"/>
                  </a:lnTo>
                  <a:lnTo>
                    <a:pt x="233553" y="214630"/>
                  </a:lnTo>
                  <a:lnTo>
                    <a:pt x="234823" y="209550"/>
                  </a:lnTo>
                  <a:lnTo>
                    <a:pt x="234569" y="204470"/>
                  </a:lnTo>
                  <a:lnTo>
                    <a:pt x="232791" y="199390"/>
                  </a:lnTo>
                  <a:lnTo>
                    <a:pt x="231140" y="194310"/>
                  </a:lnTo>
                  <a:lnTo>
                    <a:pt x="225266" y="186690"/>
                  </a:lnTo>
                  <a:close/>
                </a:path>
                <a:path w="387985" h="398779">
                  <a:moveTo>
                    <a:pt x="211328" y="176530"/>
                  </a:moveTo>
                  <a:lnTo>
                    <a:pt x="196215" y="176530"/>
                  </a:lnTo>
                  <a:lnTo>
                    <a:pt x="189865" y="179070"/>
                  </a:lnTo>
                  <a:lnTo>
                    <a:pt x="184531" y="184150"/>
                  </a:lnTo>
                  <a:lnTo>
                    <a:pt x="181610" y="186690"/>
                  </a:lnTo>
                  <a:lnTo>
                    <a:pt x="179450" y="190500"/>
                  </a:lnTo>
                  <a:lnTo>
                    <a:pt x="178054" y="194310"/>
                  </a:lnTo>
                  <a:lnTo>
                    <a:pt x="176784" y="199390"/>
                  </a:lnTo>
                  <a:lnTo>
                    <a:pt x="176530" y="203200"/>
                  </a:lnTo>
                  <a:lnTo>
                    <a:pt x="177546" y="208280"/>
                  </a:lnTo>
                  <a:lnTo>
                    <a:pt x="184785" y="208280"/>
                  </a:lnTo>
                  <a:lnTo>
                    <a:pt x="184657" y="200660"/>
                  </a:lnTo>
                  <a:lnTo>
                    <a:pt x="186436" y="195580"/>
                  </a:lnTo>
                  <a:lnTo>
                    <a:pt x="193548" y="189230"/>
                  </a:lnTo>
                  <a:lnTo>
                    <a:pt x="197738" y="186690"/>
                  </a:lnTo>
                  <a:lnTo>
                    <a:pt x="225266" y="186690"/>
                  </a:lnTo>
                  <a:lnTo>
                    <a:pt x="224281" y="185420"/>
                  </a:lnTo>
                  <a:lnTo>
                    <a:pt x="218059" y="180340"/>
                  </a:lnTo>
                  <a:lnTo>
                    <a:pt x="211328" y="176530"/>
                  </a:lnTo>
                  <a:close/>
                </a:path>
                <a:path w="387985" h="398779">
                  <a:moveTo>
                    <a:pt x="248793" y="148590"/>
                  </a:moveTo>
                  <a:lnTo>
                    <a:pt x="224662" y="172720"/>
                  </a:lnTo>
                  <a:lnTo>
                    <a:pt x="232537" y="180340"/>
                  </a:lnTo>
                  <a:lnTo>
                    <a:pt x="256667" y="156210"/>
                  </a:lnTo>
                  <a:lnTo>
                    <a:pt x="248793" y="148590"/>
                  </a:lnTo>
                  <a:close/>
                </a:path>
                <a:path w="387985" h="398779">
                  <a:moveTo>
                    <a:pt x="191960" y="163830"/>
                  </a:moveTo>
                  <a:lnTo>
                    <a:pt x="181356" y="163830"/>
                  </a:lnTo>
                  <a:lnTo>
                    <a:pt x="184531" y="165100"/>
                  </a:lnTo>
                  <a:lnTo>
                    <a:pt x="188341" y="167640"/>
                  </a:lnTo>
                  <a:lnTo>
                    <a:pt x="191960" y="163830"/>
                  </a:lnTo>
                  <a:close/>
                </a:path>
                <a:path w="387985" h="398779">
                  <a:moveTo>
                    <a:pt x="270129" y="143510"/>
                  </a:moveTo>
                  <a:lnTo>
                    <a:pt x="263525" y="152400"/>
                  </a:lnTo>
                  <a:lnTo>
                    <a:pt x="269748" y="158750"/>
                  </a:lnTo>
                  <a:lnTo>
                    <a:pt x="275971" y="161290"/>
                  </a:lnTo>
                  <a:lnTo>
                    <a:pt x="288417" y="162560"/>
                  </a:lnTo>
                  <a:lnTo>
                    <a:pt x="294386" y="160020"/>
                  </a:lnTo>
                  <a:lnTo>
                    <a:pt x="299974" y="153670"/>
                  </a:lnTo>
                  <a:lnTo>
                    <a:pt x="302514" y="151130"/>
                  </a:lnTo>
                  <a:lnTo>
                    <a:pt x="286385" y="151130"/>
                  </a:lnTo>
                  <a:lnTo>
                    <a:pt x="279527" y="149860"/>
                  </a:lnTo>
                  <a:lnTo>
                    <a:pt x="275209" y="147320"/>
                  </a:lnTo>
                  <a:lnTo>
                    <a:pt x="270129" y="143510"/>
                  </a:lnTo>
                  <a:close/>
                </a:path>
                <a:path w="387985" h="398779">
                  <a:moveTo>
                    <a:pt x="252856" y="71120"/>
                  </a:moveTo>
                  <a:lnTo>
                    <a:pt x="244348" y="78740"/>
                  </a:lnTo>
                  <a:lnTo>
                    <a:pt x="292227" y="127000"/>
                  </a:lnTo>
                  <a:lnTo>
                    <a:pt x="294513" y="129540"/>
                  </a:lnTo>
                  <a:lnTo>
                    <a:pt x="296799" y="134620"/>
                  </a:lnTo>
                  <a:lnTo>
                    <a:pt x="297053" y="137160"/>
                  </a:lnTo>
                  <a:lnTo>
                    <a:pt x="296418" y="139700"/>
                  </a:lnTo>
                  <a:lnTo>
                    <a:pt x="295910" y="142240"/>
                  </a:lnTo>
                  <a:lnTo>
                    <a:pt x="294513" y="144780"/>
                  </a:lnTo>
                  <a:lnTo>
                    <a:pt x="292354" y="146050"/>
                  </a:lnTo>
                  <a:lnTo>
                    <a:pt x="289560" y="149860"/>
                  </a:lnTo>
                  <a:lnTo>
                    <a:pt x="286385" y="151130"/>
                  </a:lnTo>
                  <a:lnTo>
                    <a:pt x="302514" y="151130"/>
                  </a:lnTo>
                  <a:lnTo>
                    <a:pt x="303784" y="149860"/>
                  </a:lnTo>
                  <a:lnTo>
                    <a:pt x="306324" y="146050"/>
                  </a:lnTo>
                  <a:lnTo>
                    <a:pt x="308863" y="137160"/>
                  </a:lnTo>
                  <a:lnTo>
                    <a:pt x="308610" y="133350"/>
                  </a:lnTo>
                  <a:lnTo>
                    <a:pt x="305307" y="124460"/>
                  </a:lnTo>
                  <a:lnTo>
                    <a:pt x="301879" y="119380"/>
                  </a:lnTo>
                  <a:lnTo>
                    <a:pt x="296544" y="114300"/>
                  </a:lnTo>
                  <a:lnTo>
                    <a:pt x="252856" y="71120"/>
                  </a:lnTo>
                  <a:close/>
                </a:path>
                <a:path w="387985" h="398779">
                  <a:moveTo>
                    <a:pt x="291592" y="67310"/>
                  </a:moveTo>
                  <a:lnTo>
                    <a:pt x="283718" y="74930"/>
                  </a:lnTo>
                  <a:lnTo>
                    <a:pt x="312419" y="104140"/>
                  </a:lnTo>
                  <a:lnTo>
                    <a:pt x="315849" y="106680"/>
                  </a:lnTo>
                  <a:lnTo>
                    <a:pt x="318388" y="109220"/>
                  </a:lnTo>
                  <a:lnTo>
                    <a:pt x="320294" y="110490"/>
                  </a:lnTo>
                  <a:lnTo>
                    <a:pt x="323088" y="113030"/>
                  </a:lnTo>
                  <a:lnTo>
                    <a:pt x="325755" y="114300"/>
                  </a:lnTo>
                  <a:lnTo>
                    <a:pt x="334391" y="114300"/>
                  </a:lnTo>
                  <a:lnTo>
                    <a:pt x="341249" y="111760"/>
                  </a:lnTo>
                  <a:lnTo>
                    <a:pt x="344297" y="109220"/>
                  </a:lnTo>
                  <a:lnTo>
                    <a:pt x="346963" y="106680"/>
                  </a:lnTo>
                  <a:lnTo>
                    <a:pt x="350697" y="102870"/>
                  </a:lnTo>
                  <a:lnTo>
                    <a:pt x="328675" y="102870"/>
                  </a:lnTo>
                  <a:lnTo>
                    <a:pt x="324357" y="100330"/>
                  </a:lnTo>
                  <a:lnTo>
                    <a:pt x="321437" y="97790"/>
                  </a:lnTo>
                  <a:lnTo>
                    <a:pt x="317246" y="92710"/>
                  </a:lnTo>
                  <a:lnTo>
                    <a:pt x="291592" y="67310"/>
                  </a:lnTo>
                  <a:close/>
                </a:path>
                <a:path w="387985" h="398779">
                  <a:moveTo>
                    <a:pt x="321310" y="38100"/>
                  </a:moveTo>
                  <a:lnTo>
                    <a:pt x="313436" y="45720"/>
                  </a:lnTo>
                  <a:lnTo>
                    <a:pt x="338328" y="69850"/>
                  </a:lnTo>
                  <a:lnTo>
                    <a:pt x="342265" y="74930"/>
                  </a:lnTo>
                  <a:lnTo>
                    <a:pt x="344805" y="77470"/>
                  </a:lnTo>
                  <a:lnTo>
                    <a:pt x="347344" y="83820"/>
                  </a:lnTo>
                  <a:lnTo>
                    <a:pt x="347472" y="86360"/>
                  </a:lnTo>
                  <a:lnTo>
                    <a:pt x="346582" y="90170"/>
                  </a:lnTo>
                  <a:lnTo>
                    <a:pt x="331343" y="102870"/>
                  </a:lnTo>
                  <a:lnTo>
                    <a:pt x="350697" y="102870"/>
                  </a:lnTo>
                  <a:lnTo>
                    <a:pt x="353187" y="100330"/>
                  </a:lnTo>
                  <a:lnTo>
                    <a:pt x="355473" y="92710"/>
                  </a:lnTo>
                  <a:lnTo>
                    <a:pt x="353822" y="83820"/>
                  </a:lnTo>
                  <a:lnTo>
                    <a:pt x="367665" y="83820"/>
                  </a:lnTo>
                  <a:lnTo>
                    <a:pt x="321310" y="38100"/>
                  </a:lnTo>
                  <a:close/>
                </a:path>
                <a:path w="387985" h="398779">
                  <a:moveTo>
                    <a:pt x="367665" y="83820"/>
                  </a:moveTo>
                  <a:lnTo>
                    <a:pt x="353822" y="83820"/>
                  </a:lnTo>
                  <a:lnTo>
                    <a:pt x="360680" y="91440"/>
                  </a:lnTo>
                  <a:lnTo>
                    <a:pt x="367665" y="83820"/>
                  </a:lnTo>
                  <a:close/>
                </a:path>
                <a:path w="387985" h="398779">
                  <a:moveTo>
                    <a:pt x="323469" y="0"/>
                  </a:moveTo>
                  <a:lnTo>
                    <a:pt x="315594" y="7620"/>
                  </a:lnTo>
                  <a:lnTo>
                    <a:pt x="379730" y="72390"/>
                  </a:lnTo>
                  <a:lnTo>
                    <a:pt x="387477" y="64770"/>
                  </a:lnTo>
                  <a:lnTo>
                    <a:pt x="323469"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85" name="object 285"/>
            <p:cNvSpPr/>
            <p:nvPr/>
          </p:nvSpPr>
          <p:spPr>
            <a:xfrm>
              <a:off x="4847846" y="5600987"/>
              <a:ext cx="441325" cy="568960"/>
            </a:xfrm>
            <a:custGeom>
              <a:avLst/>
              <a:gdLst/>
              <a:ahLst/>
              <a:cxnLst/>
              <a:rect l="l" t="t" r="r" b="b"/>
              <a:pathLst>
                <a:path w="441325" h="426720">
                  <a:moveTo>
                    <a:pt x="50545" y="341630"/>
                  </a:moveTo>
                  <a:lnTo>
                    <a:pt x="32892" y="341630"/>
                  </a:lnTo>
                  <a:lnTo>
                    <a:pt x="36575" y="342900"/>
                  </a:lnTo>
                  <a:lnTo>
                    <a:pt x="39750" y="346710"/>
                  </a:lnTo>
                  <a:lnTo>
                    <a:pt x="45913" y="373380"/>
                  </a:lnTo>
                  <a:lnTo>
                    <a:pt x="45698" y="378460"/>
                  </a:lnTo>
                  <a:lnTo>
                    <a:pt x="44957" y="387350"/>
                  </a:lnTo>
                  <a:lnTo>
                    <a:pt x="44068" y="394970"/>
                  </a:lnTo>
                  <a:lnTo>
                    <a:pt x="44037" y="403860"/>
                  </a:lnTo>
                  <a:lnTo>
                    <a:pt x="44322" y="407670"/>
                  </a:lnTo>
                  <a:lnTo>
                    <a:pt x="44830" y="412750"/>
                  </a:lnTo>
                  <a:lnTo>
                    <a:pt x="45846" y="416560"/>
                  </a:lnTo>
                  <a:lnTo>
                    <a:pt x="47751" y="420370"/>
                  </a:lnTo>
                  <a:lnTo>
                    <a:pt x="48767" y="422910"/>
                  </a:lnTo>
                  <a:lnTo>
                    <a:pt x="50291" y="425450"/>
                  </a:lnTo>
                  <a:lnTo>
                    <a:pt x="52196" y="426720"/>
                  </a:lnTo>
                  <a:lnTo>
                    <a:pt x="70192" y="408940"/>
                  </a:lnTo>
                  <a:lnTo>
                    <a:pt x="55625" y="408940"/>
                  </a:lnTo>
                  <a:lnTo>
                    <a:pt x="54990" y="406400"/>
                  </a:lnTo>
                  <a:lnTo>
                    <a:pt x="54736" y="403860"/>
                  </a:lnTo>
                  <a:lnTo>
                    <a:pt x="54609" y="398780"/>
                  </a:lnTo>
                  <a:lnTo>
                    <a:pt x="54990" y="392430"/>
                  </a:lnTo>
                  <a:lnTo>
                    <a:pt x="55625" y="383540"/>
                  </a:lnTo>
                  <a:lnTo>
                    <a:pt x="56514" y="373380"/>
                  </a:lnTo>
                  <a:lnTo>
                    <a:pt x="56768" y="368300"/>
                  </a:lnTo>
                  <a:lnTo>
                    <a:pt x="56705" y="363220"/>
                  </a:lnTo>
                  <a:lnTo>
                    <a:pt x="56514" y="360680"/>
                  </a:lnTo>
                  <a:lnTo>
                    <a:pt x="56260" y="355600"/>
                  </a:lnTo>
                  <a:lnTo>
                    <a:pt x="55371" y="351790"/>
                  </a:lnTo>
                  <a:lnTo>
                    <a:pt x="53975" y="347980"/>
                  </a:lnTo>
                  <a:lnTo>
                    <a:pt x="52450" y="344170"/>
                  </a:lnTo>
                  <a:lnTo>
                    <a:pt x="50545" y="341630"/>
                  </a:lnTo>
                  <a:close/>
                </a:path>
                <a:path w="441325" h="426720">
                  <a:moveTo>
                    <a:pt x="86994" y="377190"/>
                  </a:moveTo>
                  <a:lnTo>
                    <a:pt x="55625" y="408940"/>
                  </a:lnTo>
                  <a:lnTo>
                    <a:pt x="70192" y="408940"/>
                  </a:lnTo>
                  <a:lnTo>
                    <a:pt x="94614" y="384810"/>
                  </a:lnTo>
                  <a:lnTo>
                    <a:pt x="86994" y="377190"/>
                  </a:lnTo>
                  <a:close/>
                </a:path>
                <a:path w="441325" h="426720">
                  <a:moveTo>
                    <a:pt x="36956" y="331470"/>
                  </a:moveTo>
                  <a:lnTo>
                    <a:pt x="22986" y="331470"/>
                  </a:lnTo>
                  <a:lnTo>
                    <a:pt x="16382" y="335280"/>
                  </a:lnTo>
                  <a:lnTo>
                    <a:pt x="10286" y="340360"/>
                  </a:lnTo>
                  <a:lnTo>
                    <a:pt x="4190" y="346710"/>
                  </a:lnTo>
                  <a:lnTo>
                    <a:pt x="888" y="353060"/>
                  </a:lnTo>
                  <a:lnTo>
                    <a:pt x="0" y="367030"/>
                  </a:lnTo>
                  <a:lnTo>
                    <a:pt x="2539" y="373380"/>
                  </a:lnTo>
                  <a:lnTo>
                    <a:pt x="8000" y="379730"/>
                  </a:lnTo>
                  <a:lnTo>
                    <a:pt x="16890" y="373380"/>
                  </a:lnTo>
                  <a:lnTo>
                    <a:pt x="12826" y="368300"/>
                  </a:lnTo>
                  <a:lnTo>
                    <a:pt x="10921" y="364490"/>
                  </a:lnTo>
                  <a:lnTo>
                    <a:pt x="10921" y="355600"/>
                  </a:lnTo>
                  <a:lnTo>
                    <a:pt x="12826" y="351790"/>
                  </a:lnTo>
                  <a:lnTo>
                    <a:pt x="20192" y="344170"/>
                  </a:lnTo>
                  <a:lnTo>
                    <a:pt x="24129" y="341630"/>
                  </a:lnTo>
                  <a:lnTo>
                    <a:pt x="50545" y="341630"/>
                  </a:lnTo>
                  <a:lnTo>
                    <a:pt x="42925" y="334010"/>
                  </a:lnTo>
                  <a:lnTo>
                    <a:pt x="36956" y="331470"/>
                  </a:lnTo>
                  <a:close/>
                </a:path>
                <a:path w="441325" h="426720">
                  <a:moveTo>
                    <a:pt x="78612" y="283209"/>
                  </a:moveTo>
                  <a:lnTo>
                    <a:pt x="74548" y="283209"/>
                  </a:lnTo>
                  <a:lnTo>
                    <a:pt x="70484" y="284480"/>
                  </a:lnTo>
                  <a:lnTo>
                    <a:pt x="66547" y="285750"/>
                  </a:lnTo>
                  <a:lnTo>
                    <a:pt x="62864" y="288290"/>
                  </a:lnTo>
                  <a:lnTo>
                    <a:pt x="59435" y="292100"/>
                  </a:lnTo>
                  <a:lnTo>
                    <a:pt x="54736" y="295909"/>
                  </a:lnTo>
                  <a:lnTo>
                    <a:pt x="52069" y="300990"/>
                  </a:lnTo>
                  <a:lnTo>
                    <a:pt x="51053" y="312420"/>
                  </a:lnTo>
                  <a:lnTo>
                    <a:pt x="52196" y="318770"/>
                  </a:lnTo>
                  <a:lnTo>
                    <a:pt x="55244" y="325120"/>
                  </a:lnTo>
                  <a:lnTo>
                    <a:pt x="57959" y="328930"/>
                  </a:lnTo>
                  <a:lnTo>
                    <a:pt x="61531" y="334010"/>
                  </a:lnTo>
                  <a:lnTo>
                    <a:pt x="65960" y="339090"/>
                  </a:lnTo>
                  <a:lnTo>
                    <a:pt x="71246" y="345440"/>
                  </a:lnTo>
                  <a:lnTo>
                    <a:pt x="80057" y="353060"/>
                  </a:lnTo>
                  <a:lnTo>
                    <a:pt x="88391" y="359410"/>
                  </a:lnTo>
                  <a:lnTo>
                    <a:pt x="96250" y="363220"/>
                  </a:lnTo>
                  <a:lnTo>
                    <a:pt x="103631" y="364490"/>
                  </a:lnTo>
                  <a:lnTo>
                    <a:pt x="111505" y="365760"/>
                  </a:lnTo>
                  <a:lnTo>
                    <a:pt x="118617" y="363220"/>
                  </a:lnTo>
                  <a:lnTo>
                    <a:pt x="124840" y="356870"/>
                  </a:lnTo>
                  <a:lnTo>
                    <a:pt x="125984" y="355600"/>
                  </a:lnTo>
                  <a:lnTo>
                    <a:pt x="109981" y="355600"/>
                  </a:lnTo>
                  <a:lnTo>
                    <a:pt x="104012" y="354330"/>
                  </a:lnTo>
                  <a:lnTo>
                    <a:pt x="99109" y="353060"/>
                  </a:lnTo>
                  <a:lnTo>
                    <a:pt x="93360" y="349250"/>
                  </a:lnTo>
                  <a:lnTo>
                    <a:pt x="86778" y="344170"/>
                  </a:lnTo>
                  <a:lnTo>
                    <a:pt x="79375" y="336550"/>
                  </a:lnTo>
                  <a:lnTo>
                    <a:pt x="72348" y="330200"/>
                  </a:lnTo>
                  <a:lnTo>
                    <a:pt x="67071" y="322580"/>
                  </a:lnTo>
                  <a:lnTo>
                    <a:pt x="63533" y="316230"/>
                  </a:lnTo>
                  <a:lnTo>
                    <a:pt x="61721" y="311150"/>
                  </a:lnTo>
                  <a:lnTo>
                    <a:pt x="60832" y="306070"/>
                  </a:lnTo>
                  <a:lnTo>
                    <a:pt x="62229" y="302259"/>
                  </a:lnTo>
                  <a:lnTo>
                    <a:pt x="65785" y="298450"/>
                  </a:lnTo>
                  <a:lnTo>
                    <a:pt x="69468" y="294640"/>
                  </a:lnTo>
                  <a:lnTo>
                    <a:pt x="74294" y="293370"/>
                  </a:lnTo>
                  <a:lnTo>
                    <a:pt x="102488" y="293370"/>
                  </a:lnTo>
                  <a:lnTo>
                    <a:pt x="101091" y="292100"/>
                  </a:lnTo>
                  <a:lnTo>
                    <a:pt x="91693" y="287020"/>
                  </a:lnTo>
                  <a:lnTo>
                    <a:pt x="78612" y="283209"/>
                  </a:lnTo>
                  <a:close/>
                </a:path>
                <a:path w="441325" h="426720">
                  <a:moveTo>
                    <a:pt x="102488" y="293370"/>
                  </a:moveTo>
                  <a:lnTo>
                    <a:pt x="74294" y="293370"/>
                  </a:lnTo>
                  <a:lnTo>
                    <a:pt x="80263" y="294640"/>
                  </a:lnTo>
                  <a:lnTo>
                    <a:pt x="85095" y="295909"/>
                  </a:lnTo>
                  <a:lnTo>
                    <a:pt x="117109" y="325120"/>
                  </a:lnTo>
                  <a:lnTo>
                    <a:pt x="123189" y="341630"/>
                  </a:lnTo>
                  <a:lnTo>
                    <a:pt x="121919" y="346710"/>
                  </a:lnTo>
                  <a:lnTo>
                    <a:pt x="118363" y="350520"/>
                  </a:lnTo>
                  <a:lnTo>
                    <a:pt x="114680" y="354330"/>
                  </a:lnTo>
                  <a:lnTo>
                    <a:pt x="109981" y="355600"/>
                  </a:lnTo>
                  <a:lnTo>
                    <a:pt x="125984" y="355600"/>
                  </a:lnTo>
                  <a:lnTo>
                    <a:pt x="129412" y="351790"/>
                  </a:lnTo>
                  <a:lnTo>
                    <a:pt x="132079" y="346710"/>
                  </a:lnTo>
                  <a:lnTo>
                    <a:pt x="132587" y="341630"/>
                  </a:lnTo>
                  <a:lnTo>
                    <a:pt x="133222" y="336550"/>
                  </a:lnTo>
                  <a:lnTo>
                    <a:pt x="113029" y="303530"/>
                  </a:lnTo>
                  <a:lnTo>
                    <a:pt x="106679" y="297180"/>
                  </a:lnTo>
                  <a:lnTo>
                    <a:pt x="102488" y="293370"/>
                  </a:lnTo>
                  <a:close/>
                </a:path>
                <a:path w="441325" h="426720">
                  <a:moveTo>
                    <a:pt x="140637" y="254000"/>
                  </a:moveTo>
                  <a:lnTo>
                    <a:pt x="125094" y="254000"/>
                  </a:lnTo>
                  <a:lnTo>
                    <a:pt x="175259" y="304800"/>
                  </a:lnTo>
                  <a:lnTo>
                    <a:pt x="183133" y="295909"/>
                  </a:lnTo>
                  <a:lnTo>
                    <a:pt x="140637" y="254000"/>
                  </a:lnTo>
                  <a:close/>
                </a:path>
                <a:path w="441325" h="426720">
                  <a:moveTo>
                    <a:pt x="118744" y="232409"/>
                  </a:moveTo>
                  <a:lnTo>
                    <a:pt x="113664" y="237490"/>
                  </a:lnTo>
                  <a:lnTo>
                    <a:pt x="115061" y="241300"/>
                  </a:lnTo>
                  <a:lnTo>
                    <a:pt x="115696" y="246380"/>
                  </a:lnTo>
                  <a:lnTo>
                    <a:pt x="114934" y="259080"/>
                  </a:lnTo>
                  <a:lnTo>
                    <a:pt x="113664" y="265430"/>
                  </a:lnTo>
                  <a:lnTo>
                    <a:pt x="111251" y="271780"/>
                  </a:lnTo>
                  <a:lnTo>
                    <a:pt x="118871" y="279400"/>
                  </a:lnTo>
                  <a:lnTo>
                    <a:pt x="125094" y="254000"/>
                  </a:lnTo>
                  <a:lnTo>
                    <a:pt x="140637" y="254000"/>
                  </a:lnTo>
                  <a:lnTo>
                    <a:pt x="118744" y="232409"/>
                  </a:lnTo>
                  <a:close/>
                </a:path>
                <a:path w="441325" h="426720">
                  <a:moveTo>
                    <a:pt x="184022" y="181609"/>
                  </a:moveTo>
                  <a:lnTo>
                    <a:pt x="171957" y="181609"/>
                  </a:lnTo>
                  <a:lnTo>
                    <a:pt x="166369" y="184150"/>
                  </a:lnTo>
                  <a:lnTo>
                    <a:pt x="152526" y="213359"/>
                  </a:lnTo>
                  <a:lnTo>
                    <a:pt x="154431" y="220980"/>
                  </a:lnTo>
                  <a:lnTo>
                    <a:pt x="180814" y="254000"/>
                  </a:lnTo>
                  <a:lnTo>
                    <a:pt x="202691" y="264159"/>
                  </a:lnTo>
                  <a:lnTo>
                    <a:pt x="209218" y="264159"/>
                  </a:lnTo>
                  <a:lnTo>
                    <a:pt x="215280" y="262890"/>
                  </a:lnTo>
                  <a:lnTo>
                    <a:pt x="220890" y="260350"/>
                  </a:lnTo>
                  <a:lnTo>
                    <a:pt x="226059" y="255270"/>
                  </a:lnTo>
                  <a:lnTo>
                    <a:pt x="207644" y="255270"/>
                  </a:lnTo>
                  <a:lnTo>
                    <a:pt x="200532" y="252730"/>
                  </a:lnTo>
                  <a:lnTo>
                    <a:pt x="184721" y="236220"/>
                  </a:lnTo>
                  <a:lnTo>
                    <a:pt x="177545" y="236220"/>
                  </a:lnTo>
                  <a:lnTo>
                    <a:pt x="171195" y="229870"/>
                  </a:lnTo>
                  <a:lnTo>
                    <a:pt x="167004" y="223520"/>
                  </a:lnTo>
                  <a:lnTo>
                    <a:pt x="164845" y="218440"/>
                  </a:lnTo>
                  <a:lnTo>
                    <a:pt x="162813" y="214630"/>
                  </a:lnTo>
                  <a:lnTo>
                    <a:pt x="162178" y="209550"/>
                  </a:lnTo>
                  <a:lnTo>
                    <a:pt x="163321" y="201930"/>
                  </a:lnTo>
                  <a:lnTo>
                    <a:pt x="164845" y="199390"/>
                  </a:lnTo>
                  <a:lnTo>
                    <a:pt x="167385" y="196850"/>
                  </a:lnTo>
                  <a:lnTo>
                    <a:pt x="170433" y="193040"/>
                  </a:lnTo>
                  <a:lnTo>
                    <a:pt x="174243" y="191770"/>
                  </a:lnTo>
                  <a:lnTo>
                    <a:pt x="191833" y="191770"/>
                  </a:lnTo>
                  <a:lnTo>
                    <a:pt x="195452" y="187959"/>
                  </a:lnTo>
                  <a:lnTo>
                    <a:pt x="189864" y="182880"/>
                  </a:lnTo>
                  <a:lnTo>
                    <a:pt x="184022" y="181609"/>
                  </a:lnTo>
                  <a:close/>
                </a:path>
                <a:path w="441325" h="426720">
                  <a:moveTo>
                    <a:pt x="225170" y="214630"/>
                  </a:moveTo>
                  <a:lnTo>
                    <a:pt x="197738" y="214630"/>
                  </a:lnTo>
                  <a:lnTo>
                    <a:pt x="207517" y="215900"/>
                  </a:lnTo>
                  <a:lnTo>
                    <a:pt x="212216" y="218440"/>
                  </a:lnTo>
                  <a:lnTo>
                    <a:pt x="216661" y="222250"/>
                  </a:lnTo>
                  <a:lnTo>
                    <a:pt x="221233" y="227330"/>
                  </a:lnTo>
                  <a:lnTo>
                    <a:pt x="223646" y="232409"/>
                  </a:lnTo>
                  <a:lnTo>
                    <a:pt x="224281" y="241300"/>
                  </a:lnTo>
                  <a:lnTo>
                    <a:pt x="222757" y="246380"/>
                  </a:lnTo>
                  <a:lnTo>
                    <a:pt x="217169" y="251459"/>
                  </a:lnTo>
                  <a:lnTo>
                    <a:pt x="214375" y="252730"/>
                  </a:lnTo>
                  <a:lnTo>
                    <a:pt x="210946" y="254000"/>
                  </a:lnTo>
                  <a:lnTo>
                    <a:pt x="207644" y="255270"/>
                  </a:lnTo>
                  <a:lnTo>
                    <a:pt x="226059" y="255270"/>
                  </a:lnTo>
                  <a:lnTo>
                    <a:pt x="229869" y="251459"/>
                  </a:lnTo>
                  <a:lnTo>
                    <a:pt x="232409" y="247650"/>
                  </a:lnTo>
                  <a:lnTo>
                    <a:pt x="234695" y="237490"/>
                  </a:lnTo>
                  <a:lnTo>
                    <a:pt x="234441" y="232409"/>
                  </a:lnTo>
                  <a:lnTo>
                    <a:pt x="232790" y="227330"/>
                  </a:lnTo>
                  <a:lnTo>
                    <a:pt x="231012" y="222250"/>
                  </a:lnTo>
                  <a:lnTo>
                    <a:pt x="228218" y="218440"/>
                  </a:lnTo>
                  <a:lnTo>
                    <a:pt x="225170" y="214630"/>
                  </a:lnTo>
                  <a:close/>
                </a:path>
                <a:path w="441325" h="426720">
                  <a:moveTo>
                    <a:pt x="211200" y="204470"/>
                  </a:moveTo>
                  <a:lnTo>
                    <a:pt x="196087" y="204470"/>
                  </a:lnTo>
                  <a:lnTo>
                    <a:pt x="189737" y="207009"/>
                  </a:lnTo>
                  <a:lnTo>
                    <a:pt x="184530" y="212090"/>
                  </a:lnTo>
                  <a:lnTo>
                    <a:pt x="181482" y="214630"/>
                  </a:lnTo>
                  <a:lnTo>
                    <a:pt x="179323" y="218440"/>
                  </a:lnTo>
                  <a:lnTo>
                    <a:pt x="178053" y="222250"/>
                  </a:lnTo>
                  <a:lnTo>
                    <a:pt x="176656" y="227330"/>
                  </a:lnTo>
                  <a:lnTo>
                    <a:pt x="176529" y="231140"/>
                  </a:lnTo>
                  <a:lnTo>
                    <a:pt x="177545" y="236220"/>
                  </a:lnTo>
                  <a:lnTo>
                    <a:pt x="184721" y="236220"/>
                  </a:lnTo>
                  <a:lnTo>
                    <a:pt x="184657" y="228600"/>
                  </a:lnTo>
                  <a:lnTo>
                    <a:pt x="186308" y="223520"/>
                  </a:lnTo>
                  <a:lnTo>
                    <a:pt x="193420" y="217170"/>
                  </a:lnTo>
                  <a:lnTo>
                    <a:pt x="197738" y="214630"/>
                  </a:lnTo>
                  <a:lnTo>
                    <a:pt x="225170" y="214630"/>
                  </a:lnTo>
                  <a:lnTo>
                    <a:pt x="224154" y="213359"/>
                  </a:lnTo>
                  <a:lnTo>
                    <a:pt x="218058" y="208280"/>
                  </a:lnTo>
                  <a:lnTo>
                    <a:pt x="211200" y="204470"/>
                  </a:lnTo>
                  <a:close/>
                </a:path>
                <a:path w="441325" h="426720">
                  <a:moveTo>
                    <a:pt x="248792" y="176530"/>
                  </a:moveTo>
                  <a:lnTo>
                    <a:pt x="224662" y="200659"/>
                  </a:lnTo>
                  <a:lnTo>
                    <a:pt x="232536" y="208280"/>
                  </a:lnTo>
                  <a:lnTo>
                    <a:pt x="256666" y="184150"/>
                  </a:lnTo>
                  <a:lnTo>
                    <a:pt x="248792" y="176530"/>
                  </a:lnTo>
                  <a:close/>
                </a:path>
                <a:path w="441325" h="426720">
                  <a:moveTo>
                    <a:pt x="248665" y="102869"/>
                  </a:moveTo>
                  <a:lnTo>
                    <a:pt x="239521" y="111759"/>
                  </a:lnTo>
                  <a:lnTo>
                    <a:pt x="278891" y="200659"/>
                  </a:lnTo>
                  <a:lnTo>
                    <a:pt x="287908" y="191770"/>
                  </a:lnTo>
                  <a:lnTo>
                    <a:pt x="275589" y="165100"/>
                  </a:lnTo>
                  <a:lnTo>
                    <a:pt x="284522" y="156209"/>
                  </a:lnTo>
                  <a:lnTo>
                    <a:pt x="271144" y="156209"/>
                  </a:lnTo>
                  <a:lnTo>
                    <a:pt x="256793" y="124459"/>
                  </a:lnTo>
                  <a:lnTo>
                    <a:pt x="253872" y="119380"/>
                  </a:lnTo>
                  <a:lnTo>
                    <a:pt x="250570" y="114300"/>
                  </a:lnTo>
                  <a:lnTo>
                    <a:pt x="275716" y="114300"/>
                  </a:lnTo>
                  <a:lnTo>
                    <a:pt x="248665" y="102869"/>
                  </a:lnTo>
                  <a:close/>
                </a:path>
                <a:path w="441325" h="426720">
                  <a:moveTo>
                    <a:pt x="191833" y="191770"/>
                  </a:moveTo>
                  <a:lnTo>
                    <a:pt x="181228" y="191770"/>
                  </a:lnTo>
                  <a:lnTo>
                    <a:pt x="184530" y="193040"/>
                  </a:lnTo>
                  <a:lnTo>
                    <a:pt x="188213" y="195580"/>
                  </a:lnTo>
                  <a:lnTo>
                    <a:pt x="191833" y="191770"/>
                  </a:lnTo>
                  <a:close/>
                </a:path>
                <a:path w="441325" h="426720">
                  <a:moveTo>
                    <a:pt x="275716" y="114300"/>
                  </a:moveTo>
                  <a:lnTo>
                    <a:pt x="250570" y="114300"/>
                  </a:lnTo>
                  <a:lnTo>
                    <a:pt x="255015" y="116840"/>
                  </a:lnTo>
                  <a:lnTo>
                    <a:pt x="260984" y="119380"/>
                  </a:lnTo>
                  <a:lnTo>
                    <a:pt x="268350" y="123190"/>
                  </a:lnTo>
                  <a:lnTo>
                    <a:pt x="292861" y="134620"/>
                  </a:lnTo>
                  <a:lnTo>
                    <a:pt x="271144" y="156209"/>
                  </a:lnTo>
                  <a:lnTo>
                    <a:pt x="284522" y="156209"/>
                  </a:lnTo>
                  <a:lnTo>
                    <a:pt x="302386" y="138430"/>
                  </a:lnTo>
                  <a:lnTo>
                    <a:pt x="332824" y="138430"/>
                  </a:lnTo>
                  <a:lnTo>
                    <a:pt x="275716" y="114300"/>
                  </a:lnTo>
                  <a:close/>
                </a:path>
                <a:path w="441325" h="426720">
                  <a:moveTo>
                    <a:pt x="332824" y="138430"/>
                  </a:moveTo>
                  <a:lnTo>
                    <a:pt x="302386" y="138430"/>
                  </a:lnTo>
                  <a:lnTo>
                    <a:pt x="329183" y="149859"/>
                  </a:lnTo>
                  <a:lnTo>
                    <a:pt x="338835" y="140970"/>
                  </a:lnTo>
                  <a:lnTo>
                    <a:pt x="332824" y="138430"/>
                  </a:lnTo>
                  <a:close/>
                </a:path>
                <a:path w="441325" h="426720">
                  <a:moveTo>
                    <a:pt x="306577" y="80009"/>
                  </a:moveTo>
                  <a:lnTo>
                    <a:pt x="298703" y="87630"/>
                  </a:lnTo>
                  <a:lnTo>
                    <a:pt x="327532" y="116840"/>
                  </a:lnTo>
                  <a:lnTo>
                    <a:pt x="330834" y="120650"/>
                  </a:lnTo>
                  <a:lnTo>
                    <a:pt x="333501" y="121919"/>
                  </a:lnTo>
                  <a:lnTo>
                    <a:pt x="335279" y="123190"/>
                  </a:lnTo>
                  <a:lnTo>
                    <a:pt x="338073" y="125730"/>
                  </a:lnTo>
                  <a:lnTo>
                    <a:pt x="340867" y="127000"/>
                  </a:lnTo>
                  <a:lnTo>
                    <a:pt x="349376" y="127000"/>
                  </a:lnTo>
                  <a:lnTo>
                    <a:pt x="356234" y="124459"/>
                  </a:lnTo>
                  <a:lnTo>
                    <a:pt x="359282" y="121919"/>
                  </a:lnTo>
                  <a:lnTo>
                    <a:pt x="362076" y="119380"/>
                  </a:lnTo>
                  <a:lnTo>
                    <a:pt x="365810" y="115569"/>
                  </a:lnTo>
                  <a:lnTo>
                    <a:pt x="343661" y="115569"/>
                  </a:lnTo>
                  <a:lnTo>
                    <a:pt x="339343" y="113030"/>
                  </a:lnTo>
                  <a:lnTo>
                    <a:pt x="336422" y="110490"/>
                  </a:lnTo>
                  <a:lnTo>
                    <a:pt x="332358" y="105409"/>
                  </a:lnTo>
                  <a:lnTo>
                    <a:pt x="306577" y="80009"/>
                  </a:lnTo>
                  <a:close/>
                </a:path>
                <a:path w="441325" h="426720">
                  <a:moveTo>
                    <a:pt x="336295" y="50800"/>
                  </a:moveTo>
                  <a:lnTo>
                    <a:pt x="328548" y="58419"/>
                  </a:lnTo>
                  <a:lnTo>
                    <a:pt x="357250" y="87630"/>
                  </a:lnTo>
                  <a:lnTo>
                    <a:pt x="359917" y="90169"/>
                  </a:lnTo>
                  <a:lnTo>
                    <a:pt x="361060" y="93980"/>
                  </a:lnTo>
                  <a:lnTo>
                    <a:pt x="362330" y="96519"/>
                  </a:lnTo>
                  <a:lnTo>
                    <a:pt x="362584" y="99059"/>
                  </a:lnTo>
                  <a:lnTo>
                    <a:pt x="360806" y="106680"/>
                  </a:lnTo>
                  <a:lnTo>
                    <a:pt x="359155" y="109219"/>
                  </a:lnTo>
                  <a:lnTo>
                    <a:pt x="356869" y="111759"/>
                  </a:lnTo>
                  <a:lnTo>
                    <a:pt x="354456" y="114300"/>
                  </a:lnTo>
                  <a:lnTo>
                    <a:pt x="351916" y="115569"/>
                  </a:lnTo>
                  <a:lnTo>
                    <a:pt x="365810" y="115569"/>
                  </a:lnTo>
                  <a:lnTo>
                    <a:pt x="368300" y="113030"/>
                  </a:lnTo>
                  <a:lnTo>
                    <a:pt x="370585" y="105409"/>
                  </a:lnTo>
                  <a:lnTo>
                    <a:pt x="368934" y="96519"/>
                  </a:lnTo>
                  <a:lnTo>
                    <a:pt x="382777" y="96519"/>
                  </a:lnTo>
                  <a:lnTo>
                    <a:pt x="336295" y="50800"/>
                  </a:lnTo>
                  <a:close/>
                </a:path>
                <a:path w="441325" h="426720">
                  <a:moveTo>
                    <a:pt x="382777" y="96519"/>
                  </a:moveTo>
                  <a:lnTo>
                    <a:pt x="368934" y="96519"/>
                  </a:lnTo>
                  <a:lnTo>
                    <a:pt x="375665" y="104140"/>
                  </a:lnTo>
                  <a:lnTo>
                    <a:pt x="382777" y="96519"/>
                  </a:lnTo>
                  <a:close/>
                </a:path>
                <a:path w="441325" h="426720">
                  <a:moveTo>
                    <a:pt x="406018" y="83819"/>
                  </a:moveTo>
                  <a:lnTo>
                    <a:pt x="397255" y="90169"/>
                  </a:lnTo>
                  <a:lnTo>
                    <a:pt x="402208" y="95250"/>
                  </a:lnTo>
                  <a:lnTo>
                    <a:pt x="407542" y="97790"/>
                  </a:lnTo>
                  <a:lnTo>
                    <a:pt x="419353" y="95250"/>
                  </a:lnTo>
                  <a:lnTo>
                    <a:pt x="425068" y="92709"/>
                  </a:lnTo>
                  <a:lnTo>
                    <a:pt x="430656" y="86359"/>
                  </a:lnTo>
                  <a:lnTo>
                    <a:pt x="411352" y="86359"/>
                  </a:lnTo>
                  <a:lnTo>
                    <a:pt x="406018" y="83819"/>
                  </a:lnTo>
                  <a:close/>
                </a:path>
                <a:path w="441325" h="426720">
                  <a:moveTo>
                    <a:pt x="433704" y="48259"/>
                  </a:moveTo>
                  <a:lnTo>
                    <a:pt x="418718" y="48259"/>
                  </a:lnTo>
                  <a:lnTo>
                    <a:pt x="423798" y="53340"/>
                  </a:lnTo>
                  <a:lnTo>
                    <a:pt x="426973" y="57150"/>
                  </a:lnTo>
                  <a:lnTo>
                    <a:pt x="428243" y="59690"/>
                  </a:lnTo>
                  <a:lnTo>
                    <a:pt x="430148" y="62230"/>
                  </a:lnTo>
                  <a:lnTo>
                    <a:pt x="430783" y="66040"/>
                  </a:lnTo>
                  <a:lnTo>
                    <a:pt x="411352" y="86359"/>
                  </a:lnTo>
                  <a:lnTo>
                    <a:pt x="430656" y="86359"/>
                  </a:lnTo>
                  <a:lnTo>
                    <a:pt x="435228" y="82550"/>
                  </a:lnTo>
                  <a:lnTo>
                    <a:pt x="438276" y="77469"/>
                  </a:lnTo>
                  <a:lnTo>
                    <a:pt x="439800" y="72390"/>
                  </a:lnTo>
                  <a:lnTo>
                    <a:pt x="441197" y="67309"/>
                  </a:lnTo>
                  <a:lnTo>
                    <a:pt x="441197" y="62230"/>
                  </a:lnTo>
                  <a:lnTo>
                    <a:pt x="439546" y="58419"/>
                  </a:lnTo>
                  <a:lnTo>
                    <a:pt x="438022" y="53340"/>
                  </a:lnTo>
                  <a:lnTo>
                    <a:pt x="433704" y="48259"/>
                  </a:lnTo>
                  <a:close/>
                </a:path>
                <a:path w="441325" h="426720">
                  <a:moveTo>
                    <a:pt x="386333" y="0"/>
                  </a:moveTo>
                  <a:lnTo>
                    <a:pt x="379094" y="7619"/>
                  </a:lnTo>
                  <a:lnTo>
                    <a:pt x="384682" y="12700"/>
                  </a:lnTo>
                  <a:lnTo>
                    <a:pt x="376681" y="12700"/>
                  </a:lnTo>
                  <a:lnTo>
                    <a:pt x="369950" y="15240"/>
                  </a:lnTo>
                  <a:lnTo>
                    <a:pt x="360425" y="24130"/>
                  </a:lnTo>
                  <a:lnTo>
                    <a:pt x="357885" y="29209"/>
                  </a:lnTo>
                  <a:lnTo>
                    <a:pt x="355853" y="39369"/>
                  </a:lnTo>
                  <a:lnTo>
                    <a:pt x="356361" y="44450"/>
                  </a:lnTo>
                  <a:lnTo>
                    <a:pt x="382142" y="74930"/>
                  </a:lnTo>
                  <a:lnTo>
                    <a:pt x="398271" y="76200"/>
                  </a:lnTo>
                  <a:lnTo>
                    <a:pt x="405510" y="73659"/>
                  </a:lnTo>
                  <a:lnTo>
                    <a:pt x="411860" y="67309"/>
                  </a:lnTo>
                  <a:lnTo>
                    <a:pt x="413162" y="66040"/>
                  </a:lnTo>
                  <a:lnTo>
                    <a:pt x="398144" y="66040"/>
                  </a:lnTo>
                  <a:lnTo>
                    <a:pt x="387603" y="64769"/>
                  </a:lnTo>
                  <a:lnTo>
                    <a:pt x="366521" y="34290"/>
                  </a:lnTo>
                  <a:lnTo>
                    <a:pt x="368045" y="29209"/>
                  </a:lnTo>
                  <a:lnTo>
                    <a:pt x="371601" y="26669"/>
                  </a:lnTo>
                  <a:lnTo>
                    <a:pt x="375157" y="22859"/>
                  </a:lnTo>
                  <a:lnTo>
                    <a:pt x="379602" y="21590"/>
                  </a:lnTo>
                  <a:lnTo>
                    <a:pt x="407526" y="21590"/>
                  </a:lnTo>
                  <a:lnTo>
                    <a:pt x="386333" y="0"/>
                  </a:lnTo>
                  <a:close/>
                </a:path>
                <a:path w="441325" h="426720">
                  <a:moveTo>
                    <a:pt x="407526" y="21590"/>
                  </a:moveTo>
                  <a:lnTo>
                    <a:pt x="390397" y="21590"/>
                  </a:lnTo>
                  <a:lnTo>
                    <a:pt x="395985" y="24130"/>
                  </a:lnTo>
                  <a:lnTo>
                    <a:pt x="401700" y="30480"/>
                  </a:lnTo>
                  <a:lnTo>
                    <a:pt x="407542" y="36830"/>
                  </a:lnTo>
                  <a:lnTo>
                    <a:pt x="410717" y="41909"/>
                  </a:lnTo>
                  <a:lnTo>
                    <a:pt x="411098" y="46990"/>
                  </a:lnTo>
                  <a:lnTo>
                    <a:pt x="411352" y="52069"/>
                  </a:lnTo>
                  <a:lnTo>
                    <a:pt x="409701" y="57150"/>
                  </a:lnTo>
                  <a:lnTo>
                    <a:pt x="406145" y="60959"/>
                  </a:lnTo>
                  <a:lnTo>
                    <a:pt x="402463" y="63500"/>
                  </a:lnTo>
                  <a:lnTo>
                    <a:pt x="398144" y="66040"/>
                  </a:lnTo>
                  <a:lnTo>
                    <a:pt x="413162" y="66040"/>
                  </a:lnTo>
                  <a:lnTo>
                    <a:pt x="417067" y="62230"/>
                  </a:lnTo>
                  <a:lnTo>
                    <a:pt x="419353" y="55880"/>
                  </a:lnTo>
                  <a:lnTo>
                    <a:pt x="418718" y="48259"/>
                  </a:lnTo>
                  <a:lnTo>
                    <a:pt x="433704" y="48259"/>
                  </a:lnTo>
                  <a:lnTo>
                    <a:pt x="407526" y="2159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86" name="object 286"/>
            <p:cNvSpPr/>
            <p:nvPr/>
          </p:nvSpPr>
          <p:spPr>
            <a:xfrm>
              <a:off x="5342003" y="5612842"/>
              <a:ext cx="424815" cy="557107"/>
            </a:xfrm>
            <a:custGeom>
              <a:avLst/>
              <a:gdLst/>
              <a:ahLst/>
              <a:cxnLst/>
              <a:rect l="l" t="t" r="r" b="b"/>
              <a:pathLst>
                <a:path w="424814" h="417829">
                  <a:moveTo>
                    <a:pt x="50546" y="332740"/>
                  </a:moveTo>
                  <a:lnTo>
                    <a:pt x="32765" y="332740"/>
                  </a:lnTo>
                  <a:lnTo>
                    <a:pt x="36575" y="334010"/>
                  </a:lnTo>
                  <a:lnTo>
                    <a:pt x="39624" y="337820"/>
                  </a:lnTo>
                  <a:lnTo>
                    <a:pt x="45913" y="364490"/>
                  </a:lnTo>
                  <a:lnTo>
                    <a:pt x="45698" y="369570"/>
                  </a:lnTo>
                  <a:lnTo>
                    <a:pt x="44958" y="378460"/>
                  </a:lnTo>
                  <a:lnTo>
                    <a:pt x="44069" y="386080"/>
                  </a:lnTo>
                  <a:lnTo>
                    <a:pt x="44037" y="394970"/>
                  </a:lnTo>
                  <a:lnTo>
                    <a:pt x="44703" y="403860"/>
                  </a:lnTo>
                  <a:lnTo>
                    <a:pt x="45847" y="407670"/>
                  </a:lnTo>
                  <a:lnTo>
                    <a:pt x="47625" y="411480"/>
                  </a:lnTo>
                  <a:lnTo>
                    <a:pt x="48768" y="414020"/>
                  </a:lnTo>
                  <a:lnTo>
                    <a:pt x="50291" y="416560"/>
                  </a:lnTo>
                  <a:lnTo>
                    <a:pt x="52197" y="417830"/>
                  </a:lnTo>
                  <a:lnTo>
                    <a:pt x="70138" y="400050"/>
                  </a:lnTo>
                  <a:lnTo>
                    <a:pt x="55625" y="400050"/>
                  </a:lnTo>
                  <a:lnTo>
                    <a:pt x="54990" y="397510"/>
                  </a:lnTo>
                  <a:lnTo>
                    <a:pt x="54737" y="394970"/>
                  </a:lnTo>
                  <a:lnTo>
                    <a:pt x="54610" y="389890"/>
                  </a:lnTo>
                  <a:lnTo>
                    <a:pt x="54863" y="383540"/>
                  </a:lnTo>
                  <a:lnTo>
                    <a:pt x="56514" y="364490"/>
                  </a:lnTo>
                  <a:lnTo>
                    <a:pt x="56684" y="359410"/>
                  </a:lnTo>
                  <a:lnTo>
                    <a:pt x="52450" y="335280"/>
                  </a:lnTo>
                  <a:lnTo>
                    <a:pt x="50546" y="332740"/>
                  </a:lnTo>
                  <a:close/>
                </a:path>
                <a:path w="424814" h="417829">
                  <a:moveTo>
                    <a:pt x="86995" y="368300"/>
                  </a:moveTo>
                  <a:lnTo>
                    <a:pt x="55625" y="400050"/>
                  </a:lnTo>
                  <a:lnTo>
                    <a:pt x="70138" y="400050"/>
                  </a:lnTo>
                  <a:lnTo>
                    <a:pt x="94487" y="375920"/>
                  </a:lnTo>
                  <a:lnTo>
                    <a:pt x="86995" y="368300"/>
                  </a:lnTo>
                  <a:close/>
                </a:path>
                <a:path w="424814" h="417829">
                  <a:moveTo>
                    <a:pt x="36829" y="322580"/>
                  </a:moveTo>
                  <a:lnTo>
                    <a:pt x="22860" y="322580"/>
                  </a:lnTo>
                  <a:lnTo>
                    <a:pt x="16383" y="326390"/>
                  </a:lnTo>
                  <a:lnTo>
                    <a:pt x="10160" y="331470"/>
                  </a:lnTo>
                  <a:lnTo>
                    <a:pt x="4063" y="337820"/>
                  </a:lnTo>
                  <a:lnTo>
                    <a:pt x="888" y="344170"/>
                  </a:lnTo>
                  <a:lnTo>
                    <a:pt x="0" y="358140"/>
                  </a:lnTo>
                  <a:lnTo>
                    <a:pt x="2412" y="364490"/>
                  </a:lnTo>
                  <a:lnTo>
                    <a:pt x="7874" y="370840"/>
                  </a:lnTo>
                  <a:lnTo>
                    <a:pt x="16890" y="364490"/>
                  </a:lnTo>
                  <a:lnTo>
                    <a:pt x="12826" y="359410"/>
                  </a:lnTo>
                  <a:lnTo>
                    <a:pt x="10922" y="355600"/>
                  </a:lnTo>
                  <a:lnTo>
                    <a:pt x="10922" y="346710"/>
                  </a:lnTo>
                  <a:lnTo>
                    <a:pt x="12700" y="342900"/>
                  </a:lnTo>
                  <a:lnTo>
                    <a:pt x="16510" y="339090"/>
                  </a:lnTo>
                  <a:lnTo>
                    <a:pt x="20065" y="335280"/>
                  </a:lnTo>
                  <a:lnTo>
                    <a:pt x="24129" y="332740"/>
                  </a:lnTo>
                  <a:lnTo>
                    <a:pt x="50546" y="332740"/>
                  </a:lnTo>
                  <a:lnTo>
                    <a:pt x="47878" y="330200"/>
                  </a:lnTo>
                  <a:lnTo>
                    <a:pt x="42925" y="325120"/>
                  </a:lnTo>
                  <a:lnTo>
                    <a:pt x="36829" y="322580"/>
                  </a:lnTo>
                  <a:close/>
                </a:path>
                <a:path w="424814" h="417829">
                  <a:moveTo>
                    <a:pt x="78612" y="274320"/>
                  </a:moveTo>
                  <a:lnTo>
                    <a:pt x="74422" y="274320"/>
                  </a:lnTo>
                  <a:lnTo>
                    <a:pt x="66548" y="276860"/>
                  </a:lnTo>
                  <a:lnTo>
                    <a:pt x="62864" y="279400"/>
                  </a:lnTo>
                  <a:lnTo>
                    <a:pt x="59436" y="283210"/>
                  </a:lnTo>
                  <a:lnTo>
                    <a:pt x="54737" y="287020"/>
                  </a:lnTo>
                  <a:lnTo>
                    <a:pt x="52070" y="292100"/>
                  </a:lnTo>
                  <a:lnTo>
                    <a:pt x="51562" y="298450"/>
                  </a:lnTo>
                  <a:lnTo>
                    <a:pt x="50926" y="303530"/>
                  </a:lnTo>
                  <a:lnTo>
                    <a:pt x="52197" y="309880"/>
                  </a:lnTo>
                  <a:lnTo>
                    <a:pt x="55245" y="316230"/>
                  </a:lnTo>
                  <a:lnTo>
                    <a:pt x="57959" y="320040"/>
                  </a:lnTo>
                  <a:lnTo>
                    <a:pt x="61531" y="325120"/>
                  </a:lnTo>
                  <a:lnTo>
                    <a:pt x="65960" y="330200"/>
                  </a:lnTo>
                  <a:lnTo>
                    <a:pt x="71247" y="336550"/>
                  </a:lnTo>
                  <a:lnTo>
                    <a:pt x="79986" y="344170"/>
                  </a:lnTo>
                  <a:lnTo>
                    <a:pt x="88296" y="350520"/>
                  </a:lnTo>
                  <a:lnTo>
                    <a:pt x="96178" y="354330"/>
                  </a:lnTo>
                  <a:lnTo>
                    <a:pt x="111506" y="356870"/>
                  </a:lnTo>
                  <a:lnTo>
                    <a:pt x="118618" y="354330"/>
                  </a:lnTo>
                  <a:lnTo>
                    <a:pt x="124713" y="347980"/>
                  </a:lnTo>
                  <a:lnTo>
                    <a:pt x="125888" y="346710"/>
                  </a:lnTo>
                  <a:lnTo>
                    <a:pt x="109854" y="346710"/>
                  </a:lnTo>
                  <a:lnTo>
                    <a:pt x="104012" y="345440"/>
                  </a:lnTo>
                  <a:lnTo>
                    <a:pt x="99107" y="344170"/>
                  </a:lnTo>
                  <a:lnTo>
                    <a:pt x="93345" y="340360"/>
                  </a:lnTo>
                  <a:lnTo>
                    <a:pt x="86725" y="335280"/>
                  </a:lnTo>
                  <a:lnTo>
                    <a:pt x="79248" y="327660"/>
                  </a:lnTo>
                  <a:lnTo>
                    <a:pt x="72294" y="321310"/>
                  </a:lnTo>
                  <a:lnTo>
                    <a:pt x="67055" y="313690"/>
                  </a:lnTo>
                  <a:lnTo>
                    <a:pt x="63531" y="307340"/>
                  </a:lnTo>
                  <a:lnTo>
                    <a:pt x="61722" y="302260"/>
                  </a:lnTo>
                  <a:lnTo>
                    <a:pt x="60833" y="297180"/>
                  </a:lnTo>
                  <a:lnTo>
                    <a:pt x="62229" y="293370"/>
                  </a:lnTo>
                  <a:lnTo>
                    <a:pt x="65786" y="289560"/>
                  </a:lnTo>
                  <a:lnTo>
                    <a:pt x="69469" y="285750"/>
                  </a:lnTo>
                  <a:lnTo>
                    <a:pt x="74295" y="284480"/>
                  </a:lnTo>
                  <a:lnTo>
                    <a:pt x="102488" y="284480"/>
                  </a:lnTo>
                  <a:lnTo>
                    <a:pt x="101091" y="283210"/>
                  </a:lnTo>
                  <a:lnTo>
                    <a:pt x="91694" y="278130"/>
                  </a:lnTo>
                  <a:lnTo>
                    <a:pt x="78612" y="274320"/>
                  </a:lnTo>
                  <a:close/>
                </a:path>
                <a:path w="424814" h="417829">
                  <a:moveTo>
                    <a:pt x="102488" y="284480"/>
                  </a:moveTo>
                  <a:lnTo>
                    <a:pt x="74295" y="284480"/>
                  </a:lnTo>
                  <a:lnTo>
                    <a:pt x="80137" y="285750"/>
                  </a:lnTo>
                  <a:lnTo>
                    <a:pt x="85042" y="287020"/>
                  </a:lnTo>
                  <a:lnTo>
                    <a:pt x="117062" y="316230"/>
                  </a:lnTo>
                  <a:lnTo>
                    <a:pt x="123189" y="332740"/>
                  </a:lnTo>
                  <a:lnTo>
                    <a:pt x="121920" y="337820"/>
                  </a:lnTo>
                  <a:lnTo>
                    <a:pt x="118237" y="341630"/>
                  </a:lnTo>
                  <a:lnTo>
                    <a:pt x="114681" y="345440"/>
                  </a:lnTo>
                  <a:lnTo>
                    <a:pt x="109854" y="346710"/>
                  </a:lnTo>
                  <a:lnTo>
                    <a:pt x="125888" y="346710"/>
                  </a:lnTo>
                  <a:lnTo>
                    <a:pt x="129412" y="342900"/>
                  </a:lnTo>
                  <a:lnTo>
                    <a:pt x="132079" y="337820"/>
                  </a:lnTo>
                  <a:lnTo>
                    <a:pt x="132587" y="332740"/>
                  </a:lnTo>
                  <a:lnTo>
                    <a:pt x="133223" y="327660"/>
                  </a:lnTo>
                  <a:lnTo>
                    <a:pt x="113029" y="294640"/>
                  </a:lnTo>
                  <a:lnTo>
                    <a:pt x="106679" y="288290"/>
                  </a:lnTo>
                  <a:lnTo>
                    <a:pt x="102488" y="284480"/>
                  </a:lnTo>
                  <a:close/>
                </a:path>
                <a:path w="424814" h="417829">
                  <a:moveTo>
                    <a:pt x="140594" y="245110"/>
                  </a:moveTo>
                  <a:lnTo>
                    <a:pt x="125095" y="245110"/>
                  </a:lnTo>
                  <a:lnTo>
                    <a:pt x="175133" y="295910"/>
                  </a:lnTo>
                  <a:lnTo>
                    <a:pt x="183007" y="287020"/>
                  </a:lnTo>
                  <a:lnTo>
                    <a:pt x="140594" y="245110"/>
                  </a:lnTo>
                  <a:close/>
                </a:path>
                <a:path w="424814" h="417829">
                  <a:moveTo>
                    <a:pt x="118745" y="223520"/>
                  </a:moveTo>
                  <a:lnTo>
                    <a:pt x="113664" y="228600"/>
                  </a:lnTo>
                  <a:lnTo>
                    <a:pt x="115062" y="232410"/>
                  </a:lnTo>
                  <a:lnTo>
                    <a:pt x="115570" y="237490"/>
                  </a:lnTo>
                  <a:lnTo>
                    <a:pt x="115366" y="242570"/>
                  </a:lnTo>
                  <a:lnTo>
                    <a:pt x="114935" y="250190"/>
                  </a:lnTo>
                  <a:lnTo>
                    <a:pt x="113537" y="256540"/>
                  </a:lnTo>
                  <a:lnTo>
                    <a:pt x="111251" y="262890"/>
                  </a:lnTo>
                  <a:lnTo>
                    <a:pt x="118872" y="270510"/>
                  </a:lnTo>
                  <a:lnTo>
                    <a:pt x="125095" y="245110"/>
                  </a:lnTo>
                  <a:lnTo>
                    <a:pt x="140594" y="245110"/>
                  </a:lnTo>
                  <a:lnTo>
                    <a:pt x="118745" y="223520"/>
                  </a:lnTo>
                  <a:close/>
                </a:path>
                <a:path w="424814" h="417829">
                  <a:moveTo>
                    <a:pt x="184023" y="172720"/>
                  </a:moveTo>
                  <a:lnTo>
                    <a:pt x="171958" y="172720"/>
                  </a:lnTo>
                  <a:lnTo>
                    <a:pt x="166370" y="175260"/>
                  </a:lnTo>
                  <a:lnTo>
                    <a:pt x="152526" y="204470"/>
                  </a:lnTo>
                  <a:lnTo>
                    <a:pt x="154414" y="212090"/>
                  </a:lnTo>
                  <a:lnTo>
                    <a:pt x="180814" y="245110"/>
                  </a:lnTo>
                  <a:lnTo>
                    <a:pt x="211709" y="256540"/>
                  </a:lnTo>
                  <a:lnTo>
                    <a:pt x="219456" y="254000"/>
                  </a:lnTo>
                  <a:lnTo>
                    <a:pt x="225933" y="246380"/>
                  </a:lnTo>
                  <a:lnTo>
                    <a:pt x="207518" y="246380"/>
                  </a:lnTo>
                  <a:lnTo>
                    <a:pt x="204088" y="245110"/>
                  </a:lnTo>
                  <a:lnTo>
                    <a:pt x="184721" y="227330"/>
                  </a:lnTo>
                  <a:lnTo>
                    <a:pt x="177419" y="227330"/>
                  </a:lnTo>
                  <a:lnTo>
                    <a:pt x="171069" y="220980"/>
                  </a:lnTo>
                  <a:lnTo>
                    <a:pt x="166877" y="214630"/>
                  </a:lnTo>
                  <a:lnTo>
                    <a:pt x="162813" y="205740"/>
                  </a:lnTo>
                  <a:lnTo>
                    <a:pt x="162178" y="200660"/>
                  </a:lnTo>
                  <a:lnTo>
                    <a:pt x="163322" y="193040"/>
                  </a:lnTo>
                  <a:lnTo>
                    <a:pt x="164846" y="190500"/>
                  </a:lnTo>
                  <a:lnTo>
                    <a:pt x="167386" y="187960"/>
                  </a:lnTo>
                  <a:lnTo>
                    <a:pt x="170434" y="184150"/>
                  </a:lnTo>
                  <a:lnTo>
                    <a:pt x="174244" y="182880"/>
                  </a:lnTo>
                  <a:lnTo>
                    <a:pt x="191833" y="182880"/>
                  </a:lnTo>
                  <a:lnTo>
                    <a:pt x="195452" y="179070"/>
                  </a:lnTo>
                  <a:lnTo>
                    <a:pt x="189864" y="173990"/>
                  </a:lnTo>
                  <a:lnTo>
                    <a:pt x="184023" y="172720"/>
                  </a:lnTo>
                  <a:close/>
                </a:path>
                <a:path w="424814" h="417829">
                  <a:moveTo>
                    <a:pt x="225171" y="205740"/>
                  </a:moveTo>
                  <a:lnTo>
                    <a:pt x="197738" y="205740"/>
                  </a:lnTo>
                  <a:lnTo>
                    <a:pt x="207518" y="207010"/>
                  </a:lnTo>
                  <a:lnTo>
                    <a:pt x="212216" y="209550"/>
                  </a:lnTo>
                  <a:lnTo>
                    <a:pt x="216535" y="213360"/>
                  </a:lnTo>
                  <a:lnTo>
                    <a:pt x="221234" y="218440"/>
                  </a:lnTo>
                  <a:lnTo>
                    <a:pt x="223647" y="223520"/>
                  </a:lnTo>
                  <a:lnTo>
                    <a:pt x="224282" y="232410"/>
                  </a:lnTo>
                  <a:lnTo>
                    <a:pt x="222758" y="237490"/>
                  </a:lnTo>
                  <a:lnTo>
                    <a:pt x="219328" y="240030"/>
                  </a:lnTo>
                  <a:lnTo>
                    <a:pt x="217170" y="242570"/>
                  </a:lnTo>
                  <a:lnTo>
                    <a:pt x="214249" y="243840"/>
                  </a:lnTo>
                  <a:lnTo>
                    <a:pt x="210947" y="245110"/>
                  </a:lnTo>
                  <a:lnTo>
                    <a:pt x="207518" y="246380"/>
                  </a:lnTo>
                  <a:lnTo>
                    <a:pt x="225933" y="246380"/>
                  </a:lnTo>
                  <a:lnTo>
                    <a:pt x="229870" y="242570"/>
                  </a:lnTo>
                  <a:lnTo>
                    <a:pt x="232410" y="238760"/>
                  </a:lnTo>
                  <a:lnTo>
                    <a:pt x="234696" y="228600"/>
                  </a:lnTo>
                  <a:lnTo>
                    <a:pt x="234441" y="223520"/>
                  </a:lnTo>
                  <a:lnTo>
                    <a:pt x="232790" y="218440"/>
                  </a:lnTo>
                  <a:lnTo>
                    <a:pt x="231012" y="213360"/>
                  </a:lnTo>
                  <a:lnTo>
                    <a:pt x="228219" y="209550"/>
                  </a:lnTo>
                  <a:lnTo>
                    <a:pt x="225171" y="205740"/>
                  </a:lnTo>
                  <a:close/>
                </a:path>
                <a:path w="424814" h="417829">
                  <a:moveTo>
                    <a:pt x="211200" y="195580"/>
                  </a:moveTo>
                  <a:lnTo>
                    <a:pt x="196087" y="195580"/>
                  </a:lnTo>
                  <a:lnTo>
                    <a:pt x="189737" y="198120"/>
                  </a:lnTo>
                  <a:lnTo>
                    <a:pt x="184531" y="203200"/>
                  </a:lnTo>
                  <a:lnTo>
                    <a:pt x="181483" y="205740"/>
                  </a:lnTo>
                  <a:lnTo>
                    <a:pt x="179324" y="209550"/>
                  </a:lnTo>
                  <a:lnTo>
                    <a:pt x="177926" y="213360"/>
                  </a:lnTo>
                  <a:lnTo>
                    <a:pt x="176657" y="218440"/>
                  </a:lnTo>
                  <a:lnTo>
                    <a:pt x="176529" y="222250"/>
                  </a:lnTo>
                  <a:lnTo>
                    <a:pt x="177419" y="227330"/>
                  </a:lnTo>
                  <a:lnTo>
                    <a:pt x="184721" y="227330"/>
                  </a:lnTo>
                  <a:lnTo>
                    <a:pt x="184531" y="219710"/>
                  </a:lnTo>
                  <a:lnTo>
                    <a:pt x="186309" y="214630"/>
                  </a:lnTo>
                  <a:lnTo>
                    <a:pt x="193421" y="208280"/>
                  </a:lnTo>
                  <a:lnTo>
                    <a:pt x="197738" y="205740"/>
                  </a:lnTo>
                  <a:lnTo>
                    <a:pt x="225171" y="205740"/>
                  </a:lnTo>
                  <a:lnTo>
                    <a:pt x="224154" y="204470"/>
                  </a:lnTo>
                  <a:lnTo>
                    <a:pt x="218059" y="199390"/>
                  </a:lnTo>
                  <a:lnTo>
                    <a:pt x="211200" y="195580"/>
                  </a:lnTo>
                  <a:close/>
                </a:path>
                <a:path w="424814" h="417829">
                  <a:moveTo>
                    <a:pt x="248793" y="167640"/>
                  </a:moveTo>
                  <a:lnTo>
                    <a:pt x="224536" y="191770"/>
                  </a:lnTo>
                  <a:lnTo>
                    <a:pt x="232537" y="199390"/>
                  </a:lnTo>
                  <a:lnTo>
                    <a:pt x="256666" y="175260"/>
                  </a:lnTo>
                  <a:lnTo>
                    <a:pt x="248793" y="167640"/>
                  </a:lnTo>
                  <a:close/>
                </a:path>
                <a:path w="424814" h="417829">
                  <a:moveTo>
                    <a:pt x="191833" y="182880"/>
                  </a:moveTo>
                  <a:lnTo>
                    <a:pt x="181228" y="182880"/>
                  </a:lnTo>
                  <a:lnTo>
                    <a:pt x="184403" y="184150"/>
                  </a:lnTo>
                  <a:lnTo>
                    <a:pt x="188213" y="186690"/>
                  </a:lnTo>
                  <a:lnTo>
                    <a:pt x="191833" y="182880"/>
                  </a:lnTo>
                  <a:close/>
                </a:path>
                <a:path w="424814" h="417829">
                  <a:moveTo>
                    <a:pt x="269748" y="158750"/>
                  </a:moveTo>
                  <a:lnTo>
                    <a:pt x="262509" y="167640"/>
                  </a:lnTo>
                  <a:lnTo>
                    <a:pt x="266826" y="171450"/>
                  </a:lnTo>
                  <a:lnTo>
                    <a:pt x="271907" y="173990"/>
                  </a:lnTo>
                  <a:lnTo>
                    <a:pt x="283083" y="176530"/>
                  </a:lnTo>
                  <a:lnTo>
                    <a:pt x="288798" y="175260"/>
                  </a:lnTo>
                  <a:lnTo>
                    <a:pt x="299974" y="171450"/>
                  </a:lnTo>
                  <a:lnTo>
                    <a:pt x="305688" y="167640"/>
                  </a:lnTo>
                  <a:lnTo>
                    <a:pt x="309117" y="163830"/>
                  </a:lnTo>
                  <a:lnTo>
                    <a:pt x="283718" y="163830"/>
                  </a:lnTo>
                  <a:lnTo>
                    <a:pt x="276860" y="162560"/>
                  </a:lnTo>
                  <a:lnTo>
                    <a:pt x="273431" y="161290"/>
                  </a:lnTo>
                  <a:lnTo>
                    <a:pt x="269748" y="158750"/>
                  </a:lnTo>
                  <a:close/>
                </a:path>
                <a:path w="424814" h="417829">
                  <a:moveTo>
                    <a:pt x="320124" y="123190"/>
                  </a:moveTo>
                  <a:lnTo>
                    <a:pt x="298831" y="123190"/>
                  </a:lnTo>
                  <a:lnTo>
                    <a:pt x="304164" y="124460"/>
                  </a:lnTo>
                  <a:lnTo>
                    <a:pt x="306450" y="125730"/>
                  </a:lnTo>
                  <a:lnTo>
                    <a:pt x="310514" y="129540"/>
                  </a:lnTo>
                  <a:lnTo>
                    <a:pt x="311658" y="132080"/>
                  </a:lnTo>
                  <a:lnTo>
                    <a:pt x="312674" y="137160"/>
                  </a:lnTo>
                  <a:lnTo>
                    <a:pt x="312038" y="140970"/>
                  </a:lnTo>
                  <a:lnTo>
                    <a:pt x="310641" y="144780"/>
                  </a:lnTo>
                  <a:lnTo>
                    <a:pt x="309118" y="147320"/>
                  </a:lnTo>
                  <a:lnTo>
                    <a:pt x="306704" y="151130"/>
                  </a:lnTo>
                  <a:lnTo>
                    <a:pt x="303402" y="153670"/>
                  </a:lnTo>
                  <a:lnTo>
                    <a:pt x="299847" y="157480"/>
                  </a:lnTo>
                  <a:lnTo>
                    <a:pt x="295910" y="160020"/>
                  </a:lnTo>
                  <a:lnTo>
                    <a:pt x="287527" y="163830"/>
                  </a:lnTo>
                  <a:lnTo>
                    <a:pt x="309117" y="163830"/>
                  </a:lnTo>
                  <a:lnTo>
                    <a:pt x="311403" y="161290"/>
                  </a:lnTo>
                  <a:lnTo>
                    <a:pt x="315975" y="157480"/>
                  </a:lnTo>
                  <a:lnTo>
                    <a:pt x="319277" y="152400"/>
                  </a:lnTo>
                  <a:lnTo>
                    <a:pt x="321310" y="146050"/>
                  </a:lnTo>
                  <a:lnTo>
                    <a:pt x="323214" y="140970"/>
                  </a:lnTo>
                  <a:lnTo>
                    <a:pt x="323723" y="135890"/>
                  </a:lnTo>
                  <a:lnTo>
                    <a:pt x="322707" y="130810"/>
                  </a:lnTo>
                  <a:lnTo>
                    <a:pt x="321563" y="125730"/>
                  </a:lnTo>
                  <a:lnTo>
                    <a:pt x="320124" y="123190"/>
                  </a:lnTo>
                  <a:close/>
                </a:path>
                <a:path w="424814" h="417829">
                  <a:moveTo>
                    <a:pt x="272923" y="85090"/>
                  </a:moveTo>
                  <a:lnTo>
                    <a:pt x="262889" y="85090"/>
                  </a:lnTo>
                  <a:lnTo>
                    <a:pt x="257810" y="87630"/>
                  </a:lnTo>
                  <a:lnTo>
                    <a:pt x="252602" y="88900"/>
                  </a:lnTo>
                  <a:lnTo>
                    <a:pt x="247650" y="92710"/>
                  </a:lnTo>
                  <a:lnTo>
                    <a:pt x="242950" y="97790"/>
                  </a:lnTo>
                  <a:lnTo>
                    <a:pt x="238633" y="101600"/>
                  </a:lnTo>
                  <a:lnTo>
                    <a:pt x="235458" y="106680"/>
                  </a:lnTo>
                  <a:lnTo>
                    <a:pt x="233425" y="111760"/>
                  </a:lnTo>
                  <a:lnTo>
                    <a:pt x="231266" y="116840"/>
                  </a:lnTo>
                  <a:lnTo>
                    <a:pt x="230759" y="120650"/>
                  </a:lnTo>
                  <a:lnTo>
                    <a:pt x="231775" y="125730"/>
                  </a:lnTo>
                  <a:lnTo>
                    <a:pt x="232663" y="130810"/>
                  </a:lnTo>
                  <a:lnTo>
                    <a:pt x="234823" y="134620"/>
                  </a:lnTo>
                  <a:lnTo>
                    <a:pt x="240919" y="140970"/>
                  </a:lnTo>
                  <a:lnTo>
                    <a:pt x="244348" y="142240"/>
                  </a:lnTo>
                  <a:lnTo>
                    <a:pt x="248285" y="143510"/>
                  </a:lnTo>
                  <a:lnTo>
                    <a:pt x="252095" y="144780"/>
                  </a:lnTo>
                  <a:lnTo>
                    <a:pt x="281050" y="132080"/>
                  </a:lnTo>
                  <a:lnTo>
                    <a:pt x="250698" y="132080"/>
                  </a:lnTo>
                  <a:lnTo>
                    <a:pt x="247903" y="130810"/>
                  </a:lnTo>
                  <a:lnTo>
                    <a:pt x="245618" y="129540"/>
                  </a:lnTo>
                  <a:lnTo>
                    <a:pt x="242950" y="125730"/>
                  </a:lnTo>
                  <a:lnTo>
                    <a:pt x="241935" y="123190"/>
                  </a:lnTo>
                  <a:lnTo>
                    <a:pt x="242315" y="118110"/>
                  </a:lnTo>
                  <a:lnTo>
                    <a:pt x="242824" y="114300"/>
                  </a:lnTo>
                  <a:lnTo>
                    <a:pt x="245618" y="109220"/>
                  </a:lnTo>
                  <a:lnTo>
                    <a:pt x="250698" y="104140"/>
                  </a:lnTo>
                  <a:lnTo>
                    <a:pt x="255650" y="100330"/>
                  </a:lnTo>
                  <a:lnTo>
                    <a:pt x="260476" y="96520"/>
                  </a:lnTo>
                  <a:lnTo>
                    <a:pt x="282919" y="96520"/>
                  </a:lnTo>
                  <a:lnTo>
                    <a:pt x="286131" y="92710"/>
                  </a:lnTo>
                  <a:lnTo>
                    <a:pt x="282194" y="88900"/>
                  </a:lnTo>
                  <a:lnTo>
                    <a:pt x="277749" y="86360"/>
                  </a:lnTo>
                  <a:lnTo>
                    <a:pt x="272923" y="85090"/>
                  </a:lnTo>
                  <a:close/>
                </a:path>
                <a:path w="424814" h="417829">
                  <a:moveTo>
                    <a:pt x="299720" y="111760"/>
                  </a:moveTo>
                  <a:lnTo>
                    <a:pt x="294894" y="111760"/>
                  </a:lnTo>
                  <a:lnTo>
                    <a:pt x="279526" y="118110"/>
                  </a:lnTo>
                  <a:lnTo>
                    <a:pt x="271145" y="124460"/>
                  </a:lnTo>
                  <a:lnTo>
                    <a:pt x="262636" y="129540"/>
                  </a:lnTo>
                  <a:lnTo>
                    <a:pt x="256921" y="132080"/>
                  </a:lnTo>
                  <a:lnTo>
                    <a:pt x="281050" y="132080"/>
                  </a:lnTo>
                  <a:lnTo>
                    <a:pt x="284734" y="129540"/>
                  </a:lnTo>
                  <a:lnTo>
                    <a:pt x="291973" y="125730"/>
                  </a:lnTo>
                  <a:lnTo>
                    <a:pt x="295656" y="124460"/>
                  </a:lnTo>
                  <a:lnTo>
                    <a:pt x="298831" y="123190"/>
                  </a:lnTo>
                  <a:lnTo>
                    <a:pt x="320124" y="123190"/>
                  </a:lnTo>
                  <a:lnTo>
                    <a:pt x="319404" y="121920"/>
                  </a:lnTo>
                  <a:lnTo>
                    <a:pt x="315975" y="118110"/>
                  </a:lnTo>
                  <a:lnTo>
                    <a:pt x="312547" y="115570"/>
                  </a:lnTo>
                  <a:lnTo>
                    <a:pt x="308610" y="113030"/>
                  </a:lnTo>
                  <a:lnTo>
                    <a:pt x="299720" y="111760"/>
                  </a:lnTo>
                  <a:close/>
                </a:path>
                <a:path w="424814" h="417829">
                  <a:moveTo>
                    <a:pt x="338454" y="49530"/>
                  </a:moveTo>
                  <a:lnTo>
                    <a:pt x="330326" y="49530"/>
                  </a:lnTo>
                  <a:lnTo>
                    <a:pt x="323088" y="53340"/>
                  </a:lnTo>
                  <a:lnTo>
                    <a:pt x="316864" y="58420"/>
                  </a:lnTo>
                  <a:lnTo>
                    <a:pt x="310514" y="64770"/>
                  </a:lnTo>
                  <a:lnTo>
                    <a:pt x="307466" y="72390"/>
                  </a:lnTo>
                  <a:lnTo>
                    <a:pt x="307721" y="81280"/>
                  </a:lnTo>
                  <a:lnTo>
                    <a:pt x="331422" y="114300"/>
                  </a:lnTo>
                  <a:lnTo>
                    <a:pt x="343408" y="116840"/>
                  </a:lnTo>
                  <a:lnTo>
                    <a:pt x="351536" y="116840"/>
                  </a:lnTo>
                  <a:lnTo>
                    <a:pt x="359028" y="114300"/>
                  </a:lnTo>
                  <a:lnTo>
                    <a:pt x="365760" y="106680"/>
                  </a:lnTo>
                  <a:lnTo>
                    <a:pt x="350900" y="106680"/>
                  </a:lnTo>
                  <a:lnTo>
                    <a:pt x="340360" y="105410"/>
                  </a:lnTo>
                  <a:lnTo>
                    <a:pt x="335025" y="102870"/>
                  </a:lnTo>
                  <a:lnTo>
                    <a:pt x="329564" y="99060"/>
                  </a:lnTo>
                  <a:lnTo>
                    <a:pt x="336994" y="91440"/>
                  </a:lnTo>
                  <a:lnTo>
                    <a:pt x="323596" y="91440"/>
                  </a:lnTo>
                  <a:lnTo>
                    <a:pt x="319786" y="87630"/>
                  </a:lnTo>
                  <a:lnTo>
                    <a:pt x="317881" y="82550"/>
                  </a:lnTo>
                  <a:lnTo>
                    <a:pt x="318008" y="73660"/>
                  </a:lnTo>
                  <a:lnTo>
                    <a:pt x="319786" y="68580"/>
                  </a:lnTo>
                  <a:lnTo>
                    <a:pt x="323469" y="64770"/>
                  </a:lnTo>
                  <a:lnTo>
                    <a:pt x="327406" y="60960"/>
                  </a:lnTo>
                  <a:lnTo>
                    <a:pt x="332232" y="59690"/>
                  </a:lnTo>
                  <a:lnTo>
                    <a:pt x="359285" y="59690"/>
                  </a:lnTo>
                  <a:lnTo>
                    <a:pt x="356367" y="57150"/>
                  </a:lnTo>
                  <a:lnTo>
                    <a:pt x="350472" y="53340"/>
                  </a:lnTo>
                  <a:lnTo>
                    <a:pt x="344505" y="50800"/>
                  </a:lnTo>
                  <a:lnTo>
                    <a:pt x="338454" y="49530"/>
                  </a:lnTo>
                  <a:close/>
                </a:path>
                <a:path w="424814" h="417829">
                  <a:moveTo>
                    <a:pt x="371221" y="71120"/>
                  </a:moveTo>
                  <a:lnTo>
                    <a:pt x="362076" y="78740"/>
                  </a:lnTo>
                  <a:lnTo>
                    <a:pt x="364236" y="83820"/>
                  </a:lnTo>
                  <a:lnTo>
                    <a:pt x="364998" y="87630"/>
                  </a:lnTo>
                  <a:lnTo>
                    <a:pt x="363982" y="93980"/>
                  </a:lnTo>
                  <a:lnTo>
                    <a:pt x="362331" y="97790"/>
                  </a:lnTo>
                  <a:lnTo>
                    <a:pt x="355473" y="104140"/>
                  </a:lnTo>
                  <a:lnTo>
                    <a:pt x="350900" y="106680"/>
                  </a:lnTo>
                  <a:lnTo>
                    <a:pt x="365760" y="106680"/>
                  </a:lnTo>
                  <a:lnTo>
                    <a:pt x="371221" y="101600"/>
                  </a:lnTo>
                  <a:lnTo>
                    <a:pt x="374269" y="95250"/>
                  </a:lnTo>
                  <a:lnTo>
                    <a:pt x="376047" y="83820"/>
                  </a:lnTo>
                  <a:lnTo>
                    <a:pt x="374650" y="77470"/>
                  </a:lnTo>
                  <a:lnTo>
                    <a:pt x="371221" y="71120"/>
                  </a:lnTo>
                  <a:close/>
                </a:path>
                <a:path w="424814" h="417829">
                  <a:moveTo>
                    <a:pt x="282919" y="96520"/>
                  </a:moveTo>
                  <a:lnTo>
                    <a:pt x="269621" y="96520"/>
                  </a:lnTo>
                  <a:lnTo>
                    <a:pt x="274065" y="97790"/>
                  </a:lnTo>
                  <a:lnTo>
                    <a:pt x="278638" y="101600"/>
                  </a:lnTo>
                  <a:lnTo>
                    <a:pt x="282919" y="96520"/>
                  </a:lnTo>
                  <a:close/>
                </a:path>
                <a:path w="424814" h="417829">
                  <a:moveTo>
                    <a:pt x="355600" y="22860"/>
                  </a:moveTo>
                  <a:lnTo>
                    <a:pt x="348488" y="29210"/>
                  </a:lnTo>
                  <a:lnTo>
                    <a:pt x="412623" y="93980"/>
                  </a:lnTo>
                  <a:lnTo>
                    <a:pt x="420497" y="86360"/>
                  </a:lnTo>
                  <a:lnTo>
                    <a:pt x="397890" y="63500"/>
                  </a:lnTo>
                  <a:lnTo>
                    <a:pt x="404113" y="63500"/>
                  </a:lnTo>
                  <a:lnTo>
                    <a:pt x="410463" y="60960"/>
                  </a:lnTo>
                  <a:lnTo>
                    <a:pt x="413385" y="59690"/>
                  </a:lnTo>
                  <a:lnTo>
                    <a:pt x="415925" y="57150"/>
                  </a:lnTo>
                  <a:lnTo>
                    <a:pt x="417110" y="55880"/>
                  </a:lnTo>
                  <a:lnTo>
                    <a:pt x="401193" y="55880"/>
                  </a:lnTo>
                  <a:lnTo>
                    <a:pt x="390651" y="54610"/>
                  </a:lnTo>
                  <a:lnTo>
                    <a:pt x="385063" y="52070"/>
                  </a:lnTo>
                  <a:lnTo>
                    <a:pt x="373125" y="39370"/>
                  </a:lnTo>
                  <a:lnTo>
                    <a:pt x="369824" y="34290"/>
                  </a:lnTo>
                  <a:lnTo>
                    <a:pt x="369315" y="27940"/>
                  </a:lnTo>
                  <a:lnTo>
                    <a:pt x="361696" y="27940"/>
                  </a:lnTo>
                  <a:lnTo>
                    <a:pt x="355600" y="22860"/>
                  </a:lnTo>
                  <a:close/>
                </a:path>
                <a:path w="424814" h="417829">
                  <a:moveTo>
                    <a:pt x="359285" y="59690"/>
                  </a:moveTo>
                  <a:lnTo>
                    <a:pt x="337693" y="59690"/>
                  </a:lnTo>
                  <a:lnTo>
                    <a:pt x="341375" y="60960"/>
                  </a:lnTo>
                  <a:lnTo>
                    <a:pt x="345186" y="62230"/>
                  </a:lnTo>
                  <a:lnTo>
                    <a:pt x="349503" y="66040"/>
                  </a:lnTo>
                  <a:lnTo>
                    <a:pt x="323596" y="91440"/>
                  </a:lnTo>
                  <a:lnTo>
                    <a:pt x="336994" y="91440"/>
                  </a:lnTo>
                  <a:lnTo>
                    <a:pt x="364236" y="63500"/>
                  </a:lnTo>
                  <a:lnTo>
                    <a:pt x="363347" y="63500"/>
                  </a:lnTo>
                  <a:lnTo>
                    <a:pt x="362585" y="62230"/>
                  </a:lnTo>
                  <a:lnTo>
                    <a:pt x="362203" y="62230"/>
                  </a:lnTo>
                  <a:lnTo>
                    <a:pt x="359285" y="59690"/>
                  </a:lnTo>
                  <a:close/>
                </a:path>
                <a:path w="424814" h="417829">
                  <a:moveTo>
                    <a:pt x="410125" y="10160"/>
                  </a:moveTo>
                  <a:lnTo>
                    <a:pt x="381253" y="10160"/>
                  </a:lnTo>
                  <a:lnTo>
                    <a:pt x="391922" y="11430"/>
                  </a:lnTo>
                  <a:lnTo>
                    <a:pt x="397637" y="13970"/>
                  </a:lnTo>
                  <a:lnTo>
                    <a:pt x="403478" y="20320"/>
                  </a:lnTo>
                  <a:lnTo>
                    <a:pt x="409701" y="26670"/>
                  </a:lnTo>
                  <a:lnTo>
                    <a:pt x="413003" y="31750"/>
                  </a:lnTo>
                  <a:lnTo>
                    <a:pt x="414020" y="43180"/>
                  </a:lnTo>
                  <a:lnTo>
                    <a:pt x="412496" y="46990"/>
                  </a:lnTo>
                  <a:lnTo>
                    <a:pt x="408939" y="50800"/>
                  </a:lnTo>
                  <a:lnTo>
                    <a:pt x="405511" y="54610"/>
                  </a:lnTo>
                  <a:lnTo>
                    <a:pt x="401193" y="55880"/>
                  </a:lnTo>
                  <a:lnTo>
                    <a:pt x="417110" y="55880"/>
                  </a:lnTo>
                  <a:lnTo>
                    <a:pt x="419481" y="53340"/>
                  </a:lnTo>
                  <a:lnTo>
                    <a:pt x="421894" y="48260"/>
                  </a:lnTo>
                  <a:lnTo>
                    <a:pt x="424434" y="38100"/>
                  </a:lnTo>
                  <a:lnTo>
                    <a:pt x="423925" y="33020"/>
                  </a:lnTo>
                  <a:lnTo>
                    <a:pt x="421894" y="27940"/>
                  </a:lnTo>
                  <a:lnTo>
                    <a:pt x="419735" y="21590"/>
                  </a:lnTo>
                  <a:lnTo>
                    <a:pt x="416306" y="16510"/>
                  </a:lnTo>
                  <a:lnTo>
                    <a:pt x="411607" y="11430"/>
                  </a:lnTo>
                  <a:lnTo>
                    <a:pt x="410125" y="10160"/>
                  </a:lnTo>
                  <a:close/>
                </a:path>
                <a:path w="424814" h="417829">
                  <a:moveTo>
                    <a:pt x="391795" y="0"/>
                  </a:moveTo>
                  <a:lnTo>
                    <a:pt x="386588" y="0"/>
                  </a:lnTo>
                  <a:lnTo>
                    <a:pt x="376554" y="1270"/>
                  </a:lnTo>
                  <a:lnTo>
                    <a:pt x="362076" y="17780"/>
                  </a:lnTo>
                  <a:lnTo>
                    <a:pt x="361188" y="20320"/>
                  </a:lnTo>
                  <a:lnTo>
                    <a:pt x="361061" y="24130"/>
                  </a:lnTo>
                  <a:lnTo>
                    <a:pt x="361696" y="27940"/>
                  </a:lnTo>
                  <a:lnTo>
                    <a:pt x="369315" y="27940"/>
                  </a:lnTo>
                  <a:lnTo>
                    <a:pt x="368681" y="22860"/>
                  </a:lnTo>
                  <a:lnTo>
                    <a:pt x="370077" y="17780"/>
                  </a:lnTo>
                  <a:lnTo>
                    <a:pt x="373507" y="15240"/>
                  </a:lnTo>
                  <a:lnTo>
                    <a:pt x="376809" y="11430"/>
                  </a:lnTo>
                  <a:lnTo>
                    <a:pt x="381253" y="10160"/>
                  </a:lnTo>
                  <a:lnTo>
                    <a:pt x="410125" y="10160"/>
                  </a:lnTo>
                  <a:lnTo>
                    <a:pt x="407162" y="7620"/>
                  </a:lnTo>
                  <a:lnTo>
                    <a:pt x="402336" y="3810"/>
                  </a:lnTo>
                  <a:lnTo>
                    <a:pt x="397128" y="2540"/>
                  </a:lnTo>
                  <a:lnTo>
                    <a:pt x="391795"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87" name="object 287"/>
            <p:cNvSpPr/>
            <p:nvPr/>
          </p:nvSpPr>
          <p:spPr>
            <a:xfrm>
              <a:off x="5856096" y="5584444"/>
              <a:ext cx="419100" cy="558800"/>
            </a:xfrm>
            <a:custGeom>
              <a:avLst/>
              <a:gdLst/>
              <a:ahLst/>
              <a:cxnLst/>
              <a:rect l="l" t="t" r="r" b="b"/>
              <a:pathLst>
                <a:path w="419100" h="419100">
                  <a:moveTo>
                    <a:pt x="50545" y="334010"/>
                  </a:moveTo>
                  <a:lnTo>
                    <a:pt x="32892" y="334010"/>
                  </a:lnTo>
                  <a:lnTo>
                    <a:pt x="36575" y="335280"/>
                  </a:lnTo>
                  <a:lnTo>
                    <a:pt x="39750" y="339090"/>
                  </a:lnTo>
                  <a:lnTo>
                    <a:pt x="45962" y="365760"/>
                  </a:lnTo>
                  <a:lnTo>
                    <a:pt x="45718" y="370840"/>
                  </a:lnTo>
                  <a:lnTo>
                    <a:pt x="44957" y="379730"/>
                  </a:lnTo>
                  <a:lnTo>
                    <a:pt x="44195" y="387350"/>
                  </a:lnTo>
                  <a:lnTo>
                    <a:pt x="44068" y="396240"/>
                  </a:lnTo>
                  <a:lnTo>
                    <a:pt x="44450" y="400050"/>
                  </a:lnTo>
                  <a:lnTo>
                    <a:pt x="44830" y="405130"/>
                  </a:lnTo>
                  <a:lnTo>
                    <a:pt x="45974" y="408940"/>
                  </a:lnTo>
                  <a:lnTo>
                    <a:pt x="47751" y="412750"/>
                  </a:lnTo>
                  <a:lnTo>
                    <a:pt x="48767" y="415290"/>
                  </a:lnTo>
                  <a:lnTo>
                    <a:pt x="50291" y="417830"/>
                  </a:lnTo>
                  <a:lnTo>
                    <a:pt x="52324" y="419100"/>
                  </a:lnTo>
                  <a:lnTo>
                    <a:pt x="70265" y="401320"/>
                  </a:lnTo>
                  <a:lnTo>
                    <a:pt x="55625" y="401320"/>
                  </a:lnTo>
                  <a:lnTo>
                    <a:pt x="55117" y="398780"/>
                  </a:lnTo>
                  <a:lnTo>
                    <a:pt x="54737" y="396240"/>
                  </a:lnTo>
                  <a:lnTo>
                    <a:pt x="54610" y="391160"/>
                  </a:lnTo>
                  <a:lnTo>
                    <a:pt x="54990" y="384810"/>
                  </a:lnTo>
                  <a:lnTo>
                    <a:pt x="56641" y="365760"/>
                  </a:lnTo>
                  <a:lnTo>
                    <a:pt x="56853" y="359410"/>
                  </a:lnTo>
                  <a:lnTo>
                    <a:pt x="52577" y="336550"/>
                  </a:lnTo>
                  <a:lnTo>
                    <a:pt x="50545" y="334010"/>
                  </a:lnTo>
                  <a:close/>
                </a:path>
                <a:path w="419100" h="419100">
                  <a:moveTo>
                    <a:pt x="86994" y="369570"/>
                  </a:moveTo>
                  <a:lnTo>
                    <a:pt x="55625" y="401320"/>
                  </a:lnTo>
                  <a:lnTo>
                    <a:pt x="70265" y="401320"/>
                  </a:lnTo>
                  <a:lnTo>
                    <a:pt x="94614" y="377190"/>
                  </a:lnTo>
                  <a:lnTo>
                    <a:pt x="86994" y="369570"/>
                  </a:lnTo>
                  <a:close/>
                </a:path>
                <a:path w="419100" h="419100">
                  <a:moveTo>
                    <a:pt x="36956" y="323850"/>
                  </a:moveTo>
                  <a:lnTo>
                    <a:pt x="22987" y="323850"/>
                  </a:lnTo>
                  <a:lnTo>
                    <a:pt x="16382" y="327660"/>
                  </a:lnTo>
                  <a:lnTo>
                    <a:pt x="10287" y="332740"/>
                  </a:lnTo>
                  <a:lnTo>
                    <a:pt x="4190" y="339090"/>
                  </a:lnTo>
                  <a:lnTo>
                    <a:pt x="888" y="345440"/>
                  </a:lnTo>
                  <a:lnTo>
                    <a:pt x="507" y="353060"/>
                  </a:lnTo>
                  <a:lnTo>
                    <a:pt x="0" y="359410"/>
                  </a:lnTo>
                  <a:lnTo>
                    <a:pt x="2539" y="365760"/>
                  </a:lnTo>
                  <a:lnTo>
                    <a:pt x="8000" y="372110"/>
                  </a:lnTo>
                  <a:lnTo>
                    <a:pt x="16890" y="365760"/>
                  </a:lnTo>
                  <a:lnTo>
                    <a:pt x="12953" y="360680"/>
                  </a:lnTo>
                  <a:lnTo>
                    <a:pt x="10922" y="356870"/>
                  </a:lnTo>
                  <a:lnTo>
                    <a:pt x="10922" y="347980"/>
                  </a:lnTo>
                  <a:lnTo>
                    <a:pt x="12826" y="344170"/>
                  </a:lnTo>
                  <a:lnTo>
                    <a:pt x="16637" y="340360"/>
                  </a:lnTo>
                  <a:lnTo>
                    <a:pt x="20192" y="336550"/>
                  </a:lnTo>
                  <a:lnTo>
                    <a:pt x="24129" y="334010"/>
                  </a:lnTo>
                  <a:lnTo>
                    <a:pt x="50545" y="334010"/>
                  </a:lnTo>
                  <a:lnTo>
                    <a:pt x="42925" y="326390"/>
                  </a:lnTo>
                  <a:lnTo>
                    <a:pt x="36956" y="323850"/>
                  </a:lnTo>
                  <a:close/>
                </a:path>
                <a:path w="419100" h="419100">
                  <a:moveTo>
                    <a:pt x="78612" y="275590"/>
                  </a:moveTo>
                  <a:lnTo>
                    <a:pt x="74549" y="275590"/>
                  </a:lnTo>
                  <a:lnTo>
                    <a:pt x="70612" y="276860"/>
                  </a:lnTo>
                  <a:lnTo>
                    <a:pt x="66548" y="278130"/>
                  </a:lnTo>
                  <a:lnTo>
                    <a:pt x="62864" y="280670"/>
                  </a:lnTo>
                  <a:lnTo>
                    <a:pt x="59436" y="284480"/>
                  </a:lnTo>
                  <a:lnTo>
                    <a:pt x="54737" y="288290"/>
                  </a:lnTo>
                  <a:lnTo>
                    <a:pt x="52197" y="293370"/>
                  </a:lnTo>
                  <a:lnTo>
                    <a:pt x="51053" y="304800"/>
                  </a:lnTo>
                  <a:lnTo>
                    <a:pt x="52324" y="311150"/>
                  </a:lnTo>
                  <a:lnTo>
                    <a:pt x="55372" y="317500"/>
                  </a:lnTo>
                  <a:lnTo>
                    <a:pt x="58084" y="321310"/>
                  </a:lnTo>
                  <a:lnTo>
                    <a:pt x="61642" y="326390"/>
                  </a:lnTo>
                  <a:lnTo>
                    <a:pt x="66034" y="331470"/>
                  </a:lnTo>
                  <a:lnTo>
                    <a:pt x="71247" y="337820"/>
                  </a:lnTo>
                  <a:lnTo>
                    <a:pt x="80057" y="345440"/>
                  </a:lnTo>
                  <a:lnTo>
                    <a:pt x="88391" y="351790"/>
                  </a:lnTo>
                  <a:lnTo>
                    <a:pt x="96250" y="355600"/>
                  </a:lnTo>
                  <a:lnTo>
                    <a:pt x="103631" y="356870"/>
                  </a:lnTo>
                  <a:lnTo>
                    <a:pt x="111632" y="358140"/>
                  </a:lnTo>
                  <a:lnTo>
                    <a:pt x="118617" y="355600"/>
                  </a:lnTo>
                  <a:lnTo>
                    <a:pt x="125899" y="347980"/>
                  </a:lnTo>
                  <a:lnTo>
                    <a:pt x="109981" y="347980"/>
                  </a:lnTo>
                  <a:lnTo>
                    <a:pt x="104012" y="346710"/>
                  </a:lnTo>
                  <a:lnTo>
                    <a:pt x="99127" y="345440"/>
                  </a:lnTo>
                  <a:lnTo>
                    <a:pt x="93408" y="341630"/>
                  </a:lnTo>
                  <a:lnTo>
                    <a:pt x="86832" y="336550"/>
                  </a:lnTo>
                  <a:lnTo>
                    <a:pt x="79375" y="328930"/>
                  </a:lnTo>
                  <a:lnTo>
                    <a:pt x="72350" y="322580"/>
                  </a:lnTo>
                  <a:lnTo>
                    <a:pt x="67087" y="314960"/>
                  </a:lnTo>
                  <a:lnTo>
                    <a:pt x="63587" y="308610"/>
                  </a:lnTo>
                  <a:lnTo>
                    <a:pt x="61849" y="303530"/>
                  </a:lnTo>
                  <a:lnTo>
                    <a:pt x="60960" y="298450"/>
                  </a:lnTo>
                  <a:lnTo>
                    <a:pt x="62229" y="294640"/>
                  </a:lnTo>
                  <a:lnTo>
                    <a:pt x="69595" y="287020"/>
                  </a:lnTo>
                  <a:lnTo>
                    <a:pt x="74294" y="285750"/>
                  </a:lnTo>
                  <a:lnTo>
                    <a:pt x="102584" y="285750"/>
                  </a:lnTo>
                  <a:lnTo>
                    <a:pt x="101218" y="284480"/>
                  </a:lnTo>
                  <a:lnTo>
                    <a:pt x="91820" y="279400"/>
                  </a:lnTo>
                  <a:lnTo>
                    <a:pt x="87249" y="278130"/>
                  </a:lnTo>
                  <a:lnTo>
                    <a:pt x="78612" y="275590"/>
                  </a:lnTo>
                  <a:close/>
                </a:path>
                <a:path w="419100" h="419100">
                  <a:moveTo>
                    <a:pt x="102584" y="285750"/>
                  </a:moveTo>
                  <a:lnTo>
                    <a:pt x="74294" y="285750"/>
                  </a:lnTo>
                  <a:lnTo>
                    <a:pt x="80263" y="287020"/>
                  </a:lnTo>
                  <a:lnTo>
                    <a:pt x="85149" y="288290"/>
                  </a:lnTo>
                  <a:lnTo>
                    <a:pt x="117109" y="317500"/>
                  </a:lnTo>
                  <a:lnTo>
                    <a:pt x="123316" y="334010"/>
                  </a:lnTo>
                  <a:lnTo>
                    <a:pt x="121919" y="339090"/>
                  </a:lnTo>
                  <a:lnTo>
                    <a:pt x="114807" y="346710"/>
                  </a:lnTo>
                  <a:lnTo>
                    <a:pt x="109981" y="347980"/>
                  </a:lnTo>
                  <a:lnTo>
                    <a:pt x="125899" y="347980"/>
                  </a:lnTo>
                  <a:lnTo>
                    <a:pt x="129539" y="344170"/>
                  </a:lnTo>
                  <a:lnTo>
                    <a:pt x="132079" y="339090"/>
                  </a:lnTo>
                  <a:lnTo>
                    <a:pt x="132714" y="334010"/>
                  </a:lnTo>
                  <a:lnTo>
                    <a:pt x="133223" y="328930"/>
                  </a:lnTo>
                  <a:lnTo>
                    <a:pt x="131952" y="322580"/>
                  </a:lnTo>
                  <a:lnTo>
                    <a:pt x="113029" y="295910"/>
                  </a:lnTo>
                  <a:lnTo>
                    <a:pt x="106679" y="289560"/>
                  </a:lnTo>
                  <a:lnTo>
                    <a:pt x="102584" y="285750"/>
                  </a:lnTo>
                  <a:close/>
                </a:path>
                <a:path w="419100" h="419100">
                  <a:moveTo>
                    <a:pt x="140721" y="246380"/>
                  </a:moveTo>
                  <a:lnTo>
                    <a:pt x="125222" y="246380"/>
                  </a:lnTo>
                  <a:lnTo>
                    <a:pt x="175260" y="297180"/>
                  </a:lnTo>
                  <a:lnTo>
                    <a:pt x="183133" y="288290"/>
                  </a:lnTo>
                  <a:lnTo>
                    <a:pt x="140721" y="246380"/>
                  </a:lnTo>
                  <a:close/>
                </a:path>
                <a:path w="419100" h="419100">
                  <a:moveTo>
                    <a:pt x="118872" y="224790"/>
                  </a:moveTo>
                  <a:lnTo>
                    <a:pt x="113791" y="229870"/>
                  </a:lnTo>
                  <a:lnTo>
                    <a:pt x="115188" y="233680"/>
                  </a:lnTo>
                  <a:lnTo>
                    <a:pt x="115697" y="238760"/>
                  </a:lnTo>
                  <a:lnTo>
                    <a:pt x="114935" y="251460"/>
                  </a:lnTo>
                  <a:lnTo>
                    <a:pt x="113664" y="257810"/>
                  </a:lnTo>
                  <a:lnTo>
                    <a:pt x="111378" y="264160"/>
                  </a:lnTo>
                  <a:lnTo>
                    <a:pt x="118872" y="271780"/>
                  </a:lnTo>
                  <a:lnTo>
                    <a:pt x="125222" y="246380"/>
                  </a:lnTo>
                  <a:lnTo>
                    <a:pt x="140721" y="246380"/>
                  </a:lnTo>
                  <a:lnTo>
                    <a:pt x="118872" y="224790"/>
                  </a:lnTo>
                  <a:close/>
                </a:path>
                <a:path w="419100" h="419100">
                  <a:moveTo>
                    <a:pt x="184023" y="173990"/>
                  </a:moveTo>
                  <a:lnTo>
                    <a:pt x="171957" y="173990"/>
                  </a:lnTo>
                  <a:lnTo>
                    <a:pt x="166497" y="176530"/>
                  </a:lnTo>
                  <a:lnTo>
                    <a:pt x="152653" y="205740"/>
                  </a:lnTo>
                  <a:lnTo>
                    <a:pt x="154485" y="213360"/>
                  </a:lnTo>
                  <a:lnTo>
                    <a:pt x="180869" y="246380"/>
                  </a:lnTo>
                  <a:lnTo>
                    <a:pt x="211708" y="257810"/>
                  </a:lnTo>
                  <a:lnTo>
                    <a:pt x="219455" y="255270"/>
                  </a:lnTo>
                  <a:lnTo>
                    <a:pt x="226060" y="247650"/>
                  </a:lnTo>
                  <a:lnTo>
                    <a:pt x="207644" y="247650"/>
                  </a:lnTo>
                  <a:lnTo>
                    <a:pt x="200532" y="245110"/>
                  </a:lnTo>
                  <a:lnTo>
                    <a:pt x="184721" y="228600"/>
                  </a:lnTo>
                  <a:lnTo>
                    <a:pt x="177545" y="228600"/>
                  </a:lnTo>
                  <a:lnTo>
                    <a:pt x="171195" y="222250"/>
                  </a:lnTo>
                  <a:lnTo>
                    <a:pt x="167004" y="215900"/>
                  </a:lnTo>
                  <a:lnTo>
                    <a:pt x="162940" y="207010"/>
                  </a:lnTo>
                  <a:lnTo>
                    <a:pt x="162178" y="201930"/>
                  </a:lnTo>
                  <a:lnTo>
                    <a:pt x="162940" y="198120"/>
                  </a:lnTo>
                  <a:lnTo>
                    <a:pt x="163449" y="194310"/>
                  </a:lnTo>
                  <a:lnTo>
                    <a:pt x="164845" y="191770"/>
                  </a:lnTo>
                  <a:lnTo>
                    <a:pt x="170561" y="185420"/>
                  </a:lnTo>
                  <a:lnTo>
                    <a:pt x="174243" y="184150"/>
                  </a:lnTo>
                  <a:lnTo>
                    <a:pt x="191960" y="184150"/>
                  </a:lnTo>
                  <a:lnTo>
                    <a:pt x="195579" y="180340"/>
                  </a:lnTo>
                  <a:lnTo>
                    <a:pt x="189864" y="175260"/>
                  </a:lnTo>
                  <a:lnTo>
                    <a:pt x="184023" y="173990"/>
                  </a:lnTo>
                  <a:close/>
                </a:path>
                <a:path w="419100" h="419100">
                  <a:moveTo>
                    <a:pt x="225266" y="207010"/>
                  </a:moveTo>
                  <a:lnTo>
                    <a:pt x="197738" y="207010"/>
                  </a:lnTo>
                  <a:lnTo>
                    <a:pt x="207517" y="208280"/>
                  </a:lnTo>
                  <a:lnTo>
                    <a:pt x="212216" y="210820"/>
                  </a:lnTo>
                  <a:lnTo>
                    <a:pt x="224281" y="233680"/>
                  </a:lnTo>
                  <a:lnTo>
                    <a:pt x="222757" y="238760"/>
                  </a:lnTo>
                  <a:lnTo>
                    <a:pt x="219455" y="241300"/>
                  </a:lnTo>
                  <a:lnTo>
                    <a:pt x="217169" y="243840"/>
                  </a:lnTo>
                  <a:lnTo>
                    <a:pt x="214375" y="245110"/>
                  </a:lnTo>
                  <a:lnTo>
                    <a:pt x="210947" y="246380"/>
                  </a:lnTo>
                  <a:lnTo>
                    <a:pt x="207644" y="247650"/>
                  </a:lnTo>
                  <a:lnTo>
                    <a:pt x="226060" y="247650"/>
                  </a:lnTo>
                  <a:lnTo>
                    <a:pt x="229869" y="243840"/>
                  </a:lnTo>
                  <a:lnTo>
                    <a:pt x="232410" y="240030"/>
                  </a:lnTo>
                  <a:lnTo>
                    <a:pt x="233552" y="234950"/>
                  </a:lnTo>
                  <a:lnTo>
                    <a:pt x="234823" y="229870"/>
                  </a:lnTo>
                  <a:lnTo>
                    <a:pt x="234568" y="224790"/>
                  </a:lnTo>
                  <a:lnTo>
                    <a:pt x="232790" y="219710"/>
                  </a:lnTo>
                  <a:lnTo>
                    <a:pt x="231139" y="214630"/>
                  </a:lnTo>
                  <a:lnTo>
                    <a:pt x="225266" y="207010"/>
                  </a:lnTo>
                  <a:close/>
                </a:path>
                <a:path w="419100" h="419100">
                  <a:moveTo>
                    <a:pt x="211327" y="196850"/>
                  </a:moveTo>
                  <a:lnTo>
                    <a:pt x="196214" y="196850"/>
                  </a:lnTo>
                  <a:lnTo>
                    <a:pt x="189864" y="199390"/>
                  </a:lnTo>
                  <a:lnTo>
                    <a:pt x="184530" y="204470"/>
                  </a:lnTo>
                  <a:lnTo>
                    <a:pt x="181610" y="207010"/>
                  </a:lnTo>
                  <a:lnTo>
                    <a:pt x="179450" y="210820"/>
                  </a:lnTo>
                  <a:lnTo>
                    <a:pt x="176656" y="219710"/>
                  </a:lnTo>
                  <a:lnTo>
                    <a:pt x="176529" y="223520"/>
                  </a:lnTo>
                  <a:lnTo>
                    <a:pt x="177545" y="228600"/>
                  </a:lnTo>
                  <a:lnTo>
                    <a:pt x="184721" y="228600"/>
                  </a:lnTo>
                  <a:lnTo>
                    <a:pt x="184657" y="220980"/>
                  </a:lnTo>
                  <a:lnTo>
                    <a:pt x="186436" y="215900"/>
                  </a:lnTo>
                  <a:lnTo>
                    <a:pt x="193548" y="209550"/>
                  </a:lnTo>
                  <a:lnTo>
                    <a:pt x="197738" y="207010"/>
                  </a:lnTo>
                  <a:lnTo>
                    <a:pt x="225266" y="207010"/>
                  </a:lnTo>
                  <a:lnTo>
                    <a:pt x="224281" y="205740"/>
                  </a:lnTo>
                  <a:lnTo>
                    <a:pt x="218058" y="200660"/>
                  </a:lnTo>
                  <a:lnTo>
                    <a:pt x="211327" y="196850"/>
                  </a:lnTo>
                  <a:close/>
                </a:path>
                <a:path w="419100" h="419100">
                  <a:moveTo>
                    <a:pt x="248792" y="168910"/>
                  </a:moveTo>
                  <a:lnTo>
                    <a:pt x="224662" y="193040"/>
                  </a:lnTo>
                  <a:lnTo>
                    <a:pt x="232537" y="200660"/>
                  </a:lnTo>
                  <a:lnTo>
                    <a:pt x="256666" y="176530"/>
                  </a:lnTo>
                  <a:lnTo>
                    <a:pt x="248792" y="168910"/>
                  </a:lnTo>
                  <a:close/>
                </a:path>
                <a:path w="419100" h="419100">
                  <a:moveTo>
                    <a:pt x="191960" y="184150"/>
                  </a:moveTo>
                  <a:lnTo>
                    <a:pt x="181355" y="184150"/>
                  </a:lnTo>
                  <a:lnTo>
                    <a:pt x="184530" y="185420"/>
                  </a:lnTo>
                  <a:lnTo>
                    <a:pt x="188340" y="187960"/>
                  </a:lnTo>
                  <a:lnTo>
                    <a:pt x="191960" y="184150"/>
                  </a:lnTo>
                  <a:close/>
                </a:path>
                <a:path w="419100" h="419100">
                  <a:moveTo>
                    <a:pt x="276732" y="78740"/>
                  </a:moveTo>
                  <a:lnTo>
                    <a:pt x="269113" y="81280"/>
                  </a:lnTo>
                  <a:lnTo>
                    <a:pt x="261619" y="82550"/>
                  </a:lnTo>
                  <a:lnTo>
                    <a:pt x="254888" y="86360"/>
                  </a:lnTo>
                  <a:lnTo>
                    <a:pt x="235838" y="124460"/>
                  </a:lnTo>
                  <a:lnTo>
                    <a:pt x="237077" y="132080"/>
                  </a:lnTo>
                  <a:lnTo>
                    <a:pt x="264413" y="167640"/>
                  </a:lnTo>
                  <a:lnTo>
                    <a:pt x="279400" y="172720"/>
                  </a:lnTo>
                  <a:lnTo>
                    <a:pt x="287019" y="172720"/>
                  </a:lnTo>
                  <a:lnTo>
                    <a:pt x="302260" y="168910"/>
                  </a:lnTo>
                  <a:lnTo>
                    <a:pt x="309117" y="165100"/>
                  </a:lnTo>
                  <a:lnTo>
                    <a:pt x="312699" y="161290"/>
                  </a:lnTo>
                  <a:lnTo>
                    <a:pt x="285623" y="161290"/>
                  </a:lnTo>
                  <a:lnTo>
                    <a:pt x="279239" y="160020"/>
                  </a:lnTo>
                  <a:lnTo>
                    <a:pt x="250348" y="134620"/>
                  </a:lnTo>
                  <a:lnTo>
                    <a:pt x="247014" y="121920"/>
                  </a:lnTo>
                  <a:lnTo>
                    <a:pt x="247141" y="113030"/>
                  </a:lnTo>
                  <a:lnTo>
                    <a:pt x="250316" y="105410"/>
                  </a:lnTo>
                  <a:lnTo>
                    <a:pt x="260476" y="95250"/>
                  </a:lnTo>
                  <a:lnTo>
                    <a:pt x="265429" y="92710"/>
                  </a:lnTo>
                  <a:lnTo>
                    <a:pt x="276478" y="90170"/>
                  </a:lnTo>
                  <a:lnTo>
                    <a:pt x="307619" y="90170"/>
                  </a:lnTo>
                  <a:lnTo>
                    <a:pt x="306324" y="88900"/>
                  </a:lnTo>
                  <a:lnTo>
                    <a:pt x="299338" y="85090"/>
                  </a:lnTo>
                  <a:lnTo>
                    <a:pt x="284225" y="80010"/>
                  </a:lnTo>
                  <a:lnTo>
                    <a:pt x="276732" y="78740"/>
                  </a:lnTo>
                  <a:close/>
                </a:path>
                <a:path w="419100" h="419100">
                  <a:moveTo>
                    <a:pt x="307619" y="90170"/>
                  </a:moveTo>
                  <a:lnTo>
                    <a:pt x="276478" y="90170"/>
                  </a:lnTo>
                  <a:lnTo>
                    <a:pt x="287654" y="92710"/>
                  </a:lnTo>
                  <a:lnTo>
                    <a:pt x="293369" y="95250"/>
                  </a:lnTo>
                  <a:lnTo>
                    <a:pt x="316864" y="129540"/>
                  </a:lnTo>
                  <a:lnTo>
                    <a:pt x="317245" y="138430"/>
                  </a:lnTo>
                  <a:lnTo>
                    <a:pt x="314198" y="146050"/>
                  </a:lnTo>
                  <a:lnTo>
                    <a:pt x="301625" y="157480"/>
                  </a:lnTo>
                  <a:lnTo>
                    <a:pt x="294131" y="161290"/>
                  </a:lnTo>
                  <a:lnTo>
                    <a:pt x="312699" y="161290"/>
                  </a:lnTo>
                  <a:lnTo>
                    <a:pt x="315087" y="158750"/>
                  </a:lnTo>
                  <a:lnTo>
                    <a:pt x="320675" y="153670"/>
                  </a:lnTo>
                  <a:lnTo>
                    <a:pt x="324612" y="147320"/>
                  </a:lnTo>
                  <a:lnTo>
                    <a:pt x="328929" y="132080"/>
                  </a:lnTo>
                  <a:lnTo>
                    <a:pt x="328802" y="124460"/>
                  </a:lnTo>
                  <a:lnTo>
                    <a:pt x="323723" y="109220"/>
                  </a:lnTo>
                  <a:lnTo>
                    <a:pt x="319277" y="101600"/>
                  </a:lnTo>
                  <a:lnTo>
                    <a:pt x="307619" y="90170"/>
                  </a:lnTo>
                  <a:close/>
                </a:path>
                <a:path w="419100" h="419100">
                  <a:moveTo>
                    <a:pt x="348233" y="41910"/>
                  </a:moveTo>
                  <a:lnTo>
                    <a:pt x="336803" y="43180"/>
                  </a:lnTo>
                  <a:lnTo>
                    <a:pt x="331342" y="45720"/>
                  </a:lnTo>
                  <a:lnTo>
                    <a:pt x="326389" y="50800"/>
                  </a:lnTo>
                  <a:lnTo>
                    <a:pt x="322325" y="54610"/>
                  </a:lnTo>
                  <a:lnTo>
                    <a:pt x="319658" y="59690"/>
                  </a:lnTo>
                  <a:lnTo>
                    <a:pt x="316611" y="69850"/>
                  </a:lnTo>
                  <a:lnTo>
                    <a:pt x="316864" y="74930"/>
                  </a:lnTo>
                  <a:lnTo>
                    <a:pt x="341407" y="105410"/>
                  </a:lnTo>
                  <a:lnTo>
                    <a:pt x="347337" y="107950"/>
                  </a:lnTo>
                  <a:lnTo>
                    <a:pt x="353313" y="107950"/>
                  </a:lnTo>
                  <a:lnTo>
                    <a:pt x="361314" y="109220"/>
                  </a:lnTo>
                  <a:lnTo>
                    <a:pt x="368426" y="105410"/>
                  </a:lnTo>
                  <a:lnTo>
                    <a:pt x="374776" y="99060"/>
                  </a:lnTo>
                  <a:lnTo>
                    <a:pt x="359917" y="99060"/>
                  </a:lnTo>
                  <a:lnTo>
                    <a:pt x="349503" y="97790"/>
                  </a:lnTo>
                  <a:lnTo>
                    <a:pt x="327787" y="71120"/>
                  </a:lnTo>
                  <a:lnTo>
                    <a:pt x="327405" y="66040"/>
                  </a:lnTo>
                  <a:lnTo>
                    <a:pt x="345566" y="52070"/>
                  </a:lnTo>
                  <a:lnTo>
                    <a:pt x="355835" y="52070"/>
                  </a:lnTo>
                  <a:lnTo>
                    <a:pt x="359537" y="46990"/>
                  </a:lnTo>
                  <a:lnTo>
                    <a:pt x="353949" y="43180"/>
                  </a:lnTo>
                  <a:lnTo>
                    <a:pt x="348233" y="41910"/>
                  </a:lnTo>
                  <a:close/>
                </a:path>
                <a:path w="419100" h="419100">
                  <a:moveTo>
                    <a:pt x="377063" y="63500"/>
                  </a:moveTo>
                  <a:lnTo>
                    <a:pt x="368300" y="69850"/>
                  </a:lnTo>
                  <a:lnTo>
                    <a:pt x="371728" y="73660"/>
                  </a:lnTo>
                  <a:lnTo>
                    <a:pt x="373252" y="78740"/>
                  </a:lnTo>
                  <a:lnTo>
                    <a:pt x="372999" y="86360"/>
                  </a:lnTo>
                  <a:lnTo>
                    <a:pt x="371348" y="90170"/>
                  </a:lnTo>
                  <a:lnTo>
                    <a:pt x="368300" y="92710"/>
                  </a:lnTo>
                  <a:lnTo>
                    <a:pt x="364363" y="96520"/>
                  </a:lnTo>
                  <a:lnTo>
                    <a:pt x="359917" y="99060"/>
                  </a:lnTo>
                  <a:lnTo>
                    <a:pt x="374776" y="99060"/>
                  </a:lnTo>
                  <a:lnTo>
                    <a:pt x="379856" y="93980"/>
                  </a:lnTo>
                  <a:lnTo>
                    <a:pt x="382650" y="88900"/>
                  </a:lnTo>
                  <a:lnTo>
                    <a:pt x="383539" y="74930"/>
                  </a:lnTo>
                  <a:lnTo>
                    <a:pt x="381507" y="68580"/>
                  </a:lnTo>
                  <a:lnTo>
                    <a:pt x="377063" y="63500"/>
                  </a:lnTo>
                  <a:close/>
                </a:path>
                <a:path w="419100" h="419100">
                  <a:moveTo>
                    <a:pt x="405256" y="64770"/>
                  </a:moveTo>
                  <a:lnTo>
                    <a:pt x="398399" y="64770"/>
                  </a:lnTo>
                  <a:lnTo>
                    <a:pt x="400557" y="66040"/>
                  </a:lnTo>
                  <a:lnTo>
                    <a:pt x="402843" y="66040"/>
                  </a:lnTo>
                  <a:lnTo>
                    <a:pt x="405256" y="64770"/>
                  </a:lnTo>
                  <a:close/>
                </a:path>
                <a:path w="419100" h="419100">
                  <a:moveTo>
                    <a:pt x="377923" y="30480"/>
                  </a:moveTo>
                  <a:lnTo>
                    <a:pt x="361441" y="30480"/>
                  </a:lnTo>
                  <a:lnTo>
                    <a:pt x="388112" y="57150"/>
                  </a:lnTo>
                  <a:lnTo>
                    <a:pt x="392938" y="60960"/>
                  </a:lnTo>
                  <a:lnTo>
                    <a:pt x="396366" y="64770"/>
                  </a:lnTo>
                  <a:lnTo>
                    <a:pt x="407797" y="64770"/>
                  </a:lnTo>
                  <a:lnTo>
                    <a:pt x="410463" y="62230"/>
                  </a:lnTo>
                  <a:lnTo>
                    <a:pt x="413257" y="59690"/>
                  </a:lnTo>
                  <a:lnTo>
                    <a:pt x="415036" y="58420"/>
                  </a:lnTo>
                  <a:lnTo>
                    <a:pt x="418591" y="53340"/>
                  </a:lnTo>
                  <a:lnTo>
                    <a:pt x="400303" y="53340"/>
                  </a:lnTo>
                  <a:lnTo>
                    <a:pt x="398652" y="52070"/>
                  </a:lnTo>
                  <a:lnTo>
                    <a:pt x="396366" y="49530"/>
                  </a:lnTo>
                  <a:lnTo>
                    <a:pt x="377923" y="30480"/>
                  </a:lnTo>
                  <a:close/>
                </a:path>
                <a:path w="419100" h="419100">
                  <a:moveTo>
                    <a:pt x="355835" y="52070"/>
                  </a:moveTo>
                  <a:lnTo>
                    <a:pt x="345566" y="52070"/>
                  </a:lnTo>
                  <a:lnTo>
                    <a:pt x="349250" y="53340"/>
                  </a:lnTo>
                  <a:lnTo>
                    <a:pt x="353060" y="55880"/>
                  </a:lnTo>
                  <a:lnTo>
                    <a:pt x="355835" y="52070"/>
                  </a:lnTo>
                  <a:close/>
                </a:path>
                <a:path w="419100" h="419100">
                  <a:moveTo>
                    <a:pt x="410463" y="46990"/>
                  </a:moveTo>
                  <a:lnTo>
                    <a:pt x="409193" y="49530"/>
                  </a:lnTo>
                  <a:lnTo>
                    <a:pt x="408177" y="50800"/>
                  </a:lnTo>
                  <a:lnTo>
                    <a:pt x="407288" y="50800"/>
                  </a:lnTo>
                  <a:lnTo>
                    <a:pt x="405002" y="53340"/>
                  </a:lnTo>
                  <a:lnTo>
                    <a:pt x="418591" y="53340"/>
                  </a:lnTo>
                  <a:lnTo>
                    <a:pt x="410463" y="46990"/>
                  </a:lnTo>
                  <a:close/>
                </a:path>
                <a:path w="419100" h="419100">
                  <a:moveTo>
                    <a:pt x="346963" y="0"/>
                  </a:moveTo>
                  <a:lnTo>
                    <a:pt x="343915" y="12700"/>
                  </a:lnTo>
                  <a:lnTo>
                    <a:pt x="355345" y="24130"/>
                  </a:lnTo>
                  <a:lnTo>
                    <a:pt x="349630" y="29210"/>
                  </a:lnTo>
                  <a:lnTo>
                    <a:pt x="355726" y="35560"/>
                  </a:lnTo>
                  <a:lnTo>
                    <a:pt x="361441" y="30480"/>
                  </a:lnTo>
                  <a:lnTo>
                    <a:pt x="377923" y="30480"/>
                  </a:lnTo>
                  <a:lnTo>
                    <a:pt x="369315" y="21590"/>
                  </a:lnTo>
                  <a:lnTo>
                    <a:pt x="374565" y="16510"/>
                  </a:lnTo>
                  <a:lnTo>
                    <a:pt x="363219" y="16510"/>
                  </a:lnTo>
                  <a:lnTo>
                    <a:pt x="346963" y="0"/>
                  </a:lnTo>
                  <a:close/>
                </a:path>
                <a:path w="419100" h="419100">
                  <a:moveTo>
                    <a:pt x="371093" y="7620"/>
                  </a:moveTo>
                  <a:lnTo>
                    <a:pt x="363219" y="16510"/>
                  </a:lnTo>
                  <a:lnTo>
                    <a:pt x="374565" y="16510"/>
                  </a:lnTo>
                  <a:lnTo>
                    <a:pt x="377189" y="13970"/>
                  </a:lnTo>
                  <a:lnTo>
                    <a:pt x="371093" y="762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88" name="object 288"/>
            <p:cNvSpPr/>
            <p:nvPr/>
          </p:nvSpPr>
          <p:spPr>
            <a:xfrm>
              <a:off x="6330317" y="5594096"/>
              <a:ext cx="421005" cy="575733"/>
            </a:xfrm>
            <a:custGeom>
              <a:avLst/>
              <a:gdLst/>
              <a:ahLst/>
              <a:cxnLst/>
              <a:rect l="l" t="t" r="r" b="b"/>
              <a:pathLst>
                <a:path w="421004" h="431800">
                  <a:moveTo>
                    <a:pt x="50546" y="346709"/>
                  </a:moveTo>
                  <a:lnTo>
                    <a:pt x="32893" y="346709"/>
                  </a:lnTo>
                  <a:lnTo>
                    <a:pt x="36575" y="347979"/>
                  </a:lnTo>
                  <a:lnTo>
                    <a:pt x="39750" y="351789"/>
                  </a:lnTo>
                  <a:lnTo>
                    <a:pt x="45913" y="378459"/>
                  </a:lnTo>
                  <a:lnTo>
                    <a:pt x="45698" y="383539"/>
                  </a:lnTo>
                  <a:lnTo>
                    <a:pt x="44958" y="392429"/>
                  </a:lnTo>
                  <a:lnTo>
                    <a:pt x="44196" y="400049"/>
                  </a:lnTo>
                  <a:lnTo>
                    <a:pt x="44069" y="408939"/>
                  </a:lnTo>
                  <a:lnTo>
                    <a:pt x="44450" y="412749"/>
                  </a:lnTo>
                  <a:lnTo>
                    <a:pt x="44831" y="417829"/>
                  </a:lnTo>
                  <a:lnTo>
                    <a:pt x="45974" y="421639"/>
                  </a:lnTo>
                  <a:lnTo>
                    <a:pt x="47751" y="425449"/>
                  </a:lnTo>
                  <a:lnTo>
                    <a:pt x="48768" y="427989"/>
                  </a:lnTo>
                  <a:lnTo>
                    <a:pt x="50292" y="430529"/>
                  </a:lnTo>
                  <a:lnTo>
                    <a:pt x="52324" y="431799"/>
                  </a:lnTo>
                  <a:lnTo>
                    <a:pt x="70265" y="414019"/>
                  </a:lnTo>
                  <a:lnTo>
                    <a:pt x="55625" y="414019"/>
                  </a:lnTo>
                  <a:lnTo>
                    <a:pt x="55118" y="411479"/>
                  </a:lnTo>
                  <a:lnTo>
                    <a:pt x="54737" y="408939"/>
                  </a:lnTo>
                  <a:lnTo>
                    <a:pt x="54610" y="403859"/>
                  </a:lnTo>
                  <a:lnTo>
                    <a:pt x="54990" y="397509"/>
                  </a:lnTo>
                  <a:lnTo>
                    <a:pt x="56642" y="378459"/>
                  </a:lnTo>
                  <a:lnTo>
                    <a:pt x="56853" y="372109"/>
                  </a:lnTo>
                  <a:lnTo>
                    <a:pt x="56800" y="369569"/>
                  </a:lnTo>
                  <a:lnTo>
                    <a:pt x="56514" y="365759"/>
                  </a:lnTo>
                  <a:lnTo>
                    <a:pt x="56261" y="360679"/>
                  </a:lnTo>
                  <a:lnTo>
                    <a:pt x="55372" y="356869"/>
                  </a:lnTo>
                  <a:lnTo>
                    <a:pt x="52577" y="349249"/>
                  </a:lnTo>
                  <a:lnTo>
                    <a:pt x="50546" y="346709"/>
                  </a:lnTo>
                  <a:close/>
                </a:path>
                <a:path w="421004" h="431800">
                  <a:moveTo>
                    <a:pt x="86995" y="382269"/>
                  </a:moveTo>
                  <a:lnTo>
                    <a:pt x="55625" y="414019"/>
                  </a:lnTo>
                  <a:lnTo>
                    <a:pt x="70265" y="414019"/>
                  </a:lnTo>
                  <a:lnTo>
                    <a:pt x="94614" y="389889"/>
                  </a:lnTo>
                  <a:lnTo>
                    <a:pt x="86995" y="382269"/>
                  </a:lnTo>
                  <a:close/>
                </a:path>
                <a:path w="421004" h="431800">
                  <a:moveTo>
                    <a:pt x="36957" y="336549"/>
                  </a:moveTo>
                  <a:lnTo>
                    <a:pt x="22987" y="336549"/>
                  </a:lnTo>
                  <a:lnTo>
                    <a:pt x="16383" y="340359"/>
                  </a:lnTo>
                  <a:lnTo>
                    <a:pt x="10287" y="345439"/>
                  </a:lnTo>
                  <a:lnTo>
                    <a:pt x="4190" y="351789"/>
                  </a:lnTo>
                  <a:lnTo>
                    <a:pt x="888" y="358139"/>
                  </a:lnTo>
                  <a:lnTo>
                    <a:pt x="508" y="365759"/>
                  </a:lnTo>
                  <a:lnTo>
                    <a:pt x="0" y="372109"/>
                  </a:lnTo>
                  <a:lnTo>
                    <a:pt x="2539" y="378459"/>
                  </a:lnTo>
                  <a:lnTo>
                    <a:pt x="8000" y="384809"/>
                  </a:lnTo>
                  <a:lnTo>
                    <a:pt x="16890" y="378459"/>
                  </a:lnTo>
                  <a:lnTo>
                    <a:pt x="12954" y="373379"/>
                  </a:lnTo>
                  <a:lnTo>
                    <a:pt x="10922" y="369569"/>
                  </a:lnTo>
                  <a:lnTo>
                    <a:pt x="10922" y="360679"/>
                  </a:lnTo>
                  <a:lnTo>
                    <a:pt x="12826" y="356869"/>
                  </a:lnTo>
                  <a:lnTo>
                    <a:pt x="16637" y="353059"/>
                  </a:lnTo>
                  <a:lnTo>
                    <a:pt x="20193" y="349249"/>
                  </a:lnTo>
                  <a:lnTo>
                    <a:pt x="24130" y="346709"/>
                  </a:lnTo>
                  <a:lnTo>
                    <a:pt x="50546" y="346709"/>
                  </a:lnTo>
                  <a:lnTo>
                    <a:pt x="42925" y="339089"/>
                  </a:lnTo>
                  <a:lnTo>
                    <a:pt x="36957" y="336549"/>
                  </a:lnTo>
                  <a:close/>
                </a:path>
                <a:path w="421004" h="431800">
                  <a:moveTo>
                    <a:pt x="78612" y="288289"/>
                  </a:moveTo>
                  <a:lnTo>
                    <a:pt x="74549" y="288289"/>
                  </a:lnTo>
                  <a:lnTo>
                    <a:pt x="70612" y="289559"/>
                  </a:lnTo>
                  <a:lnTo>
                    <a:pt x="66548" y="290829"/>
                  </a:lnTo>
                  <a:lnTo>
                    <a:pt x="62864" y="293369"/>
                  </a:lnTo>
                  <a:lnTo>
                    <a:pt x="54737" y="300989"/>
                  </a:lnTo>
                  <a:lnTo>
                    <a:pt x="52197" y="306069"/>
                  </a:lnTo>
                  <a:lnTo>
                    <a:pt x="51054" y="317499"/>
                  </a:lnTo>
                  <a:lnTo>
                    <a:pt x="52324" y="323849"/>
                  </a:lnTo>
                  <a:lnTo>
                    <a:pt x="55372" y="330199"/>
                  </a:lnTo>
                  <a:lnTo>
                    <a:pt x="58084" y="334009"/>
                  </a:lnTo>
                  <a:lnTo>
                    <a:pt x="61642" y="339089"/>
                  </a:lnTo>
                  <a:lnTo>
                    <a:pt x="66034" y="344169"/>
                  </a:lnTo>
                  <a:lnTo>
                    <a:pt x="71247" y="350519"/>
                  </a:lnTo>
                  <a:lnTo>
                    <a:pt x="80057" y="358139"/>
                  </a:lnTo>
                  <a:lnTo>
                    <a:pt x="88391" y="364489"/>
                  </a:lnTo>
                  <a:lnTo>
                    <a:pt x="96250" y="368299"/>
                  </a:lnTo>
                  <a:lnTo>
                    <a:pt x="103632" y="369569"/>
                  </a:lnTo>
                  <a:lnTo>
                    <a:pt x="111633" y="370839"/>
                  </a:lnTo>
                  <a:lnTo>
                    <a:pt x="118618" y="368299"/>
                  </a:lnTo>
                  <a:lnTo>
                    <a:pt x="125899" y="360679"/>
                  </a:lnTo>
                  <a:lnTo>
                    <a:pt x="109982" y="360679"/>
                  </a:lnTo>
                  <a:lnTo>
                    <a:pt x="104012" y="359409"/>
                  </a:lnTo>
                  <a:lnTo>
                    <a:pt x="99127" y="358139"/>
                  </a:lnTo>
                  <a:lnTo>
                    <a:pt x="93408" y="354329"/>
                  </a:lnTo>
                  <a:lnTo>
                    <a:pt x="86832" y="349249"/>
                  </a:lnTo>
                  <a:lnTo>
                    <a:pt x="79375" y="341629"/>
                  </a:lnTo>
                  <a:lnTo>
                    <a:pt x="72350" y="335279"/>
                  </a:lnTo>
                  <a:lnTo>
                    <a:pt x="67087" y="327659"/>
                  </a:lnTo>
                  <a:lnTo>
                    <a:pt x="63587" y="321309"/>
                  </a:lnTo>
                  <a:lnTo>
                    <a:pt x="61849" y="316229"/>
                  </a:lnTo>
                  <a:lnTo>
                    <a:pt x="60833" y="311149"/>
                  </a:lnTo>
                  <a:lnTo>
                    <a:pt x="62230" y="307339"/>
                  </a:lnTo>
                  <a:lnTo>
                    <a:pt x="65912" y="303529"/>
                  </a:lnTo>
                  <a:lnTo>
                    <a:pt x="69469" y="299719"/>
                  </a:lnTo>
                  <a:lnTo>
                    <a:pt x="74295" y="298449"/>
                  </a:lnTo>
                  <a:lnTo>
                    <a:pt x="102489" y="298449"/>
                  </a:lnTo>
                  <a:lnTo>
                    <a:pt x="101092" y="297179"/>
                  </a:lnTo>
                  <a:lnTo>
                    <a:pt x="91694" y="292099"/>
                  </a:lnTo>
                  <a:lnTo>
                    <a:pt x="78612" y="288289"/>
                  </a:lnTo>
                  <a:close/>
                </a:path>
                <a:path w="421004" h="431800">
                  <a:moveTo>
                    <a:pt x="102489" y="298449"/>
                  </a:moveTo>
                  <a:lnTo>
                    <a:pt x="74295" y="298449"/>
                  </a:lnTo>
                  <a:lnTo>
                    <a:pt x="80263" y="299719"/>
                  </a:lnTo>
                  <a:lnTo>
                    <a:pt x="85149" y="300989"/>
                  </a:lnTo>
                  <a:lnTo>
                    <a:pt x="117109" y="330199"/>
                  </a:lnTo>
                  <a:lnTo>
                    <a:pt x="123189" y="346709"/>
                  </a:lnTo>
                  <a:lnTo>
                    <a:pt x="121920" y="351789"/>
                  </a:lnTo>
                  <a:lnTo>
                    <a:pt x="118363" y="355599"/>
                  </a:lnTo>
                  <a:lnTo>
                    <a:pt x="114681" y="359409"/>
                  </a:lnTo>
                  <a:lnTo>
                    <a:pt x="109982" y="360679"/>
                  </a:lnTo>
                  <a:lnTo>
                    <a:pt x="125899" y="360679"/>
                  </a:lnTo>
                  <a:lnTo>
                    <a:pt x="129539" y="356869"/>
                  </a:lnTo>
                  <a:lnTo>
                    <a:pt x="132080" y="351789"/>
                  </a:lnTo>
                  <a:lnTo>
                    <a:pt x="132714" y="346709"/>
                  </a:lnTo>
                  <a:lnTo>
                    <a:pt x="133223" y="341629"/>
                  </a:lnTo>
                  <a:lnTo>
                    <a:pt x="131952" y="335279"/>
                  </a:lnTo>
                  <a:lnTo>
                    <a:pt x="113030" y="308609"/>
                  </a:lnTo>
                  <a:lnTo>
                    <a:pt x="106680" y="302259"/>
                  </a:lnTo>
                  <a:lnTo>
                    <a:pt x="102489" y="298449"/>
                  </a:lnTo>
                  <a:close/>
                </a:path>
                <a:path w="421004" h="431800">
                  <a:moveTo>
                    <a:pt x="140721" y="259079"/>
                  </a:moveTo>
                  <a:lnTo>
                    <a:pt x="125095" y="259079"/>
                  </a:lnTo>
                  <a:lnTo>
                    <a:pt x="175260" y="309879"/>
                  </a:lnTo>
                  <a:lnTo>
                    <a:pt x="183134" y="300989"/>
                  </a:lnTo>
                  <a:lnTo>
                    <a:pt x="140721" y="259079"/>
                  </a:lnTo>
                  <a:close/>
                </a:path>
                <a:path w="421004" h="431800">
                  <a:moveTo>
                    <a:pt x="118872" y="237489"/>
                  </a:moveTo>
                  <a:lnTo>
                    <a:pt x="113792" y="242569"/>
                  </a:lnTo>
                  <a:lnTo>
                    <a:pt x="115188" y="246379"/>
                  </a:lnTo>
                  <a:lnTo>
                    <a:pt x="115697" y="251459"/>
                  </a:lnTo>
                  <a:lnTo>
                    <a:pt x="114935" y="264159"/>
                  </a:lnTo>
                  <a:lnTo>
                    <a:pt x="113664" y="270509"/>
                  </a:lnTo>
                  <a:lnTo>
                    <a:pt x="111251" y="276859"/>
                  </a:lnTo>
                  <a:lnTo>
                    <a:pt x="118872" y="284479"/>
                  </a:lnTo>
                  <a:lnTo>
                    <a:pt x="120396" y="280669"/>
                  </a:lnTo>
                  <a:lnTo>
                    <a:pt x="121793" y="276859"/>
                  </a:lnTo>
                  <a:lnTo>
                    <a:pt x="124333" y="267969"/>
                  </a:lnTo>
                  <a:lnTo>
                    <a:pt x="125095" y="262889"/>
                  </a:lnTo>
                  <a:lnTo>
                    <a:pt x="125095" y="259079"/>
                  </a:lnTo>
                  <a:lnTo>
                    <a:pt x="140721" y="259079"/>
                  </a:lnTo>
                  <a:lnTo>
                    <a:pt x="118872" y="237489"/>
                  </a:lnTo>
                  <a:close/>
                </a:path>
                <a:path w="421004" h="431800">
                  <a:moveTo>
                    <a:pt x="184023" y="186689"/>
                  </a:moveTo>
                  <a:lnTo>
                    <a:pt x="171958" y="186689"/>
                  </a:lnTo>
                  <a:lnTo>
                    <a:pt x="166497" y="189229"/>
                  </a:lnTo>
                  <a:lnTo>
                    <a:pt x="152654" y="218439"/>
                  </a:lnTo>
                  <a:lnTo>
                    <a:pt x="154485" y="226059"/>
                  </a:lnTo>
                  <a:lnTo>
                    <a:pt x="180816" y="259079"/>
                  </a:lnTo>
                  <a:lnTo>
                    <a:pt x="211709" y="270509"/>
                  </a:lnTo>
                  <a:lnTo>
                    <a:pt x="219456" y="267969"/>
                  </a:lnTo>
                  <a:lnTo>
                    <a:pt x="226060" y="260349"/>
                  </a:lnTo>
                  <a:lnTo>
                    <a:pt x="207645" y="260349"/>
                  </a:lnTo>
                  <a:lnTo>
                    <a:pt x="200533" y="257809"/>
                  </a:lnTo>
                  <a:lnTo>
                    <a:pt x="184721" y="241299"/>
                  </a:lnTo>
                  <a:lnTo>
                    <a:pt x="177546" y="241299"/>
                  </a:lnTo>
                  <a:lnTo>
                    <a:pt x="171196" y="234949"/>
                  </a:lnTo>
                  <a:lnTo>
                    <a:pt x="167005" y="228599"/>
                  </a:lnTo>
                  <a:lnTo>
                    <a:pt x="162940" y="219709"/>
                  </a:lnTo>
                  <a:lnTo>
                    <a:pt x="162179" y="214629"/>
                  </a:lnTo>
                  <a:lnTo>
                    <a:pt x="162940" y="210819"/>
                  </a:lnTo>
                  <a:lnTo>
                    <a:pt x="163322" y="207009"/>
                  </a:lnTo>
                  <a:lnTo>
                    <a:pt x="164846" y="204469"/>
                  </a:lnTo>
                  <a:lnTo>
                    <a:pt x="170561" y="198119"/>
                  </a:lnTo>
                  <a:lnTo>
                    <a:pt x="174244" y="196849"/>
                  </a:lnTo>
                  <a:lnTo>
                    <a:pt x="191896" y="196849"/>
                  </a:lnTo>
                  <a:lnTo>
                    <a:pt x="195452" y="193039"/>
                  </a:lnTo>
                  <a:lnTo>
                    <a:pt x="189864" y="187959"/>
                  </a:lnTo>
                  <a:lnTo>
                    <a:pt x="184023" y="186689"/>
                  </a:lnTo>
                  <a:close/>
                </a:path>
                <a:path w="421004" h="431800">
                  <a:moveTo>
                    <a:pt x="225171" y="219709"/>
                  </a:moveTo>
                  <a:lnTo>
                    <a:pt x="197738" y="219709"/>
                  </a:lnTo>
                  <a:lnTo>
                    <a:pt x="207518" y="220979"/>
                  </a:lnTo>
                  <a:lnTo>
                    <a:pt x="212217" y="223519"/>
                  </a:lnTo>
                  <a:lnTo>
                    <a:pt x="224282" y="246379"/>
                  </a:lnTo>
                  <a:lnTo>
                    <a:pt x="222758" y="251459"/>
                  </a:lnTo>
                  <a:lnTo>
                    <a:pt x="217170" y="256539"/>
                  </a:lnTo>
                  <a:lnTo>
                    <a:pt x="214375" y="257809"/>
                  </a:lnTo>
                  <a:lnTo>
                    <a:pt x="210947" y="259079"/>
                  </a:lnTo>
                  <a:lnTo>
                    <a:pt x="207645" y="260349"/>
                  </a:lnTo>
                  <a:lnTo>
                    <a:pt x="226060" y="260349"/>
                  </a:lnTo>
                  <a:lnTo>
                    <a:pt x="229870" y="256539"/>
                  </a:lnTo>
                  <a:lnTo>
                    <a:pt x="232410" y="252729"/>
                  </a:lnTo>
                  <a:lnTo>
                    <a:pt x="233552" y="247649"/>
                  </a:lnTo>
                  <a:lnTo>
                    <a:pt x="234823" y="242569"/>
                  </a:lnTo>
                  <a:lnTo>
                    <a:pt x="234569" y="237489"/>
                  </a:lnTo>
                  <a:lnTo>
                    <a:pt x="232790" y="232409"/>
                  </a:lnTo>
                  <a:lnTo>
                    <a:pt x="231139" y="227329"/>
                  </a:lnTo>
                  <a:lnTo>
                    <a:pt x="228219" y="223519"/>
                  </a:lnTo>
                  <a:lnTo>
                    <a:pt x="225171" y="219709"/>
                  </a:lnTo>
                  <a:close/>
                </a:path>
                <a:path w="421004" h="431800">
                  <a:moveTo>
                    <a:pt x="211200" y="209549"/>
                  </a:moveTo>
                  <a:lnTo>
                    <a:pt x="196214" y="209549"/>
                  </a:lnTo>
                  <a:lnTo>
                    <a:pt x="189737" y="212089"/>
                  </a:lnTo>
                  <a:lnTo>
                    <a:pt x="184531" y="217169"/>
                  </a:lnTo>
                  <a:lnTo>
                    <a:pt x="181610" y="219709"/>
                  </a:lnTo>
                  <a:lnTo>
                    <a:pt x="179324" y="223519"/>
                  </a:lnTo>
                  <a:lnTo>
                    <a:pt x="178054" y="227329"/>
                  </a:lnTo>
                  <a:lnTo>
                    <a:pt x="176657" y="232409"/>
                  </a:lnTo>
                  <a:lnTo>
                    <a:pt x="176530" y="236219"/>
                  </a:lnTo>
                  <a:lnTo>
                    <a:pt x="177546" y="241299"/>
                  </a:lnTo>
                  <a:lnTo>
                    <a:pt x="184721" y="241299"/>
                  </a:lnTo>
                  <a:lnTo>
                    <a:pt x="184658" y="233679"/>
                  </a:lnTo>
                  <a:lnTo>
                    <a:pt x="186309" y="228599"/>
                  </a:lnTo>
                  <a:lnTo>
                    <a:pt x="189864" y="226059"/>
                  </a:lnTo>
                  <a:lnTo>
                    <a:pt x="193548" y="222249"/>
                  </a:lnTo>
                  <a:lnTo>
                    <a:pt x="197738" y="219709"/>
                  </a:lnTo>
                  <a:lnTo>
                    <a:pt x="225171" y="219709"/>
                  </a:lnTo>
                  <a:lnTo>
                    <a:pt x="224155" y="218439"/>
                  </a:lnTo>
                  <a:lnTo>
                    <a:pt x="218059" y="213359"/>
                  </a:lnTo>
                  <a:lnTo>
                    <a:pt x="211200" y="209549"/>
                  </a:lnTo>
                  <a:close/>
                </a:path>
                <a:path w="421004" h="431800">
                  <a:moveTo>
                    <a:pt x="248793" y="181609"/>
                  </a:moveTo>
                  <a:lnTo>
                    <a:pt x="224662" y="205739"/>
                  </a:lnTo>
                  <a:lnTo>
                    <a:pt x="232537" y="213359"/>
                  </a:lnTo>
                  <a:lnTo>
                    <a:pt x="256667" y="189229"/>
                  </a:lnTo>
                  <a:lnTo>
                    <a:pt x="248793" y="181609"/>
                  </a:lnTo>
                  <a:close/>
                </a:path>
                <a:path w="421004" h="431800">
                  <a:moveTo>
                    <a:pt x="191896" y="196849"/>
                  </a:moveTo>
                  <a:lnTo>
                    <a:pt x="181229" y="196849"/>
                  </a:lnTo>
                  <a:lnTo>
                    <a:pt x="184531" y="198119"/>
                  </a:lnTo>
                  <a:lnTo>
                    <a:pt x="188340" y="200659"/>
                  </a:lnTo>
                  <a:lnTo>
                    <a:pt x="191896" y="196849"/>
                  </a:lnTo>
                  <a:close/>
                </a:path>
                <a:path w="421004" h="431800">
                  <a:moveTo>
                    <a:pt x="230632" y="125729"/>
                  </a:moveTo>
                  <a:lnTo>
                    <a:pt x="221869" y="134619"/>
                  </a:lnTo>
                  <a:lnTo>
                    <a:pt x="285876" y="199389"/>
                  </a:lnTo>
                  <a:lnTo>
                    <a:pt x="294005" y="190499"/>
                  </a:lnTo>
                  <a:lnTo>
                    <a:pt x="243712" y="140969"/>
                  </a:lnTo>
                  <a:lnTo>
                    <a:pt x="308004" y="140969"/>
                  </a:lnTo>
                  <a:lnTo>
                    <a:pt x="230632" y="125729"/>
                  </a:lnTo>
                  <a:close/>
                </a:path>
                <a:path w="421004" h="431800">
                  <a:moveTo>
                    <a:pt x="308004" y="140969"/>
                  </a:moveTo>
                  <a:lnTo>
                    <a:pt x="243712" y="140969"/>
                  </a:lnTo>
                  <a:lnTo>
                    <a:pt x="327660" y="157479"/>
                  </a:lnTo>
                  <a:lnTo>
                    <a:pt x="336296" y="148589"/>
                  </a:lnTo>
                  <a:lnTo>
                    <a:pt x="330020" y="142239"/>
                  </a:lnTo>
                  <a:lnTo>
                    <a:pt x="314451" y="142239"/>
                  </a:lnTo>
                  <a:lnTo>
                    <a:pt x="308004" y="140969"/>
                  </a:lnTo>
                  <a:close/>
                </a:path>
                <a:path w="421004" h="431800">
                  <a:moveTo>
                    <a:pt x="272288" y="83819"/>
                  </a:moveTo>
                  <a:lnTo>
                    <a:pt x="264160" y="92709"/>
                  </a:lnTo>
                  <a:lnTo>
                    <a:pt x="314451" y="142239"/>
                  </a:lnTo>
                  <a:lnTo>
                    <a:pt x="330020" y="142239"/>
                  </a:lnTo>
                  <a:lnTo>
                    <a:pt x="272288" y="83819"/>
                  </a:lnTo>
                  <a:close/>
                </a:path>
                <a:path w="421004" h="431800">
                  <a:moveTo>
                    <a:pt x="349017" y="59689"/>
                  </a:moveTo>
                  <a:lnTo>
                    <a:pt x="334772" y="59689"/>
                  </a:lnTo>
                  <a:lnTo>
                    <a:pt x="327406" y="62229"/>
                  </a:lnTo>
                  <a:lnTo>
                    <a:pt x="315340" y="74929"/>
                  </a:lnTo>
                  <a:lnTo>
                    <a:pt x="312165" y="81279"/>
                  </a:lnTo>
                  <a:lnTo>
                    <a:pt x="311658" y="88899"/>
                  </a:lnTo>
                  <a:lnTo>
                    <a:pt x="312040" y="95249"/>
                  </a:lnTo>
                  <a:lnTo>
                    <a:pt x="341401" y="125729"/>
                  </a:lnTo>
                  <a:lnTo>
                    <a:pt x="347472" y="126999"/>
                  </a:lnTo>
                  <a:lnTo>
                    <a:pt x="355726" y="126999"/>
                  </a:lnTo>
                  <a:lnTo>
                    <a:pt x="363093" y="123189"/>
                  </a:lnTo>
                  <a:lnTo>
                    <a:pt x="369681" y="116839"/>
                  </a:lnTo>
                  <a:lnTo>
                    <a:pt x="354330" y="116839"/>
                  </a:lnTo>
                  <a:lnTo>
                    <a:pt x="343281" y="115569"/>
                  </a:lnTo>
                  <a:lnTo>
                    <a:pt x="337565" y="113029"/>
                  </a:lnTo>
                  <a:lnTo>
                    <a:pt x="325627" y="100329"/>
                  </a:lnTo>
                  <a:lnTo>
                    <a:pt x="322580" y="95249"/>
                  </a:lnTo>
                  <a:lnTo>
                    <a:pt x="321818" y="83819"/>
                  </a:lnTo>
                  <a:lnTo>
                    <a:pt x="323596" y="78739"/>
                  </a:lnTo>
                  <a:lnTo>
                    <a:pt x="331470" y="71119"/>
                  </a:lnTo>
                  <a:lnTo>
                    <a:pt x="336169" y="69849"/>
                  </a:lnTo>
                  <a:lnTo>
                    <a:pt x="364990" y="69849"/>
                  </a:lnTo>
                  <a:lnTo>
                    <a:pt x="360777" y="66039"/>
                  </a:lnTo>
                  <a:lnTo>
                    <a:pt x="354980" y="62229"/>
                  </a:lnTo>
                  <a:lnTo>
                    <a:pt x="349017" y="59689"/>
                  </a:lnTo>
                  <a:close/>
                </a:path>
                <a:path w="421004" h="431800">
                  <a:moveTo>
                    <a:pt x="364990" y="69849"/>
                  </a:moveTo>
                  <a:lnTo>
                    <a:pt x="347218" y="69849"/>
                  </a:lnTo>
                  <a:lnTo>
                    <a:pt x="352933" y="73659"/>
                  </a:lnTo>
                  <a:lnTo>
                    <a:pt x="358648" y="78739"/>
                  </a:lnTo>
                  <a:lnTo>
                    <a:pt x="364744" y="85089"/>
                  </a:lnTo>
                  <a:lnTo>
                    <a:pt x="367919" y="91439"/>
                  </a:lnTo>
                  <a:lnTo>
                    <a:pt x="368681" y="101599"/>
                  </a:lnTo>
                  <a:lnTo>
                    <a:pt x="366902" y="106679"/>
                  </a:lnTo>
                  <a:lnTo>
                    <a:pt x="363093" y="110489"/>
                  </a:lnTo>
                  <a:lnTo>
                    <a:pt x="359156" y="114299"/>
                  </a:lnTo>
                  <a:lnTo>
                    <a:pt x="354330" y="116839"/>
                  </a:lnTo>
                  <a:lnTo>
                    <a:pt x="369681" y="116839"/>
                  </a:lnTo>
                  <a:lnTo>
                    <a:pt x="373634" y="113029"/>
                  </a:lnTo>
                  <a:lnTo>
                    <a:pt x="376300" y="107949"/>
                  </a:lnTo>
                  <a:lnTo>
                    <a:pt x="377825" y="102869"/>
                  </a:lnTo>
                  <a:lnTo>
                    <a:pt x="379475" y="97789"/>
                  </a:lnTo>
                  <a:lnTo>
                    <a:pt x="379349" y="92709"/>
                  </a:lnTo>
                  <a:lnTo>
                    <a:pt x="376047" y="82549"/>
                  </a:lnTo>
                  <a:lnTo>
                    <a:pt x="372363" y="76199"/>
                  </a:lnTo>
                  <a:lnTo>
                    <a:pt x="366395" y="71119"/>
                  </a:lnTo>
                  <a:lnTo>
                    <a:pt x="364990" y="69849"/>
                  </a:lnTo>
                  <a:close/>
                </a:path>
                <a:path w="421004" h="431800">
                  <a:moveTo>
                    <a:pt x="357505" y="34289"/>
                  </a:moveTo>
                  <a:lnTo>
                    <a:pt x="349123" y="43179"/>
                  </a:lnTo>
                  <a:lnTo>
                    <a:pt x="413131" y="71119"/>
                  </a:lnTo>
                  <a:lnTo>
                    <a:pt x="420497" y="64769"/>
                  </a:lnTo>
                  <a:lnTo>
                    <a:pt x="417670" y="58419"/>
                  </a:lnTo>
                  <a:lnTo>
                    <a:pt x="407543" y="58419"/>
                  </a:lnTo>
                  <a:lnTo>
                    <a:pt x="403351" y="55879"/>
                  </a:lnTo>
                  <a:lnTo>
                    <a:pt x="399288" y="54609"/>
                  </a:lnTo>
                  <a:lnTo>
                    <a:pt x="357505" y="34289"/>
                  </a:lnTo>
                  <a:close/>
                </a:path>
                <a:path w="421004" h="431800">
                  <a:moveTo>
                    <a:pt x="391668" y="0"/>
                  </a:moveTo>
                  <a:lnTo>
                    <a:pt x="383667" y="8889"/>
                  </a:lnTo>
                  <a:lnTo>
                    <a:pt x="403733" y="52069"/>
                  </a:lnTo>
                  <a:lnTo>
                    <a:pt x="405764" y="55879"/>
                  </a:lnTo>
                  <a:lnTo>
                    <a:pt x="407543" y="58419"/>
                  </a:lnTo>
                  <a:lnTo>
                    <a:pt x="417670" y="58419"/>
                  </a:lnTo>
                  <a:lnTo>
                    <a:pt x="391668"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89" name="object 289"/>
            <p:cNvSpPr/>
            <p:nvPr/>
          </p:nvSpPr>
          <p:spPr>
            <a:xfrm>
              <a:off x="6824473" y="5605950"/>
              <a:ext cx="429259" cy="563879"/>
            </a:xfrm>
            <a:custGeom>
              <a:avLst/>
              <a:gdLst/>
              <a:ahLst/>
              <a:cxnLst/>
              <a:rect l="l" t="t" r="r" b="b"/>
              <a:pathLst>
                <a:path w="429260" h="422910">
                  <a:moveTo>
                    <a:pt x="50545" y="337819"/>
                  </a:moveTo>
                  <a:lnTo>
                    <a:pt x="32892" y="337819"/>
                  </a:lnTo>
                  <a:lnTo>
                    <a:pt x="36575" y="339089"/>
                  </a:lnTo>
                  <a:lnTo>
                    <a:pt x="39750" y="342900"/>
                  </a:lnTo>
                  <a:lnTo>
                    <a:pt x="45913" y="369569"/>
                  </a:lnTo>
                  <a:lnTo>
                    <a:pt x="45698" y="374650"/>
                  </a:lnTo>
                  <a:lnTo>
                    <a:pt x="44957" y="383539"/>
                  </a:lnTo>
                  <a:lnTo>
                    <a:pt x="44195" y="391159"/>
                  </a:lnTo>
                  <a:lnTo>
                    <a:pt x="44068" y="394969"/>
                  </a:lnTo>
                  <a:lnTo>
                    <a:pt x="47751" y="416559"/>
                  </a:lnTo>
                  <a:lnTo>
                    <a:pt x="48767" y="419100"/>
                  </a:lnTo>
                  <a:lnTo>
                    <a:pt x="50291" y="421639"/>
                  </a:lnTo>
                  <a:lnTo>
                    <a:pt x="52197" y="422909"/>
                  </a:lnTo>
                  <a:lnTo>
                    <a:pt x="70192" y="405130"/>
                  </a:lnTo>
                  <a:lnTo>
                    <a:pt x="55625" y="405130"/>
                  </a:lnTo>
                  <a:lnTo>
                    <a:pt x="55117" y="402589"/>
                  </a:lnTo>
                  <a:lnTo>
                    <a:pt x="54737" y="400050"/>
                  </a:lnTo>
                  <a:lnTo>
                    <a:pt x="54610" y="394969"/>
                  </a:lnTo>
                  <a:lnTo>
                    <a:pt x="54990" y="388619"/>
                  </a:lnTo>
                  <a:lnTo>
                    <a:pt x="55752" y="379730"/>
                  </a:lnTo>
                  <a:lnTo>
                    <a:pt x="56514" y="369569"/>
                  </a:lnTo>
                  <a:lnTo>
                    <a:pt x="56768" y="364489"/>
                  </a:lnTo>
                  <a:lnTo>
                    <a:pt x="56705" y="359409"/>
                  </a:lnTo>
                  <a:lnTo>
                    <a:pt x="56514" y="356869"/>
                  </a:lnTo>
                  <a:lnTo>
                    <a:pt x="56261" y="351789"/>
                  </a:lnTo>
                  <a:lnTo>
                    <a:pt x="55372" y="347980"/>
                  </a:lnTo>
                  <a:lnTo>
                    <a:pt x="52577" y="340359"/>
                  </a:lnTo>
                  <a:lnTo>
                    <a:pt x="50545" y="337819"/>
                  </a:lnTo>
                  <a:close/>
                </a:path>
                <a:path w="429260" h="422910">
                  <a:moveTo>
                    <a:pt x="86994" y="373380"/>
                  </a:moveTo>
                  <a:lnTo>
                    <a:pt x="55625" y="405130"/>
                  </a:lnTo>
                  <a:lnTo>
                    <a:pt x="70192" y="405130"/>
                  </a:lnTo>
                  <a:lnTo>
                    <a:pt x="94614" y="381000"/>
                  </a:lnTo>
                  <a:lnTo>
                    <a:pt x="86994" y="373380"/>
                  </a:lnTo>
                  <a:close/>
                </a:path>
                <a:path w="429260" h="422910">
                  <a:moveTo>
                    <a:pt x="36956" y="327659"/>
                  </a:moveTo>
                  <a:lnTo>
                    <a:pt x="22987" y="327659"/>
                  </a:lnTo>
                  <a:lnTo>
                    <a:pt x="16382" y="331469"/>
                  </a:lnTo>
                  <a:lnTo>
                    <a:pt x="10287" y="336550"/>
                  </a:lnTo>
                  <a:lnTo>
                    <a:pt x="4190" y="342900"/>
                  </a:lnTo>
                  <a:lnTo>
                    <a:pt x="888" y="349250"/>
                  </a:lnTo>
                  <a:lnTo>
                    <a:pt x="0" y="363219"/>
                  </a:lnTo>
                  <a:lnTo>
                    <a:pt x="2539" y="369569"/>
                  </a:lnTo>
                  <a:lnTo>
                    <a:pt x="8000" y="375919"/>
                  </a:lnTo>
                  <a:lnTo>
                    <a:pt x="16890" y="369569"/>
                  </a:lnTo>
                  <a:lnTo>
                    <a:pt x="12826" y="364489"/>
                  </a:lnTo>
                  <a:lnTo>
                    <a:pt x="10922" y="360680"/>
                  </a:lnTo>
                  <a:lnTo>
                    <a:pt x="10922" y="351789"/>
                  </a:lnTo>
                  <a:lnTo>
                    <a:pt x="12826" y="347980"/>
                  </a:lnTo>
                  <a:lnTo>
                    <a:pt x="20192" y="340359"/>
                  </a:lnTo>
                  <a:lnTo>
                    <a:pt x="24129" y="337819"/>
                  </a:lnTo>
                  <a:lnTo>
                    <a:pt x="50545" y="337819"/>
                  </a:lnTo>
                  <a:lnTo>
                    <a:pt x="42925" y="330200"/>
                  </a:lnTo>
                  <a:lnTo>
                    <a:pt x="36956" y="327659"/>
                  </a:lnTo>
                  <a:close/>
                </a:path>
                <a:path w="429260" h="422910">
                  <a:moveTo>
                    <a:pt x="78612" y="279400"/>
                  </a:moveTo>
                  <a:lnTo>
                    <a:pt x="74549" y="279400"/>
                  </a:lnTo>
                  <a:lnTo>
                    <a:pt x="70485" y="280669"/>
                  </a:lnTo>
                  <a:lnTo>
                    <a:pt x="51053" y="308609"/>
                  </a:lnTo>
                  <a:lnTo>
                    <a:pt x="52197" y="314959"/>
                  </a:lnTo>
                  <a:lnTo>
                    <a:pt x="55372" y="321309"/>
                  </a:lnTo>
                  <a:lnTo>
                    <a:pt x="58066" y="325119"/>
                  </a:lnTo>
                  <a:lnTo>
                    <a:pt x="61594" y="330200"/>
                  </a:lnTo>
                  <a:lnTo>
                    <a:pt x="65980" y="335280"/>
                  </a:lnTo>
                  <a:lnTo>
                    <a:pt x="71247" y="341630"/>
                  </a:lnTo>
                  <a:lnTo>
                    <a:pt x="80057" y="349250"/>
                  </a:lnTo>
                  <a:lnTo>
                    <a:pt x="88391" y="355600"/>
                  </a:lnTo>
                  <a:lnTo>
                    <a:pt x="96250" y="359409"/>
                  </a:lnTo>
                  <a:lnTo>
                    <a:pt x="103631" y="360680"/>
                  </a:lnTo>
                  <a:lnTo>
                    <a:pt x="111505" y="361950"/>
                  </a:lnTo>
                  <a:lnTo>
                    <a:pt x="118617" y="359409"/>
                  </a:lnTo>
                  <a:lnTo>
                    <a:pt x="125899" y="351789"/>
                  </a:lnTo>
                  <a:lnTo>
                    <a:pt x="109981" y="351789"/>
                  </a:lnTo>
                  <a:lnTo>
                    <a:pt x="104012" y="350519"/>
                  </a:lnTo>
                  <a:lnTo>
                    <a:pt x="99109" y="349250"/>
                  </a:lnTo>
                  <a:lnTo>
                    <a:pt x="93360" y="345439"/>
                  </a:lnTo>
                  <a:lnTo>
                    <a:pt x="86778" y="340359"/>
                  </a:lnTo>
                  <a:lnTo>
                    <a:pt x="79375" y="332739"/>
                  </a:lnTo>
                  <a:lnTo>
                    <a:pt x="72348" y="326389"/>
                  </a:lnTo>
                  <a:lnTo>
                    <a:pt x="67071" y="318769"/>
                  </a:lnTo>
                  <a:lnTo>
                    <a:pt x="63533" y="312419"/>
                  </a:lnTo>
                  <a:lnTo>
                    <a:pt x="61722" y="307339"/>
                  </a:lnTo>
                  <a:lnTo>
                    <a:pt x="60832" y="302259"/>
                  </a:lnTo>
                  <a:lnTo>
                    <a:pt x="62229" y="298450"/>
                  </a:lnTo>
                  <a:lnTo>
                    <a:pt x="65786" y="294639"/>
                  </a:lnTo>
                  <a:lnTo>
                    <a:pt x="69468" y="290830"/>
                  </a:lnTo>
                  <a:lnTo>
                    <a:pt x="74294" y="289559"/>
                  </a:lnTo>
                  <a:lnTo>
                    <a:pt x="102488" y="289559"/>
                  </a:lnTo>
                  <a:lnTo>
                    <a:pt x="101091" y="288289"/>
                  </a:lnTo>
                  <a:lnTo>
                    <a:pt x="91693" y="283209"/>
                  </a:lnTo>
                  <a:lnTo>
                    <a:pt x="78612" y="279400"/>
                  </a:lnTo>
                  <a:close/>
                </a:path>
                <a:path w="429260" h="422910">
                  <a:moveTo>
                    <a:pt x="102488" y="289559"/>
                  </a:moveTo>
                  <a:lnTo>
                    <a:pt x="74294" y="289559"/>
                  </a:lnTo>
                  <a:lnTo>
                    <a:pt x="80263" y="290830"/>
                  </a:lnTo>
                  <a:lnTo>
                    <a:pt x="85095" y="292100"/>
                  </a:lnTo>
                  <a:lnTo>
                    <a:pt x="117109" y="321309"/>
                  </a:lnTo>
                  <a:lnTo>
                    <a:pt x="123189" y="337819"/>
                  </a:lnTo>
                  <a:lnTo>
                    <a:pt x="121919" y="342900"/>
                  </a:lnTo>
                  <a:lnTo>
                    <a:pt x="118363" y="346709"/>
                  </a:lnTo>
                  <a:lnTo>
                    <a:pt x="114680" y="350519"/>
                  </a:lnTo>
                  <a:lnTo>
                    <a:pt x="109981" y="351789"/>
                  </a:lnTo>
                  <a:lnTo>
                    <a:pt x="125899" y="351789"/>
                  </a:lnTo>
                  <a:lnTo>
                    <a:pt x="129539" y="347980"/>
                  </a:lnTo>
                  <a:lnTo>
                    <a:pt x="132079" y="342900"/>
                  </a:lnTo>
                  <a:lnTo>
                    <a:pt x="132714" y="337819"/>
                  </a:lnTo>
                  <a:lnTo>
                    <a:pt x="133223" y="332739"/>
                  </a:lnTo>
                  <a:lnTo>
                    <a:pt x="131952" y="326389"/>
                  </a:lnTo>
                  <a:lnTo>
                    <a:pt x="113029" y="299719"/>
                  </a:lnTo>
                  <a:lnTo>
                    <a:pt x="106679" y="293369"/>
                  </a:lnTo>
                  <a:lnTo>
                    <a:pt x="102488" y="289559"/>
                  </a:lnTo>
                  <a:close/>
                </a:path>
                <a:path w="429260" h="422910">
                  <a:moveTo>
                    <a:pt x="140637" y="250189"/>
                  </a:moveTo>
                  <a:lnTo>
                    <a:pt x="125094" y="250189"/>
                  </a:lnTo>
                  <a:lnTo>
                    <a:pt x="175260" y="300989"/>
                  </a:lnTo>
                  <a:lnTo>
                    <a:pt x="183133" y="292100"/>
                  </a:lnTo>
                  <a:lnTo>
                    <a:pt x="140637" y="250189"/>
                  </a:lnTo>
                  <a:close/>
                </a:path>
                <a:path w="429260" h="422910">
                  <a:moveTo>
                    <a:pt x="118744" y="228600"/>
                  </a:moveTo>
                  <a:lnTo>
                    <a:pt x="113791" y="233679"/>
                  </a:lnTo>
                  <a:lnTo>
                    <a:pt x="115188" y="237489"/>
                  </a:lnTo>
                  <a:lnTo>
                    <a:pt x="115697" y="242569"/>
                  </a:lnTo>
                  <a:lnTo>
                    <a:pt x="114935" y="255269"/>
                  </a:lnTo>
                  <a:lnTo>
                    <a:pt x="113664" y="261619"/>
                  </a:lnTo>
                  <a:lnTo>
                    <a:pt x="111251" y="267969"/>
                  </a:lnTo>
                  <a:lnTo>
                    <a:pt x="118872" y="275589"/>
                  </a:lnTo>
                  <a:lnTo>
                    <a:pt x="120395" y="271780"/>
                  </a:lnTo>
                  <a:lnTo>
                    <a:pt x="121792" y="267969"/>
                  </a:lnTo>
                  <a:lnTo>
                    <a:pt x="124332" y="259079"/>
                  </a:lnTo>
                  <a:lnTo>
                    <a:pt x="125094" y="254000"/>
                  </a:lnTo>
                  <a:lnTo>
                    <a:pt x="125094" y="250189"/>
                  </a:lnTo>
                  <a:lnTo>
                    <a:pt x="140637" y="250189"/>
                  </a:lnTo>
                  <a:lnTo>
                    <a:pt x="118744" y="228600"/>
                  </a:lnTo>
                  <a:close/>
                </a:path>
                <a:path w="429260" h="422910">
                  <a:moveTo>
                    <a:pt x="184023" y="177800"/>
                  </a:moveTo>
                  <a:lnTo>
                    <a:pt x="171957" y="177800"/>
                  </a:lnTo>
                  <a:lnTo>
                    <a:pt x="166369" y="180339"/>
                  </a:lnTo>
                  <a:lnTo>
                    <a:pt x="152653" y="209550"/>
                  </a:lnTo>
                  <a:lnTo>
                    <a:pt x="154485" y="217169"/>
                  </a:lnTo>
                  <a:lnTo>
                    <a:pt x="180816" y="250189"/>
                  </a:lnTo>
                  <a:lnTo>
                    <a:pt x="211708" y="261619"/>
                  </a:lnTo>
                  <a:lnTo>
                    <a:pt x="219455" y="259079"/>
                  </a:lnTo>
                  <a:lnTo>
                    <a:pt x="226060" y="251459"/>
                  </a:lnTo>
                  <a:lnTo>
                    <a:pt x="207644" y="251459"/>
                  </a:lnTo>
                  <a:lnTo>
                    <a:pt x="200532" y="248919"/>
                  </a:lnTo>
                  <a:lnTo>
                    <a:pt x="184721" y="232409"/>
                  </a:lnTo>
                  <a:lnTo>
                    <a:pt x="177545" y="232409"/>
                  </a:lnTo>
                  <a:lnTo>
                    <a:pt x="171195" y="226059"/>
                  </a:lnTo>
                  <a:lnTo>
                    <a:pt x="167004" y="219709"/>
                  </a:lnTo>
                  <a:lnTo>
                    <a:pt x="162940" y="210819"/>
                  </a:lnTo>
                  <a:lnTo>
                    <a:pt x="162178" y="205739"/>
                  </a:lnTo>
                  <a:lnTo>
                    <a:pt x="163322" y="198119"/>
                  </a:lnTo>
                  <a:lnTo>
                    <a:pt x="164845" y="195579"/>
                  </a:lnTo>
                  <a:lnTo>
                    <a:pt x="167386" y="193039"/>
                  </a:lnTo>
                  <a:lnTo>
                    <a:pt x="170433" y="189229"/>
                  </a:lnTo>
                  <a:lnTo>
                    <a:pt x="174243" y="187959"/>
                  </a:lnTo>
                  <a:lnTo>
                    <a:pt x="191897" y="187959"/>
                  </a:lnTo>
                  <a:lnTo>
                    <a:pt x="195452" y="184150"/>
                  </a:lnTo>
                  <a:lnTo>
                    <a:pt x="189864" y="179069"/>
                  </a:lnTo>
                  <a:lnTo>
                    <a:pt x="184023" y="177800"/>
                  </a:lnTo>
                  <a:close/>
                </a:path>
                <a:path w="429260" h="422910">
                  <a:moveTo>
                    <a:pt x="225170" y="210819"/>
                  </a:moveTo>
                  <a:lnTo>
                    <a:pt x="197738" y="210819"/>
                  </a:lnTo>
                  <a:lnTo>
                    <a:pt x="207517" y="212089"/>
                  </a:lnTo>
                  <a:lnTo>
                    <a:pt x="212216" y="214629"/>
                  </a:lnTo>
                  <a:lnTo>
                    <a:pt x="224281" y="237489"/>
                  </a:lnTo>
                  <a:lnTo>
                    <a:pt x="222757" y="242569"/>
                  </a:lnTo>
                  <a:lnTo>
                    <a:pt x="217169" y="247650"/>
                  </a:lnTo>
                  <a:lnTo>
                    <a:pt x="214375" y="248919"/>
                  </a:lnTo>
                  <a:lnTo>
                    <a:pt x="210947" y="250189"/>
                  </a:lnTo>
                  <a:lnTo>
                    <a:pt x="207644" y="251459"/>
                  </a:lnTo>
                  <a:lnTo>
                    <a:pt x="226060" y="251459"/>
                  </a:lnTo>
                  <a:lnTo>
                    <a:pt x="229869" y="247650"/>
                  </a:lnTo>
                  <a:lnTo>
                    <a:pt x="232410" y="243839"/>
                  </a:lnTo>
                  <a:lnTo>
                    <a:pt x="233552" y="238759"/>
                  </a:lnTo>
                  <a:lnTo>
                    <a:pt x="234823" y="233679"/>
                  </a:lnTo>
                  <a:lnTo>
                    <a:pt x="234568" y="228600"/>
                  </a:lnTo>
                  <a:lnTo>
                    <a:pt x="231012" y="218439"/>
                  </a:lnTo>
                  <a:lnTo>
                    <a:pt x="228218" y="214629"/>
                  </a:lnTo>
                  <a:lnTo>
                    <a:pt x="225170" y="210819"/>
                  </a:lnTo>
                  <a:close/>
                </a:path>
                <a:path w="429260" h="422910">
                  <a:moveTo>
                    <a:pt x="211200" y="200659"/>
                  </a:moveTo>
                  <a:lnTo>
                    <a:pt x="196214" y="200659"/>
                  </a:lnTo>
                  <a:lnTo>
                    <a:pt x="189737" y="203200"/>
                  </a:lnTo>
                  <a:lnTo>
                    <a:pt x="184530" y="208279"/>
                  </a:lnTo>
                  <a:lnTo>
                    <a:pt x="181482" y="210819"/>
                  </a:lnTo>
                  <a:lnTo>
                    <a:pt x="179324" y="214629"/>
                  </a:lnTo>
                  <a:lnTo>
                    <a:pt x="178053" y="218439"/>
                  </a:lnTo>
                  <a:lnTo>
                    <a:pt x="176656" y="223519"/>
                  </a:lnTo>
                  <a:lnTo>
                    <a:pt x="176529" y="227329"/>
                  </a:lnTo>
                  <a:lnTo>
                    <a:pt x="177545" y="232409"/>
                  </a:lnTo>
                  <a:lnTo>
                    <a:pt x="184721" y="232409"/>
                  </a:lnTo>
                  <a:lnTo>
                    <a:pt x="184657" y="224789"/>
                  </a:lnTo>
                  <a:lnTo>
                    <a:pt x="186308" y="219709"/>
                  </a:lnTo>
                  <a:lnTo>
                    <a:pt x="193420" y="213359"/>
                  </a:lnTo>
                  <a:lnTo>
                    <a:pt x="197738" y="210819"/>
                  </a:lnTo>
                  <a:lnTo>
                    <a:pt x="225170" y="210819"/>
                  </a:lnTo>
                  <a:lnTo>
                    <a:pt x="224154" y="209550"/>
                  </a:lnTo>
                  <a:lnTo>
                    <a:pt x="218058" y="204469"/>
                  </a:lnTo>
                  <a:lnTo>
                    <a:pt x="211200" y="200659"/>
                  </a:lnTo>
                  <a:close/>
                </a:path>
                <a:path w="429260" h="422910">
                  <a:moveTo>
                    <a:pt x="248792" y="172719"/>
                  </a:moveTo>
                  <a:lnTo>
                    <a:pt x="224662" y="196850"/>
                  </a:lnTo>
                  <a:lnTo>
                    <a:pt x="232537" y="204469"/>
                  </a:lnTo>
                  <a:lnTo>
                    <a:pt x="256666" y="180339"/>
                  </a:lnTo>
                  <a:lnTo>
                    <a:pt x="248792" y="172719"/>
                  </a:lnTo>
                  <a:close/>
                </a:path>
                <a:path w="429260" h="422910">
                  <a:moveTo>
                    <a:pt x="191897" y="187959"/>
                  </a:moveTo>
                  <a:lnTo>
                    <a:pt x="181228" y="187959"/>
                  </a:lnTo>
                  <a:lnTo>
                    <a:pt x="184530" y="189229"/>
                  </a:lnTo>
                  <a:lnTo>
                    <a:pt x="188340" y="191769"/>
                  </a:lnTo>
                  <a:lnTo>
                    <a:pt x="191897" y="187959"/>
                  </a:lnTo>
                  <a:close/>
                </a:path>
                <a:path w="429260" h="422910">
                  <a:moveTo>
                    <a:pt x="276478" y="87630"/>
                  </a:moveTo>
                  <a:lnTo>
                    <a:pt x="243966" y="104139"/>
                  </a:lnTo>
                  <a:lnTo>
                    <a:pt x="221995" y="125730"/>
                  </a:lnTo>
                  <a:lnTo>
                    <a:pt x="286003" y="189229"/>
                  </a:lnTo>
                  <a:lnTo>
                    <a:pt x="301413" y="173989"/>
                  </a:lnTo>
                  <a:lnTo>
                    <a:pt x="286892" y="173989"/>
                  </a:lnTo>
                  <a:lnTo>
                    <a:pt x="237998" y="124459"/>
                  </a:lnTo>
                  <a:lnTo>
                    <a:pt x="251460" y="111759"/>
                  </a:lnTo>
                  <a:lnTo>
                    <a:pt x="256412" y="106680"/>
                  </a:lnTo>
                  <a:lnTo>
                    <a:pt x="260603" y="102869"/>
                  </a:lnTo>
                  <a:lnTo>
                    <a:pt x="263651" y="101600"/>
                  </a:lnTo>
                  <a:lnTo>
                    <a:pt x="268097" y="100330"/>
                  </a:lnTo>
                  <a:lnTo>
                    <a:pt x="273176" y="99059"/>
                  </a:lnTo>
                  <a:lnTo>
                    <a:pt x="300863" y="99059"/>
                  </a:lnTo>
                  <a:lnTo>
                    <a:pt x="294893" y="93980"/>
                  </a:lnTo>
                  <a:lnTo>
                    <a:pt x="282701" y="88900"/>
                  </a:lnTo>
                  <a:lnTo>
                    <a:pt x="276478" y="87630"/>
                  </a:lnTo>
                  <a:close/>
                </a:path>
                <a:path w="429260" h="422910">
                  <a:moveTo>
                    <a:pt x="300863" y="99059"/>
                  </a:moveTo>
                  <a:lnTo>
                    <a:pt x="273176" y="99059"/>
                  </a:lnTo>
                  <a:lnTo>
                    <a:pt x="278891" y="101600"/>
                  </a:lnTo>
                  <a:lnTo>
                    <a:pt x="284733" y="102869"/>
                  </a:lnTo>
                  <a:lnTo>
                    <a:pt x="290956" y="106680"/>
                  </a:lnTo>
                  <a:lnTo>
                    <a:pt x="311785" y="135889"/>
                  </a:lnTo>
                  <a:lnTo>
                    <a:pt x="311785" y="142239"/>
                  </a:lnTo>
                  <a:lnTo>
                    <a:pt x="310895" y="146050"/>
                  </a:lnTo>
                  <a:lnTo>
                    <a:pt x="309372" y="148589"/>
                  </a:lnTo>
                  <a:lnTo>
                    <a:pt x="307720" y="152400"/>
                  </a:lnTo>
                  <a:lnTo>
                    <a:pt x="304800" y="156209"/>
                  </a:lnTo>
                  <a:lnTo>
                    <a:pt x="300608" y="160019"/>
                  </a:lnTo>
                  <a:lnTo>
                    <a:pt x="286892" y="173989"/>
                  </a:lnTo>
                  <a:lnTo>
                    <a:pt x="301413" y="173989"/>
                  </a:lnTo>
                  <a:lnTo>
                    <a:pt x="309117" y="166369"/>
                  </a:lnTo>
                  <a:lnTo>
                    <a:pt x="312927" y="162559"/>
                  </a:lnTo>
                  <a:lnTo>
                    <a:pt x="315975" y="158750"/>
                  </a:lnTo>
                  <a:lnTo>
                    <a:pt x="322072" y="148589"/>
                  </a:lnTo>
                  <a:lnTo>
                    <a:pt x="322706" y="144779"/>
                  </a:lnTo>
                  <a:lnTo>
                    <a:pt x="323468" y="140969"/>
                  </a:lnTo>
                  <a:lnTo>
                    <a:pt x="323468" y="137159"/>
                  </a:lnTo>
                  <a:lnTo>
                    <a:pt x="322706" y="133350"/>
                  </a:lnTo>
                  <a:lnTo>
                    <a:pt x="322072" y="128269"/>
                  </a:lnTo>
                  <a:lnTo>
                    <a:pt x="320420" y="124459"/>
                  </a:lnTo>
                  <a:lnTo>
                    <a:pt x="317753" y="119380"/>
                  </a:lnTo>
                  <a:lnTo>
                    <a:pt x="315213" y="114300"/>
                  </a:lnTo>
                  <a:lnTo>
                    <a:pt x="311403" y="109219"/>
                  </a:lnTo>
                  <a:lnTo>
                    <a:pt x="306577" y="104139"/>
                  </a:lnTo>
                  <a:lnTo>
                    <a:pt x="300863" y="99059"/>
                  </a:lnTo>
                  <a:close/>
                </a:path>
                <a:path w="429260" h="422910">
                  <a:moveTo>
                    <a:pt x="342773" y="50800"/>
                  </a:moveTo>
                  <a:lnTo>
                    <a:pt x="334644" y="50800"/>
                  </a:lnTo>
                  <a:lnTo>
                    <a:pt x="327405" y="53339"/>
                  </a:lnTo>
                  <a:lnTo>
                    <a:pt x="321182" y="59689"/>
                  </a:lnTo>
                  <a:lnTo>
                    <a:pt x="314832" y="66039"/>
                  </a:lnTo>
                  <a:lnTo>
                    <a:pt x="311785" y="73659"/>
                  </a:lnTo>
                  <a:lnTo>
                    <a:pt x="312038" y="81280"/>
                  </a:lnTo>
                  <a:lnTo>
                    <a:pt x="312997" y="87630"/>
                  </a:lnTo>
                  <a:lnTo>
                    <a:pt x="341679" y="116839"/>
                  </a:lnTo>
                  <a:lnTo>
                    <a:pt x="347725" y="118109"/>
                  </a:lnTo>
                  <a:lnTo>
                    <a:pt x="355853" y="118109"/>
                  </a:lnTo>
                  <a:lnTo>
                    <a:pt x="363347" y="114300"/>
                  </a:lnTo>
                  <a:lnTo>
                    <a:pt x="370204" y="107950"/>
                  </a:lnTo>
                  <a:lnTo>
                    <a:pt x="371538" y="106680"/>
                  </a:lnTo>
                  <a:lnTo>
                    <a:pt x="344677" y="106680"/>
                  </a:lnTo>
                  <a:lnTo>
                    <a:pt x="339343" y="104139"/>
                  </a:lnTo>
                  <a:lnTo>
                    <a:pt x="334010" y="99059"/>
                  </a:lnTo>
                  <a:lnTo>
                    <a:pt x="340407" y="92709"/>
                  </a:lnTo>
                  <a:lnTo>
                    <a:pt x="327913" y="92709"/>
                  </a:lnTo>
                  <a:lnTo>
                    <a:pt x="324103" y="87630"/>
                  </a:lnTo>
                  <a:lnTo>
                    <a:pt x="322325" y="83819"/>
                  </a:lnTo>
                  <a:lnTo>
                    <a:pt x="322325" y="73659"/>
                  </a:lnTo>
                  <a:lnTo>
                    <a:pt x="324230" y="69850"/>
                  </a:lnTo>
                  <a:lnTo>
                    <a:pt x="331724" y="62230"/>
                  </a:lnTo>
                  <a:lnTo>
                    <a:pt x="336550" y="60959"/>
                  </a:lnTo>
                  <a:lnTo>
                    <a:pt x="365062" y="60959"/>
                  </a:lnTo>
                  <a:lnTo>
                    <a:pt x="360685" y="57150"/>
                  </a:lnTo>
                  <a:lnTo>
                    <a:pt x="348823" y="52069"/>
                  </a:lnTo>
                  <a:lnTo>
                    <a:pt x="342773" y="50800"/>
                  </a:lnTo>
                  <a:close/>
                </a:path>
                <a:path w="429260" h="422910">
                  <a:moveTo>
                    <a:pt x="375538" y="72389"/>
                  </a:moveTo>
                  <a:lnTo>
                    <a:pt x="366394" y="80009"/>
                  </a:lnTo>
                  <a:lnTo>
                    <a:pt x="368553" y="83819"/>
                  </a:lnTo>
                  <a:lnTo>
                    <a:pt x="369315" y="87630"/>
                  </a:lnTo>
                  <a:lnTo>
                    <a:pt x="355218" y="106680"/>
                  </a:lnTo>
                  <a:lnTo>
                    <a:pt x="371538" y="106680"/>
                  </a:lnTo>
                  <a:lnTo>
                    <a:pt x="375538" y="102869"/>
                  </a:lnTo>
                  <a:lnTo>
                    <a:pt x="378713" y="96519"/>
                  </a:lnTo>
                  <a:lnTo>
                    <a:pt x="379475" y="90169"/>
                  </a:lnTo>
                  <a:lnTo>
                    <a:pt x="380364" y="83819"/>
                  </a:lnTo>
                  <a:lnTo>
                    <a:pt x="379094" y="78739"/>
                  </a:lnTo>
                  <a:lnTo>
                    <a:pt x="375538" y="72389"/>
                  </a:lnTo>
                  <a:close/>
                </a:path>
                <a:path w="429260" h="422910">
                  <a:moveTo>
                    <a:pt x="365062" y="60959"/>
                  </a:moveTo>
                  <a:lnTo>
                    <a:pt x="345693" y="60959"/>
                  </a:lnTo>
                  <a:lnTo>
                    <a:pt x="349630" y="63500"/>
                  </a:lnTo>
                  <a:lnTo>
                    <a:pt x="353822" y="67309"/>
                  </a:lnTo>
                  <a:lnTo>
                    <a:pt x="327913" y="92709"/>
                  </a:lnTo>
                  <a:lnTo>
                    <a:pt x="340407" y="92709"/>
                  </a:lnTo>
                  <a:lnTo>
                    <a:pt x="368553" y="64769"/>
                  </a:lnTo>
                  <a:lnTo>
                    <a:pt x="367664" y="63500"/>
                  </a:lnTo>
                  <a:lnTo>
                    <a:pt x="366902" y="63500"/>
                  </a:lnTo>
                  <a:lnTo>
                    <a:pt x="366522" y="62230"/>
                  </a:lnTo>
                  <a:lnTo>
                    <a:pt x="365062" y="60959"/>
                  </a:lnTo>
                  <a:close/>
                </a:path>
                <a:path w="429260" h="422910">
                  <a:moveTo>
                    <a:pt x="393573" y="0"/>
                  </a:moveTo>
                  <a:lnTo>
                    <a:pt x="387730" y="1269"/>
                  </a:lnTo>
                  <a:lnTo>
                    <a:pt x="382015" y="1269"/>
                  </a:lnTo>
                  <a:lnTo>
                    <a:pt x="376681" y="3809"/>
                  </a:lnTo>
                  <a:lnTo>
                    <a:pt x="371601" y="8889"/>
                  </a:lnTo>
                  <a:lnTo>
                    <a:pt x="367538" y="12700"/>
                  </a:lnTo>
                  <a:lnTo>
                    <a:pt x="364870" y="17780"/>
                  </a:lnTo>
                  <a:lnTo>
                    <a:pt x="361823" y="27939"/>
                  </a:lnTo>
                  <a:lnTo>
                    <a:pt x="362076" y="34289"/>
                  </a:lnTo>
                  <a:lnTo>
                    <a:pt x="364236" y="39369"/>
                  </a:lnTo>
                  <a:lnTo>
                    <a:pt x="366267" y="44450"/>
                  </a:lnTo>
                  <a:lnTo>
                    <a:pt x="398525" y="67309"/>
                  </a:lnTo>
                  <a:lnTo>
                    <a:pt x="406526" y="67309"/>
                  </a:lnTo>
                  <a:lnTo>
                    <a:pt x="413638" y="64769"/>
                  </a:lnTo>
                  <a:lnTo>
                    <a:pt x="421258" y="57150"/>
                  </a:lnTo>
                  <a:lnTo>
                    <a:pt x="405129" y="57150"/>
                  </a:lnTo>
                  <a:lnTo>
                    <a:pt x="394715" y="55880"/>
                  </a:lnTo>
                  <a:lnTo>
                    <a:pt x="389000" y="53339"/>
                  </a:lnTo>
                  <a:lnTo>
                    <a:pt x="376554" y="40639"/>
                  </a:lnTo>
                  <a:lnTo>
                    <a:pt x="373379" y="34289"/>
                  </a:lnTo>
                  <a:lnTo>
                    <a:pt x="372617" y="24130"/>
                  </a:lnTo>
                  <a:lnTo>
                    <a:pt x="374395" y="19050"/>
                  </a:lnTo>
                  <a:lnTo>
                    <a:pt x="378332" y="15239"/>
                  </a:lnTo>
                  <a:lnTo>
                    <a:pt x="381000" y="12700"/>
                  </a:lnTo>
                  <a:lnTo>
                    <a:pt x="384048" y="11430"/>
                  </a:lnTo>
                  <a:lnTo>
                    <a:pt x="400122" y="11430"/>
                  </a:lnTo>
                  <a:lnTo>
                    <a:pt x="404749" y="5080"/>
                  </a:lnTo>
                  <a:lnTo>
                    <a:pt x="399161" y="1269"/>
                  </a:lnTo>
                  <a:lnTo>
                    <a:pt x="393573" y="0"/>
                  </a:lnTo>
                  <a:close/>
                </a:path>
                <a:path w="429260" h="422910">
                  <a:moveTo>
                    <a:pt x="422275" y="21589"/>
                  </a:moveTo>
                  <a:lnTo>
                    <a:pt x="413512" y="27939"/>
                  </a:lnTo>
                  <a:lnTo>
                    <a:pt x="416940" y="33019"/>
                  </a:lnTo>
                  <a:lnTo>
                    <a:pt x="418591" y="36830"/>
                  </a:lnTo>
                  <a:lnTo>
                    <a:pt x="418338" y="40639"/>
                  </a:lnTo>
                  <a:lnTo>
                    <a:pt x="418211" y="44450"/>
                  </a:lnTo>
                  <a:lnTo>
                    <a:pt x="416560" y="48259"/>
                  </a:lnTo>
                  <a:lnTo>
                    <a:pt x="413512" y="52069"/>
                  </a:lnTo>
                  <a:lnTo>
                    <a:pt x="409575" y="55880"/>
                  </a:lnTo>
                  <a:lnTo>
                    <a:pt x="405129" y="57150"/>
                  </a:lnTo>
                  <a:lnTo>
                    <a:pt x="421258" y="57150"/>
                  </a:lnTo>
                  <a:lnTo>
                    <a:pt x="425068" y="53339"/>
                  </a:lnTo>
                  <a:lnTo>
                    <a:pt x="427863" y="46989"/>
                  </a:lnTo>
                  <a:lnTo>
                    <a:pt x="428370" y="40639"/>
                  </a:lnTo>
                  <a:lnTo>
                    <a:pt x="428751" y="34289"/>
                  </a:lnTo>
                  <a:lnTo>
                    <a:pt x="426719" y="27939"/>
                  </a:lnTo>
                  <a:lnTo>
                    <a:pt x="422275" y="21589"/>
                  </a:lnTo>
                  <a:close/>
                </a:path>
                <a:path w="429260" h="422910">
                  <a:moveTo>
                    <a:pt x="400122" y="11430"/>
                  </a:moveTo>
                  <a:lnTo>
                    <a:pt x="394462" y="11430"/>
                  </a:lnTo>
                  <a:lnTo>
                    <a:pt x="398272" y="13969"/>
                  </a:lnTo>
                  <a:lnTo>
                    <a:pt x="400122" y="1143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90" name="object 290"/>
            <p:cNvSpPr/>
            <p:nvPr/>
          </p:nvSpPr>
          <p:spPr>
            <a:xfrm>
              <a:off x="7333488" y="5610217"/>
              <a:ext cx="417830" cy="540173"/>
            </a:xfrm>
            <a:custGeom>
              <a:avLst/>
              <a:gdLst/>
              <a:ahLst/>
              <a:cxnLst/>
              <a:rect l="l" t="t" r="r" b="b"/>
              <a:pathLst>
                <a:path w="417829" h="405129">
                  <a:moveTo>
                    <a:pt x="51022" y="319328"/>
                  </a:moveTo>
                  <a:lnTo>
                    <a:pt x="32892" y="319328"/>
                  </a:lnTo>
                  <a:lnTo>
                    <a:pt x="36575" y="320840"/>
                  </a:lnTo>
                  <a:lnTo>
                    <a:pt x="40150" y="324357"/>
                  </a:lnTo>
                  <a:lnTo>
                    <a:pt x="45990" y="350291"/>
                  </a:lnTo>
                  <a:lnTo>
                    <a:pt x="45718" y="355892"/>
                  </a:lnTo>
                  <a:lnTo>
                    <a:pt x="44958" y="364743"/>
                  </a:lnTo>
                  <a:lnTo>
                    <a:pt x="44196" y="372897"/>
                  </a:lnTo>
                  <a:lnTo>
                    <a:pt x="43941" y="379564"/>
                  </a:lnTo>
                  <a:lnTo>
                    <a:pt x="44450" y="384733"/>
                  </a:lnTo>
                  <a:lnTo>
                    <a:pt x="44831" y="389902"/>
                  </a:lnTo>
                  <a:lnTo>
                    <a:pt x="45974" y="394461"/>
                  </a:lnTo>
                  <a:lnTo>
                    <a:pt x="47751" y="398424"/>
                  </a:lnTo>
                  <a:lnTo>
                    <a:pt x="48767" y="400837"/>
                  </a:lnTo>
                  <a:lnTo>
                    <a:pt x="50291" y="402958"/>
                  </a:lnTo>
                  <a:lnTo>
                    <a:pt x="52324" y="404799"/>
                  </a:lnTo>
                  <a:lnTo>
                    <a:pt x="70791" y="386321"/>
                  </a:lnTo>
                  <a:lnTo>
                    <a:pt x="55625" y="386321"/>
                  </a:lnTo>
                  <a:lnTo>
                    <a:pt x="55117" y="384022"/>
                  </a:lnTo>
                  <a:lnTo>
                    <a:pt x="54737" y="381495"/>
                  </a:lnTo>
                  <a:lnTo>
                    <a:pt x="54610" y="375996"/>
                  </a:lnTo>
                  <a:lnTo>
                    <a:pt x="54990" y="370281"/>
                  </a:lnTo>
                  <a:lnTo>
                    <a:pt x="56641" y="351180"/>
                  </a:lnTo>
                  <a:lnTo>
                    <a:pt x="56802" y="346240"/>
                  </a:lnTo>
                  <a:lnTo>
                    <a:pt x="52577" y="321652"/>
                  </a:lnTo>
                  <a:lnTo>
                    <a:pt x="51022" y="319328"/>
                  </a:lnTo>
                  <a:close/>
                </a:path>
                <a:path w="417829" h="405129">
                  <a:moveTo>
                    <a:pt x="86995" y="354926"/>
                  </a:moveTo>
                  <a:lnTo>
                    <a:pt x="55625" y="386321"/>
                  </a:lnTo>
                  <a:lnTo>
                    <a:pt x="70791" y="386321"/>
                  </a:lnTo>
                  <a:lnTo>
                    <a:pt x="94614" y="362483"/>
                  </a:lnTo>
                  <a:lnTo>
                    <a:pt x="86995" y="354926"/>
                  </a:lnTo>
                  <a:close/>
                </a:path>
                <a:path w="417829" h="405129">
                  <a:moveTo>
                    <a:pt x="36957" y="308584"/>
                  </a:moveTo>
                  <a:lnTo>
                    <a:pt x="943" y="330639"/>
                  </a:lnTo>
                  <a:lnTo>
                    <a:pt x="455" y="338213"/>
                  </a:lnTo>
                  <a:lnTo>
                    <a:pt x="0" y="344284"/>
                  </a:lnTo>
                  <a:lnTo>
                    <a:pt x="2539" y="350964"/>
                  </a:lnTo>
                  <a:lnTo>
                    <a:pt x="8000" y="357543"/>
                  </a:lnTo>
                  <a:lnTo>
                    <a:pt x="16890" y="350291"/>
                  </a:lnTo>
                  <a:lnTo>
                    <a:pt x="12953" y="346240"/>
                  </a:lnTo>
                  <a:lnTo>
                    <a:pt x="10976" y="342062"/>
                  </a:lnTo>
                  <a:lnTo>
                    <a:pt x="10922" y="332866"/>
                  </a:lnTo>
                  <a:lnTo>
                    <a:pt x="12826" y="328701"/>
                  </a:lnTo>
                  <a:lnTo>
                    <a:pt x="17229" y="324319"/>
                  </a:lnTo>
                  <a:lnTo>
                    <a:pt x="20192" y="321335"/>
                  </a:lnTo>
                  <a:lnTo>
                    <a:pt x="24129" y="319506"/>
                  </a:lnTo>
                  <a:lnTo>
                    <a:pt x="32892" y="319328"/>
                  </a:lnTo>
                  <a:lnTo>
                    <a:pt x="51022" y="319328"/>
                  </a:lnTo>
                  <a:lnTo>
                    <a:pt x="50546" y="318617"/>
                  </a:lnTo>
                  <a:lnTo>
                    <a:pt x="48006" y="316052"/>
                  </a:lnTo>
                  <a:lnTo>
                    <a:pt x="42925" y="311010"/>
                  </a:lnTo>
                  <a:lnTo>
                    <a:pt x="36957" y="308584"/>
                  </a:lnTo>
                  <a:close/>
                </a:path>
                <a:path w="417829" h="405129">
                  <a:moveTo>
                    <a:pt x="78612" y="260743"/>
                  </a:moveTo>
                  <a:lnTo>
                    <a:pt x="74549" y="260883"/>
                  </a:lnTo>
                  <a:lnTo>
                    <a:pt x="66548" y="263296"/>
                  </a:lnTo>
                  <a:lnTo>
                    <a:pt x="62864" y="265620"/>
                  </a:lnTo>
                  <a:lnTo>
                    <a:pt x="59436" y="269062"/>
                  </a:lnTo>
                  <a:lnTo>
                    <a:pt x="54737" y="273723"/>
                  </a:lnTo>
                  <a:lnTo>
                    <a:pt x="52197" y="278828"/>
                  </a:lnTo>
                  <a:lnTo>
                    <a:pt x="51562" y="284403"/>
                  </a:lnTo>
                  <a:lnTo>
                    <a:pt x="51053" y="289979"/>
                  </a:lnTo>
                  <a:lnTo>
                    <a:pt x="52324" y="295859"/>
                  </a:lnTo>
                  <a:lnTo>
                    <a:pt x="80057" y="330639"/>
                  </a:lnTo>
                  <a:lnTo>
                    <a:pt x="111633" y="343242"/>
                  </a:lnTo>
                  <a:lnTo>
                    <a:pt x="118617" y="340613"/>
                  </a:lnTo>
                  <a:lnTo>
                    <a:pt x="126397" y="332879"/>
                  </a:lnTo>
                  <a:lnTo>
                    <a:pt x="109907" y="332866"/>
                  </a:lnTo>
                  <a:lnTo>
                    <a:pt x="104012" y="331863"/>
                  </a:lnTo>
                  <a:lnTo>
                    <a:pt x="72350" y="307046"/>
                  </a:lnTo>
                  <a:lnTo>
                    <a:pt x="60960" y="283679"/>
                  </a:lnTo>
                  <a:lnTo>
                    <a:pt x="62229" y="279260"/>
                  </a:lnTo>
                  <a:lnTo>
                    <a:pt x="65912" y="275653"/>
                  </a:lnTo>
                  <a:lnTo>
                    <a:pt x="69596" y="271983"/>
                  </a:lnTo>
                  <a:lnTo>
                    <a:pt x="74295" y="270649"/>
                  </a:lnTo>
                  <a:lnTo>
                    <a:pt x="102022" y="270649"/>
                  </a:lnTo>
                  <a:lnTo>
                    <a:pt x="101219" y="269976"/>
                  </a:lnTo>
                  <a:lnTo>
                    <a:pt x="91821" y="264426"/>
                  </a:lnTo>
                  <a:lnTo>
                    <a:pt x="87249" y="262572"/>
                  </a:lnTo>
                  <a:lnTo>
                    <a:pt x="78612" y="260743"/>
                  </a:lnTo>
                  <a:close/>
                </a:path>
                <a:path w="417829" h="405129">
                  <a:moveTo>
                    <a:pt x="102022" y="270649"/>
                  </a:moveTo>
                  <a:lnTo>
                    <a:pt x="74295" y="270649"/>
                  </a:lnTo>
                  <a:lnTo>
                    <a:pt x="80263" y="271652"/>
                  </a:lnTo>
                  <a:lnTo>
                    <a:pt x="85149" y="273300"/>
                  </a:lnTo>
                  <a:lnTo>
                    <a:pt x="117109" y="302996"/>
                  </a:lnTo>
                  <a:lnTo>
                    <a:pt x="123316" y="319582"/>
                  </a:lnTo>
                  <a:lnTo>
                    <a:pt x="121920" y="324357"/>
                  </a:lnTo>
                  <a:lnTo>
                    <a:pt x="114808" y="331584"/>
                  </a:lnTo>
                  <a:lnTo>
                    <a:pt x="109982" y="332879"/>
                  </a:lnTo>
                  <a:lnTo>
                    <a:pt x="126410" y="332866"/>
                  </a:lnTo>
                  <a:lnTo>
                    <a:pt x="129539" y="329755"/>
                  </a:lnTo>
                  <a:lnTo>
                    <a:pt x="132079" y="324611"/>
                  </a:lnTo>
                  <a:lnTo>
                    <a:pt x="132786" y="318236"/>
                  </a:lnTo>
                  <a:lnTo>
                    <a:pt x="133223" y="313435"/>
                  </a:lnTo>
                  <a:lnTo>
                    <a:pt x="131952" y="307555"/>
                  </a:lnTo>
                  <a:lnTo>
                    <a:pt x="106679" y="274548"/>
                  </a:lnTo>
                  <a:lnTo>
                    <a:pt x="102022" y="270649"/>
                  </a:lnTo>
                  <a:close/>
                </a:path>
                <a:path w="417829" h="405129">
                  <a:moveTo>
                    <a:pt x="140910" y="231724"/>
                  </a:moveTo>
                  <a:lnTo>
                    <a:pt x="125222" y="231724"/>
                  </a:lnTo>
                  <a:lnTo>
                    <a:pt x="175260" y="281825"/>
                  </a:lnTo>
                  <a:lnTo>
                    <a:pt x="183134" y="273964"/>
                  </a:lnTo>
                  <a:lnTo>
                    <a:pt x="140910" y="231724"/>
                  </a:lnTo>
                  <a:close/>
                </a:path>
                <a:path w="417829" h="405129">
                  <a:moveTo>
                    <a:pt x="118872" y="209676"/>
                  </a:moveTo>
                  <a:lnTo>
                    <a:pt x="113791" y="214744"/>
                  </a:lnTo>
                  <a:lnTo>
                    <a:pt x="115188" y="218871"/>
                  </a:lnTo>
                  <a:lnTo>
                    <a:pt x="115697" y="224053"/>
                  </a:lnTo>
                  <a:lnTo>
                    <a:pt x="114935" y="236524"/>
                  </a:lnTo>
                  <a:lnTo>
                    <a:pt x="113664" y="242862"/>
                  </a:lnTo>
                  <a:lnTo>
                    <a:pt x="111378" y="249326"/>
                  </a:lnTo>
                  <a:lnTo>
                    <a:pt x="118872" y="256933"/>
                  </a:lnTo>
                  <a:lnTo>
                    <a:pt x="125222" y="231724"/>
                  </a:lnTo>
                  <a:lnTo>
                    <a:pt x="140910" y="231724"/>
                  </a:lnTo>
                  <a:lnTo>
                    <a:pt x="118872" y="209676"/>
                  </a:lnTo>
                  <a:close/>
                </a:path>
                <a:path w="417829" h="405129">
                  <a:moveTo>
                    <a:pt x="189157" y="166484"/>
                  </a:moveTo>
                  <a:lnTo>
                    <a:pt x="179324" y="166484"/>
                  </a:lnTo>
                  <a:lnTo>
                    <a:pt x="179962" y="173030"/>
                  </a:lnTo>
                  <a:lnTo>
                    <a:pt x="193518" y="216426"/>
                  </a:lnTo>
                  <a:lnTo>
                    <a:pt x="212598" y="244525"/>
                  </a:lnTo>
                  <a:lnTo>
                    <a:pt x="220599" y="236448"/>
                  </a:lnTo>
                  <a:lnTo>
                    <a:pt x="214757" y="229628"/>
                  </a:lnTo>
                  <a:lnTo>
                    <a:pt x="209803" y="222757"/>
                  </a:lnTo>
                  <a:lnTo>
                    <a:pt x="193166" y="184365"/>
                  </a:lnTo>
                  <a:lnTo>
                    <a:pt x="189468" y="168611"/>
                  </a:lnTo>
                  <a:lnTo>
                    <a:pt x="189157" y="166484"/>
                  </a:lnTo>
                  <a:close/>
                </a:path>
                <a:path w="417829" h="405129">
                  <a:moveTo>
                    <a:pt x="181863" y="148831"/>
                  </a:moveTo>
                  <a:lnTo>
                    <a:pt x="140462" y="190284"/>
                  </a:lnTo>
                  <a:lnTo>
                    <a:pt x="147954" y="197840"/>
                  </a:lnTo>
                  <a:lnTo>
                    <a:pt x="179324" y="166484"/>
                  </a:lnTo>
                  <a:lnTo>
                    <a:pt x="189157" y="166484"/>
                  </a:lnTo>
                  <a:lnTo>
                    <a:pt x="188434" y="161520"/>
                  </a:lnTo>
                  <a:lnTo>
                    <a:pt x="187960" y="154952"/>
                  </a:lnTo>
                  <a:lnTo>
                    <a:pt x="181863" y="148831"/>
                  </a:lnTo>
                  <a:close/>
                </a:path>
                <a:path w="417829" h="405129">
                  <a:moveTo>
                    <a:pt x="248792" y="154025"/>
                  </a:moveTo>
                  <a:lnTo>
                    <a:pt x="224662" y="178180"/>
                  </a:lnTo>
                  <a:lnTo>
                    <a:pt x="232537" y="186093"/>
                  </a:lnTo>
                  <a:lnTo>
                    <a:pt x="256666" y="161937"/>
                  </a:lnTo>
                  <a:lnTo>
                    <a:pt x="248792" y="154025"/>
                  </a:lnTo>
                  <a:close/>
                </a:path>
                <a:path w="417829" h="405129">
                  <a:moveTo>
                    <a:pt x="270128" y="148539"/>
                  </a:moveTo>
                  <a:lnTo>
                    <a:pt x="263525" y="157225"/>
                  </a:lnTo>
                  <a:lnTo>
                    <a:pt x="269748" y="163715"/>
                  </a:lnTo>
                  <a:lnTo>
                    <a:pt x="275971" y="167081"/>
                  </a:lnTo>
                  <a:lnTo>
                    <a:pt x="288416" y="167576"/>
                  </a:lnTo>
                  <a:lnTo>
                    <a:pt x="294386" y="164896"/>
                  </a:lnTo>
                  <a:lnTo>
                    <a:pt x="303264" y="156006"/>
                  </a:lnTo>
                  <a:lnTo>
                    <a:pt x="286385" y="156006"/>
                  </a:lnTo>
                  <a:lnTo>
                    <a:pt x="279526" y="155651"/>
                  </a:lnTo>
                  <a:lnTo>
                    <a:pt x="275209" y="153225"/>
                  </a:lnTo>
                  <a:lnTo>
                    <a:pt x="270128" y="148539"/>
                  </a:lnTo>
                  <a:close/>
                </a:path>
                <a:path w="417829" h="405129">
                  <a:moveTo>
                    <a:pt x="252857" y="76161"/>
                  </a:moveTo>
                  <a:lnTo>
                    <a:pt x="244348" y="84632"/>
                  </a:lnTo>
                  <a:lnTo>
                    <a:pt x="292226" y="132422"/>
                  </a:lnTo>
                  <a:lnTo>
                    <a:pt x="294513" y="135381"/>
                  </a:lnTo>
                  <a:lnTo>
                    <a:pt x="295656" y="137642"/>
                  </a:lnTo>
                  <a:lnTo>
                    <a:pt x="296672" y="139890"/>
                  </a:lnTo>
                  <a:lnTo>
                    <a:pt x="297052" y="142278"/>
                  </a:lnTo>
                  <a:lnTo>
                    <a:pt x="296417" y="144805"/>
                  </a:lnTo>
                  <a:lnTo>
                    <a:pt x="295910" y="147319"/>
                  </a:lnTo>
                  <a:lnTo>
                    <a:pt x="294513" y="149644"/>
                  </a:lnTo>
                  <a:lnTo>
                    <a:pt x="292353" y="151764"/>
                  </a:lnTo>
                  <a:lnTo>
                    <a:pt x="289560" y="154647"/>
                  </a:lnTo>
                  <a:lnTo>
                    <a:pt x="286385" y="156006"/>
                  </a:lnTo>
                  <a:lnTo>
                    <a:pt x="303264" y="156006"/>
                  </a:lnTo>
                  <a:lnTo>
                    <a:pt x="303784" y="155486"/>
                  </a:lnTo>
                  <a:lnTo>
                    <a:pt x="306324" y="151422"/>
                  </a:lnTo>
                  <a:lnTo>
                    <a:pt x="308863" y="142722"/>
                  </a:lnTo>
                  <a:lnTo>
                    <a:pt x="308610" y="138417"/>
                  </a:lnTo>
                  <a:lnTo>
                    <a:pt x="305308" y="129946"/>
                  </a:lnTo>
                  <a:lnTo>
                    <a:pt x="301878" y="125158"/>
                  </a:lnTo>
                  <a:lnTo>
                    <a:pt x="296506" y="119760"/>
                  </a:lnTo>
                  <a:lnTo>
                    <a:pt x="252857" y="76161"/>
                  </a:lnTo>
                  <a:close/>
                </a:path>
                <a:path w="417829" h="405129">
                  <a:moveTo>
                    <a:pt x="339548" y="60947"/>
                  </a:moveTo>
                  <a:lnTo>
                    <a:pt x="322199" y="60947"/>
                  </a:lnTo>
                  <a:lnTo>
                    <a:pt x="325247" y="62471"/>
                  </a:lnTo>
                  <a:lnTo>
                    <a:pt x="328422" y="65671"/>
                  </a:lnTo>
                  <a:lnTo>
                    <a:pt x="328675" y="65963"/>
                  </a:lnTo>
                  <a:lnTo>
                    <a:pt x="329438" y="66662"/>
                  </a:lnTo>
                  <a:lnTo>
                    <a:pt x="330453" y="67767"/>
                  </a:lnTo>
                  <a:lnTo>
                    <a:pt x="328549" y="71818"/>
                  </a:lnTo>
                  <a:lnTo>
                    <a:pt x="324619" y="77546"/>
                  </a:lnTo>
                  <a:lnTo>
                    <a:pt x="318917" y="84785"/>
                  </a:lnTo>
                  <a:lnTo>
                    <a:pt x="316357" y="87985"/>
                  </a:lnTo>
                  <a:lnTo>
                    <a:pt x="314377" y="90830"/>
                  </a:lnTo>
                  <a:lnTo>
                    <a:pt x="313178" y="92887"/>
                  </a:lnTo>
                  <a:lnTo>
                    <a:pt x="311785" y="95338"/>
                  </a:lnTo>
                  <a:lnTo>
                    <a:pt x="310769" y="98082"/>
                  </a:lnTo>
                  <a:lnTo>
                    <a:pt x="309771" y="103606"/>
                  </a:lnTo>
                  <a:lnTo>
                    <a:pt x="309879" y="106565"/>
                  </a:lnTo>
                  <a:lnTo>
                    <a:pt x="323850" y="122935"/>
                  </a:lnTo>
                  <a:lnTo>
                    <a:pt x="334263" y="122440"/>
                  </a:lnTo>
                  <a:lnTo>
                    <a:pt x="339471" y="119760"/>
                  </a:lnTo>
                  <a:lnTo>
                    <a:pt x="347486" y="111696"/>
                  </a:lnTo>
                  <a:lnTo>
                    <a:pt x="328167" y="111696"/>
                  </a:lnTo>
                  <a:lnTo>
                    <a:pt x="325627" y="110743"/>
                  </a:lnTo>
                  <a:lnTo>
                    <a:pt x="323596" y="108648"/>
                  </a:lnTo>
                  <a:lnTo>
                    <a:pt x="322199" y="107276"/>
                  </a:lnTo>
                  <a:lnTo>
                    <a:pt x="321310" y="105663"/>
                  </a:lnTo>
                  <a:lnTo>
                    <a:pt x="320548" y="101968"/>
                  </a:lnTo>
                  <a:lnTo>
                    <a:pt x="320675" y="100088"/>
                  </a:lnTo>
                  <a:lnTo>
                    <a:pt x="322215" y="96215"/>
                  </a:lnTo>
                  <a:lnTo>
                    <a:pt x="323976" y="93433"/>
                  </a:lnTo>
                  <a:lnTo>
                    <a:pt x="326771" y="89738"/>
                  </a:lnTo>
                  <a:lnTo>
                    <a:pt x="331597" y="83210"/>
                  </a:lnTo>
                  <a:lnTo>
                    <a:pt x="334899" y="77939"/>
                  </a:lnTo>
                  <a:lnTo>
                    <a:pt x="336550" y="73926"/>
                  </a:lnTo>
                  <a:lnTo>
                    <a:pt x="352498" y="73926"/>
                  </a:lnTo>
                  <a:lnTo>
                    <a:pt x="348361" y="69824"/>
                  </a:lnTo>
                  <a:lnTo>
                    <a:pt x="339548" y="60947"/>
                  </a:lnTo>
                  <a:close/>
                </a:path>
                <a:path w="417829" h="405129">
                  <a:moveTo>
                    <a:pt x="352498" y="73926"/>
                  </a:moveTo>
                  <a:lnTo>
                    <a:pt x="336550" y="73926"/>
                  </a:lnTo>
                  <a:lnTo>
                    <a:pt x="339898" y="77241"/>
                  </a:lnTo>
                  <a:lnTo>
                    <a:pt x="342900" y="80276"/>
                  </a:lnTo>
                  <a:lnTo>
                    <a:pt x="345186" y="83311"/>
                  </a:lnTo>
                  <a:lnTo>
                    <a:pt x="347217" y="89344"/>
                  </a:lnTo>
                  <a:lnTo>
                    <a:pt x="347345" y="92887"/>
                  </a:lnTo>
                  <a:lnTo>
                    <a:pt x="345313" y="100253"/>
                  </a:lnTo>
                  <a:lnTo>
                    <a:pt x="343281" y="103606"/>
                  </a:lnTo>
                  <a:lnTo>
                    <a:pt x="337185" y="109689"/>
                  </a:lnTo>
                  <a:lnTo>
                    <a:pt x="334137" y="111315"/>
                  </a:lnTo>
                  <a:lnTo>
                    <a:pt x="328167" y="111696"/>
                  </a:lnTo>
                  <a:lnTo>
                    <a:pt x="347486" y="111696"/>
                  </a:lnTo>
                  <a:lnTo>
                    <a:pt x="354838" y="90830"/>
                  </a:lnTo>
                  <a:lnTo>
                    <a:pt x="366242" y="90830"/>
                  </a:lnTo>
                  <a:lnTo>
                    <a:pt x="370332" y="86766"/>
                  </a:lnTo>
                  <a:lnTo>
                    <a:pt x="367538" y="85978"/>
                  </a:lnTo>
                  <a:lnTo>
                    <a:pt x="364998" y="84785"/>
                  </a:lnTo>
                  <a:lnTo>
                    <a:pt x="360425" y="81584"/>
                  </a:lnTo>
                  <a:lnTo>
                    <a:pt x="355726" y="77127"/>
                  </a:lnTo>
                  <a:lnTo>
                    <a:pt x="352498" y="73926"/>
                  </a:lnTo>
                  <a:close/>
                </a:path>
                <a:path w="417829" h="405129">
                  <a:moveTo>
                    <a:pt x="319913" y="49326"/>
                  </a:moveTo>
                  <a:lnTo>
                    <a:pt x="291591" y="76060"/>
                  </a:lnTo>
                  <a:lnTo>
                    <a:pt x="290829" y="79933"/>
                  </a:lnTo>
                  <a:lnTo>
                    <a:pt x="291289" y="83210"/>
                  </a:lnTo>
                  <a:lnTo>
                    <a:pt x="291719" y="87185"/>
                  </a:lnTo>
                  <a:lnTo>
                    <a:pt x="293242" y="90982"/>
                  </a:lnTo>
                  <a:lnTo>
                    <a:pt x="295783" y="94970"/>
                  </a:lnTo>
                  <a:lnTo>
                    <a:pt x="304546" y="88341"/>
                  </a:lnTo>
                  <a:lnTo>
                    <a:pt x="302133" y="84200"/>
                  </a:lnTo>
                  <a:lnTo>
                    <a:pt x="301116" y="80606"/>
                  </a:lnTo>
                  <a:lnTo>
                    <a:pt x="301559" y="77939"/>
                  </a:lnTo>
                  <a:lnTo>
                    <a:pt x="302006" y="74498"/>
                  </a:lnTo>
                  <a:lnTo>
                    <a:pt x="304164" y="71119"/>
                  </a:lnTo>
                  <a:lnTo>
                    <a:pt x="311785" y="63461"/>
                  </a:lnTo>
                  <a:lnTo>
                    <a:pt x="315595" y="61366"/>
                  </a:lnTo>
                  <a:lnTo>
                    <a:pt x="322199" y="60947"/>
                  </a:lnTo>
                  <a:lnTo>
                    <a:pt x="339548" y="60947"/>
                  </a:lnTo>
                  <a:lnTo>
                    <a:pt x="337947" y="59334"/>
                  </a:lnTo>
                  <a:lnTo>
                    <a:pt x="324992" y="49822"/>
                  </a:lnTo>
                  <a:lnTo>
                    <a:pt x="319913" y="49326"/>
                  </a:lnTo>
                  <a:close/>
                </a:path>
                <a:path w="417829" h="405129">
                  <a:moveTo>
                    <a:pt x="366242" y="90830"/>
                  </a:moveTo>
                  <a:lnTo>
                    <a:pt x="354838" y="90830"/>
                  </a:lnTo>
                  <a:lnTo>
                    <a:pt x="357250" y="92773"/>
                  </a:lnTo>
                  <a:lnTo>
                    <a:pt x="359663" y="94157"/>
                  </a:lnTo>
                  <a:lnTo>
                    <a:pt x="362076" y="94970"/>
                  </a:lnTo>
                  <a:lnTo>
                    <a:pt x="366242" y="90830"/>
                  </a:lnTo>
                  <a:close/>
                </a:path>
                <a:path w="417829" h="405129">
                  <a:moveTo>
                    <a:pt x="340487" y="23787"/>
                  </a:moveTo>
                  <a:lnTo>
                    <a:pt x="333501" y="30860"/>
                  </a:lnTo>
                  <a:lnTo>
                    <a:pt x="379857" y="77241"/>
                  </a:lnTo>
                  <a:lnTo>
                    <a:pt x="387731" y="69380"/>
                  </a:lnTo>
                  <a:lnTo>
                    <a:pt x="362331" y="44056"/>
                  </a:lnTo>
                  <a:lnTo>
                    <a:pt x="356488" y="38112"/>
                  </a:lnTo>
                  <a:lnTo>
                    <a:pt x="353567" y="32867"/>
                  </a:lnTo>
                  <a:lnTo>
                    <a:pt x="353776" y="30378"/>
                  </a:lnTo>
                  <a:lnTo>
                    <a:pt x="347090" y="30378"/>
                  </a:lnTo>
                  <a:lnTo>
                    <a:pt x="340487" y="23787"/>
                  </a:lnTo>
                  <a:close/>
                </a:path>
                <a:path w="417829" h="405129">
                  <a:moveTo>
                    <a:pt x="389739" y="11772"/>
                  </a:moveTo>
                  <a:lnTo>
                    <a:pt x="368808" y="11772"/>
                  </a:lnTo>
                  <a:lnTo>
                    <a:pt x="371094" y="11963"/>
                  </a:lnTo>
                  <a:lnTo>
                    <a:pt x="373379" y="12928"/>
                  </a:lnTo>
                  <a:lnTo>
                    <a:pt x="375538" y="13906"/>
                  </a:lnTo>
                  <a:lnTo>
                    <a:pt x="378206" y="16001"/>
                  </a:lnTo>
                  <a:lnTo>
                    <a:pt x="381508" y="19202"/>
                  </a:lnTo>
                  <a:lnTo>
                    <a:pt x="409701" y="47409"/>
                  </a:lnTo>
                  <a:lnTo>
                    <a:pt x="417575" y="39547"/>
                  </a:lnTo>
                  <a:lnTo>
                    <a:pt x="389739" y="11772"/>
                  </a:lnTo>
                  <a:close/>
                </a:path>
                <a:path w="417829" h="405129">
                  <a:moveTo>
                    <a:pt x="369824" y="0"/>
                  </a:moveTo>
                  <a:lnTo>
                    <a:pt x="345439" y="21882"/>
                  </a:lnTo>
                  <a:lnTo>
                    <a:pt x="347090" y="30378"/>
                  </a:lnTo>
                  <a:lnTo>
                    <a:pt x="353776" y="30378"/>
                  </a:lnTo>
                  <a:lnTo>
                    <a:pt x="353949" y="28308"/>
                  </a:lnTo>
                  <a:lnTo>
                    <a:pt x="354202" y="23748"/>
                  </a:lnTo>
                  <a:lnTo>
                    <a:pt x="356108" y="19799"/>
                  </a:lnTo>
                  <a:lnTo>
                    <a:pt x="359410" y="16446"/>
                  </a:lnTo>
                  <a:lnTo>
                    <a:pt x="361441" y="14350"/>
                  </a:lnTo>
                  <a:lnTo>
                    <a:pt x="363854" y="12992"/>
                  </a:lnTo>
                  <a:lnTo>
                    <a:pt x="366267" y="12382"/>
                  </a:lnTo>
                  <a:lnTo>
                    <a:pt x="368808" y="11772"/>
                  </a:lnTo>
                  <a:lnTo>
                    <a:pt x="389739" y="11772"/>
                  </a:lnTo>
                  <a:lnTo>
                    <a:pt x="385317" y="7391"/>
                  </a:lnTo>
                  <a:lnTo>
                    <a:pt x="382650" y="4991"/>
                  </a:lnTo>
                  <a:lnTo>
                    <a:pt x="378206" y="2044"/>
                  </a:lnTo>
                  <a:lnTo>
                    <a:pt x="375412" y="927"/>
                  </a:lnTo>
                  <a:lnTo>
                    <a:pt x="369824"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91" name="object 291"/>
            <p:cNvSpPr/>
            <p:nvPr/>
          </p:nvSpPr>
          <p:spPr>
            <a:xfrm>
              <a:off x="7817611" y="5611944"/>
              <a:ext cx="419100" cy="552027"/>
            </a:xfrm>
            <a:custGeom>
              <a:avLst/>
              <a:gdLst/>
              <a:ahLst/>
              <a:cxnLst/>
              <a:rect l="l" t="t" r="r" b="b"/>
              <a:pathLst>
                <a:path w="419100" h="414020">
                  <a:moveTo>
                    <a:pt x="51119" y="328002"/>
                  </a:moveTo>
                  <a:lnTo>
                    <a:pt x="32892" y="328002"/>
                  </a:lnTo>
                  <a:lnTo>
                    <a:pt x="36702" y="329514"/>
                  </a:lnTo>
                  <a:lnTo>
                    <a:pt x="40167" y="333032"/>
                  </a:lnTo>
                  <a:lnTo>
                    <a:pt x="45976" y="359854"/>
                  </a:lnTo>
                  <a:lnTo>
                    <a:pt x="45771" y="364566"/>
                  </a:lnTo>
                  <a:lnTo>
                    <a:pt x="45085" y="373418"/>
                  </a:lnTo>
                  <a:lnTo>
                    <a:pt x="44196" y="381571"/>
                  </a:lnTo>
                  <a:lnTo>
                    <a:pt x="44068" y="388239"/>
                  </a:lnTo>
                  <a:lnTo>
                    <a:pt x="52324" y="413473"/>
                  </a:lnTo>
                  <a:lnTo>
                    <a:pt x="70785" y="394995"/>
                  </a:lnTo>
                  <a:lnTo>
                    <a:pt x="55752" y="394995"/>
                  </a:lnTo>
                  <a:lnTo>
                    <a:pt x="55117" y="392696"/>
                  </a:lnTo>
                  <a:lnTo>
                    <a:pt x="54863" y="390169"/>
                  </a:lnTo>
                  <a:lnTo>
                    <a:pt x="54737" y="384670"/>
                  </a:lnTo>
                  <a:lnTo>
                    <a:pt x="54990" y="378955"/>
                  </a:lnTo>
                  <a:lnTo>
                    <a:pt x="56641" y="359854"/>
                  </a:lnTo>
                  <a:lnTo>
                    <a:pt x="56802" y="354914"/>
                  </a:lnTo>
                  <a:lnTo>
                    <a:pt x="53633" y="332994"/>
                  </a:lnTo>
                  <a:lnTo>
                    <a:pt x="52577" y="330327"/>
                  </a:lnTo>
                  <a:lnTo>
                    <a:pt x="51119" y="328002"/>
                  </a:lnTo>
                  <a:close/>
                </a:path>
                <a:path w="419100" h="414020">
                  <a:moveTo>
                    <a:pt x="87122" y="363601"/>
                  </a:moveTo>
                  <a:lnTo>
                    <a:pt x="55752" y="394995"/>
                  </a:lnTo>
                  <a:lnTo>
                    <a:pt x="70785" y="394995"/>
                  </a:lnTo>
                  <a:lnTo>
                    <a:pt x="94614" y="371144"/>
                  </a:lnTo>
                  <a:lnTo>
                    <a:pt x="87122" y="363601"/>
                  </a:lnTo>
                  <a:close/>
                </a:path>
                <a:path w="419100" h="414020">
                  <a:moveTo>
                    <a:pt x="36957" y="317258"/>
                  </a:moveTo>
                  <a:lnTo>
                    <a:pt x="1068" y="339313"/>
                  </a:lnTo>
                  <a:lnTo>
                    <a:pt x="0" y="352958"/>
                  </a:lnTo>
                  <a:lnTo>
                    <a:pt x="2539" y="359638"/>
                  </a:lnTo>
                  <a:lnTo>
                    <a:pt x="8000" y="366217"/>
                  </a:lnTo>
                  <a:lnTo>
                    <a:pt x="16890" y="358965"/>
                  </a:lnTo>
                  <a:lnTo>
                    <a:pt x="12953" y="354914"/>
                  </a:lnTo>
                  <a:lnTo>
                    <a:pt x="10976" y="350736"/>
                  </a:lnTo>
                  <a:lnTo>
                    <a:pt x="10922" y="341541"/>
                  </a:lnTo>
                  <a:lnTo>
                    <a:pt x="12826" y="337375"/>
                  </a:lnTo>
                  <a:lnTo>
                    <a:pt x="17229" y="332994"/>
                  </a:lnTo>
                  <a:lnTo>
                    <a:pt x="20192" y="330009"/>
                  </a:lnTo>
                  <a:lnTo>
                    <a:pt x="24257" y="328180"/>
                  </a:lnTo>
                  <a:lnTo>
                    <a:pt x="32892" y="328002"/>
                  </a:lnTo>
                  <a:lnTo>
                    <a:pt x="51119" y="328002"/>
                  </a:lnTo>
                  <a:lnTo>
                    <a:pt x="50673" y="327291"/>
                  </a:lnTo>
                  <a:lnTo>
                    <a:pt x="48005" y="324726"/>
                  </a:lnTo>
                  <a:lnTo>
                    <a:pt x="43052" y="319684"/>
                  </a:lnTo>
                  <a:lnTo>
                    <a:pt x="36957" y="317258"/>
                  </a:lnTo>
                  <a:close/>
                </a:path>
                <a:path w="419100" h="414020">
                  <a:moveTo>
                    <a:pt x="78739" y="269417"/>
                  </a:moveTo>
                  <a:lnTo>
                    <a:pt x="51688" y="293077"/>
                  </a:lnTo>
                  <a:lnTo>
                    <a:pt x="51053" y="298653"/>
                  </a:lnTo>
                  <a:lnTo>
                    <a:pt x="71374" y="331317"/>
                  </a:lnTo>
                  <a:lnTo>
                    <a:pt x="111633" y="351917"/>
                  </a:lnTo>
                  <a:lnTo>
                    <a:pt x="118745" y="349288"/>
                  </a:lnTo>
                  <a:lnTo>
                    <a:pt x="126403" y="341553"/>
                  </a:lnTo>
                  <a:lnTo>
                    <a:pt x="109908" y="341541"/>
                  </a:lnTo>
                  <a:lnTo>
                    <a:pt x="104139" y="340537"/>
                  </a:lnTo>
                  <a:lnTo>
                    <a:pt x="72350" y="315720"/>
                  </a:lnTo>
                  <a:lnTo>
                    <a:pt x="60960" y="292341"/>
                  </a:lnTo>
                  <a:lnTo>
                    <a:pt x="62357" y="287934"/>
                  </a:lnTo>
                  <a:lnTo>
                    <a:pt x="65912" y="284327"/>
                  </a:lnTo>
                  <a:lnTo>
                    <a:pt x="69596" y="280657"/>
                  </a:lnTo>
                  <a:lnTo>
                    <a:pt x="74422" y="279323"/>
                  </a:lnTo>
                  <a:lnTo>
                    <a:pt x="102022" y="279323"/>
                  </a:lnTo>
                  <a:lnTo>
                    <a:pt x="101218" y="278650"/>
                  </a:lnTo>
                  <a:lnTo>
                    <a:pt x="91821" y="273100"/>
                  </a:lnTo>
                  <a:lnTo>
                    <a:pt x="87249" y="271246"/>
                  </a:lnTo>
                  <a:lnTo>
                    <a:pt x="78739" y="269417"/>
                  </a:lnTo>
                  <a:close/>
                </a:path>
                <a:path w="419100" h="414020">
                  <a:moveTo>
                    <a:pt x="102022" y="279323"/>
                  </a:moveTo>
                  <a:lnTo>
                    <a:pt x="74422" y="279323"/>
                  </a:lnTo>
                  <a:lnTo>
                    <a:pt x="80263" y="280327"/>
                  </a:lnTo>
                  <a:lnTo>
                    <a:pt x="85169" y="281974"/>
                  </a:lnTo>
                  <a:lnTo>
                    <a:pt x="117189" y="311670"/>
                  </a:lnTo>
                  <a:lnTo>
                    <a:pt x="123316" y="328256"/>
                  </a:lnTo>
                  <a:lnTo>
                    <a:pt x="122047" y="333032"/>
                  </a:lnTo>
                  <a:lnTo>
                    <a:pt x="118363" y="336651"/>
                  </a:lnTo>
                  <a:lnTo>
                    <a:pt x="114808" y="340258"/>
                  </a:lnTo>
                  <a:lnTo>
                    <a:pt x="109982" y="341553"/>
                  </a:lnTo>
                  <a:lnTo>
                    <a:pt x="126415" y="341541"/>
                  </a:lnTo>
                  <a:lnTo>
                    <a:pt x="129539" y="338416"/>
                  </a:lnTo>
                  <a:lnTo>
                    <a:pt x="132207" y="333286"/>
                  </a:lnTo>
                  <a:lnTo>
                    <a:pt x="133223" y="322097"/>
                  </a:lnTo>
                  <a:lnTo>
                    <a:pt x="132079" y="316230"/>
                  </a:lnTo>
                  <a:lnTo>
                    <a:pt x="106679" y="283222"/>
                  </a:lnTo>
                  <a:lnTo>
                    <a:pt x="102022" y="279323"/>
                  </a:lnTo>
                  <a:close/>
                </a:path>
                <a:path w="419100" h="414020">
                  <a:moveTo>
                    <a:pt x="140910" y="240398"/>
                  </a:moveTo>
                  <a:lnTo>
                    <a:pt x="125222" y="240398"/>
                  </a:lnTo>
                  <a:lnTo>
                    <a:pt x="175260" y="290499"/>
                  </a:lnTo>
                  <a:lnTo>
                    <a:pt x="183134" y="282638"/>
                  </a:lnTo>
                  <a:lnTo>
                    <a:pt x="140910" y="240398"/>
                  </a:lnTo>
                  <a:close/>
                </a:path>
                <a:path w="419100" h="414020">
                  <a:moveTo>
                    <a:pt x="118872" y="218351"/>
                  </a:moveTo>
                  <a:lnTo>
                    <a:pt x="113791" y="223418"/>
                  </a:lnTo>
                  <a:lnTo>
                    <a:pt x="115188" y="227545"/>
                  </a:lnTo>
                  <a:lnTo>
                    <a:pt x="115697" y="232727"/>
                  </a:lnTo>
                  <a:lnTo>
                    <a:pt x="115469" y="238302"/>
                  </a:lnTo>
                  <a:lnTo>
                    <a:pt x="115062" y="245186"/>
                  </a:lnTo>
                  <a:lnTo>
                    <a:pt x="113664" y="251536"/>
                  </a:lnTo>
                  <a:lnTo>
                    <a:pt x="111378" y="258000"/>
                  </a:lnTo>
                  <a:lnTo>
                    <a:pt x="118999" y="265607"/>
                  </a:lnTo>
                  <a:lnTo>
                    <a:pt x="125222" y="240398"/>
                  </a:lnTo>
                  <a:lnTo>
                    <a:pt x="140910" y="240398"/>
                  </a:lnTo>
                  <a:lnTo>
                    <a:pt x="118872" y="218351"/>
                  </a:lnTo>
                  <a:close/>
                </a:path>
                <a:path w="419100" h="414020">
                  <a:moveTo>
                    <a:pt x="189157" y="175158"/>
                  </a:moveTo>
                  <a:lnTo>
                    <a:pt x="179324" y="175158"/>
                  </a:lnTo>
                  <a:lnTo>
                    <a:pt x="180016" y="181704"/>
                  </a:lnTo>
                  <a:lnTo>
                    <a:pt x="193589" y="225098"/>
                  </a:lnTo>
                  <a:lnTo>
                    <a:pt x="212597" y="253199"/>
                  </a:lnTo>
                  <a:lnTo>
                    <a:pt x="220726" y="245122"/>
                  </a:lnTo>
                  <a:lnTo>
                    <a:pt x="214757" y="238302"/>
                  </a:lnTo>
                  <a:lnTo>
                    <a:pt x="209931" y="231432"/>
                  </a:lnTo>
                  <a:lnTo>
                    <a:pt x="193166" y="193040"/>
                  </a:lnTo>
                  <a:lnTo>
                    <a:pt x="189468" y="177285"/>
                  </a:lnTo>
                  <a:lnTo>
                    <a:pt x="189157" y="175158"/>
                  </a:lnTo>
                  <a:close/>
                </a:path>
                <a:path w="419100" h="414020">
                  <a:moveTo>
                    <a:pt x="181863" y="157505"/>
                  </a:moveTo>
                  <a:lnTo>
                    <a:pt x="140462" y="198958"/>
                  </a:lnTo>
                  <a:lnTo>
                    <a:pt x="147954" y="206514"/>
                  </a:lnTo>
                  <a:lnTo>
                    <a:pt x="179324" y="175158"/>
                  </a:lnTo>
                  <a:lnTo>
                    <a:pt x="189157" y="175158"/>
                  </a:lnTo>
                  <a:lnTo>
                    <a:pt x="188434" y="170194"/>
                  </a:lnTo>
                  <a:lnTo>
                    <a:pt x="187960" y="163626"/>
                  </a:lnTo>
                  <a:lnTo>
                    <a:pt x="181863" y="157505"/>
                  </a:lnTo>
                  <a:close/>
                </a:path>
                <a:path w="419100" h="414020">
                  <a:moveTo>
                    <a:pt x="248792" y="162699"/>
                  </a:moveTo>
                  <a:lnTo>
                    <a:pt x="224662" y="186855"/>
                  </a:lnTo>
                  <a:lnTo>
                    <a:pt x="232663" y="194767"/>
                  </a:lnTo>
                  <a:lnTo>
                    <a:pt x="256793" y="170611"/>
                  </a:lnTo>
                  <a:lnTo>
                    <a:pt x="248792" y="162699"/>
                  </a:lnTo>
                  <a:close/>
                </a:path>
                <a:path w="419100" h="414020">
                  <a:moveTo>
                    <a:pt x="265684" y="72085"/>
                  </a:moveTo>
                  <a:lnTo>
                    <a:pt x="222504" y="115277"/>
                  </a:lnTo>
                  <a:lnTo>
                    <a:pt x="286512" y="179311"/>
                  </a:lnTo>
                  <a:lnTo>
                    <a:pt x="295020" y="170827"/>
                  </a:lnTo>
                  <a:lnTo>
                    <a:pt x="265938" y="141744"/>
                  </a:lnTo>
                  <a:lnTo>
                    <a:pt x="273475" y="134188"/>
                  </a:lnTo>
                  <a:lnTo>
                    <a:pt x="258317" y="134188"/>
                  </a:lnTo>
                  <a:lnTo>
                    <a:pt x="238506" y="114363"/>
                  </a:lnTo>
                  <a:lnTo>
                    <a:pt x="273177" y="79641"/>
                  </a:lnTo>
                  <a:lnTo>
                    <a:pt x="265684" y="72085"/>
                  </a:lnTo>
                  <a:close/>
                </a:path>
                <a:path w="419100" h="414020">
                  <a:moveTo>
                    <a:pt x="288416" y="104140"/>
                  </a:moveTo>
                  <a:lnTo>
                    <a:pt x="258317" y="134188"/>
                  </a:lnTo>
                  <a:lnTo>
                    <a:pt x="273475" y="134188"/>
                  </a:lnTo>
                  <a:lnTo>
                    <a:pt x="295910" y="111696"/>
                  </a:lnTo>
                  <a:lnTo>
                    <a:pt x="288416" y="104140"/>
                  </a:lnTo>
                  <a:close/>
                </a:path>
                <a:path w="419100" h="414020">
                  <a:moveTo>
                    <a:pt x="324992" y="50165"/>
                  </a:moveTo>
                  <a:lnTo>
                    <a:pt x="317881" y="53111"/>
                  </a:lnTo>
                  <a:lnTo>
                    <a:pt x="305181" y="65722"/>
                  </a:lnTo>
                  <a:lnTo>
                    <a:pt x="302133" y="73088"/>
                  </a:lnTo>
                  <a:lnTo>
                    <a:pt x="302513" y="81419"/>
                  </a:lnTo>
                  <a:lnTo>
                    <a:pt x="326088" y="114169"/>
                  </a:lnTo>
                  <a:lnTo>
                    <a:pt x="346329" y="117436"/>
                  </a:lnTo>
                  <a:lnTo>
                    <a:pt x="353694" y="114134"/>
                  </a:lnTo>
                  <a:lnTo>
                    <a:pt x="361295" y="106603"/>
                  </a:lnTo>
                  <a:lnTo>
                    <a:pt x="345693" y="106603"/>
                  </a:lnTo>
                  <a:lnTo>
                    <a:pt x="335026" y="106362"/>
                  </a:lnTo>
                  <a:lnTo>
                    <a:pt x="329691" y="103911"/>
                  </a:lnTo>
                  <a:lnTo>
                    <a:pt x="324358" y="99098"/>
                  </a:lnTo>
                  <a:lnTo>
                    <a:pt x="331246" y="92202"/>
                  </a:lnTo>
                  <a:lnTo>
                    <a:pt x="318262" y="92202"/>
                  </a:lnTo>
                  <a:lnTo>
                    <a:pt x="314579" y="87896"/>
                  </a:lnTo>
                  <a:lnTo>
                    <a:pt x="312673" y="83299"/>
                  </a:lnTo>
                  <a:lnTo>
                    <a:pt x="312730" y="76263"/>
                  </a:lnTo>
                  <a:lnTo>
                    <a:pt x="326897" y="59969"/>
                  </a:lnTo>
                  <a:lnTo>
                    <a:pt x="354123" y="59969"/>
                  </a:lnTo>
                  <a:lnTo>
                    <a:pt x="351087" y="57316"/>
                  </a:lnTo>
                  <a:lnTo>
                    <a:pt x="345186" y="53644"/>
                  </a:lnTo>
                  <a:lnTo>
                    <a:pt x="339189" y="51354"/>
                  </a:lnTo>
                  <a:lnTo>
                    <a:pt x="333120" y="50444"/>
                  </a:lnTo>
                  <a:lnTo>
                    <a:pt x="324992" y="50165"/>
                  </a:lnTo>
                  <a:close/>
                </a:path>
                <a:path w="419100" h="414020">
                  <a:moveTo>
                    <a:pt x="366013" y="71983"/>
                  </a:moveTo>
                  <a:lnTo>
                    <a:pt x="356869" y="79095"/>
                  </a:lnTo>
                  <a:lnTo>
                    <a:pt x="358902" y="83616"/>
                  </a:lnTo>
                  <a:lnTo>
                    <a:pt x="359783" y="87610"/>
                  </a:lnTo>
                  <a:lnTo>
                    <a:pt x="359283" y="91198"/>
                  </a:lnTo>
                  <a:lnTo>
                    <a:pt x="358647" y="94754"/>
                  </a:lnTo>
                  <a:lnTo>
                    <a:pt x="356996" y="97967"/>
                  </a:lnTo>
                  <a:lnTo>
                    <a:pt x="354076" y="100850"/>
                  </a:lnTo>
                  <a:lnTo>
                    <a:pt x="350265" y="104724"/>
                  </a:lnTo>
                  <a:lnTo>
                    <a:pt x="345693" y="106603"/>
                  </a:lnTo>
                  <a:lnTo>
                    <a:pt x="361295" y="106603"/>
                  </a:lnTo>
                  <a:lnTo>
                    <a:pt x="365887" y="101968"/>
                  </a:lnTo>
                  <a:lnTo>
                    <a:pt x="369062" y="96240"/>
                  </a:lnTo>
                  <a:lnTo>
                    <a:pt x="369823" y="90144"/>
                  </a:lnTo>
                  <a:lnTo>
                    <a:pt x="370713" y="84061"/>
                  </a:lnTo>
                  <a:lnTo>
                    <a:pt x="369442" y="78003"/>
                  </a:lnTo>
                  <a:lnTo>
                    <a:pt x="366013" y="71983"/>
                  </a:lnTo>
                  <a:close/>
                </a:path>
                <a:path w="419100" h="414020">
                  <a:moveTo>
                    <a:pt x="354123" y="59969"/>
                  </a:moveTo>
                  <a:lnTo>
                    <a:pt x="326897" y="59969"/>
                  </a:lnTo>
                  <a:lnTo>
                    <a:pt x="336041" y="60820"/>
                  </a:lnTo>
                  <a:lnTo>
                    <a:pt x="339979" y="62750"/>
                  </a:lnTo>
                  <a:lnTo>
                    <a:pt x="344169" y="66306"/>
                  </a:lnTo>
                  <a:lnTo>
                    <a:pt x="318262" y="92202"/>
                  </a:lnTo>
                  <a:lnTo>
                    <a:pt x="331246" y="92202"/>
                  </a:lnTo>
                  <a:lnTo>
                    <a:pt x="358902" y="64516"/>
                  </a:lnTo>
                  <a:lnTo>
                    <a:pt x="357281" y="62750"/>
                  </a:lnTo>
                  <a:lnTo>
                    <a:pt x="356869" y="62369"/>
                  </a:lnTo>
                  <a:lnTo>
                    <a:pt x="354123" y="59969"/>
                  </a:lnTo>
                  <a:close/>
                </a:path>
                <a:path w="419100" h="414020">
                  <a:moveTo>
                    <a:pt x="333374" y="4368"/>
                  </a:moveTo>
                  <a:lnTo>
                    <a:pt x="325501" y="12230"/>
                  </a:lnTo>
                  <a:lnTo>
                    <a:pt x="389509" y="76263"/>
                  </a:lnTo>
                  <a:lnTo>
                    <a:pt x="396874" y="68961"/>
                  </a:lnTo>
                  <a:lnTo>
                    <a:pt x="391033" y="63157"/>
                  </a:lnTo>
                  <a:lnTo>
                    <a:pt x="403459" y="63157"/>
                  </a:lnTo>
                  <a:lnTo>
                    <a:pt x="405257" y="62611"/>
                  </a:lnTo>
                  <a:lnTo>
                    <a:pt x="410988" y="56870"/>
                  </a:lnTo>
                  <a:lnTo>
                    <a:pt x="394081" y="56870"/>
                  </a:lnTo>
                  <a:lnTo>
                    <a:pt x="383539" y="54330"/>
                  </a:lnTo>
                  <a:lnTo>
                    <a:pt x="378713" y="51079"/>
                  </a:lnTo>
                  <a:lnTo>
                    <a:pt x="373253" y="45516"/>
                  </a:lnTo>
                  <a:lnTo>
                    <a:pt x="367538" y="39865"/>
                  </a:lnTo>
                  <a:lnTo>
                    <a:pt x="364489" y="34302"/>
                  </a:lnTo>
                  <a:lnTo>
                    <a:pt x="363834" y="27216"/>
                  </a:lnTo>
                  <a:lnTo>
                    <a:pt x="356235" y="27216"/>
                  </a:lnTo>
                  <a:lnTo>
                    <a:pt x="333374" y="4368"/>
                  </a:lnTo>
                  <a:close/>
                </a:path>
                <a:path w="419100" h="414020">
                  <a:moveTo>
                    <a:pt x="403459" y="63157"/>
                  </a:moveTo>
                  <a:lnTo>
                    <a:pt x="391033" y="63157"/>
                  </a:lnTo>
                  <a:lnTo>
                    <a:pt x="398653" y="64617"/>
                  </a:lnTo>
                  <a:lnTo>
                    <a:pt x="403459" y="63157"/>
                  </a:lnTo>
                  <a:close/>
                </a:path>
                <a:path w="419100" h="414020">
                  <a:moveTo>
                    <a:pt x="404262" y="10553"/>
                  </a:moveTo>
                  <a:lnTo>
                    <a:pt x="376173" y="10553"/>
                  </a:lnTo>
                  <a:lnTo>
                    <a:pt x="386714" y="11518"/>
                  </a:lnTo>
                  <a:lnTo>
                    <a:pt x="392430" y="14782"/>
                  </a:lnTo>
                  <a:lnTo>
                    <a:pt x="398526" y="20840"/>
                  </a:lnTo>
                  <a:lnTo>
                    <a:pt x="404367" y="26746"/>
                  </a:lnTo>
                  <a:lnTo>
                    <a:pt x="407542" y="32448"/>
                  </a:lnTo>
                  <a:lnTo>
                    <a:pt x="408559" y="43421"/>
                  </a:lnTo>
                  <a:lnTo>
                    <a:pt x="407035" y="47891"/>
                  </a:lnTo>
                  <a:lnTo>
                    <a:pt x="399414" y="55549"/>
                  </a:lnTo>
                  <a:lnTo>
                    <a:pt x="394081" y="56870"/>
                  </a:lnTo>
                  <a:lnTo>
                    <a:pt x="410988" y="56870"/>
                  </a:lnTo>
                  <a:lnTo>
                    <a:pt x="416306" y="51625"/>
                  </a:lnTo>
                  <a:lnTo>
                    <a:pt x="418845" y="44742"/>
                  </a:lnTo>
                  <a:lnTo>
                    <a:pt x="418464" y="36474"/>
                  </a:lnTo>
                  <a:lnTo>
                    <a:pt x="417393" y="30302"/>
                  </a:lnTo>
                  <a:lnTo>
                    <a:pt x="414940" y="24188"/>
                  </a:lnTo>
                  <a:lnTo>
                    <a:pt x="411106" y="18134"/>
                  </a:lnTo>
                  <a:lnTo>
                    <a:pt x="405891" y="12141"/>
                  </a:lnTo>
                  <a:lnTo>
                    <a:pt x="404262" y="10553"/>
                  </a:lnTo>
                  <a:close/>
                </a:path>
                <a:path w="419100" h="414020">
                  <a:moveTo>
                    <a:pt x="379857" y="0"/>
                  </a:moveTo>
                  <a:lnTo>
                    <a:pt x="376173" y="482"/>
                  </a:lnTo>
                  <a:lnTo>
                    <a:pt x="368808" y="3276"/>
                  </a:lnTo>
                  <a:lnTo>
                    <a:pt x="365506" y="5410"/>
                  </a:lnTo>
                  <a:lnTo>
                    <a:pt x="362712" y="8255"/>
                  </a:lnTo>
                  <a:lnTo>
                    <a:pt x="357505" y="13411"/>
                  </a:lnTo>
                  <a:lnTo>
                    <a:pt x="355345" y="19735"/>
                  </a:lnTo>
                  <a:lnTo>
                    <a:pt x="356235" y="27216"/>
                  </a:lnTo>
                  <a:lnTo>
                    <a:pt x="363834" y="27216"/>
                  </a:lnTo>
                  <a:lnTo>
                    <a:pt x="363473" y="23317"/>
                  </a:lnTo>
                  <a:lnTo>
                    <a:pt x="364997" y="18859"/>
                  </a:lnTo>
                  <a:lnTo>
                    <a:pt x="368427" y="15417"/>
                  </a:lnTo>
                  <a:lnTo>
                    <a:pt x="371856" y="12014"/>
                  </a:lnTo>
                  <a:lnTo>
                    <a:pt x="376173" y="10553"/>
                  </a:lnTo>
                  <a:lnTo>
                    <a:pt x="404262" y="10553"/>
                  </a:lnTo>
                  <a:lnTo>
                    <a:pt x="402463" y="8801"/>
                  </a:lnTo>
                  <a:lnTo>
                    <a:pt x="398907" y="6121"/>
                  </a:lnTo>
                  <a:lnTo>
                    <a:pt x="395096" y="4114"/>
                  </a:lnTo>
                  <a:lnTo>
                    <a:pt x="391160" y="2108"/>
                  </a:lnTo>
                  <a:lnTo>
                    <a:pt x="387349" y="876"/>
                  </a:lnTo>
                  <a:lnTo>
                    <a:pt x="379857"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92" name="object 292"/>
            <p:cNvSpPr/>
            <p:nvPr/>
          </p:nvSpPr>
          <p:spPr>
            <a:xfrm>
              <a:off x="8311895" y="5592792"/>
              <a:ext cx="417830" cy="570653"/>
            </a:xfrm>
            <a:custGeom>
              <a:avLst/>
              <a:gdLst/>
              <a:ahLst/>
              <a:cxnLst/>
              <a:rect l="l" t="t" r="r" b="b"/>
              <a:pathLst>
                <a:path w="417829" h="427989">
                  <a:moveTo>
                    <a:pt x="51022" y="342277"/>
                  </a:moveTo>
                  <a:lnTo>
                    <a:pt x="32893" y="342277"/>
                  </a:lnTo>
                  <a:lnTo>
                    <a:pt x="36575" y="343788"/>
                  </a:lnTo>
                  <a:lnTo>
                    <a:pt x="40150" y="347306"/>
                  </a:lnTo>
                  <a:lnTo>
                    <a:pt x="45899" y="374129"/>
                  </a:lnTo>
                  <a:lnTo>
                    <a:pt x="45698" y="378841"/>
                  </a:lnTo>
                  <a:lnTo>
                    <a:pt x="44957" y="387692"/>
                  </a:lnTo>
                  <a:lnTo>
                    <a:pt x="44196" y="395846"/>
                  </a:lnTo>
                  <a:lnTo>
                    <a:pt x="43942" y="402513"/>
                  </a:lnTo>
                  <a:lnTo>
                    <a:pt x="44450" y="407669"/>
                  </a:lnTo>
                  <a:lnTo>
                    <a:pt x="44830" y="412838"/>
                  </a:lnTo>
                  <a:lnTo>
                    <a:pt x="45974" y="417410"/>
                  </a:lnTo>
                  <a:lnTo>
                    <a:pt x="47751" y="421373"/>
                  </a:lnTo>
                  <a:lnTo>
                    <a:pt x="48768" y="423786"/>
                  </a:lnTo>
                  <a:lnTo>
                    <a:pt x="50292" y="425907"/>
                  </a:lnTo>
                  <a:lnTo>
                    <a:pt x="52324" y="427748"/>
                  </a:lnTo>
                  <a:lnTo>
                    <a:pt x="70785" y="409270"/>
                  </a:lnTo>
                  <a:lnTo>
                    <a:pt x="55625" y="409270"/>
                  </a:lnTo>
                  <a:lnTo>
                    <a:pt x="55118" y="406971"/>
                  </a:lnTo>
                  <a:lnTo>
                    <a:pt x="54736" y="404444"/>
                  </a:lnTo>
                  <a:lnTo>
                    <a:pt x="54609" y="398945"/>
                  </a:lnTo>
                  <a:lnTo>
                    <a:pt x="54990" y="393230"/>
                  </a:lnTo>
                  <a:lnTo>
                    <a:pt x="56642" y="374129"/>
                  </a:lnTo>
                  <a:lnTo>
                    <a:pt x="56802" y="369188"/>
                  </a:lnTo>
                  <a:lnTo>
                    <a:pt x="56682" y="363437"/>
                  </a:lnTo>
                  <a:lnTo>
                    <a:pt x="56514" y="361162"/>
                  </a:lnTo>
                  <a:lnTo>
                    <a:pt x="56260" y="355993"/>
                  </a:lnTo>
                  <a:lnTo>
                    <a:pt x="55372" y="351650"/>
                  </a:lnTo>
                  <a:lnTo>
                    <a:pt x="52577" y="344601"/>
                  </a:lnTo>
                  <a:lnTo>
                    <a:pt x="51022" y="342277"/>
                  </a:lnTo>
                  <a:close/>
                </a:path>
                <a:path w="417829" h="427989">
                  <a:moveTo>
                    <a:pt x="86995" y="377863"/>
                  </a:moveTo>
                  <a:lnTo>
                    <a:pt x="55625" y="409270"/>
                  </a:lnTo>
                  <a:lnTo>
                    <a:pt x="70785" y="409270"/>
                  </a:lnTo>
                  <a:lnTo>
                    <a:pt x="94614" y="385419"/>
                  </a:lnTo>
                  <a:lnTo>
                    <a:pt x="86995" y="377863"/>
                  </a:lnTo>
                  <a:close/>
                </a:path>
                <a:path w="417829" h="427989">
                  <a:moveTo>
                    <a:pt x="36956" y="331533"/>
                  </a:moveTo>
                  <a:lnTo>
                    <a:pt x="943" y="353588"/>
                  </a:lnTo>
                  <a:lnTo>
                    <a:pt x="455" y="361162"/>
                  </a:lnTo>
                  <a:lnTo>
                    <a:pt x="0" y="367233"/>
                  </a:lnTo>
                  <a:lnTo>
                    <a:pt x="2539" y="373913"/>
                  </a:lnTo>
                  <a:lnTo>
                    <a:pt x="8000" y="380491"/>
                  </a:lnTo>
                  <a:lnTo>
                    <a:pt x="16890" y="373240"/>
                  </a:lnTo>
                  <a:lnTo>
                    <a:pt x="12953" y="369188"/>
                  </a:lnTo>
                  <a:lnTo>
                    <a:pt x="10976" y="365011"/>
                  </a:lnTo>
                  <a:lnTo>
                    <a:pt x="10922" y="355815"/>
                  </a:lnTo>
                  <a:lnTo>
                    <a:pt x="12826" y="351650"/>
                  </a:lnTo>
                  <a:lnTo>
                    <a:pt x="17229" y="347268"/>
                  </a:lnTo>
                  <a:lnTo>
                    <a:pt x="20193" y="344284"/>
                  </a:lnTo>
                  <a:lnTo>
                    <a:pt x="24129" y="342442"/>
                  </a:lnTo>
                  <a:lnTo>
                    <a:pt x="32893" y="342277"/>
                  </a:lnTo>
                  <a:lnTo>
                    <a:pt x="51022" y="342277"/>
                  </a:lnTo>
                  <a:lnTo>
                    <a:pt x="50546" y="341566"/>
                  </a:lnTo>
                  <a:lnTo>
                    <a:pt x="48005" y="339001"/>
                  </a:lnTo>
                  <a:lnTo>
                    <a:pt x="42925" y="333959"/>
                  </a:lnTo>
                  <a:lnTo>
                    <a:pt x="36956" y="331533"/>
                  </a:lnTo>
                  <a:close/>
                </a:path>
                <a:path w="417829" h="427989">
                  <a:moveTo>
                    <a:pt x="78612" y="283679"/>
                  </a:moveTo>
                  <a:lnTo>
                    <a:pt x="51053" y="312927"/>
                  </a:lnTo>
                  <a:lnTo>
                    <a:pt x="52324" y="318808"/>
                  </a:lnTo>
                  <a:lnTo>
                    <a:pt x="80057" y="353588"/>
                  </a:lnTo>
                  <a:lnTo>
                    <a:pt x="111632" y="366191"/>
                  </a:lnTo>
                  <a:lnTo>
                    <a:pt x="118618" y="363550"/>
                  </a:lnTo>
                  <a:lnTo>
                    <a:pt x="126384" y="355828"/>
                  </a:lnTo>
                  <a:lnTo>
                    <a:pt x="109907" y="355815"/>
                  </a:lnTo>
                  <a:lnTo>
                    <a:pt x="104012" y="354812"/>
                  </a:lnTo>
                  <a:lnTo>
                    <a:pt x="72350" y="329995"/>
                  </a:lnTo>
                  <a:lnTo>
                    <a:pt x="60832" y="306616"/>
                  </a:lnTo>
                  <a:lnTo>
                    <a:pt x="62229" y="302209"/>
                  </a:lnTo>
                  <a:lnTo>
                    <a:pt x="65912" y="298602"/>
                  </a:lnTo>
                  <a:lnTo>
                    <a:pt x="69469" y="294932"/>
                  </a:lnTo>
                  <a:lnTo>
                    <a:pt x="74295" y="293598"/>
                  </a:lnTo>
                  <a:lnTo>
                    <a:pt x="101914" y="293598"/>
                  </a:lnTo>
                  <a:lnTo>
                    <a:pt x="101092" y="292925"/>
                  </a:lnTo>
                  <a:lnTo>
                    <a:pt x="91694" y="287362"/>
                  </a:lnTo>
                  <a:lnTo>
                    <a:pt x="87249" y="285521"/>
                  </a:lnTo>
                  <a:lnTo>
                    <a:pt x="78612" y="283679"/>
                  </a:lnTo>
                  <a:close/>
                </a:path>
                <a:path w="417829" h="427989">
                  <a:moveTo>
                    <a:pt x="101914" y="293598"/>
                  </a:moveTo>
                  <a:lnTo>
                    <a:pt x="74295" y="293598"/>
                  </a:lnTo>
                  <a:lnTo>
                    <a:pt x="80263" y="294601"/>
                  </a:lnTo>
                  <a:lnTo>
                    <a:pt x="85149" y="296249"/>
                  </a:lnTo>
                  <a:lnTo>
                    <a:pt x="117109" y="325945"/>
                  </a:lnTo>
                  <a:lnTo>
                    <a:pt x="123189" y="342531"/>
                  </a:lnTo>
                  <a:lnTo>
                    <a:pt x="121920" y="347306"/>
                  </a:lnTo>
                  <a:lnTo>
                    <a:pt x="118363" y="350913"/>
                  </a:lnTo>
                  <a:lnTo>
                    <a:pt x="114680" y="354533"/>
                  </a:lnTo>
                  <a:lnTo>
                    <a:pt x="109981" y="355828"/>
                  </a:lnTo>
                  <a:lnTo>
                    <a:pt x="126397" y="355815"/>
                  </a:lnTo>
                  <a:lnTo>
                    <a:pt x="129539" y="352691"/>
                  </a:lnTo>
                  <a:lnTo>
                    <a:pt x="132079" y="347560"/>
                  </a:lnTo>
                  <a:lnTo>
                    <a:pt x="132786" y="341185"/>
                  </a:lnTo>
                  <a:lnTo>
                    <a:pt x="133223" y="336372"/>
                  </a:lnTo>
                  <a:lnTo>
                    <a:pt x="131952" y="330504"/>
                  </a:lnTo>
                  <a:lnTo>
                    <a:pt x="106679" y="297497"/>
                  </a:lnTo>
                  <a:lnTo>
                    <a:pt x="101914" y="293598"/>
                  </a:lnTo>
                  <a:close/>
                </a:path>
                <a:path w="417829" h="427989">
                  <a:moveTo>
                    <a:pt x="140910" y="254673"/>
                  </a:moveTo>
                  <a:lnTo>
                    <a:pt x="125095" y="254673"/>
                  </a:lnTo>
                  <a:lnTo>
                    <a:pt x="175259" y="304774"/>
                  </a:lnTo>
                  <a:lnTo>
                    <a:pt x="183133" y="296913"/>
                  </a:lnTo>
                  <a:lnTo>
                    <a:pt x="140910" y="254673"/>
                  </a:lnTo>
                  <a:close/>
                </a:path>
                <a:path w="417829" h="427989">
                  <a:moveTo>
                    <a:pt x="118872" y="232625"/>
                  </a:moveTo>
                  <a:lnTo>
                    <a:pt x="113792" y="237693"/>
                  </a:lnTo>
                  <a:lnTo>
                    <a:pt x="115188" y="241820"/>
                  </a:lnTo>
                  <a:lnTo>
                    <a:pt x="115697" y="247002"/>
                  </a:lnTo>
                  <a:lnTo>
                    <a:pt x="114934" y="259460"/>
                  </a:lnTo>
                  <a:lnTo>
                    <a:pt x="113664" y="265810"/>
                  </a:lnTo>
                  <a:lnTo>
                    <a:pt x="111251" y="272275"/>
                  </a:lnTo>
                  <a:lnTo>
                    <a:pt x="118872" y="279869"/>
                  </a:lnTo>
                  <a:lnTo>
                    <a:pt x="120396" y="276529"/>
                  </a:lnTo>
                  <a:lnTo>
                    <a:pt x="121829" y="272275"/>
                  </a:lnTo>
                  <a:lnTo>
                    <a:pt x="124332" y="262661"/>
                  </a:lnTo>
                  <a:lnTo>
                    <a:pt x="125095" y="258368"/>
                  </a:lnTo>
                  <a:lnTo>
                    <a:pt x="125095" y="254673"/>
                  </a:lnTo>
                  <a:lnTo>
                    <a:pt x="140910" y="254673"/>
                  </a:lnTo>
                  <a:lnTo>
                    <a:pt x="118872" y="232625"/>
                  </a:lnTo>
                  <a:close/>
                </a:path>
                <a:path w="417829" h="427989">
                  <a:moveTo>
                    <a:pt x="189156" y="189420"/>
                  </a:moveTo>
                  <a:lnTo>
                    <a:pt x="179324" y="189420"/>
                  </a:lnTo>
                  <a:lnTo>
                    <a:pt x="179962" y="195973"/>
                  </a:lnTo>
                  <a:lnTo>
                    <a:pt x="193518" y="239368"/>
                  </a:lnTo>
                  <a:lnTo>
                    <a:pt x="212598" y="267474"/>
                  </a:lnTo>
                  <a:lnTo>
                    <a:pt x="220599" y="259397"/>
                  </a:lnTo>
                  <a:lnTo>
                    <a:pt x="214629" y="252577"/>
                  </a:lnTo>
                  <a:lnTo>
                    <a:pt x="209803" y="245706"/>
                  </a:lnTo>
                  <a:lnTo>
                    <a:pt x="193167" y="207314"/>
                  </a:lnTo>
                  <a:lnTo>
                    <a:pt x="189468" y="191560"/>
                  </a:lnTo>
                  <a:lnTo>
                    <a:pt x="189156" y="189420"/>
                  </a:lnTo>
                  <a:close/>
                </a:path>
                <a:path w="417829" h="427989">
                  <a:moveTo>
                    <a:pt x="181863" y="171780"/>
                  </a:moveTo>
                  <a:lnTo>
                    <a:pt x="140334" y="213232"/>
                  </a:lnTo>
                  <a:lnTo>
                    <a:pt x="147954" y="220789"/>
                  </a:lnTo>
                  <a:lnTo>
                    <a:pt x="179324" y="189420"/>
                  </a:lnTo>
                  <a:lnTo>
                    <a:pt x="189156" y="189420"/>
                  </a:lnTo>
                  <a:lnTo>
                    <a:pt x="188434" y="184469"/>
                  </a:lnTo>
                  <a:lnTo>
                    <a:pt x="187959" y="177901"/>
                  </a:lnTo>
                  <a:lnTo>
                    <a:pt x="181863" y="171780"/>
                  </a:lnTo>
                  <a:close/>
                </a:path>
                <a:path w="417829" h="427989">
                  <a:moveTo>
                    <a:pt x="248793" y="176974"/>
                  </a:moveTo>
                  <a:lnTo>
                    <a:pt x="224662" y="201129"/>
                  </a:lnTo>
                  <a:lnTo>
                    <a:pt x="232536" y="209029"/>
                  </a:lnTo>
                  <a:lnTo>
                    <a:pt x="256667" y="184886"/>
                  </a:lnTo>
                  <a:lnTo>
                    <a:pt x="248793" y="176974"/>
                  </a:lnTo>
                  <a:close/>
                </a:path>
                <a:path w="417829" h="427989">
                  <a:moveTo>
                    <a:pt x="234442" y="117500"/>
                  </a:moveTo>
                  <a:lnTo>
                    <a:pt x="221742" y="130251"/>
                  </a:lnTo>
                  <a:lnTo>
                    <a:pt x="285750" y="194271"/>
                  </a:lnTo>
                  <a:lnTo>
                    <a:pt x="293877" y="186105"/>
                  </a:lnTo>
                  <a:lnTo>
                    <a:pt x="239395" y="131610"/>
                  </a:lnTo>
                  <a:lnTo>
                    <a:pt x="262708" y="131610"/>
                  </a:lnTo>
                  <a:lnTo>
                    <a:pt x="234442" y="117500"/>
                  </a:lnTo>
                  <a:close/>
                </a:path>
                <a:path w="417829" h="427989">
                  <a:moveTo>
                    <a:pt x="262708" y="131610"/>
                  </a:moveTo>
                  <a:lnTo>
                    <a:pt x="239395" y="131610"/>
                  </a:lnTo>
                  <a:lnTo>
                    <a:pt x="312420" y="167589"/>
                  </a:lnTo>
                  <a:lnTo>
                    <a:pt x="320039" y="159956"/>
                  </a:lnTo>
                  <a:lnTo>
                    <a:pt x="317207" y="154101"/>
                  </a:lnTo>
                  <a:lnTo>
                    <a:pt x="307467" y="154101"/>
                  </a:lnTo>
                  <a:lnTo>
                    <a:pt x="304800" y="152641"/>
                  </a:lnTo>
                  <a:lnTo>
                    <a:pt x="300608" y="150507"/>
                  </a:lnTo>
                  <a:lnTo>
                    <a:pt x="262708" y="131610"/>
                  </a:lnTo>
                  <a:close/>
                </a:path>
                <a:path w="417829" h="427989">
                  <a:moveTo>
                    <a:pt x="282828" y="69151"/>
                  </a:moveTo>
                  <a:lnTo>
                    <a:pt x="271399" y="80556"/>
                  </a:lnTo>
                  <a:lnTo>
                    <a:pt x="300608" y="140423"/>
                  </a:lnTo>
                  <a:lnTo>
                    <a:pt x="307467" y="154101"/>
                  </a:lnTo>
                  <a:lnTo>
                    <a:pt x="317207" y="154101"/>
                  </a:lnTo>
                  <a:lnTo>
                    <a:pt x="285114" y="87756"/>
                  </a:lnTo>
                  <a:lnTo>
                    <a:pt x="301430" y="87756"/>
                  </a:lnTo>
                  <a:lnTo>
                    <a:pt x="282828" y="69151"/>
                  </a:lnTo>
                  <a:close/>
                </a:path>
                <a:path w="417829" h="427989">
                  <a:moveTo>
                    <a:pt x="301430" y="87756"/>
                  </a:moveTo>
                  <a:lnTo>
                    <a:pt x="285114" y="87756"/>
                  </a:lnTo>
                  <a:lnTo>
                    <a:pt x="338708" y="141350"/>
                  </a:lnTo>
                  <a:lnTo>
                    <a:pt x="346836" y="133172"/>
                  </a:lnTo>
                  <a:lnTo>
                    <a:pt x="301430" y="87756"/>
                  </a:lnTo>
                  <a:close/>
                </a:path>
                <a:path w="417829" h="427989">
                  <a:moveTo>
                    <a:pt x="369668" y="53720"/>
                  </a:moveTo>
                  <a:lnTo>
                    <a:pt x="352425" y="53720"/>
                  </a:lnTo>
                  <a:lnTo>
                    <a:pt x="355346" y="55244"/>
                  </a:lnTo>
                  <a:lnTo>
                    <a:pt x="358648" y="58445"/>
                  </a:lnTo>
                  <a:lnTo>
                    <a:pt x="360552" y="60540"/>
                  </a:lnTo>
                  <a:lnTo>
                    <a:pt x="358648" y="64592"/>
                  </a:lnTo>
                  <a:lnTo>
                    <a:pt x="354837" y="70167"/>
                  </a:lnTo>
                  <a:lnTo>
                    <a:pt x="349250" y="77266"/>
                  </a:lnTo>
                  <a:lnTo>
                    <a:pt x="346582" y="80759"/>
                  </a:lnTo>
                  <a:lnTo>
                    <a:pt x="339868" y="96380"/>
                  </a:lnTo>
                  <a:lnTo>
                    <a:pt x="339886" y="97243"/>
                  </a:lnTo>
                  <a:lnTo>
                    <a:pt x="339998" y="99402"/>
                  </a:lnTo>
                  <a:lnTo>
                    <a:pt x="341756" y="105155"/>
                  </a:lnTo>
                  <a:lnTo>
                    <a:pt x="343280" y="107746"/>
                  </a:lnTo>
                  <a:lnTo>
                    <a:pt x="345567" y="110020"/>
                  </a:lnTo>
                  <a:lnTo>
                    <a:pt x="349376" y="113893"/>
                  </a:lnTo>
                  <a:lnTo>
                    <a:pt x="353949" y="115709"/>
                  </a:lnTo>
                  <a:lnTo>
                    <a:pt x="364362" y="115214"/>
                  </a:lnTo>
                  <a:lnTo>
                    <a:pt x="369570" y="112534"/>
                  </a:lnTo>
                  <a:lnTo>
                    <a:pt x="377585" y="104470"/>
                  </a:lnTo>
                  <a:lnTo>
                    <a:pt x="358394" y="104470"/>
                  </a:lnTo>
                  <a:lnTo>
                    <a:pt x="355853" y="103517"/>
                  </a:lnTo>
                  <a:lnTo>
                    <a:pt x="352298" y="100050"/>
                  </a:lnTo>
                  <a:lnTo>
                    <a:pt x="351408" y="98437"/>
                  </a:lnTo>
                  <a:lnTo>
                    <a:pt x="350647" y="94741"/>
                  </a:lnTo>
                  <a:lnTo>
                    <a:pt x="350900" y="92862"/>
                  </a:lnTo>
                  <a:lnTo>
                    <a:pt x="352439" y="88988"/>
                  </a:lnTo>
                  <a:lnTo>
                    <a:pt x="354075" y="86207"/>
                  </a:lnTo>
                  <a:lnTo>
                    <a:pt x="361823" y="75984"/>
                  </a:lnTo>
                  <a:lnTo>
                    <a:pt x="365125" y="70713"/>
                  </a:lnTo>
                  <a:lnTo>
                    <a:pt x="366775" y="66700"/>
                  </a:lnTo>
                  <a:lnTo>
                    <a:pt x="382658" y="66700"/>
                  </a:lnTo>
                  <a:lnTo>
                    <a:pt x="378586" y="62585"/>
                  </a:lnTo>
                  <a:lnTo>
                    <a:pt x="369668" y="53720"/>
                  </a:lnTo>
                  <a:close/>
                </a:path>
                <a:path w="417829" h="427989">
                  <a:moveTo>
                    <a:pt x="382658" y="66700"/>
                  </a:moveTo>
                  <a:lnTo>
                    <a:pt x="366775" y="66700"/>
                  </a:lnTo>
                  <a:lnTo>
                    <a:pt x="370274" y="70167"/>
                  </a:lnTo>
                  <a:lnTo>
                    <a:pt x="373125" y="73050"/>
                  </a:lnTo>
                  <a:lnTo>
                    <a:pt x="375284" y="76085"/>
                  </a:lnTo>
                  <a:lnTo>
                    <a:pt x="376317" y="78752"/>
                  </a:lnTo>
                  <a:lnTo>
                    <a:pt x="377444" y="82118"/>
                  </a:lnTo>
                  <a:lnTo>
                    <a:pt x="377571" y="85661"/>
                  </a:lnTo>
                  <a:lnTo>
                    <a:pt x="376427" y="89344"/>
                  </a:lnTo>
                  <a:lnTo>
                    <a:pt x="375411" y="93027"/>
                  </a:lnTo>
                  <a:lnTo>
                    <a:pt x="373379" y="96380"/>
                  </a:lnTo>
                  <a:lnTo>
                    <a:pt x="370331" y="99402"/>
                  </a:lnTo>
                  <a:lnTo>
                    <a:pt x="367283" y="102463"/>
                  </a:lnTo>
                  <a:lnTo>
                    <a:pt x="364362" y="104089"/>
                  </a:lnTo>
                  <a:lnTo>
                    <a:pt x="358394" y="104470"/>
                  </a:lnTo>
                  <a:lnTo>
                    <a:pt x="377585" y="104470"/>
                  </a:lnTo>
                  <a:lnTo>
                    <a:pt x="380110" y="100964"/>
                  </a:lnTo>
                  <a:lnTo>
                    <a:pt x="381761" y="97243"/>
                  </a:lnTo>
                  <a:lnTo>
                    <a:pt x="383539" y="93535"/>
                  </a:lnTo>
                  <a:lnTo>
                    <a:pt x="384555" y="88988"/>
                  </a:lnTo>
                  <a:lnTo>
                    <a:pt x="384936" y="83604"/>
                  </a:lnTo>
                  <a:lnTo>
                    <a:pt x="396404" y="83604"/>
                  </a:lnTo>
                  <a:lnTo>
                    <a:pt x="400430" y="79540"/>
                  </a:lnTo>
                  <a:lnTo>
                    <a:pt x="397763" y="78752"/>
                  </a:lnTo>
                  <a:lnTo>
                    <a:pt x="395224" y="77558"/>
                  </a:lnTo>
                  <a:lnTo>
                    <a:pt x="390651" y="74358"/>
                  </a:lnTo>
                  <a:lnTo>
                    <a:pt x="385825" y="69900"/>
                  </a:lnTo>
                  <a:lnTo>
                    <a:pt x="382658" y="66700"/>
                  </a:lnTo>
                  <a:close/>
                </a:path>
                <a:path w="417829" h="427989">
                  <a:moveTo>
                    <a:pt x="350011" y="42100"/>
                  </a:moveTo>
                  <a:lnTo>
                    <a:pt x="321818" y="68833"/>
                  </a:lnTo>
                  <a:lnTo>
                    <a:pt x="321055" y="72707"/>
                  </a:lnTo>
                  <a:lnTo>
                    <a:pt x="321818" y="79946"/>
                  </a:lnTo>
                  <a:lnTo>
                    <a:pt x="323342" y="83756"/>
                  </a:lnTo>
                  <a:lnTo>
                    <a:pt x="326008" y="87744"/>
                  </a:lnTo>
                  <a:lnTo>
                    <a:pt x="334645" y="81114"/>
                  </a:lnTo>
                  <a:lnTo>
                    <a:pt x="332231" y="76974"/>
                  </a:lnTo>
                  <a:lnTo>
                    <a:pt x="331215" y="73380"/>
                  </a:lnTo>
                  <a:lnTo>
                    <a:pt x="352425" y="53720"/>
                  </a:lnTo>
                  <a:lnTo>
                    <a:pt x="369668" y="53720"/>
                  </a:lnTo>
                  <a:lnTo>
                    <a:pt x="368046" y="52108"/>
                  </a:lnTo>
                  <a:lnTo>
                    <a:pt x="355219" y="42595"/>
                  </a:lnTo>
                  <a:lnTo>
                    <a:pt x="350011" y="42100"/>
                  </a:lnTo>
                  <a:close/>
                </a:path>
                <a:path w="417829" h="427989">
                  <a:moveTo>
                    <a:pt x="396404" y="83604"/>
                  </a:moveTo>
                  <a:lnTo>
                    <a:pt x="384936" y="83604"/>
                  </a:lnTo>
                  <a:lnTo>
                    <a:pt x="387350" y="85547"/>
                  </a:lnTo>
                  <a:lnTo>
                    <a:pt x="389762" y="86931"/>
                  </a:lnTo>
                  <a:lnTo>
                    <a:pt x="392302" y="87744"/>
                  </a:lnTo>
                  <a:lnTo>
                    <a:pt x="396404" y="83604"/>
                  </a:lnTo>
                  <a:close/>
                </a:path>
                <a:path w="417829" h="427989">
                  <a:moveTo>
                    <a:pt x="370585" y="16649"/>
                  </a:moveTo>
                  <a:lnTo>
                    <a:pt x="363474" y="23723"/>
                  </a:lnTo>
                  <a:lnTo>
                    <a:pt x="409955" y="70103"/>
                  </a:lnTo>
                  <a:lnTo>
                    <a:pt x="417829" y="62242"/>
                  </a:lnTo>
                  <a:lnTo>
                    <a:pt x="393446" y="37960"/>
                  </a:lnTo>
                  <a:lnTo>
                    <a:pt x="390144" y="34632"/>
                  </a:lnTo>
                  <a:lnTo>
                    <a:pt x="387603" y="31140"/>
                  </a:lnTo>
                  <a:lnTo>
                    <a:pt x="385572" y="27470"/>
                  </a:lnTo>
                  <a:lnTo>
                    <a:pt x="384428" y="25057"/>
                  </a:lnTo>
                  <a:lnTo>
                    <a:pt x="384136" y="23672"/>
                  </a:lnTo>
                  <a:lnTo>
                    <a:pt x="377698" y="23672"/>
                  </a:lnTo>
                  <a:lnTo>
                    <a:pt x="370585" y="16649"/>
                  </a:lnTo>
                  <a:close/>
                </a:path>
                <a:path w="417829" h="427989">
                  <a:moveTo>
                    <a:pt x="390271" y="0"/>
                  </a:moveTo>
                  <a:lnTo>
                    <a:pt x="376174" y="12166"/>
                  </a:lnTo>
                  <a:lnTo>
                    <a:pt x="375665" y="14744"/>
                  </a:lnTo>
                  <a:lnTo>
                    <a:pt x="376174" y="18580"/>
                  </a:lnTo>
                  <a:lnTo>
                    <a:pt x="377698" y="23672"/>
                  </a:lnTo>
                  <a:lnTo>
                    <a:pt x="384136" y="23672"/>
                  </a:lnTo>
                  <a:lnTo>
                    <a:pt x="383921" y="22656"/>
                  </a:lnTo>
                  <a:lnTo>
                    <a:pt x="384301" y="20243"/>
                  </a:lnTo>
                  <a:lnTo>
                    <a:pt x="384555" y="17843"/>
                  </a:lnTo>
                  <a:lnTo>
                    <a:pt x="385572" y="15786"/>
                  </a:lnTo>
                  <a:lnTo>
                    <a:pt x="387350" y="14071"/>
                  </a:lnTo>
                  <a:lnTo>
                    <a:pt x="389254" y="12141"/>
                  </a:lnTo>
                  <a:lnTo>
                    <a:pt x="391795" y="10794"/>
                  </a:lnTo>
                  <a:lnTo>
                    <a:pt x="394843" y="10007"/>
                  </a:lnTo>
                  <a:lnTo>
                    <a:pt x="390271"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93" name="object 293"/>
            <p:cNvSpPr/>
            <p:nvPr/>
          </p:nvSpPr>
          <p:spPr>
            <a:xfrm>
              <a:off x="8820913" y="5593047"/>
              <a:ext cx="403225" cy="550333"/>
            </a:xfrm>
            <a:custGeom>
              <a:avLst/>
              <a:gdLst/>
              <a:ahLst/>
              <a:cxnLst/>
              <a:rect l="l" t="t" r="r" b="b"/>
              <a:pathLst>
                <a:path w="403225" h="412750">
                  <a:moveTo>
                    <a:pt x="51022" y="327177"/>
                  </a:moveTo>
                  <a:lnTo>
                    <a:pt x="32893" y="327177"/>
                  </a:lnTo>
                  <a:lnTo>
                    <a:pt x="36703" y="328688"/>
                  </a:lnTo>
                  <a:lnTo>
                    <a:pt x="40167" y="332206"/>
                  </a:lnTo>
                  <a:lnTo>
                    <a:pt x="45990" y="358139"/>
                  </a:lnTo>
                  <a:lnTo>
                    <a:pt x="45718" y="363741"/>
                  </a:lnTo>
                  <a:lnTo>
                    <a:pt x="44958" y="372592"/>
                  </a:lnTo>
                  <a:lnTo>
                    <a:pt x="44196" y="380745"/>
                  </a:lnTo>
                  <a:lnTo>
                    <a:pt x="43942" y="387413"/>
                  </a:lnTo>
                  <a:lnTo>
                    <a:pt x="44450" y="392582"/>
                  </a:lnTo>
                  <a:lnTo>
                    <a:pt x="44831" y="397751"/>
                  </a:lnTo>
                  <a:lnTo>
                    <a:pt x="45974" y="402310"/>
                  </a:lnTo>
                  <a:lnTo>
                    <a:pt x="47752" y="406272"/>
                  </a:lnTo>
                  <a:lnTo>
                    <a:pt x="48895" y="408686"/>
                  </a:lnTo>
                  <a:lnTo>
                    <a:pt x="50292" y="410806"/>
                  </a:lnTo>
                  <a:lnTo>
                    <a:pt x="52324" y="412648"/>
                  </a:lnTo>
                  <a:lnTo>
                    <a:pt x="70791" y="394169"/>
                  </a:lnTo>
                  <a:lnTo>
                    <a:pt x="55626" y="394169"/>
                  </a:lnTo>
                  <a:lnTo>
                    <a:pt x="55118" y="391871"/>
                  </a:lnTo>
                  <a:lnTo>
                    <a:pt x="54737" y="389343"/>
                  </a:lnTo>
                  <a:lnTo>
                    <a:pt x="54610" y="383844"/>
                  </a:lnTo>
                  <a:lnTo>
                    <a:pt x="54991" y="378129"/>
                  </a:lnTo>
                  <a:lnTo>
                    <a:pt x="56642" y="359028"/>
                  </a:lnTo>
                  <a:lnTo>
                    <a:pt x="56802" y="354088"/>
                  </a:lnTo>
                  <a:lnTo>
                    <a:pt x="52578" y="329501"/>
                  </a:lnTo>
                  <a:lnTo>
                    <a:pt x="51022" y="327177"/>
                  </a:lnTo>
                  <a:close/>
                </a:path>
                <a:path w="403225" h="412750">
                  <a:moveTo>
                    <a:pt x="87122" y="362775"/>
                  </a:moveTo>
                  <a:lnTo>
                    <a:pt x="55626" y="394169"/>
                  </a:lnTo>
                  <a:lnTo>
                    <a:pt x="70791" y="394169"/>
                  </a:lnTo>
                  <a:lnTo>
                    <a:pt x="94615" y="370331"/>
                  </a:lnTo>
                  <a:lnTo>
                    <a:pt x="87122" y="362775"/>
                  </a:lnTo>
                  <a:close/>
                </a:path>
                <a:path w="403225" h="412750">
                  <a:moveTo>
                    <a:pt x="36957" y="316433"/>
                  </a:moveTo>
                  <a:lnTo>
                    <a:pt x="943" y="338488"/>
                  </a:lnTo>
                  <a:lnTo>
                    <a:pt x="455" y="346062"/>
                  </a:lnTo>
                  <a:lnTo>
                    <a:pt x="0" y="352132"/>
                  </a:lnTo>
                  <a:lnTo>
                    <a:pt x="2540" y="358813"/>
                  </a:lnTo>
                  <a:lnTo>
                    <a:pt x="8001" y="365391"/>
                  </a:lnTo>
                  <a:lnTo>
                    <a:pt x="16891" y="358139"/>
                  </a:lnTo>
                  <a:lnTo>
                    <a:pt x="12954" y="354088"/>
                  </a:lnTo>
                  <a:lnTo>
                    <a:pt x="10976" y="349911"/>
                  </a:lnTo>
                  <a:lnTo>
                    <a:pt x="10922" y="340715"/>
                  </a:lnTo>
                  <a:lnTo>
                    <a:pt x="12827" y="336550"/>
                  </a:lnTo>
                  <a:lnTo>
                    <a:pt x="17229" y="332168"/>
                  </a:lnTo>
                  <a:lnTo>
                    <a:pt x="20193" y="329184"/>
                  </a:lnTo>
                  <a:lnTo>
                    <a:pt x="24130" y="327355"/>
                  </a:lnTo>
                  <a:lnTo>
                    <a:pt x="32893" y="327177"/>
                  </a:lnTo>
                  <a:lnTo>
                    <a:pt x="51022" y="327177"/>
                  </a:lnTo>
                  <a:lnTo>
                    <a:pt x="50546" y="326466"/>
                  </a:lnTo>
                  <a:lnTo>
                    <a:pt x="48006" y="323900"/>
                  </a:lnTo>
                  <a:lnTo>
                    <a:pt x="42926" y="318858"/>
                  </a:lnTo>
                  <a:lnTo>
                    <a:pt x="36957" y="316433"/>
                  </a:lnTo>
                  <a:close/>
                </a:path>
                <a:path w="403225" h="412750">
                  <a:moveTo>
                    <a:pt x="78740" y="268592"/>
                  </a:moveTo>
                  <a:lnTo>
                    <a:pt x="51689" y="292252"/>
                  </a:lnTo>
                  <a:lnTo>
                    <a:pt x="51054" y="297840"/>
                  </a:lnTo>
                  <a:lnTo>
                    <a:pt x="71247" y="330492"/>
                  </a:lnTo>
                  <a:lnTo>
                    <a:pt x="111633" y="351091"/>
                  </a:lnTo>
                  <a:lnTo>
                    <a:pt x="118618" y="348462"/>
                  </a:lnTo>
                  <a:lnTo>
                    <a:pt x="126397" y="340728"/>
                  </a:lnTo>
                  <a:lnTo>
                    <a:pt x="109907" y="340715"/>
                  </a:lnTo>
                  <a:lnTo>
                    <a:pt x="104013" y="339712"/>
                  </a:lnTo>
                  <a:lnTo>
                    <a:pt x="72350" y="314894"/>
                  </a:lnTo>
                  <a:lnTo>
                    <a:pt x="60960" y="291528"/>
                  </a:lnTo>
                  <a:lnTo>
                    <a:pt x="62230" y="287108"/>
                  </a:lnTo>
                  <a:lnTo>
                    <a:pt x="65913" y="283502"/>
                  </a:lnTo>
                  <a:lnTo>
                    <a:pt x="69596" y="279831"/>
                  </a:lnTo>
                  <a:lnTo>
                    <a:pt x="74295" y="278498"/>
                  </a:lnTo>
                  <a:lnTo>
                    <a:pt x="102022" y="278498"/>
                  </a:lnTo>
                  <a:lnTo>
                    <a:pt x="101219" y="277825"/>
                  </a:lnTo>
                  <a:lnTo>
                    <a:pt x="91821" y="272275"/>
                  </a:lnTo>
                  <a:lnTo>
                    <a:pt x="87249" y="270421"/>
                  </a:lnTo>
                  <a:lnTo>
                    <a:pt x="78740" y="268592"/>
                  </a:lnTo>
                  <a:close/>
                </a:path>
                <a:path w="403225" h="412750">
                  <a:moveTo>
                    <a:pt x="102022" y="278498"/>
                  </a:moveTo>
                  <a:lnTo>
                    <a:pt x="74295" y="278498"/>
                  </a:lnTo>
                  <a:lnTo>
                    <a:pt x="80264" y="279501"/>
                  </a:lnTo>
                  <a:lnTo>
                    <a:pt x="85169" y="281149"/>
                  </a:lnTo>
                  <a:lnTo>
                    <a:pt x="117141" y="310845"/>
                  </a:lnTo>
                  <a:lnTo>
                    <a:pt x="123317" y="327431"/>
                  </a:lnTo>
                  <a:lnTo>
                    <a:pt x="122047" y="332206"/>
                  </a:lnTo>
                  <a:lnTo>
                    <a:pt x="118364" y="335826"/>
                  </a:lnTo>
                  <a:lnTo>
                    <a:pt x="114808" y="339432"/>
                  </a:lnTo>
                  <a:lnTo>
                    <a:pt x="109982" y="340728"/>
                  </a:lnTo>
                  <a:lnTo>
                    <a:pt x="126410" y="340715"/>
                  </a:lnTo>
                  <a:lnTo>
                    <a:pt x="129540" y="337604"/>
                  </a:lnTo>
                  <a:lnTo>
                    <a:pt x="132207" y="332460"/>
                  </a:lnTo>
                  <a:lnTo>
                    <a:pt x="133223" y="321284"/>
                  </a:lnTo>
                  <a:lnTo>
                    <a:pt x="131953" y="315404"/>
                  </a:lnTo>
                  <a:lnTo>
                    <a:pt x="106680" y="282397"/>
                  </a:lnTo>
                  <a:lnTo>
                    <a:pt x="102022" y="278498"/>
                  </a:lnTo>
                  <a:close/>
                </a:path>
                <a:path w="403225" h="412750">
                  <a:moveTo>
                    <a:pt x="140910" y="239572"/>
                  </a:moveTo>
                  <a:lnTo>
                    <a:pt x="125222" y="239572"/>
                  </a:lnTo>
                  <a:lnTo>
                    <a:pt x="175260" y="289674"/>
                  </a:lnTo>
                  <a:lnTo>
                    <a:pt x="183134" y="281813"/>
                  </a:lnTo>
                  <a:lnTo>
                    <a:pt x="140910" y="239572"/>
                  </a:lnTo>
                  <a:close/>
                </a:path>
                <a:path w="403225" h="412750">
                  <a:moveTo>
                    <a:pt x="118872" y="217525"/>
                  </a:moveTo>
                  <a:lnTo>
                    <a:pt x="113792" y="222592"/>
                  </a:lnTo>
                  <a:lnTo>
                    <a:pt x="115189" y="226720"/>
                  </a:lnTo>
                  <a:lnTo>
                    <a:pt x="115697" y="231901"/>
                  </a:lnTo>
                  <a:lnTo>
                    <a:pt x="115356" y="237477"/>
                  </a:lnTo>
                  <a:lnTo>
                    <a:pt x="115062" y="244373"/>
                  </a:lnTo>
                  <a:lnTo>
                    <a:pt x="113665" y="250710"/>
                  </a:lnTo>
                  <a:lnTo>
                    <a:pt x="111379" y="257175"/>
                  </a:lnTo>
                  <a:lnTo>
                    <a:pt x="118872" y="264782"/>
                  </a:lnTo>
                  <a:lnTo>
                    <a:pt x="120523" y="261429"/>
                  </a:lnTo>
                  <a:lnTo>
                    <a:pt x="121956" y="257175"/>
                  </a:lnTo>
                  <a:lnTo>
                    <a:pt x="124460" y="247561"/>
                  </a:lnTo>
                  <a:lnTo>
                    <a:pt x="125095" y="243281"/>
                  </a:lnTo>
                  <a:lnTo>
                    <a:pt x="125222" y="239572"/>
                  </a:lnTo>
                  <a:lnTo>
                    <a:pt x="140910" y="239572"/>
                  </a:lnTo>
                  <a:lnTo>
                    <a:pt x="118872" y="217525"/>
                  </a:lnTo>
                  <a:close/>
                </a:path>
                <a:path w="403225" h="412750">
                  <a:moveTo>
                    <a:pt x="189157" y="174332"/>
                  </a:moveTo>
                  <a:lnTo>
                    <a:pt x="179324" y="174332"/>
                  </a:lnTo>
                  <a:lnTo>
                    <a:pt x="179962" y="180878"/>
                  </a:lnTo>
                  <a:lnTo>
                    <a:pt x="193518" y="224275"/>
                  </a:lnTo>
                  <a:lnTo>
                    <a:pt x="212598" y="252374"/>
                  </a:lnTo>
                  <a:lnTo>
                    <a:pt x="220599" y="244297"/>
                  </a:lnTo>
                  <a:lnTo>
                    <a:pt x="214757" y="237477"/>
                  </a:lnTo>
                  <a:lnTo>
                    <a:pt x="209804" y="230606"/>
                  </a:lnTo>
                  <a:lnTo>
                    <a:pt x="193167" y="192214"/>
                  </a:lnTo>
                  <a:lnTo>
                    <a:pt x="189468" y="176460"/>
                  </a:lnTo>
                  <a:lnTo>
                    <a:pt x="189157" y="174332"/>
                  </a:lnTo>
                  <a:close/>
                </a:path>
                <a:path w="403225" h="412750">
                  <a:moveTo>
                    <a:pt x="181864" y="156679"/>
                  </a:moveTo>
                  <a:lnTo>
                    <a:pt x="140462" y="198132"/>
                  </a:lnTo>
                  <a:lnTo>
                    <a:pt x="147955" y="205689"/>
                  </a:lnTo>
                  <a:lnTo>
                    <a:pt x="179324" y="174332"/>
                  </a:lnTo>
                  <a:lnTo>
                    <a:pt x="189157" y="174332"/>
                  </a:lnTo>
                  <a:lnTo>
                    <a:pt x="188434" y="169368"/>
                  </a:lnTo>
                  <a:lnTo>
                    <a:pt x="187960" y="162801"/>
                  </a:lnTo>
                  <a:lnTo>
                    <a:pt x="181864" y="156679"/>
                  </a:lnTo>
                  <a:close/>
                </a:path>
                <a:path w="403225" h="412750">
                  <a:moveTo>
                    <a:pt x="248793" y="161874"/>
                  </a:moveTo>
                  <a:lnTo>
                    <a:pt x="224663" y="186029"/>
                  </a:lnTo>
                  <a:lnTo>
                    <a:pt x="232537" y="193941"/>
                  </a:lnTo>
                  <a:lnTo>
                    <a:pt x="256667" y="169786"/>
                  </a:lnTo>
                  <a:lnTo>
                    <a:pt x="248793" y="161874"/>
                  </a:lnTo>
                  <a:close/>
                </a:path>
                <a:path w="403225" h="412750">
                  <a:moveTo>
                    <a:pt x="248666" y="88214"/>
                  </a:moveTo>
                  <a:lnTo>
                    <a:pt x="239522" y="97332"/>
                  </a:lnTo>
                  <a:lnTo>
                    <a:pt x="279019" y="185953"/>
                  </a:lnTo>
                  <a:lnTo>
                    <a:pt x="288036" y="176949"/>
                  </a:lnTo>
                  <a:lnTo>
                    <a:pt x="275590" y="150533"/>
                  </a:lnTo>
                  <a:lnTo>
                    <a:pt x="284946" y="141185"/>
                  </a:lnTo>
                  <a:lnTo>
                    <a:pt x="271145" y="141185"/>
                  </a:lnTo>
                  <a:lnTo>
                    <a:pt x="259461" y="115379"/>
                  </a:lnTo>
                  <a:lnTo>
                    <a:pt x="256921" y="109842"/>
                  </a:lnTo>
                  <a:lnTo>
                    <a:pt x="254000" y="104609"/>
                  </a:lnTo>
                  <a:lnTo>
                    <a:pt x="250698" y="99694"/>
                  </a:lnTo>
                  <a:lnTo>
                    <a:pt x="276076" y="99694"/>
                  </a:lnTo>
                  <a:lnTo>
                    <a:pt x="248666" y="88214"/>
                  </a:lnTo>
                  <a:close/>
                </a:path>
                <a:path w="403225" h="412750">
                  <a:moveTo>
                    <a:pt x="276076" y="99694"/>
                  </a:moveTo>
                  <a:lnTo>
                    <a:pt x="250698" y="99694"/>
                  </a:lnTo>
                  <a:lnTo>
                    <a:pt x="255143" y="102171"/>
                  </a:lnTo>
                  <a:lnTo>
                    <a:pt x="260985" y="105079"/>
                  </a:lnTo>
                  <a:lnTo>
                    <a:pt x="265157" y="106946"/>
                  </a:lnTo>
                  <a:lnTo>
                    <a:pt x="292862" y="119481"/>
                  </a:lnTo>
                  <a:lnTo>
                    <a:pt x="271145" y="141185"/>
                  </a:lnTo>
                  <a:lnTo>
                    <a:pt x="284946" y="141185"/>
                  </a:lnTo>
                  <a:lnTo>
                    <a:pt x="302387" y="123761"/>
                  </a:lnTo>
                  <a:lnTo>
                    <a:pt x="333535" y="123761"/>
                  </a:lnTo>
                  <a:lnTo>
                    <a:pt x="276076" y="99694"/>
                  </a:lnTo>
                  <a:close/>
                </a:path>
                <a:path w="403225" h="412750">
                  <a:moveTo>
                    <a:pt x="306197" y="66027"/>
                  </a:moveTo>
                  <a:lnTo>
                    <a:pt x="298958" y="73190"/>
                  </a:lnTo>
                  <a:lnTo>
                    <a:pt x="363093" y="137350"/>
                  </a:lnTo>
                  <a:lnTo>
                    <a:pt x="370967" y="129489"/>
                  </a:lnTo>
                  <a:lnTo>
                    <a:pt x="348488" y="106908"/>
                  </a:lnTo>
                  <a:lnTo>
                    <a:pt x="354707" y="106908"/>
                  </a:lnTo>
                  <a:lnTo>
                    <a:pt x="360934" y="104990"/>
                  </a:lnTo>
                  <a:lnTo>
                    <a:pt x="363855" y="103200"/>
                  </a:lnTo>
                  <a:lnTo>
                    <a:pt x="367518" y="99568"/>
                  </a:lnTo>
                  <a:lnTo>
                    <a:pt x="351663" y="99568"/>
                  </a:lnTo>
                  <a:lnTo>
                    <a:pt x="341122" y="98704"/>
                  </a:lnTo>
                  <a:lnTo>
                    <a:pt x="335534" y="95491"/>
                  </a:lnTo>
                  <a:lnTo>
                    <a:pt x="323596" y="83553"/>
                  </a:lnTo>
                  <a:lnTo>
                    <a:pt x="320294" y="77724"/>
                  </a:lnTo>
                  <a:lnTo>
                    <a:pt x="319789" y="72059"/>
                  </a:lnTo>
                  <a:lnTo>
                    <a:pt x="312166" y="72059"/>
                  </a:lnTo>
                  <a:lnTo>
                    <a:pt x="306197" y="66027"/>
                  </a:lnTo>
                  <a:close/>
                </a:path>
                <a:path w="403225" h="412750">
                  <a:moveTo>
                    <a:pt x="333535" y="123761"/>
                  </a:moveTo>
                  <a:lnTo>
                    <a:pt x="302387" y="123761"/>
                  </a:lnTo>
                  <a:lnTo>
                    <a:pt x="329311" y="135686"/>
                  </a:lnTo>
                  <a:lnTo>
                    <a:pt x="338963" y="126034"/>
                  </a:lnTo>
                  <a:lnTo>
                    <a:pt x="333535" y="123761"/>
                  </a:lnTo>
                  <a:close/>
                </a:path>
                <a:path w="403225" h="412750">
                  <a:moveTo>
                    <a:pt x="354707" y="106908"/>
                  </a:moveTo>
                  <a:lnTo>
                    <a:pt x="348488" y="106908"/>
                  </a:lnTo>
                  <a:lnTo>
                    <a:pt x="351409" y="107264"/>
                  </a:lnTo>
                  <a:lnTo>
                    <a:pt x="354584" y="106946"/>
                  </a:lnTo>
                  <a:close/>
                </a:path>
                <a:path w="403225" h="412750">
                  <a:moveTo>
                    <a:pt x="359918" y="53619"/>
                  </a:moveTo>
                  <a:lnTo>
                    <a:pt x="331724" y="53619"/>
                  </a:lnTo>
                  <a:lnTo>
                    <a:pt x="342519" y="54635"/>
                  </a:lnTo>
                  <a:lnTo>
                    <a:pt x="348107" y="57848"/>
                  </a:lnTo>
                  <a:lnTo>
                    <a:pt x="354076" y="63766"/>
                  </a:lnTo>
                  <a:lnTo>
                    <a:pt x="360172" y="69964"/>
                  </a:lnTo>
                  <a:lnTo>
                    <a:pt x="363601" y="75780"/>
                  </a:lnTo>
                  <a:lnTo>
                    <a:pt x="363982" y="81229"/>
                  </a:lnTo>
                  <a:lnTo>
                    <a:pt x="364490" y="86677"/>
                  </a:lnTo>
                  <a:lnTo>
                    <a:pt x="362966" y="91147"/>
                  </a:lnTo>
                  <a:lnTo>
                    <a:pt x="359537" y="94640"/>
                  </a:lnTo>
                  <a:lnTo>
                    <a:pt x="355981" y="98069"/>
                  </a:lnTo>
                  <a:lnTo>
                    <a:pt x="351663" y="99568"/>
                  </a:lnTo>
                  <a:lnTo>
                    <a:pt x="367518" y="99568"/>
                  </a:lnTo>
                  <a:lnTo>
                    <a:pt x="370078" y="96989"/>
                  </a:lnTo>
                  <a:lnTo>
                    <a:pt x="372491" y="92570"/>
                  </a:lnTo>
                  <a:lnTo>
                    <a:pt x="373634" y="87299"/>
                  </a:lnTo>
                  <a:lnTo>
                    <a:pt x="374904" y="82029"/>
                  </a:lnTo>
                  <a:lnTo>
                    <a:pt x="374396" y="76644"/>
                  </a:lnTo>
                  <a:lnTo>
                    <a:pt x="372364" y="71145"/>
                  </a:lnTo>
                  <a:lnTo>
                    <a:pt x="370205" y="65633"/>
                  </a:lnTo>
                  <a:lnTo>
                    <a:pt x="366903" y="60515"/>
                  </a:lnTo>
                  <a:lnTo>
                    <a:pt x="359918" y="53619"/>
                  </a:lnTo>
                  <a:close/>
                </a:path>
                <a:path w="403225" h="412750">
                  <a:moveTo>
                    <a:pt x="337185" y="43116"/>
                  </a:moveTo>
                  <a:lnTo>
                    <a:pt x="327025" y="45097"/>
                  </a:lnTo>
                  <a:lnTo>
                    <a:pt x="322453" y="47574"/>
                  </a:lnTo>
                  <a:lnTo>
                    <a:pt x="318516" y="51536"/>
                  </a:lnTo>
                  <a:lnTo>
                    <a:pt x="315468" y="54559"/>
                  </a:lnTo>
                  <a:lnTo>
                    <a:pt x="313563" y="57721"/>
                  </a:lnTo>
                  <a:lnTo>
                    <a:pt x="312547" y="61036"/>
                  </a:lnTo>
                  <a:lnTo>
                    <a:pt x="311658" y="64338"/>
                  </a:lnTo>
                  <a:lnTo>
                    <a:pt x="311531" y="68008"/>
                  </a:lnTo>
                  <a:lnTo>
                    <a:pt x="312166" y="72059"/>
                  </a:lnTo>
                  <a:lnTo>
                    <a:pt x="319789" y="72059"/>
                  </a:lnTo>
                  <a:lnTo>
                    <a:pt x="319278" y="66306"/>
                  </a:lnTo>
                  <a:lnTo>
                    <a:pt x="320675" y="61785"/>
                  </a:lnTo>
                  <a:lnTo>
                    <a:pt x="323977" y="58432"/>
                  </a:lnTo>
                  <a:lnTo>
                    <a:pt x="327406" y="55054"/>
                  </a:lnTo>
                  <a:lnTo>
                    <a:pt x="331724" y="53619"/>
                  </a:lnTo>
                  <a:lnTo>
                    <a:pt x="359918" y="53619"/>
                  </a:lnTo>
                  <a:lnTo>
                    <a:pt x="357632" y="51346"/>
                  </a:lnTo>
                  <a:lnTo>
                    <a:pt x="352806" y="48044"/>
                  </a:lnTo>
                  <a:lnTo>
                    <a:pt x="342265" y="43700"/>
                  </a:lnTo>
                  <a:lnTo>
                    <a:pt x="337185" y="43116"/>
                  </a:lnTo>
                  <a:close/>
                </a:path>
                <a:path w="403225" h="412750">
                  <a:moveTo>
                    <a:pt x="355600" y="16637"/>
                  </a:moveTo>
                  <a:lnTo>
                    <a:pt x="348488" y="23710"/>
                  </a:lnTo>
                  <a:lnTo>
                    <a:pt x="394843" y="70091"/>
                  </a:lnTo>
                  <a:lnTo>
                    <a:pt x="402717" y="62229"/>
                  </a:lnTo>
                  <a:lnTo>
                    <a:pt x="375158" y="34632"/>
                  </a:lnTo>
                  <a:lnTo>
                    <a:pt x="372491" y="31140"/>
                  </a:lnTo>
                  <a:lnTo>
                    <a:pt x="369316" y="25044"/>
                  </a:lnTo>
                  <a:lnTo>
                    <a:pt x="369023" y="23660"/>
                  </a:lnTo>
                  <a:lnTo>
                    <a:pt x="362585" y="23660"/>
                  </a:lnTo>
                  <a:lnTo>
                    <a:pt x="355600" y="16637"/>
                  </a:lnTo>
                  <a:close/>
                </a:path>
                <a:path w="403225" h="412750">
                  <a:moveTo>
                    <a:pt x="375158" y="0"/>
                  </a:moveTo>
                  <a:lnTo>
                    <a:pt x="360553" y="14731"/>
                  </a:lnTo>
                  <a:lnTo>
                    <a:pt x="361061" y="18567"/>
                  </a:lnTo>
                  <a:lnTo>
                    <a:pt x="362585" y="23660"/>
                  </a:lnTo>
                  <a:lnTo>
                    <a:pt x="369023" y="23660"/>
                  </a:lnTo>
                  <a:lnTo>
                    <a:pt x="368808" y="22644"/>
                  </a:lnTo>
                  <a:lnTo>
                    <a:pt x="369570" y="17830"/>
                  </a:lnTo>
                  <a:lnTo>
                    <a:pt x="379730" y="9994"/>
                  </a:lnTo>
                  <a:lnTo>
                    <a:pt x="375158"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94" name="object 294"/>
            <p:cNvSpPr/>
            <p:nvPr/>
          </p:nvSpPr>
          <p:spPr>
            <a:xfrm>
              <a:off x="9285223" y="5593588"/>
              <a:ext cx="438784" cy="590127"/>
            </a:xfrm>
            <a:custGeom>
              <a:avLst/>
              <a:gdLst/>
              <a:ahLst/>
              <a:cxnLst/>
              <a:rect l="l" t="t" r="r" b="b"/>
              <a:pathLst>
                <a:path w="438784" h="442595">
                  <a:moveTo>
                    <a:pt x="50998" y="356679"/>
                  </a:moveTo>
                  <a:lnTo>
                    <a:pt x="32893" y="356679"/>
                  </a:lnTo>
                  <a:lnTo>
                    <a:pt x="36575" y="358190"/>
                  </a:lnTo>
                  <a:lnTo>
                    <a:pt x="40150" y="361708"/>
                  </a:lnTo>
                  <a:lnTo>
                    <a:pt x="45899" y="388531"/>
                  </a:lnTo>
                  <a:lnTo>
                    <a:pt x="45698" y="393243"/>
                  </a:lnTo>
                  <a:lnTo>
                    <a:pt x="44957" y="402094"/>
                  </a:lnTo>
                  <a:lnTo>
                    <a:pt x="44069" y="410248"/>
                  </a:lnTo>
                  <a:lnTo>
                    <a:pt x="43942" y="416902"/>
                  </a:lnTo>
                  <a:lnTo>
                    <a:pt x="52197" y="442137"/>
                  </a:lnTo>
                  <a:lnTo>
                    <a:pt x="70651" y="423672"/>
                  </a:lnTo>
                  <a:lnTo>
                    <a:pt x="55625" y="423672"/>
                  </a:lnTo>
                  <a:lnTo>
                    <a:pt x="54991" y="421373"/>
                  </a:lnTo>
                  <a:lnTo>
                    <a:pt x="54736" y="418846"/>
                  </a:lnTo>
                  <a:lnTo>
                    <a:pt x="54609" y="413346"/>
                  </a:lnTo>
                  <a:lnTo>
                    <a:pt x="54864" y="407631"/>
                  </a:lnTo>
                  <a:lnTo>
                    <a:pt x="56515" y="388531"/>
                  </a:lnTo>
                  <a:lnTo>
                    <a:pt x="56675" y="383590"/>
                  </a:lnTo>
                  <a:lnTo>
                    <a:pt x="52450" y="359003"/>
                  </a:lnTo>
                  <a:lnTo>
                    <a:pt x="50998" y="356679"/>
                  </a:lnTo>
                  <a:close/>
                </a:path>
                <a:path w="438784" h="442595">
                  <a:moveTo>
                    <a:pt x="86995" y="392264"/>
                  </a:moveTo>
                  <a:lnTo>
                    <a:pt x="55625" y="423672"/>
                  </a:lnTo>
                  <a:lnTo>
                    <a:pt x="70651" y="423672"/>
                  </a:lnTo>
                  <a:lnTo>
                    <a:pt x="94487" y="399821"/>
                  </a:lnTo>
                  <a:lnTo>
                    <a:pt x="86995" y="392264"/>
                  </a:lnTo>
                  <a:close/>
                </a:path>
                <a:path w="438784" h="442595">
                  <a:moveTo>
                    <a:pt x="36829" y="345935"/>
                  </a:moveTo>
                  <a:lnTo>
                    <a:pt x="941" y="367990"/>
                  </a:lnTo>
                  <a:lnTo>
                    <a:pt x="0" y="381635"/>
                  </a:lnTo>
                  <a:lnTo>
                    <a:pt x="2412" y="388302"/>
                  </a:lnTo>
                  <a:lnTo>
                    <a:pt x="8000" y="394893"/>
                  </a:lnTo>
                  <a:lnTo>
                    <a:pt x="16891" y="387642"/>
                  </a:lnTo>
                  <a:lnTo>
                    <a:pt x="12826" y="383590"/>
                  </a:lnTo>
                  <a:lnTo>
                    <a:pt x="10973" y="379413"/>
                  </a:lnTo>
                  <a:lnTo>
                    <a:pt x="10922" y="370217"/>
                  </a:lnTo>
                  <a:lnTo>
                    <a:pt x="12700" y="366052"/>
                  </a:lnTo>
                  <a:lnTo>
                    <a:pt x="17102" y="361670"/>
                  </a:lnTo>
                  <a:lnTo>
                    <a:pt x="20066" y="358686"/>
                  </a:lnTo>
                  <a:lnTo>
                    <a:pt x="24129" y="356844"/>
                  </a:lnTo>
                  <a:lnTo>
                    <a:pt x="32893" y="356679"/>
                  </a:lnTo>
                  <a:lnTo>
                    <a:pt x="50998" y="356679"/>
                  </a:lnTo>
                  <a:lnTo>
                    <a:pt x="50546" y="355955"/>
                  </a:lnTo>
                  <a:lnTo>
                    <a:pt x="48005" y="353402"/>
                  </a:lnTo>
                  <a:lnTo>
                    <a:pt x="42925" y="348361"/>
                  </a:lnTo>
                  <a:lnTo>
                    <a:pt x="36829" y="345935"/>
                  </a:lnTo>
                  <a:close/>
                </a:path>
                <a:path w="438784" h="442595">
                  <a:moveTo>
                    <a:pt x="78612" y="298081"/>
                  </a:moveTo>
                  <a:lnTo>
                    <a:pt x="51561" y="321754"/>
                  </a:lnTo>
                  <a:lnTo>
                    <a:pt x="50926" y="327329"/>
                  </a:lnTo>
                  <a:lnTo>
                    <a:pt x="71247" y="359994"/>
                  </a:lnTo>
                  <a:lnTo>
                    <a:pt x="111505" y="380593"/>
                  </a:lnTo>
                  <a:lnTo>
                    <a:pt x="118618" y="377952"/>
                  </a:lnTo>
                  <a:lnTo>
                    <a:pt x="124714" y="371779"/>
                  </a:lnTo>
                  <a:lnTo>
                    <a:pt x="126267" y="370230"/>
                  </a:lnTo>
                  <a:lnTo>
                    <a:pt x="86725" y="358905"/>
                  </a:lnTo>
                  <a:lnTo>
                    <a:pt x="61722" y="326237"/>
                  </a:lnTo>
                  <a:lnTo>
                    <a:pt x="60832" y="321017"/>
                  </a:lnTo>
                  <a:lnTo>
                    <a:pt x="62229" y="316611"/>
                  </a:lnTo>
                  <a:lnTo>
                    <a:pt x="65785" y="313004"/>
                  </a:lnTo>
                  <a:lnTo>
                    <a:pt x="69469" y="309333"/>
                  </a:lnTo>
                  <a:lnTo>
                    <a:pt x="74295" y="308000"/>
                  </a:lnTo>
                  <a:lnTo>
                    <a:pt x="101914" y="308000"/>
                  </a:lnTo>
                  <a:lnTo>
                    <a:pt x="101092" y="307327"/>
                  </a:lnTo>
                  <a:lnTo>
                    <a:pt x="91694" y="301764"/>
                  </a:lnTo>
                  <a:lnTo>
                    <a:pt x="87249" y="299923"/>
                  </a:lnTo>
                  <a:lnTo>
                    <a:pt x="78612" y="298081"/>
                  </a:lnTo>
                  <a:close/>
                </a:path>
                <a:path w="438784" h="442595">
                  <a:moveTo>
                    <a:pt x="101914" y="308000"/>
                  </a:moveTo>
                  <a:lnTo>
                    <a:pt x="74295" y="308000"/>
                  </a:lnTo>
                  <a:lnTo>
                    <a:pt x="80136" y="309003"/>
                  </a:lnTo>
                  <a:lnTo>
                    <a:pt x="85042" y="310651"/>
                  </a:lnTo>
                  <a:lnTo>
                    <a:pt x="117062" y="340345"/>
                  </a:lnTo>
                  <a:lnTo>
                    <a:pt x="123190" y="356933"/>
                  </a:lnTo>
                  <a:lnTo>
                    <a:pt x="121920" y="361708"/>
                  </a:lnTo>
                  <a:lnTo>
                    <a:pt x="118364" y="365315"/>
                  </a:lnTo>
                  <a:lnTo>
                    <a:pt x="114680" y="368935"/>
                  </a:lnTo>
                  <a:lnTo>
                    <a:pt x="109854" y="370230"/>
                  </a:lnTo>
                  <a:lnTo>
                    <a:pt x="126280" y="370217"/>
                  </a:lnTo>
                  <a:lnTo>
                    <a:pt x="129412" y="367093"/>
                  </a:lnTo>
                  <a:lnTo>
                    <a:pt x="132079" y="361962"/>
                  </a:lnTo>
                  <a:lnTo>
                    <a:pt x="132676" y="355587"/>
                  </a:lnTo>
                  <a:lnTo>
                    <a:pt x="133223" y="350774"/>
                  </a:lnTo>
                  <a:lnTo>
                    <a:pt x="113029" y="318236"/>
                  </a:lnTo>
                  <a:lnTo>
                    <a:pt x="106679" y="311899"/>
                  </a:lnTo>
                  <a:lnTo>
                    <a:pt x="101914" y="308000"/>
                  </a:lnTo>
                  <a:close/>
                </a:path>
                <a:path w="438784" h="442595">
                  <a:moveTo>
                    <a:pt x="140787" y="269074"/>
                  </a:moveTo>
                  <a:lnTo>
                    <a:pt x="125095" y="269074"/>
                  </a:lnTo>
                  <a:lnTo>
                    <a:pt x="175132" y="319163"/>
                  </a:lnTo>
                  <a:lnTo>
                    <a:pt x="183006" y="311302"/>
                  </a:lnTo>
                  <a:lnTo>
                    <a:pt x="140787" y="269074"/>
                  </a:lnTo>
                  <a:close/>
                </a:path>
                <a:path w="438784" h="442595">
                  <a:moveTo>
                    <a:pt x="118745" y="247027"/>
                  </a:moveTo>
                  <a:lnTo>
                    <a:pt x="113665" y="252082"/>
                  </a:lnTo>
                  <a:lnTo>
                    <a:pt x="115061" y="256222"/>
                  </a:lnTo>
                  <a:lnTo>
                    <a:pt x="115570" y="261404"/>
                  </a:lnTo>
                  <a:lnTo>
                    <a:pt x="115342" y="266979"/>
                  </a:lnTo>
                  <a:lnTo>
                    <a:pt x="114934" y="273862"/>
                  </a:lnTo>
                  <a:lnTo>
                    <a:pt x="113537" y="280212"/>
                  </a:lnTo>
                  <a:lnTo>
                    <a:pt x="111251" y="286677"/>
                  </a:lnTo>
                  <a:lnTo>
                    <a:pt x="118872" y="294271"/>
                  </a:lnTo>
                  <a:lnTo>
                    <a:pt x="125095" y="269074"/>
                  </a:lnTo>
                  <a:lnTo>
                    <a:pt x="140787" y="269074"/>
                  </a:lnTo>
                  <a:lnTo>
                    <a:pt x="118745" y="247027"/>
                  </a:lnTo>
                  <a:close/>
                </a:path>
                <a:path w="438784" h="442595">
                  <a:moveTo>
                    <a:pt x="189106" y="203822"/>
                  </a:moveTo>
                  <a:lnTo>
                    <a:pt x="179197" y="203822"/>
                  </a:lnTo>
                  <a:lnTo>
                    <a:pt x="179889" y="210375"/>
                  </a:lnTo>
                  <a:lnTo>
                    <a:pt x="193516" y="253770"/>
                  </a:lnTo>
                  <a:lnTo>
                    <a:pt x="212471" y="281876"/>
                  </a:lnTo>
                  <a:lnTo>
                    <a:pt x="220599" y="273786"/>
                  </a:lnTo>
                  <a:lnTo>
                    <a:pt x="214629" y="266979"/>
                  </a:lnTo>
                  <a:lnTo>
                    <a:pt x="209803" y="260108"/>
                  </a:lnTo>
                  <a:lnTo>
                    <a:pt x="193040" y="221716"/>
                  </a:lnTo>
                  <a:lnTo>
                    <a:pt x="189404" y="205960"/>
                  </a:lnTo>
                  <a:lnTo>
                    <a:pt x="189106" y="203822"/>
                  </a:lnTo>
                  <a:close/>
                </a:path>
                <a:path w="438784" h="442595">
                  <a:moveTo>
                    <a:pt x="181736" y="186182"/>
                  </a:moveTo>
                  <a:lnTo>
                    <a:pt x="140334" y="227634"/>
                  </a:lnTo>
                  <a:lnTo>
                    <a:pt x="147954" y="235178"/>
                  </a:lnTo>
                  <a:lnTo>
                    <a:pt x="179197" y="203822"/>
                  </a:lnTo>
                  <a:lnTo>
                    <a:pt x="189106" y="203822"/>
                  </a:lnTo>
                  <a:lnTo>
                    <a:pt x="188414" y="198865"/>
                  </a:lnTo>
                  <a:lnTo>
                    <a:pt x="187959" y="192290"/>
                  </a:lnTo>
                  <a:lnTo>
                    <a:pt x="181736" y="186182"/>
                  </a:lnTo>
                  <a:close/>
                </a:path>
                <a:path w="438784" h="442595">
                  <a:moveTo>
                    <a:pt x="248793" y="191376"/>
                  </a:moveTo>
                  <a:lnTo>
                    <a:pt x="224535" y="215531"/>
                  </a:lnTo>
                  <a:lnTo>
                    <a:pt x="232536" y="223431"/>
                  </a:lnTo>
                  <a:lnTo>
                    <a:pt x="256667" y="199288"/>
                  </a:lnTo>
                  <a:lnTo>
                    <a:pt x="248793" y="191376"/>
                  </a:lnTo>
                  <a:close/>
                </a:path>
                <a:path w="438784" h="442595">
                  <a:moveTo>
                    <a:pt x="234442" y="131902"/>
                  </a:moveTo>
                  <a:lnTo>
                    <a:pt x="221615" y="144653"/>
                  </a:lnTo>
                  <a:lnTo>
                    <a:pt x="285750" y="208673"/>
                  </a:lnTo>
                  <a:lnTo>
                    <a:pt x="293877" y="200507"/>
                  </a:lnTo>
                  <a:lnTo>
                    <a:pt x="239395" y="146011"/>
                  </a:lnTo>
                  <a:lnTo>
                    <a:pt x="262708" y="146011"/>
                  </a:lnTo>
                  <a:lnTo>
                    <a:pt x="234442" y="131902"/>
                  </a:lnTo>
                  <a:close/>
                </a:path>
                <a:path w="438784" h="442595">
                  <a:moveTo>
                    <a:pt x="262708" y="146011"/>
                  </a:moveTo>
                  <a:lnTo>
                    <a:pt x="239395" y="146011"/>
                  </a:lnTo>
                  <a:lnTo>
                    <a:pt x="312420" y="181991"/>
                  </a:lnTo>
                  <a:lnTo>
                    <a:pt x="320040" y="174345"/>
                  </a:lnTo>
                  <a:lnTo>
                    <a:pt x="317203" y="168503"/>
                  </a:lnTo>
                  <a:lnTo>
                    <a:pt x="307467" y="168503"/>
                  </a:lnTo>
                  <a:lnTo>
                    <a:pt x="304673" y="167043"/>
                  </a:lnTo>
                  <a:lnTo>
                    <a:pt x="262708" y="146011"/>
                  </a:lnTo>
                  <a:close/>
                </a:path>
                <a:path w="438784" h="442595">
                  <a:moveTo>
                    <a:pt x="282701" y="83553"/>
                  </a:moveTo>
                  <a:lnTo>
                    <a:pt x="271487" y="94869"/>
                  </a:lnTo>
                  <a:lnTo>
                    <a:pt x="271498" y="95161"/>
                  </a:lnTo>
                  <a:lnTo>
                    <a:pt x="300608" y="154825"/>
                  </a:lnTo>
                  <a:lnTo>
                    <a:pt x="303529" y="160883"/>
                  </a:lnTo>
                  <a:lnTo>
                    <a:pt x="305816" y="165442"/>
                  </a:lnTo>
                  <a:lnTo>
                    <a:pt x="307467" y="168503"/>
                  </a:lnTo>
                  <a:lnTo>
                    <a:pt x="317203" y="168503"/>
                  </a:lnTo>
                  <a:lnTo>
                    <a:pt x="284987" y="102158"/>
                  </a:lnTo>
                  <a:lnTo>
                    <a:pt x="301340" y="102158"/>
                  </a:lnTo>
                  <a:lnTo>
                    <a:pt x="282701" y="83553"/>
                  </a:lnTo>
                  <a:close/>
                </a:path>
                <a:path w="438784" h="442595">
                  <a:moveTo>
                    <a:pt x="301340" y="102158"/>
                  </a:moveTo>
                  <a:lnTo>
                    <a:pt x="284987" y="102158"/>
                  </a:lnTo>
                  <a:lnTo>
                    <a:pt x="338581" y="155740"/>
                  </a:lnTo>
                  <a:lnTo>
                    <a:pt x="346836" y="147574"/>
                  </a:lnTo>
                  <a:lnTo>
                    <a:pt x="301340" y="102158"/>
                  </a:lnTo>
                  <a:close/>
                </a:path>
                <a:path w="438784" h="442595">
                  <a:moveTo>
                    <a:pt x="369649" y="68122"/>
                  </a:moveTo>
                  <a:lnTo>
                    <a:pt x="352298" y="68122"/>
                  </a:lnTo>
                  <a:lnTo>
                    <a:pt x="355346" y="69634"/>
                  </a:lnTo>
                  <a:lnTo>
                    <a:pt x="358521" y="72847"/>
                  </a:lnTo>
                  <a:lnTo>
                    <a:pt x="358775" y="73139"/>
                  </a:lnTo>
                  <a:lnTo>
                    <a:pt x="359536" y="73837"/>
                  </a:lnTo>
                  <a:lnTo>
                    <a:pt x="360552" y="74942"/>
                  </a:lnTo>
                  <a:lnTo>
                    <a:pt x="358648" y="78981"/>
                  </a:lnTo>
                  <a:lnTo>
                    <a:pt x="354837" y="84556"/>
                  </a:lnTo>
                  <a:lnTo>
                    <a:pt x="349250" y="91668"/>
                  </a:lnTo>
                  <a:lnTo>
                    <a:pt x="346455" y="95161"/>
                  </a:lnTo>
                  <a:lnTo>
                    <a:pt x="344484" y="97993"/>
                  </a:lnTo>
                  <a:lnTo>
                    <a:pt x="341883" y="102514"/>
                  </a:lnTo>
                  <a:lnTo>
                    <a:pt x="340868" y="105257"/>
                  </a:lnTo>
                  <a:lnTo>
                    <a:pt x="339868" y="110782"/>
                  </a:lnTo>
                  <a:lnTo>
                    <a:pt x="339939" y="112839"/>
                  </a:lnTo>
                  <a:lnTo>
                    <a:pt x="339998" y="113804"/>
                  </a:lnTo>
                  <a:lnTo>
                    <a:pt x="340924" y="116865"/>
                  </a:lnTo>
                  <a:lnTo>
                    <a:pt x="341629" y="119557"/>
                  </a:lnTo>
                  <a:lnTo>
                    <a:pt x="343153" y="122148"/>
                  </a:lnTo>
                  <a:lnTo>
                    <a:pt x="349376" y="128295"/>
                  </a:lnTo>
                  <a:lnTo>
                    <a:pt x="353949" y="130111"/>
                  </a:lnTo>
                  <a:lnTo>
                    <a:pt x="364362" y="129616"/>
                  </a:lnTo>
                  <a:lnTo>
                    <a:pt x="369570" y="126936"/>
                  </a:lnTo>
                  <a:lnTo>
                    <a:pt x="377585" y="118872"/>
                  </a:lnTo>
                  <a:lnTo>
                    <a:pt x="358267" y="118872"/>
                  </a:lnTo>
                  <a:lnTo>
                    <a:pt x="355726" y="117919"/>
                  </a:lnTo>
                  <a:lnTo>
                    <a:pt x="353695" y="115811"/>
                  </a:lnTo>
                  <a:lnTo>
                    <a:pt x="352298" y="114452"/>
                  </a:lnTo>
                  <a:lnTo>
                    <a:pt x="351408" y="112839"/>
                  </a:lnTo>
                  <a:lnTo>
                    <a:pt x="350647" y="109143"/>
                  </a:lnTo>
                  <a:lnTo>
                    <a:pt x="350774" y="107251"/>
                  </a:lnTo>
                  <a:lnTo>
                    <a:pt x="352314" y="103390"/>
                  </a:lnTo>
                  <a:lnTo>
                    <a:pt x="354075" y="100609"/>
                  </a:lnTo>
                  <a:lnTo>
                    <a:pt x="361711" y="90360"/>
                  </a:lnTo>
                  <a:lnTo>
                    <a:pt x="364998" y="85115"/>
                  </a:lnTo>
                  <a:lnTo>
                    <a:pt x="366775" y="81102"/>
                  </a:lnTo>
                  <a:lnTo>
                    <a:pt x="382603" y="81102"/>
                  </a:lnTo>
                  <a:lnTo>
                    <a:pt x="376427" y="74942"/>
                  </a:lnTo>
                  <a:lnTo>
                    <a:pt x="369649" y="68122"/>
                  </a:lnTo>
                  <a:close/>
                </a:path>
                <a:path w="438784" h="442595">
                  <a:moveTo>
                    <a:pt x="382603" y="81102"/>
                  </a:moveTo>
                  <a:lnTo>
                    <a:pt x="366775" y="81102"/>
                  </a:lnTo>
                  <a:lnTo>
                    <a:pt x="369570" y="83985"/>
                  </a:lnTo>
                  <a:lnTo>
                    <a:pt x="372999" y="87439"/>
                  </a:lnTo>
                  <a:lnTo>
                    <a:pt x="375284" y="90487"/>
                  </a:lnTo>
                  <a:lnTo>
                    <a:pt x="376230" y="93256"/>
                  </a:lnTo>
                  <a:lnTo>
                    <a:pt x="377444" y="96520"/>
                  </a:lnTo>
                  <a:lnTo>
                    <a:pt x="377444" y="100063"/>
                  </a:lnTo>
                  <a:lnTo>
                    <a:pt x="375411" y="107429"/>
                  </a:lnTo>
                  <a:lnTo>
                    <a:pt x="373379" y="110782"/>
                  </a:lnTo>
                  <a:lnTo>
                    <a:pt x="370331" y="113804"/>
                  </a:lnTo>
                  <a:lnTo>
                    <a:pt x="367283" y="116865"/>
                  </a:lnTo>
                  <a:lnTo>
                    <a:pt x="364235" y="118491"/>
                  </a:lnTo>
                  <a:lnTo>
                    <a:pt x="358267" y="118872"/>
                  </a:lnTo>
                  <a:lnTo>
                    <a:pt x="377585" y="118872"/>
                  </a:lnTo>
                  <a:lnTo>
                    <a:pt x="384936" y="97993"/>
                  </a:lnTo>
                  <a:lnTo>
                    <a:pt x="396354" y="97993"/>
                  </a:lnTo>
                  <a:lnTo>
                    <a:pt x="400430" y="93941"/>
                  </a:lnTo>
                  <a:lnTo>
                    <a:pt x="397636" y="93154"/>
                  </a:lnTo>
                  <a:lnTo>
                    <a:pt x="395097" y="91960"/>
                  </a:lnTo>
                  <a:lnTo>
                    <a:pt x="392810" y="90360"/>
                  </a:lnTo>
                  <a:lnTo>
                    <a:pt x="390651" y="88760"/>
                  </a:lnTo>
                  <a:lnTo>
                    <a:pt x="385825" y="84302"/>
                  </a:lnTo>
                  <a:lnTo>
                    <a:pt x="382603" y="81102"/>
                  </a:lnTo>
                  <a:close/>
                </a:path>
                <a:path w="438784" h="442595">
                  <a:moveTo>
                    <a:pt x="367537" y="34010"/>
                  </a:moveTo>
                  <a:lnTo>
                    <a:pt x="359155" y="42494"/>
                  </a:lnTo>
                  <a:lnTo>
                    <a:pt x="423164" y="71361"/>
                  </a:lnTo>
                  <a:lnTo>
                    <a:pt x="424052" y="73393"/>
                  </a:lnTo>
                  <a:lnTo>
                    <a:pt x="424433" y="73977"/>
                  </a:lnTo>
                  <a:lnTo>
                    <a:pt x="426502" y="78282"/>
                  </a:lnTo>
                  <a:lnTo>
                    <a:pt x="427608" y="80949"/>
                  </a:lnTo>
                  <a:lnTo>
                    <a:pt x="427862" y="82232"/>
                  </a:lnTo>
                  <a:lnTo>
                    <a:pt x="428156" y="83553"/>
                  </a:lnTo>
                  <a:lnTo>
                    <a:pt x="419226" y="96113"/>
                  </a:lnTo>
                  <a:lnTo>
                    <a:pt x="427481" y="102628"/>
                  </a:lnTo>
                  <a:lnTo>
                    <a:pt x="438769" y="87096"/>
                  </a:lnTo>
                  <a:lnTo>
                    <a:pt x="438403" y="83731"/>
                  </a:lnTo>
                  <a:lnTo>
                    <a:pt x="436372" y="76771"/>
                  </a:lnTo>
                  <a:lnTo>
                    <a:pt x="434340" y="71793"/>
                  </a:lnTo>
                  <a:lnTo>
                    <a:pt x="428317" y="58597"/>
                  </a:lnTo>
                  <a:lnTo>
                    <a:pt x="418210" y="58597"/>
                  </a:lnTo>
                  <a:lnTo>
                    <a:pt x="413511" y="55841"/>
                  </a:lnTo>
                  <a:lnTo>
                    <a:pt x="408812" y="53378"/>
                  </a:lnTo>
                  <a:lnTo>
                    <a:pt x="404114" y="51219"/>
                  </a:lnTo>
                  <a:lnTo>
                    <a:pt x="367537" y="34010"/>
                  </a:lnTo>
                  <a:close/>
                </a:path>
                <a:path w="438784" h="442595">
                  <a:moveTo>
                    <a:pt x="350011" y="56502"/>
                  </a:moveTo>
                  <a:lnTo>
                    <a:pt x="346964" y="57150"/>
                  </a:lnTo>
                  <a:lnTo>
                    <a:pt x="343661" y="58686"/>
                  </a:lnTo>
                  <a:lnTo>
                    <a:pt x="340232" y="60236"/>
                  </a:lnTo>
                  <a:lnTo>
                    <a:pt x="336524" y="63017"/>
                  </a:lnTo>
                  <a:lnTo>
                    <a:pt x="332612" y="66941"/>
                  </a:lnTo>
                  <a:lnTo>
                    <a:pt x="328549" y="70929"/>
                  </a:lnTo>
                  <a:lnTo>
                    <a:pt x="325627" y="74993"/>
                  </a:lnTo>
                  <a:lnTo>
                    <a:pt x="323723" y="79108"/>
                  </a:lnTo>
                  <a:lnTo>
                    <a:pt x="321691" y="83235"/>
                  </a:lnTo>
                  <a:lnTo>
                    <a:pt x="320928" y="87096"/>
                  </a:lnTo>
                  <a:lnTo>
                    <a:pt x="321385" y="90360"/>
                  </a:lnTo>
                  <a:lnTo>
                    <a:pt x="321818" y="94348"/>
                  </a:lnTo>
                  <a:lnTo>
                    <a:pt x="323342" y="98158"/>
                  </a:lnTo>
                  <a:lnTo>
                    <a:pt x="325881" y="102146"/>
                  </a:lnTo>
                  <a:lnTo>
                    <a:pt x="334645" y="95504"/>
                  </a:lnTo>
                  <a:lnTo>
                    <a:pt x="332231" y="91376"/>
                  </a:lnTo>
                  <a:lnTo>
                    <a:pt x="331216" y="87782"/>
                  </a:lnTo>
                  <a:lnTo>
                    <a:pt x="331658" y="85115"/>
                  </a:lnTo>
                  <a:lnTo>
                    <a:pt x="332104" y="81661"/>
                  </a:lnTo>
                  <a:lnTo>
                    <a:pt x="334264" y="78282"/>
                  </a:lnTo>
                  <a:lnTo>
                    <a:pt x="341883" y="70624"/>
                  </a:lnTo>
                  <a:lnTo>
                    <a:pt x="345821" y="68529"/>
                  </a:lnTo>
                  <a:lnTo>
                    <a:pt x="352298" y="68122"/>
                  </a:lnTo>
                  <a:lnTo>
                    <a:pt x="369649" y="68122"/>
                  </a:lnTo>
                  <a:lnTo>
                    <a:pt x="368046" y="66509"/>
                  </a:lnTo>
                  <a:lnTo>
                    <a:pt x="355219" y="56997"/>
                  </a:lnTo>
                  <a:lnTo>
                    <a:pt x="350011" y="56502"/>
                  </a:lnTo>
                  <a:close/>
                </a:path>
                <a:path w="438784" h="442595">
                  <a:moveTo>
                    <a:pt x="396354" y="97993"/>
                  </a:moveTo>
                  <a:lnTo>
                    <a:pt x="384936" y="97993"/>
                  </a:lnTo>
                  <a:lnTo>
                    <a:pt x="387350" y="99949"/>
                  </a:lnTo>
                  <a:lnTo>
                    <a:pt x="389762" y="101333"/>
                  </a:lnTo>
                  <a:lnTo>
                    <a:pt x="392175" y="102146"/>
                  </a:lnTo>
                  <a:lnTo>
                    <a:pt x="396354" y="97993"/>
                  </a:lnTo>
                  <a:close/>
                </a:path>
                <a:path w="438784" h="442595">
                  <a:moveTo>
                    <a:pt x="401574" y="0"/>
                  </a:moveTo>
                  <a:lnTo>
                    <a:pt x="393700" y="7861"/>
                  </a:lnTo>
                  <a:lnTo>
                    <a:pt x="410845" y="44805"/>
                  </a:lnTo>
                  <a:lnTo>
                    <a:pt x="413003" y="49491"/>
                  </a:lnTo>
                  <a:lnTo>
                    <a:pt x="415544" y="54089"/>
                  </a:lnTo>
                  <a:lnTo>
                    <a:pt x="418210" y="58597"/>
                  </a:lnTo>
                  <a:lnTo>
                    <a:pt x="428317" y="58597"/>
                  </a:lnTo>
                  <a:lnTo>
                    <a:pt x="401574"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95" name="object 295"/>
            <p:cNvSpPr/>
            <p:nvPr/>
          </p:nvSpPr>
          <p:spPr>
            <a:xfrm>
              <a:off x="9804145" y="5610217"/>
              <a:ext cx="417830" cy="540173"/>
            </a:xfrm>
            <a:custGeom>
              <a:avLst/>
              <a:gdLst/>
              <a:ahLst/>
              <a:cxnLst/>
              <a:rect l="l" t="t" r="r" b="b"/>
              <a:pathLst>
                <a:path w="417829" h="405129">
                  <a:moveTo>
                    <a:pt x="51022" y="319328"/>
                  </a:moveTo>
                  <a:lnTo>
                    <a:pt x="32893" y="319328"/>
                  </a:lnTo>
                  <a:lnTo>
                    <a:pt x="36702" y="320840"/>
                  </a:lnTo>
                  <a:lnTo>
                    <a:pt x="40167" y="324357"/>
                  </a:lnTo>
                  <a:lnTo>
                    <a:pt x="45990" y="350291"/>
                  </a:lnTo>
                  <a:lnTo>
                    <a:pt x="45718" y="355892"/>
                  </a:lnTo>
                  <a:lnTo>
                    <a:pt x="44957" y="364743"/>
                  </a:lnTo>
                  <a:lnTo>
                    <a:pt x="44196" y="372897"/>
                  </a:lnTo>
                  <a:lnTo>
                    <a:pt x="44069" y="379564"/>
                  </a:lnTo>
                  <a:lnTo>
                    <a:pt x="52324" y="404799"/>
                  </a:lnTo>
                  <a:lnTo>
                    <a:pt x="70791" y="386321"/>
                  </a:lnTo>
                  <a:lnTo>
                    <a:pt x="55625" y="386321"/>
                  </a:lnTo>
                  <a:lnTo>
                    <a:pt x="55118" y="384022"/>
                  </a:lnTo>
                  <a:lnTo>
                    <a:pt x="54863" y="381495"/>
                  </a:lnTo>
                  <a:lnTo>
                    <a:pt x="54609" y="375996"/>
                  </a:lnTo>
                  <a:lnTo>
                    <a:pt x="54990" y="370281"/>
                  </a:lnTo>
                  <a:lnTo>
                    <a:pt x="56642" y="351180"/>
                  </a:lnTo>
                  <a:lnTo>
                    <a:pt x="56802" y="346240"/>
                  </a:lnTo>
                  <a:lnTo>
                    <a:pt x="53633" y="324319"/>
                  </a:lnTo>
                  <a:lnTo>
                    <a:pt x="52577" y="321652"/>
                  </a:lnTo>
                  <a:lnTo>
                    <a:pt x="51022" y="319328"/>
                  </a:lnTo>
                  <a:close/>
                </a:path>
                <a:path w="417829" h="405129">
                  <a:moveTo>
                    <a:pt x="87122" y="354926"/>
                  </a:moveTo>
                  <a:lnTo>
                    <a:pt x="55625" y="386321"/>
                  </a:lnTo>
                  <a:lnTo>
                    <a:pt x="70791" y="386321"/>
                  </a:lnTo>
                  <a:lnTo>
                    <a:pt x="94614" y="362483"/>
                  </a:lnTo>
                  <a:lnTo>
                    <a:pt x="87122" y="354926"/>
                  </a:lnTo>
                  <a:close/>
                </a:path>
                <a:path w="417829" h="405129">
                  <a:moveTo>
                    <a:pt x="36956" y="308584"/>
                  </a:moveTo>
                  <a:lnTo>
                    <a:pt x="888" y="330746"/>
                  </a:lnTo>
                  <a:lnTo>
                    <a:pt x="455" y="338213"/>
                  </a:lnTo>
                  <a:lnTo>
                    <a:pt x="0" y="344284"/>
                  </a:lnTo>
                  <a:lnTo>
                    <a:pt x="2539" y="350964"/>
                  </a:lnTo>
                  <a:lnTo>
                    <a:pt x="8000" y="357543"/>
                  </a:lnTo>
                  <a:lnTo>
                    <a:pt x="16890" y="350291"/>
                  </a:lnTo>
                  <a:lnTo>
                    <a:pt x="12953" y="346240"/>
                  </a:lnTo>
                  <a:lnTo>
                    <a:pt x="10976" y="342062"/>
                  </a:lnTo>
                  <a:lnTo>
                    <a:pt x="10922" y="332866"/>
                  </a:lnTo>
                  <a:lnTo>
                    <a:pt x="12826" y="328701"/>
                  </a:lnTo>
                  <a:lnTo>
                    <a:pt x="17229" y="324319"/>
                  </a:lnTo>
                  <a:lnTo>
                    <a:pt x="20193" y="321335"/>
                  </a:lnTo>
                  <a:lnTo>
                    <a:pt x="24129" y="319506"/>
                  </a:lnTo>
                  <a:lnTo>
                    <a:pt x="32893" y="319328"/>
                  </a:lnTo>
                  <a:lnTo>
                    <a:pt x="51022" y="319328"/>
                  </a:lnTo>
                  <a:lnTo>
                    <a:pt x="50546" y="318617"/>
                  </a:lnTo>
                  <a:lnTo>
                    <a:pt x="43052" y="311010"/>
                  </a:lnTo>
                  <a:lnTo>
                    <a:pt x="36956" y="308584"/>
                  </a:lnTo>
                  <a:close/>
                </a:path>
                <a:path w="417829" h="405129">
                  <a:moveTo>
                    <a:pt x="78739" y="260743"/>
                  </a:moveTo>
                  <a:lnTo>
                    <a:pt x="51688" y="284403"/>
                  </a:lnTo>
                  <a:lnTo>
                    <a:pt x="51053" y="289979"/>
                  </a:lnTo>
                  <a:lnTo>
                    <a:pt x="71374" y="322643"/>
                  </a:lnTo>
                  <a:lnTo>
                    <a:pt x="111632" y="343242"/>
                  </a:lnTo>
                  <a:lnTo>
                    <a:pt x="118745" y="340613"/>
                  </a:lnTo>
                  <a:lnTo>
                    <a:pt x="124840" y="334441"/>
                  </a:lnTo>
                  <a:lnTo>
                    <a:pt x="126407" y="332879"/>
                  </a:lnTo>
                  <a:lnTo>
                    <a:pt x="86850" y="321562"/>
                  </a:lnTo>
                  <a:lnTo>
                    <a:pt x="61849" y="288886"/>
                  </a:lnTo>
                  <a:lnTo>
                    <a:pt x="60959" y="283679"/>
                  </a:lnTo>
                  <a:lnTo>
                    <a:pt x="62229" y="279260"/>
                  </a:lnTo>
                  <a:lnTo>
                    <a:pt x="65912" y="275653"/>
                  </a:lnTo>
                  <a:lnTo>
                    <a:pt x="69596" y="271983"/>
                  </a:lnTo>
                  <a:lnTo>
                    <a:pt x="74422" y="270649"/>
                  </a:lnTo>
                  <a:lnTo>
                    <a:pt x="102022" y="270649"/>
                  </a:lnTo>
                  <a:lnTo>
                    <a:pt x="101219" y="269976"/>
                  </a:lnTo>
                  <a:lnTo>
                    <a:pt x="91821" y="264426"/>
                  </a:lnTo>
                  <a:lnTo>
                    <a:pt x="87249" y="262572"/>
                  </a:lnTo>
                  <a:lnTo>
                    <a:pt x="78739" y="260743"/>
                  </a:lnTo>
                  <a:close/>
                </a:path>
                <a:path w="417829" h="405129">
                  <a:moveTo>
                    <a:pt x="102022" y="270649"/>
                  </a:moveTo>
                  <a:lnTo>
                    <a:pt x="74422" y="270649"/>
                  </a:lnTo>
                  <a:lnTo>
                    <a:pt x="80263" y="271652"/>
                  </a:lnTo>
                  <a:lnTo>
                    <a:pt x="85169" y="273300"/>
                  </a:lnTo>
                  <a:lnTo>
                    <a:pt x="117189" y="302996"/>
                  </a:lnTo>
                  <a:lnTo>
                    <a:pt x="123317" y="319582"/>
                  </a:lnTo>
                  <a:lnTo>
                    <a:pt x="122047" y="324357"/>
                  </a:lnTo>
                  <a:lnTo>
                    <a:pt x="118363" y="327977"/>
                  </a:lnTo>
                  <a:lnTo>
                    <a:pt x="114807" y="331584"/>
                  </a:lnTo>
                  <a:lnTo>
                    <a:pt x="109981" y="332879"/>
                  </a:lnTo>
                  <a:lnTo>
                    <a:pt x="126420" y="332866"/>
                  </a:lnTo>
                  <a:lnTo>
                    <a:pt x="129539" y="329755"/>
                  </a:lnTo>
                  <a:lnTo>
                    <a:pt x="132206" y="324611"/>
                  </a:lnTo>
                  <a:lnTo>
                    <a:pt x="133223" y="313435"/>
                  </a:lnTo>
                  <a:lnTo>
                    <a:pt x="131952" y="307555"/>
                  </a:lnTo>
                  <a:lnTo>
                    <a:pt x="106679" y="274548"/>
                  </a:lnTo>
                  <a:lnTo>
                    <a:pt x="102022" y="270649"/>
                  </a:lnTo>
                  <a:close/>
                </a:path>
                <a:path w="417829" h="405129">
                  <a:moveTo>
                    <a:pt x="140910" y="231724"/>
                  </a:moveTo>
                  <a:lnTo>
                    <a:pt x="125222" y="231724"/>
                  </a:lnTo>
                  <a:lnTo>
                    <a:pt x="175259" y="281825"/>
                  </a:lnTo>
                  <a:lnTo>
                    <a:pt x="183133" y="273964"/>
                  </a:lnTo>
                  <a:lnTo>
                    <a:pt x="140910" y="231724"/>
                  </a:lnTo>
                  <a:close/>
                </a:path>
                <a:path w="417829" h="405129">
                  <a:moveTo>
                    <a:pt x="118872" y="209676"/>
                  </a:moveTo>
                  <a:lnTo>
                    <a:pt x="113792" y="214744"/>
                  </a:lnTo>
                  <a:lnTo>
                    <a:pt x="115188" y="218871"/>
                  </a:lnTo>
                  <a:lnTo>
                    <a:pt x="115697" y="224053"/>
                  </a:lnTo>
                  <a:lnTo>
                    <a:pt x="115356" y="229628"/>
                  </a:lnTo>
                  <a:lnTo>
                    <a:pt x="115061" y="236524"/>
                  </a:lnTo>
                  <a:lnTo>
                    <a:pt x="113664" y="242862"/>
                  </a:lnTo>
                  <a:lnTo>
                    <a:pt x="111378" y="249326"/>
                  </a:lnTo>
                  <a:lnTo>
                    <a:pt x="118999" y="256933"/>
                  </a:lnTo>
                  <a:lnTo>
                    <a:pt x="120523" y="253580"/>
                  </a:lnTo>
                  <a:lnTo>
                    <a:pt x="121956" y="249326"/>
                  </a:lnTo>
                  <a:lnTo>
                    <a:pt x="124459" y="239712"/>
                  </a:lnTo>
                  <a:lnTo>
                    <a:pt x="125095" y="235432"/>
                  </a:lnTo>
                  <a:lnTo>
                    <a:pt x="125222" y="231724"/>
                  </a:lnTo>
                  <a:lnTo>
                    <a:pt x="140910" y="231724"/>
                  </a:lnTo>
                  <a:lnTo>
                    <a:pt x="118872" y="209676"/>
                  </a:lnTo>
                  <a:close/>
                </a:path>
                <a:path w="417829" h="405129">
                  <a:moveTo>
                    <a:pt x="189157" y="166484"/>
                  </a:moveTo>
                  <a:lnTo>
                    <a:pt x="179324" y="166484"/>
                  </a:lnTo>
                  <a:lnTo>
                    <a:pt x="180016" y="173030"/>
                  </a:lnTo>
                  <a:lnTo>
                    <a:pt x="193589" y="216426"/>
                  </a:lnTo>
                  <a:lnTo>
                    <a:pt x="212598" y="244525"/>
                  </a:lnTo>
                  <a:lnTo>
                    <a:pt x="220725" y="236448"/>
                  </a:lnTo>
                  <a:lnTo>
                    <a:pt x="214756" y="229628"/>
                  </a:lnTo>
                  <a:lnTo>
                    <a:pt x="209803" y="222757"/>
                  </a:lnTo>
                  <a:lnTo>
                    <a:pt x="193167" y="184365"/>
                  </a:lnTo>
                  <a:lnTo>
                    <a:pt x="189468" y="168611"/>
                  </a:lnTo>
                  <a:lnTo>
                    <a:pt x="189157" y="166484"/>
                  </a:lnTo>
                  <a:close/>
                </a:path>
                <a:path w="417829" h="405129">
                  <a:moveTo>
                    <a:pt x="181863" y="148831"/>
                  </a:moveTo>
                  <a:lnTo>
                    <a:pt x="140461" y="190284"/>
                  </a:lnTo>
                  <a:lnTo>
                    <a:pt x="147954" y="197840"/>
                  </a:lnTo>
                  <a:lnTo>
                    <a:pt x="179324" y="166484"/>
                  </a:lnTo>
                  <a:lnTo>
                    <a:pt x="189157" y="166484"/>
                  </a:lnTo>
                  <a:lnTo>
                    <a:pt x="188434" y="161520"/>
                  </a:lnTo>
                  <a:lnTo>
                    <a:pt x="187959" y="154952"/>
                  </a:lnTo>
                  <a:lnTo>
                    <a:pt x="181863" y="148831"/>
                  </a:lnTo>
                  <a:close/>
                </a:path>
                <a:path w="417829" h="405129">
                  <a:moveTo>
                    <a:pt x="248793" y="154025"/>
                  </a:moveTo>
                  <a:lnTo>
                    <a:pt x="224662" y="178180"/>
                  </a:lnTo>
                  <a:lnTo>
                    <a:pt x="232536" y="186093"/>
                  </a:lnTo>
                  <a:lnTo>
                    <a:pt x="256794" y="161937"/>
                  </a:lnTo>
                  <a:lnTo>
                    <a:pt x="248793" y="154025"/>
                  </a:lnTo>
                  <a:close/>
                </a:path>
                <a:path w="417829" h="405129">
                  <a:moveTo>
                    <a:pt x="270128" y="148539"/>
                  </a:moveTo>
                  <a:lnTo>
                    <a:pt x="263525" y="157225"/>
                  </a:lnTo>
                  <a:lnTo>
                    <a:pt x="269748" y="163715"/>
                  </a:lnTo>
                  <a:lnTo>
                    <a:pt x="276098" y="167081"/>
                  </a:lnTo>
                  <a:lnTo>
                    <a:pt x="288544" y="167576"/>
                  </a:lnTo>
                  <a:lnTo>
                    <a:pt x="294385" y="164896"/>
                  </a:lnTo>
                  <a:lnTo>
                    <a:pt x="303264" y="156006"/>
                  </a:lnTo>
                  <a:lnTo>
                    <a:pt x="286384" y="156006"/>
                  </a:lnTo>
                  <a:lnTo>
                    <a:pt x="279526" y="155651"/>
                  </a:lnTo>
                  <a:lnTo>
                    <a:pt x="275208" y="153225"/>
                  </a:lnTo>
                  <a:lnTo>
                    <a:pt x="270128" y="148539"/>
                  </a:lnTo>
                  <a:close/>
                </a:path>
                <a:path w="417829" h="405129">
                  <a:moveTo>
                    <a:pt x="252856" y="76161"/>
                  </a:moveTo>
                  <a:lnTo>
                    <a:pt x="244475" y="84632"/>
                  </a:lnTo>
                  <a:lnTo>
                    <a:pt x="292226" y="132422"/>
                  </a:lnTo>
                  <a:lnTo>
                    <a:pt x="294639" y="135381"/>
                  </a:lnTo>
                  <a:lnTo>
                    <a:pt x="295655" y="137642"/>
                  </a:lnTo>
                  <a:lnTo>
                    <a:pt x="296799" y="139890"/>
                  </a:lnTo>
                  <a:lnTo>
                    <a:pt x="297052" y="142278"/>
                  </a:lnTo>
                  <a:lnTo>
                    <a:pt x="296418" y="144805"/>
                  </a:lnTo>
                  <a:lnTo>
                    <a:pt x="295909" y="147319"/>
                  </a:lnTo>
                  <a:lnTo>
                    <a:pt x="294512" y="149644"/>
                  </a:lnTo>
                  <a:lnTo>
                    <a:pt x="292480" y="151764"/>
                  </a:lnTo>
                  <a:lnTo>
                    <a:pt x="289559" y="154647"/>
                  </a:lnTo>
                  <a:lnTo>
                    <a:pt x="286384" y="156006"/>
                  </a:lnTo>
                  <a:lnTo>
                    <a:pt x="303264" y="156006"/>
                  </a:lnTo>
                  <a:lnTo>
                    <a:pt x="303783" y="155486"/>
                  </a:lnTo>
                  <a:lnTo>
                    <a:pt x="306324" y="151422"/>
                  </a:lnTo>
                  <a:lnTo>
                    <a:pt x="308863" y="142722"/>
                  </a:lnTo>
                  <a:lnTo>
                    <a:pt x="308609" y="138417"/>
                  </a:lnTo>
                  <a:lnTo>
                    <a:pt x="307085" y="134188"/>
                  </a:lnTo>
                  <a:lnTo>
                    <a:pt x="305434" y="129946"/>
                  </a:lnTo>
                  <a:lnTo>
                    <a:pt x="301878" y="125158"/>
                  </a:lnTo>
                  <a:lnTo>
                    <a:pt x="291662" y="114922"/>
                  </a:lnTo>
                  <a:lnTo>
                    <a:pt x="252856" y="76161"/>
                  </a:lnTo>
                  <a:close/>
                </a:path>
                <a:path w="417829" h="405129">
                  <a:moveTo>
                    <a:pt x="291592" y="72745"/>
                  </a:moveTo>
                  <a:lnTo>
                    <a:pt x="312420" y="109346"/>
                  </a:lnTo>
                  <a:lnTo>
                    <a:pt x="331343" y="120040"/>
                  </a:lnTo>
                  <a:lnTo>
                    <a:pt x="334390" y="119595"/>
                  </a:lnTo>
                  <a:lnTo>
                    <a:pt x="341249" y="116954"/>
                  </a:lnTo>
                  <a:lnTo>
                    <a:pt x="344297" y="114922"/>
                  </a:lnTo>
                  <a:lnTo>
                    <a:pt x="346963" y="112179"/>
                  </a:lnTo>
                  <a:lnTo>
                    <a:pt x="350725" y="108432"/>
                  </a:lnTo>
                  <a:lnTo>
                    <a:pt x="331343" y="108432"/>
                  </a:lnTo>
                  <a:lnTo>
                    <a:pt x="328675" y="107861"/>
                  </a:lnTo>
                  <a:lnTo>
                    <a:pt x="324357" y="105181"/>
                  </a:lnTo>
                  <a:lnTo>
                    <a:pt x="321436" y="102577"/>
                  </a:lnTo>
                  <a:lnTo>
                    <a:pt x="317360" y="98450"/>
                  </a:lnTo>
                  <a:lnTo>
                    <a:pt x="291592" y="72745"/>
                  </a:lnTo>
                  <a:close/>
                </a:path>
                <a:path w="417829" h="405129">
                  <a:moveTo>
                    <a:pt x="321309" y="43002"/>
                  </a:moveTo>
                  <a:lnTo>
                    <a:pt x="313435" y="50863"/>
                  </a:lnTo>
                  <a:lnTo>
                    <a:pt x="342264" y="79679"/>
                  </a:lnTo>
                  <a:lnTo>
                    <a:pt x="344931" y="83121"/>
                  </a:lnTo>
                  <a:lnTo>
                    <a:pt x="346075" y="86067"/>
                  </a:lnTo>
                  <a:lnTo>
                    <a:pt x="347345" y="89001"/>
                  </a:lnTo>
                  <a:lnTo>
                    <a:pt x="347472" y="92113"/>
                  </a:lnTo>
                  <a:lnTo>
                    <a:pt x="331343" y="108432"/>
                  </a:lnTo>
                  <a:lnTo>
                    <a:pt x="350725" y="108432"/>
                  </a:lnTo>
                  <a:lnTo>
                    <a:pt x="353186" y="105981"/>
                  </a:lnTo>
                  <a:lnTo>
                    <a:pt x="355473" y="98450"/>
                  </a:lnTo>
                  <a:lnTo>
                    <a:pt x="353822" y="89598"/>
                  </a:lnTo>
                  <a:lnTo>
                    <a:pt x="367450" y="89598"/>
                  </a:lnTo>
                  <a:lnTo>
                    <a:pt x="367664" y="89382"/>
                  </a:lnTo>
                  <a:lnTo>
                    <a:pt x="321309" y="43002"/>
                  </a:lnTo>
                  <a:close/>
                </a:path>
                <a:path w="417829" h="405129">
                  <a:moveTo>
                    <a:pt x="367450" y="89598"/>
                  </a:moveTo>
                  <a:lnTo>
                    <a:pt x="353822" y="89598"/>
                  </a:lnTo>
                  <a:lnTo>
                    <a:pt x="360679" y="96418"/>
                  </a:lnTo>
                  <a:lnTo>
                    <a:pt x="367450" y="89598"/>
                  </a:lnTo>
                  <a:close/>
                </a:path>
                <a:path w="417829" h="405129">
                  <a:moveTo>
                    <a:pt x="340613" y="23787"/>
                  </a:moveTo>
                  <a:lnTo>
                    <a:pt x="333501" y="30860"/>
                  </a:lnTo>
                  <a:lnTo>
                    <a:pt x="379856" y="77241"/>
                  </a:lnTo>
                  <a:lnTo>
                    <a:pt x="387730" y="69380"/>
                  </a:lnTo>
                  <a:lnTo>
                    <a:pt x="356488" y="38112"/>
                  </a:lnTo>
                  <a:lnTo>
                    <a:pt x="353695" y="32867"/>
                  </a:lnTo>
                  <a:lnTo>
                    <a:pt x="353833" y="30378"/>
                  </a:lnTo>
                  <a:lnTo>
                    <a:pt x="347218" y="30378"/>
                  </a:lnTo>
                  <a:lnTo>
                    <a:pt x="340613" y="23787"/>
                  </a:lnTo>
                  <a:close/>
                </a:path>
                <a:path w="417829" h="405129">
                  <a:moveTo>
                    <a:pt x="389739" y="11772"/>
                  </a:moveTo>
                  <a:lnTo>
                    <a:pt x="368807" y="11772"/>
                  </a:lnTo>
                  <a:lnTo>
                    <a:pt x="371221" y="11963"/>
                  </a:lnTo>
                  <a:lnTo>
                    <a:pt x="375538" y="13906"/>
                  </a:lnTo>
                  <a:lnTo>
                    <a:pt x="378332" y="16001"/>
                  </a:lnTo>
                  <a:lnTo>
                    <a:pt x="386090" y="23787"/>
                  </a:lnTo>
                  <a:lnTo>
                    <a:pt x="409701" y="47409"/>
                  </a:lnTo>
                  <a:lnTo>
                    <a:pt x="417575" y="39547"/>
                  </a:lnTo>
                  <a:lnTo>
                    <a:pt x="389739" y="11772"/>
                  </a:lnTo>
                  <a:close/>
                </a:path>
                <a:path w="417829" h="405129">
                  <a:moveTo>
                    <a:pt x="369950" y="0"/>
                  </a:moveTo>
                  <a:lnTo>
                    <a:pt x="345439" y="21882"/>
                  </a:lnTo>
                  <a:lnTo>
                    <a:pt x="347218" y="30378"/>
                  </a:lnTo>
                  <a:lnTo>
                    <a:pt x="353833" y="30378"/>
                  </a:lnTo>
                  <a:lnTo>
                    <a:pt x="354202" y="23748"/>
                  </a:lnTo>
                  <a:lnTo>
                    <a:pt x="356107" y="19799"/>
                  </a:lnTo>
                  <a:lnTo>
                    <a:pt x="368807" y="11772"/>
                  </a:lnTo>
                  <a:lnTo>
                    <a:pt x="389739" y="11772"/>
                  </a:lnTo>
                  <a:lnTo>
                    <a:pt x="385445" y="7391"/>
                  </a:lnTo>
                  <a:lnTo>
                    <a:pt x="382650" y="4991"/>
                  </a:lnTo>
                  <a:lnTo>
                    <a:pt x="381000" y="3822"/>
                  </a:lnTo>
                  <a:lnTo>
                    <a:pt x="378205" y="2044"/>
                  </a:lnTo>
                  <a:lnTo>
                    <a:pt x="375538" y="927"/>
                  </a:lnTo>
                  <a:lnTo>
                    <a:pt x="36995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grpSp>
          <p:nvGrpSpPr>
            <p:cNvPr id="302" name="Group 301">
              <a:extLst>
                <a:ext uri="{FF2B5EF4-FFF2-40B4-BE49-F238E27FC236}">
                  <a16:creationId xmlns="" xmlns:a16="http://schemas.microsoft.com/office/drawing/2014/main" id="{07670E33-4CD5-4ADF-B222-FFD8D3625C62}"/>
                </a:ext>
              </a:extLst>
            </p:cNvPr>
            <p:cNvGrpSpPr/>
            <p:nvPr/>
          </p:nvGrpSpPr>
          <p:grpSpPr>
            <a:xfrm>
              <a:off x="1757385" y="1712530"/>
              <a:ext cx="8687094" cy="3864861"/>
              <a:chOff x="1757385" y="1712530"/>
              <a:chExt cx="8687094" cy="3864861"/>
            </a:xfrm>
          </p:grpSpPr>
          <p:sp>
            <p:nvSpPr>
              <p:cNvPr id="8" name="object 8"/>
              <p:cNvSpPr txBox="1"/>
              <p:nvPr/>
            </p:nvSpPr>
            <p:spPr>
              <a:xfrm>
                <a:off x="2715869" y="1712530"/>
                <a:ext cx="1475740"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0" normalizeH="0" baseline="0" noProof="0" dirty="0">
                    <a:ln>
                      <a:noFill/>
                    </a:ln>
                    <a:solidFill>
                      <a:srgbClr val="2D2926"/>
                    </a:solidFill>
                    <a:effectLst/>
                    <a:uLnTx/>
                    <a:uFillTx/>
                    <a:latin typeface="Calibri"/>
                    <a:ea typeface="+mn-ea"/>
                    <a:cs typeface="Arial"/>
                  </a:rPr>
                  <a:t>G</a:t>
                </a:r>
                <a:r>
                  <a:rPr kumimoji="0" sz="1400" b="1" i="0" u="none" strike="noStrike" kern="1200" cap="none" spc="5" normalizeH="0" baseline="0" noProof="0" dirty="0">
                    <a:ln>
                      <a:noFill/>
                    </a:ln>
                    <a:solidFill>
                      <a:srgbClr val="2D2926"/>
                    </a:solidFill>
                    <a:effectLst/>
                    <a:uLnTx/>
                    <a:uFillTx/>
                    <a:latin typeface="Calibri"/>
                    <a:ea typeface="+mn-ea"/>
                    <a:cs typeface="Arial"/>
                  </a:rPr>
                  <a:t>a</a:t>
                </a:r>
                <a:r>
                  <a:rPr kumimoji="0" sz="1400" b="1" i="0" u="none" strike="noStrike" kern="1200" cap="none" spc="-5" normalizeH="0" baseline="0" noProof="0" dirty="0">
                    <a:ln>
                      <a:noFill/>
                    </a:ln>
                    <a:solidFill>
                      <a:srgbClr val="2D2926"/>
                    </a:solidFill>
                    <a:effectLst/>
                    <a:uLnTx/>
                    <a:uFillTx/>
                    <a:latin typeface="Calibri"/>
                    <a:ea typeface="+mn-ea"/>
                    <a:cs typeface="Arial"/>
                  </a:rPr>
                  <a:t>s</a:t>
                </a:r>
                <a:r>
                  <a:rPr kumimoji="0" sz="1400" b="1" i="0" u="none" strike="noStrike" kern="1200" cap="none" spc="0" normalizeH="0" baseline="0" noProof="0" dirty="0">
                    <a:ln>
                      <a:noFill/>
                    </a:ln>
                    <a:solidFill>
                      <a:srgbClr val="2D2926"/>
                    </a:solidFill>
                    <a:effectLst/>
                    <a:uLnTx/>
                    <a:uFillTx/>
                    <a:latin typeface="Calibri"/>
                    <a:ea typeface="+mn-ea"/>
                    <a:cs typeface="Arial"/>
                  </a:rPr>
                  <a:t>troen</a:t>
                </a:r>
                <a:r>
                  <a:rPr kumimoji="0" sz="1400" b="1" i="0" u="none" strike="noStrike" kern="1200" cap="none" spc="-5" normalizeH="0" baseline="0" noProof="0" dirty="0">
                    <a:ln>
                      <a:noFill/>
                    </a:ln>
                    <a:solidFill>
                      <a:srgbClr val="2D2926"/>
                    </a:solidFill>
                    <a:effectLst/>
                    <a:uLnTx/>
                    <a:uFillTx/>
                    <a:latin typeface="Calibri"/>
                    <a:ea typeface="+mn-ea"/>
                    <a:cs typeface="Arial"/>
                  </a:rPr>
                  <a:t>te</a:t>
                </a:r>
                <a:r>
                  <a:rPr kumimoji="0" sz="1400" b="1" i="0" u="none" strike="noStrike" kern="1200" cap="none" spc="0" normalizeH="0" baseline="0" noProof="0" dirty="0">
                    <a:ln>
                      <a:noFill/>
                    </a:ln>
                    <a:solidFill>
                      <a:srgbClr val="2D2926"/>
                    </a:solidFill>
                    <a:effectLst/>
                    <a:uLnTx/>
                    <a:uFillTx/>
                    <a:latin typeface="Calibri"/>
                    <a:ea typeface="+mn-ea"/>
                    <a:cs typeface="Arial"/>
                  </a:rPr>
                  <a:t>rologi</a:t>
                </a:r>
                <a:r>
                  <a:rPr kumimoji="0" sz="1400" b="1" i="0" u="none" strike="noStrike" kern="1200" cap="none" spc="5" normalizeH="0" baseline="0" noProof="0" dirty="0">
                    <a:ln>
                      <a:noFill/>
                    </a:ln>
                    <a:solidFill>
                      <a:srgbClr val="2D2926"/>
                    </a:solidFill>
                    <a:effectLst/>
                    <a:uLnTx/>
                    <a:uFillTx/>
                    <a:latin typeface="Calibri"/>
                    <a:ea typeface="+mn-ea"/>
                    <a:cs typeface="Arial"/>
                  </a:rPr>
                  <a:t>s</a:t>
                </a:r>
                <a:r>
                  <a:rPr kumimoji="0" sz="1400" b="1" i="0" u="none" strike="noStrike" kern="1200" cap="none" spc="-5" normalizeH="0" baseline="0" noProof="0" dirty="0">
                    <a:ln>
                      <a:noFill/>
                    </a:ln>
                    <a:solidFill>
                      <a:srgbClr val="2D2926"/>
                    </a:solidFill>
                    <a:effectLst/>
                    <a:uLnTx/>
                    <a:uFillTx/>
                    <a:latin typeface="Calibri"/>
                    <a:ea typeface="+mn-ea"/>
                    <a:cs typeface="Arial"/>
                  </a:rPr>
                  <a:t>ts</a:t>
                </a:r>
                <a:endParaRPr kumimoji="0" sz="1400" b="0" i="0" u="none" strike="noStrike" kern="1200" cap="none" spc="0" normalizeH="0" baseline="0" noProof="0" dirty="0">
                  <a:ln>
                    <a:noFill/>
                  </a:ln>
                  <a:solidFill>
                    <a:srgbClr val="2D2926"/>
                  </a:solidFill>
                  <a:effectLst/>
                  <a:uLnTx/>
                  <a:uFillTx/>
                  <a:latin typeface="Calibri"/>
                  <a:ea typeface="+mn-ea"/>
                  <a:cs typeface="Arial"/>
                </a:endParaRPr>
              </a:p>
            </p:txBody>
          </p:sp>
          <p:sp>
            <p:nvSpPr>
              <p:cNvPr id="9" name="object 9"/>
              <p:cNvSpPr/>
              <p:nvPr/>
            </p:nvSpPr>
            <p:spPr>
              <a:xfrm>
                <a:off x="2407919" y="1738188"/>
                <a:ext cx="234950" cy="176953"/>
              </a:xfrm>
              <a:custGeom>
                <a:avLst/>
                <a:gdLst/>
                <a:ahLst/>
                <a:cxnLst/>
                <a:rect l="l" t="t" r="r" b="b"/>
                <a:pathLst>
                  <a:path w="234950" h="132715">
                    <a:moveTo>
                      <a:pt x="0" y="132587"/>
                    </a:moveTo>
                    <a:lnTo>
                      <a:pt x="234696" y="132587"/>
                    </a:lnTo>
                    <a:lnTo>
                      <a:pt x="234696" y="0"/>
                    </a:lnTo>
                    <a:lnTo>
                      <a:pt x="0" y="0"/>
                    </a:lnTo>
                    <a:lnTo>
                      <a:pt x="0" y="132587"/>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0" name="object 10"/>
              <p:cNvSpPr/>
              <p:nvPr/>
            </p:nvSpPr>
            <p:spPr>
              <a:xfrm>
                <a:off x="4425695" y="1738188"/>
                <a:ext cx="234950" cy="176953"/>
              </a:xfrm>
              <a:custGeom>
                <a:avLst/>
                <a:gdLst/>
                <a:ahLst/>
                <a:cxnLst/>
                <a:rect l="l" t="t" r="r" b="b"/>
                <a:pathLst>
                  <a:path w="234950" h="132715">
                    <a:moveTo>
                      <a:pt x="0" y="132587"/>
                    </a:moveTo>
                    <a:lnTo>
                      <a:pt x="234695" y="132587"/>
                    </a:lnTo>
                    <a:lnTo>
                      <a:pt x="234695" y="0"/>
                    </a:lnTo>
                    <a:lnTo>
                      <a:pt x="0" y="0"/>
                    </a:lnTo>
                    <a:lnTo>
                      <a:pt x="0" y="132587"/>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1" name="object 11"/>
              <p:cNvSpPr/>
              <p:nvPr/>
            </p:nvSpPr>
            <p:spPr>
              <a:xfrm>
                <a:off x="5173979" y="1738188"/>
                <a:ext cx="234950" cy="176953"/>
              </a:xfrm>
              <a:custGeom>
                <a:avLst/>
                <a:gdLst/>
                <a:ahLst/>
                <a:cxnLst/>
                <a:rect l="l" t="t" r="r" b="b"/>
                <a:pathLst>
                  <a:path w="234950" h="132715">
                    <a:moveTo>
                      <a:pt x="0" y="132587"/>
                    </a:moveTo>
                    <a:lnTo>
                      <a:pt x="234696" y="132587"/>
                    </a:lnTo>
                    <a:lnTo>
                      <a:pt x="234696" y="0"/>
                    </a:lnTo>
                    <a:lnTo>
                      <a:pt x="0" y="0"/>
                    </a:lnTo>
                    <a:lnTo>
                      <a:pt x="0" y="132587"/>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2" name="object 12"/>
              <p:cNvSpPr/>
              <p:nvPr/>
            </p:nvSpPr>
            <p:spPr>
              <a:xfrm>
                <a:off x="6829044" y="1738188"/>
                <a:ext cx="234950" cy="176953"/>
              </a:xfrm>
              <a:custGeom>
                <a:avLst/>
                <a:gdLst/>
                <a:ahLst/>
                <a:cxnLst/>
                <a:rect l="l" t="t" r="r" b="b"/>
                <a:pathLst>
                  <a:path w="234950" h="132715">
                    <a:moveTo>
                      <a:pt x="0" y="132587"/>
                    </a:moveTo>
                    <a:lnTo>
                      <a:pt x="234696" y="132587"/>
                    </a:lnTo>
                    <a:lnTo>
                      <a:pt x="234696" y="0"/>
                    </a:lnTo>
                    <a:lnTo>
                      <a:pt x="0" y="0"/>
                    </a:lnTo>
                    <a:lnTo>
                      <a:pt x="0" y="132587"/>
                    </a:lnTo>
                    <a:close/>
                  </a:path>
                </a:pathLst>
              </a:custGeom>
              <a:solidFill>
                <a:srgbClr val="6F2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3" name="object 13"/>
              <p:cNvSpPr txBox="1"/>
              <p:nvPr/>
            </p:nvSpPr>
            <p:spPr>
              <a:xfrm>
                <a:off x="4745229" y="1712530"/>
                <a:ext cx="178435"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0" normalizeH="0" baseline="0" noProof="0" dirty="0">
                    <a:ln>
                      <a:noFill/>
                    </a:ln>
                    <a:solidFill>
                      <a:srgbClr val="2D2926"/>
                    </a:solidFill>
                    <a:effectLst/>
                    <a:uLnTx/>
                    <a:uFillTx/>
                    <a:latin typeface="Calibri"/>
                    <a:ea typeface="+mn-ea"/>
                    <a:cs typeface="Arial"/>
                  </a:rPr>
                  <a:t>ID</a:t>
                </a:r>
                <a:endParaRPr kumimoji="0" sz="1400" b="0" i="0" u="none" strike="noStrike" kern="1200" cap="none" spc="0" normalizeH="0" baseline="0" noProof="0" dirty="0">
                  <a:ln>
                    <a:noFill/>
                  </a:ln>
                  <a:solidFill>
                    <a:srgbClr val="2D2926"/>
                  </a:solidFill>
                  <a:effectLst/>
                  <a:uLnTx/>
                  <a:uFillTx/>
                  <a:latin typeface="Calibri"/>
                  <a:ea typeface="+mn-ea"/>
                  <a:cs typeface="Arial"/>
                </a:endParaRPr>
              </a:p>
            </p:txBody>
          </p:sp>
          <p:sp>
            <p:nvSpPr>
              <p:cNvPr id="14" name="object 14"/>
              <p:cNvSpPr txBox="1"/>
              <p:nvPr/>
            </p:nvSpPr>
            <p:spPr>
              <a:xfrm>
                <a:off x="5488051" y="1712530"/>
                <a:ext cx="1257300"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0" normalizeH="0" baseline="0" noProof="0" dirty="0">
                    <a:ln>
                      <a:noFill/>
                    </a:ln>
                    <a:solidFill>
                      <a:srgbClr val="2D2926"/>
                    </a:solidFill>
                    <a:effectLst/>
                    <a:uLnTx/>
                    <a:uFillTx/>
                    <a:latin typeface="Calibri"/>
                    <a:ea typeface="+mn-ea"/>
                    <a:cs typeface="Arial"/>
                  </a:rPr>
                  <a:t>Other</a:t>
                </a:r>
                <a:r>
                  <a:rPr kumimoji="0" sz="1400" b="1" i="0" u="none" strike="noStrike" kern="1200" cap="none" spc="-70" normalizeH="0" baseline="0" noProof="0" dirty="0">
                    <a:ln>
                      <a:noFill/>
                    </a:ln>
                    <a:solidFill>
                      <a:srgbClr val="2D2926"/>
                    </a:solidFill>
                    <a:effectLst/>
                    <a:uLnTx/>
                    <a:uFillTx/>
                    <a:latin typeface="Calibri"/>
                    <a:ea typeface="+mn-ea"/>
                    <a:cs typeface="Arial"/>
                  </a:rPr>
                  <a:t> </a:t>
                </a:r>
                <a:r>
                  <a:rPr kumimoji="0" sz="1400" b="1" i="0" u="none" strike="noStrike" kern="1200" cap="none" spc="0" normalizeH="0" baseline="0" noProof="0" dirty="0">
                    <a:ln>
                      <a:noFill/>
                    </a:ln>
                    <a:solidFill>
                      <a:srgbClr val="2D2926"/>
                    </a:solidFill>
                    <a:effectLst/>
                    <a:uLnTx/>
                    <a:uFillTx/>
                    <a:latin typeface="Calibri"/>
                    <a:ea typeface="+mn-ea"/>
                    <a:cs typeface="Arial"/>
                  </a:rPr>
                  <a:t>specialists</a:t>
                </a:r>
                <a:endParaRPr kumimoji="0" sz="1400" b="0" i="0" u="none" strike="noStrike" kern="1200" cap="none" spc="0" normalizeH="0" baseline="0" noProof="0" dirty="0">
                  <a:ln>
                    <a:noFill/>
                  </a:ln>
                  <a:solidFill>
                    <a:srgbClr val="2D2926"/>
                  </a:solidFill>
                  <a:effectLst/>
                  <a:uLnTx/>
                  <a:uFillTx/>
                  <a:latin typeface="Calibri"/>
                  <a:ea typeface="+mn-ea"/>
                  <a:cs typeface="Arial"/>
                </a:endParaRPr>
              </a:p>
            </p:txBody>
          </p:sp>
          <p:sp>
            <p:nvSpPr>
              <p:cNvPr id="15" name="object 15"/>
              <p:cNvSpPr txBox="1"/>
              <p:nvPr/>
            </p:nvSpPr>
            <p:spPr>
              <a:xfrm>
                <a:off x="7143370" y="1712530"/>
                <a:ext cx="245745"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0" normalizeH="0" baseline="0" noProof="0" dirty="0">
                    <a:ln>
                      <a:noFill/>
                    </a:ln>
                    <a:solidFill>
                      <a:srgbClr val="2D2926"/>
                    </a:solidFill>
                    <a:effectLst/>
                    <a:uLnTx/>
                    <a:uFillTx/>
                    <a:latin typeface="Calibri"/>
                    <a:ea typeface="+mn-ea"/>
                    <a:cs typeface="Arial"/>
                  </a:rPr>
                  <a:t>GP</a:t>
                </a:r>
                <a:endParaRPr kumimoji="0" sz="1400" b="0" i="0" u="none" strike="noStrike" kern="1200" cap="none" spc="0" normalizeH="0" baseline="0" noProof="0" dirty="0">
                  <a:ln>
                    <a:noFill/>
                  </a:ln>
                  <a:solidFill>
                    <a:srgbClr val="2D2926"/>
                  </a:solidFill>
                  <a:effectLst/>
                  <a:uLnTx/>
                  <a:uFillTx/>
                  <a:latin typeface="Calibri"/>
                  <a:ea typeface="+mn-ea"/>
                  <a:cs typeface="Arial"/>
                </a:endParaRPr>
              </a:p>
            </p:txBody>
          </p:sp>
          <p:sp>
            <p:nvSpPr>
              <p:cNvPr id="16" name="object 16"/>
              <p:cNvSpPr/>
              <p:nvPr/>
            </p:nvSpPr>
            <p:spPr>
              <a:xfrm>
                <a:off x="7587996" y="1738188"/>
                <a:ext cx="234950" cy="176953"/>
              </a:xfrm>
              <a:custGeom>
                <a:avLst/>
                <a:gdLst/>
                <a:ahLst/>
                <a:cxnLst/>
                <a:rect l="l" t="t" r="r" b="b"/>
                <a:pathLst>
                  <a:path w="234950" h="132715">
                    <a:moveTo>
                      <a:pt x="0" y="132587"/>
                    </a:moveTo>
                    <a:lnTo>
                      <a:pt x="234696" y="132587"/>
                    </a:lnTo>
                    <a:lnTo>
                      <a:pt x="234696" y="0"/>
                    </a:lnTo>
                    <a:lnTo>
                      <a:pt x="0" y="0"/>
                    </a:lnTo>
                    <a:lnTo>
                      <a:pt x="0" y="132587"/>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7" name="object 17"/>
              <p:cNvSpPr txBox="1"/>
              <p:nvPr/>
            </p:nvSpPr>
            <p:spPr>
              <a:xfrm>
                <a:off x="7902321" y="1712530"/>
                <a:ext cx="565022"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0" normalizeH="0" baseline="0" noProof="0" dirty="0">
                    <a:ln>
                      <a:noFill/>
                    </a:ln>
                    <a:solidFill>
                      <a:srgbClr val="2D2926"/>
                    </a:solidFill>
                    <a:effectLst/>
                    <a:uLnTx/>
                    <a:uFillTx/>
                    <a:latin typeface="Calibri"/>
                    <a:ea typeface="+mn-ea"/>
                    <a:cs typeface="Arial"/>
                  </a:rPr>
                  <a:t>Other</a:t>
                </a:r>
                <a:endParaRPr kumimoji="0" sz="1400" b="0" i="0" u="none" strike="noStrike" kern="1200" cap="none" spc="0" normalizeH="0" baseline="0" noProof="0" dirty="0">
                  <a:ln>
                    <a:noFill/>
                  </a:ln>
                  <a:solidFill>
                    <a:srgbClr val="2D2926"/>
                  </a:solidFill>
                  <a:effectLst/>
                  <a:uLnTx/>
                  <a:uFillTx/>
                  <a:latin typeface="Calibri"/>
                  <a:ea typeface="+mn-ea"/>
                  <a:cs typeface="Arial"/>
                </a:endParaRPr>
              </a:p>
            </p:txBody>
          </p:sp>
          <p:sp>
            <p:nvSpPr>
              <p:cNvPr id="18" name="object 18"/>
              <p:cNvSpPr/>
              <p:nvPr/>
            </p:nvSpPr>
            <p:spPr>
              <a:xfrm>
                <a:off x="10370819" y="5128768"/>
                <a:ext cx="73660" cy="0"/>
              </a:xfrm>
              <a:custGeom>
                <a:avLst/>
                <a:gdLst/>
                <a:ahLst/>
                <a:cxnLst/>
                <a:rect l="l" t="t" r="r" b="b"/>
                <a:pathLst>
                  <a:path w="73659">
                    <a:moveTo>
                      <a:pt x="0" y="0"/>
                    </a:moveTo>
                    <a:lnTo>
                      <a:pt x="73151"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9" name="object 19"/>
              <p:cNvSpPr/>
              <p:nvPr/>
            </p:nvSpPr>
            <p:spPr>
              <a:xfrm>
                <a:off x="9877045" y="5128768"/>
                <a:ext cx="146685" cy="0"/>
              </a:xfrm>
              <a:custGeom>
                <a:avLst/>
                <a:gdLst/>
                <a:ahLst/>
                <a:cxnLst/>
                <a:rect l="l" t="t" r="r" b="b"/>
                <a:pathLst>
                  <a:path w="146684">
                    <a:moveTo>
                      <a:pt x="0" y="0"/>
                    </a:moveTo>
                    <a:lnTo>
                      <a:pt x="146303"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0" name="object 20"/>
              <p:cNvSpPr/>
              <p:nvPr/>
            </p:nvSpPr>
            <p:spPr>
              <a:xfrm>
                <a:off x="9383270" y="5128768"/>
                <a:ext cx="146685" cy="0"/>
              </a:xfrm>
              <a:custGeom>
                <a:avLst/>
                <a:gdLst/>
                <a:ahLst/>
                <a:cxnLst/>
                <a:rect l="l" t="t" r="r" b="b"/>
                <a:pathLst>
                  <a:path w="146684">
                    <a:moveTo>
                      <a:pt x="0" y="0"/>
                    </a:moveTo>
                    <a:lnTo>
                      <a:pt x="146303"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1" name="object 21"/>
              <p:cNvSpPr/>
              <p:nvPr/>
            </p:nvSpPr>
            <p:spPr>
              <a:xfrm>
                <a:off x="8889494" y="5128768"/>
                <a:ext cx="146685" cy="0"/>
              </a:xfrm>
              <a:custGeom>
                <a:avLst/>
                <a:gdLst/>
                <a:ahLst/>
                <a:cxnLst/>
                <a:rect l="l" t="t" r="r" b="b"/>
                <a:pathLst>
                  <a:path w="146684">
                    <a:moveTo>
                      <a:pt x="0" y="0"/>
                    </a:moveTo>
                    <a:lnTo>
                      <a:pt x="146303"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2" name="object 22"/>
              <p:cNvSpPr/>
              <p:nvPr/>
            </p:nvSpPr>
            <p:spPr>
              <a:xfrm>
                <a:off x="8394194" y="5128768"/>
                <a:ext cx="146685" cy="0"/>
              </a:xfrm>
              <a:custGeom>
                <a:avLst/>
                <a:gdLst/>
                <a:ahLst/>
                <a:cxnLst/>
                <a:rect l="l" t="t" r="r" b="b"/>
                <a:pathLst>
                  <a:path w="146684">
                    <a:moveTo>
                      <a:pt x="0" y="0"/>
                    </a:moveTo>
                    <a:lnTo>
                      <a:pt x="146303"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3" name="object 23"/>
              <p:cNvSpPr/>
              <p:nvPr/>
            </p:nvSpPr>
            <p:spPr>
              <a:xfrm>
                <a:off x="7900417" y="5128768"/>
                <a:ext cx="146685" cy="0"/>
              </a:xfrm>
              <a:custGeom>
                <a:avLst/>
                <a:gdLst/>
                <a:ahLst/>
                <a:cxnLst/>
                <a:rect l="l" t="t" r="r" b="b"/>
                <a:pathLst>
                  <a:path w="146684">
                    <a:moveTo>
                      <a:pt x="0" y="0"/>
                    </a:moveTo>
                    <a:lnTo>
                      <a:pt x="146304"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4" name="object 24"/>
              <p:cNvSpPr/>
              <p:nvPr/>
            </p:nvSpPr>
            <p:spPr>
              <a:xfrm>
                <a:off x="7406642" y="5128768"/>
                <a:ext cx="146685" cy="0"/>
              </a:xfrm>
              <a:custGeom>
                <a:avLst/>
                <a:gdLst/>
                <a:ahLst/>
                <a:cxnLst/>
                <a:rect l="l" t="t" r="r" b="b"/>
                <a:pathLst>
                  <a:path w="146685">
                    <a:moveTo>
                      <a:pt x="0" y="0"/>
                    </a:moveTo>
                    <a:lnTo>
                      <a:pt x="146304"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5" name="object 25"/>
              <p:cNvSpPr/>
              <p:nvPr/>
            </p:nvSpPr>
            <p:spPr>
              <a:xfrm>
                <a:off x="6912866" y="5128768"/>
                <a:ext cx="146685" cy="0"/>
              </a:xfrm>
              <a:custGeom>
                <a:avLst/>
                <a:gdLst/>
                <a:ahLst/>
                <a:cxnLst/>
                <a:rect l="l" t="t" r="r" b="b"/>
                <a:pathLst>
                  <a:path w="146685">
                    <a:moveTo>
                      <a:pt x="0" y="0"/>
                    </a:moveTo>
                    <a:lnTo>
                      <a:pt x="146303"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6" name="object 26"/>
              <p:cNvSpPr/>
              <p:nvPr/>
            </p:nvSpPr>
            <p:spPr>
              <a:xfrm>
                <a:off x="6419088" y="5128768"/>
                <a:ext cx="144780" cy="0"/>
              </a:xfrm>
              <a:custGeom>
                <a:avLst/>
                <a:gdLst/>
                <a:ahLst/>
                <a:cxnLst/>
                <a:rect l="l" t="t" r="r" b="b"/>
                <a:pathLst>
                  <a:path w="144779">
                    <a:moveTo>
                      <a:pt x="0" y="0"/>
                    </a:moveTo>
                    <a:lnTo>
                      <a:pt x="144779"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7" name="object 27"/>
              <p:cNvSpPr/>
              <p:nvPr/>
            </p:nvSpPr>
            <p:spPr>
              <a:xfrm>
                <a:off x="5923790" y="5128768"/>
                <a:ext cx="146685" cy="0"/>
              </a:xfrm>
              <a:custGeom>
                <a:avLst/>
                <a:gdLst/>
                <a:ahLst/>
                <a:cxnLst/>
                <a:rect l="l" t="t" r="r" b="b"/>
                <a:pathLst>
                  <a:path w="146685">
                    <a:moveTo>
                      <a:pt x="0" y="0"/>
                    </a:moveTo>
                    <a:lnTo>
                      <a:pt x="146303"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8" name="object 28"/>
              <p:cNvSpPr/>
              <p:nvPr/>
            </p:nvSpPr>
            <p:spPr>
              <a:xfrm>
                <a:off x="5430013" y="5128768"/>
                <a:ext cx="146685" cy="0"/>
              </a:xfrm>
              <a:custGeom>
                <a:avLst/>
                <a:gdLst/>
                <a:ahLst/>
                <a:cxnLst/>
                <a:rect l="l" t="t" r="r" b="b"/>
                <a:pathLst>
                  <a:path w="146685">
                    <a:moveTo>
                      <a:pt x="0" y="0"/>
                    </a:moveTo>
                    <a:lnTo>
                      <a:pt x="146303"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9" name="object 29"/>
              <p:cNvSpPr/>
              <p:nvPr/>
            </p:nvSpPr>
            <p:spPr>
              <a:xfrm>
                <a:off x="4936237" y="5128768"/>
                <a:ext cx="146685" cy="0"/>
              </a:xfrm>
              <a:custGeom>
                <a:avLst/>
                <a:gdLst/>
                <a:ahLst/>
                <a:cxnLst/>
                <a:rect l="l" t="t" r="r" b="b"/>
                <a:pathLst>
                  <a:path w="146685">
                    <a:moveTo>
                      <a:pt x="0" y="0"/>
                    </a:moveTo>
                    <a:lnTo>
                      <a:pt x="146303"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30" name="object 30"/>
              <p:cNvSpPr/>
              <p:nvPr/>
            </p:nvSpPr>
            <p:spPr>
              <a:xfrm>
                <a:off x="4442460" y="5128768"/>
                <a:ext cx="144780" cy="0"/>
              </a:xfrm>
              <a:custGeom>
                <a:avLst/>
                <a:gdLst/>
                <a:ahLst/>
                <a:cxnLst/>
                <a:rect l="l" t="t" r="r" b="b"/>
                <a:pathLst>
                  <a:path w="144780">
                    <a:moveTo>
                      <a:pt x="0" y="0"/>
                    </a:moveTo>
                    <a:lnTo>
                      <a:pt x="144779"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31" name="object 31"/>
              <p:cNvSpPr/>
              <p:nvPr/>
            </p:nvSpPr>
            <p:spPr>
              <a:xfrm>
                <a:off x="3947162" y="5128768"/>
                <a:ext cx="146685" cy="0"/>
              </a:xfrm>
              <a:custGeom>
                <a:avLst/>
                <a:gdLst/>
                <a:ahLst/>
                <a:cxnLst/>
                <a:rect l="l" t="t" r="r" b="b"/>
                <a:pathLst>
                  <a:path w="146685">
                    <a:moveTo>
                      <a:pt x="0" y="0"/>
                    </a:moveTo>
                    <a:lnTo>
                      <a:pt x="146303"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32" name="object 32"/>
              <p:cNvSpPr/>
              <p:nvPr/>
            </p:nvSpPr>
            <p:spPr>
              <a:xfrm>
                <a:off x="3453385" y="5128768"/>
                <a:ext cx="146685" cy="0"/>
              </a:xfrm>
              <a:custGeom>
                <a:avLst/>
                <a:gdLst/>
                <a:ahLst/>
                <a:cxnLst/>
                <a:rect l="l" t="t" r="r" b="b"/>
                <a:pathLst>
                  <a:path w="146685">
                    <a:moveTo>
                      <a:pt x="0" y="0"/>
                    </a:moveTo>
                    <a:lnTo>
                      <a:pt x="146304"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33" name="object 33"/>
              <p:cNvSpPr/>
              <p:nvPr/>
            </p:nvSpPr>
            <p:spPr>
              <a:xfrm>
                <a:off x="2959610" y="5128768"/>
                <a:ext cx="146685" cy="0"/>
              </a:xfrm>
              <a:custGeom>
                <a:avLst/>
                <a:gdLst/>
                <a:ahLst/>
                <a:cxnLst/>
                <a:rect l="l" t="t" r="r" b="b"/>
                <a:pathLst>
                  <a:path w="146684">
                    <a:moveTo>
                      <a:pt x="0" y="0"/>
                    </a:moveTo>
                    <a:lnTo>
                      <a:pt x="146303"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34" name="object 34"/>
              <p:cNvSpPr/>
              <p:nvPr/>
            </p:nvSpPr>
            <p:spPr>
              <a:xfrm>
                <a:off x="2538983" y="5128768"/>
                <a:ext cx="73660" cy="0"/>
              </a:xfrm>
              <a:custGeom>
                <a:avLst/>
                <a:gdLst/>
                <a:ahLst/>
                <a:cxnLst/>
                <a:rect l="l" t="t" r="r" b="b"/>
                <a:pathLst>
                  <a:path w="73659">
                    <a:moveTo>
                      <a:pt x="0" y="0"/>
                    </a:moveTo>
                    <a:lnTo>
                      <a:pt x="73152"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35" name="object 35"/>
              <p:cNvSpPr/>
              <p:nvPr/>
            </p:nvSpPr>
            <p:spPr>
              <a:xfrm>
                <a:off x="10370819" y="4813807"/>
                <a:ext cx="73660" cy="0"/>
              </a:xfrm>
              <a:custGeom>
                <a:avLst/>
                <a:gdLst/>
                <a:ahLst/>
                <a:cxnLst/>
                <a:rect l="l" t="t" r="r" b="b"/>
                <a:pathLst>
                  <a:path w="73659">
                    <a:moveTo>
                      <a:pt x="0" y="0"/>
                    </a:moveTo>
                    <a:lnTo>
                      <a:pt x="73151"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36" name="object 36"/>
              <p:cNvSpPr/>
              <p:nvPr/>
            </p:nvSpPr>
            <p:spPr>
              <a:xfrm>
                <a:off x="9877045" y="4813807"/>
                <a:ext cx="146685" cy="0"/>
              </a:xfrm>
              <a:custGeom>
                <a:avLst/>
                <a:gdLst/>
                <a:ahLst/>
                <a:cxnLst/>
                <a:rect l="l" t="t" r="r" b="b"/>
                <a:pathLst>
                  <a:path w="146684">
                    <a:moveTo>
                      <a:pt x="0" y="0"/>
                    </a:moveTo>
                    <a:lnTo>
                      <a:pt x="146303"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37" name="object 37"/>
              <p:cNvSpPr/>
              <p:nvPr/>
            </p:nvSpPr>
            <p:spPr>
              <a:xfrm>
                <a:off x="9383270" y="4813807"/>
                <a:ext cx="146685" cy="0"/>
              </a:xfrm>
              <a:custGeom>
                <a:avLst/>
                <a:gdLst/>
                <a:ahLst/>
                <a:cxnLst/>
                <a:rect l="l" t="t" r="r" b="b"/>
                <a:pathLst>
                  <a:path w="146684">
                    <a:moveTo>
                      <a:pt x="0" y="0"/>
                    </a:moveTo>
                    <a:lnTo>
                      <a:pt x="146303"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38" name="object 38"/>
              <p:cNvSpPr/>
              <p:nvPr/>
            </p:nvSpPr>
            <p:spPr>
              <a:xfrm>
                <a:off x="8889494" y="4813807"/>
                <a:ext cx="146685" cy="0"/>
              </a:xfrm>
              <a:custGeom>
                <a:avLst/>
                <a:gdLst/>
                <a:ahLst/>
                <a:cxnLst/>
                <a:rect l="l" t="t" r="r" b="b"/>
                <a:pathLst>
                  <a:path w="146684">
                    <a:moveTo>
                      <a:pt x="0" y="0"/>
                    </a:moveTo>
                    <a:lnTo>
                      <a:pt x="146303"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39" name="object 39"/>
              <p:cNvSpPr/>
              <p:nvPr/>
            </p:nvSpPr>
            <p:spPr>
              <a:xfrm>
                <a:off x="8394194" y="4813807"/>
                <a:ext cx="146685" cy="0"/>
              </a:xfrm>
              <a:custGeom>
                <a:avLst/>
                <a:gdLst/>
                <a:ahLst/>
                <a:cxnLst/>
                <a:rect l="l" t="t" r="r" b="b"/>
                <a:pathLst>
                  <a:path w="146684">
                    <a:moveTo>
                      <a:pt x="0" y="0"/>
                    </a:moveTo>
                    <a:lnTo>
                      <a:pt x="146303"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40" name="object 40"/>
              <p:cNvSpPr/>
              <p:nvPr/>
            </p:nvSpPr>
            <p:spPr>
              <a:xfrm>
                <a:off x="7900417" y="4813807"/>
                <a:ext cx="146685" cy="0"/>
              </a:xfrm>
              <a:custGeom>
                <a:avLst/>
                <a:gdLst/>
                <a:ahLst/>
                <a:cxnLst/>
                <a:rect l="l" t="t" r="r" b="b"/>
                <a:pathLst>
                  <a:path w="146684">
                    <a:moveTo>
                      <a:pt x="0" y="0"/>
                    </a:moveTo>
                    <a:lnTo>
                      <a:pt x="146304"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41" name="object 41"/>
              <p:cNvSpPr/>
              <p:nvPr/>
            </p:nvSpPr>
            <p:spPr>
              <a:xfrm>
                <a:off x="7406642" y="4813807"/>
                <a:ext cx="146685" cy="0"/>
              </a:xfrm>
              <a:custGeom>
                <a:avLst/>
                <a:gdLst/>
                <a:ahLst/>
                <a:cxnLst/>
                <a:rect l="l" t="t" r="r" b="b"/>
                <a:pathLst>
                  <a:path w="146685">
                    <a:moveTo>
                      <a:pt x="0" y="0"/>
                    </a:moveTo>
                    <a:lnTo>
                      <a:pt x="146304"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42" name="object 42"/>
              <p:cNvSpPr/>
              <p:nvPr/>
            </p:nvSpPr>
            <p:spPr>
              <a:xfrm>
                <a:off x="6912866" y="4813807"/>
                <a:ext cx="146685" cy="0"/>
              </a:xfrm>
              <a:custGeom>
                <a:avLst/>
                <a:gdLst/>
                <a:ahLst/>
                <a:cxnLst/>
                <a:rect l="l" t="t" r="r" b="b"/>
                <a:pathLst>
                  <a:path w="146685">
                    <a:moveTo>
                      <a:pt x="0" y="0"/>
                    </a:moveTo>
                    <a:lnTo>
                      <a:pt x="146303"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43" name="object 43"/>
              <p:cNvSpPr/>
              <p:nvPr/>
            </p:nvSpPr>
            <p:spPr>
              <a:xfrm>
                <a:off x="6419088" y="4813807"/>
                <a:ext cx="144780" cy="0"/>
              </a:xfrm>
              <a:custGeom>
                <a:avLst/>
                <a:gdLst/>
                <a:ahLst/>
                <a:cxnLst/>
                <a:rect l="l" t="t" r="r" b="b"/>
                <a:pathLst>
                  <a:path w="144779">
                    <a:moveTo>
                      <a:pt x="0" y="0"/>
                    </a:moveTo>
                    <a:lnTo>
                      <a:pt x="144779"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44" name="object 44"/>
              <p:cNvSpPr/>
              <p:nvPr/>
            </p:nvSpPr>
            <p:spPr>
              <a:xfrm>
                <a:off x="5923790" y="4813807"/>
                <a:ext cx="146685" cy="0"/>
              </a:xfrm>
              <a:custGeom>
                <a:avLst/>
                <a:gdLst/>
                <a:ahLst/>
                <a:cxnLst/>
                <a:rect l="l" t="t" r="r" b="b"/>
                <a:pathLst>
                  <a:path w="146685">
                    <a:moveTo>
                      <a:pt x="0" y="0"/>
                    </a:moveTo>
                    <a:lnTo>
                      <a:pt x="146303"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45" name="object 45"/>
              <p:cNvSpPr/>
              <p:nvPr/>
            </p:nvSpPr>
            <p:spPr>
              <a:xfrm>
                <a:off x="5430013" y="4813807"/>
                <a:ext cx="146685" cy="0"/>
              </a:xfrm>
              <a:custGeom>
                <a:avLst/>
                <a:gdLst/>
                <a:ahLst/>
                <a:cxnLst/>
                <a:rect l="l" t="t" r="r" b="b"/>
                <a:pathLst>
                  <a:path w="146685">
                    <a:moveTo>
                      <a:pt x="0" y="0"/>
                    </a:moveTo>
                    <a:lnTo>
                      <a:pt x="146303"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46" name="object 46"/>
              <p:cNvSpPr/>
              <p:nvPr/>
            </p:nvSpPr>
            <p:spPr>
              <a:xfrm>
                <a:off x="4936237" y="4813807"/>
                <a:ext cx="146685" cy="0"/>
              </a:xfrm>
              <a:custGeom>
                <a:avLst/>
                <a:gdLst/>
                <a:ahLst/>
                <a:cxnLst/>
                <a:rect l="l" t="t" r="r" b="b"/>
                <a:pathLst>
                  <a:path w="146685">
                    <a:moveTo>
                      <a:pt x="0" y="0"/>
                    </a:moveTo>
                    <a:lnTo>
                      <a:pt x="146303"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47" name="object 47"/>
              <p:cNvSpPr/>
              <p:nvPr/>
            </p:nvSpPr>
            <p:spPr>
              <a:xfrm>
                <a:off x="4442460" y="4813807"/>
                <a:ext cx="144780" cy="0"/>
              </a:xfrm>
              <a:custGeom>
                <a:avLst/>
                <a:gdLst/>
                <a:ahLst/>
                <a:cxnLst/>
                <a:rect l="l" t="t" r="r" b="b"/>
                <a:pathLst>
                  <a:path w="144780">
                    <a:moveTo>
                      <a:pt x="0" y="0"/>
                    </a:moveTo>
                    <a:lnTo>
                      <a:pt x="144779"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48" name="object 48"/>
              <p:cNvSpPr/>
              <p:nvPr/>
            </p:nvSpPr>
            <p:spPr>
              <a:xfrm>
                <a:off x="3947162" y="4813807"/>
                <a:ext cx="146685" cy="0"/>
              </a:xfrm>
              <a:custGeom>
                <a:avLst/>
                <a:gdLst/>
                <a:ahLst/>
                <a:cxnLst/>
                <a:rect l="l" t="t" r="r" b="b"/>
                <a:pathLst>
                  <a:path w="146685">
                    <a:moveTo>
                      <a:pt x="0" y="0"/>
                    </a:moveTo>
                    <a:lnTo>
                      <a:pt x="146303"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49" name="object 49"/>
              <p:cNvSpPr/>
              <p:nvPr/>
            </p:nvSpPr>
            <p:spPr>
              <a:xfrm>
                <a:off x="3453385" y="4813807"/>
                <a:ext cx="146685" cy="0"/>
              </a:xfrm>
              <a:custGeom>
                <a:avLst/>
                <a:gdLst/>
                <a:ahLst/>
                <a:cxnLst/>
                <a:rect l="l" t="t" r="r" b="b"/>
                <a:pathLst>
                  <a:path w="146685">
                    <a:moveTo>
                      <a:pt x="0" y="0"/>
                    </a:moveTo>
                    <a:lnTo>
                      <a:pt x="146304"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50" name="object 50"/>
              <p:cNvSpPr/>
              <p:nvPr/>
            </p:nvSpPr>
            <p:spPr>
              <a:xfrm>
                <a:off x="2959610" y="4813807"/>
                <a:ext cx="146685" cy="0"/>
              </a:xfrm>
              <a:custGeom>
                <a:avLst/>
                <a:gdLst/>
                <a:ahLst/>
                <a:cxnLst/>
                <a:rect l="l" t="t" r="r" b="b"/>
                <a:pathLst>
                  <a:path w="146684">
                    <a:moveTo>
                      <a:pt x="0" y="0"/>
                    </a:moveTo>
                    <a:lnTo>
                      <a:pt x="146303"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51" name="object 51"/>
              <p:cNvSpPr/>
              <p:nvPr/>
            </p:nvSpPr>
            <p:spPr>
              <a:xfrm>
                <a:off x="2538983" y="4813807"/>
                <a:ext cx="73660" cy="0"/>
              </a:xfrm>
              <a:custGeom>
                <a:avLst/>
                <a:gdLst/>
                <a:ahLst/>
                <a:cxnLst/>
                <a:rect l="l" t="t" r="r" b="b"/>
                <a:pathLst>
                  <a:path w="73659">
                    <a:moveTo>
                      <a:pt x="0" y="0"/>
                    </a:moveTo>
                    <a:lnTo>
                      <a:pt x="73152" y="0"/>
                    </a:lnTo>
                  </a:path>
                </a:pathLst>
              </a:custGeom>
              <a:ln w="6095">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52" name="object 52"/>
              <p:cNvSpPr/>
              <p:nvPr/>
            </p:nvSpPr>
            <p:spPr>
              <a:xfrm>
                <a:off x="10370819" y="4496815"/>
                <a:ext cx="73660" cy="0"/>
              </a:xfrm>
              <a:custGeom>
                <a:avLst/>
                <a:gdLst/>
                <a:ahLst/>
                <a:cxnLst/>
                <a:rect l="l" t="t" r="r" b="b"/>
                <a:pathLst>
                  <a:path w="73659">
                    <a:moveTo>
                      <a:pt x="0" y="0"/>
                    </a:moveTo>
                    <a:lnTo>
                      <a:pt x="73151"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53" name="object 53"/>
              <p:cNvSpPr/>
              <p:nvPr/>
            </p:nvSpPr>
            <p:spPr>
              <a:xfrm>
                <a:off x="9383268" y="4496815"/>
                <a:ext cx="640080" cy="0"/>
              </a:xfrm>
              <a:custGeom>
                <a:avLst/>
                <a:gdLst/>
                <a:ahLst/>
                <a:cxnLst/>
                <a:rect l="l" t="t" r="r" b="b"/>
                <a:pathLst>
                  <a:path w="640079">
                    <a:moveTo>
                      <a:pt x="0" y="0"/>
                    </a:moveTo>
                    <a:lnTo>
                      <a:pt x="640079"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54" name="object 54"/>
              <p:cNvSpPr/>
              <p:nvPr/>
            </p:nvSpPr>
            <p:spPr>
              <a:xfrm>
                <a:off x="8889494" y="4496815"/>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55" name="object 55"/>
              <p:cNvSpPr/>
              <p:nvPr/>
            </p:nvSpPr>
            <p:spPr>
              <a:xfrm>
                <a:off x="8394194" y="4496815"/>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56" name="object 56"/>
              <p:cNvSpPr/>
              <p:nvPr/>
            </p:nvSpPr>
            <p:spPr>
              <a:xfrm>
                <a:off x="7900417" y="4496815"/>
                <a:ext cx="146685" cy="0"/>
              </a:xfrm>
              <a:custGeom>
                <a:avLst/>
                <a:gdLst/>
                <a:ahLst/>
                <a:cxnLst/>
                <a:rect l="l" t="t" r="r" b="b"/>
                <a:pathLst>
                  <a:path w="146684">
                    <a:moveTo>
                      <a:pt x="0" y="0"/>
                    </a:moveTo>
                    <a:lnTo>
                      <a:pt x="146304"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57" name="object 57"/>
              <p:cNvSpPr/>
              <p:nvPr/>
            </p:nvSpPr>
            <p:spPr>
              <a:xfrm>
                <a:off x="7406642" y="4496815"/>
                <a:ext cx="146685" cy="0"/>
              </a:xfrm>
              <a:custGeom>
                <a:avLst/>
                <a:gdLst/>
                <a:ahLst/>
                <a:cxnLst/>
                <a:rect l="l" t="t" r="r" b="b"/>
                <a:pathLst>
                  <a:path w="146685">
                    <a:moveTo>
                      <a:pt x="0" y="0"/>
                    </a:moveTo>
                    <a:lnTo>
                      <a:pt x="146304"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58" name="object 58"/>
              <p:cNvSpPr/>
              <p:nvPr/>
            </p:nvSpPr>
            <p:spPr>
              <a:xfrm>
                <a:off x="6912866" y="4496815"/>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59" name="object 59"/>
              <p:cNvSpPr/>
              <p:nvPr/>
            </p:nvSpPr>
            <p:spPr>
              <a:xfrm>
                <a:off x="6419088" y="4496815"/>
                <a:ext cx="144780" cy="0"/>
              </a:xfrm>
              <a:custGeom>
                <a:avLst/>
                <a:gdLst/>
                <a:ahLst/>
                <a:cxnLst/>
                <a:rect l="l" t="t" r="r" b="b"/>
                <a:pathLst>
                  <a:path w="144779">
                    <a:moveTo>
                      <a:pt x="0" y="0"/>
                    </a:moveTo>
                    <a:lnTo>
                      <a:pt x="144779"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60" name="object 60"/>
              <p:cNvSpPr/>
              <p:nvPr/>
            </p:nvSpPr>
            <p:spPr>
              <a:xfrm>
                <a:off x="5923790" y="4496815"/>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61" name="object 61"/>
              <p:cNvSpPr/>
              <p:nvPr/>
            </p:nvSpPr>
            <p:spPr>
              <a:xfrm>
                <a:off x="5430013" y="4496815"/>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62" name="object 62"/>
              <p:cNvSpPr/>
              <p:nvPr/>
            </p:nvSpPr>
            <p:spPr>
              <a:xfrm>
                <a:off x="4936237" y="4496815"/>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63" name="object 63"/>
              <p:cNvSpPr/>
              <p:nvPr/>
            </p:nvSpPr>
            <p:spPr>
              <a:xfrm>
                <a:off x="4442460" y="4496815"/>
                <a:ext cx="144780" cy="0"/>
              </a:xfrm>
              <a:custGeom>
                <a:avLst/>
                <a:gdLst/>
                <a:ahLst/>
                <a:cxnLst/>
                <a:rect l="l" t="t" r="r" b="b"/>
                <a:pathLst>
                  <a:path w="144780">
                    <a:moveTo>
                      <a:pt x="0" y="0"/>
                    </a:moveTo>
                    <a:lnTo>
                      <a:pt x="144779"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64" name="object 64"/>
              <p:cNvSpPr/>
              <p:nvPr/>
            </p:nvSpPr>
            <p:spPr>
              <a:xfrm>
                <a:off x="3947162" y="4496815"/>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65" name="object 65"/>
              <p:cNvSpPr/>
              <p:nvPr/>
            </p:nvSpPr>
            <p:spPr>
              <a:xfrm>
                <a:off x="3453385" y="4496815"/>
                <a:ext cx="146685" cy="0"/>
              </a:xfrm>
              <a:custGeom>
                <a:avLst/>
                <a:gdLst/>
                <a:ahLst/>
                <a:cxnLst/>
                <a:rect l="l" t="t" r="r" b="b"/>
                <a:pathLst>
                  <a:path w="146685">
                    <a:moveTo>
                      <a:pt x="0" y="0"/>
                    </a:moveTo>
                    <a:lnTo>
                      <a:pt x="146304"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66" name="object 66"/>
              <p:cNvSpPr/>
              <p:nvPr/>
            </p:nvSpPr>
            <p:spPr>
              <a:xfrm>
                <a:off x="2959610" y="4496815"/>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67" name="object 67"/>
              <p:cNvSpPr/>
              <p:nvPr/>
            </p:nvSpPr>
            <p:spPr>
              <a:xfrm>
                <a:off x="2538983" y="4496815"/>
                <a:ext cx="73660" cy="0"/>
              </a:xfrm>
              <a:custGeom>
                <a:avLst/>
                <a:gdLst/>
                <a:ahLst/>
                <a:cxnLst/>
                <a:rect l="l" t="t" r="r" b="b"/>
                <a:pathLst>
                  <a:path w="73659">
                    <a:moveTo>
                      <a:pt x="0" y="0"/>
                    </a:moveTo>
                    <a:lnTo>
                      <a:pt x="73152"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68" name="object 68"/>
              <p:cNvSpPr/>
              <p:nvPr/>
            </p:nvSpPr>
            <p:spPr>
              <a:xfrm>
                <a:off x="10370819" y="4181856"/>
                <a:ext cx="73660" cy="0"/>
              </a:xfrm>
              <a:custGeom>
                <a:avLst/>
                <a:gdLst/>
                <a:ahLst/>
                <a:cxnLst/>
                <a:rect l="l" t="t" r="r" b="b"/>
                <a:pathLst>
                  <a:path w="73659">
                    <a:moveTo>
                      <a:pt x="0" y="0"/>
                    </a:moveTo>
                    <a:lnTo>
                      <a:pt x="73151"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69" name="object 69"/>
              <p:cNvSpPr/>
              <p:nvPr/>
            </p:nvSpPr>
            <p:spPr>
              <a:xfrm>
                <a:off x="9877045" y="4181856"/>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70" name="object 70"/>
              <p:cNvSpPr/>
              <p:nvPr/>
            </p:nvSpPr>
            <p:spPr>
              <a:xfrm>
                <a:off x="9383270" y="4181856"/>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71" name="object 71"/>
              <p:cNvSpPr/>
              <p:nvPr/>
            </p:nvSpPr>
            <p:spPr>
              <a:xfrm>
                <a:off x="8889494" y="4181856"/>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72" name="object 72"/>
              <p:cNvSpPr/>
              <p:nvPr/>
            </p:nvSpPr>
            <p:spPr>
              <a:xfrm>
                <a:off x="8394194" y="4181856"/>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73" name="object 73"/>
              <p:cNvSpPr/>
              <p:nvPr/>
            </p:nvSpPr>
            <p:spPr>
              <a:xfrm>
                <a:off x="7900417" y="4181856"/>
                <a:ext cx="146685" cy="0"/>
              </a:xfrm>
              <a:custGeom>
                <a:avLst/>
                <a:gdLst/>
                <a:ahLst/>
                <a:cxnLst/>
                <a:rect l="l" t="t" r="r" b="b"/>
                <a:pathLst>
                  <a:path w="146684">
                    <a:moveTo>
                      <a:pt x="0" y="0"/>
                    </a:moveTo>
                    <a:lnTo>
                      <a:pt x="146304"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74" name="object 74"/>
              <p:cNvSpPr/>
              <p:nvPr/>
            </p:nvSpPr>
            <p:spPr>
              <a:xfrm>
                <a:off x="7406642" y="4181856"/>
                <a:ext cx="146685" cy="0"/>
              </a:xfrm>
              <a:custGeom>
                <a:avLst/>
                <a:gdLst/>
                <a:ahLst/>
                <a:cxnLst/>
                <a:rect l="l" t="t" r="r" b="b"/>
                <a:pathLst>
                  <a:path w="146685">
                    <a:moveTo>
                      <a:pt x="0" y="0"/>
                    </a:moveTo>
                    <a:lnTo>
                      <a:pt x="146304"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75" name="object 75"/>
              <p:cNvSpPr/>
              <p:nvPr/>
            </p:nvSpPr>
            <p:spPr>
              <a:xfrm>
                <a:off x="6419088" y="4181856"/>
                <a:ext cx="640080" cy="0"/>
              </a:xfrm>
              <a:custGeom>
                <a:avLst/>
                <a:gdLst/>
                <a:ahLst/>
                <a:cxnLst/>
                <a:rect l="l" t="t" r="r" b="b"/>
                <a:pathLst>
                  <a:path w="640079">
                    <a:moveTo>
                      <a:pt x="0" y="0"/>
                    </a:moveTo>
                    <a:lnTo>
                      <a:pt x="640079"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76" name="object 76"/>
              <p:cNvSpPr/>
              <p:nvPr/>
            </p:nvSpPr>
            <p:spPr>
              <a:xfrm>
                <a:off x="5923790" y="4181856"/>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77" name="object 77"/>
              <p:cNvSpPr/>
              <p:nvPr/>
            </p:nvSpPr>
            <p:spPr>
              <a:xfrm>
                <a:off x="5430013" y="4181856"/>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78" name="object 78"/>
              <p:cNvSpPr/>
              <p:nvPr/>
            </p:nvSpPr>
            <p:spPr>
              <a:xfrm>
                <a:off x="4936237" y="4181856"/>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79" name="object 79"/>
              <p:cNvSpPr/>
              <p:nvPr/>
            </p:nvSpPr>
            <p:spPr>
              <a:xfrm>
                <a:off x="4442460" y="4181856"/>
                <a:ext cx="144780" cy="0"/>
              </a:xfrm>
              <a:custGeom>
                <a:avLst/>
                <a:gdLst/>
                <a:ahLst/>
                <a:cxnLst/>
                <a:rect l="l" t="t" r="r" b="b"/>
                <a:pathLst>
                  <a:path w="144780">
                    <a:moveTo>
                      <a:pt x="0" y="0"/>
                    </a:moveTo>
                    <a:lnTo>
                      <a:pt x="144779"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80" name="object 80"/>
              <p:cNvSpPr/>
              <p:nvPr/>
            </p:nvSpPr>
            <p:spPr>
              <a:xfrm>
                <a:off x="3947162" y="4181856"/>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81" name="object 81"/>
              <p:cNvSpPr/>
              <p:nvPr/>
            </p:nvSpPr>
            <p:spPr>
              <a:xfrm>
                <a:off x="3453385" y="4181856"/>
                <a:ext cx="146685" cy="0"/>
              </a:xfrm>
              <a:custGeom>
                <a:avLst/>
                <a:gdLst/>
                <a:ahLst/>
                <a:cxnLst/>
                <a:rect l="l" t="t" r="r" b="b"/>
                <a:pathLst>
                  <a:path w="146685">
                    <a:moveTo>
                      <a:pt x="0" y="0"/>
                    </a:moveTo>
                    <a:lnTo>
                      <a:pt x="146304"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82" name="object 82"/>
              <p:cNvSpPr/>
              <p:nvPr/>
            </p:nvSpPr>
            <p:spPr>
              <a:xfrm>
                <a:off x="2959610" y="4181856"/>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83" name="object 83"/>
              <p:cNvSpPr/>
              <p:nvPr/>
            </p:nvSpPr>
            <p:spPr>
              <a:xfrm>
                <a:off x="2538983" y="4181856"/>
                <a:ext cx="73660" cy="0"/>
              </a:xfrm>
              <a:custGeom>
                <a:avLst/>
                <a:gdLst/>
                <a:ahLst/>
                <a:cxnLst/>
                <a:rect l="l" t="t" r="r" b="b"/>
                <a:pathLst>
                  <a:path w="73659">
                    <a:moveTo>
                      <a:pt x="0" y="0"/>
                    </a:moveTo>
                    <a:lnTo>
                      <a:pt x="73152"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84" name="object 84"/>
              <p:cNvSpPr/>
              <p:nvPr/>
            </p:nvSpPr>
            <p:spPr>
              <a:xfrm>
                <a:off x="10370819" y="3866896"/>
                <a:ext cx="73660" cy="0"/>
              </a:xfrm>
              <a:custGeom>
                <a:avLst/>
                <a:gdLst/>
                <a:ahLst/>
                <a:cxnLst/>
                <a:rect l="l" t="t" r="r" b="b"/>
                <a:pathLst>
                  <a:path w="73659">
                    <a:moveTo>
                      <a:pt x="0" y="0"/>
                    </a:moveTo>
                    <a:lnTo>
                      <a:pt x="73151"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85" name="object 85"/>
              <p:cNvSpPr/>
              <p:nvPr/>
            </p:nvSpPr>
            <p:spPr>
              <a:xfrm>
                <a:off x="9877045" y="3866896"/>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86" name="object 86"/>
              <p:cNvSpPr/>
              <p:nvPr/>
            </p:nvSpPr>
            <p:spPr>
              <a:xfrm>
                <a:off x="9383270" y="3866896"/>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87" name="object 87"/>
              <p:cNvSpPr/>
              <p:nvPr/>
            </p:nvSpPr>
            <p:spPr>
              <a:xfrm>
                <a:off x="8889494" y="3866896"/>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88" name="object 88"/>
              <p:cNvSpPr/>
              <p:nvPr/>
            </p:nvSpPr>
            <p:spPr>
              <a:xfrm>
                <a:off x="8394194" y="3866896"/>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89" name="object 89"/>
              <p:cNvSpPr/>
              <p:nvPr/>
            </p:nvSpPr>
            <p:spPr>
              <a:xfrm>
                <a:off x="7900417" y="3866896"/>
                <a:ext cx="146685" cy="0"/>
              </a:xfrm>
              <a:custGeom>
                <a:avLst/>
                <a:gdLst/>
                <a:ahLst/>
                <a:cxnLst/>
                <a:rect l="l" t="t" r="r" b="b"/>
                <a:pathLst>
                  <a:path w="146684">
                    <a:moveTo>
                      <a:pt x="0" y="0"/>
                    </a:moveTo>
                    <a:lnTo>
                      <a:pt x="146304"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90" name="object 90"/>
              <p:cNvSpPr/>
              <p:nvPr/>
            </p:nvSpPr>
            <p:spPr>
              <a:xfrm>
                <a:off x="7406642" y="3866896"/>
                <a:ext cx="146685" cy="0"/>
              </a:xfrm>
              <a:custGeom>
                <a:avLst/>
                <a:gdLst/>
                <a:ahLst/>
                <a:cxnLst/>
                <a:rect l="l" t="t" r="r" b="b"/>
                <a:pathLst>
                  <a:path w="146685">
                    <a:moveTo>
                      <a:pt x="0" y="0"/>
                    </a:moveTo>
                    <a:lnTo>
                      <a:pt x="146304"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91" name="object 91"/>
              <p:cNvSpPr/>
              <p:nvPr/>
            </p:nvSpPr>
            <p:spPr>
              <a:xfrm>
                <a:off x="6912866" y="3866896"/>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92" name="object 92"/>
              <p:cNvSpPr/>
              <p:nvPr/>
            </p:nvSpPr>
            <p:spPr>
              <a:xfrm>
                <a:off x="6419088" y="3866896"/>
                <a:ext cx="144780" cy="0"/>
              </a:xfrm>
              <a:custGeom>
                <a:avLst/>
                <a:gdLst/>
                <a:ahLst/>
                <a:cxnLst/>
                <a:rect l="l" t="t" r="r" b="b"/>
                <a:pathLst>
                  <a:path w="144779">
                    <a:moveTo>
                      <a:pt x="0" y="0"/>
                    </a:moveTo>
                    <a:lnTo>
                      <a:pt x="144779"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93" name="object 93"/>
              <p:cNvSpPr/>
              <p:nvPr/>
            </p:nvSpPr>
            <p:spPr>
              <a:xfrm>
                <a:off x="5923790" y="3866896"/>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94" name="object 94"/>
              <p:cNvSpPr/>
              <p:nvPr/>
            </p:nvSpPr>
            <p:spPr>
              <a:xfrm>
                <a:off x="5430013" y="3866896"/>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95" name="object 95"/>
              <p:cNvSpPr/>
              <p:nvPr/>
            </p:nvSpPr>
            <p:spPr>
              <a:xfrm>
                <a:off x="4936237" y="3866896"/>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96" name="object 96"/>
              <p:cNvSpPr/>
              <p:nvPr/>
            </p:nvSpPr>
            <p:spPr>
              <a:xfrm>
                <a:off x="4442460" y="3866896"/>
                <a:ext cx="144780" cy="0"/>
              </a:xfrm>
              <a:custGeom>
                <a:avLst/>
                <a:gdLst/>
                <a:ahLst/>
                <a:cxnLst/>
                <a:rect l="l" t="t" r="r" b="b"/>
                <a:pathLst>
                  <a:path w="144780">
                    <a:moveTo>
                      <a:pt x="0" y="0"/>
                    </a:moveTo>
                    <a:lnTo>
                      <a:pt x="144779"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97" name="object 97"/>
              <p:cNvSpPr/>
              <p:nvPr/>
            </p:nvSpPr>
            <p:spPr>
              <a:xfrm>
                <a:off x="3947162" y="3866896"/>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98" name="object 98"/>
              <p:cNvSpPr/>
              <p:nvPr/>
            </p:nvSpPr>
            <p:spPr>
              <a:xfrm>
                <a:off x="3453385" y="3866896"/>
                <a:ext cx="146685" cy="0"/>
              </a:xfrm>
              <a:custGeom>
                <a:avLst/>
                <a:gdLst/>
                <a:ahLst/>
                <a:cxnLst/>
                <a:rect l="l" t="t" r="r" b="b"/>
                <a:pathLst>
                  <a:path w="146685">
                    <a:moveTo>
                      <a:pt x="0" y="0"/>
                    </a:moveTo>
                    <a:lnTo>
                      <a:pt x="146304"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99" name="object 99"/>
              <p:cNvSpPr/>
              <p:nvPr/>
            </p:nvSpPr>
            <p:spPr>
              <a:xfrm>
                <a:off x="2959610" y="3866896"/>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00" name="object 100"/>
              <p:cNvSpPr/>
              <p:nvPr/>
            </p:nvSpPr>
            <p:spPr>
              <a:xfrm>
                <a:off x="2538983" y="3866896"/>
                <a:ext cx="73660" cy="0"/>
              </a:xfrm>
              <a:custGeom>
                <a:avLst/>
                <a:gdLst/>
                <a:ahLst/>
                <a:cxnLst/>
                <a:rect l="l" t="t" r="r" b="b"/>
                <a:pathLst>
                  <a:path w="73659">
                    <a:moveTo>
                      <a:pt x="0" y="0"/>
                    </a:moveTo>
                    <a:lnTo>
                      <a:pt x="73152"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01" name="object 101"/>
              <p:cNvSpPr/>
              <p:nvPr/>
            </p:nvSpPr>
            <p:spPr>
              <a:xfrm>
                <a:off x="10370819" y="3551935"/>
                <a:ext cx="73660" cy="0"/>
              </a:xfrm>
              <a:custGeom>
                <a:avLst/>
                <a:gdLst/>
                <a:ahLst/>
                <a:cxnLst/>
                <a:rect l="l" t="t" r="r" b="b"/>
                <a:pathLst>
                  <a:path w="73659">
                    <a:moveTo>
                      <a:pt x="0" y="0"/>
                    </a:moveTo>
                    <a:lnTo>
                      <a:pt x="73151"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02" name="object 102"/>
              <p:cNvSpPr/>
              <p:nvPr/>
            </p:nvSpPr>
            <p:spPr>
              <a:xfrm>
                <a:off x="9877045" y="3551935"/>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03" name="object 103"/>
              <p:cNvSpPr/>
              <p:nvPr/>
            </p:nvSpPr>
            <p:spPr>
              <a:xfrm>
                <a:off x="9383270" y="3551935"/>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04" name="object 104"/>
              <p:cNvSpPr/>
              <p:nvPr/>
            </p:nvSpPr>
            <p:spPr>
              <a:xfrm>
                <a:off x="8889494" y="3551935"/>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05" name="object 105"/>
              <p:cNvSpPr/>
              <p:nvPr/>
            </p:nvSpPr>
            <p:spPr>
              <a:xfrm>
                <a:off x="8394194" y="3551935"/>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06" name="object 106"/>
              <p:cNvSpPr/>
              <p:nvPr/>
            </p:nvSpPr>
            <p:spPr>
              <a:xfrm>
                <a:off x="7900417" y="3551935"/>
                <a:ext cx="146685" cy="0"/>
              </a:xfrm>
              <a:custGeom>
                <a:avLst/>
                <a:gdLst/>
                <a:ahLst/>
                <a:cxnLst/>
                <a:rect l="l" t="t" r="r" b="b"/>
                <a:pathLst>
                  <a:path w="146684">
                    <a:moveTo>
                      <a:pt x="0" y="0"/>
                    </a:moveTo>
                    <a:lnTo>
                      <a:pt x="146304"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07" name="object 107"/>
              <p:cNvSpPr/>
              <p:nvPr/>
            </p:nvSpPr>
            <p:spPr>
              <a:xfrm>
                <a:off x="7406642" y="3551935"/>
                <a:ext cx="146685" cy="0"/>
              </a:xfrm>
              <a:custGeom>
                <a:avLst/>
                <a:gdLst/>
                <a:ahLst/>
                <a:cxnLst/>
                <a:rect l="l" t="t" r="r" b="b"/>
                <a:pathLst>
                  <a:path w="146685">
                    <a:moveTo>
                      <a:pt x="0" y="0"/>
                    </a:moveTo>
                    <a:lnTo>
                      <a:pt x="146304"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08" name="object 108"/>
              <p:cNvSpPr/>
              <p:nvPr/>
            </p:nvSpPr>
            <p:spPr>
              <a:xfrm>
                <a:off x="6912866" y="3551935"/>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09" name="object 109"/>
              <p:cNvSpPr/>
              <p:nvPr/>
            </p:nvSpPr>
            <p:spPr>
              <a:xfrm>
                <a:off x="6419088" y="3551935"/>
                <a:ext cx="144780" cy="0"/>
              </a:xfrm>
              <a:custGeom>
                <a:avLst/>
                <a:gdLst/>
                <a:ahLst/>
                <a:cxnLst/>
                <a:rect l="l" t="t" r="r" b="b"/>
                <a:pathLst>
                  <a:path w="144779">
                    <a:moveTo>
                      <a:pt x="0" y="0"/>
                    </a:moveTo>
                    <a:lnTo>
                      <a:pt x="144779"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10" name="object 110"/>
              <p:cNvSpPr/>
              <p:nvPr/>
            </p:nvSpPr>
            <p:spPr>
              <a:xfrm>
                <a:off x="5923790" y="3551935"/>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11" name="object 111"/>
              <p:cNvSpPr/>
              <p:nvPr/>
            </p:nvSpPr>
            <p:spPr>
              <a:xfrm>
                <a:off x="5430013" y="3551935"/>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12" name="object 112"/>
              <p:cNvSpPr/>
              <p:nvPr/>
            </p:nvSpPr>
            <p:spPr>
              <a:xfrm>
                <a:off x="4936237" y="3551935"/>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13" name="object 113"/>
              <p:cNvSpPr/>
              <p:nvPr/>
            </p:nvSpPr>
            <p:spPr>
              <a:xfrm>
                <a:off x="4442460" y="3551935"/>
                <a:ext cx="144780" cy="0"/>
              </a:xfrm>
              <a:custGeom>
                <a:avLst/>
                <a:gdLst/>
                <a:ahLst/>
                <a:cxnLst/>
                <a:rect l="l" t="t" r="r" b="b"/>
                <a:pathLst>
                  <a:path w="144780">
                    <a:moveTo>
                      <a:pt x="0" y="0"/>
                    </a:moveTo>
                    <a:lnTo>
                      <a:pt x="144779"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14" name="object 114"/>
              <p:cNvSpPr/>
              <p:nvPr/>
            </p:nvSpPr>
            <p:spPr>
              <a:xfrm>
                <a:off x="3453383" y="3551935"/>
                <a:ext cx="640080" cy="0"/>
              </a:xfrm>
              <a:custGeom>
                <a:avLst/>
                <a:gdLst/>
                <a:ahLst/>
                <a:cxnLst/>
                <a:rect l="l" t="t" r="r" b="b"/>
                <a:pathLst>
                  <a:path w="640080">
                    <a:moveTo>
                      <a:pt x="0" y="0"/>
                    </a:moveTo>
                    <a:lnTo>
                      <a:pt x="640080"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15" name="object 115"/>
              <p:cNvSpPr/>
              <p:nvPr/>
            </p:nvSpPr>
            <p:spPr>
              <a:xfrm>
                <a:off x="2959610" y="3551935"/>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16" name="object 116"/>
              <p:cNvSpPr/>
              <p:nvPr/>
            </p:nvSpPr>
            <p:spPr>
              <a:xfrm>
                <a:off x="2538983" y="3551935"/>
                <a:ext cx="73660" cy="0"/>
              </a:xfrm>
              <a:custGeom>
                <a:avLst/>
                <a:gdLst/>
                <a:ahLst/>
                <a:cxnLst/>
                <a:rect l="l" t="t" r="r" b="b"/>
                <a:pathLst>
                  <a:path w="73659">
                    <a:moveTo>
                      <a:pt x="0" y="0"/>
                    </a:moveTo>
                    <a:lnTo>
                      <a:pt x="73152"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17" name="object 117"/>
              <p:cNvSpPr/>
              <p:nvPr/>
            </p:nvSpPr>
            <p:spPr>
              <a:xfrm>
                <a:off x="10370819" y="3234943"/>
                <a:ext cx="73660" cy="0"/>
              </a:xfrm>
              <a:custGeom>
                <a:avLst/>
                <a:gdLst/>
                <a:ahLst/>
                <a:cxnLst/>
                <a:rect l="l" t="t" r="r" b="b"/>
                <a:pathLst>
                  <a:path w="73659">
                    <a:moveTo>
                      <a:pt x="0" y="0"/>
                    </a:moveTo>
                    <a:lnTo>
                      <a:pt x="73151"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18" name="object 118"/>
              <p:cNvSpPr/>
              <p:nvPr/>
            </p:nvSpPr>
            <p:spPr>
              <a:xfrm>
                <a:off x="9877045" y="3234943"/>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19" name="object 119"/>
              <p:cNvSpPr/>
              <p:nvPr/>
            </p:nvSpPr>
            <p:spPr>
              <a:xfrm>
                <a:off x="9383270" y="3234943"/>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20" name="object 120"/>
              <p:cNvSpPr/>
              <p:nvPr/>
            </p:nvSpPr>
            <p:spPr>
              <a:xfrm>
                <a:off x="8889494" y="3234943"/>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21" name="object 121"/>
              <p:cNvSpPr/>
              <p:nvPr/>
            </p:nvSpPr>
            <p:spPr>
              <a:xfrm>
                <a:off x="8394194" y="3234943"/>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22" name="object 122"/>
              <p:cNvSpPr/>
              <p:nvPr/>
            </p:nvSpPr>
            <p:spPr>
              <a:xfrm>
                <a:off x="7900417" y="3234943"/>
                <a:ext cx="146685" cy="0"/>
              </a:xfrm>
              <a:custGeom>
                <a:avLst/>
                <a:gdLst/>
                <a:ahLst/>
                <a:cxnLst/>
                <a:rect l="l" t="t" r="r" b="b"/>
                <a:pathLst>
                  <a:path w="146684">
                    <a:moveTo>
                      <a:pt x="0" y="0"/>
                    </a:moveTo>
                    <a:lnTo>
                      <a:pt x="146304"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23" name="object 123"/>
              <p:cNvSpPr/>
              <p:nvPr/>
            </p:nvSpPr>
            <p:spPr>
              <a:xfrm>
                <a:off x="7406642" y="3234943"/>
                <a:ext cx="146685" cy="0"/>
              </a:xfrm>
              <a:custGeom>
                <a:avLst/>
                <a:gdLst/>
                <a:ahLst/>
                <a:cxnLst/>
                <a:rect l="l" t="t" r="r" b="b"/>
                <a:pathLst>
                  <a:path w="146685">
                    <a:moveTo>
                      <a:pt x="0" y="0"/>
                    </a:moveTo>
                    <a:lnTo>
                      <a:pt x="146304"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24" name="object 124"/>
              <p:cNvSpPr/>
              <p:nvPr/>
            </p:nvSpPr>
            <p:spPr>
              <a:xfrm>
                <a:off x="6912866" y="3234943"/>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25" name="object 125"/>
              <p:cNvSpPr/>
              <p:nvPr/>
            </p:nvSpPr>
            <p:spPr>
              <a:xfrm>
                <a:off x="6419088" y="3234943"/>
                <a:ext cx="144780" cy="0"/>
              </a:xfrm>
              <a:custGeom>
                <a:avLst/>
                <a:gdLst/>
                <a:ahLst/>
                <a:cxnLst/>
                <a:rect l="l" t="t" r="r" b="b"/>
                <a:pathLst>
                  <a:path w="144779">
                    <a:moveTo>
                      <a:pt x="0" y="0"/>
                    </a:moveTo>
                    <a:lnTo>
                      <a:pt x="144779"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26" name="object 126"/>
              <p:cNvSpPr/>
              <p:nvPr/>
            </p:nvSpPr>
            <p:spPr>
              <a:xfrm>
                <a:off x="5923790" y="3234943"/>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27" name="object 127"/>
              <p:cNvSpPr/>
              <p:nvPr/>
            </p:nvSpPr>
            <p:spPr>
              <a:xfrm>
                <a:off x="5430013" y="3234943"/>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28" name="object 128"/>
              <p:cNvSpPr/>
              <p:nvPr/>
            </p:nvSpPr>
            <p:spPr>
              <a:xfrm>
                <a:off x="4936237" y="3234943"/>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29" name="object 129"/>
              <p:cNvSpPr/>
              <p:nvPr/>
            </p:nvSpPr>
            <p:spPr>
              <a:xfrm>
                <a:off x="4442460" y="3234943"/>
                <a:ext cx="144780" cy="0"/>
              </a:xfrm>
              <a:custGeom>
                <a:avLst/>
                <a:gdLst/>
                <a:ahLst/>
                <a:cxnLst/>
                <a:rect l="l" t="t" r="r" b="b"/>
                <a:pathLst>
                  <a:path w="144780">
                    <a:moveTo>
                      <a:pt x="0" y="0"/>
                    </a:moveTo>
                    <a:lnTo>
                      <a:pt x="144779"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30" name="object 130"/>
              <p:cNvSpPr/>
              <p:nvPr/>
            </p:nvSpPr>
            <p:spPr>
              <a:xfrm>
                <a:off x="3947162" y="3234943"/>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31" name="object 131"/>
              <p:cNvSpPr/>
              <p:nvPr/>
            </p:nvSpPr>
            <p:spPr>
              <a:xfrm>
                <a:off x="3453385" y="3234943"/>
                <a:ext cx="146685" cy="0"/>
              </a:xfrm>
              <a:custGeom>
                <a:avLst/>
                <a:gdLst/>
                <a:ahLst/>
                <a:cxnLst/>
                <a:rect l="l" t="t" r="r" b="b"/>
                <a:pathLst>
                  <a:path w="146685">
                    <a:moveTo>
                      <a:pt x="0" y="0"/>
                    </a:moveTo>
                    <a:lnTo>
                      <a:pt x="146304"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32" name="object 132"/>
              <p:cNvSpPr/>
              <p:nvPr/>
            </p:nvSpPr>
            <p:spPr>
              <a:xfrm>
                <a:off x="2959610" y="3234943"/>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33" name="object 133"/>
              <p:cNvSpPr/>
              <p:nvPr/>
            </p:nvSpPr>
            <p:spPr>
              <a:xfrm>
                <a:off x="2538983" y="3234943"/>
                <a:ext cx="73660" cy="0"/>
              </a:xfrm>
              <a:custGeom>
                <a:avLst/>
                <a:gdLst/>
                <a:ahLst/>
                <a:cxnLst/>
                <a:rect l="l" t="t" r="r" b="b"/>
                <a:pathLst>
                  <a:path w="73659">
                    <a:moveTo>
                      <a:pt x="0" y="0"/>
                    </a:moveTo>
                    <a:lnTo>
                      <a:pt x="73152"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34" name="object 134"/>
              <p:cNvSpPr/>
              <p:nvPr/>
            </p:nvSpPr>
            <p:spPr>
              <a:xfrm>
                <a:off x="10370819" y="2919984"/>
                <a:ext cx="73660" cy="0"/>
              </a:xfrm>
              <a:custGeom>
                <a:avLst/>
                <a:gdLst/>
                <a:ahLst/>
                <a:cxnLst/>
                <a:rect l="l" t="t" r="r" b="b"/>
                <a:pathLst>
                  <a:path w="73659">
                    <a:moveTo>
                      <a:pt x="0" y="0"/>
                    </a:moveTo>
                    <a:lnTo>
                      <a:pt x="73151"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35" name="object 135"/>
              <p:cNvSpPr/>
              <p:nvPr/>
            </p:nvSpPr>
            <p:spPr>
              <a:xfrm>
                <a:off x="9877045" y="2919984"/>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36" name="object 136"/>
              <p:cNvSpPr/>
              <p:nvPr/>
            </p:nvSpPr>
            <p:spPr>
              <a:xfrm>
                <a:off x="9383270" y="2919984"/>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37" name="object 137"/>
              <p:cNvSpPr/>
              <p:nvPr/>
            </p:nvSpPr>
            <p:spPr>
              <a:xfrm>
                <a:off x="8889494" y="2919984"/>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38" name="object 138"/>
              <p:cNvSpPr/>
              <p:nvPr/>
            </p:nvSpPr>
            <p:spPr>
              <a:xfrm>
                <a:off x="8394194" y="2919984"/>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39" name="object 139"/>
              <p:cNvSpPr/>
              <p:nvPr/>
            </p:nvSpPr>
            <p:spPr>
              <a:xfrm>
                <a:off x="7900417" y="2919984"/>
                <a:ext cx="146685" cy="0"/>
              </a:xfrm>
              <a:custGeom>
                <a:avLst/>
                <a:gdLst/>
                <a:ahLst/>
                <a:cxnLst/>
                <a:rect l="l" t="t" r="r" b="b"/>
                <a:pathLst>
                  <a:path w="146684">
                    <a:moveTo>
                      <a:pt x="0" y="0"/>
                    </a:moveTo>
                    <a:lnTo>
                      <a:pt x="146304"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40" name="object 140"/>
              <p:cNvSpPr/>
              <p:nvPr/>
            </p:nvSpPr>
            <p:spPr>
              <a:xfrm>
                <a:off x="7406642" y="2919984"/>
                <a:ext cx="146685" cy="0"/>
              </a:xfrm>
              <a:custGeom>
                <a:avLst/>
                <a:gdLst/>
                <a:ahLst/>
                <a:cxnLst/>
                <a:rect l="l" t="t" r="r" b="b"/>
                <a:pathLst>
                  <a:path w="146685">
                    <a:moveTo>
                      <a:pt x="0" y="0"/>
                    </a:moveTo>
                    <a:lnTo>
                      <a:pt x="146304"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41" name="object 141"/>
              <p:cNvSpPr/>
              <p:nvPr/>
            </p:nvSpPr>
            <p:spPr>
              <a:xfrm>
                <a:off x="6912866" y="2919984"/>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42" name="object 142"/>
              <p:cNvSpPr/>
              <p:nvPr/>
            </p:nvSpPr>
            <p:spPr>
              <a:xfrm>
                <a:off x="6419088" y="2919984"/>
                <a:ext cx="144780" cy="0"/>
              </a:xfrm>
              <a:custGeom>
                <a:avLst/>
                <a:gdLst/>
                <a:ahLst/>
                <a:cxnLst/>
                <a:rect l="l" t="t" r="r" b="b"/>
                <a:pathLst>
                  <a:path w="144779">
                    <a:moveTo>
                      <a:pt x="0" y="0"/>
                    </a:moveTo>
                    <a:lnTo>
                      <a:pt x="144779"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43" name="object 143"/>
              <p:cNvSpPr/>
              <p:nvPr/>
            </p:nvSpPr>
            <p:spPr>
              <a:xfrm>
                <a:off x="5923790" y="2919984"/>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44" name="object 144"/>
              <p:cNvSpPr/>
              <p:nvPr/>
            </p:nvSpPr>
            <p:spPr>
              <a:xfrm>
                <a:off x="5430013" y="2919984"/>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45" name="object 145"/>
              <p:cNvSpPr/>
              <p:nvPr/>
            </p:nvSpPr>
            <p:spPr>
              <a:xfrm>
                <a:off x="4936237" y="2919984"/>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46" name="object 146"/>
              <p:cNvSpPr/>
              <p:nvPr/>
            </p:nvSpPr>
            <p:spPr>
              <a:xfrm>
                <a:off x="4442460" y="2919984"/>
                <a:ext cx="144780" cy="0"/>
              </a:xfrm>
              <a:custGeom>
                <a:avLst/>
                <a:gdLst/>
                <a:ahLst/>
                <a:cxnLst/>
                <a:rect l="l" t="t" r="r" b="b"/>
                <a:pathLst>
                  <a:path w="144780">
                    <a:moveTo>
                      <a:pt x="0" y="0"/>
                    </a:moveTo>
                    <a:lnTo>
                      <a:pt x="144779"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47" name="object 147"/>
              <p:cNvSpPr/>
              <p:nvPr/>
            </p:nvSpPr>
            <p:spPr>
              <a:xfrm>
                <a:off x="3947162" y="2919984"/>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48" name="object 148"/>
              <p:cNvSpPr/>
              <p:nvPr/>
            </p:nvSpPr>
            <p:spPr>
              <a:xfrm>
                <a:off x="3453385" y="2919984"/>
                <a:ext cx="146685" cy="0"/>
              </a:xfrm>
              <a:custGeom>
                <a:avLst/>
                <a:gdLst/>
                <a:ahLst/>
                <a:cxnLst/>
                <a:rect l="l" t="t" r="r" b="b"/>
                <a:pathLst>
                  <a:path w="146685">
                    <a:moveTo>
                      <a:pt x="0" y="0"/>
                    </a:moveTo>
                    <a:lnTo>
                      <a:pt x="146304"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49" name="object 149"/>
              <p:cNvSpPr/>
              <p:nvPr/>
            </p:nvSpPr>
            <p:spPr>
              <a:xfrm>
                <a:off x="2959610" y="2919984"/>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50" name="object 150"/>
              <p:cNvSpPr/>
              <p:nvPr/>
            </p:nvSpPr>
            <p:spPr>
              <a:xfrm>
                <a:off x="2538983" y="2919984"/>
                <a:ext cx="73660" cy="0"/>
              </a:xfrm>
              <a:custGeom>
                <a:avLst/>
                <a:gdLst/>
                <a:ahLst/>
                <a:cxnLst/>
                <a:rect l="l" t="t" r="r" b="b"/>
                <a:pathLst>
                  <a:path w="73659">
                    <a:moveTo>
                      <a:pt x="0" y="0"/>
                    </a:moveTo>
                    <a:lnTo>
                      <a:pt x="73152"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51" name="object 151"/>
              <p:cNvSpPr/>
              <p:nvPr/>
            </p:nvSpPr>
            <p:spPr>
              <a:xfrm>
                <a:off x="10370819" y="2605023"/>
                <a:ext cx="73660" cy="0"/>
              </a:xfrm>
              <a:custGeom>
                <a:avLst/>
                <a:gdLst/>
                <a:ahLst/>
                <a:cxnLst/>
                <a:rect l="l" t="t" r="r" b="b"/>
                <a:pathLst>
                  <a:path w="73659">
                    <a:moveTo>
                      <a:pt x="0" y="0"/>
                    </a:moveTo>
                    <a:lnTo>
                      <a:pt x="73151"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52" name="object 152"/>
              <p:cNvSpPr/>
              <p:nvPr/>
            </p:nvSpPr>
            <p:spPr>
              <a:xfrm>
                <a:off x="9877045" y="2605023"/>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53" name="object 153"/>
              <p:cNvSpPr/>
              <p:nvPr/>
            </p:nvSpPr>
            <p:spPr>
              <a:xfrm>
                <a:off x="9383270" y="2605023"/>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54" name="object 154"/>
              <p:cNvSpPr/>
              <p:nvPr/>
            </p:nvSpPr>
            <p:spPr>
              <a:xfrm>
                <a:off x="8889494" y="2605023"/>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55" name="object 155"/>
              <p:cNvSpPr/>
              <p:nvPr/>
            </p:nvSpPr>
            <p:spPr>
              <a:xfrm>
                <a:off x="8394194" y="2605023"/>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56" name="object 156"/>
              <p:cNvSpPr/>
              <p:nvPr/>
            </p:nvSpPr>
            <p:spPr>
              <a:xfrm>
                <a:off x="7900417" y="2605023"/>
                <a:ext cx="146685" cy="0"/>
              </a:xfrm>
              <a:custGeom>
                <a:avLst/>
                <a:gdLst/>
                <a:ahLst/>
                <a:cxnLst/>
                <a:rect l="l" t="t" r="r" b="b"/>
                <a:pathLst>
                  <a:path w="146684">
                    <a:moveTo>
                      <a:pt x="0" y="0"/>
                    </a:moveTo>
                    <a:lnTo>
                      <a:pt x="146304"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57" name="object 157"/>
              <p:cNvSpPr/>
              <p:nvPr/>
            </p:nvSpPr>
            <p:spPr>
              <a:xfrm>
                <a:off x="7406642" y="2605023"/>
                <a:ext cx="146685" cy="0"/>
              </a:xfrm>
              <a:custGeom>
                <a:avLst/>
                <a:gdLst/>
                <a:ahLst/>
                <a:cxnLst/>
                <a:rect l="l" t="t" r="r" b="b"/>
                <a:pathLst>
                  <a:path w="146685">
                    <a:moveTo>
                      <a:pt x="0" y="0"/>
                    </a:moveTo>
                    <a:lnTo>
                      <a:pt x="146304"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58" name="object 158"/>
              <p:cNvSpPr/>
              <p:nvPr/>
            </p:nvSpPr>
            <p:spPr>
              <a:xfrm>
                <a:off x="6912866" y="2605023"/>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59" name="object 159"/>
              <p:cNvSpPr/>
              <p:nvPr/>
            </p:nvSpPr>
            <p:spPr>
              <a:xfrm>
                <a:off x="6419088" y="2605023"/>
                <a:ext cx="144780" cy="0"/>
              </a:xfrm>
              <a:custGeom>
                <a:avLst/>
                <a:gdLst/>
                <a:ahLst/>
                <a:cxnLst/>
                <a:rect l="l" t="t" r="r" b="b"/>
                <a:pathLst>
                  <a:path w="144779">
                    <a:moveTo>
                      <a:pt x="0" y="0"/>
                    </a:moveTo>
                    <a:lnTo>
                      <a:pt x="144779"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60" name="object 160"/>
              <p:cNvSpPr/>
              <p:nvPr/>
            </p:nvSpPr>
            <p:spPr>
              <a:xfrm>
                <a:off x="5923790" y="2605023"/>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61" name="object 161"/>
              <p:cNvSpPr/>
              <p:nvPr/>
            </p:nvSpPr>
            <p:spPr>
              <a:xfrm>
                <a:off x="5430013" y="2605023"/>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62" name="object 162"/>
              <p:cNvSpPr/>
              <p:nvPr/>
            </p:nvSpPr>
            <p:spPr>
              <a:xfrm>
                <a:off x="4936237" y="2605023"/>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63" name="object 163"/>
              <p:cNvSpPr/>
              <p:nvPr/>
            </p:nvSpPr>
            <p:spPr>
              <a:xfrm>
                <a:off x="4442460" y="2605023"/>
                <a:ext cx="144780" cy="0"/>
              </a:xfrm>
              <a:custGeom>
                <a:avLst/>
                <a:gdLst/>
                <a:ahLst/>
                <a:cxnLst/>
                <a:rect l="l" t="t" r="r" b="b"/>
                <a:pathLst>
                  <a:path w="144780">
                    <a:moveTo>
                      <a:pt x="0" y="0"/>
                    </a:moveTo>
                    <a:lnTo>
                      <a:pt x="144779"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64" name="object 164"/>
              <p:cNvSpPr/>
              <p:nvPr/>
            </p:nvSpPr>
            <p:spPr>
              <a:xfrm>
                <a:off x="3947162" y="2605023"/>
                <a:ext cx="146685" cy="0"/>
              </a:xfrm>
              <a:custGeom>
                <a:avLst/>
                <a:gdLst/>
                <a:ahLst/>
                <a:cxnLst/>
                <a:rect l="l" t="t" r="r" b="b"/>
                <a:pathLst>
                  <a:path w="146685">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65" name="object 165"/>
              <p:cNvSpPr/>
              <p:nvPr/>
            </p:nvSpPr>
            <p:spPr>
              <a:xfrm>
                <a:off x="3453385" y="2605023"/>
                <a:ext cx="146685" cy="0"/>
              </a:xfrm>
              <a:custGeom>
                <a:avLst/>
                <a:gdLst/>
                <a:ahLst/>
                <a:cxnLst/>
                <a:rect l="l" t="t" r="r" b="b"/>
                <a:pathLst>
                  <a:path w="146685">
                    <a:moveTo>
                      <a:pt x="0" y="0"/>
                    </a:moveTo>
                    <a:lnTo>
                      <a:pt x="146304"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66" name="object 166"/>
              <p:cNvSpPr/>
              <p:nvPr/>
            </p:nvSpPr>
            <p:spPr>
              <a:xfrm>
                <a:off x="2959610" y="2605023"/>
                <a:ext cx="146685" cy="0"/>
              </a:xfrm>
              <a:custGeom>
                <a:avLst/>
                <a:gdLst/>
                <a:ahLst/>
                <a:cxnLst/>
                <a:rect l="l" t="t" r="r" b="b"/>
                <a:pathLst>
                  <a:path w="146684">
                    <a:moveTo>
                      <a:pt x="0" y="0"/>
                    </a:moveTo>
                    <a:lnTo>
                      <a:pt x="146303"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67" name="object 167"/>
              <p:cNvSpPr/>
              <p:nvPr/>
            </p:nvSpPr>
            <p:spPr>
              <a:xfrm>
                <a:off x="2538983" y="2605023"/>
                <a:ext cx="73660" cy="0"/>
              </a:xfrm>
              <a:custGeom>
                <a:avLst/>
                <a:gdLst/>
                <a:ahLst/>
                <a:cxnLst/>
                <a:rect l="l" t="t" r="r" b="b"/>
                <a:pathLst>
                  <a:path w="73659">
                    <a:moveTo>
                      <a:pt x="0" y="0"/>
                    </a:moveTo>
                    <a:lnTo>
                      <a:pt x="73152"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68" name="object 168"/>
              <p:cNvSpPr/>
              <p:nvPr/>
            </p:nvSpPr>
            <p:spPr>
              <a:xfrm>
                <a:off x="2538984" y="2288031"/>
                <a:ext cx="7905115" cy="0"/>
              </a:xfrm>
              <a:custGeom>
                <a:avLst/>
                <a:gdLst/>
                <a:ahLst/>
                <a:cxnLst/>
                <a:rect l="l" t="t" r="r" b="b"/>
                <a:pathLst>
                  <a:path w="7905115">
                    <a:moveTo>
                      <a:pt x="0" y="0"/>
                    </a:moveTo>
                    <a:lnTo>
                      <a:pt x="7904988" y="0"/>
                    </a:lnTo>
                  </a:path>
                </a:pathLst>
              </a:custGeom>
              <a:ln w="6096">
                <a:solidFill>
                  <a:srgbClr val="A6A6A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69" name="object 169"/>
              <p:cNvSpPr/>
              <p:nvPr/>
            </p:nvSpPr>
            <p:spPr>
              <a:xfrm>
                <a:off x="2612136" y="3474720"/>
                <a:ext cx="347980" cy="1969347"/>
              </a:xfrm>
              <a:custGeom>
                <a:avLst/>
                <a:gdLst/>
                <a:ahLst/>
                <a:cxnLst/>
                <a:rect l="l" t="t" r="r" b="b"/>
                <a:pathLst>
                  <a:path w="347980" h="1477010">
                    <a:moveTo>
                      <a:pt x="347472" y="0"/>
                    </a:moveTo>
                    <a:lnTo>
                      <a:pt x="0" y="0"/>
                    </a:lnTo>
                    <a:lnTo>
                      <a:pt x="0" y="1476756"/>
                    </a:lnTo>
                    <a:lnTo>
                      <a:pt x="347472" y="1476756"/>
                    </a:lnTo>
                    <a:lnTo>
                      <a:pt x="347472"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70" name="object 170"/>
              <p:cNvSpPr/>
              <p:nvPr/>
            </p:nvSpPr>
            <p:spPr>
              <a:xfrm>
                <a:off x="3105911" y="3517393"/>
                <a:ext cx="347980" cy="1927013"/>
              </a:xfrm>
              <a:custGeom>
                <a:avLst/>
                <a:gdLst/>
                <a:ahLst/>
                <a:cxnLst/>
                <a:rect l="l" t="t" r="r" b="b"/>
                <a:pathLst>
                  <a:path w="347980" h="1445260">
                    <a:moveTo>
                      <a:pt x="347471" y="0"/>
                    </a:moveTo>
                    <a:lnTo>
                      <a:pt x="0" y="0"/>
                    </a:lnTo>
                    <a:lnTo>
                      <a:pt x="0" y="1444752"/>
                    </a:lnTo>
                    <a:lnTo>
                      <a:pt x="347471" y="1444752"/>
                    </a:lnTo>
                    <a:lnTo>
                      <a:pt x="347471"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71" name="object 171"/>
              <p:cNvSpPr/>
              <p:nvPr/>
            </p:nvSpPr>
            <p:spPr>
              <a:xfrm>
                <a:off x="3599688" y="3889247"/>
                <a:ext cx="347980" cy="1554480"/>
              </a:xfrm>
              <a:custGeom>
                <a:avLst/>
                <a:gdLst/>
                <a:ahLst/>
                <a:cxnLst/>
                <a:rect l="l" t="t" r="r" b="b"/>
                <a:pathLst>
                  <a:path w="347980" h="1165860">
                    <a:moveTo>
                      <a:pt x="347472" y="0"/>
                    </a:moveTo>
                    <a:lnTo>
                      <a:pt x="0" y="0"/>
                    </a:lnTo>
                    <a:lnTo>
                      <a:pt x="0" y="1165860"/>
                    </a:lnTo>
                    <a:lnTo>
                      <a:pt x="347472" y="1165860"/>
                    </a:lnTo>
                    <a:lnTo>
                      <a:pt x="347472"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72" name="object 172"/>
              <p:cNvSpPr/>
              <p:nvPr/>
            </p:nvSpPr>
            <p:spPr>
              <a:xfrm>
                <a:off x="4093464" y="3854704"/>
                <a:ext cx="349250" cy="1589193"/>
              </a:xfrm>
              <a:custGeom>
                <a:avLst/>
                <a:gdLst/>
                <a:ahLst/>
                <a:cxnLst/>
                <a:rect l="l" t="t" r="r" b="b"/>
                <a:pathLst>
                  <a:path w="349250" h="1191895">
                    <a:moveTo>
                      <a:pt x="348996" y="0"/>
                    </a:moveTo>
                    <a:lnTo>
                      <a:pt x="0" y="0"/>
                    </a:lnTo>
                    <a:lnTo>
                      <a:pt x="0" y="1191768"/>
                    </a:lnTo>
                    <a:lnTo>
                      <a:pt x="348996" y="1191768"/>
                    </a:lnTo>
                    <a:lnTo>
                      <a:pt x="348996"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73" name="object 173"/>
              <p:cNvSpPr/>
              <p:nvPr/>
            </p:nvSpPr>
            <p:spPr>
              <a:xfrm>
                <a:off x="4587239" y="3948177"/>
                <a:ext cx="349250" cy="1496060"/>
              </a:xfrm>
              <a:custGeom>
                <a:avLst/>
                <a:gdLst/>
                <a:ahLst/>
                <a:cxnLst/>
                <a:rect l="l" t="t" r="r" b="b"/>
                <a:pathLst>
                  <a:path w="349250" h="1122045">
                    <a:moveTo>
                      <a:pt x="348996" y="0"/>
                    </a:moveTo>
                    <a:lnTo>
                      <a:pt x="0" y="0"/>
                    </a:lnTo>
                    <a:lnTo>
                      <a:pt x="0" y="1121664"/>
                    </a:lnTo>
                    <a:lnTo>
                      <a:pt x="348996" y="1121664"/>
                    </a:lnTo>
                    <a:lnTo>
                      <a:pt x="348996"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74" name="object 174"/>
              <p:cNvSpPr/>
              <p:nvPr/>
            </p:nvSpPr>
            <p:spPr>
              <a:xfrm>
                <a:off x="5082540" y="4037586"/>
                <a:ext cx="347980" cy="1406313"/>
              </a:xfrm>
              <a:custGeom>
                <a:avLst/>
                <a:gdLst/>
                <a:ahLst/>
                <a:cxnLst/>
                <a:rect l="l" t="t" r="r" b="b"/>
                <a:pathLst>
                  <a:path w="347979" h="1054735">
                    <a:moveTo>
                      <a:pt x="347472" y="0"/>
                    </a:moveTo>
                    <a:lnTo>
                      <a:pt x="0" y="0"/>
                    </a:lnTo>
                    <a:lnTo>
                      <a:pt x="0" y="1054608"/>
                    </a:lnTo>
                    <a:lnTo>
                      <a:pt x="347472" y="1054608"/>
                    </a:lnTo>
                    <a:lnTo>
                      <a:pt x="347472"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75" name="object 175"/>
              <p:cNvSpPr/>
              <p:nvPr/>
            </p:nvSpPr>
            <p:spPr>
              <a:xfrm>
                <a:off x="5576315" y="3958335"/>
                <a:ext cx="347980" cy="1485900"/>
              </a:xfrm>
              <a:custGeom>
                <a:avLst/>
                <a:gdLst/>
                <a:ahLst/>
                <a:cxnLst/>
                <a:rect l="l" t="t" r="r" b="b"/>
                <a:pathLst>
                  <a:path w="347979" h="1114425">
                    <a:moveTo>
                      <a:pt x="347472" y="0"/>
                    </a:moveTo>
                    <a:lnTo>
                      <a:pt x="0" y="0"/>
                    </a:lnTo>
                    <a:lnTo>
                      <a:pt x="0" y="1114044"/>
                    </a:lnTo>
                    <a:lnTo>
                      <a:pt x="347472" y="1114044"/>
                    </a:lnTo>
                    <a:lnTo>
                      <a:pt x="347472"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76" name="object 176"/>
              <p:cNvSpPr/>
              <p:nvPr/>
            </p:nvSpPr>
            <p:spPr>
              <a:xfrm>
                <a:off x="6070091" y="4120897"/>
                <a:ext cx="349250" cy="1323340"/>
              </a:xfrm>
              <a:custGeom>
                <a:avLst/>
                <a:gdLst/>
                <a:ahLst/>
                <a:cxnLst/>
                <a:rect l="l" t="t" r="r" b="b"/>
                <a:pathLst>
                  <a:path w="349250" h="992504">
                    <a:moveTo>
                      <a:pt x="348996" y="0"/>
                    </a:moveTo>
                    <a:lnTo>
                      <a:pt x="0" y="0"/>
                    </a:lnTo>
                    <a:lnTo>
                      <a:pt x="0" y="992123"/>
                    </a:lnTo>
                    <a:lnTo>
                      <a:pt x="348996" y="992123"/>
                    </a:lnTo>
                    <a:lnTo>
                      <a:pt x="348996"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77" name="object 177"/>
              <p:cNvSpPr/>
              <p:nvPr/>
            </p:nvSpPr>
            <p:spPr>
              <a:xfrm>
                <a:off x="6563867" y="4181857"/>
                <a:ext cx="349250" cy="1262380"/>
              </a:xfrm>
              <a:custGeom>
                <a:avLst/>
                <a:gdLst/>
                <a:ahLst/>
                <a:cxnLst/>
                <a:rect l="l" t="t" r="r" b="b"/>
                <a:pathLst>
                  <a:path w="349250" h="946785">
                    <a:moveTo>
                      <a:pt x="348996" y="0"/>
                    </a:moveTo>
                    <a:lnTo>
                      <a:pt x="0" y="0"/>
                    </a:lnTo>
                    <a:lnTo>
                      <a:pt x="0" y="946404"/>
                    </a:lnTo>
                    <a:lnTo>
                      <a:pt x="348996" y="946404"/>
                    </a:lnTo>
                    <a:lnTo>
                      <a:pt x="348996"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78" name="object 178"/>
              <p:cNvSpPr/>
              <p:nvPr/>
            </p:nvSpPr>
            <p:spPr>
              <a:xfrm>
                <a:off x="7059167" y="4399280"/>
                <a:ext cx="347980" cy="1044787"/>
              </a:xfrm>
              <a:custGeom>
                <a:avLst/>
                <a:gdLst/>
                <a:ahLst/>
                <a:cxnLst/>
                <a:rect l="l" t="t" r="r" b="b"/>
                <a:pathLst>
                  <a:path w="347979" h="783589">
                    <a:moveTo>
                      <a:pt x="347472" y="0"/>
                    </a:moveTo>
                    <a:lnTo>
                      <a:pt x="0" y="0"/>
                    </a:lnTo>
                    <a:lnTo>
                      <a:pt x="0" y="783335"/>
                    </a:lnTo>
                    <a:lnTo>
                      <a:pt x="347472" y="783335"/>
                    </a:lnTo>
                    <a:lnTo>
                      <a:pt x="347472"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79" name="object 179"/>
              <p:cNvSpPr/>
              <p:nvPr/>
            </p:nvSpPr>
            <p:spPr>
              <a:xfrm>
                <a:off x="7552944" y="4076193"/>
                <a:ext cx="347980" cy="1368213"/>
              </a:xfrm>
              <a:custGeom>
                <a:avLst/>
                <a:gdLst/>
                <a:ahLst/>
                <a:cxnLst/>
                <a:rect l="l" t="t" r="r" b="b"/>
                <a:pathLst>
                  <a:path w="347979" h="1026160">
                    <a:moveTo>
                      <a:pt x="347471" y="0"/>
                    </a:moveTo>
                    <a:lnTo>
                      <a:pt x="0" y="0"/>
                    </a:lnTo>
                    <a:lnTo>
                      <a:pt x="0" y="1025652"/>
                    </a:lnTo>
                    <a:lnTo>
                      <a:pt x="347471" y="1025652"/>
                    </a:lnTo>
                    <a:lnTo>
                      <a:pt x="347471"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80" name="object 180"/>
              <p:cNvSpPr/>
              <p:nvPr/>
            </p:nvSpPr>
            <p:spPr>
              <a:xfrm>
                <a:off x="8046719" y="4340353"/>
                <a:ext cx="347980" cy="1104053"/>
              </a:xfrm>
              <a:custGeom>
                <a:avLst/>
                <a:gdLst/>
                <a:ahLst/>
                <a:cxnLst/>
                <a:rect l="l" t="t" r="r" b="b"/>
                <a:pathLst>
                  <a:path w="347979" h="828039">
                    <a:moveTo>
                      <a:pt x="347472" y="0"/>
                    </a:moveTo>
                    <a:lnTo>
                      <a:pt x="0" y="0"/>
                    </a:lnTo>
                    <a:lnTo>
                      <a:pt x="0" y="827532"/>
                    </a:lnTo>
                    <a:lnTo>
                      <a:pt x="347472" y="827532"/>
                    </a:lnTo>
                    <a:lnTo>
                      <a:pt x="347472"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81" name="object 181"/>
              <p:cNvSpPr/>
              <p:nvPr/>
            </p:nvSpPr>
            <p:spPr>
              <a:xfrm>
                <a:off x="8540495" y="4378961"/>
                <a:ext cx="349250" cy="1065107"/>
              </a:xfrm>
              <a:custGeom>
                <a:avLst/>
                <a:gdLst/>
                <a:ahLst/>
                <a:cxnLst/>
                <a:rect l="l" t="t" r="r" b="b"/>
                <a:pathLst>
                  <a:path w="349250" h="798829">
                    <a:moveTo>
                      <a:pt x="348996" y="0"/>
                    </a:moveTo>
                    <a:lnTo>
                      <a:pt x="0" y="0"/>
                    </a:lnTo>
                    <a:lnTo>
                      <a:pt x="0" y="798575"/>
                    </a:lnTo>
                    <a:lnTo>
                      <a:pt x="348996" y="798575"/>
                    </a:lnTo>
                    <a:lnTo>
                      <a:pt x="348996"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82" name="object 182"/>
              <p:cNvSpPr/>
              <p:nvPr/>
            </p:nvSpPr>
            <p:spPr>
              <a:xfrm>
                <a:off x="9035795" y="4285488"/>
                <a:ext cx="347980" cy="1158240"/>
              </a:xfrm>
              <a:custGeom>
                <a:avLst/>
                <a:gdLst/>
                <a:ahLst/>
                <a:cxnLst/>
                <a:rect l="l" t="t" r="r" b="b"/>
                <a:pathLst>
                  <a:path w="347979" h="868679">
                    <a:moveTo>
                      <a:pt x="347472" y="0"/>
                    </a:moveTo>
                    <a:lnTo>
                      <a:pt x="0" y="0"/>
                    </a:lnTo>
                    <a:lnTo>
                      <a:pt x="0" y="868679"/>
                    </a:lnTo>
                    <a:lnTo>
                      <a:pt x="347472" y="868679"/>
                    </a:lnTo>
                    <a:lnTo>
                      <a:pt x="347472"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83" name="object 183"/>
              <p:cNvSpPr/>
              <p:nvPr/>
            </p:nvSpPr>
            <p:spPr>
              <a:xfrm>
                <a:off x="9529571" y="4734561"/>
                <a:ext cx="347980" cy="709507"/>
              </a:xfrm>
              <a:custGeom>
                <a:avLst/>
                <a:gdLst/>
                <a:ahLst/>
                <a:cxnLst/>
                <a:rect l="l" t="t" r="r" b="b"/>
                <a:pathLst>
                  <a:path w="347979" h="532129">
                    <a:moveTo>
                      <a:pt x="347472" y="0"/>
                    </a:moveTo>
                    <a:lnTo>
                      <a:pt x="0" y="0"/>
                    </a:lnTo>
                    <a:lnTo>
                      <a:pt x="0" y="531875"/>
                    </a:lnTo>
                    <a:lnTo>
                      <a:pt x="347472" y="531875"/>
                    </a:lnTo>
                    <a:lnTo>
                      <a:pt x="347472"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84" name="object 184"/>
              <p:cNvSpPr/>
              <p:nvPr/>
            </p:nvSpPr>
            <p:spPr>
              <a:xfrm>
                <a:off x="10023347" y="4460240"/>
                <a:ext cx="347980" cy="983827"/>
              </a:xfrm>
              <a:custGeom>
                <a:avLst/>
                <a:gdLst/>
                <a:ahLst/>
                <a:cxnLst/>
                <a:rect l="l" t="t" r="r" b="b"/>
                <a:pathLst>
                  <a:path w="347979" h="737870">
                    <a:moveTo>
                      <a:pt x="347472" y="0"/>
                    </a:moveTo>
                    <a:lnTo>
                      <a:pt x="0" y="0"/>
                    </a:lnTo>
                    <a:lnTo>
                      <a:pt x="0" y="737616"/>
                    </a:lnTo>
                    <a:lnTo>
                      <a:pt x="347472" y="737616"/>
                    </a:lnTo>
                    <a:lnTo>
                      <a:pt x="347472"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85" name="object 185"/>
              <p:cNvSpPr/>
              <p:nvPr/>
            </p:nvSpPr>
            <p:spPr>
              <a:xfrm>
                <a:off x="2612136" y="3167889"/>
                <a:ext cx="347980" cy="307339"/>
              </a:xfrm>
              <a:custGeom>
                <a:avLst/>
                <a:gdLst/>
                <a:ahLst/>
                <a:cxnLst/>
                <a:rect l="l" t="t" r="r" b="b"/>
                <a:pathLst>
                  <a:path w="347980" h="230505">
                    <a:moveTo>
                      <a:pt x="347472" y="0"/>
                    </a:moveTo>
                    <a:lnTo>
                      <a:pt x="0" y="0"/>
                    </a:lnTo>
                    <a:lnTo>
                      <a:pt x="0" y="230123"/>
                    </a:lnTo>
                    <a:lnTo>
                      <a:pt x="347472" y="230123"/>
                    </a:lnTo>
                    <a:lnTo>
                      <a:pt x="347472" y="0"/>
                    </a:lnTo>
                    <a:close/>
                  </a:path>
                </a:pathLst>
              </a:custGeom>
              <a:solidFill>
                <a:srgbClr val="E81F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86" name="object 186"/>
              <p:cNvSpPr/>
              <p:nvPr/>
            </p:nvSpPr>
            <p:spPr>
              <a:xfrm>
                <a:off x="3105911" y="3295904"/>
                <a:ext cx="347980" cy="221827"/>
              </a:xfrm>
              <a:custGeom>
                <a:avLst/>
                <a:gdLst/>
                <a:ahLst/>
                <a:cxnLst/>
                <a:rect l="l" t="t" r="r" b="b"/>
                <a:pathLst>
                  <a:path w="347980" h="166369">
                    <a:moveTo>
                      <a:pt x="347471" y="0"/>
                    </a:moveTo>
                    <a:lnTo>
                      <a:pt x="0" y="0"/>
                    </a:lnTo>
                    <a:lnTo>
                      <a:pt x="0" y="166116"/>
                    </a:lnTo>
                    <a:lnTo>
                      <a:pt x="347471" y="166116"/>
                    </a:lnTo>
                    <a:lnTo>
                      <a:pt x="347471" y="0"/>
                    </a:lnTo>
                    <a:close/>
                  </a:path>
                </a:pathLst>
              </a:custGeom>
              <a:solidFill>
                <a:srgbClr val="E81F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87" name="object 187"/>
              <p:cNvSpPr/>
              <p:nvPr/>
            </p:nvSpPr>
            <p:spPr>
              <a:xfrm>
                <a:off x="3599688" y="3549904"/>
                <a:ext cx="347980" cy="339513"/>
              </a:xfrm>
              <a:custGeom>
                <a:avLst/>
                <a:gdLst/>
                <a:ahLst/>
                <a:cxnLst/>
                <a:rect l="l" t="t" r="r" b="b"/>
                <a:pathLst>
                  <a:path w="347980" h="254635">
                    <a:moveTo>
                      <a:pt x="347472" y="0"/>
                    </a:moveTo>
                    <a:lnTo>
                      <a:pt x="0" y="0"/>
                    </a:lnTo>
                    <a:lnTo>
                      <a:pt x="0" y="254508"/>
                    </a:lnTo>
                    <a:lnTo>
                      <a:pt x="347472" y="254508"/>
                    </a:lnTo>
                    <a:lnTo>
                      <a:pt x="347472" y="0"/>
                    </a:lnTo>
                    <a:close/>
                  </a:path>
                </a:pathLst>
              </a:custGeom>
              <a:solidFill>
                <a:srgbClr val="E81F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88" name="object 188"/>
              <p:cNvSpPr/>
              <p:nvPr/>
            </p:nvSpPr>
            <p:spPr>
              <a:xfrm>
                <a:off x="4093464" y="3643377"/>
                <a:ext cx="349250" cy="211667"/>
              </a:xfrm>
              <a:custGeom>
                <a:avLst/>
                <a:gdLst/>
                <a:ahLst/>
                <a:cxnLst/>
                <a:rect l="l" t="t" r="r" b="b"/>
                <a:pathLst>
                  <a:path w="349250" h="158750">
                    <a:moveTo>
                      <a:pt x="348996" y="0"/>
                    </a:moveTo>
                    <a:lnTo>
                      <a:pt x="0" y="0"/>
                    </a:lnTo>
                    <a:lnTo>
                      <a:pt x="0" y="158495"/>
                    </a:lnTo>
                    <a:lnTo>
                      <a:pt x="348996" y="158495"/>
                    </a:lnTo>
                    <a:lnTo>
                      <a:pt x="348996" y="0"/>
                    </a:lnTo>
                    <a:close/>
                  </a:path>
                </a:pathLst>
              </a:custGeom>
              <a:solidFill>
                <a:srgbClr val="E81F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89" name="object 189"/>
              <p:cNvSpPr/>
              <p:nvPr/>
            </p:nvSpPr>
            <p:spPr>
              <a:xfrm>
                <a:off x="4587239" y="3659633"/>
                <a:ext cx="349250" cy="288713"/>
              </a:xfrm>
              <a:custGeom>
                <a:avLst/>
                <a:gdLst/>
                <a:ahLst/>
                <a:cxnLst/>
                <a:rect l="l" t="t" r="r" b="b"/>
                <a:pathLst>
                  <a:path w="349250" h="216535">
                    <a:moveTo>
                      <a:pt x="348996" y="0"/>
                    </a:moveTo>
                    <a:lnTo>
                      <a:pt x="0" y="0"/>
                    </a:lnTo>
                    <a:lnTo>
                      <a:pt x="0" y="216407"/>
                    </a:lnTo>
                    <a:lnTo>
                      <a:pt x="348996" y="216407"/>
                    </a:lnTo>
                    <a:lnTo>
                      <a:pt x="348996" y="0"/>
                    </a:lnTo>
                    <a:close/>
                  </a:path>
                </a:pathLst>
              </a:custGeom>
              <a:solidFill>
                <a:srgbClr val="E81F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90" name="object 190"/>
              <p:cNvSpPr/>
              <p:nvPr/>
            </p:nvSpPr>
            <p:spPr>
              <a:xfrm>
                <a:off x="5082540" y="3759202"/>
                <a:ext cx="347980" cy="278553"/>
              </a:xfrm>
              <a:custGeom>
                <a:avLst/>
                <a:gdLst/>
                <a:ahLst/>
                <a:cxnLst/>
                <a:rect l="l" t="t" r="r" b="b"/>
                <a:pathLst>
                  <a:path w="347979" h="208914">
                    <a:moveTo>
                      <a:pt x="347472" y="0"/>
                    </a:moveTo>
                    <a:lnTo>
                      <a:pt x="0" y="0"/>
                    </a:lnTo>
                    <a:lnTo>
                      <a:pt x="0" y="208787"/>
                    </a:lnTo>
                    <a:lnTo>
                      <a:pt x="347472" y="208787"/>
                    </a:lnTo>
                    <a:lnTo>
                      <a:pt x="347472" y="0"/>
                    </a:lnTo>
                    <a:close/>
                  </a:path>
                </a:pathLst>
              </a:custGeom>
              <a:solidFill>
                <a:srgbClr val="E81F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91" name="object 191"/>
              <p:cNvSpPr/>
              <p:nvPr/>
            </p:nvSpPr>
            <p:spPr>
              <a:xfrm>
                <a:off x="5576315" y="3787648"/>
                <a:ext cx="347980" cy="171027"/>
              </a:xfrm>
              <a:custGeom>
                <a:avLst/>
                <a:gdLst/>
                <a:ahLst/>
                <a:cxnLst/>
                <a:rect l="l" t="t" r="r" b="b"/>
                <a:pathLst>
                  <a:path w="347979" h="128269">
                    <a:moveTo>
                      <a:pt x="347472" y="0"/>
                    </a:moveTo>
                    <a:lnTo>
                      <a:pt x="0" y="0"/>
                    </a:lnTo>
                    <a:lnTo>
                      <a:pt x="0" y="128015"/>
                    </a:lnTo>
                    <a:lnTo>
                      <a:pt x="347472" y="128015"/>
                    </a:lnTo>
                    <a:lnTo>
                      <a:pt x="347472" y="0"/>
                    </a:lnTo>
                    <a:close/>
                  </a:path>
                </a:pathLst>
              </a:custGeom>
              <a:solidFill>
                <a:srgbClr val="E81F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92" name="object 192"/>
              <p:cNvSpPr/>
              <p:nvPr/>
            </p:nvSpPr>
            <p:spPr>
              <a:xfrm>
                <a:off x="6070091" y="3984754"/>
                <a:ext cx="349250" cy="136313"/>
              </a:xfrm>
              <a:custGeom>
                <a:avLst/>
                <a:gdLst/>
                <a:ahLst/>
                <a:cxnLst/>
                <a:rect l="l" t="t" r="r" b="b"/>
                <a:pathLst>
                  <a:path w="349250" h="102235">
                    <a:moveTo>
                      <a:pt x="348996" y="0"/>
                    </a:moveTo>
                    <a:lnTo>
                      <a:pt x="0" y="0"/>
                    </a:lnTo>
                    <a:lnTo>
                      <a:pt x="0" y="102108"/>
                    </a:lnTo>
                    <a:lnTo>
                      <a:pt x="348996" y="102108"/>
                    </a:lnTo>
                    <a:lnTo>
                      <a:pt x="348996" y="0"/>
                    </a:lnTo>
                    <a:close/>
                  </a:path>
                </a:pathLst>
              </a:custGeom>
              <a:solidFill>
                <a:srgbClr val="E81F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93" name="object 193"/>
              <p:cNvSpPr/>
              <p:nvPr/>
            </p:nvSpPr>
            <p:spPr>
              <a:xfrm>
                <a:off x="6563867" y="3972561"/>
                <a:ext cx="349250" cy="209973"/>
              </a:xfrm>
              <a:custGeom>
                <a:avLst/>
                <a:gdLst/>
                <a:ahLst/>
                <a:cxnLst/>
                <a:rect l="l" t="t" r="r" b="b"/>
                <a:pathLst>
                  <a:path w="349250" h="157480">
                    <a:moveTo>
                      <a:pt x="348996" y="0"/>
                    </a:moveTo>
                    <a:lnTo>
                      <a:pt x="0" y="0"/>
                    </a:lnTo>
                    <a:lnTo>
                      <a:pt x="0" y="156972"/>
                    </a:lnTo>
                    <a:lnTo>
                      <a:pt x="348996" y="156972"/>
                    </a:lnTo>
                    <a:lnTo>
                      <a:pt x="348996" y="0"/>
                    </a:lnTo>
                    <a:close/>
                  </a:path>
                </a:pathLst>
              </a:custGeom>
              <a:solidFill>
                <a:srgbClr val="E81F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94" name="object 194"/>
              <p:cNvSpPr/>
              <p:nvPr/>
            </p:nvSpPr>
            <p:spPr>
              <a:xfrm>
                <a:off x="7059167" y="4271265"/>
                <a:ext cx="347980" cy="128693"/>
              </a:xfrm>
              <a:custGeom>
                <a:avLst/>
                <a:gdLst/>
                <a:ahLst/>
                <a:cxnLst/>
                <a:rect l="l" t="t" r="r" b="b"/>
                <a:pathLst>
                  <a:path w="347979" h="96520">
                    <a:moveTo>
                      <a:pt x="347472" y="0"/>
                    </a:moveTo>
                    <a:lnTo>
                      <a:pt x="0" y="0"/>
                    </a:lnTo>
                    <a:lnTo>
                      <a:pt x="0" y="96012"/>
                    </a:lnTo>
                    <a:lnTo>
                      <a:pt x="347472" y="96012"/>
                    </a:lnTo>
                    <a:lnTo>
                      <a:pt x="347472" y="0"/>
                    </a:lnTo>
                    <a:close/>
                  </a:path>
                </a:pathLst>
              </a:custGeom>
              <a:solidFill>
                <a:srgbClr val="E81F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95" name="object 195"/>
              <p:cNvSpPr/>
              <p:nvPr/>
            </p:nvSpPr>
            <p:spPr>
              <a:xfrm>
                <a:off x="7552944" y="3948177"/>
                <a:ext cx="347980" cy="128693"/>
              </a:xfrm>
              <a:custGeom>
                <a:avLst/>
                <a:gdLst/>
                <a:ahLst/>
                <a:cxnLst/>
                <a:rect l="l" t="t" r="r" b="b"/>
                <a:pathLst>
                  <a:path w="347979" h="96519">
                    <a:moveTo>
                      <a:pt x="347471" y="0"/>
                    </a:moveTo>
                    <a:lnTo>
                      <a:pt x="0" y="0"/>
                    </a:lnTo>
                    <a:lnTo>
                      <a:pt x="0" y="96012"/>
                    </a:lnTo>
                    <a:lnTo>
                      <a:pt x="347471" y="96012"/>
                    </a:lnTo>
                    <a:lnTo>
                      <a:pt x="347471" y="0"/>
                    </a:lnTo>
                    <a:close/>
                  </a:path>
                </a:pathLst>
              </a:custGeom>
              <a:solidFill>
                <a:srgbClr val="E81F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96" name="object 196"/>
              <p:cNvSpPr/>
              <p:nvPr/>
            </p:nvSpPr>
            <p:spPr>
              <a:xfrm>
                <a:off x="8046719" y="4076192"/>
                <a:ext cx="347980" cy="264160"/>
              </a:xfrm>
              <a:custGeom>
                <a:avLst/>
                <a:gdLst/>
                <a:ahLst/>
                <a:cxnLst/>
                <a:rect l="l" t="t" r="r" b="b"/>
                <a:pathLst>
                  <a:path w="347979" h="198120">
                    <a:moveTo>
                      <a:pt x="347472" y="0"/>
                    </a:moveTo>
                    <a:lnTo>
                      <a:pt x="0" y="0"/>
                    </a:lnTo>
                    <a:lnTo>
                      <a:pt x="0" y="198119"/>
                    </a:lnTo>
                    <a:lnTo>
                      <a:pt x="347472" y="198119"/>
                    </a:lnTo>
                    <a:lnTo>
                      <a:pt x="347472" y="0"/>
                    </a:lnTo>
                    <a:close/>
                  </a:path>
                </a:pathLst>
              </a:custGeom>
              <a:solidFill>
                <a:srgbClr val="E81F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97" name="object 197"/>
              <p:cNvSpPr/>
              <p:nvPr/>
            </p:nvSpPr>
            <p:spPr>
              <a:xfrm>
                <a:off x="8540495" y="4139185"/>
                <a:ext cx="349250" cy="240453"/>
              </a:xfrm>
              <a:custGeom>
                <a:avLst/>
                <a:gdLst/>
                <a:ahLst/>
                <a:cxnLst/>
                <a:rect l="l" t="t" r="r" b="b"/>
                <a:pathLst>
                  <a:path w="349250" h="180339">
                    <a:moveTo>
                      <a:pt x="348996" y="0"/>
                    </a:moveTo>
                    <a:lnTo>
                      <a:pt x="0" y="0"/>
                    </a:lnTo>
                    <a:lnTo>
                      <a:pt x="0" y="179831"/>
                    </a:lnTo>
                    <a:lnTo>
                      <a:pt x="348996" y="179831"/>
                    </a:lnTo>
                    <a:lnTo>
                      <a:pt x="348996" y="0"/>
                    </a:lnTo>
                    <a:close/>
                  </a:path>
                </a:pathLst>
              </a:custGeom>
              <a:solidFill>
                <a:srgbClr val="E81F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98" name="object 198"/>
              <p:cNvSpPr/>
              <p:nvPr/>
            </p:nvSpPr>
            <p:spPr>
              <a:xfrm>
                <a:off x="9035795" y="4092447"/>
                <a:ext cx="347980" cy="193040"/>
              </a:xfrm>
              <a:custGeom>
                <a:avLst/>
                <a:gdLst/>
                <a:ahLst/>
                <a:cxnLst/>
                <a:rect l="l" t="t" r="r" b="b"/>
                <a:pathLst>
                  <a:path w="347979" h="144780">
                    <a:moveTo>
                      <a:pt x="347472" y="0"/>
                    </a:moveTo>
                    <a:lnTo>
                      <a:pt x="0" y="0"/>
                    </a:lnTo>
                    <a:lnTo>
                      <a:pt x="0" y="144780"/>
                    </a:lnTo>
                    <a:lnTo>
                      <a:pt x="347472" y="144780"/>
                    </a:lnTo>
                    <a:lnTo>
                      <a:pt x="347472" y="0"/>
                    </a:lnTo>
                    <a:close/>
                  </a:path>
                </a:pathLst>
              </a:custGeom>
              <a:solidFill>
                <a:srgbClr val="E81F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99" name="object 199"/>
              <p:cNvSpPr/>
              <p:nvPr/>
            </p:nvSpPr>
            <p:spPr>
              <a:xfrm>
                <a:off x="9529571" y="4517138"/>
                <a:ext cx="347980" cy="217593"/>
              </a:xfrm>
              <a:custGeom>
                <a:avLst/>
                <a:gdLst/>
                <a:ahLst/>
                <a:cxnLst/>
                <a:rect l="l" t="t" r="r" b="b"/>
                <a:pathLst>
                  <a:path w="347979" h="163195">
                    <a:moveTo>
                      <a:pt x="347472" y="0"/>
                    </a:moveTo>
                    <a:lnTo>
                      <a:pt x="0" y="0"/>
                    </a:lnTo>
                    <a:lnTo>
                      <a:pt x="0" y="163068"/>
                    </a:lnTo>
                    <a:lnTo>
                      <a:pt x="347472" y="163068"/>
                    </a:lnTo>
                    <a:lnTo>
                      <a:pt x="347472" y="0"/>
                    </a:lnTo>
                    <a:close/>
                  </a:path>
                </a:pathLst>
              </a:custGeom>
              <a:solidFill>
                <a:srgbClr val="E81F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00" name="object 200"/>
              <p:cNvSpPr/>
              <p:nvPr/>
            </p:nvSpPr>
            <p:spPr>
              <a:xfrm>
                <a:off x="10023347" y="4293617"/>
                <a:ext cx="347980" cy="166793"/>
              </a:xfrm>
              <a:custGeom>
                <a:avLst/>
                <a:gdLst/>
                <a:ahLst/>
                <a:cxnLst/>
                <a:rect l="l" t="t" r="r" b="b"/>
                <a:pathLst>
                  <a:path w="347979" h="125095">
                    <a:moveTo>
                      <a:pt x="347472" y="0"/>
                    </a:moveTo>
                    <a:lnTo>
                      <a:pt x="0" y="0"/>
                    </a:lnTo>
                    <a:lnTo>
                      <a:pt x="0" y="124968"/>
                    </a:lnTo>
                    <a:lnTo>
                      <a:pt x="347472" y="124968"/>
                    </a:lnTo>
                    <a:lnTo>
                      <a:pt x="347472" y="0"/>
                    </a:lnTo>
                    <a:close/>
                  </a:path>
                </a:pathLst>
              </a:custGeom>
              <a:solidFill>
                <a:srgbClr val="E81F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01" name="object 201"/>
              <p:cNvSpPr/>
              <p:nvPr/>
            </p:nvSpPr>
            <p:spPr>
              <a:xfrm>
                <a:off x="2612136" y="2993135"/>
                <a:ext cx="347980" cy="175260"/>
              </a:xfrm>
              <a:custGeom>
                <a:avLst/>
                <a:gdLst/>
                <a:ahLst/>
                <a:cxnLst/>
                <a:rect l="l" t="t" r="r" b="b"/>
                <a:pathLst>
                  <a:path w="347980" h="131444">
                    <a:moveTo>
                      <a:pt x="347472" y="0"/>
                    </a:moveTo>
                    <a:lnTo>
                      <a:pt x="0" y="0"/>
                    </a:lnTo>
                    <a:lnTo>
                      <a:pt x="0" y="131064"/>
                    </a:lnTo>
                    <a:lnTo>
                      <a:pt x="347472" y="131064"/>
                    </a:lnTo>
                    <a:lnTo>
                      <a:pt x="347472"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02" name="object 202"/>
              <p:cNvSpPr/>
              <p:nvPr/>
            </p:nvSpPr>
            <p:spPr>
              <a:xfrm>
                <a:off x="3105911" y="3188208"/>
                <a:ext cx="347980" cy="108373"/>
              </a:xfrm>
              <a:custGeom>
                <a:avLst/>
                <a:gdLst/>
                <a:ahLst/>
                <a:cxnLst/>
                <a:rect l="l" t="t" r="r" b="b"/>
                <a:pathLst>
                  <a:path w="347980" h="81280">
                    <a:moveTo>
                      <a:pt x="0" y="80772"/>
                    </a:moveTo>
                    <a:lnTo>
                      <a:pt x="347471" y="80772"/>
                    </a:lnTo>
                    <a:lnTo>
                      <a:pt x="347471" y="0"/>
                    </a:lnTo>
                    <a:lnTo>
                      <a:pt x="0" y="0"/>
                    </a:lnTo>
                    <a:lnTo>
                      <a:pt x="0" y="80772"/>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03" name="object 203"/>
              <p:cNvSpPr/>
              <p:nvPr/>
            </p:nvSpPr>
            <p:spPr>
              <a:xfrm>
                <a:off x="3599688" y="3369057"/>
                <a:ext cx="347980" cy="181187"/>
              </a:xfrm>
              <a:custGeom>
                <a:avLst/>
                <a:gdLst/>
                <a:ahLst/>
                <a:cxnLst/>
                <a:rect l="l" t="t" r="r" b="b"/>
                <a:pathLst>
                  <a:path w="347980" h="135889">
                    <a:moveTo>
                      <a:pt x="347472" y="0"/>
                    </a:moveTo>
                    <a:lnTo>
                      <a:pt x="0" y="0"/>
                    </a:lnTo>
                    <a:lnTo>
                      <a:pt x="0" y="135635"/>
                    </a:lnTo>
                    <a:lnTo>
                      <a:pt x="347472" y="135635"/>
                    </a:lnTo>
                    <a:lnTo>
                      <a:pt x="347472"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04" name="object 204"/>
              <p:cNvSpPr/>
              <p:nvPr/>
            </p:nvSpPr>
            <p:spPr>
              <a:xfrm>
                <a:off x="4093464" y="3523489"/>
                <a:ext cx="349250" cy="120227"/>
              </a:xfrm>
              <a:custGeom>
                <a:avLst/>
                <a:gdLst/>
                <a:ahLst/>
                <a:cxnLst/>
                <a:rect l="l" t="t" r="r" b="b"/>
                <a:pathLst>
                  <a:path w="349250" h="90169">
                    <a:moveTo>
                      <a:pt x="348996" y="0"/>
                    </a:moveTo>
                    <a:lnTo>
                      <a:pt x="0" y="0"/>
                    </a:lnTo>
                    <a:lnTo>
                      <a:pt x="0" y="89915"/>
                    </a:lnTo>
                    <a:lnTo>
                      <a:pt x="348996" y="89915"/>
                    </a:lnTo>
                    <a:lnTo>
                      <a:pt x="348996"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05" name="object 205"/>
              <p:cNvSpPr/>
              <p:nvPr/>
            </p:nvSpPr>
            <p:spPr>
              <a:xfrm>
                <a:off x="4587239" y="3568192"/>
                <a:ext cx="349250" cy="91440"/>
              </a:xfrm>
              <a:custGeom>
                <a:avLst/>
                <a:gdLst/>
                <a:ahLst/>
                <a:cxnLst/>
                <a:rect l="l" t="t" r="r" b="b"/>
                <a:pathLst>
                  <a:path w="349250" h="68580">
                    <a:moveTo>
                      <a:pt x="0" y="68579"/>
                    </a:moveTo>
                    <a:lnTo>
                      <a:pt x="348996" y="68579"/>
                    </a:lnTo>
                    <a:lnTo>
                      <a:pt x="348996" y="0"/>
                    </a:lnTo>
                    <a:lnTo>
                      <a:pt x="0" y="0"/>
                    </a:lnTo>
                    <a:lnTo>
                      <a:pt x="0" y="68579"/>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06" name="object 206"/>
              <p:cNvSpPr/>
              <p:nvPr/>
            </p:nvSpPr>
            <p:spPr>
              <a:xfrm>
                <a:off x="5082540" y="3641344"/>
                <a:ext cx="347980" cy="118533"/>
              </a:xfrm>
              <a:custGeom>
                <a:avLst/>
                <a:gdLst/>
                <a:ahLst/>
                <a:cxnLst/>
                <a:rect l="l" t="t" r="r" b="b"/>
                <a:pathLst>
                  <a:path w="347979" h="88900">
                    <a:moveTo>
                      <a:pt x="347472" y="0"/>
                    </a:moveTo>
                    <a:lnTo>
                      <a:pt x="0" y="0"/>
                    </a:lnTo>
                    <a:lnTo>
                      <a:pt x="0" y="88392"/>
                    </a:lnTo>
                    <a:lnTo>
                      <a:pt x="347472" y="88392"/>
                    </a:lnTo>
                    <a:lnTo>
                      <a:pt x="347472"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07" name="object 207"/>
              <p:cNvSpPr/>
              <p:nvPr/>
            </p:nvSpPr>
            <p:spPr>
              <a:xfrm>
                <a:off x="5576315" y="3641345"/>
                <a:ext cx="347980" cy="146473"/>
              </a:xfrm>
              <a:custGeom>
                <a:avLst/>
                <a:gdLst/>
                <a:ahLst/>
                <a:cxnLst/>
                <a:rect l="l" t="t" r="r" b="b"/>
                <a:pathLst>
                  <a:path w="347979" h="109855">
                    <a:moveTo>
                      <a:pt x="347472" y="0"/>
                    </a:moveTo>
                    <a:lnTo>
                      <a:pt x="0" y="0"/>
                    </a:lnTo>
                    <a:lnTo>
                      <a:pt x="0" y="109728"/>
                    </a:lnTo>
                    <a:lnTo>
                      <a:pt x="347472" y="109728"/>
                    </a:lnTo>
                    <a:lnTo>
                      <a:pt x="347472"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08" name="object 208"/>
              <p:cNvSpPr/>
              <p:nvPr/>
            </p:nvSpPr>
            <p:spPr>
              <a:xfrm>
                <a:off x="6070091" y="3887216"/>
                <a:ext cx="349250" cy="98213"/>
              </a:xfrm>
              <a:custGeom>
                <a:avLst/>
                <a:gdLst/>
                <a:ahLst/>
                <a:cxnLst/>
                <a:rect l="l" t="t" r="r" b="b"/>
                <a:pathLst>
                  <a:path w="349250" h="73660">
                    <a:moveTo>
                      <a:pt x="0" y="73151"/>
                    </a:moveTo>
                    <a:lnTo>
                      <a:pt x="348996" y="73151"/>
                    </a:lnTo>
                    <a:lnTo>
                      <a:pt x="348996" y="0"/>
                    </a:lnTo>
                    <a:lnTo>
                      <a:pt x="0" y="0"/>
                    </a:lnTo>
                    <a:lnTo>
                      <a:pt x="0" y="73151"/>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09" name="object 209"/>
              <p:cNvSpPr/>
              <p:nvPr/>
            </p:nvSpPr>
            <p:spPr>
              <a:xfrm>
                <a:off x="6563867" y="3840480"/>
                <a:ext cx="349250" cy="132080"/>
              </a:xfrm>
              <a:custGeom>
                <a:avLst/>
                <a:gdLst/>
                <a:ahLst/>
                <a:cxnLst/>
                <a:rect l="l" t="t" r="r" b="b"/>
                <a:pathLst>
                  <a:path w="349250" h="99060">
                    <a:moveTo>
                      <a:pt x="348996" y="0"/>
                    </a:moveTo>
                    <a:lnTo>
                      <a:pt x="0" y="0"/>
                    </a:lnTo>
                    <a:lnTo>
                      <a:pt x="0" y="99059"/>
                    </a:lnTo>
                    <a:lnTo>
                      <a:pt x="348996" y="99059"/>
                    </a:lnTo>
                    <a:lnTo>
                      <a:pt x="348996"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10" name="object 210"/>
              <p:cNvSpPr/>
              <p:nvPr/>
            </p:nvSpPr>
            <p:spPr>
              <a:xfrm>
                <a:off x="7059167" y="4159503"/>
                <a:ext cx="347980" cy="111760"/>
              </a:xfrm>
              <a:custGeom>
                <a:avLst/>
                <a:gdLst/>
                <a:ahLst/>
                <a:cxnLst/>
                <a:rect l="l" t="t" r="r" b="b"/>
                <a:pathLst>
                  <a:path w="347979" h="83819">
                    <a:moveTo>
                      <a:pt x="0" y="83820"/>
                    </a:moveTo>
                    <a:lnTo>
                      <a:pt x="347472" y="83820"/>
                    </a:lnTo>
                    <a:lnTo>
                      <a:pt x="347472" y="0"/>
                    </a:lnTo>
                    <a:lnTo>
                      <a:pt x="0" y="0"/>
                    </a:lnTo>
                    <a:lnTo>
                      <a:pt x="0" y="8382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11" name="object 211"/>
              <p:cNvSpPr/>
              <p:nvPr/>
            </p:nvSpPr>
            <p:spPr>
              <a:xfrm>
                <a:off x="7552944" y="3875024"/>
                <a:ext cx="347980" cy="73659"/>
              </a:xfrm>
              <a:custGeom>
                <a:avLst/>
                <a:gdLst/>
                <a:ahLst/>
                <a:cxnLst/>
                <a:rect l="l" t="t" r="r" b="b"/>
                <a:pathLst>
                  <a:path w="347979" h="55244">
                    <a:moveTo>
                      <a:pt x="0" y="54863"/>
                    </a:moveTo>
                    <a:lnTo>
                      <a:pt x="347471" y="54863"/>
                    </a:lnTo>
                    <a:lnTo>
                      <a:pt x="347471" y="0"/>
                    </a:lnTo>
                    <a:lnTo>
                      <a:pt x="0" y="0"/>
                    </a:lnTo>
                    <a:lnTo>
                      <a:pt x="0" y="54863"/>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12" name="object 212"/>
              <p:cNvSpPr/>
              <p:nvPr/>
            </p:nvSpPr>
            <p:spPr>
              <a:xfrm>
                <a:off x="8046719" y="3944111"/>
                <a:ext cx="347980" cy="132080"/>
              </a:xfrm>
              <a:custGeom>
                <a:avLst/>
                <a:gdLst/>
                <a:ahLst/>
                <a:cxnLst/>
                <a:rect l="l" t="t" r="r" b="b"/>
                <a:pathLst>
                  <a:path w="347979" h="99060">
                    <a:moveTo>
                      <a:pt x="347472" y="0"/>
                    </a:moveTo>
                    <a:lnTo>
                      <a:pt x="0" y="0"/>
                    </a:lnTo>
                    <a:lnTo>
                      <a:pt x="0" y="99060"/>
                    </a:lnTo>
                    <a:lnTo>
                      <a:pt x="347472" y="99060"/>
                    </a:lnTo>
                    <a:lnTo>
                      <a:pt x="347472"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13" name="object 213"/>
              <p:cNvSpPr/>
              <p:nvPr/>
            </p:nvSpPr>
            <p:spPr>
              <a:xfrm>
                <a:off x="8540495" y="4070098"/>
                <a:ext cx="349250" cy="69425"/>
              </a:xfrm>
              <a:custGeom>
                <a:avLst/>
                <a:gdLst/>
                <a:ahLst/>
                <a:cxnLst/>
                <a:rect l="l" t="t" r="r" b="b"/>
                <a:pathLst>
                  <a:path w="349250" h="52069">
                    <a:moveTo>
                      <a:pt x="0" y="51815"/>
                    </a:moveTo>
                    <a:lnTo>
                      <a:pt x="348996" y="51815"/>
                    </a:lnTo>
                    <a:lnTo>
                      <a:pt x="348996" y="0"/>
                    </a:lnTo>
                    <a:lnTo>
                      <a:pt x="0" y="0"/>
                    </a:lnTo>
                    <a:lnTo>
                      <a:pt x="0" y="51815"/>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14" name="object 214"/>
              <p:cNvSpPr/>
              <p:nvPr/>
            </p:nvSpPr>
            <p:spPr>
              <a:xfrm>
                <a:off x="9035795" y="4070097"/>
                <a:ext cx="347980" cy="22860"/>
              </a:xfrm>
              <a:custGeom>
                <a:avLst/>
                <a:gdLst/>
                <a:ahLst/>
                <a:cxnLst/>
                <a:rect l="l" t="t" r="r" b="b"/>
                <a:pathLst>
                  <a:path w="347979" h="17144">
                    <a:moveTo>
                      <a:pt x="0" y="16763"/>
                    </a:moveTo>
                    <a:lnTo>
                      <a:pt x="347472" y="16763"/>
                    </a:lnTo>
                    <a:lnTo>
                      <a:pt x="347472" y="0"/>
                    </a:lnTo>
                    <a:lnTo>
                      <a:pt x="0" y="0"/>
                    </a:lnTo>
                    <a:lnTo>
                      <a:pt x="0" y="16763"/>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15" name="object 215"/>
              <p:cNvSpPr/>
              <p:nvPr/>
            </p:nvSpPr>
            <p:spPr>
              <a:xfrm>
                <a:off x="9529571" y="4464305"/>
                <a:ext cx="347980" cy="53340"/>
              </a:xfrm>
              <a:custGeom>
                <a:avLst/>
                <a:gdLst/>
                <a:ahLst/>
                <a:cxnLst/>
                <a:rect l="l" t="t" r="r" b="b"/>
                <a:pathLst>
                  <a:path w="347979" h="40004">
                    <a:moveTo>
                      <a:pt x="0" y="39624"/>
                    </a:moveTo>
                    <a:lnTo>
                      <a:pt x="347472" y="39624"/>
                    </a:lnTo>
                    <a:lnTo>
                      <a:pt x="347472" y="0"/>
                    </a:lnTo>
                    <a:lnTo>
                      <a:pt x="0" y="0"/>
                    </a:lnTo>
                    <a:lnTo>
                      <a:pt x="0" y="39624"/>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16" name="object 216"/>
              <p:cNvSpPr/>
              <p:nvPr/>
            </p:nvSpPr>
            <p:spPr>
              <a:xfrm>
                <a:off x="10023347" y="4218433"/>
                <a:ext cx="347980" cy="75353"/>
              </a:xfrm>
              <a:custGeom>
                <a:avLst/>
                <a:gdLst/>
                <a:ahLst/>
                <a:cxnLst/>
                <a:rect l="l" t="t" r="r" b="b"/>
                <a:pathLst>
                  <a:path w="347979" h="56514">
                    <a:moveTo>
                      <a:pt x="0" y="56387"/>
                    </a:moveTo>
                    <a:lnTo>
                      <a:pt x="347472" y="56387"/>
                    </a:lnTo>
                    <a:lnTo>
                      <a:pt x="347472" y="0"/>
                    </a:lnTo>
                    <a:lnTo>
                      <a:pt x="0" y="0"/>
                    </a:lnTo>
                    <a:lnTo>
                      <a:pt x="0" y="56387"/>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17" name="object 217"/>
              <p:cNvSpPr/>
              <p:nvPr/>
            </p:nvSpPr>
            <p:spPr>
              <a:xfrm>
                <a:off x="2612136" y="2737103"/>
                <a:ext cx="347980" cy="256540"/>
              </a:xfrm>
              <a:custGeom>
                <a:avLst/>
                <a:gdLst/>
                <a:ahLst/>
                <a:cxnLst/>
                <a:rect l="l" t="t" r="r" b="b"/>
                <a:pathLst>
                  <a:path w="347980" h="192405">
                    <a:moveTo>
                      <a:pt x="347472" y="0"/>
                    </a:moveTo>
                    <a:lnTo>
                      <a:pt x="0" y="0"/>
                    </a:lnTo>
                    <a:lnTo>
                      <a:pt x="0" y="192024"/>
                    </a:lnTo>
                    <a:lnTo>
                      <a:pt x="347472" y="192024"/>
                    </a:lnTo>
                    <a:lnTo>
                      <a:pt x="347472" y="0"/>
                    </a:lnTo>
                    <a:close/>
                  </a:path>
                </a:pathLst>
              </a:custGeom>
              <a:solidFill>
                <a:srgbClr val="6F2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18" name="object 218"/>
              <p:cNvSpPr/>
              <p:nvPr/>
            </p:nvSpPr>
            <p:spPr>
              <a:xfrm>
                <a:off x="3105911" y="2796032"/>
                <a:ext cx="347980" cy="392853"/>
              </a:xfrm>
              <a:custGeom>
                <a:avLst/>
                <a:gdLst/>
                <a:ahLst/>
                <a:cxnLst/>
                <a:rect l="l" t="t" r="r" b="b"/>
                <a:pathLst>
                  <a:path w="347980" h="294639">
                    <a:moveTo>
                      <a:pt x="347471" y="0"/>
                    </a:moveTo>
                    <a:lnTo>
                      <a:pt x="0" y="0"/>
                    </a:lnTo>
                    <a:lnTo>
                      <a:pt x="0" y="294131"/>
                    </a:lnTo>
                    <a:lnTo>
                      <a:pt x="347471" y="294131"/>
                    </a:lnTo>
                    <a:lnTo>
                      <a:pt x="347471" y="0"/>
                    </a:lnTo>
                    <a:close/>
                  </a:path>
                </a:pathLst>
              </a:custGeom>
              <a:solidFill>
                <a:srgbClr val="6F2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19" name="object 219"/>
              <p:cNvSpPr/>
              <p:nvPr/>
            </p:nvSpPr>
            <p:spPr>
              <a:xfrm>
                <a:off x="3599688" y="2915920"/>
                <a:ext cx="347980" cy="453813"/>
              </a:xfrm>
              <a:custGeom>
                <a:avLst/>
                <a:gdLst/>
                <a:ahLst/>
                <a:cxnLst/>
                <a:rect l="l" t="t" r="r" b="b"/>
                <a:pathLst>
                  <a:path w="347980" h="340360">
                    <a:moveTo>
                      <a:pt x="347472" y="0"/>
                    </a:moveTo>
                    <a:lnTo>
                      <a:pt x="0" y="0"/>
                    </a:lnTo>
                    <a:lnTo>
                      <a:pt x="0" y="339852"/>
                    </a:lnTo>
                    <a:lnTo>
                      <a:pt x="347472" y="339852"/>
                    </a:lnTo>
                    <a:lnTo>
                      <a:pt x="347472" y="0"/>
                    </a:lnTo>
                    <a:close/>
                  </a:path>
                </a:pathLst>
              </a:custGeom>
              <a:solidFill>
                <a:srgbClr val="6F2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20" name="object 220"/>
              <p:cNvSpPr/>
              <p:nvPr/>
            </p:nvSpPr>
            <p:spPr>
              <a:xfrm>
                <a:off x="4093464" y="2932177"/>
                <a:ext cx="349250" cy="591820"/>
              </a:xfrm>
              <a:custGeom>
                <a:avLst/>
                <a:gdLst/>
                <a:ahLst/>
                <a:cxnLst/>
                <a:rect l="l" t="t" r="r" b="b"/>
                <a:pathLst>
                  <a:path w="349250" h="443864">
                    <a:moveTo>
                      <a:pt x="348996" y="0"/>
                    </a:moveTo>
                    <a:lnTo>
                      <a:pt x="0" y="0"/>
                    </a:lnTo>
                    <a:lnTo>
                      <a:pt x="0" y="443484"/>
                    </a:lnTo>
                    <a:lnTo>
                      <a:pt x="348996" y="443484"/>
                    </a:lnTo>
                    <a:lnTo>
                      <a:pt x="348996" y="0"/>
                    </a:lnTo>
                    <a:close/>
                  </a:path>
                </a:pathLst>
              </a:custGeom>
              <a:solidFill>
                <a:srgbClr val="6F2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21" name="object 221"/>
              <p:cNvSpPr/>
              <p:nvPr/>
            </p:nvSpPr>
            <p:spPr>
              <a:xfrm>
                <a:off x="4587239" y="2958592"/>
                <a:ext cx="349250" cy="609600"/>
              </a:xfrm>
              <a:custGeom>
                <a:avLst/>
                <a:gdLst/>
                <a:ahLst/>
                <a:cxnLst/>
                <a:rect l="l" t="t" r="r" b="b"/>
                <a:pathLst>
                  <a:path w="349250" h="457200">
                    <a:moveTo>
                      <a:pt x="348996" y="0"/>
                    </a:moveTo>
                    <a:lnTo>
                      <a:pt x="0" y="0"/>
                    </a:lnTo>
                    <a:lnTo>
                      <a:pt x="0" y="457200"/>
                    </a:lnTo>
                    <a:lnTo>
                      <a:pt x="348996" y="457200"/>
                    </a:lnTo>
                    <a:lnTo>
                      <a:pt x="348996" y="0"/>
                    </a:lnTo>
                    <a:close/>
                  </a:path>
                </a:pathLst>
              </a:custGeom>
              <a:solidFill>
                <a:srgbClr val="6F2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22" name="object 222"/>
              <p:cNvSpPr/>
              <p:nvPr/>
            </p:nvSpPr>
            <p:spPr>
              <a:xfrm>
                <a:off x="5082540" y="2889503"/>
                <a:ext cx="347980" cy="751840"/>
              </a:xfrm>
              <a:custGeom>
                <a:avLst/>
                <a:gdLst/>
                <a:ahLst/>
                <a:cxnLst/>
                <a:rect l="l" t="t" r="r" b="b"/>
                <a:pathLst>
                  <a:path w="347979" h="563880">
                    <a:moveTo>
                      <a:pt x="347472" y="0"/>
                    </a:moveTo>
                    <a:lnTo>
                      <a:pt x="0" y="0"/>
                    </a:lnTo>
                    <a:lnTo>
                      <a:pt x="0" y="563880"/>
                    </a:lnTo>
                    <a:lnTo>
                      <a:pt x="347472" y="563880"/>
                    </a:lnTo>
                    <a:lnTo>
                      <a:pt x="347472" y="0"/>
                    </a:lnTo>
                    <a:close/>
                  </a:path>
                </a:pathLst>
              </a:custGeom>
              <a:solidFill>
                <a:srgbClr val="6F2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23" name="object 223"/>
              <p:cNvSpPr/>
              <p:nvPr/>
            </p:nvSpPr>
            <p:spPr>
              <a:xfrm>
                <a:off x="5576315" y="2909823"/>
                <a:ext cx="347980" cy="731520"/>
              </a:xfrm>
              <a:custGeom>
                <a:avLst/>
                <a:gdLst/>
                <a:ahLst/>
                <a:cxnLst/>
                <a:rect l="l" t="t" r="r" b="b"/>
                <a:pathLst>
                  <a:path w="347979" h="548639">
                    <a:moveTo>
                      <a:pt x="347472" y="0"/>
                    </a:moveTo>
                    <a:lnTo>
                      <a:pt x="0" y="0"/>
                    </a:lnTo>
                    <a:lnTo>
                      <a:pt x="0" y="548639"/>
                    </a:lnTo>
                    <a:lnTo>
                      <a:pt x="347472" y="548639"/>
                    </a:lnTo>
                    <a:lnTo>
                      <a:pt x="347472" y="0"/>
                    </a:lnTo>
                    <a:close/>
                  </a:path>
                </a:pathLst>
              </a:custGeom>
              <a:solidFill>
                <a:srgbClr val="6F2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24" name="object 224"/>
              <p:cNvSpPr/>
              <p:nvPr/>
            </p:nvSpPr>
            <p:spPr>
              <a:xfrm>
                <a:off x="6070091" y="3074415"/>
                <a:ext cx="349250" cy="812800"/>
              </a:xfrm>
              <a:custGeom>
                <a:avLst/>
                <a:gdLst/>
                <a:ahLst/>
                <a:cxnLst/>
                <a:rect l="l" t="t" r="r" b="b"/>
                <a:pathLst>
                  <a:path w="349250" h="609600">
                    <a:moveTo>
                      <a:pt x="348996" y="0"/>
                    </a:moveTo>
                    <a:lnTo>
                      <a:pt x="0" y="0"/>
                    </a:lnTo>
                    <a:lnTo>
                      <a:pt x="0" y="609600"/>
                    </a:lnTo>
                    <a:lnTo>
                      <a:pt x="348996" y="609600"/>
                    </a:lnTo>
                    <a:lnTo>
                      <a:pt x="348996" y="0"/>
                    </a:lnTo>
                    <a:close/>
                  </a:path>
                </a:pathLst>
              </a:custGeom>
              <a:solidFill>
                <a:srgbClr val="6F2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25" name="object 225"/>
              <p:cNvSpPr/>
              <p:nvPr/>
            </p:nvSpPr>
            <p:spPr>
              <a:xfrm>
                <a:off x="6563867" y="2881378"/>
                <a:ext cx="349250" cy="959273"/>
              </a:xfrm>
              <a:custGeom>
                <a:avLst/>
                <a:gdLst/>
                <a:ahLst/>
                <a:cxnLst/>
                <a:rect l="l" t="t" r="r" b="b"/>
                <a:pathLst>
                  <a:path w="349250" h="719455">
                    <a:moveTo>
                      <a:pt x="348996" y="0"/>
                    </a:moveTo>
                    <a:lnTo>
                      <a:pt x="0" y="0"/>
                    </a:lnTo>
                    <a:lnTo>
                      <a:pt x="0" y="719328"/>
                    </a:lnTo>
                    <a:lnTo>
                      <a:pt x="348996" y="719328"/>
                    </a:lnTo>
                    <a:lnTo>
                      <a:pt x="348996" y="0"/>
                    </a:lnTo>
                    <a:close/>
                  </a:path>
                </a:pathLst>
              </a:custGeom>
              <a:solidFill>
                <a:srgbClr val="6F2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26" name="object 226"/>
              <p:cNvSpPr/>
              <p:nvPr/>
            </p:nvSpPr>
            <p:spPr>
              <a:xfrm>
                <a:off x="7059167" y="3206497"/>
                <a:ext cx="347980" cy="953347"/>
              </a:xfrm>
              <a:custGeom>
                <a:avLst/>
                <a:gdLst/>
                <a:ahLst/>
                <a:cxnLst/>
                <a:rect l="l" t="t" r="r" b="b"/>
                <a:pathLst>
                  <a:path w="347979" h="715010">
                    <a:moveTo>
                      <a:pt x="347472" y="0"/>
                    </a:moveTo>
                    <a:lnTo>
                      <a:pt x="0" y="0"/>
                    </a:lnTo>
                    <a:lnTo>
                      <a:pt x="0" y="714755"/>
                    </a:lnTo>
                    <a:lnTo>
                      <a:pt x="347472" y="714755"/>
                    </a:lnTo>
                    <a:lnTo>
                      <a:pt x="347472" y="0"/>
                    </a:lnTo>
                    <a:close/>
                  </a:path>
                </a:pathLst>
              </a:custGeom>
              <a:solidFill>
                <a:srgbClr val="6F2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27" name="object 227"/>
              <p:cNvSpPr/>
              <p:nvPr/>
            </p:nvSpPr>
            <p:spPr>
              <a:xfrm>
                <a:off x="7552944" y="2964689"/>
                <a:ext cx="347980" cy="911013"/>
              </a:xfrm>
              <a:custGeom>
                <a:avLst/>
                <a:gdLst/>
                <a:ahLst/>
                <a:cxnLst/>
                <a:rect l="l" t="t" r="r" b="b"/>
                <a:pathLst>
                  <a:path w="347979" h="683260">
                    <a:moveTo>
                      <a:pt x="347471" y="0"/>
                    </a:moveTo>
                    <a:lnTo>
                      <a:pt x="0" y="0"/>
                    </a:lnTo>
                    <a:lnTo>
                      <a:pt x="0" y="682751"/>
                    </a:lnTo>
                    <a:lnTo>
                      <a:pt x="347471" y="682751"/>
                    </a:lnTo>
                    <a:lnTo>
                      <a:pt x="347471" y="0"/>
                    </a:lnTo>
                    <a:close/>
                  </a:path>
                </a:pathLst>
              </a:custGeom>
              <a:solidFill>
                <a:srgbClr val="6F2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28" name="object 228"/>
              <p:cNvSpPr/>
              <p:nvPr/>
            </p:nvSpPr>
            <p:spPr>
              <a:xfrm>
                <a:off x="8046719" y="2964690"/>
                <a:ext cx="347980" cy="979593"/>
              </a:xfrm>
              <a:custGeom>
                <a:avLst/>
                <a:gdLst/>
                <a:ahLst/>
                <a:cxnLst/>
                <a:rect l="l" t="t" r="r" b="b"/>
                <a:pathLst>
                  <a:path w="347979" h="734694">
                    <a:moveTo>
                      <a:pt x="347472" y="0"/>
                    </a:moveTo>
                    <a:lnTo>
                      <a:pt x="0" y="0"/>
                    </a:lnTo>
                    <a:lnTo>
                      <a:pt x="0" y="734567"/>
                    </a:lnTo>
                    <a:lnTo>
                      <a:pt x="347472" y="734567"/>
                    </a:lnTo>
                    <a:lnTo>
                      <a:pt x="347472" y="0"/>
                    </a:lnTo>
                    <a:close/>
                  </a:path>
                </a:pathLst>
              </a:custGeom>
              <a:solidFill>
                <a:srgbClr val="6F2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29" name="object 229"/>
              <p:cNvSpPr/>
              <p:nvPr/>
            </p:nvSpPr>
            <p:spPr>
              <a:xfrm>
                <a:off x="8540495" y="3088640"/>
                <a:ext cx="349250" cy="982133"/>
              </a:xfrm>
              <a:custGeom>
                <a:avLst/>
                <a:gdLst/>
                <a:ahLst/>
                <a:cxnLst/>
                <a:rect l="l" t="t" r="r" b="b"/>
                <a:pathLst>
                  <a:path w="349250" h="736600">
                    <a:moveTo>
                      <a:pt x="348996" y="0"/>
                    </a:moveTo>
                    <a:lnTo>
                      <a:pt x="0" y="0"/>
                    </a:lnTo>
                    <a:lnTo>
                      <a:pt x="0" y="736092"/>
                    </a:lnTo>
                    <a:lnTo>
                      <a:pt x="348996" y="736092"/>
                    </a:lnTo>
                    <a:lnTo>
                      <a:pt x="348996" y="0"/>
                    </a:lnTo>
                    <a:close/>
                  </a:path>
                </a:pathLst>
              </a:custGeom>
              <a:solidFill>
                <a:srgbClr val="6F2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30" name="object 230"/>
              <p:cNvSpPr/>
              <p:nvPr/>
            </p:nvSpPr>
            <p:spPr>
              <a:xfrm>
                <a:off x="9035795" y="3019554"/>
                <a:ext cx="347980" cy="1050713"/>
              </a:xfrm>
              <a:custGeom>
                <a:avLst/>
                <a:gdLst/>
                <a:ahLst/>
                <a:cxnLst/>
                <a:rect l="l" t="t" r="r" b="b"/>
                <a:pathLst>
                  <a:path w="347979" h="788035">
                    <a:moveTo>
                      <a:pt x="347472" y="0"/>
                    </a:moveTo>
                    <a:lnTo>
                      <a:pt x="0" y="0"/>
                    </a:lnTo>
                    <a:lnTo>
                      <a:pt x="0" y="787908"/>
                    </a:lnTo>
                    <a:lnTo>
                      <a:pt x="347472" y="787908"/>
                    </a:lnTo>
                    <a:lnTo>
                      <a:pt x="347472" y="0"/>
                    </a:lnTo>
                    <a:close/>
                  </a:path>
                </a:pathLst>
              </a:custGeom>
              <a:solidFill>
                <a:srgbClr val="6F2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31" name="object 231"/>
              <p:cNvSpPr/>
              <p:nvPr/>
            </p:nvSpPr>
            <p:spPr>
              <a:xfrm>
                <a:off x="9529571" y="3163823"/>
                <a:ext cx="347980" cy="1300480"/>
              </a:xfrm>
              <a:custGeom>
                <a:avLst/>
                <a:gdLst/>
                <a:ahLst/>
                <a:cxnLst/>
                <a:rect l="l" t="t" r="r" b="b"/>
                <a:pathLst>
                  <a:path w="347979" h="975360">
                    <a:moveTo>
                      <a:pt x="347472" y="0"/>
                    </a:moveTo>
                    <a:lnTo>
                      <a:pt x="0" y="0"/>
                    </a:lnTo>
                    <a:lnTo>
                      <a:pt x="0" y="975359"/>
                    </a:lnTo>
                    <a:lnTo>
                      <a:pt x="347472" y="975359"/>
                    </a:lnTo>
                    <a:lnTo>
                      <a:pt x="347472" y="0"/>
                    </a:lnTo>
                    <a:close/>
                  </a:path>
                </a:pathLst>
              </a:custGeom>
              <a:solidFill>
                <a:srgbClr val="6F2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32" name="object 232"/>
              <p:cNvSpPr/>
              <p:nvPr/>
            </p:nvSpPr>
            <p:spPr>
              <a:xfrm>
                <a:off x="10023347" y="2974849"/>
                <a:ext cx="347980" cy="1243753"/>
              </a:xfrm>
              <a:custGeom>
                <a:avLst/>
                <a:gdLst/>
                <a:ahLst/>
                <a:cxnLst/>
                <a:rect l="l" t="t" r="r" b="b"/>
                <a:pathLst>
                  <a:path w="347979" h="932814">
                    <a:moveTo>
                      <a:pt x="347472" y="0"/>
                    </a:moveTo>
                    <a:lnTo>
                      <a:pt x="0" y="0"/>
                    </a:lnTo>
                    <a:lnTo>
                      <a:pt x="0" y="932688"/>
                    </a:lnTo>
                    <a:lnTo>
                      <a:pt x="347472" y="932688"/>
                    </a:lnTo>
                    <a:lnTo>
                      <a:pt x="347472" y="0"/>
                    </a:lnTo>
                    <a:close/>
                  </a:path>
                </a:pathLst>
              </a:custGeom>
              <a:solidFill>
                <a:srgbClr val="6F2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33" name="object 233"/>
              <p:cNvSpPr/>
              <p:nvPr/>
            </p:nvSpPr>
            <p:spPr>
              <a:xfrm>
                <a:off x="2612136" y="2288031"/>
                <a:ext cx="347980" cy="449580"/>
              </a:xfrm>
              <a:custGeom>
                <a:avLst/>
                <a:gdLst/>
                <a:ahLst/>
                <a:cxnLst/>
                <a:rect l="l" t="t" r="r" b="b"/>
                <a:pathLst>
                  <a:path w="347980" h="337185">
                    <a:moveTo>
                      <a:pt x="347472" y="0"/>
                    </a:moveTo>
                    <a:lnTo>
                      <a:pt x="0" y="0"/>
                    </a:lnTo>
                    <a:lnTo>
                      <a:pt x="0" y="336803"/>
                    </a:lnTo>
                    <a:lnTo>
                      <a:pt x="347472" y="336803"/>
                    </a:lnTo>
                    <a:lnTo>
                      <a:pt x="347472"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34" name="object 234"/>
              <p:cNvSpPr/>
              <p:nvPr/>
            </p:nvSpPr>
            <p:spPr>
              <a:xfrm>
                <a:off x="3105911" y="2288031"/>
                <a:ext cx="347980" cy="508000"/>
              </a:xfrm>
              <a:custGeom>
                <a:avLst/>
                <a:gdLst/>
                <a:ahLst/>
                <a:cxnLst/>
                <a:rect l="l" t="t" r="r" b="b"/>
                <a:pathLst>
                  <a:path w="347980" h="381000">
                    <a:moveTo>
                      <a:pt x="347471" y="0"/>
                    </a:moveTo>
                    <a:lnTo>
                      <a:pt x="0" y="0"/>
                    </a:lnTo>
                    <a:lnTo>
                      <a:pt x="0" y="381000"/>
                    </a:lnTo>
                    <a:lnTo>
                      <a:pt x="347471" y="381000"/>
                    </a:lnTo>
                    <a:lnTo>
                      <a:pt x="347471"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35" name="object 235"/>
              <p:cNvSpPr/>
              <p:nvPr/>
            </p:nvSpPr>
            <p:spPr>
              <a:xfrm>
                <a:off x="3599688" y="2288032"/>
                <a:ext cx="347980" cy="628227"/>
              </a:xfrm>
              <a:custGeom>
                <a:avLst/>
                <a:gdLst/>
                <a:ahLst/>
                <a:cxnLst/>
                <a:rect l="l" t="t" r="r" b="b"/>
                <a:pathLst>
                  <a:path w="347980" h="471169">
                    <a:moveTo>
                      <a:pt x="347472" y="0"/>
                    </a:moveTo>
                    <a:lnTo>
                      <a:pt x="0" y="0"/>
                    </a:lnTo>
                    <a:lnTo>
                      <a:pt x="0" y="470915"/>
                    </a:lnTo>
                    <a:lnTo>
                      <a:pt x="347472" y="470915"/>
                    </a:lnTo>
                    <a:lnTo>
                      <a:pt x="347472"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36" name="object 236"/>
              <p:cNvSpPr/>
              <p:nvPr/>
            </p:nvSpPr>
            <p:spPr>
              <a:xfrm>
                <a:off x="4093464" y="2288031"/>
                <a:ext cx="349250" cy="644312"/>
              </a:xfrm>
              <a:custGeom>
                <a:avLst/>
                <a:gdLst/>
                <a:ahLst/>
                <a:cxnLst/>
                <a:rect l="l" t="t" r="r" b="b"/>
                <a:pathLst>
                  <a:path w="349250" h="483235">
                    <a:moveTo>
                      <a:pt x="348996" y="0"/>
                    </a:moveTo>
                    <a:lnTo>
                      <a:pt x="0" y="0"/>
                    </a:lnTo>
                    <a:lnTo>
                      <a:pt x="0" y="483107"/>
                    </a:lnTo>
                    <a:lnTo>
                      <a:pt x="348996" y="483107"/>
                    </a:lnTo>
                    <a:lnTo>
                      <a:pt x="348996"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37" name="object 237"/>
              <p:cNvSpPr/>
              <p:nvPr/>
            </p:nvSpPr>
            <p:spPr>
              <a:xfrm>
                <a:off x="4587239" y="2288031"/>
                <a:ext cx="349250" cy="670560"/>
              </a:xfrm>
              <a:custGeom>
                <a:avLst/>
                <a:gdLst/>
                <a:ahLst/>
                <a:cxnLst/>
                <a:rect l="l" t="t" r="r" b="b"/>
                <a:pathLst>
                  <a:path w="349250" h="502919">
                    <a:moveTo>
                      <a:pt x="348996" y="0"/>
                    </a:moveTo>
                    <a:lnTo>
                      <a:pt x="0" y="0"/>
                    </a:lnTo>
                    <a:lnTo>
                      <a:pt x="0" y="502919"/>
                    </a:lnTo>
                    <a:lnTo>
                      <a:pt x="348996" y="502919"/>
                    </a:lnTo>
                    <a:lnTo>
                      <a:pt x="348996"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38" name="object 238"/>
              <p:cNvSpPr/>
              <p:nvPr/>
            </p:nvSpPr>
            <p:spPr>
              <a:xfrm>
                <a:off x="5082540" y="2288032"/>
                <a:ext cx="347980" cy="601979"/>
              </a:xfrm>
              <a:custGeom>
                <a:avLst/>
                <a:gdLst/>
                <a:ahLst/>
                <a:cxnLst/>
                <a:rect l="l" t="t" r="r" b="b"/>
                <a:pathLst>
                  <a:path w="347979" h="451485">
                    <a:moveTo>
                      <a:pt x="347472" y="0"/>
                    </a:moveTo>
                    <a:lnTo>
                      <a:pt x="0" y="0"/>
                    </a:lnTo>
                    <a:lnTo>
                      <a:pt x="0" y="451103"/>
                    </a:lnTo>
                    <a:lnTo>
                      <a:pt x="347472" y="451103"/>
                    </a:lnTo>
                    <a:lnTo>
                      <a:pt x="347472"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39" name="object 239"/>
              <p:cNvSpPr/>
              <p:nvPr/>
            </p:nvSpPr>
            <p:spPr>
              <a:xfrm>
                <a:off x="5576315" y="2288031"/>
                <a:ext cx="347980" cy="622300"/>
              </a:xfrm>
              <a:custGeom>
                <a:avLst/>
                <a:gdLst/>
                <a:ahLst/>
                <a:cxnLst/>
                <a:rect l="l" t="t" r="r" b="b"/>
                <a:pathLst>
                  <a:path w="347979" h="466725">
                    <a:moveTo>
                      <a:pt x="347472" y="0"/>
                    </a:moveTo>
                    <a:lnTo>
                      <a:pt x="0" y="0"/>
                    </a:lnTo>
                    <a:lnTo>
                      <a:pt x="0" y="466344"/>
                    </a:lnTo>
                    <a:lnTo>
                      <a:pt x="347472" y="466344"/>
                    </a:lnTo>
                    <a:lnTo>
                      <a:pt x="347472"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40" name="object 240"/>
              <p:cNvSpPr/>
              <p:nvPr/>
            </p:nvSpPr>
            <p:spPr>
              <a:xfrm>
                <a:off x="6070091" y="2288033"/>
                <a:ext cx="349250" cy="786553"/>
              </a:xfrm>
              <a:custGeom>
                <a:avLst/>
                <a:gdLst/>
                <a:ahLst/>
                <a:cxnLst/>
                <a:rect l="l" t="t" r="r" b="b"/>
                <a:pathLst>
                  <a:path w="349250" h="589914">
                    <a:moveTo>
                      <a:pt x="348996" y="0"/>
                    </a:moveTo>
                    <a:lnTo>
                      <a:pt x="0" y="0"/>
                    </a:lnTo>
                    <a:lnTo>
                      <a:pt x="0" y="589788"/>
                    </a:lnTo>
                    <a:lnTo>
                      <a:pt x="348996" y="589788"/>
                    </a:lnTo>
                    <a:lnTo>
                      <a:pt x="348996"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41" name="object 241"/>
              <p:cNvSpPr/>
              <p:nvPr/>
            </p:nvSpPr>
            <p:spPr>
              <a:xfrm>
                <a:off x="6563867" y="2288031"/>
                <a:ext cx="349250" cy="593512"/>
              </a:xfrm>
              <a:custGeom>
                <a:avLst/>
                <a:gdLst/>
                <a:ahLst/>
                <a:cxnLst/>
                <a:rect l="l" t="t" r="r" b="b"/>
                <a:pathLst>
                  <a:path w="349250" h="445135">
                    <a:moveTo>
                      <a:pt x="348996" y="0"/>
                    </a:moveTo>
                    <a:lnTo>
                      <a:pt x="0" y="0"/>
                    </a:lnTo>
                    <a:lnTo>
                      <a:pt x="0" y="445007"/>
                    </a:lnTo>
                    <a:lnTo>
                      <a:pt x="348996" y="445007"/>
                    </a:lnTo>
                    <a:lnTo>
                      <a:pt x="348996"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42" name="object 242"/>
              <p:cNvSpPr/>
              <p:nvPr/>
            </p:nvSpPr>
            <p:spPr>
              <a:xfrm>
                <a:off x="7059167" y="2288033"/>
                <a:ext cx="347980" cy="918633"/>
              </a:xfrm>
              <a:custGeom>
                <a:avLst/>
                <a:gdLst/>
                <a:ahLst/>
                <a:cxnLst/>
                <a:rect l="l" t="t" r="r" b="b"/>
                <a:pathLst>
                  <a:path w="347979" h="688975">
                    <a:moveTo>
                      <a:pt x="347472" y="0"/>
                    </a:moveTo>
                    <a:lnTo>
                      <a:pt x="0" y="0"/>
                    </a:lnTo>
                    <a:lnTo>
                      <a:pt x="0" y="688848"/>
                    </a:lnTo>
                    <a:lnTo>
                      <a:pt x="347472" y="688848"/>
                    </a:lnTo>
                    <a:lnTo>
                      <a:pt x="347472"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43" name="object 243"/>
              <p:cNvSpPr/>
              <p:nvPr/>
            </p:nvSpPr>
            <p:spPr>
              <a:xfrm>
                <a:off x="7552944" y="2288032"/>
                <a:ext cx="347980" cy="677333"/>
              </a:xfrm>
              <a:custGeom>
                <a:avLst/>
                <a:gdLst/>
                <a:ahLst/>
                <a:cxnLst/>
                <a:rect l="l" t="t" r="r" b="b"/>
                <a:pathLst>
                  <a:path w="347979" h="508000">
                    <a:moveTo>
                      <a:pt x="347471" y="0"/>
                    </a:moveTo>
                    <a:lnTo>
                      <a:pt x="0" y="0"/>
                    </a:lnTo>
                    <a:lnTo>
                      <a:pt x="0" y="507492"/>
                    </a:lnTo>
                    <a:lnTo>
                      <a:pt x="347471" y="507492"/>
                    </a:lnTo>
                    <a:lnTo>
                      <a:pt x="347471"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44" name="object 244"/>
              <p:cNvSpPr/>
              <p:nvPr/>
            </p:nvSpPr>
            <p:spPr>
              <a:xfrm>
                <a:off x="8046719" y="2288032"/>
                <a:ext cx="347980" cy="677333"/>
              </a:xfrm>
              <a:custGeom>
                <a:avLst/>
                <a:gdLst/>
                <a:ahLst/>
                <a:cxnLst/>
                <a:rect l="l" t="t" r="r" b="b"/>
                <a:pathLst>
                  <a:path w="347979" h="508000">
                    <a:moveTo>
                      <a:pt x="347472" y="0"/>
                    </a:moveTo>
                    <a:lnTo>
                      <a:pt x="0" y="0"/>
                    </a:lnTo>
                    <a:lnTo>
                      <a:pt x="0" y="507492"/>
                    </a:lnTo>
                    <a:lnTo>
                      <a:pt x="347472" y="507492"/>
                    </a:lnTo>
                    <a:lnTo>
                      <a:pt x="347472"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45" name="object 245"/>
              <p:cNvSpPr/>
              <p:nvPr/>
            </p:nvSpPr>
            <p:spPr>
              <a:xfrm>
                <a:off x="8540495" y="2288032"/>
                <a:ext cx="349250" cy="800947"/>
              </a:xfrm>
              <a:custGeom>
                <a:avLst/>
                <a:gdLst/>
                <a:ahLst/>
                <a:cxnLst/>
                <a:rect l="l" t="t" r="r" b="b"/>
                <a:pathLst>
                  <a:path w="349250" h="600710">
                    <a:moveTo>
                      <a:pt x="348996" y="0"/>
                    </a:moveTo>
                    <a:lnTo>
                      <a:pt x="0" y="0"/>
                    </a:lnTo>
                    <a:lnTo>
                      <a:pt x="0" y="600456"/>
                    </a:lnTo>
                    <a:lnTo>
                      <a:pt x="348996" y="600456"/>
                    </a:lnTo>
                    <a:lnTo>
                      <a:pt x="348996"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46" name="object 246"/>
              <p:cNvSpPr/>
              <p:nvPr/>
            </p:nvSpPr>
            <p:spPr>
              <a:xfrm>
                <a:off x="9035795" y="2288031"/>
                <a:ext cx="347980" cy="731520"/>
              </a:xfrm>
              <a:custGeom>
                <a:avLst/>
                <a:gdLst/>
                <a:ahLst/>
                <a:cxnLst/>
                <a:rect l="l" t="t" r="r" b="b"/>
                <a:pathLst>
                  <a:path w="347979" h="548639">
                    <a:moveTo>
                      <a:pt x="347472" y="0"/>
                    </a:moveTo>
                    <a:lnTo>
                      <a:pt x="0" y="0"/>
                    </a:lnTo>
                    <a:lnTo>
                      <a:pt x="0" y="548639"/>
                    </a:lnTo>
                    <a:lnTo>
                      <a:pt x="347472" y="548639"/>
                    </a:lnTo>
                    <a:lnTo>
                      <a:pt x="347472"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47" name="object 247"/>
              <p:cNvSpPr/>
              <p:nvPr/>
            </p:nvSpPr>
            <p:spPr>
              <a:xfrm>
                <a:off x="9529571" y="2288031"/>
                <a:ext cx="347980" cy="876300"/>
              </a:xfrm>
              <a:custGeom>
                <a:avLst/>
                <a:gdLst/>
                <a:ahLst/>
                <a:cxnLst/>
                <a:rect l="l" t="t" r="r" b="b"/>
                <a:pathLst>
                  <a:path w="347979" h="657225">
                    <a:moveTo>
                      <a:pt x="347472" y="0"/>
                    </a:moveTo>
                    <a:lnTo>
                      <a:pt x="0" y="0"/>
                    </a:lnTo>
                    <a:lnTo>
                      <a:pt x="0" y="656844"/>
                    </a:lnTo>
                    <a:lnTo>
                      <a:pt x="347472" y="656844"/>
                    </a:lnTo>
                    <a:lnTo>
                      <a:pt x="347472"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48" name="object 248"/>
              <p:cNvSpPr/>
              <p:nvPr/>
            </p:nvSpPr>
            <p:spPr>
              <a:xfrm>
                <a:off x="10023347" y="2288032"/>
                <a:ext cx="347980" cy="687493"/>
              </a:xfrm>
              <a:custGeom>
                <a:avLst/>
                <a:gdLst/>
                <a:ahLst/>
                <a:cxnLst/>
                <a:rect l="l" t="t" r="r" b="b"/>
                <a:pathLst>
                  <a:path w="347979" h="515619">
                    <a:moveTo>
                      <a:pt x="347472" y="0"/>
                    </a:moveTo>
                    <a:lnTo>
                      <a:pt x="0" y="0"/>
                    </a:lnTo>
                    <a:lnTo>
                      <a:pt x="0" y="515112"/>
                    </a:lnTo>
                    <a:lnTo>
                      <a:pt x="347472" y="515112"/>
                    </a:lnTo>
                    <a:lnTo>
                      <a:pt x="347472"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49" name="object 249"/>
              <p:cNvSpPr/>
              <p:nvPr/>
            </p:nvSpPr>
            <p:spPr>
              <a:xfrm>
                <a:off x="2538983" y="2288032"/>
                <a:ext cx="0" cy="3156373"/>
              </a:xfrm>
              <a:custGeom>
                <a:avLst/>
                <a:gdLst/>
                <a:ahLst/>
                <a:cxnLst/>
                <a:rect l="l" t="t" r="r" b="b"/>
                <a:pathLst>
                  <a:path h="2367279">
                    <a:moveTo>
                      <a:pt x="0" y="2366772"/>
                    </a:moveTo>
                    <a:lnTo>
                      <a:pt x="0" y="0"/>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50" name="object 250"/>
              <p:cNvSpPr/>
              <p:nvPr/>
            </p:nvSpPr>
            <p:spPr>
              <a:xfrm>
                <a:off x="2491741" y="5443728"/>
                <a:ext cx="47625" cy="0"/>
              </a:xfrm>
              <a:custGeom>
                <a:avLst/>
                <a:gdLst/>
                <a:ahLst/>
                <a:cxnLst/>
                <a:rect l="l" t="t" r="r" b="b"/>
                <a:pathLst>
                  <a:path w="47625">
                    <a:moveTo>
                      <a:pt x="0" y="0"/>
                    </a:moveTo>
                    <a:lnTo>
                      <a:pt x="47243" y="0"/>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51" name="object 251"/>
              <p:cNvSpPr/>
              <p:nvPr/>
            </p:nvSpPr>
            <p:spPr>
              <a:xfrm>
                <a:off x="2491741" y="5128768"/>
                <a:ext cx="47625" cy="0"/>
              </a:xfrm>
              <a:custGeom>
                <a:avLst/>
                <a:gdLst/>
                <a:ahLst/>
                <a:cxnLst/>
                <a:rect l="l" t="t" r="r" b="b"/>
                <a:pathLst>
                  <a:path w="47625">
                    <a:moveTo>
                      <a:pt x="0" y="0"/>
                    </a:moveTo>
                    <a:lnTo>
                      <a:pt x="47243" y="0"/>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52" name="object 252"/>
              <p:cNvSpPr/>
              <p:nvPr/>
            </p:nvSpPr>
            <p:spPr>
              <a:xfrm>
                <a:off x="2491741" y="4813807"/>
                <a:ext cx="47625" cy="0"/>
              </a:xfrm>
              <a:custGeom>
                <a:avLst/>
                <a:gdLst/>
                <a:ahLst/>
                <a:cxnLst/>
                <a:rect l="l" t="t" r="r" b="b"/>
                <a:pathLst>
                  <a:path w="47625">
                    <a:moveTo>
                      <a:pt x="0" y="0"/>
                    </a:moveTo>
                    <a:lnTo>
                      <a:pt x="47243" y="0"/>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53" name="object 253"/>
              <p:cNvSpPr/>
              <p:nvPr/>
            </p:nvSpPr>
            <p:spPr>
              <a:xfrm>
                <a:off x="2491741" y="4496815"/>
                <a:ext cx="47625" cy="0"/>
              </a:xfrm>
              <a:custGeom>
                <a:avLst/>
                <a:gdLst/>
                <a:ahLst/>
                <a:cxnLst/>
                <a:rect l="l" t="t" r="r" b="b"/>
                <a:pathLst>
                  <a:path w="47625">
                    <a:moveTo>
                      <a:pt x="0" y="0"/>
                    </a:moveTo>
                    <a:lnTo>
                      <a:pt x="47243" y="0"/>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54" name="object 254"/>
              <p:cNvSpPr/>
              <p:nvPr/>
            </p:nvSpPr>
            <p:spPr>
              <a:xfrm>
                <a:off x="2491741" y="4181856"/>
                <a:ext cx="47625" cy="0"/>
              </a:xfrm>
              <a:custGeom>
                <a:avLst/>
                <a:gdLst/>
                <a:ahLst/>
                <a:cxnLst/>
                <a:rect l="l" t="t" r="r" b="b"/>
                <a:pathLst>
                  <a:path w="47625">
                    <a:moveTo>
                      <a:pt x="0" y="0"/>
                    </a:moveTo>
                    <a:lnTo>
                      <a:pt x="47243" y="0"/>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55" name="object 255"/>
              <p:cNvSpPr/>
              <p:nvPr/>
            </p:nvSpPr>
            <p:spPr>
              <a:xfrm>
                <a:off x="2491741" y="3866896"/>
                <a:ext cx="47625" cy="0"/>
              </a:xfrm>
              <a:custGeom>
                <a:avLst/>
                <a:gdLst/>
                <a:ahLst/>
                <a:cxnLst/>
                <a:rect l="l" t="t" r="r" b="b"/>
                <a:pathLst>
                  <a:path w="47625">
                    <a:moveTo>
                      <a:pt x="0" y="0"/>
                    </a:moveTo>
                    <a:lnTo>
                      <a:pt x="47243" y="0"/>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56" name="object 256"/>
              <p:cNvSpPr/>
              <p:nvPr/>
            </p:nvSpPr>
            <p:spPr>
              <a:xfrm>
                <a:off x="2491741" y="3551935"/>
                <a:ext cx="47625" cy="0"/>
              </a:xfrm>
              <a:custGeom>
                <a:avLst/>
                <a:gdLst/>
                <a:ahLst/>
                <a:cxnLst/>
                <a:rect l="l" t="t" r="r" b="b"/>
                <a:pathLst>
                  <a:path w="47625">
                    <a:moveTo>
                      <a:pt x="0" y="0"/>
                    </a:moveTo>
                    <a:lnTo>
                      <a:pt x="47243" y="0"/>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57" name="object 257"/>
              <p:cNvSpPr/>
              <p:nvPr/>
            </p:nvSpPr>
            <p:spPr>
              <a:xfrm>
                <a:off x="2491741" y="3234943"/>
                <a:ext cx="47625" cy="0"/>
              </a:xfrm>
              <a:custGeom>
                <a:avLst/>
                <a:gdLst/>
                <a:ahLst/>
                <a:cxnLst/>
                <a:rect l="l" t="t" r="r" b="b"/>
                <a:pathLst>
                  <a:path w="47625">
                    <a:moveTo>
                      <a:pt x="0" y="0"/>
                    </a:moveTo>
                    <a:lnTo>
                      <a:pt x="47243" y="0"/>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58" name="object 258"/>
              <p:cNvSpPr/>
              <p:nvPr/>
            </p:nvSpPr>
            <p:spPr>
              <a:xfrm>
                <a:off x="2491741" y="2919984"/>
                <a:ext cx="47625" cy="0"/>
              </a:xfrm>
              <a:custGeom>
                <a:avLst/>
                <a:gdLst/>
                <a:ahLst/>
                <a:cxnLst/>
                <a:rect l="l" t="t" r="r" b="b"/>
                <a:pathLst>
                  <a:path w="47625">
                    <a:moveTo>
                      <a:pt x="0" y="0"/>
                    </a:moveTo>
                    <a:lnTo>
                      <a:pt x="47243" y="0"/>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59" name="object 259"/>
              <p:cNvSpPr/>
              <p:nvPr/>
            </p:nvSpPr>
            <p:spPr>
              <a:xfrm>
                <a:off x="2491741" y="2605023"/>
                <a:ext cx="47625" cy="0"/>
              </a:xfrm>
              <a:custGeom>
                <a:avLst/>
                <a:gdLst/>
                <a:ahLst/>
                <a:cxnLst/>
                <a:rect l="l" t="t" r="r" b="b"/>
                <a:pathLst>
                  <a:path w="47625">
                    <a:moveTo>
                      <a:pt x="0" y="0"/>
                    </a:moveTo>
                    <a:lnTo>
                      <a:pt x="47243" y="0"/>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60" name="object 260"/>
              <p:cNvSpPr/>
              <p:nvPr/>
            </p:nvSpPr>
            <p:spPr>
              <a:xfrm>
                <a:off x="2491741" y="2288031"/>
                <a:ext cx="47625" cy="0"/>
              </a:xfrm>
              <a:custGeom>
                <a:avLst/>
                <a:gdLst/>
                <a:ahLst/>
                <a:cxnLst/>
                <a:rect l="l" t="t" r="r" b="b"/>
                <a:pathLst>
                  <a:path w="47625">
                    <a:moveTo>
                      <a:pt x="0" y="0"/>
                    </a:moveTo>
                    <a:lnTo>
                      <a:pt x="47243" y="0"/>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61" name="object 261"/>
              <p:cNvSpPr/>
              <p:nvPr/>
            </p:nvSpPr>
            <p:spPr>
              <a:xfrm>
                <a:off x="2538984" y="5443728"/>
                <a:ext cx="7905115" cy="0"/>
              </a:xfrm>
              <a:custGeom>
                <a:avLst/>
                <a:gdLst/>
                <a:ahLst/>
                <a:cxnLst/>
                <a:rect l="l" t="t" r="r" b="b"/>
                <a:pathLst>
                  <a:path w="7905115">
                    <a:moveTo>
                      <a:pt x="0" y="0"/>
                    </a:moveTo>
                    <a:lnTo>
                      <a:pt x="7904988" y="0"/>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62" name="object 262"/>
              <p:cNvSpPr/>
              <p:nvPr/>
            </p:nvSpPr>
            <p:spPr>
              <a:xfrm>
                <a:off x="2538983" y="5443728"/>
                <a:ext cx="0" cy="50800"/>
              </a:xfrm>
              <a:custGeom>
                <a:avLst/>
                <a:gdLst/>
                <a:ahLst/>
                <a:cxnLst/>
                <a:rect l="l" t="t" r="r" b="b"/>
                <a:pathLst>
                  <a:path h="38100">
                    <a:moveTo>
                      <a:pt x="0" y="0"/>
                    </a:moveTo>
                    <a:lnTo>
                      <a:pt x="0" y="38099"/>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63" name="object 263"/>
              <p:cNvSpPr/>
              <p:nvPr/>
            </p:nvSpPr>
            <p:spPr>
              <a:xfrm>
                <a:off x="3032760" y="5443728"/>
                <a:ext cx="0" cy="50800"/>
              </a:xfrm>
              <a:custGeom>
                <a:avLst/>
                <a:gdLst/>
                <a:ahLst/>
                <a:cxnLst/>
                <a:rect l="l" t="t" r="r" b="b"/>
                <a:pathLst>
                  <a:path h="38100">
                    <a:moveTo>
                      <a:pt x="0" y="0"/>
                    </a:moveTo>
                    <a:lnTo>
                      <a:pt x="0" y="38099"/>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64" name="object 264"/>
              <p:cNvSpPr/>
              <p:nvPr/>
            </p:nvSpPr>
            <p:spPr>
              <a:xfrm>
                <a:off x="3526535" y="5443728"/>
                <a:ext cx="0" cy="50800"/>
              </a:xfrm>
              <a:custGeom>
                <a:avLst/>
                <a:gdLst/>
                <a:ahLst/>
                <a:cxnLst/>
                <a:rect l="l" t="t" r="r" b="b"/>
                <a:pathLst>
                  <a:path h="38100">
                    <a:moveTo>
                      <a:pt x="0" y="0"/>
                    </a:moveTo>
                    <a:lnTo>
                      <a:pt x="0" y="38099"/>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65" name="object 265"/>
              <p:cNvSpPr/>
              <p:nvPr/>
            </p:nvSpPr>
            <p:spPr>
              <a:xfrm>
                <a:off x="4020311" y="5443728"/>
                <a:ext cx="0" cy="50800"/>
              </a:xfrm>
              <a:custGeom>
                <a:avLst/>
                <a:gdLst/>
                <a:ahLst/>
                <a:cxnLst/>
                <a:rect l="l" t="t" r="r" b="b"/>
                <a:pathLst>
                  <a:path h="38100">
                    <a:moveTo>
                      <a:pt x="0" y="0"/>
                    </a:moveTo>
                    <a:lnTo>
                      <a:pt x="0" y="38099"/>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66" name="object 266"/>
              <p:cNvSpPr/>
              <p:nvPr/>
            </p:nvSpPr>
            <p:spPr>
              <a:xfrm>
                <a:off x="4515611" y="5443728"/>
                <a:ext cx="0" cy="50800"/>
              </a:xfrm>
              <a:custGeom>
                <a:avLst/>
                <a:gdLst/>
                <a:ahLst/>
                <a:cxnLst/>
                <a:rect l="l" t="t" r="r" b="b"/>
                <a:pathLst>
                  <a:path h="38100">
                    <a:moveTo>
                      <a:pt x="0" y="0"/>
                    </a:moveTo>
                    <a:lnTo>
                      <a:pt x="0" y="38099"/>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67" name="object 267"/>
              <p:cNvSpPr/>
              <p:nvPr/>
            </p:nvSpPr>
            <p:spPr>
              <a:xfrm>
                <a:off x="5009388" y="5443728"/>
                <a:ext cx="0" cy="50800"/>
              </a:xfrm>
              <a:custGeom>
                <a:avLst/>
                <a:gdLst/>
                <a:ahLst/>
                <a:cxnLst/>
                <a:rect l="l" t="t" r="r" b="b"/>
                <a:pathLst>
                  <a:path h="38100">
                    <a:moveTo>
                      <a:pt x="0" y="0"/>
                    </a:moveTo>
                    <a:lnTo>
                      <a:pt x="0" y="38099"/>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68" name="object 268"/>
              <p:cNvSpPr/>
              <p:nvPr/>
            </p:nvSpPr>
            <p:spPr>
              <a:xfrm>
                <a:off x="5503164" y="5443728"/>
                <a:ext cx="0" cy="50800"/>
              </a:xfrm>
              <a:custGeom>
                <a:avLst/>
                <a:gdLst/>
                <a:ahLst/>
                <a:cxnLst/>
                <a:rect l="l" t="t" r="r" b="b"/>
                <a:pathLst>
                  <a:path h="38100">
                    <a:moveTo>
                      <a:pt x="0" y="0"/>
                    </a:moveTo>
                    <a:lnTo>
                      <a:pt x="0" y="38099"/>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69" name="object 269"/>
              <p:cNvSpPr/>
              <p:nvPr/>
            </p:nvSpPr>
            <p:spPr>
              <a:xfrm>
                <a:off x="5996940" y="5443728"/>
                <a:ext cx="0" cy="50800"/>
              </a:xfrm>
              <a:custGeom>
                <a:avLst/>
                <a:gdLst/>
                <a:ahLst/>
                <a:cxnLst/>
                <a:rect l="l" t="t" r="r" b="b"/>
                <a:pathLst>
                  <a:path h="38100">
                    <a:moveTo>
                      <a:pt x="0" y="0"/>
                    </a:moveTo>
                    <a:lnTo>
                      <a:pt x="0" y="38099"/>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70" name="object 270"/>
              <p:cNvSpPr/>
              <p:nvPr/>
            </p:nvSpPr>
            <p:spPr>
              <a:xfrm>
                <a:off x="6490715" y="5443728"/>
                <a:ext cx="0" cy="50800"/>
              </a:xfrm>
              <a:custGeom>
                <a:avLst/>
                <a:gdLst/>
                <a:ahLst/>
                <a:cxnLst/>
                <a:rect l="l" t="t" r="r" b="b"/>
                <a:pathLst>
                  <a:path h="38100">
                    <a:moveTo>
                      <a:pt x="0" y="0"/>
                    </a:moveTo>
                    <a:lnTo>
                      <a:pt x="0" y="38099"/>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71" name="object 271"/>
              <p:cNvSpPr/>
              <p:nvPr/>
            </p:nvSpPr>
            <p:spPr>
              <a:xfrm>
                <a:off x="6986015" y="5443728"/>
                <a:ext cx="0" cy="50800"/>
              </a:xfrm>
              <a:custGeom>
                <a:avLst/>
                <a:gdLst/>
                <a:ahLst/>
                <a:cxnLst/>
                <a:rect l="l" t="t" r="r" b="b"/>
                <a:pathLst>
                  <a:path h="38100">
                    <a:moveTo>
                      <a:pt x="0" y="0"/>
                    </a:moveTo>
                    <a:lnTo>
                      <a:pt x="0" y="38099"/>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72" name="object 272"/>
              <p:cNvSpPr/>
              <p:nvPr/>
            </p:nvSpPr>
            <p:spPr>
              <a:xfrm>
                <a:off x="7479791" y="5443728"/>
                <a:ext cx="0" cy="50800"/>
              </a:xfrm>
              <a:custGeom>
                <a:avLst/>
                <a:gdLst/>
                <a:ahLst/>
                <a:cxnLst/>
                <a:rect l="l" t="t" r="r" b="b"/>
                <a:pathLst>
                  <a:path h="38100">
                    <a:moveTo>
                      <a:pt x="0" y="0"/>
                    </a:moveTo>
                    <a:lnTo>
                      <a:pt x="0" y="38099"/>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73" name="object 273"/>
              <p:cNvSpPr/>
              <p:nvPr/>
            </p:nvSpPr>
            <p:spPr>
              <a:xfrm>
                <a:off x="7973567" y="5443728"/>
                <a:ext cx="0" cy="50800"/>
              </a:xfrm>
              <a:custGeom>
                <a:avLst/>
                <a:gdLst/>
                <a:ahLst/>
                <a:cxnLst/>
                <a:rect l="l" t="t" r="r" b="b"/>
                <a:pathLst>
                  <a:path h="38100">
                    <a:moveTo>
                      <a:pt x="0" y="0"/>
                    </a:moveTo>
                    <a:lnTo>
                      <a:pt x="0" y="38099"/>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74" name="object 274"/>
              <p:cNvSpPr/>
              <p:nvPr/>
            </p:nvSpPr>
            <p:spPr>
              <a:xfrm>
                <a:off x="8467343" y="5443728"/>
                <a:ext cx="0" cy="50800"/>
              </a:xfrm>
              <a:custGeom>
                <a:avLst/>
                <a:gdLst/>
                <a:ahLst/>
                <a:cxnLst/>
                <a:rect l="l" t="t" r="r" b="b"/>
                <a:pathLst>
                  <a:path h="38100">
                    <a:moveTo>
                      <a:pt x="0" y="0"/>
                    </a:moveTo>
                    <a:lnTo>
                      <a:pt x="0" y="38099"/>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75" name="object 275"/>
              <p:cNvSpPr/>
              <p:nvPr/>
            </p:nvSpPr>
            <p:spPr>
              <a:xfrm>
                <a:off x="8962643" y="5443728"/>
                <a:ext cx="0" cy="50800"/>
              </a:xfrm>
              <a:custGeom>
                <a:avLst/>
                <a:gdLst/>
                <a:ahLst/>
                <a:cxnLst/>
                <a:rect l="l" t="t" r="r" b="b"/>
                <a:pathLst>
                  <a:path h="38100">
                    <a:moveTo>
                      <a:pt x="0" y="0"/>
                    </a:moveTo>
                    <a:lnTo>
                      <a:pt x="0" y="38099"/>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76" name="object 276"/>
              <p:cNvSpPr/>
              <p:nvPr/>
            </p:nvSpPr>
            <p:spPr>
              <a:xfrm>
                <a:off x="9456419" y="5443728"/>
                <a:ext cx="0" cy="50800"/>
              </a:xfrm>
              <a:custGeom>
                <a:avLst/>
                <a:gdLst/>
                <a:ahLst/>
                <a:cxnLst/>
                <a:rect l="l" t="t" r="r" b="b"/>
                <a:pathLst>
                  <a:path h="38100">
                    <a:moveTo>
                      <a:pt x="0" y="0"/>
                    </a:moveTo>
                    <a:lnTo>
                      <a:pt x="0" y="38099"/>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77" name="object 277"/>
              <p:cNvSpPr/>
              <p:nvPr/>
            </p:nvSpPr>
            <p:spPr>
              <a:xfrm>
                <a:off x="9950195" y="5443728"/>
                <a:ext cx="0" cy="50800"/>
              </a:xfrm>
              <a:custGeom>
                <a:avLst/>
                <a:gdLst/>
                <a:ahLst/>
                <a:cxnLst/>
                <a:rect l="l" t="t" r="r" b="b"/>
                <a:pathLst>
                  <a:path h="38100">
                    <a:moveTo>
                      <a:pt x="0" y="0"/>
                    </a:moveTo>
                    <a:lnTo>
                      <a:pt x="0" y="38099"/>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78" name="object 278"/>
              <p:cNvSpPr/>
              <p:nvPr/>
            </p:nvSpPr>
            <p:spPr>
              <a:xfrm>
                <a:off x="10443971" y="5443728"/>
                <a:ext cx="0" cy="50800"/>
              </a:xfrm>
              <a:custGeom>
                <a:avLst/>
                <a:gdLst/>
                <a:ahLst/>
                <a:cxnLst/>
                <a:rect l="l" t="t" r="r" b="b"/>
                <a:pathLst>
                  <a:path h="38100">
                    <a:moveTo>
                      <a:pt x="0" y="0"/>
                    </a:moveTo>
                    <a:lnTo>
                      <a:pt x="0" y="38099"/>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279" name="object 279"/>
              <p:cNvSpPr txBox="1"/>
              <p:nvPr/>
            </p:nvSpPr>
            <p:spPr>
              <a:xfrm>
                <a:off x="2004773" y="2196337"/>
                <a:ext cx="416559" cy="3381054"/>
              </a:xfrm>
              <a:prstGeom prst="rect">
                <a:avLst/>
              </a:prstGeom>
            </p:spPr>
            <p:txBody>
              <a:bodyPr vert="horz" wrap="square" lIns="0" tIns="66675" rIns="0" bIns="0" rtlCol="0">
                <a:spAutoFit/>
              </a:body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kumimoji="0" sz="1200" b="0" i="0" u="none" strike="noStrike" kern="1200" cap="none" spc="-5" normalizeH="0" baseline="0" noProof="0" dirty="0">
                    <a:ln>
                      <a:noFill/>
                    </a:ln>
                    <a:solidFill>
                      <a:srgbClr val="2D2926"/>
                    </a:solidFill>
                    <a:effectLst/>
                    <a:uLnTx/>
                    <a:uFillTx/>
                    <a:latin typeface="Calibri"/>
                    <a:ea typeface="+mn-ea"/>
                    <a:cs typeface="Arial"/>
                  </a:rPr>
                  <a:t>1</a:t>
                </a:r>
                <a:r>
                  <a:rPr kumimoji="0" sz="1200" b="0" i="0" u="none" strike="noStrike" kern="1200" cap="none" spc="-15" normalizeH="0" baseline="0" noProof="0" dirty="0">
                    <a:ln>
                      <a:noFill/>
                    </a:ln>
                    <a:solidFill>
                      <a:srgbClr val="2D2926"/>
                    </a:solidFill>
                    <a:effectLst/>
                    <a:uLnTx/>
                    <a:uFillTx/>
                    <a:latin typeface="Calibri"/>
                    <a:ea typeface="+mn-ea"/>
                    <a:cs typeface="Arial"/>
                  </a:rPr>
                  <a:t>0</a:t>
                </a:r>
                <a:r>
                  <a:rPr kumimoji="0" sz="1200" b="0" i="0" u="none" strike="noStrike" kern="1200" cap="none" spc="-5" normalizeH="0" baseline="0" noProof="0" dirty="0">
                    <a:ln>
                      <a:noFill/>
                    </a:ln>
                    <a:solidFill>
                      <a:srgbClr val="2D2926"/>
                    </a:solidFill>
                    <a:effectLst/>
                    <a:uLnTx/>
                    <a:uFillTx/>
                    <a:latin typeface="Calibri"/>
                    <a:ea typeface="+mn-ea"/>
                    <a:cs typeface="Arial"/>
                  </a:rPr>
                  <a:t>0%</a:t>
                </a:r>
                <a:endParaRPr kumimoji="0" sz="1200" b="0" i="0" u="none" strike="noStrike" kern="1200" cap="none" spc="0" normalizeH="0" baseline="0" noProof="0" dirty="0">
                  <a:ln>
                    <a:noFill/>
                  </a:ln>
                  <a:solidFill>
                    <a:srgbClr val="2D2926"/>
                  </a:solidFill>
                  <a:effectLst/>
                  <a:uLnTx/>
                  <a:uFillTx/>
                  <a:latin typeface="Calibri"/>
                  <a:ea typeface="+mn-ea"/>
                  <a:cs typeface="Arial"/>
                </a:endParaRPr>
              </a:p>
              <a:p>
                <a:pPr marL="82550" marR="0" lvl="0" indent="0" algn="ctr" defTabSz="914400" rtl="0" eaLnBrk="1" fontAlgn="auto" latinLnBrk="0" hangingPunct="1">
                  <a:lnSpc>
                    <a:spcPct val="100000"/>
                  </a:lnSpc>
                  <a:spcBef>
                    <a:spcPts val="500"/>
                  </a:spcBef>
                  <a:spcAft>
                    <a:spcPts val="500"/>
                  </a:spcAft>
                  <a:buClrTx/>
                  <a:buSzTx/>
                  <a:buFontTx/>
                  <a:buNone/>
                  <a:tabLst/>
                  <a:defRPr/>
                </a:pPr>
                <a:r>
                  <a:rPr kumimoji="0" sz="1200" b="0" i="0" u="none" strike="noStrike" kern="1200" cap="none" spc="-5" normalizeH="0" baseline="0" noProof="0" dirty="0">
                    <a:ln>
                      <a:noFill/>
                    </a:ln>
                    <a:solidFill>
                      <a:srgbClr val="2D2926"/>
                    </a:solidFill>
                    <a:effectLst/>
                    <a:uLnTx/>
                    <a:uFillTx/>
                    <a:latin typeface="Calibri"/>
                    <a:ea typeface="+mn-ea"/>
                    <a:cs typeface="Arial"/>
                  </a:rPr>
                  <a:t>9</a:t>
                </a:r>
                <a:r>
                  <a:rPr kumimoji="0" sz="1200" b="0" i="0" u="none" strike="noStrike" kern="1200" cap="none" spc="-15" normalizeH="0" baseline="0" noProof="0" dirty="0">
                    <a:ln>
                      <a:noFill/>
                    </a:ln>
                    <a:solidFill>
                      <a:srgbClr val="2D2926"/>
                    </a:solidFill>
                    <a:effectLst/>
                    <a:uLnTx/>
                    <a:uFillTx/>
                    <a:latin typeface="Calibri"/>
                    <a:ea typeface="+mn-ea"/>
                    <a:cs typeface="Arial"/>
                  </a:rPr>
                  <a:t>0</a:t>
                </a:r>
                <a:r>
                  <a:rPr kumimoji="0" sz="1200" b="0" i="0" u="none" strike="noStrike" kern="1200" cap="none" spc="-5" normalizeH="0" baseline="0" noProof="0" dirty="0">
                    <a:ln>
                      <a:noFill/>
                    </a:ln>
                    <a:solidFill>
                      <a:srgbClr val="2D2926"/>
                    </a:solidFill>
                    <a:effectLst/>
                    <a:uLnTx/>
                    <a:uFillTx/>
                    <a:latin typeface="Calibri"/>
                    <a:ea typeface="+mn-ea"/>
                    <a:cs typeface="Arial"/>
                  </a:rPr>
                  <a:t>%</a:t>
                </a:r>
                <a:endParaRPr kumimoji="0" sz="1200" b="0" i="0" u="none" strike="noStrike" kern="1200" cap="none" spc="0" normalizeH="0" baseline="0" noProof="0" dirty="0">
                  <a:ln>
                    <a:noFill/>
                  </a:ln>
                  <a:solidFill>
                    <a:srgbClr val="2D2926"/>
                  </a:solidFill>
                  <a:effectLst/>
                  <a:uLnTx/>
                  <a:uFillTx/>
                  <a:latin typeface="Calibri"/>
                  <a:ea typeface="+mn-ea"/>
                  <a:cs typeface="Arial"/>
                </a:endParaRPr>
              </a:p>
              <a:p>
                <a:pPr marL="82550" marR="0" lvl="0" indent="0" algn="ctr" defTabSz="914400" rtl="0" eaLnBrk="1" fontAlgn="auto" latinLnBrk="0" hangingPunct="1">
                  <a:lnSpc>
                    <a:spcPct val="100000"/>
                  </a:lnSpc>
                  <a:spcBef>
                    <a:spcPts val="500"/>
                  </a:spcBef>
                  <a:spcAft>
                    <a:spcPts val="500"/>
                  </a:spcAft>
                  <a:buClrTx/>
                  <a:buSzTx/>
                  <a:buFontTx/>
                  <a:buNone/>
                  <a:tabLst/>
                  <a:defRPr/>
                </a:pPr>
                <a:r>
                  <a:rPr kumimoji="0" sz="1200" b="0" i="0" u="none" strike="noStrike" kern="1200" cap="none" spc="-5" normalizeH="0" baseline="0" noProof="0" dirty="0">
                    <a:ln>
                      <a:noFill/>
                    </a:ln>
                    <a:solidFill>
                      <a:srgbClr val="2D2926"/>
                    </a:solidFill>
                    <a:effectLst/>
                    <a:uLnTx/>
                    <a:uFillTx/>
                    <a:latin typeface="Calibri"/>
                    <a:ea typeface="+mn-ea"/>
                    <a:cs typeface="Arial"/>
                  </a:rPr>
                  <a:t>8</a:t>
                </a:r>
                <a:r>
                  <a:rPr kumimoji="0" sz="1200" b="0" i="0" u="none" strike="noStrike" kern="1200" cap="none" spc="-15" normalizeH="0" baseline="0" noProof="0" dirty="0">
                    <a:ln>
                      <a:noFill/>
                    </a:ln>
                    <a:solidFill>
                      <a:srgbClr val="2D2926"/>
                    </a:solidFill>
                    <a:effectLst/>
                    <a:uLnTx/>
                    <a:uFillTx/>
                    <a:latin typeface="Calibri"/>
                    <a:ea typeface="+mn-ea"/>
                    <a:cs typeface="Arial"/>
                  </a:rPr>
                  <a:t>0</a:t>
                </a:r>
                <a:r>
                  <a:rPr kumimoji="0" sz="1200" b="0" i="0" u="none" strike="noStrike" kern="1200" cap="none" spc="-5" normalizeH="0" baseline="0" noProof="0" dirty="0">
                    <a:ln>
                      <a:noFill/>
                    </a:ln>
                    <a:solidFill>
                      <a:srgbClr val="2D2926"/>
                    </a:solidFill>
                    <a:effectLst/>
                    <a:uLnTx/>
                    <a:uFillTx/>
                    <a:latin typeface="Calibri"/>
                    <a:ea typeface="+mn-ea"/>
                    <a:cs typeface="Arial"/>
                  </a:rPr>
                  <a:t>%</a:t>
                </a:r>
                <a:endParaRPr kumimoji="0" sz="1200" b="0" i="0" u="none" strike="noStrike" kern="1200" cap="none" spc="0" normalizeH="0" baseline="0" noProof="0" dirty="0">
                  <a:ln>
                    <a:noFill/>
                  </a:ln>
                  <a:solidFill>
                    <a:srgbClr val="2D2926"/>
                  </a:solidFill>
                  <a:effectLst/>
                  <a:uLnTx/>
                  <a:uFillTx/>
                  <a:latin typeface="Calibri"/>
                  <a:ea typeface="+mn-ea"/>
                  <a:cs typeface="Arial"/>
                </a:endParaRPr>
              </a:p>
              <a:p>
                <a:pPr marL="82550" marR="0" lvl="0" indent="0" algn="ctr" defTabSz="914400" rtl="0" eaLnBrk="1" fontAlgn="auto" latinLnBrk="0" hangingPunct="1">
                  <a:lnSpc>
                    <a:spcPct val="100000"/>
                  </a:lnSpc>
                  <a:spcBef>
                    <a:spcPts val="500"/>
                  </a:spcBef>
                  <a:spcAft>
                    <a:spcPts val="500"/>
                  </a:spcAft>
                  <a:buClrTx/>
                  <a:buSzTx/>
                  <a:buFontTx/>
                  <a:buNone/>
                  <a:tabLst/>
                  <a:defRPr/>
                </a:pPr>
                <a:r>
                  <a:rPr kumimoji="0" sz="1200" b="0" i="0" u="none" strike="noStrike" kern="1200" cap="none" spc="-5" normalizeH="0" baseline="0" noProof="0" dirty="0">
                    <a:ln>
                      <a:noFill/>
                    </a:ln>
                    <a:solidFill>
                      <a:srgbClr val="2D2926"/>
                    </a:solidFill>
                    <a:effectLst/>
                    <a:uLnTx/>
                    <a:uFillTx/>
                    <a:latin typeface="Calibri"/>
                    <a:ea typeface="+mn-ea"/>
                    <a:cs typeface="Arial"/>
                  </a:rPr>
                  <a:t>7</a:t>
                </a:r>
                <a:r>
                  <a:rPr kumimoji="0" sz="1200" b="0" i="0" u="none" strike="noStrike" kern="1200" cap="none" spc="-15" normalizeH="0" baseline="0" noProof="0" dirty="0">
                    <a:ln>
                      <a:noFill/>
                    </a:ln>
                    <a:solidFill>
                      <a:srgbClr val="2D2926"/>
                    </a:solidFill>
                    <a:effectLst/>
                    <a:uLnTx/>
                    <a:uFillTx/>
                    <a:latin typeface="Calibri"/>
                    <a:ea typeface="+mn-ea"/>
                    <a:cs typeface="Arial"/>
                  </a:rPr>
                  <a:t>0</a:t>
                </a:r>
                <a:r>
                  <a:rPr kumimoji="0" sz="1200" b="0" i="0" u="none" strike="noStrike" kern="1200" cap="none" spc="-5" normalizeH="0" baseline="0" noProof="0" dirty="0">
                    <a:ln>
                      <a:noFill/>
                    </a:ln>
                    <a:solidFill>
                      <a:srgbClr val="2D2926"/>
                    </a:solidFill>
                    <a:effectLst/>
                    <a:uLnTx/>
                    <a:uFillTx/>
                    <a:latin typeface="Calibri"/>
                    <a:ea typeface="+mn-ea"/>
                    <a:cs typeface="Arial"/>
                  </a:rPr>
                  <a:t>%</a:t>
                </a:r>
                <a:endParaRPr kumimoji="0" sz="1200" b="0" i="0" u="none" strike="noStrike" kern="1200" cap="none" spc="0" normalizeH="0" baseline="0" noProof="0" dirty="0">
                  <a:ln>
                    <a:noFill/>
                  </a:ln>
                  <a:solidFill>
                    <a:srgbClr val="2D2926"/>
                  </a:solidFill>
                  <a:effectLst/>
                  <a:uLnTx/>
                  <a:uFillTx/>
                  <a:latin typeface="Calibri"/>
                  <a:ea typeface="+mn-ea"/>
                  <a:cs typeface="Arial"/>
                </a:endParaRPr>
              </a:p>
              <a:p>
                <a:pPr marL="82550" marR="0" lvl="0" indent="0" algn="ctr" defTabSz="914400" rtl="0" eaLnBrk="1" fontAlgn="auto" latinLnBrk="0" hangingPunct="1">
                  <a:lnSpc>
                    <a:spcPct val="100000"/>
                  </a:lnSpc>
                  <a:spcBef>
                    <a:spcPts val="500"/>
                  </a:spcBef>
                  <a:spcAft>
                    <a:spcPts val="500"/>
                  </a:spcAft>
                  <a:buClrTx/>
                  <a:buSzTx/>
                  <a:buFontTx/>
                  <a:buNone/>
                  <a:tabLst/>
                  <a:defRPr/>
                </a:pPr>
                <a:r>
                  <a:rPr kumimoji="0" sz="1200" b="0" i="0" u="none" strike="noStrike" kern="1200" cap="none" spc="-5" normalizeH="0" baseline="0" noProof="0" dirty="0">
                    <a:ln>
                      <a:noFill/>
                    </a:ln>
                    <a:solidFill>
                      <a:srgbClr val="2D2926"/>
                    </a:solidFill>
                    <a:effectLst/>
                    <a:uLnTx/>
                    <a:uFillTx/>
                    <a:latin typeface="Calibri"/>
                    <a:ea typeface="+mn-ea"/>
                    <a:cs typeface="Arial"/>
                  </a:rPr>
                  <a:t>6</a:t>
                </a:r>
                <a:r>
                  <a:rPr kumimoji="0" sz="1200" b="0" i="0" u="none" strike="noStrike" kern="1200" cap="none" spc="-15" normalizeH="0" baseline="0" noProof="0" dirty="0">
                    <a:ln>
                      <a:noFill/>
                    </a:ln>
                    <a:solidFill>
                      <a:srgbClr val="2D2926"/>
                    </a:solidFill>
                    <a:effectLst/>
                    <a:uLnTx/>
                    <a:uFillTx/>
                    <a:latin typeface="Calibri"/>
                    <a:ea typeface="+mn-ea"/>
                    <a:cs typeface="Arial"/>
                  </a:rPr>
                  <a:t>0</a:t>
                </a:r>
                <a:r>
                  <a:rPr kumimoji="0" sz="1200" b="0" i="0" u="none" strike="noStrike" kern="1200" cap="none" spc="-5" normalizeH="0" baseline="0" noProof="0" dirty="0">
                    <a:ln>
                      <a:noFill/>
                    </a:ln>
                    <a:solidFill>
                      <a:srgbClr val="2D2926"/>
                    </a:solidFill>
                    <a:effectLst/>
                    <a:uLnTx/>
                    <a:uFillTx/>
                    <a:latin typeface="Calibri"/>
                    <a:ea typeface="+mn-ea"/>
                    <a:cs typeface="Arial"/>
                  </a:rPr>
                  <a:t>%</a:t>
                </a:r>
                <a:endParaRPr kumimoji="0" sz="1200" b="0" i="0" u="none" strike="noStrike" kern="1200" cap="none" spc="0" normalizeH="0" baseline="0" noProof="0" dirty="0">
                  <a:ln>
                    <a:noFill/>
                  </a:ln>
                  <a:solidFill>
                    <a:srgbClr val="2D2926"/>
                  </a:solidFill>
                  <a:effectLst/>
                  <a:uLnTx/>
                  <a:uFillTx/>
                  <a:latin typeface="Calibri"/>
                  <a:ea typeface="+mn-ea"/>
                  <a:cs typeface="Arial"/>
                </a:endParaRPr>
              </a:p>
              <a:p>
                <a:pPr marL="82550" marR="0" lvl="0" indent="0" algn="ctr" defTabSz="914400" rtl="0" eaLnBrk="1" fontAlgn="auto" latinLnBrk="0" hangingPunct="1">
                  <a:lnSpc>
                    <a:spcPct val="100000"/>
                  </a:lnSpc>
                  <a:spcBef>
                    <a:spcPts val="500"/>
                  </a:spcBef>
                  <a:spcAft>
                    <a:spcPts val="500"/>
                  </a:spcAft>
                  <a:buClrTx/>
                  <a:buSzTx/>
                  <a:buFontTx/>
                  <a:buNone/>
                  <a:tabLst/>
                  <a:defRPr/>
                </a:pPr>
                <a:r>
                  <a:rPr kumimoji="0" sz="1200" b="0" i="0" u="none" strike="noStrike" kern="1200" cap="none" spc="-5" normalizeH="0" baseline="0" noProof="0" dirty="0">
                    <a:ln>
                      <a:noFill/>
                    </a:ln>
                    <a:solidFill>
                      <a:srgbClr val="2D2926"/>
                    </a:solidFill>
                    <a:effectLst/>
                    <a:uLnTx/>
                    <a:uFillTx/>
                    <a:latin typeface="Calibri"/>
                    <a:ea typeface="+mn-ea"/>
                    <a:cs typeface="Arial"/>
                  </a:rPr>
                  <a:t>5</a:t>
                </a:r>
                <a:r>
                  <a:rPr kumimoji="0" sz="1200" b="0" i="0" u="none" strike="noStrike" kern="1200" cap="none" spc="-15" normalizeH="0" baseline="0" noProof="0" dirty="0">
                    <a:ln>
                      <a:noFill/>
                    </a:ln>
                    <a:solidFill>
                      <a:srgbClr val="2D2926"/>
                    </a:solidFill>
                    <a:effectLst/>
                    <a:uLnTx/>
                    <a:uFillTx/>
                    <a:latin typeface="Calibri"/>
                    <a:ea typeface="+mn-ea"/>
                    <a:cs typeface="Arial"/>
                  </a:rPr>
                  <a:t>0</a:t>
                </a:r>
                <a:r>
                  <a:rPr kumimoji="0" sz="1200" b="0" i="0" u="none" strike="noStrike" kern="1200" cap="none" spc="-5" normalizeH="0" baseline="0" noProof="0" dirty="0">
                    <a:ln>
                      <a:noFill/>
                    </a:ln>
                    <a:solidFill>
                      <a:srgbClr val="2D2926"/>
                    </a:solidFill>
                    <a:effectLst/>
                    <a:uLnTx/>
                    <a:uFillTx/>
                    <a:latin typeface="Calibri"/>
                    <a:ea typeface="+mn-ea"/>
                    <a:cs typeface="Arial"/>
                  </a:rPr>
                  <a:t>%</a:t>
                </a:r>
                <a:endParaRPr kumimoji="0" sz="1200" b="0" i="0" u="none" strike="noStrike" kern="1200" cap="none" spc="0" normalizeH="0" baseline="0" noProof="0" dirty="0">
                  <a:ln>
                    <a:noFill/>
                  </a:ln>
                  <a:solidFill>
                    <a:srgbClr val="2D2926"/>
                  </a:solidFill>
                  <a:effectLst/>
                  <a:uLnTx/>
                  <a:uFillTx/>
                  <a:latin typeface="Calibri"/>
                  <a:ea typeface="+mn-ea"/>
                  <a:cs typeface="Arial"/>
                </a:endParaRPr>
              </a:p>
              <a:p>
                <a:pPr marL="82550" marR="0" lvl="0" indent="0" algn="ctr" defTabSz="914400" rtl="0" eaLnBrk="1" fontAlgn="auto" latinLnBrk="0" hangingPunct="1">
                  <a:lnSpc>
                    <a:spcPct val="100000"/>
                  </a:lnSpc>
                  <a:spcBef>
                    <a:spcPts val="500"/>
                  </a:spcBef>
                  <a:spcAft>
                    <a:spcPts val="500"/>
                  </a:spcAft>
                  <a:buClrTx/>
                  <a:buSzTx/>
                  <a:buFontTx/>
                  <a:buNone/>
                  <a:tabLst/>
                  <a:defRPr/>
                </a:pPr>
                <a:r>
                  <a:rPr kumimoji="0" sz="1200" b="0" i="0" u="none" strike="noStrike" kern="1200" cap="none" spc="-5" normalizeH="0" baseline="0" noProof="0" dirty="0">
                    <a:ln>
                      <a:noFill/>
                    </a:ln>
                    <a:solidFill>
                      <a:srgbClr val="2D2926"/>
                    </a:solidFill>
                    <a:effectLst/>
                    <a:uLnTx/>
                    <a:uFillTx/>
                    <a:latin typeface="Calibri"/>
                    <a:ea typeface="+mn-ea"/>
                    <a:cs typeface="Arial"/>
                  </a:rPr>
                  <a:t>4</a:t>
                </a:r>
                <a:r>
                  <a:rPr kumimoji="0" sz="1200" b="0" i="0" u="none" strike="noStrike" kern="1200" cap="none" spc="-15" normalizeH="0" baseline="0" noProof="0" dirty="0">
                    <a:ln>
                      <a:noFill/>
                    </a:ln>
                    <a:solidFill>
                      <a:srgbClr val="2D2926"/>
                    </a:solidFill>
                    <a:effectLst/>
                    <a:uLnTx/>
                    <a:uFillTx/>
                    <a:latin typeface="Calibri"/>
                    <a:ea typeface="+mn-ea"/>
                    <a:cs typeface="Arial"/>
                  </a:rPr>
                  <a:t>0</a:t>
                </a:r>
                <a:r>
                  <a:rPr kumimoji="0" sz="1200" b="0" i="0" u="none" strike="noStrike" kern="1200" cap="none" spc="-5" normalizeH="0" baseline="0" noProof="0" dirty="0">
                    <a:ln>
                      <a:noFill/>
                    </a:ln>
                    <a:solidFill>
                      <a:srgbClr val="2D2926"/>
                    </a:solidFill>
                    <a:effectLst/>
                    <a:uLnTx/>
                    <a:uFillTx/>
                    <a:latin typeface="Calibri"/>
                    <a:ea typeface="+mn-ea"/>
                    <a:cs typeface="Arial"/>
                  </a:rPr>
                  <a:t>%</a:t>
                </a:r>
                <a:endParaRPr kumimoji="0" sz="1200" b="0" i="0" u="none" strike="noStrike" kern="1200" cap="none" spc="0" normalizeH="0" baseline="0" noProof="0" dirty="0">
                  <a:ln>
                    <a:noFill/>
                  </a:ln>
                  <a:solidFill>
                    <a:srgbClr val="2D2926"/>
                  </a:solidFill>
                  <a:effectLst/>
                  <a:uLnTx/>
                  <a:uFillTx/>
                  <a:latin typeface="Calibri"/>
                  <a:ea typeface="+mn-ea"/>
                  <a:cs typeface="Arial"/>
                </a:endParaRPr>
              </a:p>
              <a:p>
                <a:pPr marL="83185" marR="0" lvl="0" indent="0" algn="ctr" defTabSz="914400" rtl="0" eaLnBrk="1" fontAlgn="auto" latinLnBrk="0" hangingPunct="1">
                  <a:lnSpc>
                    <a:spcPct val="100000"/>
                  </a:lnSpc>
                  <a:spcBef>
                    <a:spcPts val="500"/>
                  </a:spcBef>
                  <a:spcAft>
                    <a:spcPts val="500"/>
                  </a:spcAft>
                  <a:buClrTx/>
                  <a:buSzTx/>
                  <a:buFontTx/>
                  <a:buNone/>
                  <a:tabLst/>
                  <a:defRPr/>
                </a:pPr>
                <a:r>
                  <a:rPr kumimoji="0" sz="1200" b="0" i="0" u="none" strike="noStrike" kern="1200" cap="none" spc="0" normalizeH="0" baseline="0" noProof="0" dirty="0">
                    <a:ln>
                      <a:noFill/>
                    </a:ln>
                    <a:solidFill>
                      <a:srgbClr val="2D2926"/>
                    </a:solidFill>
                    <a:effectLst/>
                    <a:uLnTx/>
                    <a:uFillTx/>
                    <a:latin typeface="Calibri"/>
                    <a:ea typeface="+mn-ea"/>
                    <a:cs typeface="Arial"/>
                  </a:rPr>
                  <a:t>3</a:t>
                </a:r>
                <a:r>
                  <a:rPr kumimoji="0" sz="1200" b="0" i="0" u="none" strike="noStrike" kern="1200" cap="none" spc="-5" normalizeH="0" baseline="0" noProof="0" dirty="0">
                    <a:ln>
                      <a:noFill/>
                    </a:ln>
                    <a:solidFill>
                      <a:srgbClr val="2D2926"/>
                    </a:solidFill>
                    <a:effectLst/>
                    <a:uLnTx/>
                    <a:uFillTx/>
                    <a:latin typeface="Calibri"/>
                    <a:ea typeface="+mn-ea"/>
                    <a:cs typeface="Arial"/>
                  </a:rPr>
                  <a:t>0</a:t>
                </a:r>
                <a:r>
                  <a:rPr kumimoji="0" sz="1200" b="0" i="0" u="none" strike="noStrike" kern="1200" cap="none" spc="0" normalizeH="0" baseline="0" noProof="0" dirty="0">
                    <a:ln>
                      <a:noFill/>
                    </a:ln>
                    <a:solidFill>
                      <a:srgbClr val="2D2926"/>
                    </a:solidFill>
                    <a:effectLst/>
                    <a:uLnTx/>
                    <a:uFillTx/>
                    <a:latin typeface="Calibri"/>
                    <a:ea typeface="+mn-ea"/>
                    <a:cs typeface="Arial"/>
                  </a:rPr>
                  <a:t>%</a:t>
                </a:r>
              </a:p>
              <a:p>
                <a:pPr marL="82550" marR="0" lvl="0" indent="0" algn="ctr" defTabSz="914400" rtl="0" eaLnBrk="1" fontAlgn="auto" latinLnBrk="0" hangingPunct="1">
                  <a:lnSpc>
                    <a:spcPct val="100000"/>
                  </a:lnSpc>
                  <a:spcBef>
                    <a:spcPts val="500"/>
                  </a:spcBef>
                  <a:spcAft>
                    <a:spcPts val="500"/>
                  </a:spcAft>
                  <a:buClrTx/>
                  <a:buSzTx/>
                  <a:buFontTx/>
                  <a:buNone/>
                  <a:tabLst/>
                  <a:defRPr/>
                </a:pPr>
                <a:r>
                  <a:rPr kumimoji="0" sz="1200" b="0" i="0" u="none" strike="noStrike" kern="1200" cap="none" spc="-5" normalizeH="0" baseline="0" noProof="0" dirty="0">
                    <a:ln>
                      <a:noFill/>
                    </a:ln>
                    <a:solidFill>
                      <a:srgbClr val="2D2926"/>
                    </a:solidFill>
                    <a:effectLst/>
                    <a:uLnTx/>
                    <a:uFillTx/>
                    <a:latin typeface="Calibri"/>
                    <a:ea typeface="+mn-ea"/>
                    <a:cs typeface="Arial"/>
                  </a:rPr>
                  <a:t>2</a:t>
                </a:r>
                <a:r>
                  <a:rPr kumimoji="0" sz="1200" b="0" i="0" u="none" strike="noStrike" kern="1200" cap="none" spc="-15" normalizeH="0" baseline="0" noProof="0" dirty="0">
                    <a:ln>
                      <a:noFill/>
                    </a:ln>
                    <a:solidFill>
                      <a:srgbClr val="2D2926"/>
                    </a:solidFill>
                    <a:effectLst/>
                    <a:uLnTx/>
                    <a:uFillTx/>
                    <a:latin typeface="Calibri"/>
                    <a:ea typeface="+mn-ea"/>
                    <a:cs typeface="Arial"/>
                  </a:rPr>
                  <a:t>0</a:t>
                </a:r>
                <a:r>
                  <a:rPr kumimoji="0" sz="1200" b="0" i="0" u="none" strike="noStrike" kern="1200" cap="none" spc="-5" normalizeH="0" baseline="0" noProof="0" dirty="0">
                    <a:ln>
                      <a:noFill/>
                    </a:ln>
                    <a:solidFill>
                      <a:srgbClr val="2D2926"/>
                    </a:solidFill>
                    <a:effectLst/>
                    <a:uLnTx/>
                    <a:uFillTx/>
                    <a:latin typeface="Calibri"/>
                    <a:ea typeface="+mn-ea"/>
                    <a:cs typeface="Arial"/>
                  </a:rPr>
                  <a:t>%</a:t>
                </a:r>
                <a:endParaRPr kumimoji="0" sz="1200" b="0" i="0" u="none" strike="noStrike" kern="1200" cap="none" spc="0" normalizeH="0" baseline="0" noProof="0" dirty="0">
                  <a:ln>
                    <a:noFill/>
                  </a:ln>
                  <a:solidFill>
                    <a:srgbClr val="2D2926"/>
                  </a:solidFill>
                  <a:effectLst/>
                  <a:uLnTx/>
                  <a:uFillTx/>
                  <a:latin typeface="Calibri"/>
                  <a:ea typeface="+mn-ea"/>
                  <a:cs typeface="Arial"/>
                </a:endParaRPr>
              </a:p>
              <a:p>
                <a:pPr marL="82550" marR="0" lvl="0" indent="0" algn="ctr" defTabSz="914400" rtl="0" eaLnBrk="1" fontAlgn="auto" latinLnBrk="0" hangingPunct="1">
                  <a:lnSpc>
                    <a:spcPct val="100000"/>
                  </a:lnSpc>
                  <a:spcBef>
                    <a:spcPts val="500"/>
                  </a:spcBef>
                  <a:spcAft>
                    <a:spcPts val="500"/>
                  </a:spcAft>
                  <a:buClrTx/>
                  <a:buSzTx/>
                  <a:buFontTx/>
                  <a:buNone/>
                  <a:tabLst/>
                  <a:defRPr/>
                </a:pPr>
                <a:r>
                  <a:rPr kumimoji="0" sz="1200" b="0" i="0" u="none" strike="noStrike" kern="1200" cap="none" spc="-5" normalizeH="0" baseline="0" noProof="0" dirty="0">
                    <a:ln>
                      <a:noFill/>
                    </a:ln>
                    <a:solidFill>
                      <a:srgbClr val="2D2926"/>
                    </a:solidFill>
                    <a:effectLst/>
                    <a:uLnTx/>
                    <a:uFillTx/>
                    <a:latin typeface="Calibri"/>
                    <a:ea typeface="+mn-ea"/>
                    <a:cs typeface="Arial"/>
                  </a:rPr>
                  <a:t>1</a:t>
                </a:r>
                <a:r>
                  <a:rPr kumimoji="0" sz="1200" b="0" i="0" u="none" strike="noStrike" kern="1200" cap="none" spc="-15" normalizeH="0" baseline="0" noProof="0" dirty="0">
                    <a:ln>
                      <a:noFill/>
                    </a:ln>
                    <a:solidFill>
                      <a:srgbClr val="2D2926"/>
                    </a:solidFill>
                    <a:effectLst/>
                    <a:uLnTx/>
                    <a:uFillTx/>
                    <a:latin typeface="Calibri"/>
                    <a:ea typeface="+mn-ea"/>
                    <a:cs typeface="Arial"/>
                  </a:rPr>
                  <a:t>0</a:t>
                </a:r>
                <a:r>
                  <a:rPr kumimoji="0" sz="1200" b="0" i="0" u="none" strike="noStrike" kern="1200" cap="none" spc="-5" normalizeH="0" baseline="0" noProof="0" dirty="0">
                    <a:ln>
                      <a:noFill/>
                    </a:ln>
                    <a:solidFill>
                      <a:srgbClr val="2D2926"/>
                    </a:solidFill>
                    <a:effectLst/>
                    <a:uLnTx/>
                    <a:uFillTx/>
                    <a:latin typeface="Calibri"/>
                    <a:ea typeface="+mn-ea"/>
                    <a:cs typeface="Arial"/>
                  </a:rPr>
                  <a:t>%</a:t>
                </a:r>
                <a:endParaRPr kumimoji="0" sz="1200" b="0" i="0" u="none" strike="noStrike" kern="1200" cap="none" spc="0" normalizeH="0" baseline="0" noProof="0" dirty="0">
                  <a:ln>
                    <a:noFill/>
                  </a:ln>
                  <a:solidFill>
                    <a:srgbClr val="2D2926"/>
                  </a:solidFill>
                  <a:effectLst/>
                  <a:uLnTx/>
                  <a:uFillTx/>
                  <a:latin typeface="Calibri"/>
                  <a:ea typeface="+mn-ea"/>
                  <a:cs typeface="Arial"/>
                </a:endParaRPr>
              </a:p>
              <a:p>
                <a:pPr marL="168910" marR="0" lvl="0" indent="0" algn="ctr" defTabSz="914400" rtl="0" eaLnBrk="1" fontAlgn="auto" latinLnBrk="0" hangingPunct="1">
                  <a:lnSpc>
                    <a:spcPct val="100000"/>
                  </a:lnSpc>
                  <a:spcBef>
                    <a:spcPts val="500"/>
                  </a:spcBef>
                  <a:spcAft>
                    <a:spcPts val="500"/>
                  </a:spcAft>
                  <a:buClrTx/>
                  <a:buSzTx/>
                  <a:buFontTx/>
                  <a:buNone/>
                  <a:tabLst/>
                  <a:defRPr/>
                </a:pPr>
                <a:r>
                  <a:rPr kumimoji="0" sz="1200" b="0" i="0" u="none" strike="noStrike" kern="1200" cap="none" spc="0" normalizeH="0" baseline="0" noProof="0" dirty="0">
                    <a:ln>
                      <a:noFill/>
                    </a:ln>
                    <a:solidFill>
                      <a:srgbClr val="2D2926"/>
                    </a:solidFill>
                    <a:effectLst/>
                    <a:uLnTx/>
                    <a:uFillTx/>
                    <a:latin typeface="Calibri"/>
                    <a:ea typeface="+mn-ea"/>
                    <a:cs typeface="Arial"/>
                  </a:rPr>
                  <a:t>0%</a:t>
                </a:r>
              </a:p>
            </p:txBody>
          </p:sp>
          <p:sp>
            <p:nvSpPr>
              <p:cNvPr id="296" name="object 296"/>
              <p:cNvSpPr txBox="1"/>
              <p:nvPr/>
            </p:nvSpPr>
            <p:spPr>
              <a:xfrm>
                <a:off x="1757385" y="2288031"/>
                <a:ext cx="182038" cy="3155696"/>
              </a:xfrm>
              <a:prstGeom prst="rect">
                <a:avLst/>
              </a:prstGeom>
            </p:spPr>
            <p:txBody>
              <a:bodyPr vert="vert270" wrap="square" lIns="0" tIns="0" rIns="0" bIns="0" rtlCol="0">
                <a:spAutoFit/>
              </a:bodyPr>
              <a:lstStyle/>
              <a:p>
                <a:pPr marL="12700" marR="0" lvl="0" indent="0" algn="ctr" defTabSz="914400" rtl="0" eaLnBrk="1" fontAlgn="auto" latinLnBrk="0" hangingPunct="1">
                  <a:lnSpc>
                    <a:spcPts val="1425"/>
                  </a:lnSpc>
                  <a:spcBef>
                    <a:spcPts val="0"/>
                  </a:spcBef>
                  <a:spcAft>
                    <a:spcPts val="0"/>
                  </a:spcAft>
                  <a:buClrTx/>
                  <a:buSzTx/>
                  <a:buFontTx/>
                  <a:buNone/>
                  <a:tabLst/>
                  <a:defRPr/>
                </a:pPr>
                <a:r>
                  <a:rPr kumimoji="0" sz="1400" b="1" i="0" u="none" strike="noStrike" kern="1200" cap="none" spc="-5" normalizeH="0" baseline="0" noProof="0" dirty="0">
                    <a:ln>
                      <a:noFill/>
                    </a:ln>
                    <a:solidFill>
                      <a:srgbClr val="2D2926"/>
                    </a:solidFill>
                    <a:effectLst/>
                    <a:uLnTx/>
                    <a:uFillTx/>
                    <a:latin typeface="Calibri"/>
                    <a:ea typeface="+mn-ea"/>
                    <a:cs typeface="Arial"/>
                  </a:rPr>
                  <a:t>Individuals </a:t>
                </a:r>
                <a:r>
                  <a:rPr kumimoji="0" sz="1400" b="1" i="0" u="none" strike="noStrike" kern="1200" cap="none" spc="0" normalizeH="0" baseline="0" noProof="0" dirty="0">
                    <a:ln>
                      <a:noFill/>
                    </a:ln>
                    <a:solidFill>
                      <a:srgbClr val="2D2926"/>
                    </a:solidFill>
                    <a:effectLst/>
                    <a:uLnTx/>
                    <a:uFillTx/>
                    <a:latin typeface="Calibri"/>
                    <a:ea typeface="+mn-ea"/>
                    <a:cs typeface="Arial"/>
                  </a:rPr>
                  <a:t>Initiating </a:t>
                </a:r>
                <a:r>
                  <a:rPr kumimoji="0" sz="1400" b="1" i="0" u="none" strike="noStrike" kern="1200" cap="none" spc="-15" normalizeH="0" baseline="0" noProof="0" dirty="0">
                    <a:ln>
                      <a:noFill/>
                    </a:ln>
                    <a:solidFill>
                      <a:srgbClr val="2D2926"/>
                    </a:solidFill>
                    <a:effectLst/>
                    <a:uLnTx/>
                    <a:uFillTx/>
                    <a:latin typeface="Calibri"/>
                    <a:ea typeface="+mn-ea"/>
                    <a:cs typeface="Arial"/>
                  </a:rPr>
                  <a:t>DAA </a:t>
                </a:r>
                <a:r>
                  <a:rPr kumimoji="0" sz="1400" b="1" i="0" u="none" strike="noStrike" kern="1200" cap="none" spc="-10" normalizeH="0" baseline="0" noProof="0" dirty="0">
                    <a:ln>
                      <a:noFill/>
                    </a:ln>
                    <a:solidFill>
                      <a:srgbClr val="2D2926"/>
                    </a:solidFill>
                    <a:effectLst/>
                    <a:uLnTx/>
                    <a:uFillTx/>
                    <a:latin typeface="Calibri"/>
                    <a:ea typeface="+mn-ea"/>
                    <a:cs typeface="Arial"/>
                  </a:rPr>
                  <a:t>Treatment</a:t>
                </a:r>
                <a:r>
                  <a:rPr kumimoji="0" sz="1400" b="1" i="0" u="none" strike="noStrike" kern="1200" cap="none" spc="10" normalizeH="0" baseline="0" noProof="0" dirty="0">
                    <a:ln>
                      <a:noFill/>
                    </a:ln>
                    <a:solidFill>
                      <a:srgbClr val="2D2926"/>
                    </a:solidFill>
                    <a:effectLst/>
                    <a:uLnTx/>
                    <a:uFillTx/>
                    <a:latin typeface="Calibri"/>
                    <a:ea typeface="+mn-ea"/>
                    <a:cs typeface="Arial"/>
                  </a:rPr>
                  <a:t> </a:t>
                </a:r>
                <a:r>
                  <a:rPr kumimoji="0" sz="1400" b="1" i="0" u="none" strike="noStrike" kern="1200" cap="none" spc="-10" normalizeH="0" baseline="0" noProof="0" dirty="0">
                    <a:ln>
                      <a:noFill/>
                    </a:ln>
                    <a:solidFill>
                      <a:srgbClr val="2D2926"/>
                    </a:solidFill>
                    <a:effectLst/>
                    <a:uLnTx/>
                    <a:uFillTx/>
                    <a:latin typeface="Calibri"/>
                    <a:ea typeface="+mn-ea"/>
                    <a:cs typeface="Arial"/>
                  </a:rPr>
                  <a:t>(%)</a:t>
                </a:r>
                <a:endParaRPr kumimoji="0" sz="1400" b="0" i="0" u="none" strike="noStrike" kern="1200" cap="none" spc="0" normalizeH="0" baseline="0" noProof="0" dirty="0">
                  <a:ln>
                    <a:noFill/>
                  </a:ln>
                  <a:solidFill>
                    <a:srgbClr val="2D2926"/>
                  </a:solidFill>
                  <a:effectLst/>
                  <a:uLnTx/>
                  <a:uFillTx/>
                  <a:latin typeface="Calibri"/>
                  <a:ea typeface="+mn-ea"/>
                  <a:cs typeface="Arial"/>
                </a:endParaRPr>
              </a:p>
            </p:txBody>
          </p:sp>
        </p:grpSp>
      </p:grpSp>
      <p:sp>
        <p:nvSpPr>
          <p:cNvPr id="297"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t>38</a:t>
            </a:r>
            <a:endParaRPr lang="it-IT" b="1" dirty="0"/>
          </a:p>
        </p:txBody>
      </p:sp>
    </p:spTree>
    <p:extLst>
      <p:ext uri="{BB962C8B-B14F-4D97-AF65-F5344CB8AC3E}">
        <p14:creationId xmlns:p14="http://schemas.microsoft.com/office/powerpoint/2010/main" val="280762139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magine 5">
            <a:extLst>
              <a:ext uri="{FF2B5EF4-FFF2-40B4-BE49-F238E27FC236}">
                <a16:creationId xmlns="" xmlns:a16="http://schemas.microsoft.com/office/drawing/2014/main" id="{0618AE2F-057D-4FA8-A4BE-7AF003E841B6}"/>
              </a:ext>
            </a:extLst>
          </p:cNvPr>
          <p:cNvPicPr>
            <a:picLocks noChangeAspect="1"/>
          </p:cNvPicPr>
          <p:nvPr/>
        </p:nvPicPr>
        <p:blipFill>
          <a:blip r:embed="rId2"/>
          <a:stretch>
            <a:fillRect/>
          </a:stretch>
        </p:blipFill>
        <p:spPr>
          <a:xfrm>
            <a:off x="2171703" y="373063"/>
            <a:ext cx="3924300" cy="1350806"/>
          </a:xfrm>
          <a:prstGeom prst="rect">
            <a:avLst/>
          </a:prstGeom>
        </p:spPr>
      </p:pic>
      <p:pic>
        <p:nvPicPr>
          <p:cNvPr id="4" name="Segnaposto contenuto 3">
            <a:extLst>
              <a:ext uri="{FF2B5EF4-FFF2-40B4-BE49-F238E27FC236}">
                <a16:creationId xmlns="" xmlns:a16="http://schemas.microsoft.com/office/drawing/2014/main" id="{EC0D1FBC-FF6B-4ECA-8757-43B3D6CB727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5349" y="2141537"/>
            <a:ext cx="4864907" cy="4351338"/>
          </a:xfrm>
          <a:prstGeom prst="rect">
            <a:avLst/>
          </a:prstGeom>
        </p:spPr>
      </p:pic>
      <p:pic>
        <p:nvPicPr>
          <p:cNvPr id="5" name="Immagine 4">
            <a:extLst>
              <a:ext uri="{FF2B5EF4-FFF2-40B4-BE49-F238E27FC236}">
                <a16:creationId xmlns="" xmlns:a16="http://schemas.microsoft.com/office/drawing/2014/main" id="{5A856DF9-8181-47D4-96FF-71BEA52BFB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256" y="1566872"/>
            <a:ext cx="5591331" cy="4352925"/>
          </a:xfrm>
          <a:prstGeom prst="rect">
            <a:avLst/>
          </a:prstGeom>
        </p:spPr>
      </p:pic>
      <p:sp>
        <p:nvSpPr>
          <p:cNvPr id="2" name="Segnaposto numero diapositiva 1"/>
          <p:cNvSpPr>
            <a:spLocks noGrp="1"/>
          </p:cNvSpPr>
          <p:nvPr>
            <p:ph type="sldNum" sz="quarter" idx="12"/>
          </p:nvPr>
        </p:nvSpPr>
        <p:spPr/>
        <p:txBody>
          <a:bodyPr/>
          <a:lstStyle/>
          <a:p>
            <a:fld id="{0FC2C099-C45E-438F-9E6A-361271AA631D}" type="slidenum">
              <a:rPr lang="it-IT" smtClean="0">
                <a:solidFill>
                  <a:srgbClr val="2D2926"/>
                </a:solidFill>
              </a:rPr>
              <a:pPr/>
              <a:t>39</a:t>
            </a:fld>
            <a:endParaRPr lang="it-IT">
              <a:solidFill>
                <a:srgbClr val="2D2926"/>
              </a:solidFill>
            </a:endParaRPr>
          </a:p>
        </p:txBody>
      </p:sp>
      <p:sp>
        <p:nvSpPr>
          <p:cNvPr id="7"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39</a:t>
            </a:r>
            <a:endParaRPr lang="it-IT" b="1" dirty="0">
              <a:solidFill>
                <a:schemeClr val="bg1"/>
              </a:solidFill>
            </a:endParaRPr>
          </a:p>
        </p:txBody>
      </p:sp>
    </p:spTree>
    <p:extLst>
      <p:ext uri="{BB962C8B-B14F-4D97-AF65-F5344CB8AC3E}">
        <p14:creationId xmlns:p14="http://schemas.microsoft.com/office/powerpoint/2010/main" val="15157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E397C3A-2906-42A8-ABE3-61A710394B57}"/>
              </a:ext>
            </a:extLst>
          </p:cNvPr>
          <p:cNvSpPr>
            <a:spLocks noGrp="1"/>
          </p:cNvSpPr>
          <p:nvPr>
            <p:ph type="title" idx="4294967295"/>
          </p:nvPr>
        </p:nvSpPr>
        <p:spPr>
          <a:xfrm>
            <a:off x="708025" y="149227"/>
            <a:ext cx="11483975" cy="822325"/>
          </a:xfrm>
        </p:spPr>
        <p:txBody>
          <a:bodyPr>
            <a:normAutofit fontScale="90000"/>
          </a:bodyPr>
          <a:lstStyle/>
          <a:p>
            <a:r>
              <a:rPr lang="en-GB" dirty="0">
                <a:solidFill>
                  <a:schemeClr val="bg1"/>
                </a:solidFill>
              </a:rPr>
              <a:t>WHO Vision: Eliminate Viral Hepatitis as a Major Health Threat by 2030</a:t>
            </a:r>
          </a:p>
        </p:txBody>
      </p:sp>
      <p:grpSp>
        <p:nvGrpSpPr>
          <p:cNvPr id="2" name="Group 1">
            <a:extLst>
              <a:ext uri="{FF2B5EF4-FFF2-40B4-BE49-F238E27FC236}">
                <a16:creationId xmlns="" xmlns:a16="http://schemas.microsoft.com/office/drawing/2014/main" id="{C9D89FED-ABB9-4D09-85AD-3F671F439296}"/>
              </a:ext>
            </a:extLst>
          </p:cNvPr>
          <p:cNvGrpSpPr/>
          <p:nvPr/>
        </p:nvGrpSpPr>
        <p:grpSpPr>
          <a:xfrm>
            <a:off x="728333" y="2558771"/>
            <a:ext cx="3604726" cy="3598942"/>
            <a:chOff x="728333" y="2033288"/>
            <a:chExt cx="3604726" cy="3598942"/>
          </a:xfrm>
          <a:solidFill>
            <a:srgbClr val="BEEBFF"/>
          </a:solidFill>
        </p:grpSpPr>
        <p:grpSp>
          <p:nvGrpSpPr>
            <p:cNvPr id="106" name="Group 105">
              <a:extLst>
                <a:ext uri="{FF2B5EF4-FFF2-40B4-BE49-F238E27FC236}">
                  <a16:creationId xmlns="" xmlns:a16="http://schemas.microsoft.com/office/drawing/2014/main" id="{75B42AEE-F646-43CA-808D-CF601483DC4F}"/>
                </a:ext>
              </a:extLst>
            </p:cNvPr>
            <p:cNvGrpSpPr/>
            <p:nvPr/>
          </p:nvGrpSpPr>
          <p:grpSpPr>
            <a:xfrm>
              <a:off x="728333" y="2033288"/>
              <a:ext cx="3604726" cy="3598942"/>
              <a:chOff x="5375275" y="1365250"/>
              <a:chExt cx="511176" cy="520700"/>
            </a:xfrm>
            <a:grpFill/>
          </p:grpSpPr>
          <p:sp>
            <p:nvSpPr>
              <p:cNvPr id="107" name="Freeform 38">
                <a:extLst>
                  <a:ext uri="{FF2B5EF4-FFF2-40B4-BE49-F238E27FC236}">
                    <a16:creationId xmlns="" xmlns:a16="http://schemas.microsoft.com/office/drawing/2014/main" id="{44D5C454-3C9E-4A10-8867-7EB700FCDA30}"/>
                  </a:ext>
                </a:extLst>
              </p:cNvPr>
              <p:cNvSpPr>
                <a:spLocks/>
              </p:cNvSpPr>
              <p:nvPr/>
            </p:nvSpPr>
            <p:spPr bwMode="auto">
              <a:xfrm>
                <a:off x="5553075" y="1590675"/>
                <a:ext cx="115888" cy="117475"/>
              </a:xfrm>
              <a:custGeom>
                <a:avLst/>
                <a:gdLst>
                  <a:gd name="T0" fmla="*/ 25 w 37"/>
                  <a:gd name="T1" fmla="*/ 1 h 37"/>
                  <a:gd name="T2" fmla="*/ 18 w 37"/>
                  <a:gd name="T3" fmla="*/ 0 h 37"/>
                  <a:gd name="T4" fmla="*/ 0 w 37"/>
                  <a:gd name="T5" fmla="*/ 18 h 37"/>
                  <a:gd name="T6" fmla="*/ 18 w 37"/>
                  <a:gd name="T7" fmla="*/ 37 h 37"/>
                  <a:gd name="T8" fmla="*/ 37 w 37"/>
                  <a:gd name="T9" fmla="*/ 18 h 37"/>
                  <a:gd name="T10" fmla="*/ 36 w 37"/>
                  <a:gd name="T11" fmla="*/ 13 h 37"/>
                  <a:gd name="T12" fmla="*/ 28 w 37"/>
                  <a:gd name="T13" fmla="*/ 22 h 37"/>
                  <a:gd name="T14" fmla="*/ 22 w 37"/>
                  <a:gd name="T15" fmla="*/ 24 h 37"/>
                  <a:gd name="T16" fmla="*/ 17 w 37"/>
                  <a:gd name="T17" fmla="*/ 22 h 37"/>
                  <a:gd name="T18" fmla="*/ 14 w 37"/>
                  <a:gd name="T19" fmla="*/ 16 h 37"/>
                  <a:gd name="T20" fmla="*/ 16 w 37"/>
                  <a:gd name="T21" fmla="*/ 11 h 37"/>
                  <a:gd name="T22" fmla="*/ 25 w 37"/>
                  <a:gd name="T23"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7">
                    <a:moveTo>
                      <a:pt x="25" y="1"/>
                    </a:moveTo>
                    <a:cubicBezTo>
                      <a:pt x="23" y="0"/>
                      <a:pt x="21" y="0"/>
                      <a:pt x="18" y="0"/>
                    </a:cubicBezTo>
                    <a:cubicBezTo>
                      <a:pt x="8" y="0"/>
                      <a:pt x="0" y="8"/>
                      <a:pt x="0" y="18"/>
                    </a:cubicBezTo>
                    <a:cubicBezTo>
                      <a:pt x="0" y="29"/>
                      <a:pt x="8" y="37"/>
                      <a:pt x="18" y="37"/>
                    </a:cubicBezTo>
                    <a:cubicBezTo>
                      <a:pt x="29" y="37"/>
                      <a:pt x="37" y="29"/>
                      <a:pt x="37" y="18"/>
                    </a:cubicBezTo>
                    <a:cubicBezTo>
                      <a:pt x="37" y="16"/>
                      <a:pt x="37" y="15"/>
                      <a:pt x="36" y="13"/>
                    </a:cubicBezTo>
                    <a:cubicBezTo>
                      <a:pt x="28" y="22"/>
                      <a:pt x="28" y="22"/>
                      <a:pt x="28" y="22"/>
                    </a:cubicBezTo>
                    <a:cubicBezTo>
                      <a:pt x="26" y="24"/>
                      <a:pt x="24" y="24"/>
                      <a:pt x="22" y="24"/>
                    </a:cubicBezTo>
                    <a:cubicBezTo>
                      <a:pt x="20" y="24"/>
                      <a:pt x="18" y="24"/>
                      <a:pt x="17" y="22"/>
                    </a:cubicBezTo>
                    <a:cubicBezTo>
                      <a:pt x="15" y="20"/>
                      <a:pt x="14" y="18"/>
                      <a:pt x="14" y="16"/>
                    </a:cubicBezTo>
                    <a:cubicBezTo>
                      <a:pt x="14" y="14"/>
                      <a:pt x="15" y="12"/>
                      <a:pt x="16" y="11"/>
                    </a:cubicBezTo>
                    <a:lnTo>
                      <a:pt x="2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08" name="Freeform 39">
                <a:extLst>
                  <a:ext uri="{FF2B5EF4-FFF2-40B4-BE49-F238E27FC236}">
                    <a16:creationId xmlns="" xmlns:a16="http://schemas.microsoft.com/office/drawing/2014/main" id="{325C10A1-3E26-4F7C-822A-E3F21B105617}"/>
                  </a:ext>
                </a:extLst>
              </p:cNvPr>
              <p:cNvSpPr>
                <a:spLocks/>
              </p:cNvSpPr>
              <p:nvPr/>
            </p:nvSpPr>
            <p:spPr bwMode="auto">
              <a:xfrm>
                <a:off x="5459413" y="1500188"/>
                <a:ext cx="304800" cy="304800"/>
              </a:xfrm>
              <a:custGeom>
                <a:avLst/>
                <a:gdLst>
                  <a:gd name="T0" fmla="*/ 82 w 97"/>
                  <a:gd name="T1" fmla="*/ 48 h 97"/>
                  <a:gd name="T2" fmla="*/ 48 w 97"/>
                  <a:gd name="T3" fmla="*/ 82 h 97"/>
                  <a:gd name="T4" fmla="*/ 15 w 97"/>
                  <a:gd name="T5" fmla="*/ 48 h 97"/>
                  <a:gd name="T6" fmla="*/ 48 w 97"/>
                  <a:gd name="T7" fmla="*/ 15 h 97"/>
                  <a:gd name="T8" fmla="*/ 65 w 97"/>
                  <a:gd name="T9" fmla="*/ 19 h 97"/>
                  <a:gd name="T10" fmla="*/ 76 w 97"/>
                  <a:gd name="T11" fmla="*/ 8 h 97"/>
                  <a:gd name="T12" fmla="*/ 48 w 97"/>
                  <a:gd name="T13" fmla="*/ 0 h 97"/>
                  <a:gd name="T14" fmla="*/ 0 w 97"/>
                  <a:gd name="T15" fmla="*/ 48 h 97"/>
                  <a:gd name="T16" fmla="*/ 48 w 97"/>
                  <a:gd name="T17" fmla="*/ 97 h 97"/>
                  <a:gd name="T18" fmla="*/ 97 w 97"/>
                  <a:gd name="T19" fmla="*/ 48 h 97"/>
                  <a:gd name="T20" fmla="*/ 92 w 97"/>
                  <a:gd name="T21" fmla="*/ 27 h 97"/>
                  <a:gd name="T22" fmla="*/ 80 w 97"/>
                  <a:gd name="T23" fmla="*/ 36 h 97"/>
                  <a:gd name="T24" fmla="*/ 82 w 97"/>
                  <a:gd name="T25" fmla="*/ 4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97">
                    <a:moveTo>
                      <a:pt x="82" y="48"/>
                    </a:moveTo>
                    <a:cubicBezTo>
                      <a:pt x="82" y="67"/>
                      <a:pt x="67" y="82"/>
                      <a:pt x="48" y="82"/>
                    </a:cubicBezTo>
                    <a:cubicBezTo>
                      <a:pt x="30" y="82"/>
                      <a:pt x="15" y="67"/>
                      <a:pt x="15" y="48"/>
                    </a:cubicBezTo>
                    <a:cubicBezTo>
                      <a:pt x="15" y="30"/>
                      <a:pt x="30" y="15"/>
                      <a:pt x="48" y="15"/>
                    </a:cubicBezTo>
                    <a:cubicBezTo>
                      <a:pt x="55" y="15"/>
                      <a:pt x="60" y="16"/>
                      <a:pt x="65" y="19"/>
                    </a:cubicBezTo>
                    <a:cubicBezTo>
                      <a:pt x="76" y="8"/>
                      <a:pt x="76" y="8"/>
                      <a:pt x="76" y="8"/>
                    </a:cubicBezTo>
                    <a:cubicBezTo>
                      <a:pt x="68" y="3"/>
                      <a:pt x="59" y="0"/>
                      <a:pt x="48" y="0"/>
                    </a:cubicBezTo>
                    <a:cubicBezTo>
                      <a:pt x="21" y="0"/>
                      <a:pt x="0" y="21"/>
                      <a:pt x="0" y="48"/>
                    </a:cubicBezTo>
                    <a:cubicBezTo>
                      <a:pt x="0" y="75"/>
                      <a:pt x="21" y="97"/>
                      <a:pt x="48" y="97"/>
                    </a:cubicBezTo>
                    <a:cubicBezTo>
                      <a:pt x="75" y="97"/>
                      <a:pt x="97" y="75"/>
                      <a:pt x="97" y="48"/>
                    </a:cubicBezTo>
                    <a:cubicBezTo>
                      <a:pt x="97" y="41"/>
                      <a:pt x="95" y="34"/>
                      <a:pt x="92" y="27"/>
                    </a:cubicBezTo>
                    <a:cubicBezTo>
                      <a:pt x="80" y="36"/>
                      <a:pt x="80" y="36"/>
                      <a:pt x="80" y="36"/>
                    </a:cubicBezTo>
                    <a:cubicBezTo>
                      <a:pt x="81" y="40"/>
                      <a:pt x="82" y="44"/>
                      <a:pt x="8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09" name="Freeform 40">
                <a:extLst>
                  <a:ext uri="{FF2B5EF4-FFF2-40B4-BE49-F238E27FC236}">
                    <a16:creationId xmlns="" xmlns:a16="http://schemas.microsoft.com/office/drawing/2014/main" id="{C6FDC87F-7DE4-4C0B-A02C-651D6ED5E467}"/>
                  </a:ext>
                </a:extLst>
              </p:cNvPr>
              <p:cNvSpPr>
                <a:spLocks/>
              </p:cNvSpPr>
              <p:nvPr/>
            </p:nvSpPr>
            <p:spPr bwMode="auto">
              <a:xfrm>
                <a:off x="5610225" y="1412875"/>
                <a:ext cx="231775" cy="241300"/>
              </a:xfrm>
              <a:custGeom>
                <a:avLst/>
                <a:gdLst>
                  <a:gd name="T0" fmla="*/ 73 w 74"/>
                  <a:gd name="T1" fmla="*/ 1 h 77"/>
                  <a:gd name="T2" fmla="*/ 70 w 74"/>
                  <a:gd name="T3" fmla="*/ 0 h 77"/>
                  <a:gd name="T4" fmla="*/ 67 w 74"/>
                  <a:gd name="T5" fmla="*/ 1 h 77"/>
                  <a:gd name="T6" fmla="*/ 50 w 74"/>
                  <a:gd name="T7" fmla="*/ 20 h 77"/>
                  <a:gd name="T8" fmla="*/ 40 w 74"/>
                  <a:gd name="T9" fmla="*/ 30 h 77"/>
                  <a:gd name="T10" fmla="*/ 31 w 74"/>
                  <a:gd name="T11" fmla="*/ 39 h 77"/>
                  <a:gd name="T12" fmla="*/ 21 w 74"/>
                  <a:gd name="T13" fmla="*/ 50 h 77"/>
                  <a:gd name="T14" fmla="*/ 11 w 74"/>
                  <a:gd name="T15" fmla="*/ 60 h 77"/>
                  <a:gd name="T16" fmla="*/ 1 w 74"/>
                  <a:gd name="T17" fmla="*/ 71 h 77"/>
                  <a:gd name="T18" fmla="*/ 1 w 74"/>
                  <a:gd name="T19" fmla="*/ 76 h 77"/>
                  <a:gd name="T20" fmla="*/ 4 w 74"/>
                  <a:gd name="T21" fmla="*/ 77 h 77"/>
                  <a:gd name="T22" fmla="*/ 7 w 74"/>
                  <a:gd name="T23" fmla="*/ 76 h 77"/>
                  <a:gd name="T24" fmla="*/ 16 w 74"/>
                  <a:gd name="T25" fmla="*/ 66 h 77"/>
                  <a:gd name="T26" fmla="*/ 26 w 74"/>
                  <a:gd name="T27" fmla="*/ 55 h 77"/>
                  <a:gd name="T28" fmla="*/ 37 w 74"/>
                  <a:gd name="T29" fmla="*/ 44 h 77"/>
                  <a:gd name="T30" fmla="*/ 45 w 74"/>
                  <a:gd name="T31" fmla="*/ 36 h 77"/>
                  <a:gd name="T32" fmla="*/ 55 w 74"/>
                  <a:gd name="T33" fmla="*/ 25 h 77"/>
                  <a:gd name="T34" fmla="*/ 73 w 74"/>
                  <a:gd name="T35" fmla="*/ 6 h 77"/>
                  <a:gd name="T36" fmla="*/ 73 w 74"/>
                  <a:gd name="T37"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77">
                    <a:moveTo>
                      <a:pt x="73" y="1"/>
                    </a:moveTo>
                    <a:cubicBezTo>
                      <a:pt x="72" y="1"/>
                      <a:pt x="71" y="0"/>
                      <a:pt x="70" y="0"/>
                    </a:cubicBezTo>
                    <a:cubicBezTo>
                      <a:pt x="69" y="0"/>
                      <a:pt x="68" y="0"/>
                      <a:pt x="67" y="1"/>
                    </a:cubicBezTo>
                    <a:cubicBezTo>
                      <a:pt x="50" y="20"/>
                      <a:pt x="50" y="20"/>
                      <a:pt x="50" y="20"/>
                    </a:cubicBezTo>
                    <a:cubicBezTo>
                      <a:pt x="40" y="30"/>
                      <a:pt x="40" y="30"/>
                      <a:pt x="40" y="30"/>
                    </a:cubicBezTo>
                    <a:cubicBezTo>
                      <a:pt x="31" y="39"/>
                      <a:pt x="31" y="39"/>
                      <a:pt x="31" y="39"/>
                    </a:cubicBezTo>
                    <a:cubicBezTo>
                      <a:pt x="21" y="50"/>
                      <a:pt x="21" y="50"/>
                      <a:pt x="21" y="50"/>
                    </a:cubicBezTo>
                    <a:cubicBezTo>
                      <a:pt x="11" y="60"/>
                      <a:pt x="11" y="60"/>
                      <a:pt x="11" y="60"/>
                    </a:cubicBezTo>
                    <a:cubicBezTo>
                      <a:pt x="1" y="71"/>
                      <a:pt x="1" y="71"/>
                      <a:pt x="1" y="71"/>
                    </a:cubicBezTo>
                    <a:cubicBezTo>
                      <a:pt x="0" y="72"/>
                      <a:pt x="0" y="74"/>
                      <a:pt x="1" y="76"/>
                    </a:cubicBezTo>
                    <a:cubicBezTo>
                      <a:pt x="2" y="77"/>
                      <a:pt x="3" y="77"/>
                      <a:pt x="4" y="77"/>
                    </a:cubicBezTo>
                    <a:cubicBezTo>
                      <a:pt x="5" y="77"/>
                      <a:pt x="6" y="77"/>
                      <a:pt x="7" y="76"/>
                    </a:cubicBezTo>
                    <a:cubicBezTo>
                      <a:pt x="16" y="66"/>
                      <a:pt x="16" y="66"/>
                      <a:pt x="16" y="66"/>
                    </a:cubicBezTo>
                    <a:cubicBezTo>
                      <a:pt x="26" y="55"/>
                      <a:pt x="26" y="55"/>
                      <a:pt x="26" y="55"/>
                    </a:cubicBezTo>
                    <a:cubicBezTo>
                      <a:pt x="37" y="44"/>
                      <a:pt x="37" y="44"/>
                      <a:pt x="37" y="44"/>
                    </a:cubicBezTo>
                    <a:cubicBezTo>
                      <a:pt x="45" y="36"/>
                      <a:pt x="45" y="36"/>
                      <a:pt x="45" y="36"/>
                    </a:cubicBezTo>
                    <a:cubicBezTo>
                      <a:pt x="55" y="25"/>
                      <a:pt x="55" y="25"/>
                      <a:pt x="55" y="25"/>
                    </a:cubicBezTo>
                    <a:cubicBezTo>
                      <a:pt x="73" y="6"/>
                      <a:pt x="73" y="6"/>
                      <a:pt x="73" y="6"/>
                    </a:cubicBezTo>
                    <a:cubicBezTo>
                      <a:pt x="74" y="5"/>
                      <a:pt x="74" y="3"/>
                      <a:pt x="7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10" name="Freeform 41">
                <a:extLst>
                  <a:ext uri="{FF2B5EF4-FFF2-40B4-BE49-F238E27FC236}">
                    <a16:creationId xmlns="" xmlns:a16="http://schemas.microsoft.com/office/drawing/2014/main" id="{F1EB6F7E-71A3-47B6-9130-D5FD7D3BE093}"/>
                  </a:ext>
                </a:extLst>
              </p:cNvPr>
              <p:cNvSpPr>
                <a:spLocks/>
              </p:cNvSpPr>
              <p:nvPr/>
            </p:nvSpPr>
            <p:spPr bwMode="auto">
              <a:xfrm>
                <a:off x="5713413" y="1365250"/>
                <a:ext cx="73025" cy="150812"/>
              </a:xfrm>
              <a:custGeom>
                <a:avLst/>
                <a:gdLst>
                  <a:gd name="T0" fmla="*/ 4 w 46"/>
                  <a:gd name="T1" fmla="*/ 61 h 95"/>
                  <a:gd name="T2" fmla="*/ 40 w 46"/>
                  <a:gd name="T3" fmla="*/ 0 h 95"/>
                  <a:gd name="T4" fmla="*/ 46 w 46"/>
                  <a:gd name="T5" fmla="*/ 46 h 95"/>
                  <a:gd name="T6" fmla="*/ 0 w 46"/>
                  <a:gd name="T7" fmla="*/ 95 h 95"/>
                  <a:gd name="T8" fmla="*/ 4 w 46"/>
                  <a:gd name="T9" fmla="*/ 61 h 95"/>
                </a:gdLst>
                <a:ahLst/>
                <a:cxnLst>
                  <a:cxn ang="0">
                    <a:pos x="T0" y="T1"/>
                  </a:cxn>
                  <a:cxn ang="0">
                    <a:pos x="T2" y="T3"/>
                  </a:cxn>
                  <a:cxn ang="0">
                    <a:pos x="T4" y="T5"/>
                  </a:cxn>
                  <a:cxn ang="0">
                    <a:pos x="T6" y="T7"/>
                  </a:cxn>
                  <a:cxn ang="0">
                    <a:pos x="T8" y="T9"/>
                  </a:cxn>
                </a:cxnLst>
                <a:rect l="0" t="0" r="r" b="b"/>
                <a:pathLst>
                  <a:path w="46" h="95">
                    <a:moveTo>
                      <a:pt x="4" y="61"/>
                    </a:moveTo>
                    <a:lnTo>
                      <a:pt x="40" y="0"/>
                    </a:lnTo>
                    <a:lnTo>
                      <a:pt x="46" y="46"/>
                    </a:lnTo>
                    <a:lnTo>
                      <a:pt x="0" y="95"/>
                    </a:lnTo>
                    <a:lnTo>
                      <a:pt x="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11" name="Freeform 42">
                <a:extLst>
                  <a:ext uri="{FF2B5EF4-FFF2-40B4-BE49-F238E27FC236}">
                    <a16:creationId xmlns="" xmlns:a16="http://schemas.microsoft.com/office/drawing/2014/main" id="{AF1DDC11-CEC5-4A57-B396-0DE7B0941677}"/>
                  </a:ext>
                </a:extLst>
              </p:cNvPr>
              <p:cNvSpPr>
                <a:spLocks/>
              </p:cNvSpPr>
              <p:nvPr/>
            </p:nvSpPr>
            <p:spPr bwMode="auto">
              <a:xfrm>
                <a:off x="5716588" y="1493838"/>
                <a:ext cx="6350" cy="12700"/>
              </a:xfrm>
              <a:custGeom>
                <a:avLst/>
                <a:gdLst>
                  <a:gd name="T0" fmla="*/ 2 w 2"/>
                  <a:gd name="T1" fmla="*/ 2 h 4"/>
                  <a:gd name="T2" fmla="*/ 0 w 2"/>
                  <a:gd name="T3" fmla="*/ 0 h 4"/>
                  <a:gd name="T4" fmla="*/ 0 w 2"/>
                  <a:gd name="T5" fmla="*/ 4 h 4"/>
                  <a:gd name="T6" fmla="*/ 2 w 2"/>
                  <a:gd name="T7" fmla="*/ 2 h 4"/>
                </a:gdLst>
                <a:ahLst/>
                <a:cxnLst>
                  <a:cxn ang="0">
                    <a:pos x="T0" y="T1"/>
                  </a:cxn>
                  <a:cxn ang="0">
                    <a:pos x="T2" y="T3"/>
                  </a:cxn>
                  <a:cxn ang="0">
                    <a:pos x="T4" y="T5"/>
                  </a:cxn>
                  <a:cxn ang="0">
                    <a:pos x="T6" y="T7"/>
                  </a:cxn>
                </a:cxnLst>
                <a:rect l="0" t="0" r="r" b="b"/>
                <a:pathLst>
                  <a:path w="2" h="4">
                    <a:moveTo>
                      <a:pt x="2" y="2"/>
                    </a:moveTo>
                    <a:cubicBezTo>
                      <a:pt x="2" y="1"/>
                      <a:pt x="1" y="1"/>
                      <a:pt x="0" y="0"/>
                    </a:cubicBezTo>
                    <a:cubicBezTo>
                      <a:pt x="0" y="4"/>
                      <a:pt x="0" y="4"/>
                      <a:pt x="0" y="4"/>
                    </a:cubicBez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12" name="Freeform 43">
                <a:extLst>
                  <a:ext uri="{FF2B5EF4-FFF2-40B4-BE49-F238E27FC236}">
                    <a16:creationId xmlns="" xmlns:a16="http://schemas.microsoft.com/office/drawing/2014/main" id="{FF345B83-0E60-4E93-90C3-C15BD8577A4E}"/>
                  </a:ext>
                </a:extLst>
              </p:cNvPr>
              <p:cNvSpPr>
                <a:spLocks/>
              </p:cNvSpPr>
              <p:nvPr/>
            </p:nvSpPr>
            <p:spPr bwMode="auto">
              <a:xfrm>
                <a:off x="5729288" y="1377950"/>
                <a:ext cx="50800" cy="87312"/>
              </a:xfrm>
              <a:custGeom>
                <a:avLst/>
                <a:gdLst>
                  <a:gd name="T0" fmla="*/ 16 w 16"/>
                  <a:gd name="T1" fmla="*/ 18 h 28"/>
                  <a:gd name="T2" fmla="*/ 14 w 16"/>
                  <a:gd name="T3" fmla="*/ 0 h 28"/>
                  <a:gd name="T4" fmla="*/ 0 w 16"/>
                  <a:gd name="T5" fmla="*/ 22 h 28"/>
                  <a:gd name="T6" fmla="*/ 8 w 16"/>
                  <a:gd name="T7" fmla="*/ 28 h 28"/>
                  <a:gd name="T8" fmla="*/ 16 w 16"/>
                  <a:gd name="T9" fmla="*/ 18 h 28"/>
                </a:gdLst>
                <a:ahLst/>
                <a:cxnLst>
                  <a:cxn ang="0">
                    <a:pos x="T0" y="T1"/>
                  </a:cxn>
                  <a:cxn ang="0">
                    <a:pos x="T2" y="T3"/>
                  </a:cxn>
                  <a:cxn ang="0">
                    <a:pos x="T4" y="T5"/>
                  </a:cxn>
                  <a:cxn ang="0">
                    <a:pos x="T6" y="T7"/>
                  </a:cxn>
                  <a:cxn ang="0">
                    <a:pos x="T8" y="T9"/>
                  </a:cxn>
                </a:cxnLst>
                <a:rect l="0" t="0" r="r" b="b"/>
                <a:pathLst>
                  <a:path w="16" h="28">
                    <a:moveTo>
                      <a:pt x="16" y="18"/>
                    </a:moveTo>
                    <a:cubicBezTo>
                      <a:pt x="14" y="0"/>
                      <a:pt x="14" y="0"/>
                      <a:pt x="14" y="0"/>
                    </a:cubicBezTo>
                    <a:cubicBezTo>
                      <a:pt x="0" y="22"/>
                      <a:pt x="0" y="22"/>
                      <a:pt x="0" y="22"/>
                    </a:cubicBezTo>
                    <a:cubicBezTo>
                      <a:pt x="3" y="24"/>
                      <a:pt x="5" y="26"/>
                      <a:pt x="8" y="28"/>
                    </a:cubicBez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13" name="Freeform 44">
                <a:extLst>
                  <a:ext uri="{FF2B5EF4-FFF2-40B4-BE49-F238E27FC236}">
                    <a16:creationId xmlns="" xmlns:a16="http://schemas.microsoft.com/office/drawing/2014/main" id="{A3159E35-CE18-476B-8885-8E538E51EAD6}"/>
                  </a:ext>
                </a:extLst>
              </p:cNvPr>
              <p:cNvSpPr>
                <a:spLocks/>
              </p:cNvSpPr>
              <p:nvPr/>
            </p:nvSpPr>
            <p:spPr bwMode="auto">
              <a:xfrm>
                <a:off x="5375275" y="1416050"/>
                <a:ext cx="469900" cy="469900"/>
              </a:xfrm>
              <a:custGeom>
                <a:avLst/>
                <a:gdLst>
                  <a:gd name="T0" fmla="*/ 141 w 150"/>
                  <a:gd name="T1" fmla="*/ 39 h 150"/>
                  <a:gd name="T2" fmla="*/ 129 w 150"/>
                  <a:gd name="T3" fmla="*/ 48 h 150"/>
                  <a:gd name="T4" fmla="*/ 136 w 150"/>
                  <a:gd name="T5" fmla="*/ 75 h 150"/>
                  <a:gd name="T6" fmla="*/ 75 w 150"/>
                  <a:gd name="T7" fmla="*/ 136 h 150"/>
                  <a:gd name="T8" fmla="*/ 15 w 150"/>
                  <a:gd name="T9" fmla="*/ 75 h 150"/>
                  <a:gd name="T10" fmla="*/ 75 w 150"/>
                  <a:gd name="T11" fmla="*/ 15 h 150"/>
                  <a:gd name="T12" fmla="*/ 107 w 150"/>
                  <a:gd name="T13" fmla="*/ 24 h 150"/>
                  <a:gd name="T14" fmla="*/ 108 w 150"/>
                  <a:gd name="T15" fmla="*/ 15 h 150"/>
                  <a:gd name="T16" fmla="*/ 108 w 150"/>
                  <a:gd name="T17" fmla="*/ 14 h 150"/>
                  <a:gd name="T18" fmla="*/ 108 w 150"/>
                  <a:gd name="T19" fmla="*/ 14 h 150"/>
                  <a:gd name="T20" fmla="*/ 111 w 150"/>
                  <a:gd name="T21" fmla="*/ 9 h 150"/>
                  <a:gd name="T22" fmla="*/ 75 w 150"/>
                  <a:gd name="T23" fmla="*/ 0 h 150"/>
                  <a:gd name="T24" fmla="*/ 0 w 150"/>
                  <a:gd name="T25" fmla="*/ 75 h 150"/>
                  <a:gd name="T26" fmla="*/ 75 w 150"/>
                  <a:gd name="T27" fmla="*/ 150 h 150"/>
                  <a:gd name="T28" fmla="*/ 150 w 150"/>
                  <a:gd name="T29" fmla="*/ 75 h 150"/>
                  <a:gd name="T30" fmla="*/ 141 w 150"/>
                  <a:gd name="T31" fmla="*/ 3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150">
                    <a:moveTo>
                      <a:pt x="141" y="39"/>
                    </a:moveTo>
                    <a:cubicBezTo>
                      <a:pt x="129" y="48"/>
                      <a:pt x="129" y="48"/>
                      <a:pt x="129" y="48"/>
                    </a:cubicBezTo>
                    <a:cubicBezTo>
                      <a:pt x="133" y="56"/>
                      <a:pt x="136" y="65"/>
                      <a:pt x="136" y="75"/>
                    </a:cubicBezTo>
                    <a:cubicBezTo>
                      <a:pt x="136" y="109"/>
                      <a:pt x="109" y="136"/>
                      <a:pt x="75" y="136"/>
                    </a:cubicBezTo>
                    <a:cubicBezTo>
                      <a:pt x="42" y="136"/>
                      <a:pt x="15" y="109"/>
                      <a:pt x="15" y="75"/>
                    </a:cubicBezTo>
                    <a:cubicBezTo>
                      <a:pt x="15" y="42"/>
                      <a:pt x="42" y="15"/>
                      <a:pt x="75" y="15"/>
                    </a:cubicBezTo>
                    <a:cubicBezTo>
                      <a:pt x="87" y="15"/>
                      <a:pt x="98" y="18"/>
                      <a:pt x="107" y="24"/>
                    </a:cubicBezTo>
                    <a:cubicBezTo>
                      <a:pt x="108" y="15"/>
                      <a:pt x="108" y="15"/>
                      <a:pt x="108" y="15"/>
                    </a:cubicBezTo>
                    <a:cubicBezTo>
                      <a:pt x="108" y="14"/>
                      <a:pt x="108" y="14"/>
                      <a:pt x="108" y="14"/>
                    </a:cubicBezTo>
                    <a:cubicBezTo>
                      <a:pt x="108" y="14"/>
                      <a:pt x="108" y="14"/>
                      <a:pt x="108" y="14"/>
                    </a:cubicBezTo>
                    <a:cubicBezTo>
                      <a:pt x="111" y="9"/>
                      <a:pt x="111" y="9"/>
                      <a:pt x="111" y="9"/>
                    </a:cubicBezTo>
                    <a:cubicBezTo>
                      <a:pt x="100" y="4"/>
                      <a:pt x="88" y="0"/>
                      <a:pt x="75" y="0"/>
                    </a:cubicBezTo>
                    <a:cubicBezTo>
                      <a:pt x="34" y="0"/>
                      <a:pt x="0" y="34"/>
                      <a:pt x="0" y="75"/>
                    </a:cubicBezTo>
                    <a:cubicBezTo>
                      <a:pt x="0" y="117"/>
                      <a:pt x="34" y="150"/>
                      <a:pt x="75" y="150"/>
                    </a:cubicBezTo>
                    <a:cubicBezTo>
                      <a:pt x="117" y="150"/>
                      <a:pt x="150" y="117"/>
                      <a:pt x="150" y="75"/>
                    </a:cubicBezTo>
                    <a:cubicBezTo>
                      <a:pt x="150" y="62"/>
                      <a:pt x="147" y="50"/>
                      <a:pt x="1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14" name="Freeform 45">
                <a:extLst>
                  <a:ext uri="{FF2B5EF4-FFF2-40B4-BE49-F238E27FC236}">
                    <a16:creationId xmlns="" xmlns:a16="http://schemas.microsoft.com/office/drawing/2014/main" id="{882708B5-FF04-4B86-9D96-F32B975D4D43}"/>
                  </a:ext>
                </a:extLst>
              </p:cNvPr>
              <p:cNvSpPr>
                <a:spLocks/>
              </p:cNvSpPr>
              <p:nvPr/>
            </p:nvSpPr>
            <p:spPr bwMode="auto">
              <a:xfrm>
                <a:off x="5738813" y="1474788"/>
                <a:ext cx="147638" cy="82550"/>
              </a:xfrm>
              <a:custGeom>
                <a:avLst/>
                <a:gdLst>
                  <a:gd name="T0" fmla="*/ 47 w 93"/>
                  <a:gd name="T1" fmla="*/ 0 h 52"/>
                  <a:gd name="T2" fmla="*/ 93 w 93"/>
                  <a:gd name="T3" fmla="*/ 8 h 52"/>
                  <a:gd name="T4" fmla="*/ 26 w 93"/>
                  <a:gd name="T5" fmla="*/ 52 h 52"/>
                  <a:gd name="T6" fmla="*/ 0 w 93"/>
                  <a:gd name="T7" fmla="*/ 48 h 52"/>
                  <a:gd name="T8" fmla="*/ 47 w 93"/>
                  <a:gd name="T9" fmla="*/ 0 h 52"/>
                </a:gdLst>
                <a:ahLst/>
                <a:cxnLst>
                  <a:cxn ang="0">
                    <a:pos x="T0" y="T1"/>
                  </a:cxn>
                  <a:cxn ang="0">
                    <a:pos x="T2" y="T3"/>
                  </a:cxn>
                  <a:cxn ang="0">
                    <a:pos x="T4" y="T5"/>
                  </a:cxn>
                  <a:cxn ang="0">
                    <a:pos x="T6" y="T7"/>
                  </a:cxn>
                  <a:cxn ang="0">
                    <a:pos x="T8" y="T9"/>
                  </a:cxn>
                </a:cxnLst>
                <a:rect l="0" t="0" r="r" b="b"/>
                <a:pathLst>
                  <a:path w="93" h="52">
                    <a:moveTo>
                      <a:pt x="47" y="0"/>
                    </a:moveTo>
                    <a:lnTo>
                      <a:pt x="93" y="8"/>
                    </a:lnTo>
                    <a:lnTo>
                      <a:pt x="26" y="52"/>
                    </a:lnTo>
                    <a:lnTo>
                      <a:pt x="0" y="48"/>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grpSp>
        <p:sp>
          <p:nvSpPr>
            <p:cNvPr id="115" name="Rectangle 114">
              <a:extLst>
                <a:ext uri="{FF2B5EF4-FFF2-40B4-BE49-F238E27FC236}">
                  <a16:creationId xmlns="" xmlns:a16="http://schemas.microsoft.com/office/drawing/2014/main" id="{B942C83D-4CAD-45F8-A3BF-2707F97D89F5}"/>
                </a:ext>
              </a:extLst>
            </p:cNvPr>
            <p:cNvSpPr/>
            <p:nvPr/>
          </p:nvSpPr>
          <p:spPr>
            <a:xfrm>
              <a:off x="1144959" y="3452041"/>
              <a:ext cx="2502799" cy="1200329"/>
            </a:xfrm>
            <a:prstGeom prst="rect">
              <a:avLst/>
            </a:prstGeom>
            <a:solidFill>
              <a:srgbClr val="002060">
                <a:alpha val="50000"/>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Calibri"/>
                  <a:ea typeface="+mn-ea"/>
                  <a:cs typeface="+mn-cs"/>
                </a:rPr>
                <a:t>90% reduction in new chronic HCV infections</a:t>
              </a:r>
              <a:endParaRPr kumimoji="0" lang="en-GB" sz="2400" b="1" i="0" u="none" strike="noStrike" kern="1200" cap="none" spc="0" normalizeH="0" baseline="30000" noProof="0" dirty="0">
                <a:ln>
                  <a:noFill/>
                </a:ln>
                <a:solidFill>
                  <a:srgbClr val="FFC000"/>
                </a:solidFill>
                <a:effectLst>
                  <a:outerShdw blurRad="50800" dist="38100" dir="2700000" algn="tl" rotWithShape="0">
                    <a:prstClr val="black">
                      <a:alpha val="40000"/>
                    </a:prstClr>
                  </a:outerShdw>
                </a:effectLst>
                <a:uLnTx/>
                <a:uFillTx/>
                <a:latin typeface="Calibri"/>
                <a:ea typeface="+mn-ea"/>
                <a:cs typeface="+mn-cs"/>
              </a:endParaRPr>
            </a:p>
          </p:txBody>
        </p:sp>
      </p:grpSp>
      <p:grpSp>
        <p:nvGrpSpPr>
          <p:cNvPr id="3" name="Group 2">
            <a:extLst>
              <a:ext uri="{FF2B5EF4-FFF2-40B4-BE49-F238E27FC236}">
                <a16:creationId xmlns="" xmlns:a16="http://schemas.microsoft.com/office/drawing/2014/main" id="{5842CE28-A700-43ED-8BE6-FEE3C296B56F}"/>
              </a:ext>
            </a:extLst>
          </p:cNvPr>
          <p:cNvGrpSpPr/>
          <p:nvPr/>
        </p:nvGrpSpPr>
        <p:grpSpPr>
          <a:xfrm>
            <a:off x="4450831" y="2558771"/>
            <a:ext cx="3604726" cy="3598942"/>
            <a:chOff x="6520261" y="2033288"/>
            <a:chExt cx="3604726" cy="3598942"/>
          </a:xfrm>
          <a:solidFill>
            <a:srgbClr val="BEEBFF"/>
          </a:solidFill>
        </p:grpSpPr>
        <p:grpSp>
          <p:nvGrpSpPr>
            <p:cNvPr id="97" name="Group 96">
              <a:extLst>
                <a:ext uri="{FF2B5EF4-FFF2-40B4-BE49-F238E27FC236}">
                  <a16:creationId xmlns="" xmlns:a16="http://schemas.microsoft.com/office/drawing/2014/main" id="{3E82AD35-4F87-4E11-9A6D-371389BC8C33}"/>
                </a:ext>
              </a:extLst>
            </p:cNvPr>
            <p:cNvGrpSpPr/>
            <p:nvPr/>
          </p:nvGrpSpPr>
          <p:grpSpPr>
            <a:xfrm>
              <a:off x="6520261" y="2033288"/>
              <a:ext cx="3604726" cy="3598942"/>
              <a:chOff x="5375275" y="1365250"/>
              <a:chExt cx="511176" cy="520700"/>
            </a:xfrm>
            <a:grpFill/>
          </p:grpSpPr>
          <p:sp>
            <p:nvSpPr>
              <p:cNvPr id="98" name="Freeform 38">
                <a:extLst>
                  <a:ext uri="{FF2B5EF4-FFF2-40B4-BE49-F238E27FC236}">
                    <a16:creationId xmlns="" xmlns:a16="http://schemas.microsoft.com/office/drawing/2014/main" id="{48F7C0FB-A979-4567-8258-31C5CD8B5ECB}"/>
                  </a:ext>
                </a:extLst>
              </p:cNvPr>
              <p:cNvSpPr>
                <a:spLocks/>
              </p:cNvSpPr>
              <p:nvPr/>
            </p:nvSpPr>
            <p:spPr bwMode="auto">
              <a:xfrm>
                <a:off x="5553075" y="1590675"/>
                <a:ext cx="115888" cy="117475"/>
              </a:xfrm>
              <a:custGeom>
                <a:avLst/>
                <a:gdLst>
                  <a:gd name="T0" fmla="*/ 25 w 37"/>
                  <a:gd name="T1" fmla="*/ 1 h 37"/>
                  <a:gd name="T2" fmla="*/ 18 w 37"/>
                  <a:gd name="T3" fmla="*/ 0 h 37"/>
                  <a:gd name="T4" fmla="*/ 0 w 37"/>
                  <a:gd name="T5" fmla="*/ 18 h 37"/>
                  <a:gd name="T6" fmla="*/ 18 w 37"/>
                  <a:gd name="T7" fmla="*/ 37 h 37"/>
                  <a:gd name="T8" fmla="*/ 37 w 37"/>
                  <a:gd name="T9" fmla="*/ 18 h 37"/>
                  <a:gd name="T10" fmla="*/ 36 w 37"/>
                  <a:gd name="T11" fmla="*/ 13 h 37"/>
                  <a:gd name="T12" fmla="*/ 28 w 37"/>
                  <a:gd name="T13" fmla="*/ 22 h 37"/>
                  <a:gd name="T14" fmla="*/ 22 w 37"/>
                  <a:gd name="T15" fmla="*/ 24 h 37"/>
                  <a:gd name="T16" fmla="*/ 17 w 37"/>
                  <a:gd name="T17" fmla="*/ 22 h 37"/>
                  <a:gd name="T18" fmla="*/ 14 w 37"/>
                  <a:gd name="T19" fmla="*/ 16 h 37"/>
                  <a:gd name="T20" fmla="*/ 16 w 37"/>
                  <a:gd name="T21" fmla="*/ 11 h 37"/>
                  <a:gd name="T22" fmla="*/ 25 w 37"/>
                  <a:gd name="T23"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7">
                    <a:moveTo>
                      <a:pt x="25" y="1"/>
                    </a:moveTo>
                    <a:cubicBezTo>
                      <a:pt x="23" y="0"/>
                      <a:pt x="21" y="0"/>
                      <a:pt x="18" y="0"/>
                    </a:cubicBezTo>
                    <a:cubicBezTo>
                      <a:pt x="8" y="0"/>
                      <a:pt x="0" y="8"/>
                      <a:pt x="0" y="18"/>
                    </a:cubicBezTo>
                    <a:cubicBezTo>
                      <a:pt x="0" y="29"/>
                      <a:pt x="8" y="37"/>
                      <a:pt x="18" y="37"/>
                    </a:cubicBezTo>
                    <a:cubicBezTo>
                      <a:pt x="29" y="37"/>
                      <a:pt x="37" y="29"/>
                      <a:pt x="37" y="18"/>
                    </a:cubicBezTo>
                    <a:cubicBezTo>
                      <a:pt x="37" y="16"/>
                      <a:pt x="37" y="15"/>
                      <a:pt x="36" y="13"/>
                    </a:cubicBezTo>
                    <a:cubicBezTo>
                      <a:pt x="28" y="22"/>
                      <a:pt x="28" y="22"/>
                      <a:pt x="28" y="22"/>
                    </a:cubicBezTo>
                    <a:cubicBezTo>
                      <a:pt x="26" y="24"/>
                      <a:pt x="24" y="24"/>
                      <a:pt x="22" y="24"/>
                    </a:cubicBezTo>
                    <a:cubicBezTo>
                      <a:pt x="20" y="24"/>
                      <a:pt x="18" y="24"/>
                      <a:pt x="17" y="22"/>
                    </a:cubicBezTo>
                    <a:cubicBezTo>
                      <a:pt x="15" y="20"/>
                      <a:pt x="14" y="18"/>
                      <a:pt x="14" y="16"/>
                    </a:cubicBezTo>
                    <a:cubicBezTo>
                      <a:pt x="14" y="14"/>
                      <a:pt x="15" y="12"/>
                      <a:pt x="16" y="11"/>
                    </a:cubicBezTo>
                    <a:lnTo>
                      <a:pt x="2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99" name="Freeform 39">
                <a:extLst>
                  <a:ext uri="{FF2B5EF4-FFF2-40B4-BE49-F238E27FC236}">
                    <a16:creationId xmlns="" xmlns:a16="http://schemas.microsoft.com/office/drawing/2014/main" id="{69237C32-8D24-45F3-9E11-FCE2DEC53780}"/>
                  </a:ext>
                </a:extLst>
              </p:cNvPr>
              <p:cNvSpPr>
                <a:spLocks/>
              </p:cNvSpPr>
              <p:nvPr/>
            </p:nvSpPr>
            <p:spPr bwMode="auto">
              <a:xfrm>
                <a:off x="5459413" y="1500188"/>
                <a:ext cx="304800" cy="304800"/>
              </a:xfrm>
              <a:custGeom>
                <a:avLst/>
                <a:gdLst>
                  <a:gd name="T0" fmla="*/ 82 w 97"/>
                  <a:gd name="T1" fmla="*/ 48 h 97"/>
                  <a:gd name="T2" fmla="*/ 48 w 97"/>
                  <a:gd name="T3" fmla="*/ 82 h 97"/>
                  <a:gd name="T4" fmla="*/ 15 w 97"/>
                  <a:gd name="T5" fmla="*/ 48 h 97"/>
                  <a:gd name="T6" fmla="*/ 48 w 97"/>
                  <a:gd name="T7" fmla="*/ 15 h 97"/>
                  <a:gd name="T8" fmla="*/ 65 w 97"/>
                  <a:gd name="T9" fmla="*/ 19 h 97"/>
                  <a:gd name="T10" fmla="*/ 76 w 97"/>
                  <a:gd name="T11" fmla="*/ 8 h 97"/>
                  <a:gd name="T12" fmla="*/ 48 w 97"/>
                  <a:gd name="T13" fmla="*/ 0 h 97"/>
                  <a:gd name="T14" fmla="*/ 0 w 97"/>
                  <a:gd name="T15" fmla="*/ 48 h 97"/>
                  <a:gd name="T16" fmla="*/ 48 w 97"/>
                  <a:gd name="T17" fmla="*/ 97 h 97"/>
                  <a:gd name="T18" fmla="*/ 97 w 97"/>
                  <a:gd name="T19" fmla="*/ 48 h 97"/>
                  <a:gd name="T20" fmla="*/ 92 w 97"/>
                  <a:gd name="T21" fmla="*/ 27 h 97"/>
                  <a:gd name="T22" fmla="*/ 80 w 97"/>
                  <a:gd name="T23" fmla="*/ 36 h 97"/>
                  <a:gd name="T24" fmla="*/ 82 w 97"/>
                  <a:gd name="T25" fmla="*/ 4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97">
                    <a:moveTo>
                      <a:pt x="82" y="48"/>
                    </a:moveTo>
                    <a:cubicBezTo>
                      <a:pt x="82" y="67"/>
                      <a:pt x="67" y="82"/>
                      <a:pt x="48" y="82"/>
                    </a:cubicBezTo>
                    <a:cubicBezTo>
                      <a:pt x="30" y="82"/>
                      <a:pt x="15" y="67"/>
                      <a:pt x="15" y="48"/>
                    </a:cubicBezTo>
                    <a:cubicBezTo>
                      <a:pt x="15" y="30"/>
                      <a:pt x="30" y="15"/>
                      <a:pt x="48" y="15"/>
                    </a:cubicBezTo>
                    <a:cubicBezTo>
                      <a:pt x="55" y="15"/>
                      <a:pt x="60" y="16"/>
                      <a:pt x="65" y="19"/>
                    </a:cubicBezTo>
                    <a:cubicBezTo>
                      <a:pt x="76" y="8"/>
                      <a:pt x="76" y="8"/>
                      <a:pt x="76" y="8"/>
                    </a:cubicBezTo>
                    <a:cubicBezTo>
                      <a:pt x="68" y="3"/>
                      <a:pt x="59" y="0"/>
                      <a:pt x="48" y="0"/>
                    </a:cubicBezTo>
                    <a:cubicBezTo>
                      <a:pt x="21" y="0"/>
                      <a:pt x="0" y="21"/>
                      <a:pt x="0" y="48"/>
                    </a:cubicBezTo>
                    <a:cubicBezTo>
                      <a:pt x="0" y="75"/>
                      <a:pt x="21" y="97"/>
                      <a:pt x="48" y="97"/>
                    </a:cubicBezTo>
                    <a:cubicBezTo>
                      <a:pt x="75" y="97"/>
                      <a:pt x="97" y="75"/>
                      <a:pt x="97" y="48"/>
                    </a:cubicBezTo>
                    <a:cubicBezTo>
                      <a:pt x="97" y="41"/>
                      <a:pt x="95" y="34"/>
                      <a:pt x="92" y="27"/>
                    </a:cubicBezTo>
                    <a:cubicBezTo>
                      <a:pt x="80" y="36"/>
                      <a:pt x="80" y="36"/>
                      <a:pt x="80" y="36"/>
                    </a:cubicBezTo>
                    <a:cubicBezTo>
                      <a:pt x="81" y="40"/>
                      <a:pt x="82" y="44"/>
                      <a:pt x="8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00" name="Freeform 40">
                <a:extLst>
                  <a:ext uri="{FF2B5EF4-FFF2-40B4-BE49-F238E27FC236}">
                    <a16:creationId xmlns="" xmlns:a16="http://schemas.microsoft.com/office/drawing/2014/main" id="{4B6EE546-4189-45A0-80E6-5D8F7FE52DC6}"/>
                  </a:ext>
                </a:extLst>
              </p:cNvPr>
              <p:cNvSpPr>
                <a:spLocks/>
              </p:cNvSpPr>
              <p:nvPr/>
            </p:nvSpPr>
            <p:spPr bwMode="auto">
              <a:xfrm>
                <a:off x="5610225" y="1412875"/>
                <a:ext cx="231775" cy="241300"/>
              </a:xfrm>
              <a:custGeom>
                <a:avLst/>
                <a:gdLst>
                  <a:gd name="T0" fmla="*/ 73 w 74"/>
                  <a:gd name="T1" fmla="*/ 1 h 77"/>
                  <a:gd name="T2" fmla="*/ 70 w 74"/>
                  <a:gd name="T3" fmla="*/ 0 h 77"/>
                  <a:gd name="T4" fmla="*/ 67 w 74"/>
                  <a:gd name="T5" fmla="*/ 1 h 77"/>
                  <a:gd name="T6" fmla="*/ 50 w 74"/>
                  <a:gd name="T7" fmla="*/ 20 h 77"/>
                  <a:gd name="T8" fmla="*/ 40 w 74"/>
                  <a:gd name="T9" fmla="*/ 30 h 77"/>
                  <a:gd name="T10" fmla="*/ 31 w 74"/>
                  <a:gd name="T11" fmla="*/ 39 h 77"/>
                  <a:gd name="T12" fmla="*/ 21 w 74"/>
                  <a:gd name="T13" fmla="*/ 50 h 77"/>
                  <a:gd name="T14" fmla="*/ 11 w 74"/>
                  <a:gd name="T15" fmla="*/ 60 h 77"/>
                  <a:gd name="T16" fmla="*/ 1 w 74"/>
                  <a:gd name="T17" fmla="*/ 71 h 77"/>
                  <a:gd name="T18" fmla="*/ 1 w 74"/>
                  <a:gd name="T19" fmla="*/ 76 h 77"/>
                  <a:gd name="T20" fmla="*/ 4 w 74"/>
                  <a:gd name="T21" fmla="*/ 77 h 77"/>
                  <a:gd name="T22" fmla="*/ 7 w 74"/>
                  <a:gd name="T23" fmla="*/ 76 h 77"/>
                  <a:gd name="T24" fmla="*/ 16 w 74"/>
                  <a:gd name="T25" fmla="*/ 66 h 77"/>
                  <a:gd name="T26" fmla="*/ 26 w 74"/>
                  <a:gd name="T27" fmla="*/ 55 h 77"/>
                  <a:gd name="T28" fmla="*/ 37 w 74"/>
                  <a:gd name="T29" fmla="*/ 44 h 77"/>
                  <a:gd name="T30" fmla="*/ 45 w 74"/>
                  <a:gd name="T31" fmla="*/ 36 h 77"/>
                  <a:gd name="T32" fmla="*/ 55 w 74"/>
                  <a:gd name="T33" fmla="*/ 25 h 77"/>
                  <a:gd name="T34" fmla="*/ 73 w 74"/>
                  <a:gd name="T35" fmla="*/ 6 h 77"/>
                  <a:gd name="T36" fmla="*/ 73 w 74"/>
                  <a:gd name="T37"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77">
                    <a:moveTo>
                      <a:pt x="73" y="1"/>
                    </a:moveTo>
                    <a:cubicBezTo>
                      <a:pt x="72" y="1"/>
                      <a:pt x="71" y="0"/>
                      <a:pt x="70" y="0"/>
                    </a:cubicBezTo>
                    <a:cubicBezTo>
                      <a:pt x="69" y="0"/>
                      <a:pt x="68" y="0"/>
                      <a:pt x="67" y="1"/>
                    </a:cubicBezTo>
                    <a:cubicBezTo>
                      <a:pt x="50" y="20"/>
                      <a:pt x="50" y="20"/>
                      <a:pt x="50" y="20"/>
                    </a:cubicBezTo>
                    <a:cubicBezTo>
                      <a:pt x="40" y="30"/>
                      <a:pt x="40" y="30"/>
                      <a:pt x="40" y="30"/>
                    </a:cubicBezTo>
                    <a:cubicBezTo>
                      <a:pt x="31" y="39"/>
                      <a:pt x="31" y="39"/>
                      <a:pt x="31" y="39"/>
                    </a:cubicBezTo>
                    <a:cubicBezTo>
                      <a:pt x="21" y="50"/>
                      <a:pt x="21" y="50"/>
                      <a:pt x="21" y="50"/>
                    </a:cubicBezTo>
                    <a:cubicBezTo>
                      <a:pt x="11" y="60"/>
                      <a:pt x="11" y="60"/>
                      <a:pt x="11" y="60"/>
                    </a:cubicBezTo>
                    <a:cubicBezTo>
                      <a:pt x="1" y="71"/>
                      <a:pt x="1" y="71"/>
                      <a:pt x="1" y="71"/>
                    </a:cubicBezTo>
                    <a:cubicBezTo>
                      <a:pt x="0" y="72"/>
                      <a:pt x="0" y="74"/>
                      <a:pt x="1" y="76"/>
                    </a:cubicBezTo>
                    <a:cubicBezTo>
                      <a:pt x="2" y="77"/>
                      <a:pt x="3" y="77"/>
                      <a:pt x="4" y="77"/>
                    </a:cubicBezTo>
                    <a:cubicBezTo>
                      <a:pt x="5" y="77"/>
                      <a:pt x="6" y="77"/>
                      <a:pt x="7" y="76"/>
                    </a:cubicBezTo>
                    <a:cubicBezTo>
                      <a:pt x="16" y="66"/>
                      <a:pt x="16" y="66"/>
                      <a:pt x="16" y="66"/>
                    </a:cubicBezTo>
                    <a:cubicBezTo>
                      <a:pt x="26" y="55"/>
                      <a:pt x="26" y="55"/>
                      <a:pt x="26" y="55"/>
                    </a:cubicBezTo>
                    <a:cubicBezTo>
                      <a:pt x="37" y="44"/>
                      <a:pt x="37" y="44"/>
                      <a:pt x="37" y="44"/>
                    </a:cubicBezTo>
                    <a:cubicBezTo>
                      <a:pt x="45" y="36"/>
                      <a:pt x="45" y="36"/>
                      <a:pt x="45" y="36"/>
                    </a:cubicBezTo>
                    <a:cubicBezTo>
                      <a:pt x="55" y="25"/>
                      <a:pt x="55" y="25"/>
                      <a:pt x="55" y="25"/>
                    </a:cubicBezTo>
                    <a:cubicBezTo>
                      <a:pt x="73" y="6"/>
                      <a:pt x="73" y="6"/>
                      <a:pt x="73" y="6"/>
                    </a:cubicBezTo>
                    <a:cubicBezTo>
                      <a:pt x="74" y="5"/>
                      <a:pt x="74" y="3"/>
                      <a:pt x="7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01" name="Freeform 41">
                <a:extLst>
                  <a:ext uri="{FF2B5EF4-FFF2-40B4-BE49-F238E27FC236}">
                    <a16:creationId xmlns="" xmlns:a16="http://schemas.microsoft.com/office/drawing/2014/main" id="{14D96FA1-B688-47B5-85E7-F58002FAF3A6}"/>
                  </a:ext>
                </a:extLst>
              </p:cNvPr>
              <p:cNvSpPr>
                <a:spLocks/>
              </p:cNvSpPr>
              <p:nvPr/>
            </p:nvSpPr>
            <p:spPr bwMode="auto">
              <a:xfrm>
                <a:off x="5713413" y="1365250"/>
                <a:ext cx="73025" cy="150812"/>
              </a:xfrm>
              <a:custGeom>
                <a:avLst/>
                <a:gdLst>
                  <a:gd name="T0" fmla="*/ 4 w 46"/>
                  <a:gd name="T1" fmla="*/ 61 h 95"/>
                  <a:gd name="T2" fmla="*/ 40 w 46"/>
                  <a:gd name="T3" fmla="*/ 0 h 95"/>
                  <a:gd name="T4" fmla="*/ 46 w 46"/>
                  <a:gd name="T5" fmla="*/ 46 h 95"/>
                  <a:gd name="T6" fmla="*/ 0 w 46"/>
                  <a:gd name="T7" fmla="*/ 95 h 95"/>
                  <a:gd name="T8" fmla="*/ 4 w 46"/>
                  <a:gd name="T9" fmla="*/ 61 h 95"/>
                </a:gdLst>
                <a:ahLst/>
                <a:cxnLst>
                  <a:cxn ang="0">
                    <a:pos x="T0" y="T1"/>
                  </a:cxn>
                  <a:cxn ang="0">
                    <a:pos x="T2" y="T3"/>
                  </a:cxn>
                  <a:cxn ang="0">
                    <a:pos x="T4" y="T5"/>
                  </a:cxn>
                  <a:cxn ang="0">
                    <a:pos x="T6" y="T7"/>
                  </a:cxn>
                  <a:cxn ang="0">
                    <a:pos x="T8" y="T9"/>
                  </a:cxn>
                </a:cxnLst>
                <a:rect l="0" t="0" r="r" b="b"/>
                <a:pathLst>
                  <a:path w="46" h="95">
                    <a:moveTo>
                      <a:pt x="4" y="61"/>
                    </a:moveTo>
                    <a:lnTo>
                      <a:pt x="40" y="0"/>
                    </a:lnTo>
                    <a:lnTo>
                      <a:pt x="46" y="46"/>
                    </a:lnTo>
                    <a:lnTo>
                      <a:pt x="0" y="95"/>
                    </a:lnTo>
                    <a:lnTo>
                      <a:pt x="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02" name="Freeform 42">
                <a:extLst>
                  <a:ext uri="{FF2B5EF4-FFF2-40B4-BE49-F238E27FC236}">
                    <a16:creationId xmlns="" xmlns:a16="http://schemas.microsoft.com/office/drawing/2014/main" id="{21CFAB10-648E-4805-A79A-79F5E0F8288C}"/>
                  </a:ext>
                </a:extLst>
              </p:cNvPr>
              <p:cNvSpPr>
                <a:spLocks/>
              </p:cNvSpPr>
              <p:nvPr/>
            </p:nvSpPr>
            <p:spPr bwMode="auto">
              <a:xfrm>
                <a:off x="5716588" y="1493838"/>
                <a:ext cx="6350" cy="12700"/>
              </a:xfrm>
              <a:custGeom>
                <a:avLst/>
                <a:gdLst>
                  <a:gd name="T0" fmla="*/ 2 w 2"/>
                  <a:gd name="T1" fmla="*/ 2 h 4"/>
                  <a:gd name="T2" fmla="*/ 0 w 2"/>
                  <a:gd name="T3" fmla="*/ 0 h 4"/>
                  <a:gd name="T4" fmla="*/ 0 w 2"/>
                  <a:gd name="T5" fmla="*/ 4 h 4"/>
                  <a:gd name="T6" fmla="*/ 2 w 2"/>
                  <a:gd name="T7" fmla="*/ 2 h 4"/>
                </a:gdLst>
                <a:ahLst/>
                <a:cxnLst>
                  <a:cxn ang="0">
                    <a:pos x="T0" y="T1"/>
                  </a:cxn>
                  <a:cxn ang="0">
                    <a:pos x="T2" y="T3"/>
                  </a:cxn>
                  <a:cxn ang="0">
                    <a:pos x="T4" y="T5"/>
                  </a:cxn>
                  <a:cxn ang="0">
                    <a:pos x="T6" y="T7"/>
                  </a:cxn>
                </a:cxnLst>
                <a:rect l="0" t="0" r="r" b="b"/>
                <a:pathLst>
                  <a:path w="2" h="4">
                    <a:moveTo>
                      <a:pt x="2" y="2"/>
                    </a:moveTo>
                    <a:cubicBezTo>
                      <a:pt x="2" y="1"/>
                      <a:pt x="1" y="1"/>
                      <a:pt x="0" y="0"/>
                    </a:cubicBezTo>
                    <a:cubicBezTo>
                      <a:pt x="0" y="4"/>
                      <a:pt x="0" y="4"/>
                      <a:pt x="0" y="4"/>
                    </a:cubicBez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03" name="Freeform 43">
                <a:extLst>
                  <a:ext uri="{FF2B5EF4-FFF2-40B4-BE49-F238E27FC236}">
                    <a16:creationId xmlns="" xmlns:a16="http://schemas.microsoft.com/office/drawing/2014/main" id="{AC5300AE-909F-4B3C-A038-DC8AB518E9D3}"/>
                  </a:ext>
                </a:extLst>
              </p:cNvPr>
              <p:cNvSpPr>
                <a:spLocks/>
              </p:cNvSpPr>
              <p:nvPr/>
            </p:nvSpPr>
            <p:spPr bwMode="auto">
              <a:xfrm>
                <a:off x="5729288" y="1377950"/>
                <a:ext cx="50800" cy="87312"/>
              </a:xfrm>
              <a:custGeom>
                <a:avLst/>
                <a:gdLst>
                  <a:gd name="T0" fmla="*/ 16 w 16"/>
                  <a:gd name="T1" fmla="*/ 18 h 28"/>
                  <a:gd name="T2" fmla="*/ 14 w 16"/>
                  <a:gd name="T3" fmla="*/ 0 h 28"/>
                  <a:gd name="T4" fmla="*/ 0 w 16"/>
                  <a:gd name="T5" fmla="*/ 22 h 28"/>
                  <a:gd name="T6" fmla="*/ 8 w 16"/>
                  <a:gd name="T7" fmla="*/ 28 h 28"/>
                  <a:gd name="T8" fmla="*/ 16 w 16"/>
                  <a:gd name="T9" fmla="*/ 18 h 28"/>
                </a:gdLst>
                <a:ahLst/>
                <a:cxnLst>
                  <a:cxn ang="0">
                    <a:pos x="T0" y="T1"/>
                  </a:cxn>
                  <a:cxn ang="0">
                    <a:pos x="T2" y="T3"/>
                  </a:cxn>
                  <a:cxn ang="0">
                    <a:pos x="T4" y="T5"/>
                  </a:cxn>
                  <a:cxn ang="0">
                    <a:pos x="T6" y="T7"/>
                  </a:cxn>
                  <a:cxn ang="0">
                    <a:pos x="T8" y="T9"/>
                  </a:cxn>
                </a:cxnLst>
                <a:rect l="0" t="0" r="r" b="b"/>
                <a:pathLst>
                  <a:path w="16" h="28">
                    <a:moveTo>
                      <a:pt x="16" y="18"/>
                    </a:moveTo>
                    <a:cubicBezTo>
                      <a:pt x="14" y="0"/>
                      <a:pt x="14" y="0"/>
                      <a:pt x="14" y="0"/>
                    </a:cubicBezTo>
                    <a:cubicBezTo>
                      <a:pt x="0" y="22"/>
                      <a:pt x="0" y="22"/>
                      <a:pt x="0" y="22"/>
                    </a:cubicBezTo>
                    <a:cubicBezTo>
                      <a:pt x="3" y="24"/>
                      <a:pt x="5" y="26"/>
                      <a:pt x="8" y="28"/>
                    </a:cubicBez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04" name="Freeform 44">
                <a:extLst>
                  <a:ext uri="{FF2B5EF4-FFF2-40B4-BE49-F238E27FC236}">
                    <a16:creationId xmlns="" xmlns:a16="http://schemas.microsoft.com/office/drawing/2014/main" id="{67EA1E6F-0004-44AE-98BF-6349E68B7BF4}"/>
                  </a:ext>
                </a:extLst>
              </p:cNvPr>
              <p:cNvSpPr>
                <a:spLocks/>
              </p:cNvSpPr>
              <p:nvPr/>
            </p:nvSpPr>
            <p:spPr bwMode="auto">
              <a:xfrm>
                <a:off x="5375275" y="1416050"/>
                <a:ext cx="469900" cy="469900"/>
              </a:xfrm>
              <a:custGeom>
                <a:avLst/>
                <a:gdLst>
                  <a:gd name="T0" fmla="*/ 141 w 150"/>
                  <a:gd name="T1" fmla="*/ 39 h 150"/>
                  <a:gd name="T2" fmla="*/ 129 w 150"/>
                  <a:gd name="T3" fmla="*/ 48 h 150"/>
                  <a:gd name="T4" fmla="*/ 136 w 150"/>
                  <a:gd name="T5" fmla="*/ 75 h 150"/>
                  <a:gd name="T6" fmla="*/ 75 w 150"/>
                  <a:gd name="T7" fmla="*/ 136 h 150"/>
                  <a:gd name="T8" fmla="*/ 15 w 150"/>
                  <a:gd name="T9" fmla="*/ 75 h 150"/>
                  <a:gd name="T10" fmla="*/ 75 w 150"/>
                  <a:gd name="T11" fmla="*/ 15 h 150"/>
                  <a:gd name="T12" fmla="*/ 107 w 150"/>
                  <a:gd name="T13" fmla="*/ 24 h 150"/>
                  <a:gd name="T14" fmla="*/ 108 w 150"/>
                  <a:gd name="T15" fmla="*/ 15 h 150"/>
                  <a:gd name="T16" fmla="*/ 108 w 150"/>
                  <a:gd name="T17" fmla="*/ 14 h 150"/>
                  <a:gd name="T18" fmla="*/ 108 w 150"/>
                  <a:gd name="T19" fmla="*/ 14 h 150"/>
                  <a:gd name="T20" fmla="*/ 111 w 150"/>
                  <a:gd name="T21" fmla="*/ 9 h 150"/>
                  <a:gd name="T22" fmla="*/ 75 w 150"/>
                  <a:gd name="T23" fmla="*/ 0 h 150"/>
                  <a:gd name="T24" fmla="*/ 0 w 150"/>
                  <a:gd name="T25" fmla="*/ 75 h 150"/>
                  <a:gd name="T26" fmla="*/ 75 w 150"/>
                  <a:gd name="T27" fmla="*/ 150 h 150"/>
                  <a:gd name="T28" fmla="*/ 150 w 150"/>
                  <a:gd name="T29" fmla="*/ 75 h 150"/>
                  <a:gd name="T30" fmla="*/ 141 w 150"/>
                  <a:gd name="T31" fmla="*/ 3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150">
                    <a:moveTo>
                      <a:pt x="141" y="39"/>
                    </a:moveTo>
                    <a:cubicBezTo>
                      <a:pt x="129" y="48"/>
                      <a:pt x="129" y="48"/>
                      <a:pt x="129" y="48"/>
                    </a:cubicBezTo>
                    <a:cubicBezTo>
                      <a:pt x="133" y="56"/>
                      <a:pt x="136" y="65"/>
                      <a:pt x="136" y="75"/>
                    </a:cubicBezTo>
                    <a:cubicBezTo>
                      <a:pt x="136" y="109"/>
                      <a:pt x="109" y="136"/>
                      <a:pt x="75" y="136"/>
                    </a:cubicBezTo>
                    <a:cubicBezTo>
                      <a:pt x="42" y="136"/>
                      <a:pt x="15" y="109"/>
                      <a:pt x="15" y="75"/>
                    </a:cubicBezTo>
                    <a:cubicBezTo>
                      <a:pt x="15" y="42"/>
                      <a:pt x="42" y="15"/>
                      <a:pt x="75" y="15"/>
                    </a:cubicBezTo>
                    <a:cubicBezTo>
                      <a:pt x="87" y="15"/>
                      <a:pt x="98" y="18"/>
                      <a:pt x="107" y="24"/>
                    </a:cubicBezTo>
                    <a:cubicBezTo>
                      <a:pt x="108" y="15"/>
                      <a:pt x="108" y="15"/>
                      <a:pt x="108" y="15"/>
                    </a:cubicBezTo>
                    <a:cubicBezTo>
                      <a:pt x="108" y="14"/>
                      <a:pt x="108" y="14"/>
                      <a:pt x="108" y="14"/>
                    </a:cubicBezTo>
                    <a:cubicBezTo>
                      <a:pt x="108" y="14"/>
                      <a:pt x="108" y="14"/>
                      <a:pt x="108" y="14"/>
                    </a:cubicBezTo>
                    <a:cubicBezTo>
                      <a:pt x="111" y="9"/>
                      <a:pt x="111" y="9"/>
                      <a:pt x="111" y="9"/>
                    </a:cubicBezTo>
                    <a:cubicBezTo>
                      <a:pt x="100" y="4"/>
                      <a:pt x="88" y="0"/>
                      <a:pt x="75" y="0"/>
                    </a:cubicBezTo>
                    <a:cubicBezTo>
                      <a:pt x="34" y="0"/>
                      <a:pt x="0" y="34"/>
                      <a:pt x="0" y="75"/>
                    </a:cubicBezTo>
                    <a:cubicBezTo>
                      <a:pt x="0" y="117"/>
                      <a:pt x="34" y="150"/>
                      <a:pt x="75" y="150"/>
                    </a:cubicBezTo>
                    <a:cubicBezTo>
                      <a:pt x="117" y="150"/>
                      <a:pt x="150" y="117"/>
                      <a:pt x="150" y="75"/>
                    </a:cubicBezTo>
                    <a:cubicBezTo>
                      <a:pt x="150" y="62"/>
                      <a:pt x="147" y="50"/>
                      <a:pt x="1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05" name="Freeform 45">
                <a:extLst>
                  <a:ext uri="{FF2B5EF4-FFF2-40B4-BE49-F238E27FC236}">
                    <a16:creationId xmlns="" xmlns:a16="http://schemas.microsoft.com/office/drawing/2014/main" id="{1D8D5329-6F9B-4BE0-8525-DCEB14807B4E}"/>
                  </a:ext>
                </a:extLst>
              </p:cNvPr>
              <p:cNvSpPr>
                <a:spLocks/>
              </p:cNvSpPr>
              <p:nvPr/>
            </p:nvSpPr>
            <p:spPr bwMode="auto">
              <a:xfrm>
                <a:off x="5738813" y="1474788"/>
                <a:ext cx="147638" cy="82550"/>
              </a:xfrm>
              <a:custGeom>
                <a:avLst/>
                <a:gdLst>
                  <a:gd name="T0" fmla="*/ 47 w 93"/>
                  <a:gd name="T1" fmla="*/ 0 h 52"/>
                  <a:gd name="T2" fmla="*/ 93 w 93"/>
                  <a:gd name="T3" fmla="*/ 8 h 52"/>
                  <a:gd name="T4" fmla="*/ 26 w 93"/>
                  <a:gd name="T5" fmla="*/ 52 h 52"/>
                  <a:gd name="T6" fmla="*/ 0 w 93"/>
                  <a:gd name="T7" fmla="*/ 48 h 52"/>
                  <a:gd name="T8" fmla="*/ 47 w 93"/>
                  <a:gd name="T9" fmla="*/ 0 h 52"/>
                </a:gdLst>
                <a:ahLst/>
                <a:cxnLst>
                  <a:cxn ang="0">
                    <a:pos x="T0" y="T1"/>
                  </a:cxn>
                  <a:cxn ang="0">
                    <a:pos x="T2" y="T3"/>
                  </a:cxn>
                  <a:cxn ang="0">
                    <a:pos x="T4" y="T5"/>
                  </a:cxn>
                  <a:cxn ang="0">
                    <a:pos x="T6" y="T7"/>
                  </a:cxn>
                  <a:cxn ang="0">
                    <a:pos x="T8" y="T9"/>
                  </a:cxn>
                </a:cxnLst>
                <a:rect l="0" t="0" r="r" b="b"/>
                <a:pathLst>
                  <a:path w="93" h="52">
                    <a:moveTo>
                      <a:pt x="47" y="0"/>
                    </a:moveTo>
                    <a:lnTo>
                      <a:pt x="93" y="8"/>
                    </a:lnTo>
                    <a:lnTo>
                      <a:pt x="26" y="52"/>
                    </a:lnTo>
                    <a:lnTo>
                      <a:pt x="0" y="48"/>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grpSp>
        <p:sp>
          <p:nvSpPr>
            <p:cNvPr id="116" name="Rectangle 115">
              <a:extLst>
                <a:ext uri="{FF2B5EF4-FFF2-40B4-BE49-F238E27FC236}">
                  <a16:creationId xmlns="" xmlns:a16="http://schemas.microsoft.com/office/drawing/2014/main" id="{5DD63A71-9418-4FF6-BA70-19B4B3CDB923}"/>
                </a:ext>
              </a:extLst>
            </p:cNvPr>
            <p:cNvSpPr/>
            <p:nvPr/>
          </p:nvSpPr>
          <p:spPr>
            <a:xfrm>
              <a:off x="6866147" y="3287966"/>
              <a:ext cx="2666661" cy="1569660"/>
            </a:xfrm>
            <a:prstGeom prst="rect">
              <a:avLst/>
            </a:prstGeom>
            <a:solidFill>
              <a:srgbClr val="002060">
                <a:alpha val="50000"/>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Calibri"/>
                  <a:ea typeface="+mn-ea"/>
                  <a:cs typeface="+mn-cs"/>
                </a:rPr>
                <a:t>Treatment of 80% of eligible persons with chronic HCV infection</a:t>
              </a:r>
              <a:endParaRPr kumimoji="0" lang="en-GB" sz="2400" b="1" i="0" u="none" strike="noStrike" kern="1200" cap="none" spc="0" normalizeH="0" baseline="30000" noProof="0" dirty="0">
                <a:ln>
                  <a:noFill/>
                </a:ln>
                <a:solidFill>
                  <a:srgbClr val="FFC000"/>
                </a:solidFill>
                <a:effectLst>
                  <a:outerShdw blurRad="50800" dist="38100" dir="2700000" algn="tl" rotWithShape="0">
                    <a:prstClr val="black">
                      <a:alpha val="40000"/>
                    </a:prstClr>
                  </a:outerShdw>
                </a:effectLst>
                <a:uLnTx/>
                <a:uFillTx/>
                <a:latin typeface="Calibri"/>
                <a:ea typeface="+mn-ea"/>
                <a:cs typeface="+mn-cs"/>
              </a:endParaRPr>
            </a:p>
          </p:txBody>
        </p:sp>
      </p:grpSp>
      <p:grpSp>
        <p:nvGrpSpPr>
          <p:cNvPr id="57" name="Group 56">
            <a:extLst>
              <a:ext uri="{FF2B5EF4-FFF2-40B4-BE49-F238E27FC236}">
                <a16:creationId xmlns="" xmlns:a16="http://schemas.microsoft.com/office/drawing/2014/main" id="{E9F8D778-15D0-45D8-B2AE-95903A7228E8}"/>
              </a:ext>
            </a:extLst>
          </p:cNvPr>
          <p:cNvGrpSpPr/>
          <p:nvPr/>
        </p:nvGrpSpPr>
        <p:grpSpPr>
          <a:xfrm>
            <a:off x="8238388" y="2558771"/>
            <a:ext cx="3604726" cy="3598942"/>
            <a:chOff x="6520261" y="2033288"/>
            <a:chExt cx="3604726" cy="3598942"/>
          </a:xfrm>
          <a:solidFill>
            <a:srgbClr val="BEEBFF"/>
          </a:solidFill>
        </p:grpSpPr>
        <p:grpSp>
          <p:nvGrpSpPr>
            <p:cNvPr id="58" name="Group 57">
              <a:extLst>
                <a:ext uri="{FF2B5EF4-FFF2-40B4-BE49-F238E27FC236}">
                  <a16:creationId xmlns="" xmlns:a16="http://schemas.microsoft.com/office/drawing/2014/main" id="{CC1EB02C-2F8C-43CD-A122-6F7804C93428}"/>
                </a:ext>
              </a:extLst>
            </p:cNvPr>
            <p:cNvGrpSpPr/>
            <p:nvPr/>
          </p:nvGrpSpPr>
          <p:grpSpPr>
            <a:xfrm>
              <a:off x="6520261" y="2033288"/>
              <a:ext cx="3604726" cy="3598942"/>
              <a:chOff x="5375275" y="1365250"/>
              <a:chExt cx="511176" cy="520700"/>
            </a:xfrm>
            <a:grpFill/>
          </p:grpSpPr>
          <p:sp>
            <p:nvSpPr>
              <p:cNvPr id="60" name="Freeform 38">
                <a:extLst>
                  <a:ext uri="{FF2B5EF4-FFF2-40B4-BE49-F238E27FC236}">
                    <a16:creationId xmlns="" xmlns:a16="http://schemas.microsoft.com/office/drawing/2014/main" id="{7F055F1A-8113-44FD-826E-07F949B7C471}"/>
                  </a:ext>
                </a:extLst>
              </p:cNvPr>
              <p:cNvSpPr>
                <a:spLocks/>
              </p:cNvSpPr>
              <p:nvPr/>
            </p:nvSpPr>
            <p:spPr bwMode="auto">
              <a:xfrm>
                <a:off x="5553075" y="1590675"/>
                <a:ext cx="115888" cy="117475"/>
              </a:xfrm>
              <a:custGeom>
                <a:avLst/>
                <a:gdLst>
                  <a:gd name="T0" fmla="*/ 25 w 37"/>
                  <a:gd name="T1" fmla="*/ 1 h 37"/>
                  <a:gd name="T2" fmla="*/ 18 w 37"/>
                  <a:gd name="T3" fmla="*/ 0 h 37"/>
                  <a:gd name="T4" fmla="*/ 0 w 37"/>
                  <a:gd name="T5" fmla="*/ 18 h 37"/>
                  <a:gd name="T6" fmla="*/ 18 w 37"/>
                  <a:gd name="T7" fmla="*/ 37 h 37"/>
                  <a:gd name="T8" fmla="*/ 37 w 37"/>
                  <a:gd name="T9" fmla="*/ 18 h 37"/>
                  <a:gd name="T10" fmla="*/ 36 w 37"/>
                  <a:gd name="T11" fmla="*/ 13 h 37"/>
                  <a:gd name="T12" fmla="*/ 28 w 37"/>
                  <a:gd name="T13" fmla="*/ 22 h 37"/>
                  <a:gd name="T14" fmla="*/ 22 w 37"/>
                  <a:gd name="T15" fmla="*/ 24 h 37"/>
                  <a:gd name="T16" fmla="*/ 17 w 37"/>
                  <a:gd name="T17" fmla="*/ 22 h 37"/>
                  <a:gd name="T18" fmla="*/ 14 w 37"/>
                  <a:gd name="T19" fmla="*/ 16 h 37"/>
                  <a:gd name="T20" fmla="*/ 16 w 37"/>
                  <a:gd name="T21" fmla="*/ 11 h 37"/>
                  <a:gd name="T22" fmla="*/ 25 w 37"/>
                  <a:gd name="T23"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7">
                    <a:moveTo>
                      <a:pt x="25" y="1"/>
                    </a:moveTo>
                    <a:cubicBezTo>
                      <a:pt x="23" y="0"/>
                      <a:pt x="21" y="0"/>
                      <a:pt x="18" y="0"/>
                    </a:cubicBezTo>
                    <a:cubicBezTo>
                      <a:pt x="8" y="0"/>
                      <a:pt x="0" y="8"/>
                      <a:pt x="0" y="18"/>
                    </a:cubicBezTo>
                    <a:cubicBezTo>
                      <a:pt x="0" y="29"/>
                      <a:pt x="8" y="37"/>
                      <a:pt x="18" y="37"/>
                    </a:cubicBezTo>
                    <a:cubicBezTo>
                      <a:pt x="29" y="37"/>
                      <a:pt x="37" y="29"/>
                      <a:pt x="37" y="18"/>
                    </a:cubicBezTo>
                    <a:cubicBezTo>
                      <a:pt x="37" y="16"/>
                      <a:pt x="37" y="15"/>
                      <a:pt x="36" y="13"/>
                    </a:cubicBezTo>
                    <a:cubicBezTo>
                      <a:pt x="28" y="22"/>
                      <a:pt x="28" y="22"/>
                      <a:pt x="28" y="22"/>
                    </a:cubicBezTo>
                    <a:cubicBezTo>
                      <a:pt x="26" y="24"/>
                      <a:pt x="24" y="24"/>
                      <a:pt x="22" y="24"/>
                    </a:cubicBezTo>
                    <a:cubicBezTo>
                      <a:pt x="20" y="24"/>
                      <a:pt x="18" y="24"/>
                      <a:pt x="17" y="22"/>
                    </a:cubicBezTo>
                    <a:cubicBezTo>
                      <a:pt x="15" y="20"/>
                      <a:pt x="14" y="18"/>
                      <a:pt x="14" y="16"/>
                    </a:cubicBezTo>
                    <a:cubicBezTo>
                      <a:pt x="14" y="14"/>
                      <a:pt x="15" y="12"/>
                      <a:pt x="16" y="11"/>
                    </a:cubicBezTo>
                    <a:lnTo>
                      <a:pt x="2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61" name="Freeform 39">
                <a:extLst>
                  <a:ext uri="{FF2B5EF4-FFF2-40B4-BE49-F238E27FC236}">
                    <a16:creationId xmlns="" xmlns:a16="http://schemas.microsoft.com/office/drawing/2014/main" id="{8E0AE867-109A-429E-A7DA-48F6604F8187}"/>
                  </a:ext>
                </a:extLst>
              </p:cNvPr>
              <p:cNvSpPr>
                <a:spLocks/>
              </p:cNvSpPr>
              <p:nvPr/>
            </p:nvSpPr>
            <p:spPr bwMode="auto">
              <a:xfrm>
                <a:off x="5459413" y="1500188"/>
                <a:ext cx="304800" cy="304800"/>
              </a:xfrm>
              <a:custGeom>
                <a:avLst/>
                <a:gdLst>
                  <a:gd name="T0" fmla="*/ 82 w 97"/>
                  <a:gd name="T1" fmla="*/ 48 h 97"/>
                  <a:gd name="T2" fmla="*/ 48 w 97"/>
                  <a:gd name="T3" fmla="*/ 82 h 97"/>
                  <a:gd name="T4" fmla="*/ 15 w 97"/>
                  <a:gd name="T5" fmla="*/ 48 h 97"/>
                  <a:gd name="T6" fmla="*/ 48 w 97"/>
                  <a:gd name="T7" fmla="*/ 15 h 97"/>
                  <a:gd name="T8" fmla="*/ 65 w 97"/>
                  <a:gd name="T9" fmla="*/ 19 h 97"/>
                  <a:gd name="T10" fmla="*/ 76 w 97"/>
                  <a:gd name="T11" fmla="*/ 8 h 97"/>
                  <a:gd name="T12" fmla="*/ 48 w 97"/>
                  <a:gd name="T13" fmla="*/ 0 h 97"/>
                  <a:gd name="T14" fmla="*/ 0 w 97"/>
                  <a:gd name="T15" fmla="*/ 48 h 97"/>
                  <a:gd name="T16" fmla="*/ 48 w 97"/>
                  <a:gd name="T17" fmla="*/ 97 h 97"/>
                  <a:gd name="T18" fmla="*/ 97 w 97"/>
                  <a:gd name="T19" fmla="*/ 48 h 97"/>
                  <a:gd name="T20" fmla="*/ 92 w 97"/>
                  <a:gd name="T21" fmla="*/ 27 h 97"/>
                  <a:gd name="T22" fmla="*/ 80 w 97"/>
                  <a:gd name="T23" fmla="*/ 36 h 97"/>
                  <a:gd name="T24" fmla="*/ 82 w 97"/>
                  <a:gd name="T25" fmla="*/ 4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97">
                    <a:moveTo>
                      <a:pt x="82" y="48"/>
                    </a:moveTo>
                    <a:cubicBezTo>
                      <a:pt x="82" y="67"/>
                      <a:pt x="67" y="82"/>
                      <a:pt x="48" y="82"/>
                    </a:cubicBezTo>
                    <a:cubicBezTo>
                      <a:pt x="30" y="82"/>
                      <a:pt x="15" y="67"/>
                      <a:pt x="15" y="48"/>
                    </a:cubicBezTo>
                    <a:cubicBezTo>
                      <a:pt x="15" y="30"/>
                      <a:pt x="30" y="15"/>
                      <a:pt x="48" y="15"/>
                    </a:cubicBezTo>
                    <a:cubicBezTo>
                      <a:pt x="55" y="15"/>
                      <a:pt x="60" y="16"/>
                      <a:pt x="65" y="19"/>
                    </a:cubicBezTo>
                    <a:cubicBezTo>
                      <a:pt x="76" y="8"/>
                      <a:pt x="76" y="8"/>
                      <a:pt x="76" y="8"/>
                    </a:cubicBezTo>
                    <a:cubicBezTo>
                      <a:pt x="68" y="3"/>
                      <a:pt x="59" y="0"/>
                      <a:pt x="48" y="0"/>
                    </a:cubicBezTo>
                    <a:cubicBezTo>
                      <a:pt x="21" y="0"/>
                      <a:pt x="0" y="21"/>
                      <a:pt x="0" y="48"/>
                    </a:cubicBezTo>
                    <a:cubicBezTo>
                      <a:pt x="0" y="75"/>
                      <a:pt x="21" y="97"/>
                      <a:pt x="48" y="97"/>
                    </a:cubicBezTo>
                    <a:cubicBezTo>
                      <a:pt x="75" y="97"/>
                      <a:pt x="97" y="75"/>
                      <a:pt x="97" y="48"/>
                    </a:cubicBezTo>
                    <a:cubicBezTo>
                      <a:pt x="97" y="41"/>
                      <a:pt x="95" y="34"/>
                      <a:pt x="92" y="27"/>
                    </a:cubicBezTo>
                    <a:cubicBezTo>
                      <a:pt x="80" y="36"/>
                      <a:pt x="80" y="36"/>
                      <a:pt x="80" y="36"/>
                    </a:cubicBezTo>
                    <a:cubicBezTo>
                      <a:pt x="81" y="40"/>
                      <a:pt x="82" y="44"/>
                      <a:pt x="8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62" name="Freeform 40">
                <a:extLst>
                  <a:ext uri="{FF2B5EF4-FFF2-40B4-BE49-F238E27FC236}">
                    <a16:creationId xmlns="" xmlns:a16="http://schemas.microsoft.com/office/drawing/2014/main" id="{C2DACCBA-E5E7-4F29-B351-EC5EE14C75FD}"/>
                  </a:ext>
                </a:extLst>
              </p:cNvPr>
              <p:cNvSpPr>
                <a:spLocks/>
              </p:cNvSpPr>
              <p:nvPr/>
            </p:nvSpPr>
            <p:spPr bwMode="auto">
              <a:xfrm>
                <a:off x="5610225" y="1412875"/>
                <a:ext cx="231775" cy="241300"/>
              </a:xfrm>
              <a:custGeom>
                <a:avLst/>
                <a:gdLst>
                  <a:gd name="T0" fmla="*/ 73 w 74"/>
                  <a:gd name="T1" fmla="*/ 1 h 77"/>
                  <a:gd name="T2" fmla="*/ 70 w 74"/>
                  <a:gd name="T3" fmla="*/ 0 h 77"/>
                  <a:gd name="T4" fmla="*/ 67 w 74"/>
                  <a:gd name="T5" fmla="*/ 1 h 77"/>
                  <a:gd name="T6" fmla="*/ 50 w 74"/>
                  <a:gd name="T7" fmla="*/ 20 h 77"/>
                  <a:gd name="T8" fmla="*/ 40 w 74"/>
                  <a:gd name="T9" fmla="*/ 30 h 77"/>
                  <a:gd name="T10" fmla="*/ 31 w 74"/>
                  <a:gd name="T11" fmla="*/ 39 h 77"/>
                  <a:gd name="T12" fmla="*/ 21 w 74"/>
                  <a:gd name="T13" fmla="*/ 50 h 77"/>
                  <a:gd name="T14" fmla="*/ 11 w 74"/>
                  <a:gd name="T15" fmla="*/ 60 h 77"/>
                  <a:gd name="T16" fmla="*/ 1 w 74"/>
                  <a:gd name="T17" fmla="*/ 71 h 77"/>
                  <a:gd name="T18" fmla="*/ 1 w 74"/>
                  <a:gd name="T19" fmla="*/ 76 h 77"/>
                  <a:gd name="T20" fmla="*/ 4 w 74"/>
                  <a:gd name="T21" fmla="*/ 77 h 77"/>
                  <a:gd name="T22" fmla="*/ 7 w 74"/>
                  <a:gd name="T23" fmla="*/ 76 h 77"/>
                  <a:gd name="T24" fmla="*/ 16 w 74"/>
                  <a:gd name="T25" fmla="*/ 66 h 77"/>
                  <a:gd name="T26" fmla="*/ 26 w 74"/>
                  <a:gd name="T27" fmla="*/ 55 h 77"/>
                  <a:gd name="T28" fmla="*/ 37 w 74"/>
                  <a:gd name="T29" fmla="*/ 44 h 77"/>
                  <a:gd name="T30" fmla="*/ 45 w 74"/>
                  <a:gd name="T31" fmla="*/ 36 h 77"/>
                  <a:gd name="T32" fmla="*/ 55 w 74"/>
                  <a:gd name="T33" fmla="*/ 25 h 77"/>
                  <a:gd name="T34" fmla="*/ 73 w 74"/>
                  <a:gd name="T35" fmla="*/ 6 h 77"/>
                  <a:gd name="T36" fmla="*/ 73 w 74"/>
                  <a:gd name="T37"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77">
                    <a:moveTo>
                      <a:pt x="73" y="1"/>
                    </a:moveTo>
                    <a:cubicBezTo>
                      <a:pt x="72" y="1"/>
                      <a:pt x="71" y="0"/>
                      <a:pt x="70" y="0"/>
                    </a:cubicBezTo>
                    <a:cubicBezTo>
                      <a:pt x="69" y="0"/>
                      <a:pt x="68" y="0"/>
                      <a:pt x="67" y="1"/>
                    </a:cubicBezTo>
                    <a:cubicBezTo>
                      <a:pt x="50" y="20"/>
                      <a:pt x="50" y="20"/>
                      <a:pt x="50" y="20"/>
                    </a:cubicBezTo>
                    <a:cubicBezTo>
                      <a:pt x="40" y="30"/>
                      <a:pt x="40" y="30"/>
                      <a:pt x="40" y="30"/>
                    </a:cubicBezTo>
                    <a:cubicBezTo>
                      <a:pt x="31" y="39"/>
                      <a:pt x="31" y="39"/>
                      <a:pt x="31" y="39"/>
                    </a:cubicBezTo>
                    <a:cubicBezTo>
                      <a:pt x="21" y="50"/>
                      <a:pt x="21" y="50"/>
                      <a:pt x="21" y="50"/>
                    </a:cubicBezTo>
                    <a:cubicBezTo>
                      <a:pt x="11" y="60"/>
                      <a:pt x="11" y="60"/>
                      <a:pt x="11" y="60"/>
                    </a:cubicBezTo>
                    <a:cubicBezTo>
                      <a:pt x="1" y="71"/>
                      <a:pt x="1" y="71"/>
                      <a:pt x="1" y="71"/>
                    </a:cubicBezTo>
                    <a:cubicBezTo>
                      <a:pt x="0" y="72"/>
                      <a:pt x="0" y="74"/>
                      <a:pt x="1" y="76"/>
                    </a:cubicBezTo>
                    <a:cubicBezTo>
                      <a:pt x="2" y="77"/>
                      <a:pt x="3" y="77"/>
                      <a:pt x="4" y="77"/>
                    </a:cubicBezTo>
                    <a:cubicBezTo>
                      <a:pt x="5" y="77"/>
                      <a:pt x="6" y="77"/>
                      <a:pt x="7" y="76"/>
                    </a:cubicBezTo>
                    <a:cubicBezTo>
                      <a:pt x="16" y="66"/>
                      <a:pt x="16" y="66"/>
                      <a:pt x="16" y="66"/>
                    </a:cubicBezTo>
                    <a:cubicBezTo>
                      <a:pt x="26" y="55"/>
                      <a:pt x="26" y="55"/>
                      <a:pt x="26" y="55"/>
                    </a:cubicBezTo>
                    <a:cubicBezTo>
                      <a:pt x="37" y="44"/>
                      <a:pt x="37" y="44"/>
                      <a:pt x="37" y="44"/>
                    </a:cubicBezTo>
                    <a:cubicBezTo>
                      <a:pt x="45" y="36"/>
                      <a:pt x="45" y="36"/>
                      <a:pt x="45" y="36"/>
                    </a:cubicBezTo>
                    <a:cubicBezTo>
                      <a:pt x="55" y="25"/>
                      <a:pt x="55" y="25"/>
                      <a:pt x="55" y="25"/>
                    </a:cubicBezTo>
                    <a:cubicBezTo>
                      <a:pt x="73" y="6"/>
                      <a:pt x="73" y="6"/>
                      <a:pt x="73" y="6"/>
                    </a:cubicBezTo>
                    <a:cubicBezTo>
                      <a:pt x="74" y="5"/>
                      <a:pt x="74" y="3"/>
                      <a:pt x="7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63" name="Freeform 41">
                <a:extLst>
                  <a:ext uri="{FF2B5EF4-FFF2-40B4-BE49-F238E27FC236}">
                    <a16:creationId xmlns="" xmlns:a16="http://schemas.microsoft.com/office/drawing/2014/main" id="{B6521346-05C9-4C0C-AFD9-F16A037B5C9A}"/>
                  </a:ext>
                </a:extLst>
              </p:cNvPr>
              <p:cNvSpPr>
                <a:spLocks/>
              </p:cNvSpPr>
              <p:nvPr/>
            </p:nvSpPr>
            <p:spPr bwMode="auto">
              <a:xfrm>
                <a:off x="5713413" y="1365250"/>
                <a:ext cx="73025" cy="150812"/>
              </a:xfrm>
              <a:custGeom>
                <a:avLst/>
                <a:gdLst>
                  <a:gd name="T0" fmla="*/ 4 w 46"/>
                  <a:gd name="T1" fmla="*/ 61 h 95"/>
                  <a:gd name="T2" fmla="*/ 40 w 46"/>
                  <a:gd name="T3" fmla="*/ 0 h 95"/>
                  <a:gd name="T4" fmla="*/ 46 w 46"/>
                  <a:gd name="T5" fmla="*/ 46 h 95"/>
                  <a:gd name="T6" fmla="*/ 0 w 46"/>
                  <a:gd name="T7" fmla="*/ 95 h 95"/>
                  <a:gd name="T8" fmla="*/ 4 w 46"/>
                  <a:gd name="T9" fmla="*/ 61 h 95"/>
                </a:gdLst>
                <a:ahLst/>
                <a:cxnLst>
                  <a:cxn ang="0">
                    <a:pos x="T0" y="T1"/>
                  </a:cxn>
                  <a:cxn ang="0">
                    <a:pos x="T2" y="T3"/>
                  </a:cxn>
                  <a:cxn ang="0">
                    <a:pos x="T4" y="T5"/>
                  </a:cxn>
                  <a:cxn ang="0">
                    <a:pos x="T6" y="T7"/>
                  </a:cxn>
                  <a:cxn ang="0">
                    <a:pos x="T8" y="T9"/>
                  </a:cxn>
                </a:cxnLst>
                <a:rect l="0" t="0" r="r" b="b"/>
                <a:pathLst>
                  <a:path w="46" h="95">
                    <a:moveTo>
                      <a:pt x="4" y="61"/>
                    </a:moveTo>
                    <a:lnTo>
                      <a:pt x="40" y="0"/>
                    </a:lnTo>
                    <a:lnTo>
                      <a:pt x="46" y="46"/>
                    </a:lnTo>
                    <a:lnTo>
                      <a:pt x="0" y="95"/>
                    </a:lnTo>
                    <a:lnTo>
                      <a:pt x="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64" name="Freeform 42">
                <a:extLst>
                  <a:ext uri="{FF2B5EF4-FFF2-40B4-BE49-F238E27FC236}">
                    <a16:creationId xmlns="" xmlns:a16="http://schemas.microsoft.com/office/drawing/2014/main" id="{60A02334-D5AE-4091-A3F3-09F032046E67}"/>
                  </a:ext>
                </a:extLst>
              </p:cNvPr>
              <p:cNvSpPr>
                <a:spLocks/>
              </p:cNvSpPr>
              <p:nvPr/>
            </p:nvSpPr>
            <p:spPr bwMode="auto">
              <a:xfrm>
                <a:off x="5716588" y="1493838"/>
                <a:ext cx="6350" cy="12700"/>
              </a:xfrm>
              <a:custGeom>
                <a:avLst/>
                <a:gdLst>
                  <a:gd name="T0" fmla="*/ 2 w 2"/>
                  <a:gd name="T1" fmla="*/ 2 h 4"/>
                  <a:gd name="T2" fmla="*/ 0 w 2"/>
                  <a:gd name="T3" fmla="*/ 0 h 4"/>
                  <a:gd name="T4" fmla="*/ 0 w 2"/>
                  <a:gd name="T5" fmla="*/ 4 h 4"/>
                  <a:gd name="T6" fmla="*/ 2 w 2"/>
                  <a:gd name="T7" fmla="*/ 2 h 4"/>
                </a:gdLst>
                <a:ahLst/>
                <a:cxnLst>
                  <a:cxn ang="0">
                    <a:pos x="T0" y="T1"/>
                  </a:cxn>
                  <a:cxn ang="0">
                    <a:pos x="T2" y="T3"/>
                  </a:cxn>
                  <a:cxn ang="0">
                    <a:pos x="T4" y="T5"/>
                  </a:cxn>
                  <a:cxn ang="0">
                    <a:pos x="T6" y="T7"/>
                  </a:cxn>
                </a:cxnLst>
                <a:rect l="0" t="0" r="r" b="b"/>
                <a:pathLst>
                  <a:path w="2" h="4">
                    <a:moveTo>
                      <a:pt x="2" y="2"/>
                    </a:moveTo>
                    <a:cubicBezTo>
                      <a:pt x="2" y="1"/>
                      <a:pt x="1" y="1"/>
                      <a:pt x="0" y="0"/>
                    </a:cubicBezTo>
                    <a:cubicBezTo>
                      <a:pt x="0" y="4"/>
                      <a:pt x="0" y="4"/>
                      <a:pt x="0" y="4"/>
                    </a:cubicBez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65" name="Freeform 43">
                <a:extLst>
                  <a:ext uri="{FF2B5EF4-FFF2-40B4-BE49-F238E27FC236}">
                    <a16:creationId xmlns="" xmlns:a16="http://schemas.microsoft.com/office/drawing/2014/main" id="{C46707AF-B20B-4DA3-B420-C303E347B8D2}"/>
                  </a:ext>
                </a:extLst>
              </p:cNvPr>
              <p:cNvSpPr>
                <a:spLocks/>
              </p:cNvSpPr>
              <p:nvPr/>
            </p:nvSpPr>
            <p:spPr bwMode="auto">
              <a:xfrm>
                <a:off x="5729288" y="1377950"/>
                <a:ext cx="50800" cy="87312"/>
              </a:xfrm>
              <a:custGeom>
                <a:avLst/>
                <a:gdLst>
                  <a:gd name="T0" fmla="*/ 16 w 16"/>
                  <a:gd name="T1" fmla="*/ 18 h 28"/>
                  <a:gd name="T2" fmla="*/ 14 w 16"/>
                  <a:gd name="T3" fmla="*/ 0 h 28"/>
                  <a:gd name="T4" fmla="*/ 0 w 16"/>
                  <a:gd name="T5" fmla="*/ 22 h 28"/>
                  <a:gd name="T6" fmla="*/ 8 w 16"/>
                  <a:gd name="T7" fmla="*/ 28 h 28"/>
                  <a:gd name="T8" fmla="*/ 16 w 16"/>
                  <a:gd name="T9" fmla="*/ 18 h 28"/>
                </a:gdLst>
                <a:ahLst/>
                <a:cxnLst>
                  <a:cxn ang="0">
                    <a:pos x="T0" y="T1"/>
                  </a:cxn>
                  <a:cxn ang="0">
                    <a:pos x="T2" y="T3"/>
                  </a:cxn>
                  <a:cxn ang="0">
                    <a:pos x="T4" y="T5"/>
                  </a:cxn>
                  <a:cxn ang="0">
                    <a:pos x="T6" y="T7"/>
                  </a:cxn>
                  <a:cxn ang="0">
                    <a:pos x="T8" y="T9"/>
                  </a:cxn>
                </a:cxnLst>
                <a:rect l="0" t="0" r="r" b="b"/>
                <a:pathLst>
                  <a:path w="16" h="28">
                    <a:moveTo>
                      <a:pt x="16" y="18"/>
                    </a:moveTo>
                    <a:cubicBezTo>
                      <a:pt x="14" y="0"/>
                      <a:pt x="14" y="0"/>
                      <a:pt x="14" y="0"/>
                    </a:cubicBezTo>
                    <a:cubicBezTo>
                      <a:pt x="0" y="22"/>
                      <a:pt x="0" y="22"/>
                      <a:pt x="0" y="22"/>
                    </a:cubicBezTo>
                    <a:cubicBezTo>
                      <a:pt x="3" y="24"/>
                      <a:pt x="5" y="26"/>
                      <a:pt x="8" y="28"/>
                    </a:cubicBez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66" name="Freeform 44">
                <a:extLst>
                  <a:ext uri="{FF2B5EF4-FFF2-40B4-BE49-F238E27FC236}">
                    <a16:creationId xmlns="" xmlns:a16="http://schemas.microsoft.com/office/drawing/2014/main" id="{CEA739F0-1B43-4153-9D97-824873F5BE06}"/>
                  </a:ext>
                </a:extLst>
              </p:cNvPr>
              <p:cNvSpPr>
                <a:spLocks/>
              </p:cNvSpPr>
              <p:nvPr/>
            </p:nvSpPr>
            <p:spPr bwMode="auto">
              <a:xfrm>
                <a:off x="5375275" y="1416050"/>
                <a:ext cx="469900" cy="469900"/>
              </a:xfrm>
              <a:custGeom>
                <a:avLst/>
                <a:gdLst>
                  <a:gd name="T0" fmla="*/ 141 w 150"/>
                  <a:gd name="T1" fmla="*/ 39 h 150"/>
                  <a:gd name="T2" fmla="*/ 129 w 150"/>
                  <a:gd name="T3" fmla="*/ 48 h 150"/>
                  <a:gd name="T4" fmla="*/ 136 w 150"/>
                  <a:gd name="T5" fmla="*/ 75 h 150"/>
                  <a:gd name="T6" fmla="*/ 75 w 150"/>
                  <a:gd name="T7" fmla="*/ 136 h 150"/>
                  <a:gd name="T8" fmla="*/ 15 w 150"/>
                  <a:gd name="T9" fmla="*/ 75 h 150"/>
                  <a:gd name="T10" fmla="*/ 75 w 150"/>
                  <a:gd name="T11" fmla="*/ 15 h 150"/>
                  <a:gd name="T12" fmla="*/ 107 w 150"/>
                  <a:gd name="T13" fmla="*/ 24 h 150"/>
                  <a:gd name="T14" fmla="*/ 108 w 150"/>
                  <a:gd name="T15" fmla="*/ 15 h 150"/>
                  <a:gd name="T16" fmla="*/ 108 w 150"/>
                  <a:gd name="T17" fmla="*/ 14 h 150"/>
                  <a:gd name="T18" fmla="*/ 108 w 150"/>
                  <a:gd name="T19" fmla="*/ 14 h 150"/>
                  <a:gd name="T20" fmla="*/ 111 w 150"/>
                  <a:gd name="T21" fmla="*/ 9 h 150"/>
                  <a:gd name="T22" fmla="*/ 75 w 150"/>
                  <a:gd name="T23" fmla="*/ 0 h 150"/>
                  <a:gd name="T24" fmla="*/ 0 w 150"/>
                  <a:gd name="T25" fmla="*/ 75 h 150"/>
                  <a:gd name="T26" fmla="*/ 75 w 150"/>
                  <a:gd name="T27" fmla="*/ 150 h 150"/>
                  <a:gd name="T28" fmla="*/ 150 w 150"/>
                  <a:gd name="T29" fmla="*/ 75 h 150"/>
                  <a:gd name="T30" fmla="*/ 141 w 150"/>
                  <a:gd name="T31" fmla="*/ 3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150">
                    <a:moveTo>
                      <a:pt x="141" y="39"/>
                    </a:moveTo>
                    <a:cubicBezTo>
                      <a:pt x="129" y="48"/>
                      <a:pt x="129" y="48"/>
                      <a:pt x="129" y="48"/>
                    </a:cubicBezTo>
                    <a:cubicBezTo>
                      <a:pt x="133" y="56"/>
                      <a:pt x="136" y="65"/>
                      <a:pt x="136" y="75"/>
                    </a:cubicBezTo>
                    <a:cubicBezTo>
                      <a:pt x="136" y="109"/>
                      <a:pt x="109" y="136"/>
                      <a:pt x="75" y="136"/>
                    </a:cubicBezTo>
                    <a:cubicBezTo>
                      <a:pt x="42" y="136"/>
                      <a:pt x="15" y="109"/>
                      <a:pt x="15" y="75"/>
                    </a:cubicBezTo>
                    <a:cubicBezTo>
                      <a:pt x="15" y="42"/>
                      <a:pt x="42" y="15"/>
                      <a:pt x="75" y="15"/>
                    </a:cubicBezTo>
                    <a:cubicBezTo>
                      <a:pt x="87" y="15"/>
                      <a:pt x="98" y="18"/>
                      <a:pt x="107" y="24"/>
                    </a:cubicBezTo>
                    <a:cubicBezTo>
                      <a:pt x="108" y="15"/>
                      <a:pt x="108" y="15"/>
                      <a:pt x="108" y="15"/>
                    </a:cubicBezTo>
                    <a:cubicBezTo>
                      <a:pt x="108" y="14"/>
                      <a:pt x="108" y="14"/>
                      <a:pt x="108" y="14"/>
                    </a:cubicBezTo>
                    <a:cubicBezTo>
                      <a:pt x="108" y="14"/>
                      <a:pt x="108" y="14"/>
                      <a:pt x="108" y="14"/>
                    </a:cubicBezTo>
                    <a:cubicBezTo>
                      <a:pt x="111" y="9"/>
                      <a:pt x="111" y="9"/>
                      <a:pt x="111" y="9"/>
                    </a:cubicBezTo>
                    <a:cubicBezTo>
                      <a:pt x="100" y="4"/>
                      <a:pt x="88" y="0"/>
                      <a:pt x="75" y="0"/>
                    </a:cubicBezTo>
                    <a:cubicBezTo>
                      <a:pt x="34" y="0"/>
                      <a:pt x="0" y="34"/>
                      <a:pt x="0" y="75"/>
                    </a:cubicBezTo>
                    <a:cubicBezTo>
                      <a:pt x="0" y="117"/>
                      <a:pt x="34" y="150"/>
                      <a:pt x="75" y="150"/>
                    </a:cubicBezTo>
                    <a:cubicBezTo>
                      <a:pt x="117" y="150"/>
                      <a:pt x="150" y="117"/>
                      <a:pt x="150" y="75"/>
                    </a:cubicBezTo>
                    <a:cubicBezTo>
                      <a:pt x="150" y="62"/>
                      <a:pt x="147" y="50"/>
                      <a:pt x="1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sp>
            <p:nvSpPr>
              <p:cNvPr id="67" name="Freeform 45">
                <a:extLst>
                  <a:ext uri="{FF2B5EF4-FFF2-40B4-BE49-F238E27FC236}">
                    <a16:creationId xmlns="" xmlns:a16="http://schemas.microsoft.com/office/drawing/2014/main" id="{329FBB09-EE1E-4637-86D8-63841B9AA476}"/>
                  </a:ext>
                </a:extLst>
              </p:cNvPr>
              <p:cNvSpPr>
                <a:spLocks/>
              </p:cNvSpPr>
              <p:nvPr/>
            </p:nvSpPr>
            <p:spPr bwMode="auto">
              <a:xfrm>
                <a:off x="5738813" y="1474788"/>
                <a:ext cx="147638" cy="82550"/>
              </a:xfrm>
              <a:custGeom>
                <a:avLst/>
                <a:gdLst>
                  <a:gd name="T0" fmla="*/ 47 w 93"/>
                  <a:gd name="T1" fmla="*/ 0 h 52"/>
                  <a:gd name="T2" fmla="*/ 93 w 93"/>
                  <a:gd name="T3" fmla="*/ 8 h 52"/>
                  <a:gd name="T4" fmla="*/ 26 w 93"/>
                  <a:gd name="T5" fmla="*/ 52 h 52"/>
                  <a:gd name="T6" fmla="*/ 0 w 93"/>
                  <a:gd name="T7" fmla="*/ 48 h 52"/>
                  <a:gd name="T8" fmla="*/ 47 w 93"/>
                  <a:gd name="T9" fmla="*/ 0 h 52"/>
                </a:gdLst>
                <a:ahLst/>
                <a:cxnLst>
                  <a:cxn ang="0">
                    <a:pos x="T0" y="T1"/>
                  </a:cxn>
                  <a:cxn ang="0">
                    <a:pos x="T2" y="T3"/>
                  </a:cxn>
                  <a:cxn ang="0">
                    <a:pos x="T4" y="T5"/>
                  </a:cxn>
                  <a:cxn ang="0">
                    <a:pos x="T6" y="T7"/>
                  </a:cxn>
                  <a:cxn ang="0">
                    <a:pos x="T8" y="T9"/>
                  </a:cxn>
                </a:cxnLst>
                <a:rect l="0" t="0" r="r" b="b"/>
                <a:pathLst>
                  <a:path w="93" h="52">
                    <a:moveTo>
                      <a:pt x="47" y="0"/>
                    </a:moveTo>
                    <a:lnTo>
                      <a:pt x="93" y="8"/>
                    </a:lnTo>
                    <a:lnTo>
                      <a:pt x="26" y="52"/>
                    </a:lnTo>
                    <a:lnTo>
                      <a:pt x="0" y="48"/>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grpSp>
        <p:sp>
          <p:nvSpPr>
            <p:cNvPr id="59" name="Rectangle 58">
              <a:extLst>
                <a:ext uri="{FF2B5EF4-FFF2-40B4-BE49-F238E27FC236}">
                  <a16:creationId xmlns="" xmlns:a16="http://schemas.microsoft.com/office/drawing/2014/main" id="{0A99C171-FDE0-4E68-ADA7-8E075BA61DAA}"/>
                </a:ext>
              </a:extLst>
            </p:cNvPr>
            <p:cNvSpPr/>
            <p:nvPr/>
          </p:nvSpPr>
          <p:spPr>
            <a:xfrm>
              <a:off x="6866147" y="3600785"/>
              <a:ext cx="2666661" cy="830997"/>
            </a:xfrm>
            <a:prstGeom prst="rect">
              <a:avLst/>
            </a:prstGeom>
            <a:solidFill>
              <a:srgbClr val="002060">
                <a:alpha val="50000"/>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Calibri"/>
                  <a:ea typeface="+mn-ea"/>
                  <a:cs typeface="+mn-cs"/>
                </a:rPr>
                <a:t>65% reduction in mortality </a:t>
              </a:r>
              <a:r>
                <a:rPr kumimoji="0" lang="en-GB" sz="2400" b="1" i="0" u="none" strike="noStrike" kern="1200" cap="none" spc="0" normalizeH="0" baseline="0" noProof="0">
                  <a:ln>
                    <a:noFill/>
                  </a:ln>
                  <a:solidFill>
                    <a:srgbClr val="FFC000"/>
                  </a:solidFill>
                  <a:effectLst>
                    <a:outerShdw blurRad="50800" dist="38100" dir="2700000" algn="tl" rotWithShape="0">
                      <a:prstClr val="black">
                        <a:alpha val="40000"/>
                      </a:prstClr>
                    </a:outerShdw>
                  </a:effectLst>
                  <a:uLnTx/>
                  <a:uFillTx/>
                  <a:latin typeface="Calibri"/>
                  <a:ea typeface="+mn-ea"/>
                  <a:cs typeface="+mn-cs"/>
                </a:rPr>
                <a:t>rates </a:t>
              </a:r>
              <a:endParaRPr kumimoji="0" lang="en-GB" sz="2400" b="1" i="0" u="none" strike="noStrike" kern="1200" cap="none" spc="0" normalizeH="0" baseline="30000" noProof="0" dirty="0">
                <a:ln>
                  <a:noFill/>
                </a:ln>
                <a:solidFill>
                  <a:srgbClr val="2D2926"/>
                </a:solidFill>
                <a:effectLst>
                  <a:outerShdw blurRad="50800" dist="38100" dir="2700000" algn="tl" rotWithShape="0">
                    <a:prstClr val="black">
                      <a:alpha val="40000"/>
                    </a:prstClr>
                  </a:outerShdw>
                </a:effectLst>
                <a:uLnTx/>
                <a:uFillTx/>
                <a:latin typeface="Calibri"/>
                <a:ea typeface="+mn-ea"/>
                <a:cs typeface="+mn-cs"/>
              </a:endParaRPr>
            </a:p>
          </p:txBody>
        </p:sp>
      </p:grpSp>
      <p:sp>
        <p:nvSpPr>
          <p:cNvPr id="52" name="Rectangle: Rounded Corners 51">
            <a:extLst>
              <a:ext uri="{FF2B5EF4-FFF2-40B4-BE49-F238E27FC236}">
                <a16:creationId xmlns="" xmlns:a16="http://schemas.microsoft.com/office/drawing/2014/main" id="{16C62DCA-4855-473E-8291-E4A3360488BE}"/>
              </a:ext>
            </a:extLst>
          </p:cNvPr>
          <p:cNvSpPr/>
          <p:nvPr/>
        </p:nvSpPr>
        <p:spPr>
          <a:xfrm>
            <a:off x="539750" y="1052514"/>
            <a:ext cx="11190287" cy="1362205"/>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53" name="Group 52">
            <a:extLst>
              <a:ext uri="{FF2B5EF4-FFF2-40B4-BE49-F238E27FC236}">
                <a16:creationId xmlns="" xmlns:a16="http://schemas.microsoft.com/office/drawing/2014/main" id="{FD1BE9E2-6119-4F1E-B538-32E39D6CBAEF}"/>
              </a:ext>
            </a:extLst>
          </p:cNvPr>
          <p:cNvGrpSpPr/>
          <p:nvPr/>
        </p:nvGrpSpPr>
        <p:grpSpPr>
          <a:xfrm>
            <a:off x="1130292" y="1205428"/>
            <a:ext cx="3186953" cy="1056377"/>
            <a:chOff x="1048871" y="1633035"/>
            <a:chExt cx="3186953" cy="1056377"/>
          </a:xfrm>
        </p:grpSpPr>
        <p:sp>
          <p:nvSpPr>
            <p:cNvPr id="54" name="Rectangle: Rounded Corners 53">
              <a:extLst>
                <a:ext uri="{FF2B5EF4-FFF2-40B4-BE49-F238E27FC236}">
                  <a16:creationId xmlns="" xmlns:a16="http://schemas.microsoft.com/office/drawing/2014/main" id="{4D3915E1-8023-47AA-B2F6-B550013F5CBE}"/>
                </a:ext>
              </a:extLst>
            </p:cNvPr>
            <p:cNvSpPr/>
            <p:nvPr/>
          </p:nvSpPr>
          <p:spPr>
            <a:xfrm>
              <a:off x="1048871" y="1633035"/>
              <a:ext cx="3186953" cy="10563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D2926"/>
                </a:solidFill>
                <a:effectLst/>
                <a:uLnTx/>
                <a:uFillTx/>
                <a:latin typeface="Calibri"/>
                <a:ea typeface="+mn-ea"/>
                <a:cs typeface="+mn-cs"/>
              </a:endParaRPr>
            </a:p>
          </p:txBody>
        </p:sp>
        <p:pic>
          <p:nvPicPr>
            <p:cNvPr id="55" name="Picture 54">
              <a:extLst>
                <a:ext uri="{FF2B5EF4-FFF2-40B4-BE49-F238E27FC236}">
                  <a16:creationId xmlns="" xmlns:a16="http://schemas.microsoft.com/office/drawing/2014/main" id="{E173A691-5C1F-4AAB-9558-F4973C56CAEA}"/>
                </a:ext>
              </a:extLst>
            </p:cNvPr>
            <p:cNvPicPr>
              <a:picLocks noChangeAspect="1"/>
            </p:cNvPicPr>
            <p:nvPr/>
          </p:nvPicPr>
          <p:blipFill>
            <a:blip r:embed="rId3"/>
            <a:stretch>
              <a:fillRect/>
            </a:stretch>
          </p:blipFill>
          <p:spPr>
            <a:xfrm>
              <a:off x="1266725" y="1693391"/>
              <a:ext cx="2751245" cy="935664"/>
            </a:xfrm>
            <a:prstGeom prst="rect">
              <a:avLst/>
            </a:prstGeom>
          </p:spPr>
        </p:pic>
      </p:grpSp>
      <p:sp>
        <p:nvSpPr>
          <p:cNvPr id="6" name="Rectangle 5">
            <a:extLst>
              <a:ext uri="{FF2B5EF4-FFF2-40B4-BE49-F238E27FC236}">
                <a16:creationId xmlns="" xmlns:a16="http://schemas.microsoft.com/office/drawing/2014/main" id="{6B0C618D-AF18-4CC3-8704-BA79DFF263A7}"/>
              </a:ext>
            </a:extLst>
          </p:cNvPr>
          <p:cNvSpPr/>
          <p:nvPr/>
        </p:nvSpPr>
        <p:spPr>
          <a:xfrm>
            <a:off x="5154935" y="1225785"/>
            <a:ext cx="6096000" cy="1015663"/>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0" cap="none" spc="0" normalizeH="0" baseline="0" noProof="0" dirty="0">
                <a:ln>
                  <a:noFill/>
                </a:ln>
                <a:solidFill>
                  <a:srgbClr val="FFFFFF"/>
                </a:solidFill>
                <a:effectLst/>
                <a:uLnTx/>
                <a:uFillTx/>
                <a:latin typeface="Calibri"/>
                <a:ea typeface="+mn-ea"/>
                <a:cs typeface="+mn-cs"/>
              </a:rPr>
              <a:t>“A world where viral hepatitis transmission is halted and everyone living with hepatitis has access to safe, affordable and effective care and treatment services”</a:t>
            </a:r>
          </a:p>
        </p:txBody>
      </p:sp>
      <p:sp>
        <p:nvSpPr>
          <p:cNvPr id="7" name="Segnaposto numero diapositiva 6"/>
          <p:cNvSpPr>
            <a:spLocks noGrp="1"/>
          </p:cNvSpPr>
          <p:nvPr>
            <p:ph type="sldNum" sz="quarter" idx="12"/>
          </p:nvPr>
        </p:nvSpPr>
        <p:spPr/>
        <p:txBody>
          <a:bodyPr/>
          <a:lstStyle/>
          <a:p>
            <a:fld id="{0FC2C099-C45E-438F-9E6A-361271AA631D}" type="slidenum">
              <a:rPr lang="it-IT" smtClean="0">
                <a:solidFill>
                  <a:srgbClr val="2D2926"/>
                </a:solidFill>
              </a:rPr>
              <a:pPr/>
              <a:t>4</a:t>
            </a:fld>
            <a:endParaRPr lang="it-IT">
              <a:solidFill>
                <a:srgbClr val="2D2926"/>
              </a:solidFill>
            </a:endParaRPr>
          </a:p>
        </p:txBody>
      </p:sp>
      <p:sp>
        <p:nvSpPr>
          <p:cNvPr id="43"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4</a:t>
            </a:r>
            <a:endParaRPr lang="it-IT" b="1" dirty="0">
              <a:solidFill>
                <a:schemeClr val="bg1"/>
              </a:solidFill>
            </a:endParaRPr>
          </a:p>
        </p:txBody>
      </p:sp>
    </p:spTree>
    <p:extLst>
      <p:ext uri="{BB962C8B-B14F-4D97-AF65-F5344CB8AC3E}">
        <p14:creationId xmlns:p14="http://schemas.microsoft.com/office/powerpoint/2010/main" val="54641635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329FE276-A7FA-4044-89DB-A40275F79190}"/>
              </a:ext>
            </a:extLst>
          </p:cNvPr>
          <p:cNvSpPr>
            <a:spLocks noGrp="1"/>
          </p:cNvSpPr>
          <p:nvPr>
            <p:ph type="title"/>
          </p:nvPr>
        </p:nvSpPr>
        <p:spPr>
          <a:xfrm>
            <a:off x="442916" y="-1252025"/>
            <a:ext cx="11483975" cy="4375053"/>
          </a:xfrm>
        </p:spPr>
        <p:txBody>
          <a:bodyPr/>
          <a:lstStyle/>
          <a:p>
            <a:r>
              <a:rPr lang="it-IT" sz="3600" dirty="0">
                <a:solidFill>
                  <a:schemeClr val="bg1"/>
                </a:solidFill>
              </a:rPr>
              <a:t>The </a:t>
            </a:r>
            <a:r>
              <a:rPr lang="it-IT" sz="3600" dirty="0" err="1">
                <a:solidFill>
                  <a:schemeClr val="bg1"/>
                </a:solidFill>
              </a:rPr>
              <a:t>real</a:t>
            </a:r>
            <a:r>
              <a:rPr lang="it-IT" sz="3600" dirty="0">
                <a:solidFill>
                  <a:schemeClr val="bg1"/>
                </a:solidFill>
              </a:rPr>
              <a:t> life </a:t>
            </a:r>
            <a:r>
              <a:rPr lang="it-IT" sz="3600" dirty="0" err="1">
                <a:solidFill>
                  <a:schemeClr val="bg1"/>
                </a:solidFill>
              </a:rPr>
              <a:t>experience</a:t>
            </a:r>
            <a:r>
              <a:rPr lang="it-IT" sz="3600" dirty="0">
                <a:solidFill>
                  <a:schemeClr val="bg1"/>
                </a:solidFill>
              </a:rPr>
              <a:t> of </a:t>
            </a:r>
            <a:r>
              <a:rPr lang="it-IT" sz="3600" dirty="0" err="1">
                <a:solidFill>
                  <a:schemeClr val="bg1"/>
                </a:solidFill>
              </a:rPr>
              <a:t>our</a:t>
            </a:r>
            <a:r>
              <a:rPr lang="it-IT" sz="3600" dirty="0">
                <a:solidFill>
                  <a:schemeClr val="bg1"/>
                </a:solidFill>
              </a:rPr>
              <a:t> group</a:t>
            </a:r>
          </a:p>
        </p:txBody>
      </p:sp>
      <p:sp>
        <p:nvSpPr>
          <p:cNvPr id="3"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40</a:t>
            </a:r>
            <a:endParaRPr lang="it-IT" b="1" dirty="0">
              <a:solidFill>
                <a:schemeClr val="bg1"/>
              </a:solidFill>
            </a:endParaRPr>
          </a:p>
        </p:txBody>
      </p:sp>
    </p:spTree>
    <p:extLst>
      <p:ext uri="{BB962C8B-B14F-4D97-AF65-F5344CB8AC3E}">
        <p14:creationId xmlns:p14="http://schemas.microsoft.com/office/powerpoint/2010/main" val="370628183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tangolo 3">
            <a:extLst>
              <a:ext uri="{FF2B5EF4-FFF2-40B4-BE49-F238E27FC236}">
                <a16:creationId xmlns="" xmlns:a16="http://schemas.microsoft.com/office/drawing/2014/main" id="{898DF94C-B461-414E-A32F-86D41C4707B0}"/>
              </a:ext>
            </a:extLst>
          </p:cNvPr>
          <p:cNvSpPr/>
          <p:nvPr/>
        </p:nvSpPr>
        <p:spPr>
          <a:xfrm>
            <a:off x="2508354" y="3014859"/>
            <a:ext cx="6096000" cy="313932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¹Infectious </a:t>
            </a:r>
            <a:r>
              <a:rPr kumimoji="0" lang="it-IT" sz="1800" b="0" i="0" u="none" strike="noStrike" kern="1200" cap="none" spc="0" normalizeH="0" baseline="0" noProof="0" dirty="0" err="1">
                <a:ln>
                  <a:noFill/>
                </a:ln>
                <a:solidFill>
                  <a:prstClr val="white"/>
                </a:solidFill>
                <a:effectLst/>
                <a:uLnTx/>
                <a:uFillTx/>
                <a:latin typeface="Calibri" panose="020F0502020204030204"/>
                <a:ea typeface="+mn-ea"/>
                <a:cs typeface="+mn-cs"/>
              </a:rPr>
              <a:t>Diseases</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 Service, </a:t>
            </a:r>
            <a:r>
              <a:rPr kumimoji="0" lang="it-IT" sz="1800" b="0" i="0" u="none" strike="noStrike" kern="1200" cap="none" spc="0" normalizeH="0" baseline="0" noProof="0" dirty="0" err="1">
                <a:ln>
                  <a:noFill/>
                </a:ln>
                <a:solidFill>
                  <a:prstClr val="white"/>
                </a:solidFill>
                <a:effectLst/>
                <a:uLnTx/>
                <a:uFillTx/>
                <a:latin typeface="Calibri" panose="020F0502020204030204"/>
                <a:ea typeface="+mn-ea"/>
                <a:cs typeface="+mn-cs"/>
              </a:rPr>
              <a:t>Penitentiary</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 Health System, San Paolo </a:t>
            </a:r>
            <a:r>
              <a:rPr kumimoji="0" lang="it-IT" sz="1800" b="0" i="0" u="none" strike="noStrike" kern="1200" cap="none" spc="0" normalizeH="0" baseline="0" noProof="0" dirty="0" err="1">
                <a:ln>
                  <a:noFill/>
                </a:ln>
                <a:solidFill>
                  <a:prstClr val="white"/>
                </a:solidFill>
                <a:effectLst/>
                <a:uLnTx/>
                <a:uFillTx/>
                <a:latin typeface="Calibri" panose="020F0502020204030204"/>
                <a:ea typeface="+mn-ea"/>
                <a:cs typeface="+mn-cs"/>
              </a:rPr>
              <a:t>University</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 Hospital, Milano, </a:t>
            </a:r>
            <a:r>
              <a:rPr kumimoji="0" lang="it-IT" sz="1800" b="0" i="0" u="none" strike="noStrike" kern="1200" cap="none" spc="0" normalizeH="0" baseline="0" noProof="0" dirty="0" err="1">
                <a:ln>
                  <a:noFill/>
                </a:ln>
                <a:solidFill>
                  <a:prstClr val="white"/>
                </a:solidFill>
                <a:effectLst/>
                <a:uLnTx/>
                <a:uFillTx/>
                <a:latin typeface="Calibri" panose="020F0502020204030204"/>
                <a:ea typeface="+mn-ea"/>
                <a:cs typeface="+mn-cs"/>
              </a:rPr>
              <a:t>Italy</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²Penitentiary Health Unit, San Paolo </a:t>
            </a:r>
            <a:r>
              <a:rPr kumimoji="0" lang="it-IT" sz="1800" b="0" i="0" u="none" strike="noStrike" kern="1200" cap="none" spc="0" normalizeH="0" baseline="0" noProof="0" dirty="0" err="1">
                <a:ln>
                  <a:noFill/>
                </a:ln>
                <a:solidFill>
                  <a:prstClr val="white"/>
                </a:solidFill>
                <a:effectLst/>
                <a:uLnTx/>
                <a:uFillTx/>
                <a:latin typeface="Calibri" panose="020F0502020204030204"/>
                <a:ea typeface="+mn-ea"/>
                <a:cs typeface="+mn-cs"/>
              </a:rPr>
              <a:t>University</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 Hospital, Milano, </a:t>
            </a:r>
            <a:r>
              <a:rPr kumimoji="0" lang="it-IT" sz="1800" b="0" i="0" u="none" strike="noStrike" kern="1200" cap="none" spc="0" normalizeH="0" baseline="0" noProof="0" dirty="0" err="1">
                <a:ln>
                  <a:noFill/>
                </a:ln>
                <a:solidFill>
                  <a:prstClr val="white"/>
                </a:solidFill>
                <a:effectLst/>
                <a:uLnTx/>
                <a:uFillTx/>
                <a:latin typeface="Calibri" panose="020F0502020204030204"/>
                <a:ea typeface="+mn-ea"/>
                <a:cs typeface="+mn-cs"/>
              </a:rPr>
              <a:t>Italy</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³Pharmacy, San Paolo </a:t>
            </a:r>
            <a:r>
              <a:rPr kumimoji="0" lang="it-IT" sz="1800" b="0" i="0" u="none" strike="noStrike" kern="1200" cap="none" spc="0" normalizeH="0" baseline="0" noProof="0" dirty="0" err="1">
                <a:ln>
                  <a:noFill/>
                </a:ln>
                <a:solidFill>
                  <a:prstClr val="white"/>
                </a:solidFill>
                <a:effectLst/>
                <a:uLnTx/>
                <a:uFillTx/>
                <a:latin typeface="Calibri" panose="020F0502020204030204"/>
                <a:ea typeface="+mn-ea"/>
                <a:cs typeface="+mn-cs"/>
              </a:rPr>
              <a:t>University</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 Hospital, Milano, </a:t>
            </a:r>
            <a:r>
              <a:rPr kumimoji="0" lang="it-IT" sz="1800" b="0" i="0" u="none" strike="noStrike" kern="1200" cap="none" spc="0" normalizeH="0" baseline="0" noProof="0" dirty="0" err="1">
                <a:ln>
                  <a:noFill/>
                </a:ln>
                <a:solidFill>
                  <a:prstClr val="white"/>
                </a:solidFill>
                <a:effectLst/>
                <a:uLnTx/>
                <a:uFillTx/>
                <a:latin typeface="Calibri" panose="020F0502020204030204"/>
                <a:ea typeface="+mn-ea"/>
                <a:cs typeface="+mn-cs"/>
              </a:rPr>
              <a:t>Italy</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4Clinical of </a:t>
            </a:r>
            <a:r>
              <a:rPr kumimoji="0" lang="it-IT" sz="1800" b="0" i="0" u="none" strike="noStrike" kern="1200" cap="none" spc="0" normalizeH="0" baseline="0" noProof="0" dirty="0" err="1">
                <a:ln>
                  <a:noFill/>
                </a:ln>
                <a:solidFill>
                  <a:prstClr val="white"/>
                </a:solidFill>
                <a:effectLst/>
                <a:uLnTx/>
                <a:uFillTx/>
                <a:latin typeface="Calibri" panose="020F0502020204030204"/>
                <a:ea typeface="+mn-ea"/>
                <a:cs typeface="+mn-cs"/>
              </a:rPr>
              <a:t>Infectious</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it-IT" sz="1800" b="0" i="0" u="none" strike="noStrike" kern="1200" cap="none" spc="0" normalizeH="0" baseline="0" noProof="0" dirty="0" err="1">
                <a:ln>
                  <a:noFill/>
                </a:ln>
                <a:solidFill>
                  <a:prstClr val="white"/>
                </a:solidFill>
                <a:effectLst/>
                <a:uLnTx/>
                <a:uFillTx/>
                <a:latin typeface="Calibri" panose="020F0502020204030204"/>
                <a:ea typeface="+mn-ea"/>
                <a:cs typeface="+mn-cs"/>
              </a:rPr>
              <a:t>Diseases</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  San Paolo </a:t>
            </a:r>
            <a:r>
              <a:rPr kumimoji="0" lang="it-IT" sz="1800" b="0" i="0" u="none" strike="noStrike" kern="1200" cap="none" spc="0" normalizeH="0" baseline="0" noProof="0" dirty="0" err="1">
                <a:ln>
                  <a:noFill/>
                </a:ln>
                <a:solidFill>
                  <a:prstClr val="white"/>
                </a:solidFill>
                <a:effectLst/>
                <a:uLnTx/>
                <a:uFillTx/>
                <a:latin typeface="Calibri" panose="020F0502020204030204"/>
                <a:ea typeface="+mn-ea"/>
                <a:cs typeface="+mn-cs"/>
              </a:rPr>
              <a:t>University</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 Hospital, Milano, </a:t>
            </a:r>
            <a:r>
              <a:rPr kumimoji="0" lang="it-IT" sz="1800" b="0" i="0" u="none" strike="noStrike" kern="1200" cap="none" spc="0" normalizeH="0" baseline="0" noProof="0" dirty="0" err="1">
                <a:ln>
                  <a:noFill/>
                </a:ln>
                <a:solidFill>
                  <a:prstClr val="white"/>
                </a:solidFill>
                <a:effectLst/>
                <a:uLnTx/>
                <a:uFillTx/>
                <a:latin typeface="Calibri" panose="020F0502020204030204"/>
                <a:ea typeface="+mn-ea"/>
                <a:cs typeface="+mn-cs"/>
              </a:rPr>
              <a:t>Italy</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5 Department of </a:t>
            </a:r>
            <a:r>
              <a:rPr kumimoji="0" lang="it-IT" sz="1800" b="0" i="0" u="none" strike="noStrike" kern="1200" cap="none" spc="0" normalizeH="0" baseline="0" noProof="0" dirty="0" err="1">
                <a:ln>
                  <a:noFill/>
                </a:ln>
                <a:solidFill>
                  <a:prstClr val="white"/>
                </a:solidFill>
                <a:effectLst/>
                <a:uLnTx/>
                <a:uFillTx/>
                <a:latin typeface="Calibri" panose="020F0502020204030204"/>
                <a:ea typeface="+mn-ea"/>
                <a:cs typeface="+mn-cs"/>
              </a:rPr>
              <a:t>Clinical</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 Research, London School of </a:t>
            </a:r>
            <a:r>
              <a:rPr kumimoji="0" lang="it-IT" sz="1800" b="0" i="0" u="none" strike="noStrike" kern="1200" cap="none" spc="0" normalizeH="0" baseline="0" noProof="0" dirty="0" err="1">
                <a:ln>
                  <a:noFill/>
                </a:ln>
                <a:solidFill>
                  <a:prstClr val="white"/>
                </a:solidFill>
                <a:effectLst/>
                <a:uLnTx/>
                <a:uFillTx/>
                <a:latin typeface="Calibri" panose="020F0502020204030204"/>
                <a:ea typeface="+mn-ea"/>
                <a:cs typeface="+mn-cs"/>
              </a:rPr>
              <a:t>Hygiene</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 and </a:t>
            </a:r>
            <a:r>
              <a:rPr kumimoji="0" lang="it-IT" sz="1800" b="0" i="0" u="none" strike="noStrike" kern="1200" cap="none" spc="0" normalizeH="0" baseline="0" noProof="0" dirty="0" err="1">
                <a:ln>
                  <a:noFill/>
                </a:ln>
                <a:solidFill>
                  <a:prstClr val="white"/>
                </a:solidFill>
                <a:effectLst/>
                <a:uLnTx/>
                <a:uFillTx/>
                <a:latin typeface="Calibri" panose="020F0502020204030204"/>
                <a:ea typeface="+mn-ea"/>
                <a:cs typeface="+mn-cs"/>
              </a:rPr>
              <a:t>Tropical</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 Medicine, London, UK.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6 National Tuberculosis Reference </a:t>
            </a:r>
            <a:r>
              <a:rPr kumimoji="0" lang="it-IT" sz="1800" b="0" i="0" u="none" strike="noStrike" kern="1200" cap="none" spc="0" normalizeH="0" baseline="0" noProof="0" dirty="0" err="1">
                <a:ln>
                  <a:noFill/>
                </a:ln>
                <a:solidFill>
                  <a:prstClr val="white"/>
                </a:solidFill>
                <a:effectLst/>
                <a:uLnTx/>
                <a:uFillTx/>
                <a:latin typeface="Calibri" panose="020F0502020204030204"/>
                <a:ea typeface="+mn-ea"/>
                <a:cs typeface="+mn-cs"/>
              </a:rPr>
              <a:t>Laboratory</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 Research Centre </a:t>
            </a:r>
            <a:r>
              <a:rPr kumimoji="0" lang="it-IT" sz="1800" b="0" i="0" u="none" strike="noStrike" kern="1200" cap="none" spc="0" normalizeH="0" baseline="0" noProof="0" dirty="0" err="1">
                <a:ln>
                  <a:noFill/>
                </a:ln>
                <a:solidFill>
                  <a:prstClr val="white"/>
                </a:solidFill>
                <a:effectLst/>
                <a:uLnTx/>
                <a:uFillTx/>
                <a:latin typeface="Calibri" panose="020F0502020204030204"/>
                <a:ea typeface="+mn-ea"/>
                <a:cs typeface="+mn-cs"/>
              </a:rPr>
              <a:t>Borstel</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it-IT" sz="1800" b="0" i="0" u="none" strike="noStrike" kern="1200" cap="none" spc="0" normalizeH="0" baseline="0" noProof="0" dirty="0" err="1">
                <a:ln>
                  <a:noFill/>
                </a:ln>
                <a:solidFill>
                  <a:prstClr val="white"/>
                </a:solidFill>
                <a:effectLst/>
                <a:uLnTx/>
                <a:uFillTx/>
                <a:latin typeface="Calibri" panose="020F0502020204030204"/>
                <a:ea typeface="+mn-ea"/>
                <a:cs typeface="+mn-cs"/>
              </a:rPr>
              <a:t>Borstel</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 Germany</a:t>
            </a:r>
          </a:p>
        </p:txBody>
      </p:sp>
      <p:sp>
        <p:nvSpPr>
          <p:cNvPr id="5" name="Rettangolo 4">
            <a:extLst>
              <a:ext uri="{FF2B5EF4-FFF2-40B4-BE49-F238E27FC236}">
                <a16:creationId xmlns="" xmlns:a16="http://schemas.microsoft.com/office/drawing/2014/main" id="{B53D6819-E043-4374-9DE8-7DE061D21944}"/>
              </a:ext>
            </a:extLst>
          </p:cNvPr>
          <p:cNvSpPr/>
          <p:nvPr/>
        </p:nvSpPr>
        <p:spPr>
          <a:xfrm>
            <a:off x="1716259" y="-32129"/>
            <a:ext cx="8947052" cy="2492990"/>
          </a:xfrm>
          <a:prstGeom prst="rect">
            <a:avLst/>
          </a:prstGeom>
        </p:spPr>
        <p:txBody>
          <a:bodyPr wrap="square">
            <a:spAutoFit/>
          </a:bodyPr>
          <a:lstStyle/>
          <a:p>
            <a:pPr lvl="0"/>
            <a:endParaRPr lang="en-US" sz="2800" dirty="0">
              <a:solidFill>
                <a:prstClr val="white"/>
              </a:solidFill>
            </a:endParaRPr>
          </a:p>
          <a:p>
            <a:pPr lvl="0"/>
            <a:r>
              <a:rPr lang="en-US" sz="2800" dirty="0">
                <a:solidFill>
                  <a:prstClr val="white"/>
                </a:solidFill>
              </a:rPr>
              <a:t>HCV-free prisons : Real life experience towards  micro-elimination in Milano penitentiary services.</a:t>
            </a:r>
          </a:p>
          <a:p>
            <a:pPr lvl="0"/>
            <a:endParaRPr lang="en-US" dirty="0">
              <a:solidFill>
                <a:prstClr val="white"/>
              </a:solidFill>
            </a:endParaRPr>
          </a:p>
          <a:p>
            <a:pPr lvl="0"/>
            <a:endParaRPr lang="en-US" dirty="0">
              <a:solidFill>
                <a:prstClr val="white"/>
              </a:solidFill>
            </a:endParaRPr>
          </a:p>
          <a:p>
            <a:pPr lvl="0"/>
            <a:r>
              <a:rPr lang="it-IT" dirty="0">
                <a:solidFill>
                  <a:prstClr val="white"/>
                </a:solidFill>
              </a:rPr>
              <a:t>Ruggero Giuliani¹, Teresa Sebastiani¹, Francesca Iannuzzi¹, Elisabetta Freo¹, Cesare Lari², Cinzia D’Angelo³, Francesca Bai4, Katarina Kranzer5, Antonella D’Arminio Monforte4, Roberto Ranieri¹</a:t>
            </a:r>
            <a:endParaRPr lang="en-US" dirty="0">
              <a:solidFill>
                <a:prstClr val="white"/>
              </a:solidFill>
            </a:endParaRPr>
          </a:p>
        </p:txBody>
      </p:sp>
      <p:sp>
        <p:nvSpPr>
          <p:cNvPr id="2" name="CasellaDiTesto 1">
            <a:extLst>
              <a:ext uri="{FF2B5EF4-FFF2-40B4-BE49-F238E27FC236}">
                <a16:creationId xmlns="" xmlns:a16="http://schemas.microsoft.com/office/drawing/2014/main" id="{5034759A-8E2A-405D-A9E8-439818657367}"/>
              </a:ext>
            </a:extLst>
          </p:cNvPr>
          <p:cNvSpPr txBox="1"/>
          <p:nvPr/>
        </p:nvSpPr>
        <p:spPr>
          <a:xfrm>
            <a:off x="281354" y="6316419"/>
            <a:ext cx="3532185" cy="369332"/>
          </a:xfrm>
          <a:prstGeom prst="rect">
            <a:avLst/>
          </a:prstGeom>
          <a:noFill/>
        </p:spPr>
        <p:txBody>
          <a:bodyPr wrap="none" rtlCol="0">
            <a:spAutoFit/>
          </a:bodyPr>
          <a:lstStyle/>
          <a:p>
            <a:r>
              <a:rPr lang="it-IT" dirty="0" err="1">
                <a:solidFill>
                  <a:schemeClr val="bg1"/>
                </a:solidFill>
              </a:rPr>
              <a:t>Submitted</a:t>
            </a:r>
            <a:r>
              <a:rPr lang="it-IT" dirty="0">
                <a:solidFill>
                  <a:schemeClr val="bg1"/>
                </a:solidFill>
              </a:rPr>
              <a:t> to Journal of </a:t>
            </a:r>
            <a:r>
              <a:rPr lang="it-IT" dirty="0" err="1">
                <a:solidFill>
                  <a:schemeClr val="bg1"/>
                </a:solidFill>
              </a:rPr>
              <a:t>Hepatology</a:t>
            </a:r>
            <a:endParaRPr lang="it-IT" dirty="0">
              <a:solidFill>
                <a:schemeClr val="bg1"/>
              </a:solidFill>
            </a:endParaRPr>
          </a:p>
        </p:txBody>
      </p:sp>
      <p:sp>
        <p:nvSpPr>
          <p:cNvPr id="3" name="Segnaposto numero diapositiva 2"/>
          <p:cNvSpPr>
            <a:spLocks noGrp="1"/>
          </p:cNvSpPr>
          <p:nvPr>
            <p:ph type="sldNum" sz="quarter" idx="12"/>
          </p:nvPr>
        </p:nvSpPr>
        <p:spPr/>
        <p:txBody>
          <a:bodyPr/>
          <a:lstStyle/>
          <a:p>
            <a:fld id="{07C98073-FAB0-49C8-883D-288D14D0332D}" type="slidenum">
              <a:rPr lang="it-IT" b="1" smtClean="0">
                <a:solidFill>
                  <a:schemeClr val="bg1"/>
                </a:solidFill>
              </a:rPr>
              <a:t>41</a:t>
            </a:fld>
            <a:endParaRPr lang="it-IT" b="1">
              <a:solidFill>
                <a:schemeClr val="bg1"/>
              </a:solidFill>
            </a:endParaRPr>
          </a:p>
        </p:txBody>
      </p:sp>
    </p:spTree>
    <p:extLst>
      <p:ext uri="{BB962C8B-B14F-4D97-AF65-F5344CB8AC3E}">
        <p14:creationId xmlns:p14="http://schemas.microsoft.com/office/powerpoint/2010/main" val="27133381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a:extLst>
              <a:ext uri="{FF2B5EF4-FFF2-40B4-BE49-F238E27FC236}">
                <a16:creationId xmlns="" xmlns:a16="http://schemas.microsoft.com/office/drawing/2014/main" id="{0478A875-FF23-4A62-A546-F29BD28AA4E7}"/>
              </a:ext>
            </a:extLst>
          </p:cNvPr>
          <p:cNvSpPr/>
          <p:nvPr/>
        </p:nvSpPr>
        <p:spPr>
          <a:xfrm>
            <a:off x="3048000" y="1644972"/>
            <a:ext cx="6096000" cy="2554545"/>
          </a:xfrm>
          <a:prstGeom prst="rect">
            <a:avLst/>
          </a:prstGeom>
        </p:spPr>
        <p:txBody>
          <a:bodyPr>
            <a:spAutoFit/>
          </a:bodyPr>
          <a:lstStyle/>
          <a:p>
            <a:r>
              <a:rPr lang="en-US" sz="3200" dirty="0">
                <a:solidFill>
                  <a:schemeClr val="bg1"/>
                </a:solidFill>
              </a:rPr>
              <a:t>We present our experience of almost eradicating HCV infections in Milano prisons and coming close to the 2030 WHO targets of diagnosis and treatment</a:t>
            </a:r>
            <a:r>
              <a:rPr lang="en-US" sz="3200" dirty="0"/>
              <a:t>. </a:t>
            </a:r>
            <a:endParaRPr lang="it-IT" sz="3200" dirty="0"/>
          </a:p>
        </p:txBody>
      </p:sp>
      <p:sp>
        <p:nvSpPr>
          <p:cNvPr id="3" name="Segnaposto numero diapositiva 2"/>
          <p:cNvSpPr>
            <a:spLocks noGrp="1"/>
          </p:cNvSpPr>
          <p:nvPr>
            <p:ph type="sldNum" sz="quarter" idx="12"/>
          </p:nvPr>
        </p:nvSpPr>
        <p:spPr/>
        <p:txBody>
          <a:bodyPr/>
          <a:lstStyle/>
          <a:p>
            <a:fld id="{07C98073-FAB0-49C8-883D-288D14D0332D}" type="slidenum">
              <a:rPr lang="it-IT" b="1" smtClean="0">
                <a:solidFill>
                  <a:schemeClr val="bg1"/>
                </a:solidFill>
              </a:rPr>
              <a:t>42</a:t>
            </a:fld>
            <a:endParaRPr lang="it-IT" b="1">
              <a:solidFill>
                <a:schemeClr val="bg1"/>
              </a:solidFill>
            </a:endParaRPr>
          </a:p>
        </p:txBody>
      </p:sp>
    </p:spTree>
    <p:extLst>
      <p:ext uri="{BB962C8B-B14F-4D97-AF65-F5344CB8AC3E}">
        <p14:creationId xmlns:p14="http://schemas.microsoft.com/office/powerpoint/2010/main" val="2212416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a:extLst>
              <a:ext uri="{FF2B5EF4-FFF2-40B4-BE49-F238E27FC236}">
                <a16:creationId xmlns="" xmlns:a16="http://schemas.microsoft.com/office/drawing/2014/main" id="{AC2F9152-A3F9-4B3A-81B5-D79C1A68C720}"/>
              </a:ext>
            </a:extLst>
          </p:cNvPr>
          <p:cNvSpPr/>
          <p:nvPr/>
        </p:nvSpPr>
        <p:spPr>
          <a:xfrm>
            <a:off x="1448973" y="58847"/>
            <a:ext cx="9144000" cy="6647974"/>
          </a:xfrm>
          <a:prstGeom prst="rect">
            <a:avLst/>
          </a:prstGeom>
        </p:spPr>
        <p:txBody>
          <a:bodyPr wrap="square">
            <a:spAutoFit/>
          </a:bodyPr>
          <a:lstStyle/>
          <a:p>
            <a:endParaRPr lang="en-US" dirty="0">
              <a:solidFill>
                <a:schemeClr val="bg1"/>
              </a:solidFill>
            </a:endParaRPr>
          </a:p>
          <a:p>
            <a:r>
              <a:rPr lang="en-US" sz="2400" dirty="0">
                <a:solidFill>
                  <a:schemeClr val="bg1"/>
                </a:solidFill>
              </a:rPr>
              <a:t>Intervention  to scale up HCV care in prison</a:t>
            </a:r>
          </a:p>
          <a:p>
            <a:endParaRPr lang="en-US" sz="2400" dirty="0">
              <a:solidFill>
                <a:schemeClr val="bg1"/>
              </a:solidFill>
            </a:endParaRPr>
          </a:p>
          <a:p>
            <a:r>
              <a:rPr lang="en-US" sz="2000" dirty="0" smtClean="0">
                <a:solidFill>
                  <a:schemeClr val="bg1"/>
                </a:solidFill>
              </a:rPr>
              <a:t>In </a:t>
            </a:r>
            <a:r>
              <a:rPr lang="en-US" sz="2000" dirty="0">
                <a:solidFill>
                  <a:schemeClr val="bg1"/>
                </a:solidFill>
              </a:rPr>
              <a:t>2014 San Paolo University Hospital decided to strengthen the Hepatology services offered in the prisons with the objective to reach and maintain high coverage of HCV screening among newly admitted prisoners and to allow fast HCV treatment with DAA in HCV infected inmates. The program included </a:t>
            </a:r>
            <a:r>
              <a:rPr lang="en-US" sz="2000" dirty="0" err="1">
                <a:solidFill>
                  <a:schemeClr val="bg1"/>
                </a:solidFill>
              </a:rPr>
              <a:t>i</a:t>
            </a:r>
            <a:r>
              <a:rPr lang="en-US" sz="2000" dirty="0">
                <a:solidFill>
                  <a:schemeClr val="bg1"/>
                </a:solidFill>
              </a:rPr>
              <a:t>) strategies to achieve universal HCV screening, ii) broadened treatment eligibility criteria, </a:t>
            </a:r>
            <a:r>
              <a:rPr lang="en-US" sz="2000" dirty="0" smtClean="0">
                <a:solidFill>
                  <a:schemeClr val="bg1"/>
                </a:solidFill>
              </a:rPr>
              <a:t>iii) </a:t>
            </a:r>
            <a:r>
              <a:rPr lang="en-US" sz="2000" dirty="0">
                <a:solidFill>
                  <a:schemeClr val="bg1"/>
                </a:solidFill>
              </a:rPr>
              <a:t>provision of continuous treatment across and outside prison and iv) information and education for inmates and health care staff. </a:t>
            </a:r>
            <a:r>
              <a:rPr lang="en-US" sz="2000" dirty="0" smtClean="0">
                <a:solidFill>
                  <a:schemeClr val="bg1"/>
                </a:solidFill>
              </a:rPr>
              <a:t/>
            </a:r>
            <a:br>
              <a:rPr lang="en-US" sz="2000" dirty="0" smtClean="0">
                <a:solidFill>
                  <a:schemeClr val="bg1"/>
                </a:solidFill>
              </a:rPr>
            </a:br>
            <a:endParaRPr lang="en-US" sz="2000" dirty="0">
              <a:solidFill>
                <a:schemeClr val="bg1"/>
              </a:solidFill>
            </a:endParaRPr>
          </a:p>
          <a:p>
            <a:r>
              <a:rPr lang="en-US" sz="2000" dirty="0">
                <a:solidFill>
                  <a:schemeClr val="bg1"/>
                </a:solidFill>
              </a:rPr>
              <a:t>HCV Screening. In VIT all newly admitted inmates were offered opt out HCV screening along with other STI tests. HCV antibody testing was performed on venous blood with a turn-around time of 48 hours. From March 2017 onwards, prisoners opting-out screening at admission were counseled by Infectious Disease (I.D.)  specialists and offered rapid oral test. All positive oral tests were confirmed by HCV serology </a:t>
            </a:r>
            <a:r>
              <a:rPr lang="en-US" sz="2000" dirty="0" smtClean="0">
                <a:solidFill>
                  <a:schemeClr val="bg1"/>
                </a:solidFill>
              </a:rPr>
              <a:t>testing. In </a:t>
            </a:r>
            <a:r>
              <a:rPr lang="en-US" sz="2000" dirty="0">
                <a:solidFill>
                  <a:schemeClr val="bg1"/>
                </a:solidFill>
              </a:rPr>
              <a:t>OPE availability of previous screening results were checked at the time of transfer from other prisons; if results were not accessible or older than 2 years old, counseling and testing was offered by health professionals within a month of transfer. Regular HCV testing catch-up campaigns were conducted to increase coverage targeting patients who had previously refused the test.</a:t>
            </a:r>
          </a:p>
        </p:txBody>
      </p:sp>
      <p:sp>
        <p:nvSpPr>
          <p:cNvPr id="3" name="Segnaposto numero diapositiva 2"/>
          <p:cNvSpPr>
            <a:spLocks noGrp="1"/>
          </p:cNvSpPr>
          <p:nvPr>
            <p:ph type="sldNum" sz="quarter" idx="12"/>
          </p:nvPr>
        </p:nvSpPr>
        <p:spPr/>
        <p:txBody>
          <a:bodyPr/>
          <a:lstStyle/>
          <a:p>
            <a:fld id="{0FC2C099-C45E-438F-9E6A-361271AA631D}" type="slidenum">
              <a:rPr lang="it-IT" smtClean="0">
                <a:solidFill>
                  <a:srgbClr val="2D2926"/>
                </a:solidFill>
              </a:rPr>
              <a:pPr/>
              <a:t>43</a:t>
            </a:fld>
            <a:endParaRPr lang="it-IT">
              <a:solidFill>
                <a:srgbClr val="2D2926"/>
              </a:solidFill>
            </a:endParaRPr>
          </a:p>
        </p:txBody>
      </p:sp>
      <p:sp>
        <p:nvSpPr>
          <p:cNvPr id="4"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43</a:t>
            </a:r>
            <a:endParaRPr lang="it-IT" b="1" dirty="0">
              <a:solidFill>
                <a:schemeClr val="bg1"/>
              </a:solidFill>
            </a:endParaRPr>
          </a:p>
        </p:txBody>
      </p:sp>
    </p:spTree>
    <p:extLst>
      <p:ext uri="{BB962C8B-B14F-4D97-AF65-F5344CB8AC3E}">
        <p14:creationId xmlns:p14="http://schemas.microsoft.com/office/powerpoint/2010/main" val="38646535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a:extLst>
              <a:ext uri="{FF2B5EF4-FFF2-40B4-BE49-F238E27FC236}">
                <a16:creationId xmlns="" xmlns:a16="http://schemas.microsoft.com/office/drawing/2014/main" id="{4AD82CCE-27EE-421D-8606-EF967A2EA7DB}"/>
              </a:ext>
            </a:extLst>
          </p:cNvPr>
          <p:cNvSpPr/>
          <p:nvPr/>
        </p:nvSpPr>
        <p:spPr>
          <a:xfrm>
            <a:off x="1955409" y="210026"/>
            <a:ext cx="8032653" cy="6647974"/>
          </a:xfrm>
          <a:prstGeom prst="rect">
            <a:avLst/>
          </a:prstGeom>
        </p:spPr>
        <p:txBody>
          <a:bodyPr wrap="square">
            <a:spAutoFit/>
          </a:bodyPr>
          <a:lstStyle/>
          <a:p>
            <a:r>
              <a:rPr lang="en-US" sz="2400" dirty="0" smtClean="0">
                <a:solidFill>
                  <a:schemeClr val="bg1"/>
                </a:solidFill>
              </a:rPr>
              <a:t>Eligibility </a:t>
            </a:r>
            <a:endParaRPr lang="en-US" sz="2400" dirty="0">
              <a:solidFill>
                <a:schemeClr val="bg1"/>
              </a:solidFill>
            </a:endParaRPr>
          </a:p>
          <a:p>
            <a:endParaRPr lang="en-US" sz="2400" dirty="0">
              <a:solidFill>
                <a:schemeClr val="bg1"/>
              </a:solidFill>
            </a:endParaRPr>
          </a:p>
          <a:p>
            <a:r>
              <a:rPr lang="en-US" dirty="0">
                <a:solidFill>
                  <a:schemeClr val="bg1"/>
                </a:solidFill>
              </a:rPr>
              <a:t>During the pre-DAAS era (until 2013) less than one third of inmates were eligible for treatment with depression being on the main reason for ineligibility. For this reason, integration of infectious diseases and psychiatric services with joint clinical consultation and strengthened psychiatric support was offered to patients in need. In 2014, when the first generation DAAs (</a:t>
            </a:r>
            <a:r>
              <a:rPr lang="en-US" dirty="0" err="1">
                <a:solidFill>
                  <a:schemeClr val="bg1"/>
                </a:solidFill>
              </a:rPr>
              <a:t>telapravir</a:t>
            </a:r>
            <a:r>
              <a:rPr lang="en-US" dirty="0">
                <a:solidFill>
                  <a:schemeClr val="bg1"/>
                </a:solidFill>
              </a:rPr>
              <a:t>) became available, nurses underwent intensive training on administration of directly observed therapy, early identification and management of side effects together with motivational counseling. Initially DAAs were only available for individuals with advanced disease (liver fibrosis staged F3 F4 with </a:t>
            </a:r>
            <a:r>
              <a:rPr lang="en-US" dirty="0" err="1">
                <a:solidFill>
                  <a:schemeClr val="bg1"/>
                </a:solidFill>
              </a:rPr>
              <a:t>metavir</a:t>
            </a:r>
            <a:r>
              <a:rPr lang="en-US" dirty="0">
                <a:solidFill>
                  <a:schemeClr val="bg1"/>
                </a:solidFill>
              </a:rPr>
              <a:t> score). The national health care system changed the eligibility criteria in April 2017. All HCV </a:t>
            </a:r>
            <a:r>
              <a:rPr lang="en-US" dirty="0" err="1">
                <a:solidFill>
                  <a:schemeClr val="bg1"/>
                </a:solidFill>
              </a:rPr>
              <a:t>viremic</a:t>
            </a:r>
            <a:r>
              <a:rPr lang="en-US" dirty="0">
                <a:solidFill>
                  <a:schemeClr val="bg1"/>
                </a:solidFill>
              </a:rPr>
              <a:t> individuals regardless of the stage of disease and co-morbidities became eligible for DAAs resulting in a massive increase of eligible individuals. To cope with the new demand eligibility assessment was streamlined </a:t>
            </a:r>
            <a:r>
              <a:rPr lang="en-US" dirty="0" smtClean="0">
                <a:solidFill>
                  <a:schemeClr val="bg1"/>
                </a:solidFill>
              </a:rPr>
              <a:t>. </a:t>
            </a:r>
            <a:r>
              <a:rPr lang="en-US" dirty="0">
                <a:solidFill>
                  <a:schemeClr val="bg1"/>
                </a:solidFill>
              </a:rPr>
              <a:t>All inmates with HCV antibodies underwent HCV RNA and HCV genotype testing as well as ultrasounds and </a:t>
            </a:r>
            <a:r>
              <a:rPr lang="en-US" dirty="0" err="1">
                <a:solidFill>
                  <a:schemeClr val="bg1"/>
                </a:solidFill>
              </a:rPr>
              <a:t>elastometry</a:t>
            </a:r>
            <a:r>
              <a:rPr lang="en-US" dirty="0">
                <a:solidFill>
                  <a:schemeClr val="bg1"/>
                </a:solidFill>
              </a:rPr>
              <a:t> to study severity of the liver disease. Regular multidisciplinary case discussions were implemented to optimize treatment for HCV infected inmates with co-morbidities taking into account potential drug interactions  and switching concomitant treatment towards safer regimens. Staff from the justice system was invited to attend these meetings to discuss judicial aspects that could hamper the treatment, like duration of sentence, possibility of transfer to other prisons or allocation in correctional regimes alternative to detention</a:t>
            </a:r>
            <a:r>
              <a:rPr lang="en-US" dirty="0" smtClean="0">
                <a:solidFill>
                  <a:schemeClr val="bg1"/>
                </a:solidFill>
              </a:rPr>
              <a:t>) </a:t>
            </a:r>
            <a:endParaRPr lang="it-IT" dirty="0">
              <a:solidFill>
                <a:schemeClr val="bg1"/>
              </a:solidFill>
            </a:endParaRPr>
          </a:p>
        </p:txBody>
      </p:sp>
      <p:sp>
        <p:nvSpPr>
          <p:cNvPr id="3" name="Segnaposto numero diapositiva 2"/>
          <p:cNvSpPr>
            <a:spLocks noGrp="1"/>
          </p:cNvSpPr>
          <p:nvPr>
            <p:ph type="sldNum" sz="quarter" idx="12"/>
          </p:nvPr>
        </p:nvSpPr>
        <p:spPr/>
        <p:txBody>
          <a:bodyPr/>
          <a:lstStyle/>
          <a:p>
            <a:fld id="{0FC2C099-C45E-438F-9E6A-361271AA631D}" type="slidenum">
              <a:rPr lang="it-IT" smtClean="0">
                <a:solidFill>
                  <a:srgbClr val="2D2926"/>
                </a:solidFill>
              </a:rPr>
              <a:pPr/>
              <a:t>44</a:t>
            </a:fld>
            <a:endParaRPr lang="it-IT">
              <a:solidFill>
                <a:srgbClr val="2D2926"/>
              </a:solidFill>
            </a:endParaRPr>
          </a:p>
        </p:txBody>
      </p:sp>
      <p:sp>
        <p:nvSpPr>
          <p:cNvPr id="4"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44</a:t>
            </a:r>
            <a:endParaRPr lang="it-IT" b="1" dirty="0">
              <a:solidFill>
                <a:schemeClr val="bg1"/>
              </a:solidFill>
            </a:endParaRPr>
          </a:p>
        </p:txBody>
      </p:sp>
    </p:spTree>
    <p:extLst>
      <p:ext uri="{BB962C8B-B14F-4D97-AF65-F5344CB8AC3E}">
        <p14:creationId xmlns:p14="http://schemas.microsoft.com/office/powerpoint/2010/main" val="24614947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a:extLst>
              <a:ext uri="{FF2B5EF4-FFF2-40B4-BE49-F238E27FC236}">
                <a16:creationId xmlns="" xmlns:a16="http://schemas.microsoft.com/office/drawing/2014/main" id="{BD0BADC4-F162-4CCC-B7CC-B59AB5169AD1}"/>
              </a:ext>
            </a:extLst>
          </p:cNvPr>
          <p:cNvSpPr/>
          <p:nvPr/>
        </p:nvSpPr>
        <p:spPr>
          <a:xfrm>
            <a:off x="1240324" y="740554"/>
            <a:ext cx="9488032" cy="4616648"/>
          </a:xfrm>
          <a:prstGeom prst="rect">
            <a:avLst/>
          </a:prstGeom>
        </p:spPr>
        <p:txBody>
          <a:bodyPr wrap="square">
            <a:spAutoFit/>
          </a:bodyPr>
          <a:lstStyle/>
          <a:p>
            <a:r>
              <a:rPr lang="en-US" sz="2400" dirty="0">
                <a:solidFill>
                  <a:schemeClr val="bg1"/>
                </a:solidFill>
              </a:rPr>
              <a:t>Information and education </a:t>
            </a:r>
          </a:p>
          <a:p>
            <a:endParaRPr lang="en-US" dirty="0">
              <a:solidFill>
                <a:schemeClr val="bg1"/>
              </a:solidFill>
            </a:endParaRPr>
          </a:p>
          <a:p>
            <a:r>
              <a:rPr lang="en-US" dirty="0">
                <a:solidFill>
                  <a:schemeClr val="bg1"/>
                </a:solidFill>
              </a:rPr>
              <a:t>OPE introduced specific informative session for newly admitted prisoners on risk of transmission of HCV and prevention, HCV diagnosis and treatment options, as well as more general information about infectious diseases and risk of transmission during detention, perception of risk and consequences on mental health </a:t>
            </a:r>
            <a:r>
              <a:rPr lang="en-US" dirty="0" smtClean="0">
                <a:solidFill>
                  <a:schemeClr val="bg1"/>
                </a:solidFill>
              </a:rPr>
              <a:t>Training </a:t>
            </a:r>
            <a:r>
              <a:rPr lang="en-US" dirty="0">
                <a:solidFill>
                  <a:schemeClr val="bg1"/>
                </a:solidFill>
              </a:rPr>
              <a:t>and sensitization sessions were also offered to the detention officers and non-medical staff at risk for infection at work. </a:t>
            </a:r>
          </a:p>
          <a:p>
            <a:r>
              <a:rPr lang="en-US" dirty="0">
                <a:solidFill>
                  <a:schemeClr val="bg1"/>
                </a:solidFill>
              </a:rPr>
              <a:t>Provision of continuous treatment. In 2014 a national IT database was introduced to monitor and guide prescription of </a:t>
            </a:r>
            <a:r>
              <a:rPr lang="en-US" dirty="0" err="1" smtClean="0">
                <a:solidFill>
                  <a:schemeClr val="bg1"/>
                </a:solidFill>
              </a:rPr>
              <a:t>DAAs.The</a:t>
            </a:r>
            <a:r>
              <a:rPr lang="en-US" dirty="0" smtClean="0">
                <a:solidFill>
                  <a:schemeClr val="bg1"/>
                </a:solidFill>
              </a:rPr>
              <a:t> </a:t>
            </a:r>
            <a:r>
              <a:rPr lang="en-US" dirty="0">
                <a:solidFill>
                  <a:schemeClr val="bg1"/>
                </a:solidFill>
              </a:rPr>
              <a:t>database strengthened the link between correctional facilities, hospitals and prison pharmacy guarantying prompt supply and delivery of medications. The judiciary system agreed to postpone when possible transfer of HCV infected inmates to correctional facilities where treatment was not available once treatment was completed.  A list of inmates on HCV treatment was thus regularly shared between medical and administrative staff within prisons. In case of unexpected release, proper written  referral to specific ID clinic in town was ensured and individuals were counselled about the following steps to be taken by the patient. Collaboration with the local centers for treatment of substance and ID clinics in town was strengthened.</a:t>
            </a:r>
          </a:p>
        </p:txBody>
      </p:sp>
      <p:sp>
        <p:nvSpPr>
          <p:cNvPr id="3" name="Segnaposto numero diapositiva 2"/>
          <p:cNvSpPr>
            <a:spLocks noGrp="1"/>
          </p:cNvSpPr>
          <p:nvPr>
            <p:ph type="sldNum" sz="quarter" idx="12"/>
          </p:nvPr>
        </p:nvSpPr>
        <p:spPr/>
        <p:txBody>
          <a:bodyPr/>
          <a:lstStyle/>
          <a:p>
            <a:fld id="{0FC2C099-C45E-438F-9E6A-361271AA631D}" type="slidenum">
              <a:rPr lang="it-IT" smtClean="0">
                <a:solidFill>
                  <a:srgbClr val="2D2926"/>
                </a:solidFill>
              </a:rPr>
              <a:pPr/>
              <a:t>45</a:t>
            </a:fld>
            <a:endParaRPr lang="it-IT">
              <a:solidFill>
                <a:srgbClr val="2D2926"/>
              </a:solidFill>
            </a:endParaRPr>
          </a:p>
        </p:txBody>
      </p:sp>
      <p:sp>
        <p:nvSpPr>
          <p:cNvPr id="4"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45</a:t>
            </a:r>
            <a:endParaRPr lang="it-IT" b="1" dirty="0">
              <a:solidFill>
                <a:schemeClr val="bg1"/>
              </a:solidFill>
            </a:endParaRPr>
          </a:p>
        </p:txBody>
      </p:sp>
    </p:spTree>
    <p:extLst>
      <p:ext uri="{BB962C8B-B14F-4D97-AF65-F5344CB8AC3E}">
        <p14:creationId xmlns:p14="http://schemas.microsoft.com/office/powerpoint/2010/main" val="40141565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a:extLst>
              <a:ext uri="{FF2B5EF4-FFF2-40B4-BE49-F238E27FC236}">
                <a16:creationId xmlns="" xmlns:a16="http://schemas.microsoft.com/office/drawing/2014/main" id="{213994BB-1422-461D-AE7C-236CDCFC203C}"/>
              </a:ext>
            </a:extLst>
          </p:cNvPr>
          <p:cNvSpPr/>
          <p:nvPr/>
        </p:nvSpPr>
        <p:spPr>
          <a:xfrm>
            <a:off x="1648918" y="-910649"/>
            <a:ext cx="9308892" cy="7478970"/>
          </a:xfrm>
          <a:prstGeom prst="rect">
            <a:avLst/>
          </a:prstGeom>
        </p:spPr>
        <p:txBody>
          <a:bodyPr wrap="square">
            <a:spAutoFit/>
          </a:bodyPr>
          <a:lstStyle/>
          <a:p>
            <a:endParaRPr lang="en-US" dirty="0"/>
          </a:p>
          <a:p>
            <a:endParaRPr lang="en-US" dirty="0"/>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sz="2400" dirty="0">
                <a:solidFill>
                  <a:schemeClr val="bg1"/>
                </a:solidFill>
              </a:rPr>
              <a:t>A cross-sectional survey based on chart reviews was performed among all inmates on the in October-November 2017</a:t>
            </a:r>
            <a:r>
              <a:rPr lang="en-US" dirty="0">
                <a:solidFill>
                  <a:schemeClr val="bg1"/>
                </a:solidFill>
              </a:rPr>
              <a:t>. Information was collected regarding  HCV screening, prevalence of HCV antibody positivity, HCV RNA prevalence, HCV treatment history and outcome. The following variables were recorded: demographic data (sex, country of origin, pre-incarceration drug use, duration of detention), HCV testing offered, HCV </a:t>
            </a:r>
            <a:r>
              <a:rPr lang="en-US" dirty="0" err="1">
                <a:solidFill>
                  <a:schemeClr val="bg1"/>
                </a:solidFill>
              </a:rPr>
              <a:t>virological</a:t>
            </a:r>
            <a:r>
              <a:rPr lang="en-US" dirty="0">
                <a:solidFill>
                  <a:schemeClr val="bg1"/>
                </a:solidFill>
              </a:rPr>
              <a:t> testing (HCV RNA and Genotype), HBV or HIV co-morbidities, eligibility data. For inmates who initiated HCV treatment pre-treatment fibrosis, previous treatment history, type of regimen (DAAs vs IFN based regimens), location (prison vs community) and date of treatment initiation were recorded. For HCV-infected inmates who did not start treatment reasons for ineligibility were reported. Data was extracted and entered into an access database.</a:t>
            </a:r>
          </a:p>
          <a:p>
            <a:r>
              <a:rPr lang="en-US" dirty="0">
                <a:solidFill>
                  <a:schemeClr val="bg1"/>
                </a:solidFill>
              </a:rPr>
              <a:t>The survey was performed on request of Ministry of Health at local level. Ministry of Justice approved the study and granted a waiver on informed consent. Data were collected in accordance with the national ethical standards. No specific consent was required since data were collected in anonymous and aggregate form.</a:t>
            </a:r>
          </a:p>
          <a:p>
            <a:endParaRPr lang="en-US" dirty="0">
              <a:solidFill>
                <a:schemeClr val="bg1"/>
              </a:solidFill>
            </a:endParaRPr>
          </a:p>
          <a:p>
            <a:r>
              <a:rPr lang="en-US" dirty="0">
                <a:solidFill>
                  <a:schemeClr val="bg1"/>
                </a:solidFill>
              </a:rPr>
              <a:t>Statistical analysis</a:t>
            </a:r>
          </a:p>
          <a:p>
            <a:r>
              <a:rPr lang="en-US" dirty="0">
                <a:solidFill>
                  <a:schemeClr val="bg1"/>
                </a:solidFill>
              </a:rPr>
              <a:t>All analysis was performed using Stata version 14 (Stata-Corp, TX, USA). Proportions were calculated for categorical variables and median and interquartile ranges for continuous variable. Associations between not undergoing HCV testing and HCV antibody positivity and explanatory variable such as age, gender, pre-incarceration drug use, country of origin and duration of detention were investigated using univariate and multivariate logistic regression. </a:t>
            </a:r>
          </a:p>
        </p:txBody>
      </p:sp>
      <p:sp>
        <p:nvSpPr>
          <p:cNvPr id="3" name="Segnaposto numero diapositiva 2"/>
          <p:cNvSpPr>
            <a:spLocks noGrp="1"/>
          </p:cNvSpPr>
          <p:nvPr>
            <p:ph type="sldNum" sz="quarter" idx="12"/>
          </p:nvPr>
        </p:nvSpPr>
        <p:spPr/>
        <p:txBody>
          <a:bodyPr/>
          <a:lstStyle/>
          <a:p>
            <a:fld id="{0FC2C099-C45E-438F-9E6A-361271AA631D}" type="slidenum">
              <a:rPr lang="it-IT" smtClean="0">
                <a:solidFill>
                  <a:srgbClr val="2D2926"/>
                </a:solidFill>
              </a:rPr>
              <a:pPr/>
              <a:t>46</a:t>
            </a:fld>
            <a:endParaRPr lang="it-IT">
              <a:solidFill>
                <a:srgbClr val="2D2926"/>
              </a:solidFill>
            </a:endParaRPr>
          </a:p>
        </p:txBody>
      </p:sp>
      <p:sp>
        <p:nvSpPr>
          <p:cNvPr id="4"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46</a:t>
            </a:r>
            <a:endParaRPr lang="it-IT" b="1" dirty="0">
              <a:solidFill>
                <a:schemeClr val="bg1"/>
              </a:solidFill>
            </a:endParaRPr>
          </a:p>
        </p:txBody>
      </p:sp>
    </p:spTree>
    <p:extLst>
      <p:ext uri="{BB962C8B-B14F-4D97-AF65-F5344CB8AC3E}">
        <p14:creationId xmlns:p14="http://schemas.microsoft.com/office/powerpoint/2010/main" val="33622089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ella 2">
            <a:extLst>
              <a:ext uri="{FF2B5EF4-FFF2-40B4-BE49-F238E27FC236}">
                <a16:creationId xmlns="" xmlns:a16="http://schemas.microsoft.com/office/drawing/2014/main" id="{D32CB35B-D03D-47DB-9980-211356FF283A}"/>
              </a:ext>
            </a:extLst>
          </p:cNvPr>
          <p:cNvGraphicFramePr>
            <a:graphicFrameLocks noGrp="1"/>
          </p:cNvGraphicFramePr>
          <p:nvPr>
            <p:extLst>
              <p:ext uri="{D42A27DB-BD31-4B8C-83A1-F6EECF244321}">
                <p14:modId xmlns:p14="http://schemas.microsoft.com/office/powerpoint/2010/main" val="101772306"/>
              </p:ext>
            </p:extLst>
          </p:nvPr>
        </p:nvGraphicFramePr>
        <p:xfrm>
          <a:off x="614597" y="749853"/>
          <a:ext cx="11089722" cy="5514535"/>
        </p:xfrm>
        <a:graphic>
          <a:graphicData uri="http://schemas.openxmlformats.org/drawingml/2006/table">
            <a:tbl>
              <a:tblPr firstRow="1" firstCol="1" bandRow="1">
                <a:tableStyleId>{5C22544A-7EE6-4342-B048-85BDC9FD1C3A}</a:tableStyleId>
              </a:tblPr>
              <a:tblGrid>
                <a:gridCol w="1938884">
                  <a:extLst>
                    <a:ext uri="{9D8B030D-6E8A-4147-A177-3AD203B41FA5}">
                      <a16:colId xmlns="" xmlns:a16="http://schemas.microsoft.com/office/drawing/2014/main" val="3809996286"/>
                    </a:ext>
                  </a:extLst>
                </a:gridCol>
                <a:gridCol w="1107932">
                  <a:extLst>
                    <a:ext uri="{9D8B030D-6E8A-4147-A177-3AD203B41FA5}">
                      <a16:colId xmlns="" xmlns:a16="http://schemas.microsoft.com/office/drawing/2014/main" val="3446224842"/>
                    </a:ext>
                  </a:extLst>
                </a:gridCol>
                <a:gridCol w="2192786">
                  <a:extLst>
                    <a:ext uri="{9D8B030D-6E8A-4147-A177-3AD203B41FA5}">
                      <a16:colId xmlns="" xmlns:a16="http://schemas.microsoft.com/office/drawing/2014/main" val="313764227"/>
                    </a:ext>
                  </a:extLst>
                </a:gridCol>
                <a:gridCol w="2192786">
                  <a:extLst>
                    <a:ext uri="{9D8B030D-6E8A-4147-A177-3AD203B41FA5}">
                      <a16:colId xmlns="" xmlns:a16="http://schemas.microsoft.com/office/drawing/2014/main" val="1829831443"/>
                    </a:ext>
                  </a:extLst>
                </a:gridCol>
                <a:gridCol w="1892719">
                  <a:extLst>
                    <a:ext uri="{9D8B030D-6E8A-4147-A177-3AD203B41FA5}">
                      <a16:colId xmlns="" xmlns:a16="http://schemas.microsoft.com/office/drawing/2014/main" val="2702009825"/>
                    </a:ext>
                  </a:extLst>
                </a:gridCol>
                <a:gridCol w="1764615">
                  <a:extLst>
                    <a:ext uri="{9D8B030D-6E8A-4147-A177-3AD203B41FA5}">
                      <a16:colId xmlns="" xmlns:a16="http://schemas.microsoft.com/office/drawing/2014/main" val="2020625070"/>
                    </a:ext>
                  </a:extLst>
                </a:gridCol>
              </a:tblGrid>
              <a:tr h="602088">
                <a:tc rowSpan="2">
                  <a:txBody>
                    <a:bodyPr/>
                    <a:lstStyle/>
                    <a:p>
                      <a:pPr>
                        <a:lnSpc>
                          <a:spcPct val="115000"/>
                        </a:lnSpc>
                        <a:spcAft>
                          <a:spcPts val="0"/>
                        </a:spcAft>
                      </a:pPr>
                      <a:r>
                        <a:rPr lang="en-US" sz="9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rowSpan="2">
                  <a:txBody>
                    <a:bodyPr/>
                    <a:lstStyle/>
                    <a:p>
                      <a:pPr algn="ctr">
                        <a:lnSpc>
                          <a:spcPct val="115000"/>
                        </a:lnSpc>
                        <a:spcAft>
                          <a:spcPts val="0"/>
                        </a:spcAft>
                      </a:pPr>
                      <a:r>
                        <a:rPr lang="it-IT" sz="900">
                          <a:effectLst/>
                        </a:rPr>
                        <a:t>Total</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HCV -Ab               tested</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HCV - Ab                         Not tested</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rowSpan="2">
                  <a:txBody>
                    <a:bodyPr/>
                    <a:lstStyle/>
                    <a:p>
                      <a:pPr algn="ctr">
                        <a:lnSpc>
                          <a:spcPct val="115000"/>
                        </a:lnSpc>
                        <a:spcAft>
                          <a:spcPts val="0"/>
                        </a:spcAft>
                      </a:pPr>
                      <a:r>
                        <a:rPr lang="it-IT" sz="900">
                          <a:effectLst/>
                        </a:rPr>
                        <a:t>Univariate Odds Ratio (95% CI)</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rowSpan="2">
                  <a:txBody>
                    <a:bodyPr/>
                    <a:lstStyle/>
                    <a:p>
                      <a:pPr algn="ctr">
                        <a:lnSpc>
                          <a:spcPct val="115000"/>
                        </a:lnSpc>
                        <a:spcAft>
                          <a:spcPts val="0"/>
                        </a:spcAft>
                      </a:pPr>
                      <a:r>
                        <a:rPr lang="it-IT" sz="900">
                          <a:effectLst/>
                        </a:rPr>
                        <a:t>Multivariate Odds ratio (95% CI)</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extLst>
                  <a:ext uri="{0D108BD9-81ED-4DB2-BD59-A6C34878D82A}">
                    <a16:rowId xmlns="" xmlns:a16="http://schemas.microsoft.com/office/drawing/2014/main" val="3607048783"/>
                  </a:ext>
                </a:extLst>
              </a:tr>
              <a:tr h="235589">
                <a:tc vMerge="1">
                  <a:txBody>
                    <a:bodyPr/>
                    <a:lstStyle/>
                    <a:p>
                      <a:endParaRPr lang="it-IT"/>
                    </a:p>
                  </a:txBody>
                  <a:tcPr/>
                </a:tc>
                <a:tc vMerge="1">
                  <a:txBody>
                    <a:bodyPr/>
                    <a:lstStyle/>
                    <a:p>
                      <a:endParaRPr lang="it-IT"/>
                    </a:p>
                  </a:txBody>
                  <a:tcPr/>
                </a:tc>
                <a:tc>
                  <a:txBody>
                    <a:bodyPr/>
                    <a:lstStyle/>
                    <a:p>
                      <a:pPr algn="ctr">
                        <a:lnSpc>
                          <a:spcPct val="115000"/>
                        </a:lnSpc>
                        <a:spcAft>
                          <a:spcPts val="0"/>
                        </a:spcAft>
                      </a:pPr>
                      <a:r>
                        <a:rPr lang="it-IT" sz="900">
                          <a:effectLst/>
                        </a:rPr>
                        <a:t>N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N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vMerge="1">
                  <a:txBody>
                    <a:bodyPr/>
                    <a:lstStyle/>
                    <a:p>
                      <a:endParaRPr lang="it-IT"/>
                    </a:p>
                  </a:txBody>
                  <a:tcPr/>
                </a:tc>
                <a:tc vMerge="1">
                  <a:txBody>
                    <a:bodyPr/>
                    <a:lstStyle/>
                    <a:p>
                      <a:endParaRPr lang="it-IT"/>
                    </a:p>
                  </a:txBody>
                  <a:tcPr/>
                </a:tc>
                <a:extLst>
                  <a:ext uri="{0D108BD9-81ED-4DB2-BD59-A6C34878D82A}">
                    <a16:rowId xmlns="" xmlns:a16="http://schemas.microsoft.com/office/drawing/2014/main" val="3915413624"/>
                  </a:ext>
                </a:extLst>
              </a:tr>
              <a:tr h="383921">
                <a:tc>
                  <a:txBody>
                    <a:bodyPr/>
                    <a:lstStyle/>
                    <a:p>
                      <a:pPr>
                        <a:lnSpc>
                          <a:spcPct val="115000"/>
                        </a:lnSpc>
                        <a:spcAft>
                          <a:spcPts val="0"/>
                        </a:spcAft>
                      </a:pPr>
                      <a:r>
                        <a:rPr lang="it-IT" sz="900">
                          <a:effectLst/>
                        </a:rPr>
                        <a:t>PRISON (OPE)</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1335</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dirty="0">
                          <a:effectLst/>
                        </a:rPr>
                        <a:t>1234 (92.4%)</a:t>
                      </a:r>
                      <a:endParaRPr lang="it-IT" sz="1100" dirty="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101 (7.6%)</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extLst>
                  <a:ext uri="{0D108BD9-81ED-4DB2-BD59-A6C34878D82A}">
                    <a16:rowId xmlns="" xmlns:a16="http://schemas.microsoft.com/office/drawing/2014/main" val="483828041"/>
                  </a:ext>
                </a:extLst>
              </a:tr>
              <a:tr h="383921">
                <a:tc>
                  <a:txBody>
                    <a:bodyPr/>
                    <a:lstStyle/>
                    <a:p>
                      <a:pPr>
                        <a:lnSpc>
                          <a:spcPct val="115000"/>
                        </a:lnSpc>
                        <a:spcAft>
                          <a:spcPts val="0"/>
                        </a:spcAft>
                      </a:pPr>
                      <a:r>
                        <a:rPr lang="it-IT" sz="900" dirty="0">
                          <a:effectLst/>
                        </a:rPr>
                        <a:t>JAIL (VIT)</a:t>
                      </a:r>
                      <a:endParaRPr lang="it-IT" sz="1100" dirty="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1031</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861 (83.5%)</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170 (16.5%)</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2.41                          (1.86-3.13)</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2.05                     (1.53-2.74)</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extLst>
                  <a:ext uri="{0D108BD9-81ED-4DB2-BD59-A6C34878D82A}">
                    <a16:rowId xmlns="" xmlns:a16="http://schemas.microsoft.com/office/drawing/2014/main" val="2197383347"/>
                  </a:ext>
                </a:extLst>
              </a:tr>
              <a:tr h="209412">
                <a:tc>
                  <a:txBody>
                    <a:bodyPr/>
                    <a:lstStyle/>
                    <a:p>
                      <a:pPr>
                        <a:lnSpc>
                          <a:spcPct val="115000"/>
                        </a:lnSpc>
                        <a:spcAft>
                          <a:spcPts val="0"/>
                        </a:spcAft>
                      </a:pPr>
                      <a:r>
                        <a:rPr lang="it-IT" sz="9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ctr"/>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ctr"/>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ctr"/>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extLst>
                  <a:ext uri="{0D108BD9-81ED-4DB2-BD59-A6C34878D82A}">
                    <a16:rowId xmlns="" xmlns:a16="http://schemas.microsoft.com/office/drawing/2014/main" val="2425188607"/>
                  </a:ext>
                </a:extLst>
              </a:tr>
              <a:tr h="383921">
                <a:tc>
                  <a:txBody>
                    <a:bodyPr/>
                    <a:lstStyle/>
                    <a:p>
                      <a:pPr>
                        <a:lnSpc>
                          <a:spcPct val="115000"/>
                        </a:lnSpc>
                        <a:spcAft>
                          <a:spcPts val="0"/>
                        </a:spcAft>
                      </a:pPr>
                      <a:r>
                        <a:rPr lang="it-IT" sz="900">
                          <a:effectLst/>
                        </a:rPr>
                        <a:t>Men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2261</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1996 (88.3%)</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265 (11.7%)</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extLst>
                  <a:ext uri="{0D108BD9-81ED-4DB2-BD59-A6C34878D82A}">
                    <a16:rowId xmlns="" xmlns:a16="http://schemas.microsoft.com/office/drawing/2014/main" val="3617638571"/>
                  </a:ext>
                </a:extLst>
              </a:tr>
              <a:tr h="383921">
                <a:tc>
                  <a:txBody>
                    <a:bodyPr/>
                    <a:lstStyle/>
                    <a:p>
                      <a:pPr>
                        <a:lnSpc>
                          <a:spcPct val="115000"/>
                        </a:lnSpc>
                        <a:spcAft>
                          <a:spcPts val="0"/>
                        </a:spcAft>
                      </a:pPr>
                      <a:r>
                        <a:rPr lang="it-IT" sz="900">
                          <a:effectLst/>
                        </a:rPr>
                        <a:t>Women</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105</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99 (94.3%)</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6 (5.7%)</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0.46                            (0.20-1.05)</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0.27                     (0.12-0.63)</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extLst>
                  <a:ext uri="{0D108BD9-81ED-4DB2-BD59-A6C34878D82A}">
                    <a16:rowId xmlns="" xmlns:a16="http://schemas.microsoft.com/office/drawing/2014/main" val="585042856"/>
                  </a:ext>
                </a:extLst>
              </a:tr>
              <a:tr h="209412">
                <a:tc>
                  <a:txBody>
                    <a:bodyPr/>
                    <a:lstStyle/>
                    <a:p>
                      <a:pPr>
                        <a:lnSpc>
                          <a:spcPct val="115000"/>
                        </a:lnSpc>
                        <a:spcAft>
                          <a:spcPts val="0"/>
                        </a:spcAft>
                      </a:pPr>
                      <a:r>
                        <a:rPr lang="it-IT" sz="9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ctr"/>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ctr"/>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ctr"/>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extLst>
                  <a:ext uri="{0D108BD9-81ED-4DB2-BD59-A6C34878D82A}">
                    <a16:rowId xmlns="" xmlns:a16="http://schemas.microsoft.com/office/drawing/2014/main" val="903010136"/>
                  </a:ext>
                </a:extLst>
              </a:tr>
              <a:tr h="383921">
                <a:tc>
                  <a:txBody>
                    <a:bodyPr/>
                    <a:lstStyle/>
                    <a:p>
                      <a:pPr>
                        <a:lnSpc>
                          <a:spcPct val="115000"/>
                        </a:lnSpc>
                        <a:spcAft>
                          <a:spcPts val="0"/>
                        </a:spcAft>
                      </a:pPr>
                      <a:r>
                        <a:rPr lang="it-IT" sz="900">
                          <a:effectLst/>
                        </a:rPr>
                        <a:t>Non Italian</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1017</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856 (84.2%)</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161 (15.8%)</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extLst>
                  <a:ext uri="{0D108BD9-81ED-4DB2-BD59-A6C34878D82A}">
                    <a16:rowId xmlns="" xmlns:a16="http://schemas.microsoft.com/office/drawing/2014/main" val="202808448"/>
                  </a:ext>
                </a:extLst>
              </a:tr>
              <a:tr h="383921">
                <a:tc>
                  <a:txBody>
                    <a:bodyPr/>
                    <a:lstStyle/>
                    <a:p>
                      <a:pPr>
                        <a:lnSpc>
                          <a:spcPct val="115000"/>
                        </a:lnSpc>
                        <a:spcAft>
                          <a:spcPts val="0"/>
                        </a:spcAft>
                      </a:pPr>
                      <a:r>
                        <a:rPr lang="it-IT" sz="900">
                          <a:effectLst/>
                        </a:rPr>
                        <a:t>Italian</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1349</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1239 (91.9%)</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110 (8.2%)</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0.47                         (0.36-0.61)</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0.73                     (0.54-0.99)</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extLst>
                  <a:ext uri="{0D108BD9-81ED-4DB2-BD59-A6C34878D82A}">
                    <a16:rowId xmlns="" xmlns:a16="http://schemas.microsoft.com/office/drawing/2014/main" val="1056569039"/>
                  </a:ext>
                </a:extLst>
              </a:tr>
              <a:tr h="209412">
                <a:tc>
                  <a:txBody>
                    <a:bodyPr/>
                    <a:lstStyle/>
                    <a:p>
                      <a:pPr>
                        <a:lnSpc>
                          <a:spcPct val="115000"/>
                        </a:lnSpc>
                        <a:spcAft>
                          <a:spcPts val="0"/>
                        </a:spcAft>
                      </a:pPr>
                      <a:r>
                        <a:rPr lang="it-IT" sz="9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ctr"/>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ctr"/>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ctr"/>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extLst>
                  <a:ext uri="{0D108BD9-81ED-4DB2-BD59-A6C34878D82A}">
                    <a16:rowId xmlns="" xmlns:a16="http://schemas.microsoft.com/office/drawing/2014/main" val="2216619054"/>
                  </a:ext>
                </a:extLst>
              </a:tr>
              <a:tr h="383921">
                <a:tc>
                  <a:txBody>
                    <a:bodyPr/>
                    <a:lstStyle/>
                    <a:p>
                      <a:pPr>
                        <a:lnSpc>
                          <a:spcPct val="115000"/>
                        </a:lnSpc>
                        <a:spcAft>
                          <a:spcPts val="0"/>
                        </a:spcAft>
                      </a:pPr>
                      <a:r>
                        <a:rPr lang="it-IT" sz="900">
                          <a:effectLst/>
                        </a:rPr>
                        <a:t>&lt;35 years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772</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640 (82,9%)</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132 (17,1%)</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extLst>
                  <a:ext uri="{0D108BD9-81ED-4DB2-BD59-A6C34878D82A}">
                    <a16:rowId xmlns="" xmlns:a16="http://schemas.microsoft.com/office/drawing/2014/main" val="32115021"/>
                  </a:ext>
                </a:extLst>
              </a:tr>
              <a:tr h="383921">
                <a:tc>
                  <a:txBody>
                    <a:bodyPr/>
                    <a:lstStyle/>
                    <a:p>
                      <a:pPr>
                        <a:lnSpc>
                          <a:spcPct val="115000"/>
                        </a:lnSpc>
                        <a:spcAft>
                          <a:spcPts val="0"/>
                        </a:spcAft>
                      </a:pPr>
                      <a:r>
                        <a:rPr lang="it-IT" sz="900">
                          <a:effectLst/>
                        </a:rPr>
                        <a:t>&gt;35 years</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1594</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1455 (91,3%)</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139 (8,7%)</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0.46                          (0.36-0.60)</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0.62                     (0.46-0.83)</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extLst>
                  <a:ext uri="{0D108BD9-81ED-4DB2-BD59-A6C34878D82A}">
                    <a16:rowId xmlns="" xmlns:a16="http://schemas.microsoft.com/office/drawing/2014/main" val="3395167537"/>
                  </a:ext>
                </a:extLst>
              </a:tr>
              <a:tr h="209412">
                <a:tc>
                  <a:txBody>
                    <a:bodyPr/>
                    <a:lstStyle/>
                    <a:p>
                      <a:pPr>
                        <a:lnSpc>
                          <a:spcPct val="115000"/>
                        </a:lnSpc>
                        <a:spcAft>
                          <a:spcPts val="0"/>
                        </a:spcAft>
                      </a:pPr>
                      <a:r>
                        <a:rPr lang="it-IT" sz="9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ctr"/>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ctr"/>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ctr"/>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extLst>
                  <a:ext uri="{0D108BD9-81ED-4DB2-BD59-A6C34878D82A}">
                    <a16:rowId xmlns="" xmlns:a16="http://schemas.microsoft.com/office/drawing/2014/main" val="4119533281"/>
                  </a:ext>
                </a:extLst>
              </a:tr>
              <a:tr h="383921">
                <a:tc>
                  <a:txBody>
                    <a:bodyPr/>
                    <a:lstStyle/>
                    <a:p>
                      <a:pPr>
                        <a:lnSpc>
                          <a:spcPct val="115000"/>
                        </a:lnSpc>
                        <a:spcAft>
                          <a:spcPts val="0"/>
                        </a:spcAft>
                      </a:pPr>
                      <a:r>
                        <a:rPr lang="it-IT" sz="900">
                          <a:effectLst/>
                        </a:rPr>
                        <a:t>No Drug Users</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1266</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1098 (86.7%)</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168 (13.3%)</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extLst>
                  <a:ext uri="{0D108BD9-81ED-4DB2-BD59-A6C34878D82A}">
                    <a16:rowId xmlns="" xmlns:a16="http://schemas.microsoft.com/office/drawing/2014/main" val="2519430147"/>
                  </a:ext>
                </a:extLst>
              </a:tr>
              <a:tr h="383921">
                <a:tc>
                  <a:txBody>
                    <a:bodyPr/>
                    <a:lstStyle/>
                    <a:p>
                      <a:pPr>
                        <a:lnSpc>
                          <a:spcPct val="115000"/>
                        </a:lnSpc>
                        <a:spcAft>
                          <a:spcPts val="0"/>
                        </a:spcAft>
                      </a:pPr>
                      <a:r>
                        <a:rPr lang="en-US" sz="900">
                          <a:effectLst/>
                        </a:rPr>
                        <a:t>Drug Users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1100</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997 (90.6%)</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900">
                          <a:effectLst/>
                        </a:rPr>
                        <a:t>103 (9.4%)</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0.68                                 (0.52-0.88)</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dirty="0">
                          <a:effectLst/>
                        </a:rPr>
                        <a:t>0.62                     (0.47-0.80)</a:t>
                      </a:r>
                      <a:endParaRPr lang="it-IT" sz="1100" dirty="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extLst>
                  <a:ext uri="{0D108BD9-81ED-4DB2-BD59-A6C34878D82A}">
                    <a16:rowId xmlns="" xmlns:a16="http://schemas.microsoft.com/office/drawing/2014/main" val="3642943981"/>
                  </a:ext>
                </a:extLst>
              </a:tr>
            </a:tbl>
          </a:graphicData>
        </a:graphic>
      </p:graphicFrame>
      <p:sp>
        <p:nvSpPr>
          <p:cNvPr id="5" name="Rettangolo 4">
            <a:extLst>
              <a:ext uri="{FF2B5EF4-FFF2-40B4-BE49-F238E27FC236}">
                <a16:creationId xmlns="" xmlns:a16="http://schemas.microsoft.com/office/drawing/2014/main" id="{E64F65A5-BCAF-4233-9FFF-1D602CA15C09}"/>
              </a:ext>
            </a:extLst>
          </p:cNvPr>
          <p:cNvSpPr/>
          <p:nvPr/>
        </p:nvSpPr>
        <p:spPr>
          <a:xfrm>
            <a:off x="877887" y="139473"/>
            <a:ext cx="9208647" cy="461665"/>
          </a:xfrm>
          <a:prstGeom prst="rect">
            <a:avLst/>
          </a:prstGeom>
        </p:spPr>
        <p:txBody>
          <a:bodyPr wrap="square">
            <a:spAutoFit/>
          </a:bodyPr>
          <a:lstStyle/>
          <a:p>
            <a:pPr lvl="0" eaLnBrk="0" fontAlgn="base" hangingPunct="0">
              <a:spcBef>
                <a:spcPct val="0"/>
              </a:spcBef>
              <a:spcAft>
                <a:spcPct val="0"/>
              </a:spcAft>
              <a:tabLst>
                <a:tab pos="588963" algn="l"/>
              </a:tabLst>
            </a:pPr>
            <a:r>
              <a:rPr lang="en-US" altLang="it-IT" sz="2400" dirty="0">
                <a:solidFill>
                  <a:schemeClr val="bg1"/>
                </a:solidFill>
                <a:latin typeface="Times New Roman" panose="02020603050405020304" pitchFamily="18" charset="0"/>
                <a:ea typeface="MS Mincho" panose="020B0400000000000000" pitchFamily="49" charset="-128"/>
                <a:cs typeface="Times New Roman" panose="02020603050405020304" pitchFamily="18" charset="0"/>
              </a:rPr>
              <a:t> Characteristics of Inmates tested and not for  HCV Antibodies</a:t>
            </a:r>
            <a:endParaRPr lang="en-US" altLang="it-IT" sz="2400" dirty="0">
              <a:solidFill>
                <a:schemeClr val="bg1"/>
              </a:solidFill>
              <a:latin typeface="Arial" panose="020B0604020202020204" pitchFamily="34" charset="0"/>
            </a:endParaRPr>
          </a:p>
        </p:txBody>
      </p:sp>
      <p:sp>
        <p:nvSpPr>
          <p:cNvPr id="2" name="Segnaposto numero diapositiva 1"/>
          <p:cNvSpPr>
            <a:spLocks noGrp="1"/>
          </p:cNvSpPr>
          <p:nvPr>
            <p:ph type="sldNum" sz="quarter" idx="12"/>
          </p:nvPr>
        </p:nvSpPr>
        <p:spPr/>
        <p:txBody>
          <a:bodyPr/>
          <a:lstStyle/>
          <a:p>
            <a:fld id="{0FC2C099-C45E-438F-9E6A-361271AA631D}" type="slidenum">
              <a:rPr lang="it-IT" smtClean="0">
                <a:solidFill>
                  <a:srgbClr val="2D2926"/>
                </a:solidFill>
              </a:rPr>
              <a:pPr/>
              <a:t>47</a:t>
            </a:fld>
            <a:endParaRPr lang="it-IT">
              <a:solidFill>
                <a:srgbClr val="2D2926"/>
              </a:solidFill>
            </a:endParaRPr>
          </a:p>
        </p:txBody>
      </p:sp>
      <p:sp>
        <p:nvSpPr>
          <p:cNvPr id="6"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47</a:t>
            </a:r>
            <a:endParaRPr lang="it-IT" b="1" dirty="0">
              <a:solidFill>
                <a:schemeClr val="bg1"/>
              </a:solidFill>
            </a:endParaRPr>
          </a:p>
        </p:txBody>
      </p:sp>
    </p:spTree>
    <p:extLst>
      <p:ext uri="{BB962C8B-B14F-4D97-AF65-F5344CB8AC3E}">
        <p14:creationId xmlns:p14="http://schemas.microsoft.com/office/powerpoint/2010/main" val="17253630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ella 3">
            <a:extLst>
              <a:ext uri="{FF2B5EF4-FFF2-40B4-BE49-F238E27FC236}">
                <a16:creationId xmlns="" xmlns:a16="http://schemas.microsoft.com/office/drawing/2014/main" id="{87920460-54A8-4EB3-9583-FFC37415FA17}"/>
              </a:ext>
            </a:extLst>
          </p:cNvPr>
          <p:cNvGraphicFramePr>
            <a:graphicFrameLocks noGrp="1"/>
          </p:cNvGraphicFramePr>
          <p:nvPr>
            <p:extLst>
              <p:ext uri="{D42A27DB-BD31-4B8C-83A1-F6EECF244321}">
                <p14:modId xmlns:p14="http://schemas.microsoft.com/office/powerpoint/2010/main" val="2805185615"/>
              </p:ext>
            </p:extLst>
          </p:nvPr>
        </p:nvGraphicFramePr>
        <p:xfrm>
          <a:off x="719529" y="999123"/>
          <a:ext cx="9923488" cy="5147131"/>
        </p:xfrm>
        <a:graphic>
          <a:graphicData uri="http://schemas.openxmlformats.org/drawingml/2006/table">
            <a:tbl>
              <a:tblPr firstRow="1" firstCol="1" bandRow="1">
                <a:tableStyleId>{5C22544A-7EE6-4342-B048-85BDC9FD1C3A}</a:tableStyleId>
              </a:tblPr>
              <a:tblGrid>
                <a:gridCol w="2132877">
                  <a:extLst>
                    <a:ext uri="{9D8B030D-6E8A-4147-A177-3AD203B41FA5}">
                      <a16:colId xmlns="" xmlns:a16="http://schemas.microsoft.com/office/drawing/2014/main" val="2720514694"/>
                    </a:ext>
                  </a:extLst>
                </a:gridCol>
                <a:gridCol w="1100115">
                  <a:extLst>
                    <a:ext uri="{9D8B030D-6E8A-4147-A177-3AD203B41FA5}">
                      <a16:colId xmlns="" xmlns:a16="http://schemas.microsoft.com/office/drawing/2014/main" val="12682675"/>
                    </a:ext>
                  </a:extLst>
                </a:gridCol>
                <a:gridCol w="1818558">
                  <a:extLst>
                    <a:ext uri="{9D8B030D-6E8A-4147-A177-3AD203B41FA5}">
                      <a16:colId xmlns="" xmlns:a16="http://schemas.microsoft.com/office/drawing/2014/main" val="3778004308"/>
                    </a:ext>
                  </a:extLst>
                </a:gridCol>
                <a:gridCol w="1818558">
                  <a:extLst>
                    <a:ext uri="{9D8B030D-6E8A-4147-A177-3AD203B41FA5}">
                      <a16:colId xmlns="" xmlns:a16="http://schemas.microsoft.com/office/drawing/2014/main" val="2700378363"/>
                    </a:ext>
                  </a:extLst>
                </a:gridCol>
                <a:gridCol w="1414433">
                  <a:extLst>
                    <a:ext uri="{9D8B030D-6E8A-4147-A177-3AD203B41FA5}">
                      <a16:colId xmlns="" xmlns:a16="http://schemas.microsoft.com/office/drawing/2014/main" val="1307821382"/>
                    </a:ext>
                  </a:extLst>
                </a:gridCol>
                <a:gridCol w="1638947">
                  <a:extLst>
                    <a:ext uri="{9D8B030D-6E8A-4147-A177-3AD203B41FA5}">
                      <a16:colId xmlns="" xmlns:a16="http://schemas.microsoft.com/office/drawing/2014/main" val="2313599633"/>
                    </a:ext>
                  </a:extLst>
                </a:gridCol>
              </a:tblGrid>
              <a:tr h="288581">
                <a:tc rowSpan="2">
                  <a:txBody>
                    <a:bodyPr/>
                    <a:lstStyle/>
                    <a:p>
                      <a:pPr>
                        <a:lnSpc>
                          <a:spcPct val="115000"/>
                        </a:lnSpc>
                        <a:spcAft>
                          <a:spcPts val="0"/>
                        </a:spcAft>
                      </a:pPr>
                      <a:r>
                        <a:rPr lang="en-GB" sz="800">
                          <a:effectLst/>
                        </a:rPr>
                        <a:t>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rowSpan="2">
                  <a:txBody>
                    <a:bodyPr/>
                    <a:lstStyle/>
                    <a:p>
                      <a:pPr algn="ctr">
                        <a:lnSpc>
                          <a:spcPct val="115000"/>
                        </a:lnSpc>
                        <a:spcAft>
                          <a:spcPts val="0"/>
                        </a:spcAft>
                      </a:pPr>
                      <a:r>
                        <a:rPr lang="en-GB" sz="800">
                          <a:effectLst/>
                        </a:rPr>
                        <a:t>Total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HCV antibody negative</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HCV antibody positive</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rowSpan="2">
                  <a:txBody>
                    <a:bodyPr/>
                    <a:lstStyle/>
                    <a:p>
                      <a:pPr algn="ctr">
                        <a:lnSpc>
                          <a:spcPct val="115000"/>
                        </a:lnSpc>
                        <a:spcAft>
                          <a:spcPts val="0"/>
                        </a:spcAft>
                      </a:pPr>
                      <a:r>
                        <a:rPr lang="en-GB" sz="800">
                          <a:effectLst/>
                        </a:rPr>
                        <a:t>Univariate Odds Ratio (95% CI)</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rowSpan="2">
                  <a:txBody>
                    <a:bodyPr/>
                    <a:lstStyle/>
                    <a:p>
                      <a:pPr algn="ctr">
                        <a:lnSpc>
                          <a:spcPct val="115000"/>
                        </a:lnSpc>
                        <a:spcAft>
                          <a:spcPts val="0"/>
                        </a:spcAft>
                      </a:pPr>
                      <a:r>
                        <a:rPr lang="en-GB" sz="800" dirty="0">
                          <a:effectLst/>
                        </a:rPr>
                        <a:t>Multivariate Odds Ratio (95% CI)</a:t>
                      </a:r>
                      <a:endParaRPr lang="it-IT" sz="1000" dirty="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extLst>
                  <a:ext uri="{0D108BD9-81ED-4DB2-BD59-A6C34878D82A}">
                    <a16:rowId xmlns="" xmlns:a16="http://schemas.microsoft.com/office/drawing/2014/main" val="380000765"/>
                  </a:ext>
                </a:extLst>
              </a:tr>
              <a:tr h="275295">
                <a:tc vMerge="1">
                  <a:txBody>
                    <a:bodyPr/>
                    <a:lstStyle/>
                    <a:p>
                      <a:endParaRPr lang="it-IT"/>
                    </a:p>
                  </a:txBody>
                  <a:tcPr/>
                </a:tc>
                <a:tc vMerge="1">
                  <a:txBody>
                    <a:bodyPr/>
                    <a:lstStyle/>
                    <a:p>
                      <a:endParaRPr lang="it-IT"/>
                    </a:p>
                  </a:txBody>
                  <a:tcPr/>
                </a:tc>
                <a:tc>
                  <a:txBody>
                    <a:bodyPr/>
                    <a:lstStyle/>
                    <a:p>
                      <a:pPr algn="ctr">
                        <a:lnSpc>
                          <a:spcPct val="115000"/>
                        </a:lnSpc>
                        <a:spcAft>
                          <a:spcPts val="0"/>
                        </a:spcAft>
                      </a:pPr>
                      <a:r>
                        <a:rPr lang="en-GB" sz="800">
                          <a:effectLst/>
                        </a:rPr>
                        <a:t>N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N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vMerge="1">
                  <a:txBody>
                    <a:bodyPr/>
                    <a:lstStyle/>
                    <a:p>
                      <a:endParaRPr lang="it-IT"/>
                    </a:p>
                  </a:txBody>
                  <a:tcPr/>
                </a:tc>
                <a:tc vMerge="1">
                  <a:txBody>
                    <a:bodyPr/>
                    <a:lstStyle/>
                    <a:p>
                      <a:endParaRPr lang="it-IT"/>
                    </a:p>
                  </a:txBody>
                  <a:tcPr/>
                </a:tc>
                <a:extLst>
                  <a:ext uri="{0D108BD9-81ED-4DB2-BD59-A6C34878D82A}">
                    <a16:rowId xmlns="" xmlns:a16="http://schemas.microsoft.com/office/drawing/2014/main" val="1463033887"/>
                  </a:ext>
                </a:extLst>
              </a:tr>
              <a:tr h="263326">
                <a:tc>
                  <a:txBody>
                    <a:bodyPr/>
                    <a:lstStyle/>
                    <a:p>
                      <a:pPr>
                        <a:lnSpc>
                          <a:spcPct val="115000"/>
                        </a:lnSpc>
                        <a:spcAft>
                          <a:spcPts val="0"/>
                        </a:spcAft>
                      </a:pPr>
                      <a:r>
                        <a:rPr lang="it-IT" sz="800">
                          <a:effectLst/>
                        </a:rPr>
                        <a:t>PRISON (OPE)</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1234</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1104 (89.5%)</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130 (10.5%)</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extLst>
                  <a:ext uri="{0D108BD9-81ED-4DB2-BD59-A6C34878D82A}">
                    <a16:rowId xmlns="" xmlns:a16="http://schemas.microsoft.com/office/drawing/2014/main" val="2428548240"/>
                  </a:ext>
                </a:extLst>
              </a:tr>
              <a:tr h="263326">
                <a:tc>
                  <a:txBody>
                    <a:bodyPr/>
                    <a:lstStyle/>
                    <a:p>
                      <a:pPr>
                        <a:lnSpc>
                          <a:spcPct val="115000"/>
                        </a:lnSpc>
                        <a:spcAft>
                          <a:spcPts val="0"/>
                        </a:spcAft>
                      </a:pPr>
                      <a:r>
                        <a:rPr lang="it-IT" sz="800">
                          <a:effectLst/>
                        </a:rPr>
                        <a:t>JAIL (VIT)</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861</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779 (90.5%)</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82 (9.5%)</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0.89                (0.67-1.20)</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extLst>
                  <a:ext uri="{0D108BD9-81ED-4DB2-BD59-A6C34878D82A}">
                    <a16:rowId xmlns="" xmlns:a16="http://schemas.microsoft.com/office/drawing/2014/main" val="3714094617"/>
                  </a:ext>
                </a:extLst>
              </a:tr>
              <a:tr h="143632">
                <a:tc>
                  <a:txBody>
                    <a:bodyPr/>
                    <a:lstStyle/>
                    <a:p>
                      <a:pPr>
                        <a:lnSpc>
                          <a:spcPct val="115000"/>
                        </a:lnSpc>
                        <a:spcAft>
                          <a:spcPts val="0"/>
                        </a:spcAft>
                      </a:pPr>
                      <a:r>
                        <a:rPr lang="it-IT" sz="800">
                          <a:effectLst/>
                        </a:rPr>
                        <a:t>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endParaRPr lang="it-IT" sz="900">
                        <a:effectLst/>
                        <a:latin typeface="Calibri" panose="020F0502020204030204" pitchFamily="34" charset="0"/>
                        <a:cs typeface="Times New Roman" panose="02020603050405020304" pitchFamily="18" charset="0"/>
                      </a:endParaRPr>
                    </a:p>
                  </a:txBody>
                  <a:tcPr marL="41893" marR="41893" marT="0" marB="0" anchor="ctr"/>
                </a:tc>
                <a:tc>
                  <a:txBody>
                    <a:bodyPr/>
                    <a:lstStyle/>
                    <a:p>
                      <a:endParaRPr lang="it-IT" sz="900">
                        <a:effectLst/>
                        <a:latin typeface="Calibri" panose="020F0502020204030204" pitchFamily="34" charset="0"/>
                        <a:cs typeface="Times New Roman" panose="02020603050405020304" pitchFamily="18" charset="0"/>
                      </a:endParaRPr>
                    </a:p>
                  </a:txBody>
                  <a:tcPr marL="41893" marR="41893" marT="0" marB="0" anchor="ctr"/>
                </a:tc>
                <a:tc>
                  <a:txBody>
                    <a:bodyPr/>
                    <a:lstStyle/>
                    <a:p>
                      <a:endParaRPr lang="it-IT" sz="900">
                        <a:effectLst/>
                        <a:latin typeface="Calibri" panose="020F0502020204030204" pitchFamily="34" charset="0"/>
                        <a:cs typeface="Times New Roman" panose="02020603050405020304" pitchFamily="18" charset="0"/>
                      </a:endParaRPr>
                    </a:p>
                  </a:txBody>
                  <a:tcPr marL="41893" marR="41893" marT="0" marB="0" anchor="ctr"/>
                </a:tc>
                <a:tc>
                  <a:txBody>
                    <a:bodyPr/>
                    <a:lstStyle/>
                    <a:p>
                      <a:endParaRPr lang="it-IT" sz="900">
                        <a:effectLst/>
                        <a:latin typeface="Calibri" panose="020F0502020204030204" pitchFamily="34" charset="0"/>
                        <a:cs typeface="Times New Roman" panose="02020603050405020304" pitchFamily="18" charset="0"/>
                      </a:endParaRPr>
                    </a:p>
                  </a:txBody>
                  <a:tcPr marL="41893" marR="41893" marT="0" marB="0" anchor="ctr"/>
                </a:tc>
                <a:tc>
                  <a:txBody>
                    <a:bodyPr/>
                    <a:lstStyle/>
                    <a:p>
                      <a:pPr algn="ctr">
                        <a:lnSpc>
                          <a:spcPct val="115000"/>
                        </a:lnSpc>
                        <a:spcAft>
                          <a:spcPts val="0"/>
                        </a:spcAft>
                      </a:pPr>
                      <a:r>
                        <a:rPr lang="it-IT" sz="800">
                          <a:effectLst/>
                        </a:rPr>
                        <a:t>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extLst>
                  <a:ext uri="{0D108BD9-81ED-4DB2-BD59-A6C34878D82A}">
                    <a16:rowId xmlns="" xmlns:a16="http://schemas.microsoft.com/office/drawing/2014/main" val="2010043624"/>
                  </a:ext>
                </a:extLst>
              </a:tr>
              <a:tr h="263326">
                <a:tc>
                  <a:txBody>
                    <a:bodyPr/>
                    <a:lstStyle/>
                    <a:p>
                      <a:pPr>
                        <a:lnSpc>
                          <a:spcPct val="115000"/>
                        </a:lnSpc>
                        <a:spcAft>
                          <a:spcPts val="0"/>
                        </a:spcAft>
                      </a:pPr>
                      <a:r>
                        <a:rPr lang="en-GB" sz="800">
                          <a:effectLst/>
                        </a:rPr>
                        <a:t>Men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1996</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1794 (89.9%)</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202 (10.1%)</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extLst>
                  <a:ext uri="{0D108BD9-81ED-4DB2-BD59-A6C34878D82A}">
                    <a16:rowId xmlns="" xmlns:a16="http://schemas.microsoft.com/office/drawing/2014/main" val="1634373642"/>
                  </a:ext>
                </a:extLst>
              </a:tr>
              <a:tr h="263326">
                <a:tc>
                  <a:txBody>
                    <a:bodyPr/>
                    <a:lstStyle/>
                    <a:p>
                      <a:pPr>
                        <a:lnSpc>
                          <a:spcPct val="115000"/>
                        </a:lnSpc>
                        <a:spcAft>
                          <a:spcPts val="0"/>
                        </a:spcAft>
                      </a:pPr>
                      <a:r>
                        <a:rPr lang="en-GB" sz="800">
                          <a:effectLst/>
                        </a:rPr>
                        <a:t>Women</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99</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89 (89.9%)</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10 (10.1%)</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1.00                (0.51-1.95)</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extLst>
                  <a:ext uri="{0D108BD9-81ED-4DB2-BD59-A6C34878D82A}">
                    <a16:rowId xmlns="" xmlns:a16="http://schemas.microsoft.com/office/drawing/2014/main" val="2809942635"/>
                  </a:ext>
                </a:extLst>
              </a:tr>
              <a:tr h="143632">
                <a:tc>
                  <a:txBody>
                    <a:bodyPr/>
                    <a:lstStyle/>
                    <a:p>
                      <a:pPr>
                        <a:lnSpc>
                          <a:spcPct val="115000"/>
                        </a:lnSpc>
                        <a:spcAft>
                          <a:spcPts val="0"/>
                        </a:spcAft>
                      </a:pPr>
                      <a:r>
                        <a:rPr lang="it-IT" sz="800">
                          <a:effectLst/>
                        </a:rPr>
                        <a:t>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endParaRPr lang="it-IT" sz="900">
                        <a:effectLst/>
                        <a:latin typeface="Calibri" panose="020F0502020204030204" pitchFamily="34" charset="0"/>
                        <a:cs typeface="Times New Roman" panose="02020603050405020304" pitchFamily="18" charset="0"/>
                      </a:endParaRPr>
                    </a:p>
                  </a:txBody>
                  <a:tcPr marL="41893" marR="41893" marT="0" marB="0" anchor="ctr"/>
                </a:tc>
                <a:tc>
                  <a:txBody>
                    <a:bodyPr/>
                    <a:lstStyle/>
                    <a:p>
                      <a:endParaRPr lang="it-IT" sz="900">
                        <a:effectLst/>
                        <a:latin typeface="Calibri" panose="020F0502020204030204" pitchFamily="34" charset="0"/>
                        <a:cs typeface="Times New Roman" panose="02020603050405020304" pitchFamily="18" charset="0"/>
                      </a:endParaRPr>
                    </a:p>
                  </a:txBody>
                  <a:tcPr marL="41893" marR="41893" marT="0" marB="0" anchor="ctr"/>
                </a:tc>
                <a:tc>
                  <a:txBody>
                    <a:bodyPr/>
                    <a:lstStyle/>
                    <a:p>
                      <a:endParaRPr lang="it-IT" sz="900">
                        <a:effectLst/>
                        <a:latin typeface="Calibri" panose="020F0502020204030204" pitchFamily="34" charset="0"/>
                        <a:cs typeface="Times New Roman" panose="02020603050405020304" pitchFamily="18" charset="0"/>
                      </a:endParaRPr>
                    </a:p>
                  </a:txBody>
                  <a:tcPr marL="41893" marR="41893" marT="0" marB="0" anchor="ctr"/>
                </a:tc>
                <a:tc>
                  <a:txBody>
                    <a:bodyPr/>
                    <a:lstStyle/>
                    <a:p>
                      <a:endParaRPr lang="it-IT" sz="900">
                        <a:effectLst/>
                        <a:latin typeface="Calibri" panose="020F0502020204030204" pitchFamily="34" charset="0"/>
                        <a:cs typeface="Times New Roman" panose="02020603050405020304" pitchFamily="18" charset="0"/>
                      </a:endParaRPr>
                    </a:p>
                  </a:txBody>
                  <a:tcPr marL="41893" marR="41893" marT="0" marB="0" anchor="ctr"/>
                </a:tc>
                <a:tc>
                  <a:txBody>
                    <a:bodyPr/>
                    <a:lstStyle/>
                    <a:p>
                      <a:pPr algn="ctr">
                        <a:lnSpc>
                          <a:spcPct val="115000"/>
                        </a:lnSpc>
                        <a:spcAft>
                          <a:spcPts val="0"/>
                        </a:spcAft>
                      </a:pPr>
                      <a:r>
                        <a:rPr lang="it-IT" sz="800">
                          <a:effectLst/>
                        </a:rPr>
                        <a:t>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extLst>
                  <a:ext uri="{0D108BD9-81ED-4DB2-BD59-A6C34878D82A}">
                    <a16:rowId xmlns="" xmlns:a16="http://schemas.microsoft.com/office/drawing/2014/main" val="1699759082"/>
                  </a:ext>
                </a:extLst>
              </a:tr>
              <a:tr h="263326">
                <a:tc>
                  <a:txBody>
                    <a:bodyPr/>
                    <a:lstStyle/>
                    <a:p>
                      <a:pPr>
                        <a:lnSpc>
                          <a:spcPct val="115000"/>
                        </a:lnSpc>
                        <a:spcAft>
                          <a:spcPts val="0"/>
                        </a:spcAft>
                      </a:pPr>
                      <a:r>
                        <a:rPr lang="en-GB" sz="800">
                          <a:effectLst/>
                        </a:rPr>
                        <a:t>Non Italian</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856</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820 (95.8%)</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36 (4.2%)</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extLst>
                  <a:ext uri="{0D108BD9-81ED-4DB2-BD59-A6C34878D82A}">
                    <a16:rowId xmlns="" xmlns:a16="http://schemas.microsoft.com/office/drawing/2014/main" val="3502921911"/>
                  </a:ext>
                </a:extLst>
              </a:tr>
              <a:tr h="263326">
                <a:tc>
                  <a:txBody>
                    <a:bodyPr/>
                    <a:lstStyle/>
                    <a:p>
                      <a:pPr>
                        <a:lnSpc>
                          <a:spcPct val="115000"/>
                        </a:lnSpc>
                        <a:spcAft>
                          <a:spcPts val="0"/>
                        </a:spcAft>
                      </a:pPr>
                      <a:r>
                        <a:rPr lang="en-GB" sz="800">
                          <a:effectLst/>
                        </a:rPr>
                        <a:t>Italian</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1239</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1063 (85.8%)</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176 (14.2%)</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3.77                  (2.61-5.46)</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2.19                    (1.46-3.28)</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extLst>
                  <a:ext uri="{0D108BD9-81ED-4DB2-BD59-A6C34878D82A}">
                    <a16:rowId xmlns="" xmlns:a16="http://schemas.microsoft.com/office/drawing/2014/main" val="2931284980"/>
                  </a:ext>
                </a:extLst>
              </a:tr>
              <a:tr h="143632">
                <a:tc>
                  <a:txBody>
                    <a:bodyPr/>
                    <a:lstStyle/>
                    <a:p>
                      <a:pPr>
                        <a:lnSpc>
                          <a:spcPct val="115000"/>
                        </a:lnSpc>
                        <a:spcAft>
                          <a:spcPts val="0"/>
                        </a:spcAft>
                      </a:pPr>
                      <a:r>
                        <a:rPr lang="it-IT" sz="800">
                          <a:effectLst/>
                        </a:rPr>
                        <a:t>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endParaRPr lang="it-IT" sz="900">
                        <a:effectLst/>
                        <a:latin typeface="Calibri" panose="020F0502020204030204" pitchFamily="34" charset="0"/>
                        <a:cs typeface="Times New Roman" panose="02020603050405020304" pitchFamily="18" charset="0"/>
                      </a:endParaRPr>
                    </a:p>
                  </a:txBody>
                  <a:tcPr marL="41893" marR="41893" marT="0" marB="0" anchor="ctr"/>
                </a:tc>
                <a:tc>
                  <a:txBody>
                    <a:bodyPr/>
                    <a:lstStyle/>
                    <a:p>
                      <a:endParaRPr lang="it-IT" sz="900">
                        <a:effectLst/>
                        <a:latin typeface="Calibri" panose="020F0502020204030204" pitchFamily="34" charset="0"/>
                        <a:cs typeface="Times New Roman" panose="02020603050405020304" pitchFamily="18" charset="0"/>
                      </a:endParaRPr>
                    </a:p>
                  </a:txBody>
                  <a:tcPr marL="41893" marR="41893" marT="0" marB="0" anchor="ctr"/>
                </a:tc>
                <a:tc>
                  <a:txBody>
                    <a:bodyPr/>
                    <a:lstStyle/>
                    <a:p>
                      <a:endParaRPr lang="it-IT" sz="900">
                        <a:effectLst/>
                        <a:latin typeface="Calibri" panose="020F0502020204030204" pitchFamily="34" charset="0"/>
                        <a:cs typeface="Times New Roman" panose="02020603050405020304" pitchFamily="18" charset="0"/>
                      </a:endParaRPr>
                    </a:p>
                  </a:txBody>
                  <a:tcPr marL="41893" marR="41893" marT="0" marB="0" anchor="ctr"/>
                </a:tc>
                <a:tc>
                  <a:txBody>
                    <a:bodyPr/>
                    <a:lstStyle/>
                    <a:p>
                      <a:endParaRPr lang="it-IT" sz="900" dirty="0">
                        <a:effectLst/>
                        <a:latin typeface="Calibri" panose="020F0502020204030204" pitchFamily="34" charset="0"/>
                        <a:cs typeface="Times New Roman" panose="02020603050405020304" pitchFamily="18" charset="0"/>
                      </a:endParaRPr>
                    </a:p>
                  </a:txBody>
                  <a:tcPr marL="41893" marR="41893" marT="0" marB="0" anchor="ctr"/>
                </a:tc>
                <a:tc>
                  <a:txBody>
                    <a:bodyPr/>
                    <a:lstStyle/>
                    <a:p>
                      <a:pPr algn="ctr">
                        <a:lnSpc>
                          <a:spcPct val="115000"/>
                        </a:lnSpc>
                        <a:spcAft>
                          <a:spcPts val="0"/>
                        </a:spcAft>
                      </a:pPr>
                      <a:r>
                        <a:rPr lang="it-IT" sz="800">
                          <a:effectLst/>
                        </a:rPr>
                        <a:t>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extLst>
                  <a:ext uri="{0D108BD9-81ED-4DB2-BD59-A6C34878D82A}">
                    <a16:rowId xmlns="" xmlns:a16="http://schemas.microsoft.com/office/drawing/2014/main" val="2847543223"/>
                  </a:ext>
                </a:extLst>
              </a:tr>
              <a:tr h="155602">
                <a:tc>
                  <a:txBody>
                    <a:bodyPr/>
                    <a:lstStyle/>
                    <a:p>
                      <a:pPr>
                        <a:lnSpc>
                          <a:spcPct val="115000"/>
                        </a:lnSpc>
                        <a:spcAft>
                          <a:spcPts val="0"/>
                        </a:spcAft>
                      </a:pPr>
                      <a:r>
                        <a:rPr lang="it-IT" sz="800">
                          <a:effectLst/>
                        </a:rPr>
                        <a:t>Age group</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endParaRPr lang="it-IT" sz="900">
                        <a:effectLst/>
                        <a:latin typeface="Calibri" panose="020F0502020204030204" pitchFamily="34" charset="0"/>
                        <a:cs typeface="Times New Roman" panose="02020603050405020304" pitchFamily="18" charset="0"/>
                      </a:endParaRPr>
                    </a:p>
                  </a:txBody>
                  <a:tcPr marL="41893" marR="41893" marT="0" marB="0" anchor="ctr"/>
                </a:tc>
                <a:tc>
                  <a:txBody>
                    <a:bodyPr/>
                    <a:lstStyle/>
                    <a:p>
                      <a:endParaRPr lang="it-IT" sz="900">
                        <a:effectLst/>
                        <a:latin typeface="Calibri" panose="020F0502020204030204" pitchFamily="34" charset="0"/>
                        <a:cs typeface="Times New Roman" panose="02020603050405020304" pitchFamily="18" charset="0"/>
                      </a:endParaRPr>
                    </a:p>
                  </a:txBody>
                  <a:tcPr marL="41893" marR="41893" marT="0" marB="0" anchor="ctr"/>
                </a:tc>
                <a:tc>
                  <a:txBody>
                    <a:bodyPr/>
                    <a:lstStyle/>
                    <a:p>
                      <a:endParaRPr lang="it-IT" sz="900">
                        <a:effectLst/>
                        <a:latin typeface="Calibri" panose="020F0502020204030204" pitchFamily="34" charset="0"/>
                        <a:cs typeface="Times New Roman" panose="02020603050405020304" pitchFamily="18" charset="0"/>
                      </a:endParaRPr>
                    </a:p>
                  </a:txBody>
                  <a:tcPr marL="41893" marR="41893" marT="0" marB="0" anchor="ctr"/>
                </a:tc>
                <a:tc>
                  <a:txBody>
                    <a:bodyPr/>
                    <a:lstStyle/>
                    <a:p>
                      <a:endParaRPr lang="it-IT" sz="900">
                        <a:effectLst/>
                        <a:latin typeface="Calibri" panose="020F0502020204030204" pitchFamily="34" charset="0"/>
                        <a:cs typeface="Times New Roman" panose="02020603050405020304" pitchFamily="18" charset="0"/>
                      </a:endParaRPr>
                    </a:p>
                  </a:txBody>
                  <a:tcPr marL="41893" marR="41893" marT="0" marB="0" anchor="ctr"/>
                </a:tc>
                <a:tc>
                  <a:txBody>
                    <a:bodyPr/>
                    <a:lstStyle/>
                    <a:p>
                      <a:pPr algn="ctr">
                        <a:lnSpc>
                          <a:spcPct val="115000"/>
                        </a:lnSpc>
                        <a:spcAft>
                          <a:spcPts val="0"/>
                        </a:spcAft>
                      </a:pPr>
                      <a:r>
                        <a:rPr lang="it-IT" sz="800">
                          <a:effectLst/>
                        </a:rPr>
                        <a:t>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extLst>
                  <a:ext uri="{0D108BD9-81ED-4DB2-BD59-A6C34878D82A}">
                    <a16:rowId xmlns="" xmlns:a16="http://schemas.microsoft.com/office/drawing/2014/main" val="2299049610"/>
                  </a:ext>
                </a:extLst>
              </a:tr>
              <a:tr h="263326">
                <a:tc>
                  <a:txBody>
                    <a:bodyPr/>
                    <a:lstStyle/>
                    <a:p>
                      <a:pPr>
                        <a:lnSpc>
                          <a:spcPct val="115000"/>
                        </a:lnSpc>
                        <a:spcAft>
                          <a:spcPts val="0"/>
                        </a:spcAft>
                      </a:pPr>
                      <a:r>
                        <a:rPr lang="en-GB" sz="800">
                          <a:effectLst/>
                        </a:rPr>
                        <a:t>&lt;35 years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640</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628 (98.1%)</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3 (1.9%)</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extLst>
                  <a:ext uri="{0D108BD9-81ED-4DB2-BD59-A6C34878D82A}">
                    <a16:rowId xmlns="" xmlns:a16="http://schemas.microsoft.com/office/drawing/2014/main" val="1695921466"/>
                  </a:ext>
                </a:extLst>
              </a:tr>
              <a:tr h="263326">
                <a:tc>
                  <a:txBody>
                    <a:bodyPr/>
                    <a:lstStyle/>
                    <a:p>
                      <a:pPr>
                        <a:lnSpc>
                          <a:spcPct val="115000"/>
                        </a:lnSpc>
                        <a:spcAft>
                          <a:spcPts val="0"/>
                        </a:spcAft>
                      </a:pPr>
                      <a:r>
                        <a:rPr lang="en-GB" sz="800">
                          <a:effectLst/>
                        </a:rPr>
                        <a:t>&gt;35 years</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1455</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1255 (86.3%)</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200 (13.8%)</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8.34                       (4.62-15.05)</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7.40                            (4.03-13.59)</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extLst>
                  <a:ext uri="{0D108BD9-81ED-4DB2-BD59-A6C34878D82A}">
                    <a16:rowId xmlns="" xmlns:a16="http://schemas.microsoft.com/office/drawing/2014/main" val="1521984532"/>
                  </a:ext>
                </a:extLst>
              </a:tr>
              <a:tr h="288581">
                <a:tc>
                  <a:txBody>
                    <a:bodyPr/>
                    <a:lstStyle/>
                    <a:p>
                      <a:pPr>
                        <a:lnSpc>
                          <a:spcPct val="115000"/>
                        </a:lnSpc>
                        <a:spcAft>
                          <a:spcPts val="0"/>
                        </a:spcAft>
                      </a:pPr>
                      <a:r>
                        <a:rPr lang="it-IT" sz="800">
                          <a:effectLst/>
                        </a:rPr>
                        <a:t> </a:t>
                      </a:r>
                      <a:endParaRPr lang="it-IT" sz="1000">
                        <a:effectLst/>
                      </a:endParaRPr>
                    </a:p>
                    <a:p>
                      <a:pPr>
                        <a:lnSpc>
                          <a:spcPct val="115000"/>
                        </a:lnSpc>
                        <a:spcAft>
                          <a:spcPts val="0"/>
                        </a:spcAft>
                      </a:pPr>
                      <a:r>
                        <a:rPr lang="it-IT" sz="800">
                          <a:effectLst/>
                        </a:rPr>
                        <a:t>No Drug users</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endParaRPr>
                    </a:p>
                    <a:p>
                      <a:pPr algn="ctr">
                        <a:lnSpc>
                          <a:spcPct val="115000"/>
                        </a:lnSpc>
                        <a:spcAft>
                          <a:spcPts val="0"/>
                        </a:spcAft>
                      </a:pPr>
                      <a:r>
                        <a:rPr lang="en-GB" sz="800">
                          <a:effectLst/>
                        </a:rPr>
                        <a:t>1098</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endParaRPr>
                    </a:p>
                    <a:p>
                      <a:pPr algn="ctr">
                        <a:lnSpc>
                          <a:spcPct val="115000"/>
                        </a:lnSpc>
                        <a:spcAft>
                          <a:spcPts val="0"/>
                        </a:spcAft>
                      </a:pPr>
                      <a:r>
                        <a:rPr lang="en-GB" sz="800">
                          <a:effectLst/>
                        </a:rPr>
                        <a:t>1047 (95.4%)</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endParaRPr>
                    </a:p>
                    <a:p>
                      <a:pPr algn="ctr">
                        <a:lnSpc>
                          <a:spcPct val="115000"/>
                        </a:lnSpc>
                        <a:spcAft>
                          <a:spcPts val="0"/>
                        </a:spcAft>
                      </a:pPr>
                      <a:r>
                        <a:rPr lang="en-GB" sz="800">
                          <a:effectLst/>
                        </a:rPr>
                        <a:t>51 (4.6%)</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endParaRPr>
                    </a:p>
                    <a:p>
                      <a:pPr algn="ctr">
                        <a:lnSpc>
                          <a:spcPct val="115000"/>
                        </a:lnSpc>
                        <a:spcAft>
                          <a:spcPts val="0"/>
                        </a:spcAft>
                      </a:pPr>
                      <a:r>
                        <a:rPr lang="en-GB" sz="800">
                          <a:effectLst/>
                        </a:rPr>
                        <a:t>1</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endParaRPr>
                    </a:p>
                    <a:p>
                      <a:pPr algn="ctr">
                        <a:lnSpc>
                          <a:spcPct val="115000"/>
                        </a:lnSpc>
                        <a:spcAft>
                          <a:spcPts val="0"/>
                        </a:spcAft>
                      </a:pPr>
                      <a:r>
                        <a:rPr lang="en-GB" sz="800">
                          <a:effectLst/>
                        </a:rPr>
                        <a:t>1</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extLst>
                  <a:ext uri="{0D108BD9-81ED-4DB2-BD59-A6C34878D82A}">
                    <a16:rowId xmlns="" xmlns:a16="http://schemas.microsoft.com/office/drawing/2014/main" val="2656301107"/>
                  </a:ext>
                </a:extLst>
              </a:tr>
              <a:tr h="388705">
                <a:tc>
                  <a:txBody>
                    <a:bodyPr/>
                    <a:lstStyle/>
                    <a:p>
                      <a:pPr>
                        <a:lnSpc>
                          <a:spcPct val="115000"/>
                        </a:lnSpc>
                        <a:spcAft>
                          <a:spcPts val="0"/>
                        </a:spcAft>
                      </a:pPr>
                      <a:r>
                        <a:rPr lang="en-US" sz="800">
                          <a:effectLst/>
                        </a:rPr>
                        <a:t> </a:t>
                      </a:r>
                      <a:endParaRPr lang="it-IT" sz="1000">
                        <a:effectLst/>
                      </a:endParaRPr>
                    </a:p>
                    <a:p>
                      <a:pPr>
                        <a:lnSpc>
                          <a:spcPct val="115000"/>
                        </a:lnSpc>
                        <a:spcAft>
                          <a:spcPts val="0"/>
                        </a:spcAft>
                      </a:pPr>
                      <a:r>
                        <a:rPr lang="en-US" sz="800">
                          <a:effectLst/>
                        </a:rPr>
                        <a:t>Drug users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endParaRPr>
                    </a:p>
                    <a:p>
                      <a:pPr algn="ctr">
                        <a:lnSpc>
                          <a:spcPct val="115000"/>
                        </a:lnSpc>
                        <a:spcAft>
                          <a:spcPts val="0"/>
                        </a:spcAft>
                      </a:pPr>
                      <a:r>
                        <a:rPr lang="en-GB" sz="800">
                          <a:effectLst/>
                        </a:rPr>
                        <a:t>997</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endParaRPr>
                    </a:p>
                    <a:p>
                      <a:pPr algn="ctr">
                        <a:lnSpc>
                          <a:spcPct val="115000"/>
                        </a:lnSpc>
                        <a:spcAft>
                          <a:spcPts val="0"/>
                        </a:spcAft>
                      </a:pPr>
                      <a:r>
                        <a:rPr lang="en-GB" sz="800">
                          <a:effectLst/>
                        </a:rPr>
                        <a:t>836 (83.9%)</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endParaRPr>
                    </a:p>
                    <a:p>
                      <a:pPr algn="ctr">
                        <a:lnSpc>
                          <a:spcPct val="115000"/>
                        </a:lnSpc>
                        <a:spcAft>
                          <a:spcPts val="0"/>
                        </a:spcAft>
                      </a:pPr>
                      <a:r>
                        <a:rPr lang="en-GB" sz="800">
                          <a:effectLst/>
                        </a:rPr>
                        <a:t>161 (16.2%)</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endParaRPr>
                    </a:p>
                    <a:p>
                      <a:pPr algn="ctr">
                        <a:lnSpc>
                          <a:spcPct val="115000"/>
                        </a:lnSpc>
                        <a:spcAft>
                          <a:spcPts val="0"/>
                        </a:spcAft>
                      </a:pPr>
                      <a:r>
                        <a:rPr lang="en-GB" sz="800">
                          <a:effectLst/>
                        </a:rPr>
                        <a:t>3.95                      (2.85-5.49)</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endParaRPr>
                    </a:p>
                    <a:p>
                      <a:pPr algn="ctr">
                        <a:lnSpc>
                          <a:spcPct val="115000"/>
                        </a:lnSpc>
                        <a:spcAft>
                          <a:spcPts val="0"/>
                        </a:spcAft>
                      </a:pPr>
                      <a:r>
                        <a:rPr lang="en-GB" sz="800">
                          <a:effectLst/>
                        </a:rPr>
                        <a:t>4.92                           (3.52-6.89)</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extLst>
                  <a:ext uri="{0D108BD9-81ED-4DB2-BD59-A6C34878D82A}">
                    <a16:rowId xmlns="" xmlns:a16="http://schemas.microsoft.com/office/drawing/2014/main" val="2486896142"/>
                  </a:ext>
                </a:extLst>
              </a:tr>
              <a:tr h="263326">
                <a:tc>
                  <a:txBody>
                    <a:bodyPr/>
                    <a:lstStyle/>
                    <a:p>
                      <a:pPr>
                        <a:lnSpc>
                          <a:spcPct val="115000"/>
                        </a:lnSpc>
                        <a:spcAft>
                          <a:spcPts val="0"/>
                        </a:spcAft>
                      </a:pPr>
                      <a:r>
                        <a:rPr lang="it-IT" sz="800">
                          <a:effectLst/>
                        </a:rPr>
                        <a:t>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it-IT" sz="800">
                          <a:effectLst/>
                        </a:rPr>
                        <a:t>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it-IT" sz="800">
                          <a:effectLst/>
                        </a:rPr>
                        <a:t>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it-IT" sz="800">
                          <a:effectLst/>
                        </a:rPr>
                        <a:t>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it-IT" sz="800">
                          <a:effectLst/>
                        </a:rPr>
                        <a:t>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it-IT" sz="800">
                          <a:effectLst/>
                        </a:rPr>
                        <a:t>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extLst>
                  <a:ext uri="{0D108BD9-81ED-4DB2-BD59-A6C34878D82A}">
                    <a16:rowId xmlns="" xmlns:a16="http://schemas.microsoft.com/office/drawing/2014/main" val="2717648952"/>
                  </a:ext>
                </a:extLst>
              </a:tr>
              <a:tr h="139922">
                <a:tc>
                  <a:txBody>
                    <a:bodyPr/>
                    <a:lstStyle/>
                    <a:p>
                      <a:pPr>
                        <a:lnSpc>
                          <a:spcPct val="115000"/>
                        </a:lnSpc>
                        <a:spcAft>
                          <a:spcPts val="0"/>
                        </a:spcAft>
                      </a:pPr>
                      <a:r>
                        <a:rPr lang="en-GB" sz="800">
                          <a:effectLst/>
                        </a:rPr>
                        <a:t>HIV-Ab negative</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1941</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1781 (91.8%)</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160 (8.2%)</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1</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extLst>
                  <a:ext uri="{0D108BD9-81ED-4DB2-BD59-A6C34878D82A}">
                    <a16:rowId xmlns="" xmlns:a16="http://schemas.microsoft.com/office/drawing/2014/main" val="656359555"/>
                  </a:ext>
                </a:extLst>
              </a:tr>
              <a:tr h="388705">
                <a:tc>
                  <a:txBody>
                    <a:bodyPr/>
                    <a:lstStyle/>
                    <a:p>
                      <a:pPr>
                        <a:lnSpc>
                          <a:spcPct val="115000"/>
                        </a:lnSpc>
                        <a:spcAft>
                          <a:spcPts val="0"/>
                        </a:spcAft>
                      </a:pPr>
                      <a:r>
                        <a:rPr lang="en-GB" sz="800">
                          <a:effectLst/>
                        </a:rPr>
                        <a:t> </a:t>
                      </a:r>
                      <a:endParaRPr lang="it-IT" sz="1000">
                        <a:effectLst/>
                      </a:endParaRPr>
                    </a:p>
                    <a:p>
                      <a:pPr>
                        <a:lnSpc>
                          <a:spcPct val="115000"/>
                        </a:lnSpc>
                        <a:spcAft>
                          <a:spcPts val="0"/>
                        </a:spcAft>
                      </a:pPr>
                      <a:r>
                        <a:rPr lang="en-GB" sz="800">
                          <a:effectLst/>
                        </a:rPr>
                        <a:t>HIV-Ab positive</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endParaRPr>
                    </a:p>
                    <a:p>
                      <a:pPr algn="ctr">
                        <a:lnSpc>
                          <a:spcPct val="115000"/>
                        </a:lnSpc>
                        <a:spcAft>
                          <a:spcPts val="0"/>
                        </a:spcAft>
                      </a:pPr>
                      <a:r>
                        <a:rPr lang="en-GB" sz="800">
                          <a:effectLst/>
                        </a:rPr>
                        <a:t>66</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endParaRPr>
                    </a:p>
                    <a:p>
                      <a:pPr algn="ctr">
                        <a:lnSpc>
                          <a:spcPct val="115000"/>
                        </a:lnSpc>
                        <a:spcAft>
                          <a:spcPts val="0"/>
                        </a:spcAft>
                      </a:pPr>
                      <a:r>
                        <a:rPr lang="en-GB" sz="800">
                          <a:effectLst/>
                        </a:rPr>
                        <a:t>22 (33.3%)</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endParaRPr>
                    </a:p>
                    <a:p>
                      <a:pPr algn="ctr">
                        <a:lnSpc>
                          <a:spcPct val="115000"/>
                        </a:lnSpc>
                        <a:spcAft>
                          <a:spcPts val="0"/>
                        </a:spcAft>
                      </a:pPr>
                      <a:r>
                        <a:rPr lang="en-GB" sz="800">
                          <a:effectLst/>
                        </a:rPr>
                        <a:t>44 (66.7%)</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endParaRPr>
                    </a:p>
                    <a:p>
                      <a:pPr algn="ctr">
                        <a:lnSpc>
                          <a:spcPct val="115000"/>
                        </a:lnSpc>
                        <a:spcAft>
                          <a:spcPts val="0"/>
                        </a:spcAft>
                      </a:pPr>
                      <a:r>
                        <a:rPr lang="en-GB" sz="800">
                          <a:effectLst/>
                        </a:rPr>
                        <a:t>22.26                         (13.02-38.08)</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extLst>
                  <a:ext uri="{0D108BD9-81ED-4DB2-BD59-A6C34878D82A}">
                    <a16:rowId xmlns="" xmlns:a16="http://schemas.microsoft.com/office/drawing/2014/main" val="269154799"/>
                  </a:ext>
                </a:extLst>
              </a:tr>
              <a:tr h="388705">
                <a:tc>
                  <a:txBody>
                    <a:bodyPr/>
                    <a:lstStyle/>
                    <a:p>
                      <a:pPr>
                        <a:lnSpc>
                          <a:spcPct val="115000"/>
                        </a:lnSpc>
                        <a:spcAft>
                          <a:spcPts val="0"/>
                        </a:spcAft>
                      </a:pPr>
                      <a:r>
                        <a:rPr lang="en-GB" sz="800">
                          <a:effectLst/>
                        </a:rPr>
                        <a:t> </a:t>
                      </a:r>
                      <a:endParaRPr lang="it-IT" sz="1000">
                        <a:effectLst/>
                      </a:endParaRPr>
                    </a:p>
                    <a:p>
                      <a:pPr>
                        <a:lnSpc>
                          <a:spcPct val="115000"/>
                        </a:lnSpc>
                        <a:spcAft>
                          <a:spcPts val="0"/>
                        </a:spcAft>
                      </a:pPr>
                      <a:r>
                        <a:rPr lang="en-GB" sz="800">
                          <a:effectLst/>
                        </a:rPr>
                        <a:t>HIV not done</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endParaRPr>
                    </a:p>
                    <a:p>
                      <a:pPr algn="ctr">
                        <a:lnSpc>
                          <a:spcPct val="115000"/>
                        </a:lnSpc>
                        <a:spcAft>
                          <a:spcPts val="0"/>
                        </a:spcAft>
                      </a:pPr>
                      <a:r>
                        <a:rPr lang="en-GB" sz="800">
                          <a:effectLst/>
                        </a:rPr>
                        <a:t>88</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endParaRPr>
                    </a:p>
                    <a:p>
                      <a:pPr algn="ctr">
                        <a:lnSpc>
                          <a:spcPct val="115000"/>
                        </a:lnSpc>
                        <a:spcAft>
                          <a:spcPts val="0"/>
                        </a:spcAft>
                      </a:pPr>
                      <a:r>
                        <a:rPr lang="en-GB" sz="800">
                          <a:effectLst/>
                        </a:rPr>
                        <a:t>80 (90.9%)</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endParaRPr>
                    </a:p>
                    <a:p>
                      <a:pPr algn="ctr">
                        <a:lnSpc>
                          <a:spcPct val="115000"/>
                        </a:lnSpc>
                        <a:spcAft>
                          <a:spcPts val="0"/>
                        </a:spcAft>
                      </a:pPr>
                      <a:r>
                        <a:rPr lang="en-GB" sz="800">
                          <a:effectLst/>
                        </a:rPr>
                        <a:t>8 (9.0%)</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pPr algn="ctr">
                        <a:lnSpc>
                          <a:spcPct val="115000"/>
                        </a:lnSpc>
                        <a:spcAft>
                          <a:spcPts val="0"/>
                        </a:spcAft>
                      </a:pPr>
                      <a:r>
                        <a:rPr lang="en-GB" sz="800">
                          <a:effectLst/>
                        </a:rPr>
                        <a:t> </a:t>
                      </a:r>
                      <a:endParaRPr lang="it-IT" sz="1000">
                        <a:effectLst/>
                      </a:endParaRPr>
                    </a:p>
                    <a:p>
                      <a:pPr algn="ctr">
                        <a:lnSpc>
                          <a:spcPct val="115000"/>
                        </a:lnSpc>
                        <a:spcAft>
                          <a:spcPts val="0"/>
                        </a:spcAft>
                      </a:pPr>
                      <a:r>
                        <a:rPr lang="en-GB" sz="800">
                          <a:effectLst/>
                        </a:rPr>
                        <a:t>1.11             (0.53-2.34)</a:t>
                      </a:r>
                      <a:endParaRPr lang="it-IT" sz="1000">
                        <a:effectLst/>
                        <a:latin typeface="Calibri" panose="020F0502020204030204" pitchFamily="34" charset="0"/>
                        <a:ea typeface="MS Mincho" panose="020B0400000000000000" pitchFamily="49" charset="-128"/>
                        <a:cs typeface="Times New Roman" panose="02020603050405020304" pitchFamily="18" charset="0"/>
                      </a:endParaRPr>
                    </a:p>
                  </a:txBody>
                  <a:tcPr marL="41893" marR="41893" marT="0" marB="0" anchor="ctr"/>
                </a:tc>
                <a:tc>
                  <a:txBody>
                    <a:bodyPr/>
                    <a:lstStyle/>
                    <a:p>
                      <a:endParaRPr lang="it-IT" sz="900" dirty="0">
                        <a:effectLst/>
                        <a:latin typeface="Calibri" panose="020F0502020204030204" pitchFamily="34" charset="0"/>
                        <a:cs typeface="Times New Roman" panose="02020603050405020304" pitchFamily="18" charset="0"/>
                      </a:endParaRPr>
                    </a:p>
                  </a:txBody>
                  <a:tcPr marL="41893" marR="41893" marT="0" marB="0" anchor="ctr"/>
                </a:tc>
                <a:extLst>
                  <a:ext uri="{0D108BD9-81ED-4DB2-BD59-A6C34878D82A}">
                    <a16:rowId xmlns="" xmlns:a16="http://schemas.microsoft.com/office/drawing/2014/main" val="3930249998"/>
                  </a:ext>
                </a:extLst>
              </a:tr>
            </a:tbl>
          </a:graphicData>
        </a:graphic>
      </p:graphicFrame>
      <p:sp>
        <p:nvSpPr>
          <p:cNvPr id="5" name="Rectangle 2">
            <a:extLst>
              <a:ext uri="{FF2B5EF4-FFF2-40B4-BE49-F238E27FC236}">
                <a16:creationId xmlns="" xmlns:a16="http://schemas.microsoft.com/office/drawing/2014/main" id="{688F8B38-86B1-448E-97D2-0C328B62EDD3}"/>
              </a:ext>
            </a:extLst>
          </p:cNvPr>
          <p:cNvSpPr>
            <a:spLocks noChangeArrowheads="1"/>
          </p:cNvSpPr>
          <p:nvPr/>
        </p:nvSpPr>
        <p:spPr bwMode="auto">
          <a:xfrm>
            <a:off x="2518117" y="214298"/>
            <a:ext cx="74571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2400" b="0" i="0" u="none" strike="noStrike" cap="none" normalizeH="0" baseline="0" dirty="0">
                <a:ln>
                  <a:noFill/>
                </a:ln>
                <a:solidFill>
                  <a:schemeClr val="bg1"/>
                </a:solidFill>
                <a:effectLst/>
                <a:latin typeface="Calibri" panose="020F0502020204030204" pitchFamily="34" charset="0"/>
                <a:ea typeface="MS Mincho" panose="020B0400000000000000" pitchFamily="49" charset="-128"/>
                <a:cs typeface="Calibri" panose="020F0502020204030204" pitchFamily="34" charset="0"/>
              </a:rPr>
              <a:t>Association between HCV-Ab positivity and risk factors</a:t>
            </a:r>
            <a:endParaRPr kumimoji="0" lang="it-IT" altLang="it-IT" sz="24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6" name="Rettangolo 5">
            <a:extLst>
              <a:ext uri="{FF2B5EF4-FFF2-40B4-BE49-F238E27FC236}">
                <a16:creationId xmlns="" xmlns:a16="http://schemas.microsoft.com/office/drawing/2014/main" id="{5BD0EF5E-B619-4365-BEFC-9C9E6B6418B8}"/>
              </a:ext>
            </a:extLst>
          </p:cNvPr>
          <p:cNvSpPr/>
          <p:nvPr/>
        </p:nvSpPr>
        <p:spPr>
          <a:xfrm>
            <a:off x="4882303" y="129659"/>
            <a:ext cx="306494" cy="369332"/>
          </a:xfrm>
          <a:prstGeom prst="rect">
            <a:avLst/>
          </a:prstGeom>
        </p:spPr>
        <p:txBody>
          <a:bodyPr wrap="none">
            <a:spAutoFit/>
          </a:bodyPr>
          <a:lstStyle/>
          <a:p>
            <a:r>
              <a:rPr lang="en-US" altLang="it-IT" dirty="0">
                <a:latin typeface="Calibri" panose="020F0502020204030204" pitchFamily="34" charset="0"/>
                <a:ea typeface="MS Mincho" panose="020B0400000000000000" pitchFamily="49" charset="-128"/>
                <a:cs typeface="Calibri" panose="020F0502020204030204" pitchFamily="34" charset="0"/>
              </a:rPr>
              <a:t>b</a:t>
            </a:r>
            <a:endParaRPr lang="it-IT" dirty="0"/>
          </a:p>
        </p:txBody>
      </p:sp>
      <p:sp>
        <p:nvSpPr>
          <p:cNvPr id="7"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48</a:t>
            </a:r>
            <a:endParaRPr lang="it-IT" b="1" dirty="0">
              <a:solidFill>
                <a:schemeClr val="bg1"/>
              </a:solidFill>
            </a:endParaRPr>
          </a:p>
        </p:txBody>
      </p:sp>
    </p:spTree>
    <p:extLst>
      <p:ext uri="{BB962C8B-B14F-4D97-AF65-F5344CB8AC3E}">
        <p14:creationId xmlns:p14="http://schemas.microsoft.com/office/powerpoint/2010/main" val="27487900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ella 1">
            <a:extLst>
              <a:ext uri="{FF2B5EF4-FFF2-40B4-BE49-F238E27FC236}">
                <a16:creationId xmlns="" xmlns:a16="http://schemas.microsoft.com/office/drawing/2014/main" id="{C5B908C0-E60C-4AD3-B900-7FB450B8E789}"/>
              </a:ext>
            </a:extLst>
          </p:cNvPr>
          <p:cNvGraphicFramePr>
            <a:graphicFrameLocks noGrp="1"/>
          </p:cNvGraphicFramePr>
          <p:nvPr>
            <p:extLst>
              <p:ext uri="{D42A27DB-BD31-4B8C-83A1-F6EECF244321}">
                <p14:modId xmlns:p14="http://schemas.microsoft.com/office/powerpoint/2010/main" val="4083145228"/>
              </p:ext>
            </p:extLst>
          </p:nvPr>
        </p:nvGraphicFramePr>
        <p:xfrm>
          <a:off x="1524001" y="1320800"/>
          <a:ext cx="8708571" cy="4761102"/>
        </p:xfrm>
        <a:graphic>
          <a:graphicData uri="http://schemas.openxmlformats.org/drawingml/2006/table">
            <a:tbl>
              <a:tblPr firstRow="1" firstCol="1" bandRow="1">
                <a:tableStyleId>{5C22544A-7EE6-4342-B048-85BDC9FD1C3A}</a:tableStyleId>
              </a:tblPr>
              <a:tblGrid>
                <a:gridCol w="3703444">
                  <a:extLst>
                    <a:ext uri="{9D8B030D-6E8A-4147-A177-3AD203B41FA5}">
                      <a16:colId xmlns="" xmlns:a16="http://schemas.microsoft.com/office/drawing/2014/main" val="2038122941"/>
                    </a:ext>
                  </a:extLst>
                </a:gridCol>
                <a:gridCol w="1073780">
                  <a:extLst>
                    <a:ext uri="{9D8B030D-6E8A-4147-A177-3AD203B41FA5}">
                      <a16:colId xmlns="" xmlns:a16="http://schemas.microsoft.com/office/drawing/2014/main" val="2296689580"/>
                    </a:ext>
                  </a:extLst>
                </a:gridCol>
                <a:gridCol w="1051866">
                  <a:extLst>
                    <a:ext uri="{9D8B030D-6E8A-4147-A177-3AD203B41FA5}">
                      <a16:colId xmlns="" xmlns:a16="http://schemas.microsoft.com/office/drawing/2014/main" val="1972519436"/>
                    </a:ext>
                  </a:extLst>
                </a:gridCol>
                <a:gridCol w="2879481">
                  <a:extLst>
                    <a:ext uri="{9D8B030D-6E8A-4147-A177-3AD203B41FA5}">
                      <a16:colId xmlns="" xmlns:a16="http://schemas.microsoft.com/office/drawing/2014/main" val="2468169845"/>
                    </a:ext>
                  </a:extLst>
                </a:gridCol>
              </a:tblGrid>
              <a:tr h="447967">
                <a:tc>
                  <a:txBody>
                    <a:bodyPr/>
                    <a:lstStyle/>
                    <a:p>
                      <a:pPr>
                        <a:lnSpc>
                          <a:spcPct val="115000"/>
                        </a:lnSpc>
                        <a:spcAft>
                          <a:spcPts val="0"/>
                        </a:spcAft>
                      </a:pPr>
                      <a:r>
                        <a:rPr lang="en-US"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nSpc>
                          <a:spcPct val="115000"/>
                        </a:lnSpc>
                        <a:spcAft>
                          <a:spcPts val="0"/>
                        </a:spcAft>
                      </a:pPr>
                      <a:r>
                        <a:rPr lang="en-US" sz="1000">
                          <a:effectLst/>
                        </a:rPr>
                        <a:t>   </a:t>
                      </a:r>
                      <a:r>
                        <a:rPr lang="it-IT" sz="1000">
                          <a:effectLst/>
                        </a:rPr>
                        <a:t>N (%)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nSpc>
                          <a:spcPct val="115000"/>
                        </a:lnSpc>
                        <a:spcAft>
                          <a:spcPts val="0"/>
                        </a:spcAft>
                      </a:pPr>
                      <a:r>
                        <a:rPr lang="it-IT" sz="1000">
                          <a:effectLst/>
                        </a:rPr>
                        <a:t>      N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extLst>
                  <a:ext uri="{0D108BD9-81ED-4DB2-BD59-A6C34878D82A}">
                    <a16:rowId xmlns="" xmlns:a16="http://schemas.microsoft.com/office/drawing/2014/main" val="1568504727"/>
                  </a:ext>
                </a:extLst>
              </a:tr>
              <a:tr h="340531">
                <a:tc>
                  <a:txBody>
                    <a:bodyPr/>
                    <a:lstStyle/>
                    <a:p>
                      <a:pPr>
                        <a:lnSpc>
                          <a:spcPct val="115000"/>
                        </a:lnSpc>
                        <a:spcAft>
                          <a:spcPts val="0"/>
                        </a:spcAft>
                      </a:pPr>
                      <a:r>
                        <a:rPr lang="it-IT" sz="1000">
                          <a:effectLst/>
                        </a:rPr>
                        <a:t>HCV RNA NEGATIVE pts</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000" dirty="0">
                          <a:effectLst/>
                        </a:rPr>
                        <a:t>151</a:t>
                      </a:r>
                      <a:endParaRPr lang="it-IT" sz="1100" dirty="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extLst>
                  <a:ext uri="{0D108BD9-81ED-4DB2-BD59-A6C34878D82A}">
                    <a16:rowId xmlns="" xmlns:a16="http://schemas.microsoft.com/office/drawing/2014/main" val="4078167186"/>
                  </a:ext>
                </a:extLst>
              </a:tr>
              <a:tr h="201068">
                <a:tc>
                  <a:txBody>
                    <a:bodyPr/>
                    <a:lstStyle/>
                    <a:p>
                      <a:pPr>
                        <a:lnSpc>
                          <a:spcPct val="115000"/>
                        </a:lnSpc>
                        <a:spcAft>
                          <a:spcPts val="0"/>
                        </a:spcAft>
                      </a:pPr>
                      <a:r>
                        <a:rPr lang="it-IT" sz="1000">
                          <a:effectLst/>
                        </a:rPr>
                        <a:t>Treated with DAAs</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77 (51%)</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15</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nSpc>
                          <a:spcPct val="115000"/>
                        </a:lnSpc>
                        <a:spcAft>
                          <a:spcPts val="0"/>
                        </a:spcAft>
                      </a:pPr>
                      <a:r>
                        <a:rPr lang="it-IT" sz="1000">
                          <a:effectLst/>
                        </a:rPr>
                        <a:t>Treatment on going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extLst>
                  <a:ext uri="{0D108BD9-81ED-4DB2-BD59-A6C34878D82A}">
                    <a16:rowId xmlns="" xmlns:a16="http://schemas.microsoft.com/office/drawing/2014/main" val="2656409052"/>
                  </a:ext>
                </a:extLst>
              </a:tr>
              <a:tr h="201068">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22</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nSpc>
                          <a:spcPct val="115000"/>
                        </a:lnSpc>
                        <a:spcAft>
                          <a:spcPts val="0"/>
                        </a:spcAft>
                      </a:pPr>
                      <a:r>
                        <a:rPr lang="it-IT" sz="1000">
                          <a:effectLst/>
                        </a:rPr>
                        <a:t>Reached EOTR</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extLst>
                  <a:ext uri="{0D108BD9-81ED-4DB2-BD59-A6C34878D82A}">
                    <a16:rowId xmlns="" xmlns:a16="http://schemas.microsoft.com/office/drawing/2014/main" val="1572895965"/>
                  </a:ext>
                </a:extLst>
              </a:tr>
              <a:tr h="201068">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40</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nSpc>
                          <a:spcPct val="115000"/>
                        </a:lnSpc>
                        <a:spcAft>
                          <a:spcPts val="0"/>
                        </a:spcAft>
                      </a:pPr>
                      <a:r>
                        <a:rPr lang="it-IT" sz="1000">
                          <a:effectLst/>
                        </a:rPr>
                        <a:t>Reached SVR12</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extLst>
                  <a:ext uri="{0D108BD9-81ED-4DB2-BD59-A6C34878D82A}">
                    <a16:rowId xmlns="" xmlns:a16="http://schemas.microsoft.com/office/drawing/2014/main" val="2125707081"/>
                  </a:ext>
                </a:extLst>
              </a:tr>
              <a:tr h="201068">
                <a:tc>
                  <a:txBody>
                    <a:bodyPr/>
                    <a:lstStyle/>
                    <a:p>
                      <a:pPr>
                        <a:lnSpc>
                          <a:spcPct val="115000"/>
                        </a:lnSpc>
                        <a:spcAft>
                          <a:spcPts val="0"/>
                        </a:spcAft>
                      </a:pPr>
                      <a:r>
                        <a:rPr lang="it-IT" sz="1000">
                          <a:effectLst/>
                        </a:rPr>
                        <a:t>Previously treated with IFN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36 (24%)</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extLst>
                  <a:ext uri="{0D108BD9-81ED-4DB2-BD59-A6C34878D82A}">
                    <a16:rowId xmlns="" xmlns:a16="http://schemas.microsoft.com/office/drawing/2014/main" val="1581592473"/>
                  </a:ext>
                </a:extLst>
              </a:tr>
              <a:tr h="201068">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extLst>
                  <a:ext uri="{0D108BD9-81ED-4DB2-BD59-A6C34878D82A}">
                    <a16:rowId xmlns="" xmlns:a16="http://schemas.microsoft.com/office/drawing/2014/main" val="3968575708"/>
                  </a:ext>
                </a:extLst>
              </a:tr>
              <a:tr h="201068">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extLst>
                  <a:ext uri="{0D108BD9-81ED-4DB2-BD59-A6C34878D82A}">
                    <a16:rowId xmlns="" xmlns:a16="http://schemas.microsoft.com/office/drawing/2014/main" val="1943509848"/>
                  </a:ext>
                </a:extLst>
              </a:tr>
              <a:tr h="201068">
                <a:tc>
                  <a:txBody>
                    <a:bodyPr/>
                    <a:lstStyle/>
                    <a:p>
                      <a:pPr>
                        <a:lnSpc>
                          <a:spcPct val="115000"/>
                        </a:lnSpc>
                        <a:spcAft>
                          <a:spcPts val="0"/>
                        </a:spcAft>
                      </a:pPr>
                      <a:r>
                        <a:rPr lang="it-IT" sz="1000">
                          <a:effectLst/>
                        </a:rPr>
                        <a:t>No treatment history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38 (29%)</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extLst>
                  <a:ext uri="{0D108BD9-81ED-4DB2-BD59-A6C34878D82A}">
                    <a16:rowId xmlns="" xmlns:a16="http://schemas.microsoft.com/office/drawing/2014/main" val="1287236318"/>
                  </a:ext>
                </a:extLst>
              </a:tr>
              <a:tr h="201068">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extLst>
                  <a:ext uri="{0D108BD9-81ED-4DB2-BD59-A6C34878D82A}">
                    <a16:rowId xmlns="" xmlns:a16="http://schemas.microsoft.com/office/drawing/2014/main" val="1205165745"/>
                  </a:ext>
                </a:extLst>
              </a:tr>
              <a:tr h="201223">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extLst>
                  <a:ext uri="{0D108BD9-81ED-4DB2-BD59-A6C34878D82A}">
                    <a16:rowId xmlns="" xmlns:a16="http://schemas.microsoft.com/office/drawing/2014/main" val="717822585"/>
                  </a:ext>
                </a:extLst>
              </a:tr>
              <a:tr h="340531">
                <a:tc>
                  <a:txBody>
                    <a:bodyPr/>
                    <a:lstStyle/>
                    <a:p>
                      <a:pPr>
                        <a:lnSpc>
                          <a:spcPct val="115000"/>
                        </a:lnSpc>
                        <a:spcAft>
                          <a:spcPts val="0"/>
                        </a:spcAft>
                      </a:pPr>
                      <a:r>
                        <a:rPr lang="it-IT" sz="1000">
                          <a:effectLst/>
                        </a:rPr>
                        <a:t>HCV RNA POSITIVE pts</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000">
                          <a:effectLst/>
                        </a:rPr>
                        <a:t>41 (21%)</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ctr"/>
                </a:tc>
                <a:extLst>
                  <a:ext uri="{0D108BD9-81ED-4DB2-BD59-A6C34878D82A}">
                    <a16:rowId xmlns="" xmlns:a16="http://schemas.microsoft.com/office/drawing/2014/main" val="3902373552"/>
                  </a:ext>
                </a:extLst>
              </a:tr>
              <a:tr h="201068">
                <a:tc>
                  <a:txBody>
                    <a:bodyPr/>
                    <a:lstStyle/>
                    <a:p>
                      <a:pPr>
                        <a:lnSpc>
                          <a:spcPct val="115000"/>
                        </a:lnSpc>
                        <a:spcAft>
                          <a:spcPts val="0"/>
                        </a:spcAft>
                      </a:pPr>
                      <a:r>
                        <a:rPr lang="it-IT" sz="1000">
                          <a:effectLst/>
                        </a:rPr>
                        <a:t>Eligibility on going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8 (20%)</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extLst>
                  <a:ext uri="{0D108BD9-81ED-4DB2-BD59-A6C34878D82A}">
                    <a16:rowId xmlns="" xmlns:a16="http://schemas.microsoft.com/office/drawing/2014/main" val="1065285464"/>
                  </a:ext>
                </a:extLst>
              </a:tr>
              <a:tr h="201068">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extLst>
                  <a:ext uri="{0D108BD9-81ED-4DB2-BD59-A6C34878D82A}">
                    <a16:rowId xmlns="" xmlns:a16="http://schemas.microsoft.com/office/drawing/2014/main" val="1335482923"/>
                  </a:ext>
                </a:extLst>
              </a:tr>
              <a:tr h="201068">
                <a:tc>
                  <a:txBody>
                    <a:bodyPr/>
                    <a:lstStyle/>
                    <a:p>
                      <a:pPr>
                        <a:lnSpc>
                          <a:spcPct val="115000"/>
                        </a:lnSpc>
                        <a:spcAft>
                          <a:spcPts val="0"/>
                        </a:spcAft>
                      </a:pPr>
                      <a:r>
                        <a:rPr lang="it-IT" sz="1000">
                          <a:effectLst/>
                        </a:rPr>
                        <a:t>Eligible for DAAs</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21(51%)</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14</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nSpc>
                          <a:spcPct val="115000"/>
                        </a:lnSpc>
                        <a:spcAft>
                          <a:spcPts val="0"/>
                        </a:spcAft>
                      </a:pPr>
                      <a:r>
                        <a:rPr lang="it-IT" sz="1000">
                          <a:effectLst/>
                        </a:rPr>
                        <a:t>DAAs Treatment initiated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extLst>
                  <a:ext uri="{0D108BD9-81ED-4DB2-BD59-A6C34878D82A}">
                    <a16:rowId xmlns="" xmlns:a16="http://schemas.microsoft.com/office/drawing/2014/main" val="3182889716"/>
                  </a:ext>
                </a:extLst>
              </a:tr>
              <a:tr h="201068">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7</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nSpc>
                          <a:spcPct val="115000"/>
                        </a:lnSpc>
                        <a:spcAft>
                          <a:spcPts val="0"/>
                        </a:spcAft>
                      </a:pPr>
                      <a:r>
                        <a:rPr lang="it-IT" sz="1000">
                          <a:effectLst/>
                        </a:rPr>
                        <a:t>DAAs Treatment requested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extLst>
                  <a:ext uri="{0D108BD9-81ED-4DB2-BD59-A6C34878D82A}">
                    <a16:rowId xmlns="" xmlns:a16="http://schemas.microsoft.com/office/drawing/2014/main" val="1370527726"/>
                  </a:ext>
                </a:extLst>
              </a:tr>
              <a:tr h="201068">
                <a:tc>
                  <a:txBody>
                    <a:bodyPr/>
                    <a:lstStyle/>
                    <a:p>
                      <a:pPr>
                        <a:lnSpc>
                          <a:spcPct val="115000"/>
                        </a:lnSpc>
                        <a:spcAft>
                          <a:spcPts val="0"/>
                        </a:spcAft>
                      </a:pPr>
                      <a:r>
                        <a:rPr lang="it-IT" sz="1000">
                          <a:effectLst/>
                        </a:rPr>
                        <a:t>Relapse to DAAs</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1 (2%)</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extLst>
                  <a:ext uri="{0D108BD9-81ED-4DB2-BD59-A6C34878D82A}">
                    <a16:rowId xmlns="" xmlns:a16="http://schemas.microsoft.com/office/drawing/2014/main" val="1348169238"/>
                  </a:ext>
                </a:extLst>
              </a:tr>
              <a:tr h="201068">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extLst>
                  <a:ext uri="{0D108BD9-81ED-4DB2-BD59-A6C34878D82A}">
                    <a16:rowId xmlns="" xmlns:a16="http://schemas.microsoft.com/office/drawing/2014/main" val="3366628179"/>
                  </a:ext>
                </a:extLst>
              </a:tr>
              <a:tr h="414675">
                <a:tc>
                  <a:txBody>
                    <a:bodyPr/>
                    <a:lstStyle/>
                    <a:p>
                      <a:pPr>
                        <a:lnSpc>
                          <a:spcPct val="115000"/>
                        </a:lnSpc>
                        <a:spcAft>
                          <a:spcPts val="0"/>
                        </a:spcAft>
                      </a:pPr>
                      <a:r>
                        <a:rPr lang="en-US" sz="1000">
                          <a:effectLst/>
                        </a:rPr>
                        <a:t>No treatment                                        (relevant co-morbidities, refusals)</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tc>
                <a:tc>
                  <a:txBody>
                    <a:bodyPr/>
                    <a:lstStyle/>
                    <a:p>
                      <a:pPr algn="ctr">
                        <a:lnSpc>
                          <a:spcPct val="115000"/>
                        </a:lnSpc>
                        <a:spcAft>
                          <a:spcPts val="0"/>
                        </a:spcAft>
                      </a:pPr>
                      <a:r>
                        <a:rPr lang="it-IT" sz="1000">
                          <a:effectLst/>
                        </a:rPr>
                        <a:t>11 (27%)</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endParaRPr lang="it-IT" sz="10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extLst>
                  <a:ext uri="{0D108BD9-81ED-4DB2-BD59-A6C34878D82A}">
                    <a16:rowId xmlns="" xmlns:a16="http://schemas.microsoft.com/office/drawing/2014/main" val="2147334575"/>
                  </a:ext>
                </a:extLst>
              </a:tr>
              <a:tr h="201223">
                <a:tc>
                  <a:txBody>
                    <a:bodyPr/>
                    <a:lstStyle/>
                    <a:p>
                      <a:pPr>
                        <a:lnSpc>
                          <a:spcPct val="115000"/>
                        </a:lnSpc>
                        <a:spcAft>
                          <a:spcPts val="0"/>
                        </a:spcAft>
                      </a:pPr>
                      <a:r>
                        <a:rPr lang="it-IT" sz="1000" dirty="0">
                          <a:effectLst/>
                        </a:rPr>
                        <a:t> </a:t>
                      </a:r>
                      <a:endParaRPr lang="it-IT" sz="1100" dirty="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000">
                          <a:effectLst/>
                        </a:rPr>
                        <a:t> </a:t>
                      </a:r>
                      <a:endParaRPr lang="it-IT" sz="110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tc>
                  <a:txBody>
                    <a:bodyPr/>
                    <a:lstStyle/>
                    <a:p>
                      <a:pPr>
                        <a:lnSpc>
                          <a:spcPct val="115000"/>
                        </a:lnSpc>
                        <a:spcAft>
                          <a:spcPts val="0"/>
                        </a:spcAft>
                      </a:pPr>
                      <a:r>
                        <a:rPr lang="it-IT" sz="1000" dirty="0">
                          <a:effectLst/>
                        </a:rPr>
                        <a:t> </a:t>
                      </a:r>
                      <a:endParaRPr lang="it-IT" sz="1100" dirty="0">
                        <a:effectLst/>
                        <a:latin typeface="Calibri" panose="020F0502020204030204" pitchFamily="34" charset="0"/>
                        <a:ea typeface="MS Mincho" panose="020B0400000000000000" pitchFamily="49" charset="-128"/>
                        <a:cs typeface="Times New Roman" panose="02020603050405020304" pitchFamily="18" charset="0"/>
                      </a:endParaRPr>
                    </a:p>
                  </a:txBody>
                  <a:tcPr marL="44450" marR="44450" marT="0" marB="0" anchor="b"/>
                </a:tc>
                <a:extLst>
                  <a:ext uri="{0D108BD9-81ED-4DB2-BD59-A6C34878D82A}">
                    <a16:rowId xmlns="" xmlns:a16="http://schemas.microsoft.com/office/drawing/2014/main" val="1801788857"/>
                  </a:ext>
                </a:extLst>
              </a:tr>
            </a:tbl>
          </a:graphicData>
        </a:graphic>
      </p:graphicFrame>
      <p:sp>
        <p:nvSpPr>
          <p:cNvPr id="3" name="Rectangle 1">
            <a:extLst>
              <a:ext uri="{FF2B5EF4-FFF2-40B4-BE49-F238E27FC236}">
                <a16:creationId xmlns="" xmlns:a16="http://schemas.microsoft.com/office/drawing/2014/main" id="{DA4A2558-07A4-4DE1-9CA4-289A70096904}"/>
              </a:ext>
            </a:extLst>
          </p:cNvPr>
          <p:cNvSpPr>
            <a:spLocks noChangeArrowheads="1"/>
          </p:cNvSpPr>
          <p:nvPr/>
        </p:nvSpPr>
        <p:spPr bwMode="auto">
          <a:xfrm>
            <a:off x="786946" y="776096"/>
            <a:ext cx="1219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it-IT" sz="2400" dirty="0">
                <a:solidFill>
                  <a:schemeClr val="bg1"/>
                </a:solidFill>
                <a:latin typeface="Times New Roman" panose="02020603050405020304" pitchFamily="18" charset="0"/>
                <a:ea typeface="MS Mincho" panose="020B0400000000000000" pitchFamily="49" charset="-128"/>
                <a:cs typeface="Times New Roman" panose="02020603050405020304" pitchFamily="18" charset="0"/>
              </a:rPr>
              <a:t>             </a:t>
            </a:r>
            <a:r>
              <a:rPr kumimoji="0" lang="en-US" altLang="it-IT" sz="2400" b="0" i="0" strike="noStrike" cap="none" normalizeH="0" baseline="0" dirty="0">
                <a:ln>
                  <a:noFill/>
                </a:ln>
                <a:solidFill>
                  <a:schemeClr val="bg1"/>
                </a:solidFill>
                <a:effectLst/>
                <a:latin typeface="Times New Roman" panose="02020603050405020304" pitchFamily="18" charset="0"/>
                <a:ea typeface="MS Mincho" panose="020B0400000000000000" pitchFamily="49" charset="-128"/>
                <a:cs typeface="Times New Roman" panose="02020603050405020304" pitchFamily="18" charset="0"/>
              </a:rPr>
              <a:t> Characteristics of patients with  HCV RNA available </a:t>
            </a:r>
            <a:endParaRPr kumimoji="0" lang="en-US" altLang="it-IT" sz="2400" b="0" i="0" strike="noStrike" cap="none" normalizeH="0" baseline="0" dirty="0">
              <a:ln>
                <a:noFill/>
              </a:ln>
              <a:solidFill>
                <a:schemeClr val="bg1"/>
              </a:solidFill>
              <a:effectLst/>
              <a:latin typeface="Arial" panose="020B0604020202020204" pitchFamily="34" charset="0"/>
            </a:endParaRPr>
          </a:p>
        </p:txBody>
      </p:sp>
      <p:sp>
        <p:nvSpPr>
          <p:cNvPr id="5"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49</a:t>
            </a:r>
            <a:endParaRPr lang="it-IT" b="1" dirty="0">
              <a:solidFill>
                <a:schemeClr val="bg1"/>
              </a:solidFill>
            </a:endParaRPr>
          </a:p>
        </p:txBody>
      </p:sp>
    </p:spTree>
    <p:extLst>
      <p:ext uri="{BB962C8B-B14F-4D97-AF65-F5344CB8AC3E}">
        <p14:creationId xmlns:p14="http://schemas.microsoft.com/office/powerpoint/2010/main" val="2634079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459888" y="1416664"/>
            <a:ext cx="10953154" cy="5304811"/>
            <a:chOff x="447746" y="2118919"/>
            <a:chExt cx="8275201" cy="4600606"/>
          </a:xfrm>
        </p:grpSpPr>
        <p:graphicFrame>
          <p:nvGraphicFramePr>
            <p:cNvPr id="9" name="Chart 8"/>
            <p:cNvGraphicFramePr/>
            <p:nvPr>
              <p:extLst/>
            </p:nvPr>
          </p:nvGraphicFramePr>
          <p:xfrm>
            <a:off x="513012" y="2194074"/>
            <a:ext cx="8209935" cy="452545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rot="16200000">
              <a:off x="-226099" y="4034639"/>
              <a:ext cx="1556965" cy="209275"/>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ysClr val="windowText" lastClr="000000"/>
                  </a:solidFill>
                  <a:effectLst/>
                  <a:uLnTx/>
                  <a:uFillTx/>
                  <a:latin typeface="Calibri"/>
                  <a:ea typeface="+mn-ea"/>
                  <a:cs typeface="+mn-cs"/>
                </a:rPr>
                <a:t>Treated Patients</a:t>
              </a:r>
            </a:p>
          </p:txBody>
        </p:sp>
        <p:sp>
          <p:nvSpPr>
            <p:cNvPr id="12" name="TextBox 11"/>
            <p:cNvSpPr txBox="1"/>
            <p:nvPr/>
          </p:nvSpPr>
          <p:spPr>
            <a:xfrm>
              <a:off x="3252784" y="2118919"/>
              <a:ext cx="3252967" cy="26692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latin typeface="Calibri"/>
                  <a:ea typeface="+mn-ea"/>
                  <a:cs typeface="+mn-cs"/>
                </a:rPr>
                <a:t>Total Number of Patients Treated in EU</a:t>
              </a:r>
              <a:r>
                <a:rPr kumimoji="0" lang="en-GB" sz="2000" b="1" i="0" u="none" strike="noStrike" kern="0" cap="none" spc="0" normalizeH="0" baseline="30000" noProof="0" dirty="0">
                  <a:ln>
                    <a:noFill/>
                  </a:ln>
                  <a:solidFill>
                    <a:sysClr val="windowText" lastClr="000000"/>
                  </a:solidFill>
                  <a:effectLst/>
                  <a:uLnTx/>
                  <a:uFillTx/>
                  <a:latin typeface="Calibri"/>
                  <a:ea typeface="+mn-ea"/>
                  <a:cs typeface="+mn-cs"/>
                </a:rPr>
                <a:t>1</a:t>
              </a:r>
            </a:p>
          </p:txBody>
        </p:sp>
      </p:grpSp>
      <p:sp>
        <p:nvSpPr>
          <p:cNvPr id="29" name="Arrow: Right 28">
            <a:extLst>
              <a:ext uri="{FF2B5EF4-FFF2-40B4-BE49-F238E27FC236}">
                <a16:creationId xmlns="" xmlns:a16="http://schemas.microsoft.com/office/drawing/2014/main" id="{B578B3DF-407E-4DA7-9419-7E3AA8129930}"/>
              </a:ext>
            </a:extLst>
          </p:cNvPr>
          <p:cNvSpPr/>
          <p:nvPr/>
        </p:nvSpPr>
        <p:spPr bwMode="auto">
          <a:xfrm rot="5400000">
            <a:off x="9260129" y="2643699"/>
            <a:ext cx="947614" cy="521923"/>
          </a:xfrm>
          <a:prstGeom prst="rightArrow">
            <a:avLst/>
          </a:prstGeom>
          <a:solidFill>
            <a:srgbClr val="DC8633"/>
          </a:solidFill>
          <a:ln w="28575" cap="sq" cmpd="sng" algn="ctr">
            <a:solidFill>
              <a:srgbClr val="DC8633"/>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Arial" charset="0"/>
              <a:ea typeface="+mn-ea"/>
              <a:cs typeface="+mn-cs"/>
            </a:endParaRPr>
          </a:p>
        </p:txBody>
      </p:sp>
      <p:sp>
        <p:nvSpPr>
          <p:cNvPr id="2" name="Title 1"/>
          <p:cNvSpPr>
            <a:spLocks noGrp="1"/>
          </p:cNvSpPr>
          <p:nvPr>
            <p:ph type="title"/>
          </p:nvPr>
        </p:nvSpPr>
        <p:spPr/>
        <p:txBody>
          <a:bodyPr/>
          <a:lstStyle/>
          <a:p>
            <a:r>
              <a:rPr lang="en-GB" dirty="0"/>
              <a:t>The Changing Paradigm of HCV Treatment Has Led to a Significant Increase in the Number of Patients Being Treated</a:t>
            </a:r>
            <a:endParaRPr lang="en-US" dirty="0"/>
          </a:p>
        </p:txBody>
      </p:sp>
      <p:sp>
        <p:nvSpPr>
          <p:cNvPr id="8" name="Text Placeholder 7">
            <a:extLst>
              <a:ext uri="{FF2B5EF4-FFF2-40B4-BE49-F238E27FC236}">
                <a16:creationId xmlns="" xmlns:a16="http://schemas.microsoft.com/office/drawing/2014/main" id="{CB285D68-2708-4DE0-B732-EE8F91A14866}"/>
              </a:ext>
            </a:extLst>
          </p:cNvPr>
          <p:cNvSpPr>
            <a:spLocks noGrp="1"/>
          </p:cNvSpPr>
          <p:nvPr>
            <p:ph type="body" sz="quarter" idx="14"/>
          </p:nvPr>
        </p:nvSpPr>
        <p:spPr>
          <a:xfrm>
            <a:off x="8901132" y="6368860"/>
            <a:ext cx="1311256" cy="138499"/>
          </a:xfrm>
        </p:spPr>
        <p:txBody>
          <a:bodyPr/>
          <a:lstStyle/>
          <a:p>
            <a:r>
              <a:rPr lang="en-US" dirty="0"/>
              <a:t>1. Adapted from the Polaris Observatory. Available at: </a:t>
            </a:r>
            <a:r>
              <a:rPr lang="en-GB" dirty="0"/>
              <a:t>http://cdafound.org/polaris-hepC-graphs/;</a:t>
            </a:r>
            <a:br>
              <a:rPr lang="en-GB" dirty="0"/>
            </a:br>
            <a:r>
              <a:rPr lang="en-GB" dirty="0"/>
              <a:t>2. WHO Global Hepatitis Report, 2017. Available at: http://www.who.int/hepatitis/publications/global-hepatitis-report2017/en/;</a:t>
            </a:r>
            <a:br>
              <a:rPr lang="en-GB" dirty="0"/>
            </a:br>
            <a:r>
              <a:rPr lang="en-GB" dirty="0"/>
              <a:t>3. CDC Hepatitis C: 25 years since discovery. Available at: https://www.cdc.gov/knowmorehepatitis/media/pdfs/hepc-timeline.pdf.</a:t>
            </a:r>
          </a:p>
        </p:txBody>
      </p:sp>
      <p:grpSp>
        <p:nvGrpSpPr>
          <p:cNvPr id="4" name="Group 3">
            <a:extLst>
              <a:ext uri="{FF2B5EF4-FFF2-40B4-BE49-F238E27FC236}">
                <a16:creationId xmlns="" xmlns:a16="http://schemas.microsoft.com/office/drawing/2014/main" id="{3547472E-4456-4AE5-A90B-EF3B423B9115}"/>
              </a:ext>
            </a:extLst>
          </p:cNvPr>
          <p:cNvGrpSpPr/>
          <p:nvPr/>
        </p:nvGrpSpPr>
        <p:grpSpPr>
          <a:xfrm>
            <a:off x="4552731" y="2462249"/>
            <a:ext cx="4861398" cy="1890296"/>
            <a:chOff x="5930427" y="1708207"/>
            <a:chExt cx="4861398" cy="1890296"/>
          </a:xfrm>
        </p:grpSpPr>
        <p:sp>
          <p:nvSpPr>
            <p:cNvPr id="13" name="Arrow: Right 12">
              <a:extLst>
                <a:ext uri="{FF2B5EF4-FFF2-40B4-BE49-F238E27FC236}">
                  <a16:creationId xmlns="" xmlns:a16="http://schemas.microsoft.com/office/drawing/2014/main" id="{C85E44C3-0AA3-42A2-B64D-295ADC601C83}"/>
                </a:ext>
              </a:extLst>
            </p:cNvPr>
            <p:cNvSpPr/>
            <p:nvPr/>
          </p:nvSpPr>
          <p:spPr bwMode="auto">
            <a:xfrm rot="5400000">
              <a:off x="9686863" y="2751864"/>
              <a:ext cx="1171354" cy="521923"/>
            </a:xfrm>
            <a:prstGeom prst="rightArrow">
              <a:avLst/>
            </a:prstGeom>
            <a:solidFill>
              <a:srgbClr val="DC8633"/>
            </a:solidFill>
            <a:ln w="28575" cap="sq" cmpd="sng" algn="ctr">
              <a:solidFill>
                <a:srgbClr val="DC8633"/>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Arial" charset="0"/>
                <a:ea typeface="+mn-ea"/>
                <a:cs typeface="+mn-cs"/>
              </a:endParaRPr>
            </a:p>
          </p:txBody>
        </p:sp>
        <p:grpSp>
          <p:nvGrpSpPr>
            <p:cNvPr id="15" name="Group 14">
              <a:extLst>
                <a:ext uri="{FF2B5EF4-FFF2-40B4-BE49-F238E27FC236}">
                  <a16:creationId xmlns="" xmlns:a16="http://schemas.microsoft.com/office/drawing/2014/main" id="{4D457BB1-69AD-40C8-842F-EF8D8C2696C0}"/>
                </a:ext>
              </a:extLst>
            </p:cNvPr>
            <p:cNvGrpSpPr/>
            <p:nvPr/>
          </p:nvGrpSpPr>
          <p:grpSpPr>
            <a:xfrm>
              <a:off x="5930427" y="1708207"/>
              <a:ext cx="4861398" cy="718941"/>
              <a:chOff x="5182281" y="1711491"/>
              <a:chExt cx="4861398" cy="882877"/>
            </a:xfrm>
          </p:grpSpPr>
          <p:sp>
            <p:nvSpPr>
              <p:cNvPr id="16" name="Rounded Rectangle 7">
                <a:extLst>
                  <a:ext uri="{FF2B5EF4-FFF2-40B4-BE49-F238E27FC236}">
                    <a16:creationId xmlns="" xmlns:a16="http://schemas.microsoft.com/office/drawing/2014/main" id="{9DB70E05-27F7-4F7A-8138-6ADD6EA0A065}"/>
                  </a:ext>
                </a:extLst>
              </p:cNvPr>
              <p:cNvSpPr/>
              <p:nvPr/>
            </p:nvSpPr>
            <p:spPr bwMode="auto">
              <a:xfrm>
                <a:off x="5340390" y="1907467"/>
                <a:ext cx="4703289" cy="686901"/>
              </a:xfrm>
              <a:prstGeom prst="roundRect">
                <a:avLst/>
              </a:prstGeom>
              <a:solidFill>
                <a:srgbClr val="0082BA">
                  <a:alpha val="89804"/>
                </a:srgbClr>
              </a:solidFill>
              <a:ln w="9525" cap="flat" cmpd="sng" algn="ctr">
                <a:solidFill>
                  <a:srgbClr val="0082BA"/>
                </a:solidFill>
                <a:prstDash val="solid"/>
              </a:ln>
              <a:effectLst>
                <a:outerShdw blurRad="40000" dist="20000" dir="5400000" rotWithShape="0">
                  <a:srgbClr val="000000">
                    <a:alpha val="38000"/>
                  </a:srgbClr>
                </a:outerShdw>
              </a:effectLst>
            </p:spPr>
            <p:txBody>
              <a:bodyPr lIns="144000" anchor="ct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ctr" defTabSz="457200" rtl="0" eaLnBrk="1" fontAlgn="base" latinLnBrk="0" hangingPunct="1">
                  <a:lnSpc>
                    <a:spcPct val="90000"/>
                  </a:lnSpc>
                  <a:spcBef>
                    <a:spcPts val="300"/>
                  </a:spcBef>
                  <a:spcAft>
                    <a:spcPts val="300"/>
                  </a:spcAft>
                  <a:buClrTx/>
                  <a:buSzTx/>
                  <a:buFontTx/>
                  <a:buNone/>
                  <a:tabLst/>
                  <a:defRPr/>
                </a:pPr>
                <a:r>
                  <a:rPr kumimoji="0" lang="en-GB" sz="2000" b="1" i="0" u="none" strike="noStrike" kern="0" cap="none" spc="0" normalizeH="0" baseline="0" noProof="0" dirty="0">
                    <a:ln>
                      <a:noFill/>
                    </a:ln>
                    <a:solidFill>
                      <a:srgbClr val="FFFFFF"/>
                    </a:solidFill>
                    <a:effectLst/>
                    <a:uLnTx/>
                    <a:uFillTx/>
                    <a:latin typeface="Calibri"/>
                    <a:ea typeface="+mn-ea"/>
                    <a:cs typeface="+mn-cs"/>
                  </a:rPr>
                  <a:t> Introduction of all-oral DAAs</a:t>
                </a:r>
                <a:r>
                  <a:rPr kumimoji="0" lang="en-GB" sz="2000" b="1" i="0" u="none" strike="noStrike" kern="0" cap="none" spc="0" normalizeH="0" baseline="30000" noProof="0" dirty="0">
                    <a:ln>
                      <a:noFill/>
                    </a:ln>
                    <a:solidFill>
                      <a:srgbClr val="FFFFFF"/>
                    </a:solidFill>
                    <a:effectLst/>
                    <a:uLnTx/>
                    <a:uFillTx/>
                    <a:latin typeface="Calibri"/>
                    <a:ea typeface="+mn-ea"/>
                    <a:cs typeface="+mn-cs"/>
                  </a:rPr>
                  <a:t>3</a:t>
                </a:r>
              </a:p>
            </p:txBody>
          </p:sp>
          <p:sp>
            <p:nvSpPr>
              <p:cNvPr id="17" name="Oval 16">
                <a:extLst>
                  <a:ext uri="{FF2B5EF4-FFF2-40B4-BE49-F238E27FC236}">
                    <a16:creationId xmlns="" xmlns:a16="http://schemas.microsoft.com/office/drawing/2014/main" id="{BF9CF840-F81D-412A-8B6D-D1B15CB5AF8F}"/>
                  </a:ext>
                </a:extLst>
              </p:cNvPr>
              <p:cNvSpPr/>
              <p:nvPr/>
            </p:nvSpPr>
            <p:spPr bwMode="auto">
              <a:xfrm>
                <a:off x="5182281" y="1711491"/>
                <a:ext cx="755540" cy="718939"/>
              </a:xfrm>
              <a:prstGeom prst="ellipse">
                <a:avLst/>
              </a:prstGeom>
              <a:solidFill>
                <a:srgbClr val="FFFFFF"/>
              </a:solidFill>
              <a:ln w="28575" cap="sq" cmpd="sng" algn="ctr">
                <a:solidFill>
                  <a:srgbClr val="0082BA"/>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1800" b="0" i="0" u="none" strike="noStrike" kern="0" cap="none" spc="0" normalizeH="0" baseline="0" noProof="0" dirty="0">
                  <a:ln>
                    <a:noFill/>
                  </a:ln>
                  <a:solidFill>
                    <a:srgbClr val="2D2926"/>
                  </a:solidFill>
                  <a:effectLst/>
                  <a:uLnTx/>
                  <a:uFillTx/>
                  <a:latin typeface="Arial" charset="0"/>
                  <a:ea typeface="+mn-ea"/>
                  <a:cs typeface="+mn-cs"/>
                </a:endParaRPr>
              </a:p>
            </p:txBody>
          </p:sp>
          <p:sp>
            <p:nvSpPr>
              <p:cNvPr id="23" name="Freeform 42">
                <a:extLst>
                  <a:ext uri="{FF2B5EF4-FFF2-40B4-BE49-F238E27FC236}">
                    <a16:creationId xmlns="" xmlns:a16="http://schemas.microsoft.com/office/drawing/2014/main" id="{D6F6CF23-797C-4EC1-95CF-410857656D08}"/>
                  </a:ext>
                </a:extLst>
              </p:cNvPr>
              <p:cNvSpPr>
                <a:spLocks/>
              </p:cNvSpPr>
              <p:nvPr/>
            </p:nvSpPr>
            <p:spPr bwMode="auto">
              <a:xfrm>
                <a:off x="5670385" y="1926099"/>
                <a:ext cx="6539" cy="12818"/>
              </a:xfrm>
              <a:custGeom>
                <a:avLst/>
                <a:gdLst>
                  <a:gd name="T0" fmla="*/ 2 w 2"/>
                  <a:gd name="T1" fmla="*/ 2 h 4"/>
                  <a:gd name="T2" fmla="*/ 0 w 2"/>
                  <a:gd name="T3" fmla="*/ 0 h 4"/>
                  <a:gd name="T4" fmla="*/ 0 w 2"/>
                  <a:gd name="T5" fmla="*/ 4 h 4"/>
                  <a:gd name="T6" fmla="*/ 2 w 2"/>
                  <a:gd name="T7" fmla="*/ 2 h 4"/>
                </a:gdLst>
                <a:ahLst/>
                <a:cxnLst>
                  <a:cxn ang="0">
                    <a:pos x="T0" y="T1"/>
                  </a:cxn>
                  <a:cxn ang="0">
                    <a:pos x="T2" y="T3"/>
                  </a:cxn>
                  <a:cxn ang="0">
                    <a:pos x="T4" y="T5"/>
                  </a:cxn>
                  <a:cxn ang="0">
                    <a:pos x="T6" y="T7"/>
                  </a:cxn>
                </a:cxnLst>
                <a:rect l="0" t="0" r="r" b="b"/>
                <a:pathLst>
                  <a:path w="2" h="4">
                    <a:moveTo>
                      <a:pt x="2" y="2"/>
                    </a:moveTo>
                    <a:cubicBezTo>
                      <a:pt x="2" y="1"/>
                      <a:pt x="1" y="1"/>
                      <a:pt x="0" y="0"/>
                    </a:cubicBezTo>
                    <a:cubicBezTo>
                      <a:pt x="0" y="4"/>
                      <a:pt x="0" y="4"/>
                      <a:pt x="0" y="4"/>
                    </a:cubicBezTo>
                    <a:lnTo>
                      <a:pt x="2" y="2"/>
                    </a:lnTo>
                    <a:close/>
                  </a:path>
                </a:pathLst>
              </a:custGeom>
              <a:solidFill>
                <a:srgbClr val="DC8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mn-cs"/>
                </a:endParaRPr>
              </a:p>
            </p:txBody>
          </p:sp>
        </p:grpSp>
        <p:sp>
          <p:nvSpPr>
            <p:cNvPr id="27" name="Freeform 8">
              <a:extLst>
                <a:ext uri="{FF2B5EF4-FFF2-40B4-BE49-F238E27FC236}">
                  <a16:creationId xmlns="" xmlns:a16="http://schemas.microsoft.com/office/drawing/2014/main" id="{68EADE5D-352C-4A14-BA6C-83C9C66EE4FC}"/>
                </a:ext>
              </a:extLst>
            </p:cNvPr>
            <p:cNvSpPr>
              <a:spLocks noEditPoints="1"/>
            </p:cNvSpPr>
            <p:nvPr/>
          </p:nvSpPr>
          <p:spPr bwMode="auto">
            <a:xfrm>
              <a:off x="6004043" y="1822006"/>
              <a:ext cx="642922" cy="348170"/>
            </a:xfrm>
            <a:custGeom>
              <a:avLst/>
              <a:gdLst>
                <a:gd name="T0" fmla="*/ 402 w 2791"/>
                <a:gd name="T1" fmla="*/ 817 h 1640"/>
                <a:gd name="T2" fmla="*/ 473 w 2791"/>
                <a:gd name="T3" fmla="*/ 904 h 1640"/>
                <a:gd name="T4" fmla="*/ 268 w 2791"/>
                <a:gd name="T5" fmla="*/ 963 h 1640"/>
                <a:gd name="T6" fmla="*/ 196 w 2791"/>
                <a:gd name="T7" fmla="*/ 874 h 1640"/>
                <a:gd name="T8" fmla="*/ 1920 w 2791"/>
                <a:gd name="T9" fmla="*/ 164 h 1640"/>
                <a:gd name="T10" fmla="*/ 2097 w 2791"/>
                <a:gd name="T11" fmla="*/ 562 h 1640"/>
                <a:gd name="T12" fmla="*/ 1883 w 2791"/>
                <a:gd name="T13" fmla="*/ 429 h 1640"/>
                <a:gd name="T14" fmla="*/ 1870 w 2791"/>
                <a:gd name="T15" fmla="*/ 542 h 1640"/>
                <a:gd name="T16" fmla="*/ 1774 w 2791"/>
                <a:gd name="T17" fmla="*/ 896 h 1640"/>
                <a:gd name="T18" fmla="*/ 2071 w 2791"/>
                <a:gd name="T19" fmla="*/ 742 h 1640"/>
                <a:gd name="T20" fmla="*/ 2519 w 2791"/>
                <a:gd name="T21" fmla="*/ 1115 h 1640"/>
                <a:gd name="T22" fmla="*/ 2535 w 2791"/>
                <a:gd name="T23" fmla="*/ 999 h 1640"/>
                <a:gd name="T24" fmla="*/ 2342 w 2791"/>
                <a:gd name="T25" fmla="*/ 586 h 1640"/>
                <a:gd name="T26" fmla="*/ 2681 w 2791"/>
                <a:gd name="T27" fmla="*/ 1410 h 1640"/>
                <a:gd name="T28" fmla="*/ 2022 w 2791"/>
                <a:gd name="T29" fmla="*/ 1476 h 1640"/>
                <a:gd name="T30" fmla="*/ 1259 w 2791"/>
                <a:gd name="T31" fmla="*/ 235 h 1640"/>
                <a:gd name="T32" fmla="*/ 1920 w 2791"/>
                <a:gd name="T33" fmla="*/ 164 h 1640"/>
                <a:gd name="T34" fmla="*/ 1604 w 2791"/>
                <a:gd name="T35" fmla="*/ 149 h 1640"/>
                <a:gd name="T36" fmla="*/ 1591 w 2791"/>
                <a:gd name="T37" fmla="*/ 263 h 1640"/>
                <a:gd name="T38" fmla="*/ 1781 w 2791"/>
                <a:gd name="T39" fmla="*/ 365 h 1640"/>
                <a:gd name="T40" fmla="*/ 1789 w 2791"/>
                <a:gd name="T41" fmla="*/ 255 h 1640"/>
                <a:gd name="T42" fmla="*/ 431 w 2791"/>
                <a:gd name="T43" fmla="*/ 660 h 1640"/>
                <a:gd name="T44" fmla="*/ 12 w 2791"/>
                <a:gd name="T45" fmla="*/ 1177 h 1640"/>
                <a:gd name="T46" fmla="*/ 1429 w 2791"/>
                <a:gd name="T47" fmla="*/ 1516 h 1640"/>
                <a:gd name="T48" fmla="*/ 1390 w 2791"/>
                <a:gd name="T49" fmla="*/ 963 h 1640"/>
                <a:gd name="T50" fmla="*/ 940 w 2791"/>
                <a:gd name="T51" fmla="*/ 1261 h 1640"/>
                <a:gd name="T52" fmla="*/ 824 w 2791"/>
                <a:gd name="T53" fmla="*/ 963 h 1640"/>
                <a:gd name="T54" fmla="*/ 591 w 2791"/>
                <a:gd name="T55" fmla="*/ 907 h 1640"/>
                <a:gd name="T56" fmla="*/ 662 w 2791"/>
                <a:gd name="T57" fmla="*/ 817 h 1640"/>
                <a:gd name="T58" fmla="*/ 868 w 2791"/>
                <a:gd name="T59" fmla="*/ 660 h 1640"/>
                <a:gd name="T60" fmla="*/ 1244 w 2791"/>
                <a:gd name="T61" fmla="*/ 817 h 1640"/>
                <a:gd name="T62" fmla="*/ 1027 w 2791"/>
                <a:gd name="T63" fmla="*/ 660 h 1640"/>
                <a:gd name="T64" fmla="*/ 1244 w 2791"/>
                <a:gd name="T65" fmla="*/ 817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91" h="1640">
                  <a:moveTo>
                    <a:pt x="268" y="817"/>
                  </a:moveTo>
                  <a:cubicBezTo>
                    <a:pt x="402" y="817"/>
                    <a:pt x="402" y="817"/>
                    <a:pt x="402" y="817"/>
                  </a:cubicBezTo>
                  <a:cubicBezTo>
                    <a:pt x="437" y="817"/>
                    <a:pt x="467" y="842"/>
                    <a:pt x="473" y="876"/>
                  </a:cubicBezTo>
                  <a:cubicBezTo>
                    <a:pt x="475" y="885"/>
                    <a:pt x="475" y="895"/>
                    <a:pt x="473" y="904"/>
                  </a:cubicBezTo>
                  <a:cubicBezTo>
                    <a:pt x="467" y="937"/>
                    <a:pt x="437" y="963"/>
                    <a:pt x="402" y="963"/>
                  </a:cubicBezTo>
                  <a:cubicBezTo>
                    <a:pt x="268" y="963"/>
                    <a:pt x="268" y="963"/>
                    <a:pt x="268" y="963"/>
                  </a:cubicBezTo>
                  <a:cubicBezTo>
                    <a:pt x="233" y="963"/>
                    <a:pt x="204" y="939"/>
                    <a:pt x="197" y="907"/>
                  </a:cubicBezTo>
                  <a:cubicBezTo>
                    <a:pt x="194" y="896"/>
                    <a:pt x="194" y="885"/>
                    <a:pt x="196" y="874"/>
                  </a:cubicBezTo>
                  <a:cubicBezTo>
                    <a:pt x="204" y="841"/>
                    <a:pt x="233" y="817"/>
                    <a:pt x="268" y="817"/>
                  </a:cubicBezTo>
                  <a:close/>
                  <a:moveTo>
                    <a:pt x="1920" y="164"/>
                  </a:moveTo>
                  <a:cubicBezTo>
                    <a:pt x="2230" y="473"/>
                    <a:pt x="2230" y="473"/>
                    <a:pt x="2230" y="473"/>
                  </a:cubicBezTo>
                  <a:cubicBezTo>
                    <a:pt x="2185" y="500"/>
                    <a:pt x="2140" y="530"/>
                    <a:pt x="2097" y="562"/>
                  </a:cubicBezTo>
                  <a:cubicBezTo>
                    <a:pt x="1973" y="438"/>
                    <a:pt x="1973" y="438"/>
                    <a:pt x="1973" y="438"/>
                  </a:cubicBezTo>
                  <a:cubicBezTo>
                    <a:pt x="1949" y="414"/>
                    <a:pt x="1911" y="411"/>
                    <a:pt x="1883" y="429"/>
                  </a:cubicBezTo>
                  <a:cubicBezTo>
                    <a:pt x="1872" y="435"/>
                    <a:pt x="1866" y="442"/>
                    <a:pt x="1859" y="453"/>
                  </a:cubicBezTo>
                  <a:cubicBezTo>
                    <a:pt x="1843" y="481"/>
                    <a:pt x="1846" y="518"/>
                    <a:pt x="1870" y="542"/>
                  </a:cubicBezTo>
                  <a:cubicBezTo>
                    <a:pt x="1985" y="656"/>
                    <a:pt x="1985" y="656"/>
                    <a:pt x="1985" y="656"/>
                  </a:cubicBezTo>
                  <a:cubicBezTo>
                    <a:pt x="1905" y="730"/>
                    <a:pt x="1835" y="810"/>
                    <a:pt x="1774" y="896"/>
                  </a:cubicBezTo>
                  <a:cubicBezTo>
                    <a:pt x="1708" y="991"/>
                    <a:pt x="1780" y="1058"/>
                    <a:pt x="1856" y="950"/>
                  </a:cubicBezTo>
                  <a:cubicBezTo>
                    <a:pt x="1896" y="893"/>
                    <a:pt x="1977" y="814"/>
                    <a:pt x="2071" y="742"/>
                  </a:cubicBezTo>
                  <a:cubicBezTo>
                    <a:pt x="2432" y="1103"/>
                    <a:pt x="2432" y="1103"/>
                    <a:pt x="2432" y="1103"/>
                  </a:cubicBezTo>
                  <a:cubicBezTo>
                    <a:pt x="2456" y="1126"/>
                    <a:pt x="2492" y="1130"/>
                    <a:pt x="2519" y="1115"/>
                  </a:cubicBezTo>
                  <a:cubicBezTo>
                    <a:pt x="2530" y="1109"/>
                    <a:pt x="2541" y="1098"/>
                    <a:pt x="2547" y="1088"/>
                  </a:cubicBezTo>
                  <a:cubicBezTo>
                    <a:pt x="2563" y="1060"/>
                    <a:pt x="2559" y="1023"/>
                    <a:pt x="2535" y="999"/>
                  </a:cubicBezTo>
                  <a:cubicBezTo>
                    <a:pt x="2194" y="658"/>
                    <a:pt x="2194" y="658"/>
                    <a:pt x="2194" y="658"/>
                  </a:cubicBezTo>
                  <a:cubicBezTo>
                    <a:pt x="2244" y="628"/>
                    <a:pt x="2295" y="602"/>
                    <a:pt x="2342" y="586"/>
                  </a:cubicBezTo>
                  <a:cubicBezTo>
                    <a:pt x="2627" y="870"/>
                    <a:pt x="2627" y="870"/>
                    <a:pt x="2627" y="870"/>
                  </a:cubicBezTo>
                  <a:cubicBezTo>
                    <a:pt x="2773" y="1016"/>
                    <a:pt x="2791" y="1244"/>
                    <a:pt x="2681" y="1410"/>
                  </a:cubicBezTo>
                  <a:cubicBezTo>
                    <a:pt x="2652" y="1454"/>
                    <a:pt x="2614" y="1493"/>
                    <a:pt x="2571" y="1523"/>
                  </a:cubicBezTo>
                  <a:cubicBezTo>
                    <a:pt x="2404" y="1640"/>
                    <a:pt x="2171" y="1624"/>
                    <a:pt x="2022" y="1476"/>
                  </a:cubicBezTo>
                  <a:cubicBezTo>
                    <a:pt x="1316" y="770"/>
                    <a:pt x="1316" y="770"/>
                    <a:pt x="1316" y="770"/>
                  </a:cubicBezTo>
                  <a:cubicBezTo>
                    <a:pt x="1171" y="625"/>
                    <a:pt x="1152" y="400"/>
                    <a:pt x="1259" y="235"/>
                  </a:cubicBezTo>
                  <a:cubicBezTo>
                    <a:pt x="1289" y="189"/>
                    <a:pt x="1327" y="148"/>
                    <a:pt x="1372" y="117"/>
                  </a:cubicBezTo>
                  <a:cubicBezTo>
                    <a:pt x="1539" y="0"/>
                    <a:pt x="1772" y="16"/>
                    <a:pt x="1920" y="164"/>
                  </a:cubicBezTo>
                  <a:close/>
                  <a:moveTo>
                    <a:pt x="1694" y="160"/>
                  </a:moveTo>
                  <a:cubicBezTo>
                    <a:pt x="1670" y="136"/>
                    <a:pt x="1632" y="132"/>
                    <a:pt x="1604" y="149"/>
                  </a:cubicBezTo>
                  <a:cubicBezTo>
                    <a:pt x="1596" y="155"/>
                    <a:pt x="1588" y="162"/>
                    <a:pt x="1582" y="171"/>
                  </a:cubicBezTo>
                  <a:cubicBezTo>
                    <a:pt x="1563" y="199"/>
                    <a:pt x="1566" y="238"/>
                    <a:pt x="1591" y="263"/>
                  </a:cubicBezTo>
                  <a:cubicBezTo>
                    <a:pt x="1686" y="358"/>
                    <a:pt x="1686" y="358"/>
                    <a:pt x="1686" y="358"/>
                  </a:cubicBezTo>
                  <a:cubicBezTo>
                    <a:pt x="1712" y="383"/>
                    <a:pt x="1752" y="386"/>
                    <a:pt x="1781" y="365"/>
                  </a:cubicBezTo>
                  <a:cubicBezTo>
                    <a:pt x="1787" y="361"/>
                    <a:pt x="1792" y="355"/>
                    <a:pt x="1797" y="349"/>
                  </a:cubicBezTo>
                  <a:cubicBezTo>
                    <a:pt x="1817" y="321"/>
                    <a:pt x="1815" y="280"/>
                    <a:pt x="1789" y="255"/>
                  </a:cubicBezTo>
                  <a:cubicBezTo>
                    <a:pt x="1694" y="160"/>
                    <a:pt x="1694" y="160"/>
                    <a:pt x="1694" y="160"/>
                  </a:cubicBezTo>
                  <a:close/>
                  <a:moveTo>
                    <a:pt x="431" y="660"/>
                  </a:moveTo>
                  <a:cubicBezTo>
                    <a:pt x="221" y="660"/>
                    <a:pt x="45" y="814"/>
                    <a:pt x="9" y="1014"/>
                  </a:cubicBezTo>
                  <a:cubicBezTo>
                    <a:pt x="0" y="1068"/>
                    <a:pt x="1" y="1124"/>
                    <a:pt x="12" y="1177"/>
                  </a:cubicBezTo>
                  <a:cubicBezTo>
                    <a:pt x="53" y="1370"/>
                    <a:pt x="226" y="1516"/>
                    <a:pt x="431" y="1516"/>
                  </a:cubicBezTo>
                  <a:cubicBezTo>
                    <a:pt x="1429" y="1516"/>
                    <a:pt x="1429" y="1516"/>
                    <a:pt x="1429" y="1516"/>
                  </a:cubicBezTo>
                  <a:cubicBezTo>
                    <a:pt x="1569" y="1516"/>
                    <a:pt x="1694" y="1448"/>
                    <a:pt x="1772" y="1344"/>
                  </a:cubicBezTo>
                  <a:cubicBezTo>
                    <a:pt x="1390" y="963"/>
                    <a:pt x="1390" y="963"/>
                    <a:pt x="1390" y="963"/>
                  </a:cubicBezTo>
                  <a:cubicBezTo>
                    <a:pt x="946" y="963"/>
                    <a:pt x="946" y="963"/>
                    <a:pt x="946" y="963"/>
                  </a:cubicBezTo>
                  <a:cubicBezTo>
                    <a:pt x="930" y="1080"/>
                    <a:pt x="928" y="1194"/>
                    <a:pt x="940" y="1261"/>
                  </a:cubicBezTo>
                  <a:cubicBezTo>
                    <a:pt x="963" y="1393"/>
                    <a:pt x="864" y="1395"/>
                    <a:pt x="844" y="1281"/>
                  </a:cubicBezTo>
                  <a:cubicBezTo>
                    <a:pt x="827" y="1178"/>
                    <a:pt x="819" y="1071"/>
                    <a:pt x="824" y="963"/>
                  </a:cubicBezTo>
                  <a:cubicBezTo>
                    <a:pt x="662" y="963"/>
                    <a:pt x="662" y="963"/>
                    <a:pt x="662" y="963"/>
                  </a:cubicBezTo>
                  <a:cubicBezTo>
                    <a:pt x="628" y="963"/>
                    <a:pt x="599" y="939"/>
                    <a:pt x="591" y="907"/>
                  </a:cubicBezTo>
                  <a:cubicBezTo>
                    <a:pt x="588" y="896"/>
                    <a:pt x="588" y="883"/>
                    <a:pt x="591" y="872"/>
                  </a:cubicBezTo>
                  <a:cubicBezTo>
                    <a:pt x="599" y="840"/>
                    <a:pt x="628" y="817"/>
                    <a:pt x="662" y="817"/>
                  </a:cubicBezTo>
                  <a:cubicBezTo>
                    <a:pt x="837" y="817"/>
                    <a:pt x="837" y="817"/>
                    <a:pt x="837" y="817"/>
                  </a:cubicBezTo>
                  <a:cubicBezTo>
                    <a:pt x="845" y="763"/>
                    <a:pt x="855" y="711"/>
                    <a:pt x="868" y="660"/>
                  </a:cubicBezTo>
                  <a:cubicBezTo>
                    <a:pt x="431" y="660"/>
                    <a:pt x="431" y="660"/>
                    <a:pt x="431" y="660"/>
                  </a:cubicBezTo>
                  <a:close/>
                  <a:moveTo>
                    <a:pt x="1244" y="817"/>
                  </a:moveTo>
                  <a:cubicBezTo>
                    <a:pt x="1200" y="770"/>
                    <a:pt x="1167" y="717"/>
                    <a:pt x="1144" y="660"/>
                  </a:cubicBezTo>
                  <a:cubicBezTo>
                    <a:pt x="1027" y="660"/>
                    <a:pt x="1027" y="660"/>
                    <a:pt x="1027" y="660"/>
                  </a:cubicBezTo>
                  <a:cubicBezTo>
                    <a:pt x="1005" y="705"/>
                    <a:pt x="987" y="759"/>
                    <a:pt x="973" y="817"/>
                  </a:cubicBezTo>
                  <a:lnTo>
                    <a:pt x="1244" y="817"/>
                  </a:lnTo>
                  <a:close/>
                </a:path>
              </a:pathLst>
            </a:custGeom>
            <a:solidFill>
              <a:srgbClr val="DC8633"/>
            </a:solidFill>
            <a:ln>
              <a:noFill/>
            </a:ln>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D2926"/>
                </a:solidFill>
                <a:effectLst/>
                <a:uLnTx/>
                <a:uFillTx/>
                <a:latin typeface="Calibri"/>
                <a:ea typeface="+mn-ea"/>
                <a:cs typeface="Arial"/>
              </a:endParaRPr>
            </a:p>
          </p:txBody>
        </p:sp>
      </p:grpSp>
      <p:sp>
        <p:nvSpPr>
          <p:cNvPr id="3" name="Rectangle: Rounded Corners 2">
            <a:extLst>
              <a:ext uri="{FF2B5EF4-FFF2-40B4-BE49-F238E27FC236}">
                <a16:creationId xmlns="" xmlns:a16="http://schemas.microsoft.com/office/drawing/2014/main" id="{5EB4D6FB-A940-42E0-A7FA-B4839FC961CA}"/>
              </a:ext>
            </a:extLst>
          </p:cNvPr>
          <p:cNvSpPr/>
          <p:nvPr/>
        </p:nvSpPr>
        <p:spPr bwMode="auto">
          <a:xfrm>
            <a:off x="5510499" y="1872853"/>
            <a:ext cx="4705200" cy="558000"/>
          </a:xfrm>
          <a:prstGeom prst="roundRect">
            <a:avLst/>
          </a:prstGeom>
          <a:solidFill>
            <a:srgbClr val="A7BCD6"/>
          </a:solidFill>
          <a:ln w="28575" cap="sq" cmpd="sng" algn="ctr">
            <a:noFill/>
            <a:prstDash val="solid"/>
            <a:miter lim="800000"/>
            <a:headEnd type="none" w="med" len="med"/>
            <a:tailEnd type="none" w="med" len="med"/>
          </a:ln>
          <a:effectLst>
            <a:outerShdw blurRad="50800" dist="38100" dir="5400000" algn="t"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D2926"/>
                </a:solidFill>
                <a:effectLst/>
                <a:uLnTx/>
                <a:uFillTx/>
                <a:latin typeface="Calibri"/>
                <a:ea typeface="+mn-ea"/>
                <a:cs typeface="+mn-cs"/>
              </a:rPr>
              <a:t>Cumulative number treated for HCV globally in 2015:</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D2926"/>
                </a:solidFill>
                <a:effectLst/>
                <a:uLnTx/>
                <a:uFillTx/>
                <a:latin typeface="Calibri"/>
                <a:ea typeface="+mn-ea"/>
                <a:cs typeface="+mn-cs"/>
              </a:rPr>
              <a:t>5.5 million (only 0.5 million received DAAs)</a:t>
            </a:r>
            <a:r>
              <a:rPr kumimoji="0" lang="en-GB" sz="1600" b="1" i="0" u="none" strike="noStrike" kern="1200" cap="none" spc="0" normalizeH="0" baseline="30000" noProof="0" dirty="0">
                <a:ln>
                  <a:noFill/>
                </a:ln>
                <a:solidFill>
                  <a:srgbClr val="2D2926"/>
                </a:solidFill>
                <a:effectLst/>
                <a:uLnTx/>
                <a:uFillTx/>
                <a:latin typeface="Calibri"/>
                <a:ea typeface="+mn-ea"/>
                <a:cs typeface="+mn-cs"/>
              </a:rPr>
              <a:t>2</a:t>
            </a:r>
          </a:p>
        </p:txBody>
      </p:sp>
      <p:sp>
        <p:nvSpPr>
          <p:cNvPr id="18"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t>5</a:t>
            </a:r>
            <a:endParaRPr lang="it-IT" b="1" dirty="0"/>
          </a:p>
        </p:txBody>
      </p:sp>
    </p:spTree>
    <p:extLst>
      <p:ext uri="{BB962C8B-B14F-4D97-AF65-F5344CB8AC3E}">
        <p14:creationId xmlns:p14="http://schemas.microsoft.com/office/powerpoint/2010/main" val="102914329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3C974D52-7D05-405A-B452-DE2D664285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29174" y="1434905"/>
            <a:ext cx="7410248" cy="4121833"/>
          </a:xfrm>
          <a:prstGeom prst="rect">
            <a:avLst/>
          </a:prstGeom>
        </p:spPr>
      </p:pic>
      <p:sp>
        <p:nvSpPr>
          <p:cNvPr id="3" name="Rettangolo 2">
            <a:extLst>
              <a:ext uri="{FF2B5EF4-FFF2-40B4-BE49-F238E27FC236}">
                <a16:creationId xmlns="" xmlns:a16="http://schemas.microsoft.com/office/drawing/2014/main" id="{2E8D02EB-98A4-4A1A-B275-1FE04A08A4A7}"/>
              </a:ext>
            </a:extLst>
          </p:cNvPr>
          <p:cNvSpPr/>
          <p:nvPr/>
        </p:nvSpPr>
        <p:spPr>
          <a:xfrm>
            <a:off x="2029173" y="971791"/>
            <a:ext cx="5945089" cy="567271"/>
          </a:xfrm>
          <a:prstGeom prst="rect">
            <a:avLst/>
          </a:prstGeom>
        </p:spPr>
        <p:txBody>
          <a:bodyPr wrap="none">
            <a:spAutoFit/>
          </a:bodyPr>
          <a:lstStyle/>
          <a:p>
            <a:pPr algn="just">
              <a:lnSpc>
                <a:spcPct val="200000"/>
              </a:lnSpc>
              <a:spcAft>
                <a:spcPts val="1000"/>
              </a:spcAft>
            </a:pPr>
            <a:r>
              <a:rPr lang="en-US" b="1" dirty="0">
                <a:latin typeface="Times New Roman" panose="02020603050405020304" pitchFamily="18" charset="0"/>
                <a:ea typeface="MS Mincho" panose="020B0400000000000000" pitchFamily="49" charset="-128"/>
                <a:cs typeface="Times New Roman" panose="02020603050405020304" pitchFamily="18" charset="0"/>
              </a:rPr>
              <a:t>HCV Treatment Cascade in Milano Penitentiary Facilities </a:t>
            </a:r>
            <a:endParaRPr lang="it-IT" dirty="0">
              <a:latin typeface="Calibri" panose="020F0502020204030204" pitchFamily="34" charset="0"/>
              <a:ea typeface="MS Mincho" panose="020B0400000000000000" pitchFamily="49" charset="-128"/>
              <a:cs typeface="Times New Roman" panose="02020603050405020304" pitchFamily="18" charset="0"/>
            </a:endParaRPr>
          </a:p>
        </p:txBody>
      </p:sp>
      <p:sp>
        <p:nvSpPr>
          <p:cNvPr id="4" name="CasellaDiTesto 3">
            <a:extLst>
              <a:ext uri="{FF2B5EF4-FFF2-40B4-BE49-F238E27FC236}">
                <a16:creationId xmlns="" xmlns:a16="http://schemas.microsoft.com/office/drawing/2014/main" id="{68D7CDFE-E5D4-40AD-BF32-C6EA108F9EFF}"/>
              </a:ext>
            </a:extLst>
          </p:cNvPr>
          <p:cNvSpPr txBox="1"/>
          <p:nvPr/>
        </p:nvSpPr>
        <p:spPr>
          <a:xfrm>
            <a:off x="2686929" y="787791"/>
            <a:ext cx="5913927" cy="492443"/>
          </a:xfrm>
          <a:prstGeom prst="rect">
            <a:avLst/>
          </a:prstGeom>
          <a:noFill/>
        </p:spPr>
        <p:txBody>
          <a:bodyPr wrap="none" lIns="0" tIns="0" rIns="0" bIns="0" rtlCol="0">
            <a:spAutoFit/>
          </a:bodyPr>
          <a:lstStyle/>
          <a:p>
            <a:pPr algn="l"/>
            <a:r>
              <a:rPr lang="it-IT" sz="3200" dirty="0">
                <a:solidFill>
                  <a:schemeClr val="bg1"/>
                </a:solidFill>
                <a:latin typeface="+mn-lt"/>
              </a:rPr>
              <a:t>Milano </a:t>
            </a:r>
            <a:r>
              <a:rPr lang="it-IT" sz="3200" dirty="0" err="1">
                <a:solidFill>
                  <a:schemeClr val="bg1"/>
                </a:solidFill>
                <a:latin typeface="+mn-lt"/>
              </a:rPr>
              <a:t>prisons</a:t>
            </a:r>
            <a:r>
              <a:rPr lang="it-IT" sz="3200" dirty="0">
                <a:solidFill>
                  <a:schemeClr val="bg1"/>
                </a:solidFill>
                <a:latin typeface="+mn-lt"/>
              </a:rPr>
              <a:t> HCV </a:t>
            </a:r>
            <a:r>
              <a:rPr lang="it-IT" sz="3200" dirty="0" err="1">
                <a:solidFill>
                  <a:schemeClr val="bg1"/>
                </a:solidFill>
                <a:latin typeface="+mn-lt"/>
              </a:rPr>
              <a:t>cascade</a:t>
            </a:r>
            <a:r>
              <a:rPr lang="it-IT" sz="3200" dirty="0">
                <a:solidFill>
                  <a:schemeClr val="bg1"/>
                </a:solidFill>
                <a:latin typeface="+mn-lt"/>
              </a:rPr>
              <a:t> of care</a:t>
            </a:r>
          </a:p>
        </p:txBody>
      </p:sp>
      <p:sp>
        <p:nvSpPr>
          <p:cNvPr id="7" name="Rettangolo 6"/>
          <p:cNvSpPr/>
          <p:nvPr/>
        </p:nvSpPr>
        <p:spPr bwMode="auto">
          <a:xfrm>
            <a:off x="2029174" y="1434904"/>
            <a:ext cx="7410247" cy="4121833"/>
          </a:xfrm>
          <a:prstGeom prst="rect">
            <a:avLst/>
          </a:prstGeom>
          <a:noFill/>
          <a:ln w="50800" cap="sq" cmpd="sng" algn="ctr">
            <a:solidFill>
              <a:srgbClr val="C00000"/>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base">
              <a:spcBef>
                <a:spcPct val="50000"/>
              </a:spcBef>
              <a:spcAft>
                <a:spcPct val="50000"/>
              </a:spcAft>
            </a:pPr>
            <a:endParaRPr lang="it-IT" sz="2200">
              <a:latin typeface="Arial" charset="0"/>
            </a:endParaRPr>
          </a:p>
        </p:txBody>
      </p:sp>
      <p:sp>
        <p:nvSpPr>
          <p:cNvPr id="8"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50</a:t>
            </a:r>
            <a:endParaRPr lang="it-IT" b="1" dirty="0">
              <a:solidFill>
                <a:schemeClr val="bg1"/>
              </a:solidFill>
            </a:endParaRPr>
          </a:p>
        </p:txBody>
      </p:sp>
    </p:spTree>
    <p:extLst>
      <p:ext uri="{BB962C8B-B14F-4D97-AF65-F5344CB8AC3E}">
        <p14:creationId xmlns:p14="http://schemas.microsoft.com/office/powerpoint/2010/main" val="36480986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a:extLst>
              <a:ext uri="{FF2B5EF4-FFF2-40B4-BE49-F238E27FC236}">
                <a16:creationId xmlns="" xmlns:a16="http://schemas.microsoft.com/office/drawing/2014/main" id="{A0DAFBCD-6DF0-4667-8FD4-2A0A3C083A25}"/>
              </a:ext>
            </a:extLst>
          </p:cNvPr>
          <p:cNvSpPr/>
          <p:nvPr/>
        </p:nvSpPr>
        <p:spPr>
          <a:xfrm>
            <a:off x="1573967" y="170041"/>
            <a:ext cx="9458793" cy="6463308"/>
          </a:xfrm>
          <a:prstGeom prst="rect">
            <a:avLst/>
          </a:prstGeom>
        </p:spPr>
        <p:txBody>
          <a:bodyPr wrap="square">
            <a:spAutoFit/>
          </a:bodyPr>
          <a:lstStyle/>
          <a:p>
            <a:r>
              <a:rPr lang="en-US" dirty="0" smtClean="0">
                <a:solidFill>
                  <a:schemeClr val="bg1"/>
                </a:solidFill>
              </a:rPr>
              <a:t>Discussion</a:t>
            </a:r>
            <a:br>
              <a:rPr lang="en-US" dirty="0" smtClean="0">
                <a:solidFill>
                  <a:schemeClr val="bg1"/>
                </a:solidFill>
              </a:rPr>
            </a:br>
            <a:endParaRPr lang="en-US" dirty="0">
              <a:solidFill>
                <a:schemeClr val="bg1"/>
              </a:solidFill>
            </a:endParaRPr>
          </a:p>
          <a:p>
            <a:r>
              <a:rPr lang="en-US" dirty="0">
                <a:solidFill>
                  <a:schemeClr val="bg1"/>
                </a:solidFill>
              </a:rPr>
              <a:t>This survey was conducted to evaluate the impact of a bundle of interventions aimed at enhancing and expanding HCV care in prison considering it a strategic venue for treatment of affected individuals otherwise neglected with overall benefits for the general community. As shown by Martin N.K. </a:t>
            </a:r>
            <a:r>
              <a:rPr lang="en-US" dirty="0" smtClean="0">
                <a:solidFill>
                  <a:schemeClr val="bg1"/>
                </a:solidFill>
              </a:rPr>
              <a:t>et </a:t>
            </a:r>
            <a:r>
              <a:rPr lang="en-US" dirty="0">
                <a:solidFill>
                  <a:schemeClr val="bg1"/>
                </a:solidFill>
              </a:rPr>
              <a:t>al. elimination of HCV in PWID  could be  very effective to reduce HCV in the general </a:t>
            </a:r>
            <a:r>
              <a:rPr lang="en-US" dirty="0" smtClean="0">
                <a:solidFill>
                  <a:schemeClr val="bg1"/>
                </a:solidFill>
              </a:rPr>
              <a:t>community. </a:t>
            </a:r>
            <a:br>
              <a:rPr lang="en-US" dirty="0" smtClean="0">
                <a:solidFill>
                  <a:schemeClr val="bg1"/>
                </a:solidFill>
              </a:rPr>
            </a:br>
            <a:endParaRPr lang="en-US" dirty="0">
              <a:solidFill>
                <a:schemeClr val="bg1"/>
              </a:solidFill>
            </a:endParaRPr>
          </a:p>
          <a:p>
            <a:r>
              <a:rPr lang="en-US" dirty="0" smtClean="0">
                <a:solidFill>
                  <a:schemeClr val="bg1"/>
                </a:solidFill>
              </a:rPr>
              <a:t>High </a:t>
            </a:r>
            <a:r>
              <a:rPr lang="en-US" dirty="0">
                <a:solidFill>
                  <a:schemeClr val="bg1"/>
                </a:solidFill>
              </a:rPr>
              <a:t>HCV testing coverage (88%) was achieved by using a combined approach of offering opt-out HCV testing, either blood or oral tests , repeat individual counseling for those who did not want to test and education and information to increase awareness both among inmates as well as staff.  Opt-out testing HCV testing in prison has been proven to be a cost-effective strategy to reduce transmission in the </a:t>
            </a:r>
            <a:r>
              <a:rPr lang="en-US" dirty="0" smtClean="0">
                <a:solidFill>
                  <a:schemeClr val="bg1"/>
                </a:solidFill>
              </a:rPr>
              <a:t>community, </a:t>
            </a:r>
            <a:r>
              <a:rPr lang="en-US" dirty="0">
                <a:solidFill>
                  <a:schemeClr val="bg1"/>
                </a:solidFill>
              </a:rPr>
              <a:t>nevertheless special care must be taken when running universal program within a community of  individuals whose liberty has been restricted often with stressing effects on mental condition that might lead to refusal to test at first entrance. In our experience additional strategies were needed to ensure also “difficult” and marginalized patients would adhere to the screening offer and overcome distrust towards medical personnel, e.g. young offenders with behavioral disorders, long course drug users with concomitant psychiatric problems and homeless. A tailored approach around the patients who opt out need to be developed to ensure to reach  high coverage and included  one to one counseling, repeat contact with the same person along the detention period and counselling from different providers, as well as less invasive methods. In our </a:t>
            </a:r>
            <a:r>
              <a:rPr lang="en-US" dirty="0" smtClean="0">
                <a:solidFill>
                  <a:schemeClr val="bg1"/>
                </a:solidFill>
              </a:rPr>
              <a:t>experience </a:t>
            </a:r>
            <a:r>
              <a:rPr lang="en-US" dirty="0">
                <a:solidFill>
                  <a:schemeClr val="bg1"/>
                </a:solidFill>
              </a:rPr>
              <a:t>oral tests were found to be more acceptable among illegal immigrants of African origin and young offenders and led to identification of new cases. </a:t>
            </a:r>
          </a:p>
        </p:txBody>
      </p:sp>
      <p:sp>
        <p:nvSpPr>
          <p:cNvPr id="4"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51</a:t>
            </a:r>
            <a:endParaRPr lang="it-IT" b="1" dirty="0">
              <a:solidFill>
                <a:schemeClr val="bg1"/>
              </a:solidFill>
            </a:endParaRPr>
          </a:p>
        </p:txBody>
      </p:sp>
    </p:spTree>
    <p:extLst>
      <p:ext uri="{BB962C8B-B14F-4D97-AF65-F5344CB8AC3E}">
        <p14:creationId xmlns:p14="http://schemas.microsoft.com/office/powerpoint/2010/main" val="33918852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ttangolo 2">
            <a:extLst>
              <a:ext uri="{FF2B5EF4-FFF2-40B4-BE49-F238E27FC236}">
                <a16:creationId xmlns="" xmlns:a16="http://schemas.microsoft.com/office/drawing/2014/main" id="{15F5A83B-98B0-4D67-B087-CF0ED6664B4D}"/>
              </a:ext>
            </a:extLst>
          </p:cNvPr>
          <p:cNvSpPr/>
          <p:nvPr/>
        </p:nvSpPr>
        <p:spPr>
          <a:xfrm>
            <a:off x="209862" y="461439"/>
            <a:ext cx="11401567" cy="5223481"/>
          </a:xfrm>
          <a:prstGeom prst="rect">
            <a:avLst/>
          </a:prstGeom>
        </p:spPr>
        <p:txBody>
          <a:bodyPr wrap="square">
            <a:spAutoFit/>
          </a:bodyPr>
          <a:lstStyle/>
          <a:p>
            <a:pPr>
              <a:lnSpc>
                <a:spcPct val="150000"/>
              </a:lnSpc>
              <a:spcAft>
                <a:spcPts val="0"/>
              </a:spcAft>
            </a:pPr>
            <a:r>
              <a:rPr lang="en-US" sz="1600" dirty="0">
                <a:solidFill>
                  <a:schemeClr val="bg1"/>
                </a:solidFill>
                <a:latin typeface="Times New Roman" panose="02020603050405020304" pitchFamily="18" charset="0"/>
                <a:ea typeface="MS Mincho" panose="020B0400000000000000" pitchFamily="49" charset="-128"/>
                <a:cs typeface="Times New Roman" panose="02020603050405020304" pitchFamily="18" charset="0"/>
              </a:rPr>
              <a:t>The prevalence of HCV infection in our cohort  was 10,1%, slightly lower than previously reported in a similar cohort in Italy and Spain [18,19], that might be explained by improved access to rehabilitation program in the community for offenders with substance abuse problems that are sentenced for minor crimes. Over 90% of HCV positive inmates  underwent further evaluation to determine their eligibility, with very few that missed this opportunity due to judicial issues, like unexpected transfer or quick release. Such  high proportion of onward referral and linkage to HCV care was possible because all HCV positive inmates were referred to ID specialist by the general practitioners or straight by the laboratory in case of new infections. This in turn enabled post-test counseling, rapid eligibility assessment, prompt start of treatment and completion within a short period of time.  </a:t>
            </a:r>
            <a:endParaRPr lang="it-IT" sz="1600" dirty="0">
              <a:solidFill>
                <a:schemeClr val="bg1"/>
              </a:solidFill>
              <a:latin typeface="Calibri" panose="020F0502020204030204" pitchFamily="34" charset="0"/>
              <a:ea typeface="MS Mincho" panose="020B0400000000000000" pitchFamily="49" charset="-128"/>
              <a:cs typeface="Times New Roman" panose="02020603050405020304" pitchFamily="18" charset="0"/>
            </a:endParaRPr>
          </a:p>
          <a:p>
            <a:pPr>
              <a:lnSpc>
                <a:spcPct val="150000"/>
              </a:lnSpc>
              <a:spcAft>
                <a:spcPts val="0"/>
              </a:spcAft>
            </a:pPr>
            <a:r>
              <a:rPr lang="en-US" sz="1600" dirty="0">
                <a:solidFill>
                  <a:schemeClr val="bg1"/>
                </a:solidFill>
                <a:latin typeface="Times New Roman" panose="02020603050405020304" pitchFamily="18" charset="0"/>
                <a:ea typeface="MS Mincho" panose="020B0400000000000000" pitchFamily="49" charset="-128"/>
                <a:cs typeface="Times New Roman" panose="02020603050405020304" pitchFamily="18" charset="0"/>
              </a:rPr>
              <a:t>Among the patients with undetectable viral load the majority was as such as a result of a previous   treatment received while in prison. DAAs, that were used in our experience in 75% of the cases, are indeed particularly suitable to the prison setting </a:t>
            </a:r>
            <a:r>
              <a:rPr lang="en-US" sz="1600" dirty="0" smtClean="0">
                <a:solidFill>
                  <a:schemeClr val="bg1"/>
                </a:solidFill>
                <a:latin typeface="Times New Roman" panose="02020603050405020304" pitchFamily="18" charset="0"/>
                <a:ea typeface="MS Mincho" panose="020B0400000000000000" pitchFamily="49" charset="-128"/>
                <a:cs typeface="Times New Roman" panose="02020603050405020304" pitchFamily="18" charset="0"/>
              </a:rPr>
              <a:t>due </a:t>
            </a:r>
            <a:r>
              <a:rPr lang="en-US" sz="1600" dirty="0">
                <a:solidFill>
                  <a:schemeClr val="bg1"/>
                </a:solidFill>
                <a:latin typeface="Times New Roman" panose="02020603050405020304" pitchFamily="18" charset="0"/>
                <a:ea typeface="MS Mincho" panose="020B0400000000000000" pitchFamily="49" charset="-128"/>
                <a:cs typeface="Times New Roman" panose="02020603050405020304" pitchFamily="18" charset="0"/>
              </a:rPr>
              <a:t>to easy administration, lack of side effects and short duration of treatment that overcome the possibility of interrupt treatment due to  unexpected transfers and release </a:t>
            </a:r>
            <a:r>
              <a:rPr lang="en-US" sz="1600" dirty="0" smtClean="0">
                <a:solidFill>
                  <a:schemeClr val="bg1"/>
                </a:solidFill>
                <a:latin typeface="Times New Roman" panose="02020603050405020304" pitchFamily="18" charset="0"/>
                <a:ea typeface="MS Mincho" panose="020B0400000000000000" pitchFamily="49" charset="-128"/>
                <a:cs typeface="Times New Roman" panose="02020603050405020304" pitchFamily="18" charset="0"/>
              </a:rPr>
              <a:t>Besides</a:t>
            </a:r>
            <a:r>
              <a:rPr lang="en-US" sz="1600" dirty="0">
                <a:solidFill>
                  <a:schemeClr val="bg1"/>
                </a:solidFill>
                <a:latin typeface="Times New Roman" panose="02020603050405020304" pitchFamily="18" charset="0"/>
                <a:ea typeface="MS Mincho" panose="020B0400000000000000" pitchFamily="49" charset="-128"/>
                <a:cs typeface="Times New Roman" panose="02020603050405020304" pitchFamily="18" charset="0"/>
              </a:rPr>
              <a:t>, several trials had shown similar efficacy among active drug users receiving DAAs who were on substitution therapy and who had admit concomitant substance abuse </a:t>
            </a:r>
            <a:r>
              <a:rPr lang="en-US" sz="1600" dirty="0" smtClean="0">
                <a:solidFill>
                  <a:schemeClr val="bg1"/>
                </a:solidFill>
                <a:latin typeface="Times New Roman" panose="02020603050405020304" pitchFamily="18" charset="0"/>
                <a:ea typeface="MS Mincho" panose="020B0400000000000000" pitchFamily="49" charset="-128"/>
                <a:cs typeface="Times New Roman" panose="02020603050405020304" pitchFamily="18" charset="0"/>
              </a:rPr>
              <a:t>.Up </a:t>
            </a:r>
            <a:r>
              <a:rPr lang="en-US" sz="1600" dirty="0">
                <a:solidFill>
                  <a:schemeClr val="bg1"/>
                </a:solidFill>
                <a:latin typeface="Times New Roman" panose="02020603050405020304" pitchFamily="18" charset="0"/>
                <a:ea typeface="MS Mincho" panose="020B0400000000000000" pitchFamily="49" charset="-128"/>
                <a:cs typeface="Times New Roman" panose="02020603050405020304" pitchFamily="18" charset="0"/>
              </a:rPr>
              <a:t>to date in our experience, till now </a:t>
            </a:r>
            <a:r>
              <a:rPr lang="en-US" sz="1600" i="1" dirty="0">
                <a:solidFill>
                  <a:schemeClr val="bg1"/>
                </a:solidFill>
                <a:latin typeface="Times New Roman" panose="02020603050405020304" pitchFamily="18" charset="0"/>
                <a:ea typeface="MS Mincho" panose="020B0400000000000000" pitchFamily="49" charset="-128"/>
                <a:cs typeface="Times New Roman" panose="02020603050405020304" pitchFamily="18" charset="0"/>
              </a:rPr>
              <a:t>over 200</a:t>
            </a:r>
            <a:r>
              <a:rPr lang="en-US" sz="1600" dirty="0">
                <a:solidFill>
                  <a:schemeClr val="bg1"/>
                </a:solidFill>
                <a:latin typeface="Times New Roman" panose="02020603050405020304" pitchFamily="18" charset="0"/>
                <a:ea typeface="MS Mincho" panose="020B0400000000000000" pitchFamily="49" charset="-128"/>
                <a:cs typeface="Times New Roman" panose="02020603050405020304" pitchFamily="18" charset="0"/>
              </a:rPr>
              <a:t> only one patient had relapsed, that was started on treatment while in the community before entering the prison. Results were similar in  short and long-stay facilities because of the prompt treatment of all eligible individuals as soon as identified.   </a:t>
            </a:r>
            <a:endParaRPr lang="it-IT" sz="1600" dirty="0">
              <a:solidFill>
                <a:schemeClr val="bg1"/>
              </a:solidFill>
              <a:latin typeface="Calibri" panose="020F0502020204030204" pitchFamily="34" charset="0"/>
              <a:ea typeface="MS Mincho" panose="020B0400000000000000" pitchFamily="49" charset="-128"/>
              <a:cs typeface="Times New Roman" panose="02020603050405020304" pitchFamily="18" charset="0"/>
            </a:endParaRPr>
          </a:p>
        </p:txBody>
      </p:sp>
      <p:sp>
        <p:nvSpPr>
          <p:cNvPr id="4"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52</a:t>
            </a:r>
            <a:endParaRPr lang="it-IT" b="1" dirty="0">
              <a:solidFill>
                <a:schemeClr val="bg1"/>
              </a:solidFill>
            </a:endParaRPr>
          </a:p>
        </p:txBody>
      </p:sp>
    </p:spTree>
    <p:extLst>
      <p:ext uri="{BB962C8B-B14F-4D97-AF65-F5344CB8AC3E}">
        <p14:creationId xmlns:p14="http://schemas.microsoft.com/office/powerpoint/2010/main" val="13573196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 xmlns:a16="http://schemas.microsoft.com/office/drawing/2014/main" id="{DE0E7CA4-3DCC-4221-9D02-C03F856DC388}"/>
              </a:ext>
            </a:extLst>
          </p:cNvPr>
          <p:cNvSpPr/>
          <p:nvPr/>
        </p:nvSpPr>
        <p:spPr>
          <a:xfrm>
            <a:off x="1348404" y="27945"/>
            <a:ext cx="9397218" cy="6863417"/>
          </a:xfrm>
          <a:prstGeom prst="rect">
            <a:avLst/>
          </a:prstGeom>
        </p:spPr>
        <p:txBody>
          <a:bodyPr wrap="square">
            <a:spAutoFit/>
          </a:bodyPr>
          <a:lstStyle/>
          <a:p>
            <a:r>
              <a:rPr lang="en-US" sz="2000" smtClean="0">
                <a:solidFill>
                  <a:schemeClr val="bg1"/>
                </a:solidFill>
              </a:rPr>
              <a:t>Comparing </a:t>
            </a:r>
            <a:r>
              <a:rPr lang="en-US" sz="2000" dirty="0">
                <a:solidFill>
                  <a:schemeClr val="bg1"/>
                </a:solidFill>
              </a:rPr>
              <a:t>our experience to a recently published  HCV test and treat trial conducted in a Spanish prison (18) that were able to reach 0 prevalence of </a:t>
            </a:r>
            <a:r>
              <a:rPr lang="en-US" sz="2000" dirty="0" err="1">
                <a:solidFill>
                  <a:schemeClr val="bg1"/>
                </a:solidFill>
              </a:rPr>
              <a:t>viremic</a:t>
            </a:r>
            <a:r>
              <a:rPr lang="en-US" sz="2000" dirty="0">
                <a:solidFill>
                  <a:schemeClr val="bg1"/>
                </a:solidFill>
              </a:rPr>
              <a:t> infection, the main practical challenges were the  continuous new admission from the community of new HCV positive inmates often unaware of their condition and  the refusal to treat especially in case of asymptomatic infections or  due to their mental condition or psychological/emotional situation. </a:t>
            </a:r>
          </a:p>
          <a:p>
            <a:r>
              <a:rPr lang="en-US" sz="2000" dirty="0">
                <a:solidFill>
                  <a:schemeClr val="bg1"/>
                </a:solidFill>
              </a:rPr>
              <a:t>In relation to our experience the main limitation in term of exportability to other Italian prisons and other countries is the availability of specialists within the prison, as well as ultrasounds service, while pharmacy orders and laboratory results are easily available by web from inside the prison. Treatment as prevention program in the prison have been already found to be cost [23] effective: despite the extra cost for having specialist care inside the prison might not have been considered in such calculation, it is unlikely to change the overall benefit and such availability  appears more linked to political endorsement of a HCV elimination  program. Regarding the survey main limitations concern the method: data were extracted retrospectively from clinical files so that some variables, in particularly the counseling approach was not properly recorded and the concomitant psychiatric condition and diagnosis was not always clear, when present. Also variable such as substance abuse was self-reported and didn’t always differentiate between endo-venous or oral abuse. Lastly, it was not possible to compare the intervention with a baselines assessment, in particular the prevalence of </a:t>
            </a:r>
            <a:r>
              <a:rPr lang="en-US" sz="2000" dirty="0" err="1">
                <a:solidFill>
                  <a:schemeClr val="bg1"/>
                </a:solidFill>
              </a:rPr>
              <a:t>viremic</a:t>
            </a:r>
            <a:r>
              <a:rPr lang="en-US" sz="2000" dirty="0">
                <a:solidFill>
                  <a:schemeClr val="bg1"/>
                </a:solidFill>
              </a:rPr>
              <a:t> infection before the treatment thus it is difficult to assess how much of the effect was due to the intervention bundle.</a:t>
            </a:r>
          </a:p>
        </p:txBody>
      </p:sp>
      <p:sp>
        <p:nvSpPr>
          <p:cNvPr id="4"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53</a:t>
            </a:r>
            <a:endParaRPr lang="it-IT" b="1" dirty="0">
              <a:solidFill>
                <a:schemeClr val="bg1"/>
              </a:solidFill>
            </a:endParaRPr>
          </a:p>
        </p:txBody>
      </p:sp>
    </p:spTree>
    <p:extLst>
      <p:ext uri="{BB962C8B-B14F-4D97-AF65-F5344CB8AC3E}">
        <p14:creationId xmlns:p14="http://schemas.microsoft.com/office/powerpoint/2010/main" val="22199574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a:extLst>
              <a:ext uri="{FF2B5EF4-FFF2-40B4-BE49-F238E27FC236}">
                <a16:creationId xmlns="" xmlns:a16="http://schemas.microsoft.com/office/drawing/2014/main" id="{9491D7BF-B4B5-45EB-9FF8-6F2A914584EF}"/>
              </a:ext>
            </a:extLst>
          </p:cNvPr>
          <p:cNvSpPr/>
          <p:nvPr/>
        </p:nvSpPr>
        <p:spPr>
          <a:xfrm>
            <a:off x="1186004" y="951482"/>
            <a:ext cx="9316016" cy="5909310"/>
          </a:xfrm>
          <a:prstGeom prst="rect">
            <a:avLst/>
          </a:prstGeom>
        </p:spPr>
        <p:txBody>
          <a:bodyPr wrap="square">
            <a:spAutoFit/>
          </a:bodyPr>
          <a:lstStyle/>
          <a:p>
            <a:r>
              <a:rPr lang="en-US" sz="2000" dirty="0">
                <a:solidFill>
                  <a:schemeClr val="bg1"/>
                </a:solidFill>
              </a:rPr>
              <a:t>Conclusions</a:t>
            </a:r>
          </a:p>
          <a:p>
            <a:endParaRPr lang="en-US" sz="2000" dirty="0" smtClean="0">
              <a:solidFill>
                <a:schemeClr val="bg1"/>
              </a:solidFill>
            </a:endParaRPr>
          </a:p>
          <a:p>
            <a:r>
              <a:rPr lang="en-US" sz="2000" dirty="0" smtClean="0">
                <a:solidFill>
                  <a:schemeClr val="bg1"/>
                </a:solidFill>
              </a:rPr>
              <a:t>Implementation </a:t>
            </a:r>
            <a:r>
              <a:rPr lang="en-US" sz="2000" dirty="0">
                <a:solidFill>
                  <a:schemeClr val="bg1"/>
                </a:solidFill>
              </a:rPr>
              <a:t>in prison of test and treat program offer an unique possibility of detection and cure of HCV </a:t>
            </a:r>
          </a:p>
          <a:p>
            <a:r>
              <a:rPr lang="en-US" sz="2000" dirty="0">
                <a:solidFill>
                  <a:schemeClr val="bg1"/>
                </a:solidFill>
              </a:rPr>
              <a:t>in a special at risk population that is often suffering from reduced access to care once free in the community, with benefits that go beyond the individual and reach the overall community. </a:t>
            </a:r>
          </a:p>
          <a:p>
            <a:r>
              <a:rPr lang="en-US" sz="2000" dirty="0">
                <a:solidFill>
                  <a:schemeClr val="bg1"/>
                </a:solidFill>
              </a:rPr>
              <a:t>Our program based on systematic screening of all new inmates followed by fast track and prompt treatment of eligible cases is the result of an elimination strategy that has been tailored to respond to the specific characteristic and challenges of our setting and  that has been built over the time with a multidisciplinary approach and  strong coordination between health and non-health professionals, including  patients  and  judiciary system . </a:t>
            </a:r>
          </a:p>
          <a:p>
            <a:r>
              <a:rPr lang="en-US" sz="2000" dirty="0">
                <a:solidFill>
                  <a:schemeClr val="bg1"/>
                </a:solidFill>
              </a:rPr>
              <a:t>Despite the positive impact of this strategy, still it remains a small group of persons difficult to engage in care due to important co-morbidities, especially psychiatric conditions or diseases, that require a dedicated individual strategy.</a:t>
            </a:r>
          </a:p>
          <a:p>
            <a:endParaRPr lang="en-US" sz="2000" dirty="0"/>
          </a:p>
          <a:p>
            <a:endParaRPr lang="en-US" sz="2000" dirty="0"/>
          </a:p>
          <a:p>
            <a:endParaRPr lang="en-US" sz="2000" dirty="0"/>
          </a:p>
        </p:txBody>
      </p:sp>
      <p:sp>
        <p:nvSpPr>
          <p:cNvPr id="4"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54</a:t>
            </a:r>
            <a:endParaRPr lang="it-IT" b="1" dirty="0">
              <a:solidFill>
                <a:schemeClr val="bg1"/>
              </a:solidFill>
            </a:endParaRPr>
          </a:p>
        </p:txBody>
      </p:sp>
    </p:spTree>
    <p:extLst>
      <p:ext uri="{BB962C8B-B14F-4D97-AF65-F5344CB8AC3E}">
        <p14:creationId xmlns:p14="http://schemas.microsoft.com/office/powerpoint/2010/main" val="40989126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2164E83-A1E6-4904-83A3-54E6828EFEF6}"/>
              </a:ext>
            </a:extLst>
          </p:cNvPr>
          <p:cNvSpPr>
            <a:spLocks noGrp="1"/>
          </p:cNvSpPr>
          <p:nvPr>
            <p:ph type="title"/>
          </p:nvPr>
        </p:nvSpPr>
        <p:spPr>
          <a:xfrm>
            <a:off x="442913" y="91781"/>
            <a:ext cx="11483975" cy="822325"/>
          </a:xfrm>
        </p:spPr>
        <p:txBody>
          <a:bodyPr/>
          <a:lstStyle/>
          <a:p>
            <a:r>
              <a:rPr lang="en-GB" dirty="0"/>
              <a:t>Case Study </a:t>
            </a:r>
            <a:r>
              <a:rPr lang="en-GB" altLang="en-US" dirty="0"/>
              <a:t>– 1</a:t>
            </a:r>
            <a:endParaRPr lang="en-GB" dirty="0"/>
          </a:p>
        </p:txBody>
      </p:sp>
      <p:sp>
        <p:nvSpPr>
          <p:cNvPr id="5" name="Text Placeholder 4">
            <a:extLst>
              <a:ext uri="{FF2B5EF4-FFF2-40B4-BE49-F238E27FC236}">
                <a16:creationId xmlns="" xmlns:a16="http://schemas.microsoft.com/office/drawing/2014/main" id="{9DAF6300-2954-46B5-94AB-C66922344C0F}"/>
              </a:ext>
            </a:extLst>
          </p:cNvPr>
          <p:cNvSpPr>
            <a:spLocks noGrp="1"/>
          </p:cNvSpPr>
          <p:nvPr>
            <p:ph type="body" sz="quarter" idx="14"/>
          </p:nvPr>
        </p:nvSpPr>
        <p:spPr>
          <a:xfrm>
            <a:off x="5282569" y="6230360"/>
            <a:ext cx="5599290" cy="276999"/>
          </a:xfrm>
        </p:spPr>
        <p:txBody>
          <a:bodyPr/>
          <a:lstStyle/>
          <a:p>
            <a:r>
              <a:rPr lang="en-GB" dirty="0"/>
              <a:t>Data presented here are the speaker’s own. </a:t>
            </a:r>
            <a:br>
              <a:rPr lang="en-GB" dirty="0"/>
            </a:br>
            <a:r>
              <a:rPr lang="en-GB" dirty="0"/>
              <a:t>There</a:t>
            </a:r>
            <a:r>
              <a:rPr lang="en-US" dirty="0"/>
              <a:t> are no references published for these. Data presented are internal only and no distribution is allowed</a:t>
            </a:r>
            <a:endParaRPr lang="en-GB" dirty="0"/>
          </a:p>
        </p:txBody>
      </p:sp>
      <p:sp>
        <p:nvSpPr>
          <p:cNvPr id="6" name="Content Placeholder 5">
            <a:extLst>
              <a:ext uri="{FF2B5EF4-FFF2-40B4-BE49-F238E27FC236}">
                <a16:creationId xmlns="" xmlns:a16="http://schemas.microsoft.com/office/drawing/2014/main" id="{B9C07BEB-EAE5-4696-960B-45E84FF5D4E4}"/>
              </a:ext>
            </a:extLst>
          </p:cNvPr>
          <p:cNvSpPr>
            <a:spLocks noGrp="1"/>
          </p:cNvSpPr>
          <p:nvPr>
            <p:ph sz="quarter" idx="15"/>
          </p:nvPr>
        </p:nvSpPr>
        <p:spPr/>
        <p:txBody>
          <a:bodyPr/>
          <a:lstStyle/>
          <a:p>
            <a:pPr marL="342900" indent="-342900" algn="just">
              <a:buFont typeface="Arial" panose="020B0604020202020204" pitchFamily="34" charset="0"/>
              <a:buChar char="•"/>
            </a:pPr>
            <a:r>
              <a:rPr lang="it-IT" sz="1600" dirty="0"/>
              <a:t>DM,  49 years old italian male</a:t>
            </a:r>
          </a:p>
          <a:p>
            <a:pPr marL="342900" indent="-342900" algn="just">
              <a:buFont typeface="Arial" panose="020B0604020202020204" pitchFamily="34" charset="0"/>
              <a:buChar char="•"/>
            </a:pPr>
            <a:r>
              <a:rPr lang="it-IT" sz="1600" dirty="0"/>
              <a:t>IDU (heroin &amp; cocaine). Followed by a Drug Addiction Service since 1987 and taking opioid substitution treatment (methadone) </a:t>
            </a:r>
          </a:p>
          <a:p>
            <a:pPr marL="342900" indent="-342900">
              <a:buFont typeface="Arial" panose="020B0604020202020204" pitchFamily="34" charset="0"/>
              <a:buChar char="•"/>
            </a:pPr>
            <a:r>
              <a:rPr lang="it-IT" sz="1600" dirty="0"/>
              <a:t>Alcohol abuser (daily alcohol intake 3lts)</a:t>
            </a:r>
          </a:p>
          <a:p>
            <a:pPr marL="342900" indent="-342900" algn="just">
              <a:buFont typeface="Arial" panose="020B0604020202020204" pitchFamily="34" charset="0"/>
              <a:buChar char="•"/>
            </a:pPr>
            <a:r>
              <a:rPr lang="it-IT" sz="1600" dirty="0"/>
              <a:t>Heavy cigarette smoker (40 c. a day)</a:t>
            </a:r>
          </a:p>
          <a:p>
            <a:pPr marL="342900" indent="-342900" algn="just">
              <a:buFont typeface="Arial" panose="020B0604020202020204" pitchFamily="34" charset="0"/>
              <a:buChar char="•"/>
            </a:pPr>
            <a:r>
              <a:rPr lang="it-IT" sz="1600" dirty="0" err="1">
                <a:solidFill>
                  <a:srgbClr val="FF0000"/>
                </a:solidFill>
              </a:rPr>
              <a:t>Never</a:t>
            </a:r>
            <a:r>
              <a:rPr lang="it-IT" sz="1600" dirty="0">
                <a:solidFill>
                  <a:srgbClr val="FF0000"/>
                </a:solidFill>
              </a:rPr>
              <a:t> </a:t>
            </a:r>
            <a:r>
              <a:rPr lang="it-IT" sz="1600" dirty="0"/>
              <a:t>submitted to blood borne diseases screening</a:t>
            </a:r>
          </a:p>
          <a:p>
            <a:pPr marL="342900" indent="-342900" algn="just">
              <a:buFont typeface="Arial" panose="020B0604020202020204" pitchFamily="34" charset="0"/>
              <a:buChar char="•"/>
            </a:pPr>
            <a:r>
              <a:rPr lang="it-IT" sz="1600" dirty="0"/>
              <a:t>1989: Admitted in hospital for pneumonia. Diagnosis of PCP AIDS (C3 Atlanta) : CD4 cell count nadir 1/mmc</a:t>
            </a:r>
          </a:p>
          <a:p>
            <a:pPr marL="342900" indent="-342900" algn="just">
              <a:buFont typeface="Arial" panose="020B0604020202020204" pitchFamily="34" charset="0"/>
              <a:buChar char="•"/>
            </a:pPr>
            <a:r>
              <a:rPr lang="en-US" sz="1600" dirty="0"/>
              <a:t>Referred to Infectious Disease Unit of San Paolo Hospital </a:t>
            </a:r>
          </a:p>
          <a:p>
            <a:pPr marL="342900" indent="-342900" algn="just">
              <a:buFont typeface="Arial" panose="020B0604020202020204" pitchFamily="34" charset="0"/>
              <a:buChar char="•"/>
            </a:pPr>
            <a:r>
              <a:rPr lang="it-IT" sz="1600" dirty="0"/>
              <a:t>Started on dual and then triple drug regimen therapy according to guidelines. Throughout the years an optimal virological status was achieved (January 2018 CD4 1248/mmc, 24% HIV-RNA undetectable)</a:t>
            </a:r>
          </a:p>
          <a:p>
            <a:pPr marL="342900" indent="-342900" algn="just">
              <a:buFont typeface="Arial" panose="020B0604020202020204" pitchFamily="34" charset="0"/>
              <a:buChar char="•"/>
            </a:pPr>
            <a:r>
              <a:rPr lang="it-IT" sz="1600" dirty="0"/>
              <a:t>1991: Diagnosis of HCV genotype 1b infection </a:t>
            </a:r>
          </a:p>
          <a:p>
            <a:pPr marL="342900" indent="-342900" algn="just">
              <a:buFont typeface="Arial" panose="020B0604020202020204" pitchFamily="34" charset="0"/>
              <a:buChar char="•"/>
            </a:pPr>
            <a:r>
              <a:rPr lang="it-IT" sz="1600" dirty="0"/>
              <a:t>1992: </a:t>
            </a:r>
            <a:r>
              <a:rPr lang="it-IT" sz="1600" dirty="0" err="1"/>
              <a:t>Liver</a:t>
            </a:r>
            <a:r>
              <a:rPr lang="it-IT" sz="1600" dirty="0"/>
              <a:t> biopsy Chronic HCV Hepatitis Ishak score: 7</a:t>
            </a:r>
          </a:p>
          <a:p>
            <a:pPr marL="342900" indent="-342900" algn="just">
              <a:buFont typeface="Arial" panose="020B0604020202020204" pitchFamily="34" charset="0"/>
              <a:buChar char="•"/>
            </a:pPr>
            <a:r>
              <a:rPr lang="it-IT" sz="1600" dirty="0" err="1"/>
              <a:t>Comorbidities</a:t>
            </a:r>
            <a:r>
              <a:rPr lang="it-IT" sz="1600" dirty="0"/>
              <a:t>: COPD, arterial hypertension, ischemic heart disease (MI due to cocaine abuse with PTCA), epilepsy treated with phenobarbital</a:t>
            </a:r>
          </a:p>
          <a:p>
            <a:endParaRPr lang="en-GB" dirty="0"/>
          </a:p>
        </p:txBody>
      </p:sp>
      <p:sp>
        <p:nvSpPr>
          <p:cNvPr id="7" name="Text Placeholder 6">
            <a:extLst>
              <a:ext uri="{FF2B5EF4-FFF2-40B4-BE49-F238E27FC236}">
                <a16:creationId xmlns="" xmlns:a16="http://schemas.microsoft.com/office/drawing/2014/main" id="{D162C7E6-B486-4F85-8A66-F3113C08510A}"/>
              </a:ext>
            </a:extLst>
          </p:cNvPr>
          <p:cNvSpPr>
            <a:spLocks noGrp="1"/>
          </p:cNvSpPr>
          <p:nvPr>
            <p:ph type="body" sz="quarter" idx="16"/>
          </p:nvPr>
        </p:nvSpPr>
        <p:spPr>
          <a:xfrm>
            <a:off x="442913" y="6091861"/>
            <a:ext cx="3909725" cy="415498"/>
          </a:xfrm>
        </p:spPr>
        <p:txBody>
          <a:bodyPr/>
          <a:lstStyle/>
          <a:p>
            <a:r>
              <a:rPr lang="en-GB" dirty="0"/>
              <a:t>DM, demographic; IDU, injection drug use; PCP, pneumocystis pneumonia; </a:t>
            </a:r>
          </a:p>
          <a:p>
            <a:r>
              <a:rPr lang="en-GB" dirty="0"/>
              <a:t>COPD, chronic obstructive pulmonary disease; MI, myocardial infarction; </a:t>
            </a:r>
          </a:p>
          <a:p>
            <a:r>
              <a:rPr lang="en-GB" dirty="0"/>
              <a:t>PTCA, percutaneous transluminal coronary angioplasty.</a:t>
            </a:r>
          </a:p>
        </p:txBody>
      </p:sp>
      <p:sp>
        <p:nvSpPr>
          <p:cNvPr id="8"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smtClean="0"/>
              <a:t>55</a:t>
            </a:r>
            <a:endParaRPr lang="it-IT" b="1" dirty="0"/>
          </a:p>
        </p:txBody>
      </p:sp>
    </p:spTree>
    <p:extLst>
      <p:ext uri="{BB962C8B-B14F-4D97-AF65-F5344CB8AC3E}">
        <p14:creationId xmlns:p14="http://schemas.microsoft.com/office/powerpoint/2010/main" val="8541890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59CD8691-2ECA-45FB-A275-5666414F75B9}"/>
              </a:ext>
            </a:extLst>
          </p:cNvPr>
          <p:cNvSpPr>
            <a:spLocks noGrp="1"/>
          </p:cNvSpPr>
          <p:nvPr>
            <p:ph type="title"/>
          </p:nvPr>
        </p:nvSpPr>
        <p:spPr/>
        <p:txBody>
          <a:bodyPr/>
          <a:lstStyle/>
          <a:p>
            <a:r>
              <a:rPr lang="en-GB" dirty="0"/>
              <a:t>Case Study – 2 </a:t>
            </a:r>
          </a:p>
        </p:txBody>
      </p:sp>
      <p:sp>
        <p:nvSpPr>
          <p:cNvPr id="9" name="Text Placeholder 8">
            <a:extLst>
              <a:ext uri="{FF2B5EF4-FFF2-40B4-BE49-F238E27FC236}">
                <a16:creationId xmlns="" xmlns:a16="http://schemas.microsoft.com/office/drawing/2014/main" id="{0E392BBC-0CEA-4C01-9D9F-C15A17DBA094}"/>
              </a:ext>
            </a:extLst>
          </p:cNvPr>
          <p:cNvSpPr>
            <a:spLocks noGrp="1"/>
          </p:cNvSpPr>
          <p:nvPr>
            <p:ph type="body" sz="quarter" idx="14"/>
          </p:nvPr>
        </p:nvSpPr>
        <p:spPr>
          <a:xfrm>
            <a:off x="5870392" y="5642530"/>
            <a:ext cx="5599290" cy="276999"/>
          </a:xfrm>
        </p:spPr>
        <p:txBody>
          <a:bodyPr/>
          <a:lstStyle/>
          <a:p>
            <a:r>
              <a:rPr lang="en-GB" dirty="0"/>
              <a:t>Remaining data presented here are the speaker’s own. </a:t>
            </a:r>
            <a:br>
              <a:rPr lang="en-GB" dirty="0"/>
            </a:br>
            <a:r>
              <a:rPr lang="en-GB" dirty="0"/>
              <a:t>There</a:t>
            </a:r>
            <a:r>
              <a:rPr lang="en-US" dirty="0"/>
              <a:t> are no references published for these. Data presented are internal only and no distribution is allowed</a:t>
            </a:r>
            <a:endParaRPr lang="en-GB" dirty="0"/>
          </a:p>
        </p:txBody>
      </p:sp>
      <p:sp>
        <p:nvSpPr>
          <p:cNvPr id="10" name="Content Placeholder 9">
            <a:extLst>
              <a:ext uri="{FF2B5EF4-FFF2-40B4-BE49-F238E27FC236}">
                <a16:creationId xmlns="" xmlns:a16="http://schemas.microsoft.com/office/drawing/2014/main" id="{50C4C30B-45F1-43BC-8889-A32CA05F7BE4}"/>
              </a:ext>
            </a:extLst>
          </p:cNvPr>
          <p:cNvSpPr>
            <a:spLocks noGrp="1"/>
          </p:cNvSpPr>
          <p:nvPr>
            <p:ph sz="quarter" idx="15"/>
          </p:nvPr>
        </p:nvSpPr>
        <p:spPr/>
        <p:txBody>
          <a:bodyPr/>
          <a:lstStyle/>
          <a:p>
            <a:pPr marL="342900" indent="-342900" algn="just">
              <a:buFont typeface="Arial" panose="020B0604020202020204" pitchFamily="34" charset="0"/>
              <a:buChar char="•"/>
            </a:pPr>
            <a:r>
              <a:rPr lang="it-IT" dirty="0"/>
              <a:t>2001: </a:t>
            </a:r>
            <a:r>
              <a:rPr lang="it-IT" dirty="0">
                <a:solidFill>
                  <a:srgbClr val="FF0000"/>
                </a:solidFill>
              </a:rPr>
              <a:t>first detention in Milano prison due to a three year sentence</a:t>
            </a:r>
          </a:p>
          <a:p>
            <a:pPr marL="342900" indent="-342900" algn="just">
              <a:buFont typeface="Arial" panose="020B0604020202020204" pitchFamily="34" charset="0"/>
              <a:buChar char="•"/>
            </a:pPr>
            <a:r>
              <a:rPr lang="it-IT" dirty="0"/>
              <a:t>ALT 96 IU, AST 88 IU, HCV-RNA 1,288,000 IU, PT INR 0.97, albumin 4.5 g/dl, total bilirubin 0.7 mg/dl CD4 count 720/mmc HIV RNA undetectable</a:t>
            </a:r>
          </a:p>
          <a:p>
            <a:pPr marL="342900" indent="-342900" algn="just">
              <a:buFont typeface="Arial" panose="020B0604020202020204" pitchFamily="34" charset="0"/>
              <a:buChar char="•"/>
            </a:pPr>
            <a:r>
              <a:rPr lang="it-IT" dirty="0"/>
              <a:t>Liver biopsy:  Ishak 7 (same as before)</a:t>
            </a:r>
          </a:p>
          <a:p>
            <a:pPr marL="342900" indent="-342900" algn="just">
              <a:buFont typeface="Arial" panose="020B0604020202020204" pitchFamily="34" charset="0"/>
              <a:buChar char="•"/>
            </a:pPr>
            <a:r>
              <a:rPr lang="it-IT" dirty="0"/>
              <a:t>Liver ultrasound: fatty liver, neither signs of portal hypertension or </a:t>
            </a:r>
            <a:r>
              <a:rPr lang="it-IT" dirty="0" err="1"/>
              <a:t>hepatic</a:t>
            </a:r>
            <a:r>
              <a:rPr lang="it-IT" dirty="0"/>
              <a:t> </a:t>
            </a:r>
            <a:r>
              <a:rPr lang="it-IT" dirty="0" err="1"/>
              <a:t>nodules</a:t>
            </a:r>
            <a:endParaRPr lang="it-IT" dirty="0"/>
          </a:p>
          <a:p>
            <a:pPr marL="342900" indent="-342900" algn="just">
              <a:buFont typeface="Arial" panose="020B0604020202020204" pitchFamily="34" charset="0"/>
              <a:buChar char="•"/>
            </a:pPr>
            <a:r>
              <a:rPr lang="it-IT" dirty="0"/>
              <a:t>Treatment started in March 2003</a:t>
            </a:r>
          </a:p>
          <a:p>
            <a:pPr marL="342900" indent="-342900" algn="just">
              <a:buFont typeface="Arial" panose="020B0604020202020204" pitchFamily="34" charset="0"/>
              <a:buChar char="•"/>
            </a:pPr>
            <a:r>
              <a:rPr lang="it-IT" dirty="0"/>
              <a:t>2004 NEJM </a:t>
            </a:r>
            <a:r>
              <a:rPr lang="it-IT" dirty="0" err="1"/>
              <a:t>increased</a:t>
            </a:r>
            <a:r>
              <a:rPr lang="it-IT" dirty="0"/>
              <a:t> treatment </a:t>
            </a:r>
            <a:r>
              <a:rPr lang="it-IT" dirty="0" err="1"/>
              <a:t>efficacy</a:t>
            </a:r>
            <a:r>
              <a:rPr lang="it-IT" dirty="0"/>
              <a:t> in </a:t>
            </a:r>
            <a:r>
              <a:rPr lang="it-IT" dirty="0" err="1"/>
              <a:t>coinfected</a:t>
            </a:r>
            <a:r>
              <a:rPr lang="it-IT" dirty="0"/>
              <a:t> </a:t>
            </a:r>
            <a:r>
              <a:rPr lang="it-IT" dirty="0" err="1"/>
              <a:t>people</a:t>
            </a:r>
            <a:r>
              <a:rPr lang="it-IT" dirty="0"/>
              <a:t> </a:t>
            </a:r>
            <a:r>
              <a:rPr lang="it-IT" dirty="0" err="1"/>
              <a:t>is</a:t>
            </a:r>
            <a:r>
              <a:rPr lang="it-IT" dirty="0"/>
              <a:t> </a:t>
            </a:r>
            <a:r>
              <a:rPr lang="it-IT" dirty="0" err="1"/>
              <a:t>shown</a:t>
            </a:r>
            <a:endParaRPr lang="en-GB" dirty="0"/>
          </a:p>
        </p:txBody>
      </p:sp>
      <p:sp>
        <p:nvSpPr>
          <p:cNvPr id="11" name="Text Placeholder 10">
            <a:extLst>
              <a:ext uri="{FF2B5EF4-FFF2-40B4-BE49-F238E27FC236}">
                <a16:creationId xmlns="" xmlns:a16="http://schemas.microsoft.com/office/drawing/2014/main" id="{022A45FD-9E47-4412-BEDE-EE93D203CBBA}"/>
              </a:ext>
            </a:extLst>
          </p:cNvPr>
          <p:cNvSpPr>
            <a:spLocks noGrp="1"/>
          </p:cNvSpPr>
          <p:nvPr>
            <p:ph type="body" sz="quarter" idx="16"/>
          </p:nvPr>
        </p:nvSpPr>
        <p:spPr>
          <a:xfrm>
            <a:off x="442913" y="6230360"/>
            <a:ext cx="5578450" cy="276999"/>
          </a:xfrm>
        </p:spPr>
        <p:txBody>
          <a:bodyPr/>
          <a:lstStyle/>
          <a:p>
            <a:r>
              <a:rPr lang="en-GB" dirty="0"/>
              <a:t>ALT, alanine transferase; IU PT INR, international units prothrombin time international normalized ratio; </a:t>
            </a:r>
          </a:p>
          <a:p>
            <a:r>
              <a:rPr lang="en-GB" dirty="0"/>
              <a:t>RVR, rapid virologic response; EVR, early virologic response </a:t>
            </a:r>
          </a:p>
        </p:txBody>
      </p:sp>
      <p:sp>
        <p:nvSpPr>
          <p:cNvPr id="7"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smtClean="0"/>
              <a:t>55</a:t>
            </a:r>
            <a:endParaRPr lang="it-IT" b="1" dirty="0"/>
          </a:p>
        </p:txBody>
      </p:sp>
    </p:spTree>
    <p:extLst>
      <p:ext uri="{BB962C8B-B14F-4D97-AF65-F5344CB8AC3E}">
        <p14:creationId xmlns:p14="http://schemas.microsoft.com/office/powerpoint/2010/main" val="327759644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 xmlns:a16="http://schemas.microsoft.com/office/drawing/2014/main" id="{F5C698BF-9052-4F5B-942D-70F1DB25BF6C}"/>
              </a:ext>
            </a:extLst>
          </p:cNvPr>
          <p:cNvSpPr>
            <a:spLocks noGrp="1"/>
          </p:cNvSpPr>
          <p:nvPr>
            <p:ph type="body" sz="quarter" idx="14"/>
          </p:nvPr>
        </p:nvSpPr>
        <p:spPr>
          <a:xfrm>
            <a:off x="6327598" y="6018087"/>
            <a:ext cx="5599290" cy="276999"/>
          </a:xfrm>
        </p:spPr>
        <p:txBody>
          <a:bodyPr/>
          <a:lstStyle/>
          <a:p>
            <a:r>
              <a:rPr lang="en-GB" dirty="0"/>
              <a:t>Data presented here are the speaker’s own. </a:t>
            </a:r>
            <a:br>
              <a:rPr lang="en-GB" dirty="0"/>
            </a:br>
            <a:r>
              <a:rPr lang="en-GB" dirty="0"/>
              <a:t>There</a:t>
            </a:r>
            <a:r>
              <a:rPr lang="en-US" dirty="0"/>
              <a:t> are no references published for these. Data presented are internal only and no distribution is allowed</a:t>
            </a:r>
            <a:endParaRPr lang="en-GB" dirty="0"/>
          </a:p>
        </p:txBody>
      </p:sp>
      <p:sp>
        <p:nvSpPr>
          <p:cNvPr id="11" name="Content Placeholder 10">
            <a:extLst>
              <a:ext uri="{FF2B5EF4-FFF2-40B4-BE49-F238E27FC236}">
                <a16:creationId xmlns="" xmlns:a16="http://schemas.microsoft.com/office/drawing/2014/main" id="{6BD5FBED-477B-41E1-B787-3E8B77E796B2}"/>
              </a:ext>
            </a:extLst>
          </p:cNvPr>
          <p:cNvSpPr>
            <a:spLocks noGrp="1"/>
          </p:cNvSpPr>
          <p:nvPr>
            <p:ph sz="quarter" idx="15"/>
          </p:nvPr>
        </p:nvSpPr>
        <p:spPr/>
        <p:txBody>
          <a:bodyPr/>
          <a:lstStyle/>
          <a:p>
            <a:pPr marL="285750" indent="-285750" algn="just">
              <a:buFont typeface="Arial" panose="020B0604020202020204" pitchFamily="34" charset="0"/>
              <a:buChar char="•"/>
            </a:pPr>
            <a:r>
              <a:rPr lang="it-IT" sz="1800" dirty="0">
                <a:solidFill>
                  <a:srgbClr val="FF0000"/>
                </a:solidFill>
              </a:rPr>
              <a:t>July 2003 - unexpected release in freedom, without being referred in time to Service for Drug Addiction and Infectious Disease Unit</a:t>
            </a:r>
          </a:p>
          <a:p>
            <a:pPr marL="285750" indent="-285750" algn="just">
              <a:buFont typeface="Arial" panose="020B0604020202020204" pitchFamily="34" charset="0"/>
              <a:buChar char="•"/>
            </a:pPr>
            <a:r>
              <a:rPr lang="it-IT" sz="1800" dirty="0"/>
              <a:t>Relapsed in drug and alcohol abuse</a:t>
            </a:r>
          </a:p>
          <a:p>
            <a:pPr marL="285750" indent="-285750" algn="just">
              <a:buFont typeface="Arial" panose="020B0604020202020204" pitchFamily="34" charset="0"/>
              <a:buChar char="•"/>
            </a:pPr>
            <a:r>
              <a:rPr lang="it-IT" sz="1800" dirty="0"/>
              <a:t>August 2003 therapy was discontinued with HCV breakthrough</a:t>
            </a:r>
          </a:p>
          <a:p>
            <a:pPr marL="285750" indent="-285750" algn="just">
              <a:buFont typeface="Arial" panose="020B0604020202020204" pitchFamily="34" charset="0"/>
              <a:buChar char="•"/>
            </a:pPr>
            <a:r>
              <a:rPr lang="it-IT" sz="1800" dirty="0"/>
              <a:t>In spite of drug abuse, the patient keeps the link with the Infectious Disease Unit and goes on taking antiretroviral therapy. HIV-RNA always suppressed. No further treatment for HCV is started.</a:t>
            </a:r>
          </a:p>
          <a:p>
            <a:pPr marL="285750" indent="-285750" algn="just">
              <a:buFont typeface="Arial" panose="020B0604020202020204" pitchFamily="34" charset="0"/>
              <a:buChar char="•"/>
            </a:pPr>
            <a:r>
              <a:rPr lang="it-IT" sz="1800" dirty="0">
                <a:solidFill>
                  <a:srgbClr val="FF0000"/>
                </a:solidFill>
              </a:rPr>
              <a:t>July 2017: new detention with a two-year sentence</a:t>
            </a:r>
          </a:p>
          <a:p>
            <a:pPr marL="285750" indent="-285750" algn="just">
              <a:buFont typeface="Arial" panose="020B0604020202020204" pitchFamily="34" charset="0"/>
              <a:buChar char="•"/>
            </a:pPr>
            <a:r>
              <a:rPr lang="it-IT" sz="1800" dirty="0"/>
              <a:t>August 2017: ALT 91 UI, AST 68 UI, tot bilirubin 1.1 mgs/dl, PT INR 0.95, albumin 4.7 g/dl, HCV-RNA genotype 1b, HCV-RNA 1801568, CD4 1248/mmc, 24% HIV-RNA undetectable</a:t>
            </a:r>
          </a:p>
          <a:p>
            <a:pPr marL="285750" indent="-285750" algn="just">
              <a:buFont typeface="Arial" panose="020B0604020202020204" pitchFamily="34" charset="0"/>
              <a:buChar char="•"/>
            </a:pPr>
            <a:r>
              <a:rPr lang="it-IT" sz="1800" dirty="0"/>
              <a:t>Current ART: Elvitegravir + cobicistat + TAF + emtricitabine</a:t>
            </a:r>
          </a:p>
          <a:p>
            <a:pPr marL="285750" indent="-285750" algn="just">
              <a:buFont typeface="Arial" panose="020B0604020202020204" pitchFamily="34" charset="0"/>
              <a:buChar char="•"/>
            </a:pPr>
            <a:r>
              <a:rPr lang="it-IT" sz="1800" dirty="0"/>
              <a:t>Liver elastography (fibroscan): grade 2 fibrosis </a:t>
            </a:r>
          </a:p>
          <a:p>
            <a:pPr marL="285750" indent="-285750" algn="just">
              <a:buFont typeface="Arial" panose="020B0604020202020204" pitchFamily="34" charset="0"/>
              <a:buChar char="•"/>
            </a:pPr>
            <a:r>
              <a:rPr lang="it-IT" sz="1800" dirty="0"/>
              <a:t>Liver ultrasonography: </a:t>
            </a:r>
            <a:r>
              <a:rPr lang="en-US" sz="1800" dirty="0"/>
              <a:t>fatty liver, no signs of portal hypertension or hepatic nodules</a:t>
            </a:r>
          </a:p>
          <a:p>
            <a:pPr marL="285750" indent="-285750" algn="just">
              <a:buFont typeface="Arial" panose="020B0604020202020204" pitchFamily="34" charset="0"/>
              <a:buChar char="•"/>
            </a:pPr>
            <a:r>
              <a:rPr lang="it-IT" sz="1800" dirty="0">
                <a:solidFill>
                  <a:srgbClr val="FF0000"/>
                </a:solidFill>
              </a:rPr>
              <a:t>Patient eligible for treatment with </a:t>
            </a:r>
            <a:r>
              <a:rPr lang="it-IT" sz="1800" dirty="0" err="1" smtClean="0">
                <a:solidFill>
                  <a:srgbClr val="FF0000"/>
                </a:solidFill>
              </a:rPr>
              <a:t>DAAs</a:t>
            </a:r>
            <a:endParaRPr lang="it-IT" sz="1800" dirty="0">
              <a:solidFill>
                <a:srgbClr val="FF0000"/>
              </a:solidFill>
            </a:endParaRPr>
          </a:p>
        </p:txBody>
      </p:sp>
      <p:sp>
        <p:nvSpPr>
          <p:cNvPr id="13" name="Text Placeholder 12">
            <a:extLst>
              <a:ext uri="{FF2B5EF4-FFF2-40B4-BE49-F238E27FC236}">
                <a16:creationId xmlns="" xmlns:a16="http://schemas.microsoft.com/office/drawing/2014/main" id="{A3E38900-D68D-4B70-BAE6-6538158432CD}"/>
              </a:ext>
            </a:extLst>
          </p:cNvPr>
          <p:cNvSpPr>
            <a:spLocks noGrp="1"/>
          </p:cNvSpPr>
          <p:nvPr>
            <p:ph type="body" sz="quarter" idx="16"/>
          </p:nvPr>
        </p:nvSpPr>
        <p:spPr>
          <a:xfrm>
            <a:off x="442913" y="6091861"/>
            <a:ext cx="3148298" cy="415498"/>
          </a:xfrm>
        </p:spPr>
        <p:txBody>
          <a:bodyPr/>
          <a:lstStyle/>
          <a:p>
            <a:r>
              <a:rPr lang="en-GB" dirty="0"/>
              <a:t>ALT, alanine aminotransferase; ; ART, antiretroviral therapy; </a:t>
            </a:r>
          </a:p>
          <a:p>
            <a:r>
              <a:rPr lang="en-GB" dirty="0"/>
              <a:t>PT INR, prothrombin time international normalized ratio; </a:t>
            </a:r>
          </a:p>
          <a:p>
            <a:r>
              <a:rPr lang="en-GB" dirty="0"/>
              <a:t>TAF, tenofovir alafenamide; DAA, direct acting antiviral </a:t>
            </a:r>
          </a:p>
        </p:txBody>
      </p:sp>
      <p:sp>
        <p:nvSpPr>
          <p:cNvPr id="15" name="Title 14">
            <a:extLst>
              <a:ext uri="{FF2B5EF4-FFF2-40B4-BE49-F238E27FC236}">
                <a16:creationId xmlns="" xmlns:a16="http://schemas.microsoft.com/office/drawing/2014/main" id="{A81798EA-57C3-40F3-9527-CCD38D930D89}"/>
              </a:ext>
            </a:extLst>
          </p:cNvPr>
          <p:cNvSpPr>
            <a:spLocks noGrp="1"/>
          </p:cNvSpPr>
          <p:nvPr>
            <p:ph type="title"/>
          </p:nvPr>
        </p:nvSpPr>
        <p:spPr/>
        <p:txBody>
          <a:bodyPr/>
          <a:lstStyle/>
          <a:p>
            <a:r>
              <a:rPr lang="en-GB" dirty="0"/>
              <a:t>Case Study – 3</a:t>
            </a:r>
          </a:p>
        </p:txBody>
      </p:sp>
      <p:sp>
        <p:nvSpPr>
          <p:cNvPr id="6"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t>57</a:t>
            </a:r>
            <a:endParaRPr lang="it-IT" b="1" dirty="0"/>
          </a:p>
        </p:txBody>
      </p:sp>
    </p:spTree>
    <p:extLst>
      <p:ext uri="{BB962C8B-B14F-4D97-AF65-F5344CB8AC3E}">
        <p14:creationId xmlns:p14="http://schemas.microsoft.com/office/powerpoint/2010/main" val="106753104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41F46965-5057-4721-B610-7C838CDF058F}"/>
              </a:ext>
            </a:extLst>
          </p:cNvPr>
          <p:cNvSpPr>
            <a:spLocks noGrp="1"/>
          </p:cNvSpPr>
          <p:nvPr>
            <p:ph type="body" sz="quarter" idx="14"/>
          </p:nvPr>
        </p:nvSpPr>
        <p:spPr>
          <a:xfrm>
            <a:off x="6115325" y="5822144"/>
            <a:ext cx="5599290" cy="276999"/>
          </a:xfrm>
        </p:spPr>
        <p:txBody>
          <a:bodyPr/>
          <a:lstStyle/>
          <a:p>
            <a:r>
              <a:rPr lang="en-GB" dirty="0"/>
              <a:t>Data presented here are the speaker’s own. </a:t>
            </a:r>
            <a:br>
              <a:rPr lang="en-GB" dirty="0"/>
            </a:br>
            <a:r>
              <a:rPr lang="en-GB" dirty="0"/>
              <a:t>There</a:t>
            </a:r>
            <a:r>
              <a:rPr lang="en-US" dirty="0"/>
              <a:t> are no references published for these. Data presented are internal only and no distribution is allowed</a:t>
            </a:r>
            <a:endParaRPr lang="en-GB" dirty="0"/>
          </a:p>
        </p:txBody>
      </p:sp>
      <p:sp>
        <p:nvSpPr>
          <p:cNvPr id="2" name="Titolo 1"/>
          <p:cNvSpPr>
            <a:spLocks noGrp="1"/>
          </p:cNvSpPr>
          <p:nvPr>
            <p:ph type="title"/>
          </p:nvPr>
        </p:nvSpPr>
        <p:spPr/>
        <p:txBody>
          <a:bodyPr/>
          <a:lstStyle/>
          <a:p>
            <a:r>
              <a:rPr lang="it-IT" dirty="0"/>
              <a:t>Case Study – 4</a:t>
            </a:r>
          </a:p>
        </p:txBody>
      </p:sp>
      <p:sp>
        <p:nvSpPr>
          <p:cNvPr id="3" name="Segnaposto contenuto 2"/>
          <p:cNvSpPr>
            <a:spLocks noGrp="1"/>
          </p:cNvSpPr>
          <p:nvPr>
            <p:ph sz="quarter" idx="15"/>
          </p:nvPr>
        </p:nvSpPr>
        <p:spPr/>
        <p:txBody>
          <a:bodyPr/>
          <a:lstStyle/>
          <a:p>
            <a:r>
              <a:rPr lang="it-IT" dirty="0" err="1"/>
              <a:t>What</a:t>
            </a:r>
            <a:r>
              <a:rPr lang="it-IT" dirty="0"/>
              <a:t> issues should be considered? What is your opinion? </a:t>
            </a:r>
          </a:p>
          <a:p>
            <a:r>
              <a:rPr lang="it-IT" sz="2000" dirty="0"/>
              <a:t>Issues to be considered:</a:t>
            </a:r>
          </a:p>
          <a:p>
            <a:pPr marL="342900" indent="-342900">
              <a:buFont typeface="Arial" panose="020B0604020202020204" pitchFamily="34" charset="0"/>
              <a:buChar char="•"/>
            </a:pPr>
            <a:r>
              <a:rPr lang="it-IT" sz="2000" dirty="0"/>
              <a:t>Duration of treatment</a:t>
            </a:r>
          </a:p>
          <a:p>
            <a:pPr marL="342900" indent="-342900">
              <a:buFont typeface="Arial" panose="020B0604020202020204" pitchFamily="34" charset="0"/>
              <a:buChar char="•"/>
            </a:pPr>
            <a:r>
              <a:rPr lang="it-IT" sz="2000" dirty="0"/>
              <a:t>Duration of sentence</a:t>
            </a:r>
          </a:p>
          <a:p>
            <a:pPr marL="342900" indent="-342900">
              <a:buFont typeface="Arial" panose="020B0604020202020204" pitchFamily="34" charset="0"/>
              <a:buChar char="•"/>
            </a:pPr>
            <a:r>
              <a:rPr lang="it-IT" sz="2000" dirty="0"/>
              <a:t>Other judiciary concerns: transfer to other prison, unexpected release</a:t>
            </a:r>
          </a:p>
          <a:p>
            <a:pPr marL="342900" indent="-342900">
              <a:buFont typeface="Arial" panose="020B0604020202020204" pitchFamily="34" charset="0"/>
              <a:buChar char="•"/>
            </a:pPr>
            <a:r>
              <a:rPr lang="it-IT" sz="2000" dirty="0"/>
              <a:t>Drug‒drug interactions (antiretroviral, cardiovascular, anti-epyleptic, psichiatric)</a:t>
            </a:r>
          </a:p>
          <a:p>
            <a:pPr marL="342900" indent="-342900">
              <a:buFont typeface="Arial" panose="020B0604020202020204" pitchFamily="34" charset="0"/>
              <a:buChar char="•"/>
            </a:pPr>
            <a:r>
              <a:rPr lang="it-IT" sz="2000" dirty="0"/>
              <a:t>Linkage to care after release </a:t>
            </a:r>
          </a:p>
          <a:p>
            <a:endParaRPr lang="it-IT" sz="2000" dirty="0"/>
          </a:p>
        </p:txBody>
      </p:sp>
      <p:sp>
        <p:nvSpPr>
          <p:cNvPr id="5" name="Text Placeholder 4">
            <a:extLst>
              <a:ext uri="{FF2B5EF4-FFF2-40B4-BE49-F238E27FC236}">
                <a16:creationId xmlns="" xmlns:a16="http://schemas.microsoft.com/office/drawing/2014/main" id="{A728748B-AFE5-4A9B-9EF5-6FCB04EEA65F}"/>
              </a:ext>
            </a:extLst>
          </p:cNvPr>
          <p:cNvSpPr>
            <a:spLocks noGrp="1"/>
          </p:cNvSpPr>
          <p:nvPr>
            <p:ph type="body" sz="quarter" idx="16"/>
          </p:nvPr>
        </p:nvSpPr>
        <p:spPr/>
        <p:txBody>
          <a:bodyPr/>
          <a:lstStyle/>
          <a:p>
            <a:endParaRPr lang="en-GB"/>
          </a:p>
        </p:txBody>
      </p:sp>
      <p:sp>
        <p:nvSpPr>
          <p:cNvPr id="6"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t>58</a:t>
            </a:r>
            <a:endParaRPr lang="it-IT" b="1" dirty="0"/>
          </a:p>
        </p:txBody>
      </p:sp>
    </p:spTree>
    <p:extLst>
      <p:ext uri="{BB962C8B-B14F-4D97-AF65-F5344CB8AC3E}">
        <p14:creationId xmlns:p14="http://schemas.microsoft.com/office/powerpoint/2010/main" val="249521970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C6ADCE3-7847-489A-9F0F-E5124A94C990}"/>
              </a:ext>
            </a:extLst>
          </p:cNvPr>
          <p:cNvSpPr>
            <a:spLocks noGrp="1"/>
          </p:cNvSpPr>
          <p:nvPr>
            <p:ph type="body" sz="quarter" idx="14"/>
          </p:nvPr>
        </p:nvSpPr>
        <p:spPr>
          <a:xfrm>
            <a:off x="4253868" y="6230360"/>
            <a:ext cx="5599290" cy="276999"/>
          </a:xfrm>
        </p:spPr>
        <p:txBody>
          <a:bodyPr/>
          <a:lstStyle/>
          <a:p>
            <a:r>
              <a:rPr lang="en-GB" dirty="0"/>
              <a:t>Data presented here are the speaker’s own. </a:t>
            </a:r>
            <a:br>
              <a:rPr lang="en-GB" dirty="0"/>
            </a:br>
            <a:r>
              <a:rPr lang="en-GB" dirty="0"/>
              <a:t>There</a:t>
            </a:r>
            <a:r>
              <a:rPr lang="en-US" dirty="0"/>
              <a:t> are no references published for these. Data presented are internal only and no distribution is allowed</a:t>
            </a:r>
            <a:endParaRPr lang="en-GB" dirty="0"/>
          </a:p>
        </p:txBody>
      </p:sp>
      <p:sp>
        <p:nvSpPr>
          <p:cNvPr id="2" name="Titolo 1"/>
          <p:cNvSpPr>
            <a:spLocks noGrp="1"/>
          </p:cNvSpPr>
          <p:nvPr>
            <p:ph type="title"/>
          </p:nvPr>
        </p:nvSpPr>
        <p:spPr/>
        <p:txBody>
          <a:bodyPr/>
          <a:lstStyle/>
          <a:p>
            <a:r>
              <a:rPr lang="it-IT" dirty="0"/>
              <a:t>Case Study – 5</a:t>
            </a:r>
          </a:p>
        </p:txBody>
      </p:sp>
      <p:sp>
        <p:nvSpPr>
          <p:cNvPr id="3" name="Segnaposto contenuto 2"/>
          <p:cNvSpPr>
            <a:spLocks noGrp="1"/>
          </p:cNvSpPr>
          <p:nvPr>
            <p:ph sz="quarter" idx="15"/>
          </p:nvPr>
        </p:nvSpPr>
        <p:spPr/>
        <p:txBody>
          <a:bodyPr/>
          <a:lstStyle/>
          <a:p>
            <a:r>
              <a:rPr lang="it-IT" dirty="0"/>
              <a:t>What did we do? Short-</a:t>
            </a:r>
            <a:r>
              <a:rPr lang="it-IT" dirty="0" err="1"/>
              <a:t>duration</a:t>
            </a:r>
            <a:r>
              <a:rPr lang="it-IT" dirty="0"/>
              <a:t> HCV treatment</a:t>
            </a:r>
          </a:p>
          <a:p>
            <a:pPr marL="342900" indent="-342900">
              <a:buFont typeface="Arial" panose="020B0604020202020204" pitchFamily="34" charset="0"/>
              <a:buChar char="•"/>
            </a:pPr>
            <a:r>
              <a:rPr lang="it-IT" dirty="0"/>
              <a:t>An agreement with judiciary system was achieved to ensure treatment completion avoiding transfer before end of the schedule</a:t>
            </a:r>
          </a:p>
          <a:p>
            <a:pPr marL="342900" indent="-342900">
              <a:buFont typeface="Arial" panose="020B0604020202020204" pitchFamily="34" charset="0"/>
              <a:buChar char="•"/>
            </a:pPr>
            <a:r>
              <a:rPr lang="it-IT" dirty="0"/>
              <a:t>Treatment started in early December 2017 and ended in early February 2018</a:t>
            </a:r>
          </a:p>
          <a:p>
            <a:pPr marL="342900" indent="-342900">
              <a:buFont typeface="Arial" panose="020B0604020202020204" pitchFamily="34" charset="0"/>
              <a:buChar char="•"/>
            </a:pPr>
            <a:r>
              <a:rPr lang="it-IT" dirty="0"/>
              <a:t>Both EOTR and SVR 12 were reached</a:t>
            </a:r>
          </a:p>
          <a:p>
            <a:pPr marL="342900" indent="-342900">
              <a:buFont typeface="Arial" panose="020B0604020202020204" pitchFamily="34" charset="0"/>
              <a:buChar char="•"/>
            </a:pPr>
            <a:r>
              <a:rPr lang="it-IT" dirty="0"/>
              <a:t>At the end of treatment </a:t>
            </a:r>
            <a:r>
              <a:rPr lang="en-US" dirty="0">
                <a:ea typeface="Times New Roman" panose="02020603050405020304" pitchFamily="18" charset="0"/>
                <a:cs typeface="Times New Roman" panose="02020603050405020304" pitchFamily="18" charset="0"/>
              </a:rPr>
              <a:t>a document including diagnosis, drug regimen, outcome and indication for medical facility was given to the patient aiming to ensure linkage to care when released</a:t>
            </a:r>
            <a:endParaRPr lang="it-IT" dirty="0"/>
          </a:p>
        </p:txBody>
      </p:sp>
      <p:sp>
        <p:nvSpPr>
          <p:cNvPr id="5"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t>59</a:t>
            </a:r>
            <a:endParaRPr lang="it-IT" b="1" dirty="0"/>
          </a:p>
        </p:txBody>
      </p:sp>
    </p:spTree>
    <p:extLst>
      <p:ext uri="{BB962C8B-B14F-4D97-AF65-F5344CB8AC3E}">
        <p14:creationId xmlns:p14="http://schemas.microsoft.com/office/powerpoint/2010/main" val="183967465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All Patients Are Now Prioritized for Treatment</a:t>
            </a:r>
          </a:p>
        </p:txBody>
      </p:sp>
      <p:sp>
        <p:nvSpPr>
          <p:cNvPr id="14" name="Text Placeholder 13"/>
          <p:cNvSpPr>
            <a:spLocks noGrp="1"/>
          </p:cNvSpPr>
          <p:nvPr>
            <p:ph type="body" sz="quarter" idx="14"/>
          </p:nvPr>
        </p:nvSpPr>
        <p:spPr>
          <a:xfrm>
            <a:off x="2920672" y="6215701"/>
            <a:ext cx="7029168" cy="553998"/>
          </a:xfrm>
        </p:spPr>
        <p:txBody>
          <a:bodyPr/>
          <a:lstStyle/>
          <a:p>
            <a:r>
              <a:rPr lang="en-US" dirty="0">
                <a:solidFill>
                  <a:schemeClr val="bg1"/>
                </a:solidFill>
              </a:rPr>
              <a:t>1. WHO guidelines for the screening, care and treatment of persons with chronic HCV infection.</a:t>
            </a:r>
            <a:br>
              <a:rPr lang="en-US" dirty="0">
                <a:solidFill>
                  <a:schemeClr val="bg1"/>
                </a:solidFill>
              </a:rPr>
            </a:br>
            <a:r>
              <a:rPr lang="en-US" dirty="0">
                <a:solidFill>
                  <a:schemeClr val="bg1"/>
                </a:solidFill>
              </a:rPr>
              <a:t>Available at: http://apps.who.int/iris/bitstream/10665/205035/1/9789241549615_eng.pdf?ua=1;</a:t>
            </a:r>
          </a:p>
          <a:p>
            <a:r>
              <a:rPr lang="en-US" dirty="0">
                <a:solidFill>
                  <a:schemeClr val="bg1"/>
                </a:solidFill>
              </a:rPr>
              <a:t>2. AASLD recommendations for testing, managing and treating hepatitis C. Available at: http://www.hcvguidelines.org/full-report-view</a:t>
            </a:r>
            <a:r>
              <a:rPr lang="en-US" dirty="0"/>
              <a:t>;</a:t>
            </a:r>
            <a:br>
              <a:rPr lang="en-US" dirty="0"/>
            </a:br>
            <a:r>
              <a:rPr lang="en-US" dirty="0"/>
              <a:t>3. European Association for the Study of the Liver. </a:t>
            </a:r>
            <a:r>
              <a:rPr lang="en-US" i="1" dirty="0"/>
              <a:t>J Hepatol</a:t>
            </a:r>
            <a:r>
              <a:rPr lang="en-US" dirty="0"/>
              <a:t> 2018; in press. Available at: </a:t>
            </a:r>
            <a:r>
              <a:rPr lang="en-GB" dirty="0"/>
              <a:t>https://doi.org/10.1016/j.jhep.2018.03.026.</a:t>
            </a:r>
            <a:endParaRPr lang="en-US" dirty="0"/>
          </a:p>
        </p:txBody>
      </p:sp>
      <p:sp>
        <p:nvSpPr>
          <p:cNvPr id="15" name="Text Placeholder 14"/>
          <p:cNvSpPr>
            <a:spLocks noGrp="1"/>
          </p:cNvSpPr>
          <p:nvPr>
            <p:ph type="body" sz="quarter" idx="15"/>
          </p:nvPr>
        </p:nvSpPr>
        <p:spPr/>
        <p:txBody>
          <a:bodyPr/>
          <a:lstStyle/>
          <a:p>
            <a:r>
              <a:rPr lang="en-GB" dirty="0"/>
              <a:t>PWID, people who inject drugs; TN, treatment naive.</a:t>
            </a:r>
          </a:p>
        </p:txBody>
      </p:sp>
      <p:grpSp>
        <p:nvGrpSpPr>
          <p:cNvPr id="4" name="Group 3">
            <a:extLst>
              <a:ext uri="{FF2B5EF4-FFF2-40B4-BE49-F238E27FC236}">
                <a16:creationId xmlns="" xmlns:a16="http://schemas.microsoft.com/office/drawing/2014/main" id="{9EE4DA26-F178-46F7-9244-81A86A838619}"/>
              </a:ext>
            </a:extLst>
          </p:cNvPr>
          <p:cNvGrpSpPr/>
          <p:nvPr/>
        </p:nvGrpSpPr>
        <p:grpSpPr>
          <a:xfrm>
            <a:off x="8304329" y="1188922"/>
            <a:ext cx="3417915" cy="4440980"/>
            <a:chOff x="1835251" y="1315051"/>
            <a:chExt cx="3417915" cy="4440980"/>
          </a:xfrm>
        </p:grpSpPr>
        <p:sp>
          <p:nvSpPr>
            <p:cNvPr id="11" name="Rectangle: Rounded Corners 10"/>
            <p:cNvSpPr/>
            <p:nvPr/>
          </p:nvSpPr>
          <p:spPr bwMode="auto">
            <a:xfrm>
              <a:off x="1843569" y="2746305"/>
              <a:ext cx="3409597" cy="3009726"/>
            </a:xfrm>
            <a:prstGeom prst="roundRect">
              <a:avLst/>
            </a:prstGeom>
            <a:solidFill>
              <a:schemeClr val="bg1"/>
            </a:solidFill>
            <a:ln w="28575" cap="sq" cmpd="sng" algn="ctr">
              <a:solidFill>
                <a:srgbClr val="6DB9AD"/>
              </a:solidFill>
              <a:prstDash val="solid"/>
              <a:miter lim="800000"/>
              <a:headEnd type="none" w="med" len="med"/>
              <a:tailEnd type="none" w="med" len="med"/>
            </a:ln>
            <a:effectLst>
              <a:outerShdw blurRad="50800" dist="38100" dir="8100000" algn="tr"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6DB9AD"/>
                  </a:solidFill>
                  <a:effectLst/>
                  <a:uLnTx/>
                  <a:uFillTx/>
                  <a:latin typeface="Calibri"/>
                  <a:ea typeface="+mn-ea"/>
                  <a:cs typeface="+mn-cs"/>
                </a:rPr>
                <a:t>All patients with HCV infection must be considered for therapy, including TN patients and individuals that failed to achieve SVR after prior treatment</a:t>
              </a:r>
              <a:endParaRPr kumimoji="0" lang="en-US" sz="2400" b="0" i="1" u="none" strike="noStrike" kern="1200" cap="none" spc="0" normalizeH="0" baseline="0" noProof="0" dirty="0">
                <a:ln>
                  <a:noFill/>
                </a:ln>
                <a:solidFill>
                  <a:srgbClr val="6DB9AD"/>
                </a:solidFill>
                <a:effectLst/>
                <a:uLnTx/>
                <a:uFillTx/>
                <a:latin typeface="Calibri"/>
                <a:ea typeface="+mn-ea"/>
                <a:cs typeface="+mn-cs"/>
              </a:endParaRPr>
            </a:p>
          </p:txBody>
        </p:sp>
        <p:sp>
          <p:nvSpPr>
            <p:cNvPr id="5" name="Rounded Rectangle 25"/>
            <p:cNvSpPr/>
            <p:nvPr/>
          </p:nvSpPr>
          <p:spPr bwMode="auto">
            <a:xfrm>
              <a:off x="1835251" y="1315051"/>
              <a:ext cx="3411327" cy="598373"/>
            </a:xfrm>
            <a:prstGeom prst="roundRect">
              <a:avLst/>
            </a:prstGeom>
            <a:solidFill>
              <a:srgbClr val="6DB9AD"/>
            </a:solidFill>
            <a:ln w="12700"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p:spPr>
          <p:txBody>
            <a:bodyPr vert="horz" wrap="square" lIns="36000" tIns="36000" rIns="36000" bIns="3600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a:ea typeface="+mn-ea"/>
                  <a:cs typeface="Arial"/>
                </a:rPr>
                <a:t>EASL</a:t>
              </a:r>
              <a:r>
                <a:rPr kumimoji="0" lang="en-US" sz="1800" b="1" i="0" u="none" strike="noStrike" kern="0" cap="none" spc="0" normalizeH="0" baseline="30000" noProof="0" dirty="0">
                  <a:ln>
                    <a:noFill/>
                  </a:ln>
                  <a:solidFill>
                    <a:srgbClr val="FFFFFF"/>
                  </a:solidFill>
                  <a:effectLst/>
                  <a:uLnTx/>
                  <a:uFillTx/>
                  <a:latin typeface="Calibri"/>
                  <a:ea typeface="+mn-ea"/>
                  <a:cs typeface="Arial"/>
                </a:rPr>
                <a:t>3</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a:ea typeface="+mn-ea"/>
                  <a:cs typeface="Arial"/>
                </a:rPr>
                <a:t>Last updated April 2018</a:t>
              </a:r>
            </a:p>
          </p:txBody>
        </p:sp>
      </p:grpSp>
      <p:grpSp>
        <p:nvGrpSpPr>
          <p:cNvPr id="7" name="Group 6">
            <a:extLst>
              <a:ext uri="{FF2B5EF4-FFF2-40B4-BE49-F238E27FC236}">
                <a16:creationId xmlns="" xmlns:a16="http://schemas.microsoft.com/office/drawing/2014/main" id="{7A92DD03-D95E-4E08-B359-CAB20D086525}"/>
              </a:ext>
            </a:extLst>
          </p:cNvPr>
          <p:cNvGrpSpPr/>
          <p:nvPr/>
        </p:nvGrpSpPr>
        <p:grpSpPr>
          <a:xfrm>
            <a:off x="538421" y="1188922"/>
            <a:ext cx="3411327" cy="4440287"/>
            <a:chOff x="4780195" y="1303557"/>
            <a:chExt cx="3411327" cy="4440287"/>
          </a:xfrm>
        </p:grpSpPr>
        <p:sp>
          <p:nvSpPr>
            <p:cNvPr id="40" name="Rectangle: Rounded Corners 39"/>
            <p:cNvSpPr/>
            <p:nvPr/>
          </p:nvSpPr>
          <p:spPr bwMode="auto">
            <a:xfrm>
              <a:off x="4780195" y="2734118"/>
              <a:ext cx="3409597" cy="3009726"/>
            </a:xfrm>
            <a:prstGeom prst="roundRect">
              <a:avLst/>
            </a:prstGeom>
            <a:solidFill>
              <a:schemeClr val="bg1"/>
            </a:solidFill>
            <a:ln w="28575" cap="sq" cmpd="sng" algn="ctr">
              <a:solidFill>
                <a:srgbClr val="7235A0"/>
              </a:solidFill>
              <a:prstDash val="solid"/>
              <a:miter lim="800000"/>
              <a:headEnd type="none" w="med" len="med"/>
              <a:tailEnd type="none" w="med" len="med"/>
            </a:ln>
            <a:effectLst>
              <a:outerShdw blurRad="50800" dist="38100" dir="8100000" algn="tr"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2082"/>
                  </a:solidFill>
                  <a:effectLst/>
                  <a:uLnTx/>
                  <a:uFillTx/>
                  <a:latin typeface="Calibri"/>
                  <a:ea typeface="+mn-ea"/>
                  <a:cs typeface="+mn-cs"/>
                </a:rPr>
                <a:t>All adults and children with chronic HCV infection, including PWID</a:t>
              </a:r>
            </a:p>
          </p:txBody>
        </p:sp>
        <p:sp>
          <p:nvSpPr>
            <p:cNvPr id="6" name="Rounded Rectangle 26"/>
            <p:cNvSpPr/>
            <p:nvPr/>
          </p:nvSpPr>
          <p:spPr bwMode="auto">
            <a:xfrm>
              <a:off x="4780195" y="1303557"/>
              <a:ext cx="3411327" cy="598373"/>
            </a:xfrm>
            <a:prstGeom prst="roundRect">
              <a:avLst/>
            </a:prstGeom>
            <a:solidFill>
              <a:srgbClr val="7030A0"/>
            </a:solidFill>
            <a:ln w="12700"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p:spPr>
          <p:txBody>
            <a:bodyPr vert="horz" wrap="square" lIns="36000" tIns="36000" rIns="36000" bIns="3600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a:ea typeface="+mn-ea"/>
                  <a:cs typeface="Arial"/>
                </a:rPr>
                <a:t>WHO</a:t>
              </a:r>
              <a:r>
                <a:rPr kumimoji="0" lang="en-US" sz="1800" b="1" i="0" u="none" strike="noStrike" kern="0" cap="none" spc="0" normalizeH="0" baseline="30000" noProof="0" dirty="0">
                  <a:ln>
                    <a:noFill/>
                  </a:ln>
                  <a:solidFill>
                    <a:srgbClr val="FFFFFF"/>
                  </a:solidFill>
                  <a:effectLst/>
                  <a:uLnTx/>
                  <a:uFillTx/>
                  <a:latin typeface="Calibri"/>
                  <a:ea typeface="+mn-ea"/>
                  <a:cs typeface="Arial"/>
                </a:rPr>
                <a:t>1</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a:ea typeface="+mn-ea"/>
                  <a:cs typeface="Arial"/>
                </a:rPr>
                <a:t>Last updated April 2016</a:t>
              </a:r>
              <a:endParaRPr kumimoji="0" lang="en-US" sz="1600" b="1" i="0" u="none" strike="noStrike" kern="0" cap="none" spc="0" normalizeH="0" baseline="30000" noProof="0" dirty="0">
                <a:ln>
                  <a:noFill/>
                </a:ln>
                <a:solidFill>
                  <a:srgbClr val="FFFFFF"/>
                </a:solidFill>
                <a:effectLst/>
                <a:uLnTx/>
                <a:uFillTx/>
                <a:latin typeface="Calibri"/>
                <a:ea typeface="+mn-ea"/>
                <a:cs typeface="Arial"/>
              </a:endParaRPr>
            </a:p>
          </p:txBody>
        </p:sp>
      </p:grpSp>
      <p:grpSp>
        <p:nvGrpSpPr>
          <p:cNvPr id="8" name="Group 7">
            <a:extLst>
              <a:ext uri="{FF2B5EF4-FFF2-40B4-BE49-F238E27FC236}">
                <a16:creationId xmlns="" xmlns:a16="http://schemas.microsoft.com/office/drawing/2014/main" id="{1E1696F6-78FD-44C9-8D40-C8FDD7B5389D}"/>
              </a:ext>
            </a:extLst>
          </p:cNvPr>
          <p:cNvGrpSpPr/>
          <p:nvPr/>
        </p:nvGrpSpPr>
        <p:grpSpPr>
          <a:xfrm>
            <a:off x="4425534" y="1194668"/>
            <a:ext cx="3436447" cy="4435234"/>
            <a:chOff x="3961750" y="1315050"/>
            <a:chExt cx="3436447" cy="4435234"/>
          </a:xfrm>
        </p:grpSpPr>
        <p:sp>
          <p:nvSpPr>
            <p:cNvPr id="39" name="Rectangle: Rounded Corners 38"/>
            <p:cNvSpPr/>
            <p:nvPr/>
          </p:nvSpPr>
          <p:spPr bwMode="auto">
            <a:xfrm>
              <a:off x="3961750" y="2740558"/>
              <a:ext cx="3409597" cy="3009726"/>
            </a:xfrm>
            <a:prstGeom prst="roundRect">
              <a:avLst/>
            </a:prstGeom>
            <a:solidFill>
              <a:schemeClr val="bg1"/>
            </a:solidFill>
            <a:ln w="28575" cap="sq" cmpd="sng" algn="ctr">
              <a:solidFill>
                <a:srgbClr val="7DA1C4"/>
              </a:solidFill>
              <a:prstDash val="solid"/>
              <a:miter lim="800000"/>
              <a:headEnd type="none" w="med" len="med"/>
              <a:tailEnd type="none" w="med" len="med"/>
            </a:ln>
            <a:effectLst>
              <a:outerShdw blurRad="50800" dist="38100" dir="8100000" algn="tr"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DA1C4"/>
                  </a:solidFill>
                  <a:effectLst/>
                  <a:uLnTx/>
                  <a:uFillTx/>
                  <a:latin typeface="Calibri"/>
                  <a:ea typeface="+mn-ea"/>
                  <a:cs typeface="+mn-cs"/>
                </a:rPr>
                <a:t>All patients with chronic HCV infection, except those with short life expectancies that cannot be remediated</a:t>
              </a:r>
            </a:p>
          </p:txBody>
        </p:sp>
        <p:sp>
          <p:nvSpPr>
            <p:cNvPr id="9" name="Rounded Rectangle 26"/>
            <p:cNvSpPr/>
            <p:nvPr/>
          </p:nvSpPr>
          <p:spPr bwMode="auto">
            <a:xfrm>
              <a:off x="3986870" y="1315050"/>
              <a:ext cx="3411327" cy="598373"/>
            </a:xfrm>
            <a:prstGeom prst="roundRect">
              <a:avLst/>
            </a:prstGeom>
            <a:solidFill>
              <a:srgbClr val="7DA1C4"/>
            </a:solidFill>
            <a:ln w="12700"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p:spPr>
          <p:txBody>
            <a:bodyPr vert="horz" wrap="square" lIns="36000" tIns="36000" rIns="36000" bIns="3600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a:ea typeface="+mn-ea"/>
                  <a:cs typeface="Arial"/>
                </a:rPr>
                <a:t>AASLD</a:t>
              </a:r>
              <a:r>
                <a:rPr kumimoji="0" lang="en-US" sz="1800" b="1" i="0" u="none" strike="noStrike" kern="0" cap="none" spc="0" normalizeH="0" baseline="30000" noProof="0" dirty="0">
                  <a:ln>
                    <a:noFill/>
                  </a:ln>
                  <a:solidFill>
                    <a:srgbClr val="FFFFFF"/>
                  </a:solidFill>
                  <a:effectLst/>
                  <a:uLnTx/>
                  <a:uFillTx/>
                  <a:latin typeface="Calibri"/>
                  <a:ea typeface="+mn-ea"/>
                  <a:cs typeface="Arial"/>
                </a:rPr>
                <a:t>2</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a:ea typeface="+mn-ea"/>
                  <a:cs typeface="Arial"/>
                </a:rPr>
                <a:t>Last updated September 2017</a:t>
              </a:r>
              <a:endParaRPr kumimoji="0" lang="en-US" sz="1800" b="1" i="0" u="none" strike="noStrike" kern="0" cap="none" spc="0" normalizeH="0" baseline="0" noProof="0" dirty="0">
                <a:ln>
                  <a:noFill/>
                </a:ln>
                <a:solidFill>
                  <a:srgbClr val="FFFFFF"/>
                </a:solidFill>
                <a:effectLst/>
                <a:uLnTx/>
                <a:uFillTx/>
                <a:latin typeface="Calibri"/>
                <a:ea typeface="+mn-ea"/>
                <a:cs typeface="Arial"/>
              </a:endParaRPr>
            </a:p>
          </p:txBody>
        </p:sp>
      </p:grpSp>
      <p:sp>
        <p:nvSpPr>
          <p:cNvPr id="3" name="Rectangle: Rounded Corners 2"/>
          <p:cNvSpPr/>
          <p:nvPr/>
        </p:nvSpPr>
        <p:spPr>
          <a:xfrm>
            <a:off x="538421" y="2045545"/>
            <a:ext cx="11177235" cy="321434"/>
          </a:xfrm>
          <a:prstGeom prst="roundRect">
            <a:avLst/>
          </a:prstGeom>
          <a:ln>
            <a:solidFill>
              <a:schemeClr val="bg1">
                <a:lumMod val="50000"/>
              </a:schemeClr>
            </a:solidFill>
            <a:headEnd type="none" w="med" len="med"/>
            <a:tailEnd type="none" w="med" len="med"/>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vert="horz" wrap="square" lIns="0" tIns="0" rIns="0" bIns="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D2926"/>
                </a:solidFill>
                <a:effectLst/>
                <a:uLnTx/>
                <a:uFillTx/>
                <a:latin typeface="Calibri"/>
                <a:ea typeface="+mn-ea"/>
                <a:cs typeface="Arial" panose="020B0604020202020204" pitchFamily="34" charset="0"/>
              </a:rPr>
              <a:t>Treatment is indicated for:</a:t>
            </a:r>
          </a:p>
        </p:txBody>
      </p:sp>
      <p:sp>
        <p:nvSpPr>
          <p:cNvPr id="16"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6</a:t>
            </a:r>
            <a:endParaRPr lang="it-IT" b="1" dirty="0">
              <a:solidFill>
                <a:schemeClr val="bg1"/>
              </a:solidFill>
            </a:endParaRPr>
          </a:p>
        </p:txBody>
      </p:sp>
    </p:spTree>
    <p:extLst>
      <p:ext uri="{BB962C8B-B14F-4D97-AF65-F5344CB8AC3E}">
        <p14:creationId xmlns:p14="http://schemas.microsoft.com/office/powerpoint/2010/main" val="10562622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Segnaposto contenuto 3">
            <a:extLst>
              <a:ext uri="{FF2B5EF4-FFF2-40B4-BE49-F238E27FC236}">
                <a16:creationId xmlns="" xmlns:a16="http://schemas.microsoft.com/office/drawing/2014/main" id="{C1528BB5-6ABC-4924-A4AE-FF93F9D8EDAB}"/>
              </a:ext>
            </a:extLst>
          </p:cNvPr>
          <p:cNvPicPr>
            <a:picLocks noGrp="1" noChangeAspect="1"/>
          </p:cNvPicPr>
          <p:nvPr>
            <p:ph idx="1"/>
          </p:nvPr>
        </p:nvPicPr>
        <p:blipFill>
          <a:blip r:embed="rId2"/>
          <a:stretch>
            <a:fillRect/>
          </a:stretch>
        </p:blipFill>
        <p:spPr>
          <a:xfrm>
            <a:off x="850850" y="2323475"/>
            <a:ext cx="4019551" cy="2456564"/>
          </a:xfrm>
          <a:prstGeom prst="rect">
            <a:avLst/>
          </a:prstGeom>
        </p:spPr>
      </p:pic>
      <p:pic>
        <p:nvPicPr>
          <p:cNvPr id="5" name="Immagine 4">
            <a:extLst>
              <a:ext uri="{FF2B5EF4-FFF2-40B4-BE49-F238E27FC236}">
                <a16:creationId xmlns="" xmlns:a16="http://schemas.microsoft.com/office/drawing/2014/main" id="{C30C5710-8CC4-401B-B1D0-AA5E1F6DECE2}"/>
              </a:ext>
            </a:extLst>
          </p:cNvPr>
          <p:cNvPicPr>
            <a:picLocks noChangeAspect="1"/>
          </p:cNvPicPr>
          <p:nvPr/>
        </p:nvPicPr>
        <p:blipFill>
          <a:blip r:embed="rId3"/>
          <a:stretch>
            <a:fillRect/>
          </a:stretch>
        </p:blipFill>
        <p:spPr>
          <a:xfrm>
            <a:off x="5514978" y="2728210"/>
            <a:ext cx="5386622" cy="2456565"/>
          </a:xfrm>
          <a:prstGeom prst="rect">
            <a:avLst/>
          </a:prstGeom>
        </p:spPr>
      </p:pic>
      <p:sp>
        <p:nvSpPr>
          <p:cNvPr id="6" name="Rettangolo 5">
            <a:extLst>
              <a:ext uri="{FF2B5EF4-FFF2-40B4-BE49-F238E27FC236}">
                <a16:creationId xmlns="" xmlns:a16="http://schemas.microsoft.com/office/drawing/2014/main" id="{5A6E8E93-33EA-443C-AA56-515F6C8DE1FA}"/>
              </a:ext>
            </a:extLst>
          </p:cNvPr>
          <p:cNvSpPr/>
          <p:nvPr/>
        </p:nvSpPr>
        <p:spPr>
          <a:xfrm flipH="1">
            <a:off x="494675" y="1394085"/>
            <a:ext cx="11075078" cy="427219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Segnaposto numero diapositiva 1"/>
          <p:cNvSpPr>
            <a:spLocks noGrp="1"/>
          </p:cNvSpPr>
          <p:nvPr>
            <p:ph type="sldNum" sz="quarter" idx="12"/>
          </p:nvPr>
        </p:nvSpPr>
        <p:spPr/>
        <p:txBody>
          <a:bodyPr/>
          <a:lstStyle/>
          <a:p>
            <a:fld id="{0FC2C099-C45E-438F-9E6A-361271AA631D}" type="slidenum">
              <a:rPr lang="it-IT" smtClean="0">
                <a:solidFill>
                  <a:srgbClr val="2D2926"/>
                </a:solidFill>
              </a:rPr>
              <a:pPr/>
              <a:t>60</a:t>
            </a:fld>
            <a:endParaRPr lang="it-IT">
              <a:solidFill>
                <a:srgbClr val="2D2926"/>
              </a:solidFill>
            </a:endParaRPr>
          </a:p>
        </p:txBody>
      </p:sp>
      <p:sp>
        <p:nvSpPr>
          <p:cNvPr id="3" name="CasellaDiTesto 2"/>
          <p:cNvSpPr txBox="1"/>
          <p:nvPr/>
        </p:nvSpPr>
        <p:spPr>
          <a:xfrm>
            <a:off x="3711920" y="651850"/>
            <a:ext cx="4037845" cy="430887"/>
          </a:xfrm>
          <a:prstGeom prst="rect">
            <a:avLst/>
          </a:prstGeom>
          <a:noFill/>
        </p:spPr>
        <p:txBody>
          <a:bodyPr wrap="square" lIns="0" tIns="0" rIns="0" bIns="0" rtlCol="0">
            <a:spAutoFit/>
          </a:bodyPr>
          <a:lstStyle/>
          <a:p>
            <a:pPr algn="l"/>
            <a:r>
              <a:rPr lang="it-IT" sz="2800" dirty="0" smtClean="0">
                <a:solidFill>
                  <a:schemeClr val="bg1"/>
                </a:solidFill>
                <a:latin typeface="+mn-lt"/>
              </a:rPr>
              <a:t>EASL </a:t>
            </a:r>
            <a:r>
              <a:rPr lang="it-IT" sz="2800" dirty="0" err="1" smtClean="0">
                <a:solidFill>
                  <a:schemeClr val="bg1"/>
                </a:solidFill>
                <a:latin typeface="+mn-lt"/>
              </a:rPr>
              <a:t>recommendations</a:t>
            </a:r>
            <a:endParaRPr lang="it-IT" sz="2800" dirty="0" smtClean="0">
              <a:solidFill>
                <a:schemeClr val="bg1"/>
              </a:solidFill>
              <a:latin typeface="+mn-lt"/>
            </a:endParaRPr>
          </a:p>
        </p:txBody>
      </p:sp>
      <p:sp>
        <p:nvSpPr>
          <p:cNvPr id="7"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60</a:t>
            </a:r>
            <a:endParaRPr lang="it-IT" b="1" dirty="0">
              <a:solidFill>
                <a:schemeClr val="bg1"/>
              </a:solidFill>
            </a:endParaRPr>
          </a:p>
        </p:txBody>
      </p:sp>
    </p:spTree>
    <p:extLst>
      <p:ext uri="{BB962C8B-B14F-4D97-AF65-F5344CB8AC3E}">
        <p14:creationId xmlns:p14="http://schemas.microsoft.com/office/powerpoint/2010/main" val="35606907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7307F014-927F-4373-B1FC-795E5480C936}"/>
              </a:ext>
            </a:extLst>
          </p:cNvPr>
          <p:cNvGrpSpPr/>
          <p:nvPr/>
        </p:nvGrpSpPr>
        <p:grpSpPr>
          <a:xfrm>
            <a:off x="1893331" y="1259761"/>
            <a:ext cx="8222456" cy="4763443"/>
            <a:chOff x="1858162" y="931986"/>
            <a:chExt cx="8222456" cy="4763443"/>
          </a:xfrm>
        </p:grpSpPr>
        <p:pic>
          <p:nvPicPr>
            <p:cNvPr id="2" name="Immagine 1">
              <a:extLst>
                <a:ext uri="{FF2B5EF4-FFF2-40B4-BE49-F238E27FC236}">
                  <a16:creationId xmlns="" xmlns:a16="http://schemas.microsoft.com/office/drawing/2014/main" id="{82FA9AC8-9257-4F25-9804-95CA45F475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8162" y="931986"/>
              <a:ext cx="8222456" cy="1560635"/>
            </a:xfrm>
            <a:prstGeom prst="rect">
              <a:avLst/>
            </a:prstGeom>
          </p:spPr>
        </p:pic>
        <p:pic>
          <p:nvPicPr>
            <p:cNvPr id="3" name="Immagine 2">
              <a:extLst>
                <a:ext uri="{FF2B5EF4-FFF2-40B4-BE49-F238E27FC236}">
                  <a16:creationId xmlns="" xmlns:a16="http://schemas.microsoft.com/office/drawing/2014/main" id="{46C860AD-9686-421B-B17E-EC623CBE19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2475" y="2580267"/>
              <a:ext cx="7793831" cy="1220648"/>
            </a:xfrm>
            <a:prstGeom prst="rect">
              <a:avLst/>
            </a:prstGeom>
          </p:spPr>
        </p:pic>
        <p:pic>
          <p:nvPicPr>
            <p:cNvPr id="4" name="Immagine 3">
              <a:extLst>
                <a:ext uri="{FF2B5EF4-FFF2-40B4-BE49-F238E27FC236}">
                  <a16:creationId xmlns="" xmlns:a16="http://schemas.microsoft.com/office/drawing/2014/main" id="{67DDBD29-2184-48FE-89F0-C7636C0D27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2473" y="3758712"/>
              <a:ext cx="7968046" cy="1733788"/>
            </a:xfrm>
            <a:prstGeom prst="rect">
              <a:avLst/>
            </a:prstGeom>
          </p:spPr>
        </p:pic>
        <p:cxnSp>
          <p:nvCxnSpPr>
            <p:cNvPr id="6" name="Connettore 1 5"/>
            <p:cNvCxnSpPr/>
            <p:nvPr/>
          </p:nvCxnSpPr>
          <p:spPr>
            <a:xfrm>
              <a:off x="8513523" y="3093146"/>
              <a:ext cx="67640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2072474" y="3365588"/>
              <a:ext cx="5088239" cy="93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1937358" y="3800915"/>
              <a:ext cx="8103160" cy="189451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a:endParaRPr>
            </a:p>
          </p:txBody>
        </p:sp>
      </p:grpSp>
      <p:sp>
        <p:nvSpPr>
          <p:cNvPr id="11" name="Title 10">
            <a:extLst>
              <a:ext uri="{FF2B5EF4-FFF2-40B4-BE49-F238E27FC236}">
                <a16:creationId xmlns="" xmlns:a16="http://schemas.microsoft.com/office/drawing/2014/main" id="{E851A3C6-6933-4FAB-AC77-0135D7DA1837}"/>
              </a:ext>
            </a:extLst>
          </p:cNvPr>
          <p:cNvSpPr>
            <a:spLocks noGrp="1"/>
          </p:cNvSpPr>
          <p:nvPr>
            <p:ph type="title"/>
          </p:nvPr>
        </p:nvSpPr>
        <p:spPr>
          <a:xfrm>
            <a:off x="442913" y="91781"/>
            <a:ext cx="11483975" cy="822325"/>
          </a:xfrm>
        </p:spPr>
        <p:txBody>
          <a:bodyPr/>
          <a:lstStyle/>
          <a:p>
            <a:r>
              <a:rPr lang="en-GB" sz="2000" dirty="0"/>
              <a:t>A Matched Comparison Study of Hepatitis C Treatment Outcomes in the Prison and Community Setting, and an Analysis of the Impact of Prison Release or Transfer During Therapy </a:t>
            </a:r>
          </a:p>
        </p:txBody>
      </p:sp>
      <p:sp>
        <p:nvSpPr>
          <p:cNvPr id="12" name="Text Placeholder 11">
            <a:extLst>
              <a:ext uri="{FF2B5EF4-FFF2-40B4-BE49-F238E27FC236}">
                <a16:creationId xmlns="" xmlns:a16="http://schemas.microsoft.com/office/drawing/2014/main" id="{56AC9F78-19CB-49A8-B2E8-55D6D0F9D249}"/>
              </a:ext>
            </a:extLst>
          </p:cNvPr>
          <p:cNvSpPr>
            <a:spLocks noGrp="1"/>
          </p:cNvSpPr>
          <p:nvPr>
            <p:ph type="body" sz="quarter" idx="14"/>
          </p:nvPr>
        </p:nvSpPr>
        <p:spPr>
          <a:xfrm>
            <a:off x="8719279" y="6368860"/>
            <a:ext cx="3207609" cy="138499"/>
          </a:xfrm>
        </p:spPr>
        <p:txBody>
          <a:bodyPr/>
          <a:lstStyle/>
          <a:p>
            <a:r>
              <a:rPr lang="en-GB" dirty="0"/>
              <a:t>Aspinall E J, </a:t>
            </a:r>
            <a:r>
              <a:rPr lang="en-GB" i="1" dirty="0"/>
              <a:t>et a</a:t>
            </a:r>
            <a:r>
              <a:rPr lang="en-GB" dirty="0"/>
              <a:t>l. </a:t>
            </a:r>
            <a:r>
              <a:rPr lang="en-GB" i="1" dirty="0"/>
              <a:t>J Viral Hepatology </a:t>
            </a:r>
            <a:r>
              <a:rPr lang="en-GB" dirty="0"/>
              <a:t>2016;</a:t>
            </a:r>
            <a:r>
              <a:rPr lang="en-GB" b="1" dirty="0"/>
              <a:t>23</a:t>
            </a:r>
            <a:r>
              <a:rPr lang="en-GB" dirty="0"/>
              <a:t>(12):1009</a:t>
            </a:r>
            <a:r>
              <a:rPr lang="en-GB" altLang="en-US" dirty="0"/>
              <a:t>–</a:t>
            </a:r>
            <a:r>
              <a:rPr lang="en-GB" dirty="0"/>
              <a:t>1016. </a:t>
            </a:r>
          </a:p>
        </p:txBody>
      </p:sp>
      <p:sp>
        <p:nvSpPr>
          <p:cNvPr id="13"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61</a:t>
            </a:r>
            <a:endParaRPr lang="it-IT" b="1" dirty="0">
              <a:solidFill>
                <a:schemeClr val="bg1"/>
              </a:solidFill>
            </a:endParaRPr>
          </a:p>
        </p:txBody>
      </p:sp>
    </p:spTree>
    <p:extLst>
      <p:ext uri="{BB962C8B-B14F-4D97-AF65-F5344CB8AC3E}">
        <p14:creationId xmlns:p14="http://schemas.microsoft.com/office/powerpoint/2010/main" val="75279069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0593" name="Picture 2"/>
          <p:cNvPicPr>
            <a:picLocks noChangeAspect="1" noChangeArrowheads="1"/>
          </p:cNvPicPr>
          <p:nvPr/>
        </p:nvPicPr>
        <p:blipFill>
          <a:blip r:embed="rId2"/>
          <a:srcRect/>
          <a:stretch>
            <a:fillRect/>
          </a:stretch>
        </p:blipFill>
        <p:spPr bwMode="auto">
          <a:xfrm>
            <a:off x="-14818" y="163513"/>
            <a:ext cx="12272137" cy="6557962"/>
          </a:xfrm>
          <a:prstGeom prst="rect">
            <a:avLst/>
          </a:prstGeom>
          <a:noFill/>
          <a:ln w="9525">
            <a:noFill/>
            <a:miter lim="800000"/>
            <a:headEnd/>
            <a:tailEnd/>
          </a:ln>
        </p:spPr>
      </p:pic>
      <p:sp>
        <p:nvSpPr>
          <p:cNvPr id="4"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t>62</a:t>
            </a:r>
            <a:endParaRPr lang="it-IT" b="1" dirty="0"/>
          </a:p>
        </p:txBody>
      </p:sp>
    </p:spTree>
    <p:extLst>
      <p:ext uri="{BB962C8B-B14F-4D97-AF65-F5344CB8AC3E}">
        <p14:creationId xmlns:p14="http://schemas.microsoft.com/office/powerpoint/2010/main" val="41012763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A70A30D1-5773-4D85-AB08-2750BE0F0962}"/>
              </a:ext>
            </a:extLst>
          </p:cNvPr>
          <p:cNvSpPr>
            <a:spLocks noGrp="1"/>
          </p:cNvSpPr>
          <p:nvPr>
            <p:ph type="body" sz="quarter" idx="14"/>
          </p:nvPr>
        </p:nvSpPr>
        <p:spPr>
          <a:xfrm>
            <a:off x="6327598" y="6083399"/>
            <a:ext cx="5599290" cy="276999"/>
          </a:xfrm>
        </p:spPr>
        <p:txBody>
          <a:bodyPr/>
          <a:lstStyle/>
          <a:p>
            <a:r>
              <a:rPr lang="en-GB" dirty="0"/>
              <a:t>Data presented here are the speaker’s own. </a:t>
            </a:r>
            <a:br>
              <a:rPr lang="en-GB" dirty="0"/>
            </a:br>
            <a:r>
              <a:rPr lang="en-GB" dirty="0"/>
              <a:t>There</a:t>
            </a:r>
            <a:r>
              <a:rPr lang="en-US" dirty="0"/>
              <a:t> are no references published for these. Data presented are internal only and no distribution is allowed</a:t>
            </a:r>
            <a:endParaRPr lang="en-GB" dirty="0"/>
          </a:p>
        </p:txBody>
      </p:sp>
      <p:sp>
        <p:nvSpPr>
          <p:cNvPr id="2" name="Titolo 1"/>
          <p:cNvSpPr>
            <a:spLocks noGrp="1"/>
          </p:cNvSpPr>
          <p:nvPr>
            <p:ph type="title"/>
          </p:nvPr>
        </p:nvSpPr>
        <p:spPr/>
        <p:txBody>
          <a:bodyPr/>
          <a:lstStyle/>
          <a:p>
            <a:r>
              <a:rPr lang="it-IT" dirty="0"/>
              <a:t>Conclusions and Recommendations</a:t>
            </a:r>
          </a:p>
        </p:txBody>
      </p:sp>
      <p:sp>
        <p:nvSpPr>
          <p:cNvPr id="3" name="Segnaposto contenuto 2"/>
          <p:cNvSpPr>
            <a:spLocks noGrp="1"/>
          </p:cNvSpPr>
          <p:nvPr>
            <p:ph sz="quarter" idx="15"/>
          </p:nvPr>
        </p:nvSpPr>
        <p:spPr/>
        <p:txBody>
          <a:bodyPr/>
          <a:lstStyle/>
          <a:p>
            <a:pPr marL="342900" indent="-342900">
              <a:buFont typeface="Arial" panose="020B0604020202020204" pitchFamily="34" charset="0"/>
              <a:buChar char="•"/>
            </a:pPr>
            <a:r>
              <a:rPr lang="it-IT" sz="2000" dirty="0"/>
              <a:t>Detention is an opportunity for testing, diagnosis and care for HCV infected inmates, mainly if unaware of this infection</a:t>
            </a:r>
          </a:p>
          <a:p>
            <a:pPr marL="342900" indent="-342900">
              <a:buFont typeface="Arial" panose="020B0604020202020204" pitchFamily="34" charset="0"/>
              <a:buChar char="•"/>
            </a:pPr>
            <a:r>
              <a:rPr lang="it-IT" sz="2000" dirty="0"/>
              <a:t>Extensive blood </a:t>
            </a:r>
            <a:r>
              <a:rPr lang="it-IT" sz="2000" dirty="0" err="1"/>
              <a:t>borne</a:t>
            </a:r>
            <a:r>
              <a:rPr lang="it-IT" sz="2000" dirty="0"/>
              <a:t> </a:t>
            </a:r>
            <a:r>
              <a:rPr lang="it-IT" sz="2000" dirty="0" err="1"/>
              <a:t>disease</a:t>
            </a:r>
            <a:r>
              <a:rPr lang="it-IT" sz="2000" dirty="0"/>
              <a:t> screening is strongly recommended in high risk population</a:t>
            </a:r>
            <a:r>
              <a:rPr lang="it-IT" sz="2000" dirty="0">
                <a:solidFill>
                  <a:schemeClr val="accent1"/>
                </a:solidFill>
              </a:rPr>
              <a:t>s</a:t>
            </a:r>
          </a:p>
          <a:p>
            <a:pPr marL="342900" indent="-342900">
              <a:buFont typeface="Arial" panose="020B0604020202020204" pitchFamily="34" charset="0"/>
              <a:buChar char="•"/>
            </a:pPr>
            <a:r>
              <a:rPr lang="it-IT" sz="2000" dirty="0"/>
              <a:t>Eligibility path and treatment </a:t>
            </a:r>
            <a:r>
              <a:rPr lang="it-IT" sz="2000" dirty="0" err="1"/>
              <a:t>could</a:t>
            </a:r>
            <a:r>
              <a:rPr lang="it-IT" sz="2000" dirty="0">
                <a:solidFill>
                  <a:schemeClr val="accent1"/>
                </a:solidFill>
              </a:rPr>
              <a:t> </a:t>
            </a:r>
            <a:r>
              <a:rPr lang="it-IT" sz="2000" dirty="0"/>
              <a:t>be entirely performed inside prison by a multi-specialist team with a nurse protocol</a:t>
            </a:r>
          </a:p>
          <a:p>
            <a:pPr marL="342900" indent="-342900">
              <a:buFont typeface="Arial" panose="020B0604020202020204" pitchFamily="34" charset="0"/>
              <a:buChar char="•"/>
            </a:pPr>
            <a:r>
              <a:rPr lang="it-IT" sz="2000" dirty="0"/>
              <a:t>An agreement with judiciary system has to be reached in order </a:t>
            </a:r>
            <a:r>
              <a:rPr lang="en-US" sz="2000" dirty="0"/>
              <a:t>to keep the patients in the same institution for the whole duration of treatment</a:t>
            </a:r>
          </a:p>
          <a:p>
            <a:pPr marL="342900" indent="-342900">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Times New Roman" panose="02020603050405020304" pitchFamily="18" charset="0"/>
              </a:rPr>
              <a:t>A document including diagnosis, drug regimen, outcome and indication for medical facility has to be  given to the patient aiming to ensure linkage to care after release</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Inmates have to be referred to Infectious Diseases/Gastroenterology Unit for follow-up and to prevent liver complications or reinfections</a:t>
            </a:r>
            <a:endParaRPr lang="it-IT" sz="2000" dirty="0"/>
          </a:p>
        </p:txBody>
      </p:sp>
      <p:sp>
        <p:nvSpPr>
          <p:cNvPr id="6" name="Text Placeholder 5">
            <a:extLst>
              <a:ext uri="{FF2B5EF4-FFF2-40B4-BE49-F238E27FC236}">
                <a16:creationId xmlns="" xmlns:a16="http://schemas.microsoft.com/office/drawing/2014/main" id="{90443043-7528-4A79-9648-1FBFE47185B8}"/>
              </a:ext>
            </a:extLst>
          </p:cNvPr>
          <p:cNvSpPr>
            <a:spLocks noGrp="1"/>
          </p:cNvSpPr>
          <p:nvPr>
            <p:ph type="body" sz="quarter" idx="16"/>
          </p:nvPr>
        </p:nvSpPr>
        <p:spPr/>
        <p:txBody>
          <a:bodyPr/>
          <a:lstStyle/>
          <a:p>
            <a:endParaRPr lang="en-GB"/>
          </a:p>
        </p:txBody>
      </p:sp>
      <p:sp>
        <p:nvSpPr>
          <p:cNvPr id="7"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t>63</a:t>
            </a:r>
            <a:endParaRPr lang="it-IT" b="1" dirty="0"/>
          </a:p>
        </p:txBody>
      </p:sp>
    </p:spTree>
    <p:extLst>
      <p:ext uri="{BB962C8B-B14F-4D97-AF65-F5344CB8AC3E}">
        <p14:creationId xmlns:p14="http://schemas.microsoft.com/office/powerpoint/2010/main" val="3626560847"/>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7EF7EFA-011B-47E5-BEFB-E19288FE7802}"/>
              </a:ext>
            </a:extLst>
          </p:cNvPr>
          <p:cNvSpPr>
            <a:spLocks noGrp="1"/>
          </p:cNvSpPr>
          <p:nvPr>
            <p:ph type="title"/>
          </p:nvPr>
        </p:nvSpPr>
        <p:spPr/>
        <p:txBody>
          <a:bodyPr/>
          <a:lstStyle/>
          <a:p>
            <a:r>
              <a:rPr lang="it-IT" dirty="0"/>
              <a:t>Acknowledgements</a:t>
            </a:r>
          </a:p>
        </p:txBody>
      </p:sp>
      <p:sp>
        <p:nvSpPr>
          <p:cNvPr id="3" name="Segnaposto contenuto 2">
            <a:extLst>
              <a:ext uri="{FF2B5EF4-FFF2-40B4-BE49-F238E27FC236}">
                <a16:creationId xmlns="" xmlns:a16="http://schemas.microsoft.com/office/drawing/2014/main" id="{C46E1111-61E5-40E0-92C3-8B4F45EAF6D0}"/>
              </a:ext>
            </a:extLst>
          </p:cNvPr>
          <p:cNvSpPr>
            <a:spLocks noGrp="1"/>
          </p:cNvSpPr>
          <p:nvPr>
            <p:ph sz="quarter" idx="15"/>
          </p:nvPr>
        </p:nvSpPr>
        <p:spPr/>
        <p:txBody>
          <a:bodyPr/>
          <a:lstStyle/>
          <a:p>
            <a:r>
              <a:rPr lang="it-IT" b="1" dirty="0"/>
              <a:t>Infectious diseases specialist: </a:t>
            </a:r>
          </a:p>
          <a:p>
            <a:pPr marL="596900" lvl="1" indent="-342900">
              <a:buFont typeface="Arial" panose="020B0604020202020204" pitchFamily="34" charset="0"/>
              <a:buChar char="•"/>
            </a:pPr>
            <a:r>
              <a:rPr lang="it-IT" dirty="0"/>
              <a:t>Ruggero Giuliani, Teresa Sebastiani, Elisabetta </a:t>
            </a:r>
            <a:r>
              <a:rPr lang="it-IT" dirty="0" err="1"/>
              <a:t>Freo</a:t>
            </a:r>
            <a:r>
              <a:rPr lang="it-IT" dirty="0"/>
              <a:t>, Francesca </a:t>
            </a:r>
            <a:r>
              <a:rPr lang="it-IT" dirty="0" err="1"/>
              <a:t>Iannuzzi</a:t>
            </a:r>
            <a:endParaRPr lang="it-IT" dirty="0"/>
          </a:p>
          <a:p>
            <a:pPr marL="596900" lvl="1" indent="-342900">
              <a:buFont typeface="Arial" panose="020B0604020202020204" pitchFamily="34" charset="0"/>
              <a:buChar char="•"/>
            </a:pPr>
            <a:r>
              <a:rPr lang="it-IT" dirty="0"/>
              <a:t>Francesca </a:t>
            </a:r>
            <a:r>
              <a:rPr lang="it-IT" dirty="0" err="1"/>
              <a:t>Baj</a:t>
            </a:r>
            <a:r>
              <a:rPr lang="it-IT" dirty="0"/>
              <a:t>, Antonella D’Arminio Monforte</a:t>
            </a:r>
          </a:p>
          <a:p>
            <a:pPr marL="342900" indent="-342900">
              <a:buFont typeface="Arial" panose="020B0604020202020204" pitchFamily="34" charset="0"/>
              <a:buChar char="•"/>
            </a:pPr>
            <a:r>
              <a:rPr lang="en-GB" b="1" dirty="0"/>
              <a:t>Psychologists</a:t>
            </a:r>
            <a:r>
              <a:rPr lang="it-IT" b="1" dirty="0">
                <a:solidFill>
                  <a:schemeClr val="accent1"/>
                </a:solidFill>
              </a:rPr>
              <a:t> </a:t>
            </a:r>
            <a:r>
              <a:rPr lang="it-IT" b="1" dirty="0"/>
              <a:t>and psychiatrists</a:t>
            </a:r>
          </a:p>
          <a:p>
            <a:pPr marL="342900" indent="-342900">
              <a:buFont typeface="Arial" panose="020B0604020202020204" pitchFamily="34" charset="0"/>
              <a:buChar char="•"/>
            </a:pPr>
            <a:r>
              <a:rPr lang="it-IT" b="1" dirty="0" err="1"/>
              <a:t>Pharmacists</a:t>
            </a:r>
            <a:endParaRPr lang="it-IT" b="1" dirty="0"/>
          </a:p>
          <a:p>
            <a:pPr marL="342900" indent="-342900">
              <a:buFont typeface="Arial" panose="020B0604020202020204" pitchFamily="34" charset="0"/>
              <a:buChar char="•"/>
            </a:pPr>
            <a:r>
              <a:rPr lang="it-IT" b="1" dirty="0" err="1"/>
              <a:t>Nurses</a:t>
            </a:r>
            <a:endParaRPr lang="it-IT" b="1" dirty="0"/>
          </a:p>
          <a:p>
            <a:pPr marL="342900" indent="-342900">
              <a:buFont typeface="Arial" panose="020B0604020202020204" pitchFamily="34" charset="0"/>
              <a:buChar char="•"/>
            </a:pPr>
            <a:r>
              <a:rPr lang="it-IT" b="1" dirty="0" err="1"/>
              <a:t>Prison</a:t>
            </a:r>
            <a:r>
              <a:rPr lang="it-IT" b="1" dirty="0"/>
              <a:t> </a:t>
            </a:r>
            <a:r>
              <a:rPr lang="it-IT" b="1" dirty="0" err="1"/>
              <a:t>officers</a:t>
            </a:r>
            <a:endParaRPr lang="it-IT" b="1" dirty="0"/>
          </a:p>
          <a:p>
            <a:pPr marL="342900" indent="-342900">
              <a:buFont typeface="Arial" panose="020B0604020202020204" pitchFamily="34" charset="0"/>
              <a:buChar char="•"/>
            </a:pPr>
            <a:r>
              <a:rPr lang="it-IT" b="1" dirty="0" err="1"/>
              <a:t>Magistrates</a:t>
            </a:r>
            <a:endParaRPr lang="it-IT" b="1" dirty="0"/>
          </a:p>
          <a:p>
            <a:pPr marL="342900" indent="-342900">
              <a:buFont typeface="Arial" panose="020B0604020202020204" pitchFamily="34" charset="0"/>
              <a:buChar char="•"/>
            </a:pPr>
            <a:r>
              <a:rPr lang="it-IT" b="1" dirty="0"/>
              <a:t>San Paolo Hospital Health Department</a:t>
            </a:r>
          </a:p>
          <a:p>
            <a:endParaRPr lang="it-IT" b="1" dirty="0"/>
          </a:p>
        </p:txBody>
      </p:sp>
      <p:sp>
        <p:nvSpPr>
          <p:cNvPr id="4"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t>54</a:t>
            </a:r>
            <a:endParaRPr lang="it-IT" b="1" dirty="0"/>
          </a:p>
        </p:txBody>
      </p:sp>
    </p:spTree>
    <p:extLst>
      <p:ext uri="{BB962C8B-B14F-4D97-AF65-F5344CB8AC3E}">
        <p14:creationId xmlns:p14="http://schemas.microsoft.com/office/powerpoint/2010/main" val="81571713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669469"/>
            <a:ext cx="12192000" cy="6188531"/>
          </a:xfrm>
          <a:prstGeom prst="rect">
            <a:avLst/>
          </a:prstGeom>
        </p:spPr>
      </p:pic>
    </p:spTree>
    <p:extLst>
      <p:ext uri="{BB962C8B-B14F-4D97-AF65-F5344CB8AC3E}">
        <p14:creationId xmlns:p14="http://schemas.microsoft.com/office/powerpoint/2010/main" val="196280564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Tree>
    <p:extLst>
      <p:ext uri="{BB962C8B-B14F-4D97-AF65-F5344CB8AC3E}">
        <p14:creationId xmlns:p14="http://schemas.microsoft.com/office/powerpoint/2010/main" val="171037410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6CA2160-2669-410D-B0E1-7FB8679D994A}"/>
              </a:ext>
            </a:extLst>
          </p:cNvPr>
          <p:cNvSpPr>
            <a:spLocks noGrp="1"/>
          </p:cNvSpPr>
          <p:nvPr>
            <p:ph type="title"/>
          </p:nvPr>
        </p:nvSpPr>
        <p:spPr>
          <a:xfrm>
            <a:off x="442916" y="140766"/>
            <a:ext cx="11483975" cy="822325"/>
          </a:xfrm>
        </p:spPr>
        <p:txBody>
          <a:bodyPr/>
          <a:lstStyle/>
          <a:p>
            <a:r>
              <a:rPr lang="en-US" dirty="0">
                <a:solidFill>
                  <a:schemeClr val="bg1"/>
                </a:solidFill>
              </a:rPr>
              <a:t>Overview of the WHO Care Continuum for Viral Hepatitis and the Associated Challenges Encountered When Aiming toward WHO Elimination Targets</a:t>
            </a:r>
            <a:endParaRPr lang="en-GB" dirty="0">
              <a:solidFill>
                <a:schemeClr val="bg1"/>
              </a:solidFill>
            </a:endParaRPr>
          </a:p>
        </p:txBody>
      </p:sp>
      <p:sp>
        <p:nvSpPr>
          <p:cNvPr id="85" name="Text Placeholder 84">
            <a:extLst>
              <a:ext uri="{FF2B5EF4-FFF2-40B4-BE49-F238E27FC236}">
                <a16:creationId xmlns="" xmlns:a16="http://schemas.microsoft.com/office/drawing/2014/main" id="{6D731B71-1B93-484A-9DDE-1D0740B872A3}"/>
              </a:ext>
            </a:extLst>
          </p:cNvPr>
          <p:cNvSpPr>
            <a:spLocks noGrp="1"/>
          </p:cNvSpPr>
          <p:nvPr>
            <p:ph type="body" sz="quarter" idx="14"/>
          </p:nvPr>
        </p:nvSpPr>
        <p:spPr>
          <a:xfrm>
            <a:off x="8725627" y="6631200"/>
            <a:ext cx="3004029" cy="138499"/>
          </a:xfrm>
        </p:spPr>
        <p:txBody>
          <a:bodyPr/>
          <a:lstStyle/>
          <a:p>
            <a:r>
              <a:rPr lang="en-US" dirty="0"/>
              <a:t>Heffernan A., </a:t>
            </a:r>
            <a:r>
              <a:rPr lang="en-US" i="1" dirty="0"/>
              <a:t>et al</a:t>
            </a:r>
            <a:r>
              <a:rPr lang="en-US" dirty="0"/>
              <a:t>. </a:t>
            </a:r>
            <a:r>
              <a:rPr lang="en-US" i="1" dirty="0"/>
              <a:t>Open Forum Infect Dis</a:t>
            </a:r>
            <a:r>
              <a:rPr lang="en-US" dirty="0"/>
              <a:t> 2018; </a:t>
            </a:r>
            <a:r>
              <a:rPr lang="en-US" b="1" dirty="0"/>
              <a:t>5:</a:t>
            </a:r>
            <a:r>
              <a:rPr lang="en-US" dirty="0"/>
              <a:t>ofx252.</a:t>
            </a:r>
          </a:p>
        </p:txBody>
      </p:sp>
      <p:sp>
        <p:nvSpPr>
          <p:cNvPr id="62" name="Rectangle 61">
            <a:extLst>
              <a:ext uri="{FF2B5EF4-FFF2-40B4-BE49-F238E27FC236}">
                <a16:creationId xmlns="" xmlns:a16="http://schemas.microsoft.com/office/drawing/2014/main" id="{9A03A4C4-29D9-4137-A596-D49A9EEB94FB}"/>
              </a:ext>
            </a:extLst>
          </p:cNvPr>
          <p:cNvSpPr/>
          <p:nvPr/>
        </p:nvSpPr>
        <p:spPr bwMode="auto">
          <a:xfrm>
            <a:off x="2233237" y="4356520"/>
            <a:ext cx="2992597" cy="1895193"/>
          </a:xfrm>
          <a:prstGeom prst="rect">
            <a:avLst/>
          </a:prstGeom>
          <a:solidFill>
            <a:schemeClr val="bg1"/>
          </a:solidFill>
          <a:ln>
            <a:solidFill>
              <a:schemeClr val="bg1"/>
            </a:solidFill>
            <a:headEnd type="none" w="med" len="med"/>
            <a:tailEnd type="none" w="med" len="me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rtlCol="0" anchor="t" anchorCtr="0" compatLnSpc="1">
            <a:prstTxWarp prst="textNoShape">
              <a:avLst/>
            </a:prstTxWarp>
            <a:noAutofit/>
          </a:bodyPr>
          <a:lstStyle/>
          <a:p>
            <a:pPr marL="273050" marR="0" lvl="0"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Provision of HBV birth-dose vaccination within 24 hours of birth to prevent mother-to-child transmission</a:t>
            </a:r>
          </a:p>
          <a:p>
            <a:pPr marL="273050" marR="0" lvl="0"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Expansion of hemovigilance schemes and safe injection practices to reduce iatrogenic transmission</a:t>
            </a:r>
          </a:p>
        </p:txBody>
      </p:sp>
      <p:sp>
        <p:nvSpPr>
          <p:cNvPr id="63" name="Rectangle 62">
            <a:extLst>
              <a:ext uri="{FF2B5EF4-FFF2-40B4-BE49-F238E27FC236}">
                <a16:creationId xmlns="" xmlns:a16="http://schemas.microsoft.com/office/drawing/2014/main" id="{11CC0B63-1211-4104-A889-87B701585D84}"/>
              </a:ext>
            </a:extLst>
          </p:cNvPr>
          <p:cNvSpPr/>
          <p:nvPr/>
        </p:nvSpPr>
        <p:spPr bwMode="auto">
          <a:xfrm>
            <a:off x="5302885" y="4348836"/>
            <a:ext cx="2969442" cy="1902877"/>
          </a:xfrm>
          <a:prstGeom prst="rect">
            <a:avLst/>
          </a:prstGeom>
          <a:solidFill>
            <a:schemeClr val="bg1"/>
          </a:solidFill>
          <a:ln>
            <a:solidFill>
              <a:schemeClr val="bg1"/>
            </a:solidFill>
            <a:headEnd type="none" w="med" len="med"/>
            <a:tailEnd type="none" w="med" len="me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rtlCol="0" anchor="t" anchorCtr="0" compatLnSpc="1">
            <a:prstTxWarp prst="textNoShape">
              <a:avLst/>
            </a:prstTxWarp>
            <a:noAutofit/>
          </a:bodyPr>
          <a:lstStyle/>
          <a:p>
            <a:pPr marL="273050" marR="0" lvl="0" indent="-228600" algn="l" defTabSz="914400" rtl="0" eaLnBrk="1" fontAlgn="base" latinLnBrk="0" hangingPunct="1">
              <a:lnSpc>
                <a:spcPct val="100000"/>
              </a:lnSpc>
              <a:spcBef>
                <a:spcPts val="600"/>
              </a:spcBef>
              <a:spcAft>
                <a:spcPts val="0"/>
              </a:spcAft>
              <a:buClrTx/>
              <a:buSzTx/>
              <a:buFont typeface="+mj-lt"/>
              <a:buAutoNum type="arabicPeriod" startAt="3"/>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Adoption of point-of-care testing to expand diagnostic coverage and strengthen linkage to care</a:t>
            </a:r>
          </a:p>
          <a:p>
            <a:pPr marL="273050" marR="0" lvl="0" indent="-228600" algn="l" defTabSz="914400" rtl="0" eaLnBrk="1" fontAlgn="base" latinLnBrk="0" hangingPunct="1">
              <a:lnSpc>
                <a:spcPct val="100000"/>
              </a:lnSpc>
              <a:spcBef>
                <a:spcPts val="600"/>
              </a:spcBef>
              <a:spcAft>
                <a:spcPts val="0"/>
              </a:spcAft>
              <a:buClrTx/>
              <a:buSzTx/>
              <a:buFont typeface="+mj-lt"/>
              <a:buAutoNum type="arabicPeriod" startAt="3"/>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Integration of screening into existing care delivery models for at-risk populations to increase their access to and engagement with viral hepatitis care</a:t>
            </a:r>
          </a:p>
        </p:txBody>
      </p:sp>
      <p:sp>
        <p:nvSpPr>
          <p:cNvPr id="64" name="Rectangle 63">
            <a:extLst>
              <a:ext uri="{FF2B5EF4-FFF2-40B4-BE49-F238E27FC236}">
                <a16:creationId xmlns="" xmlns:a16="http://schemas.microsoft.com/office/drawing/2014/main" id="{7755069A-3DED-40D6-92EC-21C03CE27607}"/>
              </a:ext>
            </a:extLst>
          </p:cNvPr>
          <p:cNvSpPr/>
          <p:nvPr/>
        </p:nvSpPr>
        <p:spPr bwMode="auto">
          <a:xfrm>
            <a:off x="8349377" y="4356520"/>
            <a:ext cx="3109379" cy="1895193"/>
          </a:xfrm>
          <a:prstGeom prst="rect">
            <a:avLst/>
          </a:prstGeom>
          <a:solidFill>
            <a:schemeClr val="bg1"/>
          </a:solidFill>
          <a:ln>
            <a:solidFill>
              <a:schemeClr val="bg1"/>
            </a:solidFill>
            <a:headEnd type="none" w="med" len="med"/>
            <a:tailEnd type="none" w="med" len="me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rtlCol="0" anchor="t" anchorCtr="0" compatLnSpc="1">
            <a:prstTxWarp prst="textNoShape">
              <a:avLst/>
            </a:prstTxWarp>
            <a:noAutofit/>
          </a:bodyPr>
          <a:lstStyle/>
          <a:p>
            <a:pPr marL="273050" marR="0" lvl="0" indent="-228600" algn="l" defTabSz="914400" rtl="0" eaLnBrk="1" fontAlgn="base" latinLnBrk="0" hangingPunct="1">
              <a:lnSpc>
                <a:spcPct val="100000"/>
              </a:lnSpc>
              <a:spcBef>
                <a:spcPts val="600"/>
              </a:spcBef>
              <a:spcAft>
                <a:spcPts val="0"/>
              </a:spcAft>
              <a:buClrTx/>
              <a:buSzTx/>
              <a:buFont typeface="+mj-lt"/>
              <a:buAutoNum type="arabicPeriod" startAt="5"/>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Maintenance of treatment for all cirrhotic HBV-infected patients indefinitely to minimize risk of disease progression </a:t>
            </a:r>
          </a:p>
          <a:p>
            <a:pPr marL="273050" marR="0" lvl="0" indent="-228600" algn="l" defTabSz="914400" rtl="0" eaLnBrk="1" fontAlgn="base" latinLnBrk="0" hangingPunct="1">
              <a:lnSpc>
                <a:spcPct val="100000"/>
              </a:lnSpc>
              <a:spcBef>
                <a:spcPts val="600"/>
              </a:spcBef>
              <a:spcAft>
                <a:spcPts val="0"/>
              </a:spcAft>
              <a:buClrTx/>
              <a:buSzTx/>
              <a:buFont typeface="+mj-lt"/>
              <a:buAutoNum type="arabicPeriod" startAt="5"/>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Procurement of affordable DAAs to enable universal access to treatment for HCV</a:t>
            </a:r>
          </a:p>
        </p:txBody>
      </p:sp>
      <p:grpSp>
        <p:nvGrpSpPr>
          <p:cNvPr id="55" name="Group 54">
            <a:extLst>
              <a:ext uri="{FF2B5EF4-FFF2-40B4-BE49-F238E27FC236}">
                <a16:creationId xmlns="" xmlns:a16="http://schemas.microsoft.com/office/drawing/2014/main" id="{03CBAA89-97F2-484E-B6BA-3F9C38415E4D}"/>
              </a:ext>
            </a:extLst>
          </p:cNvPr>
          <p:cNvGrpSpPr/>
          <p:nvPr/>
        </p:nvGrpSpPr>
        <p:grpSpPr>
          <a:xfrm>
            <a:off x="1966462" y="1065351"/>
            <a:ext cx="9747630" cy="2829910"/>
            <a:chOff x="3557956" y="1229840"/>
            <a:chExt cx="7783554" cy="2905085"/>
          </a:xfrm>
        </p:grpSpPr>
        <p:sp>
          <p:nvSpPr>
            <p:cNvPr id="26" name="Rectangle 25">
              <a:extLst>
                <a:ext uri="{FF2B5EF4-FFF2-40B4-BE49-F238E27FC236}">
                  <a16:creationId xmlns="" xmlns:a16="http://schemas.microsoft.com/office/drawing/2014/main" id="{DCA61023-B4A4-420F-AA60-AD65BF078C35}"/>
                </a:ext>
              </a:extLst>
            </p:cNvPr>
            <p:cNvSpPr/>
            <p:nvPr/>
          </p:nvSpPr>
          <p:spPr bwMode="auto">
            <a:xfrm>
              <a:off x="3677769" y="1347597"/>
              <a:ext cx="1133647" cy="442333"/>
            </a:xfrm>
            <a:prstGeom prst="rect">
              <a:avLst/>
            </a:prstGeom>
            <a:solidFill>
              <a:schemeClr val="bg1"/>
            </a:solidFill>
            <a:ln w="28575" cap="sq"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Reached by prevention services </a:t>
              </a:r>
            </a:p>
          </p:txBody>
        </p:sp>
        <p:grpSp>
          <p:nvGrpSpPr>
            <p:cNvPr id="25" name="Group 24">
              <a:extLst>
                <a:ext uri="{FF2B5EF4-FFF2-40B4-BE49-F238E27FC236}">
                  <a16:creationId xmlns="" xmlns:a16="http://schemas.microsoft.com/office/drawing/2014/main" id="{D12D7A90-F4CC-44BF-8310-90B993A5CE3A}"/>
                </a:ext>
              </a:extLst>
            </p:cNvPr>
            <p:cNvGrpSpPr/>
            <p:nvPr/>
          </p:nvGrpSpPr>
          <p:grpSpPr>
            <a:xfrm>
              <a:off x="3557956" y="1229840"/>
              <a:ext cx="7783554" cy="2905085"/>
              <a:chOff x="8244348" y="2006128"/>
              <a:chExt cx="5374752" cy="2905085"/>
            </a:xfrm>
          </p:grpSpPr>
          <p:sp>
            <p:nvSpPr>
              <p:cNvPr id="12" name="Rectangle 11">
                <a:extLst>
                  <a:ext uri="{FF2B5EF4-FFF2-40B4-BE49-F238E27FC236}">
                    <a16:creationId xmlns="" xmlns:a16="http://schemas.microsoft.com/office/drawing/2014/main" id="{C865D461-2871-4265-80B9-C24CA2C45F1B}"/>
                  </a:ext>
                </a:extLst>
              </p:cNvPr>
              <p:cNvSpPr/>
              <p:nvPr/>
            </p:nvSpPr>
            <p:spPr bwMode="auto">
              <a:xfrm>
                <a:off x="8533933" y="2566219"/>
                <a:ext cx="369112" cy="234499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3" name="Rectangle 12">
                <a:extLst>
                  <a:ext uri="{FF2B5EF4-FFF2-40B4-BE49-F238E27FC236}">
                    <a16:creationId xmlns="" xmlns:a16="http://schemas.microsoft.com/office/drawing/2014/main" id="{7B932366-CE9F-4A48-A5AB-CB849ECEDA64}"/>
                  </a:ext>
                </a:extLst>
              </p:cNvPr>
              <p:cNvSpPr/>
              <p:nvPr/>
            </p:nvSpPr>
            <p:spPr bwMode="auto">
              <a:xfrm>
                <a:off x="9277752" y="2930012"/>
                <a:ext cx="362628" cy="198120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4" name="Rectangle 13">
                <a:extLst>
                  <a:ext uri="{FF2B5EF4-FFF2-40B4-BE49-F238E27FC236}">
                    <a16:creationId xmlns="" xmlns:a16="http://schemas.microsoft.com/office/drawing/2014/main" id="{13D954CA-7A8B-48D3-A5D0-5CEFAC62F080}"/>
                  </a:ext>
                </a:extLst>
              </p:cNvPr>
              <p:cNvSpPr/>
              <p:nvPr/>
            </p:nvSpPr>
            <p:spPr bwMode="auto">
              <a:xfrm>
                <a:off x="10021573" y="3234813"/>
                <a:ext cx="354755" cy="16764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5" name="Rectangle 14">
                <a:extLst>
                  <a:ext uri="{FF2B5EF4-FFF2-40B4-BE49-F238E27FC236}">
                    <a16:creationId xmlns="" xmlns:a16="http://schemas.microsoft.com/office/drawing/2014/main" id="{A39C8878-465E-4C25-84A9-4286C8BC5E68}"/>
                  </a:ext>
                </a:extLst>
              </p:cNvPr>
              <p:cNvSpPr/>
              <p:nvPr/>
            </p:nvSpPr>
            <p:spPr bwMode="auto">
              <a:xfrm>
                <a:off x="10765394" y="3642853"/>
                <a:ext cx="369112" cy="126836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7" name="Rectangle 16">
                <a:extLst>
                  <a:ext uri="{FF2B5EF4-FFF2-40B4-BE49-F238E27FC236}">
                    <a16:creationId xmlns="" xmlns:a16="http://schemas.microsoft.com/office/drawing/2014/main" id="{AD874412-F042-4A07-B034-E99C501F5D4A}"/>
                  </a:ext>
                </a:extLst>
              </p:cNvPr>
              <p:cNvSpPr/>
              <p:nvPr/>
            </p:nvSpPr>
            <p:spPr bwMode="auto">
              <a:xfrm>
                <a:off x="11509213" y="3937820"/>
                <a:ext cx="369111" cy="97339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8" name="Rectangle 17">
                <a:extLst>
                  <a:ext uri="{FF2B5EF4-FFF2-40B4-BE49-F238E27FC236}">
                    <a16:creationId xmlns="" xmlns:a16="http://schemas.microsoft.com/office/drawing/2014/main" id="{302EA6E3-50D7-422C-B6CB-5C05882A3227}"/>
                  </a:ext>
                </a:extLst>
              </p:cNvPr>
              <p:cNvSpPr/>
              <p:nvPr/>
            </p:nvSpPr>
            <p:spPr bwMode="auto">
              <a:xfrm>
                <a:off x="12253034" y="4232790"/>
                <a:ext cx="369112" cy="67842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Calibri"/>
                  <a:ea typeface="+mn-ea"/>
                  <a:cs typeface="+mn-cs"/>
                </a:endParaRPr>
              </a:p>
            </p:txBody>
          </p:sp>
          <p:sp>
            <p:nvSpPr>
              <p:cNvPr id="19" name="Rectangle 18">
                <a:extLst>
                  <a:ext uri="{FF2B5EF4-FFF2-40B4-BE49-F238E27FC236}">
                    <a16:creationId xmlns="" xmlns:a16="http://schemas.microsoft.com/office/drawing/2014/main" id="{ABE5F31F-7E77-4C22-A2F5-3EABCC41E572}"/>
                  </a:ext>
                </a:extLst>
              </p:cNvPr>
              <p:cNvSpPr/>
              <p:nvPr/>
            </p:nvSpPr>
            <p:spPr bwMode="auto">
              <a:xfrm>
                <a:off x="12996853" y="4530332"/>
                <a:ext cx="369111" cy="38088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GB" sz="2200" b="0" i="0" u="none" strike="noStrike" kern="1200" cap="none" spc="0" normalizeH="0" baseline="0" noProof="0" dirty="0">
                  <a:ln>
                    <a:noFill/>
                  </a:ln>
                  <a:solidFill>
                    <a:srgbClr val="2D2926"/>
                  </a:solidFill>
                  <a:effectLst/>
                  <a:uLnTx/>
                  <a:uFillTx/>
                  <a:latin typeface="Calibri"/>
                  <a:ea typeface="+mn-ea"/>
                  <a:cs typeface="+mn-cs"/>
                </a:endParaRPr>
              </a:p>
            </p:txBody>
          </p:sp>
          <p:cxnSp>
            <p:nvCxnSpPr>
              <p:cNvPr id="9" name="Straight Connector 8">
                <a:extLst>
                  <a:ext uri="{FF2B5EF4-FFF2-40B4-BE49-F238E27FC236}">
                    <a16:creationId xmlns="" xmlns:a16="http://schemas.microsoft.com/office/drawing/2014/main" id="{64BD89C4-C48E-424A-9D75-2AE394A8890D}"/>
                  </a:ext>
                </a:extLst>
              </p:cNvPr>
              <p:cNvCxnSpPr>
                <a:cxnSpLocks/>
              </p:cNvCxnSpPr>
              <p:nvPr/>
            </p:nvCxnSpPr>
            <p:spPr bwMode="auto">
              <a:xfrm flipH="1">
                <a:off x="8244348" y="4911213"/>
                <a:ext cx="5374752" cy="0"/>
              </a:xfrm>
              <a:prstGeom prst="line">
                <a:avLst/>
              </a:prstGeom>
              <a:solidFill>
                <a:schemeClr val="tx2"/>
              </a:solidFill>
              <a:ln w="19050"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 xmlns:a16="http://schemas.microsoft.com/office/drawing/2014/main" id="{41049421-6768-4DA4-8EB4-3014D158674B}"/>
                  </a:ext>
                </a:extLst>
              </p:cNvPr>
              <p:cNvCxnSpPr>
                <a:cxnSpLocks/>
              </p:cNvCxnSpPr>
              <p:nvPr/>
            </p:nvCxnSpPr>
            <p:spPr bwMode="auto">
              <a:xfrm>
                <a:off x="8244348" y="2006128"/>
                <a:ext cx="0" cy="2905085"/>
              </a:xfrm>
              <a:prstGeom prst="line">
                <a:avLst/>
              </a:prstGeom>
              <a:solidFill>
                <a:schemeClr val="tx2"/>
              </a:solidFill>
              <a:ln w="19050" cap="flat" cmpd="sng" algn="ctr">
                <a:solidFill>
                  <a:schemeClr val="tx1"/>
                </a:solidFill>
                <a:prstDash val="solid"/>
                <a:round/>
                <a:headEnd type="none" w="med" len="med"/>
                <a:tailEnd type="none" w="med" len="med"/>
              </a:ln>
              <a:effectLst/>
            </p:spPr>
          </p:cxnSp>
        </p:grpSp>
        <p:sp>
          <p:nvSpPr>
            <p:cNvPr id="27" name="Rectangle 26">
              <a:extLst>
                <a:ext uri="{FF2B5EF4-FFF2-40B4-BE49-F238E27FC236}">
                  <a16:creationId xmlns="" xmlns:a16="http://schemas.microsoft.com/office/drawing/2014/main" id="{FA6BE3BE-29C5-4095-A9B3-474865D4836F}"/>
                </a:ext>
              </a:extLst>
            </p:cNvPr>
            <p:cNvSpPr/>
            <p:nvPr/>
          </p:nvSpPr>
          <p:spPr bwMode="auto">
            <a:xfrm>
              <a:off x="5054501" y="1932556"/>
              <a:ext cx="525147" cy="221167"/>
            </a:xfrm>
            <a:prstGeom prst="rect">
              <a:avLst/>
            </a:prstGeom>
            <a:solidFill>
              <a:schemeClr val="bg1"/>
            </a:solidFill>
            <a:ln w="28575" cap="sq"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Tested</a:t>
              </a:r>
            </a:p>
          </p:txBody>
        </p:sp>
        <p:sp>
          <p:nvSpPr>
            <p:cNvPr id="33" name="Rectangle 32">
              <a:extLst>
                <a:ext uri="{FF2B5EF4-FFF2-40B4-BE49-F238E27FC236}">
                  <a16:creationId xmlns="" xmlns:a16="http://schemas.microsoft.com/office/drawing/2014/main" id="{88CED9F9-D55A-4C84-B02E-D4491C753A22}"/>
                </a:ext>
              </a:extLst>
            </p:cNvPr>
            <p:cNvSpPr/>
            <p:nvPr/>
          </p:nvSpPr>
          <p:spPr bwMode="auto">
            <a:xfrm>
              <a:off x="5896493" y="2229103"/>
              <a:ext cx="984118" cy="221167"/>
            </a:xfrm>
            <a:prstGeom prst="rect">
              <a:avLst/>
            </a:prstGeom>
            <a:solidFill>
              <a:schemeClr val="bg1"/>
            </a:solidFill>
            <a:ln w="28575" cap="sq"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Aware of status</a:t>
              </a:r>
            </a:p>
          </p:txBody>
        </p:sp>
        <p:sp>
          <p:nvSpPr>
            <p:cNvPr id="34" name="Rectangle 33">
              <a:extLst>
                <a:ext uri="{FF2B5EF4-FFF2-40B4-BE49-F238E27FC236}">
                  <a16:creationId xmlns="" xmlns:a16="http://schemas.microsoft.com/office/drawing/2014/main" id="{F57A89DE-1FE1-4788-9051-DC3DA7FA4F49}"/>
                </a:ext>
              </a:extLst>
            </p:cNvPr>
            <p:cNvSpPr/>
            <p:nvPr/>
          </p:nvSpPr>
          <p:spPr bwMode="auto">
            <a:xfrm>
              <a:off x="6980184" y="2645397"/>
              <a:ext cx="984118" cy="221167"/>
            </a:xfrm>
            <a:prstGeom prst="rect">
              <a:avLst/>
            </a:prstGeom>
            <a:solidFill>
              <a:schemeClr val="bg1"/>
            </a:solidFill>
            <a:ln w="28575" cap="sq"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Enrolled in care</a:t>
              </a:r>
            </a:p>
          </p:txBody>
        </p:sp>
        <p:sp>
          <p:nvSpPr>
            <p:cNvPr id="35" name="Rectangle 34">
              <a:extLst>
                <a:ext uri="{FF2B5EF4-FFF2-40B4-BE49-F238E27FC236}">
                  <a16:creationId xmlns="" xmlns:a16="http://schemas.microsoft.com/office/drawing/2014/main" id="{5E467A08-6548-4AB1-8FCC-33B8378C7570}"/>
                </a:ext>
              </a:extLst>
            </p:cNvPr>
            <p:cNvSpPr/>
            <p:nvPr/>
          </p:nvSpPr>
          <p:spPr bwMode="auto">
            <a:xfrm>
              <a:off x="8049722" y="2714212"/>
              <a:ext cx="984118" cy="442333"/>
            </a:xfrm>
            <a:prstGeom prst="rect">
              <a:avLst/>
            </a:prstGeom>
            <a:solidFill>
              <a:schemeClr val="bg1"/>
            </a:solidFill>
            <a:ln w="28575" cap="sq"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Initiated treatment </a:t>
              </a:r>
            </a:p>
          </p:txBody>
        </p:sp>
        <p:sp>
          <p:nvSpPr>
            <p:cNvPr id="36" name="Rectangle 35">
              <a:extLst>
                <a:ext uri="{FF2B5EF4-FFF2-40B4-BE49-F238E27FC236}">
                  <a16:creationId xmlns="" xmlns:a16="http://schemas.microsoft.com/office/drawing/2014/main" id="{E5D6A39A-9600-4083-BB72-D6354E134E4D}"/>
                </a:ext>
              </a:extLst>
            </p:cNvPr>
            <p:cNvSpPr/>
            <p:nvPr/>
          </p:nvSpPr>
          <p:spPr bwMode="auto">
            <a:xfrm>
              <a:off x="9138423" y="2547465"/>
              <a:ext cx="984118" cy="884667"/>
            </a:xfrm>
            <a:prstGeom prst="rect">
              <a:avLst/>
            </a:prstGeom>
            <a:solidFill>
              <a:schemeClr val="bg1"/>
            </a:solidFill>
            <a:ln w="28575" cap="sq"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Treatment completed (HCV) or maintained (HBV)</a:t>
              </a:r>
            </a:p>
          </p:txBody>
        </p:sp>
        <p:sp>
          <p:nvSpPr>
            <p:cNvPr id="37" name="Rectangle 36">
              <a:extLst>
                <a:ext uri="{FF2B5EF4-FFF2-40B4-BE49-F238E27FC236}">
                  <a16:creationId xmlns="" xmlns:a16="http://schemas.microsoft.com/office/drawing/2014/main" id="{800CA83D-99EC-4BC2-921B-AEE084A6AAF9}"/>
                </a:ext>
              </a:extLst>
            </p:cNvPr>
            <p:cNvSpPr/>
            <p:nvPr/>
          </p:nvSpPr>
          <p:spPr bwMode="auto">
            <a:xfrm>
              <a:off x="10175522" y="3066173"/>
              <a:ext cx="1064273" cy="663500"/>
            </a:xfrm>
            <a:prstGeom prst="rect">
              <a:avLst/>
            </a:prstGeom>
            <a:solidFill>
              <a:schemeClr val="bg1"/>
            </a:solidFill>
            <a:ln w="28575" cap="sq"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r>
                <a:rPr kumimoji="0" lang="en-GB" sz="1400" b="0" i="0" u="none" strike="noStrike" kern="1200" cap="none" spc="0" normalizeH="0" baseline="0" noProof="0" dirty="0">
                  <a:ln>
                    <a:noFill/>
                  </a:ln>
                  <a:solidFill>
                    <a:srgbClr val="2D2926"/>
                  </a:solidFill>
                  <a:effectLst/>
                  <a:uLnTx/>
                  <a:uFillTx/>
                  <a:latin typeface="Calibri"/>
                  <a:ea typeface="+mn-ea"/>
                  <a:cs typeface="+mn-cs"/>
                </a:rPr>
                <a:t>Achieved cure (HCV) or viral suppression (HBV)</a:t>
              </a:r>
            </a:p>
          </p:txBody>
        </p:sp>
      </p:grpSp>
      <p:sp>
        <p:nvSpPr>
          <p:cNvPr id="2" name="Rectangle 1">
            <a:extLst>
              <a:ext uri="{FF2B5EF4-FFF2-40B4-BE49-F238E27FC236}">
                <a16:creationId xmlns="" xmlns:a16="http://schemas.microsoft.com/office/drawing/2014/main" id="{30498402-8BFD-47E3-904E-E1F2D98FAFAA}"/>
              </a:ext>
            </a:extLst>
          </p:cNvPr>
          <p:cNvSpPr/>
          <p:nvPr/>
        </p:nvSpPr>
        <p:spPr>
          <a:xfrm rot="16200000">
            <a:off x="431229" y="2218696"/>
            <a:ext cx="229319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Calibri"/>
                <a:ea typeface="+mn-ea"/>
                <a:cs typeface="+mn-cs"/>
              </a:rPr>
              <a:t>Populations within the care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Calibri"/>
                <a:ea typeface="+mn-ea"/>
                <a:cs typeface="+mn-cs"/>
              </a:rPr>
              <a:t>continuum for viral hepatitis </a:t>
            </a:r>
          </a:p>
        </p:txBody>
      </p:sp>
      <p:sp>
        <p:nvSpPr>
          <p:cNvPr id="38" name="Rectangle 37">
            <a:extLst>
              <a:ext uri="{FF2B5EF4-FFF2-40B4-BE49-F238E27FC236}">
                <a16:creationId xmlns="" xmlns:a16="http://schemas.microsoft.com/office/drawing/2014/main" id="{B87CD7B4-70F7-4A30-8D45-5AC58A0C6682}"/>
              </a:ext>
            </a:extLst>
          </p:cNvPr>
          <p:cNvSpPr/>
          <p:nvPr/>
        </p:nvSpPr>
        <p:spPr>
          <a:xfrm>
            <a:off x="468914" y="3913892"/>
            <a:ext cx="1497526" cy="523220"/>
          </a:xfrm>
          <a:prstGeom prst="rect">
            <a:avLst/>
          </a:prstGeom>
        </p:spPr>
        <p:txBody>
          <a:bodyPr wrap="none">
            <a:sp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Calibri"/>
                <a:ea typeface="+mn-ea"/>
                <a:cs typeface="+mn-cs"/>
              </a:rPr>
              <a:t>Care continuum </a:t>
            </a:r>
            <a:br>
              <a:rPr kumimoji="0" lang="en-GB" sz="1400" b="0" i="0" u="none" strike="noStrike" kern="1200" cap="none" spc="0" normalizeH="0" baseline="0" noProof="0" dirty="0">
                <a:ln>
                  <a:noFill/>
                </a:ln>
                <a:solidFill>
                  <a:schemeClr val="bg1"/>
                </a:solidFill>
                <a:effectLst/>
                <a:uLnTx/>
                <a:uFillTx/>
                <a:latin typeface="Calibri"/>
                <a:ea typeface="+mn-ea"/>
                <a:cs typeface="+mn-cs"/>
              </a:rPr>
            </a:br>
            <a:r>
              <a:rPr kumimoji="0" lang="en-GB" sz="1400" b="0" i="0" u="none" strike="noStrike" kern="1200" cap="none" spc="0" normalizeH="0" baseline="0" noProof="0" dirty="0">
                <a:ln>
                  <a:noFill/>
                </a:ln>
                <a:solidFill>
                  <a:schemeClr val="bg1"/>
                </a:solidFill>
                <a:effectLst/>
                <a:uLnTx/>
                <a:uFillTx/>
                <a:latin typeface="Calibri"/>
                <a:ea typeface="+mn-ea"/>
                <a:cs typeface="+mn-cs"/>
              </a:rPr>
              <a:t>for viral hepatitis</a:t>
            </a:r>
          </a:p>
        </p:txBody>
      </p:sp>
      <p:sp>
        <p:nvSpPr>
          <p:cNvPr id="39" name="Rectangle 38">
            <a:extLst>
              <a:ext uri="{FF2B5EF4-FFF2-40B4-BE49-F238E27FC236}">
                <a16:creationId xmlns="" xmlns:a16="http://schemas.microsoft.com/office/drawing/2014/main" id="{8AB261AF-1661-4637-B809-81DB9F4799E8}"/>
              </a:ext>
            </a:extLst>
          </p:cNvPr>
          <p:cNvSpPr/>
          <p:nvPr/>
        </p:nvSpPr>
        <p:spPr>
          <a:xfrm>
            <a:off x="330126" y="4792442"/>
            <a:ext cx="1775101" cy="1015663"/>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a:ea typeface="+mn-ea"/>
                <a:cs typeface="+mn-cs"/>
              </a:rPr>
              <a:t>Current challenges within the care continuum for viral hepatitis with reference to achieving WHO elimination targets</a:t>
            </a:r>
          </a:p>
        </p:txBody>
      </p:sp>
      <p:grpSp>
        <p:nvGrpSpPr>
          <p:cNvPr id="61" name="Group 60">
            <a:extLst>
              <a:ext uri="{FF2B5EF4-FFF2-40B4-BE49-F238E27FC236}">
                <a16:creationId xmlns="" xmlns:a16="http://schemas.microsoft.com/office/drawing/2014/main" id="{A32E4A90-4C78-4A0A-A2D2-C4EAC8DC7E65}"/>
              </a:ext>
            </a:extLst>
          </p:cNvPr>
          <p:cNvGrpSpPr/>
          <p:nvPr/>
        </p:nvGrpSpPr>
        <p:grpSpPr>
          <a:xfrm>
            <a:off x="2187481" y="4012806"/>
            <a:ext cx="9463901" cy="327989"/>
            <a:chOff x="566357" y="4335103"/>
            <a:chExt cx="11048091" cy="596339"/>
          </a:xfrm>
          <a:solidFill>
            <a:srgbClr val="8CE2D0"/>
          </a:solidFill>
        </p:grpSpPr>
        <p:sp>
          <p:nvSpPr>
            <p:cNvPr id="56" name="Arrow: Chevron 55">
              <a:extLst>
                <a:ext uri="{FF2B5EF4-FFF2-40B4-BE49-F238E27FC236}">
                  <a16:creationId xmlns="" xmlns:a16="http://schemas.microsoft.com/office/drawing/2014/main" id="{A35CE23A-4E20-4391-BCF5-6689B7F22EE1}"/>
                </a:ext>
              </a:extLst>
            </p:cNvPr>
            <p:cNvSpPr/>
            <p:nvPr/>
          </p:nvSpPr>
          <p:spPr bwMode="auto">
            <a:xfrm>
              <a:off x="566357" y="4335103"/>
              <a:ext cx="3881123" cy="596338"/>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Calibri"/>
                  <a:ea typeface="+mn-ea"/>
                  <a:cs typeface="+mn-cs"/>
                </a:rPr>
                <a:t>Prevention </a:t>
              </a:r>
            </a:p>
          </p:txBody>
        </p:sp>
        <p:sp>
          <p:nvSpPr>
            <p:cNvPr id="57" name="Arrow: Chevron 56">
              <a:extLst>
                <a:ext uri="{FF2B5EF4-FFF2-40B4-BE49-F238E27FC236}">
                  <a16:creationId xmlns="" xmlns:a16="http://schemas.microsoft.com/office/drawing/2014/main" id="{95A26D14-6A5C-4C87-81E3-06D2FA7D3615}"/>
                </a:ext>
              </a:extLst>
            </p:cNvPr>
            <p:cNvSpPr/>
            <p:nvPr/>
          </p:nvSpPr>
          <p:spPr bwMode="auto">
            <a:xfrm>
              <a:off x="4149841" y="4335104"/>
              <a:ext cx="3881123" cy="596338"/>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bg1"/>
              </a:solidFill>
            </a:ln>
          </p:spPr>
          <p:style>
            <a:lnRef idx="0">
              <a:scrgbClr r="0" g="0" b="0"/>
            </a:lnRef>
            <a:fillRef idx="0">
              <a:scrgbClr r="0" g="0" b="0"/>
            </a:fillRef>
            <a:effectRef idx="0">
              <a:scrgbClr r="0" g="0" b="0"/>
            </a:effectRef>
            <a:fontRef idx="minor">
              <a:schemeClr val="lt1"/>
            </a:fontRef>
          </p:style>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Calibri"/>
                  <a:ea typeface="+mn-ea"/>
                  <a:cs typeface="+mn-cs"/>
                </a:rPr>
                <a:t>Screening and Linkage to Care</a:t>
              </a:r>
            </a:p>
          </p:txBody>
        </p:sp>
        <p:sp>
          <p:nvSpPr>
            <p:cNvPr id="58" name="Arrow: Chevron 57">
              <a:extLst>
                <a:ext uri="{FF2B5EF4-FFF2-40B4-BE49-F238E27FC236}">
                  <a16:creationId xmlns="" xmlns:a16="http://schemas.microsoft.com/office/drawing/2014/main" id="{CBDB6588-5963-4576-AD7B-9DB829FF43F7}"/>
                </a:ext>
              </a:extLst>
            </p:cNvPr>
            <p:cNvSpPr/>
            <p:nvPr/>
          </p:nvSpPr>
          <p:spPr bwMode="auto">
            <a:xfrm>
              <a:off x="7733325" y="4335103"/>
              <a:ext cx="3881123" cy="596337"/>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bg1"/>
              </a:solidFill>
            </a:ln>
          </p:spPr>
          <p:style>
            <a:lnRef idx="0">
              <a:scrgbClr r="0" g="0" b="0"/>
            </a:lnRef>
            <a:fillRef idx="0">
              <a:scrgbClr r="0" g="0" b="0"/>
            </a:fillRef>
            <a:effectRef idx="0">
              <a:scrgbClr r="0" g="0" b="0"/>
            </a:effectRef>
            <a:fontRef idx="minor">
              <a:schemeClr val="lt1"/>
            </a:fontRef>
          </p:style>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Calibri"/>
                  <a:ea typeface="+mn-ea"/>
                  <a:cs typeface="+mn-cs"/>
                </a:rPr>
                <a:t>Treatments </a:t>
              </a:r>
            </a:p>
          </p:txBody>
        </p:sp>
      </p:grpSp>
      <p:sp>
        <p:nvSpPr>
          <p:cNvPr id="10" name="Text Placeholder 9">
            <a:extLst>
              <a:ext uri="{FF2B5EF4-FFF2-40B4-BE49-F238E27FC236}">
                <a16:creationId xmlns="" xmlns:a16="http://schemas.microsoft.com/office/drawing/2014/main" id="{A562A0D4-AE5B-4E68-883B-AC617F83B79A}"/>
              </a:ext>
            </a:extLst>
          </p:cNvPr>
          <p:cNvSpPr>
            <a:spLocks noGrp="1"/>
          </p:cNvSpPr>
          <p:nvPr>
            <p:ph type="body" sz="quarter" idx="15"/>
          </p:nvPr>
        </p:nvSpPr>
        <p:spPr>
          <a:xfrm>
            <a:off x="442913" y="6631200"/>
            <a:ext cx="65" cy="138499"/>
          </a:xfrm>
        </p:spPr>
        <p:txBody>
          <a:bodyPr/>
          <a:lstStyle/>
          <a:p>
            <a:endParaRPr lang="en-GB" dirty="0">
              <a:latin typeface="+mj-lt"/>
            </a:endParaRPr>
          </a:p>
        </p:txBody>
      </p:sp>
      <p:sp>
        <p:nvSpPr>
          <p:cNvPr id="4" name="Rettangolo 3">
            <a:extLst>
              <a:ext uri="{FF2B5EF4-FFF2-40B4-BE49-F238E27FC236}">
                <a16:creationId xmlns="" xmlns:a16="http://schemas.microsoft.com/office/drawing/2014/main" id="{17379118-2F05-4EBF-9466-B6B97D533BD0}"/>
              </a:ext>
            </a:extLst>
          </p:cNvPr>
          <p:cNvSpPr/>
          <p:nvPr/>
        </p:nvSpPr>
        <p:spPr bwMode="auto">
          <a:xfrm>
            <a:off x="5302885" y="5065021"/>
            <a:ext cx="6155481" cy="1291329"/>
          </a:xfrm>
          <a:prstGeom prst="rect">
            <a:avLst/>
          </a:prstGeom>
          <a:noFill/>
          <a:ln w="50800" cap="sq" cmpd="sng" algn="ctr">
            <a:solidFill>
              <a:srgbClr val="FF0000"/>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it-IT" sz="2200" b="0" i="0" u="none" strike="noStrike" kern="1200" cap="none" spc="0" normalizeH="0" baseline="0" noProof="0">
              <a:ln>
                <a:noFill/>
              </a:ln>
              <a:solidFill>
                <a:srgbClr val="2D2926"/>
              </a:solidFill>
              <a:effectLst/>
              <a:uLnTx/>
              <a:uFillTx/>
              <a:latin typeface="Arial" charset="0"/>
              <a:ea typeface="+mn-ea"/>
              <a:cs typeface="+mn-cs"/>
            </a:endParaRPr>
          </a:p>
        </p:txBody>
      </p:sp>
      <p:sp>
        <p:nvSpPr>
          <p:cNvPr id="40"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7</a:t>
            </a:r>
            <a:endParaRPr lang="it-IT" b="1" dirty="0">
              <a:solidFill>
                <a:schemeClr val="bg1"/>
              </a:solidFill>
            </a:endParaRPr>
          </a:p>
        </p:txBody>
      </p:sp>
    </p:spTree>
    <p:extLst>
      <p:ext uri="{BB962C8B-B14F-4D97-AF65-F5344CB8AC3E}">
        <p14:creationId xmlns:p14="http://schemas.microsoft.com/office/powerpoint/2010/main" val="169153482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49"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512849" y="1364371"/>
            <a:ext cx="9144000" cy="465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 xmlns:a16="http://schemas.microsoft.com/office/drawing/2014/main" id="{C808FD28-8880-46F9-8BFF-D3A7779F8309}"/>
              </a:ext>
            </a:extLst>
          </p:cNvPr>
          <p:cNvSpPr>
            <a:spLocks noGrp="1"/>
          </p:cNvSpPr>
          <p:nvPr>
            <p:ph type="title"/>
          </p:nvPr>
        </p:nvSpPr>
        <p:spPr/>
        <p:txBody>
          <a:bodyPr/>
          <a:lstStyle/>
          <a:p>
            <a:r>
              <a:rPr lang="en-GB" dirty="0">
                <a:solidFill>
                  <a:schemeClr val="bg1"/>
                </a:solidFill>
              </a:rPr>
              <a:t>Screening Must Be Linked to Care </a:t>
            </a:r>
          </a:p>
        </p:txBody>
      </p:sp>
      <p:sp>
        <p:nvSpPr>
          <p:cNvPr id="8" name="Text Placeholder 7">
            <a:extLst>
              <a:ext uri="{FF2B5EF4-FFF2-40B4-BE49-F238E27FC236}">
                <a16:creationId xmlns="" xmlns:a16="http://schemas.microsoft.com/office/drawing/2014/main" id="{16E2821F-A1F1-47EB-89ED-F2BF0E61C0FB}"/>
              </a:ext>
            </a:extLst>
          </p:cNvPr>
          <p:cNvSpPr>
            <a:spLocks noGrp="1"/>
          </p:cNvSpPr>
          <p:nvPr>
            <p:ph type="body" sz="quarter" idx="14"/>
          </p:nvPr>
        </p:nvSpPr>
        <p:spPr>
          <a:xfrm>
            <a:off x="4822371" y="6354200"/>
            <a:ext cx="5633656" cy="415498"/>
          </a:xfrm>
        </p:spPr>
        <p:txBody>
          <a:bodyPr wrap="square"/>
          <a:lstStyle/>
          <a:p>
            <a:endParaRPr lang="en-GB" dirty="0">
              <a:solidFill>
                <a:schemeClr val="bg1"/>
              </a:solidFill>
            </a:endParaRPr>
          </a:p>
          <a:p>
            <a:r>
              <a:rPr lang="en-GB" dirty="0">
                <a:solidFill>
                  <a:schemeClr val="bg1"/>
                </a:solidFill>
              </a:rPr>
              <a:t> CDC. Testing for HCV infection: An update of guidance for clinicians and laboratorians. MMWR 2013; </a:t>
            </a:r>
            <a:r>
              <a:rPr lang="en-GB" b="1" dirty="0">
                <a:solidFill>
                  <a:schemeClr val="bg1"/>
                </a:solidFill>
              </a:rPr>
              <a:t>62</a:t>
            </a:r>
            <a:r>
              <a:rPr lang="en-GB" dirty="0">
                <a:solidFill>
                  <a:schemeClr val="bg1"/>
                </a:solidFill>
              </a:rPr>
              <a:t>. </a:t>
            </a:r>
            <a:br>
              <a:rPr lang="en-GB" dirty="0">
                <a:solidFill>
                  <a:schemeClr val="bg1"/>
                </a:solidFill>
              </a:rPr>
            </a:br>
            <a:r>
              <a:rPr lang="en-GB" dirty="0">
                <a:solidFill>
                  <a:schemeClr val="bg1"/>
                </a:solidFill>
              </a:rPr>
              <a:t>Available at: https://www.cdc.gov/hepatitis/hcv/pdfs/hcv_flow.pdf</a:t>
            </a:r>
            <a:r>
              <a:rPr lang="en-GB" dirty="0"/>
              <a:t>.</a:t>
            </a:r>
          </a:p>
        </p:txBody>
      </p:sp>
      <p:sp>
        <p:nvSpPr>
          <p:cNvPr id="2" name="Rettangolo 1">
            <a:extLst>
              <a:ext uri="{FF2B5EF4-FFF2-40B4-BE49-F238E27FC236}">
                <a16:creationId xmlns="" xmlns:a16="http://schemas.microsoft.com/office/drawing/2014/main" id="{E7CEFC95-A020-44D6-A7E0-4B0D7CAC2CE6}"/>
              </a:ext>
            </a:extLst>
          </p:cNvPr>
          <p:cNvSpPr/>
          <p:nvPr/>
        </p:nvSpPr>
        <p:spPr bwMode="auto">
          <a:xfrm>
            <a:off x="442913" y="299803"/>
            <a:ext cx="5028497" cy="614303"/>
          </a:xfrm>
          <a:prstGeom prst="rect">
            <a:avLst/>
          </a:prstGeom>
          <a:noFill/>
          <a:ln w="50800" cap="sq" cmpd="sng" algn="ctr">
            <a:solidFill>
              <a:srgbClr val="FF0000"/>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it-IT" sz="2200" b="0" i="0" u="none" strike="noStrike" kern="1200" cap="none" spc="0" normalizeH="0" baseline="0" noProof="0">
              <a:ln>
                <a:noFill/>
              </a:ln>
              <a:solidFill>
                <a:srgbClr val="2D2926"/>
              </a:solidFill>
              <a:effectLst/>
              <a:uLnTx/>
              <a:uFillTx/>
              <a:latin typeface="Arial" charset="0"/>
              <a:ea typeface="+mn-ea"/>
              <a:cs typeface="+mn-cs"/>
            </a:endParaRPr>
          </a:p>
        </p:txBody>
      </p:sp>
      <p:sp>
        <p:nvSpPr>
          <p:cNvPr id="6"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8</a:t>
            </a:r>
            <a:endParaRPr lang="it-IT" b="1" dirty="0">
              <a:solidFill>
                <a:schemeClr val="bg1"/>
              </a:solidFill>
            </a:endParaRPr>
          </a:p>
        </p:txBody>
      </p:sp>
    </p:spTree>
    <p:extLst>
      <p:ext uri="{BB962C8B-B14F-4D97-AF65-F5344CB8AC3E}">
        <p14:creationId xmlns:p14="http://schemas.microsoft.com/office/powerpoint/2010/main" val="327906340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F40784DF-F201-458C-932C-DAE78B417266}"/>
              </a:ext>
            </a:extLst>
          </p:cNvPr>
          <p:cNvSpPr>
            <a:spLocks noGrp="1"/>
          </p:cNvSpPr>
          <p:nvPr>
            <p:ph type="title"/>
          </p:nvPr>
        </p:nvSpPr>
        <p:spPr/>
        <p:txBody>
          <a:bodyPr/>
          <a:lstStyle/>
          <a:p>
            <a:r>
              <a:rPr lang="en-GB" dirty="0">
                <a:solidFill>
                  <a:schemeClr val="bg1"/>
                </a:solidFill>
              </a:rPr>
              <a:t>High-Risk Populations Face Unique Challenges with Linkage to Care…</a:t>
            </a:r>
          </a:p>
        </p:txBody>
      </p:sp>
      <p:sp>
        <p:nvSpPr>
          <p:cNvPr id="14" name="Text Placeholder 13">
            <a:extLst>
              <a:ext uri="{FF2B5EF4-FFF2-40B4-BE49-F238E27FC236}">
                <a16:creationId xmlns="" xmlns:a16="http://schemas.microsoft.com/office/drawing/2014/main" id="{874E438E-D439-422A-A556-A1B06E69A07E}"/>
              </a:ext>
            </a:extLst>
          </p:cNvPr>
          <p:cNvSpPr>
            <a:spLocks noGrp="1"/>
          </p:cNvSpPr>
          <p:nvPr>
            <p:ph type="body" sz="quarter" idx="14"/>
          </p:nvPr>
        </p:nvSpPr>
        <p:spPr>
          <a:xfrm>
            <a:off x="5415443" y="6465806"/>
            <a:ext cx="4671152" cy="276999"/>
          </a:xfrm>
        </p:spPr>
        <p:txBody>
          <a:bodyPr/>
          <a:lstStyle/>
          <a:p>
            <a:r>
              <a:rPr lang="en-GB" dirty="0">
                <a:solidFill>
                  <a:schemeClr val="bg1"/>
                </a:solidFill>
              </a:rPr>
              <a:t>1. Yap L, </a:t>
            </a:r>
            <a:r>
              <a:rPr lang="en-GB" i="1" dirty="0">
                <a:solidFill>
                  <a:schemeClr val="bg1"/>
                </a:solidFill>
              </a:rPr>
              <a:t>et al. PLoS One </a:t>
            </a:r>
            <a:r>
              <a:rPr lang="en-GB" dirty="0">
                <a:solidFill>
                  <a:schemeClr val="bg1"/>
                </a:solidFill>
              </a:rPr>
              <a:t>2014; </a:t>
            </a:r>
            <a:r>
              <a:rPr lang="en-GB" b="1" dirty="0">
                <a:solidFill>
                  <a:schemeClr val="bg1"/>
                </a:solidFill>
              </a:rPr>
              <a:t>9:</a:t>
            </a:r>
            <a:r>
              <a:rPr lang="en-GB" dirty="0">
                <a:solidFill>
                  <a:schemeClr val="bg1"/>
                </a:solidFill>
              </a:rPr>
              <a:t>e87564; 2. Grebely J, </a:t>
            </a:r>
            <a:r>
              <a:rPr lang="en-GB" i="1" dirty="0">
                <a:solidFill>
                  <a:schemeClr val="bg1"/>
                </a:solidFill>
              </a:rPr>
              <a:t>et al. J Int AIDS Soc</a:t>
            </a:r>
            <a:r>
              <a:rPr lang="en-GB" dirty="0">
                <a:solidFill>
                  <a:schemeClr val="bg1"/>
                </a:solidFill>
              </a:rPr>
              <a:t> 2017; </a:t>
            </a:r>
            <a:r>
              <a:rPr lang="en-GB" b="1" dirty="0">
                <a:solidFill>
                  <a:schemeClr val="bg1"/>
                </a:solidFill>
              </a:rPr>
              <a:t>20:</a:t>
            </a:r>
            <a:r>
              <a:rPr lang="en-GB" dirty="0">
                <a:solidFill>
                  <a:schemeClr val="bg1"/>
                </a:solidFill>
              </a:rPr>
              <a:t>22146;</a:t>
            </a:r>
          </a:p>
          <a:p>
            <a:r>
              <a:rPr lang="en-GB" dirty="0">
                <a:solidFill>
                  <a:schemeClr val="bg1"/>
                </a:solidFill>
              </a:rPr>
              <a:t>3. Sacks-Davis R, </a:t>
            </a:r>
            <a:r>
              <a:rPr lang="en-GB" i="1" dirty="0">
                <a:solidFill>
                  <a:schemeClr val="bg1"/>
                </a:solidFill>
              </a:rPr>
              <a:t>et al. J Int AIDS Soc</a:t>
            </a:r>
            <a:r>
              <a:rPr lang="en-GB" dirty="0">
                <a:solidFill>
                  <a:schemeClr val="bg1"/>
                </a:solidFill>
              </a:rPr>
              <a:t> 2018; </a:t>
            </a:r>
            <a:r>
              <a:rPr lang="en-GB" b="1" dirty="0">
                <a:solidFill>
                  <a:schemeClr val="bg1"/>
                </a:solidFill>
              </a:rPr>
              <a:t>21</a:t>
            </a:r>
            <a:r>
              <a:rPr lang="en-GB" dirty="0">
                <a:solidFill>
                  <a:schemeClr val="bg1"/>
                </a:solidFill>
              </a:rPr>
              <a:t>(Suppl 2)</a:t>
            </a:r>
            <a:r>
              <a:rPr lang="en-GB" b="1" dirty="0">
                <a:solidFill>
                  <a:schemeClr val="bg1"/>
                </a:solidFill>
              </a:rPr>
              <a:t>:</a:t>
            </a:r>
            <a:r>
              <a:rPr lang="en-GB" dirty="0">
                <a:solidFill>
                  <a:schemeClr val="bg1"/>
                </a:solidFill>
              </a:rPr>
              <a:t>e25051</a:t>
            </a:r>
            <a:r>
              <a:rPr lang="en-GB" dirty="0"/>
              <a:t>.</a:t>
            </a:r>
          </a:p>
        </p:txBody>
      </p:sp>
      <p:sp>
        <p:nvSpPr>
          <p:cNvPr id="12" name="Text Placeholder 11">
            <a:extLst>
              <a:ext uri="{FF2B5EF4-FFF2-40B4-BE49-F238E27FC236}">
                <a16:creationId xmlns="" xmlns:a16="http://schemas.microsoft.com/office/drawing/2014/main" id="{A5F82AB3-79C8-4A19-9674-DB5876D9FC7B}"/>
              </a:ext>
            </a:extLst>
          </p:cNvPr>
          <p:cNvSpPr>
            <a:spLocks noGrp="1"/>
          </p:cNvSpPr>
          <p:nvPr>
            <p:ph type="body" sz="quarter" idx="15"/>
          </p:nvPr>
        </p:nvSpPr>
        <p:spPr/>
        <p:txBody>
          <a:bodyPr/>
          <a:lstStyle/>
          <a:p>
            <a:r>
              <a:rPr lang="en-GB"/>
              <a:t>MSM, men who have sex with men; PWID, people who inject drugs.</a:t>
            </a:r>
            <a:endParaRPr lang="en-GB" dirty="0"/>
          </a:p>
        </p:txBody>
      </p:sp>
      <p:sp>
        <p:nvSpPr>
          <p:cNvPr id="244" name="Freeform: Shape 243">
            <a:extLst>
              <a:ext uri="{FF2B5EF4-FFF2-40B4-BE49-F238E27FC236}">
                <a16:creationId xmlns="" xmlns:a16="http://schemas.microsoft.com/office/drawing/2014/main" id="{E69BD652-F361-40F5-BDDE-C84B8FFF4D63}"/>
              </a:ext>
            </a:extLst>
          </p:cNvPr>
          <p:cNvSpPr/>
          <p:nvPr/>
        </p:nvSpPr>
        <p:spPr>
          <a:xfrm>
            <a:off x="472623" y="3050367"/>
            <a:ext cx="2289571" cy="1215098"/>
          </a:xfrm>
          <a:custGeom>
            <a:avLst/>
            <a:gdLst>
              <a:gd name="connsiteX0" fmla="*/ 0 w 1077239"/>
              <a:gd name="connsiteY0" fmla="*/ 179543 h 1077239"/>
              <a:gd name="connsiteX1" fmla="*/ 179543 w 1077239"/>
              <a:gd name="connsiteY1" fmla="*/ 0 h 1077239"/>
              <a:gd name="connsiteX2" fmla="*/ 897696 w 1077239"/>
              <a:gd name="connsiteY2" fmla="*/ 0 h 1077239"/>
              <a:gd name="connsiteX3" fmla="*/ 1077239 w 1077239"/>
              <a:gd name="connsiteY3" fmla="*/ 179543 h 1077239"/>
              <a:gd name="connsiteX4" fmla="*/ 1077239 w 1077239"/>
              <a:gd name="connsiteY4" fmla="*/ 897696 h 1077239"/>
              <a:gd name="connsiteX5" fmla="*/ 897696 w 1077239"/>
              <a:gd name="connsiteY5" fmla="*/ 1077239 h 1077239"/>
              <a:gd name="connsiteX6" fmla="*/ 179543 w 1077239"/>
              <a:gd name="connsiteY6" fmla="*/ 1077239 h 1077239"/>
              <a:gd name="connsiteX7" fmla="*/ 0 w 1077239"/>
              <a:gd name="connsiteY7" fmla="*/ 897696 h 1077239"/>
              <a:gd name="connsiteX8" fmla="*/ 0 w 1077239"/>
              <a:gd name="connsiteY8" fmla="*/ 179543 h 10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239" h="1077239">
                <a:moveTo>
                  <a:pt x="0" y="179543"/>
                </a:moveTo>
                <a:cubicBezTo>
                  <a:pt x="0" y="80384"/>
                  <a:pt x="80384" y="0"/>
                  <a:pt x="179543" y="0"/>
                </a:cubicBezTo>
                <a:lnTo>
                  <a:pt x="897696" y="0"/>
                </a:lnTo>
                <a:cubicBezTo>
                  <a:pt x="996855" y="0"/>
                  <a:pt x="1077239" y="80384"/>
                  <a:pt x="1077239" y="179543"/>
                </a:cubicBezTo>
                <a:lnTo>
                  <a:pt x="1077239" y="897696"/>
                </a:lnTo>
                <a:cubicBezTo>
                  <a:pt x="1077239" y="996855"/>
                  <a:pt x="996855" y="1077239"/>
                  <a:pt x="897696" y="1077239"/>
                </a:cubicBezTo>
                <a:lnTo>
                  <a:pt x="179543" y="1077239"/>
                </a:lnTo>
                <a:cubicBezTo>
                  <a:pt x="80384" y="1077239"/>
                  <a:pt x="0" y="996855"/>
                  <a:pt x="0" y="897696"/>
                </a:cubicBezTo>
                <a:lnTo>
                  <a:pt x="0" y="179543"/>
                </a:lnTo>
                <a:close/>
              </a:path>
            </a:pathLst>
          </a:custGeom>
          <a:solidFill>
            <a:srgbClr val="FFFFFF">
              <a:lumMod val="85000"/>
            </a:srgbClr>
          </a:solidFill>
          <a:ln w="25400" cap="flat" cmpd="sng" algn="ctr">
            <a:solidFill>
              <a:srgbClr val="FFFFFF">
                <a:hueOff val="0"/>
                <a:satOff val="0"/>
                <a:lumOff val="0"/>
                <a:alphaOff val="0"/>
              </a:srgbClr>
            </a:solidFill>
            <a:prstDash val="solid"/>
          </a:ln>
          <a:effectLst/>
        </p:spPr>
        <p:txBody>
          <a:bodyPr spcFirstLastPara="0" vert="horz" wrap="square" lIns="123706" tIns="123706" rIns="123706" bIns="123706"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a:ln>
                  <a:noFill/>
                </a:ln>
                <a:solidFill>
                  <a:srgbClr val="002060"/>
                </a:solidFill>
                <a:effectLst/>
                <a:uLnTx/>
                <a:uFillTx/>
                <a:latin typeface="Calibri"/>
                <a:ea typeface="+mn-ea"/>
                <a:cs typeface="Arial"/>
              </a:rPr>
              <a:t>Substance abuse</a:t>
            </a:r>
            <a:r>
              <a:rPr kumimoji="0" lang="en-US" sz="1800" b="0" i="0" u="none" strike="noStrike" kern="0" cap="none" spc="0" normalizeH="0" baseline="30000" noProof="0" dirty="0">
                <a:ln>
                  <a:noFill/>
                </a:ln>
                <a:solidFill>
                  <a:srgbClr val="002060"/>
                </a:solidFill>
                <a:effectLst/>
                <a:uLnTx/>
                <a:uFillTx/>
                <a:latin typeface="Calibri"/>
                <a:ea typeface="+mn-ea"/>
                <a:cs typeface="Arial"/>
              </a:rPr>
              <a:t>1,2</a:t>
            </a:r>
          </a:p>
        </p:txBody>
      </p:sp>
      <p:sp>
        <p:nvSpPr>
          <p:cNvPr id="254" name="Freeform: Shape 253">
            <a:extLst>
              <a:ext uri="{FF2B5EF4-FFF2-40B4-BE49-F238E27FC236}">
                <a16:creationId xmlns="" xmlns:a16="http://schemas.microsoft.com/office/drawing/2014/main" id="{2B18679A-0800-47A6-9512-364212867059}"/>
              </a:ext>
            </a:extLst>
          </p:cNvPr>
          <p:cNvSpPr/>
          <p:nvPr/>
        </p:nvSpPr>
        <p:spPr>
          <a:xfrm>
            <a:off x="9533388" y="3050367"/>
            <a:ext cx="2289571" cy="1215098"/>
          </a:xfrm>
          <a:custGeom>
            <a:avLst/>
            <a:gdLst>
              <a:gd name="connsiteX0" fmla="*/ 0 w 1077239"/>
              <a:gd name="connsiteY0" fmla="*/ 179543 h 1077239"/>
              <a:gd name="connsiteX1" fmla="*/ 179543 w 1077239"/>
              <a:gd name="connsiteY1" fmla="*/ 0 h 1077239"/>
              <a:gd name="connsiteX2" fmla="*/ 897696 w 1077239"/>
              <a:gd name="connsiteY2" fmla="*/ 0 h 1077239"/>
              <a:gd name="connsiteX3" fmla="*/ 1077239 w 1077239"/>
              <a:gd name="connsiteY3" fmla="*/ 179543 h 1077239"/>
              <a:gd name="connsiteX4" fmla="*/ 1077239 w 1077239"/>
              <a:gd name="connsiteY4" fmla="*/ 897696 h 1077239"/>
              <a:gd name="connsiteX5" fmla="*/ 897696 w 1077239"/>
              <a:gd name="connsiteY5" fmla="*/ 1077239 h 1077239"/>
              <a:gd name="connsiteX6" fmla="*/ 179543 w 1077239"/>
              <a:gd name="connsiteY6" fmla="*/ 1077239 h 1077239"/>
              <a:gd name="connsiteX7" fmla="*/ 0 w 1077239"/>
              <a:gd name="connsiteY7" fmla="*/ 897696 h 1077239"/>
              <a:gd name="connsiteX8" fmla="*/ 0 w 1077239"/>
              <a:gd name="connsiteY8" fmla="*/ 179543 h 10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239" h="1077239">
                <a:moveTo>
                  <a:pt x="0" y="179543"/>
                </a:moveTo>
                <a:cubicBezTo>
                  <a:pt x="0" y="80384"/>
                  <a:pt x="80384" y="0"/>
                  <a:pt x="179543" y="0"/>
                </a:cubicBezTo>
                <a:lnTo>
                  <a:pt x="897696" y="0"/>
                </a:lnTo>
                <a:cubicBezTo>
                  <a:pt x="996855" y="0"/>
                  <a:pt x="1077239" y="80384"/>
                  <a:pt x="1077239" y="179543"/>
                </a:cubicBezTo>
                <a:lnTo>
                  <a:pt x="1077239" y="897696"/>
                </a:lnTo>
                <a:cubicBezTo>
                  <a:pt x="1077239" y="996855"/>
                  <a:pt x="996855" y="1077239"/>
                  <a:pt x="897696" y="1077239"/>
                </a:cubicBezTo>
                <a:lnTo>
                  <a:pt x="179543" y="1077239"/>
                </a:lnTo>
                <a:cubicBezTo>
                  <a:pt x="80384" y="1077239"/>
                  <a:pt x="0" y="996855"/>
                  <a:pt x="0" y="897696"/>
                </a:cubicBezTo>
                <a:lnTo>
                  <a:pt x="0" y="179543"/>
                </a:lnTo>
                <a:close/>
              </a:path>
            </a:pathLst>
          </a:custGeom>
          <a:solidFill>
            <a:srgbClr val="FFFFFF">
              <a:lumMod val="85000"/>
            </a:srgbClr>
          </a:solidFill>
          <a:ln w="25400" cap="flat" cmpd="sng" algn="ctr">
            <a:solidFill>
              <a:srgbClr val="FFFFFF">
                <a:hueOff val="0"/>
                <a:satOff val="0"/>
                <a:lumOff val="0"/>
                <a:alphaOff val="0"/>
              </a:srgbClr>
            </a:solidFill>
            <a:prstDash val="solid"/>
          </a:ln>
          <a:effectLst/>
        </p:spPr>
        <p:txBody>
          <a:bodyPr spcFirstLastPara="0" vert="horz" wrap="square" lIns="144026" tIns="144026" rIns="144026" bIns="144026"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a:ln>
                  <a:noFill/>
                </a:ln>
                <a:solidFill>
                  <a:srgbClr val="002060"/>
                </a:solidFill>
                <a:effectLst/>
                <a:uLnTx/>
                <a:uFillTx/>
                <a:latin typeface="Calibri"/>
                <a:ea typeface="+mn-ea"/>
                <a:cs typeface="Arial"/>
              </a:rPr>
              <a:t>Lack of </a:t>
            </a:r>
            <a:r>
              <a:rPr kumimoji="0" lang="en-GB" sz="1800" b="0" i="0" u="none" strike="noStrike" kern="0" cap="none" spc="0" normalizeH="0" baseline="0" noProof="0" dirty="0">
                <a:ln>
                  <a:noFill/>
                </a:ln>
                <a:solidFill>
                  <a:srgbClr val="002060"/>
                </a:solidFill>
                <a:effectLst/>
                <a:uLnTx/>
                <a:uFillTx/>
                <a:latin typeface="Calibri"/>
                <a:ea typeface="+mn-ea"/>
                <a:cs typeface="Arial"/>
              </a:rPr>
              <a:t>additional support, i.e. harm-reduction services</a:t>
            </a:r>
            <a:r>
              <a:rPr kumimoji="0" lang="en-GB" sz="1800" b="0" i="0" u="none" strike="noStrike" kern="0" cap="none" spc="0" normalizeH="0" baseline="30000" noProof="0" dirty="0">
                <a:ln>
                  <a:noFill/>
                </a:ln>
                <a:solidFill>
                  <a:srgbClr val="002060"/>
                </a:solidFill>
                <a:effectLst/>
                <a:uLnTx/>
                <a:uFillTx/>
                <a:latin typeface="Calibri"/>
                <a:ea typeface="+mn-ea"/>
                <a:cs typeface="Arial"/>
              </a:rPr>
              <a:t>2</a:t>
            </a:r>
            <a:endParaRPr kumimoji="0" lang="en-US" sz="1800" b="0" i="0" u="none" strike="noStrike" kern="0" cap="none" spc="0" normalizeH="0" baseline="30000" noProof="0" dirty="0">
              <a:ln>
                <a:noFill/>
              </a:ln>
              <a:solidFill>
                <a:srgbClr val="002060"/>
              </a:solidFill>
              <a:effectLst/>
              <a:uLnTx/>
              <a:uFillTx/>
              <a:latin typeface="Calibri"/>
              <a:ea typeface="+mn-ea"/>
              <a:cs typeface="Arial"/>
            </a:endParaRPr>
          </a:p>
        </p:txBody>
      </p:sp>
      <p:grpSp>
        <p:nvGrpSpPr>
          <p:cNvPr id="2" name="Group 1">
            <a:extLst>
              <a:ext uri="{FF2B5EF4-FFF2-40B4-BE49-F238E27FC236}">
                <a16:creationId xmlns="" xmlns:a16="http://schemas.microsoft.com/office/drawing/2014/main" id="{1933074F-E968-4755-9B74-46C7D8E6BB3A}"/>
              </a:ext>
            </a:extLst>
          </p:cNvPr>
          <p:cNvGrpSpPr/>
          <p:nvPr/>
        </p:nvGrpSpPr>
        <p:grpSpPr>
          <a:xfrm>
            <a:off x="3327189" y="1128390"/>
            <a:ext cx="5537623" cy="4774783"/>
            <a:chOff x="2926094" y="1128390"/>
            <a:chExt cx="5537623" cy="4774783"/>
          </a:xfrm>
        </p:grpSpPr>
        <p:grpSp>
          <p:nvGrpSpPr>
            <p:cNvPr id="506" name="Group 505">
              <a:extLst>
                <a:ext uri="{FF2B5EF4-FFF2-40B4-BE49-F238E27FC236}">
                  <a16:creationId xmlns="" xmlns:a16="http://schemas.microsoft.com/office/drawing/2014/main" id="{27F66614-39CE-4DD0-9F41-0D8F0B21A9A8}"/>
                </a:ext>
              </a:extLst>
            </p:cNvPr>
            <p:cNvGrpSpPr/>
            <p:nvPr/>
          </p:nvGrpSpPr>
          <p:grpSpPr>
            <a:xfrm>
              <a:off x="2926094" y="1664429"/>
              <a:ext cx="5537623" cy="4238744"/>
              <a:chOff x="1810216" y="1449512"/>
              <a:chExt cx="5537623" cy="4238744"/>
            </a:xfrm>
          </p:grpSpPr>
          <p:grpSp>
            <p:nvGrpSpPr>
              <p:cNvPr id="507" name="Group 506">
                <a:extLst>
                  <a:ext uri="{FF2B5EF4-FFF2-40B4-BE49-F238E27FC236}">
                    <a16:creationId xmlns="" xmlns:a16="http://schemas.microsoft.com/office/drawing/2014/main" id="{F29B7A4D-B3DE-494B-B7D5-3B48A7F0EAC4}"/>
                  </a:ext>
                </a:extLst>
              </p:cNvPr>
              <p:cNvGrpSpPr/>
              <p:nvPr/>
            </p:nvGrpSpPr>
            <p:grpSpPr>
              <a:xfrm>
                <a:off x="5793742" y="5206037"/>
                <a:ext cx="245844" cy="477435"/>
                <a:chOff x="657226" y="2028826"/>
                <a:chExt cx="1390650" cy="3486150"/>
              </a:xfrm>
              <a:solidFill>
                <a:srgbClr val="868892">
                  <a:alpha val="30196"/>
                </a:srgbClr>
              </a:solidFill>
            </p:grpSpPr>
            <p:sp>
              <p:nvSpPr>
                <p:cNvPr id="799" name="Oval 6">
                  <a:extLst>
                    <a:ext uri="{FF2B5EF4-FFF2-40B4-BE49-F238E27FC236}">
                      <a16:creationId xmlns="" xmlns:a16="http://schemas.microsoft.com/office/drawing/2014/main" id="{6A1D16B9-9CC3-43A0-AFA1-7FEF8F5703E7}"/>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800" name="Freeform 7">
                  <a:extLst>
                    <a:ext uri="{FF2B5EF4-FFF2-40B4-BE49-F238E27FC236}">
                      <a16:creationId xmlns="" xmlns:a16="http://schemas.microsoft.com/office/drawing/2014/main" id="{866D7B19-6167-4F1A-B8E9-FA559526D3E1}"/>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08" name="Freeform 8">
                <a:extLst>
                  <a:ext uri="{FF2B5EF4-FFF2-40B4-BE49-F238E27FC236}">
                    <a16:creationId xmlns="" xmlns:a16="http://schemas.microsoft.com/office/drawing/2014/main" id="{60A6507A-3597-4329-8335-B6B1E1747987}"/>
                  </a:ext>
                </a:extLst>
              </p:cNvPr>
              <p:cNvSpPr>
                <a:spLocks noEditPoints="1"/>
              </p:cNvSpPr>
              <p:nvPr/>
            </p:nvSpPr>
            <p:spPr bwMode="auto">
              <a:xfrm>
                <a:off x="6136120" y="5206872"/>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09" name="Group 508">
                <a:extLst>
                  <a:ext uri="{FF2B5EF4-FFF2-40B4-BE49-F238E27FC236}">
                    <a16:creationId xmlns="" xmlns:a16="http://schemas.microsoft.com/office/drawing/2014/main" id="{A8F556ED-62B5-448E-AB76-BDA5CC5D5517}"/>
                  </a:ext>
                </a:extLst>
              </p:cNvPr>
              <p:cNvGrpSpPr/>
              <p:nvPr/>
            </p:nvGrpSpPr>
            <p:grpSpPr>
              <a:xfrm>
                <a:off x="5114475" y="5204263"/>
                <a:ext cx="245844" cy="477435"/>
                <a:chOff x="657226" y="2028826"/>
                <a:chExt cx="1390650" cy="3486150"/>
              </a:xfrm>
              <a:solidFill>
                <a:srgbClr val="FFFFFF">
                  <a:lumMod val="85000"/>
                </a:srgbClr>
              </a:solidFill>
            </p:grpSpPr>
            <p:sp>
              <p:nvSpPr>
                <p:cNvPr id="797" name="Oval 6">
                  <a:extLst>
                    <a:ext uri="{FF2B5EF4-FFF2-40B4-BE49-F238E27FC236}">
                      <a16:creationId xmlns="" xmlns:a16="http://schemas.microsoft.com/office/drawing/2014/main" id="{F18EFDF8-C1A3-4EE4-B34B-9AEF4CFC7066}"/>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98" name="Freeform 7">
                  <a:extLst>
                    <a:ext uri="{FF2B5EF4-FFF2-40B4-BE49-F238E27FC236}">
                      <a16:creationId xmlns="" xmlns:a16="http://schemas.microsoft.com/office/drawing/2014/main" id="{B971A269-3B17-4911-8BBC-4CB6B1152627}"/>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10" name="Freeform 8">
                <a:extLst>
                  <a:ext uri="{FF2B5EF4-FFF2-40B4-BE49-F238E27FC236}">
                    <a16:creationId xmlns="" xmlns:a16="http://schemas.microsoft.com/office/drawing/2014/main" id="{BFD922EE-9BDD-4361-BB9E-A6102DD479BD}"/>
                  </a:ext>
                </a:extLst>
              </p:cNvPr>
              <p:cNvSpPr>
                <a:spLocks noEditPoints="1"/>
              </p:cNvSpPr>
              <p:nvPr/>
            </p:nvSpPr>
            <p:spPr bwMode="auto">
              <a:xfrm>
                <a:off x="5456853" y="5205100"/>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65000"/>
                  <a:alpha val="30196"/>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11" name="Group 510">
                <a:extLst>
                  <a:ext uri="{FF2B5EF4-FFF2-40B4-BE49-F238E27FC236}">
                    <a16:creationId xmlns="" xmlns:a16="http://schemas.microsoft.com/office/drawing/2014/main" id="{9B701FDF-D1F2-48D3-B2CC-D701521BD4CD}"/>
                  </a:ext>
                </a:extLst>
              </p:cNvPr>
              <p:cNvGrpSpPr/>
              <p:nvPr/>
            </p:nvGrpSpPr>
            <p:grpSpPr>
              <a:xfrm>
                <a:off x="4412371" y="5204263"/>
                <a:ext cx="245844" cy="477435"/>
                <a:chOff x="657226" y="2028826"/>
                <a:chExt cx="1390650" cy="3486150"/>
              </a:xfrm>
              <a:solidFill>
                <a:srgbClr val="C00000">
                  <a:alpha val="30196"/>
                </a:srgbClr>
              </a:solidFill>
            </p:grpSpPr>
            <p:sp>
              <p:nvSpPr>
                <p:cNvPr id="795" name="Oval 6">
                  <a:extLst>
                    <a:ext uri="{FF2B5EF4-FFF2-40B4-BE49-F238E27FC236}">
                      <a16:creationId xmlns="" xmlns:a16="http://schemas.microsoft.com/office/drawing/2014/main" id="{DF0A5EF6-C5DB-400F-8269-E041F7EBBB19}"/>
                    </a:ext>
                  </a:extLst>
                </p:cNvPr>
                <p:cNvSpPr>
                  <a:spLocks noChangeArrowheads="1"/>
                </p:cNvSpPr>
                <p:nvPr/>
              </p:nvSpPr>
              <p:spPr bwMode="auto">
                <a:xfrm>
                  <a:off x="1047751" y="2028826"/>
                  <a:ext cx="600075" cy="600075"/>
                </a:xfrm>
                <a:prstGeom prst="ellipse">
                  <a:avLst/>
                </a:pr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96" name="Freeform 7">
                  <a:extLst>
                    <a:ext uri="{FF2B5EF4-FFF2-40B4-BE49-F238E27FC236}">
                      <a16:creationId xmlns="" xmlns:a16="http://schemas.microsoft.com/office/drawing/2014/main" id="{14E85028-9C95-4626-B5A1-C8AE12331444}"/>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12" name="Freeform 8">
                <a:extLst>
                  <a:ext uri="{FF2B5EF4-FFF2-40B4-BE49-F238E27FC236}">
                    <a16:creationId xmlns="" xmlns:a16="http://schemas.microsoft.com/office/drawing/2014/main" id="{6F53BA85-5CEA-4045-87F6-4DC2805B7865}"/>
                  </a:ext>
                </a:extLst>
              </p:cNvPr>
              <p:cNvSpPr>
                <a:spLocks noEditPoints="1"/>
              </p:cNvSpPr>
              <p:nvPr/>
            </p:nvSpPr>
            <p:spPr bwMode="auto">
              <a:xfrm>
                <a:off x="4754749" y="5205100"/>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13" name="Group 512">
                <a:extLst>
                  <a:ext uri="{FF2B5EF4-FFF2-40B4-BE49-F238E27FC236}">
                    <a16:creationId xmlns="" xmlns:a16="http://schemas.microsoft.com/office/drawing/2014/main" id="{3F351268-A7E2-4E28-8C47-7665A497980A}"/>
                  </a:ext>
                </a:extLst>
              </p:cNvPr>
              <p:cNvGrpSpPr/>
              <p:nvPr/>
            </p:nvGrpSpPr>
            <p:grpSpPr>
              <a:xfrm>
                <a:off x="3730358" y="5204263"/>
                <a:ext cx="245844" cy="477435"/>
                <a:chOff x="657226" y="2028826"/>
                <a:chExt cx="1390650" cy="3486150"/>
              </a:xfrm>
              <a:solidFill>
                <a:srgbClr val="FFFFFF">
                  <a:lumMod val="85000"/>
                </a:srgbClr>
              </a:solidFill>
            </p:grpSpPr>
            <p:sp>
              <p:nvSpPr>
                <p:cNvPr id="793" name="Oval 6">
                  <a:extLst>
                    <a:ext uri="{FF2B5EF4-FFF2-40B4-BE49-F238E27FC236}">
                      <a16:creationId xmlns="" xmlns:a16="http://schemas.microsoft.com/office/drawing/2014/main" id="{A8561EC3-1FDC-4006-A7F4-70F66A9C7328}"/>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94" name="Freeform 7">
                  <a:extLst>
                    <a:ext uri="{FF2B5EF4-FFF2-40B4-BE49-F238E27FC236}">
                      <a16:creationId xmlns="" xmlns:a16="http://schemas.microsoft.com/office/drawing/2014/main" id="{CEF2BE7A-7CCD-44AA-B1B7-D7DAD7ACEE8D}"/>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14" name="Freeform 8">
                <a:extLst>
                  <a:ext uri="{FF2B5EF4-FFF2-40B4-BE49-F238E27FC236}">
                    <a16:creationId xmlns="" xmlns:a16="http://schemas.microsoft.com/office/drawing/2014/main" id="{8A2032DB-4DBF-4E9F-A946-48A397B4CD49}"/>
                  </a:ext>
                </a:extLst>
              </p:cNvPr>
              <p:cNvSpPr>
                <a:spLocks noEditPoints="1"/>
              </p:cNvSpPr>
              <p:nvPr/>
            </p:nvSpPr>
            <p:spPr bwMode="auto">
              <a:xfrm>
                <a:off x="4072736" y="5205100"/>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15" name="Group 514">
                <a:extLst>
                  <a:ext uri="{FF2B5EF4-FFF2-40B4-BE49-F238E27FC236}">
                    <a16:creationId xmlns="" xmlns:a16="http://schemas.microsoft.com/office/drawing/2014/main" id="{C8B52071-1556-43C7-8610-5288B98998F4}"/>
                  </a:ext>
                </a:extLst>
              </p:cNvPr>
              <p:cNvGrpSpPr/>
              <p:nvPr/>
            </p:nvGrpSpPr>
            <p:grpSpPr>
              <a:xfrm>
                <a:off x="5793742" y="4710262"/>
                <a:ext cx="245844" cy="477435"/>
                <a:chOff x="657226" y="2028826"/>
                <a:chExt cx="1390650" cy="3486150"/>
              </a:xfrm>
              <a:solidFill>
                <a:srgbClr val="FFFFFF">
                  <a:lumMod val="85000"/>
                </a:srgbClr>
              </a:solidFill>
            </p:grpSpPr>
            <p:sp>
              <p:nvSpPr>
                <p:cNvPr id="791" name="Oval 6">
                  <a:extLst>
                    <a:ext uri="{FF2B5EF4-FFF2-40B4-BE49-F238E27FC236}">
                      <a16:creationId xmlns="" xmlns:a16="http://schemas.microsoft.com/office/drawing/2014/main" id="{708D55E6-DA2E-4DB2-97BD-3236C432BC2B}"/>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92" name="Freeform 7">
                  <a:extLst>
                    <a:ext uri="{FF2B5EF4-FFF2-40B4-BE49-F238E27FC236}">
                      <a16:creationId xmlns="" xmlns:a16="http://schemas.microsoft.com/office/drawing/2014/main" id="{AA7C4583-245F-4919-8796-FD1B6BD9F333}"/>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16" name="Freeform 8">
                <a:extLst>
                  <a:ext uri="{FF2B5EF4-FFF2-40B4-BE49-F238E27FC236}">
                    <a16:creationId xmlns="" xmlns:a16="http://schemas.microsoft.com/office/drawing/2014/main" id="{60772DAA-18CD-4A2C-B937-5C2B352067E2}"/>
                  </a:ext>
                </a:extLst>
              </p:cNvPr>
              <p:cNvSpPr>
                <a:spLocks noEditPoints="1"/>
              </p:cNvSpPr>
              <p:nvPr/>
            </p:nvSpPr>
            <p:spPr bwMode="auto">
              <a:xfrm>
                <a:off x="6136120" y="4711097"/>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17" name="Group 516">
                <a:extLst>
                  <a:ext uri="{FF2B5EF4-FFF2-40B4-BE49-F238E27FC236}">
                    <a16:creationId xmlns="" xmlns:a16="http://schemas.microsoft.com/office/drawing/2014/main" id="{9ECACA15-169A-4CD6-A2E7-C1D55455C04B}"/>
                  </a:ext>
                </a:extLst>
              </p:cNvPr>
              <p:cNvGrpSpPr/>
              <p:nvPr/>
            </p:nvGrpSpPr>
            <p:grpSpPr>
              <a:xfrm>
                <a:off x="5114475" y="4708488"/>
                <a:ext cx="245844" cy="477435"/>
                <a:chOff x="657226" y="2028826"/>
                <a:chExt cx="1390650" cy="3486150"/>
              </a:xfrm>
              <a:solidFill>
                <a:srgbClr val="FFFFFF">
                  <a:lumMod val="85000"/>
                </a:srgbClr>
              </a:solidFill>
            </p:grpSpPr>
            <p:sp>
              <p:nvSpPr>
                <p:cNvPr id="789" name="Oval 6">
                  <a:extLst>
                    <a:ext uri="{FF2B5EF4-FFF2-40B4-BE49-F238E27FC236}">
                      <a16:creationId xmlns="" xmlns:a16="http://schemas.microsoft.com/office/drawing/2014/main" id="{0B9AA702-6779-4D4E-BE67-2FA0A1995072}"/>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90" name="Freeform 7">
                  <a:extLst>
                    <a:ext uri="{FF2B5EF4-FFF2-40B4-BE49-F238E27FC236}">
                      <a16:creationId xmlns="" xmlns:a16="http://schemas.microsoft.com/office/drawing/2014/main" id="{E7B692E0-48DB-47CE-93D1-2EF973391363}"/>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18" name="Freeform 8">
                <a:extLst>
                  <a:ext uri="{FF2B5EF4-FFF2-40B4-BE49-F238E27FC236}">
                    <a16:creationId xmlns="" xmlns:a16="http://schemas.microsoft.com/office/drawing/2014/main" id="{5041A96F-1985-4651-9D19-792F3881FDCA}"/>
                  </a:ext>
                </a:extLst>
              </p:cNvPr>
              <p:cNvSpPr>
                <a:spLocks noEditPoints="1"/>
              </p:cNvSpPr>
              <p:nvPr/>
            </p:nvSpPr>
            <p:spPr bwMode="auto">
              <a:xfrm>
                <a:off x="5456853" y="4709325"/>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19" name="Group 518">
                <a:extLst>
                  <a:ext uri="{FF2B5EF4-FFF2-40B4-BE49-F238E27FC236}">
                    <a16:creationId xmlns="" xmlns:a16="http://schemas.microsoft.com/office/drawing/2014/main" id="{505794E4-76C3-42D3-837B-C02E3D25110F}"/>
                  </a:ext>
                </a:extLst>
              </p:cNvPr>
              <p:cNvGrpSpPr/>
              <p:nvPr/>
            </p:nvGrpSpPr>
            <p:grpSpPr>
              <a:xfrm>
                <a:off x="4412371" y="4708488"/>
                <a:ext cx="245844" cy="477435"/>
                <a:chOff x="657226" y="2028826"/>
                <a:chExt cx="1390650" cy="3486150"/>
              </a:xfrm>
              <a:solidFill>
                <a:srgbClr val="FFFFFF">
                  <a:lumMod val="85000"/>
                </a:srgbClr>
              </a:solidFill>
            </p:grpSpPr>
            <p:sp>
              <p:nvSpPr>
                <p:cNvPr id="787" name="Oval 6">
                  <a:extLst>
                    <a:ext uri="{FF2B5EF4-FFF2-40B4-BE49-F238E27FC236}">
                      <a16:creationId xmlns="" xmlns:a16="http://schemas.microsoft.com/office/drawing/2014/main" id="{C9C2CBA5-665F-4613-8C6C-70EDB3A3F30E}"/>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88" name="Freeform 7">
                  <a:extLst>
                    <a:ext uri="{FF2B5EF4-FFF2-40B4-BE49-F238E27FC236}">
                      <a16:creationId xmlns="" xmlns:a16="http://schemas.microsoft.com/office/drawing/2014/main" id="{FCCA527F-32F7-4269-9FCF-A40B253ED1D3}"/>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20" name="Freeform 8">
                <a:extLst>
                  <a:ext uri="{FF2B5EF4-FFF2-40B4-BE49-F238E27FC236}">
                    <a16:creationId xmlns="" xmlns:a16="http://schemas.microsoft.com/office/drawing/2014/main" id="{2205BAF0-F398-4E40-9B8E-118F16269334}"/>
                  </a:ext>
                </a:extLst>
              </p:cNvPr>
              <p:cNvSpPr>
                <a:spLocks noEditPoints="1"/>
              </p:cNvSpPr>
              <p:nvPr/>
            </p:nvSpPr>
            <p:spPr bwMode="auto">
              <a:xfrm>
                <a:off x="4754749" y="4709325"/>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21" name="Group 520">
                <a:extLst>
                  <a:ext uri="{FF2B5EF4-FFF2-40B4-BE49-F238E27FC236}">
                    <a16:creationId xmlns="" xmlns:a16="http://schemas.microsoft.com/office/drawing/2014/main" id="{AA8E4579-AF5C-4C05-BFC9-36F179B3FB2D}"/>
                  </a:ext>
                </a:extLst>
              </p:cNvPr>
              <p:cNvGrpSpPr/>
              <p:nvPr/>
            </p:nvGrpSpPr>
            <p:grpSpPr>
              <a:xfrm>
                <a:off x="3730358" y="4708488"/>
                <a:ext cx="245844" cy="477435"/>
                <a:chOff x="657226" y="2028826"/>
                <a:chExt cx="1390650" cy="3486150"/>
              </a:xfrm>
              <a:solidFill>
                <a:srgbClr val="C00000">
                  <a:alpha val="30196"/>
                </a:srgbClr>
              </a:solidFill>
            </p:grpSpPr>
            <p:sp>
              <p:nvSpPr>
                <p:cNvPr id="785" name="Oval 6">
                  <a:extLst>
                    <a:ext uri="{FF2B5EF4-FFF2-40B4-BE49-F238E27FC236}">
                      <a16:creationId xmlns="" xmlns:a16="http://schemas.microsoft.com/office/drawing/2014/main" id="{B8CEE856-573F-4736-841C-A311A547D41E}"/>
                    </a:ext>
                  </a:extLst>
                </p:cNvPr>
                <p:cNvSpPr>
                  <a:spLocks noChangeArrowheads="1"/>
                </p:cNvSpPr>
                <p:nvPr/>
              </p:nvSpPr>
              <p:spPr bwMode="auto">
                <a:xfrm>
                  <a:off x="1047751" y="2028826"/>
                  <a:ext cx="600075" cy="600075"/>
                </a:xfrm>
                <a:prstGeom prst="ellipse">
                  <a:avLst/>
                </a:pr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86" name="Freeform 7">
                  <a:extLst>
                    <a:ext uri="{FF2B5EF4-FFF2-40B4-BE49-F238E27FC236}">
                      <a16:creationId xmlns="" xmlns:a16="http://schemas.microsoft.com/office/drawing/2014/main" id="{B187AC29-F23D-4747-A288-261AE3046207}"/>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22" name="Freeform 8">
                <a:extLst>
                  <a:ext uri="{FF2B5EF4-FFF2-40B4-BE49-F238E27FC236}">
                    <a16:creationId xmlns="" xmlns:a16="http://schemas.microsoft.com/office/drawing/2014/main" id="{804A3562-235C-4ADB-B88D-15DB5E14C3F8}"/>
                  </a:ext>
                </a:extLst>
              </p:cNvPr>
              <p:cNvSpPr>
                <a:spLocks noEditPoints="1"/>
              </p:cNvSpPr>
              <p:nvPr/>
            </p:nvSpPr>
            <p:spPr bwMode="auto">
              <a:xfrm>
                <a:off x="4072736" y="4709325"/>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23" name="Group 522">
                <a:extLst>
                  <a:ext uri="{FF2B5EF4-FFF2-40B4-BE49-F238E27FC236}">
                    <a16:creationId xmlns="" xmlns:a16="http://schemas.microsoft.com/office/drawing/2014/main" id="{264E74D2-EA1B-4BBD-9730-9C1B344E06A2}"/>
                  </a:ext>
                </a:extLst>
              </p:cNvPr>
              <p:cNvGrpSpPr/>
              <p:nvPr/>
            </p:nvGrpSpPr>
            <p:grpSpPr>
              <a:xfrm>
                <a:off x="3091789" y="5210821"/>
                <a:ext cx="245844" cy="477435"/>
                <a:chOff x="657226" y="2028826"/>
                <a:chExt cx="1390650" cy="3486150"/>
              </a:xfrm>
              <a:solidFill>
                <a:srgbClr val="FFFFFF">
                  <a:lumMod val="85000"/>
                </a:srgbClr>
              </a:solidFill>
            </p:grpSpPr>
            <p:sp>
              <p:nvSpPr>
                <p:cNvPr id="783" name="Oval 6">
                  <a:extLst>
                    <a:ext uri="{FF2B5EF4-FFF2-40B4-BE49-F238E27FC236}">
                      <a16:creationId xmlns="" xmlns:a16="http://schemas.microsoft.com/office/drawing/2014/main" id="{5548ACEF-8914-4BFC-BF7F-7C55D49D9A7A}"/>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84" name="Freeform 7">
                  <a:extLst>
                    <a:ext uri="{FF2B5EF4-FFF2-40B4-BE49-F238E27FC236}">
                      <a16:creationId xmlns="" xmlns:a16="http://schemas.microsoft.com/office/drawing/2014/main" id="{001B9DA0-8C7E-46B7-93E1-203E5617E4EE}"/>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24" name="Freeform 8">
                <a:extLst>
                  <a:ext uri="{FF2B5EF4-FFF2-40B4-BE49-F238E27FC236}">
                    <a16:creationId xmlns="" xmlns:a16="http://schemas.microsoft.com/office/drawing/2014/main" id="{323E8DF5-6B11-4ABF-9DF1-E5F1E16D3C9C}"/>
                  </a:ext>
                </a:extLst>
              </p:cNvPr>
              <p:cNvSpPr>
                <a:spLocks noEditPoints="1"/>
              </p:cNvSpPr>
              <p:nvPr/>
            </p:nvSpPr>
            <p:spPr bwMode="auto">
              <a:xfrm>
                <a:off x="3403687" y="5211657"/>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25" name="Group 524">
                <a:extLst>
                  <a:ext uri="{FF2B5EF4-FFF2-40B4-BE49-F238E27FC236}">
                    <a16:creationId xmlns="" xmlns:a16="http://schemas.microsoft.com/office/drawing/2014/main" id="{4DD15348-BFC4-4425-9D0F-A3456BCE1C01}"/>
                  </a:ext>
                </a:extLst>
              </p:cNvPr>
              <p:cNvGrpSpPr/>
              <p:nvPr/>
            </p:nvGrpSpPr>
            <p:grpSpPr>
              <a:xfrm>
                <a:off x="2465862" y="5209048"/>
                <a:ext cx="245844" cy="477435"/>
                <a:chOff x="657226" y="2028826"/>
                <a:chExt cx="1390650" cy="3486150"/>
              </a:xfrm>
              <a:solidFill>
                <a:srgbClr val="FFFFFF">
                  <a:lumMod val="85000"/>
                </a:srgbClr>
              </a:solidFill>
            </p:grpSpPr>
            <p:sp>
              <p:nvSpPr>
                <p:cNvPr id="781" name="Oval 6">
                  <a:extLst>
                    <a:ext uri="{FF2B5EF4-FFF2-40B4-BE49-F238E27FC236}">
                      <a16:creationId xmlns="" xmlns:a16="http://schemas.microsoft.com/office/drawing/2014/main" id="{CB16197E-1442-4E22-8053-C117255F92D8}"/>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82" name="Freeform 7">
                  <a:extLst>
                    <a:ext uri="{FF2B5EF4-FFF2-40B4-BE49-F238E27FC236}">
                      <a16:creationId xmlns="" xmlns:a16="http://schemas.microsoft.com/office/drawing/2014/main" id="{24E5AC61-D03E-4159-BDB3-D26FB5A5B42B}"/>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26" name="Freeform 8">
                <a:extLst>
                  <a:ext uri="{FF2B5EF4-FFF2-40B4-BE49-F238E27FC236}">
                    <a16:creationId xmlns="" xmlns:a16="http://schemas.microsoft.com/office/drawing/2014/main" id="{F7E056E1-5047-420E-A4B9-266C352BC1DB}"/>
                  </a:ext>
                </a:extLst>
              </p:cNvPr>
              <p:cNvSpPr>
                <a:spLocks noEditPoints="1"/>
              </p:cNvSpPr>
              <p:nvPr/>
            </p:nvSpPr>
            <p:spPr bwMode="auto">
              <a:xfrm>
                <a:off x="2754900" y="5209884"/>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868892">
                  <a:alpha val="30196"/>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27" name="Group 526">
                <a:extLst>
                  <a:ext uri="{FF2B5EF4-FFF2-40B4-BE49-F238E27FC236}">
                    <a16:creationId xmlns="" xmlns:a16="http://schemas.microsoft.com/office/drawing/2014/main" id="{4CED043C-9A05-415C-BE76-B1673950B92B}"/>
                  </a:ext>
                </a:extLst>
              </p:cNvPr>
              <p:cNvGrpSpPr/>
              <p:nvPr/>
            </p:nvGrpSpPr>
            <p:grpSpPr>
              <a:xfrm>
                <a:off x="2769330" y="4715046"/>
                <a:ext cx="245844" cy="477435"/>
                <a:chOff x="657226" y="2028826"/>
                <a:chExt cx="1390650" cy="3486150"/>
              </a:xfrm>
              <a:solidFill>
                <a:srgbClr val="FFFFFF">
                  <a:lumMod val="85000"/>
                </a:srgbClr>
              </a:solidFill>
            </p:grpSpPr>
            <p:sp>
              <p:nvSpPr>
                <p:cNvPr id="779" name="Oval 6">
                  <a:extLst>
                    <a:ext uri="{FF2B5EF4-FFF2-40B4-BE49-F238E27FC236}">
                      <a16:creationId xmlns="" xmlns:a16="http://schemas.microsoft.com/office/drawing/2014/main" id="{67C332FA-47D9-4622-B4C5-52BBDE86D376}"/>
                    </a:ext>
                  </a:extLst>
                </p:cNvPr>
                <p:cNvSpPr>
                  <a:spLocks noChangeArrowheads="1"/>
                </p:cNvSpPr>
                <p:nvPr/>
              </p:nvSpPr>
              <p:spPr bwMode="auto">
                <a:xfrm>
                  <a:off x="1047751" y="2028826"/>
                  <a:ext cx="600075" cy="600075"/>
                </a:xfrm>
                <a:prstGeom prst="ellipse">
                  <a:avLst/>
                </a:pr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80" name="Freeform 7">
                  <a:extLst>
                    <a:ext uri="{FF2B5EF4-FFF2-40B4-BE49-F238E27FC236}">
                      <a16:creationId xmlns="" xmlns:a16="http://schemas.microsoft.com/office/drawing/2014/main" id="{BE24F70C-DB77-4AB5-9F14-4546B495C2ED}"/>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28" name="Freeform 8">
                <a:extLst>
                  <a:ext uri="{FF2B5EF4-FFF2-40B4-BE49-F238E27FC236}">
                    <a16:creationId xmlns="" xmlns:a16="http://schemas.microsoft.com/office/drawing/2014/main" id="{741F652D-8BF6-4657-9A08-C5CEBFA3349B}"/>
                  </a:ext>
                </a:extLst>
              </p:cNvPr>
              <p:cNvSpPr>
                <a:spLocks noEditPoints="1"/>
              </p:cNvSpPr>
              <p:nvPr/>
            </p:nvSpPr>
            <p:spPr bwMode="auto">
              <a:xfrm>
                <a:off x="3401160" y="4707551"/>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65000"/>
                  <a:alpha val="30196"/>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29" name="Group 528">
                <a:extLst>
                  <a:ext uri="{FF2B5EF4-FFF2-40B4-BE49-F238E27FC236}">
                    <a16:creationId xmlns="" xmlns:a16="http://schemas.microsoft.com/office/drawing/2014/main" id="{EF4F6884-99BB-48BE-A858-790D3BDC13DD}"/>
                  </a:ext>
                </a:extLst>
              </p:cNvPr>
              <p:cNvGrpSpPr/>
              <p:nvPr/>
            </p:nvGrpSpPr>
            <p:grpSpPr>
              <a:xfrm>
                <a:off x="2460590" y="4706715"/>
                <a:ext cx="245844" cy="477435"/>
                <a:chOff x="657226" y="2028826"/>
                <a:chExt cx="1390650" cy="3486150"/>
              </a:xfrm>
              <a:solidFill>
                <a:srgbClr val="79258C"/>
              </a:solidFill>
            </p:grpSpPr>
            <p:sp>
              <p:nvSpPr>
                <p:cNvPr id="777" name="Oval 6">
                  <a:extLst>
                    <a:ext uri="{FF2B5EF4-FFF2-40B4-BE49-F238E27FC236}">
                      <a16:creationId xmlns="" xmlns:a16="http://schemas.microsoft.com/office/drawing/2014/main" id="{A79C138F-E85B-4CD0-831E-C421338ABDE8}"/>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78" name="Freeform 7">
                  <a:extLst>
                    <a:ext uri="{FF2B5EF4-FFF2-40B4-BE49-F238E27FC236}">
                      <a16:creationId xmlns="" xmlns:a16="http://schemas.microsoft.com/office/drawing/2014/main" id="{F6FB370B-C865-44B5-8345-92908584D71E}"/>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30" name="Freeform 8">
                <a:extLst>
                  <a:ext uri="{FF2B5EF4-FFF2-40B4-BE49-F238E27FC236}">
                    <a16:creationId xmlns="" xmlns:a16="http://schemas.microsoft.com/office/drawing/2014/main" id="{CA5549EA-FF73-44AB-9CC7-69CD61CAF6CB}"/>
                  </a:ext>
                </a:extLst>
              </p:cNvPr>
              <p:cNvSpPr>
                <a:spLocks noEditPoints="1"/>
              </p:cNvSpPr>
              <p:nvPr/>
            </p:nvSpPr>
            <p:spPr bwMode="auto">
              <a:xfrm>
                <a:off x="3063162" y="4704539"/>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DADADA"/>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31" name="Group 530">
                <a:extLst>
                  <a:ext uri="{FF2B5EF4-FFF2-40B4-BE49-F238E27FC236}">
                    <a16:creationId xmlns="" xmlns:a16="http://schemas.microsoft.com/office/drawing/2014/main" id="{4DBF3210-E574-4F42-81CC-4D23CE9A4764}"/>
                  </a:ext>
                </a:extLst>
              </p:cNvPr>
              <p:cNvGrpSpPr/>
              <p:nvPr/>
            </p:nvGrpSpPr>
            <p:grpSpPr>
              <a:xfrm>
                <a:off x="6463801" y="5206872"/>
                <a:ext cx="245844" cy="477435"/>
                <a:chOff x="657226" y="2028826"/>
                <a:chExt cx="1390650" cy="3486150"/>
              </a:xfrm>
              <a:solidFill>
                <a:srgbClr val="FFFFFF">
                  <a:lumMod val="85000"/>
                </a:srgbClr>
              </a:solidFill>
            </p:grpSpPr>
            <p:sp>
              <p:nvSpPr>
                <p:cNvPr id="775" name="Oval 6">
                  <a:extLst>
                    <a:ext uri="{FF2B5EF4-FFF2-40B4-BE49-F238E27FC236}">
                      <a16:creationId xmlns="" xmlns:a16="http://schemas.microsoft.com/office/drawing/2014/main" id="{B1D4AB3D-F334-40C9-9524-B6130185A58D}"/>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76" name="Freeform 7">
                  <a:extLst>
                    <a:ext uri="{FF2B5EF4-FFF2-40B4-BE49-F238E27FC236}">
                      <a16:creationId xmlns="" xmlns:a16="http://schemas.microsoft.com/office/drawing/2014/main" id="{C68C003E-862A-4B95-B6C6-BFC18C4E04A0}"/>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grpSp>
            <p:nvGrpSpPr>
              <p:cNvPr id="532" name="Group 531">
                <a:extLst>
                  <a:ext uri="{FF2B5EF4-FFF2-40B4-BE49-F238E27FC236}">
                    <a16:creationId xmlns="" xmlns:a16="http://schemas.microsoft.com/office/drawing/2014/main" id="{0FB0EAF1-841A-447C-8E58-B4F1D6CB8AE3}"/>
                  </a:ext>
                </a:extLst>
              </p:cNvPr>
              <p:cNvGrpSpPr/>
              <p:nvPr/>
            </p:nvGrpSpPr>
            <p:grpSpPr>
              <a:xfrm>
                <a:off x="6458528" y="4704539"/>
                <a:ext cx="245844" cy="477435"/>
                <a:chOff x="657226" y="2028826"/>
                <a:chExt cx="1390650" cy="3486150"/>
              </a:xfrm>
              <a:solidFill>
                <a:srgbClr val="FFFFFF">
                  <a:lumMod val="85000"/>
                </a:srgbClr>
              </a:solidFill>
            </p:grpSpPr>
            <p:sp>
              <p:nvSpPr>
                <p:cNvPr id="773" name="Oval 6">
                  <a:extLst>
                    <a:ext uri="{FF2B5EF4-FFF2-40B4-BE49-F238E27FC236}">
                      <a16:creationId xmlns="" xmlns:a16="http://schemas.microsoft.com/office/drawing/2014/main" id="{E9CB01BF-9D8A-46CD-9F95-C562C0F3FEFD}"/>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74" name="Freeform 7">
                  <a:extLst>
                    <a:ext uri="{FF2B5EF4-FFF2-40B4-BE49-F238E27FC236}">
                      <a16:creationId xmlns="" xmlns:a16="http://schemas.microsoft.com/office/drawing/2014/main" id="{444F3B54-B27D-4EAC-8D23-2F74237CE3F8}"/>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grpSp>
            <p:nvGrpSpPr>
              <p:cNvPr id="533" name="Group 532">
                <a:extLst>
                  <a:ext uri="{FF2B5EF4-FFF2-40B4-BE49-F238E27FC236}">
                    <a16:creationId xmlns="" xmlns:a16="http://schemas.microsoft.com/office/drawing/2014/main" id="{8D6DE953-4F0F-4F15-B2FA-347935D4FCCE}"/>
                  </a:ext>
                </a:extLst>
              </p:cNvPr>
              <p:cNvGrpSpPr/>
              <p:nvPr/>
            </p:nvGrpSpPr>
            <p:grpSpPr>
              <a:xfrm>
                <a:off x="7101995" y="5206872"/>
                <a:ext cx="245844" cy="477435"/>
                <a:chOff x="657226" y="2028826"/>
                <a:chExt cx="1390650" cy="3486150"/>
              </a:xfrm>
              <a:solidFill>
                <a:srgbClr val="FFFFFF">
                  <a:lumMod val="85000"/>
                </a:srgbClr>
              </a:solidFill>
            </p:grpSpPr>
            <p:sp>
              <p:nvSpPr>
                <p:cNvPr id="771" name="Oval 6">
                  <a:extLst>
                    <a:ext uri="{FF2B5EF4-FFF2-40B4-BE49-F238E27FC236}">
                      <a16:creationId xmlns="" xmlns:a16="http://schemas.microsoft.com/office/drawing/2014/main" id="{0908F493-09A2-4F77-B382-885067CD9F75}"/>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72" name="Freeform 7">
                  <a:extLst>
                    <a:ext uri="{FF2B5EF4-FFF2-40B4-BE49-F238E27FC236}">
                      <a16:creationId xmlns="" xmlns:a16="http://schemas.microsoft.com/office/drawing/2014/main" id="{32780ABB-2355-40F9-AD81-99CC00B42590}"/>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34" name="Freeform 8">
                <a:extLst>
                  <a:ext uri="{FF2B5EF4-FFF2-40B4-BE49-F238E27FC236}">
                    <a16:creationId xmlns="" xmlns:a16="http://schemas.microsoft.com/office/drawing/2014/main" id="{60A8B1C9-0070-4273-B9C9-A83F8E58A0E7}"/>
                  </a:ext>
                </a:extLst>
              </p:cNvPr>
              <p:cNvSpPr>
                <a:spLocks noEditPoints="1"/>
              </p:cNvSpPr>
              <p:nvPr/>
            </p:nvSpPr>
            <p:spPr bwMode="auto">
              <a:xfrm>
                <a:off x="6742268" y="5207708"/>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35" name="Group 534">
                <a:extLst>
                  <a:ext uri="{FF2B5EF4-FFF2-40B4-BE49-F238E27FC236}">
                    <a16:creationId xmlns="" xmlns:a16="http://schemas.microsoft.com/office/drawing/2014/main" id="{9B5894BA-1D1C-479B-A38A-2265D390F360}"/>
                  </a:ext>
                </a:extLst>
              </p:cNvPr>
              <p:cNvGrpSpPr/>
              <p:nvPr/>
            </p:nvGrpSpPr>
            <p:grpSpPr>
              <a:xfrm>
                <a:off x="7101995" y="4711097"/>
                <a:ext cx="245844" cy="477435"/>
                <a:chOff x="657226" y="2028826"/>
                <a:chExt cx="1390650" cy="3486150"/>
              </a:xfrm>
              <a:solidFill>
                <a:srgbClr val="FFFFFF">
                  <a:lumMod val="85000"/>
                </a:srgbClr>
              </a:solidFill>
            </p:grpSpPr>
            <p:sp>
              <p:nvSpPr>
                <p:cNvPr id="769" name="Oval 6">
                  <a:extLst>
                    <a:ext uri="{FF2B5EF4-FFF2-40B4-BE49-F238E27FC236}">
                      <a16:creationId xmlns="" xmlns:a16="http://schemas.microsoft.com/office/drawing/2014/main" id="{DF32A421-86D8-4F97-AD2E-ADABFA0EAD20}"/>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70" name="Freeform 7">
                  <a:extLst>
                    <a:ext uri="{FF2B5EF4-FFF2-40B4-BE49-F238E27FC236}">
                      <a16:creationId xmlns="" xmlns:a16="http://schemas.microsoft.com/office/drawing/2014/main" id="{1A1E6C6E-6C9E-4605-B589-4E49CADEA3E4}"/>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36" name="Freeform 8">
                <a:extLst>
                  <a:ext uri="{FF2B5EF4-FFF2-40B4-BE49-F238E27FC236}">
                    <a16:creationId xmlns="" xmlns:a16="http://schemas.microsoft.com/office/drawing/2014/main" id="{3F48BA3D-B8B1-4BB7-B8B4-B4AD1192ED46}"/>
                  </a:ext>
                </a:extLst>
              </p:cNvPr>
              <p:cNvSpPr>
                <a:spLocks noEditPoints="1"/>
              </p:cNvSpPr>
              <p:nvPr/>
            </p:nvSpPr>
            <p:spPr bwMode="auto">
              <a:xfrm>
                <a:off x="6742268" y="4711933"/>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37" name="Group 536">
                <a:extLst>
                  <a:ext uri="{FF2B5EF4-FFF2-40B4-BE49-F238E27FC236}">
                    <a16:creationId xmlns="" xmlns:a16="http://schemas.microsoft.com/office/drawing/2014/main" id="{53E0F74D-2C86-45A7-97CA-3CA238C9661D}"/>
                  </a:ext>
                </a:extLst>
              </p:cNvPr>
              <p:cNvGrpSpPr/>
              <p:nvPr/>
            </p:nvGrpSpPr>
            <p:grpSpPr>
              <a:xfrm>
                <a:off x="2158901" y="5210821"/>
                <a:ext cx="245844" cy="477435"/>
                <a:chOff x="657226" y="2028826"/>
                <a:chExt cx="1390650" cy="3486150"/>
              </a:xfrm>
              <a:solidFill>
                <a:srgbClr val="FFFFFF">
                  <a:lumMod val="85000"/>
                </a:srgbClr>
              </a:solidFill>
            </p:grpSpPr>
            <p:sp>
              <p:nvSpPr>
                <p:cNvPr id="767" name="Oval 6">
                  <a:extLst>
                    <a:ext uri="{FF2B5EF4-FFF2-40B4-BE49-F238E27FC236}">
                      <a16:creationId xmlns="" xmlns:a16="http://schemas.microsoft.com/office/drawing/2014/main" id="{F875D1DF-8FA5-488F-B05E-6BE955797167}"/>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68" name="Freeform 7">
                  <a:extLst>
                    <a:ext uri="{FF2B5EF4-FFF2-40B4-BE49-F238E27FC236}">
                      <a16:creationId xmlns="" xmlns:a16="http://schemas.microsoft.com/office/drawing/2014/main" id="{2E0C6636-36EE-417A-82E5-1460DD1E8C7D}"/>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grpSp>
            <p:nvGrpSpPr>
              <p:cNvPr id="538" name="Group 537">
                <a:extLst>
                  <a:ext uri="{FF2B5EF4-FFF2-40B4-BE49-F238E27FC236}">
                    <a16:creationId xmlns="" xmlns:a16="http://schemas.microsoft.com/office/drawing/2014/main" id="{4DBD0B07-E664-446F-A54D-E346F756FDBE}"/>
                  </a:ext>
                </a:extLst>
              </p:cNvPr>
              <p:cNvGrpSpPr/>
              <p:nvPr/>
            </p:nvGrpSpPr>
            <p:grpSpPr>
              <a:xfrm>
                <a:off x="2158901" y="4715046"/>
                <a:ext cx="245844" cy="477435"/>
                <a:chOff x="657226" y="2028826"/>
                <a:chExt cx="1390650" cy="3486150"/>
              </a:xfrm>
              <a:solidFill>
                <a:srgbClr val="79258C"/>
              </a:solidFill>
            </p:grpSpPr>
            <p:sp>
              <p:nvSpPr>
                <p:cNvPr id="765" name="Oval 6">
                  <a:extLst>
                    <a:ext uri="{FF2B5EF4-FFF2-40B4-BE49-F238E27FC236}">
                      <a16:creationId xmlns="" xmlns:a16="http://schemas.microsoft.com/office/drawing/2014/main" id="{EC3E164A-D645-464A-B84A-252A70489277}"/>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66" name="Freeform 7">
                  <a:extLst>
                    <a:ext uri="{FF2B5EF4-FFF2-40B4-BE49-F238E27FC236}">
                      <a16:creationId xmlns="" xmlns:a16="http://schemas.microsoft.com/office/drawing/2014/main" id="{995B2A9F-F43F-4EE6-89FF-B610705B6423}"/>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grpSp>
            <p:nvGrpSpPr>
              <p:cNvPr id="539" name="Group 538">
                <a:extLst>
                  <a:ext uri="{FF2B5EF4-FFF2-40B4-BE49-F238E27FC236}">
                    <a16:creationId xmlns="" xmlns:a16="http://schemas.microsoft.com/office/drawing/2014/main" id="{BEC73617-8298-4D27-A497-80A041C86940}"/>
                  </a:ext>
                </a:extLst>
              </p:cNvPr>
              <p:cNvGrpSpPr/>
              <p:nvPr/>
            </p:nvGrpSpPr>
            <p:grpSpPr>
              <a:xfrm>
                <a:off x="5791548" y="4141578"/>
                <a:ext cx="245844" cy="477435"/>
                <a:chOff x="657226" y="2028826"/>
                <a:chExt cx="1390650" cy="3486150"/>
              </a:xfrm>
              <a:solidFill>
                <a:srgbClr val="C00000">
                  <a:alpha val="30196"/>
                </a:srgbClr>
              </a:solidFill>
            </p:grpSpPr>
            <p:sp>
              <p:nvSpPr>
                <p:cNvPr id="763" name="Oval 6">
                  <a:extLst>
                    <a:ext uri="{FF2B5EF4-FFF2-40B4-BE49-F238E27FC236}">
                      <a16:creationId xmlns="" xmlns:a16="http://schemas.microsoft.com/office/drawing/2014/main" id="{AF4320A1-D168-4E97-B492-4EA8D0E11950}"/>
                    </a:ext>
                  </a:extLst>
                </p:cNvPr>
                <p:cNvSpPr>
                  <a:spLocks noChangeArrowheads="1"/>
                </p:cNvSpPr>
                <p:nvPr/>
              </p:nvSpPr>
              <p:spPr bwMode="auto">
                <a:xfrm>
                  <a:off x="1047751" y="2028826"/>
                  <a:ext cx="600075" cy="600075"/>
                </a:xfrm>
                <a:prstGeom prst="ellipse">
                  <a:avLst/>
                </a:pr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64" name="Freeform 7">
                  <a:extLst>
                    <a:ext uri="{FF2B5EF4-FFF2-40B4-BE49-F238E27FC236}">
                      <a16:creationId xmlns="" xmlns:a16="http://schemas.microsoft.com/office/drawing/2014/main" id="{EB93C44E-0F62-401D-B5A4-401FB47D4F0D}"/>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40" name="Freeform 8">
                <a:extLst>
                  <a:ext uri="{FF2B5EF4-FFF2-40B4-BE49-F238E27FC236}">
                    <a16:creationId xmlns="" xmlns:a16="http://schemas.microsoft.com/office/drawing/2014/main" id="{E7C8DBB0-3B74-458F-8D6F-1847F9B97DC2}"/>
                  </a:ext>
                </a:extLst>
              </p:cNvPr>
              <p:cNvSpPr>
                <a:spLocks noEditPoints="1"/>
              </p:cNvSpPr>
              <p:nvPr/>
            </p:nvSpPr>
            <p:spPr bwMode="auto">
              <a:xfrm>
                <a:off x="6133926" y="4142413"/>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41" name="Group 540">
                <a:extLst>
                  <a:ext uri="{FF2B5EF4-FFF2-40B4-BE49-F238E27FC236}">
                    <a16:creationId xmlns="" xmlns:a16="http://schemas.microsoft.com/office/drawing/2014/main" id="{87B36AA6-BAEC-4D65-8D62-0187460C651D}"/>
                  </a:ext>
                </a:extLst>
              </p:cNvPr>
              <p:cNvGrpSpPr/>
              <p:nvPr/>
            </p:nvGrpSpPr>
            <p:grpSpPr>
              <a:xfrm>
                <a:off x="5112281" y="4139804"/>
                <a:ext cx="245844" cy="477435"/>
                <a:chOff x="657226" y="2028826"/>
                <a:chExt cx="1390650" cy="3486150"/>
              </a:xfrm>
              <a:solidFill>
                <a:srgbClr val="FFFFFF">
                  <a:lumMod val="85000"/>
                </a:srgbClr>
              </a:solidFill>
            </p:grpSpPr>
            <p:sp>
              <p:nvSpPr>
                <p:cNvPr id="761" name="Oval 6">
                  <a:extLst>
                    <a:ext uri="{FF2B5EF4-FFF2-40B4-BE49-F238E27FC236}">
                      <a16:creationId xmlns="" xmlns:a16="http://schemas.microsoft.com/office/drawing/2014/main" id="{12EA61DD-FBCD-4097-83B3-7EC7D8EC517D}"/>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62" name="Freeform 7">
                  <a:extLst>
                    <a:ext uri="{FF2B5EF4-FFF2-40B4-BE49-F238E27FC236}">
                      <a16:creationId xmlns="" xmlns:a16="http://schemas.microsoft.com/office/drawing/2014/main" id="{1341F2C3-437D-4682-91A4-740F5BB067D0}"/>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42" name="Freeform 8">
                <a:extLst>
                  <a:ext uri="{FF2B5EF4-FFF2-40B4-BE49-F238E27FC236}">
                    <a16:creationId xmlns="" xmlns:a16="http://schemas.microsoft.com/office/drawing/2014/main" id="{D0C72CF0-5E65-436B-997A-099AFEDBD265}"/>
                  </a:ext>
                </a:extLst>
              </p:cNvPr>
              <p:cNvSpPr>
                <a:spLocks noEditPoints="1"/>
              </p:cNvSpPr>
              <p:nvPr/>
            </p:nvSpPr>
            <p:spPr bwMode="auto">
              <a:xfrm>
                <a:off x="5454659" y="4140641"/>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43" name="Group 542">
                <a:extLst>
                  <a:ext uri="{FF2B5EF4-FFF2-40B4-BE49-F238E27FC236}">
                    <a16:creationId xmlns="" xmlns:a16="http://schemas.microsoft.com/office/drawing/2014/main" id="{7A32EFD1-A091-4CD8-A645-82704FA868DC}"/>
                  </a:ext>
                </a:extLst>
              </p:cNvPr>
              <p:cNvGrpSpPr/>
              <p:nvPr/>
            </p:nvGrpSpPr>
            <p:grpSpPr>
              <a:xfrm>
                <a:off x="4410176" y="4139804"/>
                <a:ext cx="245844" cy="477435"/>
                <a:chOff x="657226" y="2028826"/>
                <a:chExt cx="1390650" cy="3486150"/>
              </a:xfrm>
              <a:solidFill>
                <a:srgbClr val="868892">
                  <a:alpha val="30196"/>
                </a:srgbClr>
              </a:solidFill>
            </p:grpSpPr>
            <p:sp>
              <p:nvSpPr>
                <p:cNvPr id="759" name="Oval 6">
                  <a:extLst>
                    <a:ext uri="{FF2B5EF4-FFF2-40B4-BE49-F238E27FC236}">
                      <a16:creationId xmlns="" xmlns:a16="http://schemas.microsoft.com/office/drawing/2014/main" id="{0A3C41AD-5F9C-4315-9E70-F84B07F790B7}"/>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60" name="Freeform 7">
                  <a:extLst>
                    <a:ext uri="{FF2B5EF4-FFF2-40B4-BE49-F238E27FC236}">
                      <a16:creationId xmlns="" xmlns:a16="http://schemas.microsoft.com/office/drawing/2014/main" id="{771FB56D-7A52-4E83-81DF-90B928C45ADC}"/>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44" name="Freeform 8">
                <a:extLst>
                  <a:ext uri="{FF2B5EF4-FFF2-40B4-BE49-F238E27FC236}">
                    <a16:creationId xmlns="" xmlns:a16="http://schemas.microsoft.com/office/drawing/2014/main" id="{187EA657-F50A-4842-BC39-1D5CC1FCC155}"/>
                  </a:ext>
                </a:extLst>
              </p:cNvPr>
              <p:cNvSpPr>
                <a:spLocks noEditPoints="1"/>
              </p:cNvSpPr>
              <p:nvPr/>
            </p:nvSpPr>
            <p:spPr bwMode="auto">
              <a:xfrm>
                <a:off x="4752554" y="4140641"/>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45" name="Group 544">
                <a:extLst>
                  <a:ext uri="{FF2B5EF4-FFF2-40B4-BE49-F238E27FC236}">
                    <a16:creationId xmlns="" xmlns:a16="http://schemas.microsoft.com/office/drawing/2014/main" id="{D8C7FEA2-C58C-4E57-8269-0522DDB9AF47}"/>
                  </a:ext>
                </a:extLst>
              </p:cNvPr>
              <p:cNvGrpSpPr/>
              <p:nvPr/>
            </p:nvGrpSpPr>
            <p:grpSpPr>
              <a:xfrm>
                <a:off x="3728164" y="4139804"/>
                <a:ext cx="245844" cy="477435"/>
                <a:chOff x="657226" y="2028826"/>
                <a:chExt cx="1390650" cy="3486150"/>
              </a:xfrm>
              <a:solidFill>
                <a:srgbClr val="FFFFFF">
                  <a:lumMod val="85000"/>
                </a:srgbClr>
              </a:solidFill>
            </p:grpSpPr>
            <p:sp>
              <p:nvSpPr>
                <p:cNvPr id="757" name="Oval 6">
                  <a:extLst>
                    <a:ext uri="{FF2B5EF4-FFF2-40B4-BE49-F238E27FC236}">
                      <a16:creationId xmlns="" xmlns:a16="http://schemas.microsoft.com/office/drawing/2014/main" id="{0996E53A-6F9B-48C5-8F78-131583403430}"/>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58" name="Freeform 7">
                  <a:extLst>
                    <a:ext uri="{FF2B5EF4-FFF2-40B4-BE49-F238E27FC236}">
                      <a16:creationId xmlns="" xmlns:a16="http://schemas.microsoft.com/office/drawing/2014/main" id="{2ACA137A-6235-4DEA-888F-CEB7B1D4EC99}"/>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46" name="Freeform 8">
                <a:extLst>
                  <a:ext uri="{FF2B5EF4-FFF2-40B4-BE49-F238E27FC236}">
                    <a16:creationId xmlns="" xmlns:a16="http://schemas.microsoft.com/office/drawing/2014/main" id="{48FE1A51-EDF3-42FA-9165-20177B5D6E7A}"/>
                  </a:ext>
                </a:extLst>
              </p:cNvPr>
              <p:cNvSpPr>
                <a:spLocks noEditPoints="1"/>
              </p:cNvSpPr>
              <p:nvPr/>
            </p:nvSpPr>
            <p:spPr bwMode="auto">
              <a:xfrm>
                <a:off x="4070542" y="4140641"/>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47" name="Group 546">
                <a:extLst>
                  <a:ext uri="{FF2B5EF4-FFF2-40B4-BE49-F238E27FC236}">
                    <a16:creationId xmlns="" xmlns:a16="http://schemas.microsoft.com/office/drawing/2014/main" id="{CC88728A-A4FD-4DA7-8C06-AFD074D84306}"/>
                  </a:ext>
                </a:extLst>
              </p:cNvPr>
              <p:cNvGrpSpPr/>
              <p:nvPr/>
            </p:nvGrpSpPr>
            <p:grpSpPr>
              <a:xfrm>
                <a:off x="5791548" y="3645803"/>
                <a:ext cx="245844" cy="477435"/>
                <a:chOff x="657226" y="2028826"/>
                <a:chExt cx="1390650" cy="3486150"/>
              </a:xfrm>
              <a:solidFill>
                <a:srgbClr val="FFFFFF">
                  <a:lumMod val="85000"/>
                </a:srgbClr>
              </a:solidFill>
            </p:grpSpPr>
            <p:sp>
              <p:nvSpPr>
                <p:cNvPr id="755" name="Oval 6">
                  <a:extLst>
                    <a:ext uri="{FF2B5EF4-FFF2-40B4-BE49-F238E27FC236}">
                      <a16:creationId xmlns="" xmlns:a16="http://schemas.microsoft.com/office/drawing/2014/main" id="{E73DC749-9A71-4D64-8AFA-5A1EAF16132C}"/>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56" name="Freeform 7">
                  <a:extLst>
                    <a:ext uri="{FF2B5EF4-FFF2-40B4-BE49-F238E27FC236}">
                      <a16:creationId xmlns="" xmlns:a16="http://schemas.microsoft.com/office/drawing/2014/main" id="{334B3CA5-C0EB-4CC1-9FFB-8F5AAE605549}"/>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48" name="Freeform 8">
                <a:extLst>
                  <a:ext uri="{FF2B5EF4-FFF2-40B4-BE49-F238E27FC236}">
                    <a16:creationId xmlns="" xmlns:a16="http://schemas.microsoft.com/office/drawing/2014/main" id="{7E68387B-559F-4FCC-A744-D4428504E66E}"/>
                  </a:ext>
                </a:extLst>
              </p:cNvPr>
              <p:cNvSpPr>
                <a:spLocks noEditPoints="1"/>
              </p:cNvSpPr>
              <p:nvPr/>
            </p:nvSpPr>
            <p:spPr bwMode="auto">
              <a:xfrm>
                <a:off x="6133926" y="3646638"/>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49" name="Group 548">
                <a:extLst>
                  <a:ext uri="{FF2B5EF4-FFF2-40B4-BE49-F238E27FC236}">
                    <a16:creationId xmlns="" xmlns:a16="http://schemas.microsoft.com/office/drawing/2014/main" id="{FDAB5F88-1C5F-4F2B-981F-C21B6B03EA10}"/>
                  </a:ext>
                </a:extLst>
              </p:cNvPr>
              <p:cNvGrpSpPr/>
              <p:nvPr/>
            </p:nvGrpSpPr>
            <p:grpSpPr>
              <a:xfrm>
                <a:off x="5112281" y="3644029"/>
                <a:ext cx="245844" cy="477435"/>
                <a:chOff x="657226" y="2028826"/>
                <a:chExt cx="1390650" cy="3486150"/>
              </a:xfrm>
              <a:solidFill>
                <a:srgbClr val="FFFFFF">
                  <a:lumMod val="85000"/>
                </a:srgbClr>
              </a:solidFill>
            </p:grpSpPr>
            <p:sp>
              <p:nvSpPr>
                <p:cNvPr id="753" name="Oval 6">
                  <a:extLst>
                    <a:ext uri="{FF2B5EF4-FFF2-40B4-BE49-F238E27FC236}">
                      <a16:creationId xmlns="" xmlns:a16="http://schemas.microsoft.com/office/drawing/2014/main" id="{8696729D-B90F-4AC5-9FDF-89602DEC4651}"/>
                    </a:ext>
                  </a:extLst>
                </p:cNvPr>
                <p:cNvSpPr>
                  <a:spLocks noChangeArrowheads="1"/>
                </p:cNvSpPr>
                <p:nvPr/>
              </p:nvSpPr>
              <p:spPr bwMode="auto">
                <a:xfrm>
                  <a:off x="1047751" y="2028826"/>
                  <a:ext cx="600075" cy="600075"/>
                </a:xfrm>
                <a:prstGeom prst="ellipse">
                  <a:avLst/>
                </a:pr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54" name="Freeform 7">
                  <a:extLst>
                    <a:ext uri="{FF2B5EF4-FFF2-40B4-BE49-F238E27FC236}">
                      <a16:creationId xmlns="" xmlns:a16="http://schemas.microsoft.com/office/drawing/2014/main" id="{816C9C1A-8155-4458-BFAB-352C587F1C17}"/>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50" name="Freeform 8">
                <a:extLst>
                  <a:ext uri="{FF2B5EF4-FFF2-40B4-BE49-F238E27FC236}">
                    <a16:creationId xmlns="" xmlns:a16="http://schemas.microsoft.com/office/drawing/2014/main" id="{46ADA3A3-9EB3-4F55-AD01-83E145A43E2E}"/>
                  </a:ext>
                </a:extLst>
              </p:cNvPr>
              <p:cNvSpPr>
                <a:spLocks noEditPoints="1"/>
              </p:cNvSpPr>
              <p:nvPr/>
            </p:nvSpPr>
            <p:spPr bwMode="auto">
              <a:xfrm>
                <a:off x="5454659" y="3644866"/>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51" name="Group 550">
                <a:extLst>
                  <a:ext uri="{FF2B5EF4-FFF2-40B4-BE49-F238E27FC236}">
                    <a16:creationId xmlns="" xmlns:a16="http://schemas.microsoft.com/office/drawing/2014/main" id="{D72EAE27-7545-403E-A135-904FF3B55DDF}"/>
                  </a:ext>
                </a:extLst>
              </p:cNvPr>
              <p:cNvGrpSpPr/>
              <p:nvPr/>
            </p:nvGrpSpPr>
            <p:grpSpPr>
              <a:xfrm>
                <a:off x="4410176" y="3644029"/>
                <a:ext cx="245844" cy="477435"/>
                <a:chOff x="657226" y="2028826"/>
                <a:chExt cx="1390650" cy="3486150"/>
              </a:xfrm>
              <a:solidFill>
                <a:srgbClr val="FFFFFF">
                  <a:lumMod val="85000"/>
                </a:srgbClr>
              </a:solidFill>
            </p:grpSpPr>
            <p:sp>
              <p:nvSpPr>
                <p:cNvPr id="751" name="Oval 6">
                  <a:extLst>
                    <a:ext uri="{FF2B5EF4-FFF2-40B4-BE49-F238E27FC236}">
                      <a16:creationId xmlns="" xmlns:a16="http://schemas.microsoft.com/office/drawing/2014/main" id="{A5810050-DC28-41DD-B83D-522CD309EA9F}"/>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52" name="Freeform 7">
                  <a:extLst>
                    <a:ext uri="{FF2B5EF4-FFF2-40B4-BE49-F238E27FC236}">
                      <a16:creationId xmlns="" xmlns:a16="http://schemas.microsoft.com/office/drawing/2014/main" id="{7FCFBDD4-DB4C-4F2F-8454-450D6C759F12}"/>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52" name="Freeform 8">
                <a:extLst>
                  <a:ext uri="{FF2B5EF4-FFF2-40B4-BE49-F238E27FC236}">
                    <a16:creationId xmlns="" xmlns:a16="http://schemas.microsoft.com/office/drawing/2014/main" id="{F40FACC1-6DA5-432E-97B4-58F690551BDF}"/>
                  </a:ext>
                </a:extLst>
              </p:cNvPr>
              <p:cNvSpPr>
                <a:spLocks noEditPoints="1"/>
              </p:cNvSpPr>
              <p:nvPr/>
            </p:nvSpPr>
            <p:spPr bwMode="auto">
              <a:xfrm>
                <a:off x="4752554" y="3644866"/>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53" name="Group 552">
                <a:extLst>
                  <a:ext uri="{FF2B5EF4-FFF2-40B4-BE49-F238E27FC236}">
                    <a16:creationId xmlns="" xmlns:a16="http://schemas.microsoft.com/office/drawing/2014/main" id="{29FB4CFD-16A2-4595-A91C-CB4412DB7D48}"/>
                  </a:ext>
                </a:extLst>
              </p:cNvPr>
              <p:cNvGrpSpPr/>
              <p:nvPr/>
            </p:nvGrpSpPr>
            <p:grpSpPr>
              <a:xfrm>
                <a:off x="3728164" y="3644029"/>
                <a:ext cx="245844" cy="477435"/>
                <a:chOff x="657226" y="2028826"/>
                <a:chExt cx="1390650" cy="3486150"/>
              </a:xfrm>
              <a:solidFill>
                <a:srgbClr val="C00000">
                  <a:alpha val="30196"/>
                </a:srgbClr>
              </a:solidFill>
            </p:grpSpPr>
            <p:sp>
              <p:nvSpPr>
                <p:cNvPr id="749" name="Oval 6">
                  <a:extLst>
                    <a:ext uri="{FF2B5EF4-FFF2-40B4-BE49-F238E27FC236}">
                      <a16:creationId xmlns="" xmlns:a16="http://schemas.microsoft.com/office/drawing/2014/main" id="{D193F0F8-377A-4DA5-A57D-FB8205ABD1A3}"/>
                    </a:ext>
                  </a:extLst>
                </p:cNvPr>
                <p:cNvSpPr>
                  <a:spLocks noChangeArrowheads="1"/>
                </p:cNvSpPr>
                <p:nvPr/>
              </p:nvSpPr>
              <p:spPr bwMode="auto">
                <a:xfrm>
                  <a:off x="1047751" y="2028826"/>
                  <a:ext cx="600075" cy="600075"/>
                </a:xfrm>
                <a:prstGeom prst="ellipse">
                  <a:avLst/>
                </a:pr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50" name="Freeform 7">
                  <a:extLst>
                    <a:ext uri="{FF2B5EF4-FFF2-40B4-BE49-F238E27FC236}">
                      <a16:creationId xmlns="" xmlns:a16="http://schemas.microsoft.com/office/drawing/2014/main" id="{E24431B0-BBF8-4EF0-A1F4-575E003E0A7E}"/>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54" name="Freeform 8">
                <a:extLst>
                  <a:ext uri="{FF2B5EF4-FFF2-40B4-BE49-F238E27FC236}">
                    <a16:creationId xmlns="" xmlns:a16="http://schemas.microsoft.com/office/drawing/2014/main" id="{502307E5-211A-41C1-9443-6B825F90124E}"/>
                  </a:ext>
                </a:extLst>
              </p:cNvPr>
              <p:cNvSpPr>
                <a:spLocks noEditPoints="1"/>
              </p:cNvSpPr>
              <p:nvPr/>
            </p:nvSpPr>
            <p:spPr bwMode="auto">
              <a:xfrm>
                <a:off x="4070542" y="3644866"/>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55" name="Group 554">
                <a:extLst>
                  <a:ext uri="{FF2B5EF4-FFF2-40B4-BE49-F238E27FC236}">
                    <a16:creationId xmlns="" xmlns:a16="http://schemas.microsoft.com/office/drawing/2014/main" id="{632CCC67-0C48-45A3-AE16-EF70B015E6C8}"/>
                  </a:ext>
                </a:extLst>
              </p:cNvPr>
              <p:cNvGrpSpPr/>
              <p:nvPr/>
            </p:nvGrpSpPr>
            <p:grpSpPr>
              <a:xfrm>
                <a:off x="3089595" y="4146362"/>
                <a:ext cx="245844" cy="477435"/>
                <a:chOff x="657226" y="2028826"/>
                <a:chExt cx="1390650" cy="3486150"/>
              </a:xfrm>
              <a:solidFill>
                <a:srgbClr val="FFFFFF">
                  <a:lumMod val="85000"/>
                </a:srgbClr>
              </a:solidFill>
            </p:grpSpPr>
            <p:sp>
              <p:nvSpPr>
                <p:cNvPr id="747" name="Oval 6">
                  <a:extLst>
                    <a:ext uri="{FF2B5EF4-FFF2-40B4-BE49-F238E27FC236}">
                      <a16:creationId xmlns="" xmlns:a16="http://schemas.microsoft.com/office/drawing/2014/main" id="{3CB26141-F309-449D-B038-979E99F8A803}"/>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48" name="Freeform 7">
                  <a:extLst>
                    <a:ext uri="{FF2B5EF4-FFF2-40B4-BE49-F238E27FC236}">
                      <a16:creationId xmlns="" xmlns:a16="http://schemas.microsoft.com/office/drawing/2014/main" id="{8D8580BF-6DE2-434F-B0C8-F8FAD4DC8FE5}"/>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56" name="Freeform 8">
                <a:extLst>
                  <a:ext uri="{FF2B5EF4-FFF2-40B4-BE49-F238E27FC236}">
                    <a16:creationId xmlns="" xmlns:a16="http://schemas.microsoft.com/office/drawing/2014/main" id="{167A4CB2-F22C-4864-8074-7595E67A5BA5}"/>
                  </a:ext>
                </a:extLst>
              </p:cNvPr>
              <p:cNvSpPr>
                <a:spLocks noEditPoints="1"/>
              </p:cNvSpPr>
              <p:nvPr/>
            </p:nvSpPr>
            <p:spPr bwMode="auto">
              <a:xfrm>
                <a:off x="3401493" y="4147198"/>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57" name="Group 556">
                <a:extLst>
                  <a:ext uri="{FF2B5EF4-FFF2-40B4-BE49-F238E27FC236}">
                    <a16:creationId xmlns="" xmlns:a16="http://schemas.microsoft.com/office/drawing/2014/main" id="{F1C8009B-C75B-4BD2-87FE-CD012C514907}"/>
                  </a:ext>
                </a:extLst>
              </p:cNvPr>
              <p:cNvGrpSpPr/>
              <p:nvPr/>
            </p:nvGrpSpPr>
            <p:grpSpPr>
              <a:xfrm>
                <a:off x="2463668" y="4144590"/>
                <a:ext cx="245844" cy="477435"/>
                <a:chOff x="657226" y="2028826"/>
                <a:chExt cx="1390650" cy="3486150"/>
              </a:xfrm>
              <a:solidFill>
                <a:srgbClr val="FFFFFF">
                  <a:lumMod val="85000"/>
                </a:srgbClr>
              </a:solidFill>
            </p:grpSpPr>
            <p:sp>
              <p:nvSpPr>
                <p:cNvPr id="745" name="Oval 6">
                  <a:extLst>
                    <a:ext uri="{FF2B5EF4-FFF2-40B4-BE49-F238E27FC236}">
                      <a16:creationId xmlns="" xmlns:a16="http://schemas.microsoft.com/office/drawing/2014/main" id="{4FBEDFD2-BA0B-40A3-8A7E-1FFF804492BE}"/>
                    </a:ext>
                  </a:extLst>
                </p:cNvPr>
                <p:cNvSpPr>
                  <a:spLocks noChangeArrowheads="1"/>
                </p:cNvSpPr>
                <p:nvPr/>
              </p:nvSpPr>
              <p:spPr bwMode="auto">
                <a:xfrm>
                  <a:off x="1047751" y="2028826"/>
                  <a:ext cx="600075" cy="600075"/>
                </a:xfrm>
                <a:prstGeom prst="ellipse">
                  <a:avLst/>
                </a:prstGeom>
                <a:solidFill>
                  <a:srgbClr val="79258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46" name="Freeform 7">
                  <a:extLst>
                    <a:ext uri="{FF2B5EF4-FFF2-40B4-BE49-F238E27FC236}">
                      <a16:creationId xmlns="" xmlns:a16="http://schemas.microsoft.com/office/drawing/2014/main" id="{2CB2F1FC-7C10-4FF2-9F16-AE328E4260CA}"/>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solidFill>
                  <a:srgbClr val="79258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58" name="Freeform 8">
                <a:extLst>
                  <a:ext uri="{FF2B5EF4-FFF2-40B4-BE49-F238E27FC236}">
                    <a16:creationId xmlns="" xmlns:a16="http://schemas.microsoft.com/office/drawing/2014/main" id="{BE6E87FB-5297-496F-9B02-90FCE796E776}"/>
                  </a:ext>
                </a:extLst>
              </p:cNvPr>
              <p:cNvSpPr>
                <a:spLocks noEditPoints="1"/>
              </p:cNvSpPr>
              <p:nvPr/>
            </p:nvSpPr>
            <p:spPr bwMode="auto">
              <a:xfrm>
                <a:off x="2752706" y="4145425"/>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DADADA"/>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59" name="Group 558">
                <a:extLst>
                  <a:ext uri="{FF2B5EF4-FFF2-40B4-BE49-F238E27FC236}">
                    <a16:creationId xmlns="" xmlns:a16="http://schemas.microsoft.com/office/drawing/2014/main" id="{A360F495-6E40-44A4-8207-0B98BA0ED558}"/>
                  </a:ext>
                </a:extLst>
              </p:cNvPr>
              <p:cNvGrpSpPr/>
              <p:nvPr/>
            </p:nvGrpSpPr>
            <p:grpSpPr>
              <a:xfrm>
                <a:off x="3087068" y="3642256"/>
                <a:ext cx="245844" cy="477435"/>
                <a:chOff x="657226" y="2028826"/>
                <a:chExt cx="1390650" cy="3486150"/>
              </a:xfrm>
              <a:solidFill>
                <a:srgbClr val="FFFFFF">
                  <a:lumMod val="85000"/>
                </a:srgbClr>
              </a:solidFill>
            </p:grpSpPr>
            <p:sp>
              <p:nvSpPr>
                <p:cNvPr id="743" name="Oval 6">
                  <a:extLst>
                    <a:ext uri="{FF2B5EF4-FFF2-40B4-BE49-F238E27FC236}">
                      <a16:creationId xmlns="" xmlns:a16="http://schemas.microsoft.com/office/drawing/2014/main" id="{9A99DF85-1F6A-46F5-80DD-B6E79ADC7D83}"/>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44" name="Freeform 7">
                  <a:extLst>
                    <a:ext uri="{FF2B5EF4-FFF2-40B4-BE49-F238E27FC236}">
                      <a16:creationId xmlns="" xmlns:a16="http://schemas.microsoft.com/office/drawing/2014/main" id="{F26BE091-8C69-468D-B221-77770CA7F6D2}"/>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60" name="Freeform 8">
                <a:extLst>
                  <a:ext uri="{FF2B5EF4-FFF2-40B4-BE49-F238E27FC236}">
                    <a16:creationId xmlns="" xmlns:a16="http://schemas.microsoft.com/office/drawing/2014/main" id="{536D83A2-C802-45BD-A9EE-1A0DAFF8356E}"/>
                  </a:ext>
                </a:extLst>
              </p:cNvPr>
              <p:cNvSpPr>
                <a:spLocks noEditPoints="1"/>
              </p:cNvSpPr>
              <p:nvPr/>
            </p:nvSpPr>
            <p:spPr bwMode="auto">
              <a:xfrm>
                <a:off x="3398966" y="3643092"/>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868892">
                  <a:alpha val="30196"/>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61" name="Group 560">
                <a:extLst>
                  <a:ext uri="{FF2B5EF4-FFF2-40B4-BE49-F238E27FC236}">
                    <a16:creationId xmlns="" xmlns:a16="http://schemas.microsoft.com/office/drawing/2014/main" id="{57CA0BD5-0FAC-4137-BD34-7A6D1A9969E6}"/>
                  </a:ext>
                </a:extLst>
              </p:cNvPr>
              <p:cNvGrpSpPr/>
              <p:nvPr/>
            </p:nvGrpSpPr>
            <p:grpSpPr>
              <a:xfrm>
                <a:off x="2458395" y="3642256"/>
                <a:ext cx="245844" cy="477435"/>
                <a:chOff x="657226" y="2028826"/>
                <a:chExt cx="1390650" cy="3486150"/>
              </a:xfrm>
              <a:solidFill>
                <a:srgbClr val="FFFFFF">
                  <a:lumMod val="85000"/>
                </a:srgbClr>
              </a:solidFill>
            </p:grpSpPr>
            <p:sp>
              <p:nvSpPr>
                <p:cNvPr id="741" name="Oval 6">
                  <a:extLst>
                    <a:ext uri="{FF2B5EF4-FFF2-40B4-BE49-F238E27FC236}">
                      <a16:creationId xmlns="" xmlns:a16="http://schemas.microsoft.com/office/drawing/2014/main" id="{6B605AF3-4FD8-4F40-94A5-96B3C916350B}"/>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42" name="Freeform 7">
                  <a:extLst>
                    <a:ext uri="{FF2B5EF4-FFF2-40B4-BE49-F238E27FC236}">
                      <a16:creationId xmlns="" xmlns:a16="http://schemas.microsoft.com/office/drawing/2014/main" id="{9AE15F2F-4D2A-401A-A683-3D46EFC67398}"/>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62" name="Freeform 8">
                <a:extLst>
                  <a:ext uri="{FF2B5EF4-FFF2-40B4-BE49-F238E27FC236}">
                    <a16:creationId xmlns="" xmlns:a16="http://schemas.microsoft.com/office/drawing/2014/main" id="{DA03C10B-951D-482C-BA7D-9812CA1DCEF1}"/>
                  </a:ext>
                </a:extLst>
              </p:cNvPr>
              <p:cNvSpPr>
                <a:spLocks noEditPoints="1"/>
              </p:cNvSpPr>
              <p:nvPr/>
            </p:nvSpPr>
            <p:spPr bwMode="auto">
              <a:xfrm>
                <a:off x="2747433" y="3643092"/>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868892">
                  <a:alpha val="30196"/>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63" name="Group 562">
                <a:extLst>
                  <a:ext uri="{FF2B5EF4-FFF2-40B4-BE49-F238E27FC236}">
                    <a16:creationId xmlns="" xmlns:a16="http://schemas.microsoft.com/office/drawing/2014/main" id="{A07099B1-8442-4B06-8529-B6E248DC59AB}"/>
                  </a:ext>
                </a:extLst>
              </p:cNvPr>
              <p:cNvGrpSpPr/>
              <p:nvPr/>
            </p:nvGrpSpPr>
            <p:grpSpPr>
              <a:xfrm>
                <a:off x="6461607" y="4142413"/>
                <a:ext cx="245844" cy="477435"/>
                <a:chOff x="657226" y="2028826"/>
                <a:chExt cx="1390650" cy="3486150"/>
              </a:xfrm>
              <a:solidFill>
                <a:srgbClr val="FFFFFF">
                  <a:lumMod val="85000"/>
                </a:srgbClr>
              </a:solidFill>
            </p:grpSpPr>
            <p:sp>
              <p:nvSpPr>
                <p:cNvPr id="739" name="Oval 6">
                  <a:extLst>
                    <a:ext uri="{FF2B5EF4-FFF2-40B4-BE49-F238E27FC236}">
                      <a16:creationId xmlns="" xmlns:a16="http://schemas.microsoft.com/office/drawing/2014/main" id="{35A3ACF3-1FCC-481E-AE16-1D943CF59C90}"/>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40" name="Freeform 7">
                  <a:extLst>
                    <a:ext uri="{FF2B5EF4-FFF2-40B4-BE49-F238E27FC236}">
                      <a16:creationId xmlns="" xmlns:a16="http://schemas.microsoft.com/office/drawing/2014/main" id="{E4B7DF37-49B8-4732-BA6B-8F6A548D976F}"/>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grpSp>
            <p:nvGrpSpPr>
              <p:cNvPr id="564" name="Group 563">
                <a:extLst>
                  <a:ext uri="{FF2B5EF4-FFF2-40B4-BE49-F238E27FC236}">
                    <a16:creationId xmlns="" xmlns:a16="http://schemas.microsoft.com/office/drawing/2014/main" id="{F667A99E-C921-4BB2-9A48-BE6C1E2A333F}"/>
                  </a:ext>
                </a:extLst>
              </p:cNvPr>
              <p:cNvGrpSpPr/>
              <p:nvPr/>
            </p:nvGrpSpPr>
            <p:grpSpPr>
              <a:xfrm>
                <a:off x="6456334" y="3640080"/>
                <a:ext cx="245844" cy="477435"/>
                <a:chOff x="657226" y="2028826"/>
                <a:chExt cx="1390650" cy="3486150"/>
              </a:xfrm>
              <a:solidFill>
                <a:srgbClr val="C00000">
                  <a:alpha val="30196"/>
                </a:srgbClr>
              </a:solidFill>
            </p:grpSpPr>
            <p:sp>
              <p:nvSpPr>
                <p:cNvPr id="737" name="Oval 6">
                  <a:extLst>
                    <a:ext uri="{FF2B5EF4-FFF2-40B4-BE49-F238E27FC236}">
                      <a16:creationId xmlns="" xmlns:a16="http://schemas.microsoft.com/office/drawing/2014/main" id="{97D7A124-06ED-4E0C-83D1-4C7D724F9A09}"/>
                    </a:ext>
                  </a:extLst>
                </p:cNvPr>
                <p:cNvSpPr>
                  <a:spLocks noChangeArrowheads="1"/>
                </p:cNvSpPr>
                <p:nvPr/>
              </p:nvSpPr>
              <p:spPr bwMode="auto">
                <a:xfrm>
                  <a:off x="1047751" y="2028826"/>
                  <a:ext cx="600075" cy="600075"/>
                </a:xfrm>
                <a:prstGeom prst="ellipse">
                  <a:avLst/>
                </a:pr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38" name="Freeform 7">
                  <a:extLst>
                    <a:ext uri="{FF2B5EF4-FFF2-40B4-BE49-F238E27FC236}">
                      <a16:creationId xmlns="" xmlns:a16="http://schemas.microsoft.com/office/drawing/2014/main" id="{BFC64D9E-CC42-42AD-B85C-E78908AF81A0}"/>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grpSp>
            <p:nvGrpSpPr>
              <p:cNvPr id="565" name="Group 564">
                <a:extLst>
                  <a:ext uri="{FF2B5EF4-FFF2-40B4-BE49-F238E27FC236}">
                    <a16:creationId xmlns="" xmlns:a16="http://schemas.microsoft.com/office/drawing/2014/main" id="{D539567A-7C69-4DB6-BB9B-E4E8B4EB0852}"/>
                  </a:ext>
                </a:extLst>
              </p:cNvPr>
              <p:cNvGrpSpPr/>
              <p:nvPr/>
            </p:nvGrpSpPr>
            <p:grpSpPr>
              <a:xfrm>
                <a:off x="7099801" y="4142413"/>
                <a:ext cx="245844" cy="477435"/>
                <a:chOff x="657226" y="2028826"/>
                <a:chExt cx="1390650" cy="3486150"/>
              </a:xfrm>
              <a:solidFill>
                <a:srgbClr val="FFFFFF">
                  <a:lumMod val="85000"/>
                </a:srgbClr>
              </a:solidFill>
            </p:grpSpPr>
            <p:sp>
              <p:nvSpPr>
                <p:cNvPr id="735" name="Oval 6">
                  <a:extLst>
                    <a:ext uri="{FF2B5EF4-FFF2-40B4-BE49-F238E27FC236}">
                      <a16:creationId xmlns="" xmlns:a16="http://schemas.microsoft.com/office/drawing/2014/main" id="{6FED52DE-035C-42C4-9A42-B2DF4544EB1D}"/>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36" name="Freeform 7">
                  <a:extLst>
                    <a:ext uri="{FF2B5EF4-FFF2-40B4-BE49-F238E27FC236}">
                      <a16:creationId xmlns="" xmlns:a16="http://schemas.microsoft.com/office/drawing/2014/main" id="{92D60E69-8130-4943-AC19-A925E709248D}"/>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66" name="Freeform 8">
                <a:extLst>
                  <a:ext uri="{FF2B5EF4-FFF2-40B4-BE49-F238E27FC236}">
                    <a16:creationId xmlns="" xmlns:a16="http://schemas.microsoft.com/office/drawing/2014/main" id="{FA6D56E4-E930-450A-BE7E-1A949C2494A0}"/>
                  </a:ext>
                </a:extLst>
              </p:cNvPr>
              <p:cNvSpPr>
                <a:spLocks noEditPoints="1"/>
              </p:cNvSpPr>
              <p:nvPr/>
            </p:nvSpPr>
            <p:spPr bwMode="auto">
              <a:xfrm>
                <a:off x="6740074" y="4143249"/>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67" name="Group 566">
                <a:extLst>
                  <a:ext uri="{FF2B5EF4-FFF2-40B4-BE49-F238E27FC236}">
                    <a16:creationId xmlns="" xmlns:a16="http://schemas.microsoft.com/office/drawing/2014/main" id="{C4FECF4F-6D15-4FC6-AE9C-98E4FC300464}"/>
                  </a:ext>
                </a:extLst>
              </p:cNvPr>
              <p:cNvGrpSpPr/>
              <p:nvPr/>
            </p:nvGrpSpPr>
            <p:grpSpPr>
              <a:xfrm>
                <a:off x="7099801" y="3646638"/>
                <a:ext cx="245844" cy="477435"/>
                <a:chOff x="657226" y="2028826"/>
                <a:chExt cx="1390650" cy="3486150"/>
              </a:xfrm>
              <a:solidFill>
                <a:srgbClr val="FFFFFF">
                  <a:lumMod val="85000"/>
                </a:srgbClr>
              </a:solidFill>
            </p:grpSpPr>
            <p:sp>
              <p:nvSpPr>
                <p:cNvPr id="733" name="Oval 6">
                  <a:extLst>
                    <a:ext uri="{FF2B5EF4-FFF2-40B4-BE49-F238E27FC236}">
                      <a16:creationId xmlns="" xmlns:a16="http://schemas.microsoft.com/office/drawing/2014/main" id="{A9E2BACF-779B-4351-874E-A2E9D6A0BA05}"/>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34" name="Freeform 7">
                  <a:extLst>
                    <a:ext uri="{FF2B5EF4-FFF2-40B4-BE49-F238E27FC236}">
                      <a16:creationId xmlns="" xmlns:a16="http://schemas.microsoft.com/office/drawing/2014/main" id="{ADC2591C-B297-4F6B-A545-09150802173E}"/>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68" name="Freeform 8">
                <a:extLst>
                  <a:ext uri="{FF2B5EF4-FFF2-40B4-BE49-F238E27FC236}">
                    <a16:creationId xmlns="" xmlns:a16="http://schemas.microsoft.com/office/drawing/2014/main" id="{91963009-6BCA-4CF9-9669-CCEF9242A99A}"/>
                  </a:ext>
                </a:extLst>
              </p:cNvPr>
              <p:cNvSpPr>
                <a:spLocks noEditPoints="1"/>
              </p:cNvSpPr>
              <p:nvPr/>
            </p:nvSpPr>
            <p:spPr bwMode="auto">
              <a:xfrm>
                <a:off x="6740074" y="3647474"/>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69" name="Group 568">
                <a:extLst>
                  <a:ext uri="{FF2B5EF4-FFF2-40B4-BE49-F238E27FC236}">
                    <a16:creationId xmlns="" xmlns:a16="http://schemas.microsoft.com/office/drawing/2014/main" id="{81957C31-B16B-4406-96CC-915D69922460}"/>
                  </a:ext>
                </a:extLst>
              </p:cNvPr>
              <p:cNvGrpSpPr/>
              <p:nvPr/>
            </p:nvGrpSpPr>
            <p:grpSpPr>
              <a:xfrm>
                <a:off x="2156706" y="4146362"/>
                <a:ext cx="245844" cy="477435"/>
                <a:chOff x="657226" y="2028826"/>
                <a:chExt cx="1390650" cy="3486150"/>
              </a:xfrm>
              <a:solidFill>
                <a:srgbClr val="FFFFFF">
                  <a:lumMod val="85000"/>
                </a:srgbClr>
              </a:solidFill>
            </p:grpSpPr>
            <p:sp>
              <p:nvSpPr>
                <p:cNvPr id="731" name="Oval 6">
                  <a:extLst>
                    <a:ext uri="{FF2B5EF4-FFF2-40B4-BE49-F238E27FC236}">
                      <a16:creationId xmlns="" xmlns:a16="http://schemas.microsoft.com/office/drawing/2014/main" id="{8F98A65B-1B97-470E-AB9E-9B1FC3D7A727}"/>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32" name="Freeform 7">
                  <a:extLst>
                    <a:ext uri="{FF2B5EF4-FFF2-40B4-BE49-F238E27FC236}">
                      <a16:creationId xmlns="" xmlns:a16="http://schemas.microsoft.com/office/drawing/2014/main" id="{43EE4951-2092-4635-B6A2-3F932DA7E3DE}"/>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grpSp>
            <p:nvGrpSpPr>
              <p:cNvPr id="570" name="Group 569">
                <a:extLst>
                  <a:ext uri="{FF2B5EF4-FFF2-40B4-BE49-F238E27FC236}">
                    <a16:creationId xmlns="" xmlns:a16="http://schemas.microsoft.com/office/drawing/2014/main" id="{63573315-BC24-4DCF-904D-67779BBF6B91}"/>
                  </a:ext>
                </a:extLst>
              </p:cNvPr>
              <p:cNvGrpSpPr/>
              <p:nvPr/>
            </p:nvGrpSpPr>
            <p:grpSpPr>
              <a:xfrm>
                <a:off x="2156706" y="3650587"/>
                <a:ext cx="245844" cy="477435"/>
                <a:chOff x="657226" y="2028826"/>
                <a:chExt cx="1390650" cy="3486150"/>
              </a:xfrm>
              <a:solidFill>
                <a:srgbClr val="FFFFFF">
                  <a:lumMod val="85000"/>
                </a:srgbClr>
              </a:solidFill>
            </p:grpSpPr>
            <p:sp>
              <p:nvSpPr>
                <p:cNvPr id="729" name="Oval 6">
                  <a:extLst>
                    <a:ext uri="{FF2B5EF4-FFF2-40B4-BE49-F238E27FC236}">
                      <a16:creationId xmlns="" xmlns:a16="http://schemas.microsoft.com/office/drawing/2014/main" id="{146F218E-4C6D-412C-BE40-5E3B5E23954C}"/>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30" name="Freeform 7">
                  <a:extLst>
                    <a:ext uri="{FF2B5EF4-FFF2-40B4-BE49-F238E27FC236}">
                      <a16:creationId xmlns="" xmlns:a16="http://schemas.microsoft.com/office/drawing/2014/main" id="{4BDFDEB0-DB09-42C8-B2FC-6B944837C8B4}"/>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grpSp>
            <p:nvGrpSpPr>
              <p:cNvPr id="571" name="Group 570">
                <a:extLst>
                  <a:ext uri="{FF2B5EF4-FFF2-40B4-BE49-F238E27FC236}">
                    <a16:creationId xmlns="" xmlns:a16="http://schemas.microsoft.com/office/drawing/2014/main" id="{D9FECDFD-A2BC-4B02-AA2D-B1D6B9AA00A2}"/>
                  </a:ext>
                </a:extLst>
              </p:cNvPr>
              <p:cNvGrpSpPr/>
              <p:nvPr/>
            </p:nvGrpSpPr>
            <p:grpSpPr>
              <a:xfrm>
                <a:off x="5790452" y="3109419"/>
                <a:ext cx="245844" cy="477435"/>
                <a:chOff x="657226" y="2028826"/>
                <a:chExt cx="1390650" cy="3486150"/>
              </a:xfrm>
              <a:solidFill>
                <a:srgbClr val="C00000">
                  <a:alpha val="30196"/>
                </a:srgbClr>
              </a:solidFill>
            </p:grpSpPr>
            <p:sp>
              <p:nvSpPr>
                <p:cNvPr id="727" name="Oval 6">
                  <a:extLst>
                    <a:ext uri="{FF2B5EF4-FFF2-40B4-BE49-F238E27FC236}">
                      <a16:creationId xmlns="" xmlns:a16="http://schemas.microsoft.com/office/drawing/2014/main" id="{1B0F6D72-FFA9-445A-854A-9F56AB615288}"/>
                    </a:ext>
                  </a:extLst>
                </p:cNvPr>
                <p:cNvSpPr>
                  <a:spLocks noChangeArrowheads="1"/>
                </p:cNvSpPr>
                <p:nvPr/>
              </p:nvSpPr>
              <p:spPr bwMode="auto">
                <a:xfrm>
                  <a:off x="1047751" y="2028826"/>
                  <a:ext cx="600075" cy="600075"/>
                </a:xfrm>
                <a:prstGeom prst="ellipse">
                  <a:avLst/>
                </a:pr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28" name="Freeform 7">
                  <a:extLst>
                    <a:ext uri="{FF2B5EF4-FFF2-40B4-BE49-F238E27FC236}">
                      <a16:creationId xmlns="" xmlns:a16="http://schemas.microsoft.com/office/drawing/2014/main" id="{733AD858-C2E5-4C9E-91EA-641FD7D7F92D}"/>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72" name="Freeform 8">
                <a:extLst>
                  <a:ext uri="{FF2B5EF4-FFF2-40B4-BE49-F238E27FC236}">
                    <a16:creationId xmlns="" xmlns:a16="http://schemas.microsoft.com/office/drawing/2014/main" id="{46D5A5DA-30E8-4650-B5DF-B3422FB0EBFB}"/>
                  </a:ext>
                </a:extLst>
              </p:cNvPr>
              <p:cNvSpPr>
                <a:spLocks noEditPoints="1"/>
              </p:cNvSpPr>
              <p:nvPr/>
            </p:nvSpPr>
            <p:spPr bwMode="auto">
              <a:xfrm>
                <a:off x="6132830" y="3110254"/>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73" name="Group 572">
                <a:extLst>
                  <a:ext uri="{FF2B5EF4-FFF2-40B4-BE49-F238E27FC236}">
                    <a16:creationId xmlns="" xmlns:a16="http://schemas.microsoft.com/office/drawing/2014/main" id="{6D1B889B-EFCB-4B0E-99CD-3DDE4271F1E6}"/>
                  </a:ext>
                </a:extLst>
              </p:cNvPr>
              <p:cNvGrpSpPr/>
              <p:nvPr/>
            </p:nvGrpSpPr>
            <p:grpSpPr>
              <a:xfrm>
                <a:off x="5111185" y="3107645"/>
                <a:ext cx="245844" cy="477435"/>
                <a:chOff x="657226" y="2028826"/>
                <a:chExt cx="1390650" cy="3486150"/>
              </a:xfrm>
              <a:solidFill>
                <a:srgbClr val="FFFFFF">
                  <a:lumMod val="85000"/>
                </a:srgbClr>
              </a:solidFill>
            </p:grpSpPr>
            <p:sp>
              <p:nvSpPr>
                <p:cNvPr id="725" name="Oval 6">
                  <a:extLst>
                    <a:ext uri="{FF2B5EF4-FFF2-40B4-BE49-F238E27FC236}">
                      <a16:creationId xmlns="" xmlns:a16="http://schemas.microsoft.com/office/drawing/2014/main" id="{539DC1D8-4FA9-43B8-8ACB-6B4EDB1CDA51}"/>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26" name="Freeform 7">
                  <a:extLst>
                    <a:ext uri="{FF2B5EF4-FFF2-40B4-BE49-F238E27FC236}">
                      <a16:creationId xmlns="" xmlns:a16="http://schemas.microsoft.com/office/drawing/2014/main" id="{7ADA5BB3-79E8-4FE4-B487-3CA3D94B3443}"/>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74" name="Freeform 8">
                <a:extLst>
                  <a:ext uri="{FF2B5EF4-FFF2-40B4-BE49-F238E27FC236}">
                    <a16:creationId xmlns="" xmlns:a16="http://schemas.microsoft.com/office/drawing/2014/main" id="{1604074A-59C3-4A7B-BE8B-6016544E91BB}"/>
                  </a:ext>
                </a:extLst>
              </p:cNvPr>
              <p:cNvSpPr>
                <a:spLocks noEditPoints="1"/>
              </p:cNvSpPr>
              <p:nvPr/>
            </p:nvSpPr>
            <p:spPr bwMode="auto">
              <a:xfrm>
                <a:off x="5453562" y="3108482"/>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75" name="Group 574">
                <a:extLst>
                  <a:ext uri="{FF2B5EF4-FFF2-40B4-BE49-F238E27FC236}">
                    <a16:creationId xmlns="" xmlns:a16="http://schemas.microsoft.com/office/drawing/2014/main" id="{8C1C4328-7598-4798-BF33-BEF852C405A0}"/>
                  </a:ext>
                </a:extLst>
              </p:cNvPr>
              <p:cNvGrpSpPr/>
              <p:nvPr/>
            </p:nvGrpSpPr>
            <p:grpSpPr>
              <a:xfrm>
                <a:off x="4409080" y="3107645"/>
                <a:ext cx="245844" cy="477435"/>
                <a:chOff x="657226" y="2028826"/>
                <a:chExt cx="1390650" cy="3486150"/>
              </a:xfrm>
              <a:solidFill>
                <a:srgbClr val="C00000">
                  <a:alpha val="30196"/>
                </a:srgbClr>
              </a:solidFill>
            </p:grpSpPr>
            <p:sp>
              <p:nvSpPr>
                <p:cNvPr id="723" name="Oval 6">
                  <a:extLst>
                    <a:ext uri="{FF2B5EF4-FFF2-40B4-BE49-F238E27FC236}">
                      <a16:creationId xmlns="" xmlns:a16="http://schemas.microsoft.com/office/drawing/2014/main" id="{762A67FD-9976-444D-A642-A092A39B2804}"/>
                    </a:ext>
                  </a:extLst>
                </p:cNvPr>
                <p:cNvSpPr>
                  <a:spLocks noChangeArrowheads="1"/>
                </p:cNvSpPr>
                <p:nvPr/>
              </p:nvSpPr>
              <p:spPr bwMode="auto">
                <a:xfrm>
                  <a:off x="1047751" y="2028826"/>
                  <a:ext cx="600075" cy="600075"/>
                </a:xfrm>
                <a:prstGeom prst="ellipse">
                  <a:avLst/>
                </a:prstGeom>
                <a:solidFill>
                  <a:srgbClr val="FFFFFF">
                    <a:lumMod val="65000"/>
                    <a:alpha val="30196"/>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24" name="Freeform 7">
                  <a:extLst>
                    <a:ext uri="{FF2B5EF4-FFF2-40B4-BE49-F238E27FC236}">
                      <a16:creationId xmlns="" xmlns:a16="http://schemas.microsoft.com/office/drawing/2014/main" id="{F789728A-9E51-4B9D-AB60-84F8278D47E9}"/>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solidFill>
                  <a:srgbClr val="FFFFFF">
                    <a:lumMod val="65000"/>
                    <a:alpha val="30196"/>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76" name="Freeform 8">
                <a:extLst>
                  <a:ext uri="{FF2B5EF4-FFF2-40B4-BE49-F238E27FC236}">
                    <a16:creationId xmlns="" xmlns:a16="http://schemas.microsoft.com/office/drawing/2014/main" id="{E115778F-0FFF-482B-A881-71B737CF1F1E}"/>
                  </a:ext>
                </a:extLst>
              </p:cNvPr>
              <p:cNvSpPr>
                <a:spLocks noEditPoints="1"/>
              </p:cNvSpPr>
              <p:nvPr/>
            </p:nvSpPr>
            <p:spPr bwMode="auto">
              <a:xfrm>
                <a:off x="4751458" y="3108482"/>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77" name="Group 576">
                <a:extLst>
                  <a:ext uri="{FF2B5EF4-FFF2-40B4-BE49-F238E27FC236}">
                    <a16:creationId xmlns="" xmlns:a16="http://schemas.microsoft.com/office/drawing/2014/main" id="{F55EB60B-30B8-428F-BB80-37E2DA5F46E7}"/>
                  </a:ext>
                </a:extLst>
              </p:cNvPr>
              <p:cNvGrpSpPr/>
              <p:nvPr/>
            </p:nvGrpSpPr>
            <p:grpSpPr>
              <a:xfrm>
                <a:off x="3727067" y="3107645"/>
                <a:ext cx="245844" cy="477435"/>
                <a:chOff x="657226" y="2028826"/>
                <a:chExt cx="1390650" cy="3486150"/>
              </a:xfrm>
              <a:solidFill>
                <a:srgbClr val="FFFFFF">
                  <a:lumMod val="85000"/>
                </a:srgbClr>
              </a:solidFill>
            </p:grpSpPr>
            <p:sp>
              <p:nvSpPr>
                <p:cNvPr id="721" name="Oval 6">
                  <a:extLst>
                    <a:ext uri="{FF2B5EF4-FFF2-40B4-BE49-F238E27FC236}">
                      <a16:creationId xmlns="" xmlns:a16="http://schemas.microsoft.com/office/drawing/2014/main" id="{BDFCD76E-5AB3-4001-A93E-EFB129C1B1BA}"/>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22" name="Freeform 7">
                  <a:extLst>
                    <a:ext uri="{FF2B5EF4-FFF2-40B4-BE49-F238E27FC236}">
                      <a16:creationId xmlns="" xmlns:a16="http://schemas.microsoft.com/office/drawing/2014/main" id="{D0289576-FBE3-4224-A568-A92EF18C150D}"/>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78" name="Freeform 8">
                <a:extLst>
                  <a:ext uri="{FF2B5EF4-FFF2-40B4-BE49-F238E27FC236}">
                    <a16:creationId xmlns="" xmlns:a16="http://schemas.microsoft.com/office/drawing/2014/main" id="{AEC74E0C-1D8A-444C-A3F3-8EC16B2E4A02}"/>
                  </a:ext>
                </a:extLst>
              </p:cNvPr>
              <p:cNvSpPr>
                <a:spLocks noEditPoints="1"/>
              </p:cNvSpPr>
              <p:nvPr/>
            </p:nvSpPr>
            <p:spPr bwMode="auto">
              <a:xfrm>
                <a:off x="4069445" y="3108482"/>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79" name="Group 578">
                <a:extLst>
                  <a:ext uri="{FF2B5EF4-FFF2-40B4-BE49-F238E27FC236}">
                    <a16:creationId xmlns="" xmlns:a16="http://schemas.microsoft.com/office/drawing/2014/main" id="{70D93CAA-F46C-4D5F-B277-0C6DEA767802}"/>
                  </a:ext>
                </a:extLst>
              </p:cNvPr>
              <p:cNvGrpSpPr/>
              <p:nvPr/>
            </p:nvGrpSpPr>
            <p:grpSpPr>
              <a:xfrm>
                <a:off x="5790452" y="2613644"/>
                <a:ext cx="245844" cy="477435"/>
                <a:chOff x="657226" y="2028826"/>
                <a:chExt cx="1390650" cy="3486150"/>
              </a:xfrm>
              <a:solidFill>
                <a:srgbClr val="FFFFFF">
                  <a:lumMod val="85000"/>
                </a:srgbClr>
              </a:solidFill>
            </p:grpSpPr>
            <p:sp>
              <p:nvSpPr>
                <p:cNvPr id="719" name="Oval 6">
                  <a:extLst>
                    <a:ext uri="{FF2B5EF4-FFF2-40B4-BE49-F238E27FC236}">
                      <a16:creationId xmlns="" xmlns:a16="http://schemas.microsoft.com/office/drawing/2014/main" id="{609C1AAD-0755-4F72-A921-1345404E24D4}"/>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20" name="Freeform 7">
                  <a:extLst>
                    <a:ext uri="{FF2B5EF4-FFF2-40B4-BE49-F238E27FC236}">
                      <a16:creationId xmlns="" xmlns:a16="http://schemas.microsoft.com/office/drawing/2014/main" id="{20A4BE46-AD9A-4291-8FDB-B2D1F5AE1EFB}"/>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80" name="Freeform 8">
                <a:extLst>
                  <a:ext uri="{FF2B5EF4-FFF2-40B4-BE49-F238E27FC236}">
                    <a16:creationId xmlns="" xmlns:a16="http://schemas.microsoft.com/office/drawing/2014/main" id="{389F4EB5-B219-4B16-8FBD-CA6927645680}"/>
                  </a:ext>
                </a:extLst>
              </p:cNvPr>
              <p:cNvSpPr>
                <a:spLocks noEditPoints="1"/>
              </p:cNvSpPr>
              <p:nvPr/>
            </p:nvSpPr>
            <p:spPr bwMode="auto">
              <a:xfrm>
                <a:off x="6132830" y="2614479"/>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81" name="Group 580">
                <a:extLst>
                  <a:ext uri="{FF2B5EF4-FFF2-40B4-BE49-F238E27FC236}">
                    <a16:creationId xmlns="" xmlns:a16="http://schemas.microsoft.com/office/drawing/2014/main" id="{0BB5E4A5-95C8-4FF2-976C-4DBBCDCDC82E}"/>
                  </a:ext>
                </a:extLst>
              </p:cNvPr>
              <p:cNvGrpSpPr/>
              <p:nvPr/>
            </p:nvGrpSpPr>
            <p:grpSpPr>
              <a:xfrm>
                <a:off x="5111185" y="2611870"/>
                <a:ext cx="245844" cy="477435"/>
                <a:chOff x="657226" y="2028826"/>
                <a:chExt cx="1390650" cy="3486150"/>
              </a:xfrm>
              <a:solidFill>
                <a:srgbClr val="FFFFFF">
                  <a:lumMod val="85000"/>
                </a:srgbClr>
              </a:solidFill>
            </p:grpSpPr>
            <p:sp>
              <p:nvSpPr>
                <p:cNvPr id="717" name="Oval 6">
                  <a:extLst>
                    <a:ext uri="{FF2B5EF4-FFF2-40B4-BE49-F238E27FC236}">
                      <a16:creationId xmlns="" xmlns:a16="http://schemas.microsoft.com/office/drawing/2014/main" id="{F086FD37-D49A-4197-97BE-9D64D128FC2F}"/>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18" name="Freeform 7">
                  <a:extLst>
                    <a:ext uri="{FF2B5EF4-FFF2-40B4-BE49-F238E27FC236}">
                      <a16:creationId xmlns="" xmlns:a16="http://schemas.microsoft.com/office/drawing/2014/main" id="{398041E3-1D37-4790-8B7E-1796F8B853A2}"/>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82" name="Freeform 8">
                <a:extLst>
                  <a:ext uri="{FF2B5EF4-FFF2-40B4-BE49-F238E27FC236}">
                    <a16:creationId xmlns="" xmlns:a16="http://schemas.microsoft.com/office/drawing/2014/main" id="{6C196C33-39EB-4898-A107-82075B054BFE}"/>
                  </a:ext>
                </a:extLst>
              </p:cNvPr>
              <p:cNvSpPr>
                <a:spLocks noEditPoints="1"/>
              </p:cNvSpPr>
              <p:nvPr/>
            </p:nvSpPr>
            <p:spPr bwMode="auto">
              <a:xfrm>
                <a:off x="5453562" y="2612707"/>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83" name="Group 582">
                <a:extLst>
                  <a:ext uri="{FF2B5EF4-FFF2-40B4-BE49-F238E27FC236}">
                    <a16:creationId xmlns="" xmlns:a16="http://schemas.microsoft.com/office/drawing/2014/main" id="{F09B2241-E7CD-4945-ADAB-B1C94360626F}"/>
                  </a:ext>
                </a:extLst>
              </p:cNvPr>
              <p:cNvGrpSpPr/>
              <p:nvPr/>
            </p:nvGrpSpPr>
            <p:grpSpPr>
              <a:xfrm>
                <a:off x="4409080" y="2611870"/>
                <a:ext cx="245844" cy="477435"/>
                <a:chOff x="657226" y="2028826"/>
                <a:chExt cx="1390650" cy="3486150"/>
              </a:xfrm>
              <a:solidFill>
                <a:srgbClr val="FFFFFF">
                  <a:lumMod val="85000"/>
                </a:srgbClr>
              </a:solidFill>
            </p:grpSpPr>
            <p:sp>
              <p:nvSpPr>
                <p:cNvPr id="715" name="Oval 6">
                  <a:extLst>
                    <a:ext uri="{FF2B5EF4-FFF2-40B4-BE49-F238E27FC236}">
                      <a16:creationId xmlns="" xmlns:a16="http://schemas.microsoft.com/office/drawing/2014/main" id="{F3384256-ACAE-4935-B7B7-B8A71753E7A5}"/>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16" name="Freeform 7">
                  <a:extLst>
                    <a:ext uri="{FF2B5EF4-FFF2-40B4-BE49-F238E27FC236}">
                      <a16:creationId xmlns="" xmlns:a16="http://schemas.microsoft.com/office/drawing/2014/main" id="{26F340E9-4F28-4425-820A-63B779C2D110}"/>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84" name="Freeform 8">
                <a:extLst>
                  <a:ext uri="{FF2B5EF4-FFF2-40B4-BE49-F238E27FC236}">
                    <a16:creationId xmlns="" xmlns:a16="http://schemas.microsoft.com/office/drawing/2014/main" id="{340752A2-A365-4B6F-B071-D28F1AB9A48A}"/>
                  </a:ext>
                </a:extLst>
              </p:cNvPr>
              <p:cNvSpPr>
                <a:spLocks noEditPoints="1"/>
              </p:cNvSpPr>
              <p:nvPr/>
            </p:nvSpPr>
            <p:spPr bwMode="auto">
              <a:xfrm>
                <a:off x="4751458" y="2612707"/>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85" name="Group 584">
                <a:extLst>
                  <a:ext uri="{FF2B5EF4-FFF2-40B4-BE49-F238E27FC236}">
                    <a16:creationId xmlns="" xmlns:a16="http://schemas.microsoft.com/office/drawing/2014/main" id="{9A2C2E09-0246-455D-989F-91FE3E771407}"/>
                  </a:ext>
                </a:extLst>
              </p:cNvPr>
              <p:cNvGrpSpPr/>
              <p:nvPr/>
            </p:nvGrpSpPr>
            <p:grpSpPr>
              <a:xfrm>
                <a:off x="3716849" y="2611853"/>
                <a:ext cx="256062" cy="477452"/>
                <a:chOff x="599423" y="2028704"/>
                <a:chExt cx="1448453" cy="3486272"/>
              </a:xfrm>
              <a:solidFill>
                <a:srgbClr val="C00000">
                  <a:alpha val="30196"/>
                </a:srgbClr>
              </a:solidFill>
            </p:grpSpPr>
            <p:sp>
              <p:nvSpPr>
                <p:cNvPr id="711" name="Oval 6">
                  <a:extLst>
                    <a:ext uri="{FF2B5EF4-FFF2-40B4-BE49-F238E27FC236}">
                      <a16:creationId xmlns="" xmlns:a16="http://schemas.microsoft.com/office/drawing/2014/main" id="{8472F759-AE1E-44FA-8B89-F34CFD80FA35}"/>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12" name="Freeform 7">
                  <a:extLst>
                    <a:ext uri="{FF2B5EF4-FFF2-40B4-BE49-F238E27FC236}">
                      <a16:creationId xmlns="" xmlns:a16="http://schemas.microsoft.com/office/drawing/2014/main" id="{3917250B-902C-446B-B5AA-03AAABC40040}"/>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13" name="Oval 6">
                  <a:extLst>
                    <a:ext uri="{FF2B5EF4-FFF2-40B4-BE49-F238E27FC236}">
                      <a16:creationId xmlns="" xmlns:a16="http://schemas.microsoft.com/office/drawing/2014/main" id="{D24814CA-3F12-4C54-839D-43D40D085012}"/>
                    </a:ext>
                  </a:extLst>
                </p:cNvPr>
                <p:cNvSpPr>
                  <a:spLocks noChangeArrowheads="1"/>
                </p:cNvSpPr>
                <p:nvPr/>
              </p:nvSpPr>
              <p:spPr bwMode="auto">
                <a:xfrm>
                  <a:off x="989948" y="2028704"/>
                  <a:ext cx="600074" cy="600078"/>
                </a:xfrm>
                <a:prstGeom prst="ellipse">
                  <a:avLst/>
                </a:pr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14" name="Freeform 7">
                  <a:extLst>
                    <a:ext uri="{FF2B5EF4-FFF2-40B4-BE49-F238E27FC236}">
                      <a16:creationId xmlns="" xmlns:a16="http://schemas.microsoft.com/office/drawing/2014/main" id="{6C4B1277-4705-4936-B4C7-8EF36FF6C011}"/>
                    </a:ext>
                  </a:extLst>
                </p:cNvPr>
                <p:cNvSpPr>
                  <a:spLocks/>
                </p:cNvSpPr>
                <p:nvPr/>
              </p:nvSpPr>
              <p:spPr bwMode="auto">
                <a:xfrm>
                  <a:off x="599423" y="2704980"/>
                  <a:ext cx="1390650" cy="2809874"/>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86" name="Freeform 8">
                <a:extLst>
                  <a:ext uri="{FF2B5EF4-FFF2-40B4-BE49-F238E27FC236}">
                    <a16:creationId xmlns="" xmlns:a16="http://schemas.microsoft.com/office/drawing/2014/main" id="{BB75B94D-2CBC-4B79-9407-887A28DAE580}"/>
                  </a:ext>
                </a:extLst>
              </p:cNvPr>
              <p:cNvSpPr>
                <a:spLocks noEditPoints="1"/>
              </p:cNvSpPr>
              <p:nvPr/>
            </p:nvSpPr>
            <p:spPr bwMode="auto">
              <a:xfrm>
                <a:off x="4069445" y="2612707"/>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87" name="Group 586">
                <a:extLst>
                  <a:ext uri="{FF2B5EF4-FFF2-40B4-BE49-F238E27FC236}">
                    <a16:creationId xmlns="" xmlns:a16="http://schemas.microsoft.com/office/drawing/2014/main" id="{6D0C10D8-649E-4FC6-9A92-22E2A85C5CE3}"/>
                  </a:ext>
                </a:extLst>
              </p:cNvPr>
              <p:cNvGrpSpPr/>
              <p:nvPr/>
            </p:nvGrpSpPr>
            <p:grpSpPr>
              <a:xfrm>
                <a:off x="3088499" y="3114203"/>
                <a:ext cx="245844" cy="477435"/>
                <a:chOff x="657226" y="2028826"/>
                <a:chExt cx="1390650" cy="3486150"/>
              </a:xfrm>
              <a:solidFill>
                <a:srgbClr val="FFFFFF">
                  <a:lumMod val="85000"/>
                </a:srgbClr>
              </a:solidFill>
            </p:grpSpPr>
            <p:sp>
              <p:nvSpPr>
                <p:cNvPr id="709" name="Oval 6">
                  <a:extLst>
                    <a:ext uri="{FF2B5EF4-FFF2-40B4-BE49-F238E27FC236}">
                      <a16:creationId xmlns="" xmlns:a16="http://schemas.microsoft.com/office/drawing/2014/main" id="{A4133A5A-B67F-49C5-85C3-3FC5E983A627}"/>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10" name="Freeform 7">
                  <a:extLst>
                    <a:ext uri="{FF2B5EF4-FFF2-40B4-BE49-F238E27FC236}">
                      <a16:creationId xmlns="" xmlns:a16="http://schemas.microsoft.com/office/drawing/2014/main" id="{8F33C6E5-E6DC-42D5-A89B-C1FFBE38B949}"/>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88" name="Freeform 8">
                <a:extLst>
                  <a:ext uri="{FF2B5EF4-FFF2-40B4-BE49-F238E27FC236}">
                    <a16:creationId xmlns="" xmlns:a16="http://schemas.microsoft.com/office/drawing/2014/main" id="{51C824B4-208D-4E6A-89D2-4F71A0A78A69}"/>
                  </a:ext>
                </a:extLst>
              </p:cNvPr>
              <p:cNvSpPr>
                <a:spLocks noEditPoints="1"/>
              </p:cNvSpPr>
              <p:nvPr/>
            </p:nvSpPr>
            <p:spPr bwMode="auto">
              <a:xfrm>
                <a:off x="3400397" y="3115039"/>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89" name="Group 588">
                <a:extLst>
                  <a:ext uri="{FF2B5EF4-FFF2-40B4-BE49-F238E27FC236}">
                    <a16:creationId xmlns="" xmlns:a16="http://schemas.microsoft.com/office/drawing/2014/main" id="{641D90D5-7EA7-4FEA-8FFB-EFD56470FAB2}"/>
                  </a:ext>
                </a:extLst>
              </p:cNvPr>
              <p:cNvGrpSpPr/>
              <p:nvPr/>
            </p:nvGrpSpPr>
            <p:grpSpPr>
              <a:xfrm>
                <a:off x="2462572" y="3112431"/>
                <a:ext cx="245844" cy="477435"/>
                <a:chOff x="657226" y="2028826"/>
                <a:chExt cx="1390650" cy="3486150"/>
              </a:xfrm>
              <a:solidFill>
                <a:srgbClr val="FFFFFF">
                  <a:lumMod val="85000"/>
                </a:srgbClr>
              </a:solidFill>
            </p:grpSpPr>
            <p:sp>
              <p:nvSpPr>
                <p:cNvPr id="707" name="Oval 6">
                  <a:extLst>
                    <a:ext uri="{FF2B5EF4-FFF2-40B4-BE49-F238E27FC236}">
                      <a16:creationId xmlns="" xmlns:a16="http://schemas.microsoft.com/office/drawing/2014/main" id="{E58C88C7-CD85-4920-9F16-64D4D78B45DB}"/>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08" name="Freeform 7">
                  <a:extLst>
                    <a:ext uri="{FF2B5EF4-FFF2-40B4-BE49-F238E27FC236}">
                      <a16:creationId xmlns="" xmlns:a16="http://schemas.microsoft.com/office/drawing/2014/main" id="{156EC55F-CF90-48EF-AEAE-366420AD1FE1}"/>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90" name="Freeform 8">
                <a:extLst>
                  <a:ext uri="{FF2B5EF4-FFF2-40B4-BE49-F238E27FC236}">
                    <a16:creationId xmlns="" xmlns:a16="http://schemas.microsoft.com/office/drawing/2014/main" id="{983B4019-CA3E-4629-B235-B76A4EF578C7}"/>
                  </a:ext>
                </a:extLst>
              </p:cNvPr>
              <p:cNvSpPr>
                <a:spLocks noEditPoints="1"/>
              </p:cNvSpPr>
              <p:nvPr/>
            </p:nvSpPr>
            <p:spPr bwMode="auto">
              <a:xfrm>
                <a:off x="2751609" y="3113266"/>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868892">
                  <a:alpha val="30196"/>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91" name="Group 590">
                <a:extLst>
                  <a:ext uri="{FF2B5EF4-FFF2-40B4-BE49-F238E27FC236}">
                    <a16:creationId xmlns="" xmlns:a16="http://schemas.microsoft.com/office/drawing/2014/main" id="{8AA1FA4D-0601-46F4-8F23-152E02ABE7AB}"/>
                  </a:ext>
                </a:extLst>
              </p:cNvPr>
              <p:cNvGrpSpPr/>
              <p:nvPr/>
            </p:nvGrpSpPr>
            <p:grpSpPr>
              <a:xfrm>
                <a:off x="3085972" y="2610097"/>
                <a:ext cx="245844" cy="477435"/>
                <a:chOff x="657226" y="2028826"/>
                <a:chExt cx="1390650" cy="3486150"/>
              </a:xfrm>
              <a:solidFill>
                <a:srgbClr val="FFFFFF">
                  <a:lumMod val="85000"/>
                </a:srgbClr>
              </a:solidFill>
            </p:grpSpPr>
            <p:sp>
              <p:nvSpPr>
                <p:cNvPr id="705" name="Oval 6">
                  <a:extLst>
                    <a:ext uri="{FF2B5EF4-FFF2-40B4-BE49-F238E27FC236}">
                      <a16:creationId xmlns="" xmlns:a16="http://schemas.microsoft.com/office/drawing/2014/main" id="{DDA71792-8DD2-49C7-A653-E1989F052CFC}"/>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06" name="Freeform 7">
                  <a:extLst>
                    <a:ext uri="{FF2B5EF4-FFF2-40B4-BE49-F238E27FC236}">
                      <a16:creationId xmlns="" xmlns:a16="http://schemas.microsoft.com/office/drawing/2014/main" id="{DF834C16-1F83-4C2F-BFE8-1AB14F07DB27}"/>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92" name="Freeform 8">
                <a:extLst>
                  <a:ext uri="{FF2B5EF4-FFF2-40B4-BE49-F238E27FC236}">
                    <a16:creationId xmlns="" xmlns:a16="http://schemas.microsoft.com/office/drawing/2014/main" id="{3D54B007-6CE8-4604-9BB3-F343B12AE1F6}"/>
                  </a:ext>
                </a:extLst>
              </p:cNvPr>
              <p:cNvSpPr>
                <a:spLocks noEditPoints="1"/>
              </p:cNvSpPr>
              <p:nvPr/>
            </p:nvSpPr>
            <p:spPr bwMode="auto">
              <a:xfrm>
                <a:off x="3397870" y="2610933"/>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C00000">
                  <a:alpha val="30196"/>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93" name="Group 592">
                <a:extLst>
                  <a:ext uri="{FF2B5EF4-FFF2-40B4-BE49-F238E27FC236}">
                    <a16:creationId xmlns="" xmlns:a16="http://schemas.microsoft.com/office/drawing/2014/main" id="{629C82E3-61C8-4C48-94DD-6E25D327A4BB}"/>
                  </a:ext>
                </a:extLst>
              </p:cNvPr>
              <p:cNvGrpSpPr/>
              <p:nvPr/>
            </p:nvGrpSpPr>
            <p:grpSpPr>
              <a:xfrm>
                <a:off x="2457299" y="2610097"/>
                <a:ext cx="245844" cy="477435"/>
                <a:chOff x="657226" y="2028826"/>
                <a:chExt cx="1390650" cy="3486150"/>
              </a:xfrm>
              <a:solidFill>
                <a:srgbClr val="FFFFFF">
                  <a:lumMod val="85000"/>
                </a:srgbClr>
              </a:solidFill>
            </p:grpSpPr>
            <p:sp>
              <p:nvSpPr>
                <p:cNvPr id="703" name="Oval 6">
                  <a:extLst>
                    <a:ext uri="{FF2B5EF4-FFF2-40B4-BE49-F238E27FC236}">
                      <a16:creationId xmlns="" xmlns:a16="http://schemas.microsoft.com/office/drawing/2014/main" id="{DFBE1EF3-9810-4E8F-BD75-FDF8D705CFA5}"/>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04" name="Freeform 7">
                  <a:extLst>
                    <a:ext uri="{FF2B5EF4-FFF2-40B4-BE49-F238E27FC236}">
                      <a16:creationId xmlns="" xmlns:a16="http://schemas.microsoft.com/office/drawing/2014/main" id="{2844EB38-E0CB-43D1-968E-2916AA71087D}"/>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94" name="Freeform 8">
                <a:extLst>
                  <a:ext uri="{FF2B5EF4-FFF2-40B4-BE49-F238E27FC236}">
                    <a16:creationId xmlns="" xmlns:a16="http://schemas.microsoft.com/office/drawing/2014/main" id="{70CE513C-BC30-4968-93D1-494F35899F44}"/>
                  </a:ext>
                </a:extLst>
              </p:cNvPr>
              <p:cNvSpPr>
                <a:spLocks noEditPoints="1"/>
              </p:cNvSpPr>
              <p:nvPr/>
            </p:nvSpPr>
            <p:spPr bwMode="auto">
              <a:xfrm>
                <a:off x="2746337" y="2610933"/>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C00000">
                  <a:alpha val="30196"/>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95" name="Group 594">
                <a:extLst>
                  <a:ext uri="{FF2B5EF4-FFF2-40B4-BE49-F238E27FC236}">
                    <a16:creationId xmlns="" xmlns:a16="http://schemas.microsoft.com/office/drawing/2014/main" id="{F6387C48-F9CE-4E26-9196-48BAE3647D61}"/>
                  </a:ext>
                </a:extLst>
              </p:cNvPr>
              <p:cNvGrpSpPr/>
              <p:nvPr/>
            </p:nvGrpSpPr>
            <p:grpSpPr>
              <a:xfrm>
                <a:off x="6460510" y="3110254"/>
                <a:ext cx="245844" cy="477435"/>
                <a:chOff x="657226" y="2028826"/>
                <a:chExt cx="1390650" cy="3486150"/>
              </a:xfrm>
              <a:solidFill>
                <a:srgbClr val="FFFFFF">
                  <a:lumMod val="85000"/>
                </a:srgbClr>
              </a:solidFill>
            </p:grpSpPr>
            <p:sp>
              <p:nvSpPr>
                <p:cNvPr id="701" name="Oval 6">
                  <a:extLst>
                    <a:ext uri="{FF2B5EF4-FFF2-40B4-BE49-F238E27FC236}">
                      <a16:creationId xmlns="" xmlns:a16="http://schemas.microsoft.com/office/drawing/2014/main" id="{0AA2734C-E830-4667-9005-52FF05E86AC1}"/>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02" name="Freeform 7">
                  <a:extLst>
                    <a:ext uri="{FF2B5EF4-FFF2-40B4-BE49-F238E27FC236}">
                      <a16:creationId xmlns="" xmlns:a16="http://schemas.microsoft.com/office/drawing/2014/main" id="{24C3527A-1D17-4A39-AED0-DF1242C4D4F9}"/>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grpSp>
            <p:nvGrpSpPr>
              <p:cNvPr id="596" name="Group 595">
                <a:extLst>
                  <a:ext uri="{FF2B5EF4-FFF2-40B4-BE49-F238E27FC236}">
                    <a16:creationId xmlns="" xmlns:a16="http://schemas.microsoft.com/office/drawing/2014/main" id="{2640C4C7-7B74-4992-A32A-DF1E914F78DB}"/>
                  </a:ext>
                </a:extLst>
              </p:cNvPr>
              <p:cNvGrpSpPr/>
              <p:nvPr/>
            </p:nvGrpSpPr>
            <p:grpSpPr>
              <a:xfrm>
                <a:off x="6455238" y="2607921"/>
                <a:ext cx="245844" cy="477435"/>
                <a:chOff x="657226" y="2028826"/>
                <a:chExt cx="1390650" cy="3486150"/>
              </a:xfrm>
              <a:solidFill>
                <a:srgbClr val="FFFFFF">
                  <a:lumMod val="85000"/>
                </a:srgbClr>
              </a:solidFill>
            </p:grpSpPr>
            <p:sp>
              <p:nvSpPr>
                <p:cNvPr id="699" name="Oval 6">
                  <a:extLst>
                    <a:ext uri="{FF2B5EF4-FFF2-40B4-BE49-F238E27FC236}">
                      <a16:creationId xmlns="" xmlns:a16="http://schemas.microsoft.com/office/drawing/2014/main" id="{E76FF03A-0622-481C-B647-26EBA6F49928}"/>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700" name="Freeform 7">
                  <a:extLst>
                    <a:ext uri="{FF2B5EF4-FFF2-40B4-BE49-F238E27FC236}">
                      <a16:creationId xmlns="" xmlns:a16="http://schemas.microsoft.com/office/drawing/2014/main" id="{91C9F18F-FD5E-4CCB-B544-E012EF8D4C34}"/>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grpSp>
            <p:nvGrpSpPr>
              <p:cNvPr id="597" name="Group 596">
                <a:extLst>
                  <a:ext uri="{FF2B5EF4-FFF2-40B4-BE49-F238E27FC236}">
                    <a16:creationId xmlns="" xmlns:a16="http://schemas.microsoft.com/office/drawing/2014/main" id="{44150E54-B1E9-4A03-A15F-EC5DFECF5A7F}"/>
                  </a:ext>
                </a:extLst>
              </p:cNvPr>
              <p:cNvGrpSpPr/>
              <p:nvPr/>
            </p:nvGrpSpPr>
            <p:grpSpPr>
              <a:xfrm>
                <a:off x="7098704" y="3110254"/>
                <a:ext cx="245844" cy="477435"/>
                <a:chOff x="657226" y="2028826"/>
                <a:chExt cx="1390650" cy="3486150"/>
              </a:xfrm>
              <a:solidFill>
                <a:srgbClr val="FFFFFF">
                  <a:lumMod val="85000"/>
                </a:srgbClr>
              </a:solidFill>
            </p:grpSpPr>
            <p:sp>
              <p:nvSpPr>
                <p:cNvPr id="697" name="Oval 6">
                  <a:extLst>
                    <a:ext uri="{FF2B5EF4-FFF2-40B4-BE49-F238E27FC236}">
                      <a16:creationId xmlns="" xmlns:a16="http://schemas.microsoft.com/office/drawing/2014/main" id="{745507F5-3EF7-4E19-A533-0E74D7E04D4B}"/>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98" name="Freeform 7">
                  <a:extLst>
                    <a:ext uri="{FF2B5EF4-FFF2-40B4-BE49-F238E27FC236}">
                      <a16:creationId xmlns="" xmlns:a16="http://schemas.microsoft.com/office/drawing/2014/main" id="{0EBD32F6-FB9A-4F46-B9E5-A6B16937C121}"/>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598" name="Freeform 8">
                <a:extLst>
                  <a:ext uri="{FF2B5EF4-FFF2-40B4-BE49-F238E27FC236}">
                    <a16:creationId xmlns="" xmlns:a16="http://schemas.microsoft.com/office/drawing/2014/main" id="{1A64521F-373B-4430-953F-1E314BA28847}"/>
                  </a:ext>
                </a:extLst>
              </p:cNvPr>
              <p:cNvSpPr>
                <a:spLocks noEditPoints="1"/>
              </p:cNvSpPr>
              <p:nvPr/>
            </p:nvSpPr>
            <p:spPr bwMode="auto">
              <a:xfrm>
                <a:off x="6738978" y="3111090"/>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599" name="Group 598">
                <a:extLst>
                  <a:ext uri="{FF2B5EF4-FFF2-40B4-BE49-F238E27FC236}">
                    <a16:creationId xmlns="" xmlns:a16="http://schemas.microsoft.com/office/drawing/2014/main" id="{460CD9D6-F3CC-4B1B-8492-65F29B6E6E5A}"/>
                  </a:ext>
                </a:extLst>
              </p:cNvPr>
              <p:cNvGrpSpPr/>
              <p:nvPr/>
            </p:nvGrpSpPr>
            <p:grpSpPr>
              <a:xfrm>
                <a:off x="7098704" y="2614479"/>
                <a:ext cx="245844" cy="477435"/>
                <a:chOff x="657226" y="2028826"/>
                <a:chExt cx="1390650" cy="3486150"/>
              </a:xfrm>
              <a:solidFill>
                <a:srgbClr val="FFFFFF">
                  <a:lumMod val="85000"/>
                </a:srgbClr>
              </a:solidFill>
            </p:grpSpPr>
            <p:sp>
              <p:nvSpPr>
                <p:cNvPr id="695" name="Oval 6">
                  <a:extLst>
                    <a:ext uri="{FF2B5EF4-FFF2-40B4-BE49-F238E27FC236}">
                      <a16:creationId xmlns="" xmlns:a16="http://schemas.microsoft.com/office/drawing/2014/main" id="{50C052D2-F6D6-488E-9A0F-4F7D6022320C}"/>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96" name="Freeform 7">
                  <a:extLst>
                    <a:ext uri="{FF2B5EF4-FFF2-40B4-BE49-F238E27FC236}">
                      <a16:creationId xmlns="" xmlns:a16="http://schemas.microsoft.com/office/drawing/2014/main" id="{C49C6D0F-3EE0-4118-9DA5-952EF93A3B57}"/>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600" name="Freeform 8">
                <a:extLst>
                  <a:ext uri="{FF2B5EF4-FFF2-40B4-BE49-F238E27FC236}">
                    <a16:creationId xmlns="" xmlns:a16="http://schemas.microsoft.com/office/drawing/2014/main" id="{79D22A73-DAFD-4DC3-B047-D1A27352E3C1}"/>
                  </a:ext>
                </a:extLst>
              </p:cNvPr>
              <p:cNvSpPr>
                <a:spLocks noEditPoints="1"/>
              </p:cNvSpPr>
              <p:nvPr/>
            </p:nvSpPr>
            <p:spPr bwMode="auto">
              <a:xfrm>
                <a:off x="6738978" y="2615315"/>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601" name="Group 600">
                <a:extLst>
                  <a:ext uri="{FF2B5EF4-FFF2-40B4-BE49-F238E27FC236}">
                    <a16:creationId xmlns="" xmlns:a16="http://schemas.microsoft.com/office/drawing/2014/main" id="{CE4BAA60-2099-403F-9702-9CC897257236}"/>
                  </a:ext>
                </a:extLst>
              </p:cNvPr>
              <p:cNvGrpSpPr/>
              <p:nvPr/>
            </p:nvGrpSpPr>
            <p:grpSpPr>
              <a:xfrm>
                <a:off x="2155610" y="3114203"/>
                <a:ext cx="245844" cy="477435"/>
                <a:chOff x="657226" y="2028826"/>
                <a:chExt cx="1390650" cy="3486150"/>
              </a:xfrm>
              <a:solidFill>
                <a:srgbClr val="FFFFFF">
                  <a:lumMod val="85000"/>
                </a:srgbClr>
              </a:solidFill>
            </p:grpSpPr>
            <p:sp>
              <p:nvSpPr>
                <p:cNvPr id="693" name="Oval 6">
                  <a:extLst>
                    <a:ext uri="{FF2B5EF4-FFF2-40B4-BE49-F238E27FC236}">
                      <a16:creationId xmlns="" xmlns:a16="http://schemas.microsoft.com/office/drawing/2014/main" id="{CE7FB1D0-69EB-453D-84B6-9B844985C342}"/>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94" name="Freeform 7">
                  <a:extLst>
                    <a:ext uri="{FF2B5EF4-FFF2-40B4-BE49-F238E27FC236}">
                      <a16:creationId xmlns="" xmlns:a16="http://schemas.microsoft.com/office/drawing/2014/main" id="{B9C422E2-2647-46E7-A86E-1096C372545E}"/>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grpSp>
            <p:nvGrpSpPr>
              <p:cNvPr id="602" name="Group 601">
                <a:extLst>
                  <a:ext uri="{FF2B5EF4-FFF2-40B4-BE49-F238E27FC236}">
                    <a16:creationId xmlns="" xmlns:a16="http://schemas.microsoft.com/office/drawing/2014/main" id="{A26D4934-58DD-43CC-8C77-33D02E3D121A}"/>
                  </a:ext>
                </a:extLst>
              </p:cNvPr>
              <p:cNvGrpSpPr/>
              <p:nvPr/>
            </p:nvGrpSpPr>
            <p:grpSpPr>
              <a:xfrm>
                <a:off x="2155610" y="2618428"/>
                <a:ext cx="245844" cy="477435"/>
                <a:chOff x="657226" y="2028826"/>
                <a:chExt cx="1390650" cy="3486150"/>
              </a:xfrm>
              <a:solidFill>
                <a:srgbClr val="FFFFFF">
                  <a:lumMod val="85000"/>
                </a:srgbClr>
              </a:solidFill>
            </p:grpSpPr>
            <p:sp>
              <p:nvSpPr>
                <p:cNvPr id="691" name="Oval 6">
                  <a:extLst>
                    <a:ext uri="{FF2B5EF4-FFF2-40B4-BE49-F238E27FC236}">
                      <a16:creationId xmlns="" xmlns:a16="http://schemas.microsoft.com/office/drawing/2014/main" id="{E575F287-C775-4D79-B417-B1F18B7E9115}"/>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92" name="Freeform 7">
                  <a:extLst>
                    <a:ext uri="{FF2B5EF4-FFF2-40B4-BE49-F238E27FC236}">
                      <a16:creationId xmlns="" xmlns:a16="http://schemas.microsoft.com/office/drawing/2014/main" id="{D077DDC3-2722-407F-B71E-A99C200BD6DD}"/>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grpSp>
            <p:nvGrpSpPr>
              <p:cNvPr id="603" name="Group 602">
                <a:extLst>
                  <a:ext uri="{FF2B5EF4-FFF2-40B4-BE49-F238E27FC236}">
                    <a16:creationId xmlns="" xmlns:a16="http://schemas.microsoft.com/office/drawing/2014/main" id="{B695CC9B-7A20-4B83-B7B0-A69B8779E442}"/>
                  </a:ext>
                </a:extLst>
              </p:cNvPr>
              <p:cNvGrpSpPr/>
              <p:nvPr/>
            </p:nvGrpSpPr>
            <p:grpSpPr>
              <a:xfrm>
                <a:off x="5789903" y="2051190"/>
                <a:ext cx="245844" cy="477435"/>
                <a:chOff x="657226" y="2028826"/>
                <a:chExt cx="1390650" cy="3486150"/>
              </a:xfrm>
              <a:solidFill>
                <a:srgbClr val="868892">
                  <a:alpha val="30196"/>
                </a:srgbClr>
              </a:solidFill>
            </p:grpSpPr>
            <p:sp>
              <p:nvSpPr>
                <p:cNvPr id="689" name="Oval 6">
                  <a:extLst>
                    <a:ext uri="{FF2B5EF4-FFF2-40B4-BE49-F238E27FC236}">
                      <a16:creationId xmlns="" xmlns:a16="http://schemas.microsoft.com/office/drawing/2014/main" id="{A93D45E7-2711-410E-874A-A5DD74E80EC5}"/>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90" name="Freeform 7">
                  <a:extLst>
                    <a:ext uri="{FF2B5EF4-FFF2-40B4-BE49-F238E27FC236}">
                      <a16:creationId xmlns="" xmlns:a16="http://schemas.microsoft.com/office/drawing/2014/main" id="{3A1E5A9C-D099-46A5-917B-18D458DB486F}"/>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604" name="Freeform 8">
                <a:extLst>
                  <a:ext uri="{FF2B5EF4-FFF2-40B4-BE49-F238E27FC236}">
                    <a16:creationId xmlns="" xmlns:a16="http://schemas.microsoft.com/office/drawing/2014/main" id="{2013CE04-15A6-4F6C-93C5-298B2F1F46F8}"/>
                  </a:ext>
                </a:extLst>
              </p:cNvPr>
              <p:cNvSpPr>
                <a:spLocks noEditPoints="1"/>
              </p:cNvSpPr>
              <p:nvPr/>
            </p:nvSpPr>
            <p:spPr bwMode="auto">
              <a:xfrm>
                <a:off x="6132281" y="2052026"/>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605" name="Group 604">
                <a:extLst>
                  <a:ext uri="{FF2B5EF4-FFF2-40B4-BE49-F238E27FC236}">
                    <a16:creationId xmlns="" xmlns:a16="http://schemas.microsoft.com/office/drawing/2014/main" id="{0FAC82F5-1F40-4F74-917F-D29E75ED01CD}"/>
                  </a:ext>
                </a:extLst>
              </p:cNvPr>
              <p:cNvGrpSpPr/>
              <p:nvPr/>
            </p:nvGrpSpPr>
            <p:grpSpPr>
              <a:xfrm>
                <a:off x="5110636" y="2049416"/>
                <a:ext cx="245844" cy="477435"/>
                <a:chOff x="657226" y="2028826"/>
                <a:chExt cx="1390650" cy="3486150"/>
              </a:xfrm>
              <a:solidFill>
                <a:srgbClr val="FFFFFF">
                  <a:lumMod val="85000"/>
                </a:srgbClr>
              </a:solidFill>
            </p:grpSpPr>
            <p:sp>
              <p:nvSpPr>
                <p:cNvPr id="687" name="Oval 6">
                  <a:extLst>
                    <a:ext uri="{FF2B5EF4-FFF2-40B4-BE49-F238E27FC236}">
                      <a16:creationId xmlns="" xmlns:a16="http://schemas.microsoft.com/office/drawing/2014/main" id="{22EDAB23-7578-4F31-96D1-704BF7CD2FC6}"/>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88" name="Freeform 7">
                  <a:extLst>
                    <a:ext uri="{FF2B5EF4-FFF2-40B4-BE49-F238E27FC236}">
                      <a16:creationId xmlns="" xmlns:a16="http://schemas.microsoft.com/office/drawing/2014/main" id="{40B47186-9146-4EB9-B7B8-6177DDE1279C}"/>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606" name="Freeform 8">
                <a:extLst>
                  <a:ext uri="{FF2B5EF4-FFF2-40B4-BE49-F238E27FC236}">
                    <a16:creationId xmlns="" xmlns:a16="http://schemas.microsoft.com/office/drawing/2014/main" id="{2C881DBD-5B45-40FE-A56E-6F7B51396730}"/>
                  </a:ext>
                </a:extLst>
              </p:cNvPr>
              <p:cNvSpPr>
                <a:spLocks noEditPoints="1"/>
              </p:cNvSpPr>
              <p:nvPr/>
            </p:nvSpPr>
            <p:spPr bwMode="auto">
              <a:xfrm>
                <a:off x="5453014" y="2050253"/>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65000"/>
                  <a:alpha val="30196"/>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607" name="Group 606">
                <a:extLst>
                  <a:ext uri="{FF2B5EF4-FFF2-40B4-BE49-F238E27FC236}">
                    <a16:creationId xmlns="" xmlns:a16="http://schemas.microsoft.com/office/drawing/2014/main" id="{6C3CA44D-9002-4415-96AC-29538DA97410}"/>
                  </a:ext>
                </a:extLst>
              </p:cNvPr>
              <p:cNvGrpSpPr/>
              <p:nvPr/>
            </p:nvGrpSpPr>
            <p:grpSpPr>
              <a:xfrm>
                <a:off x="4408531" y="2049416"/>
                <a:ext cx="245844" cy="477435"/>
                <a:chOff x="657226" y="2028826"/>
                <a:chExt cx="1390650" cy="3486150"/>
              </a:xfrm>
              <a:solidFill>
                <a:srgbClr val="868892">
                  <a:alpha val="30196"/>
                </a:srgbClr>
              </a:solidFill>
            </p:grpSpPr>
            <p:sp>
              <p:nvSpPr>
                <p:cNvPr id="685" name="Oval 6">
                  <a:extLst>
                    <a:ext uri="{FF2B5EF4-FFF2-40B4-BE49-F238E27FC236}">
                      <a16:creationId xmlns="" xmlns:a16="http://schemas.microsoft.com/office/drawing/2014/main" id="{706BFA40-F2EB-4D2E-AA01-1BBF6D19E3B2}"/>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86" name="Freeform 7">
                  <a:extLst>
                    <a:ext uri="{FF2B5EF4-FFF2-40B4-BE49-F238E27FC236}">
                      <a16:creationId xmlns="" xmlns:a16="http://schemas.microsoft.com/office/drawing/2014/main" id="{07965A36-18C2-42FD-8F38-8C8986B7FFBA}"/>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608" name="Freeform 8">
                <a:extLst>
                  <a:ext uri="{FF2B5EF4-FFF2-40B4-BE49-F238E27FC236}">
                    <a16:creationId xmlns="" xmlns:a16="http://schemas.microsoft.com/office/drawing/2014/main" id="{27E0DA7C-6FAF-40D7-9541-D68927392033}"/>
                  </a:ext>
                </a:extLst>
              </p:cNvPr>
              <p:cNvSpPr>
                <a:spLocks noEditPoints="1"/>
              </p:cNvSpPr>
              <p:nvPr/>
            </p:nvSpPr>
            <p:spPr bwMode="auto">
              <a:xfrm>
                <a:off x="4750909" y="2050253"/>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609" name="Group 608">
                <a:extLst>
                  <a:ext uri="{FF2B5EF4-FFF2-40B4-BE49-F238E27FC236}">
                    <a16:creationId xmlns="" xmlns:a16="http://schemas.microsoft.com/office/drawing/2014/main" id="{A002CCCA-FC07-4C4E-996E-B51D7DF1220B}"/>
                  </a:ext>
                </a:extLst>
              </p:cNvPr>
              <p:cNvGrpSpPr/>
              <p:nvPr/>
            </p:nvGrpSpPr>
            <p:grpSpPr>
              <a:xfrm>
                <a:off x="3726518" y="2049416"/>
                <a:ext cx="245844" cy="477435"/>
                <a:chOff x="657226" y="2028826"/>
                <a:chExt cx="1390650" cy="3486150"/>
              </a:xfrm>
              <a:solidFill>
                <a:srgbClr val="FFFFFF">
                  <a:lumMod val="85000"/>
                </a:srgbClr>
              </a:solidFill>
            </p:grpSpPr>
            <p:sp>
              <p:nvSpPr>
                <p:cNvPr id="683" name="Oval 6">
                  <a:extLst>
                    <a:ext uri="{FF2B5EF4-FFF2-40B4-BE49-F238E27FC236}">
                      <a16:creationId xmlns="" xmlns:a16="http://schemas.microsoft.com/office/drawing/2014/main" id="{6C9DBC9E-FB65-4DCC-B3CB-FB8A212B237A}"/>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84" name="Freeform 7">
                  <a:extLst>
                    <a:ext uri="{FF2B5EF4-FFF2-40B4-BE49-F238E27FC236}">
                      <a16:creationId xmlns="" xmlns:a16="http://schemas.microsoft.com/office/drawing/2014/main" id="{4402B97A-CA59-4F45-8548-F4D546F2C38A}"/>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610" name="Freeform 8">
                <a:extLst>
                  <a:ext uri="{FF2B5EF4-FFF2-40B4-BE49-F238E27FC236}">
                    <a16:creationId xmlns="" xmlns:a16="http://schemas.microsoft.com/office/drawing/2014/main" id="{A403C0FC-FDB0-4886-9CDA-133B3A6DBEA7}"/>
                  </a:ext>
                </a:extLst>
              </p:cNvPr>
              <p:cNvSpPr>
                <a:spLocks noEditPoints="1"/>
              </p:cNvSpPr>
              <p:nvPr/>
            </p:nvSpPr>
            <p:spPr bwMode="auto">
              <a:xfrm>
                <a:off x="4068896" y="2050253"/>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C00000">
                  <a:alpha val="30196"/>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611" name="Group 610">
                <a:extLst>
                  <a:ext uri="{FF2B5EF4-FFF2-40B4-BE49-F238E27FC236}">
                    <a16:creationId xmlns="" xmlns:a16="http://schemas.microsoft.com/office/drawing/2014/main" id="{06DE02FC-D633-408C-959B-9A7ACE4D6366}"/>
                  </a:ext>
                </a:extLst>
              </p:cNvPr>
              <p:cNvGrpSpPr/>
              <p:nvPr/>
            </p:nvGrpSpPr>
            <p:grpSpPr>
              <a:xfrm>
                <a:off x="5789903" y="1555415"/>
                <a:ext cx="245844" cy="477435"/>
                <a:chOff x="657226" y="2028826"/>
                <a:chExt cx="1390650" cy="3486150"/>
              </a:xfrm>
              <a:solidFill>
                <a:srgbClr val="FFFFFF">
                  <a:lumMod val="85000"/>
                </a:srgbClr>
              </a:solidFill>
            </p:grpSpPr>
            <p:sp>
              <p:nvSpPr>
                <p:cNvPr id="681" name="Oval 6">
                  <a:extLst>
                    <a:ext uri="{FF2B5EF4-FFF2-40B4-BE49-F238E27FC236}">
                      <a16:creationId xmlns="" xmlns:a16="http://schemas.microsoft.com/office/drawing/2014/main" id="{FF11E969-5EF5-47CB-A519-8E81F0A6EE8F}"/>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82" name="Freeform 7">
                  <a:extLst>
                    <a:ext uri="{FF2B5EF4-FFF2-40B4-BE49-F238E27FC236}">
                      <a16:creationId xmlns="" xmlns:a16="http://schemas.microsoft.com/office/drawing/2014/main" id="{8B1963B1-9830-462B-B395-1E0FB92A3915}"/>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612" name="Freeform 8">
                <a:extLst>
                  <a:ext uri="{FF2B5EF4-FFF2-40B4-BE49-F238E27FC236}">
                    <a16:creationId xmlns="" xmlns:a16="http://schemas.microsoft.com/office/drawing/2014/main" id="{031F66A1-5505-4B3A-89BE-AB578003FC2D}"/>
                  </a:ext>
                </a:extLst>
              </p:cNvPr>
              <p:cNvSpPr>
                <a:spLocks noEditPoints="1"/>
              </p:cNvSpPr>
              <p:nvPr/>
            </p:nvSpPr>
            <p:spPr bwMode="auto">
              <a:xfrm>
                <a:off x="6132281" y="1556251"/>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613" name="Group 612">
                <a:extLst>
                  <a:ext uri="{FF2B5EF4-FFF2-40B4-BE49-F238E27FC236}">
                    <a16:creationId xmlns="" xmlns:a16="http://schemas.microsoft.com/office/drawing/2014/main" id="{B8A4D7F1-CFAD-4DA8-BD2C-D9F443E4A42F}"/>
                  </a:ext>
                </a:extLst>
              </p:cNvPr>
              <p:cNvGrpSpPr/>
              <p:nvPr/>
            </p:nvGrpSpPr>
            <p:grpSpPr>
              <a:xfrm>
                <a:off x="5110636" y="1553641"/>
                <a:ext cx="245844" cy="477435"/>
                <a:chOff x="657226" y="2028826"/>
                <a:chExt cx="1390650" cy="3486150"/>
              </a:xfrm>
              <a:solidFill>
                <a:srgbClr val="79258C"/>
              </a:solidFill>
            </p:grpSpPr>
            <p:sp>
              <p:nvSpPr>
                <p:cNvPr id="679" name="Oval 6">
                  <a:extLst>
                    <a:ext uri="{FF2B5EF4-FFF2-40B4-BE49-F238E27FC236}">
                      <a16:creationId xmlns="" xmlns:a16="http://schemas.microsoft.com/office/drawing/2014/main" id="{B5ED0EC6-9170-4F31-8DA8-44F244360F5F}"/>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80" name="Freeform 7">
                  <a:extLst>
                    <a:ext uri="{FF2B5EF4-FFF2-40B4-BE49-F238E27FC236}">
                      <a16:creationId xmlns="" xmlns:a16="http://schemas.microsoft.com/office/drawing/2014/main" id="{48E7241D-E338-464C-8DE3-C95D98B37C4A}"/>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614" name="Freeform 8">
                <a:extLst>
                  <a:ext uri="{FF2B5EF4-FFF2-40B4-BE49-F238E27FC236}">
                    <a16:creationId xmlns="" xmlns:a16="http://schemas.microsoft.com/office/drawing/2014/main" id="{1E10671D-E8DF-4A8E-862F-F19A7EE06793}"/>
                  </a:ext>
                </a:extLst>
              </p:cNvPr>
              <p:cNvSpPr>
                <a:spLocks noEditPoints="1"/>
              </p:cNvSpPr>
              <p:nvPr/>
            </p:nvSpPr>
            <p:spPr bwMode="auto">
              <a:xfrm>
                <a:off x="5453014" y="1554478"/>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615" name="Group 614">
                <a:extLst>
                  <a:ext uri="{FF2B5EF4-FFF2-40B4-BE49-F238E27FC236}">
                    <a16:creationId xmlns="" xmlns:a16="http://schemas.microsoft.com/office/drawing/2014/main" id="{83501791-80D7-4B59-99CE-67774CC22247}"/>
                  </a:ext>
                </a:extLst>
              </p:cNvPr>
              <p:cNvGrpSpPr/>
              <p:nvPr/>
            </p:nvGrpSpPr>
            <p:grpSpPr>
              <a:xfrm>
                <a:off x="4408531" y="1553641"/>
                <a:ext cx="245844" cy="477435"/>
                <a:chOff x="657226" y="2028826"/>
                <a:chExt cx="1390650" cy="3486150"/>
              </a:xfrm>
              <a:solidFill>
                <a:srgbClr val="FFFFFF">
                  <a:lumMod val="85000"/>
                </a:srgbClr>
              </a:solidFill>
            </p:grpSpPr>
            <p:sp>
              <p:nvSpPr>
                <p:cNvPr id="677" name="Oval 6">
                  <a:extLst>
                    <a:ext uri="{FF2B5EF4-FFF2-40B4-BE49-F238E27FC236}">
                      <a16:creationId xmlns="" xmlns:a16="http://schemas.microsoft.com/office/drawing/2014/main" id="{431C79FF-8A10-4125-AD38-9CB68BDA17A5}"/>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78" name="Freeform 7">
                  <a:extLst>
                    <a:ext uri="{FF2B5EF4-FFF2-40B4-BE49-F238E27FC236}">
                      <a16:creationId xmlns="" xmlns:a16="http://schemas.microsoft.com/office/drawing/2014/main" id="{ECD7C879-5DEE-4DDB-9970-BA576457CCD3}"/>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616" name="Freeform 8">
                <a:extLst>
                  <a:ext uri="{FF2B5EF4-FFF2-40B4-BE49-F238E27FC236}">
                    <a16:creationId xmlns="" xmlns:a16="http://schemas.microsoft.com/office/drawing/2014/main" id="{0777DC37-ACFA-43D8-ACCC-127A3855BE63}"/>
                  </a:ext>
                </a:extLst>
              </p:cNvPr>
              <p:cNvSpPr>
                <a:spLocks noEditPoints="1"/>
              </p:cNvSpPr>
              <p:nvPr/>
            </p:nvSpPr>
            <p:spPr bwMode="auto">
              <a:xfrm>
                <a:off x="4750909" y="1554478"/>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617" name="Group 616">
                <a:extLst>
                  <a:ext uri="{FF2B5EF4-FFF2-40B4-BE49-F238E27FC236}">
                    <a16:creationId xmlns="" xmlns:a16="http://schemas.microsoft.com/office/drawing/2014/main" id="{576BA363-EDFC-4FDA-B1DF-774C280DF640}"/>
                  </a:ext>
                </a:extLst>
              </p:cNvPr>
              <p:cNvGrpSpPr/>
              <p:nvPr/>
            </p:nvGrpSpPr>
            <p:grpSpPr>
              <a:xfrm>
                <a:off x="3716300" y="1553641"/>
                <a:ext cx="256062" cy="477435"/>
                <a:chOff x="599423" y="2028826"/>
                <a:chExt cx="1448453" cy="3486150"/>
              </a:xfrm>
              <a:solidFill>
                <a:srgbClr val="C00000">
                  <a:alpha val="30196"/>
                </a:srgbClr>
              </a:solidFill>
            </p:grpSpPr>
            <p:sp>
              <p:nvSpPr>
                <p:cNvPr id="674" name="Oval 6">
                  <a:extLst>
                    <a:ext uri="{FF2B5EF4-FFF2-40B4-BE49-F238E27FC236}">
                      <a16:creationId xmlns="" xmlns:a16="http://schemas.microsoft.com/office/drawing/2014/main" id="{CD2D455A-7AA8-43BB-9C44-81890AAA9614}"/>
                    </a:ext>
                  </a:extLst>
                </p:cNvPr>
                <p:cNvSpPr>
                  <a:spLocks noChangeArrowheads="1"/>
                </p:cNvSpPr>
                <p:nvPr/>
              </p:nvSpPr>
              <p:spPr bwMode="auto">
                <a:xfrm>
                  <a:off x="1047751" y="2028826"/>
                  <a:ext cx="600075" cy="600075"/>
                </a:xfrm>
                <a:prstGeom prst="ellipse">
                  <a:avLst/>
                </a:pr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75" name="Freeform 7">
                  <a:extLst>
                    <a:ext uri="{FF2B5EF4-FFF2-40B4-BE49-F238E27FC236}">
                      <a16:creationId xmlns="" xmlns:a16="http://schemas.microsoft.com/office/drawing/2014/main" id="{23B179FC-26AD-4F04-BA96-A3702FFE67BC}"/>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76" name="Freeform 7">
                  <a:extLst>
                    <a:ext uri="{FF2B5EF4-FFF2-40B4-BE49-F238E27FC236}">
                      <a16:creationId xmlns="" xmlns:a16="http://schemas.microsoft.com/office/drawing/2014/main" id="{A8614C33-826F-44AB-B79D-E9197EEAA0A0}"/>
                    </a:ext>
                  </a:extLst>
                </p:cNvPr>
                <p:cNvSpPr>
                  <a:spLocks/>
                </p:cNvSpPr>
                <p:nvPr/>
              </p:nvSpPr>
              <p:spPr bwMode="auto">
                <a:xfrm>
                  <a:off x="599423" y="2704980"/>
                  <a:ext cx="1390650" cy="2809874"/>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618" name="Freeform 8">
                <a:extLst>
                  <a:ext uri="{FF2B5EF4-FFF2-40B4-BE49-F238E27FC236}">
                    <a16:creationId xmlns="" xmlns:a16="http://schemas.microsoft.com/office/drawing/2014/main" id="{529E80D7-42ED-496B-BEBD-F27DA8B56DB1}"/>
                  </a:ext>
                </a:extLst>
              </p:cNvPr>
              <p:cNvSpPr>
                <a:spLocks noEditPoints="1"/>
              </p:cNvSpPr>
              <p:nvPr/>
            </p:nvSpPr>
            <p:spPr bwMode="auto">
              <a:xfrm>
                <a:off x="4068896" y="1554478"/>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619" name="Group 618">
                <a:extLst>
                  <a:ext uri="{FF2B5EF4-FFF2-40B4-BE49-F238E27FC236}">
                    <a16:creationId xmlns="" xmlns:a16="http://schemas.microsoft.com/office/drawing/2014/main" id="{279C0EB8-B64C-44AA-9C32-198D965B3946}"/>
                  </a:ext>
                </a:extLst>
              </p:cNvPr>
              <p:cNvGrpSpPr/>
              <p:nvPr/>
            </p:nvGrpSpPr>
            <p:grpSpPr>
              <a:xfrm>
                <a:off x="3077731" y="2055958"/>
                <a:ext cx="256062" cy="477452"/>
                <a:chOff x="599423" y="2028704"/>
                <a:chExt cx="1448453" cy="3486272"/>
              </a:xfrm>
              <a:solidFill>
                <a:srgbClr val="C00000">
                  <a:alpha val="30196"/>
                </a:srgbClr>
              </a:solidFill>
            </p:grpSpPr>
            <p:sp>
              <p:nvSpPr>
                <p:cNvPr id="670" name="Oval 6">
                  <a:extLst>
                    <a:ext uri="{FF2B5EF4-FFF2-40B4-BE49-F238E27FC236}">
                      <a16:creationId xmlns="" xmlns:a16="http://schemas.microsoft.com/office/drawing/2014/main" id="{319C4504-EA3E-41EF-ADC2-9E075574EC46}"/>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71" name="Freeform 7">
                  <a:extLst>
                    <a:ext uri="{FF2B5EF4-FFF2-40B4-BE49-F238E27FC236}">
                      <a16:creationId xmlns="" xmlns:a16="http://schemas.microsoft.com/office/drawing/2014/main" id="{87AA70DE-2A02-443E-8CE8-BCC7F3D86465}"/>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72" name="Oval 6">
                  <a:extLst>
                    <a:ext uri="{FF2B5EF4-FFF2-40B4-BE49-F238E27FC236}">
                      <a16:creationId xmlns="" xmlns:a16="http://schemas.microsoft.com/office/drawing/2014/main" id="{A0FE9EF6-C47F-4FA1-B566-7E24802448C2}"/>
                    </a:ext>
                  </a:extLst>
                </p:cNvPr>
                <p:cNvSpPr>
                  <a:spLocks noChangeArrowheads="1"/>
                </p:cNvSpPr>
                <p:nvPr/>
              </p:nvSpPr>
              <p:spPr bwMode="auto">
                <a:xfrm>
                  <a:off x="989948" y="2028704"/>
                  <a:ext cx="600074" cy="600078"/>
                </a:xfrm>
                <a:prstGeom prst="ellipse">
                  <a:avLst/>
                </a:pr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73" name="Freeform 7">
                  <a:extLst>
                    <a:ext uri="{FF2B5EF4-FFF2-40B4-BE49-F238E27FC236}">
                      <a16:creationId xmlns="" xmlns:a16="http://schemas.microsoft.com/office/drawing/2014/main" id="{D2AF147F-B751-4C6A-9270-24DDF0C3B63F}"/>
                    </a:ext>
                  </a:extLst>
                </p:cNvPr>
                <p:cNvSpPr>
                  <a:spLocks/>
                </p:cNvSpPr>
                <p:nvPr/>
              </p:nvSpPr>
              <p:spPr bwMode="auto">
                <a:xfrm>
                  <a:off x="599423" y="2704980"/>
                  <a:ext cx="1390650" cy="2809874"/>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620" name="Freeform 8">
                <a:extLst>
                  <a:ext uri="{FF2B5EF4-FFF2-40B4-BE49-F238E27FC236}">
                    <a16:creationId xmlns="" xmlns:a16="http://schemas.microsoft.com/office/drawing/2014/main" id="{EF355BB4-48E1-4E21-8151-34F0EC65C94D}"/>
                  </a:ext>
                </a:extLst>
              </p:cNvPr>
              <p:cNvSpPr>
                <a:spLocks noEditPoints="1"/>
              </p:cNvSpPr>
              <p:nvPr/>
            </p:nvSpPr>
            <p:spPr bwMode="auto">
              <a:xfrm>
                <a:off x="3399848" y="2056810"/>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C00000">
                  <a:alpha val="30196"/>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621" name="Group 620">
                <a:extLst>
                  <a:ext uri="{FF2B5EF4-FFF2-40B4-BE49-F238E27FC236}">
                    <a16:creationId xmlns="" xmlns:a16="http://schemas.microsoft.com/office/drawing/2014/main" id="{A29DB797-1FB7-48EC-9743-9C3903DD5503}"/>
                  </a:ext>
                </a:extLst>
              </p:cNvPr>
              <p:cNvGrpSpPr/>
              <p:nvPr/>
            </p:nvGrpSpPr>
            <p:grpSpPr>
              <a:xfrm>
                <a:off x="2462023" y="2054202"/>
                <a:ext cx="245844" cy="477435"/>
                <a:chOff x="657226" y="2028826"/>
                <a:chExt cx="1390650" cy="3486150"/>
              </a:xfrm>
              <a:solidFill>
                <a:srgbClr val="FFFFFF">
                  <a:lumMod val="85000"/>
                </a:srgbClr>
              </a:solidFill>
            </p:grpSpPr>
            <p:sp>
              <p:nvSpPr>
                <p:cNvPr id="668" name="Oval 6">
                  <a:extLst>
                    <a:ext uri="{FF2B5EF4-FFF2-40B4-BE49-F238E27FC236}">
                      <a16:creationId xmlns="" xmlns:a16="http://schemas.microsoft.com/office/drawing/2014/main" id="{DFB56F7E-B2CC-4728-823C-CA0CB7452440}"/>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69" name="Freeform 7">
                  <a:extLst>
                    <a:ext uri="{FF2B5EF4-FFF2-40B4-BE49-F238E27FC236}">
                      <a16:creationId xmlns="" xmlns:a16="http://schemas.microsoft.com/office/drawing/2014/main" id="{E35DD3B0-2905-446F-B7AE-8EEE7439E2AD}"/>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622" name="Freeform 8">
                <a:extLst>
                  <a:ext uri="{FF2B5EF4-FFF2-40B4-BE49-F238E27FC236}">
                    <a16:creationId xmlns="" xmlns:a16="http://schemas.microsoft.com/office/drawing/2014/main" id="{CAD1D5FD-F58E-4ABC-AC88-B89AD6FE4A2C}"/>
                  </a:ext>
                </a:extLst>
              </p:cNvPr>
              <p:cNvSpPr>
                <a:spLocks noEditPoints="1"/>
              </p:cNvSpPr>
              <p:nvPr/>
            </p:nvSpPr>
            <p:spPr bwMode="auto">
              <a:xfrm>
                <a:off x="2751061" y="2055038"/>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C00000">
                  <a:alpha val="30196"/>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623" name="Group 622">
                <a:extLst>
                  <a:ext uri="{FF2B5EF4-FFF2-40B4-BE49-F238E27FC236}">
                    <a16:creationId xmlns="" xmlns:a16="http://schemas.microsoft.com/office/drawing/2014/main" id="{482E1B06-86B5-4BC6-884E-E1DB80028000}"/>
                  </a:ext>
                </a:extLst>
              </p:cNvPr>
              <p:cNvGrpSpPr/>
              <p:nvPr/>
            </p:nvGrpSpPr>
            <p:grpSpPr>
              <a:xfrm>
                <a:off x="3085423" y="1551869"/>
                <a:ext cx="245844" cy="477435"/>
                <a:chOff x="657226" y="2028826"/>
                <a:chExt cx="1390650" cy="3486150"/>
              </a:xfrm>
              <a:solidFill>
                <a:srgbClr val="FFFFFF">
                  <a:lumMod val="85000"/>
                </a:srgbClr>
              </a:solidFill>
            </p:grpSpPr>
            <p:sp>
              <p:nvSpPr>
                <p:cNvPr id="666" name="Oval 6">
                  <a:extLst>
                    <a:ext uri="{FF2B5EF4-FFF2-40B4-BE49-F238E27FC236}">
                      <a16:creationId xmlns="" xmlns:a16="http://schemas.microsoft.com/office/drawing/2014/main" id="{9BD5F570-925E-4B9F-A0FE-3B9A9E285397}"/>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67" name="Freeform 7">
                  <a:extLst>
                    <a:ext uri="{FF2B5EF4-FFF2-40B4-BE49-F238E27FC236}">
                      <a16:creationId xmlns="" xmlns:a16="http://schemas.microsoft.com/office/drawing/2014/main" id="{D1B8145C-022C-4321-A84C-922B960C457D}"/>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624" name="Freeform 8">
                <a:extLst>
                  <a:ext uri="{FF2B5EF4-FFF2-40B4-BE49-F238E27FC236}">
                    <a16:creationId xmlns="" xmlns:a16="http://schemas.microsoft.com/office/drawing/2014/main" id="{DDC117F9-2B1D-42C8-921F-A7DEBC085B5F}"/>
                  </a:ext>
                </a:extLst>
              </p:cNvPr>
              <p:cNvSpPr>
                <a:spLocks noEditPoints="1"/>
              </p:cNvSpPr>
              <p:nvPr/>
            </p:nvSpPr>
            <p:spPr bwMode="auto">
              <a:xfrm>
                <a:off x="3397321" y="1552704"/>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C00000">
                  <a:alpha val="30196"/>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625" name="Group 624">
                <a:extLst>
                  <a:ext uri="{FF2B5EF4-FFF2-40B4-BE49-F238E27FC236}">
                    <a16:creationId xmlns="" xmlns:a16="http://schemas.microsoft.com/office/drawing/2014/main" id="{CB1541AE-0114-496A-9C87-27C8FA9CC489}"/>
                  </a:ext>
                </a:extLst>
              </p:cNvPr>
              <p:cNvGrpSpPr/>
              <p:nvPr/>
            </p:nvGrpSpPr>
            <p:grpSpPr>
              <a:xfrm>
                <a:off x="2456750" y="1551869"/>
                <a:ext cx="245844" cy="477435"/>
                <a:chOff x="657226" y="2028826"/>
                <a:chExt cx="1390650" cy="3486150"/>
              </a:xfrm>
              <a:solidFill>
                <a:srgbClr val="FFFFFF">
                  <a:lumMod val="85000"/>
                </a:srgbClr>
              </a:solidFill>
            </p:grpSpPr>
            <p:sp>
              <p:nvSpPr>
                <p:cNvPr id="664" name="Oval 6">
                  <a:extLst>
                    <a:ext uri="{FF2B5EF4-FFF2-40B4-BE49-F238E27FC236}">
                      <a16:creationId xmlns="" xmlns:a16="http://schemas.microsoft.com/office/drawing/2014/main" id="{F5BF4031-B3FC-4EF8-8367-9DFE173235EA}"/>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65" name="Freeform 7">
                  <a:extLst>
                    <a:ext uri="{FF2B5EF4-FFF2-40B4-BE49-F238E27FC236}">
                      <a16:creationId xmlns="" xmlns:a16="http://schemas.microsoft.com/office/drawing/2014/main" id="{6716744F-1301-43CF-B440-097085CF9D5D}"/>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626" name="Freeform 8">
                <a:extLst>
                  <a:ext uri="{FF2B5EF4-FFF2-40B4-BE49-F238E27FC236}">
                    <a16:creationId xmlns="" xmlns:a16="http://schemas.microsoft.com/office/drawing/2014/main" id="{75AAB839-F40D-4E5F-B476-5A01CF4AC494}"/>
                  </a:ext>
                </a:extLst>
              </p:cNvPr>
              <p:cNvSpPr>
                <a:spLocks noEditPoints="1"/>
              </p:cNvSpPr>
              <p:nvPr/>
            </p:nvSpPr>
            <p:spPr bwMode="auto">
              <a:xfrm>
                <a:off x="2745788" y="1552704"/>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627" name="Group 626">
                <a:extLst>
                  <a:ext uri="{FF2B5EF4-FFF2-40B4-BE49-F238E27FC236}">
                    <a16:creationId xmlns="" xmlns:a16="http://schemas.microsoft.com/office/drawing/2014/main" id="{7DEE5DDD-C98C-4785-9EA4-F55B9573A2B6}"/>
                  </a:ext>
                </a:extLst>
              </p:cNvPr>
              <p:cNvGrpSpPr/>
              <p:nvPr/>
            </p:nvGrpSpPr>
            <p:grpSpPr>
              <a:xfrm>
                <a:off x="6459961" y="2052026"/>
                <a:ext cx="245844" cy="477435"/>
                <a:chOff x="657226" y="2028826"/>
                <a:chExt cx="1390650" cy="3486150"/>
              </a:xfrm>
              <a:solidFill>
                <a:srgbClr val="FFFFFF">
                  <a:lumMod val="85000"/>
                </a:srgbClr>
              </a:solidFill>
            </p:grpSpPr>
            <p:sp>
              <p:nvSpPr>
                <p:cNvPr id="662" name="Oval 6">
                  <a:extLst>
                    <a:ext uri="{FF2B5EF4-FFF2-40B4-BE49-F238E27FC236}">
                      <a16:creationId xmlns="" xmlns:a16="http://schemas.microsoft.com/office/drawing/2014/main" id="{3F3C6DD1-1D9F-47FB-97CF-F909786B7193}"/>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63" name="Freeform 7">
                  <a:extLst>
                    <a:ext uri="{FF2B5EF4-FFF2-40B4-BE49-F238E27FC236}">
                      <a16:creationId xmlns="" xmlns:a16="http://schemas.microsoft.com/office/drawing/2014/main" id="{D8EC47EA-5AB3-4C17-8E9B-073EC52651C7}"/>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grpSp>
            <p:nvGrpSpPr>
              <p:cNvPr id="628" name="Group 627">
                <a:extLst>
                  <a:ext uri="{FF2B5EF4-FFF2-40B4-BE49-F238E27FC236}">
                    <a16:creationId xmlns="" xmlns:a16="http://schemas.microsoft.com/office/drawing/2014/main" id="{3FF45B28-C3B4-4B72-B184-CE84F6F7E617}"/>
                  </a:ext>
                </a:extLst>
              </p:cNvPr>
              <p:cNvGrpSpPr/>
              <p:nvPr/>
            </p:nvGrpSpPr>
            <p:grpSpPr>
              <a:xfrm>
                <a:off x="6454689" y="1549692"/>
                <a:ext cx="245844" cy="477435"/>
                <a:chOff x="657226" y="2028826"/>
                <a:chExt cx="1390650" cy="3486150"/>
              </a:xfrm>
              <a:solidFill>
                <a:srgbClr val="FFFFFF">
                  <a:lumMod val="85000"/>
                </a:srgbClr>
              </a:solidFill>
            </p:grpSpPr>
            <p:sp>
              <p:nvSpPr>
                <p:cNvPr id="660" name="Oval 6">
                  <a:extLst>
                    <a:ext uri="{FF2B5EF4-FFF2-40B4-BE49-F238E27FC236}">
                      <a16:creationId xmlns="" xmlns:a16="http://schemas.microsoft.com/office/drawing/2014/main" id="{22F4762D-073A-4478-904B-5C060C42C701}"/>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61" name="Freeform 7">
                  <a:extLst>
                    <a:ext uri="{FF2B5EF4-FFF2-40B4-BE49-F238E27FC236}">
                      <a16:creationId xmlns="" xmlns:a16="http://schemas.microsoft.com/office/drawing/2014/main" id="{A3BCCD36-BC0A-4B4B-85D1-421AE0ECF15E}"/>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grpSp>
            <p:nvGrpSpPr>
              <p:cNvPr id="629" name="Group 628">
                <a:extLst>
                  <a:ext uri="{FF2B5EF4-FFF2-40B4-BE49-F238E27FC236}">
                    <a16:creationId xmlns="" xmlns:a16="http://schemas.microsoft.com/office/drawing/2014/main" id="{5520BC39-E3D3-4A64-B642-5D15CA37AA0A}"/>
                  </a:ext>
                </a:extLst>
              </p:cNvPr>
              <p:cNvGrpSpPr/>
              <p:nvPr/>
            </p:nvGrpSpPr>
            <p:grpSpPr>
              <a:xfrm>
                <a:off x="7098156" y="2052026"/>
                <a:ext cx="245844" cy="477435"/>
                <a:chOff x="657226" y="2028826"/>
                <a:chExt cx="1390650" cy="3486150"/>
              </a:xfrm>
              <a:solidFill>
                <a:srgbClr val="FFFFFF">
                  <a:lumMod val="85000"/>
                </a:srgbClr>
              </a:solidFill>
            </p:grpSpPr>
            <p:sp>
              <p:nvSpPr>
                <p:cNvPr id="658" name="Oval 6">
                  <a:extLst>
                    <a:ext uri="{FF2B5EF4-FFF2-40B4-BE49-F238E27FC236}">
                      <a16:creationId xmlns="" xmlns:a16="http://schemas.microsoft.com/office/drawing/2014/main" id="{B608BA96-C0A5-4A33-8F86-BCE22749C73C}"/>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59" name="Freeform 7">
                  <a:extLst>
                    <a:ext uri="{FF2B5EF4-FFF2-40B4-BE49-F238E27FC236}">
                      <a16:creationId xmlns="" xmlns:a16="http://schemas.microsoft.com/office/drawing/2014/main" id="{7501A87C-62AF-4E9D-AF07-DD440785762A}"/>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630" name="Freeform 8">
                <a:extLst>
                  <a:ext uri="{FF2B5EF4-FFF2-40B4-BE49-F238E27FC236}">
                    <a16:creationId xmlns="" xmlns:a16="http://schemas.microsoft.com/office/drawing/2014/main" id="{4B06348C-6306-42AF-BD93-E44C6C201B4F}"/>
                  </a:ext>
                </a:extLst>
              </p:cNvPr>
              <p:cNvSpPr>
                <a:spLocks noEditPoints="1"/>
              </p:cNvSpPr>
              <p:nvPr/>
            </p:nvSpPr>
            <p:spPr bwMode="auto">
              <a:xfrm>
                <a:off x="6738429" y="2052861"/>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631" name="Group 630">
                <a:extLst>
                  <a:ext uri="{FF2B5EF4-FFF2-40B4-BE49-F238E27FC236}">
                    <a16:creationId xmlns="" xmlns:a16="http://schemas.microsoft.com/office/drawing/2014/main" id="{B094D94F-45A6-45D3-AF25-2A5838487397}"/>
                  </a:ext>
                </a:extLst>
              </p:cNvPr>
              <p:cNvGrpSpPr/>
              <p:nvPr/>
            </p:nvGrpSpPr>
            <p:grpSpPr>
              <a:xfrm>
                <a:off x="7098156" y="1556251"/>
                <a:ext cx="245844" cy="477435"/>
                <a:chOff x="657226" y="2028826"/>
                <a:chExt cx="1390650" cy="3486150"/>
              </a:xfrm>
              <a:solidFill>
                <a:srgbClr val="FFFFFF">
                  <a:lumMod val="85000"/>
                </a:srgbClr>
              </a:solidFill>
            </p:grpSpPr>
            <p:sp>
              <p:nvSpPr>
                <p:cNvPr id="656" name="Oval 6">
                  <a:extLst>
                    <a:ext uri="{FF2B5EF4-FFF2-40B4-BE49-F238E27FC236}">
                      <a16:creationId xmlns="" xmlns:a16="http://schemas.microsoft.com/office/drawing/2014/main" id="{5A903E43-2BA4-480C-9FA6-9CDCB6E00C4B}"/>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57" name="Freeform 7">
                  <a:extLst>
                    <a:ext uri="{FF2B5EF4-FFF2-40B4-BE49-F238E27FC236}">
                      <a16:creationId xmlns="" xmlns:a16="http://schemas.microsoft.com/office/drawing/2014/main" id="{BE3DF535-2DCA-4FBF-83E6-CC185C8C9046}"/>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632" name="Freeform 8">
                <a:extLst>
                  <a:ext uri="{FF2B5EF4-FFF2-40B4-BE49-F238E27FC236}">
                    <a16:creationId xmlns="" xmlns:a16="http://schemas.microsoft.com/office/drawing/2014/main" id="{AB9AA933-5EC8-4A3E-AD09-12E43E13EFD7}"/>
                  </a:ext>
                </a:extLst>
              </p:cNvPr>
              <p:cNvSpPr>
                <a:spLocks noEditPoints="1"/>
              </p:cNvSpPr>
              <p:nvPr/>
            </p:nvSpPr>
            <p:spPr bwMode="auto">
              <a:xfrm>
                <a:off x="6738429" y="1557086"/>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nvGrpSpPr>
              <p:cNvPr id="633" name="Group 632">
                <a:extLst>
                  <a:ext uri="{FF2B5EF4-FFF2-40B4-BE49-F238E27FC236}">
                    <a16:creationId xmlns="" xmlns:a16="http://schemas.microsoft.com/office/drawing/2014/main" id="{36FFB8A0-9BDD-43F0-A0D6-00E6DC2E6795}"/>
                  </a:ext>
                </a:extLst>
              </p:cNvPr>
              <p:cNvGrpSpPr/>
              <p:nvPr/>
            </p:nvGrpSpPr>
            <p:grpSpPr>
              <a:xfrm>
                <a:off x="2155061" y="2055975"/>
                <a:ext cx="245844" cy="477435"/>
                <a:chOff x="657226" y="2028826"/>
                <a:chExt cx="1390650" cy="3486150"/>
              </a:xfrm>
              <a:solidFill>
                <a:srgbClr val="FFFFFF">
                  <a:lumMod val="85000"/>
                </a:srgbClr>
              </a:solidFill>
            </p:grpSpPr>
            <p:sp>
              <p:nvSpPr>
                <p:cNvPr id="654" name="Oval 6">
                  <a:extLst>
                    <a:ext uri="{FF2B5EF4-FFF2-40B4-BE49-F238E27FC236}">
                      <a16:creationId xmlns="" xmlns:a16="http://schemas.microsoft.com/office/drawing/2014/main" id="{6564ABFC-9A6D-4777-B309-B29CFD5A623D}"/>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55" name="Freeform 7">
                  <a:extLst>
                    <a:ext uri="{FF2B5EF4-FFF2-40B4-BE49-F238E27FC236}">
                      <a16:creationId xmlns="" xmlns:a16="http://schemas.microsoft.com/office/drawing/2014/main" id="{BD49CE51-BF65-49FC-B40D-988BFEE47676}"/>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grpSp>
            <p:nvGrpSpPr>
              <p:cNvPr id="634" name="Group 633">
                <a:extLst>
                  <a:ext uri="{FF2B5EF4-FFF2-40B4-BE49-F238E27FC236}">
                    <a16:creationId xmlns="" xmlns:a16="http://schemas.microsoft.com/office/drawing/2014/main" id="{E51164C2-2556-4849-A706-C4774F8874D8}"/>
                  </a:ext>
                </a:extLst>
              </p:cNvPr>
              <p:cNvGrpSpPr/>
              <p:nvPr/>
            </p:nvGrpSpPr>
            <p:grpSpPr>
              <a:xfrm>
                <a:off x="2155061" y="1560200"/>
                <a:ext cx="245844" cy="477435"/>
                <a:chOff x="657226" y="2028826"/>
                <a:chExt cx="1390650" cy="3486150"/>
              </a:xfrm>
              <a:solidFill>
                <a:srgbClr val="FFFFFF">
                  <a:lumMod val="85000"/>
                </a:srgbClr>
              </a:solidFill>
            </p:grpSpPr>
            <p:sp>
              <p:nvSpPr>
                <p:cNvPr id="652" name="Oval 6">
                  <a:extLst>
                    <a:ext uri="{FF2B5EF4-FFF2-40B4-BE49-F238E27FC236}">
                      <a16:creationId xmlns="" xmlns:a16="http://schemas.microsoft.com/office/drawing/2014/main" id="{A36F5D10-3C08-4E50-9203-6440ABEE7430}"/>
                    </a:ext>
                  </a:extLst>
                </p:cNvPr>
                <p:cNvSpPr>
                  <a:spLocks noChangeArrowheads="1"/>
                </p:cNvSpPr>
                <p:nvPr/>
              </p:nvSpPr>
              <p:spPr bwMode="auto">
                <a:xfrm>
                  <a:off x="1047751" y="2028826"/>
                  <a:ext cx="600075" cy="60007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53" name="Freeform 7">
                  <a:extLst>
                    <a:ext uri="{FF2B5EF4-FFF2-40B4-BE49-F238E27FC236}">
                      <a16:creationId xmlns="" xmlns:a16="http://schemas.microsoft.com/office/drawing/2014/main" id="{049942DE-1552-4440-84B5-522163B6A299}"/>
                    </a:ext>
                  </a:extLst>
                </p:cNvPr>
                <p:cNvSpPr>
                  <a:spLocks/>
                </p:cNvSpPr>
                <p:nvPr/>
              </p:nvSpPr>
              <p:spPr bwMode="auto">
                <a:xfrm>
                  <a:off x="657226" y="2705101"/>
                  <a:ext cx="1390650" cy="2809875"/>
                </a:xfrm>
                <a:custGeom>
                  <a:avLst/>
                  <a:gdLst>
                    <a:gd name="T0" fmla="*/ 426 w 2336"/>
                    <a:gd name="T1" fmla="*/ 0 h 4720"/>
                    <a:gd name="T2" fmla="*/ 0 w 2336"/>
                    <a:gd name="T3" fmla="*/ 459 h 4720"/>
                    <a:gd name="T4" fmla="*/ 0 w 2336"/>
                    <a:gd name="T5" fmla="*/ 580 h 4720"/>
                    <a:gd name="T6" fmla="*/ 0 w 2336"/>
                    <a:gd name="T7" fmla="*/ 2004 h 4720"/>
                    <a:gd name="T8" fmla="*/ 213 w 2336"/>
                    <a:gd name="T9" fmla="*/ 2221 h 4720"/>
                    <a:gd name="T10" fmla="*/ 426 w 2336"/>
                    <a:gd name="T11" fmla="*/ 2004 h 4720"/>
                    <a:gd name="T12" fmla="*/ 426 w 2336"/>
                    <a:gd name="T13" fmla="*/ 646 h 4720"/>
                    <a:gd name="T14" fmla="*/ 522 w 2336"/>
                    <a:gd name="T15" fmla="*/ 555 h 4720"/>
                    <a:gd name="T16" fmla="*/ 614 w 2336"/>
                    <a:gd name="T17" fmla="*/ 646 h 4720"/>
                    <a:gd name="T18" fmla="*/ 614 w 2336"/>
                    <a:gd name="T19" fmla="*/ 4466 h 4720"/>
                    <a:gd name="T20" fmla="*/ 843 w 2336"/>
                    <a:gd name="T21" fmla="*/ 4720 h 4720"/>
                    <a:gd name="T22" fmla="*/ 1077 w 2336"/>
                    <a:gd name="T23" fmla="*/ 4466 h 4720"/>
                    <a:gd name="T24" fmla="*/ 1077 w 2336"/>
                    <a:gd name="T25" fmla="*/ 2404 h 4720"/>
                    <a:gd name="T26" fmla="*/ 1260 w 2336"/>
                    <a:gd name="T27" fmla="*/ 2404 h 4720"/>
                    <a:gd name="T28" fmla="*/ 1260 w 2336"/>
                    <a:gd name="T29" fmla="*/ 4466 h 4720"/>
                    <a:gd name="T30" fmla="*/ 1494 w 2336"/>
                    <a:gd name="T31" fmla="*/ 4720 h 4720"/>
                    <a:gd name="T32" fmla="*/ 1723 w 2336"/>
                    <a:gd name="T33" fmla="*/ 4466 h 4720"/>
                    <a:gd name="T34" fmla="*/ 1723 w 2336"/>
                    <a:gd name="T35" fmla="*/ 646 h 4720"/>
                    <a:gd name="T36" fmla="*/ 1819 w 2336"/>
                    <a:gd name="T37" fmla="*/ 555 h 4720"/>
                    <a:gd name="T38" fmla="*/ 1911 w 2336"/>
                    <a:gd name="T39" fmla="*/ 646 h 4720"/>
                    <a:gd name="T40" fmla="*/ 1911 w 2336"/>
                    <a:gd name="T41" fmla="*/ 2004 h 4720"/>
                    <a:gd name="T42" fmla="*/ 2124 w 2336"/>
                    <a:gd name="T43" fmla="*/ 2221 h 4720"/>
                    <a:gd name="T44" fmla="*/ 2336 w 2336"/>
                    <a:gd name="T45" fmla="*/ 2004 h 4720"/>
                    <a:gd name="T46" fmla="*/ 2336 w 2336"/>
                    <a:gd name="T47" fmla="*/ 580 h 4720"/>
                    <a:gd name="T48" fmla="*/ 2336 w 2336"/>
                    <a:gd name="T49" fmla="*/ 459 h 4720"/>
                    <a:gd name="T50" fmla="*/ 1911 w 2336"/>
                    <a:gd name="T51" fmla="*/ 0 h 4720"/>
                    <a:gd name="T52" fmla="*/ 426 w 2336"/>
                    <a:gd name="T53" fmla="*/ 0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6" h="4720">
                      <a:moveTo>
                        <a:pt x="426" y="0"/>
                      </a:moveTo>
                      <a:cubicBezTo>
                        <a:pt x="188" y="0"/>
                        <a:pt x="0" y="217"/>
                        <a:pt x="0" y="459"/>
                      </a:cubicBezTo>
                      <a:cubicBezTo>
                        <a:pt x="0" y="580"/>
                        <a:pt x="0" y="580"/>
                        <a:pt x="0" y="580"/>
                      </a:cubicBezTo>
                      <a:cubicBezTo>
                        <a:pt x="0" y="2004"/>
                        <a:pt x="0" y="2004"/>
                        <a:pt x="0" y="2004"/>
                      </a:cubicBezTo>
                      <a:cubicBezTo>
                        <a:pt x="0" y="2125"/>
                        <a:pt x="96" y="2221"/>
                        <a:pt x="213" y="2221"/>
                      </a:cubicBezTo>
                      <a:cubicBezTo>
                        <a:pt x="330" y="2221"/>
                        <a:pt x="426" y="2125"/>
                        <a:pt x="426" y="2004"/>
                      </a:cubicBezTo>
                      <a:cubicBezTo>
                        <a:pt x="426" y="646"/>
                        <a:pt x="426" y="646"/>
                        <a:pt x="426" y="646"/>
                      </a:cubicBezTo>
                      <a:cubicBezTo>
                        <a:pt x="426" y="596"/>
                        <a:pt x="468" y="555"/>
                        <a:pt x="522" y="555"/>
                      </a:cubicBezTo>
                      <a:cubicBezTo>
                        <a:pt x="572" y="555"/>
                        <a:pt x="614" y="596"/>
                        <a:pt x="614" y="646"/>
                      </a:cubicBezTo>
                      <a:cubicBezTo>
                        <a:pt x="614" y="4466"/>
                        <a:pt x="614" y="4466"/>
                        <a:pt x="614" y="4466"/>
                      </a:cubicBezTo>
                      <a:cubicBezTo>
                        <a:pt x="614" y="4608"/>
                        <a:pt x="718" y="4720"/>
                        <a:pt x="843" y="4720"/>
                      </a:cubicBezTo>
                      <a:cubicBezTo>
                        <a:pt x="972" y="4720"/>
                        <a:pt x="1077" y="4608"/>
                        <a:pt x="1077" y="4466"/>
                      </a:cubicBezTo>
                      <a:cubicBezTo>
                        <a:pt x="1077" y="2404"/>
                        <a:pt x="1077" y="2404"/>
                        <a:pt x="1077" y="2404"/>
                      </a:cubicBezTo>
                      <a:cubicBezTo>
                        <a:pt x="1260" y="2404"/>
                        <a:pt x="1260" y="2404"/>
                        <a:pt x="1260" y="2404"/>
                      </a:cubicBezTo>
                      <a:cubicBezTo>
                        <a:pt x="1260" y="4466"/>
                        <a:pt x="1260" y="4466"/>
                        <a:pt x="1260" y="4466"/>
                      </a:cubicBezTo>
                      <a:cubicBezTo>
                        <a:pt x="1260" y="4608"/>
                        <a:pt x="1365" y="4720"/>
                        <a:pt x="1494" y="4720"/>
                      </a:cubicBezTo>
                      <a:cubicBezTo>
                        <a:pt x="1623" y="4720"/>
                        <a:pt x="1723" y="4608"/>
                        <a:pt x="1723" y="4466"/>
                      </a:cubicBezTo>
                      <a:cubicBezTo>
                        <a:pt x="1723" y="646"/>
                        <a:pt x="1723" y="646"/>
                        <a:pt x="1723" y="646"/>
                      </a:cubicBezTo>
                      <a:cubicBezTo>
                        <a:pt x="1723" y="596"/>
                        <a:pt x="1765" y="555"/>
                        <a:pt x="1819" y="555"/>
                      </a:cubicBezTo>
                      <a:cubicBezTo>
                        <a:pt x="1869" y="555"/>
                        <a:pt x="1911" y="596"/>
                        <a:pt x="1911" y="646"/>
                      </a:cubicBezTo>
                      <a:cubicBezTo>
                        <a:pt x="1911" y="2004"/>
                        <a:pt x="1911" y="2004"/>
                        <a:pt x="1911" y="2004"/>
                      </a:cubicBezTo>
                      <a:cubicBezTo>
                        <a:pt x="1911" y="2125"/>
                        <a:pt x="2007" y="2221"/>
                        <a:pt x="2124" y="2221"/>
                      </a:cubicBezTo>
                      <a:cubicBezTo>
                        <a:pt x="2241" y="2221"/>
                        <a:pt x="2336" y="2125"/>
                        <a:pt x="2336" y="2004"/>
                      </a:cubicBezTo>
                      <a:cubicBezTo>
                        <a:pt x="2336" y="580"/>
                        <a:pt x="2336" y="580"/>
                        <a:pt x="2336" y="580"/>
                      </a:cubicBezTo>
                      <a:cubicBezTo>
                        <a:pt x="2336" y="459"/>
                        <a:pt x="2336" y="459"/>
                        <a:pt x="2336" y="459"/>
                      </a:cubicBezTo>
                      <a:cubicBezTo>
                        <a:pt x="2336" y="217"/>
                        <a:pt x="2149" y="0"/>
                        <a:pt x="1911" y="0"/>
                      </a:cubicBez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635" name="Oval 634">
                <a:extLst>
                  <a:ext uri="{FF2B5EF4-FFF2-40B4-BE49-F238E27FC236}">
                    <a16:creationId xmlns="" xmlns:a16="http://schemas.microsoft.com/office/drawing/2014/main" id="{77C6998A-8AFE-4B4C-A739-D9397BDE9554}"/>
                  </a:ext>
                </a:extLst>
              </p:cNvPr>
              <p:cNvSpPr/>
              <p:nvPr/>
            </p:nvSpPr>
            <p:spPr bwMode="auto">
              <a:xfrm>
                <a:off x="2470660" y="1449512"/>
                <a:ext cx="2011274" cy="1799272"/>
              </a:xfrm>
              <a:prstGeom prst="ellipse">
                <a:avLst/>
              </a:prstGeom>
              <a:noFill/>
              <a:ln w="28575" cap="sq" cmpd="sng" algn="ctr">
                <a:solidFill>
                  <a:srgbClr val="D1E305"/>
                </a:solid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71D49"/>
                  </a:solidFill>
                  <a:effectLst/>
                  <a:uLnTx/>
                  <a:uFillTx/>
                  <a:latin typeface="Calibri"/>
                  <a:ea typeface="+mn-ea"/>
                  <a:cs typeface="+mn-cs"/>
                </a:endParaRPr>
              </a:p>
            </p:txBody>
          </p:sp>
          <p:sp>
            <p:nvSpPr>
              <p:cNvPr id="636" name="Oval 635">
                <a:extLst>
                  <a:ext uri="{FF2B5EF4-FFF2-40B4-BE49-F238E27FC236}">
                    <a16:creationId xmlns="" xmlns:a16="http://schemas.microsoft.com/office/drawing/2014/main" id="{2C909BC5-9147-4AE7-B9CF-6C96308C2537}"/>
                  </a:ext>
                </a:extLst>
              </p:cNvPr>
              <p:cNvSpPr/>
              <p:nvPr/>
            </p:nvSpPr>
            <p:spPr bwMode="auto">
              <a:xfrm>
                <a:off x="5015405" y="2919653"/>
                <a:ext cx="1763907" cy="1792053"/>
              </a:xfrm>
              <a:prstGeom prst="ellipse">
                <a:avLst/>
              </a:prstGeom>
              <a:noFill/>
              <a:ln w="28575" cap="sq" cmpd="sng" algn="ctr">
                <a:solidFill>
                  <a:srgbClr val="D1E305"/>
                </a:solid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71D49"/>
                  </a:solidFill>
                  <a:effectLst/>
                  <a:uLnTx/>
                  <a:uFillTx/>
                  <a:latin typeface="Calibri"/>
                  <a:ea typeface="+mn-ea"/>
                  <a:cs typeface="+mn-cs"/>
                </a:endParaRPr>
              </a:p>
            </p:txBody>
          </p:sp>
          <p:sp>
            <p:nvSpPr>
              <p:cNvPr id="637" name="Freeform 8">
                <a:extLst>
                  <a:ext uri="{FF2B5EF4-FFF2-40B4-BE49-F238E27FC236}">
                    <a16:creationId xmlns="" xmlns:a16="http://schemas.microsoft.com/office/drawing/2014/main" id="{BE0082C1-314E-4648-B67F-82445F358EEE}"/>
                  </a:ext>
                </a:extLst>
              </p:cNvPr>
              <p:cNvSpPr>
                <a:spLocks noEditPoints="1"/>
              </p:cNvSpPr>
              <p:nvPr/>
            </p:nvSpPr>
            <p:spPr bwMode="auto">
              <a:xfrm>
                <a:off x="3387651" y="2610916"/>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38" name="Freeform 8">
                <a:extLst>
                  <a:ext uri="{FF2B5EF4-FFF2-40B4-BE49-F238E27FC236}">
                    <a16:creationId xmlns="" xmlns:a16="http://schemas.microsoft.com/office/drawing/2014/main" id="{D6F980D8-B0FD-4AE8-BDD6-47B8714AB4E5}"/>
                  </a:ext>
                </a:extLst>
              </p:cNvPr>
              <p:cNvSpPr>
                <a:spLocks noEditPoints="1"/>
              </p:cNvSpPr>
              <p:nvPr/>
            </p:nvSpPr>
            <p:spPr bwMode="auto">
              <a:xfrm>
                <a:off x="2736118" y="2610916"/>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39" name="Freeform 8">
                <a:extLst>
                  <a:ext uri="{FF2B5EF4-FFF2-40B4-BE49-F238E27FC236}">
                    <a16:creationId xmlns="" xmlns:a16="http://schemas.microsoft.com/office/drawing/2014/main" id="{02860147-0DC2-4171-AE39-B9346153C1E1}"/>
                  </a:ext>
                </a:extLst>
              </p:cNvPr>
              <p:cNvSpPr>
                <a:spLocks noEditPoints="1"/>
              </p:cNvSpPr>
              <p:nvPr/>
            </p:nvSpPr>
            <p:spPr bwMode="auto">
              <a:xfrm>
                <a:off x="4058678" y="2050237"/>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40" name="Freeform 8">
                <a:extLst>
                  <a:ext uri="{FF2B5EF4-FFF2-40B4-BE49-F238E27FC236}">
                    <a16:creationId xmlns="" xmlns:a16="http://schemas.microsoft.com/office/drawing/2014/main" id="{CABD8B2D-997B-4C65-BF37-7F4E61014C50}"/>
                  </a:ext>
                </a:extLst>
              </p:cNvPr>
              <p:cNvSpPr>
                <a:spLocks noEditPoints="1"/>
              </p:cNvSpPr>
              <p:nvPr/>
            </p:nvSpPr>
            <p:spPr bwMode="auto">
              <a:xfrm>
                <a:off x="3389629" y="2056794"/>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41" name="Freeform 8">
                <a:extLst>
                  <a:ext uri="{FF2B5EF4-FFF2-40B4-BE49-F238E27FC236}">
                    <a16:creationId xmlns="" xmlns:a16="http://schemas.microsoft.com/office/drawing/2014/main" id="{9CF4D7DC-4F14-4373-81A0-1725E3407A86}"/>
                  </a:ext>
                </a:extLst>
              </p:cNvPr>
              <p:cNvSpPr>
                <a:spLocks noEditPoints="1"/>
              </p:cNvSpPr>
              <p:nvPr/>
            </p:nvSpPr>
            <p:spPr bwMode="auto">
              <a:xfrm>
                <a:off x="2740842" y="2055021"/>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42" name="Freeform 8">
                <a:extLst>
                  <a:ext uri="{FF2B5EF4-FFF2-40B4-BE49-F238E27FC236}">
                    <a16:creationId xmlns="" xmlns:a16="http://schemas.microsoft.com/office/drawing/2014/main" id="{AA3FAE40-2C14-4583-9ED8-90F91040AF21}"/>
                  </a:ext>
                </a:extLst>
              </p:cNvPr>
              <p:cNvSpPr>
                <a:spLocks noEditPoints="1"/>
              </p:cNvSpPr>
              <p:nvPr/>
            </p:nvSpPr>
            <p:spPr bwMode="auto">
              <a:xfrm>
                <a:off x="3387102" y="1552688"/>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70208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43" name="Freeform 8">
                <a:extLst>
                  <a:ext uri="{FF2B5EF4-FFF2-40B4-BE49-F238E27FC236}">
                    <a16:creationId xmlns="" xmlns:a16="http://schemas.microsoft.com/office/drawing/2014/main" id="{FD38EC3B-3AB7-437F-8682-B696F62A7430}"/>
                  </a:ext>
                </a:extLst>
              </p:cNvPr>
              <p:cNvSpPr>
                <a:spLocks noEditPoints="1"/>
              </p:cNvSpPr>
              <p:nvPr/>
            </p:nvSpPr>
            <p:spPr bwMode="auto">
              <a:xfrm>
                <a:off x="1814056" y="5209048"/>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44" name="Freeform 8">
                <a:extLst>
                  <a:ext uri="{FF2B5EF4-FFF2-40B4-BE49-F238E27FC236}">
                    <a16:creationId xmlns="" xmlns:a16="http://schemas.microsoft.com/office/drawing/2014/main" id="{903A38DF-85E6-4D54-BA24-410549FE91C8}"/>
                  </a:ext>
                </a:extLst>
              </p:cNvPr>
              <p:cNvSpPr>
                <a:spLocks noEditPoints="1"/>
              </p:cNvSpPr>
              <p:nvPr/>
            </p:nvSpPr>
            <p:spPr bwMode="auto">
              <a:xfrm>
                <a:off x="1814056" y="4713273"/>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45" name="Freeform 8">
                <a:extLst>
                  <a:ext uri="{FF2B5EF4-FFF2-40B4-BE49-F238E27FC236}">
                    <a16:creationId xmlns="" xmlns:a16="http://schemas.microsoft.com/office/drawing/2014/main" id="{EE3D7126-88D7-4F0E-82BC-728470AD187A}"/>
                  </a:ext>
                </a:extLst>
              </p:cNvPr>
              <p:cNvSpPr>
                <a:spLocks noEditPoints="1"/>
              </p:cNvSpPr>
              <p:nvPr/>
            </p:nvSpPr>
            <p:spPr bwMode="auto">
              <a:xfrm>
                <a:off x="1811861" y="4144589"/>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46" name="Freeform 8">
                <a:extLst>
                  <a:ext uri="{FF2B5EF4-FFF2-40B4-BE49-F238E27FC236}">
                    <a16:creationId xmlns="" xmlns:a16="http://schemas.microsoft.com/office/drawing/2014/main" id="{CF7D675D-5829-4C27-A51C-0419FB03D4A8}"/>
                  </a:ext>
                </a:extLst>
              </p:cNvPr>
              <p:cNvSpPr>
                <a:spLocks noEditPoints="1"/>
              </p:cNvSpPr>
              <p:nvPr/>
            </p:nvSpPr>
            <p:spPr bwMode="auto">
              <a:xfrm>
                <a:off x="1811861" y="3648814"/>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47" name="Freeform 8">
                <a:extLst>
                  <a:ext uri="{FF2B5EF4-FFF2-40B4-BE49-F238E27FC236}">
                    <a16:creationId xmlns="" xmlns:a16="http://schemas.microsoft.com/office/drawing/2014/main" id="{F7FDC886-1948-4910-AD78-A26928EE69A2}"/>
                  </a:ext>
                </a:extLst>
              </p:cNvPr>
              <p:cNvSpPr>
                <a:spLocks noEditPoints="1"/>
              </p:cNvSpPr>
              <p:nvPr/>
            </p:nvSpPr>
            <p:spPr bwMode="auto">
              <a:xfrm>
                <a:off x="1810765" y="3112430"/>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48" name="Freeform 8">
                <a:extLst>
                  <a:ext uri="{FF2B5EF4-FFF2-40B4-BE49-F238E27FC236}">
                    <a16:creationId xmlns="" xmlns:a16="http://schemas.microsoft.com/office/drawing/2014/main" id="{CF6AD1B3-6C4E-4794-B274-D5560169BB1B}"/>
                  </a:ext>
                </a:extLst>
              </p:cNvPr>
              <p:cNvSpPr>
                <a:spLocks noEditPoints="1"/>
              </p:cNvSpPr>
              <p:nvPr/>
            </p:nvSpPr>
            <p:spPr bwMode="auto">
              <a:xfrm>
                <a:off x="1810765" y="2616655"/>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49" name="Freeform 8">
                <a:extLst>
                  <a:ext uri="{FF2B5EF4-FFF2-40B4-BE49-F238E27FC236}">
                    <a16:creationId xmlns="" xmlns:a16="http://schemas.microsoft.com/office/drawing/2014/main" id="{2F98A04C-4068-4908-BD2F-03EEF55CC0DC}"/>
                  </a:ext>
                </a:extLst>
              </p:cNvPr>
              <p:cNvSpPr>
                <a:spLocks noEditPoints="1"/>
              </p:cNvSpPr>
              <p:nvPr/>
            </p:nvSpPr>
            <p:spPr bwMode="auto">
              <a:xfrm>
                <a:off x="1810216" y="2054201"/>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50" name="Freeform 8">
                <a:extLst>
                  <a:ext uri="{FF2B5EF4-FFF2-40B4-BE49-F238E27FC236}">
                    <a16:creationId xmlns="" xmlns:a16="http://schemas.microsoft.com/office/drawing/2014/main" id="{A8ED3E60-DFA7-4B18-9D5F-6B52F0CDCE9F}"/>
                  </a:ext>
                </a:extLst>
              </p:cNvPr>
              <p:cNvSpPr>
                <a:spLocks noEditPoints="1"/>
              </p:cNvSpPr>
              <p:nvPr/>
            </p:nvSpPr>
            <p:spPr bwMode="auto">
              <a:xfrm>
                <a:off x="1810216" y="1558426"/>
                <a:ext cx="301412" cy="474826"/>
              </a:xfrm>
              <a:custGeom>
                <a:avLst/>
                <a:gdLst>
                  <a:gd name="T0" fmla="*/ 1443 w 2864"/>
                  <a:gd name="T1" fmla="*/ 0 h 5824"/>
                  <a:gd name="T2" fmla="*/ 1924 w 2864"/>
                  <a:gd name="T3" fmla="*/ 502 h 5824"/>
                  <a:gd name="T4" fmla="*/ 1443 w 2864"/>
                  <a:gd name="T5" fmla="*/ 982 h 5824"/>
                  <a:gd name="T6" fmla="*/ 941 w 2864"/>
                  <a:gd name="T7" fmla="*/ 502 h 5824"/>
                  <a:gd name="T8" fmla="*/ 1443 w 2864"/>
                  <a:gd name="T9" fmla="*/ 0 h 5824"/>
                  <a:gd name="T10" fmla="*/ 2362 w 2864"/>
                  <a:gd name="T11" fmla="*/ 1462 h 5824"/>
                  <a:gd name="T12" fmla="*/ 1924 w 2864"/>
                  <a:gd name="T13" fmla="*/ 1113 h 5824"/>
                  <a:gd name="T14" fmla="*/ 941 w 2864"/>
                  <a:gd name="T15" fmla="*/ 1113 h 5824"/>
                  <a:gd name="T16" fmla="*/ 503 w 2864"/>
                  <a:gd name="T17" fmla="*/ 1462 h 5824"/>
                  <a:gd name="T18" fmla="*/ 22 w 2864"/>
                  <a:gd name="T19" fmla="*/ 3229 h 5824"/>
                  <a:gd name="T20" fmla="*/ 197 w 2864"/>
                  <a:gd name="T21" fmla="*/ 3469 h 5824"/>
                  <a:gd name="T22" fmla="*/ 197 w 2864"/>
                  <a:gd name="T23" fmla="*/ 3469 h 5824"/>
                  <a:gd name="T24" fmla="*/ 438 w 2864"/>
                  <a:gd name="T25" fmla="*/ 3316 h 5824"/>
                  <a:gd name="T26" fmla="*/ 853 w 2864"/>
                  <a:gd name="T27" fmla="*/ 1833 h 5824"/>
                  <a:gd name="T28" fmla="*/ 962 w 2864"/>
                  <a:gd name="T29" fmla="*/ 1833 h 5824"/>
                  <a:gd name="T30" fmla="*/ 875 w 2864"/>
                  <a:gd name="T31" fmla="*/ 2116 h 5824"/>
                  <a:gd name="T32" fmla="*/ 307 w 2864"/>
                  <a:gd name="T33" fmla="*/ 3992 h 5824"/>
                  <a:gd name="T34" fmla="*/ 875 w 2864"/>
                  <a:gd name="T35" fmla="*/ 3992 h 5824"/>
                  <a:gd name="T36" fmla="*/ 875 w 2864"/>
                  <a:gd name="T37" fmla="*/ 5585 h 5824"/>
                  <a:gd name="T38" fmla="*/ 1115 w 2864"/>
                  <a:gd name="T39" fmla="*/ 5824 h 5824"/>
                  <a:gd name="T40" fmla="*/ 1115 w 2864"/>
                  <a:gd name="T41" fmla="*/ 5824 h 5824"/>
                  <a:gd name="T42" fmla="*/ 1356 w 2864"/>
                  <a:gd name="T43" fmla="*/ 5585 h 5824"/>
                  <a:gd name="T44" fmla="*/ 1356 w 2864"/>
                  <a:gd name="T45" fmla="*/ 3992 h 5824"/>
                  <a:gd name="T46" fmla="*/ 1443 w 2864"/>
                  <a:gd name="T47" fmla="*/ 3992 h 5824"/>
                  <a:gd name="T48" fmla="*/ 1509 w 2864"/>
                  <a:gd name="T49" fmla="*/ 3992 h 5824"/>
                  <a:gd name="T50" fmla="*/ 1509 w 2864"/>
                  <a:gd name="T51" fmla="*/ 5585 h 5824"/>
                  <a:gd name="T52" fmla="*/ 1749 w 2864"/>
                  <a:gd name="T53" fmla="*/ 5824 h 5824"/>
                  <a:gd name="T54" fmla="*/ 1749 w 2864"/>
                  <a:gd name="T55" fmla="*/ 5824 h 5824"/>
                  <a:gd name="T56" fmla="*/ 1990 w 2864"/>
                  <a:gd name="T57" fmla="*/ 5585 h 5824"/>
                  <a:gd name="T58" fmla="*/ 1990 w 2864"/>
                  <a:gd name="T59" fmla="*/ 3992 h 5824"/>
                  <a:gd name="T60" fmla="*/ 2558 w 2864"/>
                  <a:gd name="T61" fmla="*/ 3992 h 5824"/>
                  <a:gd name="T62" fmla="*/ 1990 w 2864"/>
                  <a:gd name="T63" fmla="*/ 2116 h 5824"/>
                  <a:gd name="T64" fmla="*/ 1903 w 2864"/>
                  <a:gd name="T65" fmla="*/ 1833 h 5824"/>
                  <a:gd name="T66" fmla="*/ 2012 w 2864"/>
                  <a:gd name="T67" fmla="*/ 1833 h 5824"/>
                  <a:gd name="T68" fmla="*/ 2427 w 2864"/>
                  <a:gd name="T69" fmla="*/ 3316 h 5824"/>
                  <a:gd name="T70" fmla="*/ 2690 w 2864"/>
                  <a:gd name="T71" fmla="*/ 3469 h 5824"/>
                  <a:gd name="T72" fmla="*/ 2690 w 2864"/>
                  <a:gd name="T73" fmla="*/ 3469 h 5824"/>
                  <a:gd name="T74" fmla="*/ 2843 w 2864"/>
                  <a:gd name="T75" fmla="*/ 3229 h 5824"/>
                  <a:gd name="T76" fmla="*/ 2362 w 2864"/>
                  <a:gd name="T77" fmla="*/ 1462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5824">
                    <a:moveTo>
                      <a:pt x="1443" y="0"/>
                    </a:moveTo>
                    <a:cubicBezTo>
                      <a:pt x="1706" y="0"/>
                      <a:pt x="1924" y="219"/>
                      <a:pt x="1924" y="502"/>
                    </a:cubicBezTo>
                    <a:cubicBezTo>
                      <a:pt x="1924" y="764"/>
                      <a:pt x="1706" y="982"/>
                      <a:pt x="1443" y="982"/>
                    </a:cubicBezTo>
                    <a:cubicBezTo>
                      <a:pt x="1159" y="982"/>
                      <a:pt x="941" y="764"/>
                      <a:pt x="941" y="502"/>
                    </a:cubicBezTo>
                    <a:cubicBezTo>
                      <a:pt x="941" y="219"/>
                      <a:pt x="1159" y="0"/>
                      <a:pt x="1443" y="0"/>
                    </a:cubicBezTo>
                    <a:close/>
                    <a:moveTo>
                      <a:pt x="2362" y="1462"/>
                    </a:moveTo>
                    <a:cubicBezTo>
                      <a:pt x="2318" y="1266"/>
                      <a:pt x="2143" y="1113"/>
                      <a:pt x="1924" y="1113"/>
                    </a:cubicBezTo>
                    <a:cubicBezTo>
                      <a:pt x="941" y="1113"/>
                      <a:pt x="941" y="1113"/>
                      <a:pt x="941" y="1113"/>
                    </a:cubicBezTo>
                    <a:cubicBezTo>
                      <a:pt x="722" y="1113"/>
                      <a:pt x="547" y="1266"/>
                      <a:pt x="503" y="1462"/>
                    </a:cubicBezTo>
                    <a:cubicBezTo>
                      <a:pt x="22" y="3229"/>
                      <a:pt x="22" y="3229"/>
                      <a:pt x="22" y="3229"/>
                    </a:cubicBezTo>
                    <a:cubicBezTo>
                      <a:pt x="0" y="3338"/>
                      <a:pt x="66" y="3447"/>
                      <a:pt x="197" y="3469"/>
                    </a:cubicBezTo>
                    <a:cubicBezTo>
                      <a:pt x="197" y="3469"/>
                      <a:pt x="197" y="3469"/>
                      <a:pt x="197" y="3469"/>
                    </a:cubicBezTo>
                    <a:cubicBezTo>
                      <a:pt x="307" y="3512"/>
                      <a:pt x="416" y="3425"/>
                      <a:pt x="438" y="3316"/>
                    </a:cubicBezTo>
                    <a:cubicBezTo>
                      <a:pt x="853" y="1833"/>
                      <a:pt x="853" y="1833"/>
                      <a:pt x="853" y="1833"/>
                    </a:cubicBezTo>
                    <a:cubicBezTo>
                      <a:pt x="962" y="1833"/>
                      <a:pt x="962" y="1833"/>
                      <a:pt x="962" y="1833"/>
                    </a:cubicBezTo>
                    <a:cubicBezTo>
                      <a:pt x="875" y="2116"/>
                      <a:pt x="875" y="2116"/>
                      <a:pt x="875" y="2116"/>
                    </a:cubicBezTo>
                    <a:cubicBezTo>
                      <a:pt x="307" y="3992"/>
                      <a:pt x="307" y="3992"/>
                      <a:pt x="307" y="3992"/>
                    </a:cubicBezTo>
                    <a:cubicBezTo>
                      <a:pt x="875" y="3992"/>
                      <a:pt x="875" y="3992"/>
                      <a:pt x="875" y="3992"/>
                    </a:cubicBezTo>
                    <a:cubicBezTo>
                      <a:pt x="875" y="5585"/>
                      <a:pt x="875" y="5585"/>
                      <a:pt x="875" y="5585"/>
                    </a:cubicBezTo>
                    <a:cubicBezTo>
                      <a:pt x="875" y="5715"/>
                      <a:pt x="984" y="5824"/>
                      <a:pt x="1115" y="5824"/>
                    </a:cubicBezTo>
                    <a:cubicBezTo>
                      <a:pt x="1115" y="5824"/>
                      <a:pt x="1115" y="5824"/>
                      <a:pt x="1115" y="5824"/>
                    </a:cubicBezTo>
                    <a:cubicBezTo>
                      <a:pt x="1247" y="5824"/>
                      <a:pt x="1356" y="5715"/>
                      <a:pt x="1356" y="5585"/>
                    </a:cubicBezTo>
                    <a:cubicBezTo>
                      <a:pt x="1356" y="3992"/>
                      <a:pt x="1356" y="3992"/>
                      <a:pt x="1356" y="3992"/>
                    </a:cubicBezTo>
                    <a:cubicBezTo>
                      <a:pt x="1443" y="3992"/>
                      <a:pt x="1443" y="3992"/>
                      <a:pt x="1443" y="3992"/>
                    </a:cubicBezTo>
                    <a:cubicBezTo>
                      <a:pt x="1509" y="3992"/>
                      <a:pt x="1509" y="3992"/>
                      <a:pt x="1509" y="3992"/>
                    </a:cubicBezTo>
                    <a:cubicBezTo>
                      <a:pt x="1509" y="5585"/>
                      <a:pt x="1509" y="5585"/>
                      <a:pt x="1509" y="5585"/>
                    </a:cubicBezTo>
                    <a:cubicBezTo>
                      <a:pt x="1509" y="5715"/>
                      <a:pt x="1618" y="5824"/>
                      <a:pt x="1749" y="5824"/>
                    </a:cubicBezTo>
                    <a:cubicBezTo>
                      <a:pt x="1749" y="5824"/>
                      <a:pt x="1749" y="5824"/>
                      <a:pt x="1749" y="5824"/>
                    </a:cubicBezTo>
                    <a:cubicBezTo>
                      <a:pt x="1881" y="5824"/>
                      <a:pt x="1990" y="5715"/>
                      <a:pt x="1990" y="5585"/>
                    </a:cubicBezTo>
                    <a:cubicBezTo>
                      <a:pt x="1990" y="3992"/>
                      <a:pt x="1990" y="3992"/>
                      <a:pt x="1990" y="3992"/>
                    </a:cubicBezTo>
                    <a:cubicBezTo>
                      <a:pt x="2558" y="3992"/>
                      <a:pt x="2558" y="3992"/>
                      <a:pt x="2558" y="3992"/>
                    </a:cubicBezTo>
                    <a:cubicBezTo>
                      <a:pt x="1990" y="2116"/>
                      <a:pt x="1990" y="2116"/>
                      <a:pt x="1990" y="2116"/>
                    </a:cubicBezTo>
                    <a:cubicBezTo>
                      <a:pt x="1903" y="1833"/>
                      <a:pt x="1903" y="1833"/>
                      <a:pt x="1903" y="1833"/>
                    </a:cubicBezTo>
                    <a:cubicBezTo>
                      <a:pt x="2012" y="1833"/>
                      <a:pt x="2012" y="1833"/>
                      <a:pt x="2012" y="1833"/>
                    </a:cubicBezTo>
                    <a:cubicBezTo>
                      <a:pt x="2427" y="3316"/>
                      <a:pt x="2427" y="3316"/>
                      <a:pt x="2427" y="3316"/>
                    </a:cubicBezTo>
                    <a:cubicBezTo>
                      <a:pt x="2449" y="3425"/>
                      <a:pt x="2558" y="3512"/>
                      <a:pt x="2690" y="3469"/>
                    </a:cubicBezTo>
                    <a:cubicBezTo>
                      <a:pt x="2690" y="3469"/>
                      <a:pt x="2690" y="3469"/>
                      <a:pt x="2690" y="3469"/>
                    </a:cubicBezTo>
                    <a:cubicBezTo>
                      <a:pt x="2799" y="3447"/>
                      <a:pt x="2864" y="3338"/>
                      <a:pt x="2843" y="3229"/>
                    </a:cubicBezTo>
                    <a:lnTo>
                      <a:pt x="2362" y="1462"/>
                    </a:lnTo>
                    <a:close/>
                  </a:path>
                </a:pathLst>
              </a:custGeom>
              <a:solidFill>
                <a:srgbClr val="FFFFFF">
                  <a:lumMod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71D49"/>
                  </a:solidFill>
                  <a:effectLst/>
                  <a:uLnTx/>
                  <a:uFillTx/>
                  <a:latin typeface="Calibri"/>
                  <a:ea typeface="+mn-ea"/>
                  <a:cs typeface="+mn-cs"/>
                </a:endParaRPr>
              </a:p>
            </p:txBody>
          </p:sp>
          <p:sp>
            <p:nvSpPr>
              <p:cNvPr id="651" name="Oval 650">
                <a:extLst>
                  <a:ext uri="{FF2B5EF4-FFF2-40B4-BE49-F238E27FC236}">
                    <a16:creationId xmlns="" xmlns:a16="http://schemas.microsoft.com/office/drawing/2014/main" id="{A2198E90-A09B-41D9-BC3E-377CD6A3FE98}"/>
                  </a:ext>
                </a:extLst>
              </p:cNvPr>
              <p:cNvSpPr/>
              <p:nvPr/>
            </p:nvSpPr>
            <p:spPr bwMode="auto">
              <a:xfrm>
                <a:off x="1954175" y="4080411"/>
                <a:ext cx="1265891" cy="1206067"/>
              </a:xfrm>
              <a:prstGeom prst="ellipse">
                <a:avLst/>
              </a:prstGeom>
              <a:noFill/>
              <a:ln w="28575" cap="sq" cmpd="sng" algn="ctr">
                <a:solidFill>
                  <a:srgbClr val="D1E305"/>
                </a:solid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71D49"/>
                  </a:solidFill>
                  <a:effectLst/>
                  <a:uLnTx/>
                  <a:uFillTx/>
                  <a:latin typeface="Calibri"/>
                  <a:ea typeface="+mn-ea"/>
                  <a:cs typeface="+mn-cs"/>
                </a:endParaRPr>
              </a:p>
            </p:txBody>
          </p:sp>
        </p:grpSp>
        <p:sp>
          <p:nvSpPr>
            <p:cNvPr id="801" name="Rectangle: Rounded Corners 800">
              <a:extLst>
                <a:ext uri="{FF2B5EF4-FFF2-40B4-BE49-F238E27FC236}">
                  <a16:creationId xmlns="" xmlns:a16="http://schemas.microsoft.com/office/drawing/2014/main" id="{2A17FBBE-467F-4360-BB95-BFEE0CF74345}"/>
                </a:ext>
              </a:extLst>
            </p:cNvPr>
            <p:cNvSpPr/>
            <p:nvPr/>
          </p:nvSpPr>
          <p:spPr bwMode="auto">
            <a:xfrm>
              <a:off x="4954806" y="1135321"/>
              <a:ext cx="1470660" cy="397854"/>
            </a:xfrm>
            <a:prstGeom prst="roundRect">
              <a:avLst/>
            </a:prstGeom>
            <a:solidFill>
              <a:srgbClr val="702082"/>
            </a:solidFill>
            <a:ln w="9525" cap="flat" cmpd="sng" algn="ctr">
              <a:solidFill>
                <a:srgbClr val="79258C"/>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GB" sz="2000" b="1" i="0" u="none" strike="noStrike" kern="0" cap="none" spc="0" normalizeH="0" baseline="0" noProof="0" dirty="0">
                  <a:ln>
                    <a:noFill/>
                  </a:ln>
                  <a:solidFill>
                    <a:srgbClr val="FFFFFF"/>
                  </a:solidFill>
                  <a:effectLst/>
                  <a:uLnTx/>
                  <a:uFillTx/>
                  <a:latin typeface="Calibri"/>
                  <a:ea typeface="+mn-ea"/>
                  <a:cs typeface="+mn-cs"/>
                </a:rPr>
                <a:t>PWID</a:t>
              </a:r>
            </a:p>
          </p:txBody>
        </p:sp>
        <p:sp>
          <p:nvSpPr>
            <p:cNvPr id="802" name="Rectangle: Rounded Corners 801">
              <a:extLst>
                <a:ext uri="{FF2B5EF4-FFF2-40B4-BE49-F238E27FC236}">
                  <a16:creationId xmlns="" xmlns:a16="http://schemas.microsoft.com/office/drawing/2014/main" id="{FB775553-044E-4B85-BAFC-BCFCFD5C9690}"/>
                </a:ext>
              </a:extLst>
            </p:cNvPr>
            <p:cNvSpPr/>
            <p:nvPr/>
          </p:nvSpPr>
          <p:spPr bwMode="auto">
            <a:xfrm>
              <a:off x="6663535" y="1128390"/>
              <a:ext cx="1470660" cy="397854"/>
            </a:xfrm>
            <a:prstGeom prst="roundRect">
              <a:avLst/>
            </a:prstGeom>
            <a:solidFill>
              <a:srgbClr val="702082"/>
            </a:solidFill>
            <a:ln w="9525" cap="flat" cmpd="sng" algn="ctr">
              <a:solidFill>
                <a:srgbClr val="79258C"/>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GB" sz="2000" b="1" i="0" u="none" strike="noStrike" kern="0" cap="none" spc="0" normalizeH="0" baseline="0" noProof="0" dirty="0">
                  <a:ln>
                    <a:noFill/>
                  </a:ln>
                  <a:solidFill>
                    <a:srgbClr val="FFFFFF"/>
                  </a:solidFill>
                  <a:effectLst/>
                  <a:uLnTx/>
                  <a:uFillTx/>
                  <a:latin typeface="Calibri"/>
                  <a:ea typeface="+mn-ea"/>
                  <a:cs typeface="+mn-cs"/>
                </a:rPr>
                <a:t>MSM</a:t>
              </a:r>
            </a:p>
          </p:txBody>
        </p:sp>
        <p:sp>
          <p:nvSpPr>
            <p:cNvPr id="803" name="Rectangle: Rounded Corners 802">
              <a:extLst>
                <a:ext uri="{FF2B5EF4-FFF2-40B4-BE49-F238E27FC236}">
                  <a16:creationId xmlns="" xmlns:a16="http://schemas.microsoft.com/office/drawing/2014/main" id="{DB2CCB3D-264D-4178-A804-ED69702D430D}"/>
                </a:ext>
              </a:extLst>
            </p:cNvPr>
            <p:cNvSpPr/>
            <p:nvPr/>
          </p:nvSpPr>
          <p:spPr bwMode="auto">
            <a:xfrm>
              <a:off x="3246077" y="1133175"/>
              <a:ext cx="1470660" cy="397854"/>
            </a:xfrm>
            <a:prstGeom prst="roundRect">
              <a:avLst/>
            </a:prstGeom>
            <a:solidFill>
              <a:srgbClr val="702082"/>
            </a:solidFill>
            <a:ln w="9525" cap="flat" cmpd="sng" algn="ctr">
              <a:solidFill>
                <a:srgbClr val="79258C"/>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GB" sz="2000" b="1" i="0" u="none" strike="noStrike" kern="0" cap="none" spc="0" normalizeH="0" baseline="0" noProof="0" dirty="0">
                  <a:ln>
                    <a:noFill/>
                  </a:ln>
                  <a:solidFill>
                    <a:srgbClr val="FFFFFF"/>
                  </a:solidFill>
                  <a:effectLst/>
                  <a:uLnTx/>
                  <a:uFillTx/>
                  <a:latin typeface="Calibri"/>
                  <a:ea typeface="+mn-ea"/>
                  <a:cs typeface="+mn-cs"/>
                </a:rPr>
                <a:t>Prisoners</a:t>
              </a:r>
            </a:p>
          </p:txBody>
        </p:sp>
      </p:grpSp>
      <p:sp>
        <p:nvSpPr>
          <p:cNvPr id="310" name="Freeform: Shape 309">
            <a:extLst>
              <a:ext uri="{FF2B5EF4-FFF2-40B4-BE49-F238E27FC236}">
                <a16:creationId xmlns="" xmlns:a16="http://schemas.microsoft.com/office/drawing/2014/main" id="{6A5B7499-9CCC-4F5F-9FDB-A28F787F24D6}"/>
              </a:ext>
            </a:extLst>
          </p:cNvPr>
          <p:cNvSpPr/>
          <p:nvPr/>
        </p:nvSpPr>
        <p:spPr>
          <a:xfrm>
            <a:off x="472623" y="1263316"/>
            <a:ext cx="2289571" cy="1215098"/>
          </a:xfrm>
          <a:custGeom>
            <a:avLst/>
            <a:gdLst>
              <a:gd name="connsiteX0" fmla="*/ 0 w 1077239"/>
              <a:gd name="connsiteY0" fmla="*/ 179543 h 1077239"/>
              <a:gd name="connsiteX1" fmla="*/ 179543 w 1077239"/>
              <a:gd name="connsiteY1" fmla="*/ 0 h 1077239"/>
              <a:gd name="connsiteX2" fmla="*/ 897696 w 1077239"/>
              <a:gd name="connsiteY2" fmla="*/ 0 h 1077239"/>
              <a:gd name="connsiteX3" fmla="*/ 1077239 w 1077239"/>
              <a:gd name="connsiteY3" fmla="*/ 179543 h 1077239"/>
              <a:gd name="connsiteX4" fmla="*/ 1077239 w 1077239"/>
              <a:gd name="connsiteY4" fmla="*/ 897696 h 1077239"/>
              <a:gd name="connsiteX5" fmla="*/ 897696 w 1077239"/>
              <a:gd name="connsiteY5" fmla="*/ 1077239 h 1077239"/>
              <a:gd name="connsiteX6" fmla="*/ 179543 w 1077239"/>
              <a:gd name="connsiteY6" fmla="*/ 1077239 h 1077239"/>
              <a:gd name="connsiteX7" fmla="*/ 0 w 1077239"/>
              <a:gd name="connsiteY7" fmla="*/ 897696 h 1077239"/>
              <a:gd name="connsiteX8" fmla="*/ 0 w 1077239"/>
              <a:gd name="connsiteY8" fmla="*/ 179543 h 10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239" h="1077239">
                <a:moveTo>
                  <a:pt x="0" y="179543"/>
                </a:moveTo>
                <a:cubicBezTo>
                  <a:pt x="0" y="80384"/>
                  <a:pt x="80384" y="0"/>
                  <a:pt x="179543" y="0"/>
                </a:cubicBezTo>
                <a:lnTo>
                  <a:pt x="897696" y="0"/>
                </a:lnTo>
                <a:cubicBezTo>
                  <a:pt x="996855" y="0"/>
                  <a:pt x="1077239" y="80384"/>
                  <a:pt x="1077239" y="179543"/>
                </a:cubicBezTo>
                <a:lnTo>
                  <a:pt x="1077239" y="897696"/>
                </a:lnTo>
                <a:cubicBezTo>
                  <a:pt x="1077239" y="996855"/>
                  <a:pt x="996855" y="1077239"/>
                  <a:pt x="897696" y="1077239"/>
                </a:cubicBezTo>
                <a:lnTo>
                  <a:pt x="179543" y="1077239"/>
                </a:lnTo>
                <a:cubicBezTo>
                  <a:pt x="80384" y="1077239"/>
                  <a:pt x="0" y="996855"/>
                  <a:pt x="0" y="897696"/>
                </a:cubicBezTo>
                <a:lnTo>
                  <a:pt x="0" y="179543"/>
                </a:lnTo>
                <a:close/>
              </a:path>
            </a:pathLst>
          </a:custGeom>
          <a:solidFill>
            <a:srgbClr val="FFFFFF">
              <a:lumMod val="85000"/>
            </a:srgbClr>
          </a:solidFill>
          <a:ln w="25400" cap="flat" cmpd="sng" algn="ctr">
            <a:solidFill>
              <a:srgbClr val="FFFFFF">
                <a:hueOff val="0"/>
                <a:satOff val="0"/>
                <a:lumOff val="0"/>
                <a:alphaOff val="0"/>
              </a:srgbClr>
            </a:solidFill>
            <a:prstDash val="solid"/>
          </a:ln>
          <a:effectLst/>
        </p:spPr>
        <p:txBody>
          <a:bodyPr spcFirstLastPara="0" vert="horz" wrap="square" lIns="36000" tIns="36000" rIns="36000" bIns="3600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Calibri"/>
                <a:ea typeface="+mn-ea"/>
                <a:cs typeface="Arial"/>
              </a:rPr>
              <a:t>Stigma and discrimination</a:t>
            </a:r>
            <a:r>
              <a:rPr kumimoji="0" lang="en-GB" sz="1800" b="0" i="0" u="none" strike="noStrike" kern="0" cap="none" spc="0" normalizeH="0" baseline="30000" noProof="0" dirty="0">
                <a:ln>
                  <a:noFill/>
                </a:ln>
                <a:solidFill>
                  <a:srgbClr val="002060"/>
                </a:solidFill>
                <a:effectLst/>
                <a:uLnTx/>
                <a:uFillTx/>
                <a:latin typeface="Calibri"/>
                <a:ea typeface="+mn-ea"/>
                <a:cs typeface="Arial"/>
              </a:rPr>
              <a:t>1–3</a:t>
            </a:r>
            <a:endParaRPr kumimoji="0" lang="en-US" sz="1800" b="0" i="0" u="none" strike="noStrike" kern="0" cap="none" spc="0" normalizeH="0" baseline="30000" noProof="0" dirty="0">
              <a:ln>
                <a:noFill/>
              </a:ln>
              <a:solidFill>
                <a:srgbClr val="002060"/>
              </a:solidFill>
              <a:effectLst/>
              <a:uLnTx/>
              <a:uFillTx/>
              <a:latin typeface="Calibri"/>
              <a:ea typeface="+mn-ea"/>
              <a:cs typeface="Arial"/>
            </a:endParaRPr>
          </a:p>
        </p:txBody>
      </p:sp>
      <p:sp>
        <p:nvSpPr>
          <p:cNvPr id="311" name="Freeform: Shape 310">
            <a:extLst>
              <a:ext uri="{FF2B5EF4-FFF2-40B4-BE49-F238E27FC236}">
                <a16:creationId xmlns="" xmlns:a16="http://schemas.microsoft.com/office/drawing/2014/main" id="{9DEDA2B1-EB7A-4CDF-A6E2-6121FB07A255}"/>
              </a:ext>
            </a:extLst>
          </p:cNvPr>
          <p:cNvSpPr/>
          <p:nvPr/>
        </p:nvSpPr>
        <p:spPr>
          <a:xfrm>
            <a:off x="9533388" y="1263316"/>
            <a:ext cx="2289571" cy="1215098"/>
          </a:xfrm>
          <a:custGeom>
            <a:avLst/>
            <a:gdLst>
              <a:gd name="connsiteX0" fmla="*/ 0 w 1077239"/>
              <a:gd name="connsiteY0" fmla="*/ 179543 h 1077239"/>
              <a:gd name="connsiteX1" fmla="*/ 179543 w 1077239"/>
              <a:gd name="connsiteY1" fmla="*/ 0 h 1077239"/>
              <a:gd name="connsiteX2" fmla="*/ 897696 w 1077239"/>
              <a:gd name="connsiteY2" fmla="*/ 0 h 1077239"/>
              <a:gd name="connsiteX3" fmla="*/ 1077239 w 1077239"/>
              <a:gd name="connsiteY3" fmla="*/ 179543 h 1077239"/>
              <a:gd name="connsiteX4" fmla="*/ 1077239 w 1077239"/>
              <a:gd name="connsiteY4" fmla="*/ 897696 h 1077239"/>
              <a:gd name="connsiteX5" fmla="*/ 897696 w 1077239"/>
              <a:gd name="connsiteY5" fmla="*/ 1077239 h 1077239"/>
              <a:gd name="connsiteX6" fmla="*/ 179543 w 1077239"/>
              <a:gd name="connsiteY6" fmla="*/ 1077239 h 1077239"/>
              <a:gd name="connsiteX7" fmla="*/ 0 w 1077239"/>
              <a:gd name="connsiteY7" fmla="*/ 897696 h 1077239"/>
              <a:gd name="connsiteX8" fmla="*/ 0 w 1077239"/>
              <a:gd name="connsiteY8" fmla="*/ 179543 h 10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239" h="1077239">
                <a:moveTo>
                  <a:pt x="0" y="179543"/>
                </a:moveTo>
                <a:cubicBezTo>
                  <a:pt x="0" y="80384"/>
                  <a:pt x="80384" y="0"/>
                  <a:pt x="179543" y="0"/>
                </a:cubicBezTo>
                <a:lnTo>
                  <a:pt x="897696" y="0"/>
                </a:lnTo>
                <a:cubicBezTo>
                  <a:pt x="996855" y="0"/>
                  <a:pt x="1077239" y="80384"/>
                  <a:pt x="1077239" y="179543"/>
                </a:cubicBezTo>
                <a:lnTo>
                  <a:pt x="1077239" y="897696"/>
                </a:lnTo>
                <a:cubicBezTo>
                  <a:pt x="1077239" y="996855"/>
                  <a:pt x="996855" y="1077239"/>
                  <a:pt x="897696" y="1077239"/>
                </a:cubicBezTo>
                <a:lnTo>
                  <a:pt x="179543" y="1077239"/>
                </a:lnTo>
                <a:cubicBezTo>
                  <a:pt x="80384" y="1077239"/>
                  <a:pt x="0" y="996855"/>
                  <a:pt x="0" y="897696"/>
                </a:cubicBezTo>
                <a:lnTo>
                  <a:pt x="0" y="179543"/>
                </a:lnTo>
                <a:close/>
              </a:path>
            </a:pathLst>
          </a:custGeom>
          <a:solidFill>
            <a:srgbClr val="FFFFFF">
              <a:lumMod val="85000"/>
            </a:srgbClr>
          </a:solidFill>
          <a:ln w="25400" cap="flat" cmpd="sng" algn="ctr">
            <a:solidFill>
              <a:srgbClr val="FFFFFF">
                <a:hueOff val="0"/>
                <a:satOff val="0"/>
                <a:lumOff val="0"/>
                <a:alphaOff val="0"/>
              </a:srgbClr>
            </a:solidFill>
            <a:prstDash val="solid"/>
          </a:ln>
          <a:effectLst/>
        </p:spPr>
        <p:txBody>
          <a:bodyPr spcFirstLastPara="0" vert="horz" wrap="square" lIns="36000" tIns="36000" rIns="36000" bIns="3600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a:ln>
                  <a:noFill/>
                </a:ln>
                <a:solidFill>
                  <a:srgbClr val="002060"/>
                </a:solidFill>
                <a:effectLst/>
                <a:uLnTx/>
                <a:uFillTx/>
                <a:latin typeface="Calibri"/>
                <a:ea typeface="+mn-ea"/>
                <a:cs typeface="Arial"/>
              </a:rPr>
              <a:t>Lack of HCV awareness in patients and HCPs</a:t>
            </a:r>
            <a:r>
              <a:rPr kumimoji="0" lang="en-GB" sz="1800" b="0" i="0" u="none" strike="noStrike" kern="0" cap="none" spc="0" normalizeH="0" baseline="30000" noProof="0" dirty="0">
                <a:ln>
                  <a:noFill/>
                </a:ln>
                <a:solidFill>
                  <a:srgbClr val="002060"/>
                </a:solidFill>
                <a:effectLst/>
                <a:uLnTx/>
                <a:uFillTx/>
                <a:latin typeface="Calibri"/>
                <a:ea typeface="+mn-ea"/>
                <a:cs typeface="Arial"/>
              </a:rPr>
              <a:t>1–3</a:t>
            </a:r>
            <a:endParaRPr kumimoji="0" lang="en-US" sz="1800" b="0" i="0" u="none" strike="noStrike" kern="0" cap="none" spc="0" normalizeH="0" baseline="30000" noProof="0" dirty="0">
              <a:ln>
                <a:noFill/>
              </a:ln>
              <a:solidFill>
                <a:srgbClr val="002060"/>
              </a:solidFill>
              <a:effectLst/>
              <a:uLnTx/>
              <a:uFillTx/>
              <a:latin typeface="Calibri"/>
              <a:ea typeface="+mn-ea"/>
              <a:cs typeface="Arial"/>
            </a:endParaRPr>
          </a:p>
        </p:txBody>
      </p:sp>
      <p:sp>
        <p:nvSpPr>
          <p:cNvPr id="312" name="Freeform: Shape 311">
            <a:extLst>
              <a:ext uri="{FF2B5EF4-FFF2-40B4-BE49-F238E27FC236}">
                <a16:creationId xmlns="" xmlns:a16="http://schemas.microsoft.com/office/drawing/2014/main" id="{A5F75768-190E-4EE3-8712-750338C86D6C}"/>
              </a:ext>
            </a:extLst>
          </p:cNvPr>
          <p:cNvSpPr/>
          <p:nvPr/>
        </p:nvSpPr>
        <p:spPr>
          <a:xfrm>
            <a:off x="9533388" y="4837417"/>
            <a:ext cx="2289571" cy="1215098"/>
          </a:xfrm>
          <a:custGeom>
            <a:avLst/>
            <a:gdLst>
              <a:gd name="connsiteX0" fmla="*/ 0 w 1077239"/>
              <a:gd name="connsiteY0" fmla="*/ 179543 h 1077239"/>
              <a:gd name="connsiteX1" fmla="*/ 179543 w 1077239"/>
              <a:gd name="connsiteY1" fmla="*/ 0 h 1077239"/>
              <a:gd name="connsiteX2" fmla="*/ 897696 w 1077239"/>
              <a:gd name="connsiteY2" fmla="*/ 0 h 1077239"/>
              <a:gd name="connsiteX3" fmla="*/ 1077239 w 1077239"/>
              <a:gd name="connsiteY3" fmla="*/ 179543 h 1077239"/>
              <a:gd name="connsiteX4" fmla="*/ 1077239 w 1077239"/>
              <a:gd name="connsiteY4" fmla="*/ 897696 h 1077239"/>
              <a:gd name="connsiteX5" fmla="*/ 897696 w 1077239"/>
              <a:gd name="connsiteY5" fmla="*/ 1077239 h 1077239"/>
              <a:gd name="connsiteX6" fmla="*/ 179543 w 1077239"/>
              <a:gd name="connsiteY6" fmla="*/ 1077239 h 1077239"/>
              <a:gd name="connsiteX7" fmla="*/ 0 w 1077239"/>
              <a:gd name="connsiteY7" fmla="*/ 897696 h 1077239"/>
              <a:gd name="connsiteX8" fmla="*/ 0 w 1077239"/>
              <a:gd name="connsiteY8" fmla="*/ 179543 h 10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239" h="1077239">
                <a:moveTo>
                  <a:pt x="0" y="179543"/>
                </a:moveTo>
                <a:cubicBezTo>
                  <a:pt x="0" y="80384"/>
                  <a:pt x="80384" y="0"/>
                  <a:pt x="179543" y="0"/>
                </a:cubicBezTo>
                <a:lnTo>
                  <a:pt x="897696" y="0"/>
                </a:lnTo>
                <a:cubicBezTo>
                  <a:pt x="996855" y="0"/>
                  <a:pt x="1077239" y="80384"/>
                  <a:pt x="1077239" y="179543"/>
                </a:cubicBezTo>
                <a:lnTo>
                  <a:pt x="1077239" y="897696"/>
                </a:lnTo>
                <a:cubicBezTo>
                  <a:pt x="1077239" y="996855"/>
                  <a:pt x="996855" y="1077239"/>
                  <a:pt x="897696" y="1077239"/>
                </a:cubicBezTo>
                <a:lnTo>
                  <a:pt x="179543" y="1077239"/>
                </a:lnTo>
                <a:cubicBezTo>
                  <a:pt x="80384" y="1077239"/>
                  <a:pt x="0" y="996855"/>
                  <a:pt x="0" y="897696"/>
                </a:cubicBezTo>
                <a:lnTo>
                  <a:pt x="0" y="179543"/>
                </a:lnTo>
                <a:close/>
              </a:path>
            </a:pathLst>
          </a:custGeom>
          <a:solidFill>
            <a:srgbClr val="FFFFFF">
              <a:lumMod val="85000"/>
            </a:srgbClr>
          </a:solidFill>
          <a:ln w="25400" cap="flat" cmpd="sng" algn="ctr">
            <a:solidFill>
              <a:srgbClr val="FFFFFF">
                <a:hueOff val="0"/>
                <a:satOff val="0"/>
                <a:lumOff val="0"/>
                <a:alphaOff val="0"/>
              </a:srgbClr>
            </a:solidFill>
            <a:prstDash val="solid"/>
          </a:ln>
          <a:effectLst/>
        </p:spPr>
        <p:txBody>
          <a:bodyPr spcFirstLastPara="0" vert="horz" wrap="square" lIns="36000" tIns="36000" rIns="36000" bIns="3600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Calibri"/>
                <a:ea typeface="+mn-ea"/>
                <a:cs typeface="Arial"/>
              </a:rPr>
              <a:t>Socioeconomic factors</a:t>
            </a:r>
            <a:r>
              <a:rPr kumimoji="0" lang="en-GB" sz="1800" b="0" i="0" u="none" strike="noStrike" kern="0" cap="none" spc="0" normalizeH="0" baseline="30000" noProof="0" dirty="0">
                <a:ln>
                  <a:noFill/>
                </a:ln>
                <a:solidFill>
                  <a:srgbClr val="002060"/>
                </a:solidFill>
                <a:effectLst/>
                <a:uLnTx/>
                <a:uFillTx/>
                <a:latin typeface="Calibri"/>
                <a:ea typeface="+mn-ea"/>
                <a:cs typeface="Arial"/>
              </a:rPr>
              <a:t>1,2</a:t>
            </a:r>
            <a:endParaRPr kumimoji="0" lang="en-US" sz="1800" b="0" i="0" u="none" strike="noStrike" kern="0" cap="none" spc="0" normalizeH="0" baseline="30000" noProof="0" dirty="0">
              <a:ln>
                <a:noFill/>
              </a:ln>
              <a:solidFill>
                <a:srgbClr val="002060"/>
              </a:solidFill>
              <a:effectLst/>
              <a:uLnTx/>
              <a:uFillTx/>
              <a:latin typeface="Calibri"/>
              <a:ea typeface="+mn-ea"/>
              <a:cs typeface="Arial"/>
            </a:endParaRPr>
          </a:p>
        </p:txBody>
      </p:sp>
      <p:sp>
        <p:nvSpPr>
          <p:cNvPr id="313" name="Freeform: Shape 312">
            <a:extLst>
              <a:ext uri="{FF2B5EF4-FFF2-40B4-BE49-F238E27FC236}">
                <a16:creationId xmlns="" xmlns:a16="http://schemas.microsoft.com/office/drawing/2014/main" id="{DEF9B50C-EFA0-493A-BA77-AAB6D1790030}"/>
              </a:ext>
            </a:extLst>
          </p:cNvPr>
          <p:cNvSpPr/>
          <p:nvPr/>
        </p:nvSpPr>
        <p:spPr>
          <a:xfrm>
            <a:off x="472623" y="4837417"/>
            <a:ext cx="2289571" cy="1215098"/>
          </a:xfrm>
          <a:custGeom>
            <a:avLst/>
            <a:gdLst>
              <a:gd name="connsiteX0" fmla="*/ 0 w 1077239"/>
              <a:gd name="connsiteY0" fmla="*/ 179543 h 1077239"/>
              <a:gd name="connsiteX1" fmla="*/ 179543 w 1077239"/>
              <a:gd name="connsiteY1" fmla="*/ 0 h 1077239"/>
              <a:gd name="connsiteX2" fmla="*/ 897696 w 1077239"/>
              <a:gd name="connsiteY2" fmla="*/ 0 h 1077239"/>
              <a:gd name="connsiteX3" fmla="*/ 1077239 w 1077239"/>
              <a:gd name="connsiteY3" fmla="*/ 179543 h 1077239"/>
              <a:gd name="connsiteX4" fmla="*/ 1077239 w 1077239"/>
              <a:gd name="connsiteY4" fmla="*/ 897696 h 1077239"/>
              <a:gd name="connsiteX5" fmla="*/ 897696 w 1077239"/>
              <a:gd name="connsiteY5" fmla="*/ 1077239 h 1077239"/>
              <a:gd name="connsiteX6" fmla="*/ 179543 w 1077239"/>
              <a:gd name="connsiteY6" fmla="*/ 1077239 h 1077239"/>
              <a:gd name="connsiteX7" fmla="*/ 0 w 1077239"/>
              <a:gd name="connsiteY7" fmla="*/ 897696 h 1077239"/>
              <a:gd name="connsiteX8" fmla="*/ 0 w 1077239"/>
              <a:gd name="connsiteY8" fmla="*/ 179543 h 10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239" h="1077239">
                <a:moveTo>
                  <a:pt x="0" y="179543"/>
                </a:moveTo>
                <a:cubicBezTo>
                  <a:pt x="0" y="80384"/>
                  <a:pt x="80384" y="0"/>
                  <a:pt x="179543" y="0"/>
                </a:cubicBezTo>
                <a:lnTo>
                  <a:pt x="897696" y="0"/>
                </a:lnTo>
                <a:cubicBezTo>
                  <a:pt x="996855" y="0"/>
                  <a:pt x="1077239" y="80384"/>
                  <a:pt x="1077239" y="179543"/>
                </a:cubicBezTo>
                <a:lnTo>
                  <a:pt x="1077239" y="897696"/>
                </a:lnTo>
                <a:cubicBezTo>
                  <a:pt x="1077239" y="996855"/>
                  <a:pt x="996855" y="1077239"/>
                  <a:pt x="897696" y="1077239"/>
                </a:cubicBezTo>
                <a:lnTo>
                  <a:pt x="179543" y="1077239"/>
                </a:lnTo>
                <a:cubicBezTo>
                  <a:pt x="80384" y="1077239"/>
                  <a:pt x="0" y="996855"/>
                  <a:pt x="0" y="897696"/>
                </a:cubicBezTo>
                <a:lnTo>
                  <a:pt x="0" y="179543"/>
                </a:lnTo>
                <a:close/>
              </a:path>
            </a:pathLst>
          </a:custGeom>
          <a:solidFill>
            <a:srgbClr val="FFFFFF">
              <a:lumMod val="85000"/>
            </a:srgbClr>
          </a:solidFill>
          <a:ln w="25400" cap="flat" cmpd="sng" algn="ctr">
            <a:solidFill>
              <a:srgbClr val="FFFFFF">
                <a:hueOff val="0"/>
                <a:satOff val="0"/>
                <a:lumOff val="0"/>
                <a:alphaOff val="0"/>
              </a:srgbClr>
            </a:solidFill>
            <a:prstDash val="solid"/>
          </a:ln>
          <a:effectLst/>
        </p:spPr>
        <p:txBody>
          <a:bodyPr spcFirstLastPara="0" vert="horz" wrap="square" lIns="36000" tIns="36000" rIns="36000" bIns="3600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Calibri"/>
                <a:ea typeface="+mn-ea"/>
                <a:cs typeface="Arial"/>
              </a:rPr>
              <a:t>Lack of specialists/</a:t>
            </a:r>
            <a:br>
              <a:rPr kumimoji="0" lang="en-GB" sz="1800" b="0" i="0" u="none" strike="noStrike" kern="0" cap="none" spc="0" normalizeH="0" baseline="0" noProof="0" dirty="0">
                <a:ln>
                  <a:noFill/>
                </a:ln>
                <a:solidFill>
                  <a:srgbClr val="002060"/>
                </a:solidFill>
                <a:effectLst/>
                <a:uLnTx/>
                <a:uFillTx/>
                <a:latin typeface="Calibri"/>
                <a:ea typeface="+mn-ea"/>
                <a:cs typeface="Arial"/>
              </a:rPr>
            </a:br>
            <a:r>
              <a:rPr kumimoji="0" lang="en-GB" sz="1800" b="0" i="0" u="none" strike="noStrike" kern="0" cap="none" spc="0" normalizeH="0" baseline="0" noProof="0" dirty="0">
                <a:ln>
                  <a:noFill/>
                </a:ln>
                <a:solidFill>
                  <a:srgbClr val="002060"/>
                </a:solidFill>
                <a:effectLst/>
                <a:uLnTx/>
                <a:uFillTx/>
                <a:latin typeface="Calibri"/>
                <a:ea typeface="+mn-ea"/>
                <a:cs typeface="Arial"/>
              </a:rPr>
              <a:t>coverage of services</a:t>
            </a:r>
            <a:r>
              <a:rPr kumimoji="0" lang="en-GB" sz="1800" b="0" i="0" u="none" strike="noStrike" kern="0" cap="none" spc="0" normalizeH="0" baseline="30000" noProof="0" dirty="0">
                <a:ln>
                  <a:noFill/>
                </a:ln>
                <a:solidFill>
                  <a:srgbClr val="002060"/>
                </a:solidFill>
                <a:effectLst/>
                <a:uLnTx/>
                <a:uFillTx/>
                <a:latin typeface="Calibri"/>
                <a:ea typeface="+mn-ea"/>
                <a:cs typeface="Arial"/>
              </a:rPr>
              <a:t>1,2</a:t>
            </a:r>
            <a:endParaRPr kumimoji="0" lang="en-US" sz="1800" b="0" i="0" u="none" strike="noStrike" kern="0" cap="none" spc="0" normalizeH="0" baseline="30000" noProof="0" dirty="0">
              <a:ln>
                <a:noFill/>
              </a:ln>
              <a:solidFill>
                <a:srgbClr val="002060"/>
              </a:solidFill>
              <a:effectLst/>
              <a:uLnTx/>
              <a:uFillTx/>
              <a:latin typeface="Calibri"/>
              <a:ea typeface="+mn-ea"/>
              <a:cs typeface="Arial"/>
            </a:endParaRPr>
          </a:p>
        </p:txBody>
      </p:sp>
      <p:sp>
        <p:nvSpPr>
          <p:cNvPr id="314" name="Segnaposto numero diapositiva 1"/>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dirty="0" smtClean="0">
                <a:solidFill>
                  <a:schemeClr val="bg1"/>
                </a:solidFill>
              </a:rPr>
              <a:t>9</a:t>
            </a:r>
            <a:endParaRPr lang="it-IT" b="1" dirty="0">
              <a:solidFill>
                <a:schemeClr val="bg1"/>
              </a:solidFill>
            </a:endParaRPr>
          </a:p>
        </p:txBody>
      </p:sp>
    </p:spTree>
    <p:extLst>
      <p:ext uri="{BB962C8B-B14F-4D97-AF65-F5344CB8AC3E}">
        <p14:creationId xmlns:p14="http://schemas.microsoft.com/office/powerpoint/2010/main" val="53226476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2_AbbVie 2017">
  <a:themeElements>
    <a:clrScheme name="Abbive 2017">
      <a:dk1>
        <a:srgbClr val="2D2926"/>
      </a:dk1>
      <a:lt1>
        <a:srgbClr val="FFFFFF"/>
      </a:lt1>
      <a:dk2>
        <a:srgbClr val="071D49"/>
      </a:dk2>
      <a:lt2>
        <a:srgbClr val="7F7F7F"/>
      </a:lt2>
      <a:accent1>
        <a:srgbClr val="0082BA"/>
      </a:accent1>
      <a:accent2>
        <a:srgbClr val="00A9E0"/>
      </a:accent2>
      <a:accent3>
        <a:srgbClr val="8CE2D0"/>
      </a:accent3>
      <a:accent4>
        <a:srgbClr val="6BBBAE"/>
      </a:accent4>
      <a:accent5>
        <a:srgbClr val="C4D600"/>
      </a:accent5>
      <a:accent6>
        <a:srgbClr val="84BD00"/>
      </a:accent6>
      <a:hlink>
        <a:srgbClr val="2D2926"/>
      </a:hlink>
      <a:folHlink>
        <a:srgbClr val="2D29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28575" cap="sq" cmpd="sng" algn="ctr">
          <a:solidFill>
            <a:schemeClr val="bg2"/>
          </a:solidFill>
          <a:prstDash val="solid"/>
          <a:miter lim="800000"/>
          <a:headEnd type="none" w="med" len="med"/>
          <a:tailEnd type="none" w="med" len="med"/>
        </a:ln>
        <a:effectLst/>
      </a:spPr>
      <a:bodyPr vert="horz" wrap="square" lIns="0" tIns="0" rIns="0" bIns="0" numCol="1" rtlCol="0" anchor="ctr" anchorCtr="0" compatLnSpc="1">
        <a:prstTxWarp prst="textNoShape">
          <a:avLst/>
        </a:prstTxWarp>
        <a:noAutofit/>
      </a:bodyPr>
      <a:lstStyle>
        <a:defPPr algn="ctr" fontAlgn="base">
          <a:spcBef>
            <a:spcPct val="50000"/>
          </a:spcBef>
          <a:spcAft>
            <a:spcPct val="50000"/>
          </a:spcAft>
          <a:defRPr sz="2200">
            <a:latin typeface="Arial" charset="0"/>
          </a:defRPr>
        </a:defPPr>
      </a:lstStyle>
    </a:spDef>
    <a:lnDef>
      <a:spPr bwMode="auto">
        <a:xfrm>
          <a:off x="0" y="0"/>
          <a:ext cx="1" cy="1"/>
        </a:xfrm>
        <a:custGeom>
          <a:avLst/>
          <a:gdLst/>
          <a:ahLst/>
          <a:cxnLst/>
          <a:rect l="0" t="0" r="0" b="0"/>
          <a:pathLst/>
        </a:custGeom>
        <a:solidFill>
          <a:schemeClr val="tx2"/>
        </a:solidFill>
        <a:ln w="12700" cap="flat" cmpd="sng" algn="ctr">
          <a:solidFill>
            <a:schemeClr val="accent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5000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gn="l">
          <a:defRPr sz="1400" dirty="0" smtClean="0">
            <a:latin typeface="+mn-lt"/>
          </a:defRPr>
        </a:defPPr>
      </a:lstStyle>
    </a:txDef>
  </a:objectDefaults>
  <a:extraClrSchemeLst>
    <a:extraClrScheme>
      <a:clrScheme name="GDS_Branding_Temp_2011_WHITE 1">
        <a:dk1>
          <a:srgbClr val="000000"/>
        </a:dk1>
        <a:lt1>
          <a:srgbClr val="FFFFFF"/>
        </a:lt1>
        <a:dk2>
          <a:srgbClr val="2A8DBA"/>
        </a:dk2>
        <a:lt2>
          <a:srgbClr val="B5B5B5"/>
        </a:lt2>
        <a:accent1>
          <a:srgbClr val="2A8DBA"/>
        </a:accent1>
        <a:accent2>
          <a:srgbClr val="60B4DA"/>
        </a:accent2>
        <a:accent3>
          <a:srgbClr val="FFFFFF"/>
        </a:accent3>
        <a:accent4>
          <a:srgbClr val="000000"/>
        </a:accent4>
        <a:accent5>
          <a:srgbClr val="ACC5D9"/>
        </a:accent5>
        <a:accent6>
          <a:srgbClr val="56A3C5"/>
        </a:accent6>
        <a:hlink>
          <a:srgbClr val="ABD7EB"/>
        </a:hlink>
        <a:folHlink>
          <a:srgbClr val="2A8DBA"/>
        </a:folHlink>
      </a:clrScheme>
      <a:clrMap bg1="lt1" tx1="dk1" bg2="lt2" tx2="dk2" accent1="accent1" accent2="accent2" accent3="accent3" accent4="accent4" accent5="accent5" accent6="accent6" hlink="hlink" folHlink="folHlink"/>
    </a:extraClrScheme>
    <a:extraClrScheme>
      <a:clrScheme name="GDS_Branding_Temp_2011_WHITE 2">
        <a:dk1>
          <a:srgbClr val="000000"/>
        </a:dk1>
        <a:lt1>
          <a:srgbClr val="FFFFFF"/>
        </a:lt1>
        <a:dk2>
          <a:srgbClr val="840281"/>
        </a:dk2>
        <a:lt2>
          <a:srgbClr val="B5B5B5"/>
        </a:lt2>
        <a:accent1>
          <a:srgbClr val="840281"/>
        </a:accent1>
        <a:accent2>
          <a:srgbClr val="B878B2"/>
        </a:accent2>
        <a:accent3>
          <a:srgbClr val="FFFFFF"/>
        </a:accent3>
        <a:accent4>
          <a:srgbClr val="000000"/>
        </a:accent4>
        <a:accent5>
          <a:srgbClr val="C2AAC1"/>
        </a:accent5>
        <a:accent6>
          <a:srgbClr val="A66CA1"/>
        </a:accent6>
        <a:hlink>
          <a:srgbClr val="D9B7D6"/>
        </a:hlink>
        <a:folHlink>
          <a:srgbClr val="840281"/>
        </a:folHlink>
      </a:clrScheme>
      <a:clrMap bg1="lt1" tx1="dk1" bg2="lt2" tx2="dk2" accent1="accent1" accent2="accent2" accent3="accent3" accent4="accent4" accent5="accent5" accent6="accent6" hlink="hlink" folHlink="folHlink"/>
    </a:extraClrScheme>
    <a:extraClrScheme>
      <a:clrScheme name="GDS_Branding_Temp_2011_WHITE 3">
        <a:dk1>
          <a:srgbClr val="000000"/>
        </a:dk1>
        <a:lt1>
          <a:srgbClr val="FFFFFF"/>
        </a:lt1>
        <a:dk2>
          <a:srgbClr val="549117"/>
        </a:dk2>
        <a:lt2>
          <a:srgbClr val="B5B5B5"/>
        </a:lt2>
        <a:accent1>
          <a:srgbClr val="549117"/>
        </a:accent1>
        <a:accent2>
          <a:srgbClr val="52BE08"/>
        </a:accent2>
        <a:accent3>
          <a:srgbClr val="FFFFFF"/>
        </a:accent3>
        <a:accent4>
          <a:srgbClr val="000000"/>
        </a:accent4>
        <a:accent5>
          <a:srgbClr val="B3C7AB"/>
        </a:accent5>
        <a:accent6>
          <a:srgbClr val="49AC06"/>
        </a:accent6>
        <a:hlink>
          <a:srgbClr val="7FDC22"/>
        </a:hlink>
        <a:folHlink>
          <a:srgbClr val="549117"/>
        </a:folHlink>
      </a:clrScheme>
      <a:clrMap bg1="lt1" tx1="dk1" bg2="lt2" tx2="dk2" accent1="accent1" accent2="accent2" accent3="accent3" accent4="accent4" accent5="accent5" accent6="accent6" hlink="hlink" folHlink="folHlink"/>
    </a:extraClrScheme>
    <a:extraClrScheme>
      <a:clrScheme name="GDS_Branding_Temp_2011_WHITE 4">
        <a:dk1>
          <a:srgbClr val="000000"/>
        </a:dk1>
        <a:lt1>
          <a:srgbClr val="FFFFFF"/>
        </a:lt1>
        <a:dk2>
          <a:srgbClr val="2A8DBA"/>
        </a:dk2>
        <a:lt2>
          <a:srgbClr val="B5B5B5"/>
        </a:lt2>
        <a:accent1>
          <a:srgbClr val="D4D4D4"/>
        </a:accent1>
        <a:accent2>
          <a:srgbClr val="91BAD3"/>
        </a:accent2>
        <a:accent3>
          <a:srgbClr val="FFFFFF"/>
        </a:accent3>
        <a:accent4>
          <a:srgbClr val="000000"/>
        </a:accent4>
        <a:accent5>
          <a:srgbClr val="E6E6E6"/>
        </a:accent5>
        <a:accent6>
          <a:srgbClr val="83A8BF"/>
        </a:accent6>
        <a:hlink>
          <a:srgbClr val="C6E4EE"/>
        </a:hlink>
        <a:folHlink>
          <a:srgbClr val="0053A0"/>
        </a:folHlink>
      </a:clrScheme>
      <a:clrMap bg1="lt1" tx1="dk1" bg2="lt2" tx2="dk2" accent1="accent1" accent2="accent2" accent3="accent3" accent4="accent4" accent5="accent5" accent6="accent6" hlink="hlink" folHlink="folHlink"/>
    </a:extraClrScheme>
    <a:extraClrScheme>
      <a:clrScheme name="GDS_Branding_Temp_2011_WHITE 5">
        <a:dk1>
          <a:srgbClr val="000000"/>
        </a:dk1>
        <a:lt1>
          <a:srgbClr val="FFFFFF"/>
        </a:lt1>
        <a:dk2>
          <a:srgbClr val="2A8DBA"/>
        </a:dk2>
        <a:lt2>
          <a:srgbClr val="B5B5B5"/>
        </a:lt2>
        <a:accent1>
          <a:srgbClr val="D4D4D4"/>
        </a:accent1>
        <a:accent2>
          <a:srgbClr val="91BAD3"/>
        </a:accent2>
        <a:accent3>
          <a:srgbClr val="FFFFFF"/>
        </a:accent3>
        <a:accent4>
          <a:srgbClr val="000000"/>
        </a:accent4>
        <a:accent5>
          <a:srgbClr val="E6E6E6"/>
        </a:accent5>
        <a:accent6>
          <a:srgbClr val="83A8BF"/>
        </a:accent6>
        <a:hlink>
          <a:srgbClr val="C6E4EE"/>
        </a:hlink>
        <a:folHlink>
          <a:srgbClr val="F10309"/>
        </a:folHlink>
      </a:clrScheme>
      <a:clrMap bg1="lt1" tx1="dk1" bg2="lt2" tx2="dk2" accent1="accent1" accent2="accent2" accent3="accent3" accent4="accent4" accent5="accent5" accent6="accent6" hlink="hlink" folHlink="folHlink"/>
    </a:extraClrScheme>
  </a:extraClrSchemeLst>
  <a:custClrLst>
    <a:custClr name="Abbvie Black">
      <a:srgbClr val="2D2926"/>
    </a:custClr>
    <a:custClr name="Abbvie Dark Grey">
      <a:srgbClr val="868892"/>
    </a:custClr>
    <a:custClr name="Abbvie Dark Blue">
      <a:srgbClr val="071D49"/>
    </a:custClr>
    <a:custClr name="Abbvie Blue">
      <a:srgbClr val="0082BA"/>
    </a:custClr>
    <a:custClr name="Abbvie Light Blue">
      <a:srgbClr val="00A9E0"/>
    </a:custClr>
    <a:custClr name="Abbvie Grey Blue">
      <a:srgbClr val="A7BCD6"/>
    </a:custClr>
    <a:custClr name="Abbvie Teal">
      <a:srgbClr val="6BBBAE"/>
    </a:custClr>
    <a:custClr name="Abbvie Light Teal">
      <a:srgbClr val="8CE2D0"/>
    </a:custClr>
    <a:custClr name="Abbvie Purple">
      <a:srgbClr val="702082"/>
    </a:custClr>
    <a:custClr name="Abbvie Magenta">
      <a:srgbClr val="AD1AAC"/>
    </a:custClr>
    <a:custClr name="Light purple">
      <a:srgbClr val="EAC7F1"/>
    </a:custClr>
    <a:custClr name="Abbvie Lime Green">
      <a:srgbClr val="C4D600"/>
    </a:custClr>
    <a:custClr name="Abbvie Grass Green">
      <a:srgbClr val="84BD00"/>
    </a:custClr>
    <a:custClr name="Abbvie Orange">
      <a:srgbClr val="DC8633"/>
    </a:custClr>
    <a:custClr name="Abbvie Yellow">
      <a:srgbClr val="F1B434"/>
    </a:custClr>
    <a:custClr name="Red">
      <a:srgbClr val="C00000"/>
    </a:custClr>
  </a:custClrLst>
  <a:extLst>
    <a:ext uri="{05A4C25C-085E-4340-85A3-A5531E510DB2}">
      <thm15:themeFamily xmlns:thm15="http://schemas.microsoft.com/office/thememl/2012/main" xmlns="" name="Abbvie template_[16x9] V3.0.potx" id="{7DD62765-DBF0-4F65-BF34-432BE7C0EB53}" vid="{8EB0F38E-0445-464F-B4BB-4538219F8857}"/>
    </a:ext>
  </a:extLst>
</a:theme>
</file>

<file path=ppt/theme/theme3.xml><?xml version="1.0" encoding="utf-8"?>
<a:theme xmlns:a="http://schemas.openxmlformats.org/drawingml/2006/main" name="13_AbbVie 2017">
  <a:themeElements>
    <a:clrScheme name="Abbive 2017">
      <a:dk1>
        <a:srgbClr val="2D2926"/>
      </a:dk1>
      <a:lt1>
        <a:srgbClr val="FFFFFF"/>
      </a:lt1>
      <a:dk2>
        <a:srgbClr val="071D49"/>
      </a:dk2>
      <a:lt2>
        <a:srgbClr val="7F7F7F"/>
      </a:lt2>
      <a:accent1>
        <a:srgbClr val="0082BA"/>
      </a:accent1>
      <a:accent2>
        <a:srgbClr val="00A9E0"/>
      </a:accent2>
      <a:accent3>
        <a:srgbClr val="8CE2D0"/>
      </a:accent3>
      <a:accent4>
        <a:srgbClr val="6BBBAE"/>
      </a:accent4>
      <a:accent5>
        <a:srgbClr val="C4D600"/>
      </a:accent5>
      <a:accent6>
        <a:srgbClr val="84BD00"/>
      </a:accent6>
      <a:hlink>
        <a:srgbClr val="2D2926"/>
      </a:hlink>
      <a:folHlink>
        <a:srgbClr val="2D29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28575" cap="sq" cmpd="sng" algn="ctr">
          <a:solidFill>
            <a:schemeClr val="bg2"/>
          </a:solidFill>
          <a:prstDash val="solid"/>
          <a:miter lim="800000"/>
          <a:headEnd type="none" w="med" len="med"/>
          <a:tailEnd type="none" w="med" len="med"/>
        </a:ln>
        <a:effectLst/>
      </a:spPr>
      <a:bodyPr vert="horz" wrap="square" lIns="0" tIns="0" rIns="0" bIns="0" numCol="1" rtlCol="0" anchor="ctr" anchorCtr="0" compatLnSpc="1">
        <a:prstTxWarp prst="textNoShape">
          <a:avLst/>
        </a:prstTxWarp>
        <a:noAutofit/>
      </a:bodyPr>
      <a:lstStyle>
        <a:defPPr algn="ctr" fontAlgn="base">
          <a:spcBef>
            <a:spcPct val="50000"/>
          </a:spcBef>
          <a:spcAft>
            <a:spcPct val="50000"/>
          </a:spcAft>
          <a:defRPr sz="2200">
            <a:latin typeface="Arial" charset="0"/>
          </a:defRPr>
        </a:defPPr>
      </a:lstStyle>
    </a:spDef>
    <a:lnDef>
      <a:spPr bwMode="auto">
        <a:xfrm>
          <a:off x="0" y="0"/>
          <a:ext cx="1" cy="1"/>
        </a:xfrm>
        <a:custGeom>
          <a:avLst/>
          <a:gdLst/>
          <a:ahLst/>
          <a:cxnLst/>
          <a:rect l="0" t="0" r="0" b="0"/>
          <a:pathLst/>
        </a:custGeom>
        <a:solidFill>
          <a:schemeClr val="tx2"/>
        </a:solidFill>
        <a:ln w="12700" cap="flat" cmpd="sng" algn="ctr">
          <a:solidFill>
            <a:schemeClr val="accent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5000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gn="l">
          <a:defRPr sz="1400" dirty="0" smtClean="0">
            <a:latin typeface="+mn-lt"/>
          </a:defRPr>
        </a:defPPr>
      </a:lstStyle>
    </a:txDef>
  </a:objectDefaults>
  <a:extraClrSchemeLst>
    <a:extraClrScheme>
      <a:clrScheme name="GDS_Branding_Temp_2011_WHITE 1">
        <a:dk1>
          <a:srgbClr val="000000"/>
        </a:dk1>
        <a:lt1>
          <a:srgbClr val="FFFFFF"/>
        </a:lt1>
        <a:dk2>
          <a:srgbClr val="2A8DBA"/>
        </a:dk2>
        <a:lt2>
          <a:srgbClr val="B5B5B5"/>
        </a:lt2>
        <a:accent1>
          <a:srgbClr val="2A8DBA"/>
        </a:accent1>
        <a:accent2>
          <a:srgbClr val="60B4DA"/>
        </a:accent2>
        <a:accent3>
          <a:srgbClr val="FFFFFF"/>
        </a:accent3>
        <a:accent4>
          <a:srgbClr val="000000"/>
        </a:accent4>
        <a:accent5>
          <a:srgbClr val="ACC5D9"/>
        </a:accent5>
        <a:accent6>
          <a:srgbClr val="56A3C5"/>
        </a:accent6>
        <a:hlink>
          <a:srgbClr val="ABD7EB"/>
        </a:hlink>
        <a:folHlink>
          <a:srgbClr val="2A8DBA"/>
        </a:folHlink>
      </a:clrScheme>
      <a:clrMap bg1="lt1" tx1="dk1" bg2="lt2" tx2="dk2" accent1="accent1" accent2="accent2" accent3="accent3" accent4="accent4" accent5="accent5" accent6="accent6" hlink="hlink" folHlink="folHlink"/>
    </a:extraClrScheme>
    <a:extraClrScheme>
      <a:clrScheme name="GDS_Branding_Temp_2011_WHITE 2">
        <a:dk1>
          <a:srgbClr val="000000"/>
        </a:dk1>
        <a:lt1>
          <a:srgbClr val="FFFFFF"/>
        </a:lt1>
        <a:dk2>
          <a:srgbClr val="840281"/>
        </a:dk2>
        <a:lt2>
          <a:srgbClr val="B5B5B5"/>
        </a:lt2>
        <a:accent1>
          <a:srgbClr val="840281"/>
        </a:accent1>
        <a:accent2>
          <a:srgbClr val="B878B2"/>
        </a:accent2>
        <a:accent3>
          <a:srgbClr val="FFFFFF"/>
        </a:accent3>
        <a:accent4>
          <a:srgbClr val="000000"/>
        </a:accent4>
        <a:accent5>
          <a:srgbClr val="C2AAC1"/>
        </a:accent5>
        <a:accent6>
          <a:srgbClr val="A66CA1"/>
        </a:accent6>
        <a:hlink>
          <a:srgbClr val="D9B7D6"/>
        </a:hlink>
        <a:folHlink>
          <a:srgbClr val="840281"/>
        </a:folHlink>
      </a:clrScheme>
      <a:clrMap bg1="lt1" tx1="dk1" bg2="lt2" tx2="dk2" accent1="accent1" accent2="accent2" accent3="accent3" accent4="accent4" accent5="accent5" accent6="accent6" hlink="hlink" folHlink="folHlink"/>
    </a:extraClrScheme>
    <a:extraClrScheme>
      <a:clrScheme name="GDS_Branding_Temp_2011_WHITE 3">
        <a:dk1>
          <a:srgbClr val="000000"/>
        </a:dk1>
        <a:lt1>
          <a:srgbClr val="FFFFFF"/>
        </a:lt1>
        <a:dk2>
          <a:srgbClr val="549117"/>
        </a:dk2>
        <a:lt2>
          <a:srgbClr val="B5B5B5"/>
        </a:lt2>
        <a:accent1>
          <a:srgbClr val="549117"/>
        </a:accent1>
        <a:accent2>
          <a:srgbClr val="52BE08"/>
        </a:accent2>
        <a:accent3>
          <a:srgbClr val="FFFFFF"/>
        </a:accent3>
        <a:accent4>
          <a:srgbClr val="000000"/>
        </a:accent4>
        <a:accent5>
          <a:srgbClr val="B3C7AB"/>
        </a:accent5>
        <a:accent6>
          <a:srgbClr val="49AC06"/>
        </a:accent6>
        <a:hlink>
          <a:srgbClr val="7FDC22"/>
        </a:hlink>
        <a:folHlink>
          <a:srgbClr val="549117"/>
        </a:folHlink>
      </a:clrScheme>
      <a:clrMap bg1="lt1" tx1="dk1" bg2="lt2" tx2="dk2" accent1="accent1" accent2="accent2" accent3="accent3" accent4="accent4" accent5="accent5" accent6="accent6" hlink="hlink" folHlink="folHlink"/>
    </a:extraClrScheme>
    <a:extraClrScheme>
      <a:clrScheme name="GDS_Branding_Temp_2011_WHITE 4">
        <a:dk1>
          <a:srgbClr val="000000"/>
        </a:dk1>
        <a:lt1>
          <a:srgbClr val="FFFFFF"/>
        </a:lt1>
        <a:dk2>
          <a:srgbClr val="2A8DBA"/>
        </a:dk2>
        <a:lt2>
          <a:srgbClr val="B5B5B5"/>
        </a:lt2>
        <a:accent1>
          <a:srgbClr val="D4D4D4"/>
        </a:accent1>
        <a:accent2>
          <a:srgbClr val="91BAD3"/>
        </a:accent2>
        <a:accent3>
          <a:srgbClr val="FFFFFF"/>
        </a:accent3>
        <a:accent4>
          <a:srgbClr val="000000"/>
        </a:accent4>
        <a:accent5>
          <a:srgbClr val="E6E6E6"/>
        </a:accent5>
        <a:accent6>
          <a:srgbClr val="83A8BF"/>
        </a:accent6>
        <a:hlink>
          <a:srgbClr val="C6E4EE"/>
        </a:hlink>
        <a:folHlink>
          <a:srgbClr val="0053A0"/>
        </a:folHlink>
      </a:clrScheme>
      <a:clrMap bg1="lt1" tx1="dk1" bg2="lt2" tx2="dk2" accent1="accent1" accent2="accent2" accent3="accent3" accent4="accent4" accent5="accent5" accent6="accent6" hlink="hlink" folHlink="folHlink"/>
    </a:extraClrScheme>
    <a:extraClrScheme>
      <a:clrScheme name="GDS_Branding_Temp_2011_WHITE 5">
        <a:dk1>
          <a:srgbClr val="000000"/>
        </a:dk1>
        <a:lt1>
          <a:srgbClr val="FFFFFF"/>
        </a:lt1>
        <a:dk2>
          <a:srgbClr val="2A8DBA"/>
        </a:dk2>
        <a:lt2>
          <a:srgbClr val="B5B5B5"/>
        </a:lt2>
        <a:accent1>
          <a:srgbClr val="D4D4D4"/>
        </a:accent1>
        <a:accent2>
          <a:srgbClr val="91BAD3"/>
        </a:accent2>
        <a:accent3>
          <a:srgbClr val="FFFFFF"/>
        </a:accent3>
        <a:accent4>
          <a:srgbClr val="000000"/>
        </a:accent4>
        <a:accent5>
          <a:srgbClr val="E6E6E6"/>
        </a:accent5>
        <a:accent6>
          <a:srgbClr val="83A8BF"/>
        </a:accent6>
        <a:hlink>
          <a:srgbClr val="C6E4EE"/>
        </a:hlink>
        <a:folHlink>
          <a:srgbClr val="F10309"/>
        </a:folHlink>
      </a:clrScheme>
      <a:clrMap bg1="lt1" tx1="dk1" bg2="lt2" tx2="dk2" accent1="accent1" accent2="accent2" accent3="accent3" accent4="accent4" accent5="accent5" accent6="accent6" hlink="hlink" folHlink="folHlink"/>
    </a:extraClrScheme>
  </a:extraClrSchemeLst>
  <a:custClrLst>
    <a:custClr name="Abbvie Black">
      <a:srgbClr val="2D2926"/>
    </a:custClr>
    <a:custClr name="Abbvie Dark Grey">
      <a:srgbClr val="868892"/>
    </a:custClr>
    <a:custClr name="Abbvie Dark Blue">
      <a:srgbClr val="071D49"/>
    </a:custClr>
    <a:custClr name="Abbvie Blue">
      <a:srgbClr val="0082BA"/>
    </a:custClr>
    <a:custClr name="Abbvie Light Blue">
      <a:srgbClr val="00A9E0"/>
    </a:custClr>
    <a:custClr name="Abbvie Grey Blue">
      <a:srgbClr val="A7BCD6"/>
    </a:custClr>
    <a:custClr name="Abbvie Teal">
      <a:srgbClr val="6BBBAE"/>
    </a:custClr>
    <a:custClr name="Abbvie Light Teal">
      <a:srgbClr val="8CE2D0"/>
    </a:custClr>
    <a:custClr name="Abbvie Purple">
      <a:srgbClr val="702082"/>
    </a:custClr>
    <a:custClr name="Abbvie Magenta">
      <a:srgbClr val="AD1AAC"/>
    </a:custClr>
    <a:custClr name="Light purple">
      <a:srgbClr val="EAC7F1"/>
    </a:custClr>
    <a:custClr name="Abbvie Lime Green">
      <a:srgbClr val="C4D600"/>
    </a:custClr>
    <a:custClr name="Abbvie Grass Green">
      <a:srgbClr val="84BD00"/>
    </a:custClr>
    <a:custClr name="Abbvie Orange">
      <a:srgbClr val="DC8633"/>
    </a:custClr>
    <a:custClr name="Abbvie Yellow">
      <a:srgbClr val="F1B434"/>
    </a:custClr>
    <a:custClr name="Red">
      <a:srgbClr val="C00000"/>
    </a:custClr>
  </a:custClrLst>
  <a:extLst>
    <a:ext uri="{05A4C25C-085E-4340-85A3-A5531E510DB2}">
      <thm15:themeFamily xmlns:thm15="http://schemas.microsoft.com/office/thememl/2012/main" xmlns="" name="Abbvie template_[16x9] V3.0.potx" id="{7DD62765-DBF0-4F65-BF34-432BE7C0EB53}" vid="{8EB0F38E-0445-464F-B4BB-4538219F8857}"/>
    </a:ext>
  </a:extLst>
</a:theme>
</file>

<file path=ppt/theme/theme4.xml><?xml version="1.0" encoding="utf-8"?>
<a:theme xmlns:a="http://schemas.openxmlformats.org/drawingml/2006/main" name="HA Standalone 2018">
  <a:themeElements>
    <a:clrScheme name="Abbive 2017">
      <a:dk1>
        <a:srgbClr val="2D2926"/>
      </a:dk1>
      <a:lt1>
        <a:srgbClr val="FFFFFF"/>
      </a:lt1>
      <a:dk2>
        <a:srgbClr val="071D49"/>
      </a:dk2>
      <a:lt2>
        <a:srgbClr val="7F7F7F"/>
      </a:lt2>
      <a:accent1>
        <a:srgbClr val="0082BA"/>
      </a:accent1>
      <a:accent2>
        <a:srgbClr val="00A9E0"/>
      </a:accent2>
      <a:accent3>
        <a:srgbClr val="8CE2D0"/>
      </a:accent3>
      <a:accent4>
        <a:srgbClr val="6BBBAE"/>
      </a:accent4>
      <a:accent5>
        <a:srgbClr val="C4D600"/>
      </a:accent5>
      <a:accent6>
        <a:srgbClr val="84BD00"/>
      </a:accent6>
      <a:hlink>
        <a:srgbClr val="2D2926"/>
      </a:hlink>
      <a:folHlink>
        <a:srgbClr val="2D29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28575" cap="sq" cmpd="sng" algn="ctr">
          <a:solidFill>
            <a:schemeClr val="bg2"/>
          </a:solidFill>
          <a:prstDash val="solid"/>
          <a:miter lim="800000"/>
          <a:headEnd type="none" w="med" len="med"/>
          <a:tailEnd type="none" w="med" len="med"/>
        </a:ln>
        <a:effectLst/>
      </a:spPr>
      <a:bodyPr vert="horz" wrap="square" lIns="0" tIns="0" rIns="0" bIns="0" numCol="1" rtlCol="0" anchor="ctr" anchorCtr="0" compatLnSpc="1">
        <a:prstTxWarp prst="textNoShape">
          <a:avLst/>
        </a:prstTxWarp>
        <a:noAutofit/>
      </a:bodyPr>
      <a:lstStyle>
        <a:defPPr algn="ctr" fontAlgn="base">
          <a:spcBef>
            <a:spcPct val="50000"/>
          </a:spcBef>
          <a:spcAft>
            <a:spcPct val="50000"/>
          </a:spcAft>
          <a:defRPr sz="2200">
            <a:latin typeface="Arial" charset="0"/>
          </a:defRPr>
        </a:defPPr>
      </a:lstStyle>
    </a:spDef>
    <a:lnDef>
      <a:spPr bwMode="auto">
        <a:xfrm>
          <a:off x="0" y="0"/>
          <a:ext cx="1" cy="1"/>
        </a:xfrm>
        <a:custGeom>
          <a:avLst/>
          <a:gdLst/>
          <a:ahLst/>
          <a:cxnLst/>
          <a:rect l="0" t="0" r="0" b="0"/>
          <a:pathLst/>
        </a:custGeom>
        <a:solidFill>
          <a:schemeClr val="tx2"/>
        </a:solidFill>
        <a:ln w="12700" cap="flat" cmpd="sng" algn="ctr">
          <a:solidFill>
            <a:schemeClr val="accent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5000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gn="l">
          <a:defRPr sz="1400" dirty="0" smtClean="0">
            <a:latin typeface="+mn-lt"/>
          </a:defRPr>
        </a:defPPr>
      </a:lstStyle>
    </a:txDef>
  </a:objectDefaults>
  <a:extraClrSchemeLst>
    <a:extraClrScheme>
      <a:clrScheme name="GDS_Branding_Temp_2011_WHITE 1">
        <a:dk1>
          <a:srgbClr val="000000"/>
        </a:dk1>
        <a:lt1>
          <a:srgbClr val="FFFFFF"/>
        </a:lt1>
        <a:dk2>
          <a:srgbClr val="2A8DBA"/>
        </a:dk2>
        <a:lt2>
          <a:srgbClr val="B5B5B5"/>
        </a:lt2>
        <a:accent1>
          <a:srgbClr val="2A8DBA"/>
        </a:accent1>
        <a:accent2>
          <a:srgbClr val="60B4DA"/>
        </a:accent2>
        <a:accent3>
          <a:srgbClr val="FFFFFF"/>
        </a:accent3>
        <a:accent4>
          <a:srgbClr val="000000"/>
        </a:accent4>
        <a:accent5>
          <a:srgbClr val="ACC5D9"/>
        </a:accent5>
        <a:accent6>
          <a:srgbClr val="56A3C5"/>
        </a:accent6>
        <a:hlink>
          <a:srgbClr val="ABD7EB"/>
        </a:hlink>
        <a:folHlink>
          <a:srgbClr val="2A8DBA"/>
        </a:folHlink>
      </a:clrScheme>
      <a:clrMap bg1="lt1" tx1="dk1" bg2="lt2" tx2="dk2" accent1="accent1" accent2="accent2" accent3="accent3" accent4="accent4" accent5="accent5" accent6="accent6" hlink="hlink" folHlink="folHlink"/>
    </a:extraClrScheme>
    <a:extraClrScheme>
      <a:clrScheme name="GDS_Branding_Temp_2011_WHITE 2">
        <a:dk1>
          <a:srgbClr val="000000"/>
        </a:dk1>
        <a:lt1>
          <a:srgbClr val="FFFFFF"/>
        </a:lt1>
        <a:dk2>
          <a:srgbClr val="840281"/>
        </a:dk2>
        <a:lt2>
          <a:srgbClr val="B5B5B5"/>
        </a:lt2>
        <a:accent1>
          <a:srgbClr val="840281"/>
        </a:accent1>
        <a:accent2>
          <a:srgbClr val="B878B2"/>
        </a:accent2>
        <a:accent3>
          <a:srgbClr val="FFFFFF"/>
        </a:accent3>
        <a:accent4>
          <a:srgbClr val="000000"/>
        </a:accent4>
        <a:accent5>
          <a:srgbClr val="C2AAC1"/>
        </a:accent5>
        <a:accent6>
          <a:srgbClr val="A66CA1"/>
        </a:accent6>
        <a:hlink>
          <a:srgbClr val="D9B7D6"/>
        </a:hlink>
        <a:folHlink>
          <a:srgbClr val="840281"/>
        </a:folHlink>
      </a:clrScheme>
      <a:clrMap bg1="lt1" tx1="dk1" bg2="lt2" tx2="dk2" accent1="accent1" accent2="accent2" accent3="accent3" accent4="accent4" accent5="accent5" accent6="accent6" hlink="hlink" folHlink="folHlink"/>
    </a:extraClrScheme>
    <a:extraClrScheme>
      <a:clrScheme name="GDS_Branding_Temp_2011_WHITE 3">
        <a:dk1>
          <a:srgbClr val="000000"/>
        </a:dk1>
        <a:lt1>
          <a:srgbClr val="FFFFFF"/>
        </a:lt1>
        <a:dk2>
          <a:srgbClr val="549117"/>
        </a:dk2>
        <a:lt2>
          <a:srgbClr val="B5B5B5"/>
        </a:lt2>
        <a:accent1>
          <a:srgbClr val="549117"/>
        </a:accent1>
        <a:accent2>
          <a:srgbClr val="52BE08"/>
        </a:accent2>
        <a:accent3>
          <a:srgbClr val="FFFFFF"/>
        </a:accent3>
        <a:accent4>
          <a:srgbClr val="000000"/>
        </a:accent4>
        <a:accent5>
          <a:srgbClr val="B3C7AB"/>
        </a:accent5>
        <a:accent6>
          <a:srgbClr val="49AC06"/>
        </a:accent6>
        <a:hlink>
          <a:srgbClr val="7FDC22"/>
        </a:hlink>
        <a:folHlink>
          <a:srgbClr val="549117"/>
        </a:folHlink>
      </a:clrScheme>
      <a:clrMap bg1="lt1" tx1="dk1" bg2="lt2" tx2="dk2" accent1="accent1" accent2="accent2" accent3="accent3" accent4="accent4" accent5="accent5" accent6="accent6" hlink="hlink" folHlink="folHlink"/>
    </a:extraClrScheme>
    <a:extraClrScheme>
      <a:clrScheme name="GDS_Branding_Temp_2011_WHITE 4">
        <a:dk1>
          <a:srgbClr val="000000"/>
        </a:dk1>
        <a:lt1>
          <a:srgbClr val="FFFFFF"/>
        </a:lt1>
        <a:dk2>
          <a:srgbClr val="2A8DBA"/>
        </a:dk2>
        <a:lt2>
          <a:srgbClr val="B5B5B5"/>
        </a:lt2>
        <a:accent1>
          <a:srgbClr val="D4D4D4"/>
        </a:accent1>
        <a:accent2>
          <a:srgbClr val="91BAD3"/>
        </a:accent2>
        <a:accent3>
          <a:srgbClr val="FFFFFF"/>
        </a:accent3>
        <a:accent4>
          <a:srgbClr val="000000"/>
        </a:accent4>
        <a:accent5>
          <a:srgbClr val="E6E6E6"/>
        </a:accent5>
        <a:accent6>
          <a:srgbClr val="83A8BF"/>
        </a:accent6>
        <a:hlink>
          <a:srgbClr val="C6E4EE"/>
        </a:hlink>
        <a:folHlink>
          <a:srgbClr val="0053A0"/>
        </a:folHlink>
      </a:clrScheme>
      <a:clrMap bg1="lt1" tx1="dk1" bg2="lt2" tx2="dk2" accent1="accent1" accent2="accent2" accent3="accent3" accent4="accent4" accent5="accent5" accent6="accent6" hlink="hlink" folHlink="folHlink"/>
    </a:extraClrScheme>
    <a:extraClrScheme>
      <a:clrScheme name="GDS_Branding_Temp_2011_WHITE 5">
        <a:dk1>
          <a:srgbClr val="000000"/>
        </a:dk1>
        <a:lt1>
          <a:srgbClr val="FFFFFF"/>
        </a:lt1>
        <a:dk2>
          <a:srgbClr val="2A8DBA"/>
        </a:dk2>
        <a:lt2>
          <a:srgbClr val="B5B5B5"/>
        </a:lt2>
        <a:accent1>
          <a:srgbClr val="D4D4D4"/>
        </a:accent1>
        <a:accent2>
          <a:srgbClr val="91BAD3"/>
        </a:accent2>
        <a:accent3>
          <a:srgbClr val="FFFFFF"/>
        </a:accent3>
        <a:accent4>
          <a:srgbClr val="000000"/>
        </a:accent4>
        <a:accent5>
          <a:srgbClr val="E6E6E6"/>
        </a:accent5>
        <a:accent6>
          <a:srgbClr val="83A8BF"/>
        </a:accent6>
        <a:hlink>
          <a:srgbClr val="C6E4EE"/>
        </a:hlink>
        <a:folHlink>
          <a:srgbClr val="F10309"/>
        </a:folHlink>
      </a:clrScheme>
      <a:clrMap bg1="lt1" tx1="dk1" bg2="lt2" tx2="dk2" accent1="accent1" accent2="accent2" accent3="accent3" accent4="accent4" accent5="accent5" accent6="accent6" hlink="hlink" folHlink="folHlink"/>
    </a:extraClrScheme>
  </a:extraClrSchemeLst>
  <a:custClrLst>
    <a:custClr name="Abbvie Black">
      <a:srgbClr val="2D2926"/>
    </a:custClr>
    <a:custClr name="Abbvie Dark Grey">
      <a:srgbClr val="868892"/>
    </a:custClr>
    <a:custClr name="Abbvie Dark Blue">
      <a:srgbClr val="071D49"/>
    </a:custClr>
    <a:custClr name="Abbvie Blue">
      <a:srgbClr val="0082BA"/>
    </a:custClr>
    <a:custClr name="Abbvie Light Blue">
      <a:srgbClr val="00A9E0"/>
    </a:custClr>
    <a:custClr name="Abbvie Grey Blue">
      <a:srgbClr val="A7BCD6"/>
    </a:custClr>
    <a:custClr name="Abbvie Teal">
      <a:srgbClr val="6BBBAE"/>
    </a:custClr>
    <a:custClr name="Abbvie Light Teal">
      <a:srgbClr val="8CE2D0"/>
    </a:custClr>
    <a:custClr name="Abbvie Purple">
      <a:srgbClr val="702082"/>
    </a:custClr>
    <a:custClr name="Abbvie Magenta">
      <a:srgbClr val="AD1AAC"/>
    </a:custClr>
    <a:custClr name="Light purple">
      <a:srgbClr val="EAC7F1"/>
    </a:custClr>
    <a:custClr name="Abbvie Lime Green">
      <a:srgbClr val="C4D600"/>
    </a:custClr>
    <a:custClr name="Abbvie Grass Green">
      <a:srgbClr val="84BD00"/>
    </a:custClr>
    <a:custClr name="Abbvie Orange">
      <a:srgbClr val="DC8633"/>
    </a:custClr>
    <a:custClr name="Abbvie Yellow">
      <a:srgbClr val="F1B434"/>
    </a:custClr>
    <a:custClr name="Red">
      <a:srgbClr val="C00000"/>
    </a:custClr>
  </a:custClrLst>
  <a:extLst>
    <a:ext uri="{05A4C25C-085E-4340-85A3-A5531E510DB2}">
      <thm15:themeFamily xmlns:thm15="http://schemas.microsoft.com/office/thememl/2012/main" xmlns="" name="Abbvie template_[16x9] V3.0.potx" id="{7DD62765-DBF0-4F65-BF34-432BE7C0EB53}" vid="{8EB0F38E-0445-464F-B4BB-4538219F8857}"/>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4665</Words>
  <Application>Microsoft Office PowerPoint</Application>
  <PresentationFormat>Custom</PresentationFormat>
  <Paragraphs>791</Paragraphs>
  <Slides>66</Slides>
  <Notes>21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66</vt:i4>
      </vt:variant>
    </vt:vector>
  </HeadingPairs>
  <TitlesOfParts>
    <vt:vector size="71" baseType="lpstr">
      <vt:lpstr>Tema di Office</vt:lpstr>
      <vt:lpstr>12_AbbVie 2017</vt:lpstr>
      <vt:lpstr>13_AbbVie 2017</vt:lpstr>
      <vt:lpstr>HA Standalone 2018</vt:lpstr>
      <vt:lpstr>Chart</vt:lpstr>
      <vt:lpstr>HCV infection in prison. From individual care to viral eradication strategy: a benefit for the community</vt:lpstr>
      <vt:lpstr>Key points of the talk</vt:lpstr>
      <vt:lpstr>HCV in community and prisons</vt:lpstr>
      <vt:lpstr>WHO Vision: Eliminate Viral Hepatitis as a Major Health Threat by 2030</vt:lpstr>
      <vt:lpstr>The Changing Paradigm of HCV Treatment Has Led to a Significant Increase in the Number of Patients Being Treated</vt:lpstr>
      <vt:lpstr>All Patients Are Now Prioritized for Treatment</vt:lpstr>
      <vt:lpstr>Overview of the WHO Care Continuum for Viral Hepatitis and the Associated Challenges Encountered When Aiming toward WHO Elimination Targets</vt:lpstr>
      <vt:lpstr>Screening Must Be Linked to Care </vt:lpstr>
      <vt:lpstr>High-Risk Populations Face Unique Challenges with Linkage to Care…</vt:lpstr>
      <vt:lpstr>Benefits of Targeting HCV in Prisons</vt:lpstr>
      <vt:lpstr>Benefits of Treatment in Prison</vt:lpstr>
      <vt:lpstr>Global and Regional Prevalence of Hepatitis C in Prison Inmates Published Between 2005 and 2015 </vt:lpstr>
      <vt:lpstr>Anti-HCV Prevalence among People in Prison across the EU/EEA</vt:lpstr>
      <vt:lpstr>PowerPoint Presentation</vt:lpstr>
      <vt:lpstr>PowerPoint Presentation</vt:lpstr>
      <vt:lpstr>What about Italian and Milano prisons?</vt:lpstr>
      <vt:lpstr>Italian Penitenciary System  september 2018 [www.giustizia.it]</vt:lpstr>
      <vt:lpstr>New comers in 2017 (47.342) High turnover and short stay   [www.giustizia.it]</vt:lpstr>
      <vt:lpstr> In 2008 penitenciary health management was transferred from Ministry of Justice to Ministry of Health.  Every region  adopted its  own way: most have choosen  territorial management through Local Health Authorities.  Lombardia has attributed  health care activities to local  hospitals.</vt:lpstr>
      <vt:lpstr>PowerPoint Presentation</vt:lpstr>
      <vt:lpstr>PRISON HEALTH SYSTEM </vt:lpstr>
      <vt:lpstr>PowerPoint Presentation</vt:lpstr>
      <vt:lpstr>PowerPoint Presentation</vt:lpstr>
      <vt:lpstr>PowerPoint Presentation</vt:lpstr>
      <vt:lpstr>PowerPoint Presentation</vt:lpstr>
      <vt:lpstr>       Based on the characteristic of each facility there are different levels of health assistance:  Milano Opera, San Vittore, Bollate provide a multispecialistic integrated assistance:  General  physicians 24 h/daily  Nurses 24 h/daily Radiology (daily): chest, skeleton , abdomen, ultrasound (visceral and vascular)  Laboratory for analysis (daily) New comers service (24 h/daily) First aid service (24 h/daily) Digestive Endoscopy service Drug addiction Service Pharmacy (depending on Central Pharmacy) Multispecialistic service: psychiatrics, psycologists, infectious diseases consultants, otolaryngologists, ophthalmologists, pneumologists, orthopaedics, endocrinologists, dentists, surgeons, dermatologists, pediatricians, gynecologists, neurologist, cardiologists, physioterapists  Outside services: es. CT, NMR, hospital admissions are provided by San Paolo Hospital</vt:lpstr>
      <vt:lpstr>Opera and  San Vittore host  a Clinical Center for admissions of  patients affected by serious diseases (i.e. decompensated diabetes, cardiomiopathy, COPD, AIDS, cirrhosis).  Overall 120 beds with 24 h/daily assistance 4 beds for infectious  isolation (i.e. TB)  Opera is considered an italian hub for complex pathologies and particularly for infectious diseases monitoring and treatment.</vt:lpstr>
      <vt:lpstr>What is the state of art of the HCV treatment in prisons?</vt:lpstr>
      <vt:lpstr> HCV Treatment in Prisons in the Interferon era </vt:lpstr>
      <vt:lpstr>PowerPoint Presentation</vt:lpstr>
      <vt:lpstr>Hepatitis C Management in Prisons in the era of DAAs</vt:lpstr>
      <vt:lpstr>PowerPoint Presentation</vt:lpstr>
      <vt:lpstr>PowerPoint Presentation</vt:lpstr>
      <vt:lpstr>PowerPoint Presentation</vt:lpstr>
      <vt:lpstr>PowerPoint Presentation</vt:lpstr>
      <vt:lpstr>PowerPoint Presentation</vt:lpstr>
      <vt:lpstr>PowerPoint Presentation</vt:lpstr>
      <vt:lpstr>Increasing Involvement of Non-specialists </vt:lpstr>
      <vt:lpstr>PowerPoint Presentation</vt:lpstr>
      <vt:lpstr>The real life experience of our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 1</vt:lpstr>
      <vt:lpstr>Case Study – 2 </vt:lpstr>
      <vt:lpstr>Case Study – 3</vt:lpstr>
      <vt:lpstr>Case Study – 4</vt:lpstr>
      <vt:lpstr>Case Study – 5</vt:lpstr>
      <vt:lpstr>PowerPoint Presentation</vt:lpstr>
      <vt:lpstr>A Matched Comparison Study of Hepatitis C Treatment Outcomes in the Prison and Community Setting, and an Analysis of the Impact of Prison Release or Transfer During Therapy </vt:lpstr>
      <vt:lpstr>PowerPoint Presentation</vt:lpstr>
      <vt:lpstr>Conclusions and Recommendations</vt:lpstr>
      <vt:lpstr>Acknowledgements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ROBERTO RANIERI</dc:creator>
  <cp:lastModifiedBy>Ranasinghe, Romali</cp:lastModifiedBy>
  <cp:revision>84</cp:revision>
  <cp:lastPrinted>2018-10-29T00:11:27Z</cp:lastPrinted>
  <dcterms:created xsi:type="dcterms:W3CDTF">2018-10-17T09:00:18Z</dcterms:created>
  <dcterms:modified xsi:type="dcterms:W3CDTF">2018-11-13T20:40:30Z</dcterms:modified>
</cp:coreProperties>
</file>