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74" r:id="rId3"/>
    <p:sldId id="273" r:id="rId4"/>
    <p:sldId id="372" r:id="rId5"/>
    <p:sldId id="275" r:id="rId6"/>
    <p:sldId id="281" r:id="rId7"/>
    <p:sldId id="374" r:id="rId8"/>
    <p:sldId id="285" r:id="rId9"/>
    <p:sldId id="378" r:id="rId10"/>
    <p:sldId id="283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</p:sldIdLst>
  <p:sldSz cx="9144000" cy="6858000" type="screen4x3"/>
  <p:notesSz cx="6783388" cy="9926638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0000"/>
    <a:srgbClr val="FFFFCC"/>
    <a:srgbClr val="CCFFFF"/>
    <a:srgbClr val="21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04"/>
  </p:normalViewPr>
  <p:slideViewPr>
    <p:cSldViewPr>
      <p:cViewPr>
        <p:scale>
          <a:sx n="75" d="100"/>
          <a:sy n="75" d="100"/>
        </p:scale>
        <p:origin x="-2580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6"/>
    </p:cViewPr>
  </p:sorterViewPr>
  <p:notesViewPr>
    <p:cSldViewPr>
      <p:cViewPr varScale="1">
        <p:scale>
          <a:sx n="66" d="100"/>
          <a:sy n="66" d="100"/>
        </p:scale>
        <p:origin x="3320" y="200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04800"/>
            <a:ext cx="6783388" cy="620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r>
              <a:rPr lang="en-GB" altLang="x-none"/>
              <a:t>Screening for </a:t>
            </a:r>
            <a:r>
              <a:rPr lang="en-GB" altLang="x-none" i="1"/>
              <a:t>Staphylococcus aureus </a:t>
            </a:r>
            <a:r>
              <a:rPr lang="en-GB" altLang="x-none"/>
              <a:t>Before Surgery. Why Bother?</a:t>
            </a:r>
          </a:p>
          <a:p>
            <a:pPr>
              <a:defRPr/>
            </a:pPr>
            <a:r>
              <a:rPr lang="en-GB" altLang="x-none"/>
              <a:t>Prof. Hilary Humphreys, Royal College of Surgeons in Ireland</a:t>
            </a:r>
            <a:br>
              <a:rPr lang="en-GB" altLang="x-none"/>
            </a:br>
            <a:r>
              <a:rPr lang="en-GB" altLang="x-none"/>
              <a:t>A Webber Training Teleclass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6513"/>
            <a:ext cx="6783388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dirty="0" err="1" smtClean="0"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r>
              <a:rPr lang="en-GB" altLang="x-none"/>
              <a:t>Hosted by Paul Webber  paul@webbertraining.com</a:t>
            </a:r>
          </a:p>
          <a:p>
            <a:pPr>
              <a:defRPr/>
            </a:pPr>
            <a:r>
              <a:rPr lang="en-GB" altLang="x-none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7CE79B0-2CA9-439C-8839-F28F36E63E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6809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400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34321EE-DEF4-4932-B5F7-C0C5D993DB03}" type="datetime1">
              <a:rPr lang="en-GB" altLang="en-US"/>
              <a:pPr/>
              <a:t>28/03/2017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alt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7662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400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E10FBE0-8D8C-456B-9D89-FA197E8EC8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681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D3CF9C6-09D7-43FB-A196-A80380FD1C6B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56327A3-676D-4905-B50C-5AD1433982FC}" type="slidenum">
              <a:rPr lang="en-US" altLang="en-US">
                <a:latin typeface="Times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latin typeface="Times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7363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E1597D3-AE02-4632-B7B8-2060B165B257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B036AF2-4C21-4344-9873-97643257228D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57A0872-F025-4850-A576-CE337ED34DB0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7FF6EC0-EE97-4C74-9112-00ED68ECAE3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714875"/>
            <a:ext cx="497363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EE17A13-1D61-44D6-9512-A3A8A22A35A5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19C8868-01CE-4F22-86CC-E3496B02B31C}" type="slidenum">
              <a:rPr lang="en-IE" altLang="en-US"/>
              <a:pPr>
                <a:spcBef>
                  <a:spcPct val="0"/>
                </a:spcBef>
              </a:pPr>
              <a:t>44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en-IE" alt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4F8490-4F6C-4A98-AD22-3870266F9177}" type="slidenum">
              <a:rPr lang="en-IE" altLang="en-US"/>
              <a:pPr>
                <a:spcBef>
                  <a:spcPct val="0"/>
                </a:spcBef>
              </a:pPr>
              <a:t>45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4BF11BB-588A-4720-B0DD-6756DAFB75C6}" type="slidenum">
              <a:rPr lang="en-IE" altLang="en-US"/>
              <a:pPr>
                <a:spcBef>
                  <a:spcPct val="0"/>
                </a:spcBef>
              </a:pPr>
              <a:t>47</a:t>
            </a:fld>
            <a:endParaRPr lang="en-I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1470025"/>
          </a:xfrm>
        </p:spPr>
        <p:txBody>
          <a:bodyPr/>
          <a:lstStyle>
            <a:lvl1pPr>
              <a:defRPr b="1">
                <a:solidFill>
                  <a:srgbClr val="6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68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E94A1B-B109-4EA5-BFEB-9D8F3A8D1DAA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99EB4-E1E0-470D-A88C-A9590C4015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91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1FBBE0-2BED-4059-8331-6FF9488D9B47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AC07-B6F3-4D48-BA7B-876F2EE306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11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6D0B19-2BD0-4FD6-83B7-D741E9ED5402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F623E-B799-474C-8A4A-CA4112A343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3419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/>
          <a:lstStyle/>
          <a:p>
            <a:pPr lvl="0"/>
            <a:endParaRPr lang="en-I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AAB628-B09A-4B78-AEFD-F3FE21584C67}" type="datetime1">
              <a:rPr lang="en-US" altLang="en-US"/>
              <a:pPr/>
              <a:t>3/28/2017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195BD-4725-428D-8A01-B0BA7F199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90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C0000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>
                <a:srgbClr val="6C0000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>
                <a:srgbClr val="6C0000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buClr>
                <a:srgbClr val="6C0000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buClr>
                <a:srgbClr val="6C0000"/>
              </a:buCl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92980-A1D2-414D-A199-C88ED564024B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6258-2750-4EF9-BC28-1C4B257A83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53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EE772B-D48D-4662-855D-18F9429262C0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F5BAD-83B2-4A1E-BADA-B5F090E707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08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7D7BCC-542A-40DF-8A71-B03EA19F094A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8B97A-7B3A-4E06-ADF7-054355183D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366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24EA6E-53B2-4063-9B24-620CE03D81D2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2FBA7-D31D-41DB-9552-78F8C7F5EE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026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789035-325B-459A-B59C-C90062F16978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7A70C-E335-4DD2-9DD7-2C83078F26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143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16D0-E741-451D-A857-FD2087225CA4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B81E8-A4D7-4B2F-8669-528A99382E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858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D15A2-EA22-4ADC-8608-242E94068A3B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1105-467F-4D6D-8D2C-B46DBD3AF9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87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1BB459-8CFA-480F-995C-DBCBA076BBFF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7CCBD-9A3E-4E1A-A27B-773468E04D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99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074835C-4457-4A73-955A-0877463E8506}" type="datetime1">
              <a:rPr lang="en-US" altLang="en-US"/>
              <a:pPr/>
              <a:t>3/28/2017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Calibri" charset="0"/>
              </a:defRPr>
            </a:lvl1pPr>
          </a:lstStyle>
          <a:p>
            <a:fld id="{FC21BE58-D5CC-4CD5-8CCD-2D62DD5697A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6C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ea typeface="Arial" charset="-52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ea typeface="Arial" charset="-52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ea typeface="Arial" charset="-52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ea typeface="Arial" charset="-52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C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Arial" charset="-52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820150" cy="1943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Screening for </a:t>
            </a:r>
            <a:r>
              <a:rPr lang="en-GB" altLang="x-none" sz="3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Staphylococcus aureus </a:t>
            </a: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before surgery.  Why bother?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2875" y="1557338"/>
            <a:ext cx="8856663" cy="13668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6387" name="Picture 8" descr="BeaumontCr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8" y="5695950"/>
            <a:ext cx="684212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5257800"/>
            <a:ext cx="827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514600"/>
            <a:ext cx="7932738" cy="1692275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Hilary Humphreys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Royal College of Surgeons in Ireland (RCSI)</a:t>
            </a:r>
            <a:b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&amp; Beaumont Hospital, Dublin, Ireland</a:t>
            </a:r>
            <a:endParaRPr lang="en-GB" altLang="en-US" sz="2400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3255963" y="6477000"/>
            <a:ext cx="2973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www.webbertraining.com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7316788" y="6477000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March 30,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388" y="4872038"/>
            <a:ext cx="8820150" cy="7699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Hosted by Paul Webber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paul@webbertraining.com </a:t>
            </a:r>
            <a:endParaRPr lang="en-GB" altLang="en-US" sz="2000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Varies according to procedure ‘clean’, ‘contaminated’, patient risk factors (e.g. age, diabetes mellitus), duration, technical competence, etc.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11% for cardiac surgery, 7% for vascular surgery &amp; 2.4% for orthopaedic surgery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Highest, usually &gt; 20%, for emergency, colo-rectal surgery with perforation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SSI rate increases x 2.9 if nasal colonisation for </a:t>
            </a:r>
            <a:r>
              <a:rPr lang="en-GB" alt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Staph. aureus</a:t>
            </a: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350417-918B-4C82-857A-9BB264CC7076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 Impact &amp;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86800" cy="45259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Length of stay – 10 additional days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Costs - €19 billion in Europe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Numbers – 70,000 SSIs out of 80 million procedures in US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Also, more hospital visits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need for home help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more equipment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? societal costs, e.g. loss of income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tax, disability payments, etc.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5B286-4CE4-4573-BE2A-6E7ED147689F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4963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What About After Hospital Discharge?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7338"/>
            <a:ext cx="8763000" cy="5111750"/>
          </a:xfrm>
        </p:spPr>
        <p:txBody>
          <a:bodyPr/>
          <a:lstStyle/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Data from existing IT systems, e.g. pharmacy</a:t>
            </a: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Direct observation by healthcare professional</a:t>
            </a: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Telephone interviews</a:t>
            </a: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647700" indent="-647700" eaLnBrk="1" hangingPunct="1">
              <a:buClr>
                <a:srgbClr val="800000"/>
              </a:buClr>
              <a:buSzPct val="120000"/>
              <a:buFontTx/>
              <a:buAutoNum type="arabicPeriod"/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Patient questionnaire 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A6B66F-37A6-4834-B36B-5E61ACC8CA76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11588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In-Patient</a:t>
            </a:r>
            <a:r>
              <a:rPr lang="en-US" altLang="en-US" sz="32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versus </a:t>
            </a:r>
            <a:r>
              <a:rPr lang="en-US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Post-Discharge Diagnosis</a:t>
            </a:r>
            <a:endParaRPr lang="en-US" altLang="en-U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35962" name="Group 122"/>
          <p:cNvGraphicFramePr>
            <a:graphicFrameLocks noGrp="1"/>
          </p:cNvGraphicFramePr>
          <p:nvPr>
            <p:ph type="tbl" idx="1"/>
          </p:nvPr>
        </p:nvGraphicFramePr>
        <p:xfrm>
          <a:off x="228600" y="1773238"/>
          <a:ext cx="8534400" cy="3417887"/>
        </p:xfrm>
        <a:graphic>
          <a:graphicData uri="http://schemas.openxmlformats.org/drawingml/2006/table">
            <a:tbl>
              <a:tblPr/>
              <a:tblGrid>
                <a:gridCol w="3462338"/>
                <a:gridCol w="1851025"/>
                <a:gridCol w="1047750"/>
                <a:gridCol w="1174750"/>
                <a:gridCol w="998537"/>
              </a:tblGrid>
              <a:tr h="503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Superficial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Deep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Organ/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space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Total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89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During hospitalisation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Post discharge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149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122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57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32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168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216</a:t>
                      </a: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tabLst>
                          <a:tab pos="762000" algn="l"/>
                        </a:tabLst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tabLst>
                          <a:tab pos="762000" algn="l"/>
                        </a:tabLst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762000" algn="l"/>
                        </a:tabLst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762000" algn="l"/>
                        </a:tabLst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7620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   Re-admission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28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39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26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93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   Follow-up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19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66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   OPD + questionnaire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64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7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ＭＳ Ｐゴシック" charset="-128"/>
                          <a:cs typeface="Arial" charset="0"/>
                        </a:rPr>
                        <a:t>73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8464" name="Text Box 117"/>
          <p:cNvSpPr txBox="1">
            <a:spLocks noChangeArrowheads="1"/>
          </p:cNvSpPr>
          <p:nvPr/>
        </p:nvSpPr>
        <p:spPr bwMode="auto">
          <a:xfrm>
            <a:off x="2339975" y="5911850"/>
            <a:ext cx="6408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Infect Control Hosp Epidemiol </a:t>
            </a:r>
            <a:r>
              <a:rPr lang="en-US" alt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2006; 27: 1324-1329</a:t>
            </a:r>
            <a:endParaRPr lang="en-US" altLang="en-US" sz="1800" i="1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307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C2EB1-DE7F-4F43-95E0-55597C00F072}" type="slidenum">
              <a:rPr lang="en-US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Surgical Site (Wound) Infection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34344"/>
            <a:ext cx="8610600" cy="4191000"/>
          </a:xfrm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2400" dirty="0" smtClean="0">
                <a:ea typeface="+mn-ea"/>
              </a:rPr>
              <a:t>		</a:t>
            </a:r>
            <a:r>
              <a:rPr lang="en-US" sz="2800" dirty="0" smtClean="0">
                <a:solidFill>
                  <a:srgbClr val="6C0000"/>
                </a:solidFill>
                <a:effectLst/>
                <a:ea typeface="+mn-ea"/>
              </a:rPr>
              <a:t>Uninfected	MSSA   MRSA</a:t>
            </a:r>
            <a:r>
              <a:rPr lang="en-US" sz="2800" dirty="0" smtClean="0">
                <a:solidFill>
                  <a:srgbClr val="C0FFF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endParaRPr lang="en-US" sz="2800" dirty="0" smtClean="0">
              <a:solidFill>
                <a:srgbClr val="C0FFF6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2000" dirty="0" smtClean="0">
                <a:effectLst/>
                <a:ea typeface="+mn-ea"/>
              </a:rPr>
              <a:t>Death	         2%			   7%		  21%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2000" dirty="0" smtClean="0">
                <a:effectLst/>
                <a:ea typeface="+mn-ea"/>
              </a:rPr>
              <a:t>Mean hospital stay		5d			  14d		  23d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2000" dirty="0" smtClean="0">
                <a:effectLst/>
                <a:ea typeface="+mn-ea"/>
              </a:rPr>
              <a:t>after surgery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2000" dirty="0" smtClean="0">
                <a:effectLst/>
                <a:ea typeface="+mn-ea"/>
              </a:rPr>
              <a:t>Hospital charges	   $29,000		 	$53,000	$92,000</a:t>
            </a:r>
            <a: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endParaRPr lang="en-US" sz="1800" dirty="0" smtClean="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endParaRPr lang="en-US" sz="1800" i="1" dirty="0" smtClean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  <a:p>
            <a:pPr algn="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tabLst>
                <a:tab pos="3133725" algn="l"/>
                <a:tab pos="3892550" algn="l"/>
                <a:tab pos="4403725" algn="l"/>
              </a:tabLst>
              <a:defRPr/>
            </a:pPr>
            <a:r>
              <a:rPr lang="en-US" sz="1600" i="1" dirty="0" err="1" smtClean="0">
                <a:solidFill>
                  <a:srgbClr val="00B0F0"/>
                </a:solidFill>
                <a:ea typeface="+mn-ea"/>
              </a:rPr>
              <a:t>Clin</a:t>
            </a:r>
            <a:r>
              <a:rPr lang="en-US" sz="1600" i="1" dirty="0" smtClean="0">
                <a:solidFill>
                  <a:srgbClr val="00B0F0"/>
                </a:solidFill>
                <a:ea typeface="+mn-ea"/>
              </a:rPr>
              <a:t> Infect Dis</a:t>
            </a:r>
            <a:r>
              <a:rPr lang="en-US" sz="1600" dirty="0" smtClean="0">
                <a:solidFill>
                  <a:srgbClr val="00B0F0"/>
                </a:solidFill>
                <a:ea typeface="+mn-ea"/>
              </a:rPr>
              <a:t> 2003;36:592-98</a:t>
            </a: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228600" y="2743200"/>
            <a:ext cx="86106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28600" y="5013325"/>
            <a:ext cx="86106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3AD303-1527-46D4-8893-687B5416A0F1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752975"/>
          </a:xfrm>
          <a:solidFill>
            <a:srgbClr val="CCFFFF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190000"/>
              </a:lnSpc>
              <a:buFont typeface="Arial" charset="0"/>
              <a:buNone/>
            </a:pPr>
            <a:r>
              <a:rPr lang="en-GB" altLang="en-US" sz="4000" i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Staph. aureus </a:t>
            </a:r>
            <a:r>
              <a:rPr lang="en-GB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as a pathogen;  </a:t>
            </a:r>
          </a:p>
          <a:p>
            <a:pPr marL="0" indent="0" algn="ctr" eaLnBrk="1" hangingPunct="1">
              <a:lnSpc>
                <a:spcPct val="190000"/>
              </a:lnSpc>
              <a:buFont typeface="Arial" charset="0"/>
              <a:buNone/>
            </a:pPr>
            <a:r>
              <a:rPr lang="en-GB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Evolution of Resistance &amp; Virulence Determinants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981075"/>
            <a:ext cx="8243887" cy="4751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0">
              <a:solidFill>
                <a:srgbClr val="FFFFFF"/>
              </a:solidFill>
            </a:endParaRP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86173-E7D5-49CC-A24C-83C67A83EF9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3213100"/>
            <a:ext cx="8785225" cy="3644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r>
              <a:rPr lang="en-GB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</a:t>
            </a:r>
            <a:r>
              <a:rPr lang="en-GB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 Scottish surgeon in Aberdeen first showed that many pyogenic lesions were associated with cluster-forming micro-organisms</a:t>
            </a:r>
          </a:p>
          <a:p>
            <a:pPr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endParaRPr lang="en-GB" altLang="en-US" sz="25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endParaRPr lang="en-GB" altLang="en-US" sz="25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r>
              <a:rPr lang="en-GB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Also described bloodstream infection or septicaemia</a:t>
            </a:r>
          </a:p>
          <a:p>
            <a:pPr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endParaRPr lang="en-GB" alt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endParaRPr lang="en-GB" altLang="en-US" sz="1100" i="1" smtClean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r>
              <a:rPr lang="en-GB" altLang="en-US" sz="1600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 Anat Physiol </a:t>
            </a:r>
            <a:r>
              <a:rPr lang="en-GB" altLang="en-US" sz="16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1882; 17 part 1:  24-58</a:t>
            </a:r>
            <a:endParaRPr lang="en-US" altLang="en-US" sz="160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80000"/>
              </a:lnSpc>
              <a:buClr>
                <a:srgbClr val="F79646"/>
              </a:buClr>
              <a:buFont typeface="Arial" charset="0"/>
              <a:buNone/>
            </a:pPr>
            <a:endParaRPr lang="en-GB" altLang="en-US" sz="1100" i="1" smtClean="0">
              <a:solidFill>
                <a:srgbClr val="CCE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8913"/>
            <a:ext cx="7269163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D0AE27-735F-42C1-9CB6-83ABB7404BDA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5688012" cy="1143000"/>
          </a:xfrm>
        </p:spPr>
        <p:txBody>
          <a:bodyPr/>
          <a:lstStyle/>
          <a:p>
            <a:pPr eaLnBrk="1" hangingPunct="1"/>
            <a:r>
              <a:rPr lang="en-IE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Colonisation &amp; Infection</a:t>
            </a:r>
            <a:endParaRPr lang="en-US" alt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77724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360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Colonisation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bacteria are </a:t>
            </a:r>
            <a:r>
              <a:rPr lang="en-IE" altLang="en-US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carried</a:t>
            </a:r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by the individual/patient, but he/she is well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360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Infection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bacteria causes illness, with symptoms &amp; possible adverse consequences</a:t>
            </a:r>
            <a:endParaRPr lang="en-US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58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450"/>
            <a:ext cx="17224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15888"/>
            <a:ext cx="18827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D5710-6BF0-4678-8B51-A4C5C3CBFCC2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Pathogenesis</a:t>
            </a: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79646"/>
              </a:buClr>
              <a:buFont typeface="Arial" charset="0"/>
              <a:buNone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Clr>
                <a:srgbClr val="F79646"/>
              </a:buClr>
              <a:buFont typeface="Arial" charset="0"/>
              <a:buNone/>
            </a:pPr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716463" y="1557338"/>
            <a:ext cx="3887787" cy="2592387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6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Circumstances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e.g. IV line,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surgery,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trauma</a:t>
            </a:r>
            <a:endParaRPr lang="en-US" altLang="en-US" sz="240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323850" y="1628775"/>
            <a:ext cx="3887788" cy="252095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x-none" sz="3200" b="1" smtClean="0">
                <a:solidFill>
                  <a:srgbClr val="6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Bacterium</a:t>
            </a:r>
            <a:r>
              <a:rPr lang="en-GB" altLang="x-none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x-none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e.g. peptidoglycan,</a:t>
            </a:r>
          </a:p>
          <a:p>
            <a:pPr algn="ctr" eaLnBrk="1" hangingPunct="1">
              <a:defRPr/>
            </a:pPr>
            <a:r>
              <a:rPr lang="en-GB" altLang="x-none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Panton-Valentine,</a:t>
            </a:r>
          </a:p>
          <a:p>
            <a:pPr algn="ctr" eaLnBrk="1" hangingPunct="1">
              <a:defRPr/>
            </a:pPr>
            <a:r>
              <a:rPr lang="en-GB" altLang="x-none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leucocidin</a:t>
            </a:r>
          </a:p>
        </p:txBody>
      </p:sp>
      <p:sp>
        <p:nvSpPr>
          <p:cNvPr id="6" name="Oval 5"/>
          <p:cNvSpPr/>
          <p:nvPr/>
        </p:nvSpPr>
        <p:spPr>
          <a:xfrm>
            <a:off x="2700338" y="4221163"/>
            <a:ext cx="3600450" cy="2303462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solidFill>
                  <a:srgbClr val="6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Patient/Host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e.g. elderly,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diabetes mellitus,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cancer</a:t>
            </a:r>
            <a:endParaRPr lang="en-US" altLang="en-US" sz="240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651500" y="4076700"/>
            <a:ext cx="431800" cy="360363"/>
          </a:xfrm>
          <a:prstGeom prst="straightConnector1">
            <a:avLst/>
          </a:prstGeom>
          <a:ln w="38100">
            <a:solidFill>
              <a:srgbClr val="6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420269" y="3933031"/>
            <a:ext cx="431800" cy="287338"/>
          </a:xfrm>
          <a:prstGeom prst="straightConnector1">
            <a:avLst/>
          </a:prstGeom>
          <a:ln w="38100">
            <a:solidFill>
              <a:srgbClr val="6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6"/>
          </p:cNvCxnSpPr>
          <p:nvPr/>
        </p:nvCxnSpPr>
        <p:spPr>
          <a:xfrm>
            <a:off x="4211638" y="2889250"/>
            <a:ext cx="504825" cy="34925"/>
          </a:xfrm>
          <a:prstGeom prst="straightConnector1">
            <a:avLst/>
          </a:prstGeom>
          <a:ln w="38100">
            <a:solidFill>
              <a:srgbClr val="6C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221CC7-4880-44CC-ABBF-06A211DF7103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388" y="241300"/>
            <a:ext cx="8856662" cy="884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 </a:t>
            </a:r>
            <a:r>
              <a:rPr lang="en-US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Virulence Factors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2532063"/>
          </a:xfrm>
        </p:spPr>
        <p:txBody>
          <a:bodyPr/>
          <a:lstStyle/>
          <a:p>
            <a:pPr eaLnBrk="1" hangingPunct="1">
              <a:buClr>
                <a:srgbClr val="6C0000"/>
              </a:buClr>
              <a:buFont typeface="Wingdings" charset="2"/>
              <a:buChar char="§"/>
            </a:pPr>
            <a:r>
              <a:rPr lang="en-US" alt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Pathogen of humans &amp; animals</a:t>
            </a:r>
          </a:p>
          <a:p>
            <a:pPr eaLnBrk="1" hangingPunct="1">
              <a:buClr>
                <a:srgbClr val="6C0000"/>
              </a:buClr>
              <a:buFont typeface="Wingdings" charset="2"/>
              <a:buChar char="§"/>
            </a:pPr>
            <a:r>
              <a:rPr lang="en-US" alt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Expresses many potential virulence factors</a:t>
            </a:r>
          </a:p>
          <a:p>
            <a:pPr eaLnBrk="1" hangingPunct="1">
              <a:buClr>
                <a:srgbClr val="6C0000"/>
              </a:buClr>
              <a:buFont typeface="Wingdings" charset="2"/>
              <a:buChar char="§"/>
            </a:pPr>
            <a:r>
              <a:rPr lang="en-US" altLang="en-US" sz="2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Pathogenesis is multifactorial</a:t>
            </a:r>
          </a:p>
          <a:p>
            <a:pPr eaLnBrk="1" hangingPunct="1"/>
            <a:endParaRPr lang="en-US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7891" name="Picture 5" descr="virulence-pathogene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341438"/>
            <a:ext cx="40830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copm564931.tab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275138"/>
            <a:ext cx="80264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650" y="3933825"/>
            <a:ext cx="1295400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IE" altLang="x-none" sz="1200" b="1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David Coleman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Declaration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views expressed are of a professional but personal nature and not necessarily those of the RCSI &amp; Beaumont Hospital, Dublin.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 have recently received research funding from Pfizer &amp; Astellas.  I have also provided professional advice or education for Cepheid</a:t>
            </a:r>
          </a:p>
          <a:p>
            <a:pPr marL="0" indent="0" eaLnBrk="1" hangingPunct="1">
              <a:lnSpc>
                <a:spcPct val="90000"/>
              </a:lnSpc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342D2-5020-4151-93F9-0C7963C79733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71378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Recent Changes in </a:t>
            </a:r>
            <a:r>
              <a:rPr lang="en-GB" altLang="x-none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 </a:t>
            </a: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73238"/>
            <a:ext cx="8362950" cy="435292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Calibri" charset="0"/>
              <a:buAutoNum type="alphaU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Increase followed by decrease in MRSA in many hospitals such as BSI (EARS-Net)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lphaU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Emergence &amp; spread of CA-MRSA with presentations in acute hospitals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lphaU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Livestock-associated MRSA, often in low prevalence countries</a:t>
            </a:r>
          </a:p>
          <a:p>
            <a:pPr marL="514350" indent="-514350" eaLnBrk="1" hangingPunct="1">
              <a:lnSpc>
                <a:spcPct val="90000"/>
              </a:lnSpc>
              <a:buFont typeface="Calibri" charset="0"/>
              <a:buAutoNum type="alphaU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New clonal lineages, e.g. SCC</a:t>
            </a:r>
            <a:r>
              <a:rPr lang="en-GB" altLang="x-none" sz="2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mec </a:t>
            </a: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XI with the divergent </a:t>
            </a:r>
            <a:r>
              <a:rPr lang="en-GB" altLang="x-none" sz="2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mecC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7E06-83AF-4E5B-AA77-1A4BAFA825CD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001000" cy="10080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Community-Acquired MRSA in the Netherlands</a:t>
            </a:r>
            <a:endParaRPr lang="en-US" alt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5122863" cy="4467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&gt; 29% of pig farmers &amp; 39% of pigs MRSA+ve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Sequence Type (ST) 398, unusual in humans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Overuse of antibiotics in pigs, e.g. tetracyclines, or international trade in pigs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276600" y="60198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600" b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643438" y="6019800"/>
            <a:ext cx="4500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x-none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Clin Microbiol Infect</a:t>
            </a:r>
            <a:r>
              <a:rPr lang="en-US" altLang="x-none" sz="1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 2008; 14: 519-521</a:t>
            </a:r>
          </a:p>
        </p:txBody>
      </p:sp>
      <p:pic>
        <p:nvPicPr>
          <p:cNvPr id="40965" name="Picture 6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0463"/>
            <a:ext cx="3168650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FE05E5-40E9-4F19-B009-028A2207BBF4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001000" cy="792163"/>
          </a:xfrm>
        </p:spPr>
        <p:txBody>
          <a:bodyPr/>
          <a:lstStyle/>
          <a:p>
            <a:pPr eaLnBrk="1" hangingPunct="1"/>
            <a:r>
              <a:rPr lang="en-IE" altLang="en-U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Costs of MRSA in Ireland</a:t>
            </a:r>
            <a:endParaRPr lang="en-US" altLang="en-U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5256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25,000 patients get HCAI annually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€850/day leads to €233.75m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MRSA accounts for 10% of HCAI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MRSA costs the healthcare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	system €23m; does not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	allow for additional costs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2400" smtClean="0">
                <a:effectLst/>
                <a:latin typeface="Arial" charset="0"/>
                <a:cs typeface="Arial" charset="0"/>
              </a:rPr>
              <a:t>	of MRSA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400" smtClean="0">
              <a:solidFill>
                <a:srgbClr val="00B0F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400" smtClean="0">
              <a:solidFill>
                <a:srgbClr val="00B0F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400" smtClean="0">
              <a:solidFill>
                <a:srgbClr val="00B0F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altLang="en-US" sz="2400" smtClean="0">
              <a:solidFill>
                <a:srgbClr val="00B0F0"/>
              </a:solidFill>
              <a:effectLst/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altLang="en-US" sz="16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MRSA in Ireland: Addressing the Issues (2010)</a:t>
            </a:r>
            <a:endParaRPr lang="en-US" altLang="en-US" sz="160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357563"/>
            <a:ext cx="24653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981075"/>
            <a:ext cx="14097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A83EF2-89D6-40F2-A1E2-6C7C7F3A4EF8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</a:t>
            </a:r>
            <a:r>
              <a:rPr lang="en-GB" alt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Strategies to Reduce Post-Operative SSI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557338"/>
            <a:ext cx="8207375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F617FB-B648-4B62-A9BB-8F9C3836B5A4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IE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Healthcare Bundle for SSIs</a:t>
            </a:r>
            <a:br>
              <a:rPr lang="en-IE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IE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Derived from NICE</a:t>
            </a:r>
            <a:endParaRPr lang="en-US" altLang="en-US" sz="32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1196975"/>
            <a:ext cx="5113337" cy="1655763"/>
          </a:xfrm>
          <a:prstGeom prst="rect">
            <a:avLst/>
          </a:prstGeom>
          <a:solidFill>
            <a:srgbClr val="CCEC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Pre-Operative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e.g. hair removal,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staff theatre wear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antibiotic prophylaxis</a:t>
            </a:r>
            <a:endParaRPr lang="en-US" altLang="en-US" sz="180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79388" y="3141663"/>
            <a:ext cx="5184775" cy="16557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Intra-Operative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e.g. hand decontamination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antiseptic skin preparation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wound irrigation</a:t>
            </a:r>
            <a:endParaRPr lang="en-US" altLang="en-US" sz="180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9388" y="5013325"/>
            <a:ext cx="5184775" cy="15113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>
                <a:solidFill>
                  <a:srgbClr val="6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Post-Operative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e.g. changing dressings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topical antimicrobial agents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debridement</a:t>
            </a:r>
            <a:endParaRPr lang="en-US" altLang="en-US" sz="1800"/>
          </a:p>
        </p:txBody>
      </p:sp>
      <p:pic>
        <p:nvPicPr>
          <p:cNvPr id="450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6734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6CA8F5-0590-45E7-A296-8B627E7B986A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3175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New WHO Recommendations to Prevent SSI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600200"/>
            <a:ext cx="8736012" cy="452596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Meta-analyses, Cochrane methods &amp; Guideline Development Group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Pre-operative measures, e.g. preoperative bathing, antibiotic prophylaxis, etc.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Intra-operative measures, e.g. body temperature, category of drapes, etc.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Post-operative measures, e.g. ward dressings, etc.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419475" y="6135688"/>
            <a:ext cx="5256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x-none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Lancet Infect Dis</a:t>
            </a:r>
            <a:r>
              <a:rPr lang="en-GB" altLang="x-none" sz="1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2016; 16: e276-87 &amp; e288-303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170381-E1C5-41AE-A471-A7F5F4496F32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WHO &amp; Decolonisation of </a:t>
            </a:r>
            <a:r>
              <a:rPr lang="en-GB" altLang="x-none" sz="3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268413"/>
          <a:ext cx="8640763" cy="4537075"/>
        </p:xfrm>
        <a:graphic>
          <a:graphicData uri="http://schemas.openxmlformats.org/drawingml/2006/table">
            <a:tbl>
              <a:tblPr/>
              <a:tblGrid>
                <a:gridCol w="2160588"/>
                <a:gridCol w="2519362"/>
                <a:gridCol w="2016125"/>
                <a:gridCol w="1944688"/>
              </a:tblGrid>
              <a:tr h="1058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Recommendation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Quality of Evidence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65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Cardiothoracic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&amp; orthopaedic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Decolonise known carriers with mupirocin &amp; CHG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Strong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512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Other surgery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Decolonisation is suggested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Conditional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9721" name="TextBox 4"/>
          <p:cNvSpPr txBox="1">
            <a:spLocks noChangeArrowheads="1"/>
          </p:cNvSpPr>
          <p:nvPr/>
        </p:nvSpPr>
        <p:spPr bwMode="auto">
          <a:xfrm>
            <a:off x="684213" y="6021388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x-none" sz="1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CHG = chlorhexidine</a:t>
            </a:r>
          </a:p>
        </p:txBody>
      </p:sp>
      <p:sp>
        <p:nvSpPr>
          <p:cNvPr id="30746" name="TextBox 5"/>
          <p:cNvSpPr txBox="1">
            <a:spLocks noChangeArrowheads="1"/>
          </p:cNvSpPr>
          <p:nvPr/>
        </p:nvSpPr>
        <p:spPr bwMode="auto">
          <a:xfrm>
            <a:off x="4140200" y="6019800"/>
            <a:ext cx="45354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x-none" sz="18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Lancet Infect Dis </a:t>
            </a:r>
            <a:r>
              <a:rPr lang="en-GB" altLang="x-none" sz="1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2016; 16: e27-87</a:t>
            </a:r>
          </a:p>
        </p:txBody>
      </p:sp>
      <p:sp>
        <p:nvSpPr>
          <p:cNvPr id="471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6F3C5-0AD5-4209-8279-4D52F308375C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Selective Screening &amp;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Decolonisation or Universal Decolonisation- the Evidence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313" y="1557338"/>
            <a:ext cx="8207375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6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BC2E74-CB5D-4A6A-AB62-D9CD72543094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58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Decolonisation to Prevent </a:t>
            </a:r>
            <a:r>
              <a:rPr lang="en-GB" altLang="x-none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 </a:t>
            </a: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Studies vary in quality &amp; category of surgery</a:t>
            </a:r>
          </a:p>
          <a:p>
            <a:pPr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Some limited to MRSA</a:t>
            </a:r>
          </a:p>
          <a:p>
            <a:pPr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Often combined with other interventions</a:t>
            </a:r>
          </a:p>
          <a:p>
            <a:pPr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Methods of testing vary; culture &amp; molecul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ar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5A7E5-1770-4FAC-A7D9-9E9C111A4C48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Decolonisation to Prevent </a:t>
            </a:r>
            <a:r>
              <a:rPr lang="en-GB" altLang="x-none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</a:t>
            </a: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SSI-2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75138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Best evidence for cardio-thoracic &amp; orthopaedics</a:t>
            </a:r>
          </a:p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Elective more than emergency unless PCR</a:t>
            </a:r>
          </a:p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Plausible that there might be benefits for neurosurgery &amp; plastic surgery</a:t>
            </a:r>
          </a:p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 after GI, liver &amp; gall bladder surgery caused by enteric bacteria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82E0C9-20A1-4B1F-A931-C3B3510E9DB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435975" cy="5616575"/>
          </a:xfrm>
        </p:spPr>
        <p:txBody>
          <a:bodyPr/>
          <a:lstStyle/>
          <a:p>
            <a:pPr marL="571500" indent="-514350"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Surgical site infections (SSI); prevalence, impact &amp; costs</a:t>
            </a:r>
          </a:p>
          <a:p>
            <a:pPr marL="571500" indent="-514350"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GB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Staph. aureus </a:t>
            </a: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 a pathogen, evolution of resistance &amp; virulence determinants</a:t>
            </a:r>
          </a:p>
          <a:p>
            <a:pPr marL="571500" indent="-514350"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Strategies to reduce post-operative SSI</a:t>
            </a:r>
          </a:p>
          <a:p>
            <a:pPr marL="571500" indent="-514350"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Selective screening &amp; decolonisation or universal decolonisation – the evidence</a:t>
            </a:r>
          </a:p>
          <a:p>
            <a:pPr marL="571500" indent="-514350"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Conclusions</a:t>
            </a:r>
          </a:p>
          <a:p>
            <a:pPr marL="571500" indent="-514350" eaLnBrk="1" hangingPunct="1">
              <a:lnSpc>
                <a:spcPct val="90000"/>
              </a:lnSpc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4C1747-FD40-49EB-8E60-5C4872167352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Nasal Decolonisation of </a:t>
            </a:r>
            <a:r>
              <a:rPr lang="en-GB" altLang="x-none" sz="4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229600" cy="44656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Conventional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Unconventional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Mupirocin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Tea tree oil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Bacitracin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Photodynamic 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60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Retapamulin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Omiganan pentahydrochloride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Povidone - iodine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Lysostaphin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81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Alcohol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b="1">
                          <a:solidFill>
                            <a:srgbClr val="002060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x-non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Arial" charset="0"/>
                          <a:cs typeface="Arial" charset="0"/>
                        </a:rPr>
                        <a:t>Honey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122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3217E7-B548-4FCA-806E-70A7A4D8364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78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Skin Decolonisation of </a:t>
            </a:r>
            <a:r>
              <a:rPr lang="en-GB" altLang="x-none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750" y="1371600"/>
          <a:ext cx="8229600" cy="48926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Digestive Tract Decontamination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Chlorhexidine (CHG)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Tobramycin, polymixin &amp; amphothericin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Hexachlorophane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Povidone-iodine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Directed mainly against GNBs &amp; in ICU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1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Triclosan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Bleach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Has been combined with CHG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5224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9779CC-A7D4-44AA-84B2-05D9D089C21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Dutch Study of SSI &amp; </a:t>
            </a:r>
            <a:r>
              <a:rPr lang="en-GB" altLang="x-none" sz="3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PCR screening at admission, multi-centre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No MRSA detected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+ve received a 5 day course of mupirocin/CHG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 rate lower in treatment group (3.4% vs 7.7%)</a:t>
            </a:r>
          </a:p>
          <a:p>
            <a:pPr marL="514350" indent="-514350" eaLnBrk="1" hangingPunct="1">
              <a:buFont typeface="Calibri" charset="0"/>
              <a:buAutoNum type="arabicPeriod"/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Mean hospital stay less by 2 days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348038" y="6019800"/>
            <a:ext cx="52562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x-none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Engl J Med </a:t>
            </a:r>
            <a:r>
              <a:rPr lang="en-GB" altLang="x-none" sz="1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2010; 362: 9-17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1BFF46-FCE6-44D4-97D3-773A03523C6F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Point-of-Care Universal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Cluster randomised cross-over trial on four admission wards in London with wash-out periods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Admission &amp; discharge screening by culture or/&amp; PCR (Xpert</a:t>
            </a:r>
            <a:r>
              <a:rPr lang="en-GB" altLang="x-none" sz="28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TM</a:t>
            </a: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 MRSA, Cepheid)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PCR was 69% sensitive, 97% specific, PPV 29%, NPV 99%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Total days not isolated higher if culture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211638" y="6019800"/>
            <a:ext cx="4537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x-none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 Hosp Infect </a:t>
            </a:r>
            <a:r>
              <a:rPr lang="en-GB" altLang="x-none" sz="1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2017;95: 245-52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27F672-A1B6-422A-93A2-EEDF25873D6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07412" cy="8651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Point-of-Care Universal Screening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1438"/>
          <a:ext cx="8229600" cy="5068887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Culture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PCR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No. screened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4978 (75%)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5039 (72%)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MRSA +ve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113 (1.8%)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109 (1.6%)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311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MRSA acquisition by discharge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23 (0.46%)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24 (0.48%)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41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Acquisition/1,000 patient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5.39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charset="0"/>
                        <a:defRPr sz="24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b="1">
                          <a:solidFill>
                            <a:srgbClr val="00206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6167438"/>
            <a:ext cx="4465638" cy="6461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1800" i="1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 Hosp Infect </a:t>
            </a:r>
            <a:r>
              <a:rPr lang="en-GB" alt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2017; 95: 245-52</a:t>
            </a:r>
          </a:p>
        </p:txBody>
      </p:sp>
      <p:sp>
        <p:nvSpPr>
          <p:cNvPr id="5634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97747F-897D-4042-930A-01E439C6FF7D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2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Rapid Screening for MRSA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Beaumont Hospital study of 462 (ward, ED) &amp; 27 ICU patients during 3 periods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22-33% MRSA +ve</a:t>
            </a:r>
          </a:p>
          <a:p>
            <a:pPr eaLnBrk="1" hangingPunct="1">
              <a:lnSpc>
                <a:spcPct val="80000"/>
              </a:lnSpc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27% not screened if culture used  &amp; 11% if PCR used (p&lt;0.01)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24% of patients pre-emptively isolated without PCR compared to 7% with PCR (p&gt;0.001)</a:t>
            </a:r>
            <a:b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r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en-US" sz="1800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Infect Control Hospital Epidem </a:t>
            </a:r>
            <a:r>
              <a:rPr lang="en-GB" altLang="en-US" sz="18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2010; 31: 374-381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6F8378-BA8E-4A0B-AC15-4B1412C3E1A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Rapid Screening for MRSA Using PCR- Does It Make a Difference?</a:t>
            </a: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12875"/>
            <a:ext cx="5976938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8"/>
          <p:cNvSpPr txBox="1">
            <a:spLocks noChangeArrowheads="1"/>
          </p:cNvSpPr>
          <p:nvPr/>
        </p:nvSpPr>
        <p:spPr bwMode="auto">
          <a:xfrm>
            <a:off x="3348038" y="1557338"/>
            <a:ext cx="5495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Interval from admission 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800"/>
              <a:t>MRSA +ve result</a:t>
            </a:r>
            <a:endParaRPr lang="en-US" altLang="en-US" sz="1800"/>
          </a:p>
        </p:txBody>
      </p:sp>
      <p:sp>
        <p:nvSpPr>
          <p:cNvPr id="58372" name="Rectangle 9"/>
          <p:cNvSpPr>
            <a:spLocks noChangeArrowheads="1"/>
          </p:cNvSpPr>
          <p:nvPr/>
        </p:nvSpPr>
        <p:spPr bwMode="auto">
          <a:xfrm>
            <a:off x="4859338" y="2349500"/>
            <a:ext cx="338137" cy="3381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58373" name="Rectangle 10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>
              <a:solidFill>
                <a:schemeClr val="tx1"/>
              </a:solidFill>
            </a:endParaRPr>
          </a:p>
        </p:txBody>
      </p:sp>
      <p:sp>
        <p:nvSpPr>
          <p:cNvPr id="58374" name="Text Box 11"/>
          <p:cNvSpPr txBox="1">
            <a:spLocks noChangeArrowheads="1"/>
          </p:cNvSpPr>
          <p:nvPr/>
        </p:nvSpPr>
        <p:spPr bwMode="auto">
          <a:xfrm>
            <a:off x="5343525" y="2349500"/>
            <a:ext cx="760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/>
              <a:t>PCR</a:t>
            </a:r>
            <a:endParaRPr lang="en-US" altLang="en-US" sz="1600"/>
          </a:p>
        </p:txBody>
      </p:sp>
      <p:sp>
        <p:nvSpPr>
          <p:cNvPr id="58375" name="Text Box 12"/>
          <p:cNvSpPr txBox="1">
            <a:spLocks noChangeArrowheads="1"/>
          </p:cNvSpPr>
          <p:nvPr/>
        </p:nvSpPr>
        <p:spPr bwMode="auto">
          <a:xfrm>
            <a:off x="5332413" y="2874963"/>
            <a:ext cx="895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600"/>
              <a:t>Culture</a:t>
            </a:r>
            <a:endParaRPr lang="en-US" altLang="en-US" sz="1600"/>
          </a:p>
        </p:txBody>
      </p:sp>
      <p:sp>
        <p:nvSpPr>
          <p:cNvPr id="40970" name="Text Box 13"/>
          <p:cNvSpPr txBox="1">
            <a:spLocks noChangeArrowheads="1"/>
          </p:cNvSpPr>
          <p:nvPr/>
        </p:nvSpPr>
        <p:spPr bwMode="auto">
          <a:xfrm>
            <a:off x="1066800" y="6353175"/>
            <a:ext cx="693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Infect Control Hosp Epidemiol 2010; 31: 374-381</a:t>
            </a:r>
            <a:endParaRPr lang="en-US" altLang="en-US" sz="180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837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193981-4A20-4B87-9348-88EA67F0702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Logistical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2497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Decolonisation with prior screening requires planning, education, etc</a:t>
            </a:r>
          </a:p>
        </p:txBody>
      </p:sp>
      <p:pic>
        <p:nvPicPr>
          <p:cNvPr id="593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105150"/>
            <a:ext cx="90265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627B31-802D-41B0-AE58-45EB3D25E8D0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Universal Decolonisation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700213"/>
            <a:ext cx="8229600" cy="4968875"/>
          </a:xfrm>
        </p:spPr>
        <p:txBody>
          <a:bodyPr/>
          <a:lstStyle/>
          <a:p>
            <a:pPr marL="719138" indent="-719138" eaLnBrk="1" hangingPunct="1">
              <a:buFont typeface="Arial" charset="0"/>
              <a:buAutoNum type="alphaUcPeriod" startAt="17"/>
            </a:pP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Why screen as ~ 30% are carriers and adds to delay &amp; expense</a:t>
            </a:r>
          </a:p>
          <a:p>
            <a:pPr marL="719138" indent="-719138" eaLnBrk="1" hangingPunct="1">
              <a:buFont typeface="Arial" charset="0"/>
              <a:buAutoNum type="alphaUcPeriod" startAt="17"/>
            </a:pPr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719138" indent="-719138" eaLnBrk="1" hangingPunct="1">
              <a:buFont typeface="Arial" charset="0"/>
              <a:buNone/>
            </a:pPr>
            <a:endParaRPr lang="en-GB" altLang="en-US" smtClean="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719138" indent="-719138" eaLnBrk="1" hangingPunct="1">
              <a:buFont typeface="Arial" charset="0"/>
              <a:buNone/>
            </a:pPr>
            <a:r>
              <a:rPr lang="en-GB" altLang="en-US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A.  </a:t>
            </a: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Unnecessary use of mupirocin &amp; CHG with emergence of resistance</a:t>
            </a:r>
            <a:endParaRPr lang="en-GB" altLang="en-US" smtClean="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1438C-1526-4019-90D5-BAA98F0B731A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Universal Decolonisation - 2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Represents a horizontal intervention, i.e. measures for all patients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Largely used in critical care but –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very ill patients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not directed at preventing SSI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possible benefits in preventing BSI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Economic models target short-term benefits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Well planned non-emergency surgery should allow for screening</a:t>
            </a: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BD174D-DF26-475C-A2C8-5EFCA2A35DB4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Key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61657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rabicPeriod"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Humphreys H, Becker K, Dolmen PM, </a:t>
            </a:r>
            <a:r>
              <a:rPr lang="en-GB" alt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et al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  </a:t>
            </a:r>
            <a:r>
              <a:rPr lang="en-GB" alt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Staphylococcus aureus 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surgical site infections:  benefits of screening &amp; decolinisation before surgery.  </a:t>
            </a:r>
            <a:r>
              <a:rPr lang="en-GB" alt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 Hosp Infect 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2016; 295-304.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endParaRPr lang="en-GB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Septimus EJ, Schweizer ML.  Decolonisation in prevention of healthcare-associated infection.  </a:t>
            </a:r>
            <a:r>
              <a:rPr lang="en-GB" alt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Clin Microbiol Review 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2016; 29: 201-222.</a:t>
            </a:r>
          </a:p>
          <a:p>
            <a:pPr marL="514350" indent="-514350" eaLnBrk="1" hangingPunct="1">
              <a:buFont typeface="Calibri" charset="0"/>
              <a:buAutoNum type="arabicPeriod"/>
            </a:pPr>
            <a:endParaRPr lang="en-GB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514350" indent="-514350" eaLnBrk="1" hangingPunct="1">
              <a:buFont typeface="Calibri" charset="0"/>
              <a:buAutoNum type="arabicPeriod"/>
            </a:pP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Poovikunnel T, Gethin G, Humphreys H.  Mupirocin resistance;  Clinical implications &amp; potential alternatives for the eradication of MRSA.  </a:t>
            </a:r>
            <a:r>
              <a:rPr lang="en-GB" altLang="en-US" sz="24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J. Antimicrobial Chemother </a:t>
            </a:r>
            <a:r>
              <a:rPr lang="en-GB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2015; 70: 2681-2692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D18F00-B0EE-474E-9195-2709DC23318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079500"/>
          </a:xfr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IE" altLang="x-none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Targeted </a:t>
            </a:r>
            <a:r>
              <a:rPr lang="en-IE" altLang="x-none" sz="3200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versus </a:t>
            </a:r>
            <a:r>
              <a:rPr lang="en-IE" altLang="x-none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Universal Decolonisation to Prevent ICU Infection</a:t>
            </a: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4210050" cy="2570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789363"/>
            <a:ext cx="47529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850" y="5229225"/>
            <a:ext cx="3887788" cy="338138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1600" i="1">
                <a:solidFill>
                  <a:srgbClr val="6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Engl J Med </a:t>
            </a:r>
            <a:r>
              <a:rPr lang="en-IE" altLang="en-US" sz="1600">
                <a:solidFill>
                  <a:srgbClr val="6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2013; 368: 2255-65</a:t>
            </a:r>
            <a:endParaRPr lang="en-IE" altLang="en-US" sz="1600" i="1">
              <a:solidFill>
                <a:srgbClr val="6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64942-AE4C-4880-A996-AF199CDC2456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5888"/>
            <a:ext cx="86772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  <a:solidFill>
            <a:srgbClr val="CCFFFF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IE" alt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“The current evidence on the occurrence of high-level mupirocin resistance in CoNS does not constitute an important risk for high-level mupirocin resistance in </a:t>
            </a:r>
            <a:r>
              <a:rPr lang="en-IE" altLang="en-US" i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Staph. aureus.”</a:t>
            </a:r>
            <a:endParaRPr lang="en-IE" altLang="en-US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063" y="1628775"/>
            <a:ext cx="3008312" cy="369888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Clin Infect Dis </a:t>
            </a:r>
            <a:r>
              <a:rPr lang="en-IE" altLang="en-US" sz="18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2016; 62: 631-6</a:t>
            </a:r>
            <a:endParaRPr lang="en-IE" altLang="en-US" sz="1800" i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4C586-8988-42C3-9481-6C9AEE768AA9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 </a:t>
            </a: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&amp; Mupirocin Resistance - 1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773238"/>
            <a:ext cx="8928100" cy="48958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Low level -     MICs 8 – 128/256 mg/l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     Amino acid substitutions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     Clinical significance uncertain</a:t>
            </a:r>
          </a:p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High level  -    MICs ≥ 512 mg/l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     Plasmid – localised </a:t>
            </a:r>
            <a:r>
              <a:rPr lang="en-GB" alt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mup A</a:t>
            </a: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gene</a:t>
            </a:r>
          </a:p>
          <a:p>
            <a:pPr marL="0" indent="0" eaLnBrk="1" hangingPunct="1">
              <a:buFont typeface="Arial" charset="0"/>
              <a:buNone/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	     Can transfer to </a:t>
            </a:r>
            <a:r>
              <a:rPr lang="en-GB" alt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Staph. epidermidis</a:t>
            </a: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E5229-0721-4F68-81B0-1F95080EDF0D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" y="260350"/>
            <a:ext cx="896461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36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S. aureus </a:t>
            </a:r>
            <a:r>
              <a:rPr lang="en-GB" altLang="x-none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&amp; Mupirocin Resistance 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Mupirocin resistance associated with resistance to other antimicrobial agents such as clindamycin &amp; levofloxacin</a:t>
            </a:r>
          </a:p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Resistance to antiseptics/biocides such as CHG (</a:t>
            </a:r>
            <a:r>
              <a:rPr lang="en-GB" altLang="x-none" sz="2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qacA</a:t>
            </a: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GB" altLang="x-none" sz="28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qacB</a:t>
            </a: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) amongst coagulase negative staphylococci</a:t>
            </a:r>
          </a:p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Increased use of mupirocin associated with increased resistance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9AF17-6126-4E62-8304-28A4E82AFCD2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IE" altLang="en-US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IE" altLang="en-US" sz="260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Literature Review of Mupirocin Resistance</a:t>
            </a:r>
            <a:r>
              <a:rPr lang="en-IE" altLang="en-US" sz="2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IE" altLang="en-US" sz="29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IE" altLang="en-US" sz="29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IE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Mupirocin resistance (MR). Clinical implications and potential alternatives for the eradication of MRSA, was published in the </a:t>
            </a:r>
            <a:r>
              <a:rPr lang="en-IE" alt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Journal of Antimicrobial Chemotherapy</a:t>
            </a:r>
            <a:r>
              <a:rPr lang="en-IE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October 2015. </a:t>
            </a:r>
          </a:p>
          <a:p>
            <a:pPr eaLnBrk="1" hangingPunct="1">
              <a:lnSpc>
                <a:spcPct val="80000"/>
              </a:lnSpc>
            </a:pPr>
            <a:endParaRPr lang="en-IE" altLang="en-US" sz="2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2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en-IE" altLang="en-US" sz="2000" smtClean="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IE" altLang="en-US" sz="240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Key findings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Resistance ranges from 1-81%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Chlorhexidine resistance genes among MRSA isolates, 65-91%</a:t>
            </a:r>
          </a:p>
          <a:p>
            <a:pPr eaLnBrk="1" hangingPunct="1">
              <a:lnSpc>
                <a:spcPct val="80000"/>
              </a:lnSpc>
            </a:pPr>
            <a:r>
              <a:rPr lang="en-IE" altLang="en-US" sz="250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High level mupirocin resistance (HLMR) </a:t>
            </a:r>
            <a:r>
              <a:rPr lang="en-IE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linked with multi-drug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IE" altLang="en-US" sz="25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clindamycin, tetracycline, erythromycin &amp; levofloxacin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1D113-DFBE-4C59-A8BB-94D986679188}" type="slidenum">
              <a:rPr lang="en-US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800" b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0" y="30777"/>
            <a:ext cx="11144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63013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8913"/>
            <a:ext cx="9251950" cy="5222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IE" altLang="en-US" sz="280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Mup. Res MRSA (</a:t>
            </a:r>
            <a:r>
              <a:rPr lang="en-IE" altLang="en-US" sz="280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 type t127 or t922) </a:t>
            </a:r>
            <a:r>
              <a:rPr lang="en-IE" altLang="en-US" sz="280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Outbreak</a:t>
            </a:r>
            <a:endParaRPr lang="en-IE" altLang="en-US" sz="2800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56" name="TextBox 2"/>
          <p:cNvSpPr txBox="1">
            <a:spLocks noChangeArrowheads="1"/>
          </p:cNvSpPr>
          <p:nvPr/>
        </p:nvSpPr>
        <p:spPr bwMode="auto">
          <a:xfrm>
            <a:off x="250825" y="4941888"/>
            <a:ext cx="86423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6C0000"/>
              </a:buClr>
              <a:buSzPct val="120000"/>
            </a:pPr>
            <a:r>
              <a:rPr lang="en-IE" alt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Median age 73 years, 78% male</a:t>
            </a:r>
            <a:endParaRPr lang="en-IE" altLang="en-US" sz="220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C0000"/>
              </a:buClr>
              <a:buSzPct val="120000"/>
            </a:pPr>
            <a:r>
              <a:rPr lang="en-IE" alt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31 colonised, 8 infections</a:t>
            </a:r>
            <a:endParaRPr lang="en-IE" altLang="en-US" sz="220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6C0000"/>
              </a:buClr>
              <a:buSzPct val="120000"/>
            </a:pPr>
            <a:r>
              <a:rPr lang="en-IE" altLang="en-US" sz="2200">
                <a:effectLst>
                  <a:outerShdw blurRad="38100" dist="38100" dir="2700000" algn="tl">
                    <a:srgbClr val="C0C0C0"/>
                  </a:outerShdw>
                </a:effectLst>
              </a:rPr>
              <a:t>42%, vascular, 37% medical &amp; 20% other surgical patients</a:t>
            </a:r>
            <a:endParaRPr lang="en-IE" altLang="en-US" sz="2200"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</a:endParaRPr>
          </a:p>
        </p:txBody>
      </p:sp>
      <p:sp>
        <p:nvSpPr>
          <p:cNvPr id="50181" name="TextBox 3"/>
          <p:cNvSpPr txBox="1">
            <a:spLocks noChangeArrowheads="1"/>
          </p:cNvSpPr>
          <p:nvPr/>
        </p:nvSpPr>
        <p:spPr bwMode="auto">
          <a:xfrm>
            <a:off x="5715000" y="638175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Patricia Garvey </a:t>
            </a:r>
            <a:r>
              <a:rPr lang="en-IE" altLang="en-US" sz="1800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al</a:t>
            </a:r>
            <a:endParaRPr lang="en-IE" altLang="en-US" sz="180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8612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57185-E077-49C8-BD09-74843730208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  <p:pic>
        <p:nvPicPr>
          <p:cNvPr id="68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6613"/>
            <a:ext cx="80645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REDUCE MRSA Trial &amp; Mup/Chlor Resistance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600200"/>
            <a:ext cx="8893175" cy="452596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7/12 baseline &amp; 18/12 intervention periods</a:t>
            </a: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Most isolates collected from nose on 1</a:t>
            </a:r>
            <a:r>
              <a:rPr lang="en-GB" altLang="en-US" sz="2800" baseline="30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</a:t>
            </a: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day of hospitalisation; 3,173 (43%) tested</a:t>
            </a: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 difference in MIC</a:t>
            </a:r>
            <a:r>
              <a:rPr lang="en-GB" alt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50</a:t>
            </a: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/MIC</a:t>
            </a:r>
            <a:r>
              <a:rPr lang="en-GB" altLang="en-US" sz="2800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90</a:t>
            </a: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for chlorhexidine resistance</a:t>
            </a: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7.1% LLMR &amp; 7.5% HLMR but no difference between phases &amp; introduction</a:t>
            </a:r>
          </a:p>
          <a:p>
            <a:pPr eaLnBrk="1" hangingPunct="1"/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0.6% had </a:t>
            </a:r>
            <a:r>
              <a:rPr lang="en-GB" alt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gac</a:t>
            </a: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gene</a:t>
            </a:r>
          </a:p>
          <a:p>
            <a:pPr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6019800"/>
            <a:ext cx="4032250" cy="3381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GB" altLang="x-none" sz="1600" b="1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 Clin Microbiol </a:t>
            </a:r>
            <a:r>
              <a:rPr lang="en-GB" altLang="x-none" sz="1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2016; 54: 2735-42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561386-0DAE-434E-BCFE-80155FAB60B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IE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Preliminary Results from RCT of Mupirocin </a:t>
            </a:r>
            <a:r>
              <a:rPr lang="en-IE" altLang="x-none" sz="32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versus </a:t>
            </a:r>
            <a:r>
              <a:rPr lang="en-IE" altLang="x-none" sz="3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Natural Honey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>
            <a:noAutofit/>
          </a:bodyPr>
          <a:lstStyle/>
          <a:p>
            <a:pPr eaLnBrk="1" hangingPunct="1"/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Patient recruitment </a:t>
            </a:r>
          </a:p>
          <a:p>
            <a:pPr lvl="1" eaLnBrk="1" hangingPunct="1"/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March 2014 to March 2016</a:t>
            </a:r>
          </a:p>
          <a:p>
            <a:pPr eaLnBrk="1" hangingPunct="1"/>
            <a:endParaRPr lang="en-IE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Outcome of ~100 patients enrolled &amp;  completed the study</a:t>
            </a:r>
          </a:p>
          <a:p>
            <a:pPr eaLnBrk="1" hangingPunct="1"/>
            <a:endParaRPr lang="en-IE" altLang="en-US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Natural honey non-inferior &amp; multi-site MRSA a risk factor for decolonisation failure</a:t>
            </a:r>
          </a:p>
          <a:p>
            <a:pPr eaLnBrk="1" hangingPunct="1">
              <a:buFont typeface="Arial" charset="0"/>
              <a:buNone/>
            </a:pPr>
            <a:r>
              <a:rPr lang="en-IE" altLang="en-U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A1718-53DA-45D5-9133-84CB375D3F50}" type="slidenum">
              <a:rPr lang="en-US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800" b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5219700" y="6021388"/>
            <a:ext cx="33131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Toney Poovelikunnel, </a:t>
            </a:r>
            <a:r>
              <a:rPr lang="en-US" altLang="en-US" sz="1600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 al.</a:t>
            </a:r>
            <a:r>
              <a:rPr lang="en-US" altLang="en-US" sz="160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IE" altLang="en-US" sz="160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68825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alt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GB" altLang="en-US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7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Conclusions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557338"/>
            <a:ext cx="8207375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0AA5F1-22DC-45D5-8EAE-26E1E7D45051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6896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SSI are amongst the most important HCAIs &amp; </a:t>
            </a:r>
            <a:r>
              <a:rPr lang="en-GB" alt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S. aureus </a:t>
            </a:r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commonest cause</a:t>
            </a:r>
          </a:p>
          <a:p>
            <a:pPr eaLnBrk="1" hangingPunct="1"/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Horizontal measures are important pre- intra- &amp; post operatively</a:t>
            </a:r>
          </a:p>
          <a:p>
            <a:pPr eaLnBrk="1" hangingPunct="1"/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Evidence &amp; plausibility are strong to screen &amp; selectively decolonise before cardio-thoracic &amp; orthopaedic surgery</a:t>
            </a: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FD894F-F023-4367-8A5B-38B7B8E8DA1E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CCFFFF"/>
          </a:solidFill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en-GB" altLang="en-US" sz="28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Surgical Site Infection;</a:t>
            </a:r>
          </a:p>
          <a:p>
            <a:pPr marL="0" indent="0" algn="ctr" eaLnBrk="1" hangingPunct="1">
              <a:buFont typeface="Arial" charset="0"/>
              <a:buNone/>
            </a:pPr>
            <a:endParaRPr lang="en-GB" altLang="en-US" sz="440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en-GB" altLang="en-US" sz="4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Prevalence, Impact &amp; Costs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313" y="1628775"/>
            <a:ext cx="8207375" cy="45370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ED0C-6074-4AB9-B6DE-538ED0433396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Molecular testing can preclude the need for universal decolonisation before surgery</a:t>
            </a:r>
          </a:p>
          <a:p>
            <a:pPr eaLnBrk="1" hangingPunct="1"/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Studies are required outside of orthopaedic &amp; cardio-thoracic surgery</a:t>
            </a:r>
          </a:p>
          <a:p>
            <a:pPr eaLnBrk="1" hangingPunct="1"/>
            <a:endParaRPr lang="en-GB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/>
            <a:r>
              <a:rPr lang="en-GB" alt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Unnecessary &amp; widespread use of topical antibiotics &amp; biocides should not occur</a:t>
            </a:r>
          </a:p>
          <a:p>
            <a:endParaRPr lang="en-IE" altLang="en-US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037C6C-74B1-463F-8C7C-77BDA5C4F504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6" descr="Slide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Coming Soon, Dec.28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134600" cy="78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 descr="Screen Shot 2017-03-05 at 6.08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3" t="45442" r="25691" b="8919"/>
          <a:stretch>
            <a:fillRect/>
          </a:stretch>
        </p:blipFill>
        <p:spPr bwMode="auto">
          <a:xfrm>
            <a:off x="0" y="457200"/>
            <a:ext cx="923766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Patron Sponsor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134600" cy="783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x-none" sz="4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SSI-Worldwide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51450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USA &amp; Europe 	- 4.5 -7.1/100 hospitalised patients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                        	- 1.7- 41 x 10</a:t>
            </a:r>
            <a:r>
              <a:rPr lang="en-GB" altLang="x-none" sz="24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patients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			- 3</a:t>
            </a:r>
            <a:r>
              <a:rPr lang="en-GB" altLang="x-none" sz="2400" baseline="30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rd</a:t>
            </a: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most common HCAI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Resource-poor countries - 15.4/100 hospitalised patients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en-GB" altLang="x-none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    	            - Commonest HCAI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040188"/>
            <a:ext cx="410527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4105275"/>
            <a:ext cx="41767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4388" y="3716338"/>
            <a:ext cx="1893887" cy="2762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i="1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Wellcome Trust</a:t>
            </a:r>
            <a:endParaRPr lang="en-US" altLang="en-US" sz="1200" i="1">
              <a:solidFill>
                <a:srgbClr val="6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600" b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Public Reporting &amp; Performance Indicators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solidFill>
                  <a:srgbClr val="6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HICPAC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SSI associated with cost, morbidity &amp; mortality Prevention guidelines exist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100,000 Lives Campaign/Surgical Care Improvement Project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SSI amenable to interventions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 J Infect Control </a:t>
            </a:r>
            <a:r>
              <a:rPr lang="en-US" altLang="en-US" sz="14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2005; 217-26</a:t>
            </a:r>
            <a:endParaRPr lang="en-US" altLang="en-US" sz="1400" i="1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JAMA </a:t>
            </a:r>
            <a:r>
              <a:rPr lang="en-US" altLang="en-US" sz="14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2000; 295: 324-327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en-US" sz="1400" i="1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Clin Microbiol Infect </a:t>
            </a:r>
            <a:r>
              <a:rPr lang="en-US" altLang="en-US" sz="14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2008; 14: 892-894</a:t>
            </a:r>
          </a:p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en-US" altLang="en-US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2531" name="Picture 4" descr="100000 L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367213"/>
            <a:ext cx="2441575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BD0F7-D966-40E0-B916-34F8166E8270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x-none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ECDC Point Prevalence Survey of HCAI &amp; Antimicrobial Use, 2011-2012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2800 healthcare workers from 1200 hospitals were trained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231,459 patient in 947 hospitals, with a single ward surveyed on a single day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Prevalence of HCAI was 6% (2.3 – 10.%); 4.8% in primary &amp; 7.2% in tertiary hospitals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RTI (23.5%), SSI (19.6%), UTI (19%), bloodstream infection (10.7%) &amp; GI infection (7.7%) – 48% due to </a:t>
            </a:r>
            <a:r>
              <a:rPr lang="en-GB" altLang="en-US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Clostridium difficile</a:t>
            </a:r>
            <a:endParaRPr lang="en-GB" altLang="en-US" sz="28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04460D-C314-4C80-829B-2A19F274169B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en-IE" altLang="en-US" sz="3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SSI in England, 2015-16</a:t>
            </a:r>
            <a:r>
              <a:rPr lang="en-IE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IE" altLang="en-US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IE" altLang="en-US" sz="18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Public Health, England </a:t>
            </a: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038" y="1352550"/>
            <a:ext cx="6535737" cy="509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 b="1">
                <a:solidFill>
                  <a:srgbClr val="002060"/>
                </a:solidFill>
                <a:latin typeface="Arial" charset="0"/>
                <a:cs typeface="Arial" charset="0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 b="1">
                <a:solidFill>
                  <a:srgbClr val="00206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 b="1">
                <a:solidFill>
                  <a:srgbClr val="00206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206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F1D850-7B83-4AEA-ACAF-F88D7961D302}" type="slidenum">
              <a:rPr lang="en-GB" altLang="en-US" sz="1800" b="0">
                <a:solidFill>
                  <a:schemeClr val="tx1"/>
                </a:solidFill>
                <a:latin typeface="Calibri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800" b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3615</TotalTime>
  <Words>1860</Words>
  <Application>Microsoft Office PowerPoint</Application>
  <PresentationFormat>On-screen Show (4:3)</PresentationFormat>
  <Paragraphs>438</Paragraphs>
  <Slides>53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Screening for Staphylococcus aureus before surgery.  Why bother?</vt:lpstr>
      <vt:lpstr>Declaration</vt:lpstr>
      <vt:lpstr>Outline </vt:lpstr>
      <vt:lpstr>Key Publications</vt:lpstr>
      <vt:lpstr>PowerPoint Presentation</vt:lpstr>
      <vt:lpstr>SSI-Worldwide</vt:lpstr>
      <vt:lpstr>Public Reporting &amp; Performance Indicators</vt:lpstr>
      <vt:lpstr>ECDC Point Prevalence Survey of HCAI &amp; Antimicrobial Use, 2011-2012</vt:lpstr>
      <vt:lpstr>SSI in England, 2015-16 Public Health, England </vt:lpstr>
      <vt:lpstr>SSI Variation</vt:lpstr>
      <vt:lpstr>SSI Impact &amp; Costs</vt:lpstr>
      <vt:lpstr>What About After Hospital Discharge?</vt:lpstr>
      <vt:lpstr>In-Patient versus Post-Discharge Diagnosis</vt:lpstr>
      <vt:lpstr>Surgical Site (Wound) Infection</vt:lpstr>
      <vt:lpstr>PowerPoint Presentation</vt:lpstr>
      <vt:lpstr>PowerPoint Presentation</vt:lpstr>
      <vt:lpstr>Colonisation &amp; Infection</vt:lpstr>
      <vt:lpstr>Pathogenesis</vt:lpstr>
      <vt:lpstr>S. aureus Virulence Factors</vt:lpstr>
      <vt:lpstr>Recent Changes in S. aureus Epidemiology</vt:lpstr>
      <vt:lpstr>Community-Acquired MRSA in the Netherlands</vt:lpstr>
      <vt:lpstr>Costs of MRSA in Ireland</vt:lpstr>
      <vt:lpstr>PowerPoint Presentation</vt:lpstr>
      <vt:lpstr>Healthcare Bundle for SSIs Derived from NICE</vt:lpstr>
      <vt:lpstr>New WHO Recommendations to Prevent SSI</vt:lpstr>
      <vt:lpstr>WHO &amp; Decolonisation of S. aureus</vt:lpstr>
      <vt:lpstr>PowerPoint Presentation</vt:lpstr>
      <vt:lpstr>Decolonisation to Prevent S. aureus SSI-1</vt:lpstr>
      <vt:lpstr>Decolonisation to Prevent S. aureus SSI-2</vt:lpstr>
      <vt:lpstr>Nasal Decolonisation of S. aureus</vt:lpstr>
      <vt:lpstr>Skin Decolonisation of S. aureus</vt:lpstr>
      <vt:lpstr>Dutch Study of SSI &amp; S. aureus</vt:lpstr>
      <vt:lpstr>Point-of-Care Universal Screening</vt:lpstr>
      <vt:lpstr>Point-of-Care Universal Screening</vt:lpstr>
      <vt:lpstr>Rapid Screening for MRSA</vt:lpstr>
      <vt:lpstr>Rapid Screening for MRSA Using PCR- Does It Make a Difference?</vt:lpstr>
      <vt:lpstr>Logistical Issues</vt:lpstr>
      <vt:lpstr>Universal Decolonisation - 1</vt:lpstr>
      <vt:lpstr>Universal Decolonisation - 2</vt:lpstr>
      <vt:lpstr>Targeted versus Universal Decolonisation to Prevent ICU Infection</vt:lpstr>
      <vt:lpstr>PowerPoint Presentation</vt:lpstr>
      <vt:lpstr>S. aureus &amp; Mupirocin Resistance - 1</vt:lpstr>
      <vt:lpstr>S. aureus &amp; Mupirocin Resistance -2</vt:lpstr>
      <vt:lpstr> Literature Review of Mupirocin Resistance </vt:lpstr>
      <vt:lpstr>PowerPoint Presentation</vt:lpstr>
      <vt:lpstr>REDUCE MRSA Trial &amp; Mup/Chlor Resistance</vt:lpstr>
      <vt:lpstr>Preliminary Results from RCT of Mupirocin versus Natural Honey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College of Surgeons in Ireland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Shannon</dc:creator>
  <cp:lastModifiedBy>Evans, Helen</cp:lastModifiedBy>
  <cp:revision>239</cp:revision>
  <cp:lastPrinted>2017-03-28T15:43:10Z</cp:lastPrinted>
  <dcterms:created xsi:type="dcterms:W3CDTF">2017-03-21T12:40:56Z</dcterms:created>
  <dcterms:modified xsi:type="dcterms:W3CDTF">2017-03-28T20:21:22Z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536F96D5-8DC2-4BF5-91A2-CF7A5C333816</vt:lpwstr>
  </property>
  <property fmtid="{D5CDD505-2E9C-101B-9397-08002B2CF9AE}" pid="3" name="ArticulatePath">
    <vt:lpwstr>Screening for S aureus Before Surgery Teleclass Slides, Mar.30.17</vt:lpwstr>
  </property>
</Properties>
</file>