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2.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55"/>
  </p:notesMasterIdLst>
  <p:handoutMasterIdLst>
    <p:handoutMasterId r:id="rId56"/>
  </p:handoutMasterIdLst>
  <p:sldIdLst>
    <p:sldId id="256" r:id="rId2"/>
    <p:sldId id="266" r:id="rId3"/>
    <p:sldId id="1259" r:id="rId4"/>
    <p:sldId id="1260" r:id="rId5"/>
    <p:sldId id="1261" r:id="rId6"/>
    <p:sldId id="260" r:id="rId7"/>
    <p:sldId id="819" r:id="rId8"/>
    <p:sldId id="804" r:id="rId9"/>
    <p:sldId id="342" r:id="rId10"/>
    <p:sldId id="794" r:id="rId11"/>
    <p:sldId id="789" r:id="rId12"/>
    <p:sldId id="1256" r:id="rId13"/>
    <p:sldId id="261" r:id="rId14"/>
    <p:sldId id="774" r:id="rId15"/>
    <p:sldId id="807" r:id="rId16"/>
    <p:sldId id="262" r:id="rId17"/>
    <p:sldId id="759" r:id="rId18"/>
    <p:sldId id="1255" r:id="rId19"/>
    <p:sldId id="800" r:id="rId20"/>
    <p:sldId id="1262" r:id="rId21"/>
    <p:sldId id="1263" r:id="rId22"/>
    <p:sldId id="1277" r:id="rId23"/>
    <p:sldId id="820" r:id="rId24"/>
    <p:sldId id="821" r:id="rId25"/>
    <p:sldId id="1274" r:id="rId26"/>
    <p:sldId id="755" r:id="rId27"/>
    <p:sldId id="909" r:id="rId28"/>
    <p:sldId id="901" r:id="rId29"/>
    <p:sldId id="1253" r:id="rId30"/>
    <p:sldId id="258" r:id="rId31"/>
    <p:sldId id="1273" r:id="rId32"/>
    <p:sldId id="1239" r:id="rId33"/>
    <p:sldId id="257" r:id="rId34"/>
    <p:sldId id="267" r:id="rId35"/>
    <p:sldId id="818" r:id="rId36"/>
    <p:sldId id="264" r:id="rId37"/>
    <p:sldId id="822" r:id="rId38"/>
    <p:sldId id="265" r:id="rId39"/>
    <p:sldId id="1267" r:id="rId40"/>
    <p:sldId id="1272" r:id="rId41"/>
    <p:sldId id="785" r:id="rId42"/>
    <p:sldId id="767" r:id="rId43"/>
    <p:sldId id="290" r:id="rId44"/>
    <p:sldId id="270" r:id="rId45"/>
    <p:sldId id="271" r:id="rId46"/>
    <p:sldId id="760" r:id="rId47"/>
    <p:sldId id="791" r:id="rId48"/>
    <p:sldId id="287" r:id="rId49"/>
    <p:sldId id="793" r:id="rId50"/>
    <p:sldId id="824" r:id="rId51"/>
    <p:sldId id="1258" r:id="rId52"/>
    <p:sldId id="1275" r:id="rId53"/>
    <p:sldId id="1276"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hony Twyman" initials="AT [40]" lastIdx="1" clrIdx="0"/>
  <p:cmAuthor id="2" name="Lydia Wanstall" initials="LW" lastIdx="65" clrIdx="1"/>
  <p:cmAuthor id="3" name="Microsoft Office User" initials="Office" lastIdx="75" clrIdx="2"/>
  <p:cmAuthor id="4" name="Wanyoro" initials="W" lastIdx="2"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35"/>
    <p:restoredTop sz="94666"/>
  </p:normalViewPr>
  <p:slideViewPr>
    <p:cSldViewPr snapToGrid="0" snapToObjects="1">
      <p:cViewPr>
        <p:scale>
          <a:sx n="100" d="100"/>
          <a:sy n="100" d="100"/>
        </p:scale>
        <p:origin x="-846" y="-49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89" d="100"/>
          <a:sy n="89" d="100"/>
        </p:scale>
        <p:origin x="299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6-21T22:06:34.764" idx="1">
    <p:pos x="5796" y="3717"/>
    <p:text>For Lydia: Do we need to reference this? </p:text>
    <p:extLst>
      <p:ext uri="{C676402C-5697-4E1C-873F-D02D1690AC5C}">
        <p15:threadingInfo xmlns:p15="http://schemas.microsoft.com/office/powerpoint/2012/main" timeZoneBias="240"/>
      </p:ext>
    </p:extLst>
  </p:cm>
  <p:cm authorId="2" dt="2018-06-22T12:21:41.865" idx="65">
    <p:pos x="5796" y="3853"/>
    <p:text>Yes if it's available and not already listed (see earleir comment)</p:text>
    <p:extLst>
      <p:ext uri="{C676402C-5697-4E1C-873F-D02D1690AC5C}">
        <p15:threadingInfo xmlns:p15="http://schemas.microsoft.com/office/powerpoint/2012/main" timeZoneBias="-60">
          <p15:parentCm authorId="1" idx="1"/>
        </p15:threadingInfo>
      </p:ext>
    </p:extLst>
  </p:cm>
  <p:cm authorId="3" dt="2018-07-03T16:02:02.654" idx="74">
    <p:pos x="5796" y="3989"/>
    <p:text>I previously gave the link to this WHO tool so am slightly confused now about missing sources/links</p:text>
    <p:extLst>
      <p:ext uri="{C676402C-5697-4E1C-873F-D02D1690AC5C}">
        <p15:threadingInfo xmlns:p15="http://schemas.microsoft.com/office/powerpoint/2012/main" timeZoneBias="-60">
          <p15:parentCm authorId="1" idx="1"/>
        </p15:threadingInfo>
      </p:ext>
    </p:extLst>
  </p:cm>
  <p:cm authorId="3" dt="2018-07-03T16:02:43.640" idx="75">
    <p:pos x="5796" y="4125"/>
    <p:text>http://www.who.int/gpsc/ssi-infographic.pdf</p:text>
    <p:extLst>
      <p:ext uri="{C676402C-5697-4E1C-873F-D02D1690AC5C}">
        <p15:threadingInfo xmlns:p15="http://schemas.microsoft.com/office/powerpoint/2012/main" timeZoneBias="-60">
          <p15:parentCm authorId="1"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18-09-10T06:10:17.942" idx="2">
    <p:pos x="2959" y="2138"/>
    <p:text/>
    <p:extLst>
      <p:ext uri="{C676402C-5697-4E1C-873F-D02D1690AC5C}">
        <p15:threadingInfo xmlns:p15="http://schemas.microsoft.com/office/powerpoint/2012/main" timeZoneBias="-1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85770"/>
            <a:ext cx="6856413" cy="458788"/>
          </a:xfrm>
          <a:prstGeom prst="rect">
            <a:avLst/>
          </a:prstGeom>
        </p:spPr>
        <p:txBody>
          <a:bodyPr vert="horz" lIns="91440" tIns="45720" rIns="91440" bIns="45720" rtlCol="0"/>
          <a:lstStyle>
            <a:lvl1pPr algn="l">
              <a:defRPr sz="1200"/>
            </a:lvl1pPr>
          </a:lstStyle>
          <a:p>
            <a:pPr algn="ctr"/>
            <a:r>
              <a:rPr lang="en-US" b="1" dirty="0" smtClean="0"/>
              <a:t>SSI Surveillance Strategies in Under-Resourced Settings</a:t>
            </a:r>
            <a:br>
              <a:rPr lang="en-US" b="1" dirty="0" smtClean="0"/>
            </a:br>
            <a:r>
              <a:rPr lang="en-US" b="1" dirty="0" smtClean="0"/>
              <a:t>Dr. Joseph </a:t>
            </a:r>
            <a:r>
              <a:rPr lang="en-US" b="1" dirty="0" err="1" smtClean="0"/>
              <a:t>Solomkin</a:t>
            </a:r>
            <a:r>
              <a:rPr lang="en-US" b="1" dirty="0" smtClean="0"/>
              <a:t>, On Behalf of the World Surgical Infection Society</a:t>
            </a:r>
            <a:br>
              <a:rPr lang="en-US" b="1" dirty="0" smtClean="0"/>
            </a:br>
            <a:r>
              <a:rPr lang="en-US" b="1" dirty="0" smtClean="0"/>
              <a:t>Sponsored by the World Surgical Infection Society (</a:t>
            </a:r>
            <a:r>
              <a:rPr lang="en-US" b="1" dirty="0" err="1" smtClean="0"/>
              <a:t>www.worldsis.org</a:t>
            </a:r>
            <a:r>
              <a:rPr lang="en-US" b="1" dirty="0" smtClean="0"/>
              <a:t>)</a:t>
            </a:r>
            <a:endParaRPr lang="en-US" b="1" dirty="0"/>
          </a:p>
        </p:txBody>
      </p:sp>
      <p:sp>
        <p:nvSpPr>
          <p:cNvPr id="4" name="Footer Placeholder 3"/>
          <p:cNvSpPr>
            <a:spLocks noGrp="1"/>
          </p:cNvSpPr>
          <p:nvPr>
            <p:ph type="ftr" sz="quarter" idx="2"/>
          </p:nvPr>
        </p:nvSpPr>
        <p:spPr>
          <a:xfrm>
            <a:off x="0" y="8256583"/>
            <a:ext cx="6858000" cy="458787"/>
          </a:xfrm>
          <a:prstGeom prst="rect">
            <a:avLst/>
          </a:prstGeom>
        </p:spPr>
        <p:txBody>
          <a:bodyPr vert="horz" lIns="91440" tIns="45720" rIns="91440" bIns="45720" rtlCol="0" anchor="b"/>
          <a:lstStyle>
            <a:lvl1pPr algn="l">
              <a:defRPr sz="1200"/>
            </a:lvl1pPr>
          </a:lstStyle>
          <a:p>
            <a:pPr algn="ctr"/>
            <a:r>
              <a:rPr lang="en-US" b="1" dirty="0" smtClean="0"/>
              <a:t>Hosted by Claire Kilpatrick</a:t>
            </a:r>
          </a:p>
          <a:p>
            <a:pPr algn="ctr"/>
            <a:r>
              <a:rPr lang="en-US" b="1" dirty="0" smtClean="0"/>
              <a:t>A Webber Training Teleclass</a:t>
            </a:r>
          </a:p>
          <a:p>
            <a:pPr algn="ctr"/>
            <a:r>
              <a:rPr lang="en-US" b="1" dirty="0" err="1" smtClean="0"/>
              <a:t>www.webbertraining.com</a:t>
            </a:r>
            <a:endParaRPr lang="en-US" b="1"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1F9300-3CFF-044D-AC6F-4C2DF7344164}" type="slidenum">
              <a:rPr lang="en-US" smtClean="0"/>
              <a:t>‹#›</a:t>
            </a:fld>
            <a:endParaRPr lang="en-US"/>
          </a:p>
        </p:txBody>
      </p:sp>
    </p:spTree>
    <p:extLst>
      <p:ext uri="{BB962C8B-B14F-4D97-AF65-F5344CB8AC3E}">
        <p14:creationId xmlns:p14="http://schemas.microsoft.com/office/powerpoint/2010/main" val="25879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9B1631-14F9-9843-8254-5B56956DE803}" type="datetimeFigureOut">
              <a:rPr lang="en-US" smtClean="0"/>
              <a:t>6/11/2019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67DC81-81E1-524B-9F4F-3889E5B6B9A6}" type="slidenum">
              <a:rPr lang="en-US" smtClean="0"/>
              <a:t>‹#›</a:t>
            </a:fld>
            <a:endParaRPr lang="en-US"/>
          </a:p>
        </p:txBody>
      </p:sp>
    </p:spTree>
    <p:extLst>
      <p:ext uri="{BB962C8B-B14F-4D97-AF65-F5344CB8AC3E}">
        <p14:creationId xmlns:p14="http://schemas.microsoft.com/office/powerpoint/2010/main" val="1237136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cbi.nlm.nih.gov.proxy.libraries.uc.edu/pubmed/322058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67DC81-81E1-524B-9F4F-3889E5B6B9A6}" type="slidenum">
              <a:rPr lang="en-US" smtClean="0"/>
              <a:t>2</a:t>
            </a:fld>
            <a:endParaRPr lang="en-US"/>
          </a:p>
        </p:txBody>
      </p:sp>
    </p:spTree>
    <p:extLst>
      <p:ext uri="{BB962C8B-B14F-4D97-AF65-F5344CB8AC3E}">
        <p14:creationId xmlns:p14="http://schemas.microsoft.com/office/powerpoint/2010/main" val="1157005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B030A-B5B8-4D58-B5B5-F13C985E8D74}" type="slidenum">
              <a:rPr lang="en-GB" smtClean="0"/>
              <a:t>31</a:t>
            </a:fld>
            <a:endParaRPr lang="en-GB"/>
          </a:p>
        </p:txBody>
      </p:sp>
    </p:spTree>
    <p:extLst>
      <p:ext uri="{BB962C8B-B14F-4D97-AF65-F5344CB8AC3E}">
        <p14:creationId xmlns:p14="http://schemas.microsoft.com/office/powerpoint/2010/main" val="2379040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B030A-B5B8-4D58-B5B5-F13C985E8D74}" type="slidenum">
              <a:rPr lang="en-GB" smtClean="0"/>
              <a:t>32</a:t>
            </a:fld>
            <a:endParaRPr lang="en-GB"/>
          </a:p>
        </p:txBody>
      </p:sp>
    </p:spTree>
    <p:extLst>
      <p:ext uri="{BB962C8B-B14F-4D97-AF65-F5344CB8AC3E}">
        <p14:creationId xmlns:p14="http://schemas.microsoft.com/office/powerpoint/2010/main" val="639869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‘we have already talked about </a:t>
            </a:r>
            <a:r>
              <a:rPr lang="en-US" dirty="0" err="1"/>
              <a:t>recognising</a:t>
            </a:r>
            <a:r>
              <a:rPr lang="en-US" dirty="0"/>
              <a:t> SSIs based on the definitions but reliable steps are required to record them - the WHO tools allow you to do this.’ READ SLIDE and say you can see here the initial information that you must collect for each patient having surgery in agreed categories of surgery for surveillance. READ FIELDS. You will understand from reading these the importance of the surgical team being in charge and owning this process of collecting data.’</a:t>
            </a:r>
          </a:p>
          <a:p>
            <a:endParaRPr lang="en-US" dirty="0"/>
          </a:p>
        </p:txBody>
      </p:sp>
      <p:sp>
        <p:nvSpPr>
          <p:cNvPr id="4" name="Slide Number Placeholder 3"/>
          <p:cNvSpPr>
            <a:spLocks noGrp="1"/>
          </p:cNvSpPr>
          <p:nvPr>
            <p:ph type="sldNum" sz="quarter" idx="5"/>
          </p:nvPr>
        </p:nvSpPr>
        <p:spPr/>
        <p:txBody>
          <a:bodyPr/>
          <a:lstStyle/>
          <a:p>
            <a:fld id="{E767DC81-81E1-524B-9F4F-3889E5B6B9A6}" type="slidenum">
              <a:rPr lang="en-US" smtClean="0"/>
              <a:t>34</a:t>
            </a:fld>
            <a:endParaRPr lang="en-US"/>
          </a:p>
        </p:txBody>
      </p:sp>
    </p:spTree>
    <p:extLst>
      <p:ext uri="{BB962C8B-B14F-4D97-AF65-F5344CB8AC3E}">
        <p14:creationId xmlns:p14="http://schemas.microsoft.com/office/powerpoint/2010/main" val="1575719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7D54E-E406-7947-888E-A6FD7C8C613F}" type="slidenum">
              <a:rPr lang="en-US" smtClean="0"/>
              <a:t>39</a:t>
            </a:fld>
            <a:endParaRPr lang="en-US"/>
          </a:p>
        </p:txBody>
      </p:sp>
    </p:spTree>
    <p:extLst>
      <p:ext uri="{BB962C8B-B14F-4D97-AF65-F5344CB8AC3E}">
        <p14:creationId xmlns:p14="http://schemas.microsoft.com/office/powerpoint/2010/main" val="3261904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7D54E-E406-7947-888E-A6FD7C8C613F}" type="slidenum">
              <a:rPr lang="en-US" smtClean="0"/>
              <a:t>40</a:t>
            </a:fld>
            <a:endParaRPr lang="en-US"/>
          </a:p>
        </p:txBody>
      </p:sp>
    </p:spTree>
    <p:extLst>
      <p:ext uri="{BB962C8B-B14F-4D97-AF65-F5344CB8AC3E}">
        <p14:creationId xmlns:p14="http://schemas.microsoft.com/office/powerpoint/2010/main" val="1376060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898669-0486-429C-A96E-64D0745450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9327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Rot="1" noChangeAspect="1" noChangeArrowheads="1"/>
          </p:cNvSpPr>
          <p:nvPr>
            <p:ph type="sldImg"/>
          </p:nvPr>
        </p:nvSpPr>
        <p:spPr>
          <a:solidFill>
            <a:srgbClr val="FFFFFF"/>
          </a:solidFill>
          <a:ln/>
        </p:spPr>
      </p:sp>
      <p:sp>
        <p:nvSpPr>
          <p:cNvPr id="23554" name="Rectangle 2"/>
          <p:cNvSpPr>
            <a:spLocks noGrp="1" noChangeArrowheads="1"/>
          </p:cNvSpPr>
          <p:nvPr>
            <p:ph type="body" idx="1"/>
          </p:nvPr>
        </p:nvSpPr>
        <p:spPr>
          <a:ln/>
        </p:spPr>
        <p:txBody>
          <a:bodyPr/>
          <a:lstStyle/>
          <a:p>
            <a:pPr eaLnBrk="1" hangingPunct="1">
              <a:defRPr/>
            </a:pPr>
            <a:r>
              <a:rPr lang="en-US" sz="2200">
                <a:latin typeface="Lucida Grande" charset="0"/>
                <a:cs typeface="Lucida Grande" charset="0"/>
                <a:sym typeface="Lucida Grande" charset="0"/>
              </a:rPr>
              <a:t>This is the problem. 2 incision sites. Both incisions made by the same team on the same day, under the same conditions. One has a debilitating, </a:t>
            </a:r>
            <a:r>
              <a:rPr lang="en-US" sz="2200">
                <a:solidFill>
                  <a:srgbClr val="569ACA"/>
                </a:solidFill>
                <a:latin typeface="Lucida Grande" charset="0"/>
                <a:cs typeface="Lucida Grande" charset="0"/>
                <a:sym typeface="Lucida Grande" charset="0"/>
              </a:rPr>
              <a:t>preventable</a:t>
            </a:r>
            <a:r>
              <a:rPr lang="en-US" sz="2200">
                <a:latin typeface="Lucida Grande" charset="0"/>
                <a:cs typeface="Lucida Grande" charset="0"/>
                <a:sym typeface="Lucida Grande" charset="0"/>
              </a:rPr>
              <a:t> infection.</a:t>
            </a:r>
          </a:p>
        </p:txBody>
      </p:sp>
    </p:spTree>
    <p:extLst>
      <p:ext uri="{BB962C8B-B14F-4D97-AF65-F5344CB8AC3E}">
        <p14:creationId xmlns:p14="http://schemas.microsoft.com/office/powerpoint/2010/main" val="699244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92075" y="746125"/>
            <a:ext cx="6624638"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227013" indent="-227013" eaLnBrk="1" hangingPunct="1"/>
            <a:endParaRPr lang="en-US">
              <a:latin typeface="Calibri"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E5E99A5-8009-EC4F-BFA4-0AF0A9C18E7B}" type="slidenum">
              <a:rPr lang="en-US" sz="1200"/>
              <a:pPr eaLnBrk="1" hangingPunct="1"/>
              <a:t>47</a:t>
            </a:fld>
            <a:endParaRPr lang="en-US" sz="1200"/>
          </a:p>
        </p:txBody>
      </p:sp>
      <p:sp>
        <p:nvSpPr>
          <p:cNvPr id="5" name="Footer Placeholder 4"/>
          <p:cNvSpPr>
            <a:spLocks noGrp="1"/>
          </p:cNvSpPr>
          <p:nvPr>
            <p:ph type="ftr" sz="quarter" idx="4"/>
          </p:nvPr>
        </p:nvSpPr>
        <p:spPr/>
        <p:txBody>
          <a:bodyPr/>
          <a:lstStyle/>
          <a:p>
            <a:pPr>
              <a:defRPr/>
            </a:pPr>
            <a:r>
              <a:rPr lang="en-US"/>
              <a:t>A Aiken + A Wanyoro - Introduction to Surgical Sepsis + Work at Thika Hospital</a:t>
            </a:r>
          </a:p>
        </p:txBody>
      </p:sp>
      <p:sp>
        <p:nvSpPr>
          <p:cNvPr id="6" name="Header Placeholder 5"/>
          <p:cNvSpPr>
            <a:spLocks noGrp="1"/>
          </p:cNvSpPr>
          <p:nvPr>
            <p:ph type="hdr" sz="quarter"/>
          </p:nvPr>
        </p:nvSpPr>
        <p:spPr/>
        <p:txBody>
          <a:bodyPr/>
          <a:lstStyle/>
          <a:p>
            <a:pPr>
              <a:defRPr/>
            </a:pPr>
            <a:r>
              <a:rPr lang="en-US"/>
              <a:t>SSK symposium: Surgical Wound Sepsis</a:t>
            </a:r>
          </a:p>
        </p:txBody>
      </p:sp>
      <p:sp>
        <p:nvSpPr>
          <p:cNvPr id="7" name="Date Placeholder 6"/>
          <p:cNvSpPr>
            <a:spLocks noGrp="1"/>
          </p:cNvSpPr>
          <p:nvPr>
            <p:ph type="dt" sz="quarter" idx="1"/>
          </p:nvPr>
        </p:nvSpPr>
        <p:spPr/>
        <p:txBody>
          <a:bodyPr rtlCol="0"/>
          <a:lstStyle/>
          <a:p>
            <a:pPr fontAlgn="auto">
              <a:spcBef>
                <a:spcPts val="0"/>
              </a:spcBef>
              <a:spcAft>
                <a:spcPts val="0"/>
              </a:spcAft>
              <a:defRPr/>
            </a:pPr>
            <a:r>
              <a:rPr lang="en-GB">
                <a:latin typeface="+mn-lt"/>
                <a:ea typeface="+mn-ea"/>
                <a:cs typeface="+mn-cs"/>
              </a:rPr>
              <a:t>09/07/2011</a:t>
            </a:r>
            <a:endParaRPr lang="en-US">
              <a:latin typeface="+mn-lt"/>
              <a:ea typeface="+mn-ea"/>
              <a:cs typeface="+mn-cs"/>
            </a:endParaRPr>
          </a:p>
        </p:txBody>
      </p:sp>
    </p:spTree>
    <p:extLst>
      <p:ext uri="{BB962C8B-B14F-4D97-AF65-F5344CB8AC3E}">
        <p14:creationId xmlns:p14="http://schemas.microsoft.com/office/powerpoint/2010/main" val="300881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1"/>
          <p:cNvSpPr>
            <a:spLocks noGrp="1" noRot="1" noChangeAspect="1" noChangeArrowheads="1"/>
          </p:cNvSpPr>
          <p:nvPr>
            <p:ph type="sldImg"/>
          </p:nvPr>
        </p:nvSpPr>
        <p:spPr>
          <a:xfrm>
            <a:off x="92075" y="746125"/>
            <a:ext cx="6624638" cy="3727450"/>
          </a:xfrm>
          <a:solidFill>
            <a:srgbClr val="FFFFFF"/>
          </a:solidFill>
          <a:ln/>
        </p:spPr>
      </p:sp>
      <p:sp>
        <p:nvSpPr>
          <p:cNvPr id="110594" name="Rectangle 2"/>
          <p:cNvSpPr>
            <a:spLocks noGrp="1" noChangeArrowheads="1"/>
          </p:cNvSpPr>
          <p:nvPr>
            <p:ph type="body" idx="1"/>
          </p:nvPr>
        </p:nvSpPr>
        <p:spPr>
          <a:ln/>
        </p:spPr>
        <p:txBody>
          <a:bodyPr/>
          <a:lstStyle/>
          <a:p>
            <a:pPr eaLnBrk="1" hangingPunct="1">
              <a:defRPr/>
            </a:pPr>
            <a:r>
              <a:rPr lang="en-US" sz="2200">
                <a:latin typeface="Lucida Grande" charset="0"/>
                <a:cs typeface="Lucida Grande" charset="0"/>
                <a:sym typeface="Lucida Grande" charset="0"/>
              </a:rPr>
              <a:t>Surgical site infections (SSIs) have been an adverse outcome from surgery over the ages.  In a time when knowledge of sterility and antibiotics did not exist, this could be expected.  Why do SSIs occur in healthcare of the 21st century?</a:t>
            </a:r>
          </a:p>
        </p:txBody>
      </p:sp>
    </p:spTree>
    <p:extLst>
      <p:ext uri="{BB962C8B-B14F-4D97-AF65-F5344CB8AC3E}">
        <p14:creationId xmlns:p14="http://schemas.microsoft.com/office/powerpoint/2010/main" val="1366700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en-US" dirty="0">
                <a:hlinkClick r:id="rId3"/>
              </a:rPr>
              <a:t>Organization and operation of the hospital-</a:t>
            </a:r>
            <a:r>
              <a:rPr lang="en-US" b="1" dirty="0">
                <a:hlinkClick r:id="rId3"/>
              </a:rPr>
              <a:t>infection</a:t>
            </a:r>
            <a:r>
              <a:rPr lang="en-US" dirty="0">
                <a:hlinkClick r:id="rId3"/>
              </a:rPr>
              <a:t>-</a:t>
            </a:r>
            <a:r>
              <a:rPr lang="en-US" b="1" dirty="0">
                <a:hlinkClick r:id="rId3"/>
              </a:rPr>
              <a:t>control</a:t>
            </a:r>
            <a:r>
              <a:rPr lang="en-US" dirty="0">
                <a:hlinkClick r:id="rId3"/>
              </a:rPr>
              <a:t> program of the University of Iowa Hospitals and Clinics.</a:t>
            </a:r>
            <a:endParaRPr lang="en-US" dirty="0"/>
          </a:p>
          <a:p>
            <a:r>
              <a:rPr lang="en-US" dirty="0" err="1"/>
              <a:t>Rasley</a:t>
            </a:r>
            <a:r>
              <a:rPr lang="en-US" dirty="0"/>
              <a:t> D, </a:t>
            </a:r>
            <a:r>
              <a:rPr lang="en-US" b="1" dirty="0"/>
              <a:t>Wenzel</a:t>
            </a:r>
            <a:r>
              <a:rPr lang="en-US" dirty="0"/>
              <a:t> RP, </a:t>
            </a:r>
            <a:r>
              <a:rPr lang="en-US" dirty="0" err="1"/>
              <a:t>Massanari</a:t>
            </a:r>
            <a:r>
              <a:rPr lang="en-US" dirty="0"/>
              <a:t> RM, </a:t>
            </a:r>
            <a:r>
              <a:rPr lang="en-US" dirty="0" err="1"/>
              <a:t>Streed</a:t>
            </a:r>
            <a:r>
              <a:rPr lang="en-US" dirty="0"/>
              <a:t> S, </a:t>
            </a:r>
            <a:r>
              <a:rPr lang="en-US" dirty="0" err="1"/>
              <a:t>Hierholzer</a:t>
            </a:r>
            <a:r>
              <a:rPr lang="en-US" dirty="0"/>
              <a:t> WJ Jr.</a:t>
            </a:r>
          </a:p>
          <a:p>
            <a:r>
              <a:rPr lang="en-US" b="1" dirty="0"/>
              <a:t>Infection</a:t>
            </a:r>
            <a:r>
              <a:rPr lang="en-US" dirty="0"/>
              <a:t>. 1988;16(6):373-8.</a:t>
            </a:r>
          </a:p>
        </p:txBody>
      </p:sp>
      <p:sp>
        <p:nvSpPr>
          <p:cNvPr id="4" name="Slide Number Placeholder 3"/>
          <p:cNvSpPr>
            <a:spLocks noGrp="1"/>
          </p:cNvSpPr>
          <p:nvPr>
            <p:ph type="sldNum" sz="quarter" idx="10"/>
          </p:nvPr>
        </p:nvSpPr>
        <p:spPr/>
        <p:txBody>
          <a:bodyPr/>
          <a:lstStyle/>
          <a:p>
            <a:fld id="{43F5B230-70F8-B64E-A424-13B437F0ACFF}" type="slidenum">
              <a:rPr lang="en-US" smtClean="0">
                <a:solidFill>
                  <a:srgbClr val="000000"/>
                </a:solidFill>
              </a:rPr>
              <a:pPr/>
              <a:t>4</a:t>
            </a:fld>
            <a:endParaRPr lang="en-US">
              <a:solidFill>
                <a:srgbClr val="000000"/>
              </a:solidFill>
            </a:endParaRPr>
          </a:p>
        </p:txBody>
      </p:sp>
      <p:sp>
        <p:nvSpPr>
          <p:cNvPr id="5" name="Rectangle 5">
            <a:extLst>
              <a:ext uri="{FF2B5EF4-FFF2-40B4-BE49-F238E27FC236}">
                <a16:creationId xmlns="" xmlns:a16="http://schemas.microsoft.com/office/drawing/2014/main" id="{2C4DD196-112C-CC4C-93D3-D04C4252705F}"/>
              </a:ext>
            </a:extLst>
          </p:cNvPr>
          <p:cNvSpPr>
            <a:spLocks noChangeArrowheads="1"/>
          </p:cNvSpPr>
          <p:nvPr/>
        </p:nvSpPr>
        <p:spPr bwMode="auto">
          <a:xfrm>
            <a:off x="331788" y="5467350"/>
            <a:ext cx="6477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377" fontAlgn="base">
              <a:spcBef>
                <a:spcPct val="0"/>
              </a:spcBef>
              <a:spcAft>
                <a:spcPct val="0"/>
              </a:spcAft>
            </a:pPr>
            <a:r>
              <a:rPr lang="en-US" sz="1000" dirty="0">
                <a:solidFill>
                  <a:srgbClr val="000000"/>
                </a:solidFill>
                <a:latin typeface="Arial" pitchFamily="34" charset="0"/>
                <a:ea typeface="Times New Roman" pitchFamily="18" charset="0"/>
                <a:cs typeface="Arial" pitchFamily="34" charset="0"/>
              </a:rPr>
              <a:t>http://en.wikipedia.org/wiki/Ignaz_Semmelweis</a:t>
            </a:r>
            <a:r>
              <a:rPr lang="en-GB" sz="1000" dirty="0">
                <a:solidFill>
                  <a:srgbClr val="000000"/>
                </a:solidFill>
                <a:latin typeface="Arial" pitchFamily="34" charset="0"/>
                <a:ea typeface="ＭＳ Ｐゴシック" charset="0"/>
                <a:cs typeface="Arial" pitchFamily="34" charset="0"/>
              </a:rPr>
              <a:t>;  </a:t>
            </a:r>
            <a:r>
              <a:rPr lang="en-US" sz="1000" dirty="0">
                <a:solidFill>
                  <a:srgbClr val="000000"/>
                </a:solidFill>
                <a:latin typeface="Arial" pitchFamily="34" charset="0"/>
                <a:ea typeface="Times New Roman" pitchFamily="18" charset="0"/>
                <a:cs typeface="Arial" pitchFamily="34" charset="0"/>
              </a:rPr>
              <a:t>http://www.historylearningsite.co.uk/</a:t>
            </a:r>
            <a:r>
              <a:rPr lang="en-US" sz="1000" dirty="0" err="1">
                <a:solidFill>
                  <a:srgbClr val="000000"/>
                </a:solidFill>
                <a:latin typeface="Arial" pitchFamily="34" charset="0"/>
                <a:ea typeface="Times New Roman" pitchFamily="18" charset="0"/>
                <a:cs typeface="Arial" pitchFamily="34" charset="0"/>
              </a:rPr>
              <a:t>joseph_lister.htm</a:t>
            </a:r>
            <a:r>
              <a:rPr lang="en-GB" sz="1000" dirty="0">
                <a:solidFill>
                  <a:srgbClr val="000000"/>
                </a:solidFill>
                <a:latin typeface="Arial" pitchFamily="34" charset="0"/>
                <a:ea typeface="ＭＳ Ｐゴシック" charset="0"/>
                <a:cs typeface="Arial" pitchFamily="34" charset="0"/>
              </a:rPr>
              <a:t>;  </a:t>
            </a:r>
            <a:r>
              <a:rPr lang="en-US" sz="1000" dirty="0">
                <a:solidFill>
                  <a:srgbClr val="000000"/>
                </a:solidFill>
                <a:latin typeface="Arial" pitchFamily="34" charset="0"/>
                <a:ea typeface="Times New Roman" pitchFamily="18" charset="0"/>
                <a:cs typeface="Arial" pitchFamily="34" charset="0"/>
              </a:rPr>
              <a:t>http://en.wikipedia.org/wiki/William_Stewart_Halsted (websites accessed on 18/6/13);  Polk HC </a:t>
            </a:r>
            <a:r>
              <a:rPr lang="en-US" sz="1000" dirty="0" err="1">
                <a:solidFill>
                  <a:srgbClr val="000000"/>
                </a:solidFill>
                <a:latin typeface="Arial" pitchFamily="34" charset="0"/>
                <a:ea typeface="Times New Roman" pitchFamily="18" charset="0"/>
                <a:cs typeface="Arial" pitchFamily="34" charset="0"/>
              </a:rPr>
              <a:t>Jr</a:t>
            </a:r>
            <a:r>
              <a:rPr lang="en-US" sz="1000" dirty="0">
                <a:solidFill>
                  <a:srgbClr val="000000"/>
                </a:solidFill>
                <a:latin typeface="Arial" pitchFamily="34" charset="0"/>
                <a:ea typeface="Times New Roman" pitchFamily="18" charset="0"/>
                <a:cs typeface="Arial" pitchFamily="34" charset="0"/>
              </a:rPr>
              <a:t>, Lopez-Mayor JF. </a:t>
            </a:r>
            <a:r>
              <a:rPr lang="en-US" sz="1000" i="1" dirty="0">
                <a:solidFill>
                  <a:srgbClr val="000000"/>
                </a:solidFill>
                <a:latin typeface="Arial" pitchFamily="34" charset="0"/>
                <a:ea typeface="Times New Roman" pitchFamily="18" charset="0"/>
                <a:cs typeface="Arial" pitchFamily="34" charset="0"/>
              </a:rPr>
              <a:t>Surgery.</a:t>
            </a:r>
            <a:r>
              <a:rPr lang="en-US" sz="1000" dirty="0">
                <a:solidFill>
                  <a:srgbClr val="000000"/>
                </a:solidFill>
                <a:latin typeface="Arial" pitchFamily="34" charset="0"/>
                <a:ea typeface="Times New Roman" pitchFamily="18" charset="0"/>
                <a:cs typeface="Arial" pitchFamily="34" charset="0"/>
              </a:rPr>
              <a:t> 1969;66(1):97-103; Wenzel RP </a:t>
            </a:r>
            <a:r>
              <a:rPr lang="en-US" sz="1000" i="1" dirty="0">
                <a:solidFill>
                  <a:srgbClr val="000000"/>
                </a:solidFill>
                <a:latin typeface="Arial" pitchFamily="34" charset="0"/>
                <a:ea typeface="Times New Roman" pitchFamily="18" charset="0"/>
                <a:cs typeface="Arial" pitchFamily="34" charset="0"/>
              </a:rPr>
              <a:t>et al</a:t>
            </a:r>
            <a:r>
              <a:rPr lang="en-US" sz="1000" dirty="0">
                <a:solidFill>
                  <a:srgbClr val="000000"/>
                </a:solidFill>
                <a:latin typeface="Arial" pitchFamily="34" charset="0"/>
                <a:ea typeface="Times New Roman" pitchFamily="18" charset="0"/>
                <a:cs typeface="Arial" pitchFamily="34" charset="0"/>
              </a:rPr>
              <a:t>. </a:t>
            </a:r>
            <a:r>
              <a:rPr lang="en-US" sz="1000" i="1" dirty="0">
                <a:solidFill>
                  <a:srgbClr val="000000"/>
                </a:solidFill>
                <a:latin typeface="Arial" pitchFamily="34" charset="0"/>
                <a:ea typeface="Times New Roman" pitchFamily="18" charset="0"/>
                <a:cs typeface="Arial" pitchFamily="34" charset="0"/>
              </a:rPr>
              <a:t>Am J </a:t>
            </a:r>
            <a:r>
              <a:rPr lang="en-US" sz="1000" i="1" dirty="0" err="1">
                <a:solidFill>
                  <a:srgbClr val="000000"/>
                </a:solidFill>
                <a:latin typeface="Arial" pitchFamily="34" charset="0"/>
                <a:ea typeface="Times New Roman" pitchFamily="18" charset="0"/>
                <a:cs typeface="Arial" pitchFamily="34" charset="0"/>
              </a:rPr>
              <a:t>Epidemiol</a:t>
            </a:r>
            <a:r>
              <a:rPr lang="en-US" sz="1000" dirty="0">
                <a:solidFill>
                  <a:srgbClr val="000000"/>
                </a:solidFill>
                <a:latin typeface="Arial" pitchFamily="34" charset="0"/>
                <a:ea typeface="Times New Roman" pitchFamily="18" charset="0"/>
                <a:cs typeface="Arial" pitchFamily="34" charset="0"/>
              </a:rPr>
              <a:t>. 1976;104(6):645-51;   Cruse P. </a:t>
            </a:r>
            <a:r>
              <a:rPr lang="en-US" sz="1000" i="1" dirty="0">
                <a:solidFill>
                  <a:srgbClr val="000000"/>
                </a:solidFill>
                <a:latin typeface="Arial" pitchFamily="34" charset="0"/>
                <a:ea typeface="Times New Roman" pitchFamily="18" charset="0"/>
                <a:cs typeface="Arial" pitchFamily="34" charset="0"/>
              </a:rPr>
              <a:t>Rev Infect Dis</a:t>
            </a:r>
            <a:r>
              <a:rPr lang="en-US" sz="1000" dirty="0">
                <a:solidFill>
                  <a:srgbClr val="000000"/>
                </a:solidFill>
                <a:latin typeface="Arial" pitchFamily="34" charset="0"/>
                <a:ea typeface="Times New Roman" pitchFamily="18" charset="0"/>
                <a:cs typeface="Arial" pitchFamily="34" charset="0"/>
              </a:rPr>
              <a:t>. 1981;3(4):734-7;  </a:t>
            </a:r>
            <a:r>
              <a:rPr lang="en-US" sz="1000" dirty="0" err="1">
                <a:solidFill>
                  <a:srgbClr val="000000"/>
                </a:solidFill>
                <a:latin typeface="Arial" pitchFamily="34" charset="0"/>
                <a:ea typeface="Times New Roman" pitchFamily="18" charset="0"/>
                <a:cs typeface="Arial" pitchFamily="34" charset="0"/>
              </a:rPr>
              <a:t>Bratzler</a:t>
            </a:r>
            <a:r>
              <a:rPr lang="en-US" sz="1000" dirty="0">
                <a:solidFill>
                  <a:srgbClr val="000000"/>
                </a:solidFill>
                <a:latin typeface="Arial" pitchFamily="34" charset="0"/>
                <a:ea typeface="Times New Roman" pitchFamily="18" charset="0"/>
                <a:cs typeface="Arial" pitchFamily="34" charset="0"/>
              </a:rPr>
              <a:t> DW. </a:t>
            </a:r>
            <a:r>
              <a:rPr lang="en-US" sz="1000" i="1" dirty="0" err="1">
                <a:solidFill>
                  <a:srgbClr val="000000"/>
                </a:solidFill>
                <a:latin typeface="Arial" pitchFamily="34" charset="0"/>
                <a:ea typeface="Times New Roman" pitchFamily="18" charset="0"/>
                <a:cs typeface="Arial" pitchFamily="34" charset="0"/>
              </a:rPr>
              <a:t>Clin</a:t>
            </a:r>
            <a:r>
              <a:rPr lang="en-US" sz="1000" i="1" dirty="0">
                <a:solidFill>
                  <a:srgbClr val="000000"/>
                </a:solidFill>
                <a:latin typeface="Arial" pitchFamily="34" charset="0"/>
                <a:ea typeface="Times New Roman" pitchFamily="18" charset="0"/>
                <a:cs typeface="Arial" pitchFamily="34" charset="0"/>
              </a:rPr>
              <a:t> Infect Dis</a:t>
            </a:r>
            <a:r>
              <a:rPr lang="en-US" sz="1000" dirty="0">
                <a:solidFill>
                  <a:srgbClr val="000000"/>
                </a:solidFill>
                <a:latin typeface="Arial" pitchFamily="34" charset="0"/>
                <a:ea typeface="Times New Roman" pitchFamily="18" charset="0"/>
                <a:cs typeface="Arial" pitchFamily="34" charset="0"/>
              </a:rPr>
              <a:t>. 2013;56(3):428-9; </a:t>
            </a:r>
            <a:r>
              <a:rPr lang="en-US" sz="1000" dirty="0" err="1">
                <a:solidFill>
                  <a:srgbClr val="000000"/>
                </a:solidFill>
                <a:latin typeface="Arial" pitchFamily="34" charset="0"/>
                <a:ea typeface="Times New Roman" pitchFamily="18" charset="0"/>
                <a:cs typeface="Arial" pitchFamily="34" charset="0"/>
              </a:rPr>
              <a:t>Rasley</a:t>
            </a:r>
            <a:r>
              <a:rPr lang="en-US" sz="1000" dirty="0">
                <a:solidFill>
                  <a:srgbClr val="000000"/>
                </a:solidFill>
                <a:latin typeface="Arial" pitchFamily="34" charset="0"/>
                <a:ea typeface="Times New Roman" pitchFamily="18" charset="0"/>
                <a:cs typeface="Arial" pitchFamily="34" charset="0"/>
              </a:rPr>
              <a:t> D </a:t>
            </a:r>
            <a:r>
              <a:rPr lang="en-US" sz="1000" i="1" dirty="0">
                <a:solidFill>
                  <a:srgbClr val="000000"/>
                </a:solidFill>
                <a:latin typeface="Arial" pitchFamily="34" charset="0"/>
                <a:ea typeface="Times New Roman" pitchFamily="18" charset="0"/>
                <a:cs typeface="Arial" pitchFamily="34" charset="0"/>
              </a:rPr>
              <a:t>et al</a:t>
            </a:r>
            <a:r>
              <a:rPr lang="en-US" sz="1000" dirty="0">
                <a:solidFill>
                  <a:srgbClr val="000000"/>
                </a:solidFill>
                <a:latin typeface="Arial" pitchFamily="34" charset="0"/>
                <a:ea typeface="Times New Roman" pitchFamily="18" charset="0"/>
                <a:cs typeface="Arial" pitchFamily="34" charset="0"/>
              </a:rPr>
              <a:t>. </a:t>
            </a:r>
            <a:r>
              <a:rPr lang="en-US" sz="1000" i="1" dirty="0">
                <a:solidFill>
                  <a:srgbClr val="000000"/>
                </a:solidFill>
                <a:latin typeface="Arial" pitchFamily="34" charset="0"/>
                <a:ea typeface="Times New Roman" pitchFamily="18" charset="0"/>
                <a:cs typeface="Arial" pitchFamily="34" charset="0"/>
              </a:rPr>
              <a:t>Infection</a:t>
            </a:r>
            <a:r>
              <a:rPr lang="en-US" sz="1000" dirty="0">
                <a:solidFill>
                  <a:srgbClr val="000000"/>
                </a:solidFill>
                <a:latin typeface="Arial" pitchFamily="34" charset="0"/>
                <a:ea typeface="Times New Roman" pitchFamily="18" charset="0"/>
                <a:cs typeface="Arial" pitchFamily="34" charset="0"/>
              </a:rPr>
              <a:t> 1988;16(6):373-8. </a:t>
            </a:r>
            <a:endParaRPr lang="en-GB" sz="1000" dirty="0">
              <a:solidFill>
                <a:srgbClr val="000000"/>
              </a:solidFill>
              <a:latin typeface="Arial" pitchFamily="34" charset="0"/>
              <a:ea typeface="ＭＳ Ｐゴシック" charset="0"/>
              <a:cs typeface="Arial" pitchFamily="34" charset="0"/>
            </a:endParaRPr>
          </a:p>
        </p:txBody>
      </p:sp>
      <p:sp>
        <p:nvSpPr>
          <p:cNvPr id="6" name="TextBox 5">
            <a:extLst>
              <a:ext uri="{FF2B5EF4-FFF2-40B4-BE49-F238E27FC236}">
                <a16:creationId xmlns="" xmlns:a16="http://schemas.microsoft.com/office/drawing/2014/main" id="{4B77F63D-38F2-2141-ACF4-D8F21E9869F5}"/>
              </a:ext>
            </a:extLst>
          </p:cNvPr>
          <p:cNvSpPr txBox="1"/>
          <p:nvPr/>
        </p:nvSpPr>
        <p:spPr>
          <a:xfrm>
            <a:off x="1553527" y="6293070"/>
            <a:ext cx="2895600" cy="553998"/>
          </a:xfrm>
          <a:prstGeom prst="rect">
            <a:avLst/>
          </a:prstGeom>
          <a:noFill/>
        </p:spPr>
        <p:txBody>
          <a:bodyPr wrap="square" rtlCol="0">
            <a:spAutoFit/>
          </a:bodyPr>
          <a:lstStyle/>
          <a:p>
            <a:pPr defTabSz="914377" fontAlgn="base">
              <a:spcBef>
                <a:spcPct val="0"/>
              </a:spcBef>
              <a:spcAft>
                <a:spcPct val="0"/>
              </a:spcAft>
            </a:pPr>
            <a:r>
              <a:rPr lang="en-US" sz="1000" dirty="0">
                <a:solidFill>
                  <a:srgbClr val="000000"/>
                </a:solidFill>
                <a:latin typeface="Arial" charset="0"/>
                <a:ea typeface="ＭＳ Ｐゴシック" charset="0"/>
                <a:cs typeface="ＭＳ Ｐゴシック" charset="0"/>
              </a:rPr>
              <a:t>ICP: infection control and prevention</a:t>
            </a:r>
          </a:p>
          <a:p>
            <a:pPr defTabSz="914377" fontAlgn="base">
              <a:spcBef>
                <a:spcPct val="0"/>
              </a:spcBef>
              <a:spcAft>
                <a:spcPct val="0"/>
              </a:spcAft>
            </a:pPr>
            <a:r>
              <a:rPr lang="en-US" sz="1000" dirty="0">
                <a:solidFill>
                  <a:srgbClr val="000000"/>
                </a:solidFill>
                <a:latin typeface="Arial" charset="0"/>
                <a:ea typeface="ＭＳ Ｐゴシック" charset="0"/>
                <a:cs typeface="ＭＳ Ｐゴシック" charset="0"/>
              </a:rPr>
              <a:t>SCIP: surgical care improvement project</a:t>
            </a:r>
          </a:p>
          <a:p>
            <a:pPr defTabSz="914377" fontAlgn="base">
              <a:spcBef>
                <a:spcPct val="0"/>
              </a:spcBef>
              <a:spcAft>
                <a:spcPct val="0"/>
              </a:spcAft>
            </a:pPr>
            <a:r>
              <a:rPr lang="en-US" sz="1000" dirty="0" err="1">
                <a:solidFill>
                  <a:srgbClr val="000000"/>
                </a:solidFill>
                <a:latin typeface="Arial" charset="0"/>
                <a:ea typeface="ＭＳ Ｐゴシック" charset="0"/>
                <a:cs typeface="ＭＳ Ｐゴシック" charset="0"/>
              </a:rPr>
              <a:t>SUSP:Surgical</a:t>
            </a:r>
            <a:r>
              <a:rPr lang="en-US" sz="1000" dirty="0">
                <a:solidFill>
                  <a:srgbClr val="000000"/>
                </a:solidFill>
                <a:latin typeface="Arial" charset="0"/>
                <a:ea typeface="ＭＳ Ｐゴシック" charset="0"/>
                <a:cs typeface="ＭＳ Ｐゴシック" charset="0"/>
              </a:rPr>
              <a:t> Unit-Based Safety Program</a:t>
            </a:r>
          </a:p>
        </p:txBody>
      </p:sp>
    </p:spTree>
    <p:extLst>
      <p:ext uri="{BB962C8B-B14F-4D97-AF65-F5344CB8AC3E}">
        <p14:creationId xmlns:p14="http://schemas.microsoft.com/office/powerpoint/2010/main" val="1693578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92075" y="746125"/>
            <a:ext cx="6624638"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227013" indent="-227013" eaLnBrk="1" hangingPunct="1"/>
            <a:endParaRPr lang="en-US">
              <a:latin typeface="Calibri"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E5E99A5-8009-EC4F-BFA4-0AF0A9C18E7B}" type="slidenum">
              <a:rPr lang="en-US" sz="1200"/>
              <a:pPr eaLnBrk="1" hangingPunct="1"/>
              <a:t>5</a:t>
            </a:fld>
            <a:endParaRPr lang="en-US" sz="1200"/>
          </a:p>
        </p:txBody>
      </p:sp>
      <p:sp>
        <p:nvSpPr>
          <p:cNvPr id="5" name="Footer Placeholder 4"/>
          <p:cNvSpPr>
            <a:spLocks noGrp="1"/>
          </p:cNvSpPr>
          <p:nvPr>
            <p:ph type="ftr" sz="quarter" idx="4"/>
          </p:nvPr>
        </p:nvSpPr>
        <p:spPr/>
        <p:txBody>
          <a:bodyPr/>
          <a:lstStyle/>
          <a:p>
            <a:pPr>
              <a:defRPr/>
            </a:pPr>
            <a:r>
              <a:rPr lang="en-US"/>
              <a:t>A Aiken + A Wanyoro - Introduction to Surgical Sepsis + Work at Thika Hospital</a:t>
            </a:r>
          </a:p>
        </p:txBody>
      </p:sp>
      <p:sp>
        <p:nvSpPr>
          <p:cNvPr id="6" name="Header Placeholder 5"/>
          <p:cNvSpPr>
            <a:spLocks noGrp="1"/>
          </p:cNvSpPr>
          <p:nvPr>
            <p:ph type="hdr" sz="quarter"/>
          </p:nvPr>
        </p:nvSpPr>
        <p:spPr/>
        <p:txBody>
          <a:bodyPr/>
          <a:lstStyle/>
          <a:p>
            <a:pPr>
              <a:defRPr/>
            </a:pPr>
            <a:r>
              <a:rPr lang="en-US"/>
              <a:t>SSK symposium: Surgical Wound Sepsis</a:t>
            </a:r>
          </a:p>
        </p:txBody>
      </p:sp>
      <p:sp>
        <p:nvSpPr>
          <p:cNvPr id="7" name="Date Placeholder 6"/>
          <p:cNvSpPr>
            <a:spLocks noGrp="1"/>
          </p:cNvSpPr>
          <p:nvPr>
            <p:ph type="dt" sz="quarter" idx="1"/>
          </p:nvPr>
        </p:nvSpPr>
        <p:spPr/>
        <p:txBody>
          <a:bodyPr rtlCol="0"/>
          <a:lstStyle/>
          <a:p>
            <a:pPr fontAlgn="auto">
              <a:spcBef>
                <a:spcPts val="0"/>
              </a:spcBef>
              <a:spcAft>
                <a:spcPts val="0"/>
              </a:spcAft>
              <a:defRPr/>
            </a:pPr>
            <a:r>
              <a:rPr lang="en-GB">
                <a:latin typeface="+mn-lt"/>
                <a:ea typeface="+mn-ea"/>
                <a:cs typeface="+mn-cs"/>
              </a:rPr>
              <a:t>09/07/2011</a:t>
            </a:r>
            <a:endParaRPr lang="en-US">
              <a:latin typeface="+mn-lt"/>
              <a:ea typeface="+mn-ea"/>
              <a:cs typeface="+mn-cs"/>
            </a:endParaRPr>
          </a:p>
        </p:txBody>
      </p:sp>
    </p:spTree>
    <p:extLst>
      <p:ext uri="{BB962C8B-B14F-4D97-AF65-F5344CB8AC3E}">
        <p14:creationId xmlns:p14="http://schemas.microsoft.com/office/powerpoint/2010/main" val="746789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67DC81-81E1-524B-9F4F-3889E5B6B9A6}" type="slidenum">
              <a:rPr lang="en-US" smtClean="0"/>
              <a:t>13</a:t>
            </a:fld>
            <a:endParaRPr lang="en-US"/>
          </a:p>
        </p:txBody>
      </p:sp>
    </p:spTree>
    <p:extLst>
      <p:ext uri="{BB962C8B-B14F-4D97-AF65-F5344CB8AC3E}">
        <p14:creationId xmlns:p14="http://schemas.microsoft.com/office/powerpoint/2010/main" val="1558501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Grp="1" noRot="1" noChangeAspect="1" noChangeArrowheads="1"/>
          </p:cNvSpPr>
          <p:nvPr>
            <p:ph type="sldImg"/>
          </p:nvPr>
        </p:nvSpPr>
        <p:spPr>
          <a:xfrm>
            <a:off x="92075" y="746125"/>
            <a:ext cx="6624638" cy="3727450"/>
          </a:xfrm>
          <a:solidFill>
            <a:srgbClr val="FFFFFF"/>
          </a:solidFill>
          <a:ln/>
        </p:spPr>
      </p:sp>
      <p:sp>
        <p:nvSpPr>
          <p:cNvPr id="64514" name="Rectangle 2"/>
          <p:cNvSpPr>
            <a:spLocks noGrp="1" noChangeArrowheads="1"/>
          </p:cNvSpPr>
          <p:nvPr>
            <p:ph type="body" idx="1"/>
          </p:nvPr>
        </p:nvSpPr>
        <p:spPr>
          <a:ln/>
        </p:spPr>
        <p:txBody>
          <a:bodyPr/>
          <a:lstStyle/>
          <a:p>
            <a:pPr eaLnBrk="1" hangingPunct="1">
              <a:defRPr/>
            </a:pPr>
            <a:r>
              <a:rPr lang="en-US" sz="2200">
                <a:latin typeface="Lucida Grande" charset="0"/>
                <a:cs typeface="Lucida Grande" charset="0"/>
                <a:sym typeface="Lucida Grande" charset="0"/>
              </a:rPr>
              <a:t>72% of the surgeries performed in the developing world are emergency surgeries.Emergency surgeries are riskier and procedures are often skipped.There is a huge need for our solution.</a:t>
            </a:r>
          </a:p>
        </p:txBody>
      </p:sp>
    </p:spTree>
    <p:extLst>
      <p:ext uri="{BB962C8B-B14F-4D97-AF65-F5344CB8AC3E}">
        <p14:creationId xmlns:p14="http://schemas.microsoft.com/office/powerpoint/2010/main" val="3445390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en-US" dirty="0"/>
              <a:t>http://</a:t>
            </a:r>
            <a:r>
              <a:rPr lang="en-US" dirty="0" err="1"/>
              <a:t>www.iom.edu</a:t>
            </a:r>
            <a:r>
              <a:rPr lang="en-US" dirty="0"/>
              <a:t>/~/media/Files/Report%20Files/2011/Clinical-Practice-Guidelines-We-Can-Trust/Clinical%20Practice%20Guidelines%202011%20Insert.pdf</a:t>
            </a:r>
          </a:p>
        </p:txBody>
      </p:sp>
      <p:sp>
        <p:nvSpPr>
          <p:cNvPr id="4" name="Slide Number Placeholder 3"/>
          <p:cNvSpPr>
            <a:spLocks noGrp="1"/>
          </p:cNvSpPr>
          <p:nvPr>
            <p:ph type="sldNum" sz="quarter" idx="10"/>
          </p:nvPr>
        </p:nvSpPr>
        <p:spPr/>
        <p:txBody>
          <a:bodyPr/>
          <a:lstStyle/>
          <a:p>
            <a:fld id="{18F143B8-088E-0C47-A7CB-448871FC3114}" type="slidenum">
              <a:rPr lang="en-US" smtClean="0"/>
              <a:t>18</a:t>
            </a:fld>
            <a:endParaRPr lang="en-US"/>
          </a:p>
        </p:txBody>
      </p:sp>
    </p:spTree>
    <p:extLst>
      <p:ext uri="{BB962C8B-B14F-4D97-AF65-F5344CB8AC3E}">
        <p14:creationId xmlns:p14="http://schemas.microsoft.com/office/powerpoint/2010/main" val="1985419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9B030A-B5B8-4D58-B5B5-F13C985E8D74}" type="slidenum">
              <a:rPr lang="en-GB" smtClean="0"/>
              <a:t>27</a:t>
            </a:fld>
            <a:endParaRPr lang="en-GB"/>
          </a:p>
        </p:txBody>
      </p:sp>
    </p:spTree>
    <p:extLst>
      <p:ext uri="{BB962C8B-B14F-4D97-AF65-F5344CB8AC3E}">
        <p14:creationId xmlns:p14="http://schemas.microsoft.com/office/powerpoint/2010/main" val="1523045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9B030A-B5B8-4D58-B5B5-F13C985E8D74}" type="slidenum">
              <a:rPr lang="en-GB" smtClean="0"/>
              <a:t>28</a:t>
            </a:fld>
            <a:endParaRPr lang="en-GB"/>
          </a:p>
        </p:txBody>
      </p:sp>
    </p:spTree>
    <p:extLst>
      <p:ext uri="{BB962C8B-B14F-4D97-AF65-F5344CB8AC3E}">
        <p14:creationId xmlns:p14="http://schemas.microsoft.com/office/powerpoint/2010/main" val="2324526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D4A9BD-A016-254E-95C3-B321221BA246}" type="datetime1">
              <a:rPr lang="en-CA"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1138F-B0D9-4E40-9B11-E75DF2062921}" type="slidenum">
              <a:rPr lang="en-US" smtClean="0"/>
              <a:t>‹#›</a:t>
            </a:fld>
            <a:endParaRPr lang="en-US"/>
          </a:p>
        </p:txBody>
      </p:sp>
    </p:spTree>
    <p:extLst>
      <p:ext uri="{BB962C8B-B14F-4D97-AF65-F5344CB8AC3E}">
        <p14:creationId xmlns:p14="http://schemas.microsoft.com/office/powerpoint/2010/main" val="1210658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9FA5C3-C301-E349-968B-972434336D38}" type="datetime1">
              <a:rPr lang="en-CA"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1138F-B0D9-4E40-9B11-E75DF2062921}" type="slidenum">
              <a:rPr lang="en-US" smtClean="0"/>
              <a:t>‹#›</a:t>
            </a:fld>
            <a:endParaRPr lang="en-US"/>
          </a:p>
        </p:txBody>
      </p:sp>
    </p:spTree>
    <p:extLst>
      <p:ext uri="{BB962C8B-B14F-4D97-AF65-F5344CB8AC3E}">
        <p14:creationId xmlns:p14="http://schemas.microsoft.com/office/powerpoint/2010/main" val="2787693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092F35-6972-D54C-8A8A-5FA10D368207}" type="datetime1">
              <a:rPr lang="en-CA"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1138F-B0D9-4E40-9B11-E75DF206292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81865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2973C0-601A-0E4F-B58E-113640BB68E1}" type="datetime1">
              <a:rPr lang="en-CA"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1138F-B0D9-4E40-9B11-E75DF2062921}" type="slidenum">
              <a:rPr lang="en-US" smtClean="0"/>
              <a:t>‹#›</a:t>
            </a:fld>
            <a:endParaRPr lang="en-US"/>
          </a:p>
        </p:txBody>
      </p:sp>
    </p:spTree>
    <p:extLst>
      <p:ext uri="{BB962C8B-B14F-4D97-AF65-F5344CB8AC3E}">
        <p14:creationId xmlns:p14="http://schemas.microsoft.com/office/powerpoint/2010/main" val="2265958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9BA949-C711-8144-8078-8E043A8C4B7E}" type="datetime1">
              <a:rPr lang="en-CA"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1138F-B0D9-4E40-9B11-E75DF206292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82452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5C6080-0F67-0240-8CD5-0373EDFD5650}" type="datetime1">
              <a:rPr lang="en-CA"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1138F-B0D9-4E40-9B11-E75DF2062921}" type="slidenum">
              <a:rPr lang="en-US" smtClean="0"/>
              <a:t>‹#›</a:t>
            </a:fld>
            <a:endParaRPr lang="en-US"/>
          </a:p>
        </p:txBody>
      </p:sp>
    </p:spTree>
    <p:extLst>
      <p:ext uri="{BB962C8B-B14F-4D97-AF65-F5344CB8AC3E}">
        <p14:creationId xmlns:p14="http://schemas.microsoft.com/office/powerpoint/2010/main" val="3370784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3BE4CC-811E-9547-A746-789B85EC3468}" type="datetime1">
              <a:rPr lang="en-CA"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1138F-B0D9-4E40-9B11-E75DF2062921}" type="slidenum">
              <a:rPr lang="en-US" smtClean="0"/>
              <a:t>‹#›</a:t>
            </a:fld>
            <a:endParaRPr lang="en-US"/>
          </a:p>
        </p:txBody>
      </p:sp>
    </p:spTree>
    <p:extLst>
      <p:ext uri="{BB962C8B-B14F-4D97-AF65-F5344CB8AC3E}">
        <p14:creationId xmlns:p14="http://schemas.microsoft.com/office/powerpoint/2010/main" val="3250253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1BB12E-44EC-EB44-8BED-84A652E2FF7E}" type="datetime1">
              <a:rPr lang="en-CA"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1138F-B0D9-4E40-9B11-E75DF2062921}" type="slidenum">
              <a:rPr lang="en-US" smtClean="0"/>
              <a:t>‹#›</a:t>
            </a:fld>
            <a:endParaRPr lang="en-US"/>
          </a:p>
        </p:txBody>
      </p:sp>
    </p:spTree>
    <p:extLst>
      <p:ext uri="{BB962C8B-B14F-4D97-AF65-F5344CB8AC3E}">
        <p14:creationId xmlns:p14="http://schemas.microsoft.com/office/powerpoint/2010/main" val="2749030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1"/>
          <p:cNvSpPr>
            <a:spLocks noGrp="1"/>
          </p:cNvSpPr>
          <p:nvPr>
            <p:ph type="sldNum" sz="quarter" idx="12"/>
          </p:nvPr>
        </p:nvSpPr>
        <p:spPr>
          <a:xfrm>
            <a:off x="10876663" y="6193516"/>
            <a:ext cx="683339" cy="365125"/>
          </a:xfrm>
        </p:spPr>
        <p:txBody>
          <a:bodyPr/>
          <a:lstStyle>
            <a:lvl1pPr>
              <a:defRPr sz="1800" b="1">
                <a:solidFill>
                  <a:schemeClr val="bg1"/>
                </a:solidFill>
              </a:defRPr>
            </a:lvl1pPr>
          </a:lstStyle>
          <a:p>
            <a:fld id="{EC81138F-B0D9-4E40-9B11-E75DF2062921}" type="slidenum">
              <a:rPr lang="en-US" smtClean="0"/>
              <a:pPr/>
              <a:t>‹#›</a:t>
            </a:fld>
            <a:endParaRPr lang="en-US"/>
          </a:p>
        </p:txBody>
      </p:sp>
    </p:spTree>
    <p:extLst>
      <p:ext uri="{BB962C8B-B14F-4D97-AF65-F5344CB8AC3E}">
        <p14:creationId xmlns:p14="http://schemas.microsoft.com/office/powerpoint/2010/main" val="3062763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Large Image or Table">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3290F352-3B4B-4CD2-8227-98359D6FFA7B}"/>
              </a:ext>
            </a:extLst>
          </p:cNvPr>
          <p:cNvGrpSpPr/>
          <p:nvPr userDrawn="1"/>
        </p:nvGrpSpPr>
        <p:grpSpPr>
          <a:xfrm>
            <a:off x="-4" y="-2032131"/>
            <a:ext cx="12192004" cy="5451149"/>
            <a:chOff x="-4" y="-1388568"/>
            <a:chExt cx="12192004" cy="5451149"/>
          </a:xfrm>
        </p:grpSpPr>
        <p:pic>
          <p:nvPicPr>
            <p:cNvPr id="5" name="Picture 4" descr="A large body of water with a city in the background&#10;&#10;Description automatically generated">
              <a:extLst>
                <a:ext uri="{FF2B5EF4-FFF2-40B4-BE49-F238E27FC236}">
                  <a16:creationId xmlns="" xmlns:a16="http://schemas.microsoft.com/office/drawing/2014/main" id="{03654562-9A51-43DA-ABDB-E5D9FD07C633}"/>
                </a:ext>
              </a:extLst>
            </p:cNvPr>
            <p:cNvPicPr>
              <a:picLocks noChangeAspect="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2" y="-1388568"/>
              <a:ext cx="12192000" cy="5291497"/>
            </a:xfrm>
            <a:prstGeom prst="rect">
              <a:avLst/>
            </a:prstGeom>
          </p:spPr>
        </p:pic>
        <p:sp>
          <p:nvSpPr>
            <p:cNvPr id="6" name="Rectangle 5">
              <a:extLst>
                <a:ext uri="{FF2B5EF4-FFF2-40B4-BE49-F238E27FC236}">
                  <a16:creationId xmlns="" xmlns:a16="http://schemas.microsoft.com/office/drawing/2014/main" id="{90187A5C-D3D7-4AB3-8951-0E4CB9946334}"/>
                </a:ext>
              </a:extLst>
            </p:cNvPr>
            <p:cNvSpPr/>
            <p:nvPr userDrawn="1"/>
          </p:nvSpPr>
          <p:spPr>
            <a:xfrm>
              <a:off x="0" y="-1228916"/>
              <a:ext cx="12192000" cy="1243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211C9789-0239-4887-8006-F300CB54479F}"/>
                </a:ext>
              </a:extLst>
            </p:cNvPr>
            <p:cNvSpPr/>
            <p:nvPr userDrawn="1"/>
          </p:nvSpPr>
          <p:spPr>
            <a:xfrm>
              <a:off x="-4" y="1684238"/>
              <a:ext cx="12192000" cy="2378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Placeholder 6">
            <a:extLst>
              <a:ext uri="{FF2B5EF4-FFF2-40B4-BE49-F238E27FC236}">
                <a16:creationId xmlns="" xmlns:a16="http://schemas.microsoft.com/office/drawing/2014/main" id="{03D1338F-5BF1-4EFF-8DA4-7855D68D040E}"/>
              </a:ext>
            </a:extLst>
          </p:cNvPr>
          <p:cNvSpPr>
            <a:spLocks noGrp="1"/>
          </p:cNvSpPr>
          <p:nvPr>
            <p:ph type="body" sz="quarter" idx="10" hasCustomPrompt="1"/>
          </p:nvPr>
        </p:nvSpPr>
        <p:spPr>
          <a:xfrm>
            <a:off x="-1" y="275693"/>
            <a:ext cx="12192000" cy="419100"/>
          </a:xfrm>
          <a:prstGeom prst="rect">
            <a:avLst/>
          </a:prstGeom>
        </p:spPr>
        <p:txBody>
          <a:bodyPr/>
          <a:lstStyle>
            <a:lvl1pPr marL="0" indent="0" algn="ctr">
              <a:buNone/>
              <a:defRPr sz="2100" b="1">
                <a:solidFill>
                  <a:schemeClr val="bg1"/>
                </a:solidFill>
                <a:latin typeface="Arial Nova" panose="020B0504020202020204" pitchFamily="34" charset="0"/>
                <a:cs typeface="Arial" panose="020B0604020202020204" pitchFamily="34" charset="0"/>
              </a:defRPr>
            </a:lvl1pPr>
          </a:lstStyle>
          <a:p>
            <a:pPr lvl="0"/>
            <a:r>
              <a:rPr lang="en-US" dirty="0"/>
              <a:t>INSERT PRESENTATION TITLE HERE</a:t>
            </a:r>
          </a:p>
        </p:txBody>
      </p:sp>
      <p:sp>
        <p:nvSpPr>
          <p:cNvPr id="9" name="Text Placeholder 14">
            <a:extLst>
              <a:ext uri="{FF2B5EF4-FFF2-40B4-BE49-F238E27FC236}">
                <a16:creationId xmlns="" xmlns:a16="http://schemas.microsoft.com/office/drawing/2014/main" id="{CC6EAE8D-6C19-44A1-9904-84D666F02302}"/>
              </a:ext>
            </a:extLst>
          </p:cNvPr>
          <p:cNvSpPr>
            <a:spLocks noGrp="1"/>
          </p:cNvSpPr>
          <p:nvPr>
            <p:ph type="body" sz="quarter" idx="11" hasCustomPrompt="1"/>
          </p:nvPr>
        </p:nvSpPr>
        <p:spPr>
          <a:xfrm>
            <a:off x="0" y="743861"/>
            <a:ext cx="12191999" cy="319303"/>
          </a:xfrm>
          <a:prstGeom prst="rect">
            <a:avLst/>
          </a:prstGeom>
        </p:spPr>
        <p:txBody>
          <a:bodyPr/>
          <a:lstStyle>
            <a:lvl1pPr marL="0" indent="0" algn="ctr">
              <a:buNone/>
              <a:defRPr sz="1500" b="0">
                <a:solidFill>
                  <a:schemeClr val="bg1"/>
                </a:solidFill>
                <a:latin typeface="Arial Nova" panose="020B0504020202020204" pitchFamily="34" charset="0"/>
                <a:cs typeface="Arial" panose="020B0604020202020204" pitchFamily="34" charset="0"/>
              </a:defRPr>
            </a:lvl1pPr>
          </a:lstStyle>
          <a:p>
            <a:pPr lvl="0"/>
            <a:r>
              <a:rPr lang="en-US" dirty="0"/>
              <a:t>PRESENTER(S) NAME(S) | SESSION DATES</a:t>
            </a:r>
          </a:p>
        </p:txBody>
      </p:sp>
      <p:sp>
        <p:nvSpPr>
          <p:cNvPr id="10" name="Rectangle 9">
            <a:extLst>
              <a:ext uri="{FF2B5EF4-FFF2-40B4-BE49-F238E27FC236}">
                <a16:creationId xmlns="" xmlns:a16="http://schemas.microsoft.com/office/drawing/2014/main" id="{15596E6E-8B4C-46A1-B57A-7BAC60F55D58}"/>
              </a:ext>
            </a:extLst>
          </p:cNvPr>
          <p:cNvSpPr/>
          <p:nvPr userDrawn="1"/>
        </p:nvSpPr>
        <p:spPr>
          <a:xfrm>
            <a:off x="3732361" y="627764"/>
            <a:ext cx="4727276" cy="96869"/>
          </a:xfrm>
          <a:prstGeom prst="rect">
            <a:avLst/>
          </a:prstGeom>
          <a:solidFill>
            <a:srgbClr val="49A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2">
            <a:extLst>
              <a:ext uri="{FF2B5EF4-FFF2-40B4-BE49-F238E27FC236}">
                <a16:creationId xmlns="" xmlns:a16="http://schemas.microsoft.com/office/drawing/2014/main" id="{9E2FC1E2-9AFF-44BE-B957-5A69536CEE68}"/>
              </a:ext>
            </a:extLst>
          </p:cNvPr>
          <p:cNvSpPr>
            <a:spLocks noGrp="1"/>
          </p:cNvSpPr>
          <p:nvPr>
            <p:ph type="pic" sz="quarter" idx="13" hasCustomPrompt="1"/>
          </p:nvPr>
        </p:nvSpPr>
        <p:spPr>
          <a:xfrm>
            <a:off x="238465" y="1185798"/>
            <a:ext cx="11755267" cy="4824385"/>
          </a:xfrm>
          <a:prstGeom prst="rect">
            <a:avLst/>
          </a:prstGeom>
          <a:solidFill>
            <a:schemeClr val="bg1">
              <a:lumMod val="95000"/>
            </a:schemeClr>
          </a:solidFill>
        </p:spPr>
        <p:txBody>
          <a:bodyPr/>
          <a:lstStyle>
            <a:lvl1pPr marL="0" indent="0" algn="ctr">
              <a:buNone/>
              <a:defRPr>
                <a:latin typeface="Arial Nova" panose="020B0504020202020204" pitchFamily="34" charset="0"/>
              </a:defRPr>
            </a:lvl1pPr>
          </a:lstStyle>
          <a:p>
            <a:r>
              <a:rPr lang="en-US" dirty="0"/>
              <a:t>Insert image here</a:t>
            </a:r>
          </a:p>
        </p:txBody>
      </p:sp>
    </p:spTree>
    <p:extLst>
      <p:ext uri="{BB962C8B-B14F-4D97-AF65-F5344CB8AC3E}">
        <p14:creationId xmlns:p14="http://schemas.microsoft.com/office/powerpoint/2010/main" val="1047340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01894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F243DF-56F7-A147-89E5-03DB8A962930}" type="datetime1">
              <a:rPr lang="en-CA"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876663" y="6193516"/>
            <a:ext cx="683339" cy="365125"/>
          </a:xfrm>
        </p:spPr>
        <p:txBody>
          <a:bodyPr/>
          <a:lstStyle>
            <a:lvl1pPr>
              <a:defRPr sz="1800" b="1">
                <a:solidFill>
                  <a:schemeClr val="bg1"/>
                </a:solidFill>
              </a:defRPr>
            </a:lvl1pPr>
          </a:lstStyle>
          <a:p>
            <a:fld id="{EC81138F-B0D9-4E40-9B11-E75DF2062921}" type="slidenum">
              <a:rPr lang="en-US" smtClean="0"/>
              <a:pPr/>
              <a:t>‹#›</a:t>
            </a:fld>
            <a:endParaRPr lang="en-US"/>
          </a:p>
        </p:txBody>
      </p:sp>
    </p:spTree>
    <p:extLst>
      <p:ext uri="{BB962C8B-B14F-4D97-AF65-F5344CB8AC3E}">
        <p14:creationId xmlns:p14="http://schemas.microsoft.com/office/powerpoint/2010/main" val="1773235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18A5F5-8930-C640-B10C-23F544F71F3D}" type="datetime1">
              <a:rPr lang="en-CA"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1138F-B0D9-4E40-9B11-E75DF2062921}" type="slidenum">
              <a:rPr lang="en-US" smtClean="0"/>
              <a:t>‹#›</a:t>
            </a:fld>
            <a:endParaRPr lang="en-US"/>
          </a:p>
        </p:txBody>
      </p:sp>
    </p:spTree>
    <p:extLst>
      <p:ext uri="{BB962C8B-B14F-4D97-AF65-F5344CB8AC3E}">
        <p14:creationId xmlns:p14="http://schemas.microsoft.com/office/powerpoint/2010/main" val="3199055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2B086E-C15E-9A4B-9877-2995BC8A7D7E}" type="datetime1">
              <a:rPr lang="en-CA"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1138F-B0D9-4E40-9B11-E75DF2062921}" type="slidenum">
              <a:rPr lang="en-US" smtClean="0"/>
              <a:t>‹#›</a:t>
            </a:fld>
            <a:endParaRPr lang="en-US"/>
          </a:p>
        </p:txBody>
      </p:sp>
    </p:spTree>
    <p:extLst>
      <p:ext uri="{BB962C8B-B14F-4D97-AF65-F5344CB8AC3E}">
        <p14:creationId xmlns:p14="http://schemas.microsoft.com/office/powerpoint/2010/main" val="866789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0BCD22-C060-7D41-9FCC-6482315292C0}" type="datetime1">
              <a:rPr lang="en-CA" smtClean="0"/>
              <a:t>6/11/2019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81138F-B0D9-4E40-9B11-E75DF2062921}" type="slidenum">
              <a:rPr lang="en-US" smtClean="0"/>
              <a:t>‹#›</a:t>
            </a:fld>
            <a:endParaRPr lang="en-US"/>
          </a:p>
        </p:txBody>
      </p:sp>
    </p:spTree>
    <p:extLst>
      <p:ext uri="{BB962C8B-B14F-4D97-AF65-F5344CB8AC3E}">
        <p14:creationId xmlns:p14="http://schemas.microsoft.com/office/powerpoint/2010/main" val="1403021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DA365D-1E17-DE45-9051-232D8CA2CB0D}" type="datetime1">
              <a:rPr lang="en-CA" smtClean="0"/>
              <a:t>6/11/2019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81138F-B0D9-4E40-9B11-E75DF2062921}" type="slidenum">
              <a:rPr lang="en-US" smtClean="0"/>
              <a:t>‹#›</a:t>
            </a:fld>
            <a:endParaRPr lang="en-US"/>
          </a:p>
        </p:txBody>
      </p:sp>
    </p:spTree>
    <p:extLst>
      <p:ext uri="{BB962C8B-B14F-4D97-AF65-F5344CB8AC3E}">
        <p14:creationId xmlns:p14="http://schemas.microsoft.com/office/powerpoint/2010/main" val="2022590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89B570-6A54-6141-879F-B4D8C4D7F1A5}" type="datetime1">
              <a:rPr lang="en-CA" smtClean="0"/>
              <a:t>6/11/2019</a:t>
            </a:fld>
            <a:endParaRPr lang="en-US"/>
          </a:p>
        </p:txBody>
      </p:sp>
      <p:sp>
        <p:nvSpPr>
          <p:cNvPr id="3" name="Footer Placeholder 2"/>
          <p:cNvSpPr>
            <a:spLocks noGrp="1"/>
          </p:cNvSpPr>
          <p:nvPr>
            <p:ph type="ftr" sz="quarter" idx="11"/>
          </p:nvPr>
        </p:nvSpPr>
        <p:spPr/>
        <p:txBody>
          <a:bodyPr/>
          <a:lstStyle/>
          <a:p>
            <a:endParaRPr lang="en-US"/>
          </a:p>
        </p:txBody>
      </p:sp>
      <p:sp>
        <p:nvSpPr>
          <p:cNvPr id="5" name="Slide Number Placeholder 1"/>
          <p:cNvSpPr txBox="1">
            <a:spLocks/>
          </p:cNvSpPr>
          <p:nvPr userDrawn="1"/>
        </p:nvSpPr>
        <p:spPr>
          <a:xfrm>
            <a:off x="10876663" y="6193516"/>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81138F-B0D9-4E40-9B11-E75DF2062921}" type="slidenum">
              <a:rPr lang="en-US" sz="1800" b="1" smtClean="0">
                <a:solidFill>
                  <a:schemeClr val="bg1"/>
                </a:solidFill>
              </a:rPr>
              <a:pPr/>
              <a:t>‹#›</a:t>
            </a:fld>
            <a:endParaRPr lang="en-US" sz="1800" b="1">
              <a:solidFill>
                <a:schemeClr val="bg1"/>
              </a:solidFill>
            </a:endParaRPr>
          </a:p>
        </p:txBody>
      </p:sp>
    </p:spTree>
    <p:extLst>
      <p:ext uri="{BB962C8B-B14F-4D97-AF65-F5344CB8AC3E}">
        <p14:creationId xmlns:p14="http://schemas.microsoft.com/office/powerpoint/2010/main" val="290724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CEA8A3-3437-874C-8044-B1B889D6FCFA}" type="datetime1">
              <a:rPr lang="en-CA"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1138F-B0D9-4E40-9B11-E75DF2062921}" type="slidenum">
              <a:rPr lang="en-US" smtClean="0"/>
              <a:t>‹#›</a:t>
            </a:fld>
            <a:endParaRPr lang="en-US"/>
          </a:p>
        </p:txBody>
      </p:sp>
    </p:spTree>
    <p:extLst>
      <p:ext uri="{BB962C8B-B14F-4D97-AF65-F5344CB8AC3E}">
        <p14:creationId xmlns:p14="http://schemas.microsoft.com/office/powerpoint/2010/main" val="1150162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BF1018-1D68-1C42-AAB3-7E174E63A872}" type="datetime1">
              <a:rPr lang="en-CA"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1138F-B0D9-4E40-9B11-E75DF2062921}" type="slidenum">
              <a:rPr lang="en-US" smtClean="0"/>
              <a:t>‹#›</a:t>
            </a:fld>
            <a:endParaRPr lang="en-US"/>
          </a:p>
        </p:txBody>
      </p:sp>
    </p:spTree>
    <p:extLst>
      <p:ext uri="{BB962C8B-B14F-4D97-AF65-F5344CB8AC3E}">
        <p14:creationId xmlns:p14="http://schemas.microsoft.com/office/powerpoint/2010/main" val="984008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579A1A-157D-D142-A3A7-E50C3405008A}" type="datetime1">
              <a:rPr lang="en-CA" smtClean="0"/>
              <a:t>6/11/2019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C81138F-B0D9-4E40-9B11-E75DF2062921}" type="slidenum">
              <a:rPr lang="en-US" smtClean="0"/>
              <a:t>‹#›</a:t>
            </a:fld>
            <a:endParaRPr lang="en-US"/>
          </a:p>
        </p:txBody>
      </p:sp>
    </p:spTree>
    <p:extLst>
      <p:ext uri="{BB962C8B-B14F-4D97-AF65-F5344CB8AC3E}">
        <p14:creationId xmlns:p14="http://schemas.microsoft.com/office/powerpoint/2010/main" val="4255436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8" r:id="rId17"/>
    <p:sldLayoutId id="2147483680" r:id="rId18"/>
    <p:sldLayoutId id="2147483681" r:id="rId19"/>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comments" Target="../comments/comment1.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50.svg"/><Relationship Id="rId7" Type="http://schemas.openxmlformats.org/officeDocument/2006/relationships/image" Target="../media/image41.png"/><Relationship Id="rId12" Type="http://schemas.openxmlformats.org/officeDocument/2006/relationships/image" Target="../media/image58.sv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3.png"/><Relationship Id="rId5" Type="http://schemas.openxmlformats.org/officeDocument/2006/relationships/image" Target="../media/image52.svg"/><Relationship Id="rId10" Type="http://schemas.openxmlformats.org/officeDocument/2006/relationships/image" Target="../media/image56.svg"/><Relationship Id="rId4" Type="http://schemas.openxmlformats.org/officeDocument/2006/relationships/image" Target="../media/image39.png"/><Relationship Id="rId9"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A949DD-D634-5D4B-A297-7A683DDD0CDD}"/>
              </a:ext>
            </a:extLst>
          </p:cNvPr>
          <p:cNvSpPr>
            <a:spLocks noGrp="1"/>
          </p:cNvSpPr>
          <p:nvPr>
            <p:ph type="ctrTitle"/>
          </p:nvPr>
        </p:nvSpPr>
        <p:spPr>
          <a:xfrm>
            <a:off x="1507067" y="406114"/>
            <a:ext cx="7766936" cy="3151426"/>
          </a:xfrm>
        </p:spPr>
        <p:txBody>
          <a:bodyPr/>
          <a:lstStyle/>
          <a:p>
            <a:r>
              <a:rPr lang="en-US" dirty="0">
                <a:effectLst>
                  <a:outerShdw blurRad="50800" dist="38100" dir="2700000" algn="tl" rotWithShape="0">
                    <a:prstClr val="black">
                      <a:alpha val="40000"/>
                    </a:prstClr>
                  </a:outerShdw>
                </a:effectLst>
              </a:rPr>
              <a:t>SSI Surveillance Strategies in Under-Resourced Settings</a:t>
            </a:r>
            <a:r>
              <a:rPr lang="en-US" dirty="0"/>
              <a:t/>
            </a:r>
            <a:br>
              <a:rPr lang="en-US" dirty="0"/>
            </a:br>
            <a:endParaRPr lang="en-US" sz="3600" dirty="0">
              <a:solidFill>
                <a:schemeClr val="tx1"/>
              </a:solidFill>
            </a:endParaRPr>
          </a:p>
        </p:txBody>
      </p:sp>
      <p:sp>
        <p:nvSpPr>
          <p:cNvPr id="3" name="Subtitle 2">
            <a:extLst>
              <a:ext uri="{FF2B5EF4-FFF2-40B4-BE49-F238E27FC236}">
                <a16:creationId xmlns="" xmlns:a16="http://schemas.microsoft.com/office/drawing/2014/main" id="{B9DC89B1-3987-C140-9048-339D9E7C59BC}"/>
              </a:ext>
            </a:extLst>
          </p:cNvPr>
          <p:cNvSpPr>
            <a:spLocks noGrp="1"/>
          </p:cNvSpPr>
          <p:nvPr>
            <p:ph type="subTitle" idx="1"/>
          </p:nvPr>
        </p:nvSpPr>
        <p:spPr>
          <a:xfrm>
            <a:off x="1507067" y="3280812"/>
            <a:ext cx="7766936" cy="1096899"/>
          </a:xfrm>
        </p:spPr>
        <p:txBody>
          <a:bodyPr/>
          <a:lstStyle/>
          <a:p>
            <a:r>
              <a:rPr lang="en-US" sz="3200" dirty="0"/>
              <a:t>Joseph S. Solomkin, MD, FACS, </a:t>
            </a:r>
            <a:r>
              <a:rPr lang="en-US" sz="3200" dirty="0" smtClean="0"/>
              <a:t>FIDSA</a:t>
            </a:r>
            <a:br>
              <a:rPr lang="en-US" sz="3200" dirty="0" smtClean="0"/>
            </a:br>
            <a:r>
              <a:rPr lang="en-US" sz="2000" dirty="0" smtClean="0"/>
              <a:t>On </a:t>
            </a:r>
            <a:r>
              <a:rPr lang="en-US" sz="2000" dirty="0"/>
              <a:t>behalf of the World Surgical Infection Society</a:t>
            </a:r>
          </a:p>
          <a:p>
            <a:endParaRPr lang="en-US" sz="1600" dirty="0"/>
          </a:p>
        </p:txBody>
      </p:sp>
      <p:sp>
        <p:nvSpPr>
          <p:cNvPr id="4" name="Subtitle 2">
            <a:extLst>
              <a:ext uri="{FF2B5EF4-FFF2-40B4-BE49-F238E27FC236}">
                <a16:creationId xmlns="" xmlns:a16="http://schemas.microsoft.com/office/drawing/2014/main" id="{9588A3D1-8769-164B-BE31-B7C32562984F}"/>
              </a:ext>
            </a:extLst>
          </p:cNvPr>
          <p:cNvSpPr txBox="1">
            <a:spLocks/>
          </p:cNvSpPr>
          <p:nvPr/>
        </p:nvSpPr>
        <p:spPr>
          <a:xfrm>
            <a:off x="4567643" y="5368413"/>
            <a:ext cx="4773417" cy="819931"/>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sz="2000" dirty="0" smtClean="0"/>
              <a:t>Sponsored by the World Surgical Infection Society (www. </a:t>
            </a:r>
            <a:r>
              <a:rPr lang="en-US" sz="2000" dirty="0" err="1" smtClean="0"/>
              <a:t>worldsis.org</a:t>
            </a:r>
            <a:r>
              <a:rPr lang="en-US" sz="2000" dirty="0" smtClean="0"/>
              <a:t>)</a:t>
            </a:r>
            <a:endParaRPr lang="en-US" sz="2000" dirty="0"/>
          </a:p>
        </p:txBody>
      </p:sp>
      <p:pic>
        <p:nvPicPr>
          <p:cNvPr id="5" name="Picture 4">
            <a:extLst>
              <a:ext uri="{FF2B5EF4-FFF2-40B4-BE49-F238E27FC236}">
                <a16:creationId xmlns="" xmlns:a16="http://schemas.microsoft.com/office/drawing/2014/main" id="{8902E425-D3CD-CF45-AE48-5FCE9B2748E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78809" y="5368413"/>
            <a:ext cx="1288834" cy="803789"/>
          </a:xfrm>
          <a:prstGeom prst="rect">
            <a:avLst/>
          </a:prstGeom>
        </p:spPr>
      </p:pic>
      <p:sp>
        <p:nvSpPr>
          <p:cNvPr id="6" name="Rounded Rectangle 5"/>
          <p:cNvSpPr/>
          <p:nvPr/>
        </p:nvSpPr>
        <p:spPr>
          <a:xfrm>
            <a:off x="3007891" y="5209676"/>
            <a:ext cx="6196263" cy="10708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 xmlns:a16="http://schemas.microsoft.com/office/drawing/2014/main" id="{9588A3D1-8769-164B-BE31-B7C32562984F}"/>
              </a:ext>
            </a:extLst>
          </p:cNvPr>
          <p:cNvSpPr txBox="1">
            <a:spLocks/>
          </p:cNvSpPr>
          <p:nvPr/>
        </p:nvSpPr>
        <p:spPr>
          <a:xfrm>
            <a:off x="3711951" y="4456216"/>
            <a:ext cx="4773417" cy="488763"/>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2000" dirty="0" smtClean="0"/>
              <a:t>Hosted by Claire Kilpatrick</a:t>
            </a:r>
            <a:endParaRPr lang="en-US" sz="2000" dirty="0"/>
          </a:p>
        </p:txBody>
      </p:sp>
      <p:sp>
        <p:nvSpPr>
          <p:cNvPr id="9" name="TextBox 8"/>
          <p:cNvSpPr txBox="1"/>
          <p:nvPr/>
        </p:nvSpPr>
        <p:spPr>
          <a:xfrm>
            <a:off x="4668248" y="6488672"/>
            <a:ext cx="2848665" cy="369332"/>
          </a:xfrm>
          <a:prstGeom prst="rect">
            <a:avLst/>
          </a:prstGeom>
          <a:noFill/>
        </p:spPr>
        <p:txBody>
          <a:bodyPr wrap="none" rtlCol="0">
            <a:spAutoFit/>
          </a:bodyPr>
          <a:lstStyle/>
          <a:p>
            <a:r>
              <a:rPr lang="en-US" smtClean="0"/>
              <a:t>www.webbertraining.com</a:t>
            </a:r>
            <a:endParaRPr lang="en-US" dirty="0"/>
          </a:p>
        </p:txBody>
      </p:sp>
      <p:sp>
        <p:nvSpPr>
          <p:cNvPr id="10" name="TextBox 9"/>
          <p:cNvSpPr txBox="1"/>
          <p:nvPr/>
        </p:nvSpPr>
        <p:spPr>
          <a:xfrm>
            <a:off x="10552198" y="6496688"/>
            <a:ext cx="1628972" cy="369332"/>
          </a:xfrm>
          <a:prstGeom prst="rect">
            <a:avLst/>
          </a:prstGeom>
          <a:noFill/>
        </p:spPr>
        <p:txBody>
          <a:bodyPr wrap="none" rtlCol="0">
            <a:spAutoFit/>
          </a:bodyPr>
          <a:lstStyle/>
          <a:p>
            <a:pPr algn="r"/>
            <a:r>
              <a:rPr lang="en-US" dirty="0" smtClean="0"/>
              <a:t>June 13, 2019</a:t>
            </a:r>
            <a:endParaRPr lang="en-US" dirty="0"/>
          </a:p>
        </p:txBody>
      </p:sp>
    </p:spTree>
    <p:extLst>
      <p:ext uri="{BB962C8B-B14F-4D97-AF65-F5344CB8AC3E}">
        <p14:creationId xmlns:p14="http://schemas.microsoft.com/office/powerpoint/2010/main" val="647983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51669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F0BA40A1-0016-9743-A52E-7553AB288F6C}"/>
              </a:ext>
            </a:extLst>
          </p:cNvPr>
          <p:cNvSpPr>
            <a:spLocks noGrp="1"/>
          </p:cNvSpPr>
          <p:nvPr>
            <p:ph type="title"/>
          </p:nvPr>
        </p:nvSpPr>
        <p:spPr>
          <a:xfrm>
            <a:off x="677334" y="185738"/>
            <a:ext cx="9520214" cy="1744662"/>
          </a:xfrm>
        </p:spPr>
        <p:txBody>
          <a:bodyPr>
            <a:noAutofit/>
          </a:bodyPr>
          <a:lstStyle/>
          <a:p>
            <a:r>
              <a:rPr lang="en-US" dirty="0">
                <a:solidFill>
                  <a:srgbClr val="0070C0"/>
                </a:solidFill>
                <a:cs typeface="Calibri" panose="020F0502020204030204" pitchFamily="34" charset="0"/>
              </a:rPr>
              <a:t>Infection Rates in Cesarean Section in Sub-Saharan Africa </a:t>
            </a:r>
            <a:r>
              <a:rPr lang="mr-IN" dirty="0">
                <a:solidFill>
                  <a:srgbClr val="0070C0"/>
                </a:solidFill>
              </a:rPr>
              <a:t>–</a:t>
            </a:r>
            <a:r>
              <a:rPr lang="en-US" dirty="0">
                <a:solidFill>
                  <a:srgbClr val="0070C0"/>
                </a:solidFill>
                <a:cs typeface="Calibri" panose="020F0502020204030204" pitchFamily="34" charset="0"/>
              </a:rPr>
              <a:t> A Systematic Review</a:t>
            </a:r>
          </a:p>
        </p:txBody>
      </p:sp>
      <p:pic>
        <p:nvPicPr>
          <p:cNvPr id="8" name="Picture 7">
            <a:extLst>
              <a:ext uri="{FF2B5EF4-FFF2-40B4-BE49-F238E27FC236}">
                <a16:creationId xmlns="" xmlns:a16="http://schemas.microsoft.com/office/drawing/2014/main" id="{6FF01FAF-93D3-3546-99B0-B12F4486B4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7335" y="1326746"/>
            <a:ext cx="7428088" cy="4996077"/>
          </a:xfrm>
          <a:prstGeom prst="rect">
            <a:avLst/>
          </a:prstGeom>
        </p:spPr>
      </p:pic>
      <p:grpSp>
        <p:nvGrpSpPr>
          <p:cNvPr id="9" name="Group 8">
            <a:extLst>
              <a:ext uri="{FF2B5EF4-FFF2-40B4-BE49-F238E27FC236}">
                <a16:creationId xmlns="" xmlns:a16="http://schemas.microsoft.com/office/drawing/2014/main" id="{993B290A-CD84-BF4B-AB05-8F4A73A65C92}"/>
              </a:ext>
            </a:extLst>
          </p:cNvPr>
          <p:cNvGrpSpPr/>
          <p:nvPr/>
        </p:nvGrpSpPr>
        <p:grpSpPr>
          <a:xfrm>
            <a:off x="1014413" y="1339041"/>
            <a:ext cx="9722694" cy="1867003"/>
            <a:chOff x="2171703" y="1600198"/>
            <a:chExt cx="8365957" cy="1469571"/>
          </a:xfrm>
        </p:grpSpPr>
        <p:sp>
          <p:nvSpPr>
            <p:cNvPr id="10" name="Rectangle 9">
              <a:extLst>
                <a:ext uri="{FF2B5EF4-FFF2-40B4-BE49-F238E27FC236}">
                  <a16:creationId xmlns="" xmlns:a16="http://schemas.microsoft.com/office/drawing/2014/main" id="{9FE51B8B-57E7-B244-9E1C-B0BF15770F41}"/>
                </a:ext>
              </a:extLst>
            </p:cNvPr>
            <p:cNvSpPr/>
            <p:nvPr/>
          </p:nvSpPr>
          <p:spPr bwMode="auto">
            <a:xfrm>
              <a:off x="2171703" y="1600198"/>
              <a:ext cx="6527994" cy="1469571"/>
            </a:xfrm>
            <a:prstGeom prst="rect">
              <a:avLst/>
            </a:prstGeom>
            <a:noFill/>
            <a:ln w="3810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algn="ctr" defTabSz="914377" eaLnBrk="0" fontAlgn="base" hangingPunct="0">
                <a:spcBef>
                  <a:spcPct val="0"/>
                </a:spcBef>
                <a:spcAft>
                  <a:spcPct val="0"/>
                </a:spcAft>
              </a:pPr>
              <a:endParaRPr lang="en-US" sz="2400">
                <a:solidFill>
                  <a:srgbClr val="000000"/>
                </a:solidFill>
                <a:latin typeface="Times New Roman" pitchFamily="18" charset="0"/>
                <a:cs typeface="Arial"/>
              </a:endParaRPr>
            </a:p>
          </p:txBody>
        </p:sp>
        <p:sp>
          <p:nvSpPr>
            <p:cNvPr id="11" name="TextBox 10">
              <a:extLst>
                <a:ext uri="{FF2B5EF4-FFF2-40B4-BE49-F238E27FC236}">
                  <a16:creationId xmlns="" xmlns:a16="http://schemas.microsoft.com/office/drawing/2014/main" id="{E98DBB0F-9C0E-274E-8E95-EC1A71AAE71C}"/>
                </a:ext>
              </a:extLst>
            </p:cNvPr>
            <p:cNvSpPr txBox="1"/>
            <p:nvPr/>
          </p:nvSpPr>
          <p:spPr>
            <a:xfrm>
              <a:off x="8957867" y="2011818"/>
              <a:ext cx="1579793" cy="646331"/>
            </a:xfrm>
            <a:prstGeom prst="rect">
              <a:avLst/>
            </a:prstGeom>
            <a:noFill/>
          </p:spPr>
          <p:txBody>
            <a:bodyPr wrap="square" rtlCol="0">
              <a:spAutoFit/>
            </a:bodyPr>
            <a:lstStyle/>
            <a:p>
              <a:pPr defTabSz="457189"/>
              <a:r>
                <a:rPr lang="en-US" dirty="0">
                  <a:solidFill>
                    <a:srgbClr val="000000"/>
                  </a:solidFill>
                  <a:latin typeface="Arial"/>
                  <a:cs typeface="Arial"/>
                </a:rPr>
                <a:t>CDC classification</a:t>
              </a:r>
            </a:p>
          </p:txBody>
        </p:sp>
      </p:grpSp>
      <p:grpSp>
        <p:nvGrpSpPr>
          <p:cNvPr id="12" name="Group 11">
            <a:extLst>
              <a:ext uri="{FF2B5EF4-FFF2-40B4-BE49-F238E27FC236}">
                <a16:creationId xmlns="" xmlns:a16="http://schemas.microsoft.com/office/drawing/2014/main" id="{F0345A90-3F80-C44C-B90C-EED4A332B736}"/>
              </a:ext>
            </a:extLst>
          </p:cNvPr>
          <p:cNvGrpSpPr/>
          <p:nvPr/>
        </p:nvGrpSpPr>
        <p:grpSpPr>
          <a:xfrm>
            <a:off x="1014413" y="3307644"/>
            <a:ext cx="9101137" cy="1317521"/>
            <a:chOff x="2179866" y="3151411"/>
            <a:chExt cx="6994808" cy="261258"/>
          </a:xfrm>
        </p:grpSpPr>
        <p:sp>
          <p:nvSpPr>
            <p:cNvPr id="13" name="Rectangle 12">
              <a:extLst>
                <a:ext uri="{FF2B5EF4-FFF2-40B4-BE49-F238E27FC236}">
                  <a16:creationId xmlns="" xmlns:a16="http://schemas.microsoft.com/office/drawing/2014/main" id="{1BC460A0-4DA4-5B4C-8865-6ABD423BACC4}"/>
                </a:ext>
              </a:extLst>
            </p:cNvPr>
            <p:cNvSpPr/>
            <p:nvPr/>
          </p:nvSpPr>
          <p:spPr bwMode="auto">
            <a:xfrm>
              <a:off x="2179866" y="3151411"/>
              <a:ext cx="5829300" cy="261258"/>
            </a:xfrm>
            <a:prstGeom prst="rect">
              <a:avLst/>
            </a:prstGeom>
            <a:noFill/>
            <a:ln w="38100" cap="flat" cmpd="sng" algn="ctr">
              <a:solidFill>
                <a:srgbClr val="0070C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algn="ctr" defTabSz="914377" eaLnBrk="0" fontAlgn="base" hangingPunct="0">
                <a:spcBef>
                  <a:spcPct val="0"/>
                </a:spcBef>
                <a:spcAft>
                  <a:spcPct val="0"/>
                </a:spcAft>
              </a:pPr>
              <a:endParaRPr lang="en-US" sz="2400">
                <a:solidFill>
                  <a:srgbClr val="000000"/>
                </a:solidFill>
                <a:latin typeface="Times New Roman" pitchFamily="18" charset="0"/>
                <a:cs typeface="Arial"/>
              </a:endParaRPr>
            </a:p>
          </p:txBody>
        </p:sp>
        <p:sp>
          <p:nvSpPr>
            <p:cNvPr id="14" name="TextBox 13">
              <a:extLst>
                <a:ext uri="{FF2B5EF4-FFF2-40B4-BE49-F238E27FC236}">
                  <a16:creationId xmlns="" xmlns:a16="http://schemas.microsoft.com/office/drawing/2014/main" id="{615B26BA-6083-5F4B-AD88-CED8861A8FF1}"/>
                </a:ext>
              </a:extLst>
            </p:cNvPr>
            <p:cNvSpPr txBox="1"/>
            <p:nvPr/>
          </p:nvSpPr>
          <p:spPr>
            <a:xfrm>
              <a:off x="8253110" y="3167705"/>
              <a:ext cx="921564" cy="140400"/>
            </a:xfrm>
            <a:prstGeom prst="rect">
              <a:avLst/>
            </a:prstGeom>
            <a:noFill/>
          </p:spPr>
          <p:txBody>
            <a:bodyPr wrap="square" rtlCol="0">
              <a:spAutoFit/>
            </a:bodyPr>
            <a:lstStyle/>
            <a:p>
              <a:pPr defTabSz="457189"/>
              <a:r>
                <a:rPr lang="en-US" dirty="0">
                  <a:solidFill>
                    <a:srgbClr val="000000"/>
                  </a:solidFill>
                  <a:latin typeface="Arial"/>
                  <a:cs typeface="Arial"/>
                </a:rPr>
                <a:t>Ad hoc</a:t>
              </a:r>
            </a:p>
          </p:txBody>
        </p:sp>
      </p:grpSp>
      <p:sp>
        <p:nvSpPr>
          <p:cNvPr id="2" name="Rectangle 1">
            <a:extLst>
              <a:ext uri="{FF2B5EF4-FFF2-40B4-BE49-F238E27FC236}">
                <a16:creationId xmlns="" xmlns:a16="http://schemas.microsoft.com/office/drawing/2014/main" id="{1DD9C117-4B74-B74B-953F-09A7E0B822F6}"/>
              </a:ext>
            </a:extLst>
          </p:cNvPr>
          <p:cNvSpPr/>
          <p:nvPr/>
        </p:nvSpPr>
        <p:spPr>
          <a:xfrm>
            <a:off x="1014413" y="6488668"/>
            <a:ext cx="6551715" cy="369332"/>
          </a:xfrm>
          <a:prstGeom prst="rect">
            <a:avLst/>
          </a:prstGeom>
        </p:spPr>
        <p:txBody>
          <a:bodyPr wrap="square">
            <a:spAutoFit/>
          </a:bodyPr>
          <a:lstStyle/>
          <a:p>
            <a:r>
              <a:rPr lang="en-US" b="1" dirty="0"/>
              <a:t>Sway A, et al: Int J </a:t>
            </a:r>
            <a:r>
              <a:rPr lang="en-US" b="1" dirty="0" err="1"/>
              <a:t>Womens</a:t>
            </a:r>
            <a:r>
              <a:rPr lang="en-US" b="1" dirty="0"/>
              <a:t> Health</a:t>
            </a:r>
            <a:r>
              <a:rPr lang="en-US" dirty="0"/>
              <a:t>. 2019:11 Pages 309—318 </a:t>
            </a:r>
            <a:endParaRPr lang="en-US" b="1" dirty="0">
              <a:solidFill>
                <a:srgbClr val="336998"/>
              </a:solidFill>
              <a:latin typeface="Arial Nova" panose="020B0504020202020204" pitchFamily="34" charset="0"/>
            </a:endParaRPr>
          </a:p>
        </p:txBody>
      </p:sp>
      <p:sp>
        <p:nvSpPr>
          <p:cNvPr id="3" name="Slide Number Placeholder 2"/>
          <p:cNvSpPr>
            <a:spLocks noGrp="1"/>
          </p:cNvSpPr>
          <p:nvPr>
            <p:ph type="sldNum" sz="quarter" idx="12"/>
          </p:nvPr>
        </p:nvSpPr>
        <p:spPr/>
        <p:txBody>
          <a:bodyPr/>
          <a:lstStyle/>
          <a:p>
            <a:fld id="{EC81138F-B0D9-4E40-9B11-E75DF2062921}" type="slidenum">
              <a:rPr lang="en-US" smtClean="0"/>
              <a:t>11</a:t>
            </a:fld>
            <a:endParaRPr lang="en-US"/>
          </a:p>
        </p:txBody>
      </p:sp>
    </p:spTree>
    <p:extLst>
      <p:ext uri="{BB962C8B-B14F-4D97-AF65-F5344CB8AC3E}">
        <p14:creationId xmlns:p14="http://schemas.microsoft.com/office/powerpoint/2010/main" val="2848915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2160" y="1143000"/>
            <a:ext cx="8915400" cy="4995828"/>
          </a:xfrm>
          <a:prstGeom prst="rect">
            <a:avLst/>
          </a:prstGeom>
        </p:spPr>
      </p:pic>
      <p:sp>
        <p:nvSpPr>
          <p:cNvPr id="5" name="Title 4"/>
          <p:cNvSpPr>
            <a:spLocks noGrp="1"/>
          </p:cNvSpPr>
          <p:nvPr>
            <p:ph type="title"/>
          </p:nvPr>
        </p:nvSpPr>
        <p:spPr>
          <a:xfrm>
            <a:off x="1981200" y="0"/>
            <a:ext cx="8229600" cy="1143000"/>
          </a:xfrm>
        </p:spPr>
        <p:txBody>
          <a:bodyPr>
            <a:normAutofit/>
          </a:bodyPr>
          <a:lstStyle/>
          <a:p>
            <a:r>
              <a:rPr lang="en-US" dirty="0"/>
              <a:t>Key Elements in Reducing SSI</a:t>
            </a:r>
          </a:p>
        </p:txBody>
      </p:sp>
      <p:cxnSp>
        <p:nvCxnSpPr>
          <p:cNvPr id="3" name="Straight Connector 2">
            <a:extLst>
              <a:ext uri="{FF2B5EF4-FFF2-40B4-BE49-F238E27FC236}">
                <a16:creationId xmlns="" xmlns:a16="http://schemas.microsoft.com/office/drawing/2014/main" id="{977170AE-E45E-4D49-BDA4-ED2A0B09B003}"/>
              </a:ext>
            </a:extLst>
          </p:cNvPr>
          <p:cNvCxnSpPr/>
          <p:nvPr/>
        </p:nvCxnSpPr>
        <p:spPr>
          <a:xfrm flipV="1">
            <a:off x="4227226" y="2038662"/>
            <a:ext cx="0" cy="3132945"/>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1"/>
          <p:cNvSpPr txBox="1">
            <a:spLocks/>
          </p:cNvSpPr>
          <p:nvPr/>
        </p:nvSpPr>
        <p:spPr>
          <a:xfrm>
            <a:off x="10876663" y="6193516"/>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smtClean="0">
                <a:solidFill>
                  <a:schemeClr val="bg1"/>
                </a:solidFill>
              </a:rPr>
              <a:t>12</a:t>
            </a:r>
            <a:endParaRPr lang="en-US" sz="1800" b="1" dirty="0">
              <a:solidFill>
                <a:schemeClr val="bg1"/>
              </a:solidFill>
            </a:endParaRPr>
          </a:p>
        </p:txBody>
      </p:sp>
    </p:spTree>
    <p:extLst>
      <p:ext uri="{BB962C8B-B14F-4D97-AF65-F5344CB8AC3E}">
        <p14:creationId xmlns:p14="http://schemas.microsoft.com/office/powerpoint/2010/main" val="1263852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1ADB128-55BA-824A-AAF3-DE0E297AF463}"/>
              </a:ext>
            </a:extLst>
          </p:cNvPr>
          <p:cNvSpPr>
            <a:spLocks noGrp="1"/>
          </p:cNvSpPr>
          <p:nvPr>
            <p:ph idx="1"/>
          </p:nvPr>
        </p:nvSpPr>
        <p:spPr/>
        <p:txBody>
          <a:bodyPr/>
          <a:lstStyle/>
          <a:p>
            <a:r>
              <a:rPr lang="en-US" sz="2400" dirty="0"/>
              <a:t>Excluding the highest level, national referral hospitals, many facilities in LMIC are understaffed and short on resources</a:t>
            </a:r>
            <a:endParaRPr lang="en-US" sz="2400" dirty="0">
              <a:sym typeface="Wingdings" pitchFamily="2" charset="2"/>
            </a:endParaRPr>
          </a:p>
          <a:p>
            <a:r>
              <a:rPr lang="en-US" sz="2400" dirty="0">
                <a:sym typeface="Wingdings" pitchFamily="2" charset="2"/>
              </a:rPr>
              <a:t>When there is already a struggle to handle the patient load, programs such as HAI/SSI Surveillance and IPC are considered optional “extras”</a:t>
            </a:r>
          </a:p>
          <a:p>
            <a:endParaRPr lang="en-US" dirty="0"/>
          </a:p>
        </p:txBody>
      </p:sp>
      <p:sp>
        <p:nvSpPr>
          <p:cNvPr id="4" name="Title 1">
            <a:extLst>
              <a:ext uri="{FF2B5EF4-FFF2-40B4-BE49-F238E27FC236}">
                <a16:creationId xmlns="" xmlns:a16="http://schemas.microsoft.com/office/drawing/2014/main" id="{7035E4C7-DD21-0C49-90D3-2CCCE5DDF6AB}"/>
              </a:ext>
            </a:extLst>
          </p:cNvPr>
          <p:cNvSpPr>
            <a:spLocks noGrp="1"/>
          </p:cNvSpPr>
          <p:nvPr>
            <p:ph type="title"/>
          </p:nvPr>
        </p:nvSpPr>
        <p:spPr/>
        <p:txBody>
          <a:bodyPr/>
          <a:lstStyle/>
          <a:p>
            <a:r>
              <a:rPr lang="en-US" dirty="0"/>
              <a:t>Challenges for SSI Surveillance and Prevention in LMIC Setting</a:t>
            </a:r>
          </a:p>
        </p:txBody>
      </p:sp>
      <p:sp>
        <p:nvSpPr>
          <p:cNvPr id="2" name="Slide Number Placeholder 1"/>
          <p:cNvSpPr>
            <a:spLocks noGrp="1"/>
          </p:cNvSpPr>
          <p:nvPr>
            <p:ph type="sldNum" sz="quarter" idx="12"/>
          </p:nvPr>
        </p:nvSpPr>
        <p:spPr/>
        <p:txBody>
          <a:bodyPr/>
          <a:lstStyle/>
          <a:p>
            <a:fld id="{EC81138F-B0D9-4E40-9B11-E75DF2062921}" type="slidenum">
              <a:rPr lang="en-US" smtClean="0"/>
              <a:t>13</a:t>
            </a:fld>
            <a:endParaRPr lang="en-US"/>
          </a:p>
        </p:txBody>
      </p:sp>
    </p:spTree>
    <p:extLst>
      <p:ext uri="{BB962C8B-B14F-4D97-AF65-F5344CB8AC3E}">
        <p14:creationId xmlns:p14="http://schemas.microsoft.com/office/powerpoint/2010/main" val="1016243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5650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3852330"/>
      </p:ext>
    </p:extLst>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5760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21683" y="1995490"/>
            <a:ext cx="8148637" cy="4351337"/>
          </a:xfrm>
        </p:spPr>
        <p:txBody>
          <a:bodyPr>
            <a:normAutofit lnSpcReduction="10000"/>
          </a:bodyPr>
          <a:lstStyle/>
          <a:p>
            <a:r>
              <a:rPr lang="en-US" sz="2800" dirty="0"/>
              <a:t>The broad goal of health care is to safely improve the quality of life for our community</a:t>
            </a:r>
          </a:p>
          <a:p>
            <a:pPr lvl="1"/>
            <a:r>
              <a:rPr lang="en-US" sz="2200" dirty="0"/>
              <a:t>This is now phrased as creating a culture of safety</a:t>
            </a:r>
          </a:p>
          <a:p>
            <a:r>
              <a:rPr lang="en-US" sz="2800" dirty="0"/>
              <a:t>Guidelines are intended to establish “best practices” to achieve this</a:t>
            </a:r>
          </a:p>
          <a:p>
            <a:pPr lvl="1"/>
            <a:r>
              <a:rPr lang="en-US" sz="2400" dirty="0"/>
              <a:t>Appropriate topics include:</a:t>
            </a:r>
          </a:p>
          <a:p>
            <a:pPr lvl="2"/>
            <a:r>
              <a:rPr lang="en-US" sz="2200" dirty="0"/>
              <a:t> The </a:t>
            </a:r>
            <a:r>
              <a:rPr lang="en-US" sz="2200" b="1" dirty="0"/>
              <a:t>structure</a:t>
            </a:r>
            <a:r>
              <a:rPr lang="en-US" sz="2200" dirty="0"/>
              <a:t> for administered services  (Core Components)</a:t>
            </a:r>
          </a:p>
          <a:p>
            <a:pPr lvl="2"/>
            <a:r>
              <a:rPr lang="en-US" sz="2200" dirty="0"/>
              <a:t>The </a:t>
            </a:r>
            <a:r>
              <a:rPr lang="en-US" sz="2200" b="1" dirty="0"/>
              <a:t>communication skills </a:t>
            </a:r>
            <a:r>
              <a:rPr lang="en-US" sz="2200" dirty="0"/>
              <a:t>of health care workers</a:t>
            </a:r>
          </a:p>
          <a:p>
            <a:pPr lvl="2"/>
            <a:r>
              <a:rPr lang="en-US" sz="2200" dirty="0"/>
              <a:t>The </a:t>
            </a:r>
            <a:r>
              <a:rPr lang="en-US" sz="2200" b="1" dirty="0"/>
              <a:t>details of technical care </a:t>
            </a:r>
            <a:r>
              <a:rPr lang="en-US" sz="2200" dirty="0"/>
              <a:t>(this guideline)</a:t>
            </a:r>
          </a:p>
          <a:p>
            <a:pPr lvl="2"/>
            <a:endParaRPr lang="en-US" dirty="0"/>
          </a:p>
          <a:p>
            <a:pPr lvl="1"/>
            <a:endParaRPr lang="en-US" dirty="0"/>
          </a:p>
          <a:p>
            <a:pPr lvl="1"/>
            <a:endParaRPr lang="en-US" dirty="0"/>
          </a:p>
          <a:p>
            <a:pPr lvl="1"/>
            <a:endParaRPr lang="en-US" dirty="0"/>
          </a:p>
        </p:txBody>
      </p:sp>
      <p:sp>
        <p:nvSpPr>
          <p:cNvPr id="3" name="Title 2"/>
          <p:cNvSpPr>
            <a:spLocks noGrp="1"/>
          </p:cNvSpPr>
          <p:nvPr>
            <p:ph type="title"/>
          </p:nvPr>
        </p:nvSpPr>
        <p:spPr>
          <a:xfrm>
            <a:off x="1524000" y="571500"/>
            <a:ext cx="9144000" cy="980728"/>
          </a:xfrm>
        </p:spPr>
        <p:txBody>
          <a:bodyPr>
            <a:normAutofit fontScale="90000"/>
          </a:bodyPr>
          <a:lstStyle/>
          <a:p>
            <a:r>
              <a:rPr lang="en-US" sz="3200" dirty="0">
                <a:solidFill>
                  <a:schemeClr val="tx1"/>
                </a:solidFill>
                <a:latin typeface="+mn-lt"/>
              </a:rPr>
              <a:t>Why Bother with  New Guidelines in </a:t>
            </a:r>
            <a:br>
              <a:rPr lang="en-US" sz="3200" dirty="0">
                <a:solidFill>
                  <a:schemeClr val="tx1"/>
                </a:solidFill>
                <a:latin typeface="+mn-lt"/>
              </a:rPr>
            </a:br>
            <a:r>
              <a:rPr lang="en-US" sz="3200" dirty="0">
                <a:solidFill>
                  <a:schemeClr val="tx1"/>
                </a:solidFill>
                <a:latin typeface="+mn-lt"/>
              </a:rPr>
              <a:t>Infection Control? </a:t>
            </a:r>
          </a:p>
        </p:txBody>
      </p:sp>
      <p:sp>
        <p:nvSpPr>
          <p:cNvPr id="4" name="Slide Number Placeholder 3"/>
          <p:cNvSpPr>
            <a:spLocks noGrp="1"/>
          </p:cNvSpPr>
          <p:nvPr>
            <p:ph type="sldNum" sz="quarter" idx="12"/>
          </p:nvPr>
        </p:nvSpPr>
        <p:spPr/>
        <p:txBody>
          <a:bodyPr/>
          <a:lstStyle/>
          <a:p>
            <a:fld id="{EC81138F-B0D9-4E40-9B11-E75DF2062921}" type="slidenum">
              <a:rPr lang="en-US" smtClean="0"/>
              <a:t>17</a:t>
            </a:fld>
            <a:endParaRPr lang="en-US"/>
          </a:p>
        </p:txBody>
      </p:sp>
    </p:spTree>
    <p:extLst>
      <p:ext uri="{BB962C8B-B14F-4D97-AF65-F5344CB8AC3E}">
        <p14:creationId xmlns:p14="http://schemas.microsoft.com/office/powerpoint/2010/main" val="2246840649"/>
      </p:ext>
    </p:extLst>
  </p:cSld>
  <p:clrMapOvr>
    <a:masterClrMapping/>
  </p:clrMapOvr>
  <mc:AlternateContent xmlns:mc="http://schemas.openxmlformats.org/markup-compatibility/2006" xmlns:p14="http://schemas.microsoft.com/office/powerpoint/2010/main">
    <mc:Choice Requires="p14">
      <p:transition spd="slow" p14:dur="2000" advTm="7625"/>
    </mc:Choice>
    <mc:Fallback xmlns="">
      <p:transition spd="slow" advTm="7625"/>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471697" y="1001241"/>
            <a:ext cx="3743325" cy="4772025"/>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6340809" y="987562"/>
            <a:ext cx="4152900" cy="2552700"/>
          </a:xfrm>
          <a:prstGeom prst="rect">
            <a:avLst/>
          </a:prstGeom>
          <a:ln>
            <a:solidFill>
              <a:schemeClr val="tx1"/>
            </a:solidFill>
          </a:ln>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41803" y="2669272"/>
            <a:ext cx="6739511" cy="2849557"/>
          </a:xfrm>
          <a:prstGeom prst="rect">
            <a:avLst/>
          </a:prstGeom>
          <a:ln>
            <a:solidFill>
              <a:schemeClr val="tx1"/>
            </a:solidFill>
          </a:ln>
        </p:spPr>
      </p:pic>
    </p:spTree>
    <p:extLst>
      <p:ext uri="{BB962C8B-B14F-4D97-AF65-F5344CB8AC3E}">
        <p14:creationId xmlns:p14="http://schemas.microsoft.com/office/powerpoint/2010/main" val="222714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2" name="Slide Number Placeholder 1"/>
          <p:cNvSpPr>
            <a:spLocks noGrp="1"/>
          </p:cNvSpPr>
          <p:nvPr>
            <p:ph type="sldNum" sz="quarter" idx="12"/>
          </p:nvPr>
        </p:nvSpPr>
        <p:spPr/>
        <p:txBody>
          <a:bodyPr/>
          <a:lstStyle/>
          <a:p>
            <a:fld id="{EC81138F-B0D9-4E40-9B11-E75DF2062921}" type="slidenum">
              <a:rPr lang="en-US" smtClean="0">
                <a:solidFill>
                  <a:schemeClr val="tx1"/>
                </a:solidFill>
              </a:rPr>
              <a:t>19</a:t>
            </a:fld>
            <a:endParaRPr lang="en-US" dirty="0">
              <a:solidFill>
                <a:schemeClr val="tx1"/>
              </a:solidFill>
            </a:endParaRPr>
          </a:p>
        </p:txBody>
      </p:sp>
      <p:sp>
        <p:nvSpPr>
          <p:cNvPr id="3" name="Content Placeholder 2"/>
          <p:cNvSpPr>
            <a:spLocks noGrp="1"/>
          </p:cNvSpPr>
          <p:nvPr>
            <p:ph idx="1"/>
          </p:nvPr>
        </p:nvSpPr>
        <p:spPr/>
        <p:txBody>
          <a:bodyPr/>
          <a:lstStyle/>
          <a:p>
            <a:endParaRPr lang="en-CA"/>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11163"/>
            <a:ext cx="12193588" cy="742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032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ED2AEE-B2C1-C245-A5D5-9FD6E94FA653}"/>
              </a:ext>
            </a:extLst>
          </p:cNvPr>
          <p:cNvSpPr>
            <a:spLocks noGrp="1"/>
          </p:cNvSpPr>
          <p:nvPr>
            <p:ph type="title"/>
          </p:nvPr>
        </p:nvSpPr>
        <p:spPr>
          <a:xfrm>
            <a:off x="677334" y="609600"/>
            <a:ext cx="8596668" cy="709534"/>
          </a:xfrm>
        </p:spPr>
        <p:txBody>
          <a:bodyPr/>
          <a:lstStyle/>
          <a:p>
            <a:r>
              <a:rPr lang="en-US" b="1" dirty="0"/>
              <a:t>Objectives</a:t>
            </a:r>
            <a:endParaRPr lang="en-US" dirty="0"/>
          </a:p>
        </p:txBody>
      </p:sp>
      <p:sp>
        <p:nvSpPr>
          <p:cNvPr id="3" name="Content Placeholder 2">
            <a:extLst>
              <a:ext uri="{FF2B5EF4-FFF2-40B4-BE49-F238E27FC236}">
                <a16:creationId xmlns="" xmlns:a16="http://schemas.microsoft.com/office/drawing/2014/main" id="{F9286BD8-D13F-5644-A48B-00EBDE9E6899}"/>
              </a:ext>
            </a:extLst>
          </p:cNvPr>
          <p:cNvSpPr>
            <a:spLocks noGrp="1"/>
          </p:cNvSpPr>
          <p:nvPr>
            <p:ph idx="1"/>
          </p:nvPr>
        </p:nvSpPr>
        <p:spPr>
          <a:xfrm>
            <a:off x="677334" y="1573967"/>
            <a:ext cx="8596668" cy="4467395"/>
          </a:xfrm>
        </p:spPr>
        <p:txBody>
          <a:bodyPr>
            <a:normAutofit/>
          </a:bodyPr>
          <a:lstStyle/>
          <a:p>
            <a:pPr marL="0" indent="0">
              <a:buNone/>
            </a:pPr>
            <a:r>
              <a:rPr lang="en-US" sz="2400" dirty="0"/>
              <a:t/>
            </a:r>
            <a:br>
              <a:rPr lang="en-US" sz="2400" dirty="0"/>
            </a:br>
            <a:r>
              <a:rPr lang="en-US" sz="2400" dirty="0"/>
              <a:t>- Explain the need for SSI surveillance in order to support infection prevention and safe surgery</a:t>
            </a:r>
            <a:br>
              <a:rPr lang="en-US" sz="2400" dirty="0"/>
            </a:br>
            <a:r>
              <a:rPr lang="en-US" sz="2400" dirty="0"/>
              <a:t>- Outline the approaches taken to conduct SSI surveillance</a:t>
            </a:r>
            <a:br>
              <a:rPr lang="en-US" sz="2400" dirty="0"/>
            </a:br>
            <a:r>
              <a:rPr lang="en-US" sz="2400" dirty="0"/>
              <a:t>- Describe the challenges and some of the proposed solutions for undertaking SSI surveillance in under-resourced settings</a:t>
            </a:r>
            <a:br>
              <a:rPr lang="en-US" sz="2400" dirty="0"/>
            </a:br>
            <a:r>
              <a:rPr lang="en-US" sz="2400" dirty="0"/>
              <a:t>- Summarize the role of the World Surgical Infection Society (WSIS) in supporting surveillance and improvement in under resourced setting</a:t>
            </a:r>
          </a:p>
        </p:txBody>
      </p:sp>
      <p:sp>
        <p:nvSpPr>
          <p:cNvPr id="4" name="Slide Number Placeholder 3"/>
          <p:cNvSpPr>
            <a:spLocks noGrp="1"/>
          </p:cNvSpPr>
          <p:nvPr>
            <p:ph type="sldNum" sz="quarter" idx="12"/>
          </p:nvPr>
        </p:nvSpPr>
        <p:spPr/>
        <p:txBody>
          <a:bodyPr/>
          <a:lstStyle/>
          <a:p>
            <a:fld id="{EC81138F-B0D9-4E40-9B11-E75DF2062921}" type="slidenum">
              <a:rPr lang="en-US" smtClean="0">
                <a:solidFill>
                  <a:schemeClr val="bg1"/>
                </a:solidFill>
              </a:rPr>
              <a:t>2</a:t>
            </a:fld>
            <a:endParaRPr lang="en-US">
              <a:solidFill>
                <a:schemeClr val="bg1"/>
              </a:solidFill>
            </a:endParaRPr>
          </a:p>
        </p:txBody>
      </p:sp>
    </p:spTree>
    <p:extLst>
      <p:ext uri="{BB962C8B-B14F-4D97-AF65-F5344CB8AC3E}">
        <p14:creationId xmlns:p14="http://schemas.microsoft.com/office/powerpoint/2010/main" val="3409182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EC81138F-B0D9-4E40-9B11-E75DF2062921}" type="slidenum">
              <a:rPr lang="en-US" smtClean="0">
                <a:solidFill>
                  <a:schemeClr val="tx1"/>
                </a:solidFill>
              </a:rPr>
              <a:t>20</a:t>
            </a:fld>
            <a:endParaRPr lang="en-US" dirty="0">
              <a:solidFill>
                <a:schemeClr val="tx1"/>
              </a:solidFill>
            </a:endParaRPr>
          </a:p>
        </p:txBody>
      </p:sp>
      <p:sp>
        <p:nvSpPr>
          <p:cNvPr id="5" name="Content Placeholder 4"/>
          <p:cNvSpPr>
            <a:spLocks noGrp="1"/>
          </p:cNvSpPr>
          <p:nvPr>
            <p:ph idx="1"/>
          </p:nvPr>
        </p:nvSpPr>
        <p:spPr/>
        <p:txBody>
          <a:bodyPr/>
          <a:lstStyle/>
          <a:p>
            <a:endParaRPr lang="en-CA"/>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3338"/>
            <a:ext cx="12193588" cy="692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376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2" name="Slide Number Placeholder 1"/>
          <p:cNvSpPr>
            <a:spLocks noGrp="1"/>
          </p:cNvSpPr>
          <p:nvPr>
            <p:ph type="sldNum" sz="quarter" idx="12"/>
          </p:nvPr>
        </p:nvSpPr>
        <p:spPr/>
        <p:txBody>
          <a:bodyPr/>
          <a:lstStyle/>
          <a:p>
            <a:fld id="{EC81138F-B0D9-4E40-9B11-E75DF2062921}" type="slidenum">
              <a:rPr lang="en-US" smtClean="0">
                <a:solidFill>
                  <a:schemeClr val="tx1"/>
                </a:solidFill>
              </a:rPr>
              <a:t>21</a:t>
            </a:fld>
            <a:endParaRPr lang="en-US" dirty="0">
              <a:solidFill>
                <a:schemeClr val="tx1"/>
              </a:solidFill>
            </a:endParaRPr>
          </a:p>
        </p:txBody>
      </p:sp>
      <p:sp>
        <p:nvSpPr>
          <p:cNvPr id="3" name="Content Placeholder 2"/>
          <p:cNvSpPr>
            <a:spLocks noGrp="1"/>
          </p:cNvSpPr>
          <p:nvPr>
            <p:ph idx="1"/>
          </p:nvPr>
        </p:nvSpPr>
        <p:spPr/>
        <p:txBody>
          <a:bodyPr/>
          <a:lstStyle/>
          <a:p>
            <a:endParaRPr lang="en-CA"/>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15875"/>
            <a:ext cx="12199938"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7835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5"/>
          <p:cNvGraphicFramePr>
            <a:graphicFrameLocks noGrp="1"/>
          </p:cNvGraphicFramePr>
          <p:nvPr>
            <p:ph idx="1"/>
            <p:extLst>
              <p:ext uri="{D42A27DB-BD31-4B8C-83A1-F6EECF244321}">
                <p14:modId xmlns:p14="http://schemas.microsoft.com/office/powerpoint/2010/main" val="396166524"/>
              </p:ext>
            </p:extLst>
          </p:nvPr>
        </p:nvGraphicFramePr>
        <p:xfrm>
          <a:off x="-24057" y="-30291"/>
          <a:ext cx="12192000" cy="6888291"/>
        </p:xfrm>
        <a:graphic>
          <a:graphicData uri="http://schemas.openxmlformats.org/drawingml/2006/table">
            <a:tbl>
              <a:tblPr firstRow="1" bandRow="1">
                <a:tableStyleId>{91EBBBCC-DAD2-459C-BE2E-F6DE35CF9A28}</a:tableStyleId>
              </a:tblPr>
              <a:tblGrid>
                <a:gridCol w="2759243">
                  <a:extLst>
                    <a:ext uri="{9D8B030D-6E8A-4147-A177-3AD203B41FA5}">
                      <a16:colId xmlns="" xmlns:a16="http://schemas.microsoft.com/office/drawing/2014/main" val="20000"/>
                    </a:ext>
                  </a:extLst>
                </a:gridCol>
                <a:gridCol w="9432757">
                  <a:extLst>
                    <a:ext uri="{9D8B030D-6E8A-4147-A177-3AD203B41FA5}">
                      <a16:colId xmlns="" xmlns:a16="http://schemas.microsoft.com/office/drawing/2014/main" val="20001"/>
                    </a:ext>
                  </a:extLst>
                </a:gridCol>
              </a:tblGrid>
              <a:tr h="487680">
                <a:tc>
                  <a:txBody>
                    <a:bodyPr/>
                    <a:lstStyle/>
                    <a:p>
                      <a:endParaRPr lang="en-US" sz="2400" dirty="0"/>
                    </a:p>
                  </a:txBody>
                  <a:tcPr marL="121920" marR="121920" marT="60960" marB="60960">
                    <a:solidFill>
                      <a:srgbClr val="7030A0"/>
                    </a:solidFill>
                  </a:tcPr>
                </a:tc>
                <a:tc>
                  <a:txBody>
                    <a:bodyPr/>
                    <a:lstStyle/>
                    <a:p>
                      <a:endParaRPr lang="en-US" sz="2400" dirty="0"/>
                    </a:p>
                  </a:txBody>
                  <a:tcPr marL="121920" marR="121920" marT="60960" marB="60960">
                    <a:solidFill>
                      <a:srgbClr val="7030A0"/>
                    </a:solidFill>
                  </a:tcPr>
                </a:tc>
                <a:extLst>
                  <a:ext uri="{0D108BD9-81ED-4DB2-BD59-A6C34878D82A}">
                    <a16:rowId xmlns="" xmlns:a16="http://schemas.microsoft.com/office/drawing/2014/main" val="10000"/>
                  </a:ext>
                </a:extLst>
              </a:tr>
              <a:tr h="6400611">
                <a:tc>
                  <a:txBody>
                    <a:bodyPr/>
                    <a:lstStyle/>
                    <a:p>
                      <a:r>
                        <a:rPr lang="en-US" sz="2900" b="1" dirty="0"/>
                        <a:t>ANTIBIOTIC PROPHYLAXIS</a:t>
                      </a:r>
                    </a:p>
                  </a:txBody>
                  <a:tcPr marL="121920" marR="121920" marT="60960" marB="60960">
                    <a:solidFill>
                      <a:schemeClr val="bg1">
                        <a:lumMod val="75000"/>
                      </a:schemeClr>
                    </a:solidFill>
                  </a:tcPr>
                </a:tc>
                <a:tc>
                  <a:txBody>
                    <a:bodyPr/>
                    <a:lstStyle/>
                    <a:p>
                      <a:pPr algn="l">
                        <a:spcAft>
                          <a:spcPts val="0"/>
                        </a:spcAft>
                      </a:pPr>
                      <a:r>
                        <a:rPr lang="en-GB" sz="2900" b="0" dirty="0">
                          <a:effectLst/>
                          <a:latin typeface="+mn-lt"/>
                          <a:ea typeface="Calibri"/>
                          <a:cs typeface="+mn-cs"/>
                        </a:rPr>
                        <a:t>When indicated (depending on the type of operation), surgical antibiotic prophylaxis should be administered prior to the surgical incision,</a:t>
                      </a:r>
                      <a:r>
                        <a:rPr lang="en-GB" sz="2900" b="0" baseline="0" dirty="0">
                          <a:effectLst/>
                          <a:latin typeface="+mn-lt"/>
                          <a:ea typeface="Calibri"/>
                          <a:cs typeface="+mn-cs"/>
                        </a:rPr>
                        <a:t> and </a:t>
                      </a:r>
                      <a:r>
                        <a:rPr lang="en-GB" sz="2900" b="0" kern="1200" dirty="0">
                          <a:solidFill>
                            <a:schemeClr val="dk1"/>
                          </a:solidFill>
                          <a:effectLst/>
                          <a:latin typeface="+mn-lt"/>
                          <a:ea typeface="+mn-ea"/>
                          <a:cs typeface="+mn-cs"/>
                        </a:rPr>
                        <a:t>within 120 minutes before incision, while considering the half-life of the</a:t>
                      </a:r>
                      <a:r>
                        <a:rPr lang="en-GB" sz="2900" b="0" kern="1200" baseline="0" dirty="0">
                          <a:solidFill>
                            <a:schemeClr val="dk1"/>
                          </a:solidFill>
                          <a:effectLst/>
                          <a:latin typeface="+mn-lt"/>
                          <a:ea typeface="+mn-ea"/>
                          <a:cs typeface="+mn-cs"/>
                        </a:rPr>
                        <a:t> agent.</a:t>
                      </a:r>
                    </a:p>
                    <a:p>
                      <a:r>
                        <a:rPr lang="en-GB" sz="2900" b="1" kern="1200" dirty="0">
                          <a:solidFill>
                            <a:schemeClr val="dk1"/>
                          </a:solidFill>
                          <a:effectLst/>
                          <a:latin typeface="+mn-lt"/>
                          <a:ea typeface="+mn-ea"/>
                          <a:cs typeface="+mn-cs"/>
                        </a:rPr>
                        <a:t>Strong recommendation</a:t>
                      </a:r>
                    </a:p>
                    <a:p>
                      <a:r>
                        <a:rPr lang="en-GB" sz="2900" b="1" kern="1200" dirty="0">
                          <a:solidFill>
                            <a:schemeClr val="dk1"/>
                          </a:solidFill>
                          <a:effectLst/>
                          <a:latin typeface="+mn-lt"/>
                          <a:ea typeface="+mn-ea"/>
                          <a:cs typeface="+mn-cs"/>
                        </a:rPr>
                        <a:t>Moderate quality of evidence</a:t>
                      </a:r>
                    </a:p>
                    <a:p>
                      <a:endParaRPr lang="en-GB" sz="2900" b="1" kern="1200" dirty="0">
                        <a:solidFill>
                          <a:schemeClr val="dk1"/>
                        </a:solidFill>
                        <a:effectLst/>
                        <a:latin typeface="+mn-lt"/>
                        <a:ea typeface="+mn-ea"/>
                        <a:cs typeface="+mn-cs"/>
                      </a:endParaRPr>
                    </a:p>
                    <a:p>
                      <a:r>
                        <a:rPr lang="en-GB" sz="2900" b="0" kern="1200" dirty="0">
                          <a:solidFill>
                            <a:schemeClr val="dk1"/>
                          </a:solidFill>
                          <a:effectLst/>
                          <a:latin typeface="+mn-lt"/>
                          <a:ea typeface="+mn-ea"/>
                          <a:cs typeface="+mn-cs"/>
                        </a:rPr>
                        <a:t>Surgical antibiotic prophylaxis administration should not be prolonged after completion of the operation for the purpose of preventing SSI</a:t>
                      </a:r>
                    </a:p>
                    <a:p>
                      <a:pPr marL="0" marR="0" indent="0" algn="l" defTabSz="300552" rtl="0" eaLnBrk="1" fontAlgn="auto" latinLnBrk="0" hangingPunct="1">
                        <a:lnSpc>
                          <a:spcPct val="100000"/>
                        </a:lnSpc>
                        <a:spcBef>
                          <a:spcPts val="0"/>
                        </a:spcBef>
                        <a:spcAft>
                          <a:spcPts val="0"/>
                        </a:spcAft>
                        <a:buClrTx/>
                        <a:buSzTx/>
                        <a:buFontTx/>
                        <a:buNone/>
                        <a:tabLst/>
                        <a:defRPr/>
                      </a:pPr>
                      <a:r>
                        <a:rPr lang="en-GB" sz="2900" b="1" i="0" kern="1200" dirty="0">
                          <a:solidFill>
                            <a:schemeClr val="dk1"/>
                          </a:solidFill>
                          <a:effectLst/>
                          <a:latin typeface="+mn-lt"/>
                          <a:ea typeface="+mn-ea"/>
                          <a:cs typeface="+mn-cs"/>
                        </a:rPr>
                        <a:t>Strong</a:t>
                      </a:r>
                      <a:r>
                        <a:rPr lang="en-GB" sz="2900" b="1" i="0" kern="1200" baseline="0" dirty="0">
                          <a:solidFill>
                            <a:schemeClr val="dk1"/>
                          </a:solidFill>
                          <a:effectLst/>
                          <a:latin typeface="+mn-lt"/>
                          <a:ea typeface="+mn-ea"/>
                          <a:cs typeface="+mn-cs"/>
                        </a:rPr>
                        <a:t> recommendation</a:t>
                      </a:r>
                    </a:p>
                    <a:p>
                      <a:pPr marL="0" marR="0" indent="0" algn="l" defTabSz="300552" rtl="0" eaLnBrk="1" fontAlgn="auto" latinLnBrk="0" hangingPunct="1">
                        <a:lnSpc>
                          <a:spcPct val="100000"/>
                        </a:lnSpc>
                        <a:spcBef>
                          <a:spcPts val="0"/>
                        </a:spcBef>
                        <a:spcAft>
                          <a:spcPts val="0"/>
                        </a:spcAft>
                        <a:buClrTx/>
                        <a:buSzTx/>
                        <a:buFontTx/>
                        <a:buNone/>
                        <a:tabLst/>
                        <a:defRPr/>
                      </a:pPr>
                      <a:r>
                        <a:rPr lang="en-GB" sz="2900" b="1" i="0" kern="1200" baseline="0" dirty="0">
                          <a:solidFill>
                            <a:schemeClr val="dk1"/>
                          </a:solidFill>
                          <a:effectLst/>
                          <a:latin typeface="+mn-lt"/>
                          <a:ea typeface="+mn-ea"/>
                          <a:cs typeface="+mn-cs"/>
                        </a:rPr>
                        <a:t>Moderate quality of evidence</a:t>
                      </a:r>
                      <a:endParaRPr lang="en-GB" sz="2900" b="1" i="0" dirty="0">
                        <a:latin typeface="+mn-lt"/>
                      </a:endParaRPr>
                    </a:p>
                  </a:txBody>
                  <a:tcPr marL="121920" marR="121920" marT="60960" marB="60960">
                    <a:solidFill>
                      <a:schemeClr val="bg1">
                        <a:lumMod val="75000"/>
                      </a:schemeClr>
                    </a:solidFill>
                  </a:tcPr>
                </a:tc>
                <a:extLst>
                  <a:ext uri="{0D108BD9-81ED-4DB2-BD59-A6C34878D82A}">
                    <a16:rowId xmlns="" xmlns:a16="http://schemas.microsoft.com/office/drawing/2014/main" val="10001"/>
                  </a:ext>
                </a:extLst>
              </a:tr>
            </a:tbl>
          </a:graphicData>
        </a:graphic>
      </p:graphicFrame>
      <p:grpSp>
        <p:nvGrpSpPr>
          <p:cNvPr id="7" name="Group 6"/>
          <p:cNvGrpSpPr/>
          <p:nvPr/>
        </p:nvGrpSpPr>
        <p:grpSpPr>
          <a:xfrm>
            <a:off x="2621864" y="1077432"/>
            <a:ext cx="6563261" cy="4929267"/>
            <a:chOff x="2525111" y="1921812"/>
            <a:chExt cx="5698480" cy="3941240"/>
          </a:xfrm>
        </p:grpSpPr>
        <p:pic>
          <p:nvPicPr>
            <p:cNvPr id="8" name="Picture 7"/>
            <p:cNvPicPr>
              <a:picLocks noChangeAspect="1"/>
            </p:cNvPicPr>
            <p:nvPr/>
          </p:nvPicPr>
          <p:blipFill>
            <a:blip r:embed="rId2"/>
            <a:stretch>
              <a:fillRect/>
            </a:stretch>
          </p:blipFill>
          <p:spPr>
            <a:xfrm>
              <a:off x="2525111" y="1921812"/>
              <a:ext cx="5698480" cy="3941240"/>
            </a:xfrm>
            <a:prstGeom prst="rect">
              <a:avLst/>
            </a:prstGeom>
          </p:spPr>
        </p:pic>
        <p:sp>
          <p:nvSpPr>
            <p:cNvPr id="9" name="TextBox 8"/>
            <p:cNvSpPr txBox="1"/>
            <p:nvPr/>
          </p:nvSpPr>
          <p:spPr>
            <a:xfrm>
              <a:off x="2525111" y="1942531"/>
              <a:ext cx="5698480" cy="738257"/>
            </a:xfrm>
            <a:prstGeom prst="rect">
              <a:avLst/>
            </a:prstGeom>
            <a:solidFill>
              <a:schemeClr val="bg1"/>
            </a:solidFill>
          </p:spPr>
          <p:txBody>
            <a:bodyPr wrap="square" rtlCol="0">
              <a:spAutoFit/>
            </a:bodyPr>
            <a:lstStyle/>
            <a:p>
              <a:r>
                <a:rPr lang="en-US" dirty="0"/>
                <a:t>Hawn MT, Richman JS, Vick CC, et al. Timing of surgical antibiotic prophylaxis and the risk of surgical site infection. JAMA surgery 2013;148:649-57. </a:t>
              </a:r>
            </a:p>
          </p:txBody>
        </p:sp>
      </p:grpSp>
      <p:sp>
        <p:nvSpPr>
          <p:cNvPr id="2" name="Slide Number Placeholder 1"/>
          <p:cNvSpPr>
            <a:spLocks noGrp="1"/>
          </p:cNvSpPr>
          <p:nvPr>
            <p:ph type="sldNum" sz="quarter" idx="12"/>
          </p:nvPr>
        </p:nvSpPr>
        <p:spPr/>
        <p:txBody>
          <a:bodyPr/>
          <a:lstStyle/>
          <a:p>
            <a:fld id="{EC81138F-B0D9-4E40-9B11-E75DF2062921}" type="slidenum">
              <a:rPr lang="en-US" smtClean="0">
                <a:solidFill>
                  <a:schemeClr val="tx1"/>
                </a:solidFill>
              </a:rPr>
              <a:t>22</a:t>
            </a:fld>
            <a:endParaRPr lang="en-US" dirty="0">
              <a:solidFill>
                <a:schemeClr val="tx1"/>
              </a:solidFill>
            </a:endParaRPr>
          </a:p>
        </p:txBody>
      </p:sp>
    </p:spTree>
    <p:extLst>
      <p:ext uri="{BB962C8B-B14F-4D97-AF65-F5344CB8AC3E}">
        <p14:creationId xmlns:p14="http://schemas.microsoft.com/office/powerpoint/2010/main" val="4769233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C81138F-B0D9-4E40-9B11-E75DF2062921}" type="slidenum">
              <a:rPr lang="en-US" smtClean="0">
                <a:solidFill>
                  <a:schemeClr val="tx1"/>
                </a:solidFill>
              </a:rPr>
              <a:t>23</a:t>
            </a:fld>
            <a:endParaRPr lang="en-US" dirty="0">
              <a:solidFill>
                <a:schemeClr val="tx1"/>
              </a:solidFill>
            </a:endParaRPr>
          </a:p>
        </p:txBody>
      </p:sp>
      <p:sp>
        <p:nvSpPr>
          <p:cNvPr id="3" name="Content Placeholder 2"/>
          <p:cNvSpPr>
            <a:spLocks noGrp="1"/>
          </p:cNvSpPr>
          <p:nvPr>
            <p:ph idx="1"/>
          </p:nvPr>
        </p:nvSpPr>
        <p:spPr/>
        <p:txBody>
          <a:bodyPr/>
          <a:lstStyle/>
          <a:p>
            <a:endParaRPr lang="en-CA"/>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85725"/>
            <a:ext cx="12193588" cy="702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37721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EC81138F-B0D9-4E40-9B11-E75DF2062921}" type="slidenum">
              <a:rPr lang="en-US" smtClean="0">
                <a:solidFill>
                  <a:schemeClr val="tx1"/>
                </a:solidFill>
              </a:rPr>
              <a:t>24</a:t>
            </a:fld>
            <a:endParaRPr lang="en-US" dirty="0">
              <a:solidFill>
                <a:schemeClr val="tx1"/>
              </a:solidFill>
            </a:endParaRPr>
          </a:p>
        </p:txBody>
      </p:sp>
      <p:sp>
        <p:nvSpPr>
          <p:cNvPr id="5" name="Content Placeholder 4"/>
          <p:cNvSpPr>
            <a:spLocks noGrp="1"/>
          </p:cNvSpPr>
          <p:nvPr>
            <p:ph idx="1"/>
          </p:nvPr>
        </p:nvSpPr>
        <p:spPr/>
        <p:txBody>
          <a:bodyPr/>
          <a:lstStyle/>
          <a:p>
            <a:endParaRPr lang="en-CA"/>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2863"/>
            <a:ext cx="12193588" cy="694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36900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C81138F-B0D9-4E40-9B11-E75DF2062921}" type="slidenum">
              <a:rPr lang="en-US" smtClean="0"/>
              <a:t>25</a:t>
            </a:fld>
            <a:endParaRPr lang="en-US"/>
          </a:p>
        </p:txBody>
      </p:sp>
      <p:sp>
        <p:nvSpPr>
          <p:cNvPr id="3" name="Content Placeholder 2"/>
          <p:cNvSpPr>
            <a:spLocks noGrp="1"/>
          </p:cNvSpPr>
          <p:nvPr>
            <p:ph idx="1"/>
          </p:nvPr>
        </p:nvSpPr>
        <p:spPr/>
        <p:txBody>
          <a:bodyPr/>
          <a:lstStyle/>
          <a:p>
            <a:endParaRPr lang="en-CA"/>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0400" y="1720850"/>
            <a:ext cx="10869613" cy="34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5719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267" dirty="0">
                <a:solidFill>
                  <a:srgbClr val="0070C0"/>
                </a:solidFill>
                <a:latin typeface="+mn-lt"/>
              </a:rPr>
              <a:t>Other Recommendation Areas</a:t>
            </a:r>
          </a:p>
        </p:txBody>
      </p:sp>
      <p:sp>
        <p:nvSpPr>
          <p:cNvPr id="7" name="Content Placeholder 6"/>
          <p:cNvSpPr>
            <a:spLocks noGrp="1"/>
          </p:cNvSpPr>
          <p:nvPr>
            <p:ph idx="1"/>
          </p:nvPr>
        </p:nvSpPr>
        <p:spPr>
          <a:xfrm>
            <a:off x="1319134" y="1337620"/>
            <a:ext cx="9653665" cy="7940635"/>
          </a:xfrm>
          <a:prstGeom prst="rect">
            <a:avLst/>
          </a:prstGeom>
        </p:spPr>
        <p:txBody>
          <a:bodyPr wrap="square">
            <a:spAutoFit/>
          </a:bodyPr>
          <a:lstStyle/>
          <a:p>
            <a:r>
              <a:rPr lang="en-GB" sz="3200" dirty="0">
                <a:solidFill>
                  <a:schemeClr val="dk1"/>
                </a:solidFill>
              </a:rPr>
              <a:t>Triclosan-coated sutures</a:t>
            </a:r>
          </a:p>
          <a:p>
            <a:r>
              <a:rPr lang="en-GB" sz="3200" dirty="0">
                <a:solidFill>
                  <a:schemeClr val="dk1"/>
                </a:solidFill>
              </a:rPr>
              <a:t>Antimicrobial dressings</a:t>
            </a:r>
          </a:p>
          <a:p>
            <a:r>
              <a:rPr lang="en-GB" sz="3200" dirty="0">
                <a:solidFill>
                  <a:schemeClr val="dk1"/>
                </a:solidFill>
              </a:rPr>
              <a:t>Laminar flow ventilation systems </a:t>
            </a:r>
          </a:p>
          <a:p>
            <a:r>
              <a:rPr lang="en-GB" sz="3200" dirty="0">
                <a:solidFill>
                  <a:schemeClr val="dk1"/>
                </a:solidFill>
              </a:rPr>
              <a:t>Prophylactic negative pressure wound therapy</a:t>
            </a:r>
          </a:p>
          <a:p>
            <a:r>
              <a:rPr lang="en-GB" sz="3200" dirty="0">
                <a:solidFill>
                  <a:schemeClr val="dk1"/>
                </a:solidFill>
              </a:rPr>
              <a:t>Wound protector devices</a:t>
            </a:r>
          </a:p>
          <a:p>
            <a:r>
              <a:rPr lang="en-GB" sz="3200" dirty="0">
                <a:solidFill>
                  <a:schemeClr val="dk1"/>
                </a:solidFill>
              </a:rPr>
              <a:t>Drapes and gowns</a:t>
            </a:r>
          </a:p>
          <a:p>
            <a:r>
              <a:rPr lang="en-GB" sz="3200" dirty="0">
                <a:solidFill>
                  <a:schemeClr val="dk1"/>
                </a:solidFill>
              </a:rPr>
              <a:t>Maintenance of adequate circulating volume control/ </a:t>
            </a:r>
            <a:r>
              <a:rPr lang="en-GB" sz="3200" dirty="0" err="1">
                <a:solidFill>
                  <a:schemeClr val="dk1"/>
                </a:solidFill>
              </a:rPr>
              <a:t>normovolemia</a:t>
            </a:r>
            <a:endParaRPr lang="en-GB" sz="3200" dirty="0">
              <a:solidFill>
                <a:schemeClr val="dk1"/>
              </a:solidFill>
            </a:endParaRPr>
          </a:p>
          <a:p>
            <a:r>
              <a:rPr lang="en-GB" sz="3200" dirty="0">
                <a:solidFill>
                  <a:schemeClr val="dk1"/>
                </a:solidFill>
              </a:rPr>
              <a:t>Drains</a:t>
            </a:r>
            <a:endParaRPr lang="en-GB" sz="3200" dirty="0"/>
          </a:p>
          <a:p>
            <a:endParaRPr lang="en-GB" sz="3200" dirty="0"/>
          </a:p>
          <a:p>
            <a:endParaRPr lang="en-GB" sz="2400" dirty="0"/>
          </a:p>
          <a:p>
            <a:endParaRPr lang="en-GB" sz="2400" dirty="0"/>
          </a:p>
          <a:p>
            <a:endParaRPr lang="en-GB" sz="2400" dirty="0"/>
          </a:p>
          <a:p>
            <a:endParaRPr lang="en-GB" dirty="0"/>
          </a:p>
        </p:txBody>
      </p:sp>
      <p:sp>
        <p:nvSpPr>
          <p:cNvPr id="2" name="Slide Number Placeholder 1"/>
          <p:cNvSpPr>
            <a:spLocks noGrp="1"/>
          </p:cNvSpPr>
          <p:nvPr>
            <p:ph type="sldNum" sz="quarter" idx="12"/>
          </p:nvPr>
        </p:nvSpPr>
        <p:spPr/>
        <p:txBody>
          <a:bodyPr/>
          <a:lstStyle/>
          <a:p>
            <a:fld id="{EC81138F-B0D9-4E40-9B11-E75DF2062921}" type="slidenum">
              <a:rPr lang="en-US" smtClean="0"/>
              <a:t>26</a:t>
            </a:fld>
            <a:endParaRPr lang="en-US"/>
          </a:p>
        </p:txBody>
      </p:sp>
    </p:spTree>
    <p:extLst>
      <p:ext uri="{BB962C8B-B14F-4D97-AF65-F5344CB8AC3E}">
        <p14:creationId xmlns:p14="http://schemas.microsoft.com/office/powerpoint/2010/main" val="32304049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920751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852045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84167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80904241"/>
      </p:ext>
    </p:extLst>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825520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386133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531121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831459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435457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874742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783CDE9E-32D7-EE41-85EB-8D2F1B5D6E6C}"/>
              </a:ext>
            </a:extLst>
          </p:cNvPr>
          <p:cNvSpPr txBox="1"/>
          <p:nvPr/>
        </p:nvSpPr>
        <p:spPr>
          <a:xfrm>
            <a:off x="533194" y="1858780"/>
            <a:ext cx="10304851" cy="3385542"/>
          </a:xfrm>
          <a:prstGeom prst="rect">
            <a:avLst/>
          </a:prstGeom>
          <a:noFill/>
        </p:spPr>
        <p:txBody>
          <a:bodyPr wrap="square" rtlCol="0">
            <a:spAutoFit/>
          </a:bodyPr>
          <a:lstStyle/>
          <a:p>
            <a:pPr marL="342900" indent="-342900">
              <a:buFont typeface="Wingdings" panose="05000000000000000000" pitchFamily="2" charset="2"/>
              <a:buChar char="§"/>
            </a:pPr>
            <a:r>
              <a:rPr lang="en-US" sz="2800" dirty="0"/>
              <a:t>A before–after cohort study, between July 1, 2013, and Dec 31, 2015, at four African hospitals</a:t>
            </a:r>
          </a:p>
          <a:p>
            <a:pPr marL="342900" indent="-342900">
              <a:buFont typeface="Wingdings" panose="05000000000000000000" pitchFamily="2" charset="2"/>
              <a:buChar char="§"/>
            </a:pPr>
            <a:r>
              <a:rPr lang="en-US" sz="2800" dirty="0"/>
              <a:t>The multimodal intervention consisted of:</a:t>
            </a:r>
          </a:p>
          <a:p>
            <a:pPr marL="800100" lvl="1" indent="-342900">
              <a:buFont typeface="Wingdings" panose="05000000000000000000" pitchFamily="2" charset="2"/>
              <a:buChar char="§"/>
            </a:pPr>
            <a:r>
              <a:rPr lang="en-US" sz="2800" dirty="0"/>
              <a:t>Implementation or strengthening of multiple SSI prevention measures</a:t>
            </a:r>
          </a:p>
          <a:p>
            <a:pPr marL="800100" lvl="1" indent="-342900">
              <a:buFont typeface="Wingdings" panose="05000000000000000000" pitchFamily="2" charset="2"/>
              <a:buChar char="§"/>
            </a:pPr>
            <a:r>
              <a:rPr lang="en-US" sz="2800" dirty="0"/>
              <a:t>An adaptive approach aimed at the improvement of teamwork and the safety climate.</a:t>
            </a:r>
          </a:p>
          <a:p>
            <a:endParaRPr lang="en-US" dirty="0"/>
          </a:p>
        </p:txBody>
      </p:sp>
      <p:sp>
        <p:nvSpPr>
          <p:cNvPr id="6" name="Title 1">
            <a:extLst>
              <a:ext uri="{FF2B5EF4-FFF2-40B4-BE49-F238E27FC236}">
                <a16:creationId xmlns="" xmlns:a16="http://schemas.microsoft.com/office/drawing/2014/main" id="{3D4C96CC-30CA-E944-8409-2F964ADEFCCD}"/>
              </a:ext>
            </a:extLst>
          </p:cNvPr>
          <p:cNvSpPr>
            <a:spLocks noGrp="1"/>
          </p:cNvSpPr>
          <p:nvPr>
            <p:ph type="title"/>
          </p:nvPr>
        </p:nvSpPr>
        <p:spPr>
          <a:xfrm>
            <a:off x="533194" y="784223"/>
            <a:ext cx="10994241" cy="829455"/>
          </a:xfrm>
        </p:spPr>
        <p:txBody>
          <a:bodyPr/>
          <a:lstStyle/>
          <a:p>
            <a:r>
              <a:rPr lang="en-US" dirty="0"/>
              <a:t>WHO Implementation Project in Sub-Saharan Africa</a:t>
            </a:r>
          </a:p>
        </p:txBody>
      </p:sp>
      <p:sp>
        <p:nvSpPr>
          <p:cNvPr id="2" name="Slide Number Placeholder 1"/>
          <p:cNvSpPr>
            <a:spLocks noGrp="1"/>
          </p:cNvSpPr>
          <p:nvPr>
            <p:ph type="sldNum" sz="quarter" idx="12"/>
          </p:nvPr>
        </p:nvSpPr>
        <p:spPr/>
        <p:txBody>
          <a:bodyPr/>
          <a:lstStyle/>
          <a:p>
            <a:fld id="{EC81138F-B0D9-4E40-9B11-E75DF2062921}" type="slidenum">
              <a:rPr lang="en-US" smtClean="0"/>
              <a:t>36</a:t>
            </a:fld>
            <a:endParaRPr lang="en-US"/>
          </a:p>
        </p:txBody>
      </p:sp>
    </p:spTree>
    <p:extLst>
      <p:ext uri="{BB962C8B-B14F-4D97-AF65-F5344CB8AC3E}">
        <p14:creationId xmlns:p14="http://schemas.microsoft.com/office/powerpoint/2010/main" val="31420304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 xmlns:a16="http://schemas.microsoft.com/office/drawing/2014/main" id="{21FD180A-6C1E-834C-955A-DF197D663ACD}"/>
              </a:ext>
            </a:extLst>
          </p:cNvPr>
          <p:cNvSpPr txBox="1">
            <a:spLocks/>
          </p:cNvSpPr>
          <p:nvPr/>
        </p:nvSpPr>
        <p:spPr>
          <a:xfrm>
            <a:off x="884047" y="955343"/>
            <a:ext cx="8669385" cy="5076138"/>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Gotham Book" panose="02000604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Gotham Book" panose="02000604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Gotham Book" panose="0200060404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Gotham Book" panose="0200060404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Gotham Book" panose="02000604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3" charset="2"/>
              <a:buNone/>
              <a:defRPr/>
            </a:pPr>
            <a:r>
              <a:rPr lang="en-US" altLang="en-US" sz="2400" dirty="0">
                <a:solidFill>
                  <a:schemeClr val="tx1">
                    <a:lumMod val="75000"/>
                    <a:lumOff val="25000"/>
                  </a:schemeClr>
                </a:solidFill>
                <a:ea typeface="ＭＳ Ｐゴシック" panose="020B0600070205080204" pitchFamily="34" charset="-128"/>
              </a:rPr>
              <a:t>From 2013 to 2015 the WHO Clean Care is Safer Care </a:t>
            </a:r>
            <a:r>
              <a:rPr lang="en-US" altLang="en-US" sz="2400" dirty="0" err="1">
                <a:solidFill>
                  <a:schemeClr val="tx1">
                    <a:lumMod val="75000"/>
                    <a:lumOff val="25000"/>
                  </a:schemeClr>
                </a:solidFill>
                <a:ea typeface="ＭＳ Ｐゴシック" panose="020B0600070205080204" pitchFamily="34" charset="-128"/>
              </a:rPr>
              <a:t>programme</a:t>
            </a:r>
            <a:r>
              <a:rPr lang="en-US" altLang="en-US" sz="2400" dirty="0">
                <a:solidFill>
                  <a:schemeClr val="tx1">
                    <a:lumMod val="75000"/>
                    <a:lumOff val="25000"/>
                  </a:schemeClr>
                </a:solidFill>
                <a:ea typeface="ＭＳ Ｐゴシック" panose="020B0600070205080204" pitchFamily="34" charset="-128"/>
              </a:rPr>
              <a:t> supported the implementation of an SSI prevention and quality improvement intervention in Surgical Departments in five African hospitals:</a:t>
            </a:r>
          </a:p>
          <a:p>
            <a:pPr marL="557212" indent="-457200">
              <a:buFont typeface="+mj-lt"/>
              <a:buAutoNum type="arabicPeriod"/>
              <a:defRPr/>
            </a:pPr>
            <a:r>
              <a:rPr lang="en-US" altLang="en-US" sz="2400" dirty="0">
                <a:solidFill>
                  <a:schemeClr val="tx1">
                    <a:lumMod val="75000"/>
                    <a:lumOff val="25000"/>
                  </a:schemeClr>
                </a:solidFill>
                <a:ea typeface="ＭＳ Ｐゴシック" panose="020B0600070205080204" pitchFamily="34" charset="-128"/>
              </a:rPr>
              <a:t>AIC </a:t>
            </a:r>
            <a:r>
              <a:rPr lang="en-US" altLang="en-US" sz="2400" dirty="0" err="1">
                <a:solidFill>
                  <a:schemeClr val="tx1">
                    <a:lumMod val="75000"/>
                    <a:lumOff val="25000"/>
                  </a:schemeClr>
                </a:solidFill>
                <a:ea typeface="ＭＳ Ｐゴシック" panose="020B0600070205080204" pitchFamily="34" charset="-128"/>
              </a:rPr>
              <a:t>Kijabe</a:t>
            </a:r>
            <a:r>
              <a:rPr lang="en-US" altLang="en-US" sz="2400" dirty="0">
                <a:solidFill>
                  <a:schemeClr val="tx1">
                    <a:lumMod val="75000"/>
                    <a:lumOff val="25000"/>
                  </a:schemeClr>
                </a:solidFill>
                <a:ea typeface="ＭＳ Ｐゴシック" panose="020B0600070205080204" pitchFamily="34" charset="-128"/>
              </a:rPr>
              <a:t> Hospital, Kenya: Level 5 tertiary referral hospital</a:t>
            </a:r>
          </a:p>
          <a:p>
            <a:pPr marL="557212" indent="-457200">
              <a:buFont typeface="+mj-lt"/>
              <a:buAutoNum type="arabicPeriod"/>
              <a:defRPr/>
            </a:pPr>
            <a:r>
              <a:rPr lang="en-US" altLang="en-US" sz="2400" dirty="0">
                <a:solidFill>
                  <a:schemeClr val="tx1">
                    <a:lumMod val="75000"/>
                    <a:lumOff val="25000"/>
                  </a:schemeClr>
                </a:solidFill>
                <a:ea typeface="ＭＳ Ｐゴシック" panose="020B0600070205080204" pitchFamily="34" charset="-128"/>
              </a:rPr>
              <a:t>Mulago Hospital, Uganda: Teaching, national referral hospital</a:t>
            </a:r>
          </a:p>
          <a:p>
            <a:pPr marL="557212" indent="-457200">
              <a:buFont typeface="+mj-lt"/>
              <a:buAutoNum type="arabicPeriod"/>
              <a:defRPr/>
            </a:pPr>
            <a:r>
              <a:rPr lang="en-US" altLang="en-US" sz="2400" dirty="0">
                <a:solidFill>
                  <a:schemeClr val="tx1">
                    <a:lumMod val="75000"/>
                    <a:lumOff val="25000"/>
                  </a:schemeClr>
                </a:solidFill>
                <a:ea typeface="ＭＳ Ｐゴシック" panose="020B0600070205080204" pitchFamily="34" charset="-128"/>
              </a:rPr>
              <a:t>Church of Uganda </a:t>
            </a:r>
            <a:r>
              <a:rPr lang="en-US" altLang="en-US" sz="2400" dirty="0" err="1">
                <a:solidFill>
                  <a:schemeClr val="tx1">
                    <a:lumMod val="75000"/>
                    <a:lumOff val="25000"/>
                  </a:schemeClr>
                </a:solidFill>
                <a:ea typeface="ＭＳ Ｐゴシック" panose="020B0600070205080204" pitchFamily="34" charset="-128"/>
              </a:rPr>
              <a:t>Kisiizi</a:t>
            </a:r>
            <a:r>
              <a:rPr lang="en-US" altLang="en-US" sz="2400" dirty="0">
                <a:solidFill>
                  <a:schemeClr val="tx1">
                    <a:lumMod val="75000"/>
                    <a:lumOff val="25000"/>
                  </a:schemeClr>
                </a:solidFill>
                <a:ea typeface="ＭＳ Ｐゴシック" panose="020B0600070205080204" pitchFamily="34" charset="-128"/>
              </a:rPr>
              <a:t> Hospital, Uganda: Private non-profit hospital</a:t>
            </a:r>
          </a:p>
          <a:p>
            <a:pPr marL="557212" indent="-457200">
              <a:buFont typeface="+mj-lt"/>
              <a:buAutoNum type="arabicPeriod"/>
              <a:defRPr/>
            </a:pPr>
            <a:r>
              <a:rPr lang="en-US" altLang="en-US" sz="2400" dirty="0">
                <a:solidFill>
                  <a:schemeClr val="tx1">
                    <a:lumMod val="75000"/>
                    <a:lumOff val="25000"/>
                  </a:schemeClr>
                </a:solidFill>
                <a:ea typeface="ＭＳ Ｐゴシック" panose="020B0600070205080204" pitchFamily="34" charset="-128"/>
              </a:rPr>
              <a:t>Ndola General Hospital, Zambia: Referral hospital</a:t>
            </a:r>
          </a:p>
          <a:p>
            <a:pPr marL="100012" indent="0">
              <a:buNone/>
              <a:defRPr/>
            </a:pPr>
            <a:r>
              <a:rPr lang="en-US" altLang="en-US" sz="2400" dirty="0">
                <a:solidFill>
                  <a:schemeClr val="tx1">
                    <a:lumMod val="75000"/>
                    <a:lumOff val="25000"/>
                  </a:schemeClr>
                </a:solidFill>
                <a:ea typeface="ＭＳ Ｐゴシック" panose="020B0600070205080204" pitchFamily="34" charset="-128"/>
              </a:rPr>
              <a:t>This program was successful in reducing SSI rates at participating facilities</a:t>
            </a:r>
          </a:p>
        </p:txBody>
      </p:sp>
      <p:sp>
        <p:nvSpPr>
          <p:cNvPr id="3" name="Title 1">
            <a:extLst>
              <a:ext uri="{FF2B5EF4-FFF2-40B4-BE49-F238E27FC236}">
                <a16:creationId xmlns="" xmlns:a16="http://schemas.microsoft.com/office/drawing/2014/main" id="{2E952077-831F-3341-80B7-9F108395E7D3}"/>
              </a:ext>
            </a:extLst>
          </p:cNvPr>
          <p:cNvSpPr txBox="1">
            <a:spLocks noChangeArrowheads="1"/>
          </p:cNvSpPr>
          <p:nvPr/>
        </p:nvSpPr>
        <p:spPr>
          <a:xfrm>
            <a:off x="884047" y="424134"/>
            <a:ext cx="9488251" cy="531209"/>
          </a:xfrm>
          <a:prstGeom prst="rect">
            <a:avLst/>
          </a:prstGeom>
        </p:spPr>
        <p:txBody>
          <a:bodyPr/>
          <a:lstStyle>
            <a:lvl1pPr algn="l" defTabSz="914400" rtl="0" eaLnBrk="1" latinLnBrk="0" hangingPunct="1">
              <a:lnSpc>
                <a:spcPct val="90000"/>
              </a:lnSpc>
              <a:spcBef>
                <a:spcPct val="0"/>
              </a:spcBef>
              <a:buNone/>
              <a:defRPr sz="3200" kern="1200">
                <a:solidFill>
                  <a:schemeClr val="bg1"/>
                </a:solidFill>
                <a:latin typeface="Gotham Bold" pitchFamily="50" charset="0"/>
                <a:ea typeface="+mj-ea"/>
                <a:cs typeface="+mj-cs"/>
              </a:defRPr>
            </a:lvl1pPr>
          </a:lstStyle>
          <a:p>
            <a:r>
              <a:rPr lang="en-US" altLang="en-US" b="1" dirty="0">
                <a:solidFill>
                  <a:schemeClr val="accent1"/>
                </a:solidFill>
                <a:ea typeface="ＭＳ Ｐゴシック" panose="020B0600070205080204" pitchFamily="34" charset="-128"/>
              </a:rPr>
              <a:t>SUSP in Sub-Saharan Africa</a:t>
            </a:r>
          </a:p>
        </p:txBody>
      </p:sp>
    </p:spTree>
    <p:extLst>
      <p:ext uri="{BB962C8B-B14F-4D97-AF65-F5344CB8AC3E}">
        <p14:creationId xmlns:p14="http://schemas.microsoft.com/office/powerpoint/2010/main" val="31261099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0F19511-B772-2040-9A60-FD36DC4905ED}"/>
              </a:ext>
            </a:extLst>
          </p:cNvPr>
          <p:cNvPicPr>
            <a:picLocks noChangeAspect="1"/>
          </p:cNvPicPr>
          <p:nvPr/>
        </p:nvPicPr>
        <p:blipFill>
          <a:blip r:embed="rId2"/>
          <a:stretch>
            <a:fillRect/>
          </a:stretch>
        </p:blipFill>
        <p:spPr>
          <a:xfrm>
            <a:off x="358707" y="286435"/>
            <a:ext cx="9115077" cy="5565311"/>
          </a:xfrm>
          <a:prstGeom prst="rect">
            <a:avLst/>
          </a:prstGeom>
        </p:spPr>
      </p:pic>
      <p:sp>
        <p:nvSpPr>
          <p:cNvPr id="5" name="Rectangle 4">
            <a:extLst>
              <a:ext uri="{FF2B5EF4-FFF2-40B4-BE49-F238E27FC236}">
                <a16:creationId xmlns="" xmlns:a16="http://schemas.microsoft.com/office/drawing/2014/main" id="{EA5F573A-30AB-3240-B8C4-DF8E1D85EF49}"/>
              </a:ext>
            </a:extLst>
          </p:cNvPr>
          <p:cNvSpPr/>
          <p:nvPr/>
        </p:nvSpPr>
        <p:spPr>
          <a:xfrm>
            <a:off x="358707" y="5672562"/>
            <a:ext cx="11474585" cy="646331"/>
          </a:xfrm>
          <a:prstGeom prst="rect">
            <a:avLst/>
          </a:prstGeom>
        </p:spPr>
        <p:txBody>
          <a:bodyPr wrap="square">
            <a:spAutoFit/>
          </a:bodyPr>
          <a:lstStyle/>
          <a:p>
            <a:r>
              <a:rPr lang="en-US" dirty="0" err="1">
                <a:latin typeface="Calibri" panose="020F0502020204030204" pitchFamily="34" charset="0"/>
                <a:ea typeface="Calibri" panose="020F0502020204030204" pitchFamily="34" charset="0"/>
              </a:rPr>
              <a:t>Allegranzi</a:t>
            </a:r>
            <a:r>
              <a:rPr lang="en-US" dirty="0">
                <a:latin typeface="Calibri" panose="020F0502020204030204" pitchFamily="34" charset="0"/>
                <a:ea typeface="Calibri" panose="020F0502020204030204" pitchFamily="34" charset="0"/>
              </a:rPr>
              <a:t> B, Aiken AM, Zeynep </a:t>
            </a:r>
            <a:r>
              <a:rPr lang="en-US" dirty="0" err="1">
                <a:latin typeface="Calibri" panose="020F0502020204030204" pitchFamily="34" charset="0"/>
                <a:ea typeface="Calibri" panose="020F0502020204030204" pitchFamily="34" charset="0"/>
              </a:rPr>
              <a:t>Kubilay</a:t>
            </a:r>
            <a:r>
              <a:rPr lang="en-US" dirty="0">
                <a:latin typeface="Calibri" panose="020F0502020204030204" pitchFamily="34" charset="0"/>
                <a:ea typeface="Calibri" panose="020F0502020204030204" pitchFamily="34" charset="0"/>
              </a:rPr>
              <a:t> N, et al. A multimodal infection control and patient safety intervention to reduce surgical site infections in Africa: a </a:t>
            </a:r>
            <a:r>
              <a:rPr lang="en-US" dirty="0" err="1">
                <a:latin typeface="Calibri" panose="020F0502020204030204" pitchFamily="34" charset="0"/>
                <a:ea typeface="Calibri" panose="020F0502020204030204" pitchFamily="34" charset="0"/>
              </a:rPr>
              <a:t>multicentre</a:t>
            </a:r>
            <a:r>
              <a:rPr lang="en-US" dirty="0">
                <a:latin typeface="Calibri" panose="020F0502020204030204" pitchFamily="34" charset="0"/>
                <a:ea typeface="Calibri" panose="020F0502020204030204" pitchFamily="34" charset="0"/>
              </a:rPr>
              <a:t>, before-after, cohort study. The Lancet Infectious diseases 2018;18:507-15.</a:t>
            </a:r>
          </a:p>
        </p:txBody>
      </p:sp>
      <p:sp>
        <p:nvSpPr>
          <p:cNvPr id="2" name="Slide Number Placeholder 1"/>
          <p:cNvSpPr>
            <a:spLocks noGrp="1"/>
          </p:cNvSpPr>
          <p:nvPr>
            <p:ph type="sldNum" sz="quarter" idx="12"/>
          </p:nvPr>
        </p:nvSpPr>
        <p:spPr/>
        <p:txBody>
          <a:bodyPr/>
          <a:lstStyle/>
          <a:p>
            <a:fld id="{EC81138F-B0D9-4E40-9B11-E75DF2062921}" type="slidenum">
              <a:rPr lang="en-US" smtClean="0"/>
              <a:t>38</a:t>
            </a:fld>
            <a:endParaRPr lang="en-US"/>
          </a:p>
        </p:txBody>
      </p:sp>
    </p:spTree>
    <p:extLst>
      <p:ext uri="{BB962C8B-B14F-4D97-AF65-F5344CB8AC3E}">
        <p14:creationId xmlns:p14="http://schemas.microsoft.com/office/powerpoint/2010/main" val="20654918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 xmlns:a16="http://schemas.microsoft.com/office/drawing/2014/main" id="{A65AC7D1-EAA9-48F5-B509-60A7F50BF7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16">
            <a:extLst>
              <a:ext uri="{FF2B5EF4-FFF2-40B4-BE49-F238E27FC236}">
                <a16:creationId xmlns="" xmlns:a16="http://schemas.microsoft.com/office/drawing/2014/main" id="{D6320AF9-619A-4175-865B-5663E1AEF4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 xmlns:a16="http://schemas.microsoft.com/office/drawing/2014/main" id="{063B6EC6-D752-4EE7-908B-F8F19E8C7FE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 xmlns:a16="http://schemas.microsoft.com/office/drawing/2014/main" id="{EFECD4E8-AD3E-4228-82A2-9461958EA94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 xmlns:a16="http://schemas.microsoft.com/office/drawing/2014/main" id="{7E018740-5C2B-4A41-AC1A-7E68D1EC19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 xmlns:a16="http://schemas.microsoft.com/office/drawing/2014/main" id="{166F75A4-C475-4941-8EE2-B80A06A2C1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 xmlns:a16="http://schemas.microsoft.com/office/drawing/2014/main" id="{A032553A-72E8-4B0D-8405-FF9771C9AF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 xmlns:a16="http://schemas.microsoft.com/office/drawing/2014/main" id="{765800AC-C3B9-498E-87BC-29FAE4C76B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 xmlns:a16="http://schemas.microsoft.com/office/drawing/2014/main" id="{1F9D6ACB-2FF4-49F9-978A-E0D5327FC6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Shape 32">
            <a:extLst>
              <a:ext uri="{FF2B5EF4-FFF2-40B4-BE49-F238E27FC236}">
                <a16:creationId xmlns="" xmlns:a16="http://schemas.microsoft.com/office/drawing/2014/main" id="{A5EC319D-0FEA-4B95-A3EA-01E35672C9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5986242" y="-391292"/>
            <a:ext cx="5750966" cy="2227730"/>
          </a:xfrm>
        </p:spPr>
        <p:txBody>
          <a:bodyPr anchor="ctr">
            <a:normAutofit/>
          </a:bodyPr>
          <a:lstStyle/>
          <a:p>
            <a:pPr>
              <a:lnSpc>
                <a:spcPct val="90000"/>
              </a:lnSpc>
            </a:pPr>
            <a:r>
              <a:rPr lang="en-US" dirty="0">
                <a:solidFill>
                  <a:srgbClr val="FFFFFF"/>
                </a:solidFill>
              </a:rPr>
              <a:t>global health gaps that we seek to address</a:t>
            </a:r>
          </a:p>
        </p:txBody>
      </p:sp>
      <p:pic>
        <p:nvPicPr>
          <p:cNvPr id="10" name="Picture 9">
            <a:extLst>
              <a:ext uri="{FF2B5EF4-FFF2-40B4-BE49-F238E27FC236}">
                <a16:creationId xmlns="" xmlns:a16="http://schemas.microsoft.com/office/drawing/2014/main" id="{B67EB901-4594-2942-A21F-671B0529EF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7251" y="2268208"/>
            <a:ext cx="3856774" cy="2410483"/>
          </a:xfrm>
          <a:prstGeom prst="rect">
            <a:avLst/>
          </a:prstGeom>
        </p:spPr>
      </p:pic>
      <p:sp>
        <p:nvSpPr>
          <p:cNvPr id="3" name="Content Placeholder 2"/>
          <p:cNvSpPr>
            <a:spLocks noGrp="1"/>
          </p:cNvSpPr>
          <p:nvPr>
            <p:ph idx="1"/>
          </p:nvPr>
        </p:nvSpPr>
        <p:spPr>
          <a:xfrm>
            <a:off x="5378989" y="1143873"/>
            <a:ext cx="6545368" cy="3317938"/>
          </a:xfrm>
        </p:spPr>
        <p:txBody>
          <a:bodyPr anchor="t">
            <a:noAutofit/>
          </a:bodyPr>
          <a:lstStyle/>
          <a:p>
            <a:pPr lvl="1">
              <a:lnSpc>
                <a:spcPct val="90000"/>
              </a:lnSpc>
            </a:pPr>
            <a:r>
              <a:rPr lang="en-US" sz="2400" dirty="0">
                <a:solidFill>
                  <a:srgbClr val="FFFFFF"/>
                </a:solidFill>
              </a:rPr>
              <a:t>Surgical infections are now widely recognized as a public health issue in high income countries. They are an even more widespread problem in low- and middle-income countries. Some healthcare workers view SSI’s as an inevitability rather than a problem that can be fixed. WSIS plans to change that attitude. </a:t>
            </a:r>
          </a:p>
          <a:p>
            <a:pPr lvl="1">
              <a:lnSpc>
                <a:spcPct val="90000"/>
              </a:lnSpc>
            </a:pPr>
            <a:r>
              <a:rPr lang="en-US" sz="2400" dirty="0">
                <a:solidFill>
                  <a:srgbClr val="FFFFFF"/>
                </a:solidFill>
              </a:rPr>
              <a:t>Surgical infections are not the sole responsibility of a single healthcare department. WSIS is the first organization to join together surgeons, infection control experts, nurses, and other healthcare workers to target SSI reduction. </a:t>
            </a:r>
          </a:p>
        </p:txBody>
      </p:sp>
      <p:sp>
        <p:nvSpPr>
          <p:cNvPr id="4" name="Slide Number Placeholder 3"/>
          <p:cNvSpPr>
            <a:spLocks noGrp="1"/>
          </p:cNvSpPr>
          <p:nvPr>
            <p:ph type="sldNum" sz="quarter" idx="12"/>
          </p:nvPr>
        </p:nvSpPr>
        <p:spPr/>
        <p:txBody>
          <a:bodyPr/>
          <a:lstStyle/>
          <a:p>
            <a:fld id="{EC81138F-B0D9-4E40-9B11-E75DF2062921}" type="slidenum">
              <a:rPr lang="en-US" smtClean="0"/>
              <a:t>39</a:t>
            </a:fld>
            <a:endParaRPr lang="en-US"/>
          </a:p>
        </p:txBody>
      </p:sp>
    </p:spTree>
    <p:extLst>
      <p:ext uri="{BB962C8B-B14F-4D97-AF65-F5344CB8AC3E}">
        <p14:creationId xmlns:p14="http://schemas.microsoft.com/office/powerpoint/2010/main" val="3410144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230" y="495739"/>
            <a:ext cx="8915400" cy="1143000"/>
          </a:xfrm>
        </p:spPr>
        <p:txBody>
          <a:bodyPr/>
          <a:lstStyle/>
          <a:p>
            <a:r>
              <a:rPr lang="en-US" sz="3400" dirty="0"/>
              <a:t>Surgical Site Infection Rates Through Time</a:t>
            </a:r>
          </a:p>
        </p:txBody>
      </p:sp>
      <p:sp>
        <p:nvSpPr>
          <p:cNvPr id="9" name="TextBox 8"/>
          <p:cNvSpPr txBox="1"/>
          <p:nvPr/>
        </p:nvSpPr>
        <p:spPr>
          <a:xfrm>
            <a:off x="2328473" y="2133601"/>
            <a:ext cx="553998" cy="2144141"/>
          </a:xfrm>
          <a:prstGeom prst="rect">
            <a:avLst/>
          </a:prstGeom>
          <a:noFill/>
        </p:spPr>
        <p:txBody>
          <a:bodyPr vert="vert" wrap="square" rtlCol="0">
            <a:spAutoFit/>
          </a:bodyPr>
          <a:lstStyle/>
          <a:p>
            <a:pPr defTabSz="914377" fontAlgn="base">
              <a:spcBef>
                <a:spcPct val="0"/>
              </a:spcBef>
              <a:spcAft>
                <a:spcPct val="0"/>
              </a:spcAft>
            </a:pPr>
            <a:r>
              <a:rPr lang="en-US" sz="2400" dirty="0">
                <a:solidFill>
                  <a:srgbClr val="000000"/>
                </a:solidFill>
                <a:latin typeface="Arial" charset="0"/>
                <a:ea typeface="ＭＳ Ｐゴシック" charset="0"/>
                <a:cs typeface="ＭＳ Ｐゴシック" charset="0"/>
              </a:rPr>
              <a:t>Hand hygiene</a:t>
            </a:r>
          </a:p>
        </p:txBody>
      </p:sp>
      <p:sp>
        <p:nvSpPr>
          <p:cNvPr id="13" name="TextBox 12"/>
          <p:cNvSpPr txBox="1"/>
          <p:nvPr/>
        </p:nvSpPr>
        <p:spPr>
          <a:xfrm>
            <a:off x="3090473" y="2133600"/>
            <a:ext cx="553998" cy="2267608"/>
          </a:xfrm>
          <a:prstGeom prst="rect">
            <a:avLst/>
          </a:prstGeom>
          <a:noFill/>
        </p:spPr>
        <p:txBody>
          <a:bodyPr vert="vert" wrap="none" rtlCol="0">
            <a:spAutoFit/>
          </a:bodyPr>
          <a:lstStyle/>
          <a:p>
            <a:pPr defTabSz="914377" fontAlgn="base">
              <a:spcBef>
                <a:spcPct val="0"/>
              </a:spcBef>
              <a:spcAft>
                <a:spcPct val="0"/>
              </a:spcAft>
            </a:pPr>
            <a:r>
              <a:rPr lang="en-US" sz="2400" dirty="0">
                <a:solidFill>
                  <a:srgbClr val="000000"/>
                </a:solidFill>
                <a:latin typeface="Arial" charset="0"/>
                <a:ea typeface="ＭＳ Ｐゴシック" charset="0"/>
                <a:cs typeface="ＭＳ Ｐゴシック" charset="0"/>
              </a:rPr>
              <a:t>Site preparation</a:t>
            </a:r>
          </a:p>
        </p:txBody>
      </p:sp>
      <p:sp>
        <p:nvSpPr>
          <p:cNvPr id="16" name="TextBox 15"/>
          <p:cNvSpPr txBox="1"/>
          <p:nvPr/>
        </p:nvSpPr>
        <p:spPr>
          <a:xfrm>
            <a:off x="5681276" y="2133600"/>
            <a:ext cx="553998" cy="1696170"/>
          </a:xfrm>
          <a:prstGeom prst="rect">
            <a:avLst/>
          </a:prstGeom>
          <a:noFill/>
        </p:spPr>
        <p:txBody>
          <a:bodyPr vert="vert"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377" fontAlgn="base">
              <a:spcBef>
                <a:spcPct val="0"/>
              </a:spcBef>
              <a:spcAft>
                <a:spcPct val="0"/>
              </a:spcAft>
            </a:pPr>
            <a:r>
              <a:rPr lang="en-US" sz="2400" dirty="0">
                <a:solidFill>
                  <a:srgbClr val="000000"/>
                </a:solidFill>
                <a:latin typeface="Arial"/>
              </a:rPr>
              <a:t>ICP training</a:t>
            </a:r>
          </a:p>
        </p:txBody>
      </p:sp>
      <p:sp>
        <p:nvSpPr>
          <p:cNvPr id="17" name="TextBox 16"/>
          <p:cNvSpPr txBox="1"/>
          <p:nvPr/>
        </p:nvSpPr>
        <p:spPr>
          <a:xfrm>
            <a:off x="4766873" y="2057401"/>
            <a:ext cx="553998" cy="2940870"/>
          </a:xfrm>
          <a:prstGeom prst="rect">
            <a:avLst/>
          </a:prstGeom>
          <a:noFill/>
        </p:spPr>
        <p:txBody>
          <a:bodyPr vert="vert"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377" fontAlgn="base">
              <a:spcBef>
                <a:spcPct val="0"/>
              </a:spcBef>
              <a:spcAft>
                <a:spcPct val="0"/>
              </a:spcAft>
            </a:pPr>
            <a:r>
              <a:rPr lang="en-US" sz="2400" dirty="0">
                <a:solidFill>
                  <a:srgbClr val="000000"/>
                </a:solidFill>
                <a:latin typeface="Arial"/>
              </a:rPr>
              <a:t>Antibiotic</a:t>
            </a:r>
            <a:r>
              <a:rPr lang="en-US" dirty="0">
                <a:solidFill>
                  <a:srgbClr val="000000"/>
                </a:solidFill>
                <a:latin typeface="Arial"/>
              </a:rPr>
              <a:t> </a:t>
            </a:r>
            <a:r>
              <a:rPr lang="en-US" sz="2400" dirty="0">
                <a:solidFill>
                  <a:srgbClr val="000000"/>
                </a:solidFill>
                <a:latin typeface="Arial"/>
              </a:rPr>
              <a:t>prophylaxis</a:t>
            </a:r>
          </a:p>
        </p:txBody>
      </p:sp>
      <p:sp>
        <p:nvSpPr>
          <p:cNvPr id="18" name="TextBox 17"/>
          <p:cNvSpPr txBox="1"/>
          <p:nvPr/>
        </p:nvSpPr>
        <p:spPr>
          <a:xfrm>
            <a:off x="6595673" y="2209801"/>
            <a:ext cx="553998" cy="1772280"/>
          </a:xfrm>
          <a:prstGeom prst="rect">
            <a:avLst/>
          </a:prstGeom>
          <a:noFill/>
        </p:spPr>
        <p:txBody>
          <a:bodyPr vert="vert"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377" fontAlgn="base">
              <a:spcBef>
                <a:spcPct val="0"/>
              </a:spcBef>
              <a:spcAft>
                <a:spcPct val="0"/>
              </a:spcAft>
            </a:pPr>
            <a:r>
              <a:rPr lang="en-US" sz="2400" dirty="0">
                <a:solidFill>
                  <a:srgbClr val="000000"/>
                </a:solidFill>
                <a:latin typeface="Arial"/>
              </a:rPr>
              <a:t>Surveillance</a:t>
            </a:r>
          </a:p>
        </p:txBody>
      </p:sp>
      <p:sp>
        <p:nvSpPr>
          <p:cNvPr id="19" name="TextBox 18"/>
          <p:cNvSpPr txBox="1"/>
          <p:nvPr/>
        </p:nvSpPr>
        <p:spPr>
          <a:xfrm>
            <a:off x="7510073" y="2209802"/>
            <a:ext cx="553998" cy="805119"/>
          </a:xfrm>
          <a:prstGeom prst="rect">
            <a:avLst/>
          </a:prstGeom>
          <a:noFill/>
        </p:spPr>
        <p:txBody>
          <a:bodyPr vert="vert"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377" fontAlgn="base">
              <a:spcBef>
                <a:spcPct val="0"/>
              </a:spcBef>
              <a:spcAft>
                <a:spcPct val="0"/>
              </a:spcAft>
            </a:pPr>
            <a:r>
              <a:rPr lang="en-US" sz="2400" dirty="0">
                <a:solidFill>
                  <a:srgbClr val="000000"/>
                </a:solidFill>
                <a:latin typeface="Arial"/>
              </a:rPr>
              <a:t>SCIP</a:t>
            </a:r>
          </a:p>
        </p:txBody>
      </p:sp>
      <p:sp>
        <p:nvSpPr>
          <p:cNvPr id="23" name="TextBox 22"/>
          <p:cNvSpPr txBox="1"/>
          <p:nvPr/>
        </p:nvSpPr>
        <p:spPr>
          <a:xfrm>
            <a:off x="8272073" y="2209800"/>
            <a:ext cx="553998" cy="930704"/>
          </a:xfrm>
          <a:prstGeom prst="rect">
            <a:avLst/>
          </a:prstGeom>
          <a:noFill/>
        </p:spPr>
        <p:txBody>
          <a:bodyPr vert="vert"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377" fontAlgn="base">
              <a:spcBef>
                <a:spcPct val="0"/>
              </a:spcBef>
              <a:spcAft>
                <a:spcPct val="0"/>
              </a:spcAft>
            </a:pPr>
            <a:r>
              <a:rPr lang="en-US" sz="2400" dirty="0">
                <a:solidFill>
                  <a:srgbClr val="000000"/>
                </a:solidFill>
                <a:latin typeface="Arial"/>
              </a:rPr>
              <a:t>SUSP</a:t>
            </a:r>
          </a:p>
        </p:txBody>
      </p:sp>
      <p:sp>
        <p:nvSpPr>
          <p:cNvPr id="24" name="TextBox 23"/>
          <p:cNvSpPr txBox="1"/>
          <p:nvPr/>
        </p:nvSpPr>
        <p:spPr>
          <a:xfrm>
            <a:off x="4004873" y="2057400"/>
            <a:ext cx="553998" cy="2628284"/>
          </a:xfrm>
          <a:prstGeom prst="rect">
            <a:avLst/>
          </a:prstGeom>
          <a:noFill/>
        </p:spPr>
        <p:txBody>
          <a:bodyPr vert="vert" wrap="none" rtlCol="0">
            <a:spAutoFit/>
          </a:bodyPr>
          <a:lstStyle/>
          <a:p>
            <a:pPr defTabSz="914377" fontAlgn="base">
              <a:spcBef>
                <a:spcPct val="0"/>
              </a:spcBef>
              <a:spcAft>
                <a:spcPct val="0"/>
              </a:spcAft>
            </a:pPr>
            <a:r>
              <a:rPr lang="en-US" sz="2400" dirty="0">
                <a:solidFill>
                  <a:srgbClr val="000000"/>
                </a:solidFill>
                <a:latin typeface="Arial" charset="0"/>
                <a:ea typeface="ＭＳ Ｐゴシック" charset="0"/>
                <a:cs typeface="ＭＳ Ｐゴシック" charset="0"/>
              </a:rPr>
              <a:t>Delicate technique</a:t>
            </a:r>
          </a:p>
        </p:txBody>
      </p:sp>
      <p:sp>
        <p:nvSpPr>
          <p:cNvPr id="8" name="TextBox 7">
            <a:extLst>
              <a:ext uri="{FF2B5EF4-FFF2-40B4-BE49-F238E27FC236}">
                <a16:creationId xmlns="" xmlns:a16="http://schemas.microsoft.com/office/drawing/2014/main" id="{6C957ADB-F56D-6E4C-A27A-BFB3D59BAC94}"/>
              </a:ext>
            </a:extLst>
          </p:cNvPr>
          <p:cNvSpPr txBox="1"/>
          <p:nvPr/>
        </p:nvSpPr>
        <p:spPr>
          <a:xfrm rot="16200000">
            <a:off x="-1002785" y="3751248"/>
            <a:ext cx="3935693" cy="461665"/>
          </a:xfrm>
          <a:prstGeom prst="rect">
            <a:avLst/>
          </a:prstGeom>
          <a:noFill/>
        </p:spPr>
        <p:txBody>
          <a:bodyPr wrap="none" rtlCol="0">
            <a:spAutoFit/>
          </a:bodyPr>
          <a:lstStyle/>
          <a:p>
            <a:r>
              <a:rPr lang="en-US" sz="2400" dirty="0"/>
              <a:t>Surgical Site Infection Rate</a:t>
            </a:r>
          </a:p>
        </p:txBody>
      </p:sp>
      <p:sp>
        <p:nvSpPr>
          <p:cNvPr id="14" name="Slide Number Placeholder 1"/>
          <p:cNvSpPr>
            <a:spLocks noGrp="1"/>
          </p:cNvSpPr>
          <p:nvPr>
            <p:ph type="sldNum" sz="quarter" idx="12"/>
          </p:nvPr>
        </p:nvSpPr>
        <p:spPr>
          <a:xfrm>
            <a:off x="10876663" y="6193516"/>
            <a:ext cx="683339" cy="365125"/>
          </a:xfrm>
        </p:spPr>
        <p:txBody>
          <a:bodyPr/>
          <a:lstStyle/>
          <a:p>
            <a:r>
              <a:rPr lang="en-US" sz="1800" b="1" dirty="0" smtClean="0">
                <a:solidFill>
                  <a:schemeClr val="bg1"/>
                </a:solidFill>
              </a:rPr>
              <a:t>4</a:t>
            </a:r>
            <a:endParaRPr lang="en-US" sz="1800" b="1" dirty="0">
              <a:solidFill>
                <a:schemeClr val="bg1"/>
              </a:solidFill>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29896" y="1924681"/>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08046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 xmlns:a16="http://schemas.microsoft.com/office/drawing/2014/main" id="{A65AC7D1-EAA9-48F5-B509-60A7F50BF7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16">
            <a:extLst>
              <a:ext uri="{FF2B5EF4-FFF2-40B4-BE49-F238E27FC236}">
                <a16:creationId xmlns="" xmlns:a16="http://schemas.microsoft.com/office/drawing/2014/main" id="{D6320AF9-619A-4175-865B-5663E1AEF4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 xmlns:a16="http://schemas.microsoft.com/office/drawing/2014/main" id="{063B6EC6-D752-4EE7-908B-F8F19E8C7FE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 xmlns:a16="http://schemas.microsoft.com/office/drawing/2014/main" id="{EFECD4E8-AD3E-4228-82A2-9461958EA94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 xmlns:a16="http://schemas.microsoft.com/office/drawing/2014/main" id="{7E018740-5C2B-4A41-AC1A-7E68D1EC19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 xmlns:a16="http://schemas.microsoft.com/office/drawing/2014/main" id="{166F75A4-C475-4941-8EE2-B80A06A2C1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 xmlns:a16="http://schemas.microsoft.com/office/drawing/2014/main" id="{A032553A-72E8-4B0D-8405-FF9771C9AF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 xmlns:a16="http://schemas.microsoft.com/office/drawing/2014/main" id="{765800AC-C3B9-498E-87BC-29FAE4C76B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 xmlns:a16="http://schemas.microsoft.com/office/drawing/2014/main" id="{1F9D6ACB-2FF4-49F9-978A-E0D5327FC6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Shape 32">
            <a:extLst>
              <a:ext uri="{FF2B5EF4-FFF2-40B4-BE49-F238E27FC236}">
                <a16:creationId xmlns="" xmlns:a16="http://schemas.microsoft.com/office/drawing/2014/main" id="{A5EC319D-0FEA-4B95-A3EA-01E35672C9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a:extLst>
              <a:ext uri="{FF2B5EF4-FFF2-40B4-BE49-F238E27FC236}">
                <a16:creationId xmlns="" xmlns:a16="http://schemas.microsoft.com/office/drawing/2014/main" id="{B67EB901-4594-2942-A21F-671B0529EF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7251" y="2268208"/>
            <a:ext cx="3856774" cy="2410483"/>
          </a:xfrm>
          <a:prstGeom prst="rect">
            <a:avLst/>
          </a:prstGeom>
        </p:spPr>
      </p:pic>
      <p:sp>
        <p:nvSpPr>
          <p:cNvPr id="20" name="Title 1">
            <a:extLst>
              <a:ext uri="{FF2B5EF4-FFF2-40B4-BE49-F238E27FC236}">
                <a16:creationId xmlns="" xmlns:a16="http://schemas.microsoft.com/office/drawing/2014/main" id="{B7EDF6B2-1821-D946-9E2D-24A6B803166B}"/>
              </a:ext>
            </a:extLst>
          </p:cNvPr>
          <p:cNvSpPr txBox="1">
            <a:spLocks/>
          </p:cNvSpPr>
          <p:nvPr/>
        </p:nvSpPr>
        <p:spPr>
          <a:xfrm>
            <a:off x="6445958" y="350070"/>
            <a:ext cx="3831012" cy="47012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solidFill>
                  <a:schemeClr val="bg1"/>
                </a:solidFill>
              </a:rPr>
              <a:t>MISSION</a:t>
            </a:r>
          </a:p>
        </p:txBody>
      </p:sp>
      <p:sp>
        <p:nvSpPr>
          <p:cNvPr id="22" name="Text Placeholder 3">
            <a:extLst>
              <a:ext uri="{FF2B5EF4-FFF2-40B4-BE49-F238E27FC236}">
                <a16:creationId xmlns="" xmlns:a16="http://schemas.microsoft.com/office/drawing/2014/main" id="{63A8EAF2-C0FC-7B49-984A-140FB03F0334}"/>
              </a:ext>
            </a:extLst>
          </p:cNvPr>
          <p:cNvSpPr txBox="1">
            <a:spLocks/>
          </p:cNvSpPr>
          <p:nvPr/>
        </p:nvSpPr>
        <p:spPr>
          <a:xfrm>
            <a:off x="5801442" y="1631957"/>
            <a:ext cx="2928858" cy="3785386"/>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chemeClr val="bg1"/>
                </a:solidFill>
              </a:rPr>
              <a:t>We are an inter-professional collaboration that aims to improve patient safety where the need is greatest by bringing together regional surgical infection interest groups, creating education initiatives, and developing actionable data</a:t>
            </a:r>
          </a:p>
          <a:p>
            <a:endParaRPr lang="en-US" dirty="0"/>
          </a:p>
        </p:txBody>
      </p:sp>
      <p:sp>
        <p:nvSpPr>
          <p:cNvPr id="24" name="Text Placeholder 4">
            <a:extLst>
              <a:ext uri="{FF2B5EF4-FFF2-40B4-BE49-F238E27FC236}">
                <a16:creationId xmlns="" xmlns:a16="http://schemas.microsoft.com/office/drawing/2014/main" id="{214D3BF3-B409-814E-84C5-7A0E8514CC93}"/>
              </a:ext>
            </a:extLst>
          </p:cNvPr>
          <p:cNvSpPr txBox="1">
            <a:spLocks/>
          </p:cNvSpPr>
          <p:nvPr/>
        </p:nvSpPr>
        <p:spPr>
          <a:xfrm>
            <a:off x="8942325" y="1753206"/>
            <a:ext cx="3233302" cy="378538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chemeClr val="bg1"/>
                </a:solidFill>
              </a:rPr>
              <a:t>We are aiming to fill the gaps between safe surgery and infection prevention and control programs, focusing on the reduction of surgical site infection through research into best practices and implementation and working with local and regional hospitals and health care workers</a:t>
            </a:r>
          </a:p>
        </p:txBody>
      </p:sp>
      <p:sp>
        <p:nvSpPr>
          <p:cNvPr id="26" name="Rectangle 25">
            <a:extLst>
              <a:ext uri="{FF2B5EF4-FFF2-40B4-BE49-F238E27FC236}">
                <a16:creationId xmlns="" xmlns:a16="http://schemas.microsoft.com/office/drawing/2014/main" id="{4FB1AB67-F023-C942-AFCE-18CACE6AA760}"/>
              </a:ext>
            </a:extLst>
          </p:cNvPr>
          <p:cNvSpPr/>
          <p:nvPr/>
        </p:nvSpPr>
        <p:spPr>
          <a:xfrm>
            <a:off x="9236185" y="340074"/>
            <a:ext cx="3831012" cy="584775"/>
          </a:xfrm>
          <a:prstGeom prst="rect">
            <a:avLst/>
          </a:prstGeom>
        </p:spPr>
        <p:txBody>
          <a:bodyPr wrap="square">
            <a:spAutoFit/>
          </a:bodyPr>
          <a:lstStyle/>
          <a:p>
            <a:pPr>
              <a:spcBef>
                <a:spcPct val="0"/>
              </a:spcBef>
            </a:pPr>
            <a:r>
              <a:rPr lang="en-US" sz="3200" cap="all" dirty="0">
                <a:solidFill>
                  <a:schemeClr val="bg1"/>
                </a:solidFill>
                <a:latin typeface="R Frutiger Roman"/>
                <a:ea typeface="+mj-ea"/>
              </a:rPr>
              <a:t>Vision</a:t>
            </a:r>
          </a:p>
        </p:txBody>
      </p:sp>
      <p:sp>
        <p:nvSpPr>
          <p:cNvPr id="2" name="Slide Number Placeholder 1"/>
          <p:cNvSpPr>
            <a:spLocks noGrp="1"/>
          </p:cNvSpPr>
          <p:nvPr>
            <p:ph type="sldNum" sz="quarter" idx="12"/>
          </p:nvPr>
        </p:nvSpPr>
        <p:spPr/>
        <p:txBody>
          <a:bodyPr/>
          <a:lstStyle/>
          <a:p>
            <a:fld id="{EC81138F-B0D9-4E40-9B11-E75DF2062921}" type="slidenum">
              <a:rPr lang="en-US" smtClean="0"/>
              <a:t>40</a:t>
            </a:fld>
            <a:endParaRPr lang="en-US"/>
          </a:p>
        </p:txBody>
      </p:sp>
    </p:spTree>
    <p:extLst>
      <p:ext uri="{BB962C8B-B14F-4D97-AF65-F5344CB8AC3E}">
        <p14:creationId xmlns:p14="http://schemas.microsoft.com/office/powerpoint/2010/main" val="40659138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F45674-14CA-A14A-983A-C8130E7129FD}"/>
              </a:ext>
            </a:extLst>
          </p:cNvPr>
          <p:cNvSpPr>
            <a:spLocks noGrp="1"/>
          </p:cNvSpPr>
          <p:nvPr>
            <p:ph type="title"/>
          </p:nvPr>
        </p:nvSpPr>
        <p:spPr/>
        <p:txBody>
          <a:bodyPr/>
          <a:lstStyle/>
          <a:p>
            <a:r>
              <a:rPr lang="en-US" dirty="0">
                <a:solidFill>
                  <a:schemeClr val="accent1">
                    <a:lumMod val="75000"/>
                  </a:schemeClr>
                </a:solidFill>
              </a:rPr>
              <a:t>The Case for a Focus on Smaller District Hospitals</a:t>
            </a:r>
          </a:p>
        </p:txBody>
      </p:sp>
      <p:sp>
        <p:nvSpPr>
          <p:cNvPr id="4" name="Content Placeholder 3">
            <a:extLst>
              <a:ext uri="{FF2B5EF4-FFF2-40B4-BE49-F238E27FC236}">
                <a16:creationId xmlns="" xmlns:a16="http://schemas.microsoft.com/office/drawing/2014/main" id="{ABD0FFB8-0C16-A34C-A3E0-8B22EFE330C6}"/>
              </a:ext>
            </a:extLst>
          </p:cNvPr>
          <p:cNvSpPr>
            <a:spLocks noGrp="1"/>
          </p:cNvSpPr>
          <p:nvPr>
            <p:ph idx="1"/>
          </p:nvPr>
        </p:nvSpPr>
        <p:spPr/>
        <p:txBody>
          <a:bodyPr/>
          <a:lstStyle/>
          <a:p>
            <a:r>
              <a:rPr lang="en-US" sz="2400" dirty="0"/>
              <a:t>A large majority of the operations performed in low/middle income countries are performed in smaller district-level facilities</a:t>
            </a:r>
          </a:p>
          <a:p>
            <a:r>
              <a:rPr lang="en-US" sz="2400" dirty="0"/>
              <a:t>There is little availability of trained infection control practitioners and little infection control infrastructure</a:t>
            </a:r>
          </a:p>
          <a:p>
            <a:pPr marL="0" indent="0">
              <a:buNone/>
            </a:pPr>
            <a:endParaRPr lang="en-US" dirty="0"/>
          </a:p>
        </p:txBody>
      </p:sp>
      <p:sp>
        <p:nvSpPr>
          <p:cNvPr id="3" name="Rectangle 2">
            <a:extLst>
              <a:ext uri="{FF2B5EF4-FFF2-40B4-BE49-F238E27FC236}">
                <a16:creationId xmlns="" xmlns:a16="http://schemas.microsoft.com/office/drawing/2014/main" id="{34ACBCE2-70DC-F04E-AA71-D0F9AFC848B7}"/>
              </a:ext>
            </a:extLst>
          </p:cNvPr>
          <p:cNvSpPr/>
          <p:nvPr/>
        </p:nvSpPr>
        <p:spPr>
          <a:xfrm>
            <a:off x="838200" y="1895775"/>
            <a:ext cx="10515600" cy="369332"/>
          </a:xfrm>
          <a:prstGeom prst="rect">
            <a:avLst/>
          </a:prstGeom>
        </p:spPr>
        <p:txBody>
          <a:bodyPr wrap="square">
            <a:spAutoFit/>
          </a:bodyPr>
          <a:lstStyle/>
          <a:p>
            <a:r>
              <a:rPr lang="en-US" dirty="0">
                <a:latin typeface="Times" pitchFamily="2" charset="0"/>
              </a:rPr>
              <a:t> </a:t>
            </a:r>
            <a:endParaRPr lang="en-US" sz="2800" dirty="0">
              <a:effectLst/>
              <a:latin typeface="Times" pitchFamily="2" charset="0"/>
            </a:endParaRPr>
          </a:p>
        </p:txBody>
      </p:sp>
      <p:sp>
        <p:nvSpPr>
          <p:cNvPr id="5" name="Slide Number Placeholder 4"/>
          <p:cNvSpPr>
            <a:spLocks noGrp="1"/>
          </p:cNvSpPr>
          <p:nvPr>
            <p:ph type="sldNum" sz="quarter" idx="12"/>
          </p:nvPr>
        </p:nvSpPr>
        <p:spPr/>
        <p:txBody>
          <a:bodyPr/>
          <a:lstStyle/>
          <a:p>
            <a:fld id="{EC81138F-B0D9-4E40-9B11-E75DF2062921}" type="slidenum">
              <a:rPr lang="en-US" smtClean="0"/>
              <a:t>41</a:t>
            </a:fld>
            <a:endParaRPr lang="en-US"/>
          </a:p>
        </p:txBody>
      </p:sp>
    </p:spTree>
    <p:extLst>
      <p:ext uri="{BB962C8B-B14F-4D97-AF65-F5344CB8AC3E}">
        <p14:creationId xmlns:p14="http://schemas.microsoft.com/office/powerpoint/2010/main" val="21390741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8DBA4EAC-5916-1A4E-845F-A4C92E8EC87B}"/>
              </a:ext>
            </a:extLst>
          </p:cNvPr>
          <p:cNvSpPr>
            <a:spLocks noGrp="1"/>
          </p:cNvSpPr>
          <p:nvPr>
            <p:ph type="pic" sz="quarter" idx="13"/>
          </p:nvPr>
        </p:nvSpPr>
        <p:spPr/>
      </p:sp>
      <p:sp>
        <p:nvSpPr>
          <p:cNvPr id="4" name="Title 3">
            <a:extLst>
              <a:ext uri="{FF2B5EF4-FFF2-40B4-BE49-F238E27FC236}">
                <a16:creationId xmlns="" xmlns:a16="http://schemas.microsoft.com/office/drawing/2014/main" id="{441354B6-1F4A-2948-910F-078168857B2F}"/>
              </a:ext>
            </a:extLst>
          </p:cNvPr>
          <p:cNvSpPr>
            <a:spLocks noGrp="1"/>
          </p:cNvSpPr>
          <p:nvPr>
            <p:ph type="title" idx="4294967295"/>
          </p:nvPr>
        </p:nvSpPr>
        <p:spPr>
          <a:xfrm>
            <a:off x="0" y="609600"/>
            <a:ext cx="8596313" cy="846138"/>
          </a:xfrm>
        </p:spPr>
        <p:txBody>
          <a:bodyPr/>
          <a:lstStyle/>
          <a:p>
            <a:r>
              <a:rPr lang="en-US" dirty="0"/>
              <a:t>Hospital Levels in Kenya</a:t>
            </a:r>
          </a:p>
        </p:txBody>
      </p:sp>
      <p:pic>
        <p:nvPicPr>
          <p:cNvPr id="7" name="Picture 6">
            <a:extLst>
              <a:ext uri="{FF2B5EF4-FFF2-40B4-BE49-F238E27FC236}">
                <a16:creationId xmlns="" xmlns:a16="http://schemas.microsoft.com/office/drawing/2014/main" id="{B6F1B491-3F22-9F4B-81A1-01A685E55C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0723" y="2200469"/>
            <a:ext cx="8801100" cy="3352800"/>
          </a:xfrm>
          <a:prstGeom prst="rect">
            <a:avLst/>
          </a:prstGeom>
        </p:spPr>
      </p:pic>
      <p:sp>
        <p:nvSpPr>
          <p:cNvPr id="8" name="Rectangle 7">
            <a:extLst>
              <a:ext uri="{FF2B5EF4-FFF2-40B4-BE49-F238E27FC236}">
                <a16:creationId xmlns="" xmlns:a16="http://schemas.microsoft.com/office/drawing/2014/main" id="{33A85208-395E-2F42-9C27-49B5275FAEF2}"/>
              </a:ext>
            </a:extLst>
          </p:cNvPr>
          <p:cNvSpPr/>
          <p:nvPr/>
        </p:nvSpPr>
        <p:spPr>
          <a:xfrm>
            <a:off x="1900723" y="6063050"/>
            <a:ext cx="6599627" cy="461665"/>
          </a:xfrm>
          <a:prstGeom prst="rect">
            <a:avLst/>
          </a:prstGeom>
        </p:spPr>
        <p:txBody>
          <a:bodyPr wrap="none">
            <a:spAutoFit/>
          </a:bodyPr>
          <a:lstStyle/>
          <a:p>
            <a:r>
              <a:rPr lang="en-US" sz="2400" u="sng" dirty="0">
                <a:solidFill>
                  <a:srgbClr val="0070C0"/>
                </a:solidFill>
              </a:rPr>
              <a:t>https://</a:t>
            </a:r>
            <a:r>
              <a:rPr lang="en-US" sz="2400" u="sng" dirty="0" err="1">
                <a:solidFill>
                  <a:srgbClr val="0070C0"/>
                </a:solidFill>
              </a:rPr>
              <a:t>en.wikipedia.org</a:t>
            </a:r>
            <a:r>
              <a:rPr lang="en-US" sz="2400" u="sng" dirty="0">
                <a:solidFill>
                  <a:srgbClr val="0070C0"/>
                </a:solidFill>
              </a:rPr>
              <a:t>/wiki/</a:t>
            </a:r>
            <a:r>
              <a:rPr lang="en-US" sz="2400" u="sng" dirty="0" err="1">
                <a:solidFill>
                  <a:srgbClr val="0070C0"/>
                </a:solidFill>
              </a:rPr>
              <a:t>Healthcare_in_Kenya</a:t>
            </a:r>
            <a:endParaRPr lang="en-US" sz="2400" u="sng" dirty="0">
              <a:solidFill>
                <a:srgbClr val="0070C0"/>
              </a:solidFill>
            </a:endParaRPr>
          </a:p>
        </p:txBody>
      </p:sp>
      <p:sp>
        <p:nvSpPr>
          <p:cNvPr id="6" name="Slide Number Placeholder 1"/>
          <p:cNvSpPr txBox="1">
            <a:spLocks/>
          </p:cNvSpPr>
          <p:nvPr/>
        </p:nvSpPr>
        <p:spPr>
          <a:xfrm>
            <a:off x="10876663" y="6193516"/>
            <a:ext cx="68333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t>42</a:t>
            </a:r>
            <a:endParaRPr lang="en-US" dirty="0"/>
          </a:p>
        </p:txBody>
      </p:sp>
    </p:spTree>
    <p:extLst>
      <p:ext uri="{BB962C8B-B14F-4D97-AF65-F5344CB8AC3E}">
        <p14:creationId xmlns:p14="http://schemas.microsoft.com/office/powerpoint/2010/main" val="33715094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0281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66D2A452-B63B-7A41-9B5D-FCF6606E623D}"/>
              </a:ext>
            </a:extLst>
          </p:cNvPr>
          <p:cNvSpPr txBox="1">
            <a:spLocks/>
          </p:cNvSpPr>
          <p:nvPr/>
        </p:nvSpPr>
        <p:spPr>
          <a:xfrm>
            <a:off x="155205" y="302324"/>
            <a:ext cx="8442224" cy="7981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77"/>
            <a:r>
              <a:rPr lang="en-US" sz="4800" dirty="0">
                <a:gradFill>
                  <a:gsLst>
                    <a:gs pos="0">
                      <a:srgbClr val="2E83C3">
                        <a:lumMod val="40000"/>
                        <a:lumOff val="60000"/>
                      </a:srgbClr>
                    </a:gs>
                    <a:gs pos="46000">
                      <a:srgbClr val="2E83C3">
                        <a:lumMod val="95000"/>
                        <a:lumOff val="5000"/>
                      </a:srgbClr>
                    </a:gs>
                    <a:gs pos="100000">
                      <a:srgbClr val="2E83C3">
                        <a:lumMod val="60000"/>
                      </a:srgbClr>
                    </a:gs>
                  </a:gsLst>
                  <a:path path="circle">
                    <a:fillToRect l="50000" t="130000" r="50000" b="-30000"/>
                  </a:path>
                </a:gradFill>
                <a:latin typeface="Arial" panose="020B0604020202020204" pitchFamily="34" charset="0"/>
                <a:cs typeface="Arial" panose="020B0604020202020204" pitchFamily="34" charset="0"/>
              </a:rPr>
              <a:t>WSIS Lucina Project (2017)</a:t>
            </a:r>
          </a:p>
        </p:txBody>
      </p:sp>
      <p:sp>
        <p:nvSpPr>
          <p:cNvPr id="6" name="TextBox 5">
            <a:extLst>
              <a:ext uri="{FF2B5EF4-FFF2-40B4-BE49-F238E27FC236}">
                <a16:creationId xmlns="" xmlns:a16="http://schemas.microsoft.com/office/drawing/2014/main" id="{23C6938F-FE49-F94B-A362-D6DA08ED6600}"/>
              </a:ext>
            </a:extLst>
          </p:cNvPr>
          <p:cNvSpPr txBox="1"/>
          <p:nvPr/>
        </p:nvSpPr>
        <p:spPr>
          <a:xfrm>
            <a:off x="6039824" y="3162411"/>
            <a:ext cx="4852219" cy="1569660"/>
          </a:xfrm>
          <a:prstGeom prst="rect">
            <a:avLst/>
          </a:prstGeom>
          <a:noFill/>
        </p:spPr>
        <p:txBody>
          <a:bodyPr wrap="square" rtlCol="0">
            <a:spAutoFit/>
          </a:bodyPr>
          <a:lstStyle/>
          <a:p>
            <a:pPr marL="285744" indent="-285744" defTabSz="914377">
              <a:buFont typeface="Arial" panose="020B0604020202020204" pitchFamily="34" charset="0"/>
              <a:buChar char="•"/>
            </a:pPr>
            <a:r>
              <a:rPr lang="en-US" sz="2400" dirty="0">
                <a:solidFill>
                  <a:prstClr val="black">
                    <a:lumMod val="50000"/>
                    <a:lumOff val="50000"/>
                  </a:prstClr>
                </a:solidFill>
                <a:latin typeface="Arial" panose="020B0604020202020204" pitchFamily="34" charset="0"/>
                <a:ea typeface="Tahoma" panose="020B0604030504040204" pitchFamily="34" charset="0"/>
                <a:cs typeface="Arial" panose="020B0604020202020204" pitchFamily="34" charset="0"/>
              </a:rPr>
              <a:t>300 women enrolled</a:t>
            </a:r>
          </a:p>
          <a:p>
            <a:pPr marL="285744" indent="-285744" defTabSz="914377">
              <a:buFont typeface="Arial" panose="020B0604020202020204" pitchFamily="34" charset="0"/>
              <a:buChar char="•"/>
            </a:pPr>
            <a:r>
              <a:rPr lang="en-US" sz="2400" dirty="0">
                <a:solidFill>
                  <a:prstClr val="black">
                    <a:lumMod val="50000"/>
                    <a:lumOff val="50000"/>
                  </a:prstClr>
                </a:solidFill>
                <a:latin typeface="Arial" panose="020B0604020202020204" pitchFamily="34" charset="0"/>
                <a:ea typeface="Tahoma" panose="020B0604030504040204" pitchFamily="34" charset="0"/>
                <a:cs typeface="Arial" panose="020B0604020202020204" pitchFamily="34" charset="0"/>
              </a:rPr>
              <a:t>5-7 days antibiotics was routinely administered to ALL women  following CS</a:t>
            </a:r>
          </a:p>
        </p:txBody>
      </p:sp>
      <p:sp>
        <p:nvSpPr>
          <p:cNvPr id="8" name="Title 1">
            <a:extLst>
              <a:ext uri="{FF2B5EF4-FFF2-40B4-BE49-F238E27FC236}">
                <a16:creationId xmlns="" xmlns:a16="http://schemas.microsoft.com/office/drawing/2014/main" id="{FBB2D347-8D0E-3743-95DC-26BA6DE4847B}"/>
              </a:ext>
            </a:extLst>
          </p:cNvPr>
          <p:cNvSpPr txBox="1">
            <a:spLocks/>
          </p:cNvSpPr>
          <p:nvPr/>
        </p:nvSpPr>
        <p:spPr>
          <a:xfrm>
            <a:off x="5888927" y="1313551"/>
            <a:ext cx="3438235" cy="6014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77"/>
            <a:r>
              <a:rPr lang="en-US" sz="3200" dirty="0">
                <a:gradFill>
                  <a:gsLst>
                    <a:gs pos="0">
                      <a:srgbClr val="2E83C3">
                        <a:lumMod val="40000"/>
                        <a:lumOff val="60000"/>
                      </a:srgbClr>
                    </a:gs>
                    <a:gs pos="46000">
                      <a:srgbClr val="2E83C3">
                        <a:lumMod val="95000"/>
                        <a:lumOff val="5000"/>
                      </a:srgbClr>
                    </a:gs>
                    <a:gs pos="100000">
                      <a:srgbClr val="2E83C3">
                        <a:lumMod val="60000"/>
                      </a:srgbClr>
                    </a:gs>
                  </a:gsLst>
                  <a:path path="circle">
                    <a:fillToRect l="50000" t="130000" r="50000" b="-30000"/>
                  </a:path>
                </a:gradFill>
                <a:latin typeface="Arial" panose="020B0604020202020204" pitchFamily="34" charset="0"/>
                <a:cs typeface="Arial" panose="020B0604020202020204" pitchFamily="34" charset="0"/>
              </a:rPr>
              <a:t>Kiambu Hospital</a:t>
            </a:r>
          </a:p>
        </p:txBody>
      </p:sp>
      <p:pic>
        <p:nvPicPr>
          <p:cNvPr id="9" name="Graphic 8" descr="Needle">
            <a:extLst>
              <a:ext uri="{FF2B5EF4-FFF2-40B4-BE49-F238E27FC236}">
                <a16:creationId xmlns="" xmlns:a16="http://schemas.microsoft.com/office/drawing/2014/main" id="{B77AEC1B-6080-DF43-86A0-2F66BCF6744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364105" y="1665694"/>
            <a:ext cx="1372056" cy="1372056"/>
          </a:xfrm>
          <a:prstGeom prst="rect">
            <a:avLst/>
          </a:prstGeom>
        </p:spPr>
      </p:pic>
      <p:sp>
        <p:nvSpPr>
          <p:cNvPr id="15" name="TextBox 14">
            <a:extLst>
              <a:ext uri="{FF2B5EF4-FFF2-40B4-BE49-F238E27FC236}">
                <a16:creationId xmlns="" xmlns:a16="http://schemas.microsoft.com/office/drawing/2014/main" id="{2FECE42A-C80F-4A4C-950D-011E4CD90EC5}"/>
              </a:ext>
            </a:extLst>
          </p:cNvPr>
          <p:cNvSpPr txBox="1"/>
          <p:nvPr/>
        </p:nvSpPr>
        <p:spPr>
          <a:xfrm>
            <a:off x="246253" y="4939159"/>
            <a:ext cx="11285348" cy="1846659"/>
          </a:xfrm>
          <a:prstGeom prst="rect">
            <a:avLst/>
          </a:prstGeom>
          <a:noFill/>
        </p:spPr>
        <p:txBody>
          <a:bodyPr wrap="square" rtlCol="0">
            <a:spAutoFit/>
          </a:bodyPr>
          <a:lstStyle/>
          <a:p>
            <a:pPr marL="285744" indent="-285744" defTabSz="914377">
              <a:buFont typeface="Arial" panose="020B0604020202020204" pitchFamily="34" charset="0"/>
              <a:buChar char="•"/>
            </a:pPr>
            <a:r>
              <a:rPr lang="en-US" sz="2400" dirty="0">
                <a:solidFill>
                  <a:prstClr val="black">
                    <a:lumMod val="50000"/>
                    <a:lumOff val="50000"/>
                  </a:prstClr>
                </a:solidFill>
                <a:latin typeface="Arial" panose="020B0604020202020204" pitchFamily="34" charset="0"/>
                <a:ea typeface="Tahoma" panose="020B0604030504040204" pitchFamily="34" charset="0"/>
                <a:cs typeface="Arial" panose="020B0604020202020204" pitchFamily="34" charset="0"/>
              </a:rPr>
              <a:t>Equivalent surgical credentials, patient demographics, indications for operation, and anesthesia, and skin preparation</a:t>
            </a:r>
          </a:p>
          <a:p>
            <a:pPr marL="285744" indent="-285744" defTabSz="914377">
              <a:buFont typeface="Arial" panose="020B0604020202020204" pitchFamily="34" charset="0"/>
              <a:buChar char="•"/>
            </a:pPr>
            <a:r>
              <a:rPr lang="en-US" sz="2400" dirty="0">
                <a:solidFill>
                  <a:prstClr val="black">
                    <a:lumMod val="50000"/>
                    <a:lumOff val="50000"/>
                  </a:prstClr>
                </a:solidFill>
                <a:latin typeface="Arial" panose="020B0604020202020204" pitchFamily="34" charset="0"/>
                <a:ea typeface="Tahoma" panose="020B0604030504040204" pitchFamily="34" charset="0"/>
                <a:cs typeface="Arial" panose="020B0604020202020204" pitchFamily="34" charset="0"/>
              </a:rPr>
              <a:t>Surgical sites examined by surveyor Days 3, with clinical or cell phone contact follow up at 14 and 30 days</a:t>
            </a:r>
          </a:p>
          <a:p>
            <a:pPr defTabSz="914377"/>
            <a:endParaRPr lang="en-US" dirty="0">
              <a:solidFill>
                <a:prstClr val="black"/>
              </a:solidFill>
              <a:latin typeface="Trebuchet MS" panose="020B0603020202020204"/>
            </a:endParaRPr>
          </a:p>
        </p:txBody>
      </p:sp>
      <p:grpSp>
        <p:nvGrpSpPr>
          <p:cNvPr id="24" name="Group 23">
            <a:extLst>
              <a:ext uri="{FF2B5EF4-FFF2-40B4-BE49-F238E27FC236}">
                <a16:creationId xmlns="" xmlns:a16="http://schemas.microsoft.com/office/drawing/2014/main" id="{DC1DEE57-6757-F24D-8307-1F95FC7A882D}"/>
              </a:ext>
            </a:extLst>
          </p:cNvPr>
          <p:cNvGrpSpPr/>
          <p:nvPr/>
        </p:nvGrpSpPr>
        <p:grpSpPr>
          <a:xfrm>
            <a:off x="351406" y="1310707"/>
            <a:ext cx="5309420" cy="3052033"/>
            <a:chOff x="860497" y="1302957"/>
            <a:chExt cx="5309420" cy="3052033"/>
          </a:xfrm>
        </p:grpSpPr>
        <p:sp>
          <p:nvSpPr>
            <p:cNvPr id="5" name="TextBox 4">
              <a:extLst>
                <a:ext uri="{FF2B5EF4-FFF2-40B4-BE49-F238E27FC236}">
                  <a16:creationId xmlns="" xmlns:a16="http://schemas.microsoft.com/office/drawing/2014/main" id="{8A899FA9-F6F4-A247-B051-7762E15560FF}"/>
                </a:ext>
              </a:extLst>
            </p:cNvPr>
            <p:cNvSpPr txBox="1"/>
            <p:nvPr/>
          </p:nvSpPr>
          <p:spPr>
            <a:xfrm>
              <a:off x="860497" y="3154661"/>
              <a:ext cx="5309420" cy="1200329"/>
            </a:xfrm>
            <a:prstGeom prst="rect">
              <a:avLst/>
            </a:prstGeom>
            <a:noFill/>
          </p:spPr>
          <p:txBody>
            <a:bodyPr wrap="square" rtlCol="0">
              <a:spAutoFit/>
            </a:bodyPr>
            <a:lstStyle/>
            <a:p>
              <a:pPr marL="285744" indent="-285744" defTabSz="914377">
                <a:buFont typeface="Arial" panose="020B0604020202020204" pitchFamily="34" charset="0"/>
                <a:buChar char="•"/>
              </a:pPr>
              <a:r>
                <a:rPr lang="en-US" sz="2400" dirty="0">
                  <a:solidFill>
                    <a:prstClr val="black">
                      <a:lumMod val="50000"/>
                      <a:lumOff val="50000"/>
                    </a:prstClr>
                  </a:solidFill>
                  <a:latin typeface="Arial" panose="020B0604020202020204" pitchFamily="34" charset="0"/>
                  <a:ea typeface="Tahoma" panose="020B0604030504040204" pitchFamily="34" charset="0"/>
                  <a:cs typeface="Arial" panose="020B0604020202020204" pitchFamily="34" charset="0"/>
                </a:rPr>
                <a:t>300 women enrolled </a:t>
              </a:r>
            </a:p>
            <a:p>
              <a:pPr marL="285744" indent="-285744" defTabSz="914377">
                <a:buFont typeface="Arial" panose="020B0604020202020204" pitchFamily="34" charset="0"/>
                <a:buChar char="•"/>
              </a:pPr>
              <a:r>
                <a:rPr lang="en-US" sz="2400" dirty="0">
                  <a:solidFill>
                    <a:prstClr val="black">
                      <a:lumMod val="50000"/>
                      <a:lumOff val="50000"/>
                    </a:prstClr>
                  </a:solidFill>
                  <a:latin typeface="Arial" panose="020B0604020202020204" pitchFamily="34" charset="0"/>
                  <a:ea typeface="Tahoma" panose="020B0604030504040204" pitchFamily="34" charset="0"/>
                  <a:cs typeface="Arial" panose="020B0604020202020204" pitchFamily="34" charset="0"/>
                </a:rPr>
                <a:t>Single shot prophylaxis antibiotic given  ½ - 2 hours pre-incision.</a:t>
              </a:r>
            </a:p>
          </p:txBody>
        </p:sp>
        <p:sp>
          <p:nvSpPr>
            <p:cNvPr id="7" name="Title 1">
              <a:extLst>
                <a:ext uri="{FF2B5EF4-FFF2-40B4-BE49-F238E27FC236}">
                  <a16:creationId xmlns="" xmlns:a16="http://schemas.microsoft.com/office/drawing/2014/main" id="{59912C2C-6459-EF42-9DBD-2166E5AD3D7E}"/>
                </a:ext>
              </a:extLst>
            </p:cNvPr>
            <p:cNvSpPr txBox="1">
              <a:spLocks/>
            </p:cNvSpPr>
            <p:nvPr/>
          </p:nvSpPr>
          <p:spPr>
            <a:xfrm>
              <a:off x="860497" y="1302957"/>
              <a:ext cx="3061385" cy="5769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77"/>
              <a:r>
                <a:rPr lang="en-US" sz="3200" dirty="0">
                  <a:gradFill>
                    <a:gsLst>
                      <a:gs pos="0">
                        <a:srgbClr val="2E83C3">
                          <a:lumMod val="40000"/>
                          <a:lumOff val="60000"/>
                        </a:srgbClr>
                      </a:gs>
                      <a:gs pos="46000">
                        <a:srgbClr val="2E83C3">
                          <a:lumMod val="95000"/>
                          <a:lumOff val="5000"/>
                        </a:srgbClr>
                      </a:gs>
                      <a:gs pos="100000">
                        <a:srgbClr val="2E83C3">
                          <a:lumMod val="60000"/>
                        </a:srgbClr>
                      </a:gs>
                    </a:gsLst>
                    <a:path path="circle">
                      <a:fillToRect l="50000" t="130000" r="50000" b="-30000"/>
                    </a:path>
                  </a:gradFill>
                  <a:latin typeface="Arial" panose="020B0604020202020204" pitchFamily="34" charset="0"/>
                  <a:cs typeface="Arial" panose="020B0604020202020204" pitchFamily="34" charset="0"/>
                </a:rPr>
                <a:t>Thika Hospital</a:t>
              </a:r>
            </a:p>
          </p:txBody>
        </p:sp>
        <p:grpSp>
          <p:nvGrpSpPr>
            <p:cNvPr id="16" name="Group 15">
              <a:extLst>
                <a:ext uri="{FF2B5EF4-FFF2-40B4-BE49-F238E27FC236}">
                  <a16:creationId xmlns="" xmlns:a16="http://schemas.microsoft.com/office/drawing/2014/main" id="{92623FE4-BB14-2E47-8884-DBC55BF4B081}"/>
                </a:ext>
              </a:extLst>
            </p:cNvPr>
            <p:cNvGrpSpPr/>
            <p:nvPr/>
          </p:nvGrpSpPr>
          <p:grpSpPr>
            <a:xfrm>
              <a:off x="1066788" y="1929903"/>
              <a:ext cx="2648801" cy="921417"/>
              <a:chOff x="2025831" y="1916851"/>
              <a:chExt cx="2648801" cy="921417"/>
            </a:xfrm>
          </p:grpSpPr>
          <p:grpSp>
            <p:nvGrpSpPr>
              <p:cNvPr id="17" name="Group 16">
                <a:extLst>
                  <a:ext uri="{FF2B5EF4-FFF2-40B4-BE49-F238E27FC236}">
                    <a16:creationId xmlns="" xmlns:a16="http://schemas.microsoft.com/office/drawing/2014/main" id="{03389D97-B0F0-2F4F-960A-264CF5575B49}"/>
                  </a:ext>
                </a:extLst>
              </p:cNvPr>
              <p:cNvGrpSpPr/>
              <p:nvPr/>
            </p:nvGrpSpPr>
            <p:grpSpPr>
              <a:xfrm>
                <a:off x="2025831" y="1916851"/>
                <a:ext cx="914400" cy="914400"/>
                <a:chOff x="2025831" y="1916851"/>
                <a:chExt cx="914400" cy="914400"/>
              </a:xfrm>
            </p:grpSpPr>
            <p:pic>
              <p:nvPicPr>
                <p:cNvPr id="22" name="Graphic 21" descr="Stop">
                  <a:extLst>
                    <a:ext uri="{FF2B5EF4-FFF2-40B4-BE49-F238E27FC236}">
                      <a16:creationId xmlns="" xmlns:a16="http://schemas.microsoft.com/office/drawing/2014/main" id="{B058A2C4-6455-A144-9325-2B0CD77D17F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2025831" y="1916851"/>
                  <a:ext cx="914400" cy="914400"/>
                </a:xfrm>
                <a:prstGeom prst="rect">
                  <a:avLst/>
                </a:prstGeom>
              </p:spPr>
            </p:pic>
            <p:pic>
              <p:nvPicPr>
                <p:cNvPr id="23" name="Graphic 22" descr="Needle">
                  <a:extLst>
                    <a:ext uri="{FF2B5EF4-FFF2-40B4-BE49-F238E27FC236}">
                      <a16:creationId xmlns="" xmlns:a16="http://schemas.microsoft.com/office/drawing/2014/main" id="{ECE70200-925F-584A-9022-EB3E974E4D7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2220723" y="2123350"/>
                  <a:ext cx="515437" cy="515437"/>
                </a:xfrm>
                <a:prstGeom prst="rect">
                  <a:avLst/>
                </a:prstGeom>
              </p:spPr>
            </p:pic>
          </p:grpSp>
          <p:grpSp>
            <p:nvGrpSpPr>
              <p:cNvPr id="18" name="Group 17">
                <a:extLst>
                  <a:ext uri="{FF2B5EF4-FFF2-40B4-BE49-F238E27FC236}">
                    <a16:creationId xmlns="" xmlns:a16="http://schemas.microsoft.com/office/drawing/2014/main" id="{1146BE62-329F-F34C-8C29-DA89309A5EE7}"/>
                  </a:ext>
                </a:extLst>
              </p:cNvPr>
              <p:cNvGrpSpPr/>
              <p:nvPr/>
            </p:nvGrpSpPr>
            <p:grpSpPr>
              <a:xfrm>
                <a:off x="3760232" y="1916851"/>
                <a:ext cx="914400" cy="914400"/>
                <a:chOff x="3760232" y="1916851"/>
                <a:chExt cx="914400" cy="914400"/>
              </a:xfrm>
            </p:grpSpPr>
            <p:pic>
              <p:nvPicPr>
                <p:cNvPr id="20" name="Graphic 19" descr="Stop">
                  <a:extLst>
                    <a:ext uri="{FF2B5EF4-FFF2-40B4-BE49-F238E27FC236}">
                      <a16:creationId xmlns="" xmlns:a16="http://schemas.microsoft.com/office/drawing/2014/main" id="{B0A7E57F-77F5-244C-BB34-2E9E98CF9A2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3760232" y="1916851"/>
                  <a:ext cx="914400" cy="914400"/>
                </a:xfrm>
                <a:prstGeom prst="rect">
                  <a:avLst/>
                </a:prstGeom>
              </p:spPr>
            </p:pic>
            <p:pic>
              <p:nvPicPr>
                <p:cNvPr id="21" name="Graphic 20" descr="Baby">
                  <a:extLst>
                    <a:ext uri="{FF2B5EF4-FFF2-40B4-BE49-F238E27FC236}">
                      <a16:creationId xmlns="" xmlns:a16="http://schemas.microsoft.com/office/drawing/2014/main" id="{E912A553-34CB-C44A-8FC0-1D2CCF89318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3976771" y="2062343"/>
                  <a:ext cx="601412" cy="601412"/>
                </a:xfrm>
                <a:prstGeom prst="rect">
                  <a:avLst/>
                </a:prstGeom>
              </p:spPr>
            </p:pic>
          </p:grpSp>
          <p:pic>
            <p:nvPicPr>
              <p:cNvPr id="19" name="Graphic 18" descr="Arrow: Straight">
                <a:extLst>
                  <a:ext uri="{FF2B5EF4-FFF2-40B4-BE49-F238E27FC236}">
                    <a16:creationId xmlns="" xmlns:a16="http://schemas.microsoft.com/office/drawing/2014/main" id="{A1DD1A03-B3EC-0D4B-A66A-C31C5B4ADBCF}"/>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flipH="1">
                <a:off x="2880532" y="1923868"/>
                <a:ext cx="914400" cy="914400"/>
              </a:xfrm>
              <a:prstGeom prst="rect">
                <a:avLst/>
              </a:prstGeom>
            </p:spPr>
          </p:pic>
        </p:grpSp>
      </p:grpSp>
      <p:grpSp>
        <p:nvGrpSpPr>
          <p:cNvPr id="25" name="Group 24">
            <a:extLst>
              <a:ext uri="{FF2B5EF4-FFF2-40B4-BE49-F238E27FC236}">
                <a16:creationId xmlns="" xmlns:a16="http://schemas.microsoft.com/office/drawing/2014/main" id="{E2F25CFB-C61D-5240-8B15-A1B0A3BAFF48}"/>
              </a:ext>
            </a:extLst>
          </p:cNvPr>
          <p:cNvGrpSpPr/>
          <p:nvPr/>
        </p:nvGrpSpPr>
        <p:grpSpPr>
          <a:xfrm>
            <a:off x="6096000" y="1900161"/>
            <a:ext cx="2736991" cy="941134"/>
            <a:chOff x="8050289" y="1836377"/>
            <a:chExt cx="2736991" cy="941134"/>
          </a:xfrm>
        </p:grpSpPr>
        <p:pic>
          <p:nvPicPr>
            <p:cNvPr id="26" name="Graphic 25" descr="Stop">
              <a:extLst>
                <a:ext uri="{FF2B5EF4-FFF2-40B4-BE49-F238E27FC236}">
                  <a16:creationId xmlns="" xmlns:a16="http://schemas.microsoft.com/office/drawing/2014/main" id="{8173ACF2-A493-9B46-8BAD-104DF8869700}"/>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a:off x="8050289" y="1863111"/>
              <a:ext cx="914400" cy="914400"/>
            </a:xfrm>
            <a:prstGeom prst="rect">
              <a:avLst/>
            </a:prstGeom>
          </p:spPr>
        </p:pic>
        <p:pic>
          <p:nvPicPr>
            <p:cNvPr id="27" name="Graphic 26" descr="Baby">
              <a:extLst>
                <a:ext uri="{FF2B5EF4-FFF2-40B4-BE49-F238E27FC236}">
                  <a16:creationId xmlns="" xmlns:a16="http://schemas.microsoft.com/office/drawing/2014/main" id="{DF93C20B-6B8B-A04F-B889-75DAF00C2F3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8206783" y="2008603"/>
              <a:ext cx="601412" cy="601412"/>
            </a:xfrm>
            <a:prstGeom prst="rect">
              <a:avLst/>
            </a:prstGeom>
          </p:spPr>
        </p:pic>
        <p:pic>
          <p:nvPicPr>
            <p:cNvPr id="28" name="Graphic 27" descr="Stop">
              <a:extLst>
                <a:ext uri="{FF2B5EF4-FFF2-40B4-BE49-F238E27FC236}">
                  <a16:creationId xmlns="" xmlns:a16="http://schemas.microsoft.com/office/drawing/2014/main" id="{1A9C67C2-35F8-3341-9B9B-97C24409DCC9}"/>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a:off x="9872880" y="1836377"/>
              <a:ext cx="914400" cy="914400"/>
            </a:xfrm>
            <a:prstGeom prst="rect">
              <a:avLst/>
            </a:prstGeom>
          </p:spPr>
        </p:pic>
        <p:pic>
          <p:nvPicPr>
            <p:cNvPr id="29" name="Graphic 28" descr="Needle">
              <a:extLst>
                <a:ext uri="{FF2B5EF4-FFF2-40B4-BE49-F238E27FC236}">
                  <a16:creationId xmlns="" xmlns:a16="http://schemas.microsoft.com/office/drawing/2014/main" id="{1BB99B26-579F-DE48-B113-087BE3F298A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0067772" y="2042878"/>
              <a:ext cx="515437" cy="515437"/>
            </a:xfrm>
            <a:prstGeom prst="rect">
              <a:avLst/>
            </a:prstGeom>
          </p:spPr>
        </p:pic>
        <p:pic>
          <p:nvPicPr>
            <p:cNvPr id="30" name="Graphic 29" descr="Arrow: Straight">
              <a:extLst>
                <a:ext uri="{FF2B5EF4-FFF2-40B4-BE49-F238E27FC236}">
                  <a16:creationId xmlns="" xmlns:a16="http://schemas.microsoft.com/office/drawing/2014/main" id="{1375ED32-3243-F34A-BC4D-7BC4B7E589B7}"/>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flipH="1">
              <a:off x="8926720" y="1863111"/>
              <a:ext cx="914400" cy="914400"/>
            </a:xfrm>
            <a:prstGeom prst="rect">
              <a:avLst/>
            </a:prstGeom>
          </p:spPr>
        </p:pic>
      </p:grpSp>
      <p:sp>
        <p:nvSpPr>
          <p:cNvPr id="2" name="Slide Number Placeholder 1"/>
          <p:cNvSpPr>
            <a:spLocks noGrp="1"/>
          </p:cNvSpPr>
          <p:nvPr>
            <p:ph type="sldNum" sz="quarter" idx="12"/>
          </p:nvPr>
        </p:nvSpPr>
        <p:spPr/>
        <p:txBody>
          <a:bodyPr/>
          <a:lstStyle/>
          <a:p>
            <a:fld id="{EC81138F-B0D9-4E40-9B11-E75DF2062921}" type="slidenum">
              <a:rPr lang="en-US" smtClean="0"/>
              <a:t>44</a:t>
            </a:fld>
            <a:endParaRPr lang="en-US"/>
          </a:p>
        </p:txBody>
      </p:sp>
    </p:spTree>
    <p:extLst>
      <p:ext uri="{BB962C8B-B14F-4D97-AF65-F5344CB8AC3E}">
        <p14:creationId xmlns:p14="http://schemas.microsoft.com/office/powerpoint/2010/main" val="41822493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35CC177A-0A83-4A45-8F97-3E3D5648009F}"/>
              </a:ext>
            </a:extLst>
          </p:cNvPr>
          <p:cNvSpPr txBox="1">
            <a:spLocks/>
          </p:cNvSpPr>
          <p:nvPr/>
        </p:nvSpPr>
        <p:spPr>
          <a:xfrm>
            <a:off x="155205" y="302324"/>
            <a:ext cx="8442224" cy="7981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77"/>
            <a:r>
              <a:rPr lang="en-US" sz="4800" dirty="0">
                <a:gradFill>
                  <a:gsLst>
                    <a:gs pos="0">
                      <a:srgbClr val="2E83C3">
                        <a:lumMod val="40000"/>
                        <a:lumOff val="60000"/>
                      </a:srgbClr>
                    </a:gs>
                    <a:gs pos="46000">
                      <a:srgbClr val="2E83C3">
                        <a:lumMod val="95000"/>
                        <a:lumOff val="5000"/>
                      </a:srgbClr>
                    </a:gs>
                    <a:gs pos="100000">
                      <a:srgbClr val="2E83C3">
                        <a:lumMod val="60000"/>
                      </a:srgbClr>
                    </a:gs>
                  </a:gsLst>
                  <a:path path="circle">
                    <a:fillToRect l="50000" t="130000" r="50000" b="-30000"/>
                  </a:path>
                </a:gradFill>
                <a:latin typeface="Arial" panose="020B0604020202020204" pitchFamily="34" charset="0"/>
                <a:cs typeface="Arial" panose="020B0604020202020204" pitchFamily="34" charset="0"/>
              </a:rPr>
              <a:t>WSIS Lucina Project (2017)</a:t>
            </a:r>
          </a:p>
        </p:txBody>
      </p:sp>
      <p:sp>
        <p:nvSpPr>
          <p:cNvPr id="2" name="Slide Number Placeholder 1"/>
          <p:cNvSpPr>
            <a:spLocks noGrp="1"/>
          </p:cNvSpPr>
          <p:nvPr>
            <p:ph type="sldNum" sz="quarter" idx="12"/>
          </p:nvPr>
        </p:nvSpPr>
        <p:spPr/>
        <p:txBody>
          <a:bodyPr/>
          <a:lstStyle/>
          <a:p>
            <a:fld id="{EC81138F-B0D9-4E40-9B11-E75DF2062921}" type="slidenum">
              <a:rPr lang="en-US" smtClean="0"/>
              <a:t>45</a:t>
            </a:fld>
            <a:endParaRPr lang="en-US"/>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5205" y="1179512"/>
            <a:ext cx="57975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61989" y="1151616"/>
            <a:ext cx="5754687" cy="50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80144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6701" y="488429"/>
            <a:ext cx="8229600" cy="1143000"/>
          </a:xfrm>
        </p:spPr>
        <p:txBody>
          <a:bodyPr>
            <a:normAutofit fontScale="90000"/>
          </a:bodyPr>
          <a:lstStyle/>
          <a:p>
            <a:r>
              <a:rPr lang="en-US" sz="3600" dirty="0">
                <a:solidFill>
                  <a:srgbClr val="0070C0"/>
                </a:solidFill>
              </a:rPr>
              <a:t>Complex Surgical Site Infections and the Devilish Details of Risk Adjustment</a:t>
            </a:r>
            <a:r>
              <a:rPr lang="en-US" sz="3600" dirty="0"/>
              <a:t/>
            </a:r>
            <a:br>
              <a:rPr lang="en-US" sz="3600" dirty="0"/>
            </a:br>
            <a:r>
              <a:rPr lang="en-US" dirty="0"/>
              <a:t> Anderson DJ, Chen LF, Sexton DJ, Kaye Infection control and hospital epidemiology 2008;29:941-6.</a:t>
            </a:r>
            <a:endParaRPr lang="en-US" sz="2700" dirty="0"/>
          </a:p>
        </p:txBody>
      </p:sp>
      <p:sp>
        <p:nvSpPr>
          <p:cNvPr id="4" name="Content Placeholder 3"/>
          <p:cNvSpPr>
            <a:spLocks noGrp="1"/>
          </p:cNvSpPr>
          <p:nvPr>
            <p:ph idx="1"/>
          </p:nvPr>
        </p:nvSpPr>
        <p:spPr>
          <a:xfrm>
            <a:off x="1216701" y="3081546"/>
            <a:ext cx="8229600" cy="4525963"/>
          </a:xfrm>
        </p:spPr>
        <p:txBody>
          <a:bodyPr>
            <a:normAutofit/>
          </a:bodyPr>
          <a:lstStyle/>
          <a:p>
            <a:r>
              <a:rPr lang="en-US" dirty="0"/>
              <a:t> </a:t>
            </a:r>
            <a:r>
              <a:rPr lang="en-US" sz="2800" dirty="0"/>
              <a:t>Complex SSIs are serious infections that typically require </a:t>
            </a:r>
            <a:r>
              <a:rPr lang="en-US" sz="2800" dirty="0" err="1"/>
              <a:t>rehospitalization</a:t>
            </a:r>
            <a:r>
              <a:rPr lang="en-US" sz="2800" dirty="0"/>
              <a:t>, return to the operating room, and intravenous antibiotic therapy. </a:t>
            </a:r>
          </a:p>
          <a:p>
            <a:r>
              <a:rPr lang="en-US" sz="2800" dirty="0"/>
              <a:t>Such infections are difficult to ignore or miss when they do occur, and they are of undoubted significance to patients and their surgeons.</a:t>
            </a:r>
          </a:p>
        </p:txBody>
      </p:sp>
      <p:sp>
        <p:nvSpPr>
          <p:cNvPr id="2" name="Slide Number Placeholder 1"/>
          <p:cNvSpPr>
            <a:spLocks noGrp="1"/>
          </p:cNvSpPr>
          <p:nvPr>
            <p:ph type="sldNum" sz="quarter" idx="12"/>
          </p:nvPr>
        </p:nvSpPr>
        <p:spPr/>
        <p:txBody>
          <a:bodyPr/>
          <a:lstStyle/>
          <a:p>
            <a:fld id="{EC81138F-B0D9-4E40-9B11-E75DF2062921}" type="slidenum">
              <a:rPr lang="en-US" smtClean="0"/>
              <a:t>46</a:t>
            </a:fld>
            <a:endParaRPr lang="en-US"/>
          </a:p>
        </p:txBody>
      </p:sp>
    </p:spTree>
    <p:extLst>
      <p:ext uri="{BB962C8B-B14F-4D97-AF65-F5344CB8AC3E}">
        <p14:creationId xmlns:p14="http://schemas.microsoft.com/office/powerpoint/2010/main" val="24777845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idx="1"/>
          </p:nvPr>
        </p:nvSpPr>
        <p:spPr>
          <a:xfrm>
            <a:off x="1774827" y="1608139"/>
            <a:ext cx="8893175" cy="863600"/>
          </a:xfrm>
        </p:spPr>
        <p:txBody>
          <a:bodyPr/>
          <a:lstStyle/>
          <a:p>
            <a:pPr eaLnBrk="1" hangingPunct="1">
              <a:lnSpc>
                <a:spcPct val="90000"/>
              </a:lnSpc>
              <a:buFont typeface="Arial" charset="0"/>
              <a:buNone/>
            </a:pPr>
            <a:r>
              <a:rPr lang="en-GB" sz="1300" dirty="0">
                <a:latin typeface="Lucida Sans Unicode" charset="0"/>
              </a:rPr>
              <a:t> </a:t>
            </a:r>
            <a:r>
              <a:rPr lang="en-GB" sz="2600" dirty="0"/>
              <a:t>CDC/NHSN definition of SSI: “Infection occurring at the operation site </a:t>
            </a:r>
            <a:r>
              <a:rPr lang="en-GB" sz="2600" u="sng" dirty="0"/>
              <a:t>within 30 days </a:t>
            </a:r>
            <a:r>
              <a:rPr lang="en-GB" sz="2600" dirty="0"/>
              <a:t>of the procedure.” </a:t>
            </a:r>
          </a:p>
          <a:p>
            <a:pPr eaLnBrk="1" hangingPunct="1">
              <a:lnSpc>
                <a:spcPct val="90000"/>
              </a:lnSpc>
            </a:pPr>
            <a:endParaRPr lang="en-US" dirty="0"/>
          </a:p>
        </p:txBody>
      </p:sp>
      <p:sp>
        <p:nvSpPr>
          <p:cNvPr id="14338" name="Title 1"/>
          <p:cNvSpPr>
            <a:spLocks noGrp="1"/>
          </p:cNvSpPr>
          <p:nvPr>
            <p:ph type="title"/>
          </p:nvPr>
        </p:nvSpPr>
        <p:spPr>
          <a:xfrm>
            <a:off x="1919288" y="476250"/>
            <a:ext cx="8229600" cy="642939"/>
          </a:xfrm>
        </p:spPr>
        <p:txBody>
          <a:bodyPr>
            <a:normAutofit/>
          </a:bodyPr>
          <a:lstStyle/>
          <a:p>
            <a:pPr>
              <a:defRPr/>
            </a:pPr>
            <a:r>
              <a:rPr lang="en-GB" altLang="en-US" sz="3600" dirty="0">
                <a:latin typeface="+mn-lt"/>
              </a:rPr>
              <a:t>What is a Surgical Site Infection (SSI)?</a:t>
            </a:r>
            <a:endParaRPr lang="en-US" altLang="en-US" sz="3600" dirty="0">
              <a:latin typeface="+mn-lt"/>
            </a:endParaRPr>
          </a:p>
        </p:txBody>
      </p:sp>
      <p:sp>
        <p:nvSpPr>
          <p:cNvPr id="6" name="Right Brace 5"/>
          <p:cNvSpPr/>
          <p:nvPr/>
        </p:nvSpPr>
        <p:spPr>
          <a:xfrm>
            <a:off x="7319963" y="2997200"/>
            <a:ext cx="457200" cy="13716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 name="Right Brace 6"/>
          <p:cNvSpPr/>
          <p:nvPr/>
        </p:nvSpPr>
        <p:spPr>
          <a:xfrm>
            <a:off x="7319963" y="4508500"/>
            <a:ext cx="533400" cy="18288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TextBox 7"/>
          <p:cNvSpPr txBox="1">
            <a:spLocks noChangeArrowheads="1"/>
          </p:cNvSpPr>
          <p:nvPr/>
        </p:nvSpPr>
        <p:spPr bwMode="auto">
          <a:xfrm>
            <a:off x="7896225" y="3284539"/>
            <a:ext cx="2514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latin typeface="+mn-lt"/>
              </a:rPr>
              <a:t>Less severe, but harder to reliably diagnose</a:t>
            </a:r>
          </a:p>
        </p:txBody>
      </p:sp>
      <p:sp>
        <p:nvSpPr>
          <p:cNvPr id="9" name="TextBox 8"/>
          <p:cNvSpPr txBox="1">
            <a:spLocks noChangeArrowheads="1"/>
          </p:cNvSpPr>
          <p:nvPr/>
        </p:nvSpPr>
        <p:spPr bwMode="auto">
          <a:xfrm>
            <a:off x="7967663" y="4842469"/>
            <a:ext cx="1981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mn-lt"/>
              </a:rPr>
              <a:t>COMPLEX SSI: More </a:t>
            </a:r>
            <a:r>
              <a:rPr lang="en-US" sz="1800" dirty="0">
                <a:latin typeface="+mn-lt"/>
              </a:rPr>
              <a:t>severe, </a:t>
            </a:r>
            <a:r>
              <a:rPr lang="en-US" sz="1800">
                <a:latin typeface="+mn-lt"/>
              </a:rPr>
              <a:t>straightforward diagnosis</a:t>
            </a:r>
            <a:endParaRPr lang="en-US" sz="1800" dirty="0">
              <a:latin typeface="+mn-lt"/>
            </a:endParaRPr>
          </a:p>
        </p:txBody>
      </p:sp>
      <p:sp>
        <p:nvSpPr>
          <p:cNvPr id="22535" name="TextBox 11"/>
          <p:cNvSpPr txBox="1">
            <a:spLocks noChangeArrowheads="1"/>
          </p:cNvSpPr>
          <p:nvPr/>
        </p:nvSpPr>
        <p:spPr bwMode="auto">
          <a:xfrm>
            <a:off x="7246939" y="2286001"/>
            <a:ext cx="34210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400" b="1">
                <a:latin typeface="Comic Sans MS" charset="0"/>
              </a:rPr>
              <a:t>ref: Horan TC, Am J Inf Cont 2008 </a:t>
            </a:r>
            <a:endParaRPr lang="en-US" sz="1400" b="1">
              <a:latin typeface="Comic Sans MS" charset="0"/>
            </a:endParaRPr>
          </a:p>
        </p:txBody>
      </p:sp>
      <p:pic>
        <p:nvPicPr>
          <p:cNvPr id="22536" name="Picture 2" descr="http://img.medscape.com/fullsize/migrated/editorial/clinupdates/2003/2220/fry.fig2.gif"/>
          <p:cNvPicPr>
            <a:picLocks noChangeAspect="1" noChangeArrowheads="1"/>
          </p:cNvPicPr>
          <p:nvPr/>
        </p:nvPicPr>
        <p:blipFill>
          <a:blip r:embed="rId4" cstate="email">
            <a:extLst>
              <a:ext uri="{28A0092B-C50C-407E-A947-70E740481C1C}">
                <a14:useLocalDpi xmlns:a14="http://schemas.microsoft.com/office/drawing/2010/main"/>
              </a:ext>
            </a:extLst>
          </a:blip>
          <a:srcRect t="6058" b="5542"/>
          <a:stretch>
            <a:fillRect/>
          </a:stretch>
        </p:blipFill>
        <p:spPr bwMode="auto">
          <a:xfrm>
            <a:off x="2278064" y="2659065"/>
            <a:ext cx="4894263"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C81138F-B0D9-4E40-9B11-E75DF2062921}" type="slidenum">
              <a:rPr lang="en-US" smtClean="0"/>
              <a:t>47</a:t>
            </a:fld>
            <a:endParaRPr lang="en-US"/>
          </a:p>
        </p:txBody>
      </p:sp>
    </p:spTree>
    <p:custDataLst>
      <p:tags r:id="rId1"/>
    </p:custDataLst>
    <p:extLst>
      <p:ext uri="{BB962C8B-B14F-4D97-AF65-F5344CB8AC3E}">
        <p14:creationId xmlns:p14="http://schemas.microsoft.com/office/powerpoint/2010/main" val="4254475085"/>
      </p:ext>
    </p:extLst>
  </p:cSld>
  <p:clrMapOvr>
    <a:masterClrMapping/>
  </p:clrMapOvr>
  <p:transition advTm="25631"/>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17407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6AD8E44-3CE7-F34A-A9AB-CB6272F743D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991" y="0"/>
            <a:ext cx="12192000" cy="6858000"/>
          </a:xfrm>
          <a:prstGeom prst="rect">
            <a:avLst/>
          </a:prstGeom>
        </p:spPr>
      </p:pic>
      <p:sp>
        <p:nvSpPr>
          <p:cNvPr id="3" name="TextBox 2">
            <a:extLst>
              <a:ext uri="{FF2B5EF4-FFF2-40B4-BE49-F238E27FC236}">
                <a16:creationId xmlns="" xmlns:a16="http://schemas.microsoft.com/office/drawing/2014/main" id="{8F9CB0B6-4A30-1747-984C-91826893F24D}"/>
              </a:ext>
            </a:extLst>
          </p:cNvPr>
          <p:cNvSpPr txBox="1"/>
          <p:nvPr/>
        </p:nvSpPr>
        <p:spPr>
          <a:xfrm>
            <a:off x="613903" y="449706"/>
            <a:ext cx="10934212" cy="1077218"/>
          </a:xfrm>
          <a:prstGeom prst="rect">
            <a:avLst/>
          </a:prstGeom>
          <a:noFill/>
        </p:spPr>
        <p:txBody>
          <a:bodyPr wrap="none" rtlCol="0">
            <a:spAutoFit/>
          </a:bodyPr>
          <a:lstStyle/>
          <a:p>
            <a:r>
              <a:rPr lang="en-US" sz="3200" dirty="0">
                <a:solidFill>
                  <a:schemeClr val="bg1"/>
                </a:solidFill>
              </a:rPr>
              <a:t>LUCINA II: First Phase of an Implementation Intervention </a:t>
            </a:r>
          </a:p>
          <a:p>
            <a:r>
              <a:rPr lang="en-US" sz="3200" dirty="0">
                <a:solidFill>
                  <a:schemeClr val="bg1"/>
                </a:solidFill>
              </a:rPr>
              <a:t>Aimed at District Hospitals</a:t>
            </a:r>
          </a:p>
        </p:txBody>
      </p:sp>
      <p:sp>
        <p:nvSpPr>
          <p:cNvPr id="4" name="Slide Number Placeholder 3"/>
          <p:cNvSpPr>
            <a:spLocks noGrp="1"/>
          </p:cNvSpPr>
          <p:nvPr>
            <p:ph type="sldNum" sz="quarter" idx="4294967295"/>
          </p:nvPr>
        </p:nvSpPr>
        <p:spPr>
          <a:xfrm>
            <a:off x="8590663" y="6041362"/>
            <a:ext cx="683339" cy="365125"/>
          </a:xfrm>
        </p:spPr>
        <p:txBody>
          <a:bodyPr/>
          <a:lstStyle/>
          <a:p>
            <a:fld id="{EC81138F-B0D9-4E40-9B11-E75DF2062921}" type="slidenum">
              <a:rPr lang="en-US" smtClean="0"/>
              <a:t>49</a:t>
            </a:fld>
            <a:endParaRPr lang="en-US"/>
          </a:p>
        </p:txBody>
      </p:sp>
      <p:sp>
        <p:nvSpPr>
          <p:cNvPr id="5" name="Slide Number Placeholder 1"/>
          <p:cNvSpPr txBox="1">
            <a:spLocks/>
          </p:cNvSpPr>
          <p:nvPr/>
        </p:nvSpPr>
        <p:spPr>
          <a:xfrm>
            <a:off x="10876663" y="6193516"/>
            <a:ext cx="68333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1" dirty="0" smtClean="0">
                <a:solidFill>
                  <a:schemeClr val="bg1"/>
                </a:solidFill>
              </a:rPr>
              <a:t>49</a:t>
            </a:r>
            <a:endParaRPr lang="en-US" b="1" dirty="0">
              <a:solidFill>
                <a:schemeClr val="bg1"/>
              </a:solidFill>
            </a:endParaRPr>
          </a:p>
        </p:txBody>
      </p:sp>
    </p:spTree>
    <p:extLst>
      <p:ext uri="{BB962C8B-B14F-4D97-AF65-F5344CB8AC3E}">
        <p14:creationId xmlns:p14="http://schemas.microsoft.com/office/powerpoint/2010/main" val="3500692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idx="1"/>
          </p:nvPr>
        </p:nvSpPr>
        <p:spPr>
          <a:xfrm>
            <a:off x="1774827" y="1608139"/>
            <a:ext cx="8893175" cy="863600"/>
          </a:xfrm>
        </p:spPr>
        <p:txBody>
          <a:bodyPr/>
          <a:lstStyle/>
          <a:p>
            <a:pPr eaLnBrk="1" hangingPunct="1">
              <a:lnSpc>
                <a:spcPct val="90000"/>
              </a:lnSpc>
              <a:buFont typeface="Arial" charset="0"/>
              <a:buNone/>
            </a:pPr>
            <a:r>
              <a:rPr lang="en-GB" sz="1300" dirty="0">
                <a:latin typeface="Lucida Sans Unicode" charset="0"/>
              </a:rPr>
              <a:t> </a:t>
            </a:r>
            <a:r>
              <a:rPr lang="en-GB" sz="2600" dirty="0"/>
              <a:t>CDC/NHSN definition of SSI: “Infection occurring at the operation site </a:t>
            </a:r>
            <a:r>
              <a:rPr lang="en-GB" sz="2600" u="sng" dirty="0"/>
              <a:t>within 30 days </a:t>
            </a:r>
            <a:r>
              <a:rPr lang="en-GB" sz="2600" dirty="0"/>
              <a:t>of the procedure.” </a:t>
            </a:r>
          </a:p>
          <a:p>
            <a:pPr eaLnBrk="1" hangingPunct="1">
              <a:lnSpc>
                <a:spcPct val="90000"/>
              </a:lnSpc>
            </a:pPr>
            <a:endParaRPr lang="en-US" dirty="0"/>
          </a:p>
        </p:txBody>
      </p:sp>
      <p:sp>
        <p:nvSpPr>
          <p:cNvPr id="14338" name="Title 1"/>
          <p:cNvSpPr>
            <a:spLocks noGrp="1"/>
          </p:cNvSpPr>
          <p:nvPr>
            <p:ph type="title"/>
          </p:nvPr>
        </p:nvSpPr>
        <p:spPr>
          <a:xfrm>
            <a:off x="1919288" y="476250"/>
            <a:ext cx="8229600" cy="642939"/>
          </a:xfrm>
        </p:spPr>
        <p:txBody>
          <a:bodyPr>
            <a:normAutofit/>
          </a:bodyPr>
          <a:lstStyle/>
          <a:p>
            <a:pPr>
              <a:defRPr/>
            </a:pPr>
            <a:r>
              <a:rPr lang="en-GB" altLang="en-US" dirty="0">
                <a:latin typeface="+mn-lt"/>
              </a:rPr>
              <a:t>What is a Surgical Site Infection (SSI)?</a:t>
            </a:r>
            <a:endParaRPr lang="en-US" altLang="en-US" dirty="0">
              <a:latin typeface="+mn-lt"/>
            </a:endParaRPr>
          </a:p>
        </p:txBody>
      </p:sp>
      <p:sp>
        <p:nvSpPr>
          <p:cNvPr id="6" name="Right Brace 5"/>
          <p:cNvSpPr/>
          <p:nvPr/>
        </p:nvSpPr>
        <p:spPr>
          <a:xfrm>
            <a:off x="7319963" y="2997200"/>
            <a:ext cx="457200" cy="13716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 name="Right Brace 6"/>
          <p:cNvSpPr/>
          <p:nvPr/>
        </p:nvSpPr>
        <p:spPr>
          <a:xfrm>
            <a:off x="7319963" y="4508500"/>
            <a:ext cx="533400" cy="18288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TextBox 7"/>
          <p:cNvSpPr txBox="1">
            <a:spLocks noChangeArrowheads="1"/>
          </p:cNvSpPr>
          <p:nvPr/>
        </p:nvSpPr>
        <p:spPr bwMode="auto">
          <a:xfrm>
            <a:off x="7896225" y="3284539"/>
            <a:ext cx="2514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latin typeface="+mn-lt"/>
              </a:rPr>
              <a:t>Less severe, but harder to reliably diagnose</a:t>
            </a:r>
          </a:p>
        </p:txBody>
      </p:sp>
      <p:sp>
        <p:nvSpPr>
          <p:cNvPr id="9" name="TextBox 8"/>
          <p:cNvSpPr txBox="1">
            <a:spLocks noChangeArrowheads="1"/>
          </p:cNvSpPr>
          <p:nvPr/>
        </p:nvSpPr>
        <p:spPr bwMode="auto">
          <a:xfrm>
            <a:off x="7967663" y="4842469"/>
            <a:ext cx="1981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mn-lt"/>
              </a:rPr>
              <a:t>COMPLEX SSI: More </a:t>
            </a:r>
            <a:r>
              <a:rPr lang="en-US" sz="1800" dirty="0">
                <a:latin typeface="+mn-lt"/>
              </a:rPr>
              <a:t>severe, </a:t>
            </a:r>
            <a:r>
              <a:rPr lang="en-US" sz="1800">
                <a:latin typeface="+mn-lt"/>
              </a:rPr>
              <a:t>straightforward diagnosis</a:t>
            </a:r>
            <a:endParaRPr lang="en-US" sz="1800" dirty="0">
              <a:latin typeface="+mn-lt"/>
            </a:endParaRPr>
          </a:p>
        </p:txBody>
      </p:sp>
      <p:sp>
        <p:nvSpPr>
          <p:cNvPr id="22535" name="TextBox 11"/>
          <p:cNvSpPr txBox="1">
            <a:spLocks noChangeArrowheads="1"/>
          </p:cNvSpPr>
          <p:nvPr/>
        </p:nvSpPr>
        <p:spPr bwMode="auto">
          <a:xfrm>
            <a:off x="7246939" y="2286001"/>
            <a:ext cx="34210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400" b="1">
                <a:latin typeface="Comic Sans MS" charset="0"/>
              </a:rPr>
              <a:t>ref: Horan TC, Am J Inf Cont 2008 </a:t>
            </a:r>
            <a:endParaRPr lang="en-US" sz="1400" b="1">
              <a:latin typeface="Comic Sans MS" charset="0"/>
            </a:endParaRPr>
          </a:p>
        </p:txBody>
      </p:sp>
      <p:pic>
        <p:nvPicPr>
          <p:cNvPr id="22536" name="Picture 2" descr="http://img.medscape.com/fullsize/migrated/editorial/clinupdates/2003/2220/fry.fig2.gif"/>
          <p:cNvPicPr>
            <a:picLocks noChangeAspect="1" noChangeArrowheads="1"/>
          </p:cNvPicPr>
          <p:nvPr/>
        </p:nvPicPr>
        <p:blipFill>
          <a:blip r:embed="rId4" cstate="email">
            <a:extLst>
              <a:ext uri="{28A0092B-C50C-407E-A947-70E740481C1C}">
                <a14:useLocalDpi xmlns:a14="http://schemas.microsoft.com/office/drawing/2010/main"/>
              </a:ext>
            </a:extLst>
          </a:blip>
          <a:srcRect t="6058" b="5542"/>
          <a:stretch>
            <a:fillRect/>
          </a:stretch>
        </p:blipFill>
        <p:spPr bwMode="auto">
          <a:xfrm>
            <a:off x="2278064" y="2659065"/>
            <a:ext cx="4894263"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C81138F-B0D9-4E40-9B11-E75DF2062921}" type="slidenum">
              <a:rPr lang="en-US" smtClean="0"/>
              <a:t>5</a:t>
            </a:fld>
            <a:endParaRPr lang="en-US"/>
          </a:p>
        </p:txBody>
      </p:sp>
    </p:spTree>
    <p:custDataLst>
      <p:tags r:id="rId1"/>
    </p:custDataLst>
    <p:extLst>
      <p:ext uri="{BB962C8B-B14F-4D97-AF65-F5344CB8AC3E}">
        <p14:creationId xmlns:p14="http://schemas.microsoft.com/office/powerpoint/2010/main" val="788017677"/>
      </p:ext>
    </p:extLst>
  </p:cSld>
  <p:clrMapOvr>
    <a:masterClrMapping/>
  </p:clrMapOvr>
  <p:transition advTm="25631"/>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34958871-EC9A-E948-AA76-9BB60675D1E0}"/>
              </a:ext>
            </a:extLst>
          </p:cNvPr>
          <p:cNvSpPr txBox="1"/>
          <p:nvPr/>
        </p:nvSpPr>
        <p:spPr>
          <a:xfrm>
            <a:off x="305397" y="597455"/>
            <a:ext cx="10413241" cy="4924425"/>
          </a:xfrm>
          <a:prstGeom prst="rect">
            <a:avLst/>
          </a:prstGeom>
          <a:noFill/>
        </p:spPr>
        <p:txBody>
          <a:bodyPr wrap="square" rtlCol="0">
            <a:spAutoFit/>
          </a:bodyPr>
          <a:lstStyle/>
          <a:p>
            <a:pPr marL="342900" indent="-342900">
              <a:buFont typeface="Arial" panose="020B0604020202020204" pitchFamily="34" charset="0"/>
              <a:buChar char="•"/>
              <a:defRPr/>
            </a:pPr>
            <a:r>
              <a:rPr lang="en-US" altLang="en-US" sz="2800" dirty="0">
                <a:solidFill>
                  <a:schemeClr val="tx1">
                    <a:lumMod val="75000"/>
                    <a:lumOff val="25000"/>
                  </a:schemeClr>
                </a:solidFill>
                <a:ea typeface="ＭＳ Ｐゴシック" panose="020B0600070205080204" pitchFamily="34" charset="-128"/>
              </a:rPr>
              <a:t>WSIS Survey (Unpublished Data) of Level 4 and 5 Facilities in Kenya</a:t>
            </a:r>
          </a:p>
          <a:p>
            <a:pPr marL="800100" lvl="1" indent="-342900">
              <a:buFont typeface="Arial" panose="020B0604020202020204" pitchFamily="34" charset="0"/>
              <a:buChar char="•"/>
              <a:defRPr/>
            </a:pPr>
            <a:r>
              <a:rPr lang="en-US" altLang="en-US" sz="2000" dirty="0">
                <a:solidFill>
                  <a:schemeClr val="tx1">
                    <a:lumMod val="75000"/>
                    <a:lumOff val="25000"/>
                  </a:schemeClr>
                </a:solidFill>
                <a:ea typeface="ＭＳ Ｐゴシック" panose="020B0600070205080204" pitchFamily="34" charset="-128"/>
              </a:rPr>
              <a:t>Level 4 (District and Sub-district) and Level 5 (Provincial Referral) hospitals provide much of the non-specialized surgical care, including cesarean sections, for Kenyan citizens</a:t>
            </a:r>
          </a:p>
          <a:p>
            <a:pPr marL="800100" lvl="1" indent="-342900">
              <a:buFont typeface="Arial" panose="020B0604020202020204" pitchFamily="34" charset="0"/>
              <a:buChar char="•"/>
              <a:defRPr/>
            </a:pPr>
            <a:r>
              <a:rPr lang="en-US" altLang="en-US" sz="2000" dirty="0">
                <a:solidFill>
                  <a:schemeClr val="tx1">
                    <a:lumMod val="75000"/>
                    <a:lumOff val="25000"/>
                  </a:schemeClr>
                </a:solidFill>
                <a:ea typeface="ＭＳ Ｐゴシック" panose="020B0600070205080204" pitchFamily="34" charset="-128"/>
              </a:rPr>
              <a:t>Survey of 27 facilities reported an estimated population served of over 3 million</a:t>
            </a:r>
          </a:p>
          <a:p>
            <a:pPr marL="800100" lvl="1" indent="-342900">
              <a:buFont typeface="Arial" panose="020B0604020202020204" pitchFamily="34" charset="0"/>
              <a:buChar char="•"/>
              <a:defRPr/>
            </a:pPr>
            <a:r>
              <a:rPr lang="en-US" altLang="en-US" sz="2000" dirty="0">
                <a:solidFill>
                  <a:schemeClr val="tx1">
                    <a:lumMod val="75000"/>
                    <a:lumOff val="25000"/>
                  </a:schemeClr>
                </a:solidFill>
                <a:ea typeface="ＭＳ Ｐゴシック" panose="020B0600070205080204" pitchFamily="34" charset="-128"/>
              </a:rPr>
              <a:t>Unlike national referral facilities, many of these hospitals have </a:t>
            </a:r>
            <a:r>
              <a:rPr lang="en-US" altLang="en-US" sz="2000" b="1" dirty="0">
                <a:solidFill>
                  <a:schemeClr val="tx1">
                    <a:lumMod val="75000"/>
                    <a:lumOff val="25000"/>
                  </a:schemeClr>
                </a:solidFill>
                <a:ea typeface="ＭＳ Ｐゴシック" panose="020B0600070205080204" pitchFamily="34" charset="-128"/>
              </a:rPr>
              <a:t>no more than one or two surgeons on staff, if any, and no anesthesiologists </a:t>
            </a:r>
          </a:p>
          <a:p>
            <a:pPr marL="800100" lvl="1" indent="-342900">
              <a:buFont typeface="Arial" panose="020B0604020202020204" pitchFamily="34" charset="0"/>
              <a:buChar char="•"/>
              <a:defRPr/>
            </a:pPr>
            <a:r>
              <a:rPr lang="en-US" altLang="en-US" sz="2000" dirty="0">
                <a:solidFill>
                  <a:schemeClr val="tx1">
                    <a:lumMod val="75000"/>
                    <a:lumOff val="25000"/>
                  </a:schemeClr>
                </a:solidFill>
                <a:ea typeface="ＭＳ Ｐゴシック" panose="020B0600070205080204" pitchFamily="34" charset="-128"/>
              </a:rPr>
              <a:t>Much of the surgical burden is handled by Medical Officers</a:t>
            </a:r>
          </a:p>
          <a:p>
            <a:pPr marL="800100" lvl="1" indent="-342900">
              <a:buFont typeface="Arial" panose="020B0604020202020204" pitchFamily="34" charset="0"/>
              <a:buChar char="•"/>
              <a:defRPr/>
            </a:pPr>
            <a:r>
              <a:rPr lang="en-US" altLang="en-US" sz="2000" dirty="0">
                <a:solidFill>
                  <a:schemeClr val="tx1">
                    <a:lumMod val="75000"/>
                    <a:lumOff val="25000"/>
                  </a:schemeClr>
                </a:solidFill>
                <a:ea typeface="ＭＳ Ｐゴシック" panose="020B0600070205080204" pitchFamily="34" charset="-128"/>
              </a:rPr>
              <a:t>At least one half of the surveyed hospitals did not have a functioning infection control activity</a:t>
            </a:r>
          </a:p>
          <a:p>
            <a:pPr marL="342900" indent="-342900">
              <a:buFont typeface="Arial" panose="020B0604020202020204" pitchFamily="34" charset="0"/>
              <a:buChar char="•"/>
              <a:defRPr/>
            </a:pPr>
            <a:endParaRPr lang="en-US" altLang="en-US" sz="2000" b="1" dirty="0">
              <a:solidFill>
                <a:schemeClr val="tx1">
                  <a:lumMod val="75000"/>
                  <a:lumOff val="25000"/>
                </a:schemeClr>
              </a:solidFill>
              <a:ea typeface="ＭＳ Ｐゴシック" panose="020B0600070205080204" pitchFamily="34" charset="-128"/>
            </a:endParaRPr>
          </a:p>
          <a:p>
            <a:pPr marL="342900" indent="-342900">
              <a:buFont typeface="Arial" panose="020B0604020202020204" pitchFamily="34" charset="0"/>
              <a:buChar char="•"/>
              <a:defRPr/>
            </a:pPr>
            <a:endParaRPr lang="en-US" altLang="en-US" sz="2000" dirty="0">
              <a:solidFill>
                <a:schemeClr val="tx1">
                  <a:lumMod val="75000"/>
                  <a:lumOff val="25000"/>
                </a:schemeClr>
              </a:solidFill>
              <a:ea typeface="ＭＳ Ｐゴシック" panose="020B0600070205080204" pitchFamily="34" charset="-128"/>
            </a:endParaRPr>
          </a:p>
          <a:p>
            <a:pPr marL="800100" lvl="1" indent="-342900">
              <a:buFont typeface="Arial" panose="020B0604020202020204" pitchFamily="34" charset="0"/>
              <a:buChar char="•"/>
              <a:defRPr/>
            </a:pPr>
            <a:endParaRPr lang="en-US" altLang="en-US" sz="2000" dirty="0">
              <a:solidFill>
                <a:schemeClr val="tx1">
                  <a:lumMod val="75000"/>
                  <a:lumOff val="25000"/>
                </a:schemeClr>
              </a:solidFill>
              <a:ea typeface="ＭＳ Ｐゴシック" panose="020B0600070205080204" pitchFamily="34" charset="-128"/>
            </a:endParaRPr>
          </a:p>
          <a:p>
            <a:pPr algn="l"/>
            <a:endParaRPr lang="en-US" b="1" dirty="0">
              <a:solidFill>
                <a:srgbClr val="336998"/>
              </a:solidFill>
              <a:latin typeface="Arial Nova" panose="020B0504020202020204" pitchFamily="34" charset="0"/>
            </a:endParaRPr>
          </a:p>
        </p:txBody>
      </p:sp>
    </p:spTree>
    <p:extLst>
      <p:ext uri="{BB962C8B-B14F-4D97-AF65-F5344CB8AC3E}">
        <p14:creationId xmlns:p14="http://schemas.microsoft.com/office/powerpoint/2010/main" val="2146162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F65D1A32-9995-3847-B165-2BBAA6780B2A}"/>
              </a:ext>
            </a:extLst>
          </p:cNvPr>
          <p:cNvSpPr>
            <a:spLocks noGrp="1"/>
          </p:cNvSpPr>
          <p:nvPr>
            <p:ph type="title"/>
          </p:nvPr>
        </p:nvSpPr>
        <p:spPr>
          <a:xfrm>
            <a:off x="677334" y="366713"/>
            <a:ext cx="8596668" cy="876300"/>
          </a:xfrm>
        </p:spPr>
        <p:txBody>
          <a:bodyPr>
            <a:normAutofit/>
          </a:bodyPr>
          <a:lstStyle/>
          <a:p>
            <a:r>
              <a:rPr lang="en-US" sz="4267" b="1" dirty="0">
                <a:solidFill>
                  <a:srgbClr val="0070C0"/>
                </a:solidFill>
                <a:latin typeface="+mn-lt"/>
              </a:rPr>
              <a:t>Conclusions</a:t>
            </a:r>
          </a:p>
        </p:txBody>
      </p:sp>
      <p:sp>
        <p:nvSpPr>
          <p:cNvPr id="28674" name="Content Placeholder 2">
            <a:extLst>
              <a:ext uri="{FF2B5EF4-FFF2-40B4-BE49-F238E27FC236}">
                <a16:creationId xmlns="" xmlns:a16="http://schemas.microsoft.com/office/drawing/2014/main" id="{9A85A95E-4DA3-D140-A2C1-E53DD150823F}"/>
              </a:ext>
            </a:extLst>
          </p:cNvPr>
          <p:cNvSpPr>
            <a:spLocks noGrp="1" noChangeArrowheads="1"/>
          </p:cNvSpPr>
          <p:nvPr>
            <p:ph idx="1"/>
          </p:nvPr>
        </p:nvSpPr>
        <p:spPr>
          <a:xfrm>
            <a:off x="677334" y="1385889"/>
            <a:ext cx="8596668" cy="4655474"/>
          </a:xfrm>
        </p:spPr>
        <p:txBody>
          <a:bodyPr>
            <a:normAutofit fontScale="85000" lnSpcReduction="10000"/>
          </a:bodyPr>
          <a:lstStyle/>
          <a:p>
            <a:pPr eaLnBrk="1" hangingPunct="1"/>
            <a:r>
              <a:rPr lang="en-US" altLang="en-US" sz="2400" dirty="0"/>
              <a:t>There is compelling information that application of key guideline recommendations results  in a substantial decrease in SSI rates in patients s. </a:t>
            </a:r>
          </a:p>
          <a:p>
            <a:r>
              <a:rPr lang="en-US" altLang="en-US" sz="2400" dirty="0"/>
              <a:t>Poor sterilization practices, unit cleansing, and other recognized patient- and status-dependent factors that are difficult to change without significant infrastructure and financial investment may have been overcome by appropriate antibiotic prophylaxis.</a:t>
            </a:r>
          </a:p>
          <a:p>
            <a:r>
              <a:rPr lang="en-US" altLang="en-US" sz="2400" dirty="0">
                <a:ea typeface="ＭＳ Ｐゴシック" panose="020B0600070205080204" pitchFamily="34" charset="-128"/>
              </a:rPr>
              <a:t>Given the significant difference in settings, separate but parallel implementation work should be carried out at Level 4 and 5 hospitals in Kenya, and facilities of a similar type in other LMIC, in order to take into account the differences in workforce dynamics and resources</a:t>
            </a:r>
          </a:p>
          <a:p>
            <a:pPr eaLnBrk="1" hangingPunct="1"/>
            <a:r>
              <a:rPr lang="en-US" altLang="en-US" sz="2400" dirty="0"/>
              <a:t>The implementation of these recommendations through tested methods will reduce the burden of SSIs and likely other healthcare associated infections</a:t>
            </a:r>
          </a:p>
          <a:p>
            <a:pPr eaLnBrk="1" hangingPunct="1"/>
            <a:endParaRPr lang="en-US" altLang="en-US" sz="2400" dirty="0"/>
          </a:p>
        </p:txBody>
      </p:sp>
      <p:sp>
        <p:nvSpPr>
          <p:cNvPr id="2" name="Slide Number Placeholder 1"/>
          <p:cNvSpPr>
            <a:spLocks noGrp="1"/>
          </p:cNvSpPr>
          <p:nvPr>
            <p:ph type="sldNum" sz="quarter" idx="12"/>
          </p:nvPr>
        </p:nvSpPr>
        <p:spPr/>
        <p:txBody>
          <a:bodyPr/>
          <a:lstStyle/>
          <a:p>
            <a:fld id="{EC81138F-B0D9-4E40-9B11-E75DF2062921}" type="slidenum">
              <a:rPr lang="en-US" smtClean="0"/>
              <a:t>51</a:t>
            </a:fld>
            <a:endParaRPr lang="en-US"/>
          </a:p>
        </p:txBody>
      </p:sp>
    </p:spTree>
    <p:extLst>
      <p:ext uri="{BB962C8B-B14F-4D97-AF65-F5344CB8AC3E}">
        <p14:creationId xmlns:p14="http://schemas.microsoft.com/office/powerpoint/2010/main" val="35983156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C81138F-B0D9-4E40-9B11-E75DF2062921}" type="slidenum">
              <a:rPr lang="en-US" smtClean="0"/>
              <a:t>52</a:t>
            </a:fld>
            <a:endParaRPr lang="en-US"/>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a:solidFill>
            <a:schemeClr val="tx1"/>
          </a:solidFill>
          <a:ln>
            <a:noFill/>
          </a:ln>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9704"/>
            <a:ext cx="12192000" cy="6316580"/>
          </a:xfrm>
          <a:prstGeom prst="rect">
            <a:avLst/>
          </a:prstGeom>
        </p:spPr>
      </p:pic>
    </p:spTree>
    <p:extLst>
      <p:ext uri="{BB962C8B-B14F-4D97-AF65-F5344CB8AC3E}">
        <p14:creationId xmlns:p14="http://schemas.microsoft.com/office/powerpoint/2010/main" val="18563616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14" y="-300793"/>
            <a:ext cx="12196014" cy="9119939"/>
          </a:xfrm>
          <a:prstGeom prst="rect">
            <a:avLst/>
          </a:prstGeom>
        </p:spPr>
      </p:pic>
      <p:sp>
        <p:nvSpPr>
          <p:cNvPr id="3" name="Slide Number Placeholder 2"/>
          <p:cNvSpPr>
            <a:spLocks noGrp="1"/>
          </p:cNvSpPr>
          <p:nvPr>
            <p:ph type="sldNum" sz="quarter" idx="12"/>
          </p:nvPr>
        </p:nvSpPr>
        <p:spPr/>
        <p:txBody>
          <a:bodyPr/>
          <a:lstStyle/>
          <a:p>
            <a:fld id="{EC81138F-B0D9-4E40-9B11-E75DF2062921}" type="slidenum">
              <a:rPr lang="en-US" smtClean="0"/>
              <a:t>53</a:t>
            </a:fld>
            <a:endParaRPr lang="en-US"/>
          </a:p>
        </p:txBody>
      </p:sp>
    </p:spTree>
    <p:extLst>
      <p:ext uri="{BB962C8B-B14F-4D97-AF65-F5344CB8AC3E}">
        <p14:creationId xmlns:p14="http://schemas.microsoft.com/office/powerpoint/2010/main" val="1934686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SI">
            <a:extLst>
              <a:ext uri="{FF2B5EF4-FFF2-40B4-BE49-F238E27FC236}">
                <a16:creationId xmlns="" xmlns:a16="http://schemas.microsoft.com/office/drawing/2014/main" id="{9972EF6D-75F6-D349-9E2B-DC96C0A322A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1066" y="1514007"/>
            <a:ext cx="5856806" cy="5019206"/>
          </a:xfrm>
          <a:prstGeom prst="rect">
            <a:avLst/>
          </a:prstGeom>
          <a:noFill/>
          <a:ln>
            <a:noFill/>
          </a:ln>
          <a:effectLst>
            <a:outerShdw blurRad="50800"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a:extLst>
              <a:ext uri="{FF2B5EF4-FFF2-40B4-BE49-F238E27FC236}">
                <a16:creationId xmlns="" xmlns:a16="http://schemas.microsoft.com/office/drawing/2014/main" id="{8F583070-F036-3843-B062-1C4E4793C896}"/>
              </a:ext>
            </a:extLst>
          </p:cNvPr>
          <p:cNvSpPr>
            <a:spLocks noGrp="1"/>
          </p:cNvSpPr>
          <p:nvPr>
            <p:ph type="title"/>
          </p:nvPr>
        </p:nvSpPr>
        <p:spPr>
          <a:xfrm>
            <a:off x="386585" y="324787"/>
            <a:ext cx="9731775" cy="1189220"/>
          </a:xfrm>
        </p:spPr>
        <p:txBody>
          <a:bodyPr>
            <a:normAutofit fontScale="90000"/>
          </a:bodyPr>
          <a:lstStyle/>
          <a:p>
            <a:r>
              <a:rPr lang="en-GB" dirty="0">
                <a:solidFill>
                  <a:srgbClr val="0070C0"/>
                </a:solidFill>
              </a:rPr>
              <a:t>SSI Rates in Low- and Middle-Income Countries According to Wound Classification</a:t>
            </a:r>
            <a:r>
              <a:rPr lang="en-US" b="1" dirty="0">
                <a:solidFill>
                  <a:srgbClr val="336998"/>
                </a:solidFill>
                <a:latin typeface="Arial Nova" panose="020B0504020202020204" pitchFamily="34" charset="0"/>
              </a:rPr>
              <a:t/>
            </a:r>
            <a:br>
              <a:rPr lang="en-US" b="1" dirty="0">
                <a:solidFill>
                  <a:srgbClr val="336998"/>
                </a:solidFill>
                <a:latin typeface="Arial Nova" panose="020B0504020202020204" pitchFamily="34" charset="0"/>
              </a:rPr>
            </a:br>
            <a:endParaRPr lang="en-US" dirty="0"/>
          </a:p>
        </p:txBody>
      </p:sp>
      <p:sp>
        <p:nvSpPr>
          <p:cNvPr id="2" name="Slide Number Placeholder 1"/>
          <p:cNvSpPr>
            <a:spLocks noGrp="1"/>
          </p:cNvSpPr>
          <p:nvPr>
            <p:ph type="sldNum" sz="quarter" idx="12"/>
          </p:nvPr>
        </p:nvSpPr>
        <p:spPr/>
        <p:txBody>
          <a:bodyPr/>
          <a:lstStyle/>
          <a:p>
            <a:fld id="{EC81138F-B0D9-4E40-9B11-E75DF2062921}" type="slidenum">
              <a:rPr lang="en-US" smtClean="0"/>
              <a:t>6</a:t>
            </a:fld>
            <a:endParaRPr lang="en-US"/>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94302" y="2535238"/>
            <a:ext cx="510857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8454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 xmlns:a16="http://schemas.microsoft.com/office/drawing/2014/main" id="{5E3140CF-B3AA-A742-8798-8B54DA7CDD3D}"/>
              </a:ext>
            </a:extLst>
          </p:cNvPr>
          <p:cNvSpPr>
            <a:spLocks noGrp="1"/>
          </p:cNvSpPr>
          <p:nvPr>
            <p:ph type="title"/>
          </p:nvPr>
        </p:nvSpPr>
        <p:spPr>
          <a:xfrm>
            <a:off x="443157" y="576146"/>
            <a:ext cx="9570637" cy="1320800"/>
          </a:xfrm>
        </p:spPr>
        <p:txBody>
          <a:bodyPr>
            <a:normAutofit fontScale="90000"/>
          </a:bodyPr>
          <a:lstStyle/>
          <a:p>
            <a:pPr algn="ctr"/>
            <a:r>
              <a:rPr lang="en-US" dirty="0">
                <a:latin typeface="Calibri" panose="020F0502020204030204" pitchFamily="34" charset="0"/>
                <a:ea typeface="Calibri" panose="020F0502020204030204" pitchFamily="34" charset="0"/>
                <a:cs typeface="Times New Roman" panose="02020603050405020304" pitchFamily="18" charset="0"/>
              </a:rPr>
              <a:t>Surgical site infection after gastrointestinal surgery in high-income, middle-income, and low-income countries</a:t>
            </a:r>
            <a:r>
              <a:rPr lang="en-US" sz="2400" b="1" dirty="0">
                <a:solidFill>
                  <a:schemeClr val="tx1"/>
                </a:solidFill>
                <a:latin typeface="+mn-lt"/>
              </a:rPr>
              <a:t/>
            </a:r>
            <a:br>
              <a:rPr lang="en-US" sz="2400" b="1" dirty="0">
                <a:solidFill>
                  <a:schemeClr val="tx1"/>
                </a:solidFill>
                <a:latin typeface="+mn-lt"/>
              </a:rPr>
            </a:br>
            <a:endParaRPr lang="en-US" sz="2400" dirty="0">
              <a:solidFill>
                <a:schemeClr val="tx1"/>
              </a:solidFill>
              <a:latin typeface="+mn-lt"/>
            </a:endParaRPr>
          </a:p>
        </p:txBody>
      </p:sp>
      <p:pic>
        <p:nvPicPr>
          <p:cNvPr id="4" name="Picture 3">
            <a:extLst>
              <a:ext uri="{FF2B5EF4-FFF2-40B4-BE49-F238E27FC236}">
                <a16:creationId xmlns="" xmlns:a16="http://schemas.microsoft.com/office/drawing/2014/main" id="{96CD575D-1ADB-4F9D-BA67-07152862E360}"/>
              </a:ext>
            </a:extLst>
          </p:cNvPr>
          <p:cNvPicPr>
            <a:picLocks noChangeAspect="1"/>
          </p:cNvPicPr>
          <p:nvPr/>
        </p:nvPicPr>
        <p:blipFill>
          <a:blip r:embed="rId2"/>
          <a:stretch>
            <a:fillRect/>
          </a:stretch>
        </p:blipFill>
        <p:spPr>
          <a:xfrm>
            <a:off x="1618105" y="1896946"/>
            <a:ext cx="7220740" cy="4275438"/>
          </a:xfrm>
          <a:prstGeom prst="rect">
            <a:avLst/>
          </a:prstGeom>
        </p:spPr>
      </p:pic>
      <p:sp>
        <p:nvSpPr>
          <p:cNvPr id="5" name="Rectangle 4">
            <a:extLst>
              <a:ext uri="{FF2B5EF4-FFF2-40B4-BE49-F238E27FC236}">
                <a16:creationId xmlns="" xmlns:a16="http://schemas.microsoft.com/office/drawing/2014/main" id="{A5C0306C-2FF4-CB44-93BC-0B7517704E66}"/>
              </a:ext>
            </a:extLst>
          </p:cNvPr>
          <p:cNvSpPr/>
          <p:nvPr/>
        </p:nvSpPr>
        <p:spPr>
          <a:xfrm>
            <a:off x="1515213" y="6375969"/>
            <a:ext cx="6996843" cy="369332"/>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The Lancet Infectious diseases 2018;18:516-25</a:t>
            </a:r>
            <a:r>
              <a:rPr lang="en-US" dirty="0"/>
              <a:t> </a:t>
            </a:r>
          </a:p>
        </p:txBody>
      </p:sp>
      <p:sp>
        <p:nvSpPr>
          <p:cNvPr id="2" name="Slide Number Placeholder 1"/>
          <p:cNvSpPr>
            <a:spLocks noGrp="1"/>
          </p:cNvSpPr>
          <p:nvPr>
            <p:ph type="sldNum" sz="quarter" idx="12"/>
          </p:nvPr>
        </p:nvSpPr>
        <p:spPr/>
        <p:txBody>
          <a:bodyPr/>
          <a:lstStyle/>
          <a:p>
            <a:fld id="{EC81138F-B0D9-4E40-9B11-E75DF2062921}" type="slidenum">
              <a:rPr lang="en-US" smtClean="0"/>
              <a:t>7</a:t>
            </a:fld>
            <a:endParaRPr lang="en-US"/>
          </a:p>
        </p:txBody>
      </p:sp>
    </p:spTree>
    <p:extLst>
      <p:ext uri="{BB962C8B-B14F-4D97-AF65-F5344CB8AC3E}">
        <p14:creationId xmlns:p14="http://schemas.microsoft.com/office/powerpoint/2010/main" val="3544549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r>
              <a:rPr lang="en-US" sz="4000" b="1" dirty="0"/>
              <a:t>Background: Impact</a:t>
            </a:r>
          </a:p>
        </p:txBody>
      </p:sp>
      <p:sp>
        <p:nvSpPr>
          <p:cNvPr id="64515" name="Rectangle 3"/>
          <p:cNvSpPr>
            <a:spLocks noGrp="1" noChangeArrowheads="1"/>
          </p:cNvSpPr>
          <p:nvPr>
            <p:ph type="body" idx="1"/>
          </p:nvPr>
        </p:nvSpPr>
        <p:spPr>
          <a:xfrm>
            <a:off x="1981200" y="1623219"/>
            <a:ext cx="8305800" cy="4114800"/>
          </a:xfrm>
        </p:spPr>
        <p:txBody>
          <a:bodyPr>
            <a:normAutofit lnSpcReduction="10000"/>
          </a:bodyPr>
          <a:lstStyle/>
          <a:p>
            <a:pPr>
              <a:lnSpc>
                <a:spcPct val="110000"/>
              </a:lnSpc>
              <a:buFontTx/>
              <a:buNone/>
            </a:pPr>
            <a:r>
              <a:rPr lang="en-US" b="1" dirty="0"/>
              <a:t>Length of Hospital Stay</a:t>
            </a:r>
          </a:p>
          <a:p>
            <a:pPr>
              <a:lnSpc>
                <a:spcPct val="110000"/>
              </a:lnSpc>
            </a:pPr>
            <a:r>
              <a:rPr lang="en-US" sz="2400" dirty="0"/>
              <a:t>~7-10 additional postoperative hospital days</a:t>
            </a:r>
          </a:p>
          <a:p>
            <a:pPr>
              <a:lnSpc>
                <a:spcPct val="110000"/>
              </a:lnSpc>
              <a:buFontTx/>
              <a:buNone/>
            </a:pPr>
            <a:r>
              <a:rPr lang="en-US" b="1" dirty="0"/>
              <a:t>Cost</a:t>
            </a:r>
          </a:p>
          <a:p>
            <a:pPr>
              <a:lnSpc>
                <a:spcPct val="110000"/>
              </a:lnSpc>
            </a:pPr>
            <a:r>
              <a:rPr lang="en-US" sz="2400" dirty="0"/>
              <a:t>$3000-$29,000/SSI depending on procedure &amp; pathogen</a:t>
            </a:r>
          </a:p>
          <a:p>
            <a:pPr>
              <a:lnSpc>
                <a:spcPct val="110000"/>
              </a:lnSpc>
            </a:pPr>
            <a:r>
              <a:rPr lang="en-US" sz="2400" dirty="0"/>
              <a:t>Up to $10 billion annually </a:t>
            </a:r>
          </a:p>
          <a:p>
            <a:pPr>
              <a:lnSpc>
                <a:spcPct val="110000"/>
              </a:lnSpc>
            </a:pPr>
            <a:r>
              <a:rPr lang="en-US" sz="2400" dirty="0"/>
              <a:t>Most estimates are based on inpatient costs at time of index operation and do not account for the additional costs of </a:t>
            </a:r>
            <a:r>
              <a:rPr lang="en-US" sz="2400" dirty="0" err="1"/>
              <a:t>rehospitalization</a:t>
            </a:r>
            <a:r>
              <a:rPr lang="en-US" sz="2400" dirty="0"/>
              <a:t>, post-discharge outpatient expenses, and long term disabilities </a:t>
            </a:r>
          </a:p>
        </p:txBody>
      </p:sp>
      <p:sp>
        <p:nvSpPr>
          <p:cNvPr id="4" name="TextBox 3"/>
          <p:cNvSpPr txBox="1"/>
          <p:nvPr/>
        </p:nvSpPr>
        <p:spPr>
          <a:xfrm>
            <a:off x="2209802" y="5943601"/>
            <a:ext cx="7090403" cy="738664"/>
          </a:xfrm>
          <a:prstGeom prst="rect">
            <a:avLst/>
          </a:prstGeom>
          <a:noFill/>
        </p:spPr>
        <p:txBody>
          <a:bodyPr wrap="square" rtlCol="0">
            <a:spAutoFit/>
          </a:bodyPr>
          <a:lstStyle/>
          <a:p>
            <a:pPr defTabSz="457095"/>
            <a:r>
              <a:rPr lang="en-US" sz="1400" dirty="0">
                <a:solidFill>
                  <a:prstClr val="black"/>
                </a:solidFill>
              </a:rPr>
              <a:t>Anderson DJ, </a:t>
            </a:r>
            <a:r>
              <a:rPr lang="en-US" sz="1400" dirty="0" err="1">
                <a:solidFill>
                  <a:prstClr val="black"/>
                </a:solidFill>
              </a:rPr>
              <a:t>etal</a:t>
            </a:r>
            <a:r>
              <a:rPr lang="en-US" sz="1400" dirty="0">
                <a:solidFill>
                  <a:prstClr val="black"/>
                </a:solidFill>
              </a:rPr>
              <a:t>. Strategies to prevent surgical site infections in acute care hospitals. </a:t>
            </a:r>
          </a:p>
          <a:p>
            <a:pPr defTabSz="457095"/>
            <a:r>
              <a:rPr lang="en-US" sz="1400" dirty="0">
                <a:solidFill>
                  <a:prstClr val="black"/>
                </a:solidFill>
              </a:rPr>
              <a:t>Infect Control Hosp </a:t>
            </a:r>
            <a:r>
              <a:rPr lang="en-US" sz="1400" dirty="0" err="1">
                <a:solidFill>
                  <a:prstClr val="black"/>
                </a:solidFill>
              </a:rPr>
              <a:t>Epidemiol</a:t>
            </a:r>
            <a:r>
              <a:rPr lang="en-US" sz="1400" dirty="0">
                <a:solidFill>
                  <a:prstClr val="black"/>
                </a:solidFill>
              </a:rPr>
              <a:t> 2008;29:S51-S61 for individual references</a:t>
            </a:r>
          </a:p>
          <a:p>
            <a:pPr defTabSz="457095"/>
            <a:endParaRPr lang="en-US" sz="1400" dirty="0">
              <a:solidFill>
                <a:prstClr val="black"/>
              </a:solidFill>
            </a:endParaRPr>
          </a:p>
        </p:txBody>
      </p:sp>
      <p:sp>
        <p:nvSpPr>
          <p:cNvPr id="2" name="Slide Number Placeholder 1"/>
          <p:cNvSpPr>
            <a:spLocks noGrp="1"/>
          </p:cNvSpPr>
          <p:nvPr>
            <p:ph type="sldNum" sz="quarter" idx="12"/>
          </p:nvPr>
        </p:nvSpPr>
        <p:spPr/>
        <p:txBody>
          <a:bodyPr/>
          <a:lstStyle/>
          <a:p>
            <a:fld id="{EC81138F-B0D9-4E40-9B11-E75DF2062921}" type="slidenum">
              <a:rPr lang="en-US" smtClean="0"/>
              <a:t>8</a:t>
            </a:fld>
            <a:endParaRPr lang="en-US"/>
          </a:p>
        </p:txBody>
      </p:sp>
    </p:spTree>
    <p:extLst>
      <p:ext uri="{BB962C8B-B14F-4D97-AF65-F5344CB8AC3E}">
        <p14:creationId xmlns:p14="http://schemas.microsoft.com/office/powerpoint/2010/main" val="3333806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6" y="609600"/>
            <a:ext cx="11514665" cy="1320800"/>
          </a:xfrm>
        </p:spPr>
        <p:txBody>
          <a:bodyPr>
            <a:noAutofit/>
          </a:bodyPr>
          <a:lstStyle/>
          <a:p>
            <a:r>
              <a:rPr lang="en-US" sz="4267" b="1" dirty="0">
                <a:solidFill>
                  <a:srgbClr val="0070C0"/>
                </a:solidFill>
                <a:latin typeface="Calibri" panose="020F0502020204030204" pitchFamily="34" charset="0"/>
                <a:cs typeface="Calibri" panose="020F0502020204030204" pitchFamily="34" charset="0"/>
              </a:rPr>
              <a:t>Value of Cesarean Section (CS) as a Model Operation for SSI Prevention Research</a:t>
            </a:r>
          </a:p>
        </p:txBody>
      </p:sp>
      <p:sp>
        <p:nvSpPr>
          <p:cNvPr id="3" name="Content Placeholder 2"/>
          <p:cNvSpPr>
            <a:spLocks noGrp="1"/>
          </p:cNvSpPr>
          <p:nvPr>
            <p:ph idx="1"/>
          </p:nvPr>
        </p:nvSpPr>
        <p:spPr>
          <a:xfrm>
            <a:off x="677334" y="2160589"/>
            <a:ext cx="9879830" cy="3880773"/>
          </a:xfrm>
        </p:spPr>
        <p:txBody>
          <a:bodyPr>
            <a:normAutofit/>
          </a:bodyPr>
          <a:lstStyle/>
          <a:p>
            <a:r>
              <a:rPr lang="en-US" sz="3200" dirty="0"/>
              <a:t>50-80% of surgery in Sub-Saharan Africa is CS</a:t>
            </a:r>
          </a:p>
          <a:p>
            <a:r>
              <a:rPr lang="en-US" sz="3200" dirty="0"/>
              <a:t>CS is a highly standardized operation</a:t>
            </a:r>
          </a:p>
          <a:p>
            <a:r>
              <a:rPr lang="en-US" sz="3200" dirty="0"/>
              <a:t>Young, typically healthy patients </a:t>
            </a:r>
          </a:p>
          <a:p>
            <a:endParaRPr lang="en-US" dirty="0"/>
          </a:p>
        </p:txBody>
      </p:sp>
      <p:sp>
        <p:nvSpPr>
          <p:cNvPr id="4" name="Slide Number Placeholder 3"/>
          <p:cNvSpPr>
            <a:spLocks noGrp="1"/>
          </p:cNvSpPr>
          <p:nvPr>
            <p:ph type="sldNum" sz="quarter" idx="12"/>
          </p:nvPr>
        </p:nvSpPr>
        <p:spPr/>
        <p:txBody>
          <a:bodyPr/>
          <a:lstStyle/>
          <a:p>
            <a:fld id="{EC81138F-B0D9-4E40-9B11-E75DF2062921}" type="slidenum">
              <a:rPr lang="en-US" smtClean="0"/>
              <a:t>9</a:t>
            </a:fld>
            <a:endParaRPr lang="en-US"/>
          </a:p>
        </p:txBody>
      </p:sp>
    </p:spTree>
    <p:extLst>
      <p:ext uri="{BB962C8B-B14F-4D97-AF65-F5344CB8AC3E}">
        <p14:creationId xmlns:p14="http://schemas.microsoft.com/office/powerpoint/2010/main" val="4907593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1|0.4"/>
</p:tagLst>
</file>

<file path=ppt/tags/tag2.xml><?xml version="1.0" encoding="utf-8"?>
<p:tagLst xmlns:a="http://schemas.openxmlformats.org/drawingml/2006/main" xmlns:r="http://schemas.openxmlformats.org/officeDocument/2006/relationships" xmlns:p="http://schemas.openxmlformats.org/presentationml/2006/main">
  <p:tag name="TIMING" val="|15.1|0.4"/>
</p:tagLst>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1826</Words>
  <Application>Microsoft Office PowerPoint</Application>
  <PresentationFormat>Custom</PresentationFormat>
  <Paragraphs>203</Paragraphs>
  <Slides>53</Slides>
  <Notes>17</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Facet</vt:lpstr>
      <vt:lpstr>SSI Surveillance Strategies in Under-Resourced Settings </vt:lpstr>
      <vt:lpstr>Objectives</vt:lpstr>
      <vt:lpstr>PowerPoint Presentation</vt:lpstr>
      <vt:lpstr>Surgical Site Infection Rates Through Time</vt:lpstr>
      <vt:lpstr>What is a Surgical Site Infection (SSI)?</vt:lpstr>
      <vt:lpstr>SSI Rates in Low- and Middle-Income Countries According to Wound Classification </vt:lpstr>
      <vt:lpstr>Surgical site infection after gastrointestinal surgery in high-income, middle-income, and low-income countries </vt:lpstr>
      <vt:lpstr>Background: Impact</vt:lpstr>
      <vt:lpstr>Value of Cesarean Section (CS) as a Model Operation for SSI Prevention Research</vt:lpstr>
      <vt:lpstr>PowerPoint Presentation</vt:lpstr>
      <vt:lpstr>Infection Rates in Cesarean Section in Sub-Saharan Africa – A Systematic Review</vt:lpstr>
      <vt:lpstr>Key Elements in Reducing SSI</vt:lpstr>
      <vt:lpstr>Challenges for SSI Surveillance and Prevention in LMIC Setting</vt:lpstr>
      <vt:lpstr>PowerPoint Presentation</vt:lpstr>
      <vt:lpstr>PowerPoint Presentation</vt:lpstr>
      <vt:lpstr>PowerPoint Presentation</vt:lpstr>
      <vt:lpstr>Why Bother with  New Guidelines in  Infection Control?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Recommendation Areas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Implementation Project in Sub-Saharan Africa</vt:lpstr>
      <vt:lpstr>PowerPoint Presentation</vt:lpstr>
      <vt:lpstr>PowerPoint Presentation</vt:lpstr>
      <vt:lpstr>global health gaps that we seek to address</vt:lpstr>
      <vt:lpstr>PowerPoint Presentation</vt:lpstr>
      <vt:lpstr>The Case for a Focus on Smaller District Hospitals</vt:lpstr>
      <vt:lpstr>Hospital Levels in Kenya</vt:lpstr>
      <vt:lpstr>PowerPoint Presentation</vt:lpstr>
      <vt:lpstr>PowerPoint Presentation</vt:lpstr>
      <vt:lpstr>PowerPoint Presentation</vt:lpstr>
      <vt:lpstr>Complex Surgical Site Infections and the Devilish Details of Risk Adjustment  Anderson DJ, Chen LF, Sexton DJ, Kaye Infection control and hospital epidemiology 2008;29:941-6.</vt:lpstr>
      <vt:lpstr>What is a Surgical Site Infection (SSI)?</vt:lpstr>
      <vt:lpstr>PowerPoint Presentation</vt:lpstr>
      <vt:lpstr>PowerPoint Presentation</vt:lpstr>
      <vt:lpstr>PowerPoint Presentation</vt:lpstr>
      <vt:lpstr>Conclusions</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SSI Surveillance Strategies in Under-Resourced Settings</dc:title>
  <dc:creator>Solomkin, Joseph (solomkjs)</dc:creator>
  <cp:lastModifiedBy>Ranasinghe, Romali</cp:lastModifiedBy>
  <cp:revision>17</cp:revision>
  <cp:lastPrinted>2019-06-11T12:27:09Z</cp:lastPrinted>
  <dcterms:created xsi:type="dcterms:W3CDTF">2019-06-07T17:52:07Z</dcterms:created>
  <dcterms:modified xsi:type="dcterms:W3CDTF">2019-06-11T15:54:29Z</dcterms:modified>
</cp:coreProperties>
</file>