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957" r:id="rId1"/>
  </p:sldMasterIdLst>
  <p:notesMasterIdLst>
    <p:notesMasterId r:id="rId63"/>
  </p:notesMasterIdLst>
  <p:handoutMasterIdLst>
    <p:handoutMasterId r:id="rId64"/>
  </p:handoutMasterIdLst>
  <p:sldIdLst>
    <p:sldId id="256" r:id="rId2"/>
    <p:sldId id="727" r:id="rId3"/>
    <p:sldId id="682" r:id="rId4"/>
    <p:sldId id="530" r:id="rId5"/>
    <p:sldId id="684" r:id="rId6"/>
    <p:sldId id="664" r:id="rId7"/>
    <p:sldId id="617" r:id="rId8"/>
    <p:sldId id="666" r:id="rId9"/>
    <p:sldId id="268" r:id="rId10"/>
    <p:sldId id="507" r:id="rId11"/>
    <p:sldId id="516" r:id="rId12"/>
    <p:sldId id="515" r:id="rId13"/>
    <p:sldId id="695" r:id="rId14"/>
    <p:sldId id="685" r:id="rId15"/>
    <p:sldId id="693" r:id="rId16"/>
    <p:sldId id="706" r:id="rId17"/>
    <p:sldId id="729" r:id="rId18"/>
    <p:sldId id="696" r:id="rId19"/>
    <p:sldId id="697" r:id="rId20"/>
    <p:sldId id="734" r:id="rId21"/>
    <p:sldId id="712" r:id="rId22"/>
    <p:sldId id="730" r:id="rId23"/>
    <p:sldId id="776" r:id="rId24"/>
    <p:sldId id="733" r:id="rId25"/>
    <p:sldId id="721" r:id="rId26"/>
    <p:sldId id="719" r:id="rId27"/>
    <p:sldId id="774" r:id="rId28"/>
    <p:sldId id="694" r:id="rId29"/>
    <p:sldId id="771" r:id="rId30"/>
    <p:sldId id="775" r:id="rId31"/>
    <p:sldId id="257" r:id="rId32"/>
    <p:sldId id="541" r:id="rId33"/>
    <p:sldId id="768" r:id="rId34"/>
    <p:sldId id="769" r:id="rId35"/>
    <p:sldId id="542" r:id="rId36"/>
    <p:sldId id="543" r:id="rId37"/>
    <p:sldId id="544" r:id="rId38"/>
    <p:sldId id="760" r:id="rId39"/>
    <p:sldId id="652" r:id="rId40"/>
    <p:sldId id="778" r:id="rId41"/>
    <p:sldId id="298" r:id="rId42"/>
    <p:sldId id="777" r:id="rId43"/>
    <p:sldId id="546" r:id="rId44"/>
    <p:sldId id="519" r:id="rId45"/>
    <p:sldId id="520" r:id="rId46"/>
    <p:sldId id="772" r:id="rId47"/>
    <p:sldId id="547" r:id="rId48"/>
    <p:sldId id="773" r:id="rId49"/>
    <p:sldId id="763" r:id="rId50"/>
    <p:sldId id="764" r:id="rId51"/>
    <p:sldId id="765" r:id="rId52"/>
    <p:sldId id="518" r:id="rId53"/>
    <p:sldId id="767" r:id="rId54"/>
    <p:sldId id="770" r:id="rId55"/>
    <p:sldId id="675" r:id="rId56"/>
    <p:sldId id="660" r:id="rId57"/>
    <p:sldId id="735" r:id="rId58"/>
    <p:sldId id="521" r:id="rId59"/>
    <p:sldId id="481" r:id="rId60"/>
    <p:sldId id="779" r:id="rId61"/>
    <p:sldId id="780" r:id="rId62"/>
  </p:sldIdLst>
  <p:sldSz cx="9144000" cy="6858000" type="screen4x3"/>
  <p:notesSz cx="6997700" cy="9271000"/>
  <p:defaultTextStyle>
    <a:defPPr>
      <a:defRPr lang="en-US"/>
    </a:defPPr>
    <a:lvl1pPr algn="l" rtl="0" eaLnBrk="0" fontAlgn="base" hangingPunct="0">
      <a:spcBef>
        <a:spcPct val="0"/>
      </a:spcBef>
      <a:spcAft>
        <a:spcPct val="0"/>
      </a:spcAft>
      <a:defRPr sz="2400" kern="1200">
        <a:solidFill>
          <a:schemeClr val="tx1"/>
        </a:solidFill>
        <a:latin typeface="Tahoma"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Tahoma"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Tahoma"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Tahoma"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Tahoma"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Tahoma"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Tahoma"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Tahoma"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Tahoma" charset="0"/>
        <a:ea typeface="ヒラギノ角ゴ Pro W3" charset="0"/>
        <a:cs typeface="ヒラギノ角ゴ Pro W3"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51"/>
    <p:restoredTop sz="94740"/>
  </p:normalViewPr>
  <p:slideViewPr>
    <p:cSldViewPr>
      <p:cViewPr>
        <p:scale>
          <a:sx n="126" d="100"/>
          <a:sy n="126" d="100"/>
        </p:scale>
        <p:origin x="-154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832"/>
    </p:cViewPr>
  </p:sorterViewPr>
  <p:notesViewPr>
    <p:cSldViewPr>
      <p:cViewPr>
        <p:scale>
          <a:sx n="100" d="100"/>
          <a:sy n="100" d="100"/>
        </p:scale>
        <p:origin x="-396" y="504"/>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a:extLst>
              <a:ext uri="{FF2B5EF4-FFF2-40B4-BE49-F238E27FC236}">
                <a16:creationId xmlns="" xmlns:a16="http://schemas.microsoft.com/office/drawing/2014/main" id="{6FC73FD5-3FC2-9942-BC40-5B2E55C35F35}"/>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0" hangingPunct="0">
              <a:defRPr sz="1200">
                <a:latin typeface="Times" charset="0"/>
                <a:ea typeface="+mn-ea"/>
                <a:cs typeface="+mn-cs"/>
              </a:defRPr>
            </a:lvl1pPr>
          </a:lstStyle>
          <a:p>
            <a:pPr>
              <a:defRPr/>
            </a:pPr>
            <a:endParaRPr lang="en-US"/>
          </a:p>
        </p:txBody>
      </p:sp>
      <p:sp>
        <p:nvSpPr>
          <p:cNvPr id="283651" name="Rectangle 3">
            <a:extLst>
              <a:ext uri="{FF2B5EF4-FFF2-40B4-BE49-F238E27FC236}">
                <a16:creationId xmlns="" xmlns:a16="http://schemas.microsoft.com/office/drawing/2014/main" id="{2893183F-1C26-FC4C-8966-E869D358E611}"/>
              </a:ext>
            </a:extLst>
          </p:cNvPr>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0" hangingPunct="0">
              <a:defRPr sz="1200">
                <a:latin typeface="Times" charset="0"/>
                <a:ea typeface="+mn-ea"/>
                <a:cs typeface="+mn-cs"/>
              </a:defRPr>
            </a:lvl1pPr>
          </a:lstStyle>
          <a:p>
            <a:pPr>
              <a:defRPr/>
            </a:pPr>
            <a:endParaRPr lang="en-US"/>
          </a:p>
        </p:txBody>
      </p:sp>
      <p:sp>
        <p:nvSpPr>
          <p:cNvPr id="283652" name="Rectangle 4">
            <a:extLst>
              <a:ext uri="{FF2B5EF4-FFF2-40B4-BE49-F238E27FC236}">
                <a16:creationId xmlns="" xmlns:a16="http://schemas.microsoft.com/office/drawing/2014/main" id="{3FFF2357-0CFE-FB45-87F7-3A4D70C58CDF}"/>
              </a:ext>
            </a:extLst>
          </p:cNvPr>
          <p:cNvSpPr>
            <a:spLocks noGrp="1" noChangeArrowheads="1"/>
          </p:cNvSpPr>
          <p:nvPr>
            <p:ph type="ftr" sz="quarter" idx="2"/>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0" hangingPunct="0">
              <a:defRPr sz="1200">
                <a:latin typeface="Times" charset="0"/>
                <a:ea typeface="+mn-ea"/>
                <a:cs typeface="+mn-cs"/>
              </a:defRPr>
            </a:lvl1pPr>
          </a:lstStyle>
          <a:p>
            <a:pPr>
              <a:defRPr/>
            </a:pPr>
            <a:endParaRPr lang="en-US"/>
          </a:p>
        </p:txBody>
      </p:sp>
      <p:sp>
        <p:nvSpPr>
          <p:cNvPr id="283653" name="Rectangle 5">
            <a:extLst>
              <a:ext uri="{FF2B5EF4-FFF2-40B4-BE49-F238E27FC236}">
                <a16:creationId xmlns="" xmlns:a16="http://schemas.microsoft.com/office/drawing/2014/main" id="{6BC17147-D06B-7B47-9966-1D0DBA393463}"/>
              </a:ext>
            </a:extLst>
          </p:cNvPr>
          <p:cNvSpPr>
            <a:spLocks noGrp="1" noChangeArrowheads="1"/>
          </p:cNvSpPr>
          <p:nvPr>
            <p:ph type="sldNum" sz="quarter" idx="3"/>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latin typeface="Times" charset="0"/>
              </a:defRPr>
            </a:lvl1pPr>
          </a:lstStyle>
          <a:p>
            <a:fld id="{959EDA9A-BAD2-B242-95E8-556A000CAD07}" type="slidenum">
              <a:rPr lang="en-US"/>
              <a:pPr/>
              <a:t>‹#›</a:t>
            </a:fld>
            <a:endParaRPr lang="en-US"/>
          </a:p>
        </p:txBody>
      </p:sp>
    </p:spTree>
    <p:extLst>
      <p:ext uri="{BB962C8B-B14F-4D97-AF65-F5344CB8AC3E}">
        <p14:creationId xmlns:p14="http://schemas.microsoft.com/office/powerpoint/2010/main" val="3450051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 xmlns:a16="http://schemas.microsoft.com/office/drawing/2014/main" id="{881B9934-6DD2-2640-ACCA-EE5B1BEEBDD7}"/>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0" hangingPunct="0">
              <a:defRPr sz="1200">
                <a:latin typeface="Tahoma" charset="0"/>
                <a:ea typeface="+mn-ea"/>
                <a:cs typeface="+mn-cs"/>
              </a:defRPr>
            </a:lvl1pPr>
          </a:lstStyle>
          <a:p>
            <a:pPr>
              <a:defRPr/>
            </a:pPr>
            <a:endParaRPr lang="en-US"/>
          </a:p>
        </p:txBody>
      </p:sp>
      <p:sp>
        <p:nvSpPr>
          <p:cNvPr id="63491" name="Rectangle 3">
            <a:extLst>
              <a:ext uri="{FF2B5EF4-FFF2-40B4-BE49-F238E27FC236}">
                <a16:creationId xmlns="" xmlns:a16="http://schemas.microsoft.com/office/drawing/2014/main" id="{D8600EE8-A4DD-D440-9104-EC2D6B2EF6E8}"/>
              </a:ext>
            </a:extLst>
          </p:cNvPr>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0" hangingPunct="0">
              <a:defRPr sz="1200">
                <a:latin typeface="Tahoma"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3493" name="Rectangle 5">
            <a:extLst>
              <a:ext uri="{FF2B5EF4-FFF2-40B4-BE49-F238E27FC236}">
                <a16:creationId xmlns="" xmlns:a16="http://schemas.microsoft.com/office/drawing/2014/main" id="{59D036CB-77FB-224E-A69E-D0F449122EAF}"/>
              </a:ext>
            </a:extLst>
          </p:cNvPr>
          <p:cNvSpPr>
            <a:spLocks noGrp="1" noChangeArrowheads="1"/>
          </p:cNvSpPr>
          <p:nvPr>
            <p:ph type="body" sz="quarter" idx="3"/>
          </p:nvPr>
        </p:nvSpPr>
        <p:spPr bwMode="auto">
          <a:xfrm>
            <a:off x="933450" y="4403725"/>
            <a:ext cx="5130800" cy="41719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a:extLst>
              <a:ext uri="{FF2B5EF4-FFF2-40B4-BE49-F238E27FC236}">
                <a16:creationId xmlns="" xmlns:a16="http://schemas.microsoft.com/office/drawing/2014/main" id="{CF0BAE82-7081-2F46-A14D-96B2DDBFC5C8}"/>
              </a:ext>
            </a:extLst>
          </p:cNvPr>
          <p:cNvSpPr>
            <a:spLocks noGrp="1" noChangeArrowheads="1"/>
          </p:cNvSpPr>
          <p:nvPr>
            <p:ph type="ftr" sz="quarter" idx="4"/>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0" hangingPunct="0">
              <a:defRPr sz="1200">
                <a:latin typeface="Tahoma" charset="0"/>
                <a:ea typeface="+mn-ea"/>
                <a:cs typeface="+mn-cs"/>
              </a:defRPr>
            </a:lvl1pPr>
          </a:lstStyle>
          <a:p>
            <a:pPr>
              <a:defRPr/>
            </a:pPr>
            <a:endParaRPr lang="en-US"/>
          </a:p>
        </p:txBody>
      </p:sp>
      <p:sp>
        <p:nvSpPr>
          <p:cNvPr id="63495" name="Rectangle 7">
            <a:extLst>
              <a:ext uri="{FF2B5EF4-FFF2-40B4-BE49-F238E27FC236}">
                <a16:creationId xmlns="" xmlns:a16="http://schemas.microsoft.com/office/drawing/2014/main" id="{DAD7E343-C0BA-1948-BC20-9D91463811F0}"/>
              </a:ext>
            </a:extLst>
          </p:cNvPr>
          <p:cNvSpPr>
            <a:spLocks noGrp="1" noChangeArrowheads="1"/>
          </p:cNvSpPr>
          <p:nvPr>
            <p:ph type="sldNum" sz="quarter" idx="5"/>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a:lvl1pPr>
          </a:lstStyle>
          <a:p>
            <a:fld id="{84D50151-DF96-AB41-A560-5E8B89BD3C52}" type="slidenum">
              <a:rPr lang="en-US"/>
              <a:pPr/>
              <a:t>‹#›</a:t>
            </a:fld>
            <a:endParaRPr lang="en-US"/>
          </a:p>
        </p:txBody>
      </p:sp>
    </p:spTree>
    <p:extLst>
      <p:ext uri="{BB962C8B-B14F-4D97-AF65-F5344CB8AC3E}">
        <p14:creationId xmlns:p14="http://schemas.microsoft.com/office/powerpoint/2010/main" val="28986851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charset="0"/>
                <a:ea typeface="ヒラギノ角ゴ Pro W3" charset="0"/>
                <a:cs typeface="ヒラギノ角ゴ Pro W3" charset="0"/>
              </a:defRPr>
            </a:lvl1pPr>
            <a:lvl2pPr marL="742950" indent="-285750" defTabSz="930275">
              <a:defRPr sz="1200">
                <a:solidFill>
                  <a:schemeClr val="tx1"/>
                </a:solidFill>
                <a:latin typeface="Times" charset="0"/>
                <a:ea typeface="ヒラギノ角ゴ Pro W3" charset="0"/>
                <a:cs typeface="ヒラギノ角ゴ Pro W3" charset="0"/>
              </a:defRPr>
            </a:lvl2pPr>
            <a:lvl3pPr marL="1143000" indent="-228600" defTabSz="930275">
              <a:defRPr sz="1200">
                <a:solidFill>
                  <a:schemeClr val="tx1"/>
                </a:solidFill>
                <a:latin typeface="Times" charset="0"/>
                <a:ea typeface="ヒラギノ角ゴ Pro W3" charset="0"/>
                <a:cs typeface="ヒラギノ角ゴ Pro W3" charset="0"/>
              </a:defRPr>
            </a:lvl3pPr>
            <a:lvl4pPr marL="1600200" indent="-228600" defTabSz="930275">
              <a:defRPr sz="1200">
                <a:solidFill>
                  <a:schemeClr val="tx1"/>
                </a:solidFill>
                <a:latin typeface="Times" charset="0"/>
                <a:ea typeface="ヒラギノ角ゴ Pro W3" charset="0"/>
                <a:cs typeface="ヒラギノ角ゴ Pro W3" charset="0"/>
              </a:defRPr>
            </a:lvl4pPr>
            <a:lvl5pPr marL="2057400" indent="-228600" defTabSz="930275">
              <a:defRPr sz="1200">
                <a:solidFill>
                  <a:schemeClr val="tx1"/>
                </a:solidFill>
                <a:latin typeface="Times" charset="0"/>
                <a:ea typeface="ヒラギノ角ゴ Pro W3" charset="0"/>
                <a:cs typeface="ヒラギノ角ゴ Pro W3" charset="0"/>
              </a:defRPr>
            </a:lvl5pPr>
            <a:lvl6pPr marL="25146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6pPr>
            <a:lvl7pPr marL="29718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7pPr>
            <a:lvl8pPr marL="34290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8pPr>
            <a:lvl9pPr marL="38862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9pPr>
          </a:lstStyle>
          <a:p>
            <a:fld id="{DB0C7C3B-56F7-3840-8966-3DE135BEF103}" type="slidenum">
              <a:rPr lang="en-US">
                <a:latin typeface="Tahoma" charset="0"/>
              </a:rPr>
              <a:pPr/>
              <a:t>1</a:t>
            </a:fld>
            <a:endParaRPr lang="en-US">
              <a:latin typeface="Tahoma"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D50151-DF96-AB41-A560-5E8B89BD3C52}" type="slidenum">
              <a:rPr lang="en-US" smtClean="0"/>
              <a:pPr/>
              <a:t>2</a:t>
            </a:fld>
            <a:endParaRPr lang="en-US"/>
          </a:p>
        </p:txBody>
      </p:sp>
    </p:spTree>
    <p:extLst>
      <p:ext uri="{BB962C8B-B14F-4D97-AF65-F5344CB8AC3E}">
        <p14:creationId xmlns:p14="http://schemas.microsoft.com/office/powerpoint/2010/main" val="1483970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 xmlns:a16="http://schemas.microsoft.com/office/drawing/2014/main" id="{42CEEB10-077C-9D4C-B2F5-84C984E7BF21}"/>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 xmlns:a16="http://schemas.microsoft.com/office/drawing/2014/main" id="{458B5416-4D97-C745-898A-7CF8D52BD816}"/>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Evidence of declines in invertebrate abundance.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Of all insects with IUCN-documented population trends, 33% are declining, with strong variation among orders (</a:t>
            </a:r>
            <a:r>
              <a:rPr lang="en-GB" altLang="en-US" i="1">
                <a:latin typeface="Arial" panose="020B0604020202020204" pitchFamily="34" charset="0"/>
                <a:ea typeface="msgothic" charset="0"/>
                <a:cs typeface="msgothic" charset="0"/>
              </a:rPr>
              <a:t>19</a:t>
            </a:r>
            <a:r>
              <a:rPr lang="en-GB" altLang="en-US">
                <a:latin typeface="Arial" panose="020B0604020202020204" pitchFamily="34" charset="0"/>
                <a:ea typeface="msgothic" charset="0"/>
                <a:cs typeface="msgothic" charset="0"/>
              </a:rPr>
              <a:t>).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Trends among UK insects (with colors indicating percent decrease over 40 years) show 30 to 60% of species per order have declining ranges (</a:t>
            </a:r>
            <a:r>
              <a:rPr lang="en-GB" altLang="en-US" i="1">
                <a:latin typeface="Arial" panose="020B0604020202020204" pitchFamily="34" charset="0"/>
                <a:ea typeface="msgothic" charset="0"/>
                <a:cs typeface="msgothic" charset="0"/>
              </a:rPr>
              <a:t>19</a:t>
            </a:r>
            <a:r>
              <a:rPr lang="en-GB" altLang="en-US">
                <a:latin typeface="Arial" panose="020B0604020202020204" pitchFamily="34" charset="0"/>
                <a:ea typeface="msgothic" charset="0"/>
                <a:cs typeface="msgothic" charset="0"/>
              </a:rPr>
              <a:t>).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Globally, a compiled index of all invertebrate population declines over the past 40 years shows an overall 45% decline, although decline for Lepidoptera is less severe than for other taxa (</a:t>
            </a:r>
            <a:r>
              <a:rPr lang="en-GB" altLang="en-US" i="1">
                <a:latin typeface="Arial" panose="020B0604020202020204" pitchFamily="34" charset="0"/>
                <a:ea typeface="msgothic" charset="0"/>
                <a:cs typeface="msgothic" charset="0"/>
              </a:rPr>
              <a:t>19</a:t>
            </a:r>
            <a:r>
              <a:rPr lang="en-GB" altLang="en-US">
                <a:latin typeface="Arial" panose="020B0604020202020204" pitchFamily="34" charset="0"/>
                <a:ea typeface="msgothic" charset="0"/>
                <a:cs typeface="msgothic" charset="0"/>
              </a:rPr>
              <a:t>). (</a:t>
            </a:r>
            <a:r>
              <a:rPr lang="en-GB" altLang="en-US" sz="1400" b="1">
                <a:latin typeface="Arial" panose="020B0604020202020204" pitchFamily="34" charset="0"/>
                <a:ea typeface="msgothic" charset="0"/>
                <a:cs typeface="msgothic" charset="0"/>
              </a:rPr>
              <a:t>D</a:t>
            </a:r>
            <a:r>
              <a:rPr lang="en-GB" altLang="en-US">
                <a:latin typeface="Arial" panose="020B0604020202020204" pitchFamily="34" charset="0"/>
                <a:ea typeface="msgothic" charset="0"/>
                <a:cs typeface="msgothic" charset="0"/>
              </a:rPr>
              <a:t>) A meta-analysis of effects of anthropogenic disturbance on Lepidoptera, the best-studied invertebrate taxon, shows considerable overall declines in diversity (</a:t>
            </a:r>
            <a:r>
              <a:rPr lang="en-GB" altLang="en-US" i="1">
                <a:latin typeface="Arial" panose="020B0604020202020204" pitchFamily="34" charset="0"/>
                <a:ea typeface="msgothic" charset="0"/>
                <a:cs typeface="msgothic" charset="0"/>
              </a:rPr>
              <a:t>19</a:t>
            </a:r>
            <a:r>
              <a:rPr lang="en-GB" altLang="en-US">
                <a:latin typeface="Arial" panose="020B0604020202020204" pitchFamily="34" charset="0"/>
                <a:ea typeface="msgothic" charset="0"/>
                <a:cs typeface="msgothic" charset="0"/>
              </a:rPr>
              <a:t>).</a:t>
            </a:r>
          </a:p>
        </p:txBody>
      </p:sp>
    </p:spTree>
    <p:extLst>
      <p:ext uri="{BB962C8B-B14F-4D97-AF65-F5344CB8AC3E}">
        <p14:creationId xmlns:p14="http://schemas.microsoft.com/office/powerpoint/2010/main" val="206290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Q14: 97% of total mammalian biomass</a:t>
            </a:r>
          </a:p>
        </p:txBody>
      </p:sp>
      <p:sp>
        <p:nvSpPr>
          <p:cNvPr id="4" name="Slide Number Placeholder 3"/>
          <p:cNvSpPr>
            <a:spLocks noGrp="1"/>
          </p:cNvSpPr>
          <p:nvPr>
            <p:ph type="sldNum" sz="quarter" idx="10"/>
          </p:nvPr>
        </p:nvSpPr>
        <p:spPr/>
        <p:txBody>
          <a:bodyPr/>
          <a:lstStyle/>
          <a:p>
            <a:fld id="{FC70EBEE-A5D3-4040-958A-7DFF8493BCE1}" type="slidenum">
              <a:rPr lang="en-US" smtClean="0"/>
              <a:t>38</a:t>
            </a:fld>
            <a:endParaRPr lang="en-US"/>
          </a:p>
        </p:txBody>
      </p:sp>
    </p:spTree>
    <p:extLst>
      <p:ext uri="{BB962C8B-B14F-4D97-AF65-F5344CB8AC3E}">
        <p14:creationId xmlns:p14="http://schemas.microsoft.com/office/powerpoint/2010/main" val="387552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Approximately 2.3 X 10^10 tons (or 2.1 X 10^13 </a:t>
            </a:r>
            <a:r>
              <a:rPr lang="en-US" sz="1200" dirty="0" err="1"/>
              <a:t>kgs</a:t>
            </a:r>
            <a:r>
              <a:rPr lang="en-US" sz="1200" dirty="0"/>
              <a:t>) of manure </a:t>
            </a:r>
          </a:p>
          <a:p>
            <a:endParaRPr lang="en-US" dirty="0"/>
          </a:p>
        </p:txBody>
      </p:sp>
      <p:sp>
        <p:nvSpPr>
          <p:cNvPr id="4" name="Slide Number Placeholder 3"/>
          <p:cNvSpPr>
            <a:spLocks noGrp="1"/>
          </p:cNvSpPr>
          <p:nvPr>
            <p:ph type="sldNum" sz="quarter" idx="10"/>
          </p:nvPr>
        </p:nvSpPr>
        <p:spPr/>
        <p:txBody>
          <a:bodyPr/>
          <a:lstStyle/>
          <a:p>
            <a:fld id="{7823C4DD-1286-ED45-89C0-12B9606B9D44}" type="slidenum">
              <a:rPr lang="en-US" smtClean="0"/>
              <a:t>41</a:t>
            </a:fld>
            <a:endParaRPr lang="en-US"/>
          </a:p>
        </p:txBody>
      </p:sp>
    </p:spTree>
    <p:extLst>
      <p:ext uri="{BB962C8B-B14F-4D97-AF65-F5344CB8AC3E}">
        <p14:creationId xmlns:p14="http://schemas.microsoft.com/office/powerpoint/2010/main" val="163937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Mean concentration of lytic vibriophages in the aquatic environment of Dhaka, Bangladesh, and the estimated number of cholera cases reporting to the International Centre for Diarrhoeal Disease Research hospital in Dhaka from 2001 to 2003. Number of cholera cases is extrapolated from a 2% surveillance sample of all patients presenting for treatment. pfu, plaque-forming units.</a:t>
            </a:r>
          </a:p>
        </p:txBody>
      </p:sp>
    </p:spTree>
    <p:extLst>
      <p:ext uri="{BB962C8B-B14F-4D97-AF65-F5344CB8AC3E}">
        <p14:creationId xmlns:p14="http://schemas.microsoft.com/office/powerpoint/2010/main" val="289833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Electron micrograph of vibriophages isolated from environmental waters in Bangladesh. (A–F) Morphology of phages JSF1–JSF6. (Scale bar: 50 nm.)‏</a:t>
            </a:r>
          </a:p>
        </p:txBody>
      </p:sp>
    </p:spTree>
    <p:extLst>
      <p:ext uri="{BB962C8B-B14F-4D97-AF65-F5344CB8AC3E}">
        <p14:creationId xmlns:p14="http://schemas.microsoft.com/office/powerpoint/2010/main" val="257994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Schematic model for the influence of phage on cholera seasonality and serogroup emergence. Seasonal cholera epidemics (increased cases over time) occur in waves, with different serogroups (e.g., O1 or O139) dominating. Corresponding conditions that exist in the aquatic environment are </a:t>
            </a:r>
            <a:r>
              <a:rPr lang="en-GB" dirty="0" err="1">
                <a:latin typeface="Arial" charset="0"/>
                <a:cs typeface="msgothic" charset="0"/>
              </a:rPr>
              <a:t>diagramed</a:t>
            </a:r>
            <a:r>
              <a:rPr lang="en-GB" dirty="0">
                <a:latin typeface="Arial" charset="0"/>
                <a:cs typeface="msgothic" charset="0"/>
              </a:rPr>
              <a:t> in the circles shown. The absence of yellow phage specific for yellow oval cells provides an opportunity for that serogroup to begin the seasonal epidemic and transmit efficiently. However, yellow </a:t>
            </a:r>
            <a:r>
              <a:rPr lang="en-GB" dirty="0" err="1">
                <a:latin typeface="Arial" charset="0"/>
                <a:cs typeface="msgothic" charset="0"/>
              </a:rPr>
              <a:t>phages</a:t>
            </a:r>
            <a:r>
              <a:rPr lang="en-GB" dirty="0">
                <a:latin typeface="Arial" charset="0"/>
                <a:cs typeface="msgothic" charset="0"/>
              </a:rPr>
              <a:t> eventually amplify in the environment and attack this serogroup, ending that epidemic. A different serogroup (red oval cells) is resistant to the yellow phage. In the case shown, red cells actually carry a prophage (yellow intracellular circle) and thus shed yellow phage. A second epidemic wave due to the red serogroup follows and runs its course until red </a:t>
            </a:r>
            <a:r>
              <a:rPr lang="en-GB" dirty="0" err="1">
                <a:latin typeface="Arial" charset="0"/>
                <a:cs typeface="msgothic" charset="0"/>
              </a:rPr>
              <a:t>phages</a:t>
            </a:r>
            <a:r>
              <a:rPr lang="en-GB" dirty="0">
                <a:latin typeface="Arial" charset="0"/>
                <a:cs typeface="msgothic" charset="0"/>
              </a:rPr>
              <a:t> bloom and prevent environmental transmission of this serogroup. The interepidemic period is dominated by sporadic disease due to other serogroups (blue cells) resistant to both </a:t>
            </a:r>
            <a:r>
              <a:rPr lang="en-GB" dirty="0" err="1">
                <a:latin typeface="Arial" charset="0"/>
                <a:cs typeface="msgothic" charset="0"/>
              </a:rPr>
              <a:t>phages</a:t>
            </a:r>
            <a:r>
              <a:rPr lang="en-GB" dirty="0">
                <a:latin typeface="Arial" charset="0"/>
                <a:cs typeface="msgothic" charset="0"/>
              </a:rPr>
              <a:t>. These strains usually lack typical virulence factors but are more environmentally adapted than virulent strains. However, blue cells may </a:t>
            </a:r>
            <a:r>
              <a:rPr lang="en-GB" dirty="0" err="1">
                <a:latin typeface="Arial" charset="0"/>
                <a:cs typeface="msgothic" charset="0"/>
              </a:rPr>
              <a:t>harbor</a:t>
            </a:r>
            <a:r>
              <a:rPr lang="en-GB" dirty="0">
                <a:latin typeface="Arial" charset="0"/>
                <a:cs typeface="msgothic" charset="0"/>
              </a:rPr>
              <a:t> prophages that kill virulent serogroups and may acquire virulence determinants by horizontal gene transfer. Thus, blue cells may eventually emerge to become a new epidemic serogroup.</a:t>
            </a:r>
          </a:p>
        </p:txBody>
      </p:sp>
    </p:spTree>
    <p:extLst>
      <p:ext uri="{BB962C8B-B14F-4D97-AF65-F5344CB8AC3E}">
        <p14:creationId xmlns:p14="http://schemas.microsoft.com/office/powerpoint/2010/main" val="4257532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ChangeArrowheads="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ヒラギノ角ゴ Pro W3" charset="0"/>
              <a:cs typeface="ヒラギノ角ゴ Pro W3"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charset="0"/>
                <a:ea typeface="ヒラギノ角ゴ Pro W3" charset="0"/>
                <a:cs typeface="ヒラギノ角ゴ Pro W3" charset="0"/>
              </a:defRPr>
            </a:lvl1pPr>
            <a:lvl2pPr marL="742950" indent="-285750" defTabSz="930275">
              <a:defRPr sz="1200">
                <a:solidFill>
                  <a:schemeClr val="tx1"/>
                </a:solidFill>
                <a:latin typeface="Times" charset="0"/>
                <a:ea typeface="ヒラギノ角ゴ Pro W3" charset="0"/>
                <a:cs typeface="ヒラギノ角ゴ Pro W3" charset="0"/>
              </a:defRPr>
            </a:lvl2pPr>
            <a:lvl3pPr marL="1143000" indent="-228600" defTabSz="930275">
              <a:defRPr sz="1200">
                <a:solidFill>
                  <a:schemeClr val="tx1"/>
                </a:solidFill>
                <a:latin typeface="Times" charset="0"/>
                <a:ea typeface="ヒラギノ角ゴ Pro W3" charset="0"/>
                <a:cs typeface="ヒラギノ角ゴ Pro W3" charset="0"/>
              </a:defRPr>
            </a:lvl3pPr>
            <a:lvl4pPr marL="1600200" indent="-228600" defTabSz="930275">
              <a:defRPr sz="1200">
                <a:solidFill>
                  <a:schemeClr val="tx1"/>
                </a:solidFill>
                <a:latin typeface="Times" charset="0"/>
                <a:ea typeface="ヒラギノ角ゴ Pro W3" charset="0"/>
                <a:cs typeface="ヒラギノ角ゴ Pro W3" charset="0"/>
              </a:defRPr>
            </a:lvl4pPr>
            <a:lvl5pPr marL="2057400" indent="-228600" defTabSz="930275">
              <a:defRPr sz="1200">
                <a:solidFill>
                  <a:schemeClr val="tx1"/>
                </a:solidFill>
                <a:latin typeface="Times" charset="0"/>
                <a:ea typeface="ヒラギノ角ゴ Pro W3" charset="0"/>
                <a:cs typeface="ヒラギノ角ゴ Pro W3" charset="0"/>
              </a:defRPr>
            </a:lvl5pPr>
            <a:lvl6pPr marL="25146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6pPr>
            <a:lvl7pPr marL="29718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7pPr>
            <a:lvl8pPr marL="34290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8pPr>
            <a:lvl9pPr marL="3886200" indent="-228600" defTabSz="930275" eaLnBrk="0" fontAlgn="base" hangingPunct="0">
              <a:spcBef>
                <a:spcPct val="30000"/>
              </a:spcBef>
              <a:spcAft>
                <a:spcPct val="0"/>
              </a:spcAft>
              <a:defRPr sz="1200">
                <a:solidFill>
                  <a:schemeClr val="tx1"/>
                </a:solidFill>
                <a:latin typeface="Times" charset="0"/>
                <a:ea typeface="ヒラギノ角ゴ Pro W3" charset="0"/>
                <a:cs typeface="ヒラギノ角ゴ Pro W3" charset="0"/>
              </a:defRPr>
            </a:lvl9pPr>
          </a:lstStyle>
          <a:p>
            <a:fld id="{0CBE265C-4BFA-EB40-9484-AB7B7DFD6D10}" type="slidenum">
              <a:rPr lang="en-US">
                <a:latin typeface="Tahoma" charset="0"/>
              </a:rPr>
              <a:pPr/>
              <a:t>59</a:t>
            </a:fld>
            <a:endParaRPr lang="en-US">
              <a:latin typeface="Tahom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FDFCB21D-4F25-B744-90DB-9E14F4B89897}" type="slidenum">
              <a:rPr lang="en-US"/>
              <a:pPr/>
              <a:t>‹#›</a:t>
            </a:fld>
            <a:endParaRPr lang="en-US"/>
          </a:p>
        </p:txBody>
      </p:sp>
    </p:spTree>
    <p:extLst>
      <p:ext uri="{BB962C8B-B14F-4D97-AF65-F5344CB8AC3E}">
        <p14:creationId xmlns:p14="http://schemas.microsoft.com/office/powerpoint/2010/main" val="181232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ACE38E81-8428-D646-9718-BA36B67B2B5D}" type="slidenum">
              <a:rPr lang="en-US"/>
              <a:pPr/>
              <a:t>‹#›</a:t>
            </a:fld>
            <a:endParaRPr lang="en-US"/>
          </a:p>
        </p:txBody>
      </p:sp>
    </p:spTree>
    <p:extLst>
      <p:ext uri="{BB962C8B-B14F-4D97-AF65-F5344CB8AC3E}">
        <p14:creationId xmlns:p14="http://schemas.microsoft.com/office/powerpoint/2010/main" val="151008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5C49E004-2B46-A04A-B833-B4AD30109D48}" type="slidenum">
              <a:rPr lang="en-US"/>
              <a:pPr/>
              <a:t>‹#›</a:t>
            </a:fld>
            <a:endParaRPr lang="en-US"/>
          </a:p>
        </p:txBody>
      </p:sp>
    </p:spTree>
    <p:extLst>
      <p:ext uri="{BB962C8B-B14F-4D97-AF65-F5344CB8AC3E}">
        <p14:creationId xmlns:p14="http://schemas.microsoft.com/office/powerpoint/2010/main" val="259393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sz="1800"/>
            </a:lvl1pPr>
          </a:lstStyle>
          <a:p>
            <a:fld id="{5D46EEE6-3DF1-9947-8E16-ADCBDE882D2F}" type="slidenum">
              <a:rPr lang="en-US" smtClean="0"/>
              <a:pPr/>
              <a:t>‹#›</a:t>
            </a:fld>
            <a:endParaRPr lang="en-US"/>
          </a:p>
        </p:txBody>
      </p:sp>
    </p:spTree>
    <p:extLst>
      <p:ext uri="{BB962C8B-B14F-4D97-AF65-F5344CB8AC3E}">
        <p14:creationId xmlns:p14="http://schemas.microsoft.com/office/powerpoint/2010/main" val="1015348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B7BEA35A-710C-8747-B9EF-3637EA2D4E04}" type="slidenum">
              <a:rPr lang="en-US"/>
              <a:pPr/>
              <a:t>‹#›</a:t>
            </a:fld>
            <a:endParaRPr lang="en-US"/>
          </a:p>
        </p:txBody>
      </p:sp>
    </p:spTree>
    <p:extLst>
      <p:ext uri="{BB962C8B-B14F-4D97-AF65-F5344CB8AC3E}">
        <p14:creationId xmlns:p14="http://schemas.microsoft.com/office/powerpoint/2010/main" val="2710502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048557ED-C8D8-B543-93BF-893A48A9CB60}" type="slidenum">
              <a:rPr lang="en-US"/>
              <a:pPr/>
              <a:t>‹#›</a:t>
            </a:fld>
            <a:endParaRPr lang="en-US"/>
          </a:p>
        </p:txBody>
      </p:sp>
    </p:spTree>
    <p:extLst>
      <p:ext uri="{BB962C8B-B14F-4D97-AF65-F5344CB8AC3E}">
        <p14:creationId xmlns:p14="http://schemas.microsoft.com/office/powerpoint/2010/main" val="2636271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E153EC84-7111-2B4B-9B25-47244761BACB}" type="slidenum">
              <a:rPr lang="en-US"/>
              <a:pPr/>
              <a:t>‹#›</a:t>
            </a:fld>
            <a:endParaRPr lang="en-US"/>
          </a:p>
        </p:txBody>
      </p:sp>
    </p:spTree>
    <p:extLst>
      <p:ext uri="{BB962C8B-B14F-4D97-AF65-F5344CB8AC3E}">
        <p14:creationId xmlns:p14="http://schemas.microsoft.com/office/powerpoint/2010/main" val="3333703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2570EB01-30D1-DD45-BC8D-221774D60AA6}" type="slidenum">
              <a:rPr lang="en-US"/>
              <a:pPr/>
              <a:t>‹#›</a:t>
            </a:fld>
            <a:endParaRPr lang="en-US"/>
          </a:p>
        </p:txBody>
      </p:sp>
    </p:spTree>
    <p:extLst>
      <p:ext uri="{BB962C8B-B14F-4D97-AF65-F5344CB8AC3E}">
        <p14:creationId xmlns:p14="http://schemas.microsoft.com/office/powerpoint/2010/main" val="2512810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D4E2F40F-3926-4346-B255-90547F252724}" type="slidenum">
              <a:rPr lang="en-US"/>
              <a:pPr/>
              <a:t>‹#›</a:t>
            </a:fld>
            <a:endParaRPr lang="en-US"/>
          </a:p>
        </p:txBody>
      </p:sp>
    </p:spTree>
    <p:extLst>
      <p:ext uri="{BB962C8B-B14F-4D97-AF65-F5344CB8AC3E}">
        <p14:creationId xmlns:p14="http://schemas.microsoft.com/office/powerpoint/2010/main" val="161762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AE266860-35AF-3444-84FE-96768C72B52C}" type="slidenum">
              <a:rPr lang="en-US"/>
              <a:pPr/>
              <a:t>‹#›</a:t>
            </a:fld>
            <a:endParaRPr lang="en-US"/>
          </a:p>
        </p:txBody>
      </p:sp>
    </p:spTree>
    <p:extLst>
      <p:ext uri="{BB962C8B-B14F-4D97-AF65-F5344CB8AC3E}">
        <p14:creationId xmlns:p14="http://schemas.microsoft.com/office/powerpoint/2010/main" val="193496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 xmlns:a16="http://schemas.microsoft.com/office/drawing/2014/main" id="{D3272017-46FA-5D4C-8CA5-8A0D3B833D9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F8E057C5-B4E1-8449-AF97-77DD72DAF23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779072AD-20C1-1043-94C8-50944FF1A4B4}"/>
              </a:ext>
            </a:extLst>
          </p:cNvPr>
          <p:cNvSpPr>
            <a:spLocks noGrp="1"/>
          </p:cNvSpPr>
          <p:nvPr>
            <p:ph type="sldNum" sz="quarter" idx="12"/>
          </p:nvPr>
        </p:nvSpPr>
        <p:spPr/>
        <p:txBody>
          <a:bodyPr/>
          <a:lstStyle>
            <a:lvl1pPr>
              <a:defRPr/>
            </a:lvl1pPr>
          </a:lstStyle>
          <a:p>
            <a:fld id="{6E93E6D9-48CE-B14B-988C-37E7A82C5502}" type="slidenum">
              <a:rPr lang="en-US"/>
              <a:pPr/>
              <a:t>‹#›</a:t>
            </a:fld>
            <a:endParaRPr lang="en-US"/>
          </a:p>
        </p:txBody>
      </p:sp>
    </p:spTree>
    <p:extLst>
      <p:ext uri="{BB962C8B-B14F-4D97-AF65-F5344CB8AC3E}">
        <p14:creationId xmlns:p14="http://schemas.microsoft.com/office/powerpoint/2010/main" val="164406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272017-46FA-5D4C-8CA5-8A0D3B833D9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ahoma" charset="0"/>
                <a:ea typeface="ヒラギノ角ゴ Pro W3" charset="0"/>
                <a:cs typeface="ヒラギノ角ゴ Pro W3" charset="0"/>
              </a:defRPr>
            </a:lvl1pPr>
          </a:lstStyle>
          <a:p>
            <a:pPr>
              <a:defRPr/>
            </a:pPr>
            <a:endParaRPr lang="en-US"/>
          </a:p>
        </p:txBody>
      </p:sp>
      <p:sp>
        <p:nvSpPr>
          <p:cNvPr id="5" name="Footer Placeholder 4">
            <a:extLst>
              <a:ext uri="{FF2B5EF4-FFF2-40B4-BE49-F238E27FC236}">
                <a16:creationId xmlns="" xmlns:a16="http://schemas.microsoft.com/office/drawing/2014/main" id="{F8E057C5-B4E1-8449-AF97-77DD72DAF23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ahoma" charset="0"/>
                <a:ea typeface="ヒラギノ角ゴ Pro W3" charset="0"/>
                <a:cs typeface="ヒラギノ角ゴ Pro W3" charset="0"/>
              </a:defRPr>
            </a:lvl1pPr>
          </a:lstStyle>
          <a:p>
            <a:pPr>
              <a:defRPr/>
            </a:pPr>
            <a:endParaRPr lang="en-US"/>
          </a:p>
        </p:txBody>
      </p:sp>
      <p:sp>
        <p:nvSpPr>
          <p:cNvPr id="6" name="Slide Number Placeholder 5">
            <a:extLst>
              <a:ext uri="{FF2B5EF4-FFF2-40B4-BE49-F238E27FC236}">
                <a16:creationId xmlns="" xmlns:a16="http://schemas.microsoft.com/office/drawing/2014/main" id="{779072AD-20C1-1043-94C8-50944FF1A4B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7463462F-8BE0-F04D-BEE5-5A8966AD25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ers.usda.gov/data-products/food-expenditures.asp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siteresources.worldbank.org/INTWDR2010/Resources/5287678-1255547194560/WDR2010_BG_Note_Mueller.pdf" TargetMode="External"/><Relationship Id="rId2" Type="http://schemas.openxmlformats.org/officeDocument/2006/relationships/image" Target="../media/image13.tiff"/><Relationship Id="rId1" Type="http://schemas.openxmlformats.org/officeDocument/2006/relationships/slideLayout" Target="../slideLayouts/slideLayout7.xml"/><Relationship Id="rId5" Type="http://schemas.openxmlformats.org/officeDocument/2006/relationships/hyperlink" Target="https://openknowledge.worldbank.org/handle/10986/4387" TargetMode="External"/><Relationship Id="rId4" Type="http://schemas.openxmlformats.org/officeDocument/2006/relationships/hyperlink" Target="http://www.wri.org/sites/default/files/wri13_report_4c_wrr_online.pdf"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www.fao.org/docrep/U8480E/U8480E01.htm#Content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gric.wa.gov.au/rice/rice-blast-disease" TargetMode="External"/><Relationship Id="rId7"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news.cornell.edu/stories/2008/04/gates-foundation-awards-268m-cu-fight-deadly-wheat-plagu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fao.org/coag/en/" TargetMode="External"/><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1.tiff"/><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hyperlink" Target="http://wlrn.org/post/mosquitoes-battling-zika-released-south-miami-neighborhood" TargetMode="External"/><Relationship Id="rId5" Type="http://schemas.openxmlformats.org/officeDocument/2006/relationships/hyperlink" Target="http://www.pan-uk.org/about_neonicotinoids/" TargetMode="External"/><Relationship Id="rId4" Type="http://schemas.openxmlformats.org/officeDocument/2006/relationships/hyperlink" Target="https://www.mybeeline.co/en/p/how-the-honey-bees-navigat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fao.org/english/newsroom/field/locust_photo_gallery/locust1.htm" TargetMode="External"/><Relationship Id="rId2" Type="http://schemas.openxmlformats.org/officeDocument/2006/relationships/image" Target="../media/image22.jpg"/><Relationship Id="rId1" Type="http://schemas.openxmlformats.org/officeDocument/2006/relationships/slideLayout" Target="../slideLayouts/slideLayout6.xml"/><Relationship Id="rId4" Type="http://schemas.openxmlformats.org/officeDocument/2006/relationships/hyperlink" Target="http://www.fao.org/emergencies/emergency-types/plant-pests-and-diseases/en/"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agrochemicals.iupac.org/index.php?option=com_sobi2&amp;sobi2Task=sobi2Details&amp;catid=3&amp;sobi2Id=3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ops-science30.weebly.com/history-of-pops.html" TargetMode="External"/><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nytimes.com/interactive/2017/10/21/us/document-EPA-Chlorpyrifos-FOIA-Emails-to-NYT.html" TargetMode="External"/><Relationship Id="rId2" Type="http://schemas.openxmlformats.org/officeDocument/2006/relationships/hyperlink" Target="https://www.epa.gov/ingredients-used-pesticide-products/chlorpyrifo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sciencenews.org/article/mystery-vanishing-honeybees-still-not-definitively-solved" TargetMode="External"/><Relationship Id="rId2" Type="http://schemas.openxmlformats.org/officeDocument/2006/relationships/image" Target="../media/image24.tiff"/><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www.avma.org/KB/Resources/Pages/Honey-Bees-101-Veterinarians.aspx" TargetMode="External"/><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nohoneymoproblems.wordpress.com/why-should-we-care/"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hyperlink" Target="https://www.theguardian.com/environment/2012/may/26/eu-farming-policies-bird-population" TargetMode="External"/><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oie.int/fileadmin/Home/eng/Media_Center/docs/pdf/Disease_cards/RINDERPEST-EN.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hyperlink" Target="http://www.nationalhogfarmer.com/animal-health/each-farm-needs-right-vaccination-program-pigs-and-profits" TargetMode="External"/><Relationship Id="rId7"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6.xml"/><Relationship Id="rId6" Type="http://schemas.openxmlformats.org/officeDocument/2006/relationships/hyperlink" Target="https://www.timeoutabudhabi.com/restaurants/features/42057-camel-milk-in-abu-dhabi" TargetMode="External"/><Relationship Id="rId5" Type="http://schemas.openxmlformats.org/officeDocument/2006/relationships/hyperlink" Target="http://www.pnas.org/content/113/13/3410" TargetMode="External"/><Relationship Id="rId4" Type="http://schemas.openxmlformats.org/officeDocument/2006/relationships/hyperlink" Target="https://www.fda.gov/ForConsumers/ConsumerUpdates/ucm378100.htm" TargetMode="External"/><Relationship Id="rId9" Type="http://schemas.openxmlformats.org/officeDocument/2006/relationships/image" Target="../media/image3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jhupbooks.press.jhu.edu/content/one-health-and-politics-antimicrobial-resistance" TargetMode="External"/><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theatlantic.com/health/archive/2013/06/healthy-soil-microbes-healthy-people/276710/" TargetMode="External"/><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fullspectrumbiology.blogspot.com/2013/06/a-healthy-microbiome-is-healthy-you.html" TargetMode="External"/><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hyperlink" Target="https://www.sciencedirect.com/science/article/pii/S016895251200145X"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journal.frontiersin.org/article/10.3389/fmicb.2013.00087/full" TargetMode="External"/><Relationship Id="rId7" Type="http://schemas.openxmlformats.org/officeDocument/2006/relationships/image" Target="../media/image40.tiff"/><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hyperlink" Target="https://www.progressivedairy.com/topics/feed-nutrition/don-t-upset-the-digestive-microbiome-utilize-direct-fed-microbials" TargetMode="External"/><Relationship Id="rId5" Type="http://schemas.openxmlformats.org/officeDocument/2006/relationships/hyperlink" Target="http://blogs.plos.org/everyone/2015/03/30/let-microbes-paw-print-doggy-skin-bacteria/" TargetMode="External"/><Relationship Id="rId4" Type="http://schemas.openxmlformats.org/officeDocument/2006/relationships/hyperlink" Target="https://www.nature.com/articles/496400c"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www.pnas.org/content/103/51/19484.ful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tiff"/><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www.theodysseyonline.com/quick-facts-sixth-mass-extinction" TargetMode="External"/><Relationship Id="rId5" Type="http://schemas.openxmlformats.org/officeDocument/2006/relationships/hyperlink" Target="https://howwegettonext.com/pandemic-proofing-the-world-98222a38782#.fwwutac03" TargetMode="External"/><Relationship Id="rId4" Type="http://schemas.openxmlformats.org/officeDocument/2006/relationships/hyperlink" Target="https://www.ecowatch.com/earth-is-facing-most-severe-extinction-crisis-in-65-million-years-1882085041.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Intensive_animal_farming" TargetMode="External"/><Relationship Id="rId7"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hyperlink" Target="http://www.fis.com/fis/techno/printable.asp?id=55672&amp;l=e&amp;ndb=1&amp;print=yes" TargetMode="External"/><Relationship Id="rId4" Type="http://schemas.openxmlformats.org/officeDocument/2006/relationships/hyperlink" Target="http://www.stoptac.org/index.php?mact=News,cntnt01,detail,0&amp;cntnt01articleid=273&amp;cntnt01origid=93&amp;cntnt01returnid=9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nature.com/nature/journal/v447/n7142/full/nature05775.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www.npr.org/sections/thesalt/2016/11/04/500701098/manure-happens-especially-when-hog-farms-flood" TargetMode="External"/><Relationship Id="rId2" Type="http://schemas.openxmlformats.org/officeDocument/2006/relationships/image" Target="../media/image49.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hyperlink" Target="http://www.gao.gov/assets/290/280229.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data.unicef.org/water-sanitation/sanitation"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nytimes.com/2014/07/15/world/asia/poor-sanitation-in-india-may-afflict-well-fed-children-with-malnutrition.html"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quatreport.in/wp-content/uploads/2014/06/SQUAT-research-paper.pdf"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thelancet.com/journals/laninf/article/PIIS1473-3099(14)70780-7/fulltext#article_upsell" TargetMode="External"/><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hyperlink" Target="http://www.sciencedirect.com/science/article/pii/S1473309911700548" TargetMode="Externa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hyperlink" Target="http://weloveourbangladesh.blogspot.com/2012/08/jahaj-bari-or-boat-housechistia.html" TargetMode="External"/><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climate.nasa.gov/effects/"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hyperlink" Target="https://www.nytimes.com/2018/04/13/science/virosphere-evolution.html" TargetMode="External"/><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hyperlink" Target="https://www.nature.com/articles/s41396-017-0042-4"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AbAZU8FqzX4" TargetMode="External"/><Relationship Id="rId2" Type="http://schemas.openxmlformats.org/officeDocument/2006/relationships/image" Target="../media/image60.jpeg"/><Relationship Id="rId1" Type="http://schemas.openxmlformats.org/officeDocument/2006/relationships/slideLayout" Target="../slideLayouts/slideLayout6.xml"/><Relationship Id="rId5" Type="http://schemas.openxmlformats.org/officeDocument/2006/relationships/hyperlink" Target="https://medschool.ucsd.edu/som/medicine/divisions/infectious-diseases/research/center-innovative-phage-applications-and-therapeutics/Pages/default.aspx" TargetMode="External"/><Relationship Id="rId4" Type="http://schemas.openxmlformats.org/officeDocument/2006/relationships/hyperlink" Target="https://health.ucsd.edu/news/releases/Pages/2017-04-25-novel-phage-therapy-saves-patient-with-multidrug-resistant-bacterial-infection.aspx"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fao.org/edible-insects/en/" TargetMode="External"/><Relationship Id="rId2" Type="http://schemas.openxmlformats.org/officeDocument/2006/relationships/image" Target="../media/image62.tiff"/><Relationship Id="rId1" Type="http://schemas.openxmlformats.org/officeDocument/2006/relationships/slideLayout" Target="../slideLayouts/slideLayout7.xml"/><Relationship Id="rId4" Type="http://schemas.openxmlformats.org/officeDocument/2006/relationships/hyperlink" Target="http://www.fao.org/docrep/018/i3264e/i3264e00.pdf"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All_palaeotemps.png"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gergs.net/2015/06/updating-the-geological-temperature-plot/all_palaeotemp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hyperlink" Target="http://www.fao.org/hunger/en/"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ourworldindata.org/world-population-growth"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ctrTitle"/>
          </p:nvPr>
        </p:nvSpPr>
        <p:spPr>
          <a:xfrm>
            <a:off x="484762" y="381000"/>
            <a:ext cx="8229600" cy="1676400"/>
          </a:xfrm>
        </p:spPr>
        <p:txBody>
          <a:bodyPr/>
          <a:lstStyle/>
          <a:p>
            <a:pPr eaLnBrk="1" hangingPunct="1"/>
            <a:r>
              <a:rPr lang="en-US" sz="2800" dirty="0">
                <a:latin typeface="Tahoma" charset="0"/>
                <a:ea typeface="ヒラギノ角ゴ Pro W3" charset="0"/>
                <a:cs typeface="ヒラギノ角ゴ Pro W3" charset="0"/>
              </a:rPr>
              <a:t>	A One Health Perspective on Food Security </a:t>
            </a:r>
            <a:br>
              <a:rPr lang="en-US" sz="2800" dirty="0">
                <a:latin typeface="Tahoma" charset="0"/>
                <a:ea typeface="ヒラギノ角ゴ Pro W3" charset="0"/>
                <a:cs typeface="ヒラギノ角ゴ Pro W3" charset="0"/>
              </a:rPr>
            </a:br>
            <a:r>
              <a:rPr lang="en-US" sz="2800" dirty="0">
                <a:latin typeface="Tahoma" charset="0"/>
                <a:ea typeface="ヒラギノ角ゴ Pro W3" charset="0"/>
                <a:cs typeface="ヒラギノ角ゴ Pro W3" charset="0"/>
              </a:rPr>
              <a:t/>
            </a:r>
            <a:br>
              <a:rPr lang="en-US" sz="2800" dirty="0">
                <a:latin typeface="Tahoma" charset="0"/>
                <a:ea typeface="ヒラギノ角ゴ Pro W3" charset="0"/>
                <a:cs typeface="ヒラギノ角ゴ Pro W3" charset="0"/>
              </a:rPr>
            </a:br>
            <a:r>
              <a:rPr lang="en-US" sz="2800" dirty="0">
                <a:latin typeface="Tahoma" charset="0"/>
                <a:ea typeface="ヒラギノ角ゴ Pro W3" charset="0"/>
                <a:cs typeface="ヒラギノ角ゴ Pro W3" charset="0"/>
              </a:rPr>
              <a:t> </a:t>
            </a:r>
          </a:p>
        </p:txBody>
      </p:sp>
      <p:sp>
        <p:nvSpPr>
          <p:cNvPr id="17410" name="Rectangle 3">
            <a:extLst>
              <a:ext uri="{FF2B5EF4-FFF2-40B4-BE49-F238E27FC236}">
                <a16:creationId xmlns="" xmlns:a16="http://schemas.microsoft.com/office/drawing/2014/main" id="{DF547A8E-5BC1-DD46-8301-CC54847C0ACE}"/>
              </a:ext>
            </a:extLst>
          </p:cNvPr>
          <p:cNvSpPr>
            <a:spLocks noGrp="1" noChangeArrowheads="1"/>
          </p:cNvSpPr>
          <p:nvPr>
            <p:ph type="subTitle" idx="1"/>
          </p:nvPr>
        </p:nvSpPr>
        <p:spPr>
          <a:xfrm>
            <a:off x="408562" y="4876800"/>
            <a:ext cx="8305800" cy="1066800"/>
          </a:xfrm>
        </p:spPr>
        <p:txBody>
          <a:bodyPr rtlCol="0">
            <a:normAutofit/>
          </a:bodyPr>
          <a:lstStyle/>
          <a:p>
            <a:pPr eaLnBrk="1" fontAlgn="auto" hangingPunct="1">
              <a:lnSpc>
                <a:spcPct val="80000"/>
              </a:lnSpc>
              <a:spcAft>
                <a:spcPts val="0"/>
              </a:spcAft>
              <a:buFont typeface="Wingdings" charset="0"/>
              <a:buNone/>
              <a:defRPr/>
            </a:pPr>
            <a:r>
              <a:rPr lang="en-US" sz="2800" dirty="0">
                <a:latin typeface="Tahoma" charset="0"/>
                <a:ea typeface="ヒラギノ角ゴ Pro W3" charset="0"/>
                <a:cs typeface="ヒラギノ角ゴ Pro W3" charset="0"/>
              </a:rPr>
              <a:t>Laura H. Kahn, MD, MPH, MPP</a:t>
            </a:r>
          </a:p>
          <a:p>
            <a:pPr eaLnBrk="1" fontAlgn="auto" hangingPunct="1">
              <a:lnSpc>
                <a:spcPct val="80000"/>
              </a:lnSpc>
              <a:spcAft>
                <a:spcPts val="0"/>
              </a:spcAft>
              <a:buFont typeface="Wingdings" charset="0"/>
              <a:buNone/>
              <a:defRPr/>
            </a:pPr>
            <a:r>
              <a:rPr lang="en-US" sz="2000" dirty="0" smtClean="0">
                <a:latin typeface="Tahoma" charset="0"/>
                <a:ea typeface="ヒラギノ角ゴ Pro W3" charset="0"/>
                <a:cs typeface="ヒラギノ角ゴ Pro W3" charset="0"/>
              </a:rPr>
              <a:t>Center for Health and Wellbeing</a:t>
            </a:r>
            <a:br>
              <a:rPr lang="en-US" sz="2000" dirty="0" smtClean="0">
                <a:latin typeface="Tahoma" charset="0"/>
                <a:ea typeface="ヒラギノ角ゴ Pro W3" charset="0"/>
                <a:cs typeface="ヒラギノ角ゴ Pro W3" charset="0"/>
              </a:rPr>
            </a:br>
            <a:r>
              <a:rPr lang="en-US" sz="2000" dirty="0" smtClean="0">
                <a:latin typeface="Tahoma" charset="0"/>
                <a:ea typeface="ヒラギノ角ゴ Pro W3" charset="0"/>
                <a:cs typeface="ヒラギノ角ゴ Pro W3" charset="0"/>
              </a:rPr>
              <a:t>Princeton University</a:t>
            </a:r>
            <a:endParaRPr lang="en-US" sz="2000" dirty="0">
              <a:latin typeface="Tahoma" charset="0"/>
              <a:ea typeface="ヒラギノ角ゴ Pro W3" charset="0"/>
              <a:cs typeface="ヒラギノ角ゴ Pro W3" charset="0"/>
            </a:endParaRPr>
          </a:p>
        </p:txBody>
      </p:sp>
      <p:pic>
        <p:nvPicPr>
          <p:cNvPr id="6" name="Content Placeholder 3">
            <a:extLst>
              <a:ext uri="{FF2B5EF4-FFF2-40B4-BE49-F238E27FC236}">
                <a16:creationId xmlns="" xmlns:a16="http://schemas.microsoft.com/office/drawing/2014/main" id="{5F2548C7-C423-044B-9E69-EF6EB05A7D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90800" y="1600200"/>
            <a:ext cx="4267200" cy="2972656"/>
          </a:xfrm>
          <a:prstGeom prst="rect">
            <a:avLst/>
          </a:prstGeom>
        </p:spPr>
      </p:pic>
      <p:sp>
        <p:nvSpPr>
          <p:cNvPr id="2" name="TextBox 1"/>
          <p:cNvSpPr txBox="1"/>
          <p:nvPr/>
        </p:nvSpPr>
        <p:spPr>
          <a:xfrm>
            <a:off x="3200400" y="6477000"/>
            <a:ext cx="2781211" cy="369332"/>
          </a:xfrm>
          <a:prstGeom prst="rect">
            <a:avLst/>
          </a:prstGeom>
          <a:noFill/>
        </p:spPr>
        <p:txBody>
          <a:bodyPr wrap="none" rtlCol="0">
            <a:spAutoFit/>
          </a:bodyPr>
          <a:lstStyle/>
          <a:p>
            <a:pPr algn="ctr"/>
            <a:r>
              <a:rPr lang="en-US" sz="1800" smtClean="0"/>
              <a:t>www.webbertraining.com</a:t>
            </a:r>
            <a:endParaRPr lang="en-US" sz="1800" dirty="0"/>
          </a:p>
        </p:txBody>
      </p:sp>
      <p:sp>
        <p:nvSpPr>
          <p:cNvPr id="7" name="TextBox 6"/>
          <p:cNvSpPr txBox="1"/>
          <p:nvPr/>
        </p:nvSpPr>
        <p:spPr>
          <a:xfrm>
            <a:off x="7189619" y="6477000"/>
            <a:ext cx="1954381" cy="369332"/>
          </a:xfrm>
          <a:prstGeom prst="rect">
            <a:avLst/>
          </a:prstGeom>
          <a:noFill/>
        </p:spPr>
        <p:txBody>
          <a:bodyPr wrap="none" rtlCol="0">
            <a:spAutoFit/>
          </a:bodyPr>
          <a:lstStyle/>
          <a:p>
            <a:pPr algn="r"/>
            <a:r>
              <a:rPr lang="en-US" sz="1800" smtClean="0"/>
              <a:t>January 23, 2020</a:t>
            </a: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USDA: Percent of consumer expenditures spent on food consumed at home by selected countries, 2016</a:t>
            </a:r>
            <a:br>
              <a:rPr lang="en-US" sz="2400" dirty="0"/>
            </a:br>
            <a:endParaRPr lang="en-US" sz="2400" dirty="0"/>
          </a:p>
        </p:txBody>
      </p:sp>
      <p:sp>
        <p:nvSpPr>
          <p:cNvPr id="5" name="TextBox 4"/>
          <p:cNvSpPr txBox="1"/>
          <p:nvPr/>
        </p:nvSpPr>
        <p:spPr>
          <a:xfrm>
            <a:off x="168463" y="1085214"/>
            <a:ext cx="915635" cy="369332"/>
          </a:xfrm>
          <a:prstGeom prst="rect">
            <a:avLst/>
          </a:prstGeom>
          <a:noFill/>
        </p:spPr>
        <p:txBody>
          <a:bodyPr wrap="none" rtlCol="0">
            <a:spAutoFit/>
          </a:bodyPr>
          <a:lstStyle/>
          <a:p>
            <a:r>
              <a:rPr lang="en-US" dirty="0"/>
              <a:t>Percent</a:t>
            </a:r>
          </a:p>
        </p:txBody>
      </p:sp>
      <p:sp>
        <p:nvSpPr>
          <p:cNvPr id="6" name="TextBox 5"/>
          <p:cNvSpPr txBox="1"/>
          <p:nvPr/>
        </p:nvSpPr>
        <p:spPr>
          <a:xfrm>
            <a:off x="-76200" y="6581001"/>
            <a:ext cx="4573368" cy="276999"/>
          </a:xfrm>
          <a:prstGeom prst="rect">
            <a:avLst/>
          </a:prstGeom>
          <a:noFill/>
        </p:spPr>
        <p:txBody>
          <a:bodyPr wrap="none" rtlCol="0">
            <a:spAutoFit/>
          </a:bodyPr>
          <a:lstStyle/>
          <a:p>
            <a:r>
              <a:rPr lang="en-US" sz="1200" dirty="0">
                <a:hlinkClick r:id="rId2"/>
              </a:rPr>
              <a:t>http://www.ers.usda.gov/data-products/food-expenditures.aspx</a:t>
            </a:r>
            <a:r>
              <a:rPr lang="en-US" sz="1200" dirty="0"/>
              <a:t> </a:t>
            </a:r>
          </a:p>
        </p:txBody>
      </p:sp>
      <p:sp>
        <p:nvSpPr>
          <p:cNvPr id="3" name="TextBox 2"/>
          <p:cNvSpPr txBox="1"/>
          <p:nvPr/>
        </p:nvSpPr>
        <p:spPr>
          <a:xfrm>
            <a:off x="457200" y="6087151"/>
            <a:ext cx="7283789" cy="369332"/>
          </a:xfrm>
          <a:prstGeom prst="rect">
            <a:avLst/>
          </a:prstGeom>
          <a:noFill/>
        </p:spPr>
        <p:txBody>
          <a:bodyPr wrap="none" rtlCol="0">
            <a:spAutoFit/>
          </a:bodyPr>
          <a:lstStyle/>
          <a:p>
            <a:r>
              <a:rPr lang="en-US" sz="1800" dirty="0">
                <a:solidFill>
                  <a:srgbClr val="FF0000"/>
                </a:solidFill>
              </a:rPr>
              <a:t>Our entire consumer economy depends on relatively inexpensive food</a:t>
            </a:r>
          </a:p>
        </p:txBody>
      </p:sp>
      <p:sp>
        <p:nvSpPr>
          <p:cNvPr id="7" name="Slide Number Placeholder 6"/>
          <p:cNvSpPr>
            <a:spLocks noGrp="1"/>
          </p:cNvSpPr>
          <p:nvPr>
            <p:ph type="sldNum" sz="quarter" idx="12"/>
          </p:nvPr>
        </p:nvSpPr>
        <p:spPr/>
        <p:txBody>
          <a:bodyPr/>
          <a:lstStyle/>
          <a:p>
            <a:fld id="{5D46EEE6-3DF1-9947-8E16-ADCBDE882D2F}" type="slidenum">
              <a:rPr lang="en-US" smtClean="0"/>
              <a:pPr/>
              <a:t>10</a:t>
            </a:fld>
            <a:endParaRPr lang="en-US"/>
          </a:p>
        </p:txBody>
      </p:sp>
      <p:pic>
        <p:nvPicPr>
          <p:cNvPr id="102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460258" y="1600200"/>
            <a:ext cx="822348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582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1200" y="533400"/>
            <a:ext cx="5791200" cy="5533814"/>
          </a:xfrm>
          <a:prstGeom prst="rect">
            <a:avLst/>
          </a:prstGeom>
        </p:spPr>
      </p:pic>
      <p:sp>
        <p:nvSpPr>
          <p:cNvPr id="3" name="Slide Number Placeholder 2"/>
          <p:cNvSpPr>
            <a:spLocks noGrp="1"/>
          </p:cNvSpPr>
          <p:nvPr>
            <p:ph type="sldNum" sz="quarter" idx="12"/>
          </p:nvPr>
        </p:nvSpPr>
        <p:spPr/>
        <p:txBody>
          <a:bodyPr/>
          <a:lstStyle/>
          <a:p>
            <a:fld id="{D4E2F40F-3926-4346-B255-90547F252724}" type="slidenum">
              <a:rPr lang="en-US" sz="1800" smtClean="0"/>
              <a:pPr/>
              <a:t>11</a:t>
            </a:fld>
            <a:endParaRPr lang="en-US" sz="1800"/>
          </a:p>
        </p:txBody>
      </p:sp>
    </p:spTree>
    <p:extLst>
      <p:ext uri="{BB962C8B-B14F-4D97-AF65-F5344CB8AC3E}">
        <p14:creationId xmlns:p14="http://schemas.microsoft.com/office/powerpoint/2010/main" val="1439028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15240"/>
            <a:ext cx="6250329" cy="6858000"/>
          </a:xfrm>
          <a:prstGeom prst="rect">
            <a:avLst/>
          </a:prstGeom>
        </p:spPr>
      </p:pic>
      <p:sp>
        <p:nvSpPr>
          <p:cNvPr id="2" name="TextBox 1">
            <a:extLst>
              <a:ext uri="{FF2B5EF4-FFF2-40B4-BE49-F238E27FC236}">
                <a16:creationId xmlns="" xmlns:a16="http://schemas.microsoft.com/office/drawing/2014/main" id="{BFF485AE-E7DB-4A49-9EDA-52131D8B8C13}"/>
              </a:ext>
            </a:extLst>
          </p:cNvPr>
          <p:cNvSpPr txBox="1"/>
          <p:nvPr/>
        </p:nvSpPr>
        <p:spPr>
          <a:xfrm>
            <a:off x="6268617" y="2508867"/>
            <a:ext cx="2815001" cy="1815882"/>
          </a:xfrm>
          <a:prstGeom prst="rect">
            <a:avLst/>
          </a:prstGeom>
          <a:noFill/>
        </p:spPr>
        <p:txBody>
          <a:bodyPr wrap="none" rtlCol="0">
            <a:spAutoFit/>
          </a:bodyPr>
          <a:lstStyle/>
          <a:p>
            <a:r>
              <a:rPr lang="en-US" sz="1400" dirty="0"/>
              <a:t>Food insecure: Reduced food</a:t>
            </a:r>
          </a:p>
          <a:p>
            <a:r>
              <a:rPr lang="en-US" sz="1400" dirty="0"/>
              <a:t>quality. Little reduction of</a:t>
            </a:r>
          </a:p>
          <a:p>
            <a:r>
              <a:rPr lang="en-US" sz="1400" dirty="0"/>
              <a:t>food intake.</a:t>
            </a:r>
          </a:p>
          <a:p>
            <a:endParaRPr lang="en-US" sz="1400" dirty="0"/>
          </a:p>
          <a:p>
            <a:endParaRPr lang="en-US" sz="1400" dirty="0"/>
          </a:p>
          <a:p>
            <a:r>
              <a:rPr lang="en-US" sz="1400" dirty="0"/>
              <a:t>Very low food security: Disrupted</a:t>
            </a:r>
          </a:p>
          <a:p>
            <a:r>
              <a:rPr lang="en-US" sz="1400" dirty="0"/>
              <a:t>eating patterns. Reduced</a:t>
            </a:r>
          </a:p>
          <a:p>
            <a:r>
              <a:rPr lang="en-US" sz="1400" dirty="0"/>
              <a:t>food intake.</a:t>
            </a:r>
          </a:p>
        </p:txBody>
      </p:sp>
      <p:sp>
        <p:nvSpPr>
          <p:cNvPr id="3" name="Slide Number Placeholder 2"/>
          <p:cNvSpPr>
            <a:spLocks noGrp="1"/>
          </p:cNvSpPr>
          <p:nvPr>
            <p:ph type="sldNum" sz="quarter" idx="12"/>
          </p:nvPr>
        </p:nvSpPr>
        <p:spPr/>
        <p:txBody>
          <a:bodyPr/>
          <a:lstStyle/>
          <a:p>
            <a:fld id="{D4E2F40F-3926-4346-B255-90547F252724}" type="slidenum">
              <a:rPr lang="en-US" sz="1800" smtClean="0"/>
              <a:pPr/>
              <a:t>12</a:t>
            </a:fld>
            <a:endParaRPr lang="en-US" sz="1800"/>
          </a:p>
        </p:txBody>
      </p:sp>
    </p:spTree>
    <p:extLst>
      <p:ext uri="{BB962C8B-B14F-4D97-AF65-F5344CB8AC3E}">
        <p14:creationId xmlns:p14="http://schemas.microsoft.com/office/powerpoint/2010/main" val="583006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 xmlns:a16="http://schemas.microsoft.com/office/drawing/2014/main" id="{D39CE6E6-EEBC-F447-8445-FBD139E7E03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971550"/>
            <a:ext cx="7710488" cy="523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2">
            <a:extLst>
              <a:ext uri="{FF2B5EF4-FFF2-40B4-BE49-F238E27FC236}">
                <a16:creationId xmlns="" xmlns:a16="http://schemas.microsoft.com/office/drawing/2014/main" id="{C9C6F165-3B5B-6947-9D53-540C9706F80E}"/>
              </a:ext>
            </a:extLst>
          </p:cNvPr>
          <p:cNvSpPr txBox="1">
            <a:spLocks noChangeArrowheads="1"/>
          </p:cNvSpPr>
          <p:nvPr/>
        </p:nvSpPr>
        <p:spPr bwMode="auto">
          <a:xfrm>
            <a:off x="76200" y="228600"/>
            <a:ext cx="70964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Tahoma" panose="020B0604030504040204" pitchFamily="34" charset="0"/>
                <a:ea typeface="ヒラギノ角ゴ Pro W3" panose="020B0300000000000000" pitchFamily="34" charset="-128"/>
              </a:rPr>
              <a:t>Estimated agricultural yields in 2050 due to climate change effects,</a:t>
            </a:r>
          </a:p>
          <a:p>
            <a:pPr>
              <a:spcBef>
                <a:spcPct val="0"/>
              </a:spcBef>
              <a:buFontTx/>
              <a:buNone/>
            </a:pPr>
            <a:r>
              <a:rPr lang="en-US" altLang="en-US" sz="1800" dirty="0">
                <a:latin typeface="Tahoma" panose="020B0604030504040204" pitchFamily="34" charset="0"/>
                <a:ea typeface="ヒラギノ角ゴ Pro W3" panose="020B0300000000000000" pitchFamily="34" charset="-128"/>
              </a:rPr>
              <a:t>assuming current agricultural practices and crop varieties. </a:t>
            </a:r>
          </a:p>
        </p:txBody>
      </p:sp>
      <p:sp>
        <p:nvSpPr>
          <p:cNvPr id="24579" name="TextBox 3">
            <a:extLst>
              <a:ext uri="{FF2B5EF4-FFF2-40B4-BE49-F238E27FC236}">
                <a16:creationId xmlns="" xmlns:a16="http://schemas.microsoft.com/office/drawing/2014/main" id="{153BCDF2-6EDD-2D47-BA02-FD35D215A5C4}"/>
              </a:ext>
            </a:extLst>
          </p:cNvPr>
          <p:cNvSpPr txBox="1">
            <a:spLocks noChangeArrowheads="1"/>
          </p:cNvSpPr>
          <p:nvPr/>
        </p:nvSpPr>
        <p:spPr bwMode="auto">
          <a:xfrm>
            <a:off x="0" y="6303963"/>
            <a:ext cx="70389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000">
                <a:latin typeface="Tahoma" panose="020B0604030504040204" pitchFamily="34" charset="0"/>
                <a:ea typeface="ヒラギノ角ゴ Pro W3" panose="020B0300000000000000" pitchFamily="34" charset="-128"/>
                <a:hlinkClick r:id="rId3"/>
              </a:rPr>
              <a:t>https://siteresources.worldbank.org/INTWDR2010/Resources/5287678-1255547194560/WDR2010_BG_Note_Mueller.pdf</a:t>
            </a:r>
            <a:endParaRPr lang="en-US" altLang="en-US" sz="1000">
              <a:latin typeface="Tahoma" panose="020B0604030504040204" pitchFamily="34" charset="0"/>
              <a:ea typeface="ヒラギノ角ゴ Pro W3" panose="020B0300000000000000" pitchFamily="34" charset="-128"/>
            </a:endParaRPr>
          </a:p>
          <a:p>
            <a:pPr>
              <a:spcBef>
                <a:spcPct val="0"/>
              </a:spcBef>
              <a:buFontTx/>
              <a:buNone/>
            </a:pPr>
            <a:r>
              <a:rPr lang="en-US" altLang="en-US" sz="1000">
                <a:latin typeface="Tahoma" panose="020B0604030504040204" pitchFamily="34" charset="0"/>
                <a:ea typeface="ヒラギノ角ゴ Pro W3" panose="020B0300000000000000" pitchFamily="34" charset="-128"/>
                <a:hlinkClick r:id="rId4"/>
              </a:rPr>
              <a:t>http://www.wri.org/sites/default/files/wri13_report_4c_wrr_online.pdf</a:t>
            </a:r>
            <a:r>
              <a:rPr lang="en-US" altLang="en-US" sz="1000">
                <a:latin typeface="Tahoma" panose="020B0604030504040204" pitchFamily="34" charset="0"/>
                <a:ea typeface="ヒラギノ角ゴ Pro W3" panose="020B0300000000000000" pitchFamily="34" charset="-128"/>
              </a:rPr>
              <a:t>  </a:t>
            </a:r>
          </a:p>
          <a:p>
            <a:pPr>
              <a:spcBef>
                <a:spcPct val="0"/>
              </a:spcBef>
              <a:buFontTx/>
              <a:buNone/>
            </a:pPr>
            <a:r>
              <a:rPr lang="en-US" altLang="en-US" sz="1000">
                <a:latin typeface="Tahoma" panose="020B0604030504040204" pitchFamily="34" charset="0"/>
                <a:ea typeface="ヒラギノ角ゴ Pro W3" panose="020B0300000000000000" pitchFamily="34" charset="-128"/>
                <a:hlinkClick r:id="rId5"/>
              </a:rPr>
              <a:t>https://openknowledge.worldbank.org/handle/10986/4387</a:t>
            </a:r>
            <a:r>
              <a:rPr lang="en-US" altLang="en-US" sz="1000">
                <a:latin typeface="Tahoma" panose="020B0604030504040204" pitchFamily="34" charset="0"/>
                <a:ea typeface="ヒラギノ角ゴ Pro W3" panose="020B0300000000000000" pitchFamily="34" charset="-128"/>
              </a:rPr>
              <a:t> </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13</a:t>
            </a:fld>
            <a:endParaRPr lang="en-US" sz="1800" dirty="0"/>
          </a:p>
        </p:txBody>
      </p:sp>
    </p:spTree>
    <p:extLst>
      <p:ext uri="{BB962C8B-B14F-4D97-AF65-F5344CB8AC3E}">
        <p14:creationId xmlns:p14="http://schemas.microsoft.com/office/powerpoint/2010/main" val="370474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dirty="0">
                <a:latin typeface="Calibri" charset="0"/>
              </a:rPr>
              <a:t>Crop Vulnerabilities</a:t>
            </a:r>
          </a:p>
        </p:txBody>
      </p:sp>
      <p:sp>
        <p:nvSpPr>
          <p:cNvPr id="2" name="Content Placeholder 1">
            <a:extLst>
              <a:ext uri="{FF2B5EF4-FFF2-40B4-BE49-F238E27FC236}">
                <a16:creationId xmlns="" xmlns:a16="http://schemas.microsoft.com/office/drawing/2014/main" id="{621D5E6A-A140-7345-B05D-B68B5D6FE08A}"/>
              </a:ext>
            </a:extLst>
          </p:cNvPr>
          <p:cNvSpPr>
            <a:spLocks noGrp="1"/>
          </p:cNvSpPr>
          <p:nvPr>
            <p:ph idx="1"/>
          </p:nvPr>
        </p:nvSpPr>
        <p:spPr/>
        <p:txBody>
          <a:bodyPr/>
          <a:lstStyle/>
          <a:p>
            <a:r>
              <a:rPr lang="en-US" sz="2400" dirty="0">
                <a:latin typeface="Calibri" charset="0"/>
              </a:rPr>
              <a:t>According to FAO, 3 grains provide 60% of the world</a:t>
            </a:r>
            <a:r>
              <a:rPr lang="ja-JP" altLang="en-US" sz="2400">
                <a:latin typeface="Calibri" charset="0"/>
              </a:rPr>
              <a:t>’</a:t>
            </a:r>
            <a:r>
              <a:rPr lang="en-US" sz="2400" dirty="0">
                <a:latin typeface="Calibri" charset="0"/>
              </a:rPr>
              <a:t>s food: rice, maize, and wheat.</a:t>
            </a:r>
          </a:p>
          <a:p>
            <a:r>
              <a:rPr lang="en-US" sz="2400" dirty="0">
                <a:latin typeface="Calibri" charset="0"/>
              </a:rPr>
              <a:t>Almost half of humanity relies on rice as a food staple. </a:t>
            </a:r>
          </a:p>
          <a:p>
            <a:r>
              <a:rPr lang="en-US" sz="2400" dirty="0">
                <a:latin typeface="Calibri" charset="0"/>
              </a:rPr>
              <a:t>Roots and tubers (e.g. potatoes and cassava) feed over 1 billion people in developing nations.</a:t>
            </a:r>
          </a:p>
          <a:p>
            <a:r>
              <a:rPr lang="en-US" sz="2400" dirty="0">
                <a:latin typeface="Calibri" charset="0"/>
              </a:rPr>
              <a:t>Crops feed food animals as well. </a:t>
            </a:r>
          </a:p>
          <a:p>
            <a:r>
              <a:rPr lang="en-US" sz="2400" dirty="0">
                <a:latin typeface="Calibri" charset="0"/>
              </a:rPr>
              <a:t>Naturally-occurring or bioengineered disease pathogens could devastate the world</a:t>
            </a:r>
            <a:r>
              <a:rPr lang="ja-JP" altLang="en-US" sz="2400">
                <a:latin typeface="Calibri" charset="0"/>
              </a:rPr>
              <a:t>’</a:t>
            </a:r>
            <a:r>
              <a:rPr lang="en-US" sz="2400" dirty="0">
                <a:latin typeface="Calibri" charset="0"/>
              </a:rPr>
              <a:t>s food supply.</a:t>
            </a:r>
          </a:p>
          <a:p>
            <a:pPr>
              <a:buFont typeface="Arial" charset="0"/>
              <a:buNone/>
            </a:pPr>
            <a:endParaRPr lang="en-US" dirty="0">
              <a:latin typeface="Calibri" charset="0"/>
            </a:endParaRPr>
          </a:p>
          <a:p>
            <a:pPr>
              <a:buFont typeface="Arial" charset="0"/>
              <a:buNone/>
            </a:pPr>
            <a:endParaRPr lang="en-US" dirty="0">
              <a:latin typeface="Calibri" charset="0"/>
            </a:endParaRPr>
          </a:p>
        </p:txBody>
      </p:sp>
      <p:sp>
        <p:nvSpPr>
          <p:cNvPr id="3" name="TextBox 2">
            <a:extLst>
              <a:ext uri="{FF2B5EF4-FFF2-40B4-BE49-F238E27FC236}">
                <a16:creationId xmlns="" xmlns:a16="http://schemas.microsoft.com/office/drawing/2014/main" id="{16E290A7-944D-D94D-B8D1-ED96CA13B4B9}"/>
              </a:ext>
            </a:extLst>
          </p:cNvPr>
          <p:cNvSpPr txBox="1"/>
          <p:nvPr/>
        </p:nvSpPr>
        <p:spPr>
          <a:xfrm>
            <a:off x="0" y="6477000"/>
            <a:ext cx="8485336" cy="276999"/>
          </a:xfrm>
          <a:prstGeom prst="rect">
            <a:avLst/>
          </a:prstGeom>
          <a:noFill/>
        </p:spPr>
        <p:txBody>
          <a:bodyPr wrap="none" rtlCol="0">
            <a:spAutoFit/>
          </a:bodyPr>
          <a:lstStyle/>
          <a:p>
            <a:r>
              <a:rPr lang="en-US" sz="1200" dirty="0"/>
              <a:t>FAO. Dimensions of Need. An Atlas of Food and Agriculture. </a:t>
            </a:r>
            <a:r>
              <a:rPr lang="en-US" sz="1200" dirty="0">
                <a:hlinkClick r:id="rId2"/>
              </a:rPr>
              <a:t>http://www.fao.org/docrep/U8480E/U8480E01.htm#Contents</a:t>
            </a:r>
            <a:r>
              <a:rPr lang="en-US" sz="1200" dirty="0"/>
              <a:t> </a:t>
            </a:r>
          </a:p>
        </p:txBody>
      </p:sp>
      <p:sp>
        <p:nvSpPr>
          <p:cNvPr id="4" name="Slide Number Placeholder 3"/>
          <p:cNvSpPr>
            <a:spLocks noGrp="1"/>
          </p:cNvSpPr>
          <p:nvPr>
            <p:ph type="sldNum" sz="quarter" idx="12"/>
          </p:nvPr>
        </p:nvSpPr>
        <p:spPr/>
        <p:txBody>
          <a:bodyPr/>
          <a:lstStyle/>
          <a:p>
            <a:fld id="{5D46EEE6-3DF1-9947-8E16-ADCBDE882D2F}"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p:cNvSpPr>
            <a:spLocks noGrp="1"/>
          </p:cNvSpPr>
          <p:nvPr>
            <p:ph type="title"/>
          </p:nvPr>
        </p:nvSpPr>
        <p:spPr/>
        <p:txBody>
          <a:bodyPr/>
          <a:lstStyle/>
          <a:p>
            <a:r>
              <a:rPr lang="en-US">
                <a:latin typeface="Calibri" charset="0"/>
              </a:rPr>
              <a:t>Disease Threats to Crops</a:t>
            </a:r>
          </a:p>
        </p:txBody>
      </p:sp>
      <p:pic>
        <p:nvPicPr>
          <p:cNvPr id="44034"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371600"/>
            <a:ext cx="2410295"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6"/>
          <p:cNvSpPr txBox="1">
            <a:spLocks noChangeArrowheads="1"/>
          </p:cNvSpPr>
          <p:nvPr/>
        </p:nvSpPr>
        <p:spPr bwMode="auto">
          <a:xfrm>
            <a:off x="533400" y="3200400"/>
            <a:ext cx="242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1400" dirty="0"/>
              <a:t>Rice blast caused by</a:t>
            </a:r>
          </a:p>
          <a:p>
            <a:r>
              <a:rPr lang="en-US" sz="1400" dirty="0"/>
              <a:t>fungus </a:t>
            </a:r>
            <a:r>
              <a:rPr lang="en-US" sz="1400" i="1" dirty="0" err="1"/>
              <a:t>Magnaporthe</a:t>
            </a:r>
            <a:r>
              <a:rPr lang="en-US" sz="1400" i="1" dirty="0"/>
              <a:t> </a:t>
            </a:r>
            <a:r>
              <a:rPr lang="en-US" sz="1400" i="1" dirty="0" err="1"/>
              <a:t>oryzae</a:t>
            </a:r>
            <a:endParaRPr lang="en-US" sz="1400" i="1" dirty="0"/>
          </a:p>
        </p:txBody>
      </p:sp>
      <p:sp>
        <p:nvSpPr>
          <p:cNvPr id="44036" name="TextBox 7"/>
          <p:cNvSpPr txBox="1">
            <a:spLocks noChangeArrowheads="1"/>
          </p:cNvSpPr>
          <p:nvPr/>
        </p:nvSpPr>
        <p:spPr bwMode="auto">
          <a:xfrm>
            <a:off x="-4880" y="6320179"/>
            <a:ext cx="65532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1100" dirty="0">
                <a:hlinkClick r:id="rId3"/>
              </a:rPr>
              <a:t>https://www.agric.wa.gov.au/rice/rice-blast-disease</a:t>
            </a:r>
            <a:endParaRPr lang="en-US" sz="1100" dirty="0"/>
          </a:p>
          <a:p>
            <a:r>
              <a:rPr lang="en-US" sz="1100" dirty="0">
                <a:hlinkClick r:id="rId4"/>
              </a:rPr>
              <a:t>http://news.cornell.edu/stories/2008/04/gates-foundation-awards-268m-cu-fight-deadly-wheat-plague</a:t>
            </a:r>
            <a:r>
              <a:rPr lang="en-US" sz="1100" dirty="0"/>
              <a:t> </a:t>
            </a:r>
          </a:p>
          <a:p>
            <a:r>
              <a:rPr lang="en-US" sz="1100" dirty="0"/>
              <a:t> </a:t>
            </a:r>
          </a:p>
        </p:txBody>
      </p:sp>
      <p:sp>
        <p:nvSpPr>
          <p:cNvPr id="44038" name="TextBox 9"/>
          <p:cNvSpPr txBox="1">
            <a:spLocks noChangeArrowheads="1"/>
          </p:cNvSpPr>
          <p:nvPr/>
        </p:nvSpPr>
        <p:spPr bwMode="auto">
          <a:xfrm>
            <a:off x="4989513" y="3108585"/>
            <a:ext cx="3681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1200" dirty="0"/>
              <a:t>Wheat rust caused by fungus genus </a:t>
            </a:r>
            <a:r>
              <a:rPr lang="en-US" sz="1200" dirty="0" err="1"/>
              <a:t>Puccinia</a:t>
            </a:r>
            <a:r>
              <a:rPr lang="en-US" sz="1200" dirty="0"/>
              <a:t>, three</a:t>
            </a:r>
          </a:p>
          <a:p>
            <a:r>
              <a:rPr lang="en-US" sz="1200" dirty="0"/>
              <a:t>different species.</a:t>
            </a:r>
          </a:p>
        </p:txBody>
      </p:sp>
      <p:sp>
        <p:nvSpPr>
          <p:cNvPr id="44040" name="TextBox 12"/>
          <p:cNvSpPr txBox="1">
            <a:spLocks noChangeArrowheads="1"/>
          </p:cNvSpPr>
          <p:nvPr/>
        </p:nvSpPr>
        <p:spPr bwMode="auto">
          <a:xfrm>
            <a:off x="5257800" y="5643563"/>
            <a:ext cx="3144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1200"/>
              <a:t>African cassava mosaic virus transmitted by</a:t>
            </a:r>
          </a:p>
          <a:p>
            <a:r>
              <a:rPr lang="en-US" sz="1200"/>
              <a:t>whiteflies.  </a:t>
            </a:r>
          </a:p>
        </p:txBody>
      </p:sp>
      <p:sp>
        <p:nvSpPr>
          <p:cNvPr id="44042" name="TextBox 14"/>
          <p:cNvSpPr txBox="1">
            <a:spLocks noChangeArrowheads="1"/>
          </p:cNvSpPr>
          <p:nvPr/>
        </p:nvSpPr>
        <p:spPr bwMode="auto">
          <a:xfrm>
            <a:off x="152400" y="5584825"/>
            <a:ext cx="3455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1200"/>
              <a:t>Cassava brown streak virus transmitted likely by</a:t>
            </a:r>
          </a:p>
          <a:p>
            <a:r>
              <a:rPr lang="en-US" sz="1200"/>
              <a:t>a whitefly species. </a:t>
            </a:r>
          </a:p>
        </p:txBody>
      </p:sp>
      <p:pic>
        <p:nvPicPr>
          <p:cNvPr id="2" name="Picture 1" descr="download.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7800" y="1295400"/>
            <a:ext cx="2528341" cy="1676400"/>
          </a:xfrm>
          <a:prstGeom prst="rect">
            <a:avLst/>
          </a:prstGeom>
        </p:spPr>
      </p:pic>
      <p:pic>
        <p:nvPicPr>
          <p:cNvPr id="13" name="Picture 12" descr="download.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3400" y="3810000"/>
            <a:ext cx="2501067" cy="1664347"/>
          </a:xfrm>
          <a:prstGeom prst="rect">
            <a:avLst/>
          </a:prstGeom>
        </p:spPr>
      </p:pic>
      <p:pic>
        <p:nvPicPr>
          <p:cNvPr id="3" name="Picture 2" descr="1197.300x200.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38800" y="3810000"/>
            <a:ext cx="2241687" cy="1685479"/>
          </a:xfrm>
          <a:prstGeom prst="rect">
            <a:avLst/>
          </a:prstGeom>
        </p:spPr>
      </p:pic>
      <p:sp>
        <p:nvSpPr>
          <p:cNvPr id="4" name="TextBox 3">
            <a:extLst>
              <a:ext uri="{FF2B5EF4-FFF2-40B4-BE49-F238E27FC236}">
                <a16:creationId xmlns="" xmlns:a16="http://schemas.microsoft.com/office/drawing/2014/main" id="{15C3F4B7-D41D-8147-B3BA-F42A66395E29}"/>
              </a:ext>
            </a:extLst>
          </p:cNvPr>
          <p:cNvSpPr txBox="1"/>
          <p:nvPr/>
        </p:nvSpPr>
        <p:spPr>
          <a:xfrm>
            <a:off x="3262064" y="3136496"/>
            <a:ext cx="1682064" cy="2031325"/>
          </a:xfrm>
          <a:prstGeom prst="rect">
            <a:avLst/>
          </a:prstGeom>
          <a:noFill/>
        </p:spPr>
        <p:txBody>
          <a:bodyPr wrap="none" rtlCol="0">
            <a:spAutoFit/>
          </a:bodyPr>
          <a:lstStyle/>
          <a:p>
            <a:r>
              <a:rPr lang="en-US" sz="1400" dirty="0">
                <a:solidFill>
                  <a:srgbClr val="FF0000"/>
                </a:solidFill>
              </a:rPr>
              <a:t>Best strategy is</a:t>
            </a:r>
          </a:p>
          <a:p>
            <a:r>
              <a:rPr lang="en-US" sz="1400" dirty="0">
                <a:solidFill>
                  <a:srgbClr val="FF0000"/>
                </a:solidFill>
              </a:rPr>
              <a:t>developing disease</a:t>
            </a:r>
          </a:p>
          <a:p>
            <a:r>
              <a:rPr lang="en-US" sz="1400" dirty="0">
                <a:solidFill>
                  <a:srgbClr val="FF0000"/>
                </a:solidFill>
              </a:rPr>
              <a:t>and drought</a:t>
            </a:r>
          </a:p>
          <a:p>
            <a:r>
              <a:rPr lang="en-US" sz="1400" dirty="0">
                <a:solidFill>
                  <a:srgbClr val="FF0000"/>
                </a:solidFill>
              </a:rPr>
              <a:t>resistant crops. </a:t>
            </a:r>
          </a:p>
          <a:p>
            <a:endParaRPr lang="en-US" sz="1400" dirty="0">
              <a:solidFill>
                <a:srgbClr val="FF0000"/>
              </a:solidFill>
            </a:endParaRPr>
          </a:p>
          <a:p>
            <a:r>
              <a:rPr lang="en-US" sz="1400" dirty="0">
                <a:solidFill>
                  <a:srgbClr val="FF0000"/>
                </a:solidFill>
              </a:rPr>
              <a:t>The problem? </a:t>
            </a:r>
          </a:p>
          <a:p>
            <a:endParaRPr lang="en-US" sz="1400" dirty="0">
              <a:solidFill>
                <a:srgbClr val="FF0000"/>
              </a:solidFill>
            </a:endParaRPr>
          </a:p>
          <a:p>
            <a:r>
              <a:rPr lang="en-US" sz="1400" dirty="0">
                <a:solidFill>
                  <a:srgbClr val="FF0000"/>
                </a:solidFill>
              </a:rPr>
              <a:t>They are</a:t>
            </a:r>
          </a:p>
          <a:p>
            <a:r>
              <a:rPr lang="en-US" sz="1400" dirty="0">
                <a:solidFill>
                  <a:srgbClr val="FF0000"/>
                </a:solidFill>
              </a:rPr>
              <a:t>labeled GMO.</a:t>
            </a:r>
          </a:p>
        </p:txBody>
      </p:sp>
      <p:sp>
        <p:nvSpPr>
          <p:cNvPr id="5" name="Slide Number Placeholder 4"/>
          <p:cNvSpPr>
            <a:spLocks noGrp="1"/>
          </p:cNvSpPr>
          <p:nvPr>
            <p:ph type="sldNum" sz="quarter" idx="12"/>
          </p:nvPr>
        </p:nvSpPr>
        <p:spPr/>
        <p:txBody>
          <a:bodyPr/>
          <a:lstStyle/>
          <a:p>
            <a:fld id="{2570EB01-30D1-DD45-BC8D-221774D60AA6}" type="slidenum">
              <a:rPr lang="en-US" sz="1800" smtClean="0"/>
              <a:pPr/>
              <a:t>15</a:t>
            </a:fld>
            <a:endParaRPr 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98B6199-1444-0649-B95D-27A97EE737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1600200"/>
            <a:ext cx="6858000" cy="4629150"/>
          </a:xfrm>
          <a:prstGeom prst="rect">
            <a:avLst/>
          </a:prstGeom>
        </p:spPr>
      </p:pic>
      <p:sp>
        <p:nvSpPr>
          <p:cNvPr id="5" name="TextBox 4">
            <a:extLst>
              <a:ext uri="{FF2B5EF4-FFF2-40B4-BE49-F238E27FC236}">
                <a16:creationId xmlns="" xmlns:a16="http://schemas.microsoft.com/office/drawing/2014/main" id="{198575FA-D665-6846-8CF5-F0A4D4F237F1}"/>
              </a:ext>
            </a:extLst>
          </p:cNvPr>
          <p:cNvSpPr txBox="1"/>
          <p:nvPr/>
        </p:nvSpPr>
        <p:spPr>
          <a:xfrm>
            <a:off x="0" y="6581001"/>
            <a:ext cx="2206951" cy="276999"/>
          </a:xfrm>
          <a:prstGeom prst="rect">
            <a:avLst/>
          </a:prstGeom>
          <a:noFill/>
        </p:spPr>
        <p:txBody>
          <a:bodyPr wrap="none" rtlCol="0">
            <a:spAutoFit/>
          </a:bodyPr>
          <a:lstStyle/>
          <a:p>
            <a:r>
              <a:rPr lang="en-US" sz="1200" dirty="0">
                <a:hlinkClick r:id="rId3"/>
              </a:rPr>
              <a:t>http://www.fao.org/coag/en/</a:t>
            </a:r>
            <a:r>
              <a:rPr lang="en-US" sz="1200" dirty="0"/>
              <a:t> </a:t>
            </a:r>
          </a:p>
        </p:txBody>
      </p:sp>
      <p:sp>
        <p:nvSpPr>
          <p:cNvPr id="6" name="Title 5">
            <a:extLst>
              <a:ext uri="{FF2B5EF4-FFF2-40B4-BE49-F238E27FC236}">
                <a16:creationId xmlns="" xmlns:a16="http://schemas.microsoft.com/office/drawing/2014/main" id="{10A597EF-95B8-9A4C-B994-F9CACA2450A2}"/>
              </a:ext>
            </a:extLst>
          </p:cNvPr>
          <p:cNvSpPr>
            <a:spLocks noGrp="1"/>
          </p:cNvSpPr>
          <p:nvPr>
            <p:ph type="title"/>
          </p:nvPr>
        </p:nvSpPr>
        <p:spPr/>
        <p:txBody>
          <a:bodyPr/>
          <a:lstStyle/>
          <a:p>
            <a:r>
              <a:rPr lang="en-US" dirty="0"/>
              <a:t>FAO Estimates</a:t>
            </a:r>
          </a:p>
        </p:txBody>
      </p:sp>
      <p:sp>
        <p:nvSpPr>
          <p:cNvPr id="2" name="Slide Number Placeholder 1"/>
          <p:cNvSpPr>
            <a:spLocks noGrp="1"/>
          </p:cNvSpPr>
          <p:nvPr>
            <p:ph type="sldNum" sz="quarter" idx="12"/>
          </p:nvPr>
        </p:nvSpPr>
        <p:spPr/>
        <p:txBody>
          <a:bodyPr/>
          <a:lstStyle/>
          <a:p>
            <a:fld id="{2570EB01-30D1-DD45-BC8D-221774D60AA6}" type="slidenum">
              <a:rPr lang="en-US" sz="1800" smtClean="0"/>
              <a:pPr/>
              <a:t>16</a:t>
            </a:fld>
            <a:endParaRPr lang="en-US" sz="1800"/>
          </a:p>
        </p:txBody>
      </p:sp>
    </p:spTree>
    <p:extLst>
      <p:ext uri="{BB962C8B-B14F-4D97-AF65-F5344CB8AC3E}">
        <p14:creationId xmlns:p14="http://schemas.microsoft.com/office/powerpoint/2010/main" val="3178664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B4E0DC-C189-B143-A47A-9579DDD8E82F}"/>
              </a:ext>
            </a:extLst>
          </p:cNvPr>
          <p:cNvSpPr>
            <a:spLocks noGrp="1"/>
          </p:cNvSpPr>
          <p:nvPr>
            <p:ph type="title"/>
          </p:nvPr>
        </p:nvSpPr>
        <p:spPr/>
        <p:txBody>
          <a:bodyPr/>
          <a:lstStyle/>
          <a:p>
            <a:r>
              <a:rPr lang="en-US" sz="3600" dirty="0"/>
              <a:t>Let’s turn to insects: </a:t>
            </a:r>
            <a:br>
              <a:rPr lang="en-US" sz="3600" dirty="0"/>
            </a:br>
            <a:r>
              <a:rPr lang="en-US" sz="3600" dirty="0"/>
              <a:t>the good, the bad, and the ugly</a:t>
            </a:r>
          </a:p>
        </p:txBody>
      </p:sp>
      <p:pic>
        <p:nvPicPr>
          <p:cNvPr id="4" name="Picture 3">
            <a:extLst>
              <a:ext uri="{FF2B5EF4-FFF2-40B4-BE49-F238E27FC236}">
                <a16:creationId xmlns="" xmlns:a16="http://schemas.microsoft.com/office/drawing/2014/main" id="{E9CFEBAB-BE35-AE48-8DB7-FFD58EE40F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0" y="2314598"/>
            <a:ext cx="2405414" cy="1718153"/>
          </a:xfrm>
          <a:prstGeom prst="rect">
            <a:avLst/>
          </a:prstGeom>
        </p:spPr>
      </p:pic>
      <p:pic>
        <p:nvPicPr>
          <p:cNvPr id="6" name="Picture 5">
            <a:extLst>
              <a:ext uri="{FF2B5EF4-FFF2-40B4-BE49-F238E27FC236}">
                <a16:creationId xmlns="" xmlns:a16="http://schemas.microsoft.com/office/drawing/2014/main" id="{ABA3EF4E-D165-8746-A934-BCC91A760E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2318754"/>
            <a:ext cx="2742394" cy="1713997"/>
          </a:xfrm>
          <a:prstGeom prst="rect">
            <a:avLst/>
          </a:prstGeom>
        </p:spPr>
      </p:pic>
      <p:sp>
        <p:nvSpPr>
          <p:cNvPr id="7" name="TextBox 6">
            <a:extLst>
              <a:ext uri="{FF2B5EF4-FFF2-40B4-BE49-F238E27FC236}">
                <a16:creationId xmlns="" xmlns:a16="http://schemas.microsoft.com/office/drawing/2014/main" id="{1E0BBC65-C916-7E4F-A892-6C344E68EAA1}"/>
              </a:ext>
            </a:extLst>
          </p:cNvPr>
          <p:cNvSpPr txBox="1"/>
          <p:nvPr/>
        </p:nvSpPr>
        <p:spPr>
          <a:xfrm>
            <a:off x="0" y="6184794"/>
            <a:ext cx="4047903" cy="600164"/>
          </a:xfrm>
          <a:prstGeom prst="rect">
            <a:avLst/>
          </a:prstGeom>
          <a:noFill/>
        </p:spPr>
        <p:txBody>
          <a:bodyPr wrap="none" rtlCol="0">
            <a:spAutoFit/>
          </a:bodyPr>
          <a:lstStyle/>
          <a:p>
            <a:r>
              <a:rPr lang="en-US" sz="825" dirty="0">
                <a:hlinkClick r:id="rId4"/>
              </a:rPr>
              <a:t>https://www.mybeeline.co/en/p/how-the-honey-bees-navigate</a:t>
            </a:r>
            <a:r>
              <a:rPr lang="en-US" sz="825" dirty="0"/>
              <a:t> </a:t>
            </a:r>
          </a:p>
          <a:p>
            <a:r>
              <a:rPr lang="en-US" sz="825" dirty="0">
                <a:hlinkClick r:id="rId5"/>
              </a:rPr>
              <a:t>http://www.pan-uk.org/about_neonicotinoids/</a:t>
            </a:r>
            <a:r>
              <a:rPr lang="en-US" sz="825" dirty="0"/>
              <a:t> </a:t>
            </a:r>
          </a:p>
          <a:p>
            <a:r>
              <a:rPr lang="en-US" sz="825" dirty="0">
                <a:hlinkClick r:id="rId6"/>
              </a:rPr>
              <a:t>http://wlrn.org/post/mosquitoes-battling-zika-released-south-miami-neighborhood</a:t>
            </a:r>
            <a:r>
              <a:rPr lang="en-US" sz="825" dirty="0"/>
              <a:t> </a:t>
            </a:r>
          </a:p>
          <a:p>
            <a:endParaRPr lang="en-US" sz="825" dirty="0"/>
          </a:p>
        </p:txBody>
      </p:sp>
      <p:pic>
        <p:nvPicPr>
          <p:cNvPr id="8" name="Picture 7">
            <a:extLst>
              <a:ext uri="{FF2B5EF4-FFF2-40B4-BE49-F238E27FC236}">
                <a16:creationId xmlns="" xmlns:a16="http://schemas.microsoft.com/office/drawing/2014/main" id="{3EB7E15D-BC57-0F42-9BC0-D8D4F4BCC9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24600" y="2318754"/>
            <a:ext cx="2601618" cy="1718153"/>
          </a:xfrm>
          <a:prstGeom prst="rect">
            <a:avLst/>
          </a:prstGeom>
        </p:spPr>
      </p:pic>
      <p:sp>
        <p:nvSpPr>
          <p:cNvPr id="3" name="Slide Number Placeholder 2"/>
          <p:cNvSpPr>
            <a:spLocks noGrp="1"/>
          </p:cNvSpPr>
          <p:nvPr>
            <p:ph type="sldNum" sz="quarter" idx="12"/>
          </p:nvPr>
        </p:nvSpPr>
        <p:spPr/>
        <p:txBody>
          <a:bodyPr/>
          <a:lstStyle/>
          <a:p>
            <a:fld id="{2570EB01-30D1-DD45-BC8D-221774D60AA6}" type="slidenum">
              <a:rPr lang="en-US" sz="1800" smtClean="0"/>
              <a:pPr/>
              <a:t>17</a:t>
            </a:fld>
            <a:endParaRPr lang="en-US" sz="1800"/>
          </a:p>
        </p:txBody>
      </p:sp>
    </p:spTree>
    <p:extLst>
      <p:ext uri="{BB962C8B-B14F-4D97-AF65-F5344CB8AC3E}">
        <p14:creationId xmlns:p14="http://schemas.microsoft.com/office/powerpoint/2010/main" val="1889410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944562"/>
          </a:xfrm>
        </p:spPr>
        <p:txBody>
          <a:bodyPr/>
          <a:lstStyle/>
          <a:p>
            <a:r>
              <a:rPr lang="en-US" dirty="0"/>
              <a:t>Insect Threats to Crops</a:t>
            </a:r>
          </a:p>
        </p:txBody>
      </p:sp>
      <p:pic>
        <p:nvPicPr>
          <p:cNvPr id="3" name="Picture 2" descr="locust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1295400"/>
            <a:ext cx="5032321" cy="3276600"/>
          </a:xfrm>
          <a:prstGeom prst="rect">
            <a:avLst/>
          </a:prstGeom>
        </p:spPr>
      </p:pic>
      <p:sp>
        <p:nvSpPr>
          <p:cNvPr id="4" name="TextBox 3"/>
          <p:cNvSpPr txBox="1"/>
          <p:nvPr/>
        </p:nvSpPr>
        <p:spPr>
          <a:xfrm>
            <a:off x="0" y="6408339"/>
            <a:ext cx="5190174" cy="430887"/>
          </a:xfrm>
          <a:prstGeom prst="rect">
            <a:avLst/>
          </a:prstGeom>
          <a:noFill/>
        </p:spPr>
        <p:txBody>
          <a:bodyPr wrap="none" rtlCol="0">
            <a:spAutoFit/>
          </a:bodyPr>
          <a:lstStyle/>
          <a:p>
            <a:r>
              <a:rPr lang="en-US" sz="1100" dirty="0">
                <a:hlinkClick r:id="rId3"/>
              </a:rPr>
              <a:t>http://www.fao.org/english/newsroom/field/locust_photo_gallery/locust1.htm</a:t>
            </a:r>
            <a:r>
              <a:rPr lang="en-US" sz="1100" dirty="0"/>
              <a:t> </a:t>
            </a:r>
          </a:p>
          <a:p>
            <a:r>
              <a:rPr lang="en-US" sz="1100" dirty="0">
                <a:hlinkClick r:id="rId4"/>
              </a:rPr>
              <a:t>http://www.fao.org/emergencies/emergency-types/plant-pests-and-diseases/en/</a:t>
            </a:r>
            <a:r>
              <a:rPr lang="en-US" sz="1100" dirty="0"/>
              <a:t> </a:t>
            </a:r>
          </a:p>
        </p:txBody>
      </p:sp>
      <p:sp>
        <p:nvSpPr>
          <p:cNvPr id="5" name="TextBox 4"/>
          <p:cNvSpPr txBox="1"/>
          <p:nvPr/>
        </p:nvSpPr>
        <p:spPr>
          <a:xfrm>
            <a:off x="381000" y="4800600"/>
            <a:ext cx="8545929" cy="1200328"/>
          </a:xfrm>
          <a:prstGeom prst="rect">
            <a:avLst/>
          </a:prstGeom>
          <a:noFill/>
        </p:spPr>
        <p:txBody>
          <a:bodyPr wrap="none" rtlCol="0">
            <a:spAutoFit/>
          </a:bodyPr>
          <a:lstStyle/>
          <a:p>
            <a:r>
              <a:rPr lang="en-US" dirty="0"/>
              <a:t>Swarms of millions of locusts can consume over 100,000 tons</a:t>
            </a:r>
          </a:p>
          <a:p>
            <a:r>
              <a:rPr lang="en-US" dirty="0"/>
              <a:t>of crops per day, enough to supply food to tens of thousands</a:t>
            </a:r>
          </a:p>
          <a:p>
            <a:r>
              <a:rPr lang="en-US" dirty="0"/>
              <a:t>of people for a year.  </a:t>
            </a:r>
          </a:p>
        </p:txBody>
      </p:sp>
      <p:sp>
        <p:nvSpPr>
          <p:cNvPr id="6" name="Slide Number Placeholder 5"/>
          <p:cNvSpPr>
            <a:spLocks noGrp="1"/>
          </p:cNvSpPr>
          <p:nvPr>
            <p:ph type="sldNum" sz="quarter" idx="12"/>
          </p:nvPr>
        </p:nvSpPr>
        <p:spPr/>
        <p:txBody>
          <a:bodyPr/>
          <a:lstStyle/>
          <a:p>
            <a:fld id="{2570EB01-30D1-DD45-BC8D-221774D60AA6}" type="slidenum">
              <a:rPr lang="en-US" sz="1800" smtClean="0"/>
              <a:pPr/>
              <a:t>18</a:t>
            </a:fld>
            <a:endParaRPr lang="en-US" sz="1800"/>
          </a:p>
        </p:txBody>
      </p:sp>
    </p:spTree>
    <p:extLst>
      <p:ext uri="{BB962C8B-B14F-4D97-AF65-F5344CB8AC3E}">
        <p14:creationId xmlns:p14="http://schemas.microsoft.com/office/powerpoint/2010/main" val="294742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143000"/>
          </a:xfrm>
        </p:spPr>
        <p:txBody>
          <a:bodyPr/>
          <a:lstStyle/>
          <a:p>
            <a:r>
              <a:rPr lang="en-US" dirty="0"/>
              <a:t>Pests and Pesticides</a:t>
            </a:r>
          </a:p>
        </p:txBody>
      </p:sp>
      <p:sp>
        <p:nvSpPr>
          <p:cNvPr id="4" name="Content Placeholder 3"/>
          <p:cNvSpPr>
            <a:spLocks noGrp="1"/>
          </p:cNvSpPr>
          <p:nvPr>
            <p:ph idx="1"/>
          </p:nvPr>
        </p:nvSpPr>
        <p:spPr>
          <a:xfrm>
            <a:off x="457200" y="1600200"/>
            <a:ext cx="8229600" cy="4876800"/>
          </a:xfrm>
        </p:spPr>
        <p:txBody>
          <a:bodyPr/>
          <a:lstStyle/>
          <a:p>
            <a:r>
              <a:rPr lang="en-US" sz="2400" dirty="0"/>
              <a:t>Farmers have been battling pests (insects, fungi, weeds) since the dawn of agriculture.</a:t>
            </a:r>
          </a:p>
          <a:p>
            <a:r>
              <a:rPr lang="en-US" sz="2400" dirty="0"/>
              <a:t>4500 years ago, Sumerians used </a:t>
            </a:r>
            <a:r>
              <a:rPr lang="en-US" sz="2400" dirty="0" err="1"/>
              <a:t>sulphur</a:t>
            </a:r>
            <a:r>
              <a:rPr lang="en-US" sz="2400" dirty="0"/>
              <a:t> compounds to control pests.</a:t>
            </a:r>
          </a:p>
          <a:p>
            <a:r>
              <a:rPr lang="en-US" sz="2400" dirty="0"/>
              <a:t>Pyrethrum, botanically derived from the dried flowers of </a:t>
            </a:r>
            <a:r>
              <a:rPr lang="en-US" sz="2400" i="1" dirty="0"/>
              <a:t>Chrysanthemum </a:t>
            </a:r>
            <a:r>
              <a:rPr lang="en-US" sz="2400" i="1" dirty="0" err="1"/>
              <a:t>cinerariaefolium</a:t>
            </a:r>
            <a:r>
              <a:rPr lang="en-US" sz="2400" i="1" dirty="0"/>
              <a:t>, </a:t>
            </a:r>
            <a:r>
              <a:rPr lang="en-US" sz="2400" dirty="0"/>
              <a:t>used as an insecticide for over 2000 years, deteriorated in sunlight. </a:t>
            </a:r>
          </a:p>
          <a:p>
            <a:r>
              <a:rPr lang="en-US" sz="2400" dirty="0"/>
              <a:t>Naturally-derived inorganic (e.g. copper sulfate, lime sulfur, lead arsenate) and organic (i.e. </a:t>
            </a:r>
            <a:r>
              <a:rPr lang="en-US" sz="2400" dirty="0" err="1"/>
              <a:t>pyrethrins</a:t>
            </a:r>
            <a:r>
              <a:rPr lang="en-US" sz="2400" dirty="0"/>
              <a:t>, nicotine, rotenone)compounds were used until 1940’s. </a:t>
            </a:r>
          </a:p>
          <a:p>
            <a:r>
              <a:rPr lang="en-US" sz="2400" dirty="0"/>
              <a:t>Development of synthetic pesticides began during WW II. </a:t>
            </a:r>
          </a:p>
          <a:p>
            <a:pPr marL="0" indent="0">
              <a:buNone/>
            </a:pPr>
            <a:endParaRPr lang="en-US" sz="2400" dirty="0"/>
          </a:p>
          <a:p>
            <a:endParaRPr lang="en-US" dirty="0"/>
          </a:p>
        </p:txBody>
      </p:sp>
      <p:sp>
        <p:nvSpPr>
          <p:cNvPr id="5" name="TextBox 4"/>
          <p:cNvSpPr txBox="1"/>
          <p:nvPr/>
        </p:nvSpPr>
        <p:spPr>
          <a:xfrm>
            <a:off x="0" y="6397952"/>
            <a:ext cx="6989414" cy="430887"/>
          </a:xfrm>
          <a:prstGeom prst="rect">
            <a:avLst/>
          </a:prstGeom>
          <a:noFill/>
        </p:spPr>
        <p:txBody>
          <a:bodyPr wrap="none" rtlCol="0">
            <a:spAutoFit/>
          </a:bodyPr>
          <a:lstStyle/>
          <a:p>
            <a:r>
              <a:rPr lang="en-US" sz="1100" dirty="0">
                <a:hlinkClick r:id="rId2"/>
              </a:rPr>
              <a:t>https://agrochemicals.iupac.org/index.php?option=com_sobi2&amp;sobi2Task=sobi2Details&amp;catid=3&amp;sobi2Id=31</a:t>
            </a:r>
            <a:endParaRPr lang="en-US" sz="1100" dirty="0"/>
          </a:p>
          <a:p>
            <a:r>
              <a:rPr lang="en-US" sz="1100" dirty="0"/>
              <a:t>Matthews, Graham. Pesticides: Health, Safety and the Environment. John </a:t>
            </a:r>
            <a:r>
              <a:rPr lang="en-US" sz="1100" dirty="0" err="1"/>
              <a:t>Waley</a:t>
            </a:r>
            <a:r>
              <a:rPr lang="en-US" sz="1100" dirty="0"/>
              <a:t> &amp; Sons, Inc. 2016.  </a:t>
            </a:r>
          </a:p>
        </p:txBody>
      </p:sp>
      <p:sp>
        <p:nvSpPr>
          <p:cNvPr id="2" name="Slide Number Placeholder 1"/>
          <p:cNvSpPr>
            <a:spLocks noGrp="1"/>
          </p:cNvSpPr>
          <p:nvPr>
            <p:ph type="sldNum" sz="quarter" idx="12"/>
          </p:nvPr>
        </p:nvSpPr>
        <p:spPr/>
        <p:txBody>
          <a:bodyPr/>
          <a:lstStyle/>
          <a:p>
            <a:fld id="{5D46EEE6-3DF1-9947-8E16-ADCBDE882D2F}" type="slidenum">
              <a:rPr lang="en-US" smtClean="0"/>
              <a:pPr/>
              <a:t>19</a:t>
            </a:fld>
            <a:endParaRPr lang="en-US"/>
          </a:p>
        </p:txBody>
      </p:sp>
    </p:spTree>
    <p:extLst>
      <p:ext uri="{BB962C8B-B14F-4D97-AF65-F5344CB8AC3E}">
        <p14:creationId xmlns:p14="http://schemas.microsoft.com/office/powerpoint/2010/main" val="274956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93844-905C-4946-A6C6-6209F8E357F4}"/>
              </a:ext>
            </a:extLst>
          </p:cNvPr>
          <p:cNvSpPr>
            <a:spLocks noGrp="1"/>
          </p:cNvSpPr>
          <p:nvPr>
            <p:ph type="title"/>
          </p:nvPr>
        </p:nvSpPr>
        <p:spPr/>
        <p:txBody>
          <a:bodyPr>
            <a:normAutofit fontScale="90000"/>
          </a:bodyPr>
          <a:lstStyle/>
          <a:p>
            <a:pPr>
              <a:defRPr/>
            </a:pPr>
            <a:r>
              <a:rPr lang="en-US" dirty="0"/>
              <a:t>Food Security Challenges </a:t>
            </a:r>
            <a:br>
              <a:rPr lang="en-US" dirty="0"/>
            </a:br>
            <a:r>
              <a:rPr lang="en-US" dirty="0"/>
              <a:t>in the 21</a:t>
            </a:r>
            <a:r>
              <a:rPr lang="en-US" baseline="30000" dirty="0"/>
              <a:t>st</a:t>
            </a:r>
            <a:r>
              <a:rPr lang="en-US" dirty="0"/>
              <a:t> Century</a:t>
            </a:r>
          </a:p>
        </p:txBody>
      </p:sp>
      <p:sp>
        <p:nvSpPr>
          <p:cNvPr id="24578" name="Content Placeholder 3">
            <a:extLst>
              <a:ext uri="{FF2B5EF4-FFF2-40B4-BE49-F238E27FC236}">
                <a16:creationId xmlns="" xmlns:a16="http://schemas.microsoft.com/office/drawing/2014/main" id="{27A481F3-6626-F248-8175-B3F04116FEF9}"/>
              </a:ext>
            </a:extLst>
          </p:cNvPr>
          <p:cNvSpPr>
            <a:spLocks noGrp="1"/>
          </p:cNvSpPr>
          <p:nvPr>
            <p:ph idx="1"/>
          </p:nvPr>
        </p:nvSpPr>
        <p:spPr/>
        <p:txBody>
          <a:bodyPr/>
          <a:lstStyle/>
          <a:p>
            <a:pPr>
              <a:lnSpc>
                <a:spcPct val="90000"/>
              </a:lnSpc>
            </a:pPr>
            <a:r>
              <a:rPr lang="en-US" altLang="en-US" sz="3000" dirty="0">
                <a:ea typeface="ＭＳ Ｐゴシック" panose="020B0600070205080204" pitchFamily="34" charset="-128"/>
              </a:rPr>
              <a:t>What impact will climate change have on food production? </a:t>
            </a:r>
          </a:p>
          <a:p>
            <a:pPr>
              <a:lnSpc>
                <a:spcPct val="90000"/>
              </a:lnSpc>
            </a:pPr>
            <a:r>
              <a:rPr lang="en-US" altLang="en-US" sz="3000" dirty="0">
                <a:ea typeface="ＭＳ Ｐゴシック" panose="020B0600070205080204" pitchFamily="34" charset="-128"/>
              </a:rPr>
              <a:t>What policies can governments implement to maximize food security? (And food safety?)</a:t>
            </a:r>
          </a:p>
          <a:p>
            <a:pPr>
              <a:lnSpc>
                <a:spcPct val="90000"/>
              </a:lnSpc>
            </a:pPr>
            <a:r>
              <a:rPr lang="en-US" altLang="en-US" sz="3000" dirty="0">
                <a:ea typeface="ＭＳ Ｐゴシック" panose="020B0600070205080204" pitchFamily="34" charset="-128"/>
              </a:rPr>
              <a:t>Governments have an incentive to ensure food security to minimize risk of civil unrest or possibly even revolution.</a:t>
            </a:r>
          </a:p>
          <a:p>
            <a:pPr>
              <a:lnSpc>
                <a:spcPct val="90000"/>
              </a:lnSpc>
            </a:pPr>
            <a:r>
              <a:rPr lang="en-US" altLang="en-US" sz="3000" dirty="0">
                <a:ea typeface="ＭＳ Ｐゴシック" panose="020B0600070205080204" pitchFamily="34" charset="-128"/>
              </a:rPr>
              <a:t>How can everyone be fed without destroying the planet’s biosphere (global sum of all ecosystems)?</a:t>
            </a:r>
          </a:p>
          <a:p>
            <a:pPr marL="0" indent="0">
              <a:lnSpc>
                <a:spcPct val="90000"/>
              </a:lnSpc>
              <a:buNone/>
            </a:pPr>
            <a:endParaRPr lang="en-US" altLang="en-US" sz="3000" dirty="0">
              <a:ea typeface="ＭＳ Ｐゴシック" panose="020B0600070205080204" pitchFamily="34" charset="-128"/>
            </a:endParaRPr>
          </a:p>
        </p:txBody>
      </p:sp>
      <p:sp>
        <p:nvSpPr>
          <p:cNvPr id="3" name="Slide Number Placeholder 2"/>
          <p:cNvSpPr>
            <a:spLocks noGrp="1"/>
          </p:cNvSpPr>
          <p:nvPr>
            <p:ph type="sldNum" sz="quarter" idx="12"/>
          </p:nvPr>
        </p:nvSpPr>
        <p:spPr/>
        <p:txBody>
          <a:bodyPr/>
          <a:lstStyle/>
          <a:p>
            <a:fld id="{5D46EEE6-3DF1-9947-8E16-ADCBDE882D2F}" type="slidenum">
              <a:rPr lang="en-US" smtClean="0"/>
              <a:pPr/>
              <a:t>2</a:t>
            </a:fld>
            <a:endParaRPr lang="en-US"/>
          </a:p>
        </p:txBody>
      </p:sp>
    </p:spTree>
    <p:extLst>
      <p:ext uri="{BB962C8B-B14F-4D97-AF65-F5344CB8AC3E}">
        <p14:creationId xmlns:p14="http://schemas.microsoft.com/office/powerpoint/2010/main" val="3102420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DF1F11D7-CF50-BC4F-9DCF-1741F03AABCE}"/>
              </a:ext>
            </a:extLst>
          </p:cNvPr>
          <p:cNvSpPr>
            <a:spLocks noGrp="1"/>
          </p:cNvSpPr>
          <p:nvPr>
            <p:ph type="title"/>
          </p:nvPr>
        </p:nvSpPr>
        <p:spPr/>
        <p:txBody>
          <a:bodyPr/>
          <a:lstStyle/>
          <a:p>
            <a:r>
              <a:rPr lang="en-US" dirty="0"/>
              <a:t>DDT’s deleterious effects in the environment</a:t>
            </a:r>
          </a:p>
        </p:txBody>
      </p:sp>
      <p:pic>
        <p:nvPicPr>
          <p:cNvPr id="5" name="Picture 4">
            <a:extLst>
              <a:ext uri="{FF2B5EF4-FFF2-40B4-BE49-F238E27FC236}">
                <a16:creationId xmlns="" xmlns:a16="http://schemas.microsoft.com/office/drawing/2014/main" id="{82E6C367-7999-1C42-8AB0-536EDE5AA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400" y="1566510"/>
            <a:ext cx="6457294" cy="4845999"/>
          </a:xfrm>
          <a:prstGeom prst="rect">
            <a:avLst/>
          </a:prstGeom>
        </p:spPr>
      </p:pic>
      <p:sp>
        <p:nvSpPr>
          <p:cNvPr id="6" name="TextBox 5">
            <a:extLst>
              <a:ext uri="{FF2B5EF4-FFF2-40B4-BE49-F238E27FC236}">
                <a16:creationId xmlns="" xmlns:a16="http://schemas.microsoft.com/office/drawing/2014/main" id="{94142CB9-F05F-AB46-BD9F-717C73237268}"/>
              </a:ext>
            </a:extLst>
          </p:cNvPr>
          <p:cNvSpPr txBox="1"/>
          <p:nvPr/>
        </p:nvSpPr>
        <p:spPr>
          <a:xfrm>
            <a:off x="-10212" y="6561381"/>
            <a:ext cx="4052328" cy="276999"/>
          </a:xfrm>
          <a:prstGeom prst="rect">
            <a:avLst/>
          </a:prstGeom>
          <a:noFill/>
        </p:spPr>
        <p:txBody>
          <a:bodyPr wrap="none" rtlCol="0">
            <a:spAutoFit/>
          </a:bodyPr>
          <a:lstStyle/>
          <a:p>
            <a:r>
              <a:rPr lang="en-US" sz="1200" dirty="0">
                <a:hlinkClick r:id="rId3"/>
              </a:rPr>
              <a:t>https://pops-science30.weebly.com/history-of-pops.html</a:t>
            </a:r>
            <a:r>
              <a:rPr lang="en-US" sz="1200" dirty="0"/>
              <a:t> </a:t>
            </a:r>
          </a:p>
        </p:txBody>
      </p:sp>
      <p:sp>
        <p:nvSpPr>
          <p:cNvPr id="2" name="Slide Number Placeholder 1"/>
          <p:cNvSpPr>
            <a:spLocks noGrp="1"/>
          </p:cNvSpPr>
          <p:nvPr>
            <p:ph type="sldNum" sz="quarter" idx="12"/>
          </p:nvPr>
        </p:nvSpPr>
        <p:spPr/>
        <p:txBody>
          <a:bodyPr/>
          <a:lstStyle/>
          <a:p>
            <a:fld id="{2570EB01-30D1-DD45-BC8D-221774D60AA6}" type="slidenum">
              <a:rPr lang="en-US" sz="1800" smtClean="0"/>
              <a:pPr/>
              <a:t>20</a:t>
            </a:fld>
            <a:endParaRPr lang="en-US" sz="1800"/>
          </a:p>
        </p:txBody>
      </p:sp>
    </p:spTree>
    <p:extLst>
      <p:ext uri="{BB962C8B-B14F-4D97-AF65-F5344CB8AC3E}">
        <p14:creationId xmlns:p14="http://schemas.microsoft.com/office/powerpoint/2010/main" val="2387752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76215D8-5EC1-BB43-998B-52C14C73E580}"/>
              </a:ext>
            </a:extLst>
          </p:cNvPr>
          <p:cNvSpPr>
            <a:spLocks noGrp="1"/>
          </p:cNvSpPr>
          <p:nvPr>
            <p:ph type="title"/>
          </p:nvPr>
        </p:nvSpPr>
        <p:spPr/>
        <p:txBody>
          <a:bodyPr/>
          <a:lstStyle/>
          <a:p>
            <a:r>
              <a:rPr lang="en-US" dirty="0"/>
              <a:t>Neonicotinoids</a:t>
            </a:r>
          </a:p>
        </p:txBody>
      </p:sp>
      <p:sp>
        <p:nvSpPr>
          <p:cNvPr id="4" name="Content Placeholder 3">
            <a:extLst>
              <a:ext uri="{FF2B5EF4-FFF2-40B4-BE49-F238E27FC236}">
                <a16:creationId xmlns="" xmlns:a16="http://schemas.microsoft.com/office/drawing/2014/main" id="{EE898DE7-1A26-ED46-AB80-9D6F3CE672BE}"/>
              </a:ext>
            </a:extLst>
          </p:cNvPr>
          <p:cNvSpPr>
            <a:spLocks noGrp="1"/>
          </p:cNvSpPr>
          <p:nvPr>
            <p:ph idx="1"/>
          </p:nvPr>
        </p:nvSpPr>
        <p:spPr/>
        <p:txBody>
          <a:bodyPr/>
          <a:lstStyle/>
          <a:p>
            <a:r>
              <a:rPr lang="en-US" sz="2400" dirty="0"/>
              <a:t>Neonicotinoids are a class of neuroactive insecticides chemically similar to nicotine. Less toxic than the organophosphate pesticides but have been implicated in Colony Collapse Disorder that has been devastating bee populations essential for pollination services. </a:t>
            </a:r>
          </a:p>
          <a:p>
            <a:r>
              <a:rPr lang="en-US" sz="2400" dirty="0"/>
              <a:t>EU banned 3 of them in 2018. </a:t>
            </a:r>
          </a:p>
          <a:p>
            <a:endParaRPr lang="en-US" sz="2400" dirty="0"/>
          </a:p>
        </p:txBody>
      </p:sp>
      <p:sp>
        <p:nvSpPr>
          <p:cNvPr id="5" name="TextBox 4">
            <a:extLst>
              <a:ext uri="{FF2B5EF4-FFF2-40B4-BE49-F238E27FC236}">
                <a16:creationId xmlns="" xmlns:a16="http://schemas.microsoft.com/office/drawing/2014/main" id="{84BB1E58-4C25-8B41-A128-8F8C9155ABE3}"/>
              </a:ext>
            </a:extLst>
          </p:cNvPr>
          <p:cNvSpPr txBox="1"/>
          <p:nvPr/>
        </p:nvSpPr>
        <p:spPr>
          <a:xfrm>
            <a:off x="0" y="6296735"/>
            <a:ext cx="7413568" cy="461665"/>
          </a:xfrm>
          <a:prstGeom prst="rect">
            <a:avLst/>
          </a:prstGeom>
          <a:noFill/>
        </p:spPr>
        <p:txBody>
          <a:bodyPr wrap="none" rtlCol="0">
            <a:spAutoFit/>
          </a:bodyPr>
          <a:lstStyle/>
          <a:p>
            <a:r>
              <a:rPr lang="en-US" sz="1200" dirty="0">
                <a:hlinkClick r:id="rId2"/>
              </a:rPr>
              <a:t>https://www.epa.gov/ingredients-used-pesticide-products/chlorpyrifos</a:t>
            </a:r>
            <a:endParaRPr lang="en-US" sz="1200" dirty="0"/>
          </a:p>
          <a:p>
            <a:r>
              <a:rPr lang="en-US" sz="1200" dirty="0">
                <a:hlinkClick r:id="rId3"/>
              </a:rPr>
              <a:t>https://www.nytimes.com/interactive/2017/10/21/us/document-EPA-Chlorpyrifos-FOIA-Emails-to-NYT.html</a:t>
            </a:r>
            <a:r>
              <a:rPr lang="en-US" sz="1200" dirty="0"/>
              <a:t> </a:t>
            </a:r>
          </a:p>
        </p:txBody>
      </p:sp>
      <p:sp>
        <p:nvSpPr>
          <p:cNvPr id="2" name="Slide Number Placeholder 1"/>
          <p:cNvSpPr>
            <a:spLocks noGrp="1"/>
          </p:cNvSpPr>
          <p:nvPr>
            <p:ph type="sldNum" sz="quarter" idx="12"/>
          </p:nvPr>
        </p:nvSpPr>
        <p:spPr/>
        <p:txBody>
          <a:bodyPr/>
          <a:lstStyle/>
          <a:p>
            <a:fld id="{5D46EEE6-3DF1-9947-8E16-ADCBDE882D2F}" type="slidenum">
              <a:rPr lang="en-US" smtClean="0"/>
              <a:pPr/>
              <a:t>21</a:t>
            </a:fld>
            <a:endParaRPr lang="en-US"/>
          </a:p>
        </p:txBody>
      </p:sp>
    </p:spTree>
    <p:extLst>
      <p:ext uri="{BB962C8B-B14F-4D97-AF65-F5344CB8AC3E}">
        <p14:creationId xmlns:p14="http://schemas.microsoft.com/office/powerpoint/2010/main" val="256944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D319203-9E64-7E4F-83B3-AB494E7ED4EB}"/>
              </a:ext>
            </a:extLst>
          </p:cNvPr>
          <p:cNvSpPr>
            <a:spLocks noGrp="1"/>
          </p:cNvSpPr>
          <p:nvPr>
            <p:ph type="title"/>
          </p:nvPr>
        </p:nvSpPr>
        <p:spPr/>
        <p:txBody>
          <a:bodyPr/>
          <a:lstStyle/>
          <a:p>
            <a:r>
              <a:rPr lang="en-US" sz="3200" dirty="0"/>
              <a:t>Honeybee Health</a:t>
            </a:r>
          </a:p>
        </p:txBody>
      </p:sp>
      <p:pic>
        <p:nvPicPr>
          <p:cNvPr id="5" name="Picture 4">
            <a:extLst>
              <a:ext uri="{FF2B5EF4-FFF2-40B4-BE49-F238E27FC236}">
                <a16:creationId xmlns="" xmlns:a16="http://schemas.microsoft.com/office/drawing/2014/main" id="{CA877F0F-0732-764D-811F-E7B1CD130C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1676400"/>
            <a:ext cx="2870200" cy="1535223"/>
          </a:xfrm>
          <a:prstGeom prst="rect">
            <a:avLst/>
          </a:prstGeom>
        </p:spPr>
      </p:pic>
      <p:sp>
        <p:nvSpPr>
          <p:cNvPr id="6" name="TextBox 5">
            <a:extLst>
              <a:ext uri="{FF2B5EF4-FFF2-40B4-BE49-F238E27FC236}">
                <a16:creationId xmlns="" xmlns:a16="http://schemas.microsoft.com/office/drawing/2014/main" id="{8D26AB0F-0C68-4644-9BAF-5914E88ADC80}"/>
              </a:ext>
            </a:extLst>
          </p:cNvPr>
          <p:cNvSpPr txBox="1"/>
          <p:nvPr/>
        </p:nvSpPr>
        <p:spPr>
          <a:xfrm>
            <a:off x="228600" y="3352800"/>
            <a:ext cx="3200400" cy="1384995"/>
          </a:xfrm>
          <a:prstGeom prst="rect">
            <a:avLst/>
          </a:prstGeom>
          <a:noFill/>
        </p:spPr>
        <p:txBody>
          <a:bodyPr wrap="square" rtlCol="0">
            <a:spAutoFit/>
          </a:bodyPr>
          <a:lstStyle/>
          <a:p>
            <a:r>
              <a:rPr lang="en-US" sz="1400" dirty="0"/>
              <a:t>Colony Collapse Disorder: </a:t>
            </a:r>
          </a:p>
          <a:p>
            <a:r>
              <a:rPr lang="en-US" sz="1400" dirty="0"/>
              <a:t>A seemingly healthy bee colony</a:t>
            </a:r>
          </a:p>
          <a:p>
            <a:r>
              <a:rPr lang="en-US" sz="1400" dirty="0"/>
              <a:t>loses most of its workforce.</a:t>
            </a:r>
          </a:p>
          <a:p>
            <a:r>
              <a:rPr lang="en-US" sz="1400" dirty="0"/>
              <a:t>Theories: stressors such as poor nutrition and pesticide exposure made bees vulnerable to diseases.</a:t>
            </a:r>
          </a:p>
        </p:txBody>
      </p:sp>
      <p:sp>
        <p:nvSpPr>
          <p:cNvPr id="7" name="TextBox 6">
            <a:extLst>
              <a:ext uri="{FF2B5EF4-FFF2-40B4-BE49-F238E27FC236}">
                <a16:creationId xmlns="" xmlns:a16="http://schemas.microsoft.com/office/drawing/2014/main" id="{B233EC03-F20A-4A44-A866-5512632F41D6}"/>
              </a:ext>
            </a:extLst>
          </p:cNvPr>
          <p:cNvSpPr txBox="1"/>
          <p:nvPr/>
        </p:nvSpPr>
        <p:spPr>
          <a:xfrm>
            <a:off x="0" y="6581001"/>
            <a:ext cx="6082114" cy="261610"/>
          </a:xfrm>
          <a:prstGeom prst="rect">
            <a:avLst/>
          </a:prstGeom>
          <a:noFill/>
        </p:spPr>
        <p:txBody>
          <a:bodyPr wrap="none" rtlCol="0">
            <a:spAutoFit/>
          </a:bodyPr>
          <a:lstStyle/>
          <a:p>
            <a:r>
              <a:rPr lang="en-US" sz="1100" dirty="0">
                <a:hlinkClick r:id="rId3"/>
              </a:rPr>
              <a:t>https://www.sciencenews.org/article/mystery-vanishing-honeybees-still-not-definitively-solved</a:t>
            </a:r>
            <a:r>
              <a:rPr lang="en-US" sz="1100" dirty="0"/>
              <a:t> </a:t>
            </a:r>
          </a:p>
        </p:txBody>
      </p:sp>
      <p:pic>
        <p:nvPicPr>
          <p:cNvPr id="9" name="Picture 8">
            <a:extLst>
              <a:ext uri="{FF2B5EF4-FFF2-40B4-BE49-F238E27FC236}">
                <a16:creationId xmlns="" xmlns:a16="http://schemas.microsoft.com/office/drawing/2014/main" id="{996FA706-0D1F-704C-9139-E49402C872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34812" y="1676400"/>
            <a:ext cx="5051988" cy="2851259"/>
          </a:xfrm>
          <a:prstGeom prst="rect">
            <a:avLst/>
          </a:prstGeom>
        </p:spPr>
      </p:pic>
      <p:sp>
        <p:nvSpPr>
          <p:cNvPr id="10" name="TextBox 9">
            <a:extLst>
              <a:ext uri="{FF2B5EF4-FFF2-40B4-BE49-F238E27FC236}">
                <a16:creationId xmlns="" xmlns:a16="http://schemas.microsoft.com/office/drawing/2014/main" id="{8259737E-558A-2247-9954-0F2AFDD8EB48}"/>
              </a:ext>
            </a:extLst>
          </p:cNvPr>
          <p:cNvSpPr txBox="1"/>
          <p:nvPr/>
        </p:nvSpPr>
        <p:spPr>
          <a:xfrm>
            <a:off x="3800730" y="4724400"/>
            <a:ext cx="5114670" cy="1323439"/>
          </a:xfrm>
          <a:prstGeom prst="rect">
            <a:avLst/>
          </a:prstGeom>
          <a:noFill/>
        </p:spPr>
        <p:txBody>
          <a:bodyPr wrap="none" rtlCol="0">
            <a:spAutoFit/>
          </a:bodyPr>
          <a:lstStyle/>
          <a:p>
            <a:r>
              <a:rPr lang="en-US" sz="1600" dirty="0"/>
              <a:t>Honey bee colony losses are higher than acceptable.</a:t>
            </a:r>
          </a:p>
          <a:p>
            <a:r>
              <a:rPr lang="en-US" sz="1600" dirty="0"/>
              <a:t>Poor nutrition, pesticides, pathogens, and </a:t>
            </a:r>
          </a:p>
          <a:p>
            <a:r>
              <a:rPr lang="en-US" sz="1600" dirty="0"/>
              <a:t>parasites continue to threaten bees, increase</a:t>
            </a:r>
          </a:p>
          <a:p>
            <a:r>
              <a:rPr lang="en-US" sz="1600" dirty="0"/>
              <a:t>pollination costs, and affect food prices.</a:t>
            </a:r>
          </a:p>
          <a:p>
            <a:r>
              <a:rPr lang="en-US" sz="1600" dirty="0"/>
              <a:t>What impact will a hotter, drier climate have on bees? </a:t>
            </a:r>
          </a:p>
        </p:txBody>
      </p:sp>
      <p:sp>
        <p:nvSpPr>
          <p:cNvPr id="2" name="Slide Number Placeholder 1"/>
          <p:cNvSpPr>
            <a:spLocks noGrp="1"/>
          </p:cNvSpPr>
          <p:nvPr>
            <p:ph type="sldNum" sz="quarter" idx="12"/>
          </p:nvPr>
        </p:nvSpPr>
        <p:spPr/>
        <p:txBody>
          <a:bodyPr/>
          <a:lstStyle/>
          <a:p>
            <a:fld id="{2570EB01-30D1-DD45-BC8D-221774D60AA6}" type="slidenum">
              <a:rPr lang="en-US" sz="1800" smtClean="0"/>
              <a:pPr/>
              <a:t>22</a:t>
            </a:fld>
            <a:endParaRPr lang="en-US" sz="1800"/>
          </a:p>
        </p:txBody>
      </p:sp>
    </p:spTree>
    <p:extLst>
      <p:ext uri="{BB962C8B-B14F-4D97-AF65-F5344CB8AC3E}">
        <p14:creationId xmlns:p14="http://schemas.microsoft.com/office/powerpoint/2010/main" val="561687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10CEF4-362C-1749-B807-D11B7F4511F9}"/>
              </a:ext>
            </a:extLst>
          </p:cNvPr>
          <p:cNvSpPr>
            <a:spLocks noGrp="1"/>
          </p:cNvSpPr>
          <p:nvPr>
            <p:ph type="title"/>
          </p:nvPr>
        </p:nvSpPr>
        <p:spPr/>
        <p:txBody>
          <a:bodyPr/>
          <a:lstStyle/>
          <a:p>
            <a:r>
              <a:rPr lang="en-US" dirty="0"/>
              <a:t>Apiary Medicine for Veterinarians</a:t>
            </a:r>
          </a:p>
        </p:txBody>
      </p:sp>
      <p:pic>
        <p:nvPicPr>
          <p:cNvPr id="3" name="Picture 2">
            <a:extLst>
              <a:ext uri="{FF2B5EF4-FFF2-40B4-BE49-F238E27FC236}">
                <a16:creationId xmlns="" xmlns:a16="http://schemas.microsoft.com/office/drawing/2014/main" id="{3F8786BA-BEF7-A54E-9F13-05697A9E32F6}"/>
              </a:ext>
            </a:extLst>
          </p:cNvPr>
          <p:cNvPicPr>
            <a:picLocks noChangeAspect="1"/>
          </p:cNvPicPr>
          <p:nvPr/>
        </p:nvPicPr>
        <p:blipFill>
          <a:blip r:embed="rId2"/>
          <a:stretch>
            <a:fillRect/>
          </a:stretch>
        </p:blipFill>
        <p:spPr>
          <a:xfrm>
            <a:off x="2133600" y="1600200"/>
            <a:ext cx="5133234" cy="3429000"/>
          </a:xfrm>
          <a:prstGeom prst="rect">
            <a:avLst/>
          </a:prstGeom>
        </p:spPr>
      </p:pic>
      <p:sp>
        <p:nvSpPr>
          <p:cNvPr id="4" name="TextBox 3">
            <a:extLst>
              <a:ext uri="{FF2B5EF4-FFF2-40B4-BE49-F238E27FC236}">
                <a16:creationId xmlns="" xmlns:a16="http://schemas.microsoft.com/office/drawing/2014/main" id="{F50944C7-37E5-5B4E-9671-8B1F527F8776}"/>
              </a:ext>
            </a:extLst>
          </p:cNvPr>
          <p:cNvSpPr txBox="1"/>
          <p:nvPr/>
        </p:nvSpPr>
        <p:spPr>
          <a:xfrm>
            <a:off x="990600" y="5087848"/>
            <a:ext cx="7542770" cy="830997"/>
          </a:xfrm>
          <a:prstGeom prst="rect">
            <a:avLst/>
          </a:prstGeom>
          <a:noFill/>
        </p:spPr>
        <p:txBody>
          <a:bodyPr wrap="none" rtlCol="0">
            <a:spAutoFit/>
          </a:bodyPr>
          <a:lstStyle/>
          <a:p>
            <a:r>
              <a:rPr lang="en-US" dirty="0"/>
              <a:t>FDA’s Veterinary Feed Directive (VFD) final rule placed</a:t>
            </a:r>
          </a:p>
          <a:p>
            <a:r>
              <a:rPr lang="en-US" dirty="0"/>
              <a:t>apiary medicine into the purview of veterinarians</a:t>
            </a:r>
          </a:p>
        </p:txBody>
      </p:sp>
      <p:sp>
        <p:nvSpPr>
          <p:cNvPr id="5" name="TextBox 4">
            <a:extLst>
              <a:ext uri="{FF2B5EF4-FFF2-40B4-BE49-F238E27FC236}">
                <a16:creationId xmlns="" xmlns:a16="http://schemas.microsoft.com/office/drawing/2014/main" id="{1E9AB608-A2DE-A143-B881-59869A0B66FC}"/>
              </a:ext>
            </a:extLst>
          </p:cNvPr>
          <p:cNvSpPr txBox="1"/>
          <p:nvPr/>
        </p:nvSpPr>
        <p:spPr>
          <a:xfrm>
            <a:off x="0" y="6553200"/>
            <a:ext cx="5635774" cy="276999"/>
          </a:xfrm>
          <a:prstGeom prst="rect">
            <a:avLst/>
          </a:prstGeom>
          <a:noFill/>
        </p:spPr>
        <p:txBody>
          <a:bodyPr wrap="none" rtlCol="0">
            <a:spAutoFit/>
          </a:bodyPr>
          <a:lstStyle/>
          <a:p>
            <a:r>
              <a:rPr lang="en-US" sz="1200" dirty="0">
                <a:hlinkClick r:id="rId3"/>
              </a:rPr>
              <a:t>https://www.avma.org/KB/Resources/Pages/Honey-Bees-101-Veterinarians.aspx</a:t>
            </a:r>
            <a:r>
              <a:rPr lang="en-US" sz="1200" dirty="0"/>
              <a:t> </a:t>
            </a:r>
          </a:p>
        </p:txBody>
      </p:sp>
      <p:sp>
        <p:nvSpPr>
          <p:cNvPr id="6" name="Slide Number Placeholder 5"/>
          <p:cNvSpPr>
            <a:spLocks noGrp="1"/>
          </p:cNvSpPr>
          <p:nvPr>
            <p:ph type="sldNum" sz="quarter" idx="12"/>
          </p:nvPr>
        </p:nvSpPr>
        <p:spPr/>
        <p:txBody>
          <a:bodyPr/>
          <a:lstStyle/>
          <a:p>
            <a:fld id="{2570EB01-30D1-DD45-BC8D-221774D60AA6}" type="slidenum">
              <a:rPr lang="en-US" sz="1800" smtClean="0"/>
              <a:pPr/>
              <a:t>23</a:t>
            </a:fld>
            <a:endParaRPr lang="en-US" sz="1800"/>
          </a:p>
        </p:txBody>
      </p:sp>
    </p:spTree>
    <p:extLst>
      <p:ext uri="{BB962C8B-B14F-4D97-AF65-F5344CB8AC3E}">
        <p14:creationId xmlns:p14="http://schemas.microsoft.com/office/powerpoint/2010/main" val="2833893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1F882E-0D5B-F24F-AF51-67145A005F0F}"/>
              </a:ext>
            </a:extLst>
          </p:cNvPr>
          <p:cNvSpPr>
            <a:spLocks noGrp="1"/>
          </p:cNvSpPr>
          <p:nvPr>
            <p:ph type="title"/>
          </p:nvPr>
        </p:nvSpPr>
        <p:spPr/>
        <p:txBody>
          <a:bodyPr>
            <a:normAutofit/>
          </a:bodyPr>
          <a:lstStyle/>
          <a:p>
            <a:r>
              <a:rPr lang="en-US" sz="3000" dirty="0"/>
              <a:t>Foods Dependent on Bees’ Pollination Services</a:t>
            </a:r>
          </a:p>
        </p:txBody>
      </p:sp>
      <p:pic>
        <p:nvPicPr>
          <p:cNvPr id="5" name="Picture 4">
            <a:extLst>
              <a:ext uri="{FF2B5EF4-FFF2-40B4-BE49-F238E27FC236}">
                <a16:creationId xmlns="" xmlns:a16="http://schemas.microsoft.com/office/drawing/2014/main" id="{F08F6C84-739F-CB4C-BD72-208FADCF0D23}"/>
              </a:ext>
            </a:extLst>
          </p:cNvPr>
          <p:cNvPicPr>
            <a:picLocks noChangeAspect="1"/>
          </p:cNvPicPr>
          <p:nvPr/>
        </p:nvPicPr>
        <p:blipFill>
          <a:blip r:embed="rId2"/>
          <a:stretch>
            <a:fillRect/>
          </a:stretch>
        </p:blipFill>
        <p:spPr>
          <a:xfrm>
            <a:off x="838200" y="1219200"/>
            <a:ext cx="7418785" cy="5105400"/>
          </a:xfrm>
          <a:prstGeom prst="rect">
            <a:avLst/>
          </a:prstGeom>
        </p:spPr>
      </p:pic>
      <p:sp>
        <p:nvSpPr>
          <p:cNvPr id="6" name="TextBox 5">
            <a:extLst>
              <a:ext uri="{FF2B5EF4-FFF2-40B4-BE49-F238E27FC236}">
                <a16:creationId xmlns="" xmlns:a16="http://schemas.microsoft.com/office/drawing/2014/main" id="{7DD09E54-A3F1-2C43-9F17-E18F5F310757}"/>
              </a:ext>
            </a:extLst>
          </p:cNvPr>
          <p:cNvSpPr txBox="1"/>
          <p:nvPr/>
        </p:nvSpPr>
        <p:spPr>
          <a:xfrm>
            <a:off x="0" y="6594511"/>
            <a:ext cx="3589444" cy="230832"/>
          </a:xfrm>
          <a:prstGeom prst="rect">
            <a:avLst/>
          </a:prstGeom>
          <a:noFill/>
        </p:spPr>
        <p:txBody>
          <a:bodyPr wrap="none" rtlCol="0">
            <a:spAutoFit/>
          </a:bodyPr>
          <a:lstStyle/>
          <a:p>
            <a:r>
              <a:rPr lang="en-US" sz="900" dirty="0">
                <a:hlinkClick r:id="rId3"/>
              </a:rPr>
              <a:t>https://nohoneymoproblems.wordpress.com/why-should-we-care/</a:t>
            </a:r>
            <a:r>
              <a:rPr lang="en-US" sz="900" dirty="0"/>
              <a:t> </a:t>
            </a:r>
          </a:p>
        </p:txBody>
      </p:sp>
      <p:sp>
        <p:nvSpPr>
          <p:cNvPr id="3" name="Slide Number Placeholder 2"/>
          <p:cNvSpPr>
            <a:spLocks noGrp="1"/>
          </p:cNvSpPr>
          <p:nvPr>
            <p:ph type="sldNum" sz="quarter" idx="12"/>
          </p:nvPr>
        </p:nvSpPr>
        <p:spPr/>
        <p:txBody>
          <a:bodyPr/>
          <a:lstStyle/>
          <a:p>
            <a:fld id="{2570EB01-30D1-DD45-BC8D-221774D60AA6}" type="slidenum">
              <a:rPr lang="en-US" sz="1800" smtClean="0"/>
              <a:pPr/>
              <a:t>24</a:t>
            </a:fld>
            <a:endParaRPr lang="en-US" sz="1800"/>
          </a:p>
        </p:txBody>
      </p:sp>
    </p:spTree>
    <p:extLst>
      <p:ext uri="{BB962C8B-B14F-4D97-AF65-F5344CB8AC3E}">
        <p14:creationId xmlns:p14="http://schemas.microsoft.com/office/powerpoint/2010/main" val="4119729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 xmlns:a16="http://schemas.microsoft.com/office/drawing/2014/main" id="{ACE851E0-52AA-9E49-85D2-EDCAE94DF06F}"/>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2" charset="0"/>
                <a:ea typeface="msgothic" charset="0"/>
                <a:cs typeface="msgothic" charset="0"/>
              </a:defRPr>
            </a:lvl9pPr>
          </a:lstStyle>
          <a:p>
            <a:pPr algn="ctr"/>
            <a:r>
              <a:rPr lang="en-GB" altLang="en-US" sz="1451" b="1">
                <a:latin typeface="Arial" panose="020B0604020202020204" pitchFamily="34" charset="0"/>
              </a:rPr>
              <a:t>Fig. 1 Evidence of declines in invertebrate abundance.</a:t>
            </a:r>
          </a:p>
        </p:txBody>
      </p:sp>
      <p:pic>
        <p:nvPicPr>
          <p:cNvPr id="3074" name="Picture 2">
            <a:extLst>
              <a:ext uri="{FF2B5EF4-FFF2-40B4-BE49-F238E27FC236}">
                <a16:creationId xmlns="" xmlns:a16="http://schemas.microsoft.com/office/drawing/2014/main" id="{63F20F8C-95FD-A446-BB51-18D6D0B41D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9920" y="5562600"/>
            <a:ext cx="1226880" cy="6523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 xmlns:a16="http://schemas.microsoft.com/office/drawing/2014/main" id="{12E97E53-12A2-0F40-9EB1-0B018E28D5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4800" y="774450"/>
            <a:ext cx="5654401" cy="53135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 xmlns:a16="http://schemas.microsoft.com/office/drawing/2014/main" id="{732F00E8-4DA0-0D4E-8A7C-56E468F11E0D}"/>
              </a:ext>
            </a:extLst>
          </p:cNvPr>
          <p:cNvSpPr txBox="1">
            <a:spLocks noChangeArrowheads="1"/>
          </p:cNvSpPr>
          <p:nvPr/>
        </p:nvSpPr>
        <p:spPr bwMode="auto">
          <a:xfrm>
            <a:off x="1828800" y="626940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itchFamily="2" charset="0"/>
                <a:ea typeface="msgothic" charset="0"/>
                <a:cs typeface="msgothic" charset="0"/>
              </a:defRPr>
            </a:lvl9pPr>
          </a:lstStyle>
          <a:p>
            <a:r>
              <a:rPr lang="en-GB" altLang="en-US" sz="1089" b="1" dirty="0">
                <a:latin typeface="Arial" panose="020B0604020202020204" pitchFamily="34" charset="0"/>
              </a:rPr>
              <a:t>Rodolfo </a:t>
            </a:r>
            <a:r>
              <a:rPr lang="en-GB" altLang="en-US" sz="1089" b="1" dirty="0" err="1">
                <a:latin typeface="Arial" panose="020B0604020202020204" pitchFamily="34" charset="0"/>
              </a:rPr>
              <a:t>Dirzo</a:t>
            </a:r>
            <a:r>
              <a:rPr lang="en-GB" altLang="en-US" sz="1089" b="1" dirty="0">
                <a:latin typeface="Arial" panose="020B0604020202020204" pitchFamily="34" charset="0"/>
              </a:rPr>
              <a:t> et al. Science 2014;345:401-406</a:t>
            </a:r>
          </a:p>
        </p:txBody>
      </p:sp>
      <p:sp>
        <p:nvSpPr>
          <p:cNvPr id="3077" name="Text Box 5">
            <a:extLst>
              <a:ext uri="{FF2B5EF4-FFF2-40B4-BE49-F238E27FC236}">
                <a16:creationId xmlns="" xmlns:a16="http://schemas.microsoft.com/office/drawing/2014/main" id="{E8D99479-DCE6-F44D-9565-00EFE76CFC9D}"/>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itchFamily="2" charset="0"/>
                <a:ea typeface="msgothic" charset="0"/>
                <a:cs typeface="msgothic" charset="0"/>
              </a:defRPr>
            </a:lvl9pPr>
          </a:lstStyle>
          <a:p>
            <a:r>
              <a:rPr lang="en-GB" altLang="en-US" sz="907">
                <a:latin typeface="Arial" panose="020B0604020202020204" pitchFamily="34" charset="0"/>
              </a:rPr>
              <a:t>Published by AAAS</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25</a:t>
            </a:fld>
            <a:endParaRPr lang="en-US" sz="1800"/>
          </a:p>
        </p:txBody>
      </p:sp>
    </p:spTree>
    <p:extLst>
      <p:ext uri="{BB962C8B-B14F-4D97-AF65-F5344CB8AC3E}">
        <p14:creationId xmlns:p14="http://schemas.microsoft.com/office/powerpoint/2010/main" val="2834651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B4E372-7116-9445-8B01-635D9C33F4E5}"/>
              </a:ext>
            </a:extLst>
          </p:cNvPr>
          <p:cNvSpPr>
            <a:spLocks noGrp="1"/>
          </p:cNvSpPr>
          <p:nvPr>
            <p:ph type="title"/>
          </p:nvPr>
        </p:nvSpPr>
        <p:spPr>
          <a:xfrm>
            <a:off x="177799" y="344487"/>
            <a:ext cx="8694751" cy="1103313"/>
          </a:xfrm>
        </p:spPr>
        <p:txBody>
          <a:bodyPr/>
          <a:lstStyle/>
          <a:p>
            <a:r>
              <a:rPr lang="en-US" sz="3600" dirty="0"/>
              <a:t>Farming policies in Europe over 30 past years has led to decline of bird populations</a:t>
            </a:r>
          </a:p>
        </p:txBody>
      </p:sp>
      <p:pic>
        <p:nvPicPr>
          <p:cNvPr id="2050" name="Picture 2" descr="Image result for bird population decline">
            <a:extLst>
              <a:ext uri="{FF2B5EF4-FFF2-40B4-BE49-F238E27FC236}">
                <a16:creationId xmlns="" xmlns:a16="http://schemas.microsoft.com/office/drawing/2014/main" id="{C77E7384-516D-B242-895C-79BB852FD2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1676400"/>
            <a:ext cx="7284698"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FABFDD78-059E-8C4E-89D8-E610D5A93C3F}"/>
              </a:ext>
            </a:extLst>
          </p:cNvPr>
          <p:cNvSpPr txBox="1"/>
          <p:nvPr/>
        </p:nvSpPr>
        <p:spPr>
          <a:xfrm>
            <a:off x="-1621" y="6581001"/>
            <a:ext cx="6543843" cy="276999"/>
          </a:xfrm>
          <a:prstGeom prst="rect">
            <a:avLst/>
          </a:prstGeom>
          <a:noFill/>
        </p:spPr>
        <p:txBody>
          <a:bodyPr wrap="none" rtlCol="0">
            <a:spAutoFit/>
          </a:bodyPr>
          <a:lstStyle/>
          <a:p>
            <a:r>
              <a:rPr lang="en-US" sz="1200" dirty="0">
                <a:hlinkClick r:id="rId3"/>
              </a:rPr>
              <a:t>https://www.theguardian.com/environment/2012/may/26/eu-farming-policies-bird-population</a:t>
            </a:r>
            <a:r>
              <a:rPr lang="en-US" sz="1200" dirty="0"/>
              <a:t> </a:t>
            </a:r>
          </a:p>
        </p:txBody>
      </p:sp>
      <p:sp>
        <p:nvSpPr>
          <p:cNvPr id="4" name="TextBox 3">
            <a:extLst>
              <a:ext uri="{FF2B5EF4-FFF2-40B4-BE49-F238E27FC236}">
                <a16:creationId xmlns="" xmlns:a16="http://schemas.microsoft.com/office/drawing/2014/main" id="{96FC6C0A-164E-6041-A231-FB23F3CCB6CB}"/>
              </a:ext>
            </a:extLst>
          </p:cNvPr>
          <p:cNvSpPr txBox="1"/>
          <p:nvPr/>
        </p:nvSpPr>
        <p:spPr>
          <a:xfrm>
            <a:off x="381000" y="5791200"/>
            <a:ext cx="8037906" cy="461665"/>
          </a:xfrm>
          <a:prstGeom prst="rect">
            <a:avLst/>
          </a:prstGeom>
          <a:noFill/>
        </p:spPr>
        <p:txBody>
          <a:bodyPr wrap="none" rtlCol="0">
            <a:spAutoFit/>
          </a:bodyPr>
          <a:lstStyle/>
          <a:p>
            <a:r>
              <a:rPr lang="en-US" dirty="0"/>
              <a:t>Widespread pesticide use and destruction of ecosystems. </a:t>
            </a:r>
          </a:p>
        </p:txBody>
      </p:sp>
      <p:sp>
        <p:nvSpPr>
          <p:cNvPr id="5" name="Slide Number Placeholder 4"/>
          <p:cNvSpPr>
            <a:spLocks noGrp="1"/>
          </p:cNvSpPr>
          <p:nvPr>
            <p:ph type="sldNum" sz="quarter" idx="12"/>
          </p:nvPr>
        </p:nvSpPr>
        <p:spPr/>
        <p:txBody>
          <a:bodyPr/>
          <a:lstStyle/>
          <a:p>
            <a:fld id="{2570EB01-30D1-DD45-BC8D-221774D60AA6}" type="slidenum">
              <a:rPr lang="en-US" sz="1800" smtClean="0"/>
              <a:pPr/>
              <a:t>26</a:t>
            </a:fld>
            <a:endParaRPr lang="en-US" sz="1800"/>
          </a:p>
        </p:txBody>
      </p:sp>
    </p:spTree>
    <p:extLst>
      <p:ext uri="{BB962C8B-B14F-4D97-AF65-F5344CB8AC3E}">
        <p14:creationId xmlns:p14="http://schemas.microsoft.com/office/powerpoint/2010/main" val="3706805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Sustainability of Pesticide Use</a:t>
            </a:r>
          </a:p>
        </p:txBody>
      </p:sp>
      <p:sp>
        <p:nvSpPr>
          <p:cNvPr id="4" name="Content Placeholder 3"/>
          <p:cNvSpPr>
            <a:spLocks noGrp="1"/>
          </p:cNvSpPr>
          <p:nvPr>
            <p:ph idx="1"/>
          </p:nvPr>
        </p:nvSpPr>
        <p:spPr/>
        <p:txBody>
          <a:bodyPr/>
          <a:lstStyle/>
          <a:p>
            <a:r>
              <a:rPr lang="en-US" dirty="0"/>
              <a:t>Pesticides are analogous to antibiotics—they kill off the good bugs along with the bad bugs. </a:t>
            </a:r>
          </a:p>
          <a:p>
            <a:r>
              <a:rPr lang="en-US" dirty="0"/>
              <a:t>Pesticides harm ecosystem and environmental health. </a:t>
            </a:r>
          </a:p>
          <a:p>
            <a:r>
              <a:rPr lang="en-US" dirty="0"/>
              <a:t>We need to work with Nature, not against it, when growing crops.</a:t>
            </a:r>
          </a:p>
          <a:p>
            <a:r>
              <a:rPr lang="en-US" dirty="0"/>
              <a:t>Harnessing the natural foes of pests should be a priority.</a:t>
            </a:r>
          </a:p>
        </p:txBody>
      </p:sp>
      <p:sp>
        <p:nvSpPr>
          <p:cNvPr id="2" name="Slide Number Placeholder 1"/>
          <p:cNvSpPr>
            <a:spLocks noGrp="1"/>
          </p:cNvSpPr>
          <p:nvPr>
            <p:ph type="sldNum" sz="quarter" idx="12"/>
          </p:nvPr>
        </p:nvSpPr>
        <p:spPr/>
        <p:txBody>
          <a:bodyPr/>
          <a:lstStyle/>
          <a:p>
            <a:fld id="{5D46EEE6-3DF1-9947-8E16-ADCBDE882D2F}" type="slidenum">
              <a:rPr lang="en-US" smtClean="0"/>
              <a:pPr/>
              <a:t>27</a:t>
            </a:fld>
            <a:endParaRPr lang="en-US"/>
          </a:p>
        </p:txBody>
      </p:sp>
    </p:spTree>
    <p:extLst>
      <p:ext uri="{BB962C8B-B14F-4D97-AF65-F5344CB8AC3E}">
        <p14:creationId xmlns:p14="http://schemas.microsoft.com/office/powerpoint/2010/main" val="1350681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0595"/>
            <a:ext cx="8229600" cy="1143000"/>
          </a:xfrm>
        </p:spPr>
        <p:txBody>
          <a:bodyPr/>
          <a:lstStyle/>
          <a:p>
            <a:r>
              <a:rPr lang="en-US" dirty="0">
                <a:latin typeface="Calibri" charset="0"/>
              </a:rPr>
              <a:t>Food Animal Vulnerabilities</a:t>
            </a:r>
          </a:p>
        </p:txBody>
      </p:sp>
      <p:sp>
        <p:nvSpPr>
          <p:cNvPr id="45058" name="Content Placeholder 2"/>
          <p:cNvSpPr>
            <a:spLocks noGrp="1"/>
          </p:cNvSpPr>
          <p:nvPr>
            <p:ph idx="1"/>
          </p:nvPr>
        </p:nvSpPr>
        <p:spPr>
          <a:xfrm>
            <a:off x="457200" y="1066800"/>
            <a:ext cx="8229600" cy="4525963"/>
          </a:xfrm>
        </p:spPr>
        <p:txBody>
          <a:bodyPr/>
          <a:lstStyle/>
          <a:p>
            <a:r>
              <a:rPr lang="en-US" sz="2000" dirty="0">
                <a:latin typeface="Calibri" charset="0"/>
              </a:rPr>
              <a:t>Severe </a:t>
            </a:r>
            <a:r>
              <a:rPr lang="en-US" sz="2000" b="1" dirty="0">
                <a:latin typeface="Calibri" charset="0"/>
              </a:rPr>
              <a:t>livestock diseases </a:t>
            </a:r>
            <a:r>
              <a:rPr lang="en-US" sz="2000" dirty="0">
                <a:latin typeface="Calibri" charset="0"/>
              </a:rPr>
              <a:t>could severely affect the world’s food supply and economies, particularly in developing countries where farmers rely on livestock for food and livelihoods. </a:t>
            </a:r>
          </a:p>
          <a:p>
            <a:r>
              <a:rPr lang="en-US" sz="2000" dirty="0">
                <a:latin typeface="Calibri" charset="0"/>
              </a:rPr>
              <a:t>In 2011, </a:t>
            </a:r>
            <a:r>
              <a:rPr lang="en-US" sz="2000" b="1" dirty="0">
                <a:latin typeface="Calibri" charset="0"/>
              </a:rPr>
              <a:t>Rinderpest</a:t>
            </a:r>
            <a:r>
              <a:rPr lang="en-US" sz="2000" dirty="0">
                <a:latin typeface="Calibri" charset="0"/>
              </a:rPr>
              <a:t> was 2</a:t>
            </a:r>
            <a:r>
              <a:rPr lang="en-US" sz="2000" baseline="30000" dirty="0">
                <a:latin typeface="Calibri" charset="0"/>
              </a:rPr>
              <a:t>nd</a:t>
            </a:r>
            <a:r>
              <a:rPr lang="en-US" sz="2000" dirty="0">
                <a:latin typeface="Calibri" charset="0"/>
              </a:rPr>
              <a:t> disease (after smallpox) to be eradicated. A member of the </a:t>
            </a:r>
            <a:r>
              <a:rPr lang="en-US" sz="2000" i="1" dirty="0" err="1">
                <a:latin typeface="Calibri" charset="0"/>
              </a:rPr>
              <a:t>Paramyxoviridae</a:t>
            </a:r>
            <a:r>
              <a:rPr lang="en-US" sz="2000" dirty="0">
                <a:latin typeface="Calibri" charset="0"/>
              </a:rPr>
              <a:t> family, the virus causes disease in cloven-hoofed animals. Historically, outbreaks of it devastated the food supply. What would happen if it were re-introduced? </a:t>
            </a:r>
          </a:p>
          <a:p>
            <a:r>
              <a:rPr lang="en-US" sz="2000" b="1" dirty="0">
                <a:latin typeface="Calibri" charset="0"/>
              </a:rPr>
              <a:t>Foot and Mouth Disease (FMD) </a:t>
            </a:r>
            <a:r>
              <a:rPr lang="en-US" sz="2000" dirty="0">
                <a:latin typeface="Calibri" charset="0"/>
              </a:rPr>
              <a:t>is a severe, highly-infectious disease of livestock. US eradicated it in 1929. FMD remains a major problem in many countries. Moving National Bio and </a:t>
            </a:r>
            <a:r>
              <a:rPr lang="en-US" sz="2000" dirty="0" err="1">
                <a:latin typeface="Calibri" charset="0"/>
              </a:rPr>
              <a:t>Agro</a:t>
            </a:r>
            <a:r>
              <a:rPr lang="en-US" sz="2000" dirty="0">
                <a:latin typeface="Calibri" charset="0"/>
              </a:rPr>
              <a:t>-Defense Facility from Plum Island, New York to Manhattan, Kansas raises concerns about lab accidents/breaches in the middle of livestock country.</a:t>
            </a:r>
          </a:p>
          <a:p>
            <a:r>
              <a:rPr lang="en-US" sz="2000" b="1" dirty="0">
                <a:latin typeface="Calibri" charset="0"/>
              </a:rPr>
              <a:t>Arthropod-borne animal diseases</a:t>
            </a:r>
            <a:r>
              <a:rPr lang="en-US" sz="2000" dirty="0">
                <a:latin typeface="Calibri" charset="0"/>
              </a:rPr>
              <a:t>—The midge (</a:t>
            </a:r>
            <a:r>
              <a:rPr lang="en-US" sz="2000" dirty="0" err="1">
                <a:latin typeface="Calibri" charset="0"/>
              </a:rPr>
              <a:t>Culicoides</a:t>
            </a:r>
            <a:r>
              <a:rPr lang="en-US" sz="2000" dirty="0">
                <a:latin typeface="Calibri" charset="0"/>
              </a:rPr>
              <a:t> </a:t>
            </a:r>
            <a:r>
              <a:rPr lang="en-US" sz="2000" dirty="0" err="1">
                <a:latin typeface="Calibri" charset="0"/>
              </a:rPr>
              <a:t>imicola</a:t>
            </a:r>
            <a:r>
              <a:rPr lang="en-US" sz="2000" dirty="0">
                <a:latin typeface="Calibri" charset="0"/>
              </a:rPr>
              <a:t> and other </a:t>
            </a:r>
            <a:r>
              <a:rPr lang="en-US" sz="2000" dirty="0" err="1">
                <a:latin typeface="Calibri" charset="0"/>
              </a:rPr>
              <a:t>culicoids</a:t>
            </a:r>
            <a:r>
              <a:rPr lang="en-US" sz="2000" dirty="0">
                <a:latin typeface="Calibri" charset="0"/>
              </a:rPr>
              <a:t>) transmits Bluetongue disease &amp; Epizootic hemorrhagic disease; Culex </a:t>
            </a:r>
            <a:r>
              <a:rPr lang="en-US" sz="2000" dirty="0" err="1">
                <a:latin typeface="Calibri" charset="0"/>
              </a:rPr>
              <a:t>tritaeniorhynchus</a:t>
            </a:r>
            <a:r>
              <a:rPr lang="en-US" sz="2000" dirty="0">
                <a:latin typeface="Calibri" charset="0"/>
              </a:rPr>
              <a:t> and </a:t>
            </a:r>
            <a:r>
              <a:rPr lang="en-US" sz="2000" dirty="0" err="1">
                <a:latin typeface="Calibri" charset="0"/>
              </a:rPr>
              <a:t>Aedes</a:t>
            </a:r>
            <a:r>
              <a:rPr lang="en-US" sz="2000" dirty="0">
                <a:latin typeface="Calibri" charset="0"/>
              </a:rPr>
              <a:t> </a:t>
            </a:r>
            <a:r>
              <a:rPr lang="en-US" sz="2000" dirty="0" err="1">
                <a:latin typeface="Calibri" charset="0"/>
              </a:rPr>
              <a:t>vexans</a:t>
            </a:r>
            <a:r>
              <a:rPr lang="en-US" sz="2000" dirty="0">
                <a:latin typeface="Calibri" charset="0"/>
              </a:rPr>
              <a:t> mosquitoes transmit Rift Valley fever virus. How will climate change affect the spread of these diseases?</a:t>
            </a:r>
          </a:p>
          <a:p>
            <a:endParaRPr lang="en-US" sz="2000" dirty="0">
              <a:latin typeface="Calibri" charset="0"/>
            </a:endParaRPr>
          </a:p>
          <a:p>
            <a:endParaRPr lang="en-US" sz="2000" dirty="0">
              <a:latin typeface="Calibri" charset="0"/>
            </a:endParaRPr>
          </a:p>
          <a:p>
            <a:endParaRPr lang="en-US" sz="2000" dirty="0">
              <a:latin typeface="Calibri" charset="0"/>
            </a:endParaRPr>
          </a:p>
          <a:p>
            <a:endParaRPr lang="en-US" sz="2000" dirty="0">
              <a:latin typeface="Calibri" charset="0"/>
            </a:endParaRPr>
          </a:p>
        </p:txBody>
      </p:sp>
      <p:sp>
        <p:nvSpPr>
          <p:cNvPr id="2" name="TextBox 1">
            <a:extLst>
              <a:ext uri="{FF2B5EF4-FFF2-40B4-BE49-F238E27FC236}">
                <a16:creationId xmlns="" xmlns:a16="http://schemas.microsoft.com/office/drawing/2014/main" id="{D9F573F5-1D86-304A-8669-FFFD6DD77897}"/>
              </a:ext>
            </a:extLst>
          </p:cNvPr>
          <p:cNvSpPr txBox="1"/>
          <p:nvPr/>
        </p:nvSpPr>
        <p:spPr>
          <a:xfrm>
            <a:off x="0" y="6596390"/>
            <a:ext cx="6434775" cy="261610"/>
          </a:xfrm>
          <a:prstGeom prst="rect">
            <a:avLst/>
          </a:prstGeom>
          <a:noFill/>
        </p:spPr>
        <p:txBody>
          <a:bodyPr wrap="none" rtlCol="0">
            <a:spAutoFit/>
          </a:bodyPr>
          <a:lstStyle/>
          <a:p>
            <a:r>
              <a:rPr lang="en-US" sz="1100" dirty="0">
                <a:hlinkClick r:id="rId2"/>
              </a:rPr>
              <a:t>http://www.oie.int/fileadmin/Home/eng/Media_Center/docs/pdf/Disease_cards/RINDERPEST-EN.pdf</a:t>
            </a:r>
            <a:r>
              <a:rPr lang="en-US" sz="1100" dirty="0"/>
              <a:t> </a:t>
            </a:r>
          </a:p>
        </p:txBody>
      </p:sp>
      <p:sp>
        <p:nvSpPr>
          <p:cNvPr id="3" name="Slide Number Placeholder 2"/>
          <p:cNvSpPr>
            <a:spLocks noGrp="1"/>
          </p:cNvSpPr>
          <p:nvPr>
            <p:ph type="sldNum" sz="quarter" idx="12"/>
          </p:nvPr>
        </p:nvSpPr>
        <p:spPr/>
        <p:txBody>
          <a:bodyPr/>
          <a:lstStyle/>
          <a:p>
            <a:fld id="{5D46EEE6-3DF1-9947-8E16-ADCBDE882D2F}"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9EA54303-FDA2-6547-8645-A2E4FC91E720}"/>
              </a:ext>
            </a:extLst>
          </p:cNvPr>
          <p:cNvSpPr>
            <a:spLocks noGrp="1"/>
          </p:cNvSpPr>
          <p:nvPr>
            <p:ph type="title"/>
          </p:nvPr>
        </p:nvSpPr>
        <p:spPr/>
        <p:txBody>
          <a:bodyPr/>
          <a:lstStyle/>
          <a:p>
            <a:r>
              <a:rPr lang="en-US" sz="2400" dirty="0"/>
              <a:t>Vaccines, Medications, and Genetically Diverse and Robust Food Animals That Tolerate Heat and Drought </a:t>
            </a:r>
            <a:br>
              <a:rPr lang="en-US" sz="2400" dirty="0"/>
            </a:br>
            <a:r>
              <a:rPr lang="en-US" sz="2400" dirty="0"/>
              <a:t>Will Be Essential for Food Security in the 21</a:t>
            </a:r>
            <a:r>
              <a:rPr lang="en-US" sz="2400" baseline="30000" dirty="0"/>
              <a:t>st</a:t>
            </a:r>
            <a:r>
              <a:rPr lang="en-US" sz="2400" dirty="0"/>
              <a:t> Century</a:t>
            </a:r>
          </a:p>
        </p:txBody>
      </p:sp>
      <p:pic>
        <p:nvPicPr>
          <p:cNvPr id="5" name="Picture 4">
            <a:extLst>
              <a:ext uri="{FF2B5EF4-FFF2-40B4-BE49-F238E27FC236}">
                <a16:creationId xmlns="" xmlns:a16="http://schemas.microsoft.com/office/drawing/2014/main" id="{B09F3BF0-5224-D54F-A988-7CE1ABF2DC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695" y="1611999"/>
            <a:ext cx="3874841" cy="2012904"/>
          </a:xfrm>
          <a:prstGeom prst="rect">
            <a:avLst/>
          </a:prstGeom>
        </p:spPr>
      </p:pic>
      <p:sp>
        <p:nvSpPr>
          <p:cNvPr id="6" name="TextBox 5">
            <a:extLst>
              <a:ext uri="{FF2B5EF4-FFF2-40B4-BE49-F238E27FC236}">
                <a16:creationId xmlns="" xmlns:a16="http://schemas.microsoft.com/office/drawing/2014/main" id="{8B9C0091-7868-9841-BF37-CF3B989FC3FE}"/>
              </a:ext>
            </a:extLst>
          </p:cNvPr>
          <p:cNvSpPr txBox="1"/>
          <p:nvPr/>
        </p:nvSpPr>
        <p:spPr>
          <a:xfrm>
            <a:off x="-12357" y="6307751"/>
            <a:ext cx="5219699" cy="584775"/>
          </a:xfrm>
          <a:prstGeom prst="rect">
            <a:avLst/>
          </a:prstGeom>
          <a:noFill/>
        </p:spPr>
        <p:txBody>
          <a:bodyPr wrap="none" rtlCol="0">
            <a:spAutoFit/>
          </a:bodyPr>
          <a:lstStyle/>
          <a:p>
            <a:r>
              <a:rPr lang="en-US" sz="800" dirty="0">
                <a:hlinkClick r:id="rId3"/>
              </a:rPr>
              <a:t>http://www.nationalhogfarmer.com/animal-health/each-farm-needs-right-vaccination-program-pigs-and-profits</a:t>
            </a:r>
            <a:endParaRPr lang="en-US" sz="800" dirty="0"/>
          </a:p>
          <a:p>
            <a:r>
              <a:rPr lang="en-US" sz="800" dirty="0">
                <a:hlinkClick r:id="rId4"/>
              </a:rPr>
              <a:t>https://www.fda.gov/ForConsumers/ConsumerUpdates/ucm378100.htm</a:t>
            </a:r>
            <a:r>
              <a:rPr lang="en-US" sz="800" dirty="0"/>
              <a:t> </a:t>
            </a:r>
          </a:p>
          <a:p>
            <a:r>
              <a:rPr lang="en-US" sz="800" dirty="0">
                <a:hlinkClick r:id="rId5"/>
              </a:rPr>
              <a:t>http://www.pnas.org/content/113/13/3410</a:t>
            </a:r>
            <a:endParaRPr lang="en-US" sz="800" dirty="0"/>
          </a:p>
          <a:p>
            <a:r>
              <a:rPr lang="en-US" sz="800" dirty="0">
                <a:hlinkClick r:id="rId6"/>
              </a:rPr>
              <a:t>https://www.timeoutabudhabi.com/restaurants/features/42057-camel-milk-in-abu-dhabi</a:t>
            </a:r>
            <a:r>
              <a:rPr lang="en-US" sz="800" dirty="0"/>
              <a:t>   </a:t>
            </a:r>
          </a:p>
        </p:txBody>
      </p:sp>
      <p:pic>
        <p:nvPicPr>
          <p:cNvPr id="8" name="Picture 7">
            <a:extLst>
              <a:ext uri="{FF2B5EF4-FFF2-40B4-BE49-F238E27FC236}">
                <a16:creationId xmlns="" xmlns:a16="http://schemas.microsoft.com/office/drawing/2014/main" id="{C396DEC5-120C-EB49-B89D-F2BF2C2B75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92387" y="1605194"/>
            <a:ext cx="2827592" cy="2019709"/>
          </a:xfrm>
          <a:prstGeom prst="rect">
            <a:avLst/>
          </a:prstGeom>
        </p:spPr>
      </p:pic>
      <p:pic>
        <p:nvPicPr>
          <p:cNvPr id="9" name="Picture 8">
            <a:extLst>
              <a:ext uri="{FF2B5EF4-FFF2-40B4-BE49-F238E27FC236}">
                <a16:creationId xmlns="" xmlns:a16="http://schemas.microsoft.com/office/drawing/2014/main" id="{C7A5A04A-8F24-0D42-A59F-CFEC37E3F4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554" y="3810000"/>
            <a:ext cx="3392042" cy="2209800"/>
          </a:xfrm>
          <a:prstGeom prst="rect">
            <a:avLst/>
          </a:prstGeom>
        </p:spPr>
      </p:pic>
      <p:pic>
        <p:nvPicPr>
          <p:cNvPr id="2" name="Picture 1">
            <a:extLst>
              <a:ext uri="{FF2B5EF4-FFF2-40B4-BE49-F238E27FC236}">
                <a16:creationId xmlns="" xmlns:a16="http://schemas.microsoft.com/office/drawing/2014/main" id="{91FB4AA7-4725-2849-9356-8BE67ABCF25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24400" y="3786822"/>
            <a:ext cx="3683000" cy="2209800"/>
          </a:xfrm>
          <a:prstGeom prst="rect">
            <a:avLst/>
          </a:prstGeom>
        </p:spPr>
      </p:pic>
      <p:sp>
        <p:nvSpPr>
          <p:cNvPr id="3" name="TextBox 2"/>
          <p:cNvSpPr txBox="1"/>
          <p:nvPr/>
        </p:nvSpPr>
        <p:spPr>
          <a:xfrm>
            <a:off x="5029200" y="6096000"/>
            <a:ext cx="3377848" cy="584776"/>
          </a:xfrm>
          <a:prstGeom prst="rect">
            <a:avLst/>
          </a:prstGeom>
          <a:noFill/>
        </p:spPr>
        <p:txBody>
          <a:bodyPr wrap="none" rtlCol="0">
            <a:spAutoFit/>
          </a:bodyPr>
          <a:lstStyle/>
          <a:p>
            <a:r>
              <a:rPr lang="en-US" sz="1600" dirty="0"/>
              <a:t>MERS Vaccine needed for camels &amp;</a:t>
            </a:r>
          </a:p>
          <a:p>
            <a:r>
              <a:rPr lang="en-US" sz="1600" dirty="0"/>
              <a:t>for people who work with camels</a:t>
            </a:r>
          </a:p>
        </p:txBody>
      </p:sp>
      <p:sp>
        <p:nvSpPr>
          <p:cNvPr id="7" name="Slide Number Placeholder 6"/>
          <p:cNvSpPr>
            <a:spLocks noGrp="1"/>
          </p:cNvSpPr>
          <p:nvPr>
            <p:ph type="sldNum" sz="quarter" idx="12"/>
          </p:nvPr>
        </p:nvSpPr>
        <p:spPr/>
        <p:txBody>
          <a:bodyPr/>
          <a:lstStyle/>
          <a:p>
            <a:fld id="{2570EB01-30D1-DD45-BC8D-221774D60AA6}" type="slidenum">
              <a:rPr lang="en-US" sz="1800" smtClean="0"/>
              <a:pPr/>
              <a:t>29</a:t>
            </a:fld>
            <a:endParaRPr lang="en-US" sz="1800"/>
          </a:p>
        </p:txBody>
      </p:sp>
    </p:spTree>
    <p:extLst>
      <p:ext uri="{BB962C8B-B14F-4D97-AF65-F5344CB8AC3E}">
        <p14:creationId xmlns:p14="http://schemas.microsoft.com/office/powerpoint/2010/main" val="2014626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2336" y="152400"/>
            <a:ext cx="8229600" cy="1143000"/>
          </a:xfrm>
        </p:spPr>
        <p:txBody>
          <a:bodyPr/>
          <a:lstStyle/>
          <a:p>
            <a:r>
              <a:rPr lang="en-US" sz="3600" dirty="0">
                <a:latin typeface="Calibri" charset="0"/>
              </a:rPr>
              <a:t>Threats to Agriculture and Food Security</a:t>
            </a:r>
          </a:p>
        </p:txBody>
      </p:sp>
      <p:sp>
        <p:nvSpPr>
          <p:cNvPr id="17410" name="Content Placeholder 2"/>
          <p:cNvSpPr>
            <a:spLocks noGrp="1"/>
          </p:cNvSpPr>
          <p:nvPr>
            <p:ph idx="1"/>
          </p:nvPr>
        </p:nvSpPr>
        <p:spPr>
          <a:xfrm>
            <a:off x="452336" y="1266217"/>
            <a:ext cx="8229600" cy="4525963"/>
          </a:xfrm>
        </p:spPr>
        <p:txBody>
          <a:bodyPr/>
          <a:lstStyle/>
          <a:p>
            <a:r>
              <a:rPr lang="en-US" sz="2800" dirty="0">
                <a:latin typeface="Calibri" charset="0"/>
              </a:rPr>
              <a:t>Climate Change</a:t>
            </a:r>
          </a:p>
          <a:p>
            <a:r>
              <a:rPr lang="en-US" sz="2800" dirty="0">
                <a:latin typeface="Calibri" charset="0"/>
              </a:rPr>
              <a:t>Crop Threats</a:t>
            </a:r>
          </a:p>
          <a:p>
            <a:pPr lvl="1"/>
            <a:r>
              <a:rPr lang="en-US" dirty="0">
                <a:latin typeface="Calibri" charset="0"/>
              </a:rPr>
              <a:t>Diseases and Pests</a:t>
            </a:r>
          </a:p>
          <a:p>
            <a:r>
              <a:rPr lang="en-US" sz="2800" dirty="0">
                <a:latin typeface="Calibri" charset="0"/>
              </a:rPr>
              <a:t>Pollinator Threats</a:t>
            </a:r>
          </a:p>
          <a:p>
            <a:r>
              <a:rPr lang="en-US" sz="2800" dirty="0">
                <a:latin typeface="Calibri" charset="0"/>
              </a:rPr>
              <a:t>Food Animal Threats</a:t>
            </a:r>
          </a:p>
          <a:p>
            <a:pPr lvl="1"/>
            <a:r>
              <a:rPr lang="en-US" dirty="0">
                <a:latin typeface="Calibri" charset="0"/>
              </a:rPr>
              <a:t>Diseases  </a:t>
            </a:r>
          </a:p>
          <a:p>
            <a:pPr lvl="1"/>
            <a:r>
              <a:rPr lang="en-US" dirty="0">
                <a:latin typeface="Calibri" charset="0"/>
              </a:rPr>
              <a:t>Antimicrobial Resistance</a:t>
            </a:r>
          </a:p>
        </p:txBody>
      </p:sp>
      <p:sp>
        <p:nvSpPr>
          <p:cNvPr id="2" name="Slide Number Placeholder 1"/>
          <p:cNvSpPr>
            <a:spLocks noGrp="1"/>
          </p:cNvSpPr>
          <p:nvPr>
            <p:ph type="sldNum" sz="quarter" idx="12"/>
          </p:nvPr>
        </p:nvSpPr>
        <p:spPr/>
        <p:txBody>
          <a:bodyPr/>
          <a:lstStyle/>
          <a:p>
            <a:fld id="{5D46EEE6-3DF1-9947-8E16-ADCBDE882D2F}"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Public Opposition to Science</a:t>
            </a:r>
          </a:p>
        </p:txBody>
      </p:sp>
      <p:sp>
        <p:nvSpPr>
          <p:cNvPr id="4" name="Content Placeholder 3"/>
          <p:cNvSpPr>
            <a:spLocks noGrp="1"/>
          </p:cNvSpPr>
          <p:nvPr>
            <p:ph idx="1"/>
          </p:nvPr>
        </p:nvSpPr>
        <p:spPr/>
        <p:txBody>
          <a:bodyPr/>
          <a:lstStyle/>
          <a:p>
            <a:r>
              <a:rPr lang="en-US" sz="2400" dirty="0"/>
              <a:t>Widespread mistrust of science, vaccines, and genetically modified organisms will hinder the ability to feed people in the 21</a:t>
            </a:r>
            <a:r>
              <a:rPr lang="en-US" sz="2400" baseline="30000" dirty="0"/>
              <a:t>st</a:t>
            </a:r>
            <a:r>
              <a:rPr lang="en-US" sz="2400" dirty="0"/>
              <a:t> century.</a:t>
            </a:r>
          </a:p>
          <a:p>
            <a:r>
              <a:rPr lang="en-US" sz="2400" dirty="0"/>
              <a:t>Vaccines have been a victim of their own success. People have forgotten the severity of the diseases that vaccines prevent. </a:t>
            </a:r>
          </a:p>
          <a:p>
            <a:r>
              <a:rPr lang="en-US" sz="2400" dirty="0"/>
              <a:t>The affluent have the luxury to refuse food they deem “unacceptable.”</a:t>
            </a:r>
          </a:p>
          <a:p>
            <a:r>
              <a:rPr lang="en-US" sz="2400" dirty="0"/>
              <a:t>Opposition is not necessarily a matter of education (or the lack thereof). </a:t>
            </a:r>
          </a:p>
          <a:p>
            <a:r>
              <a:rPr lang="en-US" sz="2400" dirty="0"/>
              <a:t>Market research, public outreach, and communication will be important strategies to counter public mistrust and misperceptions. </a:t>
            </a:r>
          </a:p>
          <a:p>
            <a:pPr marL="0" indent="0">
              <a:buNone/>
            </a:pPr>
            <a:endParaRPr lang="en-US" sz="2800" dirty="0"/>
          </a:p>
          <a:p>
            <a:pPr marL="0" indent="0">
              <a:buNone/>
            </a:pPr>
            <a:endParaRPr lang="en-US" dirty="0"/>
          </a:p>
        </p:txBody>
      </p:sp>
      <p:sp>
        <p:nvSpPr>
          <p:cNvPr id="2" name="Slide Number Placeholder 1"/>
          <p:cNvSpPr>
            <a:spLocks noGrp="1"/>
          </p:cNvSpPr>
          <p:nvPr>
            <p:ph type="sldNum" sz="quarter" idx="12"/>
          </p:nvPr>
        </p:nvSpPr>
        <p:spPr/>
        <p:txBody>
          <a:bodyPr/>
          <a:lstStyle/>
          <a:p>
            <a:fld id="{5D46EEE6-3DF1-9947-8E16-ADCBDE882D2F}" type="slidenum">
              <a:rPr lang="en-US" smtClean="0"/>
              <a:pPr/>
              <a:t>30</a:t>
            </a:fld>
            <a:endParaRPr lang="en-US"/>
          </a:p>
        </p:txBody>
      </p:sp>
    </p:spTree>
    <p:extLst>
      <p:ext uri="{BB962C8B-B14F-4D97-AF65-F5344CB8AC3E}">
        <p14:creationId xmlns:p14="http://schemas.microsoft.com/office/powerpoint/2010/main" val="4062610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sz="2800" b="1" dirty="0"/>
              <a:t>Antimicrobial resistance threatens veterinary medicine and agriculture</a:t>
            </a:r>
            <a:r>
              <a:rPr lang="en-US" sz="2400" b="1" dirty="0"/>
              <a:t/>
            </a:r>
            <a:br>
              <a:rPr lang="en-US" sz="2400" b="1" dirty="0"/>
            </a:br>
            <a:endParaRPr lang="en-US" sz="2400" b="1" dirty="0"/>
          </a:p>
        </p:txBody>
      </p:sp>
      <p:sp>
        <p:nvSpPr>
          <p:cNvPr id="3" name="Subtitle 2"/>
          <p:cNvSpPr>
            <a:spLocks noGrp="1"/>
          </p:cNvSpPr>
          <p:nvPr>
            <p:ph type="subTitle" idx="4294967295"/>
          </p:nvPr>
        </p:nvSpPr>
        <p:spPr>
          <a:xfrm>
            <a:off x="2743200" y="5105400"/>
            <a:ext cx="6400800" cy="1752600"/>
          </a:xfrm>
        </p:spPr>
        <p:txBody>
          <a:bodyPr>
            <a:normAutofit/>
          </a:bodyPr>
          <a:lstStyle/>
          <a:p>
            <a:pPr>
              <a:lnSpc>
                <a:spcPct val="80000"/>
              </a:lnSpc>
            </a:pPr>
            <a:endParaRPr lang="en-US" dirty="0">
              <a:latin typeface="Tahoma" charset="0"/>
              <a:ea typeface="ヒラギノ角ゴ Pro W3" charset="0"/>
              <a:cs typeface="ヒラギノ角ゴ Pro W3" charset="0"/>
            </a:endParaRPr>
          </a:p>
          <a:p>
            <a:endParaRPr lang="en-US" dirty="0"/>
          </a:p>
        </p:txBody>
      </p:sp>
      <p:pic>
        <p:nvPicPr>
          <p:cNvPr id="6" name="Picture 5" descr="978142142004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0400" y="1638300"/>
            <a:ext cx="2895600" cy="4343400"/>
          </a:xfrm>
          <a:prstGeom prst="rect">
            <a:avLst/>
          </a:prstGeom>
        </p:spPr>
      </p:pic>
      <p:sp>
        <p:nvSpPr>
          <p:cNvPr id="4" name="TextBox 3">
            <a:extLst>
              <a:ext uri="{FF2B5EF4-FFF2-40B4-BE49-F238E27FC236}">
                <a16:creationId xmlns="" xmlns:a16="http://schemas.microsoft.com/office/drawing/2014/main" id="{AFA45C7D-E9CF-7F4B-B9DD-640DD1BE86EA}"/>
              </a:ext>
            </a:extLst>
          </p:cNvPr>
          <p:cNvSpPr txBox="1"/>
          <p:nvPr/>
        </p:nvSpPr>
        <p:spPr>
          <a:xfrm>
            <a:off x="5443" y="6596390"/>
            <a:ext cx="5742278" cy="261610"/>
          </a:xfrm>
          <a:prstGeom prst="rect">
            <a:avLst/>
          </a:prstGeom>
          <a:noFill/>
        </p:spPr>
        <p:txBody>
          <a:bodyPr wrap="none" rtlCol="0">
            <a:spAutoFit/>
          </a:bodyPr>
          <a:lstStyle/>
          <a:p>
            <a:r>
              <a:rPr lang="en-US" sz="1100" dirty="0">
                <a:hlinkClick r:id="rId3"/>
              </a:rPr>
              <a:t>https://jhupbooks.press.jhu.edu/content/one-health-and-politics-antimicrobial-resistance</a:t>
            </a:r>
            <a:r>
              <a:rPr lang="en-US" sz="1100" dirty="0"/>
              <a:t> </a:t>
            </a:r>
          </a:p>
        </p:txBody>
      </p:sp>
      <p:sp>
        <p:nvSpPr>
          <p:cNvPr id="5" name="Slide Number Placeholder 4"/>
          <p:cNvSpPr>
            <a:spLocks noGrp="1"/>
          </p:cNvSpPr>
          <p:nvPr>
            <p:ph type="sldNum" sz="quarter" idx="12"/>
          </p:nvPr>
        </p:nvSpPr>
        <p:spPr/>
        <p:txBody>
          <a:bodyPr/>
          <a:lstStyle/>
          <a:p>
            <a:fld id="{2570EB01-30D1-DD45-BC8D-221774D60AA6}" type="slidenum">
              <a:rPr lang="en-US" sz="1800" smtClean="0"/>
              <a:pPr/>
              <a:t>31</a:t>
            </a:fld>
            <a:endParaRPr lang="en-US" sz="1800"/>
          </a:p>
        </p:txBody>
      </p:sp>
    </p:spTree>
    <p:extLst>
      <p:ext uri="{BB962C8B-B14F-4D97-AF65-F5344CB8AC3E}">
        <p14:creationId xmlns:p14="http://schemas.microsoft.com/office/powerpoint/2010/main" val="2322373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28600"/>
            <a:ext cx="8229600" cy="1143000"/>
          </a:xfrm>
        </p:spPr>
        <p:txBody>
          <a:bodyPr/>
          <a:lstStyle/>
          <a:p>
            <a:r>
              <a:rPr lang="en-US" sz="2800" dirty="0">
                <a:latin typeface="Calibri" charset="0"/>
                <a:ea typeface="MS PGothic" charset="0"/>
              </a:rPr>
              <a:t>Microbial Ecology</a:t>
            </a:r>
            <a:br>
              <a:rPr lang="en-US" sz="2800" dirty="0">
                <a:latin typeface="Calibri" charset="0"/>
                <a:ea typeface="MS PGothic" charset="0"/>
              </a:rPr>
            </a:br>
            <a:r>
              <a:rPr lang="en-US" sz="2800" dirty="0">
                <a:latin typeface="Calibri" charset="0"/>
                <a:ea typeface="MS PGothic" charset="0"/>
              </a:rPr>
              <a:t>We need to understand our microbial world better</a:t>
            </a:r>
          </a:p>
        </p:txBody>
      </p:sp>
      <p:pic>
        <p:nvPicPr>
          <p:cNvPr id="30722" name="Picture 4" descr="PICT0065_2thumb.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81200" y="1600200"/>
            <a:ext cx="5475288"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5"/>
          <p:cNvSpPr txBox="1">
            <a:spLocks noChangeArrowheads="1"/>
          </p:cNvSpPr>
          <p:nvPr/>
        </p:nvSpPr>
        <p:spPr bwMode="auto">
          <a:xfrm>
            <a:off x="15875" y="6550025"/>
            <a:ext cx="58192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1000" dirty="0">
                <a:hlinkClick r:id="rId3"/>
              </a:rPr>
              <a:t>http://www.theatlantic.com/health/archive/2013/06/healthy-soil-microbes-healthy-people/276710/</a:t>
            </a:r>
            <a:r>
              <a:rPr lang="en-US" sz="1000" dirty="0"/>
              <a:t> </a:t>
            </a:r>
          </a:p>
        </p:txBody>
      </p:sp>
      <p:sp>
        <p:nvSpPr>
          <p:cNvPr id="2" name="Slide Number Placeholder 1"/>
          <p:cNvSpPr>
            <a:spLocks noGrp="1"/>
          </p:cNvSpPr>
          <p:nvPr>
            <p:ph type="sldNum" sz="quarter" idx="12"/>
          </p:nvPr>
        </p:nvSpPr>
        <p:spPr/>
        <p:txBody>
          <a:bodyPr/>
          <a:lstStyle/>
          <a:p>
            <a:fld id="{2570EB01-30D1-DD45-BC8D-221774D60AA6}" type="slidenum">
              <a:rPr lang="en-US" sz="1800" smtClean="0"/>
              <a:pPr/>
              <a:t>32</a:t>
            </a:fld>
            <a:endParaRPr lang="en-US" sz="1800"/>
          </a:p>
        </p:txBody>
      </p:sp>
    </p:spTree>
    <p:extLst>
      <p:ext uri="{BB962C8B-B14F-4D97-AF65-F5344CB8AC3E}">
        <p14:creationId xmlns:p14="http://schemas.microsoft.com/office/powerpoint/2010/main" val="523813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besOnHumans.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9875" y="1676400"/>
            <a:ext cx="2800349" cy="3657600"/>
          </a:xfrm>
          <a:prstGeom prst="rect">
            <a:avLst/>
          </a:prstGeom>
        </p:spPr>
      </p:pic>
      <p:sp>
        <p:nvSpPr>
          <p:cNvPr id="5" name="TextBox 4"/>
          <p:cNvSpPr txBox="1"/>
          <p:nvPr/>
        </p:nvSpPr>
        <p:spPr>
          <a:xfrm>
            <a:off x="1704374" y="533400"/>
            <a:ext cx="6515100" cy="461665"/>
          </a:xfrm>
          <a:prstGeom prst="rect">
            <a:avLst/>
          </a:prstGeom>
          <a:noFill/>
        </p:spPr>
        <p:txBody>
          <a:bodyPr wrap="square" rtlCol="0">
            <a:spAutoFit/>
          </a:bodyPr>
          <a:lstStyle/>
          <a:p>
            <a:r>
              <a:rPr lang="en-US" dirty="0"/>
              <a:t>Our bodies are microbial ecosystems</a:t>
            </a:r>
          </a:p>
        </p:txBody>
      </p:sp>
      <p:sp>
        <p:nvSpPr>
          <p:cNvPr id="6" name="TextBox 5"/>
          <p:cNvSpPr txBox="1"/>
          <p:nvPr/>
        </p:nvSpPr>
        <p:spPr>
          <a:xfrm>
            <a:off x="1" y="5677585"/>
            <a:ext cx="4498347" cy="346249"/>
          </a:xfrm>
          <a:prstGeom prst="rect">
            <a:avLst/>
          </a:prstGeom>
          <a:noFill/>
        </p:spPr>
        <p:txBody>
          <a:bodyPr wrap="none" rtlCol="0">
            <a:spAutoFit/>
          </a:bodyPr>
          <a:lstStyle/>
          <a:p>
            <a:r>
              <a:rPr lang="en-US" sz="825" dirty="0">
                <a:hlinkClick r:id="rId3"/>
              </a:rPr>
              <a:t>http://fullspectrumbiology.blogspot.com/2013/06/a-healthy-microbiome-is-healthy-you.html</a:t>
            </a:r>
            <a:r>
              <a:rPr lang="en-US" sz="825" dirty="0"/>
              <a:t> </a:t>
            </a:r>
          </a:p>
          <a:p>
            <a:r>
              <a:rPr lang="en-US" sz="825" dirty="0">
                <a:hlinkClick r:id="rId4"/>
              </a:rPr>
              <a:t>https://www.sciencedirect.com/science/article/pii/S016895251200145X</a:t>
            </a:r>
            <a:r>
              <a:rPr lang="en-US" sz="825" dirty="0"/>
              <a:t> </a:t>
            </a:r>
          </a:p>
        </p:txBody>
      </p:sp>
      <p:pic>
        <p:nvPicPr>
          <p:cNvPr id="3" name="Picture 2" descr="1-s2.0-S016895251200145X-gr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97924" y="1620087"/>
            <a:ext cx="4313444" cy="3713913"/>
          </a:xfrm>
          <a:prstGeom prst="rect">
            <a:avLst/>
          </a:prstGeom>
        </p:spPr>
      </p:pic>
      <p:sp>
        <p:nvSpPr>
          <p:cNvPr id="2" name="Slide Number Placeholder 1"/>
          <p:cNvSpPr>
            <a:spLocks noGrp="1"/>
          </p:cNvSpPr>
          <p:nvPr>
            <p:ph type="sldNum" sz="quarter" idx="12"/>
          </p:nvPr>
        </p:nvSpPr>
        <p:spPr/>
        <p:txBody>
          <a:bodyPr/>
          <a:lstStyle/>
          <a:p>
            <a:fld id="{D4E2F40F-3926-4346-B255-90547F252724}" type="slidenum">
              <a:rPr lang="en-US" sz="1800" smtClean="0"/>
              <a:pPr/>
              <a:t>33</a:t>
            </a:fld>
            <a:endParaRPr lang="en-US" sz="1800"/>
          </a:p>
        </p:txBody>
      </p:sp>
    </p:spTree>
    <p:extLst>
      <p:ext uri="{BB962C8B-B14F-4D97-AF65-F5344CB8AC3E}">
        <p14:creationId xmlns:p14="http://schemas.microsoft.com/office/powerpoint/2010/main" val="4002820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icb-04-00087-g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847" y="2271668"/>
            <a:ext cx="3349908" cy="2908837"/>
          </a:xfrm>
          <a:prstGeom prst="rect">
            <a:avLst/>
          </a:prstGeom>
        </p:spPr>
      </p:pic>
      <p:sp>
        <p:nvSpPr>
          <p:cNvPr id="3" name="TextBox 2"/>
          <p:cNvSpPr txBox="1"/>
          <p:nvPr/>
        </p:nvSpPr>
        <p:spPr>
          <a:xfrm>
            <a:off x="-22654" y="6304002"/>
            <a:ext cx="5416868" cy="553998"/>
          </a:xfrm>
          <a:prstGeom prst="rect">
            <a:avLst/>
          </a:prstGeom>
          <a:noFill/>
        </p:spPr>
        <p:txBody>
          <a:bodyPr wrap="none" rtlCol="0">
            <a:spAutoFit/>
          </a:bodyPr>
          <a:lstStyle/>
          <a:p>
            <a:r>
              <a:rPr lang="en-US" sz="750" dirty="0">
                <a:hlinkClick r:id="rId3"/>
              </a:rPr>
              <a:t>http://journal.frontiersin.org/article/10.3389/fmicb.2013.00087/full</a:t>
            </a:r>
            <a:r>
              <a:rPr lang="en-US" sz="750" dirty="0"/>
              <a:t> </a:t>
            </a:r>
          </a:p>
          <a:p>
            <a:r>
              <a:rPr lang="en-US" sz="750" dirty="0">
                <a:hlinkClick r:id="rId4"/>
              </a:rPr>
              <a:t>https://www.nature.com/articles/496400c</a:t>
            </a:r>
            <a:r>
              <a:rPr lang="en-US" sz="750" dirty="0"/>
              <a:t> </a:t>
            </a:r>
          </a:p>
          <a:p>
            <a:r>
              <a:rPr lang="en-US" sz="750" dirty="0">
                <a:hlinkClick r:id="rId5"/>
              </a:rPr>
              <a:t>http://blogs.plos.org/everyone/2015/03/30/let-microbes-paw-print-doggy-skin-bacteria/</a:t>
            </a:r>
            <a:endParaRPr lang="en-US" sz="750" dirty="0"/>
          </a:p>
          <a:p>
            <a:r>
              <a:rPr lang="en-US" sz="750" dirty="0">
                <a:hlinkClick r:id="rId6"/>
              </a:rPr>
              <a:t>https://www.progressivedairy.com/topics/feed-nutrition/don-t-upset-the-digestive-microbiome-utilize-direct-fed-microbials</a:t>
            </a:r>
            <a:r>
              <a:rPr lang="en-US" sz="750" dirty="0"/>
              <a:t>  </a:t>
            </a:r>
          </a:p>
        </p:txBody>
      </p:sp>
      <p:sp>
        <p:nvSpPr>
          <p:cNvPr id="4" name="TextBox 3"/>
          <p:cNvSpPr txBox="1"/>
          <p:nvPr/>
        </p:nvSpPr>
        <p:spPr>
          <a:xfrm>
            <a:off x="1066800" y="788223"/>
            <a:ext cx="7044236" cy="553998"/>
          </a:xfrm>
          <a:prstGeom prst="rect">
            <a:avLst/>
          </a:prstGeom>
          <a:noFill/>
        </p:spPr>
        <p:txBody>
          <a:bodyPr wrap="none" rtlCol="0">
            <a:spAutoFit/>
          </a:bodyPr>
          <a:lstStyle/>
          <a:p>
            <a:r>
              <a:rPr lang="en-US" sz="3000" dirty="0"/>
              <a:t>Animals have microbial ecosystems too. </a:t>
            </a:r>
          </a:p>
        </p:txBody>
      </p:sp>
      <p:pic>
        <p:nvPicPr>
          <p:cNvPr id="6" name="Picture 5">
            <a:extLst>
              <a:ext uri="{FF2B5EF4-FFF2-40B4-BE49-F238E27FC236}">
                <a16:creationId xmlns="" xmlns:a16="http://schemas.microsoft.com/office/drawing/2014/main" id="{511A3EF2-BC1B-C141-9B5B-B6AE23B9ED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24400" y="2209800"/>
            <a:ext cx="3873500" cy="2565400"/>
          </a:xfrm>
          <a:prstGeom prst="rect">
            <a:avLst/>
          </a:prstGeom>
        </p:spPr>
      </p:pic>
      <p:sp>
        <p:nvSpPr>
          <p:cNvPr id="5" name="Slide Number Placeholder 4"/>
          <p:cNvSpPr>
            <a:spLocks noGrp="1"/>
          </p:cNvSpPr>
          <p:nvPr>
            <p:ph type="sldNum" sz="quarter" idx="12"/>
          </p:nvPr>
        </p:nvSpPr>
        <p:spPr/>
        <p:txBody>
          <a:bodyPr/>
          <a:lstStyle/>
          <a:p>
            <a:fld id="{D4E2F40F-3926-4346-B255-90547F252724}" type="slidenum">
              <a:rPr lang="en-US" sz="1800" smtClean="0"/>
              <a:pPr/>
              <a:t>34</a:t>
            </a:fld>
            <a:endParaRPr lang="en-US" sz="1800"/>
          </a:p>
        </p:txBody>
      </p:sp>
    </p:spTree>
    <p:extLst>
      <p:ext uri="{BB962C8B-B14F-4D97-AF65-F5344CB8AC3E}">
        <p14:creationId xmlns:p14="http://schemas.microsoft.com/office/powerpoint/2010/main" val="3534472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sz="3200" dirty="0">
                <a:latin typeface="Calibri" charset="0"/>
                <a:ea typeface="MS PGothic" charset="0"/>
              </a:rPr>
              <a:t>Metagenomics has shed light </a:t>
            </a:r>
            <a:br>
              <a:rPr lang="en-US" sz="3200" dirty="0">
                <a:latin typeface="Calibri" charset="0"/>
                <a:ea typeface="MS PGothic" charset="0"/>
              </a:rPr>
            </a:br>
            <a:r>
              <a:rPr lang="en-US" sz="3200" dirty="0">
                <a:latin typeface="Calibri" charset="0"/>
                <a:ea typeface="MS PGothic" charset="0"/>
              </a:rPr>
              <a:t>on microbial ecosystems in the environment </a:t>
            </a:r>
          </a:p>
        </p:txBody>
      </p:sp>
      <p:sp>
        <p:nvSpPr>
          <p:cNvPr id="31746" name="Content Placeholder 2"/>
          <p:cNvSpPr>
            <a:spLocks noGrp="1"/>
          </p:cNvSpPr>
          <p:nvPr>
            <p:ph idx="1"/>
          </p:nvPr>
        </p:nvSpPr>
        <p:spPr/>
        <p:txBody>
          <a:bodyPr/>
          <a:lstStyle/>
          <a:p>
            <a:r>
              <a:rPr lang="en-US" sz="2400" dirty="0">
                <a:latin typeface="Calibri" charset="0"/>
                <a:ea typeface="MS PGothic" charset="0"/>
              </a:rPr>
              <a:t>DNA extracted directly from environment. </a:t>
            </a:r>
          </a:p>
          <a:p>
            <a:r>
              <a:rPr lang="en-US" sz="2400" dirty="0">
                <a:latin typeface="Calibri" charset="0"/>
                <a:ea typeface="MS PGothic" charset="0"/>
              </a:rPr>
              <a:t>Low doses of antibiotics in environment seem to serve as signaling agents for bacteria.</a:t>
            </a:r>
          </a:p>
          <a:p>
            <a:r>
              <a:rPr lang="en-US" sz="2400" dirty="0">
                <a:latin typeface="Calibri" charset="0"/>
                <a:ea typeface="MS PGothic" charset="0"/>
              </a:rPr>
              <a:t>Induce them to change behavior such as increase movement, produce biofilms, or synthesize chemicals.</a:t>
            </a:r>
          </a:p>
          <a:p>
            <a:r>
              <a:rPr lang="en-US" sz="2400" dirty="0">
                <a:latin typeface="Calibri" charset="0"/>
                <a:ea typeface="MS PGothic" charset="0"/>
              </a:rPr>
              <a:t>Antibiotic resistance genes are </a:t>
            </a:r>
            <a:r>
              <a:rPr lang="en-US" sz="2400" i="1" dirty="0">
                <a:latin typeface="Calibri" charset="0"/>
                <a:ea typeface="MS PGothic" charset="0"/>
              </a:rPr>
              <a:t>everywhere </a:t>
            </a:r>
            <a:r>
              <a:rPr lang="en-US" sz="2400" dirty="0">
                <a:latin typeface="Calibri" charset="0"/>
                <a:ea typeface="MS PGothic" charset="0"/>
              </a:rPr>
              <a:t>including places with no anthropogenic antibiotic exposure. </a:t>
            </a:r>
          </a:p>
        </p:txBody>
      </p:sp>
      <p:sp>
        <p:nvSpPr>
          <p:cNvPr id="31747" name="Rectangle 4"/>
          <p:cNvSpPr>
            <a:spLocks noChangeArrowheads="1"/>
          </p:cNvSpPr>
          <p:nvPr/>
        </p:nvSpPr>
        <p:spPr bwMode="auto">
          <a:xfrm>
            <a:off x="-76200" y="648866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t>Linares J.F., </a:t>
            </a:r>
            <a:r>
              <a:rPr lang="en-US" sz="900" dirty="0" err="1"/>
              <a:t>Gustafsson</a:t>
            </a:r>
            <a:r>
              <a:rPr lang="en-US" sz="900" dirty="0"/>
              <a:t> I, </a:t>
            </a:r>
            <a:r>
              <a:rPr lang="en-US" sz="900" dirty="0" err="1"/>
              <a:t>Baquero</a:t>
            </a:r>
            <a:r>
              <a:rPr lang="en-US" sz="900" dirty="0"/>
              <a:t> F. et al. Antibiotics as </a:t>
            </a:r>
            <a:r>
              <a:rPr lang="en-US" sz="900" dirty="0" err="1"/>
              <a:t>intermicrobial</a:t>
            </a:r>
            <a:r>
              <a:rPr lang="en-US" sz="900" dirty="0"/>
              <a:t> signaling agents instead of weapons. PNAS 2006; 103: 19484-19489 (</a:t>
            </a:r>
            <a:r>
              <a:rPr lang="en-US" sz="900" u="sng" dirty="0">
                <a:hlinkClick r:id="rId2"/>
              </a:rPr>
              <a:t>http://www.pnas.org/content/103/51/19484.full</a:t>
            </a:r>
            <a:r>
              <a:rPr lang="en-US" sz="900" dirty="0"/>
              <a:t>) </a:t>
            </a:r>
          </a:p>
          <a:p>
            <a:r>
              <a:rPr lang="en-US" sz="900" dirty="0"/>
              <a:t>Martinez J.L. Antibiotics and Antibiotic Resistance Genes in Natural Environments. Science. 2008; 321: 365-367.</a:t>
            </a:r>
          </a:p>
        </p:txBody>
      </p:sp>
      <p:sp>
        <p:nvSpPr>
          <p:cNvPr id="2" name="Slide Number Placeholder 1"/>
          <p:cNvSpPr>
            <a:spLocks noGrp="1"/>
          </p:cNvSpPr>
          <p:nvPr>
            <p:ph type="sldNum" sz="quarter" idx="12"/>
          </p:nvPr>
        </p:nvSpPr>
        <p:spPr/>
        <p:txBody>
          <a:bodyPr/>
          <a:lstStyle/>
          <a:p>
            <a:fld id="{5D46EEE6-3DF1-9947-8E16-ADCBDE882D2F}" type="slidenum">
              <a:rPr lang="en-US" smtClean="0"/>
              <a:pPr/>
              <a:t>35</a:t>
            </a:fld>
            <a:endParaRPr lang="en-US"/>
          </a:p>
        </p:txBody>
      </p:sp>
    </p:spTree>
    <p:extLst>
      <p:ext uri="{BB962C8B-B14F-4D97-AF65-F5344CB8AC3E}">
        <p14:creationId xmlns:p14="http://schemas.microsoft.com/office/powerpoint/2010/main" val="1983894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sz="3200">
                <a:latin typeface="Calibri" charset="0"/>
                <a:ea typeface="MS PGothic" charset="0"/>
              </a:rPr>
              <a:t>The Global Resistome</a:t>
            </a:r>
          </a:p>
        </p:txBody>
      </p:sp>
      <p:sp>
        <p:nvSpPr>
          <p:cNvPr id="32770" name="Content Placeholder 2"/>
          <p:cNvSpPr>
            <a:spLocks noGrp="1"/>
          </p:cNvSpPr>
          <p:nvPr>
            <p:ph idx="1"/>
          </p:nvPr>
        </p:nvSpPr>
        <p:spPr/>
        <p:txBody>
          <a:bodyPr/>
          <a:lstStyle/>
          <a:p>
            <a:pPr>
              <a:lnSpc>
                <a:spcPct val="80000"/>
              </a:lnSpc>
            </a:pPr>
            <a:r>
              <a:rPr lang="en-US" sz="2400">
                <a:latin typeface="Calibri" charset="0"/>
                <a:ea typeface="MS PGothic" charset="0"/>
              </a:rPr>
              <a:t>Evidence suggests that antibiotic resistance genes are ancient and predate the selective pressures of modern antibiotic use.</a:t>
            </a:r>
          </a:p>
          <a:p>
            <a:pPr>
              <a:lnSpc>
                <a:spcPct val="80000"/>
              </a:lnSpc>
            </a:pPr>
            <a:endParaRPr lang="en-US" sz="2400">
              <a:latin typeface="Calibri" charset="0"/>
              <a:ea typeface="MS PGothic" charset="0"/>
            </a:endParaRPr>
          </a:p>
          <a:p>
            <a:pPr>
              <a:lnSpc>
                <a:spcPct val="80000"/>
              </a:lnSpc>
            </a:pPr>
            <a:r>
              <a:rPr lang="en-US" sz="2400">
                <a:latin typeface="Calibri" charset="0"/>
                <a:ea typeface="MS PGothic" charset="0"/>
              </a:rPr>
              <a:t>DNA sequences from Alaskan permafrost dating back to Late Pleistocene were highly diverse and showed resistance to tetracycline, penicillin, vancomycin, and other antibiotics.</a:t>
            </a:r>
          </a:p>
          <a:p>
            <a:pPr>
              <a:lnSpc>
                <a:spcPct val="80000"/>
              </a:lnSpc>
            </a:pPr>
            <a:endParaRPr lang="en-US" sz="2400">
              <a:latin typeface="Calibri" charset="0"/>
              <a:ea typeface="MS PGothic" charset="0"/>
            </a:endParaRPr>
          </a:p>
          <a:p>
            <a:pPr>
              <a:lnSpc>
                <a:spcPct val="80000"/>
              </a:lnSpc>
            </a:pPr>
            <a:r>
              <a:rPr lang="en-US" sz="2400">
                <a:latin typeface="Calibri" charset="0"/>
                <a:ea typeface="MS PGothic" charset="0"/>
              </a:rPr>
              <a:t>But not clear if microbes in permafrost have been dormant or metabolically active—potentially influencing when they evolved and acquired resistance genes.</a:t>
            </a:r>
          </a:p>
        </p:txBody>
      </p:sp>
      <p:sp>
        <p:nvSpPr>
          <p:cNvPr id="32771" name="TextBox 3"/>
          <p:cNvSpPr txBox="1">
            <a:spLocks noChangeArrowheads="1"/>
          </p:cNvSpPr>
          <p:nvPr/>
        </p:nvSpPr>
        <p:spPr bwMode="auto">
          <a:xfrm>
            <a:off x="-16933" y="6488668"/>
            <a:ext cx="6532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900" dirty="0"/>
              <a:t>D</a:t>
            </a:r>
            <a:r>
              <a:rPr lang="ja-JP" altLang="en-US" sz="900" dirty="0"/>
              <a:t>’</a:t>
            </a:r>
            <a:r>
              <a:rPr lang="en-US" altLang="ja-JP" sz="900" dirty="0"/>
              <a:t>Costa V.M., King C.E., Kalan L., et al. Antibiotic resistance is ancient. Nature. 2011; 477: 457-461. </a:t>
            </a:r>
          </a:p>
          <a:p>
            <a:r>
              <a:rPr lang="en-US" sz="900" dirty="0"/>
              <a:t>Steven B, </a:t>
            </a:r>
            <a:r>
              <a:rPr lang="en-US" sz="900" dirty="0" err="1"/>
              <a:t>Leveille</a:t>
            </a:r>
            <a:r>
              <a:rPr lang="en-US" sz="900" dirty="0"/>
              <a:t> R, Pollard W.H. et al. Microbial ecology and biodiversity in permafrost. Extremophiles. 2006; 10: 259-267. </a:t>
            </a:r>
          </a:p>
        </p:txBody>
      </p:sp>
      <p:sp>
        <p:nvSpPr>
          <p:cNvPr id="2" name="Slide Number Placeholder 1"/>
          <p:cNvSpPr>
            <a:spLocks noGrp="1"/>
          </p:cNvSpPr>
          <p:nvPr>
            <p:ph type="sldNum" sz="quarter" idx="12"/>
          </p:nvPr>
        </p:nvSpPr>
        <p:spPr/>
        <p:txBody>
          <a:bodyPr/>
          <a:lstStyle/>
          <a:p>
            <a:fld id="{5D46EEE6-3DF1-9947-8E16-ADCBDE882D2F}" type="slidenum">
              <a:rPr lang="en-US" smtClean="0"/>
              <a:pPr/>
              <a:t>36</a:t>
            </a:fld>
            <a:endParaRPr lang="en-US"/>
          </a:p>
        </p:txBody>
      </p:sp>
    </p:spTree>
    <p:extLst>
      <p:ext uri="{BB962C8B-B14F-4D97-AF65-F5344CB8AC3E}">
        <p14:creationId xmlns:p14="http://schemas.microsoft.com/office/powerpoint/2010/main" val="4096391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sz="3200">
                <a:latin typeface="Calibri" charset="0"/>
                <a:ea typeface="MS PGothic" charset="0"/>
              </a:rPr>
              <a:t>How are humans adversely impacting </a:t>
            </a:r>
            <a:br>
              <a:rPr lang="en-US" sz="3200">
                <a:latin typeface="Calibri" charset="0"/>
                <a:ea typeface="MS PGothic" charset="0"/>
              </a:rPr>
            </a:br>
            <a:r>
              <a:rPr lang="en-US" sz="3200">
                <a:latin typeface="Calibri" charset="0"/>
                <a:ea typeface="MS PGothic" charset="0"/>
              </a:rPr>
              <a:t>the Global Resistome?</a:t>
            </a:r>
          </a:p>
        </p:txBody>
      </p:sp>
      <p:sp>
        <p:nvSpPr>
          <p:cNvPr id="33794" name="Content Placeholder 2"/>
          <p:cNvSpPr>
            <a:spLocks noGrp="1"/>
          </p:cNvSpPr>
          <p:nvPr>
            <p:ph sz="half" idx="1"/>
          </p:nvPr>
        </p:nvSpPr>
        <p:spPr/>
        <p:txBody>
          <a:bodyPr/>
          <a:lstStyle/>
          <a:p>
            <a:r>
              <a:rPr lang="en-US" sz="2400" dirty="0">
                <a:latin typeface="Calibri" charset="0"/>
                <a:ea typeface="MS PGothic" charset="0"/>
              </a:rPr>
              <a:t>Poor sanitation</a:t>
            </a:r>
          </a:p>
          <a:p>
            <a:r>
              <a:rPr lang="en-US" sz="2400" dirty="0">
                <a:latin typeface="Calibri" charset="0"/>
                <a:ea typeface="MS PGothic" charset="0"/>
              </a:rPr>
              <a:t>Indiscriminate antibiotic use</a:t>
            </a:r>
          </a:p>
          <a:p>
            <a:r>
              <a:rPr lang="en-US" sz="2400" dirty="0">
                <a:latin typeface="Calibri" charset="0"/>
                <a:ea typeface="MS PGothic" charset="0"/>
              </a:rPr>
              <a:t>Widespread human and animal waste applications</a:t>
            </a:r>
          </a:p>
          <a:p>
            <a:r>
              <a:rPr lang="en-US" sz="2400" dirty="0">
                <a:latin typeface="Calibri" charset="0"/>
                <a:ea typeface="MS PGothic" charset="0"/>
              </a:rPr>
              <a:t>Land and water contamination</a:t>
            </a:r>
          </a:p>
          <a:p>
            <a:r>
              <a:rPr lang="en-US" sz="2400" dirty="0">
                <a:latin typeface="Calibri" charset="0"/>
                <a:ea typeface="MS PGothic" charset="0"/>
              </a:rPr>
              <a:t>Wildlife spread resistant microbes and resistant genes far and wide</a:t>
            </a:r>
          </a:p>
        </p:txBody>
      </p:sp>
      <p:pic>
        <p:nvPicPr>
          <p:cNvPr id="2" name="Content Placeholder 1"/>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753100" y="3474561"/>
            <a:ext cx="1828800" cy="777240"/>
          </a:xfrm>
        </p:spPr>
      </p:pic>
      <p:pic>
        <p:nvPicPr>
          <p:cNvPr id="33796" name="Picture 6" descr="blue-marble.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2813" y="1697038"/>
            <a:ext cx="37798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048557ED-C8D8-B543-93BF-893A48A9CB60}" type="slidenum">
              <a:rPr lang="en-US" sz="1800" smtClean="0"/>
              <a:pPr/>
              <a:t>37</a:t>
            </a:fld>
            <a:endParaRPr lang="en-US" sz="1800"/>
          </a:p>
        </p:txBody>
      </p:sp>
    </p:spTree>
    <p:extLst>
      <p:ext uri="{BB962C8B-B14F-4D97-AF65-F5344CB8AC3E}">
        <p14:creationId xmlns:p14="http://schemas.microsoft.com/office/powerpoint/2010/main" val="4187863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C5F03EE-44DB-AB42-B248-EB955FDE88E2}"/>
              </a:ext>
            </a:extLst>
          </p:cNvPr>
          <p:cNvSpPr>
            <a:spLocks noGrp="1"/>
          </p:cNvSpPr>
          <p:nvPr>
            <p:ph type="title"/>
          </p:nvPr>
        </p:nvSpPr>
        <p:spPr>
          <a:xfrm>
            <a:off x="401252" y="541678"/>
            <a:ext cx="8229600" cy="1143000"/>
          </a:xfrm>
        </p:spPr>
        <p:txBody>
          <a:bodyPr>
            <a:noAutofit/>
          </a:bodyPr>
          <a:lstStyle/>
          <a:p>
            <a:r>
              <a:rPr lang="en-US" sz="2400" dirty="0"/>
              <a:t>Humans and Domesticated Animals Make Up Approximately 97% of Total Mammalian Zoomass on Earth. </a:t>
            </a:r>
            <a:br>
              <a:rPr lang="en-US" sz="2400" dirty="0"/>
            </a:br>
            <a:r>
              <a:rPr lang="en-US" sz="2400" dirty="0"/>
              <a:t/>
            </a:r>
            <a:br>
              <a:rPr lang="en-US" sz="2400" dirty="0"/>
            </a:br>
            <a:r>
              <a:rPr lang="en-US" sz="2400" dirty="0"/>
              <a:t>Together, they make a lot of manure, contaminating food and the environment, and increasing antibiotic use.</a:t>
            </a:r>
          </a:p>
        </p:txBody>
      </p:sp>
      <p:pic>
        <p:nvPicPr>
          <p:cNvPr id="5" name="Picture 4">
            <a:extLst>
              <a:ext uri="{FF2B5EF4-FFF2-40B4-BE49-F238E27FC236}">
                <a16:creationId xmlns="" xmlns:a16="http://schemas.microsoft.com/office/drawing/2014/main" id="{F23870BA-598F-EF4E-AAAA-57E7163FE0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252" y="2482328"/>
            <a:ext cx="4172783" cy="3119957"/>
          </a:xfrm>
          <a:prstGeom prst="rect">
            <a:avLst/>
          </a:prstGeom>
        </p:spPr>
      </p:pic>
      <p:sp>
        <p:nvSpPr>
          <p:cNvPr id="6" name="TextBox 5">
            <a:extLst>
              <a:ext uri="{FF2B5EF4-FFF2-40B4-BE49-F238E27FC236}">
                <a16:creationId xmlns="" xmlns:a16="http://schemas.microsoft.com/office/drawing/2014/main" id="{4D79A95D-BE1A-5F4C-8ED7-CE6116480032}"/>
              </a:ext>
            </a:extLst>
          </p:cNvPr>
          <p:cNvSpPr txBox="1"/>
          <p:nvPr/>
        </p:nvSpPr>
        <p:spPr>
          <a:xfrm>
            <a:off x="0" y="5943600"/>
            <a:ext cx="5791970" cy="646331"/>
          </a:xfrm>
          <a:prstGeom prst="rect">
            <a:avLst/>
          </a:prstGeom>
          <a:noFill/>
        </p:spPr>
        <p:txBody>
          <a:bodyPr wrap="none" rtlCol="0">
            <a:spAutoFit/>
          </a:bodyPr>
          <a:lstStyle/>
          <a:p>
            <a:r>
              <a:rPr lang="en-US" sz="900" dirty="0">
                <a:hlinkClick r:id="rId4"/>
              </a:rPr>
              <a:t>https://www.ecowatch.com/earth-is-facing-most-severe-extinction-crisis-in-65-million-years-1882085041.html</a:t>
            </a:r>
            <a:r>
              <a:rPr lang="en-US" sz="900" dirty="0"/>
              <a:t> </a:t>
            </a:r>
          </a:p>
          <a:p>
            <a:r>
              <a:rPr lang="en-US" sz="900" dirty="0">
                <a:hlinkClick r:id="rId5"/>
              </a:rPr>
              <a:t>https://howwegettonext.com/pandemic-proofing-the-world-98222a38782#.fwwutac03</a:t>
            </a:r>
            <a:r>
              <a:rPr lang="en-US" sz="900" dirty="0"/>
              <a:t> </a:t>
            </a:r>
          </a:p>
          <a:p>
            <a:r>
              <a:rPr lang="en-US" sz="900" dirty="0">
                <a:hlinkClick r:id="rId6"/>
              </a:rPr>
              <a:t>https://www.theodysseyonline.com/quick-facts-sixth-mass-extinction</a:t>
            </a:r>
            <a:r>
              <a:rPr lang="en-US" sz="900" dirty="0"/>
              <a:t> </a:t>
            </a:r>
          </a:p>
          <a:p>
            <a:endParaRPr lang="en-US" sz="900" dirty="0"/>
          </a:p>
        </p:txBody>
      </p:sp>
      <p:pic>
        <p:nvPicPr>
          <p:cNvPr id="2" name="Picture 1" descr="980x.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0046" y="2482328"/>
            <a:ext cx="3276249" cy="2328836"/>
          </a:xfrm>
          <a:prstGeom prst="rect">
            <a:avLst/>
          </a:prstGeom>
        </p:spPr>
      </p:pic>
      <p:sp>
        <p:nvSpPr>
          <p:cNvPr id="3" name="Slide Number Placeholder 2"/>
          <p:cNvSpPr>
            <a:spLocks noGrp="1"/>
          </p:cNvSpPr>
          <p:nvPr>
            <p:ph type="sldNum" sz="quarter" idx="12"/>
          </p:nvPr>
        </p:nvSpPr>
        <p:spPr/>
        <p:txBody>
          <a:bodyPr/>
          <a:lstStyle/>
          <a:p>
            <a:fld id="{2570EB01-30D1-DD45-BC8D-221774D60AA6}" type="slidenum">
              <a:rPr lang="en-US" sz="1800" smtClean="0"/>
              <a:pPr/>
              <a:t>38</a:t>
            </a:fld>
            <a:endParaRPr lang="en-US" sz="1800"/>
          </a:p>
        </p:txBody>
      </p:sp>
    </p:spTree>
    <p:extLst>
      <p:ext uri="{BB962C8B-B14F-4D97-AF65-F5344CB8AC3E}">
        <p14:creationId xmlns:p14="http://schemas.microsoft.com/office/powerpoint/2010/main" val="347082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Florida_chicken_hous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685800"/>
            <a:ext cx="49101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5"/>
          <p:cNvSpPr txBox="1">
            <a:spLocks noChangeArrowheads="1"/>
          </p:cNvSpPr>
          <p:nvPr/>
        </p:nvSpPr>
        <p:spPr bwMode="auto">
          <a:xfrm>
            <a:off x="0" y="6400800"/>
            <a:ext cx="586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800">
                <a:latin typeface="Tahoma" charset="0"/>
                <a:ea typeface="ヒラギノ角ゴ Pro W3" charset="0"/>
                <a:cs typeface="ヒラギノ角ゴ Pro W3" charset="0"/>
                <a:hlinkClick r:id="rId3"/>
              </a:rPr>
              <a:t>https://en.wikipedia.org/wiki/Intensive_animal_farming</a:t>
            </a:r>
            <a:r>
              <a:rPr lang="en-US" sz="800">
                <a:latin typeface="Tahoma" charset="0"/>
                <a:ea typeface="ヒラギノ角ゴ Pro W3" charset="0"/>
                <a:cs typeface="ヒラギノ角ゴ Pro W3" charset="0"/>
              </a:rPr>
              <a:t> </a:t>
            </a:r>
          </a:p>
          <a:p>
            <a:pPr eaLnBrk="1" hangingPunct="1"/>
            <a:r>
              <a:rPr lang="en-US" sz="800">
                <a:latin typeface="Tahoma" charset="0"/>
                <a:ea typeface="ヒラギノ角ゴ Pro W3" charset="0"/>
                <a:cs typeface="ヒラギノ角ゴ Pro W3" charset="0"/>
                <a:hlinkClick r:id="rId4"/>
              </a:rPr>
              <a:t>http://www.stoptac.org/index.php?mact=News,cntnt01,detail,0&amp;cntnt01articleid=273&amp;cntnt01origid=93&amp;cntnt01returnid=93</a:t>
            </a:r>
            <a:endParaRPr lang="en-US" sz="800">
              <a:latin typeface="Tahoma" charset="0"/>
              <a:ea typeface="ヒラギノ角ゴ Pro W3" charset="0"/>
              <a:cs typeface="ヒラギノ角ゴ Pro W3" charset="0"/>
            </a:endParaRPr>
          </a:p>
          <a:p>
            <a:pPr eaLnBrk="1" hangingPunct="1"/>
            <a:r>
              <a:rPr lang="en-US" sz="800">
                <a:latin typeface="Tahoma" charset="0"/>
                <a:ea typeface="ヒラギノ角ゴ Pro W3" charset="0"/>
                <a:cs typeface="ヒラギノ角ゴ Pro W3" charset="0"/>
                <a:hlinkClick r:id="rId5"/>
              </a:rPr>
              <a:t>http://www.fis.com/fis/techno/printable.asp?id=55672&amp;l=e&amp;ndb=1&amp;print=yes</a:t>
            </a:r>
            <a:r>
              <a:rPr lang="en-US" sz="800">
                <a:latin typeface="Tahoma" charset="0"/>
                <a:ea typeface="ヒラギノ角ゴ Pro W3" charset="0"/>
                <a:cs typeface="ヒラギノ角ゴ Pro W3" charset="0"/>
              </a:rPr>
              <a:t>  </a:t>
            </a:r>
          </a:p>
        </p:txBody>
      </p:sp>
      <p:pic>
        <p:nvPicPr>
          <p:cNvPr id="33795" name="Picture 6" descr="Sheep pakistan 2.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95825" y="2895600"/>
            <a:ext cx="4448175"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descr="42311_494x249_72_DPI_0.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4038600"/>
            <a:ext cx="45720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8"/>
          <p:cNvSpPr txBox="1">
            <a:spLocks noChangeArrowheads="1"/>
          </p:cNvSpPr>
          <p:nvPr/>
        </p:nvSpPr>
        <p:spPr bwMode="auto">
          <a:xfrm>
            <a:off x="5257800" y="228600"/>
            <a:ext cx="302376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800" dirty="0">
                <a:latin typeface="Tahoma" charset="0"/>
                <a:ea typeface="ヒラギノ角ゴ Pro W3" charset="0"/>
                <a:cs typeface="ヒラギノ角ゴ Pro W3" charset="0"/>
              </a:rPr>
              <a:t>Is large scale </a:t>
            </a:r>
          </a:p>
          <a:p>
            <a:pPr eaLnBrk="1" hangingPunct="1"/>
            <a:r>
              <a:rPr lang="en-US" sz="2800" dirty="0">
                <a:latin typeface="Tahoma" charset="0"/>
                <a:ea typeface="ヒラギノ角ゴ Pro W3" charset="0"/>
                <a:cs typeface="ヒラギノ角ゴ Pro W3" charset="0"/>
              </a:rPr>
              <a:t>animal agriculture</a:t>
            </a:r>
          </a:p>
          <a:p>
            <a:pPr eaLnBrk="1" hangingPunct="1"/>
            <a:r>
              <a:rPr lang="en-US" sz="2800" dirty="0">
                <a:latin typeface="Tahoma" charset="0"/>
                <a:ea typeface="ヒラギノ角ゴ Pro W3" charset="0"/>
                <a:cs typeface="ヒラギノ角ゴ Pro W3" charset="0"/>
              </a:rPr>
              <a:t>ecologically </a:t>
            </a:r>
          </a:p>
          <a:p>
            <a:pPr eaLnBrk="1" hangingPunct="1"/>
            <a:r>
              <a:rPr lang="en-US" sz="2800" dirty="0">
                <a:latin typeface="Tahoma" charset="0"/>
                <a:ea typeface="ヒラギノ角ゴ Pro W3" charset="0"/>
                <a:cs typeface="ヒラギノ角ゴ Pro W3" charset="0"/>
              </a:rPr>
              <a:t>sustainable?</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39</a:t>
            </a:fld>
            <a:endParaRPr lang="en-US"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4"/>
          <p:cNvSpPr>
            <a:spLocks noGrp="1"/>
          </p:cNvSpPr>
          <p:nvPr>
            <p:ph type="title"/>
          </p:nvPr>
        </p:nvSpPr>
        <p:spPr/>
        <p:txBody>
          <a:bodyPr/>
          <a:lstStyle/>
          <a:p>
            <a:pPr eaLnBrk="1" hangingPunct="1"/>
            <a:r>
              <a:rPr lang="en-US" sz="3600">
                <a:latin typeface="Tahoma" charset="0"/>
                <a:ea typeface="ヒラギノ角ゴ Pro W3" charset="0"/>
                <a:cs typeface="ヒラギノ角ゴ Pro W3" charset="0"/>
              </a:rPr>
              <a:t>Domestication of Plants and Animals</a:t>
            </a:r>
          </a:p>
        </p:txBody>
      </p:sp>
      <p:sp>
        <p:nvSpPr>
          <p:cNvPr id="18434" name="Content Placeholder 8"/>
          <p:cNvSpPr>
            <a:spLocks noGrp="1"/>
          </p:cNvSpPr>
          <p:nvPr>
            <p:ph idx="1"/>
          </p:nvPr>
        </p:nvSpPr>
        <p:spPr/>
        <p:txBody>
          <a:bodyPr/>
          <a:lstStyle/>
          <a:p>
            <a:pPr eaLnBrk="1" hangingPunct="1"/>
            <a:r>
              <a:rPr lang="en-US">
                <a:latin typeface="Tahoma" charset="0"/>
                <a:ea typeface="ヒラギノ角ゴ Pro W3" charset="0"/>
                <a:cs typeface="ヒラギノ角ゴ Pro W3" charset="0"/>
              </a:rPr>
              <a:t>Agriculture began about 10,000 years ago.</a:t>
            </a:r>
          </a:p>
          <a:p>
            <a:pPr eaLnBrk="1" hangingPunct="1"/>
            <a:r>
              <a:rPr lang="en-US">
                <a:latin typeface="Tahoma" charset="0"/>
                <a:ea typeface="ヒラギノ角ゴ Pro W3" charset="0"/>
                <a:cs typeface="ヒラギノ角ゴ Pro W3" charset="0"/>
              </a:rPr>
              <a:t>Agriculture is foundation of civilization. </a:t>
            </a:r>
          </a:p>
          <a:p>
            <a:pPr eaLnBrk="1" hangingPunct="1"/>
            <a:r>
              <a:rPr lang="en-US">
                <a:latin typeface="Tahoma" charset="0"/>
                <a:ea typeface="ヒラギノ角ゴ Pro W3" charset="0"/>
                <a:cs typeface="ヒラギノ角ゴ Pro W3" charset="0"/>
              </a:rPr>
              <a:t>Towns, cities, and nations flourished with secure food supplies.. </a:t>
            </a:r>
          </a:p>
          <a:p>
            <a:pPr eaLnBrk="1" hangingPunct="1">
              <a:buFont typeface="Wingdings" charset="0"/>
              <a:buNone/>
            </a:pPr>
            <a:endParaRPr lang="en-US">
              <a:latin typeface="Tahoma" charset="0"/>
              <a:ea typeface="ヒラギノ角ゴ Pro W3" charset="0"/>
              <a:cs typeface="ヒラギノ角ゴ Pro W3" charset="0"/>
            </a:endParaRPr>
          </a:p>
        </p:txBody>
      </p:sp>
      <p:sp>
        <p:nvSpPr>
          <p:cNvPr id="18435" name="TextBox 9"/>
          <p:cNvSpPr txBox="1">
            <a:spLocks noChangeArrowheads="1"/>
          </p:cNvSpPr>
          <p:nvPr/>
        </p:nvSpPr>
        <p:spPr bwMode="auto">
          <a:xfrm>
            <a:off x="1066800" y="5715000"/>
            <a:ext cx="7720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latin typeface="Tahoma" charset="0"/>
                <a:ea typeface="ヒラギノ角ゴ Pro W3" charset="0"/>
                <a:cs typeface="ヒラギノ角ゴ Pro W3" charset="0"/>
                <a:hlinkClick r:id="rId2"/>
              </a:rPr>
              <a:t>http://www.nature.com/nature/journal/v447/n7142/full/nature05775.html</a:t>
            </a:r>
            <a:r>
              <a:rPr lang="en-US" sz="1800">
                <a:latin typeface="Tahoma" charset="0"/>
                <a:ea typeface="ヒラギノ角ゴ Pro W3" charset="0"/>
                <a:cs typeface="ヒラギノ角ゴ Pro W3" charset="0"/>
              </a:rPr>
              <a:t> </a:t>
            </a:r>
          </a:p>
        </p:txBody>
      </p:sp>
      <p:pic>
        <p:nvPicPr>
          <p:cNvPr id="18436" name="Picture 5" descr="ancient-egypt-mesopotamia-similarities-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3598863"/>
            <a:ext cx="282531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5D46EEE6-3DF1-9947-8E16-ADCBDE882D2F}"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A16EC4-7315-6A45-98FB-69B04D700D09}"/>
              </a:ext>
            </a:extLst>
          </p:cNvPr>
          <p:cNvSpPr>
            <a:spLocks noGrp="1"/>
          </p:cNvSpPr>
          <p:nvPr>
            <p:ph type="title"/>
          </p:nvPr>
        </p:nvSpPr>
        <p:spPr>
          <a:xfrm>
            <a:off x="457200" y="152400"/>
            <a:ext cx="8371811" cy="994172"/>
          </a:xfrm>
        </p:spPr>
        <p:txBody>
          <a:bodyPr>
            <a:normAutofit/>
          </a:bodyPr>
          <a:lstStyle/>
          <a:p>
            <a:r>
              <a:rPr lang="en-US" sz="2400" dirty="0"/>
              <a:t>Estimation of global recoverable human and animal fecal biomass</a:t>
            </a:r>
          </a:p>
        </p:txBody>
      </p:sp>
      <p:sp>
        <p:nvSpPr>
          <p:cNvPr id="3" name="Content Placeholder 2">
            <a:extLst>
              <a:ext uri="{FF2B5EF4-FFF2-40B4-BE49-F238E27FC236}">
                <a16:creationId xmlns="" xmlns:a16="http://schemas.microsoft.com/office/drawing/2014/main" id="{99C8D01E-127D-814A-8C05-AA0D5CEAFABA}"/>
              </a:ext>
            </a:extLst>
          </p:cNvPr>
          <p:cNvSpPr>
            <a:spLocks noGrp="1"/>
          </p:cNvSpPr>
          <p:nvPr>
            <p:ph idx="1"/>
          </p:nvPr>
        </p:nvSpPr>
        <p:spPr>
          <a:xfrm>
            <a:off x="628650" y="990600"/>
            <a:ext cx="7886700" cy="3263504"/>
          </a:xfrm>
        </p:spPr>
        <p:txBody>
          <a:bodyPr>
            <a:noAutofit/>
          </a:bodyPr>
          <a:lstStyle/>
          <a:p>
            <a:r>
              <a:rPr lang="en-US" sz="2400" dirty="0"/>
              <a:t>In 2014, global population of humans (7.2 billion) and livestock animals (29.7 billion) produced an estimated 3.9 trillion kilograms of fecal matter.</a:t>
            </a:r>
          </a:p>
          <a:p>
            <a:r>
              <a:rPr lang="en-US" sz="2400" dirty="0"/>
              <a:t>Animal fecal matter made up almost 80% of the total fecal biomass. </a:t>
            </a:r>
          </a:p>
          <a:p>
            <a:r>
              <a:rPr lang="en-US" sz="2400" dirty="0"/>
              <a:t>Chickens, cattle, and sheep constituted the largest animal populations and produced the most fecal matter. </a:t>
            </a:r>
          </a:p>
          <a:p>
            <a:r>
              <a:rPr lang="en-US" sz="2400" dirty="0"/>
              <a:t>Since 2003, total fecal matter production has been increasing by over 52 billion kilograms per year.</a:t>
            </a:r>
          </a:p>
          <a:p>
            <a:r>
              <a:rPr lang="en-US" sz="2400" dirty="0"/>
              <a:t>By 2030, total fecal mass is estimated to be 4.6 trillion kilograms per year. </a:t>
            </a:r>
          </a:p>
        </p:txBody>
      </p:sp>
      <p:sp>
        <p:nvSpPr>
          <p:cNvPr id="4" name="TextBox 3">
            <a:extLst>
              <a:ext uri="{FF2B5EF4-FFF2-40B4-BE49-F238E27FC236}">
                <a16:creationId xmlns="" xmlns:a16="http://schemas.microsoft.com/office/drawing/2014/main" id="{45C5218B-84C6-BC4A-8DBF-B9A37193ED4B}"/>
              </a:ext>
            </a:extLst>
          </p:cNvPr>
          <p:cNvSpPr txBox="1"/>
          <p:nvPr/>
        </p:nvSpPr>
        <p:spPr>
          <a:xfrm>
            <a:off x="76200" y="6336268"/>
            <a:ext cx="7856766" cy="369332"/>
          </a:xfrm>
          <a:prstGeom prst="rect">
            <a:avLst/>
          </a:prstGeom>
          <a:noFill/>
        </p:spPr>
        <p:txBody>
          <a:bodyPr wrap="none" rtlCol="0">
            <a:spAutoFit/>
          </a:bodyPr>
          <a:lstStyle/>
          <a:p>
            <a:r>
              <a:rPr lang="en-US" sz="1800" dirty="0" err="1"/>
              <a:t>Berendes</a:t>
            </a:r>
            <a:r>
              <a:rPr lang="en-US" sz="1800" dirty="0"/>
              <a:t> DM, Yang PJ, Lai A, et al. </a:t>
            </a:r>
            <a:r>
              <a:rPr lang="en-US" sz="1800" i="1" dirty="0"/>
              <a:t>Nature Sustainability </a:t>
            </a:r>
            <a:r>
              <a:rPr lang="en-US" sz="1800" dirty="0"/>
              <a:t>2018; 1: 679-685.</a:t>
            </a:r>
          </a:p>
        </p:txBody>
      </p:sp>
      <p:sp>
        <p:nvSpPr>
          <p:cNvPr id="5" name="Slide Number Placeholder 4"/>
          <p:cNvSpPr>
            <a:spLocks noGrp="1"/>
          </p:cNvSpPr>
          <p:nvPr>
            <p:ph type="sldNum" sz="quarter" idx="12"/>
          </p:nvPr>
        </p:nvSpPr>
        <p:spPr/>
        <p:txBody>
          <a:bodyPr/>
          <a:lstStyle/>
          <a:p>
            <a:fld id="{5D46EEE6-3DF1-9947-8E16-ADCBDE882D2F}" type="slidenum">
              <a:rPr lang="en-US" smtClean="0"/>
              <a:pPr/>
              <a:t>40</a:t>
            </a:fld>
            <a:endParaRPr lang="en-US"/>
          </a:p>
        </p:txBody>
      </p:sp>
    </p:spTree>
    <p:extLst>
      <p:ext uri="{BB962C8B-B14F-4D97-AF65-F5344CB8AC3E}">
        <p14:creationId xmlns:p14="http://schemas.microsoft.com/office/powerpoint/2010/main" val="4224089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141" y="381000"/>
            <a:ext cx="8181718" cy="994172"/>
          </a:xfrm>
        </p:spPr>
        <p:txBody>
          <a:bodyPr>
            <a:noAutofit/>
          </a:bodyPr>
          <a:lstStyle/>
          <a:p>
            <a:r>
              <a:rPr lang="en-US" sz="2100" dirty="0"/>
              <a:t>Total fecal matter produced by humans and livestock in 2014 would fill…</a:t>
            </a:r>
          </a:p>
        </p:txBody>
      </p:sp>
      <p:pic>
        <p:nvPicPr>
          <p:cNvPr id="3" name="Picture 2" descr="RioOlympicsswimmingpool-GettyImages-519838356-59c09963054ad90011cf524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5980" y="2013283"/>
            <a:ext cx="4252058" cy="2834705"/>
          </a:xfrm>
          <a:prstGeom prst="rect">
            <a:avLst/>
          </a:prstGeom>
        </p:spPr>
      </p:pic>
      <p:sp>
        <p:nvSpPr>
          <p:cNvPr id="4" name="TextBox 3"/>
          <p:cNvSpPr txBox="1"/>
          <p:nvPr/>
        </p:nvSpPr>
        <p:spPr>
          <a:xfrm>
            <a:off x="1707443" y="5486099"/>
            <a:ext cx="5489131" cy="553998"/>
          </a:xfrm>
          <a:prstGeom prst="rect">
            <a:avLst/>
          </a:prstGeom>
          <a:noFill/>
        </p:spPr>
        <p:txBody>
          <a:bodyPr wrap="none" rtlCol="0">
            <a:spAutoFit/>
          </a:bodyPr>
          <a:lstStyle/>
          <a:p>
            <a:r>
              <a:rPr lang="en-US" sz="1500" dirty="0"/>
              <a:t>over 1.6 million Olympic-sized swimming pools, </a:t>
            </a:r>
          </a:p>
          <a:p>
            <a:r>
              <a:rPr lang="en-US" sz="1500" dirty="0"/>
              <a:t>and by 2030, over 1.8 million Olympic-sized swimming pools. </a:t>
            </a:r>
            <a:r>
              <a:rPr lang="en-US" sz="1500" b="1" dirty="0"/>
              <a:t> </a:t>
            </a:r>
          </a:p>
        </p:txBody>
      </p:sp>
      <p:sp>
        <p:nvSpPr>
          <p:cNvPr id="5" name="Slide Number Placeholder 4"/>
          <p:cNvSpPr>
            <a:spLocks noGrp="1"/>
          </p:cNvSpPr>
          <p:nvPr>
            <p:ph type="sldNum" sz="quarter" idx="12"/>
          </p:nvPr>
        </p:nvSpPr>
        <p:spPr/>
        <p:txBody>
          <a:bodyPr/>
          <a:lstStyle/>
          <a:p>
            <a:fld id="{2570EB01-30D1-DD45-BC8D-221774D60AA6}" type="slidenum">
              <a:rPr lang="en-US" sz="1800" smtClean="0"/>
              <a:pPr/>
              <a:t>41</a:t>
            </a:fld>
            <a:endParaRPr lang="en-US" sz="1800"/>
          </a:p>
        </p:txBody>
      </p:sp>
    </p:spTree>
    <p:extLst>
      <p:ext uri="{BB962C8B-B14F-4D97-AF65-F5344CB8AC3E}">
        <p14:creationId xmlns:p14="http://schemas.microsoft.com/office/powerpoint/2010/main" val="1568744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553916C-318E-BF47-B4DC-2B46FEF6B3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816" y="1905000"/>
            <a:ext cx="8448368" cy="2728119"/>
          </a:xfrm>
          <a:prstGeom prst="rect">
            <a:avLst/>
          </a:prstGeom>
        </p:spPr>
      </p:pic>
      <p:sp>
        <p:nvSpPr>
          <p:cNvPr id="3" name="Title 2">
            <a:extLst>
              <a:ext uri="{FF2B5EF4-FFF2-40B4-BE49-F238E27FC236}">
                <a16:creationId xmlns="" xmlns:a16="http://schemas.microsoft.com/office/drawing/2014/main" id="{45824557-7EA8-9544-BDCF-6C89EE68315C}"/>
              </a:ext>
            </a:extLst>
          </p:cNvPr>
          <p:cNvSpPr>
            <a:spLocks noGrp="1"/>
          </p:cNvSpPr>
          <p:nvPr>
            <p:ph type="title"/>
          </p:nvPr>
        </p:nvSpPr>
        <p:spPr/>
        <p:txBody>
          <a:bodyPr/>
          <a:lstStyle/>
          <a:p>
            <a:r>
              <a:rPr lang="en-US" dirty="0"/>
              <a:t>Flooded Manure Lagoon After Hurricane Matthew, 2016</a:t>
            </a:r>
          </a:p>
        </p:txBody>
      </p:sp>
      <p:sp>
        <p:nvSpPr>
          <p:cNvPr id="4" name="TextBox 3">
            <a:extLst>
              <a:ext uri="{FF2B5EF4-FFF2-40B4-BE49-F238E27FC236}">
                <a16:creationId xmlns="" xmlns:a16="http://schemas.microsoft.com/office/drawing/2014/main" id="{804161F8-4967-864B-B309-B2C98EF2A20C}"/>
              </a:ext>
            </a:extLst>
          </p:cNvPr>
          <p:cNvSpPr txBox="1"/>
          <p:nvPr/>
        </p:nvSpPr>
        <p:spPr>
          <a:xfrm>
            <a:off x="0" y="6547445"/>
            <a:ext cx="7814640" cy="276999"/>
          </a:xfrm>
          <a:prstGeom prst="rect">
            <a:avLst/>
          </a:prstGeom>
          <a:noFill/>
        </p:spPr>
        <p:txBody>
          <a:bodyPr wrap="none" rtlCol="0">
            <a:spAutoFit/>
          </a:bodyPr>
          <a:lstStyle/>
          <a:p>
            <a:r>
              <a:rPr lang="en-US" sz="1200" dirty="0">
                <a:hlinkClick r:id="rId3"/>
              </a:rPr>
              <a:t>https://www.npr.org/sections/thesalt/2016/11/04/500701098/manure-happens-especially-when-hog-farms-flood</a:t>
            </a:r>
            <a:r>
              <a:rPr lang="en-US" sz="1200" dirty="0"/>
              <a:t> </a:t>
            </a:r>
          </a:p>
        </p:txBody>
      </p:sp>
      <p:sp>
        <p:nvSpPr>
          <p:cNvPr id="5" name="TextBox 4">
            <a:extLst>
              <a:ext uri="{FF2B5EF4-FFF2-40B4-BE49-F238E27FC236}">
                <a16:creationId xmlns="" xmlns:a16="http://schemas.microsoft.com/office/drawing/2014/main" id="{1A3FF291-D6EA-4349-B097-EC315E3E582C}"/>
              </a:ext>
            </a:extLst>
          </p:cNvPr>
          <p:cNvSpPr txBox="1"/>
          <p:nvPr/>
        </p:nvSpPr>
        <p:spPr>
          <a:xfrm>
            <a:off x="304800" y="4724400"/>
            <a:ext cx="8610600" cy="923330"/>
          </a:xfrm>
          <a:prstGeom prst="rect">
            <a:avLst/>
          </a:prstGeom>
          <a:noFill/>
        </p:spPr>
        <p:txBody>
          <a:bodyPr wrap="square" rtlCol="0">
            <a:spAutoFit/>
          </a:bodyPr>
          <a:lstStyle/>
          <a:p>
            <a:r>
              <a:rPr lang="en-US" sz="1800" dirty="0"/>
              <a:t>Flood waters partially submerged 14 manure lagoons. The waters carried large amounts of animal waste downstream and out to sea putting waterways and public health at risk.</a:t>
            </a:r>
          </a:p>
        </p:txBody>
      </p:sp>
      <p:sp>
        <p:nvSpPr>
          <p:cNvPr id="6" name="TextBox 5"/>
          <p:cNvSpPr txBox="1"/>
          <p:nvPr/>
        </p:nvSpPr>
        <p:spPr>
          <a:xfrm>
            <a:off x="1676400" y="5867400"/>
            <a:ext cx="6459671" cy="461665"/>
          </a:xfrm>
          <a:prstGeom prst="rect">
            <a:avLst/>
          </a:prstGeom>
          <a:noFill/>
        </p:spPr>
        <p:txBody>
          <a:bodyPr wrap="none" rtlCol="0">
            <a:spAutoFit/>
          </a:bodyPr>
          <a:lstStyle/>
          <a:p>
            <a:r>
              <a:rPr lang="en-US" dirty="0"/>
              <a:t>Hurricane Florence’s impact in North Carolina?</a:t>
            </a:r>
          </a:p>
        </p:txBody>
      </p:sp>
      <p:sp>
        <p:nvSpPr>
          <p:cNvPr id="7" name="Slide Number Placeholder 6"/>
          <p:cNvSpPr>
            <a:spLocks noGrp="1"/>
          </p:cNvSpPr>
          <p:nvPr>
            <p:ph type="sldNum" sz="quarter" idx="12"/>
          </p:nvPr>
        </p:nvSpPr>
        <p:spPr/>
        <p:txBody>
          <a:bodyPr/>
          <a:lstStyle/>
          <a:p>
            <a:fld id="{2570EB01-30D1-DD45-BC8D-221774D60AA6}" type="slidenum">
              <a:rPr lang="en-US" sz="1800" smtClean="0"/>
              <a:pPr/>
              <a:t>42</a:t>
            </a:fld>
            <a:endParaRPr lang="en-US" sz="1800"/>
          </a:p>
        </p:txBody>
      </p:sp>
    </p:spTree>
    <p:extLst>
      <p:ext uri="{BB962C8B-B14F-4D97-AF65-F5344CB8AC3E}">
        <p14:creationId xmlns:p14="http://schemas.microsoft.com/office/powerpoint/2010/main" val="3165007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z="2800">
                <a:latin typeface="Calibri" charset="0"/>
                <a:ea typeface="MS PGothic" charset="0"/>
              </a:rPr>
              <a:t>Manure</a:t>
            </a:r>
            <a:r>
              <a:rPr lang="ja-JP" altLang="en-US" sz="2800">
                <a:latin typeface="Calibri" charset="0"/>
                <a:ea typeface="MS PGothic" charset="0"/>
              </a:rPr>
              <a:t>’</a:t>
            </a:r>
            <a:r>
              <a:rPr lang="en-US" altLang="ja-JP" sz="2800">
                <a:latin typeface="Calibri" charset="0"/>
                <a:ea typeface="MS PGothic" charset="0"/>
              </a:rPr>
              <a:t>s role in spread of disease and antibiotic resistance genes</a:t>
            </a:r>
            <a:endParaRPr lang="en-US" sz="2800">
              <a:latin typeface="Calibri" charset="0"/>
              <a:ea typeface="MS PGothic" charset="0"/>
            </a:endParaRPr>
          </a:p>
        </p:txBody>
      </p:sp>
      <p:sp>
        <p:nvSpPr>
          <p:cNvPr id="35842" name="Content Placeholder 2"/>
          <p:cNvSpPr>
            <a:spLocks noGrp="1"/>
          </p:cNvSpPr>
          <p:nvPr>
            <p:ph idx="1"/>
          </p:nvPr>
        </p:nvSpPr>
        <p:spPr/>
        <p:txBody>
          <a:bodyPr/>
          <a:lstStyle/>
          <a:p>
            <a:pPr>
              <a:lnSpc>
                <a:spcPct val="80000"/>
              </a:lnSpc>
            </a:pPr>
            <a:r>
              <a:rPr lang="en-US" dirty="0">
                <a:latin typeface="Calibri" charset="0"/>
                <a:ea typeface="MS PGothic" charset="0"/>
              </a:rPr>
              <a:t>Application of manure to soil as fertilizer is widespread in many countries.</a:t>
            </a:r>
          </a:p>
          <a:p>
            <a:pPr>
              <a:lnSpc>
                <a:spcPct val="80000"/>
              </a:lnSpc>
            </a:pPr>
            <a:r>
              <a:rPr lang="en-US" dirty="0">
                <a:latin typeface="Calibri" charset="0"/>
                <a:ea typeface="MS PGothic" charset="0"/>
              </a:rPr>
              <a:t>In US, large concentrated animal feeding operations (CAFOs) produce massive amounts of manure.</a:t>
            </a:r>
          </a:p>
          <a:p>
            <a:pPr>
              <a:lnSpc>
                <a:spcPct val="80000"/>
              </a:lnSpc>
            </a:pPr>
            <a:r>
              <a:rPr lang="en-US" dirty="0">
                <a:latin typeface="Calibri" charset="0"/>
                <a:ea typeface="MS PGothic" charset="0"/>
              </a:rPr>
              <a:t>CAFOs alter microbial ecosystems and promote transfer to resistant genes through manure, air-borne drift of contaminated dust, animal waste run-off into water systems leading to water contamination. </a:t>
            </a:r>
          </a:p>
        </p:txBody>
      </p:sp>
      <p:sp>
        <p:nvSpPr>
          <p:cNvPr id="35843" name="TextBox 3"/>
          <p:cNvSpPr txBox="1">
            <a:spLocks noChangeArrowheads="1"/>
          </p:cNvSpPr>
          <p:nvPr/>
        </p:nvSpPr>
        <p:spPr bwMode="auto">
          <a:xfrm>
            <a:off x="0" y="6305021"/>
            <a:ext cx="63834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900" dirty="0"/>
              <a:t>GAO. Concentrated Animal Feeding Operations. </a:t>
            </a:r>
          </a:p>
          <a:p>
            <a:r>
              <a:rPr lang="en-US" sz="900" dirty="0"/>
              <a:t>EPA Needs More Information and a Clearly Defined Strategy to Protect Air and Water Quality from Pollutants of Concern. </a:t>
            </a:r>
          </a:p>
          <a:p>
            <a:r>
              <a:rPr lang="en-US" sz="900" dirty="0"/>
              <a:t>September 2008. GAO-08-944. Page 5. (</a:t>
            </a:r>
            <a:r>
              <a:rPr lang="en-US" sz="900" u="sng" dirty="0">
                <a:hlinkClick r:id="rId2"/>
              </a:rPr>
              <a:t>http://www.gao.gov/assets/290/280229.pdf</a:t>
            </a:r>
            <a:r>
              <a:rPr lang="en-US" sz="900" dirty="0"/>
              <a:t>) </a:t>
            </a:r>
          </a:p>
          <a:p>
            <a:endParaRPr lang="en-US" sz="900" dirty="0"/>
          </a:p>
        </p:txBody>
      </p:sp>
      <p:sp>
        <p:nvSpPr>
          <p:cNvPr id="2" name="Slide Number Placeholder 1"/>
          <p:cNvSpPr>
            <a:spLocks noGrp="1"/>
          </p:cNvSpPr>
          <p:nvPr>
            <p:ph type="sldNum" sz="quarter" idx="12"/>
          </p:nvPr>
        </p:nvSpPr>
        <p:spPr/>
        <p:txBody>
          <a:bodyPr/>
          <a:lstStyle/>
          <a:p>
            <a:fld id="{5D46EEE6-3DF1-9947-8E16-ADCBDE882D2F}" type="slidenum">
              <a:rPr lang="en-US" smtClean="0"/>
              <a:pPr/>
              <a:t>43</a:t>
            </a:fld>
            <a:endParaRPr lang="en-US"/>
          </a:p>
        </p:txBody>
      </p:sp>
    </p:spTree>
    <p:extLst>
      <p:ext uri="{BB962C8B-B14F-4D97-AF65-F5344CB8AC3E}">
        <p14:creationId xmlns:p14="http://schemas.microsoft.com/office/powerpoint/2010/main" val="2088833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1 Billion People (14% World’s Population) </a:t>
            </a:r>
            <a:br>
              <a:rPr lang="en-US" sz="3200" dirty="0"/>
            </a:br>
            <a:r>
              <a:rPr lang="en-US" sz="3200" dirty="0"/>
              <a:t>Openly Defecate</a:t>
            </a:r>
          </a:p>
        </p:txBody>
      </p:sp>
      <p:pic>
        <p:nvPicPr>
          <p:cNvPr id="4" name="Content Placeholder 3" descr="WaSa_S_30Oct2014_Fig5_72ppi_185.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417638"/>
            <a:ext cx="8229600" cy="4649283"/>
          </a:xfrm>
        </p:spPr>
      </p:pic>
      <p:sp>
        <p:nvSpPr>
          <p:cNvPr id="5" name="TextBox 4"/>
          <p:cNvSpPr txBox="1"/>
          <p:nvPr/>
        </p:nvSpPr>
        <p:spPr>
          <a:xfrm>
            <a:off x="30480" y="6472043"/>
            <a:ext cx="7320722" cy="369332"/>
          </a:xfrm>
          <a:prstGeom prst="rect">
            <a:avLst/>
          </a:prstGeom>
          <a:noFill/>
        </p:spPr>
        <p:txBody>
          <a:bodyPr wrap="none" rtlCol="0">
            <a:spAutoFit/>
          </a:bodyPr>
          <a:lstStyle/>
          <a:p>
            <a:r>
              <a:rPr lang="en-US" sz="1800" dirty="0"/>
              <a:t>Source: </a:t>
            </a:r>
            <a:r>
              <a:rPr lang="en-US" sz="1800" dirty="0" err="1"/>
              <a:t>Unicef</a:t>
            </a:r>
            <a:r>
              <a:rPr lang="en-US" sz="1800" dirty="0"/>
              <a:t> data </a:t>
            </a:r>
            <a:r>
              <a:rPr lang="en-US" sz="1800" dirty="0">
                <a:hlinkClick r:id="rId3"/>
              </a:rPr>
              <a:t>http://data.unicef.org/water-sanitation/sanitation</a:t>
            </a:r>
            <a:r>
              <a:rPr lang="en-US" sz="1800" dirty="0"/>
              <a:t> </a:t>
            </a:r>
          </a:p>
        </p:txBody>
      </p:sp>
      <p:sp>
        <p:nvSpPr>
          <p:cNvPr id="3" name="Slide Number Placeholder 2"/>
          <p:cNvSpPr>
            <a:spLocks noGrp="1"/>
          </p:cNvSpPr>
          <p:nvPr>
            <p:ph type="sldNum" sz="quarter" idx="12"/>
          </p:nvPr>
        </p:nvSpPr>
        <p:spPr/>
        <p:txBody>
          <a:bodyPr/>
          <a:lstStyle/>
          <a:p>
            <a:fld id="{5D46EEE6-3DF1-9947-8E16-ADCBDE882D2F}" type="slidenum">
              <a:rPr lang="en-US" smtClean="0"/>
              <a:pPr/>
              <a:t>44</a:t>
            </a:fld>
            <a:endParaRPr lang="en-US"/>
          </a:p>
        </p:txBody>
      </p:sp>
    </p:spTree>
    <p:extLst>
      <p:ext uri="{BB962C8B-B14F-4D97-AF65-F5344CB8AC3E}">
        <p14:creationId xmlns:p14="http://schemas.microsoft.com/office/powerpoint/2010/main" val="3141236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Defecation and Childhood Stunting</a:t>
            </a:r>
          </a:p>
        </p:txBody>
      </p:sp>
      <p:pic>
        <p:nvPicPr>
          <p:cNvPr id="4" name="Content Placeholder 3" descr="times-article.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57200" y="1600200"/>
            <a:ext cx="8229600" cy="4525963"/>
          </a:xfrm>
        </p:spPr>
      </p:pic>
      <p:sp>
        <p:nvSpPr>
          <p:cNvPr id="6" name="TextBox 5"/>
          <p:cNvSpPr txBox="1"/>
          <p:nvPr/>
        </p:nvSpPr>
        <p:spPr>
          <a:xfrm>
            <a:off x="167115" y="6383162"/>
            <a:ext cx="7486188" cy="430887"/>
          </a:xfrm>
          <a:prstGeom prst="rect">
            <a:avLst/>
          </a:prstGeom>
          <a:noFill/>
        </p:spPr>
        <p:txBody>
          <a:bodyPr wrap="none" rtlCol="0">
            <a:spAutoFit/>
          </a:bodyPr>
          <a:lstStyle/>
          <a:p>
            <a:r>
              <a:rPr lang="en-US" sz="1100" dirty="0"/>
              <a:t>Harris G. Poor Sanitation in India May Afflict Well-Fed Children with Malnutrition. </a:t>
            </a:r>
            <a:r>
              <a:rPr lang="en-US" sz="1100" i="1" dirty="0"/>
              <a:t>New York Times</a:t>
            </a:r>
            <a:r>
              <a:rPr lang="en-US" sz="1100" dirty="0"/>
              <a:t>. July 13, 2014.</a:t>
            </a:r>
          </a:p>
          <a:p>
            <a:r>
              <a:rPr lang="en-US" sz="1100" dirty="0">
                <a:hlinkClick r:id="rId3"/>
              </a:rPr>
              <a:t>http://www.nytimes.com/2014/07/15/world/asia/poor-sanitation-in-india-may-afflict-well-fed-children-with-malnutrition.html</a:t>
            </a:r>
            <a:r>
              <a:rPr lang="en-US" sz="1100" dirty="0"/>
              <a:t>   </a:t>
            </a:r>
          </a:p>
        </p:txBody>
      </p:sp>
      <p:sp>
        <p:nvSpPr>
          <p:cNvPr id="3" name="Slide Number Placeholder 2"/>
          <p:cNvSpPr>
            <a:spLocks noGrp="1"/>
          </p:cNvSpPr>
          <p:nvPr>
            <p:ph type="sldNum" sz="quarter" idx="12"/>
          </p:nvPr>
        </p:nvSpPr>
        <p:spPr/>
        <p:txBody>
          <a:bodyPr/>
          <a:lstStyle/>
          <a:p>
            <a:fld id="{5D46EEE6-3DF1-9947-8E16-ADCBDE882D2F}" type="slidenum">
              <a:rPr lang="en-US" smtClean="0"/>
              <a:pPr/>
              <a:t>45</a:t>
            </a:fld>
            <a:endParaRPr lang="en-US"/>
          </a:p>
        </p:txBody>
      </p:sp>
    </p:spTree>
    <p:extLst>
      <p:ext uri="{BB962C8B-B14F-4D97-AF65-F5344CB8AC3E}">
        <p14:creationId xmlns:p14="http://schemas.microsoft.com/office/powerpoint/2010/main" val="3349441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is Open Defecation </a:t>
            </a:r>
            <a:br>
              <a:rPr lang="en-US" dirty="0"/>
            </a:br>
            <a:r>
              <a:rPr lang="en-US" dirty="0"/>
              <a:t>linked to antibiotic resistance?</a:t>
            </a:r>
          </a:p>
        </p:txBody>
      </p:sp>
      <p:sp>
        <p:nvSpPr>
          <p:cNvPr id="3" name="Content Placeholder 2"/>
          <p:cNvSpPr>
            <a:spLocks noGrp="1"/>
          </p:cNvSpPr>
          <p:nvPr>
            <p:ph idx="1"/>
          </p:nvPr>
        </p:nvSpPr>
        <p:spPr/>
        <p:txBody>
          <a:bodyPr/>
          <a:lstStyle/>
          <a:p>
            <a:r>
              <a:rPr lang="en-US" dirty="0"/>
              <a:t>Because countries with poor sanitation rely on antibiotics to treat the high disease burden.</a:t>
            </a:r>
          </a:p>
          <a:p>
            <a:r>
              <a:rPr lang="en-US" dirty="0"/>
              <a:t>According to </a:t>
            </a:r>
            <a:r>
              <a:rPr lang="en-US" dirty="0" err="1"/>
              <a:t>Unicef</a:t>
            </a:r>
            <a:r>
              <a:rPr lang="en-US" dirty="0"/>
              <a:t>, open defecation costs world’s poorest countries $260 Billion/year.</a:t>
            </a:r>
          </a:p>
          <a:p>
            <a:r>
              <a:rPr lang="en-US" dirty="0"/>
              <a:t>In India, open defecation is not a matter of poverty. Govt. has built latrines, but people prefer to defecate outside. Problem is cultural preference. </a:t>
            </a:r>
          </a:p>
          <a:p>
            <a:endParaRPr lang="en-US" dirty="0"/>
          </a:p>
        </p:txBody>
      </p:sp>
      <p:sp>
        <p:nvSpPr>
          <p:cNvPr id="4" name="TextBox 3"/>
          <p:cNvSpPr txBox="1"/>
          <p:nvPr/>
        </p:nvSpPr>
        <p:spPr>
          <a:xfrm>
            <a:off x="128375" y="5943600"/>
            <a:ext cx="8853706" cy="646331"/>
          </a:xfrm>
          <a:prstGeom prst="rect">
            <a:avLst/>
          </a:prstGeom>
          <a:noFill/>
        </p:spPr>
        <p:txBody>
          <a:bodyPr wrap="none" rtlCol="0">
            <a:spAutoFit/>
          </a:bodyPr>
          <a:lstStyle/>
          <a:p>
            <a:r>
              <a:rPr lang="en-US" sz="1200" dirty="0"/>
              <a:t>Coffey D, Gupta A, </a:t>
            </a:r>
            <a:r>
              <a:rPr lang="en-US" sz="1200" dirty="0" err="1"/>
              <a:t>Hathi</a:t>
            </a:r>
            <a:r>
              <a:rPr lang="en-US" sz="1200" dirty="0"/>
              <a:t> P., et al. Revealed preference for open defecation: Evidence from a new survey in rural north India. </a:t>
            </a:r>
          </a:p>
          <a:p>
            <a:r>
              <a:rPr lang="en-US" sz="1200" dirty="0"/>
              <a:t>SQUAT Working Paper No. 1. Rice Institute. June 26, 2014. </a:t>
            </a:r>
            <a:r>
              <a:rPr lang="en-US" sz="1200" u="sng" dirty="0">
                <a:hlinkClick r:id="rId2"/>
              </a:rPr>
              <a:t>http://squatreport.in/wp-content/uploads/2014/06/SQUAT-research-paper.pdf</a:t>
            </a:r>
            <a:r>
              <a:rPr lang="en-US" sz="1200" dirty="0"/>
              <a:t> </a:t>
            </a:r>
          </a:p>
          <a:p>
            <a:endParaRPr lang="en-US" sz="1200" dirty="0"/>
          </a:p>
        </p:txBody>
      </p:sp>
      <p:sp>
        <p:nvSpPr>
          <p:cNvPr id="5" name="Slide Number Placeholder 4"/>
          <p:cNvSpPr>
            <a:spLocks noGrp="1"/>
          </p:cNvSpPr>
          <p:nvPr>
            <p:ph type="sldNum" sz="quarter" idx="12"/>
          </p:nvPr>
        </p:nvSpPr>
        <p:spPr/>
        <p:txBody>
          <a:bodyPr/>
          <a:lstStyle/>
          <a:p>
            <a:fld id="{5D46EEE6-3DF1-9947-8E16-ADCBDE882D2F}" type="slidenum">
              <a:rPr lang="en-US" smtClean="0"/>
              <a:pPr/>
              <a:t>46</a:t>
            </a:fld>
            <a:endParaRPr lang="en-US"/>
          </a:p>
        </p:txBody>
      </p:sp>
    </p:spTree>
    <p:extLst>
      <p:ext uri="{BB962C8B-B14F-4D97-AF65-F5344CB8AC3E}">
        <p14:creationId xmlns:p14="http://schemas.microsoft.com/office/powerpoint/2010/main" val="829998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6" descr="nihms431022f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1219200"/>
            <a:ext cx="4057650" cy="207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Title 1"/>
          <p:cNvSpPr>
            <a:spLocks noGrp="1"/>
          </p:cNvSpPr>
          <p:nvPr>
            <p:ph type="title"/>
          </p:nvPr>
        </p:nvSpPr>
        <p:spPr>
          <a:xfrm>
            <a:off x="1219200" y="457200"/>
            <a:ext cx="6686550" cy="439341"/>
          </a:xfrm>
        </p:spPr>
        <p:txBody>
          <a:bodyPr/>
          <a:lstStyle/>
          <a:p>
            <a:r>
              <a:rPr lang="en-US" altLang="ja-JP" sz="2400" dirty="0">
                <a:latin typeface="Calibri" charset="0"/>
                <a:ea typeface="MS PGothic" charset="0"/>
              </a:rPr>
              <a:t>Consumption of Antibiotics in Humans</a:t>
            </a:r>
            <a:endParaRPr lang="en-US" sz="2400" dirty="0">
              <a:latin typeface="Calibri" charset="0"/>
              <a:ea typeface="MS PGothic"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5651639"/>
              </p:ext>
            </p:extLst>
          </p:nvPr>
        </p:nvGraphicFramePr>
        <p:xfrm>
          <a:off x="914400" y="4114800"/>
          <a:ext cx="2343150" cy="1554368"/>
        </p:xfrm>
        <a:graphic>
          <a:graphicData uri="http://schemas.openxmlformats.org/drawingml/2006/table">
            <a:tbl>
              <a:tblPr/>
              <a:tblGrid>
                <a:gridCol w="742950">
                  <a:extLst>
                    <a:ext uri="{9D8B030D-6E8A-4147-A177-3AD203B41FA5}">
                      <a16:colId xmlns="" xmlns:a16="http://schemas.microsoft.com/office/drawing/2014/main" val="20000"/>
                    </a:ext>
                  </a:extLst>
                </a:gridCol>
                <a:gridCol w="933450">
                  <a:extLst>
                    <a:ext uri="{9D8B030D-6E8A-4147-A177-3AD203B41FA5}">
                      <a16:colId xmlns="" xmlns:a16="http://schemas.microsoft.com/office/drawing/2014/main" val="20001"/>
                    </a:ext>
                  </a:extLst>
                </a:gridCol>
                <a:gridCol w="666750">
                  <a:extLst>
                    <a:ext uri="{9D8B030D-6E8A-4147-A177-3AD203B41FA5}">
                      <a16:colId xmlns="" xmlns:a16="http://schemas.microsoft.com/office/drawing/2014/main" val="20002"/>
                    </a:ext>
                  </a:extLst>
                </a:gridCol>
              </a:tblGrid>
              <a:tr h="68579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Calibri" charset="0"/>
                          <a:ea typeface="ヒラギノ角ゴ Pro W3" charset="0"/>
                          <a:cs typeface="ヒラギノ角ゴ Pro W3" charset="0"/>
                        </a:rPr>
                        <a:t>Country</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Calibri" charset="0"/>
                          <a:ea typeface="ヒラギノ角ゴ Pro W3" charset="0"/>
                          <a:cs typeface="ヒラギノ角ゴ Pro W3" charset="0"/>
                        </a:rPr>
                        <a:t>Total Units</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Calibri" charset="0"/>
                          <a:ea typeface="ヒラギノ角ゴ Pro W3" charset="0"/>
                          <a:cs typeface="ヒラギノ角ゴ Pro W3" charset="0"/>
                        </a:rPr>
                        <a:t>Units per Person</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2774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India</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12.9 X 10</a:t>
                      </a:r>
                      <a:r>
                        <a:rPr kumimoji="0" lang="en-US" sz="1400" b="0" i="0" u="none" strike="noStrike" cap="none" normalizeH="0" baseline="30000">
                          <a:ln>
                            <a:noFill/>
                          </a:ln>
                          <a:solidFill>
                            <a:srgbClr val="000000"/>
                          </a:solidFill>
                          <a:effectLst/>
                          <a:latin typeface="Calibri" charset="0"/>
                          <a:ea typeface="ヒラギノ角ゴ Pro W3" charset="0"/>
                          <a:cs typeface="ヒラギノ角ゴ Pro W3" charset="0"/>
                        </a:rPr>
                        <a:t>9</a:t>
                      </a:r>
                      <a:endPar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endParaRP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10.7</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2774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China</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10.0 X 10</a:t>
                      </a:r>
                      <a:r>
                        <a:rPr kumimoji="0" lang="en-US" sz="1400" b="0" i="0" u="none" strike="noStrike" cap="none" normalizeH="0" baseline="30000">
                          <a:ln>
                            <a:noFill/>
                          </a:ln>
                          <a:solidFill>
                            <a:srgbClr val="000000"/>
                          </a:solidFill>
                          <a:effectLst/>
                          <a:latin typeface="Calibri" charset="0"/>
                          <a:ea typeface="ヒラギノ角ゴ Pro W3" charset="0"/>
                          <a:cs typeface="ヒラギノ角ゴ Pro W3" charset="0"/>
                        </a:rPr>
                        <a:t>9</a:t>
                      </a:r>
                      <a:endPar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endParaRP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7.5</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2774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USA</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rPr>
                        <a:t>6.8 X 10</a:t>
                      </a:r>
                      <a:r>
                        <a:rPr kumimoji="0" lang="en-US" sz="1400" b="0" i="0" u="none" strike="noStrike" cap="none" normalizeH="0" baseline="30000">
                          <a:ln>
                            <a:noFill/>
                          </a:ln>
                          <a:solidFill>
                            <a:srgbClr val="000000"/>
                          </a:solidFill>
                          <a:effectLst/>
                          <a:latin typeface="Calibri" charset="0"/>
                          <a:ea typeface="ヒラギノ角ゴ Pro W3" charset="0"/>
                          <a:cs typeface="ヒラギノ角ゴ Pro W3" charset="0"/>
                        </a:rPr>
                        <a:t>9</a:t>
                      </a:r>
                      <a:endParaRPr kumimoji="0" lang="en-US" sz="1400" b="0" i="0" u="none" strike="noStrike" cap="none" normalizeH="0" baseline="0">
                        <a:ln>
                          <a:noFill/>
                        </a:ln>
                        <a:solidFill>
                          <a:srgbClr val="000000"/>
                        </a:solidFill>
                        <a:effectLst/>
                        <a:latin typeface="Calibri" charset="0"/>
                        <a:ea typeface="ヒラギノ角ゴ Pro W3" charset="0"/>
                        <a:cs typeface="ヒラギノ角ゴ Pro W3" charset="0"/>
                      </a:endParaRP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Calibri" charset="0"/>
                          <a:ea typeface="ヒラギノ角ゴ Pro W3" charset="0"/>
                          <a:cs typeface="ヒラギノ角ゴ Pro W3" charset="0"/>
                        </a:rPr>
                        <a:t>22.0</a:t>
                      </a:r>
                    </a:p>
                  </a:txBody>
                  <a:tcPr marL="68580" marR="68580" marT="34276" marB="3427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bl>
          </a:graphicData>
        </a:graphic>
      </p:graphicFrame>
      <p:sp>
        <p:nvSpPr>
          <p:cNvPr id="36889" name="TextBox 4"/>
          <p:cNvSpPr txBox="1">
            <a:spLocks noChangeArrowheads="1"/>
          </p:cNvSpPr>
          <p:nvPr/>
        </p:nvSpPr>
        <p:spPr bwMode="auto">
          <a:xfrm>
            <a:off x="4267200" y="5943600"/>
            <a:ext cx="396615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675" dirty="0"/>
              <a:t>Van </a:t>
            </a:r>
            <a:r>
              <a:rPr lang="en-US" sz="675" dirty="0" err="1"/>
              <a:t>Boeckel</a:t>
            </a:r>
            <a:r>
              <a:rPr lang="en-US" sz="675" dirty="0"/>
              <a:t> T. P., </a:t>
            </a:r>
            <a:r>
              <a:rPr lang="en-US" sz="675" dirty="0" err="1"/>
              <a:t>Gandra</a:t>
            </a:r>
            <a:r>
              <a:rPr lang="en-US" sz="675" dirty="0"/>
              <a:t> S., Ashok A., et al. Global antibiotic consumption 2000 to 2010: </a:t>
            </a:r>
          </a:p>
          <a:p>
            <a:r>
              <a:rPr lang="en-US" sz="675" dirty="0"/>
              <a:t>an analysis of national pharmaceutical sales data. Lancet Infectious Diseases 2014; 14: 742-50. </a:t>
            </a:r>
          </a:p>
          <a:p>
            <a:r>
              <a:rPr lang="en-US" sz="675" u="sng" dirty="0">
                <a:hlinkClick r:id="rId3"/>
              </a:rPr>
              <a:t>http://www.thelancet.com/journals/laninf/article/PIIS1473-3099(14)70780-7/fulltext#article_upsell</a:t>
            </a:r>
            <a:r>
              <a:rPr lang="en-US" sz="675" dirty="0"/>
              <a:t> </a:t>
            </a:r>
          </a:p>
        </p:txBody>
      </p:sp>
      <p:sp>
        <p:nvSpPr>
          <p:cNvPr id="36890" name="TextBox 5"/>
          <p:cNvSpPr txBox="1">
            <a:spLocks noChangeArrowheads="1"/>
          </p:cNvSpPr>
          <p:nvPr/>
        </p:nvSpPr>
        <p:spPr bwMode="auto">
          <a:xfrm>
            <a:off x="4724400" y="4495800"/>
            <a:ext cx="3886200" cy="122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ヒラギノ角ゴ Pro W3" charset="0"/>
                <a:cs typeface="ヒラギノ角ゴ Pro W3" charset="0"/>
              </a:defRPr>
            </a:lvl1pPr>
            <a:lvl2pPr marL="742950" indent="-285750">
              <a:defRPr sz="2400">
                <a:solidFill>
                  <a:schemeClr val="tx1"/>
                </a:solidFill>
                <a:latin typeface="Tahoma" charset="0"/>
                <a:ea typeface="ヒラギノ角ゴ Pro W3" charset="0"/>
                <a:cs typeface="ヒラギノ角ゴ Pro W3" charset="0"/>
              </a:defRPr>
            </a:lvl2pPr>
            <a:lvl3pPr marL="1143000" indent="-228600">
              <a:defRPr sz="2400">
                <a:solidFill>
                  <a:schemeClr val="tx1"/>
                </a:solidFill>
                <a:latin typeface="Tahoma" charset="0"/>
                <a:ea typeface="ヒラギノ角ゴ Pro W3" charset="0"/>
                <a:cs typeface="ヒラギノ角ゴ Pro W3" charset="0"/>
              </a:defRPr>
            </a:lvl3pPr>
            <a:lvl4pPr marL="1600200" indent="-228600">
              <a:defRPr sz="2400">
                <a:solidFill>
                  <a:schemeClr val="tx1"/>
                </a:solidFill>
                <a:latin typeface="Tahoma" charset="0"/>
                <a:ea typeface="ヒラギノ角ゴ Pro W3" charset="0"/>
                <a:cs typeface="ヒラギノ角ゴ Pro W3" charset="0"/>
              </a:defRPr>
            </a:lvl4pPr>
            <a:lvl5pPr marL="2057400" indent="-228600">
              <a:defRPr sz="24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Tahoma" charset="0"/>
                <a:ea typeface="ヒラギノ角ゴ Pro W3" charset="0"/>
                <a:cs typeface="ヒラギノ角ゴ Pro W3" charset="0"/>
              </a:defRPr>
            </a:lvl9pPr>
          </a:lstStyle>
          <a:p>
            <a:r>
              <a:rPr lang="en-US" sz="1050" dirty="0">
                <a:latin typeface="Calibri" charset="0"/>
              </a:rPr>
              <a:t>Countries with high antibiotic consumption rates per person in 2010: </a:t>
            </a:r>
          </a:p>
          <a:p>
            <a:r>
              <a:rPr lang="en-US" sz="1050" dirty="0">
                <a:latin typeface="Calibri" charset="0"/>
              </a:rPr>
              <a:t>Australia 87 units per person and New Zealand 70 units per person. </a:t>
            </a:r>
          </a:p>
          <a:p>
            <a:endParaRPr lang="en-US" sz="1050" dirty="0">
              <a:latin typeface="Calibri" charset="0"/>
            </a:endParaRPr>
          </a:p>
          <a:p>
            <a:r>
              <a:rPr lang="en-US" sz="1050" dirty="0">
                <a:latin typeface="Calibri" charset="0"/>
              </a:rPr>
              <a:t>But not all high-income countries had high consumption rates: </a:t>
            </a:r>
          </a:p>
          <a:p>
            <a:r>
              <a:rPr lang="en-US" sz="1050" dirty="0">
                <a:latin typeface="Calibri" charset="0"/>
              </a:rPr>
              <a:t>The Netherlands 7.89 compared to France 23.12.</a:t>
            </a:r>
          </a:p>
          <a:p>
            <a:r>
              <a:rPr lang="en-US" sz="1050" dirty="0">
                <a:latin typeface="Calibri" charset="0"/>
              </a:rPr>
              <a:t> </a:t>
            </a:r>
          </a:p>
        </p:txBody>
      </p:sp>
      <p:pic>
        <p:nvPicPr>
          <p:cNvPr id="36891" name="Picture 4" descr="AntibioticConsumption.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0" y="1219200"/>
            <a:ext cx="2971800" cy="275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2" name="Rectangle 2"/>
          <p:cNvSpPr>
            <a:spLocks noChangeArrowheads="1"/>
          </p:cNvSpPr>
          <p:nvPr/>
        </p:nvSpPr>
        <p:spPr bwMode="auto">
          <a:xfrm>
            <a:off x="5029200" y="4038600"/>
            <a:ext cx="34290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50" dirty="0">
                <a:latin typeface="Calibri" charset="0"/>
              </a:rPr>
              <a:t>Antibiotic Consumption per Person</a:t>
            </a:r>
            <a:br>
              <a:rPr lang="en-US" sz="1050" dirty="0">
                <a:latin typeface="Calibri" charset="0"/>
              </a:rPr>
            </a:br>
            <a:r>
              <a:rPr lang="en-US" sz="1050" dirty="0">
                <a:latin typeface="Calibri" charset="0"/>
              </a:rPr>
              <a:t>Lancet Infectious Diseases 2014; 14: 742-50. </a:t>
            </a:r>
          </a:p>
        </p:txBody>
      </p:sp>
      <p:sp>
        <p:nvSpPr>
          <p:cNvPr id="36893" name="Rectangle 4"/>
          <p:cNvSpPr>
            <a:spLocks noChangeArrowheads="1"/>
          </p:cNvSpPr>
          <p:nvPr/>
        </p:nvSpPr>
        <p:spPr bwMode="auto">
          <a:xfrm>
            <a:off x="838200" y="3429000"/>
            <a:ext cx="386476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50">
                <a:latin typeface="Calibri" charset="0"/>
                <a:ea typeface="MS PGothic" charset="0"/>
              </a:rPr>
              <a:t>Frequency of Non-Prescription Antibiotic Use in General Population</a:t>
            </a:r>
            <a:endParaRPr lang="en-US" sz="1050">
              <a:latin typeface="Calibri" charset="0"/>
            </a:endParaRPr>
          </a:p>
        </p:txBody>
      </p:sp>
      <p:sp>
        <p:nvSpPr>
          <p:cNvPr id="36894" name="Rectangle 7"/>
          <p:cNvSpPr>
            <a:spLocks noChangeArrowheads="1"/>
          </p:cNvSpPr>
          <p:nvPr/>
        </p:nvSpPr>
        <p:spPr bwMode="auto">
          <a:xfrm>
            <a:off x="685800" y="5943600"/>
            <a:ext cx="342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t>Morgan DJ, </a:t>
            </a:r>
            <a:r>
              <a:rPr lang="en-US" sz="600" dirty="0" err="1"/>
              <a:t>Okeke</a:t>
            </a:r>
            <a:r>
              <a:rPr lang="en-US" sz="600" dirty="0"/>
              <a:t> IN, </a:t>
            </a:r>
            <a:r>
              <a:rPr lang="en-US" sz="600" dirty="0" err="1"/>
              <a:t>Laxminarayan</a:t>
            </a:r>
            <a:r>
              <a:rPr lang="en-US" sz="600" dirty="0"/>
              <a:t> R, et al. Non-prescription antimicrobial use </a:t>
            </a:r>
            <a:br>
              <a:rPr lang="en-US" sz="600" dirty="0"/>
            </a:br>
            <a:r>
              <a:rPr lang="en-US" sz="600" dirty="0"/>
              <a:t>worldwide: a systematic review.</a:t>
            </a:r>
          </a:p>
          <a:p>
            <a:r>
              <a:rPr lang="en-US" sz="600" dirty="0"/>
              <a:t>Lancet Infect. Dis. Sept. 2011; 11: 692-701. </a:t>
            </a:r>
            <a:r>
              <a:rPr lang="en-US" sz="600" dirty="0">
                <a:hlinkClick r:id="rId5"/>
              </a:rPr>
              <a:t>http://www.sciencedirect.com/science/article/pii/S1473309911700548</a:t>
            </a:r>
            <a:r>
              <a:rPr lang="en-US" sz="600" dirty="0"/>
              <a:t> </a:t>
            </a:r>
          </a:p>
        </p:txBody>
      </p:sp>
      <p:sp>
        <p:nvSpPr>
          <p:cNvPr id="2" name="Slide Number Placeholder 1"/>
          <p:cNvSpPr>
            <a:spLocks noGrp="1"/>
          </p:cNvSpPr>
          <p:nvPr>
            <p:ph type="sldNum" sz="quarter" idx="12"/>
          </p:nvPr>
        </p:nvSpPr>
        <p:spPr/>
        <p:txBody>
          <a:bodyPr/>
          <a:lstStyle/>
          <a:p>
            <a:fld id="{5D46EEE6-3DF1-9947-8E16-ADCBDE882D2F}" type="slidenum">
              <a:rPr lang="en-US" smtClean="0"/>
              <a:pPr/>
              <a:t>47</a:t>
            </a:fld>
            <a:endParaRPr lang="en-US"/>
          </a:p>
        </p:txBody>
      </p:sp>
    </p:spTree>
    <p:extLst>
      <p:ext uri="{BB962C8B-B14F-4D97-AF65-F5344CB8AC3E}">
        <p14:creationId xmlns:p14="http://schemas.microsoft.com/office/powerpoint/2010/main" val="1564229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5603" y="1037281"/>
            <a:ext cx="8205078" cy="994172"/>
          </a:xfrm>
        </p:spPr>
        <p:txBody>
          <a:bodyPr>
            <a:normAutofit/>
          </a:bodyPr>
          <a:lstStyle/>
          <a:p>
            <a:r>
              <a:rPr lang="en-US" sz="1800" b="1" dirty="0"/>
              <a:t>Climactic conditions, such as storms, might be affecting microbial ecosystems</a:t>
            </a:r>
          </a:p>
        </p:txBody>
      </p:sp>
      <p:pic>
        <p:nvPicPr>
          <p:cNvPr id="6" name="Picture 5" descr="Jahaj Bari -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8762" y="2163422"/>
            <a:ext cx="3863764" cy="2579063"/>
          </a:xfrm>
          <a:prstGeom prst="rect">
            <a:avLst/>
          </a:prstGeom>
        </p:spPr>
      </p:pic>
      <p:sp>
        <p:nvSpPr>
          <p:cNvPr id="7" name="TextBox 6"/>
          <p:cNvSpPr txBox="1"/>
          <p:nvPr/>
        </p:nvSpPr>
        <p:spPr>
          <a:xfrm>
            <a:off x="0" y="6553200"/>
            <a:ext cx="4703532" cy="230832"/>
          </a:xfrm>
          <a:prstGeom prst="rect">
            <a:avLst/>
          </a:prstGeom>
          <a:noFill/>
        </p:spPr>
        <p:txBody>
          <a:bodyPr wrap="none" rtlCol="0">
            <a:spAutoFit/>
          </a:bodyPr>
          <a:lstStyle/>
          <a:p>
            <a:r>
              <a:rPr lang="en-US" sz="900" dirty="0">
                <a:hlinkClick r:id="rId3"/>
              </a:rPr>
              <a:t>http://weloveourbangladesh.blogspot.com/2012/08/jahaj-bari-or-boat-housechistia.html</a:t>
            </a:r>
            <a:r>
              <a:rPr lang="en-US" sz="900" dirty="0"/>
              <a:t> </a:t>
            </a:r>
          </a:p>
        </p:txBody>
      </p:sp>
      <p:sp>
        <p:nvSpPr>
          <p:cNvPr id="2" name="TextBox 1"/>
          <p:cNvSpPr txBox="1"/>
          <p:nvPr/>
        </p:nvSpPr>
        <p:spPr>
          <a:xfrm>
            <a:off x="152400" y="5085926"/>
            <a:ext cx="8553304" cy="307777"/>
          </a:xfrm>
          <a:prstGeom prst="rect">
            <a:avLst/>
          </a:prstGeom>
          <a:noFill/>
        </p:spPr>
        <p:txBody>
          <a:bodyPr wrap="none" rtlCol="0">
            <a:spAutoFit/>
          </a:bodyPr>
          <a:lstStyle/>
          <a:p>
            <a:r>
              <a:rPr lang="en-US" sz="1400" dirty="0"/>
              <a:t>The relationship between Vibrio </a:t>
            </a:r>
            <a:r>
              <a:rPr lang="en-US" sz="1400" dirty="0" err="1"/>
              <a:t>cholerae</a:t>
            </a:r>
            <a:r>
              <a:rPr lang="en-US" sz="1400" dirty="0"/>
              <a:t> (i.e. cholera outbreaks) and vibrio phages in Dhaka, Bangladesh</a:t>
            </a:r>
          </a:p>
        </p:txBody>
      </p:sp>
      <p:sp>
        <p:nvSpPr>
          <p:cNvPr id="3" name="Slide Number Placeholder 2"/>
          <p:cNvSpPr>
            <a:spLocks noGrp="1"/>
          </p:cNvSpPr>
          <p:nvPr>
            <p:ph type="sldNum" sz="quarter" idx="12"/>
          </p:nvPr>
        </p:nvSpPr>
        <p:spPr/>
        <p:txBody>
          <a:bodyPr/>
          <a:lstStyle/>
          <a:p>
            <a:fld id="{2570EB01-30D1-DD45-BC8D-221774D60AA6}" type="slidenum">
              <a:rPr lang="en-US" sz="1800" smtClean="0"/>
              <a:pPr/>
              <a:t>48</a:t>
            </a:fld>
            <a:endParaRPr lang="en-US" sz="1800"/>
          </a:p>
        </p:txBody>
      </p:sp>
    </p:spTree>
    <p:extLst>
      <p:ext uri="{BB962C8B-B14F-4D97-AF65-F5344CB8AC3E}">
        <p14:creationId xmlns:p14="http://schemas.microsoft.com/office/powerpoint/2010/main" val="1238506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143481"/>
            <a:ext cx="8493120" cy="461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200" b="1">
                <a:latin typeface="Arial" charset="0"/>
              </a:rPr>
              <a:t>Mean concentration of lytic vibriophages in the aquatic environment of Dhaka, Bangladesh, and the estimated number of cholera cases reporting to the International Centre for Diarrhoeal Disease Research hospital in Dhaka from 2001 to 2003.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7601" y="5359163"/>
            <a:ext cx="1991519" cy="47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1040" y="1699739"/>
            <a:ext cx="7804800" cy="3453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040" y="5336481"/>
            <a:ext cx="3918241"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900" b="1">
                <a:latin typeface="Arial" charset="0"/>
              </a:rPr>
              <a:t>Shah M. Faruque et al. PNAS 2005;102:5:1702-1707</a:t>
            </a:r>
          </a:p>
        </p:txBody>
      </p:sp>
      <p:sp>
        <p:nvSpPr>
          <p:cNvPr id="3077" name="Text Box 5"/>
          <p:cNvSpPr txBox="1">
            <a:spLocks noChangeArrowheads="1"/>
          </p:cNvSpPr>
          <p:nvPr/>
        </p:nvSpPr>
        <p:spPr bwMode="auto">
          <a:xfrm>
            <a:off x="97920" y="5817131"/>
            <a:ext cx="4930560"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750">
                <a:latin typeface="Arial" charset="0"/>
              </a:rPr>
              <a:t>©2005 by National Academy of Sciences</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49</a:t>
            </a:fld>
            <a:endParaRPr lang="en-US" sz="1800"/>
          </a:p>
        </p:txBody>
      </p:sp>
    </p:spTree>
    <p:extLst>
      <p:ext uri="{BB962C8B-B14F-4D97-AF65-F5344CB8AC3E}">
        <p14:creationId xmlns:p14="http://schemas.microsoft.com/office/powerpoint/2010/main" val="16232479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Calibri" charset="0"/>
              </a:rPr>
              <a:t>Climate Change</a:t>
            </a:r>
          </a:p>
        </p:txBody>
      </p:sp>
      <p:sp>
        <p:nvSpPr>
          <p:cNvPr id="19459" name="TextBox 4"/>
          <p:cNvSpPr txBox="1">
            <a:spLocks noChangeArrowheads="1"/>
          </p:cNvSpPr>
          <p:nvPr/>
        </p:nvSpPr>
        <p:spPr bwMode="auto">
          <a:xfrm>
            <a:off x="0" y="6550025"/>
            <a:ext cx="2830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400" dirty="0">
                <a:latin typeface="Tahoma" charset="0"/>
                <a:ea typeface="ヒラギノ角ゴ Pro W3" charset="0"/>
                <a:cs typeface="ヒラギノ角ゴ Pro W3" charset="0"/>
                <a:hlinkClick r:id="rId2"/>
              </a:rPr>
              <a:t>https://climate.nasa.gov/effects/</a:t>
            </a:r>
            <a:r>
              <a:rPr lang="en-US" sz="1400" dirty="0">
                <a:latin typeface="Tahoma" charset="0"/>
                <a:ea typeface="ヒラギノ角ゴ Pro W3" charset="0"/>
                <a:cs typeface="ヒラギノ角ゴ Pro W3" charset="0"/>
              </a:rPr>
              <a:t> </a:t>
            </a:r>
          </a:p>
        </p:txBody>
      </p:sp>
      <p:pic>
        <p:nvPicPr>
          <p:cNvPr id="2" name="Picture 1" descr="1320_effects-ima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24000"/>
            <a:ext cx="9029700" cy="4445000"/>
          </a:xfrm>
          <a:prstGeom prst="rect">
            <a:avLst/>
          </a:prstGeom>
        </p:spPr>
      </p:pic>
      <p:sp>
        <p:nvSpPr>
          <p:cNvPr id="3" name="Slide Number Placeholder 2"/>
          <p:cNvSpPr>
            <a:spLocks noGrp="1"/>
          </p:cNvSpPr>
          <p:nvPr>
            <p:ph type="sldNum" sz="quarter" idx="12"/>
          </p:nvPr>
        </p:nvSpPr>
        <p:spPr/>
        <p:txBody>
          <a:bodyPr/>
          <a:lstStyle/>
          <a:p>
            <a:fld id="{2570EB01-30D1-DD45-BC8D-221774D60AA6}" type="slidenum">
              <a:rPr lang="en-US" sz="1800" smtClean="0"/>
              <a:pPr/>
              <a:t>5</a:t>
            </a:fld>
            <a:endParaRPr lang="en-US" sz="1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143480"/>
            <a:ext cx="8493120"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200" b="1">
                <a:latin typeface="Arial" charset="0"/>
              </a:rPr>
              <a:t>Electron micrograph of vibriophages isolated from environmental waters in Bangladesh.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7601" y="5359163"/>
            <a:ext cx="1991519" cy="47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080" y="1591727"/>
            <a:ext cx="7472161" cy="3670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38080" y="5336481"/>
            <a:ext cx="3918241"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900" b="1">
                <a:latin typeface="Arial" charset="0"/>
              </a:rPr>
              <a:t>Shah M. Faruque et al. PNAS 2005;102:5:1702-1707</a:t>
            </a:r>
          </a:p>
        </p:txBody>
      </p:sp>
      <p:sp>
        <p:nvSpPr>
          <p:cNvPr id="3077" name="Text Box 5"/>
          <p:cNvSpPr txBox="1">
            <a:spLocks noChangeArrowheads="1"/>
          </p:cNvSpPr>
          <p:nvPr/>
        </p:nvSpPr>
        <p:spPr bwMode="auto">
          <a:xfrm>
            <a:off x="97920" y="5817131"/>
            <a:ext cx="4930560"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750">
                <a:latin typeface="Arial" charset="0"/>
              </a:rPr>
              <a:t>©2005 by National Academy of Sciences</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50</a:t>
            </a:fld>
            <a:endParaRPr lang="en-US" sz="1800"/>
          </a:p>
        </p:txBody>
      </p:sp>
    </p:spTree>
    <p:extLst>
      <p:ext uri="{BB962C8B-B14F-4D97-AF65-F5344CB8AC3E}">
        <p14:creationId xmlns:p14="http://schemas.microsoft.com/office/powerpoint/2010/main" val="4043787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143480"/>
            <a:ext cx="8493120" cy="311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200" b="1">
                <a:latin typeface="Arial" charset="0"/>
              </a:rPr>
              <a:t>Schematic model for the influence of phage on cholera seasonality and serogroup emergence.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7601" y="5359163"/>
            <a:ext cx="1991519" cy="47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921" y="1591727"/>
            <a:ext cx="7583040" cy="36702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781921" y="5336481"/>
            <a:ext cx="3918239" cy="173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900" b="1">
                <a:latin typeface="Arial" charset="0"/>
              </a:rPr>
              <a:t>Shah M. Faruque et al. PNAS 2005;102:5:1702-1707</a:t>
            </a:r>
          </a:p>
        </p:txBody>
      </p:sp>
      <p:sp>
        <p:nvSpPr>
          <p:cNvPr id="3077" name="Text Box 5"/>
          <p:cNvSpPr txBox="1">
            <a:spLocks noChangeArrowheads="1"/>
          </p:cNvSpPr>
          <p:nvPr/>
        </p:nvSpPr>
        <p:spPr bwMode="auto">
          <a:xfrm>
            <a:off x="97920" y="5817131"/>
            <a:ext cx="4930560" cy="26030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750">
                <a:latin typeface="Arial" charset="0"/>
              </a:rPr>
              <a:t>©2005 by National Academy of Sciences</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51</a:t>
            </a:fld>
            <a:endParaRPr lang="en-US" sz="1800"/>
          </a:p>
        </p:txBody>
      </p:sp>
    </p:spTree>
    <p:extLst>
      <p:ext uri="{BB962C8B-B14F-4D97-AF65-F5344CB8AC3E}">
        <p14:creationId xmlns:p14="http://schemas.microsoft.com/office/powerpoint/2010/main" val="3775525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Bacteriophages (“Phages”)</a:t>
            </a:r>
          </a:p>
        </p:txBody>
      </p:sp>
      <p:sp>
        <p:nvSpPr>
          <p:cNvPr id="3" name="Content Placeholder 2"/>
          <p:cNvSpPr>
            <a:spLocks noGrp="1"/>
          </p:cNvSpPr>
          <p:nvPr>
            <p:ph sz="half" idx="1"/>
          </p:nvPr>
        </p:nvSpPr>
        <p:spPr/>
        <p:txBody>
          <a:bodyPr>
            <a:normAutofit fontScale="62500" lnSpcReduction="20000"/>
          </a:bodyPr>
          <a:lstStyle/>
          <a:p>
            <a:r>
              <a:rPr lang="en-US" dirty="0"/>
              <a:t>Natural foes against bacteria</a:t>
            </a:r>
          </a:p>
          <a:p>
            <a:r>
              <a:rPr lang="en-US" dirty="0"/>
              <a:t>Resistance is less of an issue than with antibiotics. </a:t>
            </a:r>
          </a:p>
          <a:p>
            <a:r>
              <a:rPr lang="en-US" dirty="0"/>
              <a:t>CRISPR-Cas9 is bacterial immune system against phages.</a:t>
            </a:r>
          </a:p>
          <a:p>
            <a:r>
              <a:rPr lang="en-US" dirty="0"/>
              <a:t>Phages evolve along with the bacteria</a:t>
            </a:r>
          </a:p>
          <a:p>
            <a:r>
              <a:rPr lang="en-US" dirty="0"/>
              <a:t>Most prevalent </a:t>
            </a:r>
            <a:r>
              <a:rPr lang="en-US" dirty="0" err="1"/>
              <a:t>bioform</a:t>
            </a:r>
            <a:r>
              <a:rPr lang="en-US" dirty="0"/>
              <a:t> on the planet, “the </a:t>
            </a:r>
            <a:r>
              <a:rPr lang="en-US" dirty="0" err="1"/>
              <a:t>Virosphere</a:t>
            </a:r>
            <a:r>
              <a:rPr lang="en-US" dirty="0"/>
              <a:t>.”</a:t>
            </a:r>
          </a:p>
          <a:p>
            <a:r>
              <a:rPr lang="en-US" dirty="0"/>
              <a:t>They might be a viable strategy against antibiotic-resistant bacteria.</a:t>
            </a:r>
          </a:p>
          <a:p>
            <a:r>
              <a:rPr lang="en-US" dirty="0"/>
              <a:t>FDA approved phage products for food safety on the market.</a:t>
            </a:r>
          </a:p>
          <a:p>
            <a:r>
              <a:rPr lang="en-US" dirty="0"/>
              <a:t>A potential strategy in addressing environmental bacterial contamination on farms and other settings with high microbial burdens. </a:t>
            </a:r>
          </a:p>
        </p:txBody>
      </p:sp>
      <p:pic>
        <p:nvPicPr>
          <p:cNvPr id="5" name="Content Placeholder 4" descr="2000px-PhageExterior.svg.png"/>
          <p:cNvPicPr>
            <a:picLocks noGrp="1" noChangeAspect="1"/>
          </p:cNvPicPr>
          <p:nvPr>
            <p:ph sz="half" idx="2"/>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Box 5"/>
          <p:cNvSpPr txBox="1"/>
          <p:nvPr/>
        </p:nvSpPr>
        <p:spPr>
          <a:xfrm>
            <a:off x="-76200" y="6454951"/>
            <a:ext cx="3926075" cy="369332"/>
          </a:xfrm>
          <a:prstGeom prst="rect">
            <a:avLst/>
          </a:prstGeom>
          <a:noFill/>
        </p:spPr>
        <p:txBody>
          <a:bodyPr wrap="none" rtlCol="0">
            <a:spAutoFit/>
          </a:bodyPr>
          <a:lstStyle/>
          <a:p>
            <a:r>
              <a:rPr lang="en-US" sz="900" dirty="0">
                <a:hlinkClick r:id="rId3"/>
              </a:rPr>
              <a:t>https://www.nytimes.com/2018/04/13/science/virosphere-evolution.html</a:t>
            </a:r>
            <a:r>
              <a:rPr lang="en-US" sz="900" dirty="0"/>
              <a:t> </a:t>
            </a:r>
          </a:p>
          <a:p>
            <a:r>
              <a:rPr lang="en-US" sz="900" dirty="0">
                <a:hlinkClick r:id="rId4"/>
              </a:rPr>
              <a:t>https://www.nature.com/articles/s41396-017-0042-4</a:t>
            </a:r>
            <a:r>
              <a:rPr lang="en-US" sz="900" dirty="0"/>
              <a:t> </a:t>
            </a:r>
          </a:p>
        </p:txBody>
      </p:sp>
      <p:sp>
        <p:nvSpPr>
          <p:cNvPr id="4" name="Slide Number Placeholder 3"/>
          <p:cNvSpPr>
            <a:spLocks noGrp="1"/>
          </p:cNvSpPr>
          <p:nvPr>
            <p:ph type="sldNum" sz="quarter" idx="12"/>
          </p:nvPr>
        </p:nvSpPr>
        <p:spPr/>
        <p:txBody>
          <a:bodyPr/>
          <a:lstStyle/>
          <a:p>
            <a:fld id="{048557ED-C8D8-B543-93BF-893A48A9CB60}" type="slidenum">
              <a:rPr lang="en-US" sz="1800" smtClean="0"/>
              <a:pPr/>
              <a:t>52</a:t>
            </a:fld>
            <a:endParaRPr lang="en-US" sz="1800"/>
          </a:p>
        </p:txBody>
      </p:sp>
    </p:spTree>
    <p:extLst>
      <p:ext uri="{BB962C8B-B14F-4D97-AF65-F5344CB8AC3E}">
        <p14:creationId xmlns:p14="http://schemas.microsoft.com/office/powerpoint/2010/main" val="1779525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457200"/>
            <a:ext cx="7886700" cy="994172"/>
          </a:xfrm>
        </p:spPr>
        <p:txBody>
          <a:bodyPr>
            <a:normAutofit/>
          </a:bodyPr>
          <a:lstStyle/>
          <a:p>
            <a:r>
              <a:rPr lang="en-US" sz="2700" dirty="0"/>
              <a:t>TED Talk: How Sewage Saved My Husband’s Life</a:t>
            </a:r>
          </a:p>
        </p:txBody>
      </p:sp>
      <p:pic>
        <p:nvPicPr>
          <p:cNvPr id="6" name="Picture 5" descr="591343891600002000c5a7f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3890" y="1492256"/>
            <a:ext cx="3681009" cy="2454006"/>
          </a:xfrm>
          <a:prstGeom prst="rect">
            <a:avLst/>
          </a:prstGeom>
        </p:spPr>
      </p:pic>
      <p:sp>
        <p:nvSpPr>
          <p:cNvPr id="7" name="TextBox 6"/>
          <p:cNvSpPr txBox="1"/>
          <p:nvPr/>
        </p:nvSpPr>
        <p:spPr>
          <a:xfrm>
            <a:off x="219289" y="4251475"/>
            <a:ext cx="8738390" cy="1323439"/>
          </a:xfrm>
          <a:prstGeom prst="rect">
            <a:avLst/>
          </a:prstGeom>
          <a:noFill/>
        </p:spPr>
        <p:txBody>
          <a:bodyPr wrap="none" rtlCol="0">
            <a:spAutoFit/>
          </a:bodyPr>
          <a:lstStyle/>
          <a:p>
            <a:r>
              <a:rPr lang="en-US" sz="1600" dirty="0"/>
              <a:t>Dr. Stephanie </a:t>
            </a:r>
            <a:r>
              <a:rPr lang="en-US" sz="1600" dirty="0" err="1"/>
              <a:t>Strathdee</a:t>
            </a:r>
            <a:r>
              <a:rPr lang="en-US" sz="1600" dirty="0"/>
              <a:t> and her husband Dr. Tom Patterson at UC San Diego</a:t>
            </a:r>
          </a:p>
          <a:p>
            <a:r>
              <a:rPr lang="en-US" sz="1600" dirty="0">
                <a:hlinkClick r:id="rId3"/>
              </a:rPr>
              <a:t>https://www.youtube.com/watch?v=AbAZU8FqzX4</a:t>
            </a:r>
            <a:r>
              <a:rPr lang="en-US" sz="1600" dirty="0"/>
              <a:t> </a:t>
            </a:r>
          </a:p>
          <a:p>
            <a:endParaRPr lang="en-US" sz="1600" dirty="0"/>
          </a:p>
          <a:p>
            <a:r>
              <a:rPr lang="en-US" sz="1600" dirty="0"/>
              <a:t>Multidrug-resistant </a:t>
            </a:r>
            <a:r>
              <a:rPr lang="en-US" sz="1600" i="1" dirty="0" err="1"/>
              <a:t>Acinetobacter</a:t>
            </a:r>
            <a:r>
              <a:rPr lang="en-US" sz="1600" i="1" dirty="0"/>
              <a:t> </a:t>
            </a:r>
            <a:r>
              <a:rPr lang="en-US" sz="1600" i="1" dirty="0" err="1"/>
              <a:t>baumanii</a:t>
            </a:r>
            <a:r>
              <a:rPr lang="en-US" sz="1600" i="1" dirty="0"/>
              <a:t> </a:t>
            </a:r>
            <a:r>
              <a:rPr lang="en-US" sz="1600" dirty="0"/>
              <a:t>infection cured with phage therapy.</a:t>
            </a:r>
          </a:p>
          <a:p>
            <a:r>
              <a:rPr lang="en-US" sz="1600" dirty="0"/>
              <a:t>UC San Diego is now establishing a Center for Innovative Phage Applications and Therapeutics</a:t>
            </a:r>
          </a:p>
        </p:txBody>
      </p:sp>
      <p:sp>
        <p:nvSpPr>
          <p:cNvPr id="8" name="TextBox 7"/>
          <p:cNvSpPr txBox="1"/>
          <p:nvPr/>
        </p:nvSpPr>
        <p:spPr>
          <a:xfrm>
            <a:off x="0" y="6377033"/>
            <a:ext cx="8199681" cy="369332"/>
          </a:xfrm>
          <a:prstGeom prst="rect">
            <a:avLst/>
          </a:prstGeom>
          <a:noFill/>
        </p:spPr>
        <p:txBody>
          <a:bodyPr wrap="none" rtlCol="0">
            <a:spAutoFit/>
          </a:bodyPr>
          <a:lstStyle/>
          <a:p>
            <a:r>
              <a:rPr lang="en-US" sz="900" dirty="0">
                <a:hlinkClick r:id="rId4"/>
              </a:rPr>
              <a:t>https://health.ucsd.edu/news/releases/Pages/2017-04-25-novel-phage-therapy-saves-patient-with-multidrug-resistant-bacterial-infection.aspx</a:t>
            </a:r>
            <a:endParaRPr lang="en-US" sz="900" dirty="0"/>
          </a:p>
          <a:p>
            <a:r>
              <a:rPr lang="en-US" sz="900" dirty="0">
                <a:hlinkClick r:id="rId5"/>
              </a:rPr>
              <a:t>https://medschool.ucsd.edu/som/medicine/divisions/infectious-diseases/research/center-innovative-phage-applications-and-therapeutics/Pages/default.aspx</a:t>
            </a:r>
            <a:r>
              <a:rPr lang="en-US" sz="900" dirty="0"/>
              <a:t>  </a:t>
            </a:r>
          </a:p>
        </p:txBody>
      </p:sp>
      <p:sp>
        <p:nvSpPr>
          <p:cNvPr id="2" name="Slide Number Placeholder 1"/>
          <p:cNvSpPr>
            <a:spLocks noGrp="1"/>
          </p:cNvSpPr>
          <p:nvPr>
            <p:ph type="sldNum" sz="quarter" idx="12"/>
          </p:nvPr>
        </p:nvSpPr>
        <p:spPr/>
        <p:txBody>
          <a:bodyPr/>
          <a:lstStyle/>
          <a:p>
            <a:fld id="{2570EB01-30D1-DD45-BC8D-221774D60AA6}" type="slidenum">
              <a:rPr lang="en-US" sz="1800" smtClean="0"/>
              <a:pPr/>
              <a:t>53</a:t>
            </a:fld>
            <a:endParaRPr lang="en-US" sz="1800"/>
          </a:p>
        </p:txBody>
      </p:sp>
    </p:spTree>
    <p:extLst>
      <p:ext uri="{BB962C8B-B14F-4D97-AF65-F5344CB8AC3E}">
        <p14:creationId xmlns:p14="http://schemas.microsoft.com/office/powerpoint/2010/main" val="2487424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6A765D-669C-1C44-BDF1-A69216FC8C9C}"/>
              </a:ext>
            </a:extLst>
          </p:cNvPr>
          <p:cNvSpPr>
            <a:spLocks noGrp="1"/>
          </p:cNvSpPr>
          <p:nvPr>
            <p:ph type="title"/>
          </p:nvPr>
        </p:nvSpPr>
        <p:spPr/>
        <p:txBody>
          <a:bodyPr/>
          <a:lstStyle/>
          <a:p>
            <a:r>
              <a:rPr lang="en-US" sz="3600" dirty="0"/>
              <a:t>Phage Therapy Research in Food Animals</a:t>
            </a:r>
          </a:p>
        </p:txBody>
      </p:sp>
      <p:sp>
        <p:nvSpPr>
          <p:cNvPr id="3" name="Content Placeholder 2">
            <a:extLst>
              <a:ext uri="{FF2B5EF4-FFF2-40B4-BE49-F238E27FC236}">
                <a16:creationId xmlns="" xmlns:a16="http://schemas.microsoft.com/office/drawing/2014/main" id="{7437F3D4-3513-284B-84C9-D108B2C9042B}"/>
              </a:ext>
            </a:extLst>
          </p:cNvPr>
          <p:cNvSpPr>
            <a:spLocks noGrp="1"/>
          </p:cNvSpPr>
          <p:nvPr>
            <p:ph idx="1"/>
          </p:nvPr>
        </p:nvSpPr>
        <p:spPr/>
        <p:txBody>
          <a:bodyPr/>
          <a:lstStyle/>
          <a:p>
            <a:r>
              <a:rPr lang="en-US" sz="2400" dirty="0"/>
              <a:t>Poultry</a:t>
            </a:r>
          </a:p>
          <a:p>
            <a:pPr lvl="1"/>
            <a:r>
              <a:rPr lang="en-US" sz="2000" dirty="0"/>
              <a:t>Salmonella, pathogenic E. coli, C. </a:t>
            </a:r>
            <a:r>
              <a:rPr lang="en-US" sz="2000" dirty="0" err="1"/>
              <a:t>perfringens</a:t>
            </a:r>
            <a:r>
              <a:rPr lang="en-US" sz="2000" dirty="0"/>
              <a:t>, C. </a:t>
            </a:r>
            <a:r>
              <a:rPr lang="en-US" sz="2000" dirty="0" err="1"/>
              <a:t>jejuni</a:t>
            </a:r>
            <a:endParaRPr lang="en-US" sz="2000" dirty="0"/>
          </a:p>
          <a:p>
            <a:r>
              <a:rPr lang="en-US" sz="2400" dirty="0"/>
              <a:t>Swine</a:t>
            </a:r>
          </a:p>
          <a:p>
            <a:pPr lvl="1"/>
            <a:r>
              <a:rPr lang="en-US" sz="2000" dirty="0"/>
              <a:t>Salmonella, pathogenic E. coli</a:t>
            </a:r>
          </a:p>
          <a:p>
            <a:r>
              <a:rPr lang="en-US" sz="2400" dirty="0"/>
              <a:t>Cattle/ruminants</a:t>
            </a:r>
          </a:p>
          <a:p>
            <a:pPr lvl="1"/>
            <a:r>
              <a:rPr lang="en-US" sz="2000" dirty="0"/>
              <a:t>ETEC (carriage), S. </a:t>
            </a:r>
            <a:r>
              <a:rPr lang="en-US" sz="2000" dirty="0" err="1"/>
              <a:t>aureus</a:t>
            </a:r>
            <a:r>
              <a:rPr lang="en-US" sz="2000" dirty="0"/>
              <a:t>, Staphylococcus spp. (mastitis)</a:t>
            </a:r>
          </a:p>
          <a:p>
            <a:r>
              <a:rPr lang="en-US" sz="2400" dirty="0"/>
              <a:t>Aquaculture</a:t>
            </a:r>
          </a:p>
          <a:p>
            <a:pPr lvl="1"/>
            <a:r>
              <a:rPr lang="en-US" sz="2000" dirty="0"/>
              <a:t>P. </a:t>
            </a:r>
            <a:r>
              <a:rPr lang="en-US" sz="2000" dirty="0" err="1"/>
              <a:t>plecoglossicida</a:t>
            </a:r>
            <a:endParaRPr lang="en-US" sz="2000" dirty="0"/>
          </a:p>
          <a:p>
            <a:r>
              <a:rPr lang="en-US" sz="2400" dirty="0"/>
              <a:t>Recent Reviews</a:t>
            </a:r>
          </a:p>
          <a:p>
            <a:pPr lvl="1"/>
            <a:r>
              <a:rPr lang="en-US" sz="2000" dirty="0" err="1"/>
              <a:t>Carvalho</a:t>
            </a:r>
            <a:r>
              <a:rPr lang="en-US" sz="2000" dirty="0"/>
              <a:t> et al. </a:t>
            </a:r>
            <a:r>
              <a:rPr lang="en-US" sz="2000" dirty="0" err="1"/>
              <a:t>Crit</a:t>
            </a:r>
            <a:r>
              <a:rPr lang="en-US" sz="2000" dirty="0"/>
              <a:t> Rev Micro 2017, v. 43</a:t>
            </a:r>
          </a:p>
          <a:p>
            <a:pPr lvl="1"/>
            <a:r>
              <a:rPr lang="en-US" sz="2000" dirty="0" err="1"/>
              <a:t>Wernicki</a:t>
            </a:r>
            <a:r>
              <a:rPr lang="en-US" sz="2000" dirty="0"/>
              <a:t> et al. Virology J 2017, v. 14</a:t>
            </a:r>
          </a:p>
        </p:txBody>
      </p:sp>
      <p:sp>
        <p:nvSpPr>
          <p:cNvPr id="4" name="TextBox 3"/>
          <p:cNvSpPr txBox="1"/>
          <p:nvPr/>
        </p:nvSpPr>
        <p:spPr>
          <a:xfrm>
            <a:off x="21703" y="6545446"/>
            <a:ext cx="8586706" cy="338554"/>
          </a:xfrm>
          <a:prstGeom prst="rect">
            <a:avLst/>
          </a:prstGeom>
          <a:noFill/>
        </p:spPr>
        <p:txBody>
          <a:bodyPr wrap="none" rtlCol="0">
            <a:spAutoFit/>
          </a:bodyPr>
          <a:lstStyle/>
          <a:p>
            <a:r>
              <a:rPr lang="en-US" sz="1600" dirty="0"/>
              <a:t>Slide courtesy of Jason Gill, Assist. Prof, Bacteriophage Biology &amp; Microbiology, Texas A &amp; M </a:t>
            </a:r>
          </a:p>
        </p:txBody>
      </p:sp>
      <p:sp>
        <p:nvSpPr>
          <p:cNvPr id="5" name="Slide Number Placeholder 4"/>
          <p:cNvSpPr>
            <a:spLocks noGrp="1"/>
          </p:cNvSpPr>
          <p:nvPr>
            <p:ph type="sldNum" sz="quarter" idx="12"/>
          </p:nvPr>
        </p:nvSpPr>
        <p:spPr/>
        <p:txBody>
          <a:bodyPr/>
          <a:lstStyle/>
          <a:p>
            <a:fld id="{5D46EEE6-3DF1-9947-8E16-ADCBDE882D2F}" type="slidenum">
              <a:rPr lang="en-US" smtClean="0"/>
              <a:pPr/>
              <a:t>54</a:t>
            </a:fld>
            <a:endParaRPr lang="en-US"/>
          </a:p>
        </p:txBody>
      </p:sp>
    </p:spTree>
    <p:extLst>
      <p:ext uri="{BB962C8B-B14F-4D97-AF65-F5344CB8AC3E}">
        <p14:creationId xmlns:p14="http://schemas.microsoft.com/office/powerpoint/2010/main" val="49766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193844-905C-4946-A6C6-6209F8E357F4}"/>
              </a:ext>
            </a:extLst>
          </p:cNvPr>
          <p:cNvSpPr>
            <a:spLocks noGrp="1"/>
          </p:cNvSpPr>
          <p:nvPr>
            <p:ph type="title"/>
          </p:nvPr>
        </p:nvSpPr>
        <p:spPr/>
        <p:txBody>
          <a:bodyPr>
            <a:normAutofit fontScale="90000"/>
          </a:bodyPr>
          <a:lstStyle/>
          <a:p>
            <a:pPr>
              <a:defRPr/>
            </a:pPr>
            <a:r>
              <a:rPr lang="en-US" dirty="0"/>
              <a:t>Food Security Challenges </a:t>
            </a:r>
            <a:br>
              <a:rPr lang="en-US" dirty="0"/>
            </a:br>
            <a:r>
              <a:rPr lang="en-US" dirty="0"/>
              <a:t>in the 21</a:t>
            </a:r>
            <a:r>
              <a:rPr lang="en-US" baseline="30000" dirty="0"/>
              <a:t>st</a:t>
            </a:r>
            <a:r>
              <a:rPr lang="en-US" dirty="0"/>
              <a:t> Century</a:t>
            </a:r>
          </a:p>
        </p:txBody>
      </p:sp>
      <p:sp>
        <p:nvSpPr>
          <p:cNvPr id="24578" name="Content Placeholder 3">
            <a:extLst>
              <a:ext uri="{FF2B5EF4-FFF2-40B4-BE49-F238E27FC236}">
                <a16:creationId xmlns="" xmlns:a16="http://schemas.microsoft.com/office/drawing/2014/main" id="{84C6DF07-7A13-2247-B6B9-009B7C4E47E0}"/>
              </a:ext>
            </a:extLst>
          </p:cNvPr>
          <p:cNvSpPr>
            <a:spLocks noGrp="1"/>
          </p:cNvSpPr>
          <p:nvPr>
            <p:ph idx="1"/>
          </p:nvPr>
        </p:nvSpPr>
        <p:spPr/>
        <p:txBody>
          <a:bodyPr/>
          <a:lstStyle/>
          <a:p>
            <a:pPr>
              <a:lnSpc>
                <a:spcPct val="90000"/>
              </a:lnSpc>
            </a:pPr>
            <a:r>
              <a:rPr lang="en-US" sz="2000" dirty="0">
                <a:latin typeface="Calibri" charset="0"/>
              </a:rPr>
              <a:t>Climate change will have a deleterious impact on food production around much of the world. </a:t>
            </a:r>
          </a:p>
          <a:p>
            <a:pPr>
              <a:lnSpc>
                <a:spcPct val="90000"/>
              </a:lnSpc>
            </a:pPr>
            <a:r>
              <a:rPr lang="en-US" sz="2000" dirty="0">
                <a:latin typeface="Calibri" charset="0"/>
              </a:rPr>
              <a:t>Governments must implement scientifically sound policies to maximize food security—and food safety. </a:t>
            </a:r>
          </a:p>
          <a:p>
            <a:pPr>
              <a:lnSpc>
                <a:spcPct val="90000"/>
              </a:lnSpc>
            </a:pPr>
            <a:r>
              <a:rPr lang="en-US" sz="2000" dirty="0">
                <a:latin typeface="Calibri" charset="0"/>
              </a:rPr>
              <a:t>We need to ensure healthy crops to feed both people and animals.</a:t>
            </a:r>
          </a:p>
          <a:p>
            <a:pPr>
              <a:lnSpc>
                <a:spcPct val="90000"/>
              </a:lnSpc>
            </a:pPr>
            <a:r>
              <a:rPr lang="en-US" sz="2000" dirty="0">
                <a:latin typeface="Calibri" charset="0"/>
              </a:rPr>
              <a:t>We need to reduce losses from pests without harming the health of pollinators, other beneficial animals, ecosystems, or the environment. </a:t>
            </a:r>
          </a:p>
          <a:p>
            <a:pPr>
              <a:lnSpc>
                <a:spcPct val="90000"/>
              </a:lnSpc>
            </a:pPr>
            <a:r>
              <a:rPr lang="en-US" sz="2000" dirty="0">
                <a:latin typeface="Calibri" charset="0"/>
              </a:rPr>
              <a:t>Vaccines, medications, and genetically diverse and robust food animals that can tolerate heat and drought are essential strategies for food security.</a:t>
            </a:r>
          </a:p>
          <a:p>
            <a:pPr>
              <a:lnSpc>
                <a:spcPct val="90000"/>
              </a:lnSpc>
            </a:pPr>
            <a:r>
              <a:rPr lang="en-US" sz="2000" dirty="0">
                <a:latin typeface="Calibri" charset="0"/>
              </a:rPr>
              <a:t>Getting people to accept scientific advances will require market research and effective public outreach and communication to counter mistrust and misperceptions.</a:t>
            </a:r>
          </a:p>
          <a:p>
            <a:pPr>
              <a:lnSpc>
                <a:spcPct val="90000"/>
              </a:lnSpc>
            </a:pPr>
            <a:r>
              <a:rPr lang="en-US" sz="2000" dirty="0">
                <a:latin typeface="Calibri" charset="0"/>
              </a:rPr>
              <a:t>Research on the role of bacteriophages in addressing antimicrobial resistance and in promoting healthy farm ecosystems should be a priority. </a:t>
            </a:r>
          </a:p>
          <a:p>
            <a:pPr marL="0" indent="0">
              <a:lnSpc>
                <a:spcPct val="90000"/>
              </a:lnSpc>
              <a:buNone/>
            </a:pPr>
            <a:endParaRPr lang="en-US" sz="3000" dirty="0">
              <a:latin typeface="Calibri" charset="0"/>
            </a:endParaRPr>
          </a:p>
          <a:p>
            <a:pPr marL="0" indent="0">
              <a:lnSpc>
                <a:spcPct val="90000"/>
              </a:lnSpc>
              <a:buNone/>
            </a:pPr>
            <a:endParaRPr lang="en-US" sz="3000" dirty="0">
              <a:latin typeface="Calibri" charset="0"/>
            </a:endParaRPr>
          </a:p>
        </p:txBody>
      </p:sp>
      <p:sp>
        <p:nvSpPr>
          <p:cNvPr id="3" name="Slide Number Placeholder 2"/>
          <p:cNvSpPr>
            <a:spLocks noGrp="1"/>
          </p:cNvSpPr>
          <p:nvPr>
            <p:ph type="sldNum" sz="quarter" idx="12"/>
          </p:nvPr>
        </p:nvSpPr>
        <p:spPr/>
        <p:txBody>
          <a:bodyPr/>
          <a:lstStyle/>
          <a:p>
            <a:fld id="{5D46EEE6-3DF1-9947-8E16-ADCBDE882D2F}"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152400"/>
            <a:ext cx="8229600" cy="1143000"/>
          </a:xfrm>
        </p:spPr>
        <p:txBody>
          <a:bodyPr/>
          <a:lstStyle/>
          <a:p>
            <a:r>
              <a:rPr lang="en-US" sz="2400" dirty="0">
                <a:latin typeface="Calibri" charset="0"/>
              </a:rPr>
              <a:t>We must figure out how to feed ourselves sustainably to maintain our civilization on a hotter, drier planet</a:t>
            </a:r>
          </a:p>
        </p:txBody>
      </p:sp>
      <p:pic>
        <p:nvPicPr>
          <p:cNvPr id="38914" name="Picture 3" descr="img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0"/>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4"/>
          <p:cNvSpPr txBox="1">
            <a:spLocks noChangeArrowheads="1"/>
          </p:cNvSpPr>
          <p:nvPr/>
        </p:nvSpPr>
        <p:spPr bwMode="auto">
          <a:xfrm>
            <a:off x="1066800" y="5887995"/>
            <a:ext cx="7354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400" dirty="0">
                <a:latin typeface="Tahoma" charset="0"/>
                <a:ea typeface="ヒラギノ角ゴ Pro W3" charset="0"/>
                <a:cs typeface="ヒラギノ角ゴ Pro W3" charset="0"/>
              </a:rPr>
              <a:t>We need to integrate our efforts to benefit</a:t>
            </a:r>
          </a:p>
          <a:p>
            <a:pPr eaLnBrk="1" hangingPunct="1"/>
            <a:r>
              <a:rPr lang="en-US" sz="2400" dirty="0">
                <a:latin typeface="Tahoma" charset="0"/>
                <a:ea typeface="ヒラギノ角ゴ Pro W3" charset="0"/>
                <a:cs typeface="ヒラギノ角ゴ Pro W3" charset="0"/>
              </a:rPr>
              <a:t>humans, animals, and the environment (One Health)</a:t>
            </a:r>
          </a:p>
        </p:txBody>
      </p:sp>
      <p:sp>
        <p:nvSpPr>
          <p:cNvPr id="2" name="Slide Number Placeholder 1"/>
          <p:cNvSpPr>
            <a:spLocks noGrp="1"/>
          </p:cNvSpPr>
          <p:nvPr>
            <p:ph type="sldNum" sz="quarter" idx="12"/>
          </p:nvPr>
        </p:nvSpPr>
        <p:spPr/>
        <p:txBody>
          <a:bodyPr/>
          <a:lstStyle/>
          <a:p>
            <a:fld id="{2570EB01-30D1-DD45-BC8D-221774D60AA6}" type="slidenum">
              <a:rPr lang="en-US" sz="1800" smtClean="0"/>
              <a:pPr/>
              <a:t>56</a:t>
            </a:fld>
            <a:endParaRPr lang="en-US" sz="1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641D69D-21F2-9A49-90D0-1316B16AF1F6}"/>
              </a:ext>
            </a:extLst>
          </p:cNvPr>
          <p:cNvPicPr>
            <a:picLocks noChangeAspect="1"/>
          </p:cNvPicPr>
          <p:nvPr/>
        </p:nvPicPr>
        <p:blipFill>
          <a:blip r:embed="rId2"/>
          <a:stretch>
            <a:fillRect/>
          </a:stretch>
        </p:blipFill>
        <p:spPr>
          <a:xfrm>
            <a:off x="609600" y="990600"/>
            <a:ext cx="7924800" cy="2971800"/>
          </a:xfrm>
          <a:prstGeom prst="rect">
            <a:avLst/>
          </a:prstGeom>
        </p:spPr>
      </p:pic>
      <p:sp>
        <p:nvSpPr>
          <p:cNvPr id="3" name="TextBox 2">
            <a:extLst>
              <a:ext uri="{FF2B5EF4-FFF2-40B4-BE49-F238E27FC236}">
                <a16:creationId xmlns="" xmlns:a16="http://schemas.microsoft.com/office/drawing/2014/main" id="{2FEA5F3E-90A2-684E-B218-5EF465CCDACE}"/>
              </a:ext>
            </a:extLst>
          </p:cNvPr>
          <p:cNvSpPr txBox="1"/>
          <p:nvPr/>
        </p:nvSpPr>
        <p:spPr>
          <a:xfrm>
            <a:off x="-24829" y="6273225"/>
            <a:ext cx="5047857" cy="584775"/>
          </a:xfrm>
          <a:prstGeom prst="rect">
            <a:avLst/>
          </a:prstGeom>
          <a:noFill/>
        </p:spPr>
        <p:txBody>
          <a:bodyPr wrap="none" rtlCol="0">
            <a:spAutoFit/>
          </a:bodyPr>
          <a:lstStyle/>
          <a:p>
            <a:r>
              <a:rPr lang="en-US" sz="1600" dirty="0">
                <a:hlinkClick r:id="rId3"/>
              </a:rPr>
              <a:t>http://www.fao.org/edible-insects/en/</a:t>
            </a:r>
            <a:r>
              <a:rPr lang="en-US" sz="1600" dirty="0"/>
              <a:t> </a:t>
            </a:r>
          </a:p>
          <a:p>
            <a:r>
              <a:rPr lang="en-US" sz="1600" dirty="0">
                <a:hlinkClick r:id="rId4"/>
              </a:rPr>
              <a:t>http://www.fao.org/docrep/018/i3264e/i3264e00.pdf</a:t>
            </a:r>
            <a:r>
              <a:rPr lang="en-US" sz="1600" dirty="0"/>
              <a:t> </a:t>
            </a:r>
          </a:p>
        </p:txBody>
      </p:sp>
      <p:sp>
        <p:nvSpPr>
          <p:cNvPr id="4" name="TextBox 3">
            <a:extLst>
              <a:ext uri="{FF2B5EF4-FFF2-40B4-BE49-F238E27FC236}">
                <a16:creationId xmlns="" xmlns:a16="http://schemas.microsoft.com/office/drawing/2014/main" id="{D483CEB8-4F01-E641-936B-DC2450771567}"/>
              </a:ext>
            </a:extLst>
          </p:cNvPr>
          <p:cNvSpPr txBox="1"/>
          <p:nvPr/>
        </p:nvSpPr>
        <p:spPr>
          <a:xfrm>
            <a:off x="228600" y="4114800"/>
            <a:ext cx="8449236" cy="1938992"/>
          </a:xfrm>
          <a:prstGeom prst="rect">
            <a:avLst/>
          </a:prstGeom>
          <a:noFill/>
        </p:spPr>
        <p:txBody>
          <a:bodyPr wrap="none" rtlCol="0">
            <a:spAutoFit/>
          </a:bodyPr>
          <a:lstStyle/>
          <a:p>
            <a:r>
              <a:rPr lang="en-US" dirty="0"/>
              <a:t>About 2 billion people eat insects. Insects are extremely</a:t>
            </a:r>
          </a:p>
          <a:p>
            <a:r>
              <a:rPr lang="en-US" dirty="0"/>
              <a:t>efficient at converting feed to food. High quality protein. Use</a:t>
            </a:r>
          </a:p>
          <a:p>
            <a:r>
              <a:rPr lang="en-US" dirty="0"/>
              <a:t>minimal water. Feed on bio-waste. Less land-dependent. Can</a:t>
            </a:r>
          </a:p>
          <a:p>
            <a:r>
              <a:rPr lang="en-US" dirty="0"/>
              <a:t>also supplement animal feed. </a:t>
            </a:r>
          </a:p>
          <a:p>
            <a:r>
              <a:rPr lang="en-US" dirty="0">
                <a:solidFill>
                  <a:srgbClr val="FF0000"/>
                </a:solidFill>
              </a:rPr>
              <a:t>		   Major obstacle: The ick factor.</a:t>
            </a:r>
          </a:p>
        </p:txBody>
      </p:sp>
      <p:sp>
        <p:nvSpPr>
          <p:cNvPr id="5" name="TextBox 4"/>
          <p:cNvSpPr txBox="1"/>
          <p:nvPr/>
        </p:nvSpPr>
        <p:spPr>
          <a:xfrm>
            <a:off x="609600" y="381000"/>
            <a:ext cx="2738099" cy="461665"/>
          </a:xfrm>
          <a:prstGeom prst="rect">
            <a:avLst/>
          </a:prstGeom>
          <a:noFill/>
        </p:spPr>
        <p:txBody>
          <a:bodyPr wrap="none" rtlCol="0">
            <a:spAutoFit/>
          </a:bodyPr>
          <a:lstStyle/>
          <a:p>
            <a:r>
              <a:rPr lang="en-US" dirty="0"/>
              <a:t>One last thought...</a:t>
            </a:r>
          </a:p>
        </p:txBody>
      </p:sp>
      <p:sp>
        <p:nvSpPr>
          <p:cNvPr id="6" name="Slide Number Placeholder 5"/>
          <p:cNvSpPr>
            <a:spLocks noGrp="1"/>
          </p:cNvSpPr>
          <p:nvPr>
            <p:ph type="sldNum" sz="quarter" idx="12"/>
          </p:nvPr>
        </p:nvSpPr>
        <p:spPr/>
        <p:txBody>
          <a:bodyPr/>
          <a:lstStyle/>
          <a:p>
            <a:fld id="{D4E2F40F-3926-4346-B255-90547F252724}" type="slidenum">
              <a:rPr lang="en-US" sz="1800" smtClean="0"/>
              <a:pPr/>
              <a:t>57</a:t>
            </a:fld>
            <a:endParaRPr lang="en-US" sz="1800"/>
          </a:p>
        </p:txBody>
      </p:sp>
    </p:spTree>
    <p:extLst>
      <p:ext uri="{BB962C8B-B14F-4D97-AF65-F5344CB8AC3E}">
        <p14:creationId xmlns:p14="http://schemas.microsoft.com/office/powerpoint/2010/main" val="2667609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4294967295"/>
          </p:nvPr>
        </p:nvSpPr>
        <p:spPr>
          <a:xfrm>
            <a:off x="0" y="1828800"/>
            <a:ext cx="8229600" cy="4525963"/>
          </a:xfrm>
        </p:spPr>
        <p:txBody>
          <a:bodyPr/>
          <a:lstStyle/>
          <a:p>
            <a:pPr eaLnBrk="1" hangingPunct="1"/>
            <a:r>
              <a:rPr lang="en-US">
                <a:latin typeface="Tahoma" charset="0"/>
                <a:ea typeface="ヒラギノ角ゴ Pro W3" charset="0"/>
                <a:cs typeface="ヒラギノ角ゴ Pro W3" charset="0"/>
              </a:rPr>
              <a:t>Acknowledgements</a:t>
            </a:r>
          </a:p>
          <a:p>
            <a:pPr eaLnBrk="1" hangingPunct="1"/>
            <a:r>
              <a:rPr lang="en-US">
                <a:latin typeface="Tahoma" charset="0"/>
                <a:ea typeface="ヒラギノ角ゴ Pro W3" charset="0"/>
                <a:cs typeface="ヒラギノ角ゴ Pro W3" charset="0"/>
              </a:rPr>
              <a:t>Collaborators:</a:t>
            </a:r>
          </a:p>
          <a:p>
            <a:pPr lvl="1" eaLnBrk="1" hangingPunct="1"/>
            <a:r>
              <a:rPr lang="en-US">
                <a:latin typeface="Tahoma" charset="0"/>
                <a:ea typeface="ヒラギノ角ゴ Pro W3" charset="0"/>
                <a:cs typeface="ヒラギノ角ゴ Pro W3" charset="0"/>
              </a:rPr>
              <a:t>Bruce Kaplan DVM, Dipl. AVES (Hon)</a:t>
            </a:r>
          </a:p>
          <a:p>
            <a:pPr lvl="1" eaLnBrk="1" hangingPunct="1"/>
            <a:r>
              <a:rPr lang="en-US">
                <a:latin typeface="Tahoma" charset="0"/>
                <a:ea typeface="ヒラギノ角ゴ Pro W3" charset="0"/>
                <a:cs typeface="ヒラギノ角ゴ Pro W3" charset="0"/>
              </a:rPr>
              <a:t>Tom Monath MD, Dipl. AVES (Hon)</a:t>
            </a:r>
          </a:p>
          <a:p>
            <a:pPr lvl="1" eaLnBrk="1" hangingPunct="1"/>
            <a:r>
              <a:rPr lang="en-US">
                <a:latin typeface="Tahoma" charset="0"/>
                <a:ea typeface="ヒラギノ角ゴ Pro W3" charset="0"/>
                <a:cs typeface="ヒラギノ角ゴ Pro W3" charset="0"/>
              </a:rPr>
              <a:t>Lisa Conti, DVM, MPH, Dip. AVES (Hon)</a:t>
            </a:r>
          </a:p>
          <a:p>
            <a:pPr lvl="1" eaLnBrk="1" hangingPunct="1">
              <a:buFont typeface="Wingdings" charset="0"/>
              <a:buNone/>
            </a:pPr>
            <a:endParaRPr lang="en-US">
              <a:solidFill>
                <a:srgbClr val="FF0000"/>
              </a:solidFill>
              <a:latin typeface="Tahoma" charset="0"/>
              <a:ea typeface="ヒラギノ角ゴ Pro W3" charset="0"/>
              <a:cs typeface="ヒラギノ角ゴ Pro W3" charset="0"/>
            </a:endParaRPr>
          </a:p>
          <a:p>
            <a:pPr lvl="1" eaLnBrk="1" hangingPunct="1">
              <a:buFont typeface="Wingdings" charset="0"/>
              <a:buNone/>
            </a:pPr>
            <a:r>
              <a:rPr lang="en-US">
                <a:solidFill>
                  <a:schemeClr val="tx2"/>
                </a:solidFill>
                <a:latin typeface="Tahoma" charset="0"/>
                <a:ea typeface="ヒラギノ角ゴ Pro W3" charset="0"/>
                <a:cs typeface="ヒラギノ角ゴ Pro W3" charset="0"/>
              </a:rPr>
              <a:t>      http://www.onehealthinitiative.com</a:t>
            </a:r>
          </a:p>
          <a:p>
            <a:pPr lvl="1" eaLnBrk="1" hangingPunct="1">
              <a:buFont typeface="Wingdings" charset="0"/>
              <a:buNone/>
            </a:pPr>
            <a:endParaRPr lang="en-US">
              <a:latin typeface="Tahoma" charset="0"/>
              <a:ea typeface="ヒラギノ角ゴ Pro W3" charset="0"/>
              <a:cs typeface="ヒラギノ角ゴ Pro W3" charset="0"/>
            </a:endParaRPr>
          </a:p>
          <a:p>
            <a:pPr eaLnBrk="1" hangingPunct="1"/>
            <a:endParaRPr lang="en-US">
              <a:latin typeface="Tahoma" charset="0"/>
              <a:ea typeface="ヒラギノ角ゴ Pro W3" charset="0"/>
              <a:cs typeface="ヒラギノ角ゴ Pro W3" charset="0"/>
            </a:endParaRPr>
          </a:p>
        </p:txBody>
      </p:sp>
      <p:pic>
        <p:nvPicPr>
          <p:cNvPr id="39938" name="Picture 8" descr="head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33338"/>
            <a:ext cx="7620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4E2F40F-3926-4346-B255-90547F252724}" type="slidenum">
              <a:rPr lang="en-US" sz="1800" smtClean="0"/>
              <a:pPr/>
              <a:t>58</a:t>
            </a:fld>
            <a:endParaRPr lang="en-US" sz="18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5" descr="AI.jpg"/>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a:xfrm>
            <a:off x="1295400" y="990600"/>
            <a:ext cx="6499225" cy="5520221"/>
          </a:xfrm>
        </p:spPr>
      </p:pic>
      <p:sp>
        <p:nvSpPr>
          <p:cNvPr id="2" name="TextBox 1"/>
          <p:cNvSpPr txBox="1"/>
          <p:nvPr/>
        </p:nvSpPr>
        <p:spPr>
          <a:xfrm>
            <a:off x="3581400" y="304800"/>
            <a:ext cx="1710474" cy="461665"/>
          </a:xfrm>
          <a:prstGeom prst="rect">
            <a:avLst/>
          </a:prstGeom>
          <a:noFill/>
        </p:spPr>
        <p:txBody>
          <a:bodyPr wrap="none" rtlCol="0">
            <a:spAutoFit/>
          </a:bodyPr>
          <a:lstStyle/>
          <a:p>
            <a:r>
              <a:rPr lang="en-US" dirty="0"/>
              <a:t>Thank you!</a:t>
            </a:r>
          </a:p>
        </p:txBody>
      </p:sp>
      <p:sp>
        <p:nvSpPr>
          <p:cNvPr id="3" name="Slide Number Placeholder 2"/>
          <p:cNvSpPr>
            <a:spLocks noGrp="1"/>
          </p:cNvSpPr>
          <p:nvPr>
            <p:ph type="sldNum" sz="quarter" idx="12"/>
          </p:nvPr>
        </p:nvSpPr>
        <p:spPr/>
        <p:txBody>
          <a:bodyPr/>
          <a:lstStyle/>
          <a:p>
            <a:fld id="{D4E2F40F-3926-4346-B255-90547F252724}" type="slidenum">
              <a:rPr lang="en-US" sz="1800" smtClean="0"/>
              <a:pPr/>
              <a:t>59</a:t>
            </a:fld>
            <a:endParaRPr lang="en-US"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All_palaeotemps.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685800"/>
            <a:ext cx="91440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extBox 5"/>
          <p:cNvSpPr txBox="1">
            <a:spLocks noChangeArrowheads="1"/>
          </p:cNvSpPr>
          <p:nvPr/>
        </p:nvSpPr>
        <p:spPr bwMode="auto">
          <a:xfrm>
            <a:off x="-31750" y="6443663"/>
            <a:ext cx="54848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100">
                <a:latin typeface="Tahoma" charset="0"/>
                <a:ea typeface="ヒラギノ角ゴ Pro W3" charset="0"/>
                <a:cs typeface="ヒラギノ角ゴ Pro W3" charset="0"/>
                <a:hlinkClick r:id="rId3"/>
              </a:rPr>
              <a:t>https://commons.wikimedia.org/wiki/File:All_palaeotemps.png</a:t>
            </a:r>
            <a:endParaRPr lang="en-US" sz="1100">
              <a:latin typeface="Tahoma" charset="0"/>
              <a:ea typeface="ヒラギノ角ゴ Pro W3" charset="0"/>
              <a:cs typeface="ヒラギノ角ゴ Pro W3" charset="0"/>
            </a:endParaRPr>
          </a:p>
          <a:p>
            <a:pPr eaLnBrk="1" hangingPunct="1"/>
            <a:r>
              <a:rPr lang="en-US" sz="1100">
                <a:latin typeface="Tahoma" charset="0"/>
                <a:ea typeface="ヒラギノ角ゴ Pro W3" charset="0"/>
                <a:cs typeface="ヒラギノ角ゴ Pro W3" charset="0"/>
                <a:hlinkClick r:id="rId4"/>
              </a:rPr>
              <a:t>http://gergs.net/2015/06/updating-the-geological-temperature-plot/all_palaeotemps/</a:t>
            </a:r>
            <a:r>
              <a:rPr lang="en-US" sz="1100">
                <a:latin typeface="Tahoma" charset="0"/>
                <a:ea typeface="ヒラギノ角ゴ Pro W3" charset="0"/>
                <a:cs typeface="ヒラギノ角ゴ Pro W3" charset="0"/>
              </a:rPr>
              <a:t>  </a:t>
            </a:r>
          </a:p>
        </p:txBody>
      </p:sp>
      <p:sp>
        <p:nvSpPr>
          <p:cNvPr id="20483" name="TextBox 1"/>
          <p:cNvSpPr txBox="1">
            <a:spLocks noChangeArrowheads="1"/>
          </p:cNvSpPr>
          <p:nvPr/>
        </p:nvSpPr>
        <p:spPr bwMode="auto">
          <a:xfrm>
            <a:off x="2743200" y="152400"/>
            <a:ext cx="4305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400">
                <a:latin typeface="Tahoma" charset="0"/>
                <a:ea typeface="ヒラギノ角ゴ Pro W3" charset="0"/>
                <a:cs typeface="ヒラギノ角ゴ Pro W3" charset="0"/>
              </a:rPr>
              <a:t>Time of Complex Life on Earth</a:t>
            </a:r>
          </a:p>
        </p:txBody>
      </p:sp>
      <p:sp>
        <p:nvSpPr>
          <p:cNvPr id="20484" name="TextBox 2"/>
          <p:cNvSpPr txBox="1">
            <a:spLocks noChangeArrowheads="1"/>
          </p:cNvSpPr>
          <p:nvPr/>
        </p:nvSpPr>
        <p:spPr bwMode="auto">
          <a:xfrm>
            <a:off x="228600" y="5257800"/>
            <a:ext cx="659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000">
                <a:latin typeface="Tahoma" charset="0"/>
                <a:ea typeface="ヒラギノ角ゴ Pro W3" charset="0"/>
                <a:cs typeface="ヒラギノ角ゴ Pro W3" charset="0"/>
              </a:rPr>
              <a:t>Cambrian Explosion: Thriving life in seas but barren land</a:t>
            </a:r>
          </a:p>
        </p:txBody>
      </p:sp>
      <p:cxnSp>
        <p:nvCxnSpPr>
          <p:cNvPr id="5" name="Straight Arrow Connector 4"/>
          <p:cNvCxnSpPr>
            <a:cxnSpLocks noChangeShapeType="1"/>
          </p:cNvCxnSpPr>
          <p:nvPr/>
        </p:nvCxnSpPr>
        <p:spPr bwMode="auto">
          <a:xfrm flipV="1">
            <a:off x="381000" y="4495800"/>
            <a:ext cx="0" cy="762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486" name="TextBox 5"/>
          <p:cNvSpPr txBox="1">
            <a:spLocks noChangeArrowheads="1"/>
          </p:cNvSpPr>
          <p:nvPr/>
        </p:nvSpPr>
        <p:spPr bwMode="auto">
          <a:xfrm>
            <a:off x="2590800" y="5867400"/>
            <a:ext cx="401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400">
                <a:latin typeface="Tahoma" charset="0"/>
                <a:ea typeface="ヒラギノ角ゴ Pro W3" charset="0"/>
                <a:cs typeface="ヒラギノ角ゴ Pro W3" charset="0"/>
              </a:rPr>
              <a:t>Earth is 4.5 Billion Years Old</a:t>
            </a:r>
          </a:p>
        </p:txBody>
      </p:sp>
      <p:sp>
        <p:nvSpPr>
          <p:cNvPr id="20487" name="TextBox 6"/>
          <p:cNvSpPr txBox="1">
            <a:spLocks noChangeArrowheads="1"/>
          </p:cNvSpPr>
          <p:nvPr/>
        </p:nvSpPr>
        <p:spPr bwMode="auto">
          <a:xfrm>
            <a:off x="3962400" y="47244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000">
                <a:latin typeface="Tahoma" charset="0"/>
                <a:ea typeface="ヒラギノ角ゴ Pro W3" charset="0"/>
                <a:cs typeface="ヒラギノ角ゴ Pro W3" charset="0"/>
              </a:rPr>
              <a:t>Early hominids</a:t>
            </a:r>
          </a:p>
        </p:txBody>
      </p:sp>
      <p:cxnSp>
        <p:nvCxnSpPr>
          <p:cNvPr id="9" name="Straight Arrow Connector 8"/>
          <p:cNvCxnSpPr>
            <a:cxnSpLocks noChangeShapeType="1"/>
          </p:cNvCxnSpPr>
          <p:nvPr/>
        </p:nvCxnSpPr>
        <p:spPr bwMode="auto">
          <a:xfrm flipV="1">
            <a:off x="4114800" y="4419600"/>
            <a:ext cx="0" cy="3048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489" name="TextBox 3"/>
          <p:cNvSpPr txBox="1">
            <a:spLocks noChangeArrowheads="1"/>
          </p:cNvSpPr>
          <p:nvPr/>
        </p:nvSpPr>
        <p:spPr bwMode="auto">
          <a:xfrm>
            <a:off x="228600" y="609600"/>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400">
                <a:latin typeface="Tahoma" charset="0"/>
                <a:ea typeface="ヒラギノ角ゴ Pro W3" charset="0"/>
                <a:cs typeface="ヒラギノ角ゴ Pro W3" charset="0"/>
              </a:rPr>
              <a:t>Paleozoic Era</a:t>
            </a:r>
          </a:p>
        </p:txBody>
      </p:sp>
      <p:cxnSp>
        <p:nvCxnSpPr>
          <p:cNvPr id="8" name="Straight Arrow Connector 7"/>
          <p:cNvCxnSpPr>
            <a:cxnSpLocks noChangeShapeType="1"/>
          </p:cNvCxnSpPr>
          <p:nvPr/>
        </p:nvCxnSpPr>
        <p:spPr bwMode="auto">
          <a:xfrm>
            <a:off x="304800" y="1066800"/>
            <a:ext cx="1066800" cy="0"/>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0491" name="TextBox 12"/>
          <p:cNvSpPr txBox="1">
            <a:spLocks noChangeArrowheads="1"/>
          </p:cNvSpPr>
          <p:nvPr/>
        </p:nvSpPr>
        <p:spPr bwMode="auto">
          <a:xfrm>
            <a:off x="1143000" y="4876800"/>
            <a:ext cx="299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2000">
                <a:latin typeface="Tahoma" charset="0"/>
                <a:ea typeface="ヒラギノ角ゴ Pro W3" charset="0"/>
                <a:cs typeface="ヒラギノ角ゴ Pro W3" charset="0"/>
              </a:rPr>
              <a:t>Permian-Triassic Extinction</a:t>
            </a:r>
          </a:p>
        </p:txBody>
      </p:sp>
      <p:cxnSp>
        <p:nvCxnSpPr>
          <p:cNvPr id="15" name="Straight Arrow Connector 14"/>
          <p:cNvCxnSpPr>
            <a:cxnSpLocks noChangeShapeType="1"/>
          </p:cNvCxnSpPr>
          <p:nvPr/>
        </p:nvCxnSpPr>
        <p:spPr bwMode="auto">
          <a:xfrm flipV="1">
            <a:off x="1371600" y="4495800"/>
            <a:ext cx="0" cy="3810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Slide Number Placeholder 1"/>
          <p:cNvSpPr>
            <a:spLocks noGrp="1"/>
          </p:cNvSpPr>
          <p:nvPr>
            <p:ph type="sldNum" sz="quarter" idx="12"/>
          </p:nvPr>
        </p:nvSpPr>
        <p:spPr/>
        <p:txBody>
          <a:bodyPr/>
          <a:lstStyle/>
          <a:p>
            <a:fld id="{D4E2F40F-3926-4346-B255-90547F252724}" type="slidenum">
              <a:rPr lang="en-US" sz="1800" smtClean="0"/>
              <a:pPr/>
              <a:t>6</a:t>
            </a:fld>
            <a:endParaRPr lang="en-US"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57200"/>
            <a:ext cx="9144000" cy="6400800"/>
          </a:xfrm>
          <a:prstGeom prst="rect">
            <a:avLst/>
          </a:prstGeom>
        </p:spPr>
      </p:pic>
    </p:spTree>
    <p:extLst>
      <p:ext uri="{BB962C8B-B14F-4D97-AF65-F5344CB8AC3E}">
        <p14:creationId xmlns:p14="http://schemas.microsoft.com/office/powerpoint/2010/main" val="1690109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198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76200"/>
            <a:ext cx="8229600" cy="1143000"/>
          </a:xfrm>
        </p:spPr>
        <p:txBody>
          <a:bodyPr/>
          <a:lstStyle/>
          <a:p>
            <a:r>
              <a:rPr lang="en-US">
                <a:latin typeface="Calibri" charset="0"/>
              </a:rPr>
              <a:t>Little Ice Age from 1300 to 1850 </a:t>
            </a:r>
          </a:p>
        </p:txBody>
      </p:sp>
      <p:pic>
        <p:nvPicPr>
          <p:cNvPr id="21506" name="Picture 2" descr="The_Frozen_Thames_1677.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1219200"/>
            <a:ext cx="3640138"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3"/>
          <p:cNvSpPr txBox="1">
            <a:spLocks noChangeArrowheads="1"/>
          </p:cNvSpPr>
          <p:nvPr/>
        </p:nvSpPr>
        <p:spPr bwMode="auto">
          <a:xfrm>
            <a:off x="152400" y="3505200"/>
            <a:ext cx="3497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a:latin typeface="Tahoma" charset="0"/>
                <a:ea typeface="ヒラギノ角ゴ Pro W3" charset="0"/>
                <a:cs typeface="ヒラギノ角ゴ Pro W3" charset="0"/>
              </a:rPr>
              <a:t>The Frozen Thames, Britain, 1677</a:t>
            </a:r>
          </a:p>
          <a:p>
            <a:pPr eaLnBrk="1" hangingPunct="1"/>
            <a:r>
              <a:rPr lang="en-US" sz="1600">
                <a:latin typeface="Tahoma" charset="0"/>
                <a:ea typeface="ヒラギノ角ゴ Pro W3" charset="0"/>
                <a:cs typeface="ヒラギノ角ゴ Pro W3" charset="0"/>
              </a:rPr>
              <a:t>Frost fairs lasted from 1607 to 1814</a:t>
            </a:r>
          </a:p>
        </p:txBody>
      </p:sp>
      <p:pic>
        <p:nvPicPr>
          <p:cNvPr id="21508" name="Picture 4" descr="Bartholomeus_Johannes_van_Hove,_Pompenburg_met_Hofpoort_in_de_win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1219200"/>
            <a:ext cx="3336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5"/>
          <p:cNvSpPr txBox="1">
            <a:spLocks noChangeArrowheads="1"/>
          </p:cNvSpPr>
          <p:nvPr/>
        </p:nvSpPr>
        <p:spPr bwMode="auto">
          <a:xfrm>
            <a:off x="4724400" y="3581400"/>
            <a:ext cx="4010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600">
                <a:latin typeface="Tahoma" charset="0"/>
                <a:ea typeface="ヒラギノ角ゴ Pro W3" charset="0"/>
                <a:cs typeface="ヒラギノ角ゴ Pro W3" charset="0"/>
              </a:rPr>
              <a:t>Ice skating on main canal of Pompenburg,</a:t>
            </a:r>
          </a:p>
          <a:p>
            <a:pPr eaLnBrk="1" hangingPunct="1"/>
            <a:r>
              <a:rPr lang="en-US" sz="1600">
                <a:latin typeface="Tahoma" charset="0"/>
                <a:ea typeface="ヒラギノ角ゴ Pro W3" charset="0"/>
                <a:cs typeface="ヒラギノ角ゴ Pro W3" charset="0"/>
              </a:rPr>
              <a:t>Rotterdam, 1825. </a:t>
            </a:r>
          </a:p>
        </p:txBody>
      </p:sp>
      <p:pic>
        <p:nvPicPr>
          <p:cNvPr id="21510" name="Picture 6" descr="1280px-Pieter_Bruegel_the_Elder_-_Hunters_in_the_Snow_(Winter)_-_Google_Art_Projec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4114800"/>
            <a:ext cx="320040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7"/>
          <p:cNvSpPr txBox="1">
            <a:spLocks noChangeArrowheads="1"/>
          </p:cNvSpPr>
          <p:nvPr/>
        </p:nvSpPr>
        <p:spPr bwMode="auto">
          <a:xfrm>
            <a:off x="0" y="6477000"/>
            <a:ext cx="4687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400">
                <a:latin typeface="Tahoma" charset="0"/>
                <a:ea typeface="ヒラギノ角ゴ Pro W3" charset="0"/>
                <a:cs typeface="ヒラギノ角ゴ Pro W3" charset="0"/>
              </a:rPr>
              <a:t>The hunters in the snow, Pieter Brueghel the Elder, 1565 </a:t>
            </a:r>
          </a:p>
        </p:txBody>
      </p:sp>
      <p:sp>
        <p:nvSpPr>
          <p:cNvPr id="21512" name="TextBox 8"/>
          <p:cNvSpPr txBox="1">
            <a:spLocks noChangeArrowheads="1"/>
          </p:cNvSpPr>
          <p:nvPr/>
        </p:nvSpPr>
        <p:spPr bwMode="auto">
          <a:xfrm>
            <a:off x="3851887" y="4165600"/>
            <a:ext cx="43683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800" dirty="0">
                <a:latin typeface="Tahoma" charset="0"/>
                <a:ea typeface="ヒラギノ角ゴ Pro W3" charset="0"/>
                <a:cs typeface="ヒラギノ角ゴ Pro W3" charset="0"/>
              </a:rPr>
              <a:t>Little Ice Age noted for crop</a:t>
            </a:r>
          </a:p>
          <a:p>
            <a:pPr eaLnBrk="1" hangingPunct="1"/>
            <a:r>
              <a:rPr lang="en-US" sz="1800" dirty="0">
                <a:latin typeface="Tahoma" charset="0"/>
                <a:ea typeface="ヒラギノ角ゴ Pro W3" charset="0"/>
                <a:cs typeface="ヒラギノ角ゴ Pro W3" charset="0"/>
              </a:rPr>
              <a:t>failures, bread riots, famine, wars.</a:t>
            </a:r>
          </a:p>
          <a:p>
            <a:pPr eaLnBrk="1" hangingPunct="1"/>
            <a:endParaRPr lang="en-US" sz="1800" dirty="0">
              <a:latin typeface="Tahoma" charset="0"/>
              <a:ea typeface="ヒラギノ角ゴ Pro W3" charset="0"/>
              <a:cs typeface="ヒラギノ角ゴ Pro W3" charset="0"/>
            </a:endParaRPr>
          </a:p>
          <a:p>
            <a:pPr eaLnBrk="1" hangingPunct="1"/>
            <a:r>
              <a:rPr lang="en-US" sz="1800" dirty="0">
                <a:latin typeface="Tahoma" charset="0"/>
                <a:ea typeface="ヒラギノ角ゴ Pro W3" charset="0"/>
                <a:cs typeface="ヒラギノ角ゴ Pro W3" charset="0"/>
              </a:rPr>
              <a:t>Details outlined in ”Global Crisis,”</a:t>
            </a:r>
          </a:p>
          <a:p>
            <a:pPr eaLnBrk="1" hangingPunct="1"/>
            <a:r>
              <a:rPr lang="en-US" sz="1800" dirty="0">
                <a:latin typeface="Tahoma" charset="0"/>
                <a:ea typeface="ヒラギノ角ゴ Pro W3" charset="0"/>
                <a:cs typeface="ヒラギノ角ゴ Pro W3" charset="0"/>
              </a:rPr>
              <a:t>by Geoffrey Parker and “Nature’s Mutiny”</a:t>
            </a:r>
          </a:p>
          <a:p>
            <a:pPr eaLnBrk="1" hangingPunct="1"/>
            <a:r>
              <a:rPr lang="en-US" sz="1800" dirty="0">
                <a:latin typeface="Tahoma" charset="0"/>
                <a:ea typeface="ヒラギノ角ゴ Pro W3" charset="0"/>
                <a:cs typeface="ヒラギノ角ゴ Pro W3" charset="0"/>
              </a:rPr>
              <a:t>by Philipp </a:t>
            </a:r>
            <a:r>
              <a:rPr lang="en-US" sz="1800" dirty="0" err="1">
                <a:latin typeface="Tahoma" charset="0"/>
                <a:ea typeface="ヒラギノ角ゴ Pro W3" charset="0"/>
                <a:cs typeface="ヒラギノ角ゴ Pro W3" charset="0"/>
              </a:rPr>
              <a:t>Blom</a:t>
            </a:r>
            <a:r>
              <a:rPr lang="en-US" sz="1800" dirty="0">
                <a:latin typeface="Tahoma" charset="0"/>
                <a:ea typeface="ヒラギノ角ゴ Pro W3" charset="0"/>
                <a:cs typeface="ヒラギノ角ゴ Pro W3" charset="0"/>
              </a:rPr>
              <a:t>.   </a:t>
            </a:r>
          </a:p>
        </p:txBody>
      </p:sp>
      <p:sp>
        <p:nvSpPr>
          <p:cNvPr id="2" name="Slide Number Placeholder 1"/>
          <p:cNvSpPr>
            <a:spLocks noGrp="1"/>
          </p:cNvSpPr>
          <p:nvPr>
            <p:ph type="sldNum" sz="quarter" idx="12"/>
          </p:nvPr>
        </p:nvSpPr>
        <p:spPr/>
        <p:txBody>
          <a:bodyPr/>
          <a:lstStyle/>
          <a:p>
            <a:fld id="{2570EB01-30D1-DD45-BC8D-221774D60AA6}" type="slidenum">
              <a:rPr lang="en-US" sz="1800" smtClean="0"/>
              <a:pPr/>
              <a:t>7</a:t>
            </a:fld>
            <a:endParaRPr lang="en-US"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FAO_HUNGER_MAP_2015_s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38" y="609600"/>
            <a:ext cx="90916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extBox 3"/>
          <p:cNvSpPr txBox="1">
            <a:spLocks noChangeArrowheads="1"/>
          </p:cNvSpPr>
          <p:nvPr/>
        </p:nvSpPr>
        <p:spPr bwMode="auto">
          <a:xfrm>
            <a:off x="0" y="6581775"/>
            <a:ext cx="23161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n-US" sz="1200">
                <a:latin typeface="Tahoma" charset="0"/>
                <a:ea typeface="ヒラギノ角ゴ Pro W3" charset="0"/>
                <a:cs typeface="ヒラギノ角ゴ Pro W3" charset="0"/>
                <a:hlinkClick r:id="rId3"/>
              </a:rPr>
              <a:t>http://www.fao.org/hunger/en/</a:t>
            </a:r>
            <a:r>
              <a:rPr lang="en-US" sz="1200">
                <a:latin typeface="Tahoma" charset="0"/>
                <a:ea typeface="ヒラギノ角ゴ Pro W3" charset="0"/>
                <a:cs typeface="ヒラギノ角ゴ Pro W3" charset="0"/>
              </a:rPr>
              <a:t> </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8</a:t>
            </a:fld>
            <a:endParaRPr lang="en-US"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69BAF5D-3EC5-2A4A-8FB0-9AD12DCB0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228600"/>
            <a:ext cx="8495071" cy="5943600"/>
          </a:xfrm>
          <a:prstGeom prst="rect">
            <a:avLst/>
          </a:prstGeom>
        </p:spPr>
      </p:pic>
      <p:sp>
        <p:nvSpPr>
          <p:cNvPr id="5" name="TextBox 4">
            <a:extLst>
              <a:ext uri="{FF2B5EF4-FFF2-40B4-BE49-F238E27FC236}">
                <a16:creationId xmlns="" xmlns:a16="http://schemas.microsoft.com/office/drawing/2014/main" id="{3EDA1BDC-2CAD-114C-97FF-D8F79D90D53E}"/>
              </a:ext>
            </a:extLst>
          </p:cNvPr>
          <p:cNvSpPr txBox="1"/>
          <p:nvPr/>
        </p:nvSpPr>
        <p:spPr>
          <a:xfrm>
            <a:off x="0" y="6596390"/>
            <a:ext cx="3472425" cy="261610"/>
          </a:xfrm>
          <a:prstGeom prst="rect">
            <a:avLst/>
          </a:prstGeom>
          <a:noFill/>
        </p:spPr>
        <p:txBody>
          <a:bodyPr wrap="none" rtlCol="0">
            <a:spAutoFit/>
          </a:bodyPr>
          <a:lstStyle/>
          <a:p>
            <a:r>
              <a:rPr lang="en-US" sz="1100" dirty="0">
                <a:hlinkClick r:id="rId3"/>
              </a:rPr>
              <a:t>https://ourworldindata.org/world-population-growth</a:t>
            </a:r>
            <a:r>
              <a:rPr lang="en-US" sz="1100" dirty="0"/>
              <a:t> </a:t>
            </a:r>
          </a:p>
        </p:txBody>
      </p:sp>
      <p:sp>
        <p:nvSpPr>
          <p:cNvPr id="2" name="Slide Number Placeholder 1"/>
          <p:cNvSpPr>
            <a:spLocks noGrp="1"/>
          </p:cNvSpPr>
          <p:nvPr>
            <p:ph type="sldNum" sz="quarter" idx="12"/>
          </p:nvPr>
        </p:nvSpPr>
        <p:spPr/>
        <p:txBody>
          <a:bodyPr/>
          <a:lstStyle/>
          <a:p>
            <a:fld id="{D4E2F40F-3926-4346-B255-90547F252724}" type="slidenum">
              <a:rPr lang="en-US" sz="1800" smtClean="0"/>
              <a:pPr/>
              <a:t>9</a:t>
            </a:fld>
            <a:endParaRPr lang="en-US" sz="1800"/>
          </a:p>
        </p:txBody>
      </p:sp>
    </p:spTree>
    <p:extLst>
      <p:ext uri="{BB962C8B-B14F-4D97-AF65-F5344CB8AC3E}">
        <p14:creationId xmlns:p14="http://schemas.microsoft.com/office/powerpoint/2010/main" val="667018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1450</TotalTime>
  <Words>3421</Words>
  <Application>Microsoft Office PowerPoint</Application>
  <PresentationFormat>On-screen Show (4:3)</PresentationFormat>
  <Paragraphs>410</Paragraphs>
  <Slides>61</Slides>
  <Notes>9</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 A One Health Perspective on Food Security    </vt:lpstr>
      <vt:lpstr>Food Security Challenges  in the 21st Century</vt:lpstr>
      <vt:lpstr>Threats to Agriculture and Food Security</vt:lpstr>
      <vt:lpstr>Domestication of Plants and Animals</vt:lpstr>
      <vt:lpstr>Climate Change</vt:lpstr>
      <vt:lpstr>PowerPoint Presentation</vt:lpstr>
      <vt:lpstr>Little Ice Age from 1300 to 1850 </vt:lpstr>
      <vt:lpstr>PowerPoint Presentation</vt:lpstr>
      <vt:lpstr>PowerPoint Presentation</vt:lpstr>
      <vt:lpstr>USDA: Percent of consumer expenditures spent on food consumed at home by selected countries, 2016 </vt:lpstr>
      <vt:lpstr>PowerPoint Presentation</vt:lpstr>
      <vt:lpstr>PowerPoint Presentation</vt:lpstr>
      <vt:lpstr>PowerPoint Presentation</vt:lpstr>
      <vt:lpstr>Crop Vulnerabilities</vt:lpstr>
      <vt:lpstr>Disease Threats to Crops</vt:lpstr>
      <vt:lpstr>FAO Estimates</vt:lpstr>
      <vt:lpstr>Let’s turn to insects:  the good, the bad, and the ugly</vt:lpstr>
      <vt:lpstr>Insect Threats to Crops</vt:lpstr>
      <vt:lpstr>Pests and Pesticides</vt:lpstr>
      <vt:lpstr>DDT’s deleterious effects in the environment</vt:lpstr>
      <vt:lpstr>Neonicotinoids</vt:lpstr>
      <vt:lpstr>Honeybee Health</vt:lpstr>
      <vt:lpstr>Apiary Medicine for Veterinarians</vt:lpstr>
      <vt:lpstr>Foods Dependent on Bees’ Pollination Services</vt:lpstr>
      <vt:lpstr>PowerPoint Presentation</vt:lpstr>
      <vt:lpstr>Farming policies in Europe over 30 past years has led to decline of bird populations</vt:lpstr>
      <vt:lpstr>Sustainability of Pesticide Use</vt:lpstr>
      <vt:lpstr>Food Animal Vulnerabilities</vt:lpstr>
      <vt:lpstr>Vaccines, Medications, and Genetically Diverse and Robust Food Animals That Tolerate Heat and Drought  Will Be Essential for Food Security in the 21st Century</vt:lpstr>
      <vt:lpstr>Public Opposition to Science</vt:lpstr>
      <vt:lpstr>Antimicrobial resistance threatens veterinary medicine and agriculture </vt:lpstr>
      <vt:lpstr>Microbial Ecology We need to understand our microbial world better</vt:lpstr>
      <vt:lpstr>PowerPoint Presentation</vt:lpstr>
      <vt:lpstr>PowerPoint Presentation</vt:lpstr>
      <vt:lpstr>Metagenomics has shed light  on microbial ecosystems in the environment </vt:lpstr>
      <vt:lpstr>The Global Resistome</vt:lpstr>
      <vt:lpstr>How are humans adversely impacting  the Global Resistome?</vt:lpstr>
      <vt:lpstr>Humans and Domesticated Animals Make Up Approximately 97% of Total Mammalian Zoomass on Earth.   Together, they make a lot of manure, contaminating food and the environment, and increasing antibiotic use.</vt:lpstr>
      <vt:lpstr>PowerPoint Presentation</vt:lpstr>
      <vt:lpstr>Estimation of global recoverable human and animal fecal biomass</vt:lpstr>
      <vt:lpstr>Total fecal matter produced by humans and livestock in 2014 would fill…</vt:lpstr>
      <vt:lpstr>Flooded Manure Lagoon After Hurricane Matthew, 2016</vt:lpstr>
      <vt:lpstr>Manure’s role in spread of disease and antibiotic resistance genes</vt:lpstr>
      <vt:lpstr>1 Billion People (14% World’s Population)  Openly Defecate</vt:lpstr>
      <vt:lpstr>Open Defecation and Childhood Stunting</vt:lpstr>
      <vt:lpstr>Why is Open Defecation  linked to antibiotic resistance?</vt:lpstr>
      <vt:lpstr>Consumption of Antibiotics in Humans</vt:lpstr>
      <vt:lpstr>Climactic conditions, such as storms, might be affecting microbial ecosystems</vt:lpstr>
      <vt:lpstr>PowerPoint Presentation</vt:lpstr>
      <vt:lpstr>PowerPoint Presentation</vt:lpstr>
      <vt:lpstr>PowerPoint Presentation</vt:lpstr>
      <vt:lpstr>Bacteriophages (“Phages”)</vt:lpstr>
      <vt:lpstr>TED Talk: How Sewage Saved My Husband’s Life</vt:lpstr>
      <vt:lpstr>Phage Therapy Research in Food Animals</vt:lpstr>
      <vt:lpstr>Food Security Challenges  in the 21st Century</vt:lpstr>
      <vt:lpstr>We must figure out how to feed ourselves sustainably to maintain our civilization on a hotter, drier planet</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Threats to Agriculture, Food Security  and Civilization  </dc:title>
  <dc:subject/>
  <dc:creator>Microsoft Office User</dc:creator>
  <cp:keywords/>
  <dc:description/>
  <cp:lastModifiedBy>Ranasinghe, Romali</cp:lastModifiedBy>
  <cp:revision>271</cp:revision>
  <dcterms:created xsi:type="dcterms:W3CDTF">2018-05-08T13:53:40Z</dcterms:created>
  <dcterms:modified xsi:type="dcterms:W3CDTF">2020-01-21T22:56:36Z</dcterms:modified>
  <cp:category/>
</cp:coreProperties>
</file>