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67" r:id="rId2"/>
    <p:sldId id="288" r:id="rId3"/>
    <p:sldId id="292" r:id="rId4"/>
    <p:sldId id="296" r:id="rId5"/>
    <p:sldId id="293" r:id="rId6"/>
    <p:sldId id="297" r:id="rId7"/>
    <p:sldId id="311" r:id="rId8"/>
    <p:sldId id="312" r:id="rId9"/>
    <p:sldId id="313" r:id="rId10"/>
    <p:sldId id="286" r:id="rId11"/>
    <p:sldId id="291" r:id="rId12"/>
    <p:sldId id="290" r:id="rId13"/>
    <p:sldId id="275" r:id="rId14"/>
    <p:sldId id="276" r:id="rId15"/>
    <p:sldId id="283" r:id="rId16"/>
    <p:sldId id="278" r:id="rId17"/>
    <p:sldId id="279" r:id="rId18"/>
    <p:sldId id="277" r:id="rId19"/>
    <p:sldId id="271" r:id="rId20"/>
    <p:sldId id="280" r:id="rId21"/>
    <p:sldId id="272" r:id="rId22"/>
    <p:sldId id="281" r:id="rId23"/>
    <p:sldId id="306" r:id="rId24"/>
    <p:sldId id="309" r:id="rId25"/>
    <p:sldId id="307" r:id="rId26"/>
    <p:sldId id="305" r:id="rId27"/>
    <p:sldId id="314" r:id="rId28"/>
    <p:sldId id="302" r:id="rId29"/>
    <p:sldId id="315" r:id="rId30"/>
    <p:sldId id="316" r:id="rId31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L Frutiger Light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B1"/>
    <a:srgbClr val="009999"/>
    <a:srgbClr val="669999"/>
    <a:srgbClr val="C1D82F"/>
    <a:srgbClr val="FF0000"/>
    <a:srgbClr val="6600CC"/>
    <a:srgbClr val="9933FF"/>
    <a:srgbClr val="00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4950"/>
            <a:ext cx="7053263" cy="6921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A Pragmatic Approach to Infection Prevention and Control Guidelines in an Ambulatory Care Setting</a:t>
            </a:r>
            <a:br>
              <a:rPr lang="en-US" altLang="en-US"/>
            </a:br>
            <a:r>
              <a:rPr lang="en-US" altLang="en-US"/>
              <a:t>Jessica Ng, Women’s College Hospital, Toronto</a:t>
            </a:r>
            <a:br>
              <a:rPr lang="en-US" altLang="en-US"/>
            </a:br>
            <a:r>
              <a:rPr lang="en-US" altLang="en-US"/>
              <a:t>A Webber Training Teleclass</a:t>
            </a:r>
            <a:r>
              <a:rPr lang="en-US" altLang="en-US" sz="800"/>
              <a:t/>
            </a:r>
            <a:br>
              <a:rPr lang="en-US" altLang="en-US" sz="800"/>
            </a:b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80413"/>
            <a:ext cx="7053263" cy="46513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Hosted by Paul Webber  paul@webbertraining.com 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7038C2-A0F0-42D3-BF01-0540B2FA0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5" tIns="46742" rIns="93485" bIns="4674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5" tIns="46742" rIns="93485" bIns="4674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422775"/>
            <a:ext cx="56403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5" tIns="46742" rIns="93485" bIns="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5" tIns="46742" rIns="93485" bIns="4674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42375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5" tIns="46742" rIns="93485" bIns="4674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905A174-8314-4B3F-8E65-D64949880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587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F89DDB9A-E624-4D93-9716-86A9113DA353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3F14F11C-4928-4A5E-8F5D-9386815550F8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5613" indent="-455613"/>
            <a:endParaRPr lang="en-US" altLang="ja-JP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74796637-79B9-45A3-AE37-6AAAFE0C73F0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39916D3E-652C-491E-AF67-0A94FADFE2A2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>
              <a:lnSpc>
                <a:spcPct val="80000"/>
              </a:lnSpc>
            </a:pPr>
            <a:endParaRPr lang="en-US" altLang="en-US" sz="800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C07AB81E-1C63-4AE3-B94F-4FE285EF55CD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97878093-A5B8-4168-BAF2-55D0B8164DB0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96AD0CB5-FD90-47DF-B65D-018D3F0B25AE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15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2E037663-B863-4F1B-A8F6-5B460372D872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83A128C0-C0C1-4228-9768-02466CE70602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B82D23A7-A023-4014-963F-F0E96C9136C2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18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C83DD0EE-FE16-491D-BB19-0EFBBAACCC24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DA3176DA-0B75-4464-8C00-DB22859C3CFE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09F086C9-F384-49F3-AA70-BA8A4784AAE4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20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F5727548-ECE1-4F93-9014-2702BC22EEBB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5584F1A4-24CD-412C-BFB7-75BD723A1AB9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22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5BBA24F3-17A9-4BDD-8BE3-1325B3087F3D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23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58A7A065-4781-47FA-B77B-AB56017F9C82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24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69DD24BC-4C02-4CD2-9D21-1B76EC59F82F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25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DA760CCD-273D-401B-8583-023D624FF765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85E3C326-126A-4C37-9C3A-FB56081588A1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49667DA7-751F-44D1-B37C-AC48CD6E923D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DA79D153-BEB1-41AD-B62E-D58944B2187F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B5ED24F4-6D9B-4ED1-B5E2-1ACB38753086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5FA3FBB7-9A03-41AF-B47B-45C36F545F70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defTabSz="933450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fld id="{AE2BDDA9-9726-4166-A2E3-E350BAB3A4D0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CH_LOGO_COLOUR_stacked_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92825"/>
            <a:ext cx="1397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rgbClr val="0194B1"/>
          </a:solidFill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8322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F8EA3-73DC-4506-9D60-58FE96B97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50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6B745-8B68-4674-91D9-035D12413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998DB-D5FE-4F2A-AEE7-017735C4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7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CH_LOGO_COLOUR_stacked_20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949950"/>
            <a:ext cx="1397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813" y="6381750"/>
            <a:ext cx="384175" cy="312738"/>
          </a:xfrm>
        </p:spPr>
        <p:txBody>
          <a:bodyPr/>
          <a:lstStyle>
            <a:lvl1pPr>
              <a:defRPr/>
            </a:lvl1pPr>
          </a:lstStyle>
          <a:p>
            <a:fld id="{4EFB6D72-4BBC-4D16-8DB2-0F7CC8C3F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57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961B6-1254-454D-90CE-6EB8C315A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95A1A-A606-4E1A-A399-7DFF7CBDC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46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80069-C119-4310-A8D4-7894F2ABC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3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02305-AA61-439F-A5B6-9DC4BBAAE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94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55E0-E839-4A54-9B6C-45684FEF6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4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4F7E4-FCF9-4EEB-A080-4C94326CF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0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A569F-79EE-497E-ACB2-1712EDE10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3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1225550"/>
          </a:xfrm>
          <a:prstGeom prst="rect">
            <a:avLst/>
          </a:prstGeom>
          <a:solidFill>
            <a:srgbClr val="0194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8CA8"/>
                </a:solidFill>
                <a:latin typeface="Times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59263" y="6427788"/>
            <a:ext cx="384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8CA8"/>
                </a:solidFill>
                <a:latin typeface="Times" pitchFamily="4" charset="0"/>
              </a:defRPr>
            </a:lvl1pPr>
          </a:lstStyle>
          <a:p>
            <a:fld id="{D6367913-7A03-41CB-9B0F-E6F5E2E8BA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7" descr="WCH_LOGO_COLOUR_stacked_20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92825"/>
            <a:ext cx="1397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 Frutiger Light" pitchFamily="116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 Frutiger Light" pitchFamily="116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 Frutiger Light" pitchFamily="116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 Frutiger Light" pitchFamily="116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ng@wchospital.ca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539750" y="914400"/>
            <a:ext cx="7989888" cy="1470025"/>
          </a:xfrm>
        </p:spPr>
        <p:txBody>
          <a:bodyPr/>
          <a:lstStyle/>
          <a:p>
            <a:pPr algn="ctr"/>
            <a:r>
              <a:rPr lang="en-US" altLang="en-US" sz="2700" smtClean="0"/>
              <a:t>A Pragmatic Approach to Infection Prevention and Control Guidelines in an Ambulatory Care Setting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endParaRPr lang="en-US" altLang="en-US" sz="1400" smtClean="0"/>
          </a:p>
        </p:txBody>
      </p:sp>
      <p:sp>
        <p:nvSpPr>
          <p:cNvPr id="15364" name="Subtitle 2"/>
          <p:cNvSpPr>
            <a:spLocks noGrp="1"/>
          </p:cNvSpPr>
          <p:nvPr>
            <p:ph type="subTitle" idx="1"/>
          </p:nvPr>
        </p:nvSpPr>
        <p:spPr>
          <a:xfrm>
            <a:off x="1335088" y="2743200"/>
            <a:ext cx="6400800" cy="1295400"/>
          </a:xfrm>
          <a:ln>
            <a:solidFill>
              <a:srgbClr val="00A5B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smtClean="0"/>
              <a:t>Jessica Ng, MSc., CIC</a:t>
            </a:r>
          </a:p>
          <a:p>
            <a:r>
              <a:rPr lang="en-US" altLang="en-US" sz="2000" smtClean="0"/>
              <a:t>Manager, Infection Prevention and Control (IP&amp;C)</a:t>
            </a:r>
          </a:p>
          <a:p>
            <a:r>
              <a:rPr lang="en-US" altLang="en-US" sz="2000" smtClean="0"/>
              <a:t>Women’s College Hospital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743200" y="44196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>
                <a:solidFill>
                  <a:srgbClr val="009999"/>
                </a:solidFill>
                <a:latin typeface="Arial" pitchFamily="34" charset="0"/>
              </a:rPr>
              <a:t>Hosted by Paul Webber</a:t>
            </a:r>
          </a:p>
          <a:p>
            <a:pPr algn="ctr">
              <a:spcBef>
                <a:spcPct val="20000"/>
              </a:spcBef>
            </a:pPr>
            <a:r>
              <a:rPr lang="en-US" altLang="en-US" sz="2000">
                <a:solidFill>
                  <a:srgbClr val="009999"/>
                </a:solidFill>
                <a:latin typeface="Arial" pitchFamily="34" charset="0"/>
              </a:rPr>
              <a:t>paul@webbertraining.com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971800" y="6553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600" b="1">
                <a:solidFill>
                  <a:schemeClr val="tx1"/>
                </a:solidFill>
                <a:latin typeface="Arial" pitchFamily="34" charset="0"/>
              </a:rPr>
              <a:t>www.webbertraining.com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7315200" y="6553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n-US" sz="1600" b="1">
                <a:solidFill>
                  <a:schemeClr val="tx1"/>
                </a:solidFill>
                <a:latin typeface="Arial" pitchFamily="34" charset="0"/>
              </a:rPr>
              <a:t>April 16, 2015</a:t>
            </a:r>
          </a:p>
        </p:txBody>
      </p:sp>
      <p:pic>
        <p:nvPicPr>
          <p:cNvPr id="153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460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IP&amp;C Guidelines in Ambulatory Care</a:t>
            </a:r>
            <a:endParaRPr lang="en-CA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b="1" smtClean="0"/>
              <a:t>Centers for Disease Control (CDC) </a:t>
            </a:r>
            <a:r>
              <a:rPr lang="en-US" altLang="en-US" smtClean="0"/>
              <a:t>– Guide to Infection Prevention in Outpatient Settings: Minimum Expectations for Safe Car, 2011 </a:t>
            </a:r>
          </a:p>
          <a:p>
            <a:r>
              <a:rPr lang="en-US" altLang="en-US" b="1" smtClean="0"/>
              <a:t>World Health Organization </a:t>
            </a:r>
            <a:r>
              <a:rPr lang="en-US" altLang="en-US" smtClean="0"/>
              <a:t>– Hand hygiene in outpatient care, home-based care and long-term care facilities, 2012</a:t>
            </a:r>
          </a:p>
          <a:p>
            <a:r>
              <a:rPr lang="en-US" altLang="en-US" b="1" smtClean="0"/>
              <a:t>Public Health Agency of Canada </a:t>
            </a:r>
            <a:r>
              <a:rPr lang="en-US" altLang="en-US" smtClean="0"/>
              <a:t>– Infection prevention and control best practices for long term care, home and community care including health care offices and ambulatory clinics, 2007 </a:t>
            </a:r>
          </a:p>
          <a:p>
            <a:r>
              <a:rPr lang="en-US" altLang="en-US" b="1" smtClean="0"/>
              <a:t>Provincial Infectious Diseases Advisory Committee (PIDAC) </a:t>
            </a:r>
            <a:r>
              <a:rPr lang="en-US" altLang="en-US" smtClean="0"/>
              <a:t>– Infection Prevention and Control for Clinical Office Practice, 2012 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pPr algn="ctr"/>
            <a:r>
              <a:rPr lang="en-US" altLang="en-US" smtClean="0"/>
              <a:t>Women</a:t>
            </a:r>
            <a:r>
              <a:rPr lang="ja-JP" altLang="en-US" smtClean="0"/>
              <a:t>’</a:t>
            </a:r>
            <a:r>
              <a:rPr lang="en-US" altLang="ja-JP" smtClean="0"/>
              <a:t>s College Hospital (WCH)</a:t>
            </a:r>
            <a:endParaRPr lang="en-US" altLang="en-US" smtClean="0"/>
          </a:p>
        </p:txBody>
      </p:sp>
      <p:pic>
        <p:nvPicPr>
          <p:cNvPr id="35843" name="Picture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656138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538" y="1341438"/>
            <a:ext cx="3667125" cy="3095625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35845" name="Straight Arrow Connector 6"/>
          <p:cNvCxnSpPr>
            <a:cxnSpLocks noChangeShapeType="1"/>
          </p:cNvCxnSpPr>
          <p:nvPr/>
        </p:nvCxnSpPr>
        <p:spPr bwMode="auto">
          <a:xfrm flipV="1">
            <a:off x="7308850" y="2420938"/>
            <a:ext cx="503238" cy="230346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5846" name="Straight Arrow Connector 8"/>
          <p:cNvCxnSpPr>
            <a:cxnSpLocks noChangeShapeType="1"/>
          </p:cNvCxnSpPr>
          <p:nvPr/>
        </p:nvCxnSpPr>
        <p:spPr bwMode="auto">
          <a:xfrm flipH="1">
            <a:off x="7451725" y="2636838"/>
            <a:ext cx="73025" cy="504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323850" y="4508500"/>
            <a:ext cx="83518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pitchFamily="34" charset="0"/>
              </a:rPr>
              <a:t>   Ambulatory care hospital with a primary focus on the health of women. 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pitchFamily="34" charset="0"/>
              </a:rPr>
              <a:t>   275 000 visits per year</a:t>
            </a:r>
            <a:endParaRPr lang="en-CA" altLang="en-US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Our Story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327650"/>
          </a:xfrm>
        </p:spPr>
        <p:txBody>
          <a:bodyPr/>
          <a:lstStyle/>
          <a:p>
            <a:r>
              <a:rPr lang="en-US" altLang="en-US" smtClean="0"/>
              <a:t>Women’s College Hospital (WCH) began operating as an independent ambulatory care hospital in 2006</a:t>
            </a:r>
          </a:p>
          <a:p>
            <a:r>
              <a:rPr lang="en-US" altLang="en-US" smtClean="0"/>
              <a:t>IP&amp;C practices were not clearly defined</a:t>
            </a:r>
          </a:p>
          <a:p>
            <a:r>
              <a:rPr lang="en-US" altLang="en-US" smtClean="0"/>
              <a:t>IP&amp;C program review conducted in 2011</a:t>
            </a:r>
          </a:p>
          <a:p>
            <a:r>
              <a:rPr lang="en-US" altLang="en-US" smtClean="0"/>
              <a:t>Moved to a more pragmatic ambulatory approach to applying IP&amp;C guidelines in our setting:</a:t>
            </a:r>
          </a:p>
          <a:p>
            <a:pPr lvl="1"/>
            <a:r>
              <a:rPr lang="en-US" altLang="en-US" smtClean="0"/>
              <a:t>Screening and surveillance</a:t>
            </a:r>
          </a:p>
          <a:p>
            <a:pPr lvl="1"/>
            <a:r>
              <a:rPr lang="en-US" altLang="en-US" smtClean="0"/>
              <a:t>Isolation practices and personal protective equipment (PPE) use</a:t>
            </a:r>
          </a:p>
          <a:p>
            <a:pPr lvl="1"/>
            <a:r>
              <a:rPr lang="en-US" altLang="en-US" smtClean="0"/>
              <a:t>Environmental cleaning</a:t>
            </a:r>
          </a:p>
          <a:p>
            <a:pPr lvl="1"/>
            <a:r>
              <a:rPr lang="en-US" altLang="en-US" smtClean="0"/>
              <a:t>Hand hygiene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Screening and Surveillance – Before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4897438" cy="4683125"/>
          </a:xfrm>
        </p:spPr>
        <p:txBody>
          <a:bodyPr/>
          <a:lstStyle/>
          <a:p>
            <a:pPr eaLnBrk="1" fontAlgn="t" hangingPunct="1"/>
            <a:r>
              <a:rPr lang="en-US" altLang="en-US" smtClean="0"/>
              <a:t>Some patients were screened upon admission</a:t>
            </a:r>
          </a:p>
          <a:p>
            <a:pPr eaLnBrk="1" fontAlgn="t" hangingPunct="1"/>
            <a:r>
              <a:rPr lang="en-US" altLang="en-US" smtClean="0"/>
              <a:t>Immediate phone calls to IP&amp;C upon receiving lab results</a:t>
            </a:r>
          </a:p>
          <a:p>
            <a:pPr eaLnBrk="1" fontAlgn="t" hangingPunct="1"/>
            <a:r>
              <a:rPr lang="en-US" altLang="en-US" smtClean="0"/>
              <a:t>Patients with an antibiotic resistant organism (ARO) were flagged</a:t>
            </a:r>
          </a:p>
          <a:p>
            <a:pPr eaLnBrk="1" fontAlgn="t" hangingPunct="1"/>
            <a:r>
              <a:rPr lang="en-US" altLang="en-US" smtClean="0"/>
              <a:t>Larger focus on outcome surveillance</a:t>
            </a:r>
          </a:p>
          <a:p>
            <a:pPr lvl="1" eaLnBrk="1" fontAlgn="t" hangingPunct="1"/>
            <a:r>
              <a:rPr lang="en-US" altLang="en-US" smtClean="0"/>
              <a:t>infection rates for AROs were tracked</a:t>
            </a:r>
          </a:p>
          <a:p>
            <a:pPr eaLnBrk="1" fontAlgn="t" hangingPunct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9940" name="Picture 4" descr="P:\Lab technician wears protective eyewear while experieme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34210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Screening and Surveillance – After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4897438" cy="4683125"/>
          </a:xfrm>
        </p:spPr>
        <p:txBody>
          <a:bodyPr/>
          <a:lstStyle/>
          <a:p>
            <a:pPr eaLnBrk="1" fontAlgn="t" hangingPunct="1"/>
            <a:r>
              <a:rPr lang="en-US" altLang="en-US" smtClean="0"/>
              <a:t>ARO status of patients is largely unknown in standalone ambulatory care settings</a:t>
            </a:r>
          </a:p>
          <a:p>
            <a:pPr lvl="1" eaLnBrk="1" fontAlgn="t" hangingPunct="1"/>
            <a:r>
              <a:rPr lang="en-US" altLang="en-US" smtClean="0"/>
              <a:t>Difficult to attribute causation and track infection rates</a:t>
            </a:r>
          </a:p>
          <a:p>
            <a:pPr eaLnBrk="1" fontAlgn="t" hangingPunct="1"/>
            <a:r>
              <a:rPr lang="en-US" altLang="en-US" smtClean="0"/>
              <a:t>Patients are not screened for IP&amp;C purposes</a:t>
            </a:r>
          </a:p>
          <a:p>
            <a:pPr eaLnBrk="1" fontAlgn="t" hangingPunct="1"/>
            <a:r>
              <a:rPr lang="en-US" altLang="en-US" smtClean="0"/>
              <a:t>Focus on process surveillance</a:t>
            </a:r>
          </a:p>
          <a:p>
            <a:pPr eaLnBrk="1" fontAlgn="t" hangingPunct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4" name="Picture 3" descr="v5_WCH_IPC_sign_Stop_8 5x11 (2)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475038" cy="449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z="3700" smtClean="0"/>
              <a:t>Isolation Practices and PPE Use </a:t>
            </a:r>
            <a:r>
              <a:rPr lang="en-US" altLang="en-US" sz="3600" smtClean="0"/>
              <a:t>–</a:t>
            </a:r>
            <a:r>
              <a:rPr lang="en-US" altLang="en-US" sz="3700" smtClean="0"/>
              <a:t> Before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4826000" cy="4683125"/>
          </a:xfrm>
        </p:spPr>
        <p:txBody>
          <a:bodyPr/>
          <a:lstStyle/>
          <a:p>
            <a:r>
              <a:rPr lang="en-US" altLang="en-US" smtClean="0"/>
              <a:t>Patients with AROs were flagged on their record</a:t>
            </a:r>
            <a:endParaRPr lang="en-US" altLang="en-US" smtClean="0">
              <a:ea typeface="MS Mincho" pitchFamily="49" charset="-128"/>
            </a:endParaRPr>
          </a:p>
          <a:p>
            <a:r>
              <a:rPr lang="en-US" altLang="en-US" smtClean="0">
                <a:ea typeface="MS Mincho" pitchFamily="49" charset="-128"/>
              </a:rPr>
              <a:t>Additional precautions were implemented for anyone with an ARO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patient placement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use of personal protective equipment (PPE)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environmental cleaning</a:t>
            </a:r>
          </a:p>
          <a:p>
            <a:r>
              <a:rPr lang="en-US" altLang="en-US" smtClean="0">
                <a:ea typeface="MS Mincho" pitchFamily="49" charset="-128"/>
              </a:rPr>
              <a:t>Heightened attention to routine practices with patients flagged with an ARO</a:t>
            </a:r>
          </a:p>
          <a:p>
            <a:pPr lvl="1">
              <a:buFontTx/>
              <a:buNone/>
            </a:pPr>
            <a:endParaRPr lang="en-US" altLang="en-US" smtClean="0">
              <a:ea typeface="MS Mincho" pitchFamily="49" charset="-128"/>
            </a:endParaRPr>
          </a:p>
          <a:p>
            <a:pPr>
              <a:buFontTx/>
              <a:buNone/>
            </a:pPr>
            <a:endParaRPr lang="en-US" altLang="en-US" smtClean="0">
              <a:ea typeface="MS Mincho" pitchFamily="49" charset="-128"/>
            </a:endParaRPr>
          </a:p>
        </p:txBody>
      </p:sp>
      <p:pic>
        <p:nvPicPr>
          <p:cNvPr id="4" name="Picture 2" descr="Y:\Posters\2013-2014\Additional Precautions\Final\Printer quality\Cont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3151188" cy="4076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fld id="{EA20713B-EF95-406C-9F9D-A209C39947F1}" type="slidenum">
              <a:rPr lang="en-US" altLang="en-US" sz="1200">
                <a:solidFill>
                  <a:srgbClr val="008CA8"/>
                </a:solidFill>
                <a:latin typeface="Times" pitchFamily="4" charset="0"/>
              </a:rPr>
              <a:pPr/>
              <a:t>16</a:t>
            </a:fld>
            <a:endParaRPr lang="en-US" altLang="en-US" sz="1200">
              <a:solidFill>
                <a:srgbClr val="008CA8"/>
              </a:solidFill>
              <a:latin typeface="Times" pitchFamily="4" charset="0"/>
            </a:endParaRPr>
          </a:p>
        </p:txBody>
      </p:sp>
      <p:grpSp>
        <p:nvGrpSpPr>
          <p:cNvPr id="46083" name="Group 6"/>
          <p:cNvGrpSpPr>
            <a:grpSpLocks/>
          </p:cNvGrpSpPr>
          <p:nvPr/>
        </p:nvGrpSpPr>
        <p:grpSpPr bwMode="auto">
          <a:xfrm>
            <a:off x="179388" y="188913"/>
            <a:ext cx="8896350" cy="5184775"/>
            <a:chOff x="179511" y="188640"/>
            <a:chExt cx="8896433" cy="518457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57"/>
            <a:stretch>
              <a:fillRect/>
            </a:stretch>
          </p:blipFill>
          <p:spPr bwMode="auto">
            <a:xfrm>
              <a:off x="179511" y="188640"/>
              <a:ext cx="8896433" cy="518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1043608" y="476672"/>
              <a:ext cx="1944216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1pPr>
              <a:lvl2pPr marL="37931725" indent="-37474525"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2pPr>
              <a:lvl3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3pPr>
              <a:lvl4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4pPr>
              <a:lvl5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86" name="Rectangle 5"/>
            <p:cNvSpPr>
              <a:spLocks noChangeArrowheads="1"/>
            </p:cNvSpPr>
            <p:nvPr/>
          </p:nvSpPr>
          <p:spPr bwMode="auto">
            <a:xfrm>
              <a:off x="4427984" y="476672"/>
              <a:ext cx="1944216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1pPr>
              <a:lvl2pPr marL="37931725" indent="-37474525"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2pPr>
              <a:lvl3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3pPr>
              <a:lvl4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4pPr>
              <a:lvl5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z="3700" smtClean="0"/>
              <a:t>Isolation Practices and PPE Use – Before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4826000" cy="4683125"/>
          </a:xfrm>
        </p:spPr>
        <p:txBody>
          <a:bodyPr/>
          <a:lstStyle/>
          <a:p>
            <a:r>
              <a:rPr lang="en-US" altLang="en-US" smtClean="0"/>
              <a:t>Patients with AROs were flagged on their record</a:t>
            </a:r>
            <a:endParaRPr lang="en-US" altLang="en-US" smtClean="0">
              <a:ea typeface="MS Mincho" pitchFamily="49" charset="-128"/>
            </a:endParaRPr>
          </a:p>
          <a:p>
            <a:r>
              <a:rPr lang="en-US" altLang="en-US" smtClean="0">
                <a:ea typeface="MS Mincho" pitchFamily="49" charset="-128"/>
              </a:rPr>
              <a:t>Additional precautions were implemented for anyone with an ARO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patient placement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use of personal protective equipment (PPE)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environmental cleaning</a:t>
            </a:r>
          </a:p>
          <a:p>
            <a:r>
              <a:rPr lang="en-US" altLang="en-US" smtClean="0">
                <a:ea typeface="MS Mincho" pitchFamily="49" charset="-128"/>
              </a:rPr>
              <a:t>Heightened attention to routine practices with patients flagged with an ARO</a:t>
            </a:r>
          </a:p>
          <a:p>
            <a:pPr lvl="1">
              <a:buFontTx/>
              <a:buNone/>
            </a:pPr>
            <a:endParaRPr lang="en-US" altLang="en-US" smtClean="0">
              <a:ea typeface="MS Mincho" pitchFamily="49" charset="-128"/>
            </a:endParaRPr>
          </a:p>
          <a:p>
            <a:pPr>
              <a:buFontTx/>
              <a:buNone/>
            </a:pPr>
            <a:endParaRPr lang="en-US" altLang="en-US" smtClean="0">
              <a:ea typeface="MS Mincho" pitchFamily="49" charset="-128"/>
            </a:endParaRPr>
          </a:p>
        </p:txBody>
      </p:sp>
      <p:pic>
        <p:nvPicPr>
          <p:cNvPr id="4" name="Picture 2" descr="Y:\Posters\2013-2014\Additional Precautions\Final\Printer quality\Cont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3151188" cy="4076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z="3700" smtClean="0"/>
              <a:t>Isolation Practices and PPE Use </a:t>
            </a:r>
            <a:r>
              <a:rPr lang="en-US" altLang="en-US" sz="3600" smtClean="0"/>
              <a:t>–</a:t>
            </a:r>
            <a:r>
              <a:rPr lang="en-US" altLang="en-US" sz="3700" smtClean="0"/>
              <a:t> After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5113338" cy="4683125"/>
          </a:xfrm>
        </p:spPr>
        <p:txBody>
          <a:bodyPr/>
          <a:lstStyle/>
          <a:p>
            <a:r>
              <a:rPr lang="en-US" altLang="en-US" smtClean="0"/>
              <a:t>Revised policy on management of ARO patients in ambulatory setting</a:t>
            </a:r>
          </a:p>
          <a:p>
            <a:r>
              <a:rPr lang="en-US" altLang="en-US" smtClean="0"/>
              <a:t>Use additional precautions based on risk assessment</a:t>
            </a:r>
          </a:p>
          <a:p>
            <a:r>
              <a:rPr lang="en-US" altLang="en-US" smtClean="0"/>
              <a:t>Apply routine practices to all patients at all times</a:t>
            </a:r>
          </a:p>
          <a:p>
            <a:r>
              <a:rPr lang="en-US" altLang="en-US" smtClean="0"/>
              <a:t>ARO status of patients to be documented in clinical notes</a:t>
            </a:r>
          </a:p>
          <a:p>
            <a:pPr eaLnBrk="1" fontAlgn="t" hangingPunct="1"/>
            <a:endParaRPr lang="en-US" altLang="en-US" smtClean="0"/>
          </a:p>
          <a:p>
            <a:endParaRPr lang="en-US" altLang="en-US" smtClean="0">
              <a:ea typeface="MS Mincho" pitchFamily="49" charset="-128"/>
            </a:endParaRPr>
          </a:p>
          <a:p>
            <a:endParaRPr lang="en-US" altLang="en-US" smtClean="0"/>
          </a:p>
        </p:txBody>
      </p:sp>
      <p:pic>
        <p:nvPicPr>
          <p:cNvPr id="50180" name="Picture 12" descr="P:\putting on surgical gloves15038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32400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Environmental Cleaning – Before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5041900" cy="4683125"/>
          </a:xfrm>
        </p:spPr>
        <p:txBody>
          <a:bodyPr/>
          <a:lstStyle/>
          <a:p>
            <a:r>
              <a:rPr lang="en-US" altLang="en-US" smtClean="0">
                <a:ea typeface="MS Mincho" pitchFamily="49" charset="-128"/>
              </a:rPr>
              <a:t>Patients with ARO were scheduled at end of day</a:t>
            </a:r>
          </a:p>
          <a:p>
            <a:r>
              <a:rPr lang="en-US" altLang="en-US" smtClean="0">
                <a:ea typeface="MS Mincho" pitchFamily="49" charset="-128"/>
              </a:rPr>
              <a:t>Heightened attention to cleaning practices when patients identified with an ARO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EVS often called for “terminal cleaning”</a:t>
            </a:r>
          </a:p>
          <a:p>
            <a:endParaRPr lang="en-US" altLang="en-US" smtClean="0">
              <a:ea typeface="MS Mincho" pitchFamily="49" charset="-128"/>
            </a:endParaRPr>
          </a:p>
          <a:p>
            <a:endParaRPr lang="en-US" altLang="en-US" smtClean="0">
              <a:ea typeface="MS Mincho" pitchFamily="49" charset="-128"/>
            </a:endParaRPr>
          </a:p>
        </p:txBody>
      </p:sp>
      <p:pic>
        <p:nvPicPr>
          <p:cNvPr id="6" name="Picture 5" descr="housekee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695575" cy="4038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Objectives</a:t>
            </a:r>
            <a:endParaRPr lang="en-CA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Provide an overview of infection prevention and control (IP&amp;C) in ambulatory care</a:t>
            </a:r>
          </a:p>
          <a:p>
            <a:r>
              <a:rPr lang="en-US" altLang="en-US" smtClean="0"/>
              <a:t>Identify and describe the four key areas where a more pragmatic ambulatory approach was applied </a:t>
            </a:r>
          </a:p>
          <a:p>
            <a:r>
              <a:rPr lang="en-US" altLang="en-US" smtClean="0"/>
              <a:t>Discuss future opportunities for IP&amp;C growth and development in ambulatory care 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Environmental Cleaning – After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>
                <a:ea typeface="MS Mincho" pitchFamily="49" charset="-128"/>
              </a:rPr>
              <a:t>Focus on cleaning patient equipment between use and a thorough end-of-day room cleaning for all patients</a:t>
            </a:r>
          </a:p>
          <a:p>
            <a:r>
              <a:rPr lang="en-US" altLang="en-US" smtClean="0">
                <a:ea typeface="MS Mincho" pitchFamily="49" charset="-128"/>
              </a:rPr>
              <a:t>Patients can be scheduled at any time of the day</a:t>
            </a:r>
          </a:p>
          <a:p>
            <a:endParaRPr lang="en-US" altLang="en-US" smtClean="0">
              <a:ea typeface="MS Mincho" pitchFamily="49" charset="-128"/>
            </a:endParaRPr>
          </a:p>
          <a:p>
            <a:endParaRPr lang="en-US" altLang="en-US" smtClean="0"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Hand Hygiene – Before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5113338" cy="4683125"/>
          </a:xfrm>
        </p:spPr>
        <p:txBody>
          <a:bodyPr/>
          <a:lstStyle/>
          <a:p>
            <a:r>
              <a:rPr lang="en-US" altLang="en-US" smtClean="0">
                <a:ea typeface="MS Mincho" pitchFamily="49" charset="-128"/>
              </a:rPr>
              <a:t>Few resources on hand hygiene in outpatient setting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Four Moments of Hand Hygiene based on inpatient settings</a:t>
            </a:r>
          </a:p>
          <a:p>
            <a:r>
              <a:rPr lang="en-US" altLang="en-US" smtClean="0">
                <a:ea typeface="MS Mincho" pitchFamily="49" charset="-128"/>
              </a:rPr>
              <a:t>Monitored hand hygiene practices using a direct observation</a:t>
            </a:r>
          </a:p>
          <a:p>
            <a:r>
              <a:rPr lang="en-US" altLang="en-US" smtClean="0">
                <a:ea typeface="MS Mincho" pitchFamily="49" charset="-128"/>
              </a:rPr>
              <a:t>Data collection challenges: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Physical environment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Type of care provided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Use of resources</a:t>
            </a:r>
          </a:p>
          <a:p>
            <a:pPr lvl="1"/>
            <a:r>
              <a:rPr lang="en-US" altLang="en-US" smtClean="0">
                <a:ea typeface="MS Mincho" pitchFamily="49" charset="-128"/>
              </a:rPr>
              <a:t>Hawthorne effect</a:t>
            </a:r>
          </a:p>
          <a:p>
            <a:pPr>
              <a:buFontTx/>
              <a:buNone/>
            </a:pPr>
            <a:endParaRPr lang="en-US" altLang="en-US" smtClean="0">
              <a:ea typeface="MS Mincho" pitchFamily="49" charset="-128"/>
            </a:endParaRPr>
          </a:p>
        </p:txBody>
      </p:sp>
      <p:pic>
        <p:nvPicPr>
          <p:cNvPr id="56324" name="Picture 11" descr="P:\physical exam_14905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5988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325" name="Straight Arrow Connector 17"/>
          <p:cNvCxnSpPr>
            <a:cxnSpLocks noChangeShapeType="1"/>
            <a:stCxn id="56326" idx="0"/>
          </p:cNvCxnSpPr>
          <p:nvPr/>
        </p:nvCxnSpPr>
        <p:spPr bwMode="auto">
          <a:xfrm flipH="1" flipV="1">
            <a:off x="7918450" y="4581525"/>
            <a:ext cx="14605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7308850" y="5373688"/>
            <a:ext cx="15128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itchFamily="34" charset="0"/>
              </a:rPr>
              <a:t>Healthcare Provider</a:t>
            </a:r>
          </a:p>
        </p:txBody>
      </p:sp>
      <p:grpSp>
        <p:nvGrpSpPr>
          <p:cNvPr id="56327" name="Group 16"/>
          <p:cNvGrpSpPr>
            <a:grpSpLocks/>
          </p:cNvGrpSpPr>
          <p:nvPr/>
        </p:nvGrpSpPr>
        <p:grpSpPr bwMode="auto">
          <a:xfrm>
            <a:off x="6443663" y="1557338"/>
            <a:ext cx="1295400" cy="1150937"/>
            <a:chOff x="5148064" y="1700808"/>
            <a:chExt cx="1295400" cy="1151482"/>
          </a:xfrm>
        </p:grpSpPr>
        <p:cxnSp>
          <p:nvCxnSpPr>
            <p:cNvPr id="56331" name="Straight Arrow Connector 11"/>
            <p:cNvCxnSpPr>
              <a:cxnSpLocks noChangeShapeType="1"/>
            </p:cNvCxnSpPr>
            <p:nvPr/>
          </p:nvCxnSpPr>
          <p:spPr bwMode="auto">
            <a:xfrm>
              <a:off x="5724128" y="2132856"/>
              <a:ext cx="144387" cy="7194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2" name="TextBox 5"/>
            <p:cNvSpPr txBox="1">
              <a:spLocks noChangeArrowheads="1"/>
            </p:cNvSpPr>
            <p:nvPr/>
          </p:nvSpPr>
          <p:spPr bwMode="auto">
            <a:xfrm>
              <a:off x="5148064" y="1700808"/>
              <a:ext cx="1295400" cy="40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1pPr>
              <a:lvl2pPr marL="37931725" indent="-37474525"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2pPr>
              <a:lvl3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3pPr>
              <a:lvl4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4pPr>
              <a:lvl5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pitchFamily="34" charset="0"/>
                </a:rPr>
                <a:t>Observer</a:t>
              </a:r>
            </a:p>
          </p:txBody>
        </p:sp>
      </p:grpSp>
      <p:grpSp>
        <p:nvGrpSpPr>
          <p:cNvPr id="56328" name="Group 11"/>
          <p:cNvGrpSpPr>
            <a:grpSpLocks/>
          </p:cNvGrpSpPr>
          <p:nvPr/>
        </p:nvGrpSpPr>
        <p:grpSpPr bwMode="auto">
          <a:xfrm>
            <a:off x="5364163" y="4868863"/>
            <a:ext cx="1008062" cy="1258887"/>
            <a:chOff x="5364163" y="4010025"/>
            <a:chExt cx="1008062" cy="1258888"/>
          </a:xfrm>
        </p:grpSpPr>
        <p:sp>
          <p:nvSpPr>
            <p:cNvPr id="56329" name="TextBox 8"/>
            <p:cNvSpPr txBox="1">
              <a:spLocks noChangeArrowheads="1"/>
            </p:cNvSpPr>
            <p:nvPr/>
          </p:nvSpPr>
          <p:spPr bwMode="auto">
            <a:xfrm>
              <a:off x="5364163" y="4868863"/>
              <a:ext cx="1008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1pPr>
              <a:lvl2pPr marL="37931725" indent="-37474525"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2pPr>
              <a:lvl3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3pPr>
              <a:lvl4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4pPr>
              <a:lvl5pPr eaLnBrk="0" hangingPunct="0"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L Frutiger Light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  <a:latin typeface="Arial" pitchFamily="34" charset="0"/>
                </a:rPr>
                <a:t>Patient</a:t>
              </a:r>
            </a:p>
          </p:txBody>
        </p:sp>
        <p:cxnSp>
          <p:nvCxnSpPr>
            <p:cNvPr id="56330" name="Straight Arrow Connector 24"/>
            <p:cNvCxnSpPr>
              <a:cxnSpLocks noChangeShapeType="1"/>
              <a:stCxn id="56329" idx="0"/>
            </p:cNvCxnSpPr>
            <p:nvPr/>
          </p:nvCxnSpPr>
          <p:spPr bwMode="auto">
            <a:xfrm rot="5400000" flipH="1" flipV="1">
              <a:off x="5546725" y="4330700"/>
              <a:ext cx="858838" cy="217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Hand Hygiene – After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4608513" cy="4683125"/>
          </a:xfrm>
        </p:spPr>
        <p:txBody>
          <a:bodyPr/>
          <a:lstStyle/>
          <a:p>
            <a:r>
              <a:rPr lang="en-US" altLang="en-US" smtClean="0">
                <a:ea typeface="MS Mincho" pitchFamily="49" charset="-128"/>
              </a:rPr>
              <a:t>Redefined Four Moments for Hand Hygiene for an ambulatory care setting</a:t>
            </a:r>
          </a:p>
          <a:p>
            <a:r>
              <a:rPr lang="en-US" altLang="en-US" smtClean="0">
                <a:ea typeface="MS Mincho" pitchFamily="49" charset="-128"/>
              </a:rPr>
              <a:t>Transitioned to engaging patients as observer for hand hygiene practices</a:t>
            </a:r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7918450" y="4652963"/>
            <a:ext cx="1225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itchFamily="34" charset="0"/>
              </a:rPr>
              <a:t>Patient observer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3492500" y="5300663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itchFamily="34" charset="0"/>
              </a:rPr>
              <a:t>Healthcare Provider</a:t>
            </a:r>
          </a:p>
        </p:txBody>
      </p:sp>
      <p:pic>
        <p:nvPicPr>
          <p:cNvPr id="58374" name="Picture 9" descr="P:\man getting needle_8566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024187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5" name="Straight Arrow Connector 14"/>
          <p:cNvCxnSpPr>
            <a:cxnSpLocks noChangeShapeType="1"/>
          </p:cNvCxnSpPr>
          <p:nvPr/>
        </p:nvCxnSpPr>
        <p:spPr bwMode="auto">
          <a:xfrm flipH="1" flipV="1">
            <a:off x="7596188" y="4149725"/>
            <a:ext cx="647700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6" name="Straight Arrow Connector 26"/>
          <p:cNvCxnSpPr>
            <a:cxnSpLocks noChangeShapeType="1"/>
            <a:stCxn id="58373" idx="0"/>
          </p:cNvCxnSpPr>
          <p:nvPr/>
        </p:nvCxnSpPr>
        <p:spPr bwMode="auto">
          <a:xfrm flipV="1">
            <a:off x="4248150" y="4868863"/>
            <a:ext cx="8286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Patient as Observer Method</a:t>
            </a:r>
            <a:endParaRPr lang="en-CA" altLang="en-US" smtClean="0"/>
          </a:p>
        </p:txBody>
      </p:sp>
      <p:grpSp>
        <p:nvGrpSpPr>
          <p:cNvPr id="60419" name="Group 6"/>
          <p:cNvGrpSpPr>
            <a:grpSpLocks/>
          </p:cNvGrpSpPr>
          <p:nvPr/>
        </p:nvGrpSpPr>
        <p:grpSpPr bwMode="auto">
          <a:xfrm>
            <a:off x="1331913" y="3141663"/>
            <a:ext cx="5832475" cy="3455987"/>
            <a:chOff x="899592" y="1412776"/>
            <a:chExt cx="7200800" cy="4541168"/>
          </a:xfrm>
        </p:grpSpPr>
        <p:pic>
          <p:nvPicPr>
            <p:cNvPr id="60421" name="Picture 3" descr="Y:\Hand Hygiene Program\Patient-as-Observer Approach\Survey card\HAND HYGIENE SURVEY CARD_FULL PAGE_Page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12776"/>
              <a:ext cx="3509084" cy="4541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2" name="Picture 4" descr="Y:\Hand Hygiene Program\Patient-as-Observer Approach\Survey card\HAND HYGIENE SURVEY CARD_FULL PAGE_Page_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307" y="1412776"/>
              <a:ext cx="3509085" cy="4541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Alternative hand hygiene auditing method to address challenges unique to ambulatory setting</a:t>
            </a:r>
          </a:p>
          <a:p>
            <a:r>
              <a:rPr lang="en-US" altLang="en-US" smtClean="0"/>
              <a:t>Patient acts as an observer for HH compliance of healthcare providers</a:t>
            </a:r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Patient as Observer Pilot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Pilot conducted in Family Practice setting</a:t>
            </a:r>
          </a:p>
          <a:p>
            <a:r>
              <a:rPr lang="en-US" altLang="en-US" smtClean="0"/>
              <a:t>% of healthcare provider hand hygiene compliance: 97%</a:t>
            </a:r>
          </a:p>
          <a:p>
            <a:r>
              <a:rPr lang="en-US" altLang="en-US" smtClean="0"/>
              <a:t>% of survey cards returned: 75%</a:t>
            </a:r>
          </a:p>
          <a:p>
            <a:r>
              <a:rPr lang="en-US" altLang="en-US" smtClean="0"/>
              <a:t>Enhanced patient experience</a:t>
            </a:r>
          </a:p>
          <a:p>
            <a:r>
              <a:rPr lang="en-US" altLang="en-US" smtClean="0"/>
              <a:t>Strengthens hand hygiene awareness 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Future Opportunities</a:t>
            </a:r>
            <a:endParaRPr lang="en-CA" alt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Increasing patient education in IP&amp;C through patient engagement activities</a:t>
            </a:r>
          </a:p>
          <a:p>
            <a:r>
              <a:rPr lang="en-CA" altLang="en-US" smtClean="0"/>
              <a:t>Informing guidelines on the important differences between acute and ambulatory care</a:t>
            </a:r>
          </a:p>
          <a:p>
            <a:r>
              <a:rPr lang="en-CA" altLang="en-US" smtClean="0"/>
              <a:t>Continue to work on making IP&amp;C guidelines relevant to the ambulatory care setting</a:t>
            </a:r>
          </a:p>
          <a:p>
            <a:endParaRPr lang="en-US" altLang="en-US" smtClean="0"/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For More Information</a:t>
            </a:r>
            <a:endParaRPr lang="en-CA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pPr marL="114300" indent="-4572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Ng J, Le-Abuyen S, Mosley J, Gardam M. </a:t>
            </a:r>
            <a:r>
              <a:rPr lang="en-US" altLang="en-US" b="1" smtClean="0"/>
              <a:t>A Pragmatic Approach to Infection Prevention and Control Guidelines in an Ambulatory Care Setting. </a:t>
            </a:r>
            <a:r>
              <a:rPr lang="en-US" altLang="en-US" smtClean="0"/>
              <a:t>American Journal of Infection Control. 2014; 42:671-3.</a:t>
            </a:r>
          </a:p>
          <a:p>
            <a:pPr marL="114300" indent="-457200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  <a:p>
            <a:pPr marL="114300" indent="-4572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Le-Abuyen S, Ng J, Kim S, De La Franier, A, Khan B, Mosley J, Gardam M. </a:t>
            </a:r>
            <a:r>
              <a:rPr lang="en-US" altLang="en-US" b="1" smtClean="0"/>
              <a:t>Patient-as observer approach: an alternative method for hand hygiene auditing in an ambulatory care setting.  </a:t>
            </a:r>
            <a:r>
              <a:rPr lang="en-US" altLang="en-US" smtClean="0"/>
              <a:t>American Journal of Infection Control. 2014; 42:439-42.</a:t>
            </a:r>
          </a:p>
          <a:p>
            <a:pPr marL="114300" indent="-45720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indent="-45720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indent="-457200">
              <a:spcBef>
                <a:spcPct val="0"/>
              </a:spcBef>
              <a:buFontTx/>
              <a:buNone/>
            </a:pP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Acknowledgements 	</a:t>
            </a:r>
            <a:endParaRPr lang="en-CA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Barbara Catt, Sunnybrook Health Sciences Centre, Toronto, Ontario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Questions?	</a:t>
            </a:r>
            <a:endParaRPr lang="en-CA" alt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b="1" smtClean="0"/>
          </a:p>
          <a:p>
            <a:pPr algn="ctr">
              <a:buFontTx/>
              <a:buNone/>
            </a:pPr>
            <a:endParaRPr lang="en-US" altLang="en-US" b="1" smtClean="0"/>
          </a:p>
          <a:p>
            <a:pPr algn="ctr">
              <a:buFontTx/>
              <a:buNone/>
            </a:pPr>
            <a:r>
              <a:rPr lang="en-US" altLang="en-US" b="1" smtClean="0"/>
              <a:t>Contact:</a:t>
            </a:r>
          </a:p>
          <a:p>
            <a:pPr algn="ctr">
              <a:buFontTx/>
              <a:buNone/>
            </a:pPr>
            <a:r>
              <a:rPr lang="en-US" altLang="en-US" smtClean="0"/>
              <a:t>Jessica Ng, MSc., CIC</a:t>
            </a:r>
          </a:p>
          <a:p>
            <a:pPr algn="ctr">
              <a:buFontTx/>
              <a:buNone/>
            </a:pPr>
            <a:r>
              <a:rPr lang="en-US" altLang="en-US" smtClean="0"/>
              <a:t>Manager, Infection Prevention and Control</a:t>
            </a:r>
          </a:p>
          <a:p>
            <a:pPr algn="ctr">
              <a:buFontTx/>
              <a:buNone/>
            </a:pPr>
            <a:r>
              <a:rPr lang="en-US" altLang="en-US" smtClean="0"/>
              <a:t>Women’s College Hospital, Toronto, Ontario, Canada</a:t>
            </a:r>
          </a:p>
          <a:p>
            <a:pPr algn="ctr">
              <a:buFontTx/>
              <a:buNone/>
            </a:pPr>
            <a:r>
              <a:rPr lang="en-US" altLang="en-US" smtClean="0"/>
              <a:t>Email: </a:t>
            </a:r>
            <a:r>
              <a:rPr lang="en-US" altLang="en-US" smtClean="0">
                <a:hlinkClick r:id="rId2"/>
              </a:rPr>
              <a:t>jessica.ng@wchospital.ca</a:t>
            </a: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Coming Soon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82" r="4546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7625" y="1676400"/>
            <a:ext cx="9037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April 22	(South Pacific Teleclass)	</a:t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COMING UP ROSES – A SUSTAINABLE SOLUTION TO CONTINENCE 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	PRODUCT DISPOSAL</a:t>
            </a:r>
            <a:r>
              <a:rPr lang="en-US" altLang="en-US" sz="180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8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	Julianne Munro, Christchurch Women’s Hospital, New Zealand</a:t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endParaRPr lang="en-US" altLang="en-US" sz="1600" i="1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April 30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ARE WIPES (TOWELETTES) EFFECTIVE FOR SURFACE 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	DECONTAMINATION IN HEALTHCARE SETTINGS? </a:t>
            </a: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	Prof. Jean-Yves Maillard, Cardiff University, Wales</a:t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May 5	(FREE WHO Teleclass – Europe)	</a:t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10 YEARS OF WHO CLEAN CARE IS SAFER CARE: WHY YOU SHOULD 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	BE A PART OF THE SOCIAL PANDEMIC THAT IS </a:t>
            </a:r>
            <a:r>
              <a:rPr lang="en-US" altLang="en-US" sz="1800" b="1" i="1">
                <a:solidFill>
                  <a:srgbClr val="000000"/>
                </a:solidFill>
                <a:cs typeface="Arial" pitchFamily="34" charset="0"/>
              </a:rPr>
              <a:t>SAVE LIVES: CLEAN </a:t>
            </a:r>
            <a:br>
              <a:rPr lang="en-US" altLang="en-US" sz="1800" b="1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 i="1">
                <a:solidFill>
                  <a:srgbClr val="000000"/>
                </a:solidFill>
                <a:cs typeface="Arial" pitchFamily="34" charset="0"/>
              </a:rPr>
              <a:t>	YOUR HANDS</a:t>
            </a:r>
            <a:br>
              <a:rPr lang="en-US" altLang="en-US" sz="1800" b="1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	Prof. Didier Pittet, World Health Organization</a:t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	Sponsored by the World Health Organization</a:t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600" i="1">
                <a:solidFill>
                  <a:srgbClr val="000000"/>
                </a:solidFill>
                <a:cs typeface="Arial" pitchFamily="34" charset="0"/>
              </a:rPr>
              <a:t>May 7	</a:t>
            </a: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VACCINATION OF HEALTHCARE PROVIDERS: A CRITICAL STEP 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	TOWARD PATIENT SAFETY</a:t>
            </a:r>
            <a:endParaRPr lang="en-US" altLang="en-US" sz="1800" i="1">
              <a:solidFill>
                <a:srgbClr val="000000"/>
              </a:solidFill>
              <a:cs typeface="Arial" pitchFamily="34" charset="0"/>
            </a:endParaRPr>
          </a:p>
          <a:p>
            <a:endParaRPr lang="en-US" altLang="en-US" sz="1800" i="1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Definition: Ambulatory Care	</a:t>
            </a:r>
            <a:endParaRPr lang="en-CA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Any care service provided to patients who are not admitted as inpatients to a hospital (WHO)</a:t>
            </a:r>
          </a:p>
          <a:p>
            <a:r>
              <a:rPr lang="en-US" altLang="en-US" smtClean="0"/>
              <a:t>Care provided in facilities where patients do not remain overnight (CDC)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Patron Sponsor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82" r="4546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Examples of Ambulatory Care Settings</a:t>
            </a:r>
            <a:endParaRPr lang="en-CA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Hospital-based outpatient clinics</a:t>
            </a:r>
          </a:p>
          <a:p>
            <a:r>
              <a:rPr lang="en-US" altLang="en-US" smtClean="0"/>
              <a:t>Non-hospital based clinics</a:t>
            </a:r>
          </a:p>
          <a:p>
            <a:r>
              <a:rPr lang="en-US" altLang="en-US" smtClean="0"/>
              <a:t>Physician offices</a:t>
            </a:r>
          </a:p>
          <a:p>
            <a:r>
              <a:rPr lang="en-US" altLang="en-US" smtClean="0"/>
              <a:t>Urgent care centres</a:t>
            </a:r>
          </a:p>
          <a:p>
            <a:r>
              <a:rPr lang="en-US" altLang="en-US" smtClean="0"/>
              <a:t>Ambulatory surgical centres </a:t>
            </a:r>
          </a:p>
          <a:p>
            <a:r>
              <a:rPr lang="en-US" altLang="en-US" smtClean="0"/>
              <a:t>Public health clinics</a:t>
            </a:r>
          </a:p>
          <a:p>
            <a:r>
              <a:rPr lang="en-US" altLang="en-US" smtClean="0"/>
              <a:t>Imaging centers</a:t>
            </a:r>
          </a:p>
          <a:p>
            <a:r>
              <a:rPr lang="en-US" altLang="en-US" smtClean="0"/>
              <a:t>Oncology clinics</a:t>
            </a:r>
          </a:p>
          <a:p>
            <a:r>
              <a:rPr lang="en-US" altLang="en-US" smtClean="0"/>
              <a:t>Ambulatory behaviour health and substance abuse clinics</a:t>
            </a:r>
          </a:p>
          <a:p>
            <a:r>
              <a:rPr lang="en-US" altLang="en-US" smtClean="0"/>
              <a:t>Physical therapy and rehabilitation centres  </a:t>
            </a:r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Transmission and Infection Risk	</a:t>
            </a:r>
            <a:endParaRPr lang="en-CA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Risk of infection is commonly considered to be low</a:t>
            </a:r>
          </a:p>
          <a:p>
            <a:pPr lvl="1"/>
            <a:r>
              <a:rPr lang="en-CA" altLang="en-US" smtClean="0"/>
              <a:t>Fewer patient encounters</a:t>
            </a:r>
          </a:p>
          <a:p>
            <a:pPr lvl="1"/>
            <a:r>
              <a:rPr lang="en-CA" altLang="en-US" smtClean="0"/>
              <a:t>Shorter contact times with healthcare workers and the environment</a:t>
            </a:r>
          </a:p>
          <a:p>
            <a:pPr lvl="1"/>
            <a:r>
              <a:rPr lang="en-CA" altLang="en-US" smtClean="0"/>
              <a:t>Exposures to smaller numbers of microorganisms (viruses, bacteria)</a:t>
            </a:r>
          </a:p>
          <a:p>
            <a:r>
              <a:rPr lang="en-US" altLang="en-US" smtClean="0"/>
              <a:t>Little is known about transmission and infection risk</a:t>
            </a:r>
          </a:p>
          <a:p>
            <a:r>
              <a:rPr lang="en-US" altLang="en-US" smtClean="0"/>
              <a:t>Lack of data due to:	</a:t>
            </a:r>
          </a:p>
          <a:p>
            <a:pPr lvl="1"/>
            <a:r>
              <a:rPr lang="en-US" altLang="en-US" smtClean="0"/>
              <a:t>Difficulty with attributing causation and track infection rates due to short duration of patient’s stay</a:t>
            </a:r>
          </a:p>
          <a:p>
            <a:pPr lvl="1"/>
            <a:r>
              <a:rPr lang="en-US" altLang="en-US" smtClean="0"/>
              <a:t>Difficulty with distinguishing between infections that are community-associated vs. healthcare associated</a:t>
            </a:r>
          </a:p>
          <a:p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</p:spPr>
        <p:txBody>
          <a:bodyPr/>
          <a:lstStyle/>
          <a:p>
            <a:r>
              <a:rPr lang="en-US" altLang="en-US" smtClean="0"/>
              <a:t>Literature Review</a:t>
            </a:r>
            <a:endParaRPr lang="en-CA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683125"/>
          </a:xfrm>
        </p:spPr>
        <p:txBody>
          <a:bodyPr/>
          <a:lstStyle/>
          <a:p>
            <a:r>
              <a:rPr lang="en-US" altLang="en-US" smtClean="0"/>
              <a:t>Literature review from 1960 – 1990 identified 53 reports documenting transmission of healthcare-associated infections (HAIs) in various ambulatory care settings</a:t>
            </a:r>
          </a:p>
          <a:p>
            <a:r>
              <a:rPr lang="en-US" altLang="en-US" smtClean="0"/>
              <a:t>Most common transmission routes: common source, person-to-person and airborne/droplet</a:t>
            </a:r>
          </a:p>
          <a:p>
            <a:r>
              <a:rPr lang="en-US" altLang="en-US" smtClean="0"/>
              <a:t>Most frequent agents: </a:t>
            </a:r>
            <a:r>
              <a:rPr lang="en-US" altLang="en-US" i="1" smtClean="0"/>
              <a:t>Mycobacterium</a:t>
            </a:r>
            <a:r>
              <a:rPr lang="en-US" altLang="en-US" smtClean="0"/>
              <a:t> species. Hepatitis B (HBV), measles, rubella, and adenovirus</a:t>
            </a:r>
          </a:p>
          <a:p>
            <a:r>
              <a:rPr lang="en-US" altLang="en-US" smtClean="0"/>
              <a:t>Reported outbreaks mainly due to invasive medical procedures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fld id="{8FBEEEF8-31D1-436B-991E-B65111333EBF}" type="slidenum">
              <a:rPr lang="en-US" altLang="en-US" sz="1200">
                <a:solidFill>
                  <a:srgbClr val="008CA8"/>
                </a:solidFill>
                <a:latin typeface="Times" pitchFamily="4" charset="0"/>
              </a:rPr>
              <a:pPr/>
              <a:t>7</a:t>
            </a:fld>
            <a:endParaRPr lang="en-US" altLang="en-US" sz="1200">
              <a:solidFill>
                <a:srgbClr val="008CA8"/>
              </a:solidFill>
              <a:latin typeface="Times" pitchFamily="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5640" r="15742" b="5402"/>
          <a:stretch>
            <a:fillRect/>
          </a:stretch>
        </p:blipFill>
        <p:spPr bwMode="auto">
          <a:xfrm>
            <a:off x="323850" y="20638"/>
            <a:ext cx="838835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fld id="{8BB0CB78-7A6D-4FC8-B944-356AACD9517A}" type="slidenum">
              <a:rPr lang="en-US" altLang="en-US" sz="1200">
                <a:solidFill>
                  <a:srgbClr val="008CA8"/>
                </a:solidFill>
                <a:latin typeface="Times" pitchFamily="4" charset="0"/>
              </a:rPr>
              <a:pPr/>
              <a:t>8</a:t>
            </a:fld>
            <a:endParaRPr lang="en-US" altLang="en-US" sz="1200">
              <a:solidFill>
                <a:srgbClr val="008CA8"/>
              </a:solidFill>
              <a:latin typeface="Times" pitchFamily="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44463"/>
            <a:ext cx="84502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1pPr>
            <a:lvl2pPr marL="37931725" indent="-37474525"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2pPr>
            <a:lvl3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3pPr>
            <a:lvl4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4pPr>
            <a:lvl5pPr eaLnBrk="0" hangingPunct="0"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L Frutiger Light" charset="0"/>
                <a:ea typeface="MS PGothic" pitchFamily="34" charset="-128"/>
              </a:defRPr>
            </a:lvl9pPr>
          </a:lstStyle>
          <a:p>
            <a:fld id="{949B3FD0-1538-461E-A5D5-82D2F3998896}" type="slidenum">
              <a:rPr lang="en-US" altLang="en-US" sz="1200">
                <a:solidFill>
                  <a:srgbClr val="008CA8"/>
                </a:solidFill>
                <a:latin typeface="Times" pitchFamily="4" charset="0"/>
              </a:rPr>
              <a:pPr/>
              <a:t>9</a:t>
            </a:fld>
            <a:endParaRPr lang="en-US" altLang="en-US" sz="1200">
              <a:solidFill>
                <a:srgbClr val="008CA8"/>
              </a:solidFill>
              <a:latin typeface="Times" pitchFamily="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2802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 Frutiger Ligh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 Frutiger Light" pitchFamily="116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 Frutiger Light" pitchFamily="116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WCH Powerpoint Template</Template>
  <TotalTime>4504</TotalTime>
  <Words>1056</Words>
  <Application>Microsoft Office PowerPoint</Application>
  <PresentationFormat>On-screen Show (4:3)</PresentationFormat>
  <Paragraphs>171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L Frutiger Light</vt:lpstr>
      <vt:lpstr>MS PGothic</vt:lpstr>
      <vt:lpstr>Arial</vt:lpstr>
      <vt:lpstr>MS PGothic</vt:lpstr>
      <vt:lpstr>Times</vt:lpstr>
      <vt:lpstr>MS Mincho</vt:lpstr>
      <vt:lpstr>Calibri</vt:lpstr>
      <vt:lpstr>Blank Presentation</vt:lpstr>
      <vt:lpstr>A Pragmatic Approach to Infection Prevention and Control Guidelines in an Ambulatory Care Setting </vt:lpstr>
      <vt:lpstr>Objectives</vt:lpstr>
      <vt:lpstr>Definition: Ambulatory Care </vt:lpstr>
      <vt:lpstr>Examples of Ambulatory Care Settings</vt:lpstr>
      <vt:lpstr>Transmission and Infection Risk </vt:lpstr>
      <vt:lpstr>Literature Review</vt:lpstr>
      <vt:lpstr>PowerPoint Presentation</vt:lpstr>
      <vt:lpstr>PowerPoint Presentation</vt:lpstr>
      <vt:lpstr>PowerPoint Presentation</vt:lpstr>
      <vt:lpstr>IP&amp;C Guidelines in Ambulatory Care</vt:lpstr>
      <vt:lpstr>Women’s College Hospital (WCH)</vt:lpstr>
      <vt:lpstr>Our Story</vt:lpstr>
      <vt:lpstr>Screening and Surveillance – Before</vt:lpstr>
      <vt:lpstr>Screening and Surveillance – After</vt:lpstr>
      <vt:lpstr>Isolation Practices and PPE Use – Before</vt:lpstr>
      <vt:lpstr>PowerPoint Presentation</vt:lpstr>
      <vt:lpstr>Isolation Practices and PPE Use – Before</vt:lpstr>
      <vt:lpstr>Isolation Practices and PPE Use – After</vt:lpstr>
      <vt:lpstr>Environmental Cleaning – Before</vt:lpstr>
      <vt:lpstr>Environmental Cleaning – After</vt:lpstr>
      <vt:lpstr>Hand Hygiene – Before </vt:lpstr>
      <vt:lpstr>Hand Hygiene – After </vt:lpstr>
      <vt:lpstr>Patient as Observer Method</vt:lpstr>
      <vt:lpstr>Patient as Observer Pilot</vt:lpstr>
      <vt:lpstr>Future Opportunities</vt:lpstr>
      <vt:lpstr>For More Information</vt:lpstr>
      <vt:lpstr>Acknowledgements  </vt:lpstr>
      <vt:lpstr>Questions? </vt:lpstr>
      <vt:lpstr>PowerPoint Presentation</vt:lpstr>
      <vt:lpstr>PowerPoint Presentation</vt:lpstr>
    </vt:vector>
  </TitlesOfParts>
  <Company>Home Desktop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JK</cp:lastModifiedBy>
  <cp:revision>362</cp:revision>
  <dcterms:created xsi:type="dcterms:W3CDTF">2015-04-13T21:47:03Z</dcterms:created>
  <dcterms:modified xsi:type="dcterms:W3CDTF">2015-04-14T14:38:35Z</dcterms:modified>
</cp:coreProperties>
</file>