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4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256" r:id="rId2"/>
    <p:sldId id="425" r:id="rId3"/>
    <p:sldId id="489" r:id="rId4"/>
    <p:sldId id="502" r:id="rId5"/>
    <p:sldId id="473" r:id="rId6"/>
    <p:sldId id="475" r:id="rId7"/>
    <p:sldId id="491" r:id="rId8"/>
    <p:sldId id="462" r:id="rId9"/>
    <p:sldId id="505" r:id="rId10"/>
    <p:sldId id="507" r:id="rId11"/>
    <p:sldId id="516" r:id="rId12"/>
    <p:sldId id="509" r:id="rId13"/>
    <p:sldId id="510" r:id="rId14"/>
    <p:sldId id="511" r:id="rId15"/>
    <p:sldId id="517" r:id="rId16"/>
    <p:sldId id="500" r:id="rId17"/>
    <p:sldId id="493" r:id="rId18"/>
    <p:sldId id="471" r:id="rId19"/>
    <p:sldId id="490" r:id="rId20"/>
    <p:sldId id="504" r:id="rId21"/>
    <p:sldId id="503" r:id="rId22"/>
    <p:sldId id="477" r:id="rId23"/>
    <p:sldId id="465" r:id="rId24"/>
    <p:sldId id="467" r:id="rId25"/>
    <p:sldId id="468" r:id="rId26"/>
    <p:sldId id="469" r:id="rId27"/>
    <p:sldId id="508" r:id="rId28"/>
    <p:sldId id="435" r:id="rId29"/>
    <p:sldId id="480" r:id="rId30"/>
    <p:sldId id="484" r:id="rId31"/>
    <p:sldId id="523" r:id="rId32"/>
    <p:sldId id="525" r:id="rId33"/>
    <p:sldId id="481" r:id="rId34"/>
    <p:sldId id="485" r:id="rId35"/>
    <p:sldId id="494" r:id="rId36"/>
    <p:sldId id="488" r:id="rId37"/>
    <p:sldId id="487" r:id="rId38"/>
    <p:sldId id="438" r:id="rId39"/>
    <p:sldId id="439" r:id="rId40"/>
    <p:sldId id="496" r:id="rId41"/>
    <p:sldId id="431" r:id="rId42"/>
    <p:sldId id="512" r:id="rId43"/>
    <p:sldId id="513" r:id="rId44"/>
    <p:sldId id="514" r:id="rId45"/>
    <p:sldId id="515" r:id="rId46"/>
  </p:sldIdLst>
  <p:sldSz cx="9144000" cy="6858000" type="screen4x3"/>
  <p:notesSz cx="6858000" cy="9144000"/>
  <p:custDataLst>
    <p:tags r:id="rId49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gray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EA"/>
    <a:srgbClr val="E2E2E2"/>
    <a:srgbClr val="808080"/>
    <a:srgbClr val="969696"/>
    <a:srgbClr val="C0C0C0"/>
    <a:srgbClr val="B2B2B2"/>
    <a:srgbClr val="0099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2550" y="-828"/>
      </p:cViewPr>
      <p:guideLst>
        <p:guide orient="horz" pos="2160"/>
        <p:guide pos="2880"/>
      </p:guideLst>
    </p:cSldViewPr>
  </p:slideViewPr>
  <p:outlineViewPr>
    <p:cViewPr>
      <p:scale>
        <a:sx n="100" d="100"/>
        <a:sy n="10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197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4620F66-763E-450A-BD58-AB573BA59F2B}" type="slidenum">
              <a:rPr lang="en-CA" altLang="en-US"/>
              <a:pPr/>
              <a:t>‹#›</a:t>
            </a:fld>
            <a:endParaRPr lang="en-CA" altLang="en-US"/>
          </a:p>
        </p:txBody>
      </p:sp>
      <p:sp>
        <p:nvSpPr>
          <p:cNvPr id="6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52400"/>
            <a:ext cx="6856413" cy="685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1">
                <a:latin typeface="Calibri" pitchFamily="4" charset="0"/>
              </a:defRPr>
            </a:lvl1pPr>
          </a:lstStyle>
          <a:p>
            <a:r>
              <a:rPr lang="en-US" altLang="en-US"/>
              <a:t>Infection Prevention and Control with Accreditation Canada Qmentum Program</a:t>
            </a:r>
            <a:br>
              <a:rPr lang="en-US" altLang="en-US"/>
            </a:br>
            <a:r>
              <a:rPr lang="en-US" altLang="en-US"/>
              <a:t>Chingiz Amrov, Canadian Journal of Infection Control</a:t>
            </a:r>
            <a:br>
              <a:rPr lang="en-US" altLang="en-US"/>
            </a:br>
            <a:r>
              <a:rPr lang="en-US" altLang="en-US"/>
              <a:t>Sponsored by GOJO  www.virox.com</a:t>
            </a: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305800"/>
            <a:ext cx="6856413" cy="6858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b="1">
                <a:latin typeface="Calibri" pitchFamily="4" charset="0"/>
              </a:defRPr>
            </a:lvl1pPr>
          </a:lstStyle>
          <a:p>
            <a:r>
              <a:rPr lang="en-US" altLang="en-US"/>
              <a:t>A Webber Training Teleclass</a:t>
            </a:r>
            <a:br>
              <a:rPr lang="en-US" altLang="en-US"/>
            </a:br>
            <a:r>
              <a:rPr lang="en-US" altLang="en-US"/>
              <a:t>Hosted by Julie Langlois, Accreditation Canada </a:t>
            </a:r>
          </a:p>
          <a:p>
            <a:r>
              <a:rPr lang="en-US" altLang="en-US"/>
              <a:t>www.webbertraining.com</a:t>
            </a:r>
          </a:p>
        </p:txBody>
      </p:sp>
    </p:spTree>
    <p:extLst>
      <p:ext uri="{BB962C8B-B14F-4D97-AF65-F5344CB8AC3E}">
        <p14:creationId xmlns:p14="http://schemas.microsoft.com/office/powerpoint/2010/main" val="33535779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CA" altLang="en-US"/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CA" alt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9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 smtClean="0"/>
              <a:t>Click to edit Master text styles</a:t>
            </a:r>
          </a:p>
          <a:p>
            <a:pPr lvl="1"/>
            <a:r>
              <a:rPr lang="en-CA" altLang="en-US" smtClean="0"/>
              <a:t>Second level</a:t>
            </a:r>
          </a:p>
          <a:p>
            <a:pPr lvl="2"/>
            <a:r>
              <a:rPr lang="en-CA" altLang="en-US" smtClean="0"/>
              <a:t>Third level</a:t>
            </a:r>
          </a:p>
          <a:p>
            <a:pPr lvl="3"/>
            <a:r>
              <a:rPr lang="en-CA" altLang="en-US" smtClean="0"/>
              <a:t>Fourth level</a:t>
            </a:r>
          </a:p>
          <a:p>
            <a:pPr lvl="4"/>
            <a:r>
              <a:rPr lang="en-CA" altLang="en-US" smtClean="0"/>
              <a:t>Fifth level</a:t>
            </a:r>
          </a:p>
        </p:txBody>
      </p:sp>
      <p:sp>
        <p:nvSpPr>
          <p:cNvPr id="149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CA" altLang="en-US"/>
          </a:p>
        </p:txBody>
      </p:sp>
      <p:sp>
        <p:nvSpPr>
          <p:cNvPr id="149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F382204-292F-410D-8B9C-7A9885112254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42141951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 pitchFamily="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 pitchFamily="4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 pitchFamily="4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 pitchFamily="4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 pitchFamily="4" charset="-128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9pPr>
          </a:lstStyle>
          <a:p>
            <a:fld id="{66344441-F081-45ED-80EE-AF0D1E2F1D24}" type="slidenum">
              <a:rPr lang="en-CA" altLang="en-US" sz="1200"/>
              <a:pPr/>
              <a:t>1</a:t>
            </a:fld>
            <a:endParaRPr lang="en-CA" altLang="en-US" sz="120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 eaLnBrk="1" hangingPunct="1">
              <a:buFontTx/>
              <a:buChar char="•"/>
            </a:pPr>
            <a:endParaRPr lang="en-CA" altLang="en-US" smtClean="0">
              <a:ea typeface="ヒラギノ角ゴ Pro W3" pitchFamily="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9pPr>
          </a:lstStyle>
          <a:p>
            <a:fld id="{28C4ECE7-48D6-4FDA-984D-2782BFB6443D}" type="slidenum">
              <a:rPr lang="en-CA" altLang="en-US" sz="1200"/>
              <a:pPr/>
              <a:t>10</a:t>
            </a:fld>
            <a:endParaRPr lang="en-CA" altLang="en-US" sz="120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Tx/>
              <a:buChar char="•"/>
            </a:pPr>
            <a:endParaRPr lang="en-CA" altLang="en-US" smtClean="0">
              <a:ea typeface="ヒラギノ角ゴ Pro W3" pitchFamily="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9pPr>
          </a:lstStyle>
          <a:p>
            <a:fld id="{599F863E-FF92-442C-9EA7-B9170E44FAFC}" type="slidenum">
              <a:rPr lang="en-CA" altLang="en-US" sz="1200"/>
              <a:pPr/>
              <a:t>11</a:t>
            </a:fld>
            <a:endParaRPr lang="en-CA" altLang="en-US" sz="120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Char char="•"/>
            </a:pPr>
            <a:endParaRPr lang="en-CA" altLang="en-US" smtClean="0">
              <a:ea typeface="ヒラギノ角ゴ Pro W3" pitchFamily="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9pPr>
          </a:lstStyle>
          <a:p>
            <a:fld id="{64C22E19-A2D1-4096-BF27-8BFF8AFADFEA}" type="slidenum">
              <a:rPr lang="en-CA" altLang="en-US" sz="1200"/>
              <a:pPr/>
              <a:t>12</a:t>
            </a:fld>
            <a:endParaRPr lang="en-CA" altLang="en-US" sz="120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Char char="•"/>
            </a:pPr>
            <a:endParaRPr lang="en-CA" altLang="en-US" smtClean="0">
              <a:ea typeface="ヒラギノ角ゴ Pro W3" pitchFamily="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9pPr>
          </a:lstStyle>
          <a:p>
            <a:fld id="{1A8D269F-EE10-4B7C-B896-F0A50AC47647}" type="slidenum">
              <a:rPr lang="en-CA" altLang="en-US" sz="1200"/>
              <a:pPr/>
              <a:t>13</a:t>
            </a:fld>
            <a:endParaRPr lang="en-CA" altLang="en-US" sz="120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Char char="•"/>
            </a:pPr>
            <a:endParaRPr lang="en-CA" altLang="en-US" smtClean="0">
              <a:ea typeface="ヒラギノ角ゴ Pro W3" pitchFamily="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9pPr>
          </a:lstStyle>
          <a:p>
            <a:fld id="{13FB1D2D-31B2-44FB-8C22-7FFD90223C0B}" type="slidenum">
              <a:rPr lang="en-CA" altLang="en-US" sz="1200"/>
              <a:pPr/>
              <a:t>14</a:t>
            </a:fld>
            <a:endParaRPr lang="en-CA" altLang="en-US" sz="120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Char char="•"/>
            </a:pPr>
            <a:endParaRPr lang="en-CA" altLang="en-US" smtClean="0">
              <a:ea typeface="ヒラギノ角ゴ Pro W3" pitchFamily="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9pPr>
          </a:lstStyle>
          <a:p>
            <a:fld id="{1ECA50AD-9106-4E72-B6BE-F38DA4E0F080}" type="slidenum">
              <a:rPr lang="en-CA" altLang="en-US" sz="1200"/>
              <a:pPr/>
              <a:t>15</a:t>
            </a:fld>
            <a:endParaRPr lang="en-CA" altLang="en-US" sz="120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2813" eaLnBrk="1" hangingPunct="1">
              <a:buFontTx/>
              <a:buChar char="•"/>
            </a:pPr>
            <a:endParaRPr lang="en-CA" altLang="en-US" smtClean="0">
              <a:ea typeface="ヒラギノ角ゴ Pro W3" pitchFamily="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9pPr>
          </a:lstStyle>
          <a:p>
            <a:fld id="{B0260561-6EC8-4295-8C71-1C210F3B6B6C}" type="slidenum">
              <a:rPr lang="en-CA" altLang="en-US" sz="1200"/>
              <a:pPr/>
              <a:t>16</a:t>
            </a:fld>
            <a:endParaRPr lang="en-CA" altLang="en-US" sz="120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Char char="•"/>
            </a:pPr>
            <a:endParaRPr lang="en-CA" altLang="en-US" smtClean="0">
              <a:ea typeface="ヒラギノ角ゴ Pro W3" pitchFamily="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9pPr>
          </a:lstStyle>
          <a:p>
            <a:fld id="{BDDF26D6-F3C9-4FB2-B21A-2D25C3BB1EB4}" type="slidenum">
              <a:rPr lang="en-CA" altLang="en-US" sz="1200"/>
              <a:pPr/>
              <a:t>17</a:t>
            </a:fld>
            <a:endParaRPr lang="en-CA" altLang="en-US" sz="120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Tx/>
              <a:buChar char="•"/>
            </a:pPr>
            <a:endParaRPr lang="en-CA" altLang="en-US" smtClean="0">
              <a:ea typeface="ヒラギノ角ゴ Pro W3" pitchFamily="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9pPr>
          </a:lstStyle>
          <a:p>
            <a:fld id="{31AC261C-814A-4668-A3C4-EFEC2BBBBB6A}" type="slidenum">
              <a:rPr lang="en-CA" altLang="en-US" sz="1200"/>
              <a:pPr/>
              <a:t>18</a:t>
            </a:fld>
            <a:endParaRPr lang="en-CA" altLang="en-US" sz="120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 eaLnBrk="1" hangingPunct="1">
              <a:buFontTx/>
              <a:buChar char="•"/>
            </a:pPr>
            <a:endParaRPr lang="en-CA" altLang="en-US" smtClean="0">
              <a:ea typeface="ヒラギノ角ゴ Pro W3" pitchFamily="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9pPr>
          </a:lstStyle>
          <a:p>
            <a:fld id="{9BE2909C-98AF-49EC-9D39-9A6963A0B091}" type="slidenum">
              <a:rPr lang="en-CA" altLang="en-US" sz="1200"/>
              <a:pPr/>
              <a:t>19</a:t>
            </a:fld>
            <a:endParaRPr lang="en-CA" altLang="en-US" sz="120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 smtClean="0">
              <a:ea typeface="ヒラギノ角ゴ Pro W3" pitchFamily="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9pPr>
          </a:lstStyle>
          <a:p>
            <a:fld id="{2EA95BB8-CE32-4F67-89C9-554B939A0F06}" type="slidenum">
              <a:rPr lang="en-CA" altLang="en-US" sz="1200"/>
              <a:pPr/>
              <a:t>2</a:t>
            </a:fld>
            <a:endParaRPr lang="en-CA" altLang="en-US" sz="120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 smtClean="0">
              <a:ea typeface="ヒラギノ角ゴ Pro W3" pitchFamily="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9pPr>
          </a:lstStyle>
          <a:p>
            <a:fld id="{929400C6-BE0A-4A86-A3EE-B5D88010C0D1}" type="slidenum">
              <a:rPr lang="en-CA" altLang="en-US" sz="1200"/>
              <a:pPr/>
              <a:t>20</a:t>
            </a:fld>
            <a:endParaRPr lang="en-CA" altLang="en-US" sz="120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 eaLnBrk="1" hangingPunct="1"/>
            <a:endParaRPr lang="en-US" altLang="en-US" smtClean="0">
              <a:ea typeface="ヒラギノ角ゴ Pro W3" pitchFamily="4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9pPr>
          </a:lstStyle>
          <a:p>
            <a:fld id="{FE752CD3-8303-40C4-80B6-BDED1099F69D}" type="slidenum">
              <a:rPr lang="en-CA" altLang="en-US" sz="1200"/>
              <a:pPr/>
              <a:t>21</a:t>
            </a:fld>
            <a:endParaRPr lang="en-CA" altLang="en-US" sz="120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 eaLnBrk="1" hangingPunct="1">
              <a:buFontTx/>
              <a:buChar char="•"/>
            </a:pPr>
            <a:endParaRPr lang="en-CA" altLang="en-US" smtClean="0">
              <a:ea typeface="ヒラギノ角ゴ Pro W3" pitchFamily="4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9pPr>
          </a:lstStyle>
          <a:p>
            <a:fld id="{3A505ABC-702E-4650-BF19-78A838048A3A}" type="slidenum">
              <a:rPr lang="en-CA" altLang="en-US" sz="1200"/>
              <a:pPr/>
              <a:t>22</a:t>
            </a:fld>
            <a:endParaRPr lang="en-CA" altLang="en-US" sz="120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 eaLnBrk="1" hangingPunct="1">
              <a:buFontTx/>
              <a:buChar char="•"/>
            </a:pPr>
            <a:endParaRPr lang="en-CA" altLang="en-US" smtClean="0">
              <a:ea typeface="ヒラギノ角ゴ Pro W3" pitchFamily="4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9pPr>
          </a:lstStyle>
          <a:p>
            <a:fld id="{14577D02-EFFE-421F-9E48-D466B7C9C507}" type="slidenum">
              <a:rPr lang="en-CA" altLang="en-US" sz="1200"/>
              <a:pPr/>
              <a:t>23</a:t>
            </a:fld>
            <a:endParaRPr lang="en-CA" altLang="en-US" sz="12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 eaLnBrk="1" hangingPunct="1">
              <a:buFontTx/>
              <a:buChar char="•"/>
            </a:pPr>
            <a:endParaRPr lang="en-US" altLang="en-US" smtClean="0">
              <a:ea typeface="ヒラギノ角ゴ Pro W3" pitchFamily="4" charset="-128"/>
            </a:endParaRPr>
          </a:p>
          <a:p>
            <a:pPr marL="171450" indent="-171450" eaLnBrk="1" hangingPunct="1">
              <a:buFontTx/>
              <a:buChar char="•"/>
            </a:pPr>
            <a:endParaRPr lang="en-CA" altLang="en-US" smtClean="0">
              <a:ea typeface="ヒラギノ角ゴ Pro W3" pitchFamily="4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9pPr>
          </a:lstStyle>
          <a:p>
            <a:fld id="{5985B31B-B4BE-493C-8331-6FC07A7504F4}" type="slidenum">
              <a:rPr lang="en-CA" altLang="en-US" sz="1200"/>
              <a:pPr/>
              <a:t>24</a:t>
            </a:fld>
            <a:endParaRPr lang="en-CA" altLang="en-US" sz="120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Tx/>
              <a:buChar char="•"/>
            </a:pPr>
            <a:endParaRPr lang="en-CA" altLang="en-US" smtClean="0">
              <a:ea typeface="ヒラギノ角ゴ Pro W3" pitchFamily="4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9pPr>
          </a:lstStyle>
          <a:p>
            <a:fld id="{AA7CA500-4147-478A-B5CE-FB53997C1341}" type="slidenum">
              <a:rPr lang="en-CA" altLang="en-US" sz="1200"/>
              <a:pPr/>
              <a:t>25</a:t>
            </a:fld>
            <a:endParaRPr lang="en-CA" altLang="en-US" sz="120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 eaLnBrk="1" hangingPunct="1">
              <a:buFontTx/>
              <a:buChar char="•"/>
            </a:pPr>
            <a:endParaRPr lang="en-CA" altLang="en-US" smtClean="0">
              <a:ea typeface="ヒラギノ角ゴ Pro W3" pitchFamily="4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9pPr>
          </a:lstStyle>
          <a:p>
            <a:fld id="{362B4FF4-51D9-4D94-901B-FB3EEFA02141}" type="slidenum">
              <a:rPr lang="en-CA" altLang="en-US" sz="1200"/>
              <a:pPr/>
              <a:t>26</a:t>
            </a:fld>
            <a:endParaRPr lang="en-CA" altLang="en-US" sz="120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</a:pPr>
            <a:endParaRPr lang="en-CA" altLang="en-US" smtClean="0">
              <a:ea typeface="ヒラギノ角ゴ Pro W3" pitchFamily="4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9pPr>
          </a:lstStyle>
          <a:p>
            <a:fld id="{4BEA7B89-0D71-4A1A-8D39-F10D26C7852C}" type="slidenum">
              <a:rPr lang="en-CA" altLang="en-US" sz="1200"/>
              <a:pPr/>
              <a:t>27</a:t>
            </a:fld>
            <a:endParaRPr lang="en-CA" altLang="en-US" sz="120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</a:pPr>
            <a:endParaRPr lang="en-CA" altLang="en-US" smtClean="0">
              <a:ea typeface="ヒラギノ角ゴ Pro W3" pitchFamily="4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9pPr>
          </a:lstStyle>
          <a:p>
            <a:fld id="{5D2BE0C5-329F-4E54-BEF5-DA5E1D92618E}" type="slidenum">
              <a:rPr lang="en-CA" altLang="en-US" sz="1200"/>
              <a:pPr/>
              <a:t>28</a:t>
            </a:fld>
            <a:endParaRPr lang="en-CA" altLang="en-US" sz="120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 eaLnBrk="1" hangingPunct="1">
              <a:buFontTx/>
              <a:buChar char="•"/>
            </a:pPr>
            <a:endParaRPr lang="en-CA" altLang="en-US" smtClean="0">
              <a:ea typeface="ヒラギノ角ゴ Pro W3" pitchFamily="4" charset="-128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9pPr>
          </a:lstStyle>
          <a:p>
            <a:fld id="{3261892D-0376-4F71-9F92-EB044D9443D5}" type="slidenum">
              <a:rPr lang="en-CA" altLang="en-US" sz="1200"/>
              <a:pPr/>
              <a:t>29</a:t>
            </a:fld>
            <a:endParaRPr lang="en-CA" altLang="en-US" sz="120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 eaLnBrk="1" hangingPunct="1">
              <a:buFontTx/>
              <a:buChar char="•"/>
            </a:pPr>
            <a:endParaRPr lang="en-CA" altLang="en-US" smtClean="0">
              <a:ea typeface="ヒラギノ角ゴ Pro W3" pitchFamily="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9pPr>
          </a:lstStyle>
          <a:p>
            <a:fld id="{97B680D6-B6B4-4091-AED9-6839EF3144D1}" type="slidenum">
              <a:rPr lang="en-CA" altLang="en-US" sz="1200"/>
              <a:pPr/>
              <a:t>3</a:t>
            </a:fld>
            <a:endParaRPr lang="en-CA" altLang="en-US" sz="120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 eaLnBrk="1" hangingPunct="1">
              <a:buFontTx/>
              <a:buChar char="•"/>
            </a:pPr>
            <a:endParaRPr lang="en-CA" altLang="en-US" smtClean="0">
              <a:ea typeface="ヒラギノ角ゴ Pro W3" pitchFamily="4" charset="-128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9pPr>
          </a:lstStyle>
          <a:p>
            <a:fld id="{EC1FF6DB-3312-46F2-ABEE-82673D22FDE6}" type="slidenum">
              <a:rPr lang="en-CA" altLang="en-US" sz="1200"/>
              <a:pPr/>
              <a:t>30</a:t>
            </a:fld>
            <a:endParaRPr lang="en-CA" altLang="en-US" sz="120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 eaLnBrk="1" hangingPunct="1">
              <a:buFontTx/>
              <a:buChar char="•"/>
            </a:pPr>
            <a:endParaRPr lang="en-CA" altLang="en-US" smtClean="0">
              <a:ea typeface="ヒラギノ角ゴ Pro W3" pitchFamily="4" charset="-128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9pPr>
          </a:lstStyle>
          <a:p>
            <a:fld id="{5FE90699-9199-4D0B-9C7A-9ACB6241E1F2}" type="slidenum">
              <a:rPr lang="en-CA" altLang="en-US" sz="1200"/>
              <a:pPr/>
              <a:t>31</a:t>
            </a:fld>
            <a:endParaRPr lang="en-CA" altLang="en-US" sz="120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 smtClean="0">
              <a:ea typeface="ヒラギノ角ゴ Pro W3" pitchFamily="4" charset="-128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9pPr>
          </a:lstStyle>
          <a:p>
            <a:fld id="{8D397D2C-1976-4075-AAB2-11AE523C2D4A}" type="slidenum">
              <a:rPr lang="en-CA" altLang="en-US" sz="1200"/>
              <a:pPr/>
              <a:t>32</a:t>
            </a:fld>
            <a:endParaRPr lang="en-CA" altLang="en-US" sz="120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 eaLnBrk="1" hangingPunct="1">
              <a:buFontTx/>
              <a:buChar char="•"/>
            </a:pPr>
            <a:endParaRPr lang="en-US" altLang="en-US" smtClean="0">
              <a:ea typeface="ヒラギノ角ゴ Pro W3" pitchFamily="4" charset="-128"/>
            </a:endParaRPr>
          </a:p>
          <a:p>
            <a:pPr marL="171450" indent="-171450" eaLnBrk="1" hangingPunct="1">
              <a:buFontTx/>
              <a:buChar char="•"/>
            </a:pPr>
            <a:endParaRPr lang="en-CA" altLang="en-US" smtClean="0">
              <a:ea typeface="ヒラギノ角ゴ Pro W3" pitchFamily="4" charset="-128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9pPr>
          </a:lstStyle>
          <a:p>
            <a:fld id="{D5F0BA0F-403D-4697-A325-DA8D07F777D3}" type="slidenum">
              <a:rPr lang="en-CA" altLang="en-US" sz="1200"/>
              <a:pPr/>
              <a:t>33</a:t>
            </a:fld>
            <a:endParaRPr lang="en-CA" altLang="en-US" sz="120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 eaLnBrk="1" hangingPunct="1">
              <a:buFontTx/>
              <a:buChar char="•"/>
            </a:pPr>
            <a:endParaRPr lang="en-CA" altLang="en-US" smtClean="0">
              <a:ea typeface="ヒラギノ角ゴ Pro W3" pitchFamily="4" charset="-128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9pPr>
          </a:lstStyle>
          <a:p>
            <a:fld id="{563073DF-6437-4C01-897B-D37625657DE9}" type="slidenum">
              <a:rPr lang="en-CA" altLang="en-US" sz="1200"/>
              <a:pPr/>
              <a:t>34</a:t>
            </a:fld>
            <a:endParaRPr lang="en-CA" altLang="en-US" sz="120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 eaLnBrk="1" hangingPunct="1">
              <a:buFontTx/>
              <a:buChar char="•"/>
            </a:pPr>
            <a:endParaRPr lang="en-US" altLang="en-US" smtClean="0">
              <a:ea typeface="ヒラギノ角ゴ Pro W3" pitchFamily="4" charset="-128"/>
            </a:endParaRPr>
          </a:p>
          <a:p>
            <a:pPr marL="171450" indent="-171450" eaLnBrk="1" hangingPunct="1">
              <a:buFontTx/>
              <a:buChar char="•"/>
            </a:pPr>
            <a:endParaRPr lang="en-US" altLang="en-US" smtClean="0">
              <a:ea typeface="ヒラギノ角ゴ Pro W3" pitchFamily="4" charset="-128"/>
            </a:endParaRPr>
          </a:p>
          <a:p>
            <a:pPr marL="171450" indent="-171450" eaLnBrk="1" hangingPunct="1">
              <a:buFontTx/>
              <a:buChar char="•"/>
            </a:pPr>
            <a:endParaRPr lang="en-CA" altLang="en-US" smtClean="0">
              <a:ea typeface="ヒラギノ角ゴ Pro W3" pitchFamily="4" charset="-128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9pPr>
          </a:lstStyle>
          <a:p>
            <a:fld id="{13A01554-9A5C-4579-98C4-76F32F4E41CF}" type="slidenum">
              <a:rPr lang="en-CA" altLang="en-US" sz="1200"/>
              <a:pPr/>
              <a:t>35</a:t>
            </a:fld>
            <a:endParaRPr lang="en-CA" altLang="en-US" sz="120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 eaLnBrk="1" hangingPunct="1">
              <a:buFontTx/>
              <a:buChar char="•"/>
            </a:pPr>
            <a:endParaRPr lang="en-CA" altLang="en-US" smtClean="0">
              <a:ea typeface="ヒラギノ角ゴ Pro W3" pitchFamily="4" charset="-128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9pPr>
          </a:lstStyle>
          <a:p>
            <a:fld id="{C77C3550-46EF-4FB8-B68B-364C852FAB4F}" type="slidenum">
              <a:rPr lang="en-CA" altLang="en-US" sz="1200"/>
              <a:pPr/>
              <a:t>36</a:t>
            </a:fld>
            <a:endParaRPr lang="en-CA" altLang="en-US" sz="120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 eaLnBrk="1" hangingPunct="1">
              <a:buFontTx/>
              <a:buChar char="•"/>
            </a:pPr>
            <a:endParaRPr lang="en-CA" altLang="en-US" smtClean="0">
              <a:ea typeface="ヒラギノ角ゴ Pro W3" pitchFamily="4" charset="-128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9pPr>
          </a:lstStyle>
          <a:p>
            <a:fld id="{1182D7BD-6DB0-4CFB-BE45-DD9E01D54B84}" type="slidenum">
              <a:rPr lang="en-CA" altLang="en-US" sz="1200"/>
              <a:pPr/>
              <a:t>37</a:t>
            </a:fld>
            <a:endParaRPr lang="en-CA" altLang="en-US" sz="120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 eaLnBrk="1" hangingPunct="1">
              <a:buFontTx/>
              <a:buChar char="•"/>
            </a:pPr>
            <a:endParaRPr lang="en-CA" altLang="en-US" smtClean="0">
              <a:ea typeface="ヒラギノ角ゴ Pro W3" pitchFamily="4" charset="-128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9pPr>
          </a:lstStyle>
          <a:p>
            <a:fld id="{2241E9AA-3198-4D0C-95AD-A1C22E91467A}" type="slidenum">
              <a:rPr lang="en-CA" altLang="en-US" sz="1200"/>
              <a:pPr/>
              <a:t>38</a:t>
            </a:fld>
            <a:endParaRPr lang="en-CA" altLang="en-US" sz="120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 eaLnBrk="1" hangingPunct="1">
              <a:buFontTx/>
              <a:buChar char="•"/>
            </a:pPr>
            <a:endParaRPr lang="en-CA" altLang="en-US" smtClean="0">
              <a:ea typeface="ヒラギノ角ゴ Pro W3" pitchFamily="4" charset="-128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9pPr>
          </a:lstStyle>
          <a:p>
            <a:fld id="{DDD7DA75-46A9-4CF6-9054-B44D1C82E826}" type="slidenum">
              <a:rPr lang="en-CA" altLang="en-US" sz="1200"/>
              <a:pPr/>
              <a:t>39</a:t>
            </a:fld>
            <a:endParaRPr lang="en-CA" altLang="en-US" sz="120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 eaLnBrk="1" hangingPunct="1">
              <a:buFontTx/>
              <a:buChar char="•"/>
            </a:pPr>
            <a:endParaRPr lang="en-CA" altLang="en-US" smtClean="0">
              <a:ea typeface="ヒラギノ角ゴ Pro W3" pitchFamily="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9pPr>
          </a:lstStyle>
          <a:p>
            <a:fld id="{6829396D-205A-4390-896F-247DAB18288D}" type="slidenum">
              <a:rPr lang="en-CA" altLang="en-US" sz="1200"/>
              <a:pPr/>
              <a:t>4</a:t>
            </a:fld>
            <a:endParaRPr lang="en-CA" altLang="en-US" sz="120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 eaLnBrk="1" hangingPunct="1">
              <a:buFontTx/>
              <a:buChar char="•"/>
            </a:pPr>
            <a:endParaRPr lang="en-CA" altLang="en-US" smtClean="0">
              <a:ea typeface="ヒラギノ角ゴ Pro W3" pitchFamily="4" charset="-128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9pPr>
          </a:lstStyle>
          <a:p>
            <a:fld id="{FFED9B16-3D6B-4EA0-9E1D-9B4141902927}" type="slidenum">
              <a:rPr lang="en-CA" altLang="en-US" sz="1200"/>
              <a:pPr/>
              <a:t>40</a:t>
            </a:fld>
            <a:endParaRPr lang="en-CA" altLang="en-US" sz="120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 eaLnBrk="1" hangingPunct="1">
              <a:buFontTx/>
              <a:buChar char="•"/>
            </a:pPr>
            <a:endParaRPr lang="en-CA" altLang="en-US" smtClean="0">
              <a:ea typeface="ヒラギノ角ゴ Pro W3" pitchFamily="4" charset="-128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9pPr>
          </a:lstStyle>
          <a:p>
            <a:fld id="{D46A144F-2EE8-4BBB-BBA0-7A007BDE7F24}" type="slidenum">
              <a:rPr lang="en-CA" altLang="en-US" sz="1200"/>
              <a:pPr/>
              <a:t>41</a:t>
            </a:fld>
            <a:endParaRPr lang="en-CA" altLang="en-US" sz="120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ヒラギノ角ゴ Pro W3" pitchFamily="4" charset="-128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9pPr>
          </a:lstStyle>
          <a:p>
            <a:fld id="{7C9AE331-2179-4FA3-90A1-10B8D6A5DAF6}" type="slidenum">
              <a:rPr lang="en-CA" altLang="en-US" sz="1200"/>
              <a:pPr/>
              <a:t>42</a:t>
            </a:fld>
            <a:endParaRPr lang="en-CA" altLang="en-US" sz="120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 eaLnBrk="1" hangingPunct="1">
              <a:buFontTx/>
              <a:buChar char="•"/>
            </a:pPr>
            <a:endParaRPr lang="en-CA" altLang="en-US" smtClean="0">
              <a:ea typeface="ヒラギノ角ゴ Pro W3" pitchFamily="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9pPr>
          </a:lstStyle>
          <a:p>
            <a:fld id="{50509107-8192-40E4-ABE9-02609BD19965}" type="slidenum">
              <a:rPr lang="en-CA" altLang="en-US" sz="1200"/>
              <a:pPr/>
              <a:t>5</a:t>
            </a:fld>
            <a:endParaRPr lang="en-CA" altLang="en-US" sz="120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 smtClean="0">
              <a:ea typeface="ヒラギノ角ゴ Pro W3" pitchFamily="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9pPr>
          </a:lstStyle>
          <a:p>
            <a:fld id="{6B8C1857-4788-48A4-8AC4-55BBFDC9B890}" type="slidenum">
              <a:rPr lang="en-CA" altLang="en-US" sz="1200"/>
              <a:pPr/>
              <a:t>6</a:t>
            </a:fld>
            <a:endParaRPr lang="en-CA" altLang="en-US" sz="120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 smtClean="0">
              <a:ea typeface="ヒラギノ角ゴ Pro W3" pitchFamily="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9pPr>
          </a:lstStyle>
          <a:p>
            <a:fld id="{8C32273F-179A-4BAA-8AA6-2E6D13CD8275}" type="slidenum">
              <a:rPr lang="en-CA" altLang="en-US" sz="1200"/>
              <a:pPr/>
              <a:t>7</a:t>
            </a:fld>
            <a:endParaRPr lang="en-CA" altLang="en-US" sz="120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Tx/>
              <a:buChar char="•"/>
            </a:pPr>
            <a:endParaRPr lang="en-CA" altLang="en-US" smtClean="0">
              <a:ea typeface="ヒラギノ角ゴ Pro W3" pitchFamily="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9pPr>
          </a:lstStyle>
          <a:p>
            <a:fld id="{4175C61F-09A1-4D4A-8997-C108FD7ECEC7}" type="slidenum">
              <a:rPr lang="en-CA" altLang="en-US" sz="1200"/>
              <a:pPr/>
              <a:t>8</a:t>
            </a:fld>
            <a:endParaRPr lang="en-CA" altLang="en-US" sz="120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 eaLnBrk="1" hangingPunct="1">
              <a:buFontTx/>
              <a:buChar char="•"/>
            </a:pPr>
            <a:endParaRPr lang="en-CA" altLang="en-US" smtClean="0">
              <a:ea typeface="ヒラギノ角ゴ Pro W3" pitchFamily="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9pPr>
          </a:lstStyle>
          <a:p>
            <a:fld id="{71D94ED5-6CD6-49A7-AC48-18D174577271}" type="slidenum">
              <a:rPr lang="en-CA" altLang="en-US" sz="1200"/>
              <a:pPr/>
              <a:t>9</a:t>
            </a:fld>
            <a:endParaRPr lang="en-CA" alt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 eaLnBrk="1" hangingPunct="1">
              <a:buFontTx/>
              <a:buChar char="•"/>
            </a:pPr>
            <a:endParaRPr lang="en-CA" altLang="en-US" smtClean="0">
              <a:ea typeface="ヒラギノ角ゴ Pro W3" pitchFamily="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AA4ED21-F4B6-4CE6-B2C1-EEFA9BC41F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2882497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045398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609600"/>
            <a:ext cx="2133600" cy="4800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609600"/>
            <a:ext cx="6248400" cy="4800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638224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534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828800"/>
            <a:ext cx="8534400" cy="35814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1179197610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534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828800"/>
            <a:ext cx="41910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1910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432983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8" y="1828800"/>
            <a:ext cx="3818467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39742" y="1828800"/>
            <a:ext cx="3818467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8" y="3962400"/>
            <a:ext cx="3818467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9742" y="3962400"/>
            <a:ext cx="3818467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5606577-26C8-4DA4-B71C-08BB2B8A3F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2341386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943B8F8-B612-4195-BDCF-13833C906A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6628984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71E6CDC-8204-49EB-8765-6878DB4B1B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692285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828800"/>
            <a:ext cx="4191000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191000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ED877FF-6F43-4AF8-AF02-0BB1062A74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7312911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D2B93D0-28D8-40AB-8DC2-798AE62E22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5556585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616687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790511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64110812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7501802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609600"/>
            <a:ext cx="853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828800"/>
            <a:ext cx="85344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pic>
        <p:nvPicPr>
          <p:cNvPr id="1028" name="Picture 8" descr="Baycrest_colour_TAGLINE"/>
          <p:cNvPicPr>
            <a:picLocks noChangeAspect="1" noChangeArrowheads="1"/>
          </p:cNvPicPr>
          <p:nvPr userDrawn="1"/>
        </p:nvPicPr>
        <p:blipFill>
          <a:blip r:embed="rId16" cstate="email">
            <a:lum bright="-14000"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450" y="5899150"/>
            <a:ext cx="374015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Line 9"/>
          <p:cNvSpPr>
            <a:spLocks noChangeShapeType="1"/>
          </p:cNvSpPr>
          <p:nvPr userDrawn="1"/>
        </p:nvSpPr>
        <p:spPr bwMode="auto">
          <a:xfrm>
            <a:off x="304800" y="5638800"/>
            <a:ext cx="8458200" cy="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030" name="Line 10"/>
          <p:cNvSpPr>
            <a:spLocks noChangeShapeType="1"/>
          </p:cNvSpPr>
          <p:nvPr userDrawn="1"/>
        </p:nvSpPr>
        <p:spPr bwMode="auto">
          <a:xfrm>
            <a:off x="304800" y="5715000"/>
            <a:ext cx="8534400" cy="0"/>
          </a:xfrm>
          <a:prstGeom prst="line">
            <a:avLst/>
          </a:prstGeom>
          <a:noFill/>
          <a:ln w="22225">
            <a:solidFill>
              <a:srgbClr val="00B4DA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8580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800"/>
            </a:lvl1pPr>
          </a:lstStyle>
          <a:p>
            <a:fld id="{D4370EE4-8775-4AC8-AC26-DA6E3DE30DF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2" r:id="rId1"/>
    <p:sldLayoutId id="2147483953" r:id="rId2"/>
    <p:sldLayoutId id="2147483954" r:id="rId3"/>
    <p:sldLayoutId id="2147483955" r:id="rId4"/>
    <p:sldLayoutId id="2147483956" r:id="rId5"/>
    <p:sldLayoutId id="2147483957" r:id="rId6"/>
    <p:sldLayoutId id="2147483958" r:id="rId7"/>
    <p:sldLayoutId id="2147483959" r:id="rId8"/>
    <p:sldLayoutId id="2147483960" r:id="rId9"/>
    <p:sldLayoutId id="2147483961" r:id="rId10"/>
    <p:sldLayoutId id="2147483962" r:id="rId11"/>
    <p:sldLayoutId id="2147483963" r:id="rId12"/>
    <p:sldLayoutId id="2147483964" r:id="rId13"/>
    <p:sldLayoutId id="2147483965" r:id="rId14"/>
  </p:sldLayoutIdLst>
  <p:transition>
    <p:fad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ヒラギノ角ゴ Pro W3" pitchFamily="4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ea typeface="ヒラギノ角ゴ Pro W3" charset="-128"/>
          <a:cs typeface="ヒラギノ角ゴ Pro W3" pitchFamily="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ea typeface="ヒラギノ角ゴ Pro W3" charset="-128"/>
          <a:cs typeface="ヒラギノ角ゴ Pro W3" pitchFamily="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ea typeface="ヒラギノ角ゴ Pro W3" charset="-128"/>
          <a:cs typeface="ヒラギノ角ゴ Pro W3" pitchFamily="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ea typeface="ヒラギノ角ゴ Pro W3" charset="-128"/>
          <a:cs typeface="ヒラギノ角ゴ Pro W3" pitchFamily="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ea typeface="ヒラギノ角ゴ Pro W3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ea typeface="ヒラギノ角ゴ Pro W3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ea typeface="ヒラギノ角ゴ Pro W3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ea typeface="ヒラギノ角ゴ Pro W3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ヒラギノ角ゴ Pro W3" pitchFamily="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ヒラギノ角ゴ Pro W3" pitchFamily="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ヒラギノ角ゴ Pro W3" pitchFamily="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ヒラギノ角ゴ Pro W3" pitchFamily="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ヒラギノ角ゴ Pro W3" pitchFamily="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mailto:editor-in-chief@ipac-canada.org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ChangeArrowheads="1"/>
          </p:cNvSpPr>
          <p:nvPr/>
        </p:nvSpPr>
        <p:spPr bwMode="auto">
          <a:xfrm>
            <a:off x="0" y="0"/>
            <a:ext cx="9144000" cy="5791200"/>
          </a:xfrm>
          <a:prstGeom prst="rect">
            <a:avLst/>
          </a:prstGeom>
          <a:solidFill>
            <a:srgbClr val="00B4DB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9pPr>
          </a:lstStyle>
          <a:p>
            <a:pPr algn="ctr"/>
            <a:endParaRPr lang="en-CA" altLang="en-US"/>
          </a:p>
        </p:txBody>
      </p:sp>
      <p:sp>
        <p:nvSpPr>
          <p:cNvPr id="18435" name="Line 9"/>
          <p:cNvSpPr>
            <a:spLocks noChangeShapeType="1"/>
          </p:cNvSpPr>
          <p:nvPr/>
        </p:nvSpPr>
        <p:spPr bwMode="auto">
          <a:xfrm>
            <a:off x="304800" y="2362200"/>
            <a:ext cx="8458200" cy="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2052" name="Rectangle 5"/>
          <p:cNvSpPr>
            <a:spLocks noChangeArrowheads="1"/>
          </p:cNvSpPr>
          <p:nvPr/>
        </p:nvSpPr>
        <p:spPr bwMode="auto">
          <a:xfrm>
            <a:off x="381000" y="914400"/>
            <a:ext cx="8458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9pPr>
          </a:lstStyle>
          <a:p>
            <a:pPr algn="ctr"/>
            <a:r>
              <a:rPr lang="en-US" altLang="en-US" sz="32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Infection Prevention and Control with</a:t>
            </a:r>
          </a:p>
          <a:p>
            <a:pPr algn="ctr"/>
            <a:r>
              <a:rPr lang="en-US" altLang="en-US" sz="32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Accreditation Canada Qmentum Program</a:t>
            </a:r>
            <a:endParaRPr lang="en-US" altLang="en-US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8437" name="Rectangle 6"/>
          <p:cNvSpPr>
            <a:spLocks noChangeArrowheads="1"/>
          </p:cNvSpPr>
          <p:nvPr/>
        </p:nvSpPr>
        <p:spPr bwMode="auto">
          <a:xfrm>
            <a:off x="381000" y="2743200"/>
            <a:ext cx="8458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9pPr>
          </a:lstStyle>
          <a:p>
            <a:endParaRPr lang="en-CA" altLang="en-US" sz="3200" b="1" baseline="30000">
              <a:solidFill>
                <a:schemeClr val="bg1"/>
              </a:solidFill>
            </a:endParaRPr>
          </a:p>
        </p:txBody>
      </p:sp>
      <p:sp>
        <p:nvSpPr>
          <p:cNvPr id="18438" name="Line 10"/>
          <p:cNvSpPr>
            <a:spLocks noChangeShapeType="1"/>
          </p:cNvSpPr>
          <p:nvPr/>
        </p:nvSpPr>
        <p:spPr bwMode="auto">
          <a:xfrm>
            <a:off x="304800" y="3733800"/>
            <a:ext cx="8458200" cy="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18439" name="Rectangle 82"/>
          <p:cNvSpPr>
            <a:spLocks noChangeArrowheads="1"/>
          </p:cNvSpPr>
          <p:nvPr/>
        </p:nvSpPr>
        <p:spPr bwMode="auto">
          <a:xfrm>
            <a:off x="381000" y="2590800"/>
            <a:ext cx="8458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9pPr>
          </a:lstStyle>
          <a:p>
            <a:pPr algn="ctr"/>
            <a:r>
              <a:rPr lang="en-US" altLang="en-US" sz="4000" b="1" baseline="30000">
                <a:solidFill>
                  <a:schemeClr val="bg1"/>
                </a:solidFill>
              </a:rPr>
              <a:t>Chingiz Amirov MSc-QIPS, MPH, CIC</a:t>
            </a:r>
          </a:p>
          <a:p>
            <a:pPr algn="ctr"/>
            <a:r>
              <a:rPr lang="en-US" altLang="en-US" sz="2000" b="1">
                <a:solidFill>
                  <a:schemeClr val="bg1"/>
                </a:solidFill>
              </a:rPr>
              <a:t>Director, Infection Prevention and Control, Baycrest Health Sciences</a:t>
            </a:r>
            <a:endParaRPr lang="en-US" altLang="en-US" sz="2000" b="1" baseline="30000">
              <a:solidFill>
                <a:schemeClr val="bg1"/>
              </a:solidFill>
            </a:endParaRPr>
          </a:p>
        </p:txBody>
      </p:sp>
      <p:sp>
        <p:nvSpPr>
          <p:cNvPr id="18440" name="TextBox 9"/>
          <p:cNvSpPr txBox="1">
            <a:spLocks noChangeArrowheads="1"/>
          </p:cNvSpPr>
          <p:nvPr/>
        </p:nvSpPr>
        <p:spPr bwMode="auto">
          <a:xfrm>
            <a:off x="914400" y="4267200"/>
            <a:ext cx="394811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9pPr>
          </a:lstStyle>
          <a:p>
            <a:pPr algn="ctr"/>
            <a:r>
              <a:rPr lang="en-US" altLang="en-US">
                <a:solidFill>
                  <a:srgbClr val="FFFFFF"/>
                </a:solidFill>
              </a:rPr>
              <a:t>Hosted by Julie Langlois </a:t>
            </a:r>
            <a:br>
              <a:rPr lang="en-US" altLang="en-US">
                <a:solidFill>
                  <a:srgbClr val="FFFFFF"/>
                </a:solidFill>
              </a:rPr>
            </a:br>
            <a:r>
              <a:rPr lang="en-US" altLang="en-US" sz="2000">
                <a:solidFill>
                  <a:srgbClr val="FFFFFF"/>
                </a:solidFill>
              </a:rPr>
              <a:t>Accreditation Canada</a:t>
            </a:r>
          </a:p>
        </p:txBody>
      </p:sp>
      <p:pic>
        <p:nvPicPr>
          <p:cNvPr id="11" name="Picture 10" descr="GOJO Color Logo-Large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9800" y="4451350"/>
            <a:ext cx="2209800" cy="795338"/>
          </a:xfrm>
          <a:prstGeom prst="rect">
            <a:avLst/>
          </a:prstGeom>
          <a:noFill/>
          <a:ln>
            <a:noFill/>
          </a:ln>
          <a:effectLst>
            <a:outerShdw blurRad="50800" dist="63500" dir="2700000" rotWithShape="0">
              <a:srgbClr val="808080">
                <a:alpha val="42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2" name="TextBox 11"/>
          <p:cNvSpPr txBox="1">
            <a:spLocks noChangeArrowheads="1"/>
          </p:cNvSpPr>
          <p:nvPr/>
        </p:nvSpPr>
        <p:spPr bwMode="auto">
          <a:xfrm>
            <a:off x="6288088" y="4038600"/>
            <a:ext cx="15986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9pPr>
          </a:lstStyle>
          <a:p>
            <a:pPr algn="ctr"/>
            <a:r>
              <a:rPr lang="en-US" altLang="en-US" sz="2000">
                <a:solidFill>
                  <a:schemeClr val="bg1"/>
                </a:solidFill>
                <a:latin typeface="Calibri" pitchFamily="4" charset="0"/>
              </a:rPr>
              <a:t>Sponsored by</a:t>
            </a:r>
          </a:p>
        </p:txBody>
      </p:sp>
      <p:sp>
        <p:nvSpPr>
          <p:cNvPr id="18443" name="TextBox 12"/>
          <p:cNvSpPr txBox="1">
            <a:spLocks noChangeArrowheads="1"/>
          </p:cNvSpPr>
          <p:nvPr/>
        </p:nvSpPr>
        <p:spPr bwMode="auto">
          <a:xfrm>
            <a:off x="6286500" y="5162550"/>
            <a:ext cx="1749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9pPr>
          </a:lstStyle>
          <a:p>
            <a:pPr algn="ctr"/>
            <a:r>
              <a:rPr lang="en-US" altLang="en-US" sz="2000">
                <a:solidFill>
                  <a:schemeClr val="bg1"/>
                </a:solidFill>
                <a:latin typeface="Calibri" pitchFamily="4" charset="0"/>
              </a:rPr>
              <a:t>www.gojo.com</a:t>
            </a:r>
          </a:p>
        </p:txBody>
      </p:sp>
      <p:sp>
        <p:nvSpPr>
          <p:cNvPr id="18444" name="TextBox 13"/>
          <p:cNvSpPr txBox="1">
            <a:spLocks noChangeArrowheads="1"/>
          </p:cNvSpPr>
          <p:nvPr/>
        </p:nvSpPr>
        <p:spPr bwMode="auto">
          <a:xfrm>
            <a:off x="3252788" y="6477000"/>
            <a:ext cx="26876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9pPr>
          </a:lstStyle>
          <a:p>
            <a:pPr algn="ctr"/>
            <a:r>
              <a:rPr lang="en-US" altLang="en-US" sz="1800" b="1">
                <a:latin typeface="Calibri" pitchFamily="4" charset="0"/>
              </a:rPr>
              <a:t>www.webbertraining.com</a:t>
            </a:r>
          </a:p>
        </p:txBody>
      </p:sp>
      <p:sp>
        <p:nvSpPr>
          <p:cNvPr id="18445" name="TextBox 14"/>
          <p:cNvSpPr txBox="1">
            <a:spLocks noChangeArrowheads="1"/>
          </p:cNvSpPr>
          <p:nvPr/>
        </p:nvSpPr>
        <p:spPr bwMode="auto">
          <a:xfrm>
            <a:off x="7634288" y="6477000"/>
            <a:ext cx="15097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9pPr>
          </a:lstStyle>
          <a:p>
            <a:pPr algn="r"/>
            <a:r>
              <a:rPr lang="en-US" altLang="en-US" sz="1800" b="1">
                <a:latin typeface="Calibri" pitchFamily="4" charset="0"/>
              </a:rPr>
              <a:t>April 28, 2017</a:t>
            </a:r>
          </a:p>
        </p:txBody>
      </p:sp>
      <p:pic>
        <p:nvPicPr>
          <p:cNvPr id="15" name="Picture 14" descr="15_Year_Anni_Crest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663" y="73025"/>
            <a:ext cx="1735137" cy="690563"/>
          </a:xfrm>
          <a:prstGeom prst="rect">
            <a:avLst/>
          </a:prstGeom>
          <a:noFill/>
          <a:ln>
            <a:noFill/>
          </a:ln>
          <a:effectLst>
            <a:outerShdw blurRad="50800" dist="177801" dir="2700000" algn="tl" rotWithShape="0">
              <a:srgbClr val="80808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10" descr="Slide1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534400" cy="1143000"/>
          </a:xfrm>
        </p:spPr>
        <p:txBody>
          <a:bodyPr/>
          <a:lstStyle/>
          <a:p>
            <a:pPr algn="ctr" eaLnBrk="1" hangingPunct="1"/>
            <a:r>
              <a:rPr lang="en-CA" altLang="en-US" sz="3200" smtClean="0">
                <a:solidFill>
                  <a:schemeClr val="tx1"/>
                </a:solidFill>
              </a:rPr>
              <a:t>What’s special about Qmentum?</a:t>
            </a:r>
            <a:endParaRPr lang="en-US" altLang="en-US" sz="3200" smtClean="0">
              <a:solidFill>
                <a:schemeClr val="tx1"/>
              </a:solidFill>
            </a:endParaRPr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9pPr>
          </a:lstStyle>
          <a:p>
            <a:fld id="{D36DE906-136A-4611-BBCC-12D85B4AD295}" type="slidenum">
              <a:rPr lang="en-US" altLang="en-US" sz="1800"/>
              <a:pPr/>
              <a:t>11</a:t>
            </a:fld>
            <a:endParaRPr lang="en-US" altLang="en-US" sz="1800"/>
          </a:p>
        </p:txBody>
      </p:sp>
      <p:grpSp>
        <p:nvGrpSpPr>
          <p:cNvPr id="38916" name="Group 5"/>
          <p:cNvGrpSpPr>
            <a:grpSpLocks/>
          </p:cNvGrpSpPr>
          <p:nvPr/>
        </p:nvGrpSpPr>
        <p:grpSpPr bwMode="auto">
          <a:xfrm>
            <a:off x="762000" y="1447800"/>
            <a:ext cx="7594600" cy="3906838"/>
            <a:chOff x="762000" y="1447800"/>
            <a:chExt cx="7594429" cy="3906460"/>
          </a:xfrm>
        </p:grpSpPr>
        <p:grpSp>
          <p:nvGrpSpPr>
            <p:cNvPr id="38917" name="Group 2"/>
            <p:cNvGrpSpPr>
              <a:grpSpLocks/>
            </p:cNvGrpSpPr>
            <p:nvPr/>
          </p:nvGrpSpPr>
          <p:grpSpPr bwMode="auto">
            <a:xfrm>
              <a:off x="762000" y="1447800"/>
              <a:ext cx="7594429" cy="3906460"/>
              <a:chOff x="762000" y="1447800"/>
              <a:chExt cx="7594429" cy="3906460"/>
            </a:xfrm>
          </p:grpSpPr>
          <p:pic>
            <p:nvPicPr>
              <p:cNvPr id="38919" name="Picture 5" descr="3 yr cycle (clr)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2000" y="1447800"/>
                <a:ext cx="7594429" cy="39064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8920" name="Rounded Rectangle 1"/>
              <p:cNvSpPr>
                <a:spLocks noChangeArrowheads="1"/>
              </p:cNvSpPr>
              <p:nvPr/>
            </p:nvSpPr>
            <p:spPr bwMode="auto">
              <a:xfrm>
                <a:off x="4114800" y="3124200"/>
                <a:ext cx="2057400" cy="276830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pitchFamily="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pitchFamily="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pitchFamily="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pitchFamily="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pitchFamily="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pitchFamily="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pitchFamily="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pitchFamily="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pitchFamily="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38918" name="TextBox 3"/>
            <p:cNvSpPr txBox="1">
              <a:spLocks noChangeArrowheads="1"/>
            </p:cNvSpPr>
            <p:nvPr/>
          </p:nvSpPr>
          <p:spPr bwMode="auto">
            <a:xfrm>
              <a:off x="4114725" y="3031972"/>
              <a:ext cx="2971733" cy="4619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4" charset="-128"/>
                </a:defRPr>
              </a:lvl9pPr>
            </a:lstStyle>
            <a:p>
              <a:r>
                <a:rPr lang="en-US" altLang="en-US">
                  <a:solidFill>
                    <a:srgbClr val="7F7F7F"/>
                  </a:solidFill>
                </a:rPr>
                <a:t>4 YEAR CYCLE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2" name="Group 11"/>
          <p:cNvGrpSpPr>
            <a:grpSpLocks/>
          </p:cNvGrpSpPr>
          <p:nvPr/>
        </p:nvGrpSpPr>
        <p:grpSpPr bwMode="auto">
          <a:xfrm>
            <a:off x="762000" y="1447800"/>
            <a:ext cx="7594600" cy="3906838"/>
            <a:chOff x="762000" y="1447800"/>
            <a:chExt cx="7594429" cy="3906460"/>
          </a:xfrm>
        </p:grpSpPr>
        <p:pic>
          <p:nvPicPr>
            <p:cNvPr id="40973" name="Picture 5" descr="3 yr cycle (clr)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1447800"/>
              <a:ext cx="7594429" cy="3906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974" name="Rounded Rectangle 13"/>
            <p:cNvSpPr>
              <a:spLocks noChangeArrowheads="1"/>
            </p:cNvSpPr>
            <p:nvPr/>
          </p:nvSpPr>
          <p:spPr bwMode="auto">
            <a:xfrm>
              <a:off x="4114800" y="3124200"/>
              <a:ext cx="2057400" cy="27683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4" charset="-128"/>
                </a:defRPr>
              </a:lvl9pPr>
            </a:lstStyle>
            <a:p>
              <a:endParaRPr lang="en-US" altLang="en-US"/>
            </a:p>
          </p:txBody>
        </p:sp>
      </p:grpSp>
      <p:pic>
        <p:nvPicPr>
          <p:cNvPr id="40963" name="Picture 2" descr="http://implementationcentral.com/ebponline/wp-content/uploads/2013/06/PDSA-cycle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1600" y="1600200"/>
            <a:ext cx="1512888" cy="77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4" name="Picture 4" descr="http://implementationcentral.com/ebponline/wp-content/uploads/2013/06/PDSA-cycle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3000" y="598488"/>
            <a:ext cx="1512888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4" descr="http://implementationcentral.com/ebponline/wp-content/uploads/2013/06/PDSA-cycle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50038" y="4695825"/>
            <a:ext cx="1482725" cy="77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Picture 4" descr="http://implementationcentral.com/ebponline/wp-content/uploads/2013/06/PDSA-cycle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38538" y="5114925"/>
            <a:ext cx="1512887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7" name="Oval 10"/>
          <p:cNvSpPr>
            <a:spLocks noChangeArrowheads="1"/>
          </p:cNvSpPr>
          <p:nvPr/>
        </p:nvSpPr>
        <p:spPr bwMode="auto">
          <a:xfrm rot="2306521">
            <a:off x="919163" y="1284288"/>
            <a:ext cx="3165475" cy="1985962"/>
          </a:xfrm>
          <a:prstGeom prst="ellipse">
            <a:avLst/>
          </a:prstGeom>
          <a:noFill/>
          <a:ln w="25400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9pPr>
          </a:lstStyle>
          <a:p>
            <a:endParaRPr lang="en-US" altLang="en-US"/>
          </a:p>
        </p:txBody>
      </p:sp>
      <p:sp>
        <p:nvSpPr>
          <p:cNvPr id="40968" name="Oval 11"/>
          <p:cNvSpPr>
            <a:spLocks noChangeArrowheads="1"/>
          </p:cNvSpPr>
          <p:nvPr/>
        </p:nvSpPr>
        <p:spPr bwMode="auto">
          <a:xfrm rot="2306521">
            <a:off x="5538788" y="3694113"/>
            <a:ext cx="3048000" cy="1981200"/>
          </a:xfrm>
          <a:prstGeom prst="ellipse">
            <a:avLst/>
          </a:prstGeom>
          <a:noFill/>
          <a:ln w="25400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9pPr>
          </a:lstStyle>
          <a:p>
            <a:endParaRPr lang="en-US" altLang="en-US"/>
          </a:p>
        </p:txBody>
      </p:sp>
      <p:sp>
        <p:nvSpPr>
          <p:cNvPr id="40969" name="Oval 12"/>
          <p:cNvSpPr>
            <a:spLocks noChangeArrowheads="1"/>
          </p:cNvSpPr>
          <p:nvPr/>
        </p:nvSpPr>
        <p:spPr bwMode="auto">
          <a:xfrm rot="5400000">
            <a:off x="2913062" y="3875088"/>
            <a:ext cx="2765425" cy="1981200"/>
          </a:xfrm>
          <a:prstGeom prst="ellipse">
            <a:avLst/>
          </a:prstGeom>
          <a:noFill/>
          <a:ln w="25400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9pPr>
          </a:lstStyle>
          <a:p>
            <a:endParaRPr lang="en-US" altLang="en-US"/>
          </a:p>
        </p:txBody>
      </p:sp>
      <p:sp>
        <p:nvSpPr>
          <p:cNvPr id="40970" name="Oval 13"/>
          <p:cNvSpPr>
            <a:spLocks noChangeArrowheads="1"/>
          </p:cNvSpPr>
          <p:nvPr/>
        </p:nvSpPr>
        <p:spPr bwMode="auto">
          <a:xfrm rot="5400000">
            <a:off x="4114800" y="620713"/>
            <a:ext cx="3048000" cy="1981200"/>
          </a:xfrm>
          <a:prstGeom prst="ellipse">
            <a:avLst/>
          </a:prstGeom>
          <a:noFill/>
          <a:ln w="25400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9pPr>
          </a:lstStyle>
          <a:p>
            <a:endParaRPr lang="en-US" altLang="en-US"/>
          </a:p>
        </p:txBody>
      </p:sp>
      <p:sp>
        <p:nvSpPr>
          <p:cNvPr id="40971" name="Slide Number Placeholder 10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9pPr>
          </a:lstStyle>
          <a:p>
            <a:fld id="{CD6706F2-4DDC-4079-9A71-77B174991269}" type="slidenum">
              <a:rPr lang="en-US" altLang="en-US" sz="1800"/>
              <a:pPr/>
              <a:t>12</a:t>
            </a:fld>
            <a:endParaRPr lang="en-US" altLang="en-US" sz="1800"/>
          </a:p>
        </p:txBody>
      </p:sp>
      <p:sp>
        <p:nvSpPr>
          <p:cNvPr id="40972" name="TextBox 14"/>
          <p:cNvSpPr txBox="1">
            <a:spLocks noChangeArrowheads="1"/>
          </p:cNvSpPr>
          <p:nvPr/>
        </p:nvSpPr>
        <p:spPr bwMode="auto">
          <a:xfrm>
            <a:off x="4114800" y="3032125"/>
            <a:ext cx="2971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9pPr>
          </a:lstStyle>
          <a:p>
            <a:r>
              <a:rPr lang="en-US" altLang="en-US">
                <a:solidFill>
                  <a:srgbClr val="7F7F7F"/>
                </a:solidFill>
              </a:rPr>
              <a:t>4 YEAR CYCLE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4" descr="http://implementationcentral.com/ebponline/wp-content/uploads/2013/06/PDSA-cyc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79388"/>
            <a:ext cx="9144000" cy="652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9pPr>
          </a:lstStyle>
          <a:p>
            <a:fld id="{02503610-91F5-4FD0-AC28-2CEF0AED20A6}" type="slidenum">
              <a:rPr lang="en-US" altLang="en-US" sz="1800"/>
              <a:pPr/>
              <a:t>13</a:t>
            </a:fld>
            <a:endParaRPr lang="en-US" altLang="en-US" sz="180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58" name="Group 5"/>
          <p:cNvGrpSpPr>
            <a:grpSpLocks/>
          </p:cNvGrpSpPr>
          <p:nvPr/>
        </p:nvGrpSpPr>
        <p:grpSpPr bwMode="auto">
          <a:xfrm>
            <a:off x="762000" y="1447800"/>
            <a:ext cx="7594600" cy="3906838"/>
            <a:chOff x="762000" y="1447800"/>
            <a:chExt cx="7594429" cy="3906460"/>
          </a:xfrm>
        </p:grpSpPr>
        <p:pic>
          <p:nvPicPr>
            <p:cNvPr id="45063" name="Picture 5" descr="3 yr cycle (clr)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1447800"/>
              <a:ext cx="7594429" cy="3906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064" name="Rounded Rectangle 7"/>
            <p:cNvSpPr>
              <a:spLocks noChangeArrowheads="1"/>
            </p:cNvSpPr>
            <p:nvPr/>
          </p:nvSpPr>
          <p:spPr bwMode="auto">
            <a:xfrm>
              <a:off x="4114800" y="3124200"/>
              <a:ext cx="2057400" cy="27683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4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45059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534400" cy="1143000"/>
          </a:xfrm>
        </p:spPr>
        <p:txBody>
          <a:bodyPr/>
          <a:lstStyle/>
          <a:p>
            <a:pPr algn="ctr" eaLnBrk="1" hangingPunct="1"/>
            <a:r>
              <a:rPr lang="en-CA" altLang="en-US" sz="3200" smtClean="0">
                <a:solidFill>
                  <a:schemeClr val="tx1"/>
                </a:solidFill>
              </a:rPr>
              <a:t>What’s special about Qmentum?</a:t>
            </a:r>
            <a:endParaRPr lang="en-US" altLang="en-US" sz="3200" smtClean="0">
              <a:solidFill>
                <a:schemeClr val="tx1"/>
              </a:solidFill>
            </a:endParaRPr>
          </a:p>
        </p:txBody>
      </p:sp>
      <p:sp>
        <p:nvSpPr>
          <p:cNvPr id="45060" name="Oval 4"/>
          <p:cNvSpPr>
            <a:spLocks noChangeArrowheads="1"/>
          </p:cNvSpPr>
          <p:nvPr/>
        </p:nvSpPr>
        <p:spPr bwMode="auto">
          <a:xfrm>
            <a:off x="6477000" y="1905000"/>
            <a:ext cx="2044700" cy="1981200"/>
          </a:xfrm>
          <a:prstGeom prst="ellipse">
            <a:avLst/>
          </a:prstGeom>
          <a:noFill/>
          <a:ln w="60325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9pPr>
          </a:lstStyle>
          <a:p>
            <a:endParaRPr lang="en-US" altLang="en-US"/>
          </a:p>
        </p:txBody>
      </p:sp>
      <p:sp>
        <p:nvSpPr>
          <p:cNvPr id="45061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9pPr>
          </a:lstStyle>
          <a:p>
            <a:fld id="{FB0F2CF5-3B38-4E15-A035-470C9E0FABB1}" type="slidenum">
              <a:rPr lang="en-US" altLang="en-US" sz="1800"/>
              <a:pPr/>
              <a:t>14</a:t>
            </a:fld>
            <a:endParaRPr lang="en-US" altLang="en-US" sz="1800"/>
          </a:p>
        </p:txBody>
      </p:sp>
      <p:sp>
        <p:nvSpPr>
          <p:cNvPr id="45062" name="TextBox 8"/>
          <p:cNvSpPr txBox="1">
            <a:spLocks noChangeArrowheads="1"/>
          </p:cNvSpPr>
          <p:nvPr/>
        </p:nvSpPr>
        <p:spPr bwMode="auto">
          <a:xfrm>
            <a:off x="4114800" y="3032125"/>
            <a:ext cx="2971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9pPr>
          </a:lstStyle>
          <a:p>
            <a:r>
              <a:rPr lang="en-US" altLang="en-US">
                <a:solidFill>
                  <a:srgbClr val="7F7F7F"/>
                </a:solidFill>
              </a:rPr>
              <a:t>4 YEAR CYCLE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7400" y="457200"/>
            <a:ext cx="50292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9pPr>
          </a:lstStyle>
          <a:p>
            <a:fld id="{495F56F4-26BD-4F1B-858E-A4F4B5942AFD}" type="slidenum">
              <a:rPr lang="en-US" altLang="en-US" sz="1800"/>
              <a:pPr/>
              <a:t>15</a:t>
            </a:fld>
            <a:endParaRPr lang="en-US" altLang="en-US" sz="1800"/>
          </a:p>
        </p:txBody>
      </p:sp>
      <p:sp>
        <p:nvSpPr>
          <p:cNvPr id="47108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-228600"/>
            <a:ext cx="8534400" cy="1143000"/>
          </a:xfrm>
        </p:spPr>
        <p:txBody>
          <a:bodyPr/>
          <a:lstStyle/>
          <a:p>
            <a:pPr algn="ctr" eaLnBrk="1" hangingPunct="1"/>
            <a:r>
              <a:rPr lang="en-CA" altLang="en-US" sz="3200" smtClean="0">
                <a:solidFill>
                  <a:schemeClr val="tx1"/>
                </a:solidFill>
              </a:rPr>
              <a:t>Tracer activities</a:t>
            </a:r>
            <a:endParaRPr lang="en-US" altLang="en-US" sz="32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534400" cy="1143000"/>
          </a:xfrm>
        </p:spPr>
        <p:txBody>
          <a:bodyPr/>
          <a:lstStyle/>
          <a:p>
            <a:pPr algn="ctr" eaLnBrk="1" hangingPunct="1"/>
            <a:r>
              <a:rPr lang="en-CA" altLang="en-US" sz="3200" smtClean="0">
                <a:solidFill>
                  <a:schemeClr val="tx1"/>
                </a:solidFill>
              </a:rPr>
              <a:t>Tracers</a:t>
            </a:r>
            <a:endParaRPr lang="en-US" altLang="en-US" sz="3200" smtClean="0">
              <a:solidFill>
                <a:schemeClr val="tx1"/>
              </a:solidFill>
            </a:endParaRPr>
          </a:p>
        </p:txBody>
      </p:sp>
      <p:sp>
        <p:nvSpPr>
          <p:cNvPr id="4915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8077200" cy="3352800"/>
          </a:xfrm>
          <a:noFill/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800" smtClean="0"/>
              <a:t>Compliance with standards alone not enough</a:t>
            </a:r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2800" smtClean="0"/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800" smtClean="0"/>
              <a:t>Preparation two-pronged: </a:t>
            </a:r>
          </a:p>
          <a:p>
            <a:pPr marL="1409700" lvl="2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en-US" smtClean="0"/>
              <a:t>demonstrate compliance with IPAC standards</a:t>
            </a:r>
          </a:p>
          <a:p>
            <a:pPr marL="1409700" lvl="2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en-US" smtClean="0"/>
              <a:t>ensure POC staff convey their understanding of &amp; adherence to these standards</a:t>
            </a:r>
            <a:endParaRPr lang="en-CA" altLang="en-US" b="1" smtClean="0"/>
          </a:p>
          <a:p>
            <a:pPr marL="609600" indent="-609600" eaLnBrk="1" hangingPunct="1">
              <a:lnSpc>
                <a:spcPct val="80000"/>
              </a:lnSpc>
            </a:pPr>
            <a:endParaRPr lang="en-CA" altLang="en-US" sz="2800" b="1" smtClean="0"/>
          </a:p>
        </p:txBody>
      </p:sp>
      <p:pic>
        <p:nvPicPr>
          <p:cNvPr id="49156" name="Picture 5" descr="http://www.casinoessentials.com/wp-content/uploads/2013/01/Icon_Asset_Inventory_Management-300x30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5400" y="41148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7" name="Picture 7" descr="http://losrobleshomecare.com/wp-content/uploads/2013/01/nurse-icon-304x304-150x150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29400" y="41148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8" name="Picture 5" descr="http://www.casinoessentials.com/wp-content/uploads/2013/01/Icon_Asset_Inventory_Management-300x30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3000" y="41148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9" name="TextBox 6"/>
          <p:cNvSpPr txBox="1">
            <a:spLocks noChangeArrowheads="1"/>
          </p:cNvSpPr>
          <p:nvPr/>
        </p:nvSpPr>
        <p:spPr bwMode="auto">
          <a:xfrm>
            <a:off x="6324600" y="4495800"/>
            <a:ext cx="4540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9pPr>
          </a:lstStyle>
          <a:p>
            <a:r>
              <a:rPr lang="en-US" altLang="en-US" sz="3600" b="1">
                <a:solidFill>
                  <a:srgbClr val="FF0000"/>
                </a:solidFill>
              </a:rPr>
              <a:t>+</a:t>
            </a:r>
          </a:p>
        </p:txBody>
      </p:sp>
      <p:cxnSp>
        <p:nvCxnSpPr>
          <p:cNvPr id="49160" name="Straight Arrow Connector 8"/>
          <p:cNvCxnSpPr>
            <a:cxnSpLocks noChangeShapeType="1"/>
          </p:cNvCxnSpPr>
          <p:nvPr/>
        </p:nvCxnSpPr>
        <p:spPr bwMode="auto">
          <a:xfrm>
            <a:off x="2805113" y="4800600"/>
            <a:ext cx="1843087" cy="1588"/>
          </a:xfrm>
          <a:prstGeom prst="straightConnector1">
            <a:avLst/>
          </a:prstGeom>
          <a:noFill/>
          <a:ln w="76200">
            <a:solidFill>
              <a:srgbClr val="0070C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9161" name="Rectangle 9"/>
          <p:cNvSpPr>
            <a:spLocks noChangeArrowheads="1"/>
          </p:cNvSpPr>
          <p:nvPr/>
        </p:nvSpPr>
        <p:spPr bwMode="auto">
          <a:xfrm>
            <a:off x="4724400" y="3962400"/>
            <a:ext cx="3276600" cy="1676400"/>
          </a:xfrm>
          <a:prstGeom prst="rect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9pPr>
          </a:lstStyle>
          <a:p>
            <a:endParaRPr lang="en-US" altLang="en-US"/>
          </a:p>
        </p:txBody>
      </p:sp>
      <p:sp>
        <p:nvSpPr>
          <p:cNvPr id="49162" name="Slide Number Placeholder 9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9pPr>
          </a:lstStyle>
          <a:p>
            <a:fld id="{3B242DE8-A5F1-48C1-9911-C4959519880A}" type="slidenum">
              <a:rPr lang="en-US" altLang="en-US" sz="1800"/>
              <a:pPr/>
              <a:t>16</a:t>
            </a:fld>
            <a:endParaRPr lang="en-US" altLang="en-US" sz="180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924800" cy="3352800"/>
          </a:xfrm>
          <a:noFill/>
        </p:spPr>
        <p:txBody>
          <a:bodyPr/>
          <a:lstStyle/>
          <a:p>
            <a:endParaRPr lang="en-US" altLang="en-US" sz="2800" smtClean="0"/>
          </a:p>
        </p:txBody>
      </p:sp>
      <p:pic>
        <p:nvPicPr>
          <p:cNvPr id="51203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4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9pPr>
          </a:lstStyle>
          <a:p>
            <a:fld id="{FC1027DD-F512-4676-B5DC-4D4D8D9CF1C0}" type="slidenum">
              <a:rPr lang="en-US" altLang="en-US" sz="1800"/>
              <a:pPr/>
              <a:t>17</a:t>
            </a:fld>
            <a:endParaRPr lang="en-US" altLang="en-US" sz="180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7" descr="http://www.baycrest.org/wp-content/themes/baycrestwp/images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9625" y="476250"/>
            <a:ext cx="32385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1" name="Picture 9" descr="http://www.westpark.org/~/media/Images/logo-wp.ash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3113" y="3486150"/>
            <a:ext cx="3386137" cy="157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2" name="Picture 11" descr="https://bloomberg.nursing.utoronto.ca/wp-content/uploads/2012/10/Bridgepoint-Health-490x25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33963" y="3276600"/>
            <a:ext cx="3914775" cy="199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3" name="TextBox 5"/>
          <p:cNvSpPr txBox="1">
            <a:spLocks noChangeArrowheads="1"/>
          </p:cNvSpPr>
          <p:nvPr/>
        </p:nvSpPr>
        <p:spPr bwMode="auto">
          <a:xfrm>
            <a:off x="1066800" y="1903413"/>
            <a:ext cx="2967038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9pPr>
          </a:lstStyle>
          <a:p>
            <a:pPr>
              <a:buFontTx/>
              <a:buChar char="•"/>
            </a:pPr>
            <a:r>
              <a:rPr lang="en-US" altLang="en-US" sz="1800"/>
              <a:t>300-bed CCC/Rehab</a:t>
            </a:r>
          </a:p>
          <a:p>
            <a:pPr>
              <a:buFontTx/>
              <a:buChar char="•"/>
            </a:pPr>
            <a:r>
              <a:rPr lang="en-US" altLang="en-US" sz="1800"/>
              <a:t>472-bed LTC</a:t>
            </a:r>
          </a:p>
          <a:p>
            <a:pPr>
              <a:buFontTx/>
              <a:buChar char="•"/>
            </a:pPr>
            <a:r>
              <a:rPr lang="en-US" altLang="en-US" sz="1800"/>
              <a:t>220-bed Assisted Living</a:t>
            </a:r>
          </a:p>
        </p:txBody>
      </p:sp>
      <p:sp>
        <p:nvSpPr>
          <p:cNvPr id="53254" name="TextBox 13"/>
          <p:cNvSpPr txBox="1">
            <a:spLocks noChangeArrowheads="1"/>
          </p:cNvSpPr>
          <p:nvPr/>
        </p:nvSpPr>
        <p:spPr bwMode="auto">
          <a:xfrm>
            <a:off x="1171575" y="5105400"/>
            <a:ext cx="2686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9pPr>
          </a:lstStyle>
          <a:p>
            <a:pPr>
              <a:buFontTx/>
              <a:buChar char="•"/>
            </a:pPr>
            <a:r>
              <a:rPr lang="en-US" altLang="en-US" sz="1800"/>
              <a:t>275-bed CCC/Rehab</a:t>
            </a:r>
          </a:p>
        </p:txBody>
      </p:sp>
      <p:sp>
        <p:nvSpPr>
          <p:cNvPr id="53255" name="TextBox 14"/>
          <p:cNvSpPr txBox="1">
            <a:spLocks noChangeArrowheads="1"/>
          </p:cNvSpPr>
          <p:nvPr/>
        </p:nvSpPr>
        <p:spPr bwMode="auto">
          <a:xfrm>
            <a:off x="5695950" y="5116513"/>
            <a:ext cx="26860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9pPr>
          </a:lstStyle>
          <a:p>
            <a:pPr>
              <a:buFontTx/>
              <a:buChar char="•"/>
            </a:pPr>
            <a:r>
              <a:rPr lang="en-US" altLang="en-US" sz="1800"/>
              <a:t>404-bed CCC/Rehab</a:t>
            </a:r>
          </a:p>
        </p:txBody>
      </p:sp>
      <p:pic>
        <p:nvPicPr>
          <p:cNvPr id="53256" name="Picture 13" descr="http://torontowaterfrontmarathon.com/en/images/providence_lg.gif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0656"/>
          <a:stretch>
            <a:fillRect/>
          </a:stretch>
        </p:blipFill>
        <p:spPr bwMode="auto">
          <a:xfrm>
            <a:off x="5048250" y="153988"/>
            <a:ext cx="3333750" cy="159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7" name="TextBox 17"/>
          <p:cNvSpPr txBox="1">
            <a:spLocks noChangeArrowheads="1"/>
          </p:cNvSpPr>
          <p:nvPr/>
        </p:nvSpPr>
        <p:spPr bwMode="auto">
          <a:xfrm>
            <a:off x="5353050" y="1944688"/>
            <a:ext cx="26860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9pPr>
          </a:lstStyle>
          <a:p>
            <a:pPr>
              <a:buFontTx/>
              <a:buChar char="•"/>
            </a:pPr>
            <a:r>
              <a:rPr lang="en-US" altLang="en-US" sz="1800"/>
              <a:t>262-bed CCC/Rehab</a:t>
            </a:r>
          </a:p>
          <a:p>
            <a:pPr>
              <a:buFontTx/>
              <a:buChar char="•"/>
            </a:pPr>
            <a:r>
              <a:rPr lang="en-US" altLang="en-US" sz="1800"/>
              <a:t>288-bed LTC</a:t>
            </a:r>
          </a:p>
        </p:txBody>
      </p:sp>
      <p:sp>
        <p:nvSpPr>
          <p:cNvPr id="53258" name="Slide Number Placeholder 9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9pPr>
          </a:lstStyle>
          <a:p>
            <a:fld id="{BFD72511-259D-489A-BF0A-3C622D584827}" type="slidenum">
              <a:rPr lang="en-US" altLang="en-US" sz="1800"/>
              <a:pPr/>
              <a:t>18</a:t>
            </a:fld>
            <a:endParaRPr lang="en-US" altLang="en-US" sz="180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638" y="1676400"/>
            <a:ext cx="8996362" cy="328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9" name="Rectangle 4"/>
          <p:cNvSpPr>
            <a:spLocks noChangeArrowheads="1"/>
          </p:cNvSpPr>
          <p:nvPr/>
        </p:nvSpPr>
        <p:spPr bwMode="auto">
          <a:xfrm>
            <a:off x="0" y="0"/>
            <a:ext cx="9144000" cy="1676400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9pPr>
          </a:lstStyle>
          <a:p>
            <a:endParaRPr lang="en-US" altLang="en-US"/>
          </a:p>
        </p:txBody>
      </p:sp>
      <p:sp>
        <p:nvSpPr>
          <p:cNvPr id="55300" name="Rectangle 5"/>
          <p:cNvSpPr>
            <a:spLocks noChangeArrowheads="1"/>
          </p:cNvSpPr>
          <p:nvPr/>
        </p:nvSpPr>
        <p:spPr bwMode="auto">
          <a:xfrm>
            <a:off x="0" y="4953000"/>
            <a:ext cx="9144000" cy="1905000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9pPr>
          </a:lstStyle>
          <a:p>
            <a:endParaRPr lang="en-US" altLang="en-US"/>
          </a:p>
        </p:txBody>
      </p:sp>
      <p:sp>
        <p:nvSpPr>
          <p:cNvPr id="55301" name="TextBox 6"/>
          <p:cNvSpPr txBox="1">
            <a:spLocks noChangeArrowheads="1"/>
          </p:cNvSpPr>
          <p:nvPr/>
        </p:nvSpPr>
        <p:spPr bwMode="auto">
          <a:xfrm>
            <a:off x="6904038" y="6457950"/>
            <a:ext cx="11731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9pPr>
          </a:lstStyle>
          <a:p>
            <a:pPr algn="ctr"/>
            <a:r>
              <a:rPr lang="en-US" altLang="en-US" sz="800"/>
              <a:t>Accreditation Canada</a:t>
            </a:r>
          </a:p>
          <a:p>
            <a:pPr algn="ctr"/>
            <a:r>
              <a:rPr lang="en-US" altLang="en-US" sz="800"/>
              <a:t>Annual Report 2014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4343400" y="1905000"/>
            <a:ext cx="4800600" cy="3048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9pPr>
          </a:lstStyle>
          <a:p>
            <a:pPr algn="ctr"/>
            <a:r>
              <a:rPr lang="en-US" altLang="en-US" b="1">
                <a:solidFill>
                  <a:srgbClr val="FF0000"/>
                </a:solidFill>
              </a:rPr>
              <a:t>16% of organizations are accredited with Exemplary Standing</a:t>
            </a:r>
          </a:p>
        </p:txBody>
      </p:sp>
      <p:sp>
        <p:nvSpPr>
          <p:cNvPr id="55303" name="Slide Number Placeholder 6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9pPr>
          </a:lstStyle>
          <a:p>
            <a:fld id="{765E269E-60E1-4364-A670-4C8E959CFE3C}" type="slidenum">
              <a:rPr lang="en-US" altLang="en-US" sz="1800"/>
              <a:pPr/>
              <a:t>19</a:t>
            </a:fld>
            <a:endParaRPr lang="en-US" altLang="en-US" sz="180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534400" cy="1143000"/>
          </a:xfrm>
        </p:spPr>
        <p:txBody>
          <a:bodyPr/>
          <a:lstStyle/>
          <a:p>
            <a:pPr algn="ctr" eaLnBrk="1" hangingPunct="1"/>
            <a:r>
              <a:rPr lang="en-CA" altLang="en-US" sz="3200" smtClean="0">
                <a:solidFill>
                  <a:schemeClr val="tx1"/>
                </a:solidFill>
              </a:rPr>
              <a:t>Outline</a:t>
            </a:r>
            <a:endParaRPr lang="en-US" altLang="en-US" sz="3200" smtClean="0">
              <a:solidFill>
                <a:schemeClr val="tx1"/>
              </a:solidFill>
            </a:endParaRPr>
          </a:p>
        </p:txBody>
      </p:sp>
      <p:sp>
        <p:nvSpPr>
          <p:cNvPr id="20483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924800" cy="3352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4" charset="2"/>
              <a:buChar char="v"/>
            </a:pPr>
            <a:r>
              <a:rPr lang="en-CA" altLang="en-US" sz="2800" smtClean="0"/>
              <a:t>Accreditation in CCC/Rehab/LTC</a:t>
            </a:r>
          </a:p>
          <a:p>
            <a:pPr eaLnBrk="1" hangingPunct="1">
              <a:lnSpc>
                <a:spcPct val="80000"/>
              </a:lnSpc>
            </a:pPr>
            <a:endParaRPr lang="en-CA" altLang="en-US" sz="2800" smtClean="0"/>
          </a:p>
          <a:p>
            <a:pPr eaLnBrk="1" hangingPunct="1">
              <a:lnSpc>
                <a:spcPct val="80000"/>
              </a:lnSpc>
              <a:buFont typeface="Wingdings" pitchFamily="4" charset="2"/>
              <a:buChar char="v"/>
            </a:pPr>
            <a:r>
              <a:rPr lang="en-CA" altLang="en-US" sz="2800" smtClean="0"/>
              <a:t>The study of “</a:t>
            </a:r>
            <a:r>
              <a:rPr lang="en-CA" altLang="en-US" sz="2800" i="1" smtClean="0"/>
              <a:t>Getting Ready</a:t>
            </a:r>
            <a:r>
              <a:rPr lang="en-CA" altLang="en-US" sz="2800" smtClean="0"/>
              <a:t>”</a:t>
            </a:r>
          </a:p>
          <a:p>
            <a:pPr eaLnBrk="1" hangingPunct="1">
              <a:lnSpc>
                <a:spcPct val="80000"/>
              </a:lnSpc>
              <a:buFont typeface="Wingdings" pitchFamily="4" charset="2"/>
              <a:buChar char="v"/>
            </a:pPr>
            <a:endParaRPr lang="en-CA" altLang="en-US" sz="2800" smtClean="0"/>
          </a:p>
          <a:p>
            <a:pPr eaLnBrk="1" hangingPunct="1">
              <a:lnSpc>
                <a:spcPct val="80000"/>
              </a:lnSpc>
              <a:buFont typeface="Wingdings" pitchFamily="4" charset="2"/>
              <a:buChar char="v"/>
            </a:pPr>
            <a:r>
              <a:rPr lang="en-CA" altLang="en-US" sz="2800" smtClean="0"/>
              <a:t>Evidence beyond the guidelines</a:t>
            </a:r>
          </a:p>
          <a:p>
            <a:pPr eaLnBrk="1" hangingPunct="1">
              <a:lnSpc>
                <a:spcPct val="80000"/>
              </a:lnSpc>
              <a:buFont typeface="Wingdings" pitchFamily="4" charset="2"/>
              <a:buChar char="v"/>
            </a:pPr>
            <a:endParaRPr lang="en-CA" altLang="en-US" sz="2800" smtClean="0"/>
          </a:p>
          <a:p>
            <a:pPr eaLnBrk="1" hangingPunct="1">
              <a:lnSpc>
                <a:spcPct val="80000"/>
              </a:lnSpc>
              <a:buFont typeface="Wingdings" pitchFamily="4" charset="2"/>
              <a:buChar char="v"/>
            </a:pPr>
            <a:r>
              <a:rPr lang="en-CA" altLang="en-US" sz="2800" smtClean="0"/>
              <a:t>Tips &amp; pointers</a:t>
            </a:r>
          </a:p>
          <a:p>
            <a:pPr eaLnBrk="1" hangingPunct="1">
              <a:lnSpc>
                <a:spcPct val="80000"/>
              </a:lnSpc>
            </a:pPr>
            <a:endParaRPr lang="en-CA" altLang="en-US" sz="2800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9pPr>
          </a:lstStyle>
          <a:p>
            <a:fld id="{7C9013CA-75D3-4FA4-964E-479B55B14914}" type="slidenum">
              <a:rPr lang="en-US" altLang="en-US" sz="1800"/>
              <a:pPr/>
              <a:t>2</a:t>
            </a:fld>
            <a:endParaRPr lang="en-US" altLang="en-US" sz="180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534400" cy="1143000"/>
          </a:xfrm>
        </p:spPr>
        <p:txBody>
          <a:bodyPr/>
          <a:lstStyle/>
          <a:p>
            <a:pPr algn="ctr" eaLnBrk="1" hangingPunct="1"/>
            <a:r>
              <a:rPr lang="en-CA" altLang="en-US" sz="3200" smtClean="0">
                <a:solidFill>
                  <a:schemeClr val="tx1"/>
                </a:solidFill>
              </a:rPr>
              <a:t>H</a:t>
            </a:r>
            <a:endParaRPr lang="en-US" altLang="en-US" sz="3200" smtClean="0">
              <a:solidFill>
                <a:schemeClr val="tx1"/>
              </a:solidFill>
            </a:endParaRPr>
          </a:p>
        </p:txBody>
      </p:sp>
      <p:sp>
        <p:nvSpPr>
          <p:cNvPr id="57347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57348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9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9pPr>
          </a:lstStyle>
          <a:p>
            <a:fld id="{172B53B8-195E-4803-9070-D8A31F00A7FB}" type="slidenum">
              <a:rPr lang="en-US" altLang="en-US" sz="1800"/>
              <a:pPr/>
              <a:t>20</a:t>
            </a:fld>
            <a:endParaRPr lang="en-US" altLang="en-US" sz="1800"/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534400" cy="1143000"/>
          </a:xfrm>
        </p:spPr>
        <p:txBody>
          <a:bodyPr/>
          <a:lstStyle/>
          <a:p>
            <a:pPr algn="ctr" eaLnBrk="1" hangingPunct="1"/>
            <a:r>
              <a:rPr lang="en-CA" altLang="en-US" sz="3200" smtClean="0">
                <a:solidFill>
                  <a:schemeClr val="tx1"/>
                </a:solidFill>
              </a:rPr>
              <a:t>Study design &amp; methods</a:t>
            </a:r>
            <a:endParaRPr lang="en-US" altLang="en-US" sz="3200" smtClean="0">
              <a:solidFill>
                <a:schemeClr val="tx1"/>
              </a:solidFill>
            </a:endParaRPr>
          </a:p>
        </p:txBody>
      </p:sp>
      <p:sp>
        <p:nvSpPr>
          <p:cNvPr id="5939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924800" cy="3352800"/>
          </a:xfrm>
          <a:noFill/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</a:pPr>
            <a:r>
              <a:rPr lang="en-CA" altLang="en-US" sz="2800" smtClean="0"/>
              <a:t>Qualitative </a:t>
            </a:r>
          </a:p>
          <a:p>
            <a:pPr marL="1009650" lvl="1" indent="-609600" eaLnBrk="1" hangingPunct="1">
              <a:lnSpc>
                <a:spcPct val="80000"/>
              </a:lnSpc>
              <a:buFont typeface="Courier New" pitchFamily="4" charset="0"/>
              <a:buChar char="o"/>
            </a:pPr>
            <a:r>
              <a:rPr lang="en-CA" altLang="en-US" sz="2400" smtClean="0"/>
              <a:t>case studies</a:t>
            </a:r>
          </a:p>
          <a:p>
            <a:pPr marL="1009650" lvl="1" indent="-609600" eaLnBrk="1" hangingPunct="1">
              <a:lnSpc>
                <a:spcPct val="80000"/>
              </a:lnSpc>
              <a:buFont typeface="Courier New" pitchFamily="4" charset="0"/>
              <a:buChar char="o"/>
            </a:pPr>
            <a:r>
              <a:rPr lang="en-CA" altLang="en-US" sz="2400" smtClean="0"/>
              <a:t>applied and action research</a:t>
            </a:r>
          </a:p>
          <a:p>
            <a:pPr marL="609600" indent="-609600" eaLnBrk="1" hangingPunct="1">
              <a:lnSpc>
                <a:spcPct val="80000"/>
              </a:lnSpc>
            </a:pPr>
            <a:endParaRPr lang="en-CA" altLang="en-US" sz="2800" smtClean="0"/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800" smtClean="0"/>
              <a:t>Questionnaire </a:t>
            </a:r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2800" smtClean="0"/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800" smtClean="0"/>
              <a:t>Analysis of common patterns</a:t>
            </a:r>
          </a:p>
          <a:p>
            <a:pPr marL="1009650" lvl="1" indent="-609600" eaLnBrk="1" hangingPunct="1">
              <a:lnSpc>
                <a:spcPct val="80000"/>
              </a:lnSpc>
              <a:buFont typeface="Courier New" pitchFamily="4" charset="0"/>
              <a:buChar char="o"/>
            </a:pPr>
            <a:r>
              <a:rPr lang="en-US" altLang="en-US" sz="2400" smtClean="0"/>
              <a:t>Identify themes</a:t>
            </a:r>
          </a:p>
          <a:p>
            <a:pPr marL="1009650" lvl="1" indent="-609600" eaLnBrk="1" hangingPunct="1">
              <a:lnSpc>
                <a:spcPct val="80000"/>
              </a:lnSpc>
              <a:buFont typeface="Courier New" pitchFamily="4" charset="0"/>
              <a:buChar char="o"/>
            </a:pPr>
            <a:r>
              <a:rPr lang="en-CA" altLang="en-US" sz="2400" smtClean="0"/>
              <a:t>Retrieve concrete tips and actions</a:t>
            </a: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9pPr>
          </a:lstStyle>
          <a:p>
            <a:fld id="{9AB32292-6EF1-4438-A9D4-B69EC7BF6DC1}" type="slidenum">
              <a:rPr lang="en-US" altLang="en-US" sz="1800"/>
              <a:pPr/>
              <a:t>21</a:t>
            </a:fld>
            <a:endParaRPr lang="en-US" altLang="en-US" sz="180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534400" cy="1143000"/>
          </a:xfrm>
        </p:spPr>
        <p:txBody>
          <a:bodyPr/>
          <a:lstStyle/>
          <a:p>
            <a:pPr algn="ctr" eaLnBrk="1" hangingPunct="1"/>
            <a:r>
              <a:rPr lang="en-CA" altLang="en-US" sz="3200" smtClean="0">
                <a:solidFill>
                  <a:schemeClr val="tx1"/>
                </a:solidFill>
              </a:rPr>
              <a:t>Questionnaire</a:t>
            </a:r>
            <a:endParaRPr lang="en-US" altLang="en-US" sz="3200" smtClean="0">
              <a:solidFill>
                <a:schemeClr val="tx1"/>
              </a:solidFill>
            </a:endParaRPr>
          </a:p>
        </p:txBody>
      </p:sp>
      <p:sp>
        <p:nvSpPr>
          <p:cNvPr id="61443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924800" cy="335280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</a:pPr>
            <a:r>
              <a:rPr lang="en-CA" altLang="en-US" sz="2800" smtClean="0"/>
              <a:t>29 open- &amp; close-ended questions</a:t>
            </a:r>
          </a:p>
          <a:p>
            <a:pPr marL="1009650" lvl="1" indent="-609600" eaLnBrk="1" hangingPunct="1">
              <a:lnSpc>
                <a:spcPct val="80000"/>
              </a:lnSpc>
              <a:buFont typeface="Courier New" pitchFamily="4" charset="0"/>
              <a:buChar char="o"/>
            </a:pPr>
            <a:r>
              <a:rPr lang="en-CA" altLang="en-US" sz="2400" smtClean="0"/>
              <a:t>Required Organizational Practices (ROPs)</a:t>
            </a:r>
          </a:p>
          <a:p>
            <a:pPr marL="1009650" lvl="1" indent="-609600" eaLnBrk="1" hangingPunct="1">
              <a:lnSpc>
                <a:spcPct val="80000"/>
              </a:lnSpc>
              <a:buFont typeface="Courier New" pitchFamily="4" charset="0"/>
              <a:buChar char="o"/>
            </a:pPr>
            <a:r>
              <a:rPr lang="en-CA" altLang="en-US" sz="2400" smtClean="0"/>
              <a:t>Leading Practices</a:t>
            </a:r>
          </a:p>
          <a:p>
            <a:pPr marL="1009650" lvl="1" indent="-609600" eaLnBrk="1" hangingPunct="1">
              <a:lnSpc>
                <a:spcPct val="80000"/>
              </a:lnSpc>
              <a:buFont typeface="Courier New" pitchFamily="4" charset="0"/>
              <a:buChar char="o"/>
            </a:pPr>
            <a:r>
              <a:rPr lang="en-CA" altLang="en-US" sz="2400" smtClean="0"/>
              <a:t>Overall experience</a:t>
            </a:r>
          </a:p>
          <a:p>
            <a:pPr marL="609600" indent="-609600" eaLnBrk="1" hangingPunct="1">
              <a:lnSpc>
                <a:spcPct val="80000"/>
              </a:lnSpc>
            </a:pPr>
            <a:endParaRPr lang="en-CA" altLang="en-US" sz="2800" smtClean="0"/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800" smtClean="0"/>
              <a:t>Response of 4 teams collated in a single document for data analysis</a:t>
            </a:r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2800" smtClean="0"/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800" smtClean="0"/>
              <a:t>The following key themes emerged…</a:t>
            </a:r>
            <a:endParaRPr lang="en-CA" altLang="en-US" sz="2800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9pPr>
          </a:lstStyle>
          <a:p>
            <a:fld id="{955AB4D0-80DD-4498-B3CA-7FC43BCDD196}" type="slidenum">
              <a:rPr lang="en-US" altLang="en-US" sz="1800"/>
              <a:pPr/>
              <a:t>22</a:t>
            </a:fld>
            <a:endParaRPr lang="en-US" altLang="en-US" sz="180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5" descr="https://muhc.ca/sites/default/files/2008/ROP-logo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00825" y="0"/>
            <a:ext cx="2543175" cy="226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1" name="Rectangle 3"/>
          <p:cNvSpPr>
            <a:spLocks noGrp="1" noChangeArrowheads="1"/>
          </p:cNvSpPr>
          <p:nvPr>
            <p:ph type="title"/>
          </p:nvPr>
        </p:nvSpPr>
        <p:spPr>
          <a:xfrm>
            <a:off x="-7938" y="0"/>
            <a:ext cx="9144001" cy="1143000"/>
          </a:xfrm>
        </p:spPr>
        <p:txBody>
          <a:bodyPr/>
          <a:lstStyle/>
          <a:p>
            <a:pPr algn="ctr" eaLnBrk="1" hangingPunct="1"/>
            <a:r>
              <a:rPr lang="en-US" altLang="en-US" sz="3200" smtClean="0">
                <a:solidFill>
                  <a:srgbClr val="FF0000"/>
                </a:solidFill>
              </a:rPr>
              <a:t>Ace your ROPs</a:t>
            </a: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924800" cy="335280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800" smtClean="0"/>
              <a:t>Generate ROP-specific roadmaps, </a:t>
            </a:r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2800" smtClean="0"/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800" smtClean="0"/>
              <a:t>Develop ROP-specific information sheets</a:t>
            </a:r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2800" smtClean="0"/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800" smtClean="0"/>
              <a:t>Conduct ROP-specific mock surveys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US" altLang="en-US" sz="2800" smtClean="0"/>
          </a:p>
        </p:txBody>
      </p:sp>
      <p:sp>
        <p:nvSpPr>
          <p:cNvPr id="63493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9pPr>
          </a:lstStyle>
          <a:p>
            <a:fld id="{EA67B18C-86C2-415F-A0D6-8C83D4D24298}" type="slidenum">
              <a:rPr lang="en-US" altLang="en-US" sz="1800"/>
              <a:pPr/>
              <a:t>23</a:t>
            </a:fld>
            <a:endParaRPr lang="en-US" altLang="en-US" sz="180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534400" cy="1143000"/>
          </a:xfrm>
        </p:spPr>
        <p:txBody>
          <a:bodyPr/>
          <a:lstStyle/>
          <a:p>
            <a:pPr algn="ctr" eaLnBrk="1" hangingPunct="1"/>
            <a:r>
              <a:rPr lang="en-US" altLang="en-US" sz="3200" smtClean="0">
                <a:solidFill>
                  <a:srgbClr val="FF0000"/>
                </a:solidFill>
              </a:rPr>
              <a:t>Create unit-specific reports</a:t>
            </a:r>
          </a:p>
        </p:txBody>
      </p:sp>
      <p:sp>
        <p:nvSpPr>
          <p:cNvPr id="6553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391400" cy="4038600"/>
          </a:xfrm>
          <a:noFill/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800" smtClean="0"/>
              <a:t>No formal requirement to have </a:t>
            </a:r>
            <a:r>
              <a:rPr lang="en-US" altLang="en-US" sz="2800" i="1" smtClean="0"/>
              <a:t>unit-specific stratification</a:t>
            </a:r>
            <a:r>
              <a:rPr lang="en-US" altLang="en-US" sz="2800" smtClean="0"/>
              <a:t> of the infection rates. </a:t>
            </a:r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2800" smtClean="0"/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2800" smtClean="0"/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800" smtClean="0"/>
              <a:t>But…</a:t>
            </a:r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2800" smtClean="0"/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2800" smtClean="0"/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800" smtClean="0"/>
              <a:t>Emphasis on unit-specific reports of: </a:t>
            </a:r>
          </a:p>
          <a:p>
            <a:pPr marL="1009650" lvl="1" indent="-609600" eaLnBrk="1" hangingPunct="1">
              <a:lnSpc>
                <a:spcPct val="80000"/>
              </a:lnSpc>
              <a:buFont typeface="Courier New" pitchFamily="4" charset="0"/>
              <a:buChar char="o"/>
            </a:pPr>
            <a:r>
              <a:rPr lang="en-US" altLang="en-US" sz="2400" smtClean="0"/>
              <a:t>Infection rates;</a:t>
            </a:r>
          </a:p>
          <a:p>
            <a:pPr marL="1009650" lvl="1" indent="-609600" eaLnBrk="1" hangingPunct="1">
              <a:lnSpc>
                <a:spcPct val="80000"/>
              </a:lnSpc>
              <a:buFont typeface="Courier New" pitchFamily="4" charset="0"/>
              <a:buChar char="o"/>
            </a:pPr>
            <a:r>
              <a:rPr lang="en-US" altLang="en-US" sz="2400" smtClean="0"/>
              <a:t>Hand hygiene compliance;</a:t>
            </a:r>
          </a:p>
          <a:p>
            <a:pPr marL="1009650" lvl="1" indent="-609600" eaLnBrk="1" hangingPunct="1">
              <a:lnSpc>
                <a:spcPct val="80000"/>
              </a:lnSpc>
              <a:buFont typeface="Courier New" pitchFamily="4" charset="0"/>
              <a:buChar char="o"/>
            </a:pPr>
            <a:r>
              <a:rPr lang="en-US" altLang="en-US" sz="2400" smtClean="0"/>
              <a:t>Immunizations</a:t>
            </a:r>
          </a:p>
          <a:p>
            <a:pPr marL="609600" indent="-609600" eaLnBrk="1" hangingPunct="1">
              <a:lnSpc>
                <a:spcPct val="80000"/>
              </a:lnSpc>
            </a:pPr>
            <a:endParaRPr lang="en-CA" altLang="en-US" sz="2800" b="1" smtClean="0"/>
          </a:p>
        </p:txBody>
      </p:sp>
      <p:sp>
        <p:nvSpPr>
          <p:cNvPr id="65540" name="TextBox 4"/>
          <p:cNvSpPr txBox="1">
            <a:spLocks noChangeArrowheads="1"/>
          </p:cNvSpPr>
          <p:nvPr/>
        </p:nvSpPr>
        <p:spPr bwMode="auto">
          <a:xfrm>
            <a:off x="3733800" y="3544888"/>
            <a:ext cx="4349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9pPr>
          </a:lstStyle>
          <a:p>
            <a:r>
              <a:rPr lang="en-US" altLang="en-US" sz="1600" b="1"/>
              <a:t>2E</a:t>
            </a:r>
          </a:p>
        </p:txBody>
      </p:sp>
      <p:sp>
        <p:nvSpPr>
          <p:cNvPr id="65541" name="TextBox 5"/>
          <p:cNvSpPr txBox="1">
            <a:spLocks noChangeArrowheads="1"/>
          </p:cNvSpPr>
          <p:nvPr/>
        </p:nvSpPr>
        <p:spPr bwMode="auto">
          <a:xfrm>
            <a:off x="4646613" y="3548063"/>
            <a:ext cx="4349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9pPr>
          </a:lstStyle>
          <a:p>
            <a:r>
              <a:rPr lang="en-US" altLang="en-US" sz="1600" b="1"/>
              <a:t>3E</a:t>
            </a:r>
          </a:p>
        </p:txBody>
      </p:sp>
      <p:sp>
        <p:nvSpPr>
          <p:cNvPr id="65542" name="TextBox 6"/>
          <p:cNvSpPr txBox="1">
            <a:spLocks noChangeArrowheads="1"/>
          </p:cNvSpPr>
          <p:nvPr/>
        </p:nvSpPr>
        <p:spPr bwMode="auto">
          <a:xfrm>
            <a:off x="5562600" y="3544888"/>
            <a:ext cx="4349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9pPr>
          </a:lstStyle>
          <a:p>
            <a:r>
              <a:rPr lang="en-US" altLang="en-US" sz="1600" b="1"/>
              <a:t>4E</a:t>
            </a:r>
          </a:p>
        </p:txBody>
      </p:sp>
      <p:pic>
        <p:nvPicPr>
          <p:cNvPr id="65543" name="Picture 7" descr="http://vanillaninja.eu/wp-content/uploads/2011/05/1_128x128_poll_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8013" y="1524000"/>
            <a:ext cx="4471987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4" name="TextBox 8"/>
          <p:cNvSpPr txBox="1">
            <a:spLocks noChangeArrowheads="1"/>
          </p:cNvSpPr>
          <p:nvPr/>
        </p:nvSpPr>
        <p:spPr bwMode="auto">
          <a:xfrm>
            <a:off x="6499225" y="3548063"/>
            <a:ext cx="4349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9pPr>
          </a:lstStyle>
          <a:p>
            <a:r>
              <a:rPr lang="en-US" altLang="en-US" sz="1600" b="1"/>
              <a:t>5E</a:t>
            </a:r>
          </a:p>
        </p:txBody>
      </p:sp>
      <p:sp>
        <p:nvSpPr>
          <p:cNvPr id="65545" name="Slide Number Placeholder 8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9pPr>
          </a:lstStyle>
          <a:p>
            <a:fld id="{4FCF1AEF-67DA-4EF0-87C0-87560079CAE7}" type="slidenum">
              <a:rPr lang="en-US" altLang="en-US" sz="1800"/>
              <a:pPr/>
              <a:t>24</a:t>
            </a:fld>
            <a:endParaRPr lang="en-US" altLang="en-US" sz="180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534400" cy="1143000"/>
          </a:xfrm>
        </p:spPr>
        <p:txBody>
          <a:bodyPr/>
          <a:lstStyle/>
          <a:p>
            <a:pPr algn="ctr" eaLnBrk="1" hangingPunct="1"/>
            <a:r>
              <a:rPr lang="en-US" altLang="en-US" sz="3200" smtClean="0">
                <a:solidFill>
                  <a:srgbClr val="FF0000"/>
                </a:solidFill>
              </a:rPr>
              <a:t>Use ‘tip sheets’</a:t>
            </a:r>
          </a:p>
        </p:txBody>
      </p:sp>
      <p:sp>
        <p:nvSpPr>
          <p:cNvPr id="67587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924800" cy="3352800"/>
          </a:xfrm>
          <a:noFill/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800" smtClean="0"/>
              <a:t>Heavy use of ‘tip sheets’ for accreditation standards </a:t>
            </a:r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2800" smtClean="0"/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800" smtClean="0"/>
              <a:t>Particularly for ROPs with specific tests of compliance</a:t>
            </a:r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2800" smtClean="0"/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800" smtClean="0"/>
              <a:t>Questions, answers, where to find them</a:t>
            </a:r>
            <a:endParaRPr lang="en-CA" altLang="en-US" sz="2800" b="1" smtClean="0"/>
          </a:p>
        </p:txBody>
      </p:sp>
      <p:sp>
        <p:nvSpPr>
          <p:cNvPr id="67588" name="AutoShape 5" descr="http://www.fertilityclinicsabroad.com/wp-content/uploads/2014/10/icon-checklist.svg"/>
          <p:cNvSpPr>
            <a:spLocks noChangeAspect="1" noChangeArrowheads="1"/>
          </p:cNvSpPr>
          <p:nvPr/>
        </p:nvSpPr>
        <p:spPr bwMode="auto">
          <a:xfrm>
            <a:off x="176213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9pPr>
          </a:lstStyle>
          <a:p>
            <a:endParaRPr lang="en-US" altLang="en-US"/>
          </a:p>
        </p:txBody>
      </p:sp>
      <p:sp>
        <p:nvSpPr>
          <p:cNvPr id="67589" name="AutoShape 7" descr="http://www.fertilityclinicsabroad.com/wp-content/uploads/2014/10/icon-checklist.svg"/>
          <p:cNvSpPr>
            <a:spLocks noChangeAspect="1" noChangeArrowheads="1"/>
          </p:cNvSpPr>
          <p:nvPr/>
        </p:nvSpPr>
        <p:spPr bwMode="auto">
          <a:xfrm>
            <a:off x="176213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9pPr>
          </a:lstStyle>
          <a:p>
            <a:endParaRPr lang="en-US" altLang="en-US"/>
          </a:p>
        </p:txBody>
      </p:sp>
      <p:sp>
        <p:nvSpPr>
          <p:cNvPr id="67590" name="AutoShape 9" descr="http://www.fertilityclinicsabroad.com/wp-content/uploads/2014/10/icon-checklist.svg"/>
          <p:cNvSpPr>
            <a:spLocks noChangeAspect="1" noChangeArrowheads="1"/>
          </p:cNvSpPr>
          <p:nvPr/>
        </p:nvSpPr>
        <p:spPr bwMode="auto">
          <a:xfrm>
            <a:off x="176213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9pPr>
          </a:lstStyle>
          <a:p>
            <a:endParaRPr lang="en-US" altLang="en-US"/>
          </a:p>
        </p:txBody>
      </p:sp>
      <p:sp>
        <p:nvSpPr>
          <p:cNvPr id="67591" name="AutoShape 11" descr="http://www.fertilityclinicsabroad.com/wp-content/uploads/2014/10/icon-checklist.svg"/>
          <p:cNvSpPr>
            <a:spLocks noChangeAspect="1" noChangeArrowheads="1"/>
          </p:cNvSpPr>
          <p:nvPr/>
        </p:nvSpPr>
        <p:spPr bwMode="auto">
          <a:xfrm>
            <a:off x="176213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9pPr>
          </a:lstStyle>
          <a:p>
            <a:endParaRPr lang="en-US" altLang="en-US"/>
          </a:p>
        </p:txBody>
      </p:sp>
      <p:pic>
        <p:nvPicPr>
          <p:cNvPr id="67592" name="Picture 13" descr="http://www.ledil.com/sites/default/files/icons/tr-icon-datashee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7000" y="95250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93" name="Slide Number Placeholder 8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9pPr>
          </a:lstStyle>
          <a:p>
            <a:fld id="{4208F82E-3830-444D-B66A-01BE201AE414}" type="slidenum">
              <a:rPr lang="en-US" altLang="en-US" sz="1800"/>
              <a:pPr/>
              <a:t>25</a:t>
            </a:fld>
            <a:endParaRPr lang="en-US" altLang="en-US" sz="180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534400" cy="1143000"/>
          </a:xfrm>
        </p:spPr>
        <p:txBody>
          <a:bodyPr/>
          <a:lstStyle/>
          <a:p>
            <a:pPr algn="ctr" eaLnBrk="1" hangingPunct="1"/>
            <a:r>
              <a:rPr lang="en-US" altLang="en-US" sz="3200" smtClean="0">
                <a:solidFill>
                  <a:srgbClr val="FF0000"/>
                </a:solidFill>
              </a:rPr>
              <a:t>Conduct mock surveys</a:t>
            </a:r>
          </a:p>
        </p:txBody>
      </p:sp>
      <p:sp>
        <p:nvSpPr>
          <p:cNvPr id="6963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924800" cy="335280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800" smtClean="0"/>
              <a:t>Extensive use of mock surveys</a:t>
            </a:r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2800" smtClean="0"/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800" smtClean="0"/>
              <a:t>Layered mocks: </a:t>
            </a:r>
          </a:p>
          <a:p>
            <a:pPr marL="1009650" lvl="1" indent="-609600" eaLnBrk="1" hangingPunct="1">
              <a:lnSpc>
                <a:spcPct val="80000"/>
              </a:lnSpc>
              <a:buFont typeface="Courier New" pitchFamily="4" charset="0"/>
              <a:buChar char="o"/>
            </a:pPr>
            <a:r>
              <a:rPr lang="en-US" altLang="en-US" sz="2400" smtClean="0"/>
              <a:t>tabletop within IPAC team;</a:t>
            </a:r>
          </a:p>
          <a:p>
            <a:pPr marL="1009650" lvl="1" indent="-609600" eaLnBrk="1" hangingPunct="1">
              <a:lnSpc>
                <a:spcPct val="80000"/>
              </a:lnSpc>
              <a:buFont typeface="Courier New" pitchFamily="4" charset="0"/>
              <a:buChar char="o"/>
            </a:pPr>
            <a:r>
              <a:rPr lang="en-US" altLang="en-US" sz="2400" smtClean="0"/>
              <a:t>mock tracer with the IPAC committee;</a:t>
            </a:r>
          </a:p>
          <a:p>
            <a:pPr marL="1009650" lvl="1" indent="-609600" eaLnBrk="1" hangingPunct="1">
              <a:lnSpc>
                <a:spcPct val="80000"/>
              </a:lnSpc>
              <a:buFont typeface="Courier New" pitchFamily="4" charset="0"/>
              <a:buChar char="o"/>
            </a:pPr>
            <a:r>
              <a:rPr lang="en-US" altLang="en-US" sz="2400" smtClean="0"/>
              <a:t>full mock with POC staff on the units;</a:t>
            </a:r>
          </a:p>
          <a:p>
            <a:pPr marL="1009650" lvl="1" indent="-609600" eaLnBrk="1" hangingPunct="1">
              <a:lnSpc>
                <a:spcPct val="80000"/>
              </a:lnSpc>
              <a:buFont typeface="Courier New" pitchFamily="4" charset="0"/>
              <a:buChar char="o"/>
            </a:pPr>
            <a:r>
              <a:rPr lang="en-US" altLang="en-US" sz="2400" smtClean="0"/>
              <a:t>Mock tracer on-site session</a:t>
            </a:r>
          </a:p>
          <a:p>
            <a:pPr marL="1009650" lvl="1" indent="-609600" eaLnBrk="1" hangingPunct="1">
              <a:lnSpc>
                <a:spcPct val="80000"/>
              </a:lnSpc>
              <a:buFontTx/>
              <a:buNone/>
            </a:pPr>
            <a:endParaRPr lang="en-US" altLang="en-US" sz="2400" smtClean="0"/>
          </a:p>
        </p:txBody>
      </p:sp>
      <p:pic>
        <p:nvPicPr>
          <p:cNvPr id="69636" name="Picture 5" descr="http://cara.com.my/wp-content/uploads/2015/01/ICON-Questionnaire-1-0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0" y="0"/>
            <a:ext cx="220662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7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9pPr>
          </a:lstStyle>
          <a:p>
            <a:fld id="{EF3B3125-A80E-42E2-9552-F9609F5C1F9F}" type="slidenum">
              <a:rPr lang="en-US" altLang="en-US" sz="1800"/>
              <a:pPr/>
              <a:t>26</a:t>
            </a:fld>
            <a:endParaRPr lang="en-US" altLang="en-US" sz="180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534400" cy="1143000"/>
          </a:xfrm>
        </p:spPr>
        <p:txBody>
          <a:bodyPr/>
          <a:lstStyle/>
          <a:p>
            <a:pPr algn="ctr" eaLnBrk="1" hangingPunct="1"/>
            <a:r>
              <a:rPr lang="en-US" altLang="en-US" sz="3200" smtClean="0">
                <a:solidFill>
                  <a:srgbClr val="FF0000"/>
                </a:solidFill>
              </a:rPr>
              <a:t>Conduct mock surveys </a:t>
            </a:r>
            <a:r>
              <a:rPr lang="en-US" altLang="en-US" sz="2400" smtClean="0"/>
              <a:t>(contd.)</a:t>
            </a:r>
            <a:endParaRPr lang="en-US" altLang="en-US" sz="2400" smtClean="0">
              <a:solidFill>
                <a:schemeClr val="tx1"/>
              </a:solidFill>
            </a:endParaRPr>
          </a:p>
        </p:txBody>
      </p:sp>
      <p:sp>
        <p:nvSpPr>
          <p:cNvPr id="71683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001000" cy="3352800"/>
          </a:xfrm>
          <a:noFill/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800" smtClean="0"/>
              <a:t>Emphasis not on memorizing </a:t>
            </a:r>
            <a:r>
              <a:rPr lang="en-US" altLang="en-US" sz="2800" i="1" smtClean="0"/>
              <a:t>what to say</a:t>
            </a:r>
            <a:r>
              <a:rPr lang="en-US" altLang="en-US" sz="2800" smtClean="0"/>
              <a:t>, but on </a:t>
            </a:r>
            <a:r>
              <a:rPr lang="en-US" altLang="en-US" sz="2800" i="1" smtClean="0"/>
              <a:t>where to find</a:t>
            </a:r>
            <a:r>
              <a:rPr lang="en-US" altLang="en-US" sz="2800" smtClean="0"/>
              <a:t> the information</a:t>
            </a:r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2800" b="1" smtClean="0"/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800" smtClean="0"/>
              <a:t>Help staff to get into the ‘survey mode’, boost comfort level of engaging with surveyors</a:t>
            </a:r>
            <a:endParaRPr lang="en-CA" altLang="en-US" sz="2800" b="1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9pPr>
          </a:lstStyle>
          <a:p>
            <a:fld id="{A415897D-D8E1-466A-A87F-62DA334C4A07}" type="slidenum">
              <a:rPr lang="en-US" altLang="en-US" sz="1800"/>
              <a:pPr/>
              <a:t>27</a:t>
            </a:fld>
            <a:endParaRPr lang="en-US" altLang="en-US" sz="180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534400" cy="1143000"/>
          </a:xfrm>
        </p:spPr>
        <p:txBody>
          <a:bodyPr/>
          <a:lstStyle/>
          <a:p>
            <a:pPr algn="ctr" eaLnBrk="1" hangingPunct="1"/>
            <a:r>
              <a:rPr lang="en-US" altLang="en-US" sz="3200" smtClean="0">
                <a:solidFill>
                  <a:srgbClr val="FF0000"/>
                </a:solidFill>
              </a:rPr>
              <a:t>Disseminate widely</a:t>
            </a:r>
          </a:p>
        </p:txBody>
      </p:sp>
      <p:sp>
        <p:nvSpPr>
          <p:cNvPr id="7373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924800" cy="3352800"/>
          </a:xfrm>
          <a:noFill/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800" smtClean="0"/>
              <a:t>Use multiple venues to disseminate your messages</a:t>
            </a:r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2800" smtClean="0"/>
          </a:p>
          <a:p>
            <a:pPr marL="609600" indent="-609600" eaLnBrk="1" hangingPunct="1">
              <a:lnSpc>
                <a:spcPct val="80000"/>
              </a:lnSpc>
            </a:pPr>
            <a:endParaRPr lang="en-CA" altLang="en-US" sz="2800" b="1" smtClean="0"/>
          </a:p>
        </p:txBody>
      </p:sp>
      <p:pic>
        <p:nvPicPr>
          <p:cNvPr id="73732" name="Picture 5" descr="http://www.linkvit.eu/wp-content/uploads/2014/10/iconmonstr-megaphone-7-icon-256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3200" y="2286000"/>
            <a:ext cx="381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3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9pPr>
          </a:lstStyle>
          <a:p>
            <a:fld id="{E29C68A0-9829-45BA-9465-97217E80F8B2}" type="slidenum">
              <a:rPr lang="en-US" altLang="en-US" sz="1800"/>
              <a:pPr/>
              <a:t>28</a:t>
            </a:fld>
            <a:endParaRPr lang="en-US" altLang="en-US" sz="180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534400" cy="1143000"/>
          </a:xfrm>
        </p:spPr>
        <p:txBody>
          <a:bodyPr/>
          <a:lstStyle/>
          <a:p>
            <a:pPr algn="ctr" eaLnBrk="1" hangingPunct="1"/>
            <a:r>
              <a:rPr lang="en-US" altLang="en-US" sz="3200" smtClean="0">
                <a:solidFill>
                  <a:srgbClr val="FF0000"/>
                </a:solidFill>
              </a:rPr>
              <a:t>Don’t say “I don’t know”</a:t>
            </a:r>
          </a:p>
        </p:txBody>
      </p:sp>
      <p:sp>
        <p:nvSpPr>
          <p:cNvPr id="7577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924800" cy="3352800"/>
          </a:xfrm>
          <a:noFill/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800" smtClean="0"/>
              <a:t>POC staff may not be used to being questioned by ‘strangers’</a:t>
            </a:r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2800" smtClean="0"/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800" smtClean="0"/>
              <a:t>Overcome the inertia of defaulting to the ‘easy answer’</a:t>
            </a:r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2800" smtClean="0"/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800" smtClean="0"/>
              <a:t>Offer more suitable alternatives</a:t>
            </a:r>
          </a:p>
          <a:p>
            <a:pPr marL="609600" indent="-609600" eaLnBrk="1" hangingPunct="1">
              <a:lnSpc>
                <a:spcPct val="80000"/>
              </a:lnSpc>
            </a:pPr>
            <a:endParaRPr lang="en-CA" altLang="en-US" sz="2800" b="1" smtClean="0"/>
          </a:p>
        </p:txBody>
      </p:sp>
      <p:pic>
        <p:nvPicPr>
          <p:cNvPr id="75780" name="Picture 5" descr="http://megaicons.net/static/img/icons_sizes/177/790/256/dont-know-icon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5200" y="381000"/>
            <a:ext cx="1447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1" name="Picture 7" descr="http://www.pd4pic.com/images/prohibited-forbidden-not-allowed-sign-symbol-icon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0400" y="76200"/>
            <a:ext cx="2057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2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9pPr>
          </a:lstStyle>
          <a:p>
            <a:fld id="{7EE487BF-A9BF-4E1E-AEE9-93FC355B087D}" type="slidenum">
              <a:rPr lang="en-US" altLang="en-US" sz="1800"/>
              <a:pPr/>
              <a:t>29</a:t>
            </a:fld>
            <a:endParaRPr lang="en-US" altLang="en-US" sz="180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534400" cy="1143000"/>
          </a:xfrm>
        </p:spPr>
        <p:txBody>
          <a:bodyPr/>
          <a:lstStyle/>
          <a:p>
            <a:pPr algn="ctr" eaLnBrk="1" hangingPunct="1"/>
            <a:r>
              <a:rPr lang="en-US" altLang="en-US" sz="3200" smtClean="0">
                <a:solidFill>
                  <a:schemeClr val="tx1"/>
                </a:solidFill>
              </a:rPr>
              <a:t>What is accreditation?</a:t>
            </a:r>
          </a:p>
        </p:txBody>
      </p:sp>
      <p:sp>
        <p:nvSpPr>
          <p:cNvPr id="2253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752600"/>
            <a:ext cx="8458200" cy="3581400"/>
          </a:xfrm>
          <a:noFill/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800" smtClean="0"/>
              <a:t>“</a:t>
            </a:r>
            <a:r>
              <a:rPr lang="en-US" altLang="en-US" sz="2800" i="1" smtClean="0">
                <a:latin typeface="Cambria" pitchFamily="4" charset="0"/>
              </a:rPr>
              <a:t>An ongoing process of assessing your organization against standards to identify what you do well, where you can make improvements, and how to make them happen</a:t>
            </a:r>
            <a:r>
              <a:rPr lang="en-US" altLang="en-US" sz="2800" smtClean="0"/>
              <a:t>.” </a:t>
            </a:r>
            <a:r>
              <a:rPr lang="en-US" altLang="en-US" sz="1800" smtClean="0"/>
              <a:t>(Accreditation Canada)</a:t>
            </a:r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2800" smtClean="0"/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800" smtClean="0"/>
              <a:t>Voluntary exercise</a:t>
            </a:r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2800" smtClean="0"/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800" smtClean="0"/>
              <a:t>~100% of facilities go through it</a:t>
            </a:r>
          </a:p>
        </p:txBody>
      </p:sp>
      <p:sp>
        <p:nvSpPr>
          <p:cNvPr id="22532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9pPr>
          </a:lstStyle>
          <a:p>
            <a:fld id="{271257C6-588C-4673-BEBF-655FD794620A}" type="slidenum">
              <a:rPr lang="en-US" altLang="en-US" sz="1800"/>
              <a:pPr/>
              <a:t>3</a:t>
            </a:fld>
            <a:endParaRPr lang="en-US" altLang="en-US" sz="180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pPr algn="ctr" eaLnBrk="1" hangingPunct="1"/>
            <a:r>
              <a:rPr lang="en-US" altLang="en-US" sz="3200" smtClean="0">
                <a:solidFill>
                  <a:srgbClr val="FF0000"/>
                </a:solidFill>
              </a:rPr>
              <a:t>Don’t say “I don’t know” - </a:t>
            </a:r>
            <a:r>
              <a:rPr lang="en-CA" altLang="en-US" sz="3200" smtClean="0">
                <a:solidFill>
                  <a:srgbClr val="FF0000"/>
                </a:solidFill>
              </a:rPr>
              <a:t>Provide alternatives</a:t>
            </a:r>
            <a:endParaRPr lang="en-US" altLang="en-US" sz="3200" smtClean="0">
              <a:solidFill>
                <a:srgbClr val="FF0000"/>
              </a:solidFill>
            </a:endParaRPr>
          </a:p>
        </p:txBody>
      </p:sp>
      <p:sp>
        <p:nvSpPr>
          <p:cNvPr id="77827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924800" cy="3352800"/>
          </a:xfrm>
          <a:noFill/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800" smtClean="0"/>
              <a:t>“I don’t know”</a:t>
            </a:r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2800" smtClean="0"/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2800" smtClean="0"/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800" smtClean="0"/>
              <a:t>“Let me show you!”</a:t>
            </a:r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2800" smtClean="0"/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2800" smtClean="0"/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800" smtClean="0"/>
              <a:t>“Let me refer you to someone”</a:t>
            </a:r>
          </a:p>
          <a:p>
            <a:pPr marL="609600" indent="-609600" eaLnBrk="1" hangingPunct="1">
              <a:lnSpc>
                <a:spcPct val="80000"/>
              </a:lnSpc>
            </a:pPr>
            <a:endParaRPr lang="en-CA" altLang="en-US" sz="2800" b="1" smtClean="0"/>
          </a:p>
        </p:txBody>
      </p:sp>
      <p:pic>
        <p:nvPicPr>
          <p:cNvPr id="77828" name="Picture 10" descr="https://chatwoo.com/img/help/live-chat-feature/emotions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6800" y="28194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29" name="Picture 10" descr="https://chatwoo.com/img/help/live-chat-feature/emotions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8400" y="41148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30" name="Picture 12" descr="http://www.clipartbest.com/cliparts/jcx/7Kp/jcx7Kpjyi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3800" y="16002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31" name="Slide Number Placeholder 6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9pPr>
          </a:lstStyle>
          <a:p>
            <a:fld id="{788B69C0-7443-446B-82E1-C8D3F5C84C7E}" type="slidenum">
              <a:rPr lang="en-US" altLang="en-US" sz="1800"/>
              <a:pPr/>
              <a:t>30</a:t>
            </a:fld>
            <a:endParaRPr lang="en-US" altLang="en-US" sz="180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4"/>
          <p:cNvSpPr>
            <a:spLocks noChangeArrowheads="1"/>
          </p:cNvSpPr>
          <p:nvPr/>
        </p:nvSpPr>
        <p:spPr bwMode="auto">
          <a:xfrm>
            <a:off x="0" y="0"/>
            <a:ext cx="9144000" cy="1676400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9pPr>
          </a:lstStyle>
          <a:p>
            <a:endParaRPr lang="en-US" altLang="en-US"/>
          </a:p>
        </p:txBody>
      </p:sp>
      <p:sp>
        <p:nvSpPr>
          <p:cNvPr id="79875" name="Rectangle 5"/>
          <p:cNvSpPr>
            <a:spLocks noChangeArrowheads="1"/>
          </p:cNvSpPr>
          <p:nvPr/>
        </p:nvSpPr>
        <p:spPr bwMode="auto">
          <a:xfrm>
            <a:off x="0" y="4953000"/>
            <a:ext cx="9144000" cy="1905000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9pPr>
          </a:lstStyle>
          <a:p>
            <a:endParaRPr lang="en-US" altLang="en-US"/>
          </a:p>
        </p:txBody>
      </p:sp>
      <p:sp>
        <p:nvSpPr>
          <p:cNvPr id="79876" name="Slide Number Placeholder 6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9pPr>
          </a:lstStyle>
          <a:p>
            <a:fld id="{297D6D0B-BC7F-4B5D-A7F0-E8C17649E800}" type="slidenum">
              <a:rPr lang="en-US" altLang="en-US" sz="1800"/>
              <a:pPr/>
              <a:t>31</a:t>
            </a:fld>
            <a:endParaRPr lang="en-US" altLang="en-US" sz="1800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2590800" y="193675"/>
          <a:ext cx="4114800" cy="6542088"/>
        </p:xfrm>
        <a:graphic>
          <a:graphicData uri="http://schemas.openxmlformats.org/drawingml/2006/table">
            <a:tbl>
              <a:tblPr/>
              <a:tblGrid>
                <a:gridCol w="2986088"/>
                <a:gridCol w="1128712"/>
              </a:tblGrid>
              <a:tr h="457200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4" charset="0"/>
                          <a:ea typeface="Calibri" pitchFamily="4" charset="0"/>
                        </a:rPr>
                        <a:t>Surveyors by discipline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4" charset="0"/>
                        <a:ea typeface="Calibri" pitchFamily="4" charset="0"/>
                      </a:endParaRPr>
                    </a:p>
                  </a:txBody>
                  <a:tcPr marL="44049" marR="440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  <a:tr h="3333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4" charset="0"/>
                          <a:ea typeface="Calibri" pitchFamily="4" charset="0"/>
                        </a:rPr>
                        <a:t>Administrator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4" charset="0"/>
                        <a:ea typeface="Calibri" pitchFamily="4" charset="0"/>
                      </a:endParaRPr>
                    </a:p>
                  </a:txBody>
                  <a:tcPr marL="44049" marR="440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4" charset="0"/>
                          <a:ea typeface="Calibri" pitchFamily="4" charset="0"/>
                        </a:rPr>
                        <a:t>68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4" charset="0"/>
                        <a:ea typeface="Calibri" pitchFamily="4" charset="0"/>
                      </a:endParaRPr>
                    </a:p>
                  </a:txBody>
                  <a:tcPr marL="44049" marR="440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33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4" charset="0"/>
                          <a:ea typeface="Calibri" pitchFamily="4" charset="0"/>
                        </a:rPr>
                        <a:t>Biochemist</a:t>
                      </a:r>
                    </a:p>
                  </a:txBody>
                  <a:tcPr marL="44049" marR="440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4" charset="0"/>
                          <a:ea typeface="Calibri" pitchFamily="4" charset="0"/>
                        </a:rPr>
                        <a:t>7</a:t>
                      </a:r>
                    </a:p>
                  </a:txBody>
                  <a:tcPr marL="44049" marR="440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33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4" charset="0"/>
                          <a:ea typeface="Calibri" pitchFamily="4" charset="0"/>
                        </a:rPr>
                        <a:t>Counselor</a:t>
                      </a:r>
                    </a:p>
                  </a:txBody>
                  <a:tcPr marL="44049" marR="440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4" charset="0"/>
                          <a:ea typeface="Calibri" pitchFamily="4" charset="0"/>
                        </a:rPr>
                        <a:t>4</a:t>
                      </a:r>
                    </a:p>
                  </a:txBody>
                  <a:tcPr marL="44049" marR="440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33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4" charset="0"/>
                          <a:ea typeface="Calibri" pitchFamily="4" charset="0"/>
                        </a:rPr>
                        <a:t>Diagnostic Imaging Technologist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4" charset="0"/>
                        <a:ea typeface="Calibri" pitchFamily="4" charset="0"/>
                      </a:endParaRPr>
                    </a:p>
                  </a:txBody>
                  <a:tcPr marL="44049" marR="440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4" charset="0"/>
                          <a:ea typeface="Calibri" pitchFamily="4" charset="0"/>
                        </a:rPr>
                        <a:t>9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4" charset="0"/>
                        <a:ea typeface="Calibri" pitchFamily="4" charset="0"/>
                      </a:endParaRPr>
                    </a:p>
                  </a:txBody>
                  <a:tcPr marL="44049" marR="440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33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4" charset="0"/>
                          <a:ea typeface="Calibri" pitchFamily="4" charset="0"/>
                        </a:rPr>
                        <a:t>Lab Scientist/Technologist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4" charset="0"/>
                        <a:ea typeface="Calibri" pitchFamily="4" charset="0"/>
                      </a:endParaRPr>
                    </a:p>
                  </a:txBody>
                  <a:tcPr marL="44049" marR="440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4" charset="0"/>
                          <a:ea typeface="Calibri" pitchFamily="4" charset="0"/>
                        </a:rPr>
                        <a:t>4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4" charset="0"/>
                        <a:ea typeface="Calibri" pitchFamily="4" charset="0"/>
                      </a:endParaRPr>
                    </a:p>
                  </a:txBody>
                  <a:tcPr marL="44049" marR="440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33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4" charset="0"/>
                          <a:ea typeface="Calibri" pitchFamily="4" charset="0"/>
                        </a:rPr>
                        <a:t>Lab Technologist</a:t>
                      </a:r>
                    </a:p>
                  </a:txBody>
                  <a:tcPr marL="44049" marR="440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4" charset="0"/>
                          <a:ea typeface="Calibri" pitchFamily="4" charset="0"/>
                        </a:rPr>
                        <a:t>23</a:t>
                      </a:r>
                    </a:p>
                  </a:txBody>
                  <a:tcPr marL="44049" marR="440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33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4" charset="0"/>
                          <a:ea typeface="Calibri" pitchFamily="4" charset="0"/>
                        </a:rPr>
                        <a:t>Medical Doctor</a:t>
                      </a:r>
                    </a:p>
                  </a:txBody>
                  <a:tcPr marL="44049" marR="440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4" charset="0"/>
                          <a:ea typeface="Calibri" pitchFamily="4" charset="0"/>
                        </a:rPr>
                        <a:t>60</a:t>
                      </a:r>
                    </a:p>
                  </a:txBody>
                  <a:tcPr marL="44049" marR="440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33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4" charset="0"/>
                          <a:ea typeface="Calibri" pitchFamily="4" charset="0"/>
                        </a:rPr>
                        <a:t>Medical Microbiologist</a:t>
                      </a:r>
                    </a:p>
                  </a:txBody>
                  <a:tcPr marL="44049" marR="440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4" charset="0"/>
                          <a:ea typeface="Calibri" pitchFamily="4" charset="0"/>
                        </a:rPr>
                        <a:t>2</a:t>
                      </a:r>
                    </a:p>
                  </a:txBody>
                  <a:tcPr marL="44049" marR="440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33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4" charset="0"/>
                          <a:ea typeface="Calibri" pitchFamily="4" charset="0"/>
                        </a:rPr>
                        <a:t>Occupational Therapist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4" charset="0"/>
                        <a:ea typeface="Calibri" pitchFamily="4" charset="0"/>
                      </a:endParaRPr>
                    </a:p>
                  </a:txBody>
                  <a:tcPr marL="44049" marR="440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4" charset="0"/>
                          <a:ea typeface="Calibri" pitchFamily="4" charset="0"/>
                        </a:rPr>
                        <a:t>5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4" charset="0"/>
                        <a:ea typeface="Calibri" pitchFamily="4" charset="0"/>
                      </a:endParaRPr>
                    </a:p>
                  </a:txBody>
                  <a:tcPr marL="44049" marR="440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4" charset="0"/>
                          <a:ea typeface="Calibri" pitchFamily="4" charset="0"/>
                        </a:rPr>
                        <a:t>Paramedic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4" charset="0"/>
                        <a:ea typeface="Calibri" pitchFamily="4" charset="0"/>
                      </a:endParaRPr>
                    </a:p>
                  </a:txBody>
                  <a:tcPr marL="44049" marR="440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4" charset="0"/>
                          <a:ea typeface="Calibri" pitchFamily="4" charset="0"/>
                        </a:rPr>
                        <a:t>7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4" charset="0"/>
                        <a:ea typeface="Calibri" pitchFamily="4" charset="0"/>
                      </a:endParaRPr>
                    </a:p>
                  </a:txBody>
                  <a:tcPr marL="44049" marR="440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33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4" charset="0"/>
                          <a:ea typeface="Calibri" pitchFamily="4" charset="0"/>
                        </a:rPr>
                        <a:t>Pharmacist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4" charset="0"/>
                        <a:ea typeface="Calibri" pitchFamily="4" charset="0"/>
                      </a:endParaRPr>
                    </a:p>
                  </a:txBody>
                  <a:tcPr marL="44049" marR="440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4" charset="0"/>
                          <a:ea typeface="Calibri" pitchFamily="4" charset="0"/>
                        </a:rPr>
                        <a:t>15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4" charset="0"/>
                        <a:ea typeface="Calibri" pitchFamily="4" charset="0"/>
                      </a:endParaRPr>
                    </a:p>
                  </a:txBody>
                  <a:tcPr marL="44049" marR="440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33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4" charset="0"/>
                          <a:ea typeface="Calibri" pitchFamily="4" charset="0"/>
                        </a:rPr>
                        <a:t>Physical Therapist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4" charset="0"/>
                        <a:ea typeface="Calibri" pitchFamily="4" charset="0"/>
                      </a:endParaRPr>
                    </a:p>
                  </a:txBody>
                  <a:tcPr marL="44049" marR="440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4" charset="0"/>
                          <a:ea typeface="Calibri" pitchFamily="4" charset="0"/>
                        </a:rPr>
                        <a:t>11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4" charset="0"/>
                        <a:ea typeface="Calibri" pitchFamily="4" charset="0"/>
                      </a:endParaRPr>
                    </a:p>
                  </a:txBody>
                  <a:tcPr marL="44049" marR="440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33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4" charset="0"/>
                          <a:ea typeface="Calibri" pitchFamily="4" charset="0"/>
                        </a:rPr>
                        <a:t>Psychiatrist</a:t>
                      </a:r>
                    </a:p>
                  </a:txBody>
                  <a:tcPr marL="44049" marR="440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4" charset="0"/>
                          <a:ea typeface="Calibri" pitchFamily="4" charset="0"/>
                        </a:rPr>
                        <a:t>3</a:t>
                      </a:r>
                    </a:p>
                  </a:txBody>
                  <a:tcPr marL="44049" marR="440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33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4" charset="0"/>
                          <a:ea typeface="Calibri" pitchFamily="4" charset="0"/>
                        </a:rPr>
                        <a:t>Psychologist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4" charset="0"/>
                        <a:ea typeface="Calibri" pitchFamily="4" charset="0"/>
                      </a:endParaRPr>
                    </a:p>
                  </a:txBody>
                  <a:tcPr marL="44049" marR="440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4" charset="0"/>
                          <a:ea typeface="Calibri" pitchFamily="4" charset="0"/>
                        </a:rPr>
                        <a:t>2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4" charset="0"/>
                        <a:ea typeface="Calibri" pitchFamily="4" charset="0"/>
                      </a:endParaRPr>
                    </a:p>
                  </a:txBody>
                  <a:tcPr marL="44049" marR="440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4" charset="0"/>
                          <a:ea typeface="Calibri" pitchFamily="4" charset="0"/>
                        </a:rPr>
                        <a:t>Registered Nurse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4" charset="0"/>
                        <a:ea typeface="Calibri" pitchFamily="4" charset="0"/>
                      </a:endParaRPr>
                    </a:p>
                  </a:txBody>
                  <a:tcPr marL="44049" marR="440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4" charset="0"/>
                          <a:ea typeface="Calibri" pitchFamily="4" charset="0"/>
                        </a:rPr>
                        <a:t>198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4" charset="0"/>
                        <a:ea typeface="Calibri" pitchFamily="4" charset="0"/>
                      </a:endParaRPr>
                    </a:p>
                  </a:txBody>
                  <a:tcPr marL="44049" marR="440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94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4" charset="0"/>
                          <a:ea typeface="Calibri" pitchFamily="4" charset="0"/>
                        </a:rPr>
                        <a:t>Respiratory Therapist 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4" charset="0"/>
                        <a:ea typeface="Calibri" pitchFamily="4" charset="0"/>
                      </a:endParaRPr>
                    </a:p>
                  </a:txBody>
                  <a:tcPr marL="44049" marR="440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4" charset="0"/>
                          <a:ea typeface="Calibri" pitchFamily="4" charset="0"/>
                        </a:rPr>
                        <a:t>12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4" charset="0"/>
                        <a:ea typeface="Calibri" pitchFamily="4" charset="0"/>
                      </a:endParaRPr>
                    </a:p>
                  </a:txBody>
                  <a:tcPr marL="44049" marR="440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4" charset="0"/>
                          <a:ea typeface="Calibri" pitchFamily="4" charset="0"/>
                        </a:rPr>
                        <a:t>RPN</a:t>
                      </a:r>
                    </a:p>
                  </a:txBody>
                  <a:tcPr marL="44049" marR="440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4" charset="0"/>
                          <a:ea typeface="Calibri" pitchFamily="4" charset="0"/>
                        </a:rPr>
                        <a:t>17</a:t>
                      </a:r>
                    </a:p>
                  </a:txBody>
                  <a:tcPr marL="44049" marR="440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4" charset="0"/>
                          <a:ea typeface="Calibri" pitchFamily="4" charset="0"/>
                        </a:rPr>
                        <a:t>Social Worker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4" charset="0"/>
                        <a:ea typeface="Calibri" pitchFamily="4" charset="0"/>
                      </a:endParaRPr>
                    </a:p>
                  </a:txBody>
                  <a:tcPr marL="44049" marR="440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4" charset="0"/>
                          <a:ea typeface="Calibri" pitchFamily="4" charset="0"/>
                        </a:rPr>
                        <a:t>17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4" charset="0"/>
                        <a:ea typeface="Calibri" pitchFamily="4" charset="0"/>
                      </a:endParaRPr>
                    </a:p>
                  </a:txBody>
                  <a:tcPr marL="44049" marR="4404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3"/>
          <p:cNvSpPr>
            <a:spLocks noGrp="1" noChangeArrowheads="1"/>
          </p:cNvSpPr>
          <p:nvPr>
            <p:ph type="title"/>
          </p:nvPr>
        </p:nvSpPr>
        <p:spPr>
          <a:xfrm>
            <a:off x="-7938" y="0"/>
            <a:ext cx="9144001" cy="1143000"/>
          </a:xfrm>
        </p:spPr>
        <p:txBody>
          <a:bodyPr/>
          <a:lstStyle/>
          <a:p>
            <a:pPr algn="ctr" eaLnBrk="1" hangingPunct="1"/>
            <a:r>
              <a:rPr lang="en-US" altLang="en-US" sz="3200" smtClean="0">
                <a:solidFill>
                  <a:srgbClr val="FF0000"/>
                </a:solidFill>
              </a:rPr>
              <a:t>Competencies</a:t>
            </a:r>
          </a:p>
        </p:txBody>
      </p:sp>
      <p:sp>
        <p:nvSpPr>
          <p:cNvPr id="81923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4191000" cy="33528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altLang="en-US" sz="2800" smtClean="0"/>
              <a:t>Surveyor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en-US" altLang="en-US" sz="2800" smtClean="0"/>
              <a:t>Analytical thinking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en-US" altLang="en-US" sz="2800" smtClean="0"/>
              <a:t>Client focus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en-US" altLang="en-US" sz="2800" smtClean="0"/>
              <a:t>Communications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en-US" altLang="en-US" sz="2800" smtClean="0"/>
              <a:t>Planning and Organizing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en-US" altLang="en-US" sz="2800" smtClean="0"/>
              <a:t>Teamwork</a:t>
            </a:r>
          </a:p>
          <a:p>
            <a:pPr marL="0" indent="0" eaLnBrk="1" hangingPunct="1">
              <a:lnSpc>
                <a:spcPct val="80000"/>
              </a:lnSpc>
            </a:pPr>
            <a:endParaRPr lang="en-US" altLang="en-US" sz="2800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US" altLang="en-US" sz="2800" smtClean="0"/>
          </a:p>
        </p:txBody>
      </p:sp>
      <p:sp>
        <p:nvSpPr>
          <p:cNvPr id="81924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9pPr>
          </a:lstStyle>
          <a:p>
            <a:fld id="{62B34D82-76FD-4ABB-AE60-9A67C896491D}" type="slidenum">
              <a:rPr lang="en-US" altLang="en-US" sz="1800"/>
              <a:pPr/>
              <a:t>32</a:t>
            </a:fld>
            <a:endParaRPr lang="en-US" altLang="en-US" sz="1800"/>
          </a:p>
        </p:txBody>
      </p:sp>
      <p:sp>
        <p:nvSpPr>
          <p:cNvPr id="81925" name="Rectangle 4"/>
          <p:cNvSpPr txBox="1">
            <a:spLocks noChangeArrowheads="1"/>
          </p:cNvSpPr>
          <p:nvPr/>
        </p:nvSpPr>
        <p:spPr bwMode="auto">
          <a:xfrm>
            <a:off x="4724400" y="1676400"/>
            <a:ext cx="4191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sz="2800"/>
              <a:t>Team Lead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800"/>
              <a:t>Issues Management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800"/>
              <a:t>Team Leadership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altLang="en-US" sz="2800"/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endParaRPr lang="en-US" altLang="en-US" sz="280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5" descr="https://www.lifesizestandups.com.au/media/catalog/product/cache/2/image/650x650/9df78eab33525d08d6e5fb8d27136e95/d/o/donald-trump-23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21463" y="361950"/>
            <a:ext cx="2522537" cy="619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1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534400" cy="1143000"/>
          </a:xfrm>
        </p:spPr>
        <p:txBody>
          <a:bodyPr/>
          <a:lstStyle/>
          <a:p>
            <a:pPr algn="ctr" eaLnBrk="1" hangingPunct="1"/>
            <a:r>
              <a:rPr lang="en-US" altLang="en-US" sz="3200" smtClean="0">
                <a:solidFill>
                  <a:srgbClr val="FF0000"/>
                </a:solidFill>
              </a:rPr>
              <a:t>Make it stick</a:t>
            </a:r>
          </a:p>
        </p:txBody>
      </p:sp>
      <p:sp>
        <p:nvSpPr>
          <p:cNvPr id="8397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7924800" cy="3352800"/>
          </a:xfrm>
          <a:noFill/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800" smtClean="0"/>
              <a:t>‘Accreditation overdrive’ </a:t>
            </a:r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2800" smtClean="0"/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800" smtClean="0"/>
              <a:t>Attention deficit, competing priorities</a:t>
            </a:r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2800" smtClean="0"/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800" smtClean="0"/>
              <a:t>Think outside the box</a:t>
            </a:r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2800" smtClean="0"/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800" smtClean="0"/>
              <a:t>Make it memorable, make it stick</a:t>
            </a:r>
          </a:p>
          <a:p>
            <a:pPr marL="609600" indent="-609600" eaLnBrk="1" hangingPunct="1">
              <a:lnSpc>
                <a:spcPct val="80000"/>
              </a:lnSpc>
            </a:pPr>
            <a:endParaRPr lang="en-CA" altLang="en-US" sz="2800" b="1" smtClean="0"/>
          </a:p>
        </p:txBody>
      </p:sp>
      <p:sp>
        <p:nvSpPr>
          <p:cNvPr id="83973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9pPr>
          </a:lstStyle>
          <a:p>
            <a:fld id="{66AB477B-E593-4395-8026-48B51E21274D}" type="slidenum">
              <a:rPr lang="en-US" altLang="en-US" sz="1800"/>
              <a:pPr/>
              <a:t>33</a:t>
            </a:fld>
            <a:endParaRPr lang="en-US" altLang="en-US" sz="180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534400" cy="1143000"/>
          </a:xfrm>
        </p:spPr>
        <p:txBody>
          <a:bodyPr/>
          <a:lstStyle/>
          <a:p>
            <a:pPr algn="ctr" eaLnBrk="1" hangingPunct="1"/>
            <a:r>
              <a:rPr lang="en-US" altLang="en-US" sz="3200" smtClean="0">
                <a:solidFill>
                  <a:srgbClr val="FF0000"/>
                </a:solidFill>
              </a:rPr>
              <a:t>Submit Leading Practice(s)</a:t>
            </a:r>
          </a:p>
        </p:txBody>
      </p:sp>
      <p:sp>
        <p:nvSpPr>
          <p:cNvPr id="8601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924800" cy="3352800"/>
          </a:xfrm>
          <a:noFill/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800" smtClean="0"/>
              <a:t>No evidence Leading Practice awards correlate with high accreditation mark</a:t>
            </a:r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2800" smtClean="0"/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800" smtClean="0"/>
              <a:t>But…</a:t>
            </a:r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2800" smtClean="0"/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800" smtClean="0"/>
              <a:t>Accreditation Canada actively seeks and recognizes them for their contributions</a:t>
            </a:r>
            <a:endParaRPr lang="en-CA" altLang="en-US" sz="2800" b="1" smtClean="0"/>
          </a:p>
        </p:txBody>
      </p:sp>
      <p:grpSp>
        <p:nvGrpSpPr>
          <p:cNvPr id="86020" name="Group 6"/>
          <p:cNvGrpSpPr>
            <a:grpSpLocks/>
          </p:cNvGrpSpPr>
          <p:nvPr/>
        </p:nvGrpSpPr>
        <p:grpSpPr bwMode="auto">
          <a:xfrm>
            <a:off x="7239000" y="76200"/>
            <a:ext cx="1905000" cy="1828800"/>
            <a:chOff x="7543800" y="76200"/>
            <a:chExt cx="1600200" cy="1600200"/>
          </a:xfrm>
        </p:grpSpPr>
        <p:pic>
          <p:nvPicPr>
            <p:cNvPr id="86022" name="Picture 3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3800" y="76200"/>
              <a:ext cx="1524000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6023" name="Oval 5"/>
            <p:cNvSpPr>
              <a:spLocks noChangeArrowheads="1"/>
            </p:cNvSpPr>
            <p:nvPr/>
          </p:nvSpPr>
          <p:spPr bwMode="auto">
            <a:xfrm>
              <a:off x="8915400" y="1447800"/>
              <a:ext cx="228600" cy="228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4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86021" name="Slide Number Placeholder 6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9pPr>
          </a:lstStyle>
          <a:p>
            <a:fld id="{31A2337E-E556-4C10-9CC7-1814AB9FA5E0}" type="slidenum">
              <a:rPr lang="en-US" altLang="en-US" sz="1800"/>
              <a:pPr/>
              <a:t>34</a:t>
            </a:fld>
            <a:endParaRPr lang="en-US" altLang="en-US" sz="180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9pPr>
          </a:lstStyle>
          <a:p>
            <a:fld id="{B748FB18-7030-44D8-B204-82F8C6A862AC}" type="slidenum">
              <a:rPr lang="en-US" altLang="en-US" sz="1800"/>
              <a:pPr/>
              <a:t>35</a:t>
            </a:fld>
            <a:endParaRPr lang="en-US" altLang="en-US" sz="1800"/>
          </a:p>
        </p:txBody>
      </p:sp>
      <p:sp>
        <p:nvSpPr>
          <p:cNvPr id="88067" name="Title 1"/>
          <p:cNvSpPr txBox="1">
            <a:spLocks/>
          </p:cNvSpPr>
          <p:nvPr/>
        </p:nvSpPr>
        <p:spPr bwMode="auto">
          <a:xfrm>
            <a:off x="688975" y="544513"/>
            <a:ext cx="77724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1pPr>
            <a:lvl2pPr marL="37931725" indent="-37474525" defTabSz="457200"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9pPr>
          </a:lstStyle>
          <a:p>
            <a:pPr algn="ctr"/>
            <a:r>
              <a:rPr lang="en-US" altLang="en-US" sz="3000" b="1">
                <a:solidFill>
                  <a:srgbClr val="000000"/>
                </a:solidFill>
                <a:latin typeface="Calibri" pitchFamily="4" charset="0"/>
              </a:rPr>
              <a:t>Accreditation Canada Quality Framework</a:t>
            </a:r>
            <a:endParaRPr lang="en-CA" altLang="en-US" sz="3000" b="1">
              <a:solidFill>
                <a:srgbClr val="000000"/>
              </a:solidFill>
              <a:latin typeface="Calibri" pitchFamily="4" charset="0"/>
            </a:endParaRPr>
          </a:p>
        </p:txBody>
      </p:sp>
      <p:pic>
        <p:nvPicPr>
          <p:cNvPr id="8806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9588" y="1693863"/>
            <a:ext cx="8131175" cy="362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69" name="Rectangle 1"/>
          <p:cNvSpPr>
            <a:spLocks noChangeArrowheads="1"/>
          </p:cNvSpPr>
          <p:nvPr/>
        </p:nvSpPr>
        <p:spPr bwMode="auto">
          <a:xfrm>
            <a:off x="76200" y="5562600"/>
            <a:ext cx="8915400" cy="1295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9pPr>
          </a:lstStyle>
          <a:p>
            <a:endParaRPr lang="en-US" altLang="en-US"/>
          </a:p>
        </p:txBody>
      </p:sp>
      <p:sp>
        <p:nvSpPr>
          <p:cNvPr id="3" name="TextBox 2"/>
          <p:cNvSpPr txBox="1"/>
          <p:nvPr/>
        </p:nvSpPr>
        <p:spPr>
          <a:xfrm>
            <a:off x="228600" y="5638800"/>
            <a:ext cx="8610600" cy="70802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9pPr>
          </a:lstStyle>
          <a:p>
            <a:pPr algn="ctr"/>
            <a:r>
              <a:rPr lang="en-US" altLang="en-US" sz="2000" b="1"/>
              <a:t>Accreditation Canada Quality Dimensions: Changing the philosophy from doing to or doing for clients, </a:t>
            </a:r>
            <a:r>
              <a:rPr lang="en-US" altLang="en-US" sz="20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to doing with the client.</a:t>
            </a:r>
          </a:p>
        </p:txBody>
      </p:sp>
      <p:sp>
        <p:nvSpPr>
          <p:cNvPr id="88071" name="Slide Number Placeholder 3"/>
          <p:cNvSpPr txBox="1">
            <a:spLocks/>
          </p:cNvSpPr>
          <p:nvPr/>
        </p:nvSpPr>
        <p:spPr bwMode="auto">
          <a:xfrm>
            <a:off x="6858000" y="6340475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9pPr>
          </a:lstStyle>
          <a:p>
            <a:pPr algn="r"/>
            <a:fld id="{4A957264-E763-4595-A025-7F6644D56BCA}" type="slidenum">
              <a:rPr lang="en-US" altLang="en-US" sz="1800"/>
              <a:pPr algn="r"/>
              <a:t>35</a:t>
            </a:fld>
            <a:endParaRPr lang="en-US" altLang="en-US" sz="180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3"/>
          <p:cNvSpPr>
            <a:spLocks noChangeArrowheads="1"/>
          </p:cNvSpPr>
          <p:nvPr/>
        </p:nvSpPr>
        <p:spPr bwMode="auto">
          <a:xfrm>
            <a:off x="76200" y="0"/>
            <a:ext cx="89916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9pPr>
          </a:lstStyle>
          <a:p>
            <a:endParaRPr lang="en-US" altLang="en-US"/>
          </a:p>
        </p:txBody>
      </p:sp>
      <p:pic>
        <p:nvPicPr>
          <p:cNvPr id="9011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7400" y="-11113"/>
            <a:ext cx="5338763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16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9pPr>
          </a:lstStyle>
          <a:p>
            <a:fld id="{9A285D48-8954-41B6-A3DE-966210A55B47}" type="slidenum">
              <a:rPr lang="en-US" altLang="en-US" sz="1800"/>
              <a:pPr/>
              <a:t>36</a:t>
            </a:fld>
            <a:endParaRPr lang="en-US" altLang="en-US" sz="180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9216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64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9pPr>
          </a:lstStyle>
          <a:p>
            <a:fld id="{FFDC3F92-4059-4E23-BF08-04CA9FF33B36}" type="slidenum">
              <a:rPr lang="en-US" altLang="en-US" sz="1800"/>
              <a:pPr/>
              <a:t>37</a:t>
            </a:fld>
            <a:endParaRPr lang="en-US" altLang="en-US" sz="180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ChangeArrowheads="1"/>
          </p:cNvSpPr>
          <p:nvPr/>
        </p:nvSpPr>
        <p:spPr bwMode="auto">
          <a:xfrm>
            <a:off x="7315200" y="0"/>
            <a:ext cx="18288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9pPr>
          </a:lstStyle>
          <a:p>
            <a:endParaRPr lang="en-US" altLang="en-US"/>
          </a:p>
        </p:txBody>
      </p:sp>
      <p:sp>
        <p:nvSpPr>
          <p:cNvPr id="94211" name="Rectangle 8"/>
          <p:cNvSpPr>
            <a:spLocks noChangeArrowheads="1"/>
          </p:cNvSpPr>
          <p:nvPr/>
        </p:nvSpPr>
        <p:spPr bwMode="auto">
          <a:xfrm>
            <a:off x="0" y="0"/>
            <a:ext cx="20574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9pPr>
          </a:lstStyle>
          <a:p>
            <a:endParaRPr lang="en-US" altLang="en-US"/>
          </a:p>
        </p:txBody>
      </p:sp>
      <p:pic>
        <p:nvPicPr>
          <p:cNvPr id="94212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46288" y="0"/>
            <a:ext cx="5268912" cy="6877050"/>
          </a:xfrm>
          <a:prstGeom prst="rect">
            <a:avLst/>
          </a:prstGeom>
          <a:noFill/>
          <a:ln w="31750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213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9pPr>
          </a:lstStyle>
          <a:p>
            <a:fld id="{8330BE42-63A7-4452-9015-FF9D0E720B57}" type="slidenum">
              <a:rPr lang="en-US" altLang="en-US" sz="1800"/>
              <a:pPr/>
              <a:t>38</a:t>
            </a:fld>
            <a:endParaRPr lang="en-US" altLang="en-US" sz="180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924800" cy="3352800"/>
          </a:xfrm>
          <a:noFill/>
        </p:spPr>
        <p:txBody>
          <a:bodyPr/>
          <a:lstStyle/>
          <a:p>
            <a:pPr marL="171450" indent="-171450" eaLnBrk="1" hangingPunct="1"/>
            <a:r>
              <a:rPr lang="en-CA" altLang="en-US" sz="2800" smtClean="0"/>
              <a:t>Fast peer review</a:t>
            </a:r>
          </a:p>
          <a:p>
            <a:pPr marL="171450" indent="-171450" eaLnBrk="1" hangingPunct="1"/>
            <a:endParaRPr lang="en-CA" altLang="en-US" sz="1400" smtClean="0"/>
          </a:p>
          <a:p>
            <a:pPr marL="171450" indent="-171450" eaLnBrk="1" hangingPunct="1"/>
            <a:r>
              <a:rPr lang="en-CA" altLang="en-US" sz="2800" smtClean="0"/>
              <a:t>Short time submission-to-publication </a:t>
            </a:r>
          </a:p>
          <a:p>
            <a:pPr marL="171450" indent="-171450" eaLnBrk="1" hangingPunct="1"/>
            <a:endParaRPr lang="en-CA" altLang="en-US" sz="1400" smtClean="0"/>
          </a:p>
          <a:p>
            <a:pPr marL="171450" indent="-171450" eaLnBrk="1" hangingPunct="1"/>
            <a:r>
              <a:rPr lang="en-CA" altLang="en-US" sz="2800" smtClean="0"/>
              <a:t>Designated section: </a:t>
            </a:r>
            <a:r>
              <a:rPr lang="en-CA" altLang="en-US" sz="2800" smtClean="0">
                <a:solidFill>
                  <a:srgbClr val="FF0000"/>
                </a:solidFill>
              </a:rPr>
              <a:t>QI in IPAC </a:t>
            </a:r>
          </a:p>
          <a:p>
            <a:pPr marL="171450" indent="-171450" eaLnBrk="1" hangingPunct="1"/>
            <a:endParaRPr lang="en-CA" altLang="en-US" sz="1400" smtClean="0"/>
          </a:p>
          <a:p>
            <a:pPr marL="171450" indent="-171450" eaLnBrk="1" hangingPunct="1"/>
            <a:r>
              <a:rPr lang="en-CA" altLang="en-US" sz="2800" smtClean="0"/>
              <a:t>Submission is easy. Email me at: </a:t>
            </a:r>
          </a:p>
          <a:p>
            <a:pPr marL="171450" indent="-171450" algn="ctr" eaLnBrk="1" hangingPunct="1">
              <a:buFontTx/>
              <a:buNone/>
            </a:pPr>
            <a:r>
              <a:rPr lang="en-CA" altLang="en-US" sz="2800" smtClean="0">
                <a:hlinkClick r:id="rId3"/>
              </a:rPr>
              <a:t>editor-in-chief@ipac-canada.org</a:t>
            </a:r>
            <a:r>
              <a:rPr lang="en-CA" altLang="en-US" sz="2800" smtClean="0"/>
              <a:t> </a:t>
            </a:r>
          </a:p>
        </p:txBody>
      </p:sp>
      <p:sp>
        <p:nvSpPr>
          <p:cNvPr id="96259" name="Rectangle 6"/>
          <p:cNvSpPr>
            <a:spLocks noChangeArrowheads="1"/>
          </p:cNvSpPr>
          <p:nvPr/>
        </p:nvSpPr>
        <p:spPr bwMode="auto">
          <a:xfrm>
            <a:off x="6324600" y="0"/>
            <a:ext cx="2819400" cy="1905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9pPr>
          </a:lstStyle>
          <a:p>
            <a:endParaRPr lang="en-US" altLang="en-US"/>
          </a:p>
        </p:txBody>
      </p:sp>
      <p:sp>
        <p:nvSpPr>
          <p:cNvPr id="96260" name="Rectangle 7"/>
          <p:cNvSpPr>
            <a:spLocks noChangeArrowheads="1"/>
          </p:cNvSpPr>
          <p:nvPr/>
        </p:nvSpPr>
        <p:spPr bwMode="auto">
          <a:xfrm>
            <a:off x="0" y="0"/>
            <a:ext cx="2819400" cy="1905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9pPr>
          </a:lstStyle>
          <a:p>
            <a:endParaRPr lang="en-US" altLang="en-US"/>
          </a:p>
        </p:txBody>
      </p:sp>
      <p:pic>
        <p:nvPicPr>
          <p:cNvPr id="96261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19400" y="0"/>
            <a:ext cx="36576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62" name="Rectangle 8"/>
          <p:cNvSpPr>
            <a:spLocks noChangeArrowheads="1"/>
          </p:cNvSpPr>
          <p:nvPr/>
        </p:nvSpPr>
        <p:spPr bwMode="auto">
          <a:xfrm>
            <a:off x="5638800" y="0"/>
            <a:ext cx="609600" cy="381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9pPr>
          </a:lstStyle>
          <a:p>
            <a:endParaRPr lang="en-US" altLang="en-US"/>
          </a:p>
        </p:txBody>
      </p:sp>
      <p:sp>
        <p:nvSpPr>
          <p:cNvPr id="96263" name="Slide Number Placeholder 6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9pPr>
          </a:lstStyle>
          <a:p>
            <a:fld id="{8E931571-B5F7-4DC7-BB19-DB5FD6ACAE18}" type="slidenum">
              <a:rPr lang="en-US" altLang="en-US" sz="1800"/>
              <a:pPr/>
              <a:t>39</a:t>
            </a:fld>
            <a:endParaRPr lang="en-US" altLang="en-US" sz="180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534400" cy="1143000"/>
          </a:xfrm>
        </p:spPr>
        <p:txBody>
          <a:bodyPr/>
          <a:lstStyle/>
          <a:p>
            <a:pPr algn="ctr" eaLnBrk="1" hangingPunct="1"/>
            <a:r>
              <a:rPr lang="en-US" altLang="en-US" sz="3200" smtClean="0">
                <a:solidFill>
                  <a:schemeClr val="tx1"/>
                </a:solidFill>
              </a:rPr>
              <a:t>Accreditation / certification landscape</a:t>
            </a:r>
          </a:p>
        </p:txBody>
      </p:sp>
      <p:pic>
        <p:nvPicPr>
          <p:cNvPr id="24579" name="Picture 2" descr="https://accreditation.ca/sites/default/files/styles/large/public/acc_h_en_tag.png?itok=KsHPOsu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1641475"/>
            <a:ext cx="45720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4" descr="http://www.backinmotion.com/sites/default/files/press-release/images/CARF_Seal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75388" y="1352550"/>
            <a:ext cx="2057400" cy="205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AutoShape 6" descr="Image result for iso accreditation"/>
          <p:cNvSpPr>
            <a:spLocks noChangeAspect="1" noChangeArrowheads="1"/>
          </p:cNvSpPr>
          <p:nvPr/>
        </p:nvSpPr>
        <p:spPr bwMode="auto">
          <a:xfrm>
            <a:off x="176213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9pPr>
          </a:lstStyle>
          <a:p>
            <a:endParaRPr lang="en-US" altLang="en-US"/>
          </a:p>
        </p:txBody>
      </p:sp>
      <p:sp>
        <p:nvSpPr>
          <p:cNvPr id="24582" name="AutoShape 8" descr="Image result for iso accreditation"/>
          <p:cNvSpPr>
            <a:spLocks noChangeAspect="1" noChangeArrowheads="1"/>
          </p:cNvSpPr>
          <p:nvPr/>
        </p:nvSpPr>
        <p:spPr bwMode="auto">
          <a:xfrm>
            <a:off x="328613" y="-301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9pPr>
          </a:lstStyle>
          <a:p>
            <a:endParaRPr lang="en-US" altLang="en-US"/>
          </a:p>
        </p:txBody>
      </p:sp>
      <p:sp>
        <p:nvSpPr>
          <p:cNvPr id="24583" name="AutoShape 10" descr="Image result for iso accreditation"/>
          <p:cNvSpPr>
            <a:spLocks noChangeAspect="1" noChangeArrowheads="1"/>
          </p:cNvSpPr>
          <p:nvPr/>
        </p:nvSpPr>
        <p:spPr bwMode="auto">
          <a:xfrm>
            <a:off x="481013" y="1222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9pPr>
          </a:lstStyle>
          <a:p>
            <a:endParaRPr lang="en-US" altLang="en-US"/>
          </a:p>
        </p:txBody>
      </p:sp>
      <p:sp>
        <p:nvSpPr>
          <p:cNvPr id="24584" name="AutoShape 12" descr="Image result for iso accreditation"/>
          <p:cNvSpPr>
            <a:spLocks noChangeAspect="1" noChangeArrowheads="1"/>
          </p:cNvSpPr>
          <p:nvPr/>
        </p:nvSpPr>
        <p:spPr bwMode="auto">
          <a:xfrm>
            <a:off x="633413" y="2746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9pPr>
          </a:lstStyle>
          <a:p>
            <a:endParaRPr lang="en-US" altLang="en-US"/>
          </a:p>
        </p:txBody>
      </p:sp>
      <p:sp>
        <p:nvSpPr>
          <p:cNvPr id="24585" name="AutoShape 14" descr="Image result for iso accreditation"/>
          <p:cNvSpPr>
            <a:spLocks noChangeAspect="1" noChangeArrowheads="1"/>
          </p:cNvSpPr>
          <p:nvPr/>
        </p:nvSpPr>
        <p:spPr bwMode="auto">
          <a:xfrm>
            <a:off x="785813" y="4270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9pPr>
          </a:lstStyle>
          <a:p>
            <a:endParaRPr lang="en-US" altLang="en-US"/>
          </a:p>
        </p:txBody>
      </p:sp>
      <p:pic>
        <p:nvPicPr>
          <p:cNvPr id="24586" name="Picture 16" descr="http://www.oneworldomaha.org/wp-content/uploads/2015/09/joint-commission-logo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613" y="4092575"/>
            <a:ext cx="4471987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7" name="AutoShape 18" descr="Image result for iso 9001"/>
          <p:cNvSpPr>
            <a:spLocks noChangeAspect="1" noChangeArrowheads="1"/>
          </p:cNvSpPr>
          <p:nvPr/>
        </p:nvSpPr>
        <p:spPr bwMode="auto">
          <a:xfrm>
            <a:off x="938213" y="5794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9pPr>
          </a:lstStyle>
          <a:p>
            <a:endParaRPr lang="en-US" altLang="en-US"/>
          </a:p>
        </p:txBody>
      </p:sp>
      <p:pic>
        <p:nvPicPr>
          <p:cNvPr id="24588" name="Picture 20" descr="http://www.brandsoftheworld.com/sites/default/files/styles/logo-thumbnail/public/122012/iso9001.png?itok=uFNbaHWh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5400" y="3705225"/>
            <a:ext cx="185737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9" name="Slide Number Placeholder 1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9pPr>
          </a:lstStyle>
          <a:p>
            <a:fld id="{38DC694E-6983-40B7-825D-E548B7B0EB68}" type="slidenum">
              <a:rPr lang="en-US" altLang="en-US" sz="1800"/>
              <a:pPr/>
              <a:t>4</a:t>
            </a:fld>
            <a:endParaRPr lang="en-US" altLang="en-US" sz="180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8"/>
          <p:cNvSpPr>
            <a:spLocks noChangeArrowheads="1"/>
          </p:cNvSpPr>
          <p:nvPr/>
        </p:nvSpPr>
        <p:spPr bwMode="auto">
          <a:xfrm>
            <a:off x="0" y="0"/>
            <a:ext cx="20574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9pPr>
          </a:lstStyle>
          <a:p>
            <a:endParaRPr lang="en-US" altLang="en-US"/>
          </a:p>
        </p:txBody>
      </p:sp>
      <p:sp>
        <p:nvSpPr>
          <p:cNvPr id="98307" name="Rectangle 9"/>
          <p:cNvSpPr>
            <a:spLocks noChangeArrowheads="1"/>
          </p:cNvSpPr>
          <p:nvPr/>
        </p:nvSpPr>
        <p:spPr bwMode="auto">
          <a:xfrm>
            <a:off x="7315200" y="0"/>
            <a:ext cx="18288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9pPr>
          </a:lstStyle>
          <a:p>
            <a:endParaRPr lang="en-US" altLang="en-US"/>
          </a:p>
        </p:txBody>
      </p:sp>
      <p:pic>
        <p:nvPicPr>
          <p:cNvPr id="9830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7400" y="0"/>
            <a:ext cx="5295900" cy="6858000"/>
          </a:xfrm>
          <a:prstGeom prst="rect">
            <a:avLst/>
          </a:prstGeom>
          <a:noFill/>
          <a:ln w="31750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8309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9pPr>
          </a:lstStyle>
          <a:p>
            <a:fld id="{35ECA336-0EC6-4CE2-9055-EB2DE62AAFF0}" type="slidenum">
              <a:rPr lang="en-US" altLang="en-US" sz="1800"/>
              <a:pPr/>
              <a:t>40</a:t>
            </a:fld>
            <a:endParaRPr lang="en-US" altLang="en-US" sz="180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11" descr="http://www.premierrides.com/wp-content/uploads/2015/03/blue-phone-icon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2200" y="1074738"/>
            <a:ext cx="4521200" cy="448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55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534400" cy="1143000"/>
          </a:xfrm>
        </p:spPr>
        <p:txBody>
          <a:bodyPr/>
          <a:lstStyle/>
          <a:p>
            <a:pPr algn="ctr" eaLnBrk="1" hangingPunct="1"/>
            <a:r>
              <a:rPr lang="en-CA" altLang="en-US" sz="3200" smtClean="0">
                <a:solidFill>
                  <a:schemeClr val="tx1"/>
                </a:solidFill>
              </a:rPr>
              <a:t>Phone call from Accreditation Canada</a:t>
            </a:r>
            <a:endParaRPr lang="en-US" altLang="en-US" sz="3200" smtClean="0">
              <a:solidFill>
                <a:schemeClr val="tx1"/>
              </a:solidFill>
            </a:endParaRPr>
          </a:p>
        </p:txBody>
      </p:sp>
      <p:sp>
        <p:nvSpPr>
          <p:cNvPr id="100356" name="AutoShape 5" descr="http://images.clipartpanda.com/volume-clipart-Kcnoqg7cq.svg"/>
          <p:cNvSpPr>
            <a:spLocks noChangeAspect="1" noChangeArrowheads="1"/>
          </p:cNvSpPr>
          <p:nvPr/>
        </p:nvSpPr>
        <p:spPr bwMode="auto">
          <a:xfrm>
            <a:off x="176213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9pPr>
          </a:lstStyle>
          <a:p>
            <a:endParaRPr lang="en-US" altLang="en-US"/>
          </a:p>
        </p:txBody>
      </p:sp>
      <p:sp>
        <p:nvSpPr>
          <p:cNvPr id="100357" name="AutoShape 7" descr="http://images.clipartpanda.com/volume-clipart-Kcnoqg7cq.svg"/>
          <p:cNvSpPr>
            <a:spLocks noChangeAspect="1" noChangeArrowheads="1"/>
          </p:cNvSpPr>
          <p:nvPr/>
        </p:nvSpPr>
        <p:spPr bwMode="auto">
          <a:xfrm>
            <a:off x="176213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9pPr>
          </a:lstStyle>
          <a:p>
            <a:endParaRPr lang="en-US" altLang="en-US"/>
          </a:p>
        </p:txBody>
      </p:sp>
      <p:sp>
        <p:nvSpPr>
          <p:cNvPr id="100358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9pPr>
          </a:lstStyle>
          <a:p>
            <a:fld id="{B031EA9D-1D73-4FCA-BE8A-C3E6AB720E3E}" type="slidenum">
              <a:rPr lang="en-US" altLang="en-US" sz="1800"/>
              <a:pPr/>
              <a:t>41</a:t>
            </a:fld>
            <a:endParaRPr lang="en-US" altLang="en-US" sz="180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534400" cy="1143000"/>
          </a:xfrm>
        </p:spPr>
        <p:txBody>
          <a:bodyPr/>
          <a:lstStyle/>
          <a:p>
            <a:pPr algn="ctr" eaLnBrk="1" hangingPunct="1"/>
            <a:r>
              <a:rPr lang="en-CA" altLang="en-US" sz="3200" smtClean="0">
                <a:solidFill>
                  <a:schemeClr val="tx1"/>
                </a:solidFill>
              </a:rPr>
              <a:t>In conclusion…</a:t>
            </a:r>
            <a:endParaRPr lang="en-US" altLang="en-US" sz="3200" smtClean="0">
              <a:solidFill>
                <a:schemeClr val="tx1"/>
              </a:solidFill>
            </a:endParaRPr>
          </a:p>
        </p:txBody>
      </p:sp>
      <p:sp>
        <p:nvSpPr>
          <p:cNvPr id="102403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924800" cy="3352800"/>
          </a:xfrm>
          <a:noFill/>
        </p:spPr>
        <p:txBody>
          <a:bodyPr/>
          <a:lstStyle/>
          <a:p>
            <a:pPr marL="609600" indent="-609600" eaLnBrk="1" hangingPunct="1">
              <a:lnSpc>
                <a:spcPts val="3363"/>
              </a:lnSpc>
              <a:buFontTx/>
              <a:buAutoNum type="arabicPeriod"/>
            </a:pPr>
            <a:r>
              <a:rPr lang="en-CA" altLang="en-US" sz="2800" smtClean="0"/>
              <a:t>Ace your ROPs</a:t>
            </a:r>
          </a:p>
          <a:p>
            <a:pPr marL="609600" indent="-609600" eaLnBrk="1" hangingPunct="1">
              <a:lnSpc>
                <a:spcPts val="3363"/>
              </a:lnSpc>
              <a:buFontTx/>
              <a:buAutoNum type="arabicPeriod"/>
            </a:pPr>
            <a:r>
              <a:rPr lang="en-CA" altLang="en-US" sz="2800" smtClean="0"/>
              <a:t>Create unit-specific reports</a:t>
            </a:r>
          </a:p>
          <a:p>
            <a:pPr marL="609600" indent="-609600" eaLnBrk="1" hangingPunct="1">
              <a:lnSpc>
                <a:spcPts val="3363"/>
              </a:lnSpc>
              <a:buFontTx/>
              <a:buAutoNum type="arabicPeriod"/>
            </a:pPr>
            <a:r>
              <a:rPr lang="en-CA" altLang="en-US" sz="2800" smtClean="0"/>
              <a:t>Use ‘tip sheets’</a:t>
            </a:r>
          </a:p>
          <a:p>
            <a:pPr marL="609600" indent="-609600" eaLnBrk="1" hangingPunct="1">
              <a:lnSpc>
                <a:spcPts val="3363"/>
              </a:lnSpc>
              <a:buFontTx/>
              <a:buAutoNum type="arabicPeriod"/>
            </a:pPr>
            <a:r>
              <a:rPr lang="en-CA" altLang="en-US" sz="2800" smtClean="0"/>
              <a:t>Conduct mock surveys</a:t>
            </a:r>
          </a:p>
          <a:p>
            <a:pPr marL="609600" indent="-609600" eaLnBrk="1" hangingPunct="1">
              <a:lnSpc>
                <a:spcPts val="3363"/>
              </a:lnSpc>
              <a:buFontTx/>
              <a:buAutoNum type="arabicPeriod"/>
            </a:pPr>
            <a:r>
              <a:rPr lang="en-CA" altLang="en-US" sz="2800" smtClean="0"/>
              <a:t>Disseminate widely</a:t>
            </a:r>
          </a:p>
          <a:p>
            <a:pPr marL="609600" indent="-609600" eaLnBrk="1" hangingPunct="1">
              <a:lnSpc>
                <a:spcPts val="3363"/>
              </a:lnSpc>
              <a:buFontTx/>
              <a:buAutoNum type="arabicPeriod"/>
            </a:pPr>
            <a:r>
              <a:rPr lang="en-CA" altLang="en-US" sz="2800" smtClean="0"/>
              <a:t>Don’t say ‘I don’t know’</a:t>
            </a:r>
          </a:p>
          <a:p>
            <a:pPr marL="609600" indent="-609600" eaLnBrk="1" hangingPunct="1">
              <a:lnSpc>
                <a:spcPts val="3363"/>
              </a:lnSpc>
              <a:buFontTx/>
              <a:buAutoNum type="arabicPeriod"/>
            </a:pPr>
            <a:r>
              <a:rPr lang="en-CA" altLang="en-US" sz="2800" smtClean="0"/>
              <a:t>Make it stick</a:t>
            </a:r>
          </a:p>
          <a:p>
            <a:pPr marL="609600" indent="-609600" eaLnBrk="1" hangingPunct="1">
              <a:lnSpc>
                <a:spcPts val="3363"/>
              </a:lnSpc>
              <a:buFontTx/>
              <a:buAutoNum type="arabicPeriod"/>
            </a:pPr>
            <a:r>
              <a:rPr lang="en-CA" altLang="en-US" sz="2800" smtClean="0"/>
              <a:t>Submit Leading Practice(s)</a:t>
            </a:r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9pPr>
          </a:lstStyle>
          <a:p>
            <a:fld id="{A2604A96-1BB1-4E8A-89E5-CC0A0224E4DF}" type="slidenum">
              <a:rPr lang="en-US" altLang="en-US" sz="1800"/>
              <a:pPr/>
              <a:t>42</a:t>
            </a:fld>
            <a:endParaRPr lang="en-US" altLang="en-US" sz="180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2" descr="Coming Soon Slide.pd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51" name="Rectangle 4"/>
          <p:cNvSpPr>
            <a:spLocks noChangeArrowheads="1"/>
          </p:cNvSpPr>
          <p:nvPr/>
        </p:nvSpPr>
        <p:spPr bwMode="auto">
          <a:xfrm>
            <a:off x="14288" y="1685925"/>
            <a:ext cx="9663112" cy="474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9pPr>
          </a:lstStyle>
          <a:p>
            <a:pPr eaLnBrk="1" hangingPunct="1"/>
            <a:r>
              <a:rPr lang="en-CA" altLang="en-US" sz="1600">
                <a:cs typeface="Arial" charset="0"/>
              </a:rPr>
              <a:t>May 4	</a:t>
            </a:r>
            <a:r>
              <a:rPr lang="en-US" altLang="en-US" sz="1600" i="1">
                <a:cs typeface="Arial" charset="0"/>
              </a:rPr>
              <a:t>(</a:t>
            </a:r>
            <a:r>
              <a:rPr lang="en-US" altLang="en-US" sz="1600" i="1" u="sng">
                <a:cs typeface="Arial" charset="0"/>
              </a:rPr>
              <a:t>FREE</a:t>
            </a:r>
            <a:r>
              <a:rPr lang="en-US" altLang="en-US" sz="1600" i="1">
                <a:cs typeface="Arial" charset="0"/>
              </a:rPr>
              <a:t> … WHO Teleclass - Europe)</a:t>
            </a:r>
            <a:r>
              <a:rPr lang="en-US" altLang="en-US" sz="1600" b="1">
                <a:cs typeface="Arial" charset="0"/>
              </a:rPr>
              <a:t> </a:t>
            </a:r>
            <a:br>
              <a:rPr lang="en-US" altLang="en-US" sz="1600" b="1">
                <a:cs typeface="Arial" charset="0"/>
              </a:rPr>
            </a:br>
            <a:r>
              <a:rPr lang="en-CA" altLang="en-US" sz="1800" b="1">
                <a:cs typeface="Arial" charset="0"/>
              </a:rPr>
              <a:t>	</a:t>
            </a:r>
            <a:r>
              <a:rPr lang="en-US" altLang="en-US" sz="1800" b="1">
                <a:cs typeface="Arial" charset="0"/>
              </a:rPr>
              <a:t>SPECIAL LECTURE FOR 5 MAY</a:t>
            </a:r>
            <a:r>
              <a:rPr lang="en-US" altLang="en-US" sz="1600">
                <a:cs typeface="Arial" charset="0"/>
              </a:rPr>
              <a:t/>
            </a:r>
            <a:br>
              <a:rPr lang="en-US" altLang="en-US" sz="1600">
                <a:cs typeface="Arial" charset="0"/>
              </a:rPr>
            </a:br>
            <a:r>
              <a:rPr lang="en-US" altLang="en-US" sz="1600">
                <a:cs typeface="Arial" charset="0"/>
              </a:rPr>
              <a:t>	Prof. Didier Pittet, University of Geneva Hospitals</a:t>
            </a:r>
            <a:br>
              <a:rPr lang="en-US" altLang="en-US" sz="1600">
                <a:cs typeface="Arial" charset="0"/>
              </a:rPr>
            </a:br>
            <a:r>
              <a:rPr lang="en-US" altLang="en-US" sz="1600">
                <a:cs typeface="Arial" charset="0"/>
              </a:rPr>
              <a:t>	Sponsored by the World Health Organization</a:t>
            </a:r>
            <a:br>
              <a:rPr lang="en-US" altLang="en-US" sz="1600">
                <a:cs typeface="Arial" charset="0"/>
              </a:rPr>
            </a:br>
            <a:r>
              <a:rPr lang="en-US" altLang="en-US" sz="1600">
                <a:cs typeface="Arial" charset="0"/>
              </a:rPr>
              <a:t/>
            </a:r>
            <a:br>
              <a:rPr lang="en-US" altLang="en-US" sz="1600">
                <a:cs typeface="Arial" charset="0"/>
              </a:rPr>
            </a:br>
            <a:r>
              <a:rPr lang="en-US" altLang="en-US" sz="1600">
                <a:cs typeface="Arial" charset="0"/>
              </a:rPr>
              <a:t>May 12   </a:t>
            </a:r>
            <a:r>
              <a:rPr lang="en-US" altLang="en-US" sz="1800">
                <a:cs typeface="Arial" charset="0"/>
              </a:rPr>
              <a:t>	</a:t>
            </a:r>
            <a:r>
              <a:rPr lang="en-US" altLang="en-US" sz="1800" b="1"/>
              <a:t>INFECTION PREVENTION RESOURCES: TOO FEW? TOO MANY? A </a:t>
            </a:r>
            <a:r>
              <a:rPr lang="en-CA" altLang="en-US" sz="1800" b="1"/>
              <a:t/>
            </a:r>
            <a:br>
              <a:rPr lang="en-CA" altLang="en-US" sz="1800" b="1"/>
            </a:br>
            <a:r>
              <a:rPr lang="en-CA" altLang="en-US" sz="1800" b="1"/>
              <a:t>	</a:t>
            </a:r>
            <a:r>
              <a:rPr lang="en-US" altLang="en-US" sz="1800" b="1"/>
              <a:t>DISCUSSION OF STRATEGIES TO CALCULATE APPROPRIATE IP </a:t>
            </a:r>
            <a:r>
              <a:rPr lang="en-CA" altLang="en-US" sz="1800" b="1"/>
              <a:t/>
            </a:r>
            <a:br>
              <a:rPr lang="en-CA" altLang="en-US" sz="1800" b="1"/>
            </a:br>
            <a:r>
              <a:rPr lang="en-CA" altLang="en-US" sz="1800" b="1"/>
              <a:t>	</a:t>
            </a:r>
            <a:r>
              <a:rPr lang="en-US" altLang="en-US" sz="1800" b="1"/>
              <a:t>PERSONNEL RESOURCES</a:t>
            </a:r>
            <a:r>
              <a:rPr lang="en-US" altLang="en-US" sz="1600">
                <a:cs typeface="Arial" charset="0"/>
              </a:rPr>
              <a:t/>
            </a:r>
            <a:br>
              <a:rPr lang="en-US" altLang="en-US" sz="1600">
                <a:cs typeface="Arial" charset="0"/>
              </a:rPr>
            </a:br>
            <a:r>
              <a:rPr lang="en-US" altLang="en-US" sz="1600">
                <a:cs typeface="Arial" charset="0"/>
              </a:rPr>
              <a:t>	</a:t>
            </a:r>
            <a:r>
              <a:rPr lang="en-US" altLang="en-US" sz="1600"/>
              <a:t>Kate Gase, BJC Learning Institute, St. Louis</a:t>
            </a:r>
            <a:r>
              <a:rPr lang="en-CA" altLang="en-US" sz="1600"/>
              <a:t/>
            </a:r>
            <a:br>
              <a:rPr lang="en-CA" altLang="en-US" sz="1600"/>
            </a:br>
            <a:r>
              <a:rPr lang="en-US" altLang="en-US" sz="1600">
                <a:cs typeface="Arial" charset="0"/>
              </a:rPr>
              <a:t/>
            </a:r>
            <a:br>
              <a:rPr lang="en-US" altLang="en-US" sz="1600">
                <a:cs typeface="Arial" charset="0"/>
              </a:rPr>
            </a:br>
            <a:r>
              <a:rPr lang="en-US" altLang="en-US" sz="1600">
                <a:cs typeface="Arial" charset="0"/>
              </a:rPr>
              <a:t>May 16   </a:t>
            </a:r>
            <a:r>
              <a:rPr lang="en-US" altLang="en-US" sz="1600" i="1"/>
              <a:t>(</a:t>
            </a:r>
            <a:r>
              <a:rPr lang="en-US" altLang="en-US" sz="1600" i="1" u="sng"/>
              <a:t>FREE</a:t>
            </a:r>
            <a:r>
              <a:rPr lang="en-US" altLang="en-US" sz="1600" i="1"/>
              <a:t> Teleclass - Broadcast live from the 2016 IPAC-Canada conference)</a:t>
            </a:r>
            <a:r>
              <a:rPr lang="en-US" altLang="en-US" sz="1800">
                <a:cs typeface="Arial" charset="0"/>
              </a:rPr>
              <a:t/>
            </a:r>
            <a:br>
              <a:rPr lang="en-US" altLang="en-US" sz="1800">
                <a:cs typeface="Arial" charset="0"/>
              </a:rPr>
            </a:br>
            <a:r>
              <a:rPr lang="en-US" altLang="en-US" sz="1800">
                <a:cs typeface="Arial" charset="0"/>
              </a:rPr>
              <a:t>	</a:t>
            </a:r>
            <a:r>
              <a:rPr lang="en-US" altLang="en-US" sz="1800" b="1"/>
              <a:t>PHYSICIANS, FARMERS, AND THE POLITICS OF ANTIBIOTIC RESISTANCE</a:t>
            </a:r>
            <a:r>
              <a:rPr lang="en-CA" altLang="en-US" sz="1600">
                <a:cs typeface="Arial" charset="0"/>
              </a:rPr>
              <a:t/>
            </a:r>
            <a:br>
              <a:rPr lang="en-CA" altLang="en-US" sz="1600">
                <a:cs typeface="Arial" charset="0"/>
              </a:rPr>
            </a:br>
            <a:r>
              <a:rPr lang="en-CA" altLang="en-US" sz="1600">
                <a:cs typeface="Arial" charset="0"/>
              </a:rPr>
              <a:t>	</a:t>
            </a:r>
            <a:r>
              <a:rPr lang="en-US" altLang="en-US" sz="1600"/>
              <a:t>Dr. Laura H. Kahn, Woodrow Wilson School of Public and International Affairs, </a:t>
            </a:r>
            <a:r>
              <a:rPr lang="en-CA" altLang="en-US" sz="1600"/>
              <a:t/>
            </a:r>
            <a:br>
              <a:rPr lang="en-CA" altLang="en-US" sz="1600"/>
            </a:br>
            <a:r>
              <a:rPr lang="en-CA" altLang="en-US" sz="1600"/>
              <a:t>	</a:t>
            </a:r>
            <a:r>
              <a:rPr lang="en-US" altLang="en-US" sz="1600"/>
              <a:t>Princeton University</a:t>
            </a:r>
            <a:r>
              <a:rPr lang="en-CA" altLang="en-US" sz="1600"/>
              <a:t/>
            </a:r>
            <a:br>
              <a:rPr lang="en-CA" altLang="en-US" sz="1600"/>
            </a:br>
            <a:r>
              <a:rPr lang="en-CA" altLang="en-US" sz="1600"/>
              <a:t>	Sponsored by Virox Technologies Inc. (www.virox.com)</a:t>
            </a:r>
            <a:r>
              <a:rPr lang="en-US" altLang="en-US" sz="1600">
                <a:cs typeface="Arial" charset="0"/>
              </a:rPr>
              <a:t/>
            </a:r>
            <a:br>
              <a:rPr lang="en-US" altLang="en-US" sz="1600">
                <a:cs typeface="Arial" charset="0"/>
              </a:rPr>
            </a:br>
            <a:r>
              <a:rPr lang="en-US" altLang="en-US" sz="1600">
                <a:cs typeface="Arial" charset="0"/>
              </a:rPr>
              <a:t/>
            </a:r>
            <a:br>
              <a:rPr lang="en-US" altLang="en-US" sz="1600">
                <a:cs typeface="Arial" charset="0"/>
              </a:rPr>
            </a:br>
            <a:r>
              <a:rPr lang="en-US" altLang="en-US" sz="1600">
                <a:cs typeface="Arial" charset="0"/>
              </a:rPr>
              <a:t>May 17   </a:t>
            </a:r>
            <a:r>
              <a:rPr lang="en-US" altLang="en-US" sz="1600" i="1"/>
              <a:t>(</a:t>
            </a:r>
            <a:r>
              <a:rPr lang="en-US" altLang="en-US" sz="1600" i="1" u="sng"/>
              <a:t>FREE</a:t>
            </a:r>
            <a:r>
              <a:rPr lang="en-US" altLang="en-US" sz="1600" i="1"/>
              <a:t> Teleclass - Broadcast live from the 2016 IPAC-Canada conference</a:t>
            </a:r>
            <a:r>
              <a:rPr lang="en-US" altLang="en-US" sz="1800">
                <a:cs typeface="Arial" charset="0"/>
              </a:rPr>
              <a:t/>
            </a:r>
            <a:br>
              <a:rPr lang="en-US" altLang="en-US" sz="1800">
                <a:cs typeface="Arial" charset="0"/>
              </a:rPr>
            </a:br>
            <a:r>
              <a:rPr lang="en-US" altLang="en-US" sz="1800" b="1">
                <a:cs typeface="Arial" charset="0"/>
              </a:rPr>
              <a:t>	</a:t>
            </a:r>
            <a:r>
              <a:rPr lang="en-US" altLang="en-US" sz="1800" b="1"/>
              <a:t>WHAT’S NEW IN NUMBER 2? UPDATE ON DIARRHEAL DISEASE</a:t>
            </a:r>
            <a:endParaRPr lang="en-CA" altLang="en-US">
              <a:cs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 descr="Slide4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 descr="Slide4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534400" cy="1143000"/>
          </a:xfrm>
        </p:spPr>
        <p:txBody>
          <a:bodyPr/>
          <a:lstStyle/>
          <a:p>
            <a:pPr algn="ctr" eaLnBrk="1" hangingPunct="1"/>
            <a:r>
              <a:rPr lang="en-CA" altLang="en-US" sz="3200" smtClean="0">
                <a:solidFill>
                  <a:schemeClr val="tx1"/>
                </a:solidFill>
              </a:rPr>
              <a:t>H</a:t>
            </a:r>
            <a:endParaRPr lang="en-US" altLang="en-US" sz="3200" smtClean="0">
              <a:solidFill>
                <a:schemeClr val="tx1"/>
              </a:solidFill>
            </a:endParaRPr>
          </a:p>
        </p:txBody>
      </p:sp>
      <p:sp>
        <p:nvSpPr>
          <p:cNvPr id="26627" name="Rectangle 4"/>
          <p:cNvSpPr>
            <a:spLocks noChangeArrowheads="1"/>
          </p:cNvSpPr>
          <p:nvPr/>
        </p:nvSpPr>
        <p:spPr bwMode="auto">
          <a:xfrm>
            <a:off x="7620000" y="0"/>
            <a:ext cx="1524000" cy="6858000"/>
          </a:xfrm>
          <a:prstGeom prst="rect">
            <a:avLst/>
          </a:prstGeom>
          <a:solidFill>
            <a:srgbClr val="E2E2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9pPr>
          </a:lstStyle>
          <a:p>
            <a:endParaRPr lang="en-US" altLang="en-US"/>
          </a:p>
        </p:txBody>
      </p:sp>
      <p:sp>
        <p:nvSpPr>
          <p:cNvPr id="26628" name="Rectangle 5"/>
          <p:cNvSpPr>
            <a:spLocks noChangeArrowheads="1"/>
          </p:cNvSpPr>
          <p:nvPr/>
        </p:nvSpPr>
        <p:spPr bwMode="auto">
          <a:xfrm>
            <a:off x="0" y="0"/>
            <a:ext cx="1447800" cy="6858000"/>
          </a:xfrm>
          <a:prstGeom prst="rect">
            <a:avLst/>
          </a:prstGeom>
          <a:solidFill>
            <a:srgbClr val="E2E2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9pPr>
          </a:lstStyle>
          <a:p>
            <a:endParaRPr lang="en-US" altLang="en-US"/>
          </a:p>
        </p:txBody>
      </p:sp>
      <p:sp>
        <p:nvSpPr>
          <p:cNvPr id="26629" name="TextBox 6"/>
          <p:cNvSpPr txBox="1">
            <a:spLocks noChangeArrowheads="1"/>
          </p:cNvSpPr>
          <p:nvPr/>
        </p:nvSpPr>
        <p:spPr bwMode="auto">
          <a:xfrm>
            <a:off x="7664450" y="6457950"/>
            <a:ext cx="11731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9pPr>
          </a:lstStyle>
          <a:p>
            <a:pPr algn="ctr"/>
            <a:r>
              <a:rPr lang="en-US" altLang="en-US" sz="800"/>
              <a:t>Accreditation Canada</a:t>
            </a:r>
          </a:p>
          <a:p>
            <a:pPr algn="ctr"/>
            <a:r>
              <a:rPr lang="en-US" altLang="en-US" sz="800"/>
              <a:t>Annual Report 2014</a:t>
            </a:r>
          </a:p>
        </p:txBody>
      </p:sp>
      <p:sp>
        <p:nvSpPr>
          <p:cNvPr id="26630" name="Slide Number Placeholder 6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9pPr>
          </a:lstStyle>
          <a:p>
            <a:fld id="{B99D1A45-A947-4325-B1EC-BC0AD2342045}" type="slidenum">
              <a:rPr lang="en-US" altLang="en-US" sz="1800"/>
              <a:pPr/>
              <a:t>5</a:t>
            </a:fld>
            <a:endParaRPr lang="en-US" altLang="en-US" sz="180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5400" y="1588"/>
            <a:ext cx="6324600" cy="67945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80808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475" y="1393825"/>
            <a:ext cx="8909050" cy="3749675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80808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Rectangle 5"/>
          <p:cNvSpPr>
            <a:spLocks noChangeArrowheads="1"/>
          </p:cNvSpPr>
          <p:nvPr/>
        </p:nvSpPr>
        <p:spPr bwMode="auto">
          <a:xfrm>
            <a:off x="0" y="0"/>
            <a:ext cx="9144000" cy="1371600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9pPr>
          </a:lstStyle>
          <a:p>
            <a:endParaRPr lang="en-US" altLang="en-US"/>
          </a:p>
        </p:txBody>
      </p:sp>
      <p:sp>
        <p:nvSpPr>
          <p:cNvPr id="28676" name="Rectangle 6"/>
          <p:cNvSpPr>
            <a:spLocks noChangeArrowheads="1"/>
          </p:cNvSpPr>
          <p:nvPr/>
        </p:nvSpPr>
        <p:spPr bwMode="auto">
          <a:xfrm>
            <a:off x="0" y="5181600"/>
            <a:ext cx="9144000" cy="1676400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9pPr>
          </a:lstStyle>
          <a:p>
            <a:endParaRPr lang="en-US" altLang="en-US"/>
          </a:p>
        </p:txBody>
      </p:sp>
      <p:sp>
        <p:nvSpPr>
          <p:cNvPr id="28677" name="TextBox 7"/>
          <p:cNvSpPr txBox="1">
            <a:spLocks noChangeArrowheads="1"/>
          </p:cNvSpPr>
          <p:nvPr/>
        </p:nvSpPr>
        <p:spPr bwMode="auto">
          <a:xfrm>
            <a:off x="7664450" y="6457950"/>
            <a:ext cx="11731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9pPr>
          </a:lstStyle>
          <a:p>
            <a:pPr algn="ctr"/>
            <a:r>
              <a:rPr lang="en-US" altLang="en-US" sz="800"/>
              <a:t>Accreditation Canada</a:t>
            </a:r>
          </a:p>
          <a:p>
            <a:pPr algn="ctr"/>
            <a:r>
              <a:rPr lang="en-US" altLang="en-US" sz="800"/>
              <a:t>Annual Report 2014</a:t>
            </a:r>
          </a:p>
        </p:txBody>
      </p:sp>
      <p:cxnSp>
        <p:nvCxnSpPr>
          <p:cNvPr id="28678" name="Straight Arrow Connector 9"/>
          <p:cNvCxnSpPr>
            <a:cxnSpLocks noChangeShapeType="1"/>
          </p:cNvCxnSpPr>
          <p:nvPr/>
        </p:nvCxnSpPr>
        <p:spPr bwMode="auto">
          <a:xfrm>
            <a:off x="762000" y="4572000"/>
            <a:ext cx="1371600" cy="1588"/>
          </a:xfrm>
          <a:prstGeom prst="straightConnector1">
            <a:avLst/>
          </a:prstGeom>
          <a:noFill/>
          <a:ln w="1905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679" name="Slide Number Placeholder 6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9pPr>
          </a:lstStyle>
          <a:p>
            <a:fld id="{EDC1051B-C112-4D95-8CF3-BE78B5A963E7}" type="slidenum">
              <a:rPr lang="en-US" altLang="en-US" sz="1800"/>
              <a:pPr/>
              <a:t>6</a:t>
            </a:fld>
            <a:endParaRPr lang="en-US" altLang="en-US" sz="180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534400" cy="1143000"/>
          </a:xfrm>
        </p:spPr>
        <p:txBody>
          <a:bodyPr/>
          <a:lstStyle/>
          <a:p>
            <a:pPr algn="ctr" eaLnBrk="1" hangingPunct="1"/>
            <a:r>
              <a:rPr lang="en-US" altLang="en-US" sz="3200" smtClean="0"/>
              <a:t>4 main mechanisms</a:t>
            </a:r>
            <a:endParaRPr lang="en-US" altLang="en-US" sz="3200" smtClean="0">
              <a:solidFill>
                <a:schemeClr val="tx1"/>
              </a:solidFill>
            </a:endParaRPr>
          </a:p>
        </p:txBody>
      </p:sp>
      <p:sp>
        <p:nvSpPr>
          <p:cNvPr id="30723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924800" cy="3352800"/>
          </a:xfrm>
          <a:noFill/>
        </p:spPr>
        <p:txBody>
          <a:bodyPr/>
          <a:lstStyle/>
          <a:p>
            <a:r>
              <a:rPr lang="en-US" altLang="en-US" sz="2800" smtClean="0"/>
              <a:t>Engagement of staff in QI </a:t>
            </a:r>
            <a:r>
              <a:rPr lang="en-US" altLang="en-US" sz="2400" smtClean="0"/>
              <a:t>(e.g. self-assessment)</a:t>
            </a:r>
          </a:p>
          <a:p>
            <a:endParaRPr lang="en-US" altLang="en-US" sz="1400" smtClean="0"/>
          </a:p>
          <a:p>
            <a:r>
              <a:rPr lang="en-US" altLang="en-US" sz="2800" smtClean="0"/>
              <a:t>Promotion of quality systems of care;</a:t>
            </a:r>
          </a:p>
          <a:p>
            <a:endParaRPr lang="en-US" altLang="en-US" sz="1400" smtClean="0"/>
          </a:p>
          <a:p>
            <a:r>
              <a:rPr lang="en-US" altLang="en-US" sz="2800" smtClean="0"/>
              <a:t>Documentation, collation and use of data for internal and external benchmarking; and</a:t>
            </a:r>
          </a:p>
          <a:p>
            <a:endParaRPr lang="en-US" altLang="en-US" sz="1400" smtClean="0"/>
          </a:p>
          <a:p>
            <a:r>
              <a:rPr lang="en-US" altLang="en-US" sz="2800" smtClean="0"/>
              <a:t>Implementation of best-practice guidelines</a:t>
            </a: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9pPr>
          </a:lstStyle>
          <a:p>
            <a:fld id="{7D4C20ED-8FCF-4C77-ABCA-B2CCCEEDA173}" type="slidenum">
              <a:rPr lang="en-US" altLang="en-US" sz="1800"/>
              <a:pPr/>
              <a:t>7</a:t>
            </a:fld>
            <a:endParaRPr lang="en-US" altLang="en-US" sz="180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5" descr="Slide0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534400" cy="1143000"/>
          </a:xfrm>
        </p:spPr>
        <p:txBody>
          <a:bodyPr/>
          <a:lstStyle/>
          <a:p>
            <a:pPr algn="ctr" eaLnBrk="1" hangingPunct="1"/>
            <a:r>
              <a:rPr lang="en-CA" altLang="en-US" sz="3200" smtClean="0">
                <a:solidFill>
                  <a:schemeClr val="tx1"/>
                </a:solidFill>
              </a:rPr>
              <a:t>Core program</a:t>
            </a:r>
            <a:endParaRPr lang="en-US" altLang="en-US" sz="3200" smtClean="0">
              <a:solidFill>
                <a:schemeClr val="tx1"/>
              </a:solidFill>
            </a:endParaRPr>
          </a:p>
        </p:txBody>
      </p:sp>
      <p:sp>
        <p:nvSpPr>
          <p:cNvPr id="3481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924800" cy="3352800"/>
          </a:xfrm>
          <a:noFill/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800" smtClean="0"/>
              <a:t>Leadership</a:t>
            </a:r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2800" smtClean="0"/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800" smtClean="0"/>
              <a:t>Governance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US" altLang="en-US" sz="2800" smtClean="0"/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800" smtClean="0"/>
              <a:t>Medication Management</a:t>
            </a:r>
          </a:p>
          <a:p>
            <a:pPr marL="609600" indent="-609600" eaLnBrk="1" hangingPunct="1">
              <a:lnSpc>
                <a:spcPct val="80000"/>
              </a:lnSpc>
            </a:pPr>
            <a:endParaRPr lang="en-US" altLang="en-US" sz="2800" smtClean="0"/>
          </a:p>
          <a:p>
            <a:pPr marL="609600" indent="-609600" eaLnBrk="1" hangingPunct="1">
              <a:lnSpc>
                <a:spcPct val="80000"/>
              </a:lnSpc>
            </a:pPr>
            <a:r>
              <a:rPr lang="en-US" altLang="en-US" sz="2800" smtClean="0">
                <a:solidFill>
                  <a:srgbClr val="FF0000"/>
                </a:solidFill>
              </a:rPr>
              <a:t>Infection Prevention and Control</a:t>
            </a:r>
          </a:p>
        </p:txBody>
      </p:sp>
      <p:pic>
        <p:nvPicPr>
          <p:cNvPr id="34820" name="Picture 5" descr="http://www.landsker.co.uk/wp-content/uploads/2014/06/people-governance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25146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9" descr="http://www.sickkids.ca/skmobile/images/63356-icon04c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05600" y="42672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17" descr="http://headheartconsulting.com/images/icon_1_leadership-u11528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3800" y="1676400"/>
            <a:ext cx="90963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3" name="Picture 11" descr="http://www.willcountygreen.com/assets/1/AssetManager/200x200/Med%20TakeBack%20Icon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8800" y="34290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4" name="Slide Number Placeholder 7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4" charset="-128"/>
              </a:defRPr>
            </a:lvl9pPr>
          </a:lstStyle>
          <a:p>
            <a:fld id="{C20776CB-0882-4826-83DB-33AEFAA15630}" type="slidenum">
              <a:rPr lang="en-US" altLang="en-US" sz="1800"/>
              <a:pPr/>
              <a:t>9</a:t>
            </a:fld>
            <a:endParaRPr lang="en-US" altLang="en-US" sz="180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45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9647</TotalTime>
  <Words>816</Words>
  <Application>Microsoft Office PowerPoint</Application>
  <PresentationFormat>On-screen Show (4:3)</PresentationFormat>
  <Paragraphs>308</Paragraphs>
  <Slides>45</Slides>
  <Notes>42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Blank Presentation</vt:lpstr>
      <vt:lpstr>PowerPoint Presentation</vt:lpstr>
      <vt:lpstr>Outline</vt:lpstr>
      <vt:lpstr>What is accreditation?</vt:lpstr>
      <vt:lpstr>Accreditation / certification landscape</vt:lpstr>
      <vt:lpstr>H</vt:lpstr>
      <vt:lpstr>PowerPoint Presentation</vt:lpstr>
      <vt:lpstr>4 main mechanisms</vt:lpstr>
      <vt:lpstr>PowerPoint Presentation</vt:lpstr>
      <vt:lpstr>Core program</vt:lpstr>
      <vt:lpstr>PowerPoint Presentation</vt:lpstr>
      <vt:lpstr>What’s special about Qmentum?</vt:lpstr>
      <vt:lpstr>PowerPoint Presentation</vt:lpstr>
      <vt:lpstr>PowerPoint Presentation</vt:lpstr>
      <vt:lpstr>What’s special about Qmentum?</vt:lpstr>
      <vt:lpstr>Tracer activities</vt:lpstr>
      <vt:lpstr>Tracers</vt:lpstr>
      <vt:lpstr>PowerPoint Presentation</vt:lpstr>
      <vt:lpstr>PowerPoint Presentation</vt:lpstr>
      <vt:lpstr>PowerPoint Presentation</vt:lpstr>
      <vt:lpstr>H</vt:lpstr>
      <vt:lpstr>Study design &amp; methods</vt:lpstr>
      <vt:lpstr>Questionnaire</vt:lpstr>
      <vt:lpstr>Ace your ROPs</vt:lpstr>
      <vt:lpstr>Create unit-specific reports</vt:lpstr>
      <vt:lpstr>Use ‘tip sheets’</vt:lpstr>
      <vt:lpstr>Conduct mock surveys</vt:lpstr>
      <vt:lpstr>Conduct mock surveys (contd.)</vt:lpstr>
      <vt:lpstr>Disseminate widely</vt:lpstr>
      <vt:lpstr>Don’t say “I don’t know”</vt:lpstr>
      <vt:lpstr>Don’t say “I don’t know” - Provide alternatives</vt:lpstr>
      <vt:lpstr>PowerPoint Presentation</vt:lpstr>
      <vt:lpstr>Competencies</vt:lpstr>
      <vt:lpstr>Make it stick</vt:lpstr>
      <vt:lpstr>Submit Leading Practice(s)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Phone call from Accreditation Canada</vt:lpstr>
      <vt:lpstr>In conclusion…</vt:lpstr>
      <vt:lpstr>PowerPoint Presentation</vt:lpstr>
      <vt:lpstr>PowerPoint Presentation</vt:lpstr>
      <vt:lpstr>PowerPoint Presentation</vt:lpstr>
    </vt:vector>
  </TitlesOfParts>
  <Company>Tech Support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Tech Support</dc:creator>
  <cp:lastModifiedBy>Evans, Helen</cp:lastModifiedBy>
  <cp:revision>412</cp:revision>
  <cp:lastPrinted>2016-04-18T14:23:33Z</cp:lastPrinted>
  <dcterms:created xsi:type="dcterms:W3CDTF">2016-04-13T03:37:53Z</dcterms:created>
  <dcterms:modified xsi:type="dcterms:W3CDTF">2016-04-27T16:02:00Z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761A75E6-C5AA-48BF-BB1E-6CD63D5A7F43</vt:lpwstr>
  </property>
  <property fmtid="{D5CDD505-2E9C-101B-9397-08002B2CF9AE}" pid="3" name="ArticulatePath">
    <vt:lpwstr>Qmentum Program Teleclass Slides, Apr.28.16</vt:lpwstr>
  </property>
</Properties>
</file>