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5"/>
  </p:notesMasterIdLst>
  <p:handoutMasterIdLst>
    <p:handoutMasterId r:id="rId36"/>
  </p:handoutMasterIdLst>
  <p:sldIdLst>
    <p:sldId id="256" r:id="rId3"/>
    <p:sldId id="656" r:id="rId4"/>
    <p:sldId id="576" r:id="rId5"/>
    <p:sldId id="626" r:id="rId6"/>
    <p:sldId id="698" r:id="rId7"/>
    <p:sldId id="694" r:id="rId8"/>
    <p:sldId id="695" r:id="rId9"/>
    <p:sldId id="696" r:id="rId10"/>
    <p:sldId id="697" r:id="rId11"/>
    <p:sldId id="699" r:id="rId12"/>
    <p:sldId id="700" r:id="rId13"/>
    <p:sldId id="701" r:id="rId14"/>
    <p:sldId id="702" r:id="rId15"/>
    <p:sldId id="670" r:id="rId16"/>
    <p:sldId id="692" r:id="rId17"/>
    <p:sldId id="703" r:id="rId18"/>
    <p:sldId id="688" r:id="rId19"/>
    <p:sldId id="674" r:id="rId20"/>
    <p:sldId id="689" r:id="rId21"/>
    <p:sldId id="676" r:id="rId22"/>
    <p:sldId id="673" r:id="rId23"/>
    <p:sldId id="677" r:id="rId24"/>
    <p:sldId id="678" r:id="rId25"/>
    <p:sldId id="682" r:id="rId26"/>
    <p:sldId id="632" r:id="rId27"/>
    <p:sldId id="687" r:id="rId28"/>
    <p:sldId id="683" r:id="rId29"/>
    <p:sldId id="684" r:id="rId30"/>
    <p:sldId id="686" r:id="rId31"/>
    <p:sldId id="691" r:id="rId32"/>
    <p:sldId id="685" r:id="rId33"/>
    <p:sldId id="704" r:id="rId34"/>
  </p:sldIdLst>
  <p:sldSz cx="9144000" cy="6858000" type="screen4x3"/>
  <p:notesSz cx="6858000" cy="9144000"/>
  <p:custDataLst>
    <p:tags r:id="rId37"/>
  </p:custData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ECECEC"/>
    <a:srgbClr val="00CCFF"/>
    <a:srgbClr val="FF0066"/>
    <a:srgbClr val="F757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95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02"/>
    </p:cViewPr>
  </p:sorterViewPr>
  <p:notesViewPr>
    <p:cSldViewPr>
      <p:cViewPr varScale="1">
        <p:scale>
          <a:sx n="94" d="100"/>
          <a:sy n="94" d="100"/>
        </p:scale>
        <p:origin x="-42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EZD klinisch***</c:v>
                </c:pt>
              </c:strCache>
            </c:strRef>
          </c:tx>
          <c:spPr>
            <a:noFill/>
          </c:spPr>
          <c:val>
            <c:numRef>
              <c:f>Sheet1!$B$2:$B$27</c:f>
              <c:numCache>
                <c:formatCode>m/d/yyyy</c:formatCode>
                <c:ptCount val="26"/>
                <c:pt idx="0">
                  <c:v>38919</c:v>
                </c:pt>
                <c:pt idx="1">
                  <c:v>39024</c:v>
                </c:pt>
                <c:pt idx="2">
                  <c:v>39169</c:v>
                </c:pt>
                <c:pt idx="3">
                  <c:v>39213</c:v>
                </c:pt>
                <c:pt idx="4">
                  <c:v>39476</c:v>
                </c:pt>
                <c:pt idx="5">
                  <c:v>39609</c:v>
                </c:pt>
                <c:pt idx="6">
                  <c:v>39722</c:v>
                </c:pt>
                <c:pt idx="7">
                  <c:v>39833</c:v>
                </c:pt>
                <c:pt idx="8">
                  <c:v>39872</c:v>
                </c:pt>
                <c:pt idx="9">
                  <c:v>39904</c:v>
                </c:pt>
                <c:pt idx="10">
                  <c:v>39951</c:v>
                </c:pt>
                <c:pt idx="11">
                  <c:v>40269</c:v>
                </c:pt>
                <c:pt idx="12">
                  <c:v>40311</c:v>
                </c:pt>
                <c:pt idx="13">
                  <c:v>40379</c:v>
                </c:pt>
                <c:pt idx="14">
                  <c:v>40527</c:v>
                </c:pt>
                <c:pt idx="15">
                  <c:v>40536</c:v>
                </c:pt>
                <c:pt idx="16">
                  <c:v>40558</c:v>
                </c:pt>
                <c:pt idx="17">
                  <c:v>40859</c:v>
                </c:pt>
                <c:pt idx="18">
                  <c:v>40923</c:v>
                </c:pt>
                <c:pt idx="19">
                  <c:v>40950</c:v>
                </c:pt>
                <c:pt idx="20">
                  <c:v>41088</c:v>
                </c:pt>
                <c:pt idx="21">
                  <c:v>41261</c:v>
                </c:pt>
                <c:pt idx="22">
                  <c:v>41295</c:v>
                </c:pt>
                <c:pt idx="23">
                  <c:v>41297</c:v>
                </c:pt>
                <c:pt idx="24">
                  <c:v>41445</c:v>
                </c:pt>
                <c:pt idx="25">
                  <c:v>41505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days_EZD-PCR</c:v>
                </c:pt>
              </c:strCache>
            </c:strRef>
          </c:tx>
          <c:spPr>
            <a:solidFill>
              <a:schemeClr val="accent1"/>
            </a:solidFill>
          </c:spPr>
          <c:val>
            <c:numRef>
              <c:f>Sheet1!$C$2:$C$27</c:f>
              <c:numCache>
                <c:formatCode>General</c:formatCode>
                <c:ptCount val="26"/>
                <c:pt idx="0">
                  <c:v>108</c:v>
                </c:pt>
                <c:pt idx="1">
                  <c:v>136</c:v>
                </c:pt>
                <c:pt idx="2">
                  <c:v>114</c:v>
                </c:pt>
                <c:pt idx="3">
                  <c:v>563</c:v>
                </c:pt>
                <c:pt idx="4">
                  <c:v>111</c:v>
                </c:pt>
                <c:pt idx="5">
                  <c:v>271</c:v>
                </c:pt>
                <c:pt idx="6">
                  <c:v>741</c:v>
                </c:pt>
                <c:pt idx="7">
                  <c:v>133</c:v>
                </c:pt>
                <c:pt idx="8">
                  <c:v>164</c:v>
                </c:pt>
                <c:pt idx="9">
                  <c:v>230</c:v>
                </c:pt>
                <c:pt idx="10">
                  <c:v>394</c:v>
                </c:pt>
                <c:pt idx="11">
                  <c:v>529</c:v>
                </c:pt>
                <c:pt idx="12">
                  <c:v>104</c:v>
                </c:pt>
                <c:pt idx="13">
                  <c:v>157</c:v>
                </c:pt>
                <c:pt idx="14">
                  <c:v>242</c:v>
                </c:pt>
                <c:pt idx="15">
                  <c:v>321</c:v>
                </c:pt>
                <c:pt idx="16">
                  <c:v>1203</c:v>
                </c:pt>
                <c:pt idx="17">
                  <c:v>213</c:v>
                </c:pt>
                <c:pt idx="18">
                  <c:v>143</c:v>
                </c:pt>
                <c:pt idx="19">
                  <c:v>496</c:v>
                </c:pt>
                <c:pt idx="20">
                  <c:v>341</c:v>
                </c:pt>
                <c:pt idx="21">
                  <c:v>90</c:v>
                </c:pt>
                <c:pt idx="22">
                  <c:v>413</c:v>
                </c:pt>
                <c:pt idx="23">
                  <c:v>463</c:v>
                </c:pt>
                <c:pt idx="24">
                  <c:v>111</c:v>
                </c:pt>
                <c:pt idx="25">
                  <c:v>192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last_PCR_pos</c:v>
                </c:pt>
              </c:strCache>
            </c:strRef>
          </c:tx>
          <c:spPr>
            <a:noFill/>
          </c:spPr>
          <c:val>
            <c:numRef>
              <c:f>Sheet1!$D$2:$D$27</c:f>
              <c:numCache>
                <c:formatCode>0</c:formatCode>
                <c:ptCount val="26"/>
                <c:pt idx="0">
                  <c:v>39027</c:v>
                </c:pt>
                <c:pt idx="1">
                  <c:v>39160</c:v>
                </c:pt>
                <c:pt idx="2">
                  <c:v>39283</c:v>
                </c:pt>
                <c:pt idx="3">
                  <c:v>39776</c:v>
                </c:pt>
                <c:pt idx="4">
                  <c:v>39587</c:v>
                </c:pt>
                <c:pt idx="5">
                  <c:v>39880</c:v>
                </c:pt>
                <c:pt idx="6">
                  <c:v>40463</c:v>
                </c:pt>
                <c:pt idx="7">
                  <c:v>39966</c:v>
                </c:pt>
                <c:pt idx="8">
                  <c:v>40036</c:v>
                </c:pt>
                <c:pt idx="9">
                  <c:v>40134</c:v>
                </c:pt>
                <c:pt idx="10">
                  <c:v>40345</c:v>
                </c:pt>
                <c:pt idx="11">
                  <c:v>40798</c:v>
                </c:pt>
                <c:pt idx="12">
                  <c:v>40415</c:v>
                </c:pt>
                <c:pt idx="13">
                  <c:v>40536</c:v>
                </c:pt>
                <c:pt idx="14">
                  <c:v>40769</c:v>
                </c:pt>
                <c:pt idx="15">
                  <c:v>40857</c:v>
                </c:pt>
                <c:pt idx="16">
                  <c:v>41761</c:v>
                </c:pt>
                <c:pt idx="17">
                  <c:v>41072</c:v>
                </c:pt>
                <c:pt idx="18">
                  <c:v>41066</c:v>
                </c:pt>
                <c:pt idx="19">
                  <c:v>41446</c:v>
                </c:pt>
                <c:pt idx="20">
                  <c:v>41429</c:v>
                </c:pt>
                <c:pt idx="21">
                  <c:v>41351</c:v>
                </c:pt>
                <c:pt idx="22">
                  <c:v>41708</c:v>
                </c:pt>
                <c:pt idx="23">
                  <c:v>41760</c:v>
                </c:pt>
                <c:pt idx="24">
                  <c:v>41556</c:v>
                </c:pt>
                <c:pt idx="25">
                  <c:v>41697</c:v>
                </c:pt>
              </c:numCache>
            </c:numRef>
          </c:val>
        </c:ser>
        <c:overlap val="100"/>
        <c:axId val="186130432"/>
        <c:axId val="186132352"/>
      </c:barChart>
      <c:catAx>
        <c:axId val="18613043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Chronic</a:t>
                </a:r>
                <a:r>
                  <a:rPr lang="en-GB" baseline="0"/>
                  <a:t> NoV patients</a:t>
                </a:r>
                <a:endParaRPr lang="en-GB"/>
              </a:p>
            </c:rich>
          </c:tx>
        </c:title>
        <c:tickLblPos val="none"/>
        <c:crossAx val="186132352"/>
        <c:crosses val="autoZero"/>
        <c:auto val="1"/>
        <c:lblAlgn val="ctr"/>
        <c:lblOffset val="100"/>
        <c:tickLblSkip val="1"/>
      </c:catAx>
      <c:valAx>
        <c:axId val="186132352"/>
        <c:scaling>
          <c:orientation val="minMax"/>
          <c:max val="41700"/>
          <c:min val="389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Date and duration</a:t>
                </a:r>
                <a:endParaRPr lang="en-GB" dirty="0"/>
              </a:p>
            </c:rich>
          </c:tx>
        </c:title>
        <c:numFmt formatCode="m/d/yyyy" sourceLinked="1"/>
        <c:tickLblPos val="nextTo"/>
        <c:txPr>
          <a:bodyPr rot="-2520000"/>
          <a:lstStyle/>
          <a:p>
            <a:pPr>
              <a:defRPr/>
            </a:pPr>
            <a:endParaRPr lang="en-US"/>
          </a:p>
        </c:txPr>
        <c:crossAx val="186130432"/>
        <c:crosses val="autoZero"/>
        <c:crossBetween val="between"/>
        <c:majorUnit val="365.25"/>
      </c:valAx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2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/>
            </a:lvl1pPr>
          </a:lstStyle>
          <a:p>
            <a:r>
              <a:rPr lang="nl-NL"/>
              <a:t>Norovirus </a:t>
            </a:r>
            <a:r>
              <a:rPr lang="en-US"/>
              <a:t>Understanding diversity in relation to detection, healthcare impact, control and prevention</a:t>
            </a:r>
            <a:br>
              <a:rPr lang="en-US"/>
            </a:br>
            <a:r>
              <a:rPr lang="en-US"/>
              <a:t>Prof. Marion Kopmans, Netherlanda</a:t>
            </a:r>
            <a:br>
              <a:rPr lang="en-US"/>
            </a:br>
            <a:r>
              <a:rPr lang="en-US"/>
              <a:t>Broadcast live from the 2014 Healthcare Infection Society conference, Lyon, France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29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/>
            </a:lvl1pPr>
          </a:lstStyle>
          <a:p>
            <a:r>
              <a:rPr lang="en-US"/>
              <a:t>A Webber Training Teleclass</a:t>
            </a:r>
          </a:p>
          <a:p>
            <a:r>
              <a:rPr lang="en-US"/>
              <a:t>www.webbertraining.com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18A1AD8-A88E-4324-BBEF-8D431077B0A7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AE5D3A3-ACAA-4E7A-8713-8D00D9133DDB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49231-9E92-4921-A9D6-D5788017FE69}" type="slidenum">
              <a:rPr lang="nl-NL">
                <a:cs typeface="Arial" charset="0"/>
              </a:rPr>
              <a:pPr/>
              <a:t>12</a:t>
            </a:fld>
            <a:endParaRPr lang="nl-NL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charset="0"/>
            </a:endParaRPr>
          </a:p>
        </p:txBody>
      </p:sp>
      <p:sp>
        <p:nvSpPr>
          <p:cNvPr id="50180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8AE9262-5BCF-4C8A-B6C8-17B0ACCC6032}" type="slidenum">
              <a:rPr lang="nl-NL" sz="1200">
                <a:cs typeface="Arial" charset="0"/>
              </a:rPr>
              <a:pPr algn="r" eaLnBrk="1" hangingPunct="1"/>
              <a:t>18</a:t>
            </a:fld>
            <a:endParaRPr lang="nl-NL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7134EB0-37C1-4133-95BE-1F05B6F4569E}" type="slidenum">
              <a:rPr lang="nl-NL" sz="1200" i="1">
                <a:solidFill>
                  <a:srgbClr val="0D1F74"/>
                </a:solidFill>
                <a:latin typeface="Arial" charset="0"/>
                <a:cs typeface="Arial" charset="0"/>
              </a:rPr>
              <a:pPr algn="r" eaLnBrk="1" hangingPunct="1"/>
              <a:t>30</a:t>
            </a:fld>
            <a:endParaRPr lang="nl-NL" sz="1200" i="1">
              <a:solidFill>
                <a:srgbClr val="0D1F74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3848100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Verdan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hemeBarRight"/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5" name="sLogo" descr="tmpCC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emergi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765175"/>
            <a:ext cx="37528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fld id="{E139E60C-E883-4FF3-AC70-5E7C7A716D2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9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8001D-1B9F-4C1B-905E-67214C22279A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41723-78AE-4654-ACAA-8771B8BE6461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85384-C315-46AA-AD91-BD61CEE3C98C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CFF31-1D2E-4B42-B737-D3F8869763C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hemeBar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" name="sThemeBarTop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8" name="sLogo" descr="RO__vervolgpagina~LPPT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772400" cy="59531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28700" y="893763"/>
            <a:ext cx="3810000" cy="4800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991100" y="893763"/>
            <a:ext cx="3810000" cy="2324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991100" y="3370263"/>
            <a:ext cx="3810000" cy="2324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55C2E-BCA4-4952-B787-8BD7DD1B8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age" descr="DefaultTitleSlideImage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hemeBarRight"/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6" name="sLogo" descr="tmpCC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43014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fld id="{3F612A10-7D15-420F-BA1E-D218CC3AB4B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9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43226-1FF5-42F2-8E7D-CCBAC241775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96D7D-EF16-41EE-80B6-DBCDF5816132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F60C6-666F-41E2-BFE0-B77C1F9653A4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6089A-2867-44F7-82FA-027F89ACD97E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F4F58-F8C3-49B5-B8B1-3751CB5D705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4F3F7-67D4-492D-980C-20F5202FAFD4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D20CC-B35C-4F42-8C53-39F1BA1E60A2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DDCEA-1CBF-4D65-8705-5E0B86CB3BB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2CF5E-EB39-4439-948A-E664F815C08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A5C4-6B6C-4D03-A57F-0A36F1F110FE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8C897-6527-42E4-A3A6-76883E566E4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E4139-E176-4B4B-A896-BE4CA70DCB7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53025-317F-486A-815B-CF23FAF5FEE0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B67EC-5DC5-4492-A846-A3177A2F3E2E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844FE-8BD4-45C5-86CB-6F46DD45EDB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B9460-6AE6-4C39-BBEB-FE0EFCB00034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E3319-92C5-436E-8C93-911EAA83734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A0AC4-FDE2-40AC-8C53-3D8FB5CF6C4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hemeBar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7" name="sThemeBarTop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8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9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fld id="{C99E3DEA-D398-472D-A5A7-58322DA00566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109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ＭＳ Ｐゴシック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●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›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●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ThemeBar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6387" name="sThemeBarTop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6388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6389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990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r>
              <a:rPr lang="nl-NL"/>
              <a:t>Retraite virologie, november 2011 | 23 november 2010</a:t>
            </a:r>
          </a:p>
        </p:txBody>
      </p:sp>
      <p:sp>
        <p:nvSpPr>
          <p:cNvPr id="41991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41992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fld id="{6ABA8775-890D-461F-89E3-1DEC795F963A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6393" name="sLogo" descr="RO__vervolgpagina~LPPT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ＭＳ Ｐゴシック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●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›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●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7CCAF0"/>
              </a:gs>
              <a:gs pos="20000">
                <a:srgbClr val="7EC8ED"/>
              </a:gs>
              <a:gs pos="100000">
                <a:srgbClr val="5F99B5"/>
              </a:gs>
            </a:gsLst>
            <a:lin ang="5400000"/>
          </a:gradFill>
          <a:ln w="9525">
            <a:solidFill>
              <a:srgbClr val="8AC6E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723" name="sSlideNumber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B3EDB7-D5EE-43F6-A097-54AB1196803C}" type="slidenum">
              <a:rPr lang="nl-NL"/>
              <a:pPr/>
              <a:t>1</a:t>
            </a:fld>
            <a:endParaRPr lang="nl-NL"/>
          </a:p>
        </p:txBody>
      </p:sp>
      <p:sp>
        <p:nvSpPr>
          <p:cNvPr id="30724" name="sDateTime"/>
          <p:cNvSpPr>
            <a:spLocks noGrp="1" noChangeArrowheads="1"/>
          </p:cNvSpPr>
          <p:nvPr>
            <p:ph type="dt" sz="quarter" idx="11"/>
          </p:nvPr>
        </p:nvSpPr>
        <p:spPr>
          <a:xfrm>
            <a:off x="5002213" y="6096000"/>
            <a:ext cx="3656012" cy="144463"/>
          </a:xfrm>
          <a:noFill/>
        </p:spPr>
        <p:txBody>
          <a:bodyPr/>
          <a:lstStyle/>
          <a:p>
            <a:r>
              <a:rPr lang="nl-NL"/>
              <a:t>Lyon 2014</a:t>
            </a: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76825" y="3357563"/>
            <a:ext cx="3656013" cy="1223962"/>
          </a:xfrm>
        </p:spPr>
        <p:txBody>
          <a:bodyPr/>
          <a:lstStyle/>
          <a:p>
            <a:pPr eaLnBrk="1" hangingPunct="1"/>
            <a:r>
              <a:rPr lang="nl-NL" smtClean="0"/>
              <a:t>Norovirus </a:t>
            </a:r>
            <a:r>
              <a:rPr lang="en-US" smtClean="0"/>
              <a:t>Understanding diversity in relation to detection, healthcare impact, control and prevention</a:t>
            </a:r>
            <a:endParaRPr lang="nl-NL" smtClean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92700" y="3933825"/>
            <a:ext cx="3656013" cy="2740025"/>
          </a:xfrm>
        </p:spPr>
        <p:txBody>
          <a:bodyPr/>
          <a:lstStyle/>
          <a:p>
            <a:pPr eaLnBrk="1" hangingPunct="1">
              <a:buFont typeface="Verdana" charset="0"/>
              <a:buNone/>
            </a:pPr>
            <a:r>
              <a:rPr lang="nl-NL" sz="1800" smtClean="0"/>
              <a:t> </a:t>
            </a:r>
          </a:p>
          <a:p>
            <a:pPr eaLnBrk="1" hangingPunct="1">
              <a:buFont typeface="Verdana" charset="0"/>
              <a:buNone/>
            </a:pPr>
            <a:endParaRPr lang="nl-NL" sz="1800" smtClean="0"/>
          </a:p>
          <a:p>
            <a:pPr eaLnBrk="1" hangingPunct="1">
              <a:buFont typeface="Verdana" charset="0"/>
              <a:buNone/>
            </a:pPr>
            <a:endParaRPr lang="nl-NL" sz="1800" smtClean="0"/>
          </a:p>
          <a:p>
            <a:pPr eaLnBrk="1" hangingPunct="1">
              <a:buFont typeface="Verdana" charset="0"/>
              <a:buNone/>
            </a:pPr>
            <a:r>
              <a:rPr lang="nl-NL" sz="1800" smtClean="0"/>
              <a:t>Marion Koopmans</a:t>
            </a:r>
          </a:p>
          <a:p>
            <a:pPr eaLnBrk="1" hangingPunct="1">
              <a:buFont typeface="Verdana" charset="0"/>
              <a:buNone/>
            </a:pPr>
            <a:r>
              <a:rPr lang="nl-NL" sz="1800" smtClean="0"/>
              <a:t>m.koopmans@erasmusmc.nl</a:t>
            </a:r>
          </a:p>
          <a:p>
            <a:pPr eaLnBrk="1" hangingPunct="1">
              <a:buFont typeface="Verdana" charset="0"/>
              <a:buNone/>
            </a:pPr>
            <a:r>
              <a:rPr lang="nl-NL" sz="1800" smtClean="0"/>
              <a:t>@MarionKoopmans</a:t>
            </a:r>
          </a:p>
        </p:txBody>
      </p:sp>
      <p:pic>
        <p:nvPicPr>
          <p:cNvPr id="30727" name="Picture 4" descr="logo_bi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5157788"/>
            <a:ext cx="297815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5888" y="0"/>
            <a:ext cx="40751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30729" name="TextBox 7"/>
          <p:cNvSpPr txBox="1">
            <a:spLocks noChangeArrowheads="1"/>
          </p:cNvSpPr>
          <p:nvPr/>
        </p:nvSpPr>
        <p:spPr bwMode="auto">
          <a:xfrm>
            <a:off x="3048000" y="6553200"/>
            <a:ext cx="2805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www.webbertraining.com</a:t>
            </a:r>
          </a:p>
        </p:txBody>
      </p:sp>
      <p:sp>
        <p:nvSpPr>
          <p:cNvPr id="30730" name="TextBox 8"/>
          <p:cNvSpPr txBox="1">
            <a:spLocks noChangeArrowheads="1"/>
          </p:cNvSpPr>
          <p:nvPr/>
        </p:nvSpPr>
        <p:spPr bwMode="auto">
          <a:xfrm>
            <a:off x="6902450" y="6519863"/>
            <a:ext cx="2241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/>
              <a:t>November 17,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26988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125538"/>
            <a:ext cx="269716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kstvak 8"/>
          <p:cNvSpPr txBox="1">
            <a:spLocks noChangeArrowheads="1"/>
          </p:cNvSpPr>
          <p:nvPr/>
        </p:nvSpPr>
        <p:spPr bwMode="auto">
          <a:xfrm>
            <a:off x="600075" y="3368675"/>
            <a:ext cx="52197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latin typeface="Arial" charset="0"/>
              </a:rPr>
              <a:t>Effects of mutations:</a:t>
            </a:r>
          </a:p>
          <a:p>
            <a:r>
              <a:rPr lang="nl-NL" sz="2800">
                <a:latin typeface="Arial" charset="0"/>
              </a:rPr>
              <a:t> </a:t>
            </a:r>
          </a:p>
          <a:p>
            <a:r>
              <a:rPr lang="nl-NL" sz="2000">
                <a:latin typeface="Arial" charset="0"/>
              </a:rPr>
              <a:t>Escape mutants (drift) </a:t>
            </a:r>
          </a:p>
          <a:p>
            <a:pPr>
              <a:buFont typeface="Wingdings" charset="2"/>
              <a:buChar char="Ø"/>
            </a:pPr>
            <a:r>
              <a:rPr lang="en-US" sz="2000">
                <a:latin typeface="Arial" charset="0"/>
              </a:rPr>
              <a:t>N</a:t>
            </a:r>
            <a:r>
              <a:rPr lang="nl-NL" sz="2000">
                <a:latin typeface="Arial" charset="0"/>
              </a:rPr>
              <a:t>o protective immunity</a:t>
            </a:r>
          </a:p>
          <a:p>
            <a:pPr>
              <a:buFont typeface="Wingdings" charset="2"/>
              <a:buChar char="Ø"/>
            </a:pPr>
            <a:endParaRPr lang="nl-NL" sz="2000">
              <a:latin typeface="Arial" charset="0"/>
            </a:endParaRPr>
          </a:p>
          <a:p>
            <a:r>
              <a:rPr lang="nl-NL" sz="2000">
                <a:latin typeface="Arial" charset="0"/>
              </a:rPr>
              <a:t>Differences in host cell binding </a:t>
            </a:r>
          </a:p>
          <a:p>
            <a:r>
              <a:rPr lang="nl-NL" sz="2000">
                <a:latin typeface="Arial" charset="0"/>
              </a:rPr>
              <a:t>&gt; </a:t>
            </a:r>
            <a:r>
              <a:rPr lang="en-US" sz="2000">
                <a:latin typeface="Arial" charset="0"/>
              </a:rPr>
              <a:t>N</a:t>
            </a:r>
            <a:r>
              <a:rPr lang="nl-NL" sz="2000">
                <a:latin typeface="Arial" charset="0"/>
              </a:rPr>
              <a:t>ew host range</a:t>
            </a:r>
          </a:p>
        </p:txBody>
      </p:sp>
      <p:sp>
        <p:nvSpPr>
          <p:cNvPr id="39941" name="Text Box 11"/>
          <p:cNvSpPr txBox="1">
            <a:spLocks noChangeArrowheads="1"/>
          </p:cNvSpPr>
          <p:nvPr/>
        </p:nvSpPr>
        <p:spPr bwMode="auto">
          <a:xfrm>
            <a:off x="468313" y="6165850"/>
            <a:ext cx="7073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nl-NL" sz="1400"/>
              <a:t>Siebenga et al., 2008; Allen et al., 2008; Parra et al., 2012; </a:t>
            </a:r>
            <a:r>
              <a:rPr lang="nl-NL" sz="1400">
                <a:solidFill>
                  <a:srgbClr val="000000"/>
                </a:solidFill>
              </a:rPr>
              <a:t>Tan et al., 2003</a:t>
            </a:r>
          </a:p>
          <a:p>
            <a:pPr eaLnBrk="1" hangingPunct="1"/>
            <a:r>
              <a:rPr lang="nl-NL" sz="1400">
                <a:solidFill>
                  <a:srgbClr val="000000"/>
                </a:solidFill>
              </a:rPr>
              <a:t>Lindesmith et al., 2008; Bok et al., 2009; Siebenga et al. 2010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9942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72450" cy="444500"/>
          </a:xfrm>
        </p:spPr>
        <p:txBody>
          <a:bodyPr/>
          <a:lstStyle/>
          <a:p>
            <a:r>
              <a:rPr lang="en-US" smtClean="0"/>
              <a:t>GII4 noroviruses persist through evolution</a:t>
            </a:r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0200" y="981075"/>
            <a:ext cx="45974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gure 2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 r="11244"/>
          <a:stretch>
            <a:fillRect/>
          </a:stretch>
        </p:blipFill>
        <p:spPr>
          <a:xfrm>
            <a:off x="0" y="765175"/>
            <a:ext cx="9144000" cy="4695825"/>
          </a:xfrm>
          <a:noFill/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23850" y="6278563"/>
            <a:ext cx="8820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1" hangingPunct="1"/>
            <a:r>
              <a:rPr lang="nl-NL" sz="1600" i="1"/>
              <a:t>Van Asten et al., 2011;</a:t>
            </a:r>
            <a:r>
              <a:rPr lang="en-US" sz="1600"/>
              <a:t> </a:t>
            </a:r>
            <a:r>
              <a:rPr lang="en-US" sz="1600" i="1"/>
              <a:t>Lopman et al., 2004; Mattner et al., 2006; Rondy et al., 2010; Siebenga et al., 2008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17538" y="4797425"/>
            <a:ext cx="8526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nl-NL"/>
              <a:t>Increased severity risk groups (age, comorbidity, immunocompromised)</a:t>
            </a:r>
          </a:p>
          <a:p>
            <a:pPr eaLnBrk="1" hangingPunct="1"/>
            <a:r>
              <a:rPr lang="nl-NL"/>
              <a:t>Increase in hospitalisations</a:t>
            </a:r>
          </a:p>
          <a:p>
            <a:pPr eaLnBrk="1" hangingPunct="1"/>
            <a:r>
              <a:rPr lang="nl-NL"/>
              <a:t>Mortality</a:t>
            </a:r>
          </a:p>
          <a:p>
            <a:pPr eaLnBrk="1" hangingPunct="1"/>
            <a:r>
              <a:rPr lang="nl-NL"/>
              <a:t>Chronic infections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0BC72E-6D7E-4077-93B9-D20BECBF65BC}" type="slidenum">
              <a:rPr lang="nl-NL"/>
              <a:pPr/>
              <a:t>12</a:t>
            </a:fld>
            <a:endParaRPr lang="nl-NL"/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0863" y="1989138"/>
            <a:ext cx="4454525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7463" y="2060575"/>
            <a:ext cx="4105276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07950" y="5732463"/>
            <a:ext cx="4572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1">
                <a:latin typeface="Arial" charset="0"/>
              </a:rPr>
              <a:t>Takahashi et al. Transplantation Reviews, 2013; Shanker et al. J Virol, 2011</a:t>
            </a:r>
            <a:endParaRPr lang="en-US" sz="1400" u="sng">
              <a:latin typeface="Arial" charset="0"/>
            </a:endParaRPr>
          </a:p>
          <a:p>
            <a:pPr eaLnBrk="1" hangingPunct="1"/>
            <a:endParaRPr lang="en-US" sz="1400">
              <a:latin typeface="Arial" charset="0"/>
            </a:endParaRPr>
          </a:p>
        </p:txBody>
      </p:sp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395288" y="1341438"/>
            <a:ext cx="7148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Genetic susceptibility: wide range of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3726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bg1"/>
              </a:solidFill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755650"/>
            <a:ext cx="8424863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872038" y="260350"/>
            <a:ext cx="42719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sz="2000"/>
              <a:t>Genotypes differ in host binding</a:t>
            </a:r>
          </a:p>
          <a:p>
            <a:pPr eaLnBrk="1" hangingPunct="1"/>
            <a:endParaRPr lang="nl-NL" sz="2000"/>
          </a:p>
          <a:p>
            <a:pPr eaLnBrk="1" hangingPunct="1"/>
            <a:r>
              <a:rPr lang="nl-NL" sz="2000"/>
              <a:t>May become relevant when looking into antivirals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-180975" y="-171450"/>
            <a:ext cx="9648825" cy="7345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pic>
        <p:nvPicPr>
          <p:cNvPr id="45059" name="Picture 6" descr="http://www.colchesterhospital.nhs.uk/images/web%20large%20NHSposter1finalH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613" y="250825"/>
            <a:ext cx="51689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8" descr="http://www.ngnews.ca/media/photos/unis/2012/01/31/photo_1989417_re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613" y="3349625"/>
            <a:ext cx="51435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hthoek 5"/>
          <p:cNvSpPr>
            <a:spLocks noChangeArrowheads="1"/>
          </p:cNvSpPr>
          <p:nvPr/>
        </p:nvSpPr>
        <p:spPr bwMode="auto">
          <a:xfrm>
            <a:off x="552450" y="5957888"/>
            <a:ext cx="1168400" cy="519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82314" tIns="41157" rIns="82314" bIns="41157"/>
          <a:lstStyle/>
          <a:p>
            <a:pPr defTabSz="823913"/>
            <a:endParaRPr lang="en-US" sz="22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41288"/>
            <a:ext cx="8015288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kstvak 4"/>
          <p:cNvSpPr txBox="1">
            <a:spLocks noChangeArrowheads="1"/>
          </p:cNvSpPr>
          <p:nvPr/>
        </p:nvSpPr>
        <p:spPr bwMode="auto">
          <a:xfrm>
            <a:off x="714375" y="3992563"/>
            <a:ext cx="69564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>
              <a:buFontTx/>
              <a:buAutoNum type="arabicPeriod"/>
            </a:pPr>
            <a:r>
              <a:rPr lang="nl-NL" sz="2000" i="1">
                <a:solidFill>
                  <a:srgbClr val="0D1F74"/>
                </a:solidFill>
                <a:latin typeface="Arial" charset="0"/>
              </a:rPr>
              <a:t>Rapid identification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nl-NL" sz="2000" i="1">
                <a:solidFill>
                  <a:srgbClr val="0D1F74"/>
                </a:solidFill>
                <a:latin typeface="Arial" charset="0"/>
              </a:rPr>
              <a:t>Immediate implementation of infection control measures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nl-NL" sz="2000" i="1">
                <a:solidFill>
                  <a:srgbClr val="0D1F74"/>
                </a:solidFill>
                <a:latin typeface="Arial" charset="0"/>
              </a:rPr>
              <a:t>Debate on alcohol based desinfectants *(no model)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nl-NL" sz="2000" i="1">
                <a:solidFill>
                  <a:srgbClr val="0D1F74"/>
                </a:solidFill>
                <a:latin typeface="Arial" charset="0"/>
              </a:rPr>
              <a:t>Experimental evidence for decontamination with H</a:t>
            </a:r>
            <a:r>
              <a:rPr lang="nl-NL" sz="2000" i="1" baseline="-25000">
                <a:solidFill>
                  <a:srgbClr val="0D1F74"/>
                </a:solidFill>
                <a:latin typeface="Arial" charset="0"/>
              </a:rPr>
              <a:t>2</a:t>
            </a:r>
            <a:r>
              <a:rPr lang="nl-NL" sz="2000" i="1">
                <a:solidFill>
                  <a:srgbClr val="0D1F74"/>
                </a:solidFill>
                <a:latin typeface="Arial" charset="0"/>
              </a:rPr>
              <a:t>O</a:t>
            </a:r>
            <a:r>
              <a:rPr lang="nl-NL" sz="2000" i="1" baseline="-25000">
                <a:solidFill>
                  <a:srgbClr val="0D1F74"/>
                </a:solidFill>
                <a:latin typeface="Arial" charset="0"/>
              </a:rPr>
              <a:t>2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nl-NL" sz="2000" i="1">
                <a:solidFill>
                  <a:srgbClr val="0D1F74"/>
                </a:solidFill>
                <a:latin typeface="Arial" charset="0"/>
              </a:rPr>
              <a:t>Preclinical evidence for post exposure prophylaxis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982D30-7645-4511-ADC0-FE031E7CD8C7}" type="slidenum">
              <a:rPr lang="nl-NL"/>
              <a:pPr/>
              <a:t>16</a:t>
            </a:fld>
            <a:endParaRPr lang="nl-NL"/>
          </a:p>
        </p:txBody>
      </p:sp>
      <p:pic>
        <p:nvPicPr>
          <p:cNvPr id="47107" name="Picture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413" y="1125538"/>
            <a:ext cx="38893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1933575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3375" y="1933575"/>
            <a:ext cx="40767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kstvak 3"/>
          <p:cNvSpPr txBox="1">
            <a:spLocks noChangeArrowheads="1"/>
          </p:cNvSpPr>
          <p:nvPr/>
        </p:nvSpPr>
        <p:spPr bwMode="auto">
          <a:xfrm>
            <a:off x="3363913" y="5429250"/>
            <a:ext cx="696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nl-NL" sz="2000" i="1">
                <a:solidFill>
                  <a:srgbClr val="0D1F74"/>
                </a:solidFill>
                <a:latin typeface="Arial" charset="0"/>
              </a:rPr>
              <a:t>17%</a:t>
            </a:r>
          </a:p>
        </p:txBody>
      </p:sp>
      <p:sp>
        <p:nvSpPr>
          <p:cNvPr id="48133" name="Tekstvak 4"/>
          <p:cNvSpPr txBox="1">
            <a:spLocks noChangeArrowheads="1"/>
          </p:cNvSpPr>
          <p:nvPr/>
        </p:nvSpPr>
        <p:spPr bwMode="auto">
          <a:xfrm>
            <a:off x="7799388" y="5429250"/>
            <a:ext cx="554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nl-NL" sz="2000" i="1">
                <a:solidFill>
                  <a:srgbClr val="0D1F74"/>
                </a:solidFill>
                <a:latin typeface="Arial" charset="0"/>
              </a:rPr>
              <a:t>7%</a:t>
            </a:r>
          </a:p>
        </p:txBody>
      </p:sp>
      <p:cxnSp>
        <p:nvCxnSpPr>
          <p:cNvPr id="7" name="Rechte verbindingslijn 6"/>
          <p:cNvCxnSpPr>
            <a:cxnSpLocks noChangeShapeType="1"/>
          </p:cNvCxnSpPr>
          <p:nvPr/>
        </p:nvCxnSpPr>
        <p:spPr bwMode="auto">
          <a:xfrm>
            <a:off x="2466975" y="2790825"/>
            <a:ext cx="333375" cy="95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</p:cxnSp>
      <p:cxnSp>
        <p:nvCxnSpPr>
          <p:cNvPr id="8" name="Rechte verbindingslijn 7"/>
          <p:cNvCxnSpPr>
            <a:cxnSpLocks noChangeShapeType="1"/>
          </p:cNvCxnSpPr>
          <p:nvPr/>
        </p:nvCxnSpPr>
        <p:spPr bwMode="auto">
          <a:xfrm>
            <a:off x="7067550" y="2800350"/>
            <a:ext cx="333375" cy="95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48136" name="Titel 8"/>
          <p:cNvSpPr>
            <a:spLocks noGrp="1"/>
          </p:cNvSpPr>
          <p:nvPr>
            <p:ph type="title"/>
          </p:nvPr>
        </p:nvSpPr>
        <p:spPr>
          <a:xfrm>
            <a:off x="250825" y="1125538"/>
            <a:ext cx="5324475" cy="1003300"/>
          </a:xfrm>
        </p:spPr>
        <p:txBody>
          <a:bodyPr/>
          <a:lstStyle/>
          <a:p>
            <a:r>
              <a:rPr lang="nl-NL" smtClean="0">
                <a:latin typeface="Arial" charset="0"/>
              </a:rPr>
              <a:t>Outbreaks reflect high prevalence </a:t>
            </a:r>
            <a:br>
              <a:rPr lang="nl-NL" smtClean="0">
                <a:latin typeface="Arial" charset="0"/>
              </a:rPr>
            </a:br>
            <a:r>
              <a:rPr lang="nl-NL" smtClean="0">
                <a:latin typeface="Arial" charset="0"/>
              </a:rPr>
              <a:t>of NoV in community</a:t>
            </a:r>
          </a:p>
        </p:txBody>
      </p:sp>
      <p:sp>
        <p:nvSpPr>
          <p:cNvPr id="48137" name="Tekstvak 10"/>
          <p:cNvSpPr txBox="1">
            <a:spLocks noChangeArrowheads="1"/>
          </p:cNvSpPr>
          <p:nvPr/>
        </p:nvSpPr>
        <p:spPr bwMode="auto">
          <a:xfrm>
            <a:off x="476250" y="6219825"/>
            <a:ext cx="2638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nl-NL" sz="1600" i="1">
                <a:solidFill>
                  <a:srgbClr val="0D1F74"/>
                </a:solidFill>
                <a:latin typeface="Arial" charset="0"/>
              </a:rPr>
              <a:t>Ahmed et al., Lancet, 2014</a:t>
            </a:r>
          </a:p>
        </p:txBody>
      </p:sp>
      <p:pic>
        <p:nvPicPr>
          <p:cNvPr id="48138" name="Picture 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76875" y="384175"/>
            <a:ext cx="34766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http://www.jstor.org/literatum/publisher/jstor/journals/content/infeconthospepid/2010/653029/657133/production/images/medium/fg1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916113"/>
            <a:ext cx="406876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kstvak 5"/>
          <p:cNvSpPr txBox="1">
            <a:spLocks noChangeArrowheads="1"/>
          </p:cNvSpPr>
          <p:nvPr/>
        </p:nvSpPr>
        <p:spPr bwMode="auto">
          <a:xfrm>
            <a:off x="6804025" y="1916113"/>
            <a:ext cx="1728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.</a:t>
            </a:r>
            <a:endParaRPr lang="nl-NL"/>
          </a:p>
        </p:txBody>
      </p:sp>
      <p:sp>
        <p:nvSpPr>
          <p:cNvPr id="49156" name="Tekstvak 6"/>
          <p:cNvSpPr txBox="1">
            <a:spLocks noChangeArrowheads="1"/>
          </p:cNvSpPr>
          <p:nvPr/>
        </p:nvSpPr>
        <p:spPr bwMode="auto">
          <a:xfrm>
            <a:off x="611188" y="6381750"/>
            <a:ext cx="5732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nl-NL" sz="1200" i="1"/>
              <a:t>Spackova et al., 2010, Beersma et al., 2009; Petrignani et al., in press</a:t>
            </a:r>
          </a:p>
        </p:txBody>
      </p:sp>
      <p:sp>
        <p:nvSpPr>
          <p:cNvPr id="49157" name="Tekstvak 7"/>
          <p:cNvSpPr txBox="1">
            <a:spLocks noChangeArrowheads="1"/>
          </p:cNvSpPr>
          <p:nvPr/>
        </p:nvSpPr>
        <p:spPr bwMode="auto">
          <a:xfrm>
            <a:off x="468313" y="1052513"/>
            <a:ext cx="4103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>
                <a:solidFill>
                  <a:schemeClr val="tx2"/>
                </a:solidFill>
              </a:rPr>
              <a:t>Notifications for infectious gastro-enteritis from hospitals, Germany</a:t>
            </a:r>
          </a:p>
        </p:txBody>
      </p:sp>
      <p:sp>
        <p:nvSpPr>
          <p:cNvPr id="49158" name="Tekstvak 9"/>
          <p:cNvSpPr txBox="1">
            <a:spLocks noChangeArrowheads="1"/>
          </p:cNvSpPr>
          <p:nvPr/>
        </p:nvSpPr>
        <p:spPr bwMode="auto">
          <a:xfrm>
            <a:off x="1619250" y="3970338"/>
            <a:ext cx="27606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nl-NL"/>
              <a:t>Proportion nosocomial</a:t>
            </a:r>
          </a:p>
          <a:p>
            <a:pPr eaLnBrk="1" hangingPunct="1"/>
            <a:r>
              <a:rPr lang="nl-NL" sz="1100"/>
              <a:t>(based on date of onset)</a:t>
            </a:r>
          </a:p>
        </p:txBody>
      </p:sp>
      <p:sp>
        <p:nvSpPr>
          <p:cNvPr id="49159" name="TextBox 1"/>
          <p:cNvSpPr txBox="1">
            <a:spLocks noChangeArrowheads="1"/>
          </p:cNvSpPr>
          <p:nvPr/>
        </p:nvSpPr>
        <p:spPr bwMode="auto">
          <a:xfrm>
            <a:off x="4859338" y="1268413"/>
            <a:ext cx="41052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915988">
              <a:buFontTx/>
              <a:buAutoNum type="arabicPeriod"/>
            </a:pPr>
            <a:r>
              <a:rPr lang="nl-NL"/>
              <a:t>Most by children. </a:t>
            </a:r>
            <a:r>
              <a:rPr lang="nl-NL" sz="1600"/>
              <a:t>(Beersma et al., 2009)</a:t>
            </a:r>
          </a:p>
          <a:p>
            <a:pPr marL="457200" indent="-457200" defTabSz="915988">
              <a:buFontTx/>
              <a:buAutoNum type="arabicPeriod"/>
            </a:pPr>
            <a:endParaRPr lang="nl-NL"/>
          </a:p>
          <a:p>
            <a:pPr marL="457200" indent="-457200" defTabSz="915988">
              <a:buFontTx/>
              <a:buAutoNum type="arabicPeriod"/>
            </a:pPr>
            <a:r>
              <a:rPr lang="nl-NL"/>
              <a:t>increase Dx missed patients (X ray, coloscopy, biopsies</a:t>
            </a:r>
            <a:r>
              <a:rPr lang="nl-NL" sz="1400"/>
              <a:t>)(Beersma et al.., 2012)</a:t>
            </a:r>
          </a:p>
          <a:p>
            <a:pPr marL="457200" indent="-457200" defTabSz="915988">
              <a:buFontTx/>
              <a:buAutoNum type="arabicPeriod"/>
            </a:pPr>
            <a:endParaRPr lang="nl-NL" sz="1400"/>
          </a:p>
          <a:p>
            <a:pPr marL="457200" indent="-457200" defTabSz="915988">
              <a:buFontTx/>
              <a:buAutoNum type="arabicPeriod"/>
            </a:pPr>
            <a:r>
              <a:rPr lang="en-US"/>
              <a:t>Mainly GII3 and GII4 </a:t>
            </a:r>
            <a:r>
              <a:rPr lang="en-US" sz="1400"/>
              <a:t>(Sukhrie et al., 2011)</a:t>
            </a:r>
          </a:p>
          <a:p>
            <a:pPr marL="457200" indent="-457200" defTabSz="915988">
              <a:buFontTx/>
              <a:buAutoNum type="arabicPeriod"/>
            </a:pPr>
            <a:endParaRPr lang="en-US"/>
          </a:p>
          <a:p>
            <a:pPr marL="457200" indent="-457200" defTabSz="915988">
              <a:buFontTx/>
              <a:buAutoNum type="arabicPeriod"/>
            </a:pPr>
            <a:r>
              <a:rPr lang="en-US"/>
              <a:t>1:1 ratio of infected HCW to (recognized) patients </a:t>
            </a:r>
            <a:r>
              <a:rPr lang="en-US" sz="1400"/>
              <a:t>(Sukhrie et al., 2012)</a:t>
            </a:r>
          </a:p>
          <a:p>
            <a:pPr marL="457200" indent="-457200" defTabSz="915988"/>
            <a:endParaRPr lang="en-US"/>
          </a:p>
          <a:p>
            <a:pPr marL="457200" indent="-457200" defTabSz="915988">
              <a:buFontTx/>
              <a:buAutoNum type="arabicPeriod"/>
            </a:pPr>
            <a:r>
              <a:rPr lang="en-US"/>
              <a:t>Virus evolution in chronic shedders </a:t>
            </a:r>
            <a:r>
              <a:rPr lang="en-US" sz="1400"/>
              <a:t>(Siebenga et al., 2008)</a:t>
            </a:r>
          </a:p>
          <a:p>
            <a:pPr marL="457200" indent="-457200" defTabSz="915988">
              <a:buFontTx/>
              <a:buAutoNum type="arabicPeriod"/>
            </a:pPr>
            <a:endParaRPr lang="en-US"/>
          </a:p>
          <a:p>
            <a:pPr marL="457200" indent="-457200" defTabSz="915988">
              <a:buFontTx/>
              <a:buAutoNum type="arabicPeriod"/>
            </a:pPr>
            <a:r>
              <a:rPr lang="en-US"/>
              <a:t>Transmission from chronic shedders  </a:t>
            </a:r>
            <a:r>
              <a:rPr lang="en-US" sz="1400"/>
              <a:t>(Sukhrie et al.,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26988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23528" y="1524000"/>
          <a:ext cx="4581847" cy="379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04" name="Title 1"/>
          <p:cNvSpPr>
            <a:spLocks noGrp="1"/>
          </p:cNvSpPr>
          <p:nvPr>
            <p:ph type="title"/>
          </p:nvPr>
        </p:nvSpPr>
        <p:spPr>
          <a:xfrm>
            <a:off x="250825" y="11113"/>
            <a:ext cx="8496300" cy="1143000"/>
          </a:xfrm>
        </p:spPr>
        <p:txBody>
          <a:bodyPr/>
          <a:lstStyle/>
          <a:p>
            <a:r>
              <a:rPr lang="nl-NL" smtClean="0">
                <a:latin typeface="Arial" charset="0"/>
              </a:rPr>
              <a:t>Chronic norovirus (&gt;90days) patients in the </a:t>
            </a:r>
            <a:br>
              <a:rPr lang="nl-NL" smtClean="0">
                <a:latin typeface="Arial" charset="0"/>
              </a:rPr>
            </a:br>
            <a:r>
              <a:rPr lang="nl-NL" smtClean="0">
                <a:latin typeface="Arial" charset="0"/>
              </a:rPr>
              <a:t>Erasmus Mc, Netherlands, 2006 - 2013</a:t>
            </a:r>
            <a:endParaRPr lang="en-GB" smtClean="0">
              <a:latin typeface="Arial" charset="0"/>
            </a:endParaRPr>
          </a:p>
        </p:txBody>
      </p:sp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323850" y="5735638"/>
            <a:ext cx="48387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sz="1600" i="1">
                <a:solidFill>
                  <a:srgbClr val="0D1F74"/>
                </a:solidFill>
                <a:latin typeface="Arial" charset="0"/>
              </a:rPr>
              <a:t>All patients have severe underlying illness: 21 of 26 (81%) patients have undergone a solid organ or stam cell transplatation</a:t>
            </a:r>
            <a:r>
              <a:rPr lang="nl-NL" sz="2000" i="1">
                <a:solidFill>
                  <a:srgbClr val="0D1F74"/>
                </a:solidFill>
                <a:latin typeface="Arial" charset="0"/>
              </a:rPr>
              <a:t>. </a:t>
            </a:r>
            <a:endParaRPr lang="en-GB" sz="2000" i="1">
              <a:solidFill>
                <a:srgbClr val="0D1F74"/>
              </a:solidFill>
              <a:latin typeface="Arial" charset="0"/>
            </a:endParaRPr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62550" y="1341438"/>
            <a:ext cx="266223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86400" y="3244850"/>
            <a:ext cx="3151188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Rechthoek 9"/>
          <p:cNvSpPr>
            <a:spLocks noChangeArrowheads="1"/>
          </p:cNvSpPr>
          <p:nvPr/>
        </p:nvSpPr>
        <p:spPr bwMode="auto">
          <a:xfrm>
            <a:off x="6562725" y="5905500"/>
            <a:ext cx="2581275" cy="7223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 idx="4294967295"/>
          </p:nvPr>
        </p:nvSpPr>
        <p:spPr/>
        <p:txBody>
          <a:bodyPr wrap="square" lIns="91061" tIns="45530" rIns="91061" bIns="45530" anchor="t"/>
          <a:lstStyle/>
          <a:p>
            <a:pPr defTabSz="911225"/>
            <a:r>
              <a:rPr lang="nl-NL" smtClean="0"/>
              <a:t>Norovirus background</a:t>
            </a:r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755650" y="2057400"/>
            <a:ext cx="7515225" cy="4800600"/>
          </a:xfrm>
        </p:spPr>
        <p:txBody>
          <a:bodyPr lIns="91061" tIns="45530" rIns="91061" bIns="45530"/>
          <a:lstStyle/>
          <a:p>
            <a:pPr marL="171450" indent="-171450" defTabSz="911225"/>
            <a:r>
              <a:rPr lang="nl-NL" sz="1800" smtClean="0"/>
              <a:t>Most common etiology of acute gastro-enteritis</a:t>
            </a:r>
          </a:p>
          <a:p>
            <a:pPr marL="171450" indent="-171450" defTabSz="911225"/>
            <a:r>
              <a:rPr lang="nl-NL" sz="1800" smtClean="0"/>
              <a:t>Transmission person-to-person, environmental, foodborne, waterborne, zoonotic?</a:t>
            </a:r>
          </a:p>
          <a:p>
            <a:pPr marL="171450" indent="-171450" defTabSz="911225"/>
            <a:r>
              <a:rPr lang="nl-NL" sz="1800" smtClean="0"/>
              <a:t>Mostly mild illness, self limiting</a:t>
            </a:r>
          </a:p>
          <a:p>
            <a:pPr marL="171450" indent="-171450" defTabSz="911225"/>
            <a:r>
              <a:rPr lang="nl-NL" sz="1800" smtClean="0"/>
              <a:t>More severe disease in persons with co-morbidities</a:t>
            </a:r>
          </a:p>
          <a:p>
            <a:pPr marL="171450" indent="-171450" defTabSz="911225">
              <a:buFont typeface="Verdana" charset="0"/>
              <a:buNone/>
            </a:pPr>
            <a:r>
              <a:rPr lang="en-US" sz="1800" smtClean="0"/>
              <a:t>		</a:t>
            </a:r>
            <a:r>
              <a:rPr lang="en-US" sz="1200" smtClean="0"/>
              <a:t>Cardiovascular patients (OR 17.1, 2.2-403)</a:t>
            </a:r>
          </a:p>
          <a:p>
            <a:pPr marL="171450" indent="-171450" defTabSz="911225">
              <a:buFont typeface="Verdana" charset="0"/>
              <a:buNone/>
            </a:pPr>
            <a:r>
              <a:rPr lang="en-US" sz="1200" smtClean="0"/>
              <a:t>		Renal transplant recipients (OR 13,1.7-281)</a:t>
            </a:r>
          </a:p>
          <a:p>
            <a:pPr marL="171450" indent="-171450" defTabSz="911225">
              <a:buFont typeface="Verdana" charset="0"/>
              <a:buNone/>
            </a:pPr>
            <a:r>
              <a:rPr lang="en-US" sz="1200" smtClean="0"/>
              <a:t>		Age &gt;65 (OR 11.6, 1.9-204)</a:t>
            </a:r>
          </a:p>
          <a:p>
            <a:pPr marL="171450" indent="-171450" defTabSz="911225">
              <a:buFont typeface="Verdana" charset="0"/>
              <a:buNone/>
            </a:pPr>
            <a:r>
              <a:rPr lang="en-US" sz="1200" smtClean="0"/>
              <a:t>		Immunosuppression (OR 5.7, 1.8-20.1)</a:t>
            </a:r>
            <a:endParaRPr lang="nl-NL" sz="1200" smtClean="0"/>
          </a:p>
          <a:p>
            <a:pPr marL="171450" indent="-171450" defTabSz="911225"/>
            <a:r>
              <a:rPr lang="nl-NL" sz="1800" smtClean="0"/>
              <a:t>Sporadic cases and outbreaks</a:t>
            </a:r>
          </a:p>
          <a:p>
            <a:pPr marL="171450" indent="-171450" defTabSz="911225"/>
            <a:r>
              <a:rPr lang="nl-NL" sz="1800" smtClean="0"/>
              <a:t>Short-lived immunity</a:t>
            </a:r>
          </a:p>
          <a:p>
            <a:pPr marL="171450" indent="-171450" defTabSz="911225">
              <a:buFont typeface="Verdana" charset="0"/>
              <a:buNone/>
            </a:pPr>
            <a:endParaRPr lang="nl-NL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48C4D5-703A-43CF-8F83-764A37D6C3E4}" type="slidenum">
              <a:rPr lang="nl-NL"/>
              <a:pPr/>
              <a:t>20</a:t>
            </a:fld>
            <a:endParaRPr lang="nl-NL"/>
          </a:p>
        </p:txBody>
      </p:sp>
      <p:pic>
        <p:nvPicPr>
          <p:cNvPr id="52227" name="Picture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7216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7"/>
          <p:cNvSpPr txBox="1">
            <a:spLocks noChangeArrowheads="1"/>
          </p:cNvSpPr>
          <p:nvPr/>
        </p:nvSpPr>
        <p:spPr bwMode="auto">
          <a:xfrm>
            <a:off x="7416800" y="115888"/>
            <a:ext cx="1635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Renal failure</a:t>
            </a:r>
          </a:p>
        </p:txBody>
      </p:sp>
      <p:sp>
        <p:nvSpPr>
          <p:cNvPr id="9" name="Right Brace 8"/>
          <p:cNvSpPr>
            <a:spLocks/>
          </p:cNvSpPr>
          <p:nvPr/>
        </p:nvSpPr>
        <p:spPr bwMode="auto">
          <a:xfrm>
            <a:off x="7235825" y="188913"/>
            <a:ext cx="73025" cy="215900"/>
          </a:xfrm>
          <a:prstGeom prst="rightBrace">
            <a:avLst>
              <a:gd name="adj1" fmla="val 8336"/>
              <a:gd name="adj2" fmla="val 50000"/>
            </a:avLst>
          </a:prstGeom>
          <a:noFill/>
          <a:ln w="28575">
            <a:solidFill>
              <a:srgbClr val="0D0D0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/>
          </a:p>
        </p:txBody>
      </p:sp>
      <p:sp>
        <p:nvSpPr>
          <p:cNvPr id="10" name="Right Brace 9"/>
          <p:cNvSpPr>
            <a:spLocks/>
          </p:cNvSpPr>
          <p:nvPr/>
        </p:nvSpPr>
        <p:spPr bwMode="auto">
          <a:xfrm>
            <a:off x="7235825" y="765175"/>
            <a:ext cx="73025" cy="215900"/>
          </a:xfrm>
          <a:prstGeom prst="rightBrace">
            <a:avLst>
              <a:gd name="adj1" fmla="val 8336"/>
              <a:gd name="adj2" fmla="val 50000"/>
            </a:avLst>
          </a:prstGeom>
          <a:noFill/>
          <a:ln w="28575">
            <a:solidFill>
              <a:srgbClr val="0D0D0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/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7435850" y="682625"/>
            <a:ext cx="665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NEC</a:t>
            </a:r>
          </a:p>
        </p:txBody>
      </p:sp>
      <p:sp>
        <p:nvSpPr>
          <p:cNvPr id="52232" name="TextBox 12"/>
          <p:cNvSpPr txBox="1">
            <a:spLocks noChangeArrowheads="1"/>
          </p:cNvSpPr>
          <p:nvPr/>
        </p:nvSpPr>
        <p:spPr bwMode="auto">
          <a:xfrm>
            <a:off x="7596188" y="4365625"/>
            <a:ext cx="1512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Chronic diarrhea</a:t>
            </a:r>
          </a:p>
        </p:txBody>
      </p:sp>
      <p:sp>
        <p:nvSpPr>
          <p:cNvPr id="52233" name="TextBox 13"/>
          <p:cNvSpPr txBox="1">
            <a:spLocks noChangeArrowheads="1"/>
          </p:cNvSpPr>
          <p:nvPr/>
        </p:nvSpPr>
        <p:spPr bwMode="auto">
          <a:xfrm>
            <a:off x="7524750" y="5876925"/>
            <a:ext cx="1814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Infantile convulsions</a:t>
            </a:r>
          </a:p>
        </p:txBody>
      </p:sp>
      <p:sp>
        <p:nvSpPr>
          <p:cNvPr id="15" name="Right Brace 14"/>
          <p:cNvSpPr>
            <a:spLocks/>
          </p:cNvSpPr>
          <p:nvPr/>
        </p:nvSpPr>
        <p:spPr bwMode="auto">
          <a:xfrm>
            <a:off x="7308850" y="3573463"/>
            <a:ext cx="142875" cy="2159000"/>
          </a:xfrm>
          <a:prstGeom prst="rightBrace">
            <a:avLst>
              <a:gd name="adj1" fmla="val 8325"/>
              <a:gd name="adj2" fmla="val 50000"/>
            </a:avLst>
          </a:prstGeom>
          <a:noFill/>
          <a:ln w="28575">
            <a:solidFill>
              <a:srgbClr val="0D0D0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/>
          </a:p>
        </p:txBody>
      </p:sp>
      <p:sp>
        <p:nvSpPr>
          <p:cNvPr id="16" name="Right Brace 15"/>
          <p:cNvSpPr>
            <a:spLocks/>
          </p:cNvSpPr>
          <p:nvPr/>
        </p:nvSpPr>
        <p:spPr bwMode="auto">
          <a:xfrm>
            <a:off x="7308850" y="5805488"/>
            <a:ext cx="142875" cy="719137"/>
          </a:xfrm>
          <a:prstGeom prst="rightBrace">
            <a:avLst>
              <a:gd name="adj1" fmla="val 8342"/>
              <a:gd name="adj2" fmla="val 50000"/>
            </a:avLst>
          </a:prstGeom>
          <a:noFill/>
          <a:ln w="28575">
            <a:solidFill>
              <a:srgbClr val="0D0D0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-180975" y="188913"/>
            <a:ext cx="2089150" cy="6669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>
                <a:solidFill>
                  <a:srgbClr val="FFFFFF"/>
                </a:solidFill>
              </a:rPr>
              <a:t>Petrignani et al., su</a:t>
            </a:r>
          </a:p>
        </p:txBody>
      </p:sp>
      <p:sp>
        <p:nvSpPr>
          <p:cNvPr id="52237" name="TextBox 2"/>
          <p:cNvSpPr txBox="1">
            <a:spLocks noChangeArrowheads="1"/>
          </p:cNvSpPr>
          <p:nvPr/>
        </p:nvSpPr>
        <p:spPr bwMode="auto">
          <a:xfrm>
            <a:off x="539750" y="1268413"/>
            <a:ext cx="4464050" cy="1477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Review of studies showing</a:t>
            </a:r>
          </a:p>
          <a:p>
            <a:pPr eaLnBrk="1" hangingPunct="1"/>
            <a:r>
              <a:rPr lang="en-US" sz="2400"/>
              <a:t>Evidence for complications and /or sequellae</a:t>
            </a:r>
          </a:p>
          <a:p>
            <a:pPr eaLnBrk="1" hangingPunct="1"/>
            <a:r>
              <a:rPr lang="en-US"/>
              <a:t>Petrignani et al, in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161925" y="-423863"/>
            <a:ext cx="9467850" cy="7705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0" y="15970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53252" name="Title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172450" cy="444500"/>
          </a:xfrm>
        </p:spPr>
        <p:txBody>
          <a:bodyPr/>
          <a:lstStyle/>
          <a:p>
            <a:r>
              <a:rPr lang="en-US" smtClean="0"/>
              <a:t>Use of strain typing for hospital epidemiology</a:t>
            </a:r>
          </a:p>
        </p:txBody>
      </p:sp>
      <p:pic>
        <p:nvPicPr>
          <p:cNvPr id="53253" name="Picture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1052513"/>
            <a:ext cx="6265862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Box 4"/>
          <p:cNvSpPr txBox="1">
            <a:spLocks noChangeArrowheads="1"/>
          </p:cNvSpPr>
          <p:nvPr/>
        </p:nvSpPr>
        <p:spPr bwMode="auto">
          <a:xfrm>
            <a:off x="1042988" y="6308725"/>
            <a:ext cx="2486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Sukhrie et al., 2013 </a:t>
            </a:r>
          </a:p>
        </p:txBody>
      </p:sp>
      <p:sp>
        <p:nvSpPr>
          <p:cNvPr id="53255" name="TextBox 377"/>
          <p:cNvSpPr txBox="1">
            <a:spLocks noChangeArrowheads="1"/>
          </p:cNvSpPr>
          <p:nvPr/>
        </p:nvSpPr>
        <p:spPr bwMode="auto">
          <a:xfrm>
            <a:off x="4427538" y="4076700"/>
            <a:ext cx="41767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Strain typing on partial genome sequence  against background</a:t>
            </a:r>
          </a:p>
          <a:p>
            <a:pPr eaLnBrk="1" hangingPunct="1"/>
            <a:endParaRPr lang="en-US"/>
          </a:p>
          <a:p>
            <a:pPr eaLnBrk="1" hangingPunct="1">
              <a:buFont typeface="Wingdings" charset="2"/>
              <a:buChar char="Ø"/>
            </a:pPr>
            <a:r>
              <a:rPr lang="en-US"/>
              <a:t>Assignment of clusters</a:t>
            </a:r>
          </a:p>
          <a:p>
            <a:pPr eaLnBrk="1" hangingPunct="1">
              <a:buFont typeface="Wingdings" charset="2"/>
              <a:buChar char="Ø"/>
            </a:pPr>
            <a:r>
              <a:rPr lang="en-US"/>
              <a:t>Ruling out clusters</a:t>
            </a:r>
          </a:p>
          <a:p>
            <a:pPr eaLnBrk="1" hangingPunct="1">
              <a:buFont typeface="Wingdings" charset="2"/>
              <a:buChar char="Ø"/>
            </a:pPr>
            <a:r>
              <a:rPr lang="en-US"/>
              <a:t>Resolution depends on genotype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5970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250825" y="6381750"/>
            <a:ext cx="81137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53" tIns="41127" rIns="82253" bIns="41127">
            <a:spAutoFit/>
          </a:bodyPr>
          <a:lstStyle/>
          <a:p>
            <a:pPr defTabSz="823913"/>
            <a:r>
              <a:rPr lang="en-US" sz="1600" i="1">
                <a:latin typeface="Arial" charset="0"/>
              </a:rPr>
              <a:t>Beersma et al, 2009, 2012; Siebenga et al., 2010; Bull et al., 2011; Sukhrie et al., 2011; </a:t>
            </a:r>
            <a:endParaRPr lang="nl-NL" sz="1600" i="1">
              <a:latin typeface="Arial" charset="0"/>
            </a:endParaRPr>
          </a:p>
        </p:txBody>
      </p:sp>
      <p:grpSp>
        <p:nvGrpSpPr>
          <p:cNvPr id="54276" name="Groep 8"/>
          <p:cNvGrpSpPr>
            <a:grpSpLocks/>
          </p:cNvGrpSpPr>
          <p:nvPr/>
        </p:nvGrpSpPr>
        <p:grpSpPr bwMode="auto">
          <a:xfrm>
            <a:off x="395288" y="1916113"/>
            <a:ext cx="3887787" cy="3933825"/>
            <a:chOff x="1622425" y="1209675"/>
            <a:chExt cx="4240213" cy="4729163"/>
          </a:xfrm>
        </p:grpSpPr>
        <p:sp>
          <p:nvSpPr>
            <p:cNvPr id="54279" name="Freeform 3"/>
            <p:cNvSpPr>
              <a:spLocks/>
            </p:cNvSpPr>
            <p:nvPr/>
          </p:nvSpPr>
          <p:spPr bwMode="auto">
            <a:xfrm>
              <a:off x="1622425" y="1354138"/>
              <a:ext cx="3162300" cy="31750"/>
            </a:xfrm>
            <a:custGeom>
              <a:avLst/>
              <a:gdLst>
                <a:gd name="T0" fmla="*/ 0 w 1992"/>
                <a:gd name="T1" fmla="*/ 2147483647 h 20"/>
                <a:gd name="T2" fmla="*/ 2147483647 w 1992"/>
                <a:gd name="T3" fmla="*/ 2147483647 h 20"/>
                <a:gd name="T4" fmla="*/ 2147483647 w 1992"/>
                <a:gd name="T5" fmla="*/ 2147483647 h 20"/>
                <a:gd name="T6" fmla="*/ 2147483647 w 199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2"/>
                <a:gd name="T13" fmla="*/ 0 h 20"/>
                <a:gd name="T14" fmla="*/ 1992 w 199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2" h="20">
                  <a:moveTo>
                    <a:pt x="0" y="20"/>
                  </a:moveTo>
                  <a:lnTo>
                    <a:pt x="1992" y="20"/>
                  </a:lnTo>
                  <a:lnTo>
                    <a:pt x="1992" y="11"/>
                  </a:lnTo>
                  <a:lnTo>
                    <a:pt x="1992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280" name="Rectangle 4"/>
            <p:cNvSpPr>
              <a:spLocks noChangeArrowheads="1"/>
            </p:cNvSpPr>
            <p:nvPr/>
          </p:nvSpPr>
          <p:spPr bwMode="auto">
            <a:xfrm rot="-5400000">
              <a:off x="4745038" y="1173162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281" name="Line 5"/>
            <p:cNvSpPr>
              <a:spLocks noChangeShapeType="1"/>
            </p:cNvSpPr>
            <p:nvPr/>
          </p:nvSpPr>
          <p:spPr bwMode="auto">
            <a:xfrm flipV="1">
              <a:off x="471328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82" name="Line 6"/>
            <p:cNvSpPr>
              <a:spLocks noChangeShapeType="1"/>
            </p:cNvSpPr>
            <p:nvPr/>
          </p:nvSpPr>
          <p:spPr bwMode="auto">
            <a:xfrm flipV="1">
              <a:off x="464343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83" name="Line 7"/>
            <p:cNvSpPr>
              <a:spLocks noChangeShapeType="1"/>
            </p:cNvSpPr>
            <p:nvPr/>
          </p:nvSpPr>
          <p:spPr bwMode="auto">
            <a:xfrm flipV="1">
              <a:off x="4562475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84" name="Line 8"/>
            <p:cNvSpPr>
              <a:spLocks noChangeShapeType="1"/>
            </p:cNvSpPr>
            <p:nvPr/>
          </p:nvSpPr>
          <p:spPr bwMode="auto">
            <a:xfrm flipV="1">
              <a:off x="448468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85" name="Freeform 9"/>
            <p:cNvSpPr>
              <a:spLocks/>
            </p:cNvSpPr>
            <p:nvPr/>
          </p:nvSpPr>
          <p:spPr bwMode="auto">
            <a:xfrm>
              <a:off x="4408488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286" name="Rectangle 10"/>
            <p:cNvSpPr>
              <a:spLocks noChangeArrowheads="1"/>
            </p:cNvSpPr>
            <p:nvPr/>
          </p:nvSpPr>
          <p:spPr bwMode="auto">
            <a:xfrm rot="-5400000">
              <a:off x="4356101" y="1173162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287" name="Line 11"/>
            <p:cNvSpPr>
              <a:spLocks noChangeShapeType="1"/>
            </p:cNvSpPr>
            <p:nvPr/>
          </p:nvSpPr>
          <p:spPr bwMode="auto">
            <a:xfrm flipV="1">
              <a:off x="4329113" y="1373188"/>
              <a:ext cx="4762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88" name="Line 12"/>
            <p:cNvSpPr>
              <a:spLocks noChangeShapeType="1"/>
            </p:cNvSpPr>
            <p:nvPr/>
          </p:nvSpPr>
          <p:spPr bwMode="auto">
            <a:xfrm flipV="1">
              <a:off x="4257675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89" name="Line 13"/>
            <p:cNvSpPr>
              <a:spLocks noChangeShapeType="1"/>
            </p:cNvSpPr>
            <p:nvPr/>
          </p:nvSpPr>
          <p:spPr bwMode="auto">
            <a:xfrm flipV="1">
              <a:off x="41830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90" name="Line 14"/>
            <p:cNvSpPr>
              <a:spLocks noChangeShapeType="1"/>
            </p:cNvSpPr>
            <p:nvPr/>
          </p:nvSpPr>
          <p:spPr bwMode="auto">
            <a:xfrm flipV="1">
              <a:off x="4103688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91" name="Freeform 15"/>
            <p:cNvSpPr>
              <a:spLocks/>
            </p:cNvSpPr>
            <p:nvPr/>
          </p:nvSpPr>
          <p:spPr bwMode="auto">
            <a:xfrm>
              <a:off x="402907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292" name="Line 16"/>
            <p:cNvSpPr>
              <a:spLocks noChangeShapeType="1"/>
            </p:cNvSpPr>
            <p:nvPr/>
          </p:nvSpPr>
          <p:spPr bwMode="auto">
            <a:xfrm flipV="1">
              <a:off x="3952875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93" name="Line 17"/>
            <p:cNvSpPr>
              <a:spLocks noChangeShapeType="1"/>
            </p:cNvSpPr>
            <p:nvPr/>
          </p:nvSpPr>
          <p:spPr bwMode="auto">
            <a:xfrm flipV="1">
              <a:off x="3883025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94" name="Line 18"/>
            <p:cNvSpPr>
              <a:spLocks noChangeShapeType="1"/>
            </p:cNvSpPr>
            <p:nvPr/>
          </p:nvSpPr>
          <p:spPr bwMode="auto">
            <a:xfrm flipV="1">
              <a:off x="38068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95" name="Line 19"/>
            <p:cNvSpPr>
              <a:spLocks noChangeShapeType="1"/>
            </p:cNvSpPr>
            <p:nvPr/>
          </p:nvSpPr>
          <p:spPr bwMode="auto">
            <a:xfrm flipV="1">
              <a:off x="3729038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96" name="Freeform 20"/>
            <p:cNvSpPr>
              <a:spLocks/>
            </p:cNvSpPr>
            <p:nvPr/>
          </p:nvSpPr>
          <p:spPr bwMode="auto">
            <a:xfrm>
              <a:off x="3652838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297" name="Rectangle 21"/>
            <p:cNvSpPr>
              <a:spLocks noChangeArrowheads="1"/>
            </p:cNvSpPr>
            <p:nvPr/>
          </p:nvSpPr>
          <p:spPr bwMode="auto">
            <a:xfrm rot="-5400000">
              <a:off x="3606801" y="1181100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298" name="Line 22"/>
            <p:cNvSpPr>
              <a:spLocks noChangeShapeType="1"/>
            </p:cNvSpPr>
            <p:nvPr/>
          </p:nvSpPr>
          <p:spPr bwMode="auto">
            <a:xfrm flipV="1">
              <a:off x="35782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99" name="Line 23"/>
            <p:cNvSpPr>
              <a:spLocks noChangeShapeType="1"/>
            </p:cNvSpPr>
            <p:nvPr/>
          </p:nvSpPr>
          <p:spPr bwMode="auto">
            <a:xfrm flipV="1">
              <a:off x="35020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00" name="Line 24"/>
            <p:cNvSpPr>
              <a:spLocks noChangeShapeType="1"/>
            </p:cNvSpPr>
            <p:nvPr/>
          </p:nvSpPr>
          <p:spPr bwMode="auto">
            <a:xfrm flipV="1">
              <a:off x="3424238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01" name="Line 25"/>
            <p:cNvSpPr>
              <a:spLocks noChangeShapeType="1"/>
            </p:cNvSpPr>
            <p:nvPr/>
          </p:nvSpPr>
          <p:spPr bwMode="auto">
            <a:xfrm flipV="1">
              <a:off x="334803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02" name="Freeform 26"/>
            <p:cNvSpPr>
              <a:spLocks/>
            </p:cNvSpPr>
            <p:nvPr/>
          </p:nvSpPr>
          <p:spPr bwMode="auto">
            <a:xfrm>
              <a:off x="327342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03" name="Rectangle 27"/>
            <p:cNvSpPr>
              <a:spLocks noChangeArrowheads="1"/>
            </p:cNvSpPr>
            <p:nvPr/>
          </p:nvSpPr>
          <p:spPr bwMode="auto">
            <a:xfrm rot="-5400000">
              <a:off x="3227388" y="1179512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04" name="Line 28"/>
            <p:cNvSpPr>
              <a:spLocks noChangeShapeType="1"/>
            </p:cNvSpPr>
            <p:nvPr/>
          </p:nvSpPr>
          <p:spPr bwMode="auto">
            <a:xfrm flipV="1">
              <a:off x="31924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05" name="Line 29"/>
            <p:cNvSpPr>
              <a:spLocks noChangeShapeType="1"/>
            </p:cNvSpPr>
            <p:nvPr/>
          </p:nvSpPr>
          <p:spPr bwMode="auto">
            <a:xfrm flipV="1">
              <a:off x="3117850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06" name="Line 30"/>
            <p:cNvSpPr>
              <a:spLocks noChangeShapeType="1"/>
            </p:cNvSpPr>
            <p:nvPr/>
          </p:nvSpPr>
          <p:spPr bwMode="auto">
            <a:xfrm flipV="1">
              <a:off x="30464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07" name="Line 31"/>
            <p:cNvSpPr>
              <a:spLocks noChangeShapeType="1"/>
            </p:cNvSpPr>
            <p:nvPr/>
          </p:nvSpPr>
          <p:spPr bwMode="auto">
            <a:xfrm flipV="1">
              <a:off x="2971800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08" name="Freeform 32"/>
            <p:cNvSpPr>
              <a:spLocks/>
            </p:cNvSpPr>
            <p:nvPr/>
          </p:nvSpPr>
          <p:spPr bwMode="auto">
            <a:xfrm>
              <a:off x="2894013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09" name="Line 33"/>
            <p:cNvSpPr>
              <a:spLocks noChangeShapeType="1"/>
            </p:cNvSpPr>
            <p:nvPr/>
          </p:nvSpPr>
          <p:spPr bwMode="auto">
            <a:xfrm flipV="1">
              <a:off x="28178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0" name="Line 34"/>
            <p:cNvSpPr>
              <a:spLocks noChangeShapeType="1"/>
            </p:cNvSpPr>
            <p:nvPr/>
          </p:nvSpPr>
          <p:spPr bwMode="auto">
            <a:xfrm flipV="1">
              <a:off x="27416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1" name="Line 35"/>
            <p:cNvSpPr>
              <a:spLocks noChangeShapeType="1"/>
            </p:cNvSpPr>
            <p:nvPr/>
          </p:nvSpPr>
          <p:spPr bwMode="auto">
            <a:xfrm flipV="1">
              <a:off x="26717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2" name="Line 36"/>
            <p:cNvSpPr>
              <a:spLocks noChangeShapeType="1"/>
            </p:cNvSpPr>
            <p:nvPr/>
          </p:nvSpPr>
          <p:spPr bwMode="auto">
            <a:xfrm flipV="1">
              <a:off x="2590800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3" name="Freeform 37"/>
            <p:cNvSpPr>
              <a:spLocks/>
            </p:cNvSpPr>
            <p:nvPr/>
          </p:nvSpPr>
          <p:spPr bwMode="auto">
            <a:xfrm>
              <a:off x="251777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14" name="Line 38"/>
            <p:cNvSpPr>
              <a:spLocks noChangeShapeType="1"/>
            </p:cNvSpPr>
            <p:nvPr/>
          </p:nvSpPr>
          <p:spPr bwMode="auto">
            <a:xfrm flipV="1">
              <a:off x="24368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5" name="Line 39"/>
            <p:cNvSpPr>
              <a:spLocks noChangeShapeType="1"/>
            </p:cNvSpPr>
            <p:nvPr/>
          </p:nvSpPr>
          <p:spPr bwMode="auto">
            <a:xfrm flipV="1">
              <a:off x="23590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6" name="Line 40"/>
            <p:cNvSpPr>
              <a:spLocks noChangeShapeType="1"/>
            </p:cNvSpPr>
            <p:nvPr/>
          </p:nvSpPr>
          <p:spPr bwMode="auto">
            <a:xfrm flipV="1">
              <a:off x="22907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7" name="Line 41"/>
            <p:cNvSpPr>
              <a:spLocks noChangeShapeType="1"/>
            </p:cNvSpPr>
            <p:nvPr/>
          </p:nvSpPr>
          <p:spPr bwMode="auto">
            <a:xfrm flipV="1">
              <a:off x="2216150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8" name="Freeform 42"/>
            <p:cNvSpPr>
              <a:spLocks/>
            </p:cNvSpPr>
            <p:nvPr/>
          </p:nvSpPr>
          <p:spPr bwMode="auto">
            <a:xfrm>
              <a:off x="213677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19" name="Line 43"/>
            <p:cNvSpPr>
              <a:spLocks noChangeShapeType="1"/>
            </p:cNvSpPr>
            <p:nvPr/>
          </p:nvSpPr>
          <p:spPr bwMode="auto">
            <a:xfrm flipV="1">
              <a:off x="20621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20" name="Line 44"/>
            <p:cNvSpPr>
              <a:spLocks noChangeShapeType="1"/>
            </p:cNvSpPr>
            <p:nvPr/>
          </p:nvSpPr>
          <p:spPr bwMode="auto">
            <a:xfrm flipV="1">
              <a:off x="19859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21" name="Line 45"/>
            <p:cNvSpPr>
              <a:spLocks noChangeShapeType="1"/>
            </p:cNvSpPr>
            <p:nvPr/>
          </p:nvSpPr>
          <p:spPr bwMode="auto">
            <a:xfrm flipV="1">
              <a:off x="19161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22" name="Line 46"/>
            <p:cNvSpPr>
              <a:spLocks noChangeShapeType="1"/>
            </p:cNvSpPr>
            <p:nvPr/>
          </p:nvSpPr>
          <p:spPr bwMode="auto">
            <a:xfrm flipV="1">
              <a:off x="1835150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23" name="Freeform 47"/>
            <p:cNvSpPr>
              <a:spLocks/>
            </p:cNvSpPr>
            <p:nvPr/>
          </p:nvSpPr>
          <p:spPr bwMode="auto">
            <a:xfrm>
              <a:off x="1757363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24" name="Rectangle 48"/>
            <p:cNvSpPr>
              <a:spLocks noChangeArrowheads="1"/>
            </p:cNvSpPr>
            <p:nvPr/>
          </p:nvSpPr>
          <p:spPr bwMode="auto">
            <a:xfrm rot="-5400000">
              <a:off x="1704976" y="1181100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25" name="Line 49"/>
            <p:cNvSpPr>
              <a:spLocks noChangeShapeType="1"/>
            </p:cNvSpPr>
            <p:nvPr/>
          </p:nvSpPr>
          <p:spPr bwMode="auto">
            <a:xfrm flipV="1">
              <a:off x="1682750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26" name="Freeform 50"/>
            <p:cNvSpPr>
              <a:spLocks/>
            </p:cNvSpPr>
            <p:nvPr/>
          </p:nvSpPr>
          <p:spPr bwMode="auto">
            <a:xfrm>
              <a:off x="1936750" y="1462088"/>
              <a:ext cx="69850" cy="153987"/>
            </a:xfrm>
            <a:custGeom>
              <a:avLst/>
              <a:gdLst>
                <a:gd name="T0" fmla="*/ 2147483647 w 44"/>
                <a:gd name="T1" fmla="*/ 0 h 97"/>
                <a:gd name="T2" fmla="*/ 0 w 44"/>
                <a:gd name="T3" fmla="*/ 0 h 97"/>
                <a:gd name="T4" fmla="*/ 0 w 44"/>
                <a:gd name="T5" fmla="*/ 2147483647 h 97"/>
                <a:gd name="T6" fmla="*/ 0 60000 65536"/>
                <a:gd name="T7" fmla="*/ 0 60000 65536"/>
                <a:gd name="T8" fmla="*/ 0 60000 65536"/>
                <a:gd name="T9" fmla="*/ 0 w 44"/>
                <a:gd name="T10" fmla="*/ 0 h 97"/>
                <a:gd name="T11" fmla="*/ 44 w 44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97">
                  <a:moveTo>
                    <a:pt x="44" y="0"/>
                  </a:moveTo>
                  <a:lnTo>
                    <a:pt x="0" y="0"/>
                  </a:lnTo>
                  <a:lnTo>
                    <a:pt x="0" y="97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27" name="Rectangle 51"/>
            <p:cNvSpPr>
              <a:spLocks noChangeArrowheads="1"/>
            </p:cNvSpPr>
            <p:nvPr/>
          </p:nvSpPr>
          <p:spPr bwMode="auto">
            <a:xfrm>
              <a:off x="1974850" y="1528763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56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28" name="Freeform 52"/>
            <p:cNvSpPr>
              <a:spLocks/>
            </p:cNvSpPr>
            <p:nvPr/>
          </p:nvSpPr>
          <p:spPr bwMode="auto">
            <a:xfrm>
              <a:off x="1936750" y="1541463"/>
              <a:ext cx="1588" cy="230187"/>
            </a:xfrm>
            <a:custGeom>
              <a:avLst/>
              <a:gdLst>
                <a:gd name="T0" fmla="*/ 0 w 1588"/>
                <a:gd name="T1" fmla="*/ 0 h 145"/>
                <a:gd name="T2" fmla="*/ 0 w 1588"/>
                <a:gd name="T3" fmla="*/ 0 h 145"/>
                <a:gd name="T4" fmla="*/ 0 w 1588"/>
                <a:gd name="T5" fmla="*/ 2147483647 h 145"/>
                <a:gd name="T6" fmla="*/ 0 60000 65536"/>
                <a:gd name="T7" fmla="*/ 0 60000 65536"/>
                <a:gd name="T8" fmla="*/ 0 60000 65536"/>
                <a:gd name="T9" fmla="*/ 0 w 1588"/>
                <a:gd name="T10" fmla="*/ 0 h 145"/>
                <a:gd name="T11" fmla="*/ 1588 w 1588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45">
                  <a:moveTo>
                    <a:pt x="0" y="0"/>
                  </a:moveTo>
                  <a:lnTo>
                    <a:pt x="0" y="0"/>
                  </a:lnTo>
                  <a:lnTo>
                    <a:pt x="0" y="145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29" name="Rectangle 53"/>
            <p:cNvSpPr>
              <a:spLocks noChangeArrowheads="1"/>
            </p:cNvSpPr>
            <p:nvPr/>
          </p:nvSpPr>
          <p:spPr bwMode="auto">
            <a:xfrm>
              <a:off x="1979613" y="1628775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30" name="Freeform 54"/>
            <p:cNvSpPr>
              <a:spLocks/>
            </p:cNvSpPr>
            <p:nvPr/>
          </p:nvSpPr>
          <p:spPr bwMode="auto">
            <a:xfrm>
              <a:off x="2154238" y="1914525"/>
              <a:ext cx="1587" cy="160338"/>
            </a:xfrm>
            <a:custGeom>
              <a:avLst/>
              <a:gdLst>
                <a:gd name="T0" fmla="*/ 0 w 1587"/>
                <a:gd name="T1" fmla="*/ 0 h 101"/>
                <a:gd name="T2" fmla="*/ 0 w 1587"/>
                <a:gd name="T3" fmla="*/ 0 h 101"/>
                <a:gd name="T4" fmla="*/ 0 w 1587"/>
                <a:gd name="T5" fmla="*/ 2147483647 h 101"/>
                <a:gd name="T6" fmla="*/ 0 60000 65536"/>
                <a:gd name="T7" fmla="*/ 0 60000 65536"/>
                <a:gd name="T8" fmla="*/ 0 60000 65536"/>
                <a:gd name="T9" fmla="*/ 0 w 1587"/>
                <a:gd name="T10" fmla="*/ 0 h 101"/>
                <a:gd name="T11" fmla="*/ 1587 w 1587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101">
                  <a:moveTo>
                    <a:pt x="0" y="0"/>
                  </a:moveTo>
                  <a:lnTo>
                    <a:pt x="0" y="0"/>
                  </a:lnTo>
                  <a:lnTo>
                    <a:pt x="0" y="101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31" name="Rectangle 55"/>
            <p:cNvSpPr>
              <a:spLocks noChangeArrowheads="1"/>
            </p:cNvSpPr>
            <p:nvPr/>
          </p:nvSpPr>
          <p:spPr bwMode="auto">
            <a:xfrm>
              <a:off x="2193925" y="1984375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32" name="Freeform 56"/>
            <p:cNvSpPr>
              <a:spLocks/>
            </p:cNvSpPr>
            <p:nvPr/>
          </p:nvSpPr>
          <p:spPr bwMode="auto">
            <a:xfrm>
              <a:off x="1931988" y="1993900"/>
              <a:ext cx="222250" cy="227013"/>
            </a:xfrm>
            <a:custGeom>
              <a:avLst/>
              <a:gdLst>
                <a:gd name="T0" fmla="*/ 2147483647 w 140"/>
                <a:gd name="T1" fmla="*/ 0 h 143"/>
                <a:gd name="T2" fmla="*/ 0 w 140"/>
                <a:gd name="T3" fmla="*/ 0 h 143"/>
                <a:gd name="T4" fmla="*/ 0 w 140"/>
                <a:gd name="T5" fmla="*/ 2147483647 h 143"/>
                <a:gd name="T6" fmla="*/ 2147483647 w 140"/>
                <a:gd name="T7" fmla="*/ 2147483647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43"/>
                <a:gd name="T14" fmla="*/ 140 w 140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43">
                  <a:moveTo>
                    <a:pt x="140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90" y="143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33" name="Rectangle 57"/>
            <p:cNvSpPr>
              <a:spLocks noChangeArrowheads="1"/>
            </p:cNvSpPr>
            <p:nvPr/>
          </p:nvSpPr>
          <p:spPr bwMode="auto">
            <a:xfrm>
              <a:off x="1974850" y="2093913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99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34" name="Freeform 58"/>
            <p:cNvSpPr>
              <a:spLocks/>
            </p:cNvSpPr>
            <p:nvPr/>
          </p:nvSpPr>
          <p:spPr bwMode="auto">
            <a:xfrm>
              <a:off x="1793875" y="1655763"/>
              <a:ext cx="142875" cy="452437"/>
            </a:xfrm>
            <a:custGeom>
              <a:avLst/>
              <a:gdLst>
                <a:gd name="T0" fmla="*/ 2147483647 w 90"/>
                <a:gd name="T1" fmla="*/ 0 h 285"/>
                <a:gd name="T2" fmla="*/ 0 w 90"/>
                <a:gd name="T3" fmla="*/ 0 h 285"/>
                <a:gd name="T4" fmla="*/ 0 w 90"/>
                <a:gd name="T5" fmla="*/ 2147483647 h 285"/>
                <a:gd name="T6" fmla="*/ 2147483647 w 90"/>
                <a:gd name="T7" fmla="*/ 2147483647 h 2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85"/>
                <a:gd name="T14" fmla="*/ 90 w 90"/>
                <a:gd name="T15" fmla="*/ 285 h 2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85">
                  <a:moveTo>
                    <a:pt x="90" y="0"/>
                  </a:moveTo>
                  <a:lnTo>
                    <a:pt x="0" y="0"/>
                  </a:lnTo>
                  <a:lnTo>
                    <a:pt x="0" y="285"/>
                  </a:lnTo>
                  <a:lnTo>
                    <a:pt x="86" y="285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35" name="Rectangle 59"/>
            <p:cNvSpPr>
              <a:spLocks noChangeArrowheads="1"/>
            </p:cNvSpPr>
            <p:nvPr/>
          </p:nvSpPr>
          <p:spPr bwMode="auto">
            <a:xfrm>
              <a:off x="1830388" y="1870075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55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36" name="Freeform 60"/>
            <p:cNvSpPr>
              <a:spLocks/>
            </p:cNvSpPr>
            <p:nvPr/>
          </p:nvSpPr>
          <p:spPr bwMode="auto">
            <a:xfrm>
              <a:off x="4768850" y="2522538"/>
              <a:ext cx="15875" cy="150812"/>
            </a:xfrm>
            <a:custGeom>
              <a:avLst/>
              <a:gdLst>
                <a:gd name="T0" fmla="*/ 2147483647 w 10"/>
                <a:gd name="T1" fmla="*/ 0 h 95"/>
                <a:gd name="T2" fmla="*/ 0 w 10"/>
                <a:gd name="T3" fmla="*/ 0 h 95"/>
                <a:gd name="T4" fmla="*/ 0 w 10"/>
                <a:gd name="T5" fmla="*/ 2147483647 h 95"/>
                <a:gd name="T6" fmla="*/ 0 60000 65536"/>
                <a:gd name="T7" fmla="*/ 0 60000 65536"/>
                <a:gd name="T8" fmla="*/ 0 60000 65536"/>
                <a:gd name="T9" fmla="*/ 0 w 10"/>
                <a:gd name="T10" fmla="*/ 0 h 95"/>
                <a:gd name="T11" fmla="*/ 10 w 10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5">
                  <a:moveTo>
                    <a:pt x="10" y="0"/>
                  </a:move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37" name="Rectangle 61"/>
            <p:cNvSpPr>
              <a:spLocks noChangeArrowheads="1"/>
            </p:cNvSpPr>
            <p:nvPr/>
          </p:nvSpPr>
          <p:spPr bwMode="auto">
            <a:xfrm>
              <a:off x="4806950" y="2586038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38" name="Freeform 62"/>
            <p:cNvSpPr>
              <a:spLocks/>
            </p:cNvSpPr>
            <p:nvPr/>
          </p:nvSpPr>
          <p:spPr bwMode="auto">
            <a:xfrm>
              <a:off x="3171825" y="2822575"/>
              <a:ext cx="20638" cy="152400"/>
            </a:xfrm>
            <a:custGeom>
              <a:avLst/>
              <a:gdLst>
                <a:gd name="T0" fmla="*/ 2147483647 w 13"/>
                <a:gd name="T1" fmla="*/ 0 h 96"/>
                <a:gd name="T2" fmla="*/ 0 w 13"/>
                <a:gd name="T3" fmla="*/ 0 h 96"/>
                <a:gd name="T4" fmla="*/ 0 w 13"/>
                <a:gd name="T5" fmla="*/ 2147483647 h 96"/>
                <a:gd name="T6" fmla="*/ 2147483647 w 13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96"/>
                <a:gd name="T14" fmla="*/ 13 w 13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96">
                  <a:moveTo>
                    <a:pt x="7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3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39" name="Rectangle 63"/>
            <p:cNvSpPr>
              <a:spLocks noChangeArrowheads="1"/>
            </p:cNvSpPr>
            <p:nvPr/>
          </p:nvSpPr>
          <p:spPr bwMode="auto">
            <a:xfrm>
              <a:off x="3219450" y="2886075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40" name="Freeform 64"/>
            <p:cNvSpPr>
              <a:spLocks/>
            </p:cNvSpPr>
            <p:nvPr/>
          </p:nvSpPr>
          <p:spPr bwMode="auto">
            <a:xfrm>
              <a:off x="3322638" y="3281363"/>
              <a:ext cx="1587" cy="150812"/>
            </a:xfrm>
            <a:custGeom>
              <a:avLst/>
              <a:gdLst>
                <a:gd name="T0" fmla="*/ 0 w 1587"/>
                <a:gd name="T1" fmla="*/ 0 h 95"/>
                <a:gd name="T2" fmla="*/ 0 w 1587"/>
                <a:gd name="T3" fmla="*/ 0 h 95"/>
                <a:gd name="T4" fmla="*/ 0 w 1587"/>
                <a:gd name="T5" fmla="*/ 2147483647 h 95"/>
                <a:gd name="T6" fmla="*/ 0 60000 65536"/>
                <a:gd name="T7" fmla="*/ 0 60000 65536"/>
                <a:gd name="T8" fmla="*/ 0 60000 65536"/>
                <a:gd name="T9" fmla="*/ 0 w 1587"/>
                <a:gd name="T10" fmla="*/ 0 h 95"/>
                <a:gd name="T11" fmla="*/ 1587 w 1587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95">
                  <a:moveTo>
                    <a:pt x="0" y="0"/>
                  </a:move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41" name="Rectangle 65"/>
            <p:cNvSpPr>
              <a:spLocks noChangeArrowheads="1"/>
            </p:cNvSpPr>
            <p:nvPr/>
          </p:nvSpPr>
          <p:spPr bwMode="auto">
            <a:xfrm>
              <a:off x="3371850" y="3340100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94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42" name="Freeform 66"/>
            <p:cNvSpPr>
              <a:spLocks/>
            </p:cNvSpPr>
            <p:nvPr/>
          </p:nvSpPr>
          <p:spPr bwMode="auto">
            <a:xfrm>
              <a:off x="3322638" y="3132138"/>
              <a:ext cx="25400" cy="223837"/>
            </a:xfrm>
            <a:custGeom>
              <a:avLst/>
              <a:gdLst>
                <a:gd name="T0" fmla="*/ 2147483647 w 16"/>
                <a:gd name="T1" fmla="*/ 0 h 141"/>
                <a:gd name="T2" fmla="*/ 0 w 16"/>
                <a:gd name="T3" fmla="*/ 0 h 141"/>
                <a:gd name="T4" fmla="*/ 0 w 16"/>
                <a:gd name="T5" fmla="*/ 2147483647 h 141"/>
                <a:gd name="T6" fmla="*/ 0 60000 65536"/>
                <a:gd name="T7" fmla="*/ 0 60000 65536"/>
                <a:gd name="T8" fmla="*/ 0 60000 65536"/>
                <a:gd name="T9" fmla="*/ 0 w 16"/>
                <a:gd name="T10" fmla="*/ 0 h 141"/>
                <a:gd name="T11" fmla="*/ 16 w 16"/>
                <a:gd name="T12" fmla="*/ 141 h 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41">
                  <a:moveTo>
                    <a:pt x="16" y="0"/>
                  </a:moveTo>
                  <a:lnTo>
                    <a:pt x="0" y="0"/>
                  </a:lnTo>
                  <a:lnTo>
                    <a:pt x="0" y="14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43" name="Rectangle 67"/>
            <p:cNvSpPr>
              <a:spLocks noChangeArrowheads="1"/>
            </p:cNvSpPr>
            <p:nvPr/>
          </p:nvSpPr>
          <p:spPr bwMode="auto">
            <a:xfrm>
              <a:off x="3371850" y="3217863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95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44" name="Freeform 68"/>
            <p:cNvSpPr>
              <a:spLocks/>
            </p:cNvSpPr>
            <p:nvPr/>
          </p:nvSpPr>
          <p:spPr bwMode="auto">
            <a:xfrm>
              <a:off x="3251200" y="3249613"/>
              <a:ext cx="71438" cy="331787"/>
            </a:xfrm>
            <a:custGeom>
              <a:avLst/>
              <a:gdLst>
                <a:gd name="T0" fmla="*/ 2147483647 w 45"/>
                <a:gd name="T1" fmla="*/ 0 h 209"/>
                <a:gd name="T2" fmla="*/ 0 w 45"/>
                <a:gd name="T3" fmla="*/ 0 h 209"/>
                <a:gd name="T4" fmla="*/ 0 w 45"/>
                <a:gd name="T5" fmla="*/ 2147483647 h 209"/>
                <a:gd name="T6" fmla="*/ 0 60000 65536"/>
                <a:gd name="T7" fmla="*/ 0 60000 65536"/>
                <a:gd name="T8" fmla="*/ 0 60000 65536"/>
                <a:gd name="T9" fmla="*/ 0 w 45"/>
                <a:gd name="T10" fmla="*/ 0 h 209"/>
                <a:gd name="T11" fmla="*/ 45 w 45"/>
                <a:gd name="T12" fmla="*/ 209 h 2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209">
                  <a:moveTo>
                    <a:pt x="45" y="0"/>
                  </a:moveTo>
                  <a:lnTo>
                    <a:pt x="0" y="0"/>
                  </a:lnTo>
                  <a:lnTo>
                    <a:pt x="0" y="20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45" name="Freeform 69"/>
            <p:cNvSpPr>
              <a:spLocks/>
            </p:cNvSpPr>
            <p:nvPr/>
          </p:nvSpPr>
          <p:spPr bwMode="auto">
            <a:xfrm>
              <a:off x="3225800" y="3417888"/>
              <a:ext cx="25400" cy="315912"/>
            </a:xfrm>
            <a:custGeom>
              <a:avLst/>
              <a:gdLst>
                <a:gd name="T0" fmla="*/ 2147483647 w 16"/>
                <a:gd name="T1" fmla="*/ 0 h 199"/>
                <a:gd name="T2" fmla="*/ 0 w 16"/>
                <a:gd name="T3" fmla="*/ 0 h 199"/>
                <a:gd name="T4" fmla="*/ 0 w 16"/>
                <a:gd name="T5" fmla="*/ 2147483647 h 199"/>
                <a:gd name="T6" fmla="*/ 0 60000 65536"/>
                <a:gd name="T7" fmla="*/ 0 60000 65536"/>
                <a:gd name="T8" fmla="*/ 0 60000 65536"/>
                <a:gd name="T9" fmla="*/ 0 w 16"/>
                <a:gd name="T10" fmla="*/ 0 h 199"/>
                <a:gd name="T11" fmla="*/ 16 w 16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99">
                  <a:moveTo>
                    <a:pt x="16" y="0"/>
                  </a:moveTo>
                  <a:lnTo>
                    <a:pt x="0" y="0"/>
                  </a:lnTo>
                  <a:lnTo>
                    <a:pt x="0" y="19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46" name="Rectangle 70"/>
            <p:cNvSpPr>
              <a:spLocks noChangeArrowheads="1"/>
            </p:cNvSpPr>
            <p:nvPr/>
          </p:nvSpPr>
          <p:spPr bwMode="auto">
            <a:xfrm>
              <a:off x="3271838" y="3554413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88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47" name="Freeform 71"/>
            <p:cNvSpPr>
              <a:spLocks/>
            </p:cNvSpPr>
            <p:nvPr/>
          </p:nvSpPr>
          <p:spPr bwMode="auto">
            <a:xfrm>
              <a:off x="3189288" y="3884613"/>
              <a:ext cx="1587" cy="149225"/>
            </a:xfrm>
            <a:custGeom>
              <a:avLst/>
              <a:gdLst>
                <a:gd name="T0" fmla="*/ 0 w 1587"/>
                <a:gd name="T1" fmla="*/ 0 h 94"/>
                <a:gd name="T2" fmla="*/ 0 w 1587"/>
                <a:gd name="T3" fmla="*/ 0 h 94"/>
                <a:gd name="T4" fmla="*/ 0 w 1587"/>
                <a:gd name="T5" fmla="*/ 2147483647 h 94"/>
                <a:gd name="T6" fmla="*/ 0 60000 65536"/>
                <a:gd name="T7" fmla="*/ 0 60000 65536"/>
                <a:gd name="T8" fmla="*/ 0 60000 65536"/>
                <a:gd name="T9" fmla="*/ 0 w 1587"/>
                <a:gd name="T10" fmla="*/ 0 h 94"/>
                <a:gd name="T11" fmla="*/ 1587 w 1587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48" name="Freeform 72"/>
            <p:cNvSpPr>
              <a:spLocks/>
            </p:cNvSpPr>
            <p:nvPr/>
          </p:nvSpPr>
          <p:spPr bwMode="auto">
            <a:xfrm>
              <a:off x="3189288" y="3578225"/>
              <a:ext cx="36512" cy="385763"/>
            </a:xfrm>
            <a:custGeom>
              <a:avLst/>
              <a:gdLst>
                <a:gd name="T0" fmla="*/ 2147483647 w 23"/>
                <a:gd name="T1" fmla="*/ 0 h 243"/>
                <a:gd name="T2" fmla="*/ 0 w 23"/>
                <a:gd name="T3" fmla="*/ 0 h 243"/>
                <a:gd name="T4" fmla="*/ 0 w 23"/>
                <a:gd name="T5" fmla="*/ 2147483647 h 243"/>
                <a:gd name="T6" fmla="*/ 0 60000 65536"/>
                <a:gd name="T7" fmla="*/ 0 60000 65536"/>
                <a:gd name="T8" fmla="*/ 0 60000 65536"/>
                <a:gd name="T9" fmla="*/ 0 w 23"/>
                <a:gd name="T10" fmla="*/ 0 h 243"/>
                <a:gd name="T11" fmla="*/ 23 w 23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243">
                  <a:moveTo>
                    <a:pt x="23" y="0"/>
                  </a:moveTo>
                  <a:lnTo>
                    <a:pt x="0" y="0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49" name="Rectangle 73"/>
            <p:cNvSpPr>
              <a:spLocks noChangeArrowheads="1"/>
            </p:cNvSpPr>
            <p:nvPr/>
          </p:nvSpPr>
          <p:spPr bwMode="auto">
            <a:xfrm>
              <a:off x="3236913" y="3744913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66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50" name="Freeform 74"/>
            <p:cNvSpPr>
              <a:spLocks/>
            </p:cNvSpPr>
            <p:nvPr/>
          </p:nvSpPr>
          <p:spPr bwMode="auto">
            <a:xfrm>
              <a:off x="3171825" y="4191000"/>
              <a:ext cx="1588" cy="149225"/>
            </a:xfrm>
            <a:custGeom>
              <a:avLst/>
              <a:gdLst>
                <a:gd name="T0" fmla="*/ 0 w 1588"/>
                <a:gd name="T1" fmla="*/ 0 h 94"/>
                <a:gd name="T2" fmla="*/ 0 w 1588"/>
                <a:gd name="T3" fmla="*/ 0 h 94"/>
                <a:gd name="T4" fmla="*/ 0 w 1588"/>
                <a:gd name="T5" fmla="*/ 2147483647 h 94"/>
                <a:gd name="T6" fmla="*/ 0 60000 65536"/>
                <a:gd name="T7" fmla="*/ 0 60000 65536"/>
                <a:gd name="T8" fmla="*/ 0 60000 65536"/>
                <a:gd name="T9" fmla="*/ 0 w 1588"/>
                <a:gd name="T10" fmla="*/ 0 h 94"/>
                <a:gd name="T11" fmla="*/ 1588 w 1588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51" name="Freeform 75"/>
            <p:cNvSpPr>
              <a:spLocks/>
            </p:cNvSpPr>
            <p:nvPr/>
          </p:nvSpPr>
          <p:spPr bwMode="auto">
            <a:xfrm>
              <a:off x="3171825" y="3767138"/>
              <a:ext cx="17463" cy="500062"/>
            </a:xfrm>
            <a:custGeom>
              <a:avLst/>
              <a:gdLst>
                <a:gd name="T0" fmla="*/ 2147483647 w 11"/>
                <a:gd name="T1" fmla="*/ 0 h 315"/>
                <a:gd name="T2" fmla="*/ 0 w 11"/>
                <a:gd name="T3" fmla="*/ 0 h 315"/>
                <a:gd name="T4" fmla="*/ 0 w 11"/>
                <a:gd name="T5" fmla="*/ 2147483647 h 315"/>
                <a:gd name="T6" fmla="*/ 0 60000 65536"/>
                <a:gd name="T7" fmla="*/ 0 60000 65536"/>
                <a:gd name="T8" fmla="*/ 0 60000 65536"/>
                <a:gd name="T9" fmla="*/ 0 w 11"/>
                <a:gd name="T10" fmla="*/ 0 h 315"/>
                <a:gd name="T11" fmla="*/ 11 w 11"/>
                <a:gd name="T12" fmla="*/ 315 h 3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15">
                  <a:moveTo>
                    <a:pt x="11" y="0"/>
                  </a:moveTo>
                  <a:lnTo>
                    <a:pt x="0" y="0"/>
                  </a:lnTo>
                  <a:lnTo>
                    <a:pt x="0" y="31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52" name="Rectangle 76"/>
            <p:cNvSpPr>
              <a:spLocks noChangeArrowheads="1"/>
            </p:cNvSpPr>
            <p:nvPr/>
          </p:nvSpPr>
          <p:spPr bwMode="auto">
            <a:xfrm>
              <a:off x="3214688" y="4006850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84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53" name="Freeform 77"/>
            <p:cNvSpPr>
              <a:spLocks/>
            </p:cNvSpPr>
            <p:nvPr/>
          </p:nvSpPr>
          <p:spPr bwMode="auto">
            <a:xfrm>
              <a:off x="3122613" y="4011613"/>
              <a:ext cx="49212" cy="481012"/>
            </a:xfrm>
            <a:custGeom>
              <a:avLst/>
              <a:gdLst>
                <a:gd name="T0" fmla="*/ 2147483647 w 31"/>
                <a:gd name="T1" fmla="*/ 0 h 303"/>
                <a:gd name="T2" fmla="*/ 0 w 31"/>
                <a:gd name="T3" fmla="*/ 0 h 303"/>
                <a:gd name="T4" fmla="*/ 0 w 31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31"/>
                <a:gd name="T10" fmla="*/ 0 h 303"/>
                <a:gd name="T11" fmla="*/ 31 w 31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303">
                  <a:moveTo>
                    <a:pt x="31" y="0"/>
                  </a:moveTo>
                  <a:lnTo>
                    <a:pt x="0" y="0"/>
                  </a:lnTo>
                  <a:lnTo>
                    <a:pt x="0" y="30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54" name="Freeform 78"/>
            <p:cNvSpPr>
              <a:spLocks/>
            </p:cNvSpPr>
            <p:nvPr/>
          </p:nvSpPr>
          <p:spPr bwMode="auto">
            <a:xfrm>
              <a:off x="3101975" y="4256088"/>
              <a:ext cx="20638" cy="390525"/>
            </a:xfrm>
            <a:custGeom>
              <a:avLst/>
              <a:gdLst>
                <a:gd name="T0" fmla="*/ 2147483647 w 13"/>
                <a:gd name="T1" fmla="*/ 0 h 246"/>
                <a:gd name="T2" fmla="*/ 0 w 13"/>
                <a:gd name="T3" fmla="*/ 0 h 246"/>
                <a:gd name="T4" fmla="*/ 0 w 13"/>
                <a:gd name="T5" fmla="*/ 2147483647 h 246"/>
                <a:gd name="T6" fmla="*/ 0 60000 65536"/>
                <a:gd name="T7" fmla="*/ 0 60000 65536"/>
                <a:gd name="T8" fmla="*/ 0 60000 65536"/>
                <a:gd name="T9" fmla="*/ 0 w 13"/>
                <a:gd name="T10" fmla="*/ 0 h 246"/>
                <a:gd name="T11" fmla="*/ 13 w 13"/>
                <a:gd name="T12" fmla="*/ 246 h 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46">
                  <a:moveTo>
                    <a:pt x="13" y="0"/>
                  </a:moveTo>
                  <a:lnTo>
                    <a:pt x="0" y="0"/>
                  </a:lnTo>
                  <a:lnTo>
                    <a:pt x="0" y="24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55" name="Rectangle 79"/>
            <p:cNvSpPr>
              <a:spLocks noChangeArrowheads="1"/>
            </p:cNvSpPr>
            <p:nvPr/>
          </p:nvSpPr>
          <p:spPr bwMode="auto">
            <a:xfrm>
              <a:off x="3151188" y="4424363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56" name="Freeform 80"/>
            <p:cNvSpPr>
              <a:spLocks/>
            </p:cNvSpPr>
            <p:nvPr/>
          </p:nvSpPr>
          <p:spPr bwMode="auto">
            <a:xfrm>
              <a:off x="2843213" y="2903538"/>
              <a:ext cx="328612" cy="1546225"/>
            </a:xfrm>
            <a:custGeom>
              <a:avLst/>
              <a:gdLst>
                <a:gd name="T0" fmla="*/ 2147483647 w 207"/>
                <a:gd name="T1" fmla="*/ 0 h 974"/>
                <a:gd name="T2" fmla="*/ 0 w 207"/>
                <a:gd name="T3" fmla="*/ 0 h 974"/>
                <a:gd name="T4" fmla="*/ 0 w 207"/>
                <a:gd name="T5" fmla="*/ 2147483647 h 974"/>
                <a:gd name="T6" fmla="*/ 2147483647 w 207"/>
                <a:gd name="T7" fmla="*/ 2147483647 h 9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7"/>
                <a:gd name="T13" fmla="*/ 0 h 974"/>
                <a:gd name="T14" fmla="*/ 207 w 207"/>
                <a:gd name="T15" fmla="*/ 974 h 9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7" h="974">
                  <a:moveTo>
                    <a:pt x="207" y="0"/>
                  </a:moveTo>
                  <a:lnTo>
                    <a:pt x="0" y="0"/>
                  </a:lnTo>
                  <a:lnTo>
                    <a:pt x="0" y="974"/>
                  </a:lnTo>
                  <a:lnTo>
                    <a:pt x="162" y="974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57" name="Rectangle 81"/>
            <p:cNvSpPr>
              <a:spLocks noChangeArrowheads="1"/>
            </p:cNvSpPr>
            <p:nvPr/>
          </p:nvSpPr>
          <p:spPr bwMode="auto">
            <a:xfrm>
              <a:off x="2887663" y="3654425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58" name="Freeform 82"/>
            <p:cNvSpPr>
              <a:spLocks/>
            </p:cNvSpPr>
            <p:nvPr/>
          </p:nvSpPr>
          <p:spPr bwMode="auto">
            <a:xfrm>
              <a:off x="2416175" y="2597150"/>
              <a:ext cx="2352675" cy="1079500"/>
            </a:xfrm>
            <a:custGeom>
              <a:avLst/>
              <a:gdLst>
                <a:gd name="T0" fmla="*/ 2147483647 w 1482"/>
                <a:gd name="T1" fmla="*/ 0 h 680"/>
                <a:gd name="T2" fmla="*/ 0 w 1482"/>
                <a:gd name="T3" fmla="*/ 0 h 680"/>
                <a:gd name="T4" fmla="*/ 0 w 1482"/>
                <a:gd name="T5" fmla="*/ 2147483647 h 680"/>
                <a:gd name="T6" fmla="*/ 2147483647 w 1482"/>
                <a:gd name="T7" fmla="*/ 2147483647 h 6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2"/>
                <a:gd name="T13" fmla="*/ 0 h 680"/>
                <a:gd name="T14" fmla="*/ 1482 w 1482"/>
                <a:gd name="T15" fmla="*/ 680 h 6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2" h="680">
                  <a:moveTo>
                    <a:pt x="1482" y="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268" y="68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59" name="Rectangle 83"/>
            <p:cNvSpPr>
              <a:spLocks noChangeArrowheads="1"/>
            </p:cNvSpPr>
            <p:nvPr/>
          </p:nvSpPr>
          <p:spPr bwMode="auto">
            <a:xfrm>
              <a:off x="2466975" y="3121025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60" name="Freeform 84"/>
            <p:cNvSpPr>
              <a:spLocks/>
            </p:cNvSpPr>
            <p:nvPr/>
          </p:nvSpPr>
          <p:spPr bwMode="auto">
            <a:xfrm>
              <a:off x="1985963" y="2370138"/>
              <a:ext cx="430212" cy="769937"/>
            </a:xfrm>
            <a:custGeom>
              <a:avLst/>
              <a:gdLst>
                <a:gd name="T0" fmla="*/ 2147483647 w 271"/>
                <a:gd name="T1" fmla="*/ 0 h 485"/>
                <a:gd name="T2" fmla="*/ 0 w 271"/>
                <a:gd name="T3" fmla="*/ 0 h 485"/>
                <a:gd name="T4" fmla="*/ 0 w 271"/>
                <a:gd name="T5" fmla="*/ 2147483647 h 485"/>
                <a:gd name="T6" fmla="*/ 2147483647 w 271"/>
                <a:gd name="T7" fmla="*/ 2147483647 h 4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1"/>
                <a:gd name="T13" fmla="*/ 0 h 485"/>
                <a:gd name="T14" fmla="*/ 271 w 271"/>
                <a:gd name="T15" fmla="*/ 485 h 4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1" h="485">
                  <a:moveTo>
                    <a:pt x="271" y="0"/>
                  </a:moveTo>
                  <a:lnTo>
                    <a:pt x="0" y="0"/>
                  </a:lnTo>
                  <a:lnTo>
                    <a:pt x="0" y="485"/>
                  </a:lnTo>
                  <a:lnTo>
                    <a:pt x="271" y="485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61" name="Rectangle 85"/>
            <p:cNvSpPr>
              <a:spLocks noChangeArrowheads="1"/>
            </p:cNvSpPr>
            <p:nvPr/>
          </p:nvSpPr>
          <p:spPr bwMode="auto">
            <a:xfrm>
              <a:off x="2039938" y="2735263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62" name="Freeform 86"/>
            <p:cNvSpPr>
              <a:spLocks/>
            </p:cNvSpPr>
            <p:nvPr/>
          </p:nvSpPr>
          <p:spPr bwMode="auto">
            <a:xfrm>
              <a:off x="1790700" y="1885950"/>
              <a:ext cx="195263" cy="877888"/>
            </a:xfrm>
            <a:custGeom>
              <a:avLst/>
              <a:gdLst>
                <a:gd name="T0" fmla="*/ 2147483647 w 123"/>
                <a:gd name="T1" fmla="*/ 0 h 553"/>
                <a:gd name="T2" fmla="*/ 0 w 123"/>
                <a:gd name="T3" fmla="*/ 0 h 553"/>
                <a:gd name="T4" fmla="*/ 0 w 123"/>
                <a:gd name="T5" fmla="*/ 2147483647 h 553"/>
                <a:gd name="T6" fmla="*/ 2147483647 w 123"/>
                <a:gd name="T7" fmla="*/ 2147483647 h 5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553"/>
                <a:gd name="T14" fmla="*/ 123 w 123"/>
                <a:gd name="T15" fmla="*/ 553 h 5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553">
                  <a:moveTo>
                    <a:pt x="3" y="0"/>
                  </a:moveTo>
                  <a:lnTo>
                    <a:pt x="0" y="0"/>
                  </a:lnTo>
                  <a:lnTo>
                    <a:pt x="0" y="553"/>
                  </a:lnTo>
                  <a:lnTo>
                    <a:pt x="123" y="553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63" name="Rectangle 87"/>
            <p:cNvSpPr>
              <a:spLocks noChangeArrowheads="1"/>
            </p:cNvSpPr>
            <p:nvPr/>
          </p:nvSpPr>
          <p:spPr bwMode="auto">
            <a:xfrm>
              <a:off x="1835150" y="2306638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64" name="Freeform 88"/>
            <p:cNvSpPr>
              <a:spLocks/>
            </p:cNvSpPr>
            <p:nvPr/>
          </p:nvSpPr>
          <p:spPr bwMode="auto">
            <a:xfrm>
              <a:off x="1811338" y="4789488"/>
              <a:ext cx="87312" cy="160337"/>
            </a:xfrm>
            <a:custGeom>
              <a:avLst/>
              <a:gdLst>
                <a:gd name="T0" fmla="*/ 2147483647 w 55"/>
                <a:gd name="T1" fmla="*/ 0 h 101"/>
                <a:gd name="T2" fmla="*/ 0 w 55"/>
                <a:gd name="T3" fmla="*/ 0 h 101"/>
                <a:gd name="T4" fmla="*/ 0 w 55"/>
                <a:gd name="T5" fmla="*/ 2147483647 h 101"/>
                <a:gd name="T6" fmla="*/ 2147483647 w 55"/>
                <a:gd name="T7" fmla="*/ 2147483647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01"/>
                <a:gd name="T14" fmla="*/ 55 w 55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01">
                  <a:moveTo>
                    <a:pt x="55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16" y="10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65" name="Rectangle 89"/>
            <p:cNvSpPr>
              <a:spLocks noChangeArrowheads="1"/>
            </p:cNvSpPr>
            <p:nvPr/>
          </p:nvSpPr>
          <p:spPr bwMode="auto">
            <a:xfrm>
              <a:off x="1851025" y="4849813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97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66" name="Freeform 90"/>
            <p:cNvSpPr>
              <a:spLocks/>
            </p:cNvSpPr>
            <p:nvPr/>
          </p:nvSpPr>
          <p:spPr bwMode="auto">
            <a:xfrm>
              <a:off x="1744663" y="4868863"/>
              <a:ext cx="66675" cy="227012"/>
            </a:xfrm>
            <a:custGeom>
              <a:avLst/>
              <a:gdLst>
                <a:gd name="T0" fmla="*/ 2147483647 w 42"/>
                <a:gd name="T1" fmla="*/ 0 h 143"/>
                <a:gd name="T2" fmla="*/ 0 w 42"/>
                <a:gd name="T3" fmla="*/ 0 h 143"/>
                <a:gd name="T4" fmla="*/ 0 w 42"/>
                <a:gd name="T5" fmla="*/ 2147483647 h 143"/>
                <a:gd name="T6" fmla="*/ 0 60000 65536"/>
                <a:gd name="T7" fmla="*/ 0 60000 65536"/>
                <a:gd name="T8" fmla="*/ 0 60000 65536"/>
                <a:gd name="T9" fmla="*/ 0 w 42"/>
                <a:gd name="T10" fmla="*/ 0 h 143"/>
                <a:gd name="T11" fmla="*/ 42 w 42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143">
                  <a:moveTo>
                    <a:pt x="42" y="0"/>
                  </a:moveTo>
                  <a:lnTo>
                    <a:pt x="0" y="0"/>
                  </a:lnTo>
                  <a:lnTo>
                    <a:pt x="0" y="14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67" name="Rectangle 91"/>
            <p:cNvSpPr>
              <a:spLocks noChangeArrowheads="1"/>
            </p:cNvSpPr>
            <p:nvPr/>
          </p:nvSpPr>
          <p:spPr bwMode="auto">
            <a:xfrm>
              <a:off x="1774825" y="4962525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98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68" name="Freeform 92"/>
            <p:cNvSpPr>
              <a:spLocks/>
            </p:cNvSpPr>
            <p:nvPr/>
          </p:nvSpPr>
          <p:spPr bwMode="auto">
            <a:xfrm>
              <a:off x="1655763" y="5321300"/>
              <a:ext cx="19050" cy="227013"/>
            </a:xfrm>
            <a:custGeom>
              <a:avLst/>
              <a:gdLst>
                <a:gd name="T0" fmla="*/ 2147483647 w 12"/>
                <a:gd name="T1" fmla="*/ 0 h 143"/>
                <a:gd name="T2" fmla="*/ 0 w 12"/>
                <a:gd name="T3" fmla="*/ 0 h 143"/>
                <a:gd name="T4" fmla="*/ 0 w 12"/>
                <a:gd name="T5" fmla="*/ 2147483647 h 143"/>
                <a:gd name="T6" fmla="*/ 2147483647 w 12"/>
                <a:gd name="T7" fmla="*/ 2147483647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43"/>
                <a:gd name="T14" fmla="*/ 12 w 12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43">
                  <a:moveTo>
                    <a:pt x="5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12" y="14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69" name="Freeform 93"/>
            <p:cNvSpPr>
              <a:spLocks/>
            </p:cNvSpPr>
            <p:nvPr/>
          </p:nvSpPr>
          <p:spPr bwMode="auto">
            <a:xfrm>
              <a:off x="1639888" y="4983163"/>
              <a:ext cx="104775" cy="447675"/>
            </a:xfrm>
            <a:custGeom>
              <a:avLst/>
              <a:gdLst>
                <a:gd name="T0" fmla="*/ 2147483647 w 66"/>
                <a:gd name="T1" fmla="*/ 0 h 282"/>
                <a:gd name="T2" fmla="*/ 0 w 66"/>
                <a:gd name="T3" fmla="*/ 0 h 282"/>
                <a:gd name="T4" fmla="*/ 0 w 66"/>
                <a:gd name="T5" fmla="*/ 2147483647 h 282"/>
                <a:gd name="T6" fmla="*/ 2147483647 w 66"/>
                <a:gd name="T7" fmla="*/ 2147483647 h 2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82"/>
                <a:gd name="T14" fmla="*/ 66 w 66"/>
                <a:gd name="T15" fmla="*/ 282 h 2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82">
                  <a:moveTo>
                    <a:pt x="66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8" y="28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70" name="Freeform 94"/>
            <p:cNvSpPr>
              <a:spLocks/>
            </p:cNvSpPr>
            <p:nvPr/>
          </p:nvSpPr>
          <p:spPr bwMode="auto">
            <a:xfrm>
              <a:off x="1631950" y="2319338"/>
              <a:ext cx="158750" cy="2889250"/>
            </a:xfrm>
            <a:custGeom>
              <a:avLst/>
              <a:gdLst>
                <a:gd name="T0" fmla="*/ 2147483647 w 100"/>
                <a:gd name="T1" fmla="*/ 0 h 1820"/>
                <a:gd name="T2" fmla="*/ 0 w 100"/>
                <a:gd name="T3" fmla="*/ 0 h 1820"/>
                <a:gd name="T4" fmla="*/ 0 w 100"/>
                <a:gd name="T5" fmla="*/ 2147483647 h 1820"/>
                <a:gd name="T6" fmla="*/ 2147483647 w 100"/>
                <a:gd name="T7" fmla="*/ 2147483647 h 1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1820"/>
                <a:gd name="T14" fmla="*/ 100 w 100"/>
                <a:gd name="T15" fmla="*/ 1820 h 1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1820">
                  <a:moveTo>
                    <a:pt x="100" y="0"/>
                  </a:moveTo>
                  <a:lnTo>
                    <a:pt x="0" y="0"/>
                  </a:lnTo>
                  <a:lnTo>
                    <a:pt x="0" y="1820"/>
                  </a:lnTo>
                  <a:lnTo>
                    <a:pt x="8" y="182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71" name="Rectangle 95"/>
            <p:cNvSpPr>
              <a:spLocks noChangeArrowheads="1"/>
            </p:cNvSpPr>
            <p:nvPr/>
          </p:nvSpPr>
          <p:spPr bwMode="auto">
            <a:xfrm>
              <a:off x="1670050" y="4711700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88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72" name="Freeform 96"/>
            <p:cNvSpPr>
              <a:spLocks/>
            </p:cNvSpPr>
            <p:nvPr/>
          </p:nvSpPr>
          <p:spPr bwMode="auto">
            <a:xfrm>
              <a:off x="1622425" y="4729163"/>
              <a:ext cx="9525" cy="1120775"/>
            </a:xfrm>
            <a:custGeom>
              <a:avLst/>
              <a:gdLst>
                <a:gd name="T0" fmla="*/ 2147483647 w 6"/>
                <a:gd name="T1" fmla="*/ 0 h 706"/>
                <a:gd name="T2" fmla="*/ 0 w 6"/>
                <a:gd name="T3" fmla="*/ 0 h 706"/>
                <a:gd name="T4" fmla="*/ 0 w 6"/>
                <a:gd name="T5" fmla="*/ 2147483647 h 706"/>
                <a:gd name="T6" fmla="*/ 2147483647 w 6"/>
                <a:gd name="T7" fmla="*/ 2147483647 h 7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06"/>
                <a:gd name="T14" fmla="*/ 6 w 6"/>
                <a:gd name="T15" fmla="*/ 706 h 7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06">
                  <a:moveTo>
                    <a:pt x="6" y="0"/>
                  </a:moveTo>
                  <a:lnTo>
                    <a:pt x="0" y="0"/>
                  </a:lnTo>
                  <a:lnTo>
                    <a:pt x="0" y="706"/>
                  </a:lnTo>
                  <a:lnTo>
                    <a:pt x="6" y="70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373" name="Rectangle 97"/>
            <p:cNvSpPr>
              <a:spLocks noChangeArrowheads="1"/>
            </p:cNvSpPr>
            <p:nvPr/>
          </p:nvSpPr>
          <p:spPr bwMode="auto">
            <a:xfrm>
              <a:off x="2119313" y="1423988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6 Day 33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74" name="Rectangle 98"/>
            <p:cNvSpPr>
              <a:spLocks noChangeArrowheads="1"/>
            </p:cNvSpPr>
            <p:nvPr/>
          </p:nvSpPr>
          <p:spPr bwMode="auto">
            <a:xfrm>
              <a:off x="2230438" y="1565275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6 Day 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75" name="Rectangle 99"/>
            <p:cNvSpPr>
              <a:spLocks noChangeArrowheads="1"/>
            </p:cNvSpPr>
            <p:nvPr/>
          </p:nvSpPr>
          <p:spPr bwMode="auto">
            <a:xfrm>
              <a:off x="2114550" y="1719263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6 Day 6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76" name="Rectangle 100"/>
            <p:cNvSpPr>
              <a:spLocks noChangeArrowheads="1"/>
            </p:cNvSpPr>
            <p:nvPr/>
          </p:nvSpPr>
          <p:spPr bwMode="auto">
            <a:xfrm>
              <a:off x="2390775" y="1873250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4 Day 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77" name="Rectangle 101"/>
            <p:cNvSpPr>
              <a:spLocks noChangeArrowheads="1"/>
            </p:cNvSpPr>
            <p:nvPr/>
          </p:nvSpPr>
          <p:spPr bwMode="auto">
            <a:xfrm>
              <a:off x="2395538" y="2024063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4 Day 14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78" name="Rectangle 102"/>
            <p:cNvSpPr>
              <a:spLocks noChangeArrowheads="1"/>
            </p:cNvSpPr>
            <p:nvPr/>
          </p:nvSpPr>
          <p:spPr bwMode="auto">
            <a:xfrm>
              <a:off x="2284413" y="2184400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4 Day 33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79" name="Rectangle 103"/>
            <p:cNvSpPr>
              <a:spLocks noChangeArrowheads="1"/>
            </p:cNvSpPr>
            <p:nvPr/>
          </p:nvSpPr>
          <p:spPr bwMode="auto">
            <a:xfrm>
              <a:off x="2611438" y="2325688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8 Day 65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80" name="Rectangle 104"/>
            <p:cNvSpPr>
              <a:spLocks noChangeArrowheads="1"/>
            </p:cNvSpPr>
            <p:nvPr/>
          </p:nvSpPr>
          <p:spPr bwMode="auto">
            <a:xfrm>
              <a:off x="5013325" y="2479675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3 Day 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81" name="Rectangle 105"/>
            <p:cNvSpPr>
              <a:spLocks noChangeArrowheads="1"/>
            </p:cNvSpPr>
            <p:nvPr/>
          </p:nvSpPr>
          <p:spPr bwMode="auto">
            <a:xfrm>
              <a:off x="5018088" y="2625725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3 Day 21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82" name="Rectangle 106"/>
            <p:cNvSpPr>
              <a:spLocks noChangeArrowheads="1"/>
            </p:cNvSpPr>
            <p:nvPr/>
          </p:nvSpPr>
          <p:spPr bwMode="auto">
            <a:xfrm>
              <a:off x="3370263" y="2781300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5 Day 36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83" name="Rectangle 107"/>
            <p:cNvSpPr>
              <a:spLocks noChangeArrowheads="1"/>
            </p:cNvSpPr>
            <p:nvPr/>
          </p:nvSpPr>
          <p:spPr bwMode="auto">
            <a:xfrm>
              <a:off x="3443288" y="2935288"/>
              <a:ext cx="3556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84" name="Rectangle 108"/>
            <p:cNvSpPr>
              <a:spLocks noChangeArrowheads="1"/>
            </p:cNvSpPr>
            <p:nvPr/>
          </p:nvSpPr>
          <p:spPr bwMode="auto">
            <a:xfrm>
              <a:off x="3811588" y="2935288"/>
              <a:ext cx="4572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5 Day 51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385" name="Rectangle 109"/>
            <p:cNvSpPr>
              <a:spLocks noChangeArrowheads="1"/>
            </p:cNvSpPr>
            <p:nvPr/>
          </p:nvSpPr>
          <p:spPr bwMode="auto">
            <a:xfrm>
              <a:off x="3533775" y="3076575"/>
              <a:ext cx="908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182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386" name="Rectangle 110"/>
            <p:cNvSpPr>
              <a:spLocks noChangeArrowheads="1"/>
            </p:cNvSpPr>
            <p:nvPr/>
          </p:nvSpPr>
          <p:spPr bwMode="auto">
            <a:xfrm>
              <a:off x="3533775" y="3241675"/>
              <a:ext cx="908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142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387" name="Rectangle 111"/>
            <p:cNvSpPr>
              <a:spLocks noChangeArrowheads="1"/>
            </p:cNvSpPr>
            <p:nvPr/>
          </p:nvSpPr>
          <p:spPr bwMode="auto">
            <a:xfrm>
              <a:off x="3538538" y="3382963"/>
              <a:ext cx="9398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136 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388" name="Rectangle 112"/>
            <p:cNvSpPr>
              <a:spLocks noChangeArrowheads="1"/>
            </p:cNvSpPr>
            <p:nvPr/>
          </p:nvSpPr>
          <p:spPr bwMode="auto">
            <a:xfrm>
              <a:off x="3476625" y="3536950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92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389" name="Rectangle 113"/>
            <p:cNvSpPr>
              <a:spLocks noChangeArrowheads="1"/>
            </p:cNvSpPr>
            <p:nvPr/>
          </p:nvSpPr>
          <p:spPr bwMode="auto">
            <a:xfrm>
              <a:off x="3425825" y="3692525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56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390" name="Rectangle 114"/>
            <p:cNvSpPr>
              <a:spLocks noChangeArrowheads="1"/>
            </p:cNvSpPr>
            <p:nvPr/>
          </p:nvSpPr>
          <p:spPr bwMode="auto">
            <a:xfrm>
              <a:off x="3425825" y="3836988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35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391" name="Rectangle 115"/>
            <p:cNvSpPr>
              <a:spLocks noChangeArrowheads="1"/>
            </p:cNvSpPr>
            <p:nvPr/>
          </p:nvSpPr>
          <p:spPr bwMode="auto">
            <a:xfrm>
              <a:off x="3370263" y="3992563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29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392" name="Rectangle 116"/>
            <p:cNvSpPr>
              <a:spLocks noChangeArrowheads="1"/>
            </p:cNvSpPr>
            <p:nvPr/>
          </p:nvSpPr>
          <p:spPr bwMode="auto">
            <a:xfrm>
              <a:off x="3370263" y="4148138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22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393" name="Rectangle 117"/>
            <p:cNvSpPr>
              <a:spLocks noChangeArrowheads="1"/>
            </p:cNvSpPr>
            <p:nvPr/>
          </p:nvSpPr>
          <p:spPr bwMode="auto">
            <a:xfrm>
              <a:off x="3316288" y="4292600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15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394" name="Rectangle 118"/>
            <p:cNvSpPr>
              <a:spLocks noChangeArrowheads="1"/>
            </p:cNvSpPr>
            <p:nvPr/>
          </p:nvSpPr>
          <p:spPr bwMode="auto">
            <a:xfrm>
              <a:off x="3255963" y="4598988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0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395" name="Rectangle 119"/>
            <p:cNvSpPr>
              <a:spLocks noChangeArrowheads="1"/>
            </p:cNvSpPr>
            <p:nvPr/>
          </p:nvSpPr>
          <p:spPr bwMode="auto">
            <a:xfrm>
              <a:off x="2076450" y="4745038"/>
              <a:ext cx="908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119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396" name="Rectangle 120"/>
            <p:cNvSpPr>
              <a:spLocks noChangeArrowheads="1"/>
            </p:cNvSpPr>
            <p:nvPr/>
          </p:nvSpPr>
          <p:spPr bwMode="auto">
            <a:xfrm>
              <a:off x="2012950" y="4899025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90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397" name="Rectangle 121"/>
            <p:cNvSpPr>
              <a:spLocks noChangeArrowheads="1"/>
            </p:cNvSpPr>
            <p:nvPr/>
          </p:nvSpPr>
          <p:spPr bwMode="auto">
            <a:xfrm>
              <a:off x="1958975" y="5049838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56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398" name="Rectangle 122"/>
            <p:cNvSpPr>
              <a:spLocks noChangeArrowheads="1"/>
            </p:cNvSpPr>
            <p:nvPr/>
          </p:nvSpPr>
          <p:spPr bwMode="auto">
            <a:xfrm>
              <a:off x="1903413" y="5191125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24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399" name="Rectangle 123"/>
            <p:cNvSpPr>
              <a:spLocks noChangeArrowheads="1"/>
            </p:cNvSpPr>
            <p:nvPr/>
          </p:nvSpPr>
          <p:spPr bwMode="auto">
            <a:xfrm>
              <a:off x="1898650" y="5345113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0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400" name="Rectangle 124"/>
            <p:cNvSpPr>
              <a:spLocks noChangeArrowheads="1"/>
            </p:cNvSpPr>
            <p:nvPr/>
          </p:nvSpPr>
          <p:spPr bwMode="auto">
            <a:xfrm>
              <a:off x="1847850" y="5502275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9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401" name="Rectangle 125"/>
            <p:cNvSpPr>
              <a:spLocks noChangeArrowheads="1"/>
            </p:cNvSpPr>
            <p:nvPr/>
          </p:nvSpPr>
          <p:spPr bwMode="auto">
            <a:xfrm>
              <a:off x="1852613" y="5645150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30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402" name="Rectangle 126"/>
            <p:cNvSpPr>
              <a:spLocks noChangeArrowheads="1"/>
            </p:cNvSpPr>
            <p:nvPr/>
          </p:nvSpPr>
          <p:spPr bwMode="auto">
            <a:xfrm>
              <a:off x="1793875" y="5802313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44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403" name="Freeform 127"/>
            <p:cNvSpPr>
              <a:spLocks/>
            </p:cNvSpPr>
            <p:nvPr/>
          </p:nvSpPr>
          <p:spPr bwMode="auto">
            <a:xfrm>
              <a:off x="1622425" y="1354138"/>
              <a:ext cx="3162300" cy="31750"/>
            </a:xfrm>
            <a:custGeom>
              <a:avLst/>
              <a:gdLst>
                <a:gd name="T0" fmla="*/ 0 w 1992"/>
                <a:gd name="T1" fmla="*/ 2147483647 h 20"/>
                <a:gd name="T2" fmla="*/ 2147483647 w 1992"/>
                <a:gd name="T3" fmla="*/ 2147483647 h 20"/>
                <a:gd name="T4" fmla="*/ 2147483647 w 1992"/>
                <a:gd name="T5" fmla="*/ 2147483647 h 20"/>
                <a:gd name="T6" fmla="*/ 2147483647 w 199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2"/>
                <a:gd name="T13" fmla="*/ 0 h 20"/>
                <a:gd name="T14" fmla="*/ 1992 w 199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2" h="20">
                  <a:moveTo>
                    <a:pt x="0" y="20"/>
                  </a:moveTo>
                  <a:lnTo>
                    <a:pt x="1992" y="20"/>
                  </a:lnTo>
                  <a:lnTo>
                    <a:pt x="1992" y="11"/>
                  </a:lnTo>
                  <a:lnTo>
                    <a:pt x="1992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04" name="Line 128"/>
            <p:cNvSpPr>
              <a:spLocks noChangeShapeType="1"/>
            </p:cNvSpPr>
            <p:nvPr/>
          </p:nvSpPr>
          <p:spPr bwMode="auto">
            <a:xfrm flipV="1">
              <a:off x="471328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05" name="Line 129"/>
            <p:cNvSpPr>
              <a:spLocks noChangeShapeType="1"/>
            </p:cNvSpPr>
            <p:nvPr/>
          </p:nvSpPr>
          <p:spPr bwMode="auto">
            <a:xfrm flipV="1">
              <a:off x="464343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06" name="Line 130"/>
            <p:cNvSpPr>
              <a:spLocks noChangeShapeType="1"/>
            </p:cNvSpPr>
            <p:nvPr/>
          </p:nvSpPr>
          <p:spPr bwMode="auto">
            <a:xfrm flipV="1">
              <a:off x="4562475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07" name="Line 131"/>
            <p:cNvSpPr>
              <a:spLocks noChangeShapeType="1"/>
            </p:cNvSpPr>
            <p:nvPr/>
          </p:nvSpPr>
          <p:spPr bwMode="auto">
            <a:xfrm flipV="1">
              <a:off x="448468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08" name="Freeform 132"/>
            <p:cNvSpPr>
              <a:spLocks/>
            </p:cNvSpPr>
            <p:nvPr/>
          </p:nvSpPr>
          <p:spPr bwMode="auto">
            <a:xfrm>
              <a:off x="4408488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09" name="Line 133"/>
            <p:cNvSpPr>
              <a:spLocks noChangeShapeType="1"/>
            </p:cNvSpPr>
            <p:nvPr/>
          </p:nvSpPr>
          <p:spPr bwMode="auto">
            <a:xfrm flipV="1">
              <a:off x="4329113" y="1373188"/>
              <a:ext cx="4762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10" name="Line 134"/>
            <p:cNvSpPr>
              <a:spLocks noChangeShapeType="1"/>
            </p:cNvSpPr>
            <p:nvPr/>
          </p:nvSpPr>
          <p:spPr bwMode="auto">
            <a:xfrm flipV="1">
              <a:off x="4257675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11" name="Line 135"/>
            <p:cNvSpPr>
              <a:spLocks noChangeShapeType="1"/>
            </p:cNvSpPr>
            <p:nvPr/>
          </p:nvSpPr>
          <p:spPr bwMode="auto">
            <a:xfrm flipV="1">
              <a:off x="41830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12" name="Line 136"/>
            <p:cNvSpPr>
              <a:spLocks noChangeShapeType="1"/>
            </p:cNvSpPr>
            <p:nvPr/>
          </p:nvSpPr>
          <p:spPr bwMode="auto">
            <a:xfrm flipV="1">
              <a:off x="4103688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13" name="Freeform 137"/>
            <p:cNvSpPr>
              <a:spLocks/>
            </p:cNvSpPr>
            <p:nvPr/>
          </p:nvSpPr>
          <p:spPr bwMode="auto">
            <a:xfrm>
              <a:off x="402907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14" name="Rectangle 138"/>
            <p:cNvSpPr>
              <a:spLocks noChangeArrowheads="1"/>
            </p:cNvSpPr>
            <p:nvPr/>
          </p:nvSpPr>
          <p:spPr bwMode="auto">
            <a:xfrm rot="-5400000">
              <a:off x="3979863" y="1181100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415" name="Line 139"/>
            <p:cNvSpPr>
              <a:spLocks noChangeShapeType="1"/>
            </p:cNvSpPr>
            <p:nvPr/>
          </p:nvSpPr>
          <p:spPr bwMode="auto">
            <a:xfrm flipV="1">
              <a:off x="3952875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16" name="Line 140"/>
            <p:cNvSpPr>
              <a:spLocks noChangeShapeType="1"/>
            </p:cNvSpPr>
            <p:nvPr/>
          </p:nvSpPr>
          <p:spPr bwMode="auto">
            <a:xfrm flipV="1">
              <a:off x="3883025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17" name="Line 141"/>
            <p:cNvSpPr>
              <a:spLocks noChangeShapeType="1"/>
            </p:cNvSpPr>
            <p:nvPr/>
          </p:nvSpPr>
          <p:spPr bwMode="auto">
            <a:xfrm flipV="1">
              <a:off x="38068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18" name="Line 142"/>
            <p:cNvSpPr>
              <a:spLocks noChangeShapeType="1"/>
            </p:cNvSpPr>
            <p:nvPr/>
          </p:nvSpPr>
          <p:spPr bwMode="auto">
            <a:xfrm flipV="1">
              <a:off x="3729038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19" name="Freeform 143"/>
            <p:cNvSpPr>
              <a:spLocks/>
            </p:cNvSpPr>
            <p:nvPr/>
          </p:nvSpPr>
          <p:spPr bwMode="auto">
            <a:xfrm>
              <a:off x="3652838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20" name="Line 144"/>
            <p:cNvSpPr>
              <a:spLocks noChangeShapeType="1"/>
            </p:cNvSpPr>
            <p:nvPr/>
          </p:nvSpPr>
          <p:spPr bwMode="auto">
            <a:xfrm flipV="1">
              <a:off x="35782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21" name="Line 145"/>
            <p:cNvSpPr>
              <a:spLocks noChangeShapeType="1"/>
            </p:cNvSpPr>
            <p:nvPr/>
          </p:nvSpPr>
          <p:spPr bwMode="auto">
            <a:xfrm flipV="1">
              <a:off x="35020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22" name="Line 146"/>
            <p:cNvSpPr>
              <a:spLocks noChangeShapeType="1"/>
            </p:cNvSpPr>
            <p:nvPr/>
          </p:nvSpPr>
          <p:spPr bwMode="auto">
            <a:xfrm flipV="1">
              <a:off x="3424238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23" name="Line 147"/>
            <p:cNvSpPr>
              <a:spLocks noChangeShapeType="1"/>
            </p:cNvSpPr>
            <p:nvPr/>
          </p:nvSpPr>
          <p:spPr bwMode="auto">
            <a:xfrm flipV="1">
              <a:off x="334803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24" name="Freeform 148"/>
            <p:cNvSpPr>
              <a:spLocks/>
            </p:cNvSpPr>
            <p:nvPr/>
          </p:nvSpPr>
          <p:spPr bwMode="auto">
            <a:xfrm>
              <a:off x="327342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25" name="Line 149"/>
            <p:cNvSpPr>
              <a:spLocks noChangeShapeType="1"/>
            </p:cNvSpPr>
            <p:nvPr/>
          </p:nvSpPr>
          <p:spPr bwMode="auto">
            <a:xfrm flipV="1">
              <a:off x="31924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26" name="Line 150"/>
            <p:cNvSpPr>
              <a:spLocks noChangeShapeType="1"/>
            </p:cNvSpPr>
            <p:nvPr/>
          </p:nvSpPr>
          <p:spPr bwMode="auto">
            <a:xfrm flipV="1">
              <a:off x="3117850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27" name="Line 151"/>
            <p:cNvSpPr>
              <a:spLocks noChangeShapeType="1"/>
            </p:cNvSpPr>
            <p:nvPr/>
          </p:nvSpPr>
          <p:spPr bwMode="auto">
            <a:xfrm flipV="1">
              <a:off x="30464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28" name="Line 152"/>
            <p:cNvSpPr>
              <a:spLocks noChangeShapeType="1"/>
            </p:cNvSpPr>
            <p:nvPr/>
          </p:nvSpPr>
          <p:spPr bwMode="auto">
            <a:xfrm flipV="1">
              <a:off x="2971800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29" name="Freeform 153"/>
            <p:cNvSpPr>
              <a:spLocks/>
            </p:cNvSpPr>
            <p:nvPr/>
          </p:nvSpPr>
          <p:spPr bwMode="auto">
            <a:xfrm>
              <a:off x="2894013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30" name="Rectangle 154"/>
            <p:cNvSpPr>
              <a:spLocks noChangeArrowheads="1"/>
            </p:cNvSpPr>
            <p:nvPr/>
          </p:nvSpPr>
          <p:spPr bwMode="auto">
            <a:xfrm rot="-5400000">
              <a:off x="2841626" y="1181100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431" name="Line 155"/>
            <p:cNvSpPr>
              <a:spLocks noChangeShapeType="1"/>
            </p:cNvSpPr>
            <p:nvPr/>
          </p:nvSpPr>
          <p:spPr bwMode="auto">
            <a:xfrm flipV="1">
              <a:off x="28178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32" name="Line 156"/>
            <p:cNvSpPr>
              <a:spLocks noChangeShapeType="1"/>
            </p:cNvSpPr>
            <p:nvPr/>
          </p:nvSpPr>
          <p:spPr bwMode="auto">
            <a:xfrm flipV="1">
              <a:off x="27416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33" name="Line 157"/>
            <p:cNvSpPr>
              <a:spLocks noChangeShapeType="1"/>
            </p:cNvSpPr>
            <p:nvPr/>
          </p:nvSpPr>
          <p:spPr bwMode="auto">
            <a:xfrm flipV="1">
              <a:off x="26717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34" name="Line 158"/>
            <p:cNvSpPr>
              <a:spLocks noChangeShapeType="1"/>
            </p:cNvSpPr>
            <p:nvPr/>
          </p:nvSpPr>
          <p:spPr bwMode="auto">
            <a:xfrm flipV="1">
              <a:off x="2590800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35" name="Freeform 159"/>
            <p:cNvSpPr>
              <a:spLocks/>
            </p:cNvSpPr>
            <p:nvPr/>
          </p:nvSpPr>
          <p:spPr bwMode="auto">
            <a:xfrm>
              <a:off x="251777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36" name="Rectangle 160"/>
            <p:cNvSpPr>
              <a:spLocks noChangeArrowheads="1"/>
            </p:cNvSpPr>
            <p:nvPr/>
          </p:nvSpPr>
          <p:spPr bwMode="auto">
            <a:xfrm rot="-5400000">
              <a:off x="2470151" y="1181100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437" name="Line 161"/>
            <p:cNvSpPr>
              <a:spLocks noChangeShapeType="1"/>
            </p:cNvSpPr>
            <p:nvPr/>
          </p:nvSpPr>
          <p:spPr bwMode="auto">
            <a:xfrm flipV="1">
              <a:off x="24368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38" name="Line 162"/>
            <p:cNvSpPr>
              <a:spLocks noChangeShapeType="1"/>
            </p:cNvSpPr>
            <p:nvPr/>
          </p:nvSpPr>
          <p:spPr bwMode="auto">
            <a:xfrm flipV="1">
              <a:off x="23590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39" name="Line 163"/>
            <p:cNvSpPr>
              <a:spLocks noChangeShapeType="1"/>
            </p:cNvSpPr>
            <p:nvPr/>
          </p:nvSpPr>
          <p:spPr bwMode="auto">
            <a:xfrm flipV="1">
              <a:off x="22907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40" name="Line 164"/>
            <p:cNvSpPr>
              <a:spLocks noChangeShapeType="1"/>
            </p:cNvSpPr>
            <p:nvPr/>
          </p:nvSpPr>
          <p:spPr bwMode="auto">
            <a:xfrm flipV="1">
              <a:off x="2216150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41" name="Freeform 165"/>
            <p:cNvSpPr>
              <a:spLocks/>
            </p:cNvSpPr>
            <p:nvPr/>
          </p:nvSpPr>
          <p:spPr bwMode="auto">
            <a:xfrm>
              <a:off x="213677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42" name="Rectangle 166"/>
            <p:cNvSpPr>
              <a:spLocks noChangeArrowheads="1"/>
            </p:cNvSpPr>
            <p:nvPr/>
          </p:nvSpPr>
          <p:spPr bwMode="auto">
            <a:xfrm rot="-5400000">
              <a:off x="2079626" y="1179512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443" name="Line 167"/>
            <p:cNvSpPr>
              <a:spLocks noChangeShapeType="1"/>
            </p:cNvSpPr>
            <p:nvPr/>
          </p:nvSpPr>
          <p:spPr bwMode="auto">
            <a:xfrm flipV="1">
              <a:off x="20621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44" name="Line 168"/>
            <p:cNvSpPr>
              <a:spLocks noChangeShapeType="1"/>
            </p:cNvSpPr>
            <p:nvPr/>
          </p:nvSpPr>
          <p:spPr bwMode="auto">
            <a:xfrm flipV="1">
              <a:off x="19859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45" name="Line 169"/>
            <p:cNvSpPr>
              <a:spLocks noChangeShapeType="1"/>
            </p:cNvSpPr>
            <p:nvPr/>
          </p:nvSpPr>
          <p:spPr bwMode="auto">
            <a:xfrm flipV="1">
              <a:off x="19161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46" name="Line 170"/>
            <p:cNvSpPr>
              <a:spLocks noChangeShapeType="1"/>
            </p:cNvSpPr>
            <p:nvPr/>
          </p:nvSpPr>
          <p:spPr bwMode="auto">
            <a:xfrm flipV="1">
              <a:off x="1835150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47" name="Freeform 171"/>
            <p:cNvSpPr>
              <a:spLocks/>
            </p:cNvSpPr>
            <p:nvPr/>
          </p:nvSpPr>
          <p:spPr bwMode="auto">
            <a:xfrm>
              <a:off x="1757363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48" name="Line 172"/>
            <p:cNvSpPr>
              <a:spLocks noChangeShapeType="1"/>
            </p:cNvSpPr>
            <p:nvPr/>
          </p:nvSpPr>
          <p:spPr bwMode="auto">
            <a:xfrm flipV="1">
              <a:off x="1682750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49" name="Rectangle 173"/>
            <p:cNvSpPr>
              <a:spLocks noChangeArrowheads="1"/>
            </p:cNvSpPr>
            <p:nvPr/>
          </p:nvSpPr>
          <p:spPr bwMode="auto">
            <a:xfrm>
              <a:off x="2193925" y="1984375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450" name="Freeform 174"/>
            <p:cNvSpPr>
              <a:spLocks/>
            </p:cNvSpPr>
            <p:nvPr/>
          </p:nvSpPr>
          <p:spPr bwMode="auto">
            <a:xfrm>
              <a:off x="1793875" y="1655763"/>
              <a:ext cx="142875" cy="452437"/>
            </a:xfrm>
            <a:custGeom>
              <a:avLst/>
              <a:gdLst>
                <a:gd name="T0" fmla="*/ 2147483647 w 90"/>
                <a:gd name="T1" fmla="*/ 0 h 285"/>
                <a:gd name="T2" fmla="*/ 0 w 90"/>
                <a:gd name="T3" fmla="*/ 0 h 285"/>
                <a:gd name="T4" fmla="*/ 0 w 90"/>
                <a:gd name="T5" fmla="*/ 2147483647 h 285"/>
                <a:gd name="T6" fmla="*/ 2147483647 w 90"/>
                <a:gd name="T7" fmla="*/ 2147483647 h 2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85"/>
                <a:gd name="T14" fmla="*/ 90 w 90"/>
                <a:gd name="T15" fmla="*/ 285 h 2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85">
                  <a:moveTo>
                    <a:pt x="90" y="0"/>
                  </a:moveTo>
                  <a:lnTo>
                    <a:pt x="0" y="0"/>
                  </a:lnTo>
                  <a:lnTo>
                    <a:pt x="0" y="285"/>
                  </a:lnTo>
                  <a:lnTo>
                    <a:pt x="86" y="285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51" name="Rectangle 175"/>
            <p:cNvSpPr>
              <a:spLocks noChangeArrowheads="1"/>
            </p:cNvSpPr>
            <p:nvPr/>
          </p:nvSpPr>
          <p:spPr bwMode="auto">
            <a:xfrm>
              <a:off x="3219450" y="2886075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452" name="Freeform 176"/>
            <p:cNvSpPr>
              <a:spLocks/>
            </p:cNvSpPr>
            <p:nvPr/>
          </p:nvSpPr>
          <p:spPr bwMode="auto">
            <a:xfrm>
              <a:off x="3322638" y="3281363"/>
              <a:ext cx="1587" cy="150812"/>
            </a:xfrm>
            <a:custGeom>
              <a:avLst/>
              <a:gdLst>
                <a:gd name="T0" fmla="*/ 0 w 1587"/>
                <a:gd name="T1" fmla="*/ 0 h 95"/>
                <a:gd name="T2" fmla="*/ 0 w 1587"/>
                <a:gd name="T3" fmla="*/ 0 h 95"/>
                <a:gd name="T4" fmla="*/ 0 w 1587"/>
                <a:gd name="T5" fmla="*/ 2147483647 h 95"/>
                <a:gd name="T6" fmla="*/ 0 60000 65536"/>
                <a:gd name="T7" fmla="*/ 0 60000 65536"/>
                <a:gd name="T8" fmla="*/ 0 60000 65536"/>
                <a:gd name="T9" fmla="*/ 0 w 1587"/>
                <a:gd name="T10" fmla="*/ 0 h 95"/>
                <a:gd name="T11" fmla="*/ 1587 w 1587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95">
                  <a:moveTo>
                    <a:pt x="0" y="0"/>
                  </a:move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53" name="Freeform 177"/>
            <p:cNvSpPr>
              <a:spLocks/>
            </p:cNvSpPr>
            <p:nvPr/>
          </p:nvSpPr>
          <p:spPr bwMode="auto">
            <a:xfrm>
              <a:off x="3225800" y="3417888"/>
              <a:ext cx="25400" cy="315912"/>
            </a:xfrm>
            <a:custGeom>
              <a:avLst/>
              <a:gdLst>
                <a:gd name="T0" fmla="*/ 2147483647 w 16"/>
                <a:gd name="T1" fmla="*/ 0 h 199"/>
                <a:gd name="T2" fmla="*/ 0 w 16"/>
                <a:gd name="T3" fmla="*/ 0 h 199"/>
                <a:gd name="T4" fmla="*/ 0 w 16"/>
                <a:gd name="T5" fmla="*/ 2147483647 h 199"/>
                <a:gd name="T6" fmla="*/ 0 60000 65536"/>
                <a:gd name="T7" fmla="*/ 0 60000 65536"/>
                <a:gd name="T8" fmla="*/ 0 60000 65536"/>
                <a:gd name="T9" fmla="*/ 0 w 16"/>
                <a:gd name="T10" fmla="*/ 0 h 199"/>
                <a:gd name="T11" fmla="*/ 16 w 16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99">
                  <a:moveTo>
                    <a:pt x="16" y="0"/>
                  </a:moveTo>
                  <a:lnTo>
                    <a:pt x="0" y="0"/>
                  </a:lnTo>
                  <a:lnTo>
                    <a:pt x="0" y="19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54" name="Freeform 178"/>
            <p:cNvSpPr>
              <a:spLocks/>
            </p:cNvSpPr>
            <p:nvPr/>
          </p:nvSpPr>
          <p:spPr bwMode="auto">
            <a:xfrm>
              <a:off x="3189288" y="3884613"/>
              <a:ext cx="1587" cy="149225"/>
            </a:xfrm>
            <a:custGeom>
              <a:avLst/>
              <a:gdLst>
                <a:gd name="T0" fmla="*/ 0 w 1587"/>
                <a:gd name="T1" fmla="*/ 0 h 94"/>
                <a:gd name="T2" fmla="*/ 0 w 1587"/>
                <a:gd name="T3" fmla="*/ 0 h 94"/>
                <a:gd name="T4" fmla="*/ 0 w 1587"/>
                <a:gd name="T5" fmla="*/ 2147483647 h 94"/>
                <a:gd name="T6" fmla="*/ 0 60000 65536"/>
                <a:gd name="T7" fmla="*/ 0 60000 65536"/>
                <a:gd name="T8" fmla="*/ 0 60000 65536"/>
                <a:gd name="T9" fmla="*/ 0 w 1587"/>
                <a:gd name="T10" fmla="*/ 0 h 94"/>
                <a:gd name="T11" fmla="*/ 1587 w 1587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55" name="Freeform 179"/>
            <p:cNvSpPr>
              <a:spLocks/>
            </p:cNvSpPr>
            <p:nvPr/>
          </p:nvSpPr>
          <p:spPr bwMode="auto">
            <a:xfrm>
              <a:off x="3171825" y="4191000"/>
              <a:ext cx="1588" cy="149225"/>
            </a:xfrm>
            <a:custGeom>
              <a:avLst/>
              <a:gdLst>
                <a:gd name="T0" fmla="*/ 0 w 1588"/>
                <a:gd name="T1" fmla="*/ 0 h 94"/>
                <a:gd name="T2" fmla="*/ 0 w 1588"/>
                <a:gd name="T3" fmla="*/ 0 h 94"/>
                <a:gd name="T4" fmla="*/ 0 w 1588"/>
                <a:gd name="T5" fmla="*/ 2147483647 h 94"/>
                <a:gd name="T6" fmla="*/ 0 60000 65536"/>
                <a:gd name="T7" fmla="*/ 0 60000 65536"/>
                <a:gd name="T8" fmla="*/ 0 60000 65536"/>
                <a:gd name="T9" fmla="*/ 0 w 1588"/>
                <a:gd name="T10" fmla="*/ 0 h 94"/>
                <a:gd name="T11" fmla="*/ 1588 w 1588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56" name="Freeform 180"/>
            <p:cNvSpPr>
              <a:spLocks/>
            </p:cNvSpPr>
            <p:nvPr/>
          </p:nvSpPr>
          <p:spPr bwMode="auto">
            <a:xfrm>
              <a:off x="1811338" y="4789488"/>
              <a:ext cx="87312" cy="160337"/>
            </a:xfrm>
            <a:custGeom>
              <a:avLst/>
              <a:gdLst>
                <a:gd name="T0" fmla="*/ 2147483647 w 55"/>
                <a:gd name="T1" fmla="*/ 0 h 101"/>
                <a:gd name="T2" fmla="*/ 0 w 55"/>
                <a:gd name="T3" fmla="*/ 0 h 101"/>
                <a:gd name="T4" fmla="*/ 0 w 55"/>
                <a:gd name="T5" fmla="*/ 2147483647 h 101"/>
                <a:gd name="T6" fmla="*/ 2147483647 w 55"/>
                <a:gd name="T7" fmla="*/ 2147483647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01"/>
                <a:gd name="T14" fmla="*/ 55 w 55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01">
                  <a:moveTo>
                    <a:pt x="55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16" y="10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57" name="Freeform 181"/>
            <p:cNvSpPr>
              <a:spLocks/>
            </p:cNvSpPr>
            <p:nvPr/>
          </p:nvSpPr>
          <p:spPr bwMode="auto">
            <a:xfrm>
              <a:off x="1744663" y="4868863"/>
              <a:ext cx="66675" cy="227012"/>
            </a:xfrm>
            <a:custGeom>
              <a:avLst/>
              <a:gdLst>
                <a:gd name="T0" fmla="*/ 2147483647 w 42"/>
                <a:gd name="T1" fmla="*/ 0 h 143"/>
                <a:gd name="T2" fmla="*/ 0 w 42"/>
                <a:gd name="T3" fmla="*/ 0 h 143"/>
                <a:gd name="T4" fmla="*/ 0 w 42"/>
                <a:gd name="T5" fmla="*/ 2147483647 h 143"/>
                <a:gd name="T6" fmla="*/ 0 60000 65536"/>
                <a:gd name="T7" fmla="*/ 0 60000 65536"/>
                <a:gd name="T8" fmla="*/ 0 60000 65536"/>
                <a:gd name="T9" fmla="*/ 0 w 42"/>
                <a:gd name="T10" fmla="*/ 0 h 143"/>
                <a:gd name="T11" fmla="*/ 42 w 42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143">
                  <a:moveTo>
                    <a:pt x="42" y="0"/>
                  </a:moveTo>
                  <a:lnTo>
                    <a:pt x="0" y="0"/>
                  </a:lnTo>
                  <a:lnTo>
                    <a:pt x="0" y="14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58" name="Freeform 182"/>
            <p:cNvSpPr>
              <a:spLocks/>
            </p:cNvSpPr>
            <p:nvPr/>
          </p:nvSpPr>
          <p:spPr bwMode="auto">
            <a:xfrm>
              <a:off x="1639888" y="4983163"/>
              <a:ext cx="104775" cy="447675"/>
            </a:xfrm>
            <a:custGeom>
              <a:avLst/>
              <a:gdLst>
                <a:gd name="T0" fmla="*/ 2147483647 w 66"/>
                <a:gd name="T1" fmla="*/ 0 h 282"/>
                <a:gd name="T2" fmla="*/ 0 w 66"/>
                <a:gd name="T3" fmla="*/ 0 h 282"/>
                <a:gd name="T4" fmla="*/ 0 w 66"/>
                <a:gd name="T5" fmla="*/ 2147483647 h 282"/>
                <a:gd name="T6" fmla="*/ 2147483647 w 66"/>
                <a:gd name="T7" fmla="*/ 2147483647 h 2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82"/>
                <a:gd name="T14" fmla="*/ 66 w 66"/>
                <a:gd name="T15" fmla="*/ 282 h 2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82">
                  <a:moveTo>
                    <a:pt x="66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8" y="28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59" name="Rectangle 183"/>
            <p:cNvSpPr>
              <a:spLocks noChangeArrowheads="1"/>
            </p:cNvSpPr>
            <p:nvPr/>
          </p:nvSpPr>
          <p:spPr bwMode="auto">
            <a:xfrm>
              <a:off x="2390775" y="1873250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4 Day 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460" name="Rectangle 184"/>
            <p:cNvSpPr>
              <a:spLocks noChangeArrowheads="1"/>
            </p:cNvSpPr>
            <p:nvPr/>
          </p:nvSpPr>
          <p:spPr bwMode="auto">
            <a:xfrm>
              <a:off x="2395538" y="2024063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4 Day 14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461" name="Rectangle 185"/>
            <p:cNvSpPr>
              <a:spLocks noChangeArrowheads="1"/>
            </p:cNvSpPr>
            <p:nvPr/>
          </p:nvSpPr>
          <p:spPr bwMode="auto">
            <a:xfrm>
              <a:off x="3378200" y="4459288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8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462" name="Rectangle 186"/>
            <p:cNvSpPr>
              <a:spLocks noChangeArrowheads="1"/>
            </p:cNvSpPr>
            <p:nvPr/>
          </p:nvSpPr>
          <p:spPr bwMode="auto">
            <a:xfrm>
              <a:off x="1847850" y="5502275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9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463" name="Freeform 187"/>
            <p:cNvSpPr>
              <a:spLocks/>
            </p:cNvSpPr>
            <p:nvPr/>
          </p:nvSpPr>
          <p:spPr bwMode="auto">
            <a:xfrm>
              <a:off x="1622425" y="1354138"/>
              <a:ext cx="3162300" cy="31750"/>
            </a:xfrm>
            <a:custGeom>
              <a:avLst/>
              <a:gdLst>
                <a:gd name="T0" fmla="*/ 0 w 1992"/>
                <a:gd name="T1" fmla="*/ 2147483647 h 20"/>
                <a:gd name="T2" fmla="*/ 2147483647 w 1992"/>
                <a:gd name="T3" fmla="*/ 2147483647 h 20"/>
                <a:gd name="T4" fmla="*/ 2147483647 w 1992"/>
                <a:gd name="T5" fmla="*/ 2147483647 h 20"/>
                <a:gd name="T6" fmla="*/ 2147483647 w 199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2"/>
                <a:gd name="T13" fmla="*/ 0 h 20"/>
                <a:gd name="T14" fmla="*/ 1992 w 199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2" h="20">
                  <a:moveTo>
                    <a:pt x="0" y="20"/>
                  </a:moveTo>
                  <a:lnTo>
                    <a:pt x="1992" y="20"/>
                  </a:lnTo>
                  <a:lnTo>
                    <a:pt x="1992" y="11"/>
                  </a:lnTo>
                  <a:lnTo>
                    <a:pt x="1992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64" name="Rectangle 188"/>
            <p:cNvSpPr>
              <a:spLocks noChangeArrowheads="1"/>
            </p:cNvSpPr>
            <p:nvPr/>
          </p:nvSpPr>
          <p:spPr bwMode="auto">
            <a:xfrm rot="-5400000">
              <a:off x="4745038" y="1173162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465" name="Line 189"/>
            <p:cNvSpPr>
              <a:spLocks noChangeShapeType="1"/>
            </p:cNvSpPr>
            <p:nvPr/>
          </p:nvSpPr>
          <p:spPr bwMode="auto">
            <a:xfrm flipV="1">
              <a:off x="471328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66" name="Line 190"/>
            <p:cNvSpPr>
              <a:spLocks noChangeShapeType="1"/>
            </p:cNvSpPr>
            <p:nvPr/>
          </p:nvSpPr>
          <p:spPr bwMode="auto">
            <a:xfrm flipV="1">
              <a:off x="464343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67" name="Line 191"/>
            <p:cNvSpPr>
              <a:spLocks noChangeShapeType="1"/>
            </p:cNvSpPr>
            <p:nvPr/>
          </p:nvSpPr>
          <p:spPr bwMode="auto">
            <a:xfrm flipV="1">
              <a:off x="4562475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68" name="Line 192"/>
            <p:cNvSpPr>
              <a:spLocks noChangeShapeType="1"/>
            </p:cNvSpPr>
            <p:nvPr/>
          </p:nvSpPr>
          <p:spPr bwMode="auto">
            <a:xfrm flipV="1">
              <a:off x="448468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69" name="Freeform 193"/>
            <p:cNvSpPr>
              <a:spLocks/>
            </p:cNvSpPr>
            <p:nvPr/>
          </p:nvSpPr>
          <p:spPr bwMode="auto">
            <a:xfrm>
              <a:off x="4408488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70" name="Rectangle 194"/>
            <p:cNvSpPr>
              <a:spLocks noChangeArrowheads="1"/>
            </p:cNvSpPr>
            <p:nvPr/>
          </p:nvSpPr>
          <p:spPr bwMode="auto">
            <a:xfrm rot="-5400000">
              <a:off x="4356101" y="1173162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471" name="Line 195"/>
            <p:cNvSpPr>
              <a:spLocks noChangeShapeType="1"/>
            </p:cNvSpPr>
            <p:nvPr/>
          </p:nvSpPr>
          <p:spPr bwMode="auto">
            <a:xfrm flipV="1">
              <a:off x="4329113" y="1373188"/>
              <a:ext cx="4762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72" name="Line 196"/>
            <p:cNvSpPr>
              <a:spLocks noChangeShapeType="1"/>
            </p:cNvSpPr>
            <p:nvPr/>
          </p:nvSpPr>
          <p:spPr bwMode="auto">
            <a:xfrm flipV="1">
              <a:off x="4257675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73" name="Line 197"/>
            <p:cNvSpPr>
              <a:spLocks noChangeShapeType="1"/>
            </p:cNvSpPr>
            <p:nvPr/>
          </p:nvSpPr>
          <p:spPr bwMode="auto">
            <a:xfrm flipV="1">
              <a:off x="41830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74" name="Line 198"/>
            <p:cNvSpPr>
              <a:spLocks noChangeShapeType="1"/>
            </p:cNvSpPr>
            <p:nvPr/>
          </p:nvSpPr>
          <p:spPr bwMode="auto">
            <a:xfrm flipV="1">
              <a:off x="4103688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75" name="Freeform 199"/>
            <p:cNvSpPr>
              <a:spLocks/>
            </p:cNvSpPr>
            <p:nvPr/>
          </p:nvSpPr>
          <p:spPr bwMode="auto">
            <a:xfrm>
              <a:off x="402907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76" name="Line 200"/>
            <p:cNvSpPr>
              <a:spLocks noChangeShapeType="1"/>
            </p:cNvSpPr>
            <p:nvPr/>
          </p:nvSpPr>
          <p:spPr bwMode="auto">
            <a:xfrm flipV="1">
              <a:off x="3952875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77" name="Line 201"/>
            <p:cNvSpPr>
              <a:spLocks noChangeShapeType="1"/>
            </p:cNvSpPr>
            <p:nvPr/>
          </p:nvSpPr>
          <p:spPr bwMode="auto">
            <a:xfrm flipV="1">
              <a:off x="3883025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78" name="Line 202"/>
            <p:cNvSpPr>
              <a:spLocks noChangeShapeType="1"/>
            </p:cNvSpPr>
            <p:nvPr/>
          </p:nvSpPr>
          <p:spPr bwMode="auto">
            <a:xfrm flipV="1">
              <a:off x="38068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79" name="Line 203"/>
            <p:cNvSpPr>
              <a:spLocks noChangeShapeType="1"/>
            </p:cNvSpPr>
            <p:nvPr/>
          </p:nvSpPr>
          <p:spPr bwMode="auto">
            <a:xfrm flipV="1">
              <a:off x="3729038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80" name="Freeform 204"/>
            <p:cNvSpPr>
              <a:spLocks/>
            </p:cNvSpPr>
            <p:nvPr/>
          </p:nvSpPr>
          <p:spPr bwMode="auto">
            <a:xfrm>
              <a:off x="3652838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81" name="Rectangle 205"/>
            <p:cNvSpPr>
              <a:spLocks noChangeArrowheads="1"/>
            </p:cNvSpPr>
            <p:nvPr/>
          </p:nvSpPr>
          <p:spPr bwMode="auto">
            <a:xfrm rot="-5400000">
              <a:off x="3606801" y="1181100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482" name="Line 206"/>
            <p:cNvSpPr>
              <a:spLocks noChangeShapeType="1"/>
            </p:cNvSpPr>
            <p:nvPr/>
          </p:nvSpPr>
          <p:spPr bwMode="auto">
            <a:xfrm flipV="1">
              <a:off x="35782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83" name="Line 207"/>
            <p:cNvSpPr>
              <a:spLocks noChangeShapeType="1"/>
            </p:cNvSpPr>
            <p:nvPr/>
          </p:nvSpPr>
          <p:spPr bwMode="auto">
            <a:xfrm flipV="1">
              <a:off x="35020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84" name="Line 208"/>
            <p:cNvSpPr>
              <a:spLocks noChangeShapeType="1"/>
            </p:cNvSpPr>
            <p:nvPr/>
          </p:nvSpPr>
          <p:spPr bwMode="auto">
            <a:xfrm flipV="1">
              <a:off x="3424238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85" name="Line 209"/>
            <p:cNvSpPr>
              <a:spLocks noChangeShapeType="1"/>
            </p:cNvSpPr>
            <p:nvPr/>
          </p:nvSpPr>
          <p:spPr bwMode="auto">
            <a:xfrm flipV="1">
              <a:off x="334803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86" name="Freeform 210"/>
            <p:cNvSpPr>
              <a:spLocks/>
            </p:cNvSpPr>
            <p:nvPr/>
          </p:nvSpPr>
          <p:spPr bwMode="auto">
            <a:xfrm>
              <a:off x="327342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87" name="Rectangle 211"/>
            <p:cNvSpPr>
              <a:spLocks noChangeArrowheads="1"/>
            </p:cNvSpPr>
            <p:nvPr/>
          </p:nvSpPr>
          <p:spPr bwMode="auto">
            <a:xfrm rot="-5400000">
              <a:off x="3227388" y="1179512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488" name="Line 212"/>
            <p:cNvSpPr>
              <a:spLocks noChangeShapeType="1"/>
            </p:cNvSpPr>
            <p:nvPr/>
          </p:nvSpPr>
          <p:spPr bwMode="auto">
            <a:xfrm flipV="1">
              <a:off x="31924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89" name="Line 213"/>
            <p:cNvSpPr>
              <a:spLocks noChangeShapeType="1"/>
            </p:cNvSpPr>
            <p:nvPr/>
          </p:nvSpPr>
          <p:spPr bwMode="auto">
            <a:xfrm flipV="1">
              <a:off x="3117850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90" name="Line 214"/>
            <p:cNvSpPr>
              <a:spLocks noChangeShapeType="1"/>
            </p:cNvSpPr>
            <p:nvPr/>
          </p:nvSpPr>
          <p:spPr bwMode="auto">
            <a:xfrm flipV="1">
              <a:off x="30464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91" name="Line 215"/>
            <p:cNvSpPr>
              <a:spLocks noChangeShapeType="1"/>
            </p:cNvSpPr>
            <p:nvPr/>
          </p:nvSpPr>
          <p:spPr bwMode="auto">
            <a:xfrm flipV="1">
              <a:off x="2971800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92" name="Freeform 216"/>
            <p:cNvSpPr>
              <a:spLocks/>
            </p:cNvSpPr>
            <p:nvPr/>
          </p:nvSpPr>
          <p:spPr bwMode="auto">
            <a:xfrm>
              <a:off x="2894013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93" name="Line 217"/>
            <p:cNvSpPr>
              <a:spLocks noChangeShapeType="1"/>
            </p:cNvSpPr>
            <p:nvPr/>
          </p:nvSpPr>
          <p:spPr bwMode="auto">
            <a:xfrm flipV="1">
              <a:off x="28178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94" name="Line 218"/>
            <p:cNvSpPr>
              <a:spLocks noChangeShapeType="1"/>
            </p:cNvSpPr>
            <p:nvPr/>
          </p:nvSpPr>
          <p:spPr bwMode="auto">
            <a:xfrm flipV="1">
              <a:off x="27416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95" name="Line 219"/>
            <p:cNvSpPr>
              <a:spLocks noChangeShapeType="1"/>
            </p:cNvSpPr>
            <p:nvPr/>
          </p:nvSpPr>
          <p:spPr bwMode="auto">
            <a:xfrm flipV="1">
              <a:off x="26717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96" name="Line 220"/>
            <p:cNvSpPr>
              <a:spLocks noChangeShapeType="1"/>
            </p:cNvSpPr>
            <p:nvPr/>
          </p:nvSpPr>
          <p:spPr bwMode="auto">
            <a:xfrm flipV="1">
              <a:off x="2590800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97" name="Freeform 221"/>
            <p:cNvSpPr>
              <a:spLocks/>
            </p:cNvSpPr>
            <p:nvPr/>
          </p:nvSpPr>
          <p:spPr bwMode="auto">
            <a:xfrm>
              <a:off x="251777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498" name="Line 222"/>
            <p:cNvSpPr>
              <a:spLocks noChangeShapeType="1"/>
            </p:cNvSpPr>
            <p:nvPr/>
          </p:nvSpPr>
          <p:spPr bwMode="auto">
            <a:xfrm flipV="1">
              <a:off x="24368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499" name="Line 223"/>
            <p:cNvSpPr>
              <a:spLocks noChangeShapeType="1"/>
            </p:cNvSpPr>
            <p:nvPr/>
          </p:nvSpPr>
          <p:spPr bwMode="auto">
            <a:xfrm flipV="1">
              <a:off x="23590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00" name="Line 224"/>
            <p:cNvSpPr>
              <a:spLocks noChangeShapeType="1"/>
            </p:cNvSpPr>
            <p:nvPr/>
          </p:nvSpPr>
          <p:spPr bwMode="auto">
            <a:xfrm flipV="1">
              <a:off x="22907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01" name="Line 225"/>
            <p:cNvSpPr>
              <a:spLocks noChangeShapeType="1"/>
            </p:cNvSpPr>
            <p:nvPr/>
          </p:nvSpPr>
          <p:spPr bwMode="auto">
            <a:xfrm flipV="1">
              <a:off x="2216150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02" name="Freeform 226"/>
            <p:cNvSpPr>
              <a:spLocks/>
            </p:cNvSpPr>
            <p:nvPr/>
          </p:nvSpPr>
          <p:spPr bwMode="auto">
            <a:xfrm>
              <a:off x="213677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03" name="Line 227"/>
            <p:cNvSpPr>
              <a:spLocks noChangeShapeType="1"/>
            </p:cNvSpPr>
            <p:nvPr/>
          </p:nvSpPr>
          <p:spPr bwMode="auto">
            <a:xfrm flipV="1">
              <a:off x="20621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04" name="Line 228"/>
            <p:cNvSpPr>
              <a:spLocks noChangeShapeType="1"/>
            </p:cNvSpPr>
            <p:nvPr/>
          </p:nvSpPr>
          <p:spPr bwMode="auto">
            <a:xfrm flipV="1">
              <a:off x="19859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05" name="Line 229"/>
            <p:cNvSpPr>
              <a:spLocks noChangeShapeType="1"/>
            </p:cNvSpPr>
            <p:nvPr/>
          </p:nvSpPr>
          <p:spPr bwMode="auto">
            <a:xfrm flipV="1">
              <a:off x="19161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06" name="Line 230"/>
            <p:cNvSpPr>
              <a:spLocks noChangeShapeType="1"/>
            </p:cNvSpPr>
            <p:nvPr/>
          </p:nvSpPr>
          <p:spPr bwMode="auto">
            <a:xfrm flipV="1">
              <a:off x="1835150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07" name="Freeform 231"/>
            <p:cNvSpPr>
              <a:spLocks/>
            </p:cNvSpPr>
            <p:nvPr/>
          </p:nvSpPr>
          <p:spPr bwMode="auto">
            <a:xfrm>
              <a:off x="1757363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08" name="Rectangle 232"/>
            <p:cNvSpPr>
              <a:spLocks noChangeArrowheads="1"/>
            </p:cNvSpPr>
            <p:nvPr/>
          </p:nvSpPr>
          <p:spPr bwMode="auto">
            <a:xfrm rot="-5400000">
              <a:off x="1704976" y="1181100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09" name="Line 233"/>
            <p:cNvSpPr>
              <a:spLocks noChangeShapeType="1"/>
            </p:cNvSpPr>
            <p:nvPr/>
          </p:nvSpPr>
          <p:spPr bwMode="auto">
            <a:xfrm flipV="1">
              <a:off x="1682750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10" name="Freeform 234"/>
            <p:cNvSpPr>
              <a:spLocks/>
            </p:cNvSpPr>
            <p:nvPr/>
          </p:nvSpPr>
          <p:spPr bwMode="auto">
            <a:xfrm>
              <a:off x="1936750" y="1462088"/>
              <a:ext cx="69850" cy="153987"/>
            </a:xfrm>
            <a:custGeom>
              <a:avLst/>
              <a:gdLst>
                <a:gd name="T0" fmla="*/ 2147483647 w 44"/>
                <a:gd name="T1" fmla="*/ 0 h 97"/>
                <a:gd name="T2" fmla="*/ 0 w 44"/>
                <a:gd name="T3" fmla="*/ 0 h 97"/>
                <a:gd name="T4" fmla="*/ 0 w 44"/>
                <a:gd name="T5" fmla="*/ 2147483647 h 97"/>
                <a:gd name="T6" fmla="*/ 0 60000 65536"/>
                <a:gd name="T7" fmla="*/ 0 60000 65536"/>
                <a:gd name="T8" fmla="*/ 0 60000 65536"/>
                <a:gd name="T9" fmla="*/ 0 w 44"/>
                <a:gd name="T10" fmla="*/ 0 h 97"/>
                <a:gd name="T11" fmla="*/ 44 w 44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97">
                  <a:moveTo>
                    <a:pt x="44" y="0"/>
                  </a:moveTo>
                  <a:lnTo>
                    <a:pt x="0" y="0"/>
                  </a:lnTo>
                  <a:lnTo>
                    <a:pt x="0" y="9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11" name="Rectangle 235"/>
            <p:cNvSpPr>
              <a:spLocks noChangeArrowheads="1"/>
            </p:cNvSpPr>
            <p:nvPr/>
          </p:nvSpPr>
          <p:spPr bwMode="auto">
            <a:xfrm>
              <a:off x="1974850" y="1528763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56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12" name="Freeform 236"/>
            <p:cNvSpPr>
              <a:spLocks/>
            </p:cNvSpPr>
            <p:nvPr/>
          </p:nvSpPr>
          <p:spPr bwMode="auto">
            <a:xfrm>
              <a:off x="1936750" y="1541463"/>
              <a:ext cx="1588" cy="230187"/>
            </a:xfrm>
            <a:custGeom>
              <a:avLst/>
              <a:gdLst>
                <a:gd name="T0" fmla="*/ 0 w 1588"/>
                <a:gd name="T1" fmla="*/ 0 h 145"/>
                <a:gd name="T2" fmla="*/ 0 w 1588"/>
                <a:gd name="T3" fmla="*/ 0 h 145"/>
                <a:gd name="T4" fmla="*/ 0 w 1588"/>
                <a:gd name="T5" fmla="*/ 2147483647 h 145"/>
                <a:gd name="T6" fmla="*/ 0 60000 65536"/>
                <a:gd name="T7" fmla="*/ 0 60000 65536"/>
                <a:gd name="T8" fmla="*/ 0 60000 65536"/>
                <a:gd name="T9" fmla="*/ 0 w 1588"/>
                <a:gd name="T10" fmla="*/ 0 h 145"/>
                <a:gd name="T11" fmla="*/ 1588 w 1588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45">
                  <a:moveTo>
                    <a:pt x="0" y="0"/>
                  </a:moveTo>
                  <a:lnTo>
                    <a:pt x="0" y="0"/>
                  </a:lnTo>
                  <a:lnTo>
                    <a:pt x="0" y="14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13" name="Rectangle 237"/>
            <p:cNvSpPr>
              <a:spLocks noChangeArrowheads="1"/>
            </p:cNvSpPr>
            <p:nvPr/>
          </p:nvSpPr>
          <p:spPr bwMode="auto">
            <a:xfrm>
              <a:off x="1979613" y="1628775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14" name="Freeform 238"/>
            <p:cNvSpPr>
              <a:spLocks/>
            </p:cNvSpPr>
            <p:nvPr/>
          </p:nvSpPr>
          <p:spPr bwMode="auto">
            <a:xfrm>
              <a:off x="2154238" y="1914525"/>
              <a:ext cx="1587" cy="160338"/>
            </a:xfrm>
            <a:custGeom>
              <a:avLst/>
              <a:gdLst>
                <a:gd name="T0" fmla="*/ 0 w 1587"/>
                <a:gd name="T1" fmla="*/ 0 h 101"/>
                <a:gd name="T2" fmla="*/ 0 w 1587"/>
                <a:gd name="T3" fmla="*/ 0 h 101"/>
                <a:gd name="T4" fmla="*/ 0 w 1587"/>
                <a:gd name="T5" fmla="*/ 2147483647 h 101"/>
                <a:gd name="T6" fmla="*/ 0 60000 65536"/>
                <a:gd name="T7" fmla="*/ 0 60000 65536"/>
                <a:gd name="T8" fmla="*/ 0 60000 65536"/>
                <a:gd name="T9" fmla="*/ 0 w 1587"/>
                <a:gd name="T10" fmla="*/ 0 h 101"/>
                <a:gd name="T11" fmla="*/ 1587 w 1587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101">
                  <a:moveTo>
                    <a:pt x="0" y="0"/>
                  </a:moveTo>
                  <a:lnTo>
                    <a:pt x="0" y="0"/>
                  </a:lnTo>
                  <a:lnTo>
                    <a:pt x="0" y="10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15" name="Rectangle 239"/>
            <p:cNvSpPr>
              <a:spLocks noChangeArrowheads="1"/>
            </p:cNvSpPr>
            <p:nvPr/>
          </p:nvSpPr>
          <p:spPr bwMode="auto">
            <a:xfrm>
              <a:off x="2193925" y="1984375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16" name="Freeform 240"/>
            <p:cNvSpPr>
              <a:spLocks/>
            </p:cNvSpPr>
            <p:nvPr/>
          </p:nvSpPr>
          <p:spPr bwMode="auto">
            <a:xfrm>
              <a:off x="1931988" y="1993900"/>
              <a:ext cx="222250" cy="227013"/>
            </a:xfrm>
            <a:custGeom>
              <a:avLst/>
              <a:gdLst>
                <a:gd name="T0" fmla="*/ 2147483647 w 140"/>
                <a:gd name="T1" fmla="*/ 0 h 143"/>
                <a:gd name="T2" fmla="*/ 0 w 140"/>
                <a:gd name="T3" fmla="*/ 0 h 143"/>
                <a:gd name="T4" fmla="*/ 0 w 140"/>
                <a:gd name="T5" fmla="*/ 2147483647 h 143"/>
                <a:gd name="T6" fmla="*/ 2147483647 w 140"/>
                <a:gd name="T7" fmla="*/ 2147483647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43"/>
                <a:gd name="T14" fmla="*/ 140 w 140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43">
                  <a:moveTo>
                    <a:pt x="140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90" y="14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17" name="Rectangle 241"/>
            <p:cNvSpPr>
              <a:spLocks noChangeArrowheads="1"/>
            </p:cNvSpPr>
            <p:nvPr/>
          </p:nvSpPr>
          <p:spPr bwMode="auto">
            <a:xfrm>
              <a:off x="1974850" y="2093913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99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18" name="Freeform 242"/>
            <p:cNvSpPr>
              <a:spLocks/>
            </p:cNvSpPr>
            <p:nvPr/>
          </p:nvSpPr>
          <p:spPr bwMode="auto">
            <a:xfrm>
              <a:off x="1793875" y="1655763"/>
              <a:ext cx="142875" cy="452437"/>
            </a:xfrm>
            <a:custGeom>
              <a:avLst/>
              <a:gdLst>
                <a:gd name="T0" fmla="*/ 2147483647 w 90"/>
                <a:gd name="T1" fmla="*/ 0 h 285"/>
                <a:gd name="T2" fmla="*/ 0 w 90"/>
                <a:gd name="T3" fmla="*/ 0 h 285"/>
                <a:gd name="T4" fmla="*/ 0 w 90"/>
                <a:gd name="T5" fmla="*/ 2147483647 h 285"/>
                <a:gd name="T6" fmla="*/ 2147483647 w 90"/>
                <a:gd name="T7" fmla="*/ 2147483647 h 2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85"/>
                <a:gd name="T14" fmla="*/ 90 w 90"/>
                <a:gd name="T15" fmla="*/ 285 h 2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85">
                  <a:moveTo>
                    <a:pt x="90" y="0"/>
                  </a:moveTo>
                  <a:lnTo>
                    <a:pt x="0" y="0"/>
                  </a:lnTo>
                  <a:lnTo>
                    <a:pt x="0" y="285"/>
                  </a:lnTo>
                  <a:lnTo>
                    <a:pt x="86" y="285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19" name="Rectangle 243"/>
            <p:cNvSpPr>
              <a:spLocks noChangeArrowheads="1"/>
            </p:cNvSpPr>
            <p:nvPr/>
          </p:nvSpPr>
          <p:spPr bwMode="auto">
            <a:xfrm>
              <a:off x="1830388" y="1870075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55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20" name="Freeform 244"/>
            <p:cNvSpPr>
              <a:spLocks/>
            </p:cNvSpPr>
            <p:nvPr/>
          </p:nvSpPr>
          <p:spPr bwMode="auto">
            <a:xfrm>
              <a:off x="4768850" y="2522538"/>
              <a:ext cx="15875" cy="150812"/>
            </a:xfrm>
            <a:custGeom>
              <a:avLst/>
              <a:gdLst>
                <a:gd name="T0" fmla="*/ 2147483647 w 10"/>
                <a:gd name="T1" fmla="*/ 0 h 95"/>
                <a:gd name="T2" fmla="*/ 0 w 10"/>
                <a:gd name="T3" fmla="*/ 0 h 95"/>
                <a:gd name="T4" fmla="*/ 0 w 10"/>
                <a:gd name="T5" fmla="*/ 2147483647 h 95"/>
                <a:gd name="T6" fmla="*/ 0 60000 65536"/>
                <a:gd name="T7" fmla="*/ 0 60000 65536"/>
                <a:gd name="T8" fmla="*/ 0 60000 65536"/>
                <a:gd name="T9" fmla="*/ 0 w 10"/>
                <a:gd name="T10" fmla="*/ 0 h 95"/>
                <a:gd name="T11" fmla="*/ 10 w 10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5">
                  <a:moveTo>
                    <a:pt x="10" y="0"/>
                  </a:move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21" name="Rectangle 245"/>
            <p:cNvSpPr>
              <a:spLocks noChangeArrowheads="1"/>
            </p:cNvSpPr>
            <p:nvPr/>
          </p:nvSpPr>
          <p:spPr bwMode="auto">
            <a:xfrm>
              <a:off x="4806950" y="2586038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22" name="Freeform 246"/>
            <p:cNvSpPr>
              <a:spLocks/>
            </p:cNvSpPr>
            <p:nvPr/>
          </p:nvSpPr>
          <p:spPr bwMode="auto">
            <a:xfrm>
              <a:off x="3171825" y="2822575"/>
              <a:ext cx="20638" cy="152400"/>
            </a:xfrm>
            <a:custGeom>
              <a:avLst/>
              <a:gdLst>
                <a:gd name="T0" fmla="*/ 2147483647 w 13"/>
                <a:gd name="T1" fmla="*/ 0 h 96"/>
                <a:gd name="T2" fmla="*/ 0 w 13"/>
                <a:gd name="T3" fmla="*/ 0 h 96"/>
                <a:gd name="T4" fmla="*/ 0 w 13"/>
                <a:gd name="T5" fmla="*/ 2147483647 h 96"/>
                <a:gd name="T6" fmla="*/ 2147483647 w 13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96"/>
                <a:gd name="T14" fmla="*/ 13 w 13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96">
                  <a:moveTo>
                    <a:pt x="7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3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23" name="Rectangle 247"/>
            <p:cNvSpPr>
              <a:spLocks noChangeArrowheads="1"/>
            </p:cNvSpPr>
            <p:nvPr/>
          </p:nvSpPr>
          <p:spPr bwMode="auto">
            <a:xfrm>
              <a:off x="3219450" y="2886075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24" name="Freeform 248"/>
            <p:cNvSpPr>
              <a:spLocks/>
            </p:cNvSpPr>
            <p:nvPr/>
          </p:nvSpPr>
          <p:spPr bwMode="auto">
            <a:xfrm>
              <a:off x="3322638" y="3281363"/>
              <a:ext cx="1587" cy="150812"/>
            </a:xfrm>
            <a:custGeom>
              <a:avLst/>
              <a:gdLst>
                <a:gd name="T0" fmla="*/ 0 w 1587"/>
                <a:gd name="T1" fmla="*/ 0 h 95"/>
                <a:gd name="T2" fmla="*/ 0 w 1587"/>
                <a:gd name="T3" fmla="*/ 0 h 95"/>
                <a:gd name="T4" fmla="*/ 0 w 1587"/>
                <a:gd name="T5" fmla="*/ 2147483647 h 95"/>
                <a:gd name="T6" fmla="*/ 0 60000 65536"/>
                <a:gd name="T7" fmla="*/ 0 60000 65536"/>
                <a:gd name="T8" fmla="*/ 0 60000 65536"/>
                <a:gd name="T9" fmla="*/ 0 w 1587"/>
                <a:gd name="T10" fmla="*/ 0 h 95"/>
                <a:gd name="T11" fmla="*/ 1587 w 1587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95">
                  <a:moveTo>
                    <a:pt x="0" y="0"/>
                  </a:move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25" name="Rectangle 249"/>
            <p:cNvSpPr>
              <a:spLocks noChangeArrowheads="1"/>
            </p:cNvSpPr>
            <p:nvPr/>
          </p:nvSpPr>
          <p:spPr bwMode="auto">
            <a:xfrm>
              <a:off x="3371850" y="3340100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94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26" name="Freeform 250"/>
            <p:cNvSpPr>
              <a:spLocks/>
            </p:cNvSpPr>
            <p:nvPr/>
          </p:nvSpPr>
          <p:spPr bwMode="auto">
            <a:xfrm>
              <a:off x="3322638" y="3132138"/>
              <a:ext cx="25400" cy="223837"/>
            </a:xfrm>
            <a:custGeom>
              <a:avLst/>
              <a:gdLst>
                <a:gd name="T0" fmla="*/ 2147483647 w 16"/>
                <a:gd name="T1" fmla="*/ 0 h 141"/>
                <a:gd name="T2" fmla="*/ 0 w 16"/>
                <a:gd name="T3" fmla="*/ 0 h 141"/>
                <a:gd name="T4" fmla="*/ 0 w 16"/>
                <a:gd name="T5" fmla="*/ 2147483647 h 141"/>
                <a:gd name="T6" fmla="*/ 0 60000 65536"/>
                <a:gd name="T7" fmla="*/ 0 60000 65536"/>
                <a:gd name="T8" fmla="*/ 0 60000 65536"/>
                <a:gd name="T9" fmla="*/ 0 w 16"/>
                <a:gd name="T10" fmla="*/ 0 h 141"/>
                <a:gd name="T11" fmla="*/ 16 w 16"/>
                <a:gd name="T12" fmla="*/ 141 h 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41">
                  <a:moveTo>
                    <a:pt x="16" y="0"/>
                  </a:moveTo>
                  <a:lnTo>
                    <a:pt x="0" y="0"/>
                  </a:lnTo>
                  <a:lnTo>
                    <a:pt x="0" y="14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27" name="Rectangle 251"/>
            <p:cNvSpPr>
              <a:spLocks noChangeArrowheads="1"/>
            </p:cNvSpPr>
            <p:nvPr/>
          </p:nvSpPr>
          <p:spPr bwMode="auto">
            <a:xfrm>
              <a:off x="3371850" y="3217863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95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28" name="Freeform 252"/>
            <p:cNvSpPr>
              <a:spLocks/>
            </p:cNvSpPr>
            <p:nvPr/>
          </p:nvSpPr>
          <p:spPr bwMode="auto">
            <a:xfrm>
              <a:off x="3251200" y="3249613"/>
              <a:ext cx="71438" cy="331787"/>
            </a:xfrm>
            <a:custGeom>
              <a:avLst/>
              <a:gdLst>
                <a:gd name="T0" fmla="*/ 2147483647 w 45"/>
                <a:gd name="T1" fmla="*/ 0 h 209"/>
                <a:gd name="T2" fmla="*/ 0 w 45"/>
                <a:gd name="T3" fmla="*/ 0 h 209"/>
                <a:gd name="T4" fmla="*/ 0 w 45"/>
                <a:gd name="T5" fmla="*/ 2147483647 h 209"/>
                <a:gd name="T6" fmla="*/ 0 60000 65536"/>
                <a:gd name="T7" fmla="*/ 0 60000 65536"/>
                <a:gd name="T8" fmla="*/ 0 60000 65536"/>
                <a:gd name="T9" fmla="*/ 0 w 45"/>
                <a:gd name="T10" fmla="*/ 0 h 209"/>
                <a:gd name="T11" fmla="*/ 45 w 45"/>
                <a:gd name="T12" fmla="*/ 209 h 2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209">
                  <a:moveTo>
                    <a:pt x="45" y="0"/>
                  </a:moveTo>
                  <a:lnTo>
                    <a:pt x="0" y="0"/>
                  </a:lnTo>
                  <a:lnTo>
                    <a:pt x="0" y="20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29" name="Freeform 253"/>
            <p:cNvSpPr>
              <a:spLocks/>
            </p:cNvSpPr>
            <p:nvPr/>
          </p:nvSpPr>
          <p:spPr bwMode="auto">
            <a:xfrm>
              <a:off x="3225800" y="3417888"/>
              <a:ext cx="25400" cy="315912"/>
            </a:xfrm>
            <a:custGeom>
              <a:avLst/>
              <a:gdLst>
                <a:gd name="T0" fmla="*/ 2147483647 w 16"/>
                <a:gd name="T1" fmla="*/ 0 h 199"/>
                <a:gd name="T2" fmla="*/ 0 w 16"/>
                <a:gd name="T3" fmla="*/ 0 h 199"/>
                <a:gd name="T4" fmla="*/ 0 w 16"/>
                <a:gd name="T5" fmla="*/ 2147483647 h 199"/>
                <a:gd name="T6" fmla="*/ 0 60000 65536"/>
                <a:gd name="T7" fmla="*/ 0 60000 65536"/>
                <a:gd name="T8" fmla="*/ 0 60000 65536"/>
                <a:gd name="T9" fmla="*/ 0 w 16"/>
                <a:gd name="T10" fmla="*/ 0 h 199"/>
                <a:gd name="T11" fmla="*/ 16 w 16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99">
                  <a:moveTo>
                    <a:pt x="16" y="0"/>
                  </a:moveTo>
                  <a:lnTo>
                    <a:pt x="0" y="0"/>
                  </a:lnTo>
                  <a:lnTo>
                    <a:pt x="0" y="19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30" name="Rectangle 254"/>
            <p:cNvSpPr>
              <a:spLocks noChangeArrowheads="1"/>
            </p:cNvSpPr>
            <p:nvPr/>
          </p:nvSpPr>
          <p:spPr bwMode="auto">
            <a:xfrm>
              <a:off x="3271838" y="3554413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88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31" name="Freeform 255"/>
            <p:cNvSpPr>
              <a:spLocks/>
            </p:cNvSpPr>
            <p:nvPr/>
          </p:nvSpPr>
          <p:spPr bwMode="auto">
            <a:xfrm>
              <a:off x="3189288" y="3884613"/>
              <a:ext cx="1587" cy="149225"/>
            </a:xfrm>
            <a:custGeom>
              <a:avLst/>
              <a:gdLst>
                <a:gd name="T0" fmla="*/ 0 w 1587"/>
                <a:gd name="T1" fmla="*/ 0 h 94"/>
                <a:gd name="T2" fmla="*/ 0 w 1587"/>
                <a:gd name="T3" fmla="*/ 0 h 94"/>
                <a:gd name="T4" fmla="*/ 0 w 1587"/>
                <a:gd name="T5" fmla="*/ 2147483647 h 94"/>
                <a:gd name="T6" fmla="*/ 0 60000 65536"/>
                <a:gd name="T7" fmla="*/ 0 60000 65536"/>
                <a:gd name="T8" fmla="*/ 0 60000 65536"/>
                <a:gd name="T9" fmla="*/ 0 w 1587"/>
                <a:gd name="T10" fmla="*/ 0 h 94"/>
                <a:gd name="T11" fmla="*/ 1587 w 1587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32" name="Freeform 256"/>
            <p:cNvSpPr>
              <a:spLocks/>
            </p:cNvSpPr>
            <p:nvPr/>
          </p:nvSpPr>
          <p:spPr bwMode="auto">
            <a:xfrm>
              <a:off x="3189288" y="3578225"/>
              <a:ext cx="36512" cy="385763"/>
            </a:xfrm>
            <a:custGeom>
              <a:avLst/>
              <a:gdLst>
                <a:gd name="T0" fmla="*/ 2147483647 w 23"/>
                <a:gd name="T1" fmla="*/ 0 h 243"/>
                <a:gd name="T2" fmla="*/ 0 w 23"/>
                <a:gd name="T3" fmla="*/ 0 h 243"/>
                <a:gd name="T4" fmla="*/ 0 w 23"/>
                <a:gd name="T5" fmla="*/ 2147483647 h 243"/>
                <a:gd name="T6" fmla="*/ 0 60000 65536"/>
                <a:gd name="T7" fmla="*/ 0 60000 65536"/>
                <a:gd name="T8" fmla="*/ 0 60000 65536"/>
                <a:gd name="T9" fmla="*/ 0 w 23"/>
                <a:gd name="T10" fmla="*/ 0 h 243"/>
                <a:gd name="T11" fmla="*/ 23 w 23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243">
                  <a:moveTo>
                    <a:pt x="23" y="0"/>
                  </a:moveTo>
                  <a:lnTo>
                    <a:pt x="0" y="0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33" name="Rectangle 257"/>
            <p:cNvSpPr>
              <a:spLocks noChangeArrowheads="1"/>
            </p:cNvSpPr>
            <p:nvPr/>
          </p:nvSpPr>
          <p:spPr bwMode="auto">
            <a:xfrm>
              <a:off x="3236913" y="3744913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66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34" name="Freeform 258"/>
            <p:cNvSpPr>
              <a:spLocks/>
            </p:cNvSpPr>
            <p:nvPr/>
          </p:nvSpPr>
          <p:spPr bwMode="auto">
            <a:xfrm>
              <a:off x="3171825" y="4191000"/>
              <a:ext cx="1588" cy="149225"/>
            </a:xfrm>
            <a:custGeom>
              <a:avLst/>
              <a:gdLst>
                <a:gd name="T0" fmla="*/ 0 w 1588"/>
                <a:gd name="T1" fmla="*/ 0 h 94"/>
                <a:gd name="T2" fmla="*/ 0 w 1588"/>
                <a:gd name="T3" fmla="*/ 0 h 94"/>
                <a:gd name="T4" fmla="*/ 0 w 1588"/>
                <a:gd name="T5" fmla="*/ 2147483647 h 94"/>
                <a:gd name="T6" fmla="*/ 0 60000 65536"/>
                <a:gd name="T7" fmla="*/ 0 60000 65536"/>
                <a:gd name="T8" fmla="*/ 0 60000 65536"/>
                <a:gd name="T9" fmla="*/ 0 w 1588"/>
                <a:gd name="T10" fmla="*/ 0 h 94"/>
                <a:gd name="T11" fmla="*/ 1588 w 1588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35" name="Freeform 259"/>
            <p:cNvSpPr>
              <a:spLocks/>
            </p:cNvSpPr>
            <p:nvPr/>
          </p:nvSpPr>
          <p:spPr bwMode="auto">
            <a:xfrm>
              <a:off x="3171825" y="3767138"/>
              <a:ext cx="17463" cy="500062"/>
            </a:xfrm>
            <a:custGeom>
              <a:avLst/>
              <a:gdLst>
                <a:gd name="T0" fmla="*/ 2147483647 w 11"/>
                <a:gd name="T1" fmla="*/ 0 h 315"/>
                <a:gd name="T2" fmla="*/ 0 w 11"/>
                <a:gd name="T3" fmla="*/ 0 h 315"/>
                <a:gd name="T4" fmla="*/ 0 w 11"/>
                <a:gd name="T5" fmla="*/ 2147483647 h 315"/>
                <a:gd name="T6" fmla="*/ 0 60000 65536"/>
                <a:gd name="T7" fmla="*/ 0 60000 65536"/>
                <a:gd name="T8" fmla="*/ 0 60000 65536"/>
                <a:gd name="T9" fmla="*/ 0 w 11"/>
                <a:gd name="T10" fmla="*/ 0 h 315"/>
                <a:gd name="T11" fmla="*/ 11 w 11"/>
                <a:gd name="T12" fmla="*/ 315 h 3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15">
                  <a:moveTo>
                    <a:pt x="11" y="0"/>
                  </a:moveTo>
                  <a:lnTo>
                    <a:pt x="0" y="0"/>
                  </a:lnTo>
                  <a:lnTo>
                    <a:pt x="0" y="31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36" name="Rectangle 260"/>
            <p:cNvSpPr>
              <a:spLocks noChangeArrowheads="1"/>
            </p:cNvSpPr>
            <p:nvPr/>
          </p:nvSpPr>
          <p:spPr bwMode="auto">
            <a:xfrm>
              <a:off x="3214688" y="4006850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84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37" name="Freeform 261"/>
            <p:cNvSpPr>
              <a:spLocks/>
            </p:cNvSpPr>
            <p:nvPr/>
          </p:nvSpPr>
          <p:spPr bwMode="auto">
            <a:xfrm>
              <a:off x="3122613" y="4011613"/>
              <a:ext cx="49212" cy="481012"/>
            </a:xfrm>
            <a:custGeom>
              <a:avLst/>
              <a:gdLst>
                <a:gd name="T0" fmla="*/ 2147483647 w 31"/>
                <a:gd name="T1" fmla="*/ 0 h 303"/>
                <a:gd name="T2" fmla="*/ 0 w 31"/>
                <a:gd name="T3" fmla="*/ 0 h 303"/>
                <a:gd name="T4" fmla="*/ 0 w 31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31"/>
                <a:gd name="T10" fmla="*/ 0 h 303"/>
                <a:gd name="T11" fmla="*/ 31 w 31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303">
                  <a:moveTo>
                    <a:pt x="31" y="0"/>
                  </a:moveTo>
                  <a:lnTo>
                    <a:pt x="0" y="0"/>
                  </a:lnTo>
                  <a:lnTo>
                    <a:pt x="0" y="30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38" name="Freeform 262"/>
            <p:cNvSpPr>
              <a:spLocks/>
            </p:cNvSpPr>
            <p:nvPr/>
          </p:nvSpPr>
          <p:spPr bwMode="auto">
            <a:xfrm>
              <a:off x="3101975" y="4256088"/>
              <a:ext cx="20638" cy="390525"/>
            </a:xfrm>
            <a:custGeom>
              <a:avLst/>
              <a:gdLst>
                <a:gd name="T0" fmla="*/ 2147483647 w 13"/>
                <a:gd name="T1" fmla="*/ 0 h 246"/>
                <a:gd name="T2" fmla="*/ 0 w 13"/>
                <a:gd name="T3" fmla="*/ 0 h 246"/>
                <a:gd name="T4" fmla="*/ 0 w 13"/>
                <a:gd name="T5" fmla="*/ 2147483647 h 246"/>
                <a:gd name="T6" fmla="*/ 0 60000 65536"/>
                <a:gd name="T7" fmla="*/ 0 60000 65536"/>
                <a:gd name="T8" fmla="*/ 0 60000 65536"/>
                <a:gd name="T9" fmla="*/ 0 w 13"/>
                <a:gd name="T10" fmla="*/ 0 h 246"/>
                <a:gd name="T11" fmla="*/ 13 w 13"/>
                <a:gd name="T12" fmla="*/ 246 h 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46">
                  <a:moveTo>
                    <a:pt x="13" y="0"/>
                  </a:moveTo>
                  <a:lnTo>
                    <a:pt x="0" y="0"/>
                  </a:lnTo>
                  <a:lnTo>
                    <a:pt x="0" y="24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39" name="Rectangle 263"/>
            <p:cNvSpPr>
              <a:spLocks noChangeArrowheads="1"/>
            </p:cNvSpPr>
            <p:nvPr/>
          </p:nvSpPr>
          <p:spPr bwMode="auto">
            <a:xfrm>
              <a:off x="3151188" y="4424363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40" name="Freeform 264"/>
            <p:cNvSpPr>
              <a:spLocks/>
            </p:cNvSpPr>
            <p:nvPr/>
          </p:nvSpPr>
          <p:spPr bwMode="auto">
            <a:xfrm>
              <a:off x="2843213" y="2903538"/>
              <a:ext cx="328612" cy="1546225"/>
            </a:xfrm>
            <a:custGeom>
              <a:avLst/>
              <a:gdLst>
                <a:gd name="T0" fmla="*/ 2147483647 w 207"/>
                <a:gd name="T1" fmla="*/ 0 h 974"/>
                <a:gd name="T2" fmla="*/ 0 w 207"/>
                <a:gd name="T3" fmla="*/ 0 h 974"/>
                <a:gd name="T4" fmla="*/ 0 w 207"/>
                <a:gd name="T5" fmla="*/ 2147483647 h 974"/>
                <a:gd name="T6" fmla="*/ 2147483647 w 207"/>
                <a:gd name="T7" fmla="*/ 2147483647 h 9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7"/>
                <a:gd name="T13" fmla="*/ 0 h 974"/>
                <a:gd name="T14" fmla="*/ 207 w 207"/>
                <a:gd name="T15" fmla="*/ 974 h 9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7" h="974">
                  <a:moveTo>
                    <a:pt x="207" y="0"/>
                  </a:moveTo>
                  <a:lnTo>
                    <a:pt x="0" y="0"/>
                  </a:lnTo>
                  <a:lnTo>
                    <a:pt x="0" y="974"/>
                  </a:lnTo>
                  <a:lnTo>
                    <a:pt x="162" y="97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41" name="Freeform 265"/>
            <p:cNvSpPr>
              <a:spLocks/>
            </p:cNvSpPr>
            <p:nvPr/>
          </p:nvSpPr>
          <p:spPr bwMode="auto">
            <a:xfrm>
              <a:off x="2416175" y="2597150"/>
              <a:ext cx="2352675" cy="1079500"/>
            </a:xfrm>
            <a:custGeom>
              <a:avLst/>
              <a:gdLst>
                <a:gd name="T0" fmla="*/ 2147483647 w 1482"/>
                <a:gd name="T1" fmla="*/ 0 h 680"/>
                <a:gd name="T2" fmla="*/ 0 w 1482"/>
                <a:gd name="T3" fmla="*/ 0 h 680"/>
                <a:gd name="T4" fmla="*/ 0 w 1482"/>
                <a:gd name="T5" fmla="*/ 2147483647 h 680"/>
                <a:gd name="T6" fmla="*/ 2147483647 w 1482"/>
                <a:gd name="T7" fmla="*/ 2147483647 h 6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2"/>
                <a:gd name="T13" fmla="*/ 0 h 680"/>
                <a:gd name="T14" fmla="*/ 1482 w 1482"/>
                <a:gd name="T15" fmla="*/ 680 h 6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2" h="680">
                  <a:moveTo>
                    <a:pt x="1482" y="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268" y="68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42" name="Rectangle 266"/>
            <p:cNvSpPr>
              <a:spLocks noChangeArrowheads="1"/>
            </p:cNvSpPr>
            <p:nvPr/>
          </p:nvSpPr>
          <p:spPr bwMode="auto">
            <a:xfrm>
              <a:off x="2466975" y="3121025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43" name="Freeform 267"/>
            <p:cNvSpPr>
              <a:spLocks/>
            </p:cNvSpPr>
            <p:nvPr/>
          </p:nvSpPr>
          <p:spPr bwMode="auto">
            <a:xfrm>
              <a:off x="1985963" y="2370138"/>
              <a:ext cx="430212" cy="769937"/>
            </a:xfrm>
            <a:custGeom>
              <a:avLst/>
              <a:gdLst>
                <a:gd name="T0" fmla="*/ 2147483647 w 271"/>
                <a:gd name="T1" fmla="*/ 0 h 485"/>
                <a:gd name="T2" fmla="*/ 0 w 271"/>
                <a:gd name="T3" fmla="*/ 0 h 485"/>
                <a:gd name="T4" fmla="*/ 0 w 271"/>
                <a:gd name="T5" fmla="*/ 2147483647 h 485"/>
                <a:gd name="T6" fmla="*/ 2147483647 w 271"/>
                <a:gd name="T7" fmla="*/ 2147483647 h 4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1"/>
                <a:gd name="T13" fmla="*/ 0 h 485"/>
                <a:gd name="T14" fmla="*/ 271 w 271"/>
                <a:gd name="T15" fmla="*/ 485 h 4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1" h="485">
                  <a:moveTo>
                    <a:pt x="271" y="0"/>
                  </a:moveTo>
                  <a:lnTo>
                    <a:pt x="0" y="0"/>
                  </a:lnTo>
                  <a:lnTo>
                    <a:pt x="0" y="485"/>
                  </a:lnTo>
                  <a:lnTo>
                    <a:pt x="271" y="48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44" name="Rectangle 268"/>
            <p:cNvSpPr>
              <a:spLocks noChangeArrowheads="1"/>
            </p:cNvSpPr>
            <p:nvPr/>
          </p:nvSpPr>
          <p:spPr bwMode="auto">
            <a:xfrm>
              <a:off x="2039938" y="2735263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45" name="Freeform 269"/>
            <p:cNvSpPr>
              <a:spLocks/>
            </p:cNvSpPr>
            <p:nvPr/>
          </p:nvSpPr>
          <p:spPr bwMode="auto">
            <a:xfrm>
              <a:off x="1790700" y="1885950"/>
              <a:ext cx="195263" cy="877888"/>
            </a:xfrm>
            <a:custGeom>
              <a:avLst/>
              <a:gdLst>
                <a:gd name="T0" fmla="*/ 2147483647 w 123"/>
                <a:gd name="T1" fmla="*/ 0 h 553"/>
                <a:gd name="T2" fmla="*/ 0 w 123"/>
                <a:gd name="T3" fmla="*/ 0 h 553"/>
                <a:gd name="T4" fmla="*/ 0 w 123"/>
                <a:gd name="T5" fmla="*/ 2147483647 h 553"/>
                <a:gd name="T6" fmla="*/ 2147483647 w 123"/>
                <a:gd name="T7" fmla="*/ 2147483647 h 5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553"/>
                <a:gd name="T14" fmla="*/ 123 w 123"/>
                <a:gd name="T15" fmla="*/ 553 h 5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553">
                  <a:moveTo>
                    <a:pt x="3" y="0"/>
                  </a:moveTo>
                  <a:lnTo>
                    <a:pt x="0" y="0"/>
                  </a:lnTo>
                  <a:lnTo>
                    <a:pt x="0" y="553"/>
                  </a:lnTo>
                  <a:lnTo>
                    <a:pt x="123" y="55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46" name="Rectangle 270"/>
            <p:cNvSpPr>
              <a:spLocks noChangeArrowheads="1"/>
            </p:cNvSpPr>
            <p:nvPr/>
          </p:nvSpPr>
          <p:spPr bwMode="auto">
            <a:xfrm>
              <a:off x="1835150" y="2306638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47" name="Freeform 271"/>
            <p:cNvSpPr>
              <a:spLocks/>
            </p:cNvSpPr>
            <p:nvPr/>
          </p:nvSpPr>
          <p:spPr bwMode="auto">
            <a:xfrm>
              <a:off x="1811338" y="4789488"/>
              <a:ext cx="87312" cy="160337"/>
            </a:xfrm>
            <a:custGeom>
              <a:avLst/>
              <a:gdLst>
                <a:gd name="T0" fmla="*/ 2147483647 w 55"/>
                <a:gd name="T1" fmla="*/ 0 h 101"/>
                <a:gd name="T2" fmla="*/ 0 w 55"/>
                <a:gd name="T3" fmla="*/ 0 h 101"/>
                <a:gd name="T4" fmla="*/ 0 w 55"/>
                <a:gd name="T5" fmla="*/ 2147483647 h 101"/>
                <a:gd name="T6" fmla="*/ 2147483647 w 55"/>
                <a:gd name="T7" fmla="*/ 2147483647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01"/>
                <a:gd name="T14" fmla="*/ 55 w 55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01">
                  <a:moveTo>
                    <a:pt x="55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16" y="10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48" name="Rectangle 272"/>
            <p:cNvSpPr>
              <a:spLocks noChangeArrowheads="1"/>
            </p:cNvSpPr>
            <p:nvPr/>
          </p:nvSpPr>
          <p:spPr bwMode="auto">
            <a:xfrm>
              <a:off x="1851025" y="4849813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97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49" name="Freeform 273"/>
            <p:cNvSpPr>
              <a:spLocks/>
            </p:cNvSpPr>
            <p:nvPr/>
          </p:nvSpPr>
          <p:spPr bwMode="auto">
            <a:xfrm>
              <a:off x="1744663" y="4868863"/>
              <a:ext cx="66675" cy="227012"/>
            </a:xfrm>
            <a:custGeom>
              <a:avLst/>
              <a:gdLst>
                <a:gd name="T0" fmla="*/ 2147483647 w 42"/>
                <a:gd name="T1" fmla="*/ 0 h 143"/>
                <a:gd name="T2" fmla="*/ 0 w 42"/>
                <a:gd name="T3" fmla="*/ 0 h 143"/>
                <a:gd name="T4" fmla="*/ 0 w 42"/>
                <a:gd name="T5" fmla="*/ 2147483647 h 143"/>
                <a:gd name="T6" fmla="*/ 0 60000 65536"/>
                <a:gd name="T7" fmla="*/ 0 60000 65536"/>
                <a:gd name="T8" fmla="*/ 0 60000 65536"/>
                <a:gd name="T9" fmla="*/ 0 w 42"/>
                <a:gd name="T10" fmla="*/ 0 h 143"/>
                <a:gd name="T11" fmla="*/ 42 w 42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143">
                  <a:moveTo>
                    <a:pt x="42" y="0"/>
                  </a:moveTo>
                  <a:lnTo>
                    <a:pt x="0" y="0"/>
                  </a:lnTo>
                  <a:lnTo>
                    <a:pt x="0" y="14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50" name="Rectangle 274"/>
            <p:cNvSpPr>
              <a:spLocks noChangeArrowheads="1"/>
            </p:cNvSpPr>
            <p:nvPr/>
          </p:nvSpPr>
          <p:spPr bwMode="auto">
            <a:xfrm>
              <a:off x="1774825" y="4962525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98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51" name="Freeform 275"/>
            <p:cNvSpPr>
              <a:spLocks/>
            </p:cNvSpPr>
            <p:nvPr/>
          </p:nvSpPr>
          <p:spPr bwMode="auto">
            <a:xfrm>
              <a:off x="1655763" y="5321300"/>
              <a:ext cx="19050" cy="227013"/>
            </a:xfrm>
            <a:custGeom>
              <a:avLst/>
              <a:gdLst>
                <a:gd name="T0" fmla="*/ 2147483647 w 12"/>
                <a:gd name="T1" fmla="*/ 0 h 143"/>
                <a:gd name="T2" fmla="*/ 0 w 12"/>
                <a:gd name="T3" fmla="*/ 0 h 143"/>
                <a:gd name="T4" fmla="*/ 0 w 12"/>
                <a:gd name="T5" fmla="*/ 2147483647 h 143"/>
                <a:gd name="T6" fmla="*/ 2147483647 w 12"/>
                <a:gd name="T7" fmla="*/ 2147483647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43"/>
                <a:gd name="T14" fmla="*/ 12 w 12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43">
                  <a:moveTo>
                    <a:pt x="5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12" y="14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52" name="Freeform 276"/>
            <p:cNvSpPr>
              <a:spLocks/>
            </p:cNvSpPr>
            <p:nvPr/>
          </p:nvSpPr>
          <p:spPr bwMode="auto">
            <a:xfrm>
              <a:off x="1639888" y="4983163"/>
              <a:ext cx="104775" cy="447675"/>
            </a:xfrm>
            <a:custGeom>
              <a:avLst/>
              <a:gdLst>
                <a:gd name="T0" fmla="*/ 2147483647 w 66"/>
                <a:gd name="T1" fmla="*/ 0 h 282"/>
                <a:gd name="T2" fmla="*/ 0 w 66"/>
                <a:gd name="T3" fmla="*/ 0 h 282"/>
                <a:gd name="T4" fmla="*/ 0 w 66"/>
                <a:gd name="T5" fmla="*/ 2147483647 h 282"/>
                <a:gd name="T6" fmla="*/ 2147483647 w 66"/>
                <a:gd name="T7" fmla="*/ 2147483647 h 2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82"/>
                <a:gd name="T14" fmla="*/ 66 w 66"/>
                <a:gd name="T15" fmla="*/ 282 h 2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82">
                  <a:moveTo>
                    <a:pt x="66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8" y="28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53" name="Freeform 277"/>
            <p:cNvSpPr>
              <a:spLocks/>
            </p:cNvSpPr>
            <p:nvPr/>
          </p:nvSpPr>
          <p:spPr bwMode="auto">
            <a:xfrm>
              <a:off x="1631950" y="2319338"/>
              <a:ext cx="158750" cy="2889250"/>
            </a:xfrm>
            <a:custGeom>
              <a:avLst/>
              <a:gdLst>
                <a:gd name="T0" fmla="*/ 2147483647 w 100"/>
                <a:gd name="T1" fmla="*/ 0 h 1820"/>
                <a:gd name="T2" fmla="*/ 0 w 100"/>
                <a:gd name="T3" fmla="*/ 0 h 1820"/>
                <a:gd name="T4" fmla="*/ 0 w 100"/>
                <a:gd name="T5" fmla="*/ 2147483647 h 1820"/>
                <a:gd name="T6" fmla="*/ 2147483647 w 100"/>
                <a:gd name="T7" fmla="*/ 2147483647 h 1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1820"/>
                <a:gd name="T14" fmla="*/ 100 w 100"/>
                <a:gd name="T15" fmla="*/ 1820 h 1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1820">
                  <a:moveTo>
                    <a:pt x="100" y="0"/>
                  </a:moveTo>
                  <a:lnTo>
                    <a:pt x="0" y="0"/>
                  </a:lnTo>
                  <a:lnTo>
                    <a:pt x="0" y="1820"/>
                  </a:lnTo>
                  <a:lnTo>
                    <a:pt x="8" y="182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54" name="Rectangle 278"/>
            <p:cNvSpPr>
              <a:spLocks noChangeArrowheads="1"/>
            </p:cNvSpPr>
            <p:nvPr/>
          </p:nvSpPr>
          <p:spPr bwMode="auto">
            <a:xfrm>
              <a:off x="1670050" y="4711700"/>
              <a:ext cx="127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88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55" name="Freeform 279"/>
            <p:cNvSpPr>
              <a:spLocks/>
            </p:cNvSpPr>
            <p:nvPr/>
          </p:nvSpPr>
          <p:spPr bwMode="auto">
            <a:xfrm>
              <a:off x="1622425" y="4729163"/>
              <a:ext cx="9525" cy="1120775"/>
            </a:xfrm>
            <a:custGeom>
              <a:avLst/>
              <a:gdLst>
                <a:gd name="T0" fmla="*/ 2147483647 w 6"/>
                <a:gd name="T1" fmla="*/ 0 h 706"/>
                <a:gd name="T2" fmla="*/ 0 w 6"/>
                <a:gd name="T3" fmla="*/ 0 h 706"/>
                <a:gd name="T4" fmla="*/ 0 w 6"/>
                <a:gd name="T5" fmla="*/ 2147483647 h 706"/>
                <a:gd name="T6" fmla="*/ 2147483647 w 6"/>
                <a:gd name="T7" fmla="*/ 2147483647 h 7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06"/>
                <a:gd name="T14" fmla="*/ 6 w 6"/>
                <a:gd name="T15" fmla="*/ 706 h 7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06">
                  <a:moveTo>
                    <a:pt x="6" y="0"/>
                  </a:moveTo>
                  <a:lnTo>
                    <a:pt x="0" y="0"/>
                  </a:lnTo>
                  <a:lnTo>
                    <a:pt x="0" y="706"/>
                  </a:lnTo>
                  <a:lnTo>
                    <a:pt x="6" y="70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56" name="Rectangle 280"/>
            <p:cNvSpPr>
              <a:spLocks noChangeArrowheads="1"/>
            </p:cNvSpPr>
            <p:nvPr/>
          </p:nvSpPr>
          <p:spPr bwMode="auto">
            <a:xfrm>
              <a:off x="2119313" y="1423988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6 Day 33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57" name="Rectangle 281"/>
            <p:cNvSpPr>
              <a:spLocks noChangeArrowheads="1"/>
            </p:cNvSpPr>
            <p:nvPr/>
          </p:nvSpPr>
          <p:spPr bwMode="auto">
            <a:xfrm>
              <a:off x="2230438" y="1565275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6 Day 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58" name="Rectangle 282"/>
            <p:cNvSpPr>
              <a:spLocks noChangeArrowheads="1"/>
            </p:cNvSpPr>
            <p:nvPr/>
          </p:nvSpPr>
          <p:spPr bwMode="auto">
            <a:xfrm>
              <a:off x="2114550" y="1719263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6 Day 6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59" name="Rectangle 283"/>
            <p:cNvSpPr>
              <a:spLocks noChangeArrowheads="1"/>
            </p:cNvSpPr>
            <p:nvPr/>
          </p:nvSpPr>
          <p:spPr bwMode="auto">
            <a:xfrm>
              <a:off x="2390775" y="1873250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4 Day 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60" name="Rectangle 284"/>
            <p:cNvSpPr>
              <a:spLocks noChangeArrowheads="1"/>
            </p:cNvSpPr>
            <p:nvPr/>
          </p:nvSpPr>
          <p:spPr bwMode="auto">
            <a:xfrm>
              <a:off x="2395538" y="2024063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4 Day 14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61" name="Rectangle 285"/>
            <p:cNvSpPr>
              <a:spLocks noChangeArrowheads="1"/>
            </p:cNvSpPr>
            <p:nvPr/>
          </p:nvSpPr>
          <p:spPr bwMode="auto">
            <a:xfrm>
              <a:off x="2284413" y="2184400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4 Day 33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62" name="Rectangle 286"/>
            <p:cNvSpPr>
              <a:spLocks noChangeArrowheads="1"/>
            </p:cNvSpPr>
            <p:nvPr/>
          </p:nvSpPr>
          <p:spPr bwMode="auto">
            <a:xfrm>
              <a:off x="2611438" y="2325688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8 Day 65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63" name="Rectangle 287"/>
            <p:cNvSpPr>
              <a:spLocks noChangeArrowheads="1"/>
            </p:cNvSpPr>
            <p:nvPr/>
          </p:nvSpPr>
          <p:spPr bwMode="auto">
            <a:xfrm>
              <a:off x="5013325" y="2479675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3 Day 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64" name="Rectangle 288"/>
            <p:cNvSpPr>
              <a:spLocks noChangeArrowheads="1"/>
            </p:cNvSpPr>
            <p:nvPr/>
          </p:nvSpPr>
          <p:spPr bwMode="auto">
            <a:xfrm>
              <a:off x="5018088" y="2625725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3 Day 21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65" name="Rectangle 289"/>
            <p:cNvSpPr>
              <a:spLocks noChangeArrowheads="1"/>
            </p:cNvSpPr>
            <p:nvPr/>
          </p:nvSpPr>
          <p:spPr bwMode="auto">
            <a:xfrm>
              <a:off x="3370263" y="2781300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5 Day 36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66" name="Rectangle 290"/>
            <p:cNvSpPr>
              <a:spLocks noChangeArrowheads="1"/>
            </p:cNvSpPr>
            <p:nvPr/>
          </p:nvSpPr>
          <p:spPr bwMode="auto">
            <a:xfrm>
              <a:off x="3443288" y="2935288"/>
              <a:ext cx="3556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67" name="Rectangle 291"/>
            <p:cNvSpPr>
              <a:spLocks noChangeArrowheads="1"/>
            </p:cNvSpPr>
            <p:nvPr/>
          </p:nvSpPr>
          <p:spPr bwMode="auto">
            <a:xfrm>
              <a:off x="3811588" y="2935288"/>
              <a:ext cx="4572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5 Day 51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68" name="Rectangle 292"/>
            <p:cNvSpPr>
              <a:spLocks noChangeArrowheads="1"/>
            </p:cNvSpPr>
            <p:nvPr/>
          </p:nvSpPr>
          <p:spPr bwMode="auto">
            <a:xfrm>
              <a:off x="3533775" y="3076575"/>
              <a:ext cx="908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182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569" name="Rectangle 293"/>
            <p:cNvSpPr>
              <a:spLocks noChangeArrowheads="1"/>
            </p:cNvSpPr>
            <p:nvPr/>
          </p:nvSpPr>
          <p:spPr bwMode="auto">
            <a:xfrm>
              <a:off x="3533775" y="3241675"/>
              <a:ext cx="908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142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570" name="Rectangle 294"/>
            <p:cNvSpPr>
              <a:spLocks noChangeArrowheads="1"/>
            </p:cNvSpPr>
            <p:nvPr/>
          </p:nvSpPr>
          <p:spPr bwMode="auto">
            <a:xfrm>
              <a:off x="3476625" y="3536950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92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571" name="Rectangle 295"/>
            <p:cNvSpPr>
              <a:spLocks noChangeArrowheads="1"/>
            </p:cNvSpPr>
            <p:nvPr/>
          </p:nvSpPr>
          <p:spPr bwMode="auto">
            <a:xfrm>
              <a:off x="3425825" y="3692525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56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572" name="Rectangle 296"/>
            <p:cNvSpPr>
              <a:spLocks noChangeArrowheads="1"/>
            </p:cNvSpPr>
            <p:nvPr/>
          </p:nvSpPr>
          <p:spPr bwMode="auto">
            <a:xfrm>
              <a:off x="3425825" y="3836988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35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573" name="Rectangle 297"/>
            <p:cNvSpPr>
              <a:spLocks noChangeArrowheads="1"/>
            </p:cNvSpPr>
            <p:nvPr/>
          </p:nvSpPr>
          <p:spPr bwMode="auto">
            <a:xfrm>
              <a:off x="3370263" y="3992563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29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574" name="Rectangle 298"/>
            <p:cNvSpPr>
              <a:spLocks noChangeArrowheads="1"/>
            </p:cNvSpPr>
            <p:nvPr/>
          </p:nvSpPr>
          <p:spPr bwMode="auto">
            <a:xfrm>
              <a:off x="3370263" y="4148138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22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575" name="Rectangle 299"/>
            <p:cNvSpPr>
              <a:spLocks noChangeArrowheads="1"/>
            </p:cNvSpPr>
            <p:nvPr/>
          </p:nvSpPr>
          <p:spPr bwMode="auto">
            <a:xfrm>
              <a:off x="3316288" y="4292600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15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576" name="Rectangle 300"/>
            <p:cNvSpPr>
              <a:spLocks noChangeArrowheads="1"/>
            </p:cNvSpPr>
            <p:nvPr/>
          </p:nvSpPr>
          <p:spPr bwMode="auto">
            <a:xfrm>
              <a:off x="3255963" y="4598988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0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577" name="Rectangle 301"/>
            <p:cNvSpPr>
              <a:spLocks noChangeArrowheads="1"/>
            </p:cNvSpPr>
            <p:nvPr/>
          </p:nvSpPr>
          <p:spPr bwMode="auto">
            <a:xfrm>
              <a:off x="2076450" y="4745038"/>
              <a:ext cx="908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119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578" name="Rectangle 302"/>
            <p:cNvSpPr>
              <a:spLocks noChangeArrowheads="1"/>
            </p:cNvSpPr>
            <p:nvPr/>
          </p:nvSpPr>
          <p:spPr bwMode="auto">
            <a:xfrm>
              <a:off x="2012950" y="4899025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90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579" name="Rectangle 303"/>
            <p:cNvSpPr>
              <a:spLocks noChangeArrowheads="1"/>
            </p:cNvSpPr>
            <p:nvPr/>
          </p:nvSpPr>
          <p:spPr bwMode="auto">
            <a:xfrm>
              <a:off x="1958975" y="5049838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56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580" name="Rectangle 304"/>
            <p:cNvSpPr>
              <a:spLocks noChangeArrowheads="1"/>
            </p:cNvSpPr>
            <p:nvPr/>
          </p:nvSpPr>
          <p:spPr bwMode="auto">
            <a:xfrm>
              <a:off x="1903413" y="5191125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24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581" name="Rectangle 305"/>
            <p:cNvSpPr>
              <a:spLocks noChangeArrowheads="1"/>
            </p:cNvSpPr>
            <p:nvPr/>
          </p:nvSpPr>
          <p:spPr bwMode="auto">
            <a:xfrm>
              <a:off x="1898650" y="5345113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0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582" name="Rectangle 306"/>
            <p:cNvSpPr>
              <a:spLocks noChangeArrowheads="1"/>
            </p:cNvSpPr>
            <p:nvPr/>
          </p:nvSpPr>
          <p:spPr bwMode="auto">
            <a:xfrm>
              <a:off x="1847850" y="5502275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9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583" name="Rectangle 307"/>
            <p:cNvSpPr>
              <a:spLocks noChangeArrowheads="1"/>
            </p:cNvSpPr>
            <p:nvPr/>
          </p:nvSpPr>
          <p:spPr bwMode="auto">
            <a:xfrm>
              <a:off x="1852613" y="5645150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30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584" name="Rectangle 308"/>
            <p:cNvSpPr>
              <a:spLocks noChangeArrowheads="1"/>
            </p:cNvSpPr>
            <p:nvPr/>
          </p:nvSpPr>
          <p:spPr bwMode="auto">
            <a:xfrm>
              <a:off x="1793875" y="5802313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44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4585" name="Freeform 309"/>
            <p:cNvSpPr>
              <a:spLocks/>
            </p:cNvSpPr>
            <p:nvPr/>
          </p:nvSpPr>
          <p:spPr bwMode="auto">
            <a:xfrm>
              <a:off x="1622425" y="1354138"/>
              <a:ext cx="3162300" cy="31750"/>
            </a:xfrm>
            <a:custGeom>
              <a:avLst/>
              <a:gdLst>
                <a:gd name="T0" fmla="*/ 0 w 1992"/>
                <a:gd name="T1" fmla="*/ 2147483647 h 20"/>
                <a:gd name="T2" fmla="*/ 2147483647 w 1992"/>
                <a:gd name="T3" fmla="*/ 2147483647 h 20"/>
                <a:gd name="T4" fmla="*/ 2147483647 w 1992"/>
                <a:gd name="T5" fmla="*/ 2147483647 h 20"/>
                <a:gd name="T6" fmla="*/ 2147483647 w 199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2"/>
                <a:gd name="T13" fmla="*/ 0 h 20"/>
                <a:gd name="T14" fmla="*/ 1992 w 199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2" h="20">
                  <a:moveTo>
                    <a:pt x="0" y="20"/>
                  </a:moveTo>
                  <a:lnTo>
                    <a:pt x="1992" y="20"/>
                  </a:lnTo>
                  <a:lnTo>
                    <a:pt x="1992" y="11"/>
                  </a:lnTo>
                  <a:lnTo>
                    <a:pt x="1992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86" name="Line 310"/>
            <p:cNvSpPr>
              <a:spLocks noChangeShapeType="1"/>
            </p:cNvSpPr>
            <p:nvPr/>
          </p:nvSpPr>
          <p:spPr bwMode="auto">
            <a:xfrm flipV="1">
              <a:off x="471328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87" name="Line 311"/>
            <p:cNvSpPr>
              <a:spLocks noChangeShapeType="1"/>
            </p:cNvSpPr>
            <p:nvPr/>
          </p:nvSpPr>
          <p:spPr bwMode="auto">
            <a:xfrm flipV="1">
              <a:off x="464343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88" name="Line 312"/>
            <p:cNvSpPr>
              <a:spLocks noChangeShapeType="1"/>
            </p:cNvSpPr>
            <p:nvPr/>
          </p:nvSpPr>
          <p:spPr bwMode="auto">
            <a:xfrm flipV="1">
              <a:off x="4562475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89" name="Line 313"/>
            <p:cNvSpPr>
              <a:spLocks noChangeShapeType="1"/>
            </p:cNvSpPr>
            <p:nvPr/>
          </p:nvSpPr>
          <p:spPr bwMode="auto">
            <a:xfrm flipV="1">
              <a:off x="448468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90" name="Freeform 314"/>
            <p:cNvSpPr>
              <a:spLocks/>
            </p:cNvSpPr>
            <p:nvPr/>
          </p:nvSpPr>
          <p:spPr bwMode="auto">
            <a:xfrm>
              <a:off x="4408488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91" name="Line 315"/>
            <p:cNvSpPr>
              <a:spLocks noChangeShapeType="1"/>
            </p:cNvSpPr>
            <p:nvPr/>
          </p:nvSpPr>
          <p:spPr bwMode="auto">
            <a:xfrm flipV="1">
              <a:off x="4329113" y="1373188"/>
              <a:ext cx="4762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92" name="Line 316"/>
            <p:cNvSpPr>
              <a:spLocks noChangeShapeType="1"/>
            </p:cNvSpPr>
            <p:nvPr/>
          </p:nvSpPr>
          <p:spPr bwMode="auto">
            <a:xfrm flipV="1">
              <a:off x="4257675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93" name="Line 317"/>
            <p:cNvSpPr>
              <a:spLocks noChangeShapeType="1"/>
            </p:cNvSpPr>
            <p:nvPr/>
          </p:nvSpPr>
          <p:spPr bwMode="auto">
            <a:xfrm flipV="1">
              <a:off x="41830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94" name="Line 318"/>
            <p:cNvSpPr>
              <a:spLocks noChangeShapeType="1"/>
            </p:cNvSpPr>
            <p:nvPr/>
          </p:nvSpPr>
          <p:spPr bwMode="auto">
            <a:xfrm flipV="1">
              <a:off x="4103688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95" name="Freeform 319"/>
            <p:cNvSpPr>
              <a:spLocks/>
            </p:cNvSpPr>
            <p:nvPr/>
          </p:nvSpPr>
          <p:spPr bwMode="auto">
            <a:xfrm>
              <a:off x="402907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596" name="Rectangle 320"/>
            <p:cNvSpPr>
              <a:spLocks noChangeArrowheads="1"/>
            </p:cNvSpPr>
            <p:nvPr/>
          </p:nvSpPr>
          <p:spPr bwMode="auto">
            <a:xfrm rot="-5400000">
              <a:off x="3979863" y="1181100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597" name="Line 321"/>
            <p:cNvSpPr>
              <a:spLocks noChangeShapeType="1"/>
            </p:cNvSpPr>
            <p:nvPr/>
          </p:nvSpPr>
          <p:spPr bwMode="auto">
            <a:xfrm flipV="1">
              <a:off x="3952875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98" name="Line 322"/>
            <p:cNvSpPr>
              <a:spLocks noChangeShapeType="1"/>
            </p:cNvSpPr>
            <p:nvPr/>
          </p:nvSpPr>
          <p:spPr bwMode="auto">
            <a:xfrm flipV="1">
              <a:off x="3883025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599" name="Line 323"/>
            <p:cNvSpPr>
              <a:spLocks noChangeShapeType="1"/>
            </p:cNvSpPr>
            <p:nvPr/>
          </p:nvSpPr>
          <p:spPr bwMode="auto">
            <a:xfrm flipV="1">
              <a:off x="38068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00" name="Line 324"/>
            <p:cNvSpPr>
              <a:spLocks noChangeShapeType="1"/>
            </p:cNvSpPr>
            <p:nvPr/>
          </p:nvSpPr>
          <p:spPr bwMode="auto">
            <a:xfrm flipV="1">
              <a:off x="3729038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01" name="Freeform 325"/>
            <p:cNvSpPr>
              <a:spLocks/>
            </p:cNvSpPr>
            <p:nvPr/>
          </p:nvSpPr>
          <p:spPr bwMode="auto">
            <a:xfrm>
              <a:off x="3652838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602" name="Line 326"/>
            <p:cNvSpPr>
              <a:spLocks noChangeShapeType="1"/>
            </p:cNvSpPr>
            <p:nvPr/>
          </p:nvSpPr>
          <p:spPr bwMode="auto">
            <a:xfrm flipV="1">
              <a:off x="35782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03" name="Line 327"/>
            <p:cNvSpPr>
              <a:spLocks noChangeShapeType="1"/>
            </p:cNvSpPr>
            <p:nvPr/>
          </p:nvSpPr>
          <p:spPr bwMode="auto">
            <a:xfrm flipV="1">
              <a:off x="35020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04" name="Line 328"/>
            <p:cNvSpPr>
              <a:spLocks noChangeShapeType="1"/>
            </p:cNvSpPr>
            <p:nvPr/>
          </p:nvSpPr>
          <p:spPr bwMode="auto">
            <a:xfrm flipV="1">
              <a:off x="3424238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05" name="Line 329"/>
            <p:cNvSpPr>
              <a:spLocks noChangeShapeType="1"/>
            </p:cNvSpPr>
            <p:nvPr/>
          </p:nvSpPr>
          <p:spPr bwMode="auto">
            <a:xfrm flipV="1">
              <a:off x="3348038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06" name="Freeform 330"/>
            <p:cNvSpPr>
              <a:spLocks/>
            </p:cNvSpPr>
            <p:nvPr/>
          </p:nvSpPr>
          <p:spPr bwMode="auto">
            <a:xfrm>
              <a:off x="327342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607" name="Line 331"/>
            <p:cNvSpPr>
              <a:spLocks noChangeShapeType="1"/>
            </p:cNvSpPr>
            <p:nvPr/>
          </p:nvSpPr>
          <p:spPr bwMode="auto">
            <a:xfrm flipV="1">
              <a:off x="31924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08" name="Line 332"/>
            <p:cNvSpPr>
              <a:spLocks noChangeShapeType="1"/>
            </p:cNvSpPr>
            <p:nvPr/>
          </p:nvSpPr>
          <p:spPr bwMode="auto">
            <a:xfrm flipV="1">
              <a:off x="3117850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09" name="Line 333"/>
            <p:cNvSpPr>
              <a:spLocks noChangeShapeType="1"/>
            </p:cNvSpPr>
            <p:nvPr/>
          </p:nvSpPr>
          <p:spPr bwMode="auto">
            <a:xfrm flipV="1">
              <a:off x="30464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10" name="Line 334"/>
            <p:cNvSpPr>
              <a:spLocks noChangeShapeType="1"/>
            </p:cNvSpPr>
            <p:nvPr/>
          </p:nvSpPr>
          <p:spPr bwMode="auto">
            <a:xfrm flipV="1">
              <a:off x="2971800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11" name="Freeform 335"/>
            <p:cNvSpPr>
              <a:spLocks/>
            </p:cNvSpPr>
            <p:nvPr/>
          </p:nvSpPr>
          <p:spPr bwMode="auto">
            <a:xfrm>
              <a:off x="2894013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612" name="Rectangle 336"/>
            <p:cNvSpPr>
              <a:spLocks noChangeArrowheads="1"/>
            </p:cNvSpPr>
            <p:nvPr/>
          </p:nvSpPr>
          <p:spPr bwMode="auto">
            <a:xfrm rot="-5400000">
              <a:off x="2841626" y="1181100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613" name="Line 337"/>
            <p:cNvSpPr>
              <a:spLocks noChangeShapeType="1"/>
            </p:cNvSpPr>
            <p:nvPr/>
          </p:nvSpPr>
          <p:spPr bwMode="auto">
            <a:xfrm flipV="1">
              <a:off x="28178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14" name="Line 338"/>
            <p:cNvSpPr>
              <a:spLocks noChangeShapeType="1"/>
            </p:cNvSpPr>
            <p:nvPr/>
          </p:nvSpPr>
          <p:spPr bwMode="auto">
            <a:xfrm flipV="1">
              <a:off x="27416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15" name="Line 339"/>
            <p:cNvSpPr>
              <a:spLocks noChangeShapeType="1"/>
            </p:cNvSpPr>
            <p:nvPr/>
          </p:nvSpPr>
          <p:spPr bwMode="auto">
            <a:xfrm flipV="1">
              <a:off x="26717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16" name="Line 340"/>
            <p:cNvSpPr>
              <a:spLocks noChangeShapeType="1"/>
            </p:cNvSpPr>
            <p:nvPr/>
          </p:nvSpPr>
          <p:spPr bwMode="auto">
            <a:xfrm flipV="1">
              <a:off x="2590800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17" name="Freeform 341"/>
            <p:cNvSpPr>
              <a:spLocks/>
            </p:cNvSpPr>
            <p:nvPr/>
          </p:nvSpPr>
          <p:spPr bwMode="auto">
            <a:xfrm>
              <a:off x="251777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618" name="Rectangle 342"/>
            <p:cNvSpPr>
              <a:spLocks noChangeArrowheads="1"/>
            </p:cNvSpPr>
            <p:nvPr/>
          </p:nvSpPr>
          <p:spPr bwMode="auto">
            <a:xfrm rot="-5400000">
              <a:off x="2470151" y="1181100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619" name="Line 343"/>
            <p:cNvSpPr>
              <a:spLocks noChangeShapeType="1"/>
            </p:cNvSpPr>
            <p:nvPr/>
          </p:nvSpPr>
          <p:spPr bwMode="auto">
            <a:xfrm flipV="1">
              <a:off x="24368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20" name="Line 344"/>
            <p:cNvSpPr>
              <a:spLocks noChangeShapeType="1"/>
            </p:cNvSpPr>
            <p:nvPr/>
          </p:nvSpPr>
          <p:spPr bwMode="auto">
            <a:xfrm flipV="1">
              <a:off x="2359025" y="1373188"/>
              <a:ext cx="3175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21" name="Line 345"/>
            <p:cNvSpPr>
              <a:spLocks noChangeShapeType="1"/>
            </p:cNvSpPr>
            <p:nvPr/>
          </p:nvSpPr>
          <p:spPr bwMode="auto">
            <a:xfrm flipV="1">
              <a:off x="22907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22" name="Line 346"/>
            <p:cNvSpPr>
              <a:spLocks noChangeShapeType="1"/>
            </p:cNvSpPr>
            <p:nvPr/>
          </p:nvSpPr>
          <p:spPr bwMode="auto">
            <a:xfrm flipV="1">
              <a:off x="2216150" y="1373188"/>
              <a:ext cx="1588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23" name="Freeform 347"/>
            <p:cNvSpPr>
              <a:spLocks/>
            </p:cNvSpPr>
            <p:nvPr/>
          </p:nvSpPr>
          <p:spPr bwMode="auto">
            <a:xfrm>
              <a:off x="2136775" y="1354138"/>
              <a:ext cx="1588" cy="31750"/>
            </a:xfrm>
            <a:custGeom>
              <a:avLst/>
              <a:gdLst>
                <a:gd name="T0" fmla="*/ 0 w 1588"/>
                <a:gd name="T1" fmla="*/ 2147483647 h 20"/>
                <a:gd name="T2" fmla="*/ 0 w 1588"/>
                <a:gd name="T3" fmla="*/ 2147483647 h 20"/>
                <a:gd name="T4" fmla="*/ 0 w 1588"/>
                <a:gd name="T5" fmla="*/ 0 h 20"/>
                <a:gd name="T6" fmla="*/ 0 60000 65536"/>
                <a:gd name="T7" fmla="*/ 0 60000 65536"/>
                <a:gd name="T8" fmla="*/ 0 60000 65536"/>
                <a:gd name="T9" fmla="*/ 0 w 1588"/>
                <a:gd name="T10" fmla="*/ 0 h 20"/>
                <a:gd name="T11" fmla="*/ 1588 w 158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624" name="Rectangle 348"/>
            <p:cNvSpPr>
              <a:spLocks noChangeArrowheads="1"/>
            </p:cNvSpPr>
            <p:nvPr/>
          </p:nvSpPr>
          <p:spPr bwMode="auto">
            <a:xfrm rot="-5400000">
              <a:off x="2079626" y="1179512"/>
              <a:ext cx="63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625" name="Line 349"/>
            <p:cNvSpPr>
              <a:spLocks noChangeShapeType="1"/>
            </p:cNvSpPr>
            <p:nvPr/>
          </p:nvSpPr>
          <p:spPr bwMode="auto">
            <a:xfrm flipV="1">
              <a:off x="20621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26" name="Line 350"/>
            <p:cNvSpPr>
              <a:spLocks noChangeShapeType="1"/>
            </p:cNvSpPr>
            <p:nvPr/>
          </p:nvSpPr>
          <p:spPr bwMode="auto">
            <a:xfrm flipV="1">
              <a:off x="198596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27" name="Line 351"/>
            <p:cNvSpPr>
              <a:spLocks noChangeShapeType="1"/>
            </p:cNvSpPr>
            <p:nvPr/>
          </p:nvSpPr>
          <p:spPr bwMode="auto">
            <a:xfrm flipV="1">
              <a:off x="1916113" y="1373188"/>
              <a:ext cx="1587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28" name="Line 352"/>
            <p:cNvSpPr>
              <a:spLocks noChangeShapeType="1"/>
            </p:cNvSpPr>
            <p:nvPr/>
          </p:nvSpPr>
          <p:spPr bwMode="auto">
            <a:xfrm flipV="1">
              <a:off x="1835150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29" name="Freeform 353"/>
            <p:cNvSpPr>
              <a:spLocks/>
            </p:cNvSpPr>
            <p:nvPr/>
          </p:nvSpPr>
          <p:spPr bwMode="auto">
            <a:xfrm>
              <a:off x="1757363" y="1354138"/>
              <a:ext cx="1587" cy="31750"/>
            </a:xfrm>
            <a:custGeom>
              <a:avLst/>
              <a:gdLst>
                <a:gd name="T0" fmla="*/ 0 w 1587"/>
                <a:gd name="T1" fmla="*/ 2147483647 h 20"/>
                <a:gd name="T2" fmla="*/ 0 w 1587"/>
                <a:gd name="T3" fmla="*/ 2147483647 h 20"/>
                <a:gd name="T4" fmla="*/ 0 w 1587"/>
                <a:gd name="T5" fmla="*/ 0 h 20"/>
                <a:gd name="T6" fmla="*/ 0 60000 65536"/>
                <a:gd name="T7" fmla="*/ 0 60000 65536"/>
                <a:gd name="T8" fmla="*/ 0 60000 65536"/>
                <a:gd name="T9" fmla="*/ 0 w 1587"/>
                <a:gd name="T10" fmla="*/ 0 h 20"/>
                <a:gd name="T11" fmla="*/ 1587 w 158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0">
                  <a:moveTo>
                    <a:pt x="0" y="2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630" name="Line 354"/>
            <p:cNvSpPr>
              <a:spLocks noChangeShapeType="1"/>
            </p:cNvSpPr>
            <p:nvPr/>
          </p:nvSpPr>
          <p:spPr bwMode="auto">
            <a:xfrm flipV="1">
              <a:off x="1682750" y="1373188"/>
              <a:ext cx="4763" cy="1270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631" name="Rectangle 355"/>
            <p:cNvSpPr>
              <a:spLocks noChangeArrowheads="1"/>
            </p:cNvSpPr>
            <p:nvPr/>
          </p:nvSpPr>
          <p:spPr bwMode="auto">
            <a:xfrm>
              <a:off x="2193925" y="1984375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632" name="Freeform 356"/>
            <p:cNvSpPr>
              <a:spLocks/>
            </p:cNvSpPr>
            <p:nvPr/>
          </p:nvSpPr>
          <p:spPr bwMode="auto">
            <a:xfrm>
              <a:off x="1793875" y="1655763"/>
              <a:ext cx="142875" cy="452437"/>
            </a:xfrm>
            <a:custGeom>
              <a:avLst/>
              <a:gdLst>
                <a:gd name="T0" fmla="*/ 2147483647 w 90"/>
                <a:gd name="T1" fmla="*/ 0 h 285"/>
                <a:gd name="T2" fmla="*/ 0 w 90"/>
                <a:gd name="T3" fmla="*/ 0 h 285"/>
                <a:gd name="T4" fmla="*/ 0 w 90"/>
                <a:gd name="T5" fmla="*/ 2147483647 h 285"/>
                <a:gd name="T6" fmla="*/ 2147483647 w 90"/>
                <a:gd name="T7" fmla="*/ 2147483647 h 2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85"/>
                <a:gd name="T14" fmla="*/ 90 w 90"/>
                <a:gd name="T15" fmla="*/ 285 h 2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85">
                  <a:moveTo>
                    <a:pt x="90" y="0"/>
                  </a:moveTo>
                  <a:lnTo>
                    <a:pt x="0" y="0"/>
                  </a:lnTo>
                  <a:lnTo>
                    <a:pt x="0" y="285"/>
                  </a:lnTo>
                  <a:lnTo>
                    <a:pt x="86" y="28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633" name="Rectangle 357"/>
            <p:cNvSpPr>
              <a:spLocks noChangeArrowheads="1"/>
            </p:cNvSpPr>
            <p:nvPr/>
          </p:nvSpPr>
          <p:spPr bwMode="auto">
            <a:xfrm>
              <a:off x="3219450" y="2886075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634" name="Freeform 358"/>
            <p:cNvSpPr>
              <a:spLocks/>
            </p:cNvSpPr>
            <p:nvPr/>
          </p:nvSpPr>
          <p:spPr bwMode="auto">
            <a:xfrm>
              <a:off x="3322638" y="3281363"/>
              <a:ext cx="1587" cy="150812"/>
            </a:xfrm>
            <a:custGeom>
              <a:avLst/>
              <a:gdLst>
                <a:gd name="T0" fmla="*/ 0 w 1587"/>
                <a:gd name="T1" fmla="*/ 0 h 95"/>
                <a:gd name="T2" fmla="*/ 0 w 1587"/>
                <a:gd name="T3" fmla="*/ 0 h 95"/>
                <a:gd name="T4" fmla="*/ 0 w 1587"/>
                <a:gd name="T5" fmla="*/ 2147483647 h 95"/>
                <a:gd name="T6" fmla="*/ 0 60000 65536"/>
                <a:gd name="T7" fmla="*/ 0 60000 65536"/>
                <a:gd name="T8" fmla="*/ 0 60000 65536"/>
                <a:gd name="T9" fmla="*/ 0 w 1587"/>
                <a:gd name="T10" fmla="*/ 0 h 95"/>
                <a:gd name="T11" fmla="*/ 1587 w 1587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95">
                  <a:moveTo>
                    <a:pt x="0" y="0"/>
                  </a:move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635" name="Freeform 359"/>
            <p:cNvSpPr>
              <a:spLocks/>
            </p:cNvSpPr>
            <p:nvPr/>
          </p:nvSpPr>
          <p:spPr bwMode="auto">
            <a:xfrm>
              <a:off x="3225800" y="3417888"/>
              <a:ext cx="25400" cy="315912"/>
            </a:xfrm>
            <a:custGeom>
              <a:avLst/>
              <a:gdLst>
                <a:gd name="T0" fmla="*/ 2147483647 w 16"/>
                <a:gd name="T1" fmla="*/ 0 h 199"/>
                <a:gd name="T2" fmla="*/ 0 w 16"/>
                <a:gd name="T3" fmla="*/ 0 h 199"/>
                <a:gd name="T4" fmla="*/ 0 w 16"/>
                <a:gd name="T5" fmla="*/ 2147483647 h 199"/>
                <a:gd name="T6" fmla="*/ 0 60000 65536"/>
                <a:gd name="T7" fmla="*/ 0 60000 65536"/>
                <a:gd name="T8" fmla="*/ 0 60000 65536"/>
                <a:gd name="T9" fmla="*/ 0 w 16"/>
                <a:gd name="T10" fmla="*/ 0 h 199"/>
                <a:gd name="T11" fmla="*/ 16 w 16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99">
                  <a:moveTo>
                    <a:pt x="16" y="0"/>
                  </a:moveTo>
                  <a:lnTo>
                    <a:pt x="0" y="0"/>
                  </a:lnTo>
                  <a:lnTo>
                    <a:pt x="0" y="19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636" name="Freeform 360"/>
            <p:cNvSpPr>
              <a:spLocks/>
            </p:cNvSpPr>
            <p:nvPr/>
          </p:nvSpPr>
          <p:spPr bwMode="auto">
            <a:xfrm>
              <a:off x="3189288" y="3884613"/>
              <a:ext cx="1587" cy="149225"/>
            </a:xfrm>
            <a:custGeom>
              <a:avLst/>
              <a:gdLst>
                <a:gd name="T0" fmla="*/ 0 w 1587"/>
                <a:gd name="T1" fmla="*/ 0 h 94"/>
                <a:gd name="T2" fmla="*/ 0 w 1587"/>
                <a:gd name="T3" fmla="*/ 0 h 94"/>
                <a:gd name="T4" fmla="*/ 0 w 1587"/>
                <a:gd name="T5" fmla="*/ 2147483647 h 94"/>
                <a:gd name="T6" fmla="*/ 0 60000 65536"/>
                <a:gd name="T7" fmla="*/ 0 60000 65536"/>
                <a:gd name="T8" fmla="*/ 0 60000 65536"/>
                <a:gd name="T9" fmla="*/ 0 w 1587"/>
                <a:gd name="T10" fmla="*/ 0 h 94"/>
                <a:gd name="T11" fmla="*/ 1587 w 1587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637" name="Freeform 361"/>
            <p:cNvSpPr>
              <a:spLocks/>
            </p:cNvSpPr>
            <p:nvPr/>
          </p:nvSpPr>
          <p:spPr bwMode="auto">
            <a:xfrm>
              <a:off x="3171825" y="4191000"/>
              <a:ext cx="1588" cy="149225"/>
            </a:xfrm>
            <a:custGeom>
              <a:avLst/>
              <a:gdLst>
                <a:gd name="T0" fmla="*/ 0 w 1588"/>
                <a:gd name="T1" fmla="*/ 0 h 94"/>
                <a:gd name="T2" fmla="*/ 0 w 1588"/>
                <a:gd name="T3" fmla="*/ 0 h 94"/>
                <a:gd name="T4" fmla="*/ 0 w 1588"/>
                <a:gd name="T5" fmla="*/ 2147483647 h 94"/>
                <a:gd name="T6" fmla="*/ 0 60000 65536"/>
                <a:gd name="T7" fmla="*/ 0 60000 65536"/>
                <a:gd name="T8" fmla="*/ 0 60000 65536"/>
                <a:gd name="T9" fmla="*/ 0 w 1588"/>
                <a:gd name="T10" fmla="*/ 0 h 94"/>
                <a:gd name="T11" fmla="*/ 1588 w 1588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638" name="Freeform 362"/>
            <p:cNvSpPr>
              <a:spLocks/>
            </p:cNvSpPr>
            <p:nvPr/>
          </p:nvSpPr>
          <p:spPr bwMode="auto">
            <a:xfrm>
              <a:off x="1811338" y="4789488"/>
              <a:ext cx="87312" cy="160337"/>
            </a:xfrm>
            <a:custGeom>
              <a:avLst/>
              <a:gdLst>
                <a:gd name="T0" fmla="*/ 2147483647 w 55"/>
                <a:gd name="T1" fmla="*/ 0 h 101"/>
                <a:gd name="T2" fmla="*/ 0 w 55"/>
                <a:gd name="T3" fmla="*/ 0 h 101"/>
                <a:gd name="T4" fmla="*/ 0 w 55"/>
                <a:gd name="T5" fmla="*/ 2147483647 h 101"/>
                <a:gd name="T6" fmla="*/ 2147483647 w 55"/>
                <a:gd name="T7" fmla="*/ 2147483647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01"/>
                <a:gd name="T14" fmla="*/ 55 w 55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01">
                  <a:moveTo>
                    <a:pt x="55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16" y="10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639" name="Freeform 363"/>
            <p:cNvSpPr>
              <a:spLocks/>
            </p:cNvSpPr>
            <p:nvPr/>
          </p:nvSpPr>
          <p:spPr bwMode="auto">
            <a:xfrm>
              <a:off x="1744663" y="4868863"/>
              <a:ext cx="66675" cy="227012"/>
            </a:xfrm>
            <a:custGeom>
              <a:avLst/>
              <a:gdLst>
                <a:gd name="T0" fmla="*/ 2147483647 w 42"/>
                <a:gd name="T1" fmla="*/ 0 h 143"/>
                <a:gd name="T2" fmla="*/ 0 w 42"/>
                <a:gd name="T3" fmla="*/ 0 h 143"/>
                <a:gd name="T4" fmla="*/ 0 w 42"/>
                <a:gd name="T5" fmla="*/ 2147483647 h 143"/>
                <a:gd name="T6" fmla="*/ 0 60000 65536"/>
                <a:gd name="T7" fmla="*/ 0 60000 65536"/>
                <a:gd name="T8" fmla="*/ 0 60000 65536"/>
                <a:gd name="T9" fmla="*/ 0 w 42"/>
                <a:gd name="T10" fmla="*/ 0 h 143"/>
                <a:gd name="T11" fmla="*/ 42 w 42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143">
                  <a:moveTo>
                    <a:pt x="42" y="0"/>
                  </a:moveTo>
                  <a:lnTo>
                    <a:pt x="0" y="0"/>
                  </a:lnTo>
                  <a:lnTo>
                    <a:pt x="0" y="14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640" name="Freeform 364"/>
            <p:cNvSpPr>
              <a:spLocks/>
            </p:cNvSpPr>
            <p:nvPr/>
          </p:nvSpPr>
          <p:spPr bwMode="auto">
            <a:xfrm>
              <a:off x="1639888" y="4983163"/>
              <a:ext cx="104775" cy="447675"/>
            </a:xfrm>
            <a:custGeom>
              <a:avLst/>
              <a:gdLst>
                <a:gd name="T0" fmla="*/ 2147483647 w 66"/>
                <a:gd name="T1" fmla="*/ 0 h 282"/>
                <a:gd name="T2" fmla="*/ 0 w 66"/>
                <a:gd name="T3" fmla="*/ 0 h 282"/>
                <a:gd name="T4" fmla="*/ 0 w 66"/>
                <a:gd name="T5" fmla="*/ 2147483647 h 282"/>
                <a:gd name="T6" fmla="*/ 2147483647 w 66"/>
                <a:gd name="T7" fmla="*/ 2147483647 h 2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82"/>
                <a:gd name="T14" fmla="*/ 66 w 66"/>
                <a:gd name="T15" fmla="*/ 282 h 2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82">
                  <a:moveTo>
                    <a:pt x="66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8" y="28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4641" name="Rectangle 365"/>
            <p:cNvSpPr>
              <a:spLocks noChangeArrowheads="1"/>
            </p:cNvSpPr>
            <p:nvPr/>
          </p:nvSpPr>
          <p:spPr bwMode="auto">
            <a:xfrm>
              <a:off x="2390775" y="1873250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4 Day 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642" name="Rectangle 366"/>
            <p:cNvSpPr>
              <a:spLocks noChangeArrowheads="1"/>
            </p:cNvSpPr>
            <p:nvPr/>
          </p:nvSpPr>
          <p:spPr bwMode="auto">
            <a:xfrm>
              <a:off x="2395538" y="2024063"/>
              <a:ext cx="844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Patient 4 Day 14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4643" name="Rectangle 367"/>
            <p:cNvSpPr>
              <a:spLocks noChangeArrowheads="1"/>
            </p:cNvSpPr>
            <p:nvPr/>
          </p:nvSpPr>
          <p:spPr bwMode="auto">
            <a:xfrm>
              <a:off x="3378200" y="4459288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FF5050"/>
                  </a:solidFill>
                  <a:latin typeface="Arial" charset="0"/>
                </a:rPr>
                <a:t>Patient 2 Day 8</a:t>
              </a:r>
              <a:endParaRPr lang="en-US" sz="2000">
                <a:solidFill>
                  <a:srgbClr val="FF5050"/>
                </a:solidFill>
                <a:latin typeface="Arial" charset="0"/>
              </a:endParaRPr>
            </a:p>
          </p:txBody>
        </p:sp>
        <p:sp>
          <p:nvSpPr>
            <p:cNvPr id="54644" name="Rectangle 368"/>
            <p:cNvSpPr>
              <a:spLocks noChangeArrowheads="1"/>
            </p:cNvSpPr>
            <p:nvPr/>
          </p:nvSpPr>
          <p:spPr bwMode="auto">
            <a:xfrm>
              <a:off x="1847850" y="5502275"/>
              <a:ext cx="781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3913">
                <a:spcBef>
                  <a:spcPct val="50000"/>
                </a:spcBef>
              </a:pPr>
              <a:r>
                <a:rPr lang="en-US" sz="900">
                  <a:solidFill>
                    <a:srgbClr val="0066FF"/>
                  </a:solidFill>
                  <a:latin typeface="Arial" charset="0"/>
                </a:rPr>
                <a:t>Patient 7 Day 9</a:t>
              </a:r>
              <a:endParaRPr lang="en-US" sz="2000">
                <a:solidFill>
                  <a:srgbClr val="0066FF"/>
                </a:solidFill>
                <a:latin typeface="Arial" charset="0"/>
              </a:endParaRPr>
            </a:p>
          </p:txBody>
        </p:sp>
      </p:grpSp>
      <p:sp>
        <p:nvSpPr>
          <p:cNvPr id="54277" name="Title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172450" cy="444500"/>
          </a:xfrm>
        </p:spPr>
        <p:txBody>
          <a:bodyPr/>
          <a:lstStyle/>
          <a:p>
            <a:r>
              <a:rPr lang="en-US" smtClean="0"/>
              <a:t>Transmission chain analysis (who infected whom?)</a:t>
            </a:r>
          </a:p>
        </p:txBody>
      </p:sp>
      <p:pic>
        <p:nvPicPr>
          <p:cNvPr id="54278" name="Picture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92525" y="1989138"/>
            <a:ext cx="5480050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172450" cy="444500"/>
          </a:xfrm>
        </p:spPr>
        <p:txBody>
          <a:bodyPr/>
          <a:lstStyle/>
          <a:p>
            <a:r>
              <a:rPr lang="en-US" smtClean="0"/>
              <a:t>Hospital epidemiology using NGS</a:t>
            </a:r>
          </a:p>
        </p:txBody>
      </p:sp>
      <p:sp>
        <p:nvSpPr>
          <p:cNvPr id="552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A058D2-5EAF-4159-BCBE-1F5B7DF33E37}" type="slidenum">
              <a:rPr lang="nl-NL"/>
              <a:pPr/>
              <a:t>23</a:t>
            </a:fld>
            <a:endParaRPr lang="nl-NL"/>
          </a:p>
        </p:txBody>
      </p:sp>
      <p:pic>
        <p:nvPicPr>
          <p:cNvPr id="55300" name="Picture 3"/>
          <p:cNvPicPr>
            <a:picLocks noChangeAspect="1"/>
          </p:cNvPicPr>
          <p:nvPr/>
        </p:nvPicPr>
        <p:blipFill>
          <a:blip r:embed="rId2" cstate="screen"/>
          <a:srcRect l="-1517"/>
          <a:stretch>
            <a:fillRect/>
          </a:stretch>
        </p:blipFill>
        <p:spPr bwMode="auto">
          <a:xfrm>
            <a:off x="107950" y="1773238"/>
            <a:ext cx="532447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725" y="1916113"/>
            <a:ext cx="36417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Box 2"/>
          <p:cNvSpPr txBox="1">
            <a:spLocks noChangeArrowheads="1"/>
          </p:cNvSpPr>
          <p:nvPr/>
        </p:nvSpPr>
        <p:spPr bwMode="auto">
          <a:xfrm>
            <a:off x="755650" y="6381750"/>
            <a:ext cx="4365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Kundu et al., 2013; Bull et al.,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C2E2E4-B1F6-4A8E-935C-64619B3B4E7A}" type="slidenum">
              <a:rPr lang="nl-NL"/>
              <a:pPr/>
              <a:t>24</a:t>
            </a:fld>
            <a:endParaRPr lang="nl-NL"/>
          </a:p>
        </p:txBody>
      </p:sp>
      <p:pic>
        <p:nvPicPr>
          <p:cNvPr id="56323" name="Picture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16113"/>
            <a:ext cx="9144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657225" y="6372225"/>
            <a:ext cx="233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Teunis et al., 2014</a:t>
            </a:r>
          </a:p>
        </p:txBody>
      </p:sp>
      <p:sp>
        <p:nvSpPr>
          <p:cNvPr id="56325" name="TextBox 1"/>
          <p:cNvSpPr txBox="1">
            <a:spLocks noChangeArrowheads="1"/>
          </p:cNvSpPr>
          <p:nvPr/>
        </p:nvSpPr>
        <p:spPr bwMode="auto">
          <a:xfrm>
            <a:off x="1403350" y="1628775"/>
            <a:ext cx="1712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Symptomatic</a:t>
            </a:r>
          </a:p>
        </p:txBody>
      </p:sp>
      <p:sp>
        <p:nvSpPr>
          <p:cNvPr id="56326" name="TextBox 5"/>
          <p:cNvSpPr txBox="1">
            <a:spLocks noChangeArrowheads="1"/>
          </p:cNvSpPr>
          <p:nvPr/>
        </p:nvSpPr>
        <p:spPr bwMode="auto">
          <a:xfrm>
            <a:off x="5019675" y="1628775"/>
            <a:ext cx="1836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Asymptomatic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atum 1"/>
          <p:cNvSpPr txBox="1">
            <a:spLocks noGrp="1"/>
          </p:cNvSpPr>
          <p:nvPr/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7347" name="Rectangle 11"/>
          <p:cNvSpPr>
            <a:spLocks noChangeArrowheads="1"/>
          </p:cNvSpPr>
          <p:nvPr/>
        </p:nvSpPr>
        <p:spPr bwMode="auto">
          <a:xfrm>
            <a:off x="4787900" y="1125538"/>
            <a:ext cx="4356100" cy="3671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pic>
        <p:nvPicPr>
          <p:cNvPr id="57348" name="Picture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1196975"/>
            <a:ext cx="67691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15"/>
          <p:cNvSpPr txBox="1">
            <a:spLocks noChangeArrowheads="1"/>
          </p:cNvSpPr>
          <p:nvPr/>
        </p:nvSpPr>
        <p:spPr bwMode="auto">
          <a:xfrm>
            <a:off x="395288" y="6302375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Sukhrie et al., 2012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47675" y="5249863"/>
            <a:ext cx="80121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nl-NL"/>
              <a:t>HCW without symptoms marginally contribute to spread of infection</a:t>
            </a:r>
          </a:p>
          <a:p>
            <a:pPr eaLnBrk="1" hangingPunct="1"/>
            <a:r>
              <a:rPr lang="nl-NL"/>
              <a:t>HCW with symptoms do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16FCC6-D9DE-483D-9BAD-B898CA68701B}" type="slidenum">
              <a:rPr lang="nl-NL"/>
              <a:pPr/>
              <a:t>26</a:t>
            </a:fld>
            <a:endParaRPr lang="nl-NL"/>
          </a:p>
        </p:txBody>
      </p:sp>
      <p:pic>
        <p:nvPicPr>
          <p:cNvPr id="58371" name="Picture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9700" y="1714500"/>
            <a:ext cx="63119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ABC7F4-F186-43F6-94D2-677D23288963}" type="slidenum">
              <a:rPr lang="en-US"/>
              <a:pPr/>
              <a:t>27</a:t>
            </a:fld>
            <a:endParaRPr lang="en-US"/>
          </a:p>
        </p:txBody>
      </p:sp>
      <p:pic>
        <p:nvPicPr>
          <p:cNvPr id="59395" name="Picture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2875"/>
            <a:ext cx="36226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400" y="1484313"/>
            <a:ext cx="54356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Box 9"/>
          <p:cNvSpPr txBox="1">
            <a:spLocks noChangeArrowheads="1"/>
          </p:cNvSpPr>
          <p:nvPr/>
        </p:nvSpPr>
        <p:spPr bwMode="auto">
          <a:xfrm>
            <a:off x="323850" y="5589588"/>
            <a:ext cx="8836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Human norovirus culture in B cells, with bacterial extract containing HBGA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E95040-ED94-481D-87FC-A7D7EFEC30DA}" type="slidenum">
              <a:rPr lang="nl-NL"/>
              <a:pPr/>
              <a:t>28</a:t>
            </a:fld>
            <a:endParaRPr lang="nl-NL"/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611188" y="6381750"/>
            <a:ext cx="325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Jones et al., science, 2014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57338"/>
            <a:ext cx="9144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Box 1"/>
          <p:cNvSpPr txBox="1">
            <a:spLocks noChangeArrowheads="1"/>
          </p:cNvSpPr>
          <p:nvPr/>
        </p:nvSpPr>
        <p:spPr bwMode="auto">
          <a:xfrm>
            <a:off x="611188" y="4724400"/>
            <a:ext cx="28003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If confirmed:</a:t>
            </a:r>
          </a:p>
          <a:p>
            <a:pPr eaLnBrk="1" hangingPunct="1"/>
            <a:r>
              <a:rPr lang="en-US"/>
              <a:t>Immunological studies </a:t>
            </a:r>
          </a:p>
          <a:p>
            <a:pPr eaLnBrk="1" hangingPunct="1"/>
            <a:r>
              <a:rPr lang="en-US"/>
              <a:t>Infectivity studies</a:t>
            </a:r>
          </a:p>
          <a:p>
            <a:pPr eaLnBrk="1" hangingPunct="1"/>
            <a:r>
              <a:rPr lang="en-US"/>
              <a:t>Inactivation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3"/>
          <p:cNvSpPr>
            <a:spLocks noGrp="1"/>
          </p:cNvSpPr>
          <p:nvPr>
            <p:ph type="title" idx="4294967295"/>
          </p:nvPr>
        </p:nvSpPr>
        <p:spPr>
          <a:xfrm>
            <a:off x="323850" y="-100013"/>
            <a:ext cx="8520113" cy="1028701"/>
          </a:xfrm>
        </p:spPr>
        <p:txBody>
          <a:bodyPr/>
          <a:lstStyle/>
          <a:p>
            <a:r>
              <a:rPr lang="nl-NL" smtClean="0"/>
              <a:t>Take home messages</a:t>
            </a:r>
          </a:p>
        </p:txBody>
      </p:sp>
      <p:sp>
        <p:nvSpPr>
          <p:cNvPr id="61443" name="Tijdelijke aanduiding voor dianummer 2"/>
          <p:cNvSpPr txBox="1">
            <a:spLocks noGrp="1"/>
          </p:cNvSpPr>
          <p:nvPr/>
        </p:nvSpPr>
        <p:spPr bwMode="auto">
          <a:xfrm>
            <a:off x="0" y="6407150"/>
            <a:ext cx="3603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fld id="{7179FDB4-ACAE-4666-956F-A0B8477D04E1}" type="slidenum">
              <a:rPr lang="nl-NL" sz="1000">
                <a:solidFill>
                  <a:srgbClr val="000000"/>
                </a:solidFill>
              </a:rPr>
              <a:pPr eaLnBrk="1" hangingPunct="1"/>
              <a:t>29</a:t>
            </a:fld>
            <a:endParaRPr lang="nl-NL" sz="1000">
              <a:solidFill>
                <a:srgbClr val="000000"/>
              </a:solidFill>
            </a:endParaRPr>
          </a:p>
        </p:txBody>
      </p:sp>
      <p:sp>
        <p:nvSpPr>
          <p:cNvPr id="61444" name="Tekstvak 5"/>
          <p:cNvSpPr txBox="1">
            <a:spLocks noChangeArrowheads="1"/>
          </p:cNvSpPr>
          <p:nvPr/>
        </p:nvSpPr>
        <p:spPr bwMode="auto">
          <a:xfrm>
            <a:off x="323850" y="1484313"/>
            <a:ext cx="82804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/>
              <a:t>NoV infection is widely underdiagnosed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/>
              <a:t>NoV diagnostics should be routine, as part of hospital infection prevention policy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/>
              <a:t>Check product information for validation against uncommon genotypes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/>
              <a:t>Be aware of chronic norovirus in immunocompromised patients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/>
              <a:t>Strain typing / sequencing may inform hospital epidemiology or source tracking</a:t>
            </a:r>
          </a:p>
          <a:p>
            <a:pPr eaLnBrk="1" hangingPunct="1"/>
            <a:endParaRPr lang="nl-NL"/>
          </a:p>
          <a:p>
            <a:pPr eaLnBrk="1" hangingPunct="1"/>
            <a:endParaRPr lang="nl-NL"/>
          </a:p>
          <a:p>
            <a:pPr eaLnBrk="1" hangingPunct="1"/>
            <a:endParaRPr lang="nl-NL"/>
          </a:p>
          <a:p>
            <a:pPr eaLnBrk="1" hangingPunct="1"/>
            <a:endParaRPr lang="nl-NL"/>
          </a:p>
          <a:p>
            <a:pPr eaLnBrk="1" hangingPunct="1"/>
            <a:endParaRPr lang="nl-NL"/>
          </a:p>
          <a:p>
            <a:pPr eaLnBrk="1" hangingPunct="1"/>
            <a:endParaRPr lang="nl-NL"/>
          </a:p>
          <a:p>
            <a:pPr eaLnBrk="1" hangingPunct="1"/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052513"/>
            <a:ext cx="6011863" cy="3395662"/>
          </a:xfrm>
          <a:noFill/>
        </p:spPr>
      </p:pic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755650" y="4437063"/>
            <a:ext cx="758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nl-NL" b="1"/>
              <a:t>1990: Jiang et al; sequence of the Norwalk virus genome</a:t>
            </a:r>
            <a:endParaRPr lang="en-US" b="1"/>
          </a:p>
        </p:txBody>
      </p:sp>
      <p:pic>
        <p:nvPicPr>
          <p:cNvPr id="32772" name="Picture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4075" y="5013325"/>
            <a:ext cx="46355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rcRect t="-49001" b="-49001"/>
          <a:stretch>
            <a:fillRect/>
          </a:stretch>
        </p:blipFill>
        <p:spPr>
          <a:xfrm>
            <a:off x="5580063" y="836613"/>
            <a:ext cx="3343275" cy="4211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atum 1"/>
          <p:cNvSpPr txBox="1">
            <a:spLocks noGrp="1"/>
          </p:cNvSpPr>
          <p:nvPr/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fld id="{F1DA6CEF-2A1B-4792-BE95-81C3337E1872}" type="datetime4">
              <a:rPr lang="nl-NL" sz="1000" i="1">
                <a:solidFill>
                  <a:srgbClr val="FFFFFF"/>
                </a:solidFill>
                <a:latin typeface="Arial" charset="0"/>
              </a:rPr>
              <a:pPr eaLnBrk="1" hangingPunct="1"/>
              <a:t>24 november 2014</a:t>
            </a:fld>
            <a:endParaRPr lang="nl-NL" sz="1000" i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467" name="Tijdelijke aanduiding voor dianummer 3"/>
          <p:cNvSpPr txBox="1">
            <a:spLocks noGrp="1"/>
          </p:cNvSpPr>
          <p:nvPr/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fld id="{95671EBD-FC13-4E5D-A5E0-C178EA36F02C}" type="slidenum">
              <a:rPr lang="nl-NL" sz="1000" i="1">
                <a:solidFill>
                  <a:srgbClr val="FFFFFF"/>
                </a:solidFill>
                <a:latin typeface="Arial" charset="0"/>
              </a:rPr>
              <a:pPr eaLnBrk="1" hangingPunct="1"/>
              <a:t>30</a:t>
            </a:fld>
            <a:endParaRPr lang="nl-NL" sz="1000" i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395288" y="5764213"/>
            <a:ext cx="5832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309" tIns="41154" rIns="82309" bIns="41154">
            <a:spAutoFit/>
          </a:bodyPr>
          <a:lstStyle/>
          <a:p>
            <a:pPr defTabSz="823913"/>
            <a:r>
              <a:rPr lang="nl-NL" sz="2500" b="1" i="1">
                <a:solidFill>
                  <a:schemeClr val="accent1"/>
                </a:solidFill>
                <a:latin typeface="Arial" charset="0"/>
              </a:rPr>
              <a:t>Global noronet and FBVE network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2239962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3913">
              <a:spcBef>
                <a:spcPct val="50000"/>
              </a:spcBef>
            </a:pPr>
            <a:r>
              <a:rPr lang="nl-NL" sz="2000" b="1" i="1">
                <a:solidFill>
                  <a:schemeClr val="accent1"/>
                </a:solidFill>
                <a:latin typeface="Arial" charset="0"/>
              </a:rPr>
              <a:t>RIVM </a:t>
            </a:r>
          </a:p>
          <a:p>
            <a:pPr defTabSz="823913">
              <a:spcBef>
                <a:spcPct val="50000"/>
              </a:spcBef>
            </a:pPr>
            <a:r>
              <a:rPr lang="nl-NL" sz="1400" i="1">
                <a:solidFill>
                  <a:srgbClr val="0D1F74"/>
                </a:solidFill>
                <a:latin typeface="Arial" charset="0"/>
              </a:rPr>
              <a:t>Dr Harry Vennema	</a:t>
            </a:r>
          </a:p>
          <a:p>
            <a:pPr defTabSz="823913">
              <a:spcBef>
                <a:spcPct val="50000"/>
              </a:spcBef>
            </a:pPr>
            <a:r>
              <a:rPr lang="nl-NL" sz="1400" i="1">
                <a:solidFill>
                  <a:srgbClr val="0D1F74"/>
                </a:solidFill>
                <a:latin typeface="Arial" charset="0"/>
              </a:rPr>
              <a:t>Annelies Kroneman</a:t>
            </a:r>
          </a:p>
          <a:p>
            <a:pPr defTabSz="823913">
              <a:spcBef>
                <a:spcPct val="50000"/>
              </a:spcBef>
            </a:pPr>
            <a:r>
              <a:rPr lang="nl-NL" sz="1400" i="1">
                <a:solidFill>
                  <a:srgbClr val="0D1F74"/>
                </a:solidFill>
                <a:latin typeface="Arial" charset="0"/>
              </a:rPr>
              <a:t>Bas van der Veer</a:t>
            </a:r>
          </a:p>
          <a:p>
            <a:pPr defTabSz="823913">
              <a:spcBef>
                <a:spcPct val="50000"/>
              </a:spcBef>
            </a:pPr>
            <a:r>
              <a:rPr lang="nl-NL" sz="1400" i="1">
                <a:solidFill>
                  <a:srgbClr val="0D1F74"/>
                </a:solidFill>
                <a:latin typeface="Arial" charset="0"/>
              </a:rPr>
              <a:t>Prof Peter Teunis</a:t>
            </a:r>
          </a:p>
          <a:p>
            <a:pPr defTabSz="823913">
              <a:spcBef>
                <a:spcPct val="50000"/>
              </a:spcBef>
            </a:pPr>
            <a:r>
              <a:rPr lang="nl-NL" sz="1400" i="1">
                <a:solidFill>
                  <a:srgbClr val="0D1F74"/>
                </a:solidFill>
                <a:latin typeface="Arial" charset="0"/>
              </a:rPr>
              <a:t>Dr Erwin Duizer</a:t>
            </a:r>
          </a:p>
          <a:p>
            <a:pPr defTabSz="823913">
              <a:spcBef>
                <a:spcPct val="50000"/>
              </a:spcBef>
            </a:pPr>
            <a:endParaRPr lang="nl-NL" sz="1400" i="1">
              <a:solidFill>
                <a:srgbClr val="0D1F74"/>
              </a:solidFill>
              <a:latin typeface="Arial" charset="0"/>
            </a:endParaRPr>
          </a:p>
          <a:p>
            <a:pPr defTabSz="823913">
              <a:spcBef>
                <a:spcPct val="50000"/>
              </a:spcBef>
            </a:pPr>
            <a:r>
              <a:rPr lang="nl-NL" b="1" i="1">
                <a:solidFill>
                  <a:schemeClr val="accent1"/>
                </a:solidFill>
                <a:latin typeface="Arial" charset="0"/>
              </a:rPr>
              <a:t>FSA</a:t>
            </a:r>
          </a:p>
          <a:p>
            <a:pPr defTabSz="823913">
              <a:spcBef>
                <a:spcPct val="50000"/>
              </a:spcBef>
            </a:pPr>
            <a:r>
              <a:rPr lang="nl-NL" sz="1400" i="1">
                <a:solidFill>
                  <a:srgbClr val="0D1F74"/>
                </a:solidFill>
                <a:latin typeface="Arial" charset="0"/>
              </a:rPr>
              <a:t>Dr Ingeborg Boxman</a:t>
            </a:r>
          </a:p>
          <a:p>
            <a:pPr defTabSz="823913">
              <a:spcBef>
                <a:spcPct val="50000"/>
              </a:spcBef>
            </a:pPr>
            <a:endParaRPr lang="nl-NL" sz="1400" i="1">
              <a:solidFill>
                <a:srgbClr val="0D1F74"/>
              </a:solidFill>
              <a:latin typeface="Arial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771775" y="1341438"/>
            <a:ext cx="33051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3913">
              <a:spcBef>
                <a:spcPct val="50000"/>
              </a:spcBef>
            </a:pPr>
            <a:r>
              <a:rPr lang="nl-NL" sz="2000" b="1" i="1">
                <a:solidFill>
                  <a:schemeClr val="accent1"/>
                </a:solidFill>
                <a:latin typeface="Arial" charset="0"/>
              </a:rPr>
              <a:t>Erasmus University</a:t>
            </a:r>
          </a:p>
          <a:p>
            <a:pPr defTabSz="823913">
              <a:spcBef>
                <a:spcPct val="50000"/>
              </a:spcBef>
            </a:pPr>
            <a:r>
              <a:rPr lang="nl-NL" sz="1400" i="1">
                <a:solidFill>
                  <a:srgbClr val="000000"/>
                </a:solidFill>
                <a:latin typeface="Arial" charset="0"/>
              </a:rPr>
              <a:t>Dr Thijs Beersma</a:t>
            </a:r>
          </a:p>
          <a:p>
            <a:pPr defTabSz="823913">
              <a:spcBef>
                <a:spcPct val="50000"/>
              </a:spcBef>
            </a:pPr>
            <a:r>
              <a:rPr lang="nl-NL" sz="1400" i="1">
                <a:solidFill>
                  <a:srgbClr val="000000"/>
                </a:solidFill>
                <a:latin typeface="Arial" charset="0"/>
              </a:rPr>
              <a:t>Jolanda Bogerman</a:t>
            </a:r>
          </a:p>
          <a:p>
            <a:pPr defTabSz="823913">
              <a:spcBef>
                <a:spcPct val="50000"/>
              </a:spcBef>
            </a:pPr>
            <a:r>
              <a:rPr lang="nl-NL" sz="1400" i="1">
                <a:solidFill>
                  <a:srgbClr val="0D1F74"/>
                </a:solidFill>
                <a:latin typeface="Arial" charset="0"/>
              </a:rPr>
              <a:t>Dr Pieter Fraaij</a:t>
            </a:r>
          </a:p>
          <a:p>
            <a:pPr defTabSz="823913">
              <a:spcBef>
                <a:spcPct val="50000"/>
              </a:spcBef>
            </a:pPr>
            <a:r>
              <a:rPr lang="nl-NL" sz="1400" i="1">
                <a:solidFill>
                  <a:srgbClr val="0D1F74"/>
                </a:solidFill>
                <a:latin typeface="Arial" charset="0"/>
              </a:rPr>
              <a:t>Susan Pas</a:t>
            </a:r>
          </a:p>
          <a:p>
            <a:pPr defTabSz="823913">
              <a:spcBef>
                <a:spcPct val="50000"/>
              </a:spcBef>
            </a:pPr>
            <a:r>
              <a:rPr lang="nl-NL" sz="1400" i="1">
                <a:solidFill>
                  <a:srgbClr val="0D1F74"/>
                </a:solidFill>
                <a:latin typeface="Arial" charset="0"/>
              </a:rPr>
              <a:t>Dr Martin Schutten</a:t>
            </a:r>
          </a:p>
          <a:p>
            <a:pPr defTabSz="823913">
              <a:spcBef>
                <a:spcPct val="50000"/>
              </a:spcBef>
            </a:pPr>
            <a:r>
              <a:rPr lang="nl-NL" sz="1400" i="1">
                <a:solidFill>
                  <a:srgbClr val="0D1F74"/>
                </a:solidFill>
                <a:latin typeface="Arial" charset="0"/>
              </a:rPr>
              <a:t>Prof Jan Henrik Richardus</a:t>
            </a:r>
          </a:p>
          <a:p>
            <a:pPr defTabSz="823913">
              <a:spcBef>
                <a:spcPct val="50000"/>
              </a:spcBef>
            </a:pPr>
            <a:endParaRPr lang="nl-NL" sz="1400" i="1">
              <a:solidFill>
                <a:srgbClr val="0D1F74"/>
              </a:solidFill>
              <a:latin typeface="Arial" charset="0"/>
            </a:endParaRPr>
          </a:p>
          <a:p>
            <a:pPr defTabSz="823913">
              <a:spcBef>
                <a:spcPct val="50000"/>
              </a:spcBef>
            </a:pPr>
            <a:r>
              <a:rPr lang="nl-NL" i="1">
                <a:solidFill>
                  <a:srgbClr val="FF0000"/>
                </a:solidFill>
                <a:latin typeface="Arial" charset="0"/>
              </a:rPr>
              <a:t>PhD students</a:t>
            </a:r>
          </a:p>
          <a:p>
            <a:pPr defTabSz="823913">
              <a:spcBef>
                <a:spcPct val="50000"/>
              </a:spcBef>
            </a:pPr>
            <a:r>
              <a:rPr lang="en-US" sz="1400" i="1">
                <a:solidFill>
                  <a:srgbClr val="0D1F74"/>
                </a:solidFill>
                <a:latin typeface="Arial" charset="0"/>
              </a:rPr>
              <a:t>D</a:t>
            </a:r>
            <a:r>
              <a:rPr lang="nl-NL" sz="1400" i="1">
                <a:solidFill>
                  <a:srgbClr val="0D1F74"/>
                </a:solidFill>
                <a:latin typeface="Arial" charset="0"/>
              </a:rPr>
              <a:t>r Joukje Siebenga</a:t>
            </a:r>
          </a:p>
          <a:p>
            <a:pPr defTabSz="823913">
              <a:spcBef>
                <a:spcPct val="50000"/>
              </a:spcBef>
            </a:pPr>
            <a:r>
              <a:rPr lang="nl-NL" sz="1400" i="1">
                <a:solidFill>
                  <a:srgbClr val="0D1F74"/>
                </a:solidFill>
                <a:latin typeface="Arial" charset="0"/>
              </a:rPr>
              <a:t>Dr Faizel Sukhrie</a:t>
            </a:r>
          </a:p>
          <a:p>
            <a:pPr defTabSz="823913">
              <a:spcBef>
                <a:spcPct val="50000"/>
              </a:spcBef>
            </a:pPr>
            <a:r>
              <a:rPr lang="nl-NL" sz="1400" i="1">
                <a:solidFill>
                  <a:srgbClr val="0D1F74"/>
                </a:solidFill>
                <a:latin typeface="Arial" charset="0"/>
              </a:rPr>
              <a:t>Mariska Petrignani</a:t>
            </a:r>
          </a:p>
          <a:p>
            <a:pPr defTabSz="823913">
              <a:spcBef>
                <a:spcPct val="50000"/>
              </a:spcBef>
            </a:pPr>
            <a:r>
              <a:rPr lang="nl-NL" sz="1400" i="1">
                <a:solidFill>
                  <a:srgbClr val="0D1F74"/>
                </a:solidFill>
                <a:latin typeface="Arial" charset="0"/>
              </a:rPr>
              <a:t>Janko van Beek</a:t>
            </a:r>
          </a:p>
          <a:p>
            <a:pPr defTabSz="823913">
              <a:spcBef>
                <a:spcPct val="50000"/>
              </a:spcBef>
            </a:pPr>
            <a:endParaRPr lang="nl-NL" sz="1400" i="1">
              <a:solidFill>
                <a:srgbClr val="0D1F74"/>
              </a:solidFill>
              <a:latin typeface="Arial" charset="0"/>
            </a:endParaRPr>
          </a:p>
          <a:p>
            <a:pPr defTabSz="823913">
              <a:spcBef>
                <a:spcPct val="50000"/>
              </a:spcBef>
            </a:pPr>
            <a:endParaRPr lang="nl-NL" sz="1400" i="1">
              <a:solidFill>
                <a:srgbClr val="0D1F74"/>
              </a:solidFill>
              <a:latin typeface="Arial" charset="0"/>
            </a:endParaRPr>
          </a:p>
          <a:p>
            <a:pPr defTabSz="823913">
              <a:spcBef>
                <a:spcPct val="50000"/>
              </a:spcBef>
            </a:pPr>
            <a:endParaRPr lang="nl-NL" sz="1400" i="1">
              <a:solidFill>
                <a:srgbClr val="0D1F74"/>
              </a:solidFill>
              <a:latin typeface="Arial" charset="0"/>
            </a:endParaRPr>
          </a:p>
          <a:p>
            <a:pPr defTabSz="823913">
              <a:spcBef>
                <a:spcPct val="50000"/>
              </a:spcBef>
            </a:pPr>
            <a:endParaRPr lang="nl-NL" sz="1400" i="1">
              <a:solidFill>
                <a:srgbClr val="0D1F74"/>
              </a:solidFill>
              <a:latin typeface="Arial" charset="0"/>
            </a:endParaRPr>
          </a:p>
          <a:p>
            <a:pPr defTabSz="823913">
              <a:spcBef>
                <a:spcPct val="50000"/>
              </a:spcBef>
            </a:pPr>
            <a:endParaRPr lang="nl-NL" sz="2000" i="1">
              <a:solidFill>
                <a:srgbClr val="0D1F74"/>
              </a:solidFill>
              <a:latin typeface="Arial" charset="0"/>
            </a:endParaRPr>
          </a:p>
          <a:p>
            <a:pPr defTabSz="823913">
              <a:spcBef>
                <a:spcPct val="50000"/>
              </a:spcBef>
            </a:pPr>
            <a:endParaRPr lang="nl-NL" sz="2000" i="1">
              <a:solidFill>
                <a:srgbClr val="0D1F74"/>
              </a:solidFill>
              <a:latin typeface="Arial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50825" y="333375"/>
            <a:ext cx="2841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314" tIns="41157" rIns="82314" bIns="41157">
            <a:spAutoFit/>
          </a:bodyPr>
          <a:lstStyle/>
          <a:p>
            <a:pPr defTabSz="823913"/>
            <a:r>
              <a:rPr lang="nl-NL" sz="2400" b="1">
                <a:solidFill>
                  <a:schemeClr val="bg1"/>
                </a:solidFill>
              </a:rPr>
              <a:t>Ackowledgements</a:t>
            </a:r>
          </a:p>
        </p:txBody>
      </p:sp>
      <p:pic>
        <p:nvPicPr>
          <p:cNvPr id="62472" name="Picture 8" descr="logo noronet rechtsbove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188" y="0"/>
            <a:ext cx="1547812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7524750" y="1412875"/>
            <a:ext cx="165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i="1">
                <a:solidFill>
                  <a:schemeClr val="accent1"/>
                </a:solidFill>
                <a:latin typeface="Arial" charset="0"/>
              </a:rPr>
              <a:t>www.noronet.nl</a:t>
            </a:r>
          </a:p>
        </p:txBody>
      </p:sp>
      <p:sp>
        <p:nvSpPr>
          <p:cNvPr id="62474" name="Rectangle 12"/>
          <p:cNvSpPr>
            <a:spLocks noChangeArrowheads="1"/>
          </p:cNvSpPr>
          <p:nvPr/>
        </p:nvSpPr>
        <p:spPr bwMode="auto">
          <a:xfrm>
            <a:off x="5364163" y="2205038"/>
            <a:ext cx="4572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sz="1400"/>
              <a:t>Noronet partners</a:t>
            </a:r>
          </a:p>
          <a:p>
            <a:pPr eaLnBrk="1" hangingPunct="1"/>
            <a:r>
              <a:rPr lang="nl-NL" sz="1400"/>
              <a:t>Calicinet – Jan Vinje CDC US</a:t>
            </a:r>
          </a:p>
          <a:p>
            <a:pPr eaLnBrk="1" hangingPunct="1"/>
            <a:r>
              <a:rPr lang="nl-NL" sz="1400"/>
              <a:t>Episurv – Joanna Hewitt, NZ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C7C975-DCEC-405E-87AF-2925A60F4C62}" type="slidenum">
              <a:rPr lang="nl-NL"/>
              <a:pPr/>
              <a:t>31</a:t>
            </a:fld>
            <a:endParaRPr lang="nl-NL"/>
          </a:p>
        </p:txBody>
      </p:sp>
      <p:pic>
        <p:nvPicPr>
          <p:cNvPr id="64515" name="Picture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00325" y="1485900"/>
            <a:ext cx="406717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4787900" y="3357563"/>
            <a:ext cx="8556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96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www.his.org.uk</a:t>
            </a:r>
          </a:p>
        </p:txBody>
      </p:sp>
      <p:sp>
        <p:nvSpPr>
          <p:cNvPr id="6553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NL"/>
              <a:t>Retraite virologie, november 2011 | 23 november 2010</a:t>
            </a:r>
          </a:p>
        </p:txBody>
      </p:sp>
      <p:sp>
        <p:nvSpPr>
          <p:cNvPr id="6554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4F78FA-B1D8-4691-B9AC-F5CE4964025F}" type="slidenum">
              <a:rPr lang="nl-NL"/>
              <a:pPr/>
              <a:t>32</a:t>
            </a:fld>
            <a:endParaRPr lang="nl-NL"/>
          </a:p>
        </p:txBody>
      </p:sp>
      <p:pic>
        <p:nvPicPr>
          <p:cNvPr id="65541" name="Picture 3" descr="Screen shot 2014-11-17 at 3.48.45 A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/>
          <p:cNvPicPr>
            <a:picLocks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8313" y="1412875"/>
            <a:ext cx="4073525" cy="2219325"/>
          </a:xfrm>
          <a:noFill/>
        </p:spPr>
      </p:pic>
      <p:grpSp>
        <p:nvGrpSpPr>
          <p:cNvPr id="33796" name="Group 37"/>
          <p:cNvGrpSpPr>
            <a:grpSpLocks/>
          </p:cNvGrpSpPr>
          <p:nvPr/>
        </p:nvGrpSpPr>
        <p:grpSpPr bwMode="auto">
          <a:xfrm>
            <a:off x="4787900" y="1700213"/>
            <a:ext cx="3313113" cy="1800225"/>
            <a:chOff x="2103" y="713"/>
            <a:chExt cx="3425" cy="1926"/>
          </a:xfrm>
        </p:grpSpPr>
        <p:pic>
          <p:nvPicPr>
            <p:cNvPr id="33799" name="Picture 33" descr="Clip000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103" y="738"/>
              <a:ext cx="3161" cy="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3794" name="Object 34"/>
            <p:cNvGraphicFramePr>
              <a:graphicFrameLocks noChangeAspect="1"/>
            </p:cNvGraphicFramePr>
            <p:nvPr/>
          </p:nvGraphicFramePr>
          <p:xfrm>
            <a:off x="3924" y="713"/>
            <a:ext cx="1604" cy="1874"/>
          </p:xfrm>
          <a:graphic>
            <a:graphicData uri="http://schemas.openxmlformats.org/presentationml/2006/ole">
              <p:oleObj spid="_x0000_s33794" name="Bitmap Image" r:id="rId5" imgW="3161905" imgH="3696216" progId="Paint.Picture">
                <p:embed/>
              </p:oleObj>
            </a:graphicData>
          </a:graphic>
        </p:graphicFrame>
        <p:sp>
          <p:nvSpPr>
            <p:cNvPr id="33800" name="Rectangle 35"/>
            <p:cNvSpPr>
              <a:spLocks noChangeArrowheads="1"/>
            </p:cNvSpPr>
            <p:nvPr/>
          </p:nvSpPr>
          <p:spPr bwMode="auto">
            <a:xfrm>
              <a:off x="2615" y="844"/>
              <a:ext cx="289" cy="522"/>
            </a:xfrm>
            <a:prstGeom prst="rect">
              <a:avLst/>
            </a:prstGeom>
            <a:noFill/>
            <a:ln w="57150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Arial" charset="0"/>
              </a:endParaRPr>
            </a:p>
          </p:txBody>
        </p:sp>
        <p:cxnSp>
          <p:nvCxnSpPr>
            <p:cNvPr id="33801" name="AutoShape 36"/>
            <p:cNvCxnSpPr>
              <a:cxnSpLocks noChangeShapeType="1"/>
              <a:stCxn id="33800" idx="0"/>
            </p:cNvCxnSpPr>
            <p:nvPr/>
          </p:nvCxnSpPr>
          <p:spPr bwMode="auto">
            <a:xfrm rot="-5400000">
              <a:off x="3707" y="-218"/>
              <a:ext cx="97" cy="1992"/>
            </a:xfrm>
            <a:prstGeom prst="curvedConnector3">
              <a:avLst>
                <a:gd name="adj1" fmla="val 229898"/>
              </a:avLst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</p:spPr>
        </p:cxnSp>
      </p:grp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250825" y="6381750"/>
            <a:ext cx="2525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nl-NL"/>
              <a:t>Jiang and Tan, 2010</a:t>
            </a:r>
            <a:endParaRPr lang="en-US"/>
          </a:p>
        </p:txBody>
      </p:sp>
      <p:pic>
        <p:nvPicPr>
          <p:cNvPr id="33798" name="Picture 2"/>
          <p:cNvPicPr>
            <a:picLocks noChangeAspect="1" noChangeArrowheads="1"/>
          </p:cNvPicPr>
          <p:nvPr>
            <p:ph idx="4294967295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2987675" y="3644900"/>
            <a:ext cx="4086225" cy="2219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Norovirus diagnostics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nl-NL" sz="1800" smtClean="0"/>
          </a:p>
          <a:p>
            <a:pPr>
              <a:lnSpc>
                <a:spcPct val="90000"/>
              </a:lnSpc>
            </a:pPr>
            <a:r>
              <a:rPr lang="nl-NL" sz="1800" smtClean="0"/>
              <a:t>No cell culture model (?)</a:t>
            </a:r>
          </a:p>
          <a:p>
            <a:pPr>
              <a:lnSpc>
                <a:spcPct val="90000"/>
              </a:lnSpc>
            </a:pPr>
            <a:endParaRPr lang="nl-NL" sz="1800" smtClean="0"/>
          </a:p>
          <a:p>
            <a:pPr>
              <a:lnSpc>
                <a:spcPct val="90000"/>
              </a:lnSpc>
            </a:pPr>
            <a:r>
              <a:rPr lang="nl-NL" sz="1800" smtClean="0"/>
              <a:t>RT-PCR based for individual patients</a:t>
            </a:r>
          </a:p>
          <a:p>
            <a:pPr lvl="1">
              <a:lnSpc>
                <a:spcPct val="90000"/>
              </a:lnSpc>
            </a:pPr>
            <a:endParaRPr lang="nl-NL" sz="1200" smtClean="0"/>
          </a:p>
          <a:p>
            <a:pPr lvl="1">
              <a:lnSpc>
                <a:spcPct val="90000"/>
              </a:lnSpc>
            </a:pPr>
            <a:r>
              <a:rPr lang="nl-NL" sz="1200" smtClean="0"/>
              <a:t>Conserved genome targets</a:t>
            </a:r>
          </a:p>
          <a:p>
            <a:pPr lvl="1">
              <a:lnSpc>
                <a:spcPct val="90000"/>
              </a:lnSpc>
            </a:pPr>
            <a:r>
              <a:rPr lang="nl-NL" sz="1200" smtClean="0"/>
              <a:t>Note genetic diversity &gt; validation of PCR assays is difficult (GII4 and GII3 most commonly detected in patients)</a:t>
            </a:r>
          </a:p>
          <a:p>
            <a:pPr lvl="1">
              <a:lnSpc>
                <a:spcPct val="90000"/>
              </a:lnSpc>
            </a:pPr>
            <a:r>
              <a:rPr lang="nl-NL" sz="1200" smtClean="0"/>
              <a:t>QCMD quality control panels</a:t>
            </a:r>
          </a:p>
          <a:p>
            <a:pPr>
              <a:lnSpc>
                <a:spcPct val="90000"/>
              </a:lnSpc>
            </a:pPr>
            <a:endParaRPr lang="nl-NL" sz="1800" smtClean="0"/>
          </a:p>
          <a:p>
            <a:pPr>
              <a:lnSpc>
                <a:spcPct val="90000"/>
              </a:lnSpc>
            </a:pPr>
            <a:r>
              <a:rPr lang="nl-NL" sz="1800" smtClean="0"/>
              <a:t>ELISA for outbreak diagnostics (insufficient sensitivity for case-based diagnostics)</a:t>
            </a:r>
          </a:p>
          <a:p>
            <a:pPr>
              <a:lnSpc>
                <a:spcPct val="90000"/>
              </a:lnSpc>
            </a:pPr>
            <a:endParaRPr lang="nl-NL" sz="1800" smtClean="0"/>
          </a:p>
          <a:p>
            <a:pPr>
              <a:lnSpc>
                <a:spcPct val="90000"/>
              </a:lnSpc>
            </a:pPr>
            <a:r>
              <a:rPr lang="nl-NL" sz="1800" smtClean="0"/>
              <a:t>Genotyping</a:t>
            </a:r>
          </a:p>
          <a:p>
            <a:pPr lvl="1">
              <a:lnSpc>
                <a:spcPct val="90000"/>
              </a:lnSpc>
            </a:pPr>
            <a:r>
              <a:rPr lang="nl-NL" sz="1200" smtClean="0"/>
              <a:t>May be used in outbreak investigations</a:t>
            </a:r>
          </a:p>
          <a:p>
            <a:pPr lvl="1">
              <a:lnSpc>
                <a:spcPct val="90000"/>
              </a:lnSpc>
            </a:pPr>
            <a:r>
              <a:rPr lang="nl-NL" sz="1200" smtClean="0"/>
              <a:t>Capsid and polymerase gene based</a:t>
            </a:r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-36513" y="-458788"/>
            <a:ext cx="9467851" cy="7704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5843" name="Tekstvak 2"/>
          <p:cNvSpPr txBox="1">
            <a:spLocks noChangeArrowheads="1"/>
          </p:cNvSpPr>
          <p:nvPr/>
        </p:nvSpPr>
        <p:spPr bwMode="auto">
          <a:xfrm>
            <a:off x="250825" y="6276975"/>
            <a:ext cx="58086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600">
                <a:latin typeface="Arial" charset="0"/>
              </a:rPr>
              <a:t>Clarke et al, 2010; Verhoef et al., 2011; Kroneman et al., 2013</a:t>
            </a:r>
          </a:p>
          <a:p>
            <a:endParaRPr lang="nl-NL" sz="1600">
              <a:latin typeface="Arial" charset="0"/>
            </a:endParaRP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755650" y="188913"/>
            <a:ext cx="6032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Family, genus, genogroups, genotypes, variants  </a:t>
            </a:r>
          </a:p>
        </p:txBody>
      </p:sp>
      <p:pic>
        <p:nvPicPr>
          <p:cNvPr id="35845" name="Picture 105" descr="GIItree_nw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37263" y="3789363"/>
            <a:ext cx="297497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07" descr="GItree_nw"/>
          <p:cNvPicPr>
            <a:picLocks noChangeAspect="1" noChangeArrowheads="1"/>
          </p:cNvPicPr>
          <p:nvPr/>
        </p:nvPicPr>
        <p:blipFill>
          <a:blip r:embed="rId3" cstate="screen"/>
          <a:srcRect r="15750"/>
          <a:stretch>
            <a:fillRect/>
          </a:stretch>
        </p:blipFill>
        <p:spPr bwMode="auto">
          <a:xfrm>
            <a:off x="5703888" y="476250"/>
            <a:ext cx="3440112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088" y="1341438"/>
            <a:ext cx="367347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Line 6"/>
          <p:cNvSpPr>
            <a:spLocks noChangeShapeType="1"/>
          </p:cNvSpPr>
          <p:nvPr/>
        </p:nvSpPr>
        <p:spPr bwMode="auto">
          <a:xfrm flipH="1" flipV="1">
            <a:off x="2987675" y="2781300"/>
            <a:ext cx="195263" cy="1587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3059113" y="2852738"/>
            <a:ext cx="2603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nl-NL">
                <a:solidFill>
                  <a:srgbClr val="FF0066"/>
                </a:solidFill>
              </a:rPr>
              <a:t>Geno</a:t>
            </a:r>
            <a:r>
              <a:rPr lang="nl-NL" u="sng">
                <a:solidFill>
                  <a:srgbClr val="FF0066"/>
                </a:solidFill>
              </a:rPr>
              <a:t>group</a:t>
            </a:r>
            <a:r>
              <a:rPr lang="nl-NL">
                <a:solidFill>
                  <a:srgbClr val="FF0066"/>
                </a:solidFill>
              </a:rPr>
              <a:t> (I, II, IV)</a:t>
            </a:r>
            <a:endParaRPr lang="en-US">
              <a:solidFill>
                <a:srgbClr val="FF0066"/>
              </a:solidFill>
            </a:endParaRP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3924300" y="1484313"/>
            <a:ext cx="2303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nl-NL">
                <a:solidFill>
                  <a:srgbClr val="FF0066"/>
                </a:solidFill>
              </a:rPr>
              <a:t>Geno</a:t>
            </a:r>
            <a:r>
              <a:rPr lang="nl-NL" u="sng">
                <a:solidFill>
                  <a:srgbClr val="FF0066"/>
                </a:solidFill>
              </a:rPr>
              <a:t>type</a:t>
            </a:r>
            <a:r>
              <a:rPr lang="nl-NL">
                <a:solidFill>
                  <a:srgbClr val="FF0066"/>
                </a:solidFill>
              </a:rPr>
              <a:t> (I.1, I.2, II.4 etc)</a:t>
            </a:r>
            <a:endParaRPr lang="en-US">
              <a:solidFill>
                <a:srgbClr val="FF0066"/>
              </a:solidFill>
            </a:endParaRP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3851275" y="2133600"/>
            <a:ext cx="288925" cy="14446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5852" name="Line 11"/>
          <p:cNvSpPr>
            <a:spLocks noChangeShapeType="1"/>
          </p:cNvSpPr>
          <p:nvPr/>
        </p:nvSpPr>
        <p:spPr bwMode="auto">
          <a:xfrm>
            <a:off x="5795963" y="1916113"/>
            <a:ext cx="288925" cy="14446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5853" name="Line 11"/>
          <p:cNvSpPr>
            <a:spLocks noChangeShapeType="1"/>
          </p:cNvSpPr>
          <p:nvPr/>
        </p:nvSpPr>
        <p:spPr bwMode="auto">
          <a:xfrm flipV="1">
            <a:off x="7164388" y="6165850"/>
            <a:ext cx="288925" cy="14446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5854" name="Text Box 10"/>
          <p:cNvSpPr txBox="1">
            <a:spLocks noChangeArrowheads="1"/>
          </p:cNvSpPr>
          <p:nvPr/>
        </p:nvSpPr>
        <p:spPr bwMode="auto">
          <a:xfrm>
            <a:off x="6084888" y="6308725"/>
            <a:ext cx="311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nl-NL">
                <a:solidFill>
                  <a:srgbClr val="FF0066"/>
                </a:solidFill>
              </a:rPr>
              <a:t>Dominant Variant (GII.4)</a:t>
            </a:r>
            <a:endParaRPr lang="en-US">
              <a:solidFill>
                <a:srgbClr val="FF0066"/>
              </a:solidFill>
            </a:endParaRPr>
          </a:p>
        </p:txBody>
      </p:sp>
      <p:sp>
        <p:nvSpPr>
          <p:cNvPr id="35855" name="Tekstvak 63"/>
          <p:cNvSpPr txBox="1">
            <a:spLocks noChangeArrowheads="1"/>
          </p:cNvSpPr>
          <p:nvPr/>
        </p:nvSpPr>
        <p:spPr bwMode="auto">
          <a:xfrm>
            <a:off x="3132138" y="4797425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314" tIns="41157" rIns="82314" bIns="41157">
            <a:spAutoFit/>
          </a:bodyPr>
          <a:lstStyle/>
          <a:p>
            <a:pPr algn="r"/>
            <a:r>
              <a:rPr lang="nl-NL" sz="2000">
                <a:latin typeface="Arial" charset="0"/>
              </a:rPr>
              <a:t>GGII</a:t>
            </a:r>
          </a:p>
          <a:p>
            <a:pPr algn="r"/>
            <a:r>
              <a:rPr lang="nl-NL" sz="2000">
                <a:latin typeface="Arial" charset="0"/>
              </a:rPr>
              <a:t>~80%</a:t>
            </a:r>
          </a:p>
          <a:p>
            <a:pPr algn="r"/>
            <a:r>
              <a:rPr lang="en-US" sz="2000">
                <a:latin typeface="Arial" charset="0"/>
              </a:rPr>
              <a:t>S</a:t>
            </a:r>
            <a:r>
              <a:rPr lang="nl-NL" sz="2000">
                <a:latin typeface="Arial" charset="0"/>
              </a:rPr>
              <a:t>easonal</a:t>
            </a:r>
          </a:p>
          <a:p>
            <a:pPr algn="r"/>
            <a:r>
              <a:rPr lang="nl-NL" sz="2000">
                <a:latin typeface="Arial" charset="0"/>
              </a:rPr>
              <a:t>HCAI </a:t>
            </a:r>
          </a:p>
        </p:txBody>
      </p:sp>
      <p:sp>
        <p:nvSpPr>
          <p:cNvPr id="35856" name="Tekstvak 63"/>
          <p:cNvSpPr txBox="1">
            <a:spLocks noChangeArrowheads="1"/>
          </p:cNvSpPr>
          <p:nvPr/>
        </p:nvSpPr>
        <p:spPr bwMode="auto">
          <a:xfrm>
            <a:off x="4248150" y="240030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314" tIns="41157" rIns="82314" bIns="41157">
            <a:spAutoFit/>
          </a:bodyPr>
          <a:lstStyle/>
          <a:p>
            <a:pPr algn="r"/>
            <a:r>
              <a:rPr lang="nl-NL" sz="2000">
                <a:latin typeface="Arial" charset="0"/>
              </a:rPr>
              <a:t>GGI</a:t>
            </a:r>
          </a:p>
          <a:p>
            <a:pPr algn="r"/>
            <a:r>
              <a:rPr lang="nl-NL" sz="2000">
                <a:latin typeface="Arial" charset="0"/>
              </a:rPr>
              <a:t>~20%</a:t>
            </a:r>
          </a:p>
          <a:p>
            <a:pPr algn="r"/>
            <a:r>
              <a:rPr lang="en-US" sz="2000">
                <a:latin typeface="Arial" charset="0"/>
              </a:rPr>
              <a:t>M</a:t>
            </a:r>
            <a:r>
              <a:rPr lang="nl-NL" sz="2000">
                <a:latin typeface="Arial" charset="0"/>
              </a:rPr>
              <a:t>ore varied</a:t>
            </a:r>
          </a:p>
          <a:p>
            <a:pPr algn="r"/>
            <a:r>
              <a:rPr lang="nl-NL" sz="2000">
                <a:latin typeface="Arial" charset="0"/>
              </a:rPr>
              <a:t>Food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6868" name="Tekstvak 7"/>
          <p:cNvSpPr txBox="1">
            <a:spLocks noChangeArrowheads="1"/>
          </p:cNvSpPr>
          <p:nvPr/>
        </p:nvSpPr>
        <p:spPr bwMode="auto">
          <a:xfrm>
            <a:off x="250825" y="333375"/>
            <a:ext cx="7889875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sz="2400"/>
              <a:t>Typing tool and nomenclature; www.noronet.nl</a:t>
            </a:r>
          </a:p>
          <a:p>
            <a:pPr eaLnBrk="1" hangingPunct="1"/>
            <a:r>
              <a:rPr lang="nl-NL" sz="2400"/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0725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42950"/>
            <a:ext cx="951547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chte verbindingslijn met pijl 5"/>
          <p:cNvCxnSpPr>
            <a:cxnSpLocks noChangeShapeType="1"/>
          </p:cNvCxnSpPr>
          <p:nvPr/>
        </p:nvCxnSpPr>
        <p:spPr bwMode="auto">
          <a:xfrm rot="16200000" flipV="1">
            <a:off x="5059363" y="4078288"/>
            <a:ext cx="827087" cy="79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37893" name="Tekstvak 6"/>
          <p:cNvSpPr txBox="1">
            <a:spLocks noChangeArrowheads="1"/>
          </p:cNvSpPr>
          <p:nvPr/>
        </p:nvSpPr>
        <p:spPr bwMode="auto">
          <a:xfrm>
            <a:off x="5364163" y="4581525"/>
            <a:ext cx="28479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sz="1400"/>
              <a:t>Details of method</a:t>
            </a:r>
          </a:p>
          <a:p>
            <a:pPr eaLnBrk="1" hangingPunct="1"/>
            <a:endParaRPr lang="nl-NL" sz="1400"/>
          </a:p>
          <a:p>
            <a:pPr eaLnBrk="1" hangingPunct="1"/>
            <a:r>
              <a:rPr lang="nl-NL" sz="1400"/>
              <a:t>Tables of the reference sequences for each taxonomic level</a:t>
            </a:r>
          </a:p>
        </p:txBody>
      </p:sp>
      <p:sp>
        <p:nvSpPr>
          <p:cNvPr id="37894" name="Tekstvak 7"/>
          <p:cNvSpPr txBox="1">
            <a:spLocks noChangeArrowheads="1"/>
          </p:cNvSpPr>
          <p:nvPr/>
        </p:nvSpPr>
        <p:spPr bwMode="auto">
          <a:xfrm>
            <a:off x="4572000" y="4292600"/>
            <a:ext cx="284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sz="1400"/>
              <a:t>Tutorial</a:t>
            </a:r>
          </a:p>
        </p:txBody>
      </p:sp>
      <p:cxnSp>
        <p:nvCxnSpPr>
          <p:cNvPr id="11" name="Rechte verbindingslijn met pijl 10"/>
          <p:cNvCxnSpPr>
            <a:cxnSpLocks noChangeShapeType="1"/>
          </p:cNvCxnSpPr>
          <p:nvPr/>
        </p:nvCxnSpPr>
        <p:spPr bwMode="auto">
          <a:xfrm rot="5400000" flipH="1" flipV="1">
            <a:off x="6162676" y="4095750"/>
            <a:ext cx="819150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</p:cxnSp>
      <p:cxnSp>
        <p:nvCxnSpPr>
          <p:cNvPr id="13" name="Rechte verbindingslijn met pijl 12"/>
          <p:cNvCxnSpPr>
            <a:cxnSpLocks noChangeShapeType="1"/>
          </p:cNvCxnSpPr>
          <p:nvPr/>
        </p:nvCxnSpPr>
        <p:spPr bwMode="auto">
          <a:xfrm rot="5400000">
            <a:off x="5667375" y="1614488"/>
            <a:ext cx="533400" cy="419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</p:cxnSp>
      <p:cxnSp>
        <p:nvCxnSpPr>
          <p:cNvPr id="18" name="Rechte verbindingslijn met pijl 17"/>
          <p:cNvCxnSpPr>
            <a:cxnSpLocks noChangeShapeType="1"/>
          </p:cNvCxnSpPr>
          <p:nvPr/>
        </p:nvCxnSpPr>
        <p:spPr bwMode="auto">
          <a:xfrm rot="16200000" flipV="1">
            <a:off x="8172450" y="3284538"/>
            <a:ext cx="390525" cy="247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37898" name="Tekstvak 18"/>
          <p:cNvSpPr txBox="1">
            <a:spLocks noChangeArrowheads="1"/>
          </p:cNvSpPr>
          <p:nvPr/>
        </p:nvSpPr>
        <p:spPr bwMode="auto">
          <a:xfrm>
            <a:off x="7524750" y="3789363"/>
            <a:ext cx="16192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sz="1400"/>
              <a:t>Batch job option</a:t>
            </a:r>
          </a:p>
          <a:p>
            <a:pPr eaLnBrk="1" hangingPunct="1"/>
            <a:r>
              <a:rPr lang="nl-NL" sz="1400"/>
              <a:t>(e.g. retyping of up to 10.000 sequences to adapt to standardized nomenclature)</a:t>
            </a:r>
          </a:p>
        </p:txBody>
      </p:sp>
      <p:sp>
        <p:nvSpPr>
          <p:cNvPr id="37899" name="Tekstvak 24"/>
          <p:cNvSpPr txBox="1">
            <a:spLocks noChangeArrowheads="1"/>
          </p:cNvSpPr>
          <p:nvPr/>
        </p:nvSpPr>
        <p:spPr bwMode="auto">
          <a:xfrm>
            <a:off x="2209800" y="4638675"/>
            <a:ext cx="2381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sz="1400"/>
              <a:t>Downloadable results + reference sequences in multiple file formats </a:t>
            </a:r>
          </a:p>
        </p:txBody>
      </p:sp>
      <p:cxnSp>
        <p:nvCxnSpPr>
          <p:cNvPr id="27" name="Rechte verbindingslijn met pijl 26"/>
          <p:cNvCxnSpPr>
            <a:cxnSpLocks noChangeShapeType="1"/>
          </p:cNvCxnSpPr>
          <p:nvPr/>
        </p:nvCxnSpPr>
        <p:spPr bwMode="auto">
          <a:xfrm rot="5400000" flipH="1" flipV="1">
            <a:off x="1219200" y="3486150"/>
            <a:ext cx="1152525" cy="6572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</p:cxnSp>
      <p:cxnSp>
        <p:nvCxnSpPr>
          <p:cNvPr id="29" name="Gebogen verbindingslijn 28"/>
          <p:cNvCxnSpPr>
            <a:cxnSpLocks noChangeShapeType="1"/>
          </p:cNvCxnSpPr>
          <p:nvPr/>
        </p:nvCxnSpPr>
        <p:spPr bwMode="auto">
          <a:xfrm rot="5400000" flipH="1" flipV="1">
            <a:off x="3338512" y="3757613"/>
            <a:ext cx="1095375" cy="6477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37902" name="Tekstvak 30"/>
          <p:cNvSpPr txBox="1">
            <a:spLocks noChangeArrowheads="1"/>
          </p:cNvSpPr>
          <p:nvPr/>
        </p:nvSpPr>
        <p:spPr bwMode="auto">
          <a:xfrm>
            <a:off x="400050" y="4448175"/>
            <a:ext cx="17240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sz="1400"/>
              <a:t>Report:</a:t>
            </a:r>
          </a:p>
          <a:p>
            <a:pPr eaLnBrk="1" hangingPunct="1"/>
            <a:r>
              <a:rPr lang="nl-NL" sz="1400"/>
              <a:t>Genotype and subtype assignment</a:t>
            </a:r>
          </a:p>
          <a:p>
            <a:pPr eaLnBrk="1" hangingPunct="1"/>
            <a:endParaRPr lang="nl-NL" sz="1400"/>
          </a:p>
          <a:p>
            <a:pPr eaLnBrk="1" hangingPunct="1"/>
            <a:r>
              <a:rPr lang="nl-NL" sz="1400"/>
              <a:t>Downloadable: </a:t>
            </a:r>
          </a:p>
          <a:p>
            <a:pPr eaLnBrk="1" hangingPunct="1">
              <a:buFont typeface="Arial" charset="0"/>
              <a:buChar char="•"/>
            </a:pPr>
            <a:r>
              <a:rPr lang="nl-NL" sz="1400"/>
              <a:t>Phylogenetic tree against reference strains </a:t>
            </a:r>
          </a:p>
          <a:p>
            <a:pPr eaLnBrk="1" hangingPunct="1">
              <a:buFont typeface="Arial" charset="0"/>
              <a:buChar char="•"/>
            </a:pPr>
            <a:r>
              <a:rPr lang="nl-NL" sz="1400"/>
              <a:t>Alignment</a:t>
            </a:r>
          </a:p>
          <a:p>
            <a:pPr eaLnBrk="1" hangingPunct="1">
              <a:buFont typeface="Arial" charset="0"/>
              <a:buChar char="•"/>
            </a:pPr>
            <a:r>
              <a:rPr lang="nl-NL" sz="1400"/>
              <a:t>PAUP log file</a:t>
            </a:r>
          </a:p>
        </p:txBody>
      </p:sp>
      <p:pic>
        <p:nvPicPr>
          <p:cNvPr id="37903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8" y="0"/>
            <a:ext cx="90725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Tekstvak 13"/>
          <p:cNvSpPr txBox="1">
            <a:spLocks noChangeArrowheads="1"/>
          </p:cNvSpPr>
          <p:nvPr/>
        </p:nvSpPr>
        <p:spPr bwMode="auto">
          <a:xfrm>
            <a:off x="6156325" y="1268413"/>
            <a:ext cx="2733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sz="1400"/>
              <a:t>Based on outcome of nomenclature discussion</a:t>
            </a:r>
          </a:p>
        </p:txBody>
      </p:sp>
      <p:sp>
        <p:nvSpPr>
          <p:cNvPr id="37905" name="Rectangle 1"/>
          <p:cNvSpPr>
            <a:spLocks noChangeArrowheads="1"/>
          </p:cNvSpPr>
          <p:nvPr/>
        </p:nvSpPr>
        <p:spPr bwMode="auto">
          <a:xfrm>
            <a:off x="4140200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http://www.rivm.nl/en/Topics/N/NoroNet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25195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54751C-09FA-4165-8F01-8BD7B158D0F4}" type="slidenum">
              <a:rPr lang="nl-NL"/>
              <a:pPr/>
              <a:t>9</a:t>
            </a:fld>
            <a:endParaRPr lang="nl-NL"/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5888"/>
            <a:ext cx="47879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357563"/>
            <a:ext cx="47879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263" y="3429000"/>
            <a:ext cx="35528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5148263" y="333375"/>
            <a:ext cx="367188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i="1">
                <a:solidFill>
                  <a:schemeClr val="accent1"/>
                </a:solidFill>
                <a:latin typeface="Arial" charset="0"/>
              </a:rPr>
              <a:t>Noronet entries, 16 November 2013-16 November 2014 </a:t>
            </a:r>
          </a:p>
          <a:p>
            <a:pPr eaLnBrk="1" hangingPunct="1">
              <a:spcBef>
                <a:spcPct val="50000"/>
              </a:spcBef>
            </a:pPr>
            <a:endParaRPr lang="en-US" sz="1400" i="1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i="1">
                <a:solidFill>
                  <a:schemeClr val="accent1"/>
                </a:solidFill>
                <a:latin typeface="Arial" charset="0"/>
              </a:rPr>
              <a:t>N = 1700</a:t>
            </a:r>
          </a:p>
          <a:p>
            <a:pPr eaLnBrk="1" hangingPunct="1">
              <a:spcBef>
                <a:spcPct val="50000"/>
              </a:spcBef>
            </a:pPr>
            <a:endParaRPr lang="en-US" sz="1400" i="1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i="1">
                <a:solidFill>
                  <a:schemeClr val="accent1"/>
                </a:solidFill>
                <a:latin typeface="Arial" charset="0"/>
              </a:rPr>
              <a:t>Features from the noronet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EMID" val="99b1b425-b02f-4198-ba27-0579617e2cf9"/>
  <p:tag name="SYSTEMVERSION" val="1.0.6.25540"/>
  <p:tag name="SYSTEMCULTURE" val="nl-NL"/>
  <p:tag name="SYSTEMDATE" val="-8589111400854775808"/>
  <p:tag name="SYSTEMINCLUDETOC" val="Yes"/>
  <p:tag name="SYSTEMREPEATTITL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C:\Program Files\RIVM Powerpoint\Images\DefaultTitleSlideImage.jpg"/>
</p:tagLst>
</file>

<file path=ppt/theme/theme1.xml><?xml version="1.0" encoding="utf-8"?>
<a:theme xmlns:a="http://schemas.openxmlformats.org/drawingml/2006/main" name="Rijksoverheid">
  <a:themeElements>
    <a:clrScheme name="Rijksoverheid 1">
      <a:dk1>
        <a:srgbClr val="000000"/>
      </a:dk1>
      <a:lt1>
        <a:srgbClr val="FFFFFF"/>
      </a:lt1>
      <a:dk2>
        <a:srgbClr val="A90061"/>
      </a:dk2>
      <a:lt2>
        <a:srgbClr val="275937"/>
      </a:lt2>
      <a:accent1>
        <a:srgbClr val="8FCAE7"/>
      </a:accent1>
      <a:accent2>
        <a:srgbClr val="76D2B6"/>
      </a:accent2>
      <a:accent3>
        <a:srgbClr val="FFFFFF"/>
      </a:accent3>
      <a:accent4>
        <a:srgbClr val="000000"/>
      </a:accent4>
      <a:accent5>
        <a:srgbClr val="C6E1F1"/>
      </a:accent5>
      <a:accent6>
        <a:srgbClr val="6ABEA5"/>
      </a:accent6>
      <a:hlink>
        <a:srgbClr val="39870C"/>
      </a:hlink>
      <a:folHlink>
        <a:srgbClr val="777C00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A90061"/>
        </a:dk2>
        <a:lt2>
          <a:srgbClr val="275937"/>
        </a:lt2>
        <a:accent1>
          <a:srgbClr val="8FCAE7"/>
        </a:accent1>
        <a:accent2>
          <a:srgbClr val="76D2B6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6ABEA5"/>
        </a:accent6>
        <a:hlink>
          <a:srgbClr val="39870C"/>
        </a:hlink>
        <a:folHlink>
          <a:srgbClr val="77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jksoverheidInhoud">
  <a:themeElements>
    <a:clrScheme name="RijksoverheidInhoud 1">
      <a:dk1>
        <a:srgbClr val="000000"/>
      </a:dk1>
      <a:lt1>
        <a:srgbClr val="FFFFFF"/>
      </a:lt1>
      <a:dk2>
        <a:srgbClr val="A90061"/>
      </a:dk2>
      <a:lt2>
        <a:srgbClr val="275937"/>
      </a:lt2>
      <a:accent1>
        <a:srgbClr val="8FCAE7"/>
      </a:accent1>
      <a:accent2>
        <a:srgbClr val="76D2B6"/>
      </a:accent2>
      <a:accent3>
        <a:srgbClr val="FFFFFF"/>
      </a:accent3>
      <a:accent4>
        <a:srgbClr val="000000"/>
      </a:accent4>
      <a:accent5>
        <a:srgbClr val="C6E1F1"/>
      </a:accent5>
      <a:accent6>
        <a:srgbClr val="6ABEA5"/>
      </a:accent6>
      <a:hlink>
        <a:srgbClr val="39870C"/>
      </a:hlink>
      <a:folHlink>
        <a:srgbClr val="777C00"/>
      </a:folHlink>
    </a:clrScheme>
    <a:fontScheme name="RijksoverheidInhou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Inhoud 1">
        <a:dk1>
          <a:srgbClr val="000000"/>
        </a:dk1>
        <a:lt1>
          <a:srgbClr val="FFFFFF"/>
        </a:lt1>
        <a:dk2>
          <a:srgbClr val="A90061"/>
        </a:dk2>
        <a:lt2>
          <a:srgbClr val="275937"/>
        </a:lt2>
        <a:accent1>
          <a:srgbClr val="8FCAE7"/>
        </a:accent1>
        <a:accent2>
          <a:srgbClr val="76D2B6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6ABEA5"/>
        </a:accent6>
        <a:hlink>
          <a:srgbClr val="39870C"/>
        </a:hlink>
        <a:folHlink>
          <a:srgbClr val="77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Inhou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C2074"/>
    </a:dk1>
    <a:lt1>
      <a:srgbClr val="FFFFFF"/>
    </a:lt1>
    <a:dk2>
      <a:srgbClr val="7DCFE2"/>
    </a:dk2>
    <a:lt2>
      <a:srgbClr val="000000"/>
    </a:lt2>
    <a:accent1>
      <a:srgbClr val="4B78B5"/>
    </a:accent1>
    <a:accent2>
      <a:srgbClr val="E0DC24"/>
    </a:accent2>
    <a:accent3>
      <a:srgbClr val="FFFFFF"/>
    </a:accent3>
    <a:accent4>
      <a:srgbClr val="091A62"/>
    </a:accent4>
    <a:accent5>
      <a:srgbClr val="B1BED7"/>
    </a:accent5>
    <a:accent6>
      <a:srgbClr val="CBC720"/>
    </a:accent6>
    <a:hlink>
      <a:srgbClr val="86C7D9"/>
    </a:hlink>
    <a:folHlink>
      <a:srgbClr val="DC2424"/>
    </a:folHlink>
  </a:clrScheme>
  <a:fontScheme name="Office Them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</TotalTime>
  <Words>1257</Words>
  <Application>Microsoft Macintosh PowerPoint</Application>
  <PresentationFormat>On-screen Show (4:3)</PresentationFormat>
  <Paragraphs>350</Paragraphs>
  <Slides>32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Verdana</vt:lpstr>
      <vt:lpstr>ＭＳ Ｐゴシック</vt:lpstr>
      <vt:lpstr>Arial</vt:lpstr>
      <vt:lpstr>ＭＳ Ｐゴシック</vt:lpstr>
      <vt:lpstr>Wingdings</vt:lpstr>
      <vt:lpstr>Rijksoverheid</vt:lpstr>
      <vt:lpstr>RijksoverheidInhoud</vt:lpstr>
      <vt:lpstr>Bitmap Image</vt:lpstr>
      <vt:lpstr>Norovirus Understanding diversity in relation to detection, healthcare impact, control and prevention</vt:lpstr>
      <vt:lpstr>Norovirus background</vt:lpstr>
      <vt:lpstr>Slide 3</vt:lpstr>
      <vt:lpstr>Slide 4</vt:lpstr>
      <vt:lpstr>Norovirus diagnostics</vt:lpstr>
      <vt:lpstr>Slide 6</vt:lpstr>
      <vt:lpstr>Slide 7</vt:lpstr>
      <vt:lpstr>Slide 8</vt:lpstr>
      <vt:lpstr>Slide 9</vt:lpstr>
      <vt:lpstr>GII4 noroviruses persist through evolution</vt:lpstr>
      <vt:lpstr>Slide 11</vt:lpstr>
      <vt:lpstr>Slide 12</vt:lpstr>
      <vt:lpstr>Slide 13</vt:lpstr>
      <vt:lpstr>Slide 14</vt:lpstr>
      <vt:lpstr>Slide 15</vt:lpstr>
      <vt:lpstr>Slide 16</vt:lpstr>
      <vt:lpstr>Outbreaks reflect high prevalence  of NoV in community</vt:lpstr>
      <vt:lpstr>Slide 18</vt:lpstr>
      <vt:lpstr>Chronic norovirus (&gt;90days) patients in the  Erasmus Mc, Netherlands, 2006 - 2013</vt:lpstr>
      <vt:lpstr>Slide 20</vt:lpstr>
      <vt:lpstr>Use of strain typing for hospital epidemiology</vt:lpstr>
      <vt:lpstr>Transmission chain analysis (who infected whom?)</vt:lpstr>
      <vt:lpstr>Hospital epidemiology using NGS</vt:lpstr>
      <vt:lpstr>Slide 24</vt:lpstr>
      <vt:lpstr>Slide 25</vt:lpstr>
      <vt:lpstr>Slide 26</vt:lpstr>
      <vt:lpstr>Slide 27</vt:lpstr>
      <vt:lpstr>Slide 28</vt:lpstr>
      <vt:lpstr>Take home messages</vt:lpstr>
      <vt:lpstr>Slide 30</vt:lpstr>
      <vt:lpstr>Slide 31</vt:lpstr>
      <vt:lpstr>Slide 32</vt:lpstr>
    </vt:vector>
  </TitlesOfParts>
  <Company>RIVM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Retraite virologie, november 2011</dc:title>
  <dc:creator>Hire User</dc:creator>
  <cp:lastModifiedBy>Helen Evans</cp:lastModifiedBy>
  <cp:revision>256</cp:revision>
  <cp:lastPrinted>2014-11-17T09:00:44Z</cp:lastPrinted>
  <dcterms:created xsi:type="dcterms:W3CDTF">2014-11-17T08:33:35Z</dcterms:created>
  <dcterms:modified xsi:type="dcterms:W3CDTF">2014-11-24T18:07:15Z</dcterms:modified>
</cp:coreProperties>
</file>