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901" r:id="rId2"/>
    <p:sldId id="852" r:id="rId3"/>
    <p:sldId id="899" r:id="rId4"/>
    <p:sldId id="1016" r:id="rId5"/>
    <p:sldId id="1011" r:id="rId6"/>
    <p:sldId id="1010" r:id="rId7"/>
    <p:sldId id="1027" r:id="rId8"/>
    <p:sldId id="964" r:id="rId9"/>
    <p:sldId id="966" r:id="rId10"/>
    <p:sldId id="968" r:id="rId11"/>
    <p:sldId id="969" r:id="rId12"/>
    <p:sldId id="967" r:id="rId13"/>
    <p:sldId id="962" r:id="rId14"/>
    <p:sldId id="971" r:id="rId15"/>
    <p:sldId id="1017" r:id="rId16"/>
    <p:sldId id="970" r:id="rId17"/>
    <p:sldId id="1018" r:id="rId18"/>
    <p:sldId id="963" r:id="rId19"/>
    <p:sldId id="974" r:id="rId20"/>
    <p:sldId id="973" r:id="rId21"/>
    <p:sldId id="972" r:id="rId22"/>
    <p:sldId id="931" r:id="rId23"/>
    <p:sldId id="987" r:id="rId24"/>
    <p:sldId id="990" r:id="rId25"/>
    <p:sldId id="1019" r:id="rId26"/>
    <p:sldId id="1021" r:id="rId27"/>
    <p:sldId id="985" r:id="rId28"/>
    <p:sldId id="975" r:id="rId29"/>
    <p:sldId id="976" r:id="rId30"/>
    <p:sldId id="935" r:id="rId31"/>
    <p:sldId id="977" r:id="rId32"/>
    <p:sldId id="1022" r:id="rId33"/>
    <p:sldId id="1023" r:id="rId34"/>
    <p:sldId id="978" r:id="rId35"/>
    <p:sldId id="1024" r:id="rId36"/>
    <p:sldId id="979" r:id="rId37"/>
    <p:sldId id="1025" r:id="rId38"/>
    <p:sldId id="981" r:id="rId39"/>
    <p:sldId id="982" r:id="rId40"/>
    <p:sldId id="983" r:id="rId41"/>
    <p:sldId id="984" r:id="rId42"/>
    <p:sldId id="1026" r:id="rId43"/>
    <p:sldId id="910" r:id="rId44"/>
    <p:sldId id="1002" r:id="rId45"/>
    <p:sldId id="997" r:id="rId46"/>
    <p:sldId id="1004" r:id="rId47"/>
    <p:sldId id="1005" r:id="rId48"/>
    <p:sldId id="1015" r:id="rId49"/>
    <p:sldId id="1006" r:id="rId50"/>
    <p:sldId id="1014" r:id="rId51"/>
    <p:sldId id="998" r:id="rId52"/>
    <p:sldId id="999" r:id="rId53"/>
    <p:sldId id="876" r:id="rId54"/>
    <p:sldId id="1028" r:id="rId55"/>
    <p:sldId id="1029" r:id="rId56"/>
    <p:sldId id="1030" r:id="rId57"/>
  </p:sldIdLst>
  <p:sldSz cx="9144000" cy="6858000" type="screen4x3"/>
  <p:notesSz cx="6642100" cy="9779000"/>
  <p:custDataLst>
    <p:tags r:id="rId60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charset="0"/>
        <a:ea typeface="MS PGothic" pitchFamily="34" charset="-128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charset="0"/>
        <a:ea typeface="MS PGothic" pitchFamily="34" charset="-128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charset="0"/>
        <a:ea typeface="MS PGothic" pitchFamily="34" charset="-128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charset="0"/>
        <a:ea typeface="MS PGothic" pitchFamily="34" charset="-128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5949"/>
    <a:srgbClr val="CCFF99"/>
    <a:srgbClr val="FFB01A"/>
    <a:srgbClr val="FFCFD8"/>
    <a:srgbClr val="A8DBFF"/>
    <a:srgbClr val="E9E4FF"/>
    <a:srgbClr val="FFF1D6"/>
    <a:srgbClr val="11F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394" y="-8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06"/>
    </p:cViewPr>
  </p:sorterViewPr>
  <p:notesViewPr>
    <p:cSldViewPr>
      <p:cViewPr varScale="1">
        <p:scale>
          <a:sx n="29" d="100"/>
          <a:sy n="29" d="100"/>
        </p:scale>
        <p:origin x="-888" y="-102"/>
      </p:cViewPr>
      <p:guideLst>
        <p:guide orient="horz" pos="3080"/>
        <p:guide pos="209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JYM:Copy%20of%20Hospital%20Sampling%20dat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400"/>
            </a:pPr>
            <a:r>
              <a:rPr lang="en-GB" sz="1400" dirty="0"/>
              <a:t>Surface Temperature</a:t>
            </a:r>
            <a:r>
              <a:rPr lang="en-GB" sz="1400" baseline="0" dirty="0"/>
              <a:t> and Relative Humidity, UHW</a:t>
            </a:r>
            <a:endParaRPr lang="en-GB" sz="1400" dirty="0"/>
          </a:p>
        </c:rich>
      </c:tx>
      <c:layout>
        <c:manualLayout>
          <c:xMode val="edge"/>
          <c:yMode val="edge"/>
          <c:x val="0.12890431796336199"/>
          <c:y val="1.946337238249249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0034750784877"/>
          <c:y val="0.26002949260781699"/>
          <c:w val="0.52544564291568396"/>
          <c:h val="0.52800100400367"/>
        </c:manualLayout>
      </c:layout>
      <c:lineChart>
        <c:grouping val="standard"/>
        <c:varyColors val="0"/>
        <c:ser>
          <c:idx val="0"/>
          <c:order val="0"/>
          <c:tx>
            <c:strRef>
              <c:f>Graph!$D$5</c:f>
              <c:strCache>
                <c:ptCount val="1"/>
                <c:pt idx="0">
                  <c:v>% RH 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triang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numRef>
              <c:f>(Graph!$B$19,Graph!$B$15,Graph!$B$11,Graph!$B$6)</c:f>
              <c:numCache>
                <c:formatCode>[$-F800]dddd\,\ mmmm\ dd\,\ yyyy</c:formatCode>
                <c:ptCount val="4"/>
                <c:pt idx="0">
                  <c:v>40834</c:v>
                </c:pt>
                <c:pt idx="1">
                  <c:v>40771</c:v>
                </c:pt>
                <c:pt idx="2">
                  <c:v>40711</c:v>
                </c:pt>
                <c:pt idx="3">
                  <c:v>40652</c:v>
                </c:pt>
              </c:numCache>
            </c:numRef>
          </c:cat>
          <c:val>
            <c:numRef>
              <c:f>(Graph!$D$8,Graph!$D$12,Graph!$D$16,Graph!$D$20)</c:f>
              <c:numCache>
                <c:formatCode>General</c:formatCode>
                <c:ptCount val="4"/>
                <c:pt idx="0">
                  <c:v>35.700000000000003</c:v>
                </c:pt>
                <c:pt idx="1">
                  <c:v>47.5</c:v>
                </c:pt>
                <c:pt idx="2">
                  <c:v>58.65</c:v>
                </c:pt>
                <c:pt idx="3">
                  <c:v>41.65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966592"/>
        <c:axId val="185968512"/>
      </c:lineChart>
      <c:lineChart>
        <c:grouping val="standard"/>
        <c:varyColors val="0"/>
        <c:ser>
          <c:idx val="1"/>
          <c:order val="1"/>
          <c:tx>
            <c:v>T air</c:v>
          </c:tx>
          <c:marker>
            <c:symbol val="square"/>
            <c:size val="9"/>
          </c:marker>
          <c:val>
            <c:numRef>
              <c:f>Graph!$I$5:$I$8</c:f>
              <c:numCache>
                <c:formatCode>General</c:formatCode>
                <c:ptCount val="4"/>
                <c:pt idx="0">
                  <c:v>23.8</c:v>
                </c:pt>
                <c:pt idx="1">
                  <c:v>22.3</c:v>
                </c:pt>
                <c:pt idx="2">
                  <c:v>22.5</c:v>
                </c:pt>
                <c:pt idx="3">
                  <c:v>22.36</c:v>
                </c:pt>
              </c:numCache>
            </c:numRef>
          </c:val>
          <c:smooth val="0"/>
        </c:ser>
        <c:ser>
          <c:idx val="2"/>
          <c:order val="2"/>
          <c:tx>
            <c:v>T surface</c:v>
          </c:tx>
          <c:spPr>
            <a:ln>
              <a:solidFill>
                <a:srgbClr val="00FF00"/>
              </a:solidFill>
            </a:ln>
          </c:spPr>
          <c:marker>
            <c:symbol val="circle"/>
            <c:size val="9"/>
            <c:spPr>
              <a:solidFill>
                <a:srgbClr val="00FF00"/>
              </a:solidFill>
              <a:ln>
                <a:solidFill>
                  <a:srgbClr val="00FF00"/>
                </a:solidFill>
              </a:ln>
            </c:spPr>
          </c:marker>
          <c:val>
            <c:numRef>
              <c:f>Graph!$J$5:$J$8</c:f>
              <c:numCache>
                <c:formatCode>General</c:formatCode>
                <c:ptCount val="4"/>
                <c:pt idx="0">
                  <c:v>23.5</c:v>
                </c:pt>
                <c:pt idx="1">
                  <c:v>21.6</c:v>
                </c:pt>
                <c:pt idx="2">
                  <c:v>21.77</c:v>
                </c:pt>
                <c:pt idx="3">
                  <c:v>22.259999999999991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976704"/>
        <c:axId val="185974784"/>
      </c:lineChart>
      <c:dateAx>
        <c:axId val="185966592"/>
        <c:scaling>
          <c:orientation val="minMax"/>
        </c:scaling>
        <c:delete val="0"/>
        <c:axPos val="b"/>
        <c:numFmt formatCode="[$-F800]dddd\,\ mmmm\ dd\,\ yyyy" sourceLinked="1"/>
        <c:majorTickMark val="out"/>
        <c:minorTickMark val="none"/>
        <c:tickLblPos val="nextTo"/>
        <c:txPr>
          <a:bodyPr rot="-1380000"/>
          <a:lstStyle/>
          <a:p>
            <a:pPr>
              <a:defRPr lang="en-US" sz="1000"/>
            </a:pPr>
            <a:endParaRPr lang="en-US"/>
          </a:p>
        </c:txPr>
        <c:crossAx val="185968512"/>
        <c:crosses val="autoZero"/>
        <c:auto val="0"/>
        <c:lblOffset val="100"/>
        <c:baseTimeUnit val="months"/>
        <c:majorUnit val="2"/>
        <c:majorTimeUnit val="months"/>
        <c:minorUnit val="2"/>
        <c:minorTimeUnit val="months"/>
      </c:dateAx>
      <c:valAx>
        <c:axId val="185968512"/>
        <c:scaling>
          <c:orientation val="minMax"/>
          <c:max val="1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lang="en-US" sz="1200"/>
                </a:pPr>
                <a:r>
                  <a:rPr lang="en-US" sz="1200" dirty="0" smtClean="0"/>
                  <a:t>Relative Humidity </a:t>
                </a:r>
                <a:r>
                  <a:rPr lang="en-US" sz="1200" dirty="0"/>
                  <a:t>(%)</a:t>
                </a:r>
              </a:p>
            </c:rich>
          </c:tx>
          <c:layout>
            <c:manualLayout>
              <c:xMode val="edge"/>
              <c:yMode val="edge"/>
              <c:x val="4.1430981387595702E-3"/>
              <c:y val="0.3161571509232499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85966592"/>
        <c:crosses val="autoZero"/>
        <c:crossBetween val="between"/>
      </c:valAx>
      <c:valAx>
        <c:axId val="18597478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lang="en-US" sz="1200"/>
                </a:pPr>
                <a:r>
                  <a:rPr lang="en-US" sz="1200"/>
                  <a:t>Temperature (°C)</a:t>
                </a:r>
              </a:p>
            </c:rich>
          </c:tx>
          <c:layout>
            <c:manualLayout>
              <c:xMode val="edge"/>
              <c:yMode val="edge"/>
              <c:x val="0.80785069704132395"/>
              <c:y val="0.231687734284667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 sz="1200"/>
            </a:pPr>
            <a:endParaRPr lang="en-US"/>
          </a:p>
        </c:txPr>
        <c:crossAx val="185976704"/>
        <c:crosses val="max"/>
        <c:crossBetween val="between"/>
      </c:valAx>
      <c:catAx>
        <c:axId val="185976704"/>
        <c:scaling>
          <c:orientation val="minMax"/>
        </c:scaling>
        <c:delete val="1"/>
        <c:axPos val="b"/>
        <c:majorTickMark val="out"/>
        <c:minorTickMark val="none"/>
        <c:tickLblPos val="none"/>
        <c:crossAx val="18597478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1372169984673104"/>
          <c:y val="0.68354905010554401"/>
          <c:w val="0.18627830015326899"/>
          <c:h val="0.26193231616240198"/>
        </c:manualLayout>
      </c:layout>
      <c:overlay val="0"/>
      <c:txPr>
        <a:bodyPr/>
        <a:lstStyle/>
        <a:p>
          <a:pPr>
            <a:defRPr lang="en-US" sz="10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28600"/>
            <a:ext cx="6642100" cy="6985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Arial" charset="0"/>
              </a:defRPr>
            </a:lvl1pPr>
          </a:lstStyle>
          <a:p>
            <a:r>
              <a:rPr lang="en-US" altLang="en-US"/>
              <a:t>Antimicrobial Environment Surfaces in Healthcare Settings</a:t>
            </a:r>
            <a:br>
              <a:rPr lang="en-US" altLang="en-US"/>
            </a:br>
            <a:r>
              <a:rPr lang="en-US" altLang="en-US"/>
              <a:t>Prof. Jean-Yves Maillard, Cardiff University, Wales</a:t>
            </a:r>
            <a:br>
              <a:rPr lang="en-US" altLang="en-US"/>
            </a:br>
            <a:r>
              <a:rPr lang="en-US" altLang="en-US"/>
              <a:t>A Webber Training Teleclass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"/>
          </p:nvPr>
        </p:nvSpPr>
        <p:spPr>
          <a:xfrm>
            <a:off x="0" y="8851900"/>
            <a:ext cx="6642100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r>
              <a:rPr lang="en-US" altLang="en-US"/>
              <a:t>Hosted by Bruce Gamage</a:t>
            </a:r>
          </a:p>
          <a:p>
            <a:r>
              <a:rPr lang="en-US" altLang="en-US"/>
              <a:t>www.webbertraining.com</a:t>
            </a:r>
          </a:p>
        </p:txBody>
      </p:sp>
    </p:spTree>
    <p:extLst>
      <p:ext uri="{BB962C8B-B14F-4D97-AF65-F5344CB8AC3E}">
        <p14:creationId xmlns:p14="http://schemas.microsoft.com/office/powerpoint/2010/main" val="2873454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06450" y="46482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notes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5050" y="850900"/>
            <a:ext cx="4572000" cy="3429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37737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charset="0"/>
        <a:cs typeface="MS PGothic" charset="0"/>
      </a:defRPr>
    </a:lvl5pPr>
    <a:lvl6pPr marL="2285929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15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01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87" algn="l" defTabSz="9143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Calibri" charset="0"/>
              <a:ea typeface="MS PGothic" pitchFamily="34" charset="-128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62375" y="9288463"/>
            <a:ext cx="2878138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76" tIns="44888" rIns="89776" bIns="44888"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fld id="{5B0E63B7-8590-493D-B024-9B1AA417F1A9}" type="slidenum">
              <a:rPr lang="en-GB" altLang="en-US" sz="1200">
                <a:latin typeface="Calibri" charset="0"/>
              </a:rPr>
              <a:pPr eaLnBrk="1" hangingPunct="1"/>
              <a:t>36</a:t>
            </a:fld>
            <a:endParaRPr lang="en-GB" alt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Calibri" charset="0"/>
              <a:ea typeface="MS PGothic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62375" y="9288463"/>
            <a:ext cx="2878138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76" tIns="44888" rIns="89776" bIns="44888"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fld id="{AB6DB292-60E1-44B9-BCBF-BE37C141C861}" type="slidenum">
              <a:rPr lang="en-GB" altLang="en-US" sz="1200">
                <a:latin typeface="Calibri" charset="0"/>
              </a:rPr>
              <a:pPr eaLnBrk="1" hangingPunct="1"/>
              <a:t>37</a:t>
            </a:fld>
            <a:endParaRPr lang="en-GB" alt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6300" y="733425"/>
            <a:ext cx="4889500" cy="3667125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1000" smtClean="0">
              <a:latin typeface="Times New Roman" charset="0"/>
              <a:ea typeface="MS PGothic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62375" y="9288463"/>
            <a:ext cx="2878138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fld id="{063F4B69-25C0-4BD3-A907-79EB7150EA73}" type="slidenum">
              <a:rPr lang="en-AU" altLang="en-US" sz="1200">
                <a:solidFill>
                  <a:srgbClr val="000000"/>
                </a:solidFill>
                <a:latin typeface="Arial" charset="0"/>
              </a:rPr>
              <a:pPr eaLnBrk="1" hangingPunct="1"/>
              <a:t>44</a:t>
            </a:fld>
            <a:endParaRPr lang="en-AU" alt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6300" y="733425"/>
            <a:ext cx="4889500" cy="3667125"/>
          </a:xfr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1000" smtClean="0">
              <a:latin typeface="Times New Roman" charset="0"/>
              <a:ea typeface="MS PGothic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62375" y="9288463"/>
            <a:ext cx="2878138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fld id="{1A8F0CED-3947-483E-BE69-754AB8DBDFD0}" type="slidenum">
              <a:rPr lang="en-AU" altLang="en-US" sz="1200">
                <a:solidFill>
                  <a:srgbClr val="000000"/>
                </a:solidFill>
                <a:latin typeface="Arial" charset="0"/>
              </a:rPr>
              <a:pPr eaLnBrk="1" hangingPunct="1"/>
              <a:t>46</a:t>
            </a:fld>
            <a:endParaRPr lang="en-AU" alt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6300" y="733425"/>
            <a:ext cx="4889500" cy="3667125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1000" smtClean="0">
              <a:latin typeface="Times New Roman" charset="0"/>
              <a:ea typeface="MS PGothic" pitchFamily="3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62375" y="9288463"/>
            <a:ext cx="2878138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fld id="{3D6F3C42-034E-4737-91A3-19ABD8B47CA1}" type="slidenum">
              <a:rPr lang="en-AU" altLang="en-US" sz="1200">
                <a:solidFill>
                  <a:srgbClr val="000000"/>
                </a:solidFill>
                <a:latin typeface="Arial" charset="0"/>
              </a:rPr>
              <a:pPr eaLnBrk="1" hangingPunct="1"/>
              <a:t>47</a:t>
            </a:fld>
            <a:endParaRPr lang="en-AU" alt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1000" smtClean="0">
              <a:latin typeface="Times New Roman" charset="0"/>
              <a:ea typeface="MS PGothic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62375" y="9288463"/>
            <a:ext cx="2878138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fld id="{4D845355-8BFF-4E33-AB99-1FE0F432EF04}" type="slidenum">
              <a:rPr lang="en-AU" altLang="en-US" sz="1200">
                <a:solidFill>
                  <a:srgbClr val="000000"/>
                </a:solidFill>
                <a:latin typeface="Arial" charset="0"/>
              </a:rPr>
              <a:pPr eaLnBrk="1" hangingPunct="1"/>
              <a:t>48</a:t>
            </a:fld>
            <a:endParaRPr lang="en-AU" alt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6300" y="733425"/>
            <a:ext cx="4889500" cy="3667125"/>
          </a:xfrm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1000" smtClean="0">
              <a:latin typeface="Times New Roman" charset="0"/>
              <a:ea typeface="MS PGothic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62375" y="9288463"/>
            <a:ext cx="2878138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fld id="{D699F0CC-A1FE-4A4E-8CC6-EF6C1C2E980B}" type="slidenum">
              <a:rPr lang="en-AU" altLang="en-US" sz="1200">
                <a:solidFill>
                  <a:srgbClr val="000000"/>
                </a:solidFill>
                <a:latin typeface="Arial" charset="0"/>
              </a:rPr>
              <a:pPr eaLnBrk="1" hangingPunct="1"/>
              <a:t>49</a:t>
            </a:fld>
            <a:endParaRPr lang="en-AU" alt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1000" smtClean="0">
              <a:latin typeface="Times New Roman" charset="0"/>
              <a:ea typeface="MS PGothic" pitchFamily="34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62375" y="9288463"/>
            <a:ext cx="2878138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fld id="{F9453038-FA8D-4928-8116-96B1A3A38E22}" type="slidenum">
              <a:rPr lang="en-AU" altLang="en-US" sz="1200">
                <a:solidFill>
                  <a:srgbClr val="000000"/>
                </a:solidFill>
                <a:latin typeface="Arial" charset="0"/>
              </a:rPr>
              <a:pPr eaLnBrk="1" hangingPunct="1"/>
              <a:t>50</a:t>
            </a:fld>
            <a:endParaRPr lang="en-AU" altLang="en-US" sz="120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6" indent="0" algn="ctr">
              <a:buNone/>
              <a:defRPr/>
            </a:lvl2pPr>
            <a:lvl3pPr marL="914372" indent="0" algn="ctr">
              <a:buNone/>
              <a:defRPr/>
            </a:lvl3pPr>
            <a:lvl4pPr marL="1371558" indent="0" algn="ctr">
              <a:buNone/>
              <a:defRPr/>
            </a:lvl4pPr>
            <a:lvl5pPr marL="1828744" indent="0" algn="ctr">
              <a:buNone/>
              <a:defRPr/>
            </a:lvl5pPr>
            <a:lvl6pPr marL="2285929" indent="0" algn="ctr">
              <a:buNone/>
              <a:defRPr/>
            </a:lvl6pPr>
            <a:lvl7pPr marL="2743115" indent="0" algn="ctr">
              <a:buNone/>
              <a:defRPr/>
            </a:lvl7pPr>
            <a:lvl8pPr marL="3200301" indent="0" algn="ctr">
              <a:buNone/>
              <a:defRPr/>
            </a:lvl8pPr>
            <a:lvl9pPr marL="365748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A4F96-918A-42D8-B3C6-25F11EC9C0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5111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EF0DD-7740-474C-88BE-3E3B2BCC40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47990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5" y="274649"/>
            <a:ext cx="603152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2DFC9-C9D7-47DC-BDC4-EB666B22AC4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985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9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5A99C-55F0-4D62-9564-ED7A53639C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7912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46E46-17DF-4953-BFC8-F1FC68DBE0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092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6" indent="0">
              <a:buNone/>
              <a:defRPr sz="1800"/>
            </a:lvl2pPr>
            <a:lvl3pPr marL="914372" indent="0">
              <a:buNone/>
              <a:defRPr sz="1600"/>
            </a:lvl3pPr>
            <a:lvl4pPr marL="1371558" indent="0">
              <a:buNone/>
              <a:defRPr sz="1400"/>
            </a:lvl4pPr>
            <a:lvl5pPr marL="1828744" indent="0">
              <a:buNone/>
              <a:defRPr sz="1400"/>
            </a:lvl5pPr>
            <a:lvl6pPr marL="2285929" indent="0">
              <a:buNone/>
              <a:defRPr sz="1400"/>
            </a:lvl6pPr>
            <a:lvl7pPr marL="2743115" indent="0">
              <a:buNone/>
              <a:defRPr sz="1400"/>
            </a:lvl7pPr>
            <a:lvl8pPr marL="3200301" indent="0">
              <a:buNone/>
              <a:defRPr sz="1400"/>
            </a:lvl8pPr>
            <a:lvl9pPr marL="3657487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00681-5F50-4DAD-9F0E-E8379F95C4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5108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6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F1D7B-E11E-4DC1-AAEF-EA4D3A258C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22984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0" b="1"/>
            </a:lvl3pPr>
            <a:lvl4pPr marL="1371558" indent="0">
              <a:buNone/>
              <a:defRPr sz="1600" b="1"/>
            </a:lvl4pPr>
            <a:lvl5pPr marL="1828744" indent="0">
              <a:buNone/>
              <a:defRPr sz="1600" b="1"/>
            </a:lvl5pPr>
            <a:lvl6pPr marL="2285929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1" indent="0">
              <a:buNone/>
              <a:defRPr sz="1600" b="1"/>
            </a:lvl8pPr>
            <a:lvl9pPr marL="365748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6" indent="0">
              <a:buNone/>
              <a:defRPr sz="2000" b="1"/>
            </a:lvl2pPr>
            <a:lvl3pPr marL="914372" indent="0">
              <a:buNone/>
              <a:defRPr sz="1800" b="1"/>
            </a:lvl3pPr>
            <a:lvl4pPr marL="1371558" indent="0">
              <a:buNone/>
              <a:defRPr sz="1600" b="1"/>
            </a:lvl4pPr>
            <a:lvl5pPr marL="1828744" indent="0">
              <a:buNone/>
              <a:defRPr sz="1600" b="1"/>
            </a:lvl5pPr>
            <a:lvl6pPr marL="2285929" indent="0">
              <a:buNone/>
              <a:defRPr sz="1600" b="1"/>
            </a:lvl6pPr>
            <a:lvl7pPr marL="2743115" indent="0">
              <a:buNone/>
              <a:defRPr sz="1600" b="1"/>
            </a:lvl7pPr>
            <a:lvl8pPr marL="3200301" indent="0">
              <a:buNone/>
              <a:defRPr sz="1600" b="1"/>
            </a:lvl8pPr>
            <a:lvl9pPr marL="3657487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BFBF3-205C-456B-AB2E-C71E799D1F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98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C24C8-17CB-44BC-8CD9-2353E7580D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7161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373A2-6CF4-4FF7-BF7F-542C95AD121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169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62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6" indent="0">
              <a:buNone/>
              <a:defRPr sz="1200"/>
            </a:lvl2pPr>
            <a:lvl3pPr marL="914372" indent="0">
              <a:buNone/>
              <a:defRPr sz="1000"/>
            </a:lvl3pPr>
            <a:lvl4pPr marL="1371558" indent="0">
              <a:buNone/>
              <a:defRPr sz="900"/>
            </a:lvl4pPr>
            <a:lvl5pPr marL="1828744" indent="0">
              <a:buNone/>
              <a:defRPr sz="900"/>
            </a:lvl5pPr>
            <a:lvl6pPr marL="2285929" indent="0">
              <a:buNone/>
              <a:defRPr sz="900"/>
            </a:lvl6pPr>
            <a:lvl7pPr marL="2743115" indent="0">
              <a:buNone/>
              <a:defRPr sz="900"/>
            </a:lvl7pPr>
            <a:lvl8pPr marL="3200301" indent="0">
              <a:buNone/>
              <a:defRPr sz="900"/>
            </a:lvl8pPr>
            <a:lvl9pPr marL="365748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6732F-3AAC-4D45-8F87-E1D6B23498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20472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6" indent="0">
              <a:buNone/>
              <a:defRPr sz="2800"/>
            </a:lvl2pPr>
            <a:lvl3pPr marL="914372" indent="0">
              <a:buNone/>
              <a:defRPr sz="2400"/>
            </a:lvl3pPr>
            <a:lvl4pPr marL="1371558" indent="0">
              <a:buNone/>
              <a:defRPr sz="2000"/>
            </a:lvl4pPr>
            <a:lvl5pPr marL="1828744" indent="0">
              <a:buNone/>
              <a:defRPr sz="2000"/>
            </a:lvl5pPr>
            <a:lvl6pPr marL="2285929" indent="0">
              <a:buNone/>
              <a:defRPr sz="2000"/>
            </a:lvl6pPr>
            <a:lvl7pPr marL="2743115" indent="0">
              <a:buNone/>
              <a:defRPr sz="2000"/>
            </a:lvl7pPr>
            <a:lvl8pPr marL="3200301" indent="0">
              <a:buNone/>
              <a:defRPr sz="2000"/>
            </a:lvl8pPr>
            <a:lvl9pPr marL="3657487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6" indent="0">
              <a:buNone/>
              <a:defRPr sz="1200"/>
            </a:lvl2pPr>
            <a:lvl3pPr marL="914372" indent="0">
              <a:buNone/>
              <a:defRPr sz="1000"/>
            </a:lvl3pPr>
            <a:lvl4pPr marL="1371558" indent="0">
              <a:buNone/>
              <a:defRPr sz="900"/>
            </a:lvl4pPr>
            <a:lvl5pPr marL="1828744" indent="0">
              <a:buNone/>
              <a:defRPr sz="900"/>
            </a:lvl5pPr>
            <a:lvl6pPr marL="2285929" indent="0">
              <a:buNone/>
              <a:defRPr sz="900"/>
            </a:lvl6pPr>
            <a:lvl7pPr marL="2743115" indent="0">
              <a:buNone/>
              <a:defRPr sz="900"/>
            </a:lvl7pPr>
            <a:lvl8pPr marL="3200301" indent="0">
              <a:buNone/>
              <a:defRPr sz="900"/>
            </a:lvl8pPr>
            <a:lvl9pPr marL="3657487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BA0AB-2157-4602-AED2-8B410783A9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4424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endParaRPr lang="en-US" altLang="en-US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7" tIns="45719" rIns="91437" bIns="45719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Arial" charset="0"/>
              </a:defRPr>
            </a:lvl1pPr>
          </a:lstStyle>
          <a:p>
            <a:fld id="{EB8D9BD2-F3C0-416C-B07F-52A998EF5AD9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charset="0"/>
          <a:cs typeface="MS PGothic" charset="0"/>
        </a:defRPr>
      </a:lvl5pPr>
      <a:lvl6pPr marL="4571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37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55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74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522" indent="-2285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708" indent="-2285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894" indent="-2285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080" indent="-22859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6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2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8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4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29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5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1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87" algn="l" defTabSz="9143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914400" y="1143000"/>
            <a:ext cx="72390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600">
                <a:latin typeface="Arial" charset="0"/>
              </a:rPr>
              <a:t>ANTIMICROBIAL ENVIRONMENTAL SURFACES IN HEALTHCARE SETTINGS </a:t>
            </a:r>
          </a:p>
          <a:p>
            <a:pPr algn="ctr"/>
            <a:r>
              <a:rPr lang="en-US" altLang="en-US" sz="3200" b="0">
                <a:latin typeface="Arial" charset="0"/>
              </a:rPr>
              <a:t>CAN THEY REALLY BE BENEFICIAL?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267200" y="3657600"/>
            <a:ext cx="379095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r"/>
            <a:r>
              <a:rPr lang="en-GB" altLang="en-US">
                <a:latin typeface="Arial" charset="0"/>
              </a:rPr>
              <a:t>Jean-Yves Maillard</a:t>
            </a:r>
          </a:p>
          <a:p>
            <a:pPr algn="r"/>
            <a:r>
              <a:rPr lang="en-GB" altLang="en-US" sz="1800">
                <a:latin typeface="Arial" charset="0"/>
              </a:rPr>
              <a:t>Cardiff School of Pharmacy and Pharmaceutical Sciences</a:t>
            </a:r>
          </a:p>
          <a:p>
            <a:pPr algn="r"/>
            <a:r>
              <a:rPr lang="en-GB" altLang="en-US" sz="1800">
                <a:latin typeface="Arial" charset="0"/>
              </a:rPr>
              <a:t>Cardiff University</a:t>
            </a:r>
          </a:p>
        </p:txBody>
      </p:sp>
      <p:pic>
        <p:nvPicPr>
          <p:cNvPr id="16388" name="Picture 4" descr="universit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-26988"/>
            <a:ext cx="14732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400" y="6488113"/>
            <a:ext cx="29718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latin typeface="Arial" charset="0"/>
              </a:rPr>
              <a:t>www.webbertraining.com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2000" y="6477000"/>
            <a:ext cx="2032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r" eaLnBrk="1" hangingPunct="1"/>
            <a:r>
              <a:rPr lang="en-US" altLang="en-US" sz="1800">
                <a:latin typeface="Arial" charset="0"/>
              </a:rPr>
              <a:t>October 27, 2016</a:t>
            </a:r>
          </a:p>
        </p:txBody>
      </p:sp>
      <p:sp>
        <p:nvSpPr>
          <p:cNvPr id="16391" name="Text Box 2"/>
          <p:cNvSpPr txBox="1">
            <a:spLocks noChangeArrowheads="1"/>
          </p:cNvSpPr>
          <p:nvPr/>
        </p:nvSpPr>
        <p:spPr bwMode="auto">
          <a:xfrm>
            <a:off x="990600" y="5341938"/>
            <a:ext cx="5791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r>
              <a:rPr lang="en-GB" altLang="en-US" sz="2000">
                <a:latin typeface="Arial" charset="0"/>
              </a:rPr>
              <a:t>Hosted by Bruce Gamage</a:t>
            </a:r>
            <a:br>
              <a:rPr lang="en-GB" altLang="en-US" sz="2000">
                <a:latin typeface="Arial" charset="0"/>
              </a:rPr>
            </a:br>
            <a:r>
              <a:rPr lang="en-GB" altLang="en-US" sz="1600">
                <a:latin typeface="Arial" charset="0"/>
              </a:rPr>
              <a:t>Provincial Infection Control Network of British Columbia</a:t>
            </a:r>
            <a:endParaRPr lang="en-GB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3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3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3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1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7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4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3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9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4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6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2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1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6"/>
          <p:cNvSpPr txBox="1">
            <a:spLocks noChangeArrowheads="1"/>
          </p:cNvSpPr>
          <p:nvPr/>
        </p:nvSpPr>
        <p:spPr bwMode="auto">
          <a:xfrm>
            <a:off x="1247775" y="2387600"/>
            <a:ext cx="43862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defTabSz="1081088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defTabSz="1081088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altLang="en-US" sz="3200">
                <a:solidFill>
                  <a:srgbClr val="000000"/>
                </a:solidFill>
                <a:latin typeface="Arial" charset="0"/>
                <a:cs typeface="Times" charset="0"/>
              </a:rPr>
              <a:t>PRINCIPLES FOR ACTIVITY</a:t>
            </a:r>
          </a:p>
        </p:txBody>
      </p:sp>
      <p:pic>
        <p:nvPicPr>
          <p:cNvPr id="399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1773238"/>
            <a:ext cx="287178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agon 5"/>
          <p:cNvSpPr>
            <a:spLocks noChangeArrowheads="1"/>
          </p:cNvSpPr>
          <p:nvPr/>
        </p:nvSpPr>
        <p:spPr bwMode="auto">
          <a:xfrm>
            <a:off x="517525" y="2854325"/>
            <a:ext cx="596900" cy="358775"/>
          </a:xfrm>
          <a:prstGeom prst="homePlate">
            <a:avLst>
              <a:gd name="adj" fmla="val 5014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>
              <a:latin typeface="Arial" charset="0"/>
            </a:endParaRPr>
          </a:p>
        </p:txBody>
      </p:sp>
      <p:sp>
        <p:nvSpPr>
          <p:cNvPr id="39941" name="Text Box 186"/>
          <p:cNvSpPr txBox="1">
            <a:spLocks noChangeArrowheads="1"/>
          </p:cNvSpPr>
          <p:nvPr/>
        </p:nvSpPr>
        <p:spPr bwMode="auto">
          <a:xfrm>
            <a:off x="4038600" y="6596063"/>
            <a:ext cx="5086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  <a:latin typeface="Arial" charset="0"/>
              </a:rPr>
              <a:t>J-Y Maillard -  Teleclass 2016</a:t>
            </a:r>
            <a:endParaRPr lang="en-US" altLang="en-US" sz="800" b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9942" name="Picture 4" descr="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-26988"/>
            <a:ext cx="8636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fld id="{C0507797-BEAB-45E5-B016-CDEB13475DBD}" type="slidenum">
              <a:rPr lang="en-GB" altLang="en-US" sz="1800" b="0">
                <a:latin typeface="Arial" charset="0"/>
              </a:rPr>
              <a:pPr eaLnBrk="1" hangingPunct="1"/>
              <a:t>22</a:t>
            </a:fld>
            <a:endParaRPr lang="en-GB" altLang="en-US" sz="18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9" descr="Slid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1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11" descr="Slid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ChangeArrowheads="1"/>
          </p:cNvSpPr>
          <p:nvPr/>
        </p:nvSpPr>
        <p:spPr bwMode="auto">
          <a:xfrm>
            <a:off x="317500" y="1052513"/>
            <a:ext cx="6911975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182563" eaLnBrk="0" hangingPunct="0">
              <a:tabLst>
                <a:tab pos="182563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tabLst>
                <a:tab pos="182563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tabLst>
                <a:tab pos="182563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tabLst>
                <a:tab pos="182563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tabLst>
                <a:tab pos="182563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563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2000">
                <a:solidFill>
                  <a:srgbClr val="7F7F7F"/>
                </a:solidFill>
                <a:latin typeface="Arial" charset="0"/>
              </a:rPr>
              <a:t>Factors inherent to the product</a:t>
            </a:r>
          </a:p>
          <a:p>
            <a:pPr eaLnBrk="1" hangingPunct="1">
              <a:buFont typeface="Wingdings" charset="2"/>
              <a:buChar char="ü"/>
            </a:pPr>
            <a:r>
              <a:rPr lang="en-GB" altLang="en-US" sz="1800" b="0">
                <a:solidFill>
                  <a:srgbClr val="7F7F7F"/>
                </a:solidFill>
                <a:latin typeface="Arial" charset="0"/>
              </a:rPr>
              <a:t>concentration</a:t>
            </a:r>
          </a:p>
          <a:p>
            <a:pPr eaLnBrk="1" hangingPunct="1">
              <a:buFont typeface="Wingdings" charset="2"/>
              <a:buChar char="ü"/>
            </a:pPr>
            <a:r>
              <a:rPr lang="en-GB" altLang="en-US" sz="1800" b="0">
                <a:solidFill>
                  <a:srgbClr val="7F7F7F"/>
                </a:solidFill>
                <a:latin typeface="Arial" charset="0"/>
              </a:rPr>
              <a:t>formulation</a:t>
            </a:r>
          </a:p>
          <a:p>
            <a:pPr eaLnBrk="1" hangingPunct="1">
              <a:buFont typeface="Wingdings" charset="2"/>
              <a:buChar char="ü"/>
            </a:pPr>
            <a:r>
              <a:rPr lang="en-GB" altLang="en-US" sz="1800" b="0">
                <a:solidFill>
                  <a:srgbClr val="7F7F7F"/>
                </a:solidFill>
                <a:latin typeface="Arial" charset="0"/>
              </a:rPr>
              <a:t>water activity</a:t>
            </a:r>
          </a:p>
          <a:p>
            <a:pPr eaLnBrk="1" hangingPunct="1">
              <a:buFont typeface="Wingdings" charset="2"/>
              <a:buChar char="ü"/>
            </a:pPr>
            <a:r>
              <a:rPr lang="en-GB" altLang="en-US" sz="1800" b="0">
                <a:solidFill>
                  <a:srgbClr val="7F7F7F"/>
                </a:solidFill>
                <a:latin typeface="Arial" charset="0"/>
              </a:rPr>
              <a:t>pH*</a:t>
            </a:r>
          </a:p>
          <a:p>
            <a:pPr eaLnBrk="1" hangingPunct="1">
              <a:buFont typeface="Arial" charset="0"/>
              <a:buChar char="•"/>
            </a:pPr>
            <a:endParaRPr lang="en-GB" altLang="en-US" sz="2000" b="0">
              <a:latin typeface="Arial" charset="0"/>
            </a:endParaRPr>
          </a:p>
          <a:p>
            <a:pPr eaLnBrk="1" hangingPunct="1"/>
            <a:r>
              <a:rPr lang="en-GB" altLang="en-US" sz="2000">
                <a:latin typeface="Arial" charset="0"/>
              </a:rPr>
              <a:t>Factors inherent to the application</a:t>
            </a:r>
          </a:p>
          <a:p>
            <a:pPr eaLnBrk="1" hangingPunct="1">
              <a:buFont typeface="Wingdings" charset="2"/>
              <a:buChar char="ü"/>
            </a:pPr>
            <a:r>
              <a:rPr lang="en-GB" altLang="en-US" sz="1800" b="0">
                <a:solidFill>
                  <a:srgbClr val="7F7F7F"/>
                </a:solidFill>
                <a:latin typeface="Arial" charset="0"/>
              </a:rPr>
              <a:t>surface</a:t>
            </a:r>
          </a:p>
          <a:p>
            <a:pPr eaLnBrk="1" hangingPunct="1">
              <a:buFont typeface="Wingdings" charset="2"/>
              <a:buChar char="ü"/>
            </a:pPr>
            <a:r>
              <a:rPr lang="en-GB" altLang="en-US" sz="1800" b="0">
                <a:solidFill>
                  <a:srgbClr val="7F7F7F"/>
                </a:solidFill>
                <a:latin typeface="Arial" charset="0"/>
              </a:rPr>
              <a:t>organic load (soiling)</a:t>
            </a:r>
          </a:p>
          <a:p>
            <a:pPr eaLnBrk="1" hangingPunct="1">
              <a:buFont typeface="Wingdings" charset="2"/>
              <a:buChar char="ü"/>
            </a:pPr>
            <a:r>
              <a:rPr lang="en-GB" altLang="en-US" sz="1800">
                <a:latin typeface="Arial" charset="0"/>
              </a:rPr>
              <a:t>temperature</a:t>
            </a:r>
          </a:p>
          <a:p>
            <a:pPr eaLnBrk="1" hangingPunct="1">
              <a:buFont typeface="Wingdings" charset="2"/>
              <a:buChar char="ü"/>
            </a:pPr>
            <a:r>
              <a:rPr lang="en-GB" altLang="en-US" sz="1800" b="0">
                <a:solidFill>
                  <a:srgbClr val="7F7F7F"/>
                </a:solidFill>
                <a:latin typeface="Arial" charset="0"/>
              </a:rPr>
              <a:t>contact time</a:t>
            </a:r>
          </a:p>
          <a:p>
            <a:pPr eaLnBrk="1" hangingPunct="1">
              <a:buFont typeface="Wingdings" charset="2"/>
              <a:buChar char="ü"/>
            </a:pPr>
            <a:r>
              <a:rPr lang="en-GB" altLang="en-US" sz="1800">
                <a:latin typeface="Arial" charset="0"/>
              </a:rPr>
              <a:t>humidity</a:t>
            </a:r>
          </a:p>
          <a:p>
            <a:pPr eaLnBrk="1" hangingPunct="1"/>
            <a:endParaRPr lang="en-GB" altLang="en-US" sz="2000">
              <a:latin typeface="Arial" charset="0"/>
            </a:endParaRPr>
          </a:p>
          <a:p>
            <a:pPr eaLnBrk="1" hangingPunct="1"/>
            <a:r>
              <a:rPr lang="en-GB" altLang="en-US" sz="2000">
                <a:solidFill>
                  <a:srgbClr val="7F7F7F"/>
                </a:solidFill>
                <a:latin typeface="Arial" charset="0"/>
              </a:rPr>
              <a:t>Factors inherent to the</a:t>
            </a:r>
            <a:br>
              <a:rPr lang="en-GB" altLang="en-US" sz="2000">
                <a:solidFill>
                  <a:srgbClr val="7F7F7F"/>
                </a:solidFill>
                <a:latin typeface="Arial" charset="0"/>
              </a:rPr>
            </a:br>
            <a:r>
              <a:rPr lang="en-GB" altLang="en-US" sz="2000">
                <a:solidFill>
                  <a:srgbClr val="7F7F7F"/>
                </a:solidFill>
                <a:latin typeface="Arial" charset="0"/>
              </a:rPr>
              <a:t>micro-organism</a:t>
            </a:r>
          </a:p>
          <a:p>
            <a:pPr eaLnBrk="1" hangingPunct="1">
              <a:buFont typeface="Wingdings" charset="2"/>
              <a:buChar char="ü"/>
            </a:pPr>
            <a:r>
              <a:rPr lang="en-GB" altLang="en-US" sz="1800" b="0">
                <a:solidFill>
                  <a:srgbClr val="7F7F7F"/>
                </a:solidFill>
                <a:latin typeface="Arial" charset="0"/>
              </a:rPr>
              <a:t>type</a:t>
            </a:r>
          </a:p>
          <a:p>
            <a:pPr eaLnBrk="1" hangingPunct="1">
              <a:buFont typeface="Wingdings" charset="2"/>
              <a:buChar char="ü"/>
            </a:pPr>
            <a:r>
              <a:rPr lang="en-GB" altLang="en-US" sz="1800" b="0">
                <a:solidFill>
                  <a:srgbClr val="7F7F7F"/>
                </a:solidFill>
                <a:latin typeface="Arial" charset="0"/>
              </a:rPr>
              <a:t>number</a:t>
            </a:r>
          </a:p>
          <a:p>
            <a:pPr eaLnBrk="1" hangingPunct="1">
              <a:buFont typeface="Wingdings" charset="2"/>
              <a:buChar char="ü"/>
            </a:pPr>
            <a:r>
              <a:rPr lang="en-GB" altLang="en-US" sz="1800" b="0">
                <a:solidFill>
                  <a:srgbClr val="7F7F7F"/>
                </a:solidFill>
                <a:latin typeface="Arial" charset="0"/>
              </a:rPr>
              <a:t>phenotype</a:t>
            </a:r>
          </a:p>
          <a:p>
            <a:pPr eaLnBrk="1" hangingPunct="1">
              <a:buFont typeface="Wingdings" charset="2"/>
              <a:buChar char="ü"/>
            </a:pPr>
            <a:r>
              <a:rPr lang="en-GB" altLang="en-US" sz="1800" b="0">
                <a:solidFill>
                  <a:srgbClr val="7F7F7F"/>
                </a:solidFill>
                <a:latin typeface="Arial" charset="0"/>
              </a:rPr>
              <a:t>pH*</a:t>
            </a:r>
          </a:p>
        </p:txBody>
      </p:sp>
      <p:pic>
        <p:nvPicPr>
          <p:cNvPr id="46083" name="Picture 4" descr="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-26988"/>
            <a:ext cx="8636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715963" y="28575"/>
            <a:ext cx="4524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marL="357188" indent="-357188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  <a:latin typeface="Arial" charset="0"/>
              </a:rPr>
              <a:t>PRINCIPLES FOR ACTIVITY</a:t>
            </a:r>
          </a:p>
          <a:p>
            <a:r>
              <a:rPr lang="en-GB" altLang="en-US" sz="2000" b="0">
                <a:solidFill>
                  <a:srgbClr val="000000"/>
                </a:solidFill>
                <a:latin typeface="Arial" charset="0"/>
              </a:rPr>
              <a:t>Factors affecting antimicrobial efficacy</a:t>
            </a:r>
          </a:p>
        </p:txBody>
      </p:sp>
      <p:sp>
        <p:nvSpPr>
          <p:cNvPr id="46085" name="Pentagon 29"/>
          <p:cNvSpPr>
            <a:spLocks noChangeArrowheads="1"/>
          </p:cNvSpPr>
          <p:nvPr/>
        </p:nvSpPr>
        <p:spPr bwMode="auto">
          <a:xfrm>
            <a:off x="52388" y="44450"/>
            <a:ext cx="598487" cy="360363"/>
          </a:xfrm>
          <a:prstGeom prst="homePlate">
            <a:avLst>
              <a:gd name="adj" fmla="val 49977"/>
            </a:avLst>
          </a:prstGeom>
          <a:solidFill>
            <a:srgbClr val="7575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6086" name="Text Box 186"/>
          <p:cNvSpPr txBox="1">
            <a:spLocks noChangeArrowheads="1"/>
          </p:cNvSpPr>
          <p:nvPr/>
        </p:nvSpPr>
        <p:spPr bwMode="auto">
          <a:xfrm>
            <a:off x="4038600" y="6596063"/>
            <a:ext cx="5086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  <a:latin typeface="Arial" charset="0"/>
              </a:rPr>
              <a:t>J-Y Maillard -  Teleclass 2016</a:t>
            </a:r>
            <a:endParaRPr lang="en-US" altLang="en-US" sz="800" b="0">
              <a:solidFill>
                <a:srgbClr val="000000"/>
              </a:solidFill>
              <a:latin typeface="Arial" charset="0"/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4657261" y="2362200"/>
          <a:ext cx="4486739" cy="429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6088" name="Rectangle 29"/>
          <p:cNvSpPr>
            <a:spLocks noChangeArrowheads="1"/>
          </p:cNvSpPr>
          <p:nvPr/>
        </p:nvSpPr>
        <p:spPr bwMode="auto">
          <a:xfrm>
            <a:off x="5334000" y="887413"/>
            <a:ext cx="3706813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115000"/>
              </a:lnSpc>
              <a:spcAft>
                <a:spcPts val="100"/>
              </a:spcAft>
            </a:pPr>
            <a:r>
              <a:rPr lang="en-GB" altLang="en-US" sz="1800" b="0">
                <a:solidFill>
                  <a:srgbClr val="000000"/>
                </a:solidFill>
                <a:latin typeface="Arial" charset="0"/>
              </a:rPr>
              <a:t>JIS-Z-2801 standard efficacy test</a:t>
            </a:r>
          </a:p>
          <a:p>
            <a:pPr eaLnBrk="1" hangingPunct="1">
              <a:lnSpc>
                <a:spcPct val="115000"/>
              </a:lnSpc>
              <a:spcAft>
                <a:spcPts val="100"/>
              </a:spcAft>
              <a:buFont typeface="Arial" charset="0"/>
              <a:buChar char="•"/>
            </a:pPr>
            <a:r>
              <a:rPr lang="en-GB" altLang="en-US" sz="1800" b="0">
                <a:solidFill>
                  <a:srgbClr val="000000"/>
                </a:solidFill>
                <a:latin typeface="Arial" charset="0"/>
              </a:rPr>
              <a:t>Temperature: 35°C</a:t>
            </a:r>
          </a:p>
          <a:p>
            <a:pPr eaLnBrk="1" hangingPunct="1">
              <a:lnSpc>
                <a:spcPct val="115000"/>
              </a:lnSpc>
              <a:spcAft>
                <a:spcPts val="100"/>
              </a:spcAft>
              <a:buFont typeface="Arial" charset="0"/>
              <a:buChar char="•"/>
            </a:pPr>
            <a:r>
              <a:rPr lang="en-GB" altLang="en-US" sz="1800" b="0">
                <a:solidFill>
                  <a:srgbClr val="000000"/>
                </a:solidFill>
                <a:latin typeface="Arial" charset="0"/>
              </a:rPr>
              <a:t>Humidity: 100% humidity</a:t>
            </a:r>
          </a:p>
          <a:p>
            <a:pPr eaLnBrk="1" hangingPunct="1">
              <a:lnSpc>
                <a:spcPct val="115000"/>
              </a:lnSpc>
              <a:spcAft>
                <a:spcPts val="100"/>
              </a:spcAft>
              <a:buFont typeface="Arial" charset="0"/>
              <a:buChar char="•"/>
            </a:pPr>
            <a:r>
              <a:rPr lang="en-GB" altLang="en-US" sz="1800" b="0">
                <a:solidFill>
                  <a:srgbClr val="000000"/>
                </a:solidFill>
                <a:latin typeface="Arial" charset="0"/>
              </a:rPr>
              <a:t>Contact time: 24 hours</a:t>
            </a:r>
          </a:p>
        </p:txBody>
      </p:sp>
      <p:sp>
        <p:nvSpPr>
          <p:cNvPr id="46089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fld id="{81E0E967-0F9E-42AF-9839-5FB5F78CE8B6}" type="slidenum">
              <a:rPr lang="en-GB" altLang="en-US" sz="1800" b="0">
                <a:latin typeface="Arial" charset="0"/>
              </a:rPr>
              <a:pPr eaLnBrk="1" hangingPunct="1"/>
              <a:t>26</a:t>
            </a:fld>
            <a:endParaRPr lang="en-GB" altLang="en-US" sz="18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6"/>
          <p:cNvSpPr txBox="1">
            <a:spLocks noChangeArrowheads="1"/>
          </p:cNvSpPr>
          <p:nvPr/>
        </p:nvSpPr>
        <p:spPr bwMode="auto">
          <a:xfrm>
            <a:off x="1247775" y="2060575"/>
            <a:ext cx="4386263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defTabSz="1081088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defTabSz="1081088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altLang="en-US" sz="3200">
                <a:solidFill>
                  <a:srgbClr val="000000"/>
                </a:solidFill>
                <a:latin typeface="Arial" charset="0"/>
                <a:cs typeface="Times" charset="0"/>
              </a:rPr>
              <a:t>TESTS FOR ANTIMICROBIAL SURFACES</a:t>
            </a:r>
          </a:p>
        </p:txBody>
      </p:sp>
      <p:pic>
        <p:nvPicPr>
          <p:cNvPr id="4813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8" y="1773238"/>
            <a:ext cx="287178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Pentagon 5"/>
          <p:cNvSpPr>
            <a:spLocks noChangeArrowheads="1"/>
          </p:cNvSpPr>
          <p:nvPr/>
        </p:nvSpPr>
        <p:spPr bwMode="auto">
          <a:xfrm>
            <a:off x="517525" y="2854325"/>
            <a:ext cx="596900" cy="358775"/>
          </a:xfrm>
          <a:prstGeom prst="homePlate">
            <a:avLst>
              <a:gd name="adj" fmla="val 50066"/>
            </a:avLst>
          </a:prstGeom>
          <a:solidFill>
            <a:srgbClr val="11FF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>
              <a:latin typeface="Arial" charset="0"/>
            </a:endParaRPr>
          </a:p>
        </p:txBody>
      </p:sp>
      <p:sp>
        <p:nvSpPr>
          <p:cNvPr id="48133" name="Text Box 186"/>
          <p:cNvSpPr txBox="1">
            <a:spLocks noChangeArrowheads="1"/>
          </p:cNvSpPr>
          <p:nvPr/>
        </p:nvSpPr>
        <p:spPr bwMode="auto">
          <a:xfrm>
            <a:off x="4038600" y="6596063"/>
            <a:ext cx="5086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  <a:latin typeface="Arial" charset="0"/>
              </a:rPr>
              <a:t>J-Y Maillard -  Teleclass 2016</a:t>
            </a:r>
            <a:endParaRPr lang="en-US" altLang="en-US" sz="800" b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8134" name="Picture 4" descr="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-26988"/>
            <a:ext cx="8636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fld id="{291FEED4-525C-4BD3-9BA8-FA8834E4B6ED}" type="slidenum">
              <a:rPr lang="en-GB" altLang="en-US" sz="1800" b="0">
                <a:latin typeface="Arial" charset="0"/>
              </a:rPr>
              <a:pPr eaLnBrk="1" hangingPunct="1"/>
              <a:t>27</a:t>
            </a:fld>
            <a:endParaRPr lang="en-GB" altLang="en-US" sz="18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11" descr="Slide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14" descr="Slide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1" descr="Slide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13" descr="Slide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2" descr="Slid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2" descr="Slid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2" descr="Slid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1" descr="Slide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4" descr="Slide3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4" descr="Slide3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6" descr="Slide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8" descr="Slide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7" descr="Slide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1" descr="Slide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0" descr="Slide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6"/>
          <p:cNvSpPr txBox="1">
            <a:spLocks noChangeArrowheads="1"/>
          </p:cNvSpPr>
          <p:nvPr/>
        </p:nvSpPr>
        <p:spPr bwMode="auto">
          <a:xfrm>
            <a:off x="-28575" y="2349500"/>
            <a:ext cx="6673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8267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defTabSz="108267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altLang="en-US" sz="3200">
                <a:solidFill>
                  <a:srgbClr val="000000"/>
                </a:solidFill>
                <a:latin typeface="Arial" charset="0"/>
                <a:cs typeface="Times" charset="0"/>
              </a:rPr>
              <a:t>DRY BIOFILMS?</a:t>
            </a:r>
          </a:p>
        </p:txBody>
      </p:sp>
      <p:sp>
        <p:nvSpPr>
          <p:cNvPr id="70659" name="Pentagon 12"/>
          <p:cNvSpPr>
            <a:spLocks noChangeArrowheads="1"/>
          </p:cNvSpPr>
          <p:nvPr/>
        </p:nvSpPr>
        <p:spPr bwMode="auto">
          <a:xfrm>
            <a:off x="784225" y="2565400"/>
            <a:ext cx="596900" cy="360363"/>
          </a:xfrm>
          <a:prstGeom prst="homePlate">
            <a:avLst>
              <a:gd name="adj" fmla="val 49845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0660" name="Text Box 186"/>
          <p:cNvSpPr txBox="1">
            <a:spLocks noChangeArrowheads="1"/>
          </p:cNvSpPr>
          <p:nvPr/>
        </p:nvSpPr>
        <p:spPr bwMode="auto">
          <a:xfrm>
            <a:off x="4038600" y="6596063"/>
            <a:ext cx="5086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  <a:latin typeface="Arial" charset="0"/>
              </a:rPr>
              <a:t>J-Y Maillard -  Teleclass 2016</a:t>
            </a:r>
            <a:endParaRPr lang="en-US" altLang="en-US" sz="800" b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066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2133600"/>
            <a:ext cx="287178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4" descr="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-26988"/>
            <a:ext cx="8636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fld id="{AC496C0D-3836-44D5-BB5E-2309FA95DF74}" type="slidenum">
              <a:rPr lang="en-GB" altLang="en-US" sz="1800" b="0">
                <a:latin typeface="Arial" charset="0"/>
              </a:rPr>
              <a:pPr eaLnBrk="1" hangingPunct="1"/>
              <a:t>43</a:t>
            </a:fld>
            <a:endParaRPr lang="en-GB" altLang="en-US" sz="18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8677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Box 8"/>
          <p:cNvSpPr txBox="1">
            <a:spLocks noChangeArrowheads="1"/>
          </p:cNvSpPr>
          <p:nvPr/>
        </p:nvSpPr>
        <p:spPr bwMode="auto">
          <a:xfrm>
            <a:off x="152400" y="1295400"/>
            <a:ext cx="165576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900" b="0">
                <a:solidFill>
                  <a:srgbClr val="000000"/>
                </a:solidFill>
                <a:latin typeface="Arial" charset="0"/>
                <a:cs typeface="Calibri" charset="0"/>
              </a:rPr>
              <a:t> Courtesy of K Vickery, Macquarie University, Sydney, Australia </a:t>
            </a:r>
          </a:p>
        </p:txBody>
      </p:sp>
      <p:pic>
        <p:nvPicPr>
          <p:cNvPr id="71684" name="Picture 4" descr="universit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-26988"/>
            <a:ext cx="8636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Pentagon 12"/>
          <p:cNvSpPr>
            <a:spLocks noChangeArrowheads="1"/>
          </p:cNvSpPr>
          <p:nvPr/>
        </p:nvSpPr>
        <p:spPr bwMode="auto">
          <a:xfrm>
            <a:off x="31750" y="44450"/>
            <a:ext cx="598488" cy="360363"/>
          </a:xfrm>
          <a:prstGeom prst="homePlate">
            <a:avLst>
              <a:gd name="adj" fmla="val 49978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  <a:latin typeface="Arial" charset="0"/>
              <a:cs typeface="Calibri" charset="0"/>
            </a:endParaRPr>
          </a:p>
        </p:txBody>
      </p:sp>
      <p:sp>
        <p:nvSpPr>
          <p:cNvPr id="71686" name="Text Box 14"/>
          <p:cNvSpPr txBox="1">
            <a:spLocks noChangeArrowheads="1"/>
          </p:cNvSpPr>
          <p:nvPr/>
        </p:nvSpPr>
        <p:spPr bwMode="auto">
          <a:xfrm>
            <a:off x="715963" y="14288"/>
            <a:ext cx="347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  <a:latin typeface="Arial" charset="0"/>
                <a:cs typeface="Calibri" charset="0"/>
              </a:rPr>
              <a:t>MICROBIAL BIOFILMS</a:t>
            </a:r>
          </a:p>
        </p:txBody>
      </p:sp>
      <p:sp>
        <p:nvSpPr>
          <p:cNvPr id="71687" name="Text Box 186"/>
          <p:cNvSpPr txBox="1">
            <a:spLocks noChangeArrowheads="1"/>
          </p:cNvSpPr>
          <p:nvPr/>
        </p:nvSpPr>
        <p:spPr bwMode="auto">
          <a:xfrm>
            <a:off x="4038600" y="6596063"/>
            <a:ext cx="5086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  <a:latin typeface="Arial" charset="0"/>
              </a:rPr>
              <a:t>J-Y Maillard -  Teleclass 2016</a:t>
            </a:r>
            <a:endParaRPr lang="en-US" altLang="en-US" sz="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1688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fld id="{75D0EA10-B0C8-4B06-A2D4-011E2959C240}" type="slidenum">
              <a:rPr lang="en-GB" altLang="en-US" sz="1800" b="0">
                <a:latin typeface="Arial" charset="0"/>
              </a:rPr>
              <a:pPr eaLnBrk="1" hangingPunct="1"/>
              <a:t>44</a:t>
            </a:fld>
            <a:endParaRPr lang="en-GB" altLang="en-US" sz="1800" b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oup 80"/>
          <p:cNvGraphicFramePr>
            <a:graphicFrameLocks noGrp="1"/>
          </p:cNvGraphicFramePr>
          <p:nvPr/>
        </p:nvGraphicFramePr>
        <p:xfrm>
          <a:off x="252413" y="908050"/>
          <a:ext cx="8639175" cy="5375275"/>
        </p:xfrm>
        <a:graphic>
          <a:graphicData uri="http://schemas.openxmlformats.org/drawingml/2006/table">
            <a:tbl>
              <a:tblPr/>
              <a:tblGrid>
                <a:gridCol w="3413125"/>
                <a:gridCol w="5226050"/>
              </a:tblGrid>
              <a:tr h="3000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Biofilm resistance mechanisms</a:t>
                      </a:r>
                      <a:endParaRPr kumimoji="0" lang="en-GB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Observation</a:t>
                      </a:r>
                      <a:endParaRPr kumimoji="0" lang="en-GB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250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Establishing a reduced local biocide concentration 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1125" indent="-1111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111125" marR="0" lvl="0" indent="-1111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Diffusion gradient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  <a:p>
                      <a:pPr marL="111125" marR="0" lvl="0" indent="-1111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Non-specific neutralising interaction with cell constituents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  <a:p>
                      <a:pPr marL="111125" marR="0" lvl="0" indent="-1111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Lysed bacterial community offering mechanistic inactivation as a result of increased organic load 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9493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Enhanced bacterial insusceptibility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1125" indent="-1111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111125" marR="0" lvl="0" indent="-1111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Degradation of antimicrobial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  <a:p>
                      <a:pPr marL="111125" marR="0" lvl="0" indent="-1111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Efflux (more effective against lower concentrations)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  <a:p>
                      <a:pPr marL="111125" marR="0" lvl="0" indent="-1111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Early stress-response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01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Slow growth/metabolism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1125" indent="-1111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111125" marR="0" lvl="0" indent="-1111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A local chemical gradient (reduced nutrients / O</a:t>
                      </a:r>
                      <a:r>
                        <a:rPr kumimoji="0" lang="en-GB" altLang="en-U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2</a:t>
                      </a: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) can retard growth rate, mitigating against biocide injury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9255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Selection for increased resistance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1125" indent="-1111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111125" marR="0" lvl="0" indent="-1111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Formation of pockets of surviving bacteria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  <a:p>
                      <a:pPr marL="111125" marR="0" lvl="0" indent="-1111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Dormant cells (which re-grow rapidly in the presence of exudates released from lysed community)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603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Acquisition of new resistance determinants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1125" indent="-1111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111125" marR="0" lvl="0" indent="-1111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Increased genetic exchange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6016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Intrinsic resistance 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11125" indent="-11112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1pPr>
                      <a:lvl2pPr marL="37931725" indent="-37474525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pitchFamily="34" charset="-128"/>
                        </a:defRPr>
                      </a:lvl9pPr>
                    </a:lstStyle>
                    <a:p>
                      <a:pPr marL="111125" marR="0" lvl="0" indent="-111125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</a:rPr>
                        <a:t>Nature of micro-organisms (i.e. some being more resistant than others) </a:t>
                      </a:r>
                      <a:endParaRPr kumimoji="0" lang="en-GB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charset="0"/>
                      </a:endParaRPr>
                    </a:p>
                  </a:txBody>
                  <a:tcPr marL="63305" marR="63305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73748" name="Text Box 9"/>
          <p:cNvSpPr txBox="1">
            <a:spLocks noChangeArrowheads="1"/>
          </p:cNvSpPr>
          <p:nvPr/>
        </p:nvSpPr>
        <p:spPr bwMode="auto">
          <a:xfrm>
            <a:off x="4572000" y="6237288"/>
            <a:ext cx="3219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100" b="0">
                <a:latin typeface="Arial" charset="0"/>
              </a:rPr>
              <a:t>Maillard &amp; Denyer. </a:t>
            </a:r>
            <a:r>
              <a:rPr lang="en-GB" altLang="en-US" sz="1100" b="0" i="1">
                <a:latin typeface="Arial" charset="0"/>
              </a:rPr>
              <a:t>Chemica Oggi 2009</a:t>
            </a:r>
            <a:r>
              <a:rPr lang="en-GB" altLang="en-US" sz="1100" b="0">
                <a:latin typeface="Arial" charset="0"/>
              </a:rPr>
              <a:t>; 27:26-8.</a:t>
            </a:r>
          </a:p>
        </p:txBody>
      </p:sp>
      <p:sp>
        <p:nvSpPr>
          <p:cNvPr id="73749" name="Left Brace 14"/>
          <p:cNvSpPr>
            <a:spLocks/>
          </p:cNvSpPr>
          <p:nvPr/>
        </p:nvSpPr>
        <p:spPr bwMode="auto">
          <a:xfrm>
            <a:off x="3446463" y="1571625"/>
            <a:ext cx="198437" cy="1000125"/>
          </a:xfrm>
          <a:prstGeom prst="leftBrace">
            <a:avLst>
              <a:gd name="adj1" fmla="val 830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>
              <a:latin typeface="Arial" charset="0"/>
            </a:endParaRPr>
          </a:p>
        </p:txBody>
      </p:sp>
      <p:sp>
        <p:nvSpPr>
          <p:cNvPr id="73750" name="Left Brace 15"/>
          <p:cNvSpPr>
            <a:spLocks/>
          </p:cNvSpPr>
          <p:nvPr/>
        </p:nvSpPr>
        <p:spPr bwMode="auto">
          <a:xfrm>
            <a:off x="3446463" y="2786063"/>
            <a:ext cx="198437" cy="857250"/>
          </a:xfrm>
          <a:prstGeom prst="leftBrace">
            <a:avLst>
              <a:gd name="adj1" fmla="val 83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>
              <a:latin typeface="Arial" charset="0"/>
            </a:endParaRPr>
          </a:p>
        </p:txBody>
      </p:sp>
      <p:sp>
        <p:nvSpPr>
          <p:cNvPr id="73751" name="Left Brace 16"/>
          <p:cNvSpPr>
            <a:spLocks/>
          </p:cNvSpPr>
          <p:nvPr/>
        </p:nvSpPr>
        <p:spPr bwMode="auto">
          <a:xfrm>
            <a:off x="3446463" y="4357688"/>
            <a:ext cx="198437" cy="857250"/>
          </a:xfrm>
          <a:prstGeom prst="leftBrace">
            <a:avLst>
              <a:gd name="adj1" fmla="val 83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>
              <a:latin typeface="Arial" charset="0"/>
            </a:endParaRPr>
          </a:p>
        </p:txBody>
      </p:sp>
      <p:pic>
        <p:nvPicPr>
          <p:cNvPr id="73752" name="Picture 4" descr="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-26988"/>
            <a:ext cx="8636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53" name="Pentagon 12"/>
          <p:cNvSpPr>
            <a:spLocks noChangeArrowheads="1"/>
          </p:cNvSpPr>
          <p:nvPr/>
        </p:nvSpPr>
        <p:spPr bwMode="auto">
          <a:xfrm>
            <a:off x="31750" y="44450"/>
            <a:ext cx="598488" cy="360363"/>
          </a:xfrm>
          <a:prstGeom prst="homePlate">
            <a:avLst>
              <a:gd name="adj" fmla="val 49978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  <a:latin typeface="Arial" charset="0"/>
              <a:cs typeface="Calibri" charset="0"/>
            </a:endParaRPr>
          </a:p>
        </p:txBody>
      </p:sp>
      <p:sp>
        <p:nvSpPr>
          <p:cNvPr id="73754" name="Text Box 14"/>
          <p:cNvSpPr txBox="1">
            <a:spLocks noChangeArrowheads="1"/>
          </p:cNvSpPr>
          <p:nvPr/>
        </p:nvSpPr>
        <p:spPr bwMode="auto">
          <a:xfrm>
            <a:off x="715963" y="14288"/>
            <a:ext cx="3479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  <a:latin typeface="Arial" charset="0"/>
                <a:cs typeface="Calibri" charset="0"/>
              </a:rPr>
              <a:t>MICROBIAL BIOFILMS</a:t>
            </a:r>
          </a:p>
        </p:txBody>
      </p:sp>
      <p:sp>
        <p:nvSpPr>
          <p:cNvPr id="73755" name="Text Box 186"/>
          <p:cNvSpPr txBox="1">
            <a:spLocks noChangeArrowheads="1"/>
          </p:cNvSpPr>
          <p:nvPr/>
        </p:nvSpPr>
        <p:spPr bwMode="auto">
          <a:xfrm>
            <a:off x="4038600" y="6596063"/>
            <a:ext cx="5086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  <a:latin typeface="Arial" charset="0"/>
              </a:rPr>
              <a:t>J-Y Maillard -  Teleclass 2016</a:t>
            </a:r>
            <a:endParaRPr lang="en-US" altLang="en-US" sz="8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3756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fld id="{EDA904D8-87F6-4322-84AC-15780DFD95FC}" type="slidenum">
              <a:rPr lang="en-GB" altLang="en-US" sz="1800" b="0">
                <a:latin typeface="Arial" charset="0"/>
              </a:rPr>
              <a:pPr eaLnBrk="1" hangingPunct="1"/>
              <a:t>45</a:t>
            </a:fld>
            <a:endParaRPr lang="en-GB" altLang="en-US" sz="18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C:\Users\Karen\Desktop\ANITA JACOMBS\ICU split\Dirty ICU\13 - curtain cord bay 8\11-228-130007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416050"/>
            <a:ext cx="235585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2" descr="C:\Users\Karen\Desktop\Karen  July 26,2010\ICU stuff\Dirty ICU\18-3-11\11-105-5A0012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46450"/>
            <a:ext cx="23622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TextBox 3"/>
          <p:cNvSpPr txBox="1">
            <a:spLocks noChangeArrowheads="1"/>
          </p:cNvSpPr>
          <p:nvPr/>
        </p:nvSpPr>
        <p:spPr bwMode="auto">
          <a:xfrm>
            <a:off x="3810000" y="5276850"/>
            <a:ext cx="2590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AU" altLang="en-US" sz="1400" b="0">
                <a:solidFill>
                  <a:srgbClr val="000000"/>
                </a:solidFill>
                <a:latin typeface="Arial" charset="0"/>
                <a:cs typeface="Calibri" charset="0"/>
              </a:rPr>
              <a:t>Venetian blind cord MRSA +ve</a:t>
            </a:r>
            <a:endParaRPr lang="en-GB" altLang="en-US" sz="1400" b="0">
              <a:solidFill>
                <a:srgbClr val="000000"/>
              </a:solidFill>
              <a:latin typeface="Arial" charset="0"/>
              <a:cs typeface="Calibri" charset="0"/>
            </a:endParaRPr>
          </a:p>
        </p:txBody>
      </p:sp>
      <p:sp>
        <p:nvSpPr>
          <p:cNvPr id="75781" name="TextBox 4"/>
          <p:cNvSpPr txBox="1">
            <a:spLocks noChangeArrowheads="1"/>
          </p:cNvSpPr>
          <p:nvPr/>
        </p:nvSpPr>
        <p:spPr bwMode="auto">
          <a:xfrm>
            <a:off x="6324600" y="3956050"/>
            <a:ext cx="27066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AU" altLang="en-US" sz="1400" b="0">
                <a:solidFill>
                  <a:srgbClr val="000000"/>
                </a:solidFill>
                <a:latin typeface="Arial" charset="0"/>
                <a:cs typeface="Calibri" charset="0"/>
              </a:rPr>
              <a:t>Curtain – MRSA +ve</a:t>
            </a:r>
            <a:endParaRPr lang="en-GB" altLang="en-US" sz="1400" b="0">
              <a:solidFill>
                <a:srgbClr val="000000"/>
              </a:solidFill>
              <a:latin typeface="Arial" charset="0"/>
              <a:cs typeface="Calibri" charset="0"/>
            </a:endParaRPr>
          </a:p>
        </p:txBody>
      </p:sp>
      <p:grpSp>
        <p:nvGrpSpPr>
          <p:cNvPr id="75782" name="Group 2"/>
          <p:cNvGrpSpPr>
            <a:grpSpLocks/>
          </p:cNvGrpSpPr>
          <p:nvPr/>
        </p:nvGrpSpPr>
        <p:grpSpPr bwMode="auto">
          <a:xfrm>
            <a:off x="6400800" y="1416050"/>
            <a:ext cx="2362200" cy="3835400"/>
            <a:chOff x="1804835" y="3933056"/>
            <a:chExt cx="4783389" cy="4504120"/>
          </a:xfrm>
        </p:grpSpPr>
        <p:pic>
          <p:nvPicPr>
            <p:cNvPr id="75790" name="Picture 4" descr="C:\Users\Karen\Desktop\Confocal\ICU\icu1\658-13\02-DSP.t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3933056"/>
              <a:ext cx="4752528" cy="2745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91" name="TextBox 13"/>
            <p:cNvSpPr txBox="1">
              <a:spLocks noChangeArrowheads="1"/>
            </p:cNvSpPr>
            <p:nvPr/>
          </p:nvSpPr>
          <p:spPr bwMode="auto">
            <a:xfrm>
              <a:off x="1804835" y="7750545"/>
              <a:ext cx="4629086" cy="686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1pPr>
              <a:lvl2pPr marL="37931725" indent="-37474525" eaLnBrk="0" hangingPunct="0">
                <a:defRPr sz="2400" b="1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2pPr>
              <a:lvl3pPr eaLnBrk="0" hangingPunct="0">
                <a:defRPr sz="2400" b="1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3pPr>
              <a:lvl4pPr eaLnBrk="0" hangingPunct="0">
                <a:defRPr sz="2400" b="1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4pPr>
              <a:lvl5pPr eaLnBrk="0" hangingPunct="0">
                <a:defRPr sz="2400" b="1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Verdana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GB" altLang="en-US" sz="1600">
                  <a:solidFill>
                    <a:srgbClr val="000000"/>
                  </a:solidFill>
                  <a:latin typeface="Arial" charset="0"/>
                  <a:cs typeface="Calibri" charset="0"/>
                </a:rPr>
                <a:t>Desiccation resistance</a:t>
              </a:r>
            </a:p>
          </p:txBody>
        </p:sp>
      </p:grpSp>
      <p:pic>
        <p:nvPicPr>
          <p:cNvPr id="75783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6013"/>
            <a:ext cx="3748088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TextBox 1"/>
          <p:cNvSpPr txBox="1">
            <a:spLocks noChangeArrowheads="1"/>
          </p:cNvSpPr>
          <p:nvPr/>
        </p:nvSpPr>
        <p:spPr bwMode="auto">
          <a:xfrm>
            <a:off x="6705600" y="5373688"/>
            <a:ext cx="20367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sz="1000" b="0">
                <a:solidFill>
                  <a:srgbClr val="000000"/>
                </a:solidFill>
                <a:latin typeface="Arial" charset="0"/>
                <a:cs typeface="Calibri" charset="0"/>
              </a:rPr>
              <a:t> Courtesy of K Vickery, Macquarie University</a:t>
            </a:r>
            <a:br>
              <a:rPr lang="en-GB" altLang="en-US" sz="1000" b="0">
                <a:solidFill>
                  <a:srgbClr val="000000"/>
                </a:solidFill>
                <a:latin typeface="Arial" charset="0"/>
                <a:cs typeface="Calibri" charset="0"/>
              </a:rPr>
            </a:br>
            <a:r>
              <a:rPr lang="en-GB" altLang="en-US" sz="1000" b="0">
                <a:solidFill>
                  <a:srgbClr val="000000"/>
                </a:solidFill>
                <a:latin typeface="Arial" charset="0"/>
                <a:cs typeface="Calibri" charset="0"/>
              </a:rPr>
              <a:t>Sydney, Australia </a:t>
            </a:r>
          </a:p>
        </p:txBody>
      </p:sp>
      <p:sp>
        <p:nvSpPr>
          <p:cNvPr id="75785" name="Pentagon 12"/>
          <p:cNvSpPr>
            <a:spLocks noChangeArrowheads="1"/>
          </p:cNvSpPr>
          <p:nvPr/>
        </p:nvSpPr>
        <p:spPr bwMode="auto">
          <a:xfrm>
            <a:off x="31750" y="44450"/>
            <a:ext cx="598488" cy="360363"/>
          </a:xfrm>
          <a:prstGeom prst="homePlate">
            <a:avLst>
              <a:gd name="adj" fmla="val 49978"/>
            </a:avLst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FF0000"/>
              </a:solidFill>
              <a:latin typeface="Arial" charset="0"/>
              <a:cs typeface="Calibri" charset="0"/>
            </a:endParaRPr>
          </a:p>
        </p:txBody>
      </p:sp>
      <p:sp>
        <p:nvSpPr>
          <p:cNvPr id="75786" name="Text Box 14"/>
          <p:cNvSpPr txBox="1">
            <a:spLocks noChangeArrowheads="1"/>
          </p:cNvSpPr>
          <p:nvPr/>
        </p:nvSpPr>
        <p:spPr bwMode="auto">
          <a:xfrm>
            <a:off x="715963" y="14288"/>
            <a:ext cx="37195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7" tIns="45719" rIns="91437" bIns="45719">
            <a:spAutoFit/>
          </a:bodyPr>
          <a:lstStyle>
            <a:lvl1pPr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defTabSz="1082675"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  <a:tab pos="808038" algn="l"/>
                <a:tab pos="1341438" algn="l"/>
              </a:tabLs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r>
              <a:rPr lang="en-GB" altLang="en-US">
                <a:solidFill>
                  <a:srgbClr val="000000"/>
                </a:solidFill>
                <a:latin typeface="Arial" charset="0"/>
                <a:cs typeface="Calibri" charset="0"/>
              </a:rPr>
              <a:t>MICROBIAL BIOFILMS</a:t>
            </a:r>
          </a:p>
          <a:p>
            <a:r>
              <a:rPr lang="en-GB" altLang="en-US" sz="2000" b="0">
                <a:solidFill>
                  <a:srgbClr val="000000"/>
                </a:solidFill>
                <a:latin typeface="Arial" charset="0"/>
                <a:cs typeface="Calibri" charset="0"/>
              </a:rPr>
              <a:t>“Dry” biofilm -  a new challenge</a:t>
            </a:r>
          </a:p>
        </p:txBody>
      </p:sp>
      <p:sp>
        <p:nvSpPr>
          <p:cNvPr id="75787" name="Text Box 186"/>
          <p:cNvSpPr txBox="1">
            <a:spLocks noChangeArrowheads="1"/>
          </p:cNvSpPr>
          <p:nvPr/>
        </p:nvSpPr>
        <p:spPr bwMode="auto">
          <a:xfrm>
            <a:off x="4038600" y="6596063"/>
            <a:ext cx="5086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  <a:latin typeface="Arial" charset="0"/>
              </a:rPr>
              <a:t>J-Y Maillard -  Teleclass 2016</a:t>
            </a:r>
            <a:endParaRPr lang="en-US" altLang="en-US" sz="800" b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5788" name="Picture 4" descr="university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-26988"/>
            <a:ext cx="8636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9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fld id="{B9FE934D-AA3E-4E8B-842A-8C7326BFFFDF}" type="slidenum">
              <a:rPr lang="en-GB" altLang="en-US" sz="1800" b="0">
                <a:latin typeface="Arial" charset="0"/>
              </a:rPr>
              <a:pPr eaLnBrk="1" hangingPunct="1"/>
              <a:t>46</a:t>
            </a:fld>
            <a:endParaRPr lang="en-GB" altLang="en-US" sz="1800" b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7" descr="Slide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5" descr="Slide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13" descr="Slide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2" descr="Slide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1" descr="Slide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16"/>
          <p:cNvSpPr txBox="1">
            <a:spLocks noChangeArrowheads="1"/>
          </p:cNvSpPr>
          <p:nvPr/>
        </p:nvSpPr>
        <p:spPr bwMode="auto">
          <a:xfrm>
            <a:off x="-28575" y="2349500"/>
            <a:ext cx="66738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08267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defTabSz="108267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GB" altLang="en-US" sz="3200">
                <a:solidFill>
                  <a:srgbClr val="000000"/>
                </a:solidFill>
                <a:latin typeface="Arial" charset="0"/>
                <a:cs typeface="Times" charset="0"/>
              </a:rPr>
              <a:t>CONSIDERATIONS</a:t>
            </a:r>
          </a:p>
        </p:txBody>
      </p:sp>
      <p:sp>
        <p:nvSpPr>
          <p:cNvPr id="86019" name="Pentagon 12"/>
          <p:cNvSpPr>
            <a:spLocks noChangeArrowheads="1"/>
          </p:cNvSpPr>
          <p:nvPr/>
        </p:nvSpPr>
        <p:spPr bwMode="auto">
          <a:xfrm>
            <a:off x="784225" y="2565400"/>
            <a:ext cx="596900" cy="360363"/>
          </a:xfrm>
          <a:prstGeom prst="homePlate">
            <a:avLst>
              <a:gd name="adj" fmla="val 49845"/>
            </a:avLst>
          </a:prstGeom>
          <a:solidFill>
            <a:srgbClr val="FFCF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020" name="Text Box 186"/>
          <p:cNvSpPr txBox="1">
            <a:spLocks noChangeArrowheads="1"/>
          </p:cNvSpPr>
          <p:nvPr/>
        </p:nvSpPr>
        <p:spPr bwMode="auto">
          <a:xfrm>
            <a:off x="4038600" y="6596063"/>
            <a:ext cx="50863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7" tIns="45719" rIns="91437" bIns="4571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algn="r"/>
            <a:r>
              <a:rPr lang="en-GB" altLang="en-US" sz="800" b="0">
                <a:solidFill>
                  <a:srgbClr val="000000"/>
                </a:solidFill>
                <a:latin typeface="Arial" charset="0"/>
              </a:rPr>
              <a:t>J-Y Maillard -  Teleclass 2016</a:t>
            </a:r>
            <a:endParaRPr lang="en-US" altLang="en-US" sz="800" b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8602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2133600"/>
            <a:ext cx="2871787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2" name="Picture 4" descr="universit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-26988"/>
            <a:ext cx="863600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eaLnBrk="1" hangingPunct="1"/>
            <a:fld id="{32B422BE-9B33-4FF1-AD8A-D8B30B0FCC29}" type="slidenum">
              <a:rPr lang="en-GB" altLang="en-US" sz="1800" b="0">
                <a:latin typeface="Arial" charset="0"/>
              </a:rPr>
              <a:pPr eaLnBrk="1" hangingPunct="1"/>
              <a:t>51</a:t>
            </a:fld>
            <a:endParaRPr lang="en-GB" altLang="en-US" sz="18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1" descr="Slide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11" descr="Slide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3" descr="Coming Soon Slide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81400"/>
            <a:ext cx="142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14288" y="1676400"/>
            <a:ext cx="9663112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charset="0"/>
                <a:ea typeface="MS PGothic" pitchFamily="34" charset="-128"/>
              </a:defRPr>
            </a:lvl9pPr>
          </a:lstStyle>
          <a:p>
            <a:pPr hangingPunct="1"/>
            <a:r>
              <a:rPr lang="en-US" altLang="en-US" sz="1600" b="0">
                <a:latin typeface="Arial" charset="0"/>
              </a:rPr>
              <a:t>November 10</a:t>
            </a:r>
            <a:r>
              <a:rPr lang="en-US" altLang="en-US" sz="1800" b="0">
                <a:latin typeface="Arial" charset="0"/>
              </a:rPr>
              <a:t>   </a:t>
            </a:r>
            <a:r>
              <a:rPr lang="en-US" altLang="en-US" sz="1800">
                <a:latin typeface="Arial" charset="0"/>
              </a:rPr>
              <a:t>NOROVIRUS AND HEALTHCARE FACILITIES: HOW TO KEEP THE </a:t>
            </a:r>
            <a:br>
              <a:rPr lang="en-US" altLang="en-US" sz="1800">
                <a:latin typeface="Arial" charset="0"/>
              </a:rPr>
            </a:br>
            <a:r>
              <a:rPr lang="en-US" altLang="en-US" sz="1800">
                <a:latin typeface="Arial" charset="0"/>
              </a:rPr>
              <a:t>	VIRUS OUT AND WHAT TO DO WHEN IT GETS IN</a:t>
            </a:r>
            <a:r>
              <a:rPr lang="en-CA" altLang="en-US" sz="1600" b="0">
                <a:latin typeface="Arial" charset="0"/>
              </a:rPr>
              <a:t>	</a:t>
            </a:r>
            <a:br>
              <a:rPr lang="en-CA" altLang="en-US" sz="1600" b="0">
                <a:latin typeface="Arial" charset="0"/>
              </a:rPr>
            </a:br>
            <a:r>
              <a:rPr lang="en-CA" altLang="en-US" sz="1600" b="0">
                <a:latin typeface="Arial" charset="0"/>
              </a:rPr>
              <a:t>	Dr. Ben Lopman, CDC, Atlanta </a:t>
            </a:r>
            <a:br>
              <a:rPr lang="en-CA" altLang="en-US" sz="1600" b="0">
                <a:latin typeface="Arial" charset="0"/>
              </a:rPr>
            </a:br>
            <a:r>
              <a:rPr lang="en-CA" altLang="en-US" sz="1600" b="0">
                <a:latin typeface="Arial" charset="0"/>
              </a:rPr>
              <a:t>	Prof. Miren Iturriza-Gomara, University of Liverpool</a:t>
            </a:r>
            <a:br>
              <a:rPr lang="en-CA" altLang="en-US" sz="1600" b="0">
                <a:latin typeface="Arial" charset="0"/>
              </a:rPr>
            </a:br>
            <a:r>
              <a:rPr lang="en-CA" altLang="en-US" sz="1600" b="0">
                <a:latin typeface="Arial" charset="0"/>
              </a:rPr>
              <a:t/>
            </a:r>
            <a:br>
              <a:rPr lang="en-CA" altLang="en-US" sz="1600" b="0">
                <a:latin typeface="Arial" charset="0"/>
              </a:rPr>
            </a:br>
            <a:r>
              <a:rPr lang="en-US" altLang="en-US" sz="1600" b="0">
                <a:latin typeface="Arial" charset="0"/>
              </a:rPr>
              <a:t>November 23</a:t>
            </a:r>
            <a:r>
              <a:rPr lang="en-US" altLang="en-US" sz="1800" b="0">
                <a:latin typeface="Arial" charset="0"/>
              </a:rPr>
              <a:t>   </a:t>
            </a:r>
            <a:r>
              <a:rPr lang="en-US" altLang="en-US" sz="1800">
                <a:latin typeface="Arial" charset="0"/>
              </a:rPr>
              <a:t>AIR TRAVEL AND INFECTION TRANSMISSION</a:t>
            </a:r>
            <a:r>
              <a:rPr lang="en-US" altLang="en-US" sz="1600" b="0">
                <a:latin typeface="Arial" charset="0"/>
              </a:rPr>
              <a:t/>
            </a:r>
            <a:br>
              <a:rPr lang="en-US" altLang="en-US" sz="1600" b="0">
                <a:latin typeface="Arial" charset="0"/>
              </a:rPr>
            </a:br>
            <a:r>
              <a:rPr lang="en-CA" altLang="en-US" sz="1600" b="0">
                <a:latin typeface="Arial" charset="0"/>
              </a:rPr>
              <a:t>	Dr. Paul Edelson, CDC JFK Airport Quarantine Station, New York</a:t>
            </a:r>
            <a:br>
              <a:rPr lang="en-CA" altLang="en-US" sz="1600" b="0">
                <a:latin typeface="Arial" charset="0"/>
              </a:rPr>
            </a:br>
            <a:r>
              <a:rPr lang="en-CA" altLang="en-US" sz="1600" b="0">
                <a:latin typeface="Arial" charset="0"/>
              </a:rPr>
              <a:t>	Sponsored by GOJO (www.gojo.com)</a:t>
            </a:r>
            <a:br>
              <a:rPr lang="en-CA" altLang="en-US" sz="1600" b="0">
                <a:latin typeface="Arial" charset="0"/>
              </a:rPr>
            </a:br>
            <a:r>
              <a:rPr lang="en-CA" altLang="en-US" sz="1600" b="0">
                <a:latin typeface="Arial" charset="0"/>
              </a:rPr>
              <a:t/>
            </a:r>
            <a:br>
              <a:rPr lang="en-CA" altLang="en-US" sz="1600" b="0">
                <a:latin typeface="Arial" charset="0"/>
              </a:rPr>
            </a:br>
            <a:r>
              <a:rPr lang="en-CA" altLang="en-US" sz="1600" b="0">
                <a:latin typeface="Arial" charset="0"/>
              </a:rPr>
              <a:t>December 1   </a:t>
            </a:r>
            <a:r>
              <a:rPr lang="en-CA" altLang="en-US" sz="1800">
                <a:latin typeface="Arial" charset="0"/>
              </a:rPr>
              <a:t>2017 TELECLASS SCHEDULE RELEASED</a:t>
            </a:r>
            <a:endParaRPr lang="en-CA" altLang="en-US" sz="1600" b="0">
              <a:latin typeface="Arial" charset="0"/>
            </a:endParaRPr>
          </a:p>
          <a:p>
            <a:pPr hangingPunct="1"/>
            <a:endParaRPr lang="en-CA" altLang="en-US" sz="1600" b="0">
              <a:latin typeface="Arial" charset="0"/>
            </a:endParaRPr>
          </a:p>
          <a:p>
            <a:pPr hangingPunct="1"/>
            <a:r>
              <a:rPr lang="en-CA" altLang="en-US" sz="1600" b="0">
                <a:latin typeface="Arial" charset="0"/>
              </a:rPr>
              <a:t>December 8   </a:t>
            </a:r>
            <a:r>
              <a:rPr lang="en-CA" altLang="en-US" sz="1800">
                <a:latin typeface="Arial" charset="0"/>
              </a:rPr>
              <a:t>VIABILITY OF BACTERIA ON FABRICS</a:t>
            </a:r>
            <a:r>
              <a:rPr lang="en-CA" altLang="en-US" sz="1600" b="0">
                <a:latin typeface="Arial" charset="0"/>
              </a:rPr>
              <a:t/>
            </a:r>
            <a:br>
              <a:rPr lang="en-CA" altLang="en-US" sz="1600" b="0">
                <a:latin typeface="Arial" charset="0"/>
              </a:rPr>
            </a:br>
            <a:r>
              <a:rPr lang="en-CA" altLang="en-US" sz="1600" b="0">
                <a:latin typeface="Arial" charset="0"/>
              </a:rPr>
              <a:t>	Prof. Jerry H. Kavouras, University of Illinois at Chicago</a:t>
            </a:r>
            <a:br>
              <a:rPr lang="en-CA" altLang="en-US" sz="1600" b="0">
                <a:latin typeface="Arial" charset="0"/>
              </a:rPr>
            </a:br>
            <a:r>
              <a:rPr lang="en-CA" altLang="en-US" sz="1600" b="0">
                <a:latin typeface="Arial" charset="0"/>
              </a:rPr>
              <a:t/>
            </a:r>
            <a:br>
              <a:rPr lang="en-CA" altLang="en-US" sz="1600" b="0">
                <a:latin typeface="Arial" charset="0"/>
              </a:rPr>
            </a:br>
            <a:r>
              <a:rPr lang="en-US" altLang="en-US" sz="1600" b="0">
                <a:latin typeface="Arial" charset="0"/>
              </a:rPr>
              <a:t>December 15   (</a:t>
            </a:r>
            <a:r>
              <a:rPr lang="en-US" altLang="en-US" sz="1600" b="0" u="sng">
                <a:latin typeface="Arial" charset="0"/>
              </a:rPr>
              <a:t>FREE</a:t>
            </a:r>
            <a:r>
              <a:rPr lang="en-US" altLang="en-US" sz="1600" b="0">
                <a:latin typeface="Arial" charset="0"/>
              </a:rPr>
              <a:t> Teleclass)</a:t>
            </a:r>
            <a:r>
              <a:rPr lang="en-US" altLang="en-US" sz="1800" b="0">
                <a:latin typeface="Arial" charset="0"/>
              </a:rPr>
              <a:t>   </a:t>
            </a:r>
          </a:p>
          <a:p>
            <a:pPr hangingPunct="1"/>
            <a:r>
              <a:rPr lang="en-US" altLang="en-US" sz="1800" b="0">
                <a:latin typeface="Arial" charset="0"/>
              </a:rPr>
              <a:t>	</a:t>
            </a:r>
            <a:r>
              <a:rPr lang="en-US" altLang="en-US" sz="1800">
                <a:latin typeface="Arial" charset="0"/>
              </a:rPr>
              <a:t>INFECTION CONTROL IN ELDERLY CARE INSTITUTIONS – WHERE </a:t>
            </a:r>
            <a:br>
              <a:rPr lang="en-US" altLang="en-US" sz="1800">
                <a:latin typeface="Arial" charset="0"/>
              </a:rPr>
            </a:br>
            <a:r>
              <a:rPr lang="en-US" altLang="en-US" sz="1800">
                <a:latin typeface="Arial" charset="0"/>
              </a:rPr>
              <a:t>	SHOULD WE GO?</a:t>
            </a:r>
            <a:r>
              <a:rPr lang="en-US" altLang="en-US" sz="1600" b="0">
                <a:latin typeface="Arial" charset="0"/>
              </a:rPr>
              <a:t/>
            </a:r>
            <a:br>
              <a:rPr lang="en-US" altLang="en-US" sz="1600" b="0">
                <a:latin typeface="Arial" charset="0"/>
              </a:rPr>
            </a:br>
            <a:r>
              <a:rPr lang="en-CA" altLang="en-US" sz="1600" b="0">
                <a:latin typeface="Arial" charset="0"/>
              </a:rPr>
              <a:t>	Prof. Andreas Voss, Radboud University Medical Centre, The Netherlands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Anniversary slide, 2016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Patron Sponsor Slide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5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0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0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21678</TotalTime>
  <Pages>15</Pages>
  <Words>352</Words>
  <Application>Microsoft Office PowerPoint</Application>
  <PresentationFormat>On-screen Show (4:3)</PresentationFormat>
  <Paragraphs>96</Paragraphs>
  <Slides>56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Verdana</vt:lpstr>
      <vt:lpstr>MS PGothic</vt:lpstr>
      <vt:lpstr>Arial</vt:lpstr>
      <vt:lpstr>Times</vt:lpstr>
      <vt:lpstr>MS PGothic</vt:lpstr>
      <vt:lpstr>Wingdings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Brighton Unversity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Jean Yves Maillard</dc:creator>
  <cp:lastModifiedBy>Evans, Helen</cp:lastModifiedBy>
  <cp:revision>1017</cp:revision>
  <cp:lastPrinted>2016-10-24T18:43:03Z</cp:lastPrinted>
  <dcterms:created xsi:type="dcterms:W3CDTF">2016-10-24T22:10:18Z</dcterms:created>
  <dcterms:modified xsi:type="dcterms:W3CDTF">2016-10-25T17:22:14Z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F41CA2F1-3556-4529-922B-377236E4D921</vt:lpwstr>
  </property>
  <property fmtid="{D5CDD505-2E9C-101B-9397-08002B2CF9AE}" pid="3" name="ArticulatePath">
    <vt:lpwstr>Antimicrobial Surfaces in Healthcare Settings Teleclass Slides, Oct.27.16</vt:lpwstr>
  </property>
</Properties>
</file>