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Default Extension="docx" ContentType="application/vnd.openxmlformats-officedocument.wordprocessingml.document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848" r:id="rId2"/>
  </p:sldMasterIdLst>
  <p:notesMasterIdLst>
    <p:notesMasterId r:id="rId56"/>
  </p:notesMasterIdLst>
  <p:handoutMasterIdLst>
    <p:handoutMasterId r:id="rId57"/>
  </p:handoutMasterIdLst>
  <p:sldIdLst>
    <p:sldId id="369" r:id="rId3"/>
    <p:sldId id="1277" r:id="rId4"/>
    <p:sldId id="1276" r:id="rId5"/>
    <p:sldId id="1281" r:id="rId6"/>
    <p:sldId id="1278" r:id="rId7"/>
    <p:sldId id="1139" r:id="rId8"/>
    <p:sldId id="1135" r:id="rId9"/>
    <p:sldId id="1127" r:id="rId10"/>
    <p:sldId id="1294" r:id="rId11"/>
    <p:sldId id="1283" r:id="rId12"/>
    <p:sldId id="1293" r:id="rId13"/>
    <p:sldId id="1236" r:id="rId14"/>
    <p:sldId id="1328" r:id="rId15"/>
    <p:sldId id="1295" r:id="rId16"/>
    <p:sldId id="1340" r:id="rId17"/>
    <p:sldId id="1356" r:id="rId18"/>
    <p:sldId id="1357" r:id="rId19"/>
    <p:sldId id="1372" r:id="rId20"/>
    <p:sldId id="1370" r:id="rId21"/>
    <p:sldId id="1374" r:id="rId22"/>
    <p:sldId id="1333" r:id="rId23"/>
    <p:sldId id="1318" r:id="rId24"/>
    <p:sldId id="1373" r:id="rId25"/>
    <p:sldId id="1321" r:id="rId26"/>
    <p:sldId id="1323" r:id="rId27"/>
    <p:sldId id="1339" r:id="rId28"/>
    <p:sldId id="1376" r:id="rId29"/>
    <p:sldId id="1380" r:id="rId30"/>
    <p:sldId id="1381" r:id="rId31"/>
    <p:sldId id="1377" r:id="rId32"/>
    <p:sldId id="1378" r:id="rId33"/>
    <p:sldId id="1379" r:id="rId34"/>
    <p:sldId id="1382" r:id="rId35"/>
    <p:sldId id="1355" r:id="rId36"/>
    <p:sldId id="1322" r:id="rId37"/>
    <p:sldId id="1338" r:id="rId38"/>
    <p:sldId id="1346" r:id="rId39"/>
    <p:sldId id="1327" r:id="rId40"/>
    <p:sldId id="1347" r:id="rId41"/>
    <p:sldId id="1363" r:id="rId42"/>
    <p:sldId id="1383" r:id="rId43"/>
    <p:sldId id="1384" r:id="rId44"/>
    <p:sldId id="1324" r:id="rId45"/>
    <p:sldId id="1274" r:id="rId46"/>
    <p:sldId id="1345" r:id="rId47"/>
    <p:sldId id="1314" r:id="rId48"/>
    <p:sldId id="1309" r:id="rId49"/>
    <p:sldId id="1364" r:id="rId50"/>
    <p:sldId id="1365" r:id="rId51"/>
    <p:sldId id="1366" r:id="rId52"/>
    <p:sldId id="1367" r:id="rId53"/>
    <p:sldId id="1385" r:id="rId54"/>
    <p:sldId id="1386" r:id="rId55"/>
  </p:sldIdLst>
  <p:sldSz cx="9144000" cy="6858000" type="screen4x3"/>
  <p:notesSz cx="6642100" cy="9779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MS PGothic" charset="0"/>
        <a:cs typeface="MS PGothic" charset="0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MS PGothic" charset="0"/>
        <a:cs typeface="MS PGothic" charset="0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MS PGothic" charset="0"/>
        <a:cs typeface="MS PGothic" charset="0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MS PGothic" charset="0"/>
        <a:cs typeface="MS PGothic" charset="0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MS PGothic" charset="0"/>
        <a:cs typeface="MS PGothic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MS PGothic" charset="0"/>
        <a:cs typeface="MS PGothic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MS PGothic" charset="0"/>
        <a:cs typeface="MS PGothic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MS PGothic" charset="0"/>
        <a:cs typeface="MS PGothic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showPr showNarration="1" useTimings="0">
    <p:present/>
    <p:sldAll/>
    <p:penClr>
      <a:schemeClr val="tx1"/>
    </p:penClr>
  </p:showPr>
  <p:clrMru>
    <a:srgbClr val="FFF6B0"/>
    <a:srgbClr val="F3F9FA"/>
    <a:srgbClr val="E7F3F4"/>
    <a:srgbClr val="00FF00"/>
    <a:srgbClr val="333399"/>
    <a:srgbClr val="FFFF66"/>
    <a:srgbClr val="ACEAF2"/>
    <a:srgbClr val="99123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028" y="-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06"/>
    </p:cViewPr>
  </p:sorterViewPr>
  <p:notesViewPr>
    <p:cSldViewPr>
      <p:cViewPr varScale="1">
        <p:scale>
          <a:sx n="29" d="100"/>
          <a:sy n="29" d="100"/>
        </p:scale>
        <p:origin x="-888" y="-102"/>
      </p:cViewPr>
      <p:guideLst>
        <p:guide orient="horz" pos="3080"/>
        <p:guide pos="209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Bex\Documents\ms2%202014%20(Autosaved)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Bex\Documents\ms2%202014%20(Autosaved)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Macintosh%20HD:Users:jym:Documents:Publication:PAPERS:pap%20135%20detergent%20wipes:Deteregent%20paper%20stats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jym:Desktop:Prelim%20analyses%20(1)%20graphs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jym:Desktop:Prelim%20analyses%20(1)%20graphs.xlsx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jym:Desktop:Prelim%20analyses%20(1)%20graphs.xlsx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22561884376913205"/>
          <c:y val="2.6304653454114906E-2"/>
          <c:w val="0.72837415228095204"/>
          <c:h val="0.92304223912348016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C00000"/>
            </a:solidFill>
          </c:spPr>
          <c:errBars>
            <c:errBarType val="both"/>
            <c:errValType val="cust"/>
            <c:plus>
              <c:numRef>
                <c:f>('Table of results'!$C$2,'Table of results'!$C$3,'Table of results'!$C$4,'Table of results'!$C$5,'Table of results'!$C$6,'Table of results'!$C$7,'Table of results'!$C$8,'Table of results'!$C$9)</c:f>
                <c:numCache>
                  <c:formatCode>General</c:formatCode>
                  <c:ptCount val="8"/>
                  <c:pt idx="0">
                    <c:v>0.28284271247461906</c:v>
                  </c:pt>
                  <c:pt idx="1">
                    <c:v>9.8802119577493824E-2</c:v>
                  </c:pt>
                  <c:pt idx="2">
                    <c:v>0.16685119536082704</c:v>
                  </c:pt>
                  <c:pt idx="3">
                    <c:v>0.10979424129037003</c:v>
                  </c:pt>
                  <c:pt idx="4">
                    <c:v>0.24400000000000002</c:v>
                  </c:pt>
                  <c:pt idx="5">
                    <c:v>0.12000000000000001</c:v>
                  </c:pt>
                  <c:pt idx="6">
                    <c:v>0.14000000000000001</c:v>
                  </c:pt>
                  <c:pt idx="7">
                    <c:v>0</c:v>
                  </c:pt>
                </c:numCache>
              </c:numRef>
            </c:plus>
            <c:minus>
              <c:numRef>
                <c:f>('Table of results'!$C$2,'Table of results'!$C$3,'Table of results'!$C$4,'Table of results'!$C$5,'Table of results'!$C$6,'Table of results'!$C$7,'Table of results'!$C$8,'Table of results'!$C$9)</c:f>
                <c:numCache>
                  <c:formatCode>General</c:formatCode>
                  <c:ptCount val="8"/>
                  <c:pt idx="0">
                    <c:v>0.28284271247461906</c:v>
                  </c:pt>
                  <c:pt idx="1">
                    <c:v>9.8802119577493824E-2</c:v>
                  </c:pt>
                  <c:pt idx="2">
                    <c:v>0.16685119536082704</c:v>
                  </c:pt>
                  <c:pt idx="3">
                    <c:v>0.10979424129037003</c:v>
                  </c:pt>
                  <c:pt idx="4">
                    <c:v>0.24400000000000002</c:v>
                  </c:pt>
                  <c:pt idx="5">
                    <c:v>0.12000000000000001</c:v>
                  </c:pt>
                  <c:pt idx="6">
                    <c:v>0.14000000000000001</c:v>
                  </c:pt>
                  <c:pt idx="7">
                    <c:v>0</c:v>
                  </c:pt>
                </c:numCache>
              </c:numRef>
            </c:minus>
          </c:errBars>
          <c:cat>
            <c:strRef>
              <c:f>('Table of results'!$K$27,'Table of results'!$K$28,'Table of results'!$K$29,'Table of results'!$K$30,'Table of results'!$K$31,'Table of results'!$K$32,'Table of results'!$K$33,'Table of results'!$K$34)</c:f>
              <c:strCache>
                <c:ptCount val="8"/>
                <c:pt idx="0">
                  <c:v>Wipe A</c:v>
                </c:pt>
                <c:pt idx="1">
                  <c:v>Wipe B</c:v>
                </c:pt>
                <c:pt idx="2">
                  <c:v>Wipe C</c:v>
                </c:pt>
                <c:pt idx="3">
                  <c:v>Wipe D</c:v>
                </c:pt>
                <c:pt idx="4">
                  <c:v>Wipe E</c:v>
                </c:pt>
                <c:pt idx="5">
                  <c:v>Wipe F</c:v>
                </c:pt>
                <c:pt idx="6">
                  <c:v>Wipe G</c:v>
                </c:pt>
                <c:pt idx="7">
                  <c:v>Wipe H</c:v>
                </c:pt>
              </c:strCache>
            </c:strRef>
          </c:cat>
          <c:val>
            <c:numRef>
              <c:f>('Table of results'!$B$2,'Table of results'!$B$3,'Table of results'!$B$4,'Table of results'!$B$5,'Table of results'!$B$6,'Table of results'!$B$7,'Table of results'!$B$8,'Table of results'!$B$9)</c:f>
              <c:numCache>
                <c:formatCode>0.00</c:formatCode>
                <c:ptCount val="8"/>
                <c:pt idx="0">
                  <c:v>2.1157001606532138</c:v>
                </c:pt>
                <c:pt idx="1">
                  <c:v>1.3708036574208857</c:v>
                </c:pt>
                <c:pt idx="2">
                  <c:v>1.286822308282765</c:v>
                </c:pt>
                <c:pt idx="3">
                  <c:v>7.6223637474483468</c:v>
                </c:pt>
                <c:pt idx="4">
                  <c:v>6.07</c:v>
                </c:pt>
                <c:pt idx="5">
                  <c:v>0.60000000000000009</c:v>
                </c:pt>
                <c:pt idx="6">
                  <c:v>0.85000000000000009</c:v>
                </c:pt>
                <c:pt idx="7">
                  <c:v>1.52</c:v>
                </c:pt>
              </c:numCache>
            </c:numRef>
          </c:val>
        </c:ser>
        <c:axId val="96382336"/>
        <c:axId val="96393088"/>
      </c:barChart>
      <c:catAx>
        <c:axId val="96382336"/>
        <c:scaling>
          <c:orientation val="minMax"/>
        </c:scaling>
        <c:axPos val="b"/>
        <c:numFmt formatCode="@" sourceLinked="0"/>
        <c:tickLblPos val="nextTo"/>
        <c:crossAx val="96393088"/>
        <c:crosses val="autoZero"/>
        <c:auto val="1"/>
        <c:lblAlgn val="ctr"/>
        <c:lblOffset val="100"/>
      </c:catAx>
      <c:valAx>
        <c:axId val="96393088"/>
        <c:scaling>
          <c:orientation val="minMax"/>
          <c:max val="8"/>
        </c:scaling>
        <c:axPos val="l"/>
        <c:majorGridlines/>
        <c:numFmt formatCode="0.00" sourceLinked="1"/>
        <c:tickLblPos val="nextTo"/>
        <c:crossAx val="96382336"/>
        <c:crosses val="autoZero"/>
        <c:crossBetween val="between"/>
      </c:valAx>
    </c:plotArea>
    <c:plotVisOnly val="1"/>
    <c:dispBlanksAs val="gap"/>
  </c:chart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24409240431632107"/>
          <c:y val="2.4400210749246101E-2"/>
          <c:w val="0.70878018418709698"/>
          <c:h val="0.928613939451712"/>
        </c:manualLayout>
      </c:layout>
      <c:barChart>
        <c:barDir val="col"/>
        <c:grouping val="clustered"/>
        <c:ser>
          <c:idx val="0"/>
          <c:order val="0"/>
          <c:tx>
            <c:v>Removal</c:v>
          </c:tx>
          <c:spPr>
            <a:solidFill>
              <a:srgbClr val="FFFF00"/>
            </a:solidFill>
          </c:spPr>
          <c:errBars>
            <c:errBarType val="both"/>
            <c:errValType val="cust"/>
            <c:plus>
              <c:numRef>
                <c:f>'Table of results'!$E$2:$E$9</c:f>
                <c:numCache>
                  <c:formatCode>General</c:formatCode>
                  <c:ptCount val="8"/>
                  <c:pt idx="0">
                    <c:v>0.55815413681973403</c:v>
                  </c:pt>
                  <c:pt idx="1">
                    <c:v>0.20681177918740504</c:v>
                  </c:pt>
                  <c:pt idx="2">
                    <c:v>1.72417778412765E-2</c:v>
                  </c:pt>
                  <c:pt idx="3">
                    <c:v>0.68147978126783593</c:v>
                  </c:pt>
                  <c:pt idx="4">
                    <c:v>0.2</c:v>
                  </c:pt>
                  <c:pt idx="5">
                    <c:v>0.52</c:v>
                  </c:pt>
                  <c:pt idx="6">
                    <c:v>0.57000000000000006</c:v>
                  </c:pt>
                  <c:pt idx="7">
                    <c:v>0.05</c:v>
                  </c:pt>
                </c:numCache>
              </c:numRef>
            </c:plus>
            <c:minus>
              <c:numRef>
                <c:f>'Table of results'!$E$2:$E$9</c:f>
                <c:numCache>
                  <c:formatCode>General</c:formatCode>
                  <c:ptCount val="8"/>
                  <c:pt idx="0">
                    <c:v>0.55815413681973403</c:v>
                  </c:pt>
                  <c:pt idx="1">
                    <c:v>0.20681177918740504</c:v>
                  </c:pt>
                  <c:pt idx="2">
                    <c:v>1.72417778412765E-2</c:v>
                  </c:pt>
                  <c:pt idx="3">
                    <c:v>0.68147978126783593</c:v>
                  </c:pt>
                  <c:pt idx="4">
                    <c:v>0.2</c:v>
                  </c:pt>
                  <c:pt idx="5">
                    <c:v>0.52</c:v>
                  </c:pt>
                  <c:pt idx="6">
                    <c:v>0.57000000000000006</c:v>
                  </c:pt>
                  <c:pt idx="7">
                    <c:v>0.05</c:v>
                  </c:pt>
                </c:numCache>
              </c:numRef>
            </c:minus>
          </c:errBars>
          <c:cat>
            <c:strRef>
              <c:f>'Table of results'!$K$27:$K$34</c:f>
              <c:strCache>
                <c:ptCount val="8"/>
                <c:pt idx="0">
                  <c:v>Wipe A</c:v>
                </c:pt>
                <c:pt idx="1">
                  <c:v>Wipe B</c:v>
                </c:pt>
                <c:pt idx="2">
                  <c:v>Wipe C</c:v>
                </c:pt>
                <c:pt idx="3">
                  <c:v>Wipe D</c:v>
                </c:pt>
                <c:pt idx="4">
                  <c:v>Wipe E</c:v>
                </c:pt>
                <c:pt idx="5">
                  <c:v>Wipe F</c:v>
                </c:pt>
                <c:pt idx="6">
                  <c:v>Wipe G</c:v>
                </c:pt>
                <c:pt idx="7">
                  <c:v>Wipe H</c:v>
                </c:pt>
              </c:strCache>
            </c:strRef>
          </c:cat>
          <c:val>
            <c:numRef>
              <c:f>('Table of results'!$D$2,'Table of results'!$D$3,'Table of results'!$D$4,'Table of results'!$D$5,'Table of results'!$D$6,'Table of results'!$D$7,'Table of results'!$D$8,'Table of results'!$D$9)</c:f>
              <c:numCache>
                <c:formatCode>0.00</c:formatCode>
                <c:ptCount val="8"/>
                <c:pt idx="0">
                  <c:v>1.799145450923554</c:v>
                </c:pt>
                <c:pt idx="1">
                  <c:v>1.8718602106001256</c:v>
                </c:pt>
                <c:pt idx="2">
                  <c:v>1.674574723927492</c:v>
                </c:pt>
                <c:pt idx="3">
                  <c:v>1.3763687898060402</c:v>
                </c:pt>
                <c:pt idx="4">
                  <c:v>2.61</c:v>
                </c:pt>
                <c:pt idx="5">
                  <c:v>3.65</c:v>
                </c:pt>
                <c:pt idx="6">
                  <c:v>3.8499999999999988</c:v>
                </c:pt>
                <c:pt idx="7">
                  <c:v>0.36000000000000004</c:v>
                </c:pt>
              </c:numCache>
            </c:numRef>
          </c:val>
        </c:ser>
        <c:ser>
          <c:idx val="1"/>
          <c:order val="1"/>
          <c:tx>
            <c:v>Transfer</c:v>
          </c:tx>
          <c:spPr>
            <a:solidFill>
              <a:srgbClr val="0070C0"/>
            </a:solidFill>
          </c:spPr>
          <c:errBars>
            <c:errBarType val="both"/>
            <c:errValType val="cust"/>
            <c:plus>
              <c:numRef>
                <c:f>'Table of results'!$G$2:$G$9</c:f>
                <c:numCache>
                  <c:formatCode>General</c:formatCode>
                  <c:ptCount val="8"/>
                  <c:pt idx="0">
                    <c:v>0.12947228303137404</c:v>
                  </c:pt>
                  <c:pt idx="1">
                    <c:v>5.6391458701505914E-2</c:v>
                  </c:pt>
                  <c:pt idx="2">
                    <c:v>2.1817235801783501E-2</c:v>
                  </c:pt>
                  <c:pt idx="3">
                    <c:v>0.30448144146730705</c:v>
                  </c:pt>
                  <c:pt idx="4">
                    <c:v>0</c:v>
                  </c:pt>
                  <c:pt idx="5">
                    <c:v>0.22896518579273706</c:v>
                  </c:pt>
                  <c:pt idx="6">
                    <c:v>0.19742569072183302</c:v>
                  </c:pt>
                  <c:pt idx="7">
                    <c:v>0.40355052015887405</c:v>
                  </c:pt>
                </c:numCache>
              </c:numRef>
            </c:plus>
            <c:minus>
              <c:numRef>
                <c:f>'Table of results'!$G$2:$G$9</c:f>
                <c:numCache>
                  <c:formatCode>General</c:formatCode>
                  <c:ptCount val="8"/>
                  <c:pt idx="0">
                    <c:v>0.12947228303137404</c:v>
                  </c:pt>
                  <c:pt idx="1">
                    <c:v>5.6391458701505914E-2</c:v>
                  </c:pt>
                  <c:pt idx="2">
                    <c:v>2.1817235801783501E-2</c:v>
                  </c:pt>
                  <c:pt idx="3">
                    <c:v>0.30448144146730705</c:v>
                  </c:pt>
                  <c:pt idx="4">
                    <c:v>0</c:v>
                  </c:pt>
                  <c:pt idx="5">
                    <c:v>0.22896518579273706</c:v>
                  </c:pt>
                  <c:pt idx="6">
                    <c:v>0.19742569072183302</c:v>
                  </c:pt>
                  <c:pt idx="7">
                    <c:v>0.40355052015887405</c:v>
                  </c:pt>
                </c:numCache>
              </c:numRef>
            </c:minus>
          </c:errBars>
          <c:cat>
            <c:strRef>
              <c:f>'Table of results'!$K$27:$K$34</c:f>
              <c:strCache>
                <c:ptCount val="8"/>
                <c:pt idx="0">
                  <c:v>Wipe A</c:v>
                </c:pt>
                <c:pt idx="1">
                  <c:v>Wipe B</c:v>
                </c:pt>
                <c:pt idx="2">
                  <c:v>Wipe C</c:v>
                </c:pt>
                <c:pt idx="3">
                  <c:v>Wipe D</c:v>
                </c:pt>
                <c:pt idx="4">
                  <c:v>Wipe E</c:v>
                </c:pt>
                <c:pt idx="5">
                  <c:v>Wipe F</c:v>
                </c:pt>
                <c:pt idx="6">
                  <c:v>Wipe G</c:v>
                </c:pt>
                <c:pt idx="7">
                  <c:v>Wipe H</c:v>
                </c:pt>
              </c:strCache>
            </c:strRef>
          </c:cat>
          <c:val>
            <c:numRef>
              <c:f>('Table of results'!$F$2,'Table of results'!$F$3,'Table of results'!$F$4,'Table of results'!$F$5,'Table of results'!$F$6,'Table of results'!$F$7,'Table of results'!$F$8,'Table of results'!$F$9)</c:f>
              <c:numCache>
                <c:formatCode>0.00</c:formatCode>
                <c:ptCount val="8"/>
                <c:pt idx="0">
                  <c:v>1.9230262074359736</c:v>
                </c:pt>
                <c:pt idx="1">
                  <c:v>2.192497266612413</c:v>
                </c:pt>
                <c:pt idx="2">
                  <c:v>1.7655550634205122</c:v>
                </c:pt>
                <c:pt idx="3">
                  <c:v>1.7517575017011042</c:v>
                </c:pt>
                <c:pt idx="4">
                  <c:v>0</c:v>
                </c:pt>
                <c:pt idx="5">
                  <c:v>3.0988335512039202</c:v>
                </c:pt>
                <c:pt idx="6">
                  <c:v>3.2890084359317187</c:v>
                </c:pt>
                <c:pt idx="7">
                  <c:v>0.93196000578135685</c:v>
                </c:pt>
              </c:numCache>
            </c:numRef>
          </c:val>
        </c:ser>
        <c:axId val="96481280"/>
        <c:axId val="96509952"/>
      </c:barChart>
      <c:catAx>
        <c:axId val="96481280"/>
        <c:scaling>
          <c:orientation val="minMax"/>
        </c:scaling>
        <c:axPos val="b"/>
        <c:tickLblPos val="nextTo"/>
        <c:crossAx val="96509952"/>
        <c:crosses val="autoZero"/>
        <c:auto val="1"/>
        <c:lblAlgn val="ctr"/>
        <c:lblOffset val="100"/>
      </c:catAx>
      <c:valAx>
        <c:axId val="96509952"/>
        <c:scaling>
          <c:orientation val="minMax"/>
          <c:max val="5"/>
        </c:scaling>
        <c:axPos val="l"/>
        <c:majorGridlines/>
        <c:numFmt formatCode="0.00" sourceLinked="1"/>
        <c:tickLblPos val="nextTo"/>
        <c:crossAx val="96481280"/>
        <c:crosses val="autoZero"/>
        <c:crossBetween val="between"/>
      </c:valAx>
    </c:plotArea>
    <c:plotVisOnly val="1"/>
    <c:dispBlanksAs val="gap"/>
  </c:chart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7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rgbClr val="0000FF"/>
            </a:solidFill>
          </c:spPr>
          <c:errBars>
            <c:errBarType val="both"/>
            <c:errValType val="cust"/>
            <c:plus>
              <c:numRef>
                <c:f>STATS!$X$44:$X$50</c:f>
                <c:numCache>
                  <c:formatCode>General</c:formatCode>
                  <c:ptCount val="7"/>
                  <c:pt idx="0">
                    <c:v>0.22</c:v>
                  </c:pt>
                  <c:pt idx="1">
                    <c:v>0.1</c:v>
                  </c:pt>
                  <c:pt idx="2">
                    <c:v>0.48000000000000004</c:v>
                  </c:pt>
                  <c:pt idx="3">
                    <c:v>0.48000000000000004</c:v>
                  </c:pt>
                  <c:pt idx="4">
                    <c:v>0.27</c:v>
                  </c:pt>
                  <c:pt idx="5">
                    <c:v>0.56000000000000005</c:v>
                  </c:pt>
                  <c:pt idx="6">
                    <c:v>0.13</c:v>
                  </c:pt>
                </c:numCache>
              </c:numRef>
            </c:plus>
            <c:minus>
              <c:numRef>
                <c:f>STATS!$X$44:$X$50</c:f>
                <c:numCache>
                  <c:formatCode>General</c:formatCode>
                  <c:ptCount val="7"/>
                  <c:pt idx="0">
                    <c:v>0.22</c:v>
                  </c:pt>
                  <c:pt idx="1">
                    <c:v>0.1</c:v>
                  </c:pt>
                  <c:pt idx="2">
                    <c:v>0.48000000000000004</c:v>
                  </c:pt>
                  <c:pt idx="3">
                    <c:v>0.48000000000000004</c:v>
                  </c:pt>
                  <c:pt idx="4">
                    <c:v>0.27</c:v>
                  </c:pt>
                  <c:pt idx="5">
                    <c:v>0.56000000000000005</c:v>
                  </c:pt>
                  <c:pt idx="6">
                    <c:v>0.13</c:v>
                  </c:pt>
                </c:numCache>
              </c:numRef>
            </c:minus>
          </c:errBars>
          <c:val>
            <c:numRef>
              <c:f>STATS!$W$44:$W$50</c:f>
              <c:numCache>
                <c:formatCode>General</c:formatCode>
                <c:ptCount val="7"/>
                <c:pt idx="0">
                  <c:v>0.25</c:v>
                </c:pt>
                <c:pt idx="1">
                  <c:v>0.24000000000000002</c:v>
                </c:pt>
                <c:pt idx="2">
                  <c:v>0.55000000000000004</c:v>
                </c:pt>
                <c:pt idx="3">
                  <c:v>3.25</c:v>
                </c:pt>
                <c:pt idx="4">
                  <c:v>2.08</c:v>
                </c:pt>
                <c:pt idx="5">
                  <c:v>2.42</c:v>
                </c:pt>
                <c:pt idx="6">
                  <c:v>1.33</c:v>
                </c:pt>
              </c:numCache>
            </c:numRef>
          </c:val>
        </c:ser>
        <c:ser>
          <c:idx val="2"/>
          <c:order val="1"/>
          <c:spPr>
            <a:solidFill>
              <a:srgbClr val="FF0000"/>
            </a:solidFill>
          </c:spPr>
          <c:errBars>
            <c:errBarType val="both"/>
            <c:errValType val="cust"/>
            <c:plus>
              <c:numRef>
                <c:f>STATS!$Z$44:$Z$50</c:f>
                <c:numCache>
                  <c:formatCode>General</c:formatCode>
                  <c:ptCount val="7"/>
                  <c:pt idx="0">
                    <c:v>0.21000000000000002</c:v>
                  </c:pt>
                  <c:pt idx="1">
                    <c:v>0.16</c:v>
                  </c:pt>
                  <c:pt idx="2">
                    <c:v>0.24000000000000002</c:v>
                  </c:pt>
                  <c:pt idx="3">
                    <c:v>0.57999999999999996</c:v>
                  </c:pt>
                  <c:pt idx="4">
                    <c:v>0.53</c:v>
                  </c:pt>
                  <c:pt idx="5">
                    <c:v>0.54</c:v>
                  </c:pt>
                  <c:pt idx="6">
                    <c:v>9.0000000000000011E-2</c:v>
                  </c:pt>
                </c:numCache>
              </c:numRef>
            </c:plus>
            <c:minus>
              <c:numRef>
                <c:f>STATS!$Z$44:$Z$50</c:f>
                <c:numCache>
                  <c:formatCode>General</c:formatCode>
                  <c:ptCount val="7"/>
                  <c:pt idx="0">
                    <c:v>0.21000000000000002</c:v>
                  </c:pt>
                  <c:pt idx="1">
                    <c:v>0.16</c:v>
                  </c:pt>
                  <c:pt idx="2">
                    <c:v>0.24000000000000002</c:v>
                  </c:pt>
                  <c:pt idx="3">
                    <c:v>0.57999999999999996</c:v>
                  </c:pt>
                  <c:pt idx="4">
                    <c:v>0.53</c:v>
                  </c:pt>
                  <c:pt idx="5">
                    <c:v>0.54</c:v>
                  </c:pt>
                  <c:pt idx="6">
                    <c:v>9.0000000000000011E-2</c:v>
                  </c:pt>
                </c:numCache>
              </c:numRef>
            </c:minus>
          </c:errBars>
          <c:val>
            <c:numRef>
              <c:f>STATS!$Y$44:$Y$50</c:f>
              <c:numCache>
                <c:formatCode>General</c:formatCode>
                <c:ptCount val="7"/>
                <c:pt idx="0">
                  <c:v>3.8099999999999996</c:v>
                </c:pt>
                <c:pt idx="1">
                  <c:v>3.46</c:v>
                </c:pt>
                <c:pt idx="2">
                  <c:v>3.01</c:v>
                </c:pt>
                <c:pt idx="3">
                  <c:v>3.74</c:v>
                </c:pt>
                <c:pt idx="4">
                  <c:v>3.4699999999999998</c:v>
                </c:pt>
                <c:pt idx="5">
                  <c:v>3.36</c:v>
                </c:pt>
                <c:pt idx="6">
                  <c:v>3.69</c:v>
                </c:pt>
              </c:numCache>
            </c:numRef>
          </c:val>
        </c:ser>
        <c:ser>
          <c:idx val="4"/>
          <c:order val="2"/>
          <c:spPr>
            <a:solidFill>
              <a:srgbClr val="00FF00"/>
            </a:solidFill>
          </c:spPr>
          <c:errBars>
            <c:errBarType val="both"/>
            <c:errValType val="cust"/>
            <c:plus>
              <c:numRef>
                <c:f>STATS!$AB$44:$AB$50</c:f>
                <c:numCache>
                  <c:formatCode>General</c:formatCode>
                  <c:ptCount val="7"/>
                  <c:pt idx="0">
                    <c:v>0.11</c:v>
                  </c:pt>
                  <c:pt idx="1">
                    <c:v>0.15000000000000002</c:v>
                  </c:pt>
                  <c:pt idx="2">
                    <c:v>0.43000000000000005</c:v>
                  </c:pt>
                  <c:pt idx="3">
                    <c:v>0.17</c:v>
                  </c:pt>
                  <c:pt idx="4">
                    <c:v>0.38000000000000006</c:v>
                  </c:pt>
                  <c:pt idx="5">
                    <c:v>0.13</c:v>
                  </c:pt>
                  <c:pt idx="6">
                    <c:v>0.25</c:v>
                  </c:pt>
                </c:numCache>
              </c:numRef>
            </c:plus>
            <c:minus>
              <c:numRef>
                <c:f>STATS!$AB$44:$AB$50</c:f>
                <c:numCache>
                  <c:formatCode>General</c:formatCode>
                  <c:ptCount val="7"/>
                  <c:pt idx="0">
                    <c:v>0.11</c:v>
                  </c:pt>
                  <c:pt idx="1">
                    <c:v>0.15000000000000002</c:v>
                  </c:pt>
                  <c:pt idx="2">
                    <c:v>0.43000000000000005</c:v>
                  </c:pt>
                  <c:pt idx="3">
                    <c:v>0.17</c:v>
                  </c:pt>
                  <c:pt idx="4">
                    <c:v>0.38000000000000006</c:v>
                  </c:pt>
                  <c:pt idx="5">
                    <c:v>0.13</c:v>
                  </c:pt>
                  <c:pt idx="6">
                    <c:v>0.25</c:v>
                  </c:pt>
                </c:numCache>
              </c:numRef>
            </c:minus>
          </c:errBars>
          <c:val>
            <c:numRef>
              <c:f>STATS!$AA$44:$AA$50</c:f>
              <c:numCache>
                <c:formatCode>General</c:formatCode>
                <c:ptCount val="7"/>
                <c:pt idx="0">
                  <c:v>1.23</c:v>
                </c:pt>
                <c:pt idx="1">
                  <c:v>0.31000000000000005</c:v>
                </c:pt>
                <c:pt idx="2">
                  <c:v>0.26</c:v>
                </c:pt>
                <c:pt idx="3">
                  <c:v>1.3800000000000001</c:v>
                </c:pt>
                <c:pt idx="4">
                  <c:v>1.44</c:v>
                </c:pt>
                <c:pt idx="5">
                  <c:v>0.91</c:v>
                </c:pt>
                <c:pt idx="6">
                  <c:v>1.2</c:v>
                </c:pt>
              </c:numCache>
            </c:numRef>
          </c:val>
        </c:ser>
        <c:axId val="96523008"/>
        <c:axId val="96524544"/>
      </c:barChart>
      <c:catAx>
        <c:axId val="96523008"/>
        <c:scaling>
          <c:orientation val="minMax"/>
        </c:scaling>
        <c:delete val="1"/>
        <c:axPos val="b"/>
        <c:majorTickMark val="none"/>
        <c:tickLblPos val="none"/>
        <c:crossAx val="96524544"/>
        <c:crosses val="autoZero"/>
        <c:lblAlgn val="ctr"/>
        <c:lblOffset val="100"/>
      </c:catAx>
      <c:valAx>
        <c:axId val="9652454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Mean Log</a:t>
                </a:r>
                <a:r>
                  <a:rPr lang="en-US" baseline="-25000" dirty="0"/>
                  <a:t>10</a:t>
                </a:r>
                <a:r>
                  <a:rPr lang="en-US" dirty="0"/>
                  <a:t> removal</a:t>
                </a:r>
                <a:r>
                  <a:rPr lang="en-US" baseline="0" dirty="0"/>
                  <a:t> from stainless steel disks</a:t>
                </a:r>
                <a:endParaRPr lang="en-US" dirty="0"/>
              </a:p>
            </c:rich>
          </c:tx>
        </c:title>
        <c:numFmt formatCode="General" sourceLinked="1"/>
        <c:majorTickMark val="none"/>
        <c:tickLblPos val="nextTo"/>
        <c:crossAx val="96523008"/>
        <c:crosses val="autoZero"/>
        <c:crossBetween val="between"/>
      </c:valAx>
    </c:plotArea>
    <c:plotVisOnly val="1"/>
    <c:dispBlanksAs val="gap"/>
  </c:chart>
  <c:txPr>
    <a:bodyPr/>
    <a:lstStyle/>
    <a:p>
      <a:pPr>
        <a:defRPr>
          <a:latin typeface="Arial"/>
        </a:defRPr>
      </a:pPr>
      <a:endParaRPr lang="en-US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v>Phase 1</c:v>
          </c:tx>
          <c:spPr>
            <a:solidFill>
              <a:schemeClr val="accent2">
                <a:lumMod val="40000"/>
                <a:lumOff val="60000"/>
              </a:schemeClr>
            </a:solidFill>
          </c:spPr>
          <c:errBars>
            <c:errBarType val="both"/>
            <c:errValType val="cust"/>
            <c:plus>
              <c:numRef>
                <c:f>Sheet1!$E$3:$E$4</c:f>
                <c:numCache>
                  <c:formatCode>General</c:formatCode>
                  <c:ptCount val="2"/>
                  <c:pt idx="0">
                    <c:v>5.9824000000000002E-2</c:v>
                  </c:pt>
                  <c:pt idx="1">
                    <c:v>5.5806000000000001E-2</c:v>
                  </c:pt>
                </c:numCache>
              </c:numRef>
            </c:plus>
            <c:minus>
              <c:numRef>
                <c:f>Sheet1!$E$3:$E$4</c:f>
                <c:numCache>
                  <c:formatCode>General</c:formatCode>
                  <c:ptCount val="2"/>
                  <c:pt idx="0">
                    <c:v>5.9824000000000002E-2</c:v>
                  </c:pt>
                  <c:pt idx="1">
                    <c:v>5.5806000000000001E-2</c:v>
                  </c:pt>
                </c:numCache>
              </c:numRef>
            </c:minus>
          </c:errBars>
          <c:cat>
            <c:strLit>
              <c:ptCount val="2"/>
              <c:pt idx="0">
                <c:v>Ward 1</c:v>
              </c:pt>
              <c:pt idx="1">
                <c:v> Ward 2</c:v>
              </c:pt>
            </c:strLit>
          </c:cat>
          <c:val>
            <c:numRef>
              <c:f>Sheet1!$D$3:$D$4</c:f>
              <c:numCache>
                <c:formatCode>General</c:formatCode>
                <c:ptCount val="2"/>
                <c:pt idx="0">
                  <c:v>1.482119</c:v>
                </c:pt>
                <c:pt idx="1">
                  <c:v>1.5928989999999998</c:v>
                </c:pt>
              </c:numCache>
            </c:numRef>
          </c:val>
        </c:ser>
        <c:ser>
          <c:idx val="2"/>
          <c:order val="1"/>
          <c:tx>
            <c:v>Phase 2</c:v>
          </c:tx>
          <c:spPr>
            <a:solidFill>
              <a:srgbClr val="FFFF00"/>
            </a:solidFill>
          </c:spPr>
          <c:errBars>
            <c:errBarType val="both"/>
            <c:errValType val="cust"/>
            <c:plus>
              <c:numRef>
                <c:f>Sheet1!$E$5:$E$6</c:f>
                <c:numCache>
                  <c:formatCode>General</c:formatCode>
                  <c:ptCount val="2"/>
                  <c:pt idx="0">
                    <c:v>5.1784999999999998E-2</c:v>
                  </c:pt>
                  <c:pt idx="1">
                    <c:v>4.6355000000000007E-2</c:v>
                  </c:pt>
                </c:numCache>
              </c:numRef>
            </c:plus>
            <c:minus>
              <c:numRef>
                <c:f>Sheet1!$E$5:$E$6</c:f>
                <c:numCache>
                  <c:formatCode>General</c:formatCode>
                  <c:ptCount val="2"/>
                  <c:pt idx="0">
                    <c:v>5.1784999999999998E-2</c:v>
                  </c:pt>
                  <c:pt idx="1">
                    <c:v>4.6355000000000007E-2</c:v>
                  </c:pt>
                </c:numCache>
              </c:numRef>
            </c:minus>
          </c:errBars>
          <c:cat>
            <c:strLit>
              <c:ptCount val="2"/>
              <c:pt idx="0">
                <c:v>Ward 1</c:v>
              </c:pt>
              <c:pt idx="1">
                <c:v> Ward 2</c:v>
              </c:pt>
            </c:strLit>
          </c:cat>
          <c:val>
            <c:numRef>
              <c:f>Sheet1!$D$5:$D$6</c:f>
              <c:numCache>
                <c:formatCode>General</c:formatCode>
                <c:ptCount val="2"/>
                <c:pt idx="0">
                  <c:v>1.2856369999999988</c:v>
                </c:pt>
                <c:pt idx="1">
                  <c:v>1.5880820000000013</c:v>
                </c:pt>
              </c:numCache>
            </c:numRef>
          </c:val>
        </c:ser>
        <c:ser>
          <c:idx val="4"/>
          <c:order val="2"/>
          <c:tx>
            <c:v>Phase 3</c:v>
          </c:tx>
          <c:spPr>
            <a:solidFill>
              <a:srgbClr val="FF0000"/>
            </a:solidFill>
          </c:spPr>
          <c:errBars>
            <c:errBarType val="both"/>
            <c:errValType val="cust"/>
            <c:plus>
              <c:numRef>
                <c:f>Sheet1!$E$7:$E$8</c:f>
                <c:numCache>
                  <c:formatCode>General</c:formatCode>
                  <c:ptCount val="2"/>
                  <c:pt idx="0">
                    <c:v>5.4159000000000013E-2</c:v>
                  </c:pt>
                  <c:pt idx="1">
                    <c:v>4.8486000000000001E-2</c:v>
                  </c:pt>
                </c:numCache>
              </c:numRef>
            </c:plus>
            <c:minus>
              <c:numRef>
                <c:f>Sheet1!$E$7:$E$8</c:f>
                <c:numCache>
                  <c:formatCode>General</c:formatCode>
                  <c:ptCount val="2"/>
                  <c:pt idx="0">
                    <c:v>5.4159000000000013E-2</c:v>
                  </c:pt>
                  <c:pt idx="1">
                    <c:v>4.8486000000000001E-2</c:v>
                  </c:pt>
                </c:numCache>
              </c:numRef>
            </c:minus>
          </c:errBars>
          <c:cat>
            <c:strLit>
              <c:ptCount val="2"/>
              <c:pt idx="0">
                <c:v>Ward 1</c:v>
              </c:pt>
              <c:pt idx="1">
                <c:v> Ward 2</c:v>
              </c:pt>
            </c:strLit>
          </c:cat>
          <c:val>
            <c:numRef>
              <c:f>Sheet1!$D$7:$D$8</c:f>
              <c:numCache>
                <c:formatCode>General</c:formatCode>
                <c:ptCount val="2"/>
                <c:pt idx="0">
                  <c:v>1.3331439999999999</c:v>
                </c:pt>
                <c:pt idx="1">
                  <c:v>1.1641060000000001</c:v>
                </c:pt>
              </c:numCache>
            </c:numRef>
          </c:val>
        </c:ser>
        <c:axId val="96717824"/>
        <c:axId val="96887552"/>
      </c:barChart>
      <c:catAx>
        <c:axId val="96717824"/>
        <c:scaling>
          <c:orientation val="minMax"/>
        </c:scaling>
        <c:axPos val="b"/>
        <c:numFmt formatCode="General" sourceLinked="1"/>
        <c:tickLblPos val="nextTo"/>
        <c:crossAx val="96887552"/>
        <c:crosses val="autoZero"/>
        <c:auto val="1"/>
        <c:lblAlgn val="ctr"/>
        <c:lblOffset val="100"/>
      </c:catAx>
      <c:valAx>
        <c:axId val="9688755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Log</a:t>
                </a:r>
                <a:r>
                  <a:rPr lang="en-US" sz="1200" baseline="-25000" dirty="0" smtClean="0"/>
                  <a:t>10</a:t>
                </a:r>
                <a:r>
                  <a:rPr lang="en-US" sz="1200" dirty="0" smtClean="0"/>
                  <a:t>  ATP</a:t>
                </a:r>
                <a:r>
                  <a:rPr lang="en-US" sz="1200" baseline="0" dirty="0" smtClean="0"/>
                  <a:t> </a:t>
                </a:r>
                <a:r>
                  <a:rPr lang="en-US" sz="1200" dirty="0" smtClean="0"/>
                  <a:t> </a:t>
                </a:r>
                <a:r>
                  <a:rPr lang="en-US" sz="1200" dirty="0"/>
                  <a:t>RLU</a:t>
                </a:r>
              </a:p>
            </c:rich>
          </c:tx>
        </c:title>
        <c:numFmt formatCode="General" sourceLinked="1"/>
        <c:tickLblPos val="nextTo"/>
        <c:crossAx val="96717824"/>
        <c:crosses val="autoZero"/>
        <c:crossBetween val="between"/>
      </c:valAx>
    </c:plotArea>
    <c:legend>
      <c:legendPos val="b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v>Phase 1</c:v>
          </c:tx>
          <c:spPr>
            <a:solidFill>
              <a:schemeClr val="accent2">
                <a:lumMod val="40000"/>
                <a:lumOff val="60000"/>
              </a:schemeClr>
            </a:solidFill>
          </c:spPr>
          <c:errBars>
            <c:errBarType val="both"/>
            <c:errValType val="cust"/>
            <c:plus>
              <c:numRef>
                <c:f>Sheet1!$E$20:$E$21</c:f>
                <c:numCache>
                  <c:formatCode>General</c:formatCode>
                  <c:ptCount val="2"/>
                  <c:pt idx="0">
                    <c:v>5.2501000000000006E-2</c:v>
                  </c:pt>
                  <c:pt idx="1">
                    <c:v>5.6353000000000007E-2</c:v>
                  </c:pt>
                </c:numCache>
              </c:numRef>
            </c:plus>
            <c:minus>
              <c:numRef>
                <c:f>Sheet1!$E$20:$E$21</c:f>
                <c:numCache>
                  <c:formatCode>General</c:formatCode>
                  <c:ptCount val="2"/>
                  <c:pt idx="0">
                    <c:v>5.2501000000000006E-2</c:v>
                  </c:pt>
                  <c:pt idx="1">
                    <c:v>5.6353000000000007E-2</c:v>
                  </c:pt>
                </c:numCache>
              </c:numRef>
            </c:minus>
          </c:errBars>
          <c:cat>
            <c:strLit>
              <c:ptCount val="2"/>
              <c:pt idx="0">
                <c:v>Ward 1</c:v>
              </c:pt>
              <c:pt idx="1">
                <c:v> Ward 2</c:v>
              </c:pt>
            </c:strLit>
          </c:cat>
          <c:val>
            <c:numRef>
              <c:f>Sheet1!$D$20:$D$21</c:f>
              <c:numCache>
                <c:formatCode>General</c:formatCode>
                <c:ptCount val="2"/>
                <c:pt idx="0">
                  <c:v>1.07822</c:v>
                </c:pt>
                <c:pt idx="1">
                  <c:v>1.081097</c:v>
                </c:pt>
              </c:numCache>
            </c:numRef>
          </c:val>
        </c:ser>
        <c:ser>
          <c:idx val="2"/>
          <c:order val="1"/>
          <c:tx>
            <c:v>Phase 2</c:v>
          </c:tx>
          <c:spPr>
            <a:solidFill>
              <a:srgbClr val="FFFF00"/>
            </a:solidFill>
          </c:spPr>
          <c:errBars>
            <c:errBarType val="both"/>
            <c:errValType val="cust"/>
            <c:plus>
              <c:numRef>
                <c:f>Sheet1!$E$22:$E$23</c:f>
                <c:numCache>
                  <c:formatCode>General</c:formatCode>
                  <c:ptCount val="2"/>
                  <c:pt idx="0">
                    <c:v>4.1650000000000013E-2</c:v>
                  </c:pt>
                  <c:pt idx="1">
                    <c:v>4.6437000000000006E-2</c:v>
                  </c:pt>
                </c:numCache>
              </c:numRef>
            </c:plus>
            <c:minus>
              <c:numRef>
                <c:f>Sheet1!$E$22:$E$23</c:f>
                <c:numCache>
                  <c:formatCode>General</c:formatCode>
                  <c:ptCount val="2"/>
                  <c:pt idx="0">
                    <c:v>4.1650000000000013E-2</c:v>
                  </c:pt>
                  <c:pt idx="1">
                    <c:v>4.6437000000000006E-2</c:v>
                  </c:pt>
                </c:numCache>
              </c:numRef>
            </c:minus>
          </c:errBars>
          <c:cat>
            <c:strLit>
              <c:ptCount val="2"/>
              <c:pt idx="0">
                <c:v>Ward 1</c:v>
              </c:pt>
              <c:pt idx="1">
                <c:v> Ward 2</c:v>
              </c:pt>
            </c:strLit>
          </c:cat>
          <c:val>
            <c:numRef>
              <c:f>Sheet1!$D$22:$D$23</c:f>
              <c:numCache>
                <c:formatCode>General</c:formatCode>
                <c:ptCount val="2"/>
                <c:pt idx="0">
                  <c:v>0.64503900000000014</c:v>
                </c:pt>
                <c:pt idx="1">
                  <c:v>0.83106100000000005</c:v>
                </c:pt>
              </c:numCache>
            </c:numRef>
          </c:val>
        </c:ser>
        <c:ser>
          <c:idx val="4"/>
          <c:order val="2"/>
          <c:tx>
            <c:v>Phase 3</c:v>
          </c:tx>
          <c:spPr>
            <a:solidFill>
              <a:srgbClr val="FF0000"/>
            </a:solidFill>
          </c:spPr>
          <c:errBars>
            <c:errBarType val="both"/>
            <c:errValType val="cust"/>
            <c:plus>
              <c:numRef>
                <c:f>Sheet1!$E$24:$E$25</c:f>
                <c:numCache>
                  <c:formatCode>General</c:formatCode>
                  <c:ptCount val="2"/>
                  <c:pt idx="0">
                    <c:v>4.7920000000000004E-2</c:v>
                  </c:pt>
                  <c:pt idx="1">
                    <c:v>4.2027000000000009E-2</c:v>
                  </c:pt>
                </c:numCache>
              </c:numRef>
            </c:plus>
            <c:minus>
              <c:numRef>
                <c:f>Sheet1!$E$24:$E$25</c:f>
                <c:numCache>
                  <c:formatCode>General</c:formatCode>
                  <c:ptCount val="2"/>
                  <c:pt idx="0">
                    <c:v>4.7920000000000004E-2</c:v>
                  </c:pt>
                  <c:pt idx="1">
                    <c:v>4.2027000000000009E-2</c:v>
                  </c:pt>
                </c:numCache>
              </c:numRef>
            </c:minus>
          </c:errBars>
          <c:cat>
            <c:strLit>
              <c:ptCount val="2"/>
              <c:pt idx="0">
                <c:v>Ward 1</c:v>
              </c:pt>
              <c:pt idx="1">
                <c:v> Ward 2</c:v>
              </c:pt>
            </c:strLit>
          </c:cat>
          <c:val>
            <c:numRef>
              <c:f>Sheet1!$D$24:$D$25</c:f>
              <c:numCache>
                <c:formatCode>General</c:formatCode>
                <c:ptCount val="2"/>
                <c:pt idx="0">
                  <c:v>0.87376000000000009</c:v>
                </c:pt>
                <c:pt idx="1">
                  <c:v>0.60190100000000013</c:v>
                </c:pt>
              </c:numCache>
            </c:numRef>
          </c:val>
        </c:ser>
        <c:axId val="96944128"/>
        <c:axId val="96945664"/>
      </c:barChart>
      <c:catAx>
        <c:axId val="96944128"/>
        <c:scaling>
          <c:orientation val="minMax"/>
        </c:scaling>
        <c:axPos val="b"/>
        <c:numFmt formatCode="General" sourceLinked="1"/>
        <c:tickLblPos val="nextTo"/>
        <c:crossAx val="96945664"/>
        <c:crosses val="autoZero"/>
        <c:auto val="1"/>
        <c:lblAlgn val="ctr"/>
        <c:lblOffset val="100"/>
      </c:catAx>
      <c:valAx>
        <c:axId val="969456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Log</a:t>
                </a:r>
                <a:r>
                  <a:rPr lang="en-US" sz="1200" baseline="-25000" dirty="0" smtClean="0"/>
                  <a:t>10</a:t>
                </a:r>
                <a:r>
                  <a:rPr lang="en-US" sz="1200" dirty="0" smtClean="0"/>
                  <a:t>  aerobic </a:t>
                </a:r>
                <a:r>
                  <a:rPr lang="en-US" sz="1200" dirty="0"/>
                  <a:t>CFU/cm²</a:t>
                </a:r>
              </a:p>
            </c:rich>
          </c:tx>
        </c:title>
        <c:numFmt formatCode="General" sourceLinked="1"/>
        <c:tickLblPos val="nextTo"/>
        <c:crossAx val="96944128"/>
        <c:crosses val="autoZero"/>
        <c:crossBetween val="between"/>
      </c:valAx>
    </c:plotArea>
    <c:legend>
      <c:legendPos val="b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v>Phase 1</c:v>
          </c:tx>
          <c:spPr>
            <a:solidFill>
              <a:schemeClr val="accent2">
                <a:lumMod val="40000"/>
                <a:lumOff val="60000"/>
              </a:schemeClr>
            </a:solidFill>
          </c:spPr>
          <c:errBars>
            <c:errBarType val="both"/>
            <c:errValType val="cust"/>
            <c:plus>
              <c:numRef>
                <c:f>Sheet1!$E$36:$E$37</c:f>
                <c:numCache>
                  <c:formatCode>General</c:formatCode>
                  <c:ptCount val="2"/>
                  <c:pt idx="0">
                    <c:v>5.0374000000000002E-2</c:v>
                  </c:pt>
                  <c:pt idx="1">
                    <c:v>5.5571000000000002E-2</c:v>
                  </c:pt>
                </c:numCache>
              </c:numRef>
            </c:plus>
            <c:minus>
              <c:numRef>
                <c:f>Sheet1!$E$36:$E$37</c:f>
                <c:numCache>
                  <c:formatCode>General</c:formatCode>
                  <c:ptCount val="2"/>
                  <c:pt idx="0">
                    <c:v>5.0374000000000002E-2</c:v>
                  </c:pt>
                  <c:pt idx="1">
                    <c:v>5.5571000000000002E-2</c:v>
                  </c:pt>
                </c:numCache>
              </c:numRef>
            </c:minus>
          </c:errBars>
          <c:cat>
            <c:strLit>
              <c:ptCount val="2"/>
              <c:pt idx="0">
                <c:v>Ward 1</c:v>
              </c:pt>
              <c:pt idx="1">
                <c:v> Ward 2</c:v>
              </c:pt>
            </c:strLit>
          </c:cat>
          <c:val>
            <c:numRef>
              <c:f>Sheet1!$D$36:$D$37</c:f>
              <c:numCache>
                <c:formatCode>General</c:formatCode>
                <c:ptCount val="2"/>
                <c:pt idx="0">
                  <c:v>0.89800900000000006</c:v>
                </c:pt>
                <c:pt idx="1">
                  <c:v>0.97211000000000003</c:v>
                </c:pt>
              </c:numCache>
            </c:numRef>
          </c:val>
        </c:ser>
        <c:ser>
          <c:idx val="2"/>
          <c:order val="1"/>
          <c:tx>
            <c:v>Phase 2</c:v>
          </c:tx>
          <c:spPr>
            <a:solidFill>
              <a:srgbClr val="FFFF00"/>
            </a:solidFill>
          </c:spPr>
          <c:errBars>
            <c:errBarType val="both"/>
            <c:errValType val="cust"/>
            <c:plus>
              <c:numRef>
                <c:f>Sheet1!$E$38:$E$39</c:f>
                <c:numCache>
                  <c:formatCode>General</c:formatCode>
                  <c:ptCount val="2"/>
                  <c:pt idx="0">
                    <c:v>4.262500000000001E-2</c:v>
                  </c:pt>
                  <c:pt idx="1">
                    <c:v>4.9692000000000014E-2</c:v>
                  </c:pt>
                </c:numCache>
              </c:numRef>
            </c:plus>
            <c:minus>
              <c:numRef>
                <c:f>Sheet1!$E$38:$E$39</c:f>
                <c:numCache>
                  <c:formatCode>General</c:formatCode>
                  <c:ptCount val="2"/>
                  <c:pt idx="0">
                    <c:v>4.262500000000001E-2</c:v>
                  </c:pt>
                  <c:pt idx="1">
                    <c:v>4.9692000000000014E-2</c:v>
                  </c:pt>
                </c:numCache>
              </c:numRef>
            </c:minus>
          </c:errBars>
          <c:cat>
            <c:strLit>
              <c:ptCount val="2"/>
              <c:pt idx="0">
                <c:v>Ward 1</c:v>
              </c:pt>
              <c:pt idx="1">
                <c:v> Ward 2</c:v>
              </c:pt>
            </c:strLit>
          </c:cat>
          <c:val>
            <c:numRef>
              <c:f>Sheet1!$D$38:$D$39</c:f>
              <c:numCache>
                <c:formatCode>General</c:formatCode>
                <c:ptCount val="2"/>
                <c:pt idx="0">
                  <c:v>0.60803900000000011</c:v>
                </c:pt>
                <c:pt idx="1">
                  <c:v>0.78208199999999994</c:v>
                </c:pt>
              </c:numCache>
            </c:numRef>
          </c:val>
        </c:ser>
        <c:ser>
          <c:idx val="4"/>
          <c:order val="2"/>
          <c:tx>
            <c:v>Phase 3</c:v>
          </c:tx>
          <c:spPr>
            <a:solidFill>
              <a:srgbClr val="FF0000"/>
            </a:solidFill>
          </c:spPr>
          <c:errBars>
            <c:errBarType val="both"/>
            <c:errValType val="cust"/>
            <c:plus>
              <c:numRef>
                <c:f>Sheet1!$E$40:$E$41</c:f>
                <c:numCache>
                  <c:formatCode>General</c:formatCode>
                  <c:ptCount val="2"/>
                  <c:pt idx="0">
                    <c:v>4.6580000000000003E-2</c:v>
                  </c:pt>
                  <c:pt idx="1">
                    <c:v>4.0559000000000012E-2</c:v>
                  </c:pt>
                </c:numCache>
              </c:numRef>
            </c:plus>
            <c:minus>
              <c:numRef>
                <c:f>Sheet1!$E$40:$E$41</c:f>
                <c:numCache>
                  <c:formatCode>General</c:formatCode>
                  <c:ptCount val="2"/>
                  <c:pt idx="0">
                    <c:v>4.6580000000000003E-2</c:v>
                  </c:pt>
                  <c:pt idx="1">
                    <c:v>4.0559000000000012E-2</c:v>
                  </c:pt>
                </c:numCache>
              </c:numRef>
            </c:minus>
          </c:errBars>
          <c:cat>
            <c:strLit>
              <c:ptCount val="2"/>
              <c:pt idx="0">
                <c:v>Ward 1</c:v>
              </c:pt>
              <c:pt idx="1">
                <c:v> Ward 2</c:v>
              </c:pt>
            </c:strLit>
          </c:cat>
          <c:val>
            <c:numRef>
              <c:f>Sheet1!$D$40:$D$41</c:f>
              <c:numCache>
                <c:formatCode>General</c:formatCode>
                <c:ptCount val="2"/>
                <c:pt idx="0">
                  <c:v>0.69776900000000008</c:v>
                </c:pt>
                <c:pt idx="1">
                  <c:v>0.49779499999999999</c:v>
                </c:pt>
              </c:numCache>
            </c:numRef>
          </c:val>
        </c:ser>
        <c:axId val="97159424"/>
        <c:axId val="97169408"/>
      </c:barChart>
      <c:catAx>
        <c:axId val="97159424"/>
        <c:scaling>
          <c:orientation val="minMax"/>
        </c:scaling>
        <c:axPos val="b"/>
        <c:numFmt formatCode="General" sourceLinked="1"/>
        <c:tickLblPos val="nextTo"/>
        <c:crossAx val="97169408"/>
        <c:crosses val="autoZero"/>
        <c:auto val="1"/>
        <c:lblAlgn val="ctr"/>
        <c:lblOffset val="100"/>
      </c:catAx>
      <c:valAx>
        <c:axId val="9716940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Log</a:t>
                </a:r>
                <a:r>
                  <a:rPr lang="en-US" sz="1200" baseline="-25000" dirty="0" smtClean="0"/>
                  <a:t>10 </a:t>
                </a:r>
                <a:r>
                  <a:rPr lang="en-US" sz="1200" dirty="0" smtClean="0"/>
                  <a:t>anaerobic </a:t>
                </a:r>
                <a:r>
                  <a:rPr lang="en-US" sz="1200" dirty="0"/>
                  <a:t>CFU/cm²</a:t>
                </a:r>
              </a:p>
            </c:rich>
          </c:tx>
        </c:title>
        <c:numFmt formatCode="General" sourceLinked="1"/>
        <c:tickLblPos val="nextTo"/>
        <c:crossAx val="97159424"/>
        <c:crosses val="autoZero"/>
        <c:crossBetween val="between"/>
      </c:valAx>
    </c:plotArea>
    <c:legend>
      <c:legendPos val="b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0.01818</cdr:x>
      <cdr:y>0.58315</cdr:y>
    </cdr:from>
    <cdr:to>
      <cdr:x>0.11203</cdr:x>
      <cdr:y>0.79476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9624" y="1430536"/>
          <a:ext cx="496456" cy="3716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800" b="0" dirty="0" smtClean="0"/>
            <a:t>Log</a:t>
          </a:r>
          <a:r>
            <a:rPr lang="en-US" sz="800" b="0" baseline="-25000" dirty="0" smtClean="0"/>
            <a:t>10</a:t>
          </a:r>
          <a:r>
            <a:rPr lang="en-US" sz="800" b="0" dirty="0" smtClean="0"/>
            <a:t> reduction on virus concentration</a:t>
          </a:r>
          <a:endParaRPr lang="en-US" sz="800" b="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0.01727</cdr:x>
      <cdr:y>0.49802</cdr:y>
    </cdr:from>
    <cdr:to>
      <cdr:x>0.10962</cdr:x>
      <cdr:y>0.63316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170958" y="336978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800" b="0" i="0" dirty="0" smtClean="0">
              <a:solidFill>
                <a:srgbClr val="FFFF00"/>
              </a:solidFill>
              <a:latin typeface="Wingdings"/>
              <a:ea typeface="Wingdings"/>
              <a:cs typeface="Wingdings"/>
            </a:rPr>
            <a:t></a:t>
          </a:r>
          <a:r>
            <a:rPr lang="en-US" sz="800" b="0" dirty="0" smtClean="0"/>
            <a:t> Log</a:t>
          </a:r>
          <a:r>
            <a:rPr lang="en-US" sz="800" b="0" baseline="-25000" dirty="0" smtClean="0"/>
            <a:t>10</a:t>
          </a:r>
          <a:r>
            <a:rPr lang="en-US" sz="800" b="0" dirty="0" smtClean="0"/>
            <a:t> viruses removal from disk</a:t>
          </a:r>
        </a:p>
        <a:p xmlns:a="http://schemas.openxmlformats.org/drawingml/2006/main">
          <a:r>
            <a:rPr lang="en-US" sz="800" b="0" i="0" dirty="0" smtClean="0">
              <a:solidFill>
                <a:srgbClr val="3366FF"/>
              </a:solidFill>
              <a:latin typeface="Wingdings"/>
              <a:ea typeface="Wingdings"/>
              <a:cs typeface="Wingdings"/>
            </a:rPr>
            <a:t></a:t>
          </a:r>
          <a:r>
            <a:rPr lang="en-US" sz="800" b="0" dirty="0"/>
            <a:t> </a:t>
          </a:r>
          <a:r>
            <a:rPr lang="en-US" sz="800" b="0" dirty="0" smtClean="0"/>
            <a:t>Log</a:t>
          </a:r>
          <a:r>
            <a:rPr lang="en-US" sz="800" b="0" baseline="-25000" dirty="0" smtClean="0"/>
            <a:t>10</a:t>
          </a:r>
          <a:r>
            <a:rPr lang="en-US" sz="800" b="0" dirty="0" smtClean="0"/>
            <a:t> viruses transfer to disk</a:t>
          </a:r>
          <a:endParaRPr lang="en-US" sz="800" b="0" dirty="0"/>
        </a:p>
        <a:p xmlns:a="http://schemas.openxmlformats.org/drawingml/2006/main">
          <a:endParaRPr lang="en-US" sz="800" b="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0.27296</cdr:x>
      <cdr:y>0.88394</cdr:y>
    </cdr:from>
    <cdr:to>
      <cdr:x>0.364</cdr:x>
      <cdr:y>0.95128</cdr:y>
    </cdr:to>
    <cdr:sp macro="" textlink="">
      <cdr:nvSpPr>
        <cdr:cNvPr id="3" name="Text Box 1"/>
        <cdr:cNvSpPr txBox="1"/>
      </cdr:nvSpPr>
      <cdr:spPr>
        <a:xfrm xmlns:a="http://schemas.openxmlformats.org/drawingml/2006/main">
          <a:off x="1497542" y="3225799"/>
          <a:ext cx="499533" cy="245745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0.38715</cdr:x>
      <cdr:y>0.88162</cdr:y>
    </cdr:from>
    <cdr:to>
      <cdr:x>0.4782</cdr:x>
      <cdr:y>0.94896</cdr:y>
    </cdr:to>
    <cdr:sp macro="" textlink="">
      <cdr:nvSpPr>
        <cdr:cNvPr id="4" name="Text Box 1"/>
        <cdr:cNvSpPr txBox="1"/>
      </cdr:nvSpPr>
      <cdr:spPr>
        <a:xfrm xmlns:a="http://schemas.openxmlformats.org/drawingml/2006/main">
          <a:off x="2124075" y="3217332"/>
          <a:ext cx="499533" cy="245745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0.26389</cdr:x>
      <cdr:y>0.88162</cdr:y>
    </cdr:from>
    <cdr:to>
      <cdr:x>0.35494</cdr:x>
      <cdr:y>0.94896</cdr:y>
    </cdr:to>
    <cdr:sp macro="" textlink="">
      <cdr:nvSpPr>
        <cdr:cNvPr id="5" name="Text Box 1"/>
        <cdr:cNvSpPr txBox="1"/>
      </cdr:nvSpPr>
      <cdr:spPr>
        <a:xfrm xmlns:a="http://schemas.openxmlformats.org/drawingml/2006/main">
          <a:off x="1447800" y="3217333"/>
          <a:ext cx="499533" cy="245745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0.14815</cdr:x>
      <cdr:y>0.88162</cdr:y>
    </cdr:from>
    <cdr:to>
      <cdr:x>0.96296</cdr:x>
      <cdr:y>0.96288</cdr:y>
    </cdr:to>
    <cdr:grpSp>
      <cdr:nvGrpSpPr>
        <cdr:cNvPr id="12" name="Group 11"/>
        <cdr:cNvGrpSpPr/>
      </cdr:nvGrpSpPr>
      <cdr:grpSpPr>
        <a:xfrm xmlns:a="http://schemas.openxmlformats.org/drawingml/2006/main">
          <a:off x="846874" y="3809022"/>
          <a:ext cx="4657720" cy="351082"/>
          <a:chOff x="812798" y="3217333"/>
          <a:chExt cx="4470403" cy="296544"/>
        </a:xfrm>
      </cdr:grpSpPr>
      <cdr:sp macro="" textlink="">
        <cdr:nvSpPr>
          <cdr:cNvPr id="2" name="Text Box 1"/>
          <cdr:cNvSpPr txBox="1"/>
        </cdr:nvSpPr>
        <cdr:spPr>
          <a:xfrm xmlns:a="http://schemas.openxmlformats.org/drawingml/2006/main">
            <a:off x="812798" y="3225799"/>
            <a:ext cx="499533" cy="186267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none" rtlCol="0"/>
          <a:lstStyle xmlns:a="http://schemas.openxmlformats.org/drawingml/2006/main"/>
          <a:p xmlns:a="http://schemas.openxmlformats.org/drawingml/2006/main">
            <a:pPr algn="ctr"/>
            <a:r>
              <a:rPr lang="en-US" sz="1000">
                <a:latin typeface="Arial"/>
                <a:cs typeface="Arial"/>
              </a:rPr>
              <a:t>Wipe A</a:t>
            </a:r>
          </a:p>
        </cdr:txBody>
      </cdr:sp>
      <cdr:sp macro="" textlink="">
        <cdr:nvSpPr>
          <cdr:cNvPr id="6" name="Text Box 5"/>
          <cdr:cNvSpPr txBox="1"/>
        </cdr:nvSpPr>
        <cdr:spPr>
          <a:xfrm xmlns:a="http://schemas.openxmlformats.org/drawingml/2006/main">
            <a:off x="1481667" y="3234268"/>
            <a:ext cx="515408" cy="22013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none" rtlCol="0"/>
          <a:lstStyle xmlns:a="http://schemas.openxmlformats.org/drawingml/2006/main"/>
          <a:p xmlns:a="http://schemas.openxmlformats.org/drawingml/2006/main">
            <a:pPr algn="ctr"/>
            <a:r>
              <a:rPr lang="en-US" sz="1000">
                <a:latin typeface="Arial"/>
                <a:cs typeface="Arial"/>
              </a:rPr>
              <a:t>Wipe B</a:t>
            </a:r>
          </a:p>
        </cdr:txBody>
      </cdr:sp>
      <cdr:sp macro="" textlink="">
        <cdr:nvSpPr>
          <cdr:cNvPr id="7" name="Text Box 6"/>
          <cdr:cNvSpPr txBox="1"/>
        </cdr:nvSpPr>
        <cdr:spPr>
          <a:xfrm xmlns:a="http://schemas.openxmlformats.org/drawingml/2006/main">
            <a:off x="2124075" y="3234267"/>
            <a:ext cx="515408" cy="237067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none" rtlCol="0"/>
          <a:lstStyle xmlns:a="http://schemas.openxmlformats.org/drawingml/2006/main"/>
          <a:p xmlns:a="http://schemas.openxmlformats.org/drawingml/2006/main">
            <a:pPr algn="ctr"/>
            <a:r>
              <a:rPr lang="en-US" sz="1000">
                <a:latin typeface="Arial"/>
                <a:cs typeface="Arial"/>
              </a:rPr>
              <a:t>Wipe C</a:t>
            </a:r>
          </a:p>
        </cdr:txBody>
      </cdr:sp>
      <cdr:sp macro="" textlink="">
        <cdr:nvSpPr>
          <cdr:cNvPr id="8" name="Text Box 7"/>
          <cdr:cNvSpPr txBox="1"/>
        </cdr:nvSpPr>
        <cdr:spPr>
          <a:xfrm xmlns:a="http://schemas.openxmlformats.org/drawingml/2006/main">
            <a:off x="2785534" y="3234266"/>
            <a:ext cx="515408" cy="254001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none" rtlCol="0"/>
          <a:lstStyle xmlns:a="http://schemas.openxmlformats.org/drawingml/2006/main"/>
          <a:p xmlns:a="http://schemas.openxmlformats.org/drawingml/2006/main">
            <a:pPr algn="ctr"/>
            <a:r>
              <a:rPr lang="en-US" sz="1000">
                <a:latin typeface="Arial"/>
                <a:cs typeface="Arial"/>
              </a:rPr>
              <a:t>Wipe D</a:t>
            </a:r>
          </a:p>
        </cdr:txBody>
      </cdr:sp>
      <cdr:sp macro="" textlink="">
        <cdr:nvSpPr>
          <cdr:cNvPr id="9" name="Text Box 8"/>
          <cdr:cNvSpPr txBox="1"/>
        </cdr:nvSpPr>
        <cdr:spPr>
          <a:xfrm xmlns:a="http://schemas.openxmlformats.org/drawingml/2006/main">
            <a:off x="3420534" y="3234266"/>
            <a:ext cx="508000" cy="22860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none" rtlCol="0"/>
          <a:lstStyle xmlns:a="http://schemas.openxmlformats.org/drawingml/2006/main"/>
          <a:p xmlns:a="http://schemas.openxmlformats.org/drawingml/2006/main">
            <a:pPr algn="ctr"/>
            <a:r>
              <a:rPr lang="en-US" sz="1000">
                <a:latin typeface="Arial"/>
                <a:cs typeface="Arial"/>
              </a:rPr>
              <a:t>Wipe E</a:t>
            </a:r>
          </a:p>
        </cdr:txBody>
      </cdr:sp>
      <cdr:sp macro="" textlink="">
        <cdr:nvSpPr>
          <cdr:cNvPr id="10" name="Text Box 9"/>
          <cdr:cNvSpPr txBox="1"/>
        </cdr:nvSpPr>
        <cdr:spPr>
          <a:xfrm xmlns:a="http://schemas.openxmlformats.org/drawingml/2006/main">
            <a:off x="4055533" y="3225800"/>
            <a:ext cx="508000" cy="288077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none" rtlCol="0"/>
          <a:lstStyle xmlns:a="http://schemas.openxmlformats.org/drawingml/2006/main"/>
          <a:p xmlns:a="http://schemas.openxmlformats.org/drawingml/2006/main">
            <a:pPr algn="ctr"/>
            <a:r>
              <a:rPr lang="en-US" sz="1000">
                <a:latin typeface="Arial"/>
                <a:cs typeface="Arial"/>
              </a:rPr>
              <a:t>Wipe F</a:t>
            </a:r>
          </a:p>
        </cdr:txBody>
      </cdr:sp>
      <cdr:sp macro="" textlink="">
        <cdr:nvSpPr>
          <cdr:cNvPr id="11" name="Text Box 10"/>
          <cdr:cNvSpPr txBox="1"/>
        </cdr:nvSpPr>
        <cdr:spPr>
          <a:xfrm xmlns:a="http://schemas.openxmlformats.org/drawingml/2006/main">
            <a:off x="4741334" y="3217333"/>
            <a:ext cx="541867" cy="262678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none" rtlCol="0"/>
          <a:lstStyle xmlns:a="http://schemas.openxmlformats.org/drawingml/2006/main"/>
          <a:p xmlns:a="http://schemas.openxmlformats.org/drawingml/2006/main">
            <a:pPr algn="ctr"/>
            <a:r>
              <a:rPr lang="en-US" sz="1000">
                <a:latin typeface="Arial"/>
                <a:cs typeface="Arial"/>
              </a:rPr>
              <a:t>Wipe G</a:t>
            </a: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04800"/>
            <a:ext cx="6642100" cy="6985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a typeface="MS PGothic" charset="-128"/>
                <a:cs typeface="MS PGothic" charset="-128"/>
              </a:defRPr>
            </a:lvl1pPr>
          </a:lstStyle>
          <a:p>
            <a:r>
              <a:rPr lang="en-US"/>
              <a:t>Are Towelettes Effective for Surface Decontamination in Healthcare Settings?</a:t>
            </a:r>
          </a:p>
          <a:p>
            <a:r>
              <a:rPr lang="en-US"/>
              <a:t>Prof. Jean-Yves Maillard, Cardiff University, Wales</a:t>
            </a:r>
          </a:p>
          <a:p>
            <a:r>
              <a:rPr lang="en-US"/>
              <a:t>A Webber Training Teleclass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"/>
          </p:nvPr>
        </p:nvSpPr>
        <p:spPr>
          <a:xfrm>
            <a:off x="0" y="8775700"/>
            <a:ext cx="6642100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a typeface="MS PGothic" charset="-128"/>
                <a:cs typeface="MS PGothic" charset="-128"/>
              </a:defRPr>
            </a:lvl1pPr>
          </a:lstStyle>
          <a:p>
            <a:r>
              <a:rPr lang="en-US"/>
              <a:t>Hosted by Dr. Lynne Sehulster, Centers for Disease Control, Atlanta</a:t>
            </a:r>
          </a:p>
          <a:p>
            <a:r>
              <a:rPr lang="en-US"/>
              <a:t>www.webbertraining.com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"/>
          </p:nvPr>
        </p:nvSpPr>
        <p:spPr>
          <a:xfrm>
            <a:off x="3762375" y="9288463"/>
            <a:ext cx="2878138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charset="-128"/>
                <a:cs typeface="MS PGothic" charset="-128"/>
              </a:defRPr>
            </a:lvl1pPr>
          </a:lstStyle>
          <a:p>
            <a:fld id="{0068BAAB-83C6-4DFA-8A1C-26D5DE990CD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06450" y="46482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notes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969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5050" y="850900"/>
            <a:ext cx="4572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charset="0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62375" y="9288463"/>
            <a:ext cx="2878138" cy="488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793A0827-0827-466F-8EFD-233845CB2DD0}" type="slidenum">
              <a:rPr lang="en-GB">
                <a:ea typeface="MS PGothic" charset="-128"/>
                <a:cs typeface="MS PGothic" charset="-128"/>
              </a:rPr>
              <a:pPr/>
              <a:t>9</a:t>
            </a:fld>
            <a:endParaRPr lang="en-GB">
              <a:ea typeface="MS PGothic" charset="-128"/>
              <a:cs typeface="MS PGothic" charset="-128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>
              <a:latin typeface="Times" pitchFamily="4" charset="0"/>
              <a:ea typeface="MS PGothic" charset="-128"/>
              <a:cs typeface="MS PGothic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" pitchFamily="4" charset="0"/>
              <a:ea typeface="MS PGothic" charset="-128"/>
              <a:cs typeface="MS PGothic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6300" y="733425"/>
            <a:ext cx="4889500" cy="3667125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4645025"/>
            <a:ext cx="5314950" cy="4400550"/>
          </a:xfrm>
          <a:noFill/>
          <a:ln w="9525"/>
        </p:spPr>
        <p:txBody>
          <a:bodyPr/>
          <a:lstStyle/>
          <a:p>
            <a:endParaRPr lang="en-US" smtClean="0">
              <a:latin typeface="Times" pitchFamily="4" charset="0"/>
              <a:ea typeface="MS PGothic" charset="-128"/>
              <a:cs typeface="MS PGothic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081532-B008-4EFF-A6A7-2CC63CA8ED3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B950CC-0BD2-4109-94EF-21CF929088F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3152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1F4FAA-E6D7-4B9A-8043-71696D50D51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EB9C9B-C6F8-4110-A8DB-6E9661A8823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9B166-C2F7-4468-9DFB-011AEE1BE28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CF14D2-9208-4D14-A783-EE0C1E9AAF4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055C88-62E6-47D1-BCA4-BD2C3278146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9837D-4695-4C99-B312-A51A4154C73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A45203-BC9B-47E5-87FE-26ADD267292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EDB75-95BE-4ACD-8174-FF5EB2D214D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FA53C5-7F2F-426A-8F7A-930CEFC6915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AAD5A-1B62-4570-9AA5-C8125A17C7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950EF6-DF5D-441E-9D7D-E59A8C913B5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7C2C3D-AA2E-4202-9CCF-A11AB7F2F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07999B-E59E-4C1F-8A53-1DF23A785A5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20614-86C9-41E1-A710-9B20528CE89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3152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1E29C6-D53A-445B-B3EF-5476AE82171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351D2D-192C-4F00-8B06-7C584F46D4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BA0F04-BA74-43B0-991D-25783FF3CC9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8DFAA0-55D7-45C1-95C8-6EA48B849C2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CAAFF8-BC13-4A35-8DB5-2A99AB3617A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C791C6-F49A-49D4-B168-DDD22449210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7A101-D3A5-446C-AA59-472BDC55B93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FB5156-7A37-47EA-BCC8-700263913F5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1195D6-5F84-4B38-8A63-6BA1DD9CED5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cs typeface="Arial" pitchFamily="34" charset="0"/>
              </a:defRPr>
            </a:lvl1pPr>
          </a:lstStyle>
          <a:p>
            <a:fld id="{1C9A1D20-682D-46BB-BC74-DD570BED1D20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fld id="{B58D96EC-E782-468F-A11C-1701A8354F02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3.png"/><Relationship Id="rId2" Type="http://schemas.openxmlformats.org/officeDocument/2006/relationships/image" Target="../media/image9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7" Type="http://schemas.openxmlformats.org/officeDocument/2006/relationships/image" Target="../media/image5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.docx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Microsoft_Office_Word_Document3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0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3.png"/><Relationship Id="rId7" Type="http://schemas.openxmlformats.org/officeDocument/2006/relationships/image" Target="../media/image4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3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762000" y="3048000"/>
            <a:ext cx="7315200" cy="1138238"/>
          </a:xfrm>
          <a:prstGeom prst="rect">
            <a:avLst/>
          </a:prstGeom>
          <a:noFill/>
          <a:ln w="9525">
            <a:solidFill>
              <a:srgbClr val="991234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800">
                <a:ea typeface="MS PGothic" charset="-128"/>
                <a:cs typeface="MS PGothic" charset="-128"/>
              </a:rPr>
              <a:t>Jean-Yves Maillard</a:t>
            </a:r>
          </a:p>
          <a:p>
            <a:pPr eaLnBrk="0" hangingPunct="0"/>
            <a:r>
              <a:rPr lang="en-GB">
                <a:ea typeface="MS PGothic" charset="-128"/>
                <a:cs typeface="MS PGothic" charset="-128"/>
              </a:rPr>
              <a:t>Cardiff School of Pharmacy and Pharmaceutical Sciences</a:t>
            </a:r>
          </a:p>
          <a:p>
            <a:pPr eaLnBrk="0" hangingPunct="0"/>
            <a:r>
              <a:rPr lang="en-GB">
                <a:ea typeface="MS PGothic" charset="-128"/>
                <a:cs typeface="MS PGothic" charset="-128"/>
              </a:rPr>
              <a:t>Cardiff University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762000" y="989013"/>
            <a:ext cx="62484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600">
                <a:ea typeface="MS PGothic" charset="-128"/>
                <a:cs typeface="MS PGothic" charset="-128"/>
              </a:rPr>
              <a:t>Are towelettes effective for surface decontamination in healthcare settings?</a:t>
            </a:r>
          </a:p>
        </p:txBody>
      </p:sp>
      <p:pic>
        <p:nvPicPr>
          <p:cNvPr id="30724" name="Picture 4" descr="university log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50138" y="26988"/>
            <a:ext cx="166052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2"/>
          <p:cNvSpPr txBox="1">
            <a:spLocks noChangeArrowheads="1"/>
          </p:cNvSpPr>
          <p:nvPr/>
        </p:nvSpPr>
        <p:spPr bwMode="auto">
          <a:xfrm>
            <a:off x="762000" y="4724400"/>
            <a:ext cx="7315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400">
                <a:ea typeface="MS PGothic" charset="-128"/>
                <a:cs typeface="MS PGothic" charset="-128"/>
              </a:rPr>
              <a:t>Hosted by Dr. Lynne Sehulster</a:t>
            </a:r>
            <a:r>
              <a:rPr lang="en-GB">
                <a:ea typeface="MS PGothic" charset="-128"/>
                <a:cs typeface="MS PGothic" charset="-128"/>
              </a:rPr>
              <a:t/>
            </a:r>
            <a:br>
              <a:rPr lang="en-GB">
                <a:ea typeface="MS PGothic" charset="-128"/>
                <a:cs typeface="MS PGothic" charset="-128"/>
              </a:rPr>
            </a:br>
            <a:r>
              <a:rPr lang="en-US">
                <a:ea typeface="MS PGothic" charset="-128"/>
                <a:cs typeface="MS PGothic" charset="-128"/>
              </a:rPr>
              <a:t>Prevention and Response Branch</a:t>
            </a:r>
            <a:br>
              <a:rPr lang="en-US">
                <a:ea typeface="MS PGothic" charset="-128"/>
                <a:cs typeface="MS PGothic" charset="-128"/>
              </a:rPr>
            </a:br>
            <a:r>
              <a:rPr lang="en-US">
                <a:ea typeface="MS PGothic" charset="-128"/>
                <a:cs typeface="MS PGothic" charset="-128"/>
              </a:rPr>
              <a:t>Division of Healthcare Quality Promotion</a:t>
            </a:r>
            <a:br>
              <a:rPr lang="en-US">
                <a:ea typeface="MS PGothic" charset="-128"/>
                <a:cs typeface="MS PGothic" charset="-128"/>
              </a:rPr>
            </a:br>
            <a:r>
              <a:rPr lang="en-US">
                <a:ea typeface="MS PGothic" charset="-128"/>
                <a:cs typeface="MS PGothic" charset="-128"/>
              </a:rPr>
              <a:t>Centers for Disease Control and Prevention</a:t>
            </a:r>
            <a:endParaRPr lang="en-GB">
              <a:ea typeface="MS PGothic" charset="-128"/>
              <a:cs typeface="MS PGothic" charset="-128"/>
            </a:endParaRPr>
          </a:p>
        </p:txBody>
      </p:sp>
      <p:sp>
        <p:nvSpPr>
          <p:cNvPr id="30726" name="TextBox 5"/>
          <p:cNvSpPr txBox="1">
            <a:spLocks noChangeArrowheads="1"/>
          </p:cNvSpPr>
          <p:nvPr/>
        </p:nvSpPr>
        <p:spPr bwMode="auto">
          <a:xfrm>
            <a:off x="2971800" y="6477000"/>
            <a:ext cx="297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ea typeface="MS PGothic" charset="-128"/>
                <a:cs typeface="MS PGothic" charset="-128"/>
              </a:rPr>
              <a:t>www.webbertraining.com</a:t>
            </a:r>
          </a:p>
        </p:txBody>
      </p:sp>
      <p:sp>
        <p:nvSpPr>
          <p:cNvPr id="30727" name="TextBox 6"/>
          <p:cNvSpPr txBox="1">
            <a:spLocks noChangeArrowheads="1"/>
          </p:cNvSpPr>
          <p:nvPr/>
        </p:nvSpPr>
        <p:spPr bwMode="auto">
          <a:xfrm>
            <a:off x="7470775" y="6477000"/>
            <a:ext cx="1673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800">
                <a:ea typeface="MS PGothic" charset="-128"/>
                <a:cs typeface="MS PGothic" charset="-128"/>
              </a:rPr>
              <a:t>April 30,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6"/>
          <p:cNvSpPr txBox="1">
            <a:spLocks noChangeArrowheads="1"/>
          </p:cNvSpPr>
          <p:nvPr/>
        </p:nvSpPr>
        <p:spPr bwMode="auto">
          <a:xfrm>
            <a:off x="0" y="2420938"/>
            <a:ext cx="5743575" cy="1628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82675" eaLnBrk="0" hangingPunct="0">
              <a:lnSpc>
                <a:spcPct val="120000"/>
              </a:lnSpc>
            </a:pPr>
            <a:r>
              <a:rPr lang="en-GB" sz="2800">
                <a:solidFill>
                  <a:srgbClr val="000000"/>
                </a:solidFill>
                <a:cs typeface="Times" pitchFamily="4" charset="0"/>
              </a:rPr>
              <a:t>How can decontamination of  environmental surfaces be achieved?</a:t>
            </a:r>
          </a:p>
        </p:txBody>
      </p:sp>
      <p:pic>
        <p:nvPicPr>
          <p:cNvPr id="40963" name="Picture 10" descr="university log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94663" y="11113"/>
            <a:ext cx="1063625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75313" y="2636838"/>
            <a:ext cx="3459162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Box 8"/>
          <p:cNvSpPr txBox="1">
            <a:spLocks noChangeArrowheads="1"/>
          </p:cNvSpPr>
          <p:nvPr/>
        </p:nvSpPr>
        <p:spPr bwMode="auto">
          <a:xfrm>
            <a:off x="76200" y="6538913"/>
            <a:ext cx="384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333399"/>
                </a:solidFill>
                <a:ea typeface="MS PGothic" charset="-128"/>
                <a:cs typeface="MS PGothic" charset="-128"/>
              </a:rPr>
              <a:t>10</a:t>
            </a:r>
          </a:p>
        </p:txBody>
      </p:sp>
      <p:sp>
        <p:nvSpPr>
          <p:cNvPr id="40966" name="Text Box 186"/>
          <p:cNvSpPr txBox="1">
            <a:spLocks noChangeArrowheads="1"/>
          </p:cNvSpPr>
          <p:nvPr/>
        </p:nvSpPr>
        <p:spPr bwMode="auto">
          <a:xfrm>
            <a:off x="7696200" y="6608763"/>
            <a:ext cx="13954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200">
                <a:cs typeface="Arial" pitchFamily="34" charset="0"/>
              </a:rPr>
              <a:t>Teleclass  2015</a:t>
            </a:r>
            <a:endParaRPr lang="en-US" sz="120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val 11"/>
          <p:cNvSpPr>
            <a:spLocks noChangeArrowheads="1"/>
          </p:cNvSpPr>
          <p:nvPr/>
        </p:nvSpPr>
        <p:spPr bwMode="auto">
          <a:xfrm>
            <a:off x="3289300" y="1052513"/>
            <a:ext cx="1727200" cy="1368425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cs typeface="Arial" pitchFamily="34" charset="0"/>
            </a:endParaRPr>
          </a:p>
        </p:txBody>
      </p:sp>
      <p:sp>
        <p:nvSpPr>
          <p:cNvPr id="41987" name="Oval 12"/>
          <p:cNvSpPr>
            <a:spLocks noChangeArrowheads="1"/>
          </p:cNvSpPr>
          <p:nvPr/>
        </p:nvSpPr>
        <p:spPr bwMode="auto">
          <a:xfrm>
            <a:off x="5815013" y="1052513"/>
            <a:ext cx="1727200" cy="1368425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cs typeface="Arial" pitchFamily="34" charset="0"/>
            </a:endParaRPr>
          </a:p>
        </p:txBody>
      </p:sp>
      <p:sp>
        <p:nvSpPr>
          <p:cNvPr id="41988" name="Oval 13"/>
          <p:cNvSpPr>
            <a:spLocks noChangeArrowheads="1"/>
          </p:cNvSpPr>
          <p:nvPr/>
        </p:nvSpPr>
        <p:spPr bwMode="auto">
          <a:xfrm>
            <a:off x="5548313" y="3357563"/>
            <a:ext cx="2459037" cy="15113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cs typeface="Arial" pitchFamily="34" charset="0"/>
            </a:endParaRPr>
          </a:p>
        </p:txBody>
      </p:sp>
      <p:sp>
        <p:nvSpPr>
          <p:cNvPr id="41989" name="Rounded Rectangle 7"/>
          <p:cNvSpPr>
            <a:spLocks noChangeArrowheads="1"/>
          </p:cNvSpPr>
          <p:nvPr/>
        </p:nvSpPr>
        <p:spPr bwMode="auto">
          <a:xfrm>
            <a:off x="165100" y="3357563"/>
            <a:ext cx="4319588" cy="19431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cs typeface="Arial" pitchFamily="34" charset="0"/>
            </a:endParaRPr>
          </a:p>
        </p:txBody>
      </p:sp>
      <p:sp>
        <p:nvSpPr>
          <p:cNvPr id="41990" name="Text Box 14"/>
          <p:cNvSpPr txBox="1">
            <a:spLocks noChangeArrowheads="1"/>
          </p:cNvSpPr>
          <p:nvPr/>
        </p:nvSpPr>
        <p:spPr bwMode="auto">
          <a:xfrm>
            <a:off x="52388" y="44450"/>
            <a:ext cx="8340725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82675" eaLnBrk="0" hangingPunct="0">
              <a:tabLst>
                <a:tab pos="533400" algn="l"/>
                <a:tab pos="808038" algn="l"/>
                <a:tab pos="1341438" algn="l"/>
              </a:tabLst>
            </a:pPr>
            <a:r>
              <a:rPr lang="en-GB" sz="2400">
                <a:solidFill>
                  <a:srgbClr val="FFFFFF"/>
                </a:solidFill>
                <a:ea typeface="MS PGothic" charset="-128"/>
                <a:cs typeface="MS PGothic" charset="-128"/>
              </a:rPr>
              <a:t>LIMITATIONS OF CURRENT SURFACE INTERVENTIONS</a:t>
            </a:r>
          </a:p>
        </p:txBody>
      </p:sp>
      <p:sp>
        <p:nvSpPr>
          <p:cNvPr id="41991" name="TextBox 2"/>
          <p:cNvSpPr txBox="1">
            <a:spLocks noChangeArrowheads="1"/>
          </p:cNvSpPr>
          <p:nvPr/>
        </p:nvSpPr>
        <p:spPr bwMode="auto">
          <a:xfrm>
            <a:off x="828675" y="3789363"/>
            <a:ext cx="29924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cs typeface="Arial" pitchFamily="34" charset="0"/>
              </a:rPr>
              <a:t>CONTAMINATED SURFACES</a:t>
            </a:r>
          </a:p>
        </p:txBody>
      </p:sp>
      <p:sp>
        <p:nvSpPr>
          <p:cNvPr id="41992" name="TextBox 8"/>
          <p:cNvSpPr txBox="1">
            <a:spLocks noChangeArrowheads="1"/>
          </p:cNvSpPr>
          <p:nvPr/>
        </p:nvSpPr>
        <p:spPr bwMode="auto">
          <a:xfrm>
            <a:off x="6080125" y="1484313"/>
            <a:ext cx="1244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pitchFamily="34" charset="0"/>
              </a:rPr>
              <a:t>PATIENT</a:t>
            </a:r>
          </a:p>
        </p:txBody>
      </p:sp>
      <p:sp>
        <p:nvSpPr>
          <p:cNvPr id="41993" name="TextBox 9"/>
          <p:cNvSpPr txBox="1">
            <a:spLocks noChangeArrowheads="1"/>
          </p:cNvSpPr>
          <p:nvPr/>
        </p:nvSpPr>
        <p:spPr bwMode="auto">
          <a:xfrm>
            <a:off x="5748338" y="3789363"/>
            <a:ext cx="2060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cs typeface="Arial" pitchFamily="34" charset="0"/>
              </a:rPr>
              <a:t>HEALTHCARE WORKERS</a:t>
            </a:r>
          </a:p>
        </p:txBody>
      </p:sp>
      <p:sp>
        <p:nvSpPr>
          <p:cNvPr id="41994" name="TextBox 10"/>
          <p:cNvSpPr txBox="1">
            <a:spLocks noChangeArrowheads="1"/>
          </p:cNvSpPr>
          <p:nvPr/>
        </p:nvSpPr>
        <p:spPr bwMode="auto">
          <a:xfrm>
            <a:off x="3603625" y="1484313"/>
            <a:ext cx="1243013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pitchFamily="34" charset="0"/>
              </a:rPr>
              <a:t>PATIENT</a:t>
            </a:r>
          </a:p>
        </p:txBody>
      </p:sp>
      <p:cxnSp>
        <p:nvCxnSpPr>
          <p:cNvPr id="41995" name="Straight Arrow Connector 15"/>
          <p:cNvCxnSpPr>
            <a:cxnSpLocks noChangeShapeType="1"/>
          </p:cNvCxnSpPr>
          <p:nvPr/>
        </p:nvCxnSpPr>
        <p:spPr bwMode="auto">
          <a:xfrm>
            <a:off x="6811963" y="2420938"/>
            <a:ext cx="0" cy="936625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41996" name="Straight Arrow Connector 17"/>
          <p:cNvCxnSpPr>
            <a:cxnSpLocks noChangeShapeType="1"/>
            <a:stCxn id="41986" idx="6"/>
            <a:endCxn id="41987" idx="2"/>
          </p:cNvCxnSpPr>
          <p:nvPr/>
        </p:nvCxnSpPr>
        <p:spPr bwMode="auto">
          <a:xfrm>
            <a:off x="5016500" y="1736725"/>
            <a:ext cx="798513" cy="0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41997" name="Straight Arrow Connector 25"/>
          <p:cNvCxnSpPr>
            <a:cxnSpLocks noChangeShapeType="1"/>
          </p:cNvCxnSpPr>
          <p:nvPr/>
        </p:nvCxnSpPr>
        <p:spPr bwMode="auto">
          <a:xfrm>
            <a:off x="3952875" y="2420938"/>
            <a:ext cx="0" cy="936625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41998" name="Straight Arrow Connector 27"/>
          <p:cNvCxnSpPr>
            <a:cxnSpLocks noChangeShapeType="1"/>
            <a:endCxn id="41988" idx="2"/>
          </p:cNvCxnSpPr>
          <p:nvPr/>
        </p:nvCxnSpPr>
        <p:spPr bwMode="auto">
          <a:xfrm flipV="1">
            <a:off x="4484688" y="4113213"/>
            <a:ext cx="1063625" cy="36512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grpSp>
        <p:nvGrpSpPr>
          <p:cNvPr id="41999" name="Group 22"/>
          <p:cNvGrpSpPr>
            <a:grpSpLocks/>
          </p:cNvGrpSpPr>
          <p:nvPr/>
        </p:nvGrpSpPr>
        <p:grpSpPr bwMode="auto">
          <a:xfrm>
            <a:off x="0" y="2357438"/>
            <a:ext cx="7793038" cy="4081462"/>
            <a:chOff x="238092" y="2357430"/>
            <a:chExt cx="8443260" cy="4081971"/>
          </a:xfrm>
        </p:grpSpPr>
        <p:cxnSp>
          <p:nvCxnSpPr>
            <p:cNvPr id="42008" name="Straight Connector 35"/>
            <p:cNvCxnSpPr>
              <a:cxnSpLocks noChangeShapeType="1"/>
            </p:cNvCxnSpPr>
            <p:nvPr/>
          </p:nvCxnSpPr>
          <p:spPr bwMode="auto">
            <a:xfrm>
              <a:off x="3512840" y="2924944"/>
              <a:ext cx="2088232" cy="0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42009" name="Straight Connector 36"/>
            <p:cNvCxnSpPr>
              <a:cxnSpLocks noChangeShapeType="1"/>
            </p:cNvCxnSpPr>
            <p:nvPr/>
          </p:nvCxnSpPr>
          <p:spPr bwMode="auto">
            <a:xfrm>
              <a:off x="5673080" y="2852936"/>
              <a:ext cx="0" cy="2160240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prstDash val="sysDash"/>
              <a:round/>
              <a:headEnd/>
              <a:tailEnd/>
            </a:ln>
          </p:spPr>
        </p:cxnSp>
        <p:sp>
          <p:nvSpPr>
            <p:cNvPr id="42010" name="TextBox 20"/>
            <p:cNvSpPr txBox="1">
              <a:spLocks noChangeArrowheads="1"/>
            </p:cNvSpPr>
            <p:nvPr/>
          </p:nvSpPr>
          <p:spPr bwMode="auto">
            <a:xfrm>
              <a:off x="5097016" y="5085184"/>
              <a:ext cx="3584336" cy="1354217"/>
            </a:xfrm>
            <a:prstGeom prst="rect">
              <a:avLst/>
            </a:prstGeom>
            <a:noFill/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800">
                  <a:cs typeface="Arial" pitchFamily="34" charset="0"/>
                </a:rPr>
                <a:t>SURFACE DISINFECTION</a:t>
              </a:r>
            </a:p>
            <a:p>
              <a:r>
                <a:rPr lang="en-GB" sz="1600">
                  <a:cs typeface="Arial" pitchFamily="34" charset="0"/>
                </a:rPr>
                <a:t>- liquid disinfectants</a:t>
              </a:r>
            </a:p>
            <a:p>
              <a:r>
                <a:rPr lang="en-GB" sz="1600">
                  <a:cs typeface="Arial" pitchFamily="34" charset="0"/>
                </a:rPr>
                <a:t>- antimicrobial pre-wetted wipes</a:t>
              </a:r>
            </a:p>
            <a:p>
              <a:r>
                <a:rPr lang="en-GB" sz="1600">
                  <a:cs typeface="Arial" pitchFamily="34" charset="0"/>
                </a:rPr>
                <a:t>- UV irradiation</a:t>
              </a:r>
            </a:p>
            <a:p>
              <a:r>
                <a:rPr lang="en-GB" sz="1600">
                  <a:cs typeface="Arial" pitchFamily="34" charset="0"/>
                </a:rPr>
                <a:t>- gas</a:t>
              </a:r>
            </a:p>
          </p:txBody>
        </p:sp>
        <p:sp>
          <p:nvSpPr>
            <p:cNvPr id="42011" name="TextBox 21"/>
            <p:cNvSpPr txBox="1">
              <a:spLocks noChangeArrowheads="1"/>
            </p:cNvSpPr>
            <p:nvPr/>
          </p:nvSpPr>
          <p:spPr bwMode="auto">
            <a:xfrm>
              <a:off x="238092" y="2357430"/>
              <a:ext cx="3779769" cy="369332"/>
            </a:xfrm>
            <a:prstGeom prst="rect">
              <a:avLst/>
            </a:prstGeom>
            <a:noFill/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800">
                  <a:cs typeface="Arial" pitchFamily="34" charset="0"/>
                </a:rPr>
                <a:t>ANTIMICROBIAL SURFACES?</a:t>
              </a:r>
            </a:p>
          </p:txBody>
        </p:sp>
      </p:grpSp>
      <p:sp>
        <p:nvSpPr>
          <p:cNvPr id="42000" name="Text Box 14"/>
          <p:cNvSpPr txBox="1">
            <a:spLocks noChangeArrowheads="1"/>
          </p:cNvSpPr>
          <p:nvPr/>
        </p:nvSpPr>
        <p:spPr bwMode="auto">
          <a:xfrm>
            <a:off x="-14288" y="158750"/>
            <a:ext cx="6545263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82675" eaLnBrk="0" hangingPunct="0">
              <a:tabLst>
                <a:tab pos="533400" algn="l"/>
                <a:tab pos="808038" algn="l"/>
                <a:tab pos="1341438" algn="l"/>
              </a:tabLst>
            </a:pPr>
            <a:r>
              <a:rPr lang="en-GB" sz="2400">
                <a:solidFill>
                  <a:srgbClr val="000000"/>
                </a:solidFill>
                <a:ea typeface="MS PGothic" charset="-128"/>
                <a:cs typeface="MS PGothic" charset="-128"/>
              </a:rPr>
              <a:t>BREAKING THE CHAIN OF TRANSMISSION</a:t>
            </a:r>
          </a:p>
        </p:txBody>
      </p:sp>
      <p:sp>
        <p:nvSpPr>
          <p:cNvPr id="42001" name="TextBox 34"/>
          <p:cNvSpPr txBox="1">
            <a:spLocks noChangeArrowheads="1"/>
          </p:cNvSpPr>
          <p:nvPr/>
        </p:nvSpPr>
        <p:spPr bwMode="auto">
          <a:xfrm>
            <a:off x="30163" y="6538913"/>
            <a:ext cx="374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333399"/>
                </a:solidFill>
                <a:ea typeface="MS PGothic" charset="-128"/>
                <a:cs typeface="MS PGothic" charset="-128"/>
              </a:rPr>
              <a:t>11</a:t>
            </a:r>
          </a:p>
        </p:txBody>
      </p:sp>
      <p:grpSp>
        <p:nvGrpSpPr>
          <p:cNvPr id="42002" name="Group 29"/>
          <p:cNvGrpSpPr>
            <a:grpSpLocks/>
          </p:cNvGrpSpPr>
          <p:nvPr/>
        </p:nvGrpSpPr>
        <p:grpSpPr bwMode="auto">
          <a:xfrm>
            <a:off x="7696200" y="11113"/>
            <a:ext cx="1462088" cy="6862762"/>
            <a:chOff x="8337376" y="11752"/>
            <a:chExt cx="1584501" cy="6862600"/>
          </a:xfrm>
        </p:grpSpPr>
        <p:sp>
          <p:nvSpPr>
            <p:cNvPr id="42003" name="Text Box 186"/>
            <p:cNvSpPr txBox="1">
              <a:spLocks noChangeArrowheads="1"/>
            </p:cNvSpPr>
            <p:nvPr/>
          </p:nvSpPr>
          <p:spPr bwMode="auto">
            <a:xfrm>
              <a:off x="8337376" y="6597353"/>
              <a:ext cx="151216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200">
                  <a:cs typeface="Arial" pitchFamily="34" charset="0"/>
                </a:rPr>
                <a:t>Teleclass  2015</a:t>
              </a:r>
              <a:endParaRPr lang="en-US" sz="1200">
                <a:cs typeface="Arial" pitchFamily="34" charset="0"/>
              </a:endParaRPr>
            </a:p>
          </p:txBody>
        </p:sp>
        <p:pic>
          <p:nvPicPr>
            <p:cNvPr id="42004" name="Picture 10" descr="university logo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769424" y="11752"/>
              <a:ext cx="1152453" cy="1124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05" name="Picture 38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-5400000">
              <a:off x="8373382" y="3392997"/>
              <a:ext cx="1944216" cy="1152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06" name="Picture 39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rot="-5400000">
              <a:off x="8396244" y="1508370"/>
              <a:ext cx="1908934" cy="1141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07" name="Picture 40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-5400000">
              <a:off x="8504878" y="5196230"/>
              <a:ext cx="1665669" cy="1136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4"/>
          <p:cNvSpPr txBox="1">
            <a:spLocks noChangeArrowheads="1"/>
          </p:cNvSpPr>
          <p:nvPr/>
        </p:nvSpPr>
        <p:spPr bwMode="auto">
          <a:xfrm>
            <a:off x="52388" y="44450"/>
            <a:ext cx="8340725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82675" eaLnBrk="0" hangingPunct="0">
              <a:tabLst>
                <a:tab pos="533400" algn="l"/>
                <a:tab pos="808038" algn="l"/>
                <a:tab pos="1341438" algn="l"/>
              </a:tabLst>
            </a:pPr>
            <a:r>
              <a:rPr lang="en-GB" sz="2400">
                <a:solidFill>
                  <a:srgbClr val="FFFFFF"/>
                </a:solidFill>
                <a:ea typeface="MS PGothic" charset="-128"/>
                <a:cs typeface="MS PGothic" charset="-128"/>
              </a:rPr>
              <a:t>LIMITATIONS OF CURRENT SURFACE INTERVENTIONS</a:t>
            </a:r>
          </a:p>
        </p:txBody>
      </p:sp>
      <p:sp>
        <p:nvSpPr>
          <p:cNvPr id="43011" name="Rectangle 5"/>
          <p:cNvSpPr>
            <a:spLocks noChangeArrowheads="1"/>
          </p:cNvSpPr>
          <p:nvPr/>
        </p:nvSpPr>
        <p:spPr bwMode="auto">
          <a:xfrm>
            <a:off x="25400" y="981075"/>
            <a:ext cx="7935913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GB">
                <a:ea typeface="MS PGothic" charset="-128"/>
                <a:cs typeface="MS PGothic" charset="-128"/>
              </a:rPr>
              <a:t>Increasing body of knowledge which highlights improved infection control practices can help break the chain of transmission</a:t>
            </a:r>
          </a:p>
          <a:p>
            <a:pPr>
              <a:lnSpc>
                <a:spcPct val="120000"/>
              </a:lnSpc>
            </a:pPr>
            <a:r>
              <a:rPr lang="en-GB" sz="1400" b="0">
                <a:ea typeface="MS PGothic" charset="-128"/>
                <a:cs typeface="MS PGothic" charset="-128"/>
              </a:rPr>
              <a:t>Otter </a:t>
            </a:r>
            <a:r>
              <a:rPr lang="en-GB" sz="1400" b="0" i="1">
                <a:ea typeface="MS PGothic" charset="-128"/>
                <a:cs typeface="MS PGothic" charset="-128"/>
              </a:rPr>
              <a:t>et al. ICHE </a:t>
            </a:r>
            <a:r>
              <a:rPr lang="en-GB" sz="1400" b="0">
                <a:ea typeface="MS PGothic" charset="-128"/>
                <a:cs typeface="MS PGothic" charset="-128"/>
              </a:rPr>
              <a:t>2011;32:687-99.</a:t>
            </a:r>
          </a:p>
          <a:p>
            <a:pPr>
              <a:lnSpc>
                <a:spcPct val="120000"/>
              </a:lnSpc>
            </a:pPr>
            <a:r>
              <a:rPr lang="en-GB" sz="1400" b="0">
                <a:ea typeface="MS PGothic" charset="-128"/>
                <a:cs typeface="MS PGothic" charset="-128"/>
              </a:rPr>
              <a:t>Rutala &amp; Weber. </a:t>
            </a:r>
            <a:r>
              <a:rPr lang="en-GB" sz="1400" b="0" i="1">
                <a:ea typeface="MS PGothic" charset="-128"/>
                <a:cs typeface="MS PGothic" charset="-128"/>
              </a:rPr>
              <a:t>J Hosp Infect </a:t>
            </a:r>
            <a:r>
              <a:rPr lang="en-GB" sz="1400" b="0">
                <a:ea typeface="MS PGothic" charset="-128"/>
                <a:cs typeface="MS PGothic" charset="-128"/>
              </a:rPr>
              <a:t>2001;48:S64-8.</a:t>
            </a:r>
          </a:p>
          <a:p>
            <a:pPr>
              <a:lnSpc>
                <a:spcPct val="120000"/>
              </a:lnSpc>
            </a:pPr>
            <a:r>
              <a:rPr lang="en-GB" sz="1400" b="0">
                <a:ea typeface="MS PGothic" charset="-128"/>
                <a:cs typeface="MS PGothic" charset="-128"/>
              </a:rPr>
              <a:t>Boyce. </a:t>
            </a:r>
            <a:r>
              <a:rPr lang="en-GB" sz="1400" b="0" i="1">
                <a:ea typeface="MS PGothic" charset="-128"/>
                <a:cs typeface="MS PGothic" charset="-128"/>
              </a:rPr>
              <a:t>J Hops Infect </a:t>
            </a:r>
            <a:r>
              <a:rPr lang="en-GB" sz="1400" b="0">
                <a:ea typeface="MS PGothic" charset="-128"/>
                <a:cs typeface="MS PGothic" charset="-128"/>
              </a:rPr>
              <a:t>2007;65:50-4.</a:t>
            </a:r>
          </a:p>
          <a:p>
            <a:endParaRPr lang="en-US">
              <a:ea typeface="MS PGothic" charset="-128"/>
              <a:cs typeface="MS PGothic" charset="-128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1247775" y="4824413"/>
            <a:ext cx="2989263" cy="1727200"/>
          </a:xfrm>
          <a:custGeom>
            <a:avLst/>
            <a:gdLst>
              <a:gd name="T0" fmla="*/ 861 w 2587"/>
              <a:gd name="T1" fmla="*/ 195 h 2151"/>
              <a:gd name="T2" fmla="*/ 885 w 2587"/>
              <a:gd name="T3" fmla="*/ 143 h 2151"/>
              <a:gd name="T4" fmla="*/ 931 w 2587"/>
              <a:gd name="T5" fmla="*/ 97 h 2151"/>
              <a:gd name="T6" fmla="*/ 965 w 2587"/>
              <a:gd name="T7" fmla="*/ 76 h 2151"/>
              <a:gd name="T8" fmla="*/ 988 w 2587"/>
              <a:gd name="T9" fmla="*/ 47 h 2151"/>
              <a:gd name="T10" fmla="*/ 985 w 2587"/>
              <a:gd name="T11" fmla="*/ 21 h 2151"/>
              <a:gd name="T12" fmla="*/ 955 w 2587"/>
              <a:gd name="T13" fmla="*/ 3 h 2151"/>
              <a:gd name="T14" fmla="*/ 0 w 2587"/>
              <a:gd name="T15" fmla="*/ 2151 h 2151"/>
              <a:gd name="T16" fmla="*/ 2156 w 2587"/>
              <a:gd name="T17" fmla="*/ 1220 h 2151"/>
              <a:gd name="T18" fmla="*/ 2163 w 2587"/>
              <a:gd name="T19" fmla="*/ 1186 h 2151"/>
              <a:gd name="T20" fmla="*/ 2182 w 2587"/>
              <a:gd name="T21" fmla="*/ 1163 h 2151"/>
              <a:gd name="T22" fmla="*/ 2211 w 2587"/>
              <a:gd name="T23" fmla="*/ 1166 h 2151"/>
              <a:gd name="T24" fmla="*/ 2239 w 2587"/>
              <a:gd name="T25" fmla="*/ 1196 h 2151"/>
              <a:gd name="T26" fmla="*/ 2263 w 2587"/>
              <a:gd name="T27" fmla="*/ 1235 h 2151"/>
              <a:gd name="T28" fmla="*/ 2309 w 2587"/>
              <a:gd name="T29" fmla="*/ 1274 h 2151"/>
              <a:gd name="T30" fmla="*/ 2368 w 2587"/>
              <a:gd name="T31" fmla="*/ 1293 h 2151"/>
              <a:gd name="T32" fmla="*/ 2426 w 2587"/>
              <a:gd name="T33" fmla="*/ 1288 h 2151"/>
              <a:gd name="T34" fmla="*/ 2498 w 2587"/>
              <a:gd name="T35" fmla="*/ 1251 h 2151"/>
              <a:gd name="T36" fmla="*/ 2553 w 2587"/>
              <a:gd name="T37" fmla="*/ 1184 h 2151"/>
              <a:gd name="T38" fmla="*/ 2582 w 2587"/>
              <a:gd name="T39" fmla="*/ 1095 h 2151"/>
              <a:gd name="T40" fmla="*/ 2586 w 2587"/>
              <a:gd name="T41" fmla="*/ 1018 h 2151"/>
              <a:gd name="T42" fmla="*/ 2563 w 2587"/>
              <a:gd name="T43" fmla="*/ 926 h 2151"/>
              <a:gd name="T44" fmla="*/ 2514 w 2587"/>
              <a:gd name="T45" fmla="*/ 852 h 2151"/>
              <a:gd name="T46" fmla="*/ 2446 w 2587"/>
              <a:gd name="T47" fmla="*/ 805 h 2151"/>
              <a:gd name="T48" fmla="*/ 2385 w 2587"/>
              <a:gd name="T49" fmla="*/ 794 h 2151"/>
              <a:gd name="T50" fmla="*/ 2322 w 2587"/>
              <a:gd name="T51" fmla="*/ 808 h 2151"/>
              <a:gd name="T52" fmla="*/ 2278 w 2587"/>
              <a:gd name="T53" fmla="*/ 838 h 2151"/>
              <a:gd name="T54" fmla="*/ 2245 w 2587"/>
              <a:gd name="T55" fmla="*/ 882 h 2151"/>
              <a:gd name="T56" fmla="*/ 2218 w 2587"/>
              <a:gd name="T57" fmla="*/ 917 h 2151"/>
              <a:gd name="T58" fmla="*/ 2189 w 2587"/>
              <a:gd name="T59" fmla="*/ 927 h 2151"/>
              <a:gd name="T60" fmla="*/ 2166 w 2587"/>
              <a:gd name="T61" fmla="*/ 911 h 2151"/>
              <a:gd name="T62" fmla="*/ 2156 w 2587"/>
              <a:gd name="T63" fmla="*/ 869 h 2151"/>
              <a:gd name="T64" fmla="*/ 1282 w 2587"/>
              <a:gd name="T65" fmla="*/ 0 h 2151"/>
              <a:gd name="T66" fmla="*/ 1248 w 2587"/>
              <a:gd name="T67" fmla="*/ 6 h 2151"/>
              <a:gd name="T68" fmla="*/ 1227 w 2587"/>
              <a:gd name="T69" fmla="*/ 27 h 2151"/>
              <a:gd name="T70" fmla="*/ 1229 w 2587"/>
              <a:gd name="T71" fmla="*/ 55 h 2151"/>
              <a:gd name="T72" fmla="*/ 1258 w 2587"/>
              <a:gd name="T73" fmla="*/ 83 h 2151"/>
              <a:gd name="T74" fmla="*/ 1297 w 2587"/>
              <a:gd name="T75" fmla="*/ 107 h 2151"/>
              <a:gd name="T76" fmla="*/ 1336 w 2587"/>
              <a:gd name="T77" fmla="*/ 154 h 2151"/>
              <a:gd name="T78" fmla="*/ 1356 w 2587"/>
              <a:gd name="T79" fmla="*/ 213 h 2151"/>
              <a:gd name="T80" fmla="*/ 1352 w 2587"/>
              <a:gd name="T81" fmla="*/ 270 h 2151"/>
              <a:gd name="T82" fmla="*/ 1313 w 2587"/>
              <a:gd name="T83" fmla="*/ 341 h 2151"/>
              <a:gd name="T84" fmla="*/ 1247 w 2587"/>
              <a:gd name="T85" fmla="*/ 397 h 2151"/>
              <a:gd name="T86" fmla="*/ 1157 w 2587"/>
              <a:gd name="T87" fmla="*/ 426 h 2151"/>
              <a:gd name="T88" fmla="*/ 1082 w 2587"/>
              <a:gd name="T89" fmla="*/ 429 h 2151"/>
              <a:gd name="T90" fmla="*/ 988 w 2587"/>
              <a:gd name="T91" fmla="*/ 406 h 2151"/>
              <a:gd name="T92" fmla="*/ 915 w 2587"/>
              <a:gd name="T93" fmla="*/ 358 h 2151"/>
              <a:gd name="T94" fmla="*/ 869 w 2587"/>
              <a:gd name="T95" fmla="*/ 289 h 2151"/>
              <a:gd name="T96" fmla="*/ 858 w 2587"/>
              <a:gd name="T97" fmla="*/ 231 h 2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587" h="2151">
                <a:moveTo>
                  <a:pt x="858" y="231"/>
                </a:moveTo>
                <a:lnTo>
                  <a:pt x="858" y="231"/>
                </a:lnTo>
                <a:lnTo>
                  <a:pt x="858" y="213"/>
                </a:lnTo>
                <a:lnTo>
                  <a:pt x="861" y="195"/>
                </a:lnTo>
                <a:lnTo>
                  <a:pt x="866" y="180"/>
                </a:lnTo>
                <a:lnTo>
                  <a:pt x="871" y="166"/>
                </a:lnTo>
                <a:lnTo>
                  <a:pt x="877" y="154"/>
                </a:lnTo>
                <a:lnTo>
                  <a:pt x="885" y="143"/>
                </a:lnTo>
                <a:lnTo>
                  <a:pt x="893" y="131"/>
                </a:lnTo>
                <a:lnTo>
                  <a:pt x="902" y="123"/>
                </a:lnTo>
                <a:lnTo>
                  <a:pt x="918" y="107"/>
                </a:lnTo>
                <a:lnTo>
                  <a:pt x="931" y="97"/>
                </a:lnTo>
                <a:lnTo>
                  <a:pt x="946" y="89"/>
                </a:lnTo>
                <a:lnTo>
                  <a:pt x="946" y="89"/>
                </a:lnTo>
                <a:lnTo>
                  <a:pt x="955" y="83"/>
                </a:lnTo>
                <a:lnTo>
                  <a:pt x="965" y="76"/>
                </a:lnTo>
                <a:lnTo>
                  <a:pt x="973" y="70"/>
                </a:lnTo>
                <a:lnTo>
                  <a:pt x="980" y="62"/>
                </a:lnTo>
                <a:lnTo>
                  <a:pt x="985" y="55"/>
                </a:lnTo>
                <a:lnTo>
                  <a:pt x="988" y="47"/>
                </a:lnTo>
                <a:lnTo>
                  <a:pt x="989" y="40"/>
                </a:lnTo>
                <a:lnTo>
                  <a:pt x="989" y="34"/>
                </a:lnTo>
                <a:lnTo>
                  <a:pt x="988" y="27"/>
                </a:lnTo>
                <a:lnTo>
                  <a:pt x="985" y="21"/>
                </a:lnTo>
                <a:lnTo>
                  <a:pt x="980" y="14"/>
                </a:lnTo>
                <a:lnTo>
                  <a:pt x="973" y="9"/>
                </a:lnTo>
                <a:lnTo>
                  <a:pt x="965" y="6"/>
                </a:lnTo>
                <a:lnTo>
                  <a:pt x="955" y="3"/>
                </a:lnTo>
                <a:lnTo>
                  <a:pt x="944" y="1"/>
                </a:lnTo>
                <a:lnTo>
                  <a:pt x="933" y="0"/>
                </a:lnTo>
                <a:lnTo>
                  <a:pt x="0" y="0"/>
                </a:lnTo>
                <a:lnTo>
                  <a:pt x="0" y="2151"/>
                </a:lnTo>
                <a:lnTo>
                  <a:pt x="2154" y="2151"/>
                </a:lnTo>
                <a:lnTo>
                  <a:pt x="2154" y="1656"/>
                </a:lnTo>
                <a:lnTo>
                  <a:pt x="2156" y="1656"/>
                </a:lnTo>
                <a:lnTo>
                  <a:pt x="2156" y="1220"/>
                </a:lnTo>
                <a:lnTo>
                  <a:pt x="2156" y="1220"/>
                </a:lnTo>
                <a:lnTo>
                  <a:pt x="2158" y="1207"/>
                </a:lnTo>
                <a:lnTo>
                  <a:pt x="2159" y="1196"/>
                </a:lnTo>
                <a:lnTo>
                  <a:pt x="2163" y="1186"/>
                </a:lnTo>
                <a:lnTo>
                  <a:pt x="2166" y="1178"/>
                </a:lnTo>
                <a:lnTo>
                  <a:pt x="2171" y="1171"/>
                </a:lnTo>
                <a:lnTo>
                  <a:pt x="2177" y="1166"/>
                </a:lnTo>
                <a:lnTo>
                  <a:pt x="2182" y="1163"/>
                </a:lnTo>
                <a:lnTo>
                  <a:pt x="2189" y="1161"/>
                </a:lnTo>
                <a:lnTo>
                  <a:pt x="2197" y="1161"/>
                </a:lnTo>
                <a:lnTo>
                  <a:pt x="2203" y="1163"/>
                </a:lnTo>
                <a:lnTo>
                  <a:pt x="2211" y="1166"/>
                </a:lnTo>
                <a:lnTo>
                  <a:pt x="2218" y="1171"/>
                </a:lnTo>
                <a:lnTo>
                  <a:pt x="2226" y="1178"/>
                </a:lnTo>
                <a:lnTo>
                  <a:pt x="2232" y="1186"/>
                </a:lnTo>
                <a:lnTo>
                  <a:pt x="2239" y="1196"/>
                </a:lnTo>
                <a:lnTo>
                  <a:pt x="2245" y="1207"/>
                </a:lnTo>
                <a:lnTo>
                  <a:pt x="2245" y="1207"/>
                </a:lnTo>
                <a:lnTo>
                  <a:pt x="2254" y="1220"/>
                </a:lnTo>
                <a:lnTo>
                  <a:pt x="2263" y="1235"/>
                </a:lnTo>
                <a:lnTo>
                  <a:pt x="2278" y="1251"/>
                </a:lnTo>
                <a:lnTo>
                  <a:pt x="2288" y="1259"/>
                </a:lnTo>
                <a:lnTo>
                  <a:pt x="2298" y="1266"/>
                </a:lnTo>
                <a:lnTo>
                  <a:pt x="2309" y="1274"/>
                </a:lnTo>
                <a:lnTo>
                  <a:pt x="2322" y="1280"/>
                </a:lnTo>
                <a:lnTo>
                  <a:pt x="2337" y="1285"/>
                </a:lnTo>
                <a:lnTo>
                  <a:pt x="2351" y="1290"/>
                </a:lnTo>
                <a:lnTo>
                  <a:pt x="2368" y="1293"/>
                </a:lnTo>
                <a:lnTo>
                  <a:pt x="2385" y="1293"/>
                </a:lnTo>
                <a:lnTo>
                  <a:pt x="2385" y="1293"/>
                </a:lnTo>
                <a:lnTo>
                  <a:pt x="2407" y="1293"/>
                </a:lnTo>
                <a:lnTo>
                  <a:pt x="2426" y="1288"/>
                </a:lnTo>
                <a:lnTo>
                  <a:pt x="2446" y="1283"/>
                </a:lnTo>
                <a:lnTo>
                  <a:pt x="2463" y="1274"/>
                </a:lnTo>
                <a:lnTo>
                  <a:pt x="2481" y="1264"/>
                </a:lnTo>
                <a:lnTo>
                  <a:pt x="2498" y="1251"/>
                </a:lnTo>
                <a:lnTo>
                  <a:pt x="2514" y="1236"/>
                </a:lnTo>
                <a:lnTo>
                  <a:pt x="2527" y="1220"/>
                </a:lnTo>
                <a:lnTo>
                  <a:pt x="2540" y="1204"/>
                </a:lnTo>
                <a:lnTo>
                  <a:pt x="2553" y="1184"/>
                </a:lnTo>
                <a:lnTo>
                  <a:pt x="2563" y="1163"/>
                </a:lnTo>
                <a:lnTo>
                  <a:pt x="2571" y="1142"/>
                </a:lnTo>
                <a:lnTo>
                  <a:pt x="2577" y="1119"/>
                </a:lnTo>
                <a:lnTo>
                  <a:pt x="2582" y="1095"/>
                </a:lnTo>
                <a:lnTo>
                  <a:pt x="2586" y="1070"/>
                </a:lnTo>
                <a:lnTo>
                  <a:pt x="2587" y="1044"/>
                </a:lnTo>
                <a:lnTo>
                  <a:pt x="2587" y="1044"/>
                </a:lnTo>
                <a:lnTo>
                  <a:pt x="2586" y="1018"/>
                </a:lnTo>
                <a:lnTo>
                  <a:pt x="2582" y="994"/>
                </a:lnTo>
                <a:lnTo>
                  <a:pt x="2577" y="969"/>
                </a:lnTo>
                <a:lnTo>
                  <a:pt x="2571" y="947"/>
                </a:lnTo>
                <a:lnTo>
                  <a:pt x="2563" y="926"/>
                </a:lnTo>
                <a:lnTo>
                  <a:pt x="2553" y="904"/>
                </a:lnTo>
                <a:lnTo>
                  <a:pt x="2540" y="885"/>
                </a:lnTo>
                <a:lnTo>
                  <a:pt x="2527" y="867"/>
                </a:lnTo>
                <a:lnTo>
                  <a:pt x="2514" y="852"/>
                </a:lnTo>
                <a:lnTo>
                  <a:pt x="2498" y="838"/>
                </a:lnTo>
                <a:lnTo>
                  <a:pt x="2481" y="825"/>
                </a:lnTo>
                <a:lnTo>
                  <a:pt x="2463" y="815"/>
                </a:lnTo>
                <a:lnTo>
                  <a:pt x="2446" y="805"/>
                </a:lnTo>
                <a:lnTo>
                  <a:pt x="2426" y="800"/>
                </a:lnTo>
                <a:lnTo>
                  <a:pt x="2407" y="795"/>
                </a:lnTo>
                <a:lnTo>
                  <a:pt x="2385" y="794"/>
                </a:lnTo>
                <a:lnTo>
                  <a:pt x="2385" y="794"/>
                </a:lnTo>
                <a:lnTo>
                  <a:pt x="2368" y="795"/>
                </a:lnTo>
                <a:lnTo>
                  <a:pt x="2351" y="799"/>
                </a:lnTo>
                <a:lnTo>
                  <a:pt x="2337" y="802"/>
                </a:lnTo>
                <a:lnTo>
                  <a:pt x="2322" y="808"/>
                </a:lnTo>
                <a:lnTo>
                  <a:pt x="2309" y="815"/>
                </a:lnTo>
                <a:lnTo>
                  <a:pt x="2298" y="821"/>
                </a:lnTo>
                <a:lnTo>
                  <a:pt x="2288" y="830"/>
                </a:lnTo>
                <a:lnTo>
                  <a:pt x="2278" y="838"/>
                </a:lnTo>
                <a:lnTo>
                  <a:pt x="2263" y="854"/>
                </a:lnTo>
                <a:lnTo>
                  <a:pt x="2254" y="869"/>
                </a:lnTo>
                <a:lnTo>
                  <a:pt x="2245" y="882"/>
                </a:lnTo>
                <a:lnTo>
                  <a:pt x="2245" y="882"/>
                </a:lnTo>
                <a:lnTo>
                  <a:pt x="2239" y="893"/>
                </a:lnTo>
                <a:lnTo>
                  <a:pt x="2232" y="903"/>
                </a:lnTo>
                <a:lnTo>
                  <a:pt x="2226" y="911"/>
                </a:lnTo>
                <a:lnTo>
                  <a:pt x="2218" y="917"/>
                </a:lnTo>
                <a:lnTo>
                  <a:pt x="2211" y="922"/>
                </a:lnTo>
                <a:lnTo>
                  <a:pt x="2203" y="926"/>
                </a:lnTo>
                <a:lnTo>
                  <a:pt x="2197" y="927"/>
                </a:lnTo>
                <a:lnTo>
                  <a:pt x="2189" y="927"/>
                </a:lnTo>
                <a:lnTo>
                  <a:pt x="2182" y="926"/>
                </a:lnTo>
                <a:lnTo>
                  <a:pt x="2177" y="922"/>
                </a:lnTo>
                <a:lnTo>
                  <a:pt x="2171" y="917"/>
                </a:lnTo>
                <a:lnTo>
                  <a:pt x="2166" y="911"/>
                </a:lnTo>
                <a:lnTo>
                  <a:pt x="2163" y="903"/>
                </a:lnTo>
                <a:lnTo>
                  <a:pt x="2159" y="893"/>
                </a:lnTo>
                <a:lnTo>
                  <a:pt x="2158" y="882"/>
                </a:lnTo>
                <a:lnTo>
                  <a:pt x="2156" y="869"/>
                </a:lnTo>
                <a:lnTo>
                  <a:pt x="2156" y="595"/>
                </a:lnTo>
                <a:lnTo>
                  <a:pt x="2154" y="595"/>
                </a:lnTo>
                <a:lnTo>
                  <a:pt x="2154" y="0"/>
                </a:lnTo>
                <a:lnTo>
                  <a:pt x="1282" y="0"/>
                </a:lnTo>
                <a:lnTo>
                  <a:pt x="1282" y="0"/>
                </a:lnTo>
                <a:lnTo>
                  <a:pt x="1269" y="1"/>
                </a:lnTo>
                <a:lnTo>
                  <a:pt x="1258" y="3"/>
                </a:lnTo>
                <a:lnTo>
                  <a:pt x="1248" y="6"/>
                </a:lnTo>
                <a:lnTo>
                  <a:pt x="1242" y="9"/>
                </a:lnTo>
                <a:lnTo>
                  <a:pt x="1235" y="14"/>
                </a:lnTo>
                <a:lnTo>
                  <a:pt x="1230" y="21"/>
                </a:lnTo>
                <a:lnTo>
                  <a:pt x="1227" y="27"/>
                </a:lnTo>
                <a:lnTo>
                  <a:pt x="1225" y="34"/>
                </a:lnTo>
                <a:lnTo>
                  <a:pt x="1225" y="40"/>
                </a:lnTo>
                <a:lnTo>
                  <a:pt x="1225" y="47"/>
                </a:lnTo>
                <a:lnTo>
                  <a:pt x="1229" y="55"/>
                </a:lnTo>
                <a:lnTo>
                  <a:pt x="1234" y="62"/>
                </a:lnTo>
                <a:lnTo>
                  <a:pt x="1240" y="70"/>
                </a:lnTo>
                <a:lnTo>
                  <a:pt x="1248" y="76"/>
                </a:lnTo>
                <a:lnTo>
                  <a:pt x="1258" y="83"/>
                </a:lnTo>
                <a:lnTo>
                  <a:pt x="1269" y="89"/>
                </a:lnTo>
                <a:lnTo>
                  <a:pt x="1269" y="89"/>
                </a:lnTo>
                <a:lnTo>
                  <a:pt x="1282" y="97"/>
                </a:lnTo>
                <a:lnTo>
                  <a:pt x="1297" y="107"/>
                </a:lnTo>
                <a:lnTo>
                  <a:pt x="1313" y="123"/>
                </a:lnTo>
                <a:lnTo>
                  <a:pt x="1321" y="131"/>
                </a:lnTo>
                <a:lnTo>
                  <a:pt x="1329" y="143"/>
                </a:lnTo>
                <a:lnTo>
                  <a:pt x="1336" y="154"/>
                </a:lnTo>
                <a:lnTo>
                  <a:pt x="1343" y="166"/>
                </a:lnTo>
                <a:lnTo>
                  <a:pt x="1349" y="180"/>
                </a:lnTo>
                <a:lnTo>
                  <a:pt x="1352" y="195"/>
                </a:lnTo>
                <a:lnTo>
                  <a:pt x="1356" y="213"/>
                </a:lnTo>
                <a:lnTo>
                  <a:pt x="1357" y="231"/>
                </a:lnTo>
                <a:lnTo>
                  <a:pt x="1357" y="231"/>
                </a:lnTo>
                <a:lnTo>
                  <a:pt x="1356" y="250"/>
                </a:lnTo>
                <a:lnTo>
                  <a:pt x="1352" y="270"/>
                </a:lnTo>
                <a:lnTo>
                  <a:pt x="1346" y="289"/>
                </a:lnTo>
                <a:lnTo>
                  <a:pt x="1338" y="307"/>
                </a:lnTo>
                <a:lnTo>
                  <a:pt x="1326" y="325"/>
                </a:lnTo>
                <a:lnTo>
                  <a:pt x="1313" y="341"/>
                </a:lnTo>
                <a:lnTo>
                  <a:pt x="1300" y="358"/>
                </a:lnTo>
                <a:lnTo>
                  <a:pt x="1284" y="372"/>
                </a:lnTo>
                <a:lnTo>
                  <a:pt x="1266" y="385"/>
                </a:lnTo>
                <a:lnTo>
                  <a:pt x="1247" y="397"/>
                </a:lnTo>
                <a:lnTo>
                  <a:pt x="1225" y="406"/>
                </a:lnTo>
                <a:lnTo>
                  <a:pt x="1204" y="415"/>
                </a:lnTo>
                <a:lnTo>
                  <a:pt x="1181" y="421"/>
                </a:lnTo>
                <a:lnTo>
                  <a:pt x="1157" y="426"/>
                </a:lnTo>
                <a:lnTo>
                  <a:pt x="1133" y="429"/>
                </a:lnTo>
                <a:lnTo>
                  <a:pt x="1107" y="431"/>
                </a:lnTo>
                <a:lnTo>
                  <a:pt x="1107" y="431"/>
                </a:lnTo>
                <a:lnTo>
                  <a:pt x="1082" y="429"/>
                </a:lnTo>
                <a:lnTo>
                  <a:pt x="1056" y="426"/>
                </a:lnTo>
                <a:lnTo>
                  <a:pt x="1033" y="421"/>
                </a:lnTo>
                <a:lnTo>
                  <a:pt x="1011" y="415"/>
                </a:lnTo>
                <a:lnTo>
                  <a:pt x="988" y="406"/>
                </a:lnTo>
                <a:lnTo>
                  <a:pt x="967" y="397"/>
                </a:lnTo>
                <a:lnTo>
                  <a:pt x="949" y="385"/>
                </a:lnTo>
                <a:lnTo>
                  <a:pt x="931" y="372"/>
                </a:lnTo>
                <a:lnTo>
                  <a:pt x="915" y="358"/>
                </a:lnTo>
                <a:lnTo>
                  <a:pt x="900" y="341"/>
                </a:lnTo>
                <a:lnTo>
                  <a:pt x="887" y="325"/>
                </a:lnTo>
                <a:lnTo>
                  <a:pt x="877" y="307"/>
                </a:lnTo>
                <a:lnTo>
                  <a:pt x="869" y="289"/>
                </a:lnTo>
                <a:lnTo>
                  <a:pt x="863" y="270"/>
                </a:lnTo>
                <a:lnTo>
                  <a:pt x="859" y="250"/>
                </a:lnTo>
                <a:lnTo>
                  <a:pt x="858" y="231"/>
                </a:lnTo>
                <a:lnTo>
                  <a:pt x="858" y="231"/>
                </a:lnTo>
                <a:close/>
              </a:path>
            </a:pathLst>
          </a:custGeom>
          <a:solidFill>
            <a:srgbClr val="F3F9FA"/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</p:spPr>
        <p:txBody>
          <a:bodyPr rIns="468000" anchor="ctr" anchorCtr="1"/>
          <a:lstStyle/>
          <a:p>
            <a:r>
              <a:rPr lang="en-US" sz="2800">
                <a:cs typeface="Arial" pitchFamily="34" charset="0"/>
              </a:rPr>
              <a:t>Factors affecting efficacy</a:t>
            </a:r>
            <a:endParaRPr lang="en-GB" sz="2800">
              <a:cs typeface="Arial" pitchFamily="34" charset="0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3243263" y="3097213"/>
            <a:ext cx="2987675" cy="1725612"/>
          </a:xfrm>
          <a:custGeom>
            <a:avLst/>
            <a:gdLst>
              <a:gd name="T0" fmla="*/ 1726 w 2587"/>
              <a:gd name="T1" fmla="*/ 1956 h 2150"/>
              <a:gd name="T2" fmla="*/ 1702 w 2587"/>
              <a:gd name="T3" fmla="*/ 2008 h 2150"/>
              <a:gd name="T4" fmla="*/ 1656 w 2587"/>
              <a:gd name="T5" fmla="*/ 2054 h 2150"/>
              <a:gd name="T6" fmla="*/ 1620 w 2587"/>
              <a:gd name="T7" fmla="*/ 2075 h 2150"/>
              <a:gd name="T8" fmla="*/ 1599 w 2587"/>
              <a:gd name="T9" fmla="*/ 2104 h 2150"/>
              <a:gd name="T10" fmla="*/ 1602 w 2587"/>
              <a:gd name="T11" fmla="*/ 2130 h 2150"/>
              <a:gd name="T12" fmla="*/ 1632 w 2587"/>
              <a:gd name="T13" fmla="*/ 2148 h 2150"/>
              <a:gd name="T14" fmla="*/ 2587 w 2587"/>
              <a:gd name="T15" fmla="*/ 0 h 2150"/>
              <a:gd name="T16" fmla="*/ 429 w 2587"/>
              <a:gd name="T17" fmla="*/ 931 h 2150"/>
              <a:gd name="T18" fmla="*/ 424 w 2587"/>
              <a:gd name="T19" fmla="*/ 965 h 2150"/>
              <a:gd name="T20" fmla="*/ 403 w 2587"/>
              <a:gd name="T21" fmla="*/ 988 h 2150"/>
              <a:gd name="T22" fmla="*/ 376 w 2587"/>
              <a:gd name="T23" fmla="*/ 985 h 2150"/>
              <a:gd name="T24" fmla="*/ 348 w 2587"/>
              <a:gd name="T25" fmla="*/ 955 h 2150"/>
              <a:gd name="T26" fmla="*/ 324 w 2587"/>
              <a:gd name="T27" fmla="*/ 916 h 2150"/>
              <a:gd name="T28" fmla="*/ 276 w 2587"/>
              <a:gd name="T29" fmla="*/ 877 h 2150"/>
              <a:gd name="T30" fmla="*/ 218 w 2587"/>
              <a:gd name="T31" fmla="*/ 858 h 2150"/>
              <a:gd name="T32" fmla="*/ 161 w 2587"/>
              <a:gd name="T33" fmla="*/ 863 h 2150"/>
              <a:gd name="T34" fmla="*/ 89 w 2587"/>
              <a:gd name="T35" fmla="*/ 900 h 2150"/>
              <a:gd name="T36" fmla="*/ 34 w 2587"/>
              <a:gd name="T37" fmla="*/ 967 h 2150"/>
              <a:gd name="T38" fmla="*/ 5 w 2587"/>
              <a:gd name="T39" fmla="*/ 1056 h 2150"/>
              <a:gd name="T40" fmla="*/ 1 w 2587"/>
              <a:gd name="T41" fmla="*/ 1133 h 2150"/>
              <a:gd name="T42" fmla="*/ 24 w 2587"/>
              <a:gd name="T43" fmla="*/ 1225 h 2150"/>
              <a:gd name="T44" fmla="*/ 73 w 2587"/>
              <a:gd name="T45" fmla="*/ 1299 h 2150"/>
              <a:gd name="T46" fmla="*/ 141 w 2587"/>
              <a:gd name="T47" fmla="*/ 1346 h 2150"/>
              <a:gd name="T48" fmla="*/ 200 w 2587"/>
              <a:gd name="T49" fmla="*/ 1356 h 2150"/>
              <a:gd name="T50" fmla="*/ 263 w 2587"/>
              <a:gd name="T51" fmla="*/ 1343 h 2150"/>
              <a:gd name="T52" fmla="*/ 307 w 2587"/>
              <a:gd name="T53" fmla="*/ 1313 h 2150"/>
              <a:gd name="T54" fmla="*/ 342 w 2587"/>
              <a:gd name="T55" fmla="*/ 1269 h 2150"/>
              <a:gd name="T56" fmla="*/ 369 w 2587"/>
              <a:gd name="T57" fmla="*/ 1234 h 2150"/>
              <a:gd name="T58" fmla="*/ 397 w 2587"/>
              <a:gd name="T59" fmla="*/ 1224 h 2150"/>
              <a:gd name="T60" fmla="*/ 421 w 2587"/>
              <a:gd name="T61" fmla="*/ 1240 h 2150"/>
              <a:gd name="T62" fmla="*/ 429 w 2587"/>
              <a:gd name="T63" fmla="*/ 1282 h 2150"/>
              <a:gd name="T64" fmla="*/ 1305 w 2587"/>
              <a:gd name="T65" fmla="*/ 2150 h 2150"/>
              <a:gd name="T66" fmla="*/ 1337 w 2587"/>
              <a:gd name="T67" fmla="*/ 2145 h 2150"/>
              <a:gd name="T68" fmla="*/ 1360 w 2587"/>
              <a:gd name="T69" fmla="*/ 2124 h 2150"/>
              <a:gd name="T70" fmla="*/ 1357 w 2587"/>
              <a:gd name="T71" fmla="*/ 2096 h 2150"/>
              <a:gd name="T72" fmla="*/ 1329 w 2587"/>
              <a:gd name="T73" fmla="*/ 2068 h 2150"/>
              <a:gd name="T74" fmla="*/ 1290 w 2587"/>
              <a:gd name="T75" fmla="*/ 2044 h 2150"/>
              <a:gd name="T76" fmla="*/ 1251 w 2587"/>
              <a:gd name="T77" fmla="*/ 1997 h 2150"/>
              <a:gd name="T78" fmla="*/ 1231 w 2587"/>
              <a:gd name="T79" fmla="*/ 1938 h 2150"/>
              <a:gd name="T80" fmla="*/ 1235 w 2587"/>
              <a:gd name="T81" fmla="*/ 1881 h 2150"/>
              <a:gd name="T82" fmla="*/ 1272 w 2587"/>
              <a:gd name="T83" fmla="*/ 1810 h 2150"/>
              <a:gd name="T84" fmla="*/ 1340 w 2587"/>
              <a:gd name="T85" fmla="*/ 1754 h 2150"/>
              <a:gd name="T86" fmla="*/ 1430 w 2587"/>
              <a:gd name="T87" fmla="*/ 1725 h 2150"/>
              <a:gd name="T88" fmla="*/ 1505 w 2587"/>
              <a:gd name="T89" fmla="*/ 1722 h 2150"/>
              <a:gd name="T90" fmla="*/ 1599 w 2587"/>
              <a:gd name="T91" fmla="*/ 1745 h 2150"/>
              <a:gd name="T92" fmla="*/ 1672 w 2587"/>
              <a:gd name="T93" fmla="*/ 1793 h 2150"/>
              <a:gd name="T94" fmla="*/ 1718 w 2587"/>
              <a:gd name="T95" fmla="*/ 1862 h 2150"/>
              <a:gd name="T96" fmla="*/ 1729 w 2587"/>
              <a:gd name="T97" fmla="*/ 1920 h 2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587" h="2150">
                <a:moveTo>
                  <a:pt x="1729" y="1920"/>
                </a:moveTo>
                <a:lnTo>
                  <a:pt x="1729" y="1920"/>
                </a:lnTo>
                <a:lnTo>
                  <a:pt x="1728" y="1938"/>
                </a:lnTo>
                <a:lnTo>
                  <a:pt x="1726" y="1956"/>
                </a:lnTo>
                <a:lnTo>
                  <a:pt x="1721" y="1971"/>
                </a:lnTo>
                <a:lnTo>
                  <a:pt x="1716" y="1984"/>
                </a:lnTo>
                <a:lnTo>
                  <a:pt x="1710" y="1997"/>
                </a:lnTo>
                <a:lnTo>
                  <a:pt x="1702" y="2008"/>
                </a:lnTo>
                <a:lnTo>
                  <a:pt x="1694" y="2020"/>
                </a:lnTo>
                <a:lnTo>
                  <a:pt x="1685" y="2028"/>
                </a:lnTo>
                <a:lnTo>
                  <a:pt x="1669" y="2044"/>
                </a:lnTo>
                <a:lnTo>
                  <a:pt x="1656" y="2054"/>
                </a:lnTo>
                <a:lnTo>
                  <a:pt x="1641" y="2062"/>
                </a:lnTo>
                <a:lnTo>
                  <a:pt x="1641" y="2062"/>
                </a:lnTo>
                <a:lnTo>
                  <a:pt x="1630" y="2068"/>
                </a:lnTo>
                <a:lnTo>
                  <a:pt x="1620" y="2075"/>
                </a:lnTo>
                <a:lnTo>
                  <a:pt x="1614" y="2081"/>
                </a:lnTo>
                <a:lnTo>
                  <a:pt x="1607" y="2089"/>
                </a:lnTo>
                <a:lnTo>
                  <a:pt x="1602" y="2096"/>
                </a:lnTo>
                <a:lnTo>
                  <a:pt x="1599" y="2104"/>
                </a:lnTo>
                <a:lnTo>
                  <a:pt x="1598" y="2111"/>
                </a:lnTo>
                <a:lnTo>
                  <a:pt x="1598" y="2117"/>
                </a:lnTo>
                <a:lnTo>
                  <a:pt x="1599" y="2124"/>
                </a:lnTo>
                <a:lnTo>
                  <a:pt x="1602" y="2130"/>
                </a:lnTo>
                <a:lnTo>
                  <a:pt x="1607" y="2137"/>
                </a:lnTo>
                <a:lnTo>
                  <a:pt x="1614" y="2142"/>
                </a:lnTo>
                <a:lnTo>
                  <a:pt x="1622" y="2145"/>
                </a:lnTo>
                <a:lnTo>
                  <a:pt x="1632" y="2148"/>
                </a:lnTo>
                <a:lnTo>
                  <a:pt x="1641" y="2150"/>
                </a:lnTo>
                <a:lnTo>
                  <a:pt x="1654" y="2150"/>
                </a:lnTo>
                <a:lnTo>
                  <a:pt x="2587" y="2150"/>
                </a:lnTo>
                <a:lnTo>
                  <a:pt x="2587" y="0"/>
                </a:lnTo>
                <a:lnTo>
                  <a:pt x="433" y="0"/>
                </a:lnTo>
                <a:lnTo>
                  <a:pt x="433" y="495"/>
                </a:lnTo>
                <a:lnTo>
                  <a:pt x="429" y="495"/>
                </a:lnTo>
                <a:lnTo>
                  <a:pt x="429" y="931"/>
                </a:lnTo>
                <a:lnTo>
                  <a:pt x="429" y="931"/>
                </a:lnTo>
                <a:lnTo>
                  <a:pt x="429" y="944"/>
                </a:lnTo>
                <a:lnTo>
                  <a:pt x="428" y="955"/>
                </a:lnTo>
                <a:lnTo>
                  <a:pt x="424" y="965"/>
                </a:lnTo>
                <a:lnTo>
                  <a:pt x="421" y="973"/>
                </a:lnTo>
                <a:lnTo>
                  <a:pt x="416" y="980"/>
                </a:lnTo>
                <a:lnTo>
                  <a:pt x="410" y="985"/>
                </a:lnTo>
                <a:lnTo>
                  <a:pt x="403" y="988"/>
                </a:lnTo>
                <a:lnTo>
                  <a:pt x="397" y="990"/>
                </a:lnTo>
                <a:lnTo>
                  <a:pt x="390" y="990"/>
                </a:lnTo>
                <a:lnTo>
                  <a:pt x="384" y="988"/>
                </a:lnTo>
                <a:lnTo>
                  <a:pt x="376" y="985"/>
                </a:lnTo>
                <a:lnTo>
                  <a:pt x="369" y="980"/>
                </a:lnTo>
                <a:lnTo>
                  <a:pt x="361" y="973"/>
                </a:lnTo>
                <a:lnTo>
                  <a:pt x="355" y="965"/>
                </a:lnTo>
                <a:lnTo>
                  <a:pt x="348" y="955"/>
                </a:lnTo>
                <a:lnTo>
                  <a:pt x="342" y="944"/>
                </a:lnTo>
                <a:lnTo>
                  <a:pt x="342" y="944"/>
                </a:lnTo>
                <a:lnTo>
                  <a:pt x="333" y="931"/>
                </a:lnTo>
                <a:lnTo>
                  <a:pt x="324" y="916"/>
                </a:lnTo>
                <a:lnTo>
                  <a:pt x="307" y="900"/>
                </a:lnTo>
                <a:lnTo>
                  <a:pt x="299" y="892"/>
                </a:lnTo>
                <a:lnTo>
                  <a:pt x="288" y="885"/>
                </a:lnTo>
                <a:lnTo>
                  <a:pt x="276" y="877"/>
                </a:lnTo>
                <a:lnTo>
                  <a:pt x="263" y="871"/>
                </a:lnTo>
                <a:lnTo>
                  <a:pt x="250" y="866"/>
                </a:lnTo>
                <a:lnTo>
                  <a:pt x="236" y="861"/>
                </a:lnTo>
                <a:lnTo>
                  <a:pt x="218" y="858"/>
                </a:lnTo>
                <a:lnTo>
                  <a:pt x="200" y="858"/>
                </a:lnTo>
                <a:lnTo>
                  <a:pt x="200" y="858"/>
                </a:lnTo>
                <a:lnTo>
                  <a:pt x="180" y="858"/>
                </a:lnTo>
                <a:lnTo>
                  <a:pt x="161" y="863"/>
                </a:lnTo>
                <a:lnTo>
                  <a:pt x="141" y="868"/>
                </a:lnTo>
                <a:lnTo>
                  <a:pt x="122" y="877"/>
                </a:lnTo>
                <a:lnTo>
                  <a:pt x="106" y="887"/>
                </a:lnTo>
                <a:lnTo>
                  <a:pt x="89" y="900"/>
                </a:lnTo>
                <a:lnTo>
                  <a:pt x="73" y="915"/>
                </a:lnTo>
                <a:lnTo>
                  <a:pt x="58" y="931"/>
                </a:lnTo>
                <a:lnTo>
                  <a:pt x="45" y="947"/>
                </a:lnTo>
                <a:lnTo>
                  <a:pt x="34" y="967"/>
                </a:lnTo>
                <a:lnTo>
                  <a:pt x="24" y="988"/>
                </a:lnTo>
                <a:lnTo>
                  <a:pt x="16" y="1009"/>
                </a:lnTo>
                <a:lnTo>
                  <a:pt x="10" y="1032"/>
                </a:lnTo>
                <a:lnTo>
                  <a:pt x="5" y="1056"/>
                </a:lnTo>
                <a:lnTo>
                  <a:pt x="1" y="1081"/>
                </a:lnTo>
                <a:lnTo>
                  <a:pt x="0" y="1107"/>
                </a:lnTo>
                <a:lnTo>
                  <a:pt x="0" y="1107"/>
                </a:lnTo>
                <a:lnTo>
                  <a:pt x="1" y="1133"/>
                </a:lnTo>
                <a:lnTo>
                  <a:pt x="5" y="1157"/>
                </a:lnTo>
                <a:lnTo>
                  <a:pt x="10" y="1182"/>
                </a:lnTo>
                <a:lnTo>
                  <a:pt x="16" y="1204"/>
                </a:lnTo>
                <a:lnTo>
                  <a:pt x="24" y="1225"/>
                </a:lnTo>
                <a:lnTo>
                  <a:pt x="34" y="1247"/>
                </a:lnTo>
                <a:lnTo>
                  <a:pt x="45" y="1266"/>
                </a:lnTo>
                <a:lnTo>
                  <a:pt x="58" y="1284"/>
                </a:lnTo>
                <a:lnTo>
                  <a:pt x="73" y="1299"/>
                </a:lnTo>
                <a:lnTo>
                  <a:pt x="89" y="1313"/>
                </a:lnTo>
                <a:lnTo>
                  <a:pt x="106" y="1326"/>
                </a:lnTo>
                <a:lnTo>
                  <a:pt x="122" y="1336"/>
                </a:lnTo>
                <a:lnTo>
                  <a:pt x="141" y="1346"/>
                </a:lnTo>
                <a:lnTo>
                  <a:pt x="161" y="1351"/>
                </a:lnTo>
                <a:lnTo>
                  <a:pt x="180" y="1356"/>
                </a:lnTo>
                <a:lnTo>
                  <a:pt x="200" y="1356"/>
                </a:lnTo>
                <a:lnTo>
                  <a:pt x="200" y="1356"/>
                </a:lnTo>
                <a:lnTo>
                  <a:pt x="218" y="1356"/>
                </a:lnTo>
                <a:lnTo>
                  <a:pt x="236" y="1352"/>
                </a:lnTo>
                <a:lnTo>
                  <a:pt x="250" y="1349"/>
                </a:lnTo>
                <a:lnTo>
                  <a:pt x="263" y="1343"/>
                </a:lnTo>
                <a:lnTo>
                  <a:pt x="276" y="1336"/>
                </a:lnTo>
                <a:lnTo>
                  <a:pt x="288" y="1328"/>
                </a:lnTo>
                <a:lnTo>
                  <a:pt x="299" y="1321"/>
                </a:lnTo>
                <a:lnTo>
                  <a:pt x="307" y="1313"/>
                </a:lnTo>
                <a:lnTo>
                  <a:pt x="324" y="1297"/>
                </a:lnTo>
                <a:lnTo>
                  <a:pt x="333" y="1282"/>
                </a:lnTo>
                <a:lnTo>
                  <a:pt x="342" y="1269"/>
                </a:lnTo>
                <a:lnTo>
                  <a:pt x="342" y="1269"/>
                </a:lnTo>
                <a:lnTo>
                  <a:pt x="348" y="1258"/>
                </a:lnTo>
                <a:lnTo>
                  <a:pt x="355" y="1248"/>
                </a:lnTo>
                <a:lnTo>
                  <a:pt x="361" y="1240"/>
                </a:lnTo>
                <a:lnTo>
                  <a:pt x="369" y="1234"/>
                </a:lnTo>
                <a:lnTo>
                  <a:pt x="376" y="1229"/>
                </a:lnTo>
                <a:lnTo>
                  <a:pt x="384" y="1225"/>
                </a:lnTo>
                <a:lnTo>
                  <a:pt x="390" y="1224"/>
                </a:lnTo>
                <a:lnTo>
                  <a:pt x="397" y="1224"/>
                </a:lnTo>
                <a:lnTo>
                  <a:pt x="403" y="1225"/>
                </a:lnTo>
                <a:lnTo>
                  <a:pt x="410" y="1229"/>
                </a:lnTo>
                <a:lnTo>
                  <a:pt x="416" y="1234"/>
                </a:lnTo>
                <a:lnTo>
                  <a:pt x="421" y="1240"/>
                </a:lnTo>
                <a:lnTo>
                  <a:pt x="424" y="1248"/>
                </a:lnTo>
                <a:lnTo>
                  <a:pt x="428" y="1258"/>
                </a:lnTo>
                <a:lnTo>
                  <a:pt x="429" y="1269"/>
                </a:lnTo>
                <a:lnTo>
                  <a:pt x="429" y="1282"/>
                </a:lnTo>
                <a:lnTo>
                  <a:pt x="429" y="1556"/>
                </a:lnTo>
                <a:lnTo>
                  <a:pt x="433" y="1556"/>
                </a:lnTo>
                <a:lnTo>
                  <a:pt x="433" y="2150"/>
                </a:lnTo>
                <a:lnTo>
                  <a:pt x="1305" y="2150"/>
                </a:lnTo>
                <a:lnTo>
                  <a:pt x="1305" y="2150"/>
                </a:lnTo>
                <a:lnTo>
                  <a:pt x="1318" y="2150"/>
                </a:lnTo>
                <a:lnTo>
                  <a:pt x="1327" y="2148"/>
                </a:lnTo>
                <a:lnTo>
                  <a:pt x="1337" y="2145"/>
                </a:lnTo>
                <a:lnTo>
                  <a:pt x="1345" y="2142"/>
                </a:lnTo>
                <a:lnTo>
                  <a:pt x="1352" y="2137"/>
                </a:lnTo>
                <a:lnTo>
                  <a:pt x="1357" y="2130"/>
                </a:lnTo>
                <a:lnTo>
                  <a:pt x="1360" y="2124"/>
                </a:lnTo>
                <a:lnTo>
                  <a:pt x="1362" y="2117"/>
                </a:lnTo>
                <a:lnTo>
                  <a:pt x="1362" y="2111"/>
                </a:lnTo>
                <a:lnTo>
                  <a:pt x="1360" y="2104"/>
                </a:lnTo>
                <a:lnTo>
                  <a:pt x="1357" y="2096"/>
                </a:lnTo>
                <a:lnTo>
                  <a:pt x="1352" y="2089"/>
                </a:lnTo>
                <a:lnTo>
                  <a:pt x="1347" y="2081"/>
                </a:lnTo>
                <a:lnTo>
                  <a:pt x="1339" y="2075"/>
                </a:lnTo>
                <a:lnTo>
                  <a:pt x="1329" y="2068"/>
                </a:lnTo>
                <a:lnTo>
                  <a:pt x="1318" y="2062"/>
                </a:lnTo>
                <a:lnTo>
                  <a:pt x="1318" y="2062"/>
                </a:lnTo>
                <a:lnTo>
                  <a:pt x="1303" y="2054"/>
                </a:lnTo>
                <a:lnTo>
                  <a:pt x="1290" y="2044"/>
                </a:lnTo>
                <a:lnTo>
                  <a:pt x="1274" y="2028"/>
                </a:lnTo>
                <a:lnTo>
                  <a:pt x="1266" y="2020"/>
                </a:lnTo>
                <a:lnTo>
                  <a:pt x="1258" y="2008"/>
                </a:lnTo>
                <a:lnTo>
                  <a:pt x="1251" y="1997"/>
                </a:lnTo>
                <a:lnTo>
                  <a:pt x="1243" y="1984"/>
                </a:lnTo>
                <a:lnTo>
                  <a:pt x="1238" y="1971"/>
                </a:lnTo>
                <a:lnTo>
                  <a:pt x="1233" y="1956"/>
                </a:lnTo>
                <a:lnTo>
                  <a:pt x="1231" y="1938"/>
                </a:lnTo>
                <a:lnTo>
                  <a:pt x="1230" y="1920"/>
                </a:lnTo>
                <a:lnTo>
                  <a:pt x="1230" y="1920"/>
                </a:lnTo>
                <a:lnTo>
                  <a:pt x="1231" y="1901"/>
                </a:lnTo>
                <a:lnTo>
                  <a:pt x="1235" y="1881"/>
                </a:lnTo>
                <a:lnTo>
                  <a:pt x="1241" y="1862"/>
                </a:lnTo>
                <a:lnTo>
                  <a:pt x="1249" y="1842"/>
                </a:lnTo>
                <a:lnTo>
                  <a:pt x="1261" y="1826"/>
                </a:lnTo>
                <a:lnTo>
                  <a:pt x="1272" y="1810"/>
                </a:lnTo>
                <a:lnTo>
                  <a:pt x="1287" y="1793"/>
                </a:lnTo>
                <a:lnTo>
                  <a:pt x="1303" y="1779"/>
                </a:lnTo>
                <a:lnTo>
                  <a:pt x="1321" y="1766"/>
                </a:lnTo>
                <a:lnTo>
                  <a:pt x="1340" y="1754"/>
                </a:lnTo>
                <a:lnTo>
                  <a:pt x="1360" y="1745"/>
                </a:lnTo>
                <a:lnTo>
                  <a:pt x="1383" y="1736"/>
                </a:lnTo>
                <a:lnTo>
                  <a:pt x="1406" y="1730"/>
                </a:lnTo>
                <a:lnTo>
                  <a:pt x="1430" y="1725"/>
                </a:lnTo>
                <a:lnTo>
                  <a:pt x="1454" y="1722"/>
                </a:lnTo>
                <a:lnTo>
                  <a:pt x="1480" y="1720"/>
                </a:lnTo>
                <a:lnTo>
                  <a:pt x="1480" y="1720"/>
                </a:lnTo>
                <a:lnTo>
                  <a:pt x="1505" y="1722"/>
                </a:lnTo>
                <a:lnTo>
                  <a:pt x="1529" y="1725"/>
                </a:lnTo>
                <a:lnTo>
                  <a:pt x="1554" y="1730"/>
                </a:lnTo>
                <a:lnTo>
                  <a:pt x="1576" y="1736"/>
                </a:lnTo>
                <a:lnTo>
                  <a:pt x="1599" y="1745"/>
                </a:lnTo>
                <a:lnTo>
                  <a:pt x="1619" y="1754"/>
                </a:lnTo>
                <a:lnTo>
                  <a:pt x="1638" y="1766"/>
                </a:lnTo>
                <a:lnTo>
                  <a:pt x="1656" y="1779"/>
                </a:lnTo>
                <a:lnTo>
                  <a:pt x="1672" y="1793"/>
                </a:lnTo>
                <a:lnTo>
                  <a:pt x="1687" y="1810"/>
                </a:lnTo>
                <a:lnTo>
                  <a:pt x="1698" y="1826"/>
                </a:lnTo>
                <a:lnTo>
                  <a:pt x="1710" y="1842"/>
                </a:lnTo>
                <a:lnTo>
                  <a:pt x="1718" y="1862"/>
                </a:lnTo>
                <a:lnTo>
                  <a:pt x="1724" y="1881"/>
                </a:lnTo>
                <a:lnTo>
                  <a:pt x="1728" y="1901"/>
                </a:lnTo>
                <a:lnTo>
                  <a:pt x="1729" y="1920"/>
                </a:lnTo>
                <a:lnTo>
                  <a:pt x="1729" y="1920"/>
                </a:lnTo>
                <a:close/>
              </a:path>
            </a:pathLst>
          </a:custGeom>
          <a:solidFill>
            <a:srgbClr val="00FFFF"/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</p:spPr>
        <p:txBody>
          <a:bodyPr lIns="468000" anchor="ctr"/>
          <a:lstStyle/>
          <a:p>
            <a:pPr algn="ctr"/>
            <a:r>
              <a:rPr lang="en-US" sz="2800">
                <a:cs typeface="Arial" pitchFamily="34" charset="0"/>
              </a:rPr>
              <a:t>Product efficacy</a:t>
            </a:r>
            <a:endParaRPr lang="en-GB" sz="2800">
              <a:cs typeface="Arial" pitchFamily="34" charset="0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3775075" y="4537075"/>
            <a:ext cx="2459038" cy="2016125"/>
          </a:xfrm>
          <a:custGeom>
            <a:avLst/>
            <a:gdLst>
              <a:gd name="T0" fmla="*/ 195 w 2151"/>
              <a:gd name="T1" fmla="*/ 1725 h 2586"/>
              <a:gd name="T2" fmla="*/ 141 w 2151"/>
              <a:gd name="T3" fmla="*/ 1702 h 2586"/>
              <a:gd name="T4" fmla="*/ 96 w 2151"/>
              <a:gd name="T5" fmla="*/ 1655 h 2586"/>
              <a:gd name="T6" fmla="*/ 76 w 2151"/>
              <a:gd name="T7" fmla="*/ 1621 h 2586"/>
              <a:gd name="T8" fmla="*/ 47 w 2151"/>
              <a:gd name="T9" fmla="*/ 1598 h 2586"/>
              <a:gd name="T10" fmla="*/ 19 w 2151"/>
              <a:gd name="T11" fmla="*/ 1603 h 2586"/>
              <a:gd name="T12" fmla="*/ 2 w 2151"/>
              <a:gd name="T13" fmla="*/ 1631 h 2586"/>
              <a:gd name="T14" fmla="*/ 2151 w 2151"/>
              <a:gd name="T15" fmla="*/ 2586 h 2586"/>
              <a:gd name="T16" fmla="*/ 1218 w 2151"/>
              <a:gd name="T17" fmla="*/ 430 h 2586"/>
              <a:gd name="T18" fmla="*/ 1184 w 2151"/>
              <a:gd name="T19" fmla="*/ 425 h 2586"/>
              <a:gd name="T20" fmla="*/ 1163 w 2151"/>
              <a:gd name="T21" fmla="*/ 404 h 2586"/>
              <a:gd name="T22" fmla="*/ 1165 w 2151"/>
              <a:gd name="T23" fmla="*/ 376 h 2586"/>
              <a:gd name="T24" fmla="*/ 1194 w 2151"/>
              <a:gd name="T25" fmla="*/ 347 h 2586"/>
              <a:gd name="T26" fmla="*/ 1233 w 2151"/>
              <a:gd name="T27" fmla="*/ 322 h 2586"/>
              <a:gd name="T28" fmla="*/ 1272 w 2151"/>
              <a:gd name="T29" fmla="*/ 277 h 2586"/>
              <a:gd name="T30" fmla="*/ 1292 w 2151"/>
              <a:gd name="T31" fmla="*/ 218 h 2586"/>
              <a:gd name="T32" fmla="*/ 1288 w 2151"/>
              <a:gd name="T33" fmla="*/ 160 h 2586"/>
              <a:gd name="T34" fmla="*/ 1251 w 2151"/>
              <a:gd name="T35" fmla="*/ 88 h 2586"/>
              <a:gd name="T36" fmla="*/ 1183 w 2151"/>
              <a:gd name="T37" fmla="*/ 34 h 2586"/>
              <a:gd name="T38" fmla="*/ 1093 w 2151"/>
              <a:gd name="T39" fmla="*/ 4 h 2586"/>
              <a:gd name="T40" fmla="*/ 1018 w 2151"/>
              <a:gd name="T41" fmla="*/ 2 h 2586"/>
              <a:gd name="T42" fmla="*/ 924 w 2151"/>
              <a:gd name="T43" fmla="*/ 25 h 2586"/>
              <a:gd name="T44" fmla="*/ 851 w 2151"/>
              <a:gd name="T45" fmla="*/ 73 h 2586"/>
              <a:gd name="T46" fmla="*/ 805 w 2151"/>
              <a:gd name="T47" fmla="*/ 142 h 2586"/>
              <a:gd name="T48" fmla="*/ 794 w 2151"/>
              <a:gd name="T49" fmla="*/ 200 h 2586"/>
              <a:gd name="T50" fmla="*/ 807 w 2151"/>
              <a:gd name="T51" fmla="*/ 264 h 2586"/>
              <a:gd name="T52" fmla="*/ 838 w 2151"/>
              <a:gd name="T53" fmla="*/ 308 h 2586"/>
              <a:gd name="T54" fmla="*/ 882 w 2151"/>
              <a:gd name="T55" fmla="*/ 342 h 2586"/>
              <a:gd name="T56" fmla="*/ 916 w 2151"/>
              <a:gd name="T57" fmla="*/ 368 h 2586"/>
              <a:gd name="T58" fmla="*/ 926 w 2151"/>
              <a:gd name="T59" fmla="*/ 397 h 2586"/>
              <a:gd name="T60" fmla="*/ 909 w 2151"/>
              <a:gd name="T61" fmla="*/ 420 h 2586"/>
              <a:gd name="T62" fmla="*/ 869 w 2151"/>
              <a:gd name="T63" fmla="*/ 430 h 2586"/>
              <a:gd name="T64" fmla="*/ 0 w 2151"/>
              <a:gd name="T65" fmla="*/ 1305 h 2586"/>
              <a:gd name="T66" fmla="*/ 5 w 2151"/>
              <a:gd name="T67" fmla="*/ 1338 h 2586"/>
              <a:gd name="T68" fmla="*/ 26 w 2151"/>
              <a:gd name="T69" fmla="*/ 1361 h 2586"/>
              <a:gd name="T70" fmla="*/ 54 w 2151"/>
              <a:gd name="T71" fmla="*/ 1357 h 2586"/>
              <a:gd name="T72" fmla="*/ 83 w 2151"/>
              <a:gd name="T73" fmla="*/ 1328 h 2586"/>
              <a:gd name="T74" fmla="*/ 107 w 2151"/>
              <a:gd name="T75" fmla="*/ 1291 h 2586"/>
              <a:gd name="T76" fmla="*/ 153 w 2151"/>
              <a:gd name="T77" fmla="*/ 1250 h 2586"/>
              <a:gd name="T78" fmla="*/ 211 w 2151"/>
              <a:gd name="T79" fmla="*/ 1230 h 2586"/>
              <a:gd name="T80" fmla="*/ 270 w 2151"/>
              <a:gd name="T81" fmla="*/ 1235 h 2586"/>
              <a:gd name="T82" fmla="*/ 342 w 2151"/>
              <a:gd name="T83" fmla="*/ 1273 h 2586"/>
              <a:gd name="T84" fmla="*/ 395 w 2151"/>
              <a:gd name="T85" fmla="*/ 1339 h 2586"/>
              <a:gd name="T86" fmla="*/ 426 w 2151"/>
              <a:gd name="T87" fmla="*/ 1429 h 2586"/>
              <a:gd name="T88" fmla="*/ 428 w 2151"/>
              <a:gd name="T89" fmla="*/ 1505 h 2586"/>
              <a:gd name="T90" fmla="*/ 405 w 2151"/>
              <a:gd name="T91" fmla="*/ 1598 h 2586"/>
              <a:gd name="T92" fmla="*/ 356 w 2151"/>
              <a:gd name="T93" fmla="*/ 1673 h 2586"/>
              <a:gd name="T94" fmla="*/ 288 w 2151"/>
              <a:gd name="T95" fmla="*/ 1718 h 2586"/>
              <a:gd name="T96" fmla="*/ 229 w 2151"/>
              <a:gd name="T97" fmla="*/ 1730 h 2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51" h="2586">
                <a:moveTo>
                  <a:pt x="229" y="1730"/>
                </a:moveTo>
                <a:lnTo>
                  <a:pt x="229" y="1730"/>
                </a:lnTo>
                <a:lnTo>
                  <a:pt x="211" y="1728"/>
                </a:lnTo>
                <a:lnTo>
                  <a:pt x="195" y="1725"/>
                </a:lnTo>
                <a:lnTo>
                  <a:pt x="179" y="1722"/>
                </a:lnTo>
                <a:lnTo>
                  <a:pt x="166" y="1715"/>
                </a:lnTo>
                <a:lnTo>
                  <a:pt x="153" y="1709"/>
                </a:lnTo>
                <a:lnTo>
                  <a:pt x="141" y="1702"/>
                </a:lnTo>
                <a:lnTo>
                  <a:pt x="132" y="1694"/>
                </a:lnTo>
                <a:lnTo>
                  <a:pt x="122" y="1686"/>
                </a:lnTo>
                <a:lnTo>
                  <a:pt x="107" y="1670"/>
                </a:lnTo>
                <a:lnTo>
                  <a:pt x="96" y="1655"/>
                </a:lnTo>
                <a:lnTo>
                  <a:pt x="88" y="1642"/>
                </a:lnTo>
                <a:lnTo>
                  <a:pt x="88" y="1642"/>
                </a:lnTo>
                <a:lnTo>
                  <a:pt x="83" y="1631"/>
                </a:lnTo>
                <a:lnTo>
                  <a:pt x="76" y="1621"/>
                </a:lnTo>
                <a:lnTo>
                  <a:pt x="68" y="1613"/>
                </a:lnTo>
                <a:lnTo>
                  <a:pt x="62" y="1606"/>
                </a:lnTo>
                <a:lnTo>
                  <a:pt x="54" y="1601"/>
                </a:lnTo>
                <a:lnTo>
                  <a:pt x="47" y="1598"/>
                </a:lnTo>
                <a:lnTo>
                  <a:pt x="39" y="1598"/>
                </a:lnTo>
                <a:lnTo>
                  <a:pt x="32" y="1598"/>
                </a:lnTo>
                <a:lnTo>
                  <a:pt x="26" y="1600"/>
                </a:lnTo>
                <a:lnTo>
                  <a:pt x="19" y="1603"/>
                </a:lnTo>
                <a:lnTo>
                  <a:pt x="15" y="1608"/>
                </a:lnTo>
                <a:lnTo>
                  <a:pt x="10" y="1614"/>
                </a:lnTo>
                <a:lnTo>
                  <a:pt x="5" y="1621"/>
                </a:lnTo>
                <a:lnTo>
                  <a:pt x="2" y="1631"/>
                </a:lnTo>
                <a:lnTo>
                  <a:pt x="0" y="1642"/>
                </a:lnTo>
                <a:lnTo>
                  <a:pt x="0" y="1655"/>
                </a:lnTo>
                <a:lnTo>
                  <a:pt x="0" y="2586"/>
                </a:lnTo>
                <a:lnTo>
                  <a:pt x="2151" y="2586"/>
                </a:lnTo>
                <a:lnTo>
                  <a:pt x="2151" y="431"/>
                </a:lnTo>
                <a:lnTo>
                  <a:pt x="1656" y="431"/>
                </a:lnTo>
                <a:lnTo>
                  <a:pt x="1656" y="430"/>
                </a:lnTo>
                <a:lnTo>
                  <a:pt x="1218" y="430"/>
                </a:lnTo>
                <a:lnTo>
                  <a:pt x="1218" y="430"/>
                </a:lnTo>
                <a:lnTo>
                  <a:pt x="1205" y="430"/>
                </a:lnTo>
                <a:lnTo>
                  <a:pt x="1194" y="428"/>
                </a:lnTo>
                <a:lnTo>
                  <a:pt x="1184" y="425"/>
                </a:lnTo>
                <a:lnTo>
                  <a:pt x="1178" y="420"/>
                </a:lnTo>
                <a:lnTo>
                  <a:pt x="1171" y="415"/>
                </a:lnTo>
                <a:lnTo>
                  <a:pt x="1166" y="410"/>
                </a:lnTo>
                <a:lnTo>
                  <a:pt x="1163" y="404"/>
                </a:lnTo>
                <a:lnTo>
                  <a:pt x="1162" y="397"/>
                </a:lnTo>
                <a:lnTo>
                  <a:pt x="1162" y="391"/>
                </a:lnTo>
                <a:lnTo>
                  <a:pt x="1162" y="383"/>
                </a:lnTo>
                <a:lnTo>
                  <a:pt x="1165" y="376"/>
                </a:lnTo>
                <a:lnTo>
                  <a:pt x="1170" y="368"/>
                </a:lnTo>
                <a:lnTo>
                  <a:pt x="1176" y="361"/>
                </a:lnTo>
                <a:lnTo>
                  <a:pt x="1184" y="353"/>
                </a:lnTo>
                <a:lnTo>
                  <a:pt x="1194" y="347"/>
                </a:lnTo>
                <a:lnTo>
                  <a:pt x="1205" y="342"/>
                </a:lnTo>
                <a:lnTo>
                  <a:pt x="1205" y="342"/>
                </a:lnTo>
                <a:lnTo>
                  <a:pt x="1218" y="334"/>
                </a:lnTo>
                <a:lnTo>
                  <a:pt x="1233" y="322"/>
                </a:lnTo>
                <a:lnTo>
                  <a:pt x="1249" y="308"/>
                </a:lnTo>
                <a:lnTo>
                  <a:pt x="1258" y="298"/>
                </a:lnTo>
                <a:lnTo>
                  <a:pt x="1266" y="288"/>
                </a:lnTo>
                <a:lnTo>
                  <a:pt x="1272" y="277"/>
                </a:lnTo>
                <a:lnTo>
                  <a:pt x="1279" y="264"/>
                </a:lnTo>
                <a:lnTo>
                  <a:pt x="1285" y="251"/>
                </a:lnTo>
                <a:lnTo>
                  <a:pt x="1288" y="235"/>
                </a:lnTo>
                <a:lnTo>
                  <a:pt x="1292" y="218"/>
                </a:lnTo>
                <a:lnTo>
                  <a:pt x="1293" y="200"/>
                </a:lnTo>
                <a:lnTo>
                  <a:pt x="1293" y="200"/>
                </a:lnTo>
                <a:lnTo>
                  <a:pt x="1292" y="181"/>
                </a:lnTo>
                <a:lnTo>
                  <a:pt x="1288" y="160"/>
                </a:lnTo>
                <a:lnTo>
                  <a:pt x="1282" y="142"/>
                </a:lnTo>
                <a:lnTo>
                  <a:pt x="1274" y="122"/>
                </a:lnTo>
                <a:lnTo>
                  <a:pt x="1262" y="104"/>
                </a:lnTo>
                <a:lnTo>
                  <a:pt x="1251" y="88"/>
                </a:lnTo>
                <a:lnTo>
                  <a:pt x="1236" y="73"/>
                </a:lnTo>
                <a:lnTo>
                  <a:pt x="1220" y="59"/>
                </a:lnTo>
                <a:lnTo>
                  <a:pt x="1202" y="46"/>
                </a:lnTo>
                <a:lnTo>
                  <a:pt x="1183" y="34"/>
                </a:lnTo>
                <a:lnTo>
                  <a:pt x="1162" y="25"/>
                </a:lnTo>
                <a:lnTo>
                  <a:pt x="1140" y="17"/>
                </a:lnTo>
                <a:lnTo>
                  <a:pt x="1118" y="8"/>
                </a:lnTo>
                <a:lnTo>
                  <a:pt x="1093" y="4"/>
                </a:lnTo>
                <a:lnTo>
                  <a:pt x="1069" y="2"/>
                </a:lnTo>
                <a:lnTo>
                  <a:pt x="1043" y="0"/>
                </a:lnTo>
                <a:lnTo>
                  <a:pt x="1043" y="0"/>
                </a:lnTo>
                <a:lnTo>
                  <a:pt x="1018" y="2"/>
                </a:lnTo>
                <a:lnTo>
                  <a:pt x="992" y="4"/>
                </a:lnTo>
                <a:lnTo>
                  <a:pt x="970" y="8"/>
                </a:lnTo>
                <a:lnTo>
                  <a:pt x="947" y="17"/>
                </a:lnTo>
                <a:lnTo>
                  <a:pt x="924" y="25"/>
                </a:lnTo>
                <a:lnTo>
                  <a:pt x="903" y="34"/>
                </a:lnTo>
                <a:lnTo>
                  <a:pt x="885" y="46"/>
                </a:lnTo>
                <a:lnTo>
                  <a:pt x="867" y="59"/>
                </a:lnTo>
                <a:lnTo>
                  <a:pt x="851" y="73"/>
                </a:lnTo>
                <a:lnTo>
                  <a:pt x="836" y="88"/>
                </a:lnTo>
                <a:lnTo>
                  <a:pt x="823" y="104"/>
                </a:lnTo>
                <a:lnTo>
                  <a:pt x="813" y="122"/>
                </a:lnTo>
                <a:lnTo>
                  <a:pt x="805" y="142"/>
                </a:lnTo>
                <a:lnTo>
                  <a:pt x="799" y="160"/>
                </a:lnTo>
                <a:lnTo>
                  <a:pt x="795" y="181"/>
                </a:lnTo>
                <a:lnTo>
                  <a:pt x="794" y="200"/>
                </a:lnTo>
                <a:lnTo>
                  <a:pt x="794" y="200"/>
                </a:lnTo>
                <a:lnTo>
                  <a:pt x="794" y="218"/>
                </a:lnTo>
                <a:lnTo>
                  <a:pt x="797" y="235"/>
                </a:lnTo>
                <a:lnTo>
                  <a:pt x="802" y="251"/>
                </a:lnTo>
                <a:lnTo>
                  <a:pt x="807" y="264"/>
                </a:lnTo>
                <a:lnTo>
                  <a:pt x="813" y="277"/>
                </a:lnTo>
                <a:lnTo>
                  <a:pt x="822" y="288"/>
                </a:lnTo>
                <a:lnTo>
                  <a:pt x="830" y="298"/>
                </a:lnTo>
                <a:lnTo>
                  <a:pt x="838" y="308"/>
                </a:lnTo>
                <a:lnTo>
                  <a:pt x="854" y="322"/>
                </a:lnTo>
                <a:lnTo>
                  <a:pt x="867" y="334"/>
                </a:lnTo>
                <a:lnTo>
                  <a:pt x="882" y="342"/>
                </a:lnTo>
                <a:lnTo>
                  <a:pt x="882" y="342"/>
                </a:lnTo>
                <a:lnTo>
                  <a:pt x="891" y="347"/>
                </a:lnTo>
                <a:lnTo>
                  <a:pt x="901" y="353"/>
                </a:lnTo>
                <a:lnTo>
                  <a:pt x="909" y="361"/>
                </a:lnTo>
                <a:lnTo>
                  <a:pt x="916" y="368"/>
                </a:lnTo>
                <a:lnTo>
                  <a:pt x="921" y="376"/>
                </a:lnTo>
                <a:lnTo>
                  <a:pt x="924" y="383"/>
                </a:lnTo>
                <a:lnTo>
                  <a:pt x="926" y="391"/>
                </a:lnTo>
                <a:lnTo>
                  <a:pt x="926" y="397"/>
                </a:lnTo>
                <a:lnTo>
                  <a:pt x="924" y="404"/>
                </a:lnTo>
                <a:lnTo>
                  <a:pt x="921" y="410"/>
                </a:lnTo>
                <a:lnTo>
                  <a:pt x="916" y="415"/>
                </a:lnTo>
                <a:lnTo>
                  <a:pt x="909" y="420"/>
                </a:lnTo>
                <a:lnTo>
                  <a:pt x="901" y="425"/>
                </a:lnTo>
                <a:lnTo>
                  <a:pt x="891" y="428"/>
                </a:lnTo>
                <a:lnTo>
                  <a:pt x="880" y="430"/>
                </a:lnTo>
                <a:lnTo>
                  <a:pt x="869" y="430"/>
                </a:lnTo>
                <a:lnTo>
                  <a:pt x="595" y="430"/>
                </a:lnTo>
                <a:lnTo>
                  <a:pt x="595" y="431"/>
                </a:lnTo>
                <a:lnTo>
                  <a:pt x="0" y="431"/>
                </a:lnTo>
                <a:lnTo>
                  <a:pt x="0" y="1305"/>
                </a:lnTo>
                <a:lnTo>
                  <a:pt x="0" y="1305"/>
                </a:lnTo>
                <a:lnTo>
                  <a:pt x="0" y="1317"/>
                </a:lnTo>
                <a:lnTo>
                  <a:pt x="2" y="1328"/>
                </a:lnTo>
                <a:lnTo>
                  <a:pt x="5" y="1338"/>
                </a:lnTo>
                <a:lnTo>
                  <a:pt x="10" y="1346"/>
                </a:lnTo>
                <a:lnTo>
                  <a:pt x="15" y="1352"/>
                </a:lnTo>
                <a:lnTo>
                  <a:pt x="19" y="1357"/>
                </a:lnTo>
                <a:lnTo>
                  <a:pt x="26" y="1361"/>
                </a:lnTo>
                <a:lnTo>
                  <a:pt x="32" y="1362"/>
                </a:lnTo>
                <a:lnTo>
                  <a:pt x="39" y="1362"/>
                </a:lnTo>
                <a:lnTo>
                  <a:pt x="47" y="1361"/>
                </a:lnTo>
                <a:lnTo>
                  <a:pt x="54" y="1357"/>
                </a:lnTo>
                <a:lnTo>
                  <a:pt x="62" y="1352"/>
                </a:lnTo>
                <a:lnTo>
                  <a:pt x="68" y="1346"/>
                </a:lnTo>
                <a:lnTo>
                  <a:pt x="76" y="1338"/>
                </a:lnTo>
                <a:lnTo>
                  <a:pt x="83" y="1328"/>
                </a:lnTo>
                <a:lnTo>
                  <a:pt x="88" y="1318"/>
                </a:lnTo>
                <a:lnTo>
                  <a:pt x="88" y="1318"/>
                </a:lnTo>
                <a:lnTo>
                  <a:pt x="96" y="1304"/>
                </a:lnTo>
                <a:lnTo>
                  <a:pt x="107" y="1291"/>
                </a:lnTo>
                <a:lnTo>
                  <a:pt x="122" y="1274"/>
                </a:lnTo>
                <a:lnTo>
                  <a:pt x="132" y="1266"/>
                </a:lnTo>
                <a:lnTo>
                  <a:pt x="141" y="1258"/>
                </a:lnTo>
                <a:lnTo>
                  <a:pt x="153" y="1250"/>
                </a:lnTo>
                <a:lnTo>
                  <a:pt x="166" y="1243"/>
                </a:lnTo>
                <a:lnTo>
                  <a:pt x="179" y="1238"/>
                </a:lnTo>
                <a:lnTo>
                  <a:pt x="195" y="1234"/>
                </a:lnTo>
                <a:lnTo>
                  <a:pt x="211" y="1230"/>
                </a:lnTo>
                <a:lnTo>
                  <a:pt x="229" y="1230"/>
                </a:lnTo>
                <a:lnTo>
                  <a:pt x="229" y="1230"/>
                </a:lnTo>
                <a:lnTo>
                  <a:pt x="249" y="1232"/>
                </a:lnTo>
                <a:lnTo>
                  <a:pt x="270" y="1235"/>
                </a:lnTo>
                <a:lnTo>
                  <a:pt x="288" y="1242"/>
                </a:lnTo>
                <a:lnTo>
                  <a:pt x="307" y="1250"/>
                </a:lnTo>
                <a:lnTo>
                  <a:pt x="325" y="1260"/>
                </a:lnTo>
                <a:lnTo>
                  <a:pt x="342" y="1273"/>
                </a:lnTo>
                <a:lnTo>
                  <a:pt x="356" y="1287"/>
                </a:lnTo>
                <a:lnTo>
                  <a:pt x="371" y="1304"/>
                </a:lnTo>
                <a:lnTo>
                  <a:pt x="384" y="1321"/>
                </a:lnTo>
                <a:lnTo>
                  <a:pt x="395" y="1339"/>
                </a:lnTo>
                <a:lnTo>
                  <a:pt x="405" y="1361"/>
                </a:lnTo>
                <a:lnTo>
                  <a:pt x="413" y="1383"/>
                </a:lnTo>
                <a:lnTo>
                  <a:pt x="421" y="1406"/>
                </a:lnTo>
                <a:lnTo>
                  <a:pt x="426" y="1429"/>
                </a:lnTo>
                <a:lnTo>
                  <a:pt x="428" y="1455"/>
                </a:lnTo>
                <a:lnTo>
                  <a:pt x="429" y="1479"/>
                </a:lnTo>
                <a:lnTo>
                  <a:pt x="429" y="1479"/>
                </a:lnTo>
                <a:lnTo>
                  <a:pt x="428" y="1505"/>
                </a:lnTo>
                <a:lnTo>
                  <a:pt x="426" y="1530"/>
                </a:lnTo>
                <a:lnTo>
                  <a:pt x="421" y="1554"/>
                </a:lnTo>
                <a:lnTo>
                  <a:pt x="413" y="1577"/>
                </a:lnTo>
                <a:lnTo>
                  <a:pt x="405" y="1598"/>
                </a:lnTo>
                <a:lnTo>
                  <a:pt x="395" y="1619"/>
                </a:lnTo>
                <a:lnTo>
                  <a:pt x="384" y="1639"/>
                </a:lnTo>
                <a:lnTo>
                  <a:pt x="371" y="1657"/>
                </a:lnTo>
                <a:lnTo>
                  <a:pt x="356" y="1673"/>
                </a:lnTo>
                <a:lnTo>
                  <a:pt x="342" y="1686"/>
                </a:lnTo>
                <a:lnTo>
                  <a:pt x="325" y="1699"/>
                </a:lnTo>
                <a:lnTo>
                  <a:pt x="307" y="1710"/>
                </a:lnTo>
                <a:lnTo>
                  <a:pt x="288" y="1718"/>
                </a:lnTo>
                <a:lnTo>
                  <a:pt x="270" y="1725"/>
                </a:lnTo>
                <a:lnTo>
                  <a:pt x="249" y="1728"/>
                </a:lnTo>
                <a:lnTo>
                  <a:pt x="229" y="1730"/>
                </a:lnTo>
                <a:lnTo>
                  <a:pt x="229" y="1730"/>
                </a:lnTo>
                <a:close/>
              </a:path>
            </a:pathLst>
          </a:custGeom>
          <a:solidFill>
            <a:srgbClr val="CCFFCC"/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</p:spPr>
        <p:txBody>
          <a:bodyPr tIns="468000" anchor="ctr" anchorCtr="1"/>
          <a:lstStyle/>
          <a:p>
            <a:r>
              <a:rPr lang="en-US" sz="2800">
                <a:cs typeface="Arial" pitchFamily="34" charset="0"/>
              </a:rPr>
              <a:t>Product</a:t>
            </a:r>
          </a:p>
          <a:p>
            <a:r>
              <a:rPr lang="en-US" sz="2800">
                <a:cs typeface="Arial" pitchFamily="34" charset="0"/>
              </a:rPr>
              <a:t>  usage</a:t>
            </a:r>
            <a:endParaRPr lang="en-GB" sz="2800">
              <a:cs typeface="Arial" pitchFamily="34" charset="0"/>
            </a:endParaRPr>
          </a:p>
        </p:txBody>
      </p:sp>
      <p:sp>
        <p:nvSpPr>
          <p:cNvPr id="43015" name="Text Box 14"/>
          <p:cNvSpPr txBox="1">
            <a:spLocks noChangeArrowheads="1"/>
          </p:cNvSpPr>
          <p:nvPr/>
        </p:nvSpPr>
        <p:spPr bwMode="auto">
          <a:xfrm>
            <a:off x="-14288" y="158750"/>
            <a:ext cx="6545263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82675" eaLnBrk="0" hangingPunct="0">
              <a:tabLst>
                <a:tab pos="533400" algn="l"/>
                <a:tab pos="808038" algn="l"/>
                <a:tab pos="1341438" algn="l"/>
              </a:tabLst>
            </a:pPr>
            <a:r>
              <a:rPr lang="en-GB" sz="2400">
                <a:solidFill>
                  <a:srgbClr val="000000"/>
                </a:solidFill>
                <a:ea typeface="MS PGothic" charset="-128"/>
                <a:cs typeface="MS PGothic" charset="-128"/>
              </a:rPr>
              <a:t>BREAKING THE CHAIN OF TRANSMISSION</a:t>
            </a: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247775" y="3097213"/>
            <a:ext cx="2484438" cy="2076450"/>
          </a:xfrm>
          <a:custGeom>
            <a:avLst/>
            <a:gdLst>
              <a:gd name="T0" fmla="*/ 1956 w 2151"/>
              <a:gd name="T1" fmla="*/ 861 h 2586"/>
              <a:gd name="T2" fmla="*/ 2010 w 2151"/>
              <a:gd name="T3" fmla="*/ 884 h 2586"/>
              <a:gd name="T4" fmla="*/ 2054 w 2151"/>
              <a:gd name="T5" fmla="*/ 931 h 2586"/>
              <a:gd name="T6" fmla="*/ 2075 w 2151"/>
              <a:gd name="T7" fmla="*/ 965 h 2586"/>
              <a:gd name="T8" fmla="*/ 2104 w 2151"/>
              <a:gd name="T9" fmla="*/ 988 h 2586"/>
              <a:gd name="T10" fmla="*/ 2132 w 2151"/>
              <a:gd name="T11" fmla="*/ 983 h 2586"/>
              <a:gd name="T12" fmla="*/ 2148 w 2151"/>
              <a:gd name="T13" fmla="*/ 955 h 2586"/>
              <a:gd name="T14" fmla="*/ 0 w 2151"/>
              <a:gd name="T15" fmla="*/ 0 h 2586"/>
              <a:gd name="T16" fmla="*/ 933 w 2151"/>
              <a:gd name="T17" fmla="*/ 2156 h 2586"/>
              <a:gd name="T18" fmla="*/ 965 w 2151"/>
              <a:gd name="T19" fmla="*/ 2161 h 2586"/>
              <a:gd name="T20" fmla="*/ 988 w 2151"/>
              <a:gd name="T21" fmla="*/ 2182 h 2586"/>
              <a:gd name="T22" fmla="*/ 985 w 2151"/>
              <a:gd name="T23" fmla="*/ 2210 h 2586"/>
              <a:gd name="T24" fmla="*/ 957 w 2151"/>
              <a:gd name="T25" fmla="*/ 2239 h 2586"/>
              <a:gd name="T26" fmla="*/ 918 w 2151"/>
              <a:gd name="T27" fmla="*/ 2264 h 2586"/>
              <a:gd name="T28" fmla="*/ 879 w 2151"/>
              <a:gd name="T29" fmla="*/ 2309 h 2586"/>
              <a:gd name="T30" fmla="*/ 859 w 2151"/>
              <a:gd name="T31" fmla="*/ 2368 h 2586"/>
              <a:gd name="T32" fmla="*/ 863 w 2151"/>
              <a:gd name="T33" fmla="*/ 2426 h 2586"/>
              <a:gd name="T34" fmla="*/ 900 w 2151"/>
              <a:gd name="T35" fmla="*/ 2498 h 2586"/>
              <a:gd name="T36" fmla="*/ 968 w 2151"/>
              <a:gd name="T37" fmla="*/ 2552 h 2586"/>
              <a:gd name="T38" fmla="*/ 1058 w 2151"/>
              <a:gd name="T39" fmla="*/ 2582 h 2586"/>
              <a:gd name="T40" fmla="*/ 1133 w 2151"/>
              <a:gd name="T41" fmla="*/ 2584 h 2586"/>
              <a:gd name="T42" fmla="*/ 1227 w 2151"/>
              <a:gd name="T43" fmla="*/ 2561 h 2586"/>
              <a:gd name="T44" fmla="*/ 1300 w 2151"/>
              <a:gd name="T45" fmla="*/ 2513 h 2586"/>
              <a:gd name="T46" fmla="*/ 1346 w 2151"/>
              <a:gd name="T47" fmla="*/ 2444 h 2586"/>
              <a:gd name="T48" fmla="*/ 1357 w 2151"/>
              <a:gd name="T49" fmla="*/ 2386 h 2586"/>
              <a:gd name="T50" fmla="*/ 1344 w 2151"/>
              <a:gd name="T51" fmla="*/ 2322 h 2586"/>
              <a:gd name="T52" fmla="*/ 1313 w 2151"/>
              <a:gd name="T53" fmla="*/ 2278 h 2586"/>
              <a:gd name="T54" fmla="*/ 1269 w 2151"/>
              <a:gd name="T55" fmla="*/ 2244 h 2586"/>
              <a:gd name="T56" fmla="*/ 1235 w 2151"/>
              <a:gd name="T57" fmla="*/ 2218 h 2586"/>
              <a:gd name="T58" fmla="*/ 1225 w 2151"/>
              <a:gd name="T59" fmla="*/ 2189 h 2586"/>
              <a:gd name="T60" fmla="*/ 1242 w 2151"/>
              <a:gd name="T61" fmla="*/ 2166 h 2586"/>
              <a:gd name="T62" fmla="*/ 1282 w 2151"/>
              <a:gd name="T63" fmla="*/ 2156 h 2586"/>
              <a:gd name="T64" fmla="*/ 2151 w 2151"/>
              <a:gd name="T65" fmla="*/ 1281 h 2586"/>
              <a:gd name="T66" fmla="*/ 2146 w 2151"/>
              <a:gd name="T67" fmla="*/ 1248 h 2586"/>
              <a:gd name="T68" fmla="*/ 2125 w 2151"/>
              <a:gd name="T69" fmla="*/ 1225 h 2586"/>
              <a:gd name="T70" fmla="*/ 2097 w 2151"/>
              <a:gd name="T71" fmla="*/ 1229 h 2586"/>
              <a:gd name="T72" fmla="*/ 2068 w 2151"/>
              <a:gd name="T73" fmla="*/ 1258 h 2586"/>
              <a:gd name="T74" fmla="*/ 2044 w 2151"/>
              <a:gd name="T75" fmla="*/ 1295 h 2586"/>
              <a:gd name="T76" fmla="*/ 1998 w 2151"/>
              <a:gd name="T77" fmla="*/ 1336 h 2586"/>
              <a:gd name="T78" fmla="*/ 1940 w 2151"/>
              <a:gd name="T79" fmla="*/ 1356 h 2586"/>
              <a:gd name="T80" fmla="*/ 1881 w 2151"/>
              <a:gd name="T81" fmla="*/ 1351 h 2586"/>
              <a:gd name="T82" fmla="*/ 1809 w 2151"/>
              <a:gd name="T83" fmla="*/ 1313 h 2586"/>
              <a:gd name="T84" fmla="*/ 1756 w 2151"/>
              <a:gd name="T85" fmla="*/ 1247 h 2586"/>
              <a:gd name="T86" fmla="*/ 1725 w 2151"/>
              <a:gd name="T87" fmla="*/ 1157 h 2586"/>
              <a:gd name="T88" fmla="*/ 1722 w 2151"/>
              <a:gd name="T89" fmla="*/ 1081 h 2586"/>
              <a:gd name="T90" fmla="*/ 1746 w 2151"/>
              <a:gd name="T91" fmla="*/ 988 h 2586"/>
              <a:gd name="T92" fmla="*/ 1795 w 2151"/>
              <a:gd name="T93" fmla="*/ 913 h 2586"/>
              <a:gd name="T94" fmla="*/ 1862 w 2151"/>
              <a:gd name="T95" fmla="*/ 868 h 2586"/>
              <a:gd name="T96" fmla="*/ 1922 w 2151"/>
              <a:gd name="T97" fmla="*/ 856 h 2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51" h="2586">
                <a:moveTo>
                  <a:pt x="1922" y="856"/>
                </a:moveTo>
                <a:lnTo>
                  <a:pt x="1922" y="856"/>
                </a:lnTo>
                <a:lnTo>
                  <a:pt x="1940" y="858"/>
                </a:lnTo>
                <a:lnTo>
                  <a:pt x="1956" y="861"/>
                </a:lnTo>
                <a:lnTo>
                  <a:pt x="1971" y="864"/>
                </a:lnTo>
                <a:lnTo>
                  <a:pt x="1985" y="871"/>
                </a:lnTo>
                <a:lnTo>
                  <a:pt x="1998" y="877"/>
                </a:lnTo>
                <a:lnTo>
                  <a:pt x="2010" y="884"/>
                </a:lnTo>
                <a:lnTo>
                  <a:pt x="2019" y="892"/>
                </a:lnTo>
                <a:lnTo>
                  <a:pt x="2029" y="900"/>
                </a:lnTo>
                <a:lnTo>
                  <a:pt x="2044" y="916"/>
                </a:lnTo>
                <a:lnTo>
                  <a:pt x="2054" y="931"/>
                </a:lnTo>
                <a:lnTo>
                  <a:pt x="2062" y="944"/>
                </a:lnTo>
                <a:lnTo>
                  <a:pt x="2062" y="944"/>
                </a:lnTo>
                <a:lnTo>
                  <a:pt x="2068" y="955"/>
                </a:lnTo>
                <a:lnTo>
                  <a:pt x="2075" y="965"/>
                </a:lnTo>
                <a:lnTo>
                  <a:pt x="2083" y="973"/>
                </a:lnTo>
                <a:lnTo>
                  <a:pt x="2089" y="980"/>
                </a:lnTo>
                <a:lnTo>
                  <a:pt x="2097" y="985"/>
                </a:lnTo>
                <a:lnTo>
                  <a:pt x="2104" y="988"/>
                </a:lnTo>
                <a:lnTo>
                  <a:pt x="2112" y="988"/>
                </a:lnTo>
                <a:lnTo>
                  <a:pt x="2119" y="988"/>
                </a:lnTo>
                <a:lnTo>
                  <a:pt x="2125" y="986"/>
                </a:lnTo>
                <a:lnTo>
                  <a:pt x="2132" y="983"/>
                </a:lnTo>
                <a:lnTo>
                  <a:pt x="2136" y="978"/>
                </a:lnTo>
                <a:lnTo>
                  <a:pt x="2141" y="972"/>
                </a:lnTo>
                <a:lnTo>
                  <a:pt x="2146" y="965"/>
                </a:lnTo>
                <a:lnTo>
                  <a:pt x="2148" y="955"/>
                </a:lnTo>
                <a:lnTo>
                  <a:pt x="2151" y="944"/>
                </a:lnTo>
                <a:lnTo>
                  <a:pt x="2151" y="931"/>
                </a:lnTo>
                <a:lnTo>
                  <a:pt x="2151" y="0"/>
                </a:lnTo>
                <a:lnTo>
                  <a:pt x="0" y="0"/>
                </a:lnTo>
                <a:lnTo>
                  <a:pt x="0" y="2155"/>
                </a:lnTo>
                <a:lnTo>
                  <a:pt x="495" y="2155"/>
                </a:lnTo>
                <a:lnTo>
                  <a:pt x="495" y="2156"/>
                </a:lnTo>
                <a:lnTo>
                  <a:pt x="933" y="2156"/>
                </a:lnTo>
                <a:lnTo>
                  <a:pt x="933" y="2156"/>
                </a:lnTo>
                <a:lnTo>
                  <a:pt x="946" y="2156"/>
                </a:lnTo>
                <a:lnTo>
                  <a:pt x="955" y="2158"/>
                </a:lnTo>
                <a:lnTo>
                  <a:pt x="965" y="2161"/>
                </a:lnTo>
                <a:lnTo>
                  <a:pt x="973" y="2166"/>
                </a:lnTo>
                <a:lnTo>
                  <a:pt x="980" y="2171"/>
                </a:lnTo>
                <a:lnTo>
                  <a:pt x="985" y="2176"/>
                </a:lnTo>
                <a:lnTo>
                  <a:pt x="988" y="2182"/>
                </a:lnTo>
                <a:lnTo>
                  <a:pt x="989" y="2189"/>
                </a:lnTo>
                <a:lnTo>
                  <a:pt x="989" y="2195"/>
                </a:lnTo>
                <a:lnTo>
                  <a:pt x="988" y="2203"/>
                </a:lnTo>
                <a:lnTo>
                  <a:pt x="985" y="2210"/>
                </a:lnTo>
                <a:lnTo>
                  <a:pt x="980" y="2218"/>
                </a:lnTo>
                <a:lnTo>
                  <a:pt x="975" y="2225"/>
                </a:lnTo>
                <a:lnTo>
                  <a:pt x="967" y="2233"/>
                </a:lnTo>
                <a:lnTo>
                  <a:pt x="957" y="2239"/>
                </a:lnTo>
                <a:lnTo>
                  <a:pt x="946" y="2244"/>
                </a:lnTo>
                <a:lnTo>
                  <a:pt x="946" y="2244"/>
                </a:lnTo>
                <a:lnTo>
                  <a:pt x="931" y="2252"/>
                </a:lnTo>
                <a:lnTo>
                  <a:pt x="918" y="2264"/>
                </a:lnTo>
                <a:lnTo>
                  <a:pt x="902" y="2278"/>
                </a:lnTo>
                <a:lnTo>
                  <a:pt x="893" y="2288"/>
                </a:lnTo>
                <a:lnTo>
                  <a:pt x="885" y="2298"/>
                </a:lnTo>
                <a:lnTo>
                  <a:pt x="879" y="2309"/>
                </a:lnTo>
                <a:lnTo>
                  <a:pt x="871" y="2322"/>
                </a:lnTo>
                <a:lnTo>
                  <a:pt x="866" y="2335"/>
                </a:lnTo>
                <a:lnTo>
                  <a:pt x="861" y="2351"/>
                </a:lnTo>
                <a:lnTo>
                  <a:pt x="859" y="2368"/>
                </a:lnTo>
                <a:lnTo>
                  <a:pt x="858" y="2386"/>
                </a:lnTo>
                <a:lnTo>
                  <a:pt x="858" y="2386"/>
                </a:lnTo>
                <a:lnTo>
                  <a:pt x="859" y="2405"/>
                </a:lnTo>
                <a:lnTo>
                  <a:pt x="863" y="2426"/>
                </a:lnTo>
                <a:lnTo>
                  <a:pt x="869" y="2444"/>
                </a:lnTo>
                <a:lnTo>
                  <a:pt x="877" y="2464"/>
                </a:lnTo>
                <a:lnTo>
                  <a:pt x="889" y="2482"/>
                </a:lnTo>
                <a:lnTo>
                  <a:pt x="900" y="2498"/>
                </a:lnTo>
                <a:lnTo>
                  <a:pt x="915" y="2513"/>
                </a:lnTo>
                <a:lnTo>
                  <a:pt x="931" y="2527"/>
                </a:lnTo>
                <a:lnTo>
                  <a:pt x="949" y="2540"/>
                </a:lnTo>
                <a:lnTo>
                  <a:pt x="968" y="2552"/>
                </a:lnTo>
                <a:lnTo>
                  <a:pt x="988" y="2561"/>
                </a:lnTo>
                <a:lnTo>
                  <a:pt x="1011" y="2569"/>
                </a:lnTo>
                <a:lnTo>
                  <a:pt x="1033" y="2578"/>
                </a:lnTo>
                <a:lnTo>
                  <a:pt x="1058" y="2582"/>
                </a:lnTo>
                <a:lnTo>
                  <a:pt x="1082" y="2584"/>
                </a:lnTo>
                <a:lnTo>
                  <a:pt x="1108" y="2586"/>
                </a:lnTo>
                <a:lnTo>
                  <a:pt x="1108" y="2586"/>
                </a:lnTo>
                <a:lnTo>
                  <a:pt x="1133" y="2584"/>
                </a:lnTo>
                <a:lnTo>
                  <a:pt x="1157" y="2582"/>
                </a:lnTo>
                <a:lnTo>
                  <a:pt x="1181" y="2578"/>
                </a:lnTo>
                <a:lnTo>
                  <a:pt x="1204" y="2569"/>
                </a:lnTo>
                <a:lnTo>
                  <a:pt x="1227" y="2561"/>
                </a:lnTo>
                <a:lnTo>
                  <a:pt x="1247" y="2552"/>
                </a:lnTo>
                <a:lnTo>
                  <a:pt x="1266" y="2540"/>
                </a:lnTo>
                <a:lnTo>
                  <a:pt x="1284" y="2527"/>
                </a:lnTo>
                <a:lnTo>
                  <a:pt x="1300" y="2513"/>
                </a:lnTo>
                <a:lnTo>
                  <a:pt x="1315" y="2498"/>
                </a:lnTo>
                <a:lnTo>
                  <a:pt x="1326" y="2482"/>
                </a:lnTo>
                <a:lnTo>
                  <a:pt x="1338" y="2464"/>
                </a:lnTo>
                <a:lnTo>
                  <a:pt x="1346" y="2444"/>
                </a:lnTo>
                <a:lnTo>
                  <a:pt x="1352" y="2426"/>
                </a:lnTo>
                <a:lnTo>
                  <a:pt x="1356" y="2405"/>
                </a:lnTo>
                <a:lnTo>
                  <a:pt x="1357" y="2386"/>
                </a:lnTo>
                <a:lnTo>
                  <a:pt x="1357" y="2386"/>
                </a:lnTo>
                <a:lnTo>
                  <a:pt x="1356" y="2368"/>
                </a:lnTo>
                <a:lnTo>
                  <a:pt x="1354" y="2351"/>
                </a:lnTo>
                <a:lnTo>
                  <a:pt x="1349" y="2335"/>
                </a:lnTo>
                <a:lnTo>
                  <a:pt x="1344" y="2322"/>
                </a:lnTo>
                <a:lnTo>
                  <a:pt x="1338" y="2309"/>
                </a:lnTo>
                <a:lnTo>
                  <a:pt x="1329" y="2298"/>
                </a:lnTo>
                <a:lnTo>
                  <a:pt x="1321" y="2288"/>
                </a:lnTo>
                <a:lnTo>
                  <a:pt x="1313" y="2278"/>
                </a:lnTo>
                <a:lnTo>
                  <a:pt x="1297" y="2264"/>
                </a:lnTo>
                <a:lnTo>
                  <a:pt x="1284" y="2252"/>
                </a:lnTo>
                <a:lnTo>
                  <a:pt x="1269" y="2244"/>
                </a:lnTo>
                <a:lnTo>
                  <a:pt x="1269" y="2244"/>
                </a:lnTo>
                <a:lnTo>
                  <a:pt x="1258" y="2239"/>
                </a:lnTo>
                <a:lnTo>
                  <a:pt x="1248" y="2233"/>
                </a:lnTo>
                <a:lnTo>
                  <a:pt x="1240" y="2225"/>
                </a:lnTo>
                <a:lnTo>
                  <a:pt x="1235" y="2218"/>
                </a:lnTo>
                <a:lnTo>
                  <a:pt x="1230" y="2210"/>
                </a:lnTo>
                <a:lnTo>
                  <a:pt x="1227" y="2203"/>
                </a:lnTo>
                <a:lnTo>
                  <a:pt x="1225" y="2195"/>
                </a:lnTo>
                <a:lnTo>
                  <a:pt x="1225" y="2189"/>
                </a:lnTo>
                <a:lnTo>
                  <a:pt x="1227" y="2182"/>
                </a:lnTo>
                <a:lnTo>
                  <a:pt x="1230" y="2176"/>
                </a:lnTo>
                <a:lnTo>
                  <a:pt x="1235" y="2171"/>
                </a:lnTo>
                <a:lnTo>
                  <a:pt x="1242" y="2166"/>
                </a:lnTo>
                <a:lnTo>
                  <a:pt x="1250" y="2161"/>
                </a:lnTo>
                <a:lnTo>
                  <a:pt x="1260" y="2158"/>
                </a:lnTo>
                <a:lnTo>
                  <a:pt x="1269" y="2156"/>
                </a:lnTo>
                <a:lnTo>
                  <a:pt x="1282" y="2156"/>
                </a:lnTo>
                <a:lnTo>
                  <a:pt x="1556" y="2156"/>
                </a:lnTo>
                <a:lnTo>
                  <a:pt x="1556" y="2155"/>
                </a:lnTo>
                <a:lnTo>
                  <a:pt x="2151" y="2155"/>
                </a:lnTo>
                <a:lnTo>
                  <a:pt x="2151" y="1281"/>
                </a:lnTo>
                <a:lnTo>
                  <a:pt x="2151" y="1281"/>
                </a:lnTo>
                <a:lnTo>
                  <a:pt x="2151" y="1269"/>
                </a:lnTo>
                <a:lnTo>
                  <a:pt x="2148" y="1258"/>
                </a:lnTo>
                <a:lnTo>
                  <a:pt x="2146" y="1248"/>
                </a:lnTo>
                <a:lnTo>
                  <a:pt x="2141" y="1240"/>
                </a:lnTo>
                <a:lnTo>
                  <a:pt x="2136" y="1234"/>
                </a:lnTo>
                <a:lnTo>
                  <a:pt x="2132" y="1229"/>
                </a:lnTo>
                <a:lnTo>
                  <a:pt x="2125" y="1225"/>
                </a:lnTo>
                <a:lnTo>
                  <a:pt x="2119" y="1224"/>
                </a:lnTo>
                <a:lnTo>
                  <a:pt x="2112" y="1224"/>
                </a:lnTo>
                <a:lnTo>
                  <a:pt x="2104" y="1225"/>
                </a:lnTo>
                <a:lnTo>
                  <a:pt x="2097" y="1229"/>
                </a:lnTo>
                <a:lnTo>
                  <a:pt x="2089" y="1234"/>
                </a:lnTo>
                <a:lnTo>
                  <a:pt x="2083" y="1240"/>
                </a:lnTo>
                <a:lnTo>
                  <a:pt x="2075" y="1248"/>
                </a:lnTo>
                <a:lnTo>
                  <a:pt x="2068" y="1258"/>
                </a:lnTo>
                <a:lnTo>
                  <a:pt x="2062" y="1268"/>
                </a:lnTo>
                <a:lnTo>
                  <a:pt x="2062" y="1268"/>
                </a:lnTo>
                <a:lnTo>
                  <a:pt x="2054" y="1282"/>
                </a:lnTo>
                <a:lnTo>
                  <a:pt x="2044" y="1295"/>
                </a:lnTo>
                <a:lnTo>
                  <a:pt x="2029" y="1312"/>
                </a:lnTo>
                <a:lnTo>
                  <a:pt x="2019" y="1320"/>
                </a:lnTo>
                <a:lnTo>
                  <a:pt x="2010" y="1328"/>
                </a:lnTo>
                <a:lnTo>
                  <a:pt x="1998" y="1336"/>
                </a:lnTo>
                <a:lnTo>
                  <a:pt x="1985" y="1343"/>
                </a:lnTo>
                <a:lnTo>
                  <a:pt x="1971" y="1348"/>
                </a:lnTo>
                <a:lnTo>
                  <a:pt x="1956" y="1352"/>
                </a:lnTo>
                <a:lnTo>
                  <a:pt x="1940" y="1356"/>
                </a:lnTo>
                <a:lnTo>
                  <a:pt x="1922" y="1356"/>
                </a:lnTo>
                <a:lnTo>
                  <a:pt x="1922" y="1356"/>
                </a:lnTo>
                <a:lnTo>
                  <a:pt x="1901" y="1354"/>
                </a:lnTo>
                <a:lnTo>
                  <a:pt x="1881" y="1351"/>
                </a:lnTo>
                <a:lnTo>
                  <a:pt x="1862" y="1344"/>
                </a:lnTo>
                <a:lnTo>
                  <a:pt x="1844" y="1336"/>
                </a:lnTo>
                <a:lnTo>
                  <a:pt x="1826" y="1326"/>
                </a:lnTo>
                <a:lnTo>
                  <a:pt x="1809" y="1313"/>
                </a:lnTo>
                <a:lnTo>
                  <a:pt x="1795" y="1299"/>
                </a:lnTo>
                <a:lnTo>
                  <a:pt x="1780" y="1282"/>
                </a:lnTo>
                <a:lnTo>
                  <a:pt x="1767" y="1265"/>
                </a:lnTo>
                <a:lnTo>
                  <a:pt x="1756" y="1247"/>
                </a:lnTo>
                <a:lnTo>
                  <a:pt x="1746" y="1225"/>
                </a:lnTo>
                <a:lnTo>
                  <a:pt x="1736" y="1203"/>
                </a:lnTo>
                <a:lnTo>
                  <a:pt x="1730" y="1180"/>
                </a:lnTo>
                <a:lnTo>
                  <a:pt x="1725" y="1157"/>
                </a:lnTo>
                <a:lnTo>
                  <a:pt x="1722" y="1131"/>
                </a:lnTo>
                <a:lnTo>
                  <a:pt x="1722" y="1107"/>
                </a:lnTo>
                <a:lnTo>
                  <a:pt x="1722" y="1107"/>
                </a:lnTo>
                <a:lnTo>
                  <a:pt x="1722" y="1081"/>
                </a:lnTo>
                <a:lnTo>
                  <a:pt x="1725" y="1056"/>
                </a:lnTo>
                <a:lnTo>
                  <a:pt x="1730" y="1032"/>
                </a:lnTo>
                <a:lnTo>
                  <a:pt x="1736" y="1009"/>
                </a:lnTo>
                <a:lnTo>
                  <a:pt x="1746" y="988"/>
                </a:lnTo>
                <a:lnTo>
                  <a:pt x="1756" y="967"/>
                </a:lnTo>
                <a:lnTo>
                  <a:pt x="1767" y="947"/>
                </a:lnTo>
                <a:lnTo>
                  <a:pt x="1780" y="929"/>
                </a:lnTo>
                <a:lnTo>
                  <a:pt x="1795" y="913"/>
                </a:lnTo>
                <a:lnTo>
                  <a:pt x="1809" y="898"/>
                </a:lnTo>
                <a:lnTo>
                  <a:pt x="1826" y="887"/>
                </a:lnTo>
                <a:lnTo>
                  <a:pt x="1844" y="876"/>
                </a:lnTo>
                <a:lnTo>
                  <a:pt x="1862" y="868"/>
                </a:lnTo>
                <a:lnTo>
                  <a:pt x="1881" y="861"/>
                </a:lnTo>
                <a:lnTo>
                  <a:pt x="1901" y="858"/>
                </a:lnTo>
                <a:lnTo>
                  <a:pt x="1922" y="856"/>
                </a:lnTo>
                <a:lnTo>
                  <a:pt x="1922" y="856"/>
                </a:lnTo>
                <a:close/>
              </a:path>
            </a:pathLst>
          </a:custGeom>
          <a:solidFill>
            <a:srgbClr val="FFF6B0"/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</p:spPr>
        <p:txBody>
          <a:bodyPr bIns="540000" anchor="ctr"/>
          <a:lstStyle/>
          <a:p>
            <a:pPr algn="ctr"/>
            <a:endParaRPr lang="en-US" sz="2800">
              <a:cs typeface="Arial" pitchFamily="34" charset="0"/>
            </a:endParaRPr>
          </a:p>
          <a:p>
            <a:pPr algn="ctr"/>
            <a:r>
              <a:rPr lang="en-US" sz="2800">
                <a:cs typeface="Arial" pitchFamily="34" charset="0"/>
              </a:rPr>
              <a:t>Staff compliance</a:t>
            </a:r>
            <a:endParaRPr lang="en-GB" sz="2800">
              <a:cs typeface="Arial" pitchFamily="34" charset="0"/>
            </a:endParaRPr>
          </a:p>
        </p:txBody>
      </p:sp>
      <p:grpSp>
        <p:nvGrpSpPr>
          <p:cNvPr id="43017" name="Group 19"/>
          <p:cNvGrpSpPr>
            <a:grpSpLocks/>
          </p:cNvGrpSpPr>
          <p:nvPr/>
        </p:nvGrpSpPr>
        <p:grpSpPr bwMode="auto">
          <a:xfrm>
            <a:off x="7696200" y="11113"/>
            <a:ext cx="1462088" cy="6862762"/>
            <a:chOff x="8337376" y="11752"/>
            <a:chExt cx="1584501" cy="6862600"/>
          </a:xfrm>
        </p:grpSpPr>
        <p:sp>
          <p:nvSpPr>
            <p:cNvPr id="43019" name="Text Box 186"/>
            <p:cNvSpPr txBox="1">
              <a:spLocks noChangeArrowheads="1"/>
            </p:cNvSpPr>
            <p:nvPr/>
          </p:nvSpPr>
          <p:spPr bwMode="auto">
            <a:xfrm>
              <a:off x="8337376" y="6597353"/>
              <a:ext cx="151216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200">
                  <a:cs typeface="Arial" pitchFamily="34" charset="0"/>
                </a:rPr>
                <a:t>Teleclass  2015</a:t>
              </a:r>
              <a:endParaRPr lang="en-US" sz="1200">
                <a:cs typeface="Arial" pitchFamily="34" charset="0"/>
              </a:endParaRPr>
            </a:p>
          </p:txBody>
        </p:sp>
        <p:pic>
          <p:nvPicPr>
            <p:cNvPr id="43020" name="Picture 10" descr="university logo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769424" y="11752"/>
              <a:ext cx="1152453" cy="1124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1" name="Picture 22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-5400000">
              <a:off x="8373382" y="3392997"/>
              <a:ext cx="1944216" cy="1152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2" name="Picture 23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rot="-5400000">
              <a:off x="8396244" y="1508370"/>
              <a:ext cx="1908934" cy="1141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3" name="Picture 24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-5400000">
              <a:off x="8504878" y="5196230"/>
              <a:ext cx="1665669" cy="1136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018" name="TextBox 25"/>
          <p:cNvSpPr txBox="1">
            <a:spLocks noChangeArrowheads="1"/>
          </p:cNvSpPr>
          <p:nvPr/>
        </p:nvSpPr>
        <p:spPr bwMode="auto">
          <a:xfrm>
            <a:off x="34925" y="6538913"/>
            <a:ext cx="384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333399"/>
                </a:solidFill>
                <a:ea typeface="MS PGothic" charset="-128"/>
                <a:cs typeface="MS PGothic" charset="-128"/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32550" y="2997200"/>
            <a:ext cx="938213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0875" y="4437063"/>
            <a:ext cx="19272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2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37163" y="4724400"/>
            <a:ext cx="2847975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 Box 3"/>
          <p:cNvSpPr txBox="1">
            <a:spLocks noChangeArrowheads="1"/>
          </p:cNvSpPr>
          <p:nvPr/>
        </p:nvSpPr>
        <p:spPr bwMode="auto">
          <a:xfrm>
            <a:off x="52388" y="188913"/>
            <a:ext cx="47101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57188" indent="-357188" algn="ctr" eaLnBrk="0" hangingPunct="0"/>
            <a:r>
              <a:rPr lang="en-GB" sz="2400">
                <a:solidFill>
                  <a:schemeClr val="bg1"/>
                </a:solidFill>
                <a:latin typeface="65 Helvetica Medium" charset="0"/>
                <a:ea typeface="MS PGothic" charset="-128"/>
                <a:cs typeface="MS PGothic" charset="-128"/>
              </a:rPr>
              <a:t>USE OF BIOCIDAL PRODUCTS</a:t>
            </a:r>
          </a:p>
        </p:txBody>
      </p:sp>
      <p:pic>
        <p:nvPicPr>
          <p:cNvPr id="44038" name="Picture 16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7525" y="2708275"/>
            <a:ext cx="863600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1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05350" y="2492375"/>
            <a:ext cx="1395413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20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09913" y="3933825"/>
            <a:ext cx="1528762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Picture 21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900738" y="692150"/>
            <a:ext cx="1795462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2" name="Picture 24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705350" y="5445125"/>
            <a:ext cx="92075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3" name="Picture 25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444750" y="981075"/>
            <a:ext cx="1177925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4" name="Picture 26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50875" y="1196975"/>
            <a:ext cx="1727200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5" name="Picture 27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043238" y="5229225"/>
            <a:ext cx="12192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6" name="Picture 28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441700" y="2060575"/>
            <a:ext cx="847725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7" name="Picture 29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979613" y="2492375"/>
            <a:ext cx="882650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8" name="Picture 30"/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371975" y="765175"/>
            <a:ext cx="906463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9" name="TextBox 22"/>
          <p:cNvSpPr txBox="1">
            <a:spLocks noChangeArrowheads="1"/>
          </p:cNvSpPr>
          <p:nvPr/>
        </p:nvSpPr>
        <p:spPr bwMode="auto">
          <a:xfrm>
            <a:off x="30163" y="6538913"/>
            <a:ext cx="384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333399"/>
                </a:solidFill>
                <a:ea typeface="MS PGothic" charset="-128"/>
                <a:cs typeface="MS PGothic" charset="-128"/>
              </a:rPr>
              <a:t>13</a:t>
            </a:r>
          </a:p>
        </p:txBody>
      </p:sp>
      <p:sp>
        <p:nvSpPr>
          <p:cNvPr id="44050" name="Text Box 14"/>
          <p:cNvSpPr txBox="1">
            <a:spLocks noChangeArrowheads="1"/>
          </p:cNvSpPr>
          <p:nvPr/>
        </p:nvSpPr>
        <p:spPr bwMode="auto">
          <a:xfrm>
            <a:off x="-14288" y="158750"/>
            <a:ext cx="6545263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82675" eaLnBrk="0" hangingPunct="0">
              <a:tabLst>
                <a:tab pos="533400" algn="l"/>
                <a:tab pos="808038" algn="l"/>
                <a:tab pos="1341438" algn="l"/>
              </a:tabLst>
            </a:pPr>
            <a:r>
              <a:rPr lang="en-GB" sz="2400">
                <a:solidFill>
                  <a:srgbClr val="000000"/>
                </a:solidFill>
                <a:ea typeface="MS PGothic" charset="-128"/>
                <a:cs typeface="MS PGothic" charset="-128"/>
              </a:rPr>
              <a:t>BREAKING THE CHAIN OF TRANSMISSION</a:t>
            </a:r>
          </a:p>
        </p:txBody>
      </p:sp>
      <p:grpSp>
        <p:nvGrpSpPr>
          <p:cNvPr id="44051" name="Group 24"/>
          <p:cNvGrpSpPr>
            <a:grpSpLocks/>
          </p:cNvGrpSpPr>
          <p:nvPr/>
        </p:nvGrpSpPr>
        <p:grpSpPr bwMode="auto">
          <a:xfrm>
            <a:off x="7696200" y="11113"/>
            <a:ext cx="1462088" cy="6862762"/>
            <a:chOff x="8337376" y="11752"/>
            <a:chExt cx="1584501" cy="6862600"/>
          </a:xfrm>
        </p:grpSpPr>
        <p:sp>
          <p:nvSpPr>
            <p:cNvPr id="44052" name="Text Box 186"/>
            <p:cNvSpPr txBox="1">
              <a:spLocks noChangeArrowheads="1"/>
            </p:cNvSpPr>
            <p:nvPr/>
          </p:nvSpPr>
          <p:spPr bwMode="auto">
            <a:xfrm>
              <a:off x="8337376" y="6597353"/>
              <a:ext cx="151216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200">
                  <a:cs typeface="Arial" pitchFamily="34" charset="0"/>
                </a:rPr>
                <a:t>Teleclass  2015</a:t>
              </a:r>
              <a:endParaRPr lang="en-US" sz="1200">
                <a:cs typeface="Arial" pitchFamily="34" charset="0"/>
              </a:endParaRPr>
            </a:p>
          </p:txBody>
        </p:sp>
        <p:pic>
          <p:nvPicPr>
            <p:cNvPr id="44053" name="Picture 10" descr="university logo"/>
            <p:cNvPicPr>
              <a:picLocks noChangeAspect="1"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8769424" y="11752"/>
              <a:ext cx="1152453" cy="1124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4" name="Picture 27"/>
            <p:cNvPicPr>
              <a:picLocks noChangeAspect="1"/>
            </p:cNvPicPr>
            <p:nvPr/>
          </p:nvPicPr>
          <p:blipFill>
            <a:blip r:embed="rId17" cstate="email"/>
            <a:srcRect/>
            <a:stretch>
              <a:fillRect/>
            </a:stretch>
          </p:blipFill>
          <p:spPr bwMode="auto">
            <a:xfrm rot="-5400000">
              <a:off x="8373382" y="3392997"/>
              <a:ext cx="1944216" cy="1152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5" name="Picture 28"/>
            <p:cNvPicPr>
              <a:picLocks noChangeAspect="1"/>
            </p:cNvPicPr>
            <p:nvPr/>
          </p:nvPicPr>
          <p:blipFill>
            <a:blip r:embed="rId18" cstate="email"/>
            <a:srcRect/>
            <a:stretch>
              <a:fillRect/>
            </a:stretch>
          </p:blipFill>
          <p:spPr bwMode="auto">
            <a:xfrm rot="-5400000">
              <a:off x="8396244" y="1508370"/>
              <a:ext cx="1908934" cy="1141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6" name="Picture 29"/>
            <p:cNvPicPr>
              <a:picLocks noChangeAspect="1"/>
            </p:cNvPicPr>
            <p:nvPr/>
          </p:nvPicPr>
          <p:blipFill>
            <a:blip r:embed="rId19" cstate="email"/>
            <a:srcRect/>
            <a:stretch>
              <a:fillRect/>
            </a:stretch>
          </p:blipFill>
          <p:spPr bwMode="auto">
            <a:xfrm rot="-5400000">
              <a:off x="8504878" y="5196230"/>
              <a:ext cx="1665669" cy="1136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6"/>
          <p:cNvSpPr txBox="1">
            <a:spLocks noChangeArrowheads="1"/>
          </p:cNvSpPr>
          <p:nvPr/>
        </p:nvSpPr>
        <p:spPr bwMode="auto">
          <a:xfrm>
            <a:off x="119063" y="908050"/>
            <a:ext cx="73771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>
                <a:ea typeface="MS PGothic" charset="-128"/>
                <a:cs typeface="MS PGothic" charset="-128"/>
              </a:rPr>
              <a:t>Possible scenarios for decontaminating high-touch environmental surfaces by wiping </a:t>
            </a:r>
            <a:r>
              <a:rPr lang="en-US">
                <a:latin typeface="65 Helvetica Medium" charset="0"/>
                <a:ea typeface="MS PGothic" charset="-128"/>
                <a:cs typeface="MS PGothic" charset="-128"/>
              </a:rPr>
              <a:t>	</a:t>
            </a:r>
          </a:p>
          <a:p>
            <a:pPr algn="r"/>
            <a:r>
              <a:rPr lang="en-US" sz="1200" b="0">
                <a:latin typeface="65 Helvetica Medium" charset="0"/>
                <a:ea typeface="MS PGothic" charset="-128"/>
                <a:cs typeface="MS PGothic" charset="-128"/>
              </a:rPr>
              <a:t>Sattar and Maillard </a:t>
            </a:r>
            <a:r>
              <a:rPr lang="en-US" sz="1200" b="0" i="1">
                <a:latin typeface="65 Helvetica Medium" charset="0"/>
                <a:ea typeface="MS PGothic" charset="-128"/>
                <a:cs typeface="MS PGothic" charset="-128"/>
              </a:rPr>
              <a:t>AJIC</a:t>
            </a:r>
            <a:r>
              <a:rPr lang="en-US" sz="1200" b="0">
                <a:latin typeface="65 Helvetica Medium" charset="0"/>
                <a:ea typeface="MS PGothic" charset="-128"/>
                <a:cs typeface="MS PGothic" charset="-128"/>
              </a:rPr>
              <a:t> 2013;41:S97-S104.</a:t>
            </a:r>
            <a:endParaRPr lang="en-US" sz="1200" b="0" i="1">
              <a:latin typeface="65 Helvetica Medium" charset="0"/>
              <a:ea typeface="MS PGothic" charset="-128"/>
              <a:cs typeface="MS PGothic" charset="-128"/>
            </a:endParaRPr>
          </a:p>
        </p:txBody>
      </p:sp>
      <p:pic>
        <p:nvPicPr>
          <p:cNvPr id="45059" name="Diagram 2"/>
          <p:cNvPicPr>
            <a:picLocks noChangeArrowheads="1"/>
          </p:cNvPicPr>
          <p:nvPr/>
        </p:nvPicPr>
        <p:blipFill>
          <a:blip r:embed="rId2" cstate="email"/>
          <a:srcRect b="-17"/>
          <a:stretch>
            <a:fillRect/>
          </a:stretch>
        </p:blipFill>
        <p:spPr bwMode="auto">
          <a:xfrm>
            <a:off x="782638" y="2276475"/>
            <a:ext cx="711835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 Box 14"/>
          <p:cNvSpPr txBox="1">
            <a:spLocks noChangeArrowheads="1"/>
          </p:cNvSpPr>
          <p:nvPr/>
        </p:nvSpPr>
        <p:spPr bwMode="auto">
          <a:xfrm>
            <a:off x="-14288" y="158750"/>
            <a:ext cx="6545263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82675" eaLnBrk="0" hangingPunct="0">
              <a:tabLst>
                <a:tab pos="533400" algn="l"/>
                <a:tab pos="808038" algn="l"/>
                <a:tab pos="1341438" algn="l"/>
              </a:tabLst>
            </a:pPr>
            <a:r>
              <a:rPr lang="en-GB" sz="2400">
                <a:solidFill>
                  <a:srgbClr val="000000"/>
                </a:solidFill>
                <a:ea typeface="MS PGothic" charset="-128"/>
                <a:cs typeface="MS PGothic" charset="-128"/>
              </a:rPr>
              <a:t>BREAKING THE CHAIN OF TRANSMISSION</a:t>
            </a:r>
          </a:p>
        </p:txBody>
      </p:sp>
      <p:sp>
        <p:nvSpPr>
          <p:cNvPr id="45061" name="TextBox 15"/>
          <p:cNvSpPr txBox="1">
            <a:spLocks noChangeArrowheads="1"/>
          </p:cNvSpPr>
          <p:nvPr/>
        </p:nvSpPr>
        <p:spPr bwMode="auto">
          <a:xfrm>
            <a:off x="30163" y="6538913"/>
            <a:ext cx="384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333399"/>
                </a:solidFill>
                <a:ea typeface="MS PGothic" charset="-128"/>
                <a:cs typeface="MS PGothic" charset="-128"/>
              </a:rPr>
              <a:t>14</a:t>
            </a:r>
          </a:p>
        </p:txBody>
      </p:sp>
      <p:grpSp>
        <p:nvGrpSpPr>
          <p:cNvPr id="45062" name="Group 12"/>
          <p:cNvGrpSpPr>
            <a:grpSpLocks/>
          </p:cNvGrpSpPr>
          <p:nvPr/>
        </p:nvGrpSpPr>
        <p:grpSpPr bwMode="auto">
          <a:xfrm>
            <a:off x="7696200" y="11113"/>
            <a:ext cx="1462088" cy="6862762"/>
            <a:chOff x="8337376" y="11752"/>
            <a:chExt cx="1584501" cy="6862600"/>
          </a:xfrm>
        </p:grpSpPr>
        <p:sp>
          <p:nvSpPr>
            <p:cNvPr id="45063" name="Text Box 186"/>
            <p:cNvSpPr txBox="1">
              <a:spLocks noChangeArrowheads="1"/>
            </p:cNvSpPr>
            <p:nvPr/>
          </p:nvSpPr>
          <p:spPr bwMode="auto">
            <a:xfrm>
              <a:off x="8337376" y="6597353"/>
              <a:ext cx="151216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200">
                  <a:cs typeface="Arial" pitchFamily="34" charset="0"/>
                </a:rPr>
                <a:t>Teleclass  2015</a:t>
              </a:r>
              <a:endParaRPr lang="en-US" sz="1200">
                <a:cs typeface="Arial" pitchFamily="34" charset="0"/>
              </a:endParaRPr>
            </a:p>
          </p:txBody>
        </p:sp>
        <p:pic>
          <p:nvPicPr>
            <p:cNvPr id="45064" name="Picture 10" descr="university logo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769424" y="11752"/>
              <a:ext cx="1152453" cy="1124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5" name="Picture 18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rot="-5400000">
              <a:off x="8373382" y="3392997"/>
              <a:ext cx="1944216" cy="1152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6" name="Picture 19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-5400000">
              <a:off x="8396244" y="1508370"/>
              <a:ext cx="1908934" cy="1141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7" name="Picture 20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rot="-5400000">
              <a:off x="8504878" y="5196230"/>
              <a:ext cx="1665669" cy="1136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6"/>
          <p:cNvSpPr txBox="1">
            <a:spLocks noChangeArrowheads="1"/>
          </p:cNvSpPr>
          <p:nvPr/>
        </p:nvSpPr>
        <p:spPr bwMode="auto">
          <a:xfrm>
            <a:off x="119063" y="2349500"/>
            <a:ext cx="5316537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82675" eaLnBrk="0" hangingPunct="0">
              <a:lnSpc>
                <a:spcPct val="120000"/>
              </a:lnSpc>
            </a:pPr>
            <a:r>
              <a:rPr lang="en-GB" sz="3200">
                <a:solidFill>
                  <a:srgbClr val="000000"/>
                </a:solidFill>
                <a:cs typeface="Times" pitchFamily="4" charset="0"/>
              </a:rPr>
              <a:t>Can manufacturers and end users rely on standard efficacy tests </a:t>
            </a:r>
          </a:p>
          <a:p>
            <a:pPr algn="ctr" defTabSz="1082675" eaLnBrk="0" hangingPunct="0">
              <a:lnSpc>
                <a:spcPct val="120000"/>
              </a:lnSpc>
            </a:pPr>
            <a:r>
              <a:rPr lang="en-GB" sz="3200">
                <a:solidFill>
                  <a:srgbClr val="000000"/>
                </a:solidFill>
                <a:cs typeface="Times" pitchFamily="4" charset="0"/>
              </a:rPr>
              <a:t>(product claim)?</a:t>
            </a:r>
          </a:p>
        </p:txBody>
      </p:sp>
      <p:pic>
        <p:nvPicPr>
          <p:cNvPr id="46083" name="Picture 10" descr="university log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94663" y="11113"/>
            <a:ext cx="1063625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68950" y="1125538"/>
            <a:ext cx="13970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20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68975" y="4076700"/>
            <a:ext cx="1527175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2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64388" y="1671638"/>
            <a:ext cx="1795462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2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896225" y="3213100"/>
            <a:ext cx="881063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8" name="TextBox 12"/>
          <p:cNvSpPr txBox="1">
            <a:spLocks noChangeArrowheads="1"/>
          </p:cNvSpPr>
          <p:nvPr/>
        </p:nvSpPr>
        <p:spPr bwMode="auto">
          <a:xfrm>
            <a:off x="30163" y="6538913"/>
            <a:ext cx="384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333399"/>
                </a:solidFill>
                <a:ea typeface="MS PGothic" charset="-128"/>
                <a:cs typeface="MS PGothic" charset="-128"/>
              </a:rPr>
              <a:t>15</a:t>
            </a:r>
          </a:p>
        </p:txBody>
      </p:sp>
      <p:sp>
        <p:nvSpPr>
          <p:cNvPr id="46089" name="Text Box 186"/>
          <p:cNvSpPr txBox="1">
            <a:spLocks noChangeArrowheads="1"/>
          </p:cNvSpPr>
          <p:nvPr/>
        </p:nvSpPr>
        <p:spPr bwMode="auto">
          <a:xfrm>
            <a:off x="7696200" y="6608763"/>
            <a:ext cx="13954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200">
                <a:cs typeface="Arial" pitchFamily="34" charset="0"/>
              </a:rPr>
              <a:t>Teleclass  2015</a:t>
            </a:r>
            <a:endParaRPr lang="en-US" sz="120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850" y="1416050"/>
            <a:ext cx="3368675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38625" y="1055688"/>
            <a:ext cx="3790950" cy="546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52388" y="163513"/>
            <a:ext cx="850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400">
                <a:solidFill>
                  <a:srgbClr val="000000"/>
                </a:solidFill>
                <a:cs typeface="Arial" pitchFamily="34" charset="0"/>
              </a:rPr>
              <a:t>HOW TO DETERMINE WIPE EFFICACY?</a:t>
            </a:r>
            <a:endParaRPr lang="en-GB" sz="2400" i="1">
              <a:solidFill>
                <a:srgbClr val="000000"/>
              </a:solidFill>
              <a:ea typeface="DFKai-SB" charset="0"/>
              <a:cs typeface="DFKai-SB" charset="0"/>
            </a:endParaRPr>
          </a:p>
        </p:txBody>
      </p:sp>
      <p:sp>
        <p:nvSpPr>
          <p:cNvPr id="47109" name="TextBox 9"/>
          <p:cNvSpPr txBox="1">
            <a:spLocks noChangeArrowheads="1"/>
          </p:cNvSpPr>
          <p:nvPr/>
        </p:nvSpPr>
        <p:spPr bwMode="auto">
          <a:xfrm>
            <a:off x="30163" y="6538913"/>
            <a:ext cx="384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333399"/>
                </a:solidFill>
                <a:ea typeface="MS PGothic" charset="-128"/>
                <a:cs typeface="MS PGothic" charset="-128"/>
              </a:rPr>
              <a:t>16</a:t>
            </a:r>
          </a:p>
        </p:txBody>
      </p:sp>
      <p:grpSp>
        <p:nvGrpSpPr>
          <p:cNvPr id="47110" name="Group 11"/>
          <p:cNvGrpSpPr>
            <a:grpSpLocks/>
          </p:cNvGrpSpPr>
          <p:nvPr/>
        </p:nvGrpSpPr>
        <p:grpSpPr bwMode="auto">
          <a:xfrm>
            <a:off x="7696200" y="11113"/>
            <a:ext cx="1462088" cy="6862762"/>
            <a:chOff x="8337376" y="11752"/>
            <a:chExt cx="1584501" cy="6862600"/>
          </a:xfrm>
        </p:grpSpPr>
        <p:sp>
          <p:nvSpPr>
            <p:cNvPr id="47111" name="Text Box 186"/>
            <p:cNvSpPr txBox="1">
              <a:spLocks noChangeArrowheads="1"/>
            </p:cNvSpPr>
            <p:nvPr/>
          </p:nvSpPr>
          <p:spPr bwMode="auto">
            <a:xfrm>
              <a:off x="8337376" y="6597353"/>
              <a:ext cx="151216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200">
                  <a:cs typeface="Arial" pitchFamily="34" charset="0"/>
                </a:rPr>
                <a:t>Teleclass  2015</a:t>
              </a:r>
              <a:endParaRPr lang="en-US" sz="1200">
                <a:cs typeface="Arial" pitchFamily="34" charset="0"/>
              </a:endParaRPr>
            </a:p>
          </p:txBody>
        </p:sp>
        <p:pic>
          <p:nvPicPr>
            <p:cNvPr id="47112" name="Picture 10" descr="university logo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8769424" y="11752"/>
              <a:ext cx="1152453" cy="1124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3" name="Picture 14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-5400000">
              <a:off x="8373382" y="3392997"/>
              <a:ext cx="1944216" cy="1152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4" name="Picture 15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rot="-5400000">
              <a:off x="8396244" y="1508370"/>
              <a:ext cx="1908934" cy="1141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5" name="Picture 16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 rot="-5400000">
              <a:off x="8504878" y="5196230"/>
              <a:ext cx="1665669" cy="1136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850" y="1412875"/>
            <a:ext cx="3368675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Rectangle 1"/>
          <p:cNvSpPr>
            <a:spLocks noChangeArrowheads="1"/>
          </p:cNvSpPr>
          <p:nvPr/>
        </p:nvSpPr>
        <p:spPr bwMode="auto">
          <a:xfrm>
            <a:off x="4173538" y="908050"/>
            <a:ext cx="3787775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b="0">
                <a:latin typeface="Helvetica" pitchFamily="34" charset="0"/>
                <a:ea typeface="MS PGothic" charset="-128"/>
                <a:cs typeface="MS PGothic" charset="-128"/>
              </a:rPr>
              <a:t>“The main purpose of wipes is to remove contamination from surfaces. Additionally, some wipes may provide some antimicrobial activity by the inclusion of a disinfectant although this activity might be limited based on contact time, type of surface and contamination present.”</a:t>
            </a:r>
            <a:endParaRPr lang="en-US" sz="1800">
              <a:latin typeface="Helvetica" pitchFamily="34" charset="0"/>
              <a:ea typeface="MS PGothic" charset="-128"/>
              <a:cs typeface="MS PGothic" charset="-128"/>
            </a:endParaRPr>
          </a:p>
        </p:txBody>
      </p:sp>
      <p:sp>
        <p:nvSpPr>
          <p:cNvPr id="48132" name="Rectangle 2"/>
          <p:cNvSpPr>
            <a:spLocks noChangeArrowheads="1"/>
          </p:cNvSpPr>
          <p:nvPr/>
        </p:nvSpPr>
        <p:spPr bwMode="auto">
          <a:xfrm>
            <a:off x="4106863" y="3789363"/>
            <a:ext cx="3789362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b="0">
                <a:latin typeface="Helvetica" pitchFamily="34" charset="0"/>
                <a:ea typeface="MS PGothic" charset="-128"/>
                <a:cs typeface="MS PGothic" charset="-128"/>
              </a:rPr>
              <a:t>“There are currently no accepted standards to support the selection and purchase of disinfectant wipes in health care.”</a:t>
            </a:r>
            <a:endParaRPr lang="en-US" sz="1800">
              <a:latin typeface="Helvetica" pitchFamily="34" charset="0"/>
              <a:ea typeface="MS PGothic" charset="-128"/>
              <a:cs typeface="MS PGothic" charset="-128"/>
            </a:endParaRPr>
          </a:p>
        </p:txBody>
      </p:sp>
      <p:sp>
        <p:nvSpPr>
          <p:cNvPr id="48133" name="TextBox 3"/>
          <p:cNvSpPr txBox="1">
            <a:spLocks noChangeArrowheads="1"/>
          </p:cNvSpPr>
          <p:nvPr/>
        </p:nvSpPr>
        <p:spPr bwMode="auto">
          <a:xfrm>
            <a:off x="4106863" y="5375275"/>
            <a:ext cx="36560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>
                <a:latin typeface="Helvetica" pitchFamily="34" charset="0"/>
                <a:ea typeface="MS PGothic" charset="-128"/>
                <a:cs typeface="MS PGothic" charset="-128"/>
              </a:rPr>
              <a:t>Support the use of surface test rather than  suspension test</a:t>
            </a:r>
          </a:p>
        </p:txBody>
      </p:sp>
      <p:sp>
        <p:nvSpPr>
          <p:cNvPr id="48134" name="TextBox 11"/>
          <p:cNvSpPr txBox="1">
            <a:spLocks noChangeArrowheads="1"/>
          </p:cNvSpPr>
          <p:nvPr/>
        </p:nvSpPr>
        <p:spPr bwMode="auto">
          <a:xfrm>
            <a:off x="30163" y="6538913"/>
            <a:ext cx="384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333399"/>
                </a:solidFill>
                <a:ea typeface="MS PGothic" charset="-128"/>
                <a:cs typeface="MS PGothic" charset="-128"/>
              </a:rPr>
              <a:t>17</a:t>
            </a:r>
          </a:p>
        </p:txBody>
      </p:sp>
      <p:grpSp>
        <p:nvGrpSpPr>
          <p:cNvPr id="48135" name="Group 13"/>
          <p:cNvGrpSpPr>
            <a:grpSpLocks/>
          </p:cNvGrpSpPr>
          <p:nvPr/>
        </p:nvGrpSpPr>
        <p:grpSpPr bwMode="auto">
          <a:xfrm>
            <a:off x="7696200" y="11113"/>
            <a:ext cx="1462088" cy="6862762"/>
            <a:chOff x="8337376" y="11752"/>
            <a:chExt cx="1584501" cy="6862600"/>
          </a:xfrm>
        </p:grpSpPr>
        <p:sp>
          <p:nvSpPr>
            <p:cNvPr id="48137" name="Text Box 186"/>
            <p:cNvSpPr txBox="1">
              <a:spLocks noChangeArrowheads="1"/>
            </p:cNvSpPr>
            <p:nvPr/>
          </p:nvSpPr>
          <p:spPr bwMode="auto">
            <a:xfrm>
              <a:off x="8337376" y="6597353"/>
              <a:ext cx="151216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200">
                  <a:cs typeface="Arial" pitchFamily="34" charset="0"/>
                </a:rPr>
                <a:t>Teleclass  2015</a:t>
              </a:r>
              <a:endParaRPr lang="en-US" sz="1200">
                <a:cs typeface="Arial" pitchFamily="34" charset="0"/>
              </a:endParaRPr>
            </a:p>
          </p:txBody>
        </p:sp>
        <p:pic>
          <p:nvPicPr>
            <p:cNvPr id="48138" name="Picture 10" descr="university logo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769424" y="11752"/>
              <a:ext cx="1152453" cy="1124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39" name="Picture 16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rot="-5400000">
              <a:off x="8373382" y="3392997"/>
              <a:ext cx="1944216" cy="1152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40" name="Picture 17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-5400000">
              <a:off x="8396244" y="1508370"/>
              <a:ext cx="1908934" cy="1141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41" name="Picture 18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rot="-5400000">
              <a:off x="8504878" y="5196230"/>
              <a:ext cx="1665669" cy="1136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136" name="Text Box 4"/>
          <p:cNvSpPr txBox="1">
            <a:spLocks noChangeArrowheads="1"/>
          </p:cNvSpPr>
          <p:nvPr/>
        </p:nvSpPr>
        <p:spPr bwMode="auto">
          <a:xfrm>
            <a:off x="52388" y="163513"/>
            <a:ext cx="850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400">
                <a:solidFill>
                  <a:srgbClr val="000000"/>
                </a:solidFill>
                <a:cs typeface="Arial" pitchFamily="34" charset="0"/>
              </a:rPr>
              <a:t>HOW TO DETERMINE WIPE EFFICACY?</a:t>
            </a:r>
            <a:endParaRPr lang="en-GB" sz="2400" i="1">
              <a:solidFill>
                <a:srgbClr val="000000"/>
              </a:solidFill>
              <a:ea typeface="DFKai-SB" charset="0"/>
              <a:cs typeface="DFKai-SB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6"/>
          <p:cNvSpPr txBox="1">
            <a:spLocks noChangeArrowheads="1"/>
          </p:cNvSpPr>
          <p:nvPr/>
        </p:nvSpPr>
        <p:spPr bwMode="auto">
          <a:xfrm>
            <a:off x="76200" y="836613"/>
            <a:ext cx="7908925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400">
                <a:latin typeface="65 Helvetica Medium" charset="0"/>
                <a:ea typeface="MS PGothic" charset="-128"/>
                <a:cs typeface="MS PGothic" charset="-128"/>
              </a:rPr>
              <a:t>Phase 2, step 2 tests: surface tests </a:t>
            </a:r>
          </a:p>
          <a:p>
            <a:pPr eaLnBrk="0" hangingPunct="0"/>
            <a:endParaRPr lang="en-GB" sz="2800" b="0">
              <a:latin typeface="65 Helvetica Medium" charset="0"/>
              <a:ea typeface="MS PGothic" charset="-128"/>
              <a:cs typeface="MS PGothic" charset="-128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en-GB" b="0">
                <a:latin typeface="65 Helvetica Medium" charset="0"/>
                <a:ea typeface="MS PGothic" charset="-128"/>
                <a:cs typeface="MS PGothic" charset="-128"/>
              </a:rPr>
              <a:t>Determine bactericidal, fungicidal, virucidal or sporicidal activity under laboratory conditions that simulate practical conditions. </a:t>
            </a:r>
          </a:p>
          <a:p>
            <a:pPr eaLnBrk="0" hangingPunct="0"/>
            <a:endParaRPr lang="en-GB" b="0">
              <a:latin typeface="65 Helvetica Medium" charset="0"/>
              <a:ea typeface="MS PGothic" charset="-128"/>
              <a:cs typeface="MS PGothic" charset="-128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en-GB" b="0">
                <a:latin typeface="65 Helvetica Medium" charset="0"/>
                <a:ea typeface="MS PGothic" charset="-128"/>
                <a:cs typeface="MS PGothic" charset="-128"/>
              </a:rPr>
              <a:t>Can be used to make a claim (liquid expressed from wipes)</a:t>
            </a:r>
          </a:p>
          <a:p>
            <a:pPr eaLnBrk="0" hangingPunct="0"/>
            <a:endParaRPr lang="en-GB" b="0">
              <a:latin typeface="65 Helvetica Medium" charset="0"/>
              <a:ea typeface="MS PGothic" charset="-128"/>
              <a:cs typeface="MS PGothic" charset="-128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en-GB" b="0">
                <a:latin typeface="65 Helvetica Medium" charset="0"/>
                <a:ea typeface="MS PGothic" charset="-128"/>
                <a:cs typeface="MS PGothic" charset="-128"/>
              </a:rPr>
              <a:t>Application for surface disinfection</a:t>
            </a:r>
          </a:p>
          <a:p>
            <a:pPr eaLnBrk="0" hangingPunct="0"/>
            <a:endParaRPr lang="en-GB" sz="1800" b="0">
              <a:latin typeface="65 Helvetica Medium" charset="0"/>
              <a:ea typeface="MS PGothic" charset="-128"/>
              <a:cs typeface="MS PGothic" charset="-128"/>
            </a:endParaRPr>
          </a:p>
          <a:p>
            <a:pPr eaLnBrk="0" hangingPunct="0"/>
            <a:r>
              <a:rPr lang="en-GB" sz="1800">
                <a:solidFill>
                  <a:srgbClr val="FF6600"/>
                </a:solidFill>
                <a:latin typeface="65 Helvetica Medium" charset="0"/>
                <a:ea typeface="MS PGothic" charset="-128"/>
                <a:cs typeface="MS PGothic" charset="-128"/>
              </a:rPr>
              <a:t>e.g. </a:t>
            </a:r>
            <a:r>
              <a:rPr lang="en-US" sz="1800" b="0">
                <a:solidFill>
                  <a:srgbClr val="FF6600"/>
                </a:solidFill>
                <a:latin typeface="65 Helvetica Medium" charset="0"/>
                <a:ea typeface="MS PGothic" charset="-128"/>
                <a:cs typeface="MS PGothic" charset="-128"/>
              </a:rPr>
              <a:t>EN14561</a:t>
            </a:r>
            <a:r>
              <a:rPr lang="en-GB" sz="1800" b="0">
                <a:solidFill>
                  <a:srgbClr val="FF6600"/>
                </a:solidFill>
                <a:latin typeface="65 Helvetica Medium" charset="0"/>
                <a:ea typeface="MS PGothic" charset="-128"/>
                <a:cs typeface="MS PGothic" charset="-128"/>
              </a:rPr>
              <a:t>: 	</a:t>
            </a:r>
            <a:r>
              <a:rPr lang="en-US" sz="1800" b="0">
                <a:solidFill>
                  <a:srgbClr val="FF6600"/>
                </a:solidFill>
                <a:latin typeface="65 Helvetica Medium" charset="0"/>
                <a:ea typeface="MS PGothic" charset="-128"/>
                <a:cs typeface="MS PGothic" charset="-128"/>
              </a:rPr>
              <a:t>Quantitative carrier test for the evaluation of bactericidal 		activity for instruments used in the medical area</a:t>
            </a:r>
            <a:r>
              <a:rPr lang="en-GB" sz="1800" b="0">
                <a:solidFill>
                  <a:srgbClr val="FF6600"/>
                </a:solidFill>
                <a:latin typeface="65 Helvetica Medium" charset="0"/>
                <a:ea typeface="MS PGothic" charset="-128"/>
                <a:cs typeface="MS PGothic" charset="-128"/>
              </a:rPr>
              <a:t>	 	</a:t>
            </a:r>
          </a:p>
          <a:p>
            <a:pPr eaLnBrk="0" hangingPunct="0"/>
            <a:r>
              <a:rPr lang="en-GB" sz="1800" b="0">
                <a:solidFill>
                  <a:srgbClr val="FF6600"/>
                </a:solidFill>
                <a:latin typeface="65 Helvetica Medium" charset="0"/>
                <a:ea typeface="MS PGothic" charset="-128"/>
                <a:cs typeface="MS PGothic" charset="-128"/>
              </a:rPr>
              <a:t>	Temperature: 20</a:t>
            </a:r>
            <a:r>
              <a:rPr lang="en-US" sz="1800" b="0">
                <a:solidFill>
                  <a:srgbClr val="FF6600"/>
                </a:solidFill>
                <a:latin typeface="65 Helvetica Medium" charset="0"/>
                <a:ea typeface="MS PGothic" charset="-128"/>
                <a:cs typeface="MS PGothic" charset="-128"/>
              </a:rPr>
              <a:t>º</a:t>
            </a:r>
            <a:r>
              <a:rPr lang="en-GB" sz="1800" b="0">
                <a:solidFill>
                  <a:srgbClr val="FF6600"/>
                </a:solidFill>
                <a:latin typeface="65 Helvetica Medium" charset="0"/>
                <a:ea typeface="MS PGothic" charset="-128"/>
                <a:cs typeface="MS PGothic" charset="-128"/>
              </a:rPr>
              <a:t>C(4-40</a:t>
            </a:r>
            <a:r>
              <a:rPr lang="en-US" sz="1800" b="0">
                <a:solidFill>
                  <a:srgbClr val="FF6600"/>
                </a:solidFill>
                <a:latin typeface="65 Helvetica Medium" charset="0"/>
                <a:ea typeface="MS PGothic" charset="-128"/>
                <a:cs typeface="MS PGothic" charset="-128"/>
              </a:rPr>
              <a:t>º</a:t>
            </a:r>
            <a:r>
              <a:rPr lang="en-GB" sz="1800" b="0">
                <a:solidFill>
                  <a:srgbClr val="FF6600"/>
                </a:solidFill>
                <a:latin typeface="65 Helvetica Medium" charset="0"/>
                <a:ea typeface="MS PGothic" charset="-128"/>
                <a:cs typeface="MS PGothic" charset="-128"/>
              </a:rPr>
              <a:t>C); contact time: 5 min (1-60 min) + soiling</a:t>
            </a:r>
          </a:p>
        </p:txBody>
      </p:sp>
      <p:sp>
        <p:nvSpPr>
          <p:cNvPr id="49155" name="TextBox 8"/>
          <p:cNvSpPr txBox="1">
            <a:spLocks noChangeArrowheads="1"/>
          </p:cNvSpPr>
          <p:nvPr/>
        </p:nvSpPr>
        <p:spPr bwMode="auto">
          <a:xfrm>
            <a:off x="30163" y="6538913"/>
            <a:ext cx="384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333399"/>
                </a:solidFill>
                <a:ea typeface="MS PGothic" charset="-128"/>
                <a:cs typeface="MS PGothic" charset="-128"/>
              </a:rPr>
              <a:t>18</a:t>
            </a:r>
          </a:p>
        </p:txBody>
      </p:sp>
      <p:pic>
        <p:nvPicPr>
          <p:cNvPr id="49156" name="Picture 10" descr="university log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94663" y="11113"/>
            <a:ext cx="1063625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 Box 186"/>
          <p:cNvSpPr txBox="1">
            <a:spLocks noChangeArrowheads="1"/>
          </p:cNvSpPr>
          <p:nvPr/>
        </p:nvSpPr>
        <p:spPr bwMode="auto">
          <a:xfrm>
            <a:off x="7696200" y="6608763"/>
            <a:ext cx="13954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200">
                <a:cs typeface="Arial" pitchFamily="34" charset="0"/>
              </a:rPr>
              <a:t>Teleclass  2015</a:t>
            </a:r>
            <a:endParaRPr lang="en-US" sz="1200">
              <a:cs typeface="Arial" pitchFamily="34" charset="0"/>
            </a:endParaRPr>
          </a:p>
        </p:txBody>
      </p:sp>
      <p:sp>
        <p:nvSpPr>
          <p:cNvPr id="49158" name="Text Box 4"/>
          <p:cNvSpPr txBox="1">
            <a:spLocks noChangeArrowheads="1"/>
          </p:cNvSpPr>
          <p:nvPr/>
        </p:nvSpPr>
        <p:spPr bwMode="auto">
          <a:xfrm>
            <a:off x="52388" y="163513"/>
            <a:ext cx="850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400">
                <a:solidFill>
                  <a:srgbClr val="000000"/>
                </a:solidFill>
                <a:cs typeface="Arial" pitchFamily="34" charset="0"/>
              </a:rPr>
              <a:t>HOW TO DETERMINE WIPE EFFICACY?</a:t>
            </a:r>
            <a:endParaRPr lang="en-GB" sz="2400" i="1">
              <a:solidFill>
                <a:srgbClr val="000000"/>
              </a:solidFill>
              <a:ea typeface="DFKai-SB" charset="0"/>
              <a:cs typeface="DFKai-SB" charset="0"/>
            </a:endParaRPr>
          </a:p>
        </p:txBody>
      </p:sp>
      <p:pic>
        <p:nvPicPr>
          <p:cNvPr id="49159" name="Picture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8088" y="1447800"/>
            <a:ext cx="15255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6"/>
          <p:cNvSpPr txBox="1">
            <a:spLocks noChangeArrowheads="1"/>
          </p:cNvSpPr>
          <p:nvPr/>
        </p:nvSpPr>
        <p:spPr bwMode="auto">
          <a:xfrm>
            <a:off x="119063" y="836613"/>
            <a:ext cx="764381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400">
                <a:latin typeface="65 Helvetica Medium" charset="0"/>
                <a:ea typeface="MS PGothic" charset="-128"/>
                <a:cs typeface="MS PGothic" charset="-128"/>
              </a:rPr>
              <a:t>Phase 1, step 1 tests: basic activity (suspension test)</a:t>
            </a:r>
          </a:p>
          <a:p>
            <a:pPr eaLnBrk="0" hangingPunct="0"/>
            <a:endParaRPr lang="en-GB" sz="1800">
              <a:latin typeface="65 Helvetica Medium" charset="0"/>
              <a:ea typeface="MS PGothic" charset="-128"/>
              <a:cs typeface="MS PGothic" charset="-128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en-GB" sz="1800">
                <a:latin typeface="65 Helvetica Medium" charset="0"/>
                <a:ea typeface="MS PGothic" charset="-128"/>
                <a:cs typeface="MS PGothic" charset="-128"/>
              </a:rPr>
              <a:t>	</a:t>
            </a:r>
            <a:r>
              <a:rPr lang="en-GB" b="0">
                <a:latin typeface="65 Helvetica Medium" charset="0"/>
                <a:ea typeface="MS PGothic" charset="-128"/>
                <a:cs typeface="MS PGothic" charset="-128"/>
              </a:rPr>
              <a:t>Does my product show some antimicrobial activity (yes/no)</a:t>
            </a:r>
          </a:p>
          <a:p>
            <a:pPr eaLnBrk="0" hangingPunct="0">
              <a:buFont typeface="Arial" pitchFamily="34" charset="0"/>
              <a:buChar char="•"/>
            </a:pPr>
            <a:endParaRPr lang="en-GB" b="0">
              <a:latin typeface="65 Helvetica Medium" charset="0"/>
              <a:ea typeface="MS PGothic" charset="-128"/>
              <a:cs typeface="MS PGothic" charset="-128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en-GB" b="0">
                <a:latin typeface="65 Helvetica Medium" charset="0"/>
                <a:ea typeface="MS PGothic" charset="-128"/>
                <a:cs typeface="MS PGothic" charset="-128"/>
              </a:rPr>
              <a:t>	Not to be used to make a claim</a:t>
            </a:r>
          </a:p>
          <a:p>
            <a:pPr eaLnBrk="0" hangingPunct="0"/>
            <a:endParaRPr lang="en-GB" sz="1800">
              <a:latin typeface="65 Helvetica Medium" charset="0"/>
              <a:ea typeface="MS PGothic" charset="-128"/>
              <a:cs typeface="MS PGothic" charset="-128"/>
            </a:endParaRPr>
          </a:p>
          <a:p>
            <a:pPr eaLnBrk="0" hangingPunct="0"/>
            <a:r>
              <a:rPr lang="en-GB" sz="1800">
                <a:solidFill>
                  <a:srgbClr val="FF6600"/>
                </a:solidFill>
                <a:latin typeface="65 Helvetica Medium" charset="0"/>
                <a:ea typeface="MS PGothic" charset="-128"/>
                <a:cs typeface="MS PGothic" charset="-128"/>
              </a:rPr>
              <a:t>e.g. 	(BS)EN14347: </a:t>
            </a:r>
            <a:r>
              <a:rPr lang="en-GB" sz="1800" b="0">
                <a:solidFill>
                  <a:srgbClr val="FF6600"/>
                </a:solidFill>
                <a:latin typeface="65 Helvetica Medium" charset="0"/>
                <a:ea typeface="MS PGothic" charset="-128"/>
                <a:cs typeface="MS PGothic" charset="-128"/>
              </a:rPr>
              <a:t>Basic sporicidal activity</a:t>
            </a:r>
          </a:p>
          <a:p>
            <a:pPr eaLnBrk="0" hangingPunct="0"/>
            <a:r>
              <a:rPr lang="en-GB" sz="1800" b="0">
                <a:solidFill>
                  <a:srgbClr val="FF6600"/>
                </a:solidFill>
                <a:latin typeface="65 Helvetica Medium" charset="0"/>
                <a:ea typeface="MS PGothic" charset="-128"/>
                <a:cs typeface="MS PGothic" charset="-128"/>
              </a:rPr>
              <a:t>	Temperature: 20</a:t>
            </a:r>
            <a:r>
              <a:rPr lang="en-US" sz="1800" b="0">
                <a:solidFill>
                  <a:srgbClr val="FF6600"/>
                </a:solidFill>
                <a:latin typeface="65 Helvetica Medium" charset="0"/>
                <a:ea typeface="MS PGothic" charset="-128"/>
                <a:cs typeface="MS PGothic" charset="-128"/>
              </a:rPr>
              <a:t>º</a:t>
            </a:r>
            <a:r>
              <a:rPr lang="en-GB" sz="1800" b="0">
                <a:solidFill>
                  <a:srgbClr val="FF6600"/>
                </a:solidFill>
                <a:latin typeface="65 Helvetica Medium" charset="0"/>
                <a:ea typeface="MS PGothic" charset="-128"/>
                <a:cs typeface="MS PGothic" charset="-128"/>
              </a:rPr>
              <a:t>C; contact time one of the following 30, 60, 120 min; no soiling (no </a:t>
            </a:r>
            <a:r>
              <a:rPr lang="en-GB" sz="1800" b="0" i="1">
                <a:solidFill>
                  <a:srgbClr val="FF6600"/>
                </a:solidFill>
                <a:latin typeface="65 Helvetica Medium" charset="0"/>
                <a:ea typeface="MS PGothic" charset="-128"/>
                <a:cs typeface="MS PGothic" charset="-128"/>
              </a:rPr>
              <a:t>C. difficile</a:t>
            </a:r>
            <a:r>
              <a:rPr lang="en-GB" sz="1800" b="0">
                <a:solidFill>
                  <a:srgbClr val="FF6600"/>
                </a:solidFill>
                <a:latin typeface="65 Helvetica Medium" charset="0"/>
                <a:ea typeface="MS PGothic" charset="-128"/>
                <a:cs typeface="MS PGothic" charset="-128"/>
              </a:rPr>
              <a:t>)</a:t>
            </a:r>
            <a:endParaRPr lang="en-GB" sz="1600">
              <a:solidFill>
                <a:srgbClr val="FF6600"/>
              </a:solidFill>
              <a:latin typeface="65 Helvetica Medium" charset="0"/>
              <a:ea typeface="MS PGothic" charset="-128"/>
              <a:cs typeface="MS PGothic" charset="-128"/>
            </a:endParaRPr>
          </a:p>
          <a:p>
            <a:pPr eaLnBrk="0" hangingPunct="0"/>
            <a:endParaRPr lang="en-GB" sz="1600">
              <a:latin typeface="65 Helvetica Medium" charset="0"/>
              <a:ea typeface="MS PGothic" charset="-128"/>
              <a:cs typeface="MS PGothic" charset="-128"/>
            </a:endParaRPr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52388" y="163513"/>
            <a:ext cx="850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400">
                <a:solidFill>
                  <a:schemeClr val="bg1"/>
                </a:solidFill>
                <a:cs typeface="Arial" pitchFamily="34" charset="0"/>
              </a:rPr>
              <a:t>HOW DO WE KNOW WIPES WORK?</a:t>
            </a:r>
            <a:endParaRPr lang="en-GB" sz="2400" i="1">
              <a:solidFill>
                <a:schemeClr val="bg1"/>
              </a:solidFill>
              <a:ea typeface="DFKai-SB" charset="0"/>
              <a:cs typeface="DFKai-SB" charset="0"/>
            </a:endParaRPr>
          </a:p>
        </p:txBody>
      </p:sp>
      <p:sp>
        <p:nvSpPr>
          <p:cNvPr id="50180" name="TextBox 8"/>
          <p:cNvSpPr txBox="1">
            <a:spLocks noChangeArrowheads="1"/>
          </p:cNvSpPr>
          <p:nvPr/>
        </p:nvSpPr>
        <p:spPr bwMode="auto">
          <a:xfrm>
            <a:off x="30163" y="6538913"/>
            <a:ext cx="384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333399"/>
                </a:solidFill>
                <a:ea typeface="MS PGothic" charset="-128"/>
                <a:cs typeface="MS PGothic" charset="-128"/>
              </a:rPr>
              <a:t>19</a:t>
            </a:r>
          </a:p>
        </p:txBody>
      </p:sp>
      <p:grpSp>
        <p:nvGrpSpPr>
          <p:cNvPr id="50181" name="Group 11"/>
          <p:cNvGrpSpPr>
            <a:grpSpLocks/>
          </p:cNvGrpSpPr>
          <p:nvPr/>
        </p:nvGrpSpPr>
        <p:grpSpPr bwMode="auto">
          <a:xfrm>
            <a:off x="7696200" y="11113"/>
            <a:ext cx="1462088" cy="6862762"/>
            <a:chOff x="8337376" y="11752"/>
            <a:chExt cx="1584501" cy="6862600"/>
          </a:xfrm>
        </p:grpSpPr>
        <p:sp>
          <p:nvSpPr>
            <p:cNvPr id="50184" name="Text Box 186"/>
            <p:cNvSpPr txBox="1">
              <a:spLocks noChangeArrowheads="1"/>
            </p:cNvSpPr>
            <p:nvPr/>
          </p:nvSpPr>
          <p:spPr bwMode="auto">
            <a:xfrm>
              <a:off x="8337376" y="6597353"/>
              <a:ext cx="151216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200">
                  <a:cs typeface="Arial" pitchFamily="34" charset="0"/>
                </a:rPr>
                <a:t>Teleclass  2015</a:t>
              </a:r>
              <a:endParaRPr lang="en-US" sz="1200">
                <a:cs typeface="Arial" pitchFamily="34" charset="0"/>
              </a:endParaRPr>
            </a:p>
          </p:txBody>
        </p:sp>
        <p:pic>
          <p:nvPicPr>
            <p:cNvPr id="50185" name="Picture 10" descr="university logo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769424" y="11752"/>
              <a:ext cx="1152453" cy="1124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6" name="Picture 14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-5400000">
              <a:off x="8373382" y="3392997"/>
              <a:ext cx="1944216" cy="1152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7" name="Picture 15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rot="-5400000">
              <a:off x="8396244" y="1508370"/>
              <a:ext cx="1908934" cy="1141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8" name="Picture 16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-5400000">
              <a:off x="8504878" y="5196230"/>
              <a:ext cx="1665669" cy="1136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0182" name="Text Box 26"/>
          <p:cNvSpPr txBox="1">
            <a:spLocks noChangeArrowheads="1"/>
          </p:cNvSpPr>
          <p:nvPr/>
        </p:nvSpPr>
        <p:spPr bwMode="auto">
          <a:xfrm>
            <a:off x="119063" y="3933825"/>
            <a:ext cx="79089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400">
                <a:latin typeface="65 Helvetica Medium" charset="0"/>
                <a:ea typeface="MS PGothic" charset="-128"/>
                <a:cs typeface="MS PGothic" charset="-128"/>
              </a:rPr>
              <a:t>Phase 2, step 1 tests: suspension test</a:t>
            </a:r>
          </a:p>
          <a:p>
            <a:pPr eaLnBrk="0" hangingPunct="0"/>
            <a:endParaRPr lang="en-GB" b="0">
              <a:latin typeface="65 Helvetica Medium" charset="0"/>
              <a:ea typeface="MS PGothic" charset="-128"/>
              <a:cs typeface="MS PGothic" charset="-128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en-GB" b="0">
                <a:latin typeface="65 Helvetica Medium" charset="0"/>
                <a:ea typeface="MS PGothic" charset="-128"/>
                <a:cs typeface="MS PGothic" charset="-128"/>
              </a:rPr>
              <a:t>Determine bactericidal, fungicidal, virucidal or sporicidal activity under laboratory conditions that simulate practical conditions. </a:t>
            </a:r>
          </a:p>
          <a:p>
            <a:pPr eaLnBrk="0" hangingPunct="0"/>
            <a:endParaRPr lang="en-GB" sz="1800">
              <a:solidFill>
                <a:srgbClr val="FF6600"/>
              </a:solidFill>
              <a:latin typeface="65 Helvetica Medium" charset="0"/>
              <a:ea typeface="MS PGothic" charset="-128"/>
              <a:cs typeface="MS PGothic" charset="-128"/>
            </a:endParaRPr>
          </a:p>
          <a:p>
            <a:pPr eaLnBrk="0" hangingPunct="0"/>
            <a:r>
              <a:rPr lang="en-GB" sz="1800">
                <a:solidFill>
                  <a:srgbClr val="FF6600"/>
                </a:solidFill>
                <a:latin typeface="65 Helvetica Medium" charset="0"/>
                <a:ea typeface="MS PGothic" charset="-128"/>
                <a:cs typeface="MS PGothic" charset="-128"/>
              </a:rPr>
              <a:t>e.g. </a:t>
            </a:r>
            <a:r>
              <a:rPr lang="en-US" sz="1800">
                <a:solidFill>
                  <a:srgbClr val="FF6600"/>
                </a:solidFill>
                <a:latin typeface="65 Helvetica Medium" charset="0"/>
                <a:ea typeface="MS PGothic" charset="-128"/>
                <a:cs typeface="MS PGothic" charset="-128"/>
              </a:rPr>
              <a:t>EN 13727</a:t>
            </a:r>
            <a:r>
              <a:rPr lang="en-GB" sz="1800" b="0">
                <a:solidFill>
                  <a:srgbClr val="FF6600"/>
                </a:solidFill>
                <a:latin typeface="65 Helvetica Medium" charset="0"/>
                <a:ea typeface="MS PGothic" charset="-128"/>
                <a:cs typeface="MS PGothic" charset="-128"/>
              </a:rPr>
              <a:t>: 	Bactericidal suspension test </a:t>
            </a:r>
          </a:p>
          <a:p>
            <a:pPr eaLnBrk="0" hangingPunct="0"/>
            <a:r>
              <a:rPr lang="en-GB" sz="1800" b="0">
                <a:solidFill>
                  <a:srgbClr val="FF6600"/>
                </a:solidFill>
                <a:latin typeface="65 Helvetica Medium" charset="0"/>
                <a:ea typeface="MS PGothic" charset="-128"/>
                <a:cs typeface="MS PGothic" charset="-128"/>
              </a:rPr>
              <a:t>	 Temperature: 20</a:t>
            </a:r>
            <a:r>
              <a:rPr lang="en-US" sz="1800" b="0">
                <a:solidFill>
                  <a:srgbClr val="FF6600"/>
                </a:solidFill>
                <a:latin typeface="65 Helvetica Medium" charset="0"/>
                <a:ea typeface="MS PGothic" charset="-128"/>
                <a:cs typeface="MS PGothic" charset="-128"/>
              </a:rPr>
              <a:t>º</a:t>
            </a:r>
            <a:r>
              <a:rPr lang="en-GB" sz="1800" b="0">
                <a:solidFill>
                  <a:srgbClr val="FF6600"/>
                </a:solidFill>
                <a:latin typeface="65 Helvetica Medium" charset="0"/>
                <a:ea typeface="MS PGothic" charset="-128"/>
                <a:cs typeface="MS PGothic" charset="-128"/>
              </a:rPr>
              <a:t>C(4-40</a:t>
            </a:r>
            <a:r>
              <a:rPr lang="en-US" sz="1800" b="0">
                <a:solidFill>
                  <a:srgbClr val="FF6600"/>
                </a:solidFill>
                <a:latin typeface="65 Helvetica Medium" charset="0"/>
                <a:ea typeface="MS PGothic" charset="-128"/>
                <a:cs typeface="MS PGothic" charset="-128"/>
              </a:rPr>
              <a:t>º</a:t>
            </a:r>
            <a:r>
              <a:rPr lang="en-GB" sz="1800" b="0">
                <a:solidFill>
                  <a:srgbClr val="FF6600"/>
                </a:solidFill>
                <a:latin typeface="65 Helvetica Medium" charset="0"/>
                <a:ea typeface="MS PGothic" charset="-128"/>
                <a:cs typeface="MS PGothic" charset="-128"/>
              </a:rPr>
              <a:t>C); contact time: </a:t>
            </a:r>
            <a:br>
              <a:rPr lang="en-GB" sz="1800" b="0">
                <a:solidFill>
                  <a:srgbClr val="FF6600"/>
                </a:solidFill>
                <a:latin typeface="65 Helvetica Medium" charset="0"/>
                <a:ea typeface="MS PGothic" charset="-128"/>
                <a:cs typeface="MS PGothic" charset="-128"/>
              </a:rPr>
            </a:br>
            <a:r>
              <a:rPr lang="en-GB" sz="1800" b="0">
                <a:solidFill>
                  <a:srgbClr val="FF6600"/>
                </a:solidFill>
                <a:latin typeface="65 Helvetica Medium" charset="0"/>
                <a:ea typeface="MS PGothic" charset="-128"/>
                <a:cs typeface="MS PGothic" charset="-128"/>
              </a:rPr>
              <a:t>	 5 min (1-60 min) + soiling</a:t>
            </a:r>
          </a:p>
        </p:txBody>
      </p:sp>
      <p:sp>
        <p:nvSpPr>
          <p:cNvPr id="50183" name="Text Box 4"/>
          <p:cNvSpPr txBox="1">
            <a:spLocks noChangeArrowheads="1"/>
          </p:cNvSpPr>
          <p:nvPr/>
        </p:nvSpPr>
        <p:spPr bwMode="auto">
          <a:xfrm>
            <a:off x="52388" y="163513"/>
            <a:ext cx="8507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400">
                <a:solidFill>
                  <a:srgbClr val="000000"/>
                </a:solidFill>
                <a:cs typeface="Arial" pitchFamily="34" charset="0"/>
              </a:rPr>
              <a:t>HOW TO DETERMINE WIPE EFFICACY?</a:t>
            </a:r>
            <a:endParaRPr lang="en-GB" sz="2400" i="1">
              <a:solidFill>
                <a:srgbClr val="000000"/>
              </a:solidFill>
              <a:ea typeface="DFKai-SB" charset="0"/>
              <a:cs typeface="DFKai-SB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6"/>
          <p:cNvSpPr txBox="1">
            <a:spLocks noChangeArrowheads="1"/>
          </p:cNvSpPr>
          <p:nvPr/>
        </p:nvSpPr>
        <p:spPr bwMode="auto">
          <a:xfrm>
            <a:off x="250825" y="692150"/>
            <a:ext cx="7597775" cy="5673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40000"/>
              </a:lnSpc>
              <a:buFont typeface="Arial" pitchFamily="34" charset="0"/>
              <a:buChar char="•"/>
            </a:pPr>
            <a:r>
              <a:rPr lang="en-GB" b="0">
                <a:ea typeface="MS PGothic" charset="-128"/>
                <a:cs typeface="MS PGothic" charset="-128"/>
              </a:rPr>
              <a:t>Review the usage of towelettes in healthcare settings, particularly pre-wetted towelettes</a:t>
            </a:r>
          </a:p>
          <a:p>
            <a:pPr marL="285750" indent="-285750">
              <a:lnSpc>
                <a:spcPct val="140000"/>
              </a:lnSpc>
              <a:buFont typeface="Arial" pitchFamily="34" charset="0"/>
              <a:buChar char="•"/>
            </a:pPr>
            <a:r>
              <a:rPr lang="en-GB" b="0">
                <a:ea typeface="MS PGothic" charset="-128"/>
                <a:cs typeface="MS PGothic" charset="-128"/>
              </a:rPr>
              <a:t>Discuss the role of pre-wetted towelettes in healthcare settings </a:t>
            </a:r>
          </a:p>
          <a:p>
            <a:pPr marL="285750" indent="-285750">
              <a:lnSpc>
                <a:spcPct val="140000"/>
              </a:lnSpc>
              <a:buFont typeface="Arial" pitchFamily="34" charset="0"/>
              <a:buChar char="•"/>
            </a:pPr>
            <a:r>
              <a:rPr lang="en-GB" b="0">
                <a:ea typeface="MS PGothic" charset="-128"/>
                <a:cs typeface="MS PGothic" charset="-128"/>
              </a:rPr>
              <a:t>Consider the claims made by pre-wetted towelettes’ manufacturers in relation to the efficacy tests performed</a:t>
            </a:r>
          </a:p>
          <a:p>
            <a:pPr marL="285750" indent="-285750">
              <a:lnSpc>
                <a:spcPct val="140000"/>
              </a:lnSpc>
              <a:buFont typeface="Arial" pitchFamily="34" charset="0"/>
              <a:buChar char="•"/>
            </a:pPr>
            <a:r>
              <a:rPr lang="en-GB" b="0">
                <a:ea typeface="MS PGothic" charset="-128"/>
                <a:cs typeface="MS PGothic" charset="-128"/>
              </a:rPr>
              <a:t>Review the efficacy of antimicrobial and detergent pre-wetted towelettes against bacteria, spores (</a:t>
            </a:r>
            <a:r>
              <a:rPr lang="en-GB" b="0" i="1">
                <a:ea typeface="MS PGothic" charset="-128"/>
                <a:cs typeface="MS PGothic" charset="-128"/>
              </a:rPr>
              <a:t>Clostridium difficile</a:t>
            </a:r>
            <a:r>
              <a:rPr lang="en-GB" b="0">
                <a:ea typeface="MS PGothic" charset="-128"/>
                <a:cs typeface="MS PGothic" charset="-128"/>
              </a:rPr>
              <a:t>) and viruses</a:t>
            </a:r>
          </a:p>
          <a:p>
            <a:pPr marL="285750" indent="-285750">
              <a:lnSpc>
                <a:spcPct val="140000"/>
              </a:lnSpc>
              <a:buFont typeface="Arial" pitchFamily="34" charset="0"/>
              <a:buChar char="•"/>
            </a:pPr>
            <a:r>
              <a:rPr lang="en-GB" b="0">
                <a:ea typeface="MS PGothic" charset="-128"/>
                <a:cs typeface="MS PGothic" charset="-128"/>
              </a:rPr>
              <a:t>Reflect on the appropriate usage of pre-wetted towelettes and evidence that need to be provided by manufacturers to make an meaningful and practical claim</a:t>
            </a:r>
          </a:p>
          <a:p>
            <a:pPr marL="285750" indent="-285750">
              <a:lnSpc>
                <a:spcPct val="140000"/>
              </a:lnSpc>
              <a:buFont typeface="Arial" pitchFamily="34" charset="0"/>
              <a:buChar char="•"/>
            </a:pPr>
            <a:r>
              <a:rPr lang="en-GB" b="0">
                <a:ea typeface="MS PGothic" charset="-128"/>
                <a:cs typeface="MS PGothic" charset="-128"/>
              </a:rPr>
              <a:t>Discuss potential new practical and regulatory challenges for pre-wetted towelettes </a:t>
            </a:r>
          </a:p>
        </p:txBody>
      </p:sp>
      <p:sp>
        <p:nvSpPr>
          <p:cNvPr id="31747" name="TextBox 10"/>
          <p:cNvSpPr txBox="1">
            <a:spLocks noChangeArrowheads="1"/>
          </p:cNvSpPr>
          <p:nvPr/>
        </p:nvSpPr>
        <p:spPr bwMode="auto">
          <a:xfrm>
            <a:off x="76200" y="6538913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333399"/>
                </a:solidFill>
                <a:ea typeface="MS PGothic" charset="-128"/>
                <a:cs typeface="MS PGothic" charset="-128"/>
              </a:rPr>
              <a:t>2</a:t>
            </a:r>
          </a:p>
        </p:txBody>
      </p:sp>
      <p:sp>
        <p:nvSpPr>
          <p:cNvPr id="31748" name="Text Box 14"/>
          <p:cNvSpPr txBox="1">
            <a:spLocks noChangeArrowheads="1"/>
          </p:cNvSpPr>
          <p:nvPr/>
        </p:nvSpPr>
        <p:spPr bwMode="auto">
          <a:xfrm>
            <a:off x="-14288" y="158750"/>
            <a:ext cx="2133601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82675" eaLnBrk="0" hangingPunct="0">
              <a:tabLst>
                <a:tab pos="533400" algn="l"/>
                <a:tab pos="808038" algn="l"/>
                <a:tab pos="1341438" algn="l"/>
              </a:tabLst>
            </a:pPr>
            <a:r>
              <a:rPr lang="en-GB" sz="2400">
                <a:solidFill>
                  <a:srgbClr val="000000"/>
                </a:solidFill>
                <a:ea typeface="MS PGothic" charset="-128"/>
                <a:cs typeface="MS PGothic" charset="-128"/>
              </a:rPr>
              <a:t>OBJECTIVES</a:t>
            </a:r>
          </a:p>
        </p:txBody>
      </p:sp>
      <p:grpSp>
        <p:nvGrpSpPr>
          <p:cNvPr id="31749" name="Group 7"/>
          <p:cNvGrpSpPr>
            <a:grpSpLocks/>
          </p:cNvGrpSpPr>
          <p:nvPr/>
        </p:nvGrpSpPr>
        <p:grpSpPr bwMode="auto">
          <a:xfrm>
            <a:off x="7696200" y="11113"/>
            <a:ext cx="1462088" cy="6862762"/>
            <a:chOff x="8337376" y="11752"/>
            <a:chExt cx="1584501" cy="6862600"/>
          </a:xfrm>
        </p:grpSpPr>
        <p:sp>
          <p:nvSpPr>
            <p:cNvPr id="31750" name="Text Box 186"/>
            <p:cNvSpPr txBox="1">
              <a:spLocks noChangeArrowheads="1"/>
            </p:cNvSpPr>
            <p:nvPr/>
          </p:nvSpPr>
          <p:spPr bwMode="auto">
            <a:xfrm>
              <a:off x="8337376" y="6597353"/>
              <a:ext cx="151216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200">
                  <a:cs typeface="Arial" pitchFamily="34" charset="0"/>
                </a:rPr>
                <a:t>Teleclass  2015</a:t>
              </a:r>
              <a:endParaRPr lang="en-US" sz="1200">
                <a:cs typeface="Arial" pitchFamily="34" charset="0"/>
              </a:endParaRPr>
            </a:p>
          </p:txBody>
        </p:sp>
        <p:pic>
          <p:nvPicPr>
            <p:cNvPr id="31751" name="Picture 10" descr="university logo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769424" y="11752"/>
              <a:ext cx="1152453" cy="1124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2" name="Picture 13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-5400000">
              <a:off x="8373382" y="3392997"/>
              <a:ext cx="1944216" cy="1152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3" name="Picture 14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rot="-5400000">
              <a:off x="8396244" y="1508370"/>
              <a:ext cx="1908934" cy="1141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4" name="Picture 15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-5400000">
              <a:off x="8504878" y="5196230"/>
              <a:ext cx="1665669" cy="1136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82" name="Rectangle 62"/>
          <p:cNvSpPr>
            <a:spLocks noChangeArrowheads="1"/>
          </p:cNvSpPr>
          <p:nvPr/>
        </p:nvSpPr>
        <p:spPr bwMode="auto">
          <a:xfrm>
            <a:off x="0" y="908050"/>
            <a:ext cx="9024938" cy="87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</a:pPr>
            <a:r>
              <a:rPr lang="en-GB" sz="2400">
                <a:ea typeface="MS PGothic" charset="-128"/>
                <a:cs typeface="MS PGothic" charset="-128"/>
              </a:rPr>
              <a:t>Efficacy of </a:t>
            </a:r>
            <a:r>
              <a:rPr lang="ja-JP" altLang="en-GB" sz="2400">
                <a:ea typeface="MS PGothic" charset="-128"/>
              </a:rPr>
              <a:t>“</a:t>
            </a:r>
            <a:r>
              <a:rPr lang="en-GB" sz="2400">
                <a:ea typeface="MS PGothic" charset="-128"/>
                <a:cs typeface="MS PGothic" charset="-128"/>
              </a:rPr>
              <a:t>antimicrobial</a:t>
            </a:r>
            <a:r>
              <a:rPr lang="ja-JP" altLang="en-GB" sz="2400">
                <a:ea typeface="MS PGothic" charset="-128"/>
              </a:rPr>
              <a:t>”</a:t>
            </a:r>
            <a:r>
              <a:rPr lang="en-GB" sz="2400">
                <a:ea typeface="MS PGothic" charset="-128"/>
                <a:cs typeface="MS PGothic" charset="-128"/>
              </a:rPr>
              <a:t> wipes</a:t>
            </a:r>
          </a:p>
          <a:p>
            <a:pPr lvl="1">
              <a:lnSpc>
                <a:spcPct val="150000"/>
              </a:lnSpc>
            </a:pPr>
            <a:r>
              <a:rPr lang="en-GB" sz="2400" b="0">
                <a:ea typeface="MS PGothic" charset="-128"/>
                <a:cs typeface="MS PGothic" charset="-128"/>
              </a:rPr>
              <a:t>	Qualitative –agar diffusion test (ISO 20645)</a:t>
            </a:r>
          </a:p>
        </p:txBody>
      </p:sp>
      <p:sp>
        <p:nvSpPr>
          <p:cNvPr id="56383" name="Text Box 63"/>
          <p:cNvSpPr txBox="1">
            <a:spLocks noChangeArrowheads="1"/>
          </p:cNvSpPr>
          <p:nvPr/>
        </p:nvSpPr>
        <p:spPr bwMode="auto">
          <a:xfrm>
            <a:off x="5702300" y="2205038"/>
            <a:ext cx="21939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>
                <a:ea typeface="MS PGothic" charset="-128"/>
                <a:cs typeface="MS PGothic" charset="-128"/>
              </a:rPr>
              <a:t>TEST</a:t>
            </a:r>
          </a:p>
        </p:txBody>
      </p:sp>
      <p:sp>
        <p:nvSpPr>
          <p:cNvPr id="51204" name="Text Box 64"/>
          <p:cNvSpPr txBox="1">
            <a:spLocks noChangeArrowheads="1"/>
          </p:cNvSpPr>
          <p:nvPr/>
        </p:nvSpPr>
        <p:spPr bwMode="auto">
          <a:xfrm>
            <a:off x="119063" y="5516563"/>
            <a:ext cx="9024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>
                <a:ea typeface="MS PGothic" charset="-128"/>
              </a:rPr>
              <a:t>Test interpretation: </a:t>
            </a:r>
            <a:r>
              <a:rPr lang="ja-JP" altLang="en-GB" sz="1800" b="0">
                <a:solidFill>
                  <a:srgbClr val="000000"/>
                </a:solidFill>
                <a:ea typeface="MS PGothic" charset="-128"/>
              </a:rPr>
              <a:t>“</a:t>
            </a:r>
            <a:r>
              <a:rPr lang="en-GB" sz="1800" b="0">
                <a:solidFill>
                  <a:srgbClr val="000000"/>
                </a:solidFill>
                <a:ea typeface="MS PGothic" charset="-128"/>
                <a:cs typeface="MS PGothic" charset="-128"/>
              </a:rPr>
              <a:t>good antimicrobial effect</a:t>
            </a:r>
            <a:r>
              <a:rPr lang="ja-JP" altLang="en-GB" sz="1800" b="0">
                <a:solidFill>
                  <a:srgbClr val="000000"/>
                </a:solidFill>
                <a:ea typeface="MS PGothic" charset="-128"/>
              </a:rPr>
              <a:t>”</a:t>
            </a:r>
            <a:r>
              <a:rPr lang="en-GB" sz="1800" b="0">
                <a:solidFill>
                  <a:srgbClr val="000000"/>
                </a:solidFill>
                <a:ea typeface="MS PGothic" charset="-128"/>
                <a:cs typeface="MS PGothic" charset="-128"/>
              </a:rPr>
              <a:t> </a:t>
            </a:r>
            <a:endParaRPr lang="en-GB" sz="1800" b="0">
              <a:ea typeface="MS PGothic" charset="-128"/>
            </a:endParaRPr>
          </a:p>
        </p:txBody>
      </p:sp>
      <p:pic>
        <p:nvPicPr>
          <p:cNvPr id="51205" name="Picture 65" descr="S5020457"/>
          <p:cNvPicPr>
            <a:picLocks noChangeAspect="1" noChangeArrowheads="1"/>
          </p:cNvPicPr>
          <p:nvPr/>
        </p:nvPicPr>
        <p:blipFill>
          <a:blip r:embed="rId2" cstate="email">
            <a:grayscl/>
          </a:blip>
          <a:srcRect/>
          <a:stretch>
            <a:fillRect/>
          </a:stretch>
        </p:blipFill>
        <p:spPr bwMode="auto">
          <a:xfrm>
            <a:off x="2378075" y="2786063"/>
            <a:ext cx="2457450" cy="2260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6386" name="Text Box 66"/>
          <p:cNvSpPr txBox="1">
            <a:spLocks noChangeArrowheads="1"/>
          </p:cNvSpPr>
          <p:nvPr/>
        </p:nvSpPr>
        <p:spPr bwMode="auto">
          <a:xfrm>
            <a:off x="2444750" y="2205038"/>
            <a:ext cx="21320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>
                <a:ea typeface="MS PGothic" charset="-128"/>
                <a:cs typeface="MS PGothic" charset="-128"/>
              </a:rPr>
              <a:t>CONTROL</a:t>
            </a:r>
          </a:p>
        </p:txBody>
      </p:sp>
      <p:pic>
        <p:nvPicPr>
          <p:cNvPr id="51207" name="Picture 67" descr="S5020468"/>
          <p:cNvPicPr preferRelativeResize="0">
            <a:picLocks noChangeArrowheads="1"/>
          </p:cNvPicPr>
          <p:nvPr/>
        </p:nvPicPr>
        <p:blipFill>
          <a:blip r:embed="rId3" cstate="email">
            <a:grayscl/>
          </a:blip>
          <a:srcRect/>
          <a:stretch>
            <a:fillRect/>
          </a:stretch>
        </p:blipFill>
        <p:spPr bwMode="auto">
          <a:xfrm>
            <a:off x="5635625" y="2781300"/>
            <a:ext cx="2260600" cy="223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6388" name="Text Box 68"/>
          <p:cNvSpPr txBox="1">
            <a:spLocks noChangeArrowheads="1"/>
          </p:cNvSpPr>
          <p:nvPr/>
        </p:nvSpPr>
        <p:spPr bwMode="auto">
          <a:xfrm>
            <a:off x="185738" y="2205038"/>
            <a:ext cx="12874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r>
              <a:rPr lang="en-GB" sz="1800">
                <a:ea typeface="MS PGothic" charset="-128"/>
                <a:cs typeface="MS PGothic" charset="-128"/>
              </a:rPr>
              <a:t>ISO 20645</a:t>
            </a:r>
          </a:p>
        </p:txBody>
      </p:sp>
      <p:grpSp>
        <p:nvGrpSpPr>
          <p:cNvPr id="51209" name="Group 17"/>
          <p:cNvGrpSpPr>
            <a:grpSpLocks/>
          </p:cNvGrpSpPr>
          <p:nvPr/>
        </p:nvGrpSpPr>
        <p:grpSpPr bwMode="auto">
          <a:xfrm>
            <a:off x="7696200" y="11113"/>
            <a:ext cx="1462088" cy="6862762"/>
            <a:chOff x="8337376" y="11752"/>
            <a:chExt cx="1584501" cy="6862600"/>
          </a:xfrm>
        </p:grpSpPr>
        <p:sp>
          <p:nvSpPr>
            <p:cNvPr id="51213" name="Text Box 186"/>
            <p:cNvSpPr txBox="1">
              <a:spLocks noChangeArrowheads="1"/>
            </p:cNvSpPr>
            <p:nvPr/>
          </p:nvSpPr>
          <p:spPr bwMode="auto">
            <a:xfrm>
              <a:off x="8337376" y="6597353"/>
              <a:ext cx="151216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200">
                  <a:cs typeface="Arial" pitchFamily="34" charset="0"/>
                </a:rPr>
                <a:t>Teleclass  2015</a:t>
              </a:r>
              <a:endParaRPr lang="en-US" sz="1200">
                <a:cs typeface="Arial" pitchFamily="34" charset="0"/>
              </a:endParaRPr>
            </a:p>
          </p:txBody>
        </p:sp>
        <p:pic>
          <p:nvPicPr>
            <p:cNvPr id="51214" name="Picture 10" descr="university logo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8769424" y="11752"/>
              <a:ext cx="1152453" cy="1124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5" name="Picture 20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-5400000">
              <a:off x="8373382" y="3392997"/>
              <a:ext cx="1944216" cy="1152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6" name="Picture 21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rot="-5400000">
              <a:off x="8396244" y="1508370"/>
              <a:ext cx="1908934" cy="1141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7" name="Picture 22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 rot="-5400000">
              <a:off x="8504878" y="5196230"/>
              <a:ext cx="1665669" cy="1136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10" name="Text Box 4"/>
          <p:cNvSpPr txBox="1">
            <a:spLocks noChangeArrowheads="1"/>
          </p:cNvSpPr>
          <p:nvPr/>
        </p:nvSpPr>
        <p:spPr bwMode="auto">
          <a:xfrm>
            <a:off x="52388" y="163513"/>
            <a:ext cx="850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400">
                <a:solidFill>
                  <a:srgbClr val="000000"/>
                </a:solidFill>
                <a:cs typeface="Arial" pitchFamily="34" charset="0"/>
              </a:rPr>
              <a:t>HOW TO DETERMINE WIPE EFFICACY?</a:t>
            </a:r>
            <a:endParaRPr lang="en-GB" sz="2400" i="1">
              <a:solidFill>
                <a:srgbClr val="000000"/>
              </a:solidFill>
              <a:ea typeface="DFKai-SB" charset="0"/>
              <a:cs typeface="DFKai-SB" charset="0"/>
            </a:endParaRPr>
          </a:p>
        </p:txBody>
      </p:sp>
      <p:sp>
        <p:nvSpPr>
          <p:cNvPr id="51211" name="TextBox 24"/>
          <p:cNvSpPr txBox="1">
            <a:spLocks noChangeArrowheads="1"/>
          </p:cNvSpPr>
          <p:nvPr/>
        </p:nvSpPr>
        <p:spPr bwMode="auto">
          <a:xfrm>
            <a:off x="30163" y="6538913"/>
            <a:ext cx="384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333399"/>
                </a:solidFill>
                <a:ea typeface="MS PGothic" charset="-128"/>
                <a:cs typeface="MS PGothic" charset="-128"/>
              </a:rPr>
              <a:t>20</a:t>
            </a:r>
          </a:p>
        </p:txBody>
      </p:sp>
      <p:sp>
        <p:nvSpPr>
          <p:cNvPr id="51212" name="Up Arrow 1"/>
          <p:cNvSpPr>
            <a:spLocks noChangeArrowheads="1"/>
          </p:cNvSpPr>
          <p:nvPr/>
        </p:nvSpPr>
        <p:spPr bwMode="auto">
          <a:xfrm>
            <a:off x="6565900" y="4437063"/>
            <a:ext cx="465138" cy="936625"/>
          </a:xfrm>
          <a:prstGeom prst="upArrow">
            <a:avLst>
              <a:gd name="adj1" fmla="val 50000"/>
              <a:gd name="adj2" fmla="val 50043"/>
            </a:avLst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latin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Text Box 2"/>
          <p:cNvSpPr txBox="1">
            <a:spLocks noChangeArrowheads="1"/>
          </p:cNvSpPr>
          <p:nvPr/>
        </p:nvSpPr>
        <p:spPr bwMode="auto">
          <a:xfrm>
            <a:off x="52388" y="1671638"/>
            <a:ext cx="539750" cy="696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 defTabSz="1082675" eaLnBrk="0" hangingPunct="0">
              <a:lnSpc>
                <a:spcPct val="110000"/>
              </a:lnSpc>
              <a:tabLst>
                <a:tab pos="533400" algn="l"/>
                <a:tab pos="808038" algn="l"/>
                <a:tab pos="1341438" algn="l"/>
              </a:tabLst>
            </a:pPr>
            <a:endParaRPr lang="en-GB" sz="18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DFKai-SB" charset="0"/>
              <a:cs typeface="DFKai-SB" charset="0"/>
            </a:endParaRPr>
          </a:p>
          <a:p>
            <a:pPr lvl="1" defTabSz="1082675" eaLnBrk="0" hangingPunct="0">
              <a:lnSpc>
                <a:spcPct val="110000"/>
              </a:lnSpc>
              <a:tabLst>
                <a:tab pos="533400" algn="l"/>
                <a:tab pos="808038" algn="l"/>
                <a:tab pos="1341438" algn="l"/>
              </a:tabLst>
            </a:pPr>
            <a:r>
              <a:rPr lang="en-GB" sz="1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FKai-SB" charset="0"/>
                <a:cs typeface="DFKai-SB" charset="0"/>
              </a:rPr>
              <a:t>		</a:t>
            </a:r>
            <a:endParaRPr lang="en-US" sz="18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DFKai-SB" charset="0"/>
              <a:cs typeface="DFKai-SB" charset="0"/>
            </a:endParaRPr>
          </a:p>
        </p:txBody>
      </p:sp>
      <p:graphicFrame>
        <p:nvGraphicFramePr>
          <p:cNvPr id="44070" name="Group 38"/>
          <p:cNvGraphicFramePr>
            <a:graphicFrameLocks noGrp="1"/>
          </p:cNvGraphicFramePr>
          <p:nvPr>
            <p:ph idx="4294967295"/>
          </p:nvPr>
        </p:nvGraphicFramePr>
        <p:xfrm>
          <a:off x="76200" y="3048000"/>
          <a:ext cx="8007350" cy="3327400"/>
        </p:xfrm>
        <a:graphic>
          <a:graphicData uri="http://schemas.openxmlformats.org/drawingml/2006/table">
            <a:tbl>
              <a:tblPr/>
              <a:tblGrid>
                <a:gridCol w="1125538"/>
                <a:gridCol w="1582737"/>
                <a:gridCol w="1339850"/>
                <a:gridCol w="3959225"/>
              </a:tblGrid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FKai-SB" charset="0"/>
                          <a:cs typeface="DFKai-SB" charset="0"/>
                        </a:rPr>
                        <a:t>Wipe Number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DFKai-SB" charset="0"/>
                        <a:cs typeface="DFKai-SB" charset="0"/>
                      </a:endParaRPr>
                    </a:p>
                  </a:txBody>
                  <a:tcPr marL="84406" marR="84406" marT="45711" marB="4571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FKai-SB" charset="0"/>
                          <a:cs typeface="DFKai-SB" charset="0"/>
                        </a:rPr>
                        <a:t>Surface initially wiped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DFKai-SB" charset="0"/>
                        <a:cs typeface="DFKai-SB" charset="0"/>
                      </a:endParaRPr>
                    </a:p>
                  </a:txBody>
                  <a:tcPr marL="84406" marR="84406" marT="45711" marB="4571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FKai-SB" charset="0"/>
                          <a:cs typeface="DFKai-SB" charset="0"/>
                        </a:rPr>
                        <a:t>Time applied (seconds)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DFKai-SB" charset="0"/>
                        <a:cs typeface="DFKai-SB" charset="0"/>
                      </a:endParaRPr>
                    </a:p>
                  </a:txBody>
                  <a:tcPr marL="84406" marR="84406" marT="45711" marB="4571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FKai-SB" charset="0"/>
                          <a:cs typeface="DFKai-SB" charset="0"/>
                        </a:rPr>
                        <a:t>Number of consecutive surfaces wiped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FKai-SB" charset="0"/>
                          <a:cs typeface="DFKai-SB" charset="0"/>
                        </a:rPr>
                        <a:t>(other surfaces)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DFKai-SB" charset="0"/>
                        <a:cs typeface="DFKai-SB" charset="0"/>
                      </a:endParaRPr>
                    </a:p>
                  </a:txBody>
                  <a:tcPr marL="84406" marR="84406" marT="45711" marB="4571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FKai-SB" charset="0"/>
                          <a:cs typeface="DFKai-SB" charset="0"/>
                        </a:rPr>
                        <a:t>1</a:t>
                      </a:r>
                    </a:p>
                  </a:txBody>
                  <a:tcPr marL="84406" marR="84406" marT="45711" marB="4571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FKai-SB" charset="0"/>
                          <a:cs typeface="DFKai-SB" charset="0"/>
                        </a:rPr>
                        <a:t>Bed Rail</a:t>
                      </a:r>
                    </a:p>
                  </a:txBody>
                  <a:tcPr marL="84406" marR="84406" marT="45711" marB="4571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FKai-SB" charset="0"/>
                          <a:cs typeface="DFKai-SB" charset="0"/>
                        </a:rPr>
                        <a:t>4</a:t>
                      </a:r>
                    </a:p>
                  </a:txBody>
                  <a:tcPr marL="84406" marR="84406" marT="45711" marB="4571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FKai-SB" charset="0"/>
                          <a:cs typeface="DFKai-SB" charset="0"/>
                        </a:rPr>
                        <a:t>5 (bedside table, monitor X2, monitor stand)</a:t>
                      </a:r>
                    </a:p>
                  </a:txBody>
                  <a:tcPr marL="84406" marR="84406" marT="45711" marB="4571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FKai-SB" charset="0"/>
                          <a:cs typeface="DFKai-SB" charset="0"/>
                        </a:rPr>
                        <a:t>2</a:t>
                      </a:r>
                    </a:p>
                  </a:txBody>
                  <a:tcPr marL="84406" marR="84406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FKai-SB" charset="0"/>
                          <a:cs typeface="DFKai-SB" charset="0"/>
                        </a:rPr>
                        <a:t>Steel Trolley</a:t>
                      </a:r>
                    </a:p>
                  </a:txBody>
                  <a:tcPr marL="84406" marR="84406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FKai-SB" charset="0"/>
                          <a:cs typeface="DFKai-SB" charset="0"/>
                        </a:rPr>
                        <a:t>6</a:t>
                      </a:r>
                    </a:p>
                  </a:txBody>
                  <a:tcPr marL="84406" marR="84406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FKai-SB" charset="0"/>
                          <a:cs typeface="DFKai-SB" charset="0"/>
                        </a:rPr>
                        <a:t>2 (both shelves on the trolley wiped)</a:t>
                      </a:r>
                    </a:p>
                  </a:txBody>
                  <a:tcPr marL="84406" marR="84406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FKai-SB" charset="0"/>
                          <a:cs typeface="DFKai-SB" charset="0"/>
                        </a:rPr>
                        <a:t>1</a:t>
                      </a:r>
                    </a:p>
                  </a:txBody>
                  <a:tcPr marL="84406" marR="84406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FKai-SB" charset="0"/>
                          <a:cs typeface="DFKai-SB" charset="0"/>
                        </a:rPr>
                        <a:t>Monitor</a:t>
                      </a:r>
                    </a:p>
                  </a:txBody>
                  <a:tcPr marL="84406" marR="84406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FKai-SB" charset="0"/>
                          <a:cs typeface="DFKai-SB" charset="0"/>
                        </a:rPr>
                        <a:t>4</a:t>
                      </a:r>
                    </a:p>
                  </a:txBody>
                  <a:tcPr marL="84406" marR="84406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FKai-SB" charset="0"/>
                          <a:cs typeface="DFKai-SB" charset="0"/>
                        </a:rPr>
                        <a:t>5 (monitors, two keypads, monitor stand)</a:t>
                      </a:r>
                    </a:p>
                  </a:txBody>
                  <a:tcPr marL="84406" marR="84406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FKai-SB" charset="0"/>
                          <a:cs typeface="DFKai-SB" charset="0"/>
                        </a:rPr>
                        <a:t>2</a:t>
                      </a:r>
                    </a:p>
                  </a:txBody>
                  <a:tcPr marL="84406" marR="84406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FKai-SB" charset="0"/>
                          <a:cs typeface="DFKai-SB" charset="0"/>
                        </a:rPr>
                        <a:t>Bed rail</a:t>
                      </a:r>
                    </a:p>
                  </a:txBody>
                  <a:tcPr marL="84406" marR="84406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FKai-SB" charset="0"/>
                          <a:cs typeface="DFKai-SB" charset="0"/>
                        </a:rPr>
                        <a:t>7</a:t>
                      </a:r>
                    </a:p>
                  </a:txBody>
                  <a:tcPr marL="84406" marR="84406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FKai-SB" charset="0"/>
                          <a:cs typeface="DFKai-SB" charset="0"/>
                        </a:rPr>
                        <a:t>4 (table, monitor, keypad)</a:t>
                      </a:r>
                    </a:p>
                  </a:txBody>
                  <a:tcPr marL="84406" marR="84406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FKai-SB" charset="0"/>
                          <a:cs typeface="DFKai-SB" charset="0"/>
                        </a:rPr>
                        <a:t>3</a:t>
                      </a:r>
                    </a:p>
                  </a:txBody>
                  <a:tcPr marL="84406" marR="84406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FKai-SB" charset="0"/>
                          <a:cs typeface="DFKai-SB" charset="0"/>
                        </a:rPr>
                        <a:t>Bedside table</a:t>
                      </a:r>
                    </a:p>
                  </a:txBody>
                  <a:tcPr marL="84406" marR="84406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FKai-SB" charset="0"/>
                          <a:cs typeface="DFKai-SB" charset="0"/>
                        </a:rPr>
                        <a:t>10</a:t>
                      </a:r>
                    </a:p>
                  </a:txBody>
                  <a:tcPr marL="84406" marR="84406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FKai-SB" charset="0"/>
                          <a:cs typeface="DFKai-SB" charset="0"/>
                        </a:rPr>
                        <a:t>4 (folder, two bed rails) </a:t>
                      </a:r>
                    </a:p>
                  </a:txBody>
                  <a:tcPr marL="84406" marR="84406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80" name="Text Box 2"/>
          <p:cNvSpPr txBox="1">
            <a:spLocks noChangeArrowheads="1"/>
          </p:cNvSpPr>
          <p:nvPr/>
        </p:nvSpPr>
        <p:spPr bwMode="auto">
          <a:xfrm>
            <a:off x="119063" y="712788"/>
            <a:ext cx="7894637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GB">
                <a:ea typeface="DFKai-SB" charset="0"/>
                <a:cs typeface="DFKai-SB" charset="0"/>
              </a:rPr>
              <a:t>Antimicrobial wipe usage</a:t>
            </a:r>
          </a:p>
          <a:p>
            <a:pPr algn="r" eaLnBrk="0" hangingPunct="0">
              <a:lnSpc>
                <a:spcPct val="120000"/>
              </a:lnSpc>
            </a:pPr>
            <a:r>
              <a:rPr lang="en-GB" sz="1100" b="0">
                <a:solidFill>
                  <a:srgbClr val="000000"/>
                </a:solidFill>
                <a:ea typeface="DFKai-SB" charset="0"/>
                <a:cs typeface="DFKai-SB" charset="0"/>
              </a:rPr>
              <a:t>Williams </a:t>
            </a:r>
            <a:r>
              <a:rPr lang="en-GB" sz="1100" b="0" i="1">
                <a:solidFill>
                  <a:srgbClr val="000000"/>
                </a:solidFill>
                <a:ea typeface="DFKai-SB" charset="0"/>
                <a:cs typeface="DFKai-SB" charset="0"/>
              </a:rPr>
              <a:t>et </a:t>
            </a:r>
            <a:r>
              <a:rPr lang="en-GB" sz="1100" b="0" i="1">
                <a:ea typeface="DFKai-SB" charset="0"/>
                <a:cs typeface="DFKai-SB" charset="0"/>
              </a:rPr>
              <a:t>al.</a:t>
            </a:r>
            <a:r>
              <a:rPr lang="en-GB" sz="1100" b="0">
                <a:ea typeface="DFKai-SB" charset="0"/>
                <a:cs typeface="DFKai-SB" charset="0"/>
              </a:rPr>
              <a:t> </a:t>
            </a:r>
            <a:r>
              <a:rPr lang="en-GB" sz="1100" b="0" i="1">
                <a:ea typeface="DFKai-SB" charset="0"/>
                <a:cs typeface="DFKai-SB" charset="0"/>
              </a:rPr>
              <a:t>J Hosp Infect </a:t>
            </a:r>
            <a:r>
              <a:rPr lang="en-GB" sz="1100" b="0">
                <a:ea typeface="DFKai-SB" charset="0"/>
                <a:cs typeface="DFKai-SB" charset="0"/>
              </a:rPr>
              <a:t>2007; </a:t>
            </a:r>
            <a:r>
              <a:rPr lang="en-GB" sz="1100" b="0" i="1">
                <a:ea typeface="DFKai-SB" charset="0"/>
                <a:cs typeface="DFKai-SB" charset="0"/>
              </a:rPr>
              <a:t>67: 329-35</a:t>
            </a:r>
          </a:p>
        </p:txBody>
      </p:sp>
      <p:sp>
        <p:nvSpPr>
          <p:cNvPr id="52256" name="Rectangle 22"/>
          <p:cNvSpPr>
            <a:spLocks noChangeArrowheads="1"/>
          </p:cNvSpPr>
          <p:nvPr/>
        </p:nvSpPr>
        <p:spPr bwMode="auto">
          <a:xfrm>
            <a:off x="119063" y="1295400"/>
            <a:ext cx="71199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GB">
                <a:ea typeface="MS PGothic" charset="-128"/>
                <a:cs typeface="MS PGothic" charset="-128"/>
              </a:rPr>
              <a:t>Observation of usage in practice –cleaning staff in ITUs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>
                <a:ea typeface="MS PGothic" charset="-128"/>
                <a:cs typeface="MS PGothic" charset="-128"/>
              </a:rPr>
              <a:t>	</a:t>
            </a:r>
            <a:r>
              <a:rPr lang="en-GB" sz="1800" b="0">
                <a:ea typeface="MS PGothic" charset="-128"/>
                <a:cs typeface="MS PGothic" charset="-128"/>
              </a:rPr>
              <a:t>- use of wipes – surface area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sz="1800" b="0">
                <a:ea typeface="MS PGothic" charset="-128"/>
                <a:cs typeface="MS PGothic" charset="-128"/>
              </a:rPr>
              <a:t>	- contact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sz="1800" b="0">
                <a:ea typeface="MS PGothic" charset="-128"/>
                <a:cs typeface="MS PGothic" charset="-128"/>
              </a:rPr>
              <a:t>	- rotation</a:t>
            </a:r>
          </a:p>
        </p:txBody>
      </p:sp>
      <p:sp>
        <p:nvSpPr>
          <p:cNvPr id="52257" name="Text Box 4"/>
          <p:cNvSpPr txBox="1">
            <a:spLocks noChangeArrowheads="1"/>
          </p:cNvSpPr>
          <p:nvPr/>
        </p:nvSpPr>
        <p:spPr bwMode="auto">
          <a:xfrm>
            <a:off x="52388" y="163513"/>
            <a:ext cx="850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400">
                <a:solidFill>
                  <a:srgbClr val="000000"/>
                </a:solidFill>
                <a:cs typeface="Arial" pitchFamily="34" charset="0"/>
              </a:rPr>
              <a:t>WIPE USAGE IN PRACTICE</a:t>
            </a:r>
            <a:endParaRPr lang="en-GB" sz="2400" i="1">
              <a:solidFill>
                <a:srgbClr val="000000"/>
              </a:solidFill>
              <a:ea typeface="DFKai-SB" charset="0"/>
              <a:cs typeface="DFKai-SB" charset="0"/>
            </a:endParaRPr>
          </a:p>
        </p:txBody>
      </p:sp>
      <p:grpSp>
        <p:nvGrpSpPr>
          <p:cNvPr id="52258" name="Group 12"/>
          <p:cNvGrpSpPr>
            <a:grpSpLocks/>
          </p:cNvGrpSpPr>
          <p:nvPr/>
        </p:nvGrpSpPr>
        <p:grpSpPr bwMode="auto">
          <a:xfrm>
            <a:off x="7696200" y="11113"/>
            <a:ext cx="1462088" cy="6862762"/>
            <a:chOff x="8337376" y="11752"/>
            <a:chExt cx="1584501" cy="6862600"/>
          </a:xfrm>
        </p:grpSpPr>
        <p:sp>
          <p:nvSpPr>
            <p:cNvPr id="52260" name="Text Box 186"/>
            <p:cNvSpPr txBox="1">
              <a:spLocks noChangeArrowheads="1"/>
            </p:cNvSpPr>
            <p:nvPr/>
          </p:nvSpPr>
          <p:spPr bwMode="auto">
            <a:xfrm>
              <a:off x="8337376" y="6597353"/>
              <a:ext cx="151216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200">
                  <a:cs typeface="Arial" pitchFamily="34" charset="0"/>
                </a:rPr>
                <a:t>Teleclass  2015</a:t>
              </a:r>
              <a:endParaRPr lang="en-US" sz="1200">
                <a:cs typeface="Arial" pitchFamily="34" charset="0"/>
              </a:endParaRPr>
            </a:p>
          </p:txBody>
        </p:sp>
        <p:pic>
          <p:nvPicPr>
            <p:cNvPr id="52261" name="Picture 10" descr="university logo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769424" y="11752"/>
              <a:ext cx="1152453" cy="1124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62" name="Picture 17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-5400000">
              <a:off x="8373382" y="3392997"/>
              <a:ext cx="1944216" cy="1152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63" name="Picture 18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rot="-5400000">
              <a:off x="8396244" y="1508370"/>
              <a:ext cx="1908934" cy="1141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64" name="Picture 19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-5400000">
              <a:off x="8504878" y="5196230"/>
              <a:ext cx="1665669" cy="1136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259" name="TextBox 20"/>
          <p:cNvSpPr txBox="1">
            <a:spLocks noChangeArrowheads="1"/>
          </p:cNvSpPr>
          <p:nvPr/>
        </p:nvSpPr>
        <p:spPr bwMode="auto">
          <a:xfrm>
            <a:off x="30163" y="6538913"/>
            <a:ext cx="384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333399"/>
                </a:solidFill>
                <a:ea typeface="MS PGothic" charset="-128"/>
                <a:cs typeface="MS PGothic" charset="-128"/>
              </a:rPr>
              <a:t>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6"/>
          <p:cNvSpPr txBox="1">
            <a:spLocks noChangeArrowheads="1"/>
          </p:cNvSpPr>
          <p:nvPr/>
        </p:nvSpPr>
        <p:spPr bwMode="auto">
          <a:xfrm>
            <a:off x="-6350" y="836613"/>
            <a:ext cx="77104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tabLst>
                <a:tab pos="5202238" algn="l"/>
              </a:tabLst>
            </a:pPr>
            <a:r>
              <a:rPr lang="en-US">
                <a:ea typeface="MS PGothic" charset="-128"/>
                <a:cs typeface="MS PGothic" charset="-128"/>
              </a:rPr>
              <a:t>Factors impacting on the efficacy of wipes.</a:t>
            </a:r>
            <a:endParaRPr lang="en-US">
              <a:solidFill>
                <a:srgbClr val="000000"/>
              </a:solidFill>
              <a:ea typeface="MS PGothic" charset="-128"/>
              <a:cs typeface="MS PGothic" charset="-128"/>
            </a:endParaRPr>
          </a:p>
          <a:p>
            <a:pPr algn="r">
              <a:tabLst>
                <a:tab pos="5202238" algn="l"/>
              </a:tabLst>
            </a:pPr>
            <a:r>
              <a:rPr lang="en-US" sz="1200" b="0">
                <a:solidFill>
                  <a:srgbClr val="000000"/>
                </a:solidFill>
                <a:ea typeface="MS PGothic" charset="-128"/>
                <a:cs typeface="MS PGothic" charset="-128"/>
              </a:rPr>
              <a:t>Sattar and Maillard </a:t>
            </a:r>
            <a:r>
              <a:rPr lang="en-US" sz="1200" b="0" i="1">
                <a:solidFill>
                  <a:srgbClr val="000000"/>
                </a:solidFill>
                <a:ea typeface="MS PGothic" charset="-128"/>
                <a:cs typeface="MS PGothic" charset="-128"/>
              </a:rPr>
              <a:t>AJIC</a:t>
            </a:r>
            <a:r>
              <a:rPr lang="en-US" sz="1200" b="0">
                <a:solidFill>
                  <a:srgbClr val="000000"/>
                </a:solidFill>
                <a:ea typeface="MS PGothic" charset="-128"/>
                <a:cs typeface="MS PGothic" charset="-128"/>
              </a:rPr>
              <a:t> 2013;41:S97-S104.</a:t>
            </a:r>
            <a:endParaRPr lang="en-US" sz="1100">
              <a:cs typeface="Arial" pitchFamily="34" charset="0"/>
            </a:endParaRPr>
          </a:p>
        </p:txBody>
      </p:sp>
      <p:pic>
        <p:nvPicPr>
          <p:cNvPr id="53251" name="Diagram 1"/>
          <p:cNvPicPr>
            <a:picLocks noChangeArrowheads="1"/>
          </p:cNvPicPr>
          <p:nvPr/>
        </p:nvPicPr>
        <p:blipFill>
          <a:blip r:embed="rId3" cstate="email"/>
          <a:srcRect l="-35184" r="-34657"/>
          <a:stretch>
            <a:fillRect/>
          </a:stretch>
        </p:blipFill>
        <p:spPr bwMode="auto">
          <a:xfrm>
            <a:off x="1581150" y="2133600"/>
            <a:ext cx="69786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3252" name="Group 2"/>
          <p:cNvGrpSpPr>
            <a:grpSpLocks/>
          </p:cNvGrpSpPr>
          <p:nvPr/>
        </p:nvGrpSpPr>
        <p:grpSpPr bwMode="auto">
          <a:xfrm>
            <a:off x="2444750" y="1658938"/>
            <a:ext cx="5318125" cy="5199062"/>
            <a:chOff x="1712640" y="1643984"/>
            <a:chExt cx="5760640" cy="5198551"/>
          </a:xfrm>
        </p:grpSpPr>
        <p:sp>
          <p:nvSpPr>
            <p:cNvPr id="53271" name="Notched Right Arrow 1"/>
            <p:cNvSpPr>
              <a:spLocks noChangeArrowheads="1"/>
            </p:cNvSpPr>
            <p:nvPr/>
          </p:nvSpPr>
          <p:spPr bwMode="auto">
            <a:xfrm rot="5233929">
              <a:off x="4179659" y="1715992"/>
              <a:ext cx="792088" cy="648072"/>
            </a:xfrm>
            <a:prstGeom prst="notchedRightArrow">
              <a:avLst>
                <a:gd name="adj1" fmla="val 50000"/>
                <a:gd name="adj2" fmla="val 49998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53272" name="Notched Right Arrow 9"/>
            <p:cNvSpPr>
              <a:spLocks noChangeArrowheads="1"/>
            </p:cNvSpPr>
            <p:nvPr/>
          </p:nvSpPr>
          <p:spPr bwMode="auto">
            <a:xfrm rot="-2651550">
              <a:off x="2114469" y="5485577"/>
              <a:ext cx="792088" cy="648072"/>
            </a:xfrm>
            <a:prstGeom prst="notchedRightArrow">
              <a:avLst>
                <a:gd name="adj1" fmla="val 50000"/>
                <a:gd name="adj2" fmla="val 49998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53273" name="Notched Right Arrow 10"/>
            <p:cNvSpPr>
              <a:spLocks noChangeArrowheads="1"/>
            </p:cNvSpPr>
            <p:nvPr/>
          </p:nvSpPr>
          <p:spPr bwMode="auto">
            <a:xfrm rot="-5568089">
              <a:off x="3764446" y="6206946"/>
              <a:ext cx="623106" cy="648072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53274" name="Notched Right Arrow 12"/>
            <p:cNvSpPr>
              <a:spLocks noChangeArrowheads="1"/>
            </p:cNvSpPr>
            <p:nvPr/>
          </p:nvSpPr>
          <p:spPr bwMode="auto">
            <a:xfrm>
              <a:off x="1712640" y="3861048"/>
              <a:ext cx="792088" cy="648072"/>
            </a:xfrm>
            <a:prstGeom prst="notchedRightArrow">
              <a:avLst>
                <a:gd name="adj1" fmla="val 50000"/>
                <a:gd name="adj2" fmla="val 49998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53275" name="Notched Right Arrow 13"/>
            <p:cNvSpPr>
              <a:spLocks noChangeArrowheads="1"/>
            </p:cNvSpPr>
            <p:nvPr/>
          </p:nvSpPr>
          <p:spPr bwMode="auto">
            <a:xfrm rot="10800000">
              <a:off x="6681192" y="3789040"/>
              <a:ext cx="792088" cy="648072"/>
            </a:xfrm>
            <a:prstGeom prst="notchedRightArrow">
              <a:avLst>
                <a:gd name="adj1" fmla="val 50000"/>
                <a:gd name="adj2" fmla="val 49998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Verdana" pitchFamily="34" charset="0"/>
                <a:cs typeface="Arial" pitchFamily="34" charset="0"/>
              </a:endParaRPr>
            </a:p>
          </p:txBody>
        </p:sp>
      </p:grpSp>
      <p:grpSp>
        <p:nvGrpSpPr>
          <p:cNvPr id="53253" name="Group 3"/>
          <p:cNvGrpSpPr>
            <a:grpSpLocks/>
          </p:cNvGrpSpPr>
          <p:nvPr/>
        </p:nvGrpSpPr>
        <p:grpSpPr bwMode="auto">
          <a:xfrm>
            <a:off x="3214688" y="1938338"/>
            <a:ext cx="3921125" cy="4848225"/>
            <a:chOff x="2546217" y="1938904"/>
            <a:chExt cx="4248471" cy="4847823"/>
          </a:xfrm>
        </p:grpSpPr>
        <p:sp>
          <p:nvSpPr>
            <p:cNvPr id="53268" name="Notched Right Arrow 16"/>
            <p:cNvSpPr>
              <a:spLocks noChangeArrowheads="1"/>
            </p:cNvSpPr>
            <p:nvPr/>
          </p:nvSpPr>
          <p:spPr bwMode="auto">
            <a:xfrm rot="-8893857">
              <a:off x="5590181" y="6138655"/>
              <a:ext cx="500317" cy="648072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53269" name="Notched Right Arrow 17"/>
            <p:cNvSpPr>
              <a:spLocks noChangeArrowheads="1"/>
            </p:cNvSpPr>
            <p:nvPr/>
          </p:nvSpPr>
          <p:spPr bwMode="auto">
            <a:xfrm rot="8759505">
              <a:off x="6002600" y="2154928"/>
              <a:ext cx="792088" cy="648072"/>
            </a:xfrm>
            <a:prstGeom prst="notchedRightArrow">
              <a:avLst>
                <a:gd name="adj1" fmla="val 50000"/>
                <a:gd name="adj2" fmla="val 49998"/>
              </a:avLst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53270" name="Notched Right Arrow 18"/>
            <p:cNvSpPr>
              <a:spLocks noChangeArrowheads="1"/>
            </p:cNvSpPr>
            <p:nvPr/>
          </p:nvSpPr>
          <p:spPr bwMode="auto">
            <a:xfrm rot="3203985">
              <a:off x="2474209" y="2010912"/>
              <a:ext cx="792088" cy="648072"/>
            </a:xfrm>
            <a:prstGeom prst="notchedRightArrow">
              <a:avLst>
                <a:gd name="adj1" fmla="val 50000"/>
                <a:gd name="adj2" fmla="val 49998"/>
              </a:avLst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Verdana" pitchFamily="34" charset="0"/>
                <a:cs typeface="Arial" pitchFamily="34" charset="0"/>
              </a:endParaRPr>
            </a:p>
          </p:txBody>
        </p:sp>
      </p:grpSp>
      <p:sp>
        <p:nvSpPr>
          <p:cNvPr id="53254" name="Notched Right Arrow 19"/>
          <p:cNvSpPr>
            <a:spLocks noChangeArrowheads="1"/>
          </p:cNvSpPr>
          <p:nvPr/>
        </p:nvSpPr>
        <p:spPr bwMode="auto">
          <a:xfrm rot="-9584356">
            <a:off x="6913563" y="5273675"/>
            <a:ext cx="730250" cy="649288"/>
          </a:xfrm>
          <a:prstGeom prst="notchedRightArrow">
            <a:avLst>
              <a:gd name="adj1" fmla="val 50000"/>
              <a:gd name="adj2" fmla="val 49846"/>
            </a:avLst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latin typeface="Verdana" pitchFamily="34" charset="0"/>
              <a:cs typeface="Arial" pitchFamily="34" charset="0"/>
            </a:endParaRPr>
          </a:p>
        </p:txBody>
      </p:sp>
      <p:grpSp>
        <p:nvGrpSpPr>
          <p:cNvPr id="53255" name="Group 6"/>
          <p:cNvGrpSpPr>
            <a:grpSpLocks/>
          </p:cNvGrpSpPr>
          <p:nvPr/>
        </p:nvGrpSpPr>
        <p:grpSpPr bwMode="auto">
          <a:xfrm>
            <a:off x="119063" y="2276475"/>
            <a:ext cx="3128962" cy="1190625"/>
            <a:chOff x="128464" y="2276872"/>
            <a:chExt cx="3389679" cy="1190069"/>
          </a:xfrm>
        </p:grpSpPr>
        <p:sp>
          <p:nvSpPr>
            <p:cNvPr id="53264" name="TextBox 4"/>
            <p:cNvSpPr txBox="1">
              <a:spLocks noChangeArrowheads="1"/>
            </p:cNvSpPr>
            <p:nvPr/>
          </p:nvSpPr>
          <p:spPr bwMode="auto">
            <a:xfrm>
              <a:off x="416496" y="2276872"/>
              <a:ext cx="3101647" cy="11900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>
                  <a:ea typeface="MS PGothic" charset="-128"/>
                  <a:cs typeface="MS PGothic" charset="-128"/>
                </a:rPr>
                <a:t>Usage</a:t>
              </a:r>
            </a:p>
            <a:p>
              <a:pPr>
                <a:lnSpc>
                  <a:spcPct val="120000"/>
                </a:lnSpc>
              </a:pPr>
              <a:r>
                <a:rPr lang="en-US">
                  <a:ea typeface="MS PGothic" charset="-128"/>
                  <a:cs typeface="MS PGothic" charset="-128"/>
                </a:rPr>
                <a:t>Formulation (product)</a:t>
              </a:r>
            </a:p>
            <a:p>
              <a:pPr>
                <a:lnSpc>
                  <a:spcPct val="120000"/>
                </a:lnSpc>
              </a:pPr>
              <a:r>
                <a:rPr lang="en-US">
                  <a:ea typeface="MS PGothic" charset="-128"/>
                  <a:cs typeface="MS PGothic" charset="-128"/>
                </a:rPr>
                <a:t>pathogen</a:t>
              </a:r>
            </a:p>
          </p:txBody>
        </p:sp>
        <p:sp>
          <p:nvSpPr>
            <p:cNvPr id="53265" name="Right Arrow 5"/>
            <p:cNvSpPr>
              <a:spLocks noChangeArrowheads="1"/>
            </p:cNvSpPr>
            <p:nvPr/>
          </p:nvSpPr>
          <p:spPr bwMode="auto">
            <a:xfrm>
              <a:off x="128464" y="2420888"/>
              <a:ext cx="216024" cy="21602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53266" name="Right Arrow 32"/>
            <p:cNvSpPr>
              <a:spLocks noChangeArrowheads="1"/>
            </p:cNvSpPr>
            <p:nvPr/>
          </p:nvSpPr>
          <p:spPr bwMode="auto">
            <a:xfrm>
              <a:off x="128464" y="2780928"/>
              <a:ext cx="216024" cy="21602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53267" name="Right Arrow 33"/>
            <p:cNvSpPr>
              <a:spLocks noChangeArrowheads="1"/>
            </p:cNvSpPr>
            <p:nvPr/>
          </p:nvSpPr>
          <p:spPr bwMode="auto">
            <a:xfrm>
              <a:off x="128464" y="3140968"/>
              <a:ext cx="216024" cy="21602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Verdana" pitchFamily="34" charset="0"/>
                <a:cs typeface="Arial" pitchFamily="34" charset="0"/>
              </a:endParaRPr>
            </a:p>
          </p:txBody>
        </p:sp>
      </p:grpSp>
      <p:sp>
        <p:nvSpPr>
          <p:cNvPr id="53256" name="TextBox 34"/>
          <p:cNvSpPr txBox="1">
            <a:spLocks noChangeArrowheads="1"/>
          </p:cNvSpPr>
          <p:nvPr/>
        </p:nvSpPr>
        <p:spPr bwMode="auto">
          <a:xfrm>
            <a:off x="30163" y="6538913"/>
            <a:ext cx="384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333399"/>
                </a:solidFill>
                <a:ea typeface="MS PGothic" charset="-128"/>
                <a:cs typeface="MS PGothic" charset="-128"/>
              </a:rPr>
              <a:t>22</a:t>
            </a:r>
          </a:p>
        </p:txBody>
      </p:sp>
      <p:grpSp>
        <p:nvGrpSpPr>
          <p:cNvPr id="53257" name="Group 27"/>
          <p:cNvGrpSpPr>
            <a:grpSpLocks/>
          </p:cNvGrpSpPr>
          <p:nvPr/>
        </p:nvGrpSpPr>
        <p:grpSpPr bwMode="auto">
          <a:xfrm>
            <a:off x="7696200" y="11113"/>
            <a:ext cx="1462088" cy="6862762"/>
            <a:chOff x="8337376" y="11752"/>
            <a:chExt cx="1584501" cy="6862600"/>
          </a:xfrm>
        </p:grpSpPr>
        <p:sp>
          <p:nvSpPr>
            <p:cNvPr id="53259" name="Text Box 186"/>
            <p:cNvSpPr txBox="1">
              <a:spLocks noChangeArrowheads="1"/>
            </p:cNvSpPr>
            <p:nvPr/>
          </p:nvSpPr>
          <p:spPr bwMode="auto">
            <a:xfrm>
              <a:off x="8337376" y="6597353"/>
              <a:ext cx="151216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200">
                  <a:cs typeface="Arial" pitchFamily="34" charset="0"/>
                </a:rPr>
                <a:t>Teleclass  2015</a:t>
              </a:r>
              <a:endParaRPr lang="en-US" sz="1200">
                <a:cs typeface="Arial" pitchFamily="34" charset="0"/>
              </a:endParaRPr>
            </a:p>
          </p:txBody>
        </p:sp>
        <p:pic>
          <p:nvPicPr>
            <p:cNvPr id="53260" name="Picture 10" descr="university logo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8769424" y="11752"/>
              <a:ext cx="1152453" cy="1124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61" name="Picture 30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-5400000">
              <a:off x="8373382" y="3392997"/>
              <a:ext cx="1944216" cy="1152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62" name="Picture 31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rot="-5400000">
              <a:off x="8396244" y="1508370"/>
              <a:ext cx="1908934" cy="1141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63" name="Picture 35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 rot="-5400000">
              <a:off x="8504878" y="5196230"/>
              <a:ext cx="1665669" cy="1136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3258" name="Text Box 4"/>
          <p:cNvSpPr txBox="1">
            <a:spLocks noChangeArrowheads="1"/>
          </p:cNvSpPr>
          <p:nvPr/>
        </p:nvSpPr>
        <p:spPr bwMode="auto">
          <a:xfrm>
            <a:off x="52388" y="163513"/>
            <a:ext cx="850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400">
                <a:solidFill>
                  <a:srgbClr val="000000"/>
                </a:solidFill>
                <a:cs typeface="Arial" pitchFamily="34" charset="0"/>
              </a:rPr>
              <a:t>WIPE USAGE IN PRACTICE</a:t>
            </a:r>
            <a:endParaRPr lang="en-GB" sz="2400" i="1">
              <a:solidFill>
                <a:srgbClr val="000000"/>
              </a:solidFill>
              <a:ea typeface="DFKai-SB" charset="0"/>
              <a:cs typeface="DFKai-SB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6"/>
          <p:cNvSpPr txBox="1">
            <a:spLocks noChangeArrowheads="1"/>
          </p:cNvSpPr>
          <p:nvPr/>
        </p:nvSpPr>
        <p:spPr bwMode="auto">
          <a:xfrm>
            <a:off x="22225" y="692150"/>
            <a:ext cx="78740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tabLst>
                <a:tab pos="4127500" algn="l"/>
              </a:tabLst>
            </a:pPr>
            <a:r>
              <a:rPr lang="en-US" sz="1200" b="0">
                <a:solidFill>
                  <a:srgbClr val="000000"/>
                </a:solidFill>
                <a:cs typeface="Arial" pitchFamily="34" charset="0"/>
              </a:rPr>
              <a:t>Sattar and Maillard. </a:t>
            </a:r>
            <a:r>
              <a:rPr lang="en-US" sz="1200" b="0" i="1">
                <a:solidFill>
                  <a:srgbClr val="000000"/>
                </a:solidFill>
                <a:cs typeface="Arial" pitchFamily="34" charset="0"/>
              </a:rPr>
              <a:t>Am J Infect Control </a:t>
            </a:r>
            <a:r>
              <a:rPr lang="en-US" sz="1200" b="0">
                <a:solidFill>
                  <a:srgbClr val="000000"/>
                </a:solidFill>
                <a:cs typeface="Arial" pitchFamily="34" charset="0"/>
              </a:rPr>
              <a:t>2013; </a:t>
            </a:r>
            <a:r>
              <a:rPr lang="en-US" sz="1200" b="0">
                <a:solidFill>
                  <a:srgbClr val="000000"/>
                </a:solidFill>
                <a:latin typeface="65 Helvetica Medium" charset="0"/>
                <a:ea typeface="MS PGothic" charset="-128"/>
                <a:cs typeface="MS PGothic" charset="-128"/>
              </a:rPr>
              <a:t>41:S97-S104 </a:t>
            </a:r>
          </a:p>
        </p:txBody>
      </p:sp>
      <p:pic>
        <p:nvPicPr>
          <p:cNvPr id="55299" name="Picture 4" descr="university log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13725" y="0"/>
            <a:ext cx="9302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8"/>
          <p:cNvSpPr>
            <a:spLocks noChangeArrowheads="1"/>
          </p:cNvSpPr>
          <p:nvPr/>
        </p:nvSpPr>
        <p:spPr bwMode="auto">
          <a:xfrm>
            <a:off x="184150" y="1125538"/>
            <a:ext cx="6913563" cy="289083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GB" b="0">
                <a:solidFill>
                  <a:srgbClr val="000000"/>
                </a:solidFill>
                <a:cs typeface="Arial" pitchFamily="34" charset="0"/>
              </a:rPr>
              <a:t>WIPING NOT CONTROLLED</a:t>
            </a:r>
          </a:p>
          <a:p>
            <a:pPr eaLnBrk="0" hangingPunct="0">
              <a:lnSpc>
                <a:spcPct val="120000"/>
              </a:lnSpc>
            </a:pPr>
            <a:r>
              <a:rPr lang="en-GB" b="0">
                <a:solidFill>
                  <a:srgbClr val="000000"/>
                </a:solidFill>
                <a:cs typeface="Arial" pitchFamily="34" charset="0"/>
              </a:rPr>
              <a:t>	</a:t>
            </a:r>
            <a:r>
              <a:rPr lang="en-GB" sz="1600" b="0">
                <a:solidFill>
                  <a:srgbClr val="000000"/>
                </a:solidFill>
                <a:cs typeface="Arial" pitchFamily="34" charset="0"/>
              </a:rPr>
              <a:t>AOAC International 961.02</a:t>
            </a:r>
          </a:p>
          <a:p>
            <a:pPr eaLnBrk="0" hangingPunct="0">
              <a:lnSpc>
                <a:spcPct val="120000"/>
              </a:lnSpc>
            </a:pPr>
            <a:r>
              <a:rPr lang="en-GB" sz="1600" b="0">
                <a:solidFill>
                  <a:srgbClr val="000000"/>
                </a:solidFill>
                <a:cs typeface="Arial" pitchFamily="34" charset="0"/>
              </a:rPr>
              <a:t>	EN 4-Field test (phase 2, step 2)</a:t>
            </a:r>
          </a:p>
          <a:p>
            <a:pPr eaLnBrk="0" hangingPunct="0">
              <a:lnSpc>
                <a:spcPct val="120000"/>
              </a:lnSpc>
            </a:pPr>
            <a:r>
              <a:rPr lang="en-GB" sz="1600" b="0">
                <a:solidFill>
                  <a:srgbClr val="000000"/>
                </a:solidFill>
                <a:cs typeface="Arial" pitchFamily="34" charset="0"/>
              </a:rPr>
              <a:t>	ASTM International E2362</a:t>
            </a:r>
          </a:p>
          <a:p>
            <a:pPr eaLnBrk="0" hangingPunct="0">
              <a:lnSpc>
                <a:spcPct val="120000"/>
              </a:lnSpc>
            </a:pPr>
            <a:r>
              <a:rPr lang="en-GB" sz="1600" b="0">
                <a:solidFill>
                  <a:srgbClr val="000000"/>
                </a:solidFill>
                <a:cs typeface="Arial" pitchFamily="34" charset="0"/>
              </a:rPr>
              <a:t>	US EPA (virucidal efficacy, mycobactericidal efficacy)</a:t>
            </a:r>
          </a:p>
          <a:p>
            <a:pPr eaLnBrk="0" hangingPunct="0">
              <a:lnSpc>
                <a:spcPct val="120000"/>
              </a:lnSpc>
            </a:pPr>
            <a:r>
              <a:rPr lang="en-GB" sz="1600" b="0">
                <a:solidFill>
                  <a:srgbClr val="000000"/>
                </a:solidFill>
                <a:cs typeface="Arial" pitchFamily="34" charset="0"/>
              </a:rPr>
              <a:t>	US EPA; Draft Interim Guidance for Non-Residual Sanitization of Hard Inanimate Food Contact Surfaces Using Pre-Saturated Towelettes </a:t>
            </a:r>
          </a:p>
          <a:p>
            <a:pPr eaLnBrk="0" hangingPunct="0">
              <a:lnSpc>
                <a:spcPct val="120000"/>
              </a:lnSpc>
            </a:pPr>
            <a:r>
              <a:rPr lang="en-GB" sz="1600" b="0">
                <a:solidFill>
                  <a:srgbClr val="000000"/>
                </a:solidFill>
                <a:cs typeface="Arial" pitchFamily="34" charset="0"/>
              </a:rPr>
              <a:t>	US EPA Method for Disinfection Using Pre-Saturated Towelettes </a:t>
            </a:r>
          </a:p>
        </p:txBody>
      </p:sp>
      <p:sp>
        <p:nvSpPr>
          <p:cNvPr id="55301" name="Rectangle 2"/>
          <p:cNvSpPr>
            <a:spLocks noChangeArrowheads="1"/>
          </p:cNvSpPr>
          <p:nvPr/>
        </p:nvSpPr>
        <p:spPr bwMode="auto">
          <a:xfrm>
            <a:off x="184150" y="3933825"/>
            <a:ext cx="6913563" cy="10445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GB" b="0">
                <a:solidFill>
                  <a:srgbClr val="000000"/>
                </a:solidFill>
                <a:cs typeface="Arial" pitchFamily="34" charset="0"/>
              </a:rPr>
              <a:t>CONTACT TIME INAPPROPRIATE</a:t>
            </a:r>
          </a:p>
          <a:p>
            <a:pPr eaLnBrk="0" hangingPunct="0">
              <a:lnSpc>
                <a:spcPct val="120000"/>
              </a:lnSpc>
            </a:pPr>
            <a:r>
              <a:rPr lang="en-GB" sz="1600" b="0">
                <a:solidFill>
                  <a:srgbClr val="000000"/>
                </a:solidFill>
                <a:cs typeface="Arial" pitchFamily="34" charset="0"/>
              </a:rPr>
              <a:t>	AOAC International 961.02</a:t>
            </a:r>
          </a:p>
          <a:p>
            <a:pPr eaLnBrk="0" hangingPunct="0">
              <a:lnSpc>
                <a:spcPct val="120000"/>
              </a:lnSpc>
            </a:pPr>
            <a:r>
              <a:rPr lang="en-GB" sz="1600" b="0">
                <a:solidFill>
                  <a:srgbClr val="000000"/>
                </a:solidFill>
                <a:cs typeface="Arial" pitchFamily="34" charset="0"/>
              </a:rPr>
              <a:t>	US EPA Method for Disinfection Using Pre-Saturated wipes</a:t>
            </a:r>
          </a:p>
        </p:txBody>
      </p:sp>
      <p:sp>
        <p:nvSpPr>
          <p:cNvPr id="55302" name="Rectangle 1"/>
          <p:cNvSpPr>
            <a:spLocks noChangeArrowheads="1"/>
          </p:cNvSpPr>
          <p:nvPr/>
        </p:nvSpPr>
        <p:spPr bwMode="auto">
          <a:xfrm>
            <a:off x="517525" y="5661025"/>
            <a:ext cx="5716588" cy="8318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algn="ctr">
              <a:spcBef>
                <a:spcPct val="50000"/>
              </a:spcBef>
              <a:tabLst>
                <a:tab pos="3233738" algn="l"/>
                <a:tab pos="3592513" algn="l"/>
              </a:tabLst>
            </a:pPr>
            <a:r>
              <a:rPr lang="en-GB" sz="2400">
                <a:solidFill>
                  <a:srgbClr val="000000"/>
                </a:solidFill>
                <a:ea typeface="MS PGothic" charset="-128"/>
                <a:cs typeface="MS PGothic" charset="-128"/>
              </a:rPr>
              <a:t>DO NOT  REFLECT PRODUCT USAGE</a:t>
            </a:r>
          </a:p>
        </p:txBody>
      </p:sp>
      <p:pic>
        <p:nvPicPr>
          <p:cNvPr id="55303" name="Picture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97738" y="2565400"/>
            <a:ext cx="1846262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4" name="Picture 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64413" y="981075"/>
            <a:ext cx="1747837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5" name="Picture 10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31063" y="4652963"/>
            <a:ext cx="1912937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6" name="Text Box 186"/>
          <p:cNvSpPr txBox="1">
            <a:spLocks noChangeArrowheads="1"/>
          </p:cNvSpPr>
          <p:nvPr/>
        </p:nvSpPr>
        <p:spPr bwMode="auto">
          <a:xfrm>
            <a:off x="7696200" y="6608763"/>
            <a:ext cx="13954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200">
                <a:cs typeface="Arial" pitchFamily="34" charset="0"/>
              </a:rPr>
              <a:t>Teleclass  2015</a:t>
            </a:r>
            <a:endParaRPr lang="en-US" sz="1200">
              <a:cs typeface="Arial" pitchFamily="34" charset="0"/>
            </a:endParaRPr>
          </a:p>
        </p:txBody>
      </p:sp>
      <p:sp>
        <p:nvSpPr>
          <p:cNvPr id="55307" name="Text Box 4"/>
          <p:cNvSpPr txBox="1">
            <a:spLocks noChangeArrowheads="1"/>
          </p:cNvSpPr>
          <p:nvPr/>
        </p:nvSpPr>
        <p:spPr bwMode="auto">
          <a:xfrm>
            <a:off x="52388" y="163513"/>
            <a:ext cx="850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400">
                <a:solidFill>
                  <a:srgbClr val="000000"/>
                </a:solidFill>
                <a:cs typeface="Arial" pitchFamily="34" charset="0"/>
              </a:rPr>
              <a:t>WIPE TESTS</a:t>
            </a:r>
            <a:endParaRPr lang="en-GB" sz="2400" i="1">
              <a:solidFill>
                <a:srgbClr val="000000"/>
              </a:solidFill>
              <a:ea typeface="DFKai-SB" charset="0"/>
              <a:cs typeface="DFKai-SB" charset="0"/>
            </a:endParaRPr>
          </a:p>
        </p:txBody>
      </p:sp>
      <p:sp>
        <p:nvSpPr>
          <p:cNvPr id="55308" name="TextBox 13"/>
          <p:cNvSpPr txBox="1">
            <a:spLocks noChangeArrowheads="1"/>
          </p:cNvSpPr>
          <p:nvPr/>
        </p:nvSpPr>
        <p:spPr bwMode="auto">
          <a:xfrm>
            <a:off x="30163" y="6538913"/>
            <a:ext cx="384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333399"/>
                </a:solidFill>
                <a:ea typeface="MS PGothic" charset="-128"/>
                <a:cs typeface="MS PGothic" charset="-128"/>
              </a:rPr>
              <a:t>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4"/>
          <p:cNvSpPr txBox="1">
            <a:spLocks noChangeArrowheads="1"/>
          </p:cNvSpPr>
          <p:nvPr/>
        </p:nvSpPr>
        <p:spPr bwMode="auto">
          <a:xfrm>
            <a:off x="-14288" y="158750"/>
            <a:ext cx="7754938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82675" eaLnBrk="0" hangingPunct="0">
              <a:tabLst>
                <a:tab pos="533400" algn="l"/>
                <a:tab pos="808038" algn="l"/>
                <a:tab pos="1341438" algn="l"/>
              </a:tabLst>
            </a:pPr>
            <a:r>
              <a:rPr lang="en-GB" sz="2400">
                <a:solidFill>
                  <a:srgbClr val="000000"/>
                </a:solidFill>
                <a:ea typeface="MS PGothic" charset="-128"/>
              </a:rPr>
              <a:t>3-STEP TEST – A NEW ASTM Intl. STANDARD </a:t>
            </a:r>
            <a:r>
              <a:rPr lang="en-GB" b="0">
                <a:solidFill>
                  <a:srgbClr val="000000"/>
                </a:solidFill>
                <a:ea typeface="MS PGothic" charset="-128"/>
              </a:rPr>
              <a:t>(04-15)</a:t>
            </a:r>
          </a:p>
        </p:txBody>
      </p:sp>
      <p:sp>
        <p:nvSpPr>
          <p:cNvPr id="56323" name="TextBox 23"/>
          <p:cNvSpPr txBox="1">
            <a:spLocks noChangeArrowheads="1"/>
          </p:cNvSpPr>
          <p:nvPr/>
        </p:nvSpPr>
        <p:spPr bwMode="auto">
          <a:xfrm>
            <a:off x="30163" y="6538913"/>
            <a:ext cx="384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333399"/>
                </a:solidFill>
                <a:ea typeface="MS PGothic" charset="-128"/>
                <a:cs typeface="MS PGothic" charset="-128"/>
              </a:rPr>
              <a:t>24</a:t>
            </a:r>
          </a:p>
        </p:txBody>
      </p:sp>
      <p:sp>
        <p:nvSpPr>
          <p:cNvPr id="56324" name="Rectangle 7"/>
          <p:cNvSpPr>
            <a:spLocks noChangeArrowheads="1"/>
          </p:cNvSpPr>
          <p:nvPr/>
        </p:nvSpPr>
        <p:spPr bwMode="auto">
          <a:xfrm>
            <a:off x="133350" y="1003300"/>
            <a:ext cx="39068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400" b="0">
                <a:cs typeface="Arial" pitchFamily="34" charset="0"/>
              </a:rPr>
              <a:t>Remove bioburden from a surface</a:t>
            </a:r>
          </a:p>
        </p:txBody>
      </p:sp>
      <p:sp>
        <p:nvSpPr>
          <p:cNvPr id="56325" name="Rectangle 13"/>
          <p:cNvSpPr>
            <a:spLocks noChangeArrowheads="1"/>
          </p:cNvSpPr>
          <p:nvPr/>
        </p:nvSpPr>
        <p:spPr bwMode="auto">
          <a:xfrm>
            <a:off x="131763" y="2443163"/>
            <a:ext cx="39735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400" b="0">
                <a:cs typeface="Arial" pitchFamily="34" charset="0"/>
              </a:rPr>
              <a:t>Prevent transfer of bioburden from the wipe to other surfaces</a:t>
            </a:r>
          </a:p>
        </p:txBody>
      </p:sp>
      <p:sp>
        <p:nvSpPr>
          <p:cNvPr id="56326" name="Rectangle 14"/>
          <p:cNvSpPr>
            <a:spLocks noChangeArrowheads="1"/>
          </p:cNvSpPr>
          <p:nvPr/>
        </p:nvSpPr>
        <p:spPr bwMode="auto">
          <a:xfrm>
            <a:off x="52388" y="4100513"/>
            <a:ext cx="35893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400" b="0">
                <a:cs typeface="Arial" pitchFamily="34" charset="0"/>
              </a:rPr>
              <a:t>Where antimicrobial is present – kill the microbial bioburden </a:t>
            </a:r>
          </a:p>
        </p:txBody>
      </p:sp>
      <p:grpSp>
        <p:nvGrpSpPr>
          <p:cNvPr id="56327" name="Group 33"/>
          <p:cNvGrpSpPr>
            <a:grpSpLocks/>
          </p:cNvGrpSpPr>
          <p:nvPr/>
        </p:nvGrpSpPr>
        <p:grpSpPr bwMode="auto">
          <a:xfrm>
            <a:off x="3973513" y="1003300"/>
            <a:ext cx="4865687" cy="3744913"/>
            <a:chOff x="4521200" y="2060575"/>
            <a:chExt cx="5271070" cy="3743544"/>
          </a:xfrm>
        </p:grpSpPr>
        <p:sp>
          <p:nvSpPr>
            <p:cNvPr id="56331" name="Rectangle 21"/>
            <p:cNvSpPr>
              <a:spLocks noChangeArrowheads="1"/>
            </p:cNvSpPr>
            <p:nvPr/>
          </p:nvSpPr>
          <p:spPr bwMode="auto">
            <a:xfrm>
              <a:off x="4521200" y="2060575"/>
              <a:ext cx="5111750" cy="1068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9388" indent="-179388" eaLnBrk="0" hangingPunct="0">
                <a:lnSpc>
                  <a:spcPct val="110000"/>
                </a:lnSpc>
                <a:spcBef>
                  <a:spcPct val="20000"/>
                </a:spcBef>
              </a:pPr>
              <a:r>
                <a:rPr lang="en-GB" sz="1800">
                  <a:solidFill>
                    <a:srgbClr val="0000FF"/>
                  </a:solidFill>
                  <a:cs typeface="Arial" pitchFamily="34" charset="0"/>
                </a:rPr>
                <a:t>Stage 1 – bacterial removal</a:t>
              </a:r>
            </a:p>
            <a:p>
              <a:pPr marL="179388" indent="-179388" eaLnBrk="0" hangingPunct="0">
                <a:lnSpc>
                  <a:spcPct val="110000"/>
                </a:lnSpc>
                <a:spcBef>
                  <a:spcPct val="20000"/>
                </a:spcBef>
              </a:pPr>
              <a:r>
                <a:rPr lang="en-GB" sz="1800" b="0">
                  <a:cs typeface="Arial" pitchFamily="34" charset="0"/>
                </a:rPr>
                <a:t>	How good are the wipes in removing microbial contaminants? (not killing effect)</a:t>
              </a:r>
              <a:endParaRPr lang="en-GB" sz="1100" b="0">
                <a:cs typeface="Arial" pitchFamily="34" charset="0"/>
              </a:endParaRPr>
            </a:p>
          </p:txBody>
        </p:sp>
        <p:sp>
          <p:nvSpPr>
            <p:cNvPr id="56332" name="Rectangle 15"/>
            <p:cNvSpPr>
              <a:spLocks noChangeArrowheads="1"/>
            </p:cNvSpPr>
            <p:nvPr/>
          </p:nvSpPr>
          <p:spPr bwMode="auto">
            <a:xfrm>
              <a:off x="4521200" y="3500438"/>
              <a:ext cx="5184775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9388" indent="-179388"/>
              <a:r>
                <a:rPr lang="en-GB" sz="1800">
                  <a:solidFill>
                    <a:srgbClr val="0000FF"/>
                  </a:solidFill>
                  <a:cs typeface="Arial" pitchFamily="34" charset="0"/>
                </a:rPr>
                <a:t>Stage 2 – bacterial transfer </a:t>
              </a:r>
              <a:r>
                <a:rPr lang="ja-JP" altLang="en-GB" sz="1800">
                  <a:solidFill>
                    <a:srgbClr val="0000FF"/>
                  </a:solidFill>
                  <a:ea typeface="MS PGothic" charset="-128"/>
                  <a:cs typeface="Arial" pitchFamily="34" charset="0"/>
                </a:rPr>
                <a:t>“</a:t>
              </a:r>
              <a:r>
                <a:rPr lang="en-GB" altLang="ja-JP" sz="1800">
                  <a:solidFill>
                    <a:srgbClr val="0000FF"/>
                  </a:solidFill>
                  <a:ea typeface="MS PGothic" charset="-128"/>
                  <a:cs typeface="Arial" pitchFamily="34" charset="0"/>
                </a:rPr>
                <a:t>adpression tests</a:t>
              </a:r>
              <a:r>
                <a:rPr lang="ja-JP" altLang="en-GB" sz="1800">
                  <a:solidFill>
                    <a:srgbClr val="0000FF"/>
                  </a:solidFill>
                  <a:ea typeface="MS PGothic" charset="-128"/>
                  <a:cs typeface="Arial" pitchFamily="34" charset="0"/>
                </a:rPr>
                <a:t>”</a:t>
              </a:r>
              <a:endParaRPr lang="en-GB" altLang="ja-JP" sz="1800">
                <a:solidFill>
                  <a:srgbClr val="0000FF"/>
                </a:solidFill>
                <a:ea typeface="MS PGothic" charset="-128"/>
                <a:cs typeface="Arial" pitchFamily="34" charset="0"/>
              </a:endParaRPr>
            </a:p>
            <a:p>
              <a:pPr marL="179388" indent="-179388"/>
              <a:r>
                <a:rPr lang="en-GB" sz="1800" b="0">
                  <a:cs typeface="Arial" pitchFamily="34" charset="0"/>
                </a:rPr>
                <a:t>	Can the wipes transfer survivors to other surfaces (i.e. cross-contaminate)?</a:t>
              </a:r>
            </a:p>
          </p:txBody>
        </p:sp>
        <p:sp>
          <p:nvSpPr>
            <p:cNvPr id="56333" name="Rectangle 16"/>
            <p:cNvSpPr>
              <a:spLocks noChangeArrowheads="1"/>
            </p:cNvSpPr>
            <p:nvPr/>
          </p:nvSpPr>
          <p:spPr bwMode="auto">
            <a:xfrm>
              <a:off x="4592638" y="5157788"/>
              <a:ext cx="519963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9388" indent="-179388"/>
              <a:r>
                <a:rPr lang="en-GB" sz="1800">
                  <a:solidFill>
                    <a:srgbClr val="0000FF"/>
                  </a:solidFill>
                  <a:cs typeface="Arial" pitchFamily="34" charset="0"/>
                </a:rPr>
                <a:t>Stage 3 – Antimicrobial activity</a:t>
              </a:r>
            </a:p>
            <a:p>
              <a:pPr marL="179388" indent="-179388"/>
              <a:r>
                <a:rPr lang="en-GB" sz="1800" b="0">
                  <a:cs typeface="Arial" pitchFamily="34" charset="0"/>
                </a:rPr>
                <a:t>	Can the wipes kill the bacteria they remove?</a:t>
              </a:r>
            </a:p>
          </p:txBody>
        </p:sp>
      </p:grpSp>
      <p:pic>
        <p:nvPicPr>
          <p:cNvPr id="56328" name="Picture 4" descr="university log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13725" y="0"/>
            <a:ext cx="9302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9" name="Text Box 186"/>
          <p:cNvSpPr txBox="1">
            <a:spLocks noChangeArrowheads="1"/>
          </p:cNvSpPr>
          <p:nvPr/>
        </p:nvSpPr>
        <p:spPr bwMode="auto">
          <a:xfrm>
            <a:off x="7696200" y="6608763"/>
            <a:ext cx="13954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200">
                <a:cs typeface="Arial" pitchFamily="34" charset="0"/>
              </a:rPr>
              <a:t>Teleclass  2015</a:t>
            </a:r>
            <a:endParaRPr lang="en-US" sz="1200">
              <a:cs typeface="Arial" pitchFamily="34" charset="0"/>
            </a:endParaRPr>
          </a:p>
        </p:txBody>
      </p:sp>
      <p:pic>
        <p:nvPicPr>
          <p:cNvPr id="56330" name="Picture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41725" y="4941888"/>
            <a:ext cx="550227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0" descr="university log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94663" y="11113"/>
            <a:ext cx="1063625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TextBox 12"/>
          <p:cNvSpPr txBox="1">
            <a:spLocks noChangeArrowheads="1"/>
          </p:cNvSpPr>
          <p:nvPr/>
        </p:nvSpPr>
        <p:spPr bwMode="auto">
          <a:xfrm>
            <a:off x="30163" y="6538913"/>
            <a:ext cx="384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333399"/>
                </a:solidFill>
                <a:ea typeface="MS PGothic" charset="-128"/>
                <a:cs typeface="MS PGothic" charset="-128"/>
              </a:rPr>
              <a:t>25</a:t>
            </a:r>
          </a:p>
        </p:txBody>
      </p:sp>
      <p:sp>
        <p:nvSpPr>
          <p:cNvPr id="58372" name="Text Box 16"/>
          <p:cNvSpPr txBox="1">
            <a:spLocks noChangeArrowheads="1"/>
          </p:cNvSpPr>
          <p:nvPr/>
        </p:nvSpPr>
        <p:spPr bwMode="auto">
          <a:xfrm>
            <a:off x="119063" y="2349500"/>
            <a:ext cx="5316537" cy="2146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82675" eaLnBrk="0" hangingPunct="0">
              <a:lnSpc>
                <a:spcPct val="120000"/>
              </a:lnSpc>
            </a:pPr>
            <a:r>
              <a:rPr lang="en-GB" sz="2800">
                <a:solidFill>
                  <a:srgbClr val="000000"/>
                </a:solidFill>
                <a:cs typeface="Times" pitchFamily="4" charset="0"/>
              </a:rPr>
              <a:t>EVIDENCE THAT</a:t>
            </a:r>
            <a:br>
              <a:rPr lang="en-GB" sz="2800">
                <a:solidFill>
                  <a:srgbClr val="000000"/>
                </a:solidFill>
                <a:cs typeface="Times" pitchFamily="4" charset="0"/>
              </a:rPr>
            </a:br>
            <a:r>
              <a:rPr lang="en-GB" sz="2800">
                <a:solidFill>
                  <a:srgbClr val="000000"/>
                </a:solidFill>
                <a:cs typeface="Times" pitchFamily="4" charset="0"/>
              </a:rPr>
              <a:t>PRE-WETTED ANTIMICROBIAL/DETERGENT WIPES WORK</a:t>
            </a:r>
          </a:p>
        </p:txBody>
      </p:sp>
      <p:sp>
        <p:nvSpPr>
          <p:cNvPr id="58373" name="Text Box 186"/>
          <p:cNvSpPr txBox="1">
            <a:spLocks noChangeArrowheads="1"/>
          </p:cNvSpPr>
          <p:nvPr/>
        </p:nvSpPr>
        <p:spPr bwMode="auto">
          <a:xfrm>
            <a:off x="7696200" y="6608763"/>
            <a:ext cx="13954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200">
                <a:cs typeface="Arial" pitchFamily="34" charset="0"/>
              </a:rPr>
              <a:t>Teleclass  2015</a:t>
            </a:r>
            <a:endParaRPr lang="en-US" sz="1200">
              <a:cs typeface="Arial" pitchFamily="34" charset="0"/>
            </a:endParaRPr>
          </a:p>
        </p:txBody>
      </p:sp>
      <p:pic>
        <p:nvPicPr>
          <p:cNvPr id="58374" name="Picture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02300" y="2276475"/>
            <a:ext cx="31908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6"/>
          <p:cNvSpPr txBox="1">
            <a:spLocks noChangeArrowheads="1"/>
          </p:cNvSpPr>
          <p:nvPr/>
        </p:nvSpPr>
        <p:spPr bwMode="auto">
          <a:xfrm>
            <a:off x="119063" y="685800"/>
            <a:ext cx="9024937" cy="5673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82675" eaLnBrk="0" hangingPunct="0">
              <a:lnSpc>
                <a:spcPct val="120000"/>
              </a:lnSpc>
            </a:pPr>
            <a:r>
              <a:rPr lang="en-GB" sz="1400" b="0">
                <a:cs typeface="Times New Roman" pitchFamily="18" charset="0"/>
              </a:rPr>
              <a:t>Williams GJ, Denyer SP, Hosein IK, Hill DW and Maillard J-Y. (2007)  The development of a new </a:t>
            </a:r>
            <a:br>
              <a:rPr lang="en-GB" sz="1400" b="0">
                <a:cs typeface="Times New Roman" pitchFamily="18" charset="0"/>
              </a:rPr>
            </a:br>
            <a:r>
              <a:rPr lang="en-GB" sz="1400" b="0">
                <a:cs typeface="Times New Roman" pitchFamily="18" charset="0"/>
              </a:rPr>
              <a:t>three-step protocol to determine the efficacy of disinfectant wipes on surfaces contaminated with </a:t>
            </a:r>
            <a:r>
              <a:rPr lang="en-GB" sz="1400" b="0" i="1">
                <a:cs typeface="Times New Roman" pitchFamily="18" charset="0"/>
              </a:rPr>
              <a:t>Staphylococcus aureus</a:t>
            </a:r>
            <a:r>
              <a:rPr lang="en-GB" sz="1400" b="0">
                <a:cs typeface="Times New Roman" pitchFamily="18" charset="0"/>
              </a:rPr>
              <a:t>. </a:t>
            </a:r>
            <a:r>
              <a:rPr lang="en-GB" sz="1400" b="0" i="1">
                <a:cs typeface="Times New Roman" pitchFamily="18" charset="0"/>
              </a:rPr>
              <a:t>Journal of Hospital Infection </a:t>
            </a:r>
            <a:r>
              <a:rPr lang="en-GB" sz="1400">
                <a:cs typeface="Times New Roman" pitchFamily="18" charset="0"/>
              </a:rPr>
              <a:t>67</a:t>
            </a:r>
            <a:r>
              <a:rPr lang="en-GB" sz="1400" b="0">
                <a:cs typeface="Times New Roman" pitchFamily="18" charset="0"/>
              </a:rPr>
              <a:t>(4): 329-335</a:t>
            </a:r>
            <a:endParaRPr lang="en-GB" sz="1400" b="0">
              <a:ea typeface="MS PGothic" charset="-128"/>
              <a:cs typeface="MS PGothic" charset="-128"/>
            </a:endParaRPr>
          </a:p>
          <a:p>
            <a:pPr defTabSz="1082675" eaLnBrk="0" hangingPunct="0">
              <a:lnSpc>
                <a:spcPct val="120000"/>
              </a:lnSpc>
            </a:pPr>
            <a:r>
              <a:rPr lang="en-GB" sz="1400" b="0">
                <a:solidFill>
                  <a:srgbClr val="000000"/>
                </a:solidFill>
                <a:cs typeface="Times" pitchFamily="4" charset="0"/>
              </a:rPr>
              <a:t>       </a:t>
            </a:r>
            <a:r>
              <a:rPr lang="en-GB" sz="1400" b="0">
                <a:solidFill>
                  <a:srgbClr val="0000FF"/>
                </a:solidFill>
                <a:cs typeface="Times" pitchFamily="4" charset="0"/>
              </a:rPr>
              <a:t>-</a:t>
            </a:r>
            <a:r>
              <a:rPr lang="en-GB" sz="1400" b="0" i="1">
                <a:solidFill>
                  <a:srgbClr val="0000FF"/>
                </a:solidFill>
                <a:cs typeface="Times" pitchFamily="4" charset="0"/>
              </a:rPr>
              <a:t>S. aureus </a:t>
            </a:r>
            <a:r>
              <a:rPr lang="en-GB" sz="1400" b="0">
                <a:solidFill>
                  <a:srgbClr val="0000FF"/>
                </a:solidFill>
                <a:cs typeface="Times" pitchFamily="4" charset="0"/>
              </a:rPr>
              <a:t>and methicillin-resistant </a:t>
            </a:r>
            <a:r>
              <a:rPr lang="en-GB" sz="1400" b="0" i="1">
                <a:solidFill>
                  <a:srgbClr val="0000FF"/>
                </a:solidFill>
                <a:cs typeface="Times" pitchFamily="4" charset="0"/>
              </a:rPr>
              <a:t>S. aureus</a:t>
            </a:r>
            <a:r>
              <a:rPr lang="en-GB" sz="1400" b="0">
                <a:solidFill>
                  <a:srgbClr val="0000FF"/>
                </a:solidFill>
                <a:cs typeface="Times" pitchFamily="4" charset="0"/>
              </a:rPr>
              <a:t>: one wipe</a:t>
            </a:r>
            <a:endParaRPr lang="en-GB" sz="1000" b="0">
              <a:solidFill>
                <a:srgbClr val="0000FF"/>
              </a:solidFill>
              <a:cs typeface="Times" pitchFamily="4" charset="0"/>
            </a:endParaRPr>
          </a:p>
          <a:p>
            <a:pPr defTabSz="1082675" eaLnBrk="0" hangingPunct="0">
              <a:lnSpc>
                <a:spcPct val="120000"/>
              </a:lnSpc>
            </a:pPr>
            <a:endParaRPr lang="en-GB" sz="1000" b="0">
              <a:solidFill>
                <a:srgbClr val="000000"/>
              </a:solidFill>
              <a:cs typeface="Times" pitchFamily="4" charset="0"/>
            </a:endParaRPr>
          </a:p>
          <a:p>
            <a:pPr defTabSz="1082675"/>
            <a:r>
              <a:rPr lang="en-US" sz="1400" b="0">
                <a:ea typeface="MS PGothic" charset="-128"/>
                <a:cs typeface="MS PGothic" charset="-128"/>
              </a:rPr>
              <a:t>Panousi MN, Williams GJ, Girdlestone S and Maillard J-Y. (2009) Use of alcoholic wipes during aseptic manufacturing. </a:t>
            </a:r>
            <a:r>
              <a:rPr lang="en-US" sz="1400" b="0" i="1">
                <a:ea typeface="MS PGothic" charset="-128"/>
                <a:cs typeface="MS PGothic" charset="-128"/>
              </a:rPr>
              <a:t>Letters in Applied Microbiology </a:t>
            </a:r>
            <a:r>
              <a:rPr lang="en-US" sz="1400">
                <a:ea typeface="MS PGothic" charset="-128"/>
                <a:cs typeface="MS PGothic" charset="-128"/>
              </a:rPr>
              <a:t>48</a:t>
            </a:r>
            <a:r>
              <a:rPr lang="en-US" sz="1400" b="0">
                <a:ea typeface="MS PGothic" charset="-128"/>
                <a:cs typeface="MS PGothic" charset="-128"/>
              </a:rPr>
              <a:t>, 648-651.</a:t>
            </a:r>
            <a:endParaRPr lang="en-GB" sz="1400" b="0">
              <a:ea typeface="MS PGothic" charset="-128"/>
              <a:cs typeface="MS PGothic" charset="-128"/>
            </a:endParaRPr>
          </a:p>
          <a:p>
            <a:pPr defTabSz="1082675"/>
            <a:r>
              <a:rPr lang="en-GB" sz="1400" b="0">
                <a:ea typeface="MS PGothic" charset="-128"/>
                <a:cs typeface="MS PGothic" charset="-128"/>
              </a:rPr>
              <a:t>       -</a:t>
            </a:r>
            <a:r>
              <a:rPr lang="en-GB" sz="1400" b="0">
                <a:solidFill>
                  <a:srgbClr val="0000FF"/>
                </a:solidFill>
                <a:cs typeface="Times" pitchFamily="4" charset="0"/>
              </a:rPr>
              <a:t>methicillin-resistant </a:t>
            </a:r>
            <a:r>
              <a:rPr lang="en-GB" sz="1400" b="0" i="1">
                <a:solidFill>
                  <a:srgbClr val="0000FF"/>
                </a:solidFill>
                <a:cs typeface="Times" pitchFamily="4" charset="0"/>
              </a:rPr>
              <a:t>S. aureus</a:t>
            </a:r>
            <a:r>
              <a:rPr lang="en-GB" sz="1400" b="0">
                <a:solidFill>
                  <a:srgbClr val="0000FF"/>
                </a:solidFill>
                <a:ea typeface="MS PGothic" charset="-128"/>
                <a:cs typeface="MS PGothic" charset="-128"/>
              </a:rPr>
              <a:t>, </a:t>
            </a:r>
            <a:r>
              <a:rPr lang="en-GB" sz="1400" b="0" i="1">
                <a:solidFill>
                  <a:srgbClr val="0000FF"/>
                </a:solidFill>
                <a:ea typeface="MS PGothic" charset="-128"/>
                <a:cs typeface="MS PGothic" charset="-128"/>
              </a:rPr>
              <a:t>B. subtilis</a:t>
            </a:r>
            <a:r>
              <a:rPr lang="en-GB" sz="1400" b="0">
                <a:solidFill>
                  <a:srgbClr val="0000FF"/>
                </a:solidFill>
                <a:ea typeface="MS PGothic" charset="-128"/>
                <a:cs typeface="MS PGothic" charset="-128"/>
              </a:rPr>
              <a:t>, </a:t>
            </a:r>
            <a:r>
              <a:rPr lang="en-GB" sz="1400" b="0" i="1">
                <a:solidFill>
                  <a:srgbClr val="0000FF"/>
                </a:solidFill>
                <a:ea typeface="MS PGothic" charset="-128"/>
                <a:cs typeface="MS PGothic" charset="-128"/>
              </a:rPr>
              <a:t>S. epidermidis </a:t>
            </a:r>
            <a:r>
              <a:rPr lang="en-GB" sz="1400" b="0">
                <a:solidFill>
                  <a:srgbClr val="0000FF"/>
                </a:solidFill>
                <a:ea typeface="MS PGothic" charset="-128"/>
                <a:cs typeface="MS PGothic" charset="-128"/>
              </a:rPr>
              <a:t>: alcohol impregnated </a:t>
            </a:r>
            <a:r>
              <a:rPr lang="en-GB" sz="1400" b="0" i="1">
                <a:solidFill>
                  <a:srgbClr val="0000FF"/>
                </a:solidFill>
                <a:ea typeface="MS PGothic" charset="-128"/>
                <a:cs typeface="MS PGothic" charset="-128"/>
              </a:rPr>
              <a:t>vs. </a:t>
            </a:r>
            <a:r>
              <a:rPr lang="en-GB" sz="1400" b="0">
                <a:solidFill>
                  <a:srgbClr val="0000FF"/>
                </a:solidFill>
                <a:ea typeface="MS PGothic" charset="-128"/>
                <a:cs typeface="MS PGothic" charset="-128"/>
              </a:rPr>
              <a:t>alcohol spray on wipe</a:t>
            </a:r>
            <a:endParaRPr lang="en-GB" sz="1000" b="0">
              <a:solidFill>
                <a:srgbClr val="0000FF"/>
              </a:solidFill>
              <a:ea typeface="MS PGothic" charset="-128"/>
              <a:cs typeface="MS PGothic" charset="-128"/>
            </a:endParaRPr>
          </a:p>
          <a:p>
            <a:pPr lvl="1" defTabSz="1082675"/>
            <a:endParaRPr lang="en-GB" sz="1000" b="0">
              <a:solidFill>
                <a:srgbClr val="0000FF"/>
              </a:solidFill>
              <a:ea typeface="MS PGothic" charset="-128"/>
              <a:cs typeface="MS PGothic" charset="-128"/>
            </a:endParaRPr>
          </a:p>
          <a:p>
            <a:pPr defTabSz="1082675"/>
            <a:r>
              <a:rPr lang="en-US" sz="1400" b="0">
                <a:ea typeface="MS PGothic" charset="-128"/>
                <a:cs typeface="MS PGothic" charset="-128"/>
              </a:rPr>
              <a:t>Williams GJ, Denyer SP, Hosein IK, Hill DW and Maillard J-Y. (2009) Limitations of the efficacy of surface disinfection in the healthcare settings. </a:t>
            </a:r>
            <a:r>
              <a:rPr lang="en-US" sz="1400" b="0" i="1">
                <a:ea typeface="MS PGothic" charset="-128"/>
                <a:cs typeface="MS PGothic" charset="-128"/>
              </a:rPr>
              <a:t>Infection Control and Hospital Epidemiology</a:t>
            </a:r>
            <a:r>
              <a:rPr lang="en-US" sz="1400" b="0">
                <a:ea typeface="MS PGothic" charset="-128"/>
                <a:cs typeface="MS PGothic" charset="-128"/>
              </a:rPr>
              <a:t>, </a:t>
            </a:r>
            <a:r>
              <a:rPr lang="en-US" sz="1400">
                <a:ea typeface="MS PGothic" charset="-128"/>
                <a:cs typeface="MS PGothic" charset="-128"/>
              </a:rPr>
              <a:t>30</a:t>
            </a:r>
            <a:r>
              <a:rPr lang="en-US" sz="1400" b="0">
                <a:ea typeface="MS PGothic" charset="-128"/>
                <a:cs typeface="MS PGothic" charset="-128"/>
              </a:rPr>
              <a:t>(6); 570-573.</a:t>
            </a:r>
            <a:endParaRPr lang="en-GB" sz="1400" b="0">
              <a:ea typeface="MS PGothic" charset="-128"/>
              <a:cs typeface="MS PGothic" charset="-128"/>
            </a:endParaRPr>
          </a:p>
          <a:p>
            <a:pPr defTabSz="1082675" eaLnBrk="0" hangingPunct="0">
              <a:lnSpc>
                <a:spcPct val="120000"/>
              </a:lnSpc>
            </a:pPr>
            <a:r>
              <a:rPr lang="en-GB" sz="1400" b="0">
                <a:solidFill>
                  <a:srgbClr val="000000"/>
                </a:solidFill>
                <a:cs typeface="Times" pitchFamily="4" charset="0"/>
              </a:rPr>
              <a:t>        </a:t>
            </a:r>
            <a:r>
              <a:rPr lang="en-GB" sz="1400" b="0">
                <a:solidFill>
                  <a:srgbClr val="0000FF"/>
                </a:solidFill>
                <a:cs typeface="Times" pitchFamily="4" charset="0"/>
              </a:rPr>
              <a:t>-</a:t>
            </a:r>
            <a:r>
              <a:rPr lang="en-GB" sz="1400" b="0" i="1">
                <a:solidFill>
                  <a:srgbClr val="0000FF"/>
                </a:solidFill>
                <a:cs typeface="Times" pitchFamily="4" charset="0"/>
              </a:rPr>
              <a:t>S. aureus </a:t>
            </a:r>
            <a:r>
              <a:rPr lang="en-GB" sz="1400" b="0">
                <a:solidFill>
                  <a:srgbClr val="0000FF"/>
                </a:solidFill>
                <a:cs typeface="Times" pitchFamily="4" charset="0"/>
              </a:rPr>
              <a:t>and methicillin-resistant </a:t>
            </a:r>
            <a:r>
              <a:rPr lang="en-GB" sz="1400" b="0" i="1">
                <a:solidFill>
                  <a:srgbClr val="0000FF"/>
                </a:solidFill>
                <a:cs typeface="Times" pitchFamily="4" charset="0"/>
              </a:rPr>
              <a:t>S. aureus</a:t>
            </a:r>
            <a:r>
              <a:rPr lang="en-GB" sz="1400" b="0">
                <a:solidFill>
                  <a:srgbClr val="0000FF"/>
                </a:solidFill>
                <a:cs typeface="Times" pitchFamily="4" charset="0"/>
              </a:rPr>
              <a:t>: multiple wipes</a:t>
            </a:r>
            <a:endParaRPr lang="en-GB" sz="1000" b="0">
              <a:solidFill>
                <a:srgbClr val="0000FF"/>
              </a:solidFill>
              <a:cs typeface="Times" pitchFamily="4" charset="0"/>
            </a:endParaRPr>
          </a:p>
          <a:p>
            <a:pPr defTabSz="1082675" eaLnBrk="0" hangingPunct="0">
              <a:lnSpc>
                <a:spcPct val="120000"/>
              </a:lnSpc>
            </a:pPr>
            <a:endParaRPr lang="en-GB" sz="1000" b="0">
              <a:solidFill>
                <a:srgbClr val="000000"/>
              </a:solidFill>
              <a:cs typeface="Times" pitchFamily="4" charset="0"/>
            </a:endParaRPr>
          </a:p>
          <a:p>
            <a:pPr defTabSz="1082675" eaLnBrk="0" hangingPunct="0">
              <a:lnSpc>
                <a:spcPct val="120000"/>
              </a:lnSpc>
            </a:pPr>
            <a:r>
              <a:rPr lang="en-US" sz="1400" b="0">
                <a:ea typeface="MS PGothic" charset="-128"/>
                <a:cs typeface="MS PGothic" charset="-128"/>
              </a:rPr>
              <a:t>Siani H, Cooper CJ and Maillard J-Y. (2011) Efficacy of ‘sporicidal’ wipes against </a:t>
            </a:r>
            <a:r>
              <a:rPr lang="en-US" sz="1400" b="0" i="1">
                <a:ea typeface="MS PGothic" charset="-128"/>
                <a:cs typeface="MS PGothic" charset="-128"/>
              </a:rPr>
              <a:t>Clostridium difficile</a:t>
            </a:r>
            <a:r>
              <a:rPr lang="en-US" sz="1400" b="0">
                <a:ea typeface="MS PGothic" charset="-128"/>
                <a:cs typeface="MS PGothic" charset="-128"/>
              </a:rPr>
              <a:t>. </a:t>
            </a:r>
            <a:r>
              <a:rPr lang="en-US" sz="1400" b="0" i="1">
                <a:ea typeface="MS PGothic" charset="-128"/>
                <a:cs typeface="MS PGothic" charset="-128"/>
              </a:rPr>
              <a:t>American Journal of Infection Control</a:t>
            </a:r>
            <a:r>
              <a:rPr lang="en-US" sz="1400" b="0">
                <a:ea typeface="MS PGothic" charset="-128"/>
                <a:cs typeface="MS PGothic" charset="-128"/>
              </a:rPr>
              <a:t>, </a:t>
            </a:r>
            <a:r>
              <a:rPr lang="en-US" sz="1400">
                <a:ea typeface="MS PGothic" charset="-128"/>
                <a:cs typeface="MS PGothic" charset="-128"/>
              </a:rPr>
              <a:t>39</a:t>
            </a:r>
            <a:r>
              <a:rPr lang="en-US" sz="1400" b="0">
                <a:ea typeface="MS PGothic" charset="-128"/>
                <a:cs typeface="MS PGothic" charset="-128"/>
              </a:rPr>
              <a:t>(3), 212-218.</a:t>
            </a:r>
          </a:p>
          <a:p>
            <a:pPr defTabSz="1082675" eaLnBrk="0" hangingPunct="0">
              <a:lnSpc>
                <a:spcPct val="120000"/>
              </a:lnSpc>
            </a:pPr>
            <a:r>
              <a:rPr lang="en-US" sz="1400" b="0">
                <a:solidFill>
                  <a:srgbClr val="0000FF"/>
                </a:solidFill>
                <a:cs typeface="Times" pitchFamily="4" charset="0"/>
              </a:rPr>
              <a:t>       </a:t>
            </a:r>
            <a:r>
              <a:rPr lang="en-GB" sz="1400" b="0">
                <a:solidFill>
                  <a:srgbClr val="0000FF"/>
                </a:solidFill>
                <a:cs typeface="Times" pitchFamily="4" charset="0"/>
              </a:rPr>
              <a:t>-</a:t>
            </a:r>
            <a:r>
              <a:rPr lang="en-GB" sz="1400" b="0" i="1">
                <a:solidFill>
                  <a:srgbClr val="0000FF"/>
                </a:solidFill>
                <a:cs typeface="Times" pitchFamily="4" charset="0"/>
              </a:rPr>
              <a:t> C. difficile</a:t>
            </a:r>
            <a:r>
              <a:rPr lang="en-GB" sz="1400" b="0">
                <a:solidFill>
                  <a:srgbClr val="0000FF"/>
                </a:solidFill>
                <a:cs typeface="Times" pitchFamily="4" charset="0"/>
              </a:rPr>
              <a:t>: multiple wipes</a:t>
            </a:r>
            <a:endParaRPr lang="en-GB" sz="1000" b="0">
              <a:solidFill>
                <a:srgbClr val="0000FF"/>
              </a:solidFill>
              <a:cs typeface="Times" pitchFamily="4" charset="0"/>
            </a:endParaRPr>
          </a:p>
          <a:p>
            <a:pPr defTabSz="1082675" eaLnBrk="0" hangingPunct="0">
              <a:lnSpc>
                <a:spcPct val="120000"/>
              </a:lnSpc>
            </a:pPr>
            <a:endParaRPr lang="en-GB" sz="1000" b="0">
              <a:ea typeface="MS PGothic" charset="-128"/>
              <a:cs typeface="MS PGothic" charset="-128"/>
            </a:endParaRPr>
          </a:p>
          <a:p>
            <a:pPr defTabSz="1082675" eaLnBrk="0" hangingPunct="0">
              <a:lnSpc>
                <a:spcPct val="120000"/>
              </a:lnSpc>
            </a:pPr>
            <a:r>
              <a:rPr lang="en-US" sz="1400" b="0">
                <a:ea typeface="MS PGothic" charset="-128"/>
                <a:cs typeface="MS PGothic" charset="-128"/>
              </a:rPr>
              <a:t>Sattar S.A. and Maillard J.-Y. (2013) The Crucial Role of Wiping in Decontamination of High-Touch Environmental Surfaces: Review of Current Status and Directions for the Future. </a:t>
            </a:r>
            <a:r>
              <a:rPr lang="en-US" sz="1400" b="0" i="1">
                <a:ea typeface="MS PGothic" charset="-128"/>
                <a:cs typeface="MS PGothic" charset="-128"/>
              </a:rPr>
              <a:t>American Journal of Infection Contr</a:t>
            </a:r>
            <a:r>
              <a:rPr lang="en-US" sz="1400" b="0" i="1">
                <a:solidFill>
                  <a:srgbClr val="000000"/>
                </a:solidFill>
                <a:ea typeface="MS PGothic" charset="-128"/>
                <a:cs typeface="MS PGothic" charset="-128"/>
              </a:rPr>
              <a:t>ol, </a:t>
            </a:r>
            <a:r>
              <a:rPr lang="en-US" sz="1400">
                <a:solidFill>
                  <a:srgbClr val="000000"/>
                </a:solidFill>
                <a:ea typeface="MS PGothic" charset="-128"/>
                <a:cs typeface="MS PGothic" charset="-128"/>
              </a:rPr>
              <a:t>41</a:t>
            </a:r>
            <a:r>
              <a:rPr lang="en-US" sz="1400" b="0">
                <a:solidFill>
                  <a:srgbClr val="000000"/>
                </a:solidFill>
                <a:ea typeface="MS PGothic" charset="-128"/>
                <a:cs typeface="MS PGothic" charset="-128"/>
              </a:rPr>
              <a:t>; S97-S104. </a:t>
            </a:r>
            <a:r>
              <a:rPr lang="en-US" sz="1400" b="0" i="1">
                <a:solidFill>
                  <a:srgbClr val="000000"/>
                </a:solidFill>
                <a:cs typeface="Times" pitchFamily="4" charset="0"/>
              </a:rPr>
              <a:t>	</a:t>
            </a:r>
            <a:r>
              <a:rPr lang="en-US" sz="1400" b="0">
                <a:solidFill>
                  <a:srgbClr val="0000FF"/>
                </a:solidFill>
                <a:cs typeface="Times" pitchFamily="4" charset="0"/>
              </a:rPr>
              <a:t>- review</a:t>
            </a:r>
            <a:endParaRPr lang="en-US" sz="1000" b="0">
              <a:solidFill>
                <a:srgbClr val="0000FF"/>
              </a:solidFill>
              <a:cs typeface="Times" pitchFamily="4" charset="0"/>
            </a:endParaRPr>
          </a:p>
          <a:p>
            <a:pPr defTabSz="1082675" eaLnBrk="0" hangingPunct="0">
              <a:lnSpc>
                <a:spcPct val="120000"/>
              </a:lnSpc>
            </a:pPr>
            <a:endParaRPr lang="en-US" sz="1000" b="0">
              <a:solidFill>
                <a:srgbClr val="0000FF"/>
              </a:solidFill>
              <a:cs typeface="Times" pitchFamily="4" charset="0"/>
            </a:endParaRPr>
          </a:p>
          <a:p>
            <a:pPr defTabSz="1082675" eaLnBrk="0" hangingPunct="0">
              <a:lnSpc>
                <a:spcPct val="120000"/>
              </a:lnSpc>
            </a:pPr>
            <a:r>
              <a:rPr lang="en-US" sz="1400" b="0">
                <a:cs typeface="Times" pitchFamily="4" charset="0"/>
              </a:rPr>
              <a:t>Ram L, Wesgate R, Siani S and Maillard J-Y (2015)</a:t>
            </a:r>
            <a:r>
              <a:rPr lang="en-US" sz="1400" b="0" i="1">
                <a:ea typeface="MS PGothic" charset="-128"/>
                <a:cs typeface="MS PGothic" charset="-128"/>
              </a:rPr>
              <a:t> </a:t>
            </a:r>
            <a:r>
              <a:rPr lang="en-US" sz="1400" b="0">
                <a:ea typeface="MS PGothic" charset="-128"/>
                <a:cs typeface="MS PGothic" charset="-128"/>
              </a:rPr>
              <a:t>Pathogen transfer and high variability in pathogen removal by detergent wipes</a:t>
            </a:r>
            <a:r>
              <a:rPr lang="en-US" sz="1400" b="0" i="1">
                <a:ea typeface="MS PGothic" charset="-128"/>
                <a:cs typeface="MS PGothic" charset="-128"/>
              </a:rPr>
              <a:t>. </a:t>
            </a:r>
            <a:r>
              <a:rPr lang="en-US" sz="1400" b="0" i="1">
                <a:solidFill>
                  <a:srgbClr val="000000"/>
                </a:solidFill>
                <a:ea typeface="MS PGothic" charset="-128"/>
                <a:cs typeface="MS PGothic" charset="-128"/>
              </a:rPr>
              <a:t>American Journal of Infection Control</a:t>
            </a:r>
            <a:r>
              <a:rPr lang="en-US" sz="1400" b="0">
                <a:solidFill>
                  <a:srgbClr val="000000"/>
                </a:solidFill>
                <a:ea typeface="MS PGothic" charset="-128"/>
                <a:cs typeface="MS PGothic" charset="-128"/>
              </a:rPr>
              <a:t>, </a:t>
            </a:r>
            <a:r>
              <a:rPr lang="en-US" sz="1400" b="0" i="1">
                <a:solidFill>
                  <a:srgbClr val="000000"/>
                </a:solidFill>
                <a:ea typeface="MS PGothic" charset="-128"/>
                <a:cs typeface="MS PGothic" charset="-128"/>
              </a:rPr>
              <a:t>in press</a:t>
            </a:r>
          </a:p>
          <a:p>
            <a:pPr defTabSz="1082675" eaLnBrk="0" hangingPunct="0">
              <a:lnSpc>
                <a:spcPct val="120000"/>
              </a:lnSpc>
            </a:pPr>
            <a:r>
              <a:rPr lang="en-GB" sz="1400" b="0">
                <a:solidFill>
                  <a:srgbClr val="000000"/>
                </a:solidFill>
                <a:cs typeface="Times" pitchFamily="4" charset="0"/>
              </a:rPr>
              <a:t>        </a:t>
            </a:r>
            <a:r>
              <a:rPr lang="en-GB" sz="1400" b="0">
                <a:solidFill>
                  <a:srgbClr val="0000FF"/>
                </a:solidFill>
                <a:cs typeface="Times" pitchFamily="4" charset="0"/>
              </a:rPr>
              <a:t>-</a:t>
            </a:r>
            <a:r>
              <a:rPr lang="en-GB" sz="1400" b="0" i="1">
                <a:solidFill>
                  <a:srgbClr val="0000FF"/>
                </a:solidFill>
                <a:cs typeface="Times" pitchFamily="4" charset="0"/>
              </a:rPr>
              <a:t>S. aureus,</a:t>
            </a:r>
            <a:r>
              <a:rPr lang="en-GB" sz="1400" b="0">
                <a:solidFill>
                  <a:srgbClr val="0000FF"/>
                </a:solidFill>
                <a:cs typeface="Times" pitchFamily="4" charset="0"/>
              </a:rPr>
              <a:t> </a:t>
            </a:r>
            <a:r>
              <a:rPr lang="en-GB" sz="1400" b="0" i="1">
                <a:solidFill>
                  <a:srgbClr val="0000FF"/>
                </a:solidFill>
                <a:cs typeface="Times" pitchFamily="4" charset="0"/>
              </a:rPr>
              <a:t>A. baumanii, C. difficile </a:t>
            </a:r>
            <a:r>
              <a:rPr lang="en-GB" sz="1400" b="0">
                <a:solidFill>
                  <a:srgbClr val="0000FF"/>
                </a:solidFill>
                <a:cs typeface="Times" pitchFamily="4" charset="0"/>
              </a:rPr>
              <a:t>(spores): multiple wipes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2388" y="163513"/>
            <a:ext cx="850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eaLnBrk="0" hangingPunct="0"/>
            <a:r>
              <a:rPr lang="en-GB" sz="2400">
                <a:solidFill>
                  <a:srgbClr val="000000"/>
                </a:solidFill>
                <a:cs typeface="Arial" pitchFamily="34" charset="0"/>
              </a:rPr>
              <a:t>LITERATURE USING THE 3-STEP TEST</a:t>
            </a:r>
            <a:endParaRPr lang="en-GB" sz="2400" i="1">
              <a:solidFill>
                <a:srgbClr val="000000"/>
              </a:solidFill>
              <a:ea typeface="DFKai-SB" charset="0"/>
            </a:endParaRPr>
          </a:p>
        </p:txBody>
      </p:sp>
      <p:pic>
        <p:nvPicPr>
          <p:cNvPr id="59396" name="Picture 10" descr="university log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94663" y="11113"/>
            <a:ext cx="1063625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TextBox 11"/>
          <p:cNvSpPr txBox="1">
            <a:spLocks noChangeArrowheads="1"/>
          </p:cNvSpPr>
          <p:nvPr/>
        </p:nvSpPr>
        <p:spPr bwMode="auto">
          <a:xfrm>
            <a:off x="30163" y="6538913"/>
            <a:ext cx="384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333399"/>
                </a:solidFill>
                <a:ea typeface="MS PGothic" charset="-128"/>
                <a:cs typeface="MS PGothic" charset="-128"/>
              </a:rPr>
              <a:t>26</a:t>
            </a:r>
          </a:p>
        </p:txBody>
      </p:sp>
      <p:sp>
        <p:nvSpPr>
          <p:cNvPr id="59398" name="Text Box 186"/>
          <p:cNvSpPr txBox="1">
            <a:spLocks noChangeArrowheads="1"/>
          </p:cNvSpPr>
          <p:nvPr/>
        </p:nvSpPr>
        <p:spPr bwMode="auto">
          <a:xfrm>
            <a:off x="7696200" y="6608763"/>
            <a:ext cx="13954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200">
                <a:cs typeface="Arial" pitchFamily="34" charset="0"/>
              </a:rPr>
              <a:t>Teleclass  2015</a:t>
            </a:r>
            <a:endParaRPr lang="en-US" sz="120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4"/>
          <p:cNvSpPr>
            <a:spLocks noChangeArrowheads="1"/>
          </p:cNvSpPr>
          <p:nvPr/>
        </p:nvSpPr>
        <p:spPr bwMode="auto">
          <a:xfrm>
            <a:off x="119063" y="1241425"/>
            <a:ext cx="8905875" cy="10795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GB" sz="1800" b="0">
                <a:solidFill>
                  <a:srgbClr val="000000"/>
                </a:solidFill>
                <a:ea typeface="MS PGothic" charset="-128"/>
                <a:cs typeface="MS PGothic" charset="-128"/>
              </a:rPr>
              <a:t>Log</a:t>
            </a:r>
            <a:r>
              <a:rPr lang="en-GB" sz="1800" b="0" baseline="-25000">
                <a:solidFill>
                  <a:srgbClr val="000000"/>
                </a:solidFill>
                <a:ea typeface="MS PGothic" charset="-128"/>
                <a:cs typeface="MS PGothic" charset="-128"/>
              </a:rPr>
              <a:t>10</a:t>
            </a:r>
            <a:r>
              <a:rPr lang="en-GB" sz="1800" b="0">
                <a:solidFill>
                  <a:srgbClr val="000000"/>
                </a:solidFill>
                <a:ea typeface="MS PGothic" charset="-128"/>
                <a:cs typeface="MS PGothic" charset="-128"/>
              </a:rPr>
              <a:t> number of </a:t>
            </a:r>
            <a:r>
              <a:rPr lang="en-GB" sz="1800" b="0" i="1">
                <a:solidFill>
                  <a:srgbClr val="000000"/>
                </a:solidFill>
                <a:ea typeface="MS PGothic" charset="-128"/>
                <a:cs typeface="MS PGothic" charset="-128"/>
              </a:rPr>
              <a:t>S. aureus</a:t>
            </a:r>
            <a:r>
              <a:rPr lang="en-GB" sz="1800" b="0">
                <a:solidFill>
                  <a:srgbClr val="000000"/>
                </a:solidFill>
                <a:ea typeface="MS PGothic" charset="-128"/>
                <a:cs typeface="MS PGothic" charset="-128"/>
              </a:rPr>
              <a:t> cells remaining on surfaces following 10 s applications of control and test wipes. Striped bars: inocula; grey bars: control wipes; white bars: test wipe </a:t>
            </a:r>
            <a:endParaRPr lang="en-US" sz="1800" b="0">
              <a:solidFill>
                <a:srgbClr val="000000"/>
              </a:solidFill>
              <a:ea typeface="MS PGothic" charset="-128"/>
              <a:cs typeface="MS PGothic" charset="-128"/>
            </a:endParaRPr>
          </a:p>
        </p:txBody>
      </p:sp>
      <p:sp>
        <p:nvSpPr>
          <p:cNvPr id="60419" name="Rectangle 1"/>
          <p:cNvSpPr>
            <a:spLocks noChangeArrowheads="1"/>
          </p:cNvSpPr>
          <p:nvPr/>
        </p:nvSpPr>
        <p:spPr bwMode="auto">
          <a:xfrm>
            <a:off x="30163" y="620713"/>
            <a:ext cx="6913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</a:pPr>
            <a:r>
              <a:rPr lang="en-GB" sz="1200" b="0">
                <a:solidFill>
                  <a:srgbClr val="000000"/>
                </a:solidFill>
                <a:ea typeface="DFKai-SB" charset="0"/>
                <a:cs typeface="DFKai-SB" charset="0"/>
              </a:rPr>
              <a:t>Williams </a:t>
            </a:r>
            <a:r>
              <a:rPr lang="en-GB" sz="1200" b="0" i="1">
                <a:solidFill>
                  <a:srgbClr val="000000"/>
                </a:solidFill>
                <a:ea typeface="DFKai-SB" charset="0"/>
                <a:cs typeface="DFKai-SB" charset="0"/>
              </a:rPr>
              <a:t>et al.</a:t>
            </a:r>
            <a:r>
              <a:rPr lang="en-GB" sz="1200" b="0">
                <a:solidFill>
                  <a:srgbClr val="000000"/>
                </a:solidFill>
                <a:ea typeface="DFKai-SB" charset="0"/>
                <a:cs typeface="DFKai-SB" charset="0"/>
              </a:rPr>
              <a:t> </a:t>
            </a:r>
            <a:r>
              <a:rPr lang="en-GB" sz="1200" b="0" i="1">
                <a:solidFill>
                  <a:srgbClr val="000000"/>
                </a:solidFill>
                <a:ea typeface="DFKai-SB" charset="0"/>
                <a:cs typeface="DFKai-SB" charset="0"/>
              </a:rPr>
              <a:t>J Hosp Infect </a:t>
            </a:r>
            <a:r>
              <a:rPr lang="en-GB" sz="1200" b="0">
                <a:solidFill>
                  <a:srgbClr val="000000"/>
                </a:solidFill>
                <a:ea typeface="DFKai-SB" charset="0"/>
                <a:cs typeface="DFKai-SB" charset="0"/>
              </a:rPr>
              <a:t>2007; </a:t>
            </a:r>
            <a:r>
              <a:rPr lang="en-GB" sz="1200" b="0" i="1">
                <a:solidFill>
                  <a:srgbClr val="000000"/>
                </a:solidFill>
                <a:ea typeface="DFKai-SB" charset="0"/>
                <a:cs typeface="DFKai-SB" charset="0"/>
              </a:rPr>
              <a:t>67: 329-35</a:t>
            </a:r>
          </a:p>
        </p:txBody>
      </p:sp>
      <p:sp>
        <p:nvSpPr>
          <p:cNvPr id="60420" name="Rectangle 3"/>
          <p:cNvSpPr>
            <a:spLocks noChangeArrowheads="1"/>
          </p:cNvSpPr>
          <p:nvPr/>
        </p:nvSpPr>
        <p:spPr bwMode="auto">
          <a:xfrm>
            <a:off x="982663" y="2132013"/>
            <a:ext cx="9810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000000"/>
                </a:solidFill>
                <a:ea typeface="MS PGothic" charset="-128"/>
                <a:cs typeface="MS PGothic" charset="-128"/>
              </a:rPr>
              <a:t>(a) Dirty</a:t>
            </a:r>
            <a:endParaRPr lang="en-US">
              <a:solidFill>
                <a:srgbClr val="000000"/>
              </a:solidFill>
              <a:ea typeface="MS PGothic" charset="-128"/>
              <a:cs typeface="MS PGothic" charset="-128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849313" y="4724400"/>
            <a:ext cx="10287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000000"/>
                </a:solidFill>
                <a:ea typeface="MS PGothic" charset="-128"/>
                <a:cs typeface="MS PGothic" charset="-128"/>
              </a:rPr>
              <a:t>(b) clean </a:t>
            </a:r>
            <a:endParaRPr lang="en-US">
              <a:solidFill>
                <a:srgbClr val="000000"/>
              </a:solidFill>
              <a:ea typeface="MS PGothic" charset="-128"/>
              <a:cs typeface="MS PGothic" charset="-128"/>
            </a:endParaRPr>
          </a:p>
        </p:txBody>
      </p:sp>
      <p:pic>
        <p:nvPicPr>
          <p:cNvPr id="60422" name="Picture 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613" y="2060575"/>
            <a:ext cx="4452937" cy="47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0423" name="Group 21"/>
          <p:cNvGrpSpPr>
            <a:grpSpLocks/>
          </p:cNvGrpSpPr>
          <p:nvPr/>
        </p:nvGrpSpPr>
        <p:grpSpPr bwMode="auto">
          <a:xfrm>
            <a:off x="5969000" y="2492375"/>
            <a:ext cx="2571750" cy="360363"/>
            <a:chOff x="6825208" y="2204864"/>
            <a:chExt cx="2786841" cy="360040"/>
          </a:xfrm>
        </p:grpSpPr>
        <p:grpSp>
          <p:nvGrpSpPr>
            <p:cNvPr id="60439" name="Group 19"/>
            <p:cNvGrpSpPr>
              <a:grpSpLocks/>
            </p:cNvGrpSpPr>
            <p:nvPr/>
          </p:nvGrpSpPr>
          <p:grpSpPr bwMode="auto">
            <a:xfrm>
              <a:off x="6825208" y="2204864"/>
              <a:ext cx="648072" cy="360040"/>
              <a:chOff x="6825208" y="2204864"/>
              <a:chExt cx="648072" cy="360040"/>
            </a:xfrm>
          </p:grpSpPr>
          <p:cxnSp>
            <p:nvCxnSpPr>
              <p:cNvPr id="13" name="Straight Connector 12"/>
              <p:cNvCxnSpPr>
                <a:cxnSpLocks noChangeShapeType="1"/>
              </p:cNvCxnSpPr>
              <p:nvPr/>
            </p:nvCxnSpPr>
            <p:spPr bwMode="auto">
              <a:xfrm>
                <a:off x="6825208" y="2204864"/>
                <a:ext cx="648543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15" name="Straight Connector 14"/>
              <p:cNvCxnSpPr>
                <a:cxnSpLocks noChangeShapeType="1"/>
              </p:cNvCxnSpPr>
              <p:nvPr/>
            </p:nvCxnSpPr>
            <p:spPr bwMode="auto">
              <a:xfrm>
                <a:off x="6825208" y="2564904"/>
                <a:ext cx="648543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19" name="Straight Connector 18"/>
              <p:cNvCxnSpPr>
                <a:cxnSpLocks noChangeShapeType="1"/>
              </p:cNvCxnSpPr>
              <p:nvPr/>
            </p:nvCxnSpPr>
            <p:spPr bwMode="auto">
              <a:xfrm>
                <a:off x="7473751" y="2204864"/>
                <a:ext cx="0" cy="36004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sp>
          <p:nvSpPr>
            <p:cNvPr id="21" name="TextBox 20"/>
            <p:cNvSpPr txBox="1"/>
            <p:nvPr/>
          </p:nvSpPr>
          <p:spPr>
            <a:xfrm>
              <a:off x="7618254" y="2204864"/>
              <a:ext cx="1993795" cy="2759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ea typeface="MS PGothic" charset="-128"/>
                  <a:cs typeface="MS PGothic" charset="-128"/>
                </a:rPr>
                <a:t>1 log</a:t>
              </a:r>
              <a:r>
                <a:rPr lang="en-US" sz="1200" baseline="-25000">
                  <a:solidFill>
                    <a:srgbClr val="000000"/>
                  </a:solidFill>
                  <a:ea typeface="MS PGothic" charset="-128"/>
                  <a:cs typeface="MS PGothic" charset="-128"/>
                </a:rPr>
                <a:t>10 </a:t>
              </a:r>
              <a:r>
                <a:rPr lang="en-US" sz="1200">
                  <a:solidFill>
                    <a:srgbClr val="000000"/>
                  </a:solidFill>
                  <a:ea typeface="MS PGothic" charset="-128"/>
                  <a:cs typeface="MS PGothic" charset="-128"/>
                </a:rPr>
                <a:t>reduction (90%)</a:t>
              </a:r>
            </a:p>
          </p:txBody>
        </p:sp>
      </p:grpSp>
      <p:grpSp>
        <p:nvGrpSpPr>
          <p:cNvPr id="60424" name="Group 41"/>
          <p:cNvGrpSpPr>
            <a:grpSpLocks/>
          </p:cNvGrpSpPr>
          <p:nvPr/>
        </p:nvGrpSpPr>
        <p:grpSpPr bwMode="auto">
          <a:xfrm>
            <a:off x="6034088" y="4868863"/>
            <a:ext cx="2571750" cy="360362"/>
            <a:chOff x="6825208" y="2204864"/>
            <a:chExt cx="2786842" cy="360040"/>
          </a:xfrm>
        </p:grpSpPr>
        <p:grpSp>
          <p:nvGrpSpPr>
            <p:cNvPr id="60434" name="Group 42"/>
            <p:cNvGrpSpPr>
              <a:grpSpLocks/>
            </p:cNvGrpSpPr>
            <p:nvPr/>
          </p:nvGrpSpPr>
          <p:grpSpPr bwMode="auto">
            <a:xfrm>
              <a:off x="6825208" y="2204864"/>
              <a:ext cx="648072" cy="360040"/>
              <a:chOff x="6825208" y="2204864"/>
              <a:chExt cx="648072" cy="360040"/>
            </a:xfrm>
          </p:grpSpPr>
          <p:cxnSp>
            <p:nvCxnSpPr>
              <p:cNvPr id="45" name="Straight Connector 44"/>
              <p:cNvCxnSpPr>
                <a:cxnSpLocks noChangeShapeType="1"/>
              </p:cNvCxnSpPr>
              <p:nvPr/>
            </p:nvCxnSpPr>
            <p:spPr bwMode="auto">
              <a:xfrm>
                <a:off x="6825208" y="2204864"/>
                <a:ext cx="64854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46" name="Straight Connector 45"/>
              <p:cNvCxnSpPr>
                <a:cxnSpLocks noChangeShapeType="1"/>
              </p:cNvCxnSpPr>
              <p:nvPr/>
            </p:nvCxnSpPr>
            <p:spPr bwMode="auto">
              <a:xfrm>
                <a:off x="6825208" y="2564904"/>
                <a:ext cx="64854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47" name="Straight Connector 46"/>
              <p:cNvCxnSpPr>
                <a:cxnSpLocks noChangeShapeType="1"/>
              </p:cNvCxnSpPr>
              <p:nvPr/>
            </p:nvCxnSpPr>
            <p:spPr bwMode="auto">
              <a:xfrm>
                <a:off x="7473750" y="2204864"/>
                <a:ext cx="0" cy="36004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sp>
          <p:nvSpPr>
            <p:cNvPr id="44" name="TextBox 43"/>
            <p:cNvSpPr txBox="1"/>
            <p:nvPr/>
          </p:nvSpPr>
          <p:spPr>
            <a:xfrm>
              <a:off x="7618253" y="2204864"/>
              <a:ext cx="1993797" cy="2759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ea typeface="MS PGothic" charset="-128"/>
                  <a:cs typeface="MS PGothic" charset="-128"/>
                </a:rPr>
                <a:t>1 log</a:t>
              </a:r>
              <a:r>
                <a:rPr lang="en-US" sz="1200" baseline="-25000">
                  <a:solidFill>
                    <a:srgbClr val="000000"/>
                  </a:solidFill>
                  <a:ea typeface="MS PGothic" charset="-128"/>
                  <a:cs typeface="MS PGothic" charset="-128"/>
                </a:rPr>
                <a:t>10 </a:t>
              </a:r>
              <a:r>
                <a:rPr lang="en-US" sz="1200">
                  <a:solidFill>
                    <a:srgbClr val="000000"/>
                  </a:solidFill>
                  <a:ea typeface="MS PGothic" charset="-128"/>
                  <a:cs typeface="MS PGothic" charset="-128"/>
                </a:rPr>
                <a:t>reduction (90%)</a:t>
              </a:r>
            </a:p>
          </p:txBody>
        </p:sp>
      </p:grpSp>
      <p:cxnSp>
        <p:nvCxnSpPr>
          <p:cNvPr id="35" name="Straight Connector 34"/>
          <p:cNvCxnSpPr>
            <a:cxnSpLocks noChangeShapeType="1"/>
          </p:cNvCxnSpPr>
          <p:nvPr/>
        </p:nvCxnSpPr>
        <p:spPr bwMode="auto">
          <a:xfrm>
            <a:off x="2446338" y="2492375"/>
            <a:ext cx="3587750" cy="0"/>
          </a:xfrm>
          <a:prstGeom prst="line">
            <a:avLst/>
          </a:prstGeom>
          <a:noFill/>
          <a:ln w="25400">
            <a:solidFill>
              <a:srgbClr val="0A2672"/>
            </a:solidFill>
            <a:prstDash val="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6" name="Straight Connector 65"/>
          <p:cNvCxnSpPr>
            <a:cxnSpLocks noChangeShapeType="1"/>
          </p:cNvCxnSpPr>
          <p:nvPr/>
        </p:nvCxnSpPr>
        <p:spPr bwMode="auto">
          <a:xfrm>
            <a:off x="2446338" y="4868863"/>
            <a:ext cx="3587750" cy="0"/>
          </a:xfrm>
          <a:prstGeom prst="line">
            <a:avLst/>
          </a:prstGeom>
          <a:noFill/>
          <a:ln w="25400">
            <a:solidFill>
              <a:srgbClr val="0A2672"/>
            </a:solidFill>
            <a:prstDash val="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7" name="Straight Connector 66"/>
          <p:cNvCxnSpPr>
            <a:cxnSpLocks noChangeShapeType="1"/>
          </p:cNvCxnSpPr>
          <p:nvPr/>
        </p:nvCxnSpPr>
        <p:spPr bwMode="auto">
          <a:xfrm>
            <a:off x="2446338" y="2852738"/>
            <a:ext cx="358775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8" name="Straight Connector 67"/>
          <p:cNvCxnSpPr>
            <a:cxnSpLocks noChangeShapeType="1"/>
          </p:cNvCxnSpPr>
          <p:nvPr/>
        </p:nvCxnSpPr>
        <p:spPr bwMode="auto">
          <a:xfrm>
            <a:off x="2446338" y="5229225"/>
            <a:ext cx="358775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52388" y="163513"/>
            <a:ext cx="850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eaLnBrk="0" hangingPunct="0"/>
            <a:r>
              <a:rPr lang="en-GB" sz="2400">
                <a:solidFill>
                  <a:srgbClr val="000000"/>
                </a:solidFill>
                <a:cs typeface="Arial" pitchFamily="34" charset="0"/>
              </a:rPr>
              <a:t>DO ANTIMICROBIAL WIPES WORK?</a:t>
            </a:r>
            <a:endParaRPr lang="en-GB" sz="2400" i="1">
              <a:solidFill>
                <a:srgbClr val="000000"/>
              </a:solidFill>
              <a:ea typeface="DFKai-SB" charset="0"/>
            </a:endParaRPr>
          </a:p>
        </p:txBody>
      </p:sp>
      <p:pic>
        <p:nvPicPr>
          <p:cNvPr id="60430" name="Picture 54" descr="university log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94663" y="11113"/>
            <a:ext cx="1063625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31" name="TextBox 55"/>
          <p:cNvSpPr txBox="1">
            <a:spLocks noChangeArrowheads="1"/>
          </p:cNvSpPr>
          <p:nvPr/>
        </p:nvSpPr>
        <p:spPr bwMode="auto">
          <a:xfrm>
            <a:off x="30163" y="6538913"/>
            <a:ext cx="384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333399"/>
                </a:solidFill>
                <a:ea typeface="MS PGothic" charset="-128"/>
                <a:cs typeface="MS PGothic" charset="-128"/>
              </a:rPr>
              <a:t>27</a:t>
            </a:r>
          </a:p>
        </p:txBody>
      </p:sp>
      <p:sp>
        <p:nvSpPr>
          <p:cNvPr id="60432" name="Text Box 186"/>
          <p:cNvSpPr txBox="1">
            <a:spLocks noChangeArrowheads="1"/>
          </p:cNvSpPr>
          <p:nvPr/>
        </p:nvSpPr>
        <p:spPr bwMode="auto">
          <a:xfrm>
            <a:off x="7696200" y="6608763"/>
            <a:ext cx="13954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200">
                <a:cs typeface="Arial" pitchFamily="34" charset="0"/>
              </a:rPr>
              <a:t>Teleclass  2015</a:t>
            </a:r>
            <a:endParaRPr lang="en-US" sz="1200">
              <a:cs typeface="Arial" pitchFamily="34" charset="0"/>
            </a:endParaRPr>
          </a:p>
        </p:txBody>
      </p:sp>
      <p:sp>
        <p:nvSpPr>
          <p:cNvPr id="60433" name="TextBox 1"/>
          <p:cNvSpPr txBox="1">
            <a:spLocks noChangeArrowheads="1"/>
          </p:cNvSpPr>
          <p:nvPr/>
        </p:nvSpPr>
        <p:spPr bwMode="auto">
          <a:xfrm>
            <a:off x="115888" y="908050"/>
            <a:ext cx="1443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ea typeface="MS PGothic" charset="-128"/>
                <a:cs typeface="MS PGothic" charset="-128"/>
              </a:rPr>
              <a:t>REMOVAL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4"/>
          <p:cNvSpPr>
            <a:spLocks noChangeArrowheads="1"/>
          </p:cNvSpPr>
          <p:nvPr/>
        </p:nvSpPr>
        <p:spPr bwMode="auto">
          <a:xfrm>
            <a:off x="119063" y="1241425"/>
            <a:ext cx="8905875" cy="10795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GB" sz="1800" b="0">
                <a:solidFill>
                  <a:srgbClr val="000000"/>
                </a:solidFill>
                <a:ea typeface="MS PGothic" charset="-128"/>
                <a:cs typeface="MS PGothic" charset="-128"/>
              </a:rPr>
              <a:t>Log</a:t>
            </a:r>
            <a:r>
              <a:rPr lang="en-GB" sz="1800" b="0" baseline="-25000">
                <a:solidFill>
                  <a:srgbClr val="000000"/>
                </a:solidFill>
                <a:ea typeface="MS PGothic" charset="-128"/>
                <a:cs typeface="MS PGothic" charset="-128"/>
              </a:rPr>
              <a:t>10</a:t>
            </a:r>
            <a:r>
              <a:rPr lang="en-GB" sz="1800" b="0">
                <a:solidFill>
                  <a:srgbClr val="000000"/>
                </a:solidFill>
                <a:ea typeface="MS PGothic" charset="-128"/>
                <a:cs typeface="MS PGothic" charset="-128"/>
              </a:rPr>
              <a:t> number of </a:t>
            </a:r>
            <a:r>
              <a:rPr lang="en-GB" sz="1800" b="0" i="1">
                <a:solidFill>
                  <a:srgbClr val="000000"/>
                </a:solidFill>
                <a:ea typeface="MS PGothic" charset="-128"/>
                <a:cs typeface="MS PGothic" charset="-128"/>
              </a:rPr>
              <a:t>S. aureus</a:t>
            </a:r>
            <a:r>
              <a:rPr lang="en-GB" sz="1800" b="0">
                <a:solidFill>
                  <a:srgbClr val="000000"/>
                </a:solidFill>
                <a:ea typeface="MS PGothic" charset="-128"/>
                <a:cs typeface="MS PGothic" charset="-128"/>
              </a:rPr>
              <a:t> cells remaining on surfaces following 10 s applications of control and test wipes. Striped bars: inocula; grey bars: control wipes; white bars: test wipe </a:t>
            </a:r>
            <a:endParaRPr lang="en-US" sz="1800" b="0">
              <a:solidFill>
                <a:srgbClr val="000000"/>
              </a:solidFill>
              <a:ea typeface="MS PGothic" charset="-128"/>
              <a:cs typeface="MS PGothic" charset="-128"/>
            </a:endParaRPr>
          </a:p>
        </p:txBody>
      </p:sp>
      <p:sp>
        <p:nvSpPr>
          <p:cNvPr id="61443" name="Rectangle 1"/>
          <p:cNvSpPr>
            <a:spLocks noChangeArrowheads="1"/>
          </p:cNvSpPr>
          <p:nvPr/>
        </p:nvSpPr>
        <p:spPr bwMode="auto">
          <a:xfrm>
            <a:off x="30163" y="620713"/>
            <a:ext cx="6913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</a:pPr>
            <a:r>
              <a:rPr lang="en-GB" sz="1200" b="0">
                <a:solidFill>
                  <a:srgbClr val="000000"/>
                </a:solidFill>
                <a:ea typeface="DFKai-SB" charset="0"/>
                <a:cs typeface="DFKai-SB" charset="0"/>
              </a:rPr>
              <a:t>Williams </a:t>
            </a:r>
            <a:r>
              <a:rPr lang="en-GB" sz="1200" b="0" i="1">
                <a:solidFill>
                  <a:srgbClr val="000000"/>
                </a:solidFill>
                <a:ea typeface="DFKai-SB" charset="0"/>
                <a:cs typeface="DFKai-SB" charset="0"/>
              </a:rPr>
              <a:t>et al.</a:t>
            </a:r>
            <a:r>
              <a:rPr lang="en-GB" sz="1200" b="0">
                <a:solidFill>
                  <a:srgbClr val="000000"/>
                </a:solidFill>
                <a:ea typeface="DFKai-SB" charset="0"/>
                <a:cs typeface="DFKai-SB" charset="0"/>
              </a:rPr>
              <a:t> </a:t>
            </a:r>
            <a:r>
              <a:rPr lang="en-GB" sz="1200" b="0" i="1">
                <a:solidFill>
                  <a:srgbClr val="000000"/>
                </a:solidFill>
                <a:ea typeface="DFKai-SB" charset="0"/>
                <a:cs typeface="DFKai-SB" charset="0"/>
              </a:rPr>
              <a:t>J Hosp Infect </a:t>
            </a:r>
            <a:r>
              <a:rPr lang="en-GB" sz="1200" b="0">
                <a:solidFill>
                  <a:srgbClr val="000000"/>
                </a:solidFill>
                <a:ea typeface="DFKai-SB" charset="0"/>
                <a:cs typeface="DFKai-SB" charset="0"/>
              </a:rPr>
              <a:t>2007; </a:t>
            </a:r>
            <a:r>
              <a:rPr lang="en-GB" sz="1200" b="0" i="1">
                <a:solidFill>
                  <a:srgbClr val="000000"/>
                </a:solidFill>
                <a:ea typeface="DFKai-SB" charset="0"/>
                <a:cs typeface="DFKai-SB" charset="0"/>
              </a:rPr>
              <a:t>67: 329-35</a:t>
            </a:r>
          </a:p>
        </p:txBody>
      </p:sp>
      <p:sp>
        <p:nvSpPr>
          <p:cNvPr id="61444" name="Rectangle 3"/>
          <p:cNvSpPr>
            <a:spLocks noChangeArrowheads="1"/>
          </p:cNvSpPr>
          <p:nvPr/>
        </p:nvSpPr>
        <p:spPr bwMode="auto">
          <a:xfrm>
            <a:off x="982663" y="2132013"/>
            <a:ext cx="9810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000000"/>
                </a:solidFill>
                <a:ea typeface="MS PGothic" charset="-128"/>
                <a:cs typeface="MS PGothic" charset="-128"/>
              </a:rPr>
              <a:t>(a) Dirty</a:t>
            </a:r>
            <a:endParaRPr lang="en-US">
              <a:solidFill>
                <a:srgbClr val="000000"/>
              </a:solidFill>
              <a:ea typeface="MS PGothic" charset="-128"/>
              <a:cs typeface="MS PGothic" charset="-128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849313" y="4724400"/>
            <a:ext cx="10287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000000"/>
                </a:solidFill>
                <a:ea typeface="MS PGothic" charset="-128"/>
                <a:cs typeface="MS PGothic" charset="-128"/>
              </a:rPr>
              <a:t>(b) clean </a:t>
            </a:r>
            <a:endParaRPr lang="en-US">
              <a:solidFill>
                <a:srgbClr val="000000"/>
              </a:solidFill>
              <a:ea typeface="MS PGothic" charset="-128"/>
              <a:cs typeface="MS PGothic" charset="-128"/>
            </a:endParaRPr>
          </a:p>
        </p:txBody>
      </p:sp>
      <p:pic>
        <p:nvPicPr>
          <p:cNvPr id="61446" name="Picture 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613" y="2060575"/>
            <a:ext cx="4452937" cy="47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447" name="Group 22"/>
          <p:cNvGrpSpPr>
            <a:grpSpLocks/>
          </p:cNvGrpSpPr>
          <p:nvPr/>
        </p:nvGrpSpPr>
        <p:grpSpPr bwMode="auto">
          <a:xfrm>
            <a:off x="5969000" y="2492375"/>
            <a:ext cx="2833688" cy="719138"/>
            <a:chOff x="6825208" y="2204864"/>
            <a:chExt cx="3069759" cy="720080"/>
          </a:xfrm>
        </p:grpSpPr>
        <p:grpSp>
          <p:nvGrpSpPr>
            <p:cNvPr id="61465" name="Group 24"/>
            <p:cNvGrpSpPr>
              <a:grpSpLocks/>
            </p:cNvGrpSpPr>
            <p:nvPr/>
          </p:nvGrpSpPr>
          <p:grpSpPr bwMode="auto">
            <a:xfrm>
              <a:off x="6825208" y="2204864"/>
              <a:ext cx="872480" cy="720080"/>
              <a:chOff x="6825208" y="2204864"/>
              <a:chExt cx="648072" cy="360040"/>
            </a:xfrm>
          </p:grpSpPr>
          <p:cxnSp>
            <p:nvCxnSpPr>
              <p:cNvPr id="26" name="Straight Connector 25"/>
              <p:cNvCxnSpPr>
                <a:cxnSpLocks noChangeShapeType="1"/>
              </p:cNvCxnSpPr>
              <p:nvPr/>
            </p:nvCxnSpPr>
            <p:spPr bwMode="auto">
              <a:xfrm>
                <a:off x="6825208" y="2204864"/>
                <a:ext cx="647653" cy="0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27" name="Straight Connector 26"/>
              <p:cNvCxnSpPr>
                <a:cxnSpLocks noChangeShapeType="1"/>
              </p:cNvCxnSpPr>
              <p:nvPr/>
            </p:nvCxnSpPr>
            <p:spPr bwMode="auto">
              <a:xfrm>
                <a:off x="6825208" y="2564904"/>
                <a:ext cx="647653" cy="0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28" name="Straight Connector 27"/>
              <p:cNvCxnSpPr>
                <a:cxnSpLocks noChangeShapeType="1"/>
              </p:cNvCxnSpPr>
              <p:nvPr/>
            </p:nvCxnSpPr>
            <p:spPr bwMode="auto">
              <a:xfrm>
                <a:off x="7472861" y="2204864"/>
                <a:ext cx="0" cy="360040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sp>
          <p:nvSpPr>
            <p:cNvPr id="30" name="TextBox 29"/>
            <p:cNvSpPr txBox="1"/>
            <p:nvPr/>
          </p:nvSpPr>
          <p:spPr>
            <a:xfrm>
              <a:off x="7762474" y="2492578"/>
              <a:ext cx="2132493" cy="2765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ea typeface="MS PGothic" charset="-128"/>
                  <a:cs typeface="MS PGothic" charset="-128"/>
                </a:rPr>
                <a:t>3 log</a:t>
              </a:r>
              <a:r>
                <a:rPr lang="en-US" sz="1200" baseline="-25000">
                  <a:solidFill>
                    <a:srgbClr val="000000"/>
                  </a:solidFill>
                  <a:ea typeface="MS PGothic" charset="-128"/>
                  <a:cs typeface="MS PGothic" charset="-128"/>
                </a:rPr>
                <a:t>10 </a:t>
              </a:r>
              <a:r>
                <a:rPr lang="en-US" sz="1200">
                  <a:solidFill>
                    <a:srgbClr val="000000"/>
                  </a:solidFill>
                  <a:ea typeface="MS PGothic" charset="-128"/>
                  <a:cs typeface="MS PGothic" charset="-128"/>
                </a:rPr>
                <a:t>reduction (99.9%)</a:t>
              </a:r>
            </a:p>
          </p:txBody>
        </p:sp>
      </p:grpSp>
      <p:grpSp>
        <p:nvGrpSpPr>
          <p:cNvPr id="61448" name="Group 47"/>
          <p:cNvGrpSpPr>
            <a:grpSpLocks/>
          </p:cNvGrpSpPr>
          <p:nvPr/>
        </p:nvGrpSpPr>
        <p:grpSpPr bwMode="auto">
          <a:xfrm>
            <a:off x="5969000" y="4868863"/>
            <a:ext cx="2917825" cy="935037"/>
            <a:chOff x="6825208" y="2204864"/>
            <a:chExt cx="3162419" cy="720080"/>
          </a:xfrm>
        </p:grpSpPr>
        <p:grpSp>
          <p:nvGrpSpPr>
            <p:cNvPr id="61460" name="Group 48"/>
            <p:cNvGrpSpPr>
              <a:grpSpLocks/>
            </p:cNvGrpSpPr>
            <p:nvPr/>
          </p:nvGrpSpPr>
          <p:grpSpPr bwMode="auto">
            <a:xfrm>
              <a:off x="6825208" y="2204864"/>
              <a:ext cx="872480" cy="720080"/>
              <a:chOff x="6825208" y="2204864"/>
              <a:chExt cx="648072" cy="360040"/>
            </a:xfrm>
          </p:grpSpPr>
          <p:cxnSp>
            <p:nvCxnSpPr>
              <p:cNvPr id="51" name="Straight Connector 50"/>
              <p:cNvCxnSpPr>
                <a:cxnSpLocks noChangeShapeType="1"/>
              </p:cNvCxnSpPr>
              <p:nvPr/>
            </p:nvCxnSpPr>
            <p:spPr bwMode="auto">
              <a:xfrm>
                <a:off x="6825208" y="2204864"/>
                <a:ext cx="647963" cy="0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52" name="Straight Connector 51"/>
              <p:cNvCxnSpPr>
                <a:cxnSpLocks noChangeShapeType="1"/>
              </p:cNvCxnSpPr>
              <p:nvPr/>
            </p:nvCxnSpPr>
            <p:spPr bwMode="auto">
              <a:xfrm>
                <a:off x="6825208" y="2564904"/>
                <a:ext cx="647963" cy="0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53" name="Straight Connector 52"/>
              <p:cNvCxnSpPr>
                <a:cxnSpLocks noChangeShapeType="1"/>
              </p:cNvCxnSpPr>
              <p:nvPr/>
            </p:nvCxnSpPr>
            <p:spPr bwMode="auto">
              <a:xfrm>
                <a:off x="7473171" y="2204864"/>
                <a:ext cx="0" cy="360040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sp>
          <p:nvSpPr>
            <p:cNvPr id="50" name="TextBox 49"/>
            <p:cNvSpPr txBox="1"/>
            <p:nvPr/>
          </p:nvSpPr>
          <p:spPr>
            <a:xfrm>
              <a:off x="7761201" y="2493385"/>
              <a:ext cx="2226426" cy="2127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ea typeface="MS PGothic" charset="-128"/>
                  <a:cs typeface="MS PGothic" charset="-128"/>
                </a:rPr>
                <a:t>4 log</a:t>
              </a:r>
              <a:r>
                <a:rPr lang="en-US" sz="1200" baseline="-25000">
                  <a:solidFill>
                    <a:srgbClr val="000000"/>
                  </a:solidFill>
                  <a:ea typeface="MS PGothic" charset="-128"/>
                  <a:cs typeface="MS PGothic" charset="-128"/>
                </a:rPr>
                <a:t>10 </a:t>
              </a:r>
              <a:r>
                <a:rPr lang="en-US" sz="1200">
                  <a:solidFill>
                    <a:srgbClr val="000000"/>
                  </a:solidFill>
                  <a:ea typeface="MS PGothic" charset="-128"/>
                  <a:cs typeface="MS PGothic" charset="-128"/>
                </a:rPr>
                <a:t>reduction (99.99%)</a:t>
              </a:r>
            </a:p>
          </p:txBody>
        </p:sp>
      </p:grpSp>
      <p:cxnSp>
        <p:nvCxnSpPr>
          <p:cNvPr id="35" name="Straight Connector 34"/>
          <p:cNvCxnSpPr>
            <a:cxnSpLocks noChangeShapeType="1"/>
          </p:cNvCxnSpPr>
          <p:nvPr/>
        </p:nvCxnSpPr>
        <p:spPr bwMode="auto">
          <a:xfrm>
            <a:off x="2446338" y="2492375"/>
            <a:ext cx="3587750" cy="0"/>
          </a:xfrm>
          <a:prstGeom prst="line">
            <a:avLst/>
          </a:prstGeom>
          <a:noFill/>
          <a:ln w="25400">
            <a:solidFill>
              <a:srgbClr val="0A2672"/>
            </a:solidFill>
            <a:prstDash val="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6" name="Straight Connector 65"/>
          <p:cNvCxnSpPr>
            <a:cxnSpLocks noChangeShapeType="1"/>
          </p:cNvCxnSpPr>
          <p:nvPr/>
        </p:nvCxnSpPr>
        <p:spPr bwMode="auto">
          <a:xfrm>
            <a:off x="2446338" y="4868863"/>
            <a:ext cx="3587750" cy="0"/>
          </a:xfrm>
          <a:prstGeom prst="line">
            <a:avLst/>
          </a:prstGeom>
          <a:noFill/>
          <a:ln w="25400">
            <a:solidFill>
              <a:srgbClr val="0A2672"/>
            </a:solidFill>
            <a:prstDash val="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7" name="Straight Connector 66"/>
          <p:cNvCxnSpPr>
            <a:cxnSpLocks noChangeShapeType="1"/>
          </p:cNvCxnSpPr>
          <p:nvPr/>
        </p:nvCxnSpPr>
        <p:spPr bwMode="auto">
          <a:xfrm>
            <a:off x="2446338" y="2852738"/>
            <a:ext cx="358775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8" name="Straight Connector 67"/>
          <p:cNvCxnSpPr>
            <a:cxnSpLocks noChangeShapeType="1"/>
          </p:cNvCxnSpPr>
          <p:nvPr/>
        </p:nvCxnSpPr>
        <p:spPr bwMode="auto">
          <a:xfrm>
            <a:off x="2446338" y="5229225"/>
            <a:ext cx="358775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9" name="Straight Connector 68"/>
          <p:cNvCxnSpPr>
            <a:cxnSpLocks noChangeShapeType="1"/>
          </p:cNvCxnSpPr>
          <p:nvPr/>
        </p:nvCxnSpPr>
        <p:spPr bwMode="auto">
          <a:xfrm>
            <a:off x="2446338" y="5803900"/>
            <a:ext cx="3587750" cy="0"/>
          </a:xfrm>
          <a:prstGeom prst="line">
            <a:avLst/>
          </a:prstGeom>
          <a:noFill/>
          <a:ln w="25400">
            <a:solidFill>
              <a:srgbClr val="00FF00"/>
            </a:solidFill>
            <a:prstDash val="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1" name="Straight Connector 70"/>
          <p:cNvCxnSpPr>
            <a:cxnSpLocks noChangeShapeType="1"/>
          </p:cNvCxnSpPr>
          <p:nvPr/>
        </p:nvCxnSpPr>
        <p:spPr bwMode="auto">
          <a:xfrm>
            <a:off x="2446338" y="3211513"/>
            <a:ext cx="3587750" cy="0"/>
          </a:xfrm>
          <a:prstGeom prst="line">
            <a:avLst/>
          </a:prstGeom>
          <a:noFill/>
          <a:ln w="25400">
            <a:solidFill>
              <a:srgbClr val="00FF00"/>
            </a:solidFill>
            <a:prstDash val="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52388" y="163513"/>
            <a:ext cx="850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eaLnBrk="0" hangingPunct="0"/>
            <a:r>
              <a:rPr lang="en-GB" sz="2400">
                <a:solidFill>
                  <a:srgbClr val="000000"/>
                </a:solidFill>
                <a:cs typeface="Arial" pitchFamily="34" charset="0"/>
              </a:rPr>
              <a:t>DO ANTIMICROBIAL WIPES WORK?</a:t>
            </a:r>
            <a:endParaRPr lang="en-GB" sz="2400" i="1">
              <a:solidFill>
                <a:srgbClr val="000000"/>
              </a:solidFill>
              <a:ea typeface="DFKai-SB" charset="0"/>
            </a:endParaRPr>
          </a:p>
        </p:txBody>
      </p:sp>
      <p:pic>
        <p:nvPicPr>
          <p:cNvPr id="61456" name="Picture 54" descr="university log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94663" y="11113"/>
            <a:ext cx="1063625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7" name="TextBox 55"/>
          <p:cNvSpPr txBox="1">
            <a:spLocks noChangeArrowheads="1"/>
          </p:cNvSpPr>
          <p:nvPr/>
        </p:nvSpPr>
        <p:spPr bwMode="auto">
          <a:xfrm>
            <a:off x="30163" y="6538913"/>
            <a:ext cx="384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333399"/>
                </a:solidFill>
                <a:ea typeface="MS PGothic" charset="-128"/>
                <a:cs typeface="MS PGothic" charset="-128"/>
              </a:rPr>
              <a:t>28</a:t>
            </a:r>
          </a:p>
        </p:txBody>
      </p:sp>
      <p:sp>
        <p:nvSpPr>
          <p:cNvPr id="61458" name="Text Box 186"/>
          <p:cNvSpPr txBox="1">
            <a:spLocks noChangeArrowheads="1"/>
          </p:cNvSpPr>
          <p:nvPr/>
        </p:nvSpPr>
        <p:spPr bwMode="auto">
          <a:xfrm>
            <a:off x="7696200" y="6608763"/>
            <a:ext cx="13954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200">
                <a:cs typeface="Arial" pitchFamily="34" charset="0"/>
              </a:rPr>
              <a:t>Teleclass  2015</a:t>
            </a:r>
            <a:endParaRPr lang="en-US" sz="1200">
              <a:cs typeface="Arial" pitchFamily="34" charset="0"/>
            </a:endParaRPr>
          </a:p>
        </p:txBody>
      </p:sp>
      <p:sp>
        <p:nvSpPr>
          <p:cNvPr id="61459" name="TextBox 1"/>
          <p:cNvSpPr txBox="1">
            <a:spLocks noChangeArrowheads="1"/>
          </p:cNvSpPr>
          <p:nvPr/>
        </p:nvSpPr>
        <p:spPr bwMode="auto">
          <a:xfrm>
            <a:off x="115888" y="908050"/>
            <a:ext cx="1443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ea typeface="MS PGothic" charset="-128"/>
                <a:cs typeface="MS PGothic" charset="-128"/>
              </a:rPr>
              <a:t>REMOVAL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4"/>
          <p:cNvSpPr>
            <a:spLocks noChangeArrowheads="1"/>
          </p:cNvSpPr>
          <p:nvPr/>
        </p:nvSpPr>
        <p:spPr bwMode="auto">
          <a:xfrm>
            <a:off x="119063" y="1241425"/>
            <a:ext cx="8905875" cy="10795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GB" sz="1800" b="0">
                <a:solidFill>
                  <a:srgbClr val="000000"/>
                </a:solidFill>
                <a:ea typeface="MS PGothic" charset="-128"/>
                <a:cs typeface="MS PGothic" charset="-128"/>
              </a:rPr>
              <a:t>Log</a:t>
            </a:r>
            <a:r>
              <a:rPr lang="en-GB" sz="1800" b="0" baseline="-25000">
                <a:solidFill>
                  <a:srgbClr val="000000"/>
                </a:solidFill>
                <a:ea typeface="MS PGothic" charset="-128"/>
                <a:cs typeface="MS PGothic" charset="-128"/>
              </a:rPr>
              <a:t>10</a:t>
            </a:r>
            <a:r>
              <a:rPr lang="en-GB" sz="1800" b="0">
                <a:solidFill>
                  <a:srgbClr val="000000"/>
                </a:solidFill>
                <a:ea typeface="MS PGothic" charset="-128"/>
                <a:cs typeface="MS PGothic" charset="-128"/>
              </a:rPr>
              <a:t> number of </a:t>
            </a:r>
            <a:r>
              <a:rPr lang="en-GB" sz="1800" b="0" i="1">
                <a:solidFill>
                  <a:srgbClr val="000000"/>
                </a:solidFill>
                <a:ea typeface="MS PGothic" charset="-128"/>
                <a:cs typeface="MS PGothic" charset="-128"/>
              </a:rPr>
              <a:t>S. aureus</a:t>
            </a:r>
            <a:r>
              <a:rPr lang="en-GB" sz="1800" b="0">
                <a:solidFill>
                  <a:srgbClr val="000000"/>
                </a:solidFill>
                <a:ea typeface="MS PGothic" charset="-128"/>
                <a:cs typeface="MS PGothic" charset="-128"/>
              </a:rPr>
              <a:t> cells remaining on surfaces following 10 s applications of control and test wipes. Striped bars: inocula; grey bars: control wipes; white bars: test wipe </a:t>
            </a:r>
            <a:endParaRPr lang="en-US" sz="1800" b="0">
              <a:solidFill>
                <a:srgbClr val="000000"/>
              </a:solidFill>
              <a:ea typeface="MS PGothic" charset="-128"/>
              <a:cs typeface="MS PGothic" charset="-128"/>
            </a:endParaRPr>
          </a:p>
        </p:txBody>
      </p:sp>
      <p:sp>
        <p:nvSpPr>
          <p:cNvPr id="62467" name="Rectangle 1"/>
          <p:cNvSpPr>
            <a:spLocks noChangeArrowheads="1"/>
          </p:cNvSpPr>
          <p:nvPr/>
        </p:nvSpPr>
        <p:spPr bwMode="auto">
          <a:xfrm>
            <a:off x="30163" y="620713"/>
            <a:ext cx="6913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</a:pPr>
            <a:r>
              <a:rPr lang="en-GB" sz="1200" b="0">
                <a:solidFill>
                  <a:srgbClr val="000000"/>
                </a:solidFill>
                <a:ea typeface="DFKai-SB" charset="0"/>
                <a:cs typeface="DFKai-SB" charset="0"/>
              </a:rPr>
              <a:t>Williams </a:t>
            </a:r>
            <a:r>
              <a:rPr lang="en-GB" sz="1200" b="0" i="1">
                <a:solidFill>
                  <a:srgbClr val="000000"/>
                </a:solidFill>
                <a:ea typeface="DFKai-SB" charset="0"/>
                <a:cs typeface="DFKai-SB" charset="0"/>
              </a:rPr>
              <a:t>et al.</a:t>
            </a:r>
            <a:r>
              <a:rPr lang="en-GB" sz="1200" b="0">
                <a:solidFill>
                  <a:srgbClr val="000000"/>
                </a:solidFill>
                <a:ea typeface="DFKai-SB" charset="0"/>
                <a:cs typeface="DFKai-SB" charset="0"/>
              </a:rPr>
              <a:t> </a:t>
            </a:r>
            <a:r>
              <a:rPr lang="en-GB" sz="1200" b="0" i="1">
                <a:solidFill>
                  <a:srgbClr val="000000"/>
                </a:solidFill>
                <a:ea typeface="DFKai-SB" charset="0"/>
                <a:cs typeface="DFKai-SB" charset="0"/>
              </a:rPr>
              <a:t>J Hosp Infect </a:t>
            </a:r>
            <a:r>
              <a:rPr lang="en-GB" sz="1200" b="0">
                <a:solidFill>
                  <a:srgbClr val="000000"/>
                </a:solidFill>
                <a:ea typeface="DFKai-SB" charset="0"/>
                <a:cs typeface="DFKai-SB" charset="0"/>
              </a:rPr>
              <a:t>2007; </a:t>
            </a:r>
            <a:r>
              <a:rPr lang="en-GB" sz="1200" b="0" i="1">
                <a:solidFill>
                  <a:srgbClr val="000000"/>
                </a:solidFill>
                <a:ea typeface="DFKai-SB" charset="0"/>
                <a:cs typeface="DFKai-SB" charset="0"/>
              </a:rPr>
              <a:t>67: 329-35</a:t>
            </a:r>
          </a:p>
        </p:txBody>
      </p:sp>
      <p:sp>
        <p:nvSpPr>
          <p:cNvPr id="62468" name="Rectangle 3"/>
          <p:cNvSpPr>
            <a:spLocks noChangeArrowheads="1"/>
          </p:cNvSpPr>
          <p:nvPr/>
        </p:nvSpPr>
        <p:spPr bwMode="auto">
          <a:xfrm>
            <a:off x="982663" y="2132013"/>
            <a:ext cx="9810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000000"/>
                </a:solidFill>
                <a:ea typeface="MS PGothic" charset="-128"/>
                <a:cs typeface="MS PGothic" charset="-128"/>
              </a:rPr>
              <a:t>(a) Dirty</a:t>
            </a:r>
            <a:endParaRPr lang="en-US">
              <a:solidFill>
                <a:srgbClr val="000000"/>
              </a:solidFill>
              <a:ea typeface="MS PGothic" charset="-128"/>
              <a:cs typeface="MS PGothic" charset="-128"/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849313" y="4724400"/>
            <a:ext cx="10287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000000"/>
                </a:solidFill>
                <a:ea typeface="MS PGothic" charset="-128"/>
                <a:cs typeface="MS PGothic" charset="-128"/>
              </a:rPr>
              <a:t>(b) clean </a:t>
            </a:r>
            <a:endParaRPr lang="en-US">
              <a:solidFill>
                <a:srgbClr val="000000"/>
              </a:solidFill>
              <a:ea typeface="MS PGothic" charset="-128"/>
              <a:cs typeface="MS PGothic" charset="-128"/>
            </a:endParaRPr>
          </a:p>
        </p:txBody>
      </p:sp>
      <p:pic>
        <p:nvPicPr>
          <p:cNvPr id="62470" name="Picture 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613" y="2060575"/>
            <a:ext cx="4452937" cy="47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2471" name="Group 30"/>
          <p:cNvGrpSpPr>
            <a:grpSpLocks/>
          </p:cNvGrpSpPr>
          <p:nvPr/>
        </p:nvGrpSpPr>
        <p:grpSpPr bwMode="auto">
          <a:xfrm>
            <a:off x="5969000" y="2492375"/>
            <a:ext cx="930275" cy="1152525"/>
            <a:chOff x="6825208" y="2204864"/>
            <a:chExt cx="648072" cy="360040"/>
          </a:xfrm>
        </p:grpSpPr>
        <p:cxnSp>
          <p:nvCxnSpPr>
            <p:cNvPr id="32" name="Straight Connector 31"/>
            <p:cNvCxnSpPr>
              <a:cxnSpLocks noChangeShapeType="1"/>
            </p:cNvCxnSpPr>
            <p:nvPr/>
          </p:nvCxnSpPr>
          <p:spPr bwMode="auto">
            <a:xfrm>
              <a:off x="6825208" y="2204864"/>
              <a:ext cx="648072" cy="0"/>
            </a:xfrm>
            <a:prstGeom prst="line">
              <a:avLst/>
            </a:prstGeom>
            <a:noFill/>
            <a:ln w="25400">
              <a:solidFill>
                <a:srgbClr val="31F0FF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3" name="Straight Connector 32"/>
            <p:cNvCxnSpPr>
              <a:cxnSpLocks noChangeShapeType="1"/>
            </p:cNvCxnSpPr>
            <p:nvPr/>
          </p:nvCxnSpPr>
          <p:spPr bwMode="auto">
            <a:xfrm>
              <a:off x="6825208" y="2564904"/>
              <a:ext cx="648072" cy="0"/>
            </a:xfrm>
            <a:prstGeom prst="line">
              <a:avLst/>
            </a:prstGeom>
            <a:noFill/>
            <a:ln w="25400">
              <a:solidFill>
                <a:srgbClr val="31F0FF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4" name="Straight Connector 33"/>
            <p:cNvCxnSpPr>
              <a:cxnSpLocks noChangeShapeType="1"/>
            </p:cNvCxnSpPr>
            <p:nvPr/>
          </p:nvCxnSpPr>
          <p:spPr bwMode="auto">
            <a:xfrm>
              <a:off x="7473280" y="2204864"/>
              <a:ext cx="0" cy="360040"/>
            </a:xfrm>
            <a:prstGeom prst="line">
              <a:avLst/>
            </a:prstGeom>
            <a:noFill/>
            <a:ln w="25400">
              <a:solidFill>
                <a:srgbClr val="31F0FF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40" name="TextBox 39"/>
          <p:cNvSpPr txBox="1"/>
          <p:nvPr/>
        </p:nvSpPr>
        <p:spPr bwMode="auto">
          <a:xfrm>
            <a:off x="6964363" y="2997200"/>
            <a:ext cx="2141537" cy="2778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00"/>
                </a:solidFill>
                <a:ea typeface="MS PGothic" charset="-128"/>
                <a:cs typeface="MS PGothic" charset="-128"/>
              </a:rPr>
              <a:t>5 log</a:t>
            </a:r>
            <a:r>
              <a:rPr lang="en-US" sz="1200" baseline="-25000">
                <a:solidFill>
                  <a:srgbClr val="000000"/>
                </a:solidFill>
                <a:ea typeface="MS PGothic" charset="-128"/>
                <a:cs typeface="MS PGothic" charset="-128"/>
              </a:rPr>
              <a:t>10 </a:t>
            </a:r>
            <a:r>
              <a:rPr lang="en-US" sz="1200">
                <a:solidFill>
                  <a:srgbClr val="000000"/>
                </a:solidFill>
                <a:ea typeface="MS PGothic" charset="-128"/>
                <a:cs typeface="MS PGothic" charset="-128"/>
              </a:rPr>
              <a:t>reduction (99.999%)</a:t>
            </a:r>
          </a:p>
        </p:txBody>
      </p:sp>
      <p:grpSp>
        <p:nvGrpSpPr>
          <p:cNvPr id="62473" name="Group 58"/>
          <p:cNvGrpSpPr>
            <a:grpSpLocks/>
          </p:cNvGrpSpPr>
          <p:nvPr/>
        </p:nvGrpSpPr>
        <p:grpSpPr bwMode="auto">
          <a:xfrm>
            <a:off x="5969000" y="4868863"/>
            <a:ext cx="930275" cy="1368425"/>
            <a:chOff x="6825208" y="2204864"/>
            <a:chExt cx="648072" cy="360040"/>
          </a:xfrm>
        </p:grpSpPr>
        <p:cxnSp>
          <p:nvCxnSpPr>
            <p:cNvPr id="61" name="Straight Connector 60"/>
            <p:cNvCxnSpPr>
              <a:cxnSpLocks noChangeShapeType="1"/>
            </p:cNvCxnSpPr>
            <p:nvPr/>
          </p:nvCxnSpPr>
          <p:spPr bwMode="auto">
            <a:xfrm>
              <a:off x="6825208" y="2204864"/>
              <a:ext cx="648072" cy="0"/>
            </a:xfrm>
            <a:prstGeom prst="line">
              <a:avLst/>
            </a:prstGeom>
            <a:noFill/>
            <a:ln w="25400">
              <a:solidFill>
                <a:srgbClr val="31F0FF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2" name="Straight Connector 61"/>
            <p:cNvCxnSpPr>
              <a:cxnSpLocks noChangeShapeType="1"/>
            </p:cNvCxnSpPr>
            <p:nvPr/>
          </p:nvCxnSpPr>
          <p:spPr bwMode="auto">
            <a:xfrm>
              <a:off x="6825208" y="2564904"/>
              <a:ext cx="648072" cy="0"/>
            </a:xfrm>
            <a:prstGeom prst="line">
              <a:avLst/>
            </a:prstGeom>
            <a:noFill/>
            <a:ln w="25400">
              <a:solidFill>
                <a:srgbClr val="31F0FF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3" name="Straight Connector 62"/>
            <p:cNvCxnSpPr>
              <a:cxnSpLocks noChangeShapeType="1"/>
            </p:cNvCxnSpPr>
            <p:nvPr/>
          </p:nvCxnSpPr>
          <p:spPr bwMode="auto">
            <a:xfrm>
              <a:off x="7473280" y="2204864"/>
              <a:ext cx="0" cy="360040"/>
            </a:xfrm>
            <a:prstGeom prst="line">
              <a:avLst/>
            </a:prstGeom>
            <a:noFill/>
            <a:ln w="25400">
              <a:solidFill>
                <a:srgbClr val="31F0FF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60" name="TextBox 59"/>
          <p:cNvSpPr txBox="1"/>
          <p:nvPr/>
        </p:nvSpPr>
        <p:spPr bwMode="auto">
          <a:xfrm>
            <a:off x="6964363" y="5467350"/>
            <a:ext cx="2239962" cy="2778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00"/>
                </a:solidFill>
                <a:ea typeface="MS PGothic" charset="-128"/>
                <a:cs typeface="MS PGothic" charset="-128"/>
              </a:rPr>
              <a:t>6 log</a:t>
            </a:r>
            <a:r>
              <a:rPr lang="en-US" sz="1200" baseline="-25000">
                <a:solidFill>
                  <a:srgbClr val="000000"/>
                </a:solidFill>
                <a:ea typeface="MS PGothic" charset="-128"/>
                <a:cs typeface="MS PGothic" charset="-128"/>
              </a:rPr>
              <a:t>10 </a:t>
            </a:r>
            <a:r>
              <a:rPr lang="en-US" sz="1200">
                <a:solidFill>
                  <a:srgbClr val="000000"/>
                </a:solidFill>
                <a:ea typeface="MS PGothic" charset="-128"/>
                <a:cs typeface="MS PGothic" charset="-128"/>
              </a:rPr>
              <a:t>reduction (99.9999%)</a:t>
            </a:r>
          </a:p>
        </p:txBody>
      </p:sp>
      <p:cxnSp>
        <p:nvCxnSpPr>
          <p:cNvPr id="35" name="Straight Connector 34"/>
          <p:cNvCxnSpPr>
            <a:cxnSpLocks noChangeShapeType="1"/>
          </p:cNvCxnSpPr>
          <p:nvPr/>
        </p:nvCxnSpPr>
        <p:spPr bwMode="auto">
          <a:xfrm>
            <a:off x="2446338" y="2492375"/>
            <a:ext cx="3587750" cy="0"/>
          </a:xfrm>
          <a:prstGeom prst="line">
            <a:avLst/>
          </a:prstGeom>
          <a:noFill/>
          <a:ln w="25400">
            <a:solidFill>
              <a:srgbClr val="0A2672"/>
            </a:solidFill>
            <a:prstDash val="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6" name="Straight Connector 65"/>
          <p:cNvCxnSpPr>
            <a:cxnSpLocks noChangeShapeType="1"/>
          </p:cNvCxnSpPr>
          <p:nvPr/>
        </p:nvCxnSpPr>
        <p:spPr bwMode="auto">
          <a:xfrm>
            <a:off x="2446338" y="4868863"/>
            <a:ext cx="3587750" cy="0"/>
          </a:xfrm>
          <a:prstGeom prst="line">
            <a:avLst/>
          </a:prstGeom>
          <a:noFill/>
          <a:ln w="25400">
            <a:solidFill>
              <a:srgbClr val="0A2672"/>
            </a:solidFill>
            <a:prstDash val="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7" name="Straight Connector 66"/>
          <p:cNvCxnSpPr>
            <a:cxnSpLocks noChangeShapeType="1"/>
          </p:cNvCxnSpPr>
          <p:nvPr/>
        </p:nvCxnSpPr>
        <p:spPr bwMode="auto">
          <a:xfrm>
            <a:off x="2446338" y="2852738"/>
            <a:ext cx="358775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8" name="Straight Connector 67"/>
          <p:cNvCxnSpPr>
            <a:cxnSpLocks noChangeShapeType="1"/>
          </p:cNvCxnSpPr>
          <p:nvPr/>
        </p:nvCxnSpPr>
        <p:spPr bwMode="auto">
          <a:xfrm>
            <a:off x="2446338" y="5229225"/>
            <a:ext cx="358775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9" name="Straight Connector 68"/>
          <p:cNvCxnSpPr>
            <a:cxnSpLocks noChangeShapeType="1"/>
          </p:cNvCxnSpPr>
          <p:nvPr/>
        </p:nvCxnSpPr>
        <p:spPr bwMode="auto">
          <a:xfrm>
            <a:off x="2446338" y="5803900"/>
            <a:ext cx="3587750" cy="0"/>
          </a:xfrm>
          <a:prstGeom prst="line">
            <a:avLst/>
          </a:prstGeom>
          <a:noFill/>
          <a:ln w="25400">
            <a:solidFill>
              <a:srgbClr val="00FF00"/>
            </a:solidFill>
            <a:prstDash val="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0" name="Straight Connector 69"/>
          <p:cNvCxnSpPr>
            <a:cxnSpLocks noChangeShapeType="1"/>
          </p:cNvCxnSpPr>
          <p:nvPr/>
        </p:nvCxnSpPr>
        <p:spPr bwMode="auto">
          <a:xfrm>
            <a:off x="2446338" y="6237288"/>
            <a:ext cx="3587750" cy="0"/>
          </a:xfrm>
          <a:prstGeom prst="line">
            <a:avLst/>
          </a:prstGeom>
          <a:noFill/>
          <a:ln w="25400">
            <a:solidFill>
              <a:srgbClr val="31F0FF"/>
            </a:solidFill>
            <a:prstDash val="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1" name="Straight Connector 70"/>
          <p:cNvCxnSpPr>
            <a:cxnSpLocks noChangeShapeType="1"/>
          </p:cNvCxnSpPr>
          <p:nvPr/>
        </p:nvCxnSpPr>
        <p:spPr bwMode="auto">
          <a:xfrm>
            <a:off x="2446338" y="3211513"/>
            <a:ext cx="3587750" cy="0"/>
          </a:xfrm>
          <a:prstGeom prst="line">
            <a:avLst/>
          </a:prstGeom>
          <a:noFill/>
          <a:ln w="25400">
            <a:solidFill>
              <a:srgbClr val="00FF00"/>
            </a:solidFill>
            <a:prstDash val="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2" name="Straight Connector 71"/>
          <p:cNvCxnSpPr>
            <a:cxnSpLocks noChangeShapeType="1"/>
          </p:cNvCxnSpPr>
          <p:nvPr/>
        </p:nvCxnSpPr>
        <p:spPr bwMode="auto">
          <a:xfrm>
            <a:off x="2446338" y="3644900"/>
            <a:ext cx="3587750" cy="0"/>
          </a:xfrm>
          <a:prstGeom prst="line">
            <a:avLst/>
          </a:prstGeom>
          <a:noFill/>
          <a:ln w="25400">
            <a:solidFill>
              <a:srgbClr val="31F0FF"/>
            </a:solidFill>
            <a:prstDash val="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52388" y="163513"/>
            <a:ext cx="850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eaLnBrk="0" hangingPunct="0"/>
            <a:r>
              <a:rPr lang="en-GB" sz="2400">
                <a:solidFill>
                  <a:srgbClr val="000000"/>
                </a:solidFill>
                <a:cs typeface="Arial" pitchFamily="34" charset="0"/>
              </a:rPr>
              <a:t>DO ANTIMICROBIAL WIPES WORK?</a:t>
            </a:r>
            <a:endParaRPr lang="en-GB" sz="2400" i="1">
              <a:solidFill>
                <a:srgbClr val="000000"/>
              </a:solidFill>
              <a:ea typeface="DFKai-SB" charset="0"/>
            </a:endParaRPr>
          </a:p>
        </p:txBody>
      </p:sp>
      <p:pic>
        <p:nvPicPr>
          <p:cNvPr id="62484" name="Picture 54" descr="university log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94663" y="11113"/>
            <a:ext cx="1063625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85" name="TextBox 55"/>
          <p:cNvSpPr txBox="1">
            <a:spLocks noChangeArrowheads="1"/>
          </p:cNvSpPr>
          <p:nvPr/>
        </p:nvSpPr>
        <p:spPr bwMode="auto">
          <a:xfrm>
            <a:off x="30163" y="6538913"/>
            <a:ext cx="384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333399"/>
                </a:solidFill>
                <a:ea typeface="MS PGothic" charset="-128"/>
                <a:cs typeface="MS PGothic" charset="-128"/>
              </a:rPr>
              <a:t>29</a:t>
            </a:r>
          </a:p>
        </p:txBody>
      </p:sp>
      <p:sp>
        <p:nvSpPr>
          <p:cNvPr id="62486" name="Text Box 186"/>
          <p:cNvSpPr txBox="1">
            <a:spLocks noChangeArrowheads="1"/>
          </p:cNvSpPr>
          <p:nvPr/>
        </p:nvSpPr>
        <p:spPr bwMode="auto">
          <a:xfrm>
            <a:off x="7696200" y="6608763"/>
            <a:ext cx="13954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200">
                <a:cs typeface="Arial" pitchFamily="34" charset="0"/>
              </a:rPr>
              <a:t>Teleclass  2015</a:t>
            </a:r>
            <a:endParaRPr lang="en-US" sz="1200">
              <a:cs typeface="Arial" pitchFamily="34" charset="0"/>
            </a:endParaRPr>
          </a:p>
        </p:txBody>
      </p:sp>
      <p:sp>
        <p:nvSpPr>
          <p:cNvPr id="62487" name="TextBox 1"/>
          <p:cNvSpPr txBox="1">
            <a:spLocks noChangeArrowheads="1"/>
          </p:cNvSpPr>
          <p:nvPr/>
        </p:nvSpPr>
        <p:spPr bwMode="auto">
          <a:xfrm>
            <a:off x="115888" y="908050"/>
            <a:ext cx="1443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ea typeface="MS PGothic" charset="-128"/>
                <a:cs typeface="MS PGothic" charset="-128"/>
              </a:rPr>
              <a:t>REMOVAL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119063" y="908050"/>
            <a:ext cx="7643812" cy="54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GB">
                <a:ea typeface="MS PGothic" charset="-128"/>
                <a:cs typeface="MS PGothic" charset="-128"/>
              </a:rPr>
              <a:t>HCAIs cost the NHS: £1 billion annually (£3,154 per patient)</a:t>
            </a:r>
          </a:p>
          <a:p>
            <a:pPr marL="342900" indent="-342900">
              <a:lnSpc>
                <a:spcPct val="120000"/>
              </a:lnSpc>
            </a:pPr>
            <a:r>
              <a:rPr lang="en-GB" b="0">
                <a:ea typeface="MS PGothic" charset="-128"/>
                <a:cs typeface="MS PGothic" charset="-128"/>
              </a:rPr>
              <a:t>	</a:t>
            </a:r>
            <a:r>
              <a:rPr lang="en-GB" sz="1400" b="0">
                <a:ea typeface="MS PGothic" charset="-128"/>
                <a:cs typeface="MS PGothic" charset="-128"/>
              </a:rPr>
              <a:t>HPA 2012</a:t>
            </a:r>
          </a:p>
          <a:p>
            <a:pPr marL="342900" indent="-342900">
              <a:lnSpc>
                <a:spcPct val="120000"/>
              </a:lnSpc>
            </a:pPr>
            <a:r>
              <a:rPr lang="en-GB" sz="1400" b="0">
                <a:ea typeface="MS PGothic" charset="-128"/>
                <a:cs typeface="MS PGothic" charset="-128"/>
              </a:rPr>
              <a:t>	Plowman </a:t>
            </a:r>
            <a:r>
              <a:rPr lang="en-GB" sz="1400" b="0" i="1">
                <a:ea typeface="MS PGothic" charset="-128"/>
                <a:cs typeface="MS PGothic" charset="-128"/>
              </a:rPr>
              <a:t>et al. J Hosp Infect </a:t>
            </a:r>
            <a:r>
              <a:rPr lang="en-GB" sz="1400" b="0">
                <a:ea typeface="MS PGothic" charset="-128"/>
                <a:cs typeface="MS PGothic" charset="-128"/>
              </a:rPr>
              <a:t>2001;47:198-209.</a:t>
            </a:r>
          </a:p>
          <a:p>
            <a:pPr marL="342900" indent="-342900">
              <a:lnSpc>
                <a:spcPct val="120000"/>
              </a:lnSpc>
            </a:pPr>
            <a:r>
              <a:rPr lang="en-GB" sz="1400" b="0">
                <a:ea typeface="MS PGothic" charset="-128"/>
                <a:cs typeface="MS PGothic" charset="-128"/>
              </a:rPr>
              <a:t>	National Audit Office, </a:t>
            </a:r>
            <a:r>
              <a:rPr lang="en-GB" sz="1400" b="0" i="1">
                <a:ea typeface="MS PGothic" charset="-128"/>
                <a:cs typeface="MS PGothic" charset="-128"/>
              </a:rPr>
              <a:t>The management and control of hospital acquired infection in acute NHS trusts in England.</a:t>
            </a:r>
            <a:r>
              <a:rPr lang="en-GB" sz="1400" b="0">
                <a:ea typeface="MS PGothic" charset="-128"/>
                <a:cs typeface="MS PGothic" charset="-128"/>
              </a:rPr>
              <a:t>, 2009, The Stationary Office: London </a:t>
            </a:r>
          </a:p>
          <a:p>
            <a:pPr marL="342900" indent="-342900">
              <a:lnSpc>
                <a:spcPct val="120000"/>
              </a:lnSpc>
            </a:pPr>
            <a:r>
              <a:rPr lang="en-GB" sz="1400" b="0">
                <a:ea typeface="MS PGothic" charset="-128"/>
                <a:cs typeface="MS PGothic" charset="-128"/>
              </a:rPr>
              <a:t>	IFIC 2011</a:t>
            </a:r>
            <a:endParaRPr lang="en-GB" sz="1400">
              <a:ea typeface="MS PGothic" charset="-128"/>
              <a:cs typeface="MS PGothic" charset="-128"/>
            </a:endParaRP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endParaRPr lang="en-GB">
              <a:ea typeface="MS PGothic" charset="-128"/>
              <a:cs typeface="MS PGothic" charset="-128"/>
            </a:endParaRP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GB">
                <a:ea typeface="MS PGothic" charset="-128"/>
                <a:cs typeface="MS PGothic" charset="-128"/>
              </a:rPr>
              <a:t>20-30% of HCAIs could be avoided with better application of existing knowledge and realistic infection control practices </a:t>
            </a:r>
          </a:p>
          <a:p>
            <a:pPr marL="342900" indent="-342900">
              <a:lnSpc>
                <a:spcPct val="120000"/>
              </a:lnSpc>
            </a:pPr>
            <a:r>
              <a:rPr lang="en-GB" b="0">
                <a:ea typeface="MS PGothic" charset="-128"/>
                <a:cs typeface="MS PGothic" charset="-128"/>
              </a:rPr>
              <a:t>	</a:t>
            </a:r>
            <a:r>
              <a:rPr lang="en-GB" sz="1400" b="0">
                <a:ea typeface="MS PGothic" charset="-128"/>
                <a:cs typeface="MS PGothic" charset="-128"/>
              </a:rPr>
              <a:t>National Audit Office 2009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endParaRPr lang="en-GB" b="0">
              <a:ea typeface="MS PGothic" charset="-128"/>
              <a:cs typeface="MS PGothic" charset="-128"/>
            </a:endParaRP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GB">
                <a:ea typeface="MS PGothic" charset="-128"/>
                <a:cs typeface="MS PGothic" charset="-128"/>
              </a:rPr>
              <a:t>Enhanced cleaning practices are reported to save hospitals between £30,000–£70,000</a:t>
            </a:r>
          </a:p>
          <a:p>
            <a:pPr marL="342900" indent="-342900">
              <a:lnSpc>
                <a:spcPct val="120000"/>
              </a:lnSpc>
            </a:pPr>
            <a:r>
              <a:rPr lang="en-GB" sz="1400" b="0">
                <a:ea typeface="MS PGothic" charset="-128"/>
                <a:cs typeface="MS PGothic" charset="-128"/>
              </a:rPr>
              <a:t>	Dancer </a:t>
            </a:r>
            <a:r>
              <a:rPr lang="en-GB" sz="1400" b="0" i="1">
                <a:ea typeface="MS PGothic" charset="-128"/>
                <a:cs typeface="MS PGothic" charset="-128"/>
              </a:rPr>
              <a:t>et al. BMC Med </a:t>
            </a:r>
            <a:r>
              <a:rPr lang="en-GB" sz="1400" b="0">
                <a:ea typeface="MS PGothic" charset="-128"/>
                <a:cs typeface="MS PGothic" charset="-128"/>
              </a:rPr>
              <a:t>2009;7:28.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-14288" y="158750"/>
            <a:ext cx="3040063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82675" eaLnBrk="0" hangingPunct="0">
              <a:tabLst>
                <a:tab pos="533400" algn="l"/>
                <a:tab pos="808038" algn="l"/>
                <a:tab pos="1341438" algn="l"/>
              </a:tabLst>
            </a:pPr>
            <a:r>
              <a:rPr lang="en-GB" sz="2400">
                <a:solidFill>
                  <a:srgbClr val="000000"/>
                </a:solidFill>
                <a:ea typeface="MS PGothic" charset="-128"/>
              </a:rPr>
              <a:t>SOME NUMBERS…</a:t>
            </a:r>
          </a:p>
        </p:txBody>
      </p:sp>
      <p:grpSp>
        <p:nvGrpSpPr>
          <p:cNvPr id="32772" name="Group 1"/>
          <p:cNvGrpSpPr>
            <a:grpSpLocks/>
          </p:cNvGrpSpPr>
          <p:nvPr/>
        </p:nvGrpSpPr>
        <p:grpSpPr bwMode="auto">
          <a:xfrm>
            <a:off x="7696200" y="11113"/>
            <a:ext cx="1462088" cy="6862762"/>
            <a:chOff x="8337376" y="11752"/>
            <a:chExt cx="1584501" cy="6862600"/>
          </a:xfrm>
        </p:grpSpPr>
        <p:sp>
          <p:nvSpPr>
            <p:cNvPr id="32774" name="Text Box 186"/>
            <p:cNvSpPr txBox="1">
              <a:spLocks noChangeArrowheads="1"/>
            </p:cNvSpPr>
            <p:nvPr/>
          </p:nvSpPr>
          <p:spPr bwMode="auto">
            <a:xfrm>
              <a:off x="8337376" y="6597353"/>
              <a:ext cx="151216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200">
                  <a:cs typeface="Arial" pitchFamily="34" charset="0"/>
                </a:rPr>
                <a:t>Teleclass  2015</a:t>
              </a:r>
              <a:endParaRPr lang="en-US" sz="1200">
                <a:cs typeface="Arial" pitchFamily="34" charset="0"/>
              </a:endParaRPr>
            </a:p>
          </p:txBody>
        </p:sp>
        <p:pic>
          <p:nvPicPr>
            <p:cNvPr id="32775" name="Picture 10" descr="university logo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769424" y="11752"/>
              <a:ext cx="1152453" cy="1124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6" name="Picture 5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-5400000">
              <a:off x="8373382" y="3392997"/>
              <a:ext cx="1944216" cy="1152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7" name="Picture 6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rot="-5400000">
              <a:off x="8396244" y="1508370"/>
              <a:ext cx="1908934" cy="1141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8" name="Picture 7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-5400000">
              <a:off x="8504878" y="5196230"/>
              <a:ext cx="1665669" cy="1136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773" name="TextBox 11"/>
          <p:cNvSpPr txBox="1">
            <a:spLocks noChangeArrowheads="1"/>
          </p:cNvSpPr>
          <p:nvPr/>
        </p:nvSpPr>
        <p:spPr bwMode="auto">
          <a:xfrm>
            <a:off x="76200" y="6538913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333399"/>
                </a:solidFill>
                <a:ea typeface="MS PGothic" charset="-128"/>
                <a:cs typeface="MS PGothic" charset="-128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ChangeArrowheads="1"/>
          </p:cNvSpPr>
          <p:nvPr/>
        </p:nvSpPr>
        <p:spPr bwMode="auto">
          <a:xfrm>
            <a:off x="119063" y="1274763"/>
            <a:ext cx="8707437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GB" sz="1800" b="0">
                <a:solidFill>
                  <a:srgbClr val="000000"/>
                </a:solidFill>
                <a:ea typeface="MS PGothic" charset="-128"/>
                <a:cs typeface="MS PGothic" charset="-128"/>
              </a:rPr>
              <a:t>The bactericidal effect of 10 s exposures of </a:t>
            </a:r>
            <a:r>
              <a:rPr lang="en-GB" sz="1800" b="0" i="1">
                <a:solidFill>
                  <a:srgbClr val="000000"/>
                </a:solidFill>
                <a:ea typeface="MS PGothic" charset="-128"/>
                <a:cs typeface="MS PGothic" charset="-128"/>
              </a:rPr>
              <a:t>S. aureus</a:t>
            </a:r>
            <a:r>
              <a:rPr lang="en-GB" sz="1800" b="0">
                <a:solidFill>
                  <a:srgbClr val="000000"/>
                </a:solidFill>
                <a:ea typeface="MS PGothic" charset="-128"/>
                <a:cs typeface="MS PGothic" charset="-128"/>
              </a:rPr>
              <a:t> strains to a grapefruit</a:t>
            </a:r>
            <a:br>
              <a:rPr lang="en-GB" sz="1800" b="0">
                <a:solidFill>
                  <a:srgbClr val="000000"/>
                </a:solidFill>
                <a:ea typeface="MS PGothic" charset="-128"/>
                <a:cs typeface="MS PGothic" charset="-128"/>
              </a:rPr>
            </a:br>
            <a:r>
              <a:rPr lang="en-GB" sz="1800" b="0">
                <a:solidFill>
                  <a:srgbClr val="000000"/>
                </a:solidFill>
                <a:ea typeface="MS PGothic" charset="-128"/>
                <a:cs typeface="MS PGothic" charset="-128"/>
              </a:rPr>
              <a:t>extract containing wipe. </a:t>
            </a:r>
            <a:endParaRPr lang="en-US" sz="1800" b="0">
              <a:solidFill>
                <a:srgbClr val="000000"/>
              </a:solidFill>
              <a:ea typeface="MS PGothic" charset="-128"/>
              <a:cs typeface="MS PGothic" charset="-128"/>
            </a:endParaRPr>
          </a:p>
        </p:txBody>
      </p:sp>
      <p:sp>
        <p:nvSpPr>
          <p:cNvPr id="63491" name="Rectangle 8"/>
          <p:cNvSpPr>
            <a:spLocks noChangeArrowheads="1"/>
          </p:cNvSpPr>
          <p:nvPr/>
        </p:nvSpPr>
        <p:spPr bwMode="auto">
          <a:xfrm>
            <a:off x="30163" y="620713"/>
            <a:ext cx="6913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</a:pPr>
            <a:r>
              <a:rPr lang="en-GB" sz="1200" b="0">
                <a:solidFill>
                  <a:srgbClr val="000000"/>
                </a:solidFill>
                <a:ea typeface="DFKai-SB" charset="0"/>
                <a:cs typeface="DFKai-SB" charset="0"/>
              </a:rPr>
              <a:t>Williams </a:t>
            </a:r>
            <a:r>
              <a:rPr lang="en-GB" sz="1200" b="0" i="1">
                <a:solidFill>
                  <a:srgbClr val="000000"/>
                </a:solidFill>
                <a:ea typeface="DFKai-SB" charset="0"/>
                <a:cs typeface="DFKai-SB" charset="0"/>
              </a:rPr>
              <a:t>et al.</a:t>
            </a:r>
            <a:r>
              <a:rPr lang="en-GB" sz="1200" b="0">
                <a:solidFill>
                  <a:srgbClr val="000000"/>
                </a:solidFill>
                <a:ea typeface="DFKai-SB" charset="0"/>
                <a:cs typeface="DFKai-SB" charset="0"/>
              </a:rPr>
              <a:t> </a:t>
            </a:r>
            <a:r>
              <a:rPr lang="en-GB" sz="1200" b="0" i="1">
                <a:solidFill>
                  <a:srgbClr val="000000"/>
                </a:solidFill>
                <a:ea typeface="DFKai-SB" charset="0"/>
                <a:cs typeface="DFKai-SB" charset="0"/>
              </a:rPr>
              <a:t>J Hosp Infect </a:t>
            </a:r>
            <a:r>
              <a:rPr lang="en-GB" sz="1200" b="0">
                <a:solidFill>
                  <a:srgbClr val="000000"/>
                </a:solidFill>
                <a:ea typeface="DFKai-SB" charset="0"/>
                <a:cs typeface="DFKai-SB" charset="0"/>
              </a:rPr>
              <a:t>2007; </a:t>
            </a:r>
            <a:r>
              <a:rPr lang="en-GB" sz="1200" b="0" i="1">
                <a:solidFill>
                  <a:srgbClr val="000000"/>
                </a:solidFill>
                <a:ea typeface="DFKai-SB" charset="0"/>
                <a:cs typeface="DFKai-SB" charset="0"/>
              </a:rPr>
              <a:t>67: 329-35</a:t>
            </a:r>
          </a:p>
        </p:txBody>
      </p:sp>
      <p:pic>
        <p:nvPicPr>
          <p:cNvPr id="63492" name="Picture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8" y="2060575"/>
            <a:ext cx="4386262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12938" y="4341813"/>
            <a:ext cx="603408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3494" name="Group 21"/>
          <p:cNvGrpSpPr>
            <a:grpSpLocks/>
          </p:cNvGrpSpPr>
          <p:nvPr/>
        </p:nvGrpSpPr>
        <p:grpSpPr bwMode="auto">
          <a:xfrm>
            <a:off x="650875" y="3141663"/>
            <a:ext cx="5961063" cy="276225"/>
            <a:chOff x="704528" y="3428292"/>
            <a:chExt cx="6458903" cy="276187"/>
          </a:xfrm>
        </p:grpSpPr>
        <p:cxnSp>
          <p:nvCxnSpPr>
            <p:cNvPr id="12" name="Straight Connector 11"/>
            <p:cNvCxnSpPr>
              <a:cxnSpLocks noChangeShapeType="1"/>
            </p:cNvCxnSpPr>
            <p:nvPr/>
          </p:nvCxnSpPr>
          <p:spPr bwMode="auto">
            <a:xfrm>
              <a:off x="704528" y="3571147"/>
              <a:ext cx="432084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7" name="TextBox 16"/>
            <p:cNvSpPr txBox="1"/>
            <p:nvPr/>
          </p:nvSpPr>
          <p:spPr>
            <a:xfrm>
              <a:off x="5169857" y="3428292"/>
              <a:ext cx="1993574" cy="2761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ea typeface="MS PGothic" charset="-128"/>
                  <a:cs typeface="MS PGothic" charset="-128"/>
                </a:rPr>
                <a:t>1 log</a:t>
              </a:r>
              <a:r>
                <a:rPr lang="en-US" sz="1200" baseline="-25000">
                  <a:solidFill>
                    <a:srgbClr val="000000"/>
                  </a:solidFill>
                  <a:ea typeface="MS PGothic" charset="-128"/>
                  <a:cs typeface="MS PGothic" charset="-128"/>
                </a:rPr>
                <a:t>10 </a:t>
              </a:r>
              <a:r>
                <a:rPr lang="en-US" sz="1200">
                  <a:solidFill>
                    <a:srgbClr val="000000"/>
                  </a:solidFill>
                  <a:ea typeface="MS PGothic" charset="-128"/>
                  <a:cs typeface="MS PGothic" charset="-128"/>
                </a:rPr>
                <a:t>reduction (90%)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800600" y="4702175"/>
            <a:ext cx="1481138" cy="2301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Antimicrobial wipes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638675" y="5349875"/>
            <a:ext cx="1528763" cy="431800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638675" y="6142038"/>
            <a:ext cx="1528763" cy="4318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3498" name="TextBox 14"/>
          <p:cNvSpPr txBox="1">
            <a:spLocks noChangeArrowheads="1"/>
          </p:cNvSpPr>
          <p:nvPr/>
        </p:nvSpPr>
        <p:spPr bwMode="auto">
          <a:xfrm>
            <a:off x="115888" y="908050"/>
            <a:ext cx="1209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ea typeface="MS PGothic" charset="-128"/>
                <a:cs typeface="MS PGothic" charset="-128"/>
              </a:rPr>
              <a:t>KILLING</a:t>
            </a:r>
          </a:p>
        </p:txBody>
      </p:sp>
      <p:sp>
        <p:nvSpPr>
          <p:cNvPr id="63499" name="TextBox 15"/>
          <p:cNvSpPr txBox="1">
            <a:spLocks noChangeArrowheads="1"/>
          </p:cNvSpPr>
          <p:nvPr/>
        </p:nvSpPr>
        <p:spPr bwMode="auto">
          <a:xfrm>
            <a:off x="30163" y="6538913"/>
            <a:ext cx="384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333399"/>
                </a:solidFill>
                <a:ea typeface="MS PGothic" charset="-128"/>
                <a:cs typeface="MS PGothic" charset="-128"/>
              </a:rPr>
              <a:t>30</a:t>
            </a:r>
          </a:p>
        </p:txBody>
      </p:sp>
      <p:grpSp>
        <p:nvGrpSpPr>
          <p:cNvPr id="63500" name="Group 26"/>
          <p:cNvGrpSpPr>
            <a:grpSpLocks/>
          </p:cNvGrpSpPr>
          <p:nvPr/>
        </p:nvGrpSpPr>
        <p:grpSpPr bwMode="auto">
          <a:xfrm>
            <a:off x="7696200" y="11113"/>
            <a:ext cx="1462088" cy="6862762"/>
            <a:chOff x="8337376" y="11752"/>
            <a:chExt cx="1584501" cy="6862600"/>
          </a:xfrm>
        </p:grpSpPr>
        <p:sp>
          <p:nvSpPr>
            <p:cNvPr id="63502" name="Text Box 186"/>
            <p:cNvSpPr txBox="1">
              <a:spLocks noChangeArrowheads="1"/>
            </p:cNvSpPr>
            <p:nvPr/>
          </p:nvSpPr>
          <p:spPr bwMode="auto">
            <a:xfrm>
              <a:off x="8337376" y="6597353"/>
              <a:ext cx="151216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200">
                  <a:cs typeface="Arial" pitchFamily="34" charset="0"/>
                </a:rPr>
                <a:t>Teleclass  2015</a:t>
              </a:r>
              <a:endParaRPr lang="en-US" sz="1200">
                <a:cs typeface="Arial" pitchFamily="34" charset="0"/>
              </a:endParaRPr>
            </a:p>
          </p:txBody>
        </p:sp>
        <p:pic>
          <p:nvPicPr>
            <p:cNvPr id="63503" name="Picture 10" descr="university logo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8769424" y="11752"/>
              <a:ext cx="1152453" cy="1124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504" name="Picture 29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-5400000">
              <a:off x="8373382" y="3392997"/>
              <a:ext cx="1944216" cy="1152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505" name="Picture 30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rot="-5400000">
              <a:off x="8396244" y="1508370"/>
              <a:ext cx="1908934" cy="1141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506" name="Picture 31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 rot="-5400000">
              <a:off x="8504878" y="5196230"/>
              <a:ext cx="1665669" cy="1136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52388" y="163513"/>
            <a:ext cx="850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eaLnBrk="0" hangingPunct="0"/>
            <a:r>
              <a:rPr lang="en-GB" sz="2400">
                <a:solidFill>
                  <a:srgbClr val="000000"/>
                </a:solidFill>
                <a:cs typeface="Arial" pitchFamily="34" charset="0"/>
              </a:rPr>
              <a:t>DO ANTIMICROBIAL WIPES WORK?</a:t>
            </a:r>
            <a:endParaRPr lang="en-GB" sz="2400" i="1">
              <a:solidFill>
                <a:srgbClr val="000000"/>
              </a:solidFill>
              <a:ea typeface="DFKai-SB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3"/>
          <p:cNvSpPr>
            <a:spLocks noChangeArrowheads="1"/>
          </p:cNvSpPr>
          <p:nvPr/>
        </p:nvSpPr>
        <p:spPr bwMode="auto">
          <a:xfrm>
            <a:off x="184150" y="1122363"/>
            <a:ext cx="7645400" cy="747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GB" sz="1800" b="0">
                <a:solidFill>
                  <a:srgbClr val="000000"/>
                </a:solidFill>
                <a:ea typeface="MS PGothic" charset="-128"/>
                <a:cs typeface="MS PGothic" charset="-128"/>
              </a:rPr>
              <a:t>Log</a:t>
            </a:r>
            <a:r>
              <a:rPr lang="en-GB" sz="1800" b="0" baseline="-25000">
                <a:solidFill>
                  <a:srgbClr val="000000"/>
                </a:solidFill>
                <a:ea typeface="MS PGothic" charset="-128"/>
                <a:cs typeface="MS PGothic" charset="-128"/>
              </a:rPr>
              <a:t>10</a:t>
            </a:r>
            <a:r>
              <a:rPr lang="en-GB" sz="1800" b="0">
                <a:solidFill>
                  <a:srgbClr val="000000"/>
                </a:solidFill>
                <a:ea typeface="MS PGothic" charset="-128"/>
                <a:cs typeface="MS PGothic" charset="-128"/>
              </a:rPr>
              <a:t> number of </a:t>
            </a:r>
            <a:r>
              <a:rPr lang="en-GB" sz="1800" b="0" i="1">
                <a:solidFill>
                  <a:srgbClr val="000000"/>
                </a:solidFill>
                <a:ea typeface="MS PGothic" charset="-128"/>
                <a:cs typeface="MS PGothic" charset="-128"/>
              </a:rPr>
              <a:t>S. aureus </a:t>
            </a:r>
            <a:r>
              <a:rPr lang="en-GB" sz="1800" b="0">
                <a:solidFill>
                  <a:srgbClr val="000000"/>
                </a:solidFill>
                <a:ea typeface="MS PGothic" charset="-128"/>
                <a:cs typeface="MS PGothic" charset="-128"/>
              </a:rPr>
              <a:t>cells removed from surfaces following 10 s applications of two disinfectant wipes. </a:t>
            </a:r>
          </a:p>
        </p:txBody>
      </p:sp>
      <p:pic>
        <p:nvPicPr>
          <p:cNvPr id="64515" name="Picture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2688" y="1989138"/>
            <a:ext cx="49847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2688" y="4322763"/>
            <a:ext cx="49847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Rectangle 4"/>
          <p:cNvSpPr>
            <a:spLocks noChangeArrowheads="1"/>
          </p:cNvSpPr>
          <p:nvPr/>
        </p:nvSpPr>
        <p:spPr bwMode="auto">
          <a:xfrm>
            <a:off x="252413" y="2133600"/>
            <a:ext cx="9794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000000"/>
                </a:solidFill>
                <a:ea typeface="MS PGothic" charset="-128"/>
                <a:cs typeface="MS PGothic" charset="-128"/>
              </a:rPr>
              <a:t>(a) Dirty</a:t>
            </a:r>
            <a:endParaRPr lang="en-US">
              <a:solidFill>
                <a:srgbClr val="000000"/>
              </a:solidFill>
              <a:ea typeface="MS PGothic" charset="-128"/>
              <a:cs typeface="MS PGothic" charset="-128"/>
            </a:endParaRPr>
          </a:p>
        </p:txBody>
      </p:sp>
      <p:sp>
        <p:nvSpPr>
          <p:cNvPr id="64518" name="Rectangle 5"/>
          <p:cNvSpPr>
            <a:spLocks noChangeArrowheads="1"/>
          </p:cNvSpPr>
          <p:nvPr/>
        </p:nvSpPr>
        <p:spPr bwMode="auto">
          <a:xfrm>
            <a:off x="119063" y="4508500"/>
            <a:ext cx="10271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000000"/>
                </a:solidFill>
                <a:ea typeface="MS PGothic" charset="-128"/>
                <a:cs typeface="MS PGothic" charset="-128"/>
              </a:rPr>
              <a:t>(b) clean </a:t>
            </a:r>
            <a:endParaRPr lang="en-US">
              <a:solidFill>
                <a:srgbClr val="000000"/>
              </a:solidFill>
              <a:ea typeface="MS PGothic" charset="-128"/>
              <a:cs typeface="MS PGothic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163" y="620713"/>
            <a:ext cx="691356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</a:pPr>
            <a:r>
              <a:rPr lang="en-GB" sz="1200" b="0">
                <a:solidFill>
                  <a:srgbClr val="000000"/>
                </a:solidFill>
                <a:ea typeface="DFKai-SB" charset="0"/>
                <a:cs typeface="DFKai-SB" charset="0"/>
              </a:rPr>
              <a:t>Williams </a:t>
            </a:r>
            <a:r>
              <a:rPr lang="en-GB" sz="1200" b="0" i="1">
                <a:solidFill>
                  <a:srgbClr val="000000"/>
                </a:solidFill>
                <a:ea typeface="DFKai-SB" charset="0"/>
                <a:cs typeface="DFKai-SB" charset="0"/>
              </a:rPr>
              <a:t>et al.</a:t>
            </a:r>
            <a:r>
              <a:rPr lang="en-GB" sz="1200" b="0">
                <a:solidFill>
                  <a:srgbClr val="000000"/>
                </a:solidFill>
                <a:ea typeface="DFKai-SB" charset="0"/>
                <a:cs typeface="DFKai-SB" charset="0"/>
              </a:rPr>
              <a:t> </a:t>
            </a:r>
            <a:r>
              <a:rPr lang="en-US" sz="1200" b="0" i="1">
                <a:solidFill>
                  <a:srgbClr val="000000"/>
                </a:solidFill>
                <a:ea typeface="MS PGothic" charset="-128"/>
                <a:cs typeface="MS PGothic" charset="-128"/>
              </a:rPr>
              <a:t>Infect Control Hosp Epidemiol </a:t>
            </a:r>
            <a:r>
              <a:rPr lang="en-US" sz="1200" b="0">
                <a:solidFill>
                  <a:srgbClr val="000000"/>
                </a:solidFill>
                <a:ea typeface="MS PGothic" charset="-128"/>
                <a:cs typeface="MS PGothic" charset="-128"/>
              </a:rPr>
              <a:t>2009;30:570-3</a:t>
            </a:r>
            <a:endParaRPr lang="en-GB" sz="1200" b="0" i="1">
              <a:solidFill>
                <a:srgbClr val="000000"/>
              </a:solidFill>
              <a:ea typeface="DFKai-SB" charset="0"/>
              <a:cs typeface="DFKai-SB" charset="0"/>
            </a:endParaRPr>
          </a:p>
        </p:txBody>
      </p:sp>
      <p:grpSp>
        <p:nvGrpSpPr>
          <p:cNvPr id="64520" name="Group 1"/>
          <p:cNvGrpSpPr>
            <a:grpSpLocks/>
          </p:cNvGrpSpPr>
          <p:nvPr/>
        </p:nvGrpSpPr>
        <p:grpSpPr bwMode="auto">
          <a:xfrm>
            <a:off x="1779588" y="2852738"/>
            <a:ext cx="6219825" cy="3157537"/>
            <a:chOff x="2792413" y="2852936"/>
            <a:chExt cx="6736710" cy="3158093"/>
          </a:xfrm>
        </p:grpSpPr>
        <p:cxnSp>
          <p:nvCxnSpPr>
            <p:cNvPr id="3" name="Straight Connector 2"/>
            <p:cNvCxnSpPr>
              <a:cxnSpLocks noChangeShapeType="1"/>
            </p:cNvCxnSpPr>
            <p:nvPr/>
          </p:nvCxnSpPr>
          <p:spPr bwMode="auto">
            <a:xfrm>
              <a:off x="2792413" y="3429299"/>
              <a:ext cx="540071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3" name="Straight Connector 12"/>
            <p:cNvCxnSpPr>
              <a:cxnSpLocks noChangeShapeType="1"/>
            </p:cNvCxnSpPr>
            <p:nvPr/>
          </p:nvCxnSpPr>
          <p:spPr bwMode="auto">
            <a:xfrm>
              <a:off x="2792413" y="5877656"/>
              <a:ext cx="540071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4" name="Straight Connector 13"/>
            <p:cNvCxnSpPr>
              <a:cxnSpLocks noChangeShapeType="1"/>
            </p:cNvCxnSpPr>
            <p:nvPr/>
          </p:nvCxnSpPr>
          <p:spPr bwMode="auto">
            <a:xfrm>
              <a:off x="2792413" y="5374330"/>
              <a:ext cx="5400716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5" name="Straight Connector 14"/>
            <p:cNvCxnSpPr>
              <a:cxnSpLocks noChangeShapeType="1"/>
            </p:cNvCxnSpPr>
            <p:nvPr/>
          </p:nvCxnSpPr>
          <p:spPr bwMode="auto">
            <a:xfrm>
              <a:off x="2792413" y="2997423"/>
              <a:ext cx="5400716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8" name="TextBox 17"/>
            <p:cNvSpPr txBox="1"/>
            <p:nvPr/>
          </p:nvSpPr>
          <p:spPr bwMode="auto">
            <a:xfrm>
              <a:off x="8337560" y="3284812"/>
              <a:ext cx="579447" cy="2762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ea typeface="MS PGothic" charset="-128"/>
                  <a:cs typeface="MS PGothic" charset="-128"/>
                </a:rPr>
                <a:t> 90%</a:t>
              </a:r>
            </a:p>
          </p:txBody>
        </p:sp>
        <p:sp>
          <p:nvSpPr>
            <p:cNvPr id="22" name="TextBox 21"/>
            <p:cNvSpPr txBox="1"/>
            <p:nvPr/>
          </p:nvSpPr>
          <p:spPr bwMode="auto">
            <a:xfrm>
              <a:off x="8337560" y="5734755"/>
              <a:ext cx="820167" cy="2762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ea typeface="MS PGothic" charset="-128"/>
                  <a:cs typeface="MS PGothic" charset="-128"/>
                </a:rPr>
                <a:t> 90-99%</a:t>
              </a:r>
            </a:p>
          </p:txBody>
        </p:sp>
        <p:sp>
          <p:nvSpPr>
            <p:cNvPr id="23" name="TextBox 22"/>
            <p:cNvSpPr txBox="1"/>
            <p:nvPr/>
          </p:nvSpPr>
          <p:spPr bwMode="auto">
            <a:xfrm>
              <a:off x="8337560" y="5229841"/>
              <a:ext cx="1191563" cy="2762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ea typeface="MS PGothic" charset="-128"/>
                  <a:cs typeface="MS PGothic" charset="-128"/>
                </a:rPr>
                <a:t> 99.9-99.99%</a:t>
              </a:r>
            </a:p>
          </p:txBody>
        </p:sp>
        <p:sp>
          <p:nvSpPr>
            <p:cNvPr id="24" name="TextBox 23"/>
            <p:cNvSpPr txBox="1"/>
            <p:nvPr/>
          </p:nvSpPr>
          <p:spPr bwMode="auto">
            <a:xfrm>
              <a:off x="8337560" y="2852936"/>
              <a:ext cx="773742" cy="2762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ea typeface="MS PGothic" charset="-128"/>
                  <a:cs typeface="MS PGothic" charset="-128"/>
                </a:rPr>
                <a:t> 99.9-%</a:t>
              </a:r>
            </a:p>
          </p:txBody>
        </p:sp>
      </p:grpSp>
      <p:sp>
        <p:nvSpPr>
          <p:cNvPr id="64521" name="TextBox 18"/>
          <p:cNvSpPr txBox="1">
            <a:spLocks noChangeArrowheads="1"/>
          </p:cNvSpPr>
          <p:nvPr/>
        </p:nvSpPr>
        <p:spPr bwMode="auto">
          <a:xfrm>
            <a:off x="115888" y="762000"/>
            <a:ext cx="1443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ea typeface="MS PGothic" charset="-128"/>
                <a:cs typeface="MS PGothic" charset="-128"/>
              </a:rPr>
              <a:t>REMOVAL</a:t>
            </a:r>
          </a:p>
        </p:txBody>
      </p:sp>
      <p:grpSp>
        <p:nvGrpSpPr>
          <p:cNvPr id="64522" name="Group 19"/>
          <p:cNvGrpSpPr>
            <a:grpSpLocks/>
          </p:cNvGrpSpPr>
          <p:nvPr/>
        </p:nvGrpSpPr>
        <p:grpSpPr bwMode="auto">
          <a:xfrm>
            <a:off x="7696200" y="11113"/>
            <a:ext cx="1462088" cy="6862762"/>
            <a:chOff x="8337376" y="11752"/>
            <a:chExt cx="1584501" cy="6862600"/>
          </a:xfrm>
        </p:grpSpPr>
        <p:sp>
          <p:nvSpPr>
            <p:cNvPr id="64525" name="Text Box 186"/>
            <p:cNvSpPr txBox="1">
              <a:spLocks noChangeArrowheads="1"/>
            </p:cNvSpPr>
            <p:nvPr/>
          </p:nvSpPr>
          <p:spPr bwMode="auto">
            <a:xfrm>
              <a:off x="8337376" y="6597353"/>
              <a:ext cx="151216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200">
                  <a:cs typeface="Arial" pitchFamily="34" charset="0"/>
                </a:rPr>
                <a:t>Teleclass  2015</a:t>
              </a:r>
              <a:endParaRPr lang="en-US" sz="1200">
                <a:cs typeface="Arial" pitchFamily="34" charset="0"/>
              </a:endParaRPr>
            </a:p>
          </p:txBody>
        </p:sp>
        <p:pic>
          <p:nvPicPr>
            <p:cNvPr id="64526" name="Picture 10" descr="university logo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8769424" y="11752"/>
              <a:ext cx="1152453" cy="1124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527" name="Picture 25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-5400000">
              <a:off x="8373382" y="3392997"/>
              <a:ext cx="1944216" cy="1152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528" name="Picture 26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rot="-5400000">
              <a:off x="8396244" y="1508370"/>
              <a:ext cx="1908934" cy="1141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529" name="Picture 27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 rot="-5400000">
              <a:off x="8504878" y="5196230"/>
              <a:ext cx="1665669" cy="1136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4523" name="TextBox 28"/>
          <p:cNvSpPr txBox="1">
            <a:spLocks noChangeArrowheads="1"/>
          </p:cNvSpPr>
          <p:nvPr/>
        </p:nvSpPr>
        <p:spPr bwMode="auto">
          <a:xfrm>
            <a:off x="30163" y="6538913"/>
            <a:ext cx="384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333399"/>
                </a:solidFill>
                <a:ea typeface="MS PGothic" charset="-128"/>
                <a:cs typeface="MS PGothic" charset="-128"/>
              </a:rPr>
              <a:t>31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52388" y="163513"/>
            <a:ext cx="850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eaLnBrk="0" hangingPunct="0"/>
            <a:r>
              <a:rPr lang="en-GB" sz="2400">
                <a:solidFill>
                  <a:srgbClr val="000000"/>
                </a:solidFill>
                <a:cs typeface="Arial" pitchFamily="34" charset="0"/>
              </a:rPr>
              <a:t>DO ANTIMICROBIAL WIPES WORK?</a:t>
            </a:r>
            <a:endParaRPr lang="en-GB" sz="2400" i="1">
              <a:solidFill>
                <a:srgbClr val="000000"/>
              </a:solidFill>
              <a:ea typeface="DFKai-SB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4"/>
          <p:cNvSpPr>
            <a:spLocks noChangeArrowheads="1"/>
          </p:cNvSpPr>
          <p:nvPr/>
        </p:nvSpPr>
        <p:spPr bwMode="auto">
          <a:xfrm>
            <a:off x="185738" y="1341438"/>
            <a:ext cx="8043862" cy="10810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GB" sz="1800" b="0">
                <a:solidFill>
                  <a:srgbClr val="000000"/>
                </a:solidFill>
                <a:ea typeface="MS PGothic" charset="-128"/>
                <a:cs typeface="MS PGothic" charset="-128"/>
              </a:rPr>
              <a:t>The bactericidal effect of 10 s exposures of </a:t>
            </a:r>
            <a:r>
              <a:rPr lang="en-GB" sz="1800" b="0" i="1">
                <a:solidFill>
                  <a:srgbClr val="000000"/>
                </a:solidFill>
                <a:ea typeface="MS PGothic" charset="-128"/>
                <a:cs typeface="MS PGothic" charset="-128"/>
              </a:rPr>
              <a:t>S. aureus</a:t>
            </a:r>
            <a:r>
              <a:rPr lang="en-GB" sz="1800" b="0">
                <a:solidFill>
                  <a:srgbClr val="000000"/>
                </a:solidFill>
                <a:ea typeface="MS PGothic" charset="-128"/>
                <a:cs typeface="MS PGothic" charset="-128"/>
              </a:rPr>
              <a:t> to a disinfectant wipe. </a:t>
            </a:r>
          </a:p>
          <a:p>
            <a:pPr>
              <a:lnSpc>
                <a:spcPct val="120000"/>
              </a:lnSpc>
            </a:pPr>
            <a:r>
              <a:rPr lang="en-GB" sz="1800" b="0">
                <a:solidFill>
                  <a:srgbClr val="000000"/>
                </a:solidFill>
                <a:ea typeface="MS PGothic" charset="-128"/>
                <a:cs typeface="MS PGothic" charset="-128"/>
              </a:rPr>
              <a:t>Inocula were prepared to simulate dirty (grey bars) and clean (white bars) conditions</a:t>
            </a:r>
          </a:p>
        </p:txBody>
      </p:sp>
      <p:pic>
        <p:nvPicPr>
          <p:cNvPr id="65539" name="Picture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7500" y="2574925"/>
            <a:ext cx="7362825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163" y="620713"/>
            <a:ext cx="691356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</a:pPr>
            <a:r>
              <a:rPr lang="en-GB" sz="1200" b="0">
                <a:solidFill>
                  <a:srgbClr val="000000"/>
                </a:solidFill>
                <a:ea typeface="DFKai-SB" charset="0"/>
                <a:cs typeface="DFKai-SB" charset="0"/>
              </a:rPr>
              <a:t>Williams </a:t>
            </a:r>
            <a:r>
              <a:rPr lang="en-GB" sz="1200" b="0" i="1">
                <a:solidFill>
                  <a:srgbClr val="000000"/>
                </a:solidFill>
                <a:ea typeface="DFKai-SB" charset="0"/>
                <a:cs typeface="DFKai-SB" charset="0"/>
              </a:rPr>
              <a:t>et al.</a:t>
            </a:r>
            <a:r>
              <a:rPr lang="en-GB" sz="1200" b="0">
                <a:solidFill>
                  <a:srgbClr val="000000"/>
                </a:solidFill>
                <a:ea typeface="DFKai-SB" charset="0"/>
                <a:cs typeface="DFKai-SB" charset="0"/>
              </a:rPr>
              <a:t> </a:t>
            </a:r>
            <a:r>
              <a:rPr lang="en-US" sz="1200" b="0" i="1">
                <a:solidFill>
                  <a:srgbClr val="000000"/>
                </a:solidFill>
                <a:ea typeface="MS PGothic" charset="-128"/>
                <a:cs typeface="MS PGothic" charset="-128"/>
              </a:rPr>
              <a:t>Infect Control Hosp Epidemiol </a:t>
            </a:r>
            <a:r>
              <a:rPr lang="en-US" sz="1200" b="0">
                <a:solidFill>
                  <a:srgbClr val="000000"/>
                </a:solidFill>
                <a:ea typeface="MS PGothic" charset="-128"/>
                <a:cs typeface="MS PGothic" charset="-128"/>
              </a:rPr>
              <a:t>2009;30:570-3</a:t>
            </a:r>
            <a:endParaRPr lang="en-GB" sz="1200" b="0" i="1">
              <a:solidFill>
                <a:srgbClr val="000000"/>
              </a:solidFill>
              <a:ea typeface="DFKai-SB" charset="0"/>
              <a:cs typeface="DFKai-SB" charset="0"/>
            </a:endParaRPr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1182688" y="4878388"/>
            <a:ext cx="6846887" cy="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1182688" y="4303713"/>
            <a:ext cx="6846887" cy="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65543" name="TextBox 8"/>
          <p:cNvSpPr txBox="1">
            <a:spLocks noChangeArrowheads="1"/>
          </p:cNvSpPr>
          <p:nvPr/>
        </p:nvSpPr>
        <p:spPr bwMode="auto">
          <a:xfrm>
            <a:off x="115888" y="908050"/>
            <a:ext cx="1209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ea typeface="MS PGothic" charset="-128"/>
                <a:cs typeface="MS PGothic" charset="-128"/>
              </a:rPr>
              <a:t>KILLING</a:t>
            </a:r>
          </a:p>
        </p:txBody>
      </p:sp>
      <p:grpSp>
        <p:nvGrpSpPr>
          <p:cNvPr id="65544" name="Group 10"/>
          <p:cNvGrpSpPr>
            <a:grpSpLocks/>
          </p:cNvGrpSpPr>
          <p:nvPr/>
        </p:nvGrpSpPr>
        <p:grpSpPr bwMode="auto">
          <a:xfrm>
            <a:off x="7696200" y="11113"/>
            <a:ext cx="1462088" cy="6862762"/>
            <a:chOff x="8337376" y="11752"/>
            <a:chExt cx="1584501" cy="6862600"/>
          </a:xfrm>
        </p:grpSpPr>
        <p:sp>
          <p:nvSpPr>
            <p:cNvPr id="65547" name="Text Box 186"/>
            <p:cNvSpPr txBox="1">
              <a:spLocks noChangeArrowheads="1"/>
            </p:cNvSpPr>
            <p:nvPr/>
          </p:nvSpPr>
          <p:spPr bwMode="auto">
            <a:xfrm>
              <a:off x="8337376" y="6597353"/>
              <a:ext cx="151216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200">
                  <a:cs typeface="Arial" pitchFamily="34" charset="0"/>
                </a:rPr>
                <a:t>Teleclass  2015</a:t>
              </a:r>
              <a:endParaRPr lang="en-US" sz="1200">
                <a:cs typeface="Arial" pitchFamily="34" charset="0"/>
              </a:endParaRPr>
            </a:p>
          </p:txBody>
        </p:sp>
        <p:pic>
          <p:nvPicPr>
            <p:cNvPr id="65548" name="Picture 10" descr="university logo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769424" y="11752"/>
              <a:ext cx="1152453" cy="1124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49" name="Picture 13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rot="-5400000">
              <a:off x="8373382" y="3392997"/>
              <a:ext cx="1944216" cy="1152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50" name="Picture 14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-5400000">
              <a:off x="8396244" y="1508370"/>
              <a:ext cx="1908934" cy="1141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51" name="Picture 15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rot="-5400000">
              <a:off x="8504878" y="5196230"/>
              <a:ext cx="1665669" cy="1136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5545" name="TextBox 16"/>
          <p:cNvSpPr txBox="1">
            <a:spLocks noChangeArrowheads="1"/>
          </p:cNvSpPr>
          <p:nvPr/>
        </p:nvSpPr>
        <p:spPr bwMode="auto">
          <a:xfrm>
            <a:off x="30163" y="6538913"/>
            <a:ext cx="384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333399"/>
                </a:solidFill>
                <a:ea typeface="MS PGothic" charset="-128"/>
                <a:cs typeface="MS PGothic" charset="-128"/>
              </a:rPr>
              <a:t>32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2388" y="163513"/>
            <a:ext cx="850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eaLnBrk="0" hangingPunct="0"/>
            <a:r>
              <a:rPr lang="en-GB" sz="2400">
                <a:solidFill>
                  <a:srgbClr val="000000"/>
                </a:solidFill>
                <a:cs typeface="Arial" pitchFamily="34" charset="0"/>
              </a:rPr>
              <a:t>DO ANTIMICROBIAL WIPES WORK?</a:t>
            </a:r>
            <a:endParaRPr lang="en-GB" sz="2400" i="1">
              <a:solidFill>
                <a:srgbClr val="000000"/>
              </a:solidFill>
              <a:ea typeface="DFKai-SB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46038" y="1916113"/>
          <a:ext cx="9097962" cy="4730750"/>
        </p:xfrm>
        <a:graphic>
          <a:graphicData uri="http://schemas.openxmlformats.org/presentationml/2006/ole">
            <p:oleObj spid="_x0000_s66562" name="Document" r:id="rId3" imgW="8889673" imgH="4267043" progId="Word.Document.12">
              <p:embed/>
            </p:oleObj>
          </a:graphicData>
        </a:graphic>
      </p:graphicFrame>
      <p:sp>
        <p:nvSpPr>
          <p:cNvPr id="58370" name="Rectangle 4"/>
          <p:cNvSpPr>
            <a:spLocks noChangeArrowheads="1"/>
          </p:cNvSpPr>
          <p:nvPr/>
        </p:nvSpPr>
        <p:spPr bwMode="auto">
          <a:xfrm>
            <a:off x="185738" y="1052513"/>
            <a:ext cx="7245350" cy="747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GB" sz="1800" b="0">
                <a:solidFill>
                  <a:srgbClr val="000000"/>
                </a:solidFill>
                <a:ea typeface="MS PGothic" charset="-128"/>
                <a:cs typeface="MS PGothic" charset="-128"/>
              </a:rPr>
              <a:t>Comparison of  efficacy between an alcohol impregnated wipe and a non-impregnated sprayed with ethanol 70% v/v wipe. </a:t>
            </a:r>
          </a:p>
        </p:txBody>
      </p:sp>
      <p:sp>
        <p:nvSpPr>
          <p:cNvPr id="66564" name="TextBox 2"/>
          <p:cNvSpPr txBox="1">
            <a:spLocks noChangeArrowheads="1"/>
          </p:cNvSpPr>
          <p:nvPr/>
        </p:nvSpPr>
        <p:spPr bwMode="auto">
          <a:xfrm>
            <a:off x="3308350" y="1905000"/>
            <a:ext cx="2260600" cy="276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  <a:latin typeface="Verdana" pitchFamily="34" charset="0"/>
                <a:ea typeface="MS PGothic" charset="-128"/>
                <a:cs typeface="MS PGothic" charset="-128"/>
              </a:rPr>
              <a:t>Impregnated wipe</a:t>
            </a:r>
          </a:p>
        </p:txBody>
      </p:sp>
      <p:sp>
        <p:nvSpPr>
          <p:cNvPr id="66565" name="TextBox 5"/>
          <p:cNvSpPr txBox="1">
            <a:spLocks noChangeArrowheads="1"/>
          </p:cNvSpPr>
          <p:nvPr/>
        </p:nvSpPr>
        <p:spPr bwMode="auto">
          <a:xfrm>
            <a:off x="6096000" y="1905000"/>
            <a:ext cx="2819400" cy="461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  <a:latin typeface="Verdana" pitchFamily="34" charset="0"/>
                <a:ea typeface="MS PGothic" charset="-128"/>
                <a:cs typeface="MS PGothic" charset="-128"/>
              </a:rPr>
              <a:t>Non-impregnated wipe sprayed with ethanol 70% v/v</a:t>
            </a:r>
          </a:p>
          <a:p>
            <a:pPr algn="ctr"/>
            <a:endParaRPr lang="en-US" sz="1200">
              <a:solidFill>
                <a:srgbClr val="000000"/>
              </a:solidFill>
              <a:latin typeface="Verdana" pitchFamily="34" charset="0"/>
              <a:ea typeface="MS PGothic" charset="-128"/>
              <a:cs typeface="MS PGothic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163" y="620713"/>
            <a:ext cx="691356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</a:pPr>
            <a:r>
              <a:rPr lang="en-GB" sz="1200" b="0">
                <a:solidFill>
                  <a:srgbClr val="000000"/>
                </a:solidFill>
                <a:ea typeface="DFKai-SB" charset="0"/>
                <a:cs typeface="DFKai-SB" charset="0"/>
              </a:rPr>
              <a:t>Panousi </a:t>
            </a:r>
            <a:r>
              <a:rPr lang="en-GB" sz="1200" b="0" i="1">
                <a:solidFill>
                  <a:srgbClr val="000000"/>
                </a:solidFill>
                <a:ea typeface="DFKai-SB" charset="0"/>
                <a:cs typeface="DFKai-SB" charset="0"/>
              </a:rPr>
              <a:t>et al.</a:t>
            </a:r>
            <a:r>
              <a:rPr lang="en-GB" sz="1200" b="0">
                <a:solidFill>
                  <a:srgbClr val="000000"/>
                </a:solidFill>
                <a:ea typeface="DFKai-SB" charset="0"/>
                <a:cs typeface="DFKai-SB" charset="0"/>
              </a:rPr>
              <a:t> </a:t>
            </a:r>
            <a:r>
              <a:rPr lang="en-GB" sz="1200" b="0" i="1">
                <a:solidFill>
                  <a:srgbClr val="000000"/>
                </a:solidFill>
                <a:ea typeface="MS PGothic" charset="-128"/>
                <a:cs typeface="MS PGothic" charset="-128"/>
              </a:rPr>
              <a:t>Lett Appl Microbiol</a:t>
            </a:r>
            <a:r>
              <a:rPr lang="en-GB" sz="1200" b="0">
                <a:solidFill>
                  <a:srgbClr val="000000"/>
                </a:solidFill>
                <a:ea typeface="MS PGothic" charset="-128"/>
                <a:cs typeface="MS PGothic" charset="-128"/>
              </a:rPr>
              <a:t> 2009;</a:t>
            </a:r>
            <a:r>
              <a:rPr lang="en-GB" sz="1200" b="0" i="1">
                <a:solidFill>
                  <a:srgbClr val="000000"/>
                </a:solidFill>
                <a:ea typeface="MS PGothic" charset="-128"/>
                <a:cs typeface="MS PGothic" charset="-128"/>
              </a:rPr>
              <a:t> 48:648-51</a:t>
            </a:r>
            <a:endParaRPr lang="en-GB" sz="1200" b="0" i="1">
              <a:solidFill>
                <a:srgbClr val="000000"/>
              </a:solidFill>
              <a:ea typeface="DFKai-SB" charset="0"/>
              <a:cs typeface="DFKai-SB" charset="0"/>
            </a:endParaRPr>
          </a:p>
        </p:txBody>
      </p:sp>
      <p:pic>
        <p:nvPicPr>
          <p:cNvPr id="66567" name="Picture 4" descr="university log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13725" y="0"/>
            <a:ext cx="9302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819400" y="5029200"/>
            <a:ext cx="3124200" cy="431800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844800" y="3429000"/>
            <a:ext cx="3098800" cy="576263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6570" name="TextBox 13"/>
          <p:cNvSpPr txBox="1">
            <a:spLocks noChangeArrowheads="1"/>
          </p:cNvSpPr>
          <p:nvPr/>
        </p:nvSpPr>
        <p:spPr bwMode="auto">
          <a:xfrm>
            <a:off x="30163" y="6538913"/>
            <a:ext cx="384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333399"/>
                </a:solidFill>
                <a:ea typeface="MS PGothic" charset="-128"/>
                <a:cs typeface="MS PGothic" charset="-128"/>
              </a:rPr>
              <a:t>33</a:t>
            </a:r>
          </a:p>
        </p:txBody>
      </p:sp>
      <p:sp>
        <p:nvSpPr>
          <p:cNvPr id="66571" name="Text Box 186"/>
          <p:cNvSpPr txBox="1">
            <a:spLocks noChangeArrowheads="1"/>
          </p:cNvSpPr>
          <p:nvPr/>
        </p:nvSpPr>
        <p:spPr bwMode="auto">
          <a:xfrm>
            <a:off x="7696200" y="6608763"/>
            <a:ext cx="13954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200">
                <a:cs typeface="Arial" pitchFamily="34" charset="0"/>
              </a:rPr>
              <a:t>Teleclass  2015</a:t>
            </a:r>
            <a:endParaRPr lang="en-US" sz="1200">
              <a:cs typeface="Arial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2388" y="163513"/>
            <a:ext cx="850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eaLnBrk="0" hangingPunct="0"/>
            <a:r>
              <a:rPr lang="en-GB" sz="2400">
                <a:solidFill>
                  <a:srgbClr val="000000"/>
                </a:solidFill>
                <a:cs typeface="Arial" pitchFamily="34" charset="0"/>
              </a:rPr>
              <a:t>DO ANTIMICROBIAL WIPES WORK?</a:t>
            </a:r>
            <a:endParaRPr lang="en-GB" sz="2400" i="1">
              <a:solidFill>
                <a:srgbClr val="000000"/>
              </a:solidFill>
              <a:ea typeface="DFKai-SB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46038" y="1916113"/>
          <a:ext cx="9097962" cy="4730750"/>
        </p:xfrm>
        <a:graphic>
          <a:graphicData uri="http://schemas.openxmlformats.org/presentationml/2006/ole">
            <p:oleObj spid="_x0000_s67586" name="Document" r:id="rId3" imgW="8889673" imgH="4267043" progId="Word.Document.12">
              <p:embed/>
            </p:oleObj>
          </a:graphicData>
        </a:graphic>
      </p:graphicFrame>
      <p:sp>
        <p:nvSpPr>
          <p:cNvPr id="67587" name="TextBox 2"/>
          <p:cNvSpPr txBox="1">
            <a:spLocks noChangeArrowheads="1"/>
          </p:cNvSpPr>
          <p:nvPr/>
        </p:nvSpPr>
        <p:spPr bwMode="auto">
          <a:xfrm>
            <a:off x="3308350" y="1905000"/>
            <a:ext cx="2260600" cy="276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  <a:latin typeface="Verdana" pitchFamily="34" charset="0"/>
                <a:ea typeface="MS PGothic" charset="-128"/>
                <a:cs typeface="MS PGothic" charset="-128"/>
              </a:rPr>
              <a:t>Impregnated wipe</a:t>
            </a:r>
          </a:p>
        </p:txBody>
      </p:sp>
      <p:sp>
        <p:nvSpPr>
          <p:cNvPr id="67588" name="TextBox 5"/>
          <p:cNvSpPr txBox="1">
            <a:spLocks noChangeArrowheads="1"/>
          </p:cNvSpPr>
          <p:nvPr/>
        </p:nvSpPr>
        <p:spPr bwMode="auto">
          <a:xfrm>
            <a:off x="6096000" y="1905000"/>
            <a:ext cx="2819400" cy="461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  <a:latin typeface="Verdana" pitchFamily="34" charset="0"/>
                <a:ea typeface="MS PGothic" charset="-128"/>
                <a:cs typeface="MS PGothic" charset="-128"/>
              </a:rPr>
              <a:t>Non-impregnated wipe sprayed with ethanol 70% v/v</a:t>
            </a:r>
          </a:p>
          <a:p>
            <a:pPr algn="ctr"/>
            <a:endParaRPr lang="en-US" sz="1200">
              <a:solidFill>
                <a:srgbClr val="000000"/>
              </a:solidFill>
              <a:latin typeface="Verdana" pitchFamily="34" charset="0"/>
              <a:ea typeface="MS PGothic" charset="-128"/>
              <a:cs typeface="MS PGothic" charset="-128"/>
            </a:endParaRPr>
          </a:p>
        </p:txBody>
      </p:sp>
      <p:sp>
        <p:nvSpPr>
          <p:cNvPr id="58370" name="Rectangle 4"/>
          <p:cNvSpPr>
            <a:spLocks noChangeArrowheads="1"/>
          </p:cNvSpPr>
          <p:nvPr/>
        </p:nvSpPr>
        <p:spPr bwMode="auto">
          <a:xfrm>
            <a:off x="185738" y="1052513"/>
            <a:ext cx="7245350" cy="747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GB" sz="1800" b="0">
                <a:solidFill>
                  <a:srgbClr val="000000"/>
                </a:solidFill>
                <a:ea typeface="MS PGothic" charset="-128"/>
                <a:cs typeface="MS PGothic" charset="-128"/>
              </a:rPr>
              <a:t>Comparison of  efficacy between an alcohol impregnated wipe and a non-impregnated sprayed with ethanol 70% v/v wipe.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0163" y="620713"/>
            <a:ext cx="691356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</a:pPr>
            <a:r>
              <a:rPr lang="en-GB" sz="1200" b="0">
                <a:solidFill>
                  <a:srgbClr val="000000"/>
                </a:solidFill>
                <a:ea typeface="DFKai-SB" charset="0"/>
                <a:cs typeface="DFKai-SB" charset="0"/>
              </a:rPr>
              <a:t>Panousi </a:t>
            </a:r>
            <a:r>
              <a:rPr lang="en-GB" sz="1200" b="0" i="1">
                <a:solidFill>
                  <a:srgbClr val="000000"/>
                </a:solidFill>
                <a:ea typeface="DFKai-SB" charset="0"/>
                <a:cs typeface="DFKai-SB" charset="0"/>
              </a:rPr>
              <a:t>et al.</a:t>
            </a:r>
            <a:r>
              <a:rPr lang="en-GB" sz="1200" b="0">
                <a:solidFill>
                  <a:srgbClr val="000000"/>
                </a:solidFill>
                <a:ea typeface="DFKai-SB" charset="0"/>
                <a:cs typeface="DFKai-SB" charset="0"/>
              </a:rPr>
              <a:t> </a:t>
            </a:r>
            <a:r>
              <a:rPr lang="en-GB" sz="1200" b="0" i="1">
                <a:solidFill>
                  <a:srgbClr val="000000"/>
                </a:solidFill>
                <a:ea typeface="MS PGothic" charset="-128"/>
                <a:cs typeface="MS PGothic" charset="-128"/>
              </a:rPr>
              <a:t>Lett Appl Microbiol</a:t>
            </a:r>
            <a:r>
              <a:rPr lang="en-GB" sz="1200" b="0">
                <a:solidFill>
                  <a:srgbClr val="000000"/>
                </a:solidFill>
                <a:ea typeface="MS PGothic" charset="-128"/>
                <a:cs typeface="MS PGothic" charset="-128"/>
              </a:rPr>
              <a:t> 2009;</a:t>
            </a:r>
            <a:r>
              <a:rPr lang="en-GB" sz="1200" b="0" i="1">
                <a:solidFill>
                  <a:srgbClr val="000000"/>
                </a:solidFill>
                <a:ea typeface="MS PGothic" charset="-128"/>
                <a:cs typeface="MS PGothic" charset="-128"/>
              </a:rPr>
              <a:t> 48:648-51</a:t>
            </a:r>
            <a:endParaRPr lang="en-GB" sz="1200" b="0" i="1">
              <a:solidFill>
                <a:srgbClr val="000000"/>
              </a:solidFill>
              <a:ea typeface="DFKai-SB" charset="0"/>
              <a:cs typeface="DFKai-SB" charset="0"/>
            </a:endParaRPr>
          </a:p>
        </p:txBody>
      </p:sp>
      <p:pic>
        <p:nvPicPr>
          <p:cNvPr id="67591" name="Picture 4" descr="university log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13725" y="0"/>
            <a:ext cx="9302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200" y="4765675"/>
            <a:ext cx="9067800" cy="7207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7593" name="TextBox 13"/>
          <p:cNvSpPr txBox="1">
            <a:spLocks noChangeArrowheads="1"/>
          </p:cNvSpPr>
          <p:nvPr/>
        </p:nvSpPr>
        <p:spPr bwMode="auto">
          <a:xfrm>
            <a:off x="30163" y="6538913"/>
            <a:ext cx="384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333399"/>
                </a:solidFill>
                <a:ea typeface="MS PGothic" charset="-128"/>
                <a:cs typeface="MS PGothic" charset="-128"/>
              </a:rPr>
              <a:t>34</a:t>
            </a:r>
          </a:p>
        </p:txBody>
      </p:sp>
      <p:sp>
        <p:nvSpPr>
          <p:cNvPr id="67594" name="Text Box 186"/>
          <p:cNvSpPr txBox="1">
            <a:spLocks noChangeArrowheads="1"/>
          </p:cNvSpPr>
          <p:nvPr/>
        </p:nvSpPr>
        <p:spPr bwMode="auto">
          <a:xfrm>
            <a:off x="7696200" y="6608763"/>
            <a:ext cx="13954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200">
                <a:cs typeface="Arial" pitchFamily="34" charset="0"/>
              </a:rPr>
              <a:t>Teleclass  2015</a:t>
            </a:r>
            <a:endParaRPr lang="en-US" sz="1200">
              <a:cs typeface="Arial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2388" y="163513"/>
            <a:ext cx="850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eaLnBrk="0" hangingPunct="0"/>
            <a:r>
              <a:rPr lang="en-GB" sz="2400">
                <a:solidFill>
                  <a:srgbClr val="000000"/>
                </a:solidFill>
                <a:cs typeface="Arial" pitchFamily="34" charset="0"/>
              </a:rPr>
              <a:t>DO ANTIMICROBIAL WIPES WORK?</a:t>
            </a:r>
            <a:endParaRPr lang="en-GB" sz="2400" i="1">
              <a:solidFill>
                <a:srgbClr val="000000"/>
              </a:solidFill>
              <a:ea typeface="DFKai-SB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53" name="Group 49"/>
          <p:cNvGraphicFramePr>
            <a:graphicFrameLocks noGrp="1"/>
          </p:cNvGraphicFramePr>
          <p:nvPr/>
        </p:nvGraphicFramePr>
        <p:xfrm>
          <a:off x="252413" y="2060575"/>
          <a:ext cx="8828087" cy="4324350"/>
        </p:xfrm>
        <a:graphic>
          <a:graphicData uri="http://schemas.openxmlformats.org/drawingml/2006/table">
            <a:tbl>
              <a:tblPr/>
              <a:tblGrid>
                <a:gridCol w="2259012"/>
                <a:gridCol w="2900363"/>
                <a:gridCol w="3668712"/>
              </a:tblGrid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Wipes</a:t>
                      </a:r>
                    </a:p>
                  </a:txBody>
                  <a:tcPr marL="84406" marR="84406" marT="45694" marB="4569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Bacterial Removal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(log</a:t>
                      </a:r>
                      <a:r>
                        <a:rPr kumimoji="0" lang="en-US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cfu/disk ± SD)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500 g surface pressure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45694" marB="4569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Bacterial transfer following 10 s wiping time at 500 g surface pressure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45694" marB="4569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Negative control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45694" marB="4569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1.13 (± 0.36)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45694" marB="4569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consecutive transfers. TNTC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45694" marB="4569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Hypochlorite soaked wipe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45694" marB="4569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2.02 (± 0.21)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45694" marB="4569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consecutive transfers. TNTC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45694" marB="4569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Clinell® sporicidal wipe</a:t>
                      </a:r>
                    </a:p>
                  </a:txBody>
                  <a:tcPr marL="84406" marR="84406" marT="45694" marB="4569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4.09 (± 0.79)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45694" marB="4569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 spore transferred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45694" marB="4569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TriGene Advance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45694" marB="4569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0.22 (± 0.07)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45694" marB="4569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consecutive transfers. From 0 to TNTC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45694" marB="4569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AzoMaxActive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TM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45694" marB="4569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1.30 (± 0.33)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45694" marB="4569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consecutive transfers. From 0 to TNTC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45694" marB="4569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Sani-Cloth® Rapid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45694" marB="4569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0.57 (± 0.07)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45694" marB="4569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consecutive transfers. From 1 to TNTC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45694" marB="4569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Activ8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TM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45694" marB="4569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+0.08 (± 0.08)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45694" marB="4569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consecutive transfers. TNTC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45694" marB="4569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SuperNova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®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45694" marB="4569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1.14 (± 0.65)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45694" marB="4569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consecutive transfers. From 83 to TNTC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45694" marB="4569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Tuffie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45694" marB="4569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0.67 (± 0.11)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45694" marB="4569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consecutive transfers of ≤43 bacteria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45694" marB="4569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Enduro Patient wipes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45694" marB="4569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0.88 (± 0.13)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45694" marB="4569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consecutive transfers. From 2 to TNTC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45694" marB="4569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NewGenn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45694" marB="4569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0.84 (± 0.66)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45694" marB="4569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consecutive transfers. From 40 to TNTC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45694" marB="4569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650" name="Text Box 2"/>
          <p:cNvSpPr txBox="1">
            <a:spLocks noChangeArrowheads="1"/>
          </p:cNvSpPr>
          <p:nvPr/>
        </p:nvSpPr>
        <p:spPr bwMode="auto">
          <a:xfrm>
            <a:off x="134938" y="1257300"/>
            <a:ext cx="88233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GB">
                <a:cs typeface="Arial" pitchFamily="34" charset="0"/>
              </a:rPr>
              <a:t>SPORICIDAL CLAIM </a:t>
            </a:r>
            <a:r>
              <a:rPr lang="en-GB" b="0">
                <a:cs typeface="Arial" pitchFamily="34" charset="0"/>
              </a:rPr>
              <a:t>– efficacy testing against </a:t>
            </a:r>
            <a:r>
              <a:rPr lang="en-GB" b="0" i="1">
                <a:cs typeface="Arial" pitchFamily="34" charset="0"/>
              </a:rPr>
              <a:t>C. difficile</a:t>
            </a:r>
            <a:r>
              <a:rPr lang="en-GB" b="0">
                <a:cs typeface="Arial" pitchFamily="34" charset="0"/>
              </a:rPr>
              <a:t> NCTC12727</a:t>
            </a:r>
          </a:p>
          <a:p>
            <a:pPr algn="r" eaLnBrk="0" hangingPunct="0">
              <a:lnSpc>
                <a:spcPct val="150000"/>
              </a:lnSpc>
            </a:pPr>
            <a:r>
              <a:rPr lang="en-GB" sz="1200" b="0">
                <a:solidFill>
                  <a:srgbClr val="000000"/>
                </a:solidFill>
                <a:cs typeface="Arial" pitchFamily="34" charset="0"/>
              </a:rPr>
              <a:t>Siani </a:t>
            </a:r>
            <a:r>
              <a:rPr lang="en-GB" sz="1200" b="0" i="1">
                <a:solidFill>
                  <a:srgbClr val="000000"/>
                </a:solidFill>
                <a:cs typeface="Arial" pitchFamily="34" charset="0"/>
              </a:rPr>
              <a:t>et al. AJIC </a:t>
            </a:r>
            <a:r>
              <a:rPr lang="en-GB" sz="1200" b="0">
                <a:solidFill>
                  <a:srgbClr val="000000"/>
                </a:solidFill>
                <a:cs typeface="Arial" pitchFamily="34" charset="0"/>
              </a:rPr>
              <a:t>2011; 39(3):212-8. </a:t>
            </a:r>
          </a:p>
        </p:txBody>
      </p:sp>
      <p:sp>
        <p:nvSpPr>
          <p:cNvPr id="68651" name="Rectangle 1"/>
          <p:cNvSpPr>
            <a:spLocks noChangeArrowheads="1"/>
          </p:cNvSpPr>
          <p:nvPr/>
        </p:nvSpPr>
        <p:spPr bwMode="auto">
          <a:xfrm>
            <a:off x="5303838" y="3933825"/>
            <a:ext cx="3656012" cy="935038"/>
          </a:xfrm>
          <a:prstGeom prst="rect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cs typeface="Arial" pitchFamily="34" charset="0"/>
            </a:endParaRPr>
          </a:p>
        </p:txBody>
      </p:sp>
      <p:pic>
        <p:nvPicPr>
          <p:cNvPr id="68652" name="Picture 10" descr="university log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94663" y="11113"/>
            <a:ext cx="1063625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53" name="TextBox 9"/>
          <p:cNvSpPr txBox="1">
            <a:spLocks noChangeArrowheads="1"/>
          </p:cNvSpPr>
          <p:nvPr/>
        </p:nvSpPr>
        <p:spPr bwMode="auto">
          <a:xfrm>
            <a:off x="30163" y="6538913"/>
            <a:ext cx="384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333399"/>
                </a:solidFill>
                <a:ea typeface="MS PGothic" charset="-128"/>
                <a:cs typeface="MS PGothic" charset="-128"/>
              </a:rPr>
              <a:t>35</a:t>
            </a:r>
          </a:p>
        </p:txBody>
      </p:sp>
      <p:sp>
        <p:nvSpPr>
          <p:cNvPr id="68654" name="Text Box 186"/>
          <p:cNvSpPr txBox="1">
            <a:spLocks noChangeArrowheads="1"/>
          </p:cNvSpPr>
          <p:nvPr/>
        </p:nvSpPr>
        <p:spPr bwMode="auto">
          <a:xfrm>
            <a:off x="7696200" y="6608763"/>
            <a:ext cx="13954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200">
                <a:cs typeface="Arial" pitchFamily="34" charset="0"/>
              </a:rPr>
              <a:t>Teleclass  2015</a:t>
            </a:r>
            <a:endParaRPr lang="en-US" sz="1200">
              <a:cs typeface="Arial" pitchFamily="34" charset="0"/>
            </a:endParaRPr>
          </a:p>
        </p:txBody>
      </p:sp>
      <p:sp>
        <p:nvSpPr>
          <p:cNvPr id="68655" name="TextBox 13"/>
          <p:cNvSpPr txBox="1">
            <a:spLocks noChangeArrowheads="1"/>
          </p:cNvSpPr>
          <p:nvPr/>
        </p:nvSpPr>
        <p:spPr bwMode="auto">
          <a:xfrm>
            <a:off x="115888" y="908050"/>
            <a:ext cx="1443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ea typeface="MS PGothic" charset="-128"/>
                <a:cs typeface="MS PGothic" charset="-128"/>
              </a:rPr>
              <a:t>REMOVAL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2388" y="163513"/>
            <a:ext cx="850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eaLnBrk="0" hangingPunct="0"/>
            <a:r>
              <a:rPr lang="en-GB" sz="2400">
                <a:solidFill>
                  <a:srgbClr val="000000"/>
                </a:solidFill>
                <a:cs typeface="Arial" pitchFamily="34" charset="0"/>
              </a:rPr>
              <a:t>DO ANTIMICROBIAL WIPES WORK?</a:t>
            </a:r>
            <a:endParaRPr lang="en-GB" sz="2400" i="1">
              <a:solidFill>
                <a:srgbClr val="000000"/>
              </a:solidFill>
              <a:ea typeface="DFKai-SB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033" name="Group 689"/>
          <p:cNvGraphicFramePr>
            <a:graphicFrameLocks noGrp="1"/>
          </p:cNvGraphicFramePr>
          <p:nvPr/>
        </p:nvGraphicFramePr>
        <p:xfrm>
          <a:off x="533400" y="1992313"/>
          <a:ext cx="8199438" cy="4713287"/>
        </p:xfrm>
        <a:graphic>
          <a:graphicData uri="http://schemas.openxmlformats.org/drawingml/2006/table">
            <a:tbl>
              <a:tblPr/>
              <a:tblGrid>
                <a:gridCol w="2205038"/>
                <a:gridCol w="1927225"/>
                <a:gridCol w="2206625"/>
                <a:gridCol w="1860550"/>
              </a:tblGrid>
              <a:tr h="479425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65 Helvetica Medium" charset="0"/>
                          <a:ea typeface="MS PGothic" charset="-128"/>
                        </a:rPr>
                        <a:t>Wipes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65 Helvetica Medium" charset="0"/>
                          <a:ea typeface="MS PGothic" charset="-128"/>
                        </a:rPr>
                        <a:t>Claim on label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65 Helvetica Medium" charset="0"/>
                          <a:ea typeface="MS PGothic" charset="-128"/>
                        </a:rPr>
                        <a:t>Sporicidal effect (log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65 Helvetica Medium" charset="0"/>
                          <a:ea typeface="MS PGothic" charset="-128"/>
                        </a:rPr>
                        <a:t>10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65 Helvetica Medium" charset="0"/>
                          <a:ea typeface="MS PGothic" charset="-128"/>
                        </a:rPr>
                        <a:t> reduction ±SD)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65 Helvetica Medium" charset="0"/>
                        <a:ea typeface="MS PGothic" charset="-128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65 Helvetica Medium" charset="0"/>
                          <a:ea typeface="MS PGothic" charset="-128"/>
                        </a:rPr>
                        <a:t>10 s contact time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65 Helvetica Medium" charset="0"/>
                        <a:ea typeface="MS PGothic" charset="-128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65 Helvetica Medium" charset="0"/>
                          <a:ea typeface="MS PGothic" charset="-128"/>
                        </a:rPr>
                        <a:t>5 min contact time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65 Helvetica Medium" charset="0"/>
                        <a:ea typeface="MS PGothic" charset="-128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Clinell® sporicidal wipe</a:t>
                      </a:r>
                    </a:p>
                  </a:txBody>
                  <a:tcPr marL="84406" marR="84406" marT="45694" marB="4569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65 Helvetica Medium" charset="0"/>
                          <a:ea typeface="MS PGothic" charset="-128"/>
                        </a:rPr>
                        <a:t>Sporicidal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65 Helvetica Medium" charset="0"/>
                          <a:ea typeface="MS PGothic" charset="-128"/>
                        </a:rPr>
                        <a:t>0.11 (± 0.15)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65 Helvetica Medium" charset="0"/>
                        <a:ea typeface="MS PGothic" charset="-128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65 Helvetica Medium" charset="0"/>
                          <a:ea typeface="MS PGothic" charset="-128"/>
                        </a:rPr>
                        <a:t>1.54 (± 0.84)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65 Helvetica Medium" charset="0"/>
                        <a:ea typeface="MS PGothic" charset="-128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TriGene Advance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45694" marB="4569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65 Helvetica Medium" charset="0"/>
                          <a:ea typeface="MS PGothic" charset="-128"/>
                        </a:rPr>
                        <a:t>Sporicidal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65 Helvetica Medium" charset="0"/>
                          <a:ea typeface="MS PGothic" charset="-128"/>
                        </a:rPr>
                        <a:t>0.04 (± 0.05)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65 Helvetica Medium" charset="0"/>
                        <a:ea typeface="MS PGothic" charset="-128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65 Helvetica Medium" charset="0"/>
                          <a:ea typeface="MS PGothic" charset="-128"/>
                        </a:rPr>
                        <a:t>+0.84 (± 0.03)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65 Helvetica Medium" charset="0"/>
                        <a:ea typeface="MS PGothic" charset="-128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AzoMaxActive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TM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45694" marB="4569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65 Helvetica Medium" charset="0"/>
                          <a:ea typeface="MS PGothic" charset="-128"/>
                        </a:rPr>
                        <a:t>Bactericidal claim and claim against </a:t>
                      </a: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65 Helvetica Medium" charset="0"/>
                          <a:ea typeface="MS PGothic" charset="-128"/>
                        </a:rPr>
                        <a:t>Clostridium difficile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65 Helvetica Medium" charset="0"/>
                          <a:ea typeface="MS PGothic" charset="-128"/>
                        </a:rPr>
                        <a:t> on label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65 Helvetica Medium" charset="0"/>
                          <a:ea typeface="MS PGothic" charset="-128"/>
                        </a:rPr>
                        <a:t>1.41 (± 0.14)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65 Helvetica Medium" charset="0"/>
                        <a:ea typeface="MS PGothic" charset="-128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65 Helvetica Medium" charset="0"/>
                          <a:ea typeface="MS PGothic" charset="-128"/>
                        </a:rPr>
                        <a:t>+0.92 (± 0.15)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65 Helvetica Medium" charset="0"/>
                        <a:ea typeface="MS PGothic" charset="-128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Sani-Cloth® Rapid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45694" marB="4569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65 Helvetica Medium" charset="0"/>
                          <a:ea typeface="MS PGothic" charset="-128"/>
                        </a:rPr>
                        <a:t>Sporicidal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65 Helvetica Medium" charset="0"/>
                          <a:ea typeface="MS PGothic" charset="-128"/>
                        </a:rPr>
                        <a:t>1.77 (± 0.27)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65 Helvetica Medium" charset="0"/>
                        <a:ea typeface="MS PGothic" charset="-128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65 Helvetica Medium" charset="0"/>
                          <a:ea typeface="MS PGothic" charset="-128"/>
                        </a:rPr>
                        <a:t>0.01 (± 0.44)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65 Helvetica Medium" charset="0"/>
                        <a:ea typeface="MS PGothic" charset="-128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Activ8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TM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45694" marB="4569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65 Helvetica Medium" charset="0"/>
                          <a:ea typeface="MS PGothic" charset="-128"/>
                        </a:rPr>
                        <a:t>Sporicidal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65 Helvetica Medium" charset="0"/>
                          <a:ea typeface="MS PGothic" charset="-128"/>
                        </a:rPr>
                        <a:t>0.99 (± 0.14)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65 Helvetica Medium" charset="0"/>
                        <a:ea typeface="MS PGothic" charset="-128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65 Helvetica Medium" charset="0"/>
                          <a:ea typeface="MS PGothic" charset="-128"/>
                        </a:rPr>
                        <a:t>+0.70 (± 0.15)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65 Helvetica Medium" charset="0"/>
                        <a:ea typeface="MS PGothic" charset="-128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SuperNova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®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45694" marB="4569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65 Helvetica Medium" charset="0"/>
                          <a:ea typeface="MS PGothic" charset="-128"/>
                        </a:rPr>
                        <a:t>Sporicidal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65 Helvetica Medium" charset="0"/>
                          <a:ea typeface="MS PGothic" charset="-128"/>
                        </a:rPr>
                        <a:t>1.96 (± 0.09)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65 Helvetica Medium" charset="0"/>
                        <a:ea typeface="MS PGothic" charset="-128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65 Helvetica Medium" charset="0"/>
                          <a:ea typeface="MS PGothic" charset="-128"/>
                        </a:rPr>
                        <a:t>+0.66 (± 0.13)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65 Helvetica Medium" charset="0"/>
                        <a:ea typeface="MS PGothic" charset="-128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Tuffie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45694" marB="4569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65 Helvetica Medium" charset="0"/>
                          <a:ea typeface="MS PGothic" charset="-128"/>
                        </a:rPr>
                        <a:t>Sporicidal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65 Helvetica Medium" charset="0"/>
                          <a:ea typeface="MS PGothic" charset="-128"/>
                        </a:rPr>
                        <a:t>0.37 (± 0.23)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65 Helvetica Medium" charset="0"/>
                        <a:ea typeface="MS PGothic" charset="-128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65 Helvetica Medium" charset="0"/>
                          <a:ea typeface="MS PGothic" charset="-128"/>
                        </a:rPr>
                        <a:t>+0.50 (± 0.19)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65 Helvetica Medium" charset="0"/>
                        <a:ea typeface="MS PGothic" charset="-128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Enduro Patient wipes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45694" marB="4569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65 Helvetica Medium" charset="0"/>
                          <a:ea typeface="MS PGothic" charset="-128"/>
                        </a:rPr>
                        <a:t>Sporicidal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65 Helvetica Medium" charset="0"/>
                          <a:ea typeface="MS PGothic" charset="-128"/>
                        </a:rPr>
                        <a:t>0.41 (± 0.10)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65 Helvetica Medium" charset="0"/>
                        <a:ea typeface="MS PGothic" charset="-128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65 Helvetica Medium" charset="0"/>
                          <a:ea typeface="MS PGothic" charset="-128"/>
                        </a:rPr>
                        <a:t>+0.66 (± 0.10)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65 Helvetica Medium" charset="0"/>
                        <a:ea typeface="MS PGothic" charset="-128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NewGenn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45694" marB="4569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65 Helvetica Medium" charset="0"/>
                          <a:ea typeface="MS PGothic" charset="-128"/>
                        </a:rPr>
                        <a:t>No sporicidal claim on label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65 Helvetica Medium" charset="0"/>
                          <a:ea typeface="MS PGothic" charset="-128"/>
                        </a:rPr>
                        <a:t>0.31 (± 0.15)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65 Helvetica Medium" charset="0"/>
                        <a:ea typeface="MS PGothic" charset="-128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65 Helvetica Medium" charset="0"/>
                          <a:ea typeface="MS PGothic" charset="-128"/>
                        </a:rPr>
                        <a:t>+0.82 (± 0.14)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65 Helvetica Medium" charset="0"/>
                        <a:ea typeface="MS PGothic" charset="-128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65 Helvetica Medium" charset="0"/>
                          <a:ea typeface="MS PGothic" charset="-128"/>
                        </a:rPr>
                        <a:t>Hypochlorite soaked wipe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65 Helvetica Medium" charset="0"/>
                        <a:ea typeface="MS PGothic" charset="-128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65 Helvetica Medium" charset="0"/>
                          <a:ea typeface="MS PGothic" charset="-128"/>
                        </a:rPr>
                        <a:t>5000 ppm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65 Helvetica Medium" charset="0"/>
                          <a:ea typeface="MS PGothic" charset="-128"/>
                        </a:rPr>
                        <a:t>+0.14 (± 0.49)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65 Helvetica Medium" charset="0"/>
                        <a:ea typeface="MS PGothic" charset="-128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65 Helvetica Medium" charset="0"/>
                          <a:ea typeface="MS PGothic" charset="-128"/>
                        </a:rPr>
                        <a:t>5.39 (± 0.00)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65 Helvetica Medium" charset="0"/>
                        <a:ea typeface="MS PGothic" charset="-128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69684" name="Text Box 2"/>
          <p:cNvSpPr txBox="1">
            <a:spLocks noChangeArrowheads="1"/>
          </p:cNvSpPr>
          <p:nvPr/>
        </p:nvSpPr>
        <p:spPr bwMode="auto">
          <a:xfrm>
            <a:off x="134938" y="1257300"/>
            <a:ext cx="88233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GB">
                <a:cs typeface="Arial" pitchFamily="34" charset="0"/>
              </a:rPr>
              <a:t>SPORICIDAL CLAIM </a:t>
            </a:r>
            <a:r>
              <a:rPr lang="en-GB" b="0">
                <a:cs typeface="Arial" pitchFamily="34" charset="0"/>
              </a:rPr>
              <a:t>– efficacy testing against </a:t>
            </a:r>
            <a:r>
              <a:rPr lang="en-GB" b="0" i="1">
                <a:cs typeface="Arial" pitchFamily="34" charset="0"/>
              </a:rPr>
              <a:t>C. difficile</a:t>
            </a:r>
            <a:r>
              <a:rPr lang="en-GB" b="0">
                <a:cs typeface="Arial" pitchFamily="34" charset="0"/>
              </a:rPr>
              <a:t> NCTC12727</a:t>
            </a:r>
          </a:p>
          <a:p>
            <a:pPr algn="r" eaLnBrk="0" hangingPunct="0">
              <a:lnSpc>
                <a:spcPct val="150000"/>
              </a:lnSpc>
            </a:pPr>
            <a:r>
              <a:rPr lang="en-GB" sz="1200" b="0">
                <a:solidFill>
                  <a:srgbClr val="000000"/>
                </a:solidFill>
                <a:cs typeface="Arial" pitchFamily="34" charset="0"/>
              </a:rPr>
              <a:t>Siani </a:t>
            </a:r>
            <a:r>
              <a:rPr lang="en-GB" sz="1200" b="0" i="1">
                <a:solidFill>
                  <a:srgbClr val="000000"/>
                </a:solidFill>
                <a:cs typeface="Arial" pitchFamily="34" charset="0"/>
              </a:rPr>
              <a:t>et al. AJIC </a:t>
            </a:r>
            <a:r>
              <a:rPr lang="en-GB" sz="1200" b="0">
                <a:solidFill>
                  <a:srgbClr val="000000"/>
                </a:solidFill>
                <a:cs typeface="Arial" pitchFamily="34" charset="0"/>
              </a:rPr>
              <a:t>2011; 39(3):212-8. </a:t>
            </a:r>
          </a:p>
        </p:txBody>
      </p:sp>
      <p:pic>
        <p:nvPicPr>
          <p:cNvPr id="69685" name="Picture 10" descr="university log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94663" y="11113"/>
            <a:ext cx="1063625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86" name="TextBox 13"/>
          <p:cNvSpPr txBox="1">
            <a:spLocks noChangeArrowheads="1"/>
          </p:cNvSpPr>
          <p:nvPr/>
        </p:nvSpPr>
        <p:spPr bwMode="auto">
          <a:xfrm>
            <a:off x="30163" y="6538913"/>
            <a:ext cx="384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333399"/>
                </a:solidFill>
                <a:ea typeface="MS PGothic" charset="-128"/>
                <a:cs typeface="MS PGothic" charset="-128"/>
              </a:rPr>
              <a:t>36</a:t>
            </a:r>
          </a:p>
        </p:txBody>
      </p:sp>
      <p:sp>
        <p:nvSpPr>
          <p:cNvPr id="69687" name="TextBox 14"/>
          <p:cNvSpPr txBox="1">
            <a:spLocks noChangeArrowheads="1"/>
          </p:cNvSpPr>
          <p:nvPr/>
        </p:nvSpPr>
        <p:spPr bwMode="auto">
          <a:xfrm>
            <a:off x="115888" y="908050"/>
            <a:ext cx="1209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ea typeface="MS PGothic" charset="-128"/>
                <a:cs typeface="MS PGothic" charset="-128"/>
              </a:rPr>
              <a:t>KILLING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2388" y="163513"/>
            <a:ext cx="850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eaLnBrk="0" hangingPunct="0"/>
            <a:r>
              <a:rPr lang="en-GB" sz="2400">
                <a:solidFill>
                  <a:srgbClr val="000000"/>
                </a:solidFill>
                <a:cs typeface="Arial" pitchFamily="34" charset="0"/>
              </a:rPr>
              <a:t>DO ANTIMICROBIAL WIPES WORK?</a:t>
            </a:r>
            <a:endParaRPr lang="en-GB" sz="2400" i="1">
              <a:solidFill>
                <a:srgbClr val="000000"/>
              </a:solidFill>
              <a:ea typeface="DFKai-SB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133350" y="688975"/>
            <a:ext cx="776287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GB">
                <a:cs typeface="Arial" pitchFamily="34" charset="0"/>
              </a:rPr>
              <a:t>EFFICACY OF ANTIMICROBIAL WIPES AGAINST VIRUSES </a:t>
            </a:r>
          </a:p>
        </p:txBody>
      </p:sp>
      <p:pic>
        <p:nvPicPr>
          <p:cNvPr id="70659" name="Picture 10" descr="university log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94663" y="11113"/>
            <a:ext cx="1063625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TextBox 9"/>
          <p:cNvSpPr txBox="1">
            <a:spLocks noChangeArrowheads="1"/>
          </p:cNvSpPr>
          <p:nvPr/>
        </p:nvSpPr>
        <p:spPr bwMode="auto">
          <a:xfrm>
            <a:off x="30163" y="6538913"/>
            <a:ext cx="384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333399"/>
                </a:solidFill>
                <a:ea typeface="MS PGothic" charset="-128"/>
                <a:cs typeface="MS PGothic" charset="-128"/>
              </a:rPr>
              <a:t>37</a:t>
            </a:r>
          </a:p>
        </p:txBody>
      </p:sp>
      <p:graphicFrame>
        <p:nvGraphicFramePr>
          <p:cNvPr id="16" name="Chart 15"/>
          <p:cNvGraphicFramePr/>
          <p:nvPr/>
        </p:nvGraphicFramePr>
        <p:xfrm>
          <a:off x="609600" y="2514600"/>
          <a:ext cx="3124039" cy="2346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0662" name="Rectangle 4"/>
          <p:cNvSpPr>
            <a:spLocks noChangeArrowheads="1"/>
          </p:cNvSpPr>
          <p:nvPr/>
        </p:nvSpPr>
        <p:spPr bwMode="auto">
          <a:xfrm>
            <a:off x="4970463" y="1700213"/>
            <a:ext cx="3922712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71475" indent="-371475" algn="ctr">
              <a:lnSpc>
                <a:spcPct val="120000"/>
              </a:lnSpc>
            </a:pPr>
            <a:r>
              <a:rPr lang="en-GB" sz="1600">
                <a:ea typeface="MS PGothic" charset="-128"/>
                <a:cs typeface="MS PGothic" charset="-128"/>
              </a:rPr>
              <a:t>Virus </a:t>
            </a:r>
            <a:r>
              <a:rPr lang="en-US" sz="1600">
                <a:ea typeface="MS PGothic" charset="-128"/>
                <a:cs typeface="MS PGothic" charset="-128"/>
              </a:rPr>
              <a:t>removal from disks and virus transfer from wipes to disks. </a:t>
            </a:r>
            <a:r>
              <a:rPr lang="en-GB" sz="1600">
                <a:ea typeface="MS PGothic" charset="-128"/>
                <a:cs typeface="MS PGothic" charset="-128"/>
              </a:rPr>
              <a:t>(n=3)</a:t>
            </a:r>
            <a:endParaRPr lang="en-US" sz="1600">
              <a:ea typeface="MS PGothic" charset="-128"/>
              <a:cs typeface="MS PGothic" charset="-128"/>
            </a:endParaRPr>
          </a:p>
        </p:txBody>
      </p:sp>
      <p:sp>
        <p:nvSpPr>
          <p:cNvPr id="70663" name="Rectangle 5"/>
          <p:cNvSpPr>
            <a:spLocks noChangeArrowheads="1"/>
          </p:cNvSpPr>
          <p:nvPr/>
        </p:nvSpPr>
        <p:spPr bwMode="auto">
          <a:xfrm>
            <a:off x="185738" y="1806575"/>
            <a:ext cx="4054475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Aft>
                <a:spcPct val="15000"/>
              </a:spcAft>
            </a:pPr>
            <a:r>
              <a:rPr lang="en-GB" sz="1600">
                <a:ea typeface="MS PGothic" charset="-128"/>
                <a:cs typeface="MS PGothic" charset="-128"/>
              </a:rPr>
              <a:t>Virucidal activity of expressed wipe solutions (n=3)</a:t>
            </a:r>
            <a:endParaRPr lang="en-US" sz="1600">
              <a:ea typeface="MS PGothic" charset="-128"/>
              <a:cs typeface="MS PGothic" charset="-128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31775" y="4859338"/>
          <a:ext cx="5559425" cy="1847850"/>
        </p:xfrm>
        <a:graphic>
          <a:graphicData uri="http://schemas.openxmlformats.org/drawingml/2006/table">
            <a:tbl>
              <a:tblPr/>
              <a:tblGrid>
                <a:gridCol w="1852613"/>
                <a:gridCol w="1776412"/>
                <a:gridCol w="1930400"/>
              </a:tblGrid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13" marR="84413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Mean removal</a:t>
                      </a:r>
                    </a:p>
                  </a:txBody>
                  <a:tcPr marL="84413" marR="84413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Range</a:t>
                      </a:r>
                    </a:p>
                  </a:txBody>
                  <a:tcPr marL="84413" marR="84413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‘Universal’ wipes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13" marR="84413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1.68 log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84413" marR="84413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786188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1.37‑1.87 log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84413" marR="84413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Sporicidal wipes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13" marR="84413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3.13 log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84413" marR="84413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786188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2.61- 3.65 log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84413" marR="84413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Detergent wipes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13" marR="84413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2.11 log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84413" marR="84413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786188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0.36- 3.85 log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84413" marR="84413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0686" name="Rectangle 6"/>
          <p:cNvSpPr>
            <a:spLocks noChangeArrowheads="1"/>
          </p:cNvSpPr>
          <p:nvPr/>
        </p:nvSpPr>
        <p:spPr bwMode="auto">
          <a:xfrm>
            <a:off x="185738" y="1120775"/>
            <a:ext cx="78152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318000"/>
            <a:r>
              <a:rPr lang="en-GB" b="0">
                <a:ea typeface="MS PGothic" charset="-128"/>
                <a:cs typeface="MS PGothic" charset="-128"/>
              </a:rPr>
              <a:t>Remove, transfer and kill MS2 phage, a surrogate virus for small non-enveloped mammalian viruses.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52388" y="163513"/>
            <a:ext cx="850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eaLnBrk="0" hangingPunct="0"/>
            <a:r>
              <a:rPr lang="en-GB" sz="2400">
                <a:solidFill>
                  <a:srgbClr val="000000"/>
                </a:solidFill>
                <a:cs typeface="Arial" pitchFamily="34" charset="0"/>
              </a:rPr>
              <a:t>DO ANTIMICROBIAL WIPES WORK?</a:t>
            </a:r>
            <a:endParaRPr lang="en-GB" sz="2400" i="1">
              <a:solidFill>
                <a:srgbClr val="000000"/>
              </a:solidFill>
              <a:ea typeface="DFKai-SB" charset="0"/>
            </a:endParaRPr>
          </a:p>
        </p:txBody>
      </p:sp>
      <p:graphicFrame>
        <p:nvGraphicFramePr>
          <p:cNvPr id="17" name="Chart 16"/>
          <p:cNvGraphicFramePr/>
          <p:nvPr/>
        </p:nvGraphicFramePr>
        <p:xfrm>
          <a:off x="5303159" y="2420888"/>
          <a:ext cx="340846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119063" y="1341438"/>
            <a:ext cx="6565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GB">
                <a:cs typeface="Arial" pitchFamily="34" charset="0"/>
              </a:rPr>
              <a:t>EFFICACY OF DETERGENT WIPES </a:t>
            </a:r>
          </a:p>
          <a:p>
            <a:pPr algn="r" eaLnBrk="0" hangingPunct="0">
              <a:lnSpc>
                <a:spcPct val="120000"/>
              </a:lnSpc>
            </a:pPr>
            <a:r>
              <a:rPr lang="en-GB" sz="1200" b="0">
                <a:solidFill>
                  <a:srgbClr val="000000"/>
                </a:solidFill>
                <a:cs typeface="Arial" pitchFamily="34" charset="0"/>
              </a:rPr>
              <a:t>Wesgate </a:t>
            </a:r>
            <a:r>
              <a:rPr lang="en-GB" sz="1200" b="0" i="1">
                <a:solidFill>
                  <a:srgbClr val="000000"/>
                </a:solidFill>
                <a:cs typeface="Arial" pitchFamily="34" charset="0"/>
              </a:rPr>
              <a:t>et al. AJIC; in press</a:t>
            </a:r>
          </a:p>
        </p:txBody>
      </p:sp>
      <p:pic>
        <p:nvPicPr>
          <p:cNvPr id="71683" name="Picture 10" descr="university log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94663" y="11113"/>
            <a:ext cx="1063625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TextBox 9"/>
          <p:cNvSpPr txBox="1">
            <a:spLocks noChangeArrowheads="1"/>
          </p:cNvSpPr>
          <p:nvPr/>
        </p:nvSpPr>
        <p:spPr bwMode="auto">
          <a:xfrm>
            <a:off x="30163" y="6538913"/>
            <a:ext cx="384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333399"/>
                </a:solidFill>
                <a:ea typeface="MS PGothic" charset="-128"/>
                <a:cs typeface="MS PGothic" charset="-128"/>
              </a:rPr>
              <a:t>38</a:t>
            </a:r>
          </a:p>
        </p:txBody>
      </p:sp>
      <p:graphicFrame>
        <p:nvGraphicFramePr>
          <p:cNvPr id="11" name="Chart 10"/>
          <p:cNvGraphicFramePr/>
          <p:nvPr/>
        </p:nvGraphicFramePr>
        <p:xfrm>
          <a:off x="3176153" y="2132856"/>
          <a:ext cx="5716327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1686" name="Rectangle 1"/>
          <p:cNvSpPr>
            <a:spLocks noChangeArrowheads="1"/>
          </p:cNvSpPr>
          <p:nvPr/>
        </p:nvSpPr>
        <p:spPr bwMode="auto">
          <a:xfrm>
            <a:off x="0" y="1828800"/>
            <a:ext cx="45720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sz="1800" b="0">
                <a:ea typeface="MS PGothic" charset="-128"/>
                <a:cs typeface="MS PGothic" charset="-128"/>
              </a:rPr>
              <a:t>Bacterial/spore removal from surface</a:t>
            </a:r>
          </a:p>
          <a:p>
            <a:pPr>
              <a:lnSpc>
                <a:spcPct val="140000"/>
              </a:lnSpc>
            </a:pPr>
            <a:r>
              <a:rPr lang="en-US" sz="1800" b="0">
                <a:ea typeface="MS PGothic" charset="-128"/>
                <a:cs typeface="MS PGothic" charset="-128"/>
              </a:rPr>
              <a:t>	 </a:t>
            </a:r>
            <a:r>
              <a:rPr lang="en-GB" sz="1800" b="0" i="1">
                <a:ea typeface="MS PGothic" charset="-128"/>
                <a:cs typeface="MS PGothic" charset="-128"/>
              </a:rPr>
              <a:t>S. aureus</a:t>
            </a:r>
            <a:endParaRPr lang="en-GB" sz="1800" b="0">
              <a:ea typeface="MS PGothic" charset="-128"/>
              <a:cs typeface="MS PGothic" charset="-128"/>
            </a:endParaRPr>
          </a:p>
          <a:p>
            <a:pPr>
              <a:lnSpc>
                <a:spcPct val="140000"/>
              </a:lnSpc>
            </a:pPr>
            <a:r>
              <a:rPr lang="en-GB" sz="1800" b="0">
                <a:ea typeface="MS PGothic" charset="-128"/>
                <a:cs typeface="MS PGothic" charset="-128"/>
              </a:rPr>
              <a:t> 	</a:t>
            </a:r>
            <a:r>
              <a:rPr lang="en-GB" sz="1800" b="0" i="1">
                <a:ea typeface="MS PGothic" charset="-128"/>
                <a:cs typeface="MS PGothic" charset="-128"/>
              </a:rPr>
              <a:t>A. baumannii</a:t>
            </a:r>
            <a:endParaRPr lang="en-GB" sz="1800" b="0">
              <a:ea typeface="MS PGothic" charset="-128"/>
              <a:cs typeface="MS PGothic" charset="-128"/>
            </a:endParaRPr>
          </a:p>
          <a:p>
            <a:pPr>
              <a:lnSpc>
                <a:spcPct val="140000"/>
              </a:lnSpc>
            </a:pPr>
            <a:r>
              <a:rPr lang="en-GB" sz="1800" b="0" i="1">
                <a:ea typeface="MS PGothic" charset="-128"/>
                <a:cs typeface="MS PGothic" charset="-128"/>
              </a:rPr>
              <a:t>	C. difficile</a:t>
            </a:r>
            <a:endParaRPr lang="en-US" sz="1800" b="0">
              <a:ea typeface="MS PGothic" charset="-128"/>
              <a:cs typeface="MS PGothic" charset="-128"/>
            </a:endParaRPr>
          </a:p>
        </p:txBody>
      </p:sp>
      <p:sp>
        <p:nvSpPr>
          <p:cNvPr id="71687" name="Rectangle 2"/>
          <p:cNvSpPr>
            <a:spLocks noChangeArrowheads="1"/>
          </p:cNvSpPr>
          <p:nvPr/>
        </p:nvSpPr>
        <p:spPr bwMode="auto">
          <a:xfrm>
            <a:off x="119063" y="2740025"/>
            <a:ext cx="198437" cy="215900"/>
          </a:xfrm>
          <a:prstGeom prst="rect">
            <a:avLst/>
          </a:prstGeom>
          <a:solidFill>
            <a:srgbClr val="0000FF"/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 sz="1800">
              <a:latin typeface="Verdana" pitchFamily="34" charset="0"/>
              <a:cs typeface="Arial" pitchFamily="34" charset="0"/>
            </a:endParaRPr>
          </a:p>
        </p:txBody>
      </p:sp>
      <p:sp>
        <p:nvSpPr>
          <p:cNvPr id="71688" name="Rectangle 11"/>
          <p:cNvSpPr>
            <a:spLocks noChangeArrowheads="1"/>
          </p:cNvSpPr>
          <p:nvPr/>
        </p:nvSpPr>
        <p:spPr bwMode="auto">
          <a:xfrm>
            <a:off x="119063" y="3100388"/>
            <a:ext cx="198437" cy="215900"/>
          </a:xfrm>
          <a:prstGeom prst="rect">
            <a:avLst/>
          </a:prstGeom>
          <a:solidFill>
            <a:srgbClr val="FF0000"/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 sz="1800">
              <a:latin typeface="Verdana" pitchFamily="34" charset="0"/>
              <a:cs typeface="Arial" pitchFamily="34" charset="0"/>
            </a:endParaRPr>
          </a:p>
        </p:txBody>
      </p:sp>
      <p:sp>
        <p:nvSpPr>
          <p:cNvPr id="71689" name="Rectangle 13"/>
          <p:cNvSpPr>
            <a:spLocks noChangeArrowheads="1"/>
          </p:cNvSpPr>
          <p:nvPr/>
        </p:nvSpPr>
        <p:spPr bwMode="auto">
          <a:xfrm>
            <a:off x="119063" y="3460750"/>
            <a:ext cx="198437" cy="215900"/>
          </a:xfrm>
          <a:prstGeom prst="rect">
            <a:avLst/>
          </a:prstGeom>
          <a:solidFill>
            <a:srgbClr val="00FF00"/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 sz="1800">
              <a:latin typeface="Verdana" pitchFamily="34" charset="0"/>
              <a:cs typeface="Arial" pitchFamily="34" charset="0"/>
            </a:endParaRPr>
          </a:p>
        </p:txBody>
      </p:sp>
      <p:sp>
        <p:nvSpPr>
          <p:cNvPr id="71690" name="Text Box 186"/>
          <p:cNvSpPr txBox="1">
            <a:spLocks noChangeArrowheads="1"/>
          </p:cNvSpPr>
          <p:nvPr/>
        </p:nvSpPr>
        <p:spPr bwMode="auto">
          <a:xfrm>
            <a:off x="7696200" y="6608763"/>
            <a:ext cx="13954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200">
                <a:cs typeface="Arial" pitchFamily="34" charset="0"/>
              </a:rPr>
              <a:t>Teleclass  2015</a:t>
            </a:r>
            <a:endParaRPr lang="en-US" sz="1200">
              <a:cs typeface="Arial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2388" y="163513"/>
            <a:ext cx="850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eaLnBrk="0" hangingPunct="0"/>
            <a:r>
              <a:rPr lang="en-GB" sz="2400">
                <a:solidFill>
                  <a:srgbClr val="000000"/>
                </a:solidFill>
                <a:cs typeface="Arial" pitchFamily="34" charset="0"/>
              </a:rPr>
              <a:t>DO DETERGENT WIPES WORK?</a:t>
            </a:r>
            <a:endParaRPr lang="en-GB" sz="2400" i="1">
              <a:solidFill>
                <a:srgbClr val="000000"/>
              </a:solidFill>
              <a:ea typeface="DFKai-SB" charset="0"/>
            </a:endParaRPr>
          </a:p>
        </p:txBody>
      </p:sp>
      <p:sp>
        <p:nvSpPr>
          <p:cNvPr id="71692" name="TextBox 16"/>
          <p:cNvSpPr txBox="1">
            <a:spLocks noChangeArrowheads="1"/>
          </p:cNvSpPr>
          <p:nvPr/>
        </p:nvSpPr>
        <p:spPr bwMode="auto">
          <a:xfrm>
            <a:off x="115888" y="908050"/>
            <a:ext cx="1443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ea typeface="MS PGothic" charset="-128"/>
                <a:cs typeface="MS PGothic" charset="-128"/>
              </a:rPr>
              <a:t>REMOVAL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10" descr="university log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94663" y="11113"/>
            <a:ext cx="1063625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8" name="TextBox 9"/>
          <p:cNvSpPr txBox="1">
            <a:spLocks noChangeArrowheads="1"/>
          </p:cNvSpPr>
          <p:nvPr/>
        </p:nvSpPr>
        <p:spPr bwMode="auto">
          <a:xfrm>
            <a:off x="30163" y="6538913"/>
            <a:ext cx="384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333399"/>
                </a:solidFill>
                <a:ea typeface="MS PGothic" charset="-128"/>
                <a:cs typeface="MS PGothic" charset="-128"/>
              </a:rPr>
              <a:t>39</a:t>
            </a:r>
          </a:p>
        </p:txBody>
      </p:sp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3308350" y="1100138"/>
          <a:ext cx="5835650" cy="5497512"/>
        </p:xfrm>
        <a:graphic>
          <a:graphicData uri="http://schemas.openxmlformats.org/presentationml/2006/ole">
            <p:oleObj spid="_x0000_s72706" name="Document" r:id="rId4" imgW="5651292" imgH="4914719" progId="Word.Document.12">
              <p:embed/>
            </p:oleObj>
          </a:graphicData>
        </a:graphic>
      </p:graphicFrame>
      <p:sp>
        <p:nvSpPr>
          <p:cNvPr id="72709" name="Rectangle 4"/>
          <p:cNvSpPr>
            <a:spLocks noChangeArrowheads="1"/>
          </p:cNvSpPr>
          <p:nvPr/>
        </p:nvSpPr>
        <p:spPr bwMode="auto">
          <a:xfrm>
            <a:off x="119063" y="3021013"/>
            <a:ext cx="32559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>
                <a:ea typeface="MS PGothic" charset="-128"/>
                <a:cs typeface="MS PGothic" charset="-128"/>
              </a:rPr>
              <a:t>CFU and % transfer in </a:t>
            </a:r>
            <a:r>
              <a:rPr lang="en-US" sz="1800" b="0" i="1">
                <a:ea typeface="MS PGothic" charset="-128"/>
                <a:cs typeface="MS PGothic" charset="-128"/>
              </a:rPr>
              <a:t>S. aureus, A. baumannii </a:t>
            </a:r>
            <a:r>
              <a:rPr lang="en-US" sz="1800" b="0">
                <a:ea typeface="MS PGothic" charset="-128"/>
                <a:cs typeface="MS PGothic" charset="-128"/>
              </a:rPr>
              <a:t>and</a:t>
            </a:r>
            <a:r>
              <a:rPr lang="en-US" sz="1800" b="0" i="1">
                <a:ea typeface="MS PGothic" charset="-128"/>
                <a:cs typeface="MS PGothic" charset="-128"/>
              </a:rPr>
              <a:t> C. difficile</a:t>
            </a:r>
            <a:r>
              <a:rPr lang="en-US" sz="1800" b="0">
                <a:ea typeface="MS PGothic" charset="-128"/>
                <a:cs typeface="MS PGothic" charset="-128"/>
              </a:rPr>
              <a:t> onto three consecutive surfaces. </a:t>
            </a:r>
          </a:p>
        </p:txBody>
      </p:sp>
      <p:sp>
        <p:nvSpPr>
          <p:cNvPr id="72710" name="Text Box 186"/>
          <p:cNvSpPr txBox="1">
            <a:spLocks noChangeArrowheads="1"/>
          </p:cNvSpPr>
          <p:nvPr/>
        </p:nvSpPr>
        <p:spPr bwMode="auto">
          <a:xfrm>
            <a:off x="7696200" y="6608763"/>
            <a:ext cx="13954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200">
                <a:cs typeface="Arial" pitchFamily="34" charset="0"/>
              </a:rPr>
              <a:t>Teleclass  2015</a:t>
            </a:r>
            <a:endParaRPr lang="en-US" sz="1200">
              <a:cs typeface="Arial" pitchFamily="34" charset="0"/>
            </a:endParaRPr>
          </a:p>
        </p:txBody>
      </p:sp>
      <p:sp>
        <p:nvSpPr>
          <p:cNvPr id="72711" name="Text Box 2"/>
          <p:cNvSpPr txBox="1">
            <a:spLocks noChangeArrowheads="1"/>
          </p:cNvSpPr>
          <p:nvPr/>
        </p:nvSpPr>
        <p:spPr bwMode="auto">
          <a:xfrm>
            <a:off x="119063" y="1311275"/>
            <a:ext cx="31242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GB">
                <a:cs typeface="Arial" pitchFamily="34" charset="0"/>
              </a:rPr>
              <a:t>EFFICACY OF DETERGENT WIPES </a:t>
            </a:r>
          </a:p>
          <a:p>
            <a:pPr algn="r" eaLnBrk="0" hangingPunct="0">
              <a:lnSpc>
                <a:spcPct val="120000"/>
              </a:lnSpc>
            </a:pPr>
            <a:r>
              <a:rPr lang="en-GB" sz="1200" b="0">
                <a:solidFill>
                  <a:srgbClr val="000000"/>
                </a:solidFill>
                <a:cs typeface="Arial" pitchFamily="34" charset="0"/>
              </a:rPr>
              <a:t>Wesgate </a:t>
            </a:r>
            <a:r>
              <a:rPr lang="en-GB" sz="1200" b="0" i="1">
                <a:solidFill>
                  <a:srgbClr val="000000"/>
                </a:solidFill>
                <a:cs typeface="Arial" pitchFamily="34" charset="0"/>
              </a:rPr>
              <a:t>et al. AJIC; in press</a:t>
            </a:r>
          </a:p>
        </p:txBody>
      </p:sp>
      <p:sp>
        <p:nvSpPr>
          <p:cNvPr id="72712" name="TextBox 16"/>
          <p:cNvSpPr txBox="1">
            <a:spLocks noChangeArrowheads="1"/>
          </p:cNvSpPr>
          <p:nvPr/>
        </p:nvSpPr>
        <p:spPr bwMode="auto">
          <a:xfrm>
            <a:off x="115888" y="879475"/>
            <a:ext cx="1581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ea typeface="MS PGothic" charset="-128"/>
                <a:cs typeface="MS PGothic" charset="-128"/>
              </a:rPr>
              <a:t>TRANSFER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2388" y="163513"/>
            <a:ext cx="850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eaLnBrk="0" hangingPunct="0"/>
            <a:r>
              <a:rPr lang="en-GB" sz="2400">
                <a:solidFill>
                  <a:srgbClr val="000000"/>
                </a:solidFill>
                <a:cs typeface="Arial" pitchFamily="34" charset="0"/>
              </a:rPr>
              <a:t>DO DETERGENT WIPES WORK?</a:t>
            </a:r>
            <a:endParaRPr lang="en-GB" sz="2400" i="1">
              <a:solidFill>
                <a:srgbClr val="000000"/>
              </a:solidFill>
              <a:ea typeface="DFKai-SB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4"/>
          <p:cNvSpPr txBox="1">
            <a:spLocks noChangeArrowheads="1"/>
          </p:cNvSpPr>
          <p:nvPr/>
        </p:nvSpPr>
        <p:spPr bwMode="auto">
          <a:xfrm>
            <a:off x="52388" y="44450"/>
            <a:ext cx="8340725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82675" eaLnBrk="0" hangingPunct="0">
              <a:tabLst>
                <a:tab pos="533400" algn="l"/>
                <a:tab pos="808038" algn="l"/>
                <a:tab pos="1341438" algn="l"/>
              </a:tabLst>
            </a:pPr>
            <a:r>
              <a:rPr lang="en-GB" sz="2400">
                <a:solidFill>
                  <a:srgbClr val="FFFFFF"/>
                </a:solidFill>
                <a:ea typeface="MS PGothic" charset="-128"/>
                <a:cs typeface="MS PGothic" charset="-128"/>
              </a:rPr>
              <a:t>LIMITATIONS OF CURRENT SURFACE INTERVENTIONS</a:t>
            </a:r>
          </a:p>
        </p:txBody>
      </p:sp>
      <p:grpSp>
        <p:nvGrpSpPr>
          <p:cNvPr id="33795" name="Group 14"/>
          <p:cNvGrpSpPr>
            <a:grpSpLocks/>
          </p:cNvGrpSpPr>
          <p:nvPr/>
        </p:nvGrpSpPr>
        <p:grpSpPr bwMode="auto">
          <a:xfrm>
            <a:off x="838200" y="1341438"/>
            <a:ext cx="6710363" cy="5059362"/>
            <a:chOff x="192" y="816"/>
            <a:chExt cx="5424" cy="3360"/>
          </a:xfrm>
        </p:grpSpPr>
        <p:pic>
          <p:nvPicPr>
            <p:cNvPr id="33800" name="Picture 6" descr="ITU edit"/>
            <p:cNvPicPr>
              <a:picLocks noChangeAspect="1" noChangeArrowheads="1"/>
            </p:cNvPicPr>
            <p:nvPr/>
          </p:nvPicPr>
          <p:blipFill>
            <a:blip r:embed="rId2" cstate="email"/>
            <a:srcRect l="11667" t="5963"/>
            <a:stretch>
              <a:fillRect/>
            </a:stretch>
          </p:blipFill>
          <p:spPr bwMode="auto">
            <a:xfrm>
              <a:off x="192" y="816"/>
              <a:ext cx="5424" cy="3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1" name="Oval 7"/>
            <p:cNvSpPr>
              <a:spLocks noChangeArrowheads="1"/>
            </p:cNvSpPr>
            <p:nvPr/>
          </p:nvSpPr>
          <p:spPr bwMode="auto">
            <a:xfrm>
              <a:off x="1865" y="2550"/>
              <a:ext cx="240" cy="144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4000">
                  <a:solidFill>
                    <a:srgbClr val="FF0000"/>
                  </a:solidFill>
                  <a:ea typeface="MS PGothic" charset="-128"/>
                  <a:cs typeface="MS PGothic" charset="-128"/>
                </a:rPr>
                <a:t>*</a:t>
              </a:r>
            </a:p>
          </p:txBody>
        </p:sp>
        <p:sp>
          <p:nvSpPr>
            <p:cNvPr id="33802" name="Rectangle 8"/>
            <p:cNvSpPr>
              <a:spLocks noChangeArrowheads="1"/>
            </p:cNvSpPr>
            <p:nvPr/>
          </p:nvSpPr>
          <p:spPr bwMode="auto">
            <a:xfrm>
              <a:off x="877" y="2950"/>
              <a:ext cx="331" cy="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4000">
                  <a:solidFill>
                    <a:srgbClr val="FF0000"/>
                  </a:solidFill>
                  <a:ea typeface="MS PGothic" charset="-128"/>
                  <a:cs typeface="MS PGothic" charset="-128"/>
                </a:rPr>
                <a:t>*</a:t>
              </a:r>
            </a:p>
          </p:txBody>
        </p:sp>
        <p:sp>
          <p:nvSpPr>
            <p:cNvPr id="33803" name="Rectangle 9"/>
            <p:cNvSpPr>
              <a:spLocks noChangeArrowheads="1"/>
            </p:cNvSpPr>
            <p:nvPr/>
          </p:nvSpPr>
          <p:spPr bwMode="auto">
            <a:xfrm>
              <a:off x="2262" y="1342"/>
              <a:ext cx="345" cy="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4000">
                  <a:solidFill>
                    <a:srgbClr val="FF0000"/>
                  </a:solidFill>
                  <a:ea typeface="MS PGothic" charset="-128"/>
                  <a:cs typeface="MS PGothic" charset="-128"/>
                </a:rPr>
                <a:t>*</a:t>
              </a:r>
            </a:p>
          </p:txBody>
        </p:sp>
        <p:sp>
          <p:nvSpPr>
            <p:cNvPr id="33804" name="Rectangle 10"/>
            <p:cNvSpPr>
              <a:spLocks noChangeArrowheads="1"/>
            </p:cNvSpPr>
            <p:nvPr/>
          </p:nvSpPr>
          <p:spPr bwMode="auto">
            <a:xfrm>
              <a:off x="4016" y="2300"/>
              <a:ext cx="345" cy="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4000">
                  <a:solidFill>
                    <a:srgbClr val="FF0000"/>
                  </a:solidFill>
                  <a:ea typeface="MS PGothic" charset="-128"/>
                  <a:cs typeface="MS PGothic" charset="-128"/>
                </a:rPr>
                <a:t>*</a:t>
              </a:r>
            </a:p>
          </p:txBody>
        </p:sp>
        <p:sp>
          <p:nvSpPr>
            <p:cNvPr id="33805" name="Rectangle 11"/>
            <p:cNvSpPr>
              <a:spLocks noChangeArrowheads="1"/>
            </p:cNvSpPr>
            <p:nvPr/>
          </p:nvSpPr>
          <p:spPr bwMode="auto">
            <a:xfrm>
              <a:off x="2403" y="1846"/>
              <a:ext cx="345" cy="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  <a:ea typeface="MS PGothic" charset="-128"/>
                  <a:cs typeface="MS PGothic" charset="-128"/>
                </a:rPr>
                <a:t>*</a:t>
              </a:r>
            </a:p>
          </p:txBody>
        </p:sp>
        <p:sp>
          <p:nvSpPr>
            <p:cNvPr id="33806" name="Rectangle 12"/>
            <p:cNvSpPr>
              <a:spLocks noChangeArrowheads="1"/>
            </p:cNvSpPr>
            <p:nvPr/>
          </p:nvSpPr>
          <p:spPr bwMode="auto">
            <a:xfrm>
              <a:off x="913" y="1920"/>
              <a:ext cx="345" cy="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4000">
                  <a:solidFill>
                    <a:srgbClr val="FF0000"/>
                  </a:solidFill>
                  <a:ea typeface="MS PGothic" charset="-128"/>
                  <a:cs typeface="MS PGothic" charset="-128"/>
                </a:rPr>
                <a:t>*</a:t>
              </a:r>
            </a:p>
          </p:txBody>
        </p:sp>
        <p:sp>
          <p:nvSpPr>
            <p:cNvPr id="33807" name="Rectangle 13"/>
            <p:cNvSpPr>
              <a:spLocks noChangeArrowheads="1"/>
            </p:cNvSpPr>
            <p:nvPr/>
          </p:nvSpPr>
          <p:spPr bwMode="auto">
            <a:xfrm>
              <a:off x="1985" y="2830"/>
              <a:ext cx="443" cy="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4000">
                  <a:solidFill>
                    <a:srgbClr val="FF0000"/>
                  </a:solidFill>
                  <a:ea typeface="MS PGothic" charset="-128"/>
                  <a:cs typeface="MS PGothic" charset="-128"/>
                </a:rPr>
                <a:t>*</a:t>
              </a:r>
            </a:p>
          </p:txBody>
        </p:sp>
      </p:grpSp>
      <p:sp>
        <p:nvSpPr>
          <p:cNvPr id="33796" name="Text Box 14"/>
          <p:cNvSpPr txBox="1">
            <a:spLocks noChangeArrowheads="1"/>
          </p:cNvSpPr>
          <p:nvPr/>
        </p:nvSpPr>
        <p:spPr bwMode="auto">
          <a:xfrm>
            <a:off x="-14288" y="158750"/>
            <a:ext cx="3143251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82675" eaLnBrk="0" hangingPunct="0">
              <a:tabLst>
                <a:tab pos="533400" algn="l"/>
                <a:tab pos="808038" algn="l"/>
                <a:tab pos="1341438" algn="l"/>
              </a:tabLst>
            </a:pPr>
            <a:r>
              <a:rPr lang="en-GB" sz="2400">
                <a:solidFill>
                  <a:srgbClr val="000000"/>
                </a:solidFill>
                <a:ea typeface="MS PGothic" charset="-128"/>
                <a:cs typeface="MS PGothic" charset="-128"/>
              </a:rPr>
              <a:t>SURFACES AT RISK</a:t>
            </a:r>
          </a:p>
        </p:txBody>
      </p:sp>
      <p:sp>
        <p:nvSpPr>
          <p:cNvPr id="33797" name="Text Box 186"/>
          <p:cNvSpPr txBox="1">
            <a:spLocks noChangeArrowheads="1"/>
          </p:cNvSpPr>
          <p:nvPr/>
        </p:nvSpPr>
        <p:spPr bwMode="auto">
          <a:xfrm>
            <a:off x="7696200" y="6608763"/>
            <a:ext cx="13954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200">
                <a:cs typeface="Arial" pitchFamily="34" charset="0"/>
              </a:rPr>
              <a:t>Teleclass  2015</a:t>
            </a:r>
            <a:endParaRPr lang="en-US" sz="1200">
              <a:cs typeface="Arial" pitchFamily="34" charset="0"/>
            </a:endParaRPr>
          </a:p>
        </p:txBody>
      </p:sp>
      <p:pic>
        <p:nvPicPr>
          <p:cNvPr id="33798" name="Picture 10" descr="university log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94663" y="11113"/>
            <a:ext cx="1063625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Box 19"/>
          <p:cNvSpPr txBox="1">
            <a:spLocks noChangeArrowheads="1"/>
          </p:cNvSpPr>
          <p:nvPr/>
        </p:nvSpPr>
        <p:spPr bwMode="auto">
          <a:xfrm>
            <a:off x="76200" y="6538913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333399"/>
                </a:solidFill>
                <a:ea typeface="MS PGothic" charset="-128"/>
                <a:cs typeface="MS PGothic" charset="-128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4"/>
          <p:cNvSpPr txBox="1">
            <a:spLocks noChangeArrowheads="1"/>
          </p:cNvSpPr>
          <p:nvPr/>
        </p:nvSpPr>
        <p:spPr bwMode="auto">
          <a:xfrm>
            <a:off x="185738" y="836613"/>
            <a:ext cx="8507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Font typeface="Wingdings" pitchFamily="2" charset="2"/>
              <a:buChar char="Ø"/>
            </a:pPr>
            <a:r>
              <a:rPr lang="en-GB" sz="2400" b="0">
                <a:cs typeface="Arial" pitchFamily="34" charset="0"/>
              </a:rPr>
              <a:t>TESTING WIPES </a:t>
            </a:r>
            <a:r>
              <a:rPr lang="en-GB" sz="2400" b="0">
                <a:ea typeface="DFKai-SB" charset="0"/>
                <a:cs typeface="DFKai-SB" charset="0"/>
              </a:rPr>
              <a:t>EFFICACY: FIELD TRIAL</a:t>
            </a:r>
            <a:endParaRPr lang="en-GB" sz="2400" b="0" i="1">
              <a:ea typeface="DFKai-SB" charset="0"/>
              <a:cs typeface="DFKai-SB" charset="0"/>
            </a:endParaRPr>
          </a:p>
        </p:txBody>
      </p:sp>
      <p:sp>
        <p:nvSpPr>
          <p:cNvPr id="73731" name="Text Box 2"/>
          <p:cNvSpPr txBox="1">
            <a:spLocks noChangeArrowheads="1"/>
          </p:cNvSpPr>
          <p:nvPr/>
        </p:nvSpPr>
        <p:spPr bwMode="auto">
          <a:xfrm>
            <a:off x="228600" y="1341438"/>
            <a:ext cx="8397875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120000"/>
              </a:lnSpc>
              <a:buFont typeface="Arial" pitchFamily="34" charset="0"/>
              <a:buChar char="•"/>
            </a:pPr>
            <a:r>
              <a:rPr lang="en-GB" b="0">
                <a:ea typeface="MS PGothic" charset="-128"/>
              </a:rPr>
              <a:t>Cross-over study in two gastro/surgery wards (1 and 2) with similar patient mix, design and layout (number of bedded-bay and bedded-side room) </a:t>
            </a:r>
          </a:p>
          <a:p>
            <a:pPr marL="342900" indent="-342900" eaLnBrk="0" hangingPunct="0">
              <a:lnSpc>
                <a:spcPct val="50000"/>
              </a:lnSpc>
            </a:pPr>
            <a:endParaRPr lang="en-GB" b="0">
              <a:ea typeface="MS PGothic" charset="-128"/>
            </a:endParaRPr>
          </a:p>
          <a:p>
            <a:pPr marL="342900" indent="-342900" eaLnBrk="0" hangingPunct="0">
              <a:lnSpc>
                <a:spcPct val="120000"/>
              </a:lnSpc>
              <a:buFont typeface="Arial" pitchFamily="34" charset="0"/>
              <a:buChar char="•"/>
            </a:pPr>
            <a:r>
              <a:rPr lang="en-GB" b="0">
                <a:ea typeface="MS PGothic" charset="-128"/>
              </a:rPr>
              <a:t>Cleaned using the current wipe regimen (detergent and chlorine)      or a sporicidal wipe       for a period of 9 months.</a:t>
            </a:r>
          </a:p>
        </p:txBody>
      </p:sp>
      <p:sp>
        <p:nvSpPr>
          <p:cNvPr id="73732" name="TextBox 11"/>
          <p:cNvSpPr txBox="1">
            <a:spLocks noChangeArrowheads="1"/>
          </p:cNvSpPr>
          <p:nvPr/>
        </p:nvSpPr>
        <p:spPr bwMode="auto">
          <a:xfrm>
            <a:off x="30163" y="6538913"/>
            <a:ext cx="384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333399"/>
                </a:solidFill>
                <a:ea typeface="MS PGothic" charset="-128"/>
                <a:cs typeface="MS PGothic" charset="-128"/>
              </a:rPr>
              <a:t>40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17525" y="3668713"/>
          <a:ext cx="7312025" cy="2349500"/>
        </p:xfrm>
        <a:graphic>
          <a:graphicData uri="http://schemas.openxmlformats.org/drawingml/2006/table">
            <a:tbl>
              <a:tblPr/>
              <a:tblGrid>
                <a:gridCol w="1063625"/>
                <a:gridCol w="1727200"/>
                <a:gridCol w="565150"/>
                <a:gridCol w="565150"/>
                <a:gridCol w="565150"/>
                <a:gridCol w="565150"/>
                <a:gridCol w="565150"/>
                <a:gridCol w="565150"/>
                <a:gridCol w="565150"/>
                <a:gridCol w="5651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Baseline data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Cross over study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Phase 1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Phase 2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Phase 3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Ward 1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Ward 2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Month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73788" name="Oval 27"/>
          <p:cNvSpPr>
            <a:spLocks noChangeArrowheads="1"/>
          </p:cNvSpPr>
          <p:nvPr/>
        </p:nvSpPr>
        <p:spPr bwMode="auto">
          <a:xfrm>
            <a:off x="8001000" y="2708275"/>
            <a:ext cx="265113" cy="266700"/>
          </a:xfrm>
          <a:prstGeom prst="ellipse">
            <a:avLst/>
          </a:prstGeom>
          <a:solidFill>
            <a:srgbClr val="00009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latin typeface="Verdana" pitchFamily="34" charset="0"/>
              <a:cs typeface="Arial" pitchFamily="34" charset="0"/>
            </a:endParaRPr>
          </a:p>
        </p:txBody>
      </p:sp>
      <p:sp>
        <p:nvSpPr>
          <p:cNvPr id="36" name="5-Point Star 35"/>
          <p:cNvSpPr/>
          <p:nvPr/>
        </p:nvSpPr>
        <p:spPr bwMode="auto">
          <a:xfrm>
            <a:off x="2935288" y="3068638"/>
            <a:ext cx="265112" cy="266700"/>
          </a:xfrm>
          <a:prstGeom prst="star5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sz="1800">
              <a:latin typeface="Verdana" pitchFamily="34" charset="0"/>
              <a:cs typeface="Arial" pitchFamily="34" charset="0"/>
            </a:endParaRPr>
          </a:p>
        </p:txBody>
      </p:sp>
      <p:grpSp>
        <p:nvGrpSpPr>
          <p:cNvPr id="73790" name="Group 4"/>
          <p:cNvGrpSpPr>
            <a:grpSpLocks/>
          </p:cNvGrpSpPr>
          <p:nvPr/>
        </p:nvGrpSpPr>
        <p:grpSpPr bwMode="auto">
          <a:xfrm>
            <a:off x="1381125" y="4816475"/>
            <a:ext cx="6315075" cy="1584325"/>
            <a:chOff x="1496616" y="5013176"/>
            <a:chExt cx="6840760" cy="1584176"/>
          </a:xfrm>
        </p:grpSpPr>
        <p:sp>
          <p:nvSpPr>
            <p:cNvPr id="73794" name="Oval 5"/>
            <p:cNvSpPr>
              <a:spLocks noChangeArrowheads="1"/>
            </p:cNvSpPr>
            <p:nvPr/>
          </p:nvSpPr>
          <p:spPr bwMode="auto">
            <a:xfrm>
              <a:off x="2504728" y="5013176"/>
              <a:ext cx="288032" cy="266328"/>
            </a:xfrm>
            <a:prstGeom prst="ellipse">
              <a:avLst/>
            </a:prstGeom>
            <a:solidFill>
              <a:srgbClr val="00009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73795" name="Oval 17"/>
            <p:cNvSpPr>
              <a:spLocks noChangeArrowheads="1"/>
            </p:cNvSpPr>
            <p:nvPr/>
          </p:nvSpPr>
          <p:spPr bwMode="auto">
            <a:xfrm>
              <a:off x="2504728" y="5466928"/>
              <a:ext cx="288032" cy="266328"/>
            </a:xfrm>
            <a:prstGeom prst="ellipse">
              <a:avLst/>
            </a:prstGeom>
            <a:solidFill>
              <a:srgbClr val="00009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73796" name="Oval 18"/>
            <p:cNvSpPr>
              <a:spLocks noChangeArrowheads="1"/>
            </p:cNvSpPr>
            <p:nvPr/>
          </p:nvSpPr>
          <p:spPr bwMode="auto">
            <a:xfrm>
              <a:off x="3728864" y="5394920"/>
              <a:ext cx="288032" cy="266328"/>
            </a:xfrm>
            <a:prstGeom prst="ellipse">
              <a:avLst/>
            </a:prstGeom>
            <a:solidFill>
              <a:srgbClr val="00009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73797" name="Oval 19"/>
            <p:cNvSpPr>
              <a:spLocks noChangeArrowheads="1"/>
            </p:cNvSpPr>
            <p:nvPr/>
          </p:nvSpPr>
          <p:spPr bwMode="auto">
            <a:xfrm>
              <a:off x="4376936" y="5394920"/>
              <a:ext cx="288032" cy="266328"/>
            </a:xfrm>
            <a:prstGeom prst="ellipse">
              <a:avLst/>
            </a:prstGeom>
            <a:solidFill>
              <a:srgbClr val="00009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73798" name="Oval 20"/>
            <p:cNvSpPr>
              <a:spLocks noChangeArrowheads="1"/>
            </p:cNvSpPr>
            <p:nvPr/>
          </p:nvSpPr>
          <p:spPr bwMode="auto">
            <a:xfrm>
              <a:off x="4953000" y="5394920"/>
              <a:ext cx="288032" cy="266328"/>
            </a:xfrm>
            <a:prstGeom prst="ellipse">
              <a:avLst/>
            </a:prstGeom>
            <a:solidFill>
              <a:srgbClr val="00009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73799" name="Oval 21"/>
            <p:cNvSpPr>
              <a:spLocks noChangeArrowheads="1"/>
            </p:cNvSpPr>
            <p:nvPr/>
          </p:nvSpPr>
          <p:spPr bwMode="auto">
            <a:xfrm>
              <a:off x="5529064" y="5394920"/>
              <a:ext cx="288032" cy="266328"/>
            </a:xfrm>
            <a:prstGeom prst="ellipse">
              <a:avLst/>
            </a:prstGeom>
            <a:solidFill>
              <a:srgbClr val="00009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73800" name="Oval 22"/>
            <p:cNvSpPr>
              <a:spLocks noChangeArrowheads="1"/>
            </p:cNvSpPr>
            <p:nvPr/>
          </p:nvSpPr>
          <p:spPr bwMode="auto">
            <a:xfrm>
              <a:off x="6177136" y="5013176"/>
              <a:ext cx="288032" cy="266328"/>
            </a:xfrm>
            <a:prstGeom prst="ellipse">
              <a:avLst/>
            </a:prstGeom>
            <a:solidFill>
              <a:srgbClr val="00009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73801" name="Oval 23"/>
            <p:cNvSpPr>
              <a:spLocks noChangeArrowheads="1"/>
            </p:cNvSpPr>
            <p:nvPr/>
          </p:nvSpPr>
          <p:spPr bwMode="auto">
            <a:xfrm>
              <a:off x="6825208" y="5013176"/>
              <a:ext cx="288032" cy="266328"/>
            </a:xfrm>
            <a:prstGeom prst="ellipse">
              <a:avLst/>
            </a:prstGeom>
            <a:solidFill>
              <a:srgbClr val="00009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73802" name="Oval 24"/>
            <p:cNvSpPr>
              <a:spLocks noChangeArrowheads="1"/>
            </p:cNvSpPr>
            <p:nvPr/>
          </p:nvSpPr>
          <p:spPr bwMode="auto">
            <a:xfrm>
              <a:off x="7329264" y="5013176"/>
              <a:ext cx="288032" cy="266328"/>
            </a:xfrm>
            <a:prstGeom prst="ellipse">
              <a:avLst/>
            </a:prstGeom>
            <a:solidFill>
              <a:srgbClr val="00009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73803" name="Oval 25"/>
            <p:cNvSpPr>
              <a:spLocks noChangeArrowheads="1"/>
            </p:cNvSpPr>
            <p:nvPr/>
          </p:nvSpPr>
          <p:spPr bwMode="auto">
            <a:xfrm>
              <a:off x="7977336" y="5013176"/>
              <a:ext cx="288032" cy="266328"/>
            </a:xfrm>
            <a:prstGeom prst="ellipse">
              <a:avLst/>
            </a:prstGeom>
            <a:solidFill>
              <a:srgbClr val="00009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2" name="5-Point Star 1"/>
            <p:cNvSpPr/>
            <p:nvPr/>
          </p:nvSpPr>
          <p:spPr bwMode="auto">
            <a:xfrm>
              <a:off x="3728719" y="5013176"/>
              <a:ext cx="288901" cy="266675"/>
            </a:xfrm>
            <a:prstGeom prst="star5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800"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29" name="5-Point Star 28"/>
            <p:cNvSpPr/>
            <p:nvPr/>
          </p:nvSpPr>
          <p:spPr bwMode="auto">
            <a:xfrm>
              <a:off x="4377027" y="5013176"/>
              <a:ext cx="287181" cy="266675"/>
            </a:xfrm>
            <a:prstGeom prst="star5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800"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30" name="5-Point Star 29"/>
            <p:cNvSpPr/>
            <p:nvPr/>
          </p:nvSpPr>
          <p:spPr bwMode="auto">
            <a:xfrm>
              <a:off x="4953109" y="5013176"/>
              <a:ext cx="287182" cy="266675"/>
            </a:xfrm>
            <a:prstGeom prst="star5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800"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31" name="5-Point Star 30"/>
            <p:cNvSpPr/>
            <p:nvPr/>
          </p:nvSpPr>
          <p:spPr bwMode="auto">
            <a:xfrm>
              <a:off x="5529191" y="5013176"/>
              <a:ext cx="287181" cy="266675"/>
            </a:xfrm>
            <a:prstGeom prst="star5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800"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32" name="5-Point Star 31"/>
            <p:cNvSpPr/>
            <p:nvPr/>
          </p:nvSpPr>
          <p:spPr bwMode="auto">
            <a:xfrm>
              <a:off x="7401887" y="5373505"/>
              <a:ext cx="287182" cy="266675"/>
            </a:xfrm>
            <a:prstGeom prst="star5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800"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33" name="5-Point Star 32"/>
            <p:cNvSpPr/>
            <p:nvPr/>
          </p:nvSpPr>
          <p:spPr bwMode="auto">
            <a:xfrm>
              <a:off x="8050195" y="5373505"/>
              <a:ext cx="287181" cy="266675"/>
            </a:xfrm>
            <a:prstGeom prst="star5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800"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34" name="5-Point Star 33"/>
            <p:cNvSpPr/>
            <p:nvPr/>
          </p:nvSpPr>
          <p:spPr bwMode="auto">
            <a:xfrm>
              <a:off x="6177498" y="5373505"/>
              <a:ext cx="287182" cy="266675"/>
            </a:xfrm>
            <a:prstGeom prst="star5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800"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35" name="5-Point Star 34"/>
            <p:cNvSpPr/>
            <p:nvPr/>
          </p:nvSpPr>
          <p:spPr bwMode="auto">
            <a:xfrm>
              <a:off x="6825806" y="5373505"/>
              <a:ext cx="287181" cy="266675"/>
            </a:xfrm>
            <a:prstGeom prst="star5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800"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73812" name="Up Arrow 2"/>
            <p:cNvSpPr>
              <a:spLocks noChangeArrowheads="1"/>
            </p:cNvSpPr>
            <p:nvPr/>
          </p:nvSpPr>
          <p:spPr bwMode="auto">
            <a:xfrm>
              <a:off x="1496616" y="6036696"/>
              <a:ext cx="360040" cy="560656"/>
            </a:xfrm>
            <a:prstGeom prst="upArrow">
              <a:avLst>
                <a:gd name="adj1" fmla="val 50000"/>
                <a:gd name="adj2" fmla="val 50004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73813" name="Up Arrow 36"/>
            <p:cNvSpPr>
              <a:spLocks noChangeArrowheads="1"/>
            </p:cNvSpPr>
            <p:nvPr/>
          </p:nvSpPr>
          <p:spPr bwMode="auto">
            <a:xfrm>
              <a:off x="3368824" y="6021288"/>
              <a:ext cx="360040" cy="560656"/>
            </a:xfrm>
            <a:prstGeom prst="upArrow">
              <a:avLst>
                <a:gd name="adj1" fmla="val 50000"/>
                <a:gd name="adj2" fmla="val 50004"/>
              </a:avLst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73814" name="Up Arrow 37"/>
            <p:cNvSpPr>
              <a:spLocks noChangeArrowheads="1"/>
            </p:cNvSpPr>
            <p:nvPr/>
          </p:nvSpPr>
          <p:spPr bwMode="auto">
            <a:xfrm>
              <a:off x="5889104" y="6036696"/>
              <a:ext cx="360040" cy="560656"/>
            </a:xfrm>
            <a:prstGeom prst="upArrow">
              <a:avLst>
                <a:gd name="adj1" fmla="val 50000"/>
                <a:gd name="adj2" fmla="val 50004"/>
              </a:avLst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Verdana" pitchFamily="34" charset="0"/>
                <a:cs typeface="Arial" pitchFamily="34" charset="0"/>
              </a:endParaRPr>
            </a:p>
          </p:txBody>
        </p:sp>
      </p:grp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52388" y="163513"/>
            <a:ext cx="850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eaLnBrk="0" hangingPunct="0"/>
            <a:r>
              <a:rPr lang="en-GB" sz="2400">
                <a:solidFill>
                  <a:srgbClr val="000000"/>
                </a:solidFill>
                <a:cs typeface="Arial" pitchFamily="34" charset="0"/>
              </a:rPr>
              <a:t>DO ANTIMICROBIAL WIPES WORK?</a:t>
            </a:r>
            <a:endParaRPr lang="en-GB" sz="2400" i="1">
              <a:solidFill>
                <a:srgbClr val="000000"/>
              </a:solidFill>
              <a:ea typeface="DFKai-SB" charset="0"/>
            </a:endParaRPr>
          </a:p>
        </p:txBody>
      </p:sp>
      <p:pic>
        <p:nvPicPr>
          <p:cNvPr id="73792" name="Picture 10" descr="university log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94663" y="11113"/>
            <a:ext cx="1063625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93" name="Text Box 186"/>
          <p:cNvSpPr txBox="1">
            <a:spLocks noChangeArrowheads="1"/>
          </p:cNvSpPr>
          <p:nvPr/>
        </p:nvSpPr>
        <p:spPr bwMode="auto">
          <a:xfrm>
            <a:off x="7696200" y="6608763"/>
            <a:ext cx="13954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200">
                <a:cs typeface="Arial" pitchFamily="34" charset="0"/>
              </a:rPr>
              <a:t>Teleclass  2015</a:t>
            </a:r>
            <a:endParaRPr lang="en-US" sz="120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2"/>
          <p:cNvSpPr txBox="1">
            <a:spLocks noChangeArrowheads="1"/>
          </p:cNvSpPr>
          <p:nvPr/>
        </p:nvSpPr>
        <p:spPr bwMode="auto">
          <a:xfrm>
            <a:off x="584200" y="1484313"/>
            <a:ext cx="2392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0">
                <a:ea typeface="MS PGothic" charset="-128"/>
                <a:cs typeface="MS PGothic" charset="-128"/>
              </a:rPr>
              <a:t>LRU measurement – bioburden on surfaces</a:t>
            </a:r>
          </a:p>
        </p:txBody>
      </p:sp>
      <p:sp>
        <p:nvSpPr>
          <p:cNvPr id="57352" name="Rectangle 3"/>
          <p:cNvSpPr>
            <a:spLocks noChangeArrowheads="1"/>
          </p:cNvSpPr>
          <p:nvPr/>
        </p:nvSpPr>
        <p:spPr bwMode="auto">
          <a:xfrm>
            <a:off x="119063" y="5876925"/>
            <a:ext cx="1912937" cy="2809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000" b="0">
                <a:solidFill>
                  <a:srgbClr val="000000"/>
                </a:solidFill>
                <a:ea typeface="MS PGothic" charset="-128"/>
                <a:cs typeface="MS PGothic" charset="-128"/>
              </a:rPr>
              <a:t>Siani </a:t>
            </a:r>
            <a:r>
              <a:rPr lang="en-GB" sz="1000" b="0" i="1">
                <a:solidFill>
                  <a:srgbClr val="000000"/>
                </a:solidFill>
                <a:ea typeface="MS PGothic" charset="-128"/>
                <a:cs typeface="MS PGothic" charset="-128"/>
              </a:rPr>
              <a:t>et al. </a:t>
            </a:r>
            <a:r>
              <a:rPr lang="en-GB" sz="1000" b="0">
                <a:solidFill>
                  <a:srgbClr val="000000"/>
                </a:solidFill>
                <a:ea typeface="MS PGothic" charset="-128"/>
                <a:cs typeface="MS PGothic" charset="-128"/>
              </a:rPr>
              <a:t>unpublished data. </a:t>
            </a:r>
          </a:p>
        </p:txBody>
      </p:sp>
      <p:pic>
        <p:nvPicPr>
          <p:cNvPr id="74756" name="Picture 4" descr="university log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94688" y="-26988"/>
            <a:ext cx="863600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" name="Chart 30"/>
          <p:cNvGraphicFramePr>
            <a:graphicFrameLocks/>
          </p:cNvGraphicFramePr>
          <p:nvPr/>
        </p:nvGraphicFramePr>
        <p:xfrm>
          <a:off x="118582" y="2132856"/>
          <a:ext cx="3256977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4758" name="Down Arrow 1"/>
          <p:cNvSpPr>
            <a:spLocks noChangeArrowheads="1"/>
          </p:cNvSpPr>
          <p:nvPr/>
        </p:nvSpPr>
        <p:spPr bwMode="auto">
          <a:xfrm>
            <a:off x="1247775" y="2205038"/>
            <a:ext cx="201613" cy="358775"/>
          </a:xfrm>
          <a:prstGeom prst="downArrow">
            <a:avLst>
              <a:gd name="adj1" fmla="val 50000"/>
              <a:gd name="adj2" fmla="val 49283"/>
            </a:avLst>
          </a:prstGeom>
          <a:solidFill>
            <a:srgbClr val="11FF1C"/>
          </a:solidFill>
          <a:ln w="12700">
            <a:solidFill>
              <a:srgbClr val="11FF1C"/>
            </a:solidFill>
            <a:round/>
            <a:headEnd/>
            <a:tailEnd/>
          </a:ln>
        </p:spPr>
        <p:txBody>
          <a:bodyPr/>
          <a:lstStyle/>
          <a:p>
            <a:endParaRPr lang="en-US">
              <a:ea typeface="MS PGothic" charset="-128"/>
              <a:cs typeface="MS PGothic" charset="-128"/>
            </a:endParaRPr>
          </a:p>
        </p:txBody>
      </p:sp>
      <p:sp>
        <p:nvSpPr>
          <p:cNvPr id="74759" name="Down Arrow 9"/>
          <p:cNvSpPr>
            <a:spLocks noChangeArrowheads="1"/>
          </p:cNvSpPr>
          <p:nvPr/>
        </p:nvSpPr>
        <p:spPr bwMode="auto">
          <a:xfrm>
            <a:off x="2778125" y="2205038"/>
            <a:ext cx="198438" cy="358775"/>
          </a:xfrm>
          <a:prstGeom prst="downArrow">
            <a:avLst>
              <a:gd name="adj1" fmla="val 50000"/>
              <a:gd name="adj2" fmla="val 50071"/>
            </a:avLst>
          </a:prstGeom>
          <a:solidFill>
            <a:srgbClr val="11FF1C"/>
          </a:solidFill>
          <a:ln w="12700">
            <a:solidFill>
              <a:srgbClr val="11FF1C"/>
            </a:solidFill>
            <a:round/>
            <a:headEnd/>
            <a:tailEnd/>
          </a:ln>
        </p:spPr>
        <p:txBody>
          <a:bodyPr/>
          <a:lstStyle/>
          <a:p>
            <a:endParaRPr lang="en-US">
              <a:ea typeface="MS PGothic" charset="-128"/>
              <a:cs typeface="MS PGothic" charset="-128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5834910" y="1849488"/>
          <a:ext cx="3190508" cy="258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4761" name="Down Arrow 11"/>
          <p:cNvSpPr>
            <a:spLocks noChangeArrowheads="1"/>
          </p:cNvSpPr>
          <p:nvPr/>
        </p:nvSpPr>
        <p:spPr bwMode="auto">
          <a:xfrm>
            <a:off x="4306888" y="4221163"/>
            <a:ext cx="198437" cy="360362"/>
          </a:xfrm>
          <a:prstGeom prst="downArrow">
            <a:avLst>
              <a:gd name="adj1" fmla="val 50000"/>
              <a:gd name="adj2" fmla="val 50285"/>
            </a:avLst>
          </a:prstGeom>
          <a:solidFill>
            <a:srgbClr val="11FF1C"/>
          </a:solidFill>
          <a:ln w="12700">
            <a:solidFill>
              <a:srgbClr val="11FF1C"/>
            </a:solidFill>
            <a:round/>
            <a:headEnd/>
            <a:tailEnd/>
          </a:ln>
        </p:spPr>
        <p:txBody>
          <a:bodyPr/>
          <a:lstStyle/>
          <a:p>
            <a:endParaRPr lang="en-US">
              <a:ea typeface="MS PGothic" charset="-128"/>
              <a:cs typeface="MS PGothic" charset="-128"/>
            </a:endParaRPr>
          </a:p>
        </p:txBody>
      </p:sp>
      <p:sp>
        <p:nvSpPr>
          <p:cNvPr id="74762" name="Down Arrow 12"/>
          <p:cNvSpPr>
            <a:spLocks noChangeArrowheads="1"/>
          </p:cNvSpPr>
          <p:nvPr/>
        </p:nvSpPr>
        <p:spPr bwMode="auto">
          <a:xfrm>
            <a:off x="5768975" y="4221163"/>
            <a:ext cx="198438" cy="360362"/>
          </a:xfrm>
          <a:prstGeom prst="downArrow">
            <a:avLst>
              <a:gd name="adj1" fmla="val 50000"/>
              <a:gd name="adj2" fmla="val 50285"/>
            </a:avLst>
          </a:prstGeom>
          <a:solidFill>
            <a:srgbClr val="11FF1C"/>
          </a:solidFill>
          <a:ln w="12700">
            <a:solidFill>
              <a:srgbClr val="11FF1C"/>
            </a:solidFill>
            <a:round/>
            <a:headEnd/>
            <a:tailEnd/>
          </a:ln>
        </p:spPr>
        <p:txBody>
          <a:bodyPr/>
          <a:lstStyle/>
          <a:p>
            <a:endParaRPr lang="en-US">
              <a:ea typeface="MS PGothic" charset="-128"/>
              <a:cs typeface="MS PGothic" charset="-128"/>
            </a:endParaRPr>
          </a:p>
        </p:txBody>
      </p:sp>
      <p:sp>
        <p:nvSpPr>
          <p:cNvPr id="74763" name="Down Arrow 13"/>
          <p:cNvSpPr>
            <a:spLocks noChangeArrowheads="1"/>
          </p:cNvSpPr>
          <p:nvPr/>
        </p:nvSpPr>
        <p:spPr bwMode="auto">
          <a:xfrm>
            <a:off x="6964363" y="1844675"/>
            <a:ext cx="200025" cy="360363"/>
          </a:xfrm>
          <a:prstGeom prst="downArrow">
            <a:avLst>
              <a:gd name="adj1" fmla="val 50000"/>
              <a:gd name="adj2" fmla="val 49886"/>
            </a:avLst>
          </a:prstGeom>
          <a:solidFill>
            <a:srgbClr val="11FF1C"/>
          </a:solidFill>
          <a:ln w="12700">
            <a:solidFill>
              <a:srgbClr val="11FF1C"/>
            </a:solidFill>
            <a:round/>
            <a:headEnd/>
            <a:tailEnd/>
          </a:ln>
        </p:spPr>
        <p:txBody>
          <a:bodyPr/>
          <a:lstStyle/>
          <a:p>
            <a:endParaRPr lang="en-US">
              <a:ea typeface="MS PGothic" charset="-128"/>
              <a:cs typeface="MS PGothic" charset="-128"/>
            </a:endParaRPr>
          </a:p>
        </p:txBody>
      </p:sp>
      <p:sp>
        <p:nvSpPr>
          <p:cNvPr id="74764" name="Down Arrow 14"/>
          <p:cNvSpPr>
            <a:spLocks noChangeArrowheads="1"/>
          </p:cNvSpPr>
          <p:nvPr/>
        </p:nvSpPr>
        <p:spPr bwMode="auto">
          <a:xfrm>
            <a:off x="8493125" y="1844675"/>
            <a:ext cx="200025" cy="360363"/>
          </a:xfrm>
          <a:prstGeom prst="downArrow">
            <a:avLst>
              <a:gd name="adj1" fmla="val 50000"/>
              <a:gd name="adj2" fmla="val 49886"/>
            </a:avLst>
          </a:prstGeom>
          <a:solidFill>
            <a:srgbClr val="11FF1C"/>
          </a:solidFill>
          <a:ln w="12700">
            <a:solidFill>
              <a:srgbClr val="11FF1C"/>
            </a:solidFill>
            <a:round/>
            <a:headEnd/>
            <a:tailEnd/>
          </a:ln>
        </p:spPr>
        <p:txBody>
          <a:bodyPr/>
          <a:lstStyle/>
          <a:p>
            <a:endParaRPr lang="en-US">
              <a:ea typeface="MS PGothic" charset="-128"/>
              <a:cs typeface="MS PGothic" charset="-128"/>
            </a:endParaRPr>
          </a:p>
        </p:txBody>
      </p:sp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6432550" y="1489075"/>
            <a:ext cx="2009775" cy="3397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600" b="0">
                <a:ea typeface="MS PGothic" charset="-128"/>
                <a:cs typeface="MS PGothic" charset="-128"/>
              </a:rPr>
              <a:t>Total aerobic counts </a:t>
            </a:r>
          </a:p>
        </p:txBody>
      </p: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3575050" y="3860800"/>
            <a:ext cx="2135188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600" b="0">
                <a:ea typeface="MS PGothic" charset="-128"/>
                <a:cs typeface="MS PGothic" charset="-128"/>
              </a:rPr>
              <a:t>Total anaerobic count</a:t>
            </a:r>
          </a:p>
        </p:txBody>
      </p:sp>
      <p:graphicFrame>
        <p:nvGraphicFramePr>
          <p:cNvPr id="18" name="Chart 17"/>
          <p:cNvGraphicFramePr>
            <a:graphicFrameLocks/>
          </p:cNvGraphicFramePr>
          <p:nvPr/>
        </p:nvGraphicFramePr>
        <p:xfrm>
          <a:off x="3176153" y="4236293"/>
          <a:ext cx="3190508" cy="258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4768" name="Text Box 4"/>
          <p:cNvSpPr txBox="1">
            <a:spLocks noChangeArrowheads="1"/>
          </p:cNvSpPr>
          <p:nvPr/>
        </p:nvSpPr>
        <p:spPr bwMode="auto">
          <a:xfrm>
            <a:off x="185738" y="836613"/>
            <a:ext cx="8507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Font typeface="Wingdings" pitchFamily="2" charset="2"/>
              <a:buChar char="Ø"/>
            </a:pPr>
            <a:r>
              <a:rPr lang="en-GB" sz="2400" b="0">
                <a:cs typeface="Arial" pitchFamily="34" charset="0"/>
              </a:rPr>
              <a:t>TESTING WIPES </a:t>
            </a:r>
            <a:r>
              <a:rPr lang="en-GB" sz="2400" b="0">
                <a:ea typeface="DFKai-SB" charset="0"/>
                <a:cs typeface="DFKai-SB" charset="0"/>
              </a:rPr>
              <a:t>EFFICACY: FIELD TRIAL</a:t>
            </a:r>
            <a:endParaRPr lang="en-GB" sz="2400" b="0" i="1">
              <a:ea typeface="DFKai-SB" charset="0"/>
              <a:cs typeface="DFKai-SB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2388" y="163513"/>
            <a:ext cx="850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eaLnBrk="0" hangingPunct="0"/>
            <a:r>
              <a:rPr lang="en-GB" sz="2400">
                <a:solidFill>
                  <a:srgbClr val="000000"/>
                </a:solidFill>
                <a:cs typeface="Arial" pitchFamily="34" charset="0"/>
              </a:rPr>
              <a:t>DO ANTIMICROBIAL WIPES WORK? </a:t>
            </a:r>
            <a:endParaRPr lang="en-GB" sz="2400" i="1">
              <a:solidFill>
                <a:srgbClr val="000000"/>
              </a:solidFill>
              <a:ea typeface="DFKai-SB" charset="0"/>
            </a:endParaRPr>
          </a:p>
        </p:txBody>
      </p:sp>
      <p:sp>
        <p:nvSpPr>
          <p:cNvPr id="74770" name="TextBox 20"/>
          <p:cNvSpPr txBox="1">
            <a:spLocks noChangeArrowheads="1"/>
          </p:cNvSpPr>
          <p:nvPr/>
        </p:nvSpPr>
        <p:spPr bwMode="auto">
          <a:xfrm>
            <a:off x="30163" y="6538913"/>
            <a:ext cx="384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333399"/>
                </a:solidFill>
                <a:ea typeface="MS PGothic" charset="-128"/>
                <a:cs typeface="MS PGothic" charset="-128"/>
              </a:rPr>
              <a:t>41</a:t>
            </a:r>
          </a:p>
        </p:txBody>
      </p:sp>
      <p:sp>
        <p:nvSpPr>
          <p:cNvPr id="74771" name="Text Box 186"/>
          <p:cNvSpPr txBox="1">
            <a:spLocks noChangeArrowheads="1"/>
          </p:cNvSpPr>
          <p:nvPr/>
        </p:nvSpPr>
        <p:spPr bwMode="auto">
          <a:xfrm>
            <a:off x="7696200" y="6608763"/>
            <a:ext cx="13954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200">
                <a:cs typeface="Arial" pitchFamily="34" charset="0"/>
              </a:rPr>
              <a:t>Teleclass  2015</a:t>
            </a:r>
            <a:endParaRPr lang="en-US" sz="120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Box 2"/>
          <p:cNvSpPr txBox="1">
            <a:spLocks noChangeArrowheads="1"/>
          </p:cNvSpPr>
          <p:nvPr/>
        </p:nvSpPr>
        <p:spPr bwMode="auto">
          <a:xfrm>
            <a:off x="184150" y="908050"/>
            <a:ext cx="17637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latin typeface="Verdana" pitchFamily="34" charset="0"/>
                <a:ea typeface="MS PGothic" charset="-128"/>
                <a:cs typeface="MS PGothic" charset="-128"/>
              </a:rPr>
              <a:t>Staphylococci</a:t>
            </a:r>
          </a:p>
          <a:p>
            <a:r>
              <a:rPr lang="en-US" sz="1800" b="0">
                <a:latin typeface="Verdana" pitchFamily="34" charset="0"/>
                <a:ea typeface="MS PGothic" charset="-128"/>
                <a:cs typeface="MS PGothic" charset="-128"/>
              </a:rPr>
              <a:t>Ward-2</a:t>
            </a:r>
          </a:p>
        </p:txBody>
      </p:sp>
      <p:pic>
        <p:nvPicPr>
          <p:cNvPr id="75779" name="Picture 4" descr="university log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94688" y="-26988"/>
            <a:ext cx="863600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119063" y="5876925"/>
            <a:ext cx="1912937" cy="2809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000" b="0">
                <a:solidFill>
                  <a:srgbClr val="000000"/>
                </a:solidFill>
                <a:ea typeface="MS PGothic" charset="-128"/>
                <a:cs typeface="MS PGothic" charset="-128"/>
              </a:rPr>
              <a:t>Siani </a:t>
            </a:r>
            <a:r>
              <a:rPr lang="en-GB" sz="1000" b="0" i="1">
                <a:solidFill>
                  <a:srgbClr val="000000"/>
                </a:solidFill>
                <a:ea typeface="MS PGothic" charset="-128"/>
                <a:cs typeface="MS PGothic" charset="-128"/>
              </a:rPr>
              <a:t>et al. </a:t>
            </a:r>
            <a:r>
              <a:rPr lang="en-GB" sz="1000" b="0">
                <a:solidFill>
                  <a:srgbClr val="000000"/>
                </a:solidFill>
                <a:ea typeface="MS PGothic" charset="-128"/>
                <a:cs typeface="MS PGothic" charset="-128"/>
              </a:rPr>
              <a:t>unpublished data.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979613" y="692150"/>
          <a:ext cx="6383337" cy="6103938"/>
        </p:xfrm>
        <a:graphic>
          <a:graphicData uri="http://schemas.openxmlformats.org/drawingml/2006/table">
            <a:tbl>
              <a:tblPr/>
              <a:tblGrid>
                <a:gridCol w="398462"/>
                <a:gridCol w="212725"/>
                <a:gridCol w="203200"/>
                <a:gridCol w="203200"/>
                <a:gridCol w="203200"/>
                <a:gridCol w="203200"/>
                <a:gridCol w="203200"/>
                <a:gridCol w="195263"/>
                <a:gridCol w="214312"/>
                <a:gridCol w="212725"/>
                <a:gridCol w="214313"/>
                <a:gridCol w="214312"/>
                <a:gridCol w="214313"/>
                <a:gridCol w="214312"/>
                <a:gridCol w="214313"/>
                <a:gridCol w="214312"/>
                <a:gridCol w="214313"/>
                <a:gridCol w="214312"/>
                <a:gridCol w="212725"/>
                <a:gridCol w="212725"/>
                <a:gridCol w="198438"/>
                <a:gridCol w="200025"/>
                <a:gridCol w="200025"/>
                <a:gridCol w="198437"/>
                <a:gridCol w="200025"/>
                <a:gridCol w="198438"/>
                <a:gridCol w="200025"/>
                <a:gridCol w="200025"/>
                <a:gridCol w="198437"/>
                <a:gridCol w="200025"/>
              </a:tblGrid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Gen</a:t>
                      </a: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Phase -1</a:t>
                      </a: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Phase-2</a:t>
                      </a: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Phase-3</a:t>
                      </a: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</a:t>
                      </a: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</a:t>
                      </a: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98" marR="8439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2388" y="163513"/>
            <a:ext cx="850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eaLnBrk="0" hangingPunct="0"/>
            <a:r>
              <a:rPr lang="en-GB" sz="2400">
                <a:solidFill>
                  <a:srgbClr val="000000"/>
                </a:solidFill>
                <a:cs typeface="Arial" pitchFamily="34" charset="0"/>
              </a:rPr>
              <a:t>DO ANTIMICROBIAL WIPES WORK? </a:t>
            </a:r>
            <a:endParaRPr lang="en-GB" sz="2400" i="1">
              <a:solidFill>
                <a:srgbClr val="000000"/>
              </a:solidFill>
              <a:ea typeface="DFKai-SB" charset="0"/>
            </a:endParaRPr>
          </a:p>
        </p:txBody>
      </p:sp>
      <p:sp>
        <p:nvSpPr>
          <p:cNvPr id="76546" name="TextBox 9"/>
          <p:cNvSpPr txBox="1">
            <a:spLocks noChangeArrowheads="1"/>
          </p:cNvSpPr>
          <p:nvPr/>
        </p:nvSpPr>
        <p:spPr bwMode="auto">
          <a:xfrm>
            <a:off x="30163" y="6538913"/>
            <a:ext cx="384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333399"/>
                </a:solidFill>
                <a:ea typeface="MS PGothic" charset="-128"/>
                <a:cs typeface="MS PGothic" charset="-128"/>
              </a:rPr>
              <a:t>42</a:t>
            </a:r>
          </a:p>
        </p:txBody>
      </p:sp>
      <p:sp>
        <p:nvSpPr>
          <p:cNvPr id="76547" name="Text Box 186"/>
          <p:cNvSpPr txBox="1">
            <a:spLocks noChangeArrowheads="1"/>
          </p:cNvSpPr>
          <p:nvPr/>
        </p:nvSpPr>
        <p:spPr bwMode="auto">
          <a:xfrm>
            <a:off x="7696200" y="6608763"/>
            <a:ext cx="13954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200">
                <a:cs typeface="Arial" pitchFamily="34" charset="0"/>
              </a:rPr>
              <a:t>Teleclass  2015</a:t>
            </a:r>
            <a:endParaRPr lang="en-US" sz="120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16"/>
          <p:cNvSpPr txBox="1">
            <a:spLocks noChangeArrowheads="1"/>
          </p:cNvSpPr>
          <p:nvPr/>
        </p:nvSpPr>
        <p:spPr bwMode="auto">
          <a:xfrm>
            <a:off x="119063" y="2349500"/>
            <a:ext cx="5316537" cy="666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82675" eaLnBrk="0" hangingPunct="0">
              <a:lnSpc>
                <a:spcPct val="120000"/>
              </a:lnSpc>
            </a:pPr>
            <a:r>
              <a:rPr lang="en-GB" sz="3200">
                <a:solidFill>
                  <a:srgbClr val="000000"/>
                </a:solidFill>
                <a:cs typeface="Times" pitchFamily="4" charset="0"/>
              </a:rPr>
              <a:t>Education &amp; Training</a:t>
            </a:r>
          </a:p>
        </p:txBody>
      </p:sp>
      <p:pic>
        <p:nvPicPr>
          <p:cNvPr id="76803" name="Picture 10" descr="university log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94663" y="11113"/>
            <a:ext cx="1063625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4" name="TextBox 12"/>
          <p:cNvSpPr txBox="1">
            <a:spLocks noChangeArrowheads="1"/>
          </p:cNvSpPr>
          <p:nvPr/>
        </p:nvSpPr>
        <p:spPr bwMode="auto">
          <a:xfrm>
            <a:off x="30163" y="6538913"/>
            <a:ext cx="384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333399"/>
                </a:solidFill>
                <a:ea typeface="MS PGothic" charset="-128"/>
                <a:cs typeface="MS PGothic" charset="-128"/>
              </a:rPr>
              <a:t>43</a:t>
            </a:r>
          </a:p>
        </p:txBody>
      </p:sp>
      <p:pic>
        <p:nvPicPr>
          <p:cNvPr id="76805" name="Picture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97563" y="1989138"/>
            <a:ext cx="3238500" cy="263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6" name="Text Box 186"/>
          <p:cNvSpPr txBox="1">
            <a:spLocks noChangeArrowheads="1"/>
          </p:cNvSpPr>
          <p:nvPr/>
        </p:nvSpPr>
        <p:spPr bwMode="auto">
          <a:xfrm>
            <a:off x="7696200" y="6608763"/>
            <a:ext cx="13954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200">
                <a:cs typeface="Arial" pitchFamily="34" charset="0"/>
              </a:rPr>
              <a:t>Teleclass  2015</a:t>
            </a:r>
            <a:endParaRPr lang="en-US" sz="120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14"/>
          <p:cNvSpPr txBox="1">
            <a:spLocks noChangeArrowheads="1"/>
          </p:cNvSpPr>
          <p:nvPr/>
        </p:nvSpPr>
        <p:spPr bwMode="auto">
          <a:xfrm>
            <a:off x="52388" y="44450"/>
            <a:ext cx="8340725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82675" eaLnBrk="0" hangingPunct="0">
              <a:tabLst>
                <a:tab pos="533400" algn="l"/>
                <a:tab pos="808038" algn="l"/>
                <a:tab pos="1341438" algn="l"/>
              </a:tabLst>
            </a:pPr>
            <a:r>
              <a:rPr lang="en-GB" sz="2400">
                <a:solidFill>
                  <a:srgbClr val="FFFFFF"/>
                </a:solidFill>
                <a:ea typeface="MS PGothic" charset="-128"/>
              </a:rPr>
              <a:t>LIMITATIONS OF CURRENT SURFACE INTERVENTIONS</a:t>
            </a:r>
          </a:p>
        </p:txBody>
      </p:sp>
      <p:sp>
        <p:nvSpPr>
          <p:cNvPr id="77827" name="Rectangle 4"/>
          <p:cNvSpPr>
            <a:spLocks noChangeArrowheads="1"/>
          </p:cNvSpPr>
          <p:nvPr/>
        </p:nvSpPr>
        <p:spPr bwMode="auto">
          <a:xfrm>
            <a:off x="250825" y="836613"/>
            <a:ext cx="7645400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GB">
                <a:ea typeface="MS PGothic" charset="-128"/>
                <a:cs typeface="MS PGothic" charset="-128"/>
              </a:rPr>
              <a:t>Integral to infection control and prevention  </a:t>
            </a:r>
          </a:p>
          <a:p>
            <a:pPr marL="342900" indent="-342900">
              <a:lnSpc>
                <a:spcPct val="120000"/>
              </a:lnSpc>
            </a:pPr>
            <a:r>
              <a:rPr lang="en-GB" b="0">
                <a:ea typeface="MS PGothic" charset="-128"/>
                <a:cs typeface="MS PGothic" charset="-128"/>
              </a:rPr>
              <a:t>NHS personnel (medical and non-medical staff) and NHS users (patients and visitors).  </a:t>
            </a:r>
          </a:p>
          <a:p>
            <a:pPr marL="342900" indent="-342900">
              <a:lnSpc>
                <a:spcPct val="120000"/>
              </a:lnSpc>
            </a:pPr>
            <a:endParaRPr lang="en-GB">
              <a:ea typeface="MS PGothic" charset="-128"/>
              <a:cs typeface="MS PGothic" charset="-128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>
                <a:ea typeface="MS PGothic" charset="-128"/>
                <a:cs typeface="MS PGothic" charset="-128"/>
              </a:rPr>
              <a:t>Evidence that they can contribute to reductions in HCAIs.</a:t>
            </a:r>
          </a:p>
          <a:p>
            <a:pPr marL="342900" indent="-342900">
              <a:lnSpc>
                <a:spcPct val="120000"/>
              </a:lnSpc>
            </a:pPr>
            <a:r>
              <a:rPr lang="en-GB" sz="1400" b="0">
                <a:solidFill>
                  <a:srgbClr val="000000"/>
                </a:solidFill>
                <a:ea typeface="MS PGothic" charset="-128"/>
                <a:cs typeface="MS PGothic" charset="-128"/>
              </a:rPr>
              <a:t>Siani &amp; Maillard</a:t>
            </a:r>
            <a:r>
              <a:rPr lang="en-GB" sz="1400" b="0" i="1">
                <a:solidFill>
                  <a:srgbClr val="000000"/>
                </a:solidFill>
                <a:ea typeface="MS PGothic" charset="-128"/>
                <a:cs typeface="MS PGothic" charset="-128"/>
              </a:rPr>
              <a:t>. Eur J Clin Microbiol Infect Dis</a:t>
            </a:r>
            <a:r>
              <a:rPr lang="en-GB" sz="1400" b="0">
                <a:solidFill>
                  <a:srgbClr val="000000"/>
                </a:solidFill>
                <a:ea typeface="MS PGothic" charset="-128"/>
                <a:cs typeface="MS PGothic" charset="-128"/>
              </a:rPr>
              <a:t> 2015: DOI: 10.1007/s10096-014-2205-9.</a:t>
            </a:r>
          </a:p>
          <a:p>
            <a:pPr marL="342900" indent="-342900">
              <a:lnSpc>
                <a:spcPct val="120000"/>
              </a:lnSpc>
            </a:pPr>
            <a:endParaRPr lang="en-GB">
              <a:ea typeface="MS PGothic" charset="-128"/>
              <a:cs typeface="MS PGothic" charset="-128"/>
            </a:endParaRP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GB">
                <a:ea typeface="MS PGothic" charset="-128"/>
                <a:cs typeface="MS PGothic" charset="-128"/>
              </a:rPr>
              <a:t>Disparity in training</a:t>
            </a:r>
          </a:p>
          <a:p>
            <a:pPr marL="342900" indent="-342900">
              <a:lnSpc>
                <a:spcPct val="120000"/>
              </a:lnSpc>
            </a:pPr>
            <a:r>
              <a:rPr lang="en-GB" b="0">
                <a:ea typeface="MS PGothic" charset="-128"/>
                <a:cs typeface="MS PGothic" charset="-128"/>
              </a:rPr>
              <a:t>Nurses and healthcare assistants were provided with induction training on infection control in 90% of NHS Trusts, whilst only 16% of senior doctors received training. </a:t>
            </a:r>
          </a:p>
          <a:p>
            <a:pPr marL="342900" indent="-342900">
              <a:lnSpc>
                <a:spcPct val="120000"/>
              </a:lnSpc>
            </a:pPr>
            <a:r>
              <a:rPr lang="en-GB" sz="1400" b="0">
                <a:ea typeface="MS PGothic" charset="-128"/>
                <a:cs typeface="MS PGothic" charset="-128"/>
              </a:rPr>
              <a:t>National Audit Office, </a:t>
            </a:r>
            <a:r>
              <a:rPr lang="en-GB" sz="1400" b="0" i="1">
                <a:ea typeface="MS PGothic" charset="-128"/>
                <a:cs typeface="MS PGothic" charset="-128"/>
              </a:rPr>
              <a:t>The management and control of hospital acquired infection in acute NHS trusts in England.</a:t>
            </a:r>
            <a:r>
              <a:rPr lang="en-GB" sz="1400" b="0">
                <a:ea typeface="MS PGothic" charset="-128"/>
                <a:cs typeface="MS PGothic" charset="-128"/>
              </a:rPr>
              <a:t>, 2009, The Stationary Office: London</a:t>
            </a:r>
          </a:p>
          <a:p>
            <a:pPr marL="342900" indent="-342900"/>
            <a:endParaRPr lang="en-GB">
              <a:solidFill>
                <a:srgbClr val="000000"/>
              </a:solidFill>
              <a:ea typeface="MS PGothic" charset="-128"/>
              <a:cs typeface="MS PGothic" charset="-128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>
              <a:solidFill>
                <a:srgbClr val="000000"/>
              </a:solidFill>
              <a:ea typeface="MS PGothic" charset="-128"/>
              <a:cs typeface="MS PGothic" charset="-128"/>
            </a:endParaRPr>
          </a:p>
          <a:p>
            <a:pPr marL="342900" indent="-342900">
              <a:lnSpc>
                <a:spcPct val="120000"/>
              </a:lnSpc>
            </a:pPr>
            <a:endParaRPr lang="en-GB" sz="1400" b="0">
              <a:ea typeface="MS PGothic" charset="-128"/>
              <a:cs typeface="MS PGothic" charset="-128"/>
            </a:endParaRPr>
          </a:p>
        </p:txBody>
      </p:sp>
      <p:sp>
        <p:nvSpPr>
          <p:cNvPr id="77828" name="Text Box 14"/>
          <p:cNvSpPr txBox="1">
            <a:spLocks noChangeArrowheads="1"/>
          </p:cNvSpPr>
          <p:nvPr/>
        </p:nvSpPr>
        <p:spPr bwMode="auto">
          <a:xfrm>
            <a:off x="-14288" y="158750"/>
            <a:ext cx="4305301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82675" eaLnBrk="0" hangingPunct="0">
              <a:tabLst>
                <a:tab pos="533400" algn="l"/>
                <a:tab pos="808038" algn="l"/>
                <a:tab pos="1341438" algn="l"/>
              </a:tabLst>
            </a:pPr>
            <a:r>
              <a:rPr lang="en-GB" sz="2400">
                <a:solidFill>
                  <a:srgbClr val="000000"/>
                </a:solidFill>
                <a:ea typeface="MS PGothic" charset="-128"/>
              </a:rPr>
              <a:t>EDUCATION AND TRAINING </a:t>
            </a:r>
          </a:p>
        </p:txBody>
      </p:sp>
      <p:sp>
        <p:nvSpPr>
          <p:cNvPr id="77829" name="TextBox 16"/>
          <p:cNvSpPr txBox="1">
            <a:spLocks noChangeArrowheads="1"/>
          </p:cNvSpPr>
          <p:nvPr/>
        </p:nvSpPr>
        <p:spPr bwMode="auto">
          <a:xfrm>
            <a:off x="30163" y="6538913"/>
            <a:ext cx="384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333399"/>
                </a:solidFill>
                <a:ea typeface="MS PGothic" charset="-128"/>
                <a:cs typeface="MS PGothic" charset="-128"/>
              </a:rPr>
              <a:t>44</a:t>
            </a:r>
          </a:p>
        </p:txBody>
      </p:sp>
      <p:grpSp>
        <p:nvGrpSpPr>
          <p:cNvPr id="77830" name="Group 17"/>
          <p:cNvGrpSpPr>
            <a:grpSpLocks/>
          </p:cNvGrpSpPr>
          <p:nvPr/>
        </p:nvGrpSpPr>
        <p:grpSpPr bwMode="auto">
          <a:xfrm>
            <a:off x="7696200" y="11113"/>
            <a:ext cx="1462088" cy="6862762"/>
            <a:chOff x="8337376" y="11752"/>
            <a:chExt cx="1584501" cy="6862600"/>
          </a:xfrm>
        </p:grpSpPr>
        <p:sp>
          <p:nvSpPr>
            <p:cNvPr id="77831" name="Text Box 186"/>
            <p:cNvSpPr txBox="1">
              <a:spLocks noChangeArrowheads="1"/>
            </p:cNvSpPr>
            <p:nvPr/>
          </p:nvSpPr>
          <p:spPr bwMode="auto">
            <a:xfrm>
              <a:off x="8337376" y="6597353"/>
              <a:ext cx="151216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200">
                  <a:cs typeface="Arial" pitchFamily="34" charset="0"/>
                </a:rPr>
                <a:t>Teleclass  2015</a:t>
              </a:r>
              <a:endParaRPr lang="en-US" sz="1200">
                <a:cs typeface="Arial" pitchFamily="34" charset="0"/>
              </a:endParaRPr>
            </a:p>
          </p:txBody>
        </p:sp>
        <p:pic>
          <p:nvPicPr>
            <p:cNvPr id="77832" name="Picture 10" descr="university logo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769424" y="11752"/>
              <a:ext cx="1152453" cy="1124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833" name="Picture 20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-5400000">
              <a:off x="8373382" y="3392997"/>
              <a:ext cx="1944216" cy="1152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834" name="Picture 21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rot="-5400000">
              <a:off x="8396244" y="1508370"/>
              <a:ext cx="1908934" cy="1141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835" name="Picture 22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-5400000">
              <a:off x="8504878" y="5196230"/>
              <a:ext cx="1665669" cy="1136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14"/>
          <p:cNvSpPr txBox="1">
            <a:spLocks noChangeArrowheads="1"/>
          </p:cNvSpPr>
          <p:nvPr/>
        </p:nvSpPr>
        <p:spPr bwMode="auto">
          <a:xfrm>
            <a:off x="52388" y="44450"/>
            <a:ext cx="8340725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82675" eaLnBrk="0" hangingPunct="0">
              <a:tabLst>
                <a:tab pos="533400" algn="l"/>
                <a:tab pos="808038" algn="l"/>
                <a:tab pos="1341438" algn="l"/>
              </a:tabLst>
            </a:pPr>
            <a:r>
              <a:rPr lang="en-GB" sz="2400">
                <a:solidFill>
                  <a:srgbClr val="FFFFFF"/>
                </a:solidFill>
                <a:ea typeface="MS PGothic" charset="-128"/>
              </a:rPr>
              <a:t>LIMITATIONS OF CURRENT SURFACE INTERVENTIONS</a:t>
            </a:r>
          </a:p>
        </p:txBody>
      </p:sp>
      <p:sp>
        <p:nvSpPr>
          <p:cNvPr id="78851" name="Rectangle 4"/>
          <p:cNvSpPr>
            <a:spLocks noChangeArrowheads="1"/>
          </p:cNvSpPr>
          <p:nvPr/>
        </p:nvSpPr>
        <p:spPr bwMode="auto">
          <a:xfrm>
            <a:off x="250825" y="836613"/>
            <a:ext cx="76454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GB">
                <a:ea typeface="MS PGothic" charset="-128"/>
                <a:cs typeface="MS PGothic" charset="-128"/>
              </a:rPr>
              <a:t>From wipe manufacturers – Training tools &amp; Audit</a:t>
            </a:r>
            <a:endParaRPr lang="en-GB" b="0">
              <a:solidFill>
                <a:srgbClr val="000000"/>
              </a:solidFill>
              <a:ea typeface="MS PGothic" charset="-128"/>
              <a:cs typeface="MS PGothic" charset="-128"/>
            </a:endParaRPr>
          </a:p>
          <a:p>
            <a:pPr>
              <a:lnSpc>
                <a:spcPct val="120000"/>
              </a:lnSpc>
            </a:pPr>
            <a:endParaRPr lang="en-GB" sz="1400" b="0">
              <a:ea typeface="MS PGothic" charset="-128"/>
              <a:cs typeface="MS PGothic" charset="-128"/>
            </a:endParaRPr>
          </a:p>
        </p:txBody>
      </p:sp>
      <p:sp>
        <p:nvSpPr>
          <p:cNvPr id="78852" name="Text Box 14"/>
          <p:cNvSpPr txBox="1">
            <a:spLocks noChangeArrowheads="1"/>
          </p:cNvSpPr>
          <p:nvPr/>
        </p:nvSpPr>
        <p:spPr bwMode="auto">
          <a:xfrm>
            <a:off x="-14288" y="158750"/>
            <a:ext cx="4305301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82675" eaLnBrk="0" hangingPunct="0">
              <a:tabLst>
                <a:tab pos="533400" algn="l"/>
                <a:tab pos="808038" algn="l"/>
                <a:tab pos="1341438" algn="l"/>
              </a:tabLst>
            </a:pPr>
            <a:r>
              <a:rPr lang="en-GB" sz="2400">
                <a:solidFill>
                  <a:srgbClr val="000000"/>
                </a:solidFill>
                <a:ea typeface="MS PGothic" charset="-128"/>
              </a:rPr>
              <a:t>EDUCATION AND TRAINING </a:t>
            </a:r>
          </a:p>
        </p:txBody>
      </p:sp>
      <p:sp>
        <p:nvSpPr>
          <p:cNvPr id="78853" name="TextBox 16"/>
          <p:cNvSpPr txBox="1">
            <a:spLocks noChangeArrowheads="1"/>
          </p:cNvSpPr>
          <p:nvPr/>
        </p:nvSpPr>
        <p:spPr bwMode="auto">
          <a:xfrm>
            <a:off x="30163" y="6538913"/>
            <a:ext cx="384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333399"/>
                </a:solidFill>
                <a:ea typeface="MS PGothic" charset="-128"/>
                <a:cs typeface="MS PGothic" charset="-128"/>
              </a:rPr>
              <a:t>45</a:t>
            </a:r>
          </a:p>
        </p:txBody>
      </p:sp>
      <p:grpSp>
        <p:nvGrpSpPr>
          <p:cNvPr id="78854" name="Group 17"/>
          <p:cNvGrpSpPr>
            <a:grpSpLocks/>
          </p:cNvGrpSpPr>
          <p:nvPr/>
        </p:nvGrpSpPr>
        <p:grpSpPr bwMode="auto">
          <a:xfrm>
            <a:off x="7696200" y="11113"/>
            <a:ext cx="1462088" cy="6862762"/>
            <a:chOff x="8337376" y="11752"/>
            <a:chExt cx="1584501" cy="6862600"/>
          </a:xfrm>
        </p:grpSpPr>
        <p:sp>
          <p:nvSpPr>
            <p:cNvPr id="78859" name="Text Box 186"/>
            <p:cNvSpPr txBox="1">
              <a:spLocks noChangeArrowheads="1"/>
            </p:cNvSpPr>
            <p:nvPr/>
          </p:nvSpPr>
          <p:spPr bwMode="auto">
            <a:xfrm>
              <a:off x="8337376" y="6597353"/>
              <a:ext cx="151216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200">
                  <a:cs typeface="Arial" pitchFamily="34" charset="0"/>
                </a:rPr>
                <a:t>Teleclass  2015</a:t>
              </a:r>
              <a:endParaRPr lang="en-US" sz="1200">
                <a:cs typeface="Arial" pitchFamily="34" charset="0"/>
              </a:endParaRPr>
            </a:p>
          </p:txBody>
        </p:sp>
        <p:pic>
          <p:nvPicPr>
            <p:cNvPr id="78860" name="Picture 10" descr="university logo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769424" y="11752"/>
              <a:ext cx="1152453" cy="1124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61" name="Picture 20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-5400000">
              <a:off x="8373382" y="3392997"/>
              <a:ext cx="1944216" cy="1152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62" name="Picture 21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rot="-5400000">
              <a:off x="8396244" y="1508370"/>
              <a:ext cx="1908934" cy="1141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63" name="Picture 22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-5400000">
              <a:off x="8504878" y="5196230"/>
              <a:ext cx="1665669" cy="1136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8855" name="Picture 2" descr="transference_page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0875" y="4292600"/>
            <a:ext cx="2911475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6" name="Picture 3" descr="Training_Flyer_v4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85738" y="1773238"/>
            <a:ext cx="18510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7" name="Picture 5" descr="CSJ-Cover_V2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112963" y="1989138"/>
            <a:ext cx="2168525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8" name="Picture 6" descr="PDI sanicare a4 advert.pdf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371975" y="1341438"/>
            <a:ext cx="3794125" cy="519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16"/>
          <p:cNvSpPr txBox="1">
            <a:spLocks noChangeArrowheads="1"/>
          </p:cNvSpPr>
          <p:nvPr/>
        </p:nvSpPr>
        <p:spPr bwMode="auto">
          <a:xfrm>
            <a:off x="-30163" y="2349500"/>
            <a:ext cx="6675438" cy="666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82675" eaLnBrk="0" hangingPunct="0">
              <a:lnSpc>
                <a:spcPct val="120000"/>
              </a:lnSpc>
            </a:pPr>
            <a:r>
              <a:rPr lang="en-GB" sz="3200">
                <a:solidFill>
                  <a:srgbClr val="000000"/>
                </a:solidFill>
                <a:cs typeface="Times" pitchFamily="4" charset="0"/>
              </a:rPr>
              <a:t>A way forward</a:t>
            </a:r>
          </a:p>
        </p:txBody>
      </p:sp>
      <p:pic>
        <p:nvPicPr>
          <p:cNvPr id="79875" name="Picture 10" descr="university log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94663" y="11113"/>
            <a:ext cx="1063625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TextBox 8"/>
          <p:cNvSpPr txBox="1">
            <a:spLocks noChangeArrowheads="1"/>
          </p:cNvSpPr>
          <p:nvPr/>
        </p:nvSpPr>
        <p:spPr bwMode="auto">
          <a:xfrm>
            <a:off x="30163" y="6538913"/>
            <a:ext cx="384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333399"/>
                </a:solidFill>
                <a:ea typeface="MS PGothic" charset="-128"/>
                <a:cs typeface="MS PGothic" charset="-128"/>
              </a:rPr>
              <a:t>46</a:t>
            </a:r>
          </a:p>
        </p:txBody>
      </p:sp>
      <p:pic>
        <p:nvPicPr>
          <p:cNvPr id="79877" name="Picture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1763" y="1844675"/>
            <a:ext cx="390048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8" name="Text Box 186"/>
          <p:cNvSpPr txBox="1">
            <a:spLocks noChangeArrowheads="1"/>
          </p:cNvSpPr>
          <p:nvPr/>
        </p:nvSpPr>
        <p:spPr bwMode="auto">
          <a:xfrm>
            <a:off x="7696200" y="6608763"/>
            <a:ext cx="13954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200">
                <a:cs typeface="Arial" pitchFamily="34" charset="0"/>
              </a:rPr>
              <a:t>Teleclass  2015</a:t>
            </a:r>
            <a:endParaRPr lang="en-US" sz="120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14"/>
          <p:cNvSpPr txBox="1">
            <a:spLocks noChangeArrowheads="1"/>
          </p:cNvSpPr>
          <p:nvPr/>
        </p:nvSpPr>
        <p:spPr bwMode="auto">
          <a:xfrm>
            <a:off x="52388" y="44450"/>
            <a:ext cx="8340725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82675" eaLnBrk="0" hangingPunct="0">
              <a:tabLst>
                <a:tab pos="533400" algn="l"/>
                <a:tab pos="808038" algn="l"/>
                <a:tab pos="1341438" algn="l"/>
              </a:tabLst>
            </a:pPr>
            <a:r>
              <a:rPr lang="en-GB" sz="2400">
                <a:solidFill>
                  <a:srgbClr val="FFFFFF"/>
                </a:solidFill>
                <a:ea typeface="MS PGothic" charset="-128"/>
              </a:rPr>
              <a:t>LIMITATIONS OF CURRENT SURFACE INTERVENTIONS</a:t>
            </a:r>
          </a:p>
        </p:txBody>
      </p:sp>
      <p:sp>
        <p:nvSpPr>
          <p:cNvPr id="80899" name="Text Box 14"/>
          <p:cNvSpPr txBox="1">
            <a:spLocks noChangeArrowheads="1"/>
          </p:cNvSpPr>
          <p:nvPr/>
        </p:nvSpPr>
        <p:spPr bwMode="auto">
          <a:xfrm>
            <a:off x="52388" y="87313"/>
            <a:ext cx="2817812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82675" eaLnBrk="0" hangingPunct="0">
              <a:tabLst>
                <a:tab pos="533400" algn="l"/>
                <a:tab pos="808038" algn="l"/>
                <a:tab pos="1341438" algn="l"/>
              </a:tabLst>
            </a:pPr>
            <a:r>
              <a:rPr lang="en-GB" sz="2400">
                <a:solidFill>
                  <a:srgbClr val="000000"/>
                </a:solidFill>
                <a:ea typeface="MS PGothic" charset="-128"/>
              </a:rPr>
              <a:t>A WAY FORWARD</a:t>
            </a:r>
          </a:p>
        </p:txBody>
      </p:sp>
      <p:sp>
        <p:nvSpPr>
          <p:cNvPr id="80900" name="Rectangle 2"/>
          <p:cNvSpPr>
            <a:spLocks noChangeArrowheads="1"/>
          </p:cNvSpPr>
          <p:nvPr/>
        </p:nvSpPr>
        <p:spPr bwMode="auto">
          <a:xfrm>
            <a:off x="119063" y="4062413"/>
            <a:ext cx="784225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ea typeface="MS PGothic" charset="-128"/>
                <a:cs typeface="MS PGothic" charset="-128"/>
              </a:rPr>
              <a:t>Education of end users</a:t>
            </a:r>
          </a:p>
          <a:p>
            <a:endParaRPr lang="en-GB" b="0">
              <a:ea typeface="MS PGothic" charset="-128"/>
              <a:cs typeface="MS PGothic" charset="-128"/>
            </a:endParaRPr>
          </a:p>
          <a:p>
            <a:pPr>
              <a:buFont typeface="Arial" pitchFamily="34" charset="0"/>
              <a:buChar char="•"/>
            </a:pPr>
            <a:r>
              <a:rPr lang="en-GB" b="0">
                <a:ea typeface="MS PGothic" charset="-128"/>
                <a:cs typeface="MS PGothic" charset="-128"/>
              </a:rPr>
              <a:t>Joint manufacturers and NHS provider responsibilities</a:t>
            </a:r>
          </a:p>
          <a:p>
            <a:endParaRPr lang="en-GB" b="0">
              <a:ea typeface="MS PGothic" charset="-128"/>
              <a:cs typeface="MS PGothic" charset="-128"/>
            </a:endParaRPr>
          </a:p>
          <a:p>
            <a:pPr>
              <a:buFont typeface="Arial" pitchFamily="34" charset="0"/>
              <a:buChar char="•"/>
            </a:pPr>
            <a:r>
              <a:rPr lang="en-GB" b="0">
                <a:ea typeface="MS PGothic" charset="-128"/>
                <a:cs typeface="MS PGothic" charset="-128"/>
              </a:rPr>
              <a:t>Procurement - include product training, educational material (poster etc.)</a:t>
            </a:r>
          </a:p>
          <a:p>
            <a:endParaRPr lang="en-GB">
              <a:ea typeface="MS PGothic" charset="-128"/>
              <a:cs typeface="MS PGothic" charset="-128"/>
            </a:endParaRPr>
          </a:p>
        </p:txBody>
      </p:sp>
      <p:sp>
        <p:nvSpPr>
          <p:cNvPr id="80901" name="Rectangle 6"/>
          <p:cNvSpPr>
            <a:spLocks noChangeArrowheads="1"/>
          </p:cNvSpPr>
          <p:nvPr/>
        </p:nvSpPr>
        <p:spPr bwMode="auto">
          <a:xfrm>
            <a:off x="119063" y="908050"/>
            <a:ext cx="7643812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ea typeface="MS PGothic" charset="-128"/>
                <a:cs typeface="MS PGothic" charset="-128"/>
              </a:rPr>
              <a:t>Auditing product efficacy and usage – manufacturers’ responsibility</a:t>
            </a:r>
          </a:p>
          <a:p>
            <a:endParaRPr lang="en-GB">
              <a:ea typeface="MS PGothic" charset="-128"/>
              <a:cs typeface="MS PGothic" charset="-128"/>
            </a:endParaRPr>
          </a:p>
          <a:p>
            <a:pPr>
              <a:buFont typeface="Arial" pitchFamily="34" charset="0"/>
              <a:buChar char="•"/>
            </a:pPr>
            <a:r>
              <a:rPr lang="en-GB" b="0">
                <a:ea typeface="MS PGothic" charset="-128"/>
                <a:cs typeface="MS PGothic" charset="-128"/>
              </a:rPr>
              <a:t>The choice of disinfectant will depend on its intended use, thus the manufacturer’s instructions should be followed to ensure correct application</a:t>
            </a:r>
          </a:p>
          <a:p>
            <a:r>
              <a:rPr lang="en-GB" sz="1400" b="0">
                <a:ea typeface="MS PGothic" charset="-128"/>
                <a:cs typeface="MS PGothic" charset="-128"/>
              </a:rPr>
              <a:t>Maillard &amp; McDonald. </a:t>
            </a:r>
            <a:r>
              <a:rPr lang="en-GB" sz="1400" b="0" i="1">
                <a:ea typeface="MS PGothic" charset="-128"/>
                <a:cs typeface="MS PGothic" charset="-128"/>
              </a:rPr>
              <a:t>In Pract </a:t>
            </a:r>
            <a:r>
              <a:rPr lang="en-GB" sz="1400" b="0">
                <a:ea typeface="MS PGothic" charset="-128"/>
                <a:cs typeface="MS PGothic" charset="-128"/>
              </a:rPr>
              <a:t>2012;34: 292-9.</a:t>
            </a:r>
            <a:r>
              <a:rPr lang="en-GB" sz="1400" b="0" i="1">
                <a:ea typeface="MS PGothic" charset="-128"/>
                <a:cs typeface="MS PGothic" charset="-128"/>
              </a:rPr>
              <a:t> </a:t>
            </a:r>
          </a:p>
          <a:p>
            <a:endParaRPr lang="en-GB" b="0" i="1">
              <a:ea typeface="MS PGothic" charset="-128"/>
              <a:cs typeface="MS PGothic" charset="-128"/>
            </a:endParaRPr>
          </a:p>
          <a:p>
            <a:pPr>
              <a:buFont typeface="Arial" pitchFamily="34" charset="0"/>
              <a:buChar char="•"/>
            </a:pPr>
            <a:r>
              <a:rPr lang="en-GB" b="0">
                <a:ea typeface="MS PGothic" charset="-128"/>
                <a:cs typeface="MS PGothic" charset="-128"/>
              </a:rPr>
              <a:t>Procurement – include auditing as part of product package</a:t>
            </a:r>
          </a:p>
        </p:txBody>
      </p:sp>
      <p:sp>
        <p:nvSpPr>
          <p:cNvPr id="80902" name="TextBox 14"/>
          <p:cNvSpPr txBox="1">
            <a:spLocks noChangeArrowheads="1"/>
          </p:cNvSpPr>
          <p:nvPr/>
        </p:nvSpPr>
        <p:spPr bwMode="auto">
          <a:xfrm>
            <a:off x="30163" y="6538913"/>
            <a:ext cx="384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333399"/>
                </a:solidFill>
                <a:ea typeface="MS PGothic" charset="-128"/>
                <a:cs typeface="MS PGothic" charset="-128"/>
              </a:rPr>
              <a:t>47</a:t>
            </a:r>
          </a:p>
        </p:txBody>
      </p:sp>
      <p:grpSp>
        <p:nvGrpSpPr>
          <p:cNvPr id="80903" name="Group 15"/>
          <p:cNvGrpSpPr>
            <a:grpSpLocks/>
          </p:cNvGrpSpPr>
          <p:nvPr/>
        </p:nvGrpSpPr>
        <p:grpSpPr bwMode="auto">
          <a:xfrm>
            <a:off x="7696200" y="11113"/>
            <a:ext cx="1462088" cy="6862762"/>
            <a:chOff x="8337376" y="11752"/>
            <a:chExt cx="1584501" cy="6862600"/>
          </a:xfrm>
        </p:grpSpPr>
        <p:sp>
          <p:nvSpPr>
            <p:cNvPr id="80904" name="Text Box 186"/>
            <p:cNvSpPr txBox="1">
              <a:spLocks noChangeArrowheads="1"/>
            </p:cNvSpPr>
            <p:nvPr/>
          </p:nvSpPr>
          <p:spPr bwMode="auto">
            <a:xfrm>
              <a:off x="8337376" y="6597353"/>
              <a:ext cx="151216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200">
                  <a:cs typeface="Arial" pitchFamily="34" charset="0"/>
                </a:rPr>
                <a:t>Teleclass  2015</a:t>
              </a:r>
              <a:endParaRPr lang="en-US" sz="1200">
                <a:cs typeface="Arial" pitchFamily="34" charset="0"/>
              </a:endParaRPr>
            </a:p>
          </p:txBody>
        </p:sp>
        <p:pic>
          <p:nvPicPr>
            <p:cNvPr id="80905" name="Picture 10" descr="university logo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769424" y="11752"/>
              <a:ext cx="1152453" cy="1124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906" name="Picture 18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-5400000">
              <a:off x="8373382" y="3392997"/>
              <a:ext cx="1944216" cy="1152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907" name="Picture 19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rot="-5400000">
              <a:off x="8396244" y="1508370"/>
              <a:ext cx="1908934" cy="1141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908" name="Picture 20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-5400000">
              <a:off x="8504878" y="5196230"/>
              <a:ext cx="1665669" cy="1136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ChangeArrowheads="1"/>
          </p:cNvSpPr>
          <p:nvPr/>
        </p:nvSpPr>
        <p:spPr bwMode="auto">
          <a:xfrm>
            <a:off x="252413" y="1196975"/>
            <a:ext cx="85074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ea typeface="MS PGothic" charset="-128"/>
                <a:cs typeface="MS PGothic" charset="-128"/>
              </a:rPr>
              <a:t>BETTER UNDERSTANDING</a:t>
            </a:r>
          </a:p>
        </p:txBody>
      </p:sp>
      <p:sp>
        <p:nvSpPr>
          <p:cNvPr id="81923" name="Oval 5"/>
          <p:cNvSpPr>
            <a:spLocks noChangeArrowheads="1"/>
          </p:cNvSpPr>
          <p:nvPr/>
        </p:nvSpPr>
        <p:spPr bwMode="auto">
          <a:xfrm>
            <a:off x="2670175" y="1916113"/>
            <a:ext cx="2062163" cy="1368425"/>
          </a:xfrm>
          <a:prstGeom prst="ellipse">
            <a:avLst/>
          </a:prstGeom>
          <a:solidFill>
            <a:srgbClr val="FFFF66">
              <a:alpha val="58823"/>
            </a:srgbClr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ea typeface="MS PGothic" charset="-128"/>
              <a:cs typeface="MS PGothic" charset="-128"/>
            </a:endParaRPr>
          </a:p>
        </p:txBody>
      </p:sp>
      <p:sp>
        <p:nvSpPr>
          <p:cNvPr id="81924" name="Oval 15"/>
          <p:cNvSpPr>
            <a:spLocks noChangeArrowheads="1"/>
          </p:cNvSpPr>
          <p:nvPr/>
        </p:nvSpPr>
        <p:spPr bwMode="auto">
          <a:xfrm>
            <a:off x="2670175" y="3284538"/>
            <a:ext cx="1860550" cy="1079500"/>
          </a:xfrm>
          <a:prstGeom prst="ellipse">
            <a:avLst/>
          </a:prstGeom>
          <a:solidFill>
            <a:srgbClr val="00FFFF">
              <a:alpha val="5294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ea typeface="MS PGothic" charset="-128"/>
              <a:cs typeface="MS PGothic" charset="-128"/>
            </a:endParaRPr>
          </a:p>
        </p:txBody>
      </p:sp>
      <p:sp>
        <p:nvSpPr>
          <p:cNvPr id="81925" name="Oval 16"/>
          <p:cNvSpPr>
            <a:spLocks noChangeArrowheads="1"/>
          </p:cNvSpPr>
          <p:nvPr/>
        </p:nvSpPr>
        <p:spPr bwMode="auto">
          <a:xfrm>
            <a:off x="4110038" y="2635250"/>
            <a:ext cx="1862137" cy="1295400"/>
          </a:xfrm>
          <a:prstGeom prst="ellipse">
            <a:avLst/>
          </a:prstGeom>
          <a:solidFill>
            <a:srgbClr val="B1E7ED">
              <a:alpha val="43921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ea typeface="MS PGothic" charset="-128"/>
              <a:cs typeface="MS PGothic" charset="-128"/>
            </a:endParaRPr>
          </a:p>
        </p:txBody>
      </p:sp>
      <p:sp>
        <p:nvSpPr>
          <p:cNvPr id="81926" name="Oval 17"/>
          <p:cNvSpPr>
            <a:spLocks noChangeArrowheads="1"/>
          </p:cNvSpPr>
          <p:nvPr/>
        </p:nvSpPr>
        <p:spPr bwMode="auto">
          <a:xfrm>
            <a:off x="1341438" y="2708275"/>
            <a:ext cx="2058987" cy="1223963"/>
          </a:xfrm>
          <a:prstGeom prst="ellipse">
            <a:avLst/>
          </a:prstGeom>
          <a:solidFill>
            <a:srgbClr val="FF3399">
              <a:alpha val="45882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ea typeface="MS PGothic" charset="-128"/>
              <a:cs typeface="MS PGothic" charset="-128"/>
            </a:endParaRPr>
          </a:p>
        </p:txBody>
      </p:sp>
      <p:sp>
        <p:nvSpPr>
          <p:cNvPr id="81927" name="TextBox 1"/>
          <p:cNvSpPr txBox="1">
            <a:spLocks noChangeArrowheads="1"/>
          </p:cNvSpPr>
          <p:nvPr/>
        </p:nvSpPr>
        <p:spPr bwMode="auto">
          <a:xfrm>
            <a:off x="2736850" y="2452688"/>
            <a:ext cx="2009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000000"/>
                </a:solidFill>
                <a:latin typeface="65 Helvetica Medium" charset="0"/>
                <a:ea typeface="MS PGothic" charset="-128"/>
                <a:cs typeface="MS PGothic" charset="-128"/>
              </a:rPr>
              <a:t>WIPE MATERIAL</a:t>
            </a:r>
          </a:p>
        </p:txBody>
      </p:sp>
      <p:sp>
        <p:nvSpPr>
          <p:cNvPr id="81928" name="Rectangle 2"/>
          <p:cNvSpPr>
            <a:spLocks noChangeArrowheads="1"/>
          </p:cNvSpPr>
          <p:nvPr/>
        </p:nvSpPr>
        <p:spPr bwMode="auto">
          <a:xfrm>
            <a:off x="1314450" y="3074988"/>
            <a:ext cx="19542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rgbClr val="000000"/>
                </a:solidFill>
                <a:ea typeface="MS PGothic" charset="-128"/>
                <a:cs typeface="MS PGothic" charset="-128"/>
              </a:rPr>
              <a:t>FORMULATION</a:t>
            </a:r>
          </a:p>
        </p:txBody>
      </p:sp>
      <p:sp>
        <p:nvSpPr>
          <p:cNvPr id="81929" name="Rectangle 3"/>
          <p:cNvSpPr>
            <a:spLocks noChangeArrowheads="1"/>
          </p:cNvSpPr>
          <p:nvPr/>
        </p:nvSpPr>
        <p:spPr bwMode="auto">
          <a:xfrm>
            <a:off x="4132263" y="2924175"/>
            <a:ext cx="17287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rgbClr val="000000"/>
                </a:solidFill>
                <a:ea typeface="MS PGothic" charset="-128"/>
                <a:cs typeface="MS PGothic" charset="-128"/>
              </a:rPr>
              <a:t>TARGET ORGANISM</a:t>
            </a:r>
          </a:p>
        </p:txBody>
      </p:sp>
      <p:sp>
        <p:nvSpPr>
          <p:cNvPr id="81930" name="Rectangle 4"/>
          <p:cNvSpPr>
            <a:spLocks noChangeArrowheads="1"/>
          </p:cNvSpPr>
          <p:nvPr/>
        </p:nvSpPr>
        <p:spPr bwMode="auto">
          <a:xfrm>
            <a:off x="2736850" y="3605213"/>
            <a:ext cx="1728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rgbClr val="000000"/>
                </a:solidFill>
                <a:ea typeface="MS PGothic" charset="-128"/>
                <a:cs typeface="MS PGothic" charset="-128"/>
              </a:rPr>
              <a:t>SURFACES</a:t>
            </a:r>
          </a:p>
        </p:txBody>
      </p:sp>
      <p:sp>
        <p:nvSpPr>
          <p:cNvPr id="81931" name="TextBox 6"/>
          <p:cNvSpPr txBox="1">
            <a:spLocks noChangeArrowheads="1"/>
          </p:cNvSpPr>
          <p:nvPr/>
        </p:nvSpPr>
        <p:spPr bwMode="auto">
          <a:xfrm>
            <a:off x="317500" y="4611688"/>
            <a:ext cx="484028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800">
                <a:solidFill>
                  <a:srgbClr val="000000"/>
                </a:solidFill>
                <a:latin typeface="65 Helvetica Medium" charset="0"/>
                <a:ea typeface="MS PGothic" charset="-128"/>
                <a:cs typeface="MS PGothic" charset="-128"/>
              </a:rPr>
              <a:t>Key criteria</a:t>
            </a:r>
          </a:p>
          <a:p>
            <a:pPr>
              <a:lnSpc>
                <a:spcPct val="140000"/>
              </a:lnSpc>
              <a:buFontTx/>
              <a:buChar char="-"/>
            </a:pPr>
            <a:r>
              <a:rPr lang="en-US" sz="1800" b="0">
                <a:solidFill>
                  <a:srgbClr val="000000"/>
                </a:solidFill>
                <a:latin typeface="65 Helvetica Medium" charset="0"/>
                <a:ea typeface="MS PGothic" charset="-128"/>
                <a:cs typeface="MS PGothic" charset="-128"/>
              </a:rPr>
              <a:t>Mechanical effect</a:t>
            </a:r>
          </a:p>
          <a:p>
            <a:pPr>
              <a:lnSpc>
                <a:spcPct val="140000"/>
              </a:lnSpc>
              <a:buFontTx/>
              <a:buChar char="-"/>
            </a:pPr>
            <a:r>
              <a:rPr lang="en-US" sz="1800" b="0">
                <a:solidFill>
                  <a:srgbClr val="000000"/>
                </a:solidFill>
                <a:latin typeface="65 Helvetica Medium" charset="0"/>
                <a:ea typeface="MS PGothic" charset="-128"/>
                <a:cs typeface="MS PGothic" charset="-128"/>
              </a:rPr>
              <a:t>Formulation: correct balance of surfactants</a:t>
            </a:r>
          </a:p>
        </p:txBody>
      </p:sp>
      <p:sp>
        <p:nvSpPr>
          <p:cNvPr id="81932" name="Text Box 14"/>
          <p:cNvSpPr txBox="1">
            <a:spLocks noChangeArrowheads="1"/>
          </p:cNvSpPr>
          <p:nvPr/>
        </p:nvSpPr>
        <p:spPr bwMode="auto">
          <a:xfrm>
            <a:off x="52388" y="87313"/>
            <a:ext cx="2817812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82675" eaLnBrk="0" hangingPunct="0">
              <a:tabLst>
                <a:tab pos="533400" algn="l"/>
                <a:tab pos="808038" algn="l"/>
                <a:tab pos="1341438" algn="l"/>
              </a:tabLst>
            </a:pPr>
            <a:r>
              <a:rPr lang="en-GB" sz="2400">
                <a:solidFill>
                  <a:srgbClr val="000000"/>
                </a:solidFill>
                <a:ea typeface="MS PGothic" charset="-128"/>
              </a:rPr>
              <a:t>A WAY FORWARD</a:t>
            </a:r>
          </a:p>
        </p:txBody>
      </p:sp>
      <p:sp>
        <p:nvSpPr>
          <p:cNvPr id="81933" name="TextBox 18"/>
          <p:cNvSpPr txBox="1">
            <a:spLocks noChangeArrowheads="1"/>
          </p:cNvSpPr>
          <p:nvPr/>
        </p:nvSpPr>
        <p:spPr bwMode="auto">
          <a:xfrm>
            <a:off x="30163" y="6538913"/>
            <a:ext cx="384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333399"/>
                </a:solidFill>
                <a:ea typeface="MS PGothic" charset="-128"/>
                <a:cs typeface="MS PGothic" charset="-128"/>
              </a:rPr>
              <a:t>48</a:t>
            </a:r>
          </a:p>
        </p:txBody>
      </p:sp>
      <p:grpSp>
        <p:nvGrpSpPr>
          <p:cNvPr id="81934" name="Group 19"/>
          <p:cNvGrpSpPr>
            <a:grpSpLocks/>
          </p:cNvGrpSpPr>
          <p:nvPr/>
        </p:nvGrpSpPr>
        <p:grpSpPr bwMode="auto">
          <a:xfrm>
            <a:off x="7696200" y="11113"/>
            <a:ext cx="1462088" cy="6862762"/>
            <a:chOff x="8337376" y="11752"/>
            <a:chExt cx="1584501" cy="6862600"/>
          </a:xfrm>
        </p:grpSpPr>
        <p:sp>
          <p:nvSpPr>
            <p:cNvPr id="81935" name="Text Box 186"/>
            <p:cNvSpPr txBox="1">
              <a:spLocks noChangeArrowheads="1"/>
            </p:cNvSpPr>
            <p:nvPr/>
          </p:nvSpPr>
          <p:spPr bwMode="auto">
            <a:xfrm>
              <a:off x="8337376" y="6597353"/>
              <a:ext cx="151216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200">
                  <a:cs typeface="Arial" pitchFamily="34" charset="0"/>
                </a:rPr>
                <a:t>Teleclass  2015</a:t>
              </a:r>
              <a:endParaRPr lang="en-US" sz="1200">
                <a:cs typeface="Arial" pitchFamily="34" charset="0"/>
              </a:endParaRPr>
            </a:p>
          </p:txBody>
        </p:sp>
        <p:pic>
          <p:nvPicPr>
            <p:cNvPr id="81936" name="Picture 10" descr="university logo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769424" y="11752"/>
              <a:ext cx="1152453" cy="1124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37" name="Picture 22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-5400000">
              <a:off x="8373382" y="3392997"/>
              <a:ext cx="1944216" cy="1152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38" name="Picture 23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rot="-5400000">
              <a:off x="8396244" y="1508370"/>
              <a:ext cx="1908934" cy="1141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39" name="Picture 24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-5400000">
              <a:off x="8504878" y="5196230"/>
              <a:ext cx="1665669" cy="1136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ChangeArrowheads="1"/>
          </p:cNvSpPr>
          <p:nvPr/>
        </p:nvSpPr>
        <p:spPr bwMode="auto">
          <a:xfrm>
            <a:off x="185738" y="2781300"/>
            <a:ext cx="7643812" cy="3816350"/>
          </a:xfrm>
          <a:prstGeom prst="rect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latin typeface="Verdana" pitchFamily="34" charset="0"/>
              <a:cs typeface="Arial" pitchFamily="34" charset="0"/>
            </a:endParaRPr>
          </a:p>
        </p:txBody>
      </p:sp>
      <p:sp>
        <p:nvSpPr>
          <p:cNvPr id="82947" name="Text Box 2"/>
          <p:cNvSpPr txBox="1">
            <a:spLocks noChangeArrowheads="1"/>
          </p:cNvSpPr>
          <p:nvPr/>
        </p:nvSpPr>
        <p:spPr bwMode="auto">
          <a:xfrm>
            <a:off x="184150" y="2781300"/>
            <a:ext cx="7378700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GB" sz="2400">
                <a:solidFill>
                  <a:srgbClr val="000000"/>
                </a:solidFill>
                <a:ea typeface="MS PGothic" charset="-128"/>
                <a:cs typeface="MS PGothic" charset="-128"/>
              </a:rPr>
              <a:t>ANTIMICROBIAL WIPES</a:t>
            </a:r>
          </a:p>
          <a:p>
            <a:pPr eaLnBrk="0" hangingPunct="0">
              <a:lnSpc>
                <a:spcPct val="120000"/>
              </a:lnSpc>
            </a:pPr>
            <a:r>
              <a:rPr lang="en-GB" sz="2400" b="0">
                <a:solidFill>
                  <a:srgbClr val="000000"/>
                </a:solidFill>
                <a:ea typeface="MS PGothic" charset="-128"/>
                <a:cs typeface="MS PGothic" charset="-128"/>
              </a:rPr>
              <a:t>Removal of bioburden from surfaces</a:t>
            </a:r>
          </a:p>
          <a:p>
            <a:pPr eaLnBrk="0" hangingPunct="0">
              <a:lnSpc>
                <a:spcPct val="120000"/>
              </a:lnSpc>
            </a:pPr>
            <a:endParaRPr lang="en-GB" sz="2400" b="0">
              <a:solidFill>
                <a:srgbClr val="000000"/>
              </a:solidFill>
              <a:ea typeface="MS PGothic" charset="-128"/>
              <a:cs typeface="MS PGothic" charset="-128"/>
            </a:endParaRPr>
          </a:p>
          <a:p>
            <a:pPr eaLnBrk="0" hangingPunct="0">
              <a:lnSpc>
                <a:spcPct val="120000"/>
              </a:lnSpc>
            </a:pPr>
            <a:r>
              <a:rPr lang="en-GB" sz="2400" b="0">
                <a:solidFill>
                  <a:srgbClr val="000000"/>
                </a:solidFill>
                <a:ea typeface="MS PGothic" charset="-128"/>
                <a:cs typeface="MS PGothic" charset="-128"/>
              </a:rPr>
              <a:t>Added value	– vegetative bacteria – </a:t>
            </a:r>
          </a:p>
          <a:p>
            <a:pPr eaLnBrk="0" hangingPunct="0">
              <a:lnSpc>
                <a:spcPct val="120000"/>
              </a:lnSpc>
            </a:pPr>
            <a:r>
              <a:rPr lang="en-GB" sz="2400" b="0">
                <a:solidFill>
                  <a:srgbClr val="000000"/>
                </a:solidFill>
                <a:ea typeface="MS PGothic" charset="-128"/>
                <a:cs typeface="MS PGothic" charset="-128"/>
              </a:rPr>
              <a:t>	kill within the contact time (10 sec)</a:t>
            </a:r>
          </a:p>
          <a:p>
            <a:pPr eaLnBrk="0" hangingPunct="0">
              <a:lnSpc>
                <a:spcPct val="120000"/>
              </a:lnSpc>
            </a:pPr>
            <a:r>
              <a:rPr lang="en-GB" sz="2400" b="0">
                <a:solidFill>
                  <a:srgbClr val="000000"/>
                </a:solidFill>
                <a:ea typeface="MS PGothic" charset="-128"/>
                <a:cs typeface="MS PGothic" charset="-128"/>
              </a:rPr>
              <a:t>		- spores - ? – wipes safe to dispose of. </a:t>
            </a:r>
            <a:endParaRPr lang="en-GB" sz="2400">
              <a:solidFill>
                <a:srgbClr val="000000"/>
              </a:solidFill>
              <a:ea typeface="MS PGothic" charset="-128"/>
              <a:cs typeface="MS PGothic" charset="-128"/>
            </a:endParaRPr>
          </a:p>
          <a:p>
            <a:pPr eaLnBrk="0" hangingPunct="0">
              <a:lnSpc>
                <a:spcPct val="120000"/>
              </a:lnSpc>
            </a:pPr>
            <a:endParaRPr lang="en-GB" sz="2400" b="0">
              <a:solidFill>
                <a:srgbClr val="000000"/>
              </a:solidFill>
              <a:ea typeface="MS PGothic" charset="-128"/>
              <a:cs typeface="MS PGothic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063" y="765175"/>
            <a:ext cx="7194550" cy="17176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000000"/>
                </a:solidFill>
                <a:ea typeface="MS PGothic" charset="-128"/>
                <a:cs typeface="MS PGothic" charset="-128"/>
              </a:rPr>
              <a:t>BIOCIDES ARE IMPORTANT!</a:t>
            </a:r>
          </a:p>
          <a:p>
            <a:pPr>
              <a:lnSpc>
                <a:spcPct val="140000"/>
              </a:lnSpc>
            </a:pPr>
            <a:r>
              <a:rPr lang="en-US" sz="2400" b="0">
                <a:solidFill>
                  <a:srgbClr val="000000"/>
                </a:solidFill>
                <a:ea typeface="MS PGothic" charset="-128"/>
                <a:cs typeface="MS PGothic" charset="-128"/>
              </a:rPr>
              <a:t>PREVENTION, PREVENTION PREVENTION</a:t>
            </a:r>
          </a:p>
          <a:p>
            <a:pPr>
              <a:lnSpc>
                <a:spcPct val="140000"/>
              </a:lnSpc>
            </a:pPr>
            <a:r>
              <a:rPr lang="en-US" sz="2400" b="0">
                <a:solidFill>
                  <a:srgbClr val="000000"/>
                </a:solidFill>
                <a:ea typeface="MS PGothic" charset="-128"/>
                <a:cs typeface="MS PGothic" charset="-128"/>
              </a:rPr>
              <a:t>COMPLIANCE (only 30% surface disinfected)</a:t>
            </a:r>
          </a:p>
        </p:txBody>
      </p:sp>
      <p:grpSp>
        <p:nvGrpSpPr>
          <p:cNvPr id="82949" name="Group 7"/>
          <p:cNvGrpSpPr>
            <a:grpSpLocks/>
          </p:cNvGrpSpPr>
          <p:nvPr/>
        </p:nvGrpSpPr>
        <p:grpSpPr bwMode="auto">
          <a:xfrm>
            <a:off x="7696200" y="11113"/>
            <a:ext cx="1462088" cy="6862762"/>
            <a:chOff x="8337376" y="11752"/>
            <a:chExt cx="1584501" cy="6862600"/>
          </a:xfrm>
        </p:grpSpPr>
        <p:sp>
          <p:nvSpPr>
            <p:cNvPr id="82952" name="Text Box 186"/>
            <p:cNvSpPr txBox="1">
              <a:spLocks noChangeArrowheads="1"/>
            </p:cNvSpPr>
            <p:nvPr/>
          </p:nvSpPr>
          <p:spPr bwMode="auto">
            <a:xfrm>
              <a:off x="8337376" y="6597353"/>
              <a:ext cx="151216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200">
                  <a:cs typeface="Arial" pitchFamily="34" charset="0"/>
                </a:rPr>
                <a:t>Teleclass  2015</a:t>
              </a:r>
              <a:endParaRPr lang="en-US" sz="1200">
                <a:cs typeface="Arial" pitchFamily="34" charset="0"/>
              </a:endParaRPr>
            </a:p>
          </p:txBody>
        </p:sp>
        <p:pic>
          <p:nvPicPr>
            <p:cNvPr id="82953" name="Picture 10" descr="university logo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769424" y="11752"/>
              <a:ext cx="1152453" cy="1124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954" name="Picture 10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-5400000">
              <a:off x="8373382" y="3392997"/>
              <a:ext cx="1944216" cy="1152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955" name="Picture 11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rot="-5400000">
              <a:off x="8396244" y="1508370"/>
              <a:ext cx="1908934" cy="1141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956" name="Picture 12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-5400000">
              <a:off x="8504878" y="5196230"/>
              <a:ext cx="1665669" cy="1136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2950" name="Text Box 14"/>
          <p:cNvSpPr txBox="1">
            <a:spLocks noChangeArrowheads="1"/>
          </p:cNvSpPr>
          <p:nvPr/>
        </p:nvSpPr>
        <p:spPr bwMode="auto">
          <a:xfrm>
            <a:off x="52388" y="87313"/>
            <a:ext cx="2817812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82675" eaLnBrk="0" hangingPunct="0">
              <a:tabLst>
                <a:tab pos="533400" algn="l"/>
                <a:tab pos="808038" algn="l"/>
                <a:tab pos="1341438" algn="l"/>
              </a:tabLst>
            </a:pPr>
            <a:r>
              <a:rPr lang="en-GB" sz="2400">
                <a:solidFill>
                  <a:srgbClr val="000000"/>
                </a:solidFill>
                <a:ea typeface="MS PGothic" charset="-128"/>
              </a:rPr>
              <a:t>A WAY FORWARD</a:t>
            </a:r>
          </a:p>
        </p:txBody>
      </p:sp>
      <p:sp>
        <p:nvSpPr>
          <p:cNvPr id="82951" name="TextBox 15"/>
          <p:cNvSpPr txBox="1">
            <a:spLocks noChangeArrowheads="1"/>
          </p:cNvSpPr>
          <p:nvPr/>
        </p:nvSpPr>
        <p:spPr bwMode="auto">
          <a:xfrm>
            <a:off x="30163" y="6538913"/>
            <a:ext cx="384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333399"/>
                </a:solidFill>
                <a:ea typeface="MS PGothic" charset="-128"/>
                <a:cs typeface="MS PGothic" charset="-128"/>
              </a:rPr>
              <a:t>49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6"/>
          <p:cNvSpPr txBox="1">
            <a:spLocks noChangeArrowheads="1"/>
          </p:cNvSpPr>
          <p:nvPr/>
        </p:nvSpPr>
        <p:spPr bwMode="auto">
          <a:xfrm>
            <a:off x="185738" y="2349500"/>
            <a:ext cx="5915025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82675" eaLnBrk="0" hangingPunct="0">
              <a:lnSpc>
                <a:spcPct val="120000"/>
              </a:lnSpc>
            </a:pPr>
            <a:r>
              <a:rPr lang="en-GB" sz="3200">
                <a:solidFill>
                  <a:srgbClr val="000000"/>
                </a:solidFill>
                <a:cs typeface="Times" pitchFamily="4" charset="0"/>
              </a:rPr>
              <a:t>What is the evidence that environmental surface are involved in the transmission of pathogens?</a:t>
            </a:r>
          </a:p>
        </p:txBody>
      </p:sp>
      <p:pic>
        <p:nvPicPr>
          <p:cNvPr id="34819" name="Picture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72213" y="2633663"/>
            <a:ext cx="2871787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10" descr="university log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94663" y="11113"/>
            <a:ext cx="1063625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Box 9"/>
          <p:cNvSpPr txBox="1">
            <a:spLocks noChangeArrowheads="1"/>
          </p:cNvSpPr>
          <p:nvPr/>
        </p:nvSpPr>
        <p:spPr bwMode="auto">
          <a:xfrm>
            <a:off x="76200" y="6538913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333399"/>
                </a:solidFill>
                <a:ea typeface="MS PGothic" charset="-128"/>
                <a:cs typeface="MS PGothic" charset="-128"/>
              </a:rPr>
              <a:t>5</a:t>
            </a:r>
          </a:p>
        </p:txBody>
      </p:sp>
      <p:sp>
        <p:nvSpPr>
          <p:cNvPr id="34822" name="Text Box 186"/>
          <p:cNvSpPr txBox="1">
            <a:spLocks noChangeArrowheads="1"/>
          </p:cNvSpPr>
          <p:nvPr/>
        </p:nvSpPr>
        <p:spPr bwMode="auto">
          <a:xfrm>
            <a:off x="7696200" y="6608763"/>
            <a:ext cx="13954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200">
                <a:cs typeface="Arial" pitchFamily="34" charset="0"/>
              </a:rPr>
              <a:t>Teleclass  2015</a:t>
            </a:r>
            <a:endParaRPr lang="en-US" sz="120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70" name="Group 1"/>
          <p:cNvGrpSpPr>
            <a:grpSpLocks/>
          </p:cNvGrpSpPr>
          <p:nvPr/>
        </p:nvGrpSpPr>
        <p:grpSpPr bwMode="auto">
          <a:xfrm>
            <a:off x="252413" y="2781300"/>
            <a:ext cx="6978650" cy="3679825"/>
            <a:chOff x="4383191" y="3284984"/>
            <a:chExt cx="5352128" cy="3679924"/>
          </a:xfrm>
        </p:grpSpPr>
        <p:sp>
          <p:nvSpPr>
            <p:cNvPr id="83981" name="Text Box 2"/>
            <p:cNvSpPr txBox="1">
              <a:spLocks noChangeArrowheads="1"/>
            </p:cNvSpPr>
            <p:nvPr/>
          </p:nvSpPr>
          <p:spPr bwMode="auto">
            <a:xfrm>
              <a:off x="4488309" y="3717032"/>
              <a:ext cx="4569147" cy="400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7800" indent="-177800" defTabSz="441325" eaLnBrk="0" hangingPunct="0"/>
              <a:r>
                <a:rPr lang="en-GB" b="0">
                  <a:solidFill>
                    <a:srgbClr val="000000"/>
                  </a:solidFill>
                  <a:ea typeface="MS PGothic" charset="-128"/>
                  <a:cs typeface="MS PGothic" charset="-128"/>
                </a:rPr>
                <a:t>Understanding formulation efficacy</a:t>
              </a:r>
            </a:p>
          </p:txBody>
        </p:sp>
        <p:sp>
          <p:nvSpPr>
            <p:cNvPr id="83982" name="Text Box 2"/>
            <p:cNvSpPr txBox="1">
              <a:spLocks noChangeArrowheads="1"/>
            </p:cNvSpPr>
            <p:nvPr/>
          </p:nvSpPr>
          <p:spPr bwMode="auto">
            <a:xfrm>
              <a:off x="4383191" y="3284984"/>
              <a:ext cx="5286375" cy="523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20000"/>
                </a:lnSpc>
              </a:pPr>
              <a:r>
                <a:rPr lang="en-GB" sz="2400">
                  <a:solidFill>
                    <a:srgbClr val="000000"/>
                  </a:solidFill>
                  <a:ea typeface="MS PGothic" charset="-128"/>
                  <a:cs typeface="MS PGothic" charset="-128"/>
                </a:rPr>
                <a:t>BETTER PRODUCTS</a:t>
              </a:r>
            </a:p>
          </p:txBody>
        </p:sp>
        <p:sp>
          <p:nvSpPr>
            <p:cNvPr id="83983" name="Text Box 2"/>
            <p:cNvSpPr txBox="1">
              <a:spLocks noChangeArrowheads="1"/>
            </p:cNvSpPr>
            <p:nvPr/>
          </p:nvSpPr>
          <p:spPr bwMode="auto">
            <a:xfrm>
              <a:off x="4554454" y="4726885"/>
              <a:ext cx="4569147" cy="707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7800" indent="-177800" defTabSz="441325" eaLnBrk="0" hangingPunct="0"/>
              <a:r>
                <a:rPr lang="en-GB" b="0">
                  <a:solidFill>
                    <a:srgbClr val="000000"/>
                  </a:solidFill>
                  <a:ea typeface="MS PGothic" charset="-128"/>
                  <a:cs typeface="MS PGothic" charset="-128"/>
                </a:rPr>
                <a:t>Product development</a:t>
              </a:r>
            </a:p>
            <a:p>
              <a:pPr marL="177800" indent="-177800" defTabSz="441325" eaLnBrk="0" hangingPunct="0"/>
              <a:r>
                <a:rPr lang="en-GB" b="0">
                  <a:solidFill>
                    <a:srgbClr val="000000"/>
                  </a:solidFill>
                  <a:ea typeface="MS PGothic" charset="-128"/>
                  <a:cs typeface="MS PGothic" charset="-128"/>
                </a:rPr>
                <a:t>Ensuring efficacy in real conditions</a:t>
              </a:r>
            </a:p>
          </p:txBody>
        </p:sp>
        <p:sp>
          <p:nvSpPr>
            <p:cNvPr id="83984" name="Text Box 2"/>
            <p:cNvSpPr txBox="1">
              <a:spLocks noChangeArrowheads="1"/>
            </p:cNvSpPr>
            <p:nvPr/>
          </p:nvSpPr>
          <p:spPr bwMode="auto">
            <a:xfrm>
              <a:off x="4433764" y="4262376"/>
              <a:ext cx="5286375" cy="523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20000"/>
                </a:lnSpc>
              </a:pPr>
              <a:r>
                <a:rPr lang="en-GB" sz="2400">
                  <a:solidFill>
                    <a:srgbClr val="000000"/>
                  </a:solidFill>
                  <a:ea typeface="MS PGothic" charset="-128"/>
                  <a:cs typeface="MS PGothic" charset="-128"/>
                </a:rPr>
                <a:t>APPROPRIATE EFFICACY TEST</a:t>
              </a:r>
            </a:p>
          </p:txBody>
        </p:sp>
        <p:sp>
          <p:nvSpPr>
            <p:cNvPr id="83985" name="Text Box 2"/>
            <p:cNvSpPr txBox="1">
              <a:spLocks noChangeArrowheads="1"/>
            </p:cNvSpPr>
            <p:nvPr/>
          </p:nvSpPr>
          <p:spPr bwMode="auto">
            <a:xfrm>
              <a:off x="4520952" y="5949280"/>
              <a:ext cx="4569147" cy="1015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7800" indent="-177800" defTabSz="441325" eaLnBrk="0" hangingPunct="0"/>
              <a:r>
                <a:rPr lang="en-GB" b="0">
                  <a:solidFill>
                    <a:srgbClr val="000000"/>
                  </a:solidFill>
                  <a:ea typeface="MS PGothic" charset="-128"/>
                  <a:cs typeface="MS PGothic" charset="-128"/>
                </a:rPr>
                <a:t>Better understanding</a:t>
              </a:r>
            </a:p>
            <a:p>
              <a:pPr marL="177800" indent="-177800" defTabSz="441325" eaLnBrk="0" hangingPunct="0"/>
              <a:r>
                <a:rPr lang="en-GB" b="0">
                  <a:solidFill>
                    <a:srgbClr val="000000"/>
                  </a:solidFill>
                  <a:ea typeface="MS PGothic" charset="-128"/>
                  <a:cs typeface="MS PGothic" charset="-128"/>
                </a:rPr>
                <a:t>Better usage</a:t>
              </a:r>
            </a:p>
            <a:p>
              <a:pPr marL="177800" indent="-177800" defTabSz="441325" eaLnBrk="0" hangingPunct="0"/>
              <a:r>
                <a:rPr lang="en-GB" b="0">
                  <a:solidFill>
                    <a:srgbClr val="000000"/>
                  </a:solidFill>
                  <a:ea typeface="MS PGothic" charset="-128"/>
                  <a:cs typeface="MS PGothic" charset="-128"/>
                </a:rPr>
                <a:t>Better information</a:t>
              </a:r>
            </a:p>
          </p:txBody>
        </p:sp>
        <p:sp>
          <p:nvSpPr>
            <p:cNvPr id="83986" name="Text Box 2"/>
            <p:cNvSpPr txBox="1">
              <a:spLocks noChangeArrowheads="1"/>
            </p:cNvSpPr>
            <p:nvPr/>
          </p:nvSpPr>
          <p:spPr bwMode="auto">
            <a:xfrm>
              <a:off x="4448944" y="5497874"/>
              <a:ext cx="5286375" cy="523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20000"/>
                </a:lnSpc>
              </a:pPr>
              <a:r>
                <a:rPr lang="en-GB" sz="2400">
                  <a:solidFill>
                    <a:srgbClr val="000000"/>
                  </a:solidFill>
                  <a:ea typeface="MS PGothic" charset="-128"/>
                  <a:cs typeface="MS PGothic" charset="-128"/>
                </a:rPr>
                <a:t>EDUCATION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19063" y="765175"/>
            <a:ext cx="7194550" cy="17176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000000"/>
                </a:solidFill>
                <a:ea typeface="MS PGothic" charset="-128"/>
                <a:cs typeface="MS PGothic" charset="-128"/>
              </a:rPr>
              <a:t>BIOCIDES ARE IMPORTANT!</a:t>
            </a:r>
          </a:p>
          <a:p>
            <a:pPr>
              <a:lnSpc>
                <a:spcPct val="140000"/>
              </a:lnSpc>
            </a:pPr>
            <a:r>
              <a:rPr lang="en-US" sz="2400" b="0">
                <a:solidFill>
                  <a:srgbClr val="000000"/>
                </a:solidFill>
                <a:ea typeface="MS PGothic" charset="-128"/>
                <a:cs typeface="MS PGothic" charset="-128"/>
              </a:rPr>
              <a:t>PREVENTION, PREVENTION PREVENTION</a:t>
            </a:r>
          </a:p>
          <a:p>
            <a:pPr>
              <a:lnSpc>
                <a:spcPct val="140000"/>
              </a:lnSpc>
            </a:pPr>
            <a:r>
              <a:rPr lang="en-US" sz="2400" b="0">
                <a:solidFill>
                  <a:srgbClr val="000000"/>
                </a:solidFill>
                <a:ea typeface="MS PGothic" charset="-128"/>
                <a:cs typeface="MS PGothic" charset="-128"/>
              </a:rPr>
              <a:t>COMPLIANCE (only 30% surface disinfected)</a:t>
            </a:r>
          </a:p>
        </p:txBody>
      </p:sp>
      <p:grpSp>
        <p:nvGrpSpPr>
          <p:cNvPr id="83972" name="Group 13"/>
          <p:cNvGrpSpPr>
            <a:grpSpLocks/>
          </p:cNvGrpSpPr>
          <p:nvPr/>
        </p:nvGrpSpPr>
        <p:grpSpPr bwMode="auto">
          <a:xfrm>
            <a:off x="7696200" y="11113"/>
            <a:ext cx="1462088" cy="6862762"/>
            <a:chOff x="8337376" y="11752"/>
            <a:chExt cx="1584501" cy="6862600"/>
          </a:xfrm>
        </p:grpSpPr>
        <p:sp>
          <p:nvSpPr>
            <p:cNvPr id="83976" name="Text Box 186"/>
            <p:cNvSpPr txBox="1">
              <a:spLocks noChangeArrowheads="1"/>
            </p:cNvSpPr>
            <p:nvPr/>
          </p:nvSpPr>
          <p:spPr bwMode="auto">
            <a:xfrm>
              <a:off x="8337376" y="6597353"/>
              <a:ext cx="151216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200">
                  <a:cs typeface="Arial" pitchFamily="34" charset="0"/>
                </a:rPr>
                <a:t>Teleclass  2015</a:t>
              </a:r>
              <a:endParaRPr lang="en-US" sz="1200">
                <a:cs typeface="Arial" pitchFamily="34" charset="0"/>
              </a:endParaRPr>
            </a:p>
          </p:txBody>
        </p:sp>
        <p:pic>
          <p:nvPicPr>
            <p:cNvPr id="83977" name="Picture 10" descr="university logo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769424" y="11752"/>
              <a:ext cx="1152453" cy="1124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978" name="Picture 16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-5400000">
              <a:off x="8373382" y="3392997"/>
              <a:ext cx="1944216" cy="1152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979" name="Picture 17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rot="-5400000">
              <a:off x="8396244" y="1508370"/>
              <a:ext cx="1908934" cy="1141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980" name="Picture 18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-5400000">
              <a:off x="8504878" y="5196230"/>
              <a:ext cx="1665669" cy="1136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3973" name="Text Box 14"/>
          <p:cNvSpPr txBox="1">
            <a:spLocks noChangeArrowheads="1"/>
          </p:cNvSpPr>
          <p:nvPr/>
        </p:nvSpPr>
        <p:spPr bwMode="auto">
          <a:xfrm>
            <a:off x="52388" y="87313"/>
            <a:ext cx="2817812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82675" eaLnBrk="0" hangingPunct="0">
              <a:tabLst>
                <a:tab pos="533400" algn="l"/>
                <a:tab pos="808038" algn="l"/>
                <a:tab pos="1341438" algn="l"/>
              </a:tabLst>
            </a:pPr>
            <a:r>
              <a:rPr lang="en-GB" sz="2400">
                <a:solidFill>
                  <a:srgbClr val="000000"/>
                </a:solidFill>
                <a:ea typeface="MS PGothic" charset="-128"/>
              </a:rPr>
              <a:t>A WAY FORWARD</a:t>
            </a:r>
          </a:p>
        </p:txBody>
      </p:sp>
      <p:sp>
        <p:nvSpPr>
          <p:cNvPr id="83974" name="Rectangle 20"/>
          <p:cNvSpPr>
            <a:spLocks noChangeArrowheads="1"/>
          </p:cNvSpPr>
          <p:nvPr/>
        </p:nvSpPr>
        <p:spPr bwMode="auto">
          <a:xfrm>
            <a:off x="185738" y="2781300"/>
            <a:ext cx="7643812" cy="3816350"/>
          </a:xfrm>
          <a:prstGeom prst="rect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latin typeface="Verdana" pitchFamily="34" charset="0"/>
              <a:cs typeface="Arial" pitchFamily="34" charset="0"/>
            </a:endParaRPr>
          </a:p>
        </p:txBody>
      </p:sp>
      <p:sp>
        <p:nvSpPr>
          <p:cNvPr id="83975" name="TextBox 21"/>
          <p:cNvSpPr txBox="1">
            <a:spLocks noChangeArrowheads="1"/>
          </p:cNvSpPr>
          <p:nvPr/>
        </p:nvSpPr>
        <p:spPr bwMode="auto">
          <a:xfrm>
            <a:off x="30163" y="6538913"/>
            <a:ext cx="384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333399"/>
                </a:solidFill>
                <a:ea typeface="MS PGothic" charset="-128"/>
                <a:cs typeface="MS PGothic" charset="-128"/>
              </a:rPr>
              <a:t>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7"/>
          <p:cNvSpPr txBox="1">
            <a:spLocks noChangeArrowheads="1"/>
          </p:cNvSpPr>
          <p:nvPr/>
        </p:nvSpPr>
        <p:spPr bwMode="auto">
          <a:xfrm>
            <a:off x="117475" y="123825"/>
            <a:ext cx="67135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400">
                <a:solidFill>
                  <a:schemeClr val="bg1"/>
                </a:solidFill>
                <a:ea typeface="MS PGothic" charset="-128"/>
                <a:cs typeface="MS PGothic" charset="-128"/>
              </a:rPr>
              <a:t>THANK YOU</a:t>
            </a:r>
          </a:p>
        </p:txBody>
      </p:sp>
      <p:pic>
        <p:nvPicPr>
          <p:cNvPr id="84995" name="Picture 4" descr="university log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13725" y="0"/>
            <a:ext cx="9302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5988" y="1412875"/>
            <a:ext cx="3522662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Picture 7" descr="http://upload.wikimedia.org/wikipedia/commons/b/bb/RedwoodBuildin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05375" y="2852738"/>
            <a:ext cx="3894138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8" name="Text Box 7"/>
          <p:cNvSpPr txBox="1">
            <a:spLocks noChangeArrowheads="1"/>
          </p:cNvSpPr>
          <p:nvPr/>
        </p:nvSpPr>
        <p:spPr bwMode="auto">
          <a:xfrm>
            <a:off x="117475" y="268288"/>
            <a:ext cx="67135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800">
                <a:cs typeface="Arial" pitchFamily="34" charset="0"/>
              </a:rPr>
              <a:t>THANK YOU</a:t>
            </a:r>
          </a:p>
        </p:txBody>
      </p:sp>
      <p:sp>
        <p:nvSpPr>
          <p:cNvPr id="84999" name="Text Box 186"/>
          <p:cNvSpPr txBox="1">
            <a:spLocks noChangeArrowheads="1"/>
          </p:cNvSpPr>
          <p:nvPr/>
        </p:nvSpPr>
        <p:spPr bwMode="auto">
          <a:xfrm>
            <a:off x="7696200" y="6608763"/>
            <a:ext cx="13954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200">
                <a:cs typeface="Arial" pitchFamily="34" charset="0"/>
              </a:rPr>
              <a:t>Teleclass  2015</a:t>
            </a:r>
            <a:endParaRPr lang="en-US" sz="1200">
              <a:cs typeface="Arial" pitchFamily="34" charset="0"/>
            </a:endParaRPr>
          </a:p>
        </p:txBody>
      </p:sp>
      <p:sp>
        <p:nvSpPr>
          <p:cNvPr id="85000" name="TextBox 9"/>
          <p:cNvSpPr txBox="1">
            <a:spLocks noChangeArrowheads="1"/>
          </p:cNvSpPr>
          <p:nvPr/>
        </p:nvSpPr>
        <p:spPr bwMode="auto">
          <a:xfrm>
            <a:off x="30163" y="6538913"/>
            <a:ext cx="384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333399"/>
                </a:solidFill>
                <a:ea typeface="MS PGothic" charset="-128"/>
                <a:cs typeface="MS PGothic" charset="-128"/>
              </a:rPr>
              <a:t>51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4" descr="Coming Soon Slide.pd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Rectangle 4"/>
          <p:cNvSpPr>
            <a:spLocks noChangeArrowheads="1"/>
          </p:cNvSpPr>
          <p:nvPr/>
        </p:nvSpPr>
        <p:spPr bwMode="auto">
          <a:xfrm>
            <a:off x="47625" y="1600200"/>
            <a:ext cx="9037638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b="0" i="1">
                <a:solidFill>
                  <a:srgbClr val="000000"/>
                </a:solidFill>
                <a:cs typeface="Arial" pitchFamily="34" charset="0"/>
              </a:rPr>
              <a:t>May 5   (Free WHO Teleclass - Europe)</a:t>
            </a:r>
            <a:br>
              <a:rPr lang="en-US" sz="1600" b="0" i="1">
                <a:solidFill>
                  <a:srgbClr val="000000"/>
                </a:solidFill>
                <a:cs typeface="Arial" pitchFamily="34" charset="0"/>
              </a:rPr>
            </a:br>
            <a:r>
              <a:rPr lang="en-US" sz="1800" i="1">
                <a:solidFill>
                  <a:srgbClr val="000000"/>
                </a:solidFill>
                <a:cs typeface="Arial" pitchFamily="34" charset="0"/>
              </a:rPr>
              <a:t>	</a:t>
            </a:r>
            <a:r>
              <a:rPr lang="en-US" sz="1800">
                <a:solidFill>
                  <a:srgbClr val="000000"/>
                </a:solidFill>
                <a:cs typeface="Arial" pitchFamily="34" charset="0"/>
              </a:rPr>
              <a:t>10 YEARS OF WHO CLEAN CARE IS SAFER CARE: WHY YOU 	SHOULD BE A PART OF THE SOCIAL PANDEMIC THAT IS SAVE 	LIVES: CLEAN YOUR HANDS</a:t>
            </a:r>
            <a:r>
              <a:rPr lang="en-US" sz="1600" b="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 sz="1600" b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1600" b="0">
                <a:solidFill>
                  <a:srgbClr val="000000"/>
                </a:solidFill>
                <a:cs typeface="Arial" pitchFamily="34" charset="0"/>
              </a:rPr>
              <a:t>	</a:t>
            </a:r>
            <a:r>
              <a:rPr lang="en-US" sz="1600" b="0" i="1">
                <a:solidFill>
                  <a:srgbClr val="000000"/>
                </a:solidFill>
                <a:cs typeface="Arial" pitchFamily="34" charset="0"/>
              </a:rPr>
              <a:t>Prof. Didier Pittet, World Health Organization, Geneva</a:t>
            </a:r>
          </a:p>
          <a:p>
            <a:pPr eaLnBrk="0" hangingPunct="0"/>
            <a:r>
              <a:rPr lang="en-US" sz="1600" b="0" i="1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 sz="1600" b="0" i="1">
                <a:solidFill>
                  <a:srgbClr val="000000"/>
                </a:solidFill>
                <a:cs typeface="Arial" pitchFamily="34" charset="0"/>
              </a:rPr>
            </a:br>
            <a:r>
              <a:rPr lang="en-US" sz="1600" b="0" i="1">
                <a:solidFill>
                  <a:srgbClr val="000000"/>
                </a:solidFill>
                <a:cs typeface="Arial" pitchFamily="34" charset="0"/>
              </a:rPr>
              <a:t>May 7	</a:t>
            </a:r>
            <a:r>
              <a:rPr lang="en-US" sz="1800">
                <a:solidFill>
                  <a:srgbClr val="000000"/>
                </a:solidFill>
                <a:cs typeface="Arial" pitchFamily="34" charset="0"/>
              </a:rPr>
              <a:t>VACCINATION OF HEALTHCARE PROVIDERS: A CRITICAL STEP 	TOWARD PATIENT SAFETY</a:t>
            </a:r>
            <a:r>
              <a:rPr lang="en-US" sz="1600" b="0" i="1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 sz="1600" b="0" i="1">
                <a:solidFill>
                  <a:srgbClr val="000000"/>
                </a:solidFill>
                <a:cs typeface="Arial" pitchFamily="34" charset="0"/>
              </a:rPr>
            </a:br>
            <a:r>
              <a:rPr lang="en-US" sz="1600" b="0" i="1">
                <a:solidFill>
                  <a:srgbClr val="000000"/>
                </a:solidFill>
                <a:cs typeface="Arial" pitchFamily="34" charset="0"/>
              </a:rPr>
              <a:t>	Dr. Helena Maltezou, Hellenic Center for Disease Control and Prevention, Greece</a:t>
            </a:r>
            <a:br>
              <a:rPr lang="en-US" sz="1600" b="0" i="1">
                <a:solidFill>
                  <a:srgbClr val="000000"/>
                </a:solidFill>
                <a:cs typeface="Arial" pitchFamily="34" charset="0"/>
              </a:rPr>
            </a:br>
            <a:r>
              <a:rPr lang="en-US" sz="1600" b="0" i="1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 sz="1600" b="0" i="1">
                <a:solidFill>
                  <a:srgbClr val="000000"/>
                </a:solidFill>
                <a:cs typeface="Arial" pitchFamily="34" charset="0"/>
              </a:rPr>
            </a:br>
            <a:r>
              <a:rPr lang="en-US" sz="1600" b="0" i="1">
                <a:solidFill>
                  <a:srgbClr val="000000"/>
                </a:solidFill>
                <a:cs typeface="Arial" pitchFamily="34" charset="0"/>
              </a:rPr>
              <a:t>May 13   (Free WHO Teleclass – Europe)</a:t>
            </a:r>
            <a:br>
              <a:rPr lang="en-US" sz="1600" b="0" i="1">
                <a:solidFill>
                  <a:srgbClr val="000000"/>
                </a:solidFill>
                <a:cs typeface="Arial" pitchFamily="34" charset="0"/>
              </a:rPr>
            </a:br>
            <a:r>
              <a:rPr lang="en-US" sz="1800" i="1">
                <a:solidFill>
                  <a:srgbClr val="000000"/>
                </a:solidFill>
                <a:cs typeface="Arial" pitchFamily="34" charset="0"/>
              </a:rPr>
              <a:t>	</a:t>
            </a:r>
            <a:r>
              <a:rPr lang="en-US" sz="1800">
                <a:solidFill>
                  <a:srgbClr val="000000"/>
                </a:solidFill>
                <a:cs typeface="Arial" pitchFamily="34" charset="0"/>
              </a:rPr>
              <a:t>UNDERSTANDING CONSUMER PERCEPTIONS OF HAI AND 	HAND HYGIENE THROUGH A GLOBAL SURVEY</a:t>
            </a:r>
            <a:br>
              <a:rPr lang="en-US" sz="1800">
                <a:solidFill>
                  <a:srgbClr val="000000"/>
                </a:solidFill>
                <a:cs typeface="Arial" pitchFamily="34" charset="0"/>
              </a:rPr>
            </a:br>
            <a:r>
              <a:rPr lang="en-US" sz="1600" b="0">
                <a:solidFill>
                  <a:srgbClr val="000000"/>
                </a:solidFill>
                <a:cs typeface="Arial" pitchFamily="34" charset="0"/>
              </a:rPr>
              <a:t>	</a:t>
            </a:r>
            <a:r>
              <a:rPr lang="en-US" sz="1600" b="0" i="1">
                <a:solidFill>
                  <a:srgbClr val="000000"/>
                </a:solidFill>
                <a:cs typeface="Arial" pitchFamily="34" charset="0"/>
              </a:rPr>
              <a:t>Claire Kilpatrick, WHO, and Dr. Maryanne McGuckin, McGuckin Methods International</a:t>
            </a:r>
            <a:br>
              <a:rPr lang="en-US" sz="1600" b="0" i="1">
                <a:solidFill>
                  <a:srgbClr val="000000"/>
                </a:solidFill>
                <a:cs typeface="Arial" pitchFamily="34" charset="0"/>
              </a:rPr>
            </a:br>
            <a:r>
              <a:rPr lang="en-US" sz="1600" b="0" i="1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 sz="1600" b="0" i="1">
                <a:solidFill>
                  <a:srgbClr val="000000"/>
                </a:solidFill>
                <a:cs typeface="Arial" pitchFamily="34" charset="0"/>
              </a:rPr>
            </a:br>
            <a:r>
              <a:rPr lang="en-US" sz="1600" b="0" i="1">
                <a:solidFill>
                  <a:srgbClr val="000000"/>
                </a:solidFill>
                <a:cs typeface="Arial" pitchFamily="34" charset="0"/>
              </a:rPr>
              <a:t>May 21	</a:t>
            </a:r>
            <a:r>
              <a:rPr lang="en-US" sz="1800" b="0" i="1">
                <a:solidFill>
                  <a:srgbClr val="000000"/>
                </a:solidFill>
                <a:cs typeface="Arial" pitchFamily="34" charset="0"/>
              </a:rPr>
              <a:t>(Free Teleclass)</a:t>
            </a:r>
            <a:br>
              <a:rPr lang="en-US" sz="1800" b="0" i="1">
                <a:solidFill>
                  <a:srgbClr val="000000"/>
                </a:solidFill>
                <a:cs typeface="Arial" pitchFamily="34" charset="0"/>
              </a:rPr>
            </a:br>
            <a:r>
              <a:rPr lang="en-US" i="1">
                <a:solidFill>
                  <a:srgbClr val="000000"/>
                </a:solidFill>
                <a:cs typeface="Arial" pitchFamily="34" charset="0"/>
              </a:rPr>
              <a:t>	</a:t>
            </a:r>
            <a:r>
              <a:rPr lang="en-US">
                <a:solidFill>
                  <a:srgbClr val="000000"/>
                </a:solidFill>
                <a:cs typeface="Arial" pitchFamily="34" charset="0"/>
              </a:rPr>
              <a:t>IS YOUR PHONE BUGGED? THE ROLE OF MOBILE 	TECHNOLOGY IN INFECTION CONTROL</a:t>
            </a:r>
            <a:endParaRPr lang="en-CA" sz="1600" b="0" i="1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Patron Sponsor Slide.pd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4"/>
          <p:cNvSpPr txBox="1">
            <a:spLocks noChangeArrowheads="1"/>
          </p:cNvSpPr>
          <p:nvPr/>
        </p:nvSpPr>
        <p:spPr bwMode="auto">
          <a:xfrm>
            <a:off x="-14288" y="158750"/>
            <a:ext cx="7975601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82675" eaLnBrk="0" hangingPunct="0">
              <a:tabLst>
                <a:tab pos="533400" algn="l"/>
                <a:tab pos="808038" algn="l"/>
                <a:tab pos="1341438" algn="l"/>
              </a:tabLst>
            </a:pPr>
            <a:r>
              <a:rPr lang="en-GB" sz="2400">
                <a:solidFill>
                  <a:srgbClr val="000000"/>
                </a:solidFill>
                <a:ea typeface="MS PGothic" charset="-128"/>
                <a:cs typeface="MS PGothic" charset="-128"/>
              </a:rPr>
              <a:t>ROLE OF SURFACES IN MICROBIAL TRANSMISSION</a:t>
            </a:r>
          </a:p>
        </p:txBody>
      </p:sp>
      <p:sp>
        <p:nvSpPr>
          <p:cNvPr id="35843" name="Rectangle 12"/>
          <p:cNvSpPr>
            <a:spLocks noChangeArrowheads="1"/>
          </p:cNvSpPr>
          <p:nvPr/>
        </p:nvSpPr>
        <p:spPr bwMode="auto">
          <a:xfrm>
            <a:off x="119063" y="1376363"/>
            <a:ext cx="784225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ea typeface="MS PGothic" charset="-128"/>
                <a:cs typeface="MS PGothic" charset="-128"/>
              </a:rPr>
              <a:t>EVIDENCE</a:t>
            </a:r>
          </a:p>
          <a:p>
            <a:endParaRPr lang="en-GB" sz="300">
              <a:ea typeface="MS PGothic" charset="-128"/>
              <a:cs typeface="MS PGothic" charset="-128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GB">
                <a:ea typeface="MS PGothic" charset="-128"/>
                <a:cs typeface="MS PGothic" charset="-128"/>
              </a:rPr>
              <a:t>Microorganisms survival on surfaces proximal to patients (high-touch surfaces)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endParaRPr lang="en-GB">
              <a:ea typeface="MS PGothic" charset="-128"/>
              <a:cs typeface="MS PGothic" charset="-128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GB">
                <a:ea typeface="MS PGothic" charset="-128"/>
                <a:cs typeface="MS PGothic" charset="-128"/>
              </a:rPr>
              <a:t>Pathogens survival on surfaces at concentrations sufficient for transmission and transference to the hands of healthcare workers  </a:t>
            </a:r>
            <a:r>
              <a:rPr lang="en-GB" sz="1800" b="0">
                <a:ea typeface="MS PGothic" charset="-128"/>
                <a:cs typeface="MS PGothic" charset="-128"/>
              </a:rPr>
              <a:t>(inc. MRSA, </a:t>
            </a:r>
            <a:r>
              <a:rPr lang="en-GB" sz="1800" b="0" i="1">
                <a:ea typeface="MS PGothic" charset="-128"/>
                <a:cs typeface="MS PGothic" charset="-128"/>
              </a:rPr>
              <a:t>C. difficile</a:t>
            </a:r>
            <a:r>
              <a:rPr lang="en-GB" sz="1800" b="0">
                <a:ea typeface="MS PGothic" charset="-128"/>
                <a:cs typeface="MS PGothic" charset="-128"/>
              </a:rPr>
              <a:t>, norovirus, VRE…)</a:t>
            </a:r>
          </a:p>
          <a:p>
            <a:pPr>
              <a:lnSpc>
                <a:spcPct val="120000"/>
              </a:lnSpc>
            </a:pPr>
            <a:endParaRPr lang="en-GB">
              <a:ea typeface="MS PGothic" charset="-128"/>
              <a:cs typeface="MS PGothic" charset="-128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GB">
                <a:ea typeface="MS PGothic" charset="-128"/>
                <a:cs typeface="MS PGothic" charset="-128"/>
              </a:rPr>
              <a:t>Low infectious dose for some pathogens</a:t>
            </a:r>
          </a:p>
          <a:p>
            <a:pPr>
              <a:lnSpc>
                <a:spcPct val="120000"/>
              </a:lnSpc>
            </a:pPr>
            <a:r>
              <a:rPr lang="en-GB" sz="1400" b="0">
                <a:ea typeface="MS PGothic" charset="-128"/>
                <a:cs typeface="MS PGothic" charset="-128"/>
              </a:rPr>
              <a:t>Otter </a:t>
            </a:r>
            <a:r>
              <a:rPr lang="en-GB" sz="1400" b="0" i="1">
                <a:ea typeface="MS PGothic" charset="-128"/>
                <a:cs typeface="MS PGothic" charset="-128"/>
              </a:rPr>
              <a:t>et al. ICHE </a:t>
            </a:r>
            <a:r>
              <a:rPr lang="en-GB" sz="1400" b="0">
                <a:ea typeface="MS PGothic" charset="-128"/>
                <a:cs typeface="MS PGothic" charset="-128"/>
              </a:rPr>
              <a:t>2011;32:687-99.</a:t>
            </a:r>
          </a:p>
          <a:p>
            <a:pPr>
              <a:lnSpc>
                <a:spcPct val="120000"/>
              </a:lnSpc>
            </a:pPr>
            <a:r>
              <a:rPr lang="en-GB" sz="1400" b="0">
                <a:ea typeface="MS PGothic" charset="-128"/>
                <a:cs typeface="MS PGothic" charset="-128"/>
              </a:rPr>
              <a:t>Lawley </a:t>
            </a:r>
            <a:r>
              <a:rPr lang="en-GB" sz="1400" b="0" i="1">
                <a:ea typeface="MS PGothic" charset="-128"/>
                <a:cs typeface="MS PGothic" charset="-128"/>
              </a:rPr>
              <a:t>et al. AEM </a:t>
            </a:r>
            <a:r>
              <a:rPr lang="en-GB" sz="1400" b="0">
                <a:ea typeface="MS PGothic" charset="-128"/>
                <a:cs typeface="MS PGothic" charset="-128"/>
              </a:rPr>
              <a:t>2010;76L6895-900.</a:t>
            </a:r>
          </a:p>
          <a:p>
            <a:pPr>
              <a:lnSpc>
                <a:spcPct val="120000"/>
              </a:lnSpc>
            </a:pPr>
            <a:r>
              <a:rPr lang="en-GB" sz="1400" b="0">
                <a:ea typeface="MS PGothic" charset="-128"/>
                <a:cs typeface="MS PGothic" charset="-128"/>
              </a:rPr>
              <a:t>Teunis </a:t>
            </a:r>
            <a:r>
              <a:rPr lang="en-GB" sz="1400" b="0" i="1">
                <a:ea typeface="MS PGothic" charset="-128"/>
                <a:cs typeface="MS PGothic" charset="-128"/>
              </a:rPr>
              <a:t>et al. J Med Virol </a:t>
            </a:r>
            <a:r>
              <a:rPr lang="en-GB" sz="1400" b="0">
                <a:ea typeface="MS PGothic" charset="-128"/>
                <a:cs typeface="MS PGothic" charset="-128"/>
              </a:rPr>
              <a:t>2008;80:1468-76.</a:t>
            </a:r>
          </a:p>
          <a:p>
            <a:pPr>
              <a:lnSpc>
                <a:spcPct val="120000"/>
              </a:lnSpc>
            </a:pPr>
            <a:endParaRPr lang="en-GB">
              <a:ea typeface="MS PGothic" charset="-128"/>
              <a:cs typeface="MS PGothic" charset="-128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GB">
                <a:ea typeface="MS PGothic" charset="-128"/>
                <a:cs typeface="MS PGothic" charset="-128"/>
              </a:rPr>
              <a:t>Ample evidence of the genotypic link between bacteria isolated from patients and surfaces proximal to patients</a:t>
            </a:r>
            <a:endParaRPr lang="en-US">
              <a:ea typeface="MS PGothic" charset="-128"/>
              <a:cs typeface="MS PGothic" charset="-128"/>
            </a:endParaRPr>
          </a:p>
        </p:txBody>
      </p:sp>
      <p:sp>
        <p:nvSpPr>
          <p:cNvPr id="35844" name="Rectangle 14"/>
          <p:cNvSpPr>
            <a:spLocks noChangeArrowheads="1"/>
          </p:cNvSpPr>
          <p:nvPr/>
        </p:nvSpPr>
        <p:spPr bwMode="auto">
          <a:xfrm>
            <a:off x="0" y="836613"/>
            <a:ext cx="80946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>
                <a:solidFill>
                  <a:srgbClr val="FF0000"/>
                </a:solidFill>
                <a:ea typeface="MS PGothic" charset="-128"/>
                <a:cs typeface="MS PGothic" charset="-128"/>
              </a:rPr>
              <a:t>1970s - 1990s: THE DARK AGES: AN ALMOST  COMPLETE DENIAL!</a:t>
            </a:r>
            <a:endParaRPr lang="en-US">
              <a:solidFill>
                <a:srgbClr val="FF0000"/>
              </a:solidFill>
              <a:ea typeface="MS PGothic" charset="-128"/>
              <a:cs typeface="MS PGothic" charset="-128"/>
            </a:endParaRPr>
          </a:p>
        </p:txBody>
      </p:sp>
      <p:sp>
        <p:nvSpPr>
          <p:cNvPr id="35845" name="TextBox 13"/>
          <p:cNvSpPr txBox="1">
            <a:spLocks noChangeArrowheads="1"/>
          </p:cNvSpPr>
          <p:nvPr/>
        </p:nvSpPr>
        <p:spPr bwMode="auto">
          <a:xfrm>
            <a:off x="76200" y="6538913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333399"/>
                </a:solidFill>
                <a:ea typeface="MS PGothic" charset="-128"/>
                <a:cs typeface="MS PGothic" charset="-128"/>
              </a:rPr>
              <a:t>6</a:t>
            </a:r>
          </a:p>
        </p:txBody>
      </p:sp>
      <p:grpSp>
        <p:nvGrpSpPr>
          <p:cNvPr id="35846" name="Group 15"/>
          <p:cNvGrpSpPr>
            <a:grpSpLocks/>
          </p:cNvGrpSpPr>
          <p:nvPr/>
        </p:nvGrpSpPr>
        <p:grpSpPr bwMode="auto">
          <a:xfrm>
            <a:off x="7696200" y="11113"/>
            <a:ext cx="1462088" cy="6862762"/>
            <a:chOff x="8337376" y="11752"/>
            <a:chExt cx="1584501" cy="6862600"/>
          </a:xfrm>
        </p:grpSpPr>
        <p:sp>
          <p:nvSpPr>
            <p:cNvPr id="35847" name="Text Box 186"/>
            <p:cNvSpPr txBox="1">
              <a:spLocks noChangeArrowheads="1"/>
            </p:cNvSpPr>
            <p:nvPr/>
          </p:nvSpPr>
          <p:spPr bwMode="auto">
            <a:xfrm>
              <a:off x="8337376" y="6597353"/>
              <a:ext cx="151216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200">
                  <a:cs typeface="Arial" pitchFamily="34" charset="0"/>
                </a:rPr>
                <a:t>Teleclass  2015</a:t>
              </a:r>
              <a:endParaRPr lang="en-US" sz="1200">
                <a:cs typeface="Arial" pitchFamily="34" charset="0"/>
              </a:endParaRPr>
            </a:p>
          </p:txBody>
        </p:sp>
        <p:pic>
          <p:nvPicPr>
            <p:cNvPr id="35848" name="Picture 10" descr="university logo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769424" y="11752"/>
              <a:ext cx="1152453" cy="1124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9" name="Picture 18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-5400000">
              <a:off x="8373382" y="3392997"/>
              <a:ext cx="1944216" cy="1152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0" name="Picture 19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rot="-5400000">
              <a:off x="8396244" y="1508370"/>
              <a:ext cx="1908934" cy="1141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1" name="Picture 20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-5400000">
              <a:off x="8504878" y="5196230"/>
              <a:ext cx="1665669" cy="1136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7463" y="908050"/>
            <a:ext cx="7910512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Arial" pitchFamily="34" charset="0"/>
              </a:rPr>
              <a:t>MRSA</a:t>
            </a:r>
          </a:p>
          <a:p>
            <a:endParaRPr lang="en-GB">
              <a:cs typeface="Arial" pitchFamily="34" charset="0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1800" b="0">
                <a:cs typeface="Arial" pitchFamily="34" charset="0"/>
              </a:rPr>
              <a:t>Link between inanimate environmental contamination and infected or colonized individuals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endParaRPr lang="en-GB" sz="1800" b="0">
              <a:cs typeface="Arial" pitchFamily="34" charset="0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1800" b="0">
                <a:cs typeface="Arial" pitchFamily="34" charset="0"/>
              </a:rPr>
              <a:t>65% of nursing staff that had directly treated an infected individual contaminated their gowns/uniforms with MRSA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endParaRPr lang="en-GB" sz="1800" b="0">
              <a:cs typeface="Arial" pitchFamily="34" charset="0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1800" b="0">
                <a:cs typeface="Arial" pitchFamily="34" charset="0"/>
              </a:rPr>
              <a:t>MRSA contamination of gloves was also observed in 42% of personnel who had no direct contact with the patient, but had touched surfaces in infected patient's rooms</a:t>
            </a:r>
            <a:endParaRPr lang="en-GB" sz="1800" b="0">
              <a:cs typeface="Arial" pitchFamily="34" charset="0"/>
            </a:endParaRPr>
          </a:p>
          <a:p>
            <a:r>
              <a:rPr lang="en-US" sz="1200" b="0">
                <a:cs typeface="Arial" pitchFamily="34" charset="0"/>
              </a:rPr>
              <a:t>Boyce </a:t>
            </a:r>
            <a:r>
              <a:rPr lang="en-US" sz="1200" b="0" i="1">
                <a:cs typeface="Arial" pitchFamily="34" charset="0"/>
              </a:rPr>
              <a:t>et al.  ICHE</a:t>
            </a:r>
            <a:r>
              <a:rPr lang="en-US" sz="1200" b="0">
                <a:cs typeface="Arial" pitchFamily="34" charset="0"/>
              </a:rPr>
              <a:t>1997; 18:622–7.</a:t>
            </a:r>
            <a:endParaRPr lang="en-GB" sz="1200" b="0">
              <a:cs typeface="Arial" pitchFamily="34" charset="0"/>
            </a:endParaRPr>
          </a:p>
          <a:p>
            <a:r>
              <a:rPr lang="en-US" b="0">
                <a:cs typeface="Arial" pitchFamily="34" charset="0"/>
              </a:rPr>
              <a:t> </a:t>
            </a:r>
            <a:endParaRPr lang="en-GB" b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800" b="0">
                <a:cs typeface="Arial" pitchFamily="34" charset="0"/>
              </a:rPr>
              <a:t>Hand contamination from surface </a:t>
            </a:r>
            <a:endParaRPr lang="en-GB" sz="1800" b="0">
              <a:cs typeface="Arial" pitchFamily="34" charset="0"/>
            </a:endParaRPr>
          </a:p>
          <a:p>
            <a:r>
              <a:rPr lang="en-US" sz="1200" b="0">
                <a:cs typeface="Arial" pitchFamily="34" charset="0"/>
              </a:rPr>
              <a:t>Bhalla </a:t>
            </a:r>
            <a:r>
              <a:rPr lang="en-US" sz="1200" b="0" i="1">
                <a:cs typeface="Arial" pitchFamily="34" charset="0"/>
              </a:rPr>
              <a:t>et al. ICHE </a:t>
            </a:r>
            <a:r>
              <a:rPr lang="en-US" sz="1200" b="0">
                <a:cs typeface="Arial" pitchFamily="34" charset="0"/>
              </a:rPr>
              <a:t>2004; 25:164–7.</a:t>
            </a:r>
            <a:endParaRPr lang="en-GB" sz="1200" b="0">
              <a:cs typeface="Arial" pitchFamily="34" charset="0"/>
            </a:endParaRPr>
          </a:p>
        </p:txBody>
      </p:sp>
      <p:sp>
        <p:nvSpPr>
          <p:cNvPr id="36867" name="Text Box 14"/>
          <p:cNvSpPr txBox="1">
            <a:spLocks noChangeArrowheads="1"/>
          </p:cNvSpPr>
          <p:nvPr/>
        </p:nvSpPr>
        <p:spPr bwMode="auto">
          <a:xfrm>
            <a:off x="-14288" y="158750"/>
            <a:ext cx="7975601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82675" eaLnBrk="0" hangingPunct="0">
              <a:tabLst>
                <a:tab pos="533400" algn="l"/>
                <a:tab pos="808038" algn="l"/>
                <a:tab pos="1341438" algn="l"/>
              </a:tabLst>
            </a:pPr>
            <a:r>
              <a:rPr lang="en-GB" sz="2400">
                <a:solidFill>
                  <a:srgbClr val="000000"/>
                </a:solidFill>
                <a:ea typeface="MS PGothic" charset="-128"/>
                <a:cs typeface="MS PGothic" charset="-128"/>
              </a:rPr>
              <a:t>ROLE OF SURFACES IN MICROBIAL TRANSMISSION</a:t>
            </a:r>
          </a:p>
        </p:txBody>
      </p:sp>
      <p:sp>
        <p:nvSpPr>
          <p:cNvPr id="36868" name="TextBox 14"/>
          <p:cNvSpPr txBox="1">
            <a:spLocks noChangeArrowheads="1"/>
          </p:cNvSpPr>
          <p:nvPr/>
        </p:nvSpPr>
        <p:spPr bwMode="auto">
          <a:xfrm>
            <a:off x="76200" y="6538913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333399"/>
                </a:solidFill>
                <a:ea typeface="MS PGothic" charset="-128"/>
                <a:cs typeface="MS PGothic" charset="-128"/>
              </a:rPr>
              <a:t>7</a:t>
            </a:r>
          </a:p>
        </p:txBody>
      </p:sp>
      <p:grpSp>
        <p:nvGrpSpPr>
          <p:cNvPr id="36869" name="Group 15"/>
          <p:cNvGrpSpPr>
            <a:grpSpLocks/>
          </p:cNvGrpSpPr>
          <p:nvPr/>
        </p:nvGrpSpPr>
        <p:grpSpPr bwMode="auto">
          <a:xfrm>
            <a:off x="7696200" y="11113"/>
            <a:ext cx="1462088" cy="6862762"/>
            <a:chOff x="8337376" y="11752"/>
            <a:chExt cx="1584501" cy="6862600"/>
          </a:xfrm>
        </p:grpSpPr>
        <p:sp>
          <p:nvSpPr>
            <p:cNvPr id="36870" name="Text Box 186"/>
            <p:cNvSpPr txBox="1">
              <a:spLocks noChangeArrowheads="1"/>
            </p:cNvSpPr>
            <p:nvPr/>
          </p:nvSpPr>
          <p:spPr bwMode="auto">
            <a:xfrm>
              <a:off x="8337376" y="6597353"/>
              <a:ext cx="151216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200">
                  <a:cs typeface="Arial" pitchFamily="34" charset="0"/>
                </a:rPr>
                <a:t>Teleclass  2015</a:t>
              </a:r>
              <a:endParaRPr lang="en-US" sz="1200">
                <a:cs typeface="Arial" pitchFamily="34" charset="0"/>
              </a:endParaRPr>
            </a:p>
          </p:txBody>
        </p:sp>
        <p:pic>
          <p:nvPicPr>
            <p:cNvPr id="36871" name="Picture 10" descr="university logo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769424" y="11752"/>
              <a:ext cx="1152453" cy="1124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2" name="Picture 18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-5400000">
              <a:off x="8373382" y="3392997"/>
              <a:ext cx="1944216" cy="1152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3" name="Picture 19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rot="-5400000">
              <a:off x="8396244" y="1508370"/>
              <a:ext cx="1908934" cy="1141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4" name="Picture 20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-5400000">
              <a:off x="8504878" y="5196230"/>
              <a:ext cx="1665669" cy="1136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1"/>
          <p:cNvSpPr>
            <a:spLocks noChangeArrowheads="1"/>
          </p:cNvSpPr>
          <p:nvPr/>
        </p:nvSpPr>
        <p:spPr bwMode="auto">
          <a:xfrm>
            <a:off x="0" y="908050"/>
            <a:ext cx="7975600" cy="3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cs typeface="Arial" pitchFamily="34" charset="0"/>
              </a:rPr>
              <a:t>Prevalence of </a:t>
            </a:r>
            <a:r>
              <a:rPr lang="en-GB" i="1">
                <a:cs typeface="Arial" pitchFamily="34" charset="0"/>
              </a:rPr>
              <a:t>Clostridium difficile </a:t>
            </a:r>
          </a:p>
          <a:p>
            <a:endParaRPr lang="en-GB" b="0" i="1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800" b="0">
                <a:cs typeface="Arial" pitchFamily="34" charset="0"/>
              </a:rPr>
              <a:t>Floors, commodes, toilets, bed pans, bed frames</a:t>
            </a:r>
          </a:p>
          <a:p>
            <a:r>
              <a:rPr lang="en-GB" sz="1800" b="0">
                <a:cs typeface="Arial" pitchFamily="34" charset="0"/>
              </a:rPr>
              <a:t>	</a:t>
            </a:r>
            <a:r>
              <a:rPr lang="en-GB" sz="1200" b="0">
                <a:cs typeface="Arial" pitchFamily="34" charset="0"/>
              </a:rPr>
              <a:t>Vonberg </a:t>
            </a:r>
            <a:r>
              <a:rPr lang="en-GB" sz="1200" b="0" i="1">
                <a:cs typeface="Arial" pitchFamily="34" charset="0"/>
              </a:rPr>
              <a:t>et al.  Clin Microbiol Infect </a:t>
            </a:r>
            <a:r>
              <a:rPr lang="en-GB" sz="1200" b="0">
                <a:cs typeface="Arial" pitchFamily="34" charset="0"/>
              </a:rPr>
              <a:t>2008; 14: 2-20.</a:t>
            </a:r>
          </a:p>
          <a:p>
            <a:endParaRPr lang="en-GB" b="0" i="1">
              <a:solidFill>
                <a:srgbClr val="000000"/>
              </a:solidFill>
              <a:cs typeface="Arial" pitchFamily="34" charset="0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en-GB" sz="1800" b="0" i="1">
                <a:cs typeface="Arial" pitchFamily="34" charset="0"/>
              </a:rPr>
              <a:t>C. difficile </a:t>
            </a:r>
            <a:r>
              <a:rPr lang="en-GB" sz="1800" b="0">
                <a:cs typeface="Arial" pitchFamily="34" charset="0"/>
              </a:rPr>
              <a:t>spores persistence on surfaces : 5 months </a:t>
            </a:r>
          </a:p>
          <a:p>
            <a:pPr eaLnBrk="0" hangingPunct="0"/>
            <a:r>
              <a:rPr lang="en-GB" sz="1800" b="0">
                <a:cs typeface="Arial" pitchFamily="34" charset="0"/>
              </a:rPr>
              <a:t>	</a:t>
            </a:r>
            <a:r>
              <a:rPr lang="en-GB" sz="1200" b="0">
                <a:cs typeface="Arial" pitchFamily="34" charset="0"/>
              </a:rPr>
              <a:t>Kramer </a:t>
            </a:r>
            <a:r>
              <a:rPr lang="en-GB" sz="1200" b="0" i="1">
                <a:cs typeface="Arial" pitchFamily="34" charset="0"/>
              </a:rPr>
              <a:t>et al. BMC Infect Dis </a:t>
            </a:r>
            <a:r>
              <a:rPr lang="en-GB" sz="1200" b="0">
                <a:cs typeface="Arial" pitchFamily="34" charset="0"/>
              </a:rPr>
              <a:t>2006; 6:130-8.</a:t>
            </a:r>
          </a:p>
          <a:p>
            <a:pPr eaLnBrk="0" hangingPunct="0"/>
            <a:endParaRPr lang="en-GB" b="0" i="1">
              <a:solidFill>
                <a:srgbClr val="000000"/>
              </a:solidFill>
              <a:cs typeface="Arial" pitchFamily="34" charset="0"/>
            </a:endParaRPr>
          </a:p>
          <a:p>
            <a:pPr eaLnBrk="0" hangingPunct="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1800" b="0" i="1">
                <a:solidFill>
                  <a:srgbClr val="000000"/>
                </a:solidFill>
                <a:cs typeface="Arial" pitchFamily="34" charset="0"/>
              </a:rPr>
              <a:t>C. difficile </a:t>
            </a:r>
            <a:r>
              <a:rPr lang="en-GB" sz="1800" b="0">
                <a:solidFill>
                  <a:srgbClr val="000000"/>
                </a:solidFill>
                <a:cs typeface="Arial" pitchFamily="34" charset="0"/>
              </a:rPr>
              <a:t>incidence data correlated with the prevalence of environmental spores in 1 ward (out of 2).</a:t>
            </a:r>
          </a:p>
          <a:p>
            <a:pPr eaLnBrk="0" hangingPunct="0"/>
            <a:r>
              <a:rPr lang="en-GB" sz="1800" b="0">
                <a:solidFill>
                  <a:srgbClr val="000000"/>
                </a:solidFill>
                <a:cs typeface="Arial" pitchFamily="34" charset="0"/>
              </a:rPr>
              <a:t>	</a:t>
            </a:r>
            <a:r>
              <a:rPr lang="en-GB" sz="1200" b="0">
                <a:solidFill>
                  <a:srgbClr val="000000"/>
                </a:solidFill>
                <a:cs typeface="Arial" pitchFamily="34" charset="0"/>
              </a:rPr>
              <a:t>Fawley </a:t>
            </a:r>
            <a:r>
              <a:rPr lang="en-GB" sz="1200" b="0" i="1">
                <a:solidFill>
                  <a:srgbClr val="000000"/>
                </a:solidFill>
                <a:cs typeface="Arial" pitchFamily="34" charset="0"/>
              </a:rPr>
              <a:t>et al.</a:t>
            </a:r>
            <a:r>
              <a:rPr lang="en-GB" sz="1200" b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GB" sz="1200" b="0" i="1">
                <a:solidFill>
                  <a:srgbClr val="000000"/>
                </a:solidFill>
                <a:cs typeface="Arial" pitchFamily="34" charset="0"/>
              </a:rPr>
              <a:t>Epidemiol Infect </a:t>
            </a:r>
            <a:r>
              <a:rPr lang="en-GB" sz="1200" b="0">
                <a:solidFill>
                  <a:srgbClr val="000000"/>
                </a:solidFill>
                <a:cs typeface="Arial" pitchFamily="34" charset="0"/>
              </a:rPr>
              <a:t>2001; 126: 343-50.</a:t>
            </a:r>
            <a:r>
              <a:rPr lang="en-GB" b="0">
                <a:cs typeface="Arial" pitchFamily="34" charset="0"/>
              </a:rPr>
              <a:t> </a:t>
            </a:r>
          </a:p>
        </p:txBody>
      </p:sp>
      <p:sp>
        <p:nvSpPr>
          <p:cNvPr id="37891" name="Text Box 14"/>
          <p:cNvSpPr txBox="1">
            <a:spLocks noChangeArrowheads="1"/>
          </p:cNvSpPr>
          <p:nvPr/>
        </p:nvSpPr>
        <p:spPr bwMode="auto">
          <a:xfrm>
            <a:off x="-14288" y="158750"/>
            <a:ext cx="7975601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82675" eaLnBrk="0" hangingPunct="0">
              <a:tabLst>
                <a:tab pos="533400" algn="l"/>
                <a:tab pos="808038" algn="l"/>
                <a:tab pos="1341438" algn="l"/>
              </a:tabLst>
            </a:pPr>
            <a:r>
              <a:rPr lang="en-GB" sz="2400">
                <a:solidFill>
                  <a:srgbClr val="000000"/>
                </a:solidFill>
                <a:ea typeface="MS PGothic" charset="-128"/>
                <a:cs typeface="MS PGothic" charset="-128"/>
              </a:rPr>
              <a:t>ROLE OF SURFACES IN MICROBIAL TRANSMISSION</a:t>
            </a:r>
          </a:p>
        </p:txBody>
      </p:sp>
      <p:sp>
        <p:nvSpPr>
          <p:cNvPr id="37892" name="TextBox 14"/>
          <p:cNvSpPr txBox="1">
            <a:spLocks noChangeArrowheads="1"/>
          </p:cNvSpPr>
          <p:nvPr/>
        </p:nvSpPr>
        <p:spPr bwMode="auto">
          <a:xfrm>
            <a:off x="76200" y="6538913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333399"/>
                </a:solidFill>
                <a:ea typeface="MS PGothic" charset="-128"/>
                <a:cs typeface="MS PGothic" charset="-128"/>
              </a:rPr>
              <a:t>8</a:t>
            </a:r>
          </a:p>
        </p:txBody>
      </p:sp>
      <p:grpSp>
        <p:nvGrpSpPr>
          <p:cNvPr id="37893" name="Group 10"/>
          <p:cNvGrpSpPr>
            <a:grpSpLocks/>
          </p:cNvGrpSpPr>
          <p:nvPr/>
        </p:nvGrpSpPr>
        <p:grpSpPr bwMode="auto">
          <a:xfrm>
            <a:off x="7696200" y="11113"/>
            <a:ext cx="1462088" cy="6862762"/>
            <a:chOff x="8337376" y="11752"/>
            <a:chExt cx="1584501" cy="6862600"/>
          </a:xfrm>
        </p:grpSpPr>
        <p:sp>
          <p:nvSpPr>
            <p:cNvPr id="37894" name="Text Box 186"/>
            <p:cNvSpPr txBox="1">
              <a:spLocks noChangeArrowheads="1"/>
            </p:cNvSpPr>
            <p:nvPr/>
          </p:nvSpPr>
          <p:spPr bwMode="auto">
            <a:xfrm>
              <a:off x="8337376" y="6597353"/>
              <a:ext cx="151216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200">
                  <a:cs typeface="Arial" pitchFamily="34" charset="0"/>
                </a:rPr>
                <a:t>Teleclass  2015</a:t>
              </a:r>
              <a:endParaRPr lang="en-US" sz="1200">
                <a:cs typeface="Arial" pitchFamily="34" charset="0"/>
              </a:endParaRPr>
            </a:p>
          </p:txBody>
        </p:sp>
        <p:pic>
          <p:nvPicPr>
            <p:cNvPr id="37895" name="Picture 10" descr="university logo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769424" y="11752"/>
              <a:ext cx="1152453" cy="1124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6" name="Picture 17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-5400000">
              <a:off x="8373382" y="3392997"/>
              <a:ext cx="1944216" cy="1152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7" name="Picture 18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rot="-5400000">
              <a:off x="8396244" y="1508370"/>
              <a:ext cx="1908934" cy="1141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8" name="Picture 19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-5400000">
              <a:off x="8504878" y="5196230"/>
              <a:ext cx="1665669" cy="1136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635" name="Group 91"/>
          <p:cNvGraphicFramePr>
            <a:graphicFrameLocks noGrp="1"/>
          </p:cNvGraphicFramePr>
          <p:nvPr>
            <p:ph idx="1"/>
          </p:nvPr>
        </p:nvGraphicFramePr>
        <p:xfrm>
          <a:off x="185738" y="1123950"/>
          <a:ext cx="8640762" cy="4743450"/>
        </p:xfrm>
        <a:graphic>
          <a:graphicData uri="http://schemas.openxmlformats.org/drawingml/2006/table">
            <a:tbl>
              <a:tblPr/>
              <a:tblGrid>
                <a:gridCol w="6519862"/>
                <a:gridCol w="1112838"/>
                <a:gridCol w="1008062"/>
              </a:tblGrid>
              <a:tr h="579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Observations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Hospital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Hospital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% observations where staff washed hands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28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% observations where staff used alcoholic hand rub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Of those incidences where no gloves worn, % incidences where staff used alcoholic hand rub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41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14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% staff wearing no gloves and used no AHR, but washed hands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17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19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% staff using no protection/skin sanitisation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19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46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% potential staff to object cross- contamination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30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59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% potential staff to patient cross-contamination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% potential object to object cross- contamination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70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88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% potential object to patient cross-contamination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% potential patient to object cross-contamination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17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38948" name="Rectangle 84"/>
          <p:cNvSpPr>
            <a:spLocks noChangeArrowheads="1"/>
          </p:cNvSpPr>
          <p:nvPr/>
        </p:nvSpPr>
        <p:spPr bwMode="auto">
          <a:xfrm>
            <a:off x="119063" y="5949950"/>
            <a:ext cx="87741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GB" sz="1800" b="0">
                <a:cs typeface="Arial" pitchFamily="34" charset="0"/>
              </a:rPr>
              <a:t>Low frequency of hand sanitisation, particularly with use of AHR lead to high incidence of potential cross contamination</a:t>
            </a:r>
          </a:p>
        </p:txBody>
      </p:sp>
      <p:sp>
        <p:nvSpPr>
          <p:cNvPr id="38949" name="Rectangle 2"/>
          <p:cNvSpPr>
            <a:spLocks noChangeArrowheads="1"/>
          </p:cNvSpPr>
          <p:nvPr/>
        </p:nvSpPr>
        <p:spPr bwMode="auto">
          <a:xfrm>
            <a:off x="185738" y="620713"/>
            <a:ext cx="40814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>
                <a:cs typeface="Arial" pitchFamily="34" charset="0"/>
              </a:rPr>
              <a:t>Cheeseman </a:t>
            </a:r>
            <a:r>
              <a:rPr lang="en-US" sz="1200" b="0" i="1">
                <a:cs typeface="Arial" pitchFamily="34" charset="0"/>
              </a:rPr>
              <a:t>et al. J Hosp Infect</a:t>
            </a:r>
            <a:r>
              <a:rPr lang="en-US" sz="1200" b="0">
                <a:cs typeface="Arial" pitchFamily="34" charset="0"/>
              </a:rPr>
              <a:t>, 2009; 72: 319-25.</a:t>
            </a:r>
            <a:r>
              <a:rPr lang="en-GB" sz="1200" b="0">
                <a:cs typeface="Arial" pitchFamily="34" charset="0"/>
              </a:rPr>
              <a:t> </a:t>
            </a:r>
            <a:endParaRPr lang="en-US" sz="1200" b="0">
              <a:cs typeface="Arial" pitchFamily="34" charset="0"/>
            </a:endParaRPr>
          </a:p>
        </p:txBody>
      </p:sp>
      <p:sp>
        <p:nvSpPr>
          <p:cNvPr id="38950" name="Text Box 14"/>
          <p:cNvSpPr txBox="1">
            <a:spLocks noChangeArrowheads="1"/>
          </p:cNvSpPr>
          <p:nvPr/>
        </p:nvSpPr>
        <p:spPr bwMode="auto">
          <a:xfrm>
            <a:off x="-14288" y="158750"/>
            <a:ext cx="7975601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82675" eaLnBrk="0" hangingPunct="0">
              <a:tabLst>
                <a:tab pos="533400" algn="l"/>
                <a:tab pos="808038" algn="l"/>
                <a:tab pos="1341438" algn="l"/>
              </a:tabLst>
            </a:pPr>
            <a:r>
              <a:rPr lang="en-GB" sz="2400">
                <a:solidFill>
                  <a:srgbClr val="000000"/>
                </a:solidFill>
                <a:ea typeface="MS PGothic" charset="-128"/>
                <a:cs typeface="MS PGothic" charset="-128"/>
              </a:rPr>
              <a:t>ROLE OF SURFACES IN MICROBIAL TRANSMISSION</a:t>
            </a:r>
          </a:p>
        </p:txBody>
      </p:sp>
      <p:pic>
        <p:nvPicPr>
          <p:cNvPr id="38951" name="Picture 10" descr="university log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94663" y="11113"/>
            <a:ext cx="1063625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52" name="TextBox 11"/>
          <p:cNvSpPr txBox="1">
            <a:spLocks noChangeArrowheads="1"/>
          </p:cNvSpPr>
          <p:nvPr/>
        </p:nvSpPr>
        <p:spPr bwMode="auto">
          <a:xfrm>
            <a:off x="76200" y="6538913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333399"/>
                </a:solidFill>
                <a:ea typeface="MS PGothic" charset="-128"/>
                <a:cs typeface="MS PGothic" charset="-128"/>
              </a:rPr>
              <a:t>9</a:t>
            </a:r>
          </a:p>
        </p:txBody>
      </p:sp>
      <p:sp>
        <p:nvSpPr>
          <p:cNvPr id="38953" name="Text Box 186"/>
          <p:cNvSpPr txBox="1">
            <a:spLocks noChangeArrowheads="1"/>
          </p:cNvSpPr>
          <p:nvPr/>
        </p:nvSpPr>
        <p:spPr bwMode="auto">
          <a:xfrm>
            <a:off x="7696200" y="6608763"/>
            <a:ext cx="13954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200">
                <a:cs typeface="Arial" pitchFamily="34" charset="0"/>
              </a:rPr>
              <a:t>Teleclass  2015</a:t>
            </a:r>
            <a:endParaRPr lang="en-US" sz="1200"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3">
    <a:dk1>
      <a:srgbClr val="000000"/>
    </a:dk1>
    <a:lt1>
      <a:srgbClr val="FFFFFF"/>
    </a:lt1>
    <a:dk2>
      <a:srgbClr val="000000"/>
    </a:dk2>
    <a:lt2>
      <a:srgbClr val="777777"/>
    </a:lt2>
    <a:accent1>
      <a:srgbClr val="DDDDDD"/>
    </a:accent1>
    <a:accent2>
      <a:srgbClr val="33CCCC"/>
    </a:accent2>
    <a:accent3>
      <a:srgbClr val="FFFFFF"/>
    </a:accent3>
    <a:accent4>
      <a:srgbClr val="000000"/>
    </a:accent4>
    <a:accent5>
      <a:srgbClr val="EBEBEB"/>
    </a:accent5>
    <a:accent6>
      <a:srgbClr val="2DB9B9"/>
    </a:accent6>
    <a:hlink>
      <a:srgbClr val="FF5050"/>
    </a:hlink>
    <a:folHlink>
      <a:srgbClr val="FF99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13">
    <a:dk1>
      <a:srgbClr val="000000"/>
    </a:dk1>
    <a:lt1>
      <a:srgbClr val="FFFFFF"/>
    </a:lt1>
    <a:dk2>
      <a:srgbClr val="000000"/>
    </a:dk2>
    <a:lt2>
      <a:srgbClr val="777777"/>
    </a:lt2>
    <a:accent1>
      <a:srgbClr val="DDDDDD"/>
    </a:accent1>
    <a:accent2>
      <a:srgbClr val="33CCCC"/>
    </a:accent2>
    <a:accent3>
      <a:srgbClr val="FFFFFF"/>
    </a:accent3>
    <a:accent4>
      <a:srgbClr val="000000"/>
    </a:accent4>
    <a:accent5>
      <a:srgbClr val="EBEBEB"/>
    </a:accent5>
    <a:accent6>
      <a:srgbClr val="2DB9B9"/>
    </a:accent6>
    <a:hlink>
      <a:srgbClr val="FF5050"/>
    </a:hlink>
    <a:folHlink>
      <a:srgbClr val="FF99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18420</TotalTime>
  <Pages>15</Pages>
  <Words>2686</Words>
  <Application>Microsoft Office PowerPoint</Application>
  <PresentationFormat>On-screen Show (4:3)</PresentationFormat>
  <Paragraphs>666</Paragraphs>
  <Slides>53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6" baseType="lpstr">
      <vt:lpstr>Arial</vt:lpstr>
      <vt:lpstr>MS PGothic</vt:lpstr>
      <vt:lpstr>Times</vt:lpstr>
      <vt:lpstr>MS PGothic</vt:lpstr>
      <vt:lpstr>65 Helvetica Medium</vt:lpstr>
      <vt:lpstr>DFKai-SB</vt:lpstr>
      <vt:lpstr>Helvetica</vt:lpstr>
      <vt:lpstr>Verdana</vt:lpstr>
      <vt:lpstr>Wingdings</vt:lpstr>
      <vt:lpstr>Times New Roman</vt:lpstr>
      <vt:lpstr>Default Design</vt:lpstr>
      <vt:lpstr>2_Default Design</vt:lpstr>
      <vt:lpstr>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</vt:vector>
  </TitlesOfParts>
  <Manager/>
  <Company>Brighton Unversity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subject/>
  <dc:creator>Jean Yves Maillard</dc:creator>
  <cp:keywords/>
  <dc:description/>
  <cp:lastModifiedBy>romali.ranasinghe</cp:lastModifiedBy>
  <cp:revision>1006</cp:revision>
  <cp:lastPrinted>2015-04-28T15:09:57Z</cp:lastPrinted>
  <dcterms:created xsi:type="dcterms:W3CDTF">2015-04-28T14:42:14Z</dcterms:created>
  <dcterms:modified xsi:type="dcterms:W3CDTF">2015-04-28T17:55:01Z</dcterms:modified>
  <cp:category/>
</cp:coreProperties>
</file>