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2" r:id="rId3"/>
    <p:sldId id="323" r:id="rId4"/>
    <p:sldId id="349" r:id="rId5"/>
    <p:sldId id="350" r:id="rId6"/>
    <p:sldId id="326" r:id="rId7"/>
    <p:sldId id="330" r:id="rId8"/>
    <p:sldId id="331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8" r:id="rId23"/>
    <p:sldId id="353" r:id="rId24"/>
    <p:sldId id="354" r:id="rId25"/>
    <p:sldId id="355" r:id="rId26"/>
  </p:sldIdLst>
  <p:sldSz cx="9144000" cy="6858000" type="screen4x3"/>
  <p:notesSz cx="6858000" cy="9945688"/>
  <p:custDataLst>
    <p:tags r:id="rId29"/>
  </p:custDataLst>
  <p:defaultTextStyle>
    <a:defPPr>
      <a:defRPr lang="en-US"/>
    </a:defPPr>
    <a:lvl1pPr algn="l" defTabSz="8270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12750" indent="-74613" algn="l" defTabSz="8270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827088" indent="-149225" algn="l" defTabSz="8270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241425" indent="-225425" algn="l" defTabSz="8270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654175" indent="-300038" algn="l" defTabSz="827088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48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49238"/>
            <a:ext cx="6858000" cy="7048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1117600">
              <a:defRPr sz="1200" b="1">
                <a:ea typeface="Times New Roman" pitchFamily="18" charset="0"/>
              </a:defRPr>
            </a:lvl1pPr>
          </a:lstStyle>
          <a:p>
            <a:r>
              <a:rPr lang="en-GB" altLang="en-US"/>
              <a:t>Barriers to TB infection control in developing countries</a:t>
            </a:r>
          </a:p>
          <a:p>
            <a:r>
              <a:rPr lang="en-GB" altLang="en-US"/>
              <a:t>Eltony Mugomeri Mtech, National University of Lesotho</a:t>
            </a:r>
            <a:br>
              <a:rPr lang="en-GB" altLang="en-US"/>
            </a:br>
            <a:r>
              <a:rPr lang="en-GB" altLang="en-US"/>
              <a:t>A Webber Training Teleclass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69375"/>
            <a:ext cx="6858000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1117600">
              <a:defRPr sz="1200" b="1">
                <a:latin typeface="Calibri" pitchFamily="34" charset="0"/>
              </a:defRPr>
            </a:lvl1pPr>
          </a:lstStyle>
          <a:p>
            <a:r>
              <a:rPr lang="en-GB" altLang="en-US"/>
              <a:t>Hosted by Prof. Shaheen Mehtar, Stellenbosch University, South Africa</a:t>
            </a:r>
          </a:p>
          <a:p>
            <a:r>
              <a:rPr lang="en-GB" alt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5625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117600">
              <a:defRPr sz="1200">
                <a:latin typeface="Calibri" pitchFamily="34" charset="0"/>
              </a:defRPr>
            </a:lvl1pPr>
          </a:lstStyle>
          <a:p>
            <a:fld id="{A495D577-85BA-498D-A3A1-AA5CAF53B1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14745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117600">
              <a:defRPr sz="1200">
                <a:latin typeface="Calibri" pitchFamily="34" charset="0"/>
              </a:defRPr>
            </a:lvl1pPr>
          </a:lstStyle>
          <a:p>
            <a:endParaRPr lang="en-Z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117600">
              <a:defRPr sz="1200">
                <a:latin typeface="Calibri" pitchFamily="34" charset="0"/>
              </a:defRPr>
            </a:lvl1pPr>
          </a:lstStyle>
          <a:p>
            <a:fld id="{96D268B8-0550-4174-8E66-A270B892424C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ZW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W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117600">
              <a:defRPr sz="1200">
                <a:latin typeface="Calibri" pitchFamily="34" charset="0"/>
              </a:defRPr>
            </a:lvl1pPr>
          </a:lstStyle>
          <a:p>
            <a:endParaRPr lang="en-Z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5625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117600">
              <a:defRPr sz="1200">
                <a:latin typeface="Calibri" pitchFamily="34" charset="0"/>
              </a:defRPr>
            </a:lvl1pPr>
          </a:lstStyle>
          <a:p>
            <a:fld id="{4CF63EA8-3800-4BE3-9CE5-D0FD49603197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1546729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12750"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827088"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241425"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654175" algn="l" defTabSz="8270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070439" algn="l" defTabSz="8281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4526" algn="l" defTabSz="8281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98614" algn="l" defTabSz="8281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2701" algn="l" defTabSz="82817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defTabSz="1117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1117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CF9A79D-0BA4-448D-8C84-BAC11C4E7EFA}" type="datetime10">
              <a:rPr lang="en-US" altLang="en-US" sz="1200">
                <a:latin typeface="Calibri" pitchFamily="34" charset="0"/>
              </a:rPr>
              <a:pPr eaLnBrk="1" hangingPunct="1"/>
              <a:t>12:53</a:t>
            </a:fld>
            <a:endParaRPr lang="en-ZW" altLang="en-US" sz="1200">
              <a:latin typeface="Calibri" pitchFamily="34" charset="0"/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defTabSz="1117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1117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0F4133-BC4C-48DE-84C0-17C758D0FFF0}" type="slidenum">
              <a:rPr lang="en-ZW" altLang="en-US" sz="1200">
                <a:latin typeface="Calibri" pitchFamily="34" charset="0"/>
              </a:rPr>
              <a:pPr eaLnBrk="1" hangingPunct="1"/>
              <a:t>1</a:t>
            </a:fld>
            <a:endParaRPr lang="en-ZW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defTabSz="1117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1117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5FA1E93-F68E-400B-935A-2EF6A2C958C4}" type="datetime10">
              <a:rPr lang="en-US" altLang="en-US" sz="1200">
                <a:latin typeface="Calibri" pitchFamily="34" charset="0"/>
              </a:rPr>
              <a:pPr eaLnBrk="1" hangingPunct="1"/>
              <a:t>12:53</a:t>
            </a:fld>
            <a:endParaRPr lang="en-ZW" altLang="en-US" sz="1200">
              <a:latin typeface="Calibri" pitchFamily="34" charset="0"/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defTabSz="1117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1117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38125BB-C042-461F-8D6D-08182947D781}" type="slidenum">
              <a:rPr lang="en-ZW" altLang="en-US" sz="1200">
                <a:latin typeface="Calibri" pitchFamily="34" charset="0"/>
              </a:rPr>
              <a:pPr eaLnBrk="1" hangingPunct="1"/>
              <a:t>2</a:t>
            </a:fld>
            <a:endParaRPr lang="en-ZW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defTabSz="1117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1117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6A1744E-8B97-4DCD-9BB4-DEB8E08AC753}" type="datetime10">
              <a:rPr lang="en-US" altLang="en-US" sz="1200">
                <a:latin typeface="Calibri" pitchFamily="34" charset="0"/>
              </a:rPr>
              <a:pPr eaLnBrk="1" hangingPunct="1"/>
              <a:t>12:53</a:t>
            </a:fld>
            <a:endParaRPr lang="en-ZW" altLang="en-US" sz="1200">
              <a:latin typeface="Calibri" pitchFamily="34" charset="0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defTabSz="1117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1117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B14C5DD-4D9F-44EB-9F46-52AE01B3D5E4}" type="slidenum">
              <a:rPr lang="en-ZW" altLang="en-US" sz="1200">
                <a:latin typeface="Calibri" pitchFamily="34" charset="0"/>
              </a:rPr>
              <a:pPr eaLnBrk="1" hangingPunct="1"/>
              <a:t>4</a:t>
            </a:fld>
            <a:endParaRPr lang="en-ZW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0 w 8042"/>
              <a:gd name="T1" fmla="*/ 0 h 10000"/>
              <a:gd name="T2" fmla="*/ 8042 w 8042"/>
              <a:gd name="T3" fmla="*/ 10000 h 10000"/>
            </a:gdLst>
            <a:ahLst/>
            <a:cxnLst/>
            <a:rect l="T0" t="T1" r="T2" b="T3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7" y="2514602"/>
            <a:ext cx="6600451" cy="2262781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7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7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2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6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B117C4-0382-4E23-802B-EDE1F902CA82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fld id="{3868F7E1-3B81-4DA2-BA48-BA398A3251C9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82122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09600"/>
            <a:ext cx="6591985" cy="3117040"/>
          </a:xfrm>
        </p:spPr>
        <p:txBody>
          <a:bodyPr anchor="ctr"/>
          <a:lstStyle>
            <a:lvl1pPr algn="l">
              <a:defRPr sz="4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4354046"/>
            <a:ext cx="6591985" cy="1555864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9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34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7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2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6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13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5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CBF796-F5A6-43A5-B23D-84086B61BB30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3263"/>
            <a:ext cx="585788" cy="366712"/>
          </a:xfrm>
        </p:spPr>
        <p:txBody>
          <a:bodyPr/>
          <a:lstStyle>
            <a:lvl1pPr>
              <a:defRPr/>
            </a:lvl1pPr>
          </a:lstStyle>
          <a:p>
            <a:fld id="{F91A15AE-6143-4D40-8036-DFEF5CEC4B25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34438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08163" y="647700"/>
            <a:ext cx="457200" cy="584200"/>
          </a:xfrm>
          <a:prstGeom prst="rect">
            <a:avLst/>
          </a:prstGeom>
        </p:spPr>
        <p:txBody>
          <a:bodyPr lIns="88895" tIns="44448" rIns="88895" bIns="44448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8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9275" y="2905125"/>
            <a:ext cx="457200" cy="585788"/>
          </a:xfrm>
          <a:prstGeom prst="rect">
            <a:avLst/>
          </a:prstGeom>
        </p:spPr>
        <p:txBody>
          <a:bodyPr lIns="88895" tIns="44448" rIns="88895" bIns="44448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8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/>
          <a:lstStyle>
            <a:lvl1pPr algn="l">
              <a:defRPr sz="4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1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4476" indent="0">
              <a:buFontTx/>
              <a:buNone/>
              <a:defRPr/>
            </a:lvl2pPr>
            <a:lvl3pPr marL="888951" indent="0">
              <a:buFontTx/>
              <a:buNone/>
              <a:defRPr/>
            </a:lvl3pPr>
            <a:lvl4pPr marL="1333427" indent="0">
              <a:buFontTx/>
              <a:buNone/>
              <a:defRPr/>
            </a:lvl4pPr>
            <a:lvl5pPr marL="177790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4354046"/>
            <a:ext cx="6591985" cy="1555864"/>
          </a:xfrm>
        </p:spPr>
        <p:txBody>
          <a:bodyPr anchor="ctr"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9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34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7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2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6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13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5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04526E8-3D23-46B3-ADAF-C11D83020361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3263"/>
            <a:ext cx="585788" cy="366712"/>
          </a:xfrm>
        </p:spPr>
        <p:txBody>
          <a:bodyPr/>
          <a:lstStyle>
            <a:lvl1pPr>
              <a:defRPr/>
            </a:lvl1pPr>
          </a:lstStyle>
          <a:p>
            <a:fld id="{C89B9075-0021-4159-8CAB-E3C663569B0B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348108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2438402"/>
            <a:ext cx="6591985" cy="2724845"/>
          </a:xfrm>
        </p:spPr>
        <p:txBody>
          <a:bodyPr anchor="b"/>
          <a:lstStyle>
            <a:lvl1pPr algn="l">
              <a:defRPr sz="4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181600"/>
            <a:ext cx="6591985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3DC3DC-5EAB-4DA2-BA3E-6FF6C0190B4C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C9D955B8-C005-45A6-B086-50240F32F9A1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379567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08163" y="647700"/>
            <a:ext cx="457200" cy="584200"/>
          </a:xfrm>
          <a:prstGeom prst="rect">
            <a:avLst/>
          </a:prstGeom>
        </p:spPr>
        <p:txBody>
          <a:bodyPr lIns="88895" tIns="44448" rIns="88895" bIns="44448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8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9275" y="2905125"/>
            <a:ext cx="457200" cy="585788"/>
          </a:xfrm>
          <a:prstGeom prst="rect">
            <a:avLst/>
          </a:prstGeom>
        </p:spPr>
        <p:txBody>
          <a:bodyPr lIns="88895" tIns="44448" rIns="88895" bIns="44448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8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4" y="609600"/>
            <a:ext cx="6109587" cy="2895600"/>
          </a:xfrm>
        </p:spPr>
        <p:txBody>
          <a:bodyPr anchor="ctr"/>
          <a:lstStyle>
            <a:lvl1pPr algn="l">
              <a:defRPr sz="4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00">
                <a:solidFill>
                  <a:schemeClr val="accent1"/>
                </a:solidFill>
              </a:defRPr>
            </a:lvl1pPr>
            <a:lvl2pPr marL="444476" indent="0">
              <a:buFontTx/>
              <a:buNone/>
              <a:defRPr/>
            </a:lvl2pPr>
            <a:lvl3pPr marL="888951" indent="0">
              <a:buFontTx/>
              <a:buNone/>
              <a:defRPr/>
            </a:lvl3pPr>
            <a:lvl4pPr marL="1333427" indent="0">
              <a:buFontTx/>
              <a:buNone/>
              <a:defRPr/>
            </a:lvl4pPr>
            <a:lvl5pPr marL="177790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C87D2FB-B1B9-4B9F-8F7D-FAFED73D612B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2F7AA3B0-B339-4668-A33C-E8ECCCD3EDDA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954038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/>
          <a:lstStyle>
            <a:lvl1pPr algn="l">
              <a:defRPr sz="4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6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00">
                <a:solidFill>
                  <a:schemeClr val="accent1"/>
                </a:solidFill>
              </a:defRPr>
            </a:lvl1pPr>
            <a:lvl2pPr marL="444476" indent="0">
              <a:buFontTx/>
              <a:buNone/>
              <a:defRPr/>
            </a:lvl2pPr>
            <a:lvl3pPr marL="888951" indent="0">
              <a:buFontTx/>
              <a:buNone/>
              <a:defRPr/>
            </a:lvl3pPr>
            <a:lvl4pPr marL="1333427" indent="0">
              <a:buFontTx/>
              <a:buNone/>
              <a:defRPr/>
            </a:lvl4pPr>
            <a:lvl5pPr marL="177790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181600"/>
            <a:ext cx="6591985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52408F4-5BE6-40F6-85A0-01A2490BDBF4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BAE465F9-C636-42F9-8BFD-202EB2986A37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639729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B813F-F183-4810-AF48-045DA1727D43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9E2F6-8C69-4D71-8F8A-C8BDD85F3515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69779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7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7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F4B848-E256-4DAA-BEEE-530F3A46AA8E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083EA-A01C-4026-A2C6-63E5CB5AFF85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27508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2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6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33463-19FE-4C0F-A30B-8254DE96EF5B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80625-9B81-4FB4-8D42-BB612002780E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78040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rrowheads="1"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2074562"/>
            <a:ext cx="6591985" cy="1468800"/>
          </a:xfrm>
        </p:spPr>
        <p:txBody>
          <a:bodyPr anchor="b"/>
          <a:lstStyle>
            <a:lvl1pPr algn="l">
              <a:defRPr sz="39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6" y="3581401"/>
            <a:ext cx="6591985" cy="860400"/>
          </a:xfrm>
        </p:spPr>
        <p:txBody>
          <a:bodyPr/>
          <a:lstStyle>
            <a:lvl1pPr marL="0" indent="0" algn="l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4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9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34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7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23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6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13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58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01F07-0A9F-48AC-8620-D06B50D16DAE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3263"/>
            <a:ext cx="585788" cy="366712"/>
          </a:xfrm>
        </p:spPr>
        <p:txBody>
          <a:bodyPr/>
          <a:lstStyle>
            <a:lvl1pPr>
              <a:defRPr/>
            </a:lvl1pPr>
          </a:lstStyle>
          <a:p>
            <a:fld id="{8C77CF0D-63F9-44D7-9513-B64E666F0119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380781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7" y="2136707"/>
            <a:ext cx="3197531" cy="3767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8" y="2136707"/>
            <a:ext cx="3197093" cy="37673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E6F3A-C113-48C7-8FCC-4F2F8E7130B5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A44B-170B-47A3-B45D-7E86CAACE024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520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300" b="0"/>
            </a:lvl1pPr>
            <a:lvl2pPr marL="444476" indent="0">
              <a:buNone/>
              <a:defRPr sz="1900" b="1"/>
            </a:lvl2pPr>
            <a:lvl3pPr marL="888951" indent="0">
              <a:buNone/>
              <a:defRPr sz="1800" b="1"/>
            </a:lvl3pPr>
            <a:lvl4pPr marL="1333427" indent="0">
              <a:buNone/>
              <a:defRPr sz="1600" b="1"/>
            </a:lvl4pPr>
            <a:lvl5pPr marL="1777902" indent="0">
              <a:buNone/>
              <a:defRPr sz="1600" b="1"/>
            </a:lvl5pPr>
            <a:lvl6pPr marL="2222378" indent="0">
              <a:buNone/>
              <a:defRPr sz="1600" b="1"/>
            </a:lvl6pPr>
            <a:lvl7pPr marL="2666853" indent="0">
              <a:buNone/>
              <a:defRPr sz="1600" b="1"/>
            </a:lvl7pPr>
            <a:lvl8pPr marL="3111329" indent="0">
              <a:buNone/>
              <a:defRPr sz="1600" b="1"/>
            </a:lvl8pPr>
            <a:lvl9pPr marL="35558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6" y="2802889"/>
            <a:ext cx="3197532" cy="3105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300" b="0"/>
            </a:lvl1pPr>
            <a:lvl2pPr marL="444476" indent="0">
              <a:buNone/>
              <a:defRPr sz="1900" b="1"/>
            </a:lvl2pPr>
            <a:lvl3pPr marL="888951" indent="0">
              <a:buNone/>
              <a:defRPr sz="1800" b="1"/>
            </a:lvl3pPr>
            <a:lvl4pPr marL="1333427" indent="0">
              <a:buNone/>
              <a:defRPr sz="1600" b="1"/>
            </a:lvl4pPr>
            <a:lvl5pPr marL="1777902" indent="0">
              <a:buNone/>
              <a:defRPr sz="1600" b="1"/>
            </a:lvl5pPr>
            <a:lvl6pPr marL="2222378" indent="0">
              <a:buNone/>
              <a:defRPr sz="1600" b="1"/>
            </a:lvl6pPr>
            <a:lvl7pPr marL="2666853" indent="0">
              <a:buNone/>
              <a:defRPr sz="1600" b="1"/>
            </a:lvl7pPr>
            <a:lvl8pPr marL="3111329" indent="0">
              <a:buNone/>
              <a:defRPr sz="1600" b="1"/>
            </a:lvl8pPr>
            <a:lvl9pPr marL="35558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6" y="2799661"/>
            <a:ext cx="3195680" cy="3105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96960A-DEC5-4D15-9B52-E75F12C57CDD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C18D7-0903-446E-B165-E96FE7039BBB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02826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FDAC1-4B97-405F-B186-C0EF4030101A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C3627-2F4B-4894-93EA-9DB71701CBE1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65293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A71935-974C-4192-BCB6-87F0DD94529C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0A7EF-696E-4B49-8F90-3D5F4868CCEC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142841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1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90"/>
            <a:ext cx="3790906" cy="541496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4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44476" indent="0">
              <a:buNone/>
              <a:defRPr sz="1200"/>
            </a:lvl2pPr>
            <a:lvl3pPr marL="888951" indent="0">
              <a:buNone/>
              <a:defRPr sz="1000"/>
            </a:lvl3pPr>
            <a:lvl4pPr marL="1333427" indent="0">
              <a:buNone/>
              <a:defRPr sz="900"/>
            </a:lvl4pPr>
            <a:lvl5pPr marL="1777902" indent="0">
              <a:buNone/>
              <a:defRPr sz="900"/>
            </a:lvl5pPr>
            <a:lvl6pPr marL="2222378" indent="0">
              <a:buNone/>
              <a:defRPr sz="900"/>
            </a:lvl6pPr>
            <a:lvl7pPr marL="2666853" indent="0">
              <a:buNone/>
              <a:defRPr sz="900"/>
            </a:lvl7pPr>
            <a:lvl8pPr marL="3111329" indent="0">
              <a:buNone/>
              <a:defRPr sz="900"/>
            </a:lvl8pPr>
            <a:lvl9pPr marL="35558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51D889-EC72-43BA-AA60-BAC7DCD31036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0ABC4-C9A4-4756-BE15-D650CC694991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92573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 noChangeArrowheads="1"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0 w 7908"/>
              <a:gd name="T1" fmla="*/ 0 h 10000"/>
              <a:gd name="T2" fmla="*/ 7908 w 7908"/>
              <a:gd name="T3" fmla="*/ 10000 h 10000"/>
            </a:gdLst>
            <a:ahLst/>
            <a:cxnLst/>
            <a:rect l="T0" t="T1" r="T2" b="T3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7730" tIns="33865" rIns="67730" bIns="33865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4800600"/>
            <a:ext cx="6591985" cy="566738"/>
          </a:xfrm>
        </p:spPr>
        <p:txBody>
          <a:bodyPr anchor="b"/>
          <a:lstStyle>
            <a:lvl1pPr algn="l">
              <a:defRPr sz="23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6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44476" indent="0">
              <a:buNone/>
              <a:defRPr sz="1600"/>
            </a:lvl2pPr>
            <a:lvl3pPr marL="888951" indent="0">
              <a:buNone/>
              <a:defRPr sz="1600"/>
            </a:lvl3pPr>
            <a:lvl4pPr marL="1333427" indent="0">
              <a:buNone/>
              <a:defRPr sz="1600"/>
            </a:lvl4pPr>
            <a:lvl5pPr marL="1777902" indent="0">
              <a:buNone/>
              <a:defRPr sz="1600"/>
            </a:lvl5pPr>
            <a:lvl6pPr marL="2222378" indent="0">
              <a:buNone/>
              <a:defRPr sz="1600"/>
            </a:lvl6pPr>
            <a:lvl7pPr marL="2666853" indent="0">
              <a:buNone/>
              <a:defRPr sz="1600"/>
            </a:lvl7pPr>
            <a:lvl8pPr marL="3111329" indent="0">
              <a:buNone/>
              <a:defRPr sz="1600"/>
            </a:lvl8pPr>
            <a:lvl9pPr marL="3555804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6" y="5367338"/>
            <a:ext cx="6591985" cy="493712"/>
          </a:xfrm>
        </p:spPr>
        <p:txBody>
          <a:bodyPr/>
          <a:lstStyle>
            <a:lvl1pPr marL="0" indent="0">
              <a:buNone/>
              <a:defRPr sz="1200"/>
            </a:lvl1pPr>
            <a:lvl2pPr marL="444476" indent="0">
              <a:buNone/>
              <a:defRPr sz="1200"/>
            </a:lvl2pPr>
            <a:lvl3pPr marL="888951" indent="0">
              <a:buNone/>
              <a:defRPr sz="1000"/>
            </a:lvl3pPr>
            <a:lvl4pPr marL="1333427" indent="0">
              <a:buNone/>
              <a:defRPr sz="900"/>
            </a:lvl4pPr>
            <a:lvl5pPr marL="1777902" indent="0">
              <a:buNone/>
              <a:defRPr sz="900"/>
            </a:lvl5pPr>
            <a:lvl6pPr marL="2222378" indent="0">
              <a:buNone/>
              <a:defRPr sz="900"/>
            </a:lvl6pPr>
            <a:lvl7pPr marL="2666853" indent="0">
              <a:buNone/>
              <a:defRPr sz="900"/>
            </a:lvl7pPr>
            <a:lvl8pPr marL="3111329" indent="0">
              <a:buNone/>
              <a:defRPr sz="900"/>
            </a:lvl8pPr>
            <a:lvl9pPr marL="35558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8B014-D1F3-4364-89D1-18FB4F4F8AEE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Z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7D85D5F6-7B20-476B-B276-DD35A0B338F6}" type="slidenum">
              <a:rPr lang="en-ZW" altLang="en-US"/>
              <a:pPr/>
              <a:t>‹#›</a:t>
            </a:fld>
            <a:endParaRPr lang="en-ZW" altLang="en-US"/>
          </a:p>
        </p:txBody>
      </p:sp>
    </p:spTree>
    <p:extLst>
      <p:ext uri="{BB962C8B-B14F-4D97-AF65-F5344CB8AC3E}">
        <p14:creationId xmlns:p14="http://schemas.microsoft.com/office/powerpoint/2010/main" val="247221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 noChangeArrowheads="1"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/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Freeform 12"/>
            <p:cNvSpPr>
              <a:spLocks noChangeArrowheads="1"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/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Freeform 13"/>
            <p:cNvSpPr>
              <a:spLocks noChangeArrowheads="1"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/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Freeform 14"/>
            <p:cNvSpPr>
              <a:spLocks noChangeArrowheads="1"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/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Freeform 15"/>
            <p:cNvSpPr>
              <a:spLocks noChangeArrowheads="1"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/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1" name="Freeform 16"/>
            <p:cNvSpPr>
              <a:spLocks noChangeArrowheads="1"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/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Freeform 17"/>
            <p:cNvSpPr>
              <a:spLocks noChangeArrowheads="1"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3" name="Freeform 18"/>
            <p:cNvSpPr>
              <a:spLocks noChangeArrowheads="1"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/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" name="Freeform 19"/>
            <p:cNvSpPr>
              <a:spLocks noChangeArrowheads="1"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/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" name="Freeform 20"/>
            <p:cNvSpPr>
              <a:spLocks noChangeArrowheads="1"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/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6" name="Freeform 21"/>
            <p:cNvSpPr>
              <a:spLocks noChangeArrowheads="1"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Freeform 22"/>
            <p:cNvSpPr>
              <a:spLocks noChangeArrowheads="1"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/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 noChangeArrowheads="1"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/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Freeform 28"/>
            <p:cNvSpPr>
              <a:spLocks noChangeArrowheads="1"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/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Freeform 29"/>
            <p:cNvSpPr>
              <a:spLocks noChangeArrowheads="1"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/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Freeform 30"/>
            <p:cNvSpPr>
              <a:spLocks noChangeArrowheads="1"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/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" name="Freeform 31"/>
            <p:cNvSpPr>
              <a:spLocks noChangeArrowheads="1"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/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Freeform 32"/>
            <p:cNvSpPr>
              <a:spLocks noChangeArrowheads="1"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/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Freeform 33"/>
            <p:cNvSpPr>
              <a:spLocks noChangeArrowheads="1"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/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Freeform 34"/>
            <p:cNvSpPr>
              <a:spLocks noChangeArrowheads="1"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/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Freeform 35"/>
            <p:cNvSpPr>
              <a:spLocks noChangeArrowheads="1"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/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Freeform 36"/>
            <p:cNvSpPr>
              <a:spLocks noChangeArrowheads="1"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/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" name="Freeform 37"/>
            <p:cNvSpPr>
              <a:spLocks noChangeArrowheads="1"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/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Freeform 38"/>
            <p:cNvSpPr>
              <a:spLocks noChangeArrowheads="1"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/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6275" y="623888"/>
            <a:ext cx="65881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730" tIns="33865" rIns="67730" bIns="33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1513" y="2133600"/>
            <a:ext cx="65928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730" tIns="33865" rIns="67730" bIns="33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4100"/>
            <a:ext cx="766763" cy="371475"/>
          </a:xfrm>
          <a:prstGeom prst="rect">
            <a:avLst/>
          </a:prstGeom>
        </p:spPr>
        <p:txBody>
          <a:bodyPr vert="horz" wrap="square" lIns="67730" tIns="33865" rIns="67730" bIns="33865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entury Gothic" pitchFamily="34" charset="0"/>
              </a:defRPr>
            </a:lvl1pPr>
          </a:lstStyle>
          <a:p>
            <a:fld id="{C8742005-B6AF-4D4D-BC89-96986CDA0295}" type="datetime1">
              <a:rPr lang="en-US" altLang="en-US"/>
              <a:pPr/>
              <a:t>2/18/2016</a:t>
            </a:fld>
            <a:endParaRPr lang="en-Z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8175" cy="365125"/>
          </a:xfrm>
          <a:prstGeom prst="rect">
            <a:avLst/>
          </a:prstGeom>
        </p:spPr>
        <p:txBody>
          <a:bodyPr vert="horz" wrap="square" lIns="67730" tIns="33865" rIns="67730" bIns="33865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entury Gothic" pitchFamily="34" charset="0"/>
              </a:defRPr>
            </a:lvl1pPr>
          </a:lstStyle>
          <a:p>
            <a:endParaRPr lang="en-Z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329613" y="168275"/>
            <a:ext cx="585787" cy="365125"/>
          </a:xfrm>
          <a:prstGeom prst="rect">
            <a:avLst/>
          </a:prstGeom>
        </p:spPr>
        <p:txBody>
          <a:bodyPr vert="horz" wrap="square" lIns="67730" tIns="33865" rIns="67730" bIns="33865" numCol="1" anchor="ctr" anchorCtr="0" compatLnSpc="1">
            <a:prstTxWarp prst="textNoShape">
              <a:avLst/>
            </a:prstTxWarp>
          </a:bodyPr>
          <a:lstStyle>
            <a:lvl1pPr algn="r">
              <a:defRPr sz="1900">
                <a:solidFill>
                  <a:srgbClr val="000000"/>
                </a:solidFill>
                <a:latin typeface="Century Gothic" pitchFamily="34" charset="0"/>
              </a:defRPr>
            </a:lvl1pPr>
          </a:lstStyle>
          <a:p>
            <a:fld id="{9B74173E-12C1-4704-9A1D-D33A536A2766}" type="slidenum">
              <a:rPr lang="en-ZW" altLang="en-US"/>
              <a:pPr/>
              <a:t>‹#›</a:t>
            </a:fld>
            <a:endParaRPr lang="en-Z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hdr="0" ftr="0" dt="0"/>
  <p:txStyles>
    <p:titleStyle>
      <a:lvl1pPr algn="l" defTabSz="442913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262626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l" defTabSz="442913" rtl="0" eaLnBrk="0" fontAlgn="base" hangingPunct="0">
        <a:spcBef>
          <a:spcPct val="0"/>
        </a:spcBef>
        <a:spcAft>
          <a:spcPct val="0"/>
        </a:spcAft>
        <a:defRPr sz="3500">
          <a:solidFill>
            <a:srgbClr val="262626"/>
          </a:solidFill>
          <a:latin typeface="Century Gothic" pitchFamily="4" charset="0"/>
          <a:ea typeface="ＭＳ Ｐゴシック" pitchFamily="4" charset="-128"/>
          <a:cs typeface="ＭＳ Ｐゴシック" pitchFamily="4" charset="-128"/>
        </a:defRPr>
      </a:lvl2pPr>
      <a:lvl3pPr algn="l" defTabSz="442913" rtl="0" eaLnBrk="0" fontAlgn="base" hangingPunct="0">
        <a:spcBef>
          <a:spcPct val="0"/>
        </a:spcBef>
        <a:spcAft>
          <a:spcPct val="0"/>
        </a:spcAft>
        <a:defRPr sz="3500">
          <a:solidFill>
            <a:srgbClr val="262626"/>
          </a:solidFill>
          <a:latin typeface="Century Gothic" pitchFamily="4" charset="0"/>
          <a:ea typeface="ＭＳ Ｐゴシック" pitchFamily="4" charset="-128"/>
          <a:cs typeface="ＭＳ Ｐゴシック" pitchFamily="4" charset="-128"/>
        </a:defRPr>
      </a:lvl3pPr>
      <a:lvl4pPr algn="l" defTabSz="442913" rtl="0" eaLnBrk="0" fontAlgn="base" hangingPunct="0">
        <a:spcBef>
          <a:spcPct val="0"/>
        </a:spcBef>
        <a:spcAft>
          <a:spcPct val="0"/>
        </a:spcAft>
        <a:defRPr sz="3500">
          <a:solidFill>
            <a:srgbClr val="262626"/>
          </a:solidFill>
          <a:latin typeface="Century Gothic" pitchFamily="4" charset="0"/>
          <a:ea typeface="ＭＳ Ｐゴシック" pitchFamily="4" charset="-128"/>
          <a:cs typeface="ＭＳ Ｐゴシック" pitchFamily="4" charset="-128"/>
        </a:defRPr>
      </a:lvl4pPr>
      <a:lvl5pPr algn="l" defTabSz="442913" rtl="0" eaLnBrk="0" fontAlgn="base" hangingPunct="0">
        <a:spcBef>
          <a:spcPct val="0"/>
        </a:spcBef>
        <a:spcAft>
          <a:spcPct val="0"/>
        </a:spcAft>
        <a:defRPr sz="3500">
          <a:solidFill>
            <a:srgbClr val="262626"/>
          </a:solidFill>
          <a:latin typeface="Century Gothic" pitchFamily="4" charset="0"/>
          <a:ea typeface="ＭＳ Ｐゴシック" pitchFamily="4" charset="-128"/>
          <a:cs typeface="ＭＳ Ｐゴシック" pitchFamily="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1788" indent="-331788" algn="l" defTabSz="442913" rtl="0" eaLnBrk="0" fontAlgn="base" hangingPunct="0">
        <a:spcBef>
          <a:spcPts val="975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700" kern="1200">
          <a:solidFill>
            <a:srgbClr val="404040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20725" indent="-276225" algn="l" defTabSz="442913" rtl="0" eaLnBrk="0" fontAlgn="base" hangingPunct="0">
        <a:spcBef>
          <a:spcPts val="975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ＭＳ Ｐゴシック" pitchFamily="4" charset="-128"/>
          <a:cs typeface="+mn-cs"/>
        </a:defRPr>
      </a:lvl2pPr>
      <a:lvl3pPr marL="1109663" indent="-220663" algn="l" defTabSz="442913" rtl="0" eaLnBrk="0" fontAlgn="base" hangingPunct="0">
        <a:spcBef>
          <a:spcPts val="975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2400" kern="1200">
          <a:solidFill>
            <a:srgbClr val="404040"/>
          </a:solidFill>
          <a:latin typeface="+mn-lt"/>
          <a:ea typeface="ＭＳ Ｐゴシック" pitchFamily="4" charset="-128"/>
          <a:cs typeface="+mn-cs"/>
        </a:defRPr>
      </a:lvl3pPr>
      <a:lvl4pPr marL="1554163" indent="-220663" algn="l" defTabSz="442913" rtl="0" eaLnBrk="0" fontAlgn="base" hangingPunct="0">
        <a:spcBef>
          <a:spcPts val="975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100" kern="1200">
          <a:solidFill>
            <a:srgbClr val="404040"/>
          </a:solidFill>
          <a:latin typeface="+mn-lt"/>
          <a:ea typeface="ＭＳ Ｐゴシック" pitchFamily="4" charset="-128"/>
          <a:cs typeface="+mn-cs"/>
        </a:defRPr>
      </a:lvl4pPr>
      <a:lvl5pPr marL="1998663" indent="-220663" algn="l" defTabSz="442913" rtl="0" eaLnBrk="0" fontAlgn="base" hangingPunct="0">
        <a:spcBef>
          <a:spcPts val="975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100" kern="1200">
          <a:solidFill>
            <a:srgbClr val="404040"/>
          </a:solidFill>
          <a:latin typeface="+mn-lt"/>
          <a:ea typeface="ＭＳ Ｐゴシック" pitchFamily="4" charset="-128"/>
          <a:cs typeface="+mn-cs"/>
        </a:defRPr>
      </a:lvl5pPr>
      <a:lvl6pPr marL="2444616" indent="-222238" algn="l" defTabSz="444476" rtl="0" eaLnBrk="1" latinLnBrk="0" hangingPunct="1">
        <a:spcBef>
          <a:spcPts val="9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89091" indent="-222238" algn="l" defTabSz="444476" rtl="0" eaLnBrk="1" latinLnBrk="0" hangingPunct="1">
        <a:spcBef>
          <a:spcPts val="9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333567" indent="-222238" algn="l" defTabSz="444476" rtl="0" eaLnBrk="1" latinLnBrk="0" hangingPunct="1">
        <a:spcBef>
          <a:spcPts val="9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778043" indent="-222238" algn="l" defTabSz="444476" rtl="0" eaLnBrk="1" latinLnBrk="0" hangingPunct="1">
        <a:spcBef>
          <a:spcPts val="973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76" algn="l" defTabSz="44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951" algn="l" defTabSz="44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27" algn="l" defTabSz="44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7902" algn="l" defTabSz="44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2378" algn="l" defTabSz="44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853" algn="l" defTabSz="44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1329" algn="l" defTabSz="44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5804" algn="l" defTabSz="44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752600"/>
            <a:ext cx="9144000" cy="1447800"/>
          </a:xfrm>
          <a:prstGeom prst="rect">
            <a:avLst/>
          </a:prstGeom>
          <a:gradFill rotWithShape="1">
            <a:gsLst>
              <a:gs pos="0">
                <a:srgbClr val="B14D3E"/>
              </a:gs>
              <a:gs pos="100000">
                <a:srgbClr val="9A2D0F"/>
              </a:gs>
            </a:gsLst>
            <a:lin ang="5400000"/>
          </a:gradFill>
          <a:ln w="9525" cap="rnd">
            <a:solidFill>
              <a:srgbClr val="9D2D0F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2048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685800"/>
            <a:ext cx="3978275" cy="315595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784350"/>
            <a:ext cx="51054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18" tIns="41409" rIns="82818" bIns="41409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GB" altLang="en-US" sz="2500" b="1">
                <a:solidFill>
                  <a:schemeClr val="bg1"/>
                </a:solidFill>
                <a:cs typeface="Times New Roman" pitchFamily="18" charset="0"/>
              </a:rPr>
              <a:t>Barriers to TB infection control in developing countries</a:t>
            </a:r>
            <a:endParaRPr lang="en-GB" altLang="en-US" sz="25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590550" y="5186363"/>
            <a:ext cx="8370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18" tIns="41409" rIns="82818" bIns="41409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20486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95250"/>
            <a:ext cx="1165225" cy="1276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7402513" y="6511925"/>
            <a:ext cx="17414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730" tIns="33865" rIns="67730" bIns="3386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altLang="en-US" sz="1800">
                <a:cs typeface="Arial" pitchFamily="34" charset="0"/>
              </a:rPr>
              <a:t>March 10, 2016</a:t>
            </a:r>
          </a:p>
        </p:txBody>
      </p:sp>
      <p:sp>
        <p:nvSpPr>
          <p:cNvPr id="20488" name="Rectangle 3"/>
          <p:cNvSpPr>
            <a:spLocks noChangeArrowheads="1"/>
          </p:cNvSpPr>
          <p:nvPr/>
        </p:nvSpPr>
        <p:spPr bwMode="auto">
          <a:xfrm>
            <a:off x="431800" y="3608388"/>
            <a:ext cx="41402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730" tIns="33865" rIns="67730" bIns="3386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000000"/>
                </a:solidFill>
                <a:cs typeface="Arial" pitchFamily="34" charset="0"/>
              </a:rPr>
              <a:t>Eltony Mugomeri Mtech</a:t>
            </a:r>
            <a:r>
              <a:rPr lang="en-GB" altLang="en-US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altLang="en-US" sz="15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GB" altLang="en-US" sz="1500">
                <a:solidFill>
                  <a:srgbClr val="000000"/>
                </a:solidFill>
                <a:cs typeface="Arial" pitchFamily="34" charset="0"/>
              </a:rPr>
            </a:br>
            <a:r>
              <a:rPr lang="en-GB" altLang="en-US" sz="1800">
                <a:solidFill>
                  <a:srgbClr val="000000"/>
                </a:solidFill>
                <a:cs typeface="Arial" pitchFamily="34" charset="0"/>
              </a:rPr>
              <a:t>Department of Pharmacy</a:t>
            </a:r>
            <a:br>
              <a:rPr lang="en-GB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GB" altLang="en-US" sz="1800">
                <a:solidFill>
                  <a:srgbClr val="000000"/>
                </a:solidFill>
                <a:cs typeface="Arial" pitchFamily="34" charset="0"/>
              </a:rPr>
              <a:t>National University of Lesotho </a:t>
            </a:r>
            <a:br>
              <a:rPr lang="en-GB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GB" altLang="en-US" sz="1800">
                <a:solidFill>
                  <a:srgbClr val="000000"/>
                </a:solidFill>
                <a:cs typeface="Arial" pitchFamily="34" charset="0"/>
              </a:rPr>
              <a:t>Maseru, Lesotho</a:t>
            </a:r>
            <a:endParaRPr lang="en-GB" altLang="en-US" sz="1500">
              <a:cs typeface="Arial" pitchFamily="34" charset="0"/>
            </a:endParaRPr>
          </a:p>
        </p:txBody>
      </p:sp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4343400" y="5165725"/>
            <a:ext cx="4419600" cy="8683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730" tIns="33865" rIns="67730" bIns="3386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000">
                <a:solidFill>
                  <a:srgbClr val="000000"/>
                </a:solidFill>
                <a:cs typeface="Arial" pitchFamily="34" charset="0"/>
              </a:rPr>
              <a:t>Hosted by Prof. Shaheen Mehtar</a:t>
            </a:r>
            <a:r>
              <a:rPr lang="en-GB" altLang="en-US" sz="180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GB" altLang="en-US" sz="1800">
                <a:solidFill>
                  <a:srgbClr val="000000"/>
                </a:solidFill>
                <a:cs typeface="Arial" pitchFamily="34" charset="0"/>
              </a:rPr>
            </a:br>
            <a:r>
              <a:rPr lang="en-GB" altLang="en-US">
                <a:solidFill>
                  <a:srgbClr val="000000"/>
                </a:solidFill>
                <a:cs typeface="Arial" pitchFamily="34" charset="0"/>
              </a:rPr>
              <a:t>Infection Control Africa Network (ICAN)</a:t>
            </a:r>
          </a:p>
          <a:p>
            <a:pPr algn="ctr" eaLnBrk="1" hangingPunct="1"/>
            <a:r>
              <a:rPr lang="en-GB" altLang="en-US">
                <a:solidFill>
                  <a:srgbClr val="000000"/>
                </a:solidFill>
                <a:cs typeface="Arial" pitchFamily="34" charset="0"/>
              </a:rPr>
              <a:t>Stellenbosch University, South Africa</a:t>
            </a:r>
            <a:endParaRPr lang="en-GB" altLang="en-US">
              <a:cs typeface="Arial" pitchFamily="34" charset="0"/>
            </a:endParaRPr>
          </a:p>
        </p:txBody>
      </p:sp>
      <p:pic>
        <p:nvPicPr>
          <p:cNvPr id="10" name="Picture 9" descr="15_Year_Anni_Cres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2116138" cy="841375"/>
          </a:xfrm>
          <a:prstGeom prst="rect">
            <a:avLst/>
          </a:prstGeom>
          <a:noFill/>
          <a:ln>
            <a:noFill/>
          </a:ln>
          <a:effectLst>
            <a:outerShdw blurRad="50800" dist="177801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1"/>
          <p:cNvSpPr>
            <a:spLocks noChangeArrowheads="1"/>
          </p:cNvSpPr>
          <p:nvPr/>
        </p:nvSpPr>
        <p:spPr bwMode="auto">
          <a:xfrm>
            <a:off x="3124200" y="6511925"/>
            <a:ext cx="27162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730" tIns="33865" rIns="67730" bIns="3386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800">
                <a:cs typeface="Arial" pitchFamily="34" charset="0"/>
              </a:rPr>
              <a:t>www.webbertraining.com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98425"/>
            <a:ext cx="1336675" cy="1273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752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713" y="347663"/>
            <a:ext cx="6588125" cy="5032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2700" b="1" smtClean="0">
                <a:ea typeface="ＭＳ Ｐゴシック" pitchFamily="34" charset="-128"/>
              </a:rPr>
              <a:t>RESULTS</a:t>
            </a:r>
            <a:r>
              <a:rPr lang="en-GB" altLang="en-US" sz="3200" b="1" smtClean="0">
                <a:ea typeface="ＭＳ Ｐゴシック" pitchFamily="34" charset="-128"/>
              </a:rPr>
              <a:t/>
            </a:r>
            <a:br>
              <a:rPr lang="en-GB" altLang="en-US" sz="3200" b="1" smtClean="0">
                <a:ea typeface="ＭＳ Ｐゴシック" pitchFamily="34" charset="-128"/>
              </a:rPr>
            </a:br>
            <a:endParaRPr lang="en-GB" altLang="en-US" sz="3200" b="1" smtClean="0">
              <a:ea typeface="ＭＳ Ｐゴシック" pitchFamily="34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92113" y="1125538"/>
            <a:ext cx="8569325" cy="5321300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Demographic distribution of the respondents The respondents’ ages ranged from 23-53 years with mean age of 35 years.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There were more women than men in the study. In addition, diploma holders constituted the majority of the nurses (Table 2)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Being female was significantly (p=0.03) associated with nonadherence. However, note that gender ratio in this study was unbalanced(see Table 2).</a:t>
            </a:r>
          </a:p>
          <a:p>
            <a:pPr eaLnBrk="1" hangingPunct="1"/>
            <a:endParaRPr lang="en-GB" altLang="en-US" sz="24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592DBB9-353F-43C0-85C6-4B3F2EAE959F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10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22CC24-3005-404C-B69D-AFB4C4D4C07E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11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25" y="192088"/>
            <a:ext cx="8396288" cy="6396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52463" y="520700"/>
            <a:ext cx="8047037" cy="9874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2400" b="1" smtClean="0">
                <a:ea typeface="ＭＳ Ｐゴシック" pitchFamily="34" charset="-128"/>
              </a:rPr>
              <a:t>Availability, accessibility, and use of infection control guidelines </a:t>
            </a:r>
            <a:br>
              <a:rPr lang="en-GB" altLang="en-US" sz="2400" b="1" smtClean="0">
                <a:ea typeface="ＭＳ Ｐゴシック" pitchFamily="34" charset="-128"/>
              </a:rPr>
            </a:br>
            <a:endParaRPr lang="en-GB" altLang="en-US" sz="2400" b="1" smtClean="0">
              <a:ea typeface="ＭＳ Ｐゴシック" pitchFamily="34" charset="-12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87338" y="1801813"/>
            <a:ext cx="8569325" cy="4699000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Availability, accessibility, and frequency of use were the main indicators of nonadherence (Table 3)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Overall, 43.6% of respondents were not adhering to the guidelines. </a:t>
            </a:r>
          </a:p>
          <a:p>
            <a:pPr eaLnBrk="1" hangingPunct="1"/>
            <a:endParaRPr lang="en-GB" altLang="en-US" sz="2400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A690444-6674-49BF-9140-3D266CAC65FD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12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4821" name="Picture 6" descr="Slide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A372D94-BAF5-470E-8DC5-506709D361B9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13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584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63" y="192088"/>
            <a:ext cx="8709025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287338" y="0"/>
            <a:ext cx="8726487" cy="6858000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A significant proportion never used guidelines (Piechart)</a:t>
            </a:r>
          </a:p>
          <a:p>
            <a:pPr eaLnBrk="1" hangingPunct="1"/>
            <a:endParaRPr lang="en-GB" altLang="en-US" sz="2400" smtClean="0">
              <a:ea typeface="ＭＳ Ｐゴシック" pitchFamily="34" charset="-128"/>
            </a:endParaRPr>
          </a:p>
          <a:p>
            <a:pPr eaLnBrk="1" hangingPunct="1"/>
            <a:endParaRPr lang="en-GB" altLang="en-US" sz="2400" smtClean="0">
              <a:ea typeface="ＭＳ Ｐゴシック" pitchFamily="34" charset="-128"/>
            </a:endParaRPr>
          </a:p>
          <a:p>
            <a:pPr eaLnBrk="1" hangingPunct="1"/>
            <a:endParaRPr lang="en-GB" altLang="en-US" sz="2400" smtClean="0">
              <a:ea typeface="ＭＳ Ｐゴシック" pitchFamily="34" charset="-128"/>
            </a:endParaRPr>
          </a:p>
          <a:p>
            <a:pPr eaLnBrk="1" hangingPunct="1"/>
            <a:endParaRPr lang="en-GB" altLang="en-US" sz="2400" smtClean="0">
              <a:ea typeface="ＭＳ Ｐゴシック" pitchFamily="34" charset="-128"/>
            </a:endParaRPr>
          </a:p>
          <a:p>
            <a:pPr eaLnBrk="1" hangingPunct="1"/>
            <a:endParaRPr lang="en-GB" altLang="en-US" sz="2400" smtClean="0">
              <a:ea typeface="ＭＳ Ｐゴシック" pitchFamily="34" charset="-128"/>
            </a:endParaRPr>
          </a:p>
          <a:p>
            <a:pPr eaLnBrk="1" hangingPunct="1"/>
            <a:endParaRPr lang="en-GB" altLang="en-US" sz="2400" smtClean="0">
              <a:ea typeface="ＭＳ Ｐゴシック" pitchFamily="34" charset="-128"/>
            </a:endParaRPr>
          </a:p>
          <a:p>
            <a:pPr eaLnBrk="1" hangingPunct="1"/>
            <a:endParaRPr lang="en-GB" altLang="en-US" sz="2400" smtClean="0">
              <a:ea typeface="ＭＳ Ｐゴシック" pitchFamily="34" charset="-128"/>
            </a:endParaRPr>
          </a:p>
          <a:p>
            <a:pPr eaLnBrk="1" hangingPunct="1"/>
            <a:endParaRPr lang="en-GB" altLang="en-US" sz="2400" smtClean="0">
              <a:ea typeface="ＭＳ Ｐゴシック" pitchFamily="34" charset="-128"/>
            </a:endParaRPr>
          </a:p>
          <a:p>
            <a:pPr eaLnBrk="1" hangingPunct="1"/>
            <a:endParaRPr lang="en-GB" altLang="en-US" sz="2400" smtClean="0">
              <a:ea typeface="ＭＳ Ｐゴシック" pitchFamily="34" charset="-128"/>
            </a:endParaRPr>
          </a:p>
          <a:p>
            <a:pPr eaLnBrk="1" hangingPunct="1"/>
            <a:endParaRPr lang="en-GB" altLang="en-US" sz="2400" b="1" smtClean="0">
              <a:ea typeface="ＭＳ Ｐゴシック" pitchFamily="34" charset="-128"/>
            </a:endParaRPr>
          </a:p>
          <a:p>
            <a:pPr eaLnBrk="1" hangingPunct="1"/>
            <a:r>
              <a:rPr lang="en-GB" altLang="en-US" sz="2400" b="1" smtClean="0">
                <a:ea typeface="ＭＳ Ｐゴシック" pitchFamily="34" charset="-128"/>
              </a:rPr>
              <a:t>Guidelines accessibility: </a:t>
            </a:r>
            <a:r>
              <a:rPr lang="en-GB" altLang="en-US" sz="2400" smtClean="0">
                <a:ea typeface="ＭＳ Ｐゴシック" pitchFamily="34" charset="-128"/>
              </a:rPr>
              <a:t>Not inaccessible to 22%. Inaccessibility significantly (p=0.02) associated with nonadherence (See Table 3).</a:t>
            </a: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411163"/>
            <a:ext cx="5329238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82563" y="831850"/>
            <a:ext cx="8778875" cy="3511550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Personal protective measures, which include N95 masks, gloves, and gowns, were inadequate at the 2 hospitals.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Lack of at least 1 piece of equipment specified in the TB infection control guidelines was reported by between 10% and 73% of the respondents.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About 70% of respondents reported fear of occupational exposure. This was a significant (p=0.026) indicator of nonadherence to the guidelines.</a:t>
            </a:r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0038"/>
            <a:ext cx="19859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5367338"/>
            <a:ext cx="23447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5380038"/>
            <a:ext cx="19859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5380038"/>
            <a:ext cx="1287463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367338"/>
            <a:ext cx="1287462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862526F-D061-499E-879A-7C66B0729811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15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071563" y="0"/>
            <a:ext cx="6588125" cy="1014413"/>
          </a:xfrm>
        </p:spPr>
        <p:txBody>
          <a:bodyPr/>
          <a:lstStyle/>
          <a:p>
            <a:pPr algn="ctr" eaLnBrk="1" hangingPunct="1"/>
            <a:r>
              <a:rPr lang="en-GB" altLang="en-US" sz="2700" b="1" smtClean="0">
                <a:ea typeface="ＭＳ Ｐゴシック" pitchFamily="34" charset="-128"/>
              </a:rPr>
              <a:t>Constraints hindering adherence to TB guidelines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34950" y="1014413"/>
            <a:ext cx="8778875" cy="5843587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Overall, 8 constraints to adherence to TB guidelines were identified (Fig 1).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Lack of equipment (&gt;30%) and inadequate staff (about 30%) were the main indicators of nonadherence.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Lack of equipment (p=0.02) and inadequate staff (p=0.005) contributed significantly to lack of adherence.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Insignificant indicators of nonadherence included lack of clarity of the guidelines and allergies to equipment such as N95 masks (see Fig 1).</a:t>
            </a: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965700"/>
            <a:ext cx="23876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940300"/>
            <a:ext cx="23876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4921250"/>
            <a:ext cx="12255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CC004C0-BFE2-4B53-9AB0-803F001D706A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16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6363" y="6156325"/>
            <a:ext cx="893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730" tIns="33865" rIns="67730" bIns="3386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888"/>
              </a:spcBef>
              <a:spcAft>
                <a:spcPts val="888"/>
              </a:spcAft>
            </a:pPr>
            <a:r>
              <a:rPr lang="en-US" altLang="en-US" sz="1800" b="1">
                <a:latin typeface="Times New Roman" pitchFamily="18" charset="0"/>
                <a:cs typeface="Times New Roman" pitchFamily="18" charset="0"/>
              </a:rPr>
              <a:t>Figure 1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: Constraints hindering adherence to TB infection control guidelines</a:t>
            </a:r>
            <a:endParaRPr lang="en-GB" altLang="en-US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3F7C5AA-6754-4038-B3CF-95A37456B16D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17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994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382588"/>
            <a:ext cx="8247062" cy="5773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87338" y="357188"/>
            <a:ext cx="8674100" cy="6308725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Time constraints (15%; n=55) due to shortage of staff were another challenge.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Nurses gave conflicting responses about the frequency of the infection control committee meetings. About 10% of the respondents did not know about the existence of the infection control committee.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There may be gaps in the commitment of the administrations to ensure effectiveness of the committees.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C63E1A-3845-4440-A9C9-E4DEF3C45927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18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40964" name="Picture 5" descr="Slide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287338" y="246063"/>
            <a:ext cx="8247062" cy="6145212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Staff shortage was strongly reported. About 55% of the respondents indicated that only 1 nurse worked per shift in the night, while about 20% reported that the TB ward was sometimes left unattended at night.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However, the nurses reported that day shifts were well attended with at least 3 nurses per shift (nurse-patient ratio of about 1:10).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Most respondents (71%) reported that they educated patients about TB daily.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However, 10% said they never educated patients about TB. </a:t>
            </a:r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963"/>
            <a:ext cx="330835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6C3352C-4DAB-43C9-920C-9348796C28C1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19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4910138"/>
            <a:ext cx="3306762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743200"/>
            <a:ext cx="9144000" cy="312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25400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533400" y="1720850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18" tIns="41409" rIns="82818" bIns="41409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/>
              <a:t>Adherence to tuberculosis infection control guidelines by nurses in Lesotho.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590550" y="4881563"/>
            <a:ext cx="8370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18" tIns="41409" rIns="82818" bIns="41409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152400" y="3276600"/>
            <a:ext cx="88392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730" tIns="33865" rIns="67730" bIns="3386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200">
                <a:solidFill>
                  <a:srgbClr val="000000"/>
                </a:solidFill>
                <a:latin typeface="AdvOT863180fb" charset="0"/>
              </a:rPr>
              <a:t>Eltony Mugomeri Mtech </a:t>
            </a:r>
            <a:r>
              <a:rPr lang="en-GB" altLang="en-US" sz="2200" baseline="30000">
                <a:solidFill>
                  <a:srgbClr val="FF0000"/>
                </a:solidFill>
                <a:latin typeface="AdvOT863180fb" charset="0"/>
              </a:rPr>
              <a:t>a</a:t>
            </a:r>
            <a:r>
              <a:rPr lang="en-GB" altLang="en-US" sz="2200">
                <a:solidFill>
                  <a:srgbClr val="000000"/>
                </a:solidFill>
                <a:latin typeface="AdvOT863180fb" charset="0"/>
              </a:rPr>
              <a:t>, Peter Chatanga MSc </a:t>
            </a:r>
            <a:r>
              <a:rPr lang="en-GB" altLang="en-US" sz="2200" baseline="30000">
                <a:solidFill>
                  <a:srgbClr val="FF0000"/>
                </a:solidFill>
                <a:latin typeface="AdvOT863180fb" charset="0"/>
              </a:rPr>
              <a:t>b</a:t>
            </a:r>
            <a:r>
              <a:rPr lang="en-GB" altLang="en-US" sz="2200">
                <a:solidFill>
                  <a:srgbClr val="000000"/>
                </a:solidFill>
                <a:latin typeface="AdvOT863180fb" charset="0"/>
              </a:rPr>
              <a:t>, Mamotlatsi Lefunyane BSc </a:t>
            </a:r>
            <a:r>
              <a:rPr lang="en-GB" altLang="en-US" sz="2200" baseline="30000">
                <a:solidFill>
                  <a:srgbClr val="FF0000"/>
                </a:solidFill>
                <a:latin typeface="AdvOT863180fb" charset="0"/>
              </a:rPr>
              <a:t>c</a:t>
            </a:r>
            <a:r>
              <a:rPr lang="en-GB" altLang="en-US" sz="2200">
                <a:solidFill>
                  <a:srgbClr val="000000"/>
                </a:solidFill>
                <a:latin typeface="AdvOT863180fb" charset="0"/>
              </a:rPr>
              <a:t>, Vurayai Ruhanya MSc </a:t>
            </a:r>
            <a:r>
              <a:rPr lang="en-GB" altLang="en-US" sz="2200" baseline="30000">
                <a:solidFill>
                  <a:srgbClr val="FF0000"/>
                </a:solidFill>
                <a:latin typeface="AdvOT863180fb" charset="0"/>
              </a:rPr>
              <a:t>d</a:t>
            </a:r>
            <a:r>
              <a:rPr lang="en-GB" altLang="en-US" sz="2200">
                <a:solidFill>
                  <a:srgbClr val="000000"/>
                </a:solidFill>
                <a:latin typeface="AdvOT863180fb" charset="0"/>
              </a:rPr>
              <a:t>, George Nyandoro MSc </a:t>
            </a:r>
            <a:r>
              <a:rPr lang="en-GB" altLang="en-US" sz="2200" baseline="30000">
                <a:solidFill>
                  <a:srgbClr val="FF0000"/>
                </a:solidFill>
                <a:latin typeface="AdvOT863180fb" charset="0"/>
              </a:rPr>
              <a:t>d</a:t>
            </a:r>
            <a:r>
              <a:rPr lang="en-GB" altLang="en-US" sz="2200">
                <a:solidFill>
                  <a:srgbClr val="000000"/>
                </a:solidFill>
                <a:latin typeface="AdvOT863180fb" charset="0"/>
              </a:rPr>
              <a:t>, Nyasha Chin</a:t>
            </a:r>
            <a:r>
              <a:rPr lang="en-GB" altLang="en-US" sz="2200">
                <a:solidFill>
                  <a:srgbClr val="000000"/>
                </a:solidFill>
                <a:latin typeface="AdvOT863180fb+20" charset="0"/>
              </a:rPr>
              <a:t>’</a:t>
            </a:r>
            <a:r>
              <a:rPr lang="en-GB" altLang="en-US" sz="2200">
                <a:solidFill>
                  <a:srgbClr val="000000"/>
                </a:solidFill>
                <a:latin typeface="AdvOT863180fb" charset="0"/>
              </a:rPr>
              <a:t>ombe PhD </a:t>
            </a:r>
            <a:r>
              <a:rPr lang="en-GB" altLang="en-US" sz="2200" baseline="30000">
                <a:solidFill>
                  <a:srgbClr val="FF0000"/>
                </a:solidFill>
                <a:latin typeface="AdvOT863180fb" charset="0"/>
              </a:rPr>
              <a:t>d</a:t>
            </a:r>
          </a:p>
          <a:p>
            <a:pPr eaLnBrk="1" hangingPunct="1"/>
            <a:r>
              <a:rPr lang="en-GB" altLang="en-US" sz="1500">
                <a:solidFill>
                  <a:srgbClr val="FF0000"/>
                </a:solidFill>
                <a:latin typeface="AdvOT863180fb" charset="0"/>
              </a:rPr>
              <a:t/>
            </a:r>
            <a:br>
              <a:rPr lang="en-GB" altLang="en-US" sz="1500">
                <a:solidFill>
                  <a:srgbClr val="FF0000"/>
                </a:solidFill>
                <a:latin typeface="AdvOT863180fb" charset="0"/>
              </a:rPr>
            </a:br>
            <a:r>
              <a:rPr lang="en-GB" altLang="en-US" sz="1500">
                <a:solidFill>
                  <a:srgbClr val="FF0000"/>
                </a:solidFill>
                <a:latin typeface="AdvOT863180fb" charset="0"/>
              </a:rPr>
              <a:t>a</a:t>
            </a:r>
            <a:r>
              <a:rPr lang="en-GB" altLang="en-US" sz="1500">
                <a:solidFill>
                  <a:srgbClr val="000000"/>
                </a:solidFill>
                <a:latin typeface="AdvOT863180fb" charset="0"/>
              </a:rPr>
              <a:t> </a:t>
            </a:r>
            <a:r>
              <a:rPr lang="en-GB" altLang="en-US" sz="1500">
                <a:solidFill>
                  <a:srgbClr val="000000"/>
                </a:solidFill>
                <a:latin typeface="AdvOTb92eb7df.I" charset="0"/>
              </a:rPr>
              <a:t>Department of Pharmacy, National University of Lesotho, Maseru, Lesotho</a:t>
            </a:r>
          </a:p>
          <a:p>
            <a:pPr eaLnBrk="1" hangingPunct="1"/>
            <a:r>
              <a:rPr lang="en-GB" altLang="en-US" sz="1500">
                <a:solidFill>
                  <a:srgbClr val="FF0000"/>
                </a:solidFill>
                <a:latin typeface="AdvOT863180fb" charset="0"/>
              </a:rPr>
              <a:t>b</a:t>
            </a:r>
            <a:r>
              <a:rPr lang="en-GB" altLang="en-US" sz="1500">
                <a:solidFill>
                  <a:srgbClr val="000000"/>
                </a:solidFill>
                <a:latin typeface="AdvOT863180fb" charset="0"/>
              </a:rPr>
              <a:t> </a:t>
            </a:r>
            <a:r>
              <a:rPr lang="en-GB" altLang="en-US" sz="1500">
                <a:solidFill>
                  <a:srgbClr val="000000"/>
                </a:solidFill>
                <a:latin typeface="AdvOTb92eb7df.I" charset="0"/>
              </a:rPr>
              <a:t>Department of Biology, National University of Lesotho, Maseru, Lesotho</a:t>
            </a:r>
          </a:p>
          <a:p>
            <a:pPr eaLnBrk="1" hangingPunct="1"/>
            <a:r>
              <a:rPr lang="en-GB" altLang="en-US" sz="1500">
                <a:solidFill>
                  <a:srgbClr val="FF0000"/>
                </a:solidFill>
                <a:latin typeface="AdvOT863180fb" charset="0"/>
              </a:rPr>
              <a:t>c</a:t>
            </a:r>
            <a:r>
              <a:rPr lang="en-GB" altLang="en-US" sz="1500">
                <a:solidFill>
                  <a:srgbClr val="000000"/>
                </a:solidFill>
                <a:latin typeface="AdvOT863180fb" charset="0"/>
              </a:rPr>
              <a:t> </a:t>
            </a:r>
            <a:r>
              <a:rPr lang="en-GB" altLang="en-US" sz="1500">
                <a:solidFill>
                  <a:srgbClr val="000000"/>
                </a:solidFill>
                <a:latin typeface="AdvOTb92eb7df.I" charset="0"/>
              </a:rPr>
              <a:t>Department of Nursing, National University of Lesotho, Maseru, Lesotho</a:t>
            </a:r>
          </a:p>
          <a:p>
            <a:pPr eaLnBrk="1" hangingPunct="1"/>
            <a:r>
              <a:rPr lang="en-GB" altLang="en-US" sz="1500">
                <a:solidFill>
                  <a:srgbClr val="FF0000"/>
                </a:solidFill>
                <a:latin typeface="AdvOT863180fb" charset="0"/>
              </a:rPr>
              <a:t>d</a:t>
            </a:r>
            <a:r>
              <a:rPr lang="en-GB" altLang="en-US" sz="1500">
                <a:solidFill>
                  <a:srgbClr val="000000"/>
                </a:solidFill>
                <a:latin typeface="AdvOT863180fb" charset="0"/>
              </a:rPr>
              <a:t> </a:t>
            </a:r>
            <a:r>
              <a:rPr lang="en-GB" altLang="en-US" sz="1500">
                <a:solidFill>
                  <a:srgbClr val="000000"/>
                </a:solidFill>
                <a:latin typeface="AdvOTb92eb7df.I" charset="0"/>
              </a:rPr>
              <a:t>Department of Medical Microbiology, College of Health Sciences, University of Zimbabwe, Harare, </a:t>
            </a:r>
            <a:br>
              <a:rPr lang="en-GB" altLang="en-US" sz="1500">
                <a:solidFill>
                  <a:srgbClr val="000000"/>
                </a:solidFill>
                <a:latin typeface="AdvOTb92eb7df.I" charset="0"/>
              </a:rPr>
            </a:br>
            <a:r>
              <a:rPr lang="en-GB" altLang="en-US" sz="1500">
                <a:solidFill>
                  <a:srgbClr val="000000"/>
                </a:solidFill>
                <a:latin typeface="AdvOTb92eb7df.I" charset="0"/>
              </a:rPr>
              <a:t>   Zimbabwe</a:t>
            </a:r>
            <a:endParaRPr lang="en-GB" altLang="en-US" sz="1500">
              <a:latin typeface="Century Gothic" pitchFamily="34" charset="0"/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914400" y="2854325"/>
            <a:ext cx="7264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730" tIns="33865" rIns="67730" bIns="3386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/>
              <a:t>Am J Infect Control. 2015 Jul 1;43(7):735-8. doi: 10.1016/j.ajic.2015.03.016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23863" y="4224338"/>
            <a:ext cx="584200" cy="365125"/>
          </a:xfrm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CF2F91-8628-4912-909C-41B22971CC07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2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 bwMode="gray">
          <a:xfrm>
            <a:off x="8329613" y="168275"/>
            <a:ext cx="585787" cy="365125"/>
          </a:xfrm>
          <a:prstGeom prst="rect">
            <a:avLst/>
          </a:prstGeom>
        </p:spPr>
        <p:txBody>
          <a:bodyPr lIns="67730" tIns="33865" rIns="67730" bIns="33865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8D7283D-3780-4171-A470-97FEECE0145F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algn="r" eaLnBrk="1" hangingPunct="1"/>
              <a:t>2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 advTm="3752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966788" y="4763"/>
            <a:ext cx="6588125" cy="4619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2400" smtClean="0">
                <a:ea typeface="ＭＳ Ｐゴシック" pitchFamily="34" charset="-128"/>
              </a:rPr>
              <a:t>Conclusion</a:t>
            </a:r>
            <a:br>
              <a:rPr lang="en-GB" altLang="en-US" sz="2400" smtClean="0">
                <a:ea typeface="ＭＳ Ｐゴシック" pitchFamily="34" charset="-128"/>
              </a:rPr>
            </a:br>
            <a:endParaRPr lang="en-GB" altLang="en-US" sz="2400" smtClean="0">
              <a:ea typeface="ＭＳ Ｐゴシック" pitchFamily="34" charset="-128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30175" y="631825"/>
            <a:ext cx="8831263" cy="6089650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Lack of equipment such as isolation rooms, ventilators, and N95 masks are constraints to nonadherence. </a:t>
            </a:r>
          </a:p>
          <a:p>
            <a:pPr eaLnBrk="1" hangingPunct="1"/>
            <a:r>
              <a:rPr lang="en-ZA" altLang="en-US" sz="2400" smtClean="0">
                <a:ea typeface="ＭＳ Ｐゴシック" pitchFamily="34" charset="-128"/>
              </a:rPr>
              <a:t>Sissolak (2011) </a:t>
            </a:r>
            <a:r>
              <a:rPr lang="en-GB" altLang="en-US" sz="2400" smtClean="0">
                <a:ea typeface="ＭＳ Ｐゴシック" pitchFamily="34" charset="-128"/>
              </a:rPr>
              <a:t>in Cape Town, South Africa also reported similar findings. Lack of equipment and inadequate staff were among the major factors.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Substantial attention should be put to the selection, fitting, training, and maintenance of equipment (</a:t>
            </a:r>
            <a:r>
              <a:rPr lang="en-ZA" altLang="en-US" sz="2400" smtClean="0">
                <a:ea typeface="ＭＳ Ｐゴシック" pitchFamily="34" charset="-128"/>
              </a:rPr>
              <a:t>Ziady, 2004)</a:t>
            </a:r>
            <a:r>
              <a:rPr lang="en-GB" altLang="en-US" sz="2400" smtClean="0">
                <a:ea typeface="ＭＳ Ｐゴシック" pitchFamily="34" charset="-128"/>
              </a:rPr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6F487DF-2459-44A9-A1C1-BE556A06A378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20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43013" name="Picture 7" descr="Slide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34950" y="357188"/>
            <a:ext cx="8831263" cy="6143625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Nurses need to be trained on appropriate use of equipment (</a:t>
            </a:r>
            <a:r>
              <a:rPr lang="en-ZA" altLang="en-US" sz="2400" smtClean="0">
                <a:ea typeface="ＭＳ Ｐゴシック" pitchFamily="34" charset="-128"/>
              </a:rPr>
              <a:t>Prieskop, 2004)</a:t>
            </a:r>
            <a:endParaRPr lang="en-GB" altLang="en-US" sz="2400" smtClean="0">
              <a:ea typeface="ＭＳ Ｐゴシック" pitchFamily="34" charset="-128"/>
            </a:endParaRP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Isolation rooms with negative atmospheric pressure are needed (</a:t>
            </a:r>
            <a:r>
              <a:rPr lang="en-ZA" altLang="en-US" sz="2400" smtClean="0">
                <a:ea typeface="ＭＳ Ｐゴシック" pitchFamily="34" charset="-128"/>
              </a:rPr>
              <a:t>Gruendemann, 2001)</a:t>
            </a:r>
            <a:r>
              <a:rPr lang="en-GB" altLang="en-US" sz="2400" smtClean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A study in Malawi showed that TB control guidelines were not uniformly implemented (</a:t>
            </a:r>
            <a:r>
              <a:rPr lang="en-ZA" altLang="en-US" sz="2400" smtClean="0">
                <a:ea typeface="ＭＳ Ｐゴシック" pitchFamily="34" charset="-128"/>
              </a:rPr>
              <a:t>Harries, 2002)</a:t>
            </a:r>
            <a:r>
              <a:rPr lang="en-GB" altLang="en-US" sz="2400" smtClean="0">
                <a:ea typeface="ＭＳ Ｐゴシック" pitchFamily="34" charset="-128"/>
              </a:rPr>
              <a:t>. </a:t>
            </a:r>
          </a:p>
          <a:p>
            <a:pPr eaLnBrk="1" hangingPunct="1"/>
            <a:r>
              <a:rPr lang="en-ZA" altLang="en-US" sz="2400" smtClean="0">
                <a:ea typeface="ＭＳ Ｐゴシック" pitchFamily="34" charset="-128"/>
              </a:rPr>
              <a:t>Oladoyinbo (2011) </a:t>
            </a:r>
            <a:r>
              <a:rPr lang="en-GB" altLang="en-US" sz="2400" smtClean="0">
                <a:ea typeface="ＭＳ Ｐゴシック" pitchFamily="34" charset="-128"/>
              </a:rPr>
              <a:t>in Lesotho revealed that the National TB Control Programme has ineffective monitoring and evaluation tools.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92CA0EB-2B61-488F-A03D-85D6A1C82D5F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21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44036" name="Picture 7" descr="Slide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352800" y="2590800"/>
            <a:ext cx="2319338" cy="533400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en-ZW" altLang="en-US" sz="210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Times New Roman" pitchFamily="18" charset="0"/>
              </a:rPr>
              <a:t>-Thank You-</a:t>
            </a:r>
            <a:endParaRPr lang="en-GB" altLang="en-US" sz="21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2638425" y="4011613"/>
            <a:ext cx="39147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730" tIns="33865" rIns="67730" bIns="3386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/>
              <a:t>emugomeri@yahoo.com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9C8252E-8D34-47CD-B690-8B2AA3407FDC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22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oming Soon Slid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47625" y="1600200"/>
            <a:ext cx="94011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232323"/>
                </a:solidFill>
                <a:cs typeface="Arial" pitchFamily="34" charset="0"/>
              </a:rPr>
              <a:t>March 16   (Free WHO Teleclass ... Europe)</a:t>
            </a:r>
            <a:r>
              <a:rPr lang="en-US" altLang="en-US" sz="1800">
                <a:solidFill>
                  <a:srgbClr val="232323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232323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232323"/>
                </a:solidFill>
                <a:cs typeface="Arial" pitchFamily="34" charset="0"/>
              </a:rPr>
              <a:t>	</a:t>
            </a:r>
            <a:r>
              <a:rPr lang="en-CA" altLang="en-US" sz="1800" b="1">
                <a:cs typeface="Arial" pitchFamily="34" charset="0"/>
              </a:rPr>
              <a:t>THE GLOBAL </a:t>
            </a:r>
            <a:r>
              <a:rPr lang="en-CA" altLang="en-US" sz="1800" b="1" i="1">
                <a:cs typeface="Arial" pitchFamily="34" charset="0"/>
              </a:rPr>
              <a:t>MYCOBACTERIUM CHIMAERA </a:t>
            </a:r>
            <a:r>
              <a:rPr lang="en-CA" altLang="en-US" sz="1800" b="1">
                <a:cs typeface="Arial" pitchFamily="34" charset="0"/>
              </a:rPr>
              <a:t>OUTBREAK IN CARDIAC</a:t>
            </a:r>
            <a:br>
              <a:rPr lang="en-CA" altLang="en-US" sz="1800" b="1">
                <a:cs typeface="Arial" pitchFamily="34" charset="0"/>
              </a:rPr>
            </a:br>
            <a:r>
              <a:rPr lang="en-CA" altLang="en-US" sz="1800" b="1">
                <a:cs typeface="Arial" pitchFamily="34" charset="0"/>
              </a:rPr>
              <a:t>	SURGERY</a:t>
            </a:r>
            <a:r>
              <a:rPr lang="en-US" altLang="en-US" sz="1800">
                <a:solidFill>
                  <a:srgbClr val="232323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232323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232323"/>
                </a:solidFill>
                <a:cs typeface="Arial" pitchFamily="34" charset="0"/>
              </a:rPr>
              <a:t>	</a:t>
            </a:r>
            <a:r>
              <a:rPr lang="en-US" altLang="en-US">
                <a:cs typeface="Arial" pitchFamily="34" charset="0"/>
              </a:rPr>
              <a:t>Dr. Hugo Sax, University of Zurich Hospitals</a:t>
            </a:r>
            <a:br>
              <a:rPr lang="en-US" altLang="en-US">
                <a:cs typeface="Arial" pitchFamily="34" charset="0"/>
              </a:rPr>
            </a:br>
            <a:r>
              <a:rPr lang="en-US" altLang="en-US">
                <a:cs typeface="Arial" pitchFamily="34" charset="0"/>
              </a:rPr>
              <a:t>	Sponsored by the World Health Organization</a:t>
            </a:r>
            <a:r>
              <a:rPr lang="en-CA" altLang="en-US">
                <a:cs typeface="Arial" pitchFamily="34" charset="0"/>
              </a:rPr>
              <a:t/>
            </a:r>
            <a:br>
              <a:rPr lang="en-CA" altLang="en-US">
                <a:cs typeface="Arial" pitchFamily="34" charset="0"/>
              </a:rPr>
            </a:br>
            <a:r>
              <a:rPr lang="en-US" altLang="en-US">
                <a:solidFill>
                  <a:srgbClr val="232323"/>
                </a:solidFill>
                <a:cs typeface="Arial" pitchFamily="34" charset="0"/>
              </a:rPr>
              <a:t/>
            </a:r>
            <a:br>
              <a:rPr lang="en-US" altLang="en-US">
                <a:solidFill>
                  <a:srgbClr val="232323"/>
                </a:solidFill>
                <a:cs typeface="Arial" pitchFamily="34" charset="0"/>
              </a:rPr>
            </a:br>
            <a:r>
              <a:rPr lang="en-US" altLang="en-US">
                <a:solidFill>
                  <a:srgbClr val="232323"/>
                </a:solidFill>
                <a:cs typeface="Arial" pitchFamily="34" charset="0"/>
              </a:rPr>
              <a:t>March 17   (Free Teleclass)</a:t>
            </a:r>
            <a:r>
              <a:rPr lang="en-US" altLang="en-US" sz="1800">
                <a:solidFill>
                  <a:srgbClr val="232323"/>
                </a:solidFill>
                <a:cs typeface="Arial" pitchFamily="34" charset="0"/>
              </a:rPr>
              <a:t/>
            </a:r>
            <a:br>
              <a:rPr lang="en-US" altLang="en-US" sz="1800">
                <a:solidFill>
                  <a:srgbClr val="232323"/>
                </a:solidFill>
                <a:cs typeface="Arial" pitchFamily="34" charset="0"/>
              </a:rPr>
            </a:br>
            <a:r>
              <a:rPr lang="en-US" altLang="en-US" sz="1800">
                <a:solidFill>
                  <a:srgbClr val="232323"/>
                </a:solidFill>
                <a:cs typeface="Arial" pitchFamily="34" charset="0"/>
              </a:rPr>
              <a:t>	</a:t>
            </a:r>
            <a:r>
              <a:rPr lang="en-CA" altLang="en-US" sz="1800" b="1">
                <a:solidFill>
                  <a:srgbClr val="232323"/>
                </a:solidFill>
                <a:cs typeface="Arial" pitchFamily="34" charset="0"/>
              </a:rPr>
              <a:t>INFECTION PREVENTION AND CONTROL WITH ACCREDITATION </a:t>
            </a:r>
            <a:br>
              <a:rPr lang="en-CA" altLang="en-US" sz="1800" b="1">
                <a:solidFill>
                  <a:srgbClr val="232323"/>
                </a:solidFill>
                <a:cs typeface="Arial" pitchFamily="34" charset="0"/>
              </a:rPr>
            </a:br>
            <a:r>
              <a:rPr lang="en-CA" altLang="en-US" sz="1800" b="1">
                <a:solidFill>
                  <a:srgbClr val="232323"/>
                </a:solidFill>
                <a:cs typeface="Arial" pitchFamily="34" charset="0"/>
              </a:rPr>
              <a:t>	CANADA QMENTUM PROGRAM</a:t>
            </a:r>
            <a:r>
              <a:rPr lang="en-US" altLang="en-US">
                <a:solidFill>
                  <a:srgbClr val="232323"/>
                </a:solidFill>
                <a:cs typeface="Arial" pitchFamily="34" charset="0"/>
              </a:rPr>
              <a:t/>
            </a:r>
            <a:br>
              <a:rPr lang="en-US" altLang="en-US">
                <a:solidFill>
                  <a:srgbClr val="232323"/>
                </a:solidFill>
                <a:cs typeface="Arial" pitchFamily="34" charset="0"/>
              </a:rPr>
            </a:br>
            <a:r>
              <a:rPr lang="en-US" altLang="en-US">
                <a:solidFill>
                  <a:srgbClr val="232323"/>
                </a:solidFill>
                <a:cs typeface="Arial" pitchFamily="34" charset="0"/>
              </a:rPr>
              <a:t>	</a:t>
            </a:r>
            <a:r>
              <a:rPr lang="en-US" altLang="en-US">
                <a:cs typeface="Arial" pitchFamily="34" charset="0"/>
              </a:rPr>
              <a:t>Chingiz Amirov, Canadian Journal of Infection Control</a:t>
            </a:r>
            <a:br>
              <a:rPr lang="en-US" altLang="en-US">
                <a:cs typeface="Arial" pitchFamily="34" charset="0"/>
              </a:rPr>
            </a:br>
            <a:r>
              <a:rPr lang="en-US" altLang="en-US">
                <a:cs typeface="Arial" pitchFamily="34" charset="0"/>
              </a:rPr>
              <a:t>	Sponsored by GOJO </a:t>
            </a:r>
            <a:r>
              <a:rPr lang="en-CA" altLang="en-US">
                <a:cs typeface="Arial" pitchFamily="34" charset="0"/>
              </a:rPr>
              <a:t/>
            </a:r>
            <a:br>
              <a:rPr lang="en-CA" altLang="en-US">
                <a:cs typeface="Arial" pitchFamily="34" charset="0"/>
              </a:rPr>
            </a:br>
            <a:r>
              <a:rPr lang="en-US" altLang="en-US">
                <a:solidFill>
                  <a:srgbClr val="232323"/>
                </a:solidFill>
                <a:cs typeface="Arial" pitchFamily="34" charset="0"/>
              </a:rPr>
              <a:t/>
            </a:r>
            <a:br>
              <a:rPr lang="en-US" altLang="en-US">
                <a:solidFill>
                  <a:srgbClr val="232323"/>
                </a:solidFill>
                <a:cs typeface="Arial" pitchFamily="34" charset="0"/>
              </a:rPr>
            </a:br>
            <a:r>
              <a:rPr lang="en-US" altLang="en-US">
                <a:solidFill>
                  <a:srgbClr val="232323"/>
                </a:solidFill>
                <a:cs typeface="Arial" pitchFamily="34" charset="0"/>
              </a:rPr>
              <a:t>March 31 </a:t>
            </a:r>
            <a:r>
              <a:rPr lang="en-US" altLang="en-US" sz="1800">
                <a:solidFill>
                  <a:srgbClr val="232323"/>
                </a:solidFill>
                <a:cs typeface="Arial" pitchFamily="34" charset="0"/>
              </a:rPr>
              <a:t>  </a:t>
            </a:r>
            <a:r>
              <a:rPr lang="en-US" altLang="en-US" sz="1800" b="1">
                <a:cs typeface="Arial" pitchFamily="34" charset="0"/>
              </a:rPr>
              <a:t>SUCCESSFUL IMPLEMENTATION OF CATHETER-ASSOCIATED URINARY </a:t>
            </a:r>
            <a:br>
              <a:rPr lang="en-US" altLang="en-US" sz="1800" b="1">
                <a:cs typeface="Arial" pitchFamily="34" charset="0"/>
              </a:rPr>
            </a:br>
            <a:r>
              <a:rPr lang="en-US" altLang="en-US" sz="1800" b="1">
                <a:cs typeface="Arial" pitchFamily="34" charset="0"/>
              </a:rPr>
              <a:t>	TRACT INFECTION BUNDLES: LESSONS LEARNED</a:t>
            </a:r>
            <a:r>
              <a:rPr lang="en-CA" altLang="en-US" sz="1800" b="1">
                <a:solidFill>
                  <a:srgbClr val="232323"/>
                </a:solidFill>
                <a:cs typeface="Arial" pitchFamily="34" charset="0"/>
              </a:rPr>
              <a:t/>
            </a:r>
            <a:br>
              <a:rPr lang="en-CA" altLang="en-US" sz="1800" b="1">
                <a:solidFill>
                  <a:srgbClr val="232323"/>
                </a:solidFill>
                <a:cs typeface="Arial" pitchFamily="34" charset="0"/>
              </a:rPr>
            </a:br>
            <a:r>
              <a:rPr lang="en-CA" altLang="en-US" sz="1800" b="1">
                <a:solidFill>
                  <a:srgbClr val="232323"/>
                </a:solidFill>
                <a:cs typeface="Arial" pitchFamily="34" charset="0"/>
              </a:rPr>
              <a:t>	</a:t>
            </a:r>
            <a:r>
              <a:rPr lang="en-US" altLang="en-US">
                <a:cs typeface="Arial" pitchFamily="34" charset="0"/>
              </a:rPr>
              <a:t>Prof. Sarah L. Krein, University of Michigan</a:t>
            </a:r>
            <a:r>
              <a:rPr lang="en-CA" altLang="en-US" b="1">
                <a:solidFill>
                  <a:srgbClr val="232323"/>
                </a:solidFill>
                <a:cs typeface="Arial" pitchFamily="34" charset="0"/>
              </a:rPr>
              <a:t/>
            </a:r>
            <a:br>
              <a:rPr lang="en-CA" altLang="en-US" b="1">
                <a:solidFill>
                  <a:srgbClr val="232323"/>
                </a:solidFill>
                <a:cs typeface="Arial" pitchFamily="34" charset="0"/>
              </a:rPr>
            </a:br>
            <a:r>
              <a:rPr lang="en-CA" altLang="en-US" b="1">
                <a:solidFill>
                  <a:srgbClr val="232323"/>
                </a:solidFill>
                <a:cs typeface="Arial" pitchFamily="34" charset="0"/>
              </a:rPr>
              <a:t/>
            </a:r>
            <a:br>
              <a:rPr lang="en-CA" altLang="en-US" b="1">
                <a:solidFill>
                  <a:srgbClr val="232323"/>
                </a:solidFill>
                <a:cs typeface="Arial" pitchFamily="34" charset="0"/>
              </a:rPr>
            </a:br>
            <a:r>
              <a:rPr lang="en-US" altLang="en-US">
                <a:solidFill>
                  <a:srgbClr val="232323"/>
                </a:solidFill>
                <a:cs typeface="Arial" pitchFamily="34" charset="0"/>
              </a:rPr>
              <a:t>April 7  </a:t>
            </a:r>
            <a:r>
              <a:rPr lang="en-US" altLang="en-US" sz="1800">
                <a:solidFill>
                  <a:srgbClr val="232323"/>
                </a:solidFill>
                <a:cs typeface="Arial" pitchFamily="34" charset="0"/>
              </a:rPr>
              <a:t>	</a:t>
            </a:r>
            <a:r>
              <a:rPr lang="en-US" altLang="en-US" sz="1800" b="1">
                <a:cs typeface="Arial" pitchFamily="34" charset="0"/>
              </a:rPr>
              <a:t>PREVENTING INVASIVE CANDIDA INFECTIONS – WHERE COULD WE DO </a:t>
            </a:r>
            <a:br>
              <a:rPr lang="en-US" altLang="en-US" sz="1800" b="1">
                <a:cs typeface="Arial" pitchFamily="34" charset="0"/>
              </a:rPr>
            </a:br>
            <a:r>
              <a:rPr lang="en-US" altLang="en-US" sz="1800" b="1">
                <a:cs typeface="Arial" pitchFamily="34" charset="0"/>
              </a:rPr>
              <a:t>	BETTER?</a:t>
            </a:r>
            <a:endParaRPr lang="en-CA" altLang="en-US" sz="1800">
              <a:solidFill>
                <a:srgbClr val="232323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Anniversary slide, 2016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atron Sponsor Slid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62013" y="0"/>
            <a:ext cx="6589712" cy="703263"/>
          </a:xfrm>
        </p:spPr>
        <p:txBody>
          <a:bodyPr/>
          <a:lstStyle/>
          <a:p>
            <a:pPr algn="ctr" eaLnBrk="1" hangingPunct="1"/>
            <a:r>
              <a:rPr lang="en-GB" altLang="en-US" sz="2700" b="1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39725" y="631825"/>
            <a:ext cx="8061325" cy="4891088"/>
          </a:xfrm>
        </p:spPr>
        <p:txBody>
          <a:bodyPr/>
          <a:lstStyle/>
          <a:p>
            <a:pPr eaLnBrk="1" hangingPunct="1"/>
            <a:r>
              <a:rPr lang="en-GB" altLang="en-US" sz="2100" smtClean="0">
                <a:solidFill>
                  <a:srgbClr val="FF0000"/>
                </a:solidFill>
                <a:ea typeface="ＭＳ Ｐゴシック" pitchFamily="34" charset="-128"/>
              </a:rPr>
              <a:t>Good infection control lies in basic professional training, provision of written policies, and continuous education of health care workers.</a:t>
            </a:r>
          </a:p>
          <a:p>
            <a:pPr eaLnBrk="1" hangingPunct="1"/>
            <a:r>
              <a:rPr lang="en-GB" altLang="en-US" sz="2100" smtClean="0">
                <a:ea typeface="ＭＳ Ｐゴシック" pitchFamily="34" charset="-128"/>
              </a:rPr>
              <a:t>Tuberculosis (TB) can easily spread in hospital settings through airborne particles or droplets when an infected person coughs, sneezes, talks, or sings (</a:t>
            </a:r>
            <a:r>
              <a:rPr lang="en-ZA" altLang="en-US" sz="2100" smtClean="0">
                <a:ea typeface="ＭＳ Ｐゴシック" pitchFamily="34" charset="-128"/>
              </a:rPr>
              <a:t>Motacki, 2011)</a:t>
            </a:r>
            <a:r>
              <a:rPr lang="en-GB" altLang="en-US" sz="210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GB" altLang="en-US" sz="2100" smtClean="0">
                <a:solidFill>
                  <a:srgbClr val="FF0000"/>
                </a:solidFill>
                <a:ea typeface="ＭＳ Ｐゴシック" pitchFamily="34" charset="-128"/>
              </a:rPr>
              <a:t>Infection control guidelines in many Africa are often not followed, resulting in increased TB cases (Dagnra, 2011) </a:t>
            </a:r>
          </a:p>
          <a:p>
            <a:pPr eaLnBrk="1" hangingPunct="1"/>
            <a:r>
              <a:rPr lang="en-GB" altLang="en-US" sz="2100" smtClean="0">
                <a:ea typeface="ＭＳ Ｐゴシック" pitchFamily="34" charset="-128"/>
              </a:rPr>
              <a:t>There is need for further scrutiny of infection control in these settings.</a:t>
            </a:r>
          </a:p>
          <a:p>
            <a:pPr eaLnBrk="1" hangingPunct="1"/>
            <a:endParaRPr lang="en-GB" altLang="en-US" sz="1800" smtClean="0">
              <a:ea typeface="ＭＳ Ｐゴシック" pitchFamily="34" charset="-128"/>
            </a:endParaRPr>
          </a:p>
          <a:p>
            <a:pPr eaLnBrk="1" hangingPunct="1"/>
            <a:endParaRPr lang="en-GB" altLang="en-US" sz="1800" smtClean="0">
              <a:ea typeface="ＭＳ Ｐゴシック" pitchFamily="34" charset="-128"/>
            </a:endParaRPr>
          </a:p>
          <a:p>
            <a:pPr eaLnBrk="1" hangingPunct="1"/>
            <a:endParaRPr lang="en-GB" altLang="en-US" sz="1800" smtClean="0">
              <a:ea typeface="ＭＳ Ｐゴシック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0129E8-2DA4-4EF4-BA52-6E7606D082C3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3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4581" name="Picture 9" descr="Slide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369888" y="466725"/>
            <a:ext cx="85074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730" tIns="33865" rIns="67730" bIns="3386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450"/>
              </a:spcBef>
              <a:spcAft>
                <a:spcPts val="450"/>
              </a:spcAft>
            </a:pPr>
            <a:r>
              <a:rPr lang="en-US" altLang="en-US" sz="2400" b="1">
                <a:latin typeface="Times New Roman" pitchFamily="18" charset="0"/>
                <a:cs typeface="Calibri" pitchFamily="34" charset="0"/>
              </a:rPr>
              <a:t>Table 1: TB Notifications in Lesotho, 2006-2011 (GoL, 2013b:20)</a:t>
            </a:r>
            <a:endParaRPr lang="en-GB" altLang="en-US" sz="2400" b="1">
              <a:latin typeface="Times New Roman" pitchFamily="18" charset="0"/>
              <a:cs typeface="Calibri" pitchFamily="34" charset="0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069975"/>
            <a:ext cx="888365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AC5E317-4410-40B5-AF99-8704BCA37950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4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162425"/>
            <a:ext cx="89344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0" y="5715000"/>
            <a:ext cx="8922638" cy="1219200"/>
          </a:xfrm>
          <a:prstGeom prst="rect">
            <a:avLst/>
          </a:prstGeom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30175" y="-58738"/>
            <a:ext cx="8645525" cy="44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730" tIns="33865" rIns="67730" bIns="3386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400" b="1">
                <a:latin typeface="Century Gothic" pitchFamily="34" charset="0"/>
              </a:rPr>
              <a:t>Incidence of tuberculosis (per 100;000 people) in Lesotho </a:t>
            </a:r>
            <a:endParaRPr lang="en-GB" altLang="en-US" sz="2400">
              <a:latin typeface="Century Gothic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968B024-5354-427D-94CE-DAA2F320F1A4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5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7654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15925"/>
            <a:ext cx="89471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856663" cy="3717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300" smtClean="0">
                <a:ea typeface="ＭＳ Ｐゴシック" pitchFamily="34" charset="-128"/>
              </a:rPr>
              <a:t>In 2012, the Lesotho Government developed a 5-year strategic plan for improving TB infection control, combating the spread of TB and intensifying the detection of TB cases (GoL, 2012)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300" smtClean="0">
                <a:ea typeface="ＭＳ Ｐゴシック" pitchFamily="34" charset="-128"/>
              </a:rPr>
              <a:t>Lesotho adapted the World Health Organization TB infection control guidelines (GoL, 2010). However, constraints remain.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300" smtClean="0">
                <a:ea typeface="ＭＳ Ｐゴシック" pitchFamily="34" charset="-128"/>
              </a:rPr>
              <a:t>This study assessed the level of adherence to TB infection control guidelines in healthcare settings in Lesotho and the associated factors.</a:t>
            </a:r>
          </a:p>
          <a:p>
            <a:pPr eaLnBrk="1" hangingPunct="1">
              <a:lnSpc>
                <a:spcPct val="90000"/>
              </a:lnSpc>
            </a:pPr>
            <a:endParaRPr lang="en-GB" altLang="en-US" sz="2100" smtClean="0">
              <a:ea typeface="ＭＳ Ｐゴシック" pitchFamily="34" charset="-128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79463" y="22225"/>
            <a:ext cx="77168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730" tIns="33865" rIns="67730" bIns="33865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700">
                <a:latin typeface="Century Gothic" pitchFamily="34" charset="0"/>
              </a:rPr>
              <a:t>The problem of TB infection control in Lesotho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7C0C0DC-EC1B-4847-BE9D-C0D3CA059E7D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6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8677" name="Picture 9" descr="Slide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36525" y="777875"/>
            <a:ext cx="8863013" cy="287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ea typeface="ＭＳ Ｐゴシック" pitchFamily="34" charset="-128"/>
              </a:rPr>
              <a:t>The study was conducted at 2 referral district hospitals in Leribe and Mafeteng districts in Lesotho.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ea typeface="ＭＳ Ｐゴシック" pitchFamily="34" charset="-128"/>
              </a:rPr>
              <a:t>Each of the 2 hospitals has a single TB ward that is partitioned into male and female wards. At each of these hospitals, there is 1 isolation room.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ea typeface="ＭＳ Ｐゴシック" pitchFamily="34" charset="-128"/>
              </a:rPr>
              <a:t>The average nurse-population ratio in Lesotho is estimated at 1:400.16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8400" y="136525"/>
            <a:ext cx="6589713" cy="12811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200" b="1" smtClean="0">
                <a:ea typeface="ＭＳ Ｐゴシック" pitchFamily="34" charset="-128"/>
              </a:rPr>
              <a:t>Study setting</a:t>
            </a:r>
            <a:br>
              <a:rPr lang="en-GB" altLang="en-US" sz="3200" b="1" smtClean="0">
                <a:ea typeface="ＭＳ Ｐゴシック" pitchFamily="34" charset="-128"/>
              </a:rPr>
            </a:br>
            <a:r>
              <a:rPr lang="en-GB" altLang="en-US" sz="3200" b="1" smtClean="0">
                <a:ea typeface="ＭＳ Ｐゴシック" pitchFamily="34" charset="-128"/>
              </a:rPr>
              <a:t/>
            </a:r>
            <a:br>
              <a:rPr lang="en-GB" altLang="en-US" sz="3200" b="1" smtClean="0">
                <a:ea typeface="ＭＳ Ｐゴシック" pitchFamily="34" charset="-128"/>
              </a:rPr>
            </a:br>
            <a:endParaRPr lang="en-GB" altLang="en-US" sz="3200" b="1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E25A2E3-DE91-4EE0-995F-0EB7C133C162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7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9701" name="Picture 6" descr="Slide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220788" y="192088"/>
            <a:ext cx="6589712" cy="1281112"/>
          </a:xfrm>
        </p:spPr>
        <p:txBody>
          <a:bodyPr/>
          <a:lstStyle/>
          <a:p>
            <a:pPr algn="ctr" eaLnBrk="1" hangingPunct="1"/>
            <a:r>
              <a:rPr lang="en-GB" altLang="en-US" sz="2700" b="1" smtClean="0">
                <a:ea typeface="ＭＳ Ｐゴシック" pitchFamily="34" charset="-128"/>
              </a:rPr>
              <a:t>Study design and data collection</a:t>
            </a:r>
            <a:br>
              <a:rPr lang="en-GB" altLang="en-US" sz="2700" b="1" smtClean="0">
                <a:ea typeface="ＭＳ Ｐゴシック" pitchFamily="34" charset="-128"/>
              </a:rPr>
            </a:br>
            <a:endParaRPr lang="en-GB" altLang="en-US" sz="2700" b="1" smtClean="0">
              <a:ea typeface="ＭＳ Ｐゴシック" pitchFamily="34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27000" y="971550"/>
            <a:ext cx="8777288" cy="5156200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Semi-structured questionnaires administered by the interviewer.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55 nurses systematically sampled from a 120-member nursing staff in the 2 hospitals included in the study. </a:t>
            </a:r>
          </a:p>
          <a:p>
            <a:pPr eaLnBrk="1" hangingPunct="1"/>
            <a:r>
              <a:rPr lang="en-GB" altLang="en-US" sz="2400" b="1" smtClean="0">
                <a:ea typeface="ＭＳ Ｐゴシック" pitchFamily="34" charset="-128"/>
              </a:rPr>
              <a:t>Inclusion: </a:t>
            </a:r>
            <a:r>
              <a:rPr lang="en-GB" altLang="en-US" sz="2400" smtClean="0">
                <a:ea typeface="ＭＳ Ｐゴシック" pitchFamily="34" charset="-128"/>
              </a:rPr>
              <a:t>nurses who had worked in the TB ward and outpatient departments for at least a month.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Study approved by the Ministry of Health Research and Ethics Committee of Lesotho on January 17, 2012.</a:t>
            </a:r>
          </a:p>
          <a:p>
            <a:pPr eaLnBrk="1" hangingPunct="1"/>
            <a:endParaRPr lang="en-GB" altLang="en-US" sz="240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65B3AF-CBD0-42A4-840F-22851261282D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8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77938" y="203200"/>
            <a:ext cx="6588125" cy="1281113"/>
          </a:xfrm>
        </p:spPr>
        <p:txBody>
          <a:bodyPr/>
          <a:lstStyle/>
          <a:p>
            <a:pPr algn="ctr" eaLnBrk="1" hangingPunct="1"/>
            <a:r>
              <a:rPr lang="en-GB" altLang="en-US" sz="2700" b="1" smtClean="0">
                <a:ea typeface="ＭＳ Ｐゴシック" pitchFamily="34" charset="-128"/>
              </a:rPr>
              <a:t>Data Analysis &amp; Definitions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87338" y="904875"/>
            <a:ext cx="8726487" cy="3778250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Logistic regression analysis used to test for the significance (p&lt;0.05) of the variables associated with nonadherence. </a:t>
            </a:r>
          </a:p>
          <a:p>
            <a:pPr eaLnBrk="1" hangingPunct="1"/>
            <a:r>
              <a:rPr lang="en-GB" altLang="en-US" sz="2400" smtClean="0">
                <a:ea typeface="ＭＳ Ｐゴシック" pitchFamily="34" charset="-128"/>
              </a:rPr>
              <a:t>Nonadherence to TB infection control guidelines was defined as lack of TB infection control guidelines, inaccessibility of the guidelines, and rare use of guidelines.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A9E7798-E989-4488-8F61-B28F22229EC3}" type="slidenum">
              <a:rPr lang="en-ZW" altLang="en-US" sz="1900">
                <a:solidFill>
                  <a:srgbClr val="000000"/>
                </a:solidFill>
                <a:latin typeface="Century Gothic" pitchFamily="34" charset="0"/>
              </a:rPr>
              <a:pPr eaLnBrk="1" hangingPunct="1"/>
              <a:t>9</a:t>
            </a:fld>
            <a:endParaRPr lang="en-ZW" altLang="en-US" sz="19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31749" name="Picture 7" descr="Slide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4310</TotalTime>
  <Words>1097</Words>
  <Application>Microsoft Office PowerPoint</Application>
  <PresentationFormat>On-screen Show (4:3)</PresentationFormat>
  <Paragraphs>112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Wisp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Study setting  </vt:lpstr>
      <vt:lpstr>Study design and data collection </vt:lpstr>
      <vt:lpstr>Data Analysis &amp; Definitions</vt:lpstr>
      <vt:lpstr>RESULTS </vt:lpstr>
      <vt:lpstr>PowerPoint Presentation</vt:lpstr>
      <vt:lpstr>Availability, accessibility, and use of infection control guidelines  </vt:lpstr>
      <vt:lpstr>PowerPoint Presentation</vt:lpstr>
      <vt:lpstr>PowerPoint Presentation</vt:lpstr>
      <vt:lpstr>PowerPoint Presentation</vt:lpstr>
      <vt:lpstr>Constraints hindering adherence to TB guidelines</vt:lpstr>
      <vt:lpstr>PowerPoint Presentation</vt:lpstr>
      <vt:lpstr>PowerPoint Presentation</vt:lpstr>
      <vt:lpstr>PowerPoint Presentation</vt:lpstr>
      <vt:lpstr>Conclusion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 between use of Tenofovir Disoproxil Fumarate (TDF) in HIV treatment and changes in Glomerular Filtration Rate: Findings from Roma-Lesotho.</dc:title>
  <dc:creator>Eltony</dc:creator>
  <cp:lastModifiedBy>Helen Evans</cp:lastModifiedBy>
  <cp:revision>349</cp:revision>
  <cp:lastPrinted>2016-02-03T14:39:16Z</cp:lastPrinted>
  <dcterms:created xsi:type="dcterms:W3CDTF">2016-02-08T12:19:57Z</dcterms:created>
  <dcterms:modified xsi:type="dcterms:W3CDTF">2016-02-18T20:54:14Z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83331970-1ECD-4EFD-A024-9D99A62BEBBB</vt:lpwstr>
  </property>
  <property fmtid="{D5CDD505-2E9C-101B-9397-08002B2CF9AE}" pid="3" name="ArticulatePath">
    <vt:lpwstr>Barriers to TB Infection Control Teleclass Slides, Mar.10.16</vt:lpwstr>
  </property>
</Properties>
</file>