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1" r:id="rId2"/>
    <p:sldId id="262" r:id="rId3"/>
    <p:sldId id="263" r:id="rId4"/>
    <p:sldId id="264" r:id="rId5"/>
    <p:sldId id="265" r:id="rId6"/>
    <p:sldId id="268" r:id="rId7"/>
    <p:sldId id="266" r:id="rId8"/>
    <p:sldId id="267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30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259" r:id="rId46"/>
    <p:sldId id="310" r:id="rId47"/>
    <p:sldId id="30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5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963"/>
    </p:cViewPr>
  </p:sorterViewPr>
  <p:notesViewPr>
    <p:cSldViewPr snapToGrid="0">
      <p:cViewPr varScale="1">
        <p:scale>
          <a:sx n="76" d="100"/>
          <a:sy n="76" d="100"/>
        </p:scale>
        <p:origin x="29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F628A-A6C0-4D95-AA9B-72D3FBDE80E8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D7AD2-A9E1-44A5-9B8F-03CE61A39F9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3200" b="1" smtClean="0">
              <a:latin typeface="+mn-lt"/>
              <a:cs typeface="Times New Roman" panose="02020603050405020304" pitchFamily="18" charset="0"/>
            </a:rPr>
            <a:t>INTERVIEW</a:t>
          </a:r>
          <a:endParaRPr lang="en-US" sz="3200" b="1" dirty="0">
            <a:latin typeface="+mn-lt"/>
            <a:cs typeface="Times New Roman" panose="02020603050405020304" pitchFamily="18" charset="0"/>
          </a:endParaRPr>
        </a:p>
      </dgm:t>
    </dgm:pt>
    <dgm:pt modelId="{C2FB222B-7A15-4437-AD9E-0EE40B41F83E}" type="parTrans" cxnId="{C2F6CFFD-6871-4FCA-83BF-B4A5B5794874}">
      <dgm:prSet/>
      <dgm:spPr/>
      <dgm:t>
        <a:bodyPr/>
        <a:lstStyle/>
        <a:p>
          <a:endParaRPr lang="en-US" sz="1600"/>
        </a:p>
      </dgm:t>
    </dgm:pt>
    <dgm:pt modelId="{283FEECB-CDB7-4187-9292-3C20B558FE2E}" type="sibTrans" cxnId="{C2F6CFFD-6871-4FCA-83BF-B4A5B5794874}">
      <dgm:prSet custT="1"/>
      <dgm:spPr/>
      <dgm:t>
        <a:bodyPr/>
        <a:lstStyle/>
        <a:p>
          <a:endParaRPr lang="en-US" sz="3200" dirty="0"/>
        </a:p>
      </dgm:t>
    </dgm:pt>
    <dgm:pt modelId="{DB0F8C4D-F3D1-43D8-994F-E56CF1696BD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3200" b="1" smtClean="0">
              <a:latin typeface="+mn-lt"/>
              <a:cs typeface="Times New Roman" panose="02020603050405020304" pitchFamily="18" charset="0"/>
            </a:rPr>
            <a:t>RECORD REVIEW</a:t>
          </a:r>
          <a:endParaRPr lang="en-US" sz="3200" b="1" dirty="0">
            <a:latin typeface="+mn-lt"/>
            <a:cs typeface="Times New Roman" panose="02020603050405020304" pitchFamily="18" charset="0"/>
          </a:endParaRPr>
        </a:p>
      </dgm:t>
    </dgm:pt>
    <dgm:pt modelId="{0E92EA36-02D7-4082-8D6F-4463D2851FBF}" type="parTrans" cxnId="{9DA72AAB-9E55-4163-A577-C06E002E736F}">
      <dgm:prSet/>
      <dgm:spPr/>
      <dgm:t>
        <a:bodyPr/>
        <a:lstStyle/>
        <a:p>
          <a:endParaRPr lang="en-US" sz="1600"/>
        </a:p>
      </dgm:t>
    </dgm:pt>
    <dgm:pt modelId="{5A204498-B5B2-430A-AAD8-3201B444C486}" type="sibTrans" cxnId="{9DA72AAB-9E55-4163-A577-C06E002E736F}">
      <dgm:prSet custT="1"/>
      <dgm:spPr/>
      <dgm:t>
        <a:bodyPr/>
        <a:lstStyle/>
        <a:p>
          <a:endParaRPr lang="en-US" sz="3200" dirty="0"/>
        </a:p>
      </dgm:t>
    </dgm:pt>
    <dgm:pt modelId="{187B5F5A-2BFB-4EDB-98F4-84835C9062A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3200" b="1" dirty="0" smtClean="0">
              <a:latin typeface="+mn-lt"/>
              <a:cs typeface="Times New Roman" panose="02020603050405020304" pitchFamily="18" charset="0"/>
            </a:rPr>
            <a:t>  CLINICAL OBSERVATION</a:t>
          </a:r>
          <a:endParaRPr lang="en-US" sz="3200" b="1" dirty="0">
            <a:latin typeface="+mn-lt"/>
            <a:cs typeface="Times New Roman" panose="02020603050405020304" pitchFamily="18" charset="0"/>
          </a:endParaRPr>
        </a:p>
      </dgm:t>
    </dgm:pt>
    <dgm:pt modelId="{F4560A06-4D34-4134-96C6-1893869AA173}" type="parTrans" cxnId="{375C7DCF-9710-41DB-B5ED-39A464DD4F99}">
      <dgm:prSet/>
      <dgm:spPr/>
      <dgm:t>
        <a:bodyPr/>
        <a:lstStyle/>
        <a:p>
          <a:endParaRPr lang="en-US" sz="1600"/>
        </a:p>
      </dgm:t>
    </dgm:pt>
    <dgm:pt modelId="{DBB25844-D8C1-4F96-B0CD-FA96264F7B2C}" type="sibTrans" cxnId="{375C7DCF-9710-41DB-B5ED-39A464DD4F99}">
      <dgm:prSet/>
      <dgm:spPr/>
      <dgm:t>
        <a:bodyPr/>
        <a:lstStyle/>
        <a:p>
          <a:endParaRPr lang="en-US" sz="1600"/>
        </a:p>
      </dgm:t>
    </dgm:pt>
    <dgm:pt modelId="{165D16AD-C0C0-4523-BFA5-23B77A65BFA9}" type="pres">
      <dgm:prSet presAssocID="{8EEF628A-A6C0-4D95-AA9B-72D3FBDE8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2657A-13DC-4492-81C4-782C3D4FE0A9}" type="pres">
      <dgm:prSet presAssocID="{8EEF628A-A6C0-4D95-AA9B-72D3FBDE80E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655201A-C1AD-4F81-83A7-1478E926FC79}" type="pres">
      <dgm:prSet presAssocID="{8EEF628A-A6C0-4D95-AA9B-72D3FBDE80E8}" presName="ThreeNodes_1" presStyleLbl="node1" presStyleIdx="0" presStyleCnt="3" custLinFactNeighborX="-105" custLinFactNeighborY="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D487E-163F-4EDD-B155-4C4B93F3D4CC}" type="pres">
      <dgm:prSet presAssocID="{8EEF628A-A6C0-4D95-AA9B-72D3FBDE80E8}" presName="ThreeNodes_2" presStyleLbl="node1" presStyleIdx="1" presStyleCnt="3" custLinFactNeighborX="980" custLinFactNeighborY="-4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D2E81-E80D-4CD7-9AC6-35533A7FFC13}" type="pres">
      <dgm:prSet presAssocID="{8EEF628A-A6C0-4D95-AA9B-72D3FBDE80E8}" presName="ThreeNodes_3" presStyleLbl="node1" presStyleIdx="2" presStyleCnt="3" custLinFactNeighborX="3050" custLinFactNeighborY="-3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F1BD1-DF48-41CB-8CA1-A697403C9A09}" type="pres">
      <dgm:prSet presAssocID="{8EEF628A-A6C0-4D95-AA9B-72D3FBDE80E8}" presName="ThreeConn_1-2" presStyleLbl="fgAccFollowNode1" presStyleIdx="0" presStyleCnt="2" custScaleX="4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A4CD8-CDB2-4BA7-BBDD-515257C452B6}" type="pres">
      <dgm:prSet presAssocID="{8EEF628A-A6C0-4D95-AA9B-72D3FBDE80E8}" presName="ThreeConn_2-3" presStyleLbl="fgAccFollowNode1" presStyleIdx="1" presStyleCnt="2" custScaleX="45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BBEC0-CC21-4F91-A9BE-588249F95731}" type="pres">
      <dgm:prSet presAssocID="{8EEF628A-A6C0-4D95-AA9B-72D3FBDE8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1E5FC-A188-4970-9897-065C4DD96E74}" type="pres">
      <dgm:prSet presAssocID="{8EEF628A-A6C0-4D95-AA9B-72D3FBDE8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C66AF-2F52-42EF-9DA9-1113052630D9}" type="pres">
      <dgm:prSet presAssocID="{8EEF628A-A6C0-4D95-AA9B-72D3FBDE8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A37A9-E372-4343-A4D2-62A9CCADB7C7}" type="presOf" srcId="{5A204498-B5B2-430A-AAD8-3201B444C486}" destId="{F16A4CD8-CDB2-4BA7-BBDD-515257C452B6}" srcOrd="0" destOrd="0" presId="urn:microsoft.com/office/officeart/2005/8/layout/vProcess5"/>
    <dgm:cxn modelId="{ED295003-A8DC-3446-B108-61EAB33C19C3}" type="presOf" srcId="{DB0F8C4D-F3D1-43D8-994F-E56CF1696BD1}" destId="{9561E5FC-A188-4970-9897-065C4DD96E74}" srcOrd="1" destOrd="0" presId="urn:microsoft.com/office/officeart/2005/8/layout/vProcess5"/>
    <dgm:cxn modelId="{39F26EED-3174-4A4C-83DA-A50CD5875750}" type="presOf" srcId="{283FEECB-CDB7-4187-9292-3C20B558FE2E}" destId="{034F1BD1-DF48-41CB-8CA1-A697403C9A09}" srcOrd="0" destOrd="0" presId="urn:microsoft.com/office/officeart/2005/8/layout/vProcess5"/>
    <dgm:cxn modelId="{86FC1C2A-550F-A74B-B876-20084F176D7F}" type="presOf" srcId="{DB0F8C4D-F3D1-43D8-994F-E56CF1696BD1}" destId="{271D487E-163F-4EDD-B155-4C4B93F3D4CC}" srcOrd="0" destOrd="0" presId="urn:microsoft.com/office/officeart/2005/8/layout/vProcess5"/>
    <dgm:cxn modelId="{8F48B84C-C20F-CC4B-B12C-2B7584A1E484}" type="presOf" srcId="{702D7AD2-A9E1-44A5-9B8F-03CE61A39F9F}" destId="{63FBBEC0-CC21-4F91-A9BE-588249F95731}" srcOrd="1" destOrd="0" presId="urn:microsoft.com/office/officeart/2005/8/layout/vProcess5"/>
    <dgm:cxn modelId="{FACED9B2-7D88-6742-A104-85AC79B364C7}" type="presOf" srcId="{187B5F5A-2BFB-4EDB-98F4-84835C9062AB}" destId="{1A7C66AF-2F52-42EF-9DA9-1113052630D9}" srcOrd="1" destOrd="0" presId="urn:microsoft.com/office/officeart/2005/8/layout/vProcess5"/>
    <dgm:cxn modelId="{423451D6-9959-0644-A388-610A5445B7E7}" type="presOf" srcId="{702D7AD2-A9E1-44A5-9B8F-03CE61A39F9F}" destId="{8655201A-C1AD-4F81-83A7-1478E926FC79}" srcOrd="0" destOrd="0" presId="urn:microsoft.com/office/officeart/2005/8/layout/vProcess5"/>
    <dgm:cxn modelId="{375C7DCF-9710-41DB-B5ED-39A464DD4F99}" srcId="{8EEF628A-A6C0-4D95-AA9B-72D3FBDE80E8}" destId="{187B5F5A-2BFB-4EDB-98F4-84835C9062AB}" srcOrd="2" destOrd="0" parTransId="{F4560A06-4D34-4134-96C6-1893869AA173}" sibTransId="{DBB25844-D8C1-4F96-B0CD-FA96264F7B2C}"/>
    <dgm:cxn modelId="{536A54A5-432D-014F-8CF3-E4CD4E457BFA}" type="presOf" srcId="{8EEF628A-A6C0-4D95-AA9B-72D3FBDE80E8}" destId="{165D16AD-C0C0-4523-BFA5-23B77A65BFA9}" srcOrd="0" destOrd="0" presId="urn:microsoft.com/office/officeart/2005/8/layout/vProcess5"/>
    <dgm:cxn modelId="{2650A9FF-BB3C-3E46-9207-A1E8B2C4B1E7}" type="presOf" srcId="{187B5F5A-2BFB-4EDB-98F4-84835C9062AB}" destId="{5B4D2E81-E80D-4CD7-9AC6-35533A7FFC13}" srcOrd="0" destOrd="0" presId="urn:microsoft.com/office/officeart/2005/8/layout/vProcess5"/>
    <dgm:cxn modelId="{C2F6CFFD-6871-4FCA-83BF-B4A5B5794874}" srcId="{8EEF628A-A6C0-4D95-AA9B-72D3FBDE80E8}" destId="{702D7AD2-A9E1-44A5-9B8F-03CE61A39F9F}" srcOrd="0" destOrd="0" parTransId="{C2FB222B-7A15-4437-AD9E-0EE40B41F83E}" sibTransId="{283FEECB-CDB7-4187-9292-3C20B558FE2E}"/>
    <dgm:cxn modelId="{9DA72AAB-9E55-4163-A577-C06E002E736F}" srcId="{8EEF628A-A6C0-4D95-AA9B-72D3FBDE80E8}" destId="{DB0F8C4D-F3D1-43D8-994F-E56CF1696BD1}" srcOrd="1" destOrd="0" parTransId="{0E92EA36-02D7-4082-8D6F-4463D2851FBF}" sibTransId="{5A204498-B5B2-430A-AAD8-3201B444C486}"/>
    <dgm:cxn modelId="{6D6CEF71-0234-5446-BB71-7A054483A2E5}" type="presParOf" srcId="{165D16AD-C0C0-4523-BFA5-23B77A65BFA9}" destId="{78A2657A-13DC-4492-81C4-782C3D4FE0A9}" srcOrd="0" destOrd="0" presId="urn:microsoft.com/office/officeart/2005/8/layout/vProcess5"/>
    <dgm:cxn modelId="{A6BD8F4B-9309-2D4E-B86D-91E78D6BE1B2}" type="presParOf" srcId="{165D16AD-C0C0-4523-BFA5-23B77A65BFA9}" destId="{8655201A-C1AD-4F81-83A7-1478E926FC79}" srcOrd="1" destOrd="0" presId="urn:microsoft.com/office/officeart/2005/8/layout/vProcess5"/>
    <dgm:cxn modelId="{7C1E5F19-4020-944C-BFED-71312417F3AC}" type="presParOf" srcId="{165D16AD-C0C0-4523-BFA5-23B77A65BFA9}" destId="{271D487E-163F-4EDD-B155-4C4B93F3D4CC}" srcOrd="2" destOrd="0" presId="urn:microsoft.com/office/officeart/2005/8/layout/vProcess5"/>
    <dgm:cxn modelId="{1B3C7B1D-B6E5-9041-9E5B-C1F2D70C1398}" type="presParOf" srcId="{165D16AD-C0C0-4523-BFA5-23B77A65BFA9}" destId="{5B4D2E81-E80D-4CD7-9AC6-35533A7FFC13}" srcOrd="3" destOrd="0" presId="urn:microsoft.com/office/officeart/2005/8/layout/vProcess5"/>
    <dgm:cxn modelId="{367C2429-8A1A-4749-85C0-ACB4CA2C8DB4}" type="presParOf" srcId="{165D16AD-C0C0-4523-BFA5-23B77A65BFA9}" destId="{034F1BD1-DF48-41CB-8CA1-A697403C9A09}" srcOrd="4" destOrd="0" presId="urn:microsoft.com/office/officeart/2005/8/layout/vProcess5"/>
    <dgm:cxn modelId="{FB2E7BDE-593E-AA40-8EDC-55A64DA205E7}" type="presParOf" srcId="{165D16AD-C0C0-4523-BFA5-23B77A65BFA9}" destId="{F16A4CD8-CDB2-4BA7-BBDD-515257C452B6}" srcOrd="5" destOrd="0" presId="urn:microsoft.com/office/officeart/2005/8/layout/vProcess5"/>
    <dgm:cxn modelId="{87E4284B-FC99-5D4A-8E90-AD78D8BE9D24}" type="presParOf" srcId="{165D16AD-C0C0-4523-BFA5-23B77A65BFA9}" destId="{63FBBEC0-CC21-4F91-A9BE-588249F95731}" srcOrd="6" destOrd="0" presId="urn:microsoft.com/office/officeart/2005/8/layout/vProcess5"/>
    <dgm:cxn modelId="{75BB4789-D969-0445-811B-C67B2D29EF31}" type="presParOf" srcId="{165D16AD-C0C0-4523-BFA5-23B77A65BFA9}" destId="{9561E5FC-A188-4970-9897-065C4DD96E74}" srcOrd="7" destOrd="0" presId="urn:microsoft.com/office/officeart/2005/8/layout/vProcess5"/>
    <dgm:cxn modelId="{D22C4646-8464-DB46-A9A9-C3A86CE236B9}" type="presParOf" srcId="{165D16AD-C0C0-4523-BFA5-23B77A65BFA9}" destId="{1A7C66AF-2F52-42EF-9DA9-1113052630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E4C9F-C3FF-4DC7-A145-17EACDD5700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FC6AB-5BAF-4113-B06B-304460B950E7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Infection</a:t>
          </a:r>
          <a:r>
            <a:rPr lang="en-US" sz="3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3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Control Program Structure</a:t>
          </a:r>
          <a:endParaRPr lang="en-US" sz="3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B1DE48AF-994F-4CD3-A23C-DD8FEA0DD545}" type="parTrans" cxnId="{AC595F11-D0F7-430B-873A-A0C4B20A5E91}">
      <dgm:prSet/>
      <dgm:spPr/>
      <dgm:t>
        <a:bodyPr/>
        <a:lstStyle/>
        <a:p>
          <a:endParaRPr lang="en-US"/>
        </a:p>
      </dgm:t>
    </dgm:pt>
    <dgm:pt modelId="{0793CBF9-3FE3-4AAA-B16A-CC5DC0D715B7}" type="sibTrans" cxnId="{AC595F11-D0F7-430B-873A-A0C4B20A5E91}">
      <dgm:prSet/>
      <dgm:spPr/>
      <dgm:t>
        <a:bodyPr/>
        <a:lstStyle/>
        <a:p>
          <a:endParaRPr lang="en-US"/>
        </a:p>
      </dgm:t>
    </dgm:pt>
    <dgm:pt modelId="{4CF887AC-DBA4-44D1-A138-6E3AFD8EFD94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Infection Prevention Plan and Goals </a:t>
          </a:r>
          <a:endParaRPr lang="en-US" sz="32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FF6FAEA-FA8E-40BD-8316-E016E2BA544D}" type="parTrans" cxnId="{32EE3FDD-D043-4333-AA76-8D64A4F69B9E}">
      <dgm:prSet/>
      <dgm:spPr/>
      <dgm:t>
        <a:bodyPr/>
        <a:lstStyle/>
        <a:p>
          <a:endParaRPr lang="en-US"/>
        </a:p>
      </dgm:t>
    </dgm:pt>
    <dgm:pt modelId="{E311E180-0036-411D-BD7C-FF3E1C59658E}" type="sibTrans" cxnId="{32EE3FDD-D043-4333-AA76-8D64A4F69B9E}">
      <dgm:prSet/>
      <dgm:spPr/>
      <dgm:t>
        <a:bodyPr/>
        <a:lstStyle/>
        <a:p>
          <a:endParaRPr lang="en-US"/>
        </a:p>
      </dgm:t>
    </dgm:pt>
    <dgm:pt modelId="{9A94E543-82A7-46B6-9B72-2798D1D8CBB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Policies and Procedures</a:t>
          </a:r>
          <a:endParaRPr lang="en-US" sz="32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3C1380F-6069-4CAD-A116-0DD345294DB3}" type="parTrans" cxnId="{CE03C2F0-7D9B-426A-9C52-6A431A714A7E}">
      <dgm:prSet/>
      <dgm:spPr/>
      <dgm:t>
        <a:bodyPr/>
        <a:lstStyle/>
        <a:p>
          <a:endParaRPr lang="en-US"/>
        </a:p>
      </dgm:t>
    </dgm:pt>
    <dgm:pt modelId="{51E401BB-1FFD-4B6E-A45B-221B87C85A18}" type="sibTrans" cxnId="{CE03C2F0-7D9B-426A-9C52-6A431A714A7E}">
      <dgm:prSet/>
      <dgm:spPr/>
      <dgm:t>
        <a:bodyPr/>
        <a:lstStyle/>
        <a:p>
          <a:endParaRPr lang="en-US"/>
        </a:p>
      </dgm:t>
    </dgm:pt>
    <dgm:pt modelId="{CD839029-3BA4-4FF2-84C7-FC3F60D9A9C0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Education </a:t>
          </a:r>
          <a:r>
            <a:rPr lang="en-US" sz="3000" b="1" dirty="0" smtClean="0">
              <a:solidFill>
                <a:schemeClr val="tx1"/>
              </a:solidFill>
              <a:latin typeface="+mn-lt"/>
            </a:rPr>
            <a:t> </a:t>
          </a:r>
          <a:endParaRPr lang="en-US" sz="3000" b="1" dirty="0">
            <a:solidFill>
              <a:schemeClr val="tx1"/>
            </a:solidFill>
            <a:latin typeface="+mn-lt"/>
          </a:endParaRPr>
        </a:p>
      </dgm:t>
    </dgm:pt>
    <dgm:pt modelId="{442A60F0-BEB5-4E7B-BC46-0E24A1BDD48E}" type="parTrans" cxnId="{EEAB364A-2948-4AE8-B481-174EDF307B46}">
      <dgm:prSet/>
      <dgm:spPr/>
      <dgm:t>
        <a:bodyPr/>
        <a:lstStyle/>
        <a:p>
          <a:endParaRPr lang="en-US"/>
        </a:p>
      </dgm:t>
    </dgm:pt>
    <dgm:pt modelId="{34B05B45-8473-4E3A-8D70-627FC98DCA08}" type="sibTrans" cxnId="{EEAB364A-2948-4AE8-B481-174EDF307B46}">
      <dgm:prSet/>
      <dgm:spPr/>
      <dgm:t>
        <a:bodyPr/>
        <a:lstStyle/>
        <a:p>
          <a:endParaRPr lang="en-US"/>
        </a:p>
      </dgm:t>
    </dgm:pt>
    <dgm:pt modelId="{E1118ACE-73FC-4DC1-8246-999522A664CE}" type="pres">
      <dgm:prSet presAssocID="{B17E4C9F-C3FF-4DC7-A145-17EACDD570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A3572-D3C5-4CA5-821E-4448A0705010}" type="pres">
      <dgm:prSet presAssocID="{AE0FC6AB-5BAF-4113-B06B-304460B950E7}" presName="roof" presStyleLbl="dkBgShp" presStyleIdx="0" presStyleCnt="2" custScaleY="95008" custLinFactNeighborY="3247"/>
      <dgm:spPr/>
      <dgm:t>
        <a:bodyPr/>
        <a:lstStyle/>
        <a:p>
          <a:endParaRPr lang="en-US"/>
        </a:p>
      </dgm:t>
    </dgm:pt>
    <dgm:pt modelId="{4C0EF943-A65C-4504-AF5C-DB38A325E41E}" type="pres">
      <dgm:prSet presAssocID="{AE0FC6AB-5BAF-4113-B06B-304460B950E7}" presName="pillars" presStyleCnt="0"/>
      <dgm:spPr/>
    </dgm:pt>
    <dgm:pt modelId="{7957E80E-2710-412C-9866-5774A8C7F9CD}" type="pres">
      <dgm:prSet presAssocID="{AE0FC6AB-5BAF-4113-B06B-304460B950E7}" presName="pillar1" presStyleLbl="node1" presStyleIdx="0" presStyleCnt="3" custScaleY="118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27BA4-F723-4C7C-9BF5-D71F42CE0FA8}" type="pres">
      <dgm:prSet presAssocID="{9A94E543-82A7-46B6-9B72-2798D1D8CBB8}" presName="pillarX" presStyleLbl="node1" presStyleIdx="1" presStyleCnt="3" custScaleY="113326" custLinFactNeighborX="-49" custLinFactNeighborY="-2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1A633-DBD6-438F-998D-2B9FAD607B53}" type="pres">
      <dgm:prSet presAssocID="{CD839029-3BA4-4FF2-84C7-FC3F60D9A9C0}" presName="pillarX" presStyleLbl="node1" presStyleIdx="2" presStyleCnt="3" custScaleY="118464" custLinFactNeighborX="49" custLinFactNeighborY="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BEAA-0DFB-49A3-BA49-E8DFF510AA68}" type="pres">
      <dgm:prSet presAssocID="{AE0FC6AB-5BAF-4113-B06B-304460B950E7}" presName="base" presStyleLbl="dkBgShp" presStyleIdx="1" presStyleCnt="2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32EE3FDD-D043-4333-AA76-8D64A4F69B9E}" srcId="{AE0FC6AB-5BAF-4113-B06B-304460B950E7}" destId="{4CF887AC-DBA4-44D1-A138-6E3AFD8EFD94}" srcOrd="0" destOrd="0" parTransId="{FFF6FAEA-FA8E-40BD-8316-E016E2BA544D}" sibTransId="{E311E180-0036-411D-BD7C-FF3E1C59658E}"/>
    <dgm:cxn modelId="{CE03C2F0-7D9B-426A-9C52-6A431A714A7E}" srcId="{AE0FC6AB-5BAF-4113-B06B-304460B950E7}" destId="{9A94E543-82A7-46B6-9B72-2798D1D8CBB8}" srcOrd="1" destOrd="0" parTransId="{83C1380F-6069-4CAD-A116-0DD345294DB3}" sibTransId="{51E401BB-1FFD-4B6E-A45B-221B87C85A18}"/>
    <dgm:cxn modelId="{F3F0EBA0-8D81-8844-AD23-BFB58BE3BF6B}" type="presOf" srcId="{4CF887AC-DBA4-44D1-A138-6E3AFD8EFD94}" destId="{7957E80E-2710-412C-9866-5774A8C7F9CD}" srcOrd="0" destOrd="0" presId="urn:microsoft.com/office/officeart/2005/8/layout/hList3"/>
    <dgm:cxn modelId="{69B45B2F-0E51-D54D-905B-F01C1A40A0A9}" type="presOf" srcId="{CD839029-3BA4-4FF2-84C7-FC3F60D9A9C0}" destId="{D261A633-DBD6-438F-998D-2B9FAD607B53}" srcOrd="0" destOrd="0" presId="urn:microsoft.com/office/officeart/2005/8/layout/hList3"/>
    <dgm:cxn modelId="{AC595F11-D0F7-430B-873A-A0C4B20A5E91}" srcId="{B17E4C9F-C3FF-4DC7-A145-17EACDD57004}" destId="{AE0FC6AB-5BAF-4113-B06B-304460B950E7}" srcOrd="0" destOrd="0" parTransId="{B1DE48AF-994F-4CD3-A23C-DD8FEA0DD545}" sibTransId="{0793CBF9-3FE3-4AAA-B16A-CC5DC0D715B7}"/>
    <dgm:cxn modelId="{7352D9CB-64DC-A842-A6F9-09C713CB83EE}" type="presOf" srcId="{9A94E543-82A7-46B6-9B72-2798D1D8CBB8}" destId="{82527BA4-F723-4C7C-9BF5-D71F42CE0FA8}" srcOrd="0" destOrd="0" presId="urn:microsoft.com/office/officeart/2005/8/layout/hList3"/>
    <dgm:cxn modelId="{EEAB364A-2948-4AE8-B481-174EDF307B46}" srcId="{AE0FC6AB-5BAF-4113-B06B-304460B950E7}" destId="{CD839029-3BA4-4FF2-84C7-FC3F60D9A9C0}" srcOrd="2" destOrd="0" parTransId="{442A60F0-BEB5-4E7B-BC46-0E24A1BDD48E}" sibTransId="{34B05B45-8473-4E3A-8D70-627FC98DCA08}"/>
    <dgm:cxn modelId="{7D7BC9EE-E4A5-1D45-A637-75A9497DC9B1}" type="presOf" srcId="{AE0FC6AB-5BAF-4113-B06B-304460B950E7}" destId="{174A3572-D3C5-4CA5-821E-4448A0705010}" srcOrd="0" destOrd="0" presId="urn:microsoft.com/office/officeart/2005/8/layout/hList3"/>
    <dgm:cxn modelId="{0002AF9A-8069-EF49-BAAA-2F783D8E9C5D}" type="presOf" srcId="{B17E4C9F-C3FF-4DC7-A145-17EACDD57004}" destId="{E1118ACE-73FC-4DC1-8246-999522A664CE}" srcOrd="0" destOrd="0" presId="urn:microsoft.com/office/officeart/2005/8/layout/hList3"/>
    <dgm:cxn modelId="{A8DA43AA-6197-1B45-9A68-FA50DC460992}" type="presParOf" srcId="{E1118ACE-73FC-4DC1-8246-999522A664CE}" destId="{174A3572-D3C5-4CA5-821E-4448A0705010}" srcOrd="0" destOrd="0" presId="urn:microsoft.com/office/officeart/2005/8/layout/hList3"/>
    <dgm:cxn modelId="{F5C3B056-81AC-5A46-BFE5-12A8B6CCC713}" type="presParOf" srcId="{E1118ACE-73FC-4DC1-8246-999522A664CE}" destId="{4C0EF943-A65C-4504-AF5C-DB38A325E41E}" srcOrd="1" destOrd="0" presId="urn:microsoft.com/office/officeart/2005/8/layout/hList3"/>
    <dgm:cxn modelId="{753C5262-8044-2F4E-8EC8-64315F86342E}" type="presParOf" srcId="{4C0EF943-A65C-4504-AF5C-DB38A325E41E}" destId="{7957E80E-2710-412C-9866-5774A8C7F9CD}" srcOrd="0" destOrd="0" presId="urn:microsoft.com/office/officeart/2005/8/layout/hList3"/>
    <dgm:cxn modelId="{9D8CACB5-CA85-A849-93EC-8A4A00185B44}" type="presParOf" srcId="{4C0EF943-A65C-4504-AF5C-DB38A325E41E}" destId="{82527BA4-F723-4C7C-9BF5-D71F42CE0FA8}" srcOrd="1" destOrd="0" presId="urn:microsoft.com/office/officeart/2005/8/layout/hList3"/>
    <dgm:cxn modelId="{989F0835-879B-D04B-9B1D-4C33020A6EF3}" type="presParOf" srcId="{4C0EF943-A65C-4504-AF5C-DB38A325E41E}" destId="{D261A633-DBD6-438F-998D-2B9FAD607B53}" srcOrd="2" destOrd="0" presId="urn:microsoft.com/office/officeart/2005/8/layout/hList3"/>
    <dgm:cxn modelId="{7787FE65-524D-A74A-9B09-BA958EF43C9E}" type="presParOf" srcId="{E1118ACE-73FC-4DC1-8246-999522A664CE}" destId="{3323BEAA-0DFB-49A3-BA49-E8DFF510AA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E4C9F-C3FF-4DC7-A145-17EACDD5700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FC6AB-5BAF-4113-B06B-304460B950E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Infection Control Program Function</a:t>
          </a:r>
          <a:endParaRPr lang="en-US" sz="3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B1DE48AF-994F-4CD3-A23C-DD8FEA0DD545}" type="parTrans" cxnId="{AC595F11-D0F7-430B-873A-A0C4B20A5E91}">
      <dgm:prSet/>
      <dgm:spPr/>
      <dgm:t>
        <a:bodyPr/>
        <a:lstStyle/>
        <a:p>
          <a:endParaRPr lang="en-US"/>
        </a:p>
      </dgm:t>
    </dgm:pt>
    <dgm:pt modelId="{0793CBF9-3FE3-4AAA-B16A-CC5DC0D715B7}" type="sibTrans" cxnId="{AC595F11-D0F7-430B-873A-A0C4B20A5E91}">
      <dgm:prSet/>
      <dgm:spPr/>
      <dgm:t>
        <a:bodyPr/>
        <a:lstStyle/>
        <a:p>
          <a:endParaRPr lang="en-US"/>
        </a:p>
      </dgm:t>
    </dgm:pt>
    <dgm:pt modelId="{4CF887AC-DBA4-44D1-A138-6E3AFD8EFD94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Standard Documentation </a:t>
          </a:r>
          <a:endParaRPr lang="en-US" sz="2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FF6FAEA-FA8E-40BD-8316-E016E2BA544D}" type="parTrans" cxnId="{32EE3FDD-D043-4333-AA76-8D64A4F69B9E}">
      <dgm:prSet/>
      <dgm:spPr/>
      <dgm:t>
        <a:bodyPr/>
        <a:lstStyle/>
        <a:p>
          <a:endParaRPr lang="en-US"/>
        </a:p>
      </dgm:t>
    </dgm:pt>
    <dgm:pt modelId="{E311E180-0036-411D-BD7C-FF3E1C59658E}" type="sibTrans" cxnId="{32EE3FDD-D043-4333-AA76-8D64A4F69B9E}">
      <dgm:prSet/>
      <dgm:spPr/>
      <dgm:t>
        <a:bodyPr/>
        <a:lstStyle/>
        <a:p>
          <a:endParaRPr lang="en-US"/>
        </a:p>
      </dgm:t>
    </dgm:pt>
    <dgm:pt modelId="{9A94E543-82A7-46B6-9B72-2798D1D8CBB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Process and Outcome Monitoring</a:t>
          </a:r>
          <a:endParaRPr lang="en-US" sz="2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3C1380F-6069-4CAD-A116-0DD345294DB3}" type="parTrans" cxnId="{CE03C2F0-7D9B-426A-9C52-6A431A714A7E}">
      <dgm:prSet/>
      <dgm:spPr/>
      <dgm:t>
        <a:bodyPr/>
        <a:lstStyle/>
        <a:p>
          <a:endParaRPr lang="en-US"/>
        </a:p>
      </dgm:t>
    </dgm:pt>
    <dgm:pt modelId="{51E401BB-1FFD-4B6E-A45B-221B87C85A18}" type="sibTrans" cxnId="{CE03C2F0-7D9B-426A-9C52-6A431A714A7E}">
      <dgm:prSet/>
      <dgm:spPr/>
      <dgm:t>
        <a:bodyPr/>
        <a:lstStyle/>
        <a:p>
          <a:endParaRPr lang="en-US"/>
        </a:p>
      </dgm:t>
    </dgm:pt>
    <dgm:pt modelId="{CD839029-3BA4-4FF2-84C7-FC3F60D9A9C0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u="none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Assigned Accountability </a:t>
          </a:r>
          <a:endParaRPr lang="en-US" sz="2800" b="1" u="none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42A60F0-BEB5-4E7B-BC46-0E24A1BDD48E}" type="parTrans" cxnId="{EEAB364A-2948-4AE8-B481-174EDF307B46}">
      <dgm:prSet/>
      <dgm:spPr/>
      <dgm:t>
        <a:bodyPr/>
        <a:lstStyle/>
        <a:p>
          <a:endParaRPr lang="en-US"/>
        </a:p>
      </dgm:t>
    </dgm:pt>
    <dgm:pt modelId="{34B05B45-8473-4E3A-8D70-627FC98DCA08}" type="sibTrans" cxnId="{EEAB364A-2948-4AE8-B481-174EDF307B46}">
      <dgm:prSet/>
      <dgm:spPr/>
      <dgm:t>
        <a:bodyPr/>
        <a:lstStyle/>
        <a:p>
          <a:endParaRPr lang="en-US"/>
        </a:p>
      </dgm:t>
    </dgm:pt>
    <dgm:pt modelId="{E1118ACE-73FC-4DC1-8246-999522A664CE}" type="pres">
      <dgm:prSet presAssocID="{B17E4C9F-C3FF-4DC7-A145-17EACDD570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A3572-D3C5-4CA5-821E-4448A0705010}" type="pres">
      <dgm:prSet presAssocID="{AE0FC6AB-5BAF-4113-B06B-304460B950E7}" presName="roof" presStyleLbl="dkBgShp" presStyleIdx="0" presStyleCnt="2" custScaleY="95008" custLinFactNeighborY="-22333"/>
      <dgm:spPr/>
      <dgm:t>
        <a:bodyPr/>
        <a:lstStyle/>
        <a:p>
          <a:endParaRPr lang="en-US"/>
        </a:p>
      </dgm:t>
    </dgm:pt>
    <dgm:pt modelId="{4C0EF943-A65C-4504-AF5C-DB38A325E41E}" type="pres">
      <dgm:prSet presAssocID="{AE0FC6AB-5BAF-4113-B06B-304460B950E7}" presName="pillars" presStyleCnt="0"/>
      <dgm:spPr/>
    </dgm:pt>
    <dgm:pt modelId="{7957E80E-2710-412C-9866-5774A8C7F9CD}" type="pres">
      <dgm:prSet presAssocID="{AE0FC6AB-5BAF-4113-B06B-304460B950E7}" presName="pillar1" presStyleLbl="node1" presStyleIdx="0" presStyleCnt="3" custScaleX="124955" custScaleY="127934" custLinFactNeighborX="-146" custLinFactNeighborY="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27BA4-F723-4C7C-9BF5-D71F42CE0FA8}" type="pres">
      <dgm:prSet presAssocID="{9A94E543-82A7-46B6-9B72-2798D1D8CBB8}" presName="pillarX" presStyleLbl="node1" presStyleIdx="1" presStyleCnt="3" custScaleX="110482" custScaleY="127175" custLinFactNeighborX="1679" custLinFactNeighborY="-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1A633-DBD6-438F-998D-2B9FAD607B53}" type="pres">
      <dgm:prSet presAssocID="{CD839029-3BA4-4FF2-84C7-FC3F60D9A9C0}" presName="pillarX" presStyleLbl="node1" presStyleIdx="2" presStyleCnt="3" custScaleX="124460" custScaleY="126308" custLinFactNeighborX="4893" custLinFactNeighborY="-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BEAA-0DFB-49A3-BA49-E8DFF510AA68}" type="pres">
      <dgm:prSet presAssocID="{AE0FC6AB-5BAF-4113-B06B-304460B950E7}" presName="base" presStyleLbl="dkBgShp" presStyleIdx="1" presStyleCnt="2" custLinFactNeighborY="2361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5E769C47-6394-6F48-9008-0CDFFE5DAE1F}" type="presOf" srcId="{B17E4C9F-C3FF-4DC7-A145-17EACDD57004}" destId="{E1118ACE-73FC-4DC1-8246-999522A664CE}" srcOrd="0" destOrd="0" presId="urn:microsoft.com/office/officeart/2005/8/layout/hList3"/>
    <dgm:cxn modelId="{97ACBED9-2478-C843-9FAC-7B0533EC4880}" type="presOf" srcId="{CD839029-3BA4-4FF2-84C7-FC3F60D9A9C0}" destId="{D261A633-DBD6-438F-998D-2B9FAD607B53}" srcOrd="0" destOrd="0" presId="urn:microsoft.com/office/officeart/2005/8/layout/hList3"/>
    <dgm:cxn modelId="{E0C49D38-250A-C34E-B5DB-48A806FE7037}" type="presOf" srcId="{AE0FC6AB-5BAF-4113-B06B-304460B950E7}" destId="{174A3572-D3C5-4CA5-821E-4448A0705010}" srcOrd="0" destOrd="0" presId="urn:microsoft.com/office/officeart/2005/8/layout/hList3"/>
    <dgm:cxn modelId="{32EE3FDD-D043-4333-AA76-8D64A4F69B9E}" srcId="{AE0FC6AB-5BAF-4113-B06B-304460B950E7}" destId="{4CF887AC-DBA4-44D1-A138-6E3AFD8EFD94}" srcOrd="0" destOrd="0" parTransId="{FFF6FAEA-FA8E-40BD-8316-E016E2BA544D}" sibTransId="{E311E180-0036-411D-BD7C-FF3E1C59658E}"/>
    <dgm:cxn modelId="{2DA681BE-084E-3C46-B931-2D98886161C0}" type="presOf" srcId="{9A94E543-82A7-46B6-9B72-2798D1D8CBB8}" destId="{82527BA4-F723-4C7C-9BF5-D71F42CE0FA8}" srcOrd="0" destOrd="0" presId="urn:microsoft.com/office/officeart/2005/8/layout/hList3"/>
    <dgm:cxn modelId="{CE03C2F0-7D9B-426A-9C52-6A431A714A7E}" srcId="{AE0FC6AB-5BAF-4113-B06B-304460B950E7}" destId="{9A94E543-82A7-46B6-9B72-2798D1D8CBB8}" srcOrd="1" destOrd="0" parTransId="{83C1380F-6069-4CAD-A116-0DD345294DB3}" sibTransId="{51E401BB-1FFD-4B6E-A45B-221B87C85A18}"/>
    <dgm:cxn modelId="{65F6600B-F092-7A46-91FD-4259EC537244}" type="presOf" srcId="{4CF887AC-DBA4-44D1-A138-6E3AFD8EFD94}" destId="{7957E80E-2710-412C-9866-5774A8C7F9CD}" srcOrd="0" destOrd="0" presId="urn:microsoft.com/office/officeart/2005/8/layout/hList3"/>
    <dgm:cxn modelId="{AC595F11-D0F7-430B-873A-A0C4B20A5E91}" srcId="{B17E4C9F-C3FF-4DC7-A145-17EACDD57004}" destId="{AE0FC6AB-5BAF-4113-B06B-304460B950E7}" srcOrd="0" destOrd="0" parTransId="{B1DE48AF-994F-4CD3-A23C-DD8FEA0DD545}" sibTransId="{0793CBF9-3FE3-4AAA-B16A-CC5DC0D715B7}"/>
    <dgm:cxn modelId="{EEAB364A-2948-4AE8-B481-174EDF307B46}" srcId="{AE0FC6AB-5BAF-4113-B06B-304460B950E7}" destId="{CD839029-3BA4-4FF2-84C7-FC3F60D9A9C0}" srcOrd="2" destOrd="0" parTransId="{442A60F0-BEB5-4E7B-BC46-0E24A1BDD48E}" sibTransId="{34B05B45-8473-4E3A-8D70-627FC98DCA08}"/>
    <dgm:cxn modelId="{BD7E8A26-032D-8B4E-9823-B5B867DC482B}" type="presParOf" srcId="{E1118ACE-73FC-4DC1-8246-999522A664CE}" destId="{174A3572-D3C5-4CA5-821E-4448A0705010}" srcOrd="0" destOrd="0" presId="urn:microsoft.com/office/officeart/2005/8/layout/hList3"/>
    <dgm:cxn modelId="{59AAC095-EE03-9D4C-BEEA-64C3402A76BB}" type="presParOf" srcId="{E1118ACE-73FC-4DC1-8246-999522A664CE}" destId="{4C0EF943-A65C-4504-AF5C-DB38A325E41E}" srcOrd="1" destOrd="0" presId="urn:microsoft.com/office/officeart/2005/8/layout/hList3"/>
    <dgm:cxn modelId="{A5FB379F-7224-9F43-8A98-DEEAE30154EE}" type="presParOf" srcId="{4C0EF943-A65C-4504-AF5C-DB38A325E41E}" destId="{7957E80E-2710-412C-9866-5774A8C7F9CD}" srcOrd="0" destOrd="0" presId="urn:microsoft.com/office/officeart/2005/8/layout/hList3"/>
    <dgm:cxn modelId="{A6081AB7-3D68-8546-AC36-6E26B7A5E976}" type="presParOf" srcId="{4C0EF943-A65C-4504-AF5C-DB38A325E41E}" destId="{82527BA4-F723-4C7C-9BF5-D71F42CE0FA8}" srcOrd="1" destOrd="0" presId="urn:microsoft.com/office/officeart/2005/8/layout/hList3"/>
    <dgm:cxn modelId="{5C0D477D-686B-CA4F-B0E4-6A59C160B417}" type="presParOf" srcId="{4C0EF943-A65C-4504-AF5C-DB38A325E41E}" destId="{D261A633-DBD6-438F-998D-2B9FAD607B53}" srcOrd="2" destOrd="0" presId="urn:microsoft.com/office/officeart/2005/8/layout/hList3"/>
    <dgm:cxn modelId="{1F2D66F7-25EF-4141-B73E-877A8DBB8121}" type="presParOf" srcId="{E1118ACE-73FC-4DC1-8246-999522A664CE}" destId="{3323BEAA-0DFB-49A3-BA49-E8DFF510AA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4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n-US" altLang="en-US"/>
              <a:t>Bridging the Gap Between Research and Practice in Long-Term Care: An Innovative Model for Success</a:t>
            </a:r>
            <a:br>
              <a:rPr lang="en-US" altLang="en-US"/>
            </a:br>
            <a:r>
              <a:rPr lang="en-US" altLang="en-US"/>
              <a:t>Sharon Bradley, Pennsylvania Patient Safety Authority</a:t>
            </a:r>
            <a:br>
              <a:rPr lang="en-US" altLang="en-US"/>
            </a:br>
            <a:r>
              <a:rPr lang="en-US" altLang="en-US"/>
              <a:t>Broadcast live from APIC 2016 conference (www.apic.org)</a:t>
            </a:r>
            <a:endParaRPr lang="en-US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66113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A Webber Training Teleclass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00A552-7D80-4A7C-80FB-EBFDBF5C7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55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CEA357D-DB84-4EB7-A238-7DE06157C8F3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CF6DE6-B107-482C-B515-628EE874F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E74889-F4BA-4FFA-9282-D5C7F70AEEE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30956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6C9730-CD51-4FE1-B7A7-B8687F4645C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48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63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1EED224-B104-4424-81A3-86E066A76B0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686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3873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64B856-40F8-4FD0-B999-EBB60751C5A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891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9F3ABB-535E-421D-8D50-F0DF23F443BD}" type="slidenum">
              <a:rPr lang="en-US" altLang="en-US" sz="1200"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0964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56146D-7672-4EA5-B5CF-FA45935CEF25}" type="slidenum">
              <a:rPr lang="en-US" altLang="en-US" sz="1200">
                <a:latin typeface="Calibri" pitchFamily="34" charset="0"/>
              </a:rPr>
              <a:pPr eaLnBrk="1" hangingPunct="1"/>
              <a:t>14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3012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E0014BF-7CB1-4FB4-994F-D03C3993E0BE}" type="slidenum">
              <a:rPr lang="en-US" altLang="en-US" sz="1200">
                <a:latin typeface="Calibri" pitchFamily="34" charset="0"/>
              </a:rPr>
              <a:pPr eaLnBrk="1" hangingPunct="1"/>
              <a:t>15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5060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99D109-EBAE-4F66-8E0C-5113B029F242}" type="slidenum">
              <a:rPr lang="en-US" altLang="en-US" sz="1200">
                <a:latin typeface="Calibri" pitchFamily="34" charset="0"/>
              </a:rPr>
              <a:pPr eaLnBrk="1" hangingPunct="1"/>
              <a:t>16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7108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A878BE-7868-4058-B725-AEBD86C8DF6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915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8F1BBD-77CA-40D3-8C31-E43EE900634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1524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BEFFCD-64CE-47EE-9B8A-CD309631F351}" type="slidenum">
              <a:rPr lang="en-US" altLang="en-US" sz="1200"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53252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8DF550E-AB19-428B-A981-9C1689D85E3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0913" y="465138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28700" y="30956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57003C-229A-47CE-A5FA-4227FCBFDE1A}" type="slidenum">
              <a:rPr lang="en-US" altLang="en-US" sz="1200">
                <a:latin typeface="Calibri" pitchFamily="34" charset="0"/>
              </a:rPr>
              <a:pPr eaLnBrk="1" hangingPunct="1"/>
              <a:t>20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55300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226996-248F-405D-B7E3-DCE5CA8116C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F2A96BB-3C4F-4E65-BEC2-B7EE7E2D631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87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525C0E-6A52-4804-9B83-592B888D4D64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71240C-8E80-45E7-A393-919128ADA6BC}" type="slidenum">
              <a:rPr lang="en-US" altLang="en-US" sz="1200">
                <a:latin typeface="Calibri" pitchFamily="34" charset="0"/>
              </a:rPr>
              <a:pPr eaLnBrk="1" hangingPunct="1"/>
              <a:t>24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63492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8D581FF-5434-4188-9CEA-4BB02EA4FBE7}" type="slidenum">
              <a:rPr lang="en-US" altLang="en-US" sz="1200">
                <a:latin typeface="Calibri" pitchFamily="34" charset="0"/>
              </a:rPr>
              <a:pPr eaLnBrk="1" hangingPunct="1"/>
              <a:t>25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65540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3622B9-76D9-44A0-B4B7-D2B2E0E1B2F6}" type="slidenum">
              <a:rPr lang="en-US" altLang="en-US" sz="1200">
                <a:latin typeface="Calibri" pitchFamily="34" charset="0"/>
              </a:rPr>
              <a:pPr eaLnBrk="1" hangingPunct="1"/>
              <a:t>26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67588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83FA0B4-DE61-4DF1-8A08-52B0678EBB07}" type="slidenum">
              <a:rPr lang="en-US" altLang="en-US" sz="1200">
                <a:latin typeface="Calibri" pitchFamily="34" charset="0"/>
              </a:rPr>
              <a:pPr eaLnBrk="1" hangingPunct="1"/>
              <a:t>27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69636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019A15-A8D0-45F4-B7A7-AC1D86EFE720}" type="slidenum">
              <a:rPr lang="en-US" altLang="en-US" sz="1200">
                <a:latin typeface="Calibri" pitchFamily="34" charset="0"/>
              </a:rPr>
              <a:pPr eaLnBrk="1" hangingPunct="1"/>
              <a:t>28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1684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F5A6DE-3401-42F2-81C2-FF37AE8B761B}" type="slidenum">
              <a:rPr lang="en-US" altLang="en-US" sz="1200">
                <a:latin typeface="Calibri" pitchFamily="34" charset="0"/>
              </a:rPr>
              <a:pPr eaLnBrk="1" hangingPunct="1"/>
              <a:t>29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3732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7D7381-0EB7-4BE7-B997-4C0883292D5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4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FEAB2D-607D-4E5E-8EC8-DE13235610E5}" type="slidenum">
              <a:rPr lang="en-US" altLang="en-US" sz="1200">
                <a:latin typeface="Calibri" pitchFamily="34" charset="0"/>
              </a:rPr>
              <a:pPr eaLnBrk="1" hangingPunct="1"/>
              <a:t>30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5780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1CE577-35A7-4422-A2B4-E92761A19BD0}" type="slidenum">
              <a:rPr lang="en-US" altLang="en-US" sz="1200">
                <a:latin typeface="Calibri" pitchFamily="34" charset="0"/>
              </a:rPr>
              <a:pPr eaLnBrk="1" hangingPunct="1"/>
              <a:t>31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7828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287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28C6B0-0552-4A68-9731-B3BD95D90243}" type="slidenum">
              <a:rPr lang="en-US" altLang="en-US" sz="1200">
                <a:latin typeface="Calibri" pitchFamily="34" charset="0"/>
              </a:rPr>
              <a:pPr eaLnBrk="1" hangingPunct="1"/>
              <a:t>32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9876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287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A681FF-3F90-4B57-B464-784F63FBD338}" type="slidenum">
              <a:rPr lang="en-US" altLang="en-US" sz="1200">
                <a:latin typeface="Calibri" pitchFamily="34" charset="0"/>
              </a:rPr>
              <a:pPr eaLnBrk="1" hangingPunct="1"/>
              <a:t>33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81924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A8A473-0240-48A6-A918-5EC3AE47D791}" type="slidenum">
              <a:rPr lang="en-US" altLang="en-US" sz="1200">
                <a:latin typeface="Calibri" pitchFamily="34" charset="0"/>
              </a:rPr>
              <a:pPr eaLnBrk="1" hangingPunct="1"/>
              <a:t>34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83972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9D256B6-DBFF-4EF9-B121-8F4B7C23EA8C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860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B496F76-5B2A-40FD-B97A-567F5474EE0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8806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1524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1C9B07-9C96-4121-A78A-9FCC670992B4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9011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D4BD4D-B2A3-499E-A766-A76232B1C02F}" type="slidenum">
              <a:rPr lang="en-US" altLang="en-US" sz="1200">
                <a:latin typeface="Calibri" pitchFamily="34" charset="0"/>
              </a:rPr>
              <a:pPr eaLnBrk="1" hangingPunct="1"/>
              <a:t>38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92164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9475" y="263525"/>
            <a:ext cx="4751388" cy="3563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F1E1EF0-99D1-4671-AF20-C4F03B590FE3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94212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148EBA-41A1-4730-8249-8DFC2E2B74A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2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287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76795F-7BA3-487D-91F2-4BF450422142}" type="slidenum">
              <a:rPr lang="en-US" altLang="en-US" sz="1200">
                <a:latin typeface="Calibri" pitchFamily="34" charset="0"/>
              </a:rPr>
              <a:pPr eaLnBrk="1" hangingPunct="1"/>
              <a:t>40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9626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6DEFD6-61DC-4C28-BC7A-F29D995DE948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9830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CADC6B-6277-4FE0-B466-92C74366E4CD}" type="slidenum">
              <a:rPr lang="en-US" altLang="en-US" sz="1200">
                <a:latin typeface="Calibri" pitchFamily="34" charset="0"/>
              </a:rPr>
              <a:pPr eaLnBrk="1" hangingPunct="1"/>
              <a:t>42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100356" name="Notes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B6D34E-B60E-42CA-9DF7-03DF83129B73}" type="slidenum">
              <a:rPr lang="en-US" altLang="en-US" sz="1200">
                <a:latin typeface="Calibri" pitchFamily="34" charset="0"/>
              </a:rPr>
              <a:pPr eaLnBrk="1" hangingPunct="1"/>
              <a:t>43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031B9BE-27EA-4518-AEB8-C8BB9947F8E2}" type="slidenum">
              <a:rPr lang="en-US" altLang="en-US" sz="1200">
                <a:latin typeface="Calibri" pitchFamily="34" charset="0"/>
              </a:rPr>
              <a:pPr eaLnBrk="1" hangingPunct="1"/>
              <a:t>44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2A34A5-EC84-4B71-BB3A-63E231081510}" type="slidenum">
              <a:rPr lang="en-US" altLang="en-US" sz="1200">
                <a:latin typeface="Calibri" pitchFamily="34" charset="0"/>
              </a:rPr>
              <a:pPr eaLnBrk="1" hangingPunct="1"/>
              <a:t>45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2317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37E4CE-4D81-4830-AD26-B076FE6824D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458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A4A2B88-4B65-4D3E-A1A9-40A993F3411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6628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CEEEB4-F0C3-47A0-8985-3E81F6F322C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6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AD16539-F46F-43CF-B3BF-605E810DC9AA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7B4DCB-E854-4F11-ABEC-11CFF32A6D3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2772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15CDE-8B93-4634-A0C0-FFE04C10C5F9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25BD-DE08-491C-A03A-4ED4C28BB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C4372-F725-4F28-90D6-C85581E77BB2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35D0-1442-4849-A720-4DAC4C343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44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C9A49-EF7D-4992-9D0E-12B3B89790FB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7A158-0DC7-4CD6-9CA0-423679EBB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63DB4-F52D-49B8-BFA9-54348F5E5696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54F4D-158C-42FC-B153-A46568FF2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4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F5D91-2D26-4AEA-A52D-52A3FD080806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47CC-5DF8-49F0-ADB3-D7D989CE9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69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C7C4F-E6D2-4CC2-B9B8-96334CA7C846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E62A-53AA-4F0E-888A-7F86DBB14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7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13A97-7106-4B7C-B70A-A8D3B4ED482D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F7D8-5128-441D-BF5B-6E93FCE42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8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F70A3-2302-4892-8BEB-D19048B8696A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5EC3E-9503-44EF-9FBD-834777C12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1C0BD-1656-41DF-B800-975E0963A7E5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2F71-C620-4B9E-ABA2-CED7FF6BE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0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43C9B-E284-40CD-8266-11344B142BA7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2355-9EBC-4975-ADF8-25D1B2DB5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19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608FF-06EF-4357-9694-9F414740CE30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00EE-EC96-4339-8982-28BE0A1F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1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B3BBFD2-02EE-4F39-BC29-A7076A42C8FB}" type="datetime1">
              <a:rPr lang="en-US" altLang="en-US"/>
              <a:pPr/>
              <a:t>6/12/2016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75DA83B-B22D-4FA4-B1B0-893F1DD0E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atientsafetyauthority.org/PatientSafetyAuthority/Pages/AnnualReports.asp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hrq.gov/legacy/cusptoolkit/3engagexec/engagexecslides.htm" TargetMode="External"/><Relationship Id="rId4" Type="http://schemas.openxmlformats.org/officeDocument/2006/relationships/hyperlink" Target="http://www.hhs.gov/ash/initiatives/hai/actionplan/ltc_facilities508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atientsafetyauthority.org/ADVISORIES/AdvisoryLibrary/2012/Sep;9(3)/Pages/89.asp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ms.hhs.gov/transmittals/downloads/R55SOMA.pdf" TargetMode="External"/><Relationship Id="rId4" Type="http://schemas.openxmlformats.org/officeDocument/2006/relationships/hyperlink" Target="http://www.cdc.gov/mmwr/preview/mmwrhtml/rr5303a1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088" y="1435100"/>
            <a:ext cx="7970837" cy="1795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  <a:t>Bridging the Gap </a:t>
            </a:r>
            <a:b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  <a:t>Between Research and Practice </a:t>
            </a:r>
            <a:b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  <a:t>in Long-Term Care:</a:t>
            </a:r>
            <a:b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  <a:t>An Innovative Model for Success</a:t>
            </a:r>
            <a:br>
              <a:rPr lang="en-US" altLang="en-US" sz="2900" b="1" smtClean="0">
                <a:ea typeface="ＭＳ Ｐゴシック" pitchFamily="34" charset="-128"/>
                <a:cs typeface="Times New Roman" pitchFamily="18" charset="0"/>
              </a:rPr>
            </a:br>
            <a:endParaRPr lang="en-US" altLang="en-US" sz="2900" b="1" smtClean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5363" name="Picture 7" descr="Slide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29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Slide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0"/>
            <a:ext cx="2552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lide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4419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302000" y="6488113"/>
            <a:ext cx="276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www.webbertraining.com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7496175" y="6488113"/>
            <a:ext cx="164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/>
              <a:t>June 13, 2016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19063" y="271463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Broadcast live from</a:t>
            </a:r>
          </a:p>
        </p:txBody>
      </p:sp>
      <p:pic>
        <p:nvPicPr>
          <p:cNvPr id="15370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4848225"/>
            <a:ext cx="286543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6227763"/>
            <a:ext cx="3279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Content Placeholder 3"/>
          <p:cNvSpPr>
            <a:spLocks noGrp="1"/>
          </p:cNvSpPr>
          <p:nvPr>
            <p:ph type="subTitle" idx="1"/>
          </p:nvPr>
        </p:nvSpPr>
        <p:spPr>
          <a:xfrm>
            <a:off x="1243013" y="3675063"/>
            <a:ext cx="6157912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Sharon Bradley  RN, CIC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Senior Infection Prevention Analyst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Pennsylvania Patient Safety Authority</a:t>
            </a:r>
            <a:b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Nothing to disclose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Assessment Module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1038" cy="51625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Standardized measurement tool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Implementation of evidence-based infection control practices</a:t>
            </a:r>
          </a:p>
          <a:p>
            <a:pPr lvl="1" eaLnBrk="1" hangingPunct="1">
              <a:spcAft>
                <a:spcPts val="600"/>
              </a:spcAft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Secondary implementation categories</a:t>
            </a:r>
          </a:p>
          <a:p>
            <a:pPr lvl="1" eaLnBrk="1" hangingPunct="1">
              <a:spcAft>
                <a:spcPts val="600"/>
              </a:spcAft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Scoring system to identify the level of implementation </a:t>
            </a:r>
          </a:p>
          <a:p>
            <a:pPr lvl="1" eaLnBrk="1" hangingPunct="1">
              <a:spcAft>
                <a:spcPts val="600"/>
              </a:spcAft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Specific targets for improvement  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3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0B100B3-2C02-4E17-BBFF-984496ED6B45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54700"/>
            <a:ext cx="22240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83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Where Is the Evidence? </a:t>
            </a:r>
            <a:b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</a:br>
            <a:endParaRPr lang="en-US" altLang="en-US" sz="3600" b="1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5900" y="1143000"/>
            <a:ext cx="8928100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9200" y="6435725"/>
            <a:ext cx="32766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0BE7896-7C56-4E0E-BC7B-E37A799D4FA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15975"/>
            <a:ext cx="2876550" cy="244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425575"/>
            <a:ext cx="3675062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95338"/>
            <a:ext cx="3713163" cy="350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78200"/>
            <a:ext cx="2971800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544763"/>
            <a:ext cx="3121025" cy="285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313238"/>
            <a:ext cx="4325937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Seven Assessment Domains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419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Hand hygiene compliance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Environmental control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Outbreak control 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Prevention of: </a:t>
            </a:r>
          </a:p>
          <a:p>
            <a:pPr lvl="1" eaLnBrk="1" hangingPunct="1"/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Urinary tract infections (UTIs)</a:t>
            </a:r>
          </a:p>
          <a:p>
            <a:pPr lvl="1" eaLnBrk="1" hangingPunct="1"/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Respiratory tract infections (RTIs)</a:t>
            </a:r>
          </a:p>
          <a:p>
            <a:pPr lvl="1" eaLnBrk="1" hangingPunct="1"/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Gastrointestinal (GI) and multidrug-resistant organism infections (MDROs)</a:t>
            </a:r>
          </a:p>
          <a:p>
            <a:pPr lvl="1" eaLnBrk="1" hangingPunct="1"/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Skin and soft-tissue infections (SSTIs</a:t>
            </a:r>
            <a:r>
              <a:rPr lang="en-US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lang="en-US" alt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smtClean="0">
                <a:ea typeface="ＭＳ Ｐゴシック" pitchFamily="34" charset="-128"/>
                <a:cs typeface="Times New Roman" pitchFamily="18" charset="0"/>
              </a:rPr>
              <a:t>(Bradley et al.) </a:t>
            </a:r>
            <a:endParaRPr lang="en-US" altLang="en-US" sz="160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017A9D46-16E3-41A3-B957-ECEB522891AA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004887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  <a:cs typeface="Times New Roman" pitchFamily="18" charset="0"/>
              </a:rPr>
              <a:t>Implementation Category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6683"/>
          <a:ext cx="8534400" cy="470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87313" y="5986463"/>
            <a:ext cx="168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(Bradley et al.)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0C27B7F3-86EE-4A5D-A06B-A62649A712AB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69962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  <a:cs typeface="Times New Roman" pitchFamily="18" charset="0"/>
              </a:rPr>
              <a:t>Implementation Category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6683"/>
          <a:ext cx="8610600" cy="478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98A086D-1F0B-420D-944A-214C406B3E44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8525"/>
            <a:ext cx="1785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2701668-269A-47C5-B8BA-D85151E97946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214313" y="1565275"/>
          <a:ext cx="8534400" cy="4494213"/>
        </p:xfrm>
        <a:graphic>
          <a:graphicData uri="http://schemas.openxmlformats.org/drawingml/2006/table">
            <a:tbl>
              <a:tblPr/>
              <a:tblGrid>
                <a:gridCol w="287337"/>
                <a:gridCol w="5046663"/>
                <a:gridCol w="609600"/>
                <a:gridCol w="439737"/>
                <a:gridCol w="501650"/>
                <a:gridCol w="573088"/>
                <a:gridCol w="574675"/>
                <a:gridCol w="501650"/>
              </a:tblGrid>
              <a:tr h="11541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Best  Practice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IC Plan / Goals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Policy and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Procedures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Education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process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Standard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Documentation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Monitoring of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process  and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outcomes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Accountability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assigned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79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HAND HYGIENE  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1,3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Clinical staff demonstrates understanding of hand hygiene rationale, indications &amp; methods. 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Alcohol-based hand rub and gloves are available at the point of care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Gloves are changed between residents &amp; between clean and dirty activities on the same resident.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Hand washing with soap and water is performed when hands are visibly soiled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Hand hygiene is performed before and after resident care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The facility has an individualized program to monitor hand hygiene compliance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Residents and families are knowledgeable about hand hygiene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 gridSpan="2">
                  <a:txBody>
                    <a:bodyPr/>
                    <a:lstStyle>
                      <a:lvl1pPr marL="457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4572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</a:rPr>
                        <a:t>Category sub-total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135" name="Picture 11" descr="PSA LOGO 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3338"/>
            <a:ext cx="1187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6" name="TextBox 14"/>
          <p:cNvSpPr txBox="1">
            <a:spLocks noChangeArrowheads="1"/>
          </p:cNvSpPr>
          <p:nvPr/>
        </p:nvSpPr>
        <p:spPr bwMode="auto">
          <a:xfrm>
            <a:off x="3276600" y="83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137" name="TextBox 16"/>
          <p:cNvSpPr txBox="1">
            <a:spLocks noChangeArrowheads="1"/>
          </p:cNvSpPr>
          <p:nvPr/>
        </p:nvSpPr>
        <p:spPr bwMode="auto">
          <a:xfrm>
            <a:off x="228600" y="642938"/>
            <a:ext cx="8534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itchFamily="18" charset="0"/>
                <a:cs typeface="Times New Roman" pitchFamily="18" charset="0"/>
              </a:rPr>
              <a:t>Long Term Care Best Practice Assessment Practice Assessment  </a:t>
            </a:r>
          </a:p>
        </p:txBody>
      </p:sp>
      <p:sp>
        <p:nvSpPr>
          <p:cNvPr id="44138" name="TextBox 17"/>
          <p:cNvSpPr txBox="1">
            <a:spLocks noChangeArrowheads="1"/>
          </p:cNvSpPr>
          <p:nvPr/>
        </p:nvSpPr>
        <p:spPr bwMode="auto">
          <a:xfrm>
            <a:off x="304800" y="1208088"/>
            <a:ext cx="85344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 100% Implemented       3) Partial implementation       2) Implementation considered       1) Unknown       0) Not implemented       N/A) Not applicable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593975" y="26924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414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359275"/>
            <a:ext cx="714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008188"/>
            <a:ext cx="700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1" y="795337"/>
            <a:ext cx="6334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43" name="TextBox 5"/>
          <p:cNvSpPr txBox="1">
            <a:spLocks noChangeArrowheads="1"/>
          </p:cNvSpPr>
          <p:nvPr/>
        </p:nvSpPr>
        <p:spPr bwMode="auto">
          <a:xfrm>
            <a:off x="50800" y="5986463"/>
            <a:ext cx="157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(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Bradley et al.)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C6040B4-DC0E-43F8-BE4A-DC525EF1871A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28600" y="1293813"/>
          <a:ext cx="8534400" cy="5046662"/>
        </p:xfrm>
        <a:graphic>
          <a:graphicData uri="http://schemas.openxmlformats.org/drawingml/2006/table">
            <a:tbl>
              <a:tblPr/>
              <a:tblGrid>
                <a:gridCol w="287338"/>
                <a:gridCol w="5046662"/>
                <a:gridCol w="609600"/>
                <a:gridCol w="439738"/>
                <a:gridCol w="501650"/>
                <a:gridCol w="573087"/>
                <a:gridCol w="574675"/>
                <a:gridCol w="501650"/>
              </a:tblGrid>
              <a:tr h="1160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Best  Practice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IC Plan / Goals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Policy and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Procedures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Education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process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Standard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Documentation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Monitoring of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process  and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outcomes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Accountability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assigned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2095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HAND HYGIENE  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1,3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Clinical staff demonstrates understanding of hand hygiene rationale, indications &amp; methods. 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Alcohol-based hand rub and gloves are available at the point of care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921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Gloves are changed between residents &amp; between clean and dirty activities on the same resident.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Hand washing with soap and water is performed when hands are visibly soiled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Hand hygiene is performed before and after resident care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The facility has an individualized program to monitor hand hygiene compliance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Residents and families are knowledgeable about hand hygiene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269875">
                <a:tc gridSpan="2">
                  <a:txBody>
                    <a:bodyPr/>
                    <a:lstStyle>
                      <a:lvl1pPr marL="457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4572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Category sub-total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pic>
        <p:nvPicPr>
          <p:cNvPr id="46183" name="Picture 11" descr="PSA LOGO 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38"/>
            <a:ext cx="11969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" name="TextBox 14"/>
          <p:cNvSpPr txBox="1">
            <a:spLocks noChangeArrowheads="1"/>
          </p:cNvSpPr>
          <p:nvPr/>
        </p:nvSpPr>
        <p:spPr bwMode="auto">
          <a:xfrm>
            <a:off x="3276600" y="83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85" name="TextBox 16"/>
          <p:cNvSpPr txBox="1">
            <a:spLocks noChangeArrowheads="1"/>
          </p:cNvSpPr>
          <p:nvPr/>
        </p:nvSpPr>
        <p:spPr bwMode="auto">
          <a:xfrm>
            <a:off x="223838" y="654050"/>
            <a:ext cx="8534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Long Term Care Best Practice Assessment ( Demonstration) </a:t>
            </a:r>
          </a:p>
        </p:txBody>
      </p:sp>
      <p:sp>
        <p:nvSpPr>
          <p:cNvPr id="46186" name="TextBox 17"/>
          <p:cNvSpPr txBox="1">
            <a:spLocks noChangeArrowheads="1"/>
          </p:cNvSpPr>
          <p:nvPr/>
        </p:nvSpPr>
        <p:spPr bwMode="auto">
          <a:xfrm>
            <a:off x="228600" y="1011238"/>
            <a:ext cx="8534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/>
              <a:t>4)</a:t>
            </a:r>
            <a:r>
              <a:rPr lang="en-US" altLang="en-US" sz="1000" b="1"/>
              <a:t> 100% Implemented   3) Partial implementation   2) Implementation considered   1) Unknown     0) Not implemented    N/A) Not applicable</a:t>
            </a:r>
            <a:endParaRPr lang="en-US" altLang="en-US" sz="1000"/>
          </a:p>
        </p:txBody>
      </p:sp>
      <p:pic>
        <p:nvPicPr>
          <p:cNvPr id="461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38"/>
            <a:ext cx="16398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8" name="TextBox 3"/>
          <p:cNvSpPr txBox="1">
            <a:spLocks noChangeArrowheads="1"/>
          </p:cNvSpPr>
          <p:nvPr/>
        </p:nvSpPr>
        <p:spPr bwMode="auto">
          <a:xfrm>
            <a:off x="5638800" y="4800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  <p:sp>
        <p:nvSpPr>
          <p:cNvPr id="46189" name="TextBox 12"/>
          <p:cNvSpPr txBox="1">
            <a:spLocks noChangeArrowheads="1"/>
          </p:cNvSpPr>
          <p:nvPr/>
        </p:nvSpPr>
        <p:spPr bwMode="auto">
          <a:xfrm>
            <a:off x="6705600" y="48006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  <p:sp>
        <p:nvSpPr>
          <p:cNvPr id="46190" name="TextBox 15"/>
          <p:cNvSpPr txBox="1">
            <a:spLocks noChangeArrowheads="1"/>
          </p:cNvSpPr>
          <p:nvPr/>
        </p:nvSpPr>
        <p:spPr bwMode="auto">
          <a:xfrm>
            <a:off x="7772400" y="48006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  <p:sp>
        <p:nvSpPr>
          <p:cNvPr id="46191" name="TextBox 18"/>
          <p:cNvSpPr txBox="1">
            <a:spLocks noChangeArrowheads="1"/>
          </p:cNvSpPr>
          <p:nvPr/>
        </p:nvSpPr>
        <p:spPr bwMode="auto">
          <a:xfrm>
            <a:off x="8262938" y="47990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  <p:sp>
        <p:nvSpPr>
          <p:cNvPr id="46192" name="TextBox 6"/>
          <p:cNvSpPr txBox="1">
            <a:spLocks noChangeArrowheads="1"/>
          </p:cNvSpPr>
          <p:nvPr/>
        </p:nvSpPr>
        <p:spPr bwMode="auto">
          <a:xfrm>
            <a:off x="5573713" y="5511800"/>
            <a:ext cx="3119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20     25     25     5       2    22      </a:t>
            </a:r>
          </a:p>
        </p:txBody>
      </p:sp>
      <p:sp>
        <p:nvSpPr>
          <p:cNvPr id="46193" name="TextBox 19"/>
          <p:cNvSpPr txBox="1">
            <a:spLocks noChangeArrowheads="1"/>
          </p:cNvSpPr>
          <p:nvPr/>
        </p:nvSpPr>
        <p:spPr bwMode="auto">
          <a:xfrm>
            <a:off x="6161088" y="47990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  <p:sp>
        <p:nvSpPr>
          <p:cNvPr id="46194" name="TextBox 20"/>
          <p:cNvSpPr txBox="1">
            <a:spLocks noChangeArrowheads="1"/>
          </p:cNvSpPr>
          <p:nvPr/>
        </p:nvSpPr>
        <p:spPr bwMode="auto">
          <a:xfrm>
            <a:off x="7162800" y="47990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71525"/>
            <a:ext cx="3830638" cy="5354638"/>
          </a:xfrm>
        </p:spPr>
        <p:txBody>
          <a:bodyPr>
            <a:normAutofit/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3600" smtClean="0">
              <a:ea typeface="ＭＳ Ｐゴシック" pitchFamily="34" charset="-128"/>
            </a:endParaRPr>
          </a:p>
        </p:txBody>
      </p:sp>
      <p:sp>
        <p:nvSpPr>
          <p:cNvPr id="48131" name="Content Placeholder 4"/>
          <p:cNvSpPr>
            <a:spLocks noGrp="1"/>
          </p:cNvSpPr>
          <p:nvPr>
            <p:ph sz="half" idx="2"/>
          </p:nvPr>
        </p:nvSpPr>
        <p:spPr>
          <a:xfrm>
            <a:off x="4040188" y="1473200"/>
            <a:ext cx="4835525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Clinical observation tool</a:t>
            </a:r>
          </a:p>
          <a:p>
            <a:pPr eaLnBrk="1" hangingPunct="1">
              <a:lnSpc>
                <a:spcPct val="80000"/>
              </a:lnSpc>
            </a:pPr>
            <a:endParaRPr lang="en-US" altLang="en-US" sz="7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Pre and post-intervention self-assessment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7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Overall performance of unit/facility/group</a:t>
            </a:r>
          </a:p>
          <a:p>
            <a:pPr eaLnBrk="1" hangingPunct="1">
              <a:lnSpc>
                <a:spcPct val="80000"/>
              </a:lnSpc>
            </a:pPr>
            <a:endParaRPr lang="en-US" altLang="en-US" sz="7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Multidisciplinary-level barriers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5033">
            <a:off x="-120778" y="1606056"/>
            <a:ext cx="4221268" cy="36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29D146-19FA-493B-8EF2-1726608D293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8134" name="TextBox 2"/>
          <p:cNvSpPr txBox="1">
            <a:spLocks noChangeArrowheads="1"/>
          </p:cNvSpPr>
          <p:nvPr/>
        </p:nvSpPr>
        <p:spPr bwMode="auto">
          <a:xfrm>
            <a:off x="158750" y="59864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(Bradley et al.)</a:t>
            </a:r>
          </a:p>
        </p:txBody>
      </p:sp>
      <p:sp>
        <p:nvSpPr>
          <p:cNvPr id="48135" name="Title 1"/>
          <p:cNvSpPr>
            <a:spLocks noGrp="1"/>
          </p:cNvSpPr>
          <p:nvPr>
            <p:ph type="title"/>
          </p:nvPr>
        </p:nvSpPr>
        <p:spPr>
          <a:xfrm>
            <a:off x="400050" y="161925"/>
            <a:ext cx="8475663" cy="11176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Detect Opportunity for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ea typeface="ＭＳ Ｐゴシック" pitchFamily="34" charset="-128"/>
              </a:rPr>
              <a:t> </a:t>
            </a:r>
            <a:r>
              <a:rPr lang="en-US" altLang="en-US" sz="4000" b="1" smtClean="0">
                <a:ea typeface="ＭＳ Ｐゴシック" pitchFamily="34" charset="-128"/>
              </a:rPr>
              <a:t>Multi-Functional Use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49238"/>
          <a:ext cx="8482013" cy="6108700"/>
        </p:xfrm>
        <a:graphic>
          <a:graphicData uri="http://schemas.openxmlformats.org/drawingml/2006/table">
            <a:tbl>
              <a:tblPr/>
              <a:tblGrid>
                <a:gridCol w="2852738"/>
                <a:gridCol w="847725"/>
                <a:gridCol w="849312"/>
                <a:gridCol w="925513"/>
                <a:gridCol w="1135062"/>
                <a:gridCol w="869950"/>
                <a:gridCol w="1001713"/>
              </a:tblGrid>
              <a:tr h="6731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DOMAIN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Education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Documentation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Monitoring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7381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* PI: Process Improvement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 WING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 WING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PRE-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PI 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POST-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PI 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 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Hand hygiene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73%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76%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77%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83%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Environmental control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88%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96%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Urinary tract infection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75%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86%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89%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Respiratory tract infection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79%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52%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85%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92%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89%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058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Gastrointestinal/multi-drug-resistant organism Infections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78%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Skin and soft-tissue infection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96%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Outbreak control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8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12750">
                <a:tc gridSpan="7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60" name="Rectangle 2"/>
          <p:cNvSpPr>
            <a:spLocks noChangeArrowheads="1"/>
          </p:cNvSpPr>
          <p:nvPr/>
        </p:nvSpPr>
        <p:spPr bwMode="auto">
          <a:xfrm>
            <a:off x="433388" y="6008688"/>
            <a:ext cx="206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(Bradley et al.)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D5E13B7-5D22-411A-BC2F-46CC2E9A20E2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4800" y="55563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ea typeface="ＭＳ Ｐゴシック" pitchFamily="34" charset="-128"/>
                <a:cs typeface="Times New Roman" pitchFamily="18" charset="0"/>
              </a:rPr>
              <a:t>Detect Opportunity for Improvement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482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Leadership </a:t>
            </a:r>
          </a:p>
          <a:p>
            <a:pPr lvl="1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Physicians</a:t>
            </a:r>
            <a:r>
              <a:rPr lang="en-US" altLang="en-US" sz="32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Clinicians</a:t>
            </a:r>
          </a:p>
          <a:p>
            <a:pPr lvl="1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Support staff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3174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19" y="1187575"/>
            <a:ext cx="4953000" cy="44066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2BFFC41E-5314-4F0B-986C-2D43F30E501B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8600" y="5899150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82563"/>
            <a:ext cx="8229600" cy="638175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  <a:cs typeface="Times New Roman" pitchFamily="18" charset="0"/>
              </a:rPr>
              <a:t>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066800"/>
            <a:ext cx="8069262" cy="4724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smtClean="0">
                <a:ea typeface="ＭＳ Ｐゴシック" pitchFamily="34" charset="-128"/>
                <a:cs typeface="Tahoma" pitchFamily="34" charset="0"/>
              </a:rPr>
              <a:t>Recall multifocal methods of assessment to measure integration of best practices into infection control program and structure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smtClean="0">
                <a:ea typeface="ＭＳ Ｐゴシック" pitchFamily="34" charset="-128"/>
                <a:cs typeface="Tahoma" pitchFamily="34" charset="0"/>
              </a:rPr>
              <a:t>Detect opportunities for improvement to implement infection control best practices at leadership, physician, clinical, and support staff levels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smtClean="0">
                <a:ea typeface="ＭＳ Ｐゴシック" pitchFamily="34" charset="-128"/>
                <a:cs typeface="Tahoma" pitchFamily="34" charset="0"/>
              </a:rPr>
              <a:t>Select approaches to translate assessment results into a structured framework that incorporates infection control strategies into clinical practice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AC116F8-491F-4A45-8D9F-E9C7731D07A5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PA Patient Safety Authority</a:t>
            </a:r>
            <a:b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Outreach Project 2010-2012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90500" y="1411288"/>
            <a:ext cx="5089525" cy="51276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Comparison of implemented infection prevention best practices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Model and assessment                                                                 tool utilized</a:t>
            </a:r>
            <a:endParaRPr lang="en-US" altLang="en-US" sz="600" smtClean="0"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20 nursing homes visited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10 LTCFs with high HAI rates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10 LTCFs  with low HAI rates</a:t>
            </a:r>
            <a:endParaRPr lang="en-US" altLang="en-US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None/>
            </a:pPr>
            <a:endParaRPr lang="en-US" altLang="en-US" sz="10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98" y="2048719"/>
            <a:ext cx="3966199" cy="355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50BA908-E75B-4E7E-8812-E60BC8732CF5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427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750"/>
            <a:ext cx="20034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900" b="1" smtClean="0">
                <a:ea typeface="ＭＳ Ｐゴシック" pitchFamily="34" charset="-128"/>
              </a:rPr>
              <a:t> </a:t>
            </a:r>
            <a:r>
              <a:rPr lang="en-US" altLang="en-US" sz="2400" b="1" smtClean="0">
                <a:ea typeface="ＭＳ Ｐゴシック" pitchFamily="34" charset="-128"/>
                <a:cs typeface="Times New Roman" pitchFamily="18" charset="0"/>
              </a:rPr>
              <a:t>Difference in Percentages of Full Implementation of Nursing Home Best Practices</a:t>
            </a:r>
          </a:p>
        </p:txBody>
      </p:sp>
      <p:pic>
        <p:nvPicPr>
          <p:cNvPr id="37891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237" y="985778"/>
            <a:ext cx="7617716" cy="50815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511175" y="2330450"/>
            <a:ext cx="7493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#1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5413" y="3743325"/>
            <a:ext cx="765175" cy="393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#2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69950" y="1420813"/>
            <a:ext cx="901700" cy="39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#3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363" y="6086475"/>
            <a:ext cx="1831975" cy="3698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(Bradley et al.)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9CE18C1E-657D-472F-A4DF-1C72CBD5A049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 </a:t>
            </a:r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Implementation of Structure Categories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765175"/>
          <a:ext cx="8553450" cy="4821238"/>
        </p:xfrm>
        <a:graphic>
          <a:graphicData uri="http://schemas.openxmlformats.org/drawingml/2006/table">
            <a:tbl>
              <a:tblPr/>
              <a:tblGrid>
                <a:gridCol w="3114675"/>
                <a:gridCol w="914400"/>
                <a:gridCol w="928688"/>
                <a:gridCol w="857250"/>
                <a:gridCol w="928687"/>
                <a:gridCol w="957263"/>
                <a:gridCol w="852487"/>
              </a:tblGrid>
              <a:tr h="396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DOMAIN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Plan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Policy/ goals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Education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Hand hygiene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84%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Environmental control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88%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98%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Urinary tract infection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75%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86%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89%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Respiratory tract infection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79%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91%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89%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Gastrointestinal/multidrug-resistant organism Infections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78%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91%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7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Skin and soft-tissue infection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95%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Outbreak control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71%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2075" y="6045200"/>
            <a:ext cx="1749425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(Bradley et al.)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22A32B2-BB8C-4357-8DE3-C683B7A5DDCB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8452" name="TextBox 6"/>
          <p:cNvSpPr txBox="1">
            <a:spLocks noChangeArrowheads="1"/>
          </p:cNvSpPr>
          <p:nvPr/>
        </p:nvSpPr>
        <p:spPr bwMode="auto">
          <a:xfrm>
            <a:off x="1238250" y="5824538"/>
            <a:ext cx="790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cs typeface="Times New Roman" pitchFamily="18" charset="0"/>
              </a:rPr>
              <a:t>L-HAI = Nursing homes with low HAI rates   H-HAI = Nursing homes with high HAI rates</a:t>
            </a:r>
          </a:p>
          <a:p>
            <a:pPr algn="r" eaLnBrk="1" hangingPunct="1"/>
            <a:r>
              <a:rPr lang="en-US" altLang="en-US" sz="1400">
                <a:cs typeface="Times New Roman" pitchFamily="18" charset="0"/>
              </a:rPr>
              <a:t>Yellow cells- higher % of implementation; Bolded cells- 10% higher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 </a:t>
            </a:r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Implementation of Function Categories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0025" y="787400"/>
          <a:ext cx="8515350" cy="5040313"/>
        </p:xfrm>
        <a:graphic>
          <a:graphicData uri="http://schemas.openxmlformats.org/drawingml/2006/table">
            <a:tbl>
              <a:tblPr/>
              <a:tblGrid>
                <a:gridCol w="3086100"/>
                <a:gridCol w="814388"/>
                <a:gridCol w="1042987"/>
                <a:gridCol w="866775"/>
                <a:gridCol w="925513"/>
                <a:gridCol w="882650"/>
                <a:gridCol w="896937"/>
              </a:tblGrid>
              <a:tr h="4032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DOMAIN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Documentation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Monitoring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Accountability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H-HAI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Hand hygiene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37%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Environmental control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63%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Urinary tract infection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72%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Respiratory tract infection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Gastrointestinal/multidrug-resistant organism Infections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64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Skin and soft-tissue Infection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Outbreak control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87%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0499" name="Rectangle 3"/>
          <p:cNvSpPr>
            <a:spLocks noChangeArrowheads="1"/>
          </p:cNvSpPr>
          <p:nvPr/>
        </p:nvSpPr>
        <p:spPr bwMode="auto">
          <a:xfrm>
            <a:off x="42863" y="59864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(Bradley et al.)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83E2B70D-111C-4780-A2DF-DF4C31EFFDE5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0501" name="TextBox 7"/>
          <p:cNvSpPr txBox="1">
            <a:spLocks noChangeArrowheads="1"/>
          </p:cNvSpPr>
          <p:nvPr/>
        </p:nvSpPr>
        <p:spPr bwMode="auto">
          <a:xfrm>
            <a:off x="1238250" y="5824538"/>
            <a:ext cx="790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cs typeface="Times New Roman" pitchFamily="18" charset="0"/>
              </a:rPr>
              <a:t>L-HAI = Nursing homes with low HAI rates   H-HAI = Nursing homes with high HAI rates</a:t>
            </a:r>
          </a:p>
          <a:p>
            <a:pPr algn="r" eaLnBrk="1" hangingPunct="1"/>
            <a:r>
              <a:rPr lang="en-US" altLang="en-US" sz="1400">
                <a:cs typeface="Times New Roman" pitchFamily="18" charset="0"/>
              </a:rPr>
              <a:t>Yellow cells- higher % of implementation; Bolded cells- 10% higher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15963"/>
          </a:xfrm>
        </p:spPr>
        <p:txBody>
          <a:bodyPr/>
          <a:lstStyle/>
          <a:p>
            <a:pPr algn="ctr" eaLnBrk="1" hangingPunct="1"/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Hand Hygiene Best-Practice Implementation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889D721-ECE5-446C-9B86-081D18377372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2468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771525"/>
            <a:ext cx="8737600" cy="5581650"/>
          </a:xfrm>
        </p:spPr>
      </p:pic>
      <p:pic>
        <p:nvPicPr>
          <p:cNvPr id="6246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598988"/>
            <a:ext cx="3946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426200" y="4803775"/>
            <a:ext cx="1652588" cy="2952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9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34963"/>
          </a:xfrm>
        </p:spPr>
        <p:txBody>
          <a:bodyPr/>
          <a:lstStyle/>
          <a:p>
            <a:pPr algn="ctr" eaLnBrk="1" hangingPunct="1"/>
            <a:r>
              <a:rPr lang="en-US" altLang="en-US" sz="2400" b="1" smtClean="0">
                <a:ea typeface="ＭＳ Ｐゴシック" pitchFamily="34" charset="-128"/>
                <a:cs typeface="Times New Roman" pitchFamily="18" charset="0"/>
              </a:rPr>
              <a:t>Environmental Control Best-Practice Implementation </a:t>
            </a:r>
          </a:p>
        </p:txBody>
      </p:sp>
      <p:pic>
        <p:nvPicPr>
          <p:cNvPr id="64515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869950"/>
            <a:ext cx="8167687" cy="5243513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1371600" y="3838575"/>
            <a:ext cx="3074988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64517" name="TextBox 1"/>
          <p:cNvSpPr txBox="1">
            <a:spLocks noChangeArrowheads="1"/>
          </p:cNvSpPr>
          <p:nvPr/>
        </p:nvSpPr>
        <p:spPr bwMode="auto">
          <a:xfrm>
            <a:off x="541338" y="4419600"/>
            <a:ext cx="40005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64518" name="Rectangle 1"/>
          <p:cNvSpPr>
            <a:spLocks noChangeArrowheads="1"/>
          </p:cNvSpPr>
          <p:nvPr/>
        </p:nvSpPr>
        <p:spPr bwMode="auto">
          <a:xfrm>
            <a:off x="-520700" y="6024563"/>
            <a:ext cx="240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(Bradley et al</a:t>
            </a:r>
            <a:r>
              <a:rPr lang="en-US" altLang="en-US" sz="1600">
                <a:solidFill>
                  <a:srgbClr val="000000"/>
                </a:solidFill>
              </a:rPr>
              <a:t>.)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8CA89D3A-9434-443B-8B64-EB8FB34ADE53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03288"/>
          </a:xfrm>
        </p:spPr>
        <p:txBody>
          <a:bodyPr/>
          <a:lstStyle/>
          <a:p>
            <a:pPr algn="ctr" eaLnBrk="1" hangingPunct="1"/>
            <a:r>
              <a:rPr lang="en-US" altLang="en-US" sz="2800" b="1" smtClean="0">
                <a:ea typeface="ＭＳ Ｐゴシック" pitchFamily="34" charset="-128"/>
              </a:rPr>
              <a:t>Urinary Tract Infection Prevention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b="1" smtClean="0">
                <a:ea typeface="ＭＳ Ｐゴシック" pitchFamily="34" charset="-128"/>
              </a:rPr>
              <a:t>Best-Practice Implementation </a:t>
            </a:r>
          </a:p>
        </p:txBody>
      </p:sp>
      <p:pic>
        <p:nvPicPr>
          <p:cNvPr id="665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062038"/>
            <a:ext cx="8645525" cy="4986337"/>
          </a:xfrm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1554163" y="3389313"/>
            <a:ext cx="2911475" cy="315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66565" name="TextBox 3"/>
          <p:cNvSpPr txBox="1">
            <a:spLocks noChangeArrowheads="1"/>
          </p:cNvSpPr>
          <p:nvPr/>
        </p:nvSpPr>
        <p:spPr bwMode="auto">
          <a:xfrm>
            <a:off x="1265238" y="2654300"/>
            <a:ext cx="3214687" cy="303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8638" y="5203825"/>
            <a:ext cx="2773362" cy="3286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88" y="6048375"/>
            <a:ext cx="17319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0234D40E-8282-4462-8BDA-FD567C923F61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656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476625"/>
            <a:ext cx="1382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34975" y="12700"/>
            <a:ext cx="82296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Respiratory Tract Infection Prevention </a:t>
            </a:r>
            <a:b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Best-Practice Implementation</a:t>
            </a:r>
          </a:p>
        </p:txBody>
      </p:sp>
      <p:pic>
        <p:nvPicPr>
          <p:cNvPr id="6861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914400"/>
            <a:ext cx="8961438" cy="5227638"/>
          </a:xfrm>
        </p:spPr>
      </p:pic>
      <p:sp>
        <p:nvSpPr>
          <p:cNvPr id="68612" name="TextBox 9"/>
          <p:cNvSpPr txBox="1">
            <a:spLocks noChangeArrowheads="1"/>
          </p:cNvSpPr>
          <p:nvPr/>
        </p:nvSpPr>
        <p:spPr bwMode="auto">
          <a:xfrm>
            <a:off x="1639888" y="4546600"/>
            <a:ext cx="2868612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DA0E642D-BB39-4BF0-BA33-0B0D8B804C38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86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92575"/>
            <a:ext cx="4652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376738"/>
            <a:ext cx="1311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6688" y="6048375"/>
            <a:ext cx="1731962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23863" y="12700"/>
            <a:ext cx="8229600" cy="1036638"/>
          </a:xfrm>
        </p:spPr>
        <p:txBody>
          <a:bodyPr/>
          <a:lstStyle/>
          <a:p>
            <a:pPr algn="ctr" eaLnBrk="1" hangingPunct="1"/>
            <a:r>
              <a:rPr lang="en-US" altLang="en-US" sz="2400" b="1" smtClean="0">
                <a:ea typeface="ＭＳ Ｐゴシック" pitchFamily="34" charset="-128"/>
                <a:cs typeface="Times New Roman" pitchFamily="18" charset="0"/>
              </a:rPr>
              <a:t>Gastrointestinal and Resistant Organism Infection Prevention Best-Practice Implementation</a:t>
            </a:r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20763"/>
            <a:ext cx="87788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7"/>
          <p:cNvSpPr txBox="1">
            <a:spLocks noChangeArrowheads="1"/>
          </p:cNvSpPr>
          <p:nvPr/>
        </p:nvSpPr>
        <p:spPr bwMode="auto">
          <a:xfrm>
            <a:off x="423863" y="4984750"/>
            <a:ext cx="4164012" cy="471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6D81707-EC8C-44DE-BE3E-46ED3EDF125F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6032500"/>
            <a:ext cx="17303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Skin and Soft-Tissue Infection Prevention </a:t>
            </a:r>
            <a:b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Best Practice Implementation</a:t>
            </a:r>
          </a:p>
        </p:txBody>
      </p:sp>
      <p:pic>
        <p:nvPicPr>
          <p:cNvPr id="7270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1003300"/>
            <a:ext cx="8763000" cy="5192713"/>
          </a:xfrm>
        </p:spPr>
      </p:pic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1733550" y="4456113"/>
            <a:ext cx="2846388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1085850" y="3586163"/>
            <a:ext cx="3409950" cy="428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84364FE5-2AC4-4F77-890C-0A26C43B58CC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27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4456113"/>
            <a:ext cx="10001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88" y="6091238"/>
            <a:ext cx="1731962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  <p:pic>
        <p:nvPicPr>
          <p:cNvPr id="727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08913" y="3800475"/>
            <a:ext cx="10001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219075"/>
            <a:ext cx="8686800" cy="1152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smtClean="0">
                <a:ea typeface="ＭＳ Ｐゴシック" pitchFamily="34" charset="-128"/>
                <a:cs typeface="Times New Roman" pitchFamily="18" charset="0"/>
              </a:rPr>
              <a:t>Burden of Healthcare-Associated Infections (HAI) in Long-Term Care Facilities (LTCF</a:t>
            </a: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676400"/>
            <a:ext cx="3700462" cy="3733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1.2 - 3.8 million                    annual HAI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6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150,000 additional hospitalizations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6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380,000 additional           deaths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2514600"/>
            <a:ext cx="3657600" cy="2286000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44" y="1592826"/>
            <a:ext cx="4984956" cy="3852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52400" y="604837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( US HHS: “Long-Term”)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F96DA05-58EB-4917-8FF2-6111328C0BE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09600" y="55563"/>
            <a:ext cx="8229600" cy="655637"/>
          </a:xfrm>
        </p:spPr>
        <p:txBody>
          <a:bodyPr/>
          <a:lstStyle/>
          <a:p>
            <a:pPr algn="ctr" eaLnBrk="1" hangingPunct="1"/>
            <a:r>
              <a:rPr lang="en-US" altLang="en-US" sz="2400" b="1" smtClean="0">
                <a:ea typeface="ＭＳ Ｐゴシック" pitchFamily="34" charset="-128"/>
                <a:cs typeface="Times New Roman" pitchFamily="18" charset="0"/>
              </a:rPr>
              <a:t>Outbreak Control Best Practice Implementation</a:t>
            </a:r>
          </a:p>
        </p:txBody>
      </p:sp>
      <p:pic>
        <p:nvPicPr>
          <p:cNvPr id="7475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8" y="711200"/>
            <a:ext cx="8866187" cy="5519738"/>
          </a:xfrm>
        </p:spPr>
      </p:pic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344488" y="4733925"/>
            <a:ext cx="418465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1049338" y="3584575"/>
            <a:ext cx="3581400" cy="4016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4758" name="TextBox 3"/>
          <p:cNvSpPr txBox="1">
            <a:spLocks noChangeArrowheads="1"/>
          </p:cNvSpPr>
          <p:nvPr/>
        </p:nvSpPr>
        <p:spPr bwMode="auto">
          <a:xfrm>
            <a:off x="1089025" y="4191000"/>
            <a:ext cx="3581400" cy="4000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6B139AD-1004-4AA6-BE83-A2F6435124FB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47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138" y="3984625"/>
            <a:ext cx="1533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4150" y="5581650"/>
            <a:ext cx="1731963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98438" y="198438"/>
            <a:ext cx="8229600" cy="487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Practice Barriers Identified 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04775" y="984250"/>
            <a:ext cx="5494338" cy="5372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Unavailability of hand sanitizers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Antimicrobial monitoring by                           pharmacy only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Lack of aspiration prevention strategies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Routine Foley changing/irrigation 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Physician refusal to remove Foley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8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Limited separation of clean/dirty workspace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Lack of family/resident education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3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2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51" y="837306"/>
            <a:ext cx="3504691" cy="512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D2E7CF0-A6EE-481C-94DC-3158C806F97F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" y="5984875"/>
            <a:ext cx="1731963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87363" y="55563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Organizational Barriers Identified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63513" y="955675"/>
            <a:ext cx="6034087" cy="5715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Lack of trained infection preventionist (IP)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IP has multiple roles/campuses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High acuity, low staffing, limited consultation 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Reactive versus proactive response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Lack of administrative support 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Lack of root-cause analysis (RCA)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Absence of structured                                             documentation process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Inadequate communication protocols</a:t>
            </a:r>
            <a:endParaRPr lang="en-US" altLang="en-US" sz="240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r>
              <a:rPr lang="en-US" altLang="en-US" sz="12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22" y="905628"/>
            <a:ext cx="3025622" cy="49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294FF255-B503-48F8-BD23-72D49DAF81EB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13" y="5986463"/>
            <a:ext cx="1731962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159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</a:rPr>
              <a:t> </a:t>
            </a:r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High-HAI NH Follow-Up 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76200" y="722313"/>
            <a:ext cx="5608638" cy="59832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Pre to post intervention quarters: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Improved in all domains and                      implementation categories </a:t>
            </a:r>
          </a:p>
          <a:p>
            <a:pPr lvl="1"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16% significant decrease in mean overall HAI rate (P value &lt;0.05</a:t>
            </a:r>
          </a:p>
          <a:p>
            <a:pPr lvl="1"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8:10 improved infection rates</a:t>
            </a:r>
          </a:p>
          <a:p>
            <a:pPr lvl="1"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18.8% combined decrease in                                        number of HAIs</a:t>
            </a:r>
          </a:p>
          <a:p>
            <a:pPr lvl="1"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9% decrease in overall costs for GI infections, RTIs, SSTIs, and sympto</a:t>
            </a:r>
            <a:r>
              <a:rPr lang="en-US" altLang="en-US" sz="2000" smtClean="0">
                <a:ea typeface="ＭＳ Ｐゴシック" pitchFamily="34" charset="-128"/>
                <a:cs typeface="Times New Roman" pitchFamily="18" charset="0"/>
              </a:rPr>
              <a:t>matic UTIs</a:t>
            </a:r>
            <a:endParaRPr lang="en-US" altLang="en-US" sz="6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1200" smtClean="0">
                <a:ea typeface="ＭＳ Ｐゴシック" pitchFamily="34" charset="-128"/>
              </a:rPr>
              <a:t>  </a:t>
            </a:r>
            <a:r>
              <a:rPr lang="en-US" altLang="en-US" sz="12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1600" smtClean="0">
                <a:ea typeface="ＭＳ Ｐゴシック" pitchFamily="34" charset="-128"/>
                <a:cs typeface="Times New Roman" pitchFamily="18" charset="0"/>
              </a:rPr>
              <a:t>(Feil et al.)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2270F49A-1C5A-40DD-BE3F-F3284C82ACD4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45" y="1039787"/>
            <a:ext cx="3598955" cy="395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28600" y="1905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Implementation Improvement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E94BF26-C016-404E-8DC1-C7DC29E6B84E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0" y="6003925"/>
            <a:ext cx="1274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(Feil et al.)</a:t>
            </a:r>
          </a:p>
        </p:txBody>
      </p:sp>
      <p:pic>
        <p:nvPicPr>
          <p:cNvPr id="8294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023938"/>
            <a:ext cx="8804275" cy="49799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Barriers to Practice Adoption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120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20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19675" y="6505575"/>
            <a:ext cx="32766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FE3563-5D8A-40D6-A46A-A7EA808373BD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grpSp>
        <p:nvGrpSpPr>
          <p:cNvPr id="84997" name="Group 2"/>
          <p:cNvGrpSpPr>
            <a:grpSpLocks/>
          </p:cNvGrpSpPr>
          <p:nvPr/>
        </p:nvGrpSpPr>
        <p:grpSpPr bwMode="auto">
          <a:xfrm rot="5400000">
            <a:off x="2181226" y="592137"/>
            <a:ext cx="4811712" cy="5364163"/>
            <a:chOff x="1824" y="633"/>
            <a:chExt cx="2834" cy="2849"/>
          </a:xfrm>
        </p:grpSpPr>
        <p:sp>
          <p:nvSpPr>
            <p:cNvPr id="3278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8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5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DAE3F3"/>
                </a:solidFill>
              </a:endParaRPr>
            </a:p>
          </p:txBody>
        </p:sp>
        <p:sp>
          <p:nvSpPr>
            <p:cNvPr id="10" name="Puzzle4"/>
            <p:cNvSpPr>
              <a:spLocks noEditPoints="1" noChangeArrowheads="1"/>
            </p:cNvSpPr>
            <p:nvPr/>
          </p:nvSpPr>
          <p:spPr bwMode="auto">
            <a:xfrm>
              <a:off x="2192" y="1720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DAE3F3"/>
                </a:solidFill>
              </a:endParaRPr>
            </a:p>
          </p:txBody>
        </p:sp>
        <p:sp>
          <p:nvSpPr>
            <p:cNvPr id="3278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84998" name="TextBox 11"/>
          <p:cNvSpPr txBox="1">
            <a:spLocks noChangeArrowheads="1"/>
          </p:cNvSpPr>
          <p:nvPr/>
        </p:nvSpPr>
        <p:spPr bwMode="auto">
          <a:xfrm>
            <a:off x="2776538" y="2322513"/>
            <a:ext cx="1490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AWARENESS</a:t>
            </a:r>
          </a:p>
        </p:txBody>
      </p:sp>
      <p:sp>
        <p:nvSpPr>
          <p:cNvPr id="84999" name="TextBox 13"/>
          <p:cNvSpPr txBox="1">
            <a:spLocks noChangeArrowheads="1"/>
          </p:cNvSpPr>
          <p:nvPr/>
        </p:nvSpPr>
        <p:spPr bwMode="auto">
          <a:xfrm>
            <a:off x="4470400" y="1697038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ACCOUNTABILITY</a:t>
            </a:r>
          </a:p>
        </p:txBody>
      </p:sp>
      <p:sp>
        <p:nvSpPr>
          <p:cNvPr id="85000" name="TextBox 14"/>
          <p:cNvSpPr txBox="1">
            <a:spLocks noChangeArrowheads="1"/>
          </p:cNvSpPr>
          <p:nvPr/>
        </p:nvSpPr>
        <p:spPr bwMode="auto">
          <a:xfrm>
            <a:off x="3016250" y="448468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ABILITY</a:t>
            </a:r>
          </a:p>
        </p:txBody>
      </p:sp>
      <p:sp>
        <p:nvSpPr>
          <p:cNvPr id="85001" name="TextBox 15"/>
          <p:cNvSpPr txBox="1">
            <a:spLocks noChangeArrowheads="1"/>
          </p:cNvSpPr>
          <p:nvPr/>
        </p:nvSpPr>
        <p:spPr bwMode="auto">
          <a:xfrm>
            <a:off x="5373688" y="4073525"/>
            <a:ext cx="96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ACTION</a:t>
            </a:r>
          </a:p>
        </p:txBody>
      </p:sp>
      <p:sp>
        <p:nvSpPr>
          <p:cNvPr id="32779" name="TextBox 16"/>
          <p:cNvSpPr txBox="1">
            <a:spLocks noChangeArrowheads="1"/>
          </p:cNvSpPr>
          <p:nvPr/>
        </p:nvSpPr>
        <p:spPr bwMode="auto">
          <a:xfrm>
            <a:off x="188913" y="1000125"/>
            <a:ext cx="2497137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cs typeface="Times New Roman" pitchFamily="18" charset="0"/>
              </a:rPr>
              <a:t>Awareness of 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performance gaps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before practice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adoption</a:t>
            </a:r>
          </a:p>
        </p:txBody>
      </p: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87313" y="3903663"/>
            <a:ext cx="2849562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 </a:t>
            </a:r>
            <a:r>
              <a:rPr lang="en-US" altLang="en-US" sz="2000" b="1">
                <a:cs typeface="Times New Roman" pitchFamily="18" charset="0"/>
              </a:rPr>
              <a:t>Resource investment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 and capacity to 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 make changes</a:t>
            </a:r>
          </a:p>
        </p:txBody>
      </p:sp>
      <p:sp>
        <p:nvSpPr>
          <p:cNvPr id="32781" name="TextBox 18"/>
          <p:cNvSpPr txBox="1">
            <a:spLocks noChangeArrowheads="1"/>
          </p:cNvSpPr>
          <p:nvPr/>
        </p:nvSpPr>
        <p:spPr bwMode="auto">
          <a:xfrm>
            <a:off x="6443663" y="1522413"/>
            <a:ext cx="2605087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cs typeface="Times New Roman" pitchFamily="18" charset="0"/>
              </a:rPr>
              <a:t>Leadership directly 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responsible for 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closing gaps</a:t>
            </a:r>
          </a:p>
        </p:txBody>
      </p: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6624638" y="4616450"/>
            <a:ext cx="25463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cs typeface="Times New Roman" pitchFamily="18" charset="0"/>
              </a:rPr>
              <a:t>Define targets to </a:t>
            </a:r>
          </a:p>
          <a:p>
            <a:pPr eaLnBrk="1" hangingPunct="1"/>
            <a:r>
              <a:rPr lang="en-US" altLang="en-US" sz="2000" b="1">
                <a:cs typeface="Times New Roman" pitchFamily="18" charset="0"/>
              </a:rPr>
              <a:t>close performance gaps</a:t>
            </a:r>
          </a:p>
        </p:txBody>
      </p:sp>
      <p:pic>
        <p:nvPicPr>
          <p:cNvPr id="8500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964238"/>
            <a:ext cx="26892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76288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ea typeface="ＭＳ Ｐゴシック" pitchFamily="34" charset="-128"/>
              </a:rPr>
              <a:t> </a:t>
            </a:r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Bridging the Gap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91000" cy="5043488"/>
          </a:xfrm>
        </p:spPr>
        <p:txBody>
          <a:bodyPr/>
          <a:lstStyle/>
          <a:p>
            <a:pPr eaLnBrk="1" hangingPunct="1"/>
            <a:endParaRPr lang="en-US" altLang="en-US" sz="3600" smtClean="0">
              <a:ea typeface="ＭＳ Ｐゴシック" pitchFamily="34" charset="-128"/>
            </a:endParaRPr>
          </a:p>
        </p:txBody>
      </p:sp>
      <p:sp>
        <p:nvSpPr>
          <p:cNvPr id="87044" name="Content Placeholder 1"/>
          <p:cNvSpPr>
            <a:spLocks noGrp="1"/>
          </p:cNvSpPr>
          <p:nvPr>
            <p:ph sz="half" idx="2"/>
          </p:nvPr>
        </p:nvSpPr>
        <p:spPr>
          <a:xfrm>
            <a:off x="4951413" y="1303338"/>
            <a:ext cx="4052887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Translate assessment</a:t>
            </a:r>
            <a:br>
              <a:rPr lang="en-US" altLang="en-US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results into a </a:t>
            </a:r>
            <a:br>
              <a:rPr lang="en-US" altLang="en-US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structured framework </a:t>
            </a:r>
          </a:p>
          <a:p>
            <a:pPr eaLnBrk="1" hangingPunct="1"/>
            <a:endParaRPr lang="en-US" altLang="en-US" sz="9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Incorporate infection                   control strategies                                    into clinical practice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2" y="775855"/>
            <a:ext cx="4615094" cy="526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6B6487-1913-4E3F-B629-A4D8AA1F4A1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381000" y="4445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Structured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	</a:t>
            </a: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0" indent="0"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9092" name="Content Placeholder 3"/>
          <p:cNvSpPr>
            <a:spLocks noGrp="1"/>
          </p:cNvSpPr>
          <p:nvPr>
            <p:ph sz="half" idx="2"/>
          </p:nvPr>
        </p:nvSpPr>
        <p:spPr>
          <a:xfrm>
            <a:off x="3565525" y="806450"/>
            <a:ext cx="5300663" cy="55499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Provides a snapshot of level of current barriers and defects: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Domain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10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Implementation category  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9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Implementation level</a:t>
            </a:r>
          </a:p>
          <a:p>
            <a:pPr lvl="1" eaLnBrk="1" hangingPunct="1">
              <a:lnSpc>
                <a:spcPct val="100000"/>
              </a:lnSpc>
              <a:buFont typeface="Arial" pitchFamily="34" charset="0"/>
              <a:buNone/>
            </a:pPr>
            <a:endParaRPr lang="en-US" altLang="en-US" sz="9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Specific best practice </a:t>
            </a: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139">
            <a:off x="3843" y="1470668"/>
            <a:ext cx="4300385" cy="422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BF7FB36-3251-41D8-8F39-472BC10A9B9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25" y="5986463"/>
            <a:ext cx="1731963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41325" y="127000"/>
            <a:ext cx="8229600" cy="8048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Structured Framework</a:t>
            </a:r>
          </a:p>
        </p:txBody>
      </p:sp>
      <p:sp>
        <p:nvSpPr>
          <p:cNvPr id="91139" name="TextBox 9"/>
          <p:cNvSpPr txBox="1">
            <a:spLocks noChangeArrowheads="1"/>
          </p:cNvSpPr>
          <p:nvPr/>
        </p:nvSpPr>
        <p:spPr bwMode="auto">
          <a:xfrm>
            <a:off x="5408613" y="935038"/>
            <a:ext cx="30718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Cost-effective and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targeted use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of resources 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91140" name="TextBox 10"/>
          <p:cNvSpPr txBox="1">
            <a:spLocks noChangeArrowheads="1"/>
          </p:cNvSpPr>
          <p:nvPr/>
        </p:nvSpPr>
        <p:spPr bwMode="auto">
          <a:xfrm>
            <a:off x="6265863" y="2627313"/>
            <a:ext cx="16414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Business</a:t>
            </a:r>
            <a:br>
              <a:rPr lang="en-US" altLang="en-US" sz="2800">
                <a:cs typeface="Times New Roman" pitchFamily="18" charset="0"/>
              </a:rPr>
            </a:br>
            <a:r>
              <a:rPr lang="en-US" altLang="en-US" sz="2800">
                <a:cs typeface="Times New Roman" pitchFamily="18" charset="0"/>
              </a:rPr>
              <a:t> plan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buy-in</a:t>
            </a:r>
          </a:p>
        </p:txBody>
      </p:sp>
      <p:sp>
        <p:nvSpPr>
          <p:cNvPr id="91141" name="TextBox 11"/>
          <p:cNvSpPr txBox="1">
            <a:spLocks noChangeArrowheads="1"/>
          </p:cNvSpPr>
          <p:nvPr/>
        </p:nvSpPr>
        <p:spPr bwMode="auto">
          <a:xfrm>
            <a:off x="2346325" y="4652963"/>
            <a:ext cx="4633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cs typeface="Times New Roman" pitchFamily="18" charset="0"/>
              </a:rPr>
              <a:t>Display ready for committee </a:t>
            </a:r>
          </a:p>
          <a:p>
            <a:pPr algn="ctr" eaLnBrk="1" hangingPunct="1"/>
            <a:r>
              <a:rPr lang="en-US" altLang="en-US" sz="2800">
                <a:cs typeface="Times New Roman" pitchFamily="18" charset="0"/>
              </a:rPr>
              <a:t>and administrative review</a:t>
            </a:r>
          </a:p>
        </p:txBody>
      </p:sp>
      <p:sp>
        <p:nvSpPr>
          <p:cNvPr id="91142" name="TextBox 12"/>
          <p:cNvSpPr txBox="1">
            <a:spLocks noChangeArrowheads="1"/>
          </p:cNvSpPr>
          <p:nvPr/>
        </p:nvSpPr>
        <p:spPr bwMode="auto">
          <a:xfrm>
            <a:off x="1135063" y="973138"/>
            <a:ext cx="3101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            Stimulate     </a:t>
            </a:r>
            <a:br>
              <a:rPr lang="en-US" altLang="en-US" sz="2800">
                <a:cs typeface="Times New Roman" pitchFamily="18" charset="0"/>
              </a:rPr>
            </a:br>
            <a:r>
              <a:rPr lang="en-US" altLang="en-US" sz="2800">
                <a:cs typeface="Times New Roman" pitchFamily="18" charset="0"/>
              </a:rPr>
              <a:t> conversations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with leadership</a:t>
            </a:r>
          </a:p>
        </p:txBody>
      </p:sp>
      <p:sp>
        <p:nvSpPr>
          <p:cNvPr id="91143" name="TextBox 13"/>
          <p:cNvSpPr txBox="1">
            <a:spLocks noChangeArrowheads="1"/>
          </p:cNvSpPr>
          <p:nvPr/>
        </p:nvSpPr>
        <p:spPr bwMode="auto">
          <a:xfrm>
            <a:off x="684213" y="2571750"/>
            <a:ext cx="27019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         Supports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administrative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 safety rounds</a:t>
            </a:r>
          </a:p>
        </p:txBody>
      </p:sp>
      <p:pic>
        <p:nvPicPr>
          <p:cNvPr id="91144" name="Content Placeholder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56623">
            <a:off x="3008313" y="1212850"/>
            <a:ext cx="3306762" cy="3184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D98830B1-80C6-48EA-9907-8F7D64B0135E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488" y="6008688"/>
            <a:ext cx="1731962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Approaches to Integrate Strategies into Clinical Practice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180975" y="1720850"/>
            <a:ext cx="8382000" cy="43259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Increase awareness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Engage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Educate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Oversee compliance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Execute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Evaluate</a:t>
            </a:r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altLang="en-US" sz="16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521450"/>
            <a:ext cx="32766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BCB613-7785-4935-9027-50417A1DEF2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pic>
        <p:nvPicPr>
          <p:cNvPr id="5939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81" y="1452354"/>
            <a:ext cx="4304319" cy="31961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78538"/>
            <a:ext cx="50879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31800" y="14605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What Does the Research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569913"/>
            <a:ext cx="4076700" cy="5106987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0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80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400" smtClean="0">
              <a:ea typeface="ＭＳ Ｐゴシック" pitchFamily="34" charset="-128"/>
            </a:endParaRP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040188" y="1031875"/>
            <a:ext cx="4953000" cy="4967288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2000-2007: study of infection control deficiency citations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60,000 LTCFs nationwide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On average, 15% cited for infection control deficiency</a:t>
            </a:r>
          </a:p>
          <a:p>
            <a:pPr lvl="1" eaLnBrk="1" hangingPunct="1"/>
            <a:endParaRPr lang="en-US" altLang="en-US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2005: survey of 37 LTCFs 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Significant variability in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   implementation of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        infection control methods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" y="1082023"/>
            <a:ext cx="3686149" cy="474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2EAFFF-C872-4B50-94B0-D9140BA0FF8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34938" y="5986463"/>
            <a:ext cx="287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(Castle et al.; Mody et al.)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“Bundled” Infection Practices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7025" y="736600"/>
          <a:ext cx="8489950" cy="5416550"/>
        </p:xfrm>
        <a:graphic>
          <a:graphicData uri="http://schemas.openxmlformats.org/drawingml/2006/table">
            <a:tbl>
              <a:tblPr/>
              <a:tblGrid>
                <a:gridCol w="373063"/>
                <a:gridCol w="8116887"/>
              </a:tblGrid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INFLUENZA LIKE ILLNESS / LOWER RESPIRATORY TRACT INFECTION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The facility has instituted a standing order process for pneumococcal polysaccharide vaccine and influenza vaccine.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 employee vaccination program is in place, including provision of free vaccine.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Respiratory equipment is cleaned and disinfected between treatments.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Single-dose aerosolized medications are used whenever possible.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Sterile single-use catheters and sterile fluid for suctioning open systems are used.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respiratory etiquette program is in place.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Precautions for the prevention of aspiration are in place for residents at risk (e.g., head-of-bed elevation, gastrostomy tube verification, gastric content aspiration, feeding protocols).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standardized oral hygiene program is in place.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Employees with active respiratory infections are not in contact with residents.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Residents with communicable diseases are separated from other residents.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95258" name="TextBox 7"/>
          <p:cNvSpPr txBox="1">
            <a:spLocks noChangeArrowheads="1"/>
          </p:cNvSpPr>
          <p:nvPr/>
        </p:nvSpPr>
        <p:spPr bwMode="auto">
          <a:xfrm>
            <a:off x="0" y="6097588"/>
            <a:ext cx="344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(Bradley et al.;CDC;CMS)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230AB46F-F998-48AB-B4A5-91DE0658C043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538163" y="144463"/>
            <a:ext cx="8229600" cy="95885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ea typeface="ＭＳ Ｐゴシック" pitchFamily="34" charset="-128"/>
                <a:cs typeface="Times New Roman" pitchFamily="18" charset="0"/>
              </a:rPr>
              <a:t>Complements Quality Assurance Performance Improvement Work</a:t>
            </a:r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</a:br>
            <a:endParaRPr lang="en-US" altLang="en-US" sz="3600" b="1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4175" y="1346200"/>
            <a:ext cx="8229600" cy="479107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Fresh perspective on effectiveness of (QAPI) strategies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Identify and learn from defects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Data for monitoring or evaluation tools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Enhance annual infection control risk assessment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800" smtClean="0">
                <a:ea typeface="ＭＳ Ｐゴシック" pitchFamily="34" charset="-128"/>
                <a:cs typeface="Times New Roman" pitchFamily="18" charset="0"/>
              </a:rPr>
              <a:t>Demonstrate compliance with regulations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7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Less time commitment than a failure mode and effects analysis (FMEA)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97284" name="TextBox 2"/>
          <p:cNvSpPr txBox="1">
            <a:spLocks noChangeArrowheads="1"/>
          </p:cNvSpPr>
          <p:nvPr/>
        </p:nvSpPr>
        <p:spPr bwMode="auto">
          <a:xfrm flipH="1">
            <a:off x="6553200" y="6410325"/>
            <a:ext cx="231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/>
              <a:t>44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75" y="6040438"/>
            <a:ext cx="1731963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381000" y="10795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Facilitators for Success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190500" y="1033463"/>
            <a:ext cx="8763000" cy="54260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Supportive/engaged leaders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Education, checklists, monitoring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Multidisciplinary teamwork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Root Cause Analysis for adverse                              infection events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Administrative partnership                                                with units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Accessibility of supplies at                                                  point of care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  <a:cs typeface="Times New Roman" pitchFamily="18" charset="0"/>
              </a:rPr>
              <a:t>Sharing process outcome data with staff</a:t>
            </a: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12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30" y="746919"/>
            <a:ext cx="2936803" cy="412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ADE38AE-14C4-42D5-8590-243A9B3AE944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913" y="5986463"/>
            <a:ext cx="173037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Bradley et al.)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  <a:cs typeface="Times New Roman" pitchFamily="18" charset="0"/>
              </a:rPr>
              <a:t>References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303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Feil M, Bradley S. Infection control challenges: Pennsylvania nursing homes are making a difference through implementation of best practice. Pa Patient Saf Advis [online] 20123 Jun 1 [cited 2013 Jun 3].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Mody L, Langa KM, Saint S, et al. Preventing infections in nursing homes: a survey of infection control practices in southeast Michigan. </a:t>
            </a:r>
            <a:r>
              <a:rPr lang="en-US" altLang="en-US" sz="1800" i="1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Am J Infect Control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Oct;33(8):489-92.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Pennsylvania Patient Safety Authority. 2013 annual report [online] [cited 2014 Sept 5]. 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  <a:hlinkClick r:id="rId3"/>
              </a:rPr>
              <a:t>http://patientsafetyauthority.org/PatientSafetyAuthority/Pages/AnnualReports.aspx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cs typeface="Times New Roman" pitchFamily="18" charset="0"/>
              </a:rPr>
              <a:t>Smith PW, Bennett G, Bradley S, et al. SHEA/APIC guideline: infection prevention and control in the long-term care facility, July 2008. </a:t>
            </a:r>
            <a:r>
              <a:rPr lang="en-US" altLang="en-US" sz="1800" i="1" smtClean="0">
                <a:ea typeface="ＭＳ Ｐゴシック" pitchFamily="34" charset="-128"/>
                <a:cs typeface="Times New Roman" pitchFamily="18" charset="0"/>
              </a:rPr>
              <a:t>Infect Control Hosp Epidemiol</a:t>
            </a:r>
            <a:r>
              <a:rPr lang="en-US" altLang="en-US" sz="1800" smtClean="0">
                <a:ea typeface="ＭＳ Ｐゴシック" pitchFamily="34" charset="-128"/>
                <a:cs typeface="Times New Roman" pitchFamily="18" charset="0"/>
              </a:rPr>
              <a:t> 2008 Sep;29(9):785-814.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cs typeface="Times New Roman" pitchFamily="18" charset="0"/>
              </a:rPr>
              <a:t>US Department of Health and Human Services (HHS):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cs typeface="Times New Roman" pitchFamily="18" charset="0"/>
              </a:rPr>
              <a:t>Long-term care facilities. Chapter 10. In: National action plan to prevent healthcare-associated infections: roadmap to elimination [online]. [cited 2013 Apr 24]. </a:t>
            </a:r>
            <a:r>
              <a:rPr lang="en-US" altLang="en-US" sz="1800" smtClean="0">
                <a:ea typeface="ＭＳ Ｐゴシック" pitchFamily="34" charset="-128"/>
                <a:cs typeface="Times New Roman" pitchFamily="18" charset="0"/>
                <a:hlinkClick r:id="rId4"/>
              </a:rPr>
              <a:t>http://www.hhs.gov/ash/initiatives/hai/actionplan/ltc_facilities508.pdf</a:t>
            </a:r>
            <a:endParaRPr lang="en-US" altLang="en-US" sz="18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cs typeface="Times New Roman" pitchFamily="18" charset="0"/>
              </a:rPr>
              <a:t>Using the 4 E’s for technical and adaptive work. Slide 4. In: CUSP Toolkit [online]. [cited 2013 Apr 24]. </a:t>
            </a:r>
            <a:r>
              <a:rPr lang="en-US" altLang="en-US" sz="1800" smtClean="0">
                <a:ea typeface="ＭＳ Ｐゴシック" pitchFamily="34" charset="-128"/>
                <a:cs typeface="Times New Roman" pitchFamily="18" charset="0"/>
                <a:hlinkClick r:id="rId5"/>
              </a:rPr>
              <a:t>http://www.ahrq.gov/legacy/cusptoolkit/3engagexec/engagexecslides.htm</a:t>
            </a:r>
            <a:r>
              <a:rPr lang="en-US" altLang="en-US" sz="1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EA55A8C-C674-41F5-AC33-D0FB2129266C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487362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</a:rPr>
              <a:t>References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Bradley S, Segal P, Finley E. Impact of implementation of evidence-based best practices on nursing home infections. Pa Patient Saf Advis [online] 2012 Sep [cited 2013 Apr 24]. 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hlinkClick r:id="rId3"/>
              </a:rPr>
              <a:t>http://patientsafetyauthority.org/ADVISORIES/AdvisoryLibrary/2012/Sep;9(3)/Pages/89.aspx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sz="1800" smtClean="0">
                <a:ea typeface="ＭＳ Ｐゴシック" pitchFamily="34" charset="-128"/>
              </a:rPr>
              <a:t>Castle NG, Wagner LM, Ferguson-Rome JC, et al. Nursing home deficiency citations for infection control. </a:t>
            </a:r>
            <a:r>
              <a:rPr lang="en-US" altLang="en-US" sz="1800" i="1" smtClean="0">
                <a:ea typeface="ＭＳ Ｐゴシック" pitchFamily="34" charset="-128"/>
              </a:rPr>
              <a:t>Am J Infect Control </a:t>
            </a:r>
            <a:r>
              <a:rPr lang="en-US" altLang="en-US" sz="1800" smtClean="0">
                <a:ea typeface="ＭＳ Ｐゴシック" pitchFamily="34" charset="-128"/>
              </a:rPr>
              <a:t>2011 May;39(4):263-9.</a:t>
            </a:r>
            <a:endParaRPr lang="en-US" altLang="en-US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Centers for Disease Control and Prevention (CDC): Guideline for preventing health-care--associated  pneumonia, 2003 [online]. [cited 2013 Apr 24]. 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  <a:hlinkClick r:id="rId4"/>
              </a:rPr>
              <a:t>http://www.cdc.gov/mmwr/preview/mmwrhtml/rr5303a1.htm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Centers for Medicare and Medicaid Services (CMS). Revisions to appendix PP—“Interpretive Guidelines for Long-Term Care Facilities,” Tag F441” [transmittal 55 online]. 2009 Dec 2 [cited 2013 Apr 24]. </a:t>
            </a:r>
            <a:r>
              <a:rPr lang="en-US" altLang="en-US" sz="1800" u="sng" smtClean="0">
                <a:solidFill>
                  <a:srgbClr val="0000FF"/>
                </a:solidFill>
                <a:ea typeface="ＭＳ Ｐゴシック" pitchFamily="34" charset="-128"/>
                <a:hlinkClick r:id="rId5"/>
              </a:rPr>
              <a:t>http://www.cms.hhs.gov/transmittals/downloads/R55SOMA.pdf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Denham CR. Patient safety practices: leaders can turn barriers into accelerators. </a:t>
            </a:r>
            <a:r>
              <a:rPr lang="en-US" altLang="en-US" sz="1800" i="1" smtClean="0">
                <a:solidFill>
                  <a:srgbClr val="000000"/>
                </a:solidFill>
                <a:ea typeface="ＭＳ Ｐゴシック" pitchFamily="34" charset="-128"/>
              </a:rPr>
              <a:t>J Patient Saf 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itchFamily="34" charset="-128"/>
              </a:rPr>
              <a:t>2005;1:41-55.</a:t>
            </a:r>
          </a:p>
          <a:p>
            <a:pPr lvl="1" eaLnBrk="1" hangingPunct="1">
              <a:buFont typeface="Arial" pitchFamily="34" charset="0"/>
              <a:buChar char="–"/>
            </a:pPr>
            <a:endParaRPr lang="en-US" altLang="en-US" sz="16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–"/>
            </a:pPr>
            <a:endParaRPr lang="en-US" altLang="en-US" sz="16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DFB8792-B6B9-4161-99A0-432795A9303D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Slide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Coming Soon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4288" y="1727200"/>
            <a:ext cx="96631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1600">
                <a:cs typeface="Arial" pitchFamily="34" charset="0"/>
              </a:rPr>
              <a:t>June 16	</a:t>
            </a:r>
            <a:r>
              <a:rPr lang="en-US" altLang="en-US" sz="1800" b="1">
                <a:cs typeface="Arial" pitchFamily="34" charset="0"/>
              </a:rPr>
              <a:t>STRATEGIES TO REDUCE SKIN INJURY IN CRITICALLY ILL PATIENTS</a:t>
            </a: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>	Kathleen M. Vollman, Advanced Nursing LLC</a:t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>June 23   </a:t>
            </a:r>
            <a:r>
              <a:rPr lang="en-US" altLang="en-US" sz="1800">
                <a:cs typeface="Arial" pitchFamily="34" charset="0"/>
              </a:rPr>
              <a:t>	</a:t>
            </a:r>
            <a:r>
              <a:rPr lang="en-CA" altLang="en-US" sz="1800" b="1"/>
              <a:t>EXPLORING THE ROLE OF ENVIRONMENTAL SURFACES IN</a:t>
            </a:r>
            <a:br>
              <a:rPr lang="en-CA" altLang="en-US" sz="1800" b="1"/>
            </a:br>
            <a:r>
              <a:rPr lang="en-CA" altLang="en-US" sz="1800" b="1"/>
              <a:t>	OCCUPATIONAL INFECTION PREVENTION</a:t>
            </a: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>	</a:t>
            </a:r>
            <a:r>
              <a:rPr lang="en-US" altLang="en-US" sz="1600"/>
              <a:t>Dr. Amber Mitchell, International Safety Center, and Barbara DeBaun, Cynosure Health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>June 29   </a:t>
            </a:r>
            <a:r>
              <a:rPr lang="en-US" altLang="en-US" sz="1600" i="1"/>
              <a:t>(South Pacific Teleclass)</a:t>
            </a:r>
            <a:r>
              <a:rPr lang="en-US" altLang="en-US" sz="1800">
                <a:cs typeface="Arial" pitchFamily="34" charset="0"/>
              </a:rPr>
              <a:t/>
            </a:r>
            <a:br>
              <a:rPr lang="en-US" altLang="en-US" sz="1800">
                <a:cs typeface="Arial" pitchFamily="34" charset="0"/>
              </a:rPr>
            </a:br>
            <a:r>
              <a:rPr lang="en-US" altLang="en-US" sz="1800">
                <a:cs typeface="Arial" pitchFamily="34" charset="0"/>
              </a:rPr>
              <a:t>	</a:t>
            </a:r>
            <a:r>
              <a:rPr lang="en-US" altLang="en-US" sz="1800" b="1"/>
              <a:t>SHARPS INJURY PREVENTION</a:t>
            </a:r>
            <a:r>
              <a:rPr lang="en-CA" altLang="en-US" sz="1600">
                <a:cs typeface="Arial" pitchFamily="34" charset="0"/>
              </a:rPr>
              <a:t/>
            </a:r>
            <a:br>
              <a:rPr lang="en-CA" altLang="en-US" sz="1600">
                <a:cs typeface="Arial" pitchFamily="34" charset="0"/>
              </a:rPr>
            </a:br>
            <a:r>
              <a:rPr lang="en-CA" altLang="en-US" sz="1600">
                <a:cs typeface="Arial" pitchFamily="34" charset="0"/>
              </a:rPr>
              <a:t>	</a:t>
            </a:r>
            <a:r>
              <a:rPr lang="en-CA" altLang="en-US" sz="1600"/>
              <a:t>Dr. Terry Grimmond, Grimmond &amp; Associates Ltd., New Zealand</a:t>
            </a: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/>
            </a:r>
            <a:br>
              <a:rPr lang="en-US" altLang="en-US" sz="1600">
                <a:cs typeface="Arial" pitchFamily="34" charset="0"/>
              </a:rPr>
            </a:br>
            <a:r>
              <a:rPr lang="en-US" altLang="en-US" sz="1600">
                <a:cs typeface="Arial" pitchFamily="34" charset="0"/>
              </a:rPr>
              <a:t>July 14   	</a:t>
            </a:r>
            <a:r>
              <a:rPr lang="en-US" altLang="en-US" sz="1800" b="1"/>
              <a:t>RESULTS OF QUALITATIVE RESEARCH ON IMPLEMENTATION OF</a:t>
            </a:r>
            <a:br>
              <a:rPr lang="en-US" altLang="en-US" sz="1800" b="1"/>
            </a:br>
            <a:r>
              <a:rPr lang="en-US" altLang="en-US" sz="1800" b="1"/>
              <a:t>	INFECTION CONTROL BEST PRACTICES IN EUROPEAN HOSPITALS</a:t>
            </a:r>
            <a:r>
              <a:rPr lang="en-CA" altLang="en-US" sz="1600">
                <a:cs typeface="Arial" pitchFamily="34" charset="0"/>
              </a:rPr>
              <a:t/>
            </a:r>
            <a:br>
              <a:rPr lang="en-CA" altLang="en-US" sz="1600">
                <a:cs typeface="Arial" pitchFamily="34" charset="0"/>
              </a:rPr>
            </a:br>
            <a:r>
              <a:rPr lang="en-CA" altLang="en-US" sz="1600">
                <a:cs typeface="Arial" pitchFamily="34" charset="0"/>
              </a:rPr>
              <a:t>	</a:t>
            </a:r>
            <a:r>
              <a:rPr lang="en-CA" altLang="en-US" sz="1600"/>
              <a:t>Dr. Hugo Sax, University Hospital Zurich, Switzerland</a:t>
            </a:r>
            <a:br>
              <a:rPr lang="en-CA" altLang="en-US" sz="1600"/>
            </a:br>
            <a:r>
              <a:rPr lang="en-CA" altLang="en-US" sz="1600"/>
              <a:t/>
            </a:r>
            <a:br>
              <a:rPr lang="en-CA" altLang="en-US" sz="1600"/>
            </a:br>
            <a:r>
              <a:rPr lang="en-US" altLang="en-US" sz="1600">
                <a:cs typeface="Arial" pitchFamily="34" charset="0"/>
              </a:rPr>
              <a:t>July 21   	</a:t>
            </a:r>
            <a:r>
              <a:rPr lang="en-US" altLang="en-US" sz="1800" b="1"/>
              <a:t>BEHAVIOURAL AND ORGANIZATIONAL DETERMINANTS OF</a:t>
            </a:r>
            <a:br>
              <a:rPr lang="en-US" altLang="en-US" sz="1800" b="1"/>
            </a:br>
            <a:r>
              <a:rPr lang="en-US" altLang="en-US" sz="1800" b="1"/>
              <a:t>	SUCCESSFUL INFECTION PREVENTION AND CONTROL INTERVENTIONS</a:t>
            </a:r>
            <a:r>
              <a:rPr lang="en-CA" altLang="en-US" sz="1600">
                <a:cs typeface="Arial" pitchFamily="34" charset="0"/>
              </a:rPr>
              <a:t/>
            </a:r>
            <a:br>
              <a:rPr lang="en-CA" altLang="en-US" sz="1600">
                <a:cs typeface="Arial" pitchFamily="34" charset="0"/>
              </a:rPr>
            </a:br>
            <a:r>
              <a:rPr lang="en-CA" altLang="en-US" sz="1600">
                <a:cs typeface="Arial" pitchFamily="34" charset="0"/>
              </a:rPr>
              <a:t>	</a:t>
            </a:r>
            <a:r>
              <a:rPr lang="en-CA" altLang="en-US" sz="1600"/>
              <a:t>Dr. Enrique Castro-Sánchez, Imperial College London, England</a:t>
            </a:r>
            <a:endParaRPr lang="en-CA" altLang="en-US" sz="1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Anniversary slide, 201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8621712" cy="8048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ea typeface="ＭＳ Ｐゴシック" pitchFamily="34" charset="-128"/>
              </a:rPr>
              <a:t>What Does the Research Tell Us?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8650" y="1276350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smtClean="0">
                <a:ea typeface="ＭＳ Ｐゴシック" pitchFamily="34" charset="-128"/>
              </a:rPr>
              <a:t>Few peer-reviewed publications examine infection control in LTCF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No studies have critically evaluated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efficacy of infection control programs in LTCF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Need for increased emphasis and research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Focus on identifying barriers to implementing infection control best practices in LTCF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ECDAF330-D7B3-4629-9504-9A03A7632D64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6064250"/>
            <a:ext cx="397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(Castle et al.; Mody et al.)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27050" y="36988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ea typeface="ＭＳ Ｐゴシック" pitchFamily="34" charset="-128"/>
              </a:rPr>
              <a:t> </a:t>
            </a:r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Research Questions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802187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In which infection prevention domains do nursing homes perform well or need improvement 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In which implementation categories are there differences between facilities or units with high or low HAI rates?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What elements of best practice are most lacking in areas of low performance?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1200" smtClean="0">
              <a:ea typeface="ＭＳ Ｐゴシック" pitchFamily="34" charset="-128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6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63525"/>
            <a:ext cx="16002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BAA1AC72-0B92-4E83-84FD-B3571F9E3C85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7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05513"/>
            <a:ext cx="1927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ea typeface="ＭＳ Ｐゴシック" pitchFamily="34" charset="-128"/>
                <a:cs typeface="Times New Roman" pitchFamily="18" charset="0"/>
              </a:rPr>
              <a:t>Where to Start?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Measure integration of best practices                    into infection control program and structure</a:t>
            </a:r>
          </a:p>
          <a:p>
            <a:pPr eaLnBrk="1" hangingPunct="1">
              <a:spcAft>
                <a:spcPts val="600"/>
              </a:spcAft>
            </a:pPr>
            <a:endParaRPr lang="en-US" altLang="en-US" sz="900" smtClean="0">
              <a:ea typeface="ＭＳ Ｐゴシック" pitchFamily="34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Utilize multifocal methods of assessment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57200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85E8F52-8C54-455D-9DDA-8B444F2368B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614363" y="1176338"/>
            <a:ext cx="8229600" cy="236855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  <a:cs typeface="Times New Roman" pitchFamily="18" charset="0"/>
              </a:rPr>
              <a:t>Identify barriers  and determine compliance with  infection control practices</a:t>
            </a:r>
            <a:endParaRPr lang="en-US" altLang="en-US" sz="3200" smtClean="0">
              <a:ea typeface="ＭＳ Ｐゴシック" pitchFamily="34" charset="-128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sz="half" idx="1"/>
          </p:nvPr>
        </p:nvSpPr>
        <p:spPr>
          <a:xfrm>
            <a:off x="630238" y="3298825"/>
            <a:ext cx="2852737" cy="25527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Interview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Simulation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Checklists 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3298825"/>
            <a:ext cx="4564063" cy="2974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Medical record review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Clinical observation</a:t>
            </a:r>
          </a:p>
          <a:p>
            <a:pPr eaLnBrk="1" hangingPunct="1"/>
            <a:endParaRPr lang="en-US" altLang="en-US" sz="7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Process measuring worksheets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5BB8A3-F0CD-4B93-BCF9-3CDCE142F73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449263" y="385763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>
                <a:cs typeface="Times New Roman" pitchFamily="18" charset="0"/>
              </a:rPr>
              <a:t>Assessment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89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ea typeface="ＭＳ Ｐゴシック" pitchFamily="34" charset="-128"/>
                <a:cs typeface="Times New Roman" pitchFamily="18" charset="0"/>
              </a:rPr>
              <a:t>Assessment Module Design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06753"/>
          <a:ext cx="8229600" cy="430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177800" y="6067425"/>
            <a:ext cx="187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  <a:cs typeface="Times New Roman" pitchFamily="18" charset="0"/>
              </a:rPr>
              <a:t>(Bradley et al.)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C543F6E-F785-4675-8431-771145BA721E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2.4|9.2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5.9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16_SpeakerPPT_Template_Standardscreen" id="{9C2028CC-5B01-4323-9801-10B4D2B4392B}" vid="{0E39B921-7820-497F-9FCE-9CA8C91B3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AC16_SpeakerPPT_Template_Standardscreen(2)</Template>
  <TotalTime>788</TotalTime>
  <Words>2331</Words>
  <Application>Microsoft Office PowerPoint</Application>
  <PresentationFormat>On-screen Show (4:3)</PresentationFormat>
  <Paragraphs>753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Bridging the Gap  Between Research and Practice  in Long-Term Care: An Innovative Model for Success </vt:lpstr>
      <vt:lpstr>Objectives</vt:lpstr>
      <vt:lpstr>Burden of Healthcare-Associated Infections (HAI) in Long-Term Care Facilities (LTCF)</vt:lpstr>
      <vt:lpstr>What Does the Research Tell Us?</vt:lpstr>
      <vt:lpstr>What Does the Research Tell Us?</vt:lpstr>
      <vt:lpstr> Research Questions </vt:lpstr>
      <vt:lpstr>Where to Start?</vt:lpstr>
      <vt:lpstr>Identify barriers  and determine compliance with  infection control practices</vt:lpstr>
      <vt:lpstr>Assessment Module Design</vt:lpstr>
      <vt:lpstr>Assessment Module Design</vt:lpstr>
      <vt:lpstr>Where Is the Evidence?  </vt:lpstr>
      <vt:lpstr>Seven Assessment Domains</vt:lpstr>
      <vt:lpstr>Implementation Category</vt:lpstr>
      <vt:lpstr>Implementation Category</vt:lpstr>
      <vt:lpstr>PowerPoint Presentation</vt:lpstr>
      <vt:lpstr>PowerPoint Presentation</vt:lpstr>
      <vt:lpstr>Detect Opportunity for Improvement</vt:lpstr>
      <vt:lpstr> Multi-Functional Use </vt:lpstr>
      <vt:lpstr>Detect Opportunity for Improvement </vt:lpstr>
      <vt:lpstr>PA Patient Safety Authority Outreach Project 2010-2012</vt:lpstr>
      <vt:lpstr> Difference in Percentages of Full Implementation of Nursing Home Best Practices</vt:lpstr>
      <vt:lpstr> Implementation of Structure Categories </vt:lpstr>
      <vt:lpstr> Implementation of Function Categories </vt:lpstr>
      <vt:lpstr>Hand Hygiene Best-Practice Implementation </vt:lpstr>
      <vt:lpstr>Environmental Control Best-Practice Implementation </vt:lpstr>
      <vt:lpstr>Urinary Tract Infection Prevention  Best-Practice Implementation </vt:lpstr>
      <vt:lpstr>Respiratory Tract Infection Prevention  Best-Practice Implementation</vt:lpstr>
      <vt:lpstr>Gastrointestinal and Resistant Organism Infection Prevention Best-Practice Implementation</vt:lpstr>
      <vt:lpstr>Skin and Soft-Tissue Infection Prevention  Best Practice Implementation</vt:lpstr>
      <vt:lpstr>Outbreak Control Best Practice Implementation</vt:lpstr>
      <vt:lpstr>Practice Barriers Identified </vt:lpstr>
      <vt:lpstr>Organizational Barriers Identified</vt:lpstr>
      <vt:lpstr> High-HAI NH Follow-Up </vt:lpstr>
      <vt:lpstr>Implementation Improvement </vt:lpstr>
      <vt:lpstr>Barriers to Practice Adoption</vt:lpstr>
      <vt:lpstr> Bridging the Gap</vt:lpstr>
      <vt:lpstr>Structured Framework </vt:lpstr>
      <vt:lpstr>Structured Framework</vt:lpstr>
      <vt:lpstr>Approaches to Integrate Strategies into Clinical Practice</vt:lpstr>
      <vt:lpstr>“Bundled” Infection Practices </vt:lpstr>
      <vt:lpstr>Complements Quality Assurance Performance Improvement Work </vt:lpstr>
      <vt:lpstr>Facilitators for Success</vt:lpstr>
      <vt:lpstr>References</vt:lpstr>
      <vt:lpstr>References</vt:lpstr>
      <vt:lpstr>PowerPoint Presentation</vt:lpstr>
      <vt:lpstr>PowerPoint Presentation</vt:lpstr>
      <vt:lpstr>PowerPoint Presentation</vt:lpstr>
    </vt:vector>
  </TitlesOfParts>
  <Company>ECRI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 Sharon</dc:creator>
  <cp:lastModifiedBy>HE</cp:lastModifiedBy>
  <cp:revision>130</cp:revision>
  <cp:lastPrinted>2016-06-01T13:42:48Z</cp:lastPrinted>
  <dcterms:created xsi:type="dcterms:W3CDTF">2016-06-01T11:50:24Z</dcterms:created>
  <dcterms:modified xsi:type="dcterms:W3CDTF">2016-06-13T00:44:28Z</dcterms:modified>
</cp:coreProperties>
</file>