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8" r:id="rId2"/>
    <p:sldId id="435" r:id="rId3"/>
    <p:sldId id="429" r:id="rId4"/>
    <p:sldId id="409" r:id="rId5"/>
    <p:sldId id="439" r:id="rId6"/>
    <p:sldId id="441" r:id="rId7"/>
    <p:sldId id="444" r:id="rId8"/>
    <p:sldId id="428" r:id="rId9"/>
    <p:sldId id="432" r:id="rId10"/>
    <p:sldId id="425" r:id="rId11"/>
    <p:sldId id="430" r:id="rId12"/>
    <p:sldId id="446" r:id="rId13"/>
    <p:sldId id="424" r:id="rId14"/>
    <p:sldId id="431" r:id="rId15"/>
    <p:sldId id="418" r:id="rId16"/>
    <p:sldId id="458" r:id="rId17"/>
    <p:sldId id="461" r:id="rId18"/>
    <p:sldId id="459" r:id="rId19"/>
    <p:sldId id="448" r:id="rId20"/>
    <p:sldId id="450" r:id="rId21"/>
    <p:sldId id="467" r:id="rId22"/>
    <p:sldId id="466" r:id="rId23"/>
    <p:sldId id="453" r:id="rId24"/>
    <p:sldId id="454" r:id="rId25"/>
    <p:sldId id="455" r:id="rId26"/>
    <p:sldId id="438" r:id="rId27"/>
    <p:sldId id="470" r:id="rId28"/>
    <p:sldId id="456" r:id="rId29"/>
    <p:sldId id="447" r:id="rId30"/>
    <p:sldId id="462" r:id="rId31"/>
    <p:sldId id="465" r:id="rId32"/>
    <p:sldId id="471" r:id="rId33"/>
    <p:sldId id="472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566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69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9A340D-D497-4295-873F-FA5D68279BAD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5E3668-13A0-4473-B0E9-A5B3B85576B5}">
      <dgm:prSet phldrT="[Text]" custT="1"/>
      <dgm:spPr>
        <a:noFill/>
      </dgm:spPr>
      <dgm:t>
        <a:bodyPr anchor="t" anchorCtr="0"/>
        <a:lstStyle/>
        <a:p>
          <a:pPr>
            <a:spcAft>
              <a:spcPts val="600"/>
            </a:spcAft>
          </a:pPr>
          <a:r>
            <a:rPr lang="en-US" sz="1600" b="1" dirty="0" smtClean="0"/>
            <a:t>	Leadership traits that may assist in preventing infections</a:t>
          </a:r>
          <a:r>
            <a:rPr lang="en-US" sz="1600" b="1" baseline="30000" dirty="0" smtClean="0"/>
            <a:t>3</a:t>
          </a:r>
          <a:r>
            <a:rPr lang="en-US" sz="1600" b="1" dirty="0" smtClean="0"/>
            <a:t>: </a:t>
          </a:r>
        </a:p>
        <a:p>
          <a:pPr>
            <a:spcAft>
              <a:spcPts val="600"/>
            </a:spcAft>
          </a:pPr>
          <a:r>
            <a:rPr lang="en-US" sz="1600" dirty="0" smtClean="0"/>
            <a:t>	Proactive, Positive, Visible</a:t>
          </a:r>
        </a:p>
        <a:p>
          <a:pPr>
            <a:spcAft>
              <a:spcPts val="600"/>
            </a:spcAft>
          </a:pPr>
          <a:r>
            <a:rPr lang="en-US" sz="1600" dirty="0" smtClean="0"/>
            <a:t>	Supportive of Change</a:t>
          </a:r>
        </a:p>
        <a:p>
          <a:pPr>
            <a:spcAft>
              <a:spcPts val="600"/>
            </a:spcAft>
          </a:pPr>
          <a:r>
            <a:rPr lang="en-US" sz="1600" dirty="0" smtClean="0"/>
            <a:t>	Clear Responsibilities </a:t>
          </a:r>
        </a:p>
        <a:p>
          <a:pPr>
            <a:spcAft>
              <a:spcPts val="600"/>
            </a:spcAft>
          </a:pPr>
          <a:r>
            <a:rPr lang="en-US" sz="1600" dirty="0" smtClean="0"/>
            <a:t>	Clear Policies</a:t>
          </a:r>
          <a:endParaRPr lang="en-US" sz="1600" dirty="0"/>
        </a:p>
      </dgm:t>
    </dgm:pt>
    <dgm:pt modelId="{2C9A5481-5333-4B5B-AABB-023866CE87A3}" type="parTrans" cxnId="{B1EF0A57-AC2A-4747-924D-D3C3C46E603A}">
      <dgm:prSet/>
      <dgm:spPr/>
      <dgm:t>
        <a:bodyPr/>
        <a:lstStyle/>
        <a:p>
          <a:endParaRPr lang="en-US"/>
        </a:p>
      </dgm:t>
    </dgm:pt>
    <dgm:pt modelId="{CD136B7F-1790-4636-9FD6-7B59DC6CFC32}" type="sibTrans" cxnId="{B1EF0A57-AC2A-4747-924D-D3C3C46E603A}">
      <dgm:prSet/>
      <dgm:spPr/>
      <dgm:t>
        <a:bodyPr/>
        <a:lstStyle/>
        <a:p>
          <a:endParaRPr lang="en-US"/>
        </a:p>
      </dgm:t>
    </dgm:pt>
    <dgm:pt modelId="{160F34D5-6C7F-4852-AE68-232F7F184CE7}">
      <dgm:prSet phldrT="[Text]" custT="1"/>
      <dgm:spPr/>
      <dgm:t>
        <a:bodyPr anchor="t"/>
        <a:lstStyle/>
        <a:p>
          <a:r>
            <a:rPr lang="en-US" sz="1600" b="1" dirty="0" smtClean="0"/>
            <a:t>Leadership traits that may be associated with risk</a:t>
          </a:r>
          <a:r>
            <a:rPr lang="en-US" sz="1600" b="1" baseline="30000" dirty="0" smtClean="0"/>
            <a:t>2</a:t>
          </a:r>
          <a:r>
            <a:rPr lang="en-US" sz="1600" dirty="0" smtClean="0"/>
            <a:t>:</a:t>
          </a:r>
        </a:p>
        <a:p>
          <a:r>
            <a:rPr lang="en-US" sz="1600" dirty="0" smtClean="0"/>
            <a:t>Reactive</a:t>
          </a:r>
        </a:p>
        <a:p>
          <a:r>
            <a:rPr lang="en-US" sz="1600" dirty="0" smtClean="0"/>
            <a:t>Laissez Faire Management Style</a:t>
          </a:r>
        </a:p>
        <a:p>
          <a:r>
            <a:rPr lang="en-US" sz="1600" dirty="0" smtClean="0"/>
            <a:t>Failure to assign responsibility/ maintain accountability</a:t>
          </a:r>
        </a:p>
        <a:p>
          <a:r>
            <a:rPr lang="en-US" sz="1600" dirty="0" smtClean="0"/>
            <a:t>Wide Span of Control</a:t>
          </a:r>
          <a:endParaRPr lang="en-US" sz="1600" dirty="0"/>
        </a:p>
      </dgm:t>
    </dgm:pt>
    <dgm:pt modelId="{728C0455-96BB-4B14-97E4-B6D5FB624A97}" type="parTrans" cxnId="{ACD2E4B2-2F97-465F-908B-9F44319082FC}">
      <dgm:prSet/>
      <dgm:spPr/>
      <dgm:t>
        <a:bodyPr/>
        <a:lstStyle/>
        <a:p>
          <a:endParaRPr lang="en-US"/>
        </a:p>
      </dgm:t>
    </dgm:pt>
    <dgm:pt modelId="{AB7B9DEE-1DC8-4B2A-B51F-7BAC62274EB1}" type="sibTrans" cxnId="{ACD2E4B2-2F97-465F-908B-9F44319082FC}">
      <dgm:prSet/>
      <dgm:spPr/>
      <dgm:t>
        <a:bodyPr/>
        <a:lstStyle/>
        <a:p>
          <a:endParaRPr lang="en-US"/>
        </a:p>
      </dgm:t>
    </dgm:pt>
    <dgm:pt modelId="{3A085929-5D89-4FA6-A6E7-8E9A5C080F2B}" type="pres">
      <dgm:prSet presAssocID="{5D9A340D-D497-4295-873F-FA5D68279BA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BC95A5-9E2E-4CB8-A52A-2A1A10AF59ED}" type="pres">
      <dgm:prSet presAssocID="{205E3668-13A0-4473-B0E9-A5B3B85576B5}" presName="upArrow" presStyleLbl="node1" presStyleIdx="0" presStyleCnt="2" custScaleX="31665" custScaleY="88874" custLinFactNeighborX="-5579" custLinFactNeighborY="2307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EB2AA66E-A497-4F63-B502-D8AC95C13B14}" type="pres">
      <dgm:prSet presAssocID="{205E3668-13A0-4473-B0E9-A5B3B85576B5}" presName="upArrowText" presStyleLbl="revTx" presStyleIdx="0" presStyleCnt="2" custScaleX="178571" custScaleY="39139" custLinFactNeighborX="17548" custLinFactNeighborY="-183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E3549-70AB-4B5A-96F8-A2A26DBE01F3}" type="pres">
      <dgm:prSet presAssocID="{160F34D5-6C7F-4852-AE68-232F7F184CE7}" presName="downArrow" presStyleLbl="node1" presStyleIdx="1" presStyleCnt="2" custFlipHor="1" custScaleX="33109" custLinFactNeighborX="29635" custLinFactNeighborY="-4980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2397A1A5-FCF7-4B25-B24B-5507739B61B2}" type="pres">
      <dgm:prSet presAssocID="{160F34D5-6C7F-4852-AE68-232F7F184CE7}" presName="downArrowText" presStyleLbl="revTx" presStyleIdx="1" presStyleCnt="2" custScaleX="131223" custLinFactNeighborX="8179" custLinFactNeighborY="-55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D2E4B2-2F97-465F-908B-9F44319082FC}" srcId="{5D9A340D-D497-4295-873F-FA5D68279BAD}" destId="{160F34D5-6C7F-4852-AE68-232F7F184CE7}" srcOrd="1" destOrd="0" parTransId="{728C0455-96BB-4B14-97E4-B6D5FB624A97}" sibTransId="{AB7B9DEE-1DC8-4B2A-B51F-7BAC62274EB1}"/>
    <dgm:cxn modelId="{3D3EB383-1915-0F44-A90E-1FBAAD9B254C}" type="presOf" srcId="{5D9A340D-D497-4295-873F-FA5D68279BAD}" destId="{3A085929-5D89-4FA6-A6E7-8E9A5C080F2B}" srcOrd="0" destOrd="0" presId="urn:microsoft.com/office/officeart/2005/8/layout/arrow4"/>
    <dgm:cxn modelId="{D5A24B8D-4717-F747-AB5A-12166925CD34}" type="presOf" srcId="{160F34D5-6C7F-4852-AE68-232F7F184CE7}" destId="{2397A1A5-FCF7-4B25-B24B-5507739B61B2}" srcOrd="0" destOrd="0" presId="urn:microsoft.com/office/officeart/2005/8/layout/arrow4"/>
    <dgm:cxn modelId="{C30A57F0-8658-8D47-A104-98ED6C839F1C}" type="presOf" srcId="{205E3668-13A0-4473-B0E9-A5B3B85576B5}" destId="{EB2AA66E-A497-4F63-B502-D8AC95C13B14}" srcOrd="0" destOrd="0" presId="urn:microsoft.com/office/officeart/2005/8/layout/arrow4"/>
    <dgm:cxn modelId="{B1EF0A57-AC2A-4747-924D-D3C3C46E603A}" srcId="{5D9A340D-D497-4295-873F-FA5D68279BAD}" destId="{205E3668-13A0-4473-B0E9-A5B3B85576B5}" srcOrd="0" destOrd="0" parTransId="{2C9A5481-5333-4B5B-AABB-023866CE87A3}" sibTransId="{CD136B7F-1790-4636-9FD6-7B59DC6CFC32}"/>
    <dgm:cxn modelId="{5495954E-AD38-3948-9B65-AB0BAE1CF955}" type="presParOf" srcId="{3A085929-5D89-4FA6-A6E7-8E9A5C080F2B}" destId="{41BC95A5-9E2E-4CB8-A52A-2A1A10AF59ED}" srcOrd="0" destOrd="0" presId="urn:microsoft.com/office/officeart/2005/8/layout/arrow4"/>
    <dgm:cxn modelId="{586D4723-27C8-B242-B820-BF18B57B9672}" type="presParOf" srcId="{3A085929-5D89-4FA6-A6E7-8E9A5C080F2B}" destId="{EB2AA66E-A497-4F63-B502-D8AC95C13B14}" srcOrd="1" destOrd="0" presId="urn:microsoft.com/office/officeart/2005/8/layout/arrow4"/>
    <dgm:cxn modelId="{52270923-DE93-6A40-8E35-4EB1E0A870B9}" type="presParOf" srcId="{3A085929-5D89-4FA6-A6E7-8E9A5C080F2B}" destId="{79CE3549-70AB-4B5A-96F8-A2A26DBE01F3}" srcOrd="2" destOrd="0" presId="urn:microsoft.com/office/officeart/2005/8/layout/arrow4"/>
    <dgm:cxn modelId="{DBEDEC99-DBB9-9043-B20D-355399974737}" type="presParOf" srcId="{3A085929-5D89-4FA6-A6E7-8E9A5C080F2B}" destId="{2397A1A5-FCF7-4B25-B24B-5507739B61B2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F33C5E-7EB3-4FE4-8518-88E4C493A09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47148B-DF93-43AD-9F8D-26CCCCFB7D51}">
      <dgm:prSet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/>
            <a:t>Nurse Staffing Ratios</a:t>
          </a:r>
          <a:endParaRPr lang="en-US" dirty="0"/>
        </a:p>
      </dgm:t>
    </dgm:pt>
    <dgm:pt modelId="{95258245-E0DB-4AF6-9493-3CE94801C722}" type="parTrans" cxnId="{674CA857-9AE5-407E-A7C1-9E7C3B1E3320}">
      <dgm:prSet/>
      <dgm:spPr/>
      <dgm:t>
        <a:bodyPr/>
        <a:lstStyle/>
        <a:p>
          <a:endParaRPr lang="en-US"/>
        </a:p>
      </dgm:t>
    </dgm:pt>
    <dgm:pt modelId="{D88FBD05-0E17-407C-9387-AF94C47E1F7B}" type="sibTrans" cxnId="{674CA857-9AE5-407E-A7C1-9E7C3B1E3320}">
      <dgm:prSet/>
      <dgm:spPr/>
      <dgm:t>
        <a:bodyPr/>
        <a:lstStyle/>
        <a:p>
          <a:endParaRPr lang="en-US"/>
        </a:p>
      </dgm:t>
    </dgm:pt>
    <dgm:pt modelId="{46A9EE59-BAEE-483A-B0BC-6581AA0179CA}">
      <dgm:prSet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/>
            <a:t>High Occupancy</a:t>
          </a:r>
          <a:endParaRPr lang="en-US" dirty="0"/>
        </a:p>
      </dgm:t>
    </dgm:pt>
    <dgm:pt modelId="{F82F6D52-C0E0-4C6C-A766-FB6E12E7FD18}" type="parTrans" cxnId="{9380881E-23FA-47CD-B15E-CB1687CA6953}">
      <dgm:prSet/>
      <dgm:spPr/>
      <dgm:t>
        <a:bodyPr/>
        <a:lstStyle/>
        <a:p>
          <a:endParaRPr lang="en-US"/>
        </a:p>
      </dgm:t>
    </dgm:pt>
    <dgm:pt modelId="{86EE7140-3A79-4C4B-BB60-15C2A00785E5}" type="sibTrans" cxnId="{9380881E-23FA-47CD-B15E-CB1687CA6953}">
      <dgm:prSet/>
      <dgm:spPr/>
      <dgm:t>
        <a:bodyPr/>
        <a:lstStyle/>
        <a:p>
          <a:endParaRPr lang="en-US"/>
        </a:p>
      </dgm:t>
    </dgm:pt>
    <dgm:pt modelId="{A86C79D7-64B6-4A9C-A864-E82B62ABAB29}">
      <dgm:prSet custT="1"/>
      <dgm:spPr>
        <a:solidFill>
          <a:schemeClr val="tx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bg1">
                  <a:lumMod val="75000"/>
                </a:schemeClr>
              </a:solidFill>
            </a:rPr>
            <a:t>Nurse to patient staffing ratios have been inversely associated with healthcare associated infections (UTI and SSI)</a:t>
          </a:r>
          <a:r>
            <a:rPr lang="en-US" sz="1400" baseline="30000" dirty="0" smtClean="0">
              <a:solidFill>
                <a:schemeClr val="bg1">
                  <a:lumMod val="75000"/>
                </a:schemeClr>
              </a:solidFill>
            </a:rPr>
            <a:t>1</a:t>
          </a:r>
          <a:endParaRPr lang="en-US" sz="1400" dirty="0">
            <a:solidFill>
              <a:schemeClr val="bg1">
                <a:lumMod val="75000"/>
              </a:schemeClr>
            </a:solidFill>
          </a:endParaRPr>
        </a:p>
      </dgm:t>
    </dgm:pt>
    <dgm:pt modelId="{1BC2570A-DAC8-4040-8205-7F74B12B1061}" type="parTrans" cxnId="{E047BD5E-2E36-413D-90A8-352C0DDAC8E7}">
      <dgm:prSet/>
      <dgm:spPr/>
      <dgm:t>
        <a:bodyPr/>
        <a:lstStyle/>
        <a:p>
          <a:endParaRPr lang="en-US"/>
        </a:p>
      </dgm:t>
    </dgm:pt>
    <dgm:pt modelId="{BF17ED93-DA89-4CCC-BA39-EC1149C1529B}" type="sibTrans" cxnId="{E047BD5E-2E36-413D-90A8-352C0DDAC8E7}">
      <dgm:prSet/>
      <dgm:spPr/>
      <dgm:t>
        <a:bodyPr/>
        <a:lstStyle/>
        <a:p>
          <a:endParaRPr lang="en-US"/>
        </a:p>
      </dgm:t>
    </dgm:pt>
    <dgm:pt modelId="{8C9DFD1C-ABFC-4C1F-9A80-D2D20F5C7DA3}">
      <dgm:prSet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/>
            <a:t>Feeling Overwhelmed</a:t>
          </a:r>
          <a:endParaRPr lang="en-US" dirty="0"/>
        </a:p>
      </dgm:t>
    </dgm:pt>
    <dgm:pt modelId="{913A888D-03DF-46EF-8CFE-36D8F9A0B294}" type="parTrans" cxnId="{A31FC190-6377-4CF6-87C4-A90C05BEA9F1}">
      <dgm:prSet/>
      <dgm:spPr/>
      <dgm:t>
        <a:bodyPr/>
        <a:lstStyle/>
        <a:p>
          <a:endParaRPr lang="en-US"/>
        </a:p>
      </dgm:t>
    </dgm:pt>
    <dgm:pt modelId="{2BCD1077-30C9-4082-A15E-4A4AA9630E00}" type="sibTrans" cxnId="{A31FC190-6377-4CF6-87C4-A90C05BEA9F1}">
      <dgm:prSet/>
      <dgm:spPr/>
      <dgm:t>
        <a:bodyPr/>
        <a:lstStyle/>
        <a:p>
          <a:endParaRPr lang="en-US"/>
        </a:p>
      </dgm:t>
    </dgm:pt>
    <dgm:pt modelId="{92C46104-B423-45A7-9958-088C3767E751}">
      <dgm:prSet/>
      <dgm:spPr>
        <a:solidFill>
          <a:schemeClr val="tx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75000"/>
                </a:schemeClr>
              </a:solidFill>
            </a:rPr>
            <a:t>Stress and chaos may be associated with poorer infection prevention practices</a:t>
          </a:r>
          <a:r>
            <a:rPr lang="en-US" baseline="30000" dirty="0" smtClean="0">
              <a:solidFill>
                <a:schemeClr val="bg1">
                  <a:lumMod val="75000"/>
                </a:schemeClr>
              </a:solidFill>
            </a:rPr>
            <a:t>3</a:t>
          </a:r>
          <a:endParaRPr lang="en-US" dirty="0">
            <a:solidFill>
              <a:schemeClr val="bg1">
                <a:lumMod val="75000"/>
              </a:schemeClr>
            </a:solidFill>
          </a:endParaRPr>
        </a:p>
      </dgm:t>
    </dgm:pt>
    <dgm:pt modelId="{97E1DEFD-221C-474E-A622-E1D7D7023323}" type="parTrans" cxnId="{B236ED9D-B142-4086-9AA0-F46E09847E92}">
      <dgm:prSet/>
      <dgm:spPr/>
      <dgm:t>
        <a:bodyPr/>
        <a:lstStyle/>
        <a:p>
          <a:endParaRPr lang="en-US"/>
        </a:p>
      </dgm:t>
    </dgm:pt>
    <dgm:pt modelId="{38405E4D-5748-4D83-A264-F3FEFA2000EE}" type="sibTrans" cxnId="{B236ED9D-B142-4086-9AA0-F46E09847E92}">
      <dgm:prSet/>
      <dgm:spPr/>
      <dgm:t>
        <a:bodyPr/>
        <a:lstStyle/>
        <a:p>
          <a:endParaRPr lang="en-US"/>
        </a:p>
      </dgm:t>
    </dgm:pt>
    <dgm:pt modelId="{6F81DF82-9BEB-4DC3-868C-F197F02EE8C5}">
      <dgm:prSet/>
      <dgm:spPr>
        <a:solidFill>
          <a:schemeClr val="tx1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43504DAE-0F46-43C0-8958-F19F2A8EA3AC}" type="parTrans" cxnId="{0C588ABD-456F-4E09-B627-15C8BB169F6D}">
      <dgm:prSet/>
      <dgm:spPr/>
      <dgm:t>
        <a:bodyPr/>
        <a:lstStyle/>
        <a:p>
          <a:endParaRPr lang="en-US"/>
        </a:p>
      </dgm:t>
    </dgm:pt>
    <dgm:pt modelId="{11B0FE43-F4FD-4223-9CED-126B3D697B9E}" type="sibTrans" cxnId="{0C588ABD-456F-4E09-B627-15C8BB169F6D}">
      <dgm:prSet/>
      <dgm:spPr/>
      <dgm:t>
        <a:bodyPr/>
        <a:lstStyle/>
        <a:p>
          <a:endParaRPr lang="en-US"/>
        </a:p>
      </dgm:t>
    </dgm:pt>
    <dgm:pt modelId="{7D947881-1CBD-41C5-A027-1AB886F4FC23}">
      <dgm:prSet/>
      <dgm:spPr>
        <a:solidFill>
          <a:schemeClr val="tx1">
            <a:lumMod val="20000"/>
            <a:lumOff val="80000"/>
            <a:alpha val="90000"/>
          </a:schemeClr>
        </a:solidFill>
      </dgm:spPr>
      <dgm:t>
        <a:bodyPr anchor="ctr"/>
        <a:lstStyle/>
        <a:p>
          <a:r>
            <a:rPr lang="en-US" dirty="0" smtClean="0">
              <a:solidFill>
                <a:schemeClr val="bg1">
                  <a:lumMod val="75000"/>
                </a:schemeClr>
              </a:solidFill>
            </a:rPr>
            <a:t>Inpatient wards with occupancy rates of 80-89.9 % had CDI rates that were 56% higher than baseline occupancy rates (0-69%)</a:t>
          </a:r>
          <a:r>
            <a:rPr lang="en-US" baseline="30000" dirty="0" smtClean="0">
              <a:solidFill>
                <a:schemeClr val="bg1">
                  <a:lumMod val="75000"/>
                </a:schemeClr>
              </a:solidFill>
            </a:rPr>
            <a:t>2</a:t>
          </a:r>
          <a:endParaRPr lang="en-US" dirty="0"/>
        </a:p>
      </dgm:t>
    </dgm:pt>
    <dgm:pt modelId="{A49C8DD4-0CE2-4865-881E-A83252356188}" type="parTrans" cxnId="{4CAA6428-D33D-4DF3-87BB-6C339D47163F}">
      <dgm:prSet/>
      <dgm:spPr/>
      <dgm:t>
        <a:bodyPr/>
        <a:lstStyle/>
        <a:p>
          <a:endParaRPr lang="en-US"/>
        </a:p>
      </dgm:t>
    </dgm:pt>
    <dgm:pt modelId="{657A483D-D1D9-4DEE-AFFA-4F024E4C5421}" type="sibTrans" cxnId="{4CAA6428-D33D-4DF3-87BB-6C339D47163F}">
      <dgm:prSet/>
      <dgm:spPr/>
      <dgm:t>
        <a:bodyPr/>
        <a:lstStyle/>
        <a:p>
          <a:endParaRPr lang="en-US"/>
        </a:p>
      </dgm:t>
    </dgm:pt>
    <dgm:pt modelId="{C0DD5E72-00B6-4932-A3E2-0A46C2C4C07D}">
      <dgm:prSet custT="1"/>
      <dgm:spPr>
        <a:solidFill>
          <a:schemeClr val="tx1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sz="1400" dirty="0">
            <a:solidFill>
              <a:schemeClr val="bg1">
                <a:lumMod val="75000"/>
              </a:schemeClr>
            </a:solidFill>
          </a:endParaRPr>
        </a:p>
      </dgm:t>
    </dgm:pt>
    <dgm:pt modelId="{AEF2B41D-DAAA-4B29-AB4A-3A79F9F682BE}" type="parTrans" cxnId="{06EBAE09-1955-4272-8C46-E10D856CC245}">
      <dgm:prSet/>
      <dgm:spPr/>
      <dgm:t>
        <a:bodyPr/>
        <a:lstStyle/>
        <a:p>
          <a:endParaRPr lang="en-US"/>
        </a:p>
      </dgm:t>
    </dgm:pt>
    <dgm:pt modelId="{F8FA4451-5803-4701-A905-BB175DA6C2B7}" type="sibTrans" cxnId="{06EBAE09-1955-4272-8C46-E10D856CC245}">
      <dgm:prSet/>
      <dgm:spPr/>
      <dgm:t>
        <a:bodyPr/>
        <a:lstStyle/>
        <a:p>
          <a:endParaRPr lang="en-US"/>
        </a:p>
      </dgm:t>
    </dgm:pt>
    <dgm:pt modelId="{6AFAB6AD-87B6-4A0A-A232-4B7AC2F7E680}" type="pres">
      <dgm:prSet presAssocID="{DDF33C5E-7EB3-4FE4-8518-88E4C493A09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66339B0-03DF-4E78-BA77-AB0A00F9E08F}" type="pres">
      <dgm:prSet presAssocID="{0047148B-DF93-43AD-9F8D-26CCCCFB7D51}" presName="linNode" presStyleCnt="0"/>
      <dgm:spPr/>
    </dgm:pt>
    <dgm:pt modelId="{CD4E6C4C-2C37-45B0-9752-BF6E34988D9F}" type="pres">
      <dgm:prSet presAssocID="{0047148B-DF93-43AD-9F8D-26CCCCFB7D51}" presName="parentShp" presStyleLbl="node1" presStyleIdx="0" presStyleCnt="3" custScaleX="75193" custLinFactNeighborX="-8269" custLinFactNeighborY="1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7AE06-4BF9-4449-B071-33FDD625F07E}" type="pres">
      <dgm:prSet presAssocID="{0047148B-DF93-43AD-9F8D-26CCCCFB7D51}" presName="childShp" presStyleLbl="bgAccFollowNode1" presStyleIdx="0" presStyleCnt="3" custScaleX="115402" custLinFactNeighborX="2116" custLinFactNeighborY="-2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DC48D6-BAFE-46DA-8E3F-C2B53ED2479F}" type="pres">
      <dgm:prSet presAssocID="{D88FBD05-0E17-407C-9387-AF94C47E1F7B}" presName="spacing" presStyleCnt="0"/>
      <dgm:spPr/>
    </dgm:pt>
    <dgm:pt modelId="{9B66B23F-63F0-4FC2-9ADE-BE94F7EBAD8B}" type="pres">
      <dgm:prSet presAssocID="{46A9EE59-BAEE-483A-B0BC-6581AA0179CA}" presName="linNode" presStyleCnt="0"/>
      <dgm:spPr/>
    </dgm:pt>
    <dgm:pt modelId="{8D75F1DF-AD09-4D79-BE63-CC425FBAE304}" type="pres">
      <dgm:prSet presAssocID="{46A9EE59-BAEE-483A-B0BC-6581AA0179CA}" presName="parentShp" presStyleLbl="node1" presStyleIdx="1" presStyleCnt="3" custScaleX="71892" custLinFactNeighborX="-936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2BDBD-AF3F-44DE-BFEC-63CECC3500ED}" type="pres">
      <dgm:prSet presAssocID="{46A9EE59-BAEE-483A-B0BC-6581AA0179CA}" presName="childShp" presStyleLbl="bgAccFollowNode1" presStyleIdx="1" presStyleCnt="3" custScaleX="1154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DA80D-E175-4705-82F2-9E94E2DEB438}" type="pres">
      <dgm:prSet presAssocID="{86EE7140-3A79-4C4B-BB60-15C2A00785E5}" presName="spacing" presStyleCnt="0"/>
      <dgm:spPr/>
    </dgm:pt>
    <dgm:pt modelId="{7FAACCE2-436B-4E0A-98FC-716867B1EFB9}" type="pres">
      <dgm:prSet presAssocID="{8C9DFD1C-ABFC-4C1F-9A80-D2D20F5C7DA3}" presName="linNode" presStyleCnt="0"/>
      <dgm:spPr/>
    </dgm:pt>
    <dgm:pt modelId="{DC6AD939-5D6A-44E7-9B8D-AD142FAEAB32}" type="pres">
      <dgm:prSet presAssocID="{8C9DFD1C-ABFC-4C1F-9A80-D2D20F5C7DA3}" presName="parentShp" presStyleLbl="node1" presStyleIdx="2" presStyleCnt="3" custScaleX="73597" custLinFactNeighborX="-6436" custLinFactNeighborY="-4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1339D-E412-4C42-84FD-8F512A608A98}" type="pres">
      <dgm:prSet presAssocID="{8C9DFD1C-ABFC-4C1F-9A80-D2D20F5C7DA3}" presName="childShp" presStyleLbl="bgAccFollowNode1" presStyleIdx="2" presStyleCnt="3" custScaleX="114917" custLinFactNeighborX="1685" custLinFactNeighborY="-29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078AF8-14A1-3848-96B4-2C992D128AE3}" type="presOf" srcId="{92C46104-B423-45A7-9958-088C3767E751}" destId="{4C71339D-E412-4C42-84FD-8F512A608A98}" srcOrd="0" destOrd="1" presId="urn:microsoft.com/office/officeart/2005/8/layout/vList6"/>
    <dgm:cxn modelId="{3A239395-2309-2F4A-88BA-2C282B8AA6F3}" type="presOf" srcId="{8C9DFD1C-ABFC-4C1F-9A80-D2D20F5C7DA3}" destId="{DC6AD939-5D6A-44E7-9B8D-AD142FAEAB32}" srcOrd="0" destOrd="0" presId="urn:microsoft.com/office/officeart/2005/8/layout/vList6"/>
    <dgm:cxn modelId="{674CA857-9AE5-407E-A7C1-9E7C3B1E3320}" srcId="{DDF33C5E-7EB3-4FE4-8518-88E4C493A091}" destId="{0047148B-DF93-43AD-9F8D-26CCCCFB7D51}" srcOrd="0" destOrd="0" parTransId="{95258245-E0DB-4AF6-9493-3CE94801C722}" sibTransId="{D88FBD05-0E17-407C-9387-AF94C47E1F7B}"/>
    <dgm:cxn modelId="{4023E697-E606-0C42-995F-FC63DEC6CE4D}" type="presOf" srcId="{46A9EE59-BAEE-483A-B0BC-6581AA0179CA}" destId="{8D75F1DF-AD09-4D79-BE63-CC425FBAE304}" srcOrd="0" destOrd="0" presId="urn:microsoft.com/office/officeart/2005/8/layout/vList6"/>
    <dgm:cxn modelId="{E047BD5E-2E36-413D-90A8-352C0DDAC8E7}" srcId="{0047148B-DF93-43AD-9F8D-26CCCCFB7D51}" destId="{A86C79D7-64B6-4A9C-A864-E82B62ABAB29}" srcOrd="1" destOrd="0" parTransId="{1BC2570A-DAC8-4040-8205-7F74B12B1061}" sibTransId="{BF17ED93-DA89-4CCC-BA39-EC1149C1529B}"/>
    <dgm:cxn modelId="{E92227BD-DAE2-8E4F-AAC1-27CB10A67C33}" type="presOf" srcId="{7D947881-1CBD-41C5-A027-1AB886F4FC23}" destId="{6AB2BDBD-AF3F-44DE-BFEC-63CECC3500ED}" srcOrd="0" destOrd="0" presId="urn:microsoft.com/office/officeart/2005/8/layout/vList6"/>
    <dgm:cxn modelId="{829FEDA6-5177-2446-BBBE-8404773F7E08}" type="presOf" srcId="{0047148B-DF93-43AD-9F8D-26CCCCFB7D51}" destId="{CD4E6C4C-2C37-45B0-9752-BF6E34988D9F}" srcOrd="0" destOrd="0" presId="urn:microsoft.com/office/officeart/2005/8/layout/vList6"/>
    <dgm:cxn modelId="{B236ED9D-B142-4086-9AA0-F46E09847E92}" srcId="{8C9DFD1C-ABFC-4C1F-9A80-D2D20F5C7DA3}" destId="{92C46104-B423-45A7-9958-088C3767E751}" srcOrd="1" destOrd="0" parTransId="{97E1DEFD-221C-474E-A622-E1D7D7023323}" sibTransId="{38405E4D-5748-4D83-A264-F3FEFA2000EE}"/>
    <dgm:cxn modelId="{6EDEBB5B-D732-7745-9B9E-84EB63F99B29}" type="presOf" srcId="{6F81DF82-9BEB-4DC3-868C-F197F02EE8C5}" destId="{4C71339D-E412-4C42-84FD-8F512A608A98}" srcOrd="0" destOrd="0" presId="urn:microsoft.com/office/officeart/2005/8/layout/vList6"/>
    <dgm:cxn modelId="{76C70A17-4AF1-674E-95E6-DE29BBF14E1E}" type="presOf" srcId="{DDF33C5E-7EB3-4FE4-8518-88E4C493A091}" destId="{6AFAB6AD-87B6-4A0A-A232-4B7AC2F7E680}" srcOrd="0" destOrd="0" presId="urn:microsoft.com/office/officeart/2005/8/layout/vList6"/>
    <dgm:cxn modelId="{3E9DD877-8A4F-594C-804C-78774BFFEF2D}" type="presOf" srcId="{C0DD5E72-00B6-4932-A3E2-0A46C2C4C07D}" destId="{4EA7AE06-4BF9-4449-B071-33FDD625F07E}" srcOrd="0" destOrd="0" presId="urn:microsoft.com/office/officeart/2005/8/layout/vList6"/>
    <dgm:cxn modelId="{06EBAE09-1955-4272-8C46-E10D856CC245}" srcId="{0047148B-DF93-43AD-9F8D-26CCCCFB7D51}" destId="{C0DD5E72-00B6-4932-A3E2-0A46C2C4C07D}" srcOrd="0" destOrd="0" parTransId="{AEF2B41D-DAAA-4B29-AB4A-3A79F9F682BE}" sibTransId="{F8FA4451-5803-4701-A905-BB175DA6C2B7}"/>
    <dgm:cxn modelId="{64F7BF68-5D65-0D48-9B79-027FA9A0B844}" type="presOf" srcId="{A86C79D7-64B6-4A9C-A864-E82B62ABAB29}" destId="{4EA7AE06-4BF9-4449-B071-33FDD625F07E}" srcOrd="0" destOrd="1" presId="urn:microsoft.com/office/officeart/2005/8/layout/vList6"/>
    <dgm:cxn modelId="{9380881E-23FA-47CD-B15E-CB1687CA6953}" srcId="{DDF33C5E-7EB3-4FE4-8518-88E4C493A091}" destId="{46A9EE59-BAEE-483A-B0BC-6581AA0179CA}" srcOrd="1" destOrd="0" parTransId="{F82F6D52-C0E0-4C6C-A766-FB6E12E7FD18}" sibTransId="{86EE7140-3A79-4C4B-BB60-15C2A00785E5}"/>
    <dgm:cxn modelId="{0C588ABD-456F-4E09-B627-15C8BB169F6D}" srcId="{8C9DFD1C-ABFC-4C1F-9A80-D2D20F5C7DA3}" destId="{6F81DF82-9BEB-4DC3-868C-F197F02EE8C5}" srcOrd="0" destOrd="0" parTransId="{43504DAE-0F46-43C0-8958-F19F2A8EA3AC}" sibTransId="{11B0FE43-F4FD-4223-9CED-126B3D697B9E}"/>
    <dgm:cxn modelId="{A31FC190-6377-4CF6-87C4-A90C05BEA9F1}" srcId="{DDF33C5E-7EB3-4FE4-8518-88E4C493A091}" destId="{8C9DFD1C-ABFC-4C1F-9A80-D2D20F5C7DA3}" srcOrd="2" destOrd="0" parTransId="{913A888D-03DF-46EF-8CFE-36D8F9A0B294}" sibTransId="{2BCD1077-30C9-4082-A15E-4A4AA9630E00}"/>
    <dgm:cxn modelId="{4CAA6428-D33D-4DF3-87BB-6C339D47163F}" srcId="{46A9EE59-BAEE-483A-B0BC-6581AA0179CA}" destId="{7D947881-1CBD-41C5-A027-1AB886F4FC23}" srcOrd="0" destOrd="0" parTransId="{A49C8DD4-0CE2-4865-881E-A83252356188}" sibTransId="{657A483D-D1D9-4DEE-AFFA-4F024E4C5421}"/>
    <dgm:cxn modelId="{CB839C4D-9622-804C-93CF-4EB71BEBC200}" type="presParOf" srcId="{6AFAB6AD-87B6-4A0A-A232-4B7AC2F7E680}" destId="{366339B0-03DF-4E78-BA77-AB0A00F9E08F}" srcOrd="0" destOrd="0" presId="urn:microsoft.com/office/officeart/2005/8/layout/vList6"/>
    <dgm:cxn modelId="{0BE12B33-E95C-9E4C-8622-95A682B1E63A}" type="presParOf" srcId="{366339B0-03DF-4E78-BA77-AB0A00F9E08F}" destId="{CD4E6C4C-2C37-45B0-9752-BF6E34988D9F}" srcOrd="0" destOrd="0" presId="urn:microsoft.com/office/officeart/2005/8/layout/vList6"/>
    <dgm:cxn modelId="{727F79B4-F317-4144-B0C6-FFD24CF6FADA}" type="presParOf" srcId="{366339B0-03DF-4E78-BA77-AB0A00F9E08F}" destId="{4EA7AE06-4BF9-4449-B071-33FDD625F07E}" srcOrd="1" destOrd="0" presId="urn:microsoft.com/office/officeart/2005/8/layout/vList6"/>
    <dgm:cxn modelId="{F09FFF16-18A4-3046-91D5-FEF43BB5E1B3}" type="presParOf" srcId="{6AFAB6AD-87B6-4A0A-A232-4B7AC2F7E680}" destId="{09DC48D6-BAFE-46DA-8E3F-C2B53ED2479F}" srcOrd="1" destOrd="0" presId="urn:microsoft.com/office/officeart/2005/8/layout/vList6"/>
    <dgm:cxn modelId="{167B81C2-9714-4B45-8FB1-787F0A6640F0}" type="presParOf" srcId="{6AFAB6AD-87B6-4A0A-A232-4B7AC2F7E680}" destId="{9B66B23F-63F0-4FC2-9ADE-BE94F7EBAD8B}" srcOrd="2" destOrd="0" presId="urn:microsoft.com/office/officeart/2005/8/layout/vList6"/>
    <dgm:cxn modelId="{7680ECFC-FC01-E944-A06C-F8A1B1A8DD29}" type="presParOf" srcId="{9B66B23F-63F0-4FC2-9ADE-BE94F7EBAD8B}" destId="{8D75F1DF-AD09-4D79-BE63-CC425FBAE304}" srcOrd="0" destOrd="0" presId="urn:microsoft.com/office/officeart/2005/8/layout/vList6"/>
    <dgm:cxn modelId="{8B597391-E2FE-7A43-AF6C-6DBB3F6BA720}" type="presParOf" srcId="{9B66B23F-63F0-4FC2-9ADE-BE94F7EBAD8B}" destId="{6AB2BDBD-AF3F-44DE-BFEC-63CECC3500ED}" srcOrd="1" destOrd="0" presId="urn:microsoft.com/office/officeart/2005/8/layout/vList6"/>
    <dgm:cxn modelId="{5461FD4C-D54C-D44F-AFBE-D8067333BADD}" type="presParOf" srcId="{6AFAB6AD-87B6-4A0A-A232-4B7AC2F7E680}" destId="{EBBDA80D-E175-4705-82F2-9E94E2DEB438}" srcOrd="3" destOrd="0" presId="urn:microsoft.com/office/officeart/2005/8/layout/vList6"/>
    <dgm:cxn modelId="{CA355737-65DA-7041-99EC-F5A84CF4D480}" type="presParOf" srcId="{6AFAB6AD-87B6-4A0A-A232-4B7AC2F7E680}" destId="{7FAACCE2-436B-4E0A-98FC-716867B1EFB9}" srcOrd="4" destOrd="0" presId="urn:microsoft.com/office/officeart/2005/8/layout/vList6"/>
    <dgm:cxn modelId="{FE616D39-0965-DE4B-B319-18F32852C708}" type="presParOf" srcId="{7FAACCE2-436B-4E0A-98FC-716867B1EFB9}" destId="{DC6AD939-5D6A-44E7-9B8D-AD142FAEAB32}" srcOrd="0" destOrd="0" presId="urn:microsoft.com/office/officeart/2005/8/layout/vList6"/>
    <dgm:cxn modelId="{5DA5D6A0-2671-A540-8EAB-AC748A551A0D}" type="presParOf" srcId="{7FAACCE2-436B-4E0A-98FC-716867B1EFB9}" destId="{4C71339D-E412-4C42-84FD-8F512A608A9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C47C49-C725-4835-B86A-F68C1EF1DF20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772E6D-9750-4411-8F71-5C3AD101ABC6}">
      <dgm:prSet phldrT="[Text]"/>
      <dgm:spPr/>
      <dgm:t>
        <a:bodyPr/>
        <a:lstStyle/>
        <a:p>
          <a:r>
            <a:rPr lang="en-US" dirty="0" smtClean="0"/>
            <a:t>Incivility</a:t>
          </a:r>
          <a:endParaRPr lang="en-US" dirty="0"/>
        </a:p>
      </dgm:t>
    </dgm:pt>
    <dgm:pt modelId="{1BF0ABEE-13F5-48AB-AA17-F5FD8CE331AE}" type="parTrans" cxnId="{89FF2A67-5142-429A-817B-9C21795170AD}">
      <dgm:prSet/>
      <dgm:spPr/>
      <dgm:t>
        <a:bodyPr/>
        <a:lstStyle/>
        <a:p>
          <a:endParaRPr lang="en-US"/>
        </a:p>
      </dgm:t>
    </dgm:pt>
    <dgm:pt modelId="{974A5BC4-5D23-4830-B34A-264146A8D08D}" type="sibTrans" cxnId="{89FF2A67-5142-429A-817B-9C21795170AD}">
      <dgm:prSet/>
      <dgm:spPr/>
      <dgm:t>
        <a:bodyPr/>
        <a:lstStyle/>
        <a:p>
          <a:endParaRPr lang="en-US"/>
        </a:p>
      </dgm:t>
    </dgm:pt>
    <dgm:pt modelId="{D47D5055-B89A-4A8A-A703-5B62075FC502}">
      <dgm:prSet phldrT="[Text]"/>
      <dgm:spPr/>
      <dgm:t>
        <a:bodyPr/>
        <a:lstStyle/>
        <a:p>
          <a:r>
            <a:rPr lang="en-US" dirty="0" smtClean="0"/>
            <a:t>Bullying</a:t>
          </a:r>
          <a:endParaRPr lang="en-US" dirty="0"/>
        </a:p>
      </dgm:t>
    </dgm:pt>
    <dgm:pt modelId="{699C4B90-D766-4713-8899-CF6172C80EC5}" type="parTrans" cxnId="{7622A8CA-F90D-4A1A-8657-AF61BEC9AA6A}">
      <dgm:prSet/>
      <dgm:spPr/>
      <dgm:t>
        <a:bodyPr/>
        <a:lstStyle/>
        <a:p>
          <a:endParaRPr lang="en-US"/>
        </a:p>
      </dgm:t>
    </dgm:pt>
    <dgm:pt modelId="{67FD9335-162B-454F-ADA1-F69FB668A622}" type="sibTrans" cxnId="{7622A8CA-F90D-4A1A-8657-AF61BEC9AA6A}">
      <dgm:prSet/>
      <dgm:spPr/>
      <dgm:t>
        <a:bodyPr/>
        <a:lstStyle/>
        <a:p>
          <a:endParaRPr lang="en-US"/>
        </a:p>
      </dgm:t>
    </dgm:pt>
    <dgm:pt modelId="{7571168E-162A-4F5E-B128-DC9ACC27CDDD}">
      <dgm:prSet phldrT="[Text]"/>
      <dgm:spPr/>
      <dgm:t>
        <a:bodyPr/>
        <a:lstStyle/>
        <a:p>
          <a:r>
            <a:rPr lang="en-US" dirty="0" smtClean="0"/>
            <a:t>Violence</a:t>
          </a:r>
          <a:endParaRPr lang="en-US" dirty="0"/>
        </a:p>
      </dgm:t>
    </dgm:pt>
    <dgm:pt modelId="{00959DFA-FBF2-4A98-B473-663F4FF42067}" type="parTrans" cxnId="{C4635412-0CB3-4777-82E7-A29113A2FDB0}">
      <dgm:prSet/>
      <dgm:spPr/>
      <dgm:t>
        <a:bodyPr/>
        <a:lstStyle/>
        <a:p>
          <a:endParaRPr lang="en-US"/>
        </a:p>
      </dgm:t>
    </dgm:pt>
    <dgm:pt modelId="{9B75F04E-ABA9-483B-956B-98FD0B4C429A}" type="sibTrans" cxnId="{C4635412-0CB3-4777-82E7-A29113A2FDB0}">
      <dgm:prSet/>
      <dgm:spPr/>
      <dgm:t>
        <a:bodyPr/>
        <a:lstStyle/>
        <a:p>
          <a:endParaRPr lang="en-US"/>
        </a:p>
      </dgm:t>
    </dgm:pt>
    <dgm:pt modelId="{4CEA3CCF-38AD-4CAE-A784-DB581A9BC593}" type="pres">
      <dgm:prSet presAssocID="{84C47C49-C725-4835-B86A-F68C1EF1DF20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D7CFB4AA-05A6-443E-A305-CB27A24A0CD1}" type="pres">
      <dgm:prSet presAssocID="{84C47C49-C725-4835-B86A-F68C1EF1DF20}" presName="arrowNode" presStyleLbl="node1" presStyleIdx="0" presStyleCnt="1" custAng="19941884" custScaleX="53917" custScaleY="67673" custLinFactNeighborX="11812" custLinFactNeighborY="1937"/>
      <dgm:spPr>
        <a:solidFill>
          <a:schemeClr val="tx1">
            <a:lumMod val="40000"/>
            <a:lumOff val="60000"/>
          </a:schemeClr>
        </a:solidFill>
      </dgm:spPr>
    </dgm:pt>
    <dgm:pt modelId="{2FCD69EF-7A55-456E-B29C-414976C40089}" type="pres">
      <dgm:prSet presAssocID="{88772E6D-9750-4411-8F71-5C3AD101ABC6}" presName="txNode1" presStyleLbl="revTx" presStyleIdx="0" presStyleCnt="3" custLinFactY="20686" custLinFactNeighborX="-1007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5FF6F-A0ED-429B-B4C0-45249B67FF71}" type="pres">
      <dgm:prSet presAssocID="{D47D5055-B89A-4A8A-A703-5B62075FC502}" presName="txNode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EE54AD-05CF-4FE5-A23F-5E27C961CC85}" type="pres">
      <dgm:prSet presAssocID="{67FD9335-162B-454F-ADA1-F69FB668A622}" presName="dotNode2" presStyleCnt="0"/>
      <dgm:spPr/>
    </dgm:pt>
    <dgm:pt modelId="{55A8F1ED-F135-4F27-BFCA-8A2F49707981}" type="pres">
      <dgm:prSet presAssocID="{67FD9335-162B-454F-ADA1-F69FB668A622}" presName="dotRepeatNode" presStyleLbl="fgShp" presStyleIdx="0" presStyleCnt="1"/>
      <dgm:spPr/>
      <dgm:t>
        <a:bodyPr/>
        <a:lstStyle/>
        <a:p>
          <a:endParaRPr lang="en-US"/>
        </a:p>
      </dgm:t>
    </dgm:pt>
    <dgm:pt modelId="{1D72BB16-CA55-42FA-A44F-4924654274BC}" type="pres">
      <dgm:prSet presAssocID="{7571168E-162A-4F5E-B128-DC9ACC27CDDD}" presName="txNode3" presStyleLbl="revTx" presStyleIdx="2" presStyleCnt="3" custLinFactNeighborX="52806" custLinFactNeighborY="-75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22A8CA-F90D-4A1A-8657-AF61BEC9AA6A}" srcId="{84C47C49-C725-4835-B86A-F68C1EF1DF20}" destId="{D47D5055-B89A-4A8A-A703-5B62075FC502}" srcOrd="1" destOrd="0" parTransId="{699C4B90-D766-4713-8899-CF6172C80EC5}" sibTransId="{67FD9335-162B-454F-ADA1-F69FB668A622}"/>
    <dgm:cxn modelId="{E0A3D9F9-C38B-0445-98B9-82F82124506B}" type="presOf" srcId="{84C47C49-C725-4835-B86A-F68C1EF1DF20}" destId="{4CEA3CCF-38AD-4CAE-A784-DB581A9BC593}" srcOrd="0" destOrd="0" presId="urn:microsoft.com/office/officeart/2009/3/layout/DescendingProcess"/>
    <dgm:cxn modelId="{F9372734-4268-0A4F-9468-BA194E6F11DC}" type="presOf" srcId="{7571168E-162A-4F5E-B128-DC9ACC27CDDD}" destId="{1D72BB16-CA55-42FA-A44F-4924654274BC}" srcOrd="0" destOrd="0" presId="urn:microsoft.com/office/officeart/2009/3/layout/DescendingProcess"/>
    <dgm:cxn modelId="{C4635412-0CB3-4777-82E7-A29113A2FDB0}" srcId="{84C47C49-C725-4835-B86A-F68C1EF1DF20}" destId="{7571168E-162A-4F5E-B128-DC9ACC27CDDD}" srcOrd="2" destOrd="0" parTransId="{00959DFA-FBF2-4A98-B473-663F4FF42067}" sibTransId="{9B75F04E-ABA9-483B-956B-98FD0B4C429A}"/>
    <dgm:cxn modelId="{89FF2A67-5142-429A-817B-9C21795170AD}" srcId="{84C47C49-C725-4835-B86A-F68C1EF1DF20}" destId="{88772E6D-9750-4411-8F71-5C3AD101ABC6}" srcOrd="0" destOrd="0" parTransId="{1BF0ABEE-13F5-48AB-AA17-F5FD8CE331AE}" sibTransId="{974A5BC4-5D23-4830-B34A-264146A8D08D}"/>
    <dgm:cxn modelId="{8FD74212-1494-FE45-82D2-56C37818A359}" type="presOf" srcId="{67FD9335-162B-454F-ADA1-F69FB668A622}" destId="{55A8F1ED-F135-4F27-BFCA-8A2F49707981}" srcOrd="0" destOrd="0" presId="urn:microsoft.com/office/officeart/2009/3/layout/DescendingProcess"/>
    <dgm:cxn modelId="{3B49D274-B1EC-6940-BD1A-54AB4C09C4DE}" type="presOf" srcId="{D47D5055-B89A-4A8A-A703-5B62075FC502}" destId="{B1C5FF6F-A0ED-429B-B4C0-45249B67FF71}" srcOrd="0" destOrd="0" presId="urn:microsoft.com/office/officeart/2009/3/layout/DescendingProcess"/>
    <dgm:cxn modelId="{5BC65081-AE93-3D44-9A5C-9D8205B698E3}" type="presOf" srcId="{88772E6D-9750-4411-8F71-5C3AD101ABC6}" destId="{2FCD69EF-7A55-456E-B29C-414976C40089}" srcOrd="0" destOrd="0" presId="urn:microsoft.com/office/officeart/2009/3/layout/DescendingProcess"/>
    <dgm:cxn modelId="{C05EB372-96D2-0F45-86D8-AA4979A0BCCC}" type="presParOf" srcId="{4CEA3CCF-38AD-4CAE-A784-DB581A9BC593}" destId="{D7CFB4AA-05A6-443E-A305-CB27A24A0CD1}" srcOrd="0" destOrd="0" presId="urn:microsoft.com/office/officeart/2009/3/layout/DescendingProcess"/>
    <dgm:cxn modelId="{735879F1-EA7C-074A-979C-3C97BE24185F}" type="presParOf" srcId="{4CEA3CCF-38AD-4CAE-A784-DB581A9BC593}" destId="{2FCD69EF-7A55-456E-B29C-414976C40089}" srcOrd="1" destOrd="0" presId="urn:microsoft.com/office/officeart/2009/3/layout/DescendingProcess"/>
    <dgm:cxn modelId="{11682D24-3108-3542-91F6-1A622FF4740F}" type="presParOf" srcId="{4CEA3CCF-38AD-4CAE-A784-DB581A9BC593}" destId="{B1C5FF6F-A0ED-429B-B4C0-45249B67FF71}" srcOrd="2" destOrd="0" presId="urn:microsoft.com/office/officeart/2009/3/layout/DescendingProcess"/>
    <dgm:cxn modelId="{715F2785-8277-6A4A-8913-77F8631FC677}" type="presParOf" srcId="{4CEA3CCF-38AD-4CAE-A784-DB581A9BC593}" destId="{84EE54AD-05CF-4FE5-A23F-5E27C961CC85}" srcOrd="3" destOrd="0" presId="urn:microsoft.com/office/officeart/2009/3/layout/DescendingProcess"/>
    <dgm:cxn modelId="{FF8C70C7-0A2D-AC45-97C8-161444B1A642}" type="presParOf" srcId="{84EE54AD-05CF-4FE5-A23F-5E27C961CC85}" destId="{55A8F1ED-F135-4F27-BFCA-8A2F49707981}" srcOrd="0" destOrd="0" presId="urn:microsoft.com/office/officeart/2009/3/layout/DescendingProcess"/>
    <dgm:cxn modelId="{F2645C4D-29E7-3B41-9518-157952758137}" type="presParOf" srcId="{4CEA3CCF-38AD-4CAE-A784-DB581A9BC593}" destId="{1D72BB16-CA55-42FA-A44F-4924654274BC}" srcOrd="4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643635-A340-4D6B-A60F-1C0CFA220A1C}" type="doc">
      <dgm:prSet loTypeId="urn:microsoft.com/office/officeart/2005/8/layout/hProcess9" loCatId="process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59A75FC-5696-40BC-B1D1-70AA55C5B102}">
      <dgm:prSet phldrT="[Text]" custT="1"/>
      <dgm:spPr/>
      <dgm:t>
        <a:bodyPr anchor="ctr"/>
        <a:lstStyle/>
        <a:p>
          <a:r>
            <a:rPr lang="en-US" sz="2400" b="1" dirty="0" smtClean="0"/>
            <a:t>Target</a:t>
          </a:r>
          <a:endParaRPr lang="en-US" sz="2400" b="0" dirty="0">
            <a:solidFill>
              <a:schemeClr val="bg2"/>
            </a:solidFill>
          </a:endParaRPr>
        </a:p>
      </dgm:t>
    </dgm:pt>
    <dgm:pt modelId="{44550015-ED66-4E2D-A796-9DC6FF56FBB7}" type="parTrans" cxnId="{A4B56FCE-E26E-4B48-A846-39787D1BAC3B}">
      <dgm:prSet/>
      <dgm:spPr/>
      <dgm:t>
        <a:bodyPr/>
        <a:lstStyle/>
        <a:p>
          <a:endParaRPr lang="en-US"/>
        </a:p>
      </dgm:t>
    </dgm:pt>
    <dgm:pt modelId="{5931153A-2F60-4FB2-B290-2B2F2388665D}" type="sibTrans" cxnId="{A4B56FCE-E26E-4B48-A846-39787D1BAC3B}">
      <dgm:prSet/>
      <dgm:spPr/>
      <dgm:t>
        <a:bodyPr/>
        <a:lstStyle/>
        <a:p>
          <a:endParaRPr lang="en-US"/>
        </a:p>
      </dgm:t>
    </dgm:pt>
    <dgm:pt modelId="{AD61BEF3-7C85-4AF1-9729-5E2825372F92}">
      <dgm:prSet phldrT="[Text]" custT="1"/>
      <dgm:spPr/>
      <dgm:t>
        <a:bodyPr anchor="ctr"/>
        <a:lstStyle/>
        <a:p>
          <a:r>
            <a:rPr lang="en-US" sz="2400" b="1" dirty="0" smtClean="0"/>
            <a:t>Assess</a:t>
          </a:r>
          <a:endParaRPr lang="en-US" sz="2400" b="0" dirty="0">
            <a:solidFill>
              <a:schemeClr val="bg2"/>
            </a:solidFill>
          </a:endParaRPr>
        </a:p>
      </dgm:t>
      <dgm:extLst/>
    </dgm:pt>
    <dgm:pt modelId="{85298BB8-DEF1-4404-A6DC-315C44D9E11D}" type="parTrans" cxnId="{0BA5DB1B-ADE5-45AA-A389-BAB80DCCE47B}">
      <dgm:prSet/>
      <dgm:spPr/>
      <dgm:t>
        <a:bodyPr/>
        <a:lstStyle/>
        <a:p>
          <a:endParaRPr lang="en-US"/>
        </a:p>
      </dgm:t>
    </dgm:pt>
    <dgm:pt modelId="{71704014-692D-4312-A3FA-C8ECDCFCF159}" type="sibTrans" cxnId="{0BA5DB1B-ADE5-45AA-A389-BAB80DCCE47B}">
      <dgm:prSet/>
      <dgm:spPr/>
      <dgm:t>
        <a:bodyPr/>
        <a:lstStyle/>
        <a:p>
          <a:endParaRPr lang="en-US"/>
        </a:p>
      </dgm:t>
    </dgm:pt>
    <dgm:pt modelId="{E3BC8D87-011A-4CB4-800E-1A950DDCC651}">
      <dgm:prSet phldrT="[Text]" custT="1"/>
      <dgm:spPr/>
      <dgm:t>
        <a:bodyPr anchor="ctr"/>
        <a:lstStyle/>
        <a:p>
          <a:r>
            <a:rPr lang="en-US" sz="2400" b="1" dirty="0" smtClean="0"/>
            <a:t>Prevent</a:t>
          </a:r>
          <a:endParaRPr lang="en-US" sz="2400" b="1" dirty="0">
            <a:solidFill>
              <a:schemeClr val="bg2"/>
            </a:solidFill>
          </a:endParaRPr>
        </a:p>
      </dgm:t>
    </dgm:pt>
    <dgm:pt modelId="{133D637C-C771-40C4-855B-FB3B88711A79}" type="parTrans" cxnId="{4F56ECBF-3980-4D3C-A83C-90E67BD851B2}">
      <dgm:prSet/>
      <dgm:spPr/>
      <dgm:t>
        <a:bodyPr/>
        <a:lstStyle/>
        <a:p>
          <a:endParaRPr lang="en-US"/>
        </a:p>
      </dgm:t>
    </dgm:pt>
    <dgm:pt modelId="{0816F432-C0D0-4147-A172-6BDCA381162F}" type="sibTrans" cxnId="{4F56ECBF-3980-4D3C-A83C-90E67BD851B2}">
      <dgm:prSet/>
      <dgm:spPr/>
      <dgm:t>
        <a:bodyPr/>
        <a:lstStyle/>
        <a:p>
          <a:endParaRPr lang="en-US"/>
        </a:p>
      </dgm:t>
    </dgm:pt>
    <dgm:pt modelId="{94F2A9A5-86AA-495C-AABB-9AED27A9A9F6}" type="pres">
      <dgm:prSet presAssocID="{D6643635-A340-4D6B-A60F-1C0CFA220A1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981C53-2A9E-483D-A085-C41EA4737933}" type="pres">
      <dgm:prSet presAssocID="{D6643635-A340-4D6B-A60F-1C0CFA220A1C}" presName="arrow" presStyleLbl="bgShp" presStyleIdx="0" presStyleCnt="1" custScaleX="117647" custLinFactNeighborX="-8824" custLinFactNeighborY="-18417"/>
      <dgm:spPr/>
    </dgm:pt>
    <dgm:pt modelId="{B3ECBFFF-46F4-434D-A521-529FCC636655}" type="pres">
      <dgm:prSet presAssocID="{D6643635-A340-4D6B-A60F-1C0CFA220A1C}" presName="linearProcess" presStyleCnt="0"/>
      <dgm:spPr/>
    </dgm:pt>
    <dgm:pt modelId="{B02A3B94-6B19-4CE1-8A57-49CFFB99114A}" type="pres">
      <dgm:prSet presAssocID="{759A75FC-5696-40BC-B1D1-70AA55C5B102}" presName="textNode" presStyleLbl="node1" presStyleIdx="0" presStyleCnt="3" custLinFactX="-12963" custLinFactNeighborX="-100000" custLinFactNeighborY="2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D50C1-41CF-40E3-9182-CBF47C4CD2D0}" type="pres">
      <dgm:prSet presAssocID="{5931153A-2F60-4FB2-B290-2B2F2388665D}" presName="sibTrans" presStyleCnt="0"/>
      <dgm:spPr/>
    </dgm:pt>
    <dgm:pt modelId="{0A45BE65-2CED-447F-9499-562409258B3A}" type="pres">
      <dgm:prSet presAssocID="{AD61BEF3-7C85-4AF1-9729-5E2825372F92}" presName="textNode" presStyleLbl="node1" presStyleIdx="1" presStyleCnt="3" custLinFactNeighborX="-47368" custLinFactNeighborY="2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D4F58-55BD-4FC6-9A73-63A7254D3DE3}" type="pres">
      <dgm:prSet presAssocID="{71704014-692D-4312-A3FA-C8ECDCFCF159}" presName="sibTrans" presStyleCnt="0"/>
      <dgm:spPr/>
    </dgm:pt>
    <dgm:pt modelId="{86DA2C5A-F642-47EE-B523-D388D7426EB3}" type="pres">
      <dgm:prSet presAssocID="{E3BC8D87-011A-4CB4-800E-1A950DDCC651}" presName="textNode" presStyleLbl="node1" presStyleIdx="2" presStyleCnt="3" custLinFactNeighborX="-94737" custLinFactNeighborY="2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A5DB1B-ADE5-45AA-A389-BAB80DCCE47B}" srcId="{D6643635-A340-4D6B-A60F-1C0CFA220A1C}" destId="{AD61BEF3-7C85-4AF1-9729-5E2825372F92}" srcOrd="1" destOrd="0" parTransId="{85298BB8-DEF1-4404-A6DC-315C44D9E11D}" sibTransId="{71704014-692D-4312-A3FA-C8ECDCFCF159}"/>
    <dgm:cxn modelId="{A4B56FCE-E26E-4B48-A846-39787D1BAC3B}" srcId="{D6643635-A340-4D6B-A60F-1C0CFA220A1C}" destId="{759A75FC-5696-40BC-B1D1-70AA55C5B102}" srcOrd="0" destOrd="0" parTransId="{44550015-ED66-4E2D-A796-9DC6FF56FBB7}" sibTransId="{5931153A-2F60-4FB2-B290-2B2F2388665D}"/>
    <dgm:cxn modelId="{04F89903-5F30-3D42-9245-1125292FF2B6}" type="presOf" srcId="{759A75FC-5696-40BC-B1D1-70AA55C5B102}" destId="{B02A3B94-6B19-4CE1-8A57-49CFFB99114A}" srcOrd="0" destOrd="0" presId="urn:microsoft.com/office/officeart/2005/8/layout/hProcess9"/>
    <dgm:cxn modelId="{4F56ECBF-3980-4D3C-A83C-90E67BD851B2}" srcId="{D6643635-A340-4D6B-A60F-1C0CFA220A1C}" destId="{E3BC8D87-011A-4CB4-800E-1A950DDCC651}" srcOrd="2" destOrd="0" parTransId="{133D637C-C771-40C4-855B-FB3B88711A79}" sibTransId="{0816F432-C0D0-4147-A172-6BDCA381162F}"/>
    <dgm:cxn modelId="{5A86D5DE-F1F1-A543-86BC-BD01C61CB169}" type="presOf" srcId="{AD61BEF3-7C85-4AF1-9729-5E2825372F92}" destId="{0A45BE65-2CED-447F-9499-562409258B3A}" srcOrd="0" destOrd="0" presId="urn:microsoft.com/office/officeart/2005/8/layout/hProcess9"/>
    <dgm:cxn modelId="{691E352F-5D0F-384F-99A8-2EF59E32C8BF}" type="presOf" srcId="{E3BC8D87-011A-4CB4-800E-1A950DDCC651}" destId="{86DA2C5A-F642-47EE-B523-D388D7426EB3}" srcOrd="0" destOrd="0" presId="urn:microsoft.com/office/officeart/2005/8/layout/hProcess9"/>
    <dgm:cxn modelId="{2774FF1D-20D2-ED44-96AE-0A85D5A8F86D}" type="presOf" srcId="{D6643635-A340-4D6B-A60F-1C0CFA220A1C}" destId="{94F2A9A5-86AA-495C-AABB-9AED27A9A9F6}" srcOrd="0" destOrd="0" presId="urn:microsoft.com/office/officeart/2005/8/layout/hProcess9"/>
    <dgm:cxn modelId="{5AA1FFAA-5D33-8642-B1BD-C5B807BF8128}" type="presParOf" srcId="{94F2A9A5-86AA-495C-AABB-9AED27A9A9F6}" destId="{49981C53-2A9E-483D-A085-C41EA4737933}" srcOrd="0" destOrd="0" presId="urn:microsoft.com/office/officeart/2005/8/layout/hProcess9"/>
    <dgm:cxn modelId="{8DE4E30D-A7EB-D049-AA3E-69C4B5FEE81D}" type="presParOf" srcId="{94F2A9A5-86AA-495C-AABB-9AED27A9A9F6}" destId="{B3ECBFFF-46F4-434D-A521-529FCC636655}" srcOrd="1" destOrd="0" presId="urn:microsoft.com/office/officeart/2005/8/layout/hProcess9"/>
    <dgm:cxn modelId="{76352B24-3349-7445-B104-139E32DD24AF}" type="presParOf" srcId="{B3ECBFFF-46F4-434D-A521-529FCC636655}" destId="{B02A3B94-6B19-4CE1-8A57-49CFFB99114A}" srcOrd="0" destOrd="0" presId="urn:microsoft.com/office/officeart/2005/8/layout/hProcess9"/>
    <dgm:cxn modelId="{943C4E9B-E926-9A43-BD06-8D263BF6A502}" type="presParOf" srcId="{B3ECBFFF-46F4-434D-A521-529FCC636655}" destId="{938D50C1-41CF-40E3-9182-CBF47C4CD2D0}" srcOrd="1" destOrd="0" presId="urn:microsoft.com/office/officeart/2005/8/layout/hProcess9"/>
    <dgm:cxn modelId="{67245D85-6600-B142-9D7A-1D8CD0C68384}" type="presParOf" srcId="{B3ECBFFF-46F4-434D-A521-529FCC636655}" destId="{0A45BE65-2CED-447F-9499-562409258B3A}" srcOrd="2" destOrd="0" presId="urn:microsoft.com/office/officeart/2005/8/layout/hProcess9"/>
    <dgm:cxn modelId="{14560F13-7B56-B848-B4CF-E1168F58EB1C}" type="presParOf" srcId="{B3ECBFFF-46F4-434D-A521-529FCC636655}" destId="{DD6D4F58-55BD-4FC6-9A73-63A7254D3DE3}" srcOrd="3" destOrd="0" presId="urn:microsoft.com/office/officeart/2005/8/layout/hProcess9"/>
    <dgm:cxn modelId="{10B69DEF-6FEA-B64E-996B-35FE341D2785}" type="presParOf" srcId="{B3ECBFFF-46F4-434D-A521-529FCC636655}" destId="{86DA2C5A-F642-47EE-B523-D388D7426EB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C95A5-9E2E-4CB8-A52A-2A1A10AF59ED}">
      <dsp:nvSpPr>
        <dsp:cNvPr id="0" name=""/>
        <dsp:cNvSpPr/>
      </dsp:nvSpPr>
      <dsp:spPr>
        <a:xfrm>
          <a:off x="39137" y="90466"/>
          <a:ext cx="750610" cy="1580051"/>
        </a:xfrm>
        <a:prstGeom prst="upArrow">
          <a:avLst/>
        </a:prstGeom>
        <a:solidFill>
          <a:schemeClr val="tx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AA66E-A497-4F63-B502-D8AC95C13B14}">
      <dsp:nvSpPr>
        <dsp:cNvPr id="0" name=""/>
        <dsp:cNvSpPr/>
      </dsp:nvSpPr>
      <dsp:spPr>
        <a:xfrm>
          <a:off x="19" y="164682"/>
          <a:ext cx="8195629" cy="695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600" b="1" kern="1200" dirty="0" smtClean="0"/>
            <a:t>	Leadership traits that may assist in preventing infections</a:t>
          </a:r>
          <a:r>
            <a:rPr lang="en-US" sz="1600" b="1" kern="1200" baseline="30000" dirty="0" smtClean="0"/>
            <a:t>3</a:t>
          </a:r>
          <a:r>
            <a:rPr lang="en-US" sz="1600" b="1" kern="1200" dirty="0" smtClean="0"/>
            <a:t>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600" kern="1200" dirty="0" smtClean="0"/>
            <a:t>	Proactive, Positive, Visible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600" kern="1200" dirty="0" smtClean="0"/>
            <a:t>	Supportive of Change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600" kern="1200" dirty="0" smtClean="0"/>
            <a:t>	Clear Responsibilities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600" kern="1200" dirty="0" smtClean="0"/>
            <a:t>	Clear Policies</a:t>
          </a:r>
          <a:endParaRPr lang="en-US" sz="1600" kern="1200" dirty="0"/>
        </a:p>
      </dsp:txBody>
      <dsp:txXfrm>
        <a:off x="19" y="164682"/>
        <a:ext cx="8195629" cy="695834"/>
      </dsp:txXfrm>
    </dsp:sp>
    <dsp:sp modelId="{79CE3549-70AB-4B5A-96F8-A2A26DBE01F3}">
      <dsp:nvSpPr>
        <dsp:cNvPr id="0" name=""/>
        <dsp:cNvSpPr/>
      </dsp:nvSpPr>
      <dsp:spPr>
        <a:xfrm flipH="1">
          <a:off x="1567903" y="1788022"/>
          <a:ext cx="784840" cy="1777855"/>
        </a:xfrm>
        <a:prstGeom prst="downArrow">
          <a:avLst/>
        </a:prstGeom>
        <a:solidFill>
          <a:schemeClr val="tx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7A1A5-FCF7-4B25-B24B-5507739B61B2}">
      <dsp:nvSpPr>
        <dsp:cNvPr id="0" name=""/>
        <dsp:cNvSpPr/>
      </dsp:nvSpPr>
      <dsp:spPr>
        <a:xfrm>
          <a:off x="2173065" y="1778119"/>
          <a:ext cx="6022562" cy="1777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Leadership traits that may be associated with risk</a:t>
          </a:r>
          <a:r>
            <a:rPr lang="en-US" sz="1600" b="1" kern="1200" baseline="30000" dirty="0" smtClean="0"/>
            <a:t>2</a:t>
          </a:r>
          <a:r>
            <a:rPr lang="en-US" sz="1600" kern="1200" dirty="0" smtClean="0"/>
            <a:t>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Reactive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Laissez Faire Management Style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Failure to assign responsibility/ maintain accountability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Wide Span of Control</a:t>
          </a:r>
          <a:endParaRPr lang="en-US" sz="1600" kern="1200" dirty="0"/>
        </a:p>
      </dsp:txBody>
      <dsp:txXfrm>
        <a:off x="2173065" y="1778119"/>
        <a:ext cx="6022562" cy="1777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7AE06-4BF9-4449-B071-33FDD625F07E}">
      <dsp:nvSpPr>
        <dsp:cNvPr id="0" name=""/>
        <dsp:cNvSpPr/>
      </dsp:nvSpPr>
      <dsp:spPr>
        <a:xfrm>
          <a:off x="1652741" y="0"/>
          <a:ext cx="3720490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tx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chemeClr val="bg1">
                <a:lumMod val="7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>
                  <a:lumMod val="75000"/>
                </a:schemeClr>
              </a:solidFill>
            </a:rPr>
            <a:t>Nurse to patient staffing ratios have been inversely associated with healthcare associated infections (UTI and SSI)</a:t>
          </a:r>
          <a:r>
            <a:rPr lang="en-US" sz="1400" kern="1200" baseline="30000" dirty="0" smtClean="0">
              <a:solidFill>
                <a:schemeClr val="bg1">
                  <a:lumMod val="75000"/>
                </a:schemeClr>
              </a:solidFill>
            </a:rPr>
            <a:t>1</a:t>
          </a:r>
          <a:endParaRPr lang="en-US" sz="14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1652741" y="176795"/>
        <a:ext cx="3190104" cy="1060773"/>
      </dsp:txXfrm>
    </dsp:sp>
    <dsp:sp modelId="{CD4E6C4C-2C37-45B0-9752-BF6E34988D9F}">
      <dsp:nvSpPr>
        <dsp:cNvPr id="0" name=""/>
        <dsp:cNvSpPr/>
      </dsp:nvSpPr>
      <dsp:spPr>
        <a:xfrm>
          <a:off x="0" y="18400"/>
          <a:ext cx="1616117" cy="1414363"/>
        </a:xfrm>
        <a:prstGeom prst="roundRect">
          <a:avLst/>
        </a:prstGeom>
        <a:solidFill>
          <a:schemeClr val="tx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Nurse Staffing Ratios</a:t>
          </a:r>
          <a:endParaRPr lang="en-US" sz="1600" kern="1200" dirty="0"/>
        </a:p>
      </dsp:txBody>
      <dsp:txXfrm>
        <a:off x="69044" y="87444"/>
        <a:ext cx="1478029" cy="1276275"/>
      </dsp:txXfrm>
    </dsp:sp>
    <dsp:sp modelId="{6AB2BDBD-AF3F-44DE-BFEC-63CECC3500ED}">
      <dsp:nvSpPr>
        <dsp:cNvPr id="0" name=""/>
        <dsp:cNvSpPr/>
      </dsp:nvSpPr>
      <dsp:spPr>
        <a:xfrm>
          <a:off x="1598971" y="1555799"/>
          <a:ext cx="3720458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tx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bg1">
                  <a:lumMod val="75000"/>
                </a:schemeClr>
              </a:solidFill>
            </a:rPr>
            <a:t>Inpatient wards with occupancy rates of 80-89.9 % had CDI rates that were 56% higher than baseline occupancy rates (0-69%)</a:t>
          </a:r>
          <a:r>
            <a:rPr lang="en-US" sz="1500" kern="1200" baseline="30000" dirty="0" smtClean="0">
              <a:solidFill>
                <a:schemeClr val="bg1">
                  <a:lumMod val="75000"/>
                </a:schemeClr>
              </a:solidFill>
            </a:rPr>
            <a:t>2</a:t>
          </a:r>
          <a:endParaRPr lang="en-US" sz="1500" kern="1200" dirty="0"/>
        </a:p>
      </dsp:txBody>
      <dsp:txXfrm>
        <a:off x="1598971" y="1732594"/>
        <a:ext cx="3190072" cy="1060773"/>
      </dsp:txXfrm>
    </dsp:sp>
    <dsp:sp modelId="{8D75F1DF-AD09-4D79-BE63-CC425FBAE304}">
      <dsp:nvSpPr>
        <dsp:cNvPr id="0" name=""/>
        <dsp:cNvSpPr/>
      </dsp:nvSpPr>
      <dsp:spPr>
        <a:xfrm>
          <a:off x="0" y="1555799"/>
          <a:ext cx="1545169" cy="1414363"/>
        </a:xfrm>
        <a:prstGeom prst="roundRect">
          <a:avLst/>
        </a:prstGeom>
        <a:solidFill>
          <a:schemeClr val="tx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High Occupancy</a:t>
          </a:r>
          <a:endParaRPr lang="en-US" sz="1600" kern="1200" dirty="0"/>
        </a:p>
      </dsp:txBody>
      <dsp:txXfrm>
        <a:off x="69044" y="1624843"/>
        <a:ext cx="1407081" cy="1276275"/>
      </dsp:txXfrm>
    </dsp:sp>
    <dsp:sp modelId="{4C71339D-E412-4C42-84FD-8F512A608A98}">
      <dsp:nvSpPr>
        <dsp:cNvPr id="0" name=""/>
        <dsp:cNvSpPr/>
      </dsp:nvSpPr>
      <dsp:spPr>
        <a:xfrm>
          <a:off x="1661311" y="3070554"/>
          <a:ext cx="3704854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tx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bg1">
                  <a:lumMod val="75000"/>
                </a:schemeClr>
              </a:solidFill>
            </a:rPr>
            <a:t>Stress and chaos may be associated with poorer infection prevention practices</a:t>
          </a:r>
          <a:r>
            <a:rPr lang="en-US" sz="1500" kern="1200" baseline="30000" dirty="0" smtClean="0">
              <a:solidFill>
                <a:schemeClr val="bg1">
                  <a:lumMod val="75000"/>
                </a:schemeClr>
              </a:solidFill>
            </a:rPr>
            <a:t>3</a:t>
          </a:r>
          <a:endParaRPr lang="en-US" sz="15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1661311" y="3247349"/>
        <a:ext cx="3174468" cy="1060773"/>
      </dsp:txXfrm>
    </dsp:sp>
    <dsp:sp modelId="{DC6AD939-5D6A-44E7-9B8D-AD142FAEAB32}">
      <dsp:nvSpPr>
        <dsp:cNvPr id="0" name=""/>
        <dsp:cNvSpPr/>
      </dsp:nvSpPr>
      <dsp:spPr>
        <a:xfrm>
          <a:off x="0" y="3048221"/>
          <a:ext cx="1581815" cy="1414363"/>
        </a:xfrm>
        <a:prstGeom prst="roundRect">
          <a:avLst/>
        </a:prstGeom>
        <a:solidFill>
          <a:schemeClr val="tx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Feeling Overwhelmed</a:t>
          </a:r>
          <a:endParaRPr lang="en-US" sz="1600" kern="1200" dirty="0"/>
        </a:p>
      </dsp:txBody>
      <dsp:txXfrm>
        <a:off x="69044" y="3117265"/>
        <a:ext cx="1443727" cy="12762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FB4AA-05A6-443E-A305-CB27A24A0CD1}">
      <dsp:nvSpPr>
        <dsp:cNvPr id="0" name=""/>
        <dsp:cNvSpPr/>
      </dsp:nvSpPr>
      <dsp:spPr>
        <a:xfrm rot="2738258">
          <a:off x="1111757" y="835483"/>
          <a:ext cx="1367618" cy="608037"/>
        </a:xfrm>
        <a:prstGeom prst="swooshArrow">
          <a:avLst>
            <a:gd name="adj1" fmla="val 16310"/>
            <a:gd name="adj2" fmla="val 31370"/>
          </a:avLst>
        </a:prstGeom>
        <a:solidFill>
          <a:schemeClr val="tx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8F1ED-F135-4F27-BFCA-8A2F49707981}">
      <dsp:nvSpPr>
        <dsp:cNvPr id="0" name=""/>
        <dsp:cNvSpPr/>
      </dsp:nvSpPr>
      <dsp:spPr>
        <a:xfrm>
          <a:off x="1637973" y="851933"/>
          <a:ext cx="47829" cy="47829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CD69EF-7A55-456E-B29C-414976C40089}">
      <dsp:nvSpPr>
        <dsp:cNvPr id="0" name=""/>
        <dsp:cNvSpPr/>
      </dsp:nvSpPr>
      <dsp:spPr>
        <a:xfrm>
          <a:off x="417811" y="423657"/>
          <a:ext cx="892961" cy="351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Incivility</a:t>
          </a:r>
          <a:endParaRPr lang="en-US" sz="1800" kern="1200" dirty="0"/>
        </a:p>
      </dsp:txBody>
      <dsp:txXfrm>
        <a:off x="417811" y="423657"/>
        <a:ext cx="892961" cy="351041"/>
      </dsp:txXfrm>
    </dsp:sp>
    <dsp:sp modelId="{B1C5FF6F-A0ED-429B-B4C0-45249B67FF71}">
      <dsp:nvSpPr>
        <dsp:cNvPr id="0" name=""/>
        <dsp:cNvSpPr/>
      </dsp:nvSpPr>
      <dsp:spPr>
        <a:xfrm>
          <a:off x="1859304" y="700327"/>
          <a:ext cx="1061899" cy="351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Bullying</a:t>
          </a:r>
          <a:endParaRPr lang="en-US" sz="1800" kern="1200" dirty="0"/>
        </a:p>
      </dsp:txBody>
      <dsp:txXfrm>
        <a:off x="1859304" y="700327"/>
        <a:ext cx="1061899" cy="351041"/>
      </dsp:txXfrm>
    </dsp:sp>
    <dsp:sp modelId="{1D72BB16-CA55-42FA-A44F-4924654274BC}">
      <dsp:nvSpPr>
        <dsp:cNvPr id="0" name=""/>
        <dsp:cNvSpPr/>
      </dsp:nvSpPr>
      <dsp:spPr>
        <a:xfrm>
          <a:off x="2222295" y="1576747"/>
          <a:ext cx="1206704" cy="351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Violence</a:t>
          </a:r>
          <a:endParaRPr lang="en-US" sz="1800" kern="1200" dirty="0"/>
        </a:p>
      </dsp:txBody>
      <dsp:txXfrm>
        <a:off x="2222295" y="1576747"/>
        <a:ext cx="1206704" cy="3510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81C53-2A9E-483D-A085-C41EA4737933}">
      <dsp:nvSpPr>
        <dsp:cNvPr id="0" name=""/>
        <dsp:cNvSpPr/>
      </dsp:nvSpPr>
      <dsp:spPr>
        <a:xfrm>
          <a:off x="0" y="0"/>
          <a:ext cx="7238996" cy="2286000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A3B94-6B19-4CE1-8A57-49CFFB99114A}">
      <dsp:nvSpPr>
        <dsp:cNvPr id="0" name=""/>
        <dsp:cNvSpPr/>
      </dsp:nvSpPr>
      <dsp:spPr>
        <a:xfrm>
          <a:off x="0" y="711458"/>
          <a:ext cx="2171700" cy="914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Target</a:t>
          </a:r>
          <a:endParaRPr lang="en-US" sz="2400" b="0" kern="1200" dirty="0">
            <a:solidFill>
              <a:schemeClr val="bg2"/>
            </a:solidFill>
          </a:endParaRPr>
        </a:p>
      </dsp:txBody>
      <dsp:txXfrm>
        <a:off x="44637" y="756095"/>
        <a:ext cx="2082426" cy="825126"/>
      </dsp:txXfrm>
    </dsp:sp>
    <dsp:sp modelId="{0A45BE65-2CED-447F-9499-562409258B3A}">
      <dsp:nvSpPr>
        <dsp:cNvPr id="0" name=""/>
        <dsp:cNvSpPr/>
      </dsp:nvSpPr>
      <dsp:spPr>
        <a:xfrm>
          <a:off x="2362201" y="711458"/>
          <a:ext cx="2171700" cy="914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Assess</a:t>
          </a:r>
          <a:endParaRPr lang="en-US" sz="2400" b="0" kern="1200" dirty="0">
            <a:solidFill>
              <a:schemeClr val="bg2"/>
            </a:solidFill>
          </a:endParaRPr>
        </a:p>
      </dsp:txBody>
      <dsp:txXfrm>
        <a:off x="2406838" y="756095"/>
        <a:ext cx="2082426" cy="825126"/>
      </dsp:txXfrm>
    </dsp:sp>
    <dsp:sp modelId="{86DA2C5A-F642-47EE-B523-D388D7426EB3}">
      <dsp:nvSpPr>
        <dsp:cNvPr id="0" name=""/>
        <dsp:cNvSpPr/>
      </dsp:nvSpPr>
      <dsp:spPr>
        <a:xfrm>
          <a:off x="4724399" y="711458"/>
          <a:ext cx="2171700" cy="914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Prevent</a:t>
          </a:r>
          <a:endParaRPr lang="en-US" sz="2400" b="1" kern="1200" dirty="0">
            <a:solidFill>
              <a:schemeClr val="bg2"/>
            </a:solidFill>
          </a:endParaRPr>
        </a:p>
      </dsp:txBody>
      <dsp:txXfrm>
        <a:off x="4769036" y="756095"/>
        <a:ext cx="2082426" cy="825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09538"/>
            <a:ext cx="6858000" cy="660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latin typeface="Calibri" pitchFamily="34" charset="0"/>
              </a:defRPr>
            </a:lvl1pPr>
          </a:lstStyle>
          <a:p>
            <a:r>
              <a:rPr lang="en-US" altLang="en-US"/>
              <a:t>Being Heard: The IP and Organizational Structure</a:t>
            </a:r>
            <a:br>
              <a:rPr lang="en-US" altLang="en-US"/>
            </a:br>
            <a:r>
              <a:rPr lang="en-US" altLang="en-US"/>
              <a:t>Janet Glowicz, Centers for Disease Control, Atlanta</a:t>
            </a:r>
            <a:br>
              <a:rPr lang="en-US" altLang="en-US"/>
            </a:br>
            <a:r>
              <a:rPr lang="en-US" altLang="en-US"/>
              <a:t>Broadcast live from APIC 2016 conference (www.apic.org)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304213"/>
            <a:ext cx="68580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>
                <a:latin typeface="Calibri" pitchFamily="34" charset="0"/>
              </a:defRPr>
            </a:lvl1pPr>
          </a:lstStyle>
          <a:p>
            <a:r>
              <a:rPr lang="en-US" altLang="en-US"/>
              <a:t>A Webber Training Teleclass</a:t>
            </a:r>
            <a:br>
              <a:rPr lang="en-US" altLang="en-US"/>
            </a:br>
            <a:r>
              <a:rPr lang="en-US" altLang="en-US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DDB522B-4452-4606-8CE6-D6E1254CE9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508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C94BEDC-7AD7-432A-B32A-C270693E9FF2}" type="datetime1">
              <a:rPr lang="en-US" altLang="en-US"/>
              <a:pPr/>
              <a:t>6/12/2016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2E484FD-D0EA-4222-9DB2-A0E7F9F7D1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552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E908DD3-0E64-45A6-879F-0056B84D28E3}" type="slidenum">
              <a:rPr lang="en-US" altLang="en-US" sz="1200">
                <a:latin typeface="Calibri" pitchFamily="34" charset="0"/>
              </a:rPr>
              <a:pPr eaLnBrk="1" hangingPunct="1"/>
              <a:t>1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91B4375-C568-46ED-802A-07F831180D3B}" type="slidenum">
              <a:rPr lang="en-US" altLang="en-US" sz="1200">
                <a:latin typeface="Calibri" pitchFamily="34" charset="0"/>
              </a:rPr>
              <a:pPr eaLnBrk="1" hangingPunct="1"/>
              <a:t>12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B0A6DE4-A9FB-449A-A65F-6ADF4EB87315}" type="slidenum">
              <a:rPr lang="en-US" altLang="en-US" sz="1200">
                <a:latin typeface="Calibri" pitchFamily="34" charset="0"/>
              </a:rPr>
              <a:pPr eaLnBrk="1" hangingPunct="1"/>
              <a:t>13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B56D079-C696-42CD-A907-9C83F8E5E7C0}" type="slidenum">
              <a:rPr lang="en-US" altLang="en-US" sz="1200">
                <a:latin typeface="Calibri" pitchFamily="34" charset="0"/>
              </a:rPr>
              <a:pPr eaLnBrk="1" hangingPunct="1"/>
              <a:t>14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25840A6-91EC-4C40-B7A0-EF24E8B26FA5}" type="slidenum">
              <a:rPr lang="en-US" altLang="en-US" sz="1200">
                <a:latin typeface="Calibri" pitchFamily="34" charset="0"/>
              </a:rPr>
              <a:pPr eaLnBrk="1" hangingPunct="1"/>
              <a:t>16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A2CCA4D-AFD0-4489-8DD3-AFC8696F2D26}" type="slidenum">
              <a:rPr lang="en-US" altLang="en-US" sz="1200">
                <a:latin typeface="Calibri" pitchFamily="34" charset="0"/>
              </a:rPr>
              <a:pPr eaLnBrk="1" hangingPunct="1"/>
              <a:t>17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088808E-B7C2-4AE5-BAD1-921A05238CC2}" type="slidenum">
              <a:rPr lang="en-US" altLang="en-US" sz="1200">
                <a:latin typeface="Calibri" pitchFamily="34" charset="0"/>
              </a:rPr>
              <a:pPr eaLnBrk="1" hangingPunct="1"/>
              <a:t>18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921CDC9-ECE2-4618-AA20-2B7BB4A7E0E1}" type="slidenum">
              <a:rPr lang="en-US" altLang="en-US" sz="1200">
                <a:latin typeface="Calibri" pitchFamily="34" charset="0"/>
              </a:rPr>
              <a:pPr eaLnBrk="1" hangingPunct="1"/>
              <a:t>19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30D7694-D112-40DB-B68A-C08F72E2BD50}" type="slidenum">
              <a:rPr lang="en-US" altLang="en-US" sz="1200">
                <a:latin typeface="Calibri" pitchFamily="34" charset="0"/>
              </a:rPr>
              <a:pPr eaLnBrk="1" hangingPunct="1"/>
              <a:t>20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E5DB528-2FBB-4765-8BCB-500665A3DA65}" type="slidenum">
              <a:rPr lang="en-US" altLang="en-US" sz="1200">
                <a:latin typeface="Calibri" pitchFamily="34" charset="0"/>
              </a:rPr>
              <a:pPr eaLnBrk="1" hangingPunct="1"/>
              <a:t>24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1038DCD-B440-466B-AEBA-D7DB30FDC183}" type="slidenum">
              <a:rPr lang="en-US" altLang="en-US" sz="1200">
                <a:latin typeface="Calibri" pitchFamily="34" charset="0"/>
              </a:rPr>
              <a:pPr eaLnBrk="1" hangingPunct="1"/>
              <a:t>25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773350C-F418-4B08-8840-54E125649D26}" type="slidenum">
              <a:rPr lang="en-US" altLang="en-US" sz="1200">
                <a:latin typeface="Calibri" pitchFamily="34" charset="0"/>
              </a:rPr>
              <a:pPr eaLnBrk="1" hangingPunct="1"/>
              <a:t>4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941F22E-86A6-42B3-8E49-E48765434964}" type="slidenum">
              <a:rPr lang="en-US" altLang="en-US" sz="1200">
                <a:latin typeface="Calibri" pitchFamily="34" charset="0"/>
              </a:rPr>
              <a:pPr eaLnBrk="1" hangingPunct="1"/>
              <a:t>26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DADBF6F-E36C-4FEC-9A0B-BF515C7C995A}" type="slidenum">
              <a:rPr lang="en-US" altLang="en-US" sz="1200">
                <a:latin typeface="Calibri" pitchFamily="34" charset="0"/>
              </a:rPr>
              <a:pPr eaLnBrk="1" hangingPunct="1"/>
              <a:t>27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A4AB25F-A5C2-493D-98EA-2C76B432A298}" type="slidenum">
              <a:rPr lang="en-US" altLang="en-US" sz="1200">
                <a:latin typeface="Calibri" pitchFamily="34" charset="0"/>
              </a:rPr>
              <a:pPr eaLnBrk="1" hangingPunct="1"/>
              <a:t>29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56496BB-251C-4772-AB70-E46CED77532D}" type="slidenum">
              <a:rPr lang="en-US" altLang="en-US" sz="1200">
                <a:latin typeface="Calibri" pitchFamily="34" charset="0"/>
              </a:rPr>
              <a:pPr eaLnBrk="1" hangingPunct="1"/>
              <a:t>5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3017A8E-B975-4E42-B868-6975A5420CB4}" type="slidenum">
              <a:rPr lang="en-US" altLang="en-US" sz="1200">
                <a:latin typeface="Calibri" pitchFamily="34" charset="0"/>
              </a:rPr>
              <a:pPr eaLnBrk="1" hangingPunct="1"/>
              <a:t>6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92B6E6C-6FEF-41C9-9A03-3C3A2F4DE5C6}" type="slidenum">
              <a:rPr lang="en-US" altLang="en-US" sz="1200">
                <a:latin typeface="Calibri" pitchFamily="34" charset="0"/>
              </a:rPr>
              <a:pPr eaLnBrk="1" hangingPunct="1"/>
              <a:t>7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CACECF8-00BB-4656-91B9-004A2615C9AC}" type="slidenum">
              <a:rPr lang="en-US" altLang="en-US" sz="1200">
                <a:latin typeface="Calibri" pitchFamily="34" charset="0"/>
              </a:rPr>
              <a:pPr eaLnBrk="1" hangingPunct="1"/>
              <a:t>8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74A6BC7-9C1E-4745-B2DF-847B79A61926}" type="slidenum">
              <a:rPr lang="en-US" altLang="en-US" sz="1200">
                <a:latin typeface="Calibri" pitchFamily="34" charset="0"/>
              </a:rPr>
              <a:pPr eaLnBrk="1" hangingPunct="1"/>
              <a:t>9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C73630B-3F9E-4FD2-B0FC-6F65A8A771B0}" type="slidenum">
              <a:rPr lang="en-US" altLang="en-US" sz="1200">
                <a:latin typeface="Calibri" pitchFamily="34" charset="0"/>
              </a:rPr>
              <a:pPr eaLnBrk="1" hangingPunct="1"/>
              <a:t>10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97063FC-DE06-40A5-B491-93BE7125DF92}" type="slidenum">
              <a:rPr lang="en-US" altLang="en-US" sz="1200">
                <a:latin typeface="Calibri" pitchFamily="34" charset="0"/>
              </a:rPr>
              <a:pPr eaLnBrk="1" hangingPunct="1"/>
              <a:t>11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3434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75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75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128602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C000"/>
                </a:solidFill>
                <a:latin typeface="Myriad Web Pro" pitchFamily="34" charset="0"/>
              </a:defRPr>
            </a:lvl1pPr>
          </a:lstStyle>
          <a:p>
            <a:fld id="{669CB95B-BB66-4EC0-91F5-00584BA96A81}" type="datetime1">
              <a:rPr lang="en-US" altLang="en-US"/>
              <a:pPr/>
              <a:t>6/12/2016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C000"/>
                </a:solidFill>
                <a:latin typeface="Myriad Web Pro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C000"/>
                </a:solidFill>
                <a:latin typeface="Myriad Web Pro" pitchFamily="34" charset="0"/>
              </a:defRPr>
            </a:lvl1pPr>
          </a:lstStyle>
          <a:p>
            <a:fld id="{E84AC659-E0A3-40AD-B14E-D045376502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65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C000"/>
                </a:solidFill>
                <a:latin typeface="Myriad Web Pro" pitchFamily="34" charset="0"/>
              </a:defRPr>
            </a:lvl1pPr>
          </a:lstStyle>
          <a:p>
            <a:fld id="{7638C830-C75F-4BA1-88C2-ACF2026A64BE}" type="datetime1">
              <a:rPr lang="en-US" altLang="en-US"/>
              <a:pPr/>
              <a:t>6/12/2016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C000"/>
                </a:solidFill>
                <a:latin typeface="Myriad Web Pro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C000"/>
                </a:solidFill>
                <a:latin typeface="Myriad Web Pro" pitchFamily="34" charset="0"/>
              </a:defRPr>
            </a:lvl1pPr>
          </a:lstStyle>
          <a:p>
            <a:fld id="{DAE3860C-588B-4430-968A-2BCF78F14F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901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3434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75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75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52023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Content Badg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879994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9901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2267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25966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823455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850"/>
              </a:lnSpc>
              <a:defRPr sz="27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1650"/>
              </a:lnSpc>
              <a:buNone/>
              <a:defRPr sz="1500" baseline="0">
                <a:solidFill>
                  <a:schemeClr val="bg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89353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5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00675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64740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371600" y="4343400"/>
            <a:ext cx="6400800" cy="242888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  <a:latin typeface="Myriad Web Pro" pitchFamily="34" charset="0"/>
              </a:rPr>
              <a:t>For more information please contact Centers for Disease Control and Prevention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371600" y="4705350"/>
            <a:ext cx="5943600" cy="50800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FFFFFF"/>
                </a:solidFill>
                <a:latin typeface="Myriad Web Pro" pitchFamily="34" charset="0"/>
              </a:rPr>
              <a:t>1600 Clifton Road NE, Atlanta, GA 30333</a:t>
            </a:r>
          </a:p>
          <a:p>
            <a:pPr eaLnBrk="1" hangingPunct="1"/>
            <a:r>
              <a:rPr lang="en-US" altLang="en-US" sz="900">
                <a:solidFill>
                  <a:srgbClr val="FFFFFF"/>
                </a:solidFill>
                <a:latin typeface="Myriad Web Pro" pitchFamily="34" charset="0"/>
              </a:rPr>
              <a:t>Telephone, 1-800-CDC-INFO (232-4636)/TTY: 1-888-232-6348</a:t>
            </a:r>
          </a:p>
          <a:p>
            <a:pPr eaLnBrk="1" hangingPunct="1"/>
            <a:r>
              <a:rPr lang="en-US" altLang="en-US" sz="900">
                <a:solidFill>
                  <a:srgbClr val="FFFFFF"/>
                </a:solidFill>
                <a:latin typeface="Myriad Web Pro" pitchFamily="34" charset="0"/>
              </a:rPr>
              <a:t>E-mail: cdcinfo@cdc.gov 	Web: www.cdc.gov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371600" y="5421313"/>
            <a:ext cx="5943600" cy="300037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FFFFFF"/>
                </a:solidFill>
                <a:latin typeface="Myriad Web Pro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75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75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051963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8" r:id="rId2"/>
    <p:sldLayoutId id="2147483753" r:id="rId3"/>
    <p:sldLayoutId id="2147483754" r:id="rId4"/>
    <p:sldLayoutId id="2147483755" r:id="rId5"/>
    <p:sldLayoutId id="2147483749" r:id="rId6"/>
    <p:sldLayoutId id="2147483750" r:id="rId7"/>
    <p:sldLayoutId id="2147483751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ransition>
    <p:fade/>
  </p:transition>
  <p:hf hdr="0" ftr="0" dt="0"/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charset="0"/>
          <a:ea typeface="ＭＳ Ｐゴシック" charset="-128"/>
          <a:cs typeface="ＭＳ Ｐゴシック" charset="-128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charset="0"/>
          <a:ea typeface="ＭＳ Ｐゴシック" charset="-128"/>
          <a:cs typeface="ＭＳ Ｐゴシック" charset="-128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charset="0"/>
          <a:ea typeface="ＭＳ Ｐゴシック" charset="-128"/>
          <a:cs typeface="ＭＳ Ｐゴシック" charset="-128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charset="0"/>
          <a:ea typeface="ＭＳ Ｐゴシック" charset="-128"/>
          <a:cs typeface="ＭＳ Ｐゴシック" charset="-128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charset="0"/>
          <a:ea typeface="ＭＳ Ｐゴシック" charset="-128"/>
          <a:cs typeface="ＭＳ Ｐゴシック" charset="-128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charset="0"/>
          <a:ea typeface="ＭＳ Ｐゴシック" charset="-128"/>
          <a:cs typeface="ＭＳ Ｐゴシック" charset="-128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charset="0"/>
          <a:ea typeface="ＭＳ Ｐゴシック" charset="-128"/>
          <a:cs typeface="ＭＳ Ｐゴシック" charset="-128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hyperlink" Target="http://www.cdc.gov/hai/prevent/tap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4"/>
          <p:cNvSpPr>
            <a:spLocks noGrp="1"/>
          </p:cNvSpPr>
          <p:nvPr>
            <p:ph type="body" sz="quarter" idx="10"/>
          </p:nvPr>
        </p:nvSpPr>
        <p:spPr bwMode="auto">
          <a:xfrm>
            <a:off x="1447800" y="3529013"/>
            <a:ext cx="6400800" cy="166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Janet Glowicz MSN RN, MPH, CIC</a:t>
            </a:r>
          </a:p>
          <a:p>
            <a:pPr eaLnBrk="1" hangingPunct="1"/>
            <a:r>
              <a:rPr lang="en-US" altLang="en-US" sz="1800" smtClean="0">
                <a:ea typeface="ＭＳ Ｐゴシック" pitchFamily="34" charset="-128"/>
              </a:rPr>
              <a:t>Northrop Grumman CIMS</a:t>
            </a:r>
          </a:p>
          <a:p>
            <a:pPr eaLnBrk="1" hangingPunct="1"/>
            <a:endParaRPr lang="en-US" altLang="en-US" sz="180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smtClean="0">
                <a:ea typeface="ＭＳ Ｐゴシック" pitchFamily="34" charset="-128"/>
              </a:rPr>
              <a:t>Division of Healthcare Quality Promotion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smtClean="0">
                <a:ea typeface="ＭＳ Ｐゴシック" pitchFamily="34" charset="-128"/>
              </a:rPr>
              <a:t>Centers for Disease Control and Prevention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smtClean="0">
              <a:ea typeface="ＭＳ Ｐゴシック" pitchFamily="34" charset="-128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981200"/>
            <a:ext cx="8575675" cy="167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3600" smtClean="0">
                <a:ea typeface="ＭＳ Ｐゴシック" pitchFamily="34" charset="-128"/>
              </a:rPr>
              <a:t>Being Heard: The IP and Organizational Structure</a:t>
            </a:r>
            <a:endParaRPr lang="en-US" altLang="en-US" sz="2800" smtClean="0">
              <a:ea typeface="ＭＳ Ｐゴシック" pitchFamily="34" charset="-128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50825" y="5616575"/>
            <a:ext cx="2628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i="1">
                <a:solidFill>
                  <a:srgbClr val="98B9F8"/>
                </a:solidFill>
                <a:latin typeface="Myriad Web Pro" pitchFamily="34" charset="0"/>
              </a:rPr>
              <a:t>No financial disclosures</a:t>
            </a:r>
          </a:p>
        </p:txBody>
      </p:sp>
      <p:pic>
        <p:nvPicPr>
          <p:cNvPr id="17413" name="Picture 7" descr="Slide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22987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Slide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700" y="0"/>
            <a:ext cx="25527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6" descr="Slide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3300" y="0"/>
            <a:ext cx="44196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12"/>
          <p:cNvSpPr txBox="1">
            <a:spLocks noChangeArrowheads="1"/>
          </p:cNvSpPr>
          <p:nvPr/>
        </p:nvSpPr>
        <p:spPr bwMode="auto">
          <a:xfrm>
            <a:off x="119063" y="271463"/>
            <a:ext cx="2578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tx2"/>
                </a:solidFill>
                <a:latin typeface="Myriad Web Pro" pitchFamily="34" charset="0"/>
              </a:rPr>
              <a:t>Broadcast live from</a:t>
            </a:r>
          </a:p>
        </p:txBody>
      </p:sp>
      <p:pic>
        <p:nvPicPr>
          <p:cNvPr id="17417" name="Picture 10" descr="Slide0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99150"/>
            <a:ext cx="91440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21413"/>
            <a:ext cx="5105400" cy="1825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US" altLang="en-US" sz="70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419" name="TextBox 10"/>
          <p:cNvSpPr txBox="1">
            <a:spLocks noChangeArrowheads="1"/>
          </p:cNvSpPr>
          <p:nvPr/>
        </p:nvSpPr>
        <p:spPr bwMode="auto">
          <a:xfrm>
            <a:off x="3302000" y="6562725"/>
            <a:ext cx="2763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FFFFFF"/>
                </a:solidFill>
                <a:latin typeface="Myriad Web Pro" pitchFamily="34" charset="0"/>
              </a:rPr>
              <a:t>www.webbertraining.com</a:t>
            </a:r>
          </a:p>
        </p:txBody>
      </p:sp>
      <p:sp>
        <p:nvSpPr>
          <p:cNvPr id="17420" name="TextBox 11"/>
          <p:cNvSpPr txBox="1">
            <a:spLocks noChangeArrowheads="1"/>
          </p:cNvSpPr>
          <p:nvPr/>
        </p:nvSpPr>
        <p:spPr bwMode="auto">
          <a:xfrm>
            <a:off x="7496175" y="6562725"/>
            <a:ext cx="1647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800">
                <a:solidFill>
                  <a:srgbClr val="FFFFFF"/>
                </a:solidFill>
                <a:latin typeface="Myriad Web Pro" pitchFamily="34" charset="0"/>
              </a:rPr>
              <a:t>June 13, 2016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Collaboration Defined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 bwMode="auto">
          <a:xfrm>
            <a:off x="361950" y="1296988"/>
            <a:ext cx="4422775" cy="1585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mtClean="0">
                <a:ea typeface="ＭＳ Ｐゴシック" pitchFamily="34" charset="-128"/>
              </a:rPr>
              <a:t>Main Entry: col·lab·o·rate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mtClean="0">
                <a:ea typeface="ＭＳ Ｐゴシック" pitchFamily="34" charset="-128"/>
              </a:rPr>
              <a:t>Pronunciation: \kə-la-bə-rāt\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mtClean="0">
                <a:ea typeface="ＭＳ Ｐゴシック" pitchFamily="34" charset="-128"/>
              </a:rPr>
              <a:t>Function: </a:t>
            </a:r>
            <a:r>
              <a:rPr lang="en-US" altLang="en-US" i="1" smtClean="0">
                <a:ea typeface="ＭＳ Ｐゴシック" pitchFamily="34" charset="-128"/>
              </a:rPr>
              <a:t>intransitive verb</a:t>
            </a:r>
            <a:r>
              <a:rPr lang="en-US" altLang="en-US" smtClean="0">
                <a:ea typeface="ＭＳ Ｐゴシック" pitchFamily="34" charset="-128"/>
              </a:rPr>
              <a:t> </a:t>
            </a:r>
          </a:p>
          <a:p>
            <a:pPr marL="342900" lvl="1" indent="0" eaLnBrk="1" hangingPunct="1">
              <a:buFont typeface="Arial" pitchFamily="34" charset="0"/>
              <a:buNone/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572500" y="6445250"/>
            <a:ext cx="571500" cy="3175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2869B78-FF17-4455-B235-057DA711D151}" type="slidenum">
              <a:rPr lang="en-US" altLang="en-US" sz="1800">
                <a:solidFill>
                  <a:srgbClr val="FFC000"/>
                </a:solidFill>
                <a:latin typeface="Myriad Web Pro" pitchFamily="34" charset="0"/>
              </a:rPr>
              <a:pPr eaLnBrk="1" hangingPunct="1"/>
              <a:t>10</a:t>
            </a:fld>
            <a:endParaRPr lang="en-US" altLang="en-US" sz="1800">
              <a:solidFill>
                <a:srgbClr val="FFC000"/>
              </a:solidFill>
              <a:latin typeface="Myriad Web Pro" pitchFamily="34" charset="0"/>
            </a:endParaRP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457200" y="3449638"/>
            <a:ext cx="81153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>
                <a:latin typeface="Myriad Web Pro" pitchFamily="34" charset="0"/>
              </a:rPr>
              <a:t>Inflected Form(s): col·lab·o·rat·ed; col·lab·o·rat·ing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>
              <a:latin typeface="Myriad Web Pro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>
                <a:latin typeface="Myriad Web Pro" pitchFamily="34" charset="0"/>
              </a:rPr>
              <a:t>Etymology: Late Latin </a:t>
            </a:r>
            <a:r>
              <a:rPr lang="en-US" altLang="en-US" sz="1800" i="1">
                <a:latin typeface="Myriad Web Pro" pitchFamily="34" charset="0"/>
              </a:rPr>
              <a:t>collaboratus,</a:t>
            </a:r>
            <a:r>
              <a:rPr lang="en-US" altLang="en-US" sz="1800">
                <a:latin typeface="Myriad Web Pro" pitchFamily="34" charset="0"/>
              </a:rPr>
              <a:t> past participle of </a:t>
            </a:r>
            <a:r>
              <a:rPr lang="en-US" altLang="en-US" sz="1800" i="1">
                <a:latin typeface="Myriad Web Pro" pitchFamily="34" charset="0"/>
              </a:rPr>
              <a:t>collaborare</a:t>
            </a:r>
            <a:r>
              <a:rPr lang="en-US" altLang="en-US" sz="1800">
                <a:latin typeface="Myriad Web Pro" pitchFamily="34" charset="0"/>
              </a:rPr>
              <a:t> to labor together, from Latin </a:t>
            </a:r>
            <a:r>
              <a:rPr lang="en-US" altLang="en-US" sz="1800" i="1">
                <a:latin typeface="Myriad Web Pro" pitchFamily="34" charset="0"/>
              </a:rPr>
              <a:t>com-</a:t>
            </a:r>
            <a:r>
              <a:rPr lang="en-US" altLang="en-US" sz="1800">
                <a:latin typeface="Myriad Web Pro" pitchFamily="34" charset="0"/>
              </a:rPr>
              <a:t> + </a:t>
            </a:r>
            <a:r>
              <a:rPr lang="en-US" altLang="en-US" sz="1800" i="1">
                <a:latin typeface="Myriad Web Pro" pitchFamily="34" charset="0"/>
              </a:rPr>
              <a:t>laborare</a:t>
            </a:r>
            <a:r>
              <a:rPr lang="en-US" altLang="en-US" sz="1800">
                <a:latin typeface="Myriad Web Pro" pitchFamily="34" charset="0"/>
              </a:rPr>
              <a:t> to labor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>
              <a:latin typeface="Myriad Web Pro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>
                <a:latin typeface="Myriad Web Pro" pitchFamily="34" charset="0"/>
              </a:rPr>
              <a:t>Date: 1871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>
              <a:latin typeface="Myriad Web Pro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>
                <a:latin typeface="Myriad Web Pro" pitchFamily="34" charset="0"/>
              </a:rPr>
              <a:t>1 : to work jointly with others or together especially in an intellectual endeavor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>
                <a:latin typeface="Myriad Web Pro" pitchFamily="34" charset="0"/>
              </a:rPr>
              <a:t/>
            </a:r>
            <a:br>
              <a:rPr lang="en-US" altLang="en-US" sz="1800">
                <a:latin typeface="Myriad Web Pro" pitchFamily="34" charset="0"/>
              </a:rPr>
            </a:br>
            <a:r>
              <a:rPr lang="en-US" altLang="en-US" sz="1800">
                <a:latin typeface="Myriad Web Pro" pitchFamily="34" charset="0"/>
              </a:rPr>
              <a:t>2 : to cooperate with an agency or instrumentality with which one is not immediately connected</a:t>
            </a:r>
          </a:p>
          <a:p>
            <a:pPr eaLnBrk="1" hangingPunct="1"/>
            <a:endParaRPr lang="en-US" altLang="en-US" sz="1800">
              <a:latin typeface="Myriad Web Pro" pitchFamily="34" charset="0"/>
            </a:endParaRPr>
          </a:p>
        </p:txBody>
      </p:sp>
      <p:pic>
        <p:nvPicPr>
          <p:cNvPr id="33798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8425" y="958850"/>
            <a:ext cx="311467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30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Characteristics of True Collaboration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 bwMode="auto">
          <a:xfrm>
            <a:off x="379413" y="1447800"/>
            <a:ext cx="8229600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600"/>
              </a:spcAft>
            </a:pPr>
            <a:r>
              <a:rPr lang="en-US" altLang="en-US" smtClean="0">
                <a:ea typeface="ＭＳ Ｐゴシック" pitchFamily="34" charset="-128"/>
              </a:rPr>
              <a:t>Every team member acts with a high level of personal integrity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mtClean="0">
                <a:ea typeface="ＭＳ Ｐゴシック" pitchFamily="34" charset="-128"/>
              </a:rPr>
              <a:t>Team members are competent appropriate to their roles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mtClean="0">
                <a:ea typeface="ＭＳ Ｐゴシック" pitchFamily="34" charset="-128"/>
              </a:rPr>
              <a:t>Nurse Managers and Medical Directors are equal partners in fostering collaboration</a:t>
            </a:r>
          </a:p>
          <a:p>
            <a:pPr eaLnBrk="1" hangingPunct="1">
              <a:buFont typeface="Arial" pitchFamily="34" charset="0"/>
              <a:buNone/>
            </a:pPr>
            <a:endParaRPr lang="en-US" altLang="en-US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en-US" sz="3200" smtClean="0">
                <a:solidFill>
                  <a:srgbClr val="97BAFF"/>
                </a:solidFill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“</a:t>
            </a:r>
            <a:r>
              <a:rPr lang="en-US" altLang="en-US" sz="3200" b="1" i="1" smtClean="0">
                <a:solidFill>
                  <a:srgbClr val="97BAFF"/>
                </a:solidFill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Cooperation is when we get along, collaboration is when we use our uniqueness to make something great.” </a:t>
            </a:r>
            <a:br>
              <a:rPr lang="en-US" altLang="en-US" sz="3200" b="1" i="1" smtClean="0">
                <a:solidFill>
                  <a:srgbClr val="97BAFF"/>
                </a:solidFill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</a:br>
            <a:r>
              <a:rPr lang="en-US" altLang="en-US" sz="2000" b="1" i="1" smtClean="0">
                <a:solidFill>
                  <a:srgbClr val="97BAFF"/>
                </a:solidFill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A fourth grade student</a:t>
            </a:r>
            <a:endParaRPr lang="en-US" altLang="en-US" sz="3200" i="1" smtClean="0">
              <a:solidFill>
                <a:srgbClr val="97BAFF"/>
              </a:solidFill>
              <a:latin typeface="Angsana New" pitchFamily="18" charset="-34"/>
              <a:ea typeface="ＭＳ Ｐゴシック" pitchFamily="34" charset="-128"/>
              <a:cs typeface="Angsana New" pitchFamily="18" charset="-34"/>
            </a:endParaRPr>
          </a:p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609013" y="6434138"/>
            <a:ext cx="471487" cy="376237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061C0C9-93CA-4C92-88CE-3248E9CD360F}" type="slidenum">
              <a:rPr lang="en-US" altLang="en-US" sz="1800">
                <a:solidFill>
                  <a:srgbClr val="FFC000"/>
                </a:solidFill>
                <a:latin typeface="Myriad Web Pro" pitchFamily="34" charset="0"/>
              </a:rPr>
              <a:pPr eaLnBrk="1" hangingPunct="1"/>
              <a:t>11</a:t>
            </a:fld>
            <a:endParaRPr lang="en-US" altLang="en-US" sz="1800">
              <a:solidFill>
                <a:srgbClr val="FFC000"/>
              </a:solidFill>
              <a:latin typeface="Myriad Web Pro" pitchFamily="34" charset="0"/>
            </a:endParaRP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457200" y="6434138"/>
            <a:ext cx="232568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>
                <a:latin typeface="Myriad Web Pro" pitchFamily="34" charset="0"/>
              </a:rPr>
              <a:t>AACN, 2004</a:t>
            </a:r>
          </a:p>
          <a:p>
            <a:pPr eaLnBrk="1" hangingPunct="1"/>
            <a:r>
              <a:rPr lang="en-US" altLang="en-US" sz="1000">
                <a:latin typeface="Myriad Web Pro" pitchFamily="34" charset="0"/>
              </a:rPr>
              <a:t>Quote from thetechrabbi.com</a:t>
            </a:r>
          </a:p>
          <a:p>
            <a:pPr eaLnBrk="1" hangingPunct="1"/>
            <a:endParaRPr lang="en-US" altLang="en-US" sz="1800">
              <a:latin typeface="Myriad Web Pro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Collaborative Prevention Models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195513"/>
          <a:ext cx="8229600" cy="3287078"/>
        </p:xfrm>
        <a:graphic>
          <a:graphicData uri="http://schemas.openxmlformats.org/drawingml/2006/table">
            <a:tbl>
              <a:tblPr/>
              <a:tblGrid>
                <a:gridCol w="2549525"/>
                <a:gridCol w="1330325"/>
                <a:gridCol w="4349750"/>
              </a:tblGrid>
              <a:tr h="709613"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56DC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Initiative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56DC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Year Initiative Ended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56DC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Effect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C8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National Surgical Infection Prevention Collaborative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C8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C8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27% decrease in SSI</a:t>
                      </a:r>
                      <a:r>
                        <a:rPr kumimoji="0" lang="en-US" altLang="en-US" sz="13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42C8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CB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C8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Michigan Keystone Project (ICU)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C8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C8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66% Reduction in CLABSI</a:t>
                      </a:r>
                      <a:r>
                        <a:rPr kumimoji="0" lang="en-US" altLang="en-US" sz="13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42C8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7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C8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IHI 100,0000 Lives Campaign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C8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C8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Galvanized Efforts to Prevent Harm</a:t>
                      </a:r>
                      <a:r>
                        <a:rPr kumimoji="0" lang="en-US" altLang="en-US" sz="13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42C8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CB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C8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NY State NICU CLABSI Prevention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C8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C8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25% decrease in CLABSI</a:t>
                      </a:r>
                      <a:r>
                        <a:rPr kumimoji="0" lang="en-US" altLang="en-US" sz="13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42C8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7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C8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Dialysis BSI Prevention Collaborative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C8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C8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32% decrease in BSI</a:t>
                      </a:r>
                      <a:r>
                        <a:rPr kumimoji="0" lang="en-US" altLang="en-US" sz="13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42C8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5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C8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54% decrease in access infections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CB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C8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Wake Up and Breathe Collaborative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C8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C8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Decreased VAE per episodes of ventilation (OR 0.63, CI 0.42-0.97)</a:t>
                      </a:r>
                      <a:r>
                        <a:rPr kumimoji="0" lang="en-US" altLang="en-US" sz="13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42C8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7"/>
                    </a:solidFill>
                  </a:tcPr>
                </a:tc>
              </a:tr>
            </a:tbl>
          </a:graphicData>
        </a:graphic>
      </p:graphicFrame>
      <p:sp>
        <p:nvSpPr>
          <p:cNvPr id="3792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393113" y="6484938"/>
            <a:ext cx="587375" cy="3683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EE5C094-E37A-4529-9A38-8FE114536A22}" type="slidenum">
              <a:rPr lang="en-US" altLang="en-US" sz="1800">
                <a:solidFill>
                  <a:srgbClr val="FFC000"/>
                </a:solidFill>
                <a:latin typeface="Myriad Web Pro" pitchFamily="34" charset="0"/>
              </a:rPr>
              <a:pPr eaLnBrk="1" hangingPunct="1"/>
              <a:t>12</a:t>
            </a:fld>
            <a:endParaRPr lang="en-US" altLang="en-US" sz="1800">
              <a:solidFill>
                <a:srgbClr val="FFC000"/>
              </a:solidFill>
              <a:latin typeface="Myriad Web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900" y="6261100"/>
            <a:ext cx="8712200" cy="1016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1000">
                <a:latin typeface="Myriad Web Pro" pitchFamily="34" charset="0"/>
              </a:rPr>
              <a:t>Dellinger et al. Am J Surg  2005; 190: 9-15 			4.  Wirtschafter et al. J Perinatol, 2010; 30:170-181</a:t>
            </a:r>
          </a:p>
          <a:p>
            <a:pPr eaLnBrk="1" hangingPunct="1">
              <a:buFontTx/>
              <a:buAutoNum type="arabicPeriod"/>
            </a:pPr>
            <a:r>
              <a:rPr lang="en-US" altLang="en-US" sz="1000">
                <a:latin typeface="Myriad Web Pro" pitchFamily="34" charset="0"/>
              </a:rPr>
              <a:t>Pronovost et al. N Eng J Med. 2006; 355:2725-2732		5. Patel et al. Am J Kid Dis, 2013; 62:322-330</a:t>
            </a:r>
          </a:p>
          <a:p>
            <a:pPr eaLnBrk="1" hangingPunct="1">
              <a:buFontTx/>
              <a:buAutoNum type="arabicPeriod"/>
            </a:pPr>
            <a:r>
              <a:rPr lang="en-US" altLang="en-US" sz="1000">
                <a:latin typeface="Myriad Web Pro" pitchFamily="34" charset="0"/>
              </a:rPr>
              <a:t>Wachther &amp; Pronvost, Jt. Comm J Qual and Safety, 2006; 32: 621-627	6. Klompas et al. Am J Respir Crit Car Med, 2015; 191: 297-307</a:t>
            </a:r>
          </a:p>
          <a:p>
            <a:pPr eaLnBrk="1" hangingPunct="1"/>
            <a:endParaRPr lang="en-US" altLang="en-US" sz="1000">
              <a:latin typeface="Myriad Web Pro" pitchFamily="34" charset="0"/>
            </a:endParaRPr>
          </a:p>
          <a:p>
            <a:pPr eaLnBrk="1" hangingPunct="1">
              <a:buFontTx/>
              <a:buAutoNum type="arabicPeriod"/>
            </a:pPr>
            <a:endParaRPr lang="en-US" altLang="en-US" sz="1000">
              <a:latin typeface="Myriad Web Pro" pitchFamily="34" charset="0"/>
            </a:endParaRPr>
          </a:p>
          <a:p>
            <a:pPr eaLnBrk="1" hangingPunct="1"/>
            <a:endParaRPr lang="en-US" altLang="en-US" sz="1000">
              <a:latin typeface="Myriad Web Pro" pitchFamily="34" charset="0"/>
            </a:endParaRPr>
          </a:p>
        </p:txBody>
      </p:sp>
      <p:sp>
        <p:nvSpPr>
          <p:cNvPr id="37927" name="TextBox 2"/>
          <p:cNvSpPr txBox="1">
            <a:spLocks noChangeArrowheads="1"/>
          </p:cNvSpPr>
          <p:nvPr/>
        </p:nvSpPr>
        <p:spPr bwMode="auto">
          <a:xfrm>
            <a:off x="419100" y="1243013"/>
            <a:ext cx="8305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en-US" sz="1800">
                <a:latin typeface="Myriad Web Pro" pitchFamily="34" charset="0"/>
              </a:rPr>
              <a:t>Diverse Healthcare Associated Infections in diverse settings have responded to interventions introduced through collaborative models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xfrm>
            <a:off x="333375" y="274638"/>
            <a:ext cx="835342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Collaboration is Additive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 bwMode="auto">
          <a:xfrm>
            <a:off x="442913" y="1266825"/>
            <a:ext cx="8243887" cy="4859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275" indent="0" eaLnBrk="1" hangingPunct="1">
              <a:buFont typeface="Arial" pitchFamily="34" charset="0"/>
              <a:buNone/>
            </a:pPr>
            <a:r>
              <a:rPr lang="en-US" altLang="en-US" smtClean="0">
                <a:ea typeface="ＭＳ Ｐゴシック" pitchFamily="34" charset="-128"/>
              </a:rPr>
              <a:t>Themes identified from 5 Regional Collaboratives include:</a:t>
            </a:r>
          </a:p>
          <a:p>
            <a:pPr marL="342900" lvl="1" indent="0" eaLnBrk="1" hangingPunct="1">
              <a:buFont typeface="Arial" pitchFamily="34" charset="0"/>
              <a:buNone/>
            </a:pPr>
            <a:endParaRPr lang="en-US" altLang="en-US" smtClean="0">
              <a:ea typeface="ＭＳ Ｐゴシック" pitchFamily="34" charset="-128"/>
            </a:endParaRPr>
          </a:p>
          <a:p>
            <a:pPr marL="342900" lvl="1" indent="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en-US" smtClean="0">
                <a:ea typeface="ＭＳ Ｐゴシック" pitchFamily="34" charset="-128"/>
              </a:rPr>
              <a:t>1. Fosters Change</a:t>
            </a:r>
          </a:p>
          <a:p>
            <a:pPr marL="342900" lvl="1" indent="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en-US" smtClean="0">
                <a:ea typeface="ＭＳ Ｐゴシック" pitchFamily="34" charset="-128"/>
              </a:rPr>
              <a:t>2. Standardizes Processes, Messages and Metrics</a:t>
            </a:r>
          </a:p>
          <a:p>
            <a:pPr marL="342900" lvl="1" indent="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en-US" smtClean="0">
                <a:ea typeface="ＭＳ Ｐゴシック" pitchFamily="34" charset="-128"/>
              </a:rPr>
              <a:t>3. Encourages Local Focused Implementation</a:t>
            </a:r>
          </a:p>
          <a:p>
            <a:pPr marL="342900" lvl="1" indent="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en-US" smtClean="0">
                <a:ea typeface="ＭＳ Ｐゴシック" pitchFamily="34" charset="-128"/>
              </a:rPr>
              <a:t>4. Engages Frontline Staff </a:t>
            </a:r>
          </a:p>
          <a:p>
            <a:pPr marL="342900" lvl="1" indent="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en-US" smtClean="0">
                <a:ea typeface="ＭＳ Ｐゴシック" pitchFamily="34" charset="-128"/>
              </a:rPr>
              <a:t>5. Assists Organizational Learning</a:t>
            </a:r>
          </a:p>
          <a:p>
            <a:pPr marL="342900" lvl="1" indent="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en-US" smtClean="0">
                <a:ea typeface="ＭＳ Ｐゴシック" pitchFamily="34" charset="-128"/>
              </a:rPr>
              <a:t>6. Provides Support, Resources and Accountability</a:t>
            </a:r>
          </a:p>
          <a:p>
            <a:pPr marL="342900" lvl="1" indent="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en-US" smtClean="0">
                <a:ea typeface="ＭＳ Ｐゴシック" pitchFamily="34" charset="-128"/>
              </a:rPr>
              <a:t>7. Ensures Feedback and Reinforcement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67475"/>
            <a:ext cx="482600" cy="3905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6338F75-3BBC-4BA9-908C-E3F91BBBBF2C}" type="slidenum">
              <a:rPr lang="en-US" altLang="en-US" sz="1800">
                <a:solidFill>
                  <a:srgbClr val="FFC000"/>
                </a:solidFill>
                <a:latin typeface="Myriad Web Pro" pitchFamily="34" charset="0"/>
              </a:rPr>
              <a:pPr eaLnBrk="1" hangingPunct="1"/>
              <a:t>13</a:t>
            </a:fld>
            <a:endParaRPr lang="en-US" altLang="en-US" sz="1800">
              <a:solidFill>
                <a:srgbClr val="FFC000"/>
              </a:solidFill>
              <a:latin typeface="Myriad Web Pro" pitchFamily="34" charset="0"/>
            </a:endParaRPr>
          </a:p>
        </p:txBody>
      </p:sp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333375" y="6467475"/>
            <a:ext cx="5505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>
                <a:latin typeface="Myriad Web Pro" pitchFamily="34" charset="0"/>
              </a:rPr>
              <a:t>Welsh et al. Am J Infect Control, 2012; 40 : 29-34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Collaboration Spans the Care Continuum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8" y="1109663"/>
            <a:ext cx="8229600" cy="45259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itchFamily="34" charset="0"/>
              <a:buNone/>
            </a:pPr>
            <a:endParaRPr lang="en-US" altLang="en-US" smtClean="0">
              <a:ea typeface="ＭＳ Ｐゴシック" pitchFamily="34" charset="-128"/>
            </a:endParaRPr>
          </a:p>
          <a:p>
            <a:pPr marL="0" indent="0"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55025" y="6440488"/>
            <a:ext cx="463550" cy="417512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0C8C0F7-5D0C-49AB-805F-CA9048880750}" type="slidenum">
              <a:rPr lang="en-US" altLang="en-US" sz="1800">
                <a:solidFill>
                  <a:srgbClr val="FFC000"/>
                </a:solidFill>
                <a:latin typeface="Myriad Web Pro" pitchFamily="34" charset="0"/>
              </a:rPr>
              <a:pPr eaLnBrk="1" hangingPunct="1"/>
              <a:t>14</a:t>
            </a:fld>
            <a:endParaRPr lang="en-US" altLang="en-US" sz="1800">
              <a:solidFill>
                <a:srgbClr val="FFC000"/>
              </a:solidFill>
              <a:latin typeface="Myriad Web Pro" pitchFamily="34" charset="0"/>
            </a:endParaRPr>
          </a:p>
        </p:txBody>
      </p:sp>
      <p:pic>
        <p:nvPicPr>
          <p:cNvPr id="41989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3413" y="2252663"/>
            <a:ext cx="5060950" cy="3949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0" name="TextBox 7"/>
          <p:cNvSpPr txBox="1">
            <a:spLocks noChangeArrowheads="1"/>
          </p:cNvSpPr>
          <p:nvPr/>
        </p:nvSpPr>
        <p:spPr bwMode="auto">
          <a:xfrm>
            <a:off x="728663" y="1022350"/>
            <a:ext cx="79581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Myriad Web Pro" pitchFamily="34" charset="0"/>
              </a:rPr>
              <a:t>Public Health led coordinated prevention approaches have the potential to more completely address the emergence and dissemination of antibiotic resistant organisms and CDI than facility based approaches</a:t>
            </a:r>
          </a:p>
        </p:txBody>
      </p:sp>
      <p:sp>
        <p:nvSpPr>
          <p:cNvPr id="41991" name="TextBox 8"/>
          <p:cNvSpPr txBox="1">
            <a:spLocks noChangeArrowheads="1"/>
          </p:cNvSpPr>
          <p:nvPr/>
        </p:nvSpPr>
        <p:spPr bwMode="auto">
          <a:xfrm>
            <a:off x="369888" y="6532563"/>
            <a:ext cx="56419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>
                <a:latin typeface="Myriad Web Pro" pitchFamily="34" charset="0"/>
              </a:rPr>
              <a:t>Slayton et al., MMWR; 64 (30); 826-831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Skilled Communication Inspires Change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altLang="en-US" smtClean="0">
                <a:ea typeface="ＭＳ Ｐゴシック" pitchFamily="34" charset="-128"/>
              </a:rPr>
              <a:t>Skilled communicators: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altLang="en-US" smtClean="0">
              <a:ea typeface="ＭＳ Ｐゴシック" pitchFamily="34" charset="-128"/>
            </a:endParaRPr>
          </a:p>
          <a:p>
            <a:pPr marL="0" indent="0" eaLnBrk="1" hangingPunct="1">
              <a:spcAft>
                <a:spcPts val="600"/>
              </a:spcAft>
            </a:pPr>
            <a:r>
              <a:rPr lang="en-US" altLang="en-US" smtClean="0">
                <a:ea typeface="ＭＳ Ｐゴシック" pitchFamily="34" charset="-128"/>
              </a:rPr>
              <a:t>	focus on finding solutions</a:t>
            </a:r>
          </a:p>
          <a:p>
            <a:pPr marL="0" indent="0" eaLnBrk="1" hangingPunct="1">
              <a:spcAft>
                <a:spcPts val="600"/>
              </a:spcAft>
            </a:pPr>
            <a:r>
              <a:rPr lang="en-US" altLang="en-US" smtClean="0">
                <a:ea typeface="ＭＳ Ｐゴシック" pitchFamily="34" charset="-128"/>
              </a:rPr>
              <a:t>	protect and advance collaboration	</a:t>
            </a:r>
          </a:p>
          <a:p>
            <a:pPr marL="0" indent="0" eaLnBrk="1" hangingPunct="1">
              <a:spcAft>
                <a:spcPts val="600"/>
              </a:spcAft>
            </a:pPr>
            <a:r>
              <a:rPr lang="en-US" altLang="en-US" smtClean="0">
                <a:ea typeface="ＭＳ Ｐゴシック" pitchFamily="34" charset="-128"/>
              </a:rPr>
              <a:t>	invite and hear all relevant perspectives</a:t>
            </a:r>
          </a:p>
          <a:p>
            <a:pPr marL="0" indent="0" eaLnBrk="1" hangingPunct="1">
              <a:spcAft>
                <a:spcPts val="600"/>
              </a:spcAft>
            </a:pPr>
            <a:r>
              <a:rPr lang="en-US" altLang="en-US" smtClean="0">
                <a:ea typeface="ＭＳ Ｐゴシック" pitchFamily="34" charset="-128"/>
              </a:rPr>
              <a:t>	call upon good will and mutual respect	</a:t>
            </a:r>
          </a:p>
          <a:p>
            <a:pPr marL="0" indent="0" eaLnBrk="1" hangingPunct="1">
              <a:spcAft>
                <a:spcPts val="600"/>
              </a:spcAft>
            </a:pPr>
            <a:r>
              <a:rPr lang="en-US" altLang="en-US" smtClean="0">
                <a:ea typeface="ＭＳ Ｐゴシック" pitchFamily="34" charset="-128"/>
              </a:rPr>
              <a:t>	demonstrate congruence between words and actions</a:t>
            </a:r>
          </a:p>
          <a:p>
            <a:pPr marL="342900" lvl="1" indent="0" eaLnBrk="1" hangingPunct="1">
              <a:buFont typeface="Arial" pitchFamily="34" charset="0"/>
              <a:buNone/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99475" y="6475413"/>
            <a:ext cx="527050" cy="382587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C96DD56-9870-4CBF-A9D4-7BC8CF499E8D}" type="slidenum">
              <a:rPr lang="en-US" altLang="en-US" sz="1800">
                <a:solidFill>
                  <a:srgbClr val="FFC000"/>
                </a:solidFill>
                <a:latin typeface="Myriad Web Pro" pitchFamily="34" charset="0"/>
              </a:rPr>
              <a:pPr eaLnBrk="1" hangingPunct="1"/>
              <a:t>15</a:t>
            </a:fld>
            <a:endParaRPr lang="en-US" altLang="en-US" sz="1800">
              <a:solidFill>
                <a:srgbClr val="FFC000"/>
              </a:solidFill>
              <a:latin typeface="Myriad Web Pro" pitchFamily="34" charset="0"/>
            </a:endParaRPr>
          </a:p>
        </p:txBody>
      </p:sp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390525" y="6450013"/>
            <a:ext cx="29432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>
                <a:latin typeface="Myriad Web Pro" pitchFamily="34" charset="0"/>
              </a:rPr>
              <a:t>AACN, 2004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Skilled Communication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 bwMode="auto">
          <a:xfrm>
            <a:off x="393700" y="1228725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Question from the urologist: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Can I flush the ureteroscope with betadine immediately before a procedure instead of reprocessing it?</a:t>
            </a:r>
          </a:p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623300" y="6354763"/>
            <a:ext cx="490538" cy="354012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E977243-DBCE-4C96-A5E7-AE80E8FAC961}" type="slidenum">
              <a:rPr lang="en-US" altLang="en-US" sz="1800">
                <a:solidFill>
                  <a:srgbClr val="FFC000"/>
                </a:solidFill>
                <a:latin typeface="Myriad Web Pro" pitchFamily="34" charset="0"/>
              </a:rPr>
              <a:pPr eaLnBrk="1" hangingPunct="1"/>
              <a:t>16</a:t>
            </a:fld>
            <a:endParaRPr lang="en-US" altLang="en-US" sz="1800">
              <a:solidFill>
                <a:srgbClr val="FFC000"/>
              </a:solidFill>
              <a:latin typeface="Myriad Web Pro" pitchFamily="34" charset="0"/>
            </a:endParaRPr>
          </a:p>
        </p:txBody>
      </p:sp>
      <p:pic>
        <p:nvPicPr>
          <p:cNvPr id="4506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776538"/>
            <a:ext cx="3457575" cy="27495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2" name="TextBox 7"/>
          <p:cNvSpPr txBox="1">
            <a:spLocks noChangeArrowheads="1"/>
          </p:cNvSpPr>
          <p:nvPr/>
        </p:nvSpPr>
        <p:spPr bwMode="auto">
          <a:xfrm>
            <a:off x="457200" y="6532563"/>
            <a:ext cx="38258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latin typeface="Myriad Web Pro" pitchFamily="34" charset="0"/>
              </a:rPr>
              <a:t> </a:t>
            </a:r>
          </a:p>
        </p:txBody>
      </p:sp>
      <p:sp>
        <p:nvSpPr>
          <p:cNvPr id="45063" name="TextBox 4"/>
          <p:cNvSpPr txBox="1">
            <a:spLocks noChangeArrowheads="1"/>
          </p:cNvSpPr>
          <p:nvPr/>
        </p:nvSpPr>
        <p:spPr bwMode="auto">
          <a:xfrm>
            <a:off x="4283075" y="2776538"/>
            <a:ext cx="4227513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Myriad Web Pro" pitchFamily="34" charset="0"/>
              </a:rPr>
              <a:t>The correct response is:</a:t>
            </a:r>
          </a:p>
          <a:p>
            <a:pPr eaLnBrk="1" hangingPunct="1"/>
            <a:r>
              <a:rPr lang="en-US" altLang="en-US">
                <a:latin typeface="Myriad Web Pro" pitchFamily="34" charset="0"/>
              </a:rPr>
              <a:t>“This facility does not vary from manufacturer’s instructions for use without formal written communication of updated, FDA approved processes.”</a:t>
            </a:r>
          </a:p>
        </p:txBody>
      </p:sp>
      <p:sp>
        <p:nvSpPr>
          <p:cNvPr id="45064" name="TextBox 5"/>
          <p:cNvSpPr txBox="1">
            <a:spLocks noChangeArrowheads="1"/>
          </p:cNvSpPr>
          <p:nvPr/>
        </p:nvSpPr>
        <p:spPr bwMode="auto">
          <a:xfrm>
            <a:off x="696913" y="5815013"/>
            <a:ext cx="7926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Myriad Web Pro" pitchFamily="34" charset="0"/>
              </a:rPr>
              <a:t>This call resulted in the purchase of additional instruments.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 bwMode="auto">
          <a:xfrm>
            <a:off x="390525" y="65722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Communicating to Inspire Change: SBAR</a:t>
            </a:r>
            <a:br>
              <a:rPr lang="en-US" altLang="en-US" smtClean="0">
                <a:ea typeface="ＭＳ Ｐゴシック" pitchFamily="34" charset="-128"/>
              </a:rPr>
            </a:br>
            <a:endParaRPr lang="en-US" altLang="en-US" sz="2400" smtClean="0">
              <a:ea typeface="ＭＳ Ｐゴシック" pitchFamily="34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72488" y="6483350"/>
            <a:ext cx="571500" cy="34607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F1149DE-CBAD-4801-8B63-1114461B7051}" type="slidenum">
              <a:rPr lang="en-US" altLang="en-US" sz="1800">
                <a:solidFill>
                  <a:srgbClr val="FFC000"/>
                </a:solidFill>
                <a:latin typeface="Myriad Web Pro" pitchFamily="34" charset="0"/>
              </a:rPr>
              <a:pPr eaLnBrk="1" hangingPunct="1"/>
              <a:t>17</a:t>
            </a:fld>
            <a:endParaRPr lang="en-US" altLang="en-US" sz="1800">
              <a:solidFill>
                <a:srgbClr val="FFC000"/>
              </a:solidFill>
              <a:latin typeface="Myriad Web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1500" y="1600200"/>
            <a:ext cx="8115300" cy="857250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42C8"/>
                </a:solidFill>
                <a:latin typeface="Myriad Web Pro" pitchFamily="34" charset="0"/>
              </a:rPr>
              <a:t>Improving Ultrasound Probe Disinfection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8175" y="2562225"/>
            <a:ext cx="2143125" cy="828675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F56DC"/>
                </a:solidFill>
                <a:latin typeface="Myriad Web Pro" pitchFamily="34" charset="0"/>
              </a:rPr>
              <a:t>Situation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028950" y="2571750"/>
            <a:ext cx="5657850" cy="828675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F56DC"/>
                </a:solidFill>
                <a:latin typeface="Myriad Web Pro" pitchFamily="34" charset="0"/>
              </a:rPr>
              <a:t>Ultrasound probes are currently disinfected in the patient exam room. This room lacks appropriate ventilation per OSHA standards.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28950" y="4425950"/>
            <a:ext cx="5657850" cy="828675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F56DC"/>
                </a:solidFill>
                <a:latin typeface="Myriad Web Pro" pitchFamily="34" charset="0"/>
              </a:rPr>
              <a:t>Patient and Employee safety is compromised by the lack of ventilation and mixing of clean and dirty areas.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28950" y="3463925"/>
            <a:ext cx="5657850" cy="828675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F56DC"/>
                </a:solidFill>
                <a:latin typeface="Myriad Web Pro" pitchFamily="34" charset="0"/>
              </a:rPr>
              <a:t>Intra-cavity Ultrasound Probes require High Level Disinfection between each use.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028950" y="5387975"/>
            <a:ext cx="5657850" cy="828675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F56DC"/>
                </a:solidFill>
                <a:latin typeface="Myriad Web Pro" pitchFamily="34" charset="0"/>
              </a:rPr>
              <a:t>Purchasing a system that obtains compliance with regulatory bodies as soon as possible is recommended.</a:t>
            </a:r>
          </a:p>
          <a:p>
            <a:pPr algn="ctr" eaLnBrk="1" hangingPunct="1"/>
            <a:r>
              <a:rPr lang="en-US" altLang="en-US" sz="1600">
                <a:solidFill>
                  <a:srgbClr val="0F56DC"/>
                </a:solidFill>
                <a:latin typeface="Myriad Web Pro" pitchFamily="34" charset="0"/>
              </a:rPr>
              <a:t>Cost: $21,840 – Construction: Wall Mounting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38175" y="3495675"/>
            <a:ext cx="2143125" cy="828675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F56DC"/>
                </a:solidFill>
                <a:latin typeface="Myriad Web Pro" pitchFamily="34" charset="0"/>
              </a:rPr>
              <a:t>Background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38175" y="4421188"/>
            <a:ext cx="2143125" cy="828675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F56DC"/>
                </a:solidFill>
                <a:latin typeface="Myriad Web Pro" pitchFamily="34" charset="0"/>
              </a:rPr>
              <a:t>Assessment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38175" y="5387975"/>
            <a:ext cx="2143125" cy="828675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F56DC"/>
                </a:solidFill>
                <a:latin typeface="Myriad Web Pro" pitchFamily="34" charset="0"/>
              </a:rPr>
              <a:t>Recommendation</a:t>
            </a:r>
          </a:p>
        </p:txBody>
      </p:sp>
      <p:sp>
        <p:nvSpPr>
          <p:cNvPr id="47117" name="TextBox 20"/>
          <p:cNvSpPr txBox="1">
            <a:spLocks noChangeArrowheads="1"/>
          </p:cNvSpPr>
          <p:nvPr/>
        </p:nvSpPr>
        <p:spPr bwMode="auto">
          <a:xfrm>
            <a:off x="442913" y="6483350"/>
            <a:ext cx="5172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>
                <a:latin typeface="Myriad Web Pro" pitchFamily="34" charset="0"/>
              </a:rPr>
              <a:t>SBAR Toolkit: http://www.ihi.org/resources/pages/tools/sbartoolkit.aspx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Communicating with Constipators: </a:t>
            </a:r>
            <a:br>
              <a:rPr lang="en-US" altLang="en-US" smtClean="0">
                <a:ea typeface="ＭＳ Ｐゴシック" pitchFamily="34" charset="-128"/>
              </a:rPr>
            </a:br>
            <a:r>
              <a:rPr lang="en-US" altLang="en-US" smtClean="0">
                <a:ea typeface="ＭＳ Ｐゴシック" pitchFamily="34" charset="-128"/>
              </a:rPr>
              <a:t>When Leaders Don’t Want to Move 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372225"/>
            <a:ext cx="454025" cy="373063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50EBB6F-2E0C-4549-BB54-E9EA0FB2445F}" type="slidenum">
              <a:rPr lang="en-US" altLang="en-US" sz="1800">
                <a:solidFill>
                  <a:srgbClr val="FFC000"/>
                </a:solidFill>
                <a:latin typeface="Myriad Web Pro" pitchFamily="34" charset="0"/>
              </a:rPr>
              <a:pPr eaLnBrk="1" hangingPunct="1"/>
              <a:t>18</a:t>
            </a:fld>
            <a:endParaRPr lang="en-US" altLang="en-US" sz="1800">
              <a:solidFill>
                <a:srgbClr val="FFC000"/>
              </a:solidFill>
              <a:latin typeface="Myriad Web Pro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30200" y="2182813"/>
          <a:ext cx="8483600" cy="3932237"/>
        </p:xfrm>
        <a:graphic>
          <a:graphicData uri="http://schemas.openxmlformats.org/drawingml/2006/table">
            <a:tbl>
              <a:tblPr/>
              <a:tblGrid>
                <a:gridCol w="2827338"/>
                <a:gridCol w="2828925"/>
                <a:gridCol w="2827337"/>
              </a:tblGrid>
              <a:tr h="371475"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56DC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Type of Personnel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56DC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Source of Barrier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56DC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Engagement Strategies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42900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Active Resistors</a:t>
                      </a:r>
                    </a:p>
                    <a:p>
                      <a:pPr marL="342900" marR="0" lvl="1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Personnel who are highly invested and resistant to change.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Myriad Web Pro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285750" indent="-285750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285750" marR="0" lvl="0" indent="-2857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Culture or behavior is entrenched</a:t>
                      </a:r>
                    </a:p>
                    <a:p>
                      <a:pPr marL="285750" marR="0" lvl="0" indent="-2857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Disregard recommendations from competing authorities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342900" marR="0" lvl="0" indent="-3429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Data feedback of infection rates</a:t>
                      </a:r>
                    </a:p>
                    <a:p>
                      <a:pPr marL="342900" marR="0" lvl="0" indent="-3429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Data feedback of compliance rates</a:t>
                      </a:r>
                    </a:p>
                    <a:p>
                      <a:pPr marL="342900" marR="0" lvl="0" indent="-3429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Collaboration in initiatives that align leadership and clinician goals to reduce harm</a:t>
                      </a:r>
                    </a:p>
                    <a:p>
                      <a:pPr marL="342900" marR="0" lvl="0" indent="-3429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Effective championing by a respected individual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42900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Organizational Constipators</a:t>
                      </a:r>
                    </a:p>
                    <a:p>
                      <a:pPr marL="342900" marR="0" lvl="1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Mid to Senior Level managers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285750" indent="-285750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285750" marR="0" lvl="0" indent="-2857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Insidious barriers to change</a:t>
                      </a:r>
                    </a:p>
                    <a:p>
                      <a:pPr marL="285750" marR="0" lvl="0" indent="-2857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Maintain control and create extra work that makes change difficult to accomplish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342900" marR="0" lvl="0" indent="-3429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Engage the individual early in the initiative</a:t>
                      </a:r>
                    </a:p>
                    <a:p>
                      <a:pPr marL="342900" marR="0" lvl="0" indent="-3429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Work around the individual</a:t>
                      </a:r>
                    </a:p>
                    <a:p>
                      <a:pPr marL="342900" marR="0" lvl="0" indent="-3429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Provide every opportunity to improve or comply</a:t>
                      </a:r>
                    </a:p>
                    <a:p>
                      <a:pPr marL="342900" marR="0" lvl="0" indent="-3429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Utilize external partners</a:t>
                      </a:r>
                    </a:p>
                    <a:p>
                      <a:pPr marL="342900" marR="0" lvl="0" indent="-3429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Myriad Web Pro" pitchFamily="34" charset="0"/>
                        <a:buAutoNum type="arabicPeriod" startAt="3"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yriad Web Pro" pitchFamily="34" charset="0"/>
                          <a:ea typeface="ＭＳ Ｐゴシック" pitchFamily="34" charset="-128"/>
                        </a:rPr>
                        <a:t>Termination is sometimes needed to bring change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49174" name="TextBox 8"/>
          <p:cNvSpPr txBox="1">
            <a:spLocks noChangeArrowheads="1"/>
          </p:cNvSpPr>
          <p:nvPr/>
        </p:nvSpPr>
        <p:spPr bwMode="auto">
          <a:xfrm>
            <a:off x="420688" y="1509713"/>
            <a:ext cx="8039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Myriad Web Pro" pitchFamily="34" charset="0"/>
              </a:rPr>
              <a:t>Recognizing the role of Active Resistors and Organizational Constipators in hindering performance can help overcome barriers.</a:t>
            </a:r>
          </a:p>
        </p:txBody>
      </p:sp>
      <p:sp>
        <p:nvSpPr>
          <p:cNvPr id="49175" name="TextBox 9"/>
          <p:cNvSpPr txBox="1">
            <a:spLocks noChangeArrowheads="1"/>
          </p:cNvSpPr>
          <p:nvPr/>
        </p:nvSpPr>
        <p:spPr bwMode="auto">
          <a:xfrm>
            <a:off x="330200" y="6488113"/>
            <a:ext cx="7510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>
                <a:latin typeface="Myriad Web Pro" pitchFamily="34" charset="0"/>
              </a:rPr>
              <a:t>Saint et al. Jt Comm J Qual Patient Saf 2009; 35: 239-246</a:t>
            </a:r>
            <a:r>
              <a:rPr lang="en-US" altLang="en-US" sz="1800">
                <a:latin typeface="Myriad Web Pro" pitchFamily="34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Communicating Routine Bad News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 bwMode="auto">
          <a:xfrm>
            <a:off x="541338" y="4303713"/>
            <a:ext cx="8145462" cy="2181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0" eaLnBrk="1" hangingPunct="1">
              <a:buFont typeface="Arial" pitchFamily="34" charset="0"/>
              <a:buNone/>
            </a:pPr>
            <a:endParaRPr lang="en-US" altLang="en-US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Strategic delivery </a:t>
            </a:r>
          </a:p>
          <a:p>
            <a:pPr marL="342900" lvl="1" indent="0" eaLnBrk="1" hangingPunct="1"/>
            <a:r>
              <a:rPr lang="en-US" altLang="en-US" smtClean="0">
                <a:ea typeface="ＭＳ Ｐゴシック" pitchFamily="34" charset="-128"/>
              </a:rPr>
              <a:t>Can preserve solidarity and teamwork among personnel</a:t>
            </a:r>
          </a:p>
          <a:p>
            <a:pPr marL="342900" lvl="1" indent="0" eaLnBrk="1" hangingPunct="1"/>
            <a:r>
              <a:rPr lang="en-US" altLang="en-US" smtClean="0">
                <a:ea typeface="ＭＳ Ｐゴシック" pitchFamily="34" charset="-128"/>
              </a:rPr>
              <a:t>Can reduce threats to autonomy and competence </a:t>
            </a:r>
          </a:p>
          <a:p>
            <a:pPr lvl="2" eaLnBrk="1" hangingPunct="1"/>
            <a:r>
              <a:rPr lang="en-US" altLang="en-US" sz="1800" smtClean="0">
                <a:ea typeface="ＭＳ Ｐゴシック" pitchFamily="34" charset="-128"/>
              </a:rPr>
              <a:t>Assists personnel in moderating actions to improve performance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48675" y="6511925"/>
            <a:ext cx="476250" cy="34607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D11A04B-5660-489E-857A-8ABF4D5AB913}" type="slidenum">
              <a:rPr lang="en-US" altLang="en-US" sz="1800">
                <a:solidFill>
                  <a:srgbClr val="FFC000"/>
                </a:solidFill>
                <a:latin typeface="Myriad Web Pro" pitchFamily="34" charset="0"/>
              </a:rPr>
              <a:pPr eaLnBrk="1" hangingPunct="1"/>
              <a:t>19</a:t>
            </a:fld>
            <a:endParaRPr lang="en-US" altLang="en-US" sz="1800">
              <a:solidFill>
                <a:srgbClr val="FFC000"/>
              </a:solidFill>
              <a:latin typeface="Myriad Web Pro" pitchFamily="34" charset="0"/>
            </a:endParaRPr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457200" y="6511925"/>
            <a:ext cx="7820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>
                <a:latin typeface="Myriad Web Pro" pitchFamily="34" charset="0"/>
              </a:rPr>
              <a:t>Wagoner &amp; Waldron S Comm Journal, 1999; 64: 199-210</a:t>
            </a:r>
          </a:p>
        </p:txBody>
      </p:sp>
      <p:pic>
        <p:nvPicPr>
          <p:cNvPr id="5120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058863"/>
            <a:ext cx="2811463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xtBox 6"/>
          <p:cNvSpPr txBox="1">
            <a:spLocks noChangeArrowheads="1"/>
          </p:cNvSpPr>
          <p:nvPr/>
        </p:nvSpPr>
        <p:spPr bwMode="auto">
          <a:xfrm>
            <a:off x="3405188" y="1025525"/>
            <a:ext cx="5043487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28625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85825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Myriad Web Pro" pitchFamily="34" charset="0"/>
              </a:rPr>
              <a:t>Everyday feedback</a:t>
            </a:r>
            <a:r>
              <a:rPr lang="en-US" altLang="en-US" sz="1800">
                <a:latin typeface="Myriad Web Pro" pitchFamily="34" charset="0"/>
              </a:rPr>
              <a:t> </a:t>
            </a:r>
          </a:p>
          <a:p>
            <a:pPr eaLnBrk="1" hangingPunct="1"/>
            <a:endParaRPr lang="en-US" altLang="en-US" sz="1800">
              <a:latin typeface="Myriad Web Pro" pitchFamily="34" charset="0"/>
            </a:endParaRPr>
          </a:p>
          <a:p>
            <a:pPr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100">
                <a:latin typeface="Myriad Web Pro" pitchFamily="34" charset="0"/>
              </a:rPr>
              <a:t>Less than optimal</a:t>
            </a:r>
          </a:p>
          <a:p>
            <a:pPr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100">
                <a:latin typeface="Myriad Web Pro" pitchFamily="34" charset="0"/>
              </a:rPr>
              <a:t>NOT disclosure of an adverse event</a:t>
            </a:r>
          </a:p>
          <a:p>
            <a:pPr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100">
                <a:latin typeface="Myriad Web Pro" pitchFamily="34" charset="0"/>
              </a:rPr>
              <a:t>May be considered impolite</a:t>
            </a:r>
          </a:p>
          <a:p>
            <a:pPr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100">
                <a:latin typeface="Myriad Web Pro" pitchFamily="34" charset="0"/>
              </a:rPr>
              <a:t>Necessary to avoid </a:t>
            </a:r>
          </a:p>
          <a:p>
            <a:pPr lvl="1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100">
                <a:latin typeface="Myriad Web Pro" pitchFamily="34" charset="0"/>
              </a:rPr>
              <a:t>Problematic</a:t>
            </a:r>
          </a:p>
          <a:p>
            <a:pPr lvl="1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100">
                <a:latin typeface="Myriad Web Pro" pitchFamily="34" charset="0"/>
              </a:rPr>
              <a:t>Severely negative feedback episodes</a:t>
            </a:r>
          </a:p>
          <a:p>
            <a:pPr lvl="1" eaLnBrk="1" hangingPunct="1"/>
            <a:endParaRPr lang="en-US" altLang="en-US" sz="1800">
              <a:latin typeface="Myriad Web Pro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Objectives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Identify attributes of a healthful workplace environment</a:t>
            </a:r>
          </a:p>
          <a:p>
            <a:pPr eaLnBrk="1" hangingPunct="1">
              <a:buFont typeface="Arial" pitchFamily="34" charset="0"/>
              <a:buNone/>
            </a:pPr>
            <a:endParaRPr lang="en-US" altLang="en-US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Discuss collaboration to build infection prevention competency</a:t>
            </a:r>
          </a:p>
          <a:p>
            <a:pPr eaLnBrk="1" hangingPunct="1">
              <a:buFont typeface="Arial" pitchFamily="34" charset="0"/>
              <a:buNone/>
            </a:pPr>
            <a:endParaRPr lang="en-US" altLang="en-US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Identify methods of communication that inspire change</a:t>
            </a:r>
          </a:p>
          <a:p>
            <a:pPr eaLnBrk="1" hangingPunct="1"/>
            <a:endParaRPr lang="en-US" altLang="en-US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smtClean="0">
              <a:ea typeface="ＭＳ Ｐゴシック" pitchFamily="34" charset="-128"/>
            </a:endParaRPr>
          </a:p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616950" y="6443663"/>
            <a:ext cx="635000" cy="34607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8D508E0-32D7-4260-8E97-AB8BCAAF0FBF}" type="slidenum">
              <a:rPr lang="en-US" altLang="en-US" sz="1800">
                <a:solidFill>
                  <a:srgbClr val="FFC000"/>
                </a:solidFill>
                <a:latin typeface="Myriad Web Pro" pitchFamily="34" charset="0"/>
              </a:rPr>
              <a:pPr eaLnBrk="1" hangingPunct="1"/>
              <a:t>2</a:t>
            </a:fld>
            <a:endParaRPr lang="en-US" altLang="en-US" sz="1800">
              <a:solidFill>
                <a:srgbClr val="FFC000"/>
              </a:solidFill>
              <a:latin typeface="Myriad Web Pro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Communicating Routine Feedback</a:t>
            </a:r>
            <a:br>
              <a:rPr lang="en-US" altLang="en-US" smtClean="0">
                <a:ea typeface="ＭＳ Ｐゴシック" pitchFamily="34" charset="-128"/>
              </a:rPr>
            </a:b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 bwMode="auto">
          <a:xfrm>
            <a:off x="706438" y="3708400"/>
            <a:ext cx="7731125" cy="3402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altLang="en-US" smtClean="0">
                <a:ea typeface="ＭＳ Ｐゴシック" pitchFamily="34" charset="-128"/>
              </a:rPr>
              <a:t>Cochrane Reviewers Findings on Feedback: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Most effective when performance is less than optimal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Person responsible for feedback is a supervisor or colleague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Is provided more than once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Is provided verbally and in writing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Includes clear targets and an action plan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86775" y="6483350"/>
            <a:ext cx="581025" cy="34607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E0B5C62-8C06-40F9-9630-182036EB27F0}" type="slidenum">
              <a:rPr lang="en-US" altLang="en-US" sz="1800">
                <a:solidFill>
                  <a:srgbClr val="FFC000"/>
                </a:solidFill>
                <a:latin typeface="Myriad Web Pro" pitchFamily="34" charset="0"/>
              </a:rPr>
              <a:pPr eaLnBrk="1" hangingPunct="1"/>
              <a:t>20</a:t>
            </a:fld>
            <a:endParaRPr lang="en-US" altLang="en-US" sz="1800">
              <a:solidFill>
                <a:srgbClr val="FFC000"/>
              </a:solidFill>
              <a:latin typeface="Myriad Web Pro" pitchFamily="34" charset="0"/>
            </a:endParaRPr>
          </a:p>
        </p:txBody>
      </p:sp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536575" y="6464300"/>
            <a:ext cx="8531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>
                <a:latin typeface="Myriad Web Pro" pitchFamily="34" charset="0"/>
              </a:rPr>
              <a:t>Ivers et al. Cochrane Library, 2012;1</a:t>
            </a:r>
            <a:r>
              <a:rPr lang="en-US" altLang="en-US" sz="1800">
                <a:latin typeface="Myriad Web Pro" pitchFamily="34" charset="0"/>
              </a:rPr>
              <a:t>		</a:t>
            </a:r>
            <a:r>
              <a:rPr lang="en-US" altLang="en-US" sz="1000">
                <a:latin typeface="Myriad Web Pro" pitchFamily="34" charset="0"/>
              </a:rPr>
              <a:t>Figure from: Asadat et al. Avicenna J Med, 2012:4</a:t>
            </a:r>
          </a:p>
          <a:p>
            <a:pPr eaLnBrk="1" hangingPunct="1"/>
            <a:endParaRPr lang="en-US" altLang="en-US" sz="1800">
              <a:latin typeface="Myriad Web Pro" pitchFamily="34" charset="0"/>
            </a:endParaRPr>
          </a:p>
        </p:txBody>
      </p:sp>
      <p:pic>
        <p:nvPicPr>
          <p:cNvPr id="5325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100138"/>
            <a:ext cx="6283325" cy="2489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4"/>
          <p:cNvSpPr>
            <a:spLocks noGrp="1"/>
          </p:cNvSpPr>
          <p:nvPr>
            <p:ph type="title"/>
          </p:nvPr>
        </p:nvSpPr>
        <p:spPr bwMode="auto">
          <a:xfrm>
            <a:off x="298450" y="274638"/>
            <a:ext cx="8547100" cy="1038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3200" smtClean="0">
                <a:ea typeface="ＭＳ Ｐゴシック" pitchFamily="34" charset="-128"/>
              </a:rPr>
              <a:t>Targeted Assessment for Prevention </a:t>
            </a:r>
            <a:br>
              <a:rPr lang="en-US" altLang="en-US" sz="3200" smtClean="0">
                <a:ea typeface="ＭＳ Ｐゴシック" pitchFamily="34" charset="-128"/>
              </a:rPr>
            </a:br>
            <a:r>
              <a:rPr lang="en-US" altLang="en-US" sz="3200" smtClean="0">
                <a:ea typeface="ＭＳ Ｐゴシック" pitchFamily="34" charset="-128"/>
              </a:rPr>
              <a:t>(TAP) Strategy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5306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Wingdings" pitchFamily="2" charset="2"/>
              <a:buNone/>
            </a:pPr>
            <a:endParaRPr lang="en-US" altLang="en-US" sz="2800" smtClean="0">
              <a:solidFill>
                <a:srgbClr val="00B0F0"/>
              </a:solidFill>
              <a:ea typeface="ＭＳ Ｐゴシック" pitchFamily="34" charset="-128"/>
            </a:endParaRPr>
          </a:p>
          <a:p>
            <a:pPr marL="0" indent="0" eaLnBrk="1" hangingPunct="1"/>
            <a:r>
              <a:rPr lang="en-US" altLang="en-US" sz="2200" b="0" u="sng" smtClean="0">
                <a:ea typeface="ＭＳ Ｐゴシック" pitchFamily="34" charset="-128"/>
              </a:rPr>
              <a:t>Target facilities/units</a:t>
            </a:r>
            <a:r>
              <a:rPr lang="en-US" altLang="en-US" sz="2200" b="0" smtClean="0">
                <a:ea typeface="ＭＳ Ｐゴシック" pitchFamily="34" charset="-128"/>
              </a:rPr>
              <a:t> with high burden/excess of HAIs</a:t>
            </a:r>
          </a:p>
          <a:p>
            <a:pPr marL="0" indent="0" eaLnBrk="1" hangingPunct="1"/>
            <a:r>
              <a:rPr lang="en-US" altLang="en-US" sz="2200" b="0" u="sng" smtClean="0">
                <a:ea typeface="ＭＳ Ｐゴシック" pitchFamily="34" charset="-128"/>
              </a:rPr>
              <a:t>Assess gaps </a:t>
            </a:r>
            <a:r>
              <a:rPr lang="en-US" altLang="en-US" sz="2200" b="0" smtClean="0">
                <a:ea typeface="ＭＳ Ｐゴシック" pitchFamily="34" charset="-128"/>
              </a:rPr>
              <a:t>in infection prevention in targeted facilities/units </a:t>
            </a:r>
          </a:p>
          <a:p>
            <a:pPr marL="0" indent="0" eaLnBrk="1" hangingPunct="1"/>
            <a:r>
              <a:rPr lang="en-US" altLang="en-US" sz="2200" b="0" u="sng" smtClean="0">
                <a:ea typeface="ＭＳ Ｐゴシック" pitchFamily="34" charset="-128"/>
              </a:rPr>
              <a:t>Prevent infections</a:t>
            </a:r>
            <a:r>
              <a:rPr lang="en-US" altLang="en-US" sz="2200" b="0" smtClean="0">
                <a:ea typeface="ＭＳ Ｐゴシック" pitchFamily="34" charset="-128"/>
              </a:rPr>
              <a:t> by implementing interventions to address the gaps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200" b="0" smtClean="0">
              <a:ea typeface="ＭＳ Ｐゴシック" pitchFamily="34" charset="-128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sz="2000" i="1" smtClean="0">
                <a:solidFill>
                  <a:srgbClr val="97BAFF"/>
                </a:solidFill>
                <a:latin typeface="Romantic" charset="0"/>
                <a:ea typeface="ＭＳ Ｐゴシック" pitchFamily="34" charset="-128"/>
              </a:rPr>
              <a:t>Linear progression framework for quality improvement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altLang="en-US" smtClean="0">
              <a:solidFill>
                <a:srgbClr val="BD5FCE"/>
              </a:solidFill>
              <a:ea typeface="ＭＳ Ｐゴシック" pitchFamily="34" charset="-128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6172200"/>
            <a:ext cx="8229600" cy="6096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800" smtClean="0">
                <a:ea typeface="ＭＳ Ｐゴシック" pitchFamily="34" charset="-128"/>
                <a:hlinkClick r:id="rId2"/>
              </a:rPr>
              <a:t>http://www.cdc.gov/hai/prevent/tap.html</a:t>
            </a:r>
            <a:endParaRPr lang="en-US" altLang="en-US" sz="800" smtClean="0">
              <a:ea typeface="ＭＳ Ｐゴシック" pitchFamily="34" charset="-128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762000" y="1219200"/>
          <a:ext cx="72390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 bwMode="auto">
          <a:xfrm>
            <a:off x="3811588" y="560388"/>
            <a:ext cx="496887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Benefits of TAP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738" y="333375"/>
            <a:ext cx="8229600" cy="41910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z="2400" b="0" smtClean="0">
              <a:ea typeface="ＭＳ Ｐゴシック" pitchFamily="34" charset="-128"/>
            </a:endParaRPr>
          </a:p>
          <a:p>
            <a:pPr eaLnBrk="1" hangingPunct="1"/>
            <a:endParaRPr lang="en-US" altLang="en-US" sz="2400" b="0" smtClean="0">
              <a:ea typeface="ＭＳ Ｐゴシック" pitchFamily="34" charset="-128"/>
            </a:endParaRPr>
          </a:p>
          <a:p>
            <a:pPr eaLnBrk="1" hangingPunct="1"/>
            <a:endParaRPr lang="en-US" altLang="en-US" sz="2400" b="0" smtClean="0">
              <a:ea typeface="ＭＳ Ｐゴシック" pitchFamily="34" charset="-128"/>
            </a:endParaRPr>
          </a:p>
          <a:p>
            <a:pPr eaLnBrk="1" hangingPunct="1"/>
            <a:endParaRPr lang="en-US" altLang="en-US" sz="2400" b="0" smtClean="0">
              <a:ea typeface="ＭＳ Ｐゴシック" pitchFamily="34" charset="-128"/>
            </a:endParaRPr>
          </a:p>
          <a:p>
            <a:pPr eaLnBrk="1" hangingPunct="1"/>
            <a:endParaRPr lang="en-US" altLang="en-US" sz="2400" b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b="0" smtClean="0">
                <a:ea typeface="ＭＳ Ｐゴシック" pitchFamily="34" charset="-128"/>
              </a:rPr>
              <a:t>TAP allows you to: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1900" b="0" smtClean="0">
              <a:ea typeface="ＭＳ Ｐゴシック" pitchFamily="34" charset="-128"/>
            </a:endParaRPr>
          </a:p>
          <a:p>
            <a:pPr lvl="1" eaLnBrk="1" hangingPunct="1">
              <a:spcBef>
                <a:spcPct val="0"/>
              </a:spcBef>
              <a:buSzTx/>
            </a:pPr>
            <a:r>
              <a:rPr lang="en-US" altLang="en-US" sz="1800" smtClean="0">
                <a:ea typeface="ＭＳ Ｐゴシック" pitchFamily="34" charset="-128"/>
              </a:rPr>
              <a:t>Take a focused approach to prevention</a:t>
            </a:r>
          </a:p>
          <a:p>
            <a:pPr lvl="1" eaLnBrk="1" hangingPunct="1">
              <a:spcBef>
                <a:spcPct val="0"/>
              </a:spcBef>
              <a:buSzTx/>
              <a:buFont typeface="Wingdings" pitchFamily="2" charset="2"/>
              <a:buNone/>
            </a:pPr>
            <a:endParaRPr lang="en-US" altLang="en-US" sz="1800" smtClean="0">
              <a:ea typeface="ＭＳ Ｐゴシック" pitchFamily="34" charset="-128"/>
            </a:endParaRPr>
          </a:p>
          <a:p>
            <a:pPr lvl="1" eaLnBrk="1" hangingPunct="1">
              <a:spcBef>
                <a:spcPct val="0"/>
              </a:spcBef>
              <a:buSzTx/>
            </a:pPr>
            <a:r>
              <a:rPr lang="en-US" altLang="en-US" sz="1800" smtClean="0">
                <a:ea typeface="ＭＳ Ｐゴシック" pitchFamily="34" charset="-128"/>
              </a:rPr>
              <a:t>Map excess HAIs to targeted locations</a:t>
            </a:r>
          </a:p>
          <a:p>
            <a:pPr lvl="1" eaLnBrk="1" hangingPunct="1">
              <a:spcBef>
                <a:spcPct val="0"/>
              </a:spcBef>
              <a:buSzTx/>
            </a:pPr>
            <a:endParaRPr lang="en-US" altLang="en-US" sz="1800" smtClean="0">
              <a:ea typeface="ＭＳ Ｐゴシック" pitchFamily="34" charset="-128"/>
            </a:endParaRPr>
          </a:p>
          <a:p>
            <a:pPr lvl="1" eaLnBrk="1" hangingPunct="1">
              <a:spcBef>
                <a:spcPct val="0"/>
              </a:spcBef>
              <a:buSzTx/>
            </a:pPr>
            <a:r>
              <a:rPr lang="en-US" altLang="en-US" sz="1800" smtClean="0">
                <a:ea typeface="ＭＳ Ｐゴシック" pitchFamily="34" charset="-128"/>
              </a:rPr>
              <a:t>Have a concrete prevention goal (CAD) linked to the SIR</a:t>
            </a:r>
          </a:p>
          <a:p>
            <a:pPr lvl="1" eaLnBrk="1" hangingPunct="1">
              <a:spcBef>
                <a:spcPct val="0"/>
              </a:spcBef>
              <a:buSzTx/>
            </a:pPr>
            <a:endParaRPr lang="en-US" altLang="en-US" sz="1800" smtClean="0">
              <a:ea typeface="ＭＳ Ｐゴシック" pitchFamily="34" charset="-128"/>
            </a:endParaRPr>
          </a:p>
          <a:p>
            <a:pPr lvl="1" eaLnBrk="1" hangingPunct="1">
              <a:spcBef>
                <a:spcPct val="0"/>
              </a:spcBef>
              <a:buSzTx/>
            </a:pPr>
            <a:r>
              <a:rPr lang="en-US" altLang="en-US" sz="1800" smtClean="0">
                <a:ea typeface="ＭＳ Ｐゴシック" pitchFamily="34" charset="-128"/>
              </a:rPr>
              <a:t>Identify specific gaps through a standardized assessment</a:t>
            </a:r>
          </a:p>
          <a:p>
            <a:pPr lvl="1" eaLnBrk="1" hangingPunct="1">
              <a:spcBef>
                <a:spcPct val="0"/>
              </a:spcBef>
              <a:buSzTx/>
            </a:pPr>
            <a:endParaRPr lang="en-US" altLang="en-US" sz="1800" smtClean="0">
              <a:ea typeface="ＭＳ Ｐゴシック" pitchFamily="34" charset="-128"/>
            </a:endParaRPr>
          </a:p>
          <a:p>
            <a:pPr lvl="1" eaLnBrk="1" hangingPunct="1">
              <a:spcBef>
                <a:spcPct val="0"/>
              </a:spcBef>
              <a:buSzTx/>
            </a:pPr>
            <a:r>
              <a:rPr lang="en-US" altLang="en-US" sz="1800" smtClean="0">
                <a:ea typeface="ＭＳ Ｐゴシック" pitchFamily="34" charset="-128"/>
              </a:rPr>
              <a:t>Customize strategies to address gaps</a:t>
            </a:r>
          </a:p>
          <a:p>
            <a:pPr lvl="1" eaLnBrk="1" hangingPunct="1">
              <a:spcBef>
                <a:spcPct val="0"/>
              </a:spcBef>
              <a:buSzTx/>
            </a:pPr>
            <a:endParaRPr lang="en-US" altLang="en-US" sz="1800" smtClean="0">
              <a:ea typeface="ＭＳ Ｐゴシック" pitchFamily="34" charset="-128"/>
            </a:endParaRPr>
          </a:p>
          <a:p>
            <a:pPr lvl="1" eaLnBrk="1" hangingPunct="1">
              <a:buSzTx/>
              <a:buFont typeface="Wingdings" pitchFamily="2" charset="2"/>
              <a:buNone/>
            </a:pPr>
            <a:endParaRPr lang="en-US" altLang="en-US" sz="1800" smtClean="0">
              <a:ea typeface="ＭＳ Ｐゴシック" pitchFamily="34" charset="-128"/>
            </a:endParaRPr>
          </a:p>
        </p:txBody>
      </p:sp>
      <p:pic>
        <p:nvPicPr>
          <p:cNvPr id="563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2600"/>
            <a:ext cx="343058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Appropriate Use of TAP Data</a:t>
            </a:r>
          </a:p>
        </p:txBody>
      </p:sp>
      <p:pic>
        <p:nvPicPr>
          <p:cNvPr id="5734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720975"/>
            <a:ext cx="8229600" cy="3360738"/>
          </a:xfr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37563" y="6435725"/>
            <a:ext cx="498475" cy="354013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7988D2-B994-47E8-B9D3-AF2EB1943A41}" type="slidenum">
              <a:rPr lang="en-US" altLang="en-US" sz="1800">
                <a:solidFill>
                  <a:srgbClr val="FFC000"/>
                </a:solidFill>
                <a:latin typeface="Myriad Web Pro" pitchFamily="34" charset="0"/>
              </a:rPr>
              <a:pPr eaLnBrk="1" hangingPunct="1"/>
              <a:t>23</a:t>
            </a:fld>
            <a:endParaRPr lang="en-US" altLang="en-US" sz="1800">
              <a:solidFill>
                <a:srgbClr val="FFC000"/>
              </a:solidFill>
              <a:latin typeface="Myriad Web Pro" pitchFamily="34" charset="0"/>
            </a:endParaRPr>
          </a:p>
        </p:txBody>
      </p:sp>
      <p:sp>
        <p:nvSpPr>
          <p:cNvPr id="57349" name="TextBox 5"/>
          <p:cNvSpPr txBox="1">
            <a:spLocks noChangeArrowheads="1"/>
          </p:cNvSpPr>
          <p:nvPr/>
        </p:nvSpPr>
        <p:spPr bwMode="auto">
          <a:xfrm>
            <a:off x="457200" y="1155700"/>
            <a:ext cx="8156575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Myriad Web Pro" pitchFamily="34" charset="0"/>
              </a:rPr>
              <a:t>The Standardized Infection Ratio (SIR) is used for </a:t>
            </a:r>
            <a:r>
              <a:rPr lang="en-US" altLang="en-US" sz="1800" i="1">
                <a:latin typeface="Myriad Web Pro" pitchFamily="34" charset="0"/>
              </a:rPr>
              <a:t>comparison</a:t>
            </a:r>
          </a:p>
          <a:p>
            <a:pPr eaLnBrk="1" hangingPunct="1"/>
            <a:r>
              <a:rPr lang="en-US" altLang="en-US" sz="1600" i="1">
                <a:latin typeface="Myriad Web Pro" pitchFamily="34" charset="0"/>
              </a:rPr>
              <a:t>Used to compare performance over time, adjusted for exposure</a:t>
            </a:r>
          </a:p>
          <a:p>
            <a:pPr eaLnBrk="1" hangingPunct="1"/>
            <a:endParaRPr lang="en-US" altLang="en-US" sz="1600">
              <a:latin typeface="Myriad Web Pro" pitchFamily="34" charset="0"/>
            </a:endParaRPr>
          </a:p>
          <a:p>
            <a:pPr eaLnBrk="1" hangingPunct="1"/>
            <a:r>
              <a:rPr lang="en-US" altLang="en-US" sz="1800">
                <a:latin typeface="Myriad Web Pro" pitchFamily="34" charset="0"/>
              </a:rPr>
              <a:t>The Cumulative Attributable Difference (CAD) is used for </a:t>
            </a:r>
            <a:r>
              <a:rPr lang="en-US" altLang="en-US" sz="1800" i="1">
                <a:latin typeface="Myriad Web Pro" pitchFamily="34" charset="0"/>
              </a:rPr>
              <a:t>prioritization</a:t>
            </a:r>
          </a:p>
          <a:p>
            <a:pPr eaLnBrk="1" hangingPunct="1"/>
            <a:r>
              <a:rPr lang="en-US" altLang="en-US" sz="1600" i="1">
                <a:latin typeface="Myriad Web Pro" pitchFamily="34" charset="0"/>
              </a:rPr>
              <a:t>Snapshot of the number of infections which if prevented would result in goal attainment</a:t>
            </a:r>
            <a:endParaRPr lang="en-US" altLang="en-US" sz="1800">
              <a:latin typeface="Myriad Web Pro" pitchFamily="34" charset="0"/>
            </a:endParaRPr>
          </a:p>
        </p:txBody>
      </p:sp>
      <p:sp>
        <p:nvSpPr>
          <p:cNvPr id="57350" name="TextBox 6"/>
          <p:cNvSpPr txBox="1">
            <a:spLocks noChangeArrowheads="1"/>
          </p:cNvSpPr>
          <p:nvPr/>
        </p:nvSpPr>
        <p:spPr bwMode="auto">
          <a:xfrm>
            <a:off x="352425" y="6527800"/>
            <a:ext cx="5151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>
                <a:latin typeface="Myriad Web Pro" pitchFamily="34" charset="0"/>
              </a:rPr>
              <a:t>http://www.cdc.gov/hai/pdfs/prevent/TAP-Guide-for-Individual-Facility-User.pdf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The TAP Report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55025" y="6435725"/>
            <a:ext cx="463550" cy="3365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27D021D-D32E-474C-910A-AAAFC718AE8E}" type="slidenum">
              <a:rPr lang="en-US" altLang="en-US" sz="1800">
                <a:solidFill>
                  <a:srgbClr val="FFC000"/>
                </a:solidFill>
                <a:latin typeface="Myriad Web Pro" pitchFamily="34" charset="0"/>
              </a:rPr>
              <a:pPr eaLnBrk="1" hangingPunct="1"/>
              <a:t>24</a:t>
            </a:fld>
            <a:endParaRPr lang="en-US" altLang="en-US" sz="1800">
              <a:solidFill>
                <a:srgbClr val="FFC000"/>
              </a:solidFill>
              <a:latin typeface="Myriad Web Pro" pitchFamily="34" charset="0"/>
            </a:endParaRPr>
          </a:p>
        </p:txBody>
      </p:sp>
      <p:pic>
        <p:nvPicPr>
          <p:cNvPr id="58372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38225"/>
            <a:ext cx="8886825" cy="5057775"/>
          </a:xfr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521450"/>
            <a:ext cx="51530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5741988" y="2608263"/>
            <a:ext cx="796925" cy="19700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0F56DC"/>
              </a:solidFill>
              <a:latin typeface="Myriad Web Pro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Targeted Communication: Unit Specific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05813" y="6399213"/>
            <a:ext cx="561975" cy="3905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46628B2-BEB8-4DC2-91F4-E8824FF788EF}" type="slidenum">
              <a:rPr lang="en-US" altLang="en-US" sz="1800">
                <a:solidFill>
                  <a:srgbClr val="FFC000"/>
                </a:solidFill>
                <a:latin typeface="Myriad Web Pro" pitchFamily="34" charset="0"/>
              </a:rPr>
              <a:pPr eaLnBrk="1" hangingPunct="1"/>
              <a:t>25</a:t>
            </a:fld>
            <a:endParaRPr lang="en-US" altLang="en-US" sz="1800">
              <a:solidFill>
                <a:srgbClr val="FFC000"/>
              </a:solidFill>
              <a:latin typeface="Myriad Web Pro" pitchFamily="34" charset="0"/>
            </a:endParaRPr>
          </a:p>
        </p:txBody>
      </p:sp>
      <p:pic>
        <p:nvPicPr>
          <p:cNvPr id="6042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158875"/>
            <a:ext cx="8823325" cy="4378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521450"/>
            <a:ext cx="51530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74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Targeted Communication Facility Specific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3" y="1074738"/>
            <a:ext cx="8229600" cy="45259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  <a:p>
            <a:pPr eaLnBrk="1" hangingPunct="1"/>
            <a:endParaRPr lang="en-US" altLang="en-US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386763" y="6494463"/>
            <a:ext cx="600075" cy="363537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70C8C90-8B63-4ECE-AEE9-5711E1620643}" type="slidenum">
              <a:rPr lang="en-US" altLang="en-US" sz="1800">
                <a:solidFill>
                  <a:srgbClr val="FFC000"/>
                </a:solidFill>
                <a:latin typeface="Myriad Web Pro" pitchFamily="34" charset="0"/>
              </a:rPr>
              <a:pPr eaLnBrk="1" hangingPunct="1"/>
              <a:t>26</a:t>
            </a:fld>
            <a:endParaRPr lang="en-US" altLang="en-US" sz="1800">
              <a:solidFill>
                <a:srgbClr val="FFC000"/>
              </a:solidFill>
              <a:latin typeface="Myriad Web Pro" pitchFamily="34" charset="0"/>
            </a:endParaRPr>
          </a:p>
        </p:txBody>
      </p:sp>
      <p:pic>
        <p:nvPicPr>
          <p:cNvPr id="6246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1292225"/>
            <a:ext cx="5457825" cy="3095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0" name="TextBox 6"/>
          <p:cNvSpPr txBox="1">
            <a:spLocks noChangeArrowheads="1"/>
          </p:cNvSpPr>
          <p:nvPr/>
        </p:nvSpPr>
        <p:spPr bwMode="auto">
          <a:xfrm>
            <a:off x="893763" y="4718050"/>
            <a:ext cx="76628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Myriad Web Pro" pitchFamily="34" charset="0"/>
              </a:rPr>
              <a:t>“The tradition of collaboration among Wisconsin hospitals is a proven method for improving healthcare quality, and DPH strongly encourages your facility to participate in one of the collaborative HAI reduction groups led by [the hospital association or the quality improvement organization].”</a:t>
            </a:r>
          </a:p>
        </p:txBody>
      </p:sp>
      <p:sp>
        <p:nvSpPr>
          <p:cNvPr id="62471" name="TextBox 7"/>
          <p:cNvSpPr txBox="1">
            <a:spLocks noChangeArrowheads="1"/>
          </p:cNvSpPr>
          <p:nvPr/>
        </p:nvSpPr>
        <p:spPr bwMode="auto">
          <a:xfrm>
            <a:off x="687388" y="6532563"/>
            <a:ext cx="50260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>
                <a:latin typeface="Myriad Web Pro" pitchFamily="34" charset="0"/>
              </a:rPr>
              <a:t>http://www.cdc.gov/hai/pdfs/prevent/TAP-Guide-for-Group-User.pdf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2428875"/>
            <a:ext cx="4849813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4502150"/>
            <a:ext cx="4500562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Box 1"/>
          <p:cNvSpPr txBox="1">
            <a:spLocks noChangeArrowheads="1"/>
          </p:cNvSpPr>
          <p:nvPr/>
        </p:nvSpPr>
        <p:spPr bwMode="auto">
          <a:xfrm>
            <a:off x="620713" y="4495800"/>
            <a:ext cx="22018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2"/>
                </a:solidFill>
                <a:latin typeface="Myriad Web Pro" pitchFamily="34" charset="0"/>
              </a:rPr>
              <a:t>Examples of 2 Domains Within the CDI Assessment Tool</a:t>
            </a:r>
          </a:p>
        </p:txBody>
      </p:sp>
      <p:sp>
        <p:nvSpPr>
          <p:cNvPr id="64517" name="Title 2"/>
          <p:cNvSpPr>
            <a:spLocks noGrp="1"/>
          </p:cNvSpPr>
          <p:nvPr>
            <p:ph type="title"/>
          </p:nvPr>
        </p:nvSpPr>
        <p:spPr bwMode="auto">
          <a:xfrm>
            <a:off x="477838" y="-134938"/>
            <a:ext cx="8229600" cy="1143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0" smtClean="0">
                <a:ea typeface="ＭＳ Ｐゴシック" pitchFamily="34" charset="-128"/>
              </a:rPr>
              <a:t>Focused Assessment</a:t>
            </a:r>
          </a:p>
        </p:txBody>
      </p:sp>
      <p:sp>
        <p:nvSpPr>
          <p:cNvPr id="64518" name="TextBox 3"/>
          <p:cNvSpPr txBox="1">
            <a:spLocks noChangeArrowheads="1"/>
          </p:cNvSpPr>
          <p:nvPr/>
        </p:nvSpPr>
        <p:spPr bwMode="auto">
          <a:xfrm>
            <a:off x="477838" y="1233488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Myriad Web Pro" pitchFamily="34" charset="0"/>
              </a:rPr>
              <a:t>TAP Assessments are meant to capture awareness of polices and processes at the facility or unit</a:t>
            </a:r>
          </a:p>
          <a:p>
            <a:pPr eaLnBrk="1" hangingPunct="1"/>
            <a:endParaRPr lang="en-US" altLang="en-US" sz="1800">
              <a:latin typeface="Myriad Web Pro" pitchFamily="34" charset="0"/>
            </a:endParaRPr>
          </a:p>
          <a:p>
            <a:pPr eaLnBrk="1" hangingPunct="1"/>
            <a:r>
              <a:rPr lang="en-US" altLang="en-US" sz="1800">
                <a:latin typeface="Myriad Web Pro" pitchFamily="34" charset="0"/>
              </a:rPr>
              <a:t>	Include frontline providers, mid-level staff and senior leadership</a:t>
            </a:r>
          </a:p>
        </p:txBody>
      </p:sp>
      <p:sp>
        <p:nvSpPr>
          <p:cNvPr id="64519" name="TextBox 5"/>
          <p:cNvSpPr txBox="1">
            <a:spLocks noChangeArrowheads="1"/>
          </p:cNvSpPr>
          <p:nvPr/>
        </p:nvSpPr>
        <p:spPr bwMode="auto">
          <a:xfrm>
            <a:off x="5819775" y="2728913"/>
            <a:ext cx="28876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Myriad Web Pro" pitchFamily="34" charset="0"/>
              </a:rPr>
              <a:t>The greater number of assessments collected, the greater the ability to identify gaps and target prevention.</a:t>
            </a:r>
          </a:p>
        </p:txBody>
      </p:sp>
      <p:sp>
        <p:nvSpPr>
          <p:cNvPr id="64520" name="TextBox 7"/>
          <p:cNvSpPr txBox="1">
            <a:spLocks noChangeArrowheads="1"/>
          </p:cNvSpPr>
          <p:nvPr/>
        </p:nvSpPr>
        <p:spPr bwMode="auto">
          <a:xfrm>
            <a:off x="407988" y="6473825"/>
            <a:ext cx="53403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>
                <a:latin typeface="Myriad Web Pro" pitchFamily="34" charset="0"/>
              </a:rPr>
              <a:t>http://www.cdc.gov/hai/prevent/tap.html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Align Interventions to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403350"/>
            <a:ext cx="8229600" cy="45259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CAUTI and CDI Implementation Guides</a:t>
            </a:r>
          </a:p>
          <a:p>
            <a:pPr eaLnBrk="1" hangingPunct="1">
              <a:buFont typeface="Arial" pitchFamily="34" charset="0"/>
              <a:buNone/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364538" y="6462713"/>
            <a:ext cx="644525" cy="300037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5CA907F-6A79-4BE5-9F0F-0000F55B4180}" type="slidenum">
              <a:rPr lang="en-US" altLang="en-US" sz="1800">
                <a:solidFill>
                  <a:srgbClr val="FFC000"/>
                </a:solidFill>
                <a:latin typeface="Myriad Web Pro" pitchFamily="34" charset="0"/>
              </a:rPr>
              <a:pPr eaLnBrk="1" hangingPunct="1"/>
              <a:t>28</a:t>
            </a:fld>
            <a:endParaRPr lang="en-US" altLang="en-US" sz="1800">
              <a:solidFill>
                <a:srgbClr val="FFC000"/>
              </a:solidFill>
              <a:latin typeface="Myriad Web Pro" pitchFamily="34" charset="0"/>
            </a:endParaRPr>
          </a:p>
        </p:txBody>
      </p:sp>
      <p:pic>
        <p:nvPicPr>
          <p:cNvPr id="6656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927225"/>
            <a:ext cx="3514725" cy="2722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4002088"/>
            <a:ext cx="4462462" cy="21383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7" name="TextBox 7"/>
          <p:cNvSpPr txBox="1">
            <a:spLocks noChangeArrowheads="1"/>
          </p:cNvSpPr>
          <p:nvPr/>
        </p:nvSpPr>
        <p:spPr bwMode="auto">
          <a:xfrm>
            <a:off x="4545013" y="2217738"/>
            <a:ext cx="388778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algn="ctr" eaLnBrk="1" hangingPunct="1"/>
            <a:r>
              <a:rPr lang="en-US" altLang="en-US" sz="2800" i="1">
                <a:solidFill>
                  <a:srgbClr val="97BAFF"/>
                </a:solidFill>
                <a:latin typeface="Romantic" charset="0"/>
              </a:rPr>
              <a:t>Communicate, Collaborate, Coordinate </a:t>
            </a:r>
          </a:p>
        </p:txBody>
      </p:sp>
      <p:sp>
        <p:nvSpPr>
          <p:cNvPr id="66568" name="TextBox 4"/>
          <p:cNvSpPr txBox="1">
            <a:spLocks noChangeArrowheads="1"/>
          </p:cNvSpPr>
          <p:nvPr/>
        </p:nvSpPr>
        <p:spPr bwMode="auto">
          <a:xfrm>
            <a:off x="280988" y="6462713"/>
            <a:ext cx="6273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>
                <a:latin typeface="Myriad Web Pro" pitchFamily="34" charset="0"/>
              </a:rPr>
              <a:t>http://www.cdc.gov/hai/prevent/tap/resources.html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In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135313"/>
            <a:ext cx="8229600" cy="45259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itchFamily="34" charset="0"/>
              <a:buNone/>
            </a:pPr>
            <a:endParaRPr lang="en-US" altLang="en-US" smtClean="0">
              <a:ea typeface="ＭＳ Ｐゴシック" pitchFamily="34" charset="-128"/>
            </a:endParaRPr>
          </a:p>
          <a:p>
            <a:pPr marL="0" indent="0" eaLnBrk="1" hangingPunct="1"/>
            <a:r>
              <a:rPr lang="en-US" altLang="en-US" smtClean="0">
                <a:ea typeface="ＭＳ Ｐゴシック" pitchFamily="34" charset="-128"/>
              </a:rPr>
              <a:t>Collaboration and Skilled Communication Build Credibility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Choose projects carefully and participate fully</a:t>
            </a:r>
          </a:p>
          <a:p>
            <a:pPr lvl="2" eaLnBrk="1" hangingPunct="1"/>
            <a:r>
              <a:rPr lang="en-US" altLang="en-US" sz="1800" smtClean="0">
                <a:ea typeface="ＭＳ Ｐゴシック" pitchFamily="34" charset="-128"/>
              </a:rPr>
              <a:t>Avoid fatigue by engaging collaborators</a:t>
            </a:r>
          </a:p>
          <a:p>
            <a:pPr marL="1028700" lvl="3" indent="0" eaLnBrk="1" hangingPunct="1">
              <a:buFont typeface="Arial" pitchFamily="34" charset="0"/>
              <a:buNone/>
            </a:pPr>
            <a:endParaRPr lang="en-US" altLang="en-US" smtClean="0">
              <a:ea typeface="ＭＳ Ｐゴシック" pitchFamily="34" charset="-128"/>
            </a:endParaRPr>
          </a:p>
          <a:p>
            <a:pPr marL="1028700" lvl="3" indent="0" eaLnBrk="1" hangingPunct="1"/>
            <a:r>
              <a:rPr lang="en-US" altLang="en-US" smtClean="0">
                <a:ea typeface="ＭＳ Ｐゴシック" pitchFamily="34" charset="-128"/>
              </a:rPr>
              <a:t>Encourage unit managers to participate in collaboratives</a:t>
            </a:r>
          </a:p>
          <a:p>
            <a:pPr marL="1028700" lvl="3" indent="0" eaLnBrk="1" hangingPunct="1"/>
            <a:endParaRPr lang="en-US" altLang="en-US" smtClean="0">
              <a:ea typeface="ＭＳ Ｐゴシック" pitchFamily="34" charset="-128"/>
            </a:endParaRPr>
          </a:p>
          <a:p>
            <a:pPr marL="1028700" lvl="3" indent="0" eaLnBrk="1" hangingPunct="1"/>
            <a:r>
              <a:rPr lang="en-US" altLang="en-US" smtClean="0">
                <a:ea typeface="ＭＳ Ｐゴシック" pitchFamily="34" charset="-128"/>
              </a:rPr>
              <a:t>Create standing Infection Prevention Agenda Items for members of collaboratives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altLang="en-US" baseline="30000" smtClean="0">
              <a:ea typeface="ＭＳ Ｐゴシック" pitchFamily="34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609013" y="6484938"/>
            <a:ext cx="471487" cy="373062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A2A91B5-7F9A-493D-9E23-420C70BFAFF8}" type="slidenum">
              <a:rPr lang="en-US" altLang="en-US" sz="1800">
                <a:solidFill>
                  <a:srgbClr val="FFC000"/>
                </a:solidFill>
                <a:latin typeface="Myriad Web Pro" pitchFamily="34" charset="0"/>
              </a:rPr>
              <a:pPr eaLnBrk="1" hangingPunct="1"/>
              <a:t>29</a:t>
            </a:fld>
            <a:endParaRPr lang="en-US" altLang="en-US" sz="1800">
              <a:solidFill>
                <a:srgbClr val="FFC000"/>
              </a:solidFill>
              <a:latin typeface="Myriad Web Pro" pitchFamily="34" charset="0"/>
            </a:endParaRPr>
          </a:p>
        </p:txBody>
      </p:sp>
      <p:sp>
        <p:nvSpPr>
          <p:cNvPr id="67589" name="TextBox 4"/>
          <p:cNvSpPr txBox="1">
            <a:spLocks noChangeArrowheads="1"/>
          </p:cNvSpPr>
          <p:nvPr/>
        </p:nvSpPr>
        <p:spPr bwMode="auto">
          <a:xfrm>
            <a:off x="533400" y="6500813"/>
            <a:ext cx="62023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>
                <a:latin typeface="Myriad Web Pro" pitchFamily="34" charset="0"/>
              </a:rPr>
              <a:t> Marstellar et al. Am J Infect Control, 2014; 42: S209-215.</a:t>
            </a:r>
          </a:p>
        </p:txBody>
      </p:sp>
      <p:pic>
        <p:nvPicPr>
          <p:cNvPr id="6759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004888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Box 6"/>
          <p:cNvSpPr txBox="1">
            <a:spLocks noChangeArrowheads="1"/>
          </p:cNvSpPr>
          <p:nvPr/>
        </p:nvSpPr>
        <p:spPr bwMode="auto">
          <a:xfrm>
            <a:off x="2641600" y="955675"/>
            <a:ext cx="614045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Myriad Web Pro" pitchFamily="34" charset="0"/>
              </a:rPr>
              <a:t>Reporting is Required</a:t>
            </a:r>
          </a:p>
          <a:p>
            <a:pPr eaLnBrk="1" hangingPunct="1"/>
            <a:endParaRPr lang="en-US" altLang="en-US" sz="2800" baseline="30000">
              <a:latin typeface="Myriad Web Pro" pitchFamily="34" charset="0"/>
            </a:endParaRPr>
          </a:p>
          <a:p>
            <a:pPr lvl="1" eaLnBrk="1" hangingPunct="1"/>
            <a:r>
              <a:rPr lang="en-US" altLang="en-US">
                <a:latin typeface="Myriad Web Pro" pitchFamily="34" charset="0"/>
              </a:rPr>
              <a:t>Does not teach prevention measures</a:t>
            </a:r>
          </a:p>
          <a:p>
            <a:pPr lvl="1" eaLnBrk="1" hangingPunct="1"/>
            <a:endParaRPr lang="en-US" altLang="en-US">
              <a:latin typeface="Myriad Web Pro" pitchFamily="34" charset="0"/>
            </a:endParaRPr>
          </a:p>
          <a:p>
            <a:pPr lvl="1" eaLnBrk="1" hangingPunct="1"/>
            <a:r>
              <a:rPr lang="en-US" altLang="en-US">
                <a:latin typeface="Myriad Web Pro" pitchFamily="34" charset="0"/>
              </a:rPr>
              <a:t>Informs need for collaboration and communication</a:t>
            </a:r>
          </a:p>
          <a:p>
            <a:pPr eaLnBrk="1" hangingPunct="1"/>
            <a:endParaRPr lang="en-US" altLang="en-US" sz="1800">
              <a:latin typeface="Myriad Web Pro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234950" y="274638"/>
            <a:ext cx="8732838" cy="693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smtClean="0">
                <a:ea typeface="ＭＳ Ｐゴシック" pitchFamily="34" charset="-128"/>
              </a:rPr>
              <a:t>Organizational Culture</a:t>
            </a:r>
            <a:r>
              <a:rPr lang="en-US" altLang="en-US" sz="2400" smtClean="0">
                <a:ea typeface="ＭＳ Ｐゴシック" pitchFamily="34" charset="-128"/>
              </a:rPr>
              <a:t/>
            </a:r>
            <a:br>
              <a:rPr lang="en-US" altLang="en-US" sz="2400" smtClean="0">
                <a:ea typeface="ＭＳ Ｐゴシック" pitchFamily="34" charset="-128"/>
              </a:rPr>
            </a:br>
            <a:endParaRPr lang="en-US" altLang="en-US" sz="2400" smtClean="0">
              <a:ea typeface="ＭＳ Ｐゴシック" pitchFamily="34" charset="-128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 bwMode="auto">
          <a:xfrm>
            <a:off x="423863" y="1212850"/>
            <a:ext cx="8229600" cy="1884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 smtClean="0">
                <a:ea typeface="ＭＳ Ｐゴシック" pitchFamily="34" charset="-128"/>
              </a:rPr>
              <a:t>There is a need to understand organizational culture and change it when it hinders performance</a:t>
            </a:r>
            <a:r>
              <a:rPr lang="en-US" altLang="en-US" sz="2000" baseline="30000" smtClean="0">
                <a:ea typeface="ＭＳ Ｐゴシック" pitchFamily="34" charset="-128"/>
              </a:rPr>
              <a:t>1</a:t>
            </a:r>
            <a:r>
              <a:rPr lang="en-US" altLang="en-US" sz="2000" smtClean="0"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lang="en-US" altLang="en-US" sz="2000" smtClean="0">
                <a:ea typeface="ＭＳ Ｐゴシック" pitchFamily="34" charset="-128"/>
              </a:rPr>
              <a:t>Direct evidence linking leadership to infection rates is limited but consistent themes have been identified</a:t>
            </a:r>
            <a:r>
              <a:rPr lang="en-US" altLang="en-US" sz="2000" baseline="30000" smtClean="0">
                <a:ea typeface="ＭＳ Ｐゴシック" pitchFamily="34" charset="-128"/>
              </a:rPr>
              <a:t>2</a:t>
            </a:r>
            <a:endParaRPr lang="en-US" altLang="en-US" sz="2000" smtClean="0">
              <a:ea typeface="ＭＳ Ｐゴシック" pitchFamily="34" charset="-128"/>
            </a:endParaRPr>
          </a:p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05813" y="6432550"/>
            <a:ext cx="561975" cy="4254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6894A43-396E-4CC7-B71B-32C143D16BD1}" type="slidenum">
              <a:rPr lang="en-US" altLang="en-US" sz="1800">
                <a:solidFill>
                  <a:srgbClr val="FFC000"/>
                </a:solidFill>
                <a:latin typeface="Myriad Web Pro" pitchFamily="34" charset="0"/>
              </a:rPr>
              <a:pPr eaLnBrk="1" hangingPunct="1"/>
              <a:t>3</a:t>
            </a:fld>
            <a:endParaRPr lang="en-US" altLang="en-US" sz="1800">
              <a:solidFill>
                <a:srgbClr val="FFC000"/>
              </a:solidFill>
              <a:latin typeface="Myriad Web Pro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457200" y="2758967"/>
          <a:ext cx="8195649" cy="3703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5060950" y="6216650"/>
            <a:ext cx="40830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Myriad Web Pro" pitchFamily="34" charset="0"/>
              <a:buAutoNum type="arabicPeriod"/>
            </a:pPr>
            <a:r>
              <a:rPr lang="en-US" altLang="en-US" sz="1000">
                <a:latin typeface="Myriad Web Pro" pitchFamily="34" charset="0"/>
              </a:rPr>
              <a:t>De Bono et al., J Hosp Inf (2014) 86:1-6</a:t>
            </a:r>
          </a:p>
          <a:p>
            <a:pPr eaLnBrk="1" hangingPunct="1">
              <a:buFont typeface="Myriad Web Pro" pitchFamily="34" charset="0"/>
              <a:buAutoNum type="arabicPeriod"/>
            </a:pPr>
            <a:r>
              <a:rPr lang="en-US" altLang="en-US" sz="1000">
                <a:latin typeface="Myriad Web Pro" pitchFamily="34" charset="0"/>
              </a:rPr>
              <a:t>Griffiths et al., J Hosp. Inf. (2009) 73, 1e14</a:t>
            </a:r>
          </a:p>
          <a:p>
            <a:pPr eaLnBrk="1" hangingPunct="1">
              <a:buFont typeface="Myriad Web Pro" pitchFamily="34" charset="0"/>
              <a:buAutoNum type="arabicPeriod"/>
            </a:pPr>
            <a:r>
              <a:rPr lang="en-US" altLang="en-US" sz="1000">
                <a:latin typeface="Myriad Web Pro" pitchFamily="34" charset="0"/>
              </a:rPr>
              <a:t>Sinkowitz-Cochran et al., AJIC, 2012; 40, 138-143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ubtitle 6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ea typeface="ＭＳ Ｐゴシック" pitchFamily="34" charset="-128"/>
              </a:rPr>
              <a:t>Thank you!</a:t>
            </a:r>
          </a:p>
          <a:p>
            <a:pPr eaLnBrk="1" hangingPunct="1"/>
            <a:endParaRPr lang="en-US" altLang="en-US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Questions?</a:t>
            </a:r>
          </a:p>
        </p:txBody>
      </p:sp>
      <p:sp>
        <p:nvSpPr>
          <p:cNvPr id="69635" name="Text Placeholder 4"/>
          <p:cNvSpPr>
            <a:spLocks noGrp="1"/>
          </p:cNvSpPr>
          <p:nvPr>
            <p:ph type="body" sz="quarter" idx="11"/>
          </p:nvPr>
        </p:nvSpPr>
        <p:spPr bwMode="auto">
          <a:xfrm>
            <a:off x="2286000" y="6272213"/>
            <a:ext cx="5105400" cy="18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700" smtClean="0">
                <a:ea typeface="ＭＳ Ｐゴシック" pitchFamily="34" charset="-128"/>
              </a:rPr>
              <a:t>National Center for Emerging and Zoonotic Infectious Diseases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0" y="6464300"/>
            <a:ext cx="5105400" cy="2286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700" smtClean="0">
                <a:ea typeface="ＭＳ Ｐゴシック" pitchFamily="34" charset="-128"/>
              </a:rPr>
              <a:t>Place Descriptor Here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10693_lore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" r="5238"/>
          <a:stretch>
            <a:fillRect/>
          </a:stretch>
        </p:blipFill>
        <p:spPr bwMode="auto">
          <a:xfrm>
            <a:off x="1858963" y="1393825"/>
            <a:ext cx="5486400" cy="4114800"/>
          </a:xfrm>
          <a:noFill/>
          <a:ln>
            <a:miter lim="800000"/>
            <a:headEnd/>
            <a:tailEnd/>
          </a:ln>
          <a:effectLst>
            <a:outerShdw blurRad="44450" dist="27940" dir="5400000" algn="ctr" rotWithShape="0">
              <a:srgbClr val="808080">
                <a:alpha val="31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 descr="Coming Soon 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" t="6059" r="4849" b="63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14288" y="1712913"/>
            <a:ext cx="966311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CA" altLang="en-US" sz="1600">
                <a:solidFill>
                  <a:srgbClr val="000000"/>
                </a:solidFill>
                <a:cs typeface="Arial" pitchFamily="34" charset="0"/>
              </a:rPr>
              <a:t>June 16	</a:t>
            </a:r>
            <a:r>
              <a:rPr lang="en-US" altLang="en-US" sz="1800" b="1">
                <a:solidFill>
                  <a:srgbClr val="000000"/>
                </a:solidFill>
                <a:cs typeface="Arial" pitchFamily="34" charset="0"/>
              </a:rPr>
              <a:t>STRATEGIES TO REDUCE SKIN INJURY IN CRITICALLY ILL PATIENTS</a:t>
            </a:r>
            <a:r>
              <a:rPr lang="en-US" altLang="en-US" sz="160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altLang="en-US" sz="1600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600">
                <a:solidFill>
                  <a:srgbClr val="000000"/>
                </a:solidFill>
                <a:cs typeface="Arial" pitchFamily="34" charset="0"/>
              </a:rPr>
              <a:t>	Kathleen M. Vollman, Advanced Nursing LLC</a:t>
            </a:r>
            <a:br>
              <a:rPr lang="en-US" altLang="en-US" sz="1600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60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altLang="en-US" sz="1600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600">
                <a:solidFill>
                  <a:srgbClr val="000000"/>
                </a:solidFill>
                <a:cs typeface="Arial" pitchFamily="34" charset="0"/>
              </a:rPr>
              <a:t>June 23   </a:t>
            </a: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	</a:t>
            </a:r>
            <a:r>
              <a:rPr lang="en-CA" altLang="en-US" sz="1800" b="1">
                <a:solidFill>
                  <a:srgbClr val="000000"/>
                </a:solidFill>
                <a:cs typeface="Arial" pitchFamily="34" charset="0"/>
              </a:rPr>
              <a:t>EXPLORING THE ROLE OF ENVIRONMENTAL SURFACES IN</a:t>
            </a:r>
            <a:br>
              <a:rPr lang="en-CA" altLang="en-US" sz="1800" b="1">
                <a:solidFill>
                  <a:srgbClr val="000000"/>
                </a:solidFill>
                <a:cs typeface="Arial" pitchFamily="34" charset="0"/>
              </a:rPr>
            </a:br>
            <a:r>
              <a:rPr lang="en-CA" altLang="en-US" sz="1800" b="1">
                <a:solidFill>
                  <a:srgbClr val="000000"/>
                </a:solidFill>
                <a:cs typeface="Arial" pitchFamily="34" charset="0"/>
              </a:rPr>
              <a:t>	OCCUPATIONAL INFECTION PREVENTION</a:t>
            </a:r>
            <a:r>
              <a:rPr lang="en-US" altLang="en-US" sz="160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altLang="en-US" sz="1600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600">
                <a:solidFill>
                  <a:srgbClr val="000000"/>
                </a:solidFill>
                <a:cs typeface="Arial" pitchFamily="34" charset="0"/>
              </a:rPr>
              <a:t>	Dr. Amber Mitchell, International Safety Center, and Barbara DeBaun, Cynosure Health</a:t>
            </a:r>
            <a:r>
              <a:rPr lang="en-CA" altLang="en-US" sz="160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CA" altLang="en-US" sz="1600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60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altLang="en-US" sz="1600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600">
                <a:solidFill>
                  <a:srgbClr val="000000"/>
                </a:solidFill>
                <a:cs typeface="Arial" pitchFamily="34" charset="0"/>
              </a:rPr>
              <a:t>June 29   </a:t>
            </a:r>
            <a:r>
              <a:rPr lang="en-US" altLang="en-US" sz="1600" i="1">
                <a:solidFill>
                  <a:srgbClr val="000000"/>
                </a:solidFill>
                <a:cs typeface="Arial" pitchFamily="34" charset="0"/>
              </a:rPr>
              <a:t>(South Pacific Teleclass)</a:t>
            </a: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altLang="en-US" sz="1800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	</a:t>
            </a:r>
            <a:r>
              <a:rPr lang="en-US" altLang="en-US" sz="1800" b="1">
                <a:solidFill>
                  <a:srgbClr val="000000"/>
                </a:solidFill>
                <a:cs typeface="Arial" pitchFamily="34" charset="0"/>
              </a:rPr>
              <a:t>SHARPS INJURY PREVENTION</a:t>
            </a:r>
            <a:r>
              <a:rPr lang="en-CA" altLang="en-US" sz="160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CA" altLang="en-US" sz="1600">
                <a:solidFill>
                  <a:srgbClr val="000000"/>
                </a:solidFill>
                <a:cs typeface="Arial" pitchFamily="34" charset="0"/>
              </a:rPr>
            </a:br>
            <a:r>
              <a:rPr lang="en-CA" altLang="en-US" sz="1600">
                <a:solidFill>
                  <a:srgbClr val="000000"/>
                </a:solidFill>
                <a:cs typeface="Arial" pitchFamily="34" charset="0"/>
              </a:rPr>
              <a:t>	Dr. Terry Grimmond, Grimmond &amp; Associates Ltd., New Zealand</a:t>
            </a:r>
            <a:r>
              <a:rPr lang="en-US" altLang="en-US" sz="160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altLang="en-US" sz="1600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60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altLang="en-US" sz="1600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600">
                <a:solidFill>
                  <a:srgbClr val="000000"/>
                </a:solidFill>
                <a:cs typeface="Arial" pitchFamily="34" charset="0"/>
              </a:rPr>
              <a:t>July 14   	</a:t>
            </a:r>
            <a:r>
              <a:rPr lang="en-US" altLang="en-US" sz="1800" b="1">
                <a:solidFill>
                  <a:srgbClr val="000000"/>
                </a:solidFill>
                <a:cs typeface="Arial" pitchFamily="34" charset="0"/>
              </a:rPr>
              <a:t>RESULTS OF QUALITATIVE RESEARCH ON IMPLEMENTATION OF</a:t>
            </a:r>
            <a:br>
              <a:rPr lang="en-US" altLang="en-US" sz="1800" b="1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800" b="1">
                <a:solidFill>
                  <a:srgbClr val="000000"/>
                </a:solidFill>
                <a:cs typeface="Arial" pitchFamily="34" charset="0"/>
              </a:rPr>
              <a:t>	INFECTION CONTROL BEST PRACTICES IN EUROPEAN HOSPITALS</a:t>
            </a:r>
            <a:r>
              <a:rPr lang="en-CA" altLang="en-US" sz="160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CA" altLang="en-US" sz="1600">
                <a:solidFill>
                  <a:srgbClr val="000000"/>
                </a:solidFill>
                <a:cs typeface="Arial" pitchFamily="34" charset="0"/>
              </a:rPr>
            </a:br>
            <a:r>
              <a:rPr lang="en-CA" altLang="en-US" sz="1600">
                <a:solidFill>
                  <a:srgbClr val="000000"/>
                </a:solidFill>
                <a:cs typeface="Arial" pitchFamily="34" charset="0"/>
              </a:rPr>
              <a:t>	Dr. Hugo Sax, University Hospital Zurich, Switzerland</a:t>
            </a:r>
            <a:br>
              <a:rPr lang="en-CA" altLang="en-US" sz="1600">
                <a:solidFill>
                  <a:srgbClr val="000000"/>
                </a:solidFill>
                <a:cs typeface="Arial" pitchFamily="34" charset="0"/>
              </a:rPr>
            </a:br>
            <a:r>
              <a:rPr lang="en-CA" altLang="en-US" sz="160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CA" altLang="en-US" sz="1600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600">
                <a:solidFill>
                  <a:srgbClr val="000000"/>
                </a:solidFill>
                <a:cs typeface="Arial" pitchFamily="34" charset="0"/>
              </a:rPr>
              <a:t>July 21   	</a:t>
            </a:r>
            <a:r>
              <a:rPr lang="en-US" altLang="en-US" sz="1800" b="1">
                <a:solidFill>
                  <a:srgbClr val="000000"/>
                </a:solidFill>
                <a:cs typeface="Arial" pitchFamily="34" charset="0"/>
              </a:rPr>
              <a:t>BEHAVIOURAL AND ORGANIZATIONAL DETERMINANTS OF</a:t>
            </a:r>
            <a:br>
              <a:rPr lang="en-US" altLang="en-US" sz="1800" b="1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800" b="1">
                <a:solidFill>
                  <a:srgbClr val="000000"/>
                </a:solidFill>
                <a:cs typeface="Arial" pitchFamily="34" charset="0"/>
              </a:rPr>
              <a:t>	SUCCESSFUL INFECTION PREVENTION AND CONTROL INTERVENTIONS</a:t>
            </a:r>
            <a:r>
              <a:rPr lang="en-CA" altLang="en-US" sz="160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CA" altLang="en-US" sz="1600">
                <a:solidFill>
                  <a:srgbClr val="000000"/>
                </a:solidFill>
                <a:cs typeface="Arial" pitchFamily="34" charset="0"/>
              </a:rPr>
            </a:br>
            <a:r>
              <a:rPr lang="en-CA" altLang="en-US" sz="1600">
                <a:solidFill>
                  <a:srgbClr val="000000"/>
                </a:solidFill>
                <a:cs typeface="Arial" pitchFamily="34" charset="0"/>
              </a:rPr>
              <a:t>	Dr. Enrique Castro-Sánchez, Imperial College London, England</a:t>
            </a:r>
            <a:endParaRPr lang="en-CA" altLang="en-US" sz="18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 descr="Anniversary slide, 20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t="6021" r="5103" b="68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smtClean="0">
                <a:ea typeface="ＭＳ Ｐゴシック" pitchFamily="34" charset="-128"/>
              </a:rPr>
              <a:t>Barriers to Change:</a:t>
            </a:r>
            <a:br>
              <a:rPr lang="en-US" altLang="en-US" sz="2800" b="1" smtClean="0">
                <a:ea typeface="ＭＳ Ｐゴシック" pitchFamily="34" charset="-128"/>
              </a:rPr>
            </a:br>
            <a:r>
              <a:rPr lang="en-US" altLang="en-US" sz="2400" smtClean="0">
                <a:ea typeface="ＭＳ Ｐゴシック" pitchFamily="34" charset="-128"/>
              </a:rPr>
              <a:t>Capacity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84360" y="1669680"/>
          <a:ext cx="537323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362950" y="6430963"/>
            <a:ext cx="490538" cy="427037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71F601A-DD68-4A32-83CA-91DC82BA5F06}" type="slidenum">
              <a:rPr lang="en-US" altLang="en-US" sz="1800">
                <a:solidFill>
                  <a:srgbClr val="FFC000"/>
                </a:solidFill>
                <a:latin typeface="Myriad Web Pro" pitchFamily="34" charset="0"/>
              </a:rPr>
              <a:pPr eaLnBrk="1" hangingPunct="1"/>
              <a:t>4</a:t>
            </a:fld>
            <a:endParaRPr lang="en-US" altLang="en-US" sz="1800">
              <a:solidFill>
                <a:srgbClr val="FFC000"/>
              </a:solidFill>
              <a:latin typeface="Myriad Web Pro" pitchFamily="34" charset="0"/>
            </a:endParaRP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312738" y="1233488"/>
            <a:ext cx="851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Myriad Web Pro" pitchFamily="34" charset="0"/>
              </a:rPr>
              <a:t>Capacity may be affected by complex management issues</a:t>
            </a: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168275" y="6440488"/>
            <a:ext cx="77184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>
                <a:latin typeface="Myriad Web Pro" pitchFamily="34" charset="0"/>
              </a:rPr>
              <a:t>1. Ciomatti et al, AJIC 2012, 40; 486-490		3. Sinkowitz-Cochran et al.,  AJIC 2012; 40, 138-143</a:t>
            </a:r>
          </a:p>
          <a:p>
            <a:pPr eaLnBrk="1" hangingPunct="1"/>
            <a:r>
              <a:rPr lang="en-US" altLang="en-US" sz="1000">
                <a:latin typeface="Myriad Web Pro" pitchFamily="34" charset="0"/>
              </a:rPr>
              <a:t>2. Ahyow et al., ICHE, 2013 34 1062-1069		4. Griffiths et al., J Hosp. Inf. (2009) 73, 1e14</a:t>
            </a:r>
          </a:p>
          <a:p>
            <a:pPr eaLnBrk="1" hangingPunct="1"/>
            <a:endParaRPr lang="en-US" altLang="en-US" sz="1800">
              <a:latin typeface="Myriad Web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7100" y="1690688"/>
            <a:ext cx="2632075" cy="452437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dirty="0">
              <a:solidFill>
                <a:srgbClr val="0B40A5"/>
              </a:solidFill>
              <a:latin typeface="Myriad Web Pro" pitchFamily="34" charset="0"/>
            </a:endParaRPr>
          </a:p>
          <a:p>
            <a:pPr algn="ctr" eaLnBrk="1" hangingPunct="1"/>
            <a:endParaRPr lang="en-US" altLang="en-US" dirty="0">
              <a:solidFill>
                <a:srgbClr val="0B40A5"/>
              </a:solidFill>
              <a:latin typeface="Myriad Web Pro" pitchFamily="34" charset="0"/>
            </a:endParaRPr>
          </a:p>
          <a:p>
            <a:pPr algn="ctr" eaLnBrk="1" hangingPunct="1"/>
            <a:r>
              <a:rPr lang="en-US" altLang="en-US" dirty="0">
                <a:solidFill>
                  <a:srgbClr val="0B40A5"/>
                </a:solidFill>
                <a:latin typeface="Myriad Web Pro" pitchFamily="34" charset="0"/>
              </a:rPr>
              <a:t>Strong leadership at the unit level and above is likely a prerequisite to infection prevention </a:t>
            </a:r>
            <a:r>
              <a:rPr lang="en-US" altLang="en-US" dirty="0" err="1">
                <a:solidFill>
                  <a:srgbClr val="0B40A5"/>
                </a:solidFill>
                <a:latin typeface="Myriad Web Pro" pitchFamily="34" charset="0"/>
              </a:rPr>
              <a:t>improvements</a:t>
            </a:r>
            <a:r>
              <a:rPr lang="en-US" altLang="en-US" baseline="30000" dirty="0" err="1">
                <a:solidFill>
                  <a:srgbClr val="0B40A5"/>
                </a:solidFill>
                <a:latin typeface="Myriad Web Pro" pitchFamily="34" charset="0"/>
              </a:rPr>
              <a:t>4</a:t>
            </a:r>
            <a:endParaRPr lang="en-US" altLang="en-US" dirty="0">
              <a:solidFill>
                <a:srgbClr val="0B40A5"/>
              </a:solidFill>
              <a:latin typeface="Myriad Web Pro" pitchFamily="34" charset="0"/>
            </a:endParaRPr>
          </a:p>
          <a:p>
            <a:pPr eaLnBrk="1" hangingPunct="1"/>
            <a:endParaRPr lang="en-US" altLang="en-US" dirty="0">
              <a:solidFill>
                <a:srgbClr val="0B40A5"/>
              </a:solidFill>
              <a:latin typeface="Myriad Web Pro" pitchFamily="34" charset="0"/>
            </a:endParaRPr>
          </a:p>
          <a:p>
            <a:pPr eaLnBrk="1" hangingPunct="1"/>
            <a:endParaRPr lang="en-US" altLang="en-US" dirty="0">
              <a:solidFill>
                <a:srgbClr val="0B40A5"/>
              </a:solidFill>
              <a:latin typeface="Myriad Web Pro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Shifting Boundaries and Role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152525"/>
            <a:ext cx="8448675" cy="531177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n-US" smtClean="0">
                <a:ea typeface="ＭＳ Ｐゴシック" pitchFamily="34" charset="-128"/>
              </a:rPr>
              <a:t> The IP must be able to influence operations regardless of his/her formal title or placement within the hierarchy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en-US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Changes in Accountability for HAI</a:t>
            </a:r>
          </a:p>
          <a:p>
            <a:pPr marL="342900" lvl="1" indent="0" eaLnBrk="1" hangingPunct="1">
              <a:buFont typeface="Arial" pitchFamily="34" charset="0"/>
              <a:buNone/>
            </a:pPr>
            <a:r>
              <a:rPr lang="en-US" altLang="en-US" smtClean="0">
                <a:ea typeface="ＭＳ Ｐゴシック" pitchFamily="34" charset="-128"/>
              </a:rPr>
              <a:t>	Personnel at the unit level “own” the data</a:t>
            </a:r>
          </a:p>
          <a:p>
            <a:pPr marL="342900" lvl="1" indent="0" eaLnBrk="1" hangingPunct="1">
              <a:buFont typeface="Arial" pitchFamily="34" charset="0"/>
              <a:buNone/>
            </a:pPr>
            <a:r>
              <a:rPr lang="en-US" altLang="en-US" smtClean="0">
                <a:ea typeface="ＭＳ Ｐゴシック" pitchFamily="34" charset="-128"/>
              </a:rPr>
              <a:t>	Increasing engagement of hospital executives</a:t>
            </a:r>
          </a:p>
          <a:p>
            <a:pPr marL="342900" lvl="1" indent="0" eaLnBrk="1" hangingPunct="1">
              <a:spcBef>
                <a:spcPts val="4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altLang="en-US" smtClean="0">
                <a:ea typeface="ＭＳ Ｐゴシック" pitchFamily="34" charset="-128"/>
              </a:rPr>
              <a:t>	Linking reductions in HAI to personnel evaluations and bonuses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mtClean="0">
                <a:ea typeface="ＭＳ Ｐゴシック" pitchFamily="34" charset="-128"/>
              </a:rPr>
              <a:t>IP Departments subsumed by the Quality Department</a:t>
            </a:r>
          </a:p>
          <a:p>
            <a:pPr marL="342900" lvl="1" indent="0" eaLnBrk="1" hangingPunct="1">
              <a:buFont typeface="Arial" pitchFamily="34" charset="0"/>
              <a:buNone/>
            </a:pPr>
            <a:r>
              <a:rPr lang="en-US" altLang="en-US" smtClean="0">
                <a:ea typeface="ＭＳ Ｐゴシック" pitchFamily="34" charset="-128"/>
              </a:rPr>
              <a:t>	Layers between IP and Senior Leaders</a:t>
            </a:r>
          </a:p>
          <a:p>
            <a:pPr marL="342900" lvl="1" indent="0" eaLnBrk="1" hangingPunct="1">
              <a:buFont typeface="Arial" pitchFamily="34" charset="0"/>
              <a:buNone/>
            </a:pPr>
            <a:r>
              <a:rPr lang="en-US" altLang="en-US" smtClean="0">
                <a:ea typeface="ＭＳ Ｐゴシック" pitchFamily="34" charset="-128"/>
              </a:rPr>
              <a:t>	Differing vocabularies</a:t>
            </a:r>
          </a:p>
          <a:p>
            <a:pPr marL="342900" lvl="1" indent="0" eaLnBrk="1" hangingPunct="1">
              <a:buFont typeface="Arial" pitchFamily="34" charset="0"/>
              <a:buNone/>
            </a:pPr>
            <a:r>
              <a:rPr lang="en-US" altLang="en-US" smtClean="0">
                <a:ea typeface="ＭＳ Ｐゴシック" pitchFamily="34" charset="-128"/>
              </a:rPr>
              <a:t>	Differences in formal titles may influence meeting invitations, 	visibility, and a seat at the decision making table</a:t>
            </a:r>
          </a:p>
          <a:p>
            <a:pPr marL="342900" lvl="1" indent="0" eaLnBrk="1" hangingPunct="1"/>
            <a:endParaRPr lang="en-US" altLang="en-US" smtClean="0">
              <a:ea typeface="ＭＳ Ｐゴシック" pitchFamily="34" charset="-128"/>
            </a:endParaRPr>
          </a:p>
          <a:p>
            <a:pPr marL="342900" lvl="1" indent="0" eaLnBrk="1" hangingPunct="1">
              <a:buFont typeface="Arial" pitchFamily="34" charset="0"/>
              <a:buNone/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572500" y="6464300"/>
            <a:ext cx="485775" cy="3937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0B055FD-2E02-4792-96C0-F49C8013BBA2}" type="slidenum">
              <a:rPr lang="en-US" altLang="en-US" sz="1800">
                <a:solidFill>
                  <a:srgbClr val="FFC000"/>
                </a:solidFill>
                <a:latin typeface="Myriad Web Pro" pitchFamily="34" charset="0"/>
              </a:rPr>
              <a:pPr eaLnBrk="1" hangingPunct="1"/>
              <a:t>5</a:t>
            </a:fld>
            <a:endParaRPr lang="en-US" altLang="en-US" sz="1800">
              <a:solidFill>
                <a:srgbClr val="FFC000"/>
              </a:solidFill>
              <a:latin typeface="Myriad Web Pro" pitchFamily="34" charset="0"/>
            </a:endParaRP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381000" y="6488113"/>
            <a:ext cx="6353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>
                <a:latin typeface="Myriad Web Pro" pitchFamily="34" charset="0"/>
              </a:rPr>
              <a:t>Conway, et al. </a:t>
            </a:r>
            <a:r>
              <a:rPr lang="en-US" altLang="en-US" sz="1000" i="1">
                <a:latin typeface="Myriad Web Pro" pitchFamily="34" charset="0"/>
              </a:rPr>
              <a:t>Am J Infect Control, 2013; </a:t>
            </a:r>
            <a:r>
              <a:rPr lang="en-US" altLang="en-US" sz="1000">
                <a:latin typeface="Myriad Web Pro" pitchFamily="34" charset="0"/>
              </a:rPr>
              <a:t>41: 959-964</a:t>
            </a:r>
          </a:p>
        </p:txBody>
      </p:sp>
      <p:sp>
        <p:nvSpPr>
          <p:cNvPr id="17" name="Up Arrow 16"/>
          <p:cNvSpPr/>
          <p:nvPr/>
        </p:nvSpPr>
        <p:spPr>
          <a:xfrm>
            <a:off x="582613" y="2816225"/>
            <a:ext cx="273050" cy="349250"/>
          </a:xfrm>
          <a:prstGeom prst="upArrow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accent6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0F56DC"/>
              </a:solidFill>
              <a:latin typeface="Myriad Web Pro" pitchFamily="34" charset="0"/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606425" y="3244850"/>
            <a:ext cx="273050" cy="349250"/>
          </a:xfrm>
          <a:prstGeom prst="upArrow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accent6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0F56DC"/>
              </a:solidFill>
              <a:latin typeface="Myriad Web Pro" pitchFamily="34" charset="0"/>
            </a:endParaRPr>
          </a:p>
        </p:txBody>
      </p:sp>
      <p:sp>
        <p:nvSpPr>
          <p:cNvPr id="20" name="Left-Right Arrow 19"/>
          <p:cNvSpPr/>
          <p:nvPr/>
        </p:nvSpPr>
        <p:spPr>
          <a:xfrm>
            <a:off x="490538" y="3656013"/>
            <a:ext cx="460375" cy="258762"/>
          </a:xfrm>
          <a:prstGeom prst="left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accent6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0F56DC"/>
              </a:solidFill>
              <a:latin typeface="Myriad Web Pro" pitchFamily="34" charset="0"/>
            </a:endParaRPr>
          </a:p>
        </p:txBody>
      </p:sp>
      <p:sp>
        <p:nvSpPr>
          <p:cNvPr id="21" name="Left-Right Arrow 20"/>
          <p:cNvSpPr/>
          <p:nvPr/>
        </p:nvSpPr>
        <p:spPr>
          <a:xfrm>
            <a:off x="481013" y="5588000"/>
            <a:ext cx="460375" cy="258763"/>
          </a:xfrm>
          <a:prstGeom prst="left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accent6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0F56DC"/>
              </a:solidFill>
              <a:latin typeface="Myriad Web Pro" pitchFamily="34" charset="0"/>
            </a:endParaRPr>
          </a:p>
        </p:txBody>
      </p:sp>
      <p:sp>
        <p:nvSpPr>
          <p:cNvPr id="22" name="Left-Right Arrow 21"/>
          <p:cNvSpPr/>
          <p:nvPr/>
        </p:nvSpPr>
        <p:spPr>
          <a:xfrm>
            <a:off x="487363" y="4889500"/>
            <a:ext cx="463550" cy="268288"/>
          </a:xfrm>
          <a:prstGeom prst="left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accent6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0F56DC"/>
              </a:solidFill>
              <a:latin typeface="Myriad Web Pro" pitchFamily="34" charset="0"/>
            </a:endParaRPr>
          </a:p>
        </p:txBody>
      </p:sp>
      <p:sp>
        <p:nvSpPr>
          <p:cNvPr id="23" name="Left-Right Arrow 22"/>
          <p:cNvSpPr/>
          <p:nvPr/>
        </p:nvSpPr>
        <p:spPr>
          <a:xfrm>
            <a:off x="501650" y="5227638"/>
            <a:ext cx="460375" cy="258762"/>
          </a:xfrm>
          <a:prstGeom prst="left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accent6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0F56DC"/>
              </a:solidFill>
              <a:latin typeface="Myriad Web Pro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314325" y="3381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Recognizing Inappropriate Roles: </a:t>
            </a:r>
            <a:br>
              <a:rPr lang="en-US" altLang="en-US" smtClean="0">
                <a:ea typeface="ＭＳ Ｐゴシック" pitchFamily="34" charset="-128"/>
              </a:rPr>
            </a:br>
            <a:r>
              <a:rPr lang="en-US" altLang="en-US" sz="2800" smtClean="0">
                <a:ea typeface="ＭＳ Ｐゴシック" pitchFamily="34" charset="-128"/>
              </a:rPr>
              <a:t>An Infection Prevention Action Plan </a:t>
            </a:r>
            <a:r>
              <a:rPr lang="en-US" altLang="en-US" smtClean="0">
                <a:ea typeface="ＭＳ Ｐゴシック" pitchFamily="34" charset="-128"/>
              </a:rPr>
              <a:t/>
            </a:r>
            <a:br>
              <a:rPr lang="en-US" altLang="en-US" smtClean="0">
                <a:ea typeface="ＭＳ Ｐゴシック" pitchFamily="34" charset="-128"/>
              </a:rPr>
            </a:b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543925" y="6416675"/>
            <a:ext cx="447675" cy="363538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B8D689A-1C2F-4F87-B6EC-B2E0F01CAF15}" type="slidenum">
              <a:rPr lang="en-US" altLang="en-US" sz="1800">
                <a:solidFill>
                  <a:srgbClr val="FFC000"/>
                </a:solidFill>
                <a:latin typeface="Myriad Web Pro" pitchFamily="34" charset="0"/>
              </a:rPr>
              <a:pPr eaLnBrk="1" hangingPunct="1"/>
              <a:t>6</a:t>
            </a:fld>
            <a:endParaRPr lang="en-US" altLang="en-US" sz="1800">
              <a:solidFill>
                <a:srgbClr val="FFC000"/>
              </a:solidFill>
              <a:latin typeface="Myriad Web Pro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81000" y="1490663"/>
          <a:ext cx="8286750" cy="4935222"/>
        </p:xfrm>
        <a:graphic>
          <a:graphicData uri="http://schemas.openxmlformats.org/drawingml/2006/table">
            <a:tbl>
              <a:tblPr/>
              <a:tblGrid>
                <a:gridCol w="3090863"/>
                <a:gridCol w="3090862"/>
                <a:gridCol w="2105025"/>
              </a:tblGrid>
              <a:tr h="261938"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C8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Opportunity for Improvement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42C8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60026" marR="600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C8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Risk Reduction Strategies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2C8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0026" marR="600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C8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Responsible Person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2C8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0026" marR="600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909638"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Enforce procedures to ensure all who enter the unit are free from symptomatic illness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0026" marR="600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Re-educate ancillary staff on the importance of maintaining contact isolation at the bedside</a:t>
                      </a:r>
                    </a:p>
                  </a:txBody>
                  <a:tcPr marL="60026" marR="600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Manager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Infection Prevention Unit Manager  </a:t>
                      </a:r>
                    </a:p>
                  </a:txBody>
                  <a:tcPr marL="60026" marR="600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865188"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Ensure ongoing staff competencies specific to the unit</a:t>
                      </a:r>
                    </a:p>
                  </a:txBody>
                  <a:tcPr marL="60026" marR="600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Annual cleaning competence including relocation of the cleaning area </a:t>
                      </a:r>
                    </a:p>
                  </a:txBody>
                  <a:tcPr marL="60026" marR="600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Clinical Educator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Unit Manager</a:t>
                      </a:r>
                    </a:p>
                  </a:txBody>
                  <a:tcPr marL="60026" marR="600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081088"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Implement evidence based care</a:t>
                      </a:r>
                    </a:p>
                  </a:txBody>
                  <a:tcPr marL="60026" marR="600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Create order set for blood and stool cultures and isolation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Restructure nursing care review and revise cleaning practices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60026" marR="600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Medical Director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Care Coordinator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Unit Manager 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Service Line Director  </a:t>
                      </a:r>
                    </a:p>
                  </a:txBody>
                  <a:tcPr marL="60026" marR="600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534988"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Minimize contamination in environment of care</a:t>
                      </a:r>
                    </a:p>
                  </a:txBody>
                  <a:tcPr marL="60026" marR="600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Add manufacturer recommendations for cleaning to the policy and procedure web site</a:t>
                      </a:r>
                    </a:p>
                  </a:txBody>
                  <a:tcPr marL="60026" marR="600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Manager Environmental Services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Risk Management</a:t>
                      </a:r>
                    </a:p>
                  </a:txBody>
                  <a:tcPr marL="60026" marR="600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642938"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Ongoing surveillance and reporting</a:t>
                      </a:r>
                    </a:p>
                  </a:txBody>
                  <a:tcPr marL="60026" marR="600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Continue active surveillance</a:t>
                      </a:r>
                    </a:p>
                  </a:txBody>
                  <a:tcPr marL="60026" marR="600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685800" eaLnBrk="0" hangingPunct="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Myriad Web Pro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CMO</a:t>
                      </a:r>
                    </a:p>
                  </a:txBody>
                  <a:tcPr marL="60026" marR="600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81000" y="1719263"/>
            <a:ext cx="714375" cy="30003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0F56DC"/>
              </a:solidFill>
              <a:latin typeface="Myriad Web Pro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10350" y="2009775"/>
            <a:ext cx="1695450" cy="2667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0F56DC"/>
              </a:solidFill>
              <a:latin typeface="Myriad Web Pro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43075" y="2692400"/>
            <a:ext cx="1657350" cy="20002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0F56DC"/>
              </a:solidFill>
              <a:latin typeface="Myriad Web Pro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3465513"/>
            <a:ext cx="2809875" cy="39528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0F56DC"/>
              </a:solidFill>
              <a:latin typeface="Myriad Web Pro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5059363"/>
            <a:ext cx="2438400" cy="4953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0F56DC"/>
              </a:solidFill>
              <a:latin typeface="Myriad Web Pro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5761038"/>
            <a:ext cx="3019425" cy="29527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0F56DC"/>
              </a:solidFill>
              <a:latin typeface="Myriad Web Pro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10350" y="2692400"/>
            <a:ext cx="1827213" cy="5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0F56DC"/>
              </a:solidFill>
              <a:latin typeface="Myriad Web Pro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53200" y="3546475"/>
            <a:ext cx="1809750" cy="11160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0F56DC"/>
              </a:solidFill>
              <a:latin typeface="Myriad Web Pro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10350" y="5059363"/>
            <a:ext cx="2035175" cy="70167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0F56DC"/>
              </a:solidFill>
              <a:latin typeface="Myriad Web Pro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53200" y="5761038"/>
            <a:ext cx="1295400" cy="35877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0F56DC"/>
              </a:solidFill>
              <a:latin typeface="Myriad Web Pro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238125" y="274638"/>
            <a:ext cx="86296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smtClean="0">
                <a:ea typeface="ＭＳ Ｐゴシック" pitchFamily="34" charset="-128"/>
              </a:rPr>
              <a:t>Appropriate Roles and Responsibilities </a:t>
            </a:r>
            <a:br>
              <a:rPr lang="en-US" altLang="en-US" sz="3200" b="1" smtClean="0">
                <a:ea typeface="ＭＳ Ｐゴシック" pitchFamily="34" charset="-128"/>
              </a:rPr>
            </a:br>
            <a:r>
              <a:rPr lang="en-US" altLang="en-US" sz="3200" b="1" smtClean="0">
                <a:ea typeface="ＭＳ Ｐゴシック" pitchFamily="34" charset="-128"/>
              </a:rPr>
              <a:t>for the Infection Preventionist </a:t>
            </a:r>
            <a:endParaRPr lang="en-US" altLang="en-US" sz="3200" smtClean="0">
              <a:ea typeface="ＭＳ Ｐゴシック" pitchFamily="3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594725" y="6515100"/>
            <a:ext cx="549275" cy="3429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4CAC38A-1739-41EA-AAB1-A093FF564509}" type="slidenum">
              <a:rPr lang="en-US" altLang="en-US" sz="1800">
                <a:solidFill>
                  <a:srgbClr val="FFC000"/>
                </a:solidFill>
                <a:latin typeface="Myriad Web Pro" pitchFamily="34" charset="0"/>
              </a:rPr>
              <a:pPr eaLnBrk="1" hangingPunct="1"/>
              <a:t>7</a:t>
            </a:fld>
            <a:endParaRPr lang="en-US" altLang="en-US" sz="1800">
              <a:solidFill>
                <a:srgbClr val="FFC000"/>
              </a:solidFill>
              <a:latin typeface="Myriad Web Pro" pitchFamily="34" charset="0"/>
            </a:endParaRPr>
          </a:p>
        </p:txBody>
      </p:sp>
      <p:pic>
        <p:nvPicPr>
          <p:cNvPr id="27652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4613" y="1600200"/>
            <a:ext cx="645477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325438" y="6488113"/>
            <a:ext cx="6702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>
                <a:latin typeface="Myriad Web Pro" pitchFamily="34" charset="0"/>
              </a:rPr>
              <a:t>Downloaded from www.catheterout.org</a:t>
            </a:r>
          </a:p>
        </p:txBody>
      </p:sp>
      <p:sp>
        <p:nvSpPr>
          <p:cNvPr id="9" name="Oval 8"/>
          <p:cNvSpPr/>
          <p:nvPr/>
        </p:nvSpPr>
        <p:spPr>
          <a:xfrm>
            <a:off x="1303338" y="1966913"/>
            <a:ext cx="2179637" cy="261937"/>
          </a:xfrm>
          <a:prstGeom prst="ellipse">
            <a:avLst/>
          </a:prstGeom>
          <a:noFill/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0F56DC"/>
              </a:solidFill>
              <a:latin typeface="Myriad Web Pro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446588" y="1966913"/>
            <a:ext cx="1477962" cy="261937"/>
          </a:xfrm>
          <a:prstGeom prst="ellipse">
            <a:avLst/>
          </a:prstGeom>
          <a:noFill/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0F56DC"/>
              </a:solidFill>
              <a:latin typeface="Myriad Web Pro" pitchFamily="34" charset="0"/>
            </a:endParaRPr>
          </a:p>
        </p:txBody>
      </p:sp>
      <p:sp>
        <p:nvSpPr>
          <p:cNvPr id="27656" name="TextBox 10"/>
          <p:cNvSpPr txBox="1">
            <a:spLocks noChangeArrowheads="1"/>
          </p:cNvSpPr>
          <p:nvPr/>
        </p:nvSpPr>
        <p:spPr bwMode="auto">
          <a:xfrm>
            <a:off x="450850" y="5862638"/>
            <a:ext cx="8143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Myriad Web Pro" pitchFamily="34" charset="0"/>
              </a:rPr>
              <a:t>Roles with an * are required. </a:t>
            </a:r>
          </a:p>
        </p:txBody>
      </p:sp>
      <p:sp>
        <p:nvSpPr>
          <p:cNvPr id="12" name="Oval 11"/>
          <p:cNvSpPr/>
          <p:nvPr/>
        </p:nvSpPr>
        <p:spPr>
          <a:xfrm>
            <a:off x="1344613" y="4948238"/>
            <a:ext cx="2225675" cy="250825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0F56DC"/>
              </a:solidFill>
              <a:latin typeface="Myriad Web Pro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08475" y="5080000"/>
            <a:ext cx="1728788" cy="23653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0F56DC"/>
              </a:solidFill>
              <a:latin typeface="Myriad Web Pro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Workplace Incivility, Bullying, and Violence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275"/>
            <a:ext cx="8229600" cy="50990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altLang="en-US" sz="2000" smtClean="0">
                <a:ea typeface="ＭＳ Ｐゴシック" pitchFamily="34" charset="-128"/>
              </a:rPr>
              <a:t>“</a:t>
            </a:r>
            <a:r>
              <a:rPr lang="en-US" altLang="en-US" sz="2000" i="1" smtClean="0">
                <a:ea typeface="ＭＳ Ｐゴシック" pitchFamily="34" charset="-128"/>
              </a:rPr>
              <a:t>It is important first to recognize the existence of harmful actions taken and not taken in the workplace in order to eliminate them” 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altLang="en-US" i="1" smtClean="0"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altLang="en-US" i="1" smtClean="0"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altLang="en-US" i="1" smtClean="0"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altLang="en-US" i="1" smtClean="0">
              <a:ea typeface="ＭＳ Ｐゴシック" pitchFamily="34" charset="-128"/>
            </a:endParaRPr>
          </a:p>
          <a:p>
            <a:pPr marL="0" indent="0" eaLnBrk="1" hangingPunct="1"/>
            <a:endParaRPr lang="en-US" altLang="en-US" sz="1800" smtClean="0"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en-US" altLang="en-US" sz="1800" smtClean="0">
                <a:ea typeface="ＭＳ Ｐゴシック" pitchFamily="34" charset="-128"/>
              </a:rPr>
              <a:t>Mobbing may occur when groups strive to maintain mediocrity and compliance with the status quo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altLang="en-US" sz="1800" smtClean="0">
              <a:ea typeface="ＭＳ Ｐゴシック" pitchFamily="34" charset="-128"/>
            </a:endParaRP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altLang="en-US" sz="2800" i="1" smtClean="0">
                <a:solidFill>
                  <a:srgbClr val="6596F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The establishment of positive, respectful relationships is crucial to preventing incivility, bullying and workplace violence</a:t>
            </a:r>
          </a:p>
          <a:p>
            <a:pPr marL="0" indent="0" eaLnBrk="1" hangingPunct="1"/>
            <a:endParaRPr lang="en-US" altLang="en-US" smtClean="0"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562975" y="6467475"/>
            <a:ext cx="457200" cy="3905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72340D2-45FB-40A4-96A3-3C43FFEEE132}" type="slidenum">
              <a:rPr lang="en-US" altLang="en-US" sz="1800">
                <a:solidFill>
                  <a:srgbClr val="FFC000"/>
                </a:solidFill>
                <a:latin typeface="Myriad Web Pro" pitchFamily="34" charset="0"/>
              </a:rPr>
              <a:pPr eaLnBrk="1" hangingPunct="1"/>
              <a:t>8</a:t>
            </a:fld>
            <a:endParaRPr lang="en-US" altLang="en-US" sz="1800">
              <a:solidFill>
                <a:srgbClr val="FFC000"/>
              </a:solidFill>
              <a:latin typeface="Myriad Web Pro" pitchFamily="34" charset="0"/>
            </a:endParaRPr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457200" y="6554788"/>
            <a:ext cx="6721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>
                <a:latin typeface="Myriad Web Pro" pitchFamily="34" charset="0"/>
              </a:rPr>
              <a:t>ANA Workplace Violence Position Statement, 2015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2304862" y="1780124"/>
          <a:ext cx="3429000" cy="219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xfrm>
            <a:off x="457200" y="41116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 Healthy Work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32088"/>
            <a:ext cx="4033838" cy="32702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en-US" altLang="en-US" smtClean="0">
                <a:ea typeface="ＭＳ Ｐゴシック" pitchFamily="34" charset="-128"/>
              </a:rPr>
              <a:t>True Collaboration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mtClean="0">
                <a:ea typeface="ＭＳ Ｐゴシック" pitchFamily="34" charset="-128"/>
              </a:rPr>
              <a:t>Skilled Communication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Authentic Leadership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Meaningful Recognition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Appropriate Staffing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Effective Decision Making</a:t>
            </a:r>
          </a:p>
          <a:p>
            <a:pPr eaLnBrk="1" hangingPunct="1">
              <a:buFont typeface="Arial" pitchFamily="34" charset="0"/>
              <a:buNone/>
            </a:pPr>
            <a:endParaRPr lang="en-US" altLang="en-US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543925" y="6494463"/>
            <a:ext cx="527050" cy="363537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AE6149A-A627-4EEF-A54F-A34A654C97E2}" type="slidenum">
              <a:rPr lang="en-US" altLang="en-US" sz="1800">
                <a:solidFill>
                  <a:srgbClr val="FFC000"/>
                </a:solidFill>
                <a:latin typeface="Myriad Web Pro" pitchFamily="34" charset="0"/>
              </a:rPr>
              <a:pPr eaLnBrk="1" hangingPunct="1"/>
              <a:t>9</a:t>
            </a:fld>
            <a:endParaRPr lang="en-US" altLang="en-US" sz="1800">
              <a:solidFill>
                <a:srgbClr val="FFC000"/>
              </a:solidFill>
              <a:latin typeface="Myriad Web Pro" pitchFamily="34" charset="0"/>
            </a:endParaRPr>
          </a:p>
        </p:txBody>
      </p:sp>
      <p:pic>
        <p:nvPicPr>
          <p:cNvPr id="31749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422525"/>
            <a:ext cx="4043363" cy="3567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561975" y="1185863"/>
            <a:ext cx="7981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Myriad Web Pro" pitchFamily="34" charset="0"/>
              </a:rPr>
              <a:t>American Association of Critical Care Nurses standards for a healthy work environment are interdependent and influence Clinical Excellence and Optimal Patient Outcomes</a:t>
            </a:r>
          </a:p>
        </p:txBody>
      </p:sp>
      <p:sp>
        <p:nvSpPr>
          <p:cNvPr id="31751" name="TextBox 6"/>
          <p:cNvSpPr txBox="1">
            <a:spLocks noChangeArrowheads="1"/>
          </p:cNvSpPr>
          <p:nvPr/>
        </p:nvSpPr>
        <p:spPr bwMode="auto">
          <a:xfrm>
            <a:off x="561975" y="6494463"/>
            <a:ext cx="52689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latin typeface="Myriad Web Pro" pitchFamily="34" charset="0"/>
              </a:rPr>
              <a:t>American Association of Critical Care Nurses (AACN), 2004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EZID_PPT_dark(">
  <a:themeElements>
    <a:clrScheme name="NCEZID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12834</TotalTime>
  <Words>1729</Words>
  <Application>Microsoft Office PowerPoint</Application>
  <PresentationFormat>On-screen Show (4:3)</PresentationFormat>
  <Paragraphs>367</Paragraphs>
  <Slides>33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ＭＳ Ｐゴシック</vt:lpstr>
      <vt:lpstr>Myriad Web Pro</vt:lpstr>
      <vt:lpstr>Calibri</vt:lpstr>
      <vt:lpstr>Wingdings</vt:lpstr>
      <vt:lpstr>Times New Roman</vt:lpstr>
      <vt:lpstr>Symbol</vt:lpstr>
      <vt:lpstr>Angsana New</vt:lpstr>
      <vt:lpstr>Romantic</vt:lpstr>
      <vt:lpstr>NCEZID_PPT_dark(</vt:lpstr>
      <vt:lpstr>Being Heard: The IP and Organizational Structure</vt:lpstr>
      <vt:lpstr>Objectives</vt:lpstr>
      <vt:lpstr>Organizational Culture </vt:lpstr>
      <vt:lpstr>Barriers to Change: Capacity</vt:lpstr>
      <vt:lpstr>Shifting Boundaries and Role Uncertainty</vt:lpstr>
      <vt:lpstr>Recognizing Inappropriate Roles:  An Infection Prevention Action Plan  </vt:lpstr>
      <vt:lpstr>Appropriate Roles and Responsibilities  for the Infection Preventionist </vt:lpstr>
      <vt:lpstr>Workplace Incivility, Bullying, and Violence</vt:lpstr>
      <vt:lpstr>A Healthy Work Environment</vt:lpstr>
      <vt:lpstr>Collaboration Defined</vt:lpstr>
      <vt:lpstr>Characteristics of True Collaboration</vt:lpstr>
      <vt:lpstr>Collaborative Prevention Models</vt:lpstr>
      <vt:lpstr>Collaboration is Additive </vt:lpstr>
      <vt:lpstr>Collaboration Spans the Care Continuum</vt:lpstr>
      <vt:lpstr>Skilled Communication Inspires Change</vt:lpstr>
      <vt:lpstr>Skilled Communication</vt:lpstr>
      <vt:lpstr>Communicating to Inspire Change: SBAR </vt:lpstr>
      <vt:lpstr>Communicating with Constipators:  When Leaders Don’t Want to Move </vt:lpstr>
      <vt:lpstr>Communicating Routine Bad News</vt:lpstr>
      <vt:lpstr>Communicating Routine Feedback </vt:lpstr>
      <vt:lpstr>Targeted Assessment for Prevention  (TAP) Strategy</vt:lpstr>
      <vt:lpstr>Benefits of TAP Strategy</vt:lpstr>
      <vt:lpstr>Appropriate Use of TAP Data</vt:lpstr>
      <vt:lpstr>The TAP Report</vt:lpstr>
      <vt:lpstr>Targeted Communication: Unit Specific</vt:lpstr>
      <vt:lpstr>Targeted Communication Facility Specific</vt:lpstr>
      <vt:lpstr>Focused Assessment</vt:lpstr>
      <vt:lpstr>Align Interventions to Needs</vt:lpstr>
      <vt:lpstr>In Summary</vt:lpstr>
      <vt:lpstr>PowerPoint Presentation</vt:lpstr>
      <vt:lpstr>PowerPoint Presentation</vt:lpstr>
      <vt:lpstr>PowerPoint Presentation</vt:lpstr>
      <vt:lpstr>PowerPoint Presentation</vt:lpstr>
    </vt:vector>
  </TitlesOfParts>
  <Company>Centers for Disease Control and Prevention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Stewardship, antibiotic use, and Clostridium difficile infection</dc:title>
  <dc:creator>Alison Laufer Halpin</dc:creator>
  <cp:lastModifiedBy>HE</cp:lastModifiedBy>
  <cp:revision>936</cp:revision>
  <cp:lastPrinted>2016-06-09T14:39:05Z</cp:lastPrinted>
  <dcterms:created xsi:type="dcterms:W3CDTF">2016-06-09T14:04:51Z</dcterms:created>
  <dcterms:modified xsi:type="dcterms:W3CDTF">2016-06-13T00:41:52Z</dcterms:modified>
</cp:coreProperties>
</file>