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712" r:id="rId2"/>
    <p:sldId id="657" r:id="rId3"/>
    <p:sldId id="921" r:id="rId4"/>
    <p:sldId id="925" r:id="rId5"/>
    <p:sldId id="926" r:id="rId6"/>
    <p:sldId id="927" r:id="rId7"/>
    <p:sldId id="928" r:id="rId8"/>
    <p:sldId id="939" r:id="rId9"/>
    <p:sldId id="929" r:id="rId10"/>
    <p:sldId id="875" r:id="rId11"/>
    <p:sldId id="930" r:id="rId12"/>
    <p:sldId id="931" r:id="rId13"/>
    <p:sldId id="935" r:id="rId14"/>
    <p:sldId id="932" r:id="rId15"/>
    <p:sldId id="948" r:id="rId16"/>
    <p:sldId id="949" r:id="rId17"/>
    <p:sldId id="996" r:id="rId18"/>
    <p:sldId id="953" r:id="rId19"/>
    <p:sldId id="997" r:id="rId20"/>
    <p:sldId id="950" r:id="rId21"/>
    <p:sldId id="951" r:id="rId22"/>
    <p:sldId id="952" r:id="rId23"/>
    <p:sldId id="957" r:id="rId24"/>
    <p:sldId id="991" r:id="rId25"/>
    <p:sldId id="992" r:id="rId26"/>
    <p:sldId id="954" r:id="rId27"/>
    <p:sldId id="955" r:id="rId28"/>
    <p:sldId id="993" r:id="rId29"/>
    <p:sldId id="994" r:id="rId30"/>
    <p:sldId id="999" r:id="rId31"/>
    <p:sldId id="940" r:id="rId32"/>
    <p:sldId id="941" r:id="rId33"/>
    <p:sldId id="942" r:id="rId34"/>
    <p:sldId id="943" r:id="rId35"/>
    <p:sldId id="944" r:id="rId36"/>
    <p:sldId id="945" r:id="rId37"/>
    <p:sldId id="946" r:id="rId38"/>
    <p:sldId id="947" r:id="rId39"/>
    <p:sldId id="933" r:id="rId40"/>
    <p:sldId id="937" r:id="rId41"/>
    <p:sldId id="998" r:id="rId42"/>
    <p:sldId id="958" r:id="rId43"/>
    <p:sldId id="959" r:id="rId44"/>
    <p:sldId id="960" r:id="rId45"/>
    <p:sldId id="961" r:id="rId46"/>
    <p:sldId id="962" r:id="rId47"/>
    <p:sldId id="963" r:id="rId48"/>
    <p:sldId id="964" r:id="rId49"/>
    <p:sldId id="965" r:id="rId50"/>
    <p:sldId id="966" r:id="rId51"/>
    <p:sldId id="967" r:id="rId52"/>
    <p:sldId id="968" r:id="rId53"/>
    <p:sldId id="969" r:id="rId54"/>
    <p:sldId id="1000" r:id="rId55"/>
    <p:sldId id="971" r:id="rId56"/>
    <p:sldId id="972" r:id="rId57"/>
    <p:sldId id="973" r:id="rId58"/>
    <p:sldId id="974" r:id="rId59"/>
    <p:sldId id="975" r:id="rId60"/>
    <p:sldId id="1001" r:id="rId61"/>
    <p:sldId id="1002" r:id="rId6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2" autoAdjust="0"/>
    <p:restoredTop sz="94714" autoAdjust="0"/>
  </p:normalViewPr>
  <p:slideViewPr>
    <p:cSldViewPr>
      <p:cViewPr>
        <p:scale>
          <a:sx n="95" d="100"/>
          <a:sy n="95" d="100"/>
        </p:scale>
        <p:origin x="-9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90" d="100"/>
          <a:sy n="190" d="100"/>
        </p:scale>
        <p:origin x="64" y="14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810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ctr" defTabSz="931863" eaLnBrk="1" hangingPunct="1">
              <a:lnSpc>
                <a:spcPct val="80000"/>
              </a:lnSpc>
              <a:buClr>
                <a:schemeClr val="tx1"/>
              </a:buClr>
              <a:defRPr sz="1200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Beyond </a:t>
            </a:r>
            <a:r>
              <a:rPr lang="en-US" smtClean="0"/>
              <a:t>High-Touch Surfaces</a:t>
            </a:r>
            <a:r>
              <a:rPr lang="en-US"/>
              <a:t>:  </a:t>
            </a:r>
            <a:r>
              <a:rPr lang="en-US" smtClean="0"/>
              <a:t>Floors</a:t>
            </a:r>
            <a:r>
              <a:rPr lang="en-US"/>
              <a:t>, </a:t>
            </a:r>
            <a:r>
              <a:rPr lang="en-US" smtClean="0"/>
              <a:t>Portable Equipment</a:t>
            </a:r>
            <a:r>
              <a:rPr lang="en-US"/>
              <a:t>, </a:t>
            </a:r>
            <a:r>
              <a:rPr lang="en-US" smtClean="0"/>
              <a:t>Sinks and Other Potential Sources of Healthcare Infection Transmission</a:t>
            </a:r>
            <a:br>
              <a:rPr lang="en-US" smtClean="0"/>
            </a:br>
            <a:r>
              <a:rPr lang="en-US" smtClean="0"/>
              <a:t>Dr. Curtis </a:t>
            </a:r>
            <a:r>
              <a:rPr lang="en-US" err="1" smtClean="0"/>
              <a:t>Donskey</a:t>
            </a:r>
            <a:r>
              <a:rPr lang="en-US" smtClean="0"/>
              <a:t>, Louis </a:t>
            </a:r>
            <a:r>
              <a:rPr lang="en-US"/>
              <a:t>Stokes VA Medical </a:t>
            </a:r>
            <a:r>
              <a:rPr lang="en-US" smtClean="0"/>
              <a:t>Center, Cleveland</a:t>
            </a:r>
            <a:r>
              <a:rPr lang="en-US"/>
              <a:t>, </a:t>
            </a:r>
            <a:r>
              <a:rPr lang="en-US" smtClean="0"/>
              <a:t>Ohio</a:t>
            </a:r>
            <a:endParaRPr lang="en-US"/>
          </a:p>
        </p:txBody>
      </p:sp>
      <p:sp>
        <p:nvSpPr>
          <p:cNvPr id="6451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50263"/>
            <a:ext cx="6858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ctr" defTabSz="931863" eaLnBrk="1" hangingPunct="1">
              <a:defRPr sz="1200" dirty="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 Webber Training Teleclass</a:t>
            </a:r>
            <a:br>
              <a:rPr lang="en-US"/>
            </a:br>
            <a:r>
              <a:rPr lang="en-US"/>
              <a:t>Hosted by Paul Webber  </a:t>
            </a:r>
            <a:r>
              <a:rPr lang="en-US" err="1"/>
              <a:t>www.webbertraining.com</a:t>
            </a:r>
            <a:r>
              <a:rPr lang="en-US"/>
              <a:t/>
            </a:r>
            <a:br>
              <a:rPr lang="en-US"/>
            </a:br>
            <a:r>
              <a:rPr lang="en-US" err="1"/>
              <a:t>www.webbertraining.com</a:t>
            </a:r>
            <a:endParaRPr lang="en-US"/>
          </a:p>
        </p:txBody>
      </p:sp>
      <p:sp>
        <p:nvSpPr>
          <p:cNvPr id="6451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fld id="{D6C63908-71D1-44B8-82A5-044E3F68A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06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fld id="{E4BB677E-D9C8-4F80-B032-811FC73FB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728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280232C-0368-4A26-81EC-F986BA50D09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06D173-7592-40A2-90FE-8609B8AAB334}" type="slidenum">
              <a:rPr lang="en-US" altLang="en-US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AFF2E7E-EA6A-4B41-BCB9-9A6ED6EC75F0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50454C-F1B8-4BBB-9F25-0ACF4D63241A}" type="slidenum">
              <a:rPr lang="en-US" altLang="en-US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05AFD20-C7DA-47D9-BD2E-A1AEF0E67EC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03CC58C-E44F-4DC5-B2F5-4BCFBD0166A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A280F13-6E7E-4705-A06A-00727D5DCA3D}" type="slidenum">
              <a:rPr lang="en-US" altLang="en-US" sz="1200">
                <a:latin typeface="Times New Roman" pitchFamily="18" charset="0"/>
              </a:rPr>
              <a:pPr/>
              <a:t>20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821CC9B-FAE1-4922-A8F3-DFC40CAC1F9B}" type="slidenum">
              <a:rPr lang="en-US" altLang="en-US" sz="1200">
                <a:latin typeface="Times New Roman" pitchFamily="18" charset="0"/>
                <a:ea typeface="MS PGothic" pitchFamily="34" charset="-128"/>
              </a:rPr>
              <a:pPr/>
              <a:t>31</a:t>
            </a:fld>
            <a:endParaRPr lang="en-US" altLang="en-US" sz="120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B0A7214-6E85-4394-AB71-6BFD21A8FD83}" type="slidenum">
              <a:rPr lang="en-US" altLang="en-US" sz="1200">
                <a:latin typeface="Times New Roman" pitchFamily="18" charset="0"/>
                <a:ea typeface="MS PGothic" pitchFamily="34" charset="-128"/>
              </a:rPr>
              <a:pPr/>
              <a:t>34</a:t>
            </a:fld>
            <a:endParaRPr lang="en-US" altLang="en-US" sz="120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09638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B7767D5-7CC1-49DB-95B8-F7EDC3528B17}" type="slidenum">
              <a:rPr lang="en-US" altLang="en-US" sz="1200">
                <a:latin typeface="Times New Roman" pitchFamily="18" charset="0"/>
                <a:ea typeface="MS PGothic" pitchFamily="34" charset="-128"/>
              </a:rPr>
              <a:pPr/>
              <a:t>35</a:t>
            </a:fld>
            <a:endParaRPr lang="en-US" altLang="en-US" sz="120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Freeform 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4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" name="Rectangle 1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EC5494-6CDF-4A86-B785-24A5979C7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1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37A59-CE35-4D30-A885-C2C6C40503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EBD83-ACDD-4406-BFF4-5A7CDB6128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77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56CFD-B3AD-48C9-A13F-5C8F7507F5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0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38AD7-76F8-4659-812B-B384046F34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3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F25F4881-8FEB-4993-B98C-3C250F7ACA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12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C593D-A663-4698-BDF2-D5DE504CB2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88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CB969-792F-4143-B701-C1631B867E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56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38A17-904C-4D73-A836-BF6F5B1F0E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03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AE9FB-627A-408A-86F4-891FE8D2FD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2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DFC4D-D409-4889-95C0-C6A65D03E8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3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D3C45-48EA-4367-B42A-09A7718A6B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3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C1958-8699-4558-9C40-1B048A2C29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9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3312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E8BF7AC-5642-4BAF-A03D-4E7DC0B4887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26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27" name="Freeform 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28" name="Freeform 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130" name="Freeform 1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3131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133" name="Rectangle 13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34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33135" name="Rectangle 1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  <p:sldLayoutId id="214748450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6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7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Microsoft_Excel_97-2003_Worksheet8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png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Excel_97-2003_Worksheet10.xls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www.deepdownwellness.com/Images/hands.jpg&amp;imgrefurl=http://www.deepdownwellness.com/store/generic.html?pid%3D1&amp;h=235&amp;w=171&amp;prev=/images?q%3Dhands%26start%3D220%26svnum%3D10%26hl%3Den%26lr%3D%26ie%3DUTF-8%26sa%3DN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85800"/>
            <a:ext cx="7772400" cy="23082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>Beyond high-touch surfaces: 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Floors, portable equipment, sinks and other potential sources of healthcare infection transmission</a:t>
            </a:r>
          </a:p>
        </p:txBody>
      </p:sp>
      <p:sp>
        <p:nvSpPr>
          <p:cNvPr id="12595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429000"/>
            <a:ext cx="6400800" cy="1524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 smtClean="0"/>
              <a:t>Curtis Donskey, M.D.</a:t>
            </a:r>
            <a:r>
              <a:rPr lang="en-US" altLang="en-US" sz="1000" smtClean="0"/>
              <a:t>	</a:t>
            </a:r>
          </a:p>
          <a:p>
            <a:pPr marL="0" indent="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1000" smtClean="0"/>
          </a:p>
          <a:p>
            <a:pPr marL="0" indent="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 smtClean="0"/>
              <a:t>Louis Stokes VA Medical Center</a:t>
            </a:r>
          </a:p>
          <a:p>
            <a:pPr marL="0" indent="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 smtClean="0"/>
              <a:t>Cleveland, Ohio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371600" y="518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kern="0" dirty="0" smtClean="0"/>
              <a:t>Hosted by Paul Webber</a:t>
            </a:r>
            <a:br>
              <a:rPr lang="en-US" sz="2400" kern="0" dirty="0" smtClean="0"/>
            </a:br>
            <a:r>
              <a:rPr lang="en-US" sz="2000" kern="0" dirty="0" err="1" smtClean="0"/>
              <a:t>paul@webbertraining.com</a:t>
            </a:r>
            <a:endParaRPr lang="en-US" sz="2000" kern="0" dirty="0" smtClean="0"/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159125" y="64770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1800">
                <a:latin typeface="Arial" charset="0"/>
                <a:cs typeface="Arial" charset="0"/>
              </a:rPr>
              <a:t>www.webbertraining.com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7010400" y="648811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/>
            <a:r>
              <a:rPr lang="en-US" altLang="en-US" sz="1800">
                <a:latin typeface="Arial" charset="0"/>
                <a:cs typeface="Arial" charset="0"/>
              </a:rPr>
              <a:t>December 7,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Environmental VRE contamination, stratified by burden of VRE in stool</a:t>
            </a:r>
          </a:p>
        </p:txBody>
      </p:sp>
      <p:graphicFrame>
        <p:nvGraphicFramePr>
          <p:cNvPr id="29698" name="Chart 2"/>
          <p:cNvGraphicFramePr>
            <a:graphicFrameLocks/>
          </p:cNvGraphicFramePr>
          <p:nvPr/>
        </p:nvGraphicFramePr>
        <p:xfrm>
          <a:off x="1778000" y="1930400"/>
          <a:ext cx="6121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r:id="rId4" imgW="6120914" imgH="4060288" progId="Excel.Chart.8">
                  <p:embed/>
                </p:oleObj>
              </mc:Choice>
              <mc:Fallback>
                <p:oleObj r:id="rId4" imgW="6120914" imgH="4060288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930400"/>
                        <a:ext cx="61214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819400" y="6291263"/>
            <a:ext cx="441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>
                <a:latin typeface="+mn-lt"/>
              </a:rPr>
              <a:t>Donskey CJ, et al. N </a:t>
            </a:r>
            <a:r>
              <a:rPr lang="en-US" altLang="en-US" sz="1600" dirty="0" err="1">
                <a:latin typeface="+mn-lt"/>
              </a:rPr>
              <a:t>Engl</a:t>
            </a:r>
            <a:r>
              <a:rPr lang="en-US" altLang="en-US" sz="1600" dirty="0">
                <a:latin typeface="+mn-lt"/>
              </a:rPr>
              <a:t> J Med 2000;343:1925-32</a:t>
            </a: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E553C30-0D74-47A7-85AC-05CCF9E5977C}" type="slidenum">
              <a:rPr lang="en-US" altLang="en-US" sz="1800">
                <a:latin typeface="Arial" charset="0"/>
              </a:rPr>
              <a:pPr/>
              <a:t>10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5. Contamination          transmission</a:t>
            </a:r>
          </a:p>
        </p:txBody>
      </p:sp>
      <p:sp>
        <p:nvSpPr>
          <p:cNvPr id="3" name="Not Equal 2">
            <a:extLst>
              <a:ext uri="{FF2B5EF4-FFF2-40B4-BE49-F238E27FC236}"/>
            </a:extLst>
          </p:cNvPr>
          <p:cNvSpPr/>
          <p:nvPr/>
        </p:nvSpPr>
        <p:spPr bwMode="auto">
          <a:xfrm>
            <a:off x="4495800" y="2095500"/>
            <a:ext cx="914400" cy="266700"/>
          </a:xfrm>
          <a:prstGeom prst="mathNot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7DC1A6E-73E3-4252-BF81-8DB7896033F4}" type="slidenum">
              <a:rPr lang="en-US" altLang="en-US" sz="1800">
                <a:latin typeface="Arial" charset="0"/>
              </a:rPr>
              <a:pPr/>
              <a:t>12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Portable equipment and floors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2DFC97C-4F78-4A42-BF50-C0F00228FE60}" type="slidenum">
              <a:rPr lang="en-US" altLang="en-US" sz="1800">
                <a:latin typeface="Arial" charset="0"/>
              </a:rPr>
              <a:pPr/>
              <a:t>14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762000" y="571500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      Pre-intervention                Intervention                  Post-intervention</a:t>
            </a:r>
          </a:p>
        </p:txBody>
      </p:sp>
      <p:cxnSp>
        <p:nvCxnSpPr>
          <p:cNvPr id="6" name="Straight Connector 5">
            <a:extLst>
              <a:ext uri="{FF2B5EF4-FFF2-40B4-BE49-F238E27FC236}"/>
            </a:extLst>
          </p:cNvPr>
          <p:cNvCxnSpPr/>
          <p:nvPr/>
        </p:nvCxnSpPr>
        <p:spPr>
          <a:xfrm>
            <a:off x="3429000" y="4572000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>
          <a:xfrm>
            <a:off x="6096000" y="4572000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600" smtClean="0">
                <a:solidFill>
                  <a:schemeClr val="tx1"/>
                </a:solidFill>
              </a:rPr>
              <a:t>Are we missing important environmental sources of transmission?</a:t>
            </a:r>
            <a:endParaRPr lang="en-US" altLang="en-US" sz="3600" smtClean="0"/>
          </a:p>
        </p:txBody>
      </p:sp>
      <p:cxnSp>
        <p:nvCxnSpPr>
          <p:cNvPr id="35846" name="Straight Connector 3"/>
          <p:cNvCxnSpPr>
            <a:cxnSpLocks noChangeShapeType="1"/>
          </p:cNvCxnSpPr>
          <p:nvPr/>
        </p:nvCxnSpPr>
        <p:spPr bwMode="auto">
          <a:xfrm>
            <a:off x="5943600" y="5638800"/>
            <a:ext cx="0" cy="322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Connector 8"/>
          <p:cNvCxnSpPr>
            <a:cxnSpLocks noChangeShapeType="1"/>
          </p:cNvCxnSpPr>
          <p:nvPr/>
        </p:nvCxnSpPr>
        <p:spPr bwMode="auto">
          <a:xfrm>
            <a:off x="3505200" y="5638800"/>
            <a:ext cx="0" cy="322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304800" y="6096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cs typeface="Arial" charset="0"/>
              </a:rPr>
              <a:t>Ray AJ. A Multicenter Randomized Trial to Determine the Effect of an Environmental Disinfection Intervention on the Incidence of Healthcare-Associated CDI. ICHE 2017;38:777-83</a:t>
            </a:r>
          </a:p>
        </p:txBody>
      </p:sp>
      <p:sp>
        <p:nvSpPr>
          <p:cNvPr id="3584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1DBB6DE-DE1F-410B-8696-52B7A5CD827C}" type="slidenum">
              <a:rPr lang="en-US" altLang="en-US" sz="1800">
                <a:latin typeface="Arial" charset="0"/>
              </a:rPr>
              <a:pPr/>
              <a:t>15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Shared portable equipment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Hospitalized patients frequently have direct or indirect interactions with shared medical equipment and other fomites </a:t>
            </a:r>
            <a:r>
              <a:rPr lang="en-US" baseline="30000" dirty="0"/>
              <a:t>1</a:t>
            </a:r>
          </a:p>
          <a:p>
            <a:pPr>
              <a:defRPr/>
            </a:pPr>
            <a:r>
              <a:rPr lang="en-US" dirty="0"/>
              <a:t>Portable equipment is often contaminated with pathogens, but rarely cleaned </a:t>
            </a:r>
            <a:r>
              <a:rPr lang="en-US" baseline="30000" dirty="0"/>
              <a:t>2</a:t>
            </a:r>
          </a:p>
          <a:p>
            <a:pPr>
              <a:defRPr/>
            </a:pPr>
            <a:r>
              <a:rPr lang="en-US" dirty="0"/>
              <a:t>Portable equipment has been associated with outbreaks </a:t>
            </a:r>
            <a:r>
              <a:rPr lang="en-US" baseline="30000" dirty="0"/>
              <a:t>3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81000" y="54102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1. Suwantarat N. Quantitative assessment of interactions between hospitalized patients and portable medical equipment and other fomites. AJIC 2017; 2. Havill N. Cleanliness of portable equipment disinfected by nursing staff. Am J Infect Control  2011; 3. Kanamori H. The role of patient care items as a fomite in healthcare-associated outbreaks and infection prevention. Clin Infect Dis 2017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Electronic thermometers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371600"/>
          <a:ext cx="8153400" cy="3429000"/>
        </p:xfrm>
        <a:graphic>
          <a:graphicData uri="http://schemas.openxmlformats.org/drawingml/2006/table">
            <a:tbl>
              <a:tblPr/>
              <a:tblGrid>
                <a:gridCol w="990600"/>
                <a:gridCol w="2057400"/>
                <a:gridCol w="2209800"/>
                <a:gridCol w="2895600"/>
              </a:tblGrid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Study design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Intervention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Outcome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09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Brooks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Quasi-experimental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Replacement of electronic rectal thermometers with disposables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Significant reduction in CDI in a hospital and skilled nursing facility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1395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Jernigan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Ward cross-over study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Replacement of electronic thermometers with disposables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Significant reduction in CDI with disposable vs. electronic thermometers (RR 0.44; CI 0.21-0.93)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sp>
        <p:nvSpPr>
          <p:cNvPr id="37912" name="TextBox 3"/>
          <p:cNvSpPr txBox="1">
            <a:spLocks noChangeArrowheads="1"/>
          </p:cNvSpPr>
          <p:nvPr/>
        </p:nvSpPr>
        <p:spPr bwMode="auto">
          <a:xfrm>
            <a:off x="3429000" y="52578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1). Brooks SE et al. Infect Control Hosp Epidemiol 1992;13:98-103;  2). Jernigan JA, et al. Infect Control Hosp Epidemiol 1998;494-9;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3). Livornese LL, et al. Ann Intern Med 1992;117:112-116 </a:t>
            </a:r>
          </a:p>
        </p:txBody>
      </p:sp>
      <p:pic>
        <p:nvPicPr>
          <p:cNvPr id="37913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19688"/>
            <a:ext cx="25971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96370CF-DF5F-4480-BE22-21E41342BDF4}" type="slidenum">
              <a:rPr lang="en-US" altLang="en-US" sz="1800">
                <a:latin typeface="Arial" charset="0"/>
              </a:rPr>
              <a:pPr/>
              <a:t>17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Dissemination of a non-pathogenic virus from portable electronic thermometers in a LTCF </a:t>
            </a:r>
          </a:p>
        </p:txBody>
      </p:sp>
      <p:graphicFrame>
        <p:nvGraphicFramePr>
          <p:cNvPr id="39938" name="Chart 4"/>
          <p:cNvGraphicFramePr>
            <a:graphicFrameLocks/>
          </p:cNvGraphicFramePr>
          <p:nvPr/>
        </p:nvGraphicFramePr>
        <p:xfrm>
          <a:off x="1244600" y="1701800"/>
          <a:ext cx="68834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Chart" r:id="rId4" imgW="6889077" imgH="4371211" progId="Excel.Chart.8">
                  <p:embed/>
                </p:oleObj>
              </mc:Choice>
              <mc:Fallback>
                <p:oleObj name="Chart" r:id="rId4" imgW="6889077" imgH="4371211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701800"/>
                        <a:ext cx="6883400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743200" y="6248400"/>
            <a:ext cx="388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Alhmidi H, et al. Am J Infect Control in press.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666601E-C718-4D7D-B0FF-81E92E853018}" type="slidenum">
              <a:rPr lang="en-US" altLang="en-US" sz="1800">
                <a:latin typeface="Arial" charset="0"/>
              </a:rPr>
              <a:pPr/>
              <a:t>19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Research support</a:t>
            </a:r>
          </a:p>
          <a:p>
            <a:pPr lvl="1">
              <a:defRPr/>
            </a:pPr>
            <a:r>
              <a:rPr lang="en-US" dirty="0"/>
              <a:t>Merck, Pfizer, 3M, </a:t>
            </a:r>
            <a:r>
              <a:rPr lang="en-US" dirty="0" err="1"/>
              <a:t>EcoLab</a:t>
            </a:r>
            <a:r>
              <a:rPr lang="en-US" dirty="0"/>
              <a:t>, GOJO, </a:t>
            </a:r>
            <a:r>
              <a:rPr lang="en-US" dirty="0" err="1"/>
              <a:t>Altapure</a:t>
            </a:r>
            <a:endParaRPr lang="en-US" dirty="0"/>
          </a:p>
          <a:p>
            <a:pPr>
              <a:defRPr/>
            </a:pPr>
            <a:r>
              <a:rPr lang="en-US" dirty="0"/>
              <a:t>Consultant</a:t>
            </a:r>
          </a:p>
          <a:p>
            <a:pPr lvl="1">
              <a:defRPr/>
            </a:pPr>
            <a:r>
              <a:rPr lang="en-US" dirty="0"/>
              <a:t>Synthetic Biologics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B398728-3757-426F-AD14-14ECDE4DF210}" type="slidenum">
              <a:rPr lang="en-US" altLang="en-US" sz="1800">
                <a:latin typeface="Arial" charset="0"/>
              </a:rPr>
              <a:pPr/>
              <a:t>2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3"/>
          </a:xfrm>
        </p:spPr>
        <p:txBody>
          <a:bodyPr/>
          <a:lstStyle/>
          <a:p>
            <a:pPr>
              <a:defRPr/>
            </a:pPr>
            <a:r>
              <a:rPr lang="en-US" dirty="0"/>
              <a:t>SICU:  Doppler ultrasounds</a:t>
            </a:r>
          </a:p>
        </p:txBody>
      </p:sp>
      <p:graphicFrame>
        <p:nvGraphicFramePr>
          <p:cNvPr id="40962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1016000"/>
          <a:ext cx="83312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Chart" r:id="rId5" imgW="8340051" imgH="4529721" progId="Excel.Chart.8">
                  <p:embed/>
                </p:oleObj>
              </mc:Choice>
              <mc:Fallback>
                <p:oleObj name="Chart" r:id="rId5" imgW="8340051" imgH="4529721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016000"/>
                        <a:ext cx="833120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524000" y="5562600"/>
            <a:ext cx="7086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1                               2                             6                          All days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1752600" y="5772150"/>
            <a:ext cx="4572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Days after inoculation of DNA marker </a:t>
            </a:r>
          </a:p>
        </p:txBody>
      </p:sp>
      <p:sp>
        <p:nvSpPr>
          <p:cNvPr id="8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363538" y="5372100"/>
            <a:ext cx="8229600" cy="24606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Number of swabs       28      13        9        6                  38      22      10       6                    34     16       11       7                   100      51      30     19</a:t>
            </a:r>
          </a:p>
        </p:txBody>
      </p:sp>
      <p:sp>
        <p:nvSpPr>
          <p:cNvPr id="40966" name="TextBox 2"/>
          <p:cNvSpPr txBox="1">
            <a:spLocks noChangeArrowheads="1"/>
          </p:cNvSpPr>
          <p:nvPr/>
        </p:nvSpPr>
        <p:spPr bwMode="auto">
          <a:xfrm>
            <a:off x="1320800" y="6248400"/>
            <a:ext cx="675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John A. Contaminated Portable Equipment Is a Potential Vector for Dissemination of Pathogens in the ICU. ICHE 2017;38:1247-9</a:t>
            </a:r>
          </a:p>
        </p:txBody>
      </p:sp>
      <p:sp>
        <p:nvSpPr>
          <p:cNvPr id="409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MICU:  ECG machines</a:t>
            </a:r>
          </a:p>
        </p:txBody>
      </p:sp>
      <p:graphicFrame>
        <p:nvGraphicFramePr>
          <p:cNvPr id="43010" name="Content Placeholder 6"/>
          <p:cNvGraphicFramePr>
            <a:graphicFrameLocks/>
          </p:cNvGraphicFramePr>
          <p:nvPr/>
        </p:nvGraphicFramePr>
        <p:xfrm>
          <a:off x="406400" y="1169988"/>
          <a:ext cx="8331200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Chart" r:id="rId4" imgW="8340051" imgH="4499238" progId="Excel.Chart.8">
                  <p:embed/>
                </p:oleObj>
              </mc:Choice>
              <mc:Fallback>
                <p:oleObj name="Chart" r:id="rId4" imgW="8340051" imgH="4499238" progId="Excel.Chart.8">
                  <p:embed/>
                  <p:pic>
                    <p:nvPicPr>
                      <p:cNvPr id="0" name="Content Placeholder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69988"/>
                        <a:ext cx="8331200" cy="449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228600" y="5486400"/>
            <a:ext cx="8305800" cy="24606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Number of swabs         43      31        8        4                   43      27      10       6                42     28       10       4               128      86      28     14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5732463"/>
            <a:ext cx="7467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prstClr val="black"/>
                </a:solidFill>
              </a:rPr>
              <a:t>       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                                   2                         6                             All days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1828800" y="6000750"/>
            <a:ext cx="4114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Days after inoculation of DNA marker </a:t>
            </a: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5638800" y="487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4301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FAD3925-B295-4B81-B40A-733F40B2C003}" type="slidenum">
              <a:rPr lang="en-US" altLang="en-US" sz="1800">
                <a:latin typeface="Arial" charset="0"/>
              </a:rPr>
              <a:pPr/>
              <a:t>21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Are floors an under-appreciated source of transmission?</a:t>
            </a:r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11313"/>
            <a:ext cx="4764088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152400" y="54102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Deshpande A. Are hospital floors an underappreciated reservoir for transmission of health care-associated pathogens? Am J Infect Control 2017;45:336-8; Fekety R. Am J Med 1981;70:906-8 (floors frequently contaminated with </a:t>
            </a:r>
            <a:r>
              <a:rPr lang="en-US" altLang="en-US" sz="1400" i="1"/>
              <a:t>C. difficile </a:t>
            </a:r>
            <a:r>
              <a:rPr lang="en-US" altLang="en-US" sz="1400"/>
              <a:t>spores); Mutters R. J Hosp Infect 2009;71:43-8 (floors more heavily contaminated with </a:t>
            </a:r>
            <a:r>
              <a:rPr lang="en-US" altLang="en-US" sz="1400" i="1"/>
              <a:t>C. difficile </a:t>
            </a:r>
            <a:r>
              <a:rPr lang="en-US" altLang="en-US" sz="1400"/>
              <a:t>spores than hands of CDI patients or other environmental surfaces); Ali S. J Clin Microbiol 2015;53:2570-4 (floors in room and bathroom more heavily contaminated with </a:t>
            </a:r>
            <a:r>
              <a:rPr lang="en-US" altLang="en-US" sz="1400" i="1"/>
              <a:t>C. difficile </a:t>
            </a:r>
            <a:r>
              <a:rPr lang="en-US" altLang="en-US" sz="1400"/>
              <a:t>spores than other environmental sites); Lemmen SW. J Hosp Infect 2004;56:191-7 (floors frequently contaminated with multi-resistant gram-positive and gram-negative pathogens)</a:t>
            </a:r>
          </a:p>
        </p:txBody>
      </p:sp>
      <p:sp>
        <p:nvSpPr>
          <p:cNvPr id="4608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073C316-A862-4CB6-858C-BC87393E0B27}" type="slidenum">
              <a:rPr lang="en-US" altLang="en-US" sz="1800">
                <a:latin typeface="Arial" charset="0"/>
              </a:rPr>
              <a:pPr/>
              <a:t>24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Current floor cleaning methods </a:t>
            </a:r>
            <a:br>
              <a:rPr lang="en-US" sz="4000" dirty="0"/>
            </a:br>
            <a:r>
              <a:rPr lang="en-US" sz="4000" dirty="0"/>
              <a:t>may be ineffective </a:t>
            </a:r>
          </a:p>
        </p:txBody>
      </p:sp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1600200" y="5486400"/>
            <a:ext cx="640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Floor cleaning:  a neutral detergent was used and the solution and mop head was changed after every 3</a:t>
            </a:r>
            <a:r>
              <a:rPr lang="en-US" altLang="en-US" sz="2000" baseline="30000"/>
              <a:t>rd</a:t>
            </a:r>
            <a:r>
              <a:rPr lang="en-US" altLang="en-US" sz="2000"/>
              <a:t> room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2209800" y="6400800"/>
            <a:ext cx="464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Wong T, et al. Am J Infect Control 2016; 44:416-20</a:t>
            </a:r>
          </a:p>
        </p:txBody>
      </p:sp>
      <p:graphicFrame>
        <p:nvGraphicFramePr>
          <p:cNvPr id="50180" name="Chart 5"/>
          <p:cNvGraphicFramePr>
            <a:graphicFrameLocks/>
          </p:cNvGraphicFramePr>
          <p:nvPr/>
        </p:nvGraphicFramePr>
        <p:xfrm>
          <a:off x="1625600" y="1573213"/>
          <a:ext cx="5816600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Chart" r:id="rId4" imgW="5822185" imgH="3584759" progId="Excel.Chart.8">
                  <p:embed/>
                </p:oleObj>
              </mc:Choice>
              <mc:Fallback>
                <p:oleObj name="Chart" r:id="rId4" imgW="5822185" imgH="3584759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573213"/>
                        <a:ext cx="5816600" cy="358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F3FF144-C5E5-4C75-BBF7-8DD33EDD5F5F}" type="slidenum">
              <a:rPr lang="en-US" altLang="en-US" sz="1800">
                <a:latin typeface="Arial" charset="0"/>
              </a:rPr>
              <a:pPr/>
              <a:t>28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Cleaning and disinfection of floors can be more effective</a:t>
            </a:r>
          </a:p>
        </p:txBody>
      </p:sp>
      <p:graphicFrame>
        <p:nvGraphicFramePr>
          <p:cNvPr id="51202" name="Chart 2"/>
          <p:cNvGraphicFramePr>
            <a:graphicFrameLocks/>
          </p:cNvGraphicFramePr>
          <p:nvPr/>
        </p:nvGraphicFramePr>
        <p:xfrm>
          <a:off x="1649413" y="1625600"/>
          <a:ext cx="5845175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Chart" r:id="rId4" imgW="5852667" imgH="3548180" progId="Excel.Chart.8">
                  <p:embed/>
                </p:oleObj>
              </mc:Choice>
              <mc:Fallback>
                <p:oleObj name="Chart" r:id="rId4" imgW="5852667" imgH="3548180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1625600"/>
                        <a:ext cx="5845175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1524000" y="5410200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Floor cleaning:  a cleaner/disinfectant was used with multiple disposable mop heads used per room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1981200" y="6367463"/>
            <a:ext cx="579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Mustapha A, et al. Am J Infect Control in press</a:t>
            </a:r>
          </a:p>
        </p:txBody>
      </p:sp>
      <p:sp>
        <p:nvSpPr>
          <p:cNvPr id="5120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B55A551-3172-437A-B384-7A03B0F0B0C9}" type="slidenum">
              <a:rPr lang="en-US" altLang="en-US" sz="1800">
                <a:latin typeface="Arial" charset="0"/>
              </a:rPr>
              <a:pPr/>
              <a:t>29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effectLst/>
              </a:rPr>
              <a:t>Objectives</a:t>
            </a:r>
          </a:p>
        </p:txBody>
      </p:sp>
      <p:sp>
        <p:nvSpPr>
          <p:cNvPr id="1536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36877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understand general principles of pathogen transmission</a:t>
            </a:r>
          </a:p>
          <a:p>
            <a:pPr eaLnBrk="1" hangingPunct="1"/>
            <a:r>
              <a:rPr lang="en-US" altLang="en-US" sz="2800" smtClean="0"/>
              <a:t>To appreciate the potential for floors and portable equipment to contribute to pathogen transmission </a:t>
            </a:r>
          </a:p>
          <a:p>
            <a:pPr eaLnBrk="1" hangingPunct="1"/>
            <a:r>
              <a:rPr lang="en-US" altLang="en-US" sz="2800" smtClean="0"/>
              <a:t>To be aware of recent developments in transmission of pathogens from healthcare facility water systems</a:t>
            </a:r>
            <a:endParaRPr lang="en-US" altLang="en-US" sz="2800" smtClean="0">
              <a:effectLst/>
              <a:latin typeface="Helvetica" pitchFamily="34" charset="0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B901829-4203-494C-A075-BBB9215AE038}" type="slidenum">
              <a:rPr lang="en-US" altLang="en-US" sz="1800">
                <a:latin typeface="Arial" charset="0"/>
              </a:rPr>
              <a:pPr/>
              <a:t>3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Clothing and personal </a:t>
            </a:r>
            <a:br>
              <a:rPr lang="en-US" dirty="0"/>
            </a:br>
            <a:r>
              <a:rPr lang="en-US" dirty="0"/>
              <a:t>protective equipment</a:t>
            </a: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5963B35-3915-430A-99CB-6262183AAEDC}" type="slidenum">
              <a:rPr lang="en-US" altLang="en-US" sz="1800">
                <a:latin typeface="Arial" charset="0"/>
              </a:rPr>
              <a:pPr/>
              <a:t>30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Hand contamination during patient care despite wearing gown and gloves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843338"/>
        </p:xfrm>
        <a:graphic>
          <a:graphicData uri="http://schemas.openxmlformats.org/drawingml/2006/table">
            <a:tbl>
              <a:tblPr/>
              <a:tblGrid>
                <a:gridCol w="2819400"/>
                <a:gridCol w="2743200"/>
                <a:gridCol w="2667000"/>
              </a:tblGrid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Gloves contaminated before removal, 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Hands contaminated after glove removal, 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MRSA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VRE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Acinetobacter baumanii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C. difficile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ND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C. difficile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ND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55328" name="TextBox 5"/>
          <p:cNvSpPr txBox="1">
            <a:spLocks noChangeArrowheads="1"/>
          </p:cNvSpPr>
          <p:nvPr/>
        </p:nvSpPr>
        <p:spPr bwMode="auto">
          <a:xfrm>
            <a:off x="152400" y="59436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ea typeface="MS PGothic" pitchFamily="34" charset="-128"/>
              </a:rPr>
              <a:t>Hayden MK, et al. ICHE 2008;29:149-54; Morgan DJ, et al. ICHE 2010;31:716-21; Morgan DJ, et al. Crit Care Med 2012;40:1045-51; Landelle C, et al. ICHE 2014;35:10-5; Tomas M, et al. ICHE 2015</a:t>
            </a:r>
            <a:r>
              <a:rPr lang="en-US" altLang="en-US" sz="1600" i="1">
                <a:ea typeface="MS PGothic" pitchFamily="34" charset="-128"/>
              </a:rPr>
              <a:t>.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553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0" smtClean="0">
                <a:effectLst/>
                <a:ea typeface="MS PGothic" pitchFamily="34" charset="-128"/>
              </a:rPr>
              <a:t>Skin and clothing contamination during removal of contaminated gloves</a:t>
            </a:r>
          </a:p>
        </p:txBody>
      </p:sp>
      <p:graphicFrame>
        <p:nvGraphicFramePr>
          <p:cNvPr id="57346" name="Content Placeholder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r:id="rId5" imgW="8327858" imgH="4627265" progId="Excel.Chart.8">
                  <p:embed/>
                </p:oleObj>
              </mc:Choice>
              <mc:Fallback>
                <p:oleObj r:id="rId5" imgW="8327858" imgH="4627265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000" b="0" smtClean="0">
                <a:effectLst/>
                <a:ea typeface="MS PGothic" pitchFamily="34" charset="-128"/>
              </a:rPr>
              <a:t>Sites of contamination </a:t>
            </a: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47800"/>
            <a:ext cx="3835400" cy="258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47800"/>
            <a:ext cx="11636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38576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00"/>
            <a:ext cx="1163638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457200" y="1752600"/>
            <a:ext cx="257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Contaminated glove removal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304800" y="4724400"/>
            <a:ext cx="22971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Contaminated gown removal</a:t>
            </a:r>
          </a:p>
        </p:txBody>
      </p:sp>
      <p:sp>
        <p:nvSpPr>
          <p:cNvPr id="59400" name="TextBox 4"/>
          <p:cNvSpPr txBox="1">
            <a:spLocks noChangeArrowheads="1"/>
          </p:cNvSpPr>
          <p:nvPr/>
        </p:nvSpPr>
        <p:spPr bwMode="auto">
          <a:xfrm>
            <a:off x="3276600" y="3124200"/>
            <a:ext cx="533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>
                <a:latin typeface="Elephant" pitchFamily="18" charset="0"/>
                <a:ea typeface="MS PGothic" pitchFamily="34" charset="-128"/>
              </a:rPr>
              <a:t>0%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>
                <a:latin typeface="Elephant" pitchFamily="18" charset="0"/>
                <a:ea typeface="MS PGothic" pitchFamily="34" charset="-128"/>
              </a:rPr>
              <a:t>10%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>
                <a:latin typeface="Elephant" pitchFamily="18" charset="0"/>
                <a:ea typeface="MS PGothic" pitchFamily="34" charset="-128"/>
              </a:rPr>
              <a:t>20%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>
                <a:latin typeface="Elephant" pitchFamily="18" charset="0"/>
                <a:ea typeface="MS PGothic" pitchFamily="34" charset="-128"/>
              </a:rPr>
              <a:t>30%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>
                <a:latin typeface="Elephant" pitchFamily="18" charset="0"/>
                <a:ea typeface="MS PGothic" pitchFamily="34" charset="-128"/>
              </a:rPr>
              <a:t>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principles</a:t>
            </a:r>
          </a:p>
        </p:txBody>
      </p:sp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9945E89-1E8A-4973-B9FF-1E9D1EBF7BE4}" type="slidenum">
              <a:rPr lang="en-US" altLang="en-US" sz="1800">
                <a:latin typeface="Arial" charset="0"/>
              </a:rPr>
              <a:pPr/>
              <a:t>4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Contamination with DNA marker while wearing long- versus short-sleeved coats </a:t>
            </a:r>
          </a:p>
        </p:txBody>
      </p:sp>
      <p:pic>
        <p:nvPicPr>
          <p:cNvPr id="6553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" y="2079625"/>
            <a:ext cx="8274050" cy="3406775"/>
          </a:xfrm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2286000" y="6183313"/>
            <a:ext cx="525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John A. Infect Control Hosp Epidemiol in press.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Healthcare facility water systems</a:t>
            </a:r>
          </a:p>
        </p:txBody>
      </p:sp>
      <p:sp>
        <p:nvSpPr>
          <p:cNvPr id="665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2F2A68B-DFD5-4DD9-BB00-DC0293D2213D}" type="slidenum">
              <a:rPr lang="en-US" altLang="en-US" sz="1800">
                <a:latin typeface="Arial" charset="0"/>
              </a:rPr>
              <a:pPr/>
              <a:t>41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 have an outbreak of multidrug-resistant </a:t>
            </a:r>
            <a:r>
              <a:rPr lang="en-US" sz="3200" i="1" dirty="0"/>
              <a:t>Pseudomonas</a:t>
            </a:r>
            <a:r>
              <a:rPr lang="en-US" sz="3200" dirty="0"/>
              <a:t> in your ICU.  Which would you consider as a potential source?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A. Dirty laundry</a:t>
            </a:r>
          </a:p>
          <a:p>
            <a:pPr>
              <a:defRPr/>
            </a:pPr>
            <a:r>
              <a:rPr lang="en-US" dirty="0"/>
              <a:t>B. Contaminated stool softener</a:t>
            </a:r>
          </a:p>
          <a:p>
            <a:pPr>
              <a:defRPr/>
            </a:pPr>
            <a:r>
              <a:rPr lang="en-US" dirty="0"/>
              <a:t>C. Physician’s ties</a:t>
            </a:r>
          </a:p>
          <a:p>
            <a:pPr>
              <a:defRPr/>
            </a:pPr>
            <a:r>
              <a:rPr lang="en-US" dirty="0"/>
              <a:t>D. Contaminated sinks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 have an outbreak of multidrug-resistant Pseudomonas in your ICU.  Which would you consider as a potential source?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A. Dirty laundry (</a:t>
            </a:r>
            <a:r>
              <a:rPr lang="en-US" dirty="0" err="1"/>
              <a:t>Zygomycosis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B. Contaminated stool softener (</a:t>
            </a:r>
            <a:r>
              <a:rPr lang="en-US" i="1" dirty="0"/>
              <a:t>B. </a:t>
            </a:r>
            <a:r>
              <a:rPr lang="en-US" i="1" dirty="0" err="1"/>
              <a:t>cepacia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C. Physicians’ ties</a:t>
            </a:r>
          </a:p>
          <a:p>
            <a:pPr>
              <a:defRPr/>
            </a:pPr>
            <a:r>
              <a:rPr lang="en-US" dirty="0"/>
              <a:t>D. Contaminated sinks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04800" y="5000625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Marquez L, et al An outbreak of </a:t>
            </a:r>
            <a:r>
              <a:rPr lang="en-US" altLang="en-US" sz="1600" i="1"/>
              <a:t>Burkholderia cepacia </a:t>
            </a:r>
            <a:r>
              <a:rPr lang="en-US" altLang="en-US" sz="1600"/>
              <a:t>complex infections associated with contaminated liquid docusate. ICHE 2017;1-7; Cheng VCC, et al. Hospital outbreak of pulmonary and cutaneous zygomycosis due to contaminated linen items from substandard laundry. Clin Infect Dis 2016;62:714-20 (Hong Kong); Duffy J, et al. Mucormycosis outbreak associated with hospital linens. Pediatr Infect Dis J 2014;33:472-6 (Louisiana); ID Week 2016.  Zygomycosis associated with contaminated laundry (</a:t>
            </a:r>
            <a:r>
              <a:rPr lang="en-US" altLang="en-US" sz="1600" i="1"/>
              <a:t>Rhizopus</a:t>
            </a:r>
            <a:r>
              <a:rPr lang="en-US" altLang="en-US" sz="1600"/>
              <a:t> spp. and Lichtheimia (Absidia) corymbifera)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Organisms linked to sinks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 i="1" smtClean="0"/>
              <a:t>Pseudomonas aeruginosa</a:t>
            </a:r>
          </a:p>
          <a:p>
            <a:r>
              <a:rPr lang="en-US" altLang="en-US" i="1" smtClean="0"/>
              <a:t>Klebsiella pneumoniae </a:t>
            </a:r>
            <a:r>
              <a:rPr lang="en-US" altLang="en-US" smtClean="0"/>
              <a:t>and </a:t>
            </a:r>
            <a:r>
              <a:rPr lang="en-US" altLang="en-US" i="1" smtClean="0"/>
              <a:t>K. oxytoca</a:t>
            </a:r>
          </a:p>
          <a:p>
            <a:r>
              <a:rPr lang="en-US" altLang="en-US" i="1" smtClean="0"/>
              <a:t>Enterobacter cloacae</a:t>
            </a:r>
          </a:p>
          <a:p>
            <a:r>
              <a:rPr lang="en-US" altLang="en-US" i="1" smtClean="0"/>
              <a:t>Elizabethkingia meninogoseptica</a:t>
            </a:r>
          </a:p>
          <a:p>
            <a:r>
              <a:rPr lang="en-US" altLang="en-US" i="1" smtClean="0"/>
              <a:t>Acinetobacter baumanii</a:t>
            </a:r>
          </a:p>
          <a:p>
            <a:r>
              <a:rPr lang="en-US" altLang="en-US" i="1" smtClean="0"/>
              <a:t>Stenotrophomonas maltophilia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76200" y="4648200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600"/>
              <a:t>Kanamori H, et al. Clin Infect Dis 2016;62:1423-35 (review on waterborne transmission in healthcare facilities); Hota S, et al. ICHE 2009;30:25-33; Ambrogi V, et al. J Hosp Infect 2016;92:27-9; Wolf I, et al. J Hosp Infect 2014;87:126-30; Roux D, et al. J Hosp Infect 2013;85:106-11; Zhou Z, et al. J Infect Chemother 2016;  Aspelund AS, et al. J Hosp Infect 2016;94:13-20; Leitner E, et al. Antimicrob Agents Chemother 2015;59:714-16; Chapuis A, et al. Frontiers Microbiol 2016;7:1-9; Amoureux L, et al. Emerg Infect Dis 2017;23:304-7; Clarivet B, et al. Euro Surveill 2016;21; Knoester M, et al. Clin Microbiol Infect 2014;20:0207-0215; Vergara-Lopez S, et al. Clin Microbiol Infect 2013;19:E490-8; Fusch C, et al. Acta Paediatrica 2015;104:e344-e349; Lowe C, et al. Emerg Infect Dis 2012;18:1242-7; 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Recovery of potential pathogens from hospital surfaces</a:t>
            </a:r>
          </a:p>
        </p:txBody>
      </p:sp>
      <p:graphicFrame>
        <p:nvGraphicFramePr>
          <p:cNvPr id="70658" name="Chart 5"/>
          <p:cNvGraphicFramePr>
            <a:graphicFrameLocks/>
          </p:cNvGraphicFramePr>
          <p:nvPr/>
        </p:nvGraphicFramePr>
        <p:xfrm>
          <a:off x="1016000" y="1473200"/>
          <a:ext cx="72644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r:id="rId4" imgW="7260965" imgH="4212701" progId="Excel.Chart.8">
                  <p:embed/>
                </p:oleObj>
              </mc:Choice>
              <mc:Fallback>
                <p:oleObj r:id="rId4" imgW="7260965" imgH="4212701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473200"/>
                        <a:ext cx="72644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TextBox 1"/>
          <p:cNvSpPr txBox="1">
            <a:spLocks noChangeArrowheads="1"/>
          </p:cNvSpPr>
          <p:nvPr/>
        </p:nvSpPr>
        <p:spPr bwMode="auto">
          <a:xfrm>
            <a:off x="381000" y="5867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Piedrahita C, et al. Environmental Surfaces in Healthcare Facilities are a Potential Source for Transmission of </a:t>
            </a:r>
            <a:r>
              <a:rPr lang="en-US" altLang="en-US" sz="1600" i="1"/>
              <a:t>Candida auris</a:t>
            </a:r>
            <a:r>
              <a:rPr lang="en-US" altLang="en-US" sz="1600"/>
              <a:t> and other </a:t>
            </a:r>
            <a:r>
              <a:rPr lang="en-US" altLang="en-US" sz="1600" i="1"/>
              <a:t>Candida</a:t>
            </a:r>
            <a:r>
              <a:rPr lang="en-US" altLang="en-US" sz="1600"/>
              <a:t> species.  ICHE 2017;38:1107-9; Jencson AL, et al. Hospital sinks are a potential nosocomial source of </a:t>
            </a:r>
            <a:r>
              <a:rPr lang="en-US" altLang="en-US" sz="1600" i="1"/>
              <a:t>Candida</a:t>
            </a:r>
            <a:r>
              <a:rPr lang="en-US" altLang="en-US" sz="1600"/>
              <a:t> infections. Clin Infect Dis 2017.</a:t>
            </a:r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25D2B61-DF8F-4E2D-8EAA-32248516D7C1}" type="slidenum">
              <a:rPr lang="en-US" altLang="en-US" sz="1800">
                <a:latin typeface="Arial" charset="0"/>
              </a:rPr>
              <a:pPr/>
              <a:t>45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From sink to patient</a:t>
            </a:r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 bwMode="auto">
          <a:xfrm>
            <a:off x="3581400" y="2362200"/>
            <a:ext cx="2133600" cy="13716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3" name="Oval 4"/>
          <p:cNvSpPr>
            <a:spLocks noChangeArrowheads="1"/>
          </p:cNvSpPr>
          <p:nvPr/>
        </p:nvSpPr>
        <p:spPr bwMode="auto">
          <a:xfrm>
            <a:off x="4495800" y="2895600"/>
            <a:ext cx="304800" cy="266700"/>
          </a:xfrm>
          <a:prstGeom prst="ellipse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5257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3352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5257800" y="19621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Hot</a:t>
            </a:r>
          </a:p>
        </p:txBody>
      </p:sp>
      <p:sp>
        <p:nvSpPr>
          <p:cNvPr id="71687" name="TextBox 8"/>
          <p:cNvSpPr txBox="1">
            <a:spLocks noChangeArrowheads="1"/>
          </p:cNvSpPr>
          <p:nvPr/>
        </p:nvSpPr>
        <p:spPr bwMode="auto">
          <a:xfrm>
            <a:off x="3276600" y="19812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Cold</a:t>
            </a:r>
          </a:p>
        </p:txBody>
      </p:sp>
      <p:sp>
        <p:nvSpPr>
          <p:cNvPr id="10" name="Half Frame 9">
            <a:extLst>
              <a:ext uri="{FF2B5EF4-FFF2-40B4-BE49-F238E27FC236}"/>
            </a:extLst>
          </p:cNvPr>
          <p:cNvSpPr/>
          <p:nvPr/>
        </p:nvSpPr>
        <p:spPr bwMode="auto">
          <a:xfrm>
            <a:off x="4724400" y="1981200"/>
            <a:ext cx="457200" cy="3810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Half Frame 10">
            <a:extLst>
              <a:ext uri="{FF2B5EF4-FFF2-40B4-BE49-F238E27FC236}"/>
            </a:extLst>
          </p:cNvPr>
          <p:cNvSpPr/>
          <p:nvPr/>
        </p:nvSpPr>
        <p:spPr bwMode="auto">
          <a:xfrm rot="5400000">
            <a:off x="4152900" y="1943100"/>
            <a:ext cx="381000" cy="4572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690" name="Freeform 20"/>
          <p:cNvSpPr>
            <a:spLocks/>
          </p:cNvSpPr>
          <p:nvPr/>
        </p:nvSpPr>
        <p:spPr bwMode="auto">
          <a:xfrm>
            <a:off x="2514600" y="3732213"/>
            <a:ext cx="2249488" cy="1636712"/>
          </a:xfrm>
          <a:custGeom>
            <a:avLst/>
            <a:gdLst>
              <a:gd name="T0" fmla="*/ 2220112 w 2249389"/>
              <a:gd name="T1" fmla="*/ 0 h 1637056"/>
              <a:gd name="T2" fmla="*/ 2235103 w 2249389"/>
              <a:gd name="T3" fmla="*/ 1404345 h 1637056"/>
              <a:gd name="T4" fmla="*/ 2025096 w 2249389"/>
              <a:gd name="T5" fmla="*/ 1613504 h 1637056"/>
              <a:gd name="T6" fmla="*/ 1650086 w 2249389"/>
              <a:gd name="T7" fmla="*/ 1598563 h 1637056"/>
              <a:gd name="T8" fmla="*/ 1410068 w 2249389"/>
              <a:gd name="T9" fmla="*/ 1419285 h 1637056"/>
              <a:gd name="T10" fmla="*/ 1275060 w 2249389"/>
              <a:gd name="T11" fmla="*/ 1314706 h 1637056"/>
              <a:gd name="T12" fmla="*/ 825035 w 2249389"/>
              <a:gd name="T13" fmla="*/ 1269887 h 1637056"/>
              <a:gd name="T14" fmla="*/ 0 w 2249389"/>
              <a:gd name="T15" fmla="*/ 1284827 h 1637056"/>
              <a:gd name="T16" fmla="*/ 0 w 2249389"/>
              <a:gd name="T17" fmla="*/ 1284827 h 16370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49389" h="1637056">
                <a:moveTo>
                  <a:pt x="2218544" y="0"/>
                </a:moveTo>
                <a:cubicBezTo>
                  <a:pt x="2242279" y="569626"/>
                  <a:pt x="2266014" y="1139252"/>
                  <a:pt x="2233535" y="1409075"/>
                </a:cubicBezTo>
                <a:cubicBezTo>
                  <a:pt x="2201056" y="1678898"/>
                  <a:pt x="2121108" y="1586459"/>
                  <a:pt x="2023672" y="1618938"/>
                </a:cubicBezTo>
                <a:cubicBezTo>
                  <a:pt x="1926236" y="1651417"/>
                  <a:pt x="1751351" y="1636426"/>
                  <a:pt x="1648918" y="1603947"/>
                </a:cubicBezTo>
                <a:cubicBezTo>
                  <a:pt x="1546485" y="1571468"/>
                  <a:pt x="1471535" y="1471534"/>
                  <a:pt x="1409076" y="1424065"/>
                </a:cubicBezTo>
                <a:cubicBezTo>
                  <a:pt x="1346617" y="1376596"/>
                  <a:pt x="1371600" y="1344118"/>
                  <a:pt x="1274164" y="1319134"/>
                </a:cubicBezTo>
                <a:cubicBezTo>
                  <a:pt x="1176728" y="1294150"/>
                  <a:pt x="824459" y="1274164"/>
                  <a:pt x="824459" y="1274164"/>
                </a:cubicBezTo>
                <a:lnTo>
                  <a:pt x="0" y="12891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1691" name="Freeform 27"/>
          <p:cNvSpPr>
            <a:spLocks/>
          </p:cNvSpPr>
          <p:nvPr/>
        </p:nvSpPr>
        <p:spPr bwMode="auto">
          <a:xfrm>
            <a:off x="2590800" y="3732213"/>
            <a:ext cx="1928813" cy="1416050"/>
          </a:xfrm>
          <a:custGeom>
            <a:avLst/>
            <a:gdLst>
              <a:gd name="T0" fmla="*/ 1893045 w 1928540"/>
              <a:gd name="T1" fmla="*/ 0 h 1415978"/>
              <a:gd name="T2" fmla="*/ 1923093 w 1928540"/>
              <a:gd name="T3" fmla="*/ 1305200 h 1415978"/>
              <a:gd name="T4" fmla="*/ 1742800 w 1928540"/>
              <a:gd name="T5" fmla="*/ 1335212 h 1415978"/>
              <a:gd name="T6" fmla="*/ 1577535 w 1928540"/>
              <a:gd name="T7" fmla="*/ 1200189 h 1415978"/>
              <a:gd name="T8" fmla="*/ 1247000 w 1928540"/>
              <a:gd name="T9" fmla="*/ 1095178 h 1415978"/>
              <a:gd name="T10" fmla="*/ 0 w 1928540"/>
              <a:gd name="T11" fmla="*/ 1095178 h 1415978"/>
              <a:gd name="T12" fmla="*/ 0 w 1928540"/>
              <a:gd name="T13" fmla="*/ 1095178 h 14159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8540" h="1415978">
                <a:moveTo>
                  <a:pt x="1888761" y="0"/>
                </a:moveTo>
                <a:cubicBezTo>
                  <a:pt x="1916243" y="540895"/>
                  <a:pt x="1943725" y="1081790"/>
                  <a:pt x="1918741" y="1304144"/>
                </a:cubicBezTo>
                <a:cubicBezTo>
                  <a:pt x="1893757" y="1526498"/>
                  <a:pt x="1796321" y="1351613"/>
                  <a:pt x="1738859" y="1334124"/>
                </a:cubicBezTo>
                <a:cubicBezTo>
                  <a:pt x="1681397" y="1316636"/>
                  <a:pt x="1656413" y="1239187"/>
                  <a:pt x="1573967" y="1199213"/>
                </a:cubicBezTo>
                <a:cubicBezTo>
                  <a:pt x="1491521" y="1159239"/>
                  <a:pt x="1506512" y="1111770"/>
                  <a:pt x="1244184" y="1094282"/>
                </a:cubicBezTo>
                <a:cubicBezTo>
                  <a:pt x="981856" y="1076794"/>
                  <a:pt x="0" y="1094282"/>
                  <a:pt x="0" y="109428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1692" name="TextBox 28"/>
          <p:cNvSpPr txBox="1">
            <a:spLocks noChangeArrowheads="1"/>
          </p:cNvSpPr>
          <p:nvPr/>
        </p:nvSpPr>
        <p:spPr bwMode="auto">
          <a:xfrm>
            <a:off x="533400" y="58674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Kotay S, et al. Spread from the sink to the patient: in situ study using GFP expressing </a:t>
            </a:r>
            <a:r>
              <a:rPr lang="en-US" altLang="en-US" sz="1800" i="1"/>
              <a:t>E. coli </a:t>
            </a:r>
            <a:r>
              <a:rPr lang="en-US" altLang="en-US" sz="1800"/>
              <a:t>to model bacterial dispersion from sink trap reservoirs. Appl Env Microbiol Feb. 2017</a:t>
            </a:r>
          </a:p>
        </p:txBody>
      </p:sp>
      <p:sp>
        <p:nvSpPr>
          <p:cNvPr id="7169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15E861C-D0E2-4425-B29D-0FCC8BCAC21D}" type="slidenum">
              <a:rPr lang="en-US" altLang="en-US" sz="1800">
                <a:latin typeface="Arial" charset="0"/>
              </a:rPr>
              <a:pPr/>
              <a:t>46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 bwMode="auto">
          <a:xfrm>
            <a:off x="3581400" y="2362200"/>
            <a:ext cx="2133600" cy="13716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6" name="Oval 4"/>
          <p:cNvSpPr>
            <a:spLocks noChangeArrowheads="1"/>
          </p:cNvSpPr>
          <p:nvPr/>
        </p:nvSpPr>
        <p:spPr bwMode="auto">
          <a:xfrm>
            <a:off x="4495800" y="2895600"/>
            <a:ext cx="304800" cy="266700"/>
          </a:xfrm>
          <a:prstGeom prst="ellipse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5257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3352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5257800" y="19621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Hot</a:t>
            </a:r>
          </a:p>
        </p:txBody>
      </p:sp>
      <p:sp>
        <p:nvSpPr>
          <p:cNvPr id="72710" name="TextBox 8"/>
          <p:cNvSpPr txBox="1">
            <a:spLocks noChangeArrowheads="1"/>
          </p:cNvSpPr>
          <p:nvPr/>
        </p:nvSpPr>
        <p:spPr bwMode="auto">
          <a:xfrm>
            <a:off x="3352800" y="19812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Cold</a:t>
            </a:r>
          </a:p>
        </p:txBody>
      </p:sp>
      <p:sp>
        <p:nvSpPr>
          <p:cNvPr id="10" name="Half Frame 9">
            <a:extLst>
              <a:ext uri="{FF2B5EF4-FFF2-40B4-BE49-F238E27FC236}"/>
            </a:extLst>
          </p:cNvPr>
          <p:cNvSpPr/>
          <p:nvPr/>
        </p:nvSpPr>
        <p:spPr bwMode="auto">
          <a:xfrm>
            <a:off x="4724400" y="1981200"/>
            <a:ext cx="457200" cy="3810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Half Frame 10">
            <a:extLst>
              <a:ext uri="{FF2B5EF4-FFF2-40B4-BE49-F238E27FC236}"/>
            </a:extLst>
          </p:cNvPr>
          <p:cNvSpPr/>
          <p:nvPr/>
        </p:nvSpPr>
        <p:spPr bwMode="auto">
          <a:xfrm rot="5400000">
            <a:off x="4152900" y="1943100"/>
            <a:ext cx="381000" cy="4572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2713" name="Freeform 20"/>
          <p:cNvSpPr>
            <a:spLocks/>
          </p:cNvSpPr>
          <p:nvPr/>
        </p:nvSpPr>
        <p:spPr bwMode="auto">
          <a:xfrm>
            <a:off x="2514600" y="3732213"/>
            <a:ext cx="2249488" cy="1636712"/>
          </a:xfrm>
          <a:custGeom>
            <a:avLst/>
            <a:gdLst>
              <a:gd name="T0" fmla="*/ 2220112 w 2249389"/>
              <a:gd name="T1" fmla="*/ 0 h 1637056"/>
              <a:gd name="T2" fmla="*/ 2235103 w 2249389"/>
              <a:gd name="T3" fmla="*/ 1404345 h 1637056"/>
              <a:gd name="T4" fmla="*/ 2025096 w 2249389"/>
              <a:gd name="T5" fmla="*/ 1613504 h 1637056"/>
              <a:gd name="T6" fmla="*/ 1650086 w 2249389"/>
              <a:gd name="T7" fmla="*/ 1598563 h 1637056"/>
              <a:gd name="T8" fmla="*/ 1410068 w 2249389"/>
              <a:gd name="T9" fmla="*/ 1419285 h 1637056"/>
              <a:gd name="T10" fmla="*/ 1275060 w 2249389"/>
              <a:gd name="T11" fmla="*/ 1314706 h 1637056"/>
              <a:gd name="T12" fmla="*/ 825035 w 2249389"/>
              <a:gd name="T13" fmla="*/ 1269887 h 1637056"/>
              <a:gd name="T14" fmla="*/ 0 w 2249389"/>
              <a:gd name="T15" fmla="*/ 1284827 h 1637056"/>
              <a:gd name="T16" fmla="*/ 0 w 2249389"/>
              <a:gd name="T17" fmla="*/ 1284827 h 16370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49389" h="1637056">
                <a:moveTo>
                  <a:pt x="2218544" y="0"/>
                </a:moveTo>
                <a:cubicBezTo>
                  <a:pt x="2242279" y="569626"/>
                  <a:pt x="2266014" y="1139252"/>
                  <a:pt x="2233535" y="1409075"/>
                </a:cubicBezTo>
                <a:cubicBezTo>
                  <a:pt x="2201056" y="1678898"/>
                  <a:pt x="2121108" y="1586459"/>
                  <a:pt x="2023672" y="1618938"/>
                </a:cubicBezTo>
                <a:cubicBezTo>
                  <a:pt x="1926236" y="1651417"/>
                  <a:pt x="1751351" y="1636426"/>
                  <a:pt x="1648918" y="1603947"/>
                </a:cubicBezTo>
                <a:cubicBezTo>
                  <a:pt x="1546485" y="1571468"/>
                  <a:pt x="1471535" y="1471534"/>
                  <a:pt x="1409076" y="1424065"/>
                </a:cubicBezTo>
                <a:cubicBezTo>
                  <a:pt x="1346617" y="1376596"/>
                  <a:pt x="1371600" y="1344118"/>
                  <a:pt x="1274164" y="1319134"/>
                </a:cubicBezTo>
                <a:cubicBezTo>
                  <a:pt x="1176728" y="1294150"/>
                  <a:pt x="824459" y="1274164"/>
                  <a:pt x="824459" y="1274164"/>
                </a:cubicBezTo>
                <a:lnTo>
                  <a:pt x="0" y="12891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2714" name="Freeform 27"/>
          <p:cNvSpPr>
            <a:spLocks/>
          </p:cNvSpPr>
          <p:nvPr/>
        </p:nvSpPr>
        <p:spPr bwMode="auto">
          <a:xfrm>
            <a:off x="2590800" y="3732213"/>
            <a:ext cx="1928813" cy="1416050"/>
          </a:xfrm>
          <a:custGeom>
            <a:avLst/>
            <a:gdLst>
              <a:gd name="T0" fmla="*/ 1893045 w 1928540"/>
              <a:gd name="T1" fmla="*/ 0 h 1415978"/>
              <a:gd name="T2" fmla="*/ 1923093 w 1928540"/>
              <a:gd name="T3" fmla="*/ 1305200 h 1415978"/>
              <a:gd name="T4" fmla="*/ 1742800 w 1928540"/>
              <a:gd name="T5" fmla="*/ 1335212 h 1415978"/>
              <a:gd name="T6" fmla="*/ 1577535 w 1928540"/>
              <a:gd name="T7" fmla="*/ 1200189 h 1415978"/>
              <a:gd name="T8" fmla="*/ 1247000 w 1928540"/>
              <a:gd name="T9" fmla="*/ 1095178 h 1415978"/>
              <a:gd name="T10" fmla="*/ 0 w 1928540"/>
              <a:gd name="T11" fmla="*/ 1095178 h 1415978"/>
              <a:gd name="T12" fmla="*/ 0 w 1928540"/>
              <a:gd name="T13" fmla="*/ 1095178 h 14159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8540" h="1415978">
                <a:moveTo>
                  <a:pt x="1888761" y="0"/>
                </a:moveTo>
                <a:cubicBezTo>
                  <a:pt x="1916243" y="540895"/>
                  <a:pt x="1943725" y="1081790"/>
                  <a:pt x="1918741" y="1304144"/>
                </a:cubicBezTo>
                <a:cubicBezTo>
                  <a:pt x="1893757" y="1526498"/>
                  <a:pt x="1796321" y="1351613"/>
                  <a:pt x="1738859" y="1334124"/>
                </a:cubicBezTo>
                <a:cubicBezTo>
                  <a:pt x="1681397" y="1316636"/>
                  <a:pt x="1656413" y="1239187"/>
                  <a:pt x="1573967" y="1199213"/>
                </a:cubicBezTo>
                <a:cubicBezTo>
                  <a:pt x="1491521" y="1159239"/>
                  <a:pt x="1506512" y="1111770"/>
                  <a:pt x="1244184" y="1094282"/>
                </a:cubicBezTo>
                <a:cubicBezTo>
                  <a:pt x="981856" y="1076794"/>
                  <a:pt x="0" y="1094282"/>
                  <a:pt x="0" y="109428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2715" name="Flowchart: Process 2"/>
          <p:cNvSpPr>
            <a:spLocks noChangeArrowheads="1"/>
          </p:cNvSpPr>
          <p:nvPr/>
        </p:nvSpPr>
        <p:spPr bwMode="auto">
          <a:xfrm>
            <a:off x="4495800" y="5211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2716" name="Flowchart: Process 13"/>
          <p:cNvSpPr>
            <a:spLocks noChangeArrowheads="1"/>
          </p:cNvSpPr>
          <p:nvPr/>
        </p:nvSpPr>
        <p:spPr bwMode="auto">
          <a:xfrm>
            <a:off x="4191000" y="5211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2717" name="Flowchart: Process 14"/>
          <p:cNvSpPr>
            <a:spLocks noChangeArrowheads="1"/>
          </p:cNvSpPr>
          <p:nvPr/>
        </p:nvSpPr>
        <p:spPr bwMode="auto">
          <a:xfrm>
            <a:off x="4572000" y="50593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27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277ADF9-6DBA-4A8F-A3E8-A4953A5072AE}" type="slidenum">
              <a:rPr lang="en-US" altLang="en-US" sz="1800">
                <a:latin typeface="Arial" charset="0"/>
              </a:rPr>
              <a:pPr/>
              <a:t>47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 bwMode="auto">
          <a:xfrm>
            <a:off x="3581400" y="2362200"/>
            <a:ext cx="2133600" cy="13716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0" name="Oval 4"/>
          <p:cNvSpPr>
            <a:spLocks noChangeArrowheads="1"/>
          </p:cNvSpPr>
          <p:nvPr/>
        </p:nvSpPr>
        <p:spPr bwMode="auto">
          <a:xfrm>
            <a:off x="4495800" y="2895600"/>
            <a:ext cx="304800" cy="266700"/>
          </a:xfrm>
          <a:prstGeom prst="ellipse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5257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3352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5257800" y="19621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Hot</a:t>
            </a:r>
          </a:p>
        </p:txBody>
      </p:sp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3352800" y="19812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Cold</a:t>
            </a:r>
          </a:p>
        </p:txBody>
      </p:sp>
      <p:sp>
        <p:nvSpPr>
          <p:cNvPr id="10" name="Half Frame 9">
            <a:extLst>
              <a:ext uri="{FF2B5EF4-FFF2-40B4-BE49-F238E27FC236}"/>
            </a:extLst>
          </p:cNvPr>
          <p:cNvSpPr/>
          <p:nvPr/>
        </p:nvSpPr>
        <p:spPr bwMode="auto">
          <a:xfrm>
            <a:off x="4724400" y="1981200"/>
            <a:ext cx="457200" cy="3810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Half Frame 10">
            <a:extLst>
              <a:ext uri="{FF2B5EF4-FFF2-40B4-BE49-F238E27FC236}"/>
            </a:extLst>
          </p:cNvPr>
          <p:cNvSpPr/>
          <p:nvPr/>
        </p:nvSpPr>
        <p:spPr bwMode="auto">
          <a:xfrm rot="5400000">
            <a:off x="4152900" y="1943100"/>
            <a:ext cx="381000" cy="4572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3737" name="Freeform 20"/>
          <p:cNvSpPr>
            <a:spLocks/>
          </p:cNvSpPr>
          <p:nvPr/>
        </p:nvSpPr>
        <p:spPr bwMode="auto">
          <a:xfrm>
            <a:off x="2514600" y="3732213"/>
            <a:ext cx="2249488" cy="1636712"/>
          </a:xfrm>
          <a:custGeom>
            <a:avLst/>
            <a:gdLst>
              <a:gd name="T0" fmla="*/ 2220112 w 2249389"/>
              <a:gd name="T1" fmla="*/ 0 h 1637056"/>
              <a:gd name="T2" fmla="*/ 2235103 w 2249389"/>
              <a:gd name="T3" fmla="*/ 1404345 h 1637056"/>
              <a:gd name="T4" fmla="*/ 2025096 w 2249389"/>
              <a:gd name="T5" fmla="*/ 1613504 h 1637056"/>
              <a:gd name="T6" fmla="*/ 1650086 w 2249389"/>
              <a:gd name="T7" fmla="*/ 1598563 h 1637056"/>
              <a:gd name="T8" fmla="*/ 1410068 w 2249389"/>
              <a:gd name="T9" fmla="*/ 1419285 h 1637056"/>
              <a:gd name="T10" fmla="*/ 1275060 w 2249389"/>
              <a:gd name="T11" fmla="*/ 1314706 h 1637056"/>
              <a:gd name="T12" fmla="*/ 825035 w 2249389"/>
              <a:gd name="T13" fmla="*/ 1269887 h 1637056"/>
              <a:gd name="T14" fmla="*/ 0 w 2249389"/>
              <a:gd name="T15" fmla="*/ 1284827 h 1637056"/>
              <a:gd name="T16" fmla="*/ 0 w 2249389"/>
              <a:gd name="T17" fmla="*/ 1284827 h 16370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49389" h="1637056">
                <a:moveTo>
                  <a:pt x="2218544" y="0"/>
                </a:moveTo>
                <a:cubicBezTo>
                  <a:pt x="2242279" y="569626"/>
                  <a:pt x="2266014" y="1139252"/>
                  <a:pt x="2233535" y="1409075"/>
                </a:cubicBezTo>
                <a:cubicBezTo>
                  <a:pt x="2201056" y="1678898"/>
                  <a:pt x="2121108" y="1586459"/>
                  <a:pt x="2023672" y="1618938"/>
                </a:cubicBezTo>
                <a:cubicBezTo>
                  <a:pt x="1926236" y="1651417"/>
                  <a:pt x="1751351" y="1636426"/>
                  <a:pt x="1648918" y="1603947"/>
                </a:cubicBezTo>
                <a:cubicBezTo>
                  <a:pt x="1546485" y="1571468"/>
                  <a:pt x="1471535" y="1471534"/>
                  <a:pt x="1409076" y="1424065"/>
                </a:cubicBezTo>
                <a:cubicBezTo>
                  <a:pt x="1346617" y="1376596"/>
                  <a:pt x="1371600" y="1344118"/>
                  <a:pt x="1274164" y="1319134"/>
                </a:cubicBezTo>
                <a:cubicBezTo>
                  <a:pt x="1176728" y="1294150"/>
                  <a:pt x="824459" y="1274164"/>
                  <a:pt x="824459" y="1274164"/>
                </a:cubicBezTo>
                <a:lnTo>
                  <a:pt x="0" y="12891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8" name="Freeform 27"/>
          <p:cNvSpPr>
            <a:spLocks/>
          </p:cNvSpPr>
          <p:nvPr/>
        </p:nvSpPr>
        <p:spPr bwMode="auto">
          <a:xfrm>
            <a:off x="2590800" y="3732213"/>
            <a:ext cx="1928813" cy="1416050"/>
          </a:xfrm>
          <a:custGeom>
            <a:avLst/>
            <a:gdLst>
              <a:gd name="T0" fmla="*/ 1893045 w 1928540"/>
              <a:gd name="T1" fmla="*/ 0 h 1415978"/>
              <a:gd name="T2" fmla="*/ 1923093 w 1928540"/>
              <a:gd name="T3" fmla="*/ 1305200 h 1415978"/>
              <a:gd name="T4" fmla="*/ 1742800 w 1928540"/>
              <a:gd name="T5" fmla="*/ 1335212 h 1415978"/>
              <a:gd name="T6" fmla="*/ 1577535 w 1928540"/>
              <a:gd name="T7" fmla="*/ 1200189 h 1415978"/>
              <a:gd name="T8" fmla="*/ 1247000 w 1928540"/>
              <a:gd name="T9" fmla="*/ 1095178 h 1415978"/>
              <a:gd name="T10" fmla="*/ 0 w 1928540"/>
              <a:gd name="T11" fmla="*/ 1095178 h 1415978"/>
              <a:gd name="T12" fmla="*/ 0 w 1928540"/>
              <a:gd name="T13" fmla="*/ 1095178 h 14159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8540" h="1415978">
                <a:moveTo>
                  <a:pt x="1888761" y="0"/>
                </a:moveTo>
                <a:cubicBezTo>
                  <a:pt x="1916243" y="540895"/>
                  <a:pt x="1943725" y="1081790"/>
                  <a:pt x="1918741" y="1304144"/>
                </a:cubicBezTo>
                <a:cubicBezTo>
                  <a:pt x="1893757" y="1526498"/>
                  <a:pt x="1796321" y="1351613"/>
                  <a:pt x="1738859" y="1334124"/>
                </a:cubicBezTo>
                <a:cubicBezTo>
                  <a:pt x="1681397" y="1316636"/>
                  <a:pt x="1656413" y="1239187"/>
                  <a:pt x="1573967" y="1199213"/>
                </a:cubicBezTo>
                <a:cubicBezTo>
                  <a:pt x="1491521" y="1159239"/>
                  <a:pt x="1506512" y="1111770"/>
                  <a:pt x="1244184" y="1094282"/>
                </a:cubicBezTo>
                <a:cubicBezTo>
                  <a:pt x="981856" y="1076794"/>
                  <a:pt x="0" y="1094282"/>
                  <a:pt x="0" y="109428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9" name="Flowchart: Process 2"/>
          <p:cNvSpPr>
            <a:spLocks noChangeArrowheads="1"/>
          </p:cNvSpPr>
          <p:nvPr/>
        </p:nvSpPr>
        <p:spPr bwMode="auto">
          <a:xfrm>
            <a:off x="4495800" y="5211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3740" name="Flowchart: Process 13"/>
          <p:cNvSpPr>
            <a:spLocks noChangeArrowheads="1"/>
          </p:cNvSpPr>
          <p:nvPr/>
        </p:nvSpPr>
        <p:spPr bwMode="auto">
          <a:xfrm>
            <a:off x="4191000" y="5211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3741" name="Flowchart: Process 14"/>
          <p:cNvSpPr>
            <a:spLocks noChangeArrowheads="1"/>
          </p:cNvSpPr>
          <p:nvPr/>
        </p:nvSpPr>
        <p:spPr bwMode="auto">
          <a:xfrm>
            <a:off x="4572000" y="50593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pic>
        <p:nvPicPr>
          <p:cNvPr id="73742" name="Picture 3" descr="C:\Users\Duane\AppData\Local\Microsoft\Windows\Temporary Internet Files\Content.IE5\K7MO5C4Y\cup-2518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066800"/>
            <a:ext cx="1133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3" name="Flowchart: Process 16"/>
          <p:cNvSpPr>
            <a:spLocks noChangeArrowheads="1"/>
          </p:cNvSpPr>
          <p:nvPr/>
        </p:nvSpPr>
        <p:spPr bwMode="auto">
          <a:xfrm>
            <a:off x="4572000" y="48006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3744" name="Flowchart: Process 17"/>
          <p:cNvSpPr>
            <a:spLocks noChangeArrowheads="1"/>
          </p:cNvSpPr>
          <p:nvPr/>
        </p:nvSpPr>
        <p:spPr bwMode="auto">
          <a:xfrm>
            <a:off x="4572000" y="44958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374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B398C46-3BD6-463E-A51D-9EB98077C2A4}" type="slidenum">
              <a:rPr lang="en-US" altLang="en-US" sz="1800">
                <a:latin typeface="Arial" charset="0"/>
              </a:rPr>
              <a:pPr/>
              <a:t>48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 bwMode="auto">
          <a:xfrm>
            <a:off x="3581400" y="2362200"/>
            <a:ext cx="2133600" cy="13716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4" name="Oval 4"/>
          <p:cNvSpPr>
            <a:spLocks noChangeArrowheads="1"/>
          </p:cNvSpPr>
          <p:nvPr/>
        </p:nvSpPr>
        <p:spPr bwMode="auto">
          <a:xfrm>
            <a:off x="4495800" y="2895600"/>
            <a:ext cx="304800" cy="266700"/>
          </a:xfrm>
          <a:prstGeom prst="ellipse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5257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3352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5257800" y="19621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Hot</a:t>
            </a:r>
          </a:p>
        </p:txBody>
      </p:sp>
      <p:sp>
        <p:nvSpPr>
          <p:cNvPr id="74758" name="TextBox 8"/>
          <p:cNvSpPr txBox="1">
            <a:spLocks noChangeArrowheads="1"/>
          </p:cNvSpPr>
          <p:nvPr/>
        </p:nvSpPr>
        <p:spPr bwMode="auto">
          <a:xfrm>
            <a:off x="3352800" y="19812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Cold</a:t>
            </a:r>
          </a:p>
        </p:txBody>
      </p:sp>
      <p:sp>
        <p:nvSpPr>
          <p:cNvPr id="10" name="Half Frame 9">
            <a:extLst>
              <a:ext uri="{FF2B5EF4-FFF2-40B4-BE49-F238E27FC236}"/>
            </a:extLst>
          </p:cNvPr>
          <p:cNvSpPr/>
          <p:nvPr/>
        </p:nvSpPr>
        <p:spPr bwMode="auto">
          <a:xfrm>
            <a:off x="4724400" y="1981200"/>
            <a:ext cx="457200" cy="3810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Half Frame 10">
            <a:extLst>
              <a:ext uri="{FF2B5EF4-FFF2-40B4-BE49-F238E27FC236}"/>
            </a:extLst>
          </p:cNvPr>
          <p:cNvSpPr/>
          <p:nvPr/>
        </p:nvSpPr>
        <p:spPr bwMode="auto">
          <a:xfrm rot="5400000">
            <a:off x="4152900" y="1943100"/>
            <a:ext cx="381000" cy="4572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4761" name="Freeform 20"/>
          <p:cNvSpPr>
            <a:spLocks/>
          </p:cNvSpPr>
          <p:nvPr/>
        </p:nvSpPr>
        <p:spPr bwMode="auto">
          <a:xfrm>
            <a:off x="2514600" y="3732213"/>
            <a:ext cx="2249488" cy="1636712"/>
          </a:xfrm>
          <a:custGeom>
            <a:avLst/>
            <a:gdLst>
              <a:gd name="T0" fmla="*/ 2220112 w 2249389"/>
              <a:gd name="T1" fmla="*/ 0 h 1637056"/>
              <a:gd name="T2" fmla="*/ 2235103 w 2249389"/>
              <a:gd name="T3" fmla="*/ 1404345 h 1637056"/>
              <a:gd name="T4" fmla="*/ 2025096 w 2249389"/>
              <a:gd name="T5" fmla="*/ 1613504 h 1637056"/>
              <a:gd name="T6" fmla="*/ 1650086 w 2249389"/>
              <a:gd name="T7" fmla="*/ 1598563 h 1637056"/>
              <a:gd name="T8" fmla="*/ 1410068 w 2249389"/>
              <a:gd name="T9" fmla="*/ 1419285 h 1637056"/>
              <a:gd name="T10" fmla="*/ 1275060 w 2249389"/>
              <a:gd name="T11" fmla="*/ 1314706 h 1637056"/>
              <a:gd name="T12" fmla="*/ 825035 w 2249389"/>
              <a:gd name="T13" fmla="*/ 1269887 h 1637056"/>
              <a:gd name="T14" fmla="*/ 0 w 2249389"/>
              <a:gd name="T15" fmla="*/ 1284827 h 1637056"/>
              <a:gd name="T16" fmla="*/ 0 w 2249389"/>
              <a:gd name="T17" fmla="*/ 1284827 h 16370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49389" h="1637056">
                <a:moveTo>
                  <a:pt x="2218544" y="0"/>
                </a:moveTo>
                <a:cubicBezTo>
                  <a:pt x="2242279" y="569626"/>
                  <a:pt x="2266014" y="1139252"/>
                  <a:pt x="2233535" y="1409075"/>
                </a:cubicBezTo>
                <a:cubicBezTo>
                  <a:pt x="2201056" y="1678898"/>
                  <a:pt x="2121108" y="1586459"/>
                  <a:pt x="2023672" y="1618938"/>
                </a:cubicBezTo>
                <a:cubicBezTo>
                  <a:pt x="1926236" y="1651417"/>
                  <a:pt x="1751351" y="1636426"/>
                  <a:pt x="1648918" y="1603947"/>
                </a:cubicBezTo>
                <a:cubicBezTo>
                  <a:pt x="1546485" y="1571468"/>
                  <a:pt x="1471535" y="1471534"/>
                  <a:pt x="1409076" y="1424065"/>
                </a:cubicBezTo>
                <a:cubicBezTo>
                  <a:pt x="1346617" y="1376596"/>
                  <a:pt x="1371600" y="1344118"/>
                  <a:pt x="1274164" y="1319134"/>
                </a:cubicBezTo>
                <a:cubicBezTo>
                  <a:pt x="1176728" y="1294150"/>
                  <a:pt x="824459" y="1274164"/>
                  <a:pt x="824459" y="1274164"/>
                </a:cubicBezTo>
                <a:lnTo>
                  <a:pt x="0" y="12891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4762" name="Freeform 27"/>
          <p:cNvSpPr>
            <a:spLocks/>
          </p:cNvSpPr>
          <p:nvPr/>
        </p:nvSpPr>
        <p:spPr bwMode="auto">
          <a:xfrm>
            <a:off x="2590800" y="3732213"/>
            <a:ext cx="1928813" cy="1416050"/>
          </a:xfrm>
          <a:custGeom>
            <a:avLst/>
            <a:gdLst>
              <a:gd name="T0" fmla="*/ 1893045 w 1928540"/>
              <a:gd name="T1" fmla="*/ 0 h 1415978"/>
              <a:gd name="T2" fmla="*/ 1923093 w 1928540"/>
              <a:gd name="T3" fmla="*/ 1305200 h 1415978"/>
              <a:gd name="T4" fmla="*/ 1742800 w 1928540"/>
              <a:gd name="T5" fmla="*/ 1335212 h 1415978"/>
              <a:gd name="T6" fmla="*/ 1577535 w 1928540"/>
              <a:gd name="T7" fmla="*/ 1200189 h 1415978"/>
              <a:gd name="T8" fmla="*/ 1247000 w 1928540"/>
              <a:gd name="T9" fmla="*/ 1095178 h 1415978"/>
              <a:gd name="T10" fmla="*/ 0 w 1928540"/>
              <a:gd name="T11" fmla="*/ 1095178 h 1415978"/>
              <a:gd name="T12" fmla="*/ 0 w 1928540"/>
              <a:gd name="T13" fmla="*/ 1095178 h 14159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8540" h="1415978">
                <a:moveTo>
                  <a:pt x="1888761" y="0"/>
                </a:moveTo>
                <a:cubicBezTo>
                  <a:pt x="1916243" y="540895"/>
                  <a:pt x="1943725" y="1081790"/>
                  <a:pt x="1918741" y="1304144"/>
                </a:cubicBezTo>
                <a:cubicBezTo>
                  <a:pt x="1893757" y="1526498"/>
                  <a:pt x="1796321" y="1351613"/>
                  <a:pt x="1738859" y="1334124"/>
                </a:cubicBezTo>
                <a:cubicBezTo>
                  <a:pt x="1681397" y="1316636"/>
                  <a:pt x="1656413" y="1239187"/>
                  <a:pt x="1573967" y="1199213"/>
                </a:cubicBezTo>
                <a:cubicBezTo>
                  <a:pt x="1491521" y="1159239"/>
                  <a:pt x="1506512" y="1111770"/>
                  <a:pt x="1244184" y="1094282"/>
                </a:cubicBezTo>
                <a:cubicBezTo>
                  <a:pt x="981856" y="1076794"/>
                  <a:pt x="0" y="1094282"/>
                  <a:pt x="0" y="109428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4763" name="Flowchart: Process 2"/>
          <p:cNvSpPr>
            <a:spLocks noChangeArrowheads="1"/>
          </p:cNvSpPr>
          <p:nvPr/>
        </p:nvSpPr>
        <p:spPr bwMode="auto">
          <a:xfrm>
            <a:off x="4495800" y="5211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64" name="Flowchart: Process 13"/>
          <p:cNvSpPr>
            <a:spLocks noChangeArrowheads="1"/>
          </p:cNvSpPr>
          <p:nvPr/>
        </p:nvSpPr>
        <p:spPr bwMode="auto">
          <a:xfrm>
            <a:off x="4191000" y="5211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65" name="Flowchart: Process 14"/>
          <p:cNvSpPr>
            <a:spLocks noChangeArrowheads="1"/>
          </p:cNvSpPr>
          <p:nvPr/>
        </p:nvSpPr>
        <p:spPr bwMode="auto">
          <a:xfrm>
            <a:off x="4572000" y="50593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pic>
        <p:nvPicPr>
          <p:cNvPr id="74766" name="Picture 3" descr="C:\Users\Duane\AppData\Local\Microsoft\Windows\Temporary Internet Files\Content.IE5\K7MO5C4Y\cup-2518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066800"/>
            <a:ext cx="1133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7" name="Flowchart: Process 16"/>
          <p:cNvSpPr>
            <a:spLocks noChangeArrowheads="1"/>
          </p:cNvSpPr>
          <p:nvPr/>
        </p:nvSpPr>
        <p:spPr bwMode="auto">
          <a:xfrm>
            <a:off x="4572000" y="48006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68" name="Flowchart: Process 17"/>
          <p:cNvSpPr>
            <a:spLocks noChangeArrowheads="1"/>
          </p:cNvSpPr>
          <p:nvPr/>
        </p:nvSpPr>
        <p:spPr bwMode="auto">
          <a:xfrm>
            <a:off x="4572000" y="45720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69" name="Flowchart: Process 18"/>
          <p:cNvSpPr>
            <a:spLocks noChangeArrowheads="1"/>
          </p:cNvSpPr>
          <p:nvPr/>
        </p:nvSpPr>
        <p:spPr bwMode="auto">
          <a:xfrm>
            <a:off x="4572000" y="42672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70" name="Flowchart: Process 19"/>
          <p:cNvSpPr>
            <a:spLocks noChangeArrowheads="1"/>
          </p:cNvSpPr>
          <p:nvPr/>
        </p:nvSpPr>
        <p:spPr bwMode="auto">
          <a:xfrm>
            <a:off x="4572000" y="39624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71" name="Flowchart: Process 21"/>
          <p:cNvSpPr>
            <a:spLocks noChangeArrowheads="1"/>
          </p:cNvSpPr>
          <p:nvPr/>
        </p:nvSpPr>
        <p:spPr bwMode="auto">
          <a:xfrm>
            <a:off x="4572000" y="30480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72" name="Flowchart: Process 22"/>
          <p:cNvSpPr>
            <a:spLocks noChangeArrowheads="1"/>
          </p:cNvSpPr>
          <p:nvPr/>
        </p:nvSpPr>
        <p:spPr bwMode="auto">
          <a:xfrm>
            <a:off x="4648200" y="29718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73" name="Flowchart: Process 23"/>
          <p:cNvSpPr>
            <a:spLocks noChangeArrowheads="1"/>
          </p:cNvSpPr>
          <p:nvPr/>
        </p:nvSpPr>
        <p:spPr bwMode="auto">
          <a:xfrm>
            <a:off x="3505200" y="49069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74" name="Flowchart: Process 24"/>
          <p:cNvSpPr>
            <a:spLocks noChangeArrowheads="1"/>
          </p:cNvSpPr>
          <p:nvPr/>
        </p:nvSpPr>
        <p:spPr bwMode="auto">
          <a:xfrm>
            <a:off x="2743200" y="49069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75" name="Flowchart: Process 25"/>
          <p:cNvSpPr>
            <a:spLocks noChangeArrowheads="1"/>
          </p:cNvSpPr>
          <p:nvPr/>
        </p:nvSpPr>
        <p:spPr bwMode="auto">
          <a:xfrm>
            <a:off x="4495800" y="28956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477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FB9CA84-2186-41D2-A715-5D5D34EB5752}" type="slidenum">
              <a:rPr lang="en-US" altLang="en-US" sz="1800">
                <a:latin typeface="Arial" charset="0"/>
              </a:rPr>
              <a:pPr/>
              <a:t>49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1. Patients and the environment contribute to transmission</a:t>
            </a:r>
            <a:endParaRPr lang="en-US" altLang="en-US" i="1" smtClean="0">
              <a:solidFill>
                <a:schemeClr val="tx1"/>
              </a:solidFill>
            </a:endParaRPr>
          </a:p>
        </p:txBody>
      </p:sp>
      <p:pic>
        <p:nvPicPr>
          <p:cNvPr id="23554" name="Picture 3" descr="han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InfectedPatient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705600" y="28956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Susceptible Patient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2514600" y="3352800"/>
            <a:ext cx="914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638800" y="3352800"/>
            <a:ext cx="914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3657600" y="5257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6" rIns="91218" bIns="4560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Environment</a:t>
            </a:r>
          </a:p>
        </p:txBody>
      </p:sp>
      <p:cxnSp>
        <p:nvCxnSpPr>
          <p:cNvPr id="23560" name="AutoShape 9"/>
          <p:cNvCxnSpPr>
            <a:cxnSpLocks noChangeShapeType="1"/>
          </p:cNvCxnSpPr>
          <p:nvPr/>
        </p:nvCxnSpPr>
        <p:spPr bwMode="auto">
          <a:xfrm>
            <a:off x="1905000" y="3810000"/>
            <a:ext cx="16002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AutoShape 10"/>
          <p:cNvCxnSpPr>
            <a:cxnSpLocks noChangeShapeType="1"/>
          </p:cNvCxnSpPr>
          <p:nvPr/>
        </p:nvCxnSpPr>
        <p:spPr bwMode="auto">
          <a:xfrm flipV="1">
            <a:off x="5410200" y="3810000"/>
            <a:ext cx="10668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Line 11"/>
          <p:cNvSpPr>
            <a:spLocks noChangeShapeType="1"/>
          </p:cNvSpPr>
          <p:nvPr/>
        </p:nvSpPr>
        <p:spPr bwMode="auto">
          <a:xfrm flipV="1">
            <a:off x="44958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8" tIns="45606" rIns="91218" bIns="45606"/>
          <a:lstStyle/>
          <a:p>
            <a:endParaRPr lang="en-CA"/>
          </a:p>
        </p:txBody>
      </p:sp>
      <p:sp>
        <p:nvSpPr>
          <p:cNvPr id="2356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13DD9A0-7E8A-419A-923C-695145E265BB}" type="slidenum">
              <a:rPr lang="en-US" altLang="en-US" sz="1800">
                <a:latin typeface="Arial" charset="0"/>
              </a:rPr>
              <a:pPr/>
              <a:t>5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 bwMode="auto">
          <a:xfrm>
            <a:off x="3581400" y="2362200"/>
            <a:ext cx="2133600" cy="13716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78" name="Oval 4"/>
          <p:cNvSpPr>
            <a:spLocks noChangeArrowheads="1"/>
          </p:cNvSpPr>
          <p:nvPr/>
        </p:nvSpPr>
        <p:spPr bwMode="auto">
          <a:xfrm>
            <a:off x="4495800" y="2895600"/>
            <a:ext cx="304800" cy="266700"/>
          </a:xfrm>
          <a:prstGeom prst="ellipse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5257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3352800" y="19812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81" name="TextBox 7"/>
          <p:cNvSpPr txBox="1">
            <a:spLocks noChangeArrowheads="1"/>
          </p:cNvSpPr>
          <p:nvPr/>
        </p:nvSpPr>
        <p:spPr bwMode="auto">
          <a:xfrm>
            <a:off x="5257800" y="19621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Hot</a:t>
            </a:r>
          </a:p>
        </p:txBody>
      </p:sp>
      <p:sp>
        <p:nvSpPr>
          <p:cNvPr id="75782" name="TextBox 8"/>
          <p:cNvSpPr txBox="1">
            <a:spLocks noChangeArrowheads="1"/>
          </p:cNvSpPr>
          <p:nvPr/>
        </p:nvSpPr>
        <p:spPr bwMode="auto">
          <a:xfrm>
            <a:off x="3352800" y="19812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Cold</a:t>
            </a:r>
          </a:p>
        </p:txBody>
      </p:sp>
      <p:sp>
        <p:nvSpPr>
          <p:cNvPr id="10" name="Half Frame 9">
            <a:extLst>
              <a:ext uri="{FF2B5EF4-FFF2-40B4-BE49-F238E27FC236}"/>
            </a:extLst>
          </p:cNvPr>
          <p:cNvSpPr/>
          <p:nvPr/>
        </p:nvSpPr>
        <p:spPr bwMode="auto">
          <a:xfrm>
            <a:off x="4724400" y="1981200"/>
            <a:ext cx="457200" cy="3810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Half Frame 10">
            <a:extLst>
              <a:ext uri="{FF2B5EF4-FFF2-40B4-BE49-F238E27FC236}"/>
            </a:extLst>
          </p:cNvPr>
          <p:cNvSpPr/>
          <p:nvPr/>
        </p:nvSpPr>
        <p:spPr bwMode="auto">
          <a:xfrm rot="5400000">
            <a:off x="4152900" y="1943100"/>
            <a:ext cx="381000" cy="457200"/>
          </a:xfrm>
          <a:prstGeom prst="halfFram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5785" name="Freeform 20"/>
          <p:cNvSpPr>
            <a:spLocks/>
          </p:cNvSpPr>
          <p:nvPr/>
        </p:nvSpPr>
        <p:spPr bwMode="auto">
          <a:xfrm>
            <a:off x="2514600" y="3732213"/>
            <a:ext cx="2249488" cy="1636712"/>
          </a:xfrm>
          <a:custGeom>
            <a:avLst/>
            <a:gdLst>
              <a:gd name="T0" fmla="*/ 2220112 w 2249389"/>
              <a:gd name="T1" fmla="*/ 0 h 1637056"/>
              <a:gd name="T2" fmla="*/ 2235103 w 2249389"/>
              <a:gd name="T3" fmla="*/ 1404345 h 1637056"/>
              <a:gd name="T4" fmla="*/ 2025096 w 2249389"/>
              <a:gd name="T5" fmla="*/ 1613504 h 1637056"/>
              <a:gd name="T6" fmla="*/ 1650086 w 2249389"/>
              <a:gd name="T7" fmla="*/ 1598563 h 1637056"/>
              <a:gd name="T8" fmla="*/ 1410068 w 2249389"/>
              <a:gd name="T9" fmla="*/ 1419285 h 1637056"/>
              <a:gd name="T10" fmla="*/ 1275060 w 2249389"/>
              <a:gd name="T11" fmla="*/ 1314706 h 1637056"/>
              <a:gd name="T12" fmla="*/ 825035 w 2249389"/>
              <a:gd name="T13" fmla="*/ 1269887 h 1637056"/>
              <a:gd name="T14" fmla="*/ 0 w 2249389"/>
              <a:gd name="T15" fmla="*/ 1284827 h 1637056"/>
              <a:gd name="T16" fmla="*/ 0 w 2249389"/>
              <a:gd name="T17" fmla="*/ 1284827 h 16370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49389" h="1637056">
                <a:moveTo>
                  <a:pt x="2218544" y="0"/>
                </a:moveTo>
                <a:cubicBezTo>
                  <a:pt x="2242279" y="569626"/>
                  <a:pt x="2266014" y="1139252"/>
                  <a:pt x="2233535" y="1409075"/>
                </a:cubicBezTo>
                <a:cubicBezTo>
                  <a:pt x="2201056" y="1678898"/>
                  <a:pt x="2121108" y="1586459"/>
                  <a:pt x="2023672" y="1618938"/>
                </a:cubicBezTo>
                <a:cubicBezTo>
                  <a:pt x="1926236" y="1651417"/>
                  <a:pt x="1751351" y="1636426"/>
                  <a:pt x="1648918" y="1603947"/>
                </a:cubicBezTo>
                <a:cubicBezTo>
                  <a:pt x="1546485" y="1571468"/>
                  <a:pt x="1471535" y="1471534"/>
                  <a:pt x="1409076" y="1424065"/>
                </a:cubicBezTo>
                <a:cubicBezTo>
                  <a:pt x="1346617" y="1376596"/>
                  <a:pt x="1371600" y="1344118"/>
                  <a:pt x="1274164" y="1319134"/>
                </a:cubicBezTo>
                <a:cubicBezTo>
                  <a:pt x="1176728" y="1294150"/>
                  <a:pt x="824459" y="1274164"/>
                  <a:pt x="824459" y="1274164"/>
                </a:cubicBezTo>
                <a:lnTo>
                  <a:pt x="0" y="12891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5786" name="Freeform 27"/>
          <p:cNvSpPr>
            <a:spLocks/>
          </p:cNvSpPr>
          <p:nvPr/>
        </p:nvSpPr>
        <p:spPr bwMode="auto">
          <a:xfrm>
            <a:off x="2590800" y="3732213"/>
            <a:ext cx="1928813" cy="1416050"/>
          </a:xfrm>
          <a:custGeom>
            <a:avLst/>
            <a:gdLst>
              <a:gd name="T0" fmla="*/ 1893045 w 1928540"/>
              <a:gd name="T1" fmla="*/ 0 h 1415978"/>
              <a:gd name="T2" fmla="*/ 1923093 w 1928540"/>
              <a:gd name="T3" fmla="*/ 1305200 h 1415978"/>
              <a:gd name="T4" fmla="*/ 1742800 w 1928540"/>
              <a:gd name="T5" fmla="*/ 1335212 h 1415978"/>
              <a:gd name="T6" fmla="*/ 1577535 w 1928540"/>
              <a:gd name="T7" fmla="*/ 1200189 h 1415978"/>
              <a:gd name="T8" fmla="*/ 1247000 w 1928540"/>
              <a:gd name="T9" fmla="*/ 1095178 h 1415978"/>
              <a:gd name="T10" fmla="*/ 0 w 1928540"/>
              <a:gd name="T11" fmla="*/ 1095178 h 1415978"/>
              <a:gd name="T12" fmla="*/ 0 w 1928540"/>
              <a:gd name="T13" fmla="*/ 1095178 h 14159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8540" h="1415978">
                <a:moveTo>
                  <a:pt x="1888761" y="0"/>
                </a:moveTo>
                <a:cubicBezTo>
                  <a:pt x="1916243" y="540895"/>
                  <a:pt x="1943725" y="1081790"/>
                  <a:pt x="1918741" y="1304144"/>
                </a:cubicBezTo>
                <a:cubicBezTo>
                  <a:pt x="1893757" y="1526498"/>
                  <a:pt x="1796321" y="1351613"/>
                  <a:pt x="1738859" y="1334124"/>
                </a:cubicBezTo>
                <a:cubicBezTo>
                  <a:pt x="1681397" y="1316636"/>
                  <a:pt x="1656413" y="1239187"/>
                  <a:pt x="1573967" y="1199213"/>
                </a:cubicBezTo>
                <a:cubicBezTo>
                  <a:pt x="1491521" y="1159239"/>
                  <a:pt x="1506512" y="1111770"/>
                  <a:pt x="1244184" y="1094282"/>
                </a:cubicBezTo>
                <a:cubicBezTo>
                  <a:pt x="981856" y="1076794"/>
                  <a:pt x="0" y="1094282"/>
                  <a:pt x="0" y="109428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5787" name="Flowchart: Process 2"/>
          <p:cNvSpPr>
            <a:spLocks noChangeArrowheads="1"/>
          </p:cNvSpPr>
          <p:nvPr/>
        </p:nvSpPr>
        <p:spPr bwMode="auto">
          <a:xfrm>
            <a:off x="4495800" y="5211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88" name="Flowchart: Process 13"/>
          <p:cNvSpPr>
            <a:spLocks noChangeArrowheads="1"/>
          </p:cNvSpPr>
          <p:nvPr/>
        </p:nvSpPr>
        <p:spPr bwMode="auto">
          <a:xfrm>
            <a:off x="4191000" y="5211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89" name="Flowchart: Process 14"/>
          <p:cNvSpPr>
            <a:spLocks noChangeArrowheads="1"/>
          </p:cNvSpPr>
          <p:nvPr/>
        </p:nvSpPr>
        <p:spPr bwMode="auto">
          <a:xfrm>
            <a:off x="4572000" y="50593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pic>
        <p:nvPicPr>
          <p:cNvPr id="75790" name="Picture 3" descr="C:\Users\Duane\AppData\Local\Microsoft\Windows\Temporary Internet Files\Content.IE5\K7MO5C4Y\cup-2518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066800"/>
            <a:ext cx="1133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1" name="Flowchart: Process 16"/>
          <p:cNvSpPr>
            <a:spLocks noChangeArrowheads="1"/>
          </p:cNvSpPr>
          <p:nvPr/>
        </p:nvSpPr>
        <p:spPr bwMode="auto">
          <a:xfrm>
            <a:off x="4572000" y="48006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92" name="Flowchart: Process 17"/>
          <p:cNvSpPr>
            <a:spLocks noChangeArrowheads="1"/>
          </p:cNvSpPr>
          <p:nvPr/>
        </p:nvSpPr>
        <p:spPr bwMode="auto">
          <a:xfrm>
            <a:off x="4572000" y="45720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93" name="Flowchart: Process 18"/>
          <p:cNvSpPr>
            <a:spLocks noChangeArrowheads="1"/>
          </p:cNvSpPr>
          <p:nvPr/>
        </p:nvSpPr>
        <p:spPr bwMode="auto">
          <a:xfrm>
            <a:off x="4572000" y="42672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94" name="Flowchart: Process 19"/>
          <p:cNvSpPr>
            <a:spLocks noChangeArrowheads="1"/>
          </p:cNvSpPr>
          <p:nvPr/>
        </p:nvSpPr>
        <p:spPr bwMode="auto">
          <a:xfrm>
            <a:off x="4572000" y="39624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95" name="Flowchart: Process 21"/>
          <p:cNvSpPr>
            <a:spLocks noChangeArrowheads="1"/>
          </p:cNvSpPr>
          <p:nvPr/>
        </p:nvSpPr>
        <p:spPr bwMode="auto">
          <a:xfrm>
            <a:off x="4572000" y="30480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96" name="Flowchart: Process 22"/>
          <p:cNvSpPr>
            <a:spLocks noChangeArrowheads="1"/>
          </p:cNvSpPr>
          <p:nvPr/>
        </p:nvSpPr>
        <p:spPr bwMode="auto">
          <a:xfrm>
            <a:off x="4648200" y="29718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97" name="Flowchart: Process 23"/>
          <p:cNvSpPr>
            <a:spLocks noChangeArrowheads="1"/>
          </p:cNvSpPr>
          <p:nvPr/>
        </p:nvSpPr>
        <p:spPr bwMode="auto">
          <a:xfrm>
            <a:off x="3886200" y="32766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98" name="Flowchart: Process 24"/>
          <p:cNvSpPr>
            <a:spLocks noChangeArrowheads="1"/>
          </p:cNvSpPr>
          <p:nvPr/>
        </p:nvSpPr>
        <p:spPr bwMode="auto">
          <a:xfrm>
            <a:off x="3276600" y="25447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799" name="Flowchart: Process 25"/>
          <p:cNvSpPr>
            <a:spLocks noChangeArrowheads="1"/>
          </p:cNvSpPr>
          <p:nvPr/>
        </p:nvSpPr>
        <p:spPr bwMode="auto">
          <a:xfrm>
            <a:off x="3200400" y="30480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800" name="Flowchart: Process 26"/>
          <p:cNvSpPr>
            <a:spLocks noChangeArrowheads="1"/>
          </p:cNvSpPr>
          <p:nvPr/>
        </p:nvSpPr>
        <p:spPr bwMode="auto">
          <a:xfrm>
            <a:off x="6096000" y="26670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801" name="Flowchart: Process 28"/>
          <p:cNvSpPr>
            <a:spLocks noChangeArrowheads="1"/>
          </p:cNvSpPr>
          <p:nvPr/>
        </p:nvSpPr>
        <p:spPr bwMode="auto">
          <a:xfrm>
            <a:off x="5334000" y="28194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802" name="Flowchart: Process 29"/>
          <p:cNvSpPr>
            <a:spLocks noChangeArrowheads="1"/>
          </p:cNvSpPr>
          <p:nvPr/>
        </p:nvSpPr>
        <p:spPr bwMode="auto">
          <a:xfrm>
            <a:off x="5791200" y="3352800"/>
            <a:ext cx="152400" cy="46038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803" name="Flowchart: Process 30"/>
          <p:cNvSpPr>
            <a:spLocks noChangeArrowheads="1"/>
          </p:cNvSpPr>
          <p:nvPr/>
        </p:nvSpPr>
        <p:spPr bwMode="auto">
          <a:xfrm>
            <a:off x="5334000" y="32305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804" name="Flowchart: Process 31"/>
          <p:cNvSpPr>
            <a:spLocks noChangeArrowheads="1"/>
          </p:cNvSpPr>
          <p:nvPr/>
        </p:nvSpPr>
        <p:spPr bwMode="auto">
          <a:xfrm>
            <a:off x="3276600" y="34591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805" name="Flowchart: Process 32"/>
          <p:cNvSpPr>
            <a:spLocks noChangeArrowheads="1"/>
          </p:cNvSpPr>
          <p:nvPr/>
        </p:nvSpPr>
        <p:spPr bwMode="auto">
          <a:xfrm>
            <a:off x="3505200" y="49069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75806" name="Flowchart: Process 33"/>
          <p:cNvSpPr>
            <a:spLocks noChangeArrowheads="1"/>
          </p:cNvSpPr>
          <p:nvPr/>
        </p:nvSpPr>
        <p:spPr bwMode="auto">
          <a:xfrm>
            <a:off x="2743200" y="4906963"/>
            <a:ext cx="152400" cy="46037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pic>
        <p:nvPicPr>
          <p:cNvPr id="75807" name="Picture 2" descr="C:\Users\Duane\AppData\Local\Microsoft\Windows\Temporary Internet Files\Content.IE5\28AASCTL\133636766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8511"/>
          <a:stretch>
            <a:fillRect/>
          </a:stretch>
        </p:blipFill>
        <p:spPr bwMode="auto">
          <a:xfrm>
            <a:off x="4492625" y="2438400"/>
            <a:ext cx="8413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D67981A-781D-4247-B85F-5B6EC19DA078}" type="slidenum">
              <a:rPr lang="en-US" altLang="en-US" sz="1800">
                <a:latin typeface="Arial" charset="0"/>
              </a:rPr>
              <a:pPr/>
              <a:t>50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Improving room design to reduce risk </a:t>
            </a:r>
            <a:br>
              <a:rPr lang="en-US" sz="3600" dirty="0"/>
            </a:br>
            <a:r>
              <a:rPr lang="en-US" sz="3600" dirty="0"/>
              <a:t>for transmission from sinks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24000"/>
            <a:ext cx="27733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1371600" y="2514600"/>
            <a:ext cx="3352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Before renovation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 After renovation</a:t>
            </a:r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457200" y="6172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Hota S, et al. Outbreak of multidrug-resistant </a:t>
            </a:r>
            <a:r>
              <a:rPr lang="en-US" altLang="en-US" sz="1600" i="1"/>
              <a:t>P. aeruginosa </a:t>
            </a:r>
            <a:r>
              <a:rPr lang="en-US" altLang="en-US" sz="1600"/>
              <a:t>colonization and infection secondary to imperfect intensive care unit room design. ICHE 2009;30:25-33.</a:t>
            </a:r>
          </a:p>
        </p:txBody>
      </p:sp>
      <p:sp>
        <p:nvSpPr>
          <p:cNvPr id="7680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FADAB6C-5A58-4E66-BB40-F7840ADA2B4C}" type="slidenum">
              <a:rPr lang="en-US" altLang="en-US" sz="1800">
                <a:latin typeface="Arial" charset="0"/>
              </a:rPr>
              <a:pPr/>
              <a:t>51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5. How could contaminated ice machines be linked to transmission? 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3916362"/>
          </a:xfrm>
        </p:spPr>
        <p:txBody>
          <a:bodyPr/>
          <a:lstStyle/>
          <a:p>
            <a:pPr>
              <a:defRPr/>
            </a:pPr>
            <a:r>
              <a:rPr lang="en-US" dirty="0"/>
              <a:t>Ice machines have been linked to transmission of Legionella, </a:t>
            </a:r>
            <a:r>
              <a:rPr lang="en-US" i="1" dirty="0"/>
              <a:t>Mycobacterium </a:t>
            </a:r>
            <a:r>
              <a:rPr lang="en-US" i="1" dirty="0" err="1"/>
              <a:t>chelonae</a:t>
            </a:r>
            <a:r>
              <a:rPr lang="en-US" dirty="0"/>
              <a:t>, and </a:t>
            </a:r>
            <a:r>
              <a:rPr lang="en-US" i="1" dirty="0"/>
              <a:t>Enterobacter cloacae</a:t>
            </a:r>
          </a:p>
          <a:p>
            <a:pPr>
              <a:defRPr/>
            </a:pPr>
            <a:r>
              <a:rPr lang="en-US" dirty="0"/>
              <a:t>Genetically related carbapenem-resistant </a:t>
            </a:r>
            <a:r>
              <a:rPr lang="en-US" i="1" dirty="0"/>
              <a:t>Acinetobacter </a:t>
            </a:r>
            <a:r>
              <a:rPr lang="en-US" i="1" dirty="0" err="1"/>
              <a:t>baumannii</a:t>
            </a:r>
            <a:r>
              <a:rPr lang="en-US" i="1" dirty="0"/>
              <a:t> </a:t>
            </a:r>
            <a:r>
              <a:rPr lang="en-US" dirty="0"/>
              <a:t>recovered from the stool of 3 patients, the hands of a nurse, and an ice machine water outlet spout and drain </a:t>
            </a:r>
            <a:r>
              <a:rPr lang="en-US" baseline="30000" dirty="0"/>
              <a:t>1</a:t>
            </a:r>
          </a:p>
        </p:txBody>
      </p:sp>
      <p:sp>
        <p:nvSpPr>
          <p:cNvPr id="77827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Kanwar A. A cold hard menace: A contaminated ice machine as a potential source for transmission of carbapenem-resistant </a:t>
            </a:r>
            <a:r>
              <a:rPr lang="en-US" altLang="en-US" sz="1800" i="1"/>
              <a:t>Acinetobacter baumannii</a:t>
            </a:r>
            <a:r>
              <a:rPr lang="en-US" altLang="en-US" sz="1800"/>
              <a:t>. AJIC 2017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Contaminated ice machines as a source of pathogen transmission</a:t>
            </a:r>
          </a:p>
        </p:txBody>
      </p:sp>
      <p:pic>
        <p:nvPicPr>
          <p:cNvPr id="788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4500"/>
            <a:ext cx="6705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228600" y="57150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Kanwar A. A cold hard menace: A contaminated ice machine as a potential source for transmission of carbapenem-resistant Acinetobacter baumannii. AJIC 2017; Kanwar A. Hiding in plain sight:  Contaminated ice machines as a potential source for dissemination of pathogens. ICHE in revision.</a:t>
            </a:r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9B7D092-100E-4B8E-8BC8-884C6E954A9D}" type="slidenum">
              <a:rPr lang="en-US" altLang="en-US" sz="1800">
                <a:latin typeface="Arial" charset="0"/>
              </a:rPr>
              <a:pPr/>
              <a:t>53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 patient with history of aortic valve replacement presents with fever and fatigue.  Blood cx negative.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A. </a:t>
            </a:r>
            <a:r>
              <a:rPr lang="en-US" i="1" dirty="0"/>
              <a:t>Pseudomonas aeruginosa</a:t>
            </a:r>
          </a:p>
          <a:p>
            <a:pPr>
              <a:defRPr/>
            </a:pPr>
            <a:r>
              <a:rPr lang="en-US" dirty="0"/>
              <a:t>B. </a:t>
            </a:r>
            <a:r>
              <a:rPr lang="en-US" i="1" dirty="0"/>
              <a:t>Legionella </a:t>
            </a:r>
            <a:r>
              <a:rPr lang="en-US" dirty="0"/>
              <a:t>species</a:t>
            </a:r>
          </a:p>
          <a:p>
            <a:pPr>
              <a:defRPr/>
            </a:pPr>
            <a:r>
              <a:rPr lang="en-US" dirty="0"/>
              <a:t>C. Non-tuberculous mycobacteria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OR Supply Air Distribution </a:t>
            </a:r>
            <a:br>
              <a:rPr lang="en-US" sz="3600" dirty="0"/>
            </a:br>
            <a:r>
              <a:rPr lang="en-US" sz="3600" dirty="0"/>
              <a:t>Air Curtain System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ounded Rectangle 10"/>
          <p:cNvSpPr>
            <a:spLocks noChangeArrowheads="1"/>
          </p:cNvSpPr>
          <p:nvPr/>
        </p:nvSpPr>
        <p:spPr bwMode="auto">
          <a:xfrm>
            <a:off x="3657600" y="2667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82948" name="Rectangle 12"/>
          <p:cNvSpPr>
            <a:spLocks noChangeArrowheads="1"/>
          </p:cNvSpPr>
          <p:nvPr/>
        </p:nvSpPr>
        <p:spPr bwMode="auto">
          <a:xfrm>
            <a:off x="2514600" y="1828800"/>
            <a:ext cx="1219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82949" name="Rectangle 13"/>
          <p:cNvSpPr>
            <a:spLocks noChangeArrowheads="1"/>
          </p:cNvSpPr>
          <p:nvPr/>
        </p:nvSpPr>
        <p:spPr bwMode="auto">
          <a:xfrm>
            <a:off x="5334000" y="1828800"/>
            <a:ext cx="1143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8295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57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3B7355D-41A2-41E9-900B-D3FE06513DB9}" type="slidenum">
              <a:rPr lang="en-US" altLang="en-US" sz="1200">
                <a:latin typeface="Arial" charset="0"/>
              </a:rPr>
              <a:pPr/>
              <a:t>60</a:t>
            </a:fld>
            <a:endParaRPr lang="en-US" altLang="en-US" sz="1200">
              <a:latin typeface="Arial" charset="0"/>
            </a:endParaRPr>
          </a:p>
        </p:txBody>
      </p:sp>
      <p:pic>
        <p:nvPicPr>
          <p:cNvPr id="890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598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E8DFCF0-0F8C-40F8-A4C0-7579A540C144}" type="slidenum">
              <a:rPr lang="en-US" altLang="en-US" sz="1200">
                <a:latin typeface="Arial" charset="0"/>
              </a:rPr>
              <a:pPr/>
              <a:t>61</a:t>
            </a:fld>
            <a:endParaRPr lang="en-US" altLang="en-US" sz="1200">
              <a:latin typeface="Arial" charset="0"/>
            </a:endParaRPr>
          </a:p>
        </p:txBody>
      </p:sp>
      <p:pic>
        <p:nvPicPr>
          <p:cNvPr id="901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Chart 67"/>
          <p:cNvGraphicFramePr>
            <a:graphicFrameLocks/>
          </p:cNvGraphicFramePr>
          <p:nvPr/>
        </p:nvGraphicFramePr>
        <p:xfrm>
          <a:off x="330200" y="2008188"/>
          <a:ext cx="8178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r:id="rId5" imgW="8181541" imgH="3566469" progId="Excel.Chart.8">
                  <p:embed/>
                </p:oleObj>
              </mc:Choice>
              <mc:Fallback>
                <p:oleObj r:id="rId5" imgW="8181541" imgH="3566469" progId="Excel.Chart.8">
                  <p:embed/>
                  <p:pic>
                    <p:nvPicPr>
                      <p:cNvPr id="0" name="Chart 6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008188"/>
                        <a:ext cx="817880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602" name="Straight Connector 5"/>
          <p:cNvCxnSpPr>
            <a:cxnSpLocks noChangeShapeType="1"/>
          </p:cNvCxnSpPr>
          <p:nvPr/>
        </p:nvCxnSpPr>
        <p:spPr bwMode="auto">
          <a:xfrm flipV="1">
            <a:off x="2286000" y="2743200"/>
            <a:ext cx="0" cy="220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3" name="Straight Connector 7"/>
          <p:cNvCxnSpPr>
            <a:cxnSpLocks noChangeShapeType="1"/>
          </p:cNvCxnSpPr>
          <p:nvPr/>
        </p:nvCxnSpPr>
        <p:spPr bwMode="auto">
          <a:xfrm flipV="1">
            <a:off x="4132263" y="3606800"/>
            <a:ext cx="152400" cy="2286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8"/>
          <p:cNvCxnSpPr>
            <a:cxnSpLocks noChangeShapeType="1"/>
          </p:cNvCxnSpPr>
          <p:nvPr/>
        </p:nvCxnSpPr>
        <p:spPr bwMode="auto">
          <a:xfrm flipV="1">
            <a:off x="4214813" y="3657600"/>
            <a:ext cx="152400" cy="2286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3148013" y="4570413"/>
            <a:ext cx="1933575" cy="3540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latin typeface="Times New Roman" pitchFamily="18" charset="0"/>
                <a:cs typeface="Times New Roman" pitchFamily="18" charset="0"/>
              </a:rPr>
              <a:t>Contact Precautions</a:t>
            </a:r>
          </a:p>
        </p:txBody>
      </p:sp>
      <p:cxnSp>
        <p:nvCxnSpPr>
          <p:cNvPr id="25606" name="Straight Connector 11"/>
          <p:cNvCxnSpPr>
            <a:cxnSpLocks noChangeShapeType="1"/>
          </p:cNvCxnSpPr>
          <p:nvPr/>
        </p:nvCxnSpPr>
        <p:spPr bwMode="auto">
          <a:xfrm>
            <a:off x="2286000" y="4708525"/>
            <a:ext cx="8620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Connector 12"/>
          <p:cNvCxnSpPr>
            <a:cxnSpLocks noChangeShapeType="1"/>
            <a:stCxn id="25605" idx="3"/>
          </p:cNvCxnSpPr>
          <p:nvPr/>
        </p:nvCxnSpPr>
        <p:spPr bwMode="auto">
          <a:xfrm flipV="1">
            <a:off x="5081588" y="4724400"/>
            <a:ext cx="481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Connector 17"/>
          <p:cNvCxnSpPr>
            <a:cxnSpLocks noChangeShapeType="1"/>
          </p:cNvCxnSpPr>
          <p:nvPr/>
        </p:nvCxnSpPr>
        <p:spPr bwMode="auto">
          <a:xfrm flipV="1">
            <a:off x="5562600" y="4387850"/>
            <a:ext cx="0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9" name="TextBox 19"/>
          <p:cNvSpPr txBox="1">
            <a:spLocks noChangeArrowheads="1"/>
          </p:cNvSpPr>
          <p:nvPr/>
        </p:nvSpPr>
        <p:spPr bwMode="auto">
          <a:xfrm>
            <a:off x="4197350" y="3211513"/>
            <a:ext cx="2132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latin typeface="Times New Roman" pitchFamily="18" charset="0"/>
                <a:cs typeface="Times New Roman" pitchFamily="18" charset="0"/>
              </a:rPr>
              <a:t>Resolution of diarrhea</a:t>
            </a:r>
          </a:p>
        </p:txBody>
      </p:sp>
      <p:sp>
        <p:nvSpPr>
          <p:cNvPr id="25610" name="Oval 20"/>
          <p:cNvSpPr>
            <a:spLocks noChangeAspect="1"/>
          </p:cNvSpPr>
          <p:nvPr/>
        </p:nvSpPr>
        <p:spPr bwMode="auto">
          <a:xfrm>
            <a:off x="1993900" y="28956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1" name="Oval 21"/>
          <p:cNvSpPr>
            <a:spLocks noChangeAspect="1"/>
          </p:cNvSpPr>
          <p:nvPr/>
        </p:nvSpPr>
        <p:spPr bwMode="auto">
          <a:xfrm>
            <a:off x="1752600" y="32893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2" name="Oval 22"/>
          <p:cNvSpPr>
            <a:spLocks noChangeAspect="1"/>
          </p:cNvSpPr>
          <p:nvPr/>
        </p:nvSpPr>
        <p:spPr bwMode="auto">
          <a:xfrm>
            <a:off x="1676400" y="34417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3" name="Oval 23"/>
          <p:cNvSpPr>
            <a:spLocks noChangeAspect="1"/>
          </p:cNvSpPr>
          <p:nvPr/>
        </p:nvSpPr>
        <p:spPr bwMode="auto">
          <a:xfrm>
            <a:off x="1752600" y="30480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4" name="Oval 24"/>
          <p:cNvSpPr>
            <a:spLocks noChangeAspect="1"/>
          </p:cNvSpPr>
          <p:nvPr/>
        </p:nvSpPr>
        <p:spPr bwMode="auto">
          <a:xfrm>
            <a:off x="1536700" y="32893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5" name="Oval 25"/>
          <p:cNvSpPr>
            <a:spLocks noChangeAspect="1"/>
          </p:cNvSpPr>
          <p:nvPr/>
        </p:nvSpPr>
        <p:spPr bwMode="auto">
          <a:xfrm>
            <a:off x="2057400" y="32766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6" name="Oval 26"/>
          <p:cNvSpPr>
            <a:spLocks noChangeAspect="1"/>
          </p:cNvSpPr>
          <p:nvPr/>
        </p:nvSpPr>
        <p:spPr bwMode="auto">
          <a:xfrm>
            <a:off x="2057400" y="30480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7" name="Oval 27"/>
          <p:cNvSpPr>
            <a:spLocks noChangeAspect="1"/>
          </p:cNvSpPr>
          <p:nvPr/>
        </p:nvSpPr>
        <p:spPr bwMode="auto">
          <a:xfrm>
            <a:off x="1295400" y="32766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8" name="Oval 28"/>
          <p:cNvSpPr>
            <a:spLocks noChangeAspect="1"/>
          </p:cNvSpPr>
          <p:nvPr/>
        </p:nvSpPr>
        <p:spPr bwMode="auto">
          <a:xfrm>
            <a:off x="1447800" y="35052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19" name="Oval 29"/>
          <p:cNvSpPr>
            <a:spLocks noChangeAspect="1"/>
          </p:cNvSpPr>
          <p:nvPr/>
        </p:nvSpPr>
        <p:spPr bwMode="auto">
          <a:xfrm>
            <a:off x="1600200" y="40513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0" name="Oval 30"/>
          <p:cNvSpPr>
            <a:spLocks noChangeAspect="1"/>
          </p:cNvSpPr>
          <p:nvPr/>
        </p:nvSpPr>
        <p:spPr bwMode="auto">
          <a:xfrm>
            <a:off x="1600200" y="37465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1" name="Oval 31"/>
          <p:cNvSpPr>
            <a:spLocks noChangeAspect="1"/>
          </p:cNvSpPr>
          <p:nvPr/>
        </p:nvSpPr>
        <p:spPr bwMode="auto">
          <a:xfrm>
            <a:off x="1905000" y="38862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2" name="Oval 32"/>
          <p:cNvSpPr>
            <a:spLocks noChangeAspect="1"/>
          </p:cNvSpPr>
          <p:nvPr/>
        </p:nvSpPr>
        <p:spPr bwMode="auto">
          <a:xfrm>
            <a:off x="2057400" y="37338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3" name="Oval 33"/>
          <p:cNvSpPr>
            <a:spLocks noChangeAspect="1"/>
          </p:cNvSpPr>
          <p:nvPr/>
        </p:nvSpPr>
        <p:spPr bwMode="auto">
          <a:xfrm>
            <a:off x="1981200" y="34290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4" name="Oval 34"/>
          <p:cNvSpPr>
            <a:spLocks noChangeAspect="1"/>
          </p:cNvSpPr>
          <p:nvPr/>
        </p:nvSpPr>
        <p:spPr bwMode="auto">
          <a:xfrm>
            <a:off x="1143000" y="40513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5" name="Oval 35"/>
          <p:cNvSpPr>
            <a:spLocks noChangeAspect="1"/>
          </p:cNvSpPr>
          <p:nvPr/>
        </p:nvSpPr>
        <p:spPr bwMode="auto">
          <a:xfrm>
            <a:off x="1143000" y="36576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6" name="Oval 36"/>
          <p:cNvSpPr>
            <a:spLocks noChangeAspect="1"/>
          </p:cNvSpPr>
          <p:nvPr/>
        </p:nvSpPr>
        <p:spPr bwMode="auto">
          <a:xfrm>
            <a:off x="1143000" y="44323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7" name="Oval 37"/>
          <p:cNvSpPr>
            <a:spLocks noChangeAspect="1"/>
          </p:cNvSpPr>
          <p:nvPr/>
        </p:nvSpPr>
        <p:spPr bwMode="auto">
          <a:xfrm>
            <a:off x="1524000" y="43561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8" name="Oval 38"/>
          <p:cNvSpPr>
            <a:spLocks noChangeAspect="1"/>
          </p:cNvSpPr>
          <p:nvPr/>
        </p:nvSpPr>
        <p:spPr bwMode="auto">
          <a:xfrm>
            <a:off x="1143000" y="34290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29" name="Oval 39"/>
          <p:cNvSpPr>
            <a:spLocks noChangeAspect="1"/>
          </p:cNvSpPr>
          <p:nvPr/>
        </p:nvSpPr>
        <p:spPr bwMode="auto">
          <a:xfrm>
            <a:off x="1066800" y="47244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0" name="Oval 40"/>
          <p:cNvSpPr>
            <a:spLocks noChangeAspect="1"/>
          </p:cNvSpPr>
          <p:nvPr/>
        </p:nvSpPr>
        <p:spPr bwMode="auto">
          <a:xfrm>
            <a:off x="1981200" y="41148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1" name="Oval 41"/>
          <p:cNvSpPr>
            <a:spLocks noChangeAspect="1"/>
          </p:cNvSpPr>
          <p:nvPr/>
        </p:nvSpPr>
        <p:spPr bwMode="auto">
          <a:xfrm>
            <a:off x="1295400" y="39624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2" name="Oval 42"/>
          <p:cNvSpPr>
            <a:spLocks noChangeAspect="1"/>
          </p:cNvSpPr>
          <p:nvPr/>
        </p:nvSpPr>
        <p:spPr bwMode="auto">
          <a:xfrm>
            <a:off x="990600" y="38100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3" name="Oval 43"/>
          <p:cNvSpPr>
            <a:spLocks noChangeAspect="1"/>
          </p:cNvSpPr>
          <p:nvPr/>
        </p:nvSpPr>
        <p:spPr bwMode="auto">
          <a:xfrm>
            <a:off x="1917700" y="45085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4" name="Oval 44"/>
          <p:cNvSpPr>
            <a:spLocks noChangeAspect="1"/>
          </p:cNvSpPr>
          <p:nvPr/>
        </p:nvSpPr>
        <p:spPr bwMode="auto">
          <a:xfrm>
            <a:off x="1917700" y="42672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5" name="Oval 45"/>
          <p:cNvSpPr>
            <a:spLocks noChangeAspect="1"/>
          </p:cNvSpPr>
          <p:nvPr/>
        </p:nvSpPr>
        <p:spPr bwMode="auto">
          <a:xfrm>
            <a:off x="2070100" y="47371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6" name="Oval 46"/>
          <p:cNvSpPr>
            <a:spLocks noChangeAspect="1"/>
          </p:cNvSpPr>
          <p:nvPr/>
        </p:nvSpPr>
        <p:spPr bwMode="auto">
          <a:xfrm>
            <a:off x="1676400" y="47244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7" name="Oval 47"/>
          <p:cNvSpPr>
            <a:spLocks noChangeAspect="1"/>
          </p:cNvSpPr>
          <p:nvPr/>
        </p:nvSpPr>
        <p:spPr bwMode="auto">
          <a:xfrm>
            <a:off x="1447800" y="45720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8" name="Oval 48"/>
          <p:cNvSpPr>
            <a:spLocks noChangeAspect="1"/>
          </p:cNvSpPr>
          <p:nvPr/>
        </p:nvSpPr>
        <p:spPr bwMode="auto">
          <a:xfrm>
            <a:off x="8166100" y="45085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39" name="Oval 49"/>
          <p:cNvSpPr>
            <a:spLocks noChangeAspect="1"/>
          </p:cNvSpPr>
          <p:nvPr/>
        </p:nvSpPr>
        <p:spPr bwMode="auto">
          <a:xfrm>
            <a:off x="7327900" y="43561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0" name="Oval 50"/>
          <p:cNvSpPr>
            <a:spLocks noChangeAspect="1"/>
          </p:cNvSpPr>
          <p:nvPr/>
        </p:nvSpPr>
        <p:spPr bwMode="auto">
          <a:xfrm>
            <a:off x="8013700" y="42037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1" name="Oval 51"/>
          <p:cNvSpPr>
            <a:spLocks noChangeAspect="1"/>
          </p:cNvSpPr>
          <p:nvPr/>
        </p:nvSpPr>
        <p:spPr bwMode="auto">
          <a:xfrm>
            <a:off x="7632700" y="43561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2" name="Oval 52"/>
          <p:cNvSpPr>
            <a:spLocks noChangeAspect="1"/>
          </p:cNvSpPr>
          <p:nvPr/>
        </p:nvSpPr>
        <p:spPr bwMode="auto">
          <a:xfrm>
            <a:off x="6019800" y="45085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3" name="Oval 53"/>
          <p:cNvSpPr>
            <a:spLocks noChangeAspect="1"/>
          </p:cNvSpPr>
          <p:nvPr/>
        </p:nvSpPr>
        <p:spPr bwMode="auto">
          <a:xfrm>
            <a:off x="8001000" y="39624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4" name="Oval 54"/>
          <p:cNvSpPr>
            <a:spLocks noChangeAspect="1"/>
          </p:cNvSpPr>
          <p:nvPr/>
        </p:nvSpPr>
        <p:spPr bwMode="auto">
          <a:xfrm>
            <a:off x="5791200" y="48133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5" name="Oval 55"/>
          <p:cNvSpPr>
            <a:spLocks noChangeAspect="1"/>
          </p:cNvSpPr>
          <p:nvPr/>
        </p:nvSpPr>
        <p:spPr bwMode="auto">
          <a:xfrm>
            <a:off x="6858000" y="47371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6" name="Oval 56"/>
          <p:cNvSpPr>
            <a:spLocks noChangeAspect="1"/>
          </p:cNvSpPr>
          <p:nvPr/>
        </p:nvSpPr>
        <p:spPr bwMode="auto">
          <a:xfrm>
            <a:off x="8013700" y="48006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7" name="Oval 57"/>
          <p:cNvSpPr>
            <a:spLocks noChangeAspect="1"/>
          </p:cNvSpPr>
          <p:nvPr/>
        </p:nvSpPr>
        <p:spPr bwMode="auto">
          <a:xfrm>
            <a:off x="6437313" y="4595813"/>
            <a:ext cx="63500" cy="650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48" name="TextBox 58"/>
          <p:cNvSpPr txBox="1">
            <a:spLocks noChangeArrowheads="1"/>
          </p:cNvSpPr>
          <p:nvPr/>
        </p:nvSpPr>
        <p:spPr bwMode="auto">
          <a:xfrm>
            <a:off x="1839913" y="5207000"/>
            <a:ext cx="10556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latin typeface="Times New Roman" pitchFamily="18" charset="0"/>
                <a:cs typeface="Times New Roman" pitchFamily="18" charset="0"/>
              </a:rPr>
              <a:t>CDI Diagnosis</a:t>
            </a:r>
          </a:p>
        </p:txBody>
      </p:sp>
      <p:sp>
        <p:nvSpPr>
          <p:cNvPr id="25649" name="TextBox 59"/>
          <p:cNvSpPr txBox="1">
            <a:spLocks noChangeArrowheads="1"/>
          </p:cNvSpPr>
          <p:nvPr/>
        </p:nvSpPr>
        <p:spPr bwMode="auto">
          <a:xfrm>
            <a:off x="5081588" y="5208588"/>
            <a:ext cx="1027112" cy="6159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latin typeface="Times New Roman" pitchFamily="18" charset="0"/>
                <a:cs typeface="Times New Roman" pitchFamily="18" charset="0"/>
              </a:rPr>
              <a:t>Terminal Cleaning</a:t>
            </a:r>
          </a:p>
        </p:txBody>
      </p:sp>
      <p:sp>
        <p:nvSpPr>
          <p:cNvPr id="25650" name="TextBox 63"/>
          <p:cNvSpPr txBox="1">
            <a:spLocks noChangeArrowheads="1"/>
          </p:cNvSpPr>
          <p:nvPr/>
        </p:nvSpPr>
        <p:spPr bwMode="auto">
          <a:xfrm>
            <a:off x="7240588" y="5208588"/>
            <a:ext cx="1520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latin typeface="Times New Roman" pitchFamily="18" charset="0"/>
                <a:cs typeface="Times New Roman" pitchFamily="18" charset="0"/>
              </a:rPr>
              <a:t>3-4 weeks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latin typeface="Times New Roman" pitchFamily="18" charset="0"/>
                <a:cs typeface="Times New Roman" pitchFamily="18" charset="0"/>
              </a:rPr>
              <a:t>after Treatment</a:t>
            </a:r>
          </a:p>
        </p:txBody>
      </p:sp>
      <p:sp>
        <p:nvSpPr>
          <p:cNvPr id="25651" name="Oval 64"/>
          <p:cNvSpPr>
            <a:spLocks noChangeAspect="1"/>
          </p:cNvSpPr>
          <p:nvPr/>
        </p:nvSpPr>
        <p:spPr bwMode="auto">
          <a:xfrm>
            <a:off x="7315200" y="47371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52" name="Oval 65"/>
          <p:cNvSpPr>
            <a:spLocks noChangeAspect="1"/>
          </p:cNvSpPr>
          <p:nvPr/>
        </p:nvSpPr>
        <p:spPr bwMode="auto">
          <a:xfrm>
            <a:off x="7785100" y="466090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00"/>
          </a:p>
        </p:txBody>
      </p:sp>
      <p:sp>
        <p:nvSpPr>
          <p:cNvPr id="25653" name="TextBox 68"/>
          <p:cNvSpPr txBox="1">
            <a:spLocks noChangeArrowheads="1"/>
          </p:cNvSpPr>
          <p:nvPr/>
        </p:nvSpPr>
        <p:spPr bwMode="auto">
          <a:xfrm>
            <a:off x="6053138" y="5207000"/>
            <a:ext cx="11874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latin typeface="Times New Roman" pitchFamily="18" charset="0"/>
                <a:cs typeface="Times New Roman" pitchFamily="18" charset="0"/>
              </a:rPr>
              <a:t>End of Treatment</a:t>
            </a:r>
          </a:p>
        </p:txBody>
      </p:sp>
      <p:sp>
        <p:nvSpPr>
          <p:cNvPr id="25654" name="TextBox 69"/>
          <p:cNvSpPr txBox="1">
            <a:spLocks noChangeArrowheads="1"/>
          </p:cNvSpPr>
          <p:nvPr/>
        </p:nvSpPr>
        <p:spPr bwMode="auto">
          <a:xfrm>
            <a:off x="688975" y="5175250"/>
            <a:ext cx="730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latin typeface="Times New Roman" pitchFamily="18" charset="0"/>
                <a:cs typeface="Times New Roman" pitchFamily="18" charset="0"/>
              </a:rPr>
              <a:t>Test order</a:t>
            </a:r>
          </a:p>
        </p:txBody>
      </p:sp>
      <p:cxnSp>
        <p:nvCxnSpPr>
          <p:cNvPr id="25655" name="Straight Connector 72"/>
          <p:cNvCxnSpPr>
            <a:cxnSpLocks noChangeShapeType="1"/>
          </p:cNvCxnSpPr>
          <p:nvPr/>
        </p:nvCxnSpPr>
        <p:spPr bwMode="auto">
          <a:xfrm>
            <a:off x="6477000" y="4953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6" name="Straight Connector 73"/>
          <p:cNvCxnSpPr>
            <a:cxnSpLocks noChangeShapeType="1"/>
          </p:cNvCxnSpPr>
          <p:nvPr/>
        </p:nvCxnSpPr>
        <p:spPr bwMode="auto">
          <a:xfrm>
            <a:off x="5562600" y="4953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7" name="Straight Connector 74"/>
          <p:cNvCxnSpPr>
            <a:cxnSpLocks noChangeShapeType="1"/>
          </p:cNvCxnSpPr>
          <p:nvPr/>
        </p:nvCxnSpPr>
        <p:spPr bwMode="auto">
          <a:xfrm>
            <a:off x="1066800" y="4953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8" name="Straight Connector 75"/>
          <p:cNvCxnSpPr>
            <a:cxnSpLocks noChangeShapeType="1"/>
          </p:cNvCxnSpPr>
          <p:nvPr/>
        </p:nvCxnSpPr>
        <p:spPr bwMode="auto">
          <a:xfrm>
            <a:off x="2286000" y="4953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59" name="TextBox 59"/>
          <p:cNvSpPr txBox="1">
            <a:spLocks noChangeArrowheads="1"/>
          </p:cNvSpPr>
          <p:nvPr/>
        </p:nvSpPr>
        <p:spPr bwMode="auto">
          <a:xfrm>
            <a:off x="304800" y="60277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Sunkesula K, et al. Potential for transmission of spores by patients awaiting testing to confirm suspected CDI.  ICHE 2013;34:306-8; Sethi AJ, et al. Persistence of skin contamination and environmental shedding of </a:t>
            </a:r>
            <a:r>
              <a:rPr lang="en-US" altLang="en-US" sz="1200" i="1"/>
              <a:t>C. difficile</a:t>
            </a:r>
            <a:r>
              <a:rPr lang="en-US" altLang="en-US" sz="1200"/>
              <a:t> during and after treatment of CDI. ICHE 2010;31:21-7; Kundrapu S, et al. A randomized trial of daily disinfection of high-touch surfaces in isolation rooms to reduce contamination of healthcare workers’ hands. ICHE 2012;33:1039-42.</a:t>
            </a:r>
          </a:p>
        </p:txBody>
      </p:sp>
      <p:sp>
        <p:nvSpPr>
          <p:cNvPr id="61" name="Title 6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2. Patients shed pathogens before and after they are diagnosed</a:t>
            </a:r>
          </a:p>
        </p:txBody>
      </p:sp>
      <p:sp>
        <p:nvSpPr>
          <p:cNvPr id="25661" name="Rounded Rectangular Callout 3"/>
          <p:cNvSpPr>
            <a:spLocks noChangeArrowheads="1"/>
          </p:cNvSpPr>
          <p:nvPr/>
        </p:nvSpPr>
        <p:spPr bwMode="auto">
          <a:xfrm>
            <a:off x="6629400" y="1828800"/>
            <a:ext cx="2341563" cy="8001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18" tIns="45606" rIns="91218" bIns="45606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Extend isolation until discharge</a:t>
            </a:r>
            <a:endParaRPr lang="en-US" altLang="en-US" sz="2000"/>
          </a:p>
        </p:txBody>
      </p:sp>
      <p:sp>
        <p:nvSpPr>
          <p:cNvPr id="25662" name="Rounded Rectangular Callout 3"/>
          <p:cNvSpPr>
            <a:spLocks noChangeArrowheads="1"/>
          </p:cNvSpPr>
          <p:nvPr/>
        </p:nvSpPr>
        <p:spPr bwMode="auto">
          <a:xfrm>
            <a:off x="577850" y="1828800"/>
            <a:ext cx="1555750" cy="8001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18" tIns="45606" rIns="91218" bIns="45606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Preemptive isolation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Delays in recognition of infectious patients contribute to transmission </a:t>
            </a:r>
          </a:p>
        </p:txBody>
      </p:sp>
      <p:sp>
        <p:nvSpPr>
          <p:cNvPr id="5" name="Content Placeholder 4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00600" cy="4525963"/>
          </a:xfrm>
        </p:spPr>
        <p:txBody>
          <a:bodyPr/>
          <a:lstStyle/>
          <a:p>
            <a:r>
              <a:rPr lang="en-US" altLang="en-US" smtClean="0"/>
              <a:t>Saudi Arabia outbreak, 2014</a:t>
            </a:r>
            <a:r>
              <a:rPr lang="en-US" altLang="en-US" baseline="30000" smtClean="0"/>
              <a:t>1,2</a:t>
            </a:r>
          </a:p>
          <a:p>
            <a:pPr lvl="1"/>
            <a:r>
              <a:rPr lang="en-US" altLang="en-US" smtClean="0"/>
              <a:t>27 of 65 (42%) cases healthcare-associated</a:t>
            </a:r>
          </a:p>
          <a:p>
            <a:pPr lvl="1"/>
            <a:r>
              <a:rPr lang="en-US" altLang="en-US" smtClean="0"/>
              <a:t>Most transmission occurred before infection diagnosed</a:t>
            </a:r>
          </a:p>
          <a:p>
            <a:r>
              <a:rPr lang="en-US" altLang="en-US" smtClean="0"/>
              <a:t>South Korea outbreak, 2015</a:t>
            </a:r>
            <a:r>
              <a:rPr lang="en-US" altLang="en-US" baseline="30000" smtClean="0"/>
              <a:t>3</a:t>
            </a:r>
          </a:p>
          <a:p>
            <a:pPr lvl="1"/>
            <a:r>
              <a:rPr lang="en-US" altLang="en-US" smtClean="0"/>
              <a:t>173/180 (96%) transmissions occurred prior to isolation</a:t>
            </a:r>
          </a:p>
          <a:p>
            <a:pPr lvl="1"/>
            <a:r>
              <a:rPr lang="en-US" altLang="en-US" smtClean="0"/>
              <a:t>83% of transmissions linked to 5 super-spreaders</a:t>
            </a:r>
          </a:p>
          <a:p>
            <a:endParaRPr lang="en-US" altLang="en-US" smtClean="0"/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81000" y="60198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1. Hunter JC, et al. Emerg Infect Dis 2016;22:647-655;  2. Assiri A, et al. NEJM 2013;369:407-16; 3. Woo Kim S, et al. Clin Infect Dis 2017;64:551-7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5330825" y="1609725"/>
            <a:ext cx="350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3 transmission clusters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2209800"/>
            <a:ext cx="3279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AD0CF27-E142-4F8C-A650-05DF7B0C64DF}" type="slidenum">
              <a:rPr lang="en-US" altLang="en-US" sz="1800">
                <a:latin typeface="Arial" charset="0"/>
              </a:rPr>
              <a:pPr/>
              <a:t>8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06450" y="1238250"/>
          <a:ext cx="742315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r:id="rId4" imgW="7425572" imgH="4096867" progId="Excel.Chart.8">
                  <p:embed/>
                </p:oleObj>
              </mc:Choice>
              <mc:Fallback>
                <p:oleObj r:id="rId4" imgW="7425572" imgH="4096867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238250"/>
                        <a:ext cx="7423150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57200" y="278765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Log</a:t>
            </a:r>
            <a:r>
              <a:rPr lang="en-US" altLang="en-US" sz="1800" b="1" baseline="-25000">
                <a:latin typeface="Times New Roman" pitchFamily="18" charset="0"/>
              </a:rPr>
              <a:t>10</a:t>
            </a:r>
            <a:r>
              <a:rPr lang="en-US" altLang="en-US" sz="1800" b="1">
                <a:latin typeface="Times New Roman" pitchFamily="18" charset="0"/>
              </a:rPr>
              <a:t> VRE/g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429000" y="5334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       WEEK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1981200" y="52578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3657600" y="5257800"/>
            <a:ext cx="381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4876800" y="52578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1066800" y="59436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1676400" y="568325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Antibiotics with potent activity against anaerobes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5105400" y="5943600"/>
            <a:ext cx="381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568325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Antibiotics with minimal activity against anaerobes</a:t>
            </a:r>
          </a:p>
        </p:txBody>
      </p:sp>
      <p:sp>
        <p:nvSpPr>
          <p:cNvPr id="21516" name="Text 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1000" y="254000"/>
            <a:ext cx="8382000" cy="584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>
                <a:latin typeface="+mj-lt"/>
              </a:rPr>
              <a:t>3. Antibiotics promote shedding of pathogens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86709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27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438400" y="6443663"/>
            <a:ext cx="441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>
                <a:latin typeface="+mn-lt"/>
              </a:rPr>
              <a:t>Donskey CJ, et al. N </a:t>
            </a:r>
            <a:r>
              <a:rPr lang="en-US" altLang="en-US" sz="1600" dirty="0" err="1">
                <a:latin typeface="+mn-lt"/>
              </a:rPr>
              <a:t>Engl</a:t>
            </a:r>
            <a:r>
              <a:rPr lang="en-US" altLang="en-US" sz="1600" dirty="0">
                <a:latin typeface="+mn-lt"/>
              </a:rPr>
              <a:t> J Med 2000;343:1925-32</a:t>
            </a:r>
          </a:p>
        </p:txBody>
      </p:sp>
      <p:sp>
        <p:nvSpPr>
          <p:cNvPr id="28686" name="TextBox 1"/>
          <p:cNvSpPr txBox="1">
            <a:spLocks noChangeArrowheads="1"/>
          </p:cNvSpPr>
          <p:nvPr/>
        </p:nvSpPr>
        <p:spPr bwMode="auto">
          <a:xfrm>
            <a:off x="1676400" y="1000125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Effect of antibiotics on density of VRE in stool</a:t>
            </a:r>
          </a:p>
        </p:txBody>
      </p:sp>
      <p:sp>
        <p:nvSpPr>
          <p:cNvPr id="2868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06E29A5-5FA4-420F-B32E-6DB9D10E352D}" type="slidenum">
              <a:rPr lang="en-US" altLang="en-US" sz="1800">
                <a:latin typeface="Arial" charset="0"/>
              </a:rPr>
              <a:pPr/>
              <a:t>9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34445</TotalTime>
  <Words>1789</Words>
  <Application>Microsoft Office PowerPoint</Application>
  <PresentationFormat>On-screen Show (4:3)</PresentationFormat>
  <Paragraphs>230</Paragraphs>
  <Slides>61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Stream</vt:lpstr>
      <vt:lpstr>Microsoft Excel Chart</vt:lpstr>
      <vt:lpstr>Chart</vt:lpstr>
      <vt:lpstr>Beyond high-touch surfaces:   Floors, portable equipment, sinks and other potential sources of healthcare infection transmission</vt:lpstr>
      <vt:lpstr>Disclosures</vt:lpstr>
      <vt:lpstr>Objectives</vt:lpstr>
      <vt:lpstr>General principles</vt:lpstr>
      <vt:lpstr>1. Patients and the environment contribute to transmission</vt:lpstr>
      <vt:lpstr>PowerPoint Presentation</vt:lpstr>
      <vt:lpstr>2. Patients shed pathogens before and after they are diagnosed</vt:lpstr>
      <vt:lpstr>Delays in recognition of infectious patients contribute to transmission </vt:lpstr>
      <vt:lpstr>PowerPoint Presentation</vt:lpstr>
      <vt:lpstr>Environmental VRE contamination, stratified by burden of VRE in stool</vt:lpstr>
      <vt:lpstr>PowerPoint Presentation</vt:lpstr>
      <vt:lpstr>5. Contamination          transmission</vt:lpstr>
      <vt:lpstr>PowerPoint Presentation</vt:lpstr>
      <vt:lpstr>Portable equipment and floors</vt:lpstr>
      <vt:lpstr>Are we missing important environmental sources of transmission?</vt:lpstr>
      <vt:lpstr>Shared portable equipment</vt:lpstr>
      <vt:lpstr>Electronic thermometers</vt:lpstr>
      <vt:lpstr>PowerPoint Presentation</vt:lpstr>
      <vt:lpstr>Dissemination of a non-pathogenic virus from portable electronic thermometers in a LTCF </vt:lpstr>
      <vt:lpstr>SICU:  Doppler ultrasounds</vt:lpstr>
      <vt:lpstr>MICU:  ECG machines</vt:lpstr>
      <vt:lpstr>PowerPoint Presentation</vt:lpstr>
      <vt:lpstr>PowerPoint Presentation</vt:lpstr>
      <vt:lpstr>Are floors an under-appreciated source of transmission?</vt:lpstr>
      <vt:lpstr>PowerPoint Presentation</vt:lpstr>
      <vt:lpstr>PowerPoint Presentation</vt:lpstr>
      <vt:lpstr>PowerPoint Presentation</vt:lpstr>
      <vt:lpstr>Current floor cleaning methods  may be ineffective </vt:lpstr>
      <vt:lpstr>Cleaning and disinfection of floors can be more effective</vt:lpstr>
      <vt:lpstr>Clothing and personal  protective equipment</vt:lpstr>
      <vt:lpstr>PowerPoint Presentation</vt:lpstr>
      <vt:lpstr>Hand contamination during patient care despite wearing gown and gloves</vt:lpstr>
      <vt:lpstr>PowerPoint Presentation</vt:lpstr>
      <vt:lpstr>Skin and clothing contamination during removal of contaminated gloves</vt:lpstr>
      <vt:lpstr>Sites of contamination </vt:lpstr>
      <vt:lpstr>PowerPoint Presentation</vt:lpstr>
      <vt:lpstr>PowerPoint Presentation</vt:lpstr>
      <vt:lpstr>PowerPoint Presentation</vt:lpstr>
      <vt:lpstr>PowerPoint Presentation</vt:lpstr>
      <vt:lpstr>Contamination with DNA marker while wearing long- versus short-sleeved coats </vt:lpstr>
      <vt:lpstr>Healthcare facility water systems</vt:lpstr>
      <vt:lpstr>You have an outbreak of multidrug-resistant Pseudomonas in your ICU.  Which would you consider as a potential source?</vt:lpstr>
      <vt:lpstr>You have an outbreak of multidrug-resistant Pseudomonas in your ICU.  Which would you consider as a potential source?</vt:lpstr>
      <vt:lpstr>Organisms linked to sinks</vt:lpstr>
      <vt:lpstr>Recovery of potential pathogens from hospital surfaces</vt:lpstr>
      <vt:lpstr>From sink to patient</vt:lpstr>
      <vt:lpstr>PowerPoint Presentation</vt:lpstr>
      <vt:lpstr>PowerPoint Presentation</vt:lpstr>
      <vt:lpstr>PowerPoint Presentation</vt:lpstr>
      <vt:lpstr>PowerPoint Presentation</vt:lpstr>
      <vt:lpstr>Improving room design to reduce risk  for transmission from sinks</vt:lpstr>
      <vt:lpstr>5. How could contaminated ice machines be linked to transmission? </vt:lpstr>
      <vt:lpstr>Contaminated ice machines as a source of pathogen transmission</vt:lpstr>
      <vt:lpstr>A patient with history of aortic valve replacement presents with fever and fatigue.  Blood cx negative.</vt:lpstr>
      <vt:lpstr>PowerPoint Presentation</vt:lpstr>
      <vt:lpstr>PowerPoint Presentation</vt:lpstr>
      <vt:lpstr>OR Supply Air Distribution  Air Curtain System</vt:lpstr>
      <vt:lpstr>PowerPoint Presentation</vt:lpstr>
      <vt:lpstr>PowerPoint Presentation</vt:lpstr>
      <vt:lpstr>PowerPoint Presentation</vt:lpstr>
      <vt:lpstr>PowerPoint Presentation</vt:lpstr>
    </vt:vector>
  </TitlesOfParts>
  <Company>VA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difficile cases at the Cleveland VAMC</dc:title>
  <dc:creator>Curtis-Sarbani</dc:creator>
  <cp:lastModifiedBy>HE</cp:lastModifiedBy>
  <cp:revision>608</cp:revision>
  <cp:lastPrinted>2017-12-06T12:51:12Z</cp:lastPrinted>
  <dcterms:created xsi:type="dcterms:W3CDTF">2002-09-18T03:24:57Z</dcterms:created>
  <dcterms:modified xsi:type="dcterms:W3CDTF">2017-12-06T18:56:18Z</dcterms:modified>
</cp:coreProperties>
</file>