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3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theme/themeOverride7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23"/>
  </p:notesMasterIdLst>
  <p:handoutMasterIdLst>
    <p:handoutMasterId r:id="rId124"/>
  </p:handoutMasterIdLst>
  <p:sldIdLst>
    <p:sldId id="257" r:id="rId2"/>
    <p:sldId id="258" r:id="rId3"/>
    <p:sldId id="402" r:id="rId4"/>
    <p:sldId id="710" r:id="rId5"/>
    <p:sldId id="791" r:id="rId6"/>
    <p:sldId id="907" r:id="rId7"/>
    <p:sldId id="695" r:id="rId8"/>
    <p:sldId id="696" r:id="rId9"/>
    <p:sldId id="850" r:id="rId10"/>
    <p:sldId id="711" r:id="rId11"/>
    <p:sldId id="691" r:id="rId12"/>
    <p:sldId id="704" r:id="rId13"/>
    <p:sldId id="778" r:id="rId14"/>
    <p:sldId id="556" r:id="rId15"/>
    <p:sldId id="557" r:id="rId16"/>
    <p:sldId id="558" r:id="rId17"/>
    <p:sldId id="875" r:id="rId18"/>
    <p:sldId id="965" r:id="rId19"/>
    <p:sldId id="876" r:id="rId20"/>
    <p:sldId id="559" r:id="rId21"/>
    <p:sldId id="560" r:id="rId22"/>
    <p:sldId id="561" r:id="rId23"/>
    <p:sldId id="562" r:id="rId24"/>
    <p:sldId id="564" r:id="rId25"/>
    <p:sldId id="980" r:id="rId26"/>
    <p:sldId id="981" r:id="rId27"/>
    <p:sldId id="714" r:id="rId28"/>
    <p:sldId id="715" r:id="rId29"/>
    <p:sldId id="955" r:id="rId30"/>
    <p:sldId id="956" r:id="rId31"/>
    <p:sldId id="957" r:id="rId32"/>
    <p:sldId id="570" r:id="rId33"/>
    <p:sldId id="571" r:id="rId34"/>
    <p:sldId id="958" r:id="rId35"/>
    <p:sldId id="959" r:id="rId36"/>
    <p:sldId id="960" r:id="rId37"/>
    <p:sldId id="962" r:id="rId38"/>
    <p:sldId id="716" r:id="rId39"/>
    <p:sldId id="720" r:id="rId40"/>
    <p:sldId id="721" r:id="rId41"/>
    <p:sldId id="963" r:id="rId42"/>
    <p:sldId id="713" r:id="rId43"/>
    <p:sldId id="578" r:id="rId44"/>
    <p:sldId id="579" r:id="rId45"/>
    <p:sldId id="580" r:id="rId46"/>
    <p:sldId id="581" r:id="rId47"/>
    <p:sldId id="582" r:id="rId48"/>
    <p:sldId id="583" r:id="rId49"/>
    <p:sldId id="974" r:id="rId50"/>
    <p:sldId id="975" r:id="rId51"/>
    <p:sldId id="982" r:id="rId52"/>
    <p:sldId id="700" r:id="rId53"/>
    <p:sldId id="739" r:id="rId54"/>
    <p:sldId id="740" r:id="rId55"/>
    <p:sldId id="893" r:id="rId56"/>
    <p:sldId id="894" r:id="rId57"/>
    <p:sldId id="899" r:id="rId58"/>
    <p:sldId id="895" r:id="rId59"/>
    <p:sldId id="897" r:id="rId60"/>
    <p:sldId id="604" r:id="rId61"/>
    <p:sldId id="898" r:id="rId62"/>
    <p:sldId id="922" r:id="rId63"/>
    <p:sldId id="883" r:id="rId64"/>
    <p:sldId id="884" r:id="rId65"/>
    <p:sldId id="885" r:id="rId66"/>
    <p:sldId id="886" r:id="rId67"/>
    <p:sldId id="887" r:id="rId68"/>
    <p:sldId id="888" r:id="rId69"/>
    <p:sldId id="889" r:id="rId70"/>
    <p:sldId id="878" r:id="rId71"/>
    <p:sldId id="879" r:id="rId72"/>
    <p:sldId id="880" r:id="rId73"/>
    <p:sldId id="881" r:id="rId74"/>
    <p:sldId id="882" r:id="rId75"/>
    <p:sldId id="782" r:id="rId76"/>
    <p:sldId id="590" r:id="rId77"/>
    <p:sldId id="592" r:id="rId78"/>
    <p:sldId id="594" r:id="rId79"/>
    <p:sldId id="783" r:id="rId80"/>
    <p:sldId id="742" r:id="rId81"/>
    <p:sldId id="746" r:id="rId82"/>
    <p:sldId id="748" r:id="rId83"/>
    <p:sldId id="749" r:id="rId84"/>
    <p:sldId id="752" r:id="rId85"/>
    <p:sldId id="753" r:id="rId86"/>
    <p:sldId id="757" r:id="rId87"/>
    <p:sldId id="759" r:id="rId88"/>
    <p:sldId id="760" r:id="rId89"/>
    <p:sldId id="761" r:id="rId90"/>
    <p:sldId id="763" r:id="rId91"/>
    <p:sldId id="762" r:id="rId92"/>
    <p:sldId id="966" r:id="rId93"/>
    <p:sldId id="967" r:id="rId94"/>
    <p:sldId id="970" r:id="rId95"/>
    <p:sldId id="969" r:id="rId96"/>
    <p:sldId id="972" r:id="rId97"/>
    <p:sldId id="968" r:id="rId98"/>
    <p:sldId id="439" r:id="rId99"/>
    <p:sldId id="440" r:id="rId100"/>
    <p:sldId id="442" r:id="rId101"/>
    <p:sldId id="973" r:id="rId102"/>
    <p:sldId id="717" r:id="rId103"/>
    <p:sldId id="776" r:id="rId104"/>
    <p:sldId id="777" r:id="rId105"/>
    <p:sldId id="709" r:id="rId106"/>
    <p:sldId id="282" r:id="rId107"/>
    <p:sldId id="509" r:id="rId108"/>
    <p:sldId id="774" r:id="rId109"/>
    <p:sldId id="510" r:id="rId110"/>
    <p:sldId id="512" r:id="rId111"/>
    <p:sldId id="513" r:id="rId112"/>
    <p:sldId id="514" r:id="rId113"/>
    <p:sldId id="977" r:id="rId114"/>
    <p:sldId id="978" r:id="rId115"/>
    <p:sldId id="979" r:id="rId116"/>
    <p:sldId id="786" r:id="rId117"/>
    <p:sldId id="719" r:id="rId118"/>
    <p:sldId id="905" r:id="rId119"/>
    <p:sldId id="287" r:id="rId120"/>
    <p:sldId id="983" r:id="rId121"/>
    <p:sldId id="984" r:id="rId1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AAB3"/>
    <a:srgbClr val="3A5372"/>
    <a:srgbClr val="48A3AE"/>
    <a:srgbClr val="BDC673"/>
    <a:srgbClr val="E8DB21"/>
    <a:srgbClr val="FBEC23"/>
    <a:srgbClr val="529DD0"/>
    <a:srgbClr val="338F3E"/>
    <a:srgbClr val="1ACB04"/>
    <a:srgbClr val="CF0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6" autoAdjust="0"/>
    <p:restoredTop sz="84141" autoAdjust="0"/>
  </p:normalViewPr>
  <p:slideViewPr>
    <p:cSldViewPr snapToGrid="0" snapToObjects="1">
      <p:cViewPr>
        <p:scale>
          <a:sx n="110" d="100"/>
          <a:sy n="110" d="100"/>
        </p:scale>
        <p:origin x="208" y="51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448"/>
    </p:cViewPr>
  </p:sorterViewPr>
  <p:notesViewPr>
    <p:cSldViewPr snapToGrid="0" snapToObjects="1" showGuides="1">
      <p:cViewPr varScale="1">
        <p:scale>
          <a:sx n="89" d="100"/>
          <a:sy n="89" d="100"/>
        </p:scale>
        <p:origin x="2112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notesMaster" Target="notesMasters/notesMaster1.xml"/><Relationship Id="rId124" Type="http://schemas.openxmlformats.org/officeDocument/2006/relationships/handoutMaster" Target="handoutMasters/handoutMaster1.xml"/><Relationship Id="rId125" Type="http://schemas.openxmlformats.org/officeDocument/2006/relationships/presProps" Target="presProps.xml"/><Relationship Id="rId126" Type="http://schemas.openxmlformats.org/officeDocument/2006/relationships/viewProps" Target="viewProps.xml"/><Relationship Id="rId127" Type="http://schemas.openxmlformats.org/officeDocument/2006/relationships/theme" Target="theme/theme1.xml"/><Relationship Id="rId12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yveslongtin1:Dropbox:Virtual%20USB%20Key:Pre&#769;vention:Clostridium%20difficile:Asymptomatic%20carriers:Porteurs%20asymptos%20projet%20IUCPQ%202012:Summary%20IUCPQ%20SPIN-CD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yveslongtin1:Dropbox:Virtual%20USB%20Key:Pr&#233;vention:Clostridium%20difficile:Asymptomatic%20carriers:Porteurs%20asymptos%20projet%20IUCPQ%202012:Summary%20IUCPQ%20SPIN-CD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Macintosh%20HD:Users:yveslongtin1:Dropbox:Virtual%20USB%20Key:Pre&#769;vention:Clostridium%20difficile:Asymptomatic%20carriers:Porteurs%20asymptos%20projet%20IUCPQ%202012:Summary%20IUCPQ%20SPIN-CD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Macintosh%20HD:Users:yveslongtin1:Dropbox:Virtual%20USB%20Key:Pr&#233;vention:Clostridium%20difficile:Asymptomatic%20carriers:Porteurs%20asymptos%20projet%20IUCPQ%202012:Summary%20IUCPQ%20SPIN-CD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5.xml"/><Relationship Id="rId2" Type="http://schemas.openxmlformats.org/officeDocument/2006/relationships/oleObject" Target="Macintosh%20HD:Users:yveslongtin1:Dropbox:Virtual%20USB%20Key:Pr&#233;vention:Clostridium%20difficile:Asymptomatic%20carriers:CDC%20Collaboration:QHLI%20Data%20for%20CDC%20V2%202017-04-1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6.xml"/><Relationship Id="rId2" Type="http://schemas.openxmlformats.org/officeDocument/2006/relationships/oleObject" Target="Macintosh%20HD:Users:yveslongtin1:Dropbox:Virtual%20USB%20Key:Pr&#233;vention:Clostridium%20difficile:Asymptomatic%20carriers:CDC%20Collaboration:QHLI%20Data%20for%20CDC%20V2%202017-04-1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7.xml"/><Relationship Id="rId2" Type="http://schemas.openxmlformats.org/officeDocument/2006/relationships/oleObject" Target="file:////C:\My_SAS_Files\Analyses_SAS\Bilan%20analyse%20DACD%20avril%2015%20-%20mars%2016\Rapport%20DACD%202015-2016\tab%20et%20grap%20DACD1516_v3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745887447904567"/>
          <c:y val="0.181757751937255"/>
          <c:w val="0.822129001638164"/>
          <c:h val="0.734018939874424"/>
        </c:manualLayout>
      </c:layout>
      <c:lineChart>
        <c:grouping val="standard"/>
        <c:varyColors val="0"/>
        <c:ser>
          <c:idx val="4"/>
          <c:order val="0"/>
          <c:tx>
            <c:strRef>
              <c:f>'Rodica-Elise (2)'!$AQ$1</c:f>
              <c:strCache>
                <c:ptCount val="1"/>
                <c:pt idx="0">
                  <c:v>Province (n=94)</c:v>
                </c:pt>
              </c:strCache>
            </c:strRef>
          </c:tx>
          <c:spPr>
            <a:ln w="12700"/>
            <a:effectLst/>
          </c:spPr>
          <c:marker>
            <c:symbol val="none"/>
          </c:marker>
          <c:cat>
            <c:numRef>
              <c:f>'Rodica-Elise (2)'!$A$2:$A$138</c:f>
              <c:numCache>
                <c:formatCode>General</c:formatCode>
                <c:ptCount val="13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</c:numCache>
            </c:numRef>
          </c:cat>
          <c:val>
            <c:numRef>
              <c:f>'Rodica-Elise (2)'!$AQ$2:$AQ$138</c:f>
              <c:numCache>
                <c:formatCode>General</c:formatCode>
                <c:ptCount val="137"/>
                <c:pt idx="0">
                  <c:v>10.7</c:v>
                </c:pt>
                <c:pt idx="1">
                  <c:v>11.5</c:v>
                </c:pt>
                <c:pt idx="2">
                  <c:v>13.6</c:v>
                </c:pt>
                <c:pt idx="3">
                  <c:v>12.4</c:v>
                </c:pt>
                <c:pt idx="4">
                  <c:v>12.5</c:v>
                </c:pt>
                <c:pt idx="5">
                  <c:v>16.3</c:v>
                </c:pt>
                <c:pt idx="6">
                  <c:v>18.5</c:v>
                </c:pt>
                <c:pt idx="7">
                  <c:v>15.0</c:v>
                </c:pt>
                <c:pt idx="8">
                  <c:v>13.4</c:v>
                </c:pt>
                <c:pt idx="9">
                  <c:v>12.4</c:v>
                </c:pt>
                <c:pt idx="10">
                  <c:v>10.3</c:v>
                </c:pt>
                <c:pt idx="11">
                  <c:v>9.5</c:v>
                </c:pt>
                <c:pt idx="12">
                  <c:v>7.9</c:v>
                </c:pt>
                <c:pt idx="13">
                  <c:v>7.0</c:v>
                </c:pt>
                <c:pt idx="14">
                  <c:v>7.0</c:v>
                </c:pt>
                <c:pt idx="15">
                  <c:v>7.2</c:v>
                </c:pt>
                <c:pt idx="16">
                  <c:v>7.9</c:v>
                </c:pt>
                <c:pt idx="17">
                  <c:v>7.7</c:v>
                </c:pt>
                <c:pt idx="18">
                  <c:v>9.700000000000001</c:v>
                </c:pt>
                <c:pt idx="19">
                  <c:v>9.3</c:v>
                </c:pt>
                <c:pt idx="20">
                  <c:v>9.200000000000001</c:v>
                </c:pt>
                <c:pt idx="21">
                  <c:v>9.1</c:v>
                </c:pt>
                <c:pt idx="22">
                  <c:v>8.8</c:v>
                </c:pt>
                <c:pt idx="23">
                  <c:v>7.9</c:v>
                </c:pt>
                <c:pt idx="24">
                  <c:v>7.5</c:v>
                </c:pt>
                <c:pt idx="25">
                  <c:v>6.8</c:v>
                </c:pt>
                <c:pt idx="26">
                  <c:v>6.4</c:v>
                </c:pt>
                <c:pt idx="27">
                  <c:v>7.8</c:v>
                </c:pt>
                <c:pt idx="28">
                  <c:v>8.4</c:v>
                </c:pt>
                <c:pt idx="29">
                  <c:v>8.9</c:v>
                </c:pt>
                <c:pt idx="30">
                  <c:v>9.0</c:v>
                </c:pt>
                <c:pt idx="31">
                  <c:v>11.4</c:v>
                </c:pt>
                <c:pt idx="32">
                  <c:v>10.7</c:v>
                </c:pt>
                <c:pt idx="33">
                  <c:v>10.9</c:v>
                </c:pt>
                <c:pt idx="34">
                  <c:v>10.8</c:v>
                </c:pt>
                <c:pt idx="35">
                  <c:v>9.9</c:v>
                </c:pt>
                <c:pt idx="36">
                  <c:v>8.1</c:v>
                </c:pt>
                <c:pt idx="37">
                  <c:v>7.9</c:v>
                </c:pt>
                <c:pt idx="38">
                  <c:v>6.0</c:v>
                </c:pt>
                <c:pt idx="39">
                  <c:v>6.2</c:v>
                </c:pt>
                <c:pt idx="40">
                  <c:v>6.6</c:v>
                </c:pt>
                <c:pt idx="41">
                  <c:v>5.6</c:v>
                </c:pt>
                <c:pt idx="42">
                  <c:v>6.0</c:v>
                </c:pt>
                <c:pt idx="43">
                  <c:v>5.8</c:v>
                </c:pt>
                <c:pt idx="44">
                  <c:v>6.3</c:v>
                </c:pt>
                <c:pt idx="45">
                  <c:v>6.8</c:v>
                </c:pt>
                <c:pt idx="46">
                  <c:v>8.1</c:v>
                </c:pt>
                <c:pt idx="47">
                  <c:v>7.6</c:v>
                </c:pt>
                <c:pt idx="48">
                  <c:v>7.5</c:v>
                </c:pt>
                <c:pt idx="49">
                  <c:v>6.0</c:v>
                </c:pt>
                <c:pt idx="50">
                  <c:v>6.1</c:v>
                </c:pt>
                <c:pt idx="51">
                  <c:v>5.7</c:v>
                </c:pt>
                <c:pt idx="52">
                  <c:v>5.8</c:v>
                </c:pt>
                <c:pt idx="53">
                  <c:v>5.0</c:v>
                </c:pt>
                <c:pt idx="54">
                  <c:v>6.5</c:v>
                </c:pt>
                <c:pt idx="55">
                  <c:v>6.3</c:v>
                </c:pt>
                <c:pt idx="56">
                  <c:v>7.0</c:v>
                </c:pt>
                <c:pt idx="57">
                  <c:v>6.2</c:v>
                </c:pt>
                <c:pt idx="58">
                  <c:v>7.0</c:v>
                </c:pt>
                <c:pt idx="59">
                  <c:v>6.9</c:v>
                </c:pt>
                <c:pt idx="60">
                  <c:v>7.5</c:v>
                </c:pt>
                <c:pt idx="61">
                  <c:v>7.6</c:v>
                </c:pt>
                <c:pt idx="62">
                  <c:v>6.7</c:v>
                </c:pt>
                <c:pt idx="63">
                  <c:v>5.9</c:v>
                </c:pt>
                <c:pt idx="64">
                  <c:v>5.4</c:v>
                </c:pt>
                <c:pt idx="65">
                  <c:v>5.5</c:v>
                </c:pt>
                <c:pt idx="66">
                  <c:v>4.4</c:v>
                </c:pt>
                <c:pt idx="67">
                  <c:v>6.3</c:v>
                </c:pt>
                <c:pt idx="68">
                  <c:v>6.2</c:v>
                </c:pt>
                <c:pt idx="69">
                  <c:v>7.1</c:v>
                </c:pt>
                <c:pt idx="70">
                  <c:v>6.8</c:v>
                </c:pt>
                <c:pt idx="71">
                  <c:v>6.7</c:v>
                </c:pt>
                <c:pt idx="72">
                  <c:v>6.2</c:v>
                </c:pt>
                <c:pt idx="73">
                  <c:v>6.4</c:v>
                </c:pt>
                <c:pt idx="74">
                  <c:v>6.0</c:v>
                </c:pt>
                <c:pt idx="75">
                  <c:v>6.0</c:v>
                </c:pt>
                <c:pt idx="76">
                  <c:v>5.9</c:v>
                </c:pt>
                <c:pt idx="77">
                  <c:v>6.7</c:v>
                </c:pt>
                <c:pt idx="78">
                  <c:v>5.1</c:v>
                </c:pt>
                <c:pt idx="79">
                  <c:v>6.4</c:v>
                </c:pt>
                <c:pt idx="80">
                  <c:v>6.5</c:v>
                </c:pt>
                <c:pt idx="81">
                  <c:v>6.8</c:v>
                </c:pt>
                <c:pt idx="82">
                  <c:v>7.7</c:v>
                </c:pt>
                <c:pt idx="83">
                  <c:v>7.9</c:v>
                </c:pt>
                <c:pt idx="84">
                  <c:v>10.0</c:v>
                </c:pt>
                <c:pt idx="85">
                  <c:v>9.6</c:v>
                </c:pt>
                <c:pt idx="86">
                  <c:v>8.9</c:v>
                </c:pt>
                <c:pt idx="87">
                  <c:v>8.6</c:v>
                </c:pt>
                <c:pt idx="88">
                  <c:v>7.6</c:v>
                </c:pt>
                <c:pt idx="89">
                  <c:v>6.9</c:v>
                </c:pt>
                <c:pt idx="90">
                  <c:v>6.4</c:v>
                </c:pt>
                <c:pt idx="91">
                  <c:v>6.5</c:v>
                </c:pt>
                <c:pt idx="92">
                  <c:v>6.6</c:v>
                </c:pt>
                <c:pt idx="93">
                  <c:v>6.9</c:v>
                </c:pt>
                <c:pt idx="94">
                  <c:v>6.9</c:v>
                </c:pt>
                <c:pt idx="95">
                  <c:v>6.5</c:v>
                </c:pt>
                <c:pt idx="96">
                  <c:v>6.8</c:v>
                </c:pt>
                <c:pt idx="97">
                  <c:v>7.6</c:v>
                </c:pt>
                <c:pt idx="98">
                  <c:v>8.3</c:v>
                </c:pt>
                <c:pt idx="99">
                  <c:v>8.0</c:v>
                </c:pt>
                <c:pt idx="100">
                  <c:v>7.1</c:v>
                </c:pt>
                <c:pt idx="101">
                  <c:v>6.9</c:v>
                </c:pt>
                <c:pt idx="102">
                  <c:v>6.5</c:v>
                </c:pt>
                <c:pt idx="103">
                  <c:v>6.5</c:v>
                </c:pt>
                <c:pt idx="104">
                  <c:v>5.9</c:v>
                </c:pt>
                <c:pt idx="105">
                  <c:v>5.5</c:v>
                </c:pt>
                <c:pt idx="106">
                  <c:v>6.7</c:v>
                </c:pt>
                <c:pt idx="107">
                  <c:v>7.0</c:v>
                </c:pt>
                <c:pt idx="108">
                  <c:v>7.3</c:v>
                </c:pt>
                <c:pt idx="109">
                  <c:v>10.0</c:v>
                </c:pt>
                <c:pt idx="110">
                  <c:v>9.0</c:v>
                </c:pt>
                <c:pt idx="111">
                  <c:v>7.8</c:v>
                </c:pt>
                <c:pt idx="112">
                  <c:v>8.4</c:v>
                </c:pt>
                <c:pt idx="113">
                  <c:v>6.6</c:v>
                </c:pt>
                <c:pt idx="114">
                  <c:v>6.6</c:v>
                </c:pt>
                <c:pt idx="115">
                  <c:v>6.2</c:v>
                </c:pt>
                <c:pt idx="116">
                  <c:v>6.7</c:v>
                </c:pt>
                <c:pt idx="117">
                  <c:v>6.1</c:v>
                </c:pt>
                <c:pt idx="118">
                  <c:v>6.6</c:v>
                </c:pt>
                <c:pt idx="119">
                  <c:v>5.9</c:v>
                </c:pt>
                <c:pt idx="120">
                  <c:v>7.2</c:v>
                </c:pt>
                <c:pt idx="121">
                  <c:v>7.6</c:v>
                </c:pt>
                <c:pt idx="122">
                  <c:v>9.0</c:v>
                </c:pt>
                <c:pt idx="123">
                  <c:v>8.4</c:v>
                </c:pt>
                <c:pt idx="124">
                  <c:v>8.5</c:v>
                </c:pt>
                <c:pt idx="125">
                  <c:v>9.0</c:v>
                </c:pt>
                <c:pt idx="126">
                  <c:v>7.2</c:v>
                </c:pt>
                <c:pt idx="127">
                  <c:v>6.8</c:v>
                </c:pt>
                <c:pt idx="128">
                  <c:v>6.4</c:v>
                </c:pt>
                <c:pt idx="129">
                  <c:v>6.3</c:v>
                </c:pt>
                <c:pt idx="130">
                  <c:v>5.9</c:v>
                </c:pt>
                <c:pt idx="131">
                  <c:v>5.8</c:v>
                </c:pt>
                <c:pt idx="132">
                  <c:v>5.5</c:v>
                </c:pt>
                <c:pt idx="133">
                  <c:v>5.5</c:v>
                </c:pt>
                <c:pt idx="134">
                  <c:v>6.5</c:v>
                </c:pt>
                <c:pt idx="135">
                  <c:v>8.1</c:v>
                </c:pt>
                <c:pt idx="136">
                  <c:v>7.5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0B7-F445-9771-B32FF6FFC9F2}"/>
            </c:ext>
          </c:extLst>
        </c:ser>
        <c:ser>
          <c:idx val="1"/>
          <c:order val="1"/>
          <c:tx>
            <c:strRef>
              <c:f>'Rodica-Elise (2)'!$AN$1</c:f>
              <c:strCache>
                <c:ptCount val="1"/>
                <c:pt idx="0">
                  <c:v>Quebec Heart and Lung Institute</c:v>
                </c:pt>
              </c:strCache>
            </c:strRef>
          </c:tx>
          <c:spPr>
            <a:ln w="12700">
              <a:solidFill>
                <a:srgbClr val="FF0000"/>
              </a:solidFill>
            </a:ln>
            <a:effectLst/>
          </c:spPr>
          <c:marker>
            <c:symbol val="none"/>
          </c:marker>
          <c:cat>
            <c:numRef>
              <c:f>'Rodica-Elise (2)'!$A$2:$A$138</c:f>
              <c:numCache>
                <c:formatCode>General</c:formatCode>
                <c:ptCount val="13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</c:numCache>
            </c:numRef>
          </c:cat>
          <c:val>
            <c:numRef>
              <c:f>'Rodica-Elise (2)'!$AN$2:$AN$138</c:f>
              <c:numCache>
                <c:formatCode>General</c:formatCode>
                <c:ptCount val="137"/>
                <c:pt idx="0">
                  <c:v>7.2</c:v>
                </c:pt>
                <c:pt idx="1">
                  <c:v>2.6</c:v>
                </c:pt>
                <c:pt idx="2">
                  <c:v>6.8</c:v>
                </c:pt>
                <c:pt idx="3">
                  <c:v>5.2</c:v>
                </c:pt>
                <c:pt idx="4">
                  <c:v>2.7</c:v>
                </c:pt>
                <c:pt idx="5">
                  <c:v>13.3</c:v>
                </c:pt>
                <c:pt idx="6">
                  <c:v>9.200000000000001</c:v>
                </c:pt>
                <c:pt idx="7">
                  <c:v>17.8</c:v>
                </c:pt>
                <c:pt idx="8">
                  <c:v>7.5</c:v>
                </c:pt>
                <c:pt idx="9">
                  <c:v>6.5</c:v>
                </c:pt>
                <c:pt idx="10">
                  <c:v>1.4</c:v>
                </c:pt>
                <c:pt idx="11">
                  <c:v>7.8</c:v>
                </c:pt>
                <c:pt idx="12">
                  <c:v>6.1</c:v>
                </c:pt>
                <c:pt idx="13">
                  <c:v>11.6</c:v>
                </c:pt>
                <c:pt idx="14">
                  <c:v>4.2</c:v>
                </c:pt>
                <c:pt idx="15">
                  <c:v>2.5</c:v>
                </c:pt>
                <c:pt idx="16">
                  <c:v>4.9</c:v>
                </c:pt>
                <c:pt idx="17">
                  <c:v>6.3</c:v>
                </c:pt>
                <c:pt idx="18">
                  <c:v>6.4</c:v>
                </c:pt>
                <c:pt idx="19">
                  <c:v>6.7</c:v>
                </c:pt>
                <c:pt idx="20">
                  <c:v>18.5</c:v>
                </c:pt>
                <c:pt idx="21">
                  <c:v>22.2</c:v>
                </c:pt>
                <c:pt idx="22">
                  <c:v>15.9</c:v>
                </c:pt>
                <c:pt idx="23">
                  <c:v>22.7</c:v>
                </c:pt>
                <c:pt idx="24">
                  <c:v>12.9</c:v>
                </c:pt>
                <c:pt idx="25">
                  <c:v>8.4</c:v>
                </c:pt>
                <c:pt idx="26">
                  <c:v>19.9</c:v>
                </c:pt>
                <c:pt idx="27">
                  <c:v>28.6</c:v>
                </c:pt>
                <c:pt idx="28">
                  <c:v>17.5</c:v>
                </c:pt>
                <c:pt idx="29">
                  <c:v>10.6</c:v>
                </c:pt>
                <c:pt idx="30">
                  <c:v>9.6</c:v>
                </c:pt>
                <c:pt idx="31">
                  <c:v>18.4</c:v>
                </c:pt>
                <c:pt idx="32">
                  <c:v>13.9</c:v>
                </c:pt>
                <c:pt idx="33">
                  <c:v>12.2</c:v>
                </c:pt>
                <c:pt idx="34">
                  <c:v>8.200000000000001</c:v>
                </c:pt>
                <c:pt idx="35">
                  <c:v>20.6</c:v>
                </c:pt>
                <c:pt idx="36">
                  <c:v>15.1</c:v>
                </c:pt>
                <c:pt idx="37">
                  <c:v>9.200000000000001</c:v>
                </c:pt>
                <c:pt idx="38">
                  <c:v>3.2</c:v>
                </c:pt>
                <c:pt idx="39">
                  <c:v>9.700000000000001</c:v>
                </c:pt>
                <c:pt idx="40">
                  <c:v>4.2</c:v>
                </c:pt>
                <c:pt idx="41">
                  <c:v>4.3</c:v>
                </c:pt>
                <c:pt idx="42">
                  <c:v>5.6</c:v>
                </c:pt>
                <c:pt idx="43">
                  <c:v>13.0</c:v>
                </c:pt>
                <c:pt idx="44">
                  <c:v>1.4</c:v>
                </c:pt>
                <c:pt idx="45">
                  <c:v>2.8</c:v>
                </c:pt>
                <c:pt idx="46">
                  <c:v>5.3</c:v>
                </c:pt>
                <c:pt idx="47">
                  <c:v>4.5</c:v>
                </c:pt>
                <c:pt idx="48">
                  <c:v>7.0</c:v>
                </c:pt>
                <c:pt idx="49">
                  <c:v>4.3</c:v>
                </c:pt>
                <c:pt idx="50">
                  <c:v>6.4</c:v>
                </c:pt>
                <c:pt idx="51">
                  <c:v>1.6</c:v>
                </c:pt>
                <c:pt idx="52">
                  <c:v>7.7</c:v>
                </c:pt>
                <c:pt idx="53">
                  <c:v>5.5</c:v>
                </c:pt>
                <c:pt idx="54">
                  <c:v>5.5</c:v>
                </c:pt>
                <c:pt idx="55">
                  <c:v>5.3</c:v>
                </c:pt>
                <c:pt idx="56">
                  <c:v>8.9</c:v>
                </c:pt>
                <c:pt idx="57">
                  <c:v>2.7</c:v>
                </c:pt>
                <c:pt idx="58">
                  <c:v>12.8</c:v>
                </c:pt>
                <c:pt idx="59">
                  <c:v>10.6</c:v>
                </c:pt>
                <c:pt idx="60">
                  <c:v>15.3</c:v>
                </c:pt>
                <c:pt idx="61">
                  <c:v>10.6</c:v>
                </c:pt>
                <c:pt idx="62">
                  <c:v>5.7</c:v>
                </c:pt>
                <c:pt idx="63">
                  <c:v>1.6</c:v>
                </c:pt>
                <c:pt idx="64">
                  <c:v>1.5</c:v>
                </c:pt>
                <c:pt idx="65">
                  <c:v>5.8</c:v>
                </c:pt>
                <c:pt idx="66">
                  <c:v>1.3</c:v>
                </c:pt>
                <c:pt idx="67">
                  <c:v>1.4</c:v>
                </c:pt>
                <c:pt idx="68">
                  <c:v>8.0</c:v>
                </c:pt>
                <c:pt idx="69">
                  <c:v>19.2</c:v>
                </c:pt>
                <c:pt idx="70">
                  <c:v>13.1</c:v>
                </c:pt>
                <c:pt idx="71">
                  <c:v>23.0</c:v>
                </c:pt>
                <c:pt idx="72">
                  <c:v>9.200000000000001</c:v>
                </c:pt>
                <c:pt idx="73">
                  <c:v>6.3</c:v>
                </c:pt>
                <c:pt idx="74">
                  <c:v>5.3</c:v>
                </c:pt>
                <c:pt idx="75">
                  <c:v>7.1</c:v>
                </c:pt>
                <c:pt idx="76">
                  <c:v>3.1</c:v>
                </c:pt>
                <c:pt idx="77">
                  <c:v>2.9</c:v>
                </c:pt>
                <c:pt idx="78">
                  <c:v>4.1</c:v>
                </c:pt>
                <c:pt idx="79">
                  <c:v>4.0</c:v>
                </c:pt>
                <c:pt idx="80">
                  <c:v>5.2</c:v>
                </c:pt>
                <c:pt idx="81">
                  <c:v>5.1</c:v>
                </c:pt>
                <c:pt idx="82">
                  <c:v>3.0</c:v>
                </c:pt>
                <c:pt idx="83">
                  <c:v>13.6</c:v>
                </c:pt>
                <c:pt idx="84">
                  <c:v>9.0</c:v>
                </c:pt>
                <c:pt idx="85">
                  <c:v>10.0</c:v>
                </c:pt>
                <c:pt idx="86">
                  <c:v>11.4</c:v>
                </c:pt>
                <c:pt idx="87">
                  <c:v>20.1</c:v>
                </c:pt>
                <c:pt idx="88">
                  <c:v>10.8</c:v>
                </c:pt>
                <c:pt idx="89">
                  <c:v>17.8</c:v>
                </c:pt>
                <c:pt idx="90">
                  <c:v>4.6</c:v>
                </c:pt>
                <c:pt idx="91">
                  <c:v>4.5</c:v>
                </c:pt>
                <c:pt idx="92">
                  <c:v>6.5</c:v>
                </c:pt>
                <c:pt idx="93">
                  <c:v>5.2</c:v>
                </c:pt>
                <c:pt idx="94">
                  <c:v>7.9</c:v>
                </c:pt>
                <c:pt idx="95">
                  <c:v>7.0</c:v>
                </c:pt>
                <c:pt idx="96">
                  <c:v>7.5</c:v>
                </c:pt>
                <c:pt idx="97">
                  <c:v>7.4</c:v>
                </c:pt>
                <c:pt idx="98">
                  <c:v>4.0</c:v>
                </c:pt>
                <c:pt idx="99">
                  <c:v>8.1</c:v>
                </c:pt>
                <c:pt idx="100">
                  <c:v>0.0</c:v>
                </c:pt>
                <c:pt idx="101">
                  <c:v>9.6</c:v>
                </c:pt>
                <c:pt idx="102">
                  <c:v>4.4</c:v>
                </c:pt>
                <c:pt idx="103">
                  <c:v>3.1</c:v>
                </c:pt>
                <c:pt idx="104">
                  <c:v>4.1</c:v>
                </c:pt>
                <c:pt idx="105">
                  <c:v>1.3</c:v>
                </c:pt>
                <c:pt idx="106">
                  <c:v>7.6</c:v>
                </c:pt>
                <c:pt idx="107">
                  <c:v>8.700000000000001</c:v>
                </c:pt>
                <c:pt idx="108">
                  <c:v>4.3</c:v>
                </c:pt>
                <c:pt idx="109">
                  <c:v>12.0</c:v>
                </c:pt>
                <c:pt idx="110">
                  <c:v>3.7</c:v>
                </c:pt>
                <c:pt idx="111">
                  <c:v>11.4</c:v>
                </c:pt>
                <c:pt idx="112">
                  <c:v>17.3</c:v>
                </c:pt>
                <c:pt idx="113">
                  <c:v>1.3</c:v>
                </c:pt>
                <c:pt idx="114">
                  <c:v>1.4</c:v>
                </c:pt>
                <c:pt idx="115">
                  <c:v>1.5</c:v>
                </c:pt>
                <c:pt idx="116">
                  <c:v>6.3</c:v>
                </c:pt>
                <c:pt idx="117">
                  <c:v>2.7</c:v>
                </c:pt>
                <c:pt idx="118">
                  <c:v>7.7</c:v>
                </c:pt>
                <c:pt idx="119">
                  <c:v>5.0</c:v>
                </c:pt>
                <c:pt idx="120">
                  <c:v>6.3</c:v>
                </c:pt>
                <c:pt idx="121">
                  <c:v>2.9</c:v>
                </c:pt>
                <c:pt idx="122">
                  <c:v>6.1</c:v>
                </c:pt>
                <c:pt idx="123">
                  <c:v>3.7</c:v>
                </c:pt>
                <c:pt idx="124">
                  <c:v>1.5</c:v>
                </c:pt>
                <c:pt idx="125">
                  <c:v>4.2</c:v>
                </c:pt>
                <c:pt idx="126">
                  <c:v>3.9</c:v>
                </c:pt>
                <c:pt idx="127">
                  <c:v>5.5</c:v>
                </c:pt>
                <c:pt idx="128">
                  <c:v>3.0</c:v>
                </c:pt>
                <c:pt idx="129">
                  <c:v>4.6</c:v>
                </c:pt>
                <c:pt idx="130">
                  <c:v>1.4</c:v>
                </c:pt>
                <c:pt idx="131">
                  <c:v>0.0</c:v>
                </c:pt>
                <c:pt idx="132">
                  <c:v>1.3</c:v>
                </c:pt>
                <c:pt idx="133">
                  <c:v>0.0</c:v>
                </c:pt>
                <c:pt idx="134">
                  <c:v>2.9</c:v>
                </c:pt>
                <c:pt idx="135">
                  <c:v>2.5</c:v>
                </c:pt>
                <c:pt idx="136">
                  <c:v>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0B7-F445-9771-B32FF6FFC9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1687408"/>
        <c:axId val="1301689728"/>
      </c:lineChart>
      <c:catAx>
        <c:axId val="1301687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1301689728"/>
        <c:crosses val="autoZero"/>
        <c:auto val="1"/>
        <c:lblAlgn val="ctr"/>
        <c:lblOffset val="100"/>
        <c:noMultiLvlLbl val="0"/>
      </c:catAx>
      <c:valAx>
        <c:axId val="1301689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13016874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57668121555677"/>
          <c:y val="0.0"/>
          <c:w val="0.233542327543985"/>
          <c:h val="0.135108929308776"/>
        </c:manualLayout>
      </c:layout>
      <c:overlay val="0"/>
      <c:spPr>
        <a:ln w="0">
          <a:noFill/>
        </a:ln>
      </c:spPr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80381310126164"/>
          <c:y val="0.0771397355234902"/>
          <c:w val="0.855143444086161"/>
          <c:h val="0.680204882539786"/>
        </c:manualLayout>
      </c:layout>
      <c:lineChart>
        <c:grouping val="standard"/>
        <c:varyColors val="0"/>
        <c:ser>
          <c:idx val="1"/>
          <c:order val="0"/>
          <c:tx>
            <c:strRef>
              <c:f>'Rodica-Elise (2)'!$H$1</c:f>
              <c:strCache>
                <c:ptCount val="1"/>
                <c:pt idx="0">
                  <c:v>CDI rates per 10,000 patient-days</c:v>
                </c:pt>
              </c:strCache>
            </c:strRef>
          </c:tx>
          <c:spPr>
            <a:ln w="9525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'Rodica-Elise (2)'!$A$2:$A$138</c:f>
              <c:numCache>
                <c:formatCode>General</c:formatCode>
                <c:ptCount val="13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</c:numCache>
            </c:numRef>
          </c:cat>
          <c:val>
            <c:numRef>
              <c:f>'Rodica-Elise (2)'!$H$2:$H$138</c:f>
              <c:numCache>
                <c:formatCode>General</c:formatCode>
                <c:ptCount val="137"/>
                <c:pt idx="0">
                  <c:v>7.2</c:v>
                </c:pt>
                <c:pt idx="1">
                  <c:v>2.6</c:v>
                </c:pt>
                <c:pt idx="2">
                  <c:v>6.8</c:v>
                </c:pt>
                <c:pt idx="3">
                  <c:v>5.2</c:v>
                </c:pt>
                <c:pt idx="4">
                  <c:v>2.7</c:v>
                </c:pt>
                <c:pt idx="5">
                  <c:v>13.3</c:v>
                </c:pt>
                <c:pt idx="6">
                  <c:v>9.200000000000001</c:v>
                </c:pt>
                <c:pt idx="7">
                  <c:v>17.8</c:v>
                </c:pt>
                <c:pt idx="8">
                  <c:v>7.5</c:v>
                </c:pt>
                <c:pt idx="9">
                  <c:v>6.5</c:v>
                </c:pt>
                <c:pt idx="10">
                  <c:v>1.4</c:v>
                </c:pt>
                <c:pt idx="11">
                  <c:v>7.8</c:v>
                </c:pt>
                <c:pt idx="12">
                  <c:v>6.1</c:v>
                </c:pt>
                <c:pt idx="13">
                  <c:v>11.6</c:v>
                </c:pt>
                <c:pt idx="14">
                  <c:v>4.2</c:v>
                </c:pt>
                <c:pt idx="15">
                  <c:v>2.5</c:v>
                </c:pt>
                <c:pt idx="16">
                  <c:v>4.9</c:v>
                </c:pt>
                <c:pt idx="17">
                  <c:v>6.3</c:v>
                </c:pt>
                <c:pt idx="18">
                  <c:v>6.4</c:v>
                </c:pt>
                <c:pt idx="19">
                  <c:v>6.7</c:v>
                </c:pt>
                <c:pt idx="20">
                  <c:v>18.5</c:v>
                </c:pt>
                <c:pt idx="21">
                  <c:v>22.2</c:v>
                </c:pt>
                <c:pt idx="22">
                  <c:v>15.9</c:v>
                </c:pt>
                <c:pt idx="23">
                  <c:v>22.7</c:v>
                </c:pt>
                <c:pt idx="24">
                  <c:v>12.9</c:v>
                </c:pt>
                <c:pt idx="25">
                  <c:v>8.4</c:v>
                </c:pt>
                <c:pt idx="26">
                  <c:v>19.9</c:v>
                </c:pt>
                <c:pt idx="27">
                  <c:v>28.6</c:v>
                </c:pt>
                <c:pt idx="28">
                  <c:v>17.5</c:v>
                </c:pt>
                <c:pt idx="29">
                  <c:v>10.6</c:v>
                </c:pt>
                <c:pt idx="30">
                  <c:v>9.6</c:v>
                </c:pt>
                <c:pt idx="31">
                  <c:v>18.4</c:v>
                </c:pt>
                <c:pt idx="32">
                  <c:v>13.9</c:v>
                </c:pt>
                <c:pt idx="33">
                  <c:v>12.2</c:v>
                </c:pt>
                <c:pt idx="34">
                  <c:v>8.200000000000001</c:v>
                </c:pt>
                <c:pt idx="35">
                  <c:v>20.6</c:v>
                </c:pt>
                <c:pt idx="36">
                  <c:v>15.1</c:v>
                </c:pt>
                <c:pt idx="37">
                  <c:v>9.200000000000001</c:v>
                </c:pt>
                <c:pt idx="38">
                  <c:v>3.2</c:v>
                </c:pt>
                <c:pt idx="39">
                  <c:v>9.700000000000001</c:v>
                </c:pt>
                <c:pt idx="40">
                  <c:v>4.2</c:v>
                </c:pt>
                <c:pt idx="41">
                  <c:v>4.3</c:v>
                </c:pt>
                <c:pt idx="42">
                  <c:v>5.6</c:v>
                </c:pt>
                <c:pt idx="43">
                  <c:v>13.0</c:v>
                </c:pt>
                <c:pt idx="44">
                  <c:v>1.4</c:v>
                </c:pt>
                <c:pt idx="45">
                  <c:v>2.8</c:v>
                </c:pt>
                <c:pt idx="46">
                  <c:v>5.3</c:v>
                </c:pt>
                <c:pt idx="47">
                  <c:v>4.5</c:v>
                </c:pt>
                <c:pt idx="48">
                  <c:v>7.0</c:v>
                </c:pt>
                <c:pt idx="49">
                  <c:v>4.3</c:v>
                </c:pt>
                <c:pt idx="50">
                  <c:v>6.4</c:v>
                </c:pt>
                <c:pt idx="51">
                  <c:v>1.6</c:v>
                </c:pt>
                <c:pt idx="52">
                  <c:v>7.7</c:v>
                </c:pt>
                <c:pt idx="53">
                  <c:v>5.5</c:v>
                </c:pt>
                <c:pt idx="54">
                  <c:v>5.5</c:v>
                </c:pt>
                <c:pt idx="55">
                  <c:v>5.3</c:v>
                </c:pt>
                <c:pt idx="56">
                  <c:v>8.9</c:v>
                </c:pt>
                <c:pt idx="57">
                  <c:v>2.7</c:v>
                </c:pt>
                <c:pt idx="58">
                  <c:v>12.8</c:v>
                </c:pt>
                <c:pt idx="59">
                  <c:v>10.6</c:v>
                </c:pt>
                <c:pt idx="60">
                  <c:v>15.3</c:v>
                </c:pt>
                <c:pt idx="61">
                  <c:v>10.6</c:v>
                </c:pt>
                <c:pt idx="62">
                  <c:v>5.7</c:v>
                </c:pt>
                <c:pt idx="63">
                  <c:v>1.6</c:v>
                </c:pt>
                <c:pt idx="64">
                  <c:v>1.5</c:v>
                </c:pt>
                <c:pt idx="65">
                  <c:v>5.8</c:v>
                </c:pt>
                <c:pt idx="66">
                  <c:v>1.3</c:v>
                </c:pt>
                <c:pt idx="67">
                  <c:v>1.4</c:v>
                </c:pt>
                <c:pt idx="68">
                  <c:v>8.0</c:v>
                </c:pt>
                <c:pt idx="69">
                  <c:v>19.2</c:v>
                </c:pt>
                <c:pt idx="70">
                  <c:v>13.1</c:v>
                </c:pt>
                <c:pt idx="71">
                  <c:v>23.0</c:v>
                </c:pt>
                <c:pt idx="72">
                  <c:v>9.200000000000001</c:v>
                </c:pt>
                <c:pt idx="73">
                  <c:v>6.3</c:v>
                </c:pt>
                <c:pt idx="74">
                  <c:v>5.3</c:v>
                </c:pt>
                <c:pt idx="75">
                  <c:v>7.1</c:v>
                </c:pt>
                <c:pt idx="76">
                  <c:v>3.1</c:v>
                </c:pt>
                <c:pt idx="77">
                  <c:v>2.9</c:v>
                </c:pt>
                <c:pt idx="78">
                  <c:v>4.1</c:v>
                </c:pt>
                <c:pt idx="79">
                  <c:v>4.0</c:v>
                </c:pt>
                <c:pt idx="80">
                  <c:v>5.2</c:v>
                </c:pt>
                <c:pt idx="81">
                  <c:v>5.1</c:v>
                </c:pt>
                <c:pt idx="82">
                  <c:v>3.0</c:v>
                </c:pt>
                <c:pt idx="83">
                  <c:v>13.6</c:v>
                </c:pt>
                <c:pt idx="84">
                  <c:v>9.0</c:v>
                </c:pt>
                <c:pt idx="85">
                  <c:v>10.0</c:v>
                </c:pt>
                <c:pt idx="86">
                  <c:v>11.4</c:v>
                </c:pt>
                <c:pt idx="87">
                  <c:v>20.1</c:v>
                </c:pt>
                <c:pt idx="88">
                  <c:v>10.8</c:v>
                </c:pt>
                <c:pt idx="89">
                  <c:v>17.8</c:v>
                </c:pt>
                <c:pt idx="90">
                  <c:v>4.6</c:v>
                </c:pt>
                <c:pt idx="91">
                  <c:v>4.5</c:v>
                </c:pt>
                <c:pt idx="92">
                  <c:v>6.5</c:v>
                </c:pt>
                <c:pt idx="93">
                  <c:v>5.2</c:v>
                </c:pt>
                <c:pt idx="94">
                  <c:v>7.9</c:v>
                </c:pt>
                <c:pt idx="95">
                  <c:v>7.0</c:v>
                </c:pt>
                <c:pt idx="96">
                  <c:v>7.5</c:v>
                </c:pt>
                <c:pt idx="97">
                  <c:v>7.4</c:v>
                </c:pt>
                <c:pt idx="98">
                  <c:v>4.0</c:v>
                </c:pt>
                <c:pt idx="99">
                  <c:v>8.1</c:v>
                </c:pt>
                <c:pt idx="100">
                  <c:v>0.0</c:v>
                </c:pt>
                <c:pt idx="101">
                  <c:v>9.6</c:v>
                </c:pt>
                <c:pt idx="102">
                  <c:v>4.4</c:v>
                </c:pt>
                <c:pt idx="103">
                  <c:v>3.1</c:v>
                </c:pt>
                <c:pt idx="104">
                  <c:v>4.1</c:v>
                </c:pt>
                <c:pt idx="105">
                  <c:v>1.3</c:v>
                </c:pt>
                <c:pt idx="106">
                  <c:v>7.6</c:v>
                </c:pt>
                <c:pt idx="107">
                  <c:v>8.700000000000001</c:v>
                </c:pt>
                <c:pt idx="108">
                  <c:v>4.3</c:v>
                </c:pt>
                <c:pt idx="109">
                  <c:v>12.0</c:v>
                </c:pt>
                <c:pt idx="110">
                  <c:v>3.7</c:v>
                </c:pt>
                <c:pt idx="111" formatCode="0.0">
                  <c:v>11.44913313706248</c:v>
                </c:pt>
                <c:pt idx="112" formatCode="0.0">
                  <c:v>17.28048385354768</c:v>
                </c:pt>
                <c:pt idx="113" formatCode="0.0">
                  <c:v>1.328197635808208</c:v>
                </c:pt>
                <c:pt idx="114" formatCode="0.0">
                  <c:v>1.395089285714286</c:v>
                </c:pt>
                <c:pt idx="115" formatCode="0.0">
                  <c:v>1.45327713995059</c:v>
                </c:pt>
                <c:pt idx="116" formatCode="0.0">
                  <c:v>6.28930817610063</c:v>
                </c:pt>
                <c:pt idx="117" formatCode="0.0">
                  <c:v>2.69941962478067</c:v>
                </c:pt>
                <c:pt idx="118" formatCode="0.0">
                  <c:v>7.656967840735021</c:v>
                </c:pt>
                <c:pt idx="119" formatCode="0.0">
                  <c:v>4.967093008816589</c:v>
                </c:pt>
                <c:pt idx="120" formatCode="0.0">
                  <c:v>6.27982918864607</c:v>
                </c:pt>
                <c:pt idx="121" formatCode="0.0">
                  <c:v>2.875215641173086</c:v>
                </c:pt>
                <c:pt idx="122" formatCode="0.0">
                  <c:v>6.095330976471945</c:v>
                </c:pt>
                <c:pt idx="123" formatCode="0.0">
                  <c:v>3.706449221645663</c:v>
                </c:pt>
                <c:pt idx="124" formatCode="0.0">
                  <c:v>1.504211793020457</c:v>
                </c:pt>
                <c:pt idx="125" formatCode="0.0">
                  <c:v>4.243131430996075</c:v>
                </c:pt>
                <c:pt idx="126" formatCode="0.0">
                  <c:v>3.948927208108463</c:v>
                </c:pt>
                <c:pt idx="127" formatCode="0.0">
                  <c:v>5.482456140350876</c:v>
                </c:pt>
                <c:pt idx="128" formatCode="0.0">
                  <c:v>2.998500749625187</c:v>
                </c:pt>
                <c:pt idx="129" formatCode="0.0">
                  <c:v>4.574565416285425</c:v>
                </c:pt>
                <c:pt idx="130" formatCode="0.0">
                  <c:v>1.400952647800505</c:v>
                </c:pt>
                <c:pt idx="131" formatCode="0.0">
                  <c:v>0.0</c:v>
                </c:pt>
                <c:pt idx="132" formatCode="0.0">
                  <c:v>1.273236567354214</c:v>
                </c:pt>
                <c:pt idx="133" formatCode="0.0">
                  <c:v>0.0</c:v>
                </c:pt>
                <c:pt idx="134" formatCode="0.0">
                  <c:v>2.928686484111874</c:v>
                </c:pt>
                <c:pt idx="135" formatCode="0.0">
                  <c:v>2.509410288582183</c:v>
                </c:pt>
                <c:pt idx="136">
                  <c:v>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9511-2341-BFAF-5E48B2DA0A29}"/>
            </c:ext>
          </c:extLst>
        </c:ser>
        <c:ser>
          <c:idx val="0"/>
          <c:order val="1"/>
          <c:tx>
            <c:strRef>
              <c:f>'Rodica-Elise (2)'!$M$1</c:f>
              <c:strCache>
                <c:ptCount val="1"/>
                <c:pt idx="0">
                  <c:v>Government-imposed treshold</c:v>
                </c:pt>
              </c:strCache>
            </c:strRef>
          </c:tx>
          <c:spPr>
            <a:ln w="12700">
              <a:solidFill>
                <a:srgbClr val="1F497D">
                  <a:lumMod val="75000"/>
                </a:srgbClr>
              </a:solidFill>
              <a:prstDash val="sysDash"/>
            </a:ln>
            <a:effectLst/>
          </c:spPr>
          <c:marker>
            <c:symbol val="none"/>
          </c:marker>
          <c:val>
            <c:numRef>
              <c:f>'Rodica-Elise (2)'!$M$2:$M$138</c:f>
              <c:numCache>
                <c:formatCode>General</c:formatCode>
                <c:ptCount val="137"/>
                <c:pt idx="0">
                  <c:v>9.0</c:v>
                </c:pt>
                <c:pt idx="1">
                  <c:v>9.0</c:v>
                </c:pt>
                <c:pt idx="2">
                  <c:v>9.0</c:v>
                </c:pt>
                <c:pt idx="3">
                  <c:v>9.0</c:v>
                </c:pt>
                <c:pt idx="4">
                  <c:v>9.0</c:v>
                </c:pt>
                <c:pt idx="5">
                  <c:v>9.0</c:v>
                </c:pt>
                <c:pt idx="6">
                  <c:v>9.0</c:v>
                </c:pt>
                <c:pt idx="7">
                  <c:v>9.0</c:v>
                </c:pt>
                <c:pt idx="8">
                  <c:v>9.0</c:v>
                </c:pt>
                <c:pt idx="9">
                  <c:v>9.0</c:v>
                </c:pt>
                <c:pt idx="10">
                  <c:v>9.0</c:v>
                </c:pt>
                <c:pt idx="11">
                  <c:v>9.0</c:v>
                </c:pt>
                <c:pt idx="12">
                  <c:v>9.0</c:v>
                </c:pt>
                <c:pt idx="13">
                  <c:v>9.0</c:v>
                </c:pt>
                <c:pt idx="14">
                  <c:v>9.0</c:v>
                </c:pt>
                <c:pt idx="15">
                  <c:v>9.0</c:v>
                </c:pt>
                <c:pt idx="16">
                  <c:v>9.0</c:v>
                </c:pt>
                <c:pt idx="17">
                  <c:v>9.0</c:v>
                </c:pt>
                <c:pt idx="18">
                  <c:v>9.0</c:v>
                </c:pt>
                <c:pt idx="19">
                  <c:v>9.0</c:v>
                </c:pt>
                <c:pt idx="20">
                  <c:v>9.0</c:v>
                </c:pt>
                <c:pt idx="21">
                  <c:v>9.0</c:v>
                </c:pt>
                <c:pt idx="22">
                  <c:v>9.0</c:v>
                </c:pt>
                <c:pt idx="23">
                  <c:v>9.0</c:v>
                </c:pt>
                <c:pt idx="24">
                  <c:v>9.0</c:v>
                </c:pt>
                <c:pt idx="25">
                  <c:v>9.0</c:v>
                </c:pt>
                <c:pt idx="26">
                  <c:v>9.0</c:v>
                </c:pt>
                <c:pt idx="27">
                  <c:v>9.0</c:v>
                </c:pt>
                <c:pt idx="28">
                  <c:v>9.0</c:v>
                </c:pt>
                <c:pt idx="29">
                  <c:v>9.0</c:v>
                </c:pt>
                <c:pt idx="30">
                  <c:v>9.0</c:v>
                </c:pt>
                <c:pt idx="31">
                  <c:v>9.0</c:v>
                </c:pt>
                <c:pt idx="32">
                  <c:v>9.0</c:v>
                </c:pt>
                <c:pt idx="33">
                  <c:v>9.0</c:v>
                </c:pt>
                <c:pt idx="34">
                  <c:v>9.0</c:v>
                </c:pt>
                <c:pt idx="35">
                  <c:v>9.0</c:v>
                </c:pt>
                <c:pt idx="36">
                  <c:v>9.0</c:v>
                </c:pt>
                <c:pt idx="37">
                  <c:v>9.0</c:v>
                </c:pt>
                <c:pt idx="38">
                  <c:v>9.0</c:v>
                </c:pt>
                <c:pt idx="39">
                  <c:v>9.0</c:v>
                </c:pt>
                <c:pt idx="40">
                  <c:v>9.0</c:v>
                </c:pt>
                <c:pt idx="41">
                  <c:v>9.0</c:v>
                </c:pt>
                <c:pt idx="42">
                  <c:v>9.0</c:v>
                </c:pt>
                <c:pt idx="43">
                  <c:v>9.0</c:v>
                </c:pt>
                <c:pt idx="44">
                  <c:v>9.0</c:v>
                </c:pt>
                <c:pt idx="45">
                  <c:v>9.0</c:v>
                </c:pt>
                <c:pt idx="46">
                  <c:v>9.0</c:v>
                </c:pt>
                <c:pt idx="47">
                  <c:v>9.0</c:v>
                </c:pt>
                <c:pt idx="48">
                  <c:v>9.0</c:v>
                </c:pt>
                <c:pt idx="49">
                  <c:v>9.0</c:v>
                </c:pt>
                <c:pt idx="50">
                  <c:v>9.0</c:v>
                </c:pt>
                <c:pt idx="51">
                  <c:v>9.0</c:v>
                </c:pt>
                <c:pt idx="52">
                  <c:v>9.0</c:v>
                </c:pt>
                <c:pt idx="53">
                  <c:v>9.0</c:v>
                </c:pt>
                <c:pt idx="54">
                  <c:v>9.0</c:v>
                </c:pt>
                <c:pt idx="55">
                  <c:v>9.0</c:v>
                </c:pt>
                <c:pt idx="56">
                  <c:v>9.0</c:v>
                </c:pt>
                <c:pt idx="57">
                  <c:v>9.0</c:v>
                </c:pt>
                <c:pt idx="58">
                  <c:v>9.0</c:v>
                </c:pt>
                <c:pt idx="59">
                  <c:v>9.0</c:v>
                </c:pt>
                <c:pt idx="60">
                  <c:v>9.0</c:v>
                </c:pt>
                <c:pt idx="61">
                  <c:v>9.0</c:v>
                </c:pt>
                <c:pt idx="62">
                  <c:v>9.0</c:v>
                </c:pt>
                <c:pt idx="63">
                  <c:v>9.0</c:v>
                </c:pt>
                <c:pt idx="64">
                  <c:v>9.0</c:v>
                </c:pt>
                <c:pt idx="65">
                  <c:v>9.0</c:v>
                </c:pt>
                <c:pt idx="66">
                  <c:v>9.0</c:v>
                </c:pt>
                <c:pt idx="67">
                  <c:v>9.0</c:v>
                </c:pt>
                <c:pt idx="68">
                  <c:v>9.0</c:v>
                </c:pt>
                <c:pt idx="69">
                  <c:v>9.0</c:v>
                </c:pt>
                <c:pt idx="70">
                  <c:v>9.0</c:v>
                </c:pt>
                <c:pt idx="71">
                  <c:v>9.0</c:v>
                </c:pt>
                <c:pt idx="72">
                  <c:v>9.0</c:v>
                </c:pt>
                <c:pt idx="73">
                  <c:v>9.0</c:v>
                </c:pt>
                <c:pt idx="74">
                  <c:v>9.0</c:v>
                </c:pt>
                <c:pt idx="75">
                  <c:v>9.0</c:v>
                </c:pt>
                <c:pt idx="76">
                  <c:v>9.0</c:v>
                </c:pt>
                <c:pt idx="77">
                  <c:v>9.0</c:v>
                </c:pt>
                <c:pt idx="78">
                  <c:v>9.0</c:v>
                </c:pt>
                <c:pt idx="79">
                  <c:v>9.0</c:v>
                </c:pt>
                <c:pt idx="80">
                  <c:v>9.0</c:v>
                </c:pt>
                <c:pt idx="81">
                  <c:v>9.0</c:v>
                </c:pt>
                <c:pt idx="82">
                  <c:v>9.0</c:v>
                </c:pt>
                <c:pt idx="83">
                  <c:v>9.0</c:v>
                </c:pt>
                <c:pt idx="84">
                  <c:v>9.0</c:v>
                </c:pt>
                <c:pt idx="85">
                  <c:v>9.0</c:v>
                </c:pt>
                <c:pt idx="86">
                  <c:v>9.0</c:v>
                </c:pt>
                <c:pt idx="87">
                  <c:v>9.0</c:v>
                </c:pt>
                <c:pt idx="88">
                  <c:v>9.0</c:v>
                </c:pt>
                <c:pt idx="89">
                  <c:v>9.0</c:v>
                </c:pt>
                <c:pt idx="90">
                  <c:v>9.0</c:v>
                </c:pt>
                <c:pt idx="91">
                  <c:v>9.0</c:v>
                </c:pt>
                <c:pt idx="92">
                  <c:v>9.0</c:v>
                </c:pt>
                <c:pt idx="93">
                  <c:v>9.0</c:v>
                </c:pt>
                <c:pt idx="94">
                  <c:v>9.0</c:v>
                </c:pt>
                <c:pt idx="95">
                  <c:v>9.0</c:v>
                </c:pt>
                <c:pt idx="96">
                  <c:v>9.0</c:v>
                </c:pt>
                <c:pt idx="97">
                  <c:v>9.0</c:v>
                </c:pt>
                <c:pt idx="98">
                  <c:v>9.0</c:v>
                </c:pt>
                <c:pt idx="99">
                  <c:v>9.0</c:v>
                </c:pt>
                <c:pt idx="100">
                  <c:v>9.0</c:v>
                </c:pt>
                <c:pt idx="101">
                  <c:v>9.0</c:v>
                </c:pt>
                <c:pt idx="102">
                  <c:v>9.0</c:v>
                </c:pt>
                <c:pt idx="103">
                  <c:v>9.0</c:v>
                </c:pt>
                <c:pt idx="104">
                  <c:v>9.0</c:v>
                </c:pt>
                <c:pt idx="105">
                  <c:v>9.0</c:v>
                </c:pt>
                <c:pt idx="106">
                  <c:v>9.0</c:v>
                </c:pt>
                <c:pt idx="107">
                  <c:v>9.0</c:v>
                </c:pt>
                <c:pt idx="108">
                  <c:v>9.0</c:v>
                </c:pt>
                <c:pt idx="109">
                  <c:v>9.0</c:v>
                </c:pt>
                <c:pt idx="110">
                  <c:v>9.0</c:v>
                </c:pt>
                <c:pt idx="111">
                  <c:v>9.0</c:v>
                </c:pt>
                <c:pt idx="112">
                  <c:v>9.0</c:v>
                </c:pt>
                <c:pt idx="113">
                  <c:v>9.0</c:v>
                </c:pt>
                <c:pt idx="114">
                  <c:v>9.0</c:v>
                </c:pt>
                <c:pt idx="115">
                  <c:v>9.0</c:v>
                </c:pt>
                <c:pt idx="116">
                  <c:v>9.0</c:v>
                </c:pt>
                <c:pt idx="117">
                  <c:v>9.0</c:v>
                </c:pt>
                <c:pt idx="118">
                  <c:v>9.0</c:v>
                </c:pt>
                <c:pt idx="119">
                  <c:v>9.0</c:v>
                </c:pt>
                <c:pt idx="120">
                  <c:v>9.0</c:v>
                </c:pt>
                <c:pt idx="121">
                  <c:v>9.0</c:v>
                </c:pt>
                <c:pt idx="122">
                  <c:v>9.0</c:v>
                </c:pt>
                <c:pt idx="123">
                  <c:v>9.0</c:v>
                </c:pt>
                <c:pt idx="124">
                  <c:v>9.0</c:v>
                </c:pt>
                <c:pt idx="125">
                  <c:v>9.0</c:v>
                </c:pt>
                <c:pt idx="126">
                  <c:v>9.0</c:v>
                </c:pt>
                <c:pt idx="127">
                  <c:v>9.0</c:v>
                </c:pt>
                <c:pt idx="128">
                  <c:v>9.0</c:v>
                </c:pt>
                <c:pt idx="129">
                  <c:v>9.0</c:v>
                </c:pt>
                <c:pt idx="130">
                  <c:v>9.0</c:v>
                </c:pt>
                <c:pt idx="131">
                  <c:v>9.0</c:v>
                </c:pt>
                <c:pt idx="132">
                  <c:v>9.0</c:v>
                </c:pt>
                <c:pt idx="133">
                  <c:v>9.0</c:v>
                </c:pt>
                <c:pt idx="134">
                  <c:v>9.0</c:v>
                </c:pt>
                <c:pt idx="135">
                  <c:v>9.0</c:v>
                </c:pt>
                <c:pt idx="136">
                  <c:v>9.0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9511-2341-BFAF-5E48B2DA0A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1847408"/>
        <c:axId val="1301850160"/>
      </c:lineChart>
      <c:catAx>
        <c:axId val="1301847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400"/>
            </a:pPr>
            <a:endParaRPr lang="en-US"/>
          </a:p>
        </c:txPr>
        <c:crossAx val="1301850160"/>
        <c:crosses val="autoZero"/>
        <c:auto val="1"/>
        <c:lblAlgn val="ctr"/>
        <c:lblOffset val="100"/>
        <c:tickLblSkip val="5"/>
        <c:noMultiLvlLbl val="0"/>
      </c:catAx>
      <c:valAx>
        <c:axId val="130185016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13018474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84847989669586"/>
          <c:y val="0.0285278164477354"/>
          <c:w val="0.259235243394404"/>
          <c:h val="0.148917011158868"/>
        </c:manualLayout>
      </c:layout>
      <c:overlay val="0"/>
      <c:spPr>
        <a:ln w="6350">
          <a:noFill/>
        </a:ln>
      </c:spPr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745887447904567"/>
          <c:y val="0.181757751937255"/>
          <c:w val="0.822129001638164"/>
          <c:h val="0.734018939874424"/>
        </c:manualLayout>
      </c:layout>
      <c:lineChart>
        <c:grouping val="standard"/>
        <c:varyColors val="0"/>
        <c:ser>
          <c:idx val="4"/>
          <c:order val="0"/>
          <c:tx>
            <c:strRef>
              <c:f>'Rodica-Elise (2)'!$AQ$1</c:f>
              <c:strCache>
                <c:ptCount val="1"/>
                <c:pt idx="0">
                  <c:v>Province (n=94)</c:v>
                </c:pt>
              </c:strCache>
            </c:strRef>
          </c:tx>
          <c:spPr>
            <a:ln w="12700"/>
            <a:effectLst/>
          </c:spPr>
          <c:marker>
            <c:symbol val="none"/>
          </c:marker>
          <c:cat>
            <c:numRef>
              <c:f>'Rodica-Elise (2)'!$A$2:$A$138</c:f>
              <c:numCache>
                <c:formatCode>General</c:formatCode>
                <c:ptCount val="13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</c:numCache>
            </c:numRef>
          </c:cat>
          <c:val>
            <c:numRef>
              <c:f>'Rodica-Elise (2)'!$AQ$2:$AQ$138</c:f>
              <c:numCache>
                <c:formatCode>General</c:formatCode>
                <c:ptCount val="137"/>
                <c:pt idx="0">
                  <c:v>10.7</c:v>
                </c:pt>
                <c:pt idx="1">
                  <c:v>11.5</c:v>
                </c:pt>
                <c:pt idx="2">
                  <c:v>13.6</c:v>
                </c:pt>
                <c:pt idx="3">
                  <c:v>12.4</c:v>
                </c:pt>
                <c:pt idx="4">
                  <c:v>12.5</c:v>
                </c:pt>
                <c:pt idx="5">
                  <c:v>16.3</c:v>
                </c:pt>
                <c:pt idx="6">
                  <c:v>18.5</c:v>
                </c:pt>
                <c:pt idx="7">
                  <c:v>15.0</c:v>
                </c:pt>
                <c:pt idx="8">
                  <c:v>13.4</c:v>
                </c:pt>
                <c:pt idx="9">
                  <c:v>12.4</c:v>
                </c:pt>
                <c:pt idx="10">
                  <c:v>10.3</c:v>
                </c:pt>
                <c:pt idx="11">
                  <c:v>9.5</c:v>
                </c:pt>
                <c:pt idx="12">
                  <c:v>7.9</c:v>
                </c:pt>
                <c:pt idx="13">
                  <c:v>7.0</c:v>
                </c:pt>
                <c:pt idx="14">
                  <c:v>7.0</c:v>
                </c:pt>
                <c:pt idx="15">
                  <c:v>7.2</c:v>
                </c:pt>
                <c:pt idx="16">
                  <c:v>7.9</c:v>
                </c:pt>
                <c:pt idx="17">
                  <c:v>7.7</c:v>
                </c:pt>
                <c:pt idx="18">
                  <c:v>9.700000000000001</c:v>
                </c:pt>
                <c:pt idx="19">
                  <c:v>9.3</c:v>
                </c:pt>
                <c:pt idx="20">
                  <c:v>9.200000000000001</c:v>
                </c:pt>
                <c:pt idx="21">
                  <c:v>9.1</c:v>
                </c:pt>
                <c:pt idx="22">
                  <c:v>8.8</c:v>
                </c:pt>
                <c:pt idx="23">
                  <c:v>7.9</c:v>
                </c:pt>
                <c:pt idx="24">
                  <c:v>7.5</c:v>
                </c:pt>
                <c:pt idx="25">
                  <c:v>6.8</c:v>
                </c:pt>
                <c:pt idx="26">
                  <c:v>6.4</c:v>
                </c:pt>
                <c:pt idx="27">
                  <c:v>7.8</c:v>
                </c:pt>
                <c:pt idx="28">
                  <c:v>8.4</c:v>
                </c:pt>
                <c:pt idx="29">
                  <c:v>8.9</c:v>
                </c:pt>
                <c:pt idx="30">
                  <c:v>9.0</c:v>
                </c:pt>
                <c:pt idx="31">
                  <c:v>11.4</c:v>
                </c:pt>
                <c:pt idx="32">
                  <c:v>10.7</c:v>
                </c:pt>
                <c:pt idx="33">
                  <c:v>10.9</c:v>
                </c:pt>
                <c:pt idx="34">
                  <c:v>10.8</c:v>
                </c:pt>
                <c:pt idx="35">
                  <c:v>9.9</c:v>
                </c:pt>
                <c:pt idx="36">
                  <c:v>8.1</c:v>
                </c:pt>
                <c:pt idx="37">
                  <c:v>7.9</c:v>
                </c:pt>
                <c:pt idx="38">
                  <c:v>6.0</c:v>
                </c:pt>
                <c:pt idx="39">
                  <c:v>6.2</c:v>
                </c:pt>
                <c:pt idx="40">
                  <c:v>6.6</c:v>
                </c:pt>
                <c:pt idx="41">
                  <c:v>5.6</c:v>
                </c:pt>
                <c:pt idx="42">
                  <c:v>6.0</c:v>
                </c:pt>
                <c:pt idx="43">
                  <c:v>5.8</c:v>
                </c:pt>
                <c:pt idx="44">
                  <c:v>6.3</c:v>
                </c:pt>
                <c:pt idx="45">
                  <c:v>6.8</c:v>
                </c:pt>
                <c:pt idx="46">
                  <c:v>8.1</c:v>
                </c:pt>
                <c:pt idx="47">
                  <c:v>7.6</c:v>
                </c:pt>
                <c:pt idx="48">
                  <c:v>7.5</c:v>
                </c:pt>
                <c:pt idx="49">
                  <c:v>6.0</c:v>
                </c:pt>
                <c:pt idx="50">
                  <c:v>6.1</c:v>
                </c:pt>
                <c:pt idx="51">
                  <c:v>5.7</c:v>
                </c:pt>
                <c:pt idx="52">
                  <c:v>5.8</c:v>
                </c:pt>
                <c:pt idx="53">
                  <c:v>5.0</c:v>
                </c:pt>
                <c:pt idx="54">
                  <c:v>6.5</c:v>
                </c:pt>
                <c:pt idx="55">
                  <c:v>6.3</c:v>
                </c:pt>
                <c:pt idx="56">
                  <c:v>7.0</c:v>
                </c:pt>
                <c:pt idx="57">
                  <c:v>6.2</c:v>
                </c:pt>
                <c:pt idx="58">
                  <c:v>7.0</c:v>
                </c:pt>
                <c:pt idx="59">
                  <c:v>6.9</c:v>
                </c:pt>
                <c:pt idx="60">
                  <c:v>7.5</c:v>
                </c:pt>
                <c:pt idx="61">
                  <c:v>7.6</c:v>
                </c:pt>
                <c:pt idx="62">
                  <c:v>6.7</c:v>
                </c:pt>
                <c:pt idx="63">
                  <c:v>5.9</c:v>
                </c:pt>
                <c:pt idx="64">
                  <c:v>5.4</c:v>
                </c:pt>
                <c:pt idx="65">
                  <c:v>5.5</c:v>
                </c:pt>
                <c:pt idx="66">
                  <c:v>4.4</c:v>
                </c:pt>
                <c:pt idx="67">
                  <c:v>6.3</c:v>
                </c:pt>
                <c:pt idx="68">
                  <c:v>6.2</c:v>
                </c:pt>
                <c:pt idx="69">
                  <c:v>7.1</c:v>
                </c:pt>
                <c:pt idx="70">
                  <c:v>6.8</c:v>
                </c:pt>
                <c:pt idx="71">
                  <c:v>6.7</c:v>
                </c:pt>
                <c:pt idx="72">
                  <c:v>6.2</c:v>
                </c:pt>
                <c:pt idx="73">
                  <c:v>6.4</c:v>
                </c:pt>
                <c:pt idx="74">
                  <c:v>6.0</c:v>
                </c:pt>
                <c:pt idx="75">
                  <c:v>6.0</c:v>
                </c:pt>
                <c:pt idx="76">
                  <c:v>5.9</c:v>
                </c:pt>
                <c:pt idx="77">
                  <c:v>6.7</c:v>
                </c:pt>
                <c:pt idx="78">
                  <c:v>5.1</c:v>
                </c:pt>
                <c:pt idx="79">
                  <c:v>6.4</c:v>
                </c:pt>
                <c:pt idx="80">
                  <c:v>6.5</c:v>
                </c:pt>
                <c:pt idx="81">
                  <c:v>6.8</c:v>
                </c:pt>
                <c:pt idx="82">
                  <c:v>7.7</c:v>
                </c:pt>
                <c:pt idx="83">
                  <c:v>7.9</c:v>
                </c:pt>
                <c:pt idx="84">
                  <c:v>10.0</c:v>
                </c:pt>
                <c:pt idx="85">
                  <c:v>9.6</c:v>
                </c:pt>
                <c:pt idx="86">
                  <c:v>8.9</c:v>
                </c:pt>
                <c:pt idx="87">
                  <c:v>8.6</c:v>
                </c:pt>
                <c:pt idx="88">
                  <c:v>7.6</c:v>
                </c:pt>
                <c:pt idx="89">
                  <c:v>6.9</c:v>
                </c:pt>
                <c:pt idx="90">
                  <c:v>6.4</c:v>
                </c:pt>
                <c:pt idx="91">
                  <c:v>6.5</c:v>
                </c:pt>
                <c:pt idx="92">
                  <c:v>6.6</c:v>
                </c:pt>
                <c:pt idx="93">
                  <c:v>6.9</c:v>
                </c:pt>
                <c:pt idx="94">
                  <c:v>6.9</c:v>
                </c:pt>
                <c:pt idx="95">
                  <c:v>6.5</c:v>
                </c:pt>
                <c:pt idx="96">
                  <c:v>6.8</c:v>
                </c:pt>
                <c:pt idx="97">
                  <c:v>7.6</c:v>
                </c:pt>
                <c:pt idx="98">
                  <c:v>8.3</c:v>
                </c:pt>
                <c:pt idx="99">
                  <c:v>8.0</c:v>
                </c:pt>
                <c:pt idx="100">
                  <c:v>7.1</c:v>
                </c:pt>
                <c:pt idx="101">
                  <c:v>6.9</c:v>
                </c:pt>
                <c:pt idx="102">
                  <c:v>6.5</c:v>
                </c:pt>
                <c:pt idx="103">
                  <c:v>6.5</c:v>
                </c:pt>
                <c:pt idx="104">
                  <c:v>5.9</c:v>
                </c:pt>
                <c:pt idx="105">
                  <c:v>5.5</c:v>
                </c:pt>
                <c:pt idx="106">
                  <c:v>6.7</c:v>
                </c:pt>
                <c:pt idx="107">
                  <c:v>7.0</c:v>
                </c:pt>
                <c:pt idx="108">
                  <c:v>7.3</c:v>
                </c:pt>
                <c:pt idx="109">
                  <c:v>10.0</c:v>
                </c:pt>
                <c:pt idx="110">
                  <c:v>9.0</c:v>
                </c:pt>
                <c:pt idx="111">
                  <c:v>7.8</c:v>
                </c:pt>
                <c:pt idx="112">
                  <c:v>8.4</c:v>
                </c:pt>
                <c:pt idx="113">
                  <c:v>6.6</c:v>
                </c:pt>
                <c:pt idx="114">
                  <c:v>6.6</c:v>
                </c:pt>
                <c:pt idx="115">
                  <c:v>6.2</c:v>
                </c:pt>
                <c:pt idx="116">
                  <c:v>6.7</c:v>
                </c:pt>
                <c:pt idx="117">
                  <c:v>6.1</c:v>
                </c:pt>
                <c:pt idx="118">
                  <c:v>6.6</c:v>
                </c:pt>
                <c:pt idx="119">
                  <c:v>5.9</c:v>
                </c:pt>
                <c:pt idx="120">
                  <c:v>7.2</c:v>
                </c:pt>
                <c:pt idx="121">
                  <c:v>7.6</c:v>
                </c:pt>
                <c:pt idx="122">
                  <c:v>9.0</c:v>
                </c:pt>
                <c:pt idx="123">
                  <c:v>8.4</c:v>
                </c:pt>
                <c:pt idx="124">
                  <c:v>8.5</c:v>
                </c:pt>
                <c:pt idx="125">
                  <c:v>9.0</c:v>
                </c:pt>
                <c:pt idx="126">
                  <c:v>7.2</c:v>
                </c:pt>
                <c:pt idx="127">
                  <c:v>6.8</c:v>
                </c:pt>
                <c:pt idx="128">
                  <c:v>6.4</c:v>
                </c:pt>
                <c:pt idx="129">
                  <c:v>6.3</c:v>
                </c:pt>
                <c:pt idx="130">
                  <c:v>5.9</c:v>
                </c:pt>
                <c:pt idx="131">
                  <c:v>5.8</c:v>
                </c:pt>
                <c:pt idx="132">
                  <c:v>5.5</c:v>
                </c:pt>
                <c:pt idx="133">
                  <c:v>5.5</c:v>
                </c:pt>
                <c:pt idx="134">
                  <c:v>6.5</c:v>
                </c:pt>
                <c:pt idx="135">
                  <c:v>8.1</c:v>
                </c:pt>
                <c:pt idx="136">
                  <c:v>7.5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0CB-B243-ABB5-EFF8770C0FF3}"/>
            </c:ext>
          </c:extLst>
        </c:ser>
        <c:ser>
          <c:idx val="1"/>
          <c:order val="1"/>
          <c:tx>
            <c:strRef>
              <c:f>'Rodica-Elise (2)'!$AN$1</c:f>
              <c:strCache>
                <c:ptCount val="1"/>
                <c:pt idx="0">
                  <c:v>Quebec Heart and Lung Institute</c:v>
                </c:pt>
              </c:strCache>
            </c:strRef>
          </c:tx>
          <c:spPr>
            <a:ln w="12700">
              <a:solidFill>
                <a:srgbClr val="FF0000"/>
              </a:solidFill>
            </a:ln>
            <a:effectLst/>
          </c:spPr>
          <c:marker>
            <c:symbol val="none"/>
          </c:marker>
          <c:cat>
            <c:numRef>
              <c:f>'Rodica-Elise (2)'!$A$2:$A$138</c:f>
              <c:numCache>
                <c:formatCode>General</c:formatCode>
                <c:ptCount val="13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</c:numCache>
            </c:numRef>
          </c:cat>
          <c:val>
            <c:numRef>
              <c:f>'Rodica-Elise (2)'!$AN$2:$AN$138</c:f>
              <c:numCache>
                <c:formatCode>General</c:formatCode>
                <c:ptCount val="137"/>
                <c:pt idx="0">
                  <c:v>7.2</c:v>
                </c:pt>
                <c:pt idx="1">
                  <c:v>2.6</c:v>
                </c:pt>
                <c:pt idx="2">
                  <c:v>6.8</c:v>
                </c:pt>
                <c:pt idx="3">
                  <c:v>5.2</c:v>
                </c:pt>
                <c:pt idx="4">
                  <c:v>2.7</c:v>
                </c:pt>
                <c:pt idx="5">
                  <c:v>13.3</c:v>
                </c:pt>
                <c:pt idx="6">
                  <c:v>9.200000000000001</c:v>
                </c:pt>
                <c:pt idx="7">
                  <c:v>17.8</c:v>
                </c:pt>
                <c:pt idx="8">
                  <c:v>7.5</c:v>
                </c:pt>
                <c:pt idx="9">
                  <c:v>6.5</c:v>
                </c:pt>
                <c:pt idx="10">
                  <c:v>1.4</c:v>
                </c:pt>
                <c:pt idx="11">
                  <c:v>7.8</c:v>
                </c:pt>
                <c:pt idx="12">
                  <c:v>6.1</c:v>
                </c:pt>
                <c:pt idx="13">
                  <c:v>11.6</c:v>
                </c:pt>
                <c:pt idx="14">
                  <c:v>4.2</c:v>
                </c:pt>
                <c:pt idx="15">
                  <c:v>2.5</c:v>
                </c:pt>
                <c:pt idx="16">
                  <c:v>4.9</c:v>
                </c:pt>
                <c:pt idx="17">
                  <c:v>6.3</c:v>
                </c:pt>
                <c:pt idx="18">
                  <c:v>6.4</c:v>
                </c:pt>
                <c:pt idx="19">
                  <c:v>6.7</c:v>
                </c:pt>
                <c:pt idx="20">
                  <c:v>18.5</c:v>
                </c:pt>
                <c:pt idx="21">
                  <c:v>22.2</c:v>
                </c:pt>
                <c:pt idx="22">
                  <c:v>15.9</c:v>
                </c:pt>
                <c:pt idx="23">
                  <c:v>22.7</c:v>
                </c:pt>
                <c:pt idx="24">
                  <c:v>12.9</c:v>
                </c:pt>
                <c:pt idx="25">
                  <c:v>8.4</c:v>
                </c:pt>
                <c:pt idx="26">
                  <c:v>19.9</c:v>
                </c:pt>
                <c:pt idx="27">
                  <c:v>28.6</c:v>
                </c:pt>
                <c:pt idx="28">
                  <c:v>17.5</c:v>
                </c:pt>
                <c:pt idx="29">
                  <c:v>10.6</c:v>
                </c:pt>
                <c:pt idx="30">
                  <c:v>9.6</c:v>
                </c:pt>
                <c:pt idx="31">
                  <c:v>18.4</c:v>
                </c:pt>
                <c:pt idx="32">
                  <c:v>13.9</c:v>
                </c:pt>
                <c:pt idx="33">
                  <c:v>12.2</c:v>
                </c:pt>
                <c:pt idx="34">
                  <c:v>8.200000000000001</c:v>
                </c:pt>
                <c:pt idx="35">
                  <c:v>20.6</c:v>
                </c:pt>
                <c:pt idx="36">
                  <c:v>15.1</c:v>
                </c:pt>
                <c:pt idx="37">
                  <c:v>9.200000000000001</c:v>
                </c:pt>
                <c:pt idx="38">
                  <c:v>3.2</c:v>
                </c:pt>
                <c:pt idx="39">
                  <c:v>9.700000000000001</c:v>
                </c:pt>
                <c:pt idx="40">
                  <c:v>4.2</c:v>
                </c:pt>
                <c:pt idx="41">
                  <c:v>4.3</c:v>
                </c:pt>
                <c:pt idx="42">
                  <c:v>5.6</c:v>
                </c:pt>
                <c:pt idx="43">
                  <c:v>13.0</c:v>
                </c:pt>
                <c:pt idx="44">
                  <c:v>1.4</c:v>
                </c:pt>
                <c:pt idx="45">
                  <c:v>2.8</c:v>
                </c:pt>
                <c:pt idx="46">
                  <c:v>5.3</c:v>
                </c:pt>
                <c:pt idx="47">
                  <c:v>4.5</c:v>
                </c:pt>
                <c:pt idx="48">
                  <c:v>7.0</c:v>
                </c:pt>
                <c:pt idx="49">
                  <c:v>4.3</c:v>
                </c:pt>
                <c:pt idx="50">
                  <c:v>6.4</c:v>
                </c:pt>
                <c:pt idx="51">
                  <c:v>1.6</c:v>
                </c:pt>
                <c:pt idx="52">
                  <c:v>7.7</c:v>
                </c:pt>
                <c:pt idx="53">
                  <c:v>5.5</c:v>
                </c:pt>
                <c:pt idx="54">
                  <c:v>5.5</c:v>
                </c:pt>
                <c:pt idx="55">
                  <c:v>5.3</c:v>
                </c:pt>
                <c:pt idx="56">
                  <c:v>8.9</c:v>
                </c:pt>
                <c:pt idx="57">
                  <c:v>2.7</c:v>
                </c:pt>
                <c:pt idx="58">
                  <c:v>12.8</c:v>
                </c:pt>
                <c:pt idx="59">
                  <c:v>10.6</c:v>
                </c:pt>
                <c:pt idx="60">
                  <c:v>15.3</c:v>
                </c:pt>
                <c:pt idx="61">
                  <c:v>10.6</c:v>
                </c:pt>
                <c:pt idx="62">
                  <c:v>5.7</c:v>
                </c:pt>
                <c:pt idx="63">
                  <c:v>1.6</c:v>
                </c:pt>
                <c:pt idx="64">
                  <c:v>1.5</c:v>
                </c:pt>
                <c:pt idx="65">
                  <c:v>5.8</c:v>
                </c:pt>
                <c:pt idx="66">
                  <c:v>1.3</c:v>
                </c:pt>
                <c:pt idx="67">
                  <c:v>1.4</c:v>
                </c:pt>
                <c:pt idx="68">
                  <c:v>8.0</c:v>
                </c:pt>
                <c:pt idx="69">
                  <c:v>19.2</c:v>
                </c:pt>
                <c:pt idx="70">
                  <c:v>13.1</c:v>
                </c:pt>
                <c:pt idx="71">
                  <c:v>23.0</c:v>
                </c:pt>
                <c:pt idx="72">
                  <c:v>9.200000000000001</c:v>
                </c:pt>
                <c:pt idx="73">
                  <c:v>6.3</c:v>
                </c:pt>
                <c:pt idx="74">
                  <c:v>5.3</c:v>
                </c:pt>
                <c:pt idx="75">
                  <c:v>7.1</c:v>
                </c:pt>
                <c:pt idx="76">
                  <c:v>3.1</c:v>
                </c:pt>
                <c:pt idx="77">
                  <c:v>2.9</c:v>
                </c:pt>
                <c:pt idx="78">
                  <c:v>4.1</c:v>
                </c:pt>
                <c:pt idx="79">
                  <c:v>4.0</c:v>
                </c:pt>
                <c:pt idx="80">
                  <c:v>5.2</c:v>
                </c:pt>
                <c:pt idx="81">
                  <c:v>5.1</c:v>
                </c:pt>
                <c:pt idx="82">
                  <c:v>3.0</c:v>
                </c:pt>
                <c:pt idx="83">
                  <c:v>13.6</c:v>
                </c:pt>
                <c:pt idx="84">
                  <c:v>9.0</c:v>
                </c:pt>
                <c:pt idx="85">
                  <c:v>10.0</c:v>
                </c:pt>
                <c:pt idx="86">
                  <c:v>11.4</c:v>
                </c:pt>
                <c:pt idx="87">
                  <c:v>20.1</c:v>
                </c:pt>
                <c:pt idx="88">
                  <c:v>10.8</c:v>
                </c:pt>
                <c:pt idx="89">
                  <c:v>17.8</c:v>
                </c:pt>
                <c:pt idx="90">
                  <c:v>4.6</c:v>
                </c:pt>
                <c:pt idx="91">
                  <c:v>4.5</c:v>
                </c:pt>
                <c:pt idx="92">
                  <c:v>6.5</c:v>
                </c:pt>
                <c:pt idx="93">
                  <c:v>5.2</c:v>
                </c:pt>
                <c:pt idx="94">
                  <c:v>7.9</c:v>
                </c:pt>
                <c:pt idx="95">
                  <c:v>7.0</c:v>
                </c:pt>
                <c:pt idx="96">
                  <c:v>7.5</c:v>
                </c:pt>
                <c:pt idx="97">
                  <c:v>7.4</c:v>
                </c:pt>
                <c:pt idx="98">
                  <c:v>4.0</c:v>
                </c:pt>
                <c:pt idx="99">
                  <c:v>8.1</c:v>
                </c:pt>
                <c:pt idx="100">
                  <c:v>0.0</c:v>
                </c:pt>
                <c:pt idx="101">
                  <c:v>9.6</c:v>
                </c:pt>
                <c:pt idx="102">
                  <c:v>4.4</c:v>
                </c:pt>
                <c:pt idx="103">
                  <c:v>3.1</c:v>
                </c:pt>
                <c:pt idx="104">
                  <c:v>4.1</c:v>
                </c:pt>
                <c:pt idx="105">
                  <c:v>1.3</c:v>
                </c:pt>
                <c:pt idx="106">
                  <c:v>7.6</c:v>
                </c:pt>
                <c:pt idx="107">
                  <c:v>8.700000000000001</c:v>
                </c:pt>
                <c:pt idx="108">
                  <c:v>4.3</c:v>
                </c:pt>
                <c:pt idx="109">
                  <c:v>12.0</c:v>
                </c:pt>
                <c:pt idx="110">
                  <c:v>3.7</c:v>
                </c:pt>
                <c:pt idx="111">
                  <c:v>11.4</c:v>
                </c:pt>
                <c:pt idx="112">
                  <c:v>17.3</c:v>
                </c:pt>
                <c:pt idx="113">
                  <c:v>1.3</c:v>
                </c:pt>
                <c:pt idx="114">
                  <c:v>1.4</c:v>
                </c:pt>
                <c:pt idx="115">
                  <c:v>1.5</c:v>
                </c:pt>
                <c:pt idx="116">
                  <c:v>6.3</c:v>
                </c:pt>
                <c:pt idx="117">
                  <c:v>2.7</c:v>
                </c:pt>
                <c:pt idx="118">
                  <c:v>7.7</c:v>
                </c:pt>
                <c:pt idx="119">
                  <c:v>5.0</c:v>
                </c:pt>
                <c:pt idx="120">
                  <c:v>6.3</c:v>
                </c:pt>
                <c:pt idx="121">
                  <c:v>2.9</c:v>
                </c:pt>
                <c:pt idx="122">
                  <c:v>6.1</c:v>
                </c:pt>
                <c:pt idx="123">
                  <c:v>3.7</c:v>
                </c:pt>
                <c:pt idx="124">
                  <c:v>1.5</c:v>
                </c:pt>
                <c:pt idx="125">
                  <c:v>4.2</c:v>
                </c:pt>
                <c:pt idx="126">
                  <c:v>3.9</c:v>
                </c:pt>
                <c:pt idx="127">
                  <c:v>5.5</c:v>
                </c:pt>
                <c:pt idx="128">
                  <c:v>3.0</c:v>
                </c:pt>
                <c:pt idx="129">
                  <c:v>4.6</c:v>
                </c:pt>
                <c:pt idx="130">
                  <c:v>1.4</c:v>
                </c:pt>
                <c:pt idx="131">
                  <c:v>0.0</c:v>
                </c:pt>
                <c:pt idx="132">
                  <c:v>1.3</c:v>
                </c:pt>
                <c:pt idx="133">
                  <c:v>0.0</c:v>
                </c:pt>
                <c:pt idx="134">
                  <c:v>2.9</c:v>
                </c:pt>
                <c:pt idx="135">
                  <c:v>2.5</c:v>
                </c:pt>
                <c:pt idx="136">
                  <c:v>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0CB-B243-ABB5-EFF8770C0F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2870976"/>
        <c:axId val="1302873728"/>
      </c:lineChart>
      <c:catAx>
        <c:axId val="1302870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1302873728"/>
        <c:crosses val="autoZero"/>
        <c:auto val="1"/>
        <c:lblAlgn val="ctr"/>
        <c:lblOffset val="100"/>
        <c:noMultiLvlLbl val="0"/>
      </c:catAx>
      <c:valAx>
        <c:axId val="13028737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130287097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270348754003053"/>
          <c:y val="0.0"/>
          <c:w val="0.233542327543985"/>
          <c:h val="0.254616968441544"/>
        </c:manualLayout>
      </c:layout>
      <c:overlay val="0"/>
      <c:spPr>
        <a:ln w="0">
          <a:solidFill>
            <a:schemeClr val="tx1"/>
          </a:solidFill>
        </a:ln>
      </c:spPr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0980381310126164"/>
          <c:y val="0.0771397355234902"/>
          <c:w val="0.855143444086161"/>
          <c:h val="0.680204882539786"/>
        </c:manualLayout>
      </c:layout>
      <c:lineChart>
        <c:grouping val="standard"/>
        <c:varyColors val="0"/>
        <c:ser>
          <c:idx val="1"/>
          <c:order val="0"/>
          <c:tx>
            <c:strRef>
              <c:f>'Rodica-Elise (2)'!$H$1</c:f>
              <c:strCache>
                <c:ptCount val="1"/>
                <c:pt idx="0">
                  <c:v>CDI rates per 10,000 patient-days</c:v>
                </c:pt>
              </c:strCache>
            </c:strRef>
          </c:tx>
          <c:spPr>
            <a:ln w="9525">
              <a:solidFill>
                <a:srgbClr val="FF0000"/>
              </a:solidFill>
            </a:ln>
          </c:spPr>
          <c:marker>
            <c:symbol val="none"/>
          </c:marker>
          <c:cat>
            <c:numRef>
              <c:f>'Rodica-Elise (2)'!$A$2:$A$138</c:f>
              <c:numCache>
                <c:formatCode>General</c:formatCode>
                <c:ptCount val="137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  <c:pt idx="30">
                  <c:v>31.0</c:v>
                </c:pt>
                <c:pt idx="31">
                  <c:v>32.0</c:v>
                </c:pt>
                <c:pt idx="32">
                  <c:v>33.0</c:v>
                </c:pt>
                <c:pt idx="33">
                  <c:v>34.0</c:v>
                </c:pt>
                <c:pt idx="34">
                  <c:v>35.0</c:v>
                </c:pt>
                <c:pt idx="35">
                  <c:v>36.0</c:v>
                </c:pt>
                <c:pt idx="36">
                  <c:v>37.0</c:v>
                </c:pt>
                <c:pt idx="37">
                  <c:v>38.0</c:v>
                </c:pt>
                <c:pt idx="38">
                  <c:v>39.0</c:v>
                </c:pt>
                <c:pt idx="39">
                  <c:v>40.0</c:v>
                </c:pt>
                <c:pt idx="40">
                  <c:v>41.0</c:v>
                </c:pt>
                <c:pt idx="41">
                  <c:v>42.0</c:v>
                </c:pt>
                <c:pt idx="42">
                  <c:v>43.0</c:v>
                </c:pt>
                <c:pt idx="43">
                  <c:v>44.0</c:v>
                </c:pt>
                <c:pt idx="44">
                  <c:v>45.0</c:v>
                </c:pt>
                <c:pt idx="45">
                  <c:v>46.0</c:v>
                </c:pt>
                <c:pt idx="46">
                  <c:v>47.0</c:v>
                </c:pt>
                <c:pt idx="47">
                  <c:v>48.0</c:v>
                </c:pt>
                <c:pt idx="48">
                  <c:v>49.0</c:v>
                </c:pt>
                <c:pt idx="49">
                  <c:v>50.0</c:v>
                </c:pt>
                <c:pt idx="50">
                  <c:v>51.0</c:v>
                </c:pt>
                <c:pt idx="51">
                  <c:v>52.0</c:v>
                </c:pt>
                <c:pt idx="52">
                  <c:v>53.0</c:v>
                </c:pt>
                <c:pt idx="53">
                  <c:v>54.0</c:v>
                </c:pt>
                <c:pt idx="54">
                  <c:v>55.0</c:v>
                </c:pt>
                <c:pt idx="55">
                  <c:v>56.0</c:v>
                </c:pt>
                <c:pt idx="56">
                  <c:v>57.0</c:v>
                </c:pt>
                <c:pt idx="57">
                  <c:v>58.0</c:v>
                </c:pt>
                <c:pt idx="58">
                  <c:v>59.0</c:v>
                </c:pt>
                <c:pt idx="59">
                  <c:v>60.0</c:v>
                </c:pt>
                <c:pt idx="60">
                  <c:v>61.0</c:v>
                </c:pt>
                <c:pt idx="61">
                  <c:v>62.0</c:v>
                </c:pt>
                <c:pt idx="62">
                  <c:v>63.0</c:v>
                </c:pt>
                <c:pt idx="63">
                  <c:v>64.0</c:v>
                </c:pt>
                <c:pt idx="64">
                  <c:v>65.0</c:v>
                </c:pt>
                <c:pt idx="65">
                  <c:v>66.0</c:v>
                </c:pt>
                <c:pt idx="66">
                  <c:v>67.0</c:v>
                </c:pt>
                <c:pt idx="67">
                  <c:v>68.0</c:v>
                </c:pt>
                <c:pt idx="68">
                  <c:v>69.0</c:v>
                </c:pt>
                <c:pt idx="69">
                  <c:v>70.0</c:v>
                </c:pt>
                <c:pt idx="70">
                  <c:v>71.0</c:v>
                </c:pt>
                <c:pt idx="71">
                  <c:v>72.0</c:v>
                </c:pt>
                <c:pt idx="72">
                  <c:v>73.0</c:v>
                </c:pt>
                <c:pt idx="73">
                  <c:v>74.0</c:v>
                </c:pt>
                <c:pt idx="74">
                  <c:v>75.0</c:v>
                </c:pt>
                <c:pt idx="75">
                  <c:v>76.0</c:v>
                </c:pt>
                <c:pt idx="76">
                  <c:v>77.0</c:v>
                </c:pt>
                <c:pt idx="77">
                  <c:v>78.0</c:v>
                </c:pt>
                <c:pt idx="78">
                  <c:v>79.0</c:v>
                </c:pt>
                <c:pt idx="79">
                  <c:v>80.0</c:v>
                </c:pt>
                <c:pt idx="80">
                  <c:v>81.0</c:v>
                </c:pt>
                <c:pt idx="81">
                  <c:v>82.0</c:v>
                </c:pt>
                <c:pt idx="82">
                  <c:v>83.0</c:v>
                </c:pt>
                <c:pt idx="83">
                  <c:v>84.0</c:v>
                </c:pt>
                <c:pt idx="84">
                  <c:v>85.0</c:v>
                </c:pt>
                <c:pt idx="85">
                  <c:v>86.0</c:v>
                </c:pt>
                <c:pt idx="86">
                  <c:v>87.0</c:v>
                </c:pt>
                <c:pt idx="87">
                  <c:v>88.0</c:v>
                </c:pt>
                <c:pt idx="88">
                  <c:v>89.0</c:v>
                </c:pt>
                <c:pt idx="89">
                  <c:v>90.0</c:v>
                </c:pt>
                <c:pt idx="90">
                  <c:v>91.0</c:v>
                </c:pt>
                <c:pt idx="91">
                  <c:v>92.0</c:v>
                </c:pt>
                <c:pt idx="92">
                  <c:v>93.0</c:v>
                </c:pt>
                <c:pt idx="93">
                  <c:v>94.0</c:v>
                </c:pt>
                <c:pt idx="94">
                  <c:v>95.0</c:v>
                </c:pt>
                <c:pt idx="95">
                  <c:v>96.0</c:v>
                </c:pt>
                <c:pt idx="96">
                  <c:v>97.0</c:v>
                </c:pt>
                <c:pt idx="97">
                  <c:v>98.0</c:v>
                </c:pt>
                <c:pt idx="98">
                  <c:v>99.0</c:v>
                </c:pt>
                <c:pt idx="99">
                  <c:v>100.0</c:v>
                </c:pt>
                <c:pt idx="100">
                  <c:v>101.0</c:v>
                </c:pt>
                <c:pt idx="101">
                  <c:v>102.0</c:v>
                </c:pt>
                <c:pt idx="102">
                  <c:v>103.0</c:v>
                </c:pt>
                <c:pt idx="103">
                  <c:v>104.0</c:v>
                </c:pt>
                <c:pt idx="104">
                  <c:v>105.0</c:v>
                </c:pt>
                <c:pt idx="105">
                  <c:v>106.0</c:v>
                </c:pt>
                <c:pt idx="106">
                  <c:v>107.0</c:v>
                </c:pt>
                <c:pt idx="107">
                  <c:v>108.0</c:v>
                </c:pt>
                <c:pt idx="108">
                  <c:v>109.0</c:v>
                </c:pt>
                <c:pt idx="109">
                  <c:v>110.0</c:v>
                </c:pt>
                <c:pt idx="110">
                  <c:v>111.0</c:v>
                </c:pt>
                <c:pt idx="111">
                  <c:v>112.0</c:v>
                </c:pt>
                <c:pt idx="112">
                  <c:v>113.0</c:v>
                </c:pt>
                <c:pt idx="113">
                  <c:v>114.0</c:v>
                </c:pt>
                <c:pt idx="114">
                  <c:v>115.0</c:v>
                </c:pt>
                <c:pt idx="115">
                  <c:v>116.0</c:v>
                </c:pt>
                <c:pt idx="116">
                  <c:v>117.0</c:v>
                </c:pt>
                <c:pt idx="117">
                  <c:v>118.0</c:v>
                </c:pt>
                <c:pt idx="118">
                  <c:v>119.0</c:v>
                </c:pt>
                <c:pt idx="119">
                  <c:v>120.0</c:v>
                </c:pt>
                <c:pt idx="120">
                  <c:v>121.0</c:v>
                </c:pt>
                <c:pt idx="121">
                  <c:v>122.0</c:v>
                </c:pt>
                <c:pt idx="122">
                  <c:v>123.0</c:v>
                </c:pt>
                <c:pt idx="123">
                  <c:v>124.0</c:v>
                </c:pt>
                <c:pt idx="124">
                  <c:v>125.0</c:v>
                </c:pt>
                <c:pt idx="125">
                  <c:v>126.0</c:v>
                </c:pt>
                <c:pt idx="126">
                  <c:v>127.0</c:v>
                </c:pt>
                <c:pt idx="127">
                  <c:v>128.0</c:v>
                </c:pt>
                <c:pt idx="128">
                  <c:v>129.0</c:v>
                </c:pt>
                <c:pt idx="129">
                  <c:v>130.0</c:v>
                </c:pt>
                <c:pt idx="130">
                  <c:v>131.0</c:v>
                </c:pt>
                <c:pt idx="131">
                  <c:v>132.0</c:v>
                </c:pt>
                <c:pt idx="132">
                  <c:v>133.0</c:v>
                </c:pt>
                <c:pt idx="133">
                  <c:v>134.0</c:v>
                </c:pt>
                <c:pt idx="134">
                  <c:v>135.0</c:v>
                </c:pt>
                <c:pt idx="135">
                  <c:v>136.0</c:v>
                </c:pt>
                <c:pt idx="136">
                  <c:v>137.0</c:v>
                </c:pt>
              </c:numCache>
            </c:numRef>
          </c:cat>
          <c:val>
            <c:numRef>
              <c:f>'Rodica-Elise (2)'!$H$2:$H$138</c:f>
              <c:numCache>
                <c:formatCode>General</c:formatCode>
                <c:ptCount val="137"/>
                <c:pt idx="0">
                  <c:v>7.2</c:v>
                </c:pt>
                <c:pt idx="1">
                  <c:v>2.6</c:v>
                </c:pt>
                <c:pt idx="2">
                  <c:v>6.8</c:v>
                </c:pt>
                <c:pt idx="3">
                  <c:v>5.2</c:v>
                </c:pt>
                <c:pt idx="4">
                  <c:v>2.7</c:v>
                </c:pt>
                <c:pt idx="5">
                  <c:v>13.3</c:v>
                </c:pt>
                <c:pt idx="6">
                  <c:v>9.200000000000001</c:v>
                </c:pt>
                <c:pt idx="7">
                  <c:v>17.8</c:v>
                </c:pt>
                <c:pt idx="8">
                  <c:v>7.5</c:v>
                </c:pt>
                <c:pt idx="9">
                  <c:v>6.5</c:v>
                </c:pt>
                <c:pt idx="10">
                  <c:v>1.4</c:v>
                </c:pt>
                <c:pt idx="11">
                  <c:v>7.8</c:v>
                </c:pt>
                <c:pt idx="12">
                  <c:v>6.1</c:v>
                </c:pt>
                <c:pt idx="13">
                  <c:v>11.6</c:v>
                </c:pt>
                <c:pt idx="14">
                  <c:v>4.2</c:v>
                </c:pt>
                <c:pt idx="15">
                  <c:v>2.5</c:v>
                </c:pt>
                <c:pt idx="16">
                  <c:v>4.9</c:v>
                </c:pt>
                <c:pt idx="17">
                  <c:v>6.3</c:v>
                </c:pt>
                <c:pt idx="18">
                  <c:v>6.4</c:v>
                </c:pt>
                <c:pt idx="19">
                  <c:v>6.7</c:v>
                </c:pt>
                <c:pt idx="20">
                  <c:v>18.5</c:v>
                </c:pt>
                <c:pt idx="21">
                  <c:v>22.2</c:v>
                </c:pt>
                <c:pt idx="22">
                  <c:v>15.9</c:v>
                </c:pt>
                <c:pt idx="23">
                  <c:v>22.7</c:v>
                </c:pt>
                <c:pt idx="24">
                  <c:v>12.9</c:v>
                </c:pt>
                <c:pt idx="25">
                  <c:v>8.4</c:v>
                </c:pt>
                <c:pt idx="26">
                  <c:v>19.9</c:v>
                </c:pt>
                <c:pt idx="27">
                  <c:v>28.6</c:v>
                </c:pt>
                <c:pt idx="28">
                  <c:v>17.5</c:v>
                </c:pt>
                <c:pt idx="29">
                  <c:v>10.6</c:v>
                </c:pt>
                <c:pt idx="30">
                  <c:v>9.6</c:v>
                </c:pt>
                <c:pt idx="31">
                  <c:v>18.4</c:v>
                </c:pt>
                <c:pt idx="32">
                  <c:v>13.9</c:v>
                </c:pt>
                <c:pt idx="33">
                  <c:v>12.2</c:v>
                </c:pt>
                <c:pt idx="34">
                  <c:v>8.200000000000001</c:v>
                </c:pt>
                <c:pt idx="35">
                  <c:v>20.6</c:v>
                </c:pt>
                <c:pt idx="36">
                  <c:v>15.1</c:v>
                </c:pt>
                <c:pt idx="37">
                  <c:v>9.200000000000001</c:v>
                </c:pt>
                <c:pt idx="38">
                  <c:v>3.2</c:v>
                </c:pt>
                <c:pt idx="39">
                  <c:v>9.700000000000001</c:v>
                </c:pt>
                <c:pt idx="40">
                  <c:v>4.2</c:v>
                </c:pt>
                <c:pt idx="41">
                  <c:v>4.3</c:v>
                </c:pt>
                <c:pt idx="42">
                  <c:v>5.6</c:v>
                </c:pt>
                <c:pt idx="43">
                  <c:v>13.0</c:v>
                </c:pt>
                <c:pt idx="44">
                  <c:v>1.4</c:v>
                </c:pt>
                <c:pt idx="45">
                  <c:v>2.8</c:v>
                </c:pt>
                <c:pt idx="46">
                  <c:v>5.3</c:v>
                </c:pt>
                <c:pt idx="47">
                  <c:v>4.5</c:v>
                </c:pt>
                <c:pt idx="48">
                  <c:v>7.0</c:v>
                </c:pt>
                <c:pt idx="49">
                  <c:v>4.3</c:v>
                </c:pt>
                <c:pt idx="50">
                  <c:v>6.4</c:v>
                </c:pt>
                <c:pt idx="51">
                  <c:v>1.6</c:v>
                </c:pt>
                <c:pt idx="52">
                  <c:v>7.7</c:v>
                </c:pt>
                <c:pt idx="53">
                  <c:v>5.5</c:v>
                </c:pt>
                <c:pt idx="54">
                  <c:v>5.5</c:v>
                </c:pt>
                <c:pt idx="55">
                  <c:v>5.3</c:v>
                </c:pt>
                <c:pt idx="56">
                  <c:v>8.9</c:v>
                </c:pt>
                <c:pt idx="57">
                  <c:v>2.7</c:v>
                </c:pt>
                <c:pt idx="58">
                  <c:v>12.8</c:v>
                </c:pt>
                <c:pt idx="59">
                  <c:v>10.6</c:v>
                </c:pt>
                <c:pt idx="60">
                  <c:v>15.3</c:v>
                </c:pt>
                <c:pt idx="61">
                  <c:v>10.6</c:v>
                </c:pt>
                <c:pt idx="62">
                  <c:v>5.7</c:v>
                </c:pt>
                <c:pt idx="63">
                  <c:v>1.6</c:v>
                </c:pt>
                <c:pt idx="64">
                  <c:v>1.5</c:v>
                </c:pt>
                <c:pt idx="65">
                  <c:v>5.8</c:v>
                </c:pt>
                <c:pt idx="66">
                  <c:v>1.3</c:v>
                </c:pt>
                <c:pt idx="67">
                  <c:v>1.4</c:v>
                </c:pt>
                <c:pt idx="68">
                  <c:v>8.0</c:v>
                </c:pt>
                <c:pt idx="69">
                  <c:v>19.2</c:v>
                </c:pt>
                <c:pt idx="70">
                  <c:v>13.1</c:v>
                </c:pt>
                <c:pt idx="71">
                  <c:v>23.0</c:v>
                </c:pt>
                <c:pt idx="72">
                  <c:v>9.200000000000001</c:v>
                </c:pt>
                <c:pt idx="73">
                  <c:v>6.3</c:v>
                </c:pt>
                <c:pt idx="74">
                  <c:v>5.3</c:v>
                </c:pt>
                <c:pt idx="75">
                  <c:v>7.1</c:v>
                </c:pt>
                <c:pt idx="76">
                  <c:v>3.1</c:v>
                </c:pt>
                <c:pt idx="77">
                  <c:v>2.9</c:v>
                </c:pt>
                <c:pt idx="78">
                  <c:v>4.1</c:v>
                </c:pt>
                <c:pt idx="79">
                  <c:v>4.0</c:v>
                </c:pt>
                <c:pt idx="80">
                  <c:v>5.2</c:v>
                </c:pt>
                <c:pt idx="81">
                  <c:v>5.1</c:v>
                </c:pt>
                <c:pt idx="82">
                  <c:v>3.0</c:v>
                </c:pt>
                <c:pt idx="83">
                  <c:v>13.6</c:v>
                </c:pt>
                <c:pt idx="84">
                  <c:v>9.0</c:v>
                </c:pt>
                <c:pt idx="85">
                  <c:v>10.0</c:v>
                </c:pt>
                <c:pt idx="86">
                  <c:v>11.4</c:v>
                </c:pt>
                <c:pt idx="87">
                  <c:v>20.1</c:v>
                </c:pt>
                <c:pt idx="88">
                  <c:v>10.8</c:v>
                </c:pt>
                <c:pt idx="89">
                  <c:v>17.8</c:v>
                </c:pt>
                <c:pt idx="90">
                  <c:v>4.6</c:v>
                </c:pt>
                <c:pt idx="91">
                  <c:v>4.5</c:v>
                </c:pt>
                <c:pt idx="92">
                  <c:v>6.5</c:v>
                </c:pt>
                <c:pt idx="93">
                  <c:v>5.2</c:v>
                </c:pt>
                <c:pt idx="94">
                  <c:v>7.9</c:v>
                </c:pt>
                <c:pt idx="95">
                  <c:v>7.0</c:v>
                </c:pt>
                <c:pt idx="96">
                  <c:v>7.5</c:v>
                </c:pt>
                <c:pt idx="97">
                  <c:v>7.4</c:v>
                </c:pt>
                <c:pt idx="98">
                  <c:v>4.0</c:v>
                </c:pt>
                <c:pt idx="99">
                  <c:v>8.1</c:v>
                </c:pt>
                <c:pt idx="100">
                  <c:v>0.0</c:v>
                </c:pt>
                <c:pt idx="101">
                  <c:v>9.6</c:v>
                </c:pt>
                <c:pt idx="102">
                  <c:v>4.4</c:v>
                </c:pt>
                <c:pt idx="103">
                  <c:v>3.1</c:v>
                </c:pt>
                <c:pt idx="104">
                  <c:v>4.1</c:v>
                </c:pt>
                <c:pt idx="105">
                  <c:v>1.3</c:v>
                </c:pt>
                <c:pt idx="106">
                  <c:v>7.6</c:v>
                </c:pt>
                <c:pt idx="107">
                  <c:v>8.700000000000001</c:v>
                </c:pt>
                <c:pt idx="108">
                  <c:v>4.3</c:v>
                </c:pt>
                <c:pt idx="109">
                  <c:v>12.0</c:v>
                </c:pt>
                <c:pt idx="110">
                  <c:v>3.7</c:v>
                </c:pt>
                <c:pt idx="111" formatCode="0.0">
                  <c:v>11.44913313706248</c:v>
                </c:pt>
                <c:pt idx="112" formatCode="0.0">
                  <c:v>17.28048385354768</c:v>
                </c:pt>
                <c:pt idx="113" formatCode="0.0">
                  <c:v>1.328197635808208</c:v>
                </c:pt>
                <c:pt idx="114" formatCode="0.0">
                  <c:v>1.395089285714286</c:v>
                </c:pt>
                <c:pt idx="115" formatCode="0.0">
                  <c:v>1.45327713995059</c:v>
                </c:pt>
                <c:pt idx="116" formatCode="0.0">
                  <c:v>6.28930817610063</c:v>
                </c:pt>
                <c:pt idx="117" formatCode="0.0">
                  <c:v>2.69941962478067</c:v>
                </c:pt>
                <c:pt idx="118" formatCode="0.0">
                  <c:v>7.656967840735021</c:v>
                </c:pt>
                <c:pt idx="119" formatCode="0.0">
                  <c:v>4.967093008816589</c:v>
                </c:pt>
                <c:pt idx="120" formatCode="0.0">
                  <c:v>6.27982918864607</c:v>
                </c:pt>
                <c:pt idx="121" formatCode="0.0">
                  <c:v>2.875215641173086</c:v>
                </c:pt>
                <c:pt idx="122" formatCode="0.0">
                  <c:v>6.095330976471946</c:v>
                </c:pt>
                <c:pt idx="123" formatCode="0.0">
                  <c:v>3.706449221645663</c:v>
                </c:pt>
                <c:pt idx="124" formatCode="0.0">
                  <c:v>1.504211793020457</c:v>
                </c:pt>
                <c:pt idx="125" formatCode="0.0">
                  <c:v>4.243131430996075</c:v>
                </c:pt>
                <c:pt idx="126" formatCode="0.0">
                  <c:v>3.948927208108463</c:v>
                </c:pt>
                <c:pt idx="127" formatCode="0.0">
                  <c:v>5.482456140350876</c:v>
                </c:pt>
                <c:pt idx="128" formatCode="0.0">
                  <c:v>2.998500749625187</c:v>
                </c:pt>
                <c:pt idx="129" formatCode="0.0">
                  <c:v>4.574565416285425</c:v>
                </c:pt>
                <c:pt idx="130" formatCode="0.0">
                  <c:v>1.400952647800505</c:v>
                </c:pt>
                <c:pt idx="131" formatCode="0.0">
                  <c:v>0.0</c:v>
                </c:pt>
                <c:pt idx="132" formatCode="0.0">
                  <c:v>1.273236567354214</c:v>
                </c:pt>
                <c:pt idx="133" formatCode="0.0">
                  <c:v>0.0</c:v>
                </c:pt>
                <c:pt idx="134" formatCode="0.0">
                  <c:v>2.928686484111874</c:v>
                </c:pt>
                <c:pt idx="135" formatCode="0.0">
                  <c:v>2.509410288582183</c:v>
                </c:pt>
                <c:pt idx="136">
                  <c:v>0.0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2FD7-FF49-98E5-24426A0DF033}"/>
            </c:ext>
          </c:extLst>
        </c:ser>
        <c:ser>
          <c:idx val="0"/>
          <c:order val="1"/>
          <c:tx>
            <c:strRef>
              <c:f>'Rodica-Elise (2)'!$M$1</c:f>
              <c:strCache>
                <c:ptCount val="1"/>
                <c:pt idx="0">
                  <c:v>Government-imposed treshold</c:v>
                </c:pt>
              </c:strCache>
            </c:strRef>
          </c:tx>
          <c:spPr>
            <a:ln w="12700">
              <a:solidFill>
                <a:srgbClr val="1F497D">
                  <a:lumMod val="75000"/>
                </a:srgbClr>
              </a:solidFill>
              <a:prstDash val="sysDash"/>
            </a:ln>
            <a:effectLst/>
          </c:spPr>
          <c:marker>
            <c:symbol val="none"/>
          </c:marker>
          <c:val>
            <c:numRef>
              <c:f>'Rodica-Elise (2)'!$M$2:$M$138</c:f>
              <c:numCache>
                <c:formatCode>General</c:formatCode>
                <c:ptCount val="137"/>
                <c:pt idx="0">
                  <c:v>9.0</c:v>
                </c:pt>
                <c:pt idx="1">
                  <c:v>9.0</c:v>
                </c:pt>
                <c:pt idx="2">
                  <c:v>9.0</c:v>
                </c:pt>
                <c:pt idx="3">
                  <c:v>9.0</c:v>
                </c:pt>
                <c:pt idx="4">
                  <c:v>9.0</c:v>
                </c:pt>
                <c:pt idx="5">
                  <c:v>9.0</c:v>
                </c:pt>
                <c:pt idx="6">
                  <c:v>9.0</c:v>
                </c:pt>
                <c:pt idx="7">
                  <c:v>9.0</c:v>
                </c:pt>
                <c:pt idx="8">
                  <c:v>9.0</c:v>
                </c:pt>
                <c:pt idx="9">
                  <c:v>9.0</c:v>
                </c:pt>
                <c:pt idx="10">
                  <c:v>9.0</c:v>
                </c:pt>
                <c:pt idx="11">
                  <c:v>9.0</c:v>
                </c:pt>
                <c:pt idx="12">
                  <c:v>9.0</c:v>
                </c:pt>
                <c:pt idx="13">
                  <c:v>9.0</c:v>
                </c:pt>
                <c:pt idx="14">
                  <c:v>9.0</c:v>
                </c:pt>
                <c:pt idx="15">
                  <c:v>9.0</c:v>
                </c:pt>
                <c:pt idx="16">
                  <c:v>9.0</c:v>
                </c:pt>
                <c:pt idx="17">
                  <c:v>9.0</c:v>
                </c:pt>
                <c:pt idx="18">
                  <c:v>9.0</c:v>
                </c:pt>
                <c:pt idx="19">
                  <c:v>9.0</c:v>
                </c:pt>
                <c:pt idx="20">
                  <c:v>9.0</c:v>
                </c:pt>
                <c:pt idx="21">
                  <c:v>9.0</c:v>
                </c:pt>
                <c:pt idx="22">
                  <c:v>9.0</c:v>
                </c:pt>
                <c:pt idx="23">
                  <c:v>9.0</c:v>
                </c:pt>
                <c:pt idx="24">
                  <c:v>9.0</c:v>
                </c:pt>
                <c:pt idx="25">
                  <c:v>9.0</c:v>
                </c:pt>
                <c:pt idx="26">
                  <c:v>9.0</c:v>
                </c:pt>
                <c:pt idx="27">
                  <c:v>9.0</c:v>
                </c:pt>
                <c:pt idx="28">
                  <c:v>9.0</c:v>
                </c:pt>
                <c:pt idx="29">
                  <c:v>9.0</c:v>
                </c:pt>
                <c:pt idx="30">
                  <c:v>9.0</c:v>
                </c:pt>
                <c:pt idx="31">
                  <c:v>9.0</c:v>
                </c:pt>
                <c:pt idx="32">
                  <c:v>9.0</c:v>
                </c:pt>
                <c:pt idx="33">
                  <c:v>9.0</c:v>
                </c:pt>
                <c:pt idx="34">
                  <c:v>9.0</c:v>
                </c:pt>
                <c:pt idx="35">
                  <c:v>9.0</c:v>
                </c:pt>
                <c:pt idx="36">
                  <c:v>9.0</c:v>
                </c:pt>
                <c:pt idx="37">
                  <c:v>9.0</c:v>
                </c:pt>
                <c:pt idx="38">
                  <c:v>9.0</c:v>
                </c:pt>
                <c:pt idx="39">
                  <c:v>9.0</c:v>
                </c:pt>
                <c:pt idx="40">
                  <c:v>9.0</c:v>
                </c:pt>
                <c:pt idx="41">
                  <c:v>9.0</c:v>
                </c:pt>
                <c:pt idx="42">
                  <c:v>9.0</c:v>
                </c:pt>
                <c:pt idx="43">
                  <c:v>9.0</c:v>
                </c:pt>
                <c:pt idx="44">
                  <c:v>9.0</c:v>
                </c:pt>
                <c:pt idx="45">
                  <c:v>9.0</c:v>
                </c:pt>
                <c:pt idx="46">
                  <c:v>9.0</c:v>
                </c:pt>
                <c:pt idx="47">
                  <c:v>9.0</c:v>
                </c:pt>
                <c:pt idx="48">
                  <c:v>9.0</c:v>
                </c:pt>
                <c:pt idx="49">
                  <c:v>9.0</c:v>
                </c:pt>
                <c:pt idx="50">
                  <c:v>9.0</c:v>
                </c:pt>
                <c:pt idx="51">
                  <c:v>9.0</c:v>
                </c:pt>
                <c:pt idx="52">
                  <c:v>9.0</c:v>
                </c:pt>
                <c:pt idx="53">
                  <c:v>9.0</c:v>
                </c:pt>
                <c:pt idx="54">
                  <c:v>9.0</c:v>
                </c:pt>
                <c:pt idx="55">
                  <c:v>9.0</c:v>
                </c:pt>
                <c:pt idx="56">
                  <c:v>9.0</c:v>
                </c:pt>
                <c:pt idx="57">
                  <c:v>9.0</c:v>
                </c:pt>
                <c:pt idx="58">
                  <c:v>9.0</c:v>
                </c:pt>
                <c:pt idx="59">
                  <c:v>9.0</c:v>
                </c:pt>
                <c:pt idx="60">
                  <c:v>9.0</c:v>
                </c:pt>
                <c:pt idx="61">
                  <c:v>9.0</c:v>
                </c:pt>
                <c:pt idx="62">
                  <c:v>9.0</c:v>
                </c:pt>
                <c:pt idx="63">
                  <c:v>9.0</c:v>
                </c:pt>
                <c:pt idx="64">
                  <c:v>9.0</c:v>
                </c:pt>
                <c:pt idx="65">
                  <c:v>9.0</c:v>
                </c:pt>
                <c:pt idx="66">
                  <c:v>9.0</c:v>
                </c:pt>
                <c:pt idx="67">
                  <c:v>9.0</c:v>
                </c:pt>
                <c:pt idx="68">
                  <c:v>9.0</c:v>
                </c:pt>
                <c:pt idx="69">
                  <c:v>9.0</c:v>
                </c:pt>
                <c:pt idx="70">
                  <c:v>9.0</c:v>
                </c:pt>
                <c:pt idx="71">
                  <c:v>9.0</c:v>
                </c:pt>
                <c:pt idx="72">
                  <c:v>9.0</c:v>
                </c:pt>
                <c:pt idx="73">
                  <c:v>9.0</c:v>
                </c:pt>
                <c:pt idx="74">
                  <c:v>9.0</c:v>
                </c:pt>
                <c:pt idx="75">
                  <c:v>9.0</c:v>
                </c:pt>
                <c:pt idx="76">
                  <c:v>9.0</c:v>
                </c:pt>
                <c:pt idx="77">
                  <c:v>9.0</c:v>
                </c:pt>
                <c:pt idx="78">
                  <c:v>9.0</c:v>
                </c:pt>
                <c:pt idx="79">
                  <c:v>9.0</c:v>
                </c:pt>
                <c:pt idx="80">
                  <c:v>9.0</c:v>
                </c:pt>
                <c:pt idx="81">
                  <c:v>9.0</c:v>
                </c:pt>
                <c:pt idx="82">
                  <c:v>9.0</c:v>
                </c:pt>
                <c:pt idx="83">
                  <c:v>9.0</c:v>
                </c:pt>
                <c:pt idx="84">
                  <c:v>9.0</c:v>
                </c:pt>
                <c:pt idx="85">
                  <c:v>9.0</c:v>
                </c:pt>
                <c:pt idx="86">
                  <c:v>9.0</c:v>
                </c:pt>
                <c:pt idx="87">
                  <c:v>9.0</c:v>
                </c:pt>
                <c:pt idx="88">
                  <c:v>9.0</c:v>
                </c:pt>
                <c:pt idx="89">
                  <c:v>9.0</c:v>
                </c:pt>
                <c:pt idx="90">
                  <c:v>9.0</c:v>
                </c:pt>
                <c:pt idx="91">
                  <c:v>9.0</c:v>
                </c:pt>
                <c:pt idx="92">
                  <c:v>9.0</c:v>
                </c:pt>
                <c:pt idx="93">
                  <c:v>9.0</c:v>
                </c:pt>
                <c:pt idx="94">
                  <c:v>9.0</c:v>
                </c:pt>
                <c:pt idx="95">
                  <c:v>9.0</c:v>
                </c:pt>
                <c:pt idx="96">
                  <c:v>9.0</c:v>
                </c:pt>
                <c:pt idx="97">
                  <c:v>9.0</c:v>
                </c:pt>
                <c:pt idx="98">
                  <c:v>9.0</c:v>
                </c:pt>
                <c:pt idx="99">
                  <c:v>9.0</c:v>
                </c:pt>
                <c:pt idx="100">
                  <c:v>9.0</c:v>
                </c:pt>
                <c:pt idx="101">
                  <c:v>9.0</c:v>
                </c:pt>
                <c:pt idx="102">
                  <c:v>9.0</c:v>
                </c:pt>
                <c:pt idx="103">
                  <c:v>9.0</c:v>
                </c:pt>
                <c:pt idx="104">
                  <c:v>9.0</c:v>
                </c:pt>
                <c:pt idx="105">
                  <c:v>9.0</c:v>
                </c:pt>
                <c:pt idx="106">
                  <c:v>9.0</c:v>
                </c:pt>
                <c:pt idx="107">
                  <c:v>9.0</c:v>
                </c:pt>
                <c:pt idx="108">
                  <c:v>9.0</c:v>
                </c:pt>
                <c:pt idx="109">
                  <c:v>9.0</c:v>
                </c:pt>
                <c:pt idx="110">
                  <c:v>9.0</c:v>
                </c:pt>
                <c:pt idx="111">
                  <c:v>9.0</c:v>
                </c:pt>
                <c:pt idx="112">
                  <c:v>9.0</c:v>
                </c:pt>
                <c:pt idx="113">
                  <c:v>9.0</c:v>
                </c:pt>
                <c:pt idx="114">
                  <c:v>9.0</c:v>
                </c:pt>
                <c:pt idx="115">
                  <c:v>9.0</c:v>
                </c:pt>
                <c:pt idx="116">
                  <c:v>9.0</c:v>
                </c:pt>
                <c:pt idx="117">
                  <c:v>9.0</c:v>
                </c:pt>
                <c:pt idx="118">
                  <c:v>9.0</c:v>
                </c:pt>
                <c:pt idx="119">
                  <c:v>9.0</c:v>
                </c:pt>
                <c:pt idx="120">
                  <c:v>9.0</c:v>
                </c:pt>
                <c:pt idx="121">
                  <c:v>9.0</c:v>
                </c:pt>
                <c:pt idx="122">
                  <c:v>9.0</c:v>
                </c:pt>
                <c:pt idx="123">
                  <c:v>9.0</c:v>
                </c:pt>
                <c:pt idx="124">
                  <c:v>9.0</c:v>
                </c:pt>
                <c:pt idx="125">
                  <c:v>9.0</c:v>
                </c:pt>
                <c:pt idx="126">
                  <c:v>9.0</c:v>
                </c:pt>
                <c:pt idx="127">
                  <c:v>9.0</c:v>
                </c:pt>
                <c:pt idx="128">
                  <c:v>9.0</c:v>
                </c:pt>
                <c:pt idx="129">
                  <c:v>9.0</c:v>
                </c:pt>
                <c:pt idx="130">
                  <c:v>9.0</c:v>
                </c:pt>
                <c:pt idx="131">
                  <c:v>9.0</c:v>
                </c:pt>
                <c:pt idx="132">
                  <c:v>9.0</c:v>
                </c:pt>
                <c:pt idx="133">
                  <c:v>9.0</c:v>
                </c:pt>
                <c:pt idx="134">
                  <c:v>9.0</c:v>
                </c:pt>
                <c:pt idx="135">
                  <c:v>9.0</c:v>
                </c:pt>
                <c:pt idx="136">
                  <c:v>9.0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2FD7-FF49-98E5-24426A0DF0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2921696"/>
        <c:axId val="1302924448"/>
      </c:lineChart>
      <c:catAx>
        <c:axId val="1302921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400"/>
            </a:pPr>
            <a:endParaRPr lang="en-US"/>
          </a:p>
        </c:txPr>
        <c:crossAx val="1302924448"/>
        <c:crosses val="autoZero"/>
        <c:auto val="1"/>
        <c:lblAlgn val="ctr"/>
        <c:lblOffset val="100"/>
        <c:tickLblSkip val="5"/>
        <c:noMultiLvlLbl val="0"/>
      </c:catAx>
      <c:valAx>
        <c:axId val="130292444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solidFill>
              <a:sysClr val="windowText" lastClr="000000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1302921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84847989669586"/>
          <c:y val="0.0285278164477354"/>
          <c:w val="0.259235243394404"/>
          <c:h val="0.148917011158868"/>
        </c:manualLayout>
      </c:layout>
      <c:overlay val="0"/>
      <c:spPr>
        <a:ln w="6350">
          <a:noFill/>
        </a:ln>
      </c:spPr>
      <c:txPr>
        <a:bodyPr/>
        <a:lstStyle/>
        <a:p>
          <a:pPr>
            <a:defRPr sz="8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Sheet1!$P$1</c:f>
              <c:strCache>
                <c:ptCount val="1"/>
                <c:pt idx="0">
                  <c:v>HA-CDI incidence per 10,000 patient-days</c:v>
                </c:pt>
              </c:strCache>
            </c:strRef>
          </c:tx>
          <c:spPr>
            <a:ln w="19050" cmpd="sng"/>
          </c:spPr>
          <c:marker>
            <c:symbol val="none"/>
          </c:marker>
          <c:val>
            <c:numRef>
              <c:f>Sheet1!$P$2:$P$164</c:f>
              <c:numCache>
                <c:formatCode>0.0</c:formatCode>
                <c:ptCount val="163"/>
                <c:pt idx="0">
                  <c:v>7.185972980741591</c:v>
                </c:pt>
                <c:pt idx="1">
                  <c:v>2.644453259288642</c:v>
                </c:pt>
                <c:pt idx="2">
                  <c:v>6.784260515603798</c:v>
                </c:pt>
                <c:pt idx="3">
                  <c:v>5.20697734964853</c:v>
                </c:pt>
                <c:pt idx="4">
                  <c:v>2.729257641921397</c:v>
                </c:pt>
                <c:pt idx="5">
                  <c:v>13.30108827085852</c:v>
                </c:pt>
                <c:pt idx="6">
                  <c:v>9.222661396574425</c:v>
                </c:pt>
                <c:pt idx="7">
                  <c:v>17.82286811077598</c:v>
                </c:pt>
                <c:pt idx="8">
                  <c:v>7.49437921558831</c:v>
                </c:pt>
                <c:pt idx="9">
                  <c:v>6.524008350730687</c:v>
                </c:pt>
                <c:pt idx="10">
                  <c:v>1.382361072712192</c:v>
                </c:pt>
                <c:pt idx="11">
                  <c:v>7.808839606434478</c:v>
                </c:pt>
                <c:pt idx="12">
                  <c:v>6.135910415707928</c:v>
                </c:pt>
                <c:pt idx="13">
                  <c:v>11.63805644457376</c:v>
                </c:pt>
                <c:pt idx="14">
                  <c:v>4.166088043327314</c:v>
                </c:pt>
                <c:pt idx="15">
                  <c:v>2.537749016622256</c:v>
                </c:pt>
                <c:pt idx="16">
                  <c:v>4.932182490752158</c:v>
                </c:pt>
                <c:pt idx="17">
                  <c:v>6.25880143952433</c:v>
                </c:pt>
                <c:pt idx="18">
                  <c:v>6.366182836771007</c:v>
                </c:pt>
                <c:pt idx="19">
                  <c:v>6.707807888382077</c:v>
                </c:pt>
                <c:pt idx="20">
                  <c:v>18.47453153866456</c:v>
                </c:pt>
                <c:pt idx="21">
                  <c:v>22.18741842860872</c:v>
                </c:pt>
                <c:pt idx="22">
                  <c:v>15.88141874007411</c:v>
                </c:pt>
                <c:pt idx="23">
                  <c:v>22.71436683702442</c:v>
                </c:pt>
                <c:pt idx="24">
                  <c:v>12.9428895000809</c:v>
                </c:pt>
                <c:pt idx="25">
                  <c:v>8.409014463504878</c:v>
                </c:pt>
                <c:pt idx="26">
                  <c:v>19.8807157057654</c:v>
                </c:pt>
                <c:pt idx="27">
                  <c:v>28.57920522591181</c:v>
                </c:pt>
                <c:pt idx="28">
                  <c:v>17.50841750841751</c:v>
                </c:pt>
                <c:pt idx="29">
                  <c:v>10.57921184871727</c:v>
                </c:pt>
                <c:pt idx="30">
                  <c:v>9.613843935266784</c:v>
                </c:pt>
                <c:pt idx="31">
                  <c:v>18.42590155304027</c:v>
                </c:pt>
                <c:pt idx="32">
                  <c:v>13.89941875157948</c:v>
                </c:pt>
                <c:pt idx="33">
                  <c:v>12.1934697195502</c:v>
                </c:pt>
                <c:pt idx="34">
                  <c:v>8.19224467504096</c:v>
                </c:pt>
                <c:pt idx="35">
                  <c:v>20.56484782012613</c:v>
                </c:pt>
                <c:pt idx="36">
                  <c:v>15.11819681143485</c:v>
                </c:pt>
                <c:pt idx="37">
                  <c:v>9.150526155253926</c:v>
                </c:pt>
                <c:pt idx="38">
                  <c:v>3.204101249599487</c:v>
                </c:pt>
                <c:pt idx="39">
                  <c:v>9.697753353806367</c:v>
                </c:pt>
                <c:pt idx="40">
                  <c:v>4.24868998725393</c:v>
                </c:pt>
                <c:pt idx="41">
                  <c:v>4.290617848970241</c:v>
                </c:pt>
                <c:pt idx="42">
                  <c:v>5.60616678346181</c:v>
                </c:pt>
                <c:pt idx="43">
                  <c:v>13.00601528206796</c:v>
                </c:pt>
                <c:pt idx="44">
                  <c:v>1.368176221097277</c:v>
                </c:pt>
                <c:pt idx="45">
                  <c:v>2.773155851358846</c:v>
                </c:pt>
                <c:pt idx="46">
                  <c:v>5.326231691078561</c:v>
                </c:pt>
                <c:pt idx="47">
                  <c:v>4.460966542750929</c:v>
                </c:pt>
                <c:pt idx="48">
                  <c:v>6.95700570474468</c:v>
                </c:pt>
                <c:pt idx="49">
                  <c:v>4.288777698355968</c:v>
                </c:pt>
                <c:pt idx="50">
                  <c:v>6.368412673141191</c:v>
                </c:pt>
                <c:pt idx="51">
                  <c:v>1.618122977346278</c:v>
                </c:pt>
                <c:pt idx="52">
                  <c:v>7.662835249042054</c:v>
                </c:pt>
                <c:pt idx="53">
                  <c:v>5.489980785067252</c:v>
                </c:pt>
                <c:pt idx="54">
                  <c:v>5.455537370430966</c:v>
                </c:pt>
                <c:pt idx="55">
                  <c:v>5.259697567389874</c:v>
                </c:pt>
                <c:pt idx="56">
                  <c:v>8.907363420427448</c:v>
                </c:pt>
                <c:pt idx="57">
                  <c:v>2.71370420624152</c:v>
                </c:pt>
                <c:pt idx="58">
                  <c:v>12.83861856464245</c:v>
                </c:pt>
                <c:pt idx="59">
                  <c:v>10.64207165661582</c:v>
                </c:pt>
                <c:pt idx="60">
                  <c:v>15.32332209623046</c:v>
                </c:pt>
                <c:pt idx="61">
                  <c:v>10.64820976973246</c:v>
                </c:pt>
                <c:pt idx="62">
                  <c:v>5.669737774627917</c:v>
                </c:pt>
                <c:pt idx="63">
                  <c:v>1.5748031496063</c:v>
                </c:pt>
                <c:pt idx="64">
                  <c:v>1.524855138761818</c:v>
                </c:pt>
                <c:pt idx="65">
                  <c:v>5.790387955993051</c:v>
                </c:pt>
                <c:pt idx="66">
                  <c:v>1.289656951250967</c:v>
                </c:pt>
                <c:pt idx="67">
                  <c:v>1.353912808015164</c:v>
                </c:pt>
                <c:pt idx="68">
                  <c:v>7.950178879024778</c:v>
                </c:pt>
                <c:pt idx="69">
                  <c:v>19.17969902626144</c:v>
                </c:pt>
                <c:pt idx="70">
                  <c:v>13.05142260506395</c:v>
                </c:pt>
                <c:pt idx="71">
                  <c:v>22.95040163202856</c:v>
                </c:pt>
                <c:pt idx="72">
                  <c:v>9.22509225092251</c:v>
                </c:pt>
                <c:pt idx="73">
                  <c:v>6.255864873318735</c:v>
                </c:pt>
                <c:pt idx="74">
                  <c:v>5.314908317831447</c:v>
                </c:pt>
                <c:pt idx="75">
                  <c:v>7.069136151562279</c:v>
                </c:pt>
                <c:pt idx="76">
                  <c:v>3.073140749846342</c:v>
                </c:pt>
                <c:pt idx="77">
                  <c:v>2.866561559409488</c:v>
                </c:pt>
                <c:pt idx="78">
                  <c:v>4.144218814753411</c:v>
                </c:pt>
                <c:pt idx="79">
                  <c:v>3.964583058015065</c:v>
                </c:pt>
                <c:pt idx="80">
                  <c:v>5.197505197505171</c:v>
                </c:pt>
                <c:pt idx="81">
                  <c:v>5.13874614594039</c:v>
                </c:pt>
                <c:pt idx="82">
                  <c:v>3.007518796992481</c:v>
                </c:pt>
                <c:pt idx="83">
                  <c:v>13.63698349924996</c:v>
                </c:pt>
                <c:pt idx="84">
                  <c:v>9.024107257960551</c:v>
                </c:pt>
                <c:pt idx="85">
                  <c:v>10.0468854655057</c:v>
                </c:pt>
                <c:pt idx="86">
                  <c:v>11.39693910778248</c:v>
                </c:pt>
                <c:pt idx="87">
                  <c:v>20.07763351626289</c:v>
                </c:pt>
                <c:pt idx="88">
                  <c:v>10.76426264800861</c:v>
                </c:pt>
                <c:pt idx="89">
                  <c:v>17.79359430604982</c:v>
                </c:pt>
                <c:pt idx="90">
                  <c:v>4.626773596545338</c:v>
                </c:pt>
                <c:pt idx="91">
                  <c:v>4.495055439017078</c:v>
                </c:pt>
                <c:pt idx="92">
                  <c:v>6.496881496881497</c:v>
                </c:pt>
                <c:pt idx="93">
                  <c:v>5.209011590050788</c:v>
                </c:pt>
                <c:pt idx="94">
                  <c:v>7.92916611603013</c:v>
                </c:pt>
                <c:pt idx="95">
                  <c:v>7.034327518289246</c:v>
                </c:pt>
                <c:pt idx="96">
                  <c:v>7.545271629778671</c:v>
                </c:pt>
                <c:pt idx="97">
                  <c:v>7.358351729212656</c:v>
                </c:pt>
                <c:pt idx="98">
                  <c:v>4.025764895330113</c:v>
                </c:pt>
                <c:pt idx="99">
                  <c:v>8.07265388496468</c:v>
                </c:pt>
                <c:pt idx="100">
                  <c:v>0.0</c:v>
                </c:pt>
                <c:pt idx="101">
                  <c:v>9.629935341862705</c:v>
                </c:pt>
                <c:pt idx="102">
                  <c:v>4.41046750955601</c:v>
                </c:pt>
                <c:pt idx="103">
                  <c:v>3.068896731624981</c:v>
                </c:pt>
                <c:pt idx="104">
                  <c:v>4.149951583898187</c:v>
                </c:pt>
                <c:pt idx="105">
                  <c:v>1.316829075585989</c:v>
                </c:pt>
                <c:pt idx="106">
                  <c:v>7.593014426727371</c:v>
                </c:pt>
                <c:pt idx="107">
                  <c:v>8.71839581517</c:v>
                </c:pt>
                <c:pt idx="108">
                  <c:v>4.317167937832771</c:v>
                </c:pt>
                <c:pt idx="109">
                  <c:v>12.01634222542658</c:v>
                </c:pt>
                <c:pt idx="110">
                  <c:v>3.694581280788177</c:v>
                </c:pt>
                <c:pt idx="111">
                  <c:v>11.44913313706248</c:v>
                </c:pt>
                <c:pt idx="112">
                  <c:v>17.28048385354768</c:v>
                </c:pt>
                <c:pt idx="113">
                  <c:v>1.328197635808208</c:v>
                </c:pt>
                <c:pt idx="114">
                  <c:v>1.395089285714286</c:v>
                </c:pt>
                <c:pt idx="115">
                  <c:v>1.45327713995059</c:v>
                </c:pt>
                <c:pt idx="116">
                  <c:v>6.28930817610063</c:v>
                </c:pt>
                <c:pt idx="117">
                  <c:v>2.69941962478067</c:v>
                </c:pt>
                <c:pt idx="118">
                  <c:v>7.656967840735061</c:v>
                </c:pt>
                <c:pt idx="119">
                  <c:v>4.967093008816589</c:v>
                </c:pt>
                <c:pt idx="120">
                  <c:v>6.27982918864607</c:v>
                </c:pt>
                <c:pt idx="121">
                  <c:v>2.875215641173086</c:v>
                </c:pt>
                <c:pt idx="122">
                  <c:v>6.095330976471963</c:v>
                </c:pt>
                <c:pt idx="123">
                  <c:v>3.706449221645663</c:v>
                </c:pt>
                <c:pt idx="124">
                  <c:v>1.504211793020457</c:v>
                </c:pt>
                <c:pt idx="125">
                  <c:v>4.243131430996075</c:v>
                </c:pt>
                <c:pt idx="126">
                  <c:v>3.948927208108463</c:v>
                </c:pt>
                <c:pt idx="127">
                  <c:v>5.482456140350876</c:v>
                </c:pt>
                <c:pt idx="128">
                  <c:v>2.998500749625187</c:v>
                </c:pt>
                <c:pt idx="129">
                  <c:v>4.574565416285425</c:v>
                </c:pt>
                <c:pt idx="130">
                  <c:v>1.400952647800505</c:v>
                </c:pt>
                <c:pt idx="131">
                  <c:v>0.0</c:v>
                </c:pt>
                <c:pt idx="132">
                  <c:v>1.273236567354214</c:v>
                </c:pt>
                <c:pt idx="133">
                  <c:v>0.0</c:v>
                </c:pt>
                <c:pt idx="134">
                  <c:v>2.928686484111874</c:v>
                </c:pt>
                <c:pt idx="135">
                  <c:v>2.509410288582183</c:v>
                </c:pt>
                <c:pt idx="136">
                  <c:v>0.0</c:v>
                </c:pt>
                <c:pt idx="137">
                  <c:v>1.465845793022574</c:v>
                </c:pt>
                <c:pt idx="138">
                  <c:v>4.572473708276176</c:v>
                </c:pt>
                <c:pt idx="139">
                  <c:v>1.393339835585899</c:v>
                </c:pt>
                <c:pt idx="140">
                  <c:v>4.040948275862068</c:v>
                </c:pt>
                <c:pt idx="141">
                  <c:v>1.63425396306586</c:v>
                </c:pt>
                <c:pt idx="142">
                  <c:v>1.534212948757288</c:v>
                </c:pt>
                <c:pt idx="143">
                  <c:v>2.915451895043732</c:v>
                </c:pt>
                <c:pt idx="144">
                  <c:v>2.768549280177187</c:v>
                </c:pt>
                <c:pt idx="145">
                  <c:v>2.749140893470789</c:v>
                </c:pt>
                <c:pt idx="146">
                  <c:v>1.256123602562492</c:v>
                </c:pt>
                <c:pt idx="147">
                  <c:v>1.518602885345482</c:v>
                </c:pt>
                <c:pt idx="148">
                  <c:v>0.0</c:v>
                </c:pt>
                <c:pt idx="149">
                  <c:v>0.0</c:v>
                </c:pt>
                <c:pt idx="150">
                  <c:v>3.959350666490696</c:v>
                </c:pt>
                <c:pt idx="151">
                  <c:v>1.157675387821255</c:v>
                </c:pt>
                <c:pt idx="152">
                  <c:v>0.0</c:v>
                </c:pt>
                <c:pt idx="153">
                  <c:v>1.289989680082559</c:v>
                </c:pt>
                <c:pt idx="154">
                  <c:v>1.463700234192038</c:v>
                </c:pt>
                <c:pt idx="155">
                  <c:v>5.975500448162533</c:v>
                </c:pt>
                <c:pt idx="156">
                  <c:v>1.454545454545455</c:v>
                </c:pt>
                <c:pt idx="157">
                  <c:v>4.21762969211304</c:v>
                </c:pt>
                <c:pt idx="158">
                  <c:v>3.934942287513117</c:v>
                </c:pt>
                <c:pt idx="159">
                  <c:v>1.303441084462982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F820-DE41-940D-5238CB4F70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301932448"/>
        <c:axId val="1301935200"/>
      </c:lineChart>
      <c:catAx>
        <c:axId val="1301932448"/>
        <c:scaling>
          <c:orientation val="minMax"/>
        </c:scaling>
        <c:delete val="0"/>
        <c:axPos val="b"/>
        <c:majorTickMark val="out"/>
        <c:minorTickMark val="none"/>
        <c:tickLblPos val="nextTo"/>
        <c:crossAx val="1301935200"/>
        <c:crosses val="autoZero"/>
        <c:auto val="1"/>
        <c:lblAlgn val="ctr"/>
        <c:lblOffset val="100"/>
        <c:noMultiLvlLbl val="0"/>
      </c:catAx>
      <c:valAx>
        <c:axId val="1301935200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1301932448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lineChart>
        <c:grouping val="standard"/>
        <c:varyColors val="0"/>
        <c:ser>
          <c:idx val="1"/>
          <c:order val="0"/>
          <c:tx>
            <c:strRef>
              <c:f>Sheet1!$P$1</c:f>
              <c:strCache>
                <c:ptCount val="1"/>
                <c:pt idx="0">
                  <c:v>HA-CDI incidence per 10,000 patient-days</c:v>
                </c:pt>
              </c:strCache>
            </c:strRef>
          </c:tx>
          <c:spPr>
            <a:ln w="19050" cmpd="sng"/>
          </c:spPr>
          <c:marker>
            <c:symbol val="none"/>
          </c:marker>
          <c:val>
            <c:numRef>
              <c:f>Sheet1!$P$2:$P$164</c:f>
              <c:numCache>
                <c:formatCode>0.0</c:formatCode>
                <c:ptCount val="163"/>
                <c:pt idx="0">
                  <c:v>7.185972980741591</c:v>
                </c:pt>
                <c:pt idx="1">
                  <c:v>2.644453259288642</c:v>
                </c:pt>
                <c:pt idx="2">
                  <c:v>6.784260515603798</c:v>
                </c:pt>
                <c:pt idx="3">
                  <c:v>5.20697734964853</c:v>
                </c:pt>
                <c:pt idx="4">
                  <c:v>2.729257641921397</c:v>
                </c:pt>
                <c:pt idx="5">
                  <c:v>13.30108827085852</c:v>
                </c:pt>
                <c:pt idx="6">
                  <c:v>9.222661396574425</c:v>
                </c:pt>
                <c:pt idx="7">
                  <c:v>17.82286811077598</c:v>
                </c:pt>
                <c:pt idx="8">
                  <c:v>7.49437921558831</c:v>
                </c:pt>
                <c:pt idx="9">
                  <c:v>6.524008350730687</c:v>
                </c:pt>
                <c:pt idx="10">
                  <c:v>1.382361072712192</c:v>
                </c:pt>
                <c:pt idx="11">
                  <c:v>7.808839606434478</c:v>
                </c:pt>
                <c:pt idx="12">
                  <c:v>6.135910415707928</c:v>
                </c:pt>
                <c:pt idx="13">
                  <c:v>11.63805644457376</c:v>
                </c:pt>
                <c:pt idx="14">
                  <c:v>4.166088043327314</c:v>
                </c:pt>
                <c:pt idx="15">
                  <c:v>2.537749016622256</c:v>
                </c:pt>
                <c:pt idx="16">
                  <c:v>4.932182490752158</c:v>
                </c:pt>
                <c:pt idx="17">
                  <c:v>6.25880143952433</c:v>
                </c:pt>
                <c:pt idx="18">
                  <c:v>6.366182836771006</c:v>
                </c:pt>
                <c:pt idx="19">
                  <c:v>6.707807888382077</c:v>
                </c:pt>
                <c:pt idx="20">
                  <c:v>18.47453153866456</c:v>
                </c:pt>
                <c:pt idx="21">
                  <c:v>22.18741842860872</c:v>
                </c:pt>
                <c:pt idx="22">
                  <c:v>15.88141874007411</c:v>
                </c:pt>
                <c:pt idx="23">
                  <c:v>22.71436683702442</c:v>
                </c:pt>
                <c:pt idx="24">
                  <c:v>12.9428895000809</c:v>
                </c:pt>
                <c:pt idx="25">
                  <c:v>8.409014463504878</c:v>
                </c:pt>
                <c:pt idx="26">
                  <c:v>19.8807157057654</c:v>
                </c:pt>
                <c:pt idx="27">
                  <c:v>28.57920522591181</c:v>
                </c:pt>
                <c:pt idx="28">
                  <c:v>17.50841750841751</c:v>
                </c:pt>
                <c:pt idx="29">
                  <c:v>10.57921184871727</c:v>
                </c:pt>
                <c:pt idx="30">
                  <c:v>9.613843935266784</c:v>
                </c:pt>
                <c:pt idx="31">
                  <c:v>18.42590155304027</c:v>
                </c:pt>
                <c:pt idx="32">
                  <c:v>13.89941875157948</c:v>
                </c:pt>
                <c:pt idx="33">
                  <c:v>12.1934697195502</c:v>
                </c:pt>
                <c:pt idx="34">
                  <c:v>8.19224467504096</c:v>
                </c:pt>
                <c:pt idx="35">
                  <c:v>20.56484782012613</c:v>
                </c:pt>
                <c:pt idx="36">
                  <c:v>15.11819681143485</c:v>
                </c:pt>
                <c:pt idx="37">
                  <c:v>9.150526155253926</c:v>
                </c:pt>
                <c:pt idx="38">
                  <c:v>3.204101249599487</c:v>
                </c:pt>
                <c:pt idx="39">
                  <c:v>9.697753353806367</c:v>
                </c:pt>
                <c:pt idx="40">
                  <c:v>4.24868998725393</c:v>
                </c:pt>
                <c:pt idx="41">
                  <c:v>4.290617848970241</c:v>
                </c:pt>
                <c:pt idx="42">
                  <c:v>5.60616678346181</c:v>
                </c:pt>
                <c:pt idx="43">
                  <c:v>13.00601528206796</c:v>
                </c:pt>
                <c:pt idx="44">
                  <c:v>1.368176221097277</c:v>
                </c:pt>
                <c:pt idx="45">
                  <c:v>2.773155851358846</c:v>
                </c:pt>
                <c:pt idx="46">
                  <c:v>5.326231691078561</c:v>
                </c:pt>
                <c:pt idx="47">
                  <c:v>4.460966542750929</c:v>
                </c:pt>
                <c:pt idx="48">
                  <c:v>6.95700570474468</c:v>
                </c:pt>
                <c:pt idx="49">
                  <c:v>4.288777698355968</c:v>
                </c:pt>
                <c:pt idx="50">
                  <c:v>6.368412673141191</c:v>
                </c:pt>
                <c:pt idx="51">
                  <c:v>1.618122977346278</c:v>
                </c:pt>
                <c:pt idx="52">
                  <c:v>7.662835249042052</c:v>
                </c:pt>
                <c:pt idx="53">
                  <c:v>5.489980785067252</c:v>
                </c:pt>
                <c:pt idx="54">
                  <c:v>5.455537370430966</c:v>
                </c:pt>
                <c:pt idx="55">
                  <c:v>5.259697567389874</c:v>
                </c:pt>
                <c:pt idx="56">
                  <c:v>8.907363420427448</c:v>
                </c:pt>
                <c:pt idx="57">
                  <c:v>2.71370420624152</c:v>
                </c:pt>
                <c:pt idx="58">
                  <c:v>12.83861856464245</c:v>
                </c:pt>
                <c:pt idx="59">
                  <c:v>10.64207165661582</c:v>
                </c:pt>
                <c:pt idx="60">
                  <c:v>15.32332209623046</c:v>
                </c:pt>
                <c:pt idx="61">
                  <c:v>10.64820976973246</c:v>
                </c:pt>
                <c:pt idx="62">
                  <c:v>5.669737774627917</c:v>
                </c:pt>
                <c:pt idx="63">
                  <c:v>1.5748031496063</c:v>
                </c:pt>
                <c:pt idx="64">
                  <c:v>1.524855138761818</c:v>
                </c:pt>
                <c:pt idx="65">
                  <c:v>5.790387955993051</c:v>
                </c:pt>
                <c:pt idx="66">
                  <c:v>1.289656951250967</c:v>
                </c:pt>
                <c:pt idx="67">
                  <c:v>1.353912808015164</c:v>
                </c:pt>
                <c:pt idx="68">
                  <c:v>7.950178879024778</c:v>
                </c:pt>
                <c:pt idx="69">
                  <c:v>19.17969902626144</c:v>
                </c:pt>
                <c:pt idx="70">
                  <c:v>13.05142260506395</c:v>
                </c:pt>
                <c:pt idx="71">
                  <c:v>22.95040163202856</c:v>
                </c:pt>
                <c:pt idx="72">
                  <c:v>9.22509225092251</c:v>
                </c:pt>
                <c:pt idx="73">
                  <c:v>6.255864873318735</c:v>
                </c:pt>
                <c:pt idx="74">
                  <c:v>5.314908317831446</c:v>
                </c:pt>
                <c:pt idx="75">
                  <c:v>7.069136151562279</c:v>
                </c:pt>
                <c:pt idx="76">
                  <c:v>3.073140749846342</c:v>
                </c:pt>
                <c:pt idx="77">
                  <c:v>2.866561559409488</c:v>
                </c:pt>
                <c:pt idx="78">
                  <c:v>4.144218814753411</c:v>
                </c:pt>
                <c:pt idx="79">
                  <c:v>3.964583058015065</c:v>
                </c:pt>
                <c:pt idx="80">
                  <c:v>5.197505197505171</c:v>
                </c:pt>
                <c:pt idx="81">
                  <c:v>5.13874614594039</c:v>
                </c:pt>
                <c:pt idx="82">
                  <c:v>3.007518796992481</c:v>
                </c:pt>
                <c:pt idx="83">
                  <c:v>13.63698349924996</c:v>
                </c:pt>
                <c:pt idx="84">
                  <c:v>9.024107257960551</c:v>
                </c:pt>
                <c:pt idx="85">
                  <c:v>10.0468854655057</c:v>
                </c:pt>
                <c:pt idx="86">
                  <c:v>11.39693910778248</c:v>
                </c:pt>
                <c:pt idx="87">
                  <c:v>20.07763351626289</c:v>
                </c:pt>
                <c:pt idx="88">
                  <c:v>10.76426264800861</c:v>
                </c:pt>
                <c:pt idx="89">
                  <c:v>17.79359430604982</c:v>
                </c:pt>
                <c:pt idx="90">
                  <c:v>4.626773596545338</c:v>
                </c:pt>
                <c:pt idx="91">
                  <c:v>4.495055439017078</c:v>
                </c:pt>
                <c:pt idx="92">
                  <c:v>6.496881496881497</c:v>
                </c:pt>
                <c:pt idx="93">
                  <c:v>5.209011590050788</c:v>
                </c:pt>
                <c:pt idx="94">
                  <c:v>7.92916611603013</c:v>
                </c:pt>
                <c:pt idx="95">
                  <c:v>7.034327518289246</c:v>
                </c:pt>
                <c:pt idx="96">
                  <c:v>7.545271629778671</c:v>
                </c:pt>
                <c:pt idx="97">
                  <c:v>7.358351729212656</c:v>
                </c:pt>
                <c:pt idx="98">
                  <c:v>4.025764895330113</c:v>
                </c:pt>
                <c:pt idx="99">
                  <c:v>8.07265388496468</c:v>
                </c:pt>
                <c:pt idx="100">
                  <c:v>0.0</c:v>
                </c:pt>
                <c:pt idx="101">
                  <c:v>9.629935341862705</c:v>
                </c:pt>
                <c:pt idx="102">
                  <c:v>4.41046750955601</c:v>
                </c:pt>
                <c:pt idx="103">
                  <c:v>3.068896731624981</c:v>
                </c:pt>
                <c:pt idx="104">
                  <c:v>4.149951583898187</c:v>
                </c:pt>
                <c:pt idx="105">
                  <c:v>1.316829075585989</c:v>
                </c:pt>
                <c:pt idx="106">
                  <c:v>7.593014426727371</c:v>
                </c:pt>
                <c:pt idx="107">
                  <c:v>8.718395815169998</c:v>
                </c:pt>
                <c:pt idx="108">
                  <c:v>4.317167937832771</c:v>
                </c:pt>
                <c:pt idx="109">
                  <c:v>12.01634222542658</c:v>
                </c:pt>
                <c:pt idx="110">
                  <c:v>3.694581280788177</c:v>
                </c:pt>
                <c:pt idx="111">
                  <c:v>11.44913313706248</c:v>
                </c:pt>
                <c:pt idx="112">
                  <c:v>17.28048385354768</c:v>
                </c:pt>
                <c:pt idx="113">
                  <c:v>1.328197635808208</c:v>
                </c:pt>
                <c:pt idx="114">
                  <c:v>1.395089285714286</c:v>
                </c:pt>
                <c:pt idx="115">
                  <c:v>1.45327713995059</c:v>
                </c:pt>
                <c:pt idx="116">
                  <c:v>6.28930817610063</c:v>
                </c:pt>
                <c:pt idx="117">
                  <c:v>2.69941962478067</c:v>
                </c:pt>
                <c:pt idx="118">
                  <c:v>7.656967840735061</c:v>
                </c:pt>
                <c:pt idx="119">
                  <c:v>4.967093008816589</c:v>
                </c:pt>
                <c:pt idx="120">
                  <c:v>6.27982918864607</c:v>
                </c:pt>
                <c:pt idx="121">
                  <c:v>2.875215641173086</c:v>
                </c:pt>
                <c:pt idx="122">
                  <c:v>6.095330976471962</c:v>
                </c:pt>
                <c:pt idx="123">
                  <c:v>3.706449221645663</c:v>
                </c:pt>
                <c:pt idx="124">
                  <c:v>1.504211793020457</c:v>
                </c:pt>
                <c:pt idx="125">
                  <c:v>4.243131430996075</c:v>
                </c:pt>
                <c:pt idx="126">
                  <c:v>3.948927208108463</c:v>
                </c:pt>
                <c:pt idx="127">
                  <c:v>5.482456140350876</c:v>
                </c:pt>
                <c:pt idx="128">
                  <c:v>2.998500749625187</c:v>
                </c:pt>
                <c:pt idx="129">
                  <c:v>4.574565416285425</c:v>
                </c:pt>
                <c:pt idx="130">
                  <c:v>1.400952647800505</c:v>
                </c:pt>
                <c:pt idx="131">
                  <c:v>0.0</c:v>
                </c:pt>
                <c:pt idx="132">
                  <c:v>1.273236567354214</c:v>
                </c:pt>
                <c:pt idx="133">
                  <c:v>0.0</c:v>
                </c:pt>
                <c:pt idx="134">
                  <c:v>2.928686484111874</c:v>
                </c:pt>
                <c:pt idx="135">
                  <c:v>2.509410288582183</c:v>
                </c:pt>
                <c:pt idx="136">
                  <c:v>0.0</c:v>
                </c:pt>
                <c:pt idx="137">
                  <c:v>1.465845793022574</c:v>
                </c:pt>
                <c:pt idx="138">
                  <c:v>4.572473708276176</c:v>
                </c:pt>
                <c:pt idx="139">
                  <c:v>1.393339835585899</c:v>
                </c:pt>
                <c:pt idx="140">
                  <c:v>4.040948275862068</c:v>
                </c:pt>
                <c:pt idx="141">
                  <c:v>1.63425396306586</c:v>
                </c:pt>
                <c:pt idx="142">
                  <c:v>1.534212948757288</c:v>
                </c:pt>
                <c:pt idx="143">
                  <c:v>2.915451895043732</c:v>
                </c:pt>
                <c:pt idx="144">
                  <c:v>2.768549280177187</c:v>
                </c:pt>
                <c:pt idx="145">
                  <c:v>2.749140893470789</c:v>
                </c:pt>
                <c:pt idx="146">
                  <c:v>1.256123602562492</c:v>
                </c:pt>
                <c:pt idx="147">
                  <c:v>1.518602885345482</c:v>
                </c:pt>
                <c:pt idx="148">
                  <c:v>0.0</c:v>
                </c:pt>
                <c:pt idx="149">
                  <c:v>0.0</c:v>
                </c:pt>
                <c:pt idx="150">
                  <c:v>3.959350666490696</c:v>
                </c:pt>
                <c:pt idx="151">
                  <c:v>1.157675387821255</c:v>
                </c:pt>
                <c:pt idx="152">
                  <c:v>0.0</c:v>
                </c:pt>
                <c:pt idx="153">
                  <c:v>1.289989680082559</c:v>
                </c:pt>
                <c:pt idx="154">
                  <c:v>1.463700234192038</c:v>
                </c:pt>
                <c:pt idx="155">
                  <c:v>5.975500448162533</c:v>
                </c:pt>
                <c:pt idx="156">
                  <c:v>1.454545454545455</c:v>
                </c:pt>
                <c:pt idx="157">
                  <c:v>4.21762969211304</c:v>
                </c:pt>
                <c:pt idx="158">
                  <c:v>3.934942287513117</c:v>
                </c:pt>
                <c:pt idx="159">
                  <c:v>1.303441084462982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21E-4E46-BCAF-AC12487FAC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13807552"/>
        <c:axId val="1213809792"/>
      </c:lineChart>
      <c:catAx>
        <c:axId val="1213807552"/>
        <c:scaling>
          <c:orientation val="minMax"/>
        </c:scaling>
        <c:delete val="0"/>
        <c:axPos val="b"/>
        <c:majorTickMark val="out"/>
        <c:minorTickMark val="none"/>
        <c:tickLblPos val="nextTo"/>
        <c:crossAx val="1213809792"/>
        <c:crosses val="autoZero"/>
        <c:auto val="1"/>
        <c:lblAlgn val="ctr"/>
        <c:lblOffset val="100"/>
        <c:noMultiLvlLbl val="0"/>
      </c:catAx>
      <c:valAx>
        <c:axId val="1213809792"/>
        <c:scaling>
          <c:orientation val="minMax"/>
        </c:scaling>
        <c:delete val="0"/>
        <c:axPos val="l"/>
        <c:majorGridlines/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en-US"/>
          </a:p>
        </c:txPr>
        <c:crossAx val="121380755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1800498647436"/>
          <c:y val="0.16195372750643"/>
          <c:w val="0.789527148190264"/>
          <c:h val="0.646215243229056"/>
        </c:manualLayout>
      </c:layout>
      <c:areaChart>
        <c:grouping val="stacked"/>
        <c:varyColors val="0"/>
        <c:ser>
          <c:idx val="1"/>
          <c:order val="0"/>
          <c:spPr>
            <a:noFill/>
          </c:spPr>
          <c:cat>
            <c:strRef>
              <c:f>'Figure 7'!$A$2:$A$18</c:f>
              <c:strCache>
                <c:ptCount val="16"/>
                <c:pt idx="1">
                  <c:v>33</c:v>
                </c:pt>
                <c:pt idx="2">
                  <c:v>76</c:v>
                </c:pt>
                <c:pt idx="3">
                  <c:v>15</c:v>
                </c:pt>
                <c:pt idx="4">
                  <c:v>27</c:v>
                </c:pt>
                <c:pt idx="5">
                  <c:v>13</c:v>
                </c:pt>
                <c:pt idx="6">
                  <c:v>48</c:v>
                </c:pt>
                <c:pt idx="7">
                  <c:v>18</c:v>
                </c:pt>
                <c:pt idx="8">
                  <c:v>30</c:v>
                </c:pt>
                <c:pt idx="9">
                  <c:v>20</c:v>
                </c:pt>
                <c:pt idx="10">
                  <c:v>118</c:v>
                </c:pt>
                <c:pt idx="11">
                  <c:v>24</c:v>
                </c:pt>
                <c:pt idx="12">
                  <c:v>29</c:v>
                </c:pt>
                <c:pt idx="13">
                  <c:v>7</c:v>
                </c:pt>
                <c:pt idx="14">
                  <c:v>22</c:v>
                </c:pt>
                <c:pt idx="15">
                  <c:v>Total</c:v>
                </c:pt>
              </c:strCache>
            </c:strRef>
          </c:cat>
          <c:val>
            <c:numRef>
              <c:f>'Figure 7'!$K$2:$K$18</c:f>
              <c:numCache>
                <c:formatCode>General</c:formatCode>
                <c:ptCount val="17"/>
                <c:pt idx="0">
                  <c:v>4.4</c:v>
                </c:pt>
                <c:pt idx="1">
                  <c:v>4.4</c:v>
                </c:pt>
                <c:pt idx="2">
                  <c:v>4.4</c:v>
                </c:pt>
                <c:pt idx="3">
                  <c:v>4.4</c:v>
                </c:pt>
                <c:pt idx="4">
                  <c:v>4.4</c:v>
                </c:pt>
                <c:pt idx="5">
                  <c:v>4.4</c:v>
                </c:pt>
                <c:pt idx="6">
                  <c:v>4.4</c:v>
                </c:pt>
                <c:pt idx="7">
                  <c:v>4.4</c:v>
                </c:pt>
                <c:pt idx="8">
                  <c:v>4.4</c:v>
                </c:pt>
                <c:pt idx="9">
                  <c:v>4.4</c:v>
                </c:pt>
                <c:pt idx="10">
                  <c:v>4.4</c:v>
                </c:pt>
                <c:pt idx="11">
                  <c:v>4.4</c:v>
                </c:pt>
                <c:pt idx="12">
                  <c:v>4.4</c:v>
                </c:pt>
                <c:pt idx="13">
                  <c:v>4.4</c:v>
                </c:pt>
                <c:pt idx="14">
                  <c:v>4.4</c:v>
                </c:pt>
                <c:pt idx="15">
                  <c:v>4.4</c:v>
                </c:pt>
                <c:pt idx="16">
                  <c:v>4.4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289-8C43-BB56-1731FF88AA6D}"/>
            </c:ext>
          </c:extLst>
        </c:ser>
        <c:ser>
          <c:idx val="2"/>
          <c:order val="1"/>
          <c:tx>
            <c:strRef>
              <c:f>'Figure 7'!$A$19</c:f>
              <c:strCache>
                <c:ptCount val="1"/>
                <c:pt idx="0">
                  <c:v>I.C. 95 % du taux d'incidence du regroupement d'installations</c:v>
                </c:pt>
              </c:strCache>
            </c:strRef>
          </c:tx>
          <c:spPr>
            <a:solidFill>
              <a:srgbClr val="FFC000"/>
            </a:solidFill>
          </c:spPr>
          <c:cat>
            <c:strRef>
              <c:f>'Figure 7'!$A$2:$A$18</c:f>
              <c:strCache>
                <c:ptCount val="16"/>
                <c:pt idx="1">
                  <c:v>33</c:v>
                </c:pt>
                <c:pt idx="2">
                  <c:v>76</c:v>
                </c:pt>
                <c:pt idx="3">
                  <c:v>15</c:v>
                </c:pt>
                <c:pt idx="4">
                  <c:v>27</c:v>
                </c:pt>
                <c:pt idx="5">
                  <c:v>13</c:v>
                </c:pt>
                <c:pt idx="6">
                  <c:v>48</c:v>
                </c:pt>
                <c:pt idx="7">
                  <c:v>18</c:v>
                </c:pt>
                <c:pt idx="8">
                  <c:v>30</c:v>
                </c:pt>
                <c:pt idx="9">
                  <c:v>20</c:v>
                </c:pt>
                <c:pt idx="10">
                  <c:v>118</c:v>
                </c:pt>
                <c:pt idx="11">
                  <c:v>24</c:v>
                </c:pt>
                <c:pt idx="12">
                  <c:v>29</c:v>
                </c:pt>
                <c:pt idx="13">
                  <c:v>7</c:v>
                </c:pt>
                <c:pt idx="14">
                  <c:v>22</c:v>
                </c:pt>
                <c:pt idx="15">
                  <c:v>Total</c:v>
                </c:pt>
              </c:strCache>
            </c:strRef>
          </c:cat>
          <c:val>
            <c:numRef>
              <c:f>'Figure 7'!$L$2:$L$18</c:f>
              <c:numCache>
                <c:formatCode>General</c:formatCode>
                <c:ptCount val="17"/>
                <c:pt idx="0">
                  <c:v>0.8</c:v>
                </c:pt>
                <c:pt idx="1">
                  <c:v>0.8</c:v>
                </c:pt>
                <c:pt idx="2">
                  <c:v>0.8</c:v>
                </c:pt>
                <c:pt idx="3">
                  <c:v>0.8</c:v>
                </c:pt>
                <c:pt idx="4">
                  <c:v>0.8</c:v>
                </c:pt>
                <c:pt idx="5">
                  <c:v>0.8</c:v>
                </c:pt>
                <c:pt idx="6">
                  <c:v>0.8</c:v>
                </c:pt>
                <c:pt idx="7">
                  <c:v>0.8</c:v>
                </c:pt>
                <c:pt idx="8">
                  <c:v>0.8</c:v>
                </c:pt>
                <c:pt idx="9">
                  <c:v>0.8</c:v>
                </c:pt>
                <c:pt idx="10">
                  <c:v>0.8</c:v>
                </c:pt>
                <c:pt idx="11">
                  <c:v>0.8</c:v>
                </c:pt>
                <c:pt idx="12">
                  <c:v>0.8</c:v>
                </c:pt>
                <c:pt idx="13">
                  <c:v>0.8</c:v>
                </c:pt>
                <c:pt idx="14">
                  <c:v>0.8</c:v>
                </c:pt>
                <c:pt idx="15">
                  <c:v>0.8</c:v>
                </c:pt>
                <c:pt idx="16">
                  <c:v>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289-8C43-BB56-1731FF88AA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13773696"/>
        <c:axId val="1213776752"/>
      </c:areaChart>
      <c:barChart>
        <c:barDir val="col"/>
        <c:grouping val="clustered"/>
        <c:varyColors val="0"/>
        <c:ser>
          <c:idx val="0"/>
          <c:order val="2"/>
          <c:tx>
            <c:strRef>
              <c:f>'Figure 7'!$A$20</c:f>
              <c:strCache>
                <c:ptCount val="1"/>
                <c:pt idx="0">
                  <c:v>Taux d'incidence des DACD nosocomiales</c:v>
                </c:pt>
              </c:strCache>
            </c:strRef>
          </c:tx>
          <c:spPr>
            <a:solidFill>
              <a:srgbClr val="4BACC6">
                <a:lumMod val="60000"/>
                <a:lumOff val="40000"/>
              </a:srgbClr>
            </a:solidFill>
            <a:ln w="12700">
              <a:solidFill>
                <a:srgbClr val="000000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 w="12700">
                <a:solidFill>
                  <a:srgbClr val="00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289-8C43-BB56-1731FF88AA6D}"/>
              </c:ext>
            </c:extLst>
          </c:dPt>
          <c:errBars>
            <c:errBarType val="both"/>
            <c:errValType val="cust"/>
            <c:noEndCap val="0"/>
            <c:plus>
              <c:numRef>
                <c:f>'Figure 7'!$J$2:$J$18</c:f>
                <c:numCache>
                  <c:formatCode>General</c:formatCode>
                  <c:ptCount val="17"/>
                  <c:pt idx="1">
                    <c:v>1.0</c:v>
                  </c:pt>
                  <c:pt idx="2">
                    <c:v>2.7</c:v>
                  </c:pt>
                  <c:pt idx="3">
                    <c:v>1.2</c:v>
                  </c:pt>
                  <c:pt idx="4">
                    <c:v>1.3</c:v>
                  </c:pt>
                  <c:pt idx="5">
                    <c:v>2.2</c:v>
                  </c:pt>
                  <c:pt idx="6">
                    <c:v>1.6</c:v>
                  </c:pt>
                  <c:pt idx="7">
                    <c:v>1.7</c:v>
                  </c:pt>
                  <c:pt idx="8">
                    <c:v>1.8</c:v>
                  </c:pt>
                  <c:pt idx="9">
                    <c:v>1.7</c:v>
                  </c:pt>
                  <c:pt idx="10">
                    <c:v>3.5</c:v>
                  </c:pt>
                  <c:pt idx="11">
                    <c:v>2.3</c:v>
                  </c:pt>
                  <c:pt idx="12">
                    <c:v>1.9</c:v>
                  </c:pt>
                  <c:pt idx="13">
                    <c:v>1.9</c:v>
                  </c:pt>
                  <c:pt idx="14">
                    <c:v>2.4</c:v>
                  </c:pt>
                  <c:pt idx="15">
                    <c:v>0.4</c:v>
                  </c:pt>
                </c:numCache>
              </c:numRef>
            </c:plus>
            <c:minus>
              <c:numRef>
                <c:f>'Figure 7'!$I$2:$I$18</c:f>
                <c:numCache>
                  <c:formatCode>General</c:formatCode>
                  <c:ptCount val="17"/>
                  <c:pt idx="1">
                    <c:v>0.8</c:v>
                  </c:pt>
                  <c:pt idx="2">
                    <c:v>1.7</c:v>
                  </c:pt>
                  <c:pt idx="3">
                    <c:v>1.0</c:v>
                  </c:pt>
                  <c:pt idx="4">
                    <c:v>1.1</c:v>
                  </c:pt>
                  <c:pt idx="5">
                    <c:v>1.8</c:v>
                  </c:pt>
                  <c:pt idx="6">
                    <c:v>1.4</c:v>
                  </c:pt>
                  <c:pt idx="7">
                    <c:v>1.4</c:v>
                  </c:pt>
                  <c:pt idx="8">
                    <c:v>1.5</c:v>
                  </c:pt>
                  <c:pt idx="9">
                    <c:v>1.4</c:v>
                  </c:pt>
                  <c:pt idx="10">
                    <c:v>2.6</c:v>
                  </c:pt>
                  <c:pt idx="11">
                    <c:v>1.9</c:v>
                  </c:pt>
                  <c:pt idx="12">
                    <c:v>1.7</c:v>
                  </c:pt>
                  <c:pt idx="13">
                    <c:v>1.6</c:v>
                  </c:pt>
                  <c:pt idx="14">
                    <c:v>2.1</c:v>
                  </c:pt>
                  <c:pt idx="15">
                    <c:v>0.399999999999999</c:v>
                  </c:pt>
                </c:numCache>
              </c:numRef>
            </c:minus>
          </c:errBars>
          <c:val>
            <c:numRef>
              <c:f>'Figure 7'!$F$2:$F$18</c:f>
              <c:numCache>
                <c:formatCode>General</c:formatCode>
                <c:ptCount val="17"/>
                <c:pt idx="1">
                  <c:v>2.2</c:v>
                </c:pt>
                <c:pt idx="2">
                  <c:v>2.5</c:v>
                </c:pt>
                <c:pt idx="3">
                  <c:v>3.1</c:v>
                </c:pt>
                <c:pt idx="4">
                  <c:v>3.5</c:v>
                </c:pt>
                <c:pt idx="5">
                  <c:v>4.3</c:v>
                </c:pt>
                <c:pt idx="6">
                  <c:v>4.5</c:v>
                </c:pt>
                <c:pt idx="7">
                  <c:v>4.6</c:v>
                </c:pt>
                <c:pt idx="8">
                  <c:v>4.7</c:v>
                </c:pt>
                <c:pt idx="9">
                  <c:v>4.8</c:v>
                </c:pt>
                <c:pt idx="10">
                  <c:v>5.4</c:v>
                </c:pt>
                <c:pt idx="11">
                  <c:v>6.3</c:v>
                </c:pt>
                <c:pt idx="12">
                  <c:v>6.5</c:v>
                </c:pt>
                <c:pt idx="13">
                  <c:v>6.8</c:v>
                </c:pt>
                <c:pt idx="14">
                  <c:v>9.200000000000001</c:v>
                </c:pt>
                <c:pt idx="15">
                  <c:v>4.8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A289-8C43-BB56-1731FF88AA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13773696"/>
        <c:axId val="1213776752"/>
      </c:barChart>
      <c:catAx>
        <c:axId val="1213773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fr-FR" sz="1600" dirty="0" err="1"/>
                  <a:t>Hospitals</a:t>
                </a:r>
                <a:endParaRPr lang="fr-FR" sz="1600" dirty="0"/>
              </a:p>
            </c:rich>
          </c:tx>
          <c:layout>
            <c:manualLayout>
              <c:xMode val="edge"/>
              <c:yMode val="edge"/>
              <c:x val="0.444281642094442"/>
              <c:y val="0.87529916841233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en-US"/>
          </a:p>
        </c:txPr>
        <c:crossAx val="121377675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213776752"/>
        <c:scaling>
          <c:orientation val="minMax"/>
          <c:min val="0.0"/>
        </c:scaling>
        <c:delete val="0"/>
        <c:axPos val="l"/>
        <c:majorGridlines>
          <c:spPr>
            <a:ln w="3175">
              <a:solidFill>
                <a:srgbClr val="FFFFFF">
                  <a:lumMod val="50000"/>
                </a:srgbClr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/>
                </a:pPr>
                <a:r>
                  <a:rPr lang="fr-FR" sz="900" dirty="0"/>
                  <a:t>HA-CDI Incidence Rate</a:t>
                </a:r>
              </a:p>
              <a:p>
                <a:pPr>
                  <a:defRPr sz="900"/>
                </a:pPr>
                <a:r>
                  <a:rPr lang="fr-FR" sz="900" dirty="0"/>
                  <a:t>per 10,000 patient-</a:t>
                </a:r>
                <a:r>
                  <a:rPr lang="fr-FR" sz="900" dirty="0" err="1"/>
                  <a:t>days</a:t>
                </a:r>
                <a:endParaRPr lang="fr-FR" sz="900" dirty="0"/>
              </a:p>
            </c:rich>
          </c:tx>
          <c:layout>
            <c:manualLayout>
              <c:xMode val="edge"/>
              <c:yMode val="edge"/>
              <c:x val="0.0177579913437973"/>
              <c:y val="0.332387124362264"/>
            </c:manualLayout>
          </c:layout>
          <c:overlay val="0"/>
          <c:spPr>
            <a:noFill/>
            <a:ln w="25400">
              <a:noFill/>
            </a:ln>
          </c:spPr>
        </c:title>
        <c:numFmt formatCode="0" sourceLinked="0"/>
        <c:majorTickMark val="out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00"/>
            </a:pPr>
            <a:endParaRPr lang="en-US"/>
          </a:p>
        </c:txPr>
        <c:crossAx val="1213773696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noFill/>
    <a:ln w="3175">
      <a:noFill/>
      <a:prstDash val="solid"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28591"/>
            <a:ext cx="6858000" cy="7286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/>
            <a:r>
              <a:rPr lang="en-US" b="1" i="1" dirty="0" err="1"/>
              <a:t>Clostridioides</a:t>
            </a:r>
            <a:r>
              <a:rPr lang="en-US" b="1" i="1" dirty="0"/>
              <a:t> difficile </a:t>
            </a:r>
            <a:r>
              <a:rPr lang="en-US" b="1" dirty="0" smtClean="0"/>
              <a:t>Asymptomatic </a:t>
            </a:r>
            <a:r>
              <a:rPr lang="en-US" b="1" dirty="0"/>
              <a:t>Carriers: </a:t>
            </a:r>
            <a:r>
              <a:rPr lang="en-US" b="1" dirty="0" smtClean="0"/>
              <a:t>Should </a:t>
            </a:r>
            <a:r>
              <a:rPr lang="en-US" b="1" dirty="0"/>
              <a:t>We Care About Them</a:t>
            </a:r>
            <a:r>
              <a:rPr lang="en-US" b="1" dirty="0" smtClean="0"/>
              <a:t>?</a:t>
            </a:r>
            <a:br>
              <a:rPr lang="en-US" b="1" dirty="0" smtClean="0"/>
            </a:br>
            <a:r>
              <a:rPr lang="en-US" b="1" dirty="0" smtClean="0"/>
              <a:t>Prof. Yves </a:t>
            </a:r>
            <a:r>
              <a:rPr lang="en-US" b="1" dirty="0" err="1" smtClean="0"/>
              <a:t>Longtin</a:t>
            </a:r>
            <a:r>
              <a:rPr lang="en-US" b="1" dirty="0" smtClean="0"/>
              <a:t>, McGill University, Montreal</a:t>
            </a:r>
            <a:br>
              <a:rPr lang="en-US" b="1" dirty="0" smtClean="0"/>
            </a:br>
            <a:r>
              <a:rPr lang="en-US" b="1" dirty="0" smtClean="0"/>
              <a:t>A Webber Training Teleclass 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-1" y="8242297"/>
            <a:ext cx="685641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/>
            <a:r>
              <a:rPr lang="en-US" b="1" dirty="0" smtClean="0"/>
              <a:t>Hosted by Paul Webber  </a:t>
            </a:r>
            <a:r>
              <a:rPr lang="en-US" b="1" dirty="0" err="1" smtClean="0"/>
              <a:t>paul@webbertraining.com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/>
              <a:t>www.webbertraining.com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172954-41B4-6043-9B5D-2D22BA926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3476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38906-6862-0E46-8249-95D9BE6E7AEC}" type="datetimeFigureOut">
              <a:rPr lang="en-US" smtClean="0"/>
              <a:t>5/17/22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015B1B-BF80-AC4C-B80C-E07BD21A2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48722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B5422-E52A-C844-9F6B-4C0E3E6BD13F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14837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6822A-26AD-4B8D-8548-0AC37BD10EF0}" type="slidenum">
              <a:rPr lang="en-AU" smtClean="0">
                <a:solidFill>
                  <a:prstClr val="black"/>
                </a:solidFill>
                <a:latin typeface="Calibri"/>
              </a:rPr>
              <a:pPr/>
              <a:t>70</a:t>
            </a:fld>
            <a:endParaRPr lang="en-A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06792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15B1B-BF80-AC4C-B80C-E07BD21A2AF1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686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15B1B-BF80-AC4C-B80C-E07BD21A2AF1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715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15B1B-BF80-AC4C-B80C-E07BD21A2AF1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68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15B1B-BF80-AC4C-B80C-E07BD21A2AF1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487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15B1B-BF80-AC4C-B80C-E07BD21A2AF1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66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Other urgent threats: </a:t>
            </a:r>
          </a:p>
          <a:p>
            <a:r>
              <a:rPr lang="en-US" dirty="0"/>
              <a:t>CPE</a:t>
            </a:r>
          </a:p>
          <a:p>
            <a:r>
              <a:rPr lang="en-US" dirty="0"/>
              <a:t>Drug-resistant</a:t>
            </a:r>
            <a:r>
              <a:rPr lang="en-US" baseline="0" dirty="0"/>
              <a:t> </a:t>
            </a:r>
            <a:r>
              <a:rPr lang="en-US" baseline="0" dirty="0" err="1"/>
              <a:t>Gono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015B1B-BF80-AC4C-B80C-E07BD21A2AF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246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8569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125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15B1B-BF80-AC4C-B80C-E07BD21A2AF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49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15B1B-BF80-AC4C-B80C-E07BD21A2AF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559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015B1B-BF80-AC4C-B80C-E07BD21A2AF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87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A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A5E5F7-0DBE-E2EA-F4B8-7745ABAB536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612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50" y="205979"/>
            <a:ext cx="8359151" cy="857250"/>
          </a:xfrm>
        </p:spPr>
        <p:txBody>
          <a:bodyPr/>
          <a:lstStyle/>
          <a:p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title</a:t>
            </a:r>
            <a:r>
              <a:rPr lang="fr-CA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551" y="1200150"/>
            <a:ext cx="7451639" cy="3314700"/>
          </a:xfrm>
        </p:spPr>
        <p:txBody>
          <a:bodyPr/>
          <a:lstStyle/>
          <a:p>
            <a:pPr lvl="0"/>
            <a:r>
              <a:rPr lang="fr-CA" dirty="0"/>
              <a:t>Click to </a:t>
            </a:r>
            <a:r>
              <a:rPr lang="fr-CA" dirty="0" err="1"/>
              <a:t>edit</a:t>
            </a:r>
            <a:r>
              <a:rPr lang="fr-CA" dirty="0"/>
              <a:t> Master </a:t>
            </a:r>
            <a:r>
              <a:rPr lang="fr-CA" dirty="0" err="1"/>
              <a:t>text</a:t>
            </a:r>
            <a:r>
              <a:rPr lang="fr-CA" dirty="0"/>
              <a:t> styles</a:t>
            </a:r>
          </a:p>
          <a:p>
            <a:pPr lvl="1"/>
            <a:r>
              <a:rPr lang="fr-CA" dirty="0"/>
              <a:t>Second </a:t>
            </a:r>
            <a:r>
              <a:rPr lang="fr-CA" dirty="0" err="1"/>
              <a:t>level</a:t>
            </a:r>
            <a:endParaRPr lang="fr-CA" dirty="0"/>
          </a:p>
          <a:p>
            <a:pPr lvl="2"/>
            <a:r>
              <a:rPr lang="fr-CA" dirty="0" err="1"/>
              <a:t>Third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3"/>
            <a:r>
              <a:rPr lang="fr-CA" dirty="0" err="1"/>
              <a:t>Fourth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fr-CA" dirty="0"/>
          </a:p>
          <a:p>
            <a:pPr lvl="4"/>
            <a:r>
              <a:rPr lang="fr-CA" dirty="0" err="1"/>
              <a:t>Fifth</a:t>
            </a:r>
            <a:r>
              <a:rPr lang="fr-CA" dirty="0"/>
              <a:t> </a:t>
            </a:r>
            <a:r>
              <a:rPr lang="fr-CA" dirty="0" err="1"/>
              <a:t>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07D817-A405-5F2C-F37D-0D1CC3CDD1C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85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52C1FD8-4A14-1EAE-7199-FF0820F73E2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82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00150"/>
            <a:ext cx="3924300" cy="3314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00150"/>
            <a:ext cx="3924300" cy="33147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23A8AE32-7854-AE3C-42BF-58863F8F90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18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189FC983-F31F-27E9-556E-5994BE7034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C0D72E-78CE-5045-9910-C283B44E9E10}" type="slidenum">
              <a:rPr lang="en-US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712969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6550" y="205978"/>
            <a:ext cx="2000250" cy="4308872"/>
          </a:xfrm>
        </p:spPr>
        <p:txBody>
          <a:bodyPr vert="eaVert"/>
          <a:lstStyle/>
          <a:p>
            <a:r>
              <a:rPr lang="fr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05978"/>
            <a:ext cx="5848350" cy="4308872"/>
          </a:xfrm>
        </p:spPr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910340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593AA1-9593-1CEE-D713-6C143140859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1525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9" Type="http://schemas.openxmlformats.org/officeDocument/2006/relationships/image" Target="../media/image1.png"/><Relationship Id="rId1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05979"/>
            <a:ext cx="8001000" cy="8572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 style du </a:t>
            </a:r>
            <a:r>
              <a:rPr lang="en-US" dirty="0" err="1"/>
              <a:t>titre</a:t>
            </a:r>
            <a:endParaRPr lang="en-US" dirty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83925"/>
            <a:ext cx="8001000" cy="31686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Cliquez</a:t>
            </a:r>
            <a:r>
              <a:rPr lang="en-US" dirty="0"/>
              <a:t> pour modifier les styles du </a:t>
            </a:r>
            <a:r>
              <a:rPr lang="en-US" dirty="0" err="1"/>
              <a:t>texte</a:t>
            </a:r>
            <a:r>
              <a:rPr lang="en-US" dirty="0"/>
              <a:t> du masque</a:t>
            </a:r>
          </a:p>
          <a:p>
            <a:pPr lvl="1"/>
            <a:r>
              <a:rPr lang="en-US" dirty="0" err="1"/>
              <a:t>Deuxième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2"/>
            <a:r>
              <a:rPr lang="en-US" dirty="0" err="1"/>
              <a:t>Troisième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3"/>
            <a:r>
              <a:rPr lang="en-US" dirty="0" err="1"/>
              <a:t>Quatrième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  <a:p>
            <a:pPr lvl="4"/>
            <a:r>
              <a:rPr lang="en-US" dirty="0" err="1"/>
              <a:t>Cinquième</a:t>
            </a:r>
            <a:r>
              <a:rPr lang="en-US" dirty="0"/>
              <a:t> </a:t>
            </a:r>
            <a:r>
              <a:rPr lang="en-US" dirty="0" err="1"/>
              <a:t>niveau</a:t>
            </a:r>
            <a:endParaRPr lang="en-US" dirty="0"/>
          </a:p>
        </p:txBody>
      </p:sp>
      <p:pic>
        <p:nvPicPr>
          <p:cNvPr id="12" name="Picture 1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19" y="4732418"/>
            <a:ext cx="877243" cy="23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8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r="49418" b="-4097"/>
          <a:stretch/>
        </p:blipFill>
        <p:spPr bwMode="auto">
          <a:xfrm>
            <a:off x="1542408" y="4767265"/>
            <a:ext cx="887929" cy="249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D98D2A5-BD22-35D5-4347-0AEAC0A0FB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495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rgbClr val="FF6600"/>
          </a:solidFill>
          <a:latin typeface="Century Gothic"/>
          <a:ea typeface="+mj-ea"/>
          <a:cs typeface="Century Gothic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rgbClr val="FF6600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6" charset="0"/>
          <a:ea typeface="ＭＳ Ｐゴシック" pitchFamily="-106" charset="-128"/>
          <a:cs typeface="ＭＳ Ｐゴシック" pitchFamily="-10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+mn-ea"/>
          <a:cs typeface="Calibri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+mn-ea"/>
          <a:cs typeface="Calibri"/>
        </a:defRPr>
      </a:lvl2pPr>
      <a:lvl3pPr marL="1076325" indent="-265113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Calibri"/>
          <a:ea typeface="+mn-ea"/>
          <a:cs typeface="Calibri"/>
        </a:defRPr>
      </a:lvl3pPr>
      <a:lvl4pPr marL="1428750" indent="-176213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+mn-ea"/>
          <a:cs typeface="Calibri"/>
        </a:defRPr>
      </a:lvl4pPr>
      <a:lvl5pPr marL="1887538" indent="-26511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+mn-ea"/>
          <a:cs typeface="Calibri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hyperlink" Target="https://www.cdc.gov/hai/prevent/cdi-prevention-strategies.html" TargetMode="Externa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emf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emf"/><Relationship Id="rId3" Type="http://schemas.openxmlformats.org/officeDocument/2006/relationships/image" Target="../media/image95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8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g"/><Relationship Id="rId3" Type="http://schemas.openxmlformats.org/officeDocument/2006/relationships/image" Target="../media/image101.png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cdc.gov/nhsn/pdfs/pscmanual/9pscssicurrent.pdf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Relationship Id="rId3" Type="http://schemas.openxmlformats.org/officeDocument/2006/relationships/image" Target="../media/image1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w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29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29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29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29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29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jp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4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6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microsoft.com/office/2007/relationships/hdphoto" Target="../media/hdphoto6.wdp"/><Relationship Id="rId13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microsoft.com/office/2007/relationships/hdphoto" Target="../media/hdphoto2.wdp"/><Relationship Id="rId4" Type="http://schemas.openxmlformats.org/officeDocument/2006/relationships/image" Target="../media/image49.png"/><Relationship Id="rId5" Type="http://schemas.microsoft.com/office/2007/relationships/hdphoto" Target="../media/hdphoto3.wdp"/><Relationship Id="rId6" Type="http://schemas.openxmlformats.org/officeDocument/2006/relationships/image" Target="../media/image50.png"/><Relationship Id="rId7" Type="http://schemas.microsoft.com/office/2007/relationships/hdphoto" Target="../media/hdphoto4.wdp"/><Relationship Id="rId8" Type="http://schemas.openxmlformats.org/officeDocument/2006/relationships/image" Target="../media/image51.png"/><Relationship Id="rId9" Type="http://schemas.microsoft.com/office/2007/relationships/hdphoto" Target="../media/hdphoto5.wdp"/><Relationship Id="rId10" Type="http://schemas.openxmlformats.org/officeDocument/2006/relationships/image" Target="../media/image52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7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chart" Target="../charts/char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Relationship Id="rId3" Type="http://schemas.openxmlformats.org/officeDocument/2006/relationships/image" Target="../media/image72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jp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chart" Target="../charts/char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4990" y="2361118"/>
            <a:ext cx="6922814" cy="926078"/>
          </a:xfrm>
        </p:spPr>
        <p:txBody>
          <a:bodyPr>
            <a:noAutofit/>
          </a:bodyPr>
          <a:lstStyle/>
          <a:p>
            <a:pPr algn="l"/>
            <a:r>
              <a:rPr lang="en-US" sz="1600" b="1" dirty="0"/>
              <a:t>Yves Longtin, MD</a:t>
            </a:r>
          </a:p>
          <a:p>
            <a:pPr algn="l"/>
            <a:r>
              <a:rPr lang="en-CA" sz="1600" dirty="0"/>
              <a:t>Chair, Infection Prevention and Control </a:t>
            </a:r>
            <a:r>
              <a:rPr lang="en-CA" sz="1600" dirty="0" smtClean="0"/>
              <a:t>Unit</a:t>
            </a:r>
            <a:br>
              <a:rPr lang="en-CA" sz="1600" dirty="0" smtClean="0"/>
            </a:br>
            <a:r>
              <a:rPr lang="en-CA" sz="1600" dirty="0" smtClean="0"/>
              <a:t>Jewish </a:t>
            </a:r>
            <a:r>
              <a:rPr lang="en-CA" sz="1600" dirty="0"/>
              <a:t>General Hospital </a:t>
            </a:r>
            <a:r>
              <a:rPr lang="en-CA" sz="1600" dirty="0" smtClean="0"/>
              <a:t/>
            </a:r>
            <a:br>
              <a:rPr lang="en-CA" sz="1600" dirty="0" smtClean="0"/>
            </a:br>
            <a:r>
              <a:rPr lang="en-CA" sz="1600" dirty="0" smtClean="0"/>
              <a:t>Associate </a:t>
            </a:r>
            <a:r>
              <a:rPr lang="en-CA" sz="1600" dirty="0"/>
              <a:t>professor of Medicine, McGill </a:t>
            </a:r>
            <a:r>
              <a:rPr lang="en-CA" sz="1600" dirty="0" smtClean="0"/>
              <a:t>University</a:t>
            </a:r>
            <a:br>
              <a:rPr lang="en-CA" sz="1600" dirty="0" smtClean="0"/>
            </a:br>
            <a:r>
              <a:rPr lang="en-CA" sz="1600" dirty="0" err="1" smtClean="0"/>
              <a:t>Yves.Longtin@McGill.ca</a:t>
            </a:r>
            <a:endParaRPr lang="en-CA" sz="1600" dirty="0"/>
          </a:p>
          <a:p>
            <a:pPr algn="l"/>
            <a:endParaRPr lang="en-US" sz="1600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4"/>
          <a:stretch/>
        </p:blipFill>
        <p:spPr bwMode="auto">
          <a:xfrm>
            <a:off x="5096498" y="7938"/>
            <a:ext cx="4047502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979" y="796046"/>
            <a:ext cx="7772400" cy="1102519"/>
          </a:xfrm>
        </p:spPr>
        <p:txBody>
          <a:bodyPr>
            <a:noAutofit/>
          </a:bodyPr>
          <a:lstStyle/>
          <a:p>
            <a:r>
              <a:rPr lang="en-US" sz="2800" i="1" dirty="0" err="1" smtClean="0"/>
              <a:t>Clostridioides</a:t>
            </a:r>
            <a:r>
              <a:rPr lang="en-US" sz="2800" i="1" dirty="0" smtClean="0"/>
              <a:t> </a:t>
            </a:r>
            <a:r>
              <a:rPr lang="en-US" sz="2800" i="1" dirty="0"/>
              <a:t>difficile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Asymptomatic Carriers: </a:t>
            </a:r>
            <a:br>
              <a:rPr lang="en-US" sz="2800" dirty="0"/>
            </a:br>
            <a:r>
              <a:rPr lang="en-US" sz="2800" dirty="0"/>
              <a:t>Should We Care About Them?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94611" y="4768770"/>
            <a:ext cx="2749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www.webbertraining.com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558271" y="4782275"/>
            <a:ext cx="15824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May 19, 2022</a:t>
            </a:r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 bwMode="auto">
          <a:xfrm>
            <a:off x="576919" y="3960352"/>
            <a:ext cx="6922814" cy="92607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l" defTabSz="914400"/>
            <a:r>
              <a:rPr lang="en-CA" sz="1600" kern="0" dirty="0" smtClean="0"/>
              <a:t>Hosted by Paul Webber</a:t>
            </a:r>
            <a:br>
              <a:rPr lang="en-CA" sz="1600" kern="0" dirty="0" smtClean="0"/>
            </a:br>
            <a:r>
              <a:rPr lang="en-CA" sz="1600" kern="0" dirty="0" err="1" smtClean="0"/>
              <a:t>paul@webbertraining.com</a:t>
            </a:r>
            <a:endParaRPr lang="en-CA" sz="1600" kern="0" dirty="0" smtClean="0"/>
          </a:p>
          <a:p>
            <a:pPr algn="l" defTabSz="914400"/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65804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911353" y="0"/>
            <a:ext cx="1232647" cy="1531471"/>
          </a:xfrm>
          <a:prstGeom prst="rect">
            <a:avLst/>
          </a:prstGeom>
          <a:solidFill>
            <a:srgbClr val="E8DB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904" y="1723188"/>
            <a:ext cx="8359151" cy="857250"/>
          </a:xfrm>
        </p:spPr>
        <p:txBody>
          <a:bodyPr/>
          <a:lstStyle/>
          <a:p>
            <a:r>
              <a:rPr lang="en-US" dirty="0"/>
              <a:t>Because CDI is a problem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20591" y="-38189"/>
            <a:ext cx="913475" cy="1569660"/>
          </a:xfrm>
          <a:prstGeom prst="rect">
            <a:avLst/>
          </a:prstGeom>
          <a:noFill/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venir Black"/>
                <a:cs typeface="Avenir Black"/>
              </a:rPr>
              <a:t>1</a:t>
            </a:r>
          </a:p>
        </p:txBody>
      </p:sp>
      <p:sp>
        <p:nvSpPr>
          <p:cNvPr id="3" name="TextBox 2"/>
          <p:cNvSpPr txBox="1"/>
          <p:nvPr/>
        </p:nvSpPr>
        <p:spPr>
          <a:xfrm rot="310090">
            <a:off x="3437570" y="892615"/>
            <a:ext cx="2377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 HUGE</a:t>
            </a:r>
          </a:p>
        </p:txBody>
      </p:sp>
      <p:sp>
        <p:nvSpPr>
          <p:cNvPr id="6" name="Rectangle 5"/>
          <p:cNvSpPr/>
          <p:nvPr/>
        </p:nvSpPr>
        <p:spPr>
          <a:xfrm rot="537432">
            <a:off x="2806488" y="2468380"/>
            <a:ext cx="118486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  <a:latin typeface="Big Caslon"/>
                <a:cs typeface="Big Caslon"/>
              </a:rPr>
              <a:t>still</a:t>
            </a:r>
          </a:p>
        </p:txBody>
      </p:sp>
      <p:sp>
        <p:nvSpPr>
          <p:cNvPr id="7" name="Freeform 6"/>
          <p:cNvSpPr/>
          <p:nvPr/>
        </p:nvSpPr>
        <p:spPr>
          <a:xfrm>
            <a:off x="2891118" y="2381770"/>
            <a:ext cx="1023470" cy="367422"/>
          </a:xfrm>
          <a:custGeom>
            <a:avLst/>
            <a:gdLst>
              <a:gd name="connsiteX0" fmla="*/ 0 w 1150470"/>
              <a:gd name="connsiteY0" fmla="*/ 495496 h 532864"/>
              <a:gd name="connsiteX1" fmla="*/ 134470 w 1150470"/>
              <a:gd name="connsiteY1" fmla="*/ 443201 h 532864"/>
              <a:gd name="connsiteX2" fmla="*/ 156882 w 1150470"/>
              <a:gd name="connsiteY2" fmla="*/ 435731 h 532864"/>
              <a:gd name="connsiteX3" fmla="*/ 201706 w 1150470"/>
              <a:gd name="connsiteY3" fmla="*/ 428260 h 532864"/>
              <a:gd name="connsiteX4" fmla="*/ 224117 w 1150470"/>
              <a:gd name="connsiteY4" fmla="*/ 420790 h 532864"/>
              <a:gd name="connsiteX5" fmla="*/ 283882 w 1150470"/>
              <a:gd name="connsiteY5" fmla="*/ 405848 h 532864"/>
              <a:gd name="connsiteX6" fmla="*/ 306294 w 1150470"/>
              <a:gd name="connsiteY6" fmla="*/ 390907 h 532864"/>
              <a:gd name="connsiteX7" fmla="*/ 373529 w 1150470"/>
              <a:gd name="connsiteY7" fmla="*/ 368496 h 532864"/>
              <a:gd name="connsiteX8" fmla="*/ 395941 w 1150470"/>
              <a:gd name="connsiteY8" fmla="*/ 361025 h 532864"/>
              <a:gd name="connsiteX9" fmla="*/ 418353 w 1150470"/>
              <a:gd name="connsiteY9" fmla="*/ 346084 h 532864"/>
              <a:gd name="connsiteX10" fmla="*/ 463176 w 1150470"/>
              <a:gd name="connsiteY10" fmla="*/ 331143 h 532864"/>
              <a:gd name="connsiteX11" fmla="*/ 515470 w 1150470"/>
              <a:gd name="connsiteY11" fmla="*/ 301260 h 532864"/>
              <a:gd name="connsiteX12" fmla="*/ 537882 w 1150470"/>
              <a:gd name="connsiteY12" fmla="*/ 293790 h 532864"/>
              <a:gd name="connsiteX13" fmla="*/ 590176 w 1150470"/>
              <a:gd name="connsiteY13" fmla="*/ 263907 h 532864"/>
              <a:gd name="connsiteX14" fmla="*/ 635000 w 1150470"/>
              <a:gd name="connsiteY14" fmla="*/ 241496 h 532864"/>
              <a:gd name="connsiteX15" fmla="*/ 672353 w 1150470"/>
              <a:gd name="connsiteY15" fmla="*/ 211613 h 532864"/>
              <a:gd name="connsiteX16" fmla="*/ 694764 w 1150470"/>
              <a:gd name="connsiteY16" fmla="*/ 204143 h 532864"/>
              <a:gd name="connsiteX17" fmla="*/ 739588 w 1150470"/>
              <a:gd name="connsiteY17" fmla="*/ 174260 h 532864"/>
              <a:gd name="connsiteX18" fmla="*/ 762000 w 1150470"/>
              <a:gd name="connsiteY18" fmla="*/ 159319 h 532864"/>
              <a:gd name="connsiteX19" fmla="*/ 791882 w 1150470"/>
              <a:gd name="connsiteY19" fmla="*/ 144378 h 532864"/>
              <a:gd name="connsiteX20" fmla="*/ 844176 w 1150470"/>
              <a:gd name="connsiteY20" fmla="*/ 77143 h 532864"/>
              <a:gd name="connsiteX21" fmla="*/ 859117 w 1150470"/>
              <a:gd name="connsiteY21" fmla="*/ 47260 h 532864"/>
              <a:gd name="connsiteX22" fmla="*/ 874058 w 1150470"/>
              <a:gd name="connsiteY22" fmla="*/ 2437 h 532864"/>
              <a:gd name="connsiteX23" fmla="*/ 836706 w 1150470"/>
              <a:gd name="connsiteY23" fmla="*/ 32319 h 532864"/>
              <a:gd name="connsiteX24" fmla="*/ 814294 w 1150470"/>
              <a:gd name="connsiteY24" fmla="*/ 114496 h 532864"/>
              <a:gd name="connsiteX25" fmla="*/ 829235 w 1150470"/>
              <a:gd name="connsiteY25" fmla="*/ 196672 h 532864"/>
              <a:gd name="connsiteX26" fmla="*/ 851647 w 1150470"/>
              <a:gd name="connsiteY26" fmla="*/ 226554 h 532864"/>
              <a:gd name="connsiteX27" fmla="*/ 881529 w 1150470"/>
              <a:gd name="connsiteY27" fmla="*/ 271378 h 532864"/>
              <a:gd name="connsiteX28" fmla="*/ 896470 w 1150470"/>
              <a:gd name="connsiteY28" fmla="*/ 293790 h 532864"/>
              <a:gd name="connsiteX29" fmla="*/ 903941 w 1150470"/>
              <a:gd name="connsiteY29" fmla="*/ 316201 h 532864"/>
              <a:gd name="connsiteX30" fmla="*/ 918882 w 1150470"/>
              <a:gd name="connsiteY30" fmla="*/ 331143 h 532864"/>
              <a:gd name="connsiteX31" fmla="*/ 933823 w 1150470"/>
              <a:gd name="connsiteY31" fmla="*/ 353554 h 532864"/>
              <a:gd name="connsiteX32" fmla="*/ 948764 w 1150470"/>
              <a:gd name="connsiteY32" fmla="*/ 368496 h 532864"/>
              <a:gd name="connsiteX33" fmla="*/ 1001058 w 1150470"/>
              <a:gd name="connsiteY33" fmla="*/ 435731 h 532864"/>
              <a:gd name="connsiteX34" fmla="*/ 1030941 w 1150470"/>
              <a:gd name="connsiteY34" fmla="*/ 450672 h 532864"/>
              <a:gd name="connsiteX35" fmla="*/ 1060823 w 1150470"/>
              <a:gd name="connsiteY35" fmla="*/ 480554 h 532864"/>
              <a:gd name="connsiteX36" fmla="*/ 1083235 w 1150470"/>
              <a:gd name="connsiteY36" fmla="*/ 495496 h 532864"/>
              <a:gd name="connsiteX37" fmla="*/ 1113117 w 1150470"/>
              <a:gd name="connsiteY37" fmla="*/ 517907 h 532864"/>
              <a:gd name="connsiteX38" fmla="*/ 1150470 w 1150470"/>
              <a:gd name="connsiteY38" fmla="*/ 532848 h 532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50470" h="532864">
                <a:moveTo>
                  <a:pt x="0" y="495496"/>
                </a:moveTo>
                <a:cubicBezTo>
                  <a:pt x="104152" y="452099"/>
                  <a:pt x="58952" y="468374"/>
                  <a:pt x="134470" y="443201"/>
                </a:cubicBezTo>
                <a:cubicBezTo>
                  <a:pt x="141941" y="440711"/>
                  <a:pt x="149114" y="437026"/>
                  <a:pt x="156882" y="435731"/>
                </a:cubicBezTo>
                <a:cubicBezTo>
                  <a:pt x="171823" y="433241"/>
                  <a:pt x="186919" y="431546"/>
                  <a:pt x="201706" y="428260"/>
                </a:cubicBezTo>
                <a:cubicBezTo>
                  <a:pt x="209393" y="426552"/>
                  <a:pt x="216478" y="422700"/>
                  <a:pt x="224117" y="420790"/>
                </a:cubicBezTo>
                <a:cubicBezTo>
                  <a:pt x="241167" y="416527"/>
                  <a:pt x="266804" y="414387"/>
                  <a:pt x="283882" y="405848"/>
                </a:cubicBezTo>
                <a:cubicBezTo>
                  <a:pt x="291913" y="401833"/>
                  <a:pt x="298089" y="394554"/>
                  <a:pt x="306294" y="390907"/>
                </a:cubicBezTo>
                <a:cubicBezTo>
                  <a:pt x="306312" y="390899"/>
                  <a:pt x="362314" y="372234"/>
                  <a:pt x="373529" y="368496"/>
                </a:cubicBezTo>
                <a:cubicBezTo>
                  <a:pt x="381000" y="366006"/>
                  <a:pt x="389389" y="365393"/>
                  <a:pt x="395941" y="361025"/>
                </a:cubicBezTo>
                <a:cubicBezTo>
                  <a:pt x="403412" y="356045"/>
                  <a:pt x="410148" y="349731"/>
                  <a:pt x="418353" y="346084"/>
                </a:cubicBezTo>
                <a:cubicBezTo>
                  <a:pt x="432745" y="339688"/>
                  <a:pt x="463176" y="331143"/>
                  <a:pt x="463176" y="331143"/>
                </a:cubicBezTo>
                <a:cubicBezTo>
                  <a:pt x="485684" y="316137"/>
                  <a:pt x="488931" y="312633"/>
                  <a:pt x="515470" y="301260"/>
                </a:cubicBezTo>
                <a:cubicBezTo>
                  <a:pt x="522708" y="298158"/>
                  <a:pt x="530411" y="296280"/>
                  <a:pt x="537882" y="293790"/>
                </a:cubicBezTo>
                <a:cubicBezTo>
                  <a:pt x="592475" y="257393"/>
                  <a:pt x="523841" y="301812"/>
                  <a:pt x="590176" y="263907"/>
                </a:cubicBezTo>
                <a:cubicBezTo>
                  <a:pt x="630724" y="240737"/>
                  <a:pt x="593911" y="255191"/>
                  <a:pt x="635000" y="241496"/>
                </a:cubicBezTo>
                <a:cubicBezTo>
                  <a:pt x="648898" y="227597"/>
                  <a:pt x="653503" y="221038"/>
                  <a:pt x="672353" y="211613"/>
                </a:cubicBezTo>
                <a:cubicBezTo>
                  <a:pt x="679396" y="208092"/>
                  <a:pt x="687294" y="206633"/>
                  <a:pt x="694764" y="204143"/>
                </a:cubicBezTo>
                <a:cubicBezTo>
                  <a:pt x="721394" y="177513"/>
                  <a:pt x="697376" y="198381"/>
                  <a:pt x="739588" y="174260"/>
                </a:cubicBezTo>
                <a:cubicBezTo>
                  <a:pt x="747384" y="169805"/>
                  <a:pt x="754204" y="163774"/>
                  <a:pt x="762000" y="159319"/>
                </a:cubicBezTo>
                <a:cubicBezTo>
                  <a:pt x="771669" y="153794"/>
                  <a:pt x="782820" y="150851"/>
                  <a:pt x="791882" y="144378"/>
                </a:cubicBezTo>
                <a:cubicBezTo>
                  <a:pt x="811011" y="130714"/>
                  <a:pt x="835594" y="94307"/>
                  <a:pt x="844176" y="77143"/>
                </a:cubicBezTo>
                <a:cubicBezTo>
                  <a:pt x="849156" y="67182"/>
                  <a:pt x="854981" y="57600"/>
                  <a:pt x="859117" y="47260"/>
                </a:cubicBezTo>
                <a:cubicBezTo>
                  <a:pt x="864966" y="32637"/>
                  <a:pt x="882794" y="-10667"/>
                  <a:pt x="874058" y="2437"/>
                </a:cubicBezTo>
                <a:cubicBezTo>
                  <a:pt x="854749" y="31400"/>
                  <a:pt x="867634" y="22009"/>
                  <a:pt x="836706" y="32319"/>
                </a:cubicBezTo>
                <a:cubicBezTo>
                  <a:pt x="817749" y="89189"/>
                  <a:pt x="824853" y="61699"/>
                  <a:pt x="814294" y="114496"/>
                </a:cubicBezTo>
                <a:cubicBezTo>
                  <a:pt x="815695" y="125707"/>
                  <a:pt x="818179" y="177324"/>
                  <a:pt x="829235" y="196672"/>
                </a:cubicBezTo>
                <a:cubicBezTo>
                  <a:pt x="835413" y="207482"/>
                  <a:pt x="844507" y="216354"/>
                  <a:pt x="851647" y="226554"/>
                </a:cubicBezTo>
                <a:cubicBezTo>
                  <a:pt x="861945" y="241265"/>
                  <a:pt x="871568" y="256437"/>
                  <a:pt x="881529" y="271378"/>
                </a:cubicBezTo>
                <a:cubicBezTo>
                  <a:pt x="886509" y="278849"/>
                  <a:pt x="893631" y="285272"/>
                  <a:pt x="896470" y="293790"/>
                </a:cubicBezTo>
                <a:cubicBezTo>
                  <a:pt x="898960" y="301260"/>
                  <a:pt x="899890" y="309449"/>
                  <a:pt x="903941" y="316201"/>
                </a:cubicBezTo>
                <a:cubicBezTo>
                  <a:pt x="907565" y="322241"/>
                  <a:pt x="914482" y="325643"/>
                  <a:pt x="918882" y="331143"/>
                </a:cubicBezTo>
                <a:cubicBezTo>
                  <a:pt x="924491" y="338154"/>
                  <a:pt x="928214" y="346543"/>
                  <a:pt x="933823" y="353554"/>
                </a:cubicBezTo>
                <a:cubicBezTo>
                  <a:pt x="938223" y="359054"/>
                  <a:pt x="944538" y="362861"/>
                  <a:pt x="948764" y="368496"/>
                </a:cubicBezTo>
                <a:cubicBezTo>
                  <a:pt x="966582" y="392254"/>
                  <a:pt x="976496" y="418187"/>
                  <a:pt x="1001058" y="435731"/>
                </a:cubicBezTo>
                <a:cubicBezTo>
                  <a:pt x="1010120" y="442204"/>
                  <a:pt x="1020980" y="445692"/>
                  <a:pt x="1030941" y="450672"/>
                </a:cubicBezTo>
                <a:cubicBezTo>
                  <a:pt x="1040902" y="460633"/>
                  <a:pt x="1050128" y="471387"/>
                  <a:pt x="1060823" y="480554"/>
                </a:cubicBezTo>
                <a:cubicBezTo>
                  <a:pt x="1067640" y="486397"/>
                  <a:pt x="1075929" y="490277"/>
                  <a:pt x="1083235" y="495496"/>
                </a:cubicBezTo>
                <a:cubicBezTo>
                  <a:pt x="1093367" y="502733"/>
                  <a:pt x="1102559" y="511308"/>
                  <a:pt x="1113117" y="517907"/>
                </a:cubicBezTo>
                <a:cubicBezTo>
                  <a:pt x="1138805" y="533962"/>
                  <a:pt x="1133299" y="532848"/>
                  <a:pt x="1150470" y="532848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645647" y="1673270"/>
            <a:ext cx="1987177" cy="403554"/>
          </a:xfrm>
          <a:custGeom>
            <a:avLst/>
            <a:gdLst>
              <a:gd name="connsiteX0" fmla="*/ 0 w 1987177"/>
              <a:gd name="connsiteY0" fmla="*/ 7612 h 403554"/>
              <a:gd name="connsiteX1" fmla="*/ 37353 w 1987177"/>
              <a:gd name="connsiteY1" fmla="*/ 142 h 403554"/>
              <a:gd name="connsiteX2" fmla="*/ 82177 w 1987177"/>
              <a:gd name="connsiteY2" fmla="*/ 15083 h 403554"/>
              <a:gd name="connsiteX3" fmla="*/ 112059 w 1987177"/>
              <a:gd name="connsiteY3" fmla="*/ 22554 h 403554"/>
              <a:gd name="connsiteX4" fmla="*/ 164353 w 1987177"/>
              <a:gd name="connsiteY4" fmla="*/ 37495 h 403554"/>
              <a:gd name="connsiteX5" fmla="*/ 231588 w 1987177"/>
              <a:gd name="connsiteY5" fmla="*/ 67377 h 403554"/>
              <a:gd name="connsiteX6" fmla="*/ 254000 w 1987177"/>
              <a:gd name="connsiteY6" fmla="*/ 74848 h 403554"/>
              <a:gd name="connsiteX7" fmla="*/ 276412 w 1987177"/>
              <a:gd name="connsiteY7" fmla="*/ 89789 h 403554"/>
              <a:gd name="connsiteX8" fmla="*/ 351118 w 1987177"/>
              <a:gd name="connsiteY8" fmla="*/ 134612 h 403554"/>
              <a:gd name="connsiteX9" fmla="*/ 381000 w 1987177"/>
              <a:gd name="connsiteY9" fmla="*/ 171965 h 403554"/>
              <a:gd name="connsiteX10" fmla="*/ 388471 w 1987177"/>
              <a:gd name="connsiteY10" fmla="*/ 194377 h 403554"/>
              <a:gd name="connsiteX11" fmla="*/ 410882 w 1987177"/>
              <a:gd name="connsiteY11" fmla="*/ 209318 h 403554"/>
              <a:gd name="connsiteX12" fmla="*/ 425824 w 1987177"/>
              <a:gd name="connsiteY12" fmla="*/ 254142 h 403554"/>
              <a:gd name="connsiteX13" fmla="*/ 433294 w 1987177"/>
              <a:gd name="connsiteY13" fmla="*/ 291495 h 403554"/>
              <a:gd name="connsiteX14" fmla="*/ 448235 w 1987177"/>
              <a:gd name="connsiteY14" fmla="*/ 321377 h 403554"/>
              <a:gd name="connsiteX15" fmla="*/ 455706 w 1987177"/>
              <a:gd name="connsiteY15" fmla="*/ 351259 h 403554"/>
              <a:gd name="connsiteX16" fmla="*/ 463177 w 1987177"/>
              <a:gd name="connsiteY16" fmla="*/ 388612 h 403554"/>
              <a:gd name="connsiteX17" fmla="*/ 493059 w 1987177"/>
              <a:gd name="connsiteY17" fmla="*/ 403554 h 403554"/>
              <a:gd name="connsiteX18" fmla="*/ 508000 w 1987177"/>
              <a:gd name="connsiteY18" fmla="*/ 388612 h 403554"/>
              <a:gd name="connsiteX19" fmla="*/ 530412 w 1987177"/>
              <a:gd name="connsiteY19" fmla="*/ 373671 h 403554"/>
              <a:gd name="connsiteX20" fmla="*/ 545353 w 1987177"/>
              <a:gd name="connsiteY20" fmla="*/ 351259 h 403554"/>
              <a:gd name="connsiteX21" fmla="*/ 567765 w 1987177"/>
              <a:gd name="connsiteY21" fmla="*/ 328848 h 403554"/>
              <a:gd name="connsiteX22" fmla="*/ 590177 w 1987177"/>
              <a:gd name="connsiteY22" fmla="*/ 291495 h 403554"/>
              <a:gd name="connsiteX23" fmla="*/ 605118 w 1987177"/>
              <a:gd name="connsiteY23" fmla="*/ 269083 h 403554"/>
              <a:gd name="connsiteX24" fmla="*/ 627529 w 1987177"/>
              <a:gd name="connsiteY24" fmla="*/ 254142 h 403554"/>
              <a:gd name="connsiteX25" fmla="*/ 657412 w 1987177"/>
              <a:gd name="connsiteY25" fmla="*/ 224259 h 403554"/>
              <a:gd name="connsiteX26" fmla="*/ 687294 w 1987177"/>
              <a:gd name="connsiteY26" fmla="*/ 209318 h 403554"/>
              <a:gd name="connsiteX27" fmla="*/ 709706 w 1987177"/>
              <a:gd name="connsiteY27" fmla="*/ 194377 h 403554"/>
              <a:gd name="connsiteX28" fmla="*/ 754529 w 1987177"/>
              <a:gd name="connsiteY28" fmla="*/ 179436 h 403554"/>
              <a:gd name="connsiteX29" fmla="*/ 829235 w 1987177"/>
              <a:gd name="connsiteY29" fmla="*/ 164495 h 403554"/>
              <a:gd name="connsiteX30" fmla="*/ 978647 w 1987177"/>
              <a:gd name="connsiteY30" fmla="*/ 149554 h 403554"/>
              <a:gd name="connsiteX31" fmla="*/ 1113118 w 1987177"/>
              <a:gd name="connsiteY31" fmla="*/ 134612 h 403554"/>
              <a:gd name="connsiteX32" fmla="*/ 1546412 w 1987177"/>
              <a:gd name="connsiteY32" fmla="*/ 142083 h 403554"/>
              <a:gd name="connsiteX33" fmla="*/ 1860177 w 1987177"/>
              <a:gd name="connsiteY33" fmla="*/ 134612 h 403554"/>
              <a:gd name="connsiteX34" fmla="*/ 1882588 w 1987177"/>
              <a:gd name="connsiteY34" fmla="*/ 142083 h 403554"/>
              <a:gd name="connsiteX35" fmla="*/ 1987177 w 1987177"/>
              <a:gd name="connsiteY35" fmla="*/ 134612 h 4035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987177" h="403554">
                <a:moveTo>
                  <a:pt x="0" y="7612"/>
                </a:moveTo>
                <a:cubicBezTo>
                  <a:pt x="12451" y="5122"/>
                  <a:pt x="24708" y="-1008"/>
                  <a:pt x="37353" y="142"/>
                </a:cubicBezTo>
                <a:cubicBezTo>
                  <a:pt x="53038" y="1568"/>
                  <a:pt x="66898" y="11263"/>
                  <a:pt x="82177" y="15083"/>
                </a:cubicBezTo>
                <a:cubicBezTo>
                  <a:pt x="92138" y="17573"/>
                  <a:pt x="102187" y="19733"/>
                  <a:pt x="112059" y="22554"/>
                </a:cubicBezTo>
                <a:cubicBezTo>
                  <a:pt x="187080" y="43988"/>
                  <a:pt x="70938" y="14140"/>
                  <a:pt x="164353" y="37495"/>
                </a:cubicBezTo>
                <a:cubicBezTo>
                  <a:pt x="199870" y="61172"/>
                  <a:pt x="178246" y="49596"/>
                  <a:pt x="231588" y="67377"/>
                </a:cubicBezTo>
                <a:cubicBezTo>
                  <a:pt x="239059" y="69867"/>
                  <a:pt x="247448" y="70480"/>
                  <a:pt x="254000" y="74848"/>
                </a:cubicBezTo>
                <a:cubicBezTo>
                  <a:pt x="261471" y="79828"/>
                  <a:pt x="268616" y="85334"/>
                  <a:pt x="276412" y="89789"/>
                </a:cubicBezTo>
                <a:cubicBezTo>
                  <a:pt x="303918" y="105507"/>
                  <a:pt x="326757" y="110250"/>
                  <a:pt x="351118" y="134612"/>
                </a:cubicBezTo>
                <a:cubicBezTo>
                  <a:pt x="365014" y="148508"/>
                  <a:pt x="371577" y="153119"/>
                  <a:pt x="381000" y="171965"/>
                </a:cubicBezTo>
                <a:cubicBezTo>
                  <a:pt x="384522" y="179008"/>
                  <a:pt x="383552" y="188228"/>
                  <a:pt x="388471" y="194377"/>
                </a:cubicBezTo>
                <a:cubicBezTo>
                  <a:pt x="394080" y="201388"/>
                  <a:pt x="403412" y="204338"/>
                  <a:pt x="410882" y="209318"/>
                </a:cubicBezTo>
                <a:cubicBezTo>
                  <a:pt x="415863" y="224259"/>
                  <a:pt x="422735" y="238698"/>
                  <a:pt x="425824" y="254142"/>
                </a:cubicBezTo>
                <a:cubicBezTo>
                  <a:pt x="428314" y="266593"/>
                  <a:pt x="429279" y="279449"/>
                  <a:pt x="433294" y="291495"/>
                </a:cubicBezTo>
                <a:cubicBezTo>
                  <a:pt x="436816" y="302060"/>
                  <a:pt x="444325" y="310950"/>
                  <a:pt x="448235" y="321377"/>
                </a:cubicBezTo>
                <a:cubicBezTo>
                  <a:pt x="451840" y="330991"/>
                  <a:pt x="453479" y="341236"/>
                  <a:pt x="455706" y="351259"/>
                </a:cubicBezTo>
                <a:cubicBezTo>
                  <a:pt x="458461" y="363654"/>
                  <a:pt x="455797" y="378279"/>
                  <a:pt x="463177" y="388612"/>
                </a:cubicBezTo>
                <a:cubicBezTo>
                  <a:pt x="469650" y="397674"/>
                  <a:pt x="483098" y="398573"/>
                  <a:pt x="493059" y="403554"/>
                </a:cubicBezTo>
                <a:cubicBezTo>
                  <a:pt x="498039" y="398573"/>
                  <a:pt x="502500" y="393012"/>
                  <a:pt x="508000" y="388612"/>
                </a:cubicBezTo>
                <a:cubicBezTo>
                  <a:pt x="515011" y="383003"/>
                  <a:pt x="524063" y="380020"/>
                  <a:pt x="530412" y="373671"/>
                </a:cubicBezTo>
                <a:cubicBezTo>
                  <a:pt x="536761" y="367322"/>
                  <a:pt x="539605" y="358156"/>
                  <a:pt x="545353" y="351259"/>
                </a:cubicBezTo>
                <a:cubicBezTo>
                  <a:pt x="552117" y="343143"/>
                  <a:pt x="560294" y="336318"/>
                  <a:pt x="567765" y="328848"/>
                </a:cubicBezTo>
                <a:cubicBezTo>
                  <a:pt x="580738" y="289925"/>
                  <a:pt x="566736" y="320795"/>
                  <a:pt x="590177" y="291495"/>
                </a:cubicBezTo>
                <a:cubicBezTo>
                  <a:pt x="595786" y="284484"/>
                  <a:pt x="598769" y="275432"/>
                  <a:pt x="605118" y="269083"/>
                </a:cubicBezTo>
                <a:cubicBezTo>
                  <a:pt x="611467" y="262734"/>
                  <a:pt x="620712" y="259985"/>
                  <a:pt x="627529" y="254142"/>
                </a:cubicBezTo>
                <a:cubicBezTo>
                  <a:pt x="638225" y="244974"/>
                  <a:pt x="644812" y="230559"/>
                  <a:pt x="657412" y="224259"/>
                </a:cubicBezTo>
                <a:cubicBezTo>
                  <a:pt x="667373" y="219279"/>
                  <a:pt x="677625" y="214843"/>
                  <a:pt x="687294" y="209318"/>
                </a:cubicBezTo>
                <a:cubicBezTo>
                  <a:pt x="695090" y="204863"/>
                  <a:pt x="701501" y="198024"/>
                  <a:pt x="709706" y="194377"/>
                </a:cubicBezTo>
                <a:cubicBezTo>
                  <a:pt x="724098" y="187981"/>
                  <a:pt x="739588" y="184416"/>
                  <a:pt x="754529" y="179436"/>
                </a:cubicBezTo>
                <a:cubicBezTo>
                  <a:pt x="789809" y="167676"/>
                  <a:pt x="777723" y="170218"/>
                  <a:pt x="829235" y="164495"/>
                </a:cubicBezTo>
                <a:cubicBezTo>
                  <a:pt x="878981" y="158968"/>
                  <a:pt x="978647" y="149554"/>
                  <a:pt x="978647" y="149554"/>
                </a:cubicBezTo>
                <a:cubicBezTo>
                  <a:pt x="1031326" y="139018"/>
                  <a:pt x="1045562" y="134612"/>
                  <a:pt x="1113118" y="134612"/>
                </a:cubicBezTo>
                <a:cubicBezTo>
                  <a:pt x="1257571" y="134612"/>
                  <a:pt x="1401981" y="139593"/>
                  <a:pt x="1546412" y="142083"/>
                </a:cubicBezTo>
                <a:cubicBezTo>
                  <a:pt x="1651000" y="139593"/>
                  <a:pt x="1755559" y="134612"/>
                  <a:pt x="1860177" y="134612"/>
                </a:cubicBezTo>
                <a:cubicBezTo>
                  <a:pt x="1868051" y="134612"/>
                  <a:pt x="1874714" y="142083"/>
                  <a:pt x="1882588" y="142083"/>
                </a:cubicBezTo>
                <a:cubicBezTo>
                  <a:pt x="1917540" y="142083"/>
                  <a:pt x="1987177" y="134612"/>
                  <a:pt x="1987177" y="134612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810A067-27FA-F210-D436-B339C4CD3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6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944303" y="4688169"/>
            <a:ext cx="4429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Mawer</a:t>
            </a:r>
            <a:r>
              <a:rPr lang="en-US" sz="1200" dirty="0"/>
              <a:t> DPC et al </a:t>
            </a:r>
            <a:r>
              <a:rPr lang="en-US" sz="1200" dirty="0" err="1"/>
              <a:t>Clin</a:t>
            </a:r>
            <a:r>
              <a:rPr lang="en-US" sz="1200" dirty="0"/>
              <a:t> Infect Dis. 2017 May 1;64(9):1163-1170.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15" y="0"/>
            <a:ext cx="7380111" cy="21318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D7E4BD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Source of new CDI cases</a:t>
            </a:r>
            <a:br>
              <a:rPr lang="en-US" dirty="0"/>
            </a:br>
            <a:r>
              <a:rPr lang="en-US" sz="1600" dirty="0"/>
              <a:t>		</a:t>
            </a:r>
          </a:p>
          <a:p>
            <a:pPr lvl="1"/>
            <a:r>
              <a:rPr lang="en-US" dirty="0"/>
              <a:t>GDH+/ </a:t>
            </a:r>
            <a:r>
              <a:rPr lang="en-US" dirty="0" err="1"/>
              <a:t>Tox</a:t>
            </a:r>
            <a:r>
              <a:rPr lang="en-US" dirty="0"/>
              <a:t> + : 10%</a:t>
            </a:r>
          </a:p>
          <a:p>
            <a:pPr lvl="1"/>
            <a:r>
              <a:rPr lang="en-US" dirty="0"/>
              <a:t>GDH+/ </a:t>
            </a:r>
            <a:r>
              <a:rPr lang="en-US" dirty="0" err="1"/>
              <a:t>Tox</a:t>
            </a:r>
            <a:r>
              <a:rPr lang="en-US" dirty="0"/>
              <a:t> - : 3%</a:t>
            </a:r>
            <a:br>
              <a:rPr lang="en-US" dirty="0"/>
            </a:br>
            <a:endParaRPr lang="en-US" dirty="0"/>
          </a:p>
          <a:p>
            <a:r>
              <a:rPr lang="en-US" sz="2800" dirty="0"/>
              <a:t>But the ratio Tox+:Tox- was approximately  2:1, so the “risk per patient” was almost equivalent </a:t>
            </a:r>
          </a:p>
        </p:txBody>
      </p:sp>
      <p:sp>
        <p:nvSpPr>
          <p:cNvPr id="4" name="TextBox 3"/>
          <p:cNvSpPr txBox="1"/>
          <p:nvPr/>
        </p:nvSpPr>
        <p:spPr>
          <a:xfrm rot="21408448">
            <a:off x="710686" y="4084380"/>
            <a:ext cx="8165066" cy="461665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>
                <a:latin typeface="Arial Black"/>
                <a:cs typeface="Arial Black"/>
              </a:rPr>
              <a:t>Patients who are GDH+/ </a:t>
            </a:r>
            <a:r>
              <a:rPr lang="en-US" sz="2400" dirty="0" err="1">
                <a:latin typeface="Arial Black"/>
                <a:cs typeface="Arial Black"/>
              </a:rPr>
              <a:t>Tox</a:t>
            </a:r>
            <a:r>
              <a:rPr lang="en-US" sz="2400" dirty="0">
                <a:latin typeface="Arial Black"/>
                <a:cs typeface="Arial Black"/>
              </a:rPr>
              <a:t>- should be isolated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7A33685-F61F-260D-04A4-27C6A3E32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25062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50" y="2124514"/>
            <a:ext cx="8288508" cy="857250"/>
          </a:xfrm>
        </p:spPr>
        <p:txBody>
          <a:bodyPr/>
          <a:lstStyle/>
          <a:p>
            <a:r>
              <a:rPr lang="en-US" dirty="0"/>
              <a:t>Are guidelines changing?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3D3382F-6F8D-2406-815B-486F18BFCB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5571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Asymptomatic Carriers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7105" y="1348343"/>
            <a:ext cx="6561305" cy="31892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Asymptomatically colonized patients who have not had CDI can shed </a:t>
            </a:r>
            <a:r>
              <a:rPr lang="en-US" sz="1800" i="1" dirty="0"/>
              <a:t>C. difficile </a:t>
            </a:r>
            <a:r>
              <a:rPr lang="en-US" sz="1800" dirty="0"/>
              <a:t>spores, but the number of spores and degree of </a:t>
            </a:r>
            <a:r>
              <a:rPr lang="en-US" sz="1800" dirty="0">
                <a:solidFill>
                  <a:srgbClr val="FF0000"/>
                </a:solidFill>
              </a:rPr>
              <a:t>contamination is not as great </a:t>
            </a:r>
            <a:r>
              <a:rPr lang="en-US" sz="1800" dirty="0"/>
              <a:t>as for patients with active CDI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There are </a:t>
            </a:r>
            <a:r>
              <a:rPr lang="en-US" sz="1800" dirty="0">
                <a:solidFill>
                  <a:srgbClr val="FF0000"/>
                </a:solidFill>
              </a:rPr>
              <a:t>insufficient data </a:t>
            </a:r>
            <a:r>
              <a:rPr lang="en-US" sz="1800" dirty="0"/>
              <a:t>to recommend screening for asymptomatic carriage and placing asymptomatic carriers on</a:t>
            </a:r>
          </a:p>
          <a:p>
            <a:pPr marL="0" indent="0">
              <a:buNone/>
            </a:pPr>
            <a:r>
              <a:rPr lang="en-US" sz="1800" dirty="0"/>
              <a:t>contact precautions (</a:t>
            </a:r>
            <a:r>
              <a:rPr lang="en-US" sz="1800" dirty="0">
                <a:solidFill>
                  <a:srgbClr val="FF0000"/>
                </a:solidFill>
              </a:rPr>
              <a:t>no recommendation</a:t>
            </a:r>
            <a:r>
              <a:rPr lang="en-US" sz="1800" dirty="0"/>
              <a:t>).</a:t>
            </a:r>
          </a:p>
          <a:p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4327273" y="2203497"/>
            <a:ext cx="4816731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Dubberke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ER, et al. Strategies to prevent Clostridium </a:t>
            </a:r>
            <a:r>
              <a:rPr lang="en-US" sz="9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difficile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infections in acute care hospitals: 2014 update. Infect Control </a:t>
            </a:r>
            <a:r>
              <a:rPr lang="en-US" sz="9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Hosp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9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Epidemiol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2014;35 </a:t>
            </a:r>
            <a:r>
              <a:rPr lang="en-US" sz="9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Suppl</a:t>
            </a:r>
            <a: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2:S48-65.</a:t>
            </a:r>
            <a:br>
              <a:rPr lang="en-US" sz="900" dirty="0">
                <a:solidFill>
                  <a:schemeClr val="tx2">
                    <a:lumMod val="75000"/>
                    <a:lumOff val="25000"/>
                  </a:schemeClr>
                </a:solidFill>
              </a:rPr>
            </a:br>
            <a:endParaRPr lang="en-CA" sz="9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5" y="3418693"/>
            <a:ext cx="2133366" cy="591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5" y="1348343"/>
            <a:ext cx="2133368" cy="9576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886886" y="4205183"/>
            <a:ext cx="40285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900" dirty="0">
                <a:solidFill>
                  <a:srgbClr val="656565"/>
                </a:solidFill>
              </a:rPr>
              <a:t>McDonald LC et al. Clin Infect Dis. 2018 Feb 15. doi: 10.1093/cid/cix1085.</a:t>
            </a:r>
            <a:endParaRPr lang="en-US" sz="900" dirty="0">
              <a:solidFill>
                <a:srgbClr val="656565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43DD334-A9AF-1132-FC8D-77A5A9147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54429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Asymptomatic Carriers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7101" y="3418693"/>
            <a:ext cx="6561305" cy="10896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There are </a:t>
            </a:r>
            <a:r>
              <a:rPr lang="en-US" sz="1800" dirty="0">
                <a:solidFill>
                  <a:srgbClr val="FF0000"/>
                </a:solidFill>
              </a:rPr>
              <a:t>insufficient data </a:t>
            </a:r>
            <a:r>
              <a:rPr lang="en-US" sz="1800" dirty="0"/>
              <a:t>to recommend screening for asymptomatic carriage and placing asymptomatic carriers on</a:t>
            </a:r>
          </a:p>
          <a:p>
            <a:pPr marL="0" indent="0">
              <a:buNone/>
            </a:pPr>
            <a:r>
              <a:rPr lang="en-US" sz="1800" dirty="0"/>
              <a:t>contact precautions (</a:t>
            </a:r>
            <a:r>
              <a:rPr lang="en-US" sz="1800" dirty="0">
                <a:solidFill>
                  <a:srgbClr val="FF0000"/>
                </a:solidFill>
              </a:rPr>
              <a:t>no recommendation</a:t>
            </a:r>
            <a:r>
              <a:rPr lang="en-US" sz="1800" dirty="0"/>
              <a:t>).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37" y="3607859"/>
            <a:ext cx="2133366" cy="591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5" y="1063229"/>
            <a:ext cx="2133368" cy="9576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616683" y="4507572"/>
            <a:ext cx="402851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900" dirty="0">
                <a:solidFill>
                  <a:srgbClr val="656565"/>
                </a:solidFill>
              </a:rPr>
              <a:t>McDonald LC et al. Clin Infect Dis. 2018 Feb 15. doi: 10.1093/cid/cix1085.</a:t>
            </a:r>
            <a:endParaRPr lang="en-US" sz="900" dirty="0">
              <a:solidFill>
                <a:srgbClr val="656565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66132" y="1168150"/>
            <a:ext cx="6360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Routine identification of asymptomatic carriers (patients</a:t>
            </a:r>
          </a:p>
          <a:p>
            <a:r>
              <a:rPr lang="en-US" dirty="0"/>
              <a:t>or healthcare workers) for infection control purposes</a:t>
            </a:r>
          </a:p>
          <a:p>
            <a:r>
              <a:rPr lang="en-US" dirty="0"/>
              <a:t>is </a:t>
            </a:r>
            <a:r>
              <a:rPr lang="en-US" dirty="0">
                <a:solidFill>
                  <a:srgbClr val="FF0000"/>
                </a:solidFill>
              </a:rPr>
              <a:t>not recommended </a:t>
            </a:r>
            <a:r>
              <a:rPr lang="en-US" dirty="0"/>
              <a:t>(A-III)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0599" y="1836208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3" y="2278559"/>
            <a:ext cx="2133368" cy="9576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10599" y="3047227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5999" y="2400896"/>
            <a:ext cx="60091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There are currently </a:t>
            </a:r>
            <a:r>
              <a:rPr lang="en-US" dirty="0">
                <a:solidFill>
                  <a:srgbClr val="FF0000"/>
                </a:solidFill>
              </a:rPr>
              <a:t>no data </a:t>
            </a:r>
            <a:r>
              <a:rPr lang="en-US" dirty="0"/>
              <a:t>to support detection or isolation of these asymptomatic patients (</a:t>
            </a:r>
            <a:r>
              <a:rPr lang="en-US" dirty="0">
                <a:solidFill>
                  <a:srgbClr val="FF0000"/>
                </a:solidFill>
              </a:rPr>
              <a:t>Area of controversy</a:t>
            </a:r>
            <a:r>
              <a:rPr lang="en-US" dirty="0"/>
              <a:t>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0599" y="4192661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4F438C1-A2B0-0DC8-2CC5-1A147D96AB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20893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Asymptomatic Carriers </a:t>
            </a:r>
          </a:p>
        </p:txBody>
      </p:sp>
      <p:sp>
        <p:nvSpPr>
          <p:cNvPr id="7" name="Rectangle 6"/>
          <p:cNvSpPr/>
          <p:nvPr/>
        </p:nvSpPr>
        <p:spPr>
          <a:xfrm>
            <a:off x="2466132" y="1530515"/>
            <a:ext cx="6360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Supplemental intervention if reduction goals are not reached with baseline strategies: 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8546" y="3354031"/>
            <a:ext cx="698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24" y="1771224"/>
            <a:ext cx="2091679" cy="153283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40040" y="2225144"/>
            <a:ext cx="62703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Evaluate and </a:t>
            </a:r>
            <a:r>
              <a:rPr lang="en-US" dirty="0">
                <a:solidFill>
                  <a:srgbClr val="FF0000"/>
                </a:solidFill>
              </a:rPr>
              <a:t>test patients at high risk for CDI </a:t>
            </a:r>
            <a:r>
              <a:rPr lang="en-US" dirty="0"/>
              <a:t>to detect asymptomatic carriage;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FF0000"/>
                </a:solidFill>
              </a:rPr>
              <a:t>Isolate patients that test positive</a:t>
            </a:r>
            <a:r>
              <a:rPr lang="en-US" dirty="0"/>
              <a:t>, but do not treat in the absence of symptoms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5378" y="3813135"/>
            <a:ext cx="425113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3"/>
              </a:rPr>
              <a:t>https://www.cdc.gov/hai/prevent/cdi-prevention-strategies.html</a:t>
            </a:r>
            <a:endParaRPr lang="en-US" sz="1100" dirty="0"/>
          </a:p>
          <a:p>
            <a:endParaRPr lang="en-US" sz="1100" dirty="0"/>
          </a:p>
          <a:p>
            <a:endParaRPr lang="en-US" sz="11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9169FD9-9DC8-1ABD-0605-A0B7D3D8DF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2733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91" y="1934112"/>
            <a:ext cx="8359151" cy="857250"/>
          </a:xfrm>
        </p:spPr>
        <p:txBody>
          <a:bodyPr/>
          <a:lstStyle/>
          <a:p>
            <a:r>
              <a:rPr lang="en-US" dirty="0"/>
              <a:t>Could it allow primary prevention of CDI?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97847FE-538C-67D9-479F-D582ECF24E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6987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of CDI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2532" y="1148525"/>
            <a:ext cx="7117411" cy="213630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Non-carriers: </a:t>
            </a:r>
          </a:p>
          <a:p>
            <a:pPr lvl="1"/>
            <a:r>
              <a:rPr lang="en-US" dirty="0"/>
              <a:t>QHLI: 6 per 10,000 </a:t>
            </a:r>
            <a:r>
              <a:rPr lang="en-US" dirty="0" err="1"/>
              <a:t>pd</a:t>
            </a:r>
            <a:endParaRPr lang="en-US" dirty="0"/>
          </a:p>
          <a:p>
            <a:pPr lvl="1"/>
            <a:r>
              <a:rPr lang="en-US" dirty="0" err="1"/>
              <a:t>Sheeba</a:t>
            </a:r>
            <a:r>
              <a:rPr lang="en-US" dirty="0"/>
              <a:t>: 4.6 per 10,000 </a:t>
            </a:r>
            <a:r>
              <a:rPr lang="en-US" dirty="0" err="1"/>
              <a:t>pd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Carriers:</a:t>
            </a:r>
          </a:p>
          <a:p>
            <a:pPr lvl="1"/>
            <a:r>
              <a:rPr lang="en-US" dirty="0"/>
              <a:t>QHL	I: 67.2 per 10,000 pd (39/5807 hospital-days)</a:t>
            </a:r>
          </a:p>
          <a:p>
            <a:pPr lvl="1"/>
            <a:r>
              <a:rPr lang="en-US" dirty="0" err="1"/>
              <a:t>Sheeba</a:t>
            </a:r>
            <a:r>
              <a:rPr lang="en-US" dirty="0"/>
              <a:t>: 76.7 per 10,000 </a:t>
            </a:r>
            <a:r>
              <a:rPr lang="en-US" dirty="0" err="1"/>
              <a:t>pd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941237" y="3124987"/>
            <a:ext cx="307695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Meltzer E et al. </a:t>
            </a:r>
            <a:r>
              <a:rPr lang="en-US" sz="900" dirty="0" err="1"/>
              <a:t>Clin</a:t>
            </a:r>
            <a:r>
              <a:rPr lang="en-US" sz="900" dirty="0"/>
              <a:t> </a:t>
            </a:r>
            <a:r>
              <a:rPr lang="en-US" sz="900" dirty="0" err="1"/>
              <a:t>Microbiol</a:t>
            </a:r>
            <a:r>
              <a:rPr lang="en-US" sz="900" dirty="0"/>
              <a:t> Infect. 2019 Feb 14.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44496" y="4160452"/>
            <a:ext cx="4323952" cy="71558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mr-IN" sz="1350" dirty="0">
                <a:solidFill>
                  <a:schemeClr val="accent3">
                    <a:lumMod val="50000"/>
                  </a:schemeClr>
                </a:solidFill>
              </a:rPr>
              <a:t>…</a:t>
            </a:r>
            <a:r>
              <a:rPr lang="en-US" sz="1350" dirty="0">
                <a:solidFill>
                  <a:schemeClr val="accent3">
                    <a:lumMod val="50000"/>
                  </a:schemeClr>
                </a:solidFill>
              </a:rPr>
              <a:t>But 10-20 times less frequent than non-carriers so roughly equal contributions between CD carriers and non-carriers to global institutional CDI burden?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8961A40-3C2A-C5FF-1B1D-0364C8272E17}"/>
              </a:ext>
            </a:extLst>
          </p:cNvPr>
          <p:cNvSpPr txBox="1"/>
          <p:nvPr/>
        </p:nvSpPr>
        <p:spPr>
          <a:xfrm>
            <a:off x="1536108" y="3604247"/>
            <a:ext cx="6183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Relative risk of CDI, carriers vs non-carriers (ICU): 9.32 (95% CI, 3.25-26.7)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1BE1F93E-5595-B1EA-07FE-24D5853D9D63}"/>
              </a:ext>
            </a:extLst>
          </p:cNvPr>
          <p:cNvSpPr/>
          <p:nvPr/>
        </p:nvSpPr>
        <p:spPr>
          <a:xfrm>
            <a:off x="5013451" y="3836182"/>
            <a:ext cx="293252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800" dirty="0">
                <a:latin typeface="system-ui"/>
              </a:rPr>
              <a:t>Worley J et al. Clin Infect Dis. 2021 Oct 5;73(7):e1727-e1736.</a:t>
            </a:r>
            <a:endParaRPr lang="en-US" sz="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58B2C56-91A8-D46B-1F84-7740167F5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4465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6294"/>
          <a:stretch/>
        </p:blipFill>
        <p:spPr>
          <a:xfrm>
            <a:off x="6143240" y="0"/>
            <a:ext cx="2984685" cy="51475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difficile carriers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26" y="1200150"/>
            <a:ext cx="5251550" cy="331470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Identifying carriers could lead to strategies to protect CD carriers from progressing to CDI</a:t>
            </a:r>
          </a:p>
          <a:p>
            <a:endParaRPr lang="en-US" dirty="0"/>
          </a:p>
          <a:p>
            <a:pPr lvl="1"/>
            <a:r>
              <a:rPr lang="en-US" dirty="0"/>
              <a:t>Low hanging fruit: intensive ATB stewardship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Potential avenues: Primary prophylaxis, probiotics, vaccination</a:t>
            </a:r>
            <a:r>
              <a:rPr lang="mr-IN" dirty="0"/>
              <a:t>…</a:t>
            </a:r>
            <a:r>
              <a:rPr lang="fr-CA" dirty="0"/>
              <a:t/>
            </a:r>
            <a:br>
              <a:rPr lang="fr-CA" dirty="0"/>
            </a:br>
            <a:endParaRPr lang="fr-CA" dirty="0"/>
          </a:p>
          <a:p>
            <a:pPr lvl="1"/>
            <a:r>
              <a:rPr lang="fr-CA" dirty="0" err="1"/>
              <a:t>Detection</a:t>
            </a:r>
            <a:r>
              <a:rPr lang="fr-CA" dirty="0"/>
              <a:t> of carriers </a:t>
            </a:r>
            <a:r>
              <a:rPr lang="fr-CA" dirty="0" err="1"/>
              <a:t>is</a:t>
            </a:r>
            <a:r>
              <a:rPr lang="fr-CA" dirty="0"/>
              <a:t> </a:t>
            </a:r>
            <a:r>
              <a:rPr lang="fr-CA" dirty="0" err="1"/>
              <a:t>key</a:t>
            </a:r>
            <a:r>
              <a:rPr lang="fr-CA" dirty="0"/>
              <a:t> to </a:t>
            </a:r>
            <a:r>
              <a:rPr lang="fr-CA" dirty="0" err="1"/>
              <a:t>this</a:t>
            </a:r>
            <a:r>
              <a:rPr lang="fr-CA" dirty="0"/>
              <a:t> end</a:t>
            </a:r>
            <a:br>
              <a:rPr lang="fr-CA" dirty="0"/>
            </a:br>
            <a:endParaRPr lang="fr-CA" dirty="0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xmlns="" id="{1C1AB06F-FD3A-3172-6273-EA031AD59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4673387"/>
            <a:ext cx="508000" cy="357188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107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4431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difficile carriers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826" y="1200150"/>
            <a:ext cx="4996042" cy="3314700"/>
          </a:xfrm>
        </p:spPr>
        <p:txBody>
          <a:bodyPr/>
          <a:lstStyle/>
          <a:p>
            <a:pPr marL="0" indent="0">
              <a:buNone/>
            </a:pPr>
            <a:r>
              <a:rPr lang="fr-CA" dirty="0"/>
              <a:t/>
            </a:r>
            <a:br>
              <a:rPr lang="fr-CA" dirty="0"/>
            </a:br>
            <a:endParaRPr lang="fr-CA" dirty="0"/>
          </a:p>
          <a:p>
            <a:r>
              <a:rPr lang="fr-CA" dirty="0"/>
              <a:t>No prospective </a:t>
            </a:r>
            <a:r>
              <a:rPr lang="fr-CA" dirty="0" err="1"/>
              <a:t>study</a:t>
            </a:r>
            <a:r>
              <a:rPr lang="fr-CA" dirty="0"/>
              <a:t> </a:t>
            </a:r>
            <a:r>
              <a:rPr lang="fr-CA" dirty="0" err="1"/>
              <a:t>performed</a:t>
            </a:r>
            <a:r>
              <a:rPr lang="fr-CA" dirty="0"/>
              <a:t> </a:t>
            </a:r>
            <a:r>
              <a:rPr lang="fr-CA" dirty="0" err="1"/>
              <a:t>so</a:t>
            </a:r>
            <a:r>
              <a:rPr lang="fr-CA" dirty="0"/>
              <a:t> far </a:t>
            </a:r>
            <a:r>
              <a:rPr lang="fr-CA" dirty="0" err="1"/>
              <a:t>specifically</a:t>
            </a:r>
            <a:r>
              <a:rPr lang="fr-CA" dirty="0"/>
              <a:t> </a:t>
            </a:r>
            <a:r>
              <a:rPr lang="fr-CA" dirty="0" err="1"/>
              <a:t>targetting</a:t>
            </a:r>
            <a:r>
              <a:rPr lang="fr-CA" dirty="0"/>
              <a:t> carriers</a:t>
            </a:r>
            <a:br>
              <a:rPr lang="fr-CA" dirty="0"/>
            </a:br>
            <a:endParaRPr lang="fr-CA" dirty="0"/>
          </a:p>
          <a:p>
            <a:r>
              <a:rPr lang="fr-CA" dirty="0"/>
              <a:t>A warning: Vancomycin and </a:t>
            </a:r>
            <a:r>
              <a:rPr lang="fr-CA" dirty="0" err="1"/>
              <a:t>flagyl</a:t>
            </a:r>
            <a:r>
              <a:rPr lang="fr-CA" dirty="0"/>
              <a:t> </a:t>
            </a:r>
            <a:r>
              <a:rPr lang="fr-CA" dirty="0" err="1"/>
              <a:t>induce</a:t>
            </a:r>
            <a:r>
              <a:rPr lang="fr-CA" dirty="0"/>
              <a:t> </a:t>
            </a:r>
            <a:r>
              <a:rPr lang="fr-CA" dirty="0" err="1"/>
              <a:t>dysbiosis</a:t>
            </a:r>
            <a:endParaRPr lang="fr-CA" dirty="0"/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26294"/>
          <a:stretch/>
        </p:blipFill>
        <p:spPr>
          <a:xfrm>
            <a:off x="6143240" y="0"/>
            <a:ext cx="2984685" cy="5147569"/>
          </a:xfrm>
          <a:prstGeom prst="rect">
            <a:avLst/>
          </a:prstGeom>
        </p:spPr>
      </p:pic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xmlns="" id="{1C1AB06F-FD3A-3172-6273-EA031AD59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4673387"/>
            <a:ext cx="508000" cy="357188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108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9593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ATB-induced </a:t>
            </a:r>
            <a:r>
              <a:rPr lang="en-US" dirty="0" err="1"/>
              <a:t>Dysbiosis</a:t>
            </a:r>
            <a:r>
              <a:rPr lang="en-US" dirty="0"/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5700"/>
            <a:ext cx="9144000" cy="28212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C1AB06F-FD3A-3172-6273-EA031AD59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587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Room for improvement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327" y="1200150"/>
            <a:ext cx="8017864" cy="33147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13% of U.S. hospitals have CDI rates significantly above average</a:t>
            </a:r>
            <a:br>
              <a:rPr lang="en-US" dirty="0"/>
            </a:br>
            <a:endParaRPr lang="en-US" dirty="0"/>
          </a:p>
          <a:p>
            <a:r>
              <a:rPr lang="en-US" dirty="0"/>
              <a:t>Even a decrease of an additional 25%-30% would lead to significant life savings</a:t>
            </a:r>
            <a:br>
              <a:rPr lang="en-US" dirty="0"/>
            </a:br>
            <a:endParaRPr lang="en-US" dirty="0"/>
          </a:p>
          <a:p>
            <a:r>
              <a:rPr lang="en-US" dirty="0"/>
              <a:t>How long should we go? Try to eliminate CDI </a:t>
            </a:r>
          </a:p>
        </p:txBody>
      </p:sp>
      <p:sp>
        <p:nvSpPr>
          <p:cNvPr id="4" name="Rectangle 3"/>
          <p:cNvSpPr/>
          <p:nvPr/>
        </p:nvSpPr>
        <p:spPr>
          <a:xfrm>
            <a:off x="4343401" y="475877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gis.cdc.gov</a:t>
            </a:r>
            <a:r>
              <a:rPr lang="en-US" sz="1100" dirty="0"/>
              <a:t>/grasp/PSA/</a:t>
            </a:r>
            <a:r>
              <a:rPr lang="en-US" sz="1100" dirty="0" err="1"/>
              <a:t>HAIreport.html</a:t>
            </a:r>
            <a:endParaRPr lang="en-US" sz="11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49B367B-EFD0-FBC8-4AE1-65FB67900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2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472" y="2082960"/>
            <a:ext cx="7681055" cy="23281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Cross-sectional retrospective study</a:t>
            </a:r>
          </a:p>
          <a:p>
            <a:endParaRPr lang="en-US" dirty="0"/>
          </a:p>
          <a:p>
            <a:r>
              <a:rPr lang="en-US" dirty="0"/>
              <a:t>Cohort of CD carriers identified at QHLI</a:t>
            </a:r>
          </a:p>
          <a:p>
            <a:endParaRPr lang="en-US" dirty="0"/>
          </a:p>
          <a:p>
            <a:r>
              <a:rPr lang="en-US" dirty="0"/>
              <a:t>Identify risk factors for progression to CDI</a:t>
            </a:r>
          </a:p>
          <a:p>
            <a:pPr lvl="1"/>
            <a:r>
              <a:rPr lang="en-US" dirty="0"/>
              <a:t>Gain insight on pathogenesis</a:t>
            </a:r>
          </a:p>
          <a:p>
            <a:pPr lvl="1"/>
            <a:r>
              <a:rPr lang="en-US" dirty="0"/>
              <a:t>Identify patients at greater risk of progression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128E42-79C6-5778-F0D5-0A4724172D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" y="0"/>
            <a:ext cx="4741334" cy="1944688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D6A2197-C380-F345-8BDB-6CF6BA5FD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10967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Predictors of CDI among CD carriers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19,112 patients screened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960 CD carriers identified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513 (53.4%) enrolled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39 (7.6%) developed HO-CDI</a:t>
            </a:r>
          </a:p>
          <a:p>
            <a:pPr marL="919163" lvl="1" indent="-461963" defTabSz="412750">
              <a:buFontTx/>
              <a:buChar char="•"/>
            </a:pPr>
            <a:r>
              <a:rPr lang="en-US" dirty="0">
                <a:latin typeface="Candara" charset="0"/>
              </a:rPr>
              <a:t>Median delay between </a:t>
            </a:r>
            <a:r>
              <a:rPr lang="en-US" dirty="0" err="1">
                <a:latin typeface="Candara" charset="0"/>
              </a:rPr>
              <a:t>adm.</a:t>
            </a:r>
            <a:r>
              <a:rPr lang="en-US" dirty="0">
                <a:latin typeface="Candara" charset="0"/>
              </a:rPr>
              <a:t> and CDI: 4 days (range, 0-27 d)</a:t>
            </a:r>
          </a:p>
          <a:p>
            <a:pPr marL="919163" lvl="1" indent="-461963" defTabSz="412750">
              <a:buFontTx/>
              <a:buChar char="•"/>
            </a:pPr>
            <a:endParaRPr lang="en-US" sz="500" dirty="0">
              <a:latin typeface="Candara" charset="0"/>
            </a:endParaRPr>
          </a:p>
          <a:p>
            <a:pPr marL="919163" lvl="1" indent="-461963" defTabSz="412750">
              <a:buFontTx/>
              <a:buChar char="•"/>
            </a:pPr>
            <a:r>
              <a:rPr lang="en-US" dirty="0">
                <a:latin typeface="Candara" charset="0"/>
              </a:rPr>
              <a:t>5/39 (12.8%) admitted to ICU</a:t>
            </a:r>
          </a:p>
          <a:p>
            <a:pPr marL="919163" lvl="1" indent="-461963" defTabSz="412750">
              <a:buFontTx/>
              <a:buChar char="•"/>
            </a:pPr>
            <a:endParaRPr lang="en-US" sz="500" dirty="0">
              <a:latin typeface="Candara" charset="0"/>
            </a:endParaRPr>
          </a:p>
          <a:p>
            <a:pPr marL="919163" lvl="1" indent="-461963" defTabSz="412750">
              <a:buFontTx/>
              <a:buChar char="•"/>
            </a:pPr>
            <a:r>
              <a:rPr lang="en-US" dirty="0">
                <a:latin typeface="Candara" charset="0"/>
              </a:rPr>
              <a:t>1 toxic </a:t>
            </a:r>
            <a:r>
              <a:rPr lang="en-US" dirty="0" err="1">
                <a:latin typeface="Candara" charset="0"/>
              </a:rPr>
              <a:t>megacolon</a:t>
            </a:r>
            <a:r>
              <a:rPr lang="en-US" dirty="0">
                <a:latin typeface="Candara" charset="0"/>
              </a:rPr>
              <a:t>, no colectomy</a:t>
            </a:r>
          </a:p>
          <a:p>
            <a:pPr marL="919163" lvl="1" indent="-461963" defTabSz="412750">
              <a:buFontTx/>
              <a:buChar char="•"/>
            </a:pPr>
            <a:endParaRPr lang="en-US" sz="500" dirty="0">
              <a:latin typeface="Candara" charset="0"/>
            </a:endParaRPr>
          </a:p>
          <a:p>
            <a:pPr marL="919163" lvl="1" indent="-461963" defTabSz="412750">
              <a:buFontTx/>
              <a:buChar char="•"/>
            </a:pPr>
            <a:r>
              <a:rPr lang="en-US" dirty="0">
                <a:latin typeface="Candara" charset="0"/>
              </a:rPr>
              <a:t>11 deaths within 30 days (case fatality, 28%)</a:t>
            </a:r>
          </a:p>
          <a:p>
            <a:pPr marL="919163" lvl="1" indent="-461963" defTabSz="412750">
              <a:buFontTx/>
              <a:buChar char="•"/>
            </a:pPr>
            <a:endParaRPr lang="en-US" sz="500" dirty="0">
              <a:latin typeface="Candara" charset="0"/>
            </a:endParaRPr>
          </a:p>
          <a:p>
            <a:pPr marL="919163" lvl="1" indent="-461963" defTabSz="412750">
              <a:buFontTx/>
              <a:buChar char="•"/>
            </a:pPr>
            <a:r>
              <a:rPr lang="en-US" dirty="0">
                <a:latin typeface="Candara" charset="0"/>
              </a:rPr>
              <a:t>Attributable mortality: 7/39 (18%)</a:t>
            </a:r>
            <a:br>
              <a:rPr lang="en-US" dirty="0">
                <a:latin typeface="Candara" charset="0"/>
              </a:rPr>
            </a:br>
            <a:endParaRPr lang="en-US" dirty="0">
              <a:latin typeface="Candara" charset="0"/>
            </a:endParaRPr>
          </a:p>
          <a:p>
            <a:pPr marL="519113" indent="-461963" defTabSz="412750"/>
            <a:r>
              <a:rPr lang="en-US" dirty="0">
                <a:latin typeface="Candara" charset="0"/>
              </a:rPr>
              <a:t>An additional 17 patients without HO-CDI had evidence of CDI following discharge, for an overall CDI risk of 10.9% (56/513)</a:t>
            </a:r>
          </a:p>
          <a:p>
            <a:pPr marL="519113" indent="-461963" defTabSz="412750"/>
            <a:endParaRPr lang="en-US" dirty="0">
              <a:latin typeface="Candara" charset="0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799CC5C-9D30-36DE-9336-902CC8550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24196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98" b="5382"/>
          <a:stretch>
            <a:fillRect/>
          </a:stretch>
        </p:blipFill>
        <p:spPr bwMode="auto">
          <a:xfrm>
            <a:off x="1555472" y="1014664"/>
            <a:ext cx="5580325" cy="3669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402057" y="253079"/>
            <a:ext cx="771140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Table 3.</a:t>
            </a:r>
            <a:r>
              <a:rPr lang="en-US"/>
              <a:t> Factors associated with CDI among </a:t>
            </a:r>
            <a:r>
              <a:rPr lang="en-US" i="1"/>
              <a:t>C. difficile </a:t>
            </a:r>
            <a:r>
              <a:rPr lang="en-US"/>
              <a:t>colonized patients </a:t>
            </a:r>
          </a:p>
          <a:p>
            <a:r>
              <a:rPr lang="en-US"/>
              <a:t>(multivariate analysis)  </a:t>
            </a:r>
            <a:endParaRPr lang="en-CA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78257" y="9058942"/>
            <a:ext cx="425609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/>
              <a:t>Note. CI, confidence interval; OR, odds ratio.</a:t>
            </a:r>
            <a:endParaRPr lang="en-CA" sz="1600"/>
          </a:p>
        </p:txBody>
      </p:sp>
      <p:cxnSp>
        <p:nvCxnSpPr>
          <p:cNvPr id="9" name="Straight Connector 8"/>
          <p:cNvCxnSpPr/>
          <p:nvPr/>
        </p:nvCxnSpPr>
        <p:spPr>
          <a:xfrm>
            <a:off x="6261782" y="2789695"/>
            <a:ext cx="462476" cy="73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261782" y="2575030"/>
            <a:ext cx="462476" cy="73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261782" y="3265112"/>
            <a:ext cx="462476" cy="73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261782" y="3918488"/>
            <a:ext cx="462476" cy="73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61782" y="4138728"/>
            <a:ext cx="462476" cy="73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261782" y="4586546"/>
            <a:ext cx="462476" cy="7342"/>
          </a:xfrm>
          <a:prstGeom prst="line">
            <a:avLst/>
          </a:prstGeom>
          <a:ln>
            <a:solidFill>
              <a:srgbClr val="1ACB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247100" y="2134551"/>
            <a:ext cx="462476" cy="7342"/>
          </a:xfrm>
          <a:prstGeom prst="line">
            <a:avLst/>
          </a:prstGeom>
          <a:ln>
            <a:solidFill>
              <a:srgbClr val="1ACB0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03265" y="1870264"/>
            <a:ext cx="18311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! Risk of acquisition?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47413" y="3626442"/>
            <a:ext cx="1689785" cy="1077218"/>
          </a:xfrm>
          <a:prstGeom prst="rect">
            <a:avLst/>
          </a:prstGeom>
          <a:solidFill>
            <a:srgbClr val="FF000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Risk of CDI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0 ATB: 	3.6%</a:t>
            </a:r>
          </a:p>
          <a:p>
            <a:r>
              <a:rPr lang="en-US" sz="1600" dirty="0">
                <a:solidFill>
                  <a:schemeClr val="bg1"/>
                </a:solidFill>
              </a:rPr>
              <a:t>≥ 3 ATB : 	13.8%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35797" y="2973149"/>
            <a:ext cx="1698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Narcotic stewardship?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35797" y="3207103"/>
            <a:ext cx="16986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ATB stewardship?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xmlns="" id="{0799CC5C-9D30-36DE-9336-902CC8550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4673387"/>
            <a:ext cx="508000" cy="3571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112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4668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3480D6-26D5-ECA0-F27D-DAD3DB3F8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" y="126814"/>
            <a:ext cx="4198289" cy="1385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B08D38F-04AC-0376-37DC-76386EC6EB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966251" y="-140284"/>
            <a:ext cx="4018602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15436C1-2F1A-D853-5B8C-CBD8AF7277F6}"/>
              </a:ext>
            </a:extLst>
          </p:cNvPr>
          <p:cNvSpPr/>
          <p:nvPr/>
        </p:nvSpPr>
        <p:spPr>
          <a:xfrm>
            <a:off x="4462899" y="4736118"/>
            <a:ext cx="40809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900" dirty="0">
                <a:solidFill>
                  <a:srgbClr val="4D8055"/>
                </a:solidFill>
                <a:latin typeface="system-ui"/>
              </a:rPr>
              <a:t>Tariq R et al. </a:t>
            </a:r>
            <a:r>
              <a:rPr lang="en-CA" sz="900" dirty="0" err="1">
                <a:solidFill>
                  <a:srgbClr val="4D8055"/>
                </a:solidFill>
                <a:latin typeface="system-ui"/>
              </a:rPr>
              <a:t>Therap</a:t>
            </a:r>
            <a:r>
              <a:rPr lang="en-CA" sz="900" dirty="0">
                <a:solidFill>
                  <a:srgbClr val="4D8055"/>
                </a:solidFill>
                <a:latin typeface="system-ui"/>
              </a:rPr>
              <a:t> Adv Gastroenterol. 2021 Feb 23;14:1756284821994046.</a:t>
            </a:r>
            <a:endParaRPr lang="en-US" sz="900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0799CC5C-9D30-36DE-9336-902CC8550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4673387"/>
            <a:ext cx="508000" cy="3571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113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4984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9ED077DB-5F68-E055-4509-DF5CED531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316" y="1732683"/>
            <a:ext cx="6449484" cy="2870973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xmlns="" id="{74DF43F4-6378-3F88-48A7-9286FAA4FB59}"/>
              </a:ext>
            </a:extLst>
          </p:cNvPr>
          <p:cNvSpPr txBox="1">
            <a:spLocks/>
          </p:cNvSpPr>
          <p:nvPr/>
        </p:nvSpPr>
        <p:spPr bwMode="auto">
          <a:xfrm>
            <a:off x="6885397" y="1109362"/>
            <a:ext cx="2123432" cy="1783439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1076325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428750" indent="-1762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4pPr>
            <a:lvl5pPr marL="1887538" indent="-2651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r>
              <a:rPr lang="fr-CA" sz="1400" kern="0" dirty="0" err="1">
                <a:solidFill>
                  <a:srgbClr val="FF0000"/>
                </a:solidFill>
              </a:rPr>
              <a:t>Secondary</a:t>
            </a:r>
            <a:r>
              <a:rPr lang="fr-CA" sz="1400" kern="0" dirty="0">
                <a:solidFill>
                  <a:srgbClr val="FF0000"/>
                </a:solidFill>
              </a:rPr>
              <a:t> </a:t>
            </a:r>
            <a:r>
              <a:rPr lang="fr-CA" sz="1400" kern="0" dirty="0" err="1">
                <a:solidFill>
                  <a:srgbClr val="FF0000"/>
                </a:solidFill>
              </a:rPr>
              <a:t>prophylaxis</a:t>
            </a:r>
            <a:r>
              <a:rPr lang="fr-CA" sz="1400" kern="0" dirty="0">
                <a:solidFill>
                  <a:srgbClr val="FF0000"/>
                </a:solidFill>
              </a:rPr>
              <a:t>:</a:t>
            </a:r>
            <a:r>
              <a:rPr lang="fr-CA" sz="1400" kern="0" dirty="0"/>
              <a:t/>
            </a:r>
            <a:br>
              <a:rPr lang="fr-CA" sz="1400" kern="0" dirty="0"/>
            </a:br>
            <a:endParaRPr lang="fr-CA" sz="1400" kern="0" dirty="0"/>
          </a:p>
          <a:p>
            <a:pPr defTabSz="914400"/>
            <a:r>
              <a:rPr lang="fr-CA" sz="1400" kern="0" dirty="0"/>
              <a:t>10 </a:t>
            </a:r>
            <a:r>
              <a:rPr lang="fr-CA" sz="1400" kern="0" dirty="0" err="1"/>
              <a:t>studies</a:t>
            </a:r>
            <a:r>
              <a:rPr lang="fr-CA" sz="1400" kern="0" dirty="0"/>
              <a:t>, 9258 patients</a:t>
            </a:r>
            <a:br>
              <a:rPr lang="fr-CA" sz="1400" kern="0" dirty="0"/>
            </a:br>
            <a:endParaRPr lang="fr-CA" sz="1400" kern="0" dirty="0"/>
          </a:p>
          <a:p>
            <a:pPr defTabSz="914400"/>
            <a:r>
              <a:rPr lang="fr-CA" sz="1400" kern="0" dirty="0"/>
              <a:t>CDI: 13.3% vs 21.9% </a:t>
            </a:r>
            <a:br>
              <a:rPr lang="fr-CA" sz="1400" kern="0" dirty="0"/>
            </a:br>
            <a:endParaRPr lang="fr-CA" sz="1400" kern="0" dirty="0"/>
          </a:p>
          <a:p>
            <a:r>
              <a:rPr lang="en-CA" sz="1400" dirty="0">
                <a:latin typeface="DIN" pitchFamily="2" charset="0"/>
              </a:rPr>
              <a:t>(OR, 0.34; 95% CI, 0.20–0.59; </a:t>
            </a:r>
            <a:r>
              <a:rPr lang="en-CA" sz="1400" i="1" dirty="0">
                <a:latin typeface="DIN" pitchFamily="2" charset="0"/>
              </a:rPr>
              <a:t>p </a:t>
            </a:r>
            <a:r>
              <a:rPr lang="en-CA" sz="1400" dirty="0">
                <a:latin typeface="MathematicalPiLTStd"/>
              </a:rPr>
              <a:t>&lt; </a:t>
            </a:r>
            <a:r>
              <a:rPr lang="en-CA" sz="1400" dirty="0">
                <a:latin typeface="DIN" pitchFamily="2" charset="0"/>
              </a:rPr>
              <a:t>0.00001) </a:t>
            </a:r>
            <a:endParaRPr lang="en-CA" sz="1400" dirty="0"/>
          </a:p>
          <a:p>
            <a:pPr defTabSz="914400"/>
            <a:endParaRPr lang="en-CA" sz="1400" kern="0" dirty="0"/>
          </a:p>
          <a:p>
            <a:pPr defTabSz="914400"/>
            <a:endParaRPr lang="en-US" sz="1400" kern="0" dirty="0"/>
          </a:p>
          <a:p>
            <a:pPr lvl="1" defTabSz="914400"/>
            <a:endParaRPr lang="en-US" sz="1200" kern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C0925FB-FF5D-6BEB-8421-1E9E47622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" y="126814"/>
            <a:ext cx="4198289" cy="138556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D15436C1-2F1A-D853-5B8C-CBD8AF7277F6}"/>
              </a:ext>
            </a:extLst>
          </p:cNvPr>
          <p:cNvSpPr/>
          <p:nvPr/>
        </p:nvSpPr>
        <p:spPr>
          <a:xfrm>
            <a:off x="4462899" y="4736118"/>
            <a:ext cx="40809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900" dirty="0">
                <a:solidFill>
                  <a:srgbClr val="4D8055"/>
                </a:solidFill>
                <a:latin typeface="system-ui"/>
              </a:rPr>
              <a:t>Tariq R et al. </a:t>
            </a:r>
            <a:r>
              <a:rPr lang="en-CA" sz="900" dirty="0" err="1">
                <a:solidFill>
                  <a:srgbClr val="4D8055"/>
                </a:solidFill>
                <a:latin typeface="system-ui"/>
              </a:rPr>
              <a:t>Therap</a:t>
            </a:r>
            <a:r>
              <a:rPr lang="en-CA" sz="900" dirty="0">
                <a:solidFill>
                  <a:srgbClr val="4D8055"/>
                </a:solidFill>
                <a:latin typeface="system-ui"/>
              </a:rPr>
              <a:t> Adv Gastroenterol. 2021 Feb 23;14:1756284821994046.</a:t>
            </a:r>
            <a:endParaRPr lang="en-US" sz="90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xmlns="" id="{0799CC5C-9D30-36DE-9336-902CC8550610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114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12157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74B9DCF-0CFD-9B01-D542-B590BEB15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0355" y="819595"/>
            <a:ext cx="3252084" cy="3413457"/>
          </a:xfrm>
        </p:spPr>
        <p:txBody>
          <a:bodyPr/>
          <a:lstStyle/>
          <a:p>
            <a:pPr marL="0" indent="0">
              <a:buNone/>
            </a:pPr>
            <a:r>
              <a:rPr lang="en-US" sz="1400" dirty="0">
                <a:solidFill>
                  <a:srgbClr val="FF0000"/>
                </a:solidFill>
              </a:rPr>
              <a:t>Primary prophylaxis: </a:t>
            </a:r>
            <a:r>
              <a:rPr lang="en-US" sz="1400" dirty="0"/>
              <a:t/>
            </a:r>
            <a:br>
              <a:rPr lang="en-US" sz="1400" dirty="0"/>
            </a:br>
            <a:endParaRPr lang="en-US" sz="1400" dirty="0"/>
          </a:p>
          <a:p>
            <a:r>
              <a:rPr lang="en-US" sz="1400" dirty="0"/>
              <a:t>4 studies, 1352 patients</a:t>
            </a:r>
          </a:p>
          <a:p>
            <a:endParaRPr lang="en-US" sz="1400" dirty="0"/>
          </a:p>
          <a:p>
            <a:r>
              <a:rPr lang="en-US" sz="1400" dirty="0"/>
              <a:t>CDI: 29/402 (7.4%) vs 99/950 (10.4%) </a:t>
            </a:r>
          </a:p>
          <a:p>
            <a:endParaRPr lang="en-US" sz="1400" dirty="0"/>
          </a:p>
          <a:p>
            <a:r>
              <a:rPr lang="en-US" sz="1400" dirty="0"/>
              <a:t>OR: 0.18, </a:t>
            </a:r>
            <a:r>
              <a:rPr lang="en-CA" sz="1400" dirty="0"/>
              <a:t>95% CI, 0.03–1.03; p = 0.06</a:t>
            </a:r>
          </a:p>
          <a:p>
            <a:endParaRPr lang="en-CA" sz="1400" dirty="0"/>
          </a:p>
          <a:p>
            <a:r>
              <a:rPr lang="en-CA" sz="1400" dirty="0"/>
              <a:t>Prophylaxis not targeting carriers!</a:t>
            </a:r>
            <a:br>
              <a:rPr lang="en-CA" sz="1400" dirty="0"/>
            </a:br>
            <a:endParaRPr lang="en-CA" sz="1400" dirty="0"/>
          </a:p>
          <a:p>
            <a:r>
              <a:rPr lang="en-CA" sz="1400" dirty="0"/>
              <a:t>Short follow-up period (&lt;=90 days in 3 of 4 studies)</a:t>
            </a:r>
            <a:br>
              <a:rPr lang="en-CA" sz="1400" dirty="0"/>
            </a:br>
            <a:endParaRPr lang="en-CA" sz="1400" dirty="0"/>
          </a:p>
          <a:p>
            <a:r>
              <a:rPr lang="en-CA" sz="1400" dirty="0"/>
              <a:t>NB Carignan: no primary prophylaxis! </a:t>
            </a:r>
          </a:p>
          <a:p>
            <a:endParaRPr lang="en-US" sz="1400" dirty="0"/>
          </a:p>
          <a:p>
            <a:pPr lvl="1"/>
            <a:endParaRPr lang="en-US" sz="1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B3480D6-26D5-ECA0-F27D-DAD3DB3F8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" y="126814"/>
            <a:ext cx="4198289" cy="1385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1547C13-0FA9-7E27-35E5-176AAA13F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978" y="1972794"/>
            <a:ext cx="5401400" cy="19316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15436C1-2F1A-D853-5B8C-CBD8AF7277F6}"/>
              </a:ext>
            </a:extLst>
          </p:cNvPr>
          <p:cNvSpPr/>
          <p:nvPr/>
        </p:nvSpPr>
        <p:spPr>
          <a:xfrm>
            <a:off x="4462899" y="4736118"/>
            <a:ext cx="408093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900" dirty="0">
                <a:solidFill>
                  <a:srgbClr val="4D8055"/>
                </a:solidFill>
                <a:latin typeface="system-ui"/>
              </a:rPr>
              <a:t>Tariq R et al. </a:t>
            </a:r>
            <a:r>
              <a:rPr lang="en-CA" sz="900" dirty="0" err="1">
                <a:solidFill>
                  <a:srgbClr val="4D8055"/>
                </a:solidFill>
                <a:latin typeface="system-ui"/>
              </a:rPr>
              <a:t>Therap</a:t>
            </a:r>
            <a:r>
              <a:rPr lang="en-CA" sz="900" dirty="0">
                <a:solidFill>
                  <a:srgbClr val="4D8055"/>
                </a:solidFill>
                <a:latin typeface="system-ui"/>
              </a:rPr>
              <a:t> Adv Gastroenterol. 2021 Feb 23;14:1756284821994046.</a:t>
            </a:r>
            <a:endParaRPr lang="en-US" sz="900" dirty="0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xmlns="" id="{0799CC5C-9D30-36DE-9336-902CC8550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4673387"/>
            <a:ext cx="508000" cy="3571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115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209522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91" y="1934112"/>
            <a:ext cx="8359151" cy="857250"/>
          </a:xfrm>
        </p:spPr>
        <p:txBody>
          <a:bodyPr/>
          <a:lstStyle/>
          <a:p>
            <a:r>
              <a:rPr lang="en-US" dirty="0"/>
              <a:t>Research Agenda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1CF1017-B50E-F7AF-73D3-E4CA03500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4347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99" r="28463" b="14366"/>
          <a:stretch/>
        </p:blipFill>
        <p:spPr>
          <a:xfrm>
            <a:off x="5053751" y="1"/>
            <a:ext cx="409024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Unknowns and </a:t>
            </a:r>
            <a:br>
              <a:rPr lang="en-US" sz="2800" dirty="0"/>
            </a:br>
            <a:r>
              <a:rPr lang="en-US" sz="2800" dirty="0"/>
              <a:t>Research 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54073"/>
            <a:ext cx="7008802" cy="3432302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Need high-quality research! </a:t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Generalizability of previous studies?</a:t>
            </a:r>
          </a:p>
          <a:p>
            <a:pPr lvl="1"/>
            <a:r>
              <a:rPr lang="en-US" dirty="0"/>
              <a:t>Very pro-infection control hospital, high endemicity, high prevalence of hypervirulent strain</a:t>
            </a:r>
            <a:br>
              <a:rPr lang="en-US" dirty="0"/>
            </a:br>
            <a:endParaRPr lang="en-US" dirty="0"/>
          </a:p>
          <a:p>
            <a:r>
              <a:rPr lang="en-US" dirty="0"/>
              <a:t>Best detection methods? 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What is the </a:t>
            </a:r>
            <a:r>
              <a:rPr lang="en-US" dirty="0">
                <a:solidFill>
                  <a:srgbClr val="FF0000"/>
                </a:solidFill>
              </a:rPr>
              <a:t>incidence rate </a:t>
            </a:r>
            <a:r>
              <a:rPr lang="en-US" dirty="0"/>
              <a:t>at which it becomes </a:t>
            </a:r>
            <a:r>
              <a:rPr lang="en-US" dirty="0">
                <a:solidFill>
                  <a:srgbClr val="FF0000"/>
                </a:solidFill>
              </a:rPr>
              <a:t>cost-effective?</a:t>
            </a:r>
          </a:p>
          <a:p>
            <a:pPr lvl="1"/>
            <a:r>
              <a:rPr lang="en-US" dirty="0"/>
              <a:t>Which population to target? 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Management of </a:t>
            </a:r>
            <a:r>
              <a:rPr lang="en-US" i="1" dirty="0"/>
              <a:t>C. difficile </a:t>
            </a:r>
            <a:r>
              <a:rPr lang="en-US" dirty="0"/>
              <a:t>carriers who must receive ATB?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Where does it fit in relationship with </a:t>
            </a:r>
            <a:r>
              <a:rPr lang="en-US" dirty="0">
                <a:solidFill>
                  <a:srgbClr val="FF0000"/>
                </a:solidFill>
              </a:rPr>
              <a:t>ATB stewardship </a:t>
            </a:r>
            <a:r>
              <a:rPr lang="en-US" dirty="0"/>
              <a:t>to control NAP1 ? 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xmlns="" id="{0799CC5C-9D30-36DE-9336-902CC8550610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117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1506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50" y="446932"/>
            <a:ext cx="8359151" cy="857250"/>
          </a:xfrm>
        </p:spPr>
        <p:txBody>
          <a:bodyPr>
            <a:noAutofit/>
          </a:bodyPr>
          <a:lstStyle/>
          <a:p>
            <a:r>
              <a:rPr lang="en-US" sz="2800" dirty="0"/>
              <a:t>Conclusions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72845"/>
            <a:ext cx="6079231" cy="300002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Optimal approach to prevent CDI remains unknown</a:t>
            </a:r>
          </a:p>
          <a:p>
            <a:endParaRPr lang="en-US" dirty="0"/>
          </a:p>
          <a:p>
            <a:r>
              <a:rPr lang="en-US" dirty="0"/>
              <a:t>Current strategies = flawed</a:t>
            </a:r>
          </a:p>
          <a:p>
            <a:endParaRPr lang="en-US" dirty="0"/>
          </a:p>
          <a:p>
            <a:r>
              <a:rPr lang="en-US" dirty="0"/>
              <a:t>Current recommendations based on limited evidence</a:t>
            </a:r>
          </a:p>
          <a:p>
            <a:endParaRPr lang="en-US" dirty="0"/>
          </a:p>
          <a:p>
            <a:r>
              <a:rPr lang="en-US" dirty="0"/>
              <a:t>Better evidence would be required </a:t>
            </a:r>
          </a:p>
          <a:p>
            <a:pPr lvl="1"/>
            <a:r>
              <a:rPr lang="en-US" dirty="0"/>
              <a:t>These are hard to obtain!</a:t>
            </a:r>
            <a:br>
              <a:rPr lang="en-US" dirty="0"/>
            </a:br>
            <a:endParaRPr lang="en-US" dirty="0"/>
          </a:p>
          <a:p>
            <a:r>
              <a:rPr lang="en-US" dirty="0"/>
              <a:t>New strategies should be explored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1299" r="28463" b="14366"/>
          <a:stretch/>
        </p:blipFill>
        <p:spPr>
          <a:xfrm>
            <a:off x="5053751" y="1"/>
            <a:ext cx="4090249" cy="5143500"/>
          </a:xfrm>
          <a:prstGeom prst="rect">
            <a:avLst/>
          </a:prstGeom>
        </p:spPr>
      </p:pic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xmlns="" id="{0799CC5C-9D30-36DE-9336-902CC8550610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118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48686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50" y="1801099"/>
            <a:ext cx="8359151" cy="857250"/>
          </a:xfrm>
        </p:spPr>
        <p:txBody>
          <a:bodyPr>
            <a:noAutofit/>
          </a:bodyPr>
          <a:lstStyle/>
          <a:p>
            <a:r>
              <a:rPr lang="en-US" sz="2800" dirty="0"/>
              <a:t>ANY QUESTIONS?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299" r="28463" b="14366"/>
          <a:stretch/>
        </p:blipFill>
        <p:spPr>
          <a:xfrm>
            <a:off x="5053751" y="1"/>
            <a:ext cx="4090249" cy="5143500"/>
          </a:xfrm>
          <a:prstGeom prst="rect">
            <a:avLst/>
          </a:prstGeom>
        </p:spPr>
      </p:pic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xmlns="" id="{0799CC5C-9D30-36DE-9336-902CC8550610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119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427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72BFFC9-A6EC-6A5E-1897-2D36DC1B8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695758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5D2754-6F01-2ECD-46A8-DF884E930F93}"/>
              </a:ext>
            </a:extLst>
          </p:cNvPr>
          <p:cNvSpPr txBox="1"/>
          <p:nvPr/>
        </p:nvSpPr>
        <p:spPr>
          <a:xfrm>
            <a:off x="7982997" y="4396388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CDC 2019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78C5C4F0-0ACE-02D3-E62E-CF251EEB7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5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8" t="13236" r="25757" b="54410"/>
          <a:stretch/>
        </p:blipFill>
        <p:spPr>
          <a:xfrm>
            <a:off x="0" y="492334"/>
            <a:ext cx="9144000" cy="463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6125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6" y="-970397"/>
            <a:ext cx="8981954" cy="694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921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7355" y="3160563"/>
            <a:ext cx="2958550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SSI:  </a:t>
            </a:r>
          </a:p>
          <a:p>
            <a:r>
              <a:rPr lang="en-US" dirty="0"/>
              <a:t>157,000 cases; </a:t>
            </a:r>
          </a:p>
          <a:p>
            <a:r>
              <a:rPr lang="en-US" dirty="0"/>
              <a:t>4700 deaths (3% mortality)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60131" y="457939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>
                <a:hlinkClick r:id="rId2"/>
              </a:rPr>
              <a:t>https://www.cdc.gov/nhsn/pdfs/pscmanual/9pscssicurrent.pdf</a:t>
            </a:r>
            <a:endParaRPr lang="en-US" sz="1100" dirty="0"/>
          </a:p>
          <a:p>
            <a:r>
              <a:rPr lang="en-US" sz="1100" dirty="0" err="1"/>
              <a:t>OntheCUSPStopHAI.org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6253908" y="4083893"/>
            <a:ext cx="248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. 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21151" y="767774"/>
            <a:ext cx="8359151" cy="2168795"/>
          </a:xfrm>
        </p:spPr>
        <p:txBody>
          <a:bodyPr>
            <a:normAutofit fontScale="92500" lnSpcReduction="20000"/>
          </a:bodyPr>
          <a:lstStyle/>
          <a:p>
            <a:r>
              <a:rPr lang="en-US" i="1" dirty="0"/>
              <a:t>C. difficile </a:t>
            </a:r>
            <a:r>
              <a:rPr lang="en-US" dirty="0"/>
              <a:t>infections </a:t>
            </a:r>
            <a:r>
              <a:rPr lang="fr-CA" dirty="0" err="1"/>
              <a:t>burden</a:t>
            </a:r>
            <a:endParaRPr lang="en-CA" dirty="0"/>
          </a:p>
          <a:p>
            <a:endParaRPr lang="en-CA" dirty="0"/>
          </a:p>
          <a:p>
            <a:r>
              <a:rPr lang="en-US" dirty="0"/>
              <a:t>500,000 cases per year</a:t>
            </a:r>
            <a:r>
              <a:rPr lang="en-US" baseline="30000" dirty="0"/>
              <a:t>2</a:t>
            </a:r>
          </a:p>
          <a:p>
            <a:endParaRPr lang="en-US" baseline="30000" dirty="0"/>
          </a:p>
          <a:p>
            <a:r>
              <a:rPr lang="en-US" dirty="0"/>
              <a:t>29,000 deaths</a:t>
            </a:r>
            <a:r>
              <a:rPr lang="en-US" baseline="30000" dirty="0"/>
              <a:t>2</a:t>
            </a:r>
          </a:p>
          <a:p>
            <a:endParaRPr lang="en-US" baseline="30000" dirty="0"/>
          </a:p>
          <a:p>
            <a:r>
              <a:rPr lang="en-US" dirty="0"/>
              <a:t>$4.8 billion in excess medical costs</a:t>
            </a:r>
            <a:r>
              <a:rPr lang="en-US" baseline="30000" dirty="0"/>
              <a:t>2</a:t>
            </a:r>
          </a:p>
          <a:p>
            <a:endParaRPr lang="en-US" baseline="30000" dirty="0"/>
          </a:p>
        </p:txBody>
      </p:sp>
      <p:sp>
        <p:nvSpPr>
          <p:cNvPr id="2" name="Rectangle 1"/>
          <p:cNvSpPr/>
          <p:nvPr/>
        </p:nvSpPr>
        <p:spPr>
          <a:xfrm>
            <a:off x="4648344" y="3160563"/>
            <a:ext cx="292624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CLABSI: </a:t>
            </a:r>
          </a:p>
          <a:p>
            <a:r>
              <a:rPr lang="en-US" dirty="0"/>
              <a:t>84,000-203,000 cases; </a:t>
            </a:r>
          </a:p>
          <a:p>
            <a:r>
              <a:rPr lang="en-US" dirty="0"/>
              <a:t>10,000-25,000 deaths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3578" y="1153009"/>
            <a:ext cx="927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Bell MT"/>
                <a:cs typeface="Bell MT"/>
              </a:rPr>
              <a:t>200,000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3578" y="178282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Bell MT"/>
                <a:cs typeface="Bell MT"/>
              </a:rPr>
              <a:t>12,000 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783578" y="1522341"/>
            <a:ext cx="1071792" cy="26048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72899" y="2178458"/>
            <a:ext cx="88429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B683DBD-7CEB-3355-002E-1D812B4B7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6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170" y="-989377"/>
            <a:ext cx="9205664" cy="6132877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862" y="3492104"/>
            <a:ext cx="8229600" cy="857250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PREVENTION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1520" y="4350228"/>
            <a:ext cx="19896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Could we go even further?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BF547FB-7FBB-8911-1D37-5B230871AE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14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9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 of CDI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551" y="1296276"/>
            <a:ext cx="7451639" cy="3218574"/>
          </a:xfrm>
        </p:spPr>
        <p:txBody>
          <a:bodyPr/>
          <a:lstStyle/>
          <a:p>
            <a:r>
              <a:rPr lang="fr-FR" dirty="0" err="1">
                <a:solidFill>
                  <a:srgbClr val="FF6600"/>
                </a:solidFill>
              </a:rPr>
              <a:t>Current</a:t>
            </a:r>
            <a:r>
              <a:rPr lang="fr-FR" dirty="0">
                <a:solidFill>
                  <a:srgbClr val="FF6600"/>
                </a:solidFill>
              </a:rPr>
              <a:t>  </a:t>
            </a:r>
            <a:r>
              <a:rPr lang="fr-FR" dirty="0" err="1">
                <a:solidFill>
                  <a:srgbClr val="FF6600"/>
                </a:solidFill>
              </a:rPr>
              <a:t>recommendations</a:t>
            </a:r>
            <a:r>
              <a:rPr lang="fr-FR" dirty="0">
                <a:solidFill>
                  <a:srgbClr val="FF6600"/>
                </a:solidFill>
              </a:rPr>
              <a:t> </a:t>
            </a:r>
            <a:r>
              <a:rPr lang="fr-FR" dirty="0" err="1"/>
              <a:t>relatively</a:t>
            </a:r>
            <a:r>
              <a:rPr lang="fr-FR" dirty="0"/>
              <a:t> </a:t>
            </a:r>
            <a:r>
              <a:rPr lang="fr-FR" dirty="0" err="1">
                <a:solidFill>
                  <a:srgbClr val="FF6600"/>
                </a:solidFill>
              </a:rPr>
              <a:t>unchanged</a:t>
            </a:r>
            <a:r>
              <a:rPr lang="fr-FR" dirty="0"/>
              <a:t> for more </a:t>
            </a:r>
            <a:r>
              <a:rPr lang="fr-FR" dirty="0" err="1"/>
              <a:t>than</a:t>
            </a:r>
            <a:r>
              <a:rPr lang="fr-FR" dirty="0"/>
              <a:t> 20 years</a:t>
            </a:r>
            <a:r>
              <a:rPr lang="fr-FR" baseline="30000" dirty="0"/>
              <a:t>1,2</a:t>
            </a:r>
            <a:r>
              <a:rPr lang="en-CA" dirty="0"/>
              <a:t> </a:t>
            </a:r>
            <a:br>
              <a:rPr lang="en-CA" dirty="0"/>
            </a:br>
            <a:endParaRPr lang="en-CA" dirty="0"/>
          </a:p>
          <a:p>
            <a:pPr lvl="1"/>
            <a:r>
              <a:rPr lang="en-CA" dirty="0"/>
              <a:t>i.e. prior to the onset of the NAP1 epidemic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890765" y="3902048"/>
            <a:ext cx="625323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900" dirty="0" err="1"/>
              <a:t>Dubberke</a:t>
            </a:r>
            <a:r>
              <a:rPr lang="en-US" sz="900" dirty="0"/>
              <a:t> ER, et al. Strategies to prevent Clostridium </a:t>
            </a:r>
            <a:r>
              <a:rPr lang="en-US" sz="900" dirty="0" err="1"/>
              <a:t>difficile</a:t>
            </a:r>
            <a:r>
              <a:rPr lang="en-US" sz="900" dirty="0"/>
              <a:t> infections: 2014 update. Infect Control </a:t>
            </a:r>
            <a:r>
              <a:rPr lang="en-US" sz="900" dirty="0" err="1"/>
              <a:t>Hosp</a:t>
            </a:r>
            <a:r>
              <a:rPr lang="en-US" sz="900" dirty="0"/>
              <a:t> </a:t>
            </a:r>
            <a:r>
              <a:rPr lang="en-US" sz="900" dirty="0" err="1"/>
              <a:t>Epidemiol</a:t>
            </a:r>
            <a:r>
              <a:rPr lang="en-US" sz="900" dirty="0"/>
              <a:t> 2014;35 </a:t>
            </a:r>
            <a:r>
              <a:rPr lang="en-US" sz="900" dirty="0" err="1"/>
              <a:t>Suppl</a:t>
            </a:r>
            <a:r>
              <a:rPr lang="en-US" sz="900" dirty="0"/>
              <a:t> 2:S48-65.</a:t>
            </a:r>
            <a:br>
              <a:rPr lang="en-US" sz="900" dirty="0"/>
            </a:br>
            <a:endParaRPr lang="en-CA" sz="900" dirty="0"/>
          </a:p>
          <a:p>
            <a:pPr marL="342900" indent="-342900">
              <a:buAutoNum type="arabicPeriod"/>
            </a:pPr>
            <a:r>
              <a:rPr lang="en-US" sz="900" dirty="0" err="1"/>
              <a:t>Vonberg</a:t>
            </a:r>
            <a:r>
              <a:rPr lang="en-US" sz="900" dirty="0"/>
              <a:t> RP, et al. Infection control measures to limit the spread of Clostridium </a:t>
            </a:r>
            <a:r>
              <a:rPr lang="en-US" sz="900" dirty="0" err="1"/>
              <a:t>difficile</a:t>
            </a:r>
            <a:r>
              <a:rPr lang="en-US" sz="900" dirty="0"/>
              <a:t>. </a:t>
            </a:r>
            <a:r>
              <a:rPr lang="en-US" sz="900" dirty="0" err="1"/>
              <a:t>Clin</a:t>
            </a:r>
            <a:r>
              <a:rPr lang="en-US" sz="900" dirty="0"/>
              <a:t> </a:t>
            </a:r>
            <a:r>
              <a:rPr lang="en-US" sz="900" dirty="0" err="1"/>
              <a:t>Microbiol</a:t>
            </a:r>
            <a:r>
              <a:rPr lang="en-US" sz="900" dirty="0"/>
              <a:t> Infect 2008;14 </a:t>
            </a:r>
            <a:r>
              <a:rPr lang="en-US" sz="900" dirty="0" err="1"/>
              <a:t>Suppl</a:t>
            </a:r>
            <a:r>
              <a:rPr lang="en-US" sz="900" dirty="0"/>
              <a:t> 5:2-20.</a:t>
            </a:r>
            <a:endParaRPr lang="en-CA" sz="900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xmlns="" id="{4B683DBD-7CEB-3355-002E-1D812B4B7D46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15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4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54" y="1200150"/>
            <a:ext cx="7451639" cy="33147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80000"/>
              </a:lnSpc>
            </a:pPr>
            <a:r>
              <a:rPr lang="en-US" sz="2600" dirty="0"/>
              <a:t>Measures recommended to prevent CDI</a:t>
            </a:r>
          </a:p>
          <a:p>
            <a:pPr>
              <a:lnSpc>
                <a:spcPct val="80000"/>
              </a:lnSpc>
            </a:pPr>
            <a:endParaRPr lang="en-US" sz="2600" dirty="0"/>
          </a:p>
          <a:p>
            <a:pPr lvl="1">
              <a:lnSpc>
                <a:spcPct val="80000"/>
              </a:lnSpc>
            </a:pPr>
            <a:r>
              <a:rPr lang="en-US" sz="2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Contact Precautions</a:t>
            </a:r>
            <a:r>
              <a:rPr lang="en-US" sz="22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200" dirty="0"/>
              <a:t>for </a:t>
            </a:r>
            <a:r>
              <a:rPr lang="en-US" sz="2200" u="sng" dirty="0"/>
              <a:t>symptomatic</a:t>
            </a:r>
            <a:r>
              <a:rPr lang="en-US" sz="2200" dirty="0"/>
              <a:t> patients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Only for duration of diarrhea</a:t>
            </a:r>
          </a:p>
          <a:p>
            <a:pPr lvl="2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r>
              <a:rPr lang="en-US" sz="2200" b="1" dirty="0">
                <a:solidFill>
                  <a:srgbClr val="4EA5D8"/>
                </a:solidFill>
              </a:rPr>
              <a:t>Hand hygiene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Hand washing in outbreak setting</a:t>
            </a:r>
          </a:p>
          <a:p>
            <a:pPr lvl="2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r>
              <a:rPr lang="en-US" sz="2200" b="1" dirty="0">
                <a:solidFill>
                  <a:srgbClr val="4EA5D8"/>
                </a:solidFill>
              </a:rPr>
              <a:t>Environmental cleaning</a:t>
            </a:r>
            <a:r>
              <a:rPr lang="en-US" sz="2200" dirty="0">
                <a:solidFill>
                  <a:srgbClr val="4EA5D8"/>
                </a:solidFill>
              </a:rPr>
              <a:t> </a:t>
            </a:r>
            <a:r>
              <a:rPr lang="en-US" sz="2200" dirty="0"/>
              <a:t>with chlorine-based agent</a:t>
            </a:r>
          </a:p>
          <a:p>
            <a:pPr lvl="1">
              <a:lnSpc>
                <a:spcPct val="80000"/>
              </a:lnSpc>
            </a:pPr>
            <a:endParaRPr lang="en-US" sz="2200" dirty="0"/>
          </a:p>
          <a:p>
            <a:pPr lvl="1">
              <a:lnSpc>
                <a:spcPct val="80000"/>
              </a:lnSpc>
            </a:pPr>
            <a:r>
              <a:rPr lang="en-US" sz="2200" b="1" dirty="0">
                <a:solidFill>
                  <a:srgbClr val="4EA5D8"/>
                </a:solidFill>
              </a:rPr>
              <a:t>Optimization of antimicrobial use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Minimize duration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Avoid high-risk drugs</a:t>
            </a:r>
          </a:p>
          <a:p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348709" y="4384045"/>
            <a:ext cx="479529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100" dirty="0"/>
              <a:t>Cohen, S.H., et al., Infect Control </a:t>
            </a:r>
            <a:r>
              <a:rPr lang="en-CA" sz="1100" dirty="0" err="1"/>
              <a:t>Hosp</a:t>
            </a:r>
            <a:r>
              <a:rPr lang="en-CA" sz="1100" dirty="0"/>
              <a:t> </a:t>
            </a:r>
            <a:r>
              <a:rPr lang="en-CA" sz="1100" dirty="0" err="1"/>
              <a:t>Epidemiol</a:t>
            </a:r>
            <a:r>
              <a:rPr lang="en-CA" sz="1100" dirty="0"/>
              <a:t>, 2010. </a:t>
            </a:r>
            <a:r>
              <a:rPr lang="en-CA" sz="1100" b="1" dirty="0"/>
              <a:t>31</a:t>
            </a:r>
            <a:r>
              <a:rPr lang="en-CA" sz="1100" dirty="0"/>
              <a:t>(5): p. 431-55.</a:t>
            </a:r>
            <a:endParaRPr lang="en-US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7387283-EAA6-6A30-31BB-5820355CB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74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56" y="1200150"/>
            <a:ext cx="8254642" cy="33147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600" dirty="0"/>
              <a:t>Other Secondary Measures to prevent CDI</a:t>
            </a:r>
          </a:p>
          <a:p>
            <a:pPr>
              <a:lnSpc>
                <a:spcPct val="80000"/>
              </a:lnSpc>
            </a:pPr>
            <a:endParaRPr lang="en-US" sz="2600" dirty="0"/>
          </a:p>
          <a:p>
            <a:pPr lvl="1">
              <a:lnSpc>
                <a:spcPct val="80000"/>
              </a:lnSpc>
            </a:pPr>
            <a:r>
              <a:rPr lang="en-US" sz="2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Surveillance and feedback </a:t>
            </a:r>
            <a:r>
              <a:rPr lang="en-US" sz="2200" dirty="0"/>
              <a:t>of CDI incidence</a:t>
            </a:r>
            <a:endParaRPr lang="en-US" dirty="0"/>
          </a:p>
          <a:p>
            <a:pPr lvl="2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r>
              <a:rPr lang="en-US" sz="2200" b="1" dirty="0">
                <a:solidFill>
                  <a:srgbClr val="4EA5D8"/>
                </a:solidFill>
              </a:rPr>
              <a:t>No touch disinfection systems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As effective as hypochlorite (not more effective)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May be effective in reducing transmission</a:t>
            </a:r>
          </a:p>
          <a:p>
            <a:pPr lvl="2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r>
              <a:rPr lang="en-US" sz="2200" b="1" dirty="0">
                <a:solidFill>
                  <a:srgbClr val="4EA5D8"/>
                </a:solidFill>
              </a:rPr>
              <a:t>Educate HCWs, patients and visitors </a:t>
            </a:r>
            <a:r>
              <a:rPr lang="en-US" sz="2200" dirty="0"/>
              <a:t>on how to prevent CDI</a:t>
            </a:r>
          </a:p>
          <a:p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348709" y="4337357"/>
            <a:ext cx="479529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100" dirty="0"/>
              <a:t>Cohen, S.H., et al., Infect Control </a:t>
            </a:r>
            <a:r>
              <a:rPr lang="en-CA" sz="1100" dirty="0" err="1"/>
              <a:t>Hosp</a:t>
            </a:r>
            <a:r>
              <a:rPr lang="en-CA" sz="1100" dirty="0"/>
              <a:t> </a:t>
            </a:r>
            <a:r>
              <a:rPr lang="en-CA" sz="1100" dirty="0" err="1"/>
              <a:t>Epidemiol</a:t>
            </a:r>
            <a:r>
              <a:rPr lang="en-CA" sz="1100" dirty="0"/>
              <a:t>, 2010. </a:t>
            </a:r>
            <a:r>
              <a:rPr lang="en-CA" sz="1100" b="1" dirty="0"/>
              <a:t>31</a:t>
            </a:r>
            <a:r>
              <a:rPr lang="en-CA" sz="1100" dirty="0"/>
              <a:t>(5): p. 431-55.</a:t>
            </a:r>
          </a:p>
          <a:p>
            <a:r>
              <a:rPr lang="en-CA" sz="1100" dirty="0" err="1"/>
              <a:t>Tschudin</a:t>
            </a:r>
            <a:r>
              <a:rPr lang="en-CA" sz="1100" dirty="0"/>
              <a:t>-Sutter S et al. </a:t>
            </a:r>
            <a:r>
              <a:rPr lang="en-CA" sz="1100" dirty="0" err="1"/>
              <a:t>Clin</a:t>
            </a:r>
            <a:r>
              <a:rPr lang="en-CA" sz="1100" dirty="0"/>
              <a:t> </a:t>
            </a:r>
            <a:r>
              <a:rPr lang="en-CA" sz="1100" dirty="0" err="1"/>
              <a:t>Microbiol</a:t>
            </a:r>
            <a:r>
              <a:rPr lang="en-CA" sz="1100" dirty="0"/>
              <a:t> Infect 2018. 24(10): 1051-1054</a:t>
            </a:r>
            <a:endParaRPr lang="en-US" sz="1100" dirty="0"/>
          </a:p>
          <a:p>
            <a:endParaRPr lang="en-US" sz="1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A3C1EF0-436B-CC43-8A02-8123A161CE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278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Guidelines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56" y="1200150"/>
            <a:ext cx="8254642" cy="33147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600" dirty="0"/>
              <a:t>Other Secondary Measures to prevent CDI</a:t>
            </a:r>
          </a:p>
          <a:p>
            <a:pPr>
              <a:lnSpc>
                <a:spcPct val="80000"/>
              </a:lnSpc>
            </a:pPr>
            <a:endParaRPr lang="en-US" sz="2600" dirty="0"/>
          </a:p>
          <a:p>
            <a:pPr lvl="1">
              <a:lnSpc>
                <a:spcPct val="80000"/>
              </a:lnSpc>
            </a:pPr>
            <a:r>
              <a:rPr lang="en-US" sz="2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Surveillance and feedback </a:t>
            </a:r>
            <a:r>
              <a:rPr lang="en-US" sz="2200" dirty="0"/>
              <a:t>of CDI incidence</a:t>
            </a:r>
            <a:endParaRPr lang="en-US" dirty="0"/>
          </a:p>
          <a:p>
            <a:pPr lvl="2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r>
              <a:rPr lang="en-US" sz="2200" b="1" dirty="0">
                <a:solidFill>
                  <a:srgbClr val="4EA5D8"/>
                </a:solidFill>
              </a:rPr>
              <a:t>No touch disinfection systems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As effective as hypochlorite (not more effective)</a:t>
            </a:r>
          </a:p>
          <a:p>
            <a:pPr lvl="2">
              <a:lnSpc>
                <a:spcPct val="80000"/>
              </a:lnSpc>
            </a:pPr>
            <a:r>
              <a:rPr lang="en-US" dirty="0"/>
              <a:t>May be effective in reducing transmission</a:t>
            </a:r>
          </a:p>
          <a:p>
            <a:pPr lvl="2">
              <a:lnSpc>
                <a:spcPct val="80000"/>
              </a:lnSpc>
            </a:pPr>
            <a:endParaRPr lang="en-US" dirty="0"/>
          </a:p>
          <a:p>
            <a:pPr lvl="1">
              <a:lnSpc>
                <a:spcPct val="80000"/>
              </a:lnSpc>
            </a:pPr>
            <a:r>
              <a:rPr lang="en-US" sz="2200" b="1" dirty="0">
                <a:solidFill>
                  <a:srgbClr val="4EA5D8"/>
                </a:solidFill>
              </a:rPr>
              <a:t>Educate HCWs, patients and visitors </a:t>
            </a:r>
            <a:r>
              <a:rPr lang="en-US" sz="2200" dirty="0"/>
              <a:t>on how to prevent CDI</a:t>
            </a:r>
          </a:p>
          <a:p>
            <a:endParaRPr lang="en-US" dirty="0"/>
          </a:p>
        </p:txBody>
      </p:sp>
      <p:sp>
        <p:nvSpPr>
          <p:cNvPr id="7" name="TextBox 4"/>
          <p:cNvSpPr txBox="1">
            <a:spLocks noChangeArrowheads="1"/>
          </p:cNvSpPr>
          <p:nvPr/>
        </p:nvSpPr>
        <p:spPr bwMode="auto">
          <a:xfrm>
            <a:off x="4348709" y="4279746"/>
            <a:ext cx="4795291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1100" dirty="0"/>
              <a:t>Cohen, S.H., et al., Infect Control </a:t>
            </a:r>
            <a:r>
              <a:rPr lang="en-CA" sz="1100" dirty="0" err="1"/>
              <a:t>Hosp</a:t>
            </a:r>
            <a:r>
              <a:rPr lang="en-CA" sz="1100" dirty="0"/>
              <a:t> </a:t>
            </a:r>
            <a:r>
              <a:rPr lang="en-CA" sz="1100" dirty="0" err="1"/>
              <a:t>Epidemiol</a:t>
            </a:r>
            <a:r>
              <a:rPr lang="en-CA" sz="1100" dirty="0"/>
              <a:t>, 2010. </a:t>
            </a:r>
            <a:r>
              <a:rPr lang="en-CA" sz="1100" b="1" dirty="0"/>
              <a:t>31</a:t>
            </a:r>
            <a:r>
              <a:rPr lang="en-CA" sz="1100" dirty="0"/>
              <a:t>(5): p. 431-55.</a:t>
            </a:r>
          </a:p>
          <a:p>
            <a:r>
              <a:rPr lang="en-CA" sz="1100" dirty="0" err="1"/>
              <a:t>Tschudin</a:t>
            </a:r>
            <a:r>
              <a:rPr lang="en-CA" sz="1100" dirty="0"/>
              <a:t>-Sutter S et al. </a:t>
            </a:r>
            <a:r>
              <a:rPr lang="en-CA" sz="1100" dirty="0" err="1"/>
              <a:t>Clin</a:t>
            </a:r>
            <a:r>
              <a:rPr lang="en-CA" sz="1100" dirty="0"/>
              <a:t> </a:t>
            </a:r>
            <a:r>
              <a:rPr lang="en-CA" sz="1100" dirty="0" err="1"/>
              <a:t>Microbiol</a:t>
            </a:r>
            <a:r>
              <a:rPr lang="en-CA" sz="1100" dirty="0"/>
              <a:t> Infect 2018. 24(10): 1051-1054</a:t>
            </a:r>
            <a:endParaRPr lang="en-US" sz="1100" dirty="0"/>
          </a:p>
          <a:p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 rot="313430">
            <a:off x="1172786" y="1527204"/>
            <a:ext cx="6380757" cy="2308324"/>
          </a:xfrm>
          <a:prstGeom prst="rect">
            <a:avLst/>
          </a:prstGeom>
          <a:solidFill>
            <a:srgbClr val="FBEC23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Main Issues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Not based on strong evidence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Flawed: Allow for residual cross-transmission</a:t>
            </a:r>
          </a:p>
          <a:p>
            <a:pPr algn="ctr"/>
            <a:r>
              <a:rPr lang="en-US" sz="2400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5CC7D9-DC7C-056F-4D1E-B043B02C76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91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component is most important?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1938"/>
          <a:stretch/>
        </p:blipFill>
        <p:spPr>
          <a:xfrm>
            <a:off x="1243199" y="1125833"/>
            <a:ext cx="5727822" cy="23709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14429" y="3952926"/>
            <a:ext cx="5556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Survey of 126 hospitals in VA system in the US 2017</a:t>
            </a:r>
          </a:p>
        </p:txBody>
      </p:sp>
      <p:sp>
        <p:nvSpPr>
          <p:cNvPr id="6" name="TextBox 5"/>
          <p:cNvSpPr txBox="1"/>
          <p:nvPr/>
        </p:nvSpPr>
        <p:spPr>
          <a:xfrm rot="21160270">
            <a:off x="2476116" y="2936030"/>
            <a:ext cx="4954911" cy="646331"/>
          </a:xfrm>
          <a:prstGeom prst="rect">
            <a:avLst/>
          </a:prstGeom>
          <a:solidFill>
            <a:srgbClr val="FFFF00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Could not identify which component of CDI bundle were associated with lower CDI rates  </a:t>
            </a:r>
          </a:p>
        </p:txBody>
      </p:sp>
      <p:sp>
        <p:nvSpPr>
          <p:cNvPr id="7" name="Rectangle 6"/>
          <p:cNvSpPr/>
          <p:nvPr/>
        </p:nvSpPr>
        <p:spPr>
          <a:xfrm>
            <a:off x="3097662" y="4516754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100" dirty="0" err="1">
                <a:solidFill>
                  <a:prstClr val="black"/>
                </a:solidFill>
              </a:rPr>
              <a:t>Musuuza</a:t>
            </a:r>
            <a:r>
              <a:rPr lang="en-US" sz="1100" dirty="0">
                <a:solidFill>
                  <a:prstClr val="black"/>
                </a:solidFill>
              </a:rPr>
              <a:t> JS et al. Infect Control </a:t>
            </a:r>
            <a:r>
              <a:rPr lang="en-US" sz="1100" dirty="0" err="1">
                <a:solidFill>
                  <a:prstClr val="black"/>
                </a:solidFill>
              </a:rPr>
              <a:t>Hospit</a:t>
            </a:r>
            <a:r>
              <a:rPr lang="en-US" sz="1100" dirty="0">
                <a:solidFill>
                  <a:prstClr val="black"/>
                </a:solidFill>
              </a:rPr>
              <a:t> </a:t>
            </a:r>
            <a:r>
              <a:rPr lang="en-US" sz="1100" dirty="0" err="1">
                <a:solidFill>
                  <a:prstClr val="black"/>
                </a:solidFill>
              </a:rPr>
              <a:t>Epidemiol</a:t>
            </a:r>
            <a:r>
              <a:rPr lang="en-US" sz="1100" dirty="0">
                <a:solidFill>
                  <a:prstClr val="black"/>
                </a:solidFill>
              </a:rPr>
              <a:t> 2020 41(1): 52-58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96E3C2E-FEB7-D2B7-1E90-1966DEE207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46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50" y="1200150"/>
            <a:ext cx="7407398" cy="33147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Research Funding</a:t>
            </a:r>
            <a:endParaRPr lang="en-US" sz="2000" dirty="0"/>
          </a:p>
          <a:p>
            <a:pPr lvl="1"/>
            <a:r>
              <a:rPr lang="en-US" sz="1800" dirty="0"/>
              <a:t>Merck Canada, BD Diagnostics, Canadian Institute for Health Research</a:t>
            </a:r>
            <a:br>
              <a:rPr lang="en-US" sz="1800" dirty="0"/>
            </a:br>
            <a:endParaRPr lang="en-US" sz="1800" dirty="0"/>
          </a:p>
          <a:p>
            <a:r>
              <a:rPr lang="en-US" sz="20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Salary Support </a:t>
            </a:r>
            <a:r>
              <a:rPr lang="en-US" sz="2000" dirty="0"/>
              <a:t>from the </a:t>
            </a:r>
            <a:r>
              <a:rPr lang="en-US" sz="2000" i="1" dirty="0" err="1"/>
              <a:t>Fonds</a:t>
            </a:r>
            <a:r>
              <a:rPr lang="en-US" sz="2000" i="1" dirty="0"/>
              <a:t> de </a:t>
            </a:r>
            <a:r>
              <a:rPr lang="en-US" sz="2000" i="1" dirty="0" err="1"/>
              <a:t>Recherche</a:t>
            </a:r>
            <a:r>
              <a:rPr lang="en-US" sz="2000" i="1" dirty="0"/>
              <a:t> en Santé du Québec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A5EF1F0-E80F-E3C0-0DC4-B8F3257B3F9C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2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0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recommendations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6359" y="1374588"/>
            <a:ext cx="7532831" cy="3140262"/>
          </a:xfrm>
        </p:spPr>
        <p:txBody>
          <a:bodyPr/>
          <a:lstStyle/>
          <a:p>
            <a:r>
              <a:rPr lang="fr-FR" dirty="0" err="1"/>
              <a:t>Current</a:t>
            </a:r>
            <a:r>
              <a:rPr lang="fr-FR" dirty="0"/>
              <a:t> </a:t>
            </a:r>
            <a:r>
              <a:rPr lang="fr-FR" dirty="0" err="1"/>
              <a:t>preventive</a:t>
            </a:r>
            <a:r>
              <a:rPr lang="fr-FR" dirty="0"/>
              <a:t> </a:t>
            </a:r>
            <a:r>
              <a:rPr lang="fr-FR" dirty="0" err="1"/>
              <a:t>recommendations</a:t>
            </a:r>
            <a:r>
              <a:rPr lang="fr-FR" dirty="0"/>
              <a:t> focus </a:t>
            </a:r>
            <a:r>
              <a:rPr lang="fr-FR" dirty="0" err="1"/>
              <a:t>mainly</a:t>
            </a:r>
            <a:r>
              <a:rPr lang="fr-FR" dirty="0"/>
              <a:t> on patients </a:t>
            </a:r>
            <a:r>
              <a:rPr lang="fr-FR" dirty="0" err="1"/>
              <a:t>with</a:t>
            </a:r>
            <a:r>
              <a:rPr lang="fr-FR" dirty="0"/>
              <a:t> CDI, but are </a:t>
            </a:r>
            <a:r>
              <a:rPr lang="fr-FR" dirty="0" err="1">
                <a:solidFill>
                  <a:srgbClr val="FF0000"/>
                </a:solidFill>
              </a:rPr>
              <a:t>insufficient</a:t>
            </a:r>
            <a:r>
              <a:rPr lang="fr-FR" dirty="0">
                <a:solidFill>
                  <a:srgbClr val="FF0000"/>
                </a:solidFill>
              </a:rPr>
              <a:t> to </a:t>
            </a:r>
            <a:r>
              <a:rPr lang="fr-FR" dirty="0" err="1">
                <a:solidFill>
                  <a:srgbClr val="FF0000"/>
                </a:solidFill>
              </a:rPr>
              <a:t>interrupt</a:t>
            </a:r>
            <a:r>
              <a:rPr lang="fr-FR" dirty="0">
                <a:solidFill>
                  <a:srgbClr val="FF0000"/>
                </a:solidFill>
              </a:rPr>
              <a:t> the </a:t>
            </a:r>
            <a:r>
              <a:rPr lang="fr-FR" dirty="0" err="1">
                <a:solidFill>
                  <a:srgbClr val="FF0000"/>
                </a:solidFill>
              </a:rPr>
              <a:t>dissemination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of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microorganism</a:t>
            </a:r>
            <a:r>
              <a:rPr lang="fr-FR" dirty="0"/>
              <a:t> in </a:t>
            </a:r>
            <a:r>
              <a:rPr lang="fr-FR" dirty="0" err="1"/>
              <a:t>healthcare</a:t>
            </a:r>
            <a:r>
              <a:rPr lang="fr-FR" dirty="0"/>
              <a:t> settings</a:t>
            </a:r>
            <a:r>
              <a:rPr lang="fr-FR" baseline="30000" dirty="0"/>
              <a:t>1,2</a:t>
            </a:r>
            <a:r>
              <a:rPr lang="en-CA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774837" y="3823737"/>
            <a:ext cx="5140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800" dirty="0" err="1"/>
              <a:t>Dubberke</a:t>
            </a:r>
            <a:r>
              <a:rPr lang="en-US" sz="800" dirty="0"/>
              <a:t> ER, et al. Strategies to prevent Clostridium </a:t>
            </a:r>
            <a:r>
              <a:rPr lang="en-US" sz="800" dirty="0" err="1"/>
              <a:t>difficile</a:t>
            </a:r>
            <a:r>
              <a:rPr lang="en-US" sz="800" dirty="0"/>
              <a:t> infections: 2014 update. Infect Control </a:t>
            </a:r>
            <a:r>
              <a:rPr lang="en-US" sz="800" dirty="0" err="1"/>
              <a:t>Hosp</a:t>
            </a:r>
            <a:r>
              <a:rPr lang="en-US" sz="800" dirty="0"/>
              <a:t> </a:t>
            </a:r>
            <a:r>
              <a:rPr lang="en-US" sz="800" dirty="0" err="1"/>
              <a:t>Epidemiol</a:t>
            </a:r>
            <a:r>
              <a:rPr lang="en-US" sz="800" dirty="0"/>
              <a:t> 2014;35 </a:t>
            </a:r>
            <a:r>
              <a:rPr lang="en-US" sz="800" dirty="0" err="1"/>
              <a:t>Suppl</a:t>
            </a:r>
            <a:r>
              <a:rPr lang="en-US" sz="800" dirty="0"/>
              <a:t> 2:S48-65.</a:t>
            </a:r>
            <a:br>
              <a:rPr lang="en-US" sz="800" dirty="0"/>
            </a:br>
            <a:endParaRPr lang="en-CA" sz="800" dirty="0"/>
          </a:p>
          <a:p>
            <a:pPr marL="342900" indent="-342900">
              <a:buAutoNum type="arabicPeriod"/>
            </a:pPr>
            <a:r>
              <a:rPr lang="en-US" sz="800" dirty="0" err="1"/>
              <a:t>Vonberg</a:t>
            </a:r>
            <a:r>
              <a:rPr lang="en-US" sz="800" dirty="0"/>
              <a:t> RP, et al. Infection control measures to limit the spread of Clostridium </a:t>
            </a:r>
            <a:r>
              <a:rPr lang="en-US" sz="800" dirty="0" err="1"/>
              <a:t>difficile</a:t>
            </a:r>
            <a:r>
              <a:rPr lang="en-US" sz="800" dirty="0"/>
              <a:t>. </a:t>
            </a:r>
            <a:r>
              <a:rPr lang="en-US" sz="800" dirty="0" err="1"/>
              <a:t>Clin</a:t>
            </a:r>
            <a:r>
              <a:rPr lang="en-US" sz="800" dirty="0"/>
              <a:t> </a:t>
            </a:r>
            <a:r>
              <a:rPr lang="en-US" sz="800" dirty="0" err="1"/>
              <a:t>Microbiol</a:t>
            </a:r>
            <a:r>
              <a:rPr lang="en-US" sz="800" dirty="0"/>
              <a:t> Infect 2008;14 </a:t>
            </a:r>
            <a:r>
              <a:rPr lang="en-US" sz="800" dirty="0" err="1"/>
              <a:t>Suppl</a:t>
            </a:r>
            <a:r>
              <a:rPr lang="en-US" sz="800" dirty="0"/>
              <a:t> 5:2-20.</a:t>
            </a:r>
            <a:endParaRPr lang="en-CA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CF0BAE0-4F80-0060-7A7A-52956EB4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919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Cross-transmission in Acute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345" y="1200150"/>
            <a:ext cx="8569056" cy="2954630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70000"/>
              </a:lnSpc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Asymptomatic colonization is frequent </a:t>
            </a:r>
          </a:p>
          <a:p>
            <a:pPr marL="0" indent="0" eaLnBrk="1" hangingPunct="1">
              <a:lnSpc>
                <a:spcPct val="70000"/>
              </a:lnSpc>
              <a:buNone/>
            </a:pP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during hospitalization in acute care settings</a:t>
            </a:r>
          </a:p>
          <a:p>
            <a:pPr marL="609600" indent="-609600" eaLnBrk="1" hangingPunct="1">
              <a:lnSpc>
                <a:spcPct val="70000"/>
              </a:lnSpc>
            </a:pPr>
            <a:endParaRPr lang="en-US" sz="26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2" indent="-449263" eaLnBrk="1" hangingPunct="1">
              <a:lnSpc>
                <a:spcPct val="70000"/>
              </a:lnSpc>
            </a:pPr>
            <a:r>
              <a:rPr lang="en-US" sz="19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9.4%</a:t>
            </a:r>
            <a:r>
              <a:rPr lang="en-US" sz="19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 </a:t>
            </a:r>
            <a:r>
              <a:rPr lang="en-US" sz="1900" dirty="0">
                <a:latin typeface="Calibri" charset="0"/>
                <a:ea typeface="ＭＳ Ｐゴシック" charset="0"/>
              </a:rPr>
              <a:t>(54/569) of patients during their hospital stay</a:t>
            </a:r>
            <a:r>
              <a:rPr lang="en-US" sz="1900" baseline="30000" dirty="0">
                <a:latin typeface="Calibri" charset="0"/>
                <a:ea typeface="ＭＳ Ｐゴシック" charset="0"/>
              </a:rPr>
              <a:t>1</a:t>
            </a:r>
          </a:p>
          <a:p>
            <a:pPr lvl="2" indent="-449263" eaLnBrk="1" hangingPunct="1">
              <a:lnSpc>
                <a:spcPct val="70000"/>
              </a:lnSpc>
            </a:pPr>
            <a:endParaRPr lang="en-US" sz="1900" baseline="30000" dirty="0">
              <a:latin typeface="Calibri" charset="0"/>
              <a:ea typeface="ＭＳ Ｐゴシック" charset="0"/>
            </a:endParaRPr>
          </a:p>
          <a:p>
            <a:pPr lvl="2" indent="-449263" eaLnBrk="1" hangingPunct="1">
              <a:lnSpc>
                <a:spcPct val="70000"/>
              </a:lnSpc>
            </a:pPr>
            <a:r>
              <a:rPr lang="en-US" sz="19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17%</a:t>
            </a:r>
            <a:r>
              <a:rPr lang="en-US" sz="19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 </a:t>
            </a:r>
            <a:r>
              <a:rPr lang="en-US" sz="1900" dirty="0">
                <a:latin typeface="Calibri" charset="0"/>
                <a:ea typeface="ＭＳ Ｐゴシック" charset="0"/>
              </a:rPr>
              <a:t>acquired </a:t>
            </a:r>
            <a:r>
              <a:rPr lang="en-US" sz="1900" i="1" dirty="0" err="1">
                <a:latin typeface="Calibri" charset="0"/>
                <a:ea typeface="ＭＳ Ｐゴシック" charset="0"/>
              </a:rPr>
              <a:t>C.difficile</a:t>
            </a:r>
            <a:r>
              <a:rPr lang="en-US" sz="1900" i="1" dirty="0">
                <a:latin typeface="Calibri" charset="0"/>
                <a:ea typeface="ＭＳ Ｐゴシック" charset="0"/>
              </a:rPr>
              <a:t> </a:t>
            </a:r>
            <a:r>
              <a:rPr lang="en-US" sz="1900" dirty="0">
                <a:latin typeface="Calibri" charset="0"/>
                <a:ea typeface="ＭＳ Ｐゴシック" charset="0"/>
              </a:rPr>
              <a:t>during their hospitalization</a:t>
            </a:r>
            <a:r>
              <a:rPr lang="en-US" sz="1900" baseline="30000" dirty="0">
                <a:latin typeface="Calibri" charset="0"/>
                <a:ea typeface="ＭＳ Ｐゴシック" charset="0"/>
              </a:rPr>
              <a:t>2</a:t>
            </a:r>
          </a:p>
          <a:p>
            <a:pPr lvl="2" indent="-449263" eaLnBrk="1" hangingPunct="1">
              <a:lnSpc>
                <a:spcPct val="70000"/>
              </a:lnSpc>
            </a:pPr>
            <a:endParaRPr lang="en-US" sz="1900" baseline="30000" dirty="0">
              <a:latin typeface="Calibri" charset="0"/>
              <a:ea typeface="ＭＳ Ｐゴシック" charset="0"/>
            </a:endParaRPr>
          </a:p>
          <a:p>
            <a:pPr lvl="2" indent="-449263" eaLnBrk="1" hangingPunct="1">
              <a:lnSpc>
                <a:spcPct val="70000"/>
              </a:lnSpc>
            </a:pPr>
            <a:r>
              <a:rPr lang="en-US" sz="19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12%</a:t>
            </a:r>
            <a:r>
              <a:rPr lang="en-US" sz="19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 </a:t>
            </a:r>
            <a:r>
              <a:rPr lang="en-US" sz="1900" dirty="0">
                <a:latin typeface="Calibri" charset="0"/>
                <a:ea typeface="ＭＳ Ｐゴシック" charset="0"/>
              </a:rPr>
              <a:t>of patients admitted on a geriatric unit</a:t>
            </a:r>
            <a:r>
              <a:rPr lang="en-US" sz="1900" baseline="30000" dirty="0">
                <a:latin typeface="Calibri" charset="0"/>
                <a:ea typeface="ＭＳ Ｐゴシック" charset="0"/>
              </a:rPr>
              <a:t>3</a:t>
            </a:r>
          </a:p>
          <a:p>
            <a:pPr lvl="2" indent="-449263" eaLnBrk="1" hangingPunct="1">
              <a:lnSpc>
                <a:spcPct val="70000"/>
              </a:lnSpc>
            </a:pPr>
            <a:endParaRPr lang="en-US" sz="1900" baseline="30000" dirty="0">
              <a:latin typeface="Calibri" charset="0"/>
              <a:ea typeface="ＭＳ Ｐゴシック" charset="0"/>
            </a:endParaRPr>
          </a:p>
          <a:p>
            <a:pPr lvl="2" indent="-449263" eaLnBrk="1" hangingPunct="1">
              <a:lnSpc>
                <a:spcPct val="70000"/>
              </a:lnSpc>
            </a:pPr>
            <a:r>
              <a:rPr lang="en-US" sz="19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8%</a:t>
            </a:r>
            <a:r>
              <a:rPr lang="en-US" sz="19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 </a:t>
            </a:r>
            <a:r>
              <a:rPr lang="en-US" sz="1900" dirty="0">
                <a:latin typeface="Calibri" charset="0"/>
                <a:ea typeface="ＭＳ Ｐゴシック" charset="0"/>
              </a:rPr>
              <a:t>(6/76) during their hospital stay</a:t>
            </a:r>
            <a:r>
              <a:rPr lang="en-US" sz="1900" baseline="30000" dirty="0">
                <a:latin typeface="Calibri" charset="0"/>
                <a:ea typeface="ＭＳ Ｐゴシック" charset="0"/>
              </a:rPr>
              <a:t>4</a:t>
            </a:r>
            <a:br>
              <a:rPr lang="en-US" sz="1900" baseline="30000" dirty="0">
                <a:latin typeface="Calibri" charset="0"/>
                <a:ea typeface="ＭＳ Ｐゴシック" charset="0"/>
              </a:rPr>
            </a:br>
            <a:endParaRPr lang="en-US" sz="1900" baseline="30000" dirty="0">
              <a:latin typeface="Calibri" charset="0"/>
              <a:ea typeface="ＭＳ Ｐゴシック" charset="0"/>
            </a:endParaRPr>
          </a:p>
          <a:p>
            <a:pPr lvl="2" indent="-449263" eaLnBrk="1" hangingPunct="1">
              <a:lnSpc>
                <a:spcPct val="70000"/>
              </a:lnSpc>
            </a:pPr>
            <a:r>
              <a:rPr lang="en-US" sz="19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21%</a:t>
            </a:r>
            <a:r>
              <a:rPr lang="en-US" sz="19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 </a:t>
            </a:r>
            <a:r>
              <a:rPr lang="en-US" sz="1900" dirty="0">
                <a:latin typeface="Calibri" charset="0"/>
                <a:ea typeface="ＭＳ Ｐゴシック" charset="0"/>
              </a:rPr>
              <a:t>(83/399) acquired </a:t>
            </a:r>
            <a:r>
              <a:rPr lang="en-US" sz="1900" i="1" dirty="0">
                <a:latin typeface="Calibri" charset="0"/>
                <a:ea typeface="ＭＳ Ｐゴシック" charset="0"/>
              </a:rPr>
              <a:t>C. difficile </a:t>
            </a:r>
            <a:r>
              <a:rPr lang="en-US" sz="1900" dirty="0">
                <a:latin typeface="Calibri" charset="0"/>
                <a:ea typeface="ＭＳ Ｐゴシック" charset="0"/>
              </a:rPr>
              <a:t>during their stay. A third progressed to CDI</a:t>
            </a:r>
            <a:r>
              <a:rPr lang="en-US" sz="1900" baseline="30000" dirty="0">
                <a:latin typeface="Calibri" charset="0"/>
                <a:ea typeface="ＭＳ Ｐゴシック" charset="0"/>
              </a:rPr>
              <a:t>5</a:t>
            </a:r>
          </a:p>
          <a:p>
            <a:pPr lvl="2" indent="-449263" eaLnBrk="1" hangingPunct="1">
              <a:lnSpc>
                <a:spcPct val="70000"/>
              </a:lnSpc>
            </a:pPr>
            <a:endParaRPr lang="en-US" sz="1900" baseline="30000" dirty="0">
              <a:latin typeface="Calibri" charset="0"/>
              <a:ea typeface="ＭＳ Ｐゴシック" charset="0"/>
            </a:endParaRPr>
          </a:p>
          <a:p>
            <a:pPr lvl="2" indent="-449263" eaLnBrk="1" hangingPunct="1">
              <a:lnSpc>
                <a:spcPct val="70000"/>
              </a:lnSpc>
            </a:pPr>
            <a:r>
              <a:rPr lang="en-US" sz="1900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 </a:t>
            </a:r>
            <a:r>
              <a:rPr lang="en-US" sz="1900" dirty="0">
                <a:latin typeface="Calibri" charset="0"/>
                <a:ea typeface="ＭＳ Ｐゴシック" charset="0"/>
              </a:rPr>
              <a:t>Approximately </a:t>
            </a:r>
            <a:r>
              <a:rPr lang="en-US" sz="1900" b="1" dirty="0">
                <a:solidFill>
                  <a:srgbClr val="FF0000"/>
                </a:solidFill>
                <a:latin typeface="Calibri" charset="0"/>
                <a:ea typeface="ＭＳ Ｐゴシック" charset="0"/>
              </a:rPr>
              <a:t>10% </a:t>
            </a:r>
            <a:r>
              <a:rPr lang="en-US" sz="1900" dirty="0">
                <a:latin typeface="Calibri" charset="0"/>
                <a:ea typeface="ＭＳ Ｐゴシック" charset="0"/>
              </a:rPr>
              <a:t>after 21 days of hospitalisation</a:t>
            </a:r>
            <a:r>
              <a:rPr lang="en-US" sz="1900" baseline="30000" dirty="0">
                <a:latin typeface="Calibri" charset="0"/>
                <a:ea typeface="ＭＳ Ｐゴシック" charset="0"/>
              </a:rPr>
              <a:t>6</a:t>
            </a: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808570" y="4199578"/>
            <a:ext cx="2428870" cy="830997"/>
          </a:xfrm>
          <a:prstGeom prst="rect">
            <a:avLst/>
          </a:prstGeom>
          <a:solidFill>
            <a:schemeClr val="bg1">
              <a:alpha val="7490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CA" sz="800" dirty="0"/>
              <a:t>1. </a:t>
            </a:r>
            <a:r>
              <a:rPr lang="en-CA" sz="800" dirty="0" err="1"/>
              <a:t>Clabots</a:t>
            </a:r>
            <a:r>
              <a:rPr lang="en-CA" sz="800" dirty="0"/>
              <a:t> CR. J Infect Dis 1992;166:561-7.</a:t>
            </a:r>
            <a:r>
              <a:rPr lang="fr-CA" sz="800" dirty="0"/>
              <a:t> </a:t>
            </a:r>
          </a:p>
          <a:p>
            <a:pPr eaLnBrk="1" hangingPunct="1"/>
            <a:r>
              <a:rPr lang="fr-CA" sz="800" dirty="0"/>
              <a:t>2. </a:t>
            </a:r>
            <a:r>
              <a:rPr lang="en-CA" sz="800" dirty="0" err="1"/>
              <a:t>Kyne</a:t>
            </a:r>
            <a:r>
              <a:rPr lang="en-CA" sz="800" dirty="0"/>
              <a:t> L. N </a:t>
            </a:r>
            <a:r>
              <a:rPr lang="en-CA" sz="800" dirty="0" err="1"/>
              <a:t>Engl</a:t>
            </a:r>
            <a:r>
              <a:rPr lang="en-CA" sz="800" dirty="0"/>
              <a:t> J Med 2000;342:390-7.</a:t>
            </a:r>
            <a:r>
              <a:rPr lang="fr-CA" sz="800" dirty="0"/>
              <a:t> </a:t>
            </a:r>
          </a:p>
          <a:p>
            <a:pPr eaLnBrk="1" hangingPunct="1"/>
            <a:r>
              <a:rPr lang="fr-CA" sz="800" dirty="0"/>
              <a:t>3. </a:t>
            </a:r>
            <a:r>
              <a:rPr lang="en-CA" sz="800" dirty="0" err="1"/>
              <a:t>Rudensky</a:t>
            </a:r>
            <a:r>
              <a:rPr lang="en-CA" sz="800" dirty="0"/>
              <a:t> B. Postgrad Med J 1993;69:45-7.</a:t>
            </a:r>
            <a:r>
              <a:rPr lang="fr-CA" sz="800" dirty="0"/>
              <a:t> </a:t>
            </a:r>
          </a:p>
          <a:p>
            <a:pPr eaLnBrk="1" hangingPunct="1"/>
            <a:r>
              <a:rPr lang="fr-CA" sz="800" dirty="0"/>
              <a:t>4. </a:t>
            </a:r>
            <a:r>
              <a:rPr lang="en-CA" sz="800" dirty="0"/>
              <a:t>Bliss DZ. Ann Intern Med 1998;129:1012-9</a:t>
            </a:r>
          </a:p>
          <a:p>
            <a:pPr eaLnBrk="1" hangingPunct="1"/>
            <a:r>
              <a:rPr lang="en-CA" sz="800" dirty="0"/>
              <a:t>5. McFarland LV. N </a:t>
            </a:r>
            <a:r>
              <a:rPr lang="en-CA" sz="800" dirty="0" err="1"/>
              <a:t>Engl</a:t>
            </a:r>
            <a:r>
              <a:rPr lang="en-CA" sz="800" dirty="0"/>
              <a:t> J Med 1989;320:204-10.</a:t>
            </a:r>
          </a:p>
          <a:p>
            <a:pPr eaLnBrk="1" hangingPunct="1"/>
            <a:r>
              <a:rPr lang="en-CA" sz="800" dirty="0"/>
              <a:t>6. Loo V et al. N </a:t>
            </a:r>
            <a:r>
              <a:rPr lang="en-CA" sz="800" dirty="0" err="1"/>
              <a:t>Engl</a:t>
            </a:r>
            <a:r>
              <a:rPr lang="en-CA" sz="800" dirty="0"/>
              <a:t> J Med 365;18: 1693-1703</a:t>
            </a:r>
            <a:endParaRPr lang="fr-CA" sz="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D186391-65D6-E648-5AFC-D1024C15E7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206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5992" y="4483841"/>
            <a:ext cx="2681168" cy="659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6005" y="105041"/>
            <a:ext cx="461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Ongoing Transmission in Quebec Hospitals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-1308950" y="2648885"/>
            <a:ext cx="3423685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000" dirty="0"/>
              <a:t>Loo V et al. N Engl J Med. 2011 Nov 3;365(18):1693-703. </a:t>
            </a:r>
            <a:endParaRPr lang="en-US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08" y="474373"/>
            <a:ext cx="4919593" cy="457969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26E3E6D4-65FE-C6C1-5CF1-8EF4F808E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65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5992" y="4483841"/>
            <a:ext cx="2681168" cy="659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6005" y="105041"/>
            <a:ext cx="461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Ongoing Transmission in Quebec Hospitals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-1308950" y="2648885"/>
            <a:ext cx="3423685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000" dirty="0"/>
              <a:t>Loo V et al. N Engl J Med. 2011 Nov 3;365(18):1693-703. </a:t>
            </a:r>
            <a:endParaRPr lang="en-US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08" y="474373"/>
            <a:ext cx="4919593" cy="45796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80272" y="663807"/>
            <a:ext cx="292960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Ongoing transmission </a:t>
            </a:r>
            <a:r>
              <a:rPr lang="en-US" sz="1600" dirty="0">
                <a:solidFill>
                  <a:schemeClr val="accent1"/>
                </a:solidFill>
              </a:rPr>
              <a:t>DESPITE isolation of patients with CDI as per GL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  </a:t>
            </a:r>
          </a:p>
          <a:p>
            <a:r>
              <a:rPr lang="en-US" sz="1600" dirty="0"/>
              <a:t>Source of </a:t>
            </a:r>
            <a:r>
              <a:rPr lang="en-US" sz="1600" u="sng" dirty="0"/>
              <a:t>residual</a:t>
            </a:r>
            <a:r>
              <a:rPr lang="en-US" sz="1600" dirty="0"/>
              <a:t> transmission?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CDI “breakthrough” transmission?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Healthcare workers? 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Food?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CD carriers?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89FCB2A-1DB0-AC75-F27F-3FB6B6E7F0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568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ospital-food-tray-cafeteria-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1" b="47108"/>
          <a:stretch/>
        </p:blipFill>
        <p:spPr>
          <a:xfrm>
            <a:off x="0" y="2946604"/>
            <a:ext cx="9144000" cy="22148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88" y="0"/>
            <a:ext cx="5616336" cy="1837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258698" y="4463674"/>
            <a:ext cx="2988961" cy="400110"/>
          </a:xfrm>
          <a:prstGeom prst="rect">
            <a:avLst/>
          </a:prstGeom>
          <a:solidFill>
            <a:schemeClr val="bg1">
              <a:alpha val="49000"/>
            </a:schemeClr>
          </a:solidFill>
        </p:spPr>
        <p:txBody>
          <a:bodyPr wrap="square">
            <a:spAutoFit/>
          </a:bodyPr>
          <a:lstStyle/>
          <a:p>
            <a:r>
              <a:rPr lang="en-US" sz="1000" dirty="0"/>
              <a:t>Kwon JH et al. Infect Control </a:t>
            </a:r>
            <a:r>
              <a:rPr lang="en-US" sz="1000" dirty="0" err="1"/>
              <a:t>Hosp</a:t>
            </a:r>
            <a:r>
              <a:rPr lang="en-US" sz="1000" dirty="0"/>
              <a:t> </a:t>
            </a:r>
            <a:r>
              <a:rPr lang="en-US" sz="1000" dirty="0" err="1"/>
              <a:t>Epidemiol</a:t>
            </a:r>
            <a:r>
              <a:rPr lang="en-US" sz="1000" dirty="0"/>
              <a:t> 2016;37:1401–1407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9675" y="330200"/>
            <a:ext cx="3732520" cy="32148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5456611" y="2351181"/>
            <a:ext cx="333952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2 patients had food + for CD</a:t>
            </a:r>
          </a:p>
          <a:p>
            <a:r>
              <a:rPr lang="mr-IN" dirty="0"/>
              <a:t>1</a:t>
            </a:r>
            <a:r>
              <a:rPr lang="fr-CA" dirty="0"/>
              <a:t> of </a:t>
            </a:r>
            <a:r>
              <a:rPr lang="mr-IN" dirty="0"/>
              <a:t>2</a:t>
            </a:r>
            <a:r>
              <a:rPr lang="en-US" dirty="0"/>
              <a:t> patients tested for CD at d/c and found negative</a:t>
            </a:r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40912" y="1981847"/>
            <a:ext cx="3845155" cy="738664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EAAB3"/>
                </a:solidFill>
                <a:latin typeface="Trajan Pro"/>
                <a:cs typeface="Trajan Pro"/>
              </a:rPr>
              <a:t>Stochastic modeling: </a:t>
            </a:r>
            <a:r>
              <a:rPr lang="en-US" sz="1400" dirty="0">
                <a:solidFill>
                  <a:srgbClr val="FEAAB3"/>
                </a:solidFill>
                <a:latin typeface="Trajan Pro"/>
                <a:cs typeface="Trajan Pro"/>
              </a:rPr>
              <a:t>food would be responsible for &lt; 1 newly colonized patient /1,000 </a:t>
            </a:r>
            <a:r>
              <a:rPr lang="en-US" sz="1400" dirty="0" err="1">
                <a:solidFill>
                  <a:srgbClr val="FEAAB3"/>
                </a:solidFill>
                <a:latin typeface="Trajan Pro"/>
                <a:cs typeface="Trajan Pro"/>
              </a:rPr>
              <a:t>adms</a:t>
            </a:r>
            <a:r>
              <a:rPr lang="en-US" sz="1400" dirty="0">
                <a:solidFill>
                  <a:srgbClr val="FEAAB3"/>
                </a:solidFill>
                <a:latin typeface="Trajan Pro"/>
                <a:cs typeface="Trajan Pro"/>
              </a:rPr>
              <a:t>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DA43514D-7318-C605-48D9-7FE5A68378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b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pPr>
                <a:defRPr/>
              </a:pPr>
              <a:t>24</a:t>
            </a:fld>
            <a:endParaRPr lang="en-US" b="1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0001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F5B98-A9EB-E2A5-7537-F7D29B4AE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496" y="1962797"/>
            <a:ext cx="4573989" cy="857250"/>
          </a:xfrm>
        </p:spPr>
        <p:txBody>
          <a:bodyPr/>
          <a:lstStyle/>
          <a:p>
            <a:r>
              <a:rPr lang="en-US" sz="2000" dirty="0"/>
              <a:t>Unrecognized transmission?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F889F6-9E46-228A-A953-A9B23BDBB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180" y="2710001"/>
            <a:ext cx="7451639" cy="1925609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Observational study, Switzerland single center</a:t>
            </a:r>
          </a:p>
          <a:p>
            <a:endParaRPr lang="en-US" dirty="0"/>
          </a:p>
          <a:p>
            <a:r>
              <a:rPr lang="en-US" dirty="0"/>
              <a:t>Culture of shoes twice per shift of HCWs caring for patients with C. difficile</a:t>
            </a:r>
          </a:p>
          <a:p>
            <a:endParaRPr lang="en-US" dirty="0"/>
          </a:p>
          <a:p>
            <a:r>
              <a:rPr lang="en-US" dirty="0"/>
              <a:t>Comparison with patient’s C. difficile strain</a:t>
            </a:r>
          </a:p>
          <a:p>
            <a:endParaRPr lang="en-US" dirty="0"/>
          </a:p>
          <a:p>
            <a:r>
              <a:rPr lang="en-US" dirty="0"/>
              <a:t>RESULT: 17% of HCWs’ shoes contaminated with C. difficile</a:t>
            </a:r>
          </a:p>
          <a:p>
            <a:pPr lvl="1"/>
            <a:r>
              <a:rPr lang="en-US" dirty="0"/>
              <a:t>74% strain matching the patient’s</a:t>
            </a:r>
          </a:p>
          <a:p>
            <a:pPr lvl="1"/>
            <a:r>
              <a:rPr lang="en-US" dirty="0"/>
              <a:t>A longer duration of care associated with greater odds of matching isolates between shoes and patient strain (100 min vs 70 min, p=0.007)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C66A78E-11B7-18CD-0A43-48BC779D4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1536"/>
            <a:ext cx="3246121" cy="2103386"/>
          </a:xfrm>
          <a:prstGeom prst="rect">
            <a:avLst/>
          </a:prstGeom>
        </p:spPr>
      </p:pic>
      <p:pic>
        <p:nvPicPr>
          <p:cNvPr id="1026" name="Picture 2" descr="Best Shoes for Nurses | Medely | More nursing opportunities, better pay">
            <a:extLst>
              <a:ext uri="{FF2B5EF4-FFF2-40B4-BE49-F238E27FC236}">
                <a16:creationId xmlns:a16="http://schemas.microsoft.com/office/drawing/2014/main" xmlns="" id="{E0063387-1C71-E86F-221B-6DB4DB9C7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826" y="-37450"/>
            <a:ext cx="3703375" cy="247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CB2A7E-0286-D9B0-142F-13CA05352062}"/>
              </a:ext>
            </a:extLst>
          </p:cNvPr>
          <p:cNvSpPr/>
          <p:nvPr/>
        </p:nvSpPr>
        <p:spPr>
          <a:xfrm>
            <a:off x="4571999" y="4681279"/>
            <a:ext cx="353598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900" dirty="0" err="1">
                <a:latin typeface="system-ui"/>
              </a:rPr>
              <a:t>Buchler</a:t>
            </a:r>
            <a:r>
              <a:rPr lang="en-CA" sz="900" dirty="0">
                <a:latin typeface="system-ui"/>
              </a:rPr>
              <a:t> AC et al. J Hosp Infect. 2022 May 10;S0195-6701(22)00131-1.</a:t>
            </a:r>
            <a:endParaRPr lang="en-US" sz="9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C5C5049-1374-5879-E208-2EA8753357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157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5992" y="4483841"/>
            <a:ext cx="2681168" cy="659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6005" y="105041"/>
            <a:ext cx="4611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</a:rPr>
              <a:t>Ongoing Transmission in Quebec Hospitals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-1308950" y="2648885"/>
            <a:ext cx="3423685" cy="246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000" dirty="0"/>
              <a:t>Loo V et al. N Engl J Med. 2011 Nov 3;365(18):1693-703. </a:t>
            </a:r>
            <a:endParaRPr lang="en-US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008" y="474373"/>
            <a:ext cx="4919593" cy="45796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80272" y="663807"/>
            <a:ext cx="292960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Ongoing transmission </a:t>
            </a:r>
            <a:r>
              <a:rPr lang="en-US" sz="1600" dirty="0">
                <a:solidFill>
                  <a:schemeClr val="accent1"/>
                </a:solidFill>
              </a:rPr>
              <a:t>DESPITE isolation of patients with CDI as per GL</a:t>
            </a:r>
            <a:br>
              <a:rPr lang="en-US" sz="1600" dirty="0">
                <a:solidFill>
                  <a:schemeClr val="accent1"/>
                </a:solidFill>
              </a:rPr>
            </a:br>
            <a:r>
              <a:rPr lang="en-US" sz="1600" dirty="0">
                <a:solidFill>
                  <a:schemeClr val="accent1"/>
                </a:solidFill>
              </a:rPr>
              <a:t>  </a:t>
            </a:r>
          </a:p>
          <a:p>
            <a:r>
              <a:rPr lang="en-US" sz="1600" dirty="0"/>
              <a:t>Source of </a:t>
            </a:r>
            <a:r>
              <a:rPr lang="en-US" sz="1600" u="sng" dirty="0"/>
              <a:t>residual</a:t>
            </a:r>
            <a:r>
              <a:rPr lang="en-US" sz="1600" dirty="0"/>
              <a:t> transmission?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CDI “breakthrough” transmission?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Healthcare workers? </a:t>
            </a:r>
            <a:br>
              <a:rPr lang="en-US" sz="1600" dirty="0"/>
            </a:b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Food?</a:t>
            </a:r>
          </a:p>
          <a:p>
            <a:pPr marL="342900" indent="-342900">
              <a:buFont typeface="+mj-lt"/>
              <a:buAutoNum type="arabicPeriod"/>
            </a:pPr>
            <a:endParaRPr lang="en-US" sz="1600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CD carriers?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 rot="746422">
            <a:off x="8071283" y="2495270"/>
            <a:ext cx="877501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Maybe</a:t>
            </a:r>
          </a:p>
        </p:txBody>
      </p:sp>
      <p:sp>
        <p:nvSpPr>
          <p:cNvPr id="10" name="TextBox 9"/>
          <p:cNvSpPr txBox="1"/>
          <p:nvPr/>
        </p:nvSpPr>
        <p:spPr>
          <a:xfrm rot="746422">
            <a:off x="8181121" y="3268912"/>
            <a:ext cx="992805" cy="369332"/>
          </a:xfrm>
          <a:prstGeom prst="rect">
            <a:avLst/>
          </a:prstGeom>
          <a:solidFill>
            <a:srgbClr val="C4E1F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425D"/>
                </a:solidFill>
              </a:rPr>
              <a:t>Unlikely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32063" y="3631439"/>
            <a:ext cx="992805" cy="369332"/>
          </a:xfrm>
          <a:prstGeom prst="rect">
            <a:avLst/>
          </a:prstGeom>
          <a:solidFill>
            <a:srgbClr val="C4E1F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4425D"/>
                </a:solidFill>
              </a:rPr>
              <a:t>Unlikely</a:t>
            </a:r>
          </a:p>
        </p:txBody>
      </p:sp>
      <p:sp>
        <p:nvSpPr>
          <p:cNvPr id="12" name="TextBox 11"/>
          <p:cNvSpPr txBox="1"/>
          <p:nvPr/>
        </p:nvSpPr>
        <p:spPr>
          <a:xfrm rot="21446262">
            <a:off x="7359437" y="4191175"/>
            <a:ext cx="1043876" cy="369332"/>
          </a:xfrm>
          <a:prstGeom prst="rect">
            <a:avLst/>
          </a:prstGeom>
          <a:solidFill>
            <a:srgbClr val="C4E1F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Possibly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8B16ADF-A906-545C-41BA-649EDB9912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3187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numerous are CD-AC?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1427" y="1200150"/>
            <a:ext cx="7422960" cy="3314700"/>
          </a:xfrm>
        </p:spPr>
        <p:txBody>
          <a:bodyPr>
            <a:normAutofit/>
          </a:bodyPr>
          <a:lstStyle/>
          <a:p>
            <a:r>
              <a:rPr lang="en-CA" sz="1600" dirty="0"/>
              <a:t>A point-prevalence of patients hospitalized in a LTCF during an epidemic showed a very high prevalence (35/73) of asymptomatic carriers and CDAD patients (5/73) (</a:t>
            </a:r>
            <a:r>
              <a:rPr lang="en-CA" sz="1600" dirty="0">
                <a:solidFill>
                  <a:srgbClr val="FF6600"/>
                </a:solidFill>
              </a:rPr>
              <a:t>A:S ratio: 7:1</a:t>
            </a:r>
            <a:r>
              <a:rPr lang="en-CA" sz="1600" dirty="0"/>
              <a:t>)</a:t>
            </a:r>
            <a:r>
              <a:rPr lang="en-CA" sz="1600" baseline="30000" dirty="0"/>
              <a:t>1</a:t>
            </a:r>
          </a:p>
          <a:p>
            <a:pPr marL="0" indent="0">
              <a:buNone/>
            </a:pPr>
            <a:endParaRPr lang="en-CA" sz="1600" dirty="0"/>
          </a:p>
          <a:p>
            <a:r>
              <a:rPr lang="en-CA" sz="1600" dirty="0"/>
              <a:t>A prevalence study of patients </a:t>
            </a:r>
            <a:r>
              <a:rPr lang="en-CA" sz="1600" dirty="0" err="1"/>
              <a:t>hospit</a:t>
            </a:r>
            <a:r>
              <a:rPr lang="en-CA" sz="1600" dirty="0"/>
              <a:t>. for &gt;7days in a gen. hospital 9 were symptomatic and 51 were asymptomatic (</a:t>
            </a:r>
            <a:r>
              <a:rPr lang="en-CA" sz="1600" dirty="0">
                <a:solidFill>
                  <a:srgbClr val="FF6600"/>
                </a:solidFill>
              </a:rPr>
              <a:t>A:S ratio 5:1</a:t>
            </a:r>
            <a:r>
              <a:rPr lang="en-CA" sz="1600" dirty="0"/>
              <a:t>)</a:t>
            </a:r>
            <a:r>
              <a:rPr lang="en-CA" sz="1600" baseline="30000" dirty="0"/>
              <a:t>2</a:t>
            </a:r>
          </a:p>
          <a:p>
            <a:endParaRPr lang="en-CA" sz="1600" baseline="30000" dirty="0"/>
          </a:p>
          <a:p>
            <a:r>
              <a:rPr lang="en-CA" sz="1600" dirty="0"/>
              <a:t>In a large </a:t>
            </a:r>
            <a:r>
              <a:rPr lang="en-CA" sz="1600" dirty="0" err="1"/>
              <a:t>multicentric</a:t>
            </a:r>
            <a:r>
              <a:rPr lang="en-CA" sz="1600" dirty="0"/>
              <a:t> study in Quebec, there were 192 CDI cases (75 on admission and 117 after admission)  and 307 CD-AC (184 on admission and 123 after admission)  (</a:t>
            </a:r>
            <a:r>
              <a:rPr lang="en-CA" sz="1600" dirty="0">
                <a:solidFill>
                  <a:srgbClr val="FF6600"/>
                </a:solidFill>
              </a:rPr>
              <a:t>A:S ratio: 1.5:1</a:t>
            </a:r>
            <a:r>
              <a:rPr lang="en-CA" sz="1600" dirty="0"/>
              <a:t>)</a:t>
            </a:r>
            <a:r>
              <a:rPr lang="en-CA" sz="1600" baseline="30000" dirty="0"/>
              <a:t>3</a:t>
            </a:r>
          </a:p>
          <a:p>
            <a:endParaRPr lang="en-US" sz="1600" dirty="0"/>
          </a:p>
        </p:txBody>
      </p:sp>
      <p:sp>
        <p:nvSpPr>
          <p:cNvPr id="4" name="Rectangle 3"/>
          <p:cNvSpPr/>
          <p:nvPr/>
        </p:nvSpPr>
        <p:spPr>
          <a:xfrm>
            <a:off x="4296769" y="4145519"/>
            <a:ext cx="42541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fr-CA" sz="1050" dirty="0" err="1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Riggs</a:t>
            </a:r>
            <a:r>
              <a:rPr lang="fr-CA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MM, Clin Infect Dis 2007;45:992-8.</a:t>
            </a:r>
            <a:r>
              <a:rPr lang="en-US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en-US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Johnson S et al. </a:t>
            </a:r>
            <a:r>
              <a:rPr lang="fr-CA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Lancet 1990;336:97-100.</a:t>
            </a:r>
            <a:r>
              <a:rPr lang="en-US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</a:t>
            </a:r>
          </a:p>
          <a:p>
            <a:pPr marL="342900" indent="-342900">
              <a:buFontTx/>
              <a:buAutoNum type="arabicPeriod"/>
            </a:pPr>
            <a:r>
              <a:rPr lang="ro-RO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Loo V et al. N Engl J Med. 2011 Nov 3;365(18):1693-703</a:t>
            </a:r>
            <a:endParaRPr lang="en-US" sz="1050" dirty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  <a:p>
            <a:pPr marL="342900" indent="-342900">
              <a:buFontTx/>
              <a:buAutoNum type="arabicPeriod"/>
            </a:pPr>
            <a:endParaRPr lang="en-US" sz="1050" dirty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23F755C-5249-8312-3756-A73F6D9576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860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077"/>
          <a:stretch/>
        </p:blipFill>
        <p:spPr>
          <a:xfrm>
            <a:off x="874959" y="2"/>
            <a:ext cx="6248220" cy="41430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10" y="4162685"/>
            <a:ext cx="8631481" cy="277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824343">
            <a:off x="6341176" y="1161220"/>
            <a:ext cx="2594081" cy="923330"/>
          </a:xfrm>
          <a:prstGeom prst="rect">
            <a:avLst/>
          </a:prstGeom>
          <a:solidFill>
            <a:srgbClr val="C0C232"/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Futura"/>
                <a:cs typeface="Futura"/>
              </a:rPr>
              <a:t>C</a:t>
            </a:r>
            <a:r>
              <a:rPr lang="en-US" dirty="0">
                <a:latin typeface="Futura"/>
                <a:cs typeface="Futura"/>
              </a:rPr>
              <a:t>olonization of patients becoming </a:t>
            </a:r>
            <a:r>
              <a:rPr lang="en-US" dirty="0">
                <a:solidFill>
                  <a:srgbClr val="FF0000"/>
                </a:solidFill>
                <a:latin typeface="Futura"/>
                <a:cs typeface="Futura"/>
              </a:rPr>
              <a:t>MORE COMMON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15266" y="4546429"/>
            <a:ext cx="475826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/>
              <a:t>Zacharioudakis</a:t>
            </a:r>
            <a:r>
              <a:rPr lang="en-US" sz="1050" dirty="0"/>
              <a:t> IM, et al. Am J </a:t>
            </a:r>
            <a:r>
              <a:rPr lang="en-US" sz="1050" dirty="0" err="1"/>
              <a:t>Gastroenterol</a:t>
            </a:r>
            <a:r>
              <a:rPr lang="en-US" sz="1050" dirty="0"/>
              <a:t> </a:t>
            </a:r>
            <a:r>
              <a:rPr lang="en-US" sz="1050" b="1" dirty="0"/>
              <a:t>2015</a:t>
            </a:r>
            <a:r>
              <a:rPr lang="en-US" sz="1050" dirty="0"/>
              <a:t>; 110(3): 381-90</a:t>
            </a:r>
            <a:endParaRPr lang="en-CA" sz="10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CD6BE078-80E2-503E-DF9A-01DB56D474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03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953"/>
            <a:ext cx="5105400" cy="5137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3365" y="2075533"/>
            <a:ext cx="8001000" cy="857250"/>
          </a:xfrm>
        </p:spPr>
        <p:txBody>
          <a:bodyPr/>
          <a:lstStyle/>
          <a:p>
            <a:r>
              <a:rPr lang="en-US" dirty="0"/>
              <a:t>Contagiousness of </a:t>
            </a:r>
            <a:br>
              <a:rPr lang="en-US" dirty="0"/>
            </a:br>
            <a:r>
              <a:rPr lang="en-US" dirty="0"/>
              <a:t>CDI patients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17655" y="3596666"/>
            <a:ext cx="424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2">
                    <a:lumMod val="90000"/>
                    <a:lumOff val="10000"/>
                  </a:schemeClr>
                </a:solidFill>
                <a:latin typeface="Century Gothic"/>
                <a:cs typeface="Century Gothic"/>
              </a:rPr>
              <a:t>Just how “contagious” are they?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1DCB27F-E3C4-ECA3-2C23-2413CC64E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29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40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50" y="2181728"/>
            <a:ext cx="8359151" cy="857250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34"/>
          <a:stretch/>
        </p:blipFill>
        <p:spPr bwMode="auto">
          <a:xfrm>
            <a:off x="5096498" y="7938"/>
            <a:ext cx="4047502" cy="513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A5EF1F0-E80F-E3C0-0DC4-B8F3257B3F9C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>
                <a:solidFill>
                  <a:schemeClr val="bg1"/>
                </a:solidFill>
              </a:rPr>
              <a:t>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54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73660" b="27052"/>
          <a:stretch/>
        </p:blipFill>
        <p:spPr>
          <a:xfrm>
            <a:off x="2606438" y="399921"/>
            <a:ext cx="3020640" cy="3155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7547"/>
            <a:ext cx="9144000" cy="8143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759704" y="4481880"/>
            <a:ext cx="6384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200" dirty="0"/>
              <a:t>Sethi AK at al. Infect Control Hosp Epidemiol. 2010 Jan;31(1):21-7. doi: 10.1086/649016.</a:t>
            </a:r>
            <a:endParaRPr lang="en-US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9279" t="87251" r="28276"/>
          <a:stretch/>
        </p:blipFill>
        <p:spPr>
          <a:xfrm>
            <a:off x="5922664" y="3115843"/>
            <a:ext cx="2966805" cy="4397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1272" y="249880"/>
            <a:ext cx="7028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</a:rPr>
              <a:t>Contagiousness of patients with CDI on the day of diagnosis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4B683DBD-7CEB-3355-002E-1D812B4B7D46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30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765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67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6" y="789385"/>
            <a:ext cx="5616575" cy="384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675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r-CH" dirty="0">
                <a:latin typeface="Arial" charset="0"/>
                <a:ea typeface="ＭＳ Ｐゴシック" charset="0"/>
                <a:cs typeface="ＭＳ Ｐゴシック" charset="0"/>
              </a:rPr>
              <a:t>Contagiousness of CDI patients</a:t>
            </a:r>
            <a:endParaRPr lang="fr-FR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4676" name="Text Box 5"/>
          <p:cNvSpPr txBox="1">
            <a:spLocks noChangeArrowheads="1"/>
          </p:cNvSpPr>
          <p:nvPr/>
        </p:nvSpPr>
        <p:spPr bwMode="auto">
          <a:xfrm>
            <a:off x="7092951" y="1707357"/>
            <a:ext cx="19192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1800" dirty="0"/>
              <a:t>Skin colonization of CDI patients</a:t>
            </a:r>
            <a:endParaRPr lang="fr-FR" sz="1800" dirty="0"/>
          </a:p>
        </p:txBody>
      </p:sp>
      <p:sp>
        <p:nvSpPr>
          <p:cNvPr id="284677" name="Text Box 6"/>
          <p:cNvSpPr txBox="1">
            <a:spLocks noChangeArrowheads="1"/>
          </p:cNvSpPr>
          <p:nvPr/>
        </p:nvSpPr>
        <p:spPr bwMode="auto">
          <a:xfrm>
            <a:off x="7308850" y="3489723"/>
            <a:ext cx="13779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1800" dirty="0"/>
              <a:t>Transfer to gloves</a:t>
            </a:r>
            <a:endParaRPr lang="fr-FR" sz="1800" dirty="0"/>
          </a:p>
        </p:txBody>
      </p:sp>
      <p:sp>
        <p:nvSpPr>
          <p:cNvPr id="284678" name="Text Box 7"/>
          <p:cNvSpPr txBox="1">
            <a:spLocks noChangeArrowheads="1"/>
          </p:cNvSpPr>
          <p:nvPr/>
        </p:nvSpPr>
        <p:spPr bwMode="auto">
          <a:xfrm>
            <a:off x="6692713" y="4383107"/>
            <a:ext cx="24512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CH" sz="1200" dirty="0" err="1"/>
              <a:t>Bobulski</a:t>
            </a:r>
            <a:r>
              <a:rPr lang="fr-CH" sz="1200" dirty="0"/>
              <a:t> GS, Clin Infect Dis 2008</a:t>
            </a:r>
            <a:endParaRPr lang="fr-FR" sz="1200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4B683DBD-7CEB-3355-002E-1D812B4B7D46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31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5362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15"/>
          <a:stretch/>
        </p:blipFill>
        <p:spPr bwMode="auto">
          <a:xfrm>
            <a:off x="218965" y="560500"/>
            <a:ext cx="6455563" cy="176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257318" y="129223"/>
            <a:ext cx="3643202" cy="830997"/>
            <a:chOff x="3176782" y="48438"/>
            <a:chExt cx="4787162" cy="1058098"/>
          </a:xfrm>
        </p:grpSpPr>
        <p:sp>
          <p:nvSpPr>
            <p:cNvPr id="5" name="Rounded Rectangle 4"/>
            <p:cNvSpPr/>
            <p:nvPr/>
          </p:nvSpPr>
          <p:spPr>
            <a:xfrm>
              <a:off x="3176782" y="48438"/>
              <a:ext cx="4787161" cy="994217"/>
            </a:xfrm>
            <a:prstGeom prst="roundRect">
              <a:avLst>
                <a:gd name="adj" fmla="val 29766"/>
              </a:avLst>
            </a:prstGeom>
            <a:solidFill>
              <a:srgbClr val="CCCC00"/>
            </a:solidFill>
            <a:ln w="76200" cmpd="sng">
              <a:solidFill>
                <a:srgbClr val="CC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13292" y="48438"/>
              <a:ext cx="3750652" cy="10580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entury Gothic"/>
                  <a:ea typeface="ＭＳ Ｐゴシック"/>
                  <a:cs typeface="Century Gothic"/>
                </a:rPr>
                <a:t>CD-AC are </a:t>
              </a:r>
              <a:r>
                <a:rPr lang="en-US" sz="1600" b="1" dirty="0">
                  <a:solidFill>
                    <a:srgbClr val="FF0000"/>
                  </a:solidFill>
                  <a:latin typeface="Century Gothic"/>
                  <a:ea typeface="ＭＳ Ｐゴシック"/>
                  <a:cs typeface="Century Gothic"/>
                </a:rPr>
                <a:t>not</a:t>
              </a:r>
              <a:r>
                <a:rPr lang="en-US" sz="1600" dirty="0">
                  <a:solidFill>
                    <a:prstClr val="black"/>
                  </a:solidFill>
                  <a:latin typeface="Century Gothic"/>
                  <a:ea typeface="ＭＳ Ｐゴシック"/>
                  <a:cs typeface="Century Gothic"/>
                </a:rPr>
                <a:t> as contagious as CDI patients… but almost!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233648" y="91943"/>
              <a:ext cx="979645" cy="927998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CCCC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Arial"/>
                <a:ea typeface="ＭＳ Ｐゴシック"/>
                <a:cs typeface="ＭＳ Ｐゴシック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88" b="98218" l="19726" r="71572">
                          <a14:foregroundMark x1="28797" y1="21388" x2="28797" y2="21388"/>
                          <a14:foregroundMark x1="29958" y1="23640" x2="29958" y2="23640"/>
                          <a14:foregroundMark x1="24314" y1="56285" x2="24314" y2="56285"/>
                          <a14:foregroundMark x1="55011" y1="94559" x2="55011" y2="94559"/>
                          <a14:foregroundMark x1="52426" y1="90525" x2="52426" y2="90525"/>
                          <a14:foregroundMark x1="51160" y1="86585" x2="51160" y2="86585"/>
                          <a14:foregroundMark x1="67563" y1="37992" x2="67563" y2="37992"/>
                          <a14:foregroundMark x1="62078" y1="17355" x2="62078" y2="17355"/>
                          <a14:foregroundMark x1="66561" y1="11351" x2="66561" y2="11351"/>
                          <a14:foregroundMark x1="54378" y1="12477" x2="54378" y2="12477"/>
                          <a14:foregroundMark x1="43618" y1="5066" x2="43618" y2="5066"/>
                          <a14:foregroundMark x1="28956" y1="55629" x2="28956" y2="55629"/>
                          <a14:foregroundMark x1="67880" y1="8818" x2="67880" y2="8818"/>
                        </a14:backgroundRemoval>
                      </a14:imgEffect>
                    </a14:imgLayer>
                  </a14:imgProps>
                </a:ext>
              </a:extLst>
            </a:blip>
            <a:srcRect l="17176" r="22237"/>
            <a:stretch/>
          </p:blipFill>
          <p:spPr>
            <a:xfrm>
              <a:off x="3233648" y="128360"/>
              <a:ext cx="911615" cy="845957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5994367" y="1341088"/>
            <a:ext cx="2779354" cy="691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1600" i="1" dirty="0">
                <a:latin typeface="Calibri"/>
                <a:ea typeface="Geneva" pitchFamily="-65" charset="0"/>
                <a:cs typeface="Calibri"/>
              </a:rPr>
              <a:t>C. difficile </a:t>
            </a:r>
            <a:r>
              <a:rPr lang="en-US" sz="1600" dirty="0">
                <a:latin typeface="Calibri"/>
                <a:ea typeface="Geneva" pitchFamily="-65" charset="0"/>
                <a:cs typeface="Calibri"/>
              </a:rPr>
              <a:t>is present on the </a:t>
            </a:r>
            <a:r>
              <a:rPr lang="en-US" sz="1600" b="1" dirty="0">
                <a:solidFill>
                  <a:srgbClr val="FF6600"/>
                </a:solidFill>
                <a:latin typeface="Calibri"/>
                <a:ea typeface="Geneva" pitchFamily="-65" charset="0"/>
                <a:cs typeface="Calibri"/>
              </a:rPr>
              <a:t>SKIN</a:t>
            </a:r>
            <a:r>
              <a:rPr lang="en-US" sz="1600" dirty="0">
                <a:latin typeface="Calibri"/>
                <a:ea typeface="Geneva" pitchFamily="-65" charset="0"/>
                <a:cs typeface="Calibri"/>
              </a:rPr>
              <a:t> of asymptomatic carriers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endParaRPr lang="en-US" sz="1600" dirty="0">
              <a:latin typeface="Calibri"/>
              <a:ea typeface="Geneva" pitchFamily="-65" charset="0"/>
              <a:cs typeface="Calibri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2"/>
          <a:stretch/>
        </p:blipFill>
        <p:spPr bwMode="auto">
          <a:xfrm>
            <a:off x="112239" y="2495296"/>
            <a:ext cx="6455563" cy="264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>
            <a:off x="218965" y="2422509"/>
            <a:ext cx="8817020" cy="0"/>
          </a:xfrm>
          <a:prstGeom prst="line">
            <a:avLst/>
          </a:prstGeom>
          <a:ln w="3175" cmpd="sng">
            <a:solidFill>
              <a:schemeClr val="tx2">
                <a:lumMod val="50000"/>
                <a:lumOff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33452" y="802516"/>
            <a:ext cx="4670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78%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2749" y="1017086"/>
            <a:ext cx="4670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6600"/>
                </a:solidFill>
              </a:rPr>
              <a:t>61%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2041" y="1494731"/>
            <a:ext cx="4670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19%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994367" y="3135715"/>
            <a:ext cx="3041618" cy="761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en-US" sz="1600" i="1" dirty="0">
                <a:latin typeface="Calibri"/>
                <a:ea typeface="Geneva" pitchFamily="-65" charset="0"/>
                <a:cs typeface="Calibri"/>
              </a:rPr>
              <a:t>C. difficile </a:t>
            </a:r>
            <a:r>
              <a:rPr lang="en-US" sz="1600" dirty="0">
                <a:latin typeface="Calibri"/>
                <a:ea typeface="Geneva" pitchFamily="-65" charset="0"/>
                <a:cs typeface="Calibri"/>
              </a:rPr>
              <a:t>in the </a:t>
            </a:r>
            <a:r>
              <a:rPr lang="en-US" sz="1600" b="1" dirty="0">
                <a:solidFill>
                  <a:srgbClr val="FF6600"/>
                </a:solidFill>
                <a:latin typeface="Calibri"/>
                <a:ea typeface="Geneva" pitchFamily="-65" charset="0"/>
                <a:cs typeface="Calibri"/>
              </a:rPr>
              <a:t>IMMEDIATE SURROUNDINGS</a:t>
            </a:r>
            <a:r>
              <a:rPr lang="en-US" sz="1600" dirty="0">
                <a:latin typeface="Calibri"/>
                <a:ea typeface="Geneva" pitchFamily="-65" charset="0"/>
                <a:cs typeface="Calibri"/>
              </a:rPr>
              <a:t> of asymptomatic carriers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52351" y="2756493"/>
            <a:ext cx="4670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78%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61648" y="2955047"/>
            <a:ext cx="4670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F6600"/>
                </a:solidFill>
              </a:rPr>
              <a:t>59%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618544" y="3349621"/>
            <a:ext cx="46700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24%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779298" y="4433033"/>
            <a:ext cx="2256691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CA" sz="900" dirty="0"/>
              <a:t>Riggs MM</a:t>
            </a:r>
            <a:r>
              <a:rPr lang="fr-CA" sz="900" dirty="0"/>
              <a:t>. </a:t>
            </a:r>
            <a:r>
              <a:rPr lang="en-CA" sz="900" dirty="0" err="1"/>
              <a:t>Clin</a:t>
            </a:r>
            <a:r>
              <a:rPr lang="en-CA" sz="900" dirty="0"/>
              <a:t> Infect Dis 2007;45:992-8</a:t>
            </a:r>
            <a:r>
              <a:rPr lang="fr-CA" sz="900" dirty="0"/>
              <a:t>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xmlns="" id="{79D3CFDA-F297-D48E-98FB-6F52C93AC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2174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9144000" cy="5143500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383862" y="2029487"/>
            <a:ext cx="6271172" cy="1684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200" i="1" dirty="0">
                <a:solidFill>
                  <a:schemeClr val="bg1"/>
                </a:solidFill>
                <a:latin typeface="Calibri"/>
                <a:ea typeface="Geneva" pitchFamily="-65" charset="0"/>
                <a:cs typeface="Calibri"/>
              </a:rPr>
              <a:t>C. difficile </a:t>
            </a:r>
            <a:r>
              <a:rPr lang="en-US" sz="3200" dirty="0">
                <a:solidFill>
                  <a:schemeClr val="bg1"/>
                </a:solidFill>
                <a:latin typeface="Calibri"/>
                <a:ea typeface="Geneva" pitchFamily="-65" charset="0"/>
                <a:cs typeface="Calibri"/>
              </a:rPr>
              <a:t>present on skin of asymptomatic carriers can be </a:t>
            </a:r>
            <a:r>
              <a:rPr lang="en-US" sz="3200" dirty="0">
                <a:solidFill>
                  <a:srgbClr val="FFFF00"/>
                </a:solidFill>
                <a:latin typeface="Calibri"/>
                <a:ea typeface="Geneva" pitchFamily="-65" charset="0"/>
                <a:cs typeface="Calibri"/>
              </a:rPr>
              <a:t>transferred to HCWs’ hands </a:t>
            </a:r>
          </a:p>
          <a:p>
            <a:pPr algn="ctr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en-US" sz="3200" dirty="0">
                <a:solidFill>
                  <a:srgbClr val="FFFF00"/>
                </a:solidFill>
                <a:latin typeface="Calibri"/>
                <a:ea typeface="Geneva" pitchFamily="-65" charset="0"/>
                <a:cs typeface="Calibri"/>
              </a:rPr>
              <a:t>30-60% of time</a:t>
            </a:r>
            <a:endParaRPr lang="en-US" sz="3200" baseline="30000" dirty="0">
              <a:solidFill>
                <a:srgbClr val="FFFF00"/>
              </a:solidFill>
              <a:latin typeface="Calibri"/>
              <a:ea typeface="Geneva" pitchFamily="-65" charset="0"/>
              <a:cs typeface="Calibri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547533" y="4762308"/>
            <a:ext cx="4107505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CA" sz="1050" dirty="0" err="1">
                <a:solidFill>
                  <a:schemeClr val="bg1"/>
                </a:solidFill>
              </a:rPr>
              <a:t>Bobulsky</a:t>
            </a:r>
            <a:r>
              <a:rPr lang="fr-CA" sz="1050" dirty="0">
                <a:solidFill>
                  <a:schemeClr val="bg1"/>
                </a:solidFill>
              </a:rPr>
              <a:t> GS. </a:t>
            </a:r>
            <a:r>
              <a:rPr lang="en-US" sz="1050" i="1" dirty="0">
                <a:solidFill>
                  <a:schemeClr val="bg1"/>
                </a:solidFill>
              </a:rPr>
              <a:t>et</a:t>
            </a:r>
            <a:r>
              <a:rPr lang="fr-CA" sz="1050" i="1" dirty="0">
                <a:solidFill>
                  <a:schemeClr val="bg1"/>
                </a:solidFill>
              </a:rPr>
              <a:t> al</a:t>
            </a:r>
            <a:r>
              <a:rPr lang="fr-CA" sz="1050" dirty="0">
                <a:solidFill>
                  <a:schemeClr val="bg1"/>
                </a:solidFill>
              </a:rPr>
              <a:t>., Clin Infect Dis. 2008; 46(3):447-50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78756" y="3919292"/>
            <a:ext cx="2660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sz="1400" dirty="0">
                <a:solidFill>
                  <a:schemeClr val="bg1">
                    <a:lumMod val="75000"/>
                  </a:schemeClr>
                </a:solidFill>
                <a:latin typeface="Big Caslon"/>
                <a:cs typeface="Big Caslon"/>
              </a:rPr>
              <a:t>…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Big Caslon"/>
                <a:cs typeface="Big Caslon"/>
              </a:rPr>
              <a:t>And an ABHRS won’t kill them</a:t>
            </a: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4B683DBD-7CEB-3355-002E-1D812B4B7D46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33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337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/>
          <p:cNvSpPr>
            <a:spLocks noGrp="1"/>
          </p:cNvSpPr>
          <p:nvPr>
            <p:ph type="title" idx="4294967295"/>
          </p:nvPr>
        </p:nvSpPr>
        <p:spPr>
          <a:xfrm>
            <a:off x="557149" y="115652"/>
            <a:ext cx="8001000" cy="85725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Duration isolation precautions</a:t>
            </a:r>
          </a:p>
        </p:txBody>
      </p:sp>
      <p:sp>
        <p:nvSpPr>
          <p:cNvPr id="4" name="Right Arrow 3"/>
          <p:cNvSpPr>
            <a:spLocks noChangeArrowheads="1"/>
          </p:cNvSpPr>
          <p:nvPr/>
        </p:nvSpPr>
        <p:spPr bwMode="auto">
          <a:xfrm>
            <a:off x="611188" y="897731"/>
            <a:ext cx="8382000" cy="2178844"/>
          </a:xfrm>
          <a:prstGeom prst="rightArrow">
            <a:avLst>
              <a:gd name="adj1" fmla="val 50000"/>
              <a:gd name="adj2" fmla="val 34102"/>
            </a:avLst>
          </a:prstGeom>
          <a:solidFill>
            <a:schemeClr val="accent1">
              <a:lumMod val="20000"/>
              <a:lumOff val="80000"/>
            </a:schemeClr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51050" y="1491854"/>
            <a:ext cx="1885950" cy="45958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Calibri" charset="0"/>
              </a:rPr>
              <a:t>CDI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71689" y="2031207"/>
            <a:ext cx="4814365" cy="4321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CDI treatment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34082" y="1892707"/>
            <a:ext cx="58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D/C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57445" y="2627632"/>
            <a:ext cx="5768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75000"/>
                  </a:schemeClr>
                </a:solidFill>
                <a:latin typeface="Ostrich Sans Black"/>
                <a:cs typeface="Ostrich Sans Black"/>
              </a:rPr>
              <a:t>How long should we isolate CDI patients?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F81566E-ADD0-51B4-222C-7342170479DD}"/>
              </a:ext>
            </a:extLst>
          </p:cNvPr>
          <p:cNvSpPr txBox="1"/>
          <p:nvPr/>
        </p:nvSpPr>
        <p:spPr>
          <a:xfrm>
            <a:off x="2162754" y="3950214"/>
            <a:ext cx="5083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Uncertainty highlights doubt over role of carriers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4B683DBD-7CEB-3355-002E-1D812B4B7D46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34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012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/>
          <p:cNvSpPr>
            <a:spLocks noGrp="1"/>
          </p:cNvSpPr>
          <p:nvPr>
            <p:ph type="title" idx="4294967295"/>
          </p:nvPr>
        </p:nvSpPr>
        <p:spPr>
          <a:xfrm>
            <a:off x="557149" y="115652"/>
            <a:ext cx="8001000" cy="85725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Duration isolation precautions</a:t>
            </a:r>
          </a:p>
        </p:txBody>
      </p:sp>
      <p:sp>
        <p:nvSpPr>
          <p:cNvPr id="4" name="Right Arrow 3"/>
          <p:cNvSpPr>
            <a:spLocks noChangeArrowheads="1"/>
          </p:cNvSpPr>
          <p:nvPr/>
        </p:nvSpPr>
        <p:spPr bwMode="auto">
          <a:xfrm>
            <a:off x="611188" y="897731"/>
            <a:ext cx="8382000" cy="2178844"/>
          </a:xfrm>
          <a:prstGeom prst="rightArrow">
            <a:avLst>
              <a:gd name="adj1" fmla="val 50000"/>
              <a:gd name="adj2" fmla="val 34102"/>
            </a:avLst>
          </a:prstGeom>
          <a:solidFill>
            <a:srgbClr val="FDE5CD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51050" y="1491854"/>
            <a:ext cx="1885950" cy="45958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Calibri" charset="0"/>
              </a:rPr>
              <a:t>CDI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71689" y="2031207"/>
            <a:ext cx="4814365" cy="4321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CDI treatment</a:t>
            </a:r>
          </a:p>
        </p:txBody>
      </p:sp>
      <p:sp>
        <p:nvSpPr>
          <p:cNvPr id="180234" name="Line 12"/>
          <p:cNvSpPr>
            <a:spLocks noChangeShapeType="1"/>
          </p:cNvSpPr>
          <p:nvPr/>
        </p:nvSpPr>
        <p:spPr bwMode="auto">
          <a:xfrm flipV="1">
            <a:off x="2103438" y="2626519"/>
            <a:ext cx="0" cy="15740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35" name="Text Box 13"/>
          <p:cNvSpPr txBox="1">
            <a:spLocks noChangeArrowheads="1"/>
          </p:cNvSpPr>
          <p:nvPr/>
        </p:nvSpPr>
        <p:spPr bwMode="auto">
          <a:xfrm>
            <a:off x="1428074" y="4184055"/>
            <a:ext cx="14078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A" sz="1200" dirty="0"/>
              <a:t>SHEA 2002</a:t>
            </a:r>
          </a:p>
          <a:p>
            <a:pPr algn="ctr" eaLnBrk="1" hangingPunct="1"/>
            <a:r>
              <a:rPr lang="fr-CA" sz="1200" dirty="0" err="1"/>
              <a:t>Only</a:t>
            </a:r>
            <a:r>
              <a:rPr lang="fr-CA" sz="1200" dirty="0"/>
              <a:t> if incontinent</a:t>
            </a:r>
          </a:p>
        </p:txBody>
      </p:sp>
      <p:sp>
        <p:nvSpPr>
          <p:cNvPr id="180236" name="Line 14"/>
          <p:cNvSpPr>
            <a:spLocks noChangeShapeType="1"/>
          </p:cNvSpPr>
          <p:nvPr/>
        </p:nvSpPr>
        <p:spPr bwMode="auto">
          <a:xfrm flipV="1">
            <a:off x="5809963" y="2626518"/>
            <a:ext cx="0" cy="1471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37" name="Text Box 15"/>
          <p:cNvSpPr txBox="1">
            <a:spLocks noChangeArrowheads="1"/>
          </p:cNvSpPr>
          <p:nvPr/>
        </p:nvSpPr>
        <p:spPr bwMode="auto">
          <a:xfrm>
            <a:off x="5302159" y="4121460"/>
            <a:ext cx="1390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A" sz="1200" dirty="0"/>
              <a:t>INSPQ 2005</a:t>
            </a:r>
          </a:p>
          <a:p>
            <a:pPr algn="ctr" eaLnBrk="1" hangingPunct="1"/>
            <a:r>
              <a:rPr lang="fr-CA" sz="1200" dirty="0" err="1"/>
              <a:t>until</a:t>
            </a:r>
            <a:r>
              <a:rPr lang="fr-CA" sz="1200" dirty="0"/>
              <a:t> 72h </a:t>
            </a:r>
            <a:r>
              <a:rPr lang="fr-CA" sz="1200" dirty="0" err="1"/>
              <a:t>asympto</a:t>
            </a:r>
            <a:endParaRPr lang="fr-CA" sz="1200" dirty="0"/>
          </a:p>
        </p:txBody>
      </p:sp>
      <p:sp>
        <p:nvSpPr>
          <p:cNvPr id="180238" name="Line 16"/>
          <p:cNvSpPr>
            <a:spLocks noChangeShapeType="1"/>
          </p:cNvSpPr>
          <p:nvPr/>
        </p:nvSpPr>
        <p:spPr bwMode="auto">
          <a:xfrm flipV="1">
            <a:off x="3797301" y="2626519"/>
            <a:ext cx="0" cy="8141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39" name="Text Box 17"/>
          <p:cNvSpPr txBox="1">
            <a:spLocks noChangeArrowheads="1"/>
          </p:cNvSpPr>
          <p:nvPr/>
        </p:nvSpPr>
        <p:spPr bwMode="auto">
          <a:xfrm>
            <a:off x="3041715" y="3431250"/>
            <a:ext cx="15159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A" sz="1200" dirty="0"/>
              <a:t>CDC HICPAC 1996</a:t>
            </a:r>
          </a:p>
          <a:p>
            <a:pPr algn="ctr" eaLnBrk="1" hangingPunct="1"/>
            <a:r>
              <a:rPr lang="fr-CA" sz="1200" dirty="0"/>
              <a:t>CDC 2007</a:t>
            </a:r>
          </a:p>
          <a:p>
            <a:pPr algn="ctr" eaLnBrk="1" hangingPunct="1"/>
            <a:r>
              <a:rPr lang="fr-CA" sz="1200" dirty="0"/>
              <a:t>Duration </a:t>
            </a:r>
            <a:r>
              <a:rPr lang="fr-CA" sz="1200" dirty="0" err="1"/>
              <a:t>illness</a:t>
            </a:r>
            <a:endParaRPr lang="fr-CA" sz="1200" dirty="0"/>
          </a:p>
        </p:txBody>
      </p:sp>
      <p:sp>
        <p:nvSpPr>
          <p:cNvPr id="180240" name="Line 18"/>
          <p:cNvSpPr>
            <a:spLocks noChangeShapeType="1"/>
          </p:cNvSpPr>
          <p:nvPr/>
        </p:nvSpPr>
        <p:spPr bwMode="auto">
          <a:xfrm flipH="1" flipV="1">
            <a:off x="4643438" y="2680097"/>
            <a:ext cx="11112" cy="13189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41" name="Text Box 19"/>
          <p:cNvSpPr txBox="1">
            <a:spLocks noChangeArrowheads="1"/>
          </p:cNvSpPr>
          <p:nvPr/>
        </p:nvSpPr>
        <p:spPr bwMode="auto">
          <a:xfrm>
            <a:off x="4019100" y="4027401"/>
            <a:ext cx="12709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A" sz="1200" dirty="0"/>
              <a:t>PHAC </a:t>
            </a:r>
            <a:r>
              <a:rPr lang="mr-IN" sz="1200" dirty="0"/>
              <a:t>–</a:t>
            </a:r>
            <a:r>
              <a:rPr lang="fr-CA" sz="1200" dirty="0"/>
              <a:t> 2012</a:t>
            </a:r>
          </a:p>
          <a:p>
            <a:pPr algn="ctr" eaLnBrk="1" hangingPunct="1"/>
            <a:r>
              <a:rPr lang="fr-CA" sz="1200" dirty="0"/>
              <a:t>U.K.</a:t>
            </a:r>
          </a:p>
          <a:p>
            <a:pPr algn="ctr" eaLnBrk="1" hangingPunct="1"/>
            <a:r>
              <a:rPr lang="fr-CA" sz="1200" dirty="0"/>
              <a:t>IDSA 2018</a:t>
            </a:r>
          </a:p>
          <a:p>
            <a:pPr algn="ctr" eaLnBrk="1" hangingPunct="1"/>
            <a:r>
              <a:rPr lang="fr-CA" sz="1200" dirty="0"/>
              <a:t>48 h normal BM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34082" y="1892707"/>
            <a:ext cx="58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D/C</a:t>
            </a:r>
          </a:p>
        </p:txBody>
      </p:sp>
      <p:sp>
        <p:nvSpPr>
          <p:cNvPr id="15" name="Line 18"/>
          <p:cNvSpPr>
            <a:spLocks noChangeShapeType="1"/>
          </p:cNvSpPr>
          <p:nvPr/>
        </p:nvSpPr>
        <p:spPr bwMode="auto">
          <a:xfrm flipV="1">
            <a:off x="8361074" y="2802540"/>
            <a:ext cx="19174" cy="10695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7383667" y="3872051"/>
            <a:ext cx="16095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A" sz="1200" dirty="0"/>
              <a:t>IDSA 2018 if rates </a:t>
            </a:r>
            <a:r>
              <a:rPr lang="fr-CA" sz="1200" dirty="0" err="1"/>
              <a:t>too</a:t>
            </a:r>
            <a:r>
              <a:rPr lang="fr-CA" sz="1200" dirty="0"/>
              <a:t> </a:t>
            </a:r>
            <a:r>
              <a:rPr lang="fr-CA" sz="1200" dirty="0" err="1"/>
              <a:t>high</a:t>
            </a:r>
            <a:r>
              <a:rPr lang="fr-CA" sz="1200" dirty="0"/>
              <a:t> </a:t>
            </a:r>
            <a:r>
              <a:rPr lang="fr-CA" sz="1200" dirty="0" err="1"/>
              <a:t>despite</a:t>
            </a:r>
            <a:r>
              <a:rPr lang="fr-CA" sz="1200" dirty="0"/>
              <a:t> </a:t>
            </a:r>
            <a:r>
              <a:rPr lang="fr-CA" sz="1200" dirty="0" err="1"/>
              <a:t>implemtnation</a:t>
            </a:r>
            <a:r>
              <a:rPr lang="fr-CA" sz="1200" dirty="0"/>
              <a:t> of basic </a:t>
            </a:r>
            <a:r>
              <a:rPr lang="fr-CA" sz="1200" dirty="0" err="1"/>
              <a:t>measures</a:t>
            </a:r>
            <a:endParaRPr lang="fr-CA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6016465" y="3055913"/>
            <a:ext cx="211761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ESCMID 2018: No recommendation can be made, but not until discharge</a:t>
            </a:r>
          </a:p>
        </p:txBody>
      </p:sp>
      <p:sp>
        <p:nvSpPr>
          <p:cNvPr id="19" name="Slide Number Placeholder 3">
            <a:extLst>
              <a:ext uri="{FF2B5EF4-FFF2-40B4-BE49-F238E27FC236}">
                <a16:creationId xmlns:a16="http://schemas.microsoft.com/office/drawing/2014/main" xmlns="" id="{4B683DBD-7CEB-3355-002E-1D812B4B7D46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35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46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itle 1"/>
          <p:cNvSpPr>
            <a:spLocks noGrp="1"/>
          </p:cNvSpPr>
          <p:nvPr>
            <p:ph type="title" idx="4294967295"/>
          </p:nvPr>
        </p:nvSpPr>
        <p:spPr>
          <a:xfrm>
            <a:off x="557149" y="115652"/>
            <a:ext cx="8001000" cy="857250"/>
          </a:xfrm>
        </p:spPr>
        <p:txBody>
          <a:bodyPr/>
          <a:lstStyle/>
          <a:p>
            <a:pPr eaLnBrk="1" hangingPunct="1"/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Duration isolation precautions</a:t>
            </a:r>
          </a:p>
        </p:txBody>
      </p:sp>
      <p:sp>
        <p:nvSpPr>
          <p:cNvPr id="4" name="Right Arrow 3"/>
          <p:cNvSpPr>
            <a:spLocks noChangeArrowheads="1"/>
          </p:cNvSpPr>
          <p:nvPr/>
        </p:nvSpPr>
        <p:spPr bwMode="auto">
          <a:xfrm>
            <a:off x="611188" y="897731"/>
            <a:ext cx="8382000" cy="2178844"/>
          </a:xfrm>
          <a:prstGeom prst="rightArrow">
            <a:avLst>
              <a:gd name="adj1" fmla="val 50000"/>
              <a:gd name="adj2" fmla="val 34102"/>
            </a:avLst>
          </a:prstGeom>
          <a:solidFill>
            <a:srgbClr val="FDE5CD"/>
          </a:solidFill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srgbClr val="000000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51050" y="1491854"/>
            <a:ext cx="1885950" cy="459581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>
                <a:solidFill>
                  <a:srgbClr val="000000"/>
                </a:solidFill>
                <a:latin typeface="Calibri" charset="0"/>
              </a:rPr>
              <a:t>CDI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071689" y="2031207"/>
            <a:ext cx="4814365" cy="43219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>
                <a:solidFill>
                  <a:srgbClr val="000000"/>
                </a:solidFill>
                <a:latin typeface="Calibri" charset="0"/>
              </a:rPr>
              <a:t>CDI treatment</a:t>
            </a:r>
          </a:p>
        </p:txBody>
      </p:sp>
      <p:sp>
        <p:nvSpPr>
          <p:cNvPr id="180234" name="Line 12"/>
          <p:cNvSpPr>
            <a:spLocks noChangeShapeType="1"/>
          </p:cNvSpPr>
          <p:nvPr/>
        </p:nvSpPr>
        <p:spPr bwMode="auto">
          <a:xfrm flipV="1">
            <a:off x="2103438" y="2626519"/>
            <a:ext cx="0" cy="157400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35" name="Text Box 13"/>
          <p:cNvSpPr txBox="1">
            <a:spLocks noChangeArrowheads="1"/>
          </p:cNvSpPr>
          <p:nvPr/>
        </p:nvSpPr>
        <p:spPr bwMode="auto">
          <a:xfrm>
            <a:off x="1428074" y="4184055"/>
            <a:ext cx="14078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A" sz="1200" dirty="0"/>
              <a:t>SHEA 2002</a:t>
            </a:r>
          </a:p>
          <a:p>
            <a:pPr algn="ctr" eaLnBrk="1" hangingPunct="1"/>
            <a:r>
              <a:rPr lang="fr-CA" sz="1200" dirty="0" err="1"/>
              <a:t>Only</a:t>
            </a:r>
            <a:r>
              <a:rPr lang="fr-CA" sz="1200" dirty="0"/>
              <a:t> if incontinent</a:t>
            </a:r>
          </a:p>
        </p:txBody>
      </p:sp>
      <p:sp>
        <p:nvSpPr>
          <p:cNvPr id="180236" name="Line 14"/>
          <p:cNvSpPr>
            <a:spLocks noChangeShapeType="1"/>
          </p:cNvSpPr>
          <p:nvPr/>
        </p:nvSpPr>
        <p:spPr bwMode="auto">
          <a:xfrm flipV="1">
            <a:off x="5809963" y="2626518"/>
            <a:ext cx="0" cy="14710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37" name="Text Box 15"/>
          <p:cNvSpPr txBox="1">
            <a:spLocks noChangeArrowheads="1"/>
          </p:cNvSpPr>
          <p:nvPr/>
        </p:nvSpPr>
        <p:spPr bwMode="auto">
          <a:xfrm>
            <a:off x="5302159" y="4121460"/>
            <a:ext cx="13908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A" sz="1200" dirty="0"/>
              <a:t>INSPQ 2005</a:t>
            </a:r>
          </a:p>
          <a:p>
            <a:pPr algn="ctr" eaLnBrk="1" hangingPunct="1"/>
            <a:r>
              <a:rPr lang="fr-CA" sz="1200" dirty="0" err="1"/>
              <a:t>until</a:t>
            </a:r>
            <a:r>
              <a:rPr lang="fr-CA" sz="1200" dirty="0"/>
              <a:t> 72h </a:t>
            </a:r>
            <a:r>
              <a:rPr lang="fr-CA" sz="1200" dirty="0" err="1"/>
              <a:t>asympto</a:t>
            </a:r>
            <a:endParaRPr lang="fr-CA" sz="1200" dirty="0"/>
          </a:p>
        </p:txBody>
      </p:sp>
      <p:sp>
        <p:nvSpPr>
          <p:cNvPr id="180238" name="Line 16"/>
          <p:cNvSpPr>
            <a:spLocks noChangeShapeType="1"/>
          </p:cNvSpPr>
          <p:nvPr/>
        </p:nvSpPr>
        <p:spPr bwMode="auto">
          <a:xfrm flipV="1">
            <a:off x="3797301" y="2626519"/>
            <a:ext cx="0" cy="8141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39" name="Text Box 17"/>
          <p:cNvSpPr txBox="1">
            <a:spLocks noChangeArrowheads="1"/>
          </p:cNvSpPr>
          <p:nvPr/>
        </p:nvSpPr>
        <p:spPr bwMode="auto">
          <a:xfrm>
            <a:off x="3041715" y="3431250"/>
            <a:ext cx="15159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A" sz="1200" dirty="0"/>
              <a:t>CDC HICPAC 1996</a:t>
            </a:r>
          </a:p>
          <a:p>
            <a:pPr algn="ctr" eaLnBrk="1" hangingPunct="1"/>
            <a:r>
              <a:rPr lang="fr-CA" sz="1200" dirty="0"/>
              <a:t>CDC 2007</a:t>
            </a:r>
          </a:p>
          <a:p>
            <a:pPr algn="ctr" eaLnBrk="1" hangingPunct="1"/>
            <a:r>
              <a:rPr lang="fr-CA" sz="1200" dirty="0"/>
              <a:t>Duration </a:t>
            </a:r>
            <a:r>
              <a:rPr lang="fr-CA" sz="1200" dirty="0" err="1"/>
              <a:t>illness</a:t>
            </a:r>
            <a:endParaRPr lang="fr-CA" sz="1200" dirty="0"/>
          </a:p>
        </p:txBody>
      </p:sp>
      <p:sp>
        <p:nvSpPr>
          <p:cNvPr id="180240" name="Line 18"/>
          <p:cNvSpPr>
            <a:spLocks noChangeShapeType="1"/>
          </p:cNvSpPr>
          <p:nvPr/>
        </p:nvSpPr>
        <p:spPr bwMode="auto">
          <a:xfrm flipH="1" flipV="1">
            <a:off x="4643438" y="2680097"/>
            <a:ext cx="11112" cy="131892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41" name="Text Box 19"/>
          <p:cNvSpPr txBox="1">
            <a:spLocks noChangeArrowheads="1"/>
          </p:cNvSpPr>
          <p:nvPr/>
        </p:nvSpPr>
        <p:spPr bwMode="auto">
          <a:xfrm>
            <a:off x="4019100" y="4027401"/>
            <a:ext cx="12709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CA" sz="1200" dirty="0"/>
              <a:t>PHAC - 2012</a:t>
            </a:r>
          </a:p>
          <a:p>
            <a:pPr algn="ctr" eaLnBrk="1" hangingPunct="1"/>
            <a:r>
              <a:rPr lang="fr-CA" sz="1200" dirty="0"/>
              <a:t>48 h normal BM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134082" y="1892707"/>
            <a:ext cx="582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D/C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19099" y="834403"/>
            <a:ext cx="137816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SHEA 2014</a:t>
            </a:r>
          </a:p>
        </p:txBody>
      </p:sp>
      <p:cxnSp>
        <p:nvCxnSpPr>
          <p:cNvPr id="6" name="Elbow Connector 5"/>
          <p:cNvCxnSpPr>
            <a:stCxn id="2" idx="1"/>
          </p:cNvCxnSpPr>
          <p:nvPr/>
        </p:nvCxnSpPr>
        <p:spPr>
          <a:xfrm rot="10800000" flipV="1">
            <a:off x="3937003" y="1019068"/>
            <a:ext cx="82096" cy="360469"/>
          </a:xfrm>
          <a:prstGeom prst="bentConnector2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2" idx="2"/>
          </p:cNvCxnSpPr>
          <p:nvPr/>
        </p:nvCxnSpPr>
        <p:spPr>
          <a:xfrm>
            <a:off x="4708181" y="1203735"/>
            <a:ext cx="0" cy="6889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5" name="Elbow Connector 14"/>
          <p:cNvCxnSpPr>
            <a:stCxn id="2" idx="3"/>
            <a:endCxn id="5" idx="0"/>
          </p:cNvCxnSpPr>
          <p:nvPr/>
        </p:nvCxnSpPr>
        <p:spPr>
          <a:xfrm>
            <a:off x="5397263" y="1019069"/>
            <a:ext cx="3027918" cy="873638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xmlns="" id="{4B683DBD-7CEB-3355-002E-1D812B4B7D46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36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4233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297"/>
            <a:ext cx="9144000" cy="34492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67547"/>
            <a:ext cx="9144000" cy="81433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300167" y="1607500"/>
            <a:ext cx="7750605" cy="0"/>
          </a:xfrm>
          <a:prstGeom prst="line">
            <a:avLst/>
          </a:prstGeom>
          <a:ln w="28575" cmpd="sng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759704" y="4481880"/>
            <a:ext cx="638429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sz="1200" dirty="0"/>
              <a:t>Sethi AK at al. Infect Control Hosp Epidemiol. 2010 Jan;31(1):21-7. doi: 10.1086/649016.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4346205" y="291899"/>
            <a:ext cx="1811188" cy="523220"/>
          </a:xfrm>
          <a:prstGeom prst="rect">
            <a:avLst/>
          </a:prstGeom>
          <a:solidFill>
            <a:srgbClr val="E8DB2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D/C precautions</a:t>
            </a:r>
          </a:p>
          <a:p>
            <a:pPr algn="ctr"/>
            <a:r>
              <a:rPr lang="en-US" sz="1400" dirty="0"/>
              <a:t>Terminal disinfection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11067" y="815119"/>
            <a:ext cx="0" cy="792381"/>
          </a:xfrm>
          <a:prstGeom prst="straightConnector1">
            <a:avLst/>
          </a:prstGeom>
          <a:ln>
            <a:solidFill>
              <a:srgbClr val="E8DB2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52204" y="945924"/>
            <a:ext cx="2267843" cy="2616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100" dirty="0"/>
              <a:t>Unknown recontamination of </a:t>
            </a:r>
            <a:r>
              <a:rPr lang="en-US" sz="1100" dirty="0" err="1"/>
              <a:t>env</a:t>
            </a:r>
            <a:r>
              <a:rPr lang="en-US" sz="1100" dirty="0"/>
              <a:t>.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xmlns="" id="{4B683DBD-7CEB-3355-002E-1D812B4B7D46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37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816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97" y="59118"/>
            <a:ext cx="6375444" cy="2544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4556552" y="4648418"/>
            <a:ext cx="425349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50" dirty="0" err="1"/>
              <a:t>Blixt</a:t>
            </a:r>
            <a:r>
              <a:rPr lang="nl-NL" sz="1050" dirty="0"/>
              <a:t> T et al. </a:t>
            </a:r>
            <a:r>
              <a:rPr lang="nl-NL" sz="1050" dirty="0" err="1"/>
              <a:t>Gastroenterology</a:t>
            </a:r>
            <a:r>
              <a:rPr lang="nl-NL" sz="1050" dirty="0"/>
              <a:t>. 2017 Apr;152(5):1031-1041.</a:t>
            </a:r>
            <a:endParaRPr lang="en-US" sz="1050" dirty="0"/>
          </a:p>
        </p:txBody>
      </p:sp>
      <p:sp>
        <p:nvSpPr>
          <p:cNvPr id="7" name="TextBox 6"/>
          <p:cNvSpPr txBox="1"/>
          <p:nvPr/>
        </p:nvSpPr>
        <p:spPr>
          <a:xfrm>
            <a:off x="1069858" y="2858870"/>
            <a:ext cx="7026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C. difficile </a:t>
            </a:r>
            <a:r>
              <a:rPr lang="en-US" sz="2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carriers can cause CDI in other patients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9E30F40-AA66-B7B6-FBF1-E79D15971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435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97" y="59118"/>
            <a:ext cx="6375444" cy="2544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367" y="1981734"/>
            <a:ext cx="7901820" cy="2533116"/>
          </a:xfrm>
          <a:solidFill>
            <a:schemeClr val="bg1">
              <a:alpha val="74000"/>
            </a:schemeClr>
          </a:solidFill>
        </p:spPr>
        <p:txBody>
          <a:bodyPr>
            <a:normAutofit fontScale="92500" lnSpcReduction="20000"/>
          </a:bodyPr>
          <a:lstStyle/>
          <a:p>
            <a:r>
              <a:rPr lang="en-US" dirty="0"/>
              <a:t>Observational study</a:t>
            </a:r>
          </a:p>
          <a:p>
            <a:endParaRPr lang="en-US" dirty="0"/>
          </a:p>
          <a:p>
            <a:r>
              <a:rPr lang="en-US" dirty="0"/>
              <a:t>8 wards in 2 hospitals in Copenhagen</a:t>
            </a:r>
          </a:p>
          <a:p>
            <a:endParaRPr lang="en-US" dirty="0"/>
          </a:p>
          <a:p>
            <a:r>
              <a:rPr lang="en-US" dirty="0"/>
              <a:t>CDI incidence 2-2.5 per 1,000 patient-days</a:t>
            </a:r>
          </a:p>
          <a:p>
            <a:endParaRPr lang="en-US" dirty="0"/>
          </a:p>
          <a:p>
            <a:r>
              <a:rPr lang="en-US" dirty="0"/>
              <a:t>Private rooms rare</a:t>
            </a:r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462480" y="4688610"/>
            <a:ext cx="367025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50" dirty="0" err="1"/>
              <a:t>Blixt</a:t>
            </a:r>
            <a:r>
              <a:rPr lang="nl-NL" sz="1050" dirty="0"/>
              <a:t> T et al. </a:t>
            </a:r>
            <a:r>
              <a:rPr lang="nl-NL" sz="1050" dirty="0" err="1"/>
              <a:t>Gastroenterology</a:t>
            </a:r>
            <a:r>
              <a:rPr lang="nl-NL" sz="1050" dirty="0"/>
              <a:t>. 2017 Apr;152(5):1031-1041.</a:t>
            </a:r>
            <a:endParaRPr lang="en-US" sz="105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2CA5E2C-96F2-934D-BDBA-382451CF13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016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50" y="1200152"/>
            <a:ext cx="8359151" cy="2925147"/>
          </a:xfrm>
        </p:spPr>
        <p:txBody>
          <a:bodyPr>
            <a:normAutofit fontScale="77500" lnSpcReduction="20000"/>
          </a:bodyPr>
          <a:lstStyle/>
          <a:p>
            <a:r>
              <a:rPr lang="en-US" i="1" dirty="0"/>
              <a:t>C. difficile </a:t>
            </a:r>
            <a:r>
              <a:rPr lang="en-US" dirty="0"/>
              <a:t>infections have become the </a:t>
            </a:r>
            <a:r>
              <a:rPr lang="en-US" dirty="0">
                <a:solidFill>
                  <a:srgbClr val="FF6600"/>
                </a:solidFill>
              </a:rPr>
              <a:t>most frequent </a:t>
            </a:r>
            <a:r>
              <a:rPr lang="en-US" dirty="0"/>
              <a:t>cause of healthcare-associated infection in the USA</a:t>
            </a:r>
            <a:r>
              <a:rPr lang="en-US" baseline="30000" dirty="0"/>
              <a:t>1-3</a:t>
            </a:r>
            <a:r>
              <a:rPr lang="en-CA" dirty="0"/>
              <a:t> </a:t>
            </a:r>
          </a:p>
          <a:p>
            <a:endParaRPr lang="en-CA" dirty="0"/>
          </a:p>
          <a:p>
            <a:r>
              <a:rPr lang="en-US" dirty="0">
                <a:solidFill>
                  <a:srgbClr val="FF6600"/>
                </a:solidFill>
              </a:rPr>
              <a:t>500,000 cases </a:t>
            </a:r>
            <a:r>
              <a:rPr lang="en-US" dirty="0"/>
              <a:t>per year</a:t>
            </a:r>
            <a:r>
              <a:rPr lang="en-US" baseline="30000" dirty="0"/>
              <a:t>2</a:t>
            </a:r>
          </a:p>
          <a:p>
            <a:endParaRPr lang="en-US" baseline="30000" dirty="0"/>
          </a:p>
          <a:p>
            <a:r>
              <a:rPr lang="en-US" dirty="0">
                <a:solidFill>
                  <a:srgbClr val="FF6600"/>
                </a:solidFill>
              </a:rPr>
              <a:t>29,000 deaths</a:t>
            </a:r>
            <a:r>
              <a:rPr lang="en-US" baseline="30000" dirty="0"/>
              <a:t>2</a:t>
            </a:r>
          </a:p>
          <a:p>
            <a:endParaRPr lang="en-US" baseline="30000" dirty="0"/>
          </a:p>
          <a:p>
            <a:r>
              <a:rPr lang="en-US" dirty="0">
                <a:solidFill>
                  <a:srgbClr val="FF6600"/>
                </a:solidFill>
              </a:rPr>
              <a:t>$4.8 billion </a:t>
            </a:r>
            <a:r>
              <a:rPr lang="en-US" dirty="0"/>
              <a:t>in excess medical costs</a:t>
            </a:r>
            <a:r>
              <a:rPr lang="en-US" baseline="30000" dirty="0"/>
              <a:t>2</a:t>
            </a:r>
          </a:p>
          <a:p>
            <a:endParaRPr lang="en-US" baseline="30000" dirty="0"/>
          </a:p>
          <a:p>
            <a:r>
              <a:rPr lang="en-CA" dirty="0"/>
              <a:t>One of only 3 microorganisms designated as an “</a:t>
            </a:r>
            <a:r>
              <a:rPr lang="en-CA" dirty="0">
                <a:solidFill>
                  <a:srgbClr val="FF6600"/>
                </a:solidFill>
              </a:rPr>
              <a:t>Urgent threat</a:t>
            </a:r>
            <a:r>
              <a:rPr lang="en-CA" dirty="0"/>
              <a:t>” to the population by CDC</a:t>
            </a:r>
            <a:r>
              <a:rPr lang="en-CA" baseline="30000" dirty="0"/>
              <a:t>3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050118" y="4362699"/>
            <a:ext cx="409388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1.	</a:t>
            </a:r>
            <a:r>
              <a:rPr lang="en-US" sz="1100" dirty="0" err="1"/>
              <a:t>Leffler</a:t>
            </a:r>
            <a:r>
              <a:rPr lang="en-US" sz="1100" dirty="0"/>
              <a:t> DA et al. N </a:t>
            </a:r>
            <a:r>
              <a:rPr lang="en-US" sz="1100" dirty="0" err="1"/>
              <a:t>Engl</a:t>
            </a:r>
            <a:r>
              <a:rPr lang="en-US" sz="1100" dirty="0"/>
              <a:t> J Med 2015;372:1539-48.</a:t>
            </a:r>
            <a:endParaRPr lang="en-CA" sz="1100" dirty="0"/>
          </a:p>
          <a:p>
            <a:r>
              <a:rPr lang="en-US" sz="1100" dirty="0"/>
              <a:t>2.	</a:t>
            </a:r>
            <a:r>
              <a:rPr lang="en-US" sz="1100" dirty="0" err="1"/>
              <a:t>Lessa</a:t>
            </a:r>
            <a:r>
              <a:rPr lang="en-US" sz="1100" dirty="0"/>
              <a:t> FC, et al. N </a:t>
            </a:r>
            <a:r>
              <a:rPr lang="en-US" sz="1100" dirty="0" err="1"/>
              <a:t>Engl</a:t>
            </a:r>
            <a:r>
              <a:rPr lang="en-US" sz="1100" dirty="0"/>
              <a:t> J Med 2015;372:825-34.</a:t>
            </a:r>
            <a:endParaRPr lang="en-CA" sz="1100" dirty="0"/>
          </a:p>
          <a:p>
            <a:r>
              <a:rPr lang="en-US" sz="1100" dirty="0"/>
              <a:t>3.	CDC ARO report Sept. 16, 2013.</a:t>
            </a:r>
            <a:endParaRPr lang="en-CA" sz="11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A5EF1F0-E80F-E3C0-0DC4-B8F3257B3F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306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97" y="59118"/>
            <a:ext cx="6375444" cy="25446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402939">
            <a:off x="557367" y="1420506"/>
            <a:ext cx="7901820" cy="2650219"/>
          </a:xfrm>
          <a:solidFill>
            <a:srgbClr val="EEF13C">
              <a:alpha val="93000"/>
            </a:srgbClr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US" dirty="0"/>
              <a:t>Exposure to a CD carrier </a:t>
            </a:r>
            <a:r>
              <a:rPr lang="en-US" dirty="0">
                <a:solidFill>
                  <a:srgbClr val="FF0000"/>
                </a:solidFill>
              </a:rPr>
              <a:t>doubled risk of CDI</a:t>
            </a:r>
          </a:p>
          <a:p>
            <a:pPr lvl="1"/>
            <a:r>
              <a:rPr lang="en-US" dirty="0"/>
              <a:t>OR 2.10 (95% CI, 0.97-4.53)</a:t>
            </a:r>
          </a:p>
          <a:p>
            <a:pPr lvl="1"/>
            <a:endParaRPr lang="en-US" dirty="0"/>
          </a:p>
          <a:p>
            <a:pPr>
              <a:buFont typeface="Wingdings" charset="2"/>
              <a:buChar char="ü"/>
            </a:pPr>
            <a:r>
              <a:rPr lang="en-US" dirty="0"/>
              <a:t>Association between level of exposure and risk of CDI </a:t>
            </a:r>
            <a:br>
              <a:rPr lang="en-US" dirty="0"/>
            </a:br>
            <a:r>
              <a:rPr lang="en-US" dirty="0"/>
              <a:t>(no. of carriers and/or Length of stay)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072468" y="4598065"/>
            <a:ext cx="425873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050" dirty="0" err="1"/>
              <a:t>Blixt</a:t>
            </a:r>
            <a:r>
              <a:rPr lang="nl-NL" sz="1050" dirty="0"/>
              <a:t> T et al. </a:t>
            </a:r>
            <a:r>
              <a:rPr lang="nl-NL" sz="1050" dirty="0" err="1"/>
              <a:t>Gastroenterology</a:t>
            </a:r>
            <a:r>
              <a:rPr lang="nl-NL" sz="1050" dirty="0"/>
              <a:t>. 2017 Apr;152(5):1031-1041.</a:t>
            </a:r>
            <a:endParaRPr lang="en-US" sz="1050" dirty="0"/>
          </a:p>
        </p:txBody>
      </p:sp>
      <p:sp>
        <p:nvSpPr>
          <p:cNvPr id="2" name="Rectangle 1"/>
          <p:cNvSpPr/>
          <p:nvPr/>
        </p:nvSpPr>
        <p:spPr>
          <a:xfrm>
            <a:off x="3638286" y="3958875"/>
            <a:ext cx="4572000" cy="369332"/>
          </a:xfrm>
          <a:prstGeom prst="rect">
            <a:avLst/>
          </a:prstGeom>
          <a:solidFill>
            <a:srgbClr val="C0C232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375F92"/>
                </a:solidFill>
              </a:rPr>
              <a:t>NNTH: 71 (ward level) and 50 (room level)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F406603-70C5-9311-0416-7D3E263B12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359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649" y="837577"/>
            <a:ext cx="5644593" cy="35668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205979"/>
            <a:ext cx="8001000" cy="631598"/>
          </a:xfrm>
        </p:spPr>
        <p:txBody>
          <a:bodyPr>
            <a:normAutofit fontScale="90000"/>
          </a:bodyPr>
          <a:lstStyle/>
          <a:p>
            <a:r>
              <a:rPr lang="en-US" dirty="0"/>
              <a:t>Room attribution and risk of CDI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955506" y="1200150"/>
            <a:ext cx="2959894" cy="33147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ICU, occupying a room of a CDI patient increases risk of CDI two-fold</a:t>
            </a:r>
          </a:p>
          <a:p>
            <a:endParaRPr lang="en-US" dirty="0"/>
          </a:p>
          <a:p>
            <a:r>
              <a:rPr lang="en-US" dirty="0"/>
              <a:t>Still: 90% of CDI could not be linked to previous CDI case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7537" y="2289445"/>
            <a:ext cx="27380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rgbClr val="14425D"/>
                </a:solidFill>
              </a:rPr>
              <a:t>HR, 2.35 (95% CI, 1.21–4.54) p=0.01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49900" y="1096276"/>
            <a:ext cx="1467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Overall risk: 4.6%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73400" y="1530826"/>
            <a:ext cx="1416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accent3">
                    <a:lumMod val="75000"/>
                  </a:schemeClr>
                </a:solidFill>
              </a:rPr>
              <a:t>Overall risk: 11%</a:t>
            </a:r>
          </a:p>
        </p:txBody>
      </p:sp>
      <p:sp>
        <p:nvSpPr>
          <p:cNvPr id="8" name="Rectangle 7"/>
          <p:cNvSpPr/>
          <p:nvPr/>
        </p:nvSpPr>
        <p:spPr>
          <a:xfrm>
            <a:off x="3613655" y="4631715"/>
            <a:ext cx="468370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Shaughnessy MK et al. </a:t>
            </a:r>
            <a:r>
              <a:rPr lang="en-US" sz="900" i="1" dirty="0"/>
              <a:t>Infect Control </a:t>
            </a:r>
            <a:r>
              <a:rPr lang="en-US" sz="900" i="1" dirty="0" err="1"/>
              <a:t>Hosp</a:t>
            </a:r>
            <a:r>
              <a:rPr lang="en-US" sz="900" i="1" dirty="0"/>
              <a:t> </a:t>
            </a:r>
            <a:r>
              <a:rPr lang="en-US" sz="900" i="1" dirty="0" err="1"/>
              <a:t>Epidemiol</a:t>
            </a:r>
            <a:r>
              <a:rPr lang="en-US" sz="900" i="1" dirty="0"/>
              <a:t> </a:t>
            </a:r>
            <a:r>
              <a:rPr lang="en-US" sz="900" dirty="0"/>
              <a:t>2011;32(3): 201–206.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8573B74-A382-5E1D-B56B-1080B500C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631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63" y="2242536"/>
            <a:ext cx="8441602" cy="243920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Comparing samples from patients with CDI with prior samples from within the cohort by WGS (threshold &lt;2snp)</a:t>
            </a:r>
          </a:p>
          <a:p>
            <a:pPr lvl="1"/>
            <a:r>
              <a:rPr lang="en-US" dirty="0"/>
              <a:t>105 cases (52%) cases linked to a prior sample</a:t>
            </a:r>
          </a:p>
          <a:p>
            <a:pPr lvl="2"/>
            <a:r>
              <a:rPr lang="en-US" dirty="0"/>
              <a:t>65 (62%) linked to both infected and CD carrier</a:t>
            </a:r>
          </a:p>
          <a:p>
            <a:pPr lvl="2"/>
            <a:r>
              <a:rPr lang="en-US" dirty="0"/>
              <a:t>28 (26%) only linked to CDI Case</a:t>
            </a:r>
          </a:p>
          <a:p>
            <a:pPr lvl="2"/>
            <a:r>
              <a:rPr lang="en-US" dirty="0"/>
              <a:t>12 (11%) only linked to CD carrier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96 cases (48%) could not be linked to another patient</a:t>
            </a:r>
          </a:p>
          <a:p>
            <a:pPr lvl="2">
              <a:tabLst>
                <a:tab pos="2603500" algn="l"/>
              </a:tabLst>
            </a:pPr>
            <a:r>
              <a:rPr lang="en-US" dirty="0"/>
              <a:t>Over-representation of CD carriers in this population?  (ratio colonization/infection: 1.3 : 1)</a:t>
            </a:r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65" y="1"/>
            <a:ext cx="4820565" cy="221688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770421">
            <a:off x="5539089" y="825334"/>
            <a:ext cx="2672271" cy="923330"/>
          </a:xfrm>
          <a:prstGeom prst="rect">
            <a:avLst/>
          </a:prstGeom>
          <a:solidFill>
            <a:srgbClr val="FFFF00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WGS studies confirm the role of ACDC in some HA-CDI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F42CA4-F03E-AC6A-A85F-4B26756311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750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Geneva"/>
                <a:cs typeface="Geneva"/>
              </a:rPr>
              <a:t>Modeling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50" y="1200150"/>
            <a:ext cx="4937806" cy="3314700"/>
          </a:xfrm>
        </p:spPr>
        <p:txBody>
          <a:bodyPr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ea typeface="Geneva" pitchFamily="-65" charset="0"/>
                <a:cs typeface="Geneva" pitchFamily="-65" charset="0"/>
              </a:rPr>
              <a:t>Asymptomatic carriers play a role in the dissemination of </a:t>
            </a:r>
            <a:r>
              <a:rPr lang="en-US" i="1" dirty="0">
                <a:ea typeface="Geneva" pitchFamily="-65" charset="0"/>
                <a:cs typeface="Geneva" pitchFamily="-65" charset="0"/>
              </a:rPr>
              <a:t>C. difficile</a:t>
            </a:r>
            <a:r>
              <a:rPr lang="en-US" dirty="0">
                <a:ea typeface="Geneva" pitchFamily="-65" charset="0"/>
                <a:cs typeface="Geneva" pitchFamily="-65" charset="0"/>
              </a:rPr>
              <a:t>, according to modeling experiments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Geneva" pitchFamily="-65" charset="0"/>
              <a:cs typeface="Geneva" pitchFamily="-65" charset="0"/>
            </a:endParaRPr>
          </a:p>
          <a:p>
            <a:pPr lvl="1" fontAlgn="auto">
              <a:lnSpc>
                <a:spcPct val="90000"/>
              </a:lnSpc>
              <a:spcAft>
                <a:spcPts val="0"/>
              </a:spcAft>
              <a:buFont typeface="Arial"/>
              <a:buChar char="–"/>
              <a:defRPr/>
            </a:pPr>
            <a:r>
              <a:rPr lang="en-US" dirty="0">
                <a:ea typeface="Geneva" pitchFamily="-65" charset="0"/>
                <a:cs typeface="Geneva" pitchFamily="-65" charset="0"/>
              </a:rPr>
              <a:t>Transmission of </a:t>
            </a:r>
            <a:r>
              <a:rPr lang="en-US" i="1" dirty="0">
                <a:ea typeface="Geneva" pitchFamily="-65" charset="0"/>
                <a:cs typeface="Geneva" pitchFamily="-65" charset="0"/>
              </a:rPr>
              <a:t>C. difficile cannot</a:t>
            </a:r>
            <a:r>
              <a:rPr lang="en-US" dirty="0">
                <a:ea typeface="Geneva" pitchFamily="-65" charset="0"/>
                <a:cs typeface="Geneva" pitchFamily="-65" charset="0"/>
              </a:rPr>
              <a:t> be explained solely by symptomatic patients</a:t>
            </a:r>
            <a:r>
              <a:rPr lang="en-US" baseline="30000" dirty="0">
                <a:ea typeface="Geneva" pitchFamily="-65" charset="0"/>
                <a:cs typeface="Geneva" pitchFamily="-65" charset="0"/>
              </a:rPr>
              <a:t>1</a:t>
            </a:r>
            <a:r>
              <a:rPr lang="en-US" dirty="0">
                <a:ea typeface="Geneva" pitchFamily="-65" charset="0"/>
                <a:cs typeface="Geneva" pitchFamily="-65" charset="0"/>
              </a:rPr>
              <a:t>	</a:t>
            </a:r>
            <a:endParaRPr lang="en-US" baseline="30000" dirty="0">
              <a:ea typeface="Geneva" pitchFamily="-65" charset="0"/>
              <a:cs typeface="Geneva" pitchFamily="-65" charset="0"/>
            </a:endParaRPr>
          </a:p>
          <a:p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535927" y="4430687"/>
            <a:ext cx="337818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fr-CA" sz="1050" dirty="0"/>
              <a:t>1. </a:t>
            </a:r>
            <a:r>
              <a:rPr lang="fr-CA" sz="1050" dirty="0" err="1"/>
              <a:t>Lanzas</a:t>
            </a:r>
            <a:r>
              <a:rPr lang="fr-CA" sz="1050" dirty="0"/>
              <a:t> C et al. Infect Control </a:t>
            </a:r>
            <a:r>
              <a:rPr lang="fr-CA" sz="1050" dirty="0" err="1"/>
              <a:t>Hosp</a:t>
            </a:r>
            <a:r>
              <a:rPr lang="fr-CA" sz="1050" dirty="0"/>
              <a:t> </a:t>
            </a:r>
            <a:r>
              <a:rPr lang="fr-CA" sz="1050" dirty="0" err="1"/>
              <a:t>Epidemiol</a:t>
            </a:r>
            <a:r>
              <a:rPr lang="fr-CA" sz="1050" dirty="0"/>
              <a:t> 2011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33" y="0"/>
            <a:ext cx="3098800" cy="51435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D3E11F3-F40D-B251-E42C-2116523B1F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43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064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6526" y="2541290"/>
            <a:ext cx="4895480" cy="1169551"/>
          </a:xfrm>
          <a:prstGeom prst="rect">
            <a:avLst/>
          </a:prstGeom>
          <a:solidFill>
            <a:srgbClr val="FFE29A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Letter Gothic Std"/>
                <a:cs typeface="Letter Gothic Std"/>
              </a:rPr>
              <a:t>Rapid detection of colonized</a:t>
            </a:r>
          </a:p>
          <a:p>
            <a:pPr algn="ctr"/>
            <a:r>
              <a:rPr lang="en-US" sz="1400" dirty="0">
                <a:latin typeface="Letter Gothic Std"/>
                <a:cs typeface="Letter Gothic Std"/>
              </a:rPr>
              <a:t>patients can significantly affect the prevalence of CDI and its control, especially in the context of asymptomatic</a:t>
            </a:r>
          </a:p>
          <a:p>
            <a:pPr algn="ctr"/>
            <a:r>
              <a:rPr lang="en-US" sz="1400" dirty="0">
                <a:latin typeface="Letter Gothic Std"/>
                <a:cs typeface="Letter Gothic Std"/>
              </a:rPr>
              <a:t>carriers and in-ward transmission.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26" y="331793"/>
            <a:ext cx="4895480" cy="19630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17370" y="4434621"/>
            <a:ext cx="37132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 err="1"/>
              <a:t>Maghdoori</a:t>
            </a:r>
            <a:r>
              <a:rPr lang="pt-BR" sz="1000" dirty="0"/>
              <a:t>, Mohandas. BMC </a:t>
            </a:r>
            <a:r>
              <a:rPr lang="pt-BR" sz="1000" dirty="0" err="1"/>
              <a:t>Infect</a:t>
            </a:r>
            <a:r>
              <a:rPr lang="pt-BR" sz="1000" dirty="0"/>
              <a:t> </a:t>
            </a:r>
            <a:r>
              <a:rPr lang="pt-BR" sz="1000" dirty="0" err="1"/>
              <a:t>Dis</a:t>
            </a:r>
            <a:r>
              <a:rPr lang="pt-BR" sz="1000" dirty="0"/>
              <a:t>. 2017 </a:t>
            </a:r>
            <a:r>
              <a:rPr lang="pt-BR" sz="1000" dirty="0" err="1"/>
              <a:t>Jun</a:t>
            </a:r>
            <a:r>
              <a:rPr lang="pt-BR" sz="1000" dirty="0"/>
              <a:t> 2;17(1):384.</a:t>
            </a:r>
            <a:endParaRPr lang="en-US" sz="1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33" y="0"/>
            <a:ext cx="30988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B2FF7F8-E031-EF90-8BA3-22F0D5A6A4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44</a:t>
            </a:fld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7108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55094" y="2277376"/>
            <a:ext cx="4581715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Despite lower transmission rates for asymptomatic carriers, this transmission route has a substantial effect on hospital-onset CDI because of the larger reservoir of hospitalized carriers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866" y="340343"/>
            <a:ext cx="5262352" cy="16007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41810" y="4419423"/>
            <a:ext cx="353957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/>
              <a:t>Durham DP et al. </a:t>
            </a:r>
            <a:r>
              <a:rPr lang="pt-BR" sz="1000" dirty="0" err="1"/>
              <a:t>Emerg</a:t>
            </a:r>
            <a:r>
              <a:rPr lang="pt-BR" sz="1000" dirty="0"/>
              <a:t> </a:t>
            </a:r>
            <a:r>
              <a:rPr lang="pt-BR" sz="1000" dirty="0" err="1"/>
              <a:t>Infect</a:t>
            </a:r>
            <a:r>
              <a:rPr lang="pt-BR" sz="1000" dirty="0"/>
              <a:t> </a:t>
            </a:r>
            <a:r>
              <a:rPr lang="pt-BR" sz="1000" dirty="0" err="1"/>
              <a:t>Dis</a:t>
            </a:r>
            <a:r>
              <a:rPr lang="pt-BR" sz="1000" dirty="0"/>
              <a:t>. 2016 Apr;22(4):608-16.</a:t>
            </a:r>
            <a:endParaRPr lang="en-US" sz="1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33" y="0"/>
            <a:ext cx="30988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943404A-5139-8AFE-6EF7-C03E25E5A8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45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5418" y="2204837"/>
            <a:ext cx="5494908" cy="17543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 From a baseline CDI incidence of 6.18 per 1,000 admissions, screening of patients at the time of hospital admission with PCR and isolation of those colonized, as a single additive policy to the standard practice, reduced CDI incidence to 4.99 per 1,000 admissions (95% CI, 4.59– 5.42; RR = 19.1%). Applying this policy as part of a bundle approach combined with an antimicrobial stewardship program had effectiveness in reducing CDI incidence. Specifically, CDI incidence reduced to 2.35 per 1,000 admissions (95% CI, 2.07– 2.65; RR = 61.88%) with the addition of an antimicrobial stewardship program.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5573"/>
          <a:stretch/>
        </p:blipFill>
        <p:spPr>
          <a:xfrm>
            <a:off x="799303" y="229771"/>
            <a:ext cx="3682948" cy="17246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26696" y="4441316"/>
            <a:ext cx="295003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err="1"/>
              <a:t>Grigoras</a:t>
            </a:r>
            <a:r>
              <a:rPr lang="en-US" sz="1050" dirty="0"/>
              <a:t> CA. </a:t>
            </a:r>
            <a:r>
              <a:rPr lang="en-US" sz="1050" dirty="0" err="1"/>
              <a:t>PLoS</a:t>
            </a:r>
            <a:r>
              <a:rPr lang="en-US" sz="1050" dirty="0"/>
              <a:t> ONE 11(6): e0156577.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33" y="0"/>
            <a:ext cx="30988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0BFC3D5-F872-256B-8CF2-C6666B8D9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46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677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8942" y="2643195"/>
            <a:ext cx="4689763" cy="1200329"/>
          </a:xfrm>
          <a:prstGeom prst="rect">
            <a:avLst/>
          </a:prstGeom>
          <a:solidFill>
            <a:srgbClr val="EEF13C"/>
          </a:solidFill>
        </p:spPr>
        <p:txBody>
          <a:bodyPr wrap="square">
            <a:spAutoFit/>
          </a:bodyPr>
          <a:lstStyle/>
          <a:p>
            <a:r>
              <a:rPr lang="en-US" sz="1200" dirty="0"/>
              <a:t>Within-hospital transmission alone is insufficient to sustain endemic conditions in hospitals without the constant importation of </a:t>
            </a:r>
            <a:r>
              <a:rPr lang="en-US" sz="1200" dirty="0" err="1"/>
              <a:t>colonised</a:t>
            </a:r>
            <a:r>
              <a:rPr lang="en-US" sz="1200" dirty="0"/>
              <a:t> individuals. Improved hygiene practices to reduce transmission from symptomatic and asymptomatic individuals and reduced length of stay are most likely to reduce within-hospital transmission and infections;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229" y="232528"/>
            <a:ext cx="4853778" cy="207131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03721" y="4481551"/>
            <a:ext cx="38397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800" dirty="0" err="1"/>
              <a:t>McLure</a:t>
            </a:r>
            <a:r>
              <a:rPr lang="it-IT" sz="800" dirty="0"/>
              <a:t> A. et al. Bull Math </a:t>
            </a:r>
            <a:r>
              <a:rPr lang="it-IT" sz="800" dirty="0" err="1"/>
              <a:t>Biol</a:t>
            </a:r>
            <a:r>
              <a:rPr lang="it-IT" sz="800" dirty="0"/>
              <a:t>. 2017 </a:t>
            </a:r>
            <a:r>
              <a:rPr lang="it-IT" sz="800" dirty="0" err="1"/>
              <a:t>Aug</a:t>
            </a:r>
            <a:r>
              <a:rPr lang="it-IT" sz="800" dirty="0"/>
              <a:t> 3. </a:t>
            </a:r>
            <a:r>
              <a:rPr lang="it-IT" sz="800" dirty="0" err="1"/>
              <a:t>doi</a:t>
            </a:r>
            <a:r>
              <a:rPr lang="it-IT" sz="800" dirty="0"/>
              <a:t>: 10.1007/s11538-017-0328-8.</a:t>
            </a:r>
            <a:endParaRPr lang="en-US" sz="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33" y="0"/>
            <a:ext cx="3098800" cy="51435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35E46CE-7E25-1949-1FFF-B03F25752B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47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282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0216" y="2273039"/>
            <a:ext cx="4572000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n-US" dirty="0"/>
              <a:t>On average, testing for asymptomatic carriers reduced the number of new </a:t>
            </a:r>
            <a:r>
              <a:rPr lang="en-US" dirty="0" err="1"/>
              <a:t>colonizations</a:t>
            </a:r>
            <a:r>
              <a:rPr lang="en-US" dirty="0"/>
              <a:t> and HO-CDI cases by 40%-50% and 10%-25%, respectively, compared with the baseline scenario.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19" y="141118"/>
            <a:ext cx="5139587" cy="1797620"/>
          </a:xfrm>
          <a:prstGeom prst="rect">
            <a:avLst/>
          </a:prstGeom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35927" y="4493742"/>
            <a:ext cx="3378186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914400"/>
            <a:r>
              <a:rPr lang="fr-CA" sz="1050" dirty="0"/>
              <a:t>1. </a:t>
            </a:r>
            <a:r>
              <a:rPr lang="fr-CA" sz="1050" dirty="0" err="1"/>
              <a:t>Lanzas</a:t>
            </a:r>
            <a:r>
              <a:rPr lang="fr-CA" sz="1050" dirty="0"/>
              <a:t> C et al. Infect Control </a:t>
            </a:r>
            <a:r>
              <a:rPr lang="fr-CA" sz="1050" dirty="0" err="1"/>
              <a:t>Hosp</a:t>
            </a:r>
            <a:r>
              <a:rPr lang="fr-CA" sz="1050" dirty="0"/>
              <a:t> </a:t>
            </a:r>
            <a:r>
              <a:rPr lang="fr-CA" sz="1050" dirty="0" err="1"/>
              <a:t>Epidemiol</a:t>
            </a:r>
            <a:r>
              <a:rPr lang="fr-CA" sz="1050" dirty="0"/>
              <a:t> 2011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33" y="0"/>
            <a:ext cx="30988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6EE0678-8701-7B5B-56F1-399F557A5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48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8725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hy you should market to households as well as individuals - and how to do  it | MyCustomer">
            <a:extLst>
              <a:ext uri="{FF2B5EF4-FFF2-40B4-BE49-F238E27FC236}">
                <a16:creationId xmlns:a16="http://schemas.microsoft.com/office/drawing/2014/main" xmlns="" id="{CAE24D0C-E6B6-3D7D-237E-F0F09967C0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69"/>
          <a:stretch/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F3D8D6A-9589-DB4B-55BB-DD324926486F}"/>
              </a:ext>
            </a:extLst>
          </p:cNvPr>
          <p:cNvSpPr txBox="1"/>
          <p:nvPr/>
        </p:nvSpPr>
        <p:spPr>
          <a:xfrm>
            <a:off x="1367624" y="1057524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Household transmission?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AEC0031-EEA5-9DFA-135C-CD649AD8E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674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50" y="1845034"/>
            <a:ext cx="8359151" cy="857250"/>
          </a:xfrm>
        </p:spPr>
        <p:txBody>
          <a:bodyPr/>
          <a:lstStyle/>
          <a:p>
            <a:r>
              <a:rPr lang="en-US" dirty="0"/>
              <a:t>Evolution of CDI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24439" y="2740058"/>
            <a:ext cx="195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 small victory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A56CB0A-F6E5-32F2-DF7F-5C5FF41A3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8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0F4F8F-E091-2D2D-3084-F6513525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2592"/>
            <a:ext cx="3403158" cy="13037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68FE29C-6257-1099-3F1D-C25FDDC8C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782" y="3322863"/>
            <a:ext cx="6583681" cy="1568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51337D7-74BC-B142-0E96-E0E5FEDDAE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49298" y="112344"/>
            <a:ext cx="2474138" cy="31525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A8ED10-2A59-D31A-CE61-B8C9736A2279}"/>
              </a:ext>
            </a:extLst>
          </p:cNvPr>
          <p:cNvSpPr txBox="1"/>
          <p:nvPr/>
        </p:nvSpPr>
        <p:spPr>
          <a:xfrm>
            <a:off x="7245752" y="862898"/>
            <a:ext cx="1689430" cy="1815882"/>
          </a:xfrm>
          <a:prstGeom prst="rect">
            <a:avLst/>
          </a:prstGeom>
          <a:solidFill>
            <a:srgbClr val="FEAAB3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entury Gothic" panose="020B0502020202020204" pitchFamily="34" charset="0"/>
              </a:rPr>
              <a:t>Household members of patients who were hospitalized (but did not develop CDI) are at increased risk of CDI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CB68CC5-21F7-DA04-C49B-68F22DC51351}"/>
              </a:ext>
            </a:extLst>
          </p:cNvPr>
          <p:cNvSpPr/>
          <p:nvPr/>
        </p:nvSpPr>
        <p:spPr>
          <a:xfrm>
            <a:off x="6405356" y="4891651"/>
            <a:ext cx="261481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800" dirty="0">
                <a:latin typeface="system-ui"/>
              </a:rPr>
              <a:t>Miller AC et al. </a:t>
            </a:r>
            <a:r>
              <a:rPr lang="en-CA" sz="800" dirty="0" err="1">
                <a:latin typeface="system-ui"/>
              </a:rPr>
              <a:t>Emerg</a:t>
            </a:r>
            <a:r>
              <a:rPr lang="en-CA" sz="800" dirty="0">
                <a:latin typeface="system-ui"/>
              </a:rPr>
              <a:t> Infect Dis. 2022 May;28(5):932-939. </a:t>
            </a:r>
            <a:endParaRPr lang="en-US" sz="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016A3DB-EE96-EBBC-F2C8-40BCD4CED0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7731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9A3C16-F915-618A-0232-58DCC8A69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7783" y="1714500"/>
            <a:ext cx="8359151" cy="857250"/>
          </a:xfrm>
        </p:spPr>
        <p:txBody>
          <a:bodyPr/>
          <a:lstStyle/>
          <a:p>
            <a:r>
              <a:rPr lang="en-US" dirty="0"/>
              <a:t>Detection of carriers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4C16540-A947-BB2F-D79E-E34FEFA310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78957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5168161"/>
          </a:xfrm>
          <a:prstGeom prst="rect">
            <a:avLst/>
          </a:prstGeom>
          <a:solidFill>
            <a:srgbClr val="3A537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023023" y="362512"/>
            <a:ext cx="4150885" cy="3081102"/>
          </a:xfrm>
          <a:prstGeom prst="ellipse">
            <a:avLst/>
          </a:prstGeom>
          <a:solidFill>
            <a:srgbClr val="BDC673">
              <a:alpha val="68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997555" y="362512"/>
            <a:ext cx="4150885" cy="3081102"/>
          </a:xfrm>
          <a:prstGeom prst="ellipse">
            <a:avLst/>
          </a:prstGeom>
          <a:solidFill>
            <a:srgbClr val="48A3AE">
              <a:alpha val="67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63649" y="663495"/>
            <a:ext cx="1595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 </a:t>
            </a:r>
          </a:p>
          <a:p>
            <a:r>
              <a:rPr lang="en-US" dirty="0">
                <a:solidFill>
                  <a:schemeClr val="bg1"/>
                </a:solidFill>
              </a:rPr>
              <a:t>SENSITIVITY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2139" y="648243"/>
            <a:ext cx="1826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RAPID </a:t>
            </a:r>
          </a:p>
          <a:p>
            <a:r>
              <a:rPr lang="en-US" dirty="0">
                <a:solidFill>
                  <a:schemeClr val="bg1"/>
                </a:solidFill>
              </a:rPr>
              <a:t>TURNAROUND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1521" y="1679146"/>
            <a:ext cx="18774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Bell Gothic Std Bold"/>
                <a:cs typeface="Bell Gothic Std Bold"/>
              </a:rPr>
              <a:t>Toxigenic culture</a:t>
            </a:r>
          </a:p>
          <a:p>
            <a:endParaRPr lang="en-US" dirty="0">
              <a:solidFill>
                <a:srgbClr val="FFFFFF"/>
              </a:solidFill>
              <a:latin typeface="Bell Gothic Std Bold"/>
              <a:cs typeface="Bell Gothic Std Bold"/>
            </a:endParaRPr>
          </a:p>
          <a:p>
            <a:r>
              <a:rPr lang="en-US" dirty="0">
                <a:solidFill>
                  <a:srgbClr val="FFFFFF"/>
                </a:solidFill>
                <a:latin typeface="Bell Gothic Std Bold"/>
                <a:cs typeface="Bell Gothic Std Bold"/>
              </a:rPr>
              <a:t>CCNA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25713" y="185586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Bell Gothic Std Bold"/>
                <a:cs typeface="Bell Gothic Std Bold"/>
              </a:rPr>
              <a:t>EIA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08523" y="1855868"/>
            <a:ext cx="800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Bell Gothic Std Bold"/>
                <a:cs typeface="Bell Gothic Std Bold"/>
              </a:rPr>
              <a:t>NAAT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72736" y="4598065"/>
            <a:ext cx="360508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FFFF"/>
                </a:solidFill>
              </a:rPr>
              <a:t>Belanger SD et al J </a:t>
            </a:r>
            <a:r>
              <a:rPr lang="en-US" sz="1050" dirty="0" err="1">
                <a:solidFill>
                  <a:srgbClr val="FFFFFF"/>
                </a:solidFill>
              </a:rPr>
              <a:t>Clin</a:t>
            </a:r>
            <a:r>
              <a:rPr lang="en-US" sz="1050" dirty="0">
                <a:solidFill>
                  <a:srgbClr val="FFFFFF"/>
                </a:solidFill>
              </a:rPr>
              <a:t> </a:t>
            </a:r>
            <a:r>
              <a:rPr lang="en-US" sz="1050" dirty="0" err="1">
                <a:solidFill>
                  <a:srgbClr val="FFFFFF"/>
                </a:solidFill>
              </a:rPr>
              <a:t>Microbiol</a:t>
            </a:r>
            <a:r>
              <a:rPr lang="en-US" sz="1050" dirty="0">
                <a:solidFill>
                  <a:srgbClr val="FFFFFF"/>
                </a:solidFill>
              </a:rPr>
              <a:t>. 2003 Feb;41(2):730-4.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8256" y="3679851"/>
            <a:ext cx="87254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dobe Caslon Pro"/>
                <a:cs typeface="Adobe Caslon Pro"/>
              </a:rPr>
              <a:t>We CAN detect and isolate carriers, not only patients with CDI</a:t>
            </a:r>
            <a:r>
              <a:rPr lang="mr-IN" sz="1600" dirty="0">
                <a:solidFill>
                  <a:schemeClr val="bg1"/>
                </a:solidFill>
                <a:latin typeface="Adobe Caslon Pro"/>
                <a:cs typeface="Adobe Caslon Pro"/>
              </a:rPr>
              <a:t>…</a:t>
            </a:r>
            <a:r>
              <a:rPr lang="fr-CA" sz="1600" dirty="0">
                <a:solidFill>
                  <a:schemeClr val="bg1"/>
                </a:solidFill>
                <a:latin typeface="Adobe Caslon Pro"/>
                <a:cs typeface="Adobe Caslon Pro"/>
              </a:rPr>
              <a:t> and </a:t>
            </a:r>
            <a:r>
              <a:rPr lang="fr-CA" sz="1600" dirty="0" err="1">
                <a:solidFill>
                  <a:schemeClr val="bg1"/>
                </a:solidFill>
                <a:latin typeface="Adobe Caslon Pro"/>
                <a:cs typeface="Adobe Caslon Pro"/>
              </a:rPr>
              <a:t>we</a:t>
            </a:r>
            <a:r>
              <a:rPr lang="fr-CA" sz="1600" dirty="0">
                <a:solidFill>
                  <a:schemeClr val="bg1"/>
                </a:solidFill>
                <a:latin typeface="Adobe Caslon Pro"/>
                <a:cs typeface="Adobe Caslon Pro"/>
              </a:rPr>
              <a:t> </a:t>
            </a:r>
            <a:r>
              <a:rPr lang="fr-CA" sz="1600" dirty="0" err="1">
                <a:solidFill>
                  <a:schemeClr val="bg1"/>
                </a:solidFill>
                <a:latin typeface="Adobe Caslon Pro"/>
                <a:cs typeface="Adobe Caslon Pro"/>
              </a:rPr>
              <a:t>should</a:t>
            </a:r>
            <a:r>
              <a:rPr lang="fr-CA" sz="1600" dirty="0">
                <a:solidFill>
                  <a:schemeClr val="bg1"/>
                </a:solidFill>
                <a:latin typeface="Adobe Caslon Pro"/>
                <a:cs typeface="Adobe Caslon Pro"/>
              </a:rPr>
              <a:t> seize the </a:t>
            </a:r>
            <a:r>
              <a:rPr lang="fr-CA" sz="1600" dirty="0" err="1">
                <a:solidFill>
                  <a:schemeClr val="bg1"/>
                </a:solidFill>
                <a:latin typeface="Adobe Caslon Pro"/>
                <a:cs typeface="Adobe Caslon Pro"/>
              </a:rPr>
              <a:t>opportunity</a:t>
            </a:r>
            <a:r>
              <a:rPr lang="fr-CA" sz="1600" dirty="0">
                <a:solidFill>
                  <a:schemeClr val="bg1"/>
                </a:solidFill>
                <a:latin typeface="Adobe Caslon Pro"/>
                <a:cs typeface="Adobe Caslon Pro"/>
              </a:rPr>
              <a:t>!</a:t>
            </a:r>
            <a:endParaRPr lang="en-US" sz="1600" dirty="0">
              <a:solidFill>
                <a:schemeClr val="bg1"/>
              </a:solidFill>
              <a:latin typeface="Adobe Caslon Pro"/>
              <a:cs typeface="Adobe Caslon Pro"/>
            </a:endParaRPr>
          </a:p>
          <a:p>
            <a:endParaRPr lang="en-US" sz="1600" dirty="0">
              <a:solidFill>
                <a:schemeClr val="bg1"/>
              </a:solidFill>
              <a:latin typeface="Adobe Caslon Pro"/>
              <a:cs typeface="Adobe Caslon Pro"/>
            </a:endParaRPr>
          </a:p>
          <a:p>
            <a:r>
              <a:rPr lang="en-US" sz="1600" dirty="0">
                <a:solidFill>
                  <a:schemeClr val="bg1"/>
                </a:solidFill>
                <a:latin typeface="Adobe Caslon Pro"/>
                <a:cs typeface="Adobe Caslon Pro"/>
              </a:rPr>
              <a:t>REF. Infection Control 101 </a:t>
            </a:r>
            <a:r>
              <a:rPr lang="mr-IN" sz="1600" dirty="0">
                <a:solidFill>
                  <a:schemeClr val="bg1"/>
                </a:solidFill>
                <a:latin typeface="Adobe Caslon Pro"/>
                <a:cs typeface="Adobe Caslon Pro"/>
              </a:rPr>
              <a:t>–</a:t>
            </a:r>
            <a:r>
              <a:rPr lang="en-US" sz="1600" dirty="0">
                <a:solidFill>
                  <a:schemeClr val="bg1"/>
                </a:solidFill>
                <a:latin typeface="Adobe Caslon Pro"/>
                <a:cs typeface="Adobe Caslon Pro"/>
              </a:rPr>
              <a:t> control of  </a:t>
            </a:r>
          </a:p>
        </p:txBody>
      </p:sp>
      <p:sp>
        <p:nvSpPr>
          <p:cNvPr id="3" name="Rectangle 2"/>
          <p:cNvSpPr/>
          <p:nvPr/>
        </p:nvSpPr>
        <p:spPr>
          <a:xfrm>
            <a:off x="3772736" y="4136779"/>
            <a:ext cx="28941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MRSA, VRE, CRE, </a:t>
            </a:r>
            <a:r>
              <a:rPr lang="en-US" dirty="0" err="1">
                <a:solidFill>
                  <a:srgbClr val="FFFF00"/>
                </a:solidFill>
                <a:latin typeface="Calibri"/>
                <a:cs typeface="Calibri"/>
              </a:rPr>
              <a:t>C.auris</a:t>
            </a:r>
            <a:r>
              <a:rPr lang="en-US" dirty="0">
                <a:solidFill>
                  <a:srgbClr val="FFFF00"/>
                </a:solidFill>
                <a:latin typeface="Calibri"/>
                <a:cs typeface="Calibri"/>
              </a:rPr>
              <a:t>, etc.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xmlns="" id="{652C8583-D629-1E21-005F-CD18437C0D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52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3975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55" y="205979"/>
            <a:ext cx="4699597" cy="857250"/>
          </a:xfrm>
        </p:spPr>
        <p:txBody>
          <a:bodyPr/>
          <a:lstStyle/>
          <a:p>
            <a:r>
              <a:rPr lang="en-US" sz="3600" dirty="0"/>
              <a:t>Detection of carriers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438" y="205981"/>
            <a:ext cx="3211413" cy="45866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269077" y="4881890"/>
            <a:ext cx="38749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Terveer</a:t>
            </a:r>
            <a:r>
              <a:rPr lang="en-US" sz="1100" dirty="0"/>
              <a:t> EM et al. J </a:t>
            </a:r>
            <a:r>
              <a:rPr lang="en-US" sz="1100" dirty="0" err="1"/>
              <a:t>Clin</a:t>
            </a:r>
            <a:r>
              <a:rPr lang="en-US" sz="1100" dirty="0"/>
              <a:t> </a:t>
            </a:r>
            <a:r>
              <a:rPr lang="en-US" sz="1100" dirty="0" err="1"/>
              <a:t>Microbiol</a:t>
            </a:r>
            <a:r>
              <a:rPr lang="en-US" sz="1100" dirty="0"/>
              <a:t>. 2017 Feb;55(2):403-411.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D8C106C-39F3-D2C1-680E-6F0E3F98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6078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55" y="205979"/>
            <a:ext cx="4699597" cy="857250"/>
          </a:xfrm>
        </p:spPr>
        <p:txBody>
          <a:bodyPr/>
          <a:lstStyle/>
          <a:p>
            <a:r>
              <a:rPr lang="en-US" sz="3600" dirty="0"/>
              <a:t>Detection of carriers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438" y="205981"/>
            <a:ext cx="3211413" cy="4586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316" y="1410019"/>
            <a:ext cx="5845908" cy="3070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5269077" y="4881890"/>
            <a:ext cx="387492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Terveer</a:t>
            </a:r>
            <a:r>
              <a:rPr lang="en-US" sz="1100" dirty="0"/>
              <a:t> EM et al. J </a:t>
            </a:r>
            <a:r>
              <a:rPr lang="en-US" sz="1100" dirty="0" err="1"/>
              <a:t>Clin</a:t>
            </a:r>
            <a:r>
              <a:rPr lang="en-US" sz="1100" dirty="0"/>
              <a:t> </a:t>
            </a:r>
            <a:r>
              <a:rPr lang="en-US" sz="1100" dirty="0" err="1"/>
              <a:t>Microbiol</a:t>
            </a:r>
            <a:r>
              <a:rPr lang="en-US" sz="1100" dirty="0"/>
              <a:t>. 2017 Feb;55(2):403-411.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484018" y="3317953"/>
            <a:ext cx="4116421" cy="17888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6254" y="3101933"/>
            <a:ext cx="5693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CF00D8"/>
                </a:solidFill>
                <a:latin typeface="Rockwell"/>
                <a:cs typeface="Rockwell"/>
              </a:rPr>
              <a:t>PCR</a:t>
            </a:r>
          </a:p>
        </p:txBody>
      </p:sp>
      <p:cxnSp>
        <p:nvCxnSpPr>
          <p:cNvPr id="9" name="Straight Arrow Connector 8"/>
          <p:cNvCxnSpPr>
            <a:stCxn id="3" idx="3"/>
          </p:cNvCxnSpPr>
          <p:nvPr/>
        </p:nvCxnSpPr>
        <p:spPr>
          <a:xfrm>
            <a:off x="1125641" y="3255822"/>
            <a:ext cx="278011" cy="4654"/>
          </a:xfrm>
          <a:prstGeom prst="straightConnector1">
            <a:avLst/>
          </a:prstGeom>
          <a:ln>
            <a:solidFill>
              <a:srgbClr val="CF00D8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66060" y="2770292"/>
            <a:ext cx="620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46AAC5"/>
                </a:solidFill>
                <a:latin typeface="Rockwell"/>
                <a:cs typeface="Rockwell"/>
              </a:rPr>
              <a:t>GDH</a:t>
            </a:r>
          </a:p>
        </p:txBody>
      </p:sp>
      <p:cxnSp>
        <p:nvCxnSpPr>
          <p:cNvPr id="11" name="Straight Arrow Connector 10"/>
          <p:cNvCxnSpPr>
            <a:stCxn id="10" idx="3"/>
          </p:cNvCxnSpPr>
          <p:nvPr/>
        </p:nvCxnSpPr>
        <p:spPr>
          <a:xfrm>
            <a:off x="1186743" y="2924181"/>
            <a:ext cx="226715" cy="4654"/>
          </a:xfrm>
          <a:prstGeom prst="straightConnector1">
            <a:avLst/>
          </a:prstGeom>
          <a:ln>
            <a:solidFill>
              <a:srgbClr val="46AAC5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A1958BF-C388-EBB6-9715-5C6213C85558}"/>
              </a:ext>
            </a:extLst>
          </p:cNvPr>
          <p:cNvSpPr/>
          <p:nvPr/>
        </p:nvSpPr>
        <p:spPr>
          <a:xfrm>
            <a:off x="2936885" y="4114667"/>
            <a:ext cx="5246414" cy="102475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F4D3FCB-DA78-6DD3-3F50-F632A28AE536}"/>
              </a:ext>
            </a:extLst>
          </p:cNvPr>
          <p:cNvSpPr txBox="1"/>
          <p:nvPr/>
        </p:nvSpPr>
        <p:spPr>
          <a:xfrm>
            <a:off x="3734783" y="4270880"/>
            <a:ext cx="42778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/>
              <a:t>Nasal swabbing for MRSA detection </a:t>
            </a:r>
          </a:p>
          <a:p>
            <a:pPr algn="r"/>
            <a:r>
              <a:rPr lang="en-US" sz="2000" dirty="0"/>
              <a:t>80-93% sensitivity</a:t>
            </a:r>
          </a:p>
        </p:txBody>
      </p:sp>
      <p:pic>
        <p:nvPicPr>
          <p:cNvPr id="14" name="Picture 13" descr="noun_583589_cc.png">
            <a:extLst>
              <a:ext uri="{FF2B5EF4-FFF2-40B4-BE49-F238E27FC236}">
                <a16:creationId xmlns:a16="http://schemas.microsoft.com/office/drawing/2014/main" xmlns="" id="{D598A90C-FED5-6F06-61AF-15BF764760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9" b="16799"/>
          <a:stretch/>
        </p:blipFill>
        <p:spPr>
          <a:xfrm flipH="1">
            <a:off x="3150009" y="4235575"/>
            <a:ext cx="604864" cy="56141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BF2D850-CC26-2755-C25E-5A480A27CBAF}"/>
              </a:ext>
            </a:extLst>
          </p:cNvPr>
          <p:cNvGrpSpPr/>
          <p:nvPr/>
        </p:nvGrpSpPr>
        <p:grpSpPr>
          <a:xfrm rot="19854580">
            <a:off x="3644018" y="4697496"/>
            <a:ext cx="152225" cy="506949"/>
            <a:chOff x="2040756" y="3817317"/>
            <a:chExt cx="122621" cy="709462"/>
          </a:xfrm>
          <a:solidFill>
            <a:schemeClr val="tx2">
              <a:lumMod val="10000"/>
              <a:lumOff val="90000"/>
            </a:schemeClr>
          </a:solidFill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32106CFB-076F-D2D7-B8B7-C26C278A1BAC}"/>
                </a:ext>
              </a:extLst>
            </p:cNvPr>
            <p:cNvCxnSpPr/>
            <p:nvPr/>
          </p:nvCxnSpPr>
          <p:spPr>
            <a:xfrm>
              <a:off x="2102069" y="4134069"/>
              <a:ext cx="0" cy="392710"/>
            </a:xfrm>
            <a:prstGeom prst="line">
              <a:avLst/>
            </a:prstGeom>
            <a:grpFill/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C7F23360-9298-14FC-FDE6-0347C2ACE852}"/>
                </a:ext>
              </a:extLst>
            </p:cNvPr>
            <p:cNvSpPr/>
            <p:nvPr/>
          </p:nvSpPr>
          <p:spPr>
            <a:xfrm>
              <a:off x="2040756" y="3817317"/>
              <a:ext cx="122621" cy="325511"/>
            </a:xfrm>
            <a:prstGeom prst="ellipse">
              <a:avLst/>
            </a:prstGeom>
            <a:grpFill/>
            <a:ln w="2857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Slide Number Placeholder 2">
            <a:extLst>
              <a:ext uri="{FF2B5EF4-FFF2-40B4-BE49-F238E27FC236}">
                <a16:creationId xmlns:a16="http://schemas.microsoft.com/office/drawing/2014/main" xmlns="" id="{3D8C106C-39F3-D2C1-680E-6F0E3F98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4673387"/>
            <a:ext cx="508000" cy="3571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54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240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191"/>
            <a:ext cx="6715199" cy="48618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488" y="203735"/>
            <a:ext cx="8359151" cy="857250"/>
          </a:xfrm>
        </p:spPr>
        <p:txBody>
          <a:bodyPr/>
          <a:lstStyle/>
          <a:p>
            <a:pPr algn="ctr"/>
            <a:r>
              <a:rPr lang="en-US" dirty="0"/>
              <a:t>Hand rubbing vs. Hand washing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4608" y="3640703"/>
            <a:ext cx="4849392" cy="70866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What is the best way to interrupt dissemination mediated by HCWs’ hands?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4CB1690-236B-F082-B6A6-E3F8F45382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418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52" y="104195"/>
            <a:ext cx="4571588" cy="14161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3655" y="1"/>
            <a:ext cx="3011278" cy="47174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96007" y="2056952"/>
            <a:ext cx="28401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44 patients CDI or CD-AC</a:t>
            </a:r>
          </a:p>
          <a:p>
            <a:r>
              <a:rPr lang="en-US" dirty="0"/>
              <a:t>HR with ABHRS</a:t>
            </a:r>
          </a:p>
          <a:p>
            <a:r>
              <a:rPr lang="en-US" dirty="0"/>
              <a:t>HW with </a:t>
            </a:r>
            <a:r>
              <a:rPr lang="en-US" dirty="0" err="1"/>
              <a:t>triclosan</a:t>
            </a:r>
            <a:r>
              <a:rPr lang="en-US" dirty="0"/>
              <a:t> soap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05700" y="484809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 err="1"/>
              <a:t>Kundrapu</a:t>
            </a:r>
            <a:r>
              <a:rPr lang="en-US" sz="1000" dirty="0"/>
              <a:t> S et al. Infect Control </a:t>
            </a:r>
            <a:r>
              <a:rPr lang="en-US" sz="1000" dirty="0" err="1"/>
              <a:t>Hosp</a:t>
            </a:r>
            <a:r>
              <a:rPr lang="en-US" sz="1000" dirty="0"/>
              <a:t> </a:t>
            </a:r>
            <a:r>
              <a:rPr lang="en-US" sz="1000" dirty="0" err="1"/>
              <a:t>Epidemiol</a:t>
            </a:r>
            <a:r>
              <a:rPr lang="en-US" sz="1000" dirty="0"/>
              <a:t>. 2014 Feb;35(2):204-6.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03A74F0-80FB-6182-A080-8F6637B5F5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38811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434" y="365092"/>
            <a:ext cx="4153689" cy="857250"/>
          </a:xfrm>
        </p:spPr>
        <p:txBody>
          <a:bodyPr/>
          <a:lstStyle/>
          <a:p>
            <a:r>
              <a:rPr lang="en-US" sz="2800" dirty="0"/>
              <a:t>Hand washing </a:t>
            </a:r>
            <a:br>
              <a:rPr lang="en-US" sz="2800" dirty="0"/>
            </a:br>
            <a:r>
              <a:rPr lang="en-US" sz="2800" dirty="0"/>
              <a:t>vs. </a:t>
            </a:r>
            <a:br>
              <a:rPr lang="en-US" sz="2800" dirty="0"/>
            </a:br>
            <a:r>
              <a:rPr lang="en-US" sz="2800" i="1" dirty="0"/>
              <a:t>C. difficile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661" y="0"/>
            <a:ext cx="3894036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14475" y="4421672"/>
            <a:ext cx="35301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/>
              <a:t>Deschênes</a:t>
            </a:r>
            <a:r>
              <a:rPr lang="en-US" sz="1100" dirty="0"/>
              <a:t> P et al. Am J Infect Control. 2017 May 16.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86773" y="1763309"/>
            <a:ext cx="459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AED7E0"/>
                </a:solidFill>
              </a:rPr>
              <a:t>1.30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5657" y="1166306"/>
            <a:ext cx="459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AED7E0"/>
                </a:solidFill>
              </a:rPr>
              <a:t>1.71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81746" y="793717"/>
            <a:ext cx="45921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AED7E0"/>
                </a:solidFill>
              </a:rPr>
              <a:t>1.70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59952" y="2016674"/>
            <a:ext cx="4984715" cy="1305255"/>
          </a:xfrm>
          <a:prstGeom prst="roundRect">
            <a:avLst>
              <a:gd name="adj" fmla="val 29766"/>
            </a:avLst>
          </a:prstGeom>
          <a:solidFill>
            <a:srgbClr val="CCCC00"/>
          </a:solidFill>
          <a:ln w="76200" cmpd="sng">
            <a:solidFill>
              <a:srgbClr val="CCCC00"/>
            </a:solidFill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0733" y="2073791"/>
            <a:ext cx="36186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entury Gothic"/>
                <a:cs typeface="Century Gothic"/>
              </a:rPr>
              <a:t>Even </a:t>
            </a:r>
            <a:r>
              <a:rPr lang="en-US" b="1" dirty="0">
                <a:solidFill>
                  <a:srgbClr val="FF0000"/>
                </a:solidFill>
                <a:latin typeface="Century Gothic"/>
                <a:cs typeface="Century Gothic"/>
              </a:rPr>
              <a:t>the best </a:t>
            </a:r>
            <a:r>
              <a:rPr lang="en-US" dirty="0">
                <a:latin typeface="Century Gothic"/>
                <a:cs typeface="Century Gothic"/>
              </a:rPr>
              <a:t>hand hygiene technique </a:t>
            </a:r>
            <a:r>
              <a:rPr lang="en-US" b="1" dirty="0">
                <a:solidFill>
                  <a:srgbClr val="FF0000"/>
                </a:solidFill>
                <a:latin typeface="Century Gothic"/>
                <a:cs typeface="Century Gothic"/>
              </a:rPr>
              <a:t>is poorly effective </a:t>
            </a:r>
            <a:r>
              <a:rPr lang="en-US" dirty="0">
                <a:latin typeface="Century Gothic"/>
                <a:cs typeface="Century Gothic"/>
              </a:rPr>
              <a:t>to remove </a:t>
            </a:r>
            <a:r>
              <a:rPr lang="en-US" i="1" dirty="0">
                <a:latin typeface="Century Gothic"/>
                <a:cs typeface="Century Gothic"/>
              </a:rPr>
              <a:t>C. difficile </a:t>
            </a:r>
          </a:p>
          <a:p>
            <a:r>
              <a:rPr lang="en-US" dirty="0">
                <a:latin typeface="Century Gothic"/>
                <a:cs typeface="Century Gothic"/>
              </a:rPr>
              <a:t>from hands!</a:t>
            </a:r>
          </a:p>
        </p:txBody>
      </p:sp>
      <p:sp>
        <p:nvSpPr>
          <p:cNvPr id="11" name="Oval 10"/>
          <p:cNvSpPr/>
          <p:nvPr/>
        </p:nvSpPr>
        <p:spPr>
          <a:xfrm>
            <a:off x="234603" y="2073791"/>
            <a:ext cx="1286124" cy="1218319"/>
          </a:xfrm>
          <a:prstGeom prst="ellipse">
            <a:avLst/>
          </a:prstGeom>
          <a:solidFill>
            <a:schemeClr val="bg1"/>
          </a:solidFill>
          <a:ln>
            <a:solidFill>
              <a:srgbClr val="CCCC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8" b="98218" l="19726" r="71572">
                        <a14:foregroundMark x1="28797" y1="21388" x2="28797" y2="21388"/>
                        <a14:foregroundMark x1="29958" y1="23640" x2="29958" y2="23640"/>
                        <a14:foregroundMark x1="24314" y1="56285" x2="24314" y2="56285"/>
                        <a14:foregroundMark x1="55011" y1="94559" x2="55011" y2="94559"/>
                        <a14:foregroundMark x1="52426" y1="90525" x2="52426" y2="90525"/>
                        <a14:foregroundMark x1="51160" y1="86585" x2="51160" y2="86585"/>
                        <a14:foregroundMark x1="67563" y1="37992" x2="67563" y2="37992"/>
                        <a14:foregroundMark x1="62078" y1="17355" x2="62078" y2="17355"/>
                        <a14:foregroundMark x1="66561" y1="11351" x2="66561" y2="11351"/>
                        <a14:foregroundMark x1="54378" y1="12477" x2="54378" y2="12477"/>
                        <a14:foregroundMark x1="43618" y1="5066" x2="43618" y2="5066"/>
                        <a14:foregroundMark x1="28956" y1="55629" x2="28956" y2="55629"/>
                        <a14:foregroundMark x1="67880" y1="8818" x2="67880" y2="8818"/>
                      </a14:backgroundRemoval>
                    </a14:imgEffect>
                  </a14:imgLayer>
                </a14:imgProps>
              </a:ext>
            </a:extLst>
          </a:blip>
          <a:srcRect l="17176" r="22237"/>
          <a:stretch/>
        </p:blipFill>
        <p:spPr>
          <a:xfrm>
            <a:off x="234607" y="2121598"/>
            <a:ext cx="1196811" cy="111061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1428" y="3337578"/>
            <a:ext cx="4383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999905"/>
                </a:solidFill>
                <a:latin typeface="Arial Rounded MT Bold"/>
                <a:cs typeface="Arial Rounded MT Bold"/>
              </a:rPr>
              <a:t>e.g. ABHRS against E. coli: 3.5 to 5 log reduction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9BD12330-A993-31BF-0509-68B1971BE2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652309" y="4734797"/>
            <a:ext cx="508000" cy="357188"/>
          </a:xfrm>
        </p:spPr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57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xmlns="" id="{3D8C106C-39F3-D2C1-680E-6F0E3F981AC1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57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4539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7498" y="1572663"/>
            <a:ext cx="5602890" cy="857250"/>
          </a:xfrm>
        </p:spPr>
        <p:txBody>
          <a:bodyPr/>
          <a:lstStyle/>
          <a:p>
            <a:r>
              <a:rPr lang="en-US" dirty="0"/>
              <a:t>Should we add gloves?</a:t>
            </a:r>
          </a:p>
        </p:txBody>
      </p:sp>
      <p:pic>
        <p:nvPicPr>
          <p:cNvPr id="3" name="Picture 2" descr="luvas-de-latex-sem-po-xs-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169980"/>
            <a:ext cx="3377493" cy="3973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970819" y="2358689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  <a:latin typeface="Tekton Pro Bold"/>
                <a:cs typeface="Tekton Pro Bold"/>
              </a:rPr>
              <a:t>To soap and water or HR 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5420EE0-0534-66BF-6003-465B6A5881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4022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42253" y="0"/>
            <a:ext cx="8001000" cy="986118"/>
          </a:xfrm>
        </p:spPr>
        <p:txBody>
          <a:bodyPr/>
          <a:lstStyle/>
          <a:p>
            <a:r>
              <a:rPr lang="en-US" dirty="0"/>
              <a:t>Efficacy of gloves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6118"/>
            <a:ext cx="6949450" cy="40683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207451" y="4752128"/>
            <a:ext cx="34949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200" dirty="0"/>
              <a:t>Olsen RJ et al. JAMA. 1993 Jul 21;270(3):350-3.</a:t>
            </a:r>
            <a:endParaRPr lang="en-US" sz="1200" dirty="0"/>
          </a:p>
        </p:txBody>
      </p:sp>
      <p:pic>
        <p:nvPicPr>
          <p:cNvPr id="8" name="Picture 7" descr="luvas-de-latex-sem-po-xs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77774" y="2"/>
            <a:ext cx="1666229" cy="19602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937460">
            <a:off x="7007518" y="2017062"/>
            <a:ext cx="2405641" cy="1323439"/>
          </a:xfrm>
          <a:prstGeom prst="rect">
            <a:avLst/>
          </a:prstGeom>
          <a:solidFill>
            <a:srgbClr val="FF0000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2-4 log reduction</a:t>
            </a:r>
          </a:p>
          <a:p>
            <a:endParaRPr lang="en-US" sz="2000" dirty="0"/>
          </a:p>
          <a:p>
            <a:r>
              <a:rPr lang="en-US" sz="2000" dirty="0"/>
              <a:t>99% to 99.99% </a:t>
            </a:r>
          </a:p>
          <a:p>
            <a:r>
              <a:rPr lang="en-US" sz="2000" dirty="0"/>
              <a:t>protective!</a:t>
            </a:r>
          </a:p>
        </p:txBody>
      </p:sp>
      <p:sp>
        <p:nvSpPr>
          <p:cNvPr id="9" name="Slide Number Placeholder 2">
            <a:extLst>
              <a:ext uri="{FF2B5EF4-FFF2-40B4-BE49-F238E27FC236}">
                <a16:creationId xmlns:a16="http://schemas.microsoft.com/office/drawing/2014/main" xmlns="" id="{3D8C106C-39F3-D2C1-680E-6F0E3F98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4673387"/>
            <a:ext cx="508000" cy="3571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59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063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3690" y="4263756"/>
            <a:ext cx="1262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CDC 2019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0650"/>
          <a:stretch/>
        </p:blipFill>
        <p:spPr>
          <a:xfrm>
            <a:off x="0" y="0"/>
            <a:ext cx="7433434" cy="22336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517" y="2086565"/>
            <a:ext cx="3601767" cy="296616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4A5EF1F0-E80F-E3C0-0DC4-B8F3257B3F9C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6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4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1447" y="133329"/>
            <a:ext cx="8001000" cy="1143000"/>
          </a:xfrm>
        </p:spPr>
        <p:txBody>
          <a:bodyPr/>
          <a:lstStyle/>
          <a:p>
            <a:r>
              <a:rPr lang="en-US" sz="2800" dirty="0"/>
              <a:t>Impact of glove use to protect against C. </a:t>
            </a:r>
            <a:r>
              <a:rPr lang="en-US" sz="2800" dirty="0" err="1"/>
              <a:t>difficile</a:t>
            </a:r>
            <a:endParaRPr lang="en-US" sz="28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06577" y="1240751"/>
            <a:ext cx="8001000" cy="1329132"/>
          </a:xfrm>
        </p:spPr>
        <p:txBody>
          <a:bodyPr/>
          <a:lstStyle/>
          <a:p>
            <a:r>
              <a:rPr lang="en-US" dirty="0"/>
              <a:t>Hands of 35 HCWs sampled after caring for C. </a:t>
            </a:r>
            <a:r>
              <a:rPr lang="en-US" dirty="0" err="1"/>
              <a:t>difficile</a:t>
            </a:r>
            <a:r>
              <a:rPr lang="en-US" dirty="0"/>
              <a:t> patient</a:t>
            </a:r>
          </a:p>
          <a:p>
            <a:pPr lvl="1"/>
            <a:r>
              <a:rPr lang="en-US" dirty="0"/>
              <a:t>20/35 (57%) acquired C. </a:t>
            </a:r>
            <a:r>
              <a:rPr lang="en-US" dirty="0" err="1"/>
              <a:t>difficile</a:t>
            </a:r>
            <a:r>
              <a:rPr lang="en-US" dirty="0"/>
              <a:t> on their hands</a:t>
            </a:r>
          </a:p>
          <a:p>
            <a:pPr lvl="1"/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1082488" y="2475346"/>
          <a:ext cx="6694518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15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315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15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r>
                        <a:rPr lang="en-US" sz="1800" dirty="0"/>
                        <a:t>Glove</a:t>
                      </a:r>
                      <a:r>
                        <a:rPr lang="en-US" sz="1800" baseline="0" dirty="0"/>
                        <a:t> use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Hand washing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Presence</a:t>
                      </a:r>
                      <a:r>
                        <a:rPr lang="en-US" sz="1800" baseline="0" dirty="0"/>
                        <a:t> of C. </a:t>
                      </a:r>
                      <a:r>
                        <a:rPr lang="en-US" sz="1800" baseline="0" dirty="0" err="1"/>
                        <a:t>difficile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7/15 (47%)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Regular soap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14/16 (88%)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/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0/4 (0%)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62382" y="4227946"/>
            <a:ext cx="4650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Gloves: the best “hand hygiene” technique?</a:t>
            </a:r>
          </a:p>
        </p:txBody>
      </p:sp>
      <p:sp>
        <p:nvSpPr>
          <p:cNvPr id="8" name="Rectangle 7"/>
          <p:cNvSpPr/>
          <p:nvPr/>
        </p:nvSpPr>
        <p:spPr>
          <a:xfrm>
            <a:off x="4705659" y="4852459"/>
            <a:ext cx="44588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McFarland LV et al. N </a:t>
            </a:r>
            <a:r>
              <a:rPr lang="en-US" sz="1200" dirty="0" err="1"/>
              <a:t>Engl</a:t>
            </a:r>
            <a:r>
              <a:rPr lang="en-US" sz="1200" dirty="0"/>
              <a:t> J Med. 1989 Jan 26;320(4):204-10.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EA9919E-BD87-7A80-67FD-54659A955A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07886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512948"/>
            <a:ext cx="9144000" cy="6305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8604593" y="6484094"/>
            <a:ext cx="2728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cap="small" dirty="0">
                <a:solidFill>
                  <a:schemeClr val="bg1">
                    <a:lumMod val="50000"/>
                  </a:schemeClr>
                </a:solidFill>
                <a:latin typeface="Century Gothic"/>
                <a:cs typeface="Century Gothic"/>
              </a:rPr>
              <a:t>7</a:t>
            </a:r>
            <a:endParaRPr lang="en-US" sz="1000" i="1" cap="small" dirty="0">
              <a:solidFill>
                <a:schemeClr val="bg1">
                  <a:lumMod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1269942" y="35579"/>
            <a:ext cx="7416863" cy="114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6600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6" charset="0"/>
                <a:ea typeface="ＭＳ Ｐゴシック" pitchFamily="-106" charset="-128"/>
                <a:cs typeface="ＭＳ Ｐゴシック" pitchFamily="-106" charset="-128"/>
              </a:defRPr>
            </a:lvl9pPr>
          </a:lstStyle>
          <a:p>
            <a:r>
              <a:rPr lang="en-US" sz="2800" dirty="0"/>
              <a:t>We </a:t>
            </a:r>
            <a:r>
              <a:rPr lang="en-US" sz="2800" b="1" u="sng" dirty="0">
                <a:solidFill>
                  <a:srgbClr val="FF0000"/>
                </a:solidFill>
              </a:rPr>
              <a:t>NEED</a:t>
            </a:r>
            <a:r>
              <a:rPr lang="en-US" sz="2800" dirty="0"/>
              <a:t> gloves against </a:t>
            </a:r>
            <a:r>
              <a:rPr lang="en-US" sz="2800" i="1" dirty="0"/>
              <a:t>C. </a:t>
            </a:r>
            <a:r>
              <a:rPr lang="en-US" sz="2800" i="1" dirty="0" err="1"/>
              <a:t>difficile</a:t>
            </a:r>
            <a:r>
              <a:rPr lang="en-US" sz="2800" dirty="0"/>
              <a:t>!</a:t>
            </a:r>
          </a:p>
        </p:txBody>
      </p:sp>
      <p:pic>
        <p:nvPicPr>
          <p:cNvPr id="93" name="Picture 92" descr="Picture 9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407" b="67870" l="21406" r="39375">
                        <a14:foregroundMark x1="39010" y1="62037" x2="39010" y2="62037"/>
                        <a14:foregroundMark x1="34635" y1="67870" x2="34635" y2="67870"/>
                        <a14:foregroundMark x1="27292" y1="58611" x2="27292" y2="58611"/>
                        <a14:foregroundMark x1="22448" y1="48241" x2="22448" y2="48241"/>
                        <a14:foregroundMark x1="24375" y1="42500" x2="24375" y2="42500"/>
                        <a14:foregroundMark x1="22865" y1="46944" x2="22865" y2="46944"/>
                        <a14:foregroundMark x1="24635" y1="41574" x2="24635" y2="41574"/>
                        <a14:foregroundMark x1="28073" y1="39537" x2="28073" y2="39537"/>
                      </a14:backgroundRemoval>
                    </a14:imgEffect>
                  </a14:imgLayer>
                </a14:imgProps>
              </a:ext>
            </a:extLst>
          </a:blip>
          <a:srcRect l="19167" t="33704" r="58333" b="29259"/>
          <a:stretch>
            <a:fillRect/>
          </a:stretch>
        </p:blipFill>
        <p:spPr>
          <a:xfrm rot="1750289" flipH="1">
            <a:off x="2131300" y="1284629"/>
            <a:ext cx="590720" cy="578799"/>
          </a:xfrm>
          <a:prstGeom prst="rect">
            <a:avLst/>
          </a:prstGeom>
        </p:spPr>
      </p:pic>
      <p:pic>
        <p:nvPicPr>
          <p:cNvPr id="94" name="Picture 93" descr="Picture 10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222" b="68222" l="22167" r="39500"/>
                    </a14:imgEffect>
                  </a14:imgLayer>
                </a14:imgProps>
              </a:ext>
            </a:extLst>
          </a:blip>
          <a:srcRect l="20000" t="32222" r="58333" b="27778"/>
          <a:stretch>
            <a:fillRect/>
          </a:stretch>
        </p:blipFill>
        <p:spPr>
          <a:xfrm>
            <a:off x="1609689" y="881102"/>
            <a:ext cx="664922" cy="618119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 rot="3569031">
            <a:off x="3540435" y="830093"/>
            <a:ext cx="691642" cy="743558"/>
            <a:chOff x="2002156" y="2895600"/>
            <a:chExt cx="1426844" cy="1219200"/>
          </a:xfrm>
        </p:grpSpPr>
        <p:pic>
          <p:nvPicPr>
            <p:cNvPr id="96" name="Picture 95" descr="Picture 11.png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2F2F2"/>
                </a:clrFrom>
                <a:clrTo>
                  <a:srgbClr val="F2F2F2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2000" b="60964" l="25500" r="36167"/>
                      </a14:imgEffect>
                    </a14:imgLayer>
                  </a14:imgProps>
                </a:ext>
              </a:extLst>
            </a:blip>
            <a:srcRect l="24167" t="39630" r="62500" b="36666"/>
            <a:stretch>
              <a:fillRect/>
            </a:stretch>
          </p:blipFill>
          <p:spPr>
            <a:xfrm>
              <a:off x="2209800" y="2895600"/>
              <a:ext cx="1219200" cy="1219200"/>
            </a:xfrm>
            <a:prstGeom prst="rect">
              <a:avLst/>
            </a:prstGeom>
          </p:spPr>
        </p:pic>
        <p:sp>
          <p:nvSpPr>
            <p:cNvPr id="97" name="Oval 96"/>
            <p:cNvSpPr/>
            <p:nvPr/>
          </p:nvSpPr>
          <p:spPr>
            <a:xfrm rot="1092440">
              <a:off x="2248921" y="3037647"/>
              <a:ext cx="152400" cy="2983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2097406" y="2898800"/>
              <a:ext cx="277705" cy="177774"/>
              <a:chOff x="535306" y="2721000"/>
              <a:chExt cx="277705" cy="177774"/>
            </a:xfrm>
          </p:grpSpPr>
          <p:cxnSp>
            <p:nvCxnSpPr>
              <p:cNvPr id="103" name="Straight Connector 102"/>
              <p:cNvCxnSpPr/>
              <p:nvPr/>
            </p:nvCxnSpPr>
            <p:spPr>
              <a:xfrm>
                <a:off x="558800" y="2744495"/>
                <a:ext cx="232833" cy="131233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Oval 103"/>
              <p:cNvSpPr/>
              <p:nvPr/>
            </p:nvSpPr>
            <p:spPr>
              <a:xfrm>
                <a:off x="767292" y="28530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Oval 104"/>
              <p:cNvSpPr/>
              <p:nvPr/>
            </p:nvSpPr>
            <p:spPr>
              <a:xfrm>
                <a:off x="535306" y="272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 rot="20887594">
              <a:off x="2002156" y="3168675"/>
              <a:ext cx="277705" cy="177774"/>
              <a:chOff x="535306" y="2721000"/>
              <a:chExt cx="277705" cy="177774"/>
            </a:xfrm>
          </p:grpSpPr>
          <p:cxnSp>
            <p:nvCxnSpPr>
              <p:cNvPr id="100" name="Straight Connector 99"/>
              <p:cNvCxnSpPr/>
              <p:nvPr/>
            </p:nvCxnSpPr>
            <p:spPr>
              <a:xfrm>
                <a:off x="558800" y="2744495"/>
                <a:ext cx="232833" cy="131233"/>
              </a:xfrm>
              <a:prstGeom prst="line">
                <a:avLst/>
              </a:prstGeom>
              <a:ln w="47625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Oval 100"/>
              <p:cNvSpPr/>
              <p:nvPr/>
            </p:nvSpPr>
            <p:spPr>
              <a:xfrm>
                <a:off x="767292" y="285305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01"/>
              <p:cNvSpPr/>
              <p:nvPr/>
            </p:nvSpPr>
            <p:spPr>
              <a:xfrm>
                <a:off x="535306" y="272100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06" name="TextBox 105"/>
          <p:cNvSpPr txBox="1"/>
          <p:nvPr/>
        </p:nvSpPr>
        <p:spPr>
          <a:xfrm>
            <a:off x="2735940" y="881099"/>
            <a:ext cx="5504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gloving</a:t>
            </a:r>
          </a:p>
        </p:txBody>
      </p:sp>
      <p:cxnSp>
        <p:nvCxnSpPr>
          <p:cNvPr id="107" name="Straight Arrow Connector 106"/>
          <p:cNvCxnSpPr/>
          <p:nvPr/>
        </p:nvCxnSpPr>
        <p:spPr>
          <a:xfrm>
            <a:off x="2426661" y="1134197"/>
            <a:ext cx="105675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3354574" y="1499219"/>
            <a:ext cx="14270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C. </a:t>
            </a:r>
            <a:r>
              <a:rPr lang="en-US" sz="900" dirty="0" err="1"/>
              <a:t>Difficile</a:t>
            </a:r>
            <a:r>
              <a:rPr lang="en-US" sz="900" dirty="0"/>
              <a:t> contaminated </a:t>
            </a:r>
          </a:p>
          <a:p>
            <a:r>
              <a:rPr lang="en-US" sz="900" dirty="0"/>
              <a:t>gloves</a:t>
            </a:r>
          </a:p>
        </p:txBody>
      </p:sp>
      <p:cxnSp>
        <p:nvCxnSpPr>
          <p:cNvPr id="109" name="Straight Arrow Connector 108"/>
          <p:cNvCxnSpPr/>
          <p:nvPr/>
        </p:nvCxnSpPr>
        <p:spPr>
          <a:xfrm>
            <a:off x="4346062" y="1106610"/>
            <a:ext cx="795425" cy="1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0" name="Picture 109" descr="Picture 10.png"/>
          <p:cNvPicPr>
            <a:picLocks noChangeAspect="1"/>
          </p:cNvPicPr>
          <p:nvPr/>
        </p:nvPicPr>
        <p:blipFill>
          <a:blip r:embed="rId8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6204" b="68056" l="19948" r="39427">
                        <a14:foregroundMark x1="20990" y1="47037" x2="20990" y2="47037"/>
                        <a14:foregroundMark x1="19948" y1="46019" x2="19948" y2="46019"/>
                        <a14:foregroundMark x1="29271" y1="36204" x2="29271" y2="36204"/>
                        <a14:foregroundMark x1="34219" y1="37778" x2="34219" y2="37778"/>
                        <a14:foregroundMark x1="37031" y1="45000" x2="37031" y2="45000"/>
                        <a14:foregroundMark x1="38594" y1="54259" x2="38594" y2="54259"/>
                        <a14:foregroundMark x1="38594" y1="56296" x2="38594" y2="56296"/>
                        <a14:foregroundMark x1="39115" y1="54722" x2="39115" y2="54722"/>
                      </a14:backgroundRemoval>
                    </a14:imgEffect>
                  </a14:imgLayer>
                </a14:imgProps>
              </a:ext>
            </a:extLst>
          </a:blip>
          <a:srcRect l="20000" t="32222" r="58333" b="27778"/>
          <a:stretch>
            <a:fillRect/>
          </a:stretch>
        </p:blipFill>
        <p:spPr>
          <a:xfrm>
            <a:off x="5185871" y="701257"/>
            <a:ext cx="664922" cy="618119"/>
          </a:xfrm>
          <a:prstGeom prst="rect">
            <a:avLst/>
          </a:prstGeom>
        </p:spPr>
      </p:pic>
      <p:pic>
        <p:nvPicPr>
          <p:cNvPr id="111" name="Picture 110" descr="Picture 9.png"/>
          <p:cNvPicPr>
            <a:picLocks noChangeAspect="1"/>
          </p:cNvPicPr>
          <p:nvPr/>
        </p:nvPicPr>
        <p:blipFill>
          <a:blip r:embed="rId10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l="19167" t="33704" r="58333" b="29259"/>
          <a:stretch>
            <a:fillRect/>
          </a:stretch>
        </p:blipFill>
        <p:spPr>
          <a:xfrm rot="5191836" flipH="1">
            <a:off x="5070519" y="1421638"/>
            <a:ext cx="487759" cy="504511"/>
          </a:xfrm>
          <a:prstGeom prst="rect">
            <a:avLst/>
          </a:prstGeom>
        </p:spPr>
      </p:pic>
      <p:sp>
        <p:nvSpPr>
          <p:cNvPr id="112" name="Freeform 111"/>
          <p:cNvSpPr/>
          <p:nvPr/>
        </p:nvSpPr>
        <p:spPr>
          <a:xfrm>
            <a:off x="4616483" y="1106607"/>
            <a:ext cx="466075" cy="342324"/>
          </a:xfrm>
          <a:custGeom>
            <a:avLst/>
            <a:gdLst>
              <a:gd name="connsiteX0" fmla="*/ 0 w 558045"/>
              <a:gd name="connsiteY0" fmla="*/ 0 h 529204"/>
              <a:gd name="connsiteX1" fmla="*/ 269401 w 558045"/>
              <a:gd name="connsiteY1" fmla="*/ 115463 h 529204"/>
              <a:gd name="connsiteX2" fmla="*/ 558045 w 558045"/>
              <a:gd name="connsiteY2" fmla="*/ 529204 h 529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58045" h="529204">
                <a:moveTo>
                  <a:pt x="0" y="0"/>
                </a:moveTo>
                <a:cubicBezTo>
                  <a:pt x="88197" y="13631"/>
                  <a:pt x="176394" y="27263"/>
                  <a:pt x="269401" y="115463"/>
                </a:cubicBezTo>
                <a:cubicBezTo>
                  <a:pt x="362408" y="203663"/>
                  <a:pt x="558045" y="529204"/>
                  <a:pt x="558045" y="529204"/>
                </a:cubicBezTo>
              </a:path>
            </a:pathLst>
          </a:cu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TextBox 112"/>
          <p:cNvSpPr txBox="1"/>
          <p:nvPr/>
        </p:nvSpPr>
        <p:spPr>
          <a:xfrm>
            <a:off x="4024800" y="1979232"/>
            <a:ext cx="11767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Glove removal</a:t>
            </a:r>
          </a:p>
        </p:txBody>
      </p:sp>
      <p:pic>
        <p:nvPicPr>
          <p:cNvPr id="114" name="Picture 113" descr="Picture 12.png"/>
          <p:cNvPicPr>
            <a:picLocks noChangeAspect="1"/>
          </p:cNvPicPr>
          <p:nvPr/>
        </p:nvPicPr>
        <p:blipFill>
          <a:blip r:embed="rId11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4815" b="70648" l="22813" r="37448">
                        <a14:foregroundMark x1="23073" y1="58426" x2="23073" y2="58426"/>
                        <a14:foregroundMark x1="34740" y1="40926" x2="34740" y2="40926"/>
                        <a14:foregroundMark x1="30417" y1="47130" x2="30417" y2="47130"/>
                        <a14:foregroundMark x1="29219" y1="47130" x2="29219" y2="47130"/>
                        <a14:foregroundMark x1="29583" y1="49167" x2="29583" y2="49167"/>
                        <a14:foregroundMark x1="30417" y1="50463" x2="30417" y2="50463"/>
                        <a14:foregroundMark x1="29219" y1="51481" x2="29219" y2="51481"/>
                        <a14:foregroundMark x1="29896" y1="63056" x2="29896" y2="63056"/>
                        <a14:foregroundMark x1="34531" y1="62037" x2="34531" y2="62037"/>
                        <a14:foregroundMark x1="30521" y1="50463" x2="30521" y2="50463"/>
                        <a14:foregroundMark x1="30521" y1="46852" x2="30521" y2="46852"/>
                        <a14:foregroundMark x1="29323" y1="46944" x2="29323" y2="46944"/>
                        <a14:foregroundMark x1="35208" y1="35278" x2="35208" y2="35278"/>
                        <a14:foregroundMark x1="35677" y1="34907" x2="35677" y2="34907"/>
                        <a14:foregroundMark x1="29844" y1="48889" x2="29844" y2="48889"/>
                        <a14:foregroundMark x1="29844" y1="48889" x2="29844" y2="48889"/>
                        <a14:foregroundMark x1="29948" y1="48704" x2="29948" y2="48704"/>
                        <a14:foregroundMark x1="29427" y1="51111" x2="29427" y2="51111"/>
                        <a14:foregroundMark x1="34792" y1="61481" x2="34792" y2="61481"/>
                        <a14:foregroundMark x1="34792" y1="61667" x2="34792" y2="61667"/>
                        <a14:foregroundMark x1="30000" y1="68889" x2="30000" y2="68889"/>
                        <a14:foregroundMark x1="22813" y1="60278" x2="22813" y2="60278"/>
                        <a14:foregroundMark x1="28438" y1="70648" x2="28438" y2="70648"/>
                      </a14:backgroundRemoval>
                    </a14:imgEffect>
                  </a14:imgLayer>
                </a14:imgProps>
              </a:ext>
            </a:extLst>
          </a:blip>
          <a:srcRect l="22097" t="32345" r="60833" b="28183"/>
          <a:stretch>
            <a:fillRect/>
          </a:stretch>
        </p:blipFill>
        <p:spPr>
          <a:xfrm>
            <a:off x="6520311" y="636569"/>
            <a:ext cx="816904" cy="951157"/>
          </a:xfrm>
          <a:prstGeom prst="rect">
            <a:avLst/>
          </a:prstGeom>
        </p:spPr>
      </p:pic>
      <p:cxnSp>
        <p:nvCxnSpPr>
          <p:cNvPr id="115" name="Straight Arrow Connector 114"/>
          <p:cNvCxnSpPr/>
          <p:nvPr/>
        </p:nvCxnSpPr>
        <p:spPr>
          <a:xfrm>
            <a:off x="5925520" y="1131826"/>
            <a:ext cx="494862" cy="11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5782451" y="2016446"/>
            <a:ext cx="8856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HR or HW</a:t>
            </a:r>
          </a:p>
        </p:txBody>
      </p:sp>
      <p:sp>
        <p:nvSpPr>
          <p:cNvPr id="117" name="Freeform 116"/>
          <p:cNvSpPr/>
          <p:nvPr/>
        </p:nvSpPr>
        <p:spPr>
          <a:xfrm rot="11368879">
            <a:off x="2768999" y="1114117"/>
            <a:ext cx="340418" cy="331379"/>
          </a:xfrm>
          <a:custGeom>
            <a:avLst/>
            <a:gdLst>
              <a:gd name="connsiteX0" fmla="*/ 365615 w 365615"/>
              <a:gd name="connsiteY0" fmla="*/ 0 h 307900"/>
              <a:gd name="connsiteX1" fmla="*/ 182807 w 365615"/>
              <a:gd name="connsiteY1" fmla="*/ 57731 h 307900"/>
              <a:gd name="connsiteX2" fmla="*/ 0 w 365615"/>
              <a:gd name="connsiteY2" fmla="*/ 307900 h 307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5615" h="307900">
                <a:moveTo>
                  <a:pt x="365615" y="0"/>
                </a:moveTo>
                <a:cubicBezTo>
                  <a:pt x="304679" y="3207"/>
                  <a:pt x="243743" y="6414"/>
                  <a:pt x="182807" y="57731"/>
                </a:cubicBezTo>
                <a:cubicBezTo>
                  <a:pt x="121871" y="109048"/>
                  <a:pt x="0" y="307900"/>
                  <a:pt x="0" y="307900"/>
                </a:cubicBezTo>
              </a:path>
            </a:pathLst>
          </a:cu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0" name="Group 119"/>
          <p:cNvGrpSpPr/>
          <p:nvPr/>
        </p:nvGrpSpPr>
        <p:grpSpPr>
          <a:xfrm>
            <a:off x="283882" y="1969557"/>
            <a:ext cx="8546870" cy="2807818"/>
            <a:chOff x="283882" y="1786776"/>
            <a:chExt cx="8546870" cy="3200975"/>
          </a:xfrm>
        </p:grpSpPr>
        <p:sp>
          <p:nvSpPr>
            <p:cNvPr id="63" name="Rounded Rectangle 62"/>
            <p:cNvSpPr/>
            <p:nvPr/>
          </p:nvSpPr>
          <p:spPr>
            <a:xfrm>
              <a:off x="315426" y="3585260"/>
              <a:ext cx="8515326" cy="680050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92741" y="3771375"/>
              <a:ext cx="711200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0 Log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4148973" y="3766897"/>
              <a:ext cx="827246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2-4 log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639873" y="3778360"/>
              <a:ext cx="3482125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Hand rubbing with ABHRS + gloves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120223" y="3804589"/>
              <a:ext cx="310191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7232038" y="3804589"/>
              <a:ext cx="310191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7785112" y="3792260"/>
              <a:ext cx="897058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2-4 Log</a:t>
              </a:r>
            </a:p>
          </p:txBody>
        </p:sp>
        <p:sp>
          <p:nvSpPr>
            <p:cNvPr id="72" name="Rounded Rectangle 71"/>
            <p:cNvSpPr/>
            <p:nvPr/>
          </p:nvSpPr>
          <p:spPr>
            <a:xfrm>
              <a:off x="303998" y="4307701"/>
              <a:ext cx="8526754" cy="680050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878107" y="4493816"/>
              <a:ext cx="897058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1-2 Log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058459" y="4483289"/>
              <a:ext cx="897058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2-4 Log 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49367" y="4500801"/>
              <a:ext cx="2355241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Hand washing + gloves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109005" y="4527030"/>
              <a:ext cx="310191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220820" y="4527030"/>
              <a:ext cx="310191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770902" y="4514701"/>
              <a:ext cx="1059849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3 – 6 Log</a:t>
              </a:r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295310" y="2131317"/>
              <a:ext cx="8535441" cy="680050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5872996" y="2317432"/>
              <a:ext cx="711200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0 Log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4286908" y="2312954"/>
              <a:ext cx="397253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nil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27497" y="2312954"/>
              <a:ext cx="3081219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Hand rubbing with ABHRS only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100478" y="2350646"/>
              <a:ext cx="310191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212293" y="2350646"/>
              <a:ext cx="310191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768783" y="2338316"/>
              <a:ext cx="711200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0 Log</a:t>
              </a:r>
            </a:p>
          </p:txBody>
        </p:sp>
        <p:sp>
          <p:nvSpPr>
            <p:cNvPr id="86" name="Rounded Rectangle 85"/>
            <p:cNvSpPr/>
            <p:nvPr/>
          </p:nvSpPr>
          <p:spPr>
            <a:xfrm>
              <a:off x="283882" y="2853758"/>
              <a:ext cx="8546869" cy="680050"/>
            </a:xfrm>
            <a:prstGeom prst="roundRect">
              <a:avLst/>
            </a:prstGeom>
            <a:solidFill>
              <a:schemeClr val="tx1"/>
            </a:solidFill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858362" y="3039872"/>
              <a:ext cx="897058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1-2 Log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286908" y="3035394"/>
              <a:ext cx="397253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nil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636991" y="3046859"/>
              <a:ext cx="1954335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Hand washing only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5089260" y="3073087"/>
              <a:ext cx="310191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201075" y="3073087"/>
              <a:ext cx="310191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=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754149" y="3060758"/>
              <a:ext cx="897058" cy="385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1-2 Log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7960714" y="1786776"/>
              <a:ext cx="519269" cy="315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Total</a:t>
              </a:r>
            </a:p>
          </p:txBody>
        </p:sp>
      </p:grpSp>
      <p:pic>
        <p:nvPicPr>
          <p:cNvPr id="3" name="Picture 2" descr="Grubby_Mitts_standard_sleeve_art.jpg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6" y="1635345"/>
            <a:ext cx="1379164" cy="137916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3E8B91-E1BB-56A4-282A-F61F6D452E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56635" y="4766211"/>
            <a:ext cx="508000" cy="357188"/>
          </a:xfrm>
        </p:spPr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1143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4324" y="3206412"/>
            <a:ext cx="8359151" cy="85725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Improving environmental cleaning?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34EE685F-44E2-2A2B-B58F-72C25F326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8142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77023"/>
            <a:ext cx="8229600" cy="2417600"/>
          </a:xfrm>
        </p:spPr>
        <p:txBody>
          <a:bodyPr>
            <a:normAutofit/>
          </a:bodyPr>
          <a:lstStyle/>
          <a:p>
            <a:r>
              <a:rPr lang="en-US" dirty="0"/>
              <a:t>Multimodal intervention to improve routine cleaning</a:t>
            </a:r>
          </a:p>
          <a:p>
            <a:pPr lvl="1"/>
            <a:r>
              <a:rPr lang="en-US" dirty="0"/>
              <a:t>Better product use</a:t>
            </a:r>
          </a:p>
          <a:p>
            <a:pPr lvl="1"/>
            <a:r>
              <a:rPr lang="en-US" dirty="0"/>
              <a:t>Improved technique</a:t>
            </a:r>
          </a:p>
          <a:p>
            <a:pPr lvl="1"/>
            <a:r>
              <a:rPr lang="en-US" dirty="0"/>
              <a:t>Education </a:t>
            </a:r>
          </a:p>
          <a:p>
            <a:pPr lvl="1"/>
            <a:r>
              <a:rPr lang="en-US" dirty="0"/>
              <a:t>Auditing and feedback</a:t>
            </a:r>
          </a:p>
          <a:p>
            <a:pPr lvl="1"/>
            <a:r>
              <a:rPr lang="en-US" dirty="0"/>
              <a:t>Communication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20359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19608" y="4287757"/>
            <a:ext cx="32641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900" dirty="0"/>
              <a:t>Mitchell BG et al. Lancet Infect Dis. 2019 Apr;19(4):410-418. </a:t>
            </a:r>
            <a:endParaRPr lang="en-US" sz="9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80C2E4BE-2319-5378-F64F-5EA72895F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3829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20359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0188" y="4736565"/>
            <a:ext cx="32641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900" dirty="0"/>
              <a:t>Mitchell BG et al. Lancet Infect Dis. 2019 Apr;19(4):410-418. </a:t>
            </a:r>
            <a:endParaRPr lang="en-US" sz="9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427" y="381468"/>
            <a:ext cx="6163827" cy="428427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2F4EA81C-2E10-90A7-0D0D-480FB23897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8836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20359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7562" y="4774168"/>
            <a:ext cx="32641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900" dirty="0"/>
              <a:t>Mitchell BG et al. Lancet Infect Dis. 2019 Apr;19(4):410-418. </a:t>
            </a:r>
            <a:endParaRPr lang="en-US" sz="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1228" y="539758"/>
            <a:ext cx="6272668" cy="42344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30548" y="2630583"/>
            <a:ext cx="2366703" cy="6463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>
                <a:solidFill>
                  <a:schemeClr val="bg1"/>
                </a:solidFill>
                <a:sym typeface="Wingdings"/>
              </a:rPr>
              <a:t> 50% cleaning high-touch surfaces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770FD1-A1EB-977D-EE05-1BDE470AA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99031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9144000" cy="20359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79808" y="4799743"/>
            <a:ext cx="32641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900" dirty="0"/>
              <a:t>Mitchell BG et al. Lancet Infect Dis. 2019 Apr;19(4):410-418. </a:t>
            </a:r>
            <a:endParaRPr lang="en-US" sz="9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907" y="0"/>
            <a:ext cx="2962275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0165" y="827329"/>
            <a:ext cx="5638800" cy="30353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12072" y="2661057"/>
            <a:ext cx="2434116" cy="234353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312072" y="2244087"/>
            <a:ext cx="2434116" cy="234353"/>
          </a:xfrm>
          <a:prstGeom prst="rect">
            <a:avLst/>
          </a:prstGeom>
          <a:noFill/>
          <a:ln w="28575" cmpd="sng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C8C5D68D-B5FC-CAEF-4A2F-FCADDCF92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8459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06808" y="4736565"/>
            <a:ext cx="326410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900" dirty="0"/>
              <a:t>Mitchell BG et al. Lancet Infect Dis. 2019 Apr;19(4):410-418. </a:t>
            </a:r>
            <a:endParaRPr lang="en-US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96" y="466301"/>
            <a:ext cx="6048641" cy="41939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1936A19-76EE-CFFF-3CC0-0BAC10BD3C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170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63951"/>
            <a:ext cx="6896100" cy="299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6212" y="3334596"/>
            <a:ext cx="52264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Impact of universal bleach routine disinfection on </a:t>
            </a:r>
            <a:r>
              <a:rPr lang="en-US" i="1" dirty="0"/>
              <a:t>C. difficile </a:t>
            </a:r>
            <a:r>
              <a:rPr lang="en-US" dirty="0"/>
              <a:t>contamination of patient rooms (instead of quaternary ammonium)</a:t>
            </a:r>
          </a:p>
        </p:txBody>
      </p:sp>
      <p:sp>
        <p:nvSpPr>
          <p:cNvPr id="8" name="Rectangle 7"/>
          <p:cNvSpPr/>
          <p:nvPr/>
        </p:nvSpPr>
        <p:spPr>
          <a:xfrm>
            <a:off x="4488053" y="478836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Ng Wong YK et al. Am J Infect Control. 2019 Jul;47(7):843-845.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76B2863-1447-7F74-A83F-D8A8594E2E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4212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600" y="63951"/>
            <a:ext cx="6896100" cy="2997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095" y="1625194"/>
            <a:ext cx="4357963" cy="28719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8400" y="4419330"/>
            <a:ext cx="6807200" cy="330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488053" y="4788361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Ng Wong YK et al. Am J Infect Control. 2019 Jul;47(7):843-845.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14A4B02-A96E-1DE3-AEA9-3289EB8749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878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758" y="485916"/>
            <a:ext cx="5386578" cy="43369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7627"/>
          <a:stretch/>
        </p:blipFill>
        <p:spPr>
          <a:xfrm>
            <a:off x="115462" y="2"/>
            <a:ext cx="5911046" cy="16418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7118" y="293731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376106" y="956832"/>
            <a:ext cx="43619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38F3E"/>
                </a:solidFill>
              </a:rPr>
              <a:t>47%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94202" y="909177"/>
            <a:ext cx="43619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38F3E"/>
                </a:solidFill>
              </a:rPr>
              <a:t>49%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12299" y="809149"/>
            <a:ext cx="43619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38F3E"/>
                </a:solidFill>
              </a:rPr>
              <a:t>37%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82795" y="969204"/>
            <a:ext cx="43619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38F3E"/>
                </a:solidFill>
              </a:rPr>
              <a:t>38%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00891" y="1056859"/>
            <a:ext cx="43619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38F3E"/>
                </a:solidFill>
              </a:rPr>
              <a:t>36%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618988" y="1127285"/>
            <a:ext cx="43619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38F3E"/>
                </a:solidFill>
              </a:rPr>
              <a:t>29%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89484" y="1179657"/>
            <a:ext cx="43619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rgbClr val="338F3E"/>
                </a:solidFill>
              </a:rPr>
              <a:t>28.5%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18986" y="442976"/>
            <a:ext cx="10170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338F3E"/>
                </a:solidFill>
              </a:rPr>
              <a:t>% NAP1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022601" y="4786995"/>
            <a:ext cx="338081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sz="1050" dirty="0"/>
              <a:t>Katz K et al. CMAJ. 2018 Jun 25;190(25):E758-E765.</a:t>
            </a:r>
            <a:endParaRPr lang="en-US" sz="1050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xmlns="" id="{4A5EF1F0-E80F-E3C0-0DC4-B8F3257B3F9C}"/>
              </a:ext>
            </a:extLst>
          </p:cNvPr>
          <p:cNvSpPr txBox="1">
            <a:spLocks/>
          </p:cNvSpPr>
          <p:nvPr/>
        </p:nvSpPr>
        <p:spPr>
          <a:xfrm>
            <a:off x="8432800" y="4673387"/>
            <a:ext cx="508000" cy="3571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948312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76" b="14923"/>
          <a:stretch/>
        </p:blipFill>
        <p:spPr bwMode="auto">
          <a:xfrm>
            <a:off x="251520" y="339504"/>
            <a:ext cx="8572104" cy="3457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29105" y="4690845"/>
            <a:ext cx="242887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AU" sz="1050" dirty="0">
                <a:solidFill>
                  <a:prstClr val="black"/>
                </a:solidFill>
                <a:latin typeface="Calibri"/>
                <a:ea typeface="ＭＳ Ｐゴシック"/>
                <a:cs typeface="ＭＳ Ｐゴシック"/>
              </a:rPr>
              <a:t>Anderson et al. Lancet 2017; 389: 805-14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B069E804-7217-D58D-70F2-F07B7B783B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7590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2422770"/>
            <a:ext cx="7951196" cy="2092080"/>
          </a:xfrm>
        </p:spPr>
        <p:txBody>
          <a:bodyPr/>
          <a:lstStyle/>
          <a:p>
            <a:r>
              <a:rPr lang="en-US" dirty="0"/>
              <a:t>Secondary analysis of main BETR study</a:t>
            </a:r>
          </a:p>
          <a:p>
            <a:r>
              <a:rPr lang="en-US" dirty="0"/>
              <a:t>Population-level analysis</a:t>
            </a:r>
          </a:p>
          <a:p>
            <a:r>
              <a:rPr lang="en-US" dirty="0"/>
              <a:t>4 arms of terminal disinfection for carriers of AMR (</a:t>
            </a:r>
            <a:r>
              <a:rPr lang="en-US" dirty="0" err="1"/>
              <a:t>C.difficile</a:t>
            </a:r>
            <a:r>
              <a:rPr lang="en-US" dirty="0"/>
              <a:t>, VRE, MRSA and MDR A. </a:t>
            </a:r>
            <a:r>
              <a:rPr lang="en-US" dirty="0" err="1"/>
              <a:t>baumannii</a:t>
            </a:r>
            <a:r>
              <a:rPr lang="en-US" dirty="0"/>
              <a:t>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547" y="1"/>
            <a:ext cx="6897077" cy="22251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8765" y="4712517"/>
            <a:ext cx="391022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Anderson DJ et al. Lancet </a:t>
            </a:r>
            <a:r>
              <a:rPr lang="pt-BR" sz="1050" dirty="0" err="1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Infect</a:t>
            </a:r>
            <a:r>
              <a:rPr lang="pt-BR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pt-BR" sz="1050" dirty="0" err="1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Dis</a:t>
            </a:r>
            <a:r>
              <a:rPr lang="pt-BR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. 2018 Aug;18(8):845-853. </a:t>
            </a:r>
            <a:endParaRPr lang="en-US" sz="1050" dirty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4B56E18D-CB9A-877C-7032-C56194712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90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064000" y="2627925"/>
            <a:ext cx="1524000" cy="713154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7614"/>
          <a:stretch/>
        </p:blipFill>
        <p:spPr>
          <a:xfrm>
            <a:off x="0" y="1865927"/>
            <a:ext cx="9144000" cy="1350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4086"/>
          <a:stretch/>
        </p:blipFill>
        <p:spPr>
          <a:xfrm>
            <a:off x="0" y="1358923"/>
            <a:ext cx="9144000" cy="5070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78182" y="633888"/>
            <a:ext cx="3065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Universal </a:t>
            </a:r>
            <a:r>
              <a:rPr lang="en-US" sz="1400" dirty="0" err="1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sporicidal</a:t>
            </a:r>
            <a:r>
              <a:rPr lang="en-US" sz="140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for terminal cleaning of AMR room </a:t>
            </a:r>
          </a:p>
        </p:txBody>
      </p:sp>
      <p:sp>
        <p:nvSpPr>
          <p:cNvPr id="7" name="Right Bracket 6"/>
          <p:cNvSpPr/>
          <p:nvPr/>
        </p:nvSpPr>
        <p:spPr>
          <a:xfrm rot="16200000">
            <a:off x="6206922" y="-1099497"/>
            <a:ext cx="159182" cy="4757616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4000" y="3341100"/>
            <a:ext cx="152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Significant decrease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331401" y="4688003"/>
            <a:ext cx="391022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Anderson DJ et al. Lancet </a:t>
            </a:r>
            <a:r>
              <a:rPr lang="pt-BR" sz="1050" dirty="0" err="1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Infect</a:t>
            </a:r>
            <a:r>
              <a:rPr lang="pt-BR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pt-BR" sz="1050" dirty="0" err="1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Dis</a:t>
            </a:r>
            <a:r>
              <a:rPr lang="pt-BR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. 2018 Aug;18(8):845-853. </a:t>
            </a:r>
            <a:endParaRPr lang="en-US" sz="1050" dirty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845" y="3286858"/>
            <a:ext cx="2472609" cy="14011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3395615A-87AD-7EE0-C791-82C585695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8070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822480" y="2969828"/>
            <a:ext cx="2989385" cy="35171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7614"/>
          <a:stretch/>
        </p:blipFill>
        <p:spPr>
          <a:xfrm>
            <a:off x="0" y="1865927"/>
            <a:ext cx="9144000" cy="1350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4086"/>
          <a:stretch/>
        </p:blipFill>
        <p:spPr>
          <a:xfrm>
            <a:off x="0" y="1358923"/>
            <a:ext cx="9144000" cy="507023"/>
          </a:xfrm>
          <a:prstGeom prst="rect">
            <a:avLst/>
          </a:prstGeom>
        </p:spPr>
      </p:pic>
      <p:sp>
        <p:nvSpPr>
          <p:cNvPr id="7" name="Right Bracket 6"/>
          <p:cNvSpPr/>
          <p:nvPr/>
        </p:nvSpPr>
        <p:spPr>
          <a:xfrm rot="16200000">
            <a:off x="6206922" y="-1099497"/>
            <a:ext cx="159182" cy="4757616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5582" y="3438769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NO Significant decrease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31007"/>
          <a:stretch/>
        </p:blipFill>
        <p:spPr>
          <a:xfrm>
            <a:off x="3124284" y="3216385"/>
            <a:ext cx="2659141" cy="192711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778182" y="633888"/>
            <a:ext cx="3065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Universal </a:t>
            </a:r>
            <a:r>
              <a:rPr lang="en-US" sz="1400" dirty="0" err="1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sporicidal</a:t>
            </a:r>
            <a:r>
              <a:rPr lang="en-US" sz="140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for terminal cleaning of AMR room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700C9E78-2793-2B16-4BBE-5392C217C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008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07693" y="2608386"/>
            <a:ext cx="1572846" cy="7131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"/>
              <a:ea typeface="ＭＳ Ｐゴシック"/>
              <a:cs typeface="ＭＳ Ｐゴシック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7614"/>
          <a:stretch/>
        </p:blipFill>
        <p:spPr>
          <a:xfrm>
            <a:off x="0" y="1865927"/>
            <a:ext cx="9144000" cy="1350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4086"/>
          <a:stretch/>
        </p:blipFill>
        <p:spPr>
          <a:xfrm>
            <a:off x="0" y="1358923"/>
            <a:ext cx="9144000" cy="507023"/>
          </a:xfrm>
          <a:prstGeom prst="rect">
            <a:avLst/>
          </a:prstGeom>
        </p:spPr>
      </p:pic>
      <p:sp>
        <p:nvSpPr>
          <p:cNvPr id="7" name="Right Bracket 6"/>
          <p:cNvSpPr/>
          <p:nvPr/>
        </p:nvSpPr>
        <p:spPr>
          <a:xfrm rot="16200000">
            <a:off x="6206922" y="-1099497"/>
            <a:ext cx="159182" cy="4757616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56539" y="3328182"/>
            <a:ext cx="152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0000"/>
                </a:solidFill>
                <a:latin typeface="Arial"/>
                <a:ea typeface="ＭＳ Ｐゴシック"/>
                <a:cs typeface="ＭＳ Ｐゴシック"/>
              </a:rPr>
              <a:t>THERE’S MORE THAN P-VALUES TO CONSIDER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20692" y="3486472"/>
            <a:ext cx="282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Is this difference clinically meaningful?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2138" y="3374691"/>
            <a:ext cx="758092" cy="75809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522577" y="4776659"/>
            <a:ext cx="391022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Anderson DJ et al. Lancet </a:t>
            </a:r>
            <a:r>
              <a:rPr lang="pt-BR" sz="1050" dirty="0" err="1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Infect</a:t>
            </a:r>
            <a:r>
              <a:rPr lang="pt-BR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</a:t>
            </a:r>
            <a:r>
              <a:rPr lang="pt-BR" sz="1050" dirty="0" err="1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Dis</a:t>
            </a:r>
            <a:r>
              <a:rPr lang="pt-BR" sz="105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. 2018 Aug;18(8):845-853. </a:t>
            </a:r>
            <a:endParaRPr lang="en-US" sz="1050" dirty="0">
              <a:solidFill>
                <a:prstClr val="black"/>
              </a:solidFill>
              <a:latin typeface="Arial"/>
              <a:ea typeface="ＭＳ Ｐゴシック"/>
              <a:cs typeface="ＭＳ Ｐゴシック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78182" y="633888"/>
            <a:ext cx="3065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Universal </a:t>
            </a:r>
            <a:r>
              <a:rPr lang="en-US" sz="1400" dirty="0" err="1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sporicidal</a:t>
            </a:r>
            <a:r>
              <a:rPr lang="en-US" sz="1400" dirty="0">
                <a:solidFill>
                  <a:prstClr val="black"/>
                </a:solidFill>
                <a:latin typeface="Arial"/>
                <a:ea typeface="ＭＳ Ｐゴシック"/>
                <a:cs typeface="ＭＳ Ｐゴシック"/>
              </a:rPr>
              <a:t> for terminal cleaning of AMR room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280E287-ACEF-F450-2B82-2EFCCA1BB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9714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50" y="1827398"/>
            <a:ext cx="8359151" cy="857250"/>
          </a:xfrm>
        </p:spPr>
        <p:txBody>
          <a:bodyPr/>
          <a:lstStyle/>
          <a:p>
            <a:r>
              <a:rPr lang="en-US" dirty="0"/>
              <a:t>Clinical evidence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5EA32EC-3CFB-D346-78ED-282C85B79D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6529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Institut</a:t>
            </a:r>
            <a:r>
              <a:rPr lang="en-US" sz="3600" dirty="0"/>
              <a:t> </a:t>
            </a:r>
            <a:r>
              <a:rPr lang="en-US" sz="3600" dirty="0" err="1"/>
              <a:t>Universitaire</a:t>
            </a:r>
            <a:r>
              <a:rPr lang="en-US" sz="3600" dirty="0"/>
              <a:t> de </a:t>
            </a:r>
            <a:r>
              <a:rPr lang="en-US" sz="3600" dirty="0" err="1"/>
              <a:t>Cardiologie</a:t>
            </a:r>
            <a:r>
              <a:rPr lang="en-US" sz="3600" dirty="0"/>
              <a:t> et </a:t>
            </a:r>
            <a:r>
              <a:rPr lang="en-US" sz="3600" dirty="0" err="1"/>
              <a:t>Pneumologie</a:t>
            </a:r>
            <a:r>
              <a:rPr lang="en-US" sz="3600" dirty="0"/>
              <a:t> de Québec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301" y="1678641"/>
            <a:ext cx="4516535" cy="2836210"/>
          </a:xfrm>
        </p:spPr>
        <p:txBody>
          <a:bodyPr>
            <a:normAutofit/>
          </a:bodyPr>
          <a:lstStyle/>
          <a:p>
            <a:pPr lvl="1"/>
            <a:r>
              <a:rPr lang="fr-FR" dirty="0"/>
              <a:t>354-beds Canadian </a:t>
            </a:r>
            <a:r>
              <a:rPr lang="fr-FR" dirty="0" err="1"/>
              <a:t>tertiary</a:t>
            </a:r>
            <a:r>
              <a:rPr lang="fr-FR" dirty="0"/>
              <a:t> institution</a:t>
            </a:r>
            <a:r>
              <a:rPr lang="en-CA" dirty="0"/>
              <a:t> </a:t>
            </a:r>
            <a:br>
              <a:rPr lang="en-CA" dirty="0"/>
            </a:br>
            <a:endParaRPr lang="en-CA" dirty="0"/>
          </a:p>
          <a:p>
            <a:pPr lvl="1"/>
            <a:r>
              <a:rPr lang="fr-FR" dirty="0" err="1"/>
              <a:t>Endemic</a:t>
            </a:r>
            <a:r>
              <a:rPr lang="fr-FR" dirty="0"/>
              <a:t> for CDI </a:t>
            </a:r>
          </a:p>
          <a:p>
            <a:pPr lvl="1"/>
            <a:endParaRPr lang="fr-F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24306"/>
          <a:stretch/>
        </p:blipFill>
        <p:spPr>
          <a:xfrm>
            <a:off x="5188889" y="1678641"/>
            <a:ext cx="3955111" cy="304650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3CFEB31-3A39-840C-1488-F97DC2E73A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2224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4865" y="740362"/>
            <a:ext cx="9013746" cy="3594571"/>
            <a:chOff x="280800" y="939196"/>
            <a:chExt cx="9013746" cy="3594571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22879367"/>
                </p:ext>
              </p:extLst>
            </p:nvPr>
          </p:nvGraphicFramePr>
          <p:xfrm>
            <a:off x="280800" y="939196"/>
            <a:ext cx="9013746" cy="26567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Arrow Connector 5"/>
            <p:cNvCxnSpPr/>
            <p:nvPr/>
          </p:nvCxnSpPr>
          <p:spPr>
            <a:xfrm>
              <a:off x="7471465" y="1770803"/>
              <a:ext cx="0" cy="1608524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tailEnd type="none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3663505" y="3652717"/>
              <a:ext cx="18100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Surveillance period and year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168876" y="3361774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28869" y="3418845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2004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70091" y="3423174"/>
              <a:ext cx="4154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2005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869051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574650" y="3361774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045350" y="3424884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2006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276941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764109" y="3428304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2007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983003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474596" y="3424884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2008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684832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167113" y="3418845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2009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387123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869327" y="3423174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2010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6088952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73599" y="3424884"/>
              <a:ext cx="4052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2011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94418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281315" y="3418845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2012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7497305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980758" y="3428304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2013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8204888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666254" y="3423174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2014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32263" y="3423174"/>
              <a:ext cx="4154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2015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-526925" y="2239746"/>
              <a:ext cx="2109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CDI rates per 10,000 patient-days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8474" y="3933603"/>
              <a:ext cx="671283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100" dirty="0"/>
                <a:t>Incidence of healthcare-associated </a:t>
              </a:r>
              <a:r>
                <a:rPr lang="en-US" sz="1100" i="1" dirty="0"/>
                <a:t>Clostridium difficile </a:t>
              </a:r>
              <a:r>
                <a:rPr lang="en-US" sz="1100" dirty="0"/>
                <a:t>infection (CDI) per 4-week period at the Quebec Heart and Lung Institute and all institutions participating in the provincial CDI surveillance program (n=94). 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506710" y="988999"/>
              <a:ext cx="1142635" cy="1741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440767" y="1129242"/>
              <a:ext cx="321734" cy="1723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1053267" y="2691454"/>
            <a:ext cx="7911865" cy="0"/>
          </a:xfrm>
          <a:prstGeom prst="line">
            <a:avLst/>
          </a:prstGeom>
          <a:ln w="3175" cmpd="sng">
            <a:solidFill>
              <a:schemeClr val="tx2">
                <a:lumMod val="75000"/>
                <a:lumOff val="25000"/>
              </a:schemeClr>
            </a:solidFill>
            <a:prstDash val="dash"/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Title 1"/>
          <p:cNvSpPr>
            <a:spLocks noGrp="1"/>
          </p:cNvSpPr>
          <p:nvPr>
            <p:ph type="title"/>
          </p:nvPr>
        </p:nvSpPr>
        <p:spPr>
          <a:xfrm>
            <a:off x="484264" y="0"/>
            <a:ext cx="8359151" cy="857250"/>
          </a:xfrm>
        </p:spPr>
        <p:txBody>
          <a:bodyPr/>
          <a:lstStyle/>
          <a:p>
            <a:r>
              <a:rPr lang="en-US" sz="2800" dirty="0"/>
              <a:t>HA-CDI rates, 2004-2013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7151" y="1102741"/>
            <a:ext cx="146706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Government-imposed target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2972501" y="1209072"/>
            <a:ext cx="234872" cy="0"/>
          </a:xfrm>
          <a:prstGeom prst="line">
            <a:avLst/>
          </a:prstGeom>
          <a:ln w="3175" cmpd="sng">
            <a:solidFill>
              <a:schemeClr val="tx2">
                <a:lumMod val="75000"/>
                <a:lumOff val="25000"/>
              </a:schemeClr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7555372" y="1318185"/>
            <a:ext cx="1409754" cy="22482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 rot="507604">
            <a:off x="5416401" y="490083"/>
            <a:ext cx="2579747" cy="6001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>
            <a:outerShdw blurRad="508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lvl="1" algn="ctr"/>
            <a:r>
              <a:rPr lang="fr-FR" sz="1100" dirty="0"/>
              <a:t>HA-CDI rates &gt; 9.0 per 10,0000 patient-</a:t>
            </a:r>
            <a:r>
              <a:rPr lang="fr-FR" sz="1100" dirty="0" err="1"/>
              <a:t>days</a:t>
            </a:r>
            <a:r>
              <a:rPr lang="fr-FR" sz="1100" dirty="0"/>
              <a:t> in a quarter of </a:t>
            </a:r>
            <a:r>
              <a:rPr lang="fr-FR" sz="1100" dirty="0" err="1"/>
              <a:t>monthly</a:t>
            </a:r>
            <a:r>
              <a:rPr lang="fr-FR" sz="1100" dirty="0"/>
              <a:t> reports (2007 to 2013) </a:t>
            </a:r>
            <a:endParaRPr lang="en-US" sz="1100" dirty="0"/>
          </a:p>
        </p:txBody>
      </p:sp>
      <p:sp>
        <p:nvSpPr>
          <p:cNvPr id="7" name="Rectangle 6"/>
          <p:cNvSpPr/>
          <p:nvPr/>
        </p:nvSpPr>
        <p:spPr>
          <a:xfrm>
            <a:off x="4512273" y="4788451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900" dirty="0"/>
              <a:t>Longtin Y et al. JAMA Intern Med. 2016 Jun 1;176(6):796-804.</a:t>
            </a:r>
            <a:endParaRPr lang="en-US" sz="900" dirty="0"/>
          </a:p>
        </p:txBody>
      </p:sp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xmlns="" id="{FD14665C-FA61-78BF-E249-92A0B19CF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59695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of CDI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51" y="1200150"/>
            <a:ext cx="7902936" cy="33147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October 2013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fr-FR" dirty="0" err="1">
                <a:solidFill>
                  <a:srgbClr val="4EA5D8"/>
                </a:solidFill>
              </a:rPr>
              <a:t>Review</a:t>
            </a:r>
            <a:r>
              <a:rPr lang="fr-FR" dirty="0">
                <a:solidFill>
                  <a:srgbClr val="4EA5D8"/>
                </a:solidFill>
              </a:rPr>
              <a:t> of the </a:t>
            </a:r>
            <a:r>
              <a:rPr lang="fr-FR" dirty="0" err="1">
                <a:solidFill>
                  <a:srgbClr val="4EA5D8"/>
                </a:solidFill>
              </a:rPr>
              <a:t>literature</a:t>
            </a:r>
            <a:r>
              <a:rPr lang="fr-FR" dirty="0"/>
              <a:t/>
            </a:r>
            <a:br>
              <a:rPr lang="fr-FR" dirty="0"/>
            </a:br>
            <a:r>
              <a:rPr lang="fr-FR" dirty="0"/>
              <a:t>on the </a:t>
            </a:r>
            <a:r>
              <a:rPr lang="fr-FR" dirty="0" err="1"/>
              <a:t>potential</a:t>
            </a:r>
            <a:r>
              <a:rPr lang="fr-FR" dirty="0"/>
              <a:t> </a:t>
            </a:r>
            <a:r>
              <a:rPr lang="fr-FR" dirty="0" err="1"/>
              <a:t>role</a:t>
            </a:r>
            <a:r>
              <a:rPr lang="fr-FR" dirty="0"/>
              <a:t> of </a:t>
            </a:r>
            <a:br>
              <a:rPr lang="fr-FR" dirty="0"/>
            </a:br>
            <a:r>
              <a:rPr lang="fr-FR" dirty="0"/>
              <a:t>CD carriers in CDI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 err="1"/>
              <a:t>Request</a:t>
            </a:r>
            <a:r>
              <a:rPr lang="fr-FR" dirty="0"/>
              <a:t> </a:t>
            </a:r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/>
              <a:t>executive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committee</a:t>
            </a:r>
            <a:r>
              <a:rPr lang="fr-FR" dirty="0"/>
              <a:t> to </a:t>
            </a:r>
            <a:br>
              <a:rPr lang="fr-FR" dirty="0"/>
            </a:br>
            <a:r>
              <a:rPr lang="fr-FR" dirty="0" err="1">
                <a:solidFill>
                  <a:srgbClr val="4EA5D8"/>
                </a:solidFill>
              </a:rPr>
              <a:t>implement</a:t>
            </a:r>
            <a:r>
              <a:rPr lang="fr-FR" dirty="0">
                <a:solidFill>
                  <a:srgbClr val="4EA5D8"/>
                </a:solidFill>
              </a:rPr>
              <a:t> a </a:t>
            </a:r>
            <a:r>
              <a:rPr lang="fr-FR" dirty="0" err="1">
                <a:solidFill>
                  <a:srgbClr val="4EA5D8"/>
                </a:solidFill>
              </a:rPr>
              <a:t>strategy</a:t>
            </a:r>
            <a:r>
              <a:rPr lang="fr-FR" dirty="0">
                <a:solidFill>
                  <a:srgbClr val="4EA5D8"/>
                </a:solidFill>
              </a:rPr>
              <a:t> </a:t>
            </a:r>
            <a:br>
              <a:rPr lang="fr-FR" dirty="0">
                <a:solidFill>
                  <a:srgbClr val="4EA5D8"/>
                </a:solidFill>
              </a:rPr>
            </a:br>
            <a:r>
              <a:rPr lang="fr-FR" dirty="0"/>
              <a:t>to </a:t>
            </a:r>
            <a:r>
              <a:rPr lang="fr-FR" dirty="0" err="1"/>
              <a:t>detect</a:t>
            </a:r>
            <a:r>
              <a:rPr lang="fr-FR" dirty="0"/>
              <a:t> and </a:t>
            </a:r>
            <a:r>
              <a:rPr lang="fr-FR" dirty="0" err="1"/>
              <a:t>isolate</a:t>
            </a:r>
            <a:r>
              <a:rPr lang="fr-FR" dirty="0"/>
              <a:t> CD-AC</a:t>
            </a:r>
            <a:br>
              <a:rPr lang="fr-FR" dirty="0"/>
            </a:br>
            <a:endParaRPr lang="fr-FR" dirty="0"/>
          </a:p>
          <a:p>
            <a:pPr lvl="1"/>
            <a:r>
              <a:rPr lang="fr-FR" dirty="0" err="1"/>
              <a:t>Creation</a:t>
            </a:r>
            <a:r>
              <a:rPr lang="fr-FR" dirty="0"/>
              <a:t> of a </a:t>
            </a:r>
            <a:r>
              <a:rPr lang="fr-FR" dirty="0">
                <a:solidFill>
                  <a:srgbClr val="4EA5D8"/>
                </a:solidFill>
              </a:rPr>
              <a:t>new set of </a:t>
            </a:r>
            <a:br>
              <a:rPr lang="fr-FR" dirty="0">
                <a:solidFill>
                  <a:srgbClr val="4EA5D8"/>
                </a:solidFill>
              </a:rPr>
            </a:br>
            <a:r>
              <a:rPr lang="fr-FR" dirty="0">
                <a:solidFill>
                  <a:srgbClr val="4EA5D8"/>
                </a:solidFill>
              </a:rPr>
              <a:t>infection control </a:t>
            </a:r>
            <a:r>
              <a:rPr lang="fr-FR" dirty="0" err="1">
                <a:solidFill>
                  <a:srgbClr val="4EA5D8"/>
                </a:solidFill>
              </a:rPr>
              <a:t>measures</a:t>
            </a:r>
            <a:r>
              <a:rPr lang="fr-FR" dirty="0">
                <a:solidFill>
                  <a:srgbClr val="4EA5D8"/>
                </a:solidFill>
              </a:rPr>
              <a:t> </a:t>
            </a:r>
            <a:r>
              <a:rPr lang="fr-FR" dirty="0"/>
              <a:t>for CD carriers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5776" r="11365"/>
          <a:stretch/>
        </p:blipFill>
        <p:spPr>
          <a:xfrm>
            <a:off x="4512740" y="-1"/>
            <a:ext cx="4631260" cy="2870563"/>
          </a:xfrm>
          <a:prstGeom prst="rect">
            <a:avLst/>
          </a:prstGeom>
        </p:spPr>
      </p:pic>
      <p:pic>
        <p:nvPicPr>
          <p:cNvPr id="6" name="Picture 5" descr="Office-Boardroom-Table-Impressive-On-Home-Design-Styles-Interior-Ideas-with-Office-Boardroom-Table-Home-Furni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516" y="2765420"/>
            <a:ext cx="2910852" cy="219792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A673120-BEB9-CF69-5617-D5C836F45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7312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93634">
            <a:off x="626418" y="150782"/>
            <a:ext cx="3606022" cy="48819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97767" y="405357"/>
            <a:ext cx="3361423" cy="4109495"/>
          </a:xfrm>
        </p:spPr>
        <p:txBody>
          <a:bodyPr/>
          <a:lstStyle/>
          <a:p>
            <a:r>
              <a:rPr lang="en-US" sz="1800" dirty="0"/>
              <a:t>Similar to CDI patients with few exceptions:</a:t>
            </a:r>
            <a:br>
              <a:rPr lang="en-US" sz="1800" dirty="0"/>
            </a:br>
            <a:endParaRPr lang="en-US" sz="1800" dirty="0"/>
          </a:p>
          <a:p>
            <a:pPr lvl="1"/>
            <a:r>
              <a:rPr lang="fr-FR" sz="1600" b="1" dirty="0">
                <a:solidFill>
                  <a:srgbClr val="FF0000"/>
                </a:solidFill>
              </a:rPr>
              <a:t>No isolation </a:t>
            </a:r>
            <a:r>
              <a:rPr lang="fr-FR" sz="1600" b="1" dirty="0" err="1">
                <a:solidFill>
                  <a:srgbClr val="FF0000"/>
                </a:solidFill>
              </a:rPr>
              <a:t>gowns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dirty="0"/>
              <a:t/>
            </a:r>
            <a:br>
              <a:rPr lang="fr-FR" sz="1600" dirty="0"/>
            </a:br>
            <a:endParaRPr lang="fr-FR" sz="1600" dirty="0"/>
          </a:p>
          <a:p>
            <a:pPr lvl="1"/>
            <a:r>
              <a:rPr lang="fr-FR" sz="1600" dirty="0"/>
              <a:t>Patients </a:t>
            </a:r>
            <a:r>
              <a:rPr lang="fr-FR" sz="1600" dirty="0" err="1"/>
              <a:t>could</a:t>
            </a:r>
            <a:r>
              <a:rPr lang="fr-FR" sz="1600" dirty="0"/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share</a:t>
            </a:r>
            <a:r>
              <a:rPr lang="fr-FR" sz="1600" b="1" dirty="0">
                <a:solidFill>
                  <a:srgbClr val="FF0000"/>
                </a:solidFill>
              </a:rPr>
              <a:t> a room </a:t>
            </a:r>
            <a:r>
              <a:rPr lang="fr-FR" sz="1600" dirty="0" err="1"/>
              <a:t>with</a:t>
            </a:r>
            <a:r>
              <a:rPr lang="fr-FR" sz="1600" dirty="0"/>
              <a:t> non-carriers </a:t>
            </a:r>
            <a:r>
              <a:rPr lang="fr-FR" sz="1600" dirty="0" err="1"/>
              <a:t>with</a:t>
            </a:r>
            <a:r>
              <a:rPr lang="fr-FR" sz="1600" dirty="0"/>
              <a:t> the </a:t>
            </a:r>
            <a:r>
              <a:rPr lang="fr-FR" sz="1600" dirty="0" err="1"/>
              <a:t>privacy</a:t>
            </a:r>
            <a:r>
              <a:rPr lang="fr-FR" sz="1600" dirty="0"/>
              <a:t> </a:t>
            </a:r>
            <a:r>
              <a:rPr lang="fr-FR" sz="1600" dirty="0" err="1"/>
              <a:t>curtains</a:t>
            </a:r>
            <a:r>
              <a:rPr lang="fr-FR" sz="1600" dirty="0"/>
              <a:t> </a:t>
            </a:r>
            <a:r>
              <a:rPr lang="fr-FR" sz="1600" dirty="0" err="1"/>
              <a:t>drawn</a:t>
            </a:r>
            <a:r>
              <a:rPr lang="fr-FR" sz="1600" dirty="0"/>
              <a:t/>
            </a:r>
            <a:br>
              <a:rPr lang="fr-FR" sz="1600" dirty="0"/>
            </a:br>
            <a:endParaRPr lang="fr-FR" sz="1600" dirty="0"/>
          </a:p>
          <a:p>
            <a:pPr lvl="1"/>
            <a:r>
              <a:rPr lang="fr-FR" sz="1600" dirty="0" err="1"/>
              <a:t>Measures</a:t>
            </a:r>
            <a:r>
              <a:rPr lang="fr-FR" sz="1600" dirty="0"/>
              <a:t> </a:t>
            </a:r>
            <a:r>
              <a:rPr lang="fr-FR" sz="1600" dirty="0" err="1"/>
              <a:t>discontinued</a:t>
            </a:r>
            <a:r>
              <a:rPr lang="fr-FR" sz="1600" dirty="0"/>
              <a:t> </a:t>
            </a:r>
            <a:r>
              <a:rPr lang="fr-FR" sz="1600" dirty="0" err="1"/>
              <a:t>temporarily</a:t>
            </a:r>
            <a:r>
              <a:rPr lang="fr-FR" sz="1600" dirty="0"/>
              <a:t> </a:t>
            </a:r>
            <a:r>
              <a:rPr lang="fr-FR" sz="1600" dirty="0" err="1"/>
              <a:t>when</a:t>
            </a:r>
            <a:r>
              <a:rPr lang="fr-FR" sz="1600" dirty="0"/>
              <a:t> </a:t>
            </a:r>
            <a:br>
              <a:rPr lang="fr-FR" sz="1600" dirty="0"/>
            </a:br>
            <a:r>
              <a:rPr lang="fr-FR" sz="1600" b="1" dirty="0" err="1">
                <a:solidFill>
                  <a:srgbClr val="FF0000"/>
                </a:solidFill>
              </a:rPr>
              <a:t>going</a:t>
            </a:r>
            <a:r>
              <a:rPr lang="fr-FR" sz="1600" b="1" dirty="0">
                <a:solidFill>
                  <a:srgbClr val="FF0000"/>
                </a:solidFill>
              </a:rPr>
              <a:t> on exam </a:t>
            </a:r>
            <a:endParaRPr lang="en-US" sz="1600" b="1" dirty="0">
              <a:solidFill>
                <a:srgbClr val="FF0000"/>
              </a:solidFill>
            </a:endParaRPr>
          </a:p>
          <a:p>
            <a:endParaRPr lang="en-US" sz="1800" dirty="0"/>
          </a:p>
        </p:txBody>
      </p:sp>
      <p:pic>
        <p:nvPicPr>
          <p:cNvPr id="2" name="Picture 1" descr="Broccol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750" y="903838"/>
            <a:ext cx="881436" cy="881436"/>
          </a:xfrm>
          <a:prstGeom prst="rect">
            <a:avLst/>
          </a:prstGeom>
        </p:spPr>
      </p:pic>
      <p:pic>
        <p:nvPicPr>
          <p:cNvPr id="5" name="Picture 4" descr="Broccoli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5"/>
          <a:stretch/>
        </p:blipFill>
        <p:spPr>
          <a:xfrm>
            <a:off x="8302218" y="1842216"/>
            <a:ext cx="723215" cy="82450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12273" y="4788451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900" dirty="0"/>
              <a:t>Longtin Y et al. JAMA Intern Med. 2016 Jun 1;176(6):796-804.</a:t>
            </a:r>
            <a:endParaRPr lang="en-US" sz="9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1B894CA-9D38-37D1-44C1-9B01EE431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042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"/>
          <p:cNvPicPr/>
          <p:nvPr/>
        </p:nvPicPr>
        <p:blipFill>
          <a:blip r:embed="rId2"/>
          <a:stretch>
            <a:fillRect/>
          </a:stretch>
        </p:blipFill>
        <p:spPr>
          <a:xfrm>
            <a:off x="224829" y="1482035"/>
            <a:ext cx="8461985" cy="26638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53419" y="540425"/>
            <a:ext cx="846198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400" b="1" dirty="0"/>
              <a:t>Figure 2 – Évolution des taux d’incidence des DACD nosocomiales (cat. 1a et 1b) pour les installations participantes (N = 94)</a:t>
            </a:r>
            <a:r>
              <a:rPr lang="fr-CA" sz="1400" baseline="30000" dirty="0"/>
              <a:t> 1</a:t>
            </a:r>
            <a:r>
              <a:rPr lang="fr-CA" sz="1400" b="1" dirty="0"/>
              <a:t> selon la période administrative, ensemble du Québec, 2004-2005 à 2017-2018 (taux d’incidence par 10 000 jours-présence [I.C. à 95 %])</a:t>
            </a:r>
            <a:endParaRPr lang="en-CA" sz="1400" b="1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489912" y="1740470"/>
            <a:ext cx="0" cy="1422952"/>
          </a:xfrm>
          <a:prstGeom prst="straightConnector1">
            <a:avLst/>
          </a:prstGeom>
          <a:ln w="57150" cmpd="sng">
            <a:solidFill>
              <a:schemeClr val="accent4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689418" y="2067633"/>
            <a:ext cx="1454582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&gt;75% </a:t>
            </a:r>
          </a:p>
          <a:p>
            <a:pPr algn="ctr"/>
            <a:r>
              <a:rPr lang="en-US" dirty="0"/>
              <a:t>DECREASE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3684265"/>
            <a:ext cx="9143999" cy="92333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Why embark in a ACDC screening and isolation program?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We already solved CDI!</a:t>
            </a:r>
          </a:p>
          <a:p>
            <a:pPr algn="ctr"/>
            <a:r>
              <a:rPr lang="en-US" dirty="0">
                <a:solidFill>
                  <a:srgbClr val="FFFFFF"/>
                </a:solidFill>
              </a:rPr>
              <a:t>No need to improve any further</a:t>
            </a:r>
            <a:r>
              <a:rPr lang="mr-IN" dirty="0">
                <a:solidFill>
                  <a:srgbClr val="FFFFFF"/>
                </a:solidFill>
              </a:rPr>
              <a:t>…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9A44B8-D178-6AD4-92E3-A2DA71C519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31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50" y="2181728"/>
            <a:ext cx="8359151" cy="857250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498" y="7938"/>
            <a:ext cx="4047502" cy="54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1022698-DF1B-0958-10D0-27ED282AEA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80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3237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5190"/>
          <a:stretch/>
        </p:blipFill>
        <p:spPr>
          <a:xfrm>
            <a:off x="813210" y="82223"/>
            <a:ext cx="7921907" cy="1096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4849" b="61085"/>
          <a:stretch/>
        </p:blipFill>
        <p:spPr>
          <a:xfrm>
            <a:off x="813210" y="1178530"/>
            <a:ext cx="7921907" cy="1781497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446824" y="3300067"/>
            <a:ext cx="3488114" cy="122522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Every Year</a:t>
            </a:r>
          </a:p>
          <a:p>
            <a:pPr algn="ctr"/>
            <a:r>
              <a:rPr lang="en-US" dirty="0"/>
              <a:t>Approx. 295 carriers admitted</a:t>
            </a:r>
          </a:p>
          <a:p>
            <a:pPr algn="ctr"/>
            <a:r>
              <a:rPr lang="en-US" dirty="0"/>
              <a:t>Approx. 96 patients with CDI</a:t>
            </a:r>
          </a:p>
          <a:p>
            <a:pPr algn="ctr"/>
            <a:r>
              <a:rPr lang="en-US" dirty="0"/>
              <a:t>Ratio 3:1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6877844" y="2960026"/>
            <a:ext cx="8944" cy="340040"/>
          </a:xfrm>
          <a:prstGeom prst="straightConnector1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5142459" y="4722667"/>
            <a:ext cx="37924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dirty="0"/>
              <a:t>JAMA Intern Med. 2016 Jun 1;176(6):796-804</a:t>
            </a:r>
            <a:endParaRPr lang="en-US" sz="1200" dirty="0"/>
          </a:p>
        </p:txBody>
      </p:sp>
      <p:pic>
        <p:nvPicPr>
          <p:cNvPr id="8" name="Picture 7" descr="iceber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661" y="3249727"/>
            <a:ext cx="1031856" cy="15189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88129" y="3401328"/>
            <a:ext cx="355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83337" y="3841131"/>
            <a:ext cx="4414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295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4A53FEB-5B57-42E4-3C0F-7FAF18AE6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5547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5190"/>
          <a:stretch/>
        </p:blipFill>
        <p:spPr>
          <a:xfrm>
            <a:off x="813210" y="82223"/>
            <a:ext cx="7921907" cy="1096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4347" b="44052"/>
          <a:stretch/>
        </p:blipFill>
        <p:spPr>
          <a:xfrm>
            <a:off x="813210" y="1178530"/>
            <a:ext cx="7921907" cy="858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0267" b="34303"/>
          <a:stretch/>
        </p:blipFill>
        <p:spPr>
          <a:xfrm>
            <a:off x="813210" y="2037302"/>
            <a:ext cx="7921907" cy="401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1164" b="20691"/>
          <a:stretch/>
        </p:blipFill>
        <p:spPr>
          <a:xfrm>
            <a:off x="813210" y="2411874"/>
            <a:ext cx="7921907" cy="6029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2279" y="1178530"/>
            <a:ext cx="7584965" cy="85877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6301832" y="1202981"/>
            <a:ext cx="253999" cy="338538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C4F464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6301832" y="1650124"/>
            <a:ext cx="253999" cy="338538"/>
          </a:xfrm>
          <a:prstGeom prst="downArrow">
            <a:avLst/>
          </a:prstGeom>
          <a:gradFill>
            <a:gsLst>
              <a:gs pos="0">
                <a:srgbClr val="FF0000"/>
              </a:gs>
              <a:gs pos="100000">
                <a:srgbClr val="C4F464"/>
              </a:gs>
            </a:gsLst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12273" y="4788451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900" dirty="0"/>
              <a:t>Longtin Y et al. JAMA Intern Med. 2016 Jun 1;176(6):796-804.</a:t>
            </a:r>
            <a:endParaRPr lang="en-US" sz="9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18ACF7E8-82A9-8838-82AE-9374F7385C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384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85190"/>
          <a:stretch/>
        </p:blipFill>
        <p:spPr>
          <a:xfrm>
            <a:off x="813210" y="82223"/>
            <a:ext cx="7921907" cy="10963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44347" b="44052"/>
          <a:stretch/>
        </p:blipFill>
        <p:spPr>
          <a:xfrm>
            <a:off x="813210" y="1178530"/>
            <a:ext cx="7921907" cy="858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0267" b="34303"/>
          <a:stretch/>
        </p:blipFill>
        <p:spPr>
          <a:xfrm>
            <a:off x="813210" y="2037302"/>
            <a:ext cx="7921907" cy="401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1164" b="20691"/>
          <a:stretch/>
        </p:blipFill>
        <p:spPr>
          <a:xfrm>
            <a:off x="813210" y="2411874"/>
            <a:ext cx="7921907" cy="6029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2279" y="2032497"/>
            <a:ext cx="7584965" cy="982344"/>
          </a:xfrm>
          <a:prstGeom prst="rect">
            <a:avLst/>
          </a:prstGeom>
          <a:noFill/>
          <a:ln w="38100" cmpd="sng">
            <a:solidFill>
              <a:srgbClr val="71EF3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58BFBFD4-3645-8466-0239-E3A8E7131F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88593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0584781"/>
              </p:ext>
            </p:extLst>
          </p:nvPr>
        </p:nvGraphicFramePr>
        <p:xfrm>
          <a:off x="274513" y="708911"/>
          <a:ext cx="8640893" cy="28740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7617507" y="1493426"/>
            <a:ext cx="1" cy="1393965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none"/>
          </a:ln>
          <a:effectLst/>
        </p:spPr>
      </p:cxnSp>
      <p:sp>
        <p:nvSpPr>
          <p:cNvPr id="6" name="TextBox 5"/>
          <p:cNvSpPr txBox="1"/>
          <p:nvPr/>
        </p:nvSpPr>
        <p:spPr>
          <a:xfrm rot="16200000">
            <a:off x="-437189" y="1814794"/>
            <a:ext cx="21093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CDI rates per 10,000 patient-days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58076" y="3181511"/>
            <a:ext cx="18100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Surveillance period and year</a:t>
            </a:r>
          </a:p>
        </p:txBody>
      </p:sp>
      <p:sp>
        <p:nvSpPr>
          <p:cNvPr id="8" name="Rectangle 7"/>
          <p:cNvSpPr/>
          <p:nvPr/>
        </p:nvSpPr>
        <p:spPr>
          <a:xfrm>
            <a:off x="4289024" y="1038310"/>
            <a:ext cx="409575" cy="152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19168" y="1016085"/>
            <a:ext cx="6731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threshold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1334077" y="2887390"/>
            <a:ext cx="4829" cy="16920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71842" y="2944461"/>
            <a:ext cx="4128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2004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13061" y="2948790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2005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040602" y="2891924"/>
            <a:ext cx="4829" cy="16920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739851" y="2887390"/>
            <a:ext cx="4829" cy="16920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2188325" y="2950500"/>
            <a:ext cx="4128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2006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3442141" y="2891924"/>
            <a:ext cx="4829" cy="16920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07084" y="2953920"/>
            <a:ext cx="4128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2007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4145029" y="2891924"/>
            <a:ext cx="4829" cy="16920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617571" y="2950500"/>
            <a:ext cx="4128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2008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4843683" y="2891924"/>
            <a:ext cx="4829" cy="16920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10088" y="2944461"/>
            <a:ext cx="4128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2009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5545974" y="2891924"/>
            <a:ext cx="4829" cy="16920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012302" y="2948790"/>
            <a:ext cx="4128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2010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6244622" y="2891924"/>
            <a:ext cx="4829" cy="16920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716574" y="2950500"/>
            <a:ext cx="4052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2011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6946919" y="2891924"/>
            <a:ext cx="4829" cy="16920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424288" y="2944461"/>
            <a:ext cx="4128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2012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7649806" y="2891924"/>
            <a:ext cx="4829" cy="16920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123733" y="2953920"/>
            <a:ext cx="4128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2013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8347858" y="2891924"/>
            <a:ext cx="4829" cy="169200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809229" y="2948790"/>
            <a:ext cx="4128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2014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375233" y="2948790"/>
            <a:ext cx="4154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2015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140454" y="1277982"/>
            <a:ext cx="95410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INTERVENTION</a:t>
            </a:r>
          </a:p>
        </p:txBody>
      </p:sp>
      <p:sp>
        <p:nvSpPr>
          <p:cNvPr id="34" name="Rectangle 33"/>
          <p:cNvSpPr/>
          <p:nvPr/>
        </p:nvSpPr>
        <p:spPr>
          <a:xfrm>
            <a:off x="4294511" y="1057371"/>
            <a:ext cx="586372" cy="1322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4221224" y="1015266"/>
            <a:ext cx="4539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target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3034853" y="1301624"/>
            <a:ext cx="330200" cy="3522"/>
          </a:xfrm>
          <a:prstGeom prst="line">
            <a:avLst/>
          </a:prstGeom>
          <a:ln w="19050" cmpd="sng">
            <a:solidFill>
              <a:srgbClr val="4F6228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333306" y="1193902"/>
            <a:ext cx="125086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Expected HA-CDI rates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907085" y="799806"/>
            <a:ext cx="1985189" cy="619066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740591" y="3735410"/>
            <a:ext cx="7827647" cy="86177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000" b="1" dirty="0"/>
              <a:t>Figure 1. </a:t>
            </a:r>
            <a:r>
              <a:rPr lang="en-US" sz="1000" dirty="0"/>
              <a:t>Incidence of healthcare-associated </a:t>
            </a:r>
            <a:r>
              <a:rPr lang="en-US" sz="1000" i="1" dirty="0"/>
              <a:t>Clostridium </a:t>
            </a:r>
            <a:r>
              <a:rPr lang="en-US" sz="1000" i="1" dirty="0" err="1"/>
              <a:t>difficile</a:t>
            </a:r>
            <a:r>
              <a:rPr lang="en-US" sz="1000" i="1" dirty="0"/>
              <a:t> </a:t>
            </a:r>
            <a:r>
              <a:rPr lang="en-US" sz="1000" dirty="0"/>
              <a:t>infection (CDI) per 4-week period according to standardized surveillance definitions, August 2004 - March 2015, Quebec Heart and Lung Institute, Quebec City, Canada. An intervention consisting of screening and isolation of </a:t>
            </a:r>
            <a:r>
              <a:rPr lang="en-US" sz="1000" i="1" dirty="0"/>
              <a:t>Clostridium </a:t>
            </a:r>
            <a:r>
              <a:rPr lang="en-US" sz="1000" i="1" dirty="0" err="1"/>
              <a:t>difficile</a:t>
            </a:r>
            <a:r>
              <a:rPr lang="en-US" sz="1000" i="1" dirty="0"/>
              <a:t> </a:t>
            </a:r>
            <a:r>
              <a:rPr lang="en-US" sz="1000" dirty="0"/>
              <a:t>asymptomatic carriers was introduced on November 19, 2013. The institution is subjected to a government-imposed threshold of 9.0 per 10 000 patient-days (blue dashed line). The expected HA-CDI rate during the intervention using an ARIMA prediction model is presented (dashed green line).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967971" y="1905431"/>
            <a:ext cx="75799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FF0000"/>
                </a:solidFill>
              </a:rPr>
              <a:t>CHANGE </a:t>
            </a:r>
          </a:p>
          <a:p>
            <a:r>
              <a:rPr lang="en-US" sz="800" dirty="0">
                <a:solidFill>
                  <a:srgbClr val="FF0000"/>
                </a:solidFill>
              </a:rPr>
              <a:t>IN TREND</a:t>
            </a:r>
          </a:p>
          <a:p>
            <a:r>
              <a:rPr lang="en-US" sz="800" dirty="0">
                <a:solidFill>
                  <a:srgbClr val="FF0000"/>
                </a:solidFill>
              </a:rPr>
              <a:t>0.93; p=0.02</a:t>
            </a:r>
          </a:p>
          <a:p>
            <a:endParaRPr lang="en-US" sz="800" dirty="0">
              <a:solidFill>
                <a:srgbClr val="FF00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512273" y="4788451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900" dirty="0"/>
              <a:t>Longtin Y et al. JAMA Intern Med. 2016 Jun 1;176(6):796-804.</a:t>
            </a:r>
            <a:endParaRPr lang="en-US" sz="9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A3CA1A67-64D2-3DEF-14F2-D9E7BC6026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0027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6873" y="460516"/>
            <a:ext cx="9013746" cy="3594571"/>
            <a:chOff x="280800" y="939196"/>
            <a:chExt cx="9013746" cy="3594571"/>
          </a:xfrm>
        </p:grpSpPr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51974448"/>
                </p:ext>
              </p:extLst>
            </p:nvPr>
          </p:nvGraphicFramePr>
          <p:xfrm>
            <a:off x="280800" y="939196"/>
            <a:ext cx="9013746" cy="26567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6" name="Straight Arrow Connector 5"/>
            <p:cNvCxnSpPr/>
            <p:nvPr/>
          </p:nvCxnSpPr>
          <p:spPr>
            <a:xfrm>
              <a:off x="7471465" y="1770803"/>
              <a:ext cx="0" cy="1608524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tailEnd type="none"/>
            </a:ln>
            <a:effectLst/>
          </p:spPr>
        </p:cxnSp>
        <p:sp>
          <p:nvSpPr>
            <p:cNvPr id="7" name="TextBox 6"/>
            <p:cNvSpPr txBox="1"/>
            <p:nvPr/>
          </p:nvSpPr>
          <p:spPr>
            <a:xfrm>
              <a:off x="7060513" y="1568059"/>
              <a:ext cx="954107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INTERVENTION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63505" y="3652717"/>
              <a:ext cx="18100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Surveillance period and year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168876" y="3361774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828869" y="3418845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2004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370091" y="3423174"/>
              <a:ext cx="4154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2005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1869051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574650" y="3361774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045350" y="3424884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2006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3276941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2764109" y="3428304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2007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3983003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474596" y="3424884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2008</a:t>
              </a: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4684832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4167113" y="3418845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2009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5387123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4869327" y="3423174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2010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6088952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5573599" y="3424884"/>
              <a:ext cx="40527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2011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94418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6281315" y="3418845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2012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7497305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980758" y="3428304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2013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8204888" y="3366308"/>
              <a:ext cx="4829" cy="169200"/>
            </a:xfrm>
            <a:prstGeom prst="line">
              <a:avLst/>
            </a:prstGeom>
            <a:ln w="952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666254" y="3423174"/>
              <a:ext cx="41289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2014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32263" y="3423174"/>
              <a:ext cx="4154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2015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rot="16200000">
              <a:off x="-577795" y="2133415"/>
              <a:ext cx="210933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CDI rates per 10,000 patient-days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738474" y="3933603"/>
              <a:ext cx="7634857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100" b="1" dirty="0"/>
                <a:t>Figure 2. </a:t>
              </a:r>
              <a:r>
                <a:rPr lang="en-US" sz="1100" dirty="0"/>
                <a:t>Incidence of healthcare-associated </a:t>
              </a:r>
              <a:r>
                <a:rPr lang="en-US" sz="1100" i="1" dirty="0"/>
                <a:t>Clostridium </a:t>
              </a:r>
              <a:r>
                <a:rPr lang="en-US" sz="1100" i="1" dirty="0" err="1"/>
                <a:t>difficile</a:t>
              </a:r>
              <a:r>
                <a:rPr lang="en-US" sz="1100" i="1" dirty="0"/>
                <a:t> </a:t>
              </a:r>
              <a:r>
                <a:rPr lang="en-US" sz="1100" dirty="0"/>
                <a:t>infection (CDI) per 4-week period at the Quebec Heart and Lung Institute and in 3 control groups: other institutions in Quebec City (n=6); matching academic institutions (n=15); and all institutions participating in the provincial CDI surveillance program (n=94). 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440767" y="1129242"/>
              <a:ext cx="321734" cy="1723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619866" y="1203490"/>
              <a:ext cx="321734" cy="17233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7967971" y="1905431"/>
            <a:ext cx="80598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rgbClr val="46AAC5"/>
                </a:solidFill>
              </a:rPr>
              <a:t>NO CHANGE </a:t>
            </a:r>
          </a:p>
          <a:p>
            <a:r>
              <a:rPr lang="en-US" sz="800" dirty="0">
                <a:solidFill>
                  <a:srgbClr val="46AAC5"/>
                </a:solidFill>
              </a:rPr>
              <a:t>IN TREND</a:t>
            </a:r>
          </a:p>
          <a:p>
            <a:r>
              <a:rPr lang="en-US" sz="800" dirty="0">
                <a:solidFill>
                  <a:srgbClr val="46AAC5"/>
                </a:solidFill>
              </a:rPr>
              <a:t>0.98; p=0.18</a:t>
            </a:r>
          </a:p>
          <a:p>
            <a:endParaRPr lang="en-US" sz="800" dirty="0">
              <a:solidFill>
                <a:srgbClr val="46AAC5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512273" y="4788451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900" dirty="0"/>
              <a:t>Longtin Y et al. JAMA Intern Med. 2016 Jun 1;176(6):796-804.</a:t>
            </a:r>
            <a:endParaRPr lang="en-US" sz="9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6975E7B-4A67-49C2-9FE5-EE8C65C304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24726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ARIMA modeling</a:t>
            </a:r>
          </a:p>
        </p:txBody>
      </p:sp>
      <p:sp>
        <p:nvSpPr>
          <p:cNvPr id="45" name="Rectangle 44"/>
          <p:cNvSpPr/>
          <p:nvPr/>
        </p:nvSpPr>
        <p:spPr>
          <a:xfrm>
            <a:off x="719915" y="3719453"/>
            <a:ext cx="773526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000" b="1" dirty="0"/>
              <a:t>Figure 1. </a:t>
            </a:r>
            <a:r>
              <a:rPr lang="en-US" sz="1000" dirty="0"/>
              <a:t>Incidence of healthcare-associated </a:t>
            </a:r>
            <a:r>
              <a:rPr lang="en-US" sz="1000" i="1" dirty="0"/>
              <a:t>Clostridium </a:t>
            </a:r>
            <a:r>
              <a:rPr lang="en-US" sz="1000" i="1" dirty="0" err="1"/>
              <a:t>difficile</a:t>
            </a:r>
            <a:r>
              <a:rPr lang="en-US" sz="1000" i="1" dirty="0"/>
              <a:t> </a:t>
            </a:r>
            <a:r>
              <a:rPr lang="en-US" sz="1000" dirty="0"/>
              <a:t>infection (CDI) per 4-week period according to standardized surveillance definitions, August 2004 - March 2015, Quebec Heart and Lung Institute, Quebec City, Canada. An intervention consisting of screening and isolation of </a:t>
            </a:r>
            <a:r>
              <a:rPr lang="en-US" sz="1000" i="1" dirty="0"/>
              <a:t>Clostridium </a:t>
            </a:r>
            <a:r>
              <a:rPr lang="en-US" sz="1000" i="1" dirty="0" err="1"/>
              <a:t>difficile</a:t>
            </a:r>
            <a:r>
              <a:rPr lang="en-US" sz="1000" i="1" dirty="0"/>
              <a:t> </a:t>
            </a:r>
            <a:r>
              <a:rPr lang="en-US" sz="1000" dirty="0"/>
              <a:t>asymptomatic carriers was introduced on November 19, 2013. The institution is subjected to a government-imposed threshold of 9.0 per 10 000 patient-days (blue dashed line). The expected HA-CDI rate during the intervention using an ARIMA prediction model is presented (dashed blue line).</a:t>
            </a:r>
          </a:p>
        </p:txBody>
      </p:sp>
      <p:graphicFrame>
        <p:nvGraphicFramePr>
          <p:cNvPr id="47" name="Chart 4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8212836"/>
              </p:ext>
            </p:extLst>
          </p:nvPr>
        </p:nvGraphicFramePr>
        <p:xfrm>
          <a:off x="502404" y="1332655"/>
          <a:ext cx="8193914" cy="2523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8" name="Freeform 47"/>
          <p:cNvSpPr/>
          <p:nvPr/>
        </p:nvSpPr>
        <p:spPr>
          <a:xfrm>
            <a:off x="7478710" y="2854184"/>
            <a:ext cx="814913" cy="66991"/>
          </a:xfrm>
          <a:custGeom>
            <a:avLst/>
            <a:gdLst>
              <a:gd name="connsiteX0" fmla="*/ 0 w 859367"/>
              <a:gd name="connsiteY0" fmla="*/ 96424 h 96424"/>
              <a:gd name="connsiteX1" fmla="*/ 859367 w 859367"/>
              <a:gd name="connsiteY1" fmla="*/ 20224 h 96424"/>
              <a:gd name="connsiteX0" fmla="*/ 0 w 859367"/>
              <a:gd name="connsiteY0" fmla="*/ 101521 h 101521"/>
              <a:gd name="connsiteX1" fmla="*/ 122767 w 859367"/>
              <a:gd name="connsiteY1" fmla="*/ 54954 h 101521"/>
              <a:gd name="connsiteX2" fmla="*/ 859367 w 859367"/>
              <a:gd name="connsiteY2" fmla="*/ 25321 h 101521"/>
              <a:gd name="connsiteX0" fmla="*/ 0 w 859367"/>
              <a:gd name="connsiteY0" fmla="*/ 98105 h 98105"/>
              <a:gd name="connsiteX1" fmla="*/ 122767 w 859367"/>
              <a:gd name="connsiteY1" fmla="*/ 51538 h 98105"/>
              <a:gd name="connsiteX2" fmla="*/ 859367 w 859367"/>
              <a:gd name="connsiteY2" fmla="*/ 21905 h 98105"/>
              <a:gd name="connsiteX0" fmla="*/ 0 w 859367"/>
              <a:gd name="connsiteY0" fmla="*/ 76200 h 76200"/>
              <a:gd name="connsiteX1" fmla="*/ 122767 w 859367"/>
              <a:gd name="connsiteY1" fmla="*/ 29633 h 76200"/>
              <a:gd name="connsiteX2" fmla="*/ 859367 w 859367"/>
              <a:gd name="connsiteY2" fmla="*/ 0 h 76200"/>
              <a:gd name="connsiteX0" fmla="*/ 0 w 859367"/>
              <a:gd name="connsiteY0" fmla="*/ 79465 h 79465"/>
              <a:gd name="connsiteX1" fmla="*/ 122767 w 859367"/>
              <a:gd name="connsiteY1" fmla="*/ 32898 h 79465"/>
              <a:gd name="connsiteX2" fmla="*/ 859367 w 859367"/>
              <a:gd name="connsiteY2" fmla="*/ 3265 h 79465"/>
              <a:gd name="connsiteX0" fmla="*/ 0 w 859367"/>
              <a:gd name="connsiteY0" fmla="*/ 76285 h 76285"/>
              <a:gd name="connsiteX1" fmla="*/ 122767 w 859367"/>
              <a:gd name="connsiteY1" fmla="*/ 29718 h 76285"/>
              <a:gd name="connsiteX2" fmla="*/ 859367 w 859367"/>
              <a:gd name="connsiteY2" fmla="*/ 85 h 76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59367" h="76285">
                <a:moveTo>
                  <a:pt x="0" y="76285"/>
                </a:moveTo>
                <a:cubicBezTo>
                  <a:pt x="20461" y="72052"/>
                  <a:pt x="97191" y="35010"/>
                  <a:pt x="122767" y="29718"/>
                </a:cubicBezTo>
                <a:cubicBezTo>
                  <a:pt x="450850" y="-5913"/>
                  <a:pt x="647700" y="790"/>
                  <a:pt x="859367" y="85"/>
                </a:cubicBezTo>
              </a:path>
            </a:pathLst>
          </a:custGeom>
          <a:noFill/>
          <a:ln w="19050" cmpd="sng">
            <a:solidFill>
              <a:schemeClr val="accent3">
                <a:lumMod val="60000"/>
                <a:lumOff val="40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cxnSp>
        <p:nvCxnSpPr>
          <p:cNvPr id="49" name="Straight Arrow Connector 48"/>
          <p:cNvCxnSpPr>
            <a:stCxn id="77" idx="2"/>
          </p:cNvCxnSpPr>
          <p:nvPr/>
        </p:nvCxnSpPr>
        <p:spPr>
          <a:xfrm>
            <a:off x="7456893" y="2017063"/>
            <a:ext cx="8671" cy="122866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tailEnd type="none"/>
          </a:ln>
          <a:effectLst/>
        </p:spPr>
      </p:cxnSp>
      <p:sp>
        <p:nvSpPr>
          <p:cNvPr id="50" name="TextBox 49"/>
          <p:cNvSpPr txBox="1"/>
          <p:nvPr/>
        </p:nvSpPr>
        <p:spPr>
          <a:xfrm rot="16200000">
            <a:off x="-34563" y="2304193"/>
            <a:ext cx="17244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CDI rates per 10,000 patient-days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900599" y="3504009"/>
            <a:ext cx="149271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Surveillance period and year</a:t>
            </a:r>
          </a:p>
        </p:txBody>
      </p:sp>
      <p:sp>
        <p:nvSpPr>
          <p:cNvPr id="52" name="Rectangle 51"/>
          <p:cNvSpPr/>
          <p:nvPr/>
        </p:nvSpPr>
        <p:spPr>
          <a:xfrm>
            <a:off x="4309251" y="1621925"/>
            <a:ext cx="388388" cy="13383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53" name="TextBox 52"/>
          <p:cNvSpPr txBox="1"/>
          <p:nvPr/>
        </p:nvSpPr>
        <p:spPr>
          <a:xfrm>
            <a:off x="4243014" y="1602408"/>
            <a:ext cx="638282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threshold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1507165" y="3245725"/>
            <a:ext cx="4579" cy="14858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1163670" y="3295842"/>
            <a:ext cx="3558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2004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676896" y="3299644"/>
            <a:ext cx="3558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2005</a:t>
            </a:r>
          </a:p>
        </p:txBody>
      </p:sp>
      <p:cxnSp>
        <p:nvCxnSpPr>
          <p:cNvPr id="57" name="Straight Connector 56"/>
          <p:cNvCxnSpPr/>
          <p:nvPr/>
        </p:nvCxnSpPr>
        <p:spPr>
          <a:xfrm>
            <a:off x="2177142" y="3249706"/>
            <a:ext cx="4579" cy="14858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2840220" y="3245725"/>
            <a:ext cx="4579" cy="14858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317225" y="3301145"/>
            <a:ext cx="3558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2006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3506183" y="3249706"/>
            <a:ext cx="4579" cy="14858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998804" y="3304149"/>
            <a:ext cx="3558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2007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4172711" y="3249706"/>
            <a:ext cx="4579" cy="14858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672533" y="3301145"/>
            <a:ext cx="3558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2008</a:t>
            </a:r>
          </a:p>
        </p:txBody>
      </p:sp>
      <p:cxnSp>
        <p:nvCxnSpPr>
          <p:cNvPr id="64" name="Straight Connector 63"/>
          <p:cNvCxnSpPr/>
          <p:nvPr/>
        </p:nvCxnSpPr>
        <p:spPr>
          <a:xfrm>
            <a:off x="4835225" y="3249706"/>
            <a:ext cx="4579" cy="14858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329233" y="3295842"/>
            <a:ext cx="3558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2009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5501182" y="3249706"/>
            <a:ext cx="4579" cy="14858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4995122" y="3299644"/>
            <a:ext cx="3558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2010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6163701" y="3249706"/>
            <a:ext cx="4579" cy="14858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5662957" y="3301145"/>
            <a:ext cx="35137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2011</a:t>
            </a:r>
          </a:p>
        </p:txBody>
      </p:sp>
      <p:cxnSp>
        <p:nvCxnSpPr>
          <p:cNvPr id="70" name="Straight Connector 69"/>
          <p:cNvCxnSpPr/>
          <p:nvPr/>
        </p:nvCxnSpPr>
        <p:spPr>
          <a:xfrm>
            <a:off x="6829664" y="3249706"/>
            <a:ext cx="4579" cy="14858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334071" y="3295842"/>
            <a:ext cx="3558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2012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7496192" y="3249706"/>
            <a:ext cx="4579" cy="14858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997330" y="3304149"/>
            <a:ext cx="3558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2013</a:t>
            </a:r>
          </a:p>
        </p:txBody>
      </p:sp>
      <p:cxnSp>
        <p:nvCxnSpPr>
          <p:cNvPr id="74" name="Straight Connector 73"/>
          <p:cNvCxnSpPr/>
          <p:nvPr/>
        </p:nvCxnSpPr>
        <p:spPr>
          <a:xfrm>
            <a:off x="8158140" y="3249706"/>
            <a:ext cx="4579" cy="14858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7647369" y="3299644"/>
            <a:ext cx="3558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2014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8184096" y="3299644"/>
            <a:ext cx="355837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2015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078837" y="1832397"/>
            <a:ext cx="756111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INTERVENTION</a:t>
            </a:r>
          </a:p>
        </p:txBody>
      </p:sp>
      <p:sp>
        <p:nvSpPr>
          <p:cNvPr id="78" name="Rectangle 77"/>
          <p:cNvSpPr/>
          <p:nvPr/>
        </p:nvSpPr>
        <p:spPr>
          <a:xfrm>
            <a:off x="4314460" y="1638664"/>
            <a:ext cx="556040" cy="1161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79" name="TextBox 78"/>
          <p:cNvSpPr txBox="1"/>
          <p:nvPr/>
        </p:nvSpPr>
        <p:spPr>
          <a:xfrm>
            <a:off x="4244964" y="1601689"/>
            <a:ext cx="38985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target</a:t>
            </a:r>
          </a:p>
        </p:txBody>
      </p:sp>
      <p:cxnSp>
        <p:nvCxnSpPr>
          <p:cNvPr id="80" name="Straight Connector 79"/>
          <p:cNvCxnSpPr/>
          <p:nvPr/>
        </p:nvCxnSpPr>
        <p:spPr>
          <a:xfrm flipV="1">
            <a:off x="3119965" y="1853158"/>
            <a:ext cx="313119" cy="3093"/>
          </a:xfrm>
          <a:prstGeom prst="line">
            <a:avLst/>
          </a:prstGeom>
          <a:ln w="19050" cmpd="sng">
            <a:solidFill>
              <a:srgbClr val="4EA5D8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3402973" y="1758561"/>
            <a:ext cx="984314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Expected HA-CDI rates</a:t>
            </a:r>
          </a:p>
        </p:txBody>
      </p:sp>
      <p:sp>
        <p:nvSpPr>
          <p:cNvPr id="82" name="Rectangle 81"/>
          <p:cNvSpPr/>
          <p:nvPr/>
        </p:nvSpPr>
        <p:spPr>
          <a:xfrm>
            <a:off x="2998804" y="1412481"/>
            <a:ext cx="1882499" cy="543643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83" name="TextBox 82"/>
          <p:cNvSpPr txBox="1"/>
          <p:nvPr/>
        </p:nvSpPr>
        <p:spPr>
          <a:xfrm>
            <a:off x="5486349" y="1207184"/>
            <a:ext cx="3371398" cy="25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64 averted HA-CDI cases over 15 months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5451127" y="1512506"/>
            <a:ext cx="3452678" cy="2539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1050" dirty="0"/>
              <a:t>NNT: 118 admissions to screen and 6 CD-AC to isolate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4512273" y="4788451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900" dirty="0"/>
              <a:t>Longtin Y et al. JAMA Intern Med. 2016 Jun 1;176(6):796-804.</a:t>
            </a:r>
            <a:endParaRPr lang="en-US" sz="9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95B6673-6872-EEB0-54D0-3563EE9C2A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53095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498" y="7938"/>
            <a:ext cx="4047502" cy="543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250" y="2069699"/>
            <a:ext cx="8359151" cy="857250"/>
          </a:xfrm>
        </p:spPr>
        <p:txBody>
          <a:bodyPr/>
          <a:lstStyle/>
          <a:p>
            <a:r>
              <a:rPr lang="en-US" dirty="0"/>
              <a:t>LONG-TERM Follow-up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97551" y="3942803"/>
            <a:ext cx="3597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r-IN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…</a:t>
            </a:r>
            <a:r>
              <a:rPr lang="en-US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intervention never stopped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D86CAFE-9DAE-4E4F-6680-BD6448CF9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b="1" smtClean="0">
                <a:solidFill>
                  <a:schemeClr val="bg1"/>
                </a:solidFill>
              </a:rPr>
              <a:pPr>
                <a:defRPr/>
              </a:pPr>
              <a:t>87</a:t>
            </a:fld>
            <a:endParaRPr lang="en-US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0055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Impact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6559759"/>
              </p:ext>
            </p:extLst>
          </p:nvPr>
        </p:nvGraphicFramePr>
        <p:xfrm>
          <a:off x="1322369" y="1378369"/>
          <a:ext cx="7268253" cy="2596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79"/>
          <p:cNvSpPr txBox="1">
            <a:spLocks noChangeArrowheads="1"/>
          </p:cNvSpPr>
          <p:nvPr/>
        </p:nvSpPr>
        <p:spPr bwMode="auto">
          <a:xfrm>
            <a:off x="6275063" y="1249476"/>
            <a:ext cx="10165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00">
                <a:latin typeface="Candara" charset="0"/>
              </a:rPr>
              <a:t>INTERVENTION</a:t>
            </a:r>
          </a:p>
        </p:txBody>
      </p:sp>
      <p:sp>
        <p:nvSpPr>
          <p:cNvPr id="6" name="TextBox 5"/>
          <p:cNvSpPr txBox="1"/>
          <p:nvPr/>
        </p:nvSpPr>
        <p:spPr bwMode="auto">
          <a:xfrm rot="16200000">
            <a:off x="229385" y="2550191"/>
            <a:ext cx="1518364" cy="41549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050" b="1" kern="0" dirty="0">
                <a:solidFill>
                  <a:sysClr val="windowText" lastClr="000000"/>
                </a:solidFill>
                <a:latin typeface="Candara"/>
                <a:cs typeface="Candara"/>
              </a:rPr>
              <a:t>CDI incidence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050" b="1" kern="0" dirty="0">
                <a:solidFill>
                  <a:sysClr val="windowText" lastClr="000000"/>
                </a:solidFill>
                <a:latin typeface="Candara"/>
                <a:cs typeface="Candara"/>
              </a:rPr>
              <a:t>per 10,000 patient-days</a:t>
            </a:r>
          </a:p>
        </p:txBody>
      </p:sp>
      <p:cxnSp>
        <p:nvCxnSpPr>
          <p:cNvPr id="7" name="Straight Connector 80"/>
          <p:cNvCxnSpPr>
            <a:cxnSpLocks noChangeShapeType="1"/>
          </p:cNvCxnSpPr>
          <p:nvPr/>
        </p:nvCxnSpPr>
        <p:spPr bwMode="auto">
          <a:xfrm flipH="1">
            <a:off x="6683557" y="1534763"/>
            <a:ext cx="24860" cy="209482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1403565" y="4345460"/>
            <a:ext cx="678008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rgbClr val="000000"/>
                </a:solidFill>
                <a:latin typeface="Candara"/>
                <a:ea typeface="Lucida Grande"/>
                <a:cs typeface="Candara"/>
              </a:rPr>
              <a:t>Figure 1. </a:t>
            </a:r>
            <a:r>
              <a:rPr lang="en-US" sz="1100" kern="0" dirty="0">
                <a:solidFill>
                  <a:srgbClr val="000000"/>
                </a:solidFill>
                <a:latin typeface="Candara"/>
                <a:ea typeface="Lucida Grande"/>
                <a:cs typeface="Candara"/>
              </a:rPr>
              <a:t>Healthcare-associated CDI incidence, Quebec Hearth and Lung Institute, 2004-2016</a:t>
            </a:r>
            <a:endParaRPr lang="en-US" sz="1100" kern="0" dirty="0">
              <a:solidFill>
                <a:sysClr val="windowText" lastClr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8178" y="3647791"/>
            <a:ext cx="7031515" cy="3138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700"/>
          </a:p>
        </p:txBody>
      </p:sp>
      <p:cxnSp>
        <p:nvCxnSpPr>
          <p:cNvPr id="12" name="Straight Connector 83"/>
          <p:cNvCxnSpPr>
            <a:cxnSpLocks noChangeShapeType="1"/>
          </p:cNvCxnSpPr>
          <p:nvPr/>
        </p:nvCxnSpPr>
        <p:spPr bwMode="auto">
          <a:xfrm>
            <a:off x="4051103" y="3614505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" name="Straight Connector 84"/>
          <p:cNvCxnSpPr>
            <a:cxnSpLocks noChangeShapeType="1"/>
          </p:cNvCxnSpPr>
          <p:nvPr/>
        </p:nvCxnSpPr>
        <p:spPr bwMode="auto">
          <a:xfrm>
            <a:off x="4586675" y="3614505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" name="Straight Connector 85"/>
          <p:cNvCxnSpPr>
            <a:cxnSpLocks noChangeShapeType="1"/>
          </p:cNvCxnSpPr>
          <p:nvPr/>
        </p:nvCxnSpPr>
        <p:spPr bwMode="auto">
          <a:xfrm>
            <a:off x="5117727" y="3614505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5" name="TextBox 14"/>
          <p:cNvSpPr txBox="1"/>
          <p:nvPr/>
        </p:nvSpPr>
        <p:spPr bwMode="auto">
          <a:xfrm>
            <a:off x="3644517" y="3721158"/>
            <a:ext cx="48243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2008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4126947" y="3721158"/>
            <a:ext cx="48215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2009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4663612" y="3721158"/>
            <a:ext cx="45412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5151398" y="3726043"/>
            <a:ext cx="425949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2011</a:t>
            </a:r>
          </a:p>
        </p:txBody>
      </p:sp>
      <p:cxnSp>
        <p:nvCxnSpPr>
          <p:cNvPr id="19" name="Straight Connector 90"/>
          <p:cNvCxnSpPr>
            <a:cxnSpLocks noChangeShapeType="1"/>
          </p:cNvCxnSpPr>
          <p:nvPr/>
        </p:nvCxnSpPr>
        <p:spPr bwMode="auto">
          <a:xfrm>
            <a:off x="5648779" y="3619260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Straight Connector 91"/>
          <p:cNvCxnSpPr>
            <a:cxnSpLocks noChangeShapeType="1"/>
          </p:cNvCxnSpPr>
          <p:nvPr/>
        </p:nvCxnSpPr>
        <p:spPr bwMode="auto">
          <a:xfrm>
            <a:off x="6180947" y="3619260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" name="Straight Connector 92"/>
          <p:cNvCxnSpPr>
            <a:cxnSpLocks noChangeShapeType="1"/>
          </p:cNvCxnSpPr>
          <p:nvPr/>
        </p:nvCxnSpPr>
        <p:spPr bwMode="auto">
          <a:xfrm>
            <a:off x="6712566" y="3619260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" name="Straight Connector 93"/>
          <p:cNvCxnSpPr>
            <a:cxnSpLocks noChangeShapeType="1"/>
          </p:cNvCxnSpPr>
          <p:nvPr/>
        </p:nvCxnSpPr>
        <p:spPr bwMode="auto">
          <a:xfrm>
            <a:off x="7246441" y="3614505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" name="Straight Connector 94"/>
          <p:cNvCxnSpPr>
            <a:cxnSpLocks noChangeShapeType="1"/>
          </p:cNvCxnSpPr>
          <p:nvPr/>
        </p:nvCxnSpPr>
        <p:spPr bwMode="auto">
          <a:xfrm>
            <a:off x="7774089" y="3614505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" name="TextBox 23"/>
          <p:cNvSpPr txBox="1"/>
          <p:nvPr/>
        </p:nvSpPr>
        <p:spPr bwMode="auto">
          <a:xfrm>
            <a:off x="5739162" y="3732834"/>
            <a:ext cx="44179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2012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6267400" y="3699997"/>
            <a:ext cx="44516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2013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6794593" y="3699997"/>
            <a:ext cx="45184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2014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7310067" y="3710554"/>
            <a:ext cx="44592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2015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7856713" y="3699997"/>
            <a:ext cx="45446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2016</a:t>
            </a:r>
          </a:p>
        </p:txBody>
      </p:sp>
      <p:cxnSp>
        <p:nvCxnSpPr>
          <p:cNvPr id="29" name="Straight Connector 83"/>
          <p:cNvCxnSpPr>
            <a:cxnSpLocks noChangeShapeType="1"/>
          </p:cNvCxnSpPr>
          <p:nvPr/>
        </p:nvCxnSpPr>
        <p:spPr bwMode="auto">
          <a:xfrm>
            <a:off x="1917855" y="3614505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0" name="TextBox 29"/>
          <p:cNvSpPr txBox="1"/>
          <p:nvPr/>
        </p:nvSpPr>
        <p:spPr bwMode="auto">
          <a:xfrm>
            <a:off x="1502016" y="3721158"/>
            <a:ext cx="480019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2004</a:t>
            </a:r>
          </a:p>
        </p:txBody>
      </p:sp>
      <p:cxnSp>
        <p:nvCxnSpPr>
          <p:cNvPr id="31" name="Straight Connector 83"/>
          <p:cNvCxnSpPr>
            <a:cxnSpLocks noChangeShapeType="1"/>
          </p:cNvCxnSpPr>
          <p:nvPr/>
        </p:nvCxnSpPr>
        <p:spPr bwMode="auto">
          <a:xfrm>
            <a:off x="2456844" y="3619260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" name="TextBox 31"/>
          <p:cNvSpPr txBox="1"/>
          <p:nvPr/>
        </p:nvSpPr>
        <p:spPr bwMode="auto">
          <a:xfrm>
            <a:off x="1990175" y="3721158"/>
            <a:ext cx="47409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2005</a:t>
            </a:r>
          </a:p>
        </p:txBody>
      </p:sp>
      <p:cxnSp>
        <p:nvCxnSpPr>
          <p:cNvPr id="33" name="Straight Connector 83"/>
          <p:cNvCxnSpPr>
            <a:cxnSpLocks noChangeShapeType="1"/>
          </p:cNvCxnSpPr>
          <p:nvPr/>
        </p:nvCxnSpPr>
        <p:spPr bwMode="auto">
          <a:xfrm>
            <a:off x="2987895" y="3618668"/>
            <a:ext cx="0" cy="199109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" name="TextBox 33"/>
          <p:cNvSpPr txBox="1"/>
          <p:nvPr/>
        </p:nvSpPr>
        <p:spPr bwMode="auto">
          <a:xfrm>
            <a:off x="2532589" y="3721158"/>
            <a:ext cx="48263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2006</a:t>
            </a:r>
          </a:p>
        </p:txBody>
      </p:sp>
      <p:cxnSp>
        <p:nvCxnSpPr>
          <p:cNvPr id="35" name="Straight Connector 83"/>
          <p:cNvCxnSpPr>
            <a:cxnSpLocks noChangeShapeType="1"/>
          </p:cNvCxnSpPr>
          <p:nvPr/>
        </p:nvCxnSpPr>
        <p:spPr bwMode="auto">
          <a:xfrm>
            <a:off x="3520048" y="3614505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" name="TextBox 35"/>
          <p:cNvSpPr txBox="1"/>
          <p:nvPr/>
        </p:nvSpPr>
        <p:spPr bwMode="auto">
          <a:xfrm>
            <a:off x="3102110" y="3721158"/>
            <a:ext cx="47147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2007</a:t>
            </a:r>
          </a:p>
        </p:txBody>
      </p:sp>
      <p:cxnSp>
        <p:nvCxnSpPr>
          <p:cNvPr id="40" name="Straight Connector 94"/>
          <p:cNvCxnSpPr>
            <a:cxnSpLocks noChangeShapeType="1"/>
          </p:cNvCxnSpPr>
          <p:nvPr/>
        </p:nvCxnSpPr>
        <p:spPr bwMode="auto">
          <a:xfrm>
            <a:off x="8311176" y="3629592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41" name="Rectangle 40"/>
          <p:cNvSpPr/>
          <p:nvPr/>
        </p:nvSpPr>
        <p:spPr>
          <a:xfrm>
            <a:off x="7344272" y="1249473"/>
            <a:ext cx="1548178" cy="32647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D60A123-7675-B121-F2FB-0D48DB396A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72237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Impact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28765342"/>
              </p:ext>
            </p:extLst>
          </p:nvPr>
        </p:nvGraphicFramePr>
        <p:xfrm>
          <a:off x="1322369" y="1378369"/>
          <a:ext cx="7268253" cy="2596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179"/>
          <p:cNvSpPr txBox="1">
            <a:spLocks noChangeArrowheads="1"/>
          </p:cNvSpPr>
          <p:nvPr/>
        </p:nvSpPr>
        <p:spPr bwMode="auto">
          <a:xfrm>
            <a:off x="6275063" y="1249476"/>
            <a:ext cx="101653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sz="1000">
                <a:latin typeface="Candara" charset="0"/>
              </a:rPr>
              <a:t>INTERVENTION</a:t>
            </a:r>
          </a:p>
        </p:txBody>
      </p:sp>
      <p:sp>
        <p:nvSpPr>
          <p:cNvPr id="6" name="TextBox 5"/>
          <p:cNvSpPr txBox="1"/>
          <p:nvPr/>
        </p:nvSpPr>
        <p:spPr bwMode="auto">
          <a:xfrm rot="16200000">
            <a:off x="229385" y="2550191"/>
            <a:ext cx="1518364" cy="41549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050" b="1" kern="0" dirty="0">
                <a:solidFill>
                  <a:sysClr val="windowText" lastClr="000000"/>
                </a:solidFill>
                <a:latin typeface="Candara"/>
                <a:cs typeface="Candara"/>
              </a:rPr>
              <a:t>CDI incidence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050" b="1" kern="0" dirty="0">
                <a:solidFill>
                  <a:sysClr val="windowText" lastClr="000000"/>
                </a:solidFill>
                <a:latin typeface="Candara"/>
                <a:cs typeface="Candara"/>
              </a:rPr>
              <a:t>per 10,000 patient-days</a:t>
            </a:r>
          </a:p>
        </p:txBody>
      </p:sp>
      <p:cxnSp>
        <p:nvCxnSpPr>
          <p:cNvPr id="7" name="Straight Connector 80"/>
          <p:cNvCxnSpPr>
            <a:cxnSpLocks noChangeShapeType="1"/>
          </p:cNvCxnSpPr>
          <p:nvPr/>
        </p:nvCxnSpPr>
        <p:spPr bwMode="auto">
          <a:xfrm flipH="1">
            <a:off x="6683557" y="1534763"/>
            <a:ext cx="24860" cy="209482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8" name="TextBox 2055"/>
          <p:cNvSpPr txBox="1">
            <a:spLocks noChangeArrowheads="1"/>
          </p:cNvSpPr>
          <p:nvPr/>
        </p:nvSpPr>
        <p:spPr bwMode="auto">
          <a:xfrm>
            <a:off x="7182542" y="1506234"/>
            <a:ext cx="13400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800">
                <a:latin typeface="Candara" charset="0"/>
              </a:rPr>
              <a:t>2015-16 average: </a:t>
            </a:r>
          </a:p>
          <a:p>
            <a:pPr algn="ctr" eaLnBrk="1" hangingPunct="1"/>
            <a:r>
              <a:rPr lang="en-US" sz="800">
                <a:latin typeface="Candara" charset="0"/>
              </a:rPr>
              <a:t>2.2 per 10,000 patient-days</a:t>
            </a:r>
          </a:p>
        </p:txBody>
      </p:sp>
      <p:sp>
        <p:nvSpPr>
          <p:cNvPr id="9" name="TextBox 260"/>
          <p:cNvSpPr txBox="1">
            <a:spLocks noChangeArrowheads="1"/>
          </p:cNvSpPr>
          <p:nvPr/>
        </p:nvSpPr>
        <p:spPr bwMode="auto">
          <a:xfrm>
            <a:off x="5310708" y="1534763"/>
            <a:ext cx="13388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sz="800">
                <a:latin typeface="Candara" charset="0"/>
              </a:rPr>
              <a:t>2012-13 average: </a:t>
            </a:r>
          </a:p>
          <a:p>
            <a:pPr algn="ctr" eaLnBrk="1" hangingPunct="1"/>
            <a:r>
              <a:rPr lang="en-US" sz="800">
                <a:latin typeface="Candara" charset="0"/>
              </a:rPr>
              <a:t>6.1 per 10,000 patient-days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03565" y="4345460"/>
            <a:ext cx="6780086" cy="2616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rgbClr val="000000"/>
                </a:solidFill>
                <a:latin typeface="Candara"/>
                <a:ea typeface="Lucida Grande"/>
                <a:cs typeface="Candara"/>
              </a:rPr>
              <a:t>Figure 1. </a:t>
            </a:r>
            <a:r>
              <a:rPr lang="en-US" sz="1100" kern="0" dirty="0">
                <a:solidFill>
                  <a:srgbClr val="000000"/>
                </a:solidFill>
                <a:latin typeface="Candara"/>
                <a:ea typeface="Lucida Grande"/>
                <a:cs typeface="Candara"/>
              </a:rPr>
              <a:t>Healthcare-associated CDI incidence, Quebec Hearth and Lung Institute, 2004-2016</a:t>
            </a:r>
            <a:endParaRPr lang="en-US" sz="1100" kern="0" dirty="0">
              <a:solidFill>
                <a:sysClr val="windowText" lastClr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8178" y="3647791"/>
            <a:ext cx="7031515" cy="31381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700"/>
          </a:p>
        </p:txBody>
      </p:sp>
      <p:cxnSp>
        <p:nvCxnSpPr>
          <p:cNvPr id="12" name="Straight Connector 83"/>
          <p:cNvCxnSpPr>
            <a:cxnSpLocks noChangeShapeType="1"/>
          </p:cNvCxnSpPr>
          <p:nvPr/>
        </p:nvCxnSpPr>
        <p:spPr bwMode="auto">
          <a:xfrm>
            <a:off x="4051103" y="3614505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3" name="Straight Connector 84"/>
          <p:cNvCxnSpPr>
            <a:cxnSpLocks noChangeShapeType="1"/>
          </p:cNvCxnSpPr>
          <p:nvPr/>
        </p:nvCxnSpPr>
        <p:spPr bwMode="auto">
          <a:xfrm>
            <a:off x="4586675" y="3614505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4" name="Straight Connector 85"/>
          <p:cNvCxnSpPr>
            <a:cxnSpLocks noChangeShapeType="1"/>
          </p:cNvCxnSpPr>
          <p:nvPr/>
        </p:nvCxnSpPr>
        <p:spPr bwMode="auto">
          <a:xfrm>
            <a:off x="5117727" y="3614505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5" name="TextBox 14"/>
          <p:cNvSpPr txBox="1"/>
          <p:nvPr/>
        </p:nvSpPr>
        <p:spPr bwMode="auto">
          <a:xfrm>
            <a:off x="3644517" y="3721158"/>
            <a:ext cx="482430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2008</a:t>
            </a:r>
          </a:p>
        </p:txBody>
      </p:sp>
      <p:sp>
        <p:nvSpPr>
          <p:cNvPr id="16" name="TextBox 15"/>
          <p:cNvSpPr txBox="1"/>
          <p:nvPr/>
        </p:nvSpPr>
        <p:spPr bwMode="auto">
          <a:xfrm>
            <a:off x="4126947" y="3721158"/>
            <a:ext cx="48215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2009</a:t>
            </a:r>
          </a:p>
        </p:txBody>
      </p:sp>
      <p:sp>
        <p:nvSpPr>
          <p:cNvPr id="17" name="TextBox 16"/>
          <p:cNvSpPr txBox="1"/>
          <p:nvPr/>
        </p:nvSpPr>
        <p:spPr bwMode="auto">
          <a:xfrm>
            <a:off x="4663612" y="3721158"/>
            <a:ext cx="45412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2010</a:t>
            </a:r>
          </a:p>
        </p:txBody>
      </p:sp>
      <p:sp>
        <p:nvSpPr>
          <p:cNvPr id="18" name="TextBox 17"/>
          <p:cNvSpPr txBox="1"/>
          <p:nvPr/>
        </p:nvSpPr>
        <p:spPr bwMode="auto">
          <a:xfrm>
            <a:off x="5151398" y="3726043"/>
            <a:ext cx="425949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2011</a:t>
            </a:r>
          </a:p>
        </p:txBody>
      </p:sp>
      <p:cxnSp>
        <p:nvCxnSpPr>
          <p:cNvPr id="19" name="Straight Connector 90"/>
          <p:cNvCxnSpPr>
            <a:cxnSpLocks noChangeShapeType="1"/>
          </p:cNvCxnSpPr>
          <p:nvPr/>
        </p:nvCxnSpPr>
        <p:spPr bwMode="auto">
          <a:xfrm>
            <a:off x="5648779" y="3619260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0" name="Straight Connector 91"/>
          <p:cNvCxnSpPr>
            <a:cxnSpLocks noChangeShapeType="1"/>
          </p:cNvCxnSpPr>
          <p:nvPr/>
        </p:nvCxnSpPr>
        <p:spPr bwMode="auto">
          <a:xfrm>
            <a:off x="6180947" y="3619260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1" name="Straight Connector 92"/>
          <p:cNvCxnSpPr>
            <a:cxnSpLocks noChangeShapeType="1"/>
          </p:cNvCxnSpPr>
          <p:nvPr/>
        </p:nvCxnSpPr>
        <p:spPr bwMode="auto">
          <a:xfrm>
            <a:off x="6712566" y="3619260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" name="Straight Connector 93"/>
          <p:cNvCxnSpPr>
            <a:cxnSpLocks noChangeShapeType="1"/>
          </p:cNvCxnSpPr>
          <p:nvPr/>
        </p:nvCxnSpPr>
        <p:spPr bwMode="auto">
          <a:xfrm>
            <a:off x="7246441" y="3614505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3" name="Straight Connector 94"/>
          <p:cNvCxnSpPr>
            <a:cxnSpLocks noChangeShapeType="1"/>
          </p:cNvCxnSpPr>
          <p:nvPr/>
        </p:nvCxnSpPr>
        <p:spPr bwMode="auto">
          <a:xfrm>
            <a:off x="7774089" y="3614505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4" name="TextBox 23"/>
          <p:cNvSpPr txBox="1"/>
          <p:nvPr/>
        </p:nvSpPr>
        <p:spPr bwMode="auto">
          <a:xfrm>
            <a:off x="5739162" y="3732834"/>
            <a:ext cx="441791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2012</a:t>
            </a:r>
          </a:p>
        </p:txBody>
      </p:sp>
      <p:sp>
        <p:nvSpPr>
          <p:cNvPr id="25" name="TextBox 24"/>
          <p:cNvSpPr txBox="1"/>
          <p:nvPr/>
        </p:nvSpPr>
        <p:spPr bwMode="auto">
          <a:xfrm>
            <a:off x="6267400" y="3699997"/>
            <a:ext cx="44516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2013</a:t>
            </a:r>
          </a:p>
        </p:txBody>
      </p:sp>
      <p:sp>
        <p:nvSpPr>
          <p:cNvPr id="26" name="TextBox 25"/>
          <p:cNvSpPr txBox="1"/>
          <p:nvPr/>
        </p:nvSpPr>
        <p:spPr bwMode="auto">
          <a:xfrm>
            <a:off x="6794593" y="3699997"/>
            <a:ext cx="45184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2014</a:t>
            </a:r>
          </a:p>
        </p:txBody>
      </p:sp>
      <p:sp>
        <p:nvSpPr>
          <p:cNvPr id="27" name="TextBox 26"/>
          <p:cNvSpPr txBox="1"/>
          <p:nvPr/>
        </p:nvSpPr>
        <p:spPr bwMode="auto">
          <a:xfrm>
            <a:off x="7310067" y="3710554"/>
            <a:ext cx="445924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2015</a:t>
            </a:r>
          </a:p>
        </p:txBody>
      </p:sp>
      <p:sp>
        <p:nvSpPr>
          <p:cNvPr id="28" name="TextBox 27"/>
          <p:cNvSpPr txBox="1"/>
          <p:nvPr/>
        </p:nvSpPr>
        <p:spPr bwMode="auto">
          <a:xfrm>
            <a:off x="7856713" y="3699997"/>
            <a:ext cx="454465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2016</a:t>
            </a:r>
          </a:p>
        </p:txBody>
      </p:sp>
      <p:cxnSp>
        <p:nvCxnSpPr>
          <p:cNvPr id="29" name="Straight Connector 83"/>
          <p:cNvCxnSpPr>
            <a:cxnSpLocks noChangeShapeType="1"/>
          </p:cNvCxnSpPr>
          <p:nvPr/>
        </p:nvCxnSpPr>
        <p:spPr bwMode="auto">
          <a:xfrm>
            <a:off x="1917855" y="3614505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0" name="TextBox 29"/>
          <p:cNvSpPr txBox="1"/>
          <p:nvPr/>
        </p:nvSpPr>
        <p:spPr bwMode="auto">
          <a:xfrm>
            <a:off x="1502016" y="3721158"/>
            <a:ext cx="480019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2004</a:t>
            </a:r>
          </a:p>
        </p:txBody>
      </p:sp>
      <p:cxnSp>
        <p:nvCxnSpPr>
          <p:cNvPr id="31" name="Straight Connector 83"/>
          <p:cNvCxnSpPr>
            <a:cxnSpLocks noChangeShapeType="1"/>
          </p:cNvCxnSpPr>
          <p:nvPr/>
        </p:nvCxnSpPr>
        <p:spPr bwMode="auto">
          <a:xfrm>
            <a:off x="2456844" y="3619260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" name="TextBox 31"/>
          <p:cNvSpPr txBox="1"/>
          <p:nvPr/>
        </p:nvSpPr>
        <p:spPr bwMode="auto">
          <a:xfrm>
            <a:off x="1990175" y="3721158"/>
            <a:ext cx="474096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2005</a:t>
            </a:r>
          </a:p>
        </p:txBody>
      </p:sp>
      <p:cxnSp>
        <p:nvCxnSpPr>
          <p:cNvPr id="33" name="Straight Connector 83"/>
          <p:cNvCxnSpPr>
            <a:cxnSpLocks noChangeShapeType="1"/>
          </p:cNvCxnSpPr>
          <p:nvPr/>
        </p:nvCxnSpPr>
        <p:spPr bwMode="auto">
          <a:xfrm>
            <a:off x="2987895" y="3618668"/>
            <a:ext cx="0" cy="199109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4" name="TextBox 33"/>
          <p:cNvSpPr txBox="1"/>
          <p:nvPr/>
        </p:nvSpPr>
        <p:spPr bwMode="auto">
          <a:xfrm>
            <a:off x="2532589" y="3721158"/>
            <a:ext cx="482637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2006</a:t>
            </a:r>
          </a:p>
        </p:txBody>
      </p:sp>
      <p:cxnSp>
        <p:nvCxnSpPr>
          <p:cNvPr id="35" name="Straight Connector 83"/>
          <p:cNvCxnSpPr>
            <a:cxnSpLocks noChangeShapeType="1"/>
          </p:cNvCxnSpPr>
          <p:nvPr/>
        </p:nvCxnSpPr>
        <p:spPr bwMode="auto">
          <a:xfrm>
            <a:off x="3520048" y="3614505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" name="TextBox 35"/>
          <p:cNvSpPr txBox="1"/>
          <p:nvPr/>
        </p:nvSpPr>
        <p:spPr bwMode="auto">
          <a:xfrm>
            <a:off x="3102110" y="3721158"/>
            <a:ext cx="471478" cy="2616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solidFill>
                  <a:sysClr val="windowText" lastClr="000000"/>
                </a:solidFill>
                <a:latin typeface="Candara"/>
                <a:ea typeface="ＭＳ Ｐゴシック" charset="0"/>
                <a:cs typeface="Candara"/>
              </a:rPr>
              <a:t>2007</a:t>
            </a:r>
          </a:p>
        </p:txBody>
      </p:sp>
      <p:cxnSp>
        <p:nvCxnSpPr>
          <p:cNvPr id="40" name="Straight Connector 94"/>
          <p:cNvCxnSpPr>
            <a:cxnSpLocks noChangeShapeType="1"/>
          </p:cNvCxnSpPr>
          <p:nvPr/>
        </p:nvCxnSpPr>
        <p:spPr bwMode="auto">
          <a:xfrm>
            <a:off x="8311176" y="3629592"/>
            <a:ext cx="0" cy="198514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0E8ABD67-0FD9-598C-8970-7FC7193BCB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22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4193" y="2043743"/>
            <a:ext cx="8359151" cy="857250"/>
          </a:xfrm>
        </p:spPr>
        <p:txBody>
          <a:bodyPr/>
          <a:lstStyle/>
          <a:p>
            <a:r>
              <a:rPr lang="en-US" dirty="0"/>
              <a:t>Did we “solve” the CDI issue?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80F5B442-49DB-3228-4A48-B3E737BBB5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41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Incidence rate among university hospitals, 2011-2012</a:t>
            </a:r>
          </a:p>
        </p:txBody>
      </p:sp>
      <p:pic>
        <p:nvPicPr>
          <p:cNvPr id="4" name="Image 2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7558" y="1306038"/>
            <a:ext cx="6104525" cy="28750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709477" y="4416682"/>
            <a:ext cx="33415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Institut</a:t>
            </a:r>
            <a:r>
              <a:rPr lang="en-US" sz="1200" dirty="0"/>
              <a:t> National de Santé </a:t>
            </a:r>
            <a:r>
              <a:rPr lang="en-US" sz="1200" dirty="0" err="1"/>
              <a:t>Publique</a:t>
            </a:r>
            <a:r>
              <a:rPr lang="en-US" sz="1200" dirty="0"/>
              <a:t> du Québec</a:t>
            </a:r>
          </a:p>
        </p:txBody>
      </p:sp>
      <p:sp>
        <p:nvSpPr>
          <p:cNvPr id="3" name="Up Arrow 2"/>
          <p:cNvSpPr/>
          <p:nvPr/>
        </p:nvSpPr>
        <p:spPr>
          <a:xfrm>
            <a:off x="4500336" y="3746671"/>
            <a:ext cx="406879" cy="536669"/>
          </a:xfrm>
          <a:prstGeom prst="upArrow">
            <a:avLst/>
          </a:prstGeom>
          <a:solidFill>
            <a:srgbClr val="FF0000"/>
          </a:solidFill>
          <a:ln>
            <a:solidFill>
              <a:schemeClr val="bg2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340054" y="4197020"/>
            <a:ext cx="74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3175" cmpd="sng">
                  <a:noFill/>
                </a:ln>
                <a:solidFill>
                  <a:srgbClr val="FF0000"/>
                </a:solidFill>
                <a:latin typeface="Avenir Black"/>
                <a:cs typeface="Avenir Black"/>
              </a:rPr>
              <a:t>QHLI</a:t>
            </a:r>
          </a:p>
        </p:txBody>
      </p:sp>
      <p:sp>
        <p:nvSpPr>
          <p:cNvPr id="7" name="Rectangle 6"/>
          <p:cNvSpPr/>
          <p:nvPr/>
        </p:nvSpPr>
        <p:spPr>
          <a:xfrm>
            <a:off x="4714465" y="2721261"/>
            <a:ext cx="79600" cy="814132"/>
          </a:xfrm>
          <a:prstGeom prst="rect">
            <a:avLst/>
          </a:prstGeom>
          <a:solidFill>
            <a:srgbClr val="FF0000"/>
          </a:solidFill>
          <a:ln w="317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754265" y="2706771"/>
            <a:ext cx="0" cy="195391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23292" y="2902159"/>
            <a:ext cx="61946" cy="0"/>
          </a:xfrm>
          <a:prstGeom prst="line">
            <a:avLst/>
          </a:prstGeom>
          <a:ln w="9525" cmpd="sng">
            <a:solidFill>
              <a:schemeClr val="tx1">
                <a:lumMod val="75000"/>
                <a:lumOff val="2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xmlns="" id="{438C81C2-C097-326C-2C7B-C4087ED03A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0881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Long-term follow-up</a:t>
            </a:r>
          </a:p>
        </p:txBody>
      </p:sp>
      <p:graphicFrame>
        <p:nvGraphicFramePr>
          <p:cNvPr id="4" name="Graphique 14"/>
          <p:cNvGraphicFramePr/>
          <p:nvPr>
            <p:extLst>
              <p:ext uri="{D42A27DB-BD31-4B8C-83A1-F6EECF244321}">
                <p14:modId xmlns:p14="http://schemas.microsoft.com/office/powerpoint/2010/main" val="21149323"/>
              </p:ext>
            </p:extLst>
          </p:nvPr>
        </p:nvGraphicFramePr>
        <p:xfrm>
          <a:off x="1394872" y="782017"/>
          <a:ext cx="6371235" cy="29858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 bwMode="auto">
          <a:xfrm>
            <a:off x="449736" y="4060267"/>
            <a:ext cx="8350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Candara"/>
                <a:ea typeface="Lucida Grande"/>
                <a:cs typeface="Candara"/>
              </a:rPr>
              <a:t>Figure 3. </a:t>
            </a:r>
            <a:r>
              <a:rPr lang="en-US" sz="1200" kern="0" dirty="0">
                <a:solidFill>
                  <a:srgbClr val="000000"/>
                </a:solidFill>
                <a:latin typeface="Candara"/>
                <a:ea typeface="Lucida Grande"/>
                <a:cs typeface="Candara"/>
              </a:rPr>
              <a:t>HA-CDI rates of University Hospitals in Quebec, 2015-2016. Red bar represents the HA-CDI incidence rate at the QHLI. Yellow Bar represents the 95% Confidence Interval for the stratum</a:t>
            </a:r>
            <a:endParaRPr lang="en-US" sz="1200" kern="0" dirty="0">
              <a:solidFill>
                <a:sysClr val="windowText" lastClr="000000"/>
              </a:solidFill>
              <a:latin typeface="Candara"/>
              <a:ea typeface="ＭＳ Ｐゴシック" charset="0"/>
              <a:cs typeface="Candara"/>
            </a:endParaRPr>
          </a:p>
        </p:txBody>
      </p:sp>
      <p:sp>
        <p:nvSpPr>
          <p:cNvPr id="8" name="Up Arrow 7"/>
          <p:cNvSpPr/>
          <p:nvPr/>
        </p:nvSpPr>
        <p:spPr>
          <a:xfrm>
            <a:off x="2531838" y="3276868"/>
            <a:ext cx="406879" cy="536669"/>
          </a:xfrm>
          <a:prstGeom prst="upArrow">
            <a:avLst/>
          </a:prstGeom>
          <a:solidFill>
            <a:srgbClr val="FF0000"/>
          </a:solidFill>
          <a:ln>
            <a:solidFill>
              <a:schemeClr val="bg2">
                <a:lumMod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71552" y="3727217"/>
            <a:ext cx="748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3175" cmpd="sng">
                  <a:noFill/>
                </a:ln>
                <a:solidFill>
                  <a:srgbClr val="FF0000"/>
                </a:solidFill>
                <a:latin typeface="Avenir Black"/>
                <a:cs typeface="Avenir Black"/>
              </a:rPr>
              <a:t>QHLI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CD3C7134-2A75-6CF5-83A4-84FCA7C8B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2785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15257" y="2952057"/>
            <a:ext cx="8229600" cy="1875854"/>
          </a:xfrm>
        </p:spPr>
        <p:txBody>
          <a:bodyPr>
            <a:normAutofit/>
          </a:bodyPr>
          <a:lstStyle/>
          <a:p>
            <a:r>
              <a:rPr lang="en-US" sz="1800" dirty="0"/>
              <a:t>1250 patients screened over 12 months</a:t>
            </a:r>
          </a:p>
          <a:p>
            <a:endParaRPr lang="en-US" sz="1800" dirty="0"/>
          </a:p>
          <a:p>
            <a:r>
              <a:rPr lang="en-US" sz="1800" dirty="0"/>
              <a:t>3.1% asymptomatic carriers (perirectal swabs)</a:t>
            </a:r>
          </a:p>
          <a:p>
            <a:endParaRPr lang="en-US" sz="1800" dirty="0"/>
          </a:p>
          <a:p>
            <a:r>
              <a:rPr lang="en-US" sz="1800" dirty="0"/>
              <a:t>Decrease in HA-CDI from 10.9 to 3.0 per 10kpd</a:t>
            </a:r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38790"/>
          <a:stretch/>
        </p:blipFill>
        <p:spPr>
          <a:xfrm>
            <a:off x="312057" y="210015"/>
            <a:ext cx="3418298" cy="22864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581" y="210014"/>
            <a:ext cx="4613221" cy="274204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4702661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100" dirty="0" err="1"/>
              <a:t>Linsenmeyer</a:t>
            </a:r>
            <a:r>
              <a:rPr lang="en-US" sz="1100" dirty="0"/>
              <a:t> K et al. </a:t>
            </a:r>
            <a:r>
              <a:rPr lang="en-US" sz="1100" dirty="0" err="1"/>
              <a:t>Clin</a:t>
            </a:r>
            <a:r>
              <a:rPr lang="en-US" sz="1100" dirty="0"/>
              <a:t> Infect Dis. 2018 May 26. </a:t>
            </a:r>
            <a:r>
              <a:rPr lang="en-US" sz="1100" dirty="0" err="1"/>
              <a:t>doi</a:t>
            </a:r>
            <a:r>
              <a:rPr lang="en-US" sz="1100" dirty="0"/>
              <a:t>: 10.1093/</a:t>
            </a:r>
            <a:r>
              <a:rPr lang="en-US" sz="1100" dirty="0" err="1"/>
              <a:t>cid</a:t>
            </a:r>
            <a:r>
              <a:rPr lang="en-US" sz="1100" dirty="0"/>
              <a:t>/ciy455. [</a:t>
            </a:r>
            <a:r>
              <a:rPr lang="en-US" sz="1100" dirty="0" err="1"/>
              <a:t>Epub</a:t>
            </a:r>
            <a:r>
              <a:rPr lang="en-US" sz="1100" dirty="0"/>
              <a:t> ahead of print]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E13FD80F-0DD1-C6F1-C97A-F44B58839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11422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2429211"/>
            <a:ext cx="8229600" cy="2085869"/>
          </a:xfrm>
        </p:spPr>
        <p:txBody>
          <a:bodyPr>
            <a:normAutofit fontScale="92500" lnSpcReduction="10000"/>
          </a:bodyPr>
          <a:lstStyle/>
          <a:p>
            <a:r>
              <a:rPr lang="en-US" sz="1800" dirty="0"/>
              <a:t>Screening for CD carriage in HSCT unit</a:t>
            </a:r>
          </a:p>
          <a:p>
            <a:endParaRPr lang="en-US" sz="1800" dirty="0"/>
          </a:p>
          <a:p>
            <a:r>
              <a:rPr lang="en-US" sz="1800" dirty="0"/>
              <a:t>Program started in 2010 but analyses 2012-2013 only</a:t>
            </a:r>
          </a:p>
          <a:p>
            <a:endParaRPr lang="en-US" sz="1800" dirty="0"/>
          </a:p>
          <a:p>
            <a:r>
              <a:rPr lang="en-US" sz="1800" dirty="0"/>
              <a:t>14% carriage rate</a:t>
            </a:r>
          </a:p>
          <a:p>
            <a:endParaRPr lang="en-US" sz="1800" dirty="0"/>
          </a:p>
          <a:p>
            <a:r>
              <a:rPr lang="en-US" sz="1800" dirty="0"/>
              <a:t>Decrease in HA-CDI (role of screening uncertain </a:t>
            </a:r>
            <a:r>
              <a:rPr lang="mr-IN" sz="1800" dirty="0"/>
              <a:t>–</a:t>
            </a:r>
            <a:r>
              <a:rPr lang="en-US" sz="1800" dirty="0"/>
              <a:t> no data prior to screening)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696" y="52300"/>
            <a:ext cx="4710441" cy="2239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4144572" y="4651797"/>
            <a:ext cx="40596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o-RO" sz="1200" dirty="0"/>
              <a:t>Cho J et al. Am J Infect Control. 2018 Apr;46(4):459-461.</a:t>
            </a:r>
            <a:endParaRPr lang="en-US" sz="1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0136" y="787559"/>
            <a:ext cx="4073861" cy="1447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0486D097-0D20-2322-22C5-43FEE5BEC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20108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14" y="0"/>
            <a:ext cx="6767286" cy="18456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70214" y="1861599"/>
            <a:ext cx="7122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/>
              <a:t>Universal admission screening on BMT unit, 2014-2017 (n=5357)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219" y="2158315"/>
            <a:ext cx="6050643" cy="26495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77080" y="2617342"/>
            <a:ext cx="1381815" cy="1569660"/>
          </a:xfrm>
          <a:prstGeom prst="rect">
            <a:avLst/>
          </a:prstGeom>
          <a:solidFill>
            <a:srgbClr val="FBEC23"/>
          </a:solidFill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200" dirty="0"/>
              <a:t>Rates lower </a:t>
            </a:r>
            <a:r>
              <a:rPr lang="en-US" sz="1200" dirty="0" smtClean="0"/>
              <a:t>post-intervention ...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 smtClean="0"/>
              <a:t>but</a:t>
            </a:r>
            <a:endParaRPr lang="en-US" sz="1200" dirty="0"/>
          </a:p>
          <a:p>
            <a:endParaRPr lang="en-US" sz="1200" dirty="0"/>
          </a:p>
          <a:p>
            <a:r>
              <a:rPr lang="en-US" sz="1200" dirty="0"/>
              <a:t>No </a:t>
            </a:r>
            <a:r>
              <a:rPr lang="en-US" sz="1200" dirty="0" err="1"/>
              <a:t>signifcant</a:t>
            </a:r>
            <a:r>
              <a:rPr lang="en-US" sz="1200" dirty="0"/>
              <a:t> change in trend c/w control arm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97EC31E9-44C4-078A-201E-8D804750FD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53752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553" y="2558143"/>
            <a:ext cx="7451639" cy="195670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4 hospitals; </a:t>
            </a:r>
          </a:p>
          <a:p>
            <a:endParaRPr lang="en-US" dirty="0"/>
          </a:p>
          <a:p>
            <a:r>
              <a:rPr lang="en-US" dirty="0"/>
              <a:t>Targeted screening (</a:t>
            </a:r>
            <a:r>
              <a:rPr lang="en-US" dirty="0" err="1"/>
              <a:t>pmx</a:t>
            </a:r>
            <a:r>
              <a:rPr lang="en-US" dirty="0"/>
              <a:t> of </a:t>
            </a:r>
            <a:r>
              <a:rPr lang="en-US" dirty="0" err="1"/>
              <a:t>hospit</a:t>
            </a:r>
            <a:r>
              <a:rPr lang="en-US" dirty="0"/>
              <a:t>, LTCF resident, previous CDI)</a:t>
            </a:r>
          </a:p>
          <a:p>
            <a:pPr lvl="1"/>
            <a:r>
              <a:rPr lang="en-US" dirty="0"/>
              <a:t>30% admissions screened; 8% CD-AC</a:t>
            </a:r>
          </a:p>
          <a:p>
            <a:pPr lvl="1"/>
            <a:endParaRPr lang="en-US" dirty="0"/>
          </a:p>
          <a:p>
            <a:r>
              <a:rPr lang="en-US" dirty="0"/>
              <a:t>CDI incidence from 5.96 to 4.23 / 10,000 </a:t>
            </a:r>
            <a:r>
              <a:rPr lang="en-US" dirty="0" err="1"/>
              <a:t>pd</a:t>
            </a:r>
            <a:r>
              <a:rPr lang="en-US" dirty="0"/>
              <a:t> (p=0.02)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5" y="142416"/>
            <a:ext cx="5651500" cy="22062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54500" y="465737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/>
              <a:t>Peterson LR et al. </a:t>
            </a:r>
            <a:r>
              <a:rPr lang="en-US" sz="1200" dirty="0" err="1"/>
              <a:t>PLoS</a:t>
            </a:r>
            <a:r>
              <a:rPr lang="en-US" sz="1200" dirty="0"/>
              <a:t> One. 2020 Mar 19;15(3):e0230475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626BE9C3-7FD5-F07C-F99C-3F123E73CB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109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7553" y="2750120"/>
            <a:ext cx="7451639" cy="1764729"/>
          </a:xfrm>
        </p:spPr>
        <p:txBody>
          <a:bodyPr>
            <a:normAutofit fontScale="92500"/>
          </a:bodyPr>
          <a:lstStyle/>
          <a:p>
            <a:r>
              <a:rPr lang="en-US" dirty="0"/>
              <a:t>Rolling deployment over many months</a:t>
            </a:r>
            <a:br>
              <a:rPr lang="en-US" dirty="0"/>
            </a:br>
            <a:endParaRPr lang="en-US" dirty="0"/>
          </a:p>
          <a:p>
            <a:r>
              <a:rPr lang="en-US" dirty="0"/>
              <a:t>Decrease in HA-CDI from 13.3 (12-months pre-intervention) to 5.0 per 10,000 </a:t>
            </a:r>
            <a:r>
              <a:rPr lang="en-US" dirty="0" err="1"/>
              <a:t>pd</a:t>
            </a:r>
            <a:r>
              <a:rPr lang="en-US" dirty="0"/>
              <a:t> (12 month into the intervention)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008" y="69778"/>
            <a:ext cx="4732039" cy="268034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xmlns="" id="{F7B6DF60-A431-5FCB-8537-7A682C278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1519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9839" y="1200150"/>
            <a:ext cx="7451639" cy="3314700"/>
          </a:xfrm>
        </p:spPr>
        <p:txBody>
          <a:bodyPr>
            <a:normAutofit/>
          </a:bodyPr>
          <a:lstStyle/>
          <a:p>
            <a:r>
              <a:rPr lang="en-US" dirty="0"/>
              <a:t>Mostly single center trials</a:t>
            </a:r>
          </a:p>
          <a:p>
            <a:endParaRPr lang="en-US" dirty="0"/>
          </a:p>
          <a:p>
            <a:r>
              <a:rPr lang="en-US" dirty="0"/>
              <a:t>Mostly before-and-after quasi-experimental studies</a:t>
            </a:r>
          </a:p>
          <a:p>
            <a:endParaRPr lang="en-US" dirty="0"/>
          </a:p>
          <a:p>
            <a:r>
              <a:rPr lang="en-US" dirty="0"/>
              <a:t>Other concomitant interventions</a:t>
            </a:r>
            <a:br>
              <a:rPr lang="en-US" dirty="0"/>
            </a:br>
            <a:endParaRPr lang="en-US" dirty="0"/>
          </a:p>
          <a:p>
            <a:r>
              <a:rPr lang="en-US" dirty="0"/>
              <a:t>Multicenter trials with better study design needed!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0A8EC200-9A41-5623-D71C-2DB1377FD9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8153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180955" y="4483841"/>
            <a:ext cx="2681168" cy="6596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48981" y="4683919"/>
            <a:ext cx="3899306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 err="1"/>
              <a:t>Mawer</a:t>
            </a:r>
            <a:r>
              <a:rPr lang="en-US" sz="1050" dirty="0"/>
              <a:t> DPC et al </a:t>
            </a:r>
            <a:r>
              <a:rPr lang="en-US" sz="1050" dirty="0" err="1"/>
              <a:t>Clin</a:t>
            </a:r>
            <a:r>
              <a:rPr lang="en-US" sz="1050" dirty="0"/>
              <a:t> Infect Dis. 2017 May 1;64(9):1163-1170.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84269" y="3662981"/>
            <a:ext cx="1796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84A3D3"/>
                </a:solidFill>
                <a:latin typeface="Arial Narrow"/>
                <a:cs typeface="Arial Narrow"/>
              </a:rPr>
              <a:t>GDH + but </a:t>
            </a:r>
            <a:r>
              <a:rPr lang="en-US" dirty="0" err="1">
                <a:solidFill>
                  <a:srgbClr val="84A3D3"/>
                </a:solidFill>
                <a:latin typeface="Arial Narrow"/>
                <a:cs typeface="Arial Narrow"/>
              </a:rPr>
              <a:t>ToxAB</a:t>
            </a:r>
            <a:r>
              <a:rPr lang="en-US" dirty="0">
                <a:solidFill>
                  <a:srgbClr val="84A3D3"/>
                </a:solidFill>
                <a:latin typeface="Arial Narrow"/>
                <a:cs typeface="Arial Narrow"/>
              </a:rPr>
              <a:t> -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515499"/>
            <a:ext cx="3948981" cy="262800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6921" y="2400348"/>
            <a:ext cx="6587083" cy="105979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>
                <a:latin typeface="Times"/>
                <a:cs typeface="Times"/>
              </a:rPr>
              <a:t>P</a:t>
            </a:r>
            <a:r>
              <a:rPr lang="en-US" sz="2400" dirty="0">
                <a:latin typeface="Times"/>
                <a:cs typeface="Times"/>
              </a:rPr>
              <a:t>atients with diarrhea who are carriers of toxigenic </a:t>
            </a:r>
          </a:p>
          <a:p>
            <a:pPr marL="0" indent="0" algn="ctr">
              <a:buNone/>
            </a:pPr>
            <a:r>
              <a:rPr lang="en-US" sz="2400" i="1" dirty="0">
                <a:latin typeface="Times"/>
                <a:cs typeface="Times"/>
              </a:rPr>
              <a:t>C. difficile </a:t>
            </a:r>
            <a:r>
              <a:rPr lang="en-US" sz="2400" dirty="0">
                <a:latin typeface="Times"/>
                <a:cs typeface="Times"/>
              </a:rPr>
              <a:t>but without detectable toxin levels : </a:t>
            </a:r>
          </a:p>
          <a:p>
            <a:pPr marL="0" indent="0" algn="ctr">
              <a:buNone/>
            </a:pPr>
            <a:r>
              <a:rPr lang="en-US" sz="2400" dirty="0">
                <a:latin typeface="Times"/>
                <a:cs typeface="Times"/>
              </a:rPr>
              <a:t>are they contagious?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3472" y="2"/>
            <a:ext cx="5366077" cy="206674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6CEBF6D-4D4F-B521-BA6C-3FACF0016A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0FC0D72E-78CE-5045-9910-C283B44E9E1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19767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1844"/>
            <a:ext cx="8229600" cy="224102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WGS on all samples of C. difficile detected by GDH</a:t>
            </a:r>
          </a:p>
          <a:p>
            <a:endParaRPr lang="en-US" dirty="0"/>
          </a:p>
          <a:p>
            <a:r>
              <a:rPr lang="en-US" dirty="0"/>
              <a:t>2 </a:t>
            </a:r>
            <a:r>
              <a:rPr lang="en-US" dirty="0" err="1"/>
              <a:t>centres</a:t>
            </a:r>
            <a:r>
              <a:rPr lang="en-US" dirty="0"/>
              <a:t> in U.K. over 9-12 months</a:t>
            </a:r>
          </a:p>
          <a:p>
            <a:endParaRPr lang="en-US" dirty="0"/>
          </a:p>
          <a:p>
            <a:r>
              <a:rPr lang="en-US" dirty="0"/>
              <a:t>Determine the relative contribution of GDH+/</a:t>
            </a:r>
            <a:r>
              <a:rPr lang="en-US" dirty="0" err="1"/>
              <a:t>ToxAB</a:t>
            </a:r>
            <a:r>
              <a:rPr lang="en-US" dirty="0"/>
              <a:t>+ vs. GDH+/</a:t>
            </a:r>
            <a:r>
              <a:rPr lang="en-US" dirty="0" err="1"/>
              <a:t>ToxAB</a:t>
            </a:r>
            <a:r>
              <a:rPr lang="en-US" dirty="0"/>
              <a:t>- in transmission and subsequent CDI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66157" y="4762629"/>
            <a:ext cx="442996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Mawer</a:t>
            </a:r>
            <a:r>
              <a:rPr lang="en-US" sz="1200" dirty="0"/>
              <a:t> DPC et al </a:t>
            </a:r>
            <a:r>
              <a:rPr lang="en-US" sz="1200" dirty="0" err="1"/>
              <a:t>Clin</a:t>
            </a:r>
            <a:r>
              <a:rPr lang="en-US" sz="1200" dirty="0"/>
              <a:t> Infect Dis. 2017 May 1;64(9):1163-1170.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115" y="0"/>
            <a:ext cx="7380111" cy="213184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45824" y="4557208"/>
            <a:ext cx="4616303" cy="5862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xmlns="" id="{3D8C106C-39F3-D2C1-680E-6F0E3F981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32800" y="4673387"/>
            <a:ext cx="508000" cy="35718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prstClr val="black"/>
                </a:solidFill>
              </a:rPr>
              <a:t>99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104743"/>
      </p:ext>
    </p:extLst>
  </p:cSld>
  <p:clrMapOvr>
    <a:masterClrMapping/>
  </p:clrMapOvr>
</p:sld>
</file>

<file path=ppt/theme/theme1.xml><?xml version="1.0" encoding="utf-8"?>
<a:theme xmlns:a="http://schemas.openxmlformats.org/drawingml/2006/main" name="2_Modèle par défau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1_Modèle par défaut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ＭＳ Ｐゴシック"/>
      <a:cs typeface=""/>
    </a:majorFont>
    <a:minorFont>
      <a:latin typeface="Times New Roman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Default Design">
    <a:majorFont>
      <a:latin typeface="Times New Roman"/>
      <a:ea typeface="ＭＳ Ｐゴシック"/>
      <a:cs typeface=""/>
    </a:majorFont>
    <a:minorFont>
      <a:latin typeface="Times New Roman"/>
      <a:ea typeface="ＭＳ Ｐゴシック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25048</TotalTime>
  <Words>4399</Words>
  <Application>Microsoft Macintosh PowerPoint</Application>
  <PresentationFormat>On-screen Show (16:9)</PresentationFormat>
  <Paragraphs>910</Paragraphs>
  <Slides>121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121</vt:i4>
      </vt:variant>
    </vt:vector>
  </HeadingPairs>
  <TitlesOfParts>
    <vt:vector size="149" baseType="lpstr">
      <vt:lpstr>Adobe Caslon Pro</vt:lpstr>
      <vt:lpstr>Arial</vt:lpstr>
      <vt:lpstr>Arial Black</vt:lpstr>
      <vt:lpstr>Arial Narrow</vt:lpstr>
      <vt:lpstr>Arial Rounded MT Bold</vt:lpstr>
      <vt:lpstr>Avenir Black</vt:lpstr>
      <vt:lpstr>Bell Gothic Std Bold</vt:lpstr>
      <vt:lpstr>Bell MT</vt:lpstr>
      <vt:lpstr>Big Caslon</vt:lpstr>
      <vt:lpstr>Calibri</vt:lpstr>
      <vt:lpstr>Candara</vt:lpstr>
      <vt:lpstr>Century Gothic</vt:lpstr>
      <vt:lpstr>DIN</vt:lpstr>
      <vt:lpstr>Futura</vt:lpstr>
      <vt:lpstr>Geneva</vt:lpstr>
      <vt:lpstr>Letter Gothic Std</vt:lpstr>
      <vt:lpstr>Lucida Grande</vt:lpstr>
      <vt:lpstr>MathematicalPiLTStd</vt:lpstr>
      <vt:lpstr>MS PGothic</vt:lpstr>
      <vt:lpstr>ＭＳ Ｐゴシック</vt:lpstr>
      <vt:lpstr>Ostrich Sans Black</vt:lpstr>
      <vt:lpstr>Rockwell</vt:lpstr>
      <vt:lpstr>system-ui</vt:lpstr>
      <vt:lpstr>Tekton Pro Bold</vt:lpstr>
      <vt:lpstr>Times</vt:lpstr>
      <vt:lpstr>Trajan Pro</vt:lpstr>
      <vt:lpstr>Wingdings</vt:lpstr>
      <vt:lpstr>2_Modèle par défaut</vt:lpstr>
      <vt:lpstr>Clostridioides difficile  Asymptomatic Carriers:  Should We Care About Them? </vt:lpstr>
      <vt:lpstr>Disclosures</vt:lpstr>
      <vt:lpstr>BACKGROUND</vt:lpstr>
      <vt:lpstr>Background</vt:lpstr>
      <vt:lpstr>Evolution of CDI</vt:lpstr>
      <vt:lpstr>PowerPoint Presentation</vt:lpstr>
      <vt:lpstr>PowerPoint Presentation</vt:lpstr>
      <vt:lpstr>PowerPoint Presentation</vt:lpstr>
      <vt:lpstr>Did we “solve” the CDI issue?</vt:lpstr>
      <vt:lpstr>Because CDI is a problem</vt:lpstr>
      <vt:lpstr>Room for improvement</vt:lpstr>
      <vt:lpstr>PowerPoint Presentation</vt:lpstr>
      <vt:lpstr>PowerPoint Presentation</vt:lpstr>
      <vt:lpstr>PREVENTION</vt:lpstr>
      <vt:lpstr>Prevention of CDI</vt:lpstr>
      <vt:lpstr>Guidelines</vt:lpstr>
      <vt:lpstr>Guidelines</vt:lpstr>
      <vt:lpstr>Guidelines</vt:lpstr>
      <vt:lpstr>Which component is most important?</vt:lpstr>
      <vt:lpstr>Current recommendations</vt:lpstr>
      <vt:lpstr>Cross-transmission in Acute Care</vt:lpstr>
      <vt:lpstr>PowerPoint Presentation</vt:lpstr>
      <vt:lpstr>PowerPoint Presentation</vt:lpstr>
      <vt:lpstr>PowerPoint Presentation</vt:lpstr>
      <vt:lpstr>Unrecognized transmission? </vt:lpstr>
      <vt:lpstr>PowerPoint Presentation</vt:lpstr>
      <vt:lpstr>How numerous are CD-AC?</vt:lpstr>
      <vt:lpstr>PowerPoint Presentation</vt:lpstr>
      <vt:lpstr>Contagiousness of  CDI patients</vt:lpstr>
      <vt:lpstr>PowerPoint Presentation</vt:lpstr>
      <vt:lpstr>Contagiousness of CDI patients</vt:lpstr>
      <vt:lpstr>PowerPoint Presentation</vt:lpstr>
      <vt:lpstr>PowerPoint Presentation</vt:lpstr>
      <vt:lpstr>Duration isolation precautions</vt:lpstr>
      <vt:lpstr>Duration isolation precautions</vt:lpstr>
      <vt:lpstr>Duration isolation precautions</vt:lpstr>
      <vt:lpstr>PowerPoint Presentation</vt:lpstr>
      <vt:lpstr>PowerPoint Presentation</vt:lpstr>
      <vt:lpstr>PowerPoint Presentation</vt:lpstr>
      <vt:lpstr>PowerPoint Presentation</vt:lpstr>
      <vt:lpstr>Room attribution and risk of CDI</vt:lpstr>
      <vt:lpstr>PowerPoint Presentation</vt:lpstr>
      <vt:lpstr>Modeling Studies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Detection of carriers</vt:lpstr>
      <vt:lpstr>PowerPoint Presentation</vt:lpstr>
      <vt:lpstr>Detection of carriers</vt:lpstr>
      <vt:lpstr>Detection of carriers</vt:lpstr>
      <vt:lpstr>Hand rubbing vs. Hand washing</vt:lpstr>
      <vt:lpstr>PowerPoint Presentation</vt:lpstr>
      <vt:lpstr>Hand washing  vs.  C. difficile</vt:lpstr>
      <vt:lpstr>Should we add gloves?</vt:lpstr>
      <vt:lpstr>Efficacy of gloves</vt:lpstr>
      <vt:lpstr>Impact of glove use to protect against C. difficile</vt:lpstr>
      <vt:lpstr>PowerPoint Presentation</vt:lpstr>
      <vt:lpstr>Improving environmental cleaning?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evidence</vt:lpstr>
      <vt:lpstr>Institut Universitaire de Cardiologie et Pneumologie de Québec</vt:lpstr>
      <vt:lpstr>HA-CDI rates, 2004-2013</vt:lpstr>
      <vt:lpstr>Control of CDI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ARIMA modeling</vt:lpstr>
      <vt:lpstr>LONG-TERM Follow-up</vt:lpstr>
      <vt:lpstr>Long-term Impact</vt:lpstr>
      <vt:lpstr>Long-term Impact</vt:lpstr>
      <vt:lpstr>Incidence rate among university hospitals, 2011-2012</vt:lpstr>
      <vt:lpstr>Long-term follow-up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Limitations</vt:lpstr>
      <vt:lpstr>PowerPoint Presentation</vt:lpstr>
      <vt:lpstr>PowerPoint Presentation</vt:lpstr>
      <vt:lpstr>PowerPoint Presentation</vt:lpstr>
      <vt:lpstr>Are guidelines changing? </vt:lpstr>
      <vt:lpstr>Asymptomatic Carriers </vt:lpstr>
      <vt:lpstr>Asymptomatic Carriers </vt:lpstr>
      <vt:lpstr>Asymptomatic Carriers </vt:lpstr>
      <vt:lpstr>Could it allow primary prevention of CDI?</vt:lpstr>
      <vt:lpstr>Risk of CDI </vt:lpstr>
      <vt:lpstr>C. difficile carriers </vt:lpstr>
      <vt:lpstr>C. difficile carriers </vt:lpstr>
      <vt:lpstr>ATB-induced Dysbiosis </vt:lpstr>
      <vt:lpstr>PowerPoint Presentation</vt:lpstr>
      <vt:lpstr>Predictors of CDI among CD carriers</vt:lpstr>
      <vt:lpstr>PowerPoint Presentation</vt:lpstr>
      <vt:lpstr>PowerPoint Presentation</vt:lpstr>
      <vt:lpstr>PowerPoint Presentation</vt:lpstr>
      <vt:lpstr>PowerPoint Presentation</vt:lpstr>
      <vt:lpstr>Research Agenda</vt:lpstr>
      <vt:lpstr>Unknowns and  Research Agenda</vt:lpstr>
      <vt:lpstr>Conclusions</vt:lpstr>
      <vt:lpstr>ANY QUESTIONS? </vt:lpstr>
      <vt:lpstr>PowerPoint Presentation</vt:lpstr>
      <vt:lpstr>PowerPoint Presentation</vt:lpstr>
    </vt:vector>
  </TitlesOfParts>
  <Manager/>
  <Company>Les Yeux Tristes Inc.</Company>
  <LinksUpToDate>false</LinksUpToDate>
  <SharedDoc>false</SharedDoc>
  <HyperlinkBase/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Yves Longtin</dc:creator>
  <cp:keywords/>
  <dc:description/>
  <cp:lastModifiedBy>Paul Webber</cp:lastModifiedBy>
  <cp:revision>559</cp:revision>
  <cp:lastPrinted>2022-05-16T22:17:44Z</cp:lastPrinted>
  <dcterms:created xsi:type="dcterms:W3CDTF">2017-05-30T01:24:05Z</dcterms:created>
  <dcterms:modified xsi:type="dcterms:W3CDTF">2022-05-17T11:55:40Z</dcterms:modified>
  <cp:category/>
</cp:coreProperties>
</file>