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27"/>
  </p:notesMasterIdLst>
  <p:handoutMasterIdLst>
    <p:handoutMasterId r:id="rId28"/>
  </p:handoutMasterIdLst>
  <p:sldIdLst>
    <p:sldId id="256" r:id="rId2"/>
    <p:sldId id="258" r:id="rId3"/>
    <p:sldId id="259" r:id="rId4"/>
    <p:sldId id="260" r:id="rId5"/>
    <p:sldId id="275" r:id="rId6"/>
    <p:sldId id="274" r:id="rId7"/>
    <p:sldId id="271" r:id="rId8"/>
    <p:sldId id="278" r:id="rId9"/>
    <p:sldId id="261" r:id="rId10"/>
    <p:sldId id="262" r:id="rId11"/>
    <p:sldId id="263" r:id="rId12"/>
    <p:sldId id="272" r:id="rId13"/>
    <p:sldId id="273" r:id="rId14"/>
    <p:sldId id="264" r:id="rId15"/>
    <p:sldId id="276" r:id="rId16"/>
    <p:sldId id="265" r:id="rId17"/>
    <p:sldId id="266" r:id="rId18"/>
    <p:sldId id="267" r:id="rId19"/>
    <p:sldId id="268" r:id="rId20"/>
    <p:sldId id="269" r:id="rId21"/>
    <p:sldId id="270" r:id="rId22"/>
    <p:sldId id="277" r:id="rId23"/>
    <p:sldId id="279" r:id="rId24"/>
    <p:sldId id="281" r:id="rId25"/>
    <p:sldId id="280" r:id="rId2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668"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228600"/>
            <a:ext cx="685800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cs typeface="Arial" pitchFamily="34" charset="0"/>
              </a:defRPr>
            </a:lvl1pPr>
          </a:lstStyle>
          <a:p>
            <a:r>
              <a:rPr lang="en-US" altLang="en-US"/>
              <a:t>Demystifying the CIC Certification Exam</a:t>
            </a:r>
            <a:br>
              <a:rPr lang="en-US" altLang="en-US"/>
            </a:br>
            <a:r>
              <a:rPr lang="en-US" altLang="en-US"/>
              <a:t>Roy Boukidjian and Linda Goss, Certification Board of Infection Control and Epidemiology, Inc.</a:t>
            </a:r>
          </a:p>
          <a:p>
            <a:r>
              <a:rPr lang="en-US" altLang="en-US"/>
              <a:t>Teleclass broadcast sponsored by GOJO (www.gojo.com)</a:t>
            </a:r>
          </a:p>
        </p:txBody>
      </p:sp>
      <p:sp>
        <p:nvSpPr>
          <p:cNvPr id="31748" name="Rectangle 4"/>
          <p:cNvSpPr>
            <a:spLocks noGrp="1" noChangeArrowheads="1"/>
          </p:cNvSpPr>
          <p:nvPr>
            <p:ph type="ftr" sz="quarter" idx="2"/>
          </p:nvPr>
        </p:nvSpPr>
        <p:spPr bwMode="auto">
          <a:xfrm>
            <a:off x="0" y="8307388"/>
            <a:ext cx="6858000" cy="608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cs typeface="Arial" pitchFamily="34" charset="0"/>
              </a:defRPr>
            </a:lvl1pPr>
          </a:lstStyle>
          <a:p>
            <a:r>
              <a:rPr lang="en-US" altLang="en-US"/>
              <a:t>Hosted by Paul Webber  paul@webbertraining.com</a:t>
            </a:r>
          </a:p>
          <a:p>
            <a:r>
              <a:rPr lang="en-US" altLang="en-US"/>
              <a:t>A Webber Training Teleclass</a:t>
            </a:r>
          </a:p>
          <a:p>
            <a:r>
              <a:rPr lang="en-US" altLang="en-US"/>
              <a:t>www.webbertraining.com</a:t>
            </a:r>
          </a:p>
        </p:txBody>
      </p:sp>
      <p:sp>
        <p:nvSpPr>
          <p:cNvPr id="317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Arial" pitchFamily="34" charset="0"/>
              </a:defRPr>
            </a:lvl1pPr>
          </a:lstStyle>
          <a:p>
            <a:fld id="{C4479720-915A-415D-80D6-C491FB3B37D6}" type="slidenum">
              <a:rPr lang="en-US" altLang="en-US"/>
              <a:pPr/>
              <a:t>‹#›</a:t>
            </a:fld>
            <a:endParaRPr lang="en-US" altLang="en-US"/>
          </a:p>
        </p:txBody>
      </p:sp>
    </p:spTree>
    <p:extLst>
      <p:ext uri="{BB962C8B-B14F-4D97-AF65-F5344CB8AC3E}">
        <p14:creationId xmlns:p14="http://schemas.microsoft.com/office/powerpoint/2010/main" val="29787532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cs typeface="Arial" pitchFamily="34" charset="0"/>
              </a:defRPr>
            </a:lvl1pPr>
          </a:lstStyle>
          <a:p>
            <a:endParaRPr lang="en-CA"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Arial" pitchFamily="34" charset="0"/>
              </a:defRPr>
            </a:lvl1pPr>
          </a:lstStyle>
          <a:p>
            <a:fld id="{3C9849E5-1EBF-4369-A8BF-7F8D4419EA48}" type="datetime1">
              <a:rPr lang="en-US" altLang="en-US"/>
              <a:pPr/>
              <a:t>11/3/2015</a:t>
            </a:fld>
            <a:endParaRPr lang="en-CA"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CA" alt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cs typeface="Arial" pitchFamily="34" charset="0"/>
              </a:defRPr>
            </a:lvl1pPr>
          </a:lstStyle>
          <a:p>
            <a:endParaRPr lang="en-CA"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cs typeface="Arial" pitchFamily="34" charset="0"/>
              </a:defRPr>
            </a:lvl1pPr>
          </a:lstStyle>
          <a:p>
            <a:fld id="{AF5C135C-4EF9-4044-8D8E-85E21A120B57}" type="slidenum">
              <a:rPr lang="en-CA" altLang="en-US"/>
              <a:pPr/>
              <a:t>‹#›</a:t>
            </a:fld>
            <a:endParaRPr lang="en-CA" altLang="en-US"/>
          </a:p>
        </p:txBody>
      </p:sp>
    </p:spTree>
    <p:extLst>
      <p:ext uri="{BB962C8B-B14F-4D97-AF65-F5344CB8AC3E}">
        <p14:creationId xmlns:p14="http://schemas.microsoft.com/office/powerpoint/2010/main" val="66453055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pitchFamily="4" charset="-128"/>
        <a:cs typeface="ＭＳ Ｐゴシック" pitchFamily="4"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ea typeface="ＭＳ Ｐゴシック" pitchFamily="34" charset="-128"/>
              </a:rPr>
              <a:t>Roy</a:t>
            </a: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AA2B837-6D45-406E-98F8-2A95FD3BE5B6}" type="slidenum">
              <a:rPr lang="en-CA" altLang="en-US" sz="1200"/>
              <a:pPr eaLnBrk="1" hangingPunct="1"/>
              <a:t>1</a:t>
            </a:fld>
            <a:endParaRPr lang="en-CA"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lnSpc>
                <a:spcPct val="80000"/>
              </a:lnSpc>
            </a:pPr>
            <a:endParaRPr lang="en-US" altLang="en-US" sz="1100" smtClean="0">
              <a:ea typeface="ＭＳ Ｐゴシック" pitchFamily="34" charset="-128"/>
            </a:endParaRP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CB05E70-662D-4D54-9016-9A071F673B2F}" type="slidenum">
              <a:rPr lang="en-CA" altLang="en-US" sz="1200"/>
              <a:pPr eaLnBrk="1" hangingPunct="1"/>
              <a:t>10</a:t>
            </a:fld>
            <a:endParaRPr lang="en-CA"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i="1" smtClean="0">
              <a:ea typeface="ＭＳ Ｐゴシック" pitchFamily="34" charset="-128"/>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0C97AA1-4C96-479C-B401-8E53DF34D0BF}" type="slidenum">
              <a:rPr lang="en-CA" altLang="en-US" sz="1200"/>
              <a:pPr eaLnBrk="1" hangingPunct="1"/>
              <a:t>11</a:t>
            </a:fld>
            <a:endParaRPr lang="en-CA"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a:endParaRPr lang="en-US" altLang="en-US" smtClean="0">
              <a:ea typeface="ＭＳ Ｐゴシック" pitchFamily="34" charset="-128"/>
            </a:endParaRP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B6C0D49-BC13-416B-A844-031A3BD5B7BC}" type="slidenum">
              <a:rPr lang="en-CA" altLang="en-US" sz="1200"/>
              <a:pPr eaLnBrk="1" hangingPunct="1"/>
              <a:t>12</a:t>
            </a:fld>
            <a:endParaRPr lang="en-CA"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endParaRPr lang="en-US" altLang="en-US" smtClean="0">
              <a:ea typeface="ＭＳ Ｐゴシック" pitchFamily="34" charset="-128"/>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42165E8-2181-4D12-AC34-7DC369F87484}" type="slidenum">
              <a:rPr lang="en-CA" altLang="en-US" sz="1200"/>
              <a:pPr eaLnBrk="1" hangingPunct="1"/>
              <a:t>13</a:t>
            </a:fld>
            <a:endParaRPr lang="en-CA"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a:endParaRPr lang="en-US" altLang="en-US" smtClean="0">
              <a:ea typeface="ＭＳ Ｐゴシック" pitchFamily="34" charset="-128"/>
            </a:endParaRP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95E2D202-2A48-44BA-9D1A-1EB9D08F631E}" type="slidenum">
              <a:rPr lang="en-CA" altLang="en-US" sz="1200"/>
              <a:pPr eaLnBrk="1" hangingPunct="1"/>
              <a:t>14</a:t>
            </a:fld>
            <a:endParaRPr lang="en-CA"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07E029E-4D22-4377-9BA5-CF0CFF3817F3}" type="slidenum">
              <a:rPr lang="en-CA" altLang="en-US" sz="1200"/>
              <a:pPr eaLnBrk="1" hangingPunct="1"/>
              <a:t>15</a:t>
            </a:fld>
            <a:endParaRPr lang="en-CA"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A3B9E31-52CD-465E-A244-9BD65DE321C9}" type="slidenum">
              <a:rPr lang="en-CA" altLang="en-US" sz="1200"/>
              <a:pPr eaLnBrk="1" hangingPunct="1"/>
              <a:t>16</a:t>
            </a:fld>
            <a:endParaRPr lang="en-CA"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a:buFontTx/>
              <a:buChar char="•"/>
            </a:pPr>
            <a:endParaRPr lang="en-US" altLang="en-US" smtClean="0">
              <a:ea typeface="ＭＳ Ｐゴシック" pitchFamily="34" charset="-128"/>
            </a:endParaRP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850082A-FDE2-4931-B790-4821D4AA49C2}" type="slidenum">
              <a:rPr lang="en-CA" altLang="en-US" sz="1200"/>
              <a:pPr eaLnBrk="1" hangingPunct="1"/>
              <a:t>17</a:t>
            </a:fld>
            <a:endParaRPr lang="en-CA"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F38111F-9E9D-4994-803C-22ACE1920D39}" type="slidenum">
              <a:rPr lang="en-CA" altLang="en-US" sz="1200"/>
              <a:pPr eaLnBrk="1" hangingPunct="1"/>
              <a:t>18</a:t>
            </a:fld>
            <a:endParaRPr lang="en-CA"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a:lnSpc>
                <a:spcPct val="90000"/>
              </a:lnSpc>
              <a:buFontTx/>
              <a:buChar char="•"/>
            </a:pPr>
            <a:endParaRPr lang="en-US" altLang="en-US" smtClean="0">
              <a:ea typeface="ＭＳ Ｐゴシック" pitchFamily="34" charset="-128"/>
            </a:endParaRP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E1453AF-8EE6-4657-AB6F-992B98D6AB22}" type="slidenum">
              <a:rPr lang="en-CA" altLang="en-US" sz="1200"/>
              <a:pPr eaLnBrk="1" hangingPunct="1"/>
              <a:t>19</a:t>
            </a:fld>
            <a:endParaRPr lang="en-CA"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3F2BBD1-20D4-4FDB-8AA3-73A79AE16C2F}" type="slidenum">
              <a:rPr lang="en-CA" altLang="en-US" sz="1200"/>
              <a:pPr eaLnBrk="1" hangingPunct="1"/>
              <a:t>2</a:t>
            </a:fld>
            <a:endParaRPr lang="en-CA"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6D69703E-57B6-4F3F-AC46-5378FA2C13BA}" type="slidenum">
              <a:rPr lang="en-CA" altLang="en-US" sz="1200"/>
              <a:pPr eaLnBrk="1" hangingPunct="1"/>
              <a:t>20</a:t>
            </a:fld>
            <a:endParaRPr lang="en-CA"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6E56A013-5CFB-4473-9DD8-AEEA2F80130D}" type="slidenum">
              <a:rPr lang="en-CA" altLang="en-US" sz="1200"/>
              <a:pPr eaLnBrk="1" hangingPunct="1"/>
              <a:t>21</a:t>
            </a:fld>
            <a:endParaRPr lang="en-CA"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07F1893-C7C3-4DD8-A5DC-EC10E2875744}" type="slidenum">
              <a:rPr lang="en-CA" altLang="en-US" sz="1200"/>
              <a:pPr eaLnBrk="1" hangingPunct="1"/>
              <a:t>22</a:t>
            </a:fld>
            <a:endParaRPr lang="en-CA"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endParaRPr lang="en-US" altLang="en-US" smtClean="0">
              <a:ea typeface="ＭＳ Ｐゴシック" pitchFamily="34" charset="-128"/>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C0B93C4-69F4-4E09-AC5A-3EE71631E300}" type="slidenum">
              <a:rPr lang="en-CA" altLang="en-US" sz="1200"/>
              <a:pPr eaLnBrk="1" hangingPunct="1"/>
              <a:t>3</a:t>
            </a:fld>
            <a:endParaRPr lang="en-CA"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a:buFontTx/>
              <a:buChar char="•"/>
            </a:pPr>
            <a:endParaRPr lang="en-US" altLang="en-US" smtClean="0">
              <a:ea typeface="ＭＳ Ｐゴシック" pitchFamily="34" charset="-128"/>
            </a:endParaRP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30182B5-17F9-4A48-9770-FDCD1235865C}" type="slidenum">
              <a:rPr lang="en-CA" altLang="en-US" sz="1200"/>
              <a:pPr eaLnBrk="1" hangingPunct="1"/>
              <a:t>4</a:t>
            </a:fld>
            <a:endParaRPr lang="en-CA"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endParaRPr lang="en-US" altLang="en-US" sz="1100" smtClean="0">
              <a:ea typeface="ＭＳ Ｐゴシック" pitchFamily="34" charset="-128"/>
            </a:endParaRP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45917EF-8278-496C-B54E-CC3A048A0D2E}" type="slidenum">
              <a:rPr lang="en-CA" altLang="en-US" sz="1200"/>
              <a:pPr eaLnBrk="1" hangingPunct="1"/>
              <a:t>5</a:t>
            </a:fld>
            <a:endParaRPr lang="en-CA"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3ADAA51-F4E8-4151-9940-AE61AC2B4FB5}" type="slidenum">
              <a:rPr lang="en-CA" altLang="en-US" sz="1200"/>
              <a:pPr eaLnBrk="1" hangingPunct="1"/>
              <a:t>6</a:t>
            </a:fld>
            <a:endParaRPr lang="en-CA"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endParaRPr lang="en-US" altLang="en-US" smtClean="0">
              <a:ea typeface="ＭＳ Ｐゴシック" pitchFamily="34" charset="-128"/>
            </a:endParaRP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40BBB10-16FC-4CA7-92E1-D28B96282B81}" type="slidenum">
              <a:rPr lang="en-CA" altLang="en-US" sz="1200"/>
              <a:pPr eaLnBrk="1" hangingPunct="1"/>
              <a:t>7</a:t>
            </a:fld>
            <a:endParaRPr lang="en-CA"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endParaRPr lang="en-US" altLang="en-US" smtClean="0">
              <a:ea typeface="ＭＳ Ｐゴシック" pitchFamily="34" charset="-128"/>
            </a:endParaRP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2B2170E-CF4E-4D05-8710-56DC489E95B2}" type="slidenum">
              <a:rPr lang="en-CA" altLang="en-US" sz="1200"/>
              <a:pPr eaLnBrk="1" hangingPunct="1"/>
              <a:t>8</a:t>
            </a:fld>
            <a:endParaRPr lang="en-CA"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628650" lvl="1" indent="-171450"/>
            <a:endParaRPr lang="en-US" altLang="en-US" smtClean="0">
              <a:ea typeface="ＭＳ Ｐゴシック" pitchFamily="34" charset="-128"/>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865961E-EA7C-4131-8283-7777851141B1}" type="slidenum">
              <a:rPr lang="en-CA" altLang="en-US" sz="1200"/>
              <a:pPr eaLnBrk="1" hangingPunct="1"/>
              <a:t>9</a:t>
            </a:fld>
            <a:endParaRPr lang="en-CA"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fld id="{433D0897-C05D-4857-870E-C0964D96A372}" type="datetime1">
              <a:rPr lang="en-US" altLang="en-US"/>
              <a:pPr/>
              <a:t>11/3/2015</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677D4DE-0FA9-4FDA-BC50-91976919797A}" type="slidenum">
              <a:rPr lang="en-US" altLang="en-US"/>
              <a:pPr/>
              <a:t>‹#›</a:t>
            </a:fld>
            <a:endParaRPr lang="en-US" altLang="en-US"/>
          </a:p>
        </p:txBody>
      </p:sp>
    </p:spTree>
    <p:extLst>
      <p:ext uri="{BB962C8B-B14F-4D97-AF65-F5344CB8AC3E}">
        <p14:creationId xmlns:p14="http://schemas.microsoft.com/office/powerpoint/2010/main" val="249244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43FD8208-AE46-4D95-BCE4-BC54972291B4}" type="datetime1">
              <a:rPr lang="en-US" altLang="en-US"/>
              <a:pPr/>
              <a:t>11/3/2015</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21E6F91-A0DF-4CC7-AE99-07F52483D4C5}" type="slidenum">
              <a:rPr lang="en-US" altLang="en-US"/>
              <a:pPr/>
              <a:t>‹#›</a:t>
            </a:fld>
            <a:endParaRPr lang="en-US" altLang="en-US"/>
          </a:p>
        </p:txBody>
      </p:sp>
    </p:spTree>
    <p:extLst>
      <p:ext uri="{BB962C8B-B14F-4D97-AF65-F5344CB8AC3E}">
        <p14:creationId xmlns:p14="http://schemas.microsoft.com/office/powerpoint/2010/main" val="3210573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5AA46C04-C907-4069-ADB8-0C4CEEDB1930}" type="datetime1">
              <a:rPr lang="en-US" altLang="en-US"/>
              <a:pPr/>
              <a:t>11/3/2015</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B267379-50F5-4A88-9175-B9F6495A7A53}" type="slidenum">
              <a:rPr lang="en-US" altLang="en-US"/>
              <a:pPr/>
              <a:t>‹#›</a:t>
            </a:fld>
            <a:endParaRPr lang="en-US" altLang="en-US"/>
          </a:p>
        </p:txBody>
      </p:sp>
    </p:spTree>
    <p:extLst>
      <p:ext uri="{BB962C8B-B14F-4D97-AF65-F5344CB8AC3E}">
        <p14:creationId xmlns:p14="http://schemas.microsoft.com/office/powerpoint/2010/main" val="1713664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964677BB-D2A5-40D4-A03F-28863E774DA5}" type="datetime1">
              <a:rPr lang="en-US" altLang="en-US"/>
              <a:pPr/>
              <a:t>11/3/2015</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F6E774F-D099-428A-8B2C-3E2911C7D482}" type="slidenum">
              <a:rPr lang="en-US" altLang="en-US"/>
              <a:pPr/>
              <a:t>‹#›</a:t>
            </a:fld>
            <a:endParaRPr lang="en-US" altLang="en-US"/>
          </a:p>
        </p:txBody>
      </p:sp>
    </p:spTree>
    <p:extLst>
      <p:ext uri="{BB962C8B-B14F-4D97-AF65-F5344CB8AC3E}">
        <p14:creationId xmlns:p14="http://schemas.microsoft.com/office/powerpoint/2010/main" val="1653879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7B5ACC8-6C12-4C98-A802-D2632220D21C}" type="datetime1">
              <a:rPr lang="en-US" altLang="en-US"/>
              <a:pPr/>
              <a:t>11/3/2015</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4C35313-321D-4526-8D9C-9A2DADEAD185}" type="slidenum">
              <a:rPr lang="en-US" altLang="en-US"/>
              <a:pPr/>
              <a:t>‹#›</a:t>
            </a:fld>
            <a:endParaRPr lang="en-US" altLang="en-US"/>
          </a:p>
        </p:txBody>
      </p:sp>
    </p:spTree>
    <p:extLst>
      <p:ext uri="{BB962C8B-B14F-4D97-AF65-F5344CB8AC3E}">
        <p14:creationId xmlns:p14="http://schemas.microsoft.com/office/powerpoint/2010/main" val="357819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fld id="{88F934F8-66E9-4212-9678-F615D98C1613}" type="datetime1">
              <a:rPr lang="en-US" altLang="en-US"/>
              <a:pPr/>
              <a:t>11/3/2015</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B7AA2EBE-5F96-42DD-868B-63803CBF3714}" type="slidenum">
              <a:rPr lang="en-US" altLang="en-US"/>
              <a:pPr/>
              <a:t>‹#›</a:t>
            </a:fld>
            <a:endParaRPr lang="en-US" altLang="en-US"/>
          </a:p>
        </p:txBody>
      </p:sp>
    </p:spTree>
    <p:extLst>
      <p:ext uri="{BB962C8B-B14F-4D97-AF65-F5344CB8AC3E}">
        <p14:creationId xmlns:p14="http://schemas.microsoft.com/office/powerpoint/2010/main" val="1142448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fld id="{6D6DE93B-40AF-4FE1-870A-941A71EE6F33}" type="datetime1">
              <a:rPr lang="en-US" altLang="en-US"/>
              <a:pPr/>
              <a:t>11/3/2015</a:t>
            </a:fld>
            <a:endParaRPr lang="en-US" altLang="en-US"/>
          </a:p>
        </p:txBody>
      </p:sp>
      <p:sp>
        <p:nvSpPr>
          <p:cNvPr id="8" name="Footer Placeholder 4"/>
          <p:cNvSpPr>
            <a:spLocks noGrp="1"/>
          </p:cNvSpPr>
          <p:nvPr>
            <p:ph type="ftr" sz="quarter" idx="11"/>
          </p:nvPr>
        </p:nvSpPr>
        <p:spPr/>
        <p:txBody>
          <a:bodyPr/>
          <a:lstStyle>
            <a:lvl1pPr>
              <a:defRPr/>
            </a:lvl1pPr>
          </a:lstStyle>
          <a:p>
            <a:endParaRPr lang="en-US" altLang="en-US"/>
          </a:p>
        </p:txBody>
      </p:sp>
      <p:sp>
        <p:nvSpPr>
          <p:cNvPr id="9" name="Slide Number Placeholder 5"/>
          <p:cNvSpPr>
            <a:spLocks noGrp="1"/>
          </p:cNvSpPr>
          <p:nvPr>
            <p:ph type="sldNum" sz="quarter" idx="12"/>
          </p:nvPr>
        </p:nvSpPr>
        <p:spPr/>
        <p:txBody>
          <a:bodyPr/>
          <a:lstStyle>
            <a:lvl1pPr>
              <a:defRPr/>
            </a:lvl1pPr>
          </a:lstStyle>
          <a:p>
            <a:fld id="{43B21E5A-B586-42D6-8DD3-9074DB59367B}" type="slidenum">
              <a:rPr lang="en-US" altLang="en-US"/>
              <a:pPr/>
              <a:t>‹#›</a:t>
            </a:fld>
            <a:endParaRPr lang="en-US" altLang="en-US"/>
          </a:p>
        </p:txBody>
      </p:sp>
    </p:spTree>
    <p:extLst>
      <p:ext uri="{BB962C8B-B14F-4D97-AF65-F5344CB8AC3E}">
        <p14:creationId xmlns:p14="http://schemas.microsoft.com/office/powerpoint/2010/main" val="2092059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4E3DF1B9-E082-4D68-882D-F3BDCD7BC061}" type="datetime1">
              <a:rPr lang="en-US" altLang="en-US"/>
              <a:pPr/>
              <a:t>11/3/2015</a:t>
            </a:fld>
            <a:endParaRPr lang="en-US" altLang="en-US"/>
          </a:p>
        </p:txBody>
      </p:sp>
      <p:sp>
        <p:nvSpPr>
          <p:cNvPr id="4" name="Footer Placeholder 4"/>
          <p:cNvSpPr>
            <a:spLocks noGrp="1"/>
          </p:cNvSpPr>
          <p:nvPr>
            <p:ph type="ftr" sz="quarter" idx="11"/>
          </p:nvPr>
        </p:nvSpPr>
        <p:spPr/>
        <p:txBody>
          <a:bodyPr/>
          <a:lstStyle>
            <a:lvl1pPr>
              <a:defRPr/>
            </a:lvl1pPr>
          </a:lstStyle>
          <a:p>
            <a:endParaRPr lang="en-US" altLang="en-US"/>
          </a:p>
        </p:txBody>
      </p:sp>
      <p:sp>
        <p:nvSpPr>
          <p:cNvPr id="5" name="Slide Number Placeholder 5"/>
          <p:cNvSpPr>
            <a:spLocks noGrp="1"/>
          </p:cNvSpPr>
          <p:nvPr>
            <p:ph type="sldNum" sz="quarter" idx="12"/>
          </p:nvPr>
        </p:nvSpPr>
        <p:spPr/>
        <p:txBody>
          <a:bodyPr/>
          <a:lstStyle>
            <a:lvl1pPr>
              <a:defRPr/>
            </a:lvl1pPr>
          </a:lstStyle>
          <a:p>
            <a:fld id="{D54F1291-A2B3-4287-886C-60D6FBFB1106}" type="slidenum">
              <a:rPr lang="en-US" altLang="en-US"/>
              <a:pPr/>
              <a:t>‹#›</a:t>
            </a:fld>
            <a:endParaRPr lang="en-US" altLang="en-US"/>
          </a:p>
        </p:txBody>
      </p:sp>
    </p:spTree>
    <p:extLst>
      <p:ext uri="{BB962C8B-B14F-4D97-AF65-F5344CB8AC3E}">
        <p14:creationId xmlns:p14="http://schemas.microsoft.com/office/powerpoint/2010/main" val="2919663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A1DB071-FEF8-438F-A584-8AB4DDA41C68}" type="datetime1">
              <a:rPr lang="en-US" altLang="en-US"/>
              <a:pPr/>
              <a:t>11/3/2015</a:t>
            </a:fld>
            <a:endParaRPr lang="en-US" altLang="en-US"/>
          </a:p>
        </p:txBody>
      </p:sp>
      <p:sp>
        <p:nvSpPr>
          <p:cNvPr id="3" name="Footer Placeholder 4"/>
          <p:cNvSpPr>
            <a:spLocks noGrp="1"/>
          </p:cNvSpPr>
          <p:nvPr>
            <p:ph type="ftr" sz="quarter" idx="11"/>
          </p:nvPr>
        </p:nvSpPr>
        <p:spPr/>
        <p:txBody>
          <a:bodyPr/>
          <a:lstStyle>
            <a:lvl1pPr>
              <a:defRPr/>
            </a:lvl1pPr>
          </a:lstStyle>
          <a:p>
            <a:endParaRPr lang="en-US" altLang="en-US"/>
          </a:p>
        </p:txBody>
      </p:sp>
      <p:sp>
        <p:nvSpPr>
          <p:cNvPr id="4" name="Slide Number Placeholder 5"/>
          <p:cNvSpPr>
            <a:spLocks noGrp="1"/>
          </p:cNvSpPr>
          <p:nvPr>
            <p:ph type="sldNum" sz="quarter" idx="12"/>
          </p:nvPr>
        </p:nvSpPr>
        <p:spPr/>
        <p:txBody>
          <a:bodyPr/>
          <a:lstStyle>
            <a:lvl1pPr>
              <a:defRPr/>
            </a:lvl1pPr>
          </a:lstStyle>
          <a:p>
            <a:fld id="{70A80E48-3204-4FBE-B083-61A61A2AF2E3}" type="slidenum">
              <a:rPr lang="en-US" altLang="en-US"/>
              <a:pPr/>
              <a:t>‹#›</a:t>
            </a:fld>
            <a:endParaRPr lang="en-US" altLang="en-US"/>
          </a:p>
        </p:txBody>
      </p:sp>
    </p:spTree>
    <p:extLst>
      <p:ext uri="{BB962C8B-B14F-4D97-AF65-F5344CB8AC3E}">
        <p14:creationId xmlns:p14="http://schemas.microsoft.com/office/powerpoint/2010/main" val="2915607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5AA299C8-E43B-41A2-B781-E494772BD96C}" type="datetime1">
              <a:rPr lang="en-US" altLang="en-US"/>
              <a:pPr/>
              <a:t>11/3/2015</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E389B1F3-BEAD-449F-9AF2-44385BE8A9C6}" type="slidenum">
              <a:rPr lang="en-US" altLang="en-US"/>
              <a:pPr/>
              <a:t>‹#›</a:t>
            </a:fld>
            <a:endParaRPr lang="en-US" altLang="en-US"/>
          </a:p>
        </p:txBody>
      </p:sp>
    </p:spTree>
    <p:extLst>
      <p:ext uri="{BB962C8B-B14F-4D97-AF65-F5344CB8AC3E}">
        <p14:creationId xmlns:p14="http://schemas.microsoft.com/office/powerpoint/2010/main" val="545282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377A3300-BED3-420D-82D7-B8C66761B298}" type="datetime1">
              <a:rPr lang="en-US" altLang="en-US"/>
              <a:pPr/>
              <a:t>11/3/2015</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362C901A-D3E6-41EC-BEC8-96DAA1BCB458}" type="slidenum">
              <a:rPr lang="en-US" altLang="en-US"/>
              <a:pPr/>
              <a:t>‹#›</a:t>
            </a:fld>
            <a:endParaRPr lang="en-US" altLang="en-US"/>
          </a:p>
        </p:txBody>
      </p:sp>
    </p:spTree>
    <p:extLst>
      <p:ext uri="{BB962C8B-B14F-4D97-AF65-F5344CB8AC3E}">
        <p14:creationId xmlns:p14="http://schemas.microsoft.com/office/powerpoint/2010/main" val="3025133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7FAFD"/>
            </a:gs>
            <a:gs pos="74001">
              <a:srgbClr val="94A2C5"/>
            </a:gs>
            <a:gs pos="83000">
              <a:srgbClr val="94A2C5"/>
            </a:gs>
            <a:gs pos="100000">
              <a:srgbClr val="94A2C5"/>
            </a:gs>
          </a:gsLst>
          <a:lin ang="5400000" scaled="1"/>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cs typeface="Arial" pitchFamily="34" charset="0"/>
              </a:defRPr>
            </a:lvl1pPr>
          </a:lstStyle>
          <a:p>
            <a:fld id="{0D801F4B-228B-4257-A7F7-16D683FB229C}" type="datetime1">
              <a:rPr lang="en-US" altLang="en-US"/>
              <a:pPr/>
              <a:t>11/3/2015</a:t>
            </a:fld>
            <a:endParaRPr lang="en-US" alt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cs typeface="Arial" pitchFamily="34" charset="0"/>
              </a:defRPr>
            </a:lvl1pPr>
          </a:lstStyle>
          <a:p>
            <a:endParaRPr lang="en-US" alt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800">
                <a:cs typeface="Arial" pitchFamily="34" charset="0"/>
              </a:defRPr>
            </a:lvl1pPr>
          </a:lstStyle>
          <a:p>
            <a:fld id="{81DF15BE-CC0D-4B89-B4F8-FFC088969AFF}" type="slidenum">
              <a:rPr lang="en-US" altLang="en-US"/>
              <a:pPr/>
              <a:t>‹#›</a:t>
            </a:fld>
            <a:endParaRPr lang="en-US" altLang="en-US"/>
          </a:p>
        </p:txBody>
      </p:sp>
      <p:pic>
        <p:nvPicPr>
          <p:cNvPr id="1031" name="Picture 6"/>
          <p:cNvPicPr>
            <a:picLocks noChangeAspect="1"/>
          </p:cNvPicPr>
          <p:nvPr userDrawn="1"/>
        </p:nvPicPr>
        <p:blipFill>
          <a:blip r:embed="rId13" cstate="email">
            <a:extLst>
              <a:ext uri="{28A0092B-C50C-407E-A947-70E740481C1C}">
                <a14:useLocalDpi xmlns:a14="http://schemas.microsoft.com/office/drawing/2010/main"/>
              </a:ext>
            </a:extLst>
          </a:blip>
          <a:srcRect/>
          <a:stretch>
            <a:fillRect/>
          </a:stretch>
        </p:blipFill>
        <p:spPr bwMode="auto">
          <a:xfrm>
            <a:off x="152400" y="5772150"/>
            <a:ext cx="23685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lowchart: Process 7"/>
          <p:cNvSpPr/>
          <p:nvPr userDrawn="1"/>
        </p:nvSpPr>
        <p:spPr>
          <a:xfrm>
            <a:off x="6565900" y="1816100"/>
            <a:ext cx="2478088" cy="5041900"/>
          </a:xfrm>
          <a:prstGeom prst="flowChartProcess">
            <a:avLst/>
          </a:prstGeom>
          <a:blipFill>
            <a:blip r:embed="rId14">
              <a:alphaModFix amt="15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endParaRPr lang="en-US" altLang="en-US" sz="1800">
              <a:solidFill>
                <a:srgbClr val="FFFFFF"/>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ＭＳ Ｐゴシック" pitchFamily="4" charset="-128"/>
          <a:cs typeface="ＭＳ Ｐゴシック" pitchFamily="4" charset="-128"/>
        </a:defRPr>
      </a:lvl1pPr>
      <a:lvl2pPr algn="l" rtl="0" eaLnBrk="0" fontAlgn="base" hangingPunct="0">
        <a:lnSpc>
          <a:spcPct val="90000"/>
        </a:lnSpc>
        <a:spcBef>
          <a:spcPct val="0"/>
        </a:spcBef>
        <a:spcAft>
          <a:spcPct val="0"/>
        </a:spcAft>
        <a:defRPr sz="4400">
          <a:solidFill>
            <a:schemeClr val="tx1"/>
          </a:solidFill>
          <a:latin typeface="Calibri Light" charset="0"/>
          <a:ea typeface="ＭＳ Ｐゴシック" pitchFamily="4" charset="-128"/>
          <a:cs typeface="ＭＳ Ｐゴシック" pitchFamily="4" charset="-128"/>
        </a:defRPr>
      </a:lvl2pPr>
      <a:lvl3pPr algn="l" rtl="0" eaLnBrk="0" fontAlgn="base" hangingPunct="0">
        <a:lnSpc>
          <a:spcPct val="90000"/>
        </a:lnSpc>
        <a:spcBef>
          <a:spcPct val="0"/>
        </a:spcBef>
        <a:spcAft>
          <a:spcPct val="0"/>
        </a:spcAft>
        <a:defRPr sz="4400">
          <a:solidFill>
            <a:schemeClr val="tx1"/>
          </a:solidFill>
          <a:latin typeface="Calibri Light" charset="0"/>
          <a:ea typeface="ＭＳ Ｐゴシック" pitchFamily="4" charset="-128"/>
          <a:cs typeface="ＭＳ Ｐゴシック" pitchFamily="4" charset="-128"/>
        </a:defRPr>
      </a:lvl3pPr>
      <a:lvl4pPr algn="l" rtl="0" eaLnBrk="0" fontAlgn="base" hangingPunct="0">
        <a:lnSpc>
          <a:spcPct val="90000"/>
        </a:lnSpc>
        <a:spcBef>
          <a:spcPct val="0"/>
        </a:spcBef>
        <a:spcAft>
          <a:spcPct val="0"/>
        </a:spcAft>
        <a:defRPr sz="4400">
          <a:solidFill>
            <a:schemeClr val="tx1"/>
          </a:solidFill>
          <a:latin typeface="Calibri Light" charset="0"/>
          <a:ea typeface="ＭＳ Ｐゴシック" pitchFamily="4" charset="-128"/>
          <a:cs typeface="ＭＳ Ｐゴシック" pitchFamily="4" charset="-128"/>
        </a:defRPr>
      </a:lvl4pPr>
      <a:lvl5pPr algn="l" rtl="0" eaLnBrk="0" fontAlgn="base" hangingPunct="0">
        <a:lnSpc>
          <a:spcPct val="90000"/>
        </a:lnSpc>
        <a:spcBef>
          <a:spcPct val="0"/>
        </a:spcBef>
        <a:spcAft>
          <a:spcPct val="0"/>
        </a:spcAft>
        <a:defRPr sz="4400">
          <a:solidFill>
            <a:schemeClr val="tx1"/>
          </a:solidFill>
          <a:latin typeface="Calibri Light" charset="0"/>
          <a:ea typeface="ＭＳ Ｐゴシック" pitchFamily="4" charset="-128"/>
          <a:cs typeface="ＭＳ Ｐゴシック" pitchFamily="4" charset="-128"/>
        </a:defRPr>
      </a:lvl5pPr>
      <a:lvl6pPr marL="457200" algn="l" rtl="0" fontAlgn="base">
        <a:lnSpc>
          <a:spcPct val="90000"/>
        </a:lnSpc>
        <a:spcBef>
          <a:spcPct val="0"/>
        </a:spcBef>
        <a:spcAft>
          <a:spcPct val="0"/>
        </a:spcAft>
        <a:defRPr sz="4400">
          <a:solidFill>
            <a:schemeClr val="tx1"/>
          </a:solidFill>
          <a:latin typeface="Calibri Light" charset="0"/>
          <a:ea typeface="ＭＳ Ｐゴシック" pitchFamily="4" charset="-128"/>
          <a:cs typeface="ＭＳ Ｐゴシック" pitchFamily="4" charset="-128"/>
        </a:defRPr>
      </a:lvl6pPr>
      <a:lvl7pPr marL="914400" algn="l" rtl="0" fontAlgn="base">
        <a:lnSpc>
          <a:spcPct val="90000"/>
        </a:lnSpc>
        <a:spcBef>
          <a:spcPct val="0"/>
        </a:spcBef>
        <a:spcAft>
          <a:spcPct val="0"/>
        </a:spcAft>
        <a:defRPr sz="4400">
          <a:solidFill>
            <a:schemeClr val="tx1"/>
          </a:solidFill>
          <a:latin typeface="Calibri Light" charset="0"/>
          <a:ea typeface="ＭＳ Ｐゴシック" pitchFamily="4" charset="-128"/>
          <a:cs typeface="ＭＳ Ｐゴシック" pitchFamily="4" charset="-128"/>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pitchFamily="4" charset="-128"/>
          <a:cs typeface="ＭＳ Ｐゴシック" pitchFamily="4" charset="-128"/>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pitchFamily="4" charset="-128"/>
          <a:cs typeface="ＭＳ Ｐゴシック" pitchFamily="4" charset="-128"/>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ＭＳ Ｐゴシック" pitchFamily="4" charset="-128"/>
          <a:cs typeface="ＭＳ Ｐゴシック" pitchFamily="4" charset="-128"/>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ＭＳ Ｐゴシック" pitchFamily="4" charset="-128"/>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ＭＳ Ｐゴシック" pitchFamily="4" charset="-128"/>
          <a:cs typeface="+mn-cs"/>
        </a:defRPr>
      </a:lvl3pPr>
      <a:lvl4pPr marL="16002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ＭＳ Ｐゴシック" pitchFamily="4" charset="-128"/>
          <a:cs typeface="+mn-cs"/>
        </a:defRPr>
      </a:lvl4pPr>
      <a:lvl5pPr marL="20574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ＭＳ Ｐゴシック" pitchFamily="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Slide01.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609600" y="2362200"/>
            <a:ext cx="8229600" cy="1676400"/>
          </a:xfrm>
          <a:prstGeom prst="rect">
            <a:avLst/>
          </a:prstGeom>
          <a:noFill/>
          <a:ln>
            <a:noFill/>
          </a:ln>
          <a:effectLst>
            <a:outerShdw blurRad="50800" dist="177800" dir="3599997" algn="tl" rotWithShape="0">
              <a:srgbClr val="808080">
                <a:alpha val="42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2"/>
          <p:cNvSpPr>
            <a:spLocks noGrp="1" noChangeArrowheads="1"/>
          </p:cNvSpPr>
          <p:nvPr>
            <p:ph type="title"/>
          </p:nvPr>
        </p:nvSpPr>
        <p:spPr>
          <a:xfrm>
            <a:off x="762000" y="381000"/>
            <a:ext cx="7924800" cy="1905000"/>
          </a:xfrm>
        </p:spPr>
        <p:txBody>
          <a:bodyPr/>
          <a:lstStyle/>
          <a:p>
            <a:pPr algn="ctr" eaLnBrk="1" hangingPunct="1"/>
            <a:r>
              <a:rPr lang="en-US" altLang="en-US" sz="4800" b="1" smtClean="0">
                <a:solidFill>
                  <a:srgbClr val="002060"/>
                </a:solidFill>
                <a:ea typeface="ＭＳ Ｐゴシック" pitchFamily="34" charset="-128"/>
              </a:rPr>
              <a:t>Demystifying the CIC</a:t>
            </a:r>
            <a:r>
              <a:rPr lang="en-US" altLang="en-US" sz="2800" b="1" smtClean="0">
                <a:solidFill>
                  <a:srgbClr val="002060"/>
                </a:solidFill>
                <a:ea typeface="ＭＳ Ｐゴシック" pitchFamily="34" charset="-128"/>
              </a:rPr>
              <a:t>®</a:t>
            </a:r>
            <a:r>
              <a:rPr lang="en-US" altLang="en-US" sz="4800" b="1" smtClean="0">
                <a:solidFill>
                  <a:srgbClr val="002060"/>
                </a:solidFill>
                <a:ea typeface="ＭＳ Ｐゴシック" pitchFamily="34" charset="-128"/>
              </a:rPr>
              <a:t> Certification Examination</a:t>
            </a:r>
          </a:p>
        </p:txBody>
      </p:sp>
      <p:sp>
        <p:nvSpPr>
          <p:cNvPr id="2" name="TextBox 1"/>
          <p:cNvSpPr txBox="1"/>
          <p:nvPr/>
        </p:nvSpPr>
        <p:spPr>
          <a:xfrm>
            <a:off x="685800" y="4640263"/>
            <a:ext cx="3505200" cy="769937"/>
          </a:xfrm>
          <a:prstGeom prst="rect">
            <a:avLst/>
          </a:prstGeom>
          <a:noFill/>
        </p:spPr>
        <p:txBody>
          <a:bodyPr>
            <a:spAutoFit/>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2200" b="1">
                <a:solidFill>
                  <a:srgbClr val="002060"/>
                </a:solidFill>
                <a:latin typeface="Calibri" pitchFamily="34" charset="0"/>
                <a:cs typeface="Arial" pitchFamily="34" charset="0"/>
              </a:rPr>
              <a:t>Hosted by Paul Webber</a:t>
            </a:r>
          </a:p>
          <a:p>
            <a:pPr algn="ctr" eaLnBrk="1" hangingPunct="1"/>
            <a:r>
              <a:rPr lang="en-US" altLang="en-US" sz="2200" b="1">
                <a:solidFill>
                  <a:srgbClr val="002060"/>
                </a:solidFill>
                <a:latin typeface="Calibri" pitchFamily="34" charset="0"/>
                <a:cs typeface="Arial" pitchFamily="34" charset="0"/>
              </a:rPr>
              <a:t>paul@webbertraining.com</a:t>
            </a:r>
          </a:p>
        </p:txBody>
      </p:sp>
      <p:sp>
        <p:nvSpPr>
          <p:cNvPr id="15366" name="TextBox 2"/>
          <p:cNvSpPr txBox="1">
            <a:spLocks noChangeArrowheads="1"/>
          </p:cNvSpPr>
          <p:nvPr/>
        </p:nvSpPr>
        <p:spPr bwMode="auto">
          <a:xfrm>
            <a:off x="6934200" y="6488113"/>
            <a:ext cx="2209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eaLnBrk="1" hangingPunct="1"/>
            <a:r>
              <a:rPr lang="en-US" altLang="en-US" sz="1800">
                <a:solidFill>
                  <a:srgbClr val="002060"/>
                </a:solidFill>
                <a:latin typeface="Calibri" pitchFamily="34" charset="0"/>
              </a:rPr>
              <a:t>November 5, 2015</a:t>
            </a:r>
          </a:p>
        </p:txBody>
      </p:sp>
      <p:sp>
        <p:nvSpPr>
          <p:cNvPr id="15367" name="TextBox 5"/>
          <p:cNvSpPr txBox="1">
            <a:spLocks noChangeArrowheads="1"/>
          </p:cNvSpPr>
          <p:nvPr/>
        </p:nvSpPr>
        <p:spPr bwMode="auto">
          <a:xfrm>
            <a:off x="3048000" y="6477000"/>
            <a:ext cx="274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1800">
                <a:solidFill>
                  <a:srgbClr val="002060"/>
                </a:solidFill>
                <a:latin typeface="Calibri" pitchFamily="34" charset="0"/>
              </a:rPr>
              <a:t>www.webbertraining.com</a:t>
            </a:r>
          </a:p>
        </p:txBody>
      </p:sp>
      <p:sp>
        <p:nvSpPr>
          <p:cNvPr id="15368" name="TextBox 8"/>
          <p:cNvSpPr txBox="1">
            <a:spLocks noChangeArrowheads="1"/>
          </p:cNvSpPr>
          <p:nvPr/>
        </p:nvSpPr>
        <p:spPr bwMode="auto">
          <a:xfrm>
            <a:off x="4800600" y="4495800"/>
            <a:ext cx="4038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2000" b="1">
                <a:solidFill>
                  <a:srgbClr val="002060"/>
                </a:solidFill>
                <a:latin typeface="Calibri" pitchFamily="34" charset="0"/>
                <a:cs typeface="Arial" pitchFamily="34" charset="0"/>
              </a:rPr>
              <a:t>Teleclass broadcast sponsored by</a:t>
            </a:r>
            <a:br>
              <a:rPr lang="en-US" altLang="en-US" sz="2000" b="1">
                <a:solidFill>
                  <a:srgbClr val="002060"/>
                </a:solidFill>
                <a:latin typeface="Calibri" pitchFamily="34" charset="0"/>
                <a:cs typeface="Arial" pitchFamily="34" charset="0"/>
              </a:rPr>
            </a:br>
            <a:endParaRPr lang="en-US" altLang="en-US" sz="2000" b="1">
              <a:solidFill>
                <a:srgbClr val="002060"/>
              </a:solidFill>
              <a:latin typeface="Calibri" pitchFamily="34" charset="0"/>
              <a:cs typeface="Arial" pitchFamily="34" charset="0"/>
            </a:endParaRPr>
          </a:p>
          <a:p>
            <a:pPr algn="ctr" eaLnBrk="1" hangingPunct="1"/>
            <a:r>
              <a:rPr lang="en-US" altLang="en-US" sz="2000" b="1">
                <a:solidFill>
                  <a:srgbClr val="002060"/>
                </a:solidFill>
                <a:latin typeface="Calibri" pitchFamily="34" charset="0"/>
                <a:cs typeface="Arial" pitchFamily="34" charset="0"/>
              </a:rPr>
              <a:t/>
            </a:r>
            <a:br>
              <a:rPr lang="en-US" altLang="en-US" sz="2000" b="1">
                <a:solidFill>
                  <a:srgbClr val="002060"/>
                </a:solidFill>
                <a:latin typeface="Calibri" pitchFamily="34" charset="0"/>
                <a:cs typeface="Arial" pitchFamily="34" charset="0"/>
              </a:rPr>
            </a:br>
            <a:r>
              <a:rPr lang="en-US" altLang="en-US" sz="2000" b="1">
                <a:solidFill>
                  <a:srgbClr val="002060"/>
                </a:solidFill>
                <a:latin typeface="Calibri" pitchFamily="34" charset="0"/>
                <a:cs typeface="Arial" pitchFamily="34" charset="0"/>
              </a:rPr>
              <a:t>www.gojo.com</a:t>
            </a:r>
          </a:p>
        </p:txBody>
      </p:sp>
      <p:pic>
        <p:nvPicPr>
          <p:cNvPr id="15369" name="Picture 9" descr="GOJO.eps"/>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5943600" y="4876800"/>
            <a:ext cx="16970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p:txBody>
          <a:bodyPr/>
          <a:lstStyle/>
          <a:p>
            <a:pPr eaLnBrk="1" hangingPunct="1"/>
            <a:r>
              <a:rPr lang="en-US" altLang="en-US" smtClean="0">
                <a:solidFill>
                  <a:srgbClr val="002060"/>
                </a:solidFill>
                <a:ea typeface="ＭＳ Ｐゴシック" pitchFamily="34" charset="-128"/>
              </a:rPr>
              <a:t>Eligibility requirements on the CBIC website:</a:t>
            </a:r>
          </a:p>
          <a:p>
            <a:pPr lvl="1" eaLnBrk="1" hangingPunct="1"/>
            <a:r>
              <a:rPr lang="en-US" altLang="en-US" u="sng" smtClean="0">
                <a:solidFill>
                  <a:srgbClr val="002060"/>
                </a:solidFill>
                <a:ea typeface="ＭＳ Ｐゴシック" pitchFamily="34" charset="-128"/>
              </a:rPr>
              <a:t>www.cbic.org/certification/candidate-handbook/eligibility-requirements</a:t>
            </a:r>
          </a:p>
          <a:p>
            <a:pPr eaLnBrk="1" hangingPunct="1"/>
            <a:r>
              <a:rPr lang="en-US" altLang="en-US" smtClean="0">
                <a:solidFill>
                  <a:srgbClr val="002060"/>
                </a:solidFill>
                <a:ea typeface="ＭＳ Ｐゴシック" pitchFamily="34" charset="-128"/>
              </a:rPr>
              <a:t>Some IP positions require certification, how do I find an IP position without the CIC credential?</a:t>
            </a:r>
          </a:p>
          <a:p>
            <a:pPr lvl="1" eaLnBrk="1" hangingPunct="1"/>
            <a:r>
              <a:rPr lang="en-US" altLang="en-US" smtClean="0">
                <a:solidFill>
                  <a:srgbClr val="002060"/>
                </a:solidFill>
                <a:ea typeface="ＭＳ Ｐゴシック" pitchFamily="34" charset="-128"/>
              </a:rPr>
              <a:t>Take courses, show your interest in the field</a:t>
            </a:r>
          </a:p>
          <a:p>
            <a:pPr lvl="1" eaLnBrk="1" hangingPunct="1"/>
            <a:r>
              <a:rPr lang="en-US" altLang="en-US" smtClean="0">
                <a:solidFill>
                  <a:srgbClr val="002060"/>
                </a:solidFill>
                <a:ea typeface="ＭＳ Ｐゴシック" pitchFamily="34" charset="-128"/>
              </a:rPr>
              <a:t>Some places will hire if you commit to taking the exam a couple years in</a:t>
            </a:r>
          </a:p>
        </p:txBody>
      </p:sp>
      <p:sp>
        <p:nvSpPr>
          <p:cNvPr id="3379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E7FDB74-9C0F-49DB-83DE-B889E9113DFE}" type="slidenum">
              <a:rPr lang="en-US" altLang="en-US" sz="1800"/>
              <a:pPr eaLnBrk="1" hangingPunct="1"/>
              <a:t>10</a:t>
            </a:fld>
            <a:endParaRPr lang="en-US" altLang="en-US" sz="1800"/>
          </a:p>
        </p:txBody>
      </p:sp>
      <p:sp>
        <p:nvSpPr>
          <p:cNvPr id="6" name="Title 1"/>
          <p:cNvSpPr txBox="1">
            <a:spLocks/>
          </p:cNvSpPr>
          <p:nvPr/>
        </p:nvSpPr>
        <p:spPr bwMode="auto">
          <a:xfrm>
            <a:off x="781050" y="517525"/>
            <a:ext cx="7886700" cy="1325563"/>
          </a:xfrm>
          <a:prstGeom prst="rect">
            <a:avLst/>
          </a:prstGeom>
          <a:noFill/>
          <a:ln w="9525">
            <a:noFill/>
            <a:miter lim="800000"/>
            <a:headEnd/>
            <a:tailEnd/>
          </a:ln>
        </p:spPr>
        <p:txBody>
          <a:bodyPr anchor="ct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lnSpc>
                <a:spcPct val="90000"/>
              </a:lnSpc>
            </a:pPr>
            <a:r>
              <a:rPr lang="en-US" altLang="en-US" sz="2800" b="1">
                <a:solidFill>
                  <a:srgbClr val="002060"/>
                </a:solidFill>
                <a:latin typeface="Calibri Light" pitchFamily="34" charset="0"/>
              </a:rPr>
              <a:t>Who is eligible to take the exam?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90600"/>
            <a:ext cx="7886700" cy="4800600"/>
          </a:xfrm>
        </p:spPr>
        <p:txBody>
          <a:bodyPr>
            <a:normAutofit/>
          </a:bodyPr>
          <a:lstStyle/>
          <a:p>
            <a:pPr eaLnBrk="1" hangingPunct="1"/>
            <a:r>
              <a:rPr lang="en-US" altLang="en-US" sz="2400" smtClean="0">
                <a:solidFill>
                  <a:srgbClr val="002060"/>
                </a:solidFill>
                <a:ea typeface="ＭＳ Ｐゴシック" pitchFamily="34" charset="-128"/>
              </a:rPr>
              <a:t>Why do I have to be working in an IP position to be eligible?</a:t>
            </a:r>
          </a:p>
          <a:p>
            <a:pPr lvl="1" eaLnBrk="1" hangingPunct="1"/>
            <a:r>
              <a:rPr lang="en-US" altLang="en-US" sz="2200" smtClean="0">
                <a:solidFill>
                  <a:srgbClr val="002060"/>
                </a:solidFill>
                <a:ea typeface="ＭＳ Ｐゴシック" pitchFamily="34" charset="-128"/>
              </a:rPr>
              <a:t>Exam is geared towards the two-year practitioner</a:t>
            </a:r>
          </a:p>
          <a:p>
            <a:pPr lvl="2" eaLnBrk="1" hangingPunct="1"/>
            <a:r>
              <a:rPr lang="en-US" altLang="en-US" sz="2200" smtClean="0">
                <a:solidFill>
                  <a:srgbClr val="002060"/>
                </a:solidFill>
                <a:ea typeface="ＭＳ Ｐゴシック" pitchFamily="34" charset="-128"/>
              </a:rPr>
              <a:t>Most successful candidates according to Practice Analysis</a:t>
            </a:r>
          </a:p>
          <a:p>
            <a:pPr lvl="1" eaLnBrk="1" hangingPunct="1"/>
            <a:r>
              <a:rPr lang="en-US" altLang="en-US" sz="2200" smtClean="0">
                <a:solidFill>
                  <a:srgbClr val="002060"/>
                </a:solidFill>
                <a:ea typeface="ＭＳ Ｐゴシック" pitchFamily="34" charset="-128"/>
              </a:rPr>
              <a:t>Application of knowledge and experience gained in a clinical practice setting is essential</a:t>
            </a:r>
          </a:p>
          <a:p>
            <a:pPr lvl="1" eaLnBrk="1" hangingPunct="1"/>
            <a:r>
              <a:rPr lang="en-US" altLang="en-US" sz="2200" smtClean="0">
                <a:solidFill>
                  <a:srgbClr val="002060"/>
                </a:solidFill>
                <a:ea typeface="ＭＳ Ｐゴシック" pitchFamily="34" charset="-128"/>
              </a:rPr>
              <a:t>Must be accountable for infection prevention and control activities/program in your setting</a:t>
            </a:r>
          </a:p>
          <a:p>
            <a:pPr lvl="1" eaLnBrk="1" hangingPunct="1"/>
            <a:r>
              <a:rPr lang="en-US" altLang="en-US" sz="2200" smtClean="0">
                <a:solidFill>
                  <a:srgbClr val="002060"/>
                </a:solidFill>
                <a:ea typeface="ＭＳ Ｐゴシック" pitchFamily="34" charset="-128"/>
              </a:rPr>
              <a:t>Core activities for everyone:</a:t>
            </a:r>
          </a:p>
          <a:p>
            <a:pPr lvl="2" eaLnBrk="1" hangingPunct="1"/>
            <a:r>
              <a:rPr lang="en-US" altLang="en-US" sz="2200" smtClean="0">
                <a:solidFill>
                  <a:srgbClr val="002060"/>
                </a:solidFill>
                <a:ea typeface="ＭＳ Ｐゴシック" pitchFamily="34" charset="-128"/>
              </a:rPr>
              <a:t>Identification of infectious disease processes</a:t>
            </a:r>
          </a:p>
          <a:p>
            <a:pPr lvl="2" eaLnBrk="1" hangingPunct="1"/>
            <a:r>
              <a:rPr lang="en-US" altLang="en-US" sz="2200" smtClean="0">
                <a:solidFill>
                  <a:srgbClr val="002060"/>
                </a:solidFill>
                <a:ea typeface="ＭＳ Ｐゴシック" pitchFamily="34" charset="-128"/>
              </a:rPr>
              <a:t>Surveillance and epidemiologic investigation</a:t>
            </a:r>
          </a:p>
          <a:p>
            <a:pPr lvl="2" eaLnBrk="1" hangingPunct="1"/>
            <a:r>
              <a:rPr lang="en-US" altLang="en-US" sz="2200" smtClean="0">
                <a:solidFill>
                  <a:srgbClr val="002060"/>
                </a:solidFill>
                <a:ea typeface="ＭＳ Ｐゴシック" pitchFamily="34" charset="-128"/>
              </a:rPr>
              <a:t>Preventing and controlling the transmission of infectious agents</a:t>
            </a:r>
          </a:p>
        </p:txBody>
      </p:sp>
      <p:sp>
        <p:nvSpPr>
          <p:cNvPr id="3584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1ABC14A-2D0C-45F4-A5AA-95CD30D68B08}" type="slidenum">
              <a:rPr lang="en-US" altLang="en-US" sz="1800"/>
              <a:pPr eaLnBrk="1" hangingPunct="1"/>
              <a:t>11</a:t>
            </a:fld>
            <a:endParaRPr lang="en-US" altLang="en-US" sz="1800"/>
          </a:p>
        </p:txBody>
      </p:sp>
      <p:sp>
        <p:nvSpPr>
          <p:cNvPr id="35844" name="Title 1"/>
          <p:cNvSpPr>
            <a:spLocks noGrp="1"/>
          </p:cNvSpPr>
          <p:nvPr>
            <p:ph type="title"/>
          </p:nvPr>
        </p:nvSpPr>
        <p:spPr>
          <a:xfrm>
            <a:off x="628650" y="0"/>
            <a:ext cx="7886700" cy="1325563"/>
          </a:xfrm>
        </p:spPr>
        <p:txBody>
          <a:bodyPr/>
          <a:lstStyle/>
          <a:p>
            <a:pPr eaLnBrk="1" hangingPunct="1"/>
            <a:r>
              <a:rPr lang="en-US" altLang="en-US" sz="2800" b="1" smtClean="0">
                <a:solidFill>
                  <a:srgbClr val="002060"/>
                </a:solidFill>
                <a:ea typeface="ＭＳ Ｐゴシック" pitchFamily="34" charset="-128"/>
              </a:rPr>
              <a:t>Who is eligible to take the exam?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p:txBody>
          <a:bodyPr/>
          <a:lstStyle/>
          <a:p>
            <a:pPr eaLnBrk="1" hangingPunct="1"/>
            <a:r>
              <a:rPr lang="en-US" altLang="en-US" smtClean="0">
                <a:solidFill>
                  <a:srgbClr val="002060"/>
                </a:solidFill>
                <a:ea typeface="ＭＳ Ｐゴシック" pitchFamily="34" charset="-128"/>
              </a:rPr>
              <a:t>Why does </a:t>
            </a:r>
            <a:r>
              <a:rPr lang="en-US" altLang="en-US" b="1" smtClean="0">
                <a:solidFill>
                  <a:srgbClr val="002060"/>
                </a:solidFill>
                <a:ea typeface="ＭＳ Ｐゴシック" pitchFamily="34" charset="-128"/>
              </a:rPr>
              <a:t>previous</a:t>
            </a:r>
            <a:r>
              <a:rPr lang="en-US" altLang="en-US" smtClean="0">
                <a:solidFill>
                  <a:srgbClr val="002060"/>
                </a:solidFill>
                <a:ea typeface="ＭＳ Ｐゴシック" pitchFamily="34" charset="-128"/>
              </a:rPr>
              <a:t> experience in infection control not count for eligibility?</a:t>
            </a:r>
          </a:p>
          <a:p>
            <a:pPr lvl="1" eaLnBrk="1" hangingPunct="1"/>
            <a:r>
              <a:rPr lang="en-US" altLang="en-US" smtClean="0">
                <a:solidFill>
                  <a:srgbClr val="002060"/>
                </a:solidFill>
                <a:ea typeface="ＭＳ Ｐゴシック" pitchFamily="34" charset="-128"/>
              </a:rPr>
              <a:t>Must be </a:t>
            </a:r>
            <a:r>
              <a:rPr lang="en-US" altLang="en-US" b="1" smtClean="0">
                <a:solidFill>
                  <a:srgbClr val="002060"/>
                </a:solidFill>
                <a:ea typeface="ＭＳ Ｐゴシック" pitchFamily="34" charset="-128"/>
              </a:rPr>
              <a:t>currently</a:t>
            </a:r>
            <a:r>
              <a:rPr lang="en-US" altLang="en-US" smtClean="0">
                <a:solidFill>
                  <a:srgbClr val="002060"/>
                </a:solidFill>
                <a:ea typeface="ＭＳ Ｐゴシック" pitchFamily="34" charset="-128"/>
              </a:rPr>
              <a:t> working in infection prevention to take exam</a:t>
            </a:r>
          </a:p>
          <a:p>
            <a:pPr lvl="1" eaLnBrk="1" hangingPunct="1"/>
            <a:r>
              <a:rPr lang="en-US" altLang="en-US" smtClean="0">
                <a:solidFill>
                  <a:srgbClr val="002060"/>
                </a:solidFill>
                <a:ea typeface="ＭＳ Ｐゴシック" pitchFamily="34" charset="-128"/>
              </a:rPr>
              <a:t>Previous experience will most certainly aid the candidate in achieving their CIC® certification</a:t>
            </a:r>
          </a:p>
          <a:p>
            <a:pPr lvl="1" eaLnBrk="1" hangingPunct="1"/>
            <a:r>
              <a:rPr lang="en-US" altLang="en-US" smtClean="0">
                <a:solidFill>
                  <a:srgbClr val="002060"/>
                </a:solidFill>
                <a:ea typeface="ＭＳ Ｐゴシック" pitchFamily="34" charset="-128"/>
              </a:rPr>
              <a:t>The purpose of the exam is to show competency not to gain entry into the IP field</a:t>
            </a:r>
          </a:p>
        </p:txBody>
      </p:sp>
      <p:sp>
        <p:nvSpPr>
          <p:cNvPr id="3789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9B5AD18-2109-465D-8FAB-3503409DC2E9}" type="slidenum">
              <a:rPr lang="en-US" altLang="en-US" sz="1800"/>
              <a:pPr eaLnBrk="1" hangingPunct="1"/>
              <a:t>12</a:t>
            </a:fld>
            <a:endParaRPr lang="en-US" altLang="en-US" sz="1800"/>
          </a:p>
        </p:txBody>
      </p:sp>
      <p:sp>
        <p:nvSpPr>
          <p:cNvPr id="37892" name="Title 1"/>
          <p:cNvSpPr>
            <a:spLocks noGrp="1"/>
          </p:cNvSpPr>
          <p:nvPr>
            <p:ph type="title"/>
          </p:nvPr>
        </p:nvSpPr>
        <p:spPr/>
        <p:txBody>
          <a:bodyPr/>
          <a:lstStyle/>
          <a:p>
            <a:pPr eaLnBrk="1" hangingPunct="1"/>
            <a:r>
              <a:rPr lang="en-US" altLang="en-US" sz="2800" b="1" smtClean="0">
                <a:solidFill>
                  <a:srgbClr val="002060"/>
                </a:solidFill>
                <a:ea typeface="ＭＳ Ｐゴシック" pitchFamily="34" charset="-128"/>
              </a:rPr>
              <a:t>Who is eligible to take the exam?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altLang="en-US" sz="2800" b="1" smtClean="0">
                <a:solidFill>
                  <a:srgbClr val="002060"/>
                </a:solidFill>
                <a:ea typeface="ＭＳ Ｐゴシック" pitchFamily="34" charset="-128"/>
              </a:rPr>
              <a:t>Who is eligible to take the exam?</a:t>
            </a:r>
          </a:p>
        </p:txBody>
      </p:sp>
      <p:sp>
        <p:nvSpPr>
          <p:cNvPr id="39939" name="Content Placeholder 2"/>
          <p:cNvSpPr>
            <a:spLocks noGrp="1"/>
          </p:cNvSpPr>
          <p:nvPr>
            <p:ph idx="1"/>
          </p:nvPr>
        </p:nvSpPr>
        <p:spPr>
          <a:xfrm>
            <a:off x="628650" y="1676400"/>
            <a:ext cx="7886700" cy="4351338"/>
          </a:xfrm>
        </p:spPr>
        <p:txBody>
          <a:bodyPr/>
          <a:lstStyle/>
          <a:p>
            <a:pPr eaLnBrk="1" hangingPunct="1"/>
            <a:r>
              <a:rPr lang="en-US" altLang="en-US" smtClean="0">
                <a:solidFill>
                  <a:srgbClr val="002060"/>
                </a:solidFill>
                <a:ea typeface="ＭＳ Ｐゴシック" pitchFamily="34" charset="-128"/>
              </a:rPr>
              <a:t>What can interns, fellows and residents do to be eligible take the exam?</a:t>
            </a:r>
          </a:p>
          <a:p>
            <a:pPr lvl="1" eaLnBrk="1" hangingPunct="1"/>
            <a:r>
              <a:rPr lang="en-US" altLang="en-US" smtClean="0">
                <a:solidFill>
                  <a:srgbClr val="002060"/>
                </a:solidFill>
                <a:ea typeface="ＭＳ Ｐゴシック" pitchFamily="34" charset="-128"/>
              </a:rPr>
              <a:t>Need a degree of at least an Associate’s (or diploma equivalent in Canada) </a:t>
            </a:r>
          </a:p>
          <a:p>
            <a:pPr lvl="1" eaLnBrk="1" hangingPunct="1"/>
            <a:r>
              <a:rPr lang="en-US" altLang="en-US" smtClean="0">
                <a:solidFill>
                  <a:srgbClr val="002060"/>
                </a:solidFill>
                <a:ea typeface="ＭＳ Ｐゴシック" pitchFamily="34" charset="-128"/>
              </a:rPr>
              <a:t>Gain more experience in infection prevention specifically</a:t>
            </a:r>
          </a:p>
          <a:p>
            <a:pPr eaLnBrk="1" hangingPunct="1"/>
            <a:r>
              <a:rPr lang="en-US" altLang="en-US" smtClean="0">
                <a:solidFill>
                  <a:srgbClr val="002060"/>
                </a:solidFill>
                <a:ea typeface="ＭＳ Ｐゴシック" pitchFamily="34" charset="-128"/>
              </a:rPr>
              <a:t>Why do you have to have an Associate’s degree or higher to be eligible?</a:t>
            </a:r>
          </a:p>
          <a:p>
            <a:pPr lvl="1" eaLnBrk="1" hangingPunct="1"/>
            <a:r>
              <a:rPr lang="en-US" altLang="en-US" smtClean="0">
                <a:solidFill>
                  <a:srgbClr val="002060"/>
                </a:solidFill>
                <a:ea typeface="ＭＳ Ｐゴシック" pitchFamily="34" charset="-128"/>
              </a:rPr>
              <a:t>Most successful candidates have an Associate’s degree or higher according to Practice Analysis</a:t>
            </a:r>
          </a:p>
          <a:p>
            <a:pPr lvl="1" eaLnBrk="1" hangingPunct="1"/>
            <a:endParaRPr lang="en-US" altLang="en-US" smtClean="0">
              <a:solidFill>
                <a:srgbClr val="002060"/>
              </a:solidFill>
              <a:ea typeface="ＭＳ Ｐゴシック" pitchFamily="34" charset="-128"/>
            </a:endParaRPr>
          </a:p>
        </p:txBody>
      </p:sp>
      <p:sp>
        <p:nvSpPr>
          <p:cNvPr id="399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AC3BDBB-A29F-4D40-9641-D1B2F7A06C6D}" type="slidenum">
              <a:rPr lang="en-US" altLang="en-US" sz="1800"/>
              <a:pPr eaLnBrk="1" hangingPunct="1"/>
              <a:t>13</a:t>
            </a:fld>
            <a:endParaRPr lang="en-US" altLang="en-US" sz="1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628650" y="1477963"/>
            <a:ext cx="7886700" cy="4486275"/>
          </a:xfrm>
        </p:spPr>
        <p:txBody>
          <a:bodyPr/>
          <a:lstStyle/>
          <a:p>
            <a:pPr eaLnBrk="1" hangingPunct="1"/>
            <a:r>
              <a:rPr lang="en-US" altLang="en-US" smtClean="0">
                <a:solidFill>
                  <a:srgbClr val="002060"/>
                </a:solidFill>
                <a:ea typeface="ＭＳ Ｐゴシック" pitchFamily="34" charset="-128"/>
              </a:rPr>
              <a:t>Completed application; online or paper form</a:t>
            </a:r>
          </a:p>
          <a:p>
            <a:pPr lvl="1" eaLnBrk="1" hangingPunct="1"/>
            <a:r>
              <a:rPr lang="en-US" altLang="en-US" smtClean="0">
                <a:solidFill>
                  <a:srgbClr val="002060"/>
                </a:solidFill>
                <a:ea typeface="ＭＳ Ｐゴシック" pitchFamily="34" charset="-128"/>
              </a:rPr>
              <a:t>Name on the form should be the exact name and spelling as on your current photo ID</a:t>
            </a:r>
          </a:p>
          <a:p>
            <a:pPr eaLnBrk="1" hangingPunct="1"/>
            <a:r>
              <a:rPr lang="en-US" altLang="en-US" smtClean="0">
                <a:solidFill>
                  <a:srgbClr val="002060"/>
                </a:solidFill>
                <a:ea typeface="ＭＳ Ｐゴシック" pitchFamily="34" charset="-128"/>
              </a:rPr>
              <a:t>Attestations Statement</a:t>
            </a:r>
          </a:p>
          <a:p>
            <a:pPr lvl="1" eaLnBrk="1" hangingPunct="1"/>
            <a:r>
              <a:rPr lang="en-US" altLang="en-US" smtClean="0">
                <a:solidFill>
                  <a:srgbClr val="002060"/>
                </a:solidFill>
                <a:ea typeface="ＭＳ Ｐゴシック" pitchFamily="34" charset="-128"/>
              </a:rPr>
              <a:t>Signed by current supervisor</a:t>
            </a:r>
          </a:p>
          <a:p>
            <a:pPr lvl="1" eaLnBrk="1" hangingPunct="1"/>
            <a:r>
              <a:rPr lang="en-US" altLang="en-US" smtClean="0">
                <a:solidFill>
                  <a:srgbClr val="002060"/>
                </a:solidFill>
                <a:ea typeface="ＭＳ Ｐゴシック" pitchFamily="34" charset="-128"/>
              </a:rPr>
              <a:t>Candidates name must be printed on here</a:t>
            </a:r>
          </a:p>
          <a:p>
            <a:pPr eaLnBrk="1" hangingPunct="1"/>
            <a:r>
              <a:rPr lang="en-US" altLang="en-US" smtClean="0">
                <a:solidFill>
                  <a:srgbClr val="002060"/>
                </a:solidFill>
                <a:ea typeface="ＭＳ Ｐゴシック" pitchFamily="34" charset="-128"/>
              </a:rPr>
              <a:t>CV/Resume</a:t>
            </a:r>
          </a:p>
          <a:p>
            <a:pPr lvl="1" eaLnBrk="1" hangingPunct="1"/>
            <a:r>
              <a:rPr lang="en-US" altLang="en-US" smtClean="0">
                <a:solidFill>
                  <a:srgbClr val="002060"/>
                </a:solidFill>
                <a:ea typeface="ＭＳ Ｐゴシック" pitchFamily="34" charset="-128"/>
              </a:rPr>
              <a:t>Must be up-to-date</a:t>
            </a:r>
          </a:p>
        </p:txBody>
      </p:sp>
      <p:sp>
        <p:nvSpPr>
          <p:cNvPr id="4198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8CC2BE8-295E-4CB4-B7F6-5274C517E163}" type="slidenum">
              <a:rPr lang="en-US" altLang="en-US" sz="1800"/>
              <a:pPr eaLnBrk="1" hangingPunct="1"/>
              <a:t>14</a:t>
            </a:fld>
            <a:endParaRPr lang="en-US" altLang="en-US" sz="1800"/>
          </a:p>
        </p:txBody>
      </p:sp>
      <p:sp>
        <p:nvSpPr>
          <p:cNvPr id="41988" name="Title 1"/>
          <p:cNvSpPr>
            <a:spLocks noGrp="1"/>
          </p:cNvSpPr>
          <p:nvPr>
            <p:ph type="title"/>
          </p:nvPr>
        </p:nvSpPr>
        <p:spPr>
          <a:xfrm>
            <a:off x="628650" y="152400"/>
            <a:ext cx="7886700" cy="1325563"/>
          </a:xfrm>
        </p:spPr>
        <p:txBody>
          <a:bodyPr/>
          <a:lstStyle/>
          <a:p>
            <a:pPr eaLnBrk="1" hangingPunct="1"/>
            <a:r>
              <a:rPr lang="en-US" altLang="en-US" sz="2800" b="1" smtClean="0">
                <a:solidFill>
                  <a:srgbClr val="002060"/>
                </a:solidFill>
                <a:ea typeface="ＭＳ Ｐゴシック" pitchFamily="34" charset="-128"/>
              </a:rPr>
              <a:t>Besides meeting the eligibility requirements, what do I need to apply?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628650" y="152400"/>
            <a:ext cx="7886700" cy="1325563"/>
          </a:xfrm>
        </p:spPr>
        <p:txBody>
          <a:bodyPr/>
          <a:lstStyle/>
          <a:p>
            <a:pPr eaLnBrk="1" hangingPunct="1"/>
            <a:r>
              <a:rPr lang="en-US" altLang="en-US" sz="2800" b="1" smtClean="0">
                <a:solidFill>
                  <a:srgbClr val="002060"/>
                </a:solidFill>
                <a:ea typeface="ＭＳ Ｐゴシック" pitchFamily="34" charset="-128"/>
              </a:rPr>
              <a:t>Besides meeting the eligibility requirements, what do I need to apply?</a:t>
            </a:r>
          </a:p>
        </p:txBody>
      </p:sp>
      <p:sp>
        <p:nvSpPr>
          <p:cNvPr id="44035" name="Content Placeholder 2"/>
          <p:cNvSpPr>
            <a:spLocks noGrp="1"/>
          </p:cNvSpPr>
          <p:nvPr>
            <p:ph idx="1"/>
          </p:nvPr>
        </p:nvSpPr>
        <p:spPr>
          <a:xfrm>
            <a:off x="628650" y="1477963"/>
            <a:ext cx="7886700" cy="4486275"/>
          </a:xfrm>
        </p:spPr>
        <p:txBody>
          <a:bodyPr/>
          <a:lstStyle/>
          <a:p>
            <a:pPr eaLnBrk="1" hangingPunct="1"/>
            <a:r>
              <a:rPr lang="en-US" altLang="en-US" smtClean="0">
                <a:solidFill>
                  <a:srgbClr val="002060"/>
                </a:solidFill>
                <a:ea typeface="ＭＳ Ｐゴシック" pitchFamily="34" charset="-128"/>
              </a:rPr>
              <a:t>Official Job Description</a:t>
            </a:r>
          </a:p>
          <a:p>
            <a:pPr lvl="1" eaLnBrk="1" hangingPunct="1"/>
            <a:r>
              <a:rPr lang="en-US" altLang="en-US" smtClean="0">
                <a:solidFill>
                  <a:srgbClr val="002060"/>
                </a:solidFill>
                <a:ea typeface="ＭＳ Ｐゴシック" pitchFamily="34" charset="-128"/>
              </a:rPr>
              <a:t>From current employer giving the position, general duties, purpose, responsibilities, etc. (not a letter from supervisor)</a:t>
            </a:r>
          </a:p>
          <a:p>
            <a:pPr lvl="1" eaLnBrk="1" hangingPunct="1"/>
            <a:r>
              <a:rPr lang="en-US" altLang="en-US" smtClean="0">
                <a:solidFill>
                  <a:srgbClr val="002060"/>
                </a:solidFill>
                <a:ea typeface="ＭＳ Ｐゴシック" pitchFamily="34" charset="-128"/>
              </a:rPr>
              <a:t>Will most likely come from the HR department</a:t>
            </a:r>
          </a:p>
          <a:p>
            <a:pPr eaLnBrk="1" hangingPunct="1"/>
            <a:r>
              <a:rPr lang="en-US" altLang="en-US" smtClean="0">
                <a:solidFill>
                  <a:srgbClr val="002060"/>
                </a:solidFill>
                <a:ea typeface="ＭＳ Ｐゴシック" pitchFamily="34" charset="-128"/>
              </a:rPr>
              <a:t>Proof of degree</a:t>
            </a:r>
          </a:p>
          <a:p>
            <a:pPr lvl="1" eaLnBrk="1" hangingPunct="1"/>
            <a:r>
              <a:rPr lang="en-US" altLang="en-US" smtClean="0">
                <a:solidFill>
                  <a:srgbClr val="002060"/>
                </a:solidFill>
                <a:ea typeface="ＭＳ Ｐゴシック" pitchFamily="34" charset="-128"/>
              </a:rPr>
              <a:t>Official or unofficial transcript or copy of the degree will suffice</a:t>
            </a:r>
          </a:p>
        </p:txBody>
      </p:sp>
      <p:sp>
        <p:nvSpPr>
          <p:cNvPr id="440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D5B1676-B701-4F92-A11D-7DA658EEB751}" type="slidenum">
              <a:rPr lang="en-US" altLang="en-US" sz="1800"/>
              <a:pPr eaLnBrk="1" hangingPunct="1"/>
              <a:t>15</a:t>
            </a:fld>
            <a:endParaRPr lang="en-US" altLang="en-US" sz="18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p:cNvSpPr>
            <a:spLocks noGrp="1"/>
          </p:cNvSpPr>
          <p:nvPr>
            <p:ph idx="1"/>
          </p:nvPr>
        </p:nvSpPr>
        <p:spPr/>
        <p:txBody>
          <a:bodyPr/>
          <a:lstStyle/>
          <a:p>
            <a:pPr eaLnBrk="1" hangingPunct="1"/>
            <a:r>
              <a:rPr lang="en-US" altLang="en-US" smtClean="0">
                <a:solidFill>
                  <a:srgbClr val="002060"/>
                </a:solidFill>
                <a:ea typeface="ＭＳ Ｐゴシック" pitchFamily="34" charset="-128"/>
              </a:rPr>
              <a:t>There are other certifications outside of North America</a:t>
            </a:r>
          </a:p>
          <a:p>
            <a:pPr eaLnBrk="1" hangingPunct="1"/>
            <a:r>
              <a:rPr lang="en-US" altLang="en-US" smtClean="0">
                <a:solidFill>
                  <a:srgbClr val="002060"/>
                </a:solidFill>
                <a:ea typeface="ＭＳ Ｐゴシック" pitchFamily="34" charset="-128"/>
              </a:rPr>
              <a:t>Within the United States and Canada we are the only IP certification that we are aware of</a:t>
            </a:r>
          </a:p>
          <a:p>
            <a:pPr lvl="1" eaLnBrk="1" hangingPunct="1"/>
            <a:r>
              <a:rPr lang="en-US" altLang="en-US" smtClean="0">
                <a:solidFill>
                  <a:srgbClr val="002060"/>
                </a:solidFill>
                <a:ea typeface="ＭＳ Ｐゴシック" pitchFamily="34" charset="-128"/>
              </a:rPr>
              <a:t>Quebec – designation of Clinical Nurse Specialist in Infection Prevention and Control is also recognized by IPAC Canada</a:t>
            </a:r>
          </a:p>
          <a:p>
            <a:pPr lvl="1" eaLnBrk="1" hangingPunct="1"/>
            <a:endParaRPr lang="en-US" altLang="en-US" smtClean="0">
              <a:ea typeface="ＭＳ Ｐゴシック" pitchFamily="34" charset="-128"/>
            </a:endParaRPr>
          </a:p>
        </p:txBody>
      </p:sp>
      <p:sp>
        <p:nvSpPr>
          <p:cNvPr id="4608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81DE50F-3BFA-4C33-80B2-6F96AFA92E87}" type="slidenum">
              <a:rPr lang="en-US" altLang="en-US" sz="1800"/>
              <a:pPr eaLnBrk="1" hangingPunct="1"/>
              <a:t>16</a:t>
            </a:fld>
            <a:endParaRPr lang="en-US" altLang="en-US" sz="1800"/>
          </a:p>
        </p:txBody>
      </p:sp>
      <p:sp>
        <p:nvSpPr>
          <p:cNvPr id="5" name="Title 1"/>
          <p:cNvSpPr txBox="1">
            <a:spLocks/>
          </p:cNvSpPr>
          <p:nvPr/>
        </p:nvSpPr>
        <p:spPr bwMode="auto">
          <a:xfrm>
            <a:off x="704850" y="381000"/>
            <a:ext cx="8134350" cy="1325563"/>
          </a:xfrm>
          <a:prstGeom prst="rect">
            <a:avLst/>
          </a:prstGeom>
          <a:noFill/>
          <a:ln w="9525">
            <a:noFill/>
            <a:miter lim="800000"/>
            <a:headEnd/>
            <a:tailEnd/>
          </a:ln>
        </p:spPr>
        <p:txBody>
          <a:bodyPr anchor="ct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lnSpc>
                <a:spcPct val="90000"/>
              </a:lnSpc>
            </a:pPr>
            <a:r>
              <a:rPr lang="en-US" altLang="en-US" sz="2800" b="1">
                <a:solidFill>
                  <a:srgbClr val="002060"/>
                </a:solidFill>
                <a:latin typeface="Calibri Light" pitchFamily="34" charset="0"/>
              </a:rPr>
              <a:t>Are you aware of another IP certification for which I would meet the requirements?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US" altLang="en-US" sz="2900" b="1" smtClean="0">
                <a:solidFill>
                  <a:srgbClr val="002060"/>
                </a:solidFill>
                <a:ea typeface="ＭＳ Ｐゴシック" pitchFamily="34" charset="-128"/>
              </a:rPr>
              <a:t>I’ve heard that the exam is an “American” exam and not suitable (relevant) for anyone outside of the U.S. Is this true?</a:t>
            </a:r>
          </a:p>
        </p:txBody>
      </p:sp>
      <p:sp>
        <p:nvSpPr>
          <p:cNvPr id="48131" name="Content Placeholder 2"/>
          <p:cNvSpPr>
            <a:spLocks noGrp="1"/>
          </p:cNvSpPr>
          <p:nvPr>
            <p:ph idx="1"/>
          </p:nvPr>
        </p:nvSpPr>
        <p:spPr>
          <a:xfrm>
            <a:off x="628650" y="1825625"/>
            <a:ext cx="7886700" cy="2670175"/>
          </a:xfrm>
        </p:spPr>
        <p:txBody>
          <a:bodyPr/>
          <a:lstStyle/>
          <a:p>
            <a:pPr eaLnBrk="1" hangingPunct="1"/>
            <a:r>
              <a:rPr lang="en-US" altLang="en-US" sz="2400" smtClean="0">
                <a:solidFill>
                  <a:srgbClr val="002060"/>
                </a:solidFill>
                <a:ea typeface="ＭＳ Ｐゴシック" pitchFamily="34" charset="-128"/>
              </a:rPr>
              <a:t>Currently only offered in English</a:t>
            </a:r>
          </a:p>
          <a:p>
            <a:pPr lvl="1" eaLnBrk="1" hangingPunct="1"/>
            <a:r>
              <a:rPr lang="en-US" altLang="en-US" sz="2200" smtClean="0">
                <a:solidFill>
                  <a:srgbClr val="002060"/>
                </a:solidFill>
                <a:ea typeface="ＭＳ Ｐゴシック" pitchFamily="34" charset="-128"/>
              </a:rPr>
              <a:t>Will be offered in French Canadian in Canada for 2016</a:t>
            </a:r>
          </a:p>
          <a:p>
            <a:pPr eaLnBrk="1" hangingPunct="1"/>
            <a:r>
              <a:rPr lang="en-US" altLang="en-US" sz="2400" smtClean="0">
                <a:solidFill>
                  <a:srgbClr val="002060"/>
                </a:solidFill>
                <a:ea typeface="ＭＳ Ｐゴシック" pitchFamily="34" charset="-128"/>
              </a:rPr>
              <a:t>Exam is based on standardized infection prevention practices</a:t>
            </a:r>
          </a:p>
          <a:p>
            <a:pPr eaLnBrk="1" hangingPunct="1"/>
            <a:r>
              <a:rPr lang="en-US" altLang="en-US" sz="2400" smtClean="0">
                <a:solidFill>
                  <a:srgbClr val="002060"/>
                </a:solidFill>
                <a:ea typeface="ＭＳ Ｐゴシック" pitchFamily="34" charset="-128"/>
              </a:rPr>
              <a:t>It is not based on U.S. regulations</a:t>
            </a:r>
          </a:p>
          <a:p>
            <a:pPr eaLnBrk="1" hangingPunct="1"/>
            <a:r>
              <a:rPr lang="en-US" altLang="en-US" sz="2400" smtClean="0">
                <a:solidFill>
                  <a:srgbClr val="002060"/>
                </a:solidFill>
                <a:ea typeface="ＭＳ Ｐゴシック" pitchFamily="34" charset="-128"/>
              </a:rPr>
              <a:t>Certificants in:</a:t>
            </a:r>
          </a:p>
        </p:txBody>
      </p:sp>
      <p:sp>
        <p:nvSpPr>
          <p:cNvPr id="48132" name="TextBox 3"/>
          <p:cNvSpPr txBox="1">
            <a:spLocks noChangeArrowheads="1"/>
          </p:cNvSpPr>
          <p:nvPr/>
        </p:nvSpPr>
        <p:spPr bwMode="auto">
          <a:xfrm>
            <a:off x="628650" y="4267200"/>
            <a:ext cx="37147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4161750" indent="-24161750"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lvl="1" eaLnBrk="1" hangingPunct="1">
              <a:buFont typeface="Arial" pitchFamily="34" charset="0"/>
              <a:buChar char="•"/>
            </a:pPr>
            <a:r>
              <a:rPr lang="en-US" altLang="en-US" sz="1800">
                <a:solidFill>
                  <a:srgbClr val="002060"/>
                </a:solidFill>
              </a:rPr>
              <a:t>American Samoa</a:t>
            </a:r>
          </a:p>
          <a:p>
            <a:pPr lvl="1" eaLnBrk="1" hangingPunct="1">
              <a:buFont typeface="Arial" pitchFamily="34" charset="0"/>
              <a:buChar char="•"/>
            </a:pPr>
            <a:r>
              <a:rPr lang="en-US" altLang="en-US" sz="1800">
                <a:solidFill>
                  <a:srgbClr val="002060"/>
                </a:solidFill>
              </a:rPr>
              <a:t>Bermuda</a:t>
            </a:r>
          </a:p>
          <a:p>
            <a:pPr lvl="1" eaLnBrk="1" hangingPunct="1">
              <a:buFont typeface="Arial" pitchFamily="34" charset="0"/>
              <a:buChar char="•"/>
            </a:pPr>
            <a:r>
              <a:rPr lang="en-US" altLang="en-US" sz="1800">
                <a:solidFill>
                  <a:srgbClr val="002060"/>
                </a:solidFill>
              </a:rPr>
              <a:t>Canada</a:t>
            </a:r>
          </a:p>
          <a:p>
            <a:pPr lvl="1" eaLnBrk="1" hangingPunct="1">
              <a:buFont typeface="Arial" pitchFamily="34" charset="0"/>
              <a:buChar char="•"/>
            </a:pPr>
            <a:r>
              <a:rPr lang="en-US" altLang="en-US" sz="1800">
                <a:solidFill>
                  <a:srgbClr val="002060"/>
                </a:solidFill>
              </a:rPr>
              <a:t>Egypt</a:t>
            </a:r>
          </a:p>
        </p:txBody>
      </p:sp>
      <p:sp>
        <p:nvSpPr>
          <p:cNvPr id="48133" name="TextBox 4"/>
          <p:cNvSpPr txBox="1">
            <a:spLocks noChangeArrowheads="1"/>
          </p:cNvSpPr>
          <p:nvPr/>
        </p:nvSpPr>
        <p:spPr bwMode="auto">
          <a:xfrm>
            <a:off x="3505200" y="4267200"/>
            <a:ext cx="2743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buFont typeface="Arial" pitchFamily="34" charset="0"/>
              <a:buChar char="•"/>
            </a:pPr>
            <a:r>
              <a:rPr lang="en-US" altLang="en-US" sz="1800">
                <a:solidFill>
                  <a:srgbClr val="002060"/>
                </a:solidFill>
              </a:rPr>
              <a:t>India</a:t>
            </a:r>
          </a:p>
          <a:p>
            <a:pPr eaLnBrk="1" hangingPunct="1">
              <a:buFont typeface="Arial" pitchFamily="34" charset="0"/>
              <a:buChar char="•"/>
            </a:pPr>
            <a:r>
              <a:rPr lang="en-US" altLang="en-US" sz="1800">
                <a:solidFill>
                  <a:srgbClr val="002060"/>
                </a:solidFill>
              </a:rPr>
              <a:t>Japan</a:t>
            </a:r>
          </a:p>
          <a:p>
            <a:pPr eaLnBrk="1" hangingPunct="1">
              <a:buFont typeface="Arial" pitchFamily="34" charset="0"/>
              <a:buChar char="•"/>
            </a:pPr>
            <a:r>
              <a:rPr lang="en-US" altLang="en-US" sz="1800">
                <a:solidFill>
                  <a:srgbClr val="002060"/>
                </a:solidFill>
              </a:rPr>
              <a:t>Lebanon</a:t>
            </a:r>
          </a:p>
          <a:p>
            <a:pPr eaLnBrk="1" hangingPunct="1">
              <a:buFont typeface="Arial" pitchFamily="34" charset="0"/>
              <a:buChar char="•"/>
            </a:pPr>
            <a:r>
              <a:rPr lang="en-US" altLang="en-US" sz="1800">
                <a:solidFill>
                  <a:srgbClr val="002060"/>
                </a:solidFill>
              </a:rPr>
              <a:t>New Zealand</a:t>
            </a:r>
          </a:p>
        </p:txBody>
      </p:sp>
      <p:sp>
        <p:nvSpPr>
          <p:cNvPr id="48134" name="TextBox 5"/>
          <p:cNvSpPr txBox="1">
            <a:spLocks noChangeArrowheads="1"/>
          </p:cNvSpPr>
          <p:nvPr/>
        </p:nvSpPr>
        <p:spPr bwMode="auto">
          <a:xfrm>
            <a:off x="5772150" y="4267200"/>
            <a:ext cx="314325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buFont typeface="Arial" pitchFamily="34" charset="0"/>
              <a:buChar char="•"/>
            </a:pPr>
            <a:r>
              <a:rPr lang="en-US" altLang="en-US" sz="1800">
                <a:solidFill>
                  <a:srgbClr val="002060"/>
                </a:solidFill>
              </a:rPr>
              <a:t>Qatar</a:t>
            </a:r>
          </a:p>
          <a:p>
            <a:pPr eaLnBrk="1" hangingPunct="1">
              <a:buFont typeface="Arial" pitchFamily="34" charset="0"/>
              <a:buChar char="•"/>
            </a:pPr>
            <a:r>
              <a:rPr lang="en-US" altLang="en-US" sz="1800">
                <a:solidFill>
                  <a:srgbClr val="002060"/>
                </a:solidFill>
              </a:rPr>
              <a:t>Saudi Arabia</a:t>
            </a:r>
          </a:p>
          <a:p>
            <a:pPr eaLnBrk="1" hangingPunct="1">
              <a:buFont typeface="Arial" pitchFamily="34" charset="0"/>
              <a:buChar char="•"/>
            </a:pPr>
            <a:r>
              <a:rPr lang="en-US" altLang="en-US" sz="1800">
                <a:solidFill>
                  <a:srgbClr val="002060"/>
                </a:solidFill>
              </a:rPr>
              <a:t>United Arab Emirates</a:t>
            </a:r>
          </a:p>
          <a:p>
            <a:pPr eaLnBrk="1" hangingPunct="1">
              <a:buFont typeface="Arial" pitchFamily="34" charset="0"/>
              <a:buChar char="•"/>
            </a:pPr>
            <a:r>
              <a:rPr lang="en-US" altLang="en-US" sz="1800">
                <a:solidFill>
                  <a:srgbClr val="002060"/>
                </a:solidFill>
              </a:rPr>
              <a:t>United Kingdom</a:t>
            </a:r>
          </a:p>
          <a:p>
            <a:pPr eaLnBrk="1" hangingPunct="1">
              <a:buFont typeface="Arial" pitchFamily="34" charset="0"/>
              <a:buChar char="•"/>
            </a:pPr>
            <a:r>
              <a:rPr lang="en-US" altLang="en-US" sz="1800">
                <a:solidFill>
                  <a:srgbClr val="002060"/>
                </a:solidFill>
              </a:rPr>
              <a:t>And 20 other countries!</a:t>
            </a:r>
          </a:p>
        </p:txBody>
      </p:sp>
      <p:sp>
        <p:nvSpPr>
          <p:cNvPr id="48135"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B43E847-04DF-458E-8A4D-CADF28E056B4}" type="slidenum">
              <a:rPr lang="en-US" altLang="en-US" sz="1800"/>
              <a:pPr eaLnBrk="1" hangingPunct="1"/>
              <a:t>17</a:t>
            </a:fld>
            <a:endParaRPr lang="en-US" altLang="en-US" sz="18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628650" y="228600"/>
            <a:ext cx="7886700" cy="1325563"/>
          </a:xfrm>
        </p:spPr>
        <p:txBody>
          <a:bodyPr/>
          <a:lstStyle/>
          <a:p>
            <a:pPr eaLnBrk="1" hangingPunct="1"/>
            <a:r>
              <a:rPr lang="en-US" altLang="en-US" sz="2800" b="1" smtClean="0">
                <a:solidFill>
                  <a:srgbClr val="002060"/>
                </a:solidFill>
                <a:ea typeface="ＭＳ Ｐゴシック" pitchFamily="34" charset="-128"/>
              </a:rPr>
              <a:t>Do you have to be a nurse or a med tech to sit for the exam?</a:t>
            </a:r>
          </a:p>
        </p:txBody>
      </p:sp>
      <p:sp>
        <p:nvSpPr>
          <p:cNvPr id="50179" name="Content Placeholder 2"/>
          <p:cNvSpPr>
            <a:spLocks noGrp="1"/>
          </p:cNvSpPr>
          <p:nvPr>
            <p:ph idx="1"/>
          </p:nvPr>
        </p:nvSpPr>
        <p:spPr>
          <a:xfrm>
            <a:off x="628650" y="1439863"/>
            <a:ext cx="7886700" cy="4351337"/>
          </a:xfrm>
        </p:spPr>
        <p:txBody>
          <a:bodyPr/>
          <a:lstStyle/>
          <a:p>
            <a:pPr marL="228600" lvl="1" eaLnBrk="1" hangingPunct="1">
              <a:lnSpc>
                <a:spcPct val="80000"/>
              </a:lnSpc>
              <a:spcBef>
                <a:spcPts val="1000"/>
              </a:spcBef>
            </a:pPr>
            <a:r>
              <a:rPr lang="en-US" altLang="en-US" smtClean="0">
                <a:solidFill>
                  <a:srgbClr val="002060"/>
                </a:solidFill>
                <a:ea typeface="ＭＳ Ｐゴシック" pitchFamily="34" charset="-128"/>
              </a:rPr>
              <a:t>CBIC recently updated its eligibility requirements:</a:t>
            </a:r>
            <a:br>
              <a:rPr lang="en-US" altLang="en-US" smtClean="0">
                <a:solidFill>
                  <a:srgbClr val="002060"/>
                </a:solidFill>
                <a:ea typeface="ＭＳ Ｐゴシック" pitchFamily="34" charset="-128"/>
              </a:rPr>
            </a:br>
            <a:r>
              <a:rPr lang="en-US" altLang="en-US" u="sng" smtClean="0">
                <a:solidFill>
                  <a:srgbClr val="002060"/>
                </a:solidFill>
                <a:ea typeface="ＭＳ Ｐゴシック" pitchFamily="34" charset="-128"/>
              </a:rPr>
              <a:t>www.cbic.org/certification/candidate-handbook/eligibility-requirements</a:t>
            </a:r>
          </a:p>
          <a:p>
            <a:pPr eaLnBrk="1" hangingPunct="1">
              <a:lnSpc>
                <a:spcPct val="80000"/>
              </a:lnSpc>
            </a:pPr>
            <a:r>
              <a:rPr lang="en-US" altLang="en-US" sz="2400" smtClean="0">
                <a:solidFill>
                  <a:srgbClr val="002060"/>
                </a:solidFill>
                <a:ea typeface="ＭＳ Ｐゴシック" pitchFamily="34" charset="-128"/>
              </a:rPr>
              <a:t>Certificants by practice setting:</a:t>
            </a:r>
          </a:p>
          <a:p>
            <a:pPr marL="228600" lvl="1" eaLnBrk="1" hangingPunct="1">
              <a:lnSpc>
                <a:spcPct val="80000"/>
              </a:lnSpc>
            </a:pPr>
            <a:r>
              <a:rPr lang="en-US" altLang="en-US" sz="2200" smtClean="0">
                <a:solidFill>
                  <a:srgbClr val="002060"/>
                </a:solidFill>
                <a:ea typeface="ＭＳ Ｐゴシック" pitchFamily="34" charset="-128"/>
              </a:rPr>
              <a:t>Acute Care/Hospital</a:t>
            </a:r>
          </a:p>
          <a:p>
            <a:pPr marL="228600" lvl="1" eaLnBrk="1" hangingPunct="1">
              <a:lnSpc>
                <a:spcPct val="80000"/>
              </a:lnSpc>
            </a:pPr>
            <a:r>
              <a:rPr lang="en-US" altLang="en-US" sz="2200" smtClean="0">
                <a:solidFill>
                  <a:srgbClr val="002060"/>
                </a:solidFill>
                <a:ea typeface="ＭＳ Ｐゴシック" pitchFamily="34" charset="-128"/>
              </a:rPr>
              <a:t>Ambulatory Care</a:t>
            </a:r>
          </a:p>
          <a:p>
            <a:pPr marL="228600" lvl="1" eaLnBrk="1" hangingPunct="1">
              <a:lnSpc>
                <a:spcPct val="80000"/>
              </a:lnSpc>
            </a:pPr>
            <a:r>
              <a:rPr lang="en-US" altLang="en-US" sz="2200" smtClean="0">
                <a:solidFill>
                  <a:srgbClr val="002060"/>
                </a:solidFill>
                <a:ea typeface="ＭＳ Ｐゴシック" pitchFamily="34" charset="-128"/>
              </a:rPr>
              <a:t>EMS</a:t>
            </a:r>
          </a:p>
          <a:p>
            <a:pPr marL="228600" lvl="1" eaLnBrk="1" hangingPunct="1">
              <a:lnSpc>
                <a:spcPct val="80000"/>
              </a:lnSpc>
            </a:pPr>
            <a:r>
              <a:rPr lang="en-US" altLang="en-US" sz="2200" smtClean="0">
                <a:solidFill>
                  <a:srgbClr val="002060"/>
                </a:solidFill>
                <a:ea typeface="ＭＳ Ｐゴシック" pitchFamily="34" charset="-128"/>
              </a:rPr>
              <a:t>Veteran’s Affairs</a:t>
            </a:r>
          </a:p>
          <a:p>
            <a:pPr marL="228600" lvl="1" eaLnBrk="1" hangingPunct="1">
              <a:lnSpc>
                <a:spcPct val="80000"/>
              </a:lnSpc>
            </a:pPr>
            <a:r>
              <a:rPr lang="en-US" altLang="en-US" sz="2200" smtClean="0">
                <a:solidFill>
                  <a:srgbClr val="002060"/>
                </a:solidFill>
                <a:ea typeface="ＭＳ Ｐゴシック" pitchFamily="34" charset="-128"/>
              </a:rPr>
              <a:t>Behavior Care</a:t>
            </a:r>
          </a:p>
          <a:p>
            <a:pPr marL="228600" lvl="1" eaLnBrk="1" hangingPunct="1">
              <a:lnSpc>
                <a:spcPct val="80000"/>
              </a:lnSpc>
            </a:pPr>
            <a:r>
              <a:rPr lang="en-US" altLang="en-US" sz="2200" smtClean="0">
                <a:solidFill>
                  <a:srgbClr val="002060"/>
                </a:solidFill>
                <a:ea typeface="ＭＳ Ｐゴシック" pitchFamily="34" charset="-128"/>
              </a:rPr>
              <a:t>Home Care</a:t>
            </a:r>
          </a:p>
          <a:p>
            <a:pPr marL="228600" lvl="1" eaLnBrk="1" hangingPunct="1">
              <a:lnSpc>
                <a:spcPct val="80000"/>
              </a:lnSpc>
            </a:pPr>
            <a:r>
              <a:rPr lang="en-US" altLang="en-US" sz="2200" smtClean="0">
                <a:solidFill>
                  <a:srgbClr val="002060"/>
                </a:solidFill>
                <a:ea typeface="ＭＳ Ｐゴシック" pitchFamily="34" charset="-128"/>
              </a:rPr>
              <a:t>Long-term care</a:t>
            </a:r>
          </a:p>
          <a:p>
            <a:pPr marL="228600" lvl="1" eaLnBrk="1" hangingPunct="1">
              <a:lnSpc>
                <a:spcPct val="80000"/>
              </a:lnSpc>
            </a:pPr>
            <a:r>
              <a:rPr lang="en-US" altLang="en-US" sz="2200" smtClean="0">
                <a:solidFill>
                  <a:srgbClr val="002060"/>
                </a:solidFill>
                <a:ea typeface="ＭＳ Ｐゴシック" pitchFamily="34" charset="-128"/>
              </a:rPr>
              <a:t>Self-Employed</a:t>
            </a:r>
          </a:p>
          <a:p>
            <a:pPr eaLnBrk="1" hangingPunct="1">
              <a:lnSpc>
                <a:spcPct val="80000"/>
              </a:lnSpc>
            </a:pPr>
            <a:endParaRPr lang="en-US" altLang="en-US" smtClean="0">
              <a:ea typeface="ＭＳ Ｐゴシック" pitchFamily="34" charset="-128"/>
            </a:endParaRPr>
          </a:p>
        </p:txBody>
      </p:sp>
      <p:sp>
        <p:nvSpPr>
          <p:cNvPr id="5018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7F7EC48-071F-4E6B-A835-EF90BEDB5B9E}" type="slidenum">
              <a:rPr lang="en-US" altLang="en-US" sz="1800"/>
              <a:pPr eaLnBrk="1" hangingPunct="1"/>
              <a:t>18</a:t>
            </a:fld>
            <a:endParaRPr lang="en-US" altLang="en-US" sz="18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615950" y="76200"/>
            <a:ext cx="7886700" cy="1325563"/>
          </a:xfrm>
        </p:spPr>
        <p:txBody>
          <a:bodyPr/>
          <a:lstStyle/>
          <a:p>
            <a:pPr eaLnBrk="1" hangingPunct="1"/>
            <a:r>
              <a:rPr lang="en-US" altLang="en-US" sz="2800" b="1" smtClean="0">
                <a:solidFill>
                  <a:srgbClr val="002060"/>
                </a:solidFill>
                <a:ea typeface="ＭＳ Ｐゴシック" pitchFamily="34" charset="-128"/>
              </a:rPr>
              <a:t>Is the recertification examination harder than the initial certification examination?</a:t>
            </a:r>
          </a:p>
        </p:txBody>
      </p:sp>
      <p:sp>
        <p:nvSpPr>
          <p:cNvPr id="52227" name="Content Placeholder 2"/>
          <p:cNvSpPr>
            <a:spLocks noGrp="1"/>
          </p:cNvSpPr>
          <p:nvPr>
            <p:ph idx="1"/>
          </p:nvPr>
        </p:nvSpPr>
        <p:spPr>
          <a:xfrm>
            <a:off x="381000" y="1600200"/>
            <a:ext cx="8528050" cy="4351338"/>
          </a:xfrm>
        </p:spPr>
        <p:txBody>
          <a:bodyPr/>
          <a:lstStyle/>
          <a:p>
            <a:pPr eaLnBrk="1" hangingPunct="1"/>
            <a:r>
              <a:rPr lang="en-US" altLang="en-US" sz="2400" smtClean="0">
                <a:solidFill>
                  <a:srgbClr val="002060"/>
                </a:solidFill>
                <a:ea typeface="ＭＳ Ｐゴシック" pitchFamily="34" charset="-128"/>
              </a:rPr>
              <a:t>No</a:t>
            </a:r>
          </a:p>
          <a:p>
            <a:pPr eaLnBrk="1" hangingPunct="1"/>
            <a:r>
              <a:rPr lang="en-US" altLang="en-US" sz="2400" smtClean="0">
                <a:solidFill>
                  <a:srgbClr val="002060"/>
                </a:solidFill>
                <a:ea typeface="ＭＳ Ｐゴシック" pitchFamily="34" charset="-128"/>
              </a:rPr>
              <a:t>Both the initial certification examination and the recertification examination are based on the most current practice analysis</a:t>
            </a:r>
          </a:p>
          <a:p>
            <a:pPr eaLnBrk="1" hangingPunct="1"/>
            <a:r>
              <a:rPr lang="en-US" altLang="en-US" sz="2400" smtClean="0">
                <a:solidFill>
                  <a:srgbClr val="002060"/>
                </a:solidFill>
                <a:ea typeface="ＭＳ Ｐゴシック" pitchFamily="34" charset="-128"/>
              </a:rPr>
              <a:t>Both content outlines are identical</a:t>
            </a:r>
          </a:p>
          <a:p>
            <a:pPr eaLnBrk="1" hangingPunct="1"/>
            <a:r>
              <a:rPr lang="en-US" altLang="en-US" sz="2400" smtClean="0">
                <a:solidFill>
                  <a:srgbClr val="002060"/>
                </a:solidFill>
                <a:ea typeface="ＭＳ Ｐゴシック" pitchFamily="34" charset="-128"/>
              </a:rPr>
              <a:t>The recertification examination enables the infection prevention and control professional to use the exam as an educational opportunity</a:t>
            </a:r>
          </a:p>
          <a:p>
            <a:pPr eaLnBrk="1" hangingPunct="1"/>
            <a:r>
              <a:rPr lang="en-US" altLang="en-US" sz="2400" smtClean="0">
                <a:solidFill>
                  <a:srgbClr val="002060"/>
                </a:solidFill>
                <a:ea typeface="ＭＳ Ｐゴシック" pitchFamily="34" charset="-128"/>
              </a:rPr>
              <a:t>SARE Myth Busters:</a:t>
            </a:r>
          </a:p>
          <a:p>
            <a:pPr marL="457200" lvl="1" indent="0" eaLnBrk="1" hangingPunct="1">
              <a:buFont typeface="Arial" pitchFamily="34" charset="0"/>
              <a:buNone/>
            </a:pPr>
            <a:r>
              <a:rPr lang="en-US" altLang="en-US" u="sng" smtClean="0">
                <a:solidFill>
                  <a:srgbClr val="002060"/>
                </a:solidFill>
                <a:ea typeface="ＭＳ Ｐゴシック" pitchFamily="34" charset="-128"/>
              </a:rPr>
              <a:t>www.cbic.org/UserFiles/file/SARE-myth-busters-v1.pdf</a:t>
            </a:r>
          </a:p>
          <a:p>
            <a:pPr marL="457200" lvl="1" indent="0" eaLnBrk="1" hangingPunct="1">
              <a:buFont typeface="Arial" pitchFamily="34" charset="0"/>
              <a:buNone/>
            </a:pPr>
            <a:endParaRPr lang="en-US" altLang="en-US" smtClean="0">
              <a:ea typeface="ＭＳ Ｐゴシック" pitchFamily="34" charset="-128"/>
            </a:endParaRPr>
          </a:p>
        </p:txBody>
      </p:sp>
      <p:sp>
        <p:nvSpPr>
          <p:cNvPr id="522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70CBC37-9BA1-4AC6-946C-329FC0F490BE}" type="slidenum">
              <a:rPr lang="en-US" altLang="en-US" sz="1800"/>
              <a:pPr eaLnBrk="1" hangingPunct="1"/>
              <a:t>19</a:t>
            </a:fld>
            <a:endParaRPr lang="en-US" altLang="en-US" sz="1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z="3600" b="1" smtClean="0">
                <a:solidFill>
                  <a:srgbClr val="002060"/>
                </a:solidFill>
                <a:ea typeface="ＭＳ Ｐゴシック" pitchFamily="34" charset="-128"/>
              </a:rPr>
              <a:t>Objectives</a:t>
            </a:r>
          </a:p>
        </p:txBody>
      </p:sp>
      <p:sp>
        <p:nvSpPr>
          <p:cNvPr id="17411" name="Content Placeholder 2"/>
          <p:cNvSpPr>
            <a:spLocks noGrp="1"/>
          </p:cNvSpPr>
          <p:nvPr>
            <p:ph idx="1"/>
          </p:nvPr>
        </p:nvSpPr>
        <p:spPr/>
        <p:txBody>
          <a:bodyPr/>
          <a:lstStyle/>
          <a:p>
            <a:pPr marL="514350" indent="-514350" eaLnBrk="1" hangingPunct="1">
              <a:buFont typeface="Calibri Light" pitchFamily="34" charset="0"/>
              <a:buAutoNum type="arabicPeriod"/>
            </a:pPr>
            <a:r>
              <a:rPr lang="en-US" altLang="en-US" smtClean="0">
                <a:solidFill>
                  <a:srgbClr val="002060"/>
                </a:solidFill>
                <a:ea typeface="ＭＳ Ｐゴシック" pitchFamily="34" charset="-128"/>
              </a:rPr>
              <a:t>Discuss eligibility criteria and required supporting documents </a:t>
            </a:r>
          </a:p>
          <a:p>
            <a:pPr marL="514350" indent="-514350" eaLnBrk="1" hangingPunct="1">
              <a:buFont typeface="Calibri Light" pitchFamily="34" charset="0"/>
              <a:buAutoNum type="arabicPeriod"/>
            </a:pPr>
            <a:r>
              <a:rPr lang="en-US" altLang="en-US" smtClean="0">
                <a:solidFill>
                  <a:srgbClr val="002060"/>
                </a:solidFill>
                <a:ea typeface="ＭＳ Ｐゴシック" pitchFamily="34" charset="-128"/>
              </a:rPr>
              <a:t>Provide insight to the test development process</a:t>
            </a:r>
          </a:p>
          <a:p>
            <a:pPr marL="514350" indent="-514350" eaLnBrk="1" hangingPunct="1">
              <a:buFont typeface="Calibri Light" pitchFamily="34" charset="0"/>
              <a:buAutoNum type="arabicPeriod"/>
            </a:pPr>
            <a:r>
              <a:rPr lang="en-US" altLang="en-US" smtClean="0">
                <a:solidFill>
                  <a:srgbClr val="002060"/>
                </a:solidFill>
                <a:ea typeface="ＭＳ Ｐゴシック" pitchFamily="34" charset="-128"/>
              </a:rPr>
              <a:t>Provide reasoning behind CBIC policies</a:t>
            </a:r>
          </a:p>
          <a:p>
            <a:pPr marL="514350" indent="-514350" eaLnBrk="1" hangingPunct="1">
              <a:buFont typeface="Calibri Light" pitchFamily="34" charset="0"/>
              <a:buAutoNum type="arabicPeriod"/>
            </a:pPr>
            <a:r>
              <a:rPr lang="en-US" altLang="en-US" smtClean="0">
                <a:solidFill>
                  <a:srgbClr val="002060"/>
                </a:solidFill>
                <a:ea typeface="ＭＳ Ｐゴシック" pitchFamily="34" charset="-128"/>
              </a:rPr>
              <a:t>Dispel some of the common misconceptions around the certification and recertification exam</a:t>
            </a:r>
          </a:p>
        </p:txBody>
      </p:sp>
      <p:sp>
        <p:nvSpPr>
          <p:cNvPr id="174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660C6C3C-23A2-40A8-A678-6F44FE0CF4D6}" type="slidenum">
              <a:rPr lang="en-US" altLang="en-US" sz="1800"/>
              <a:pPr eaLnBrk="1" hangingPunct="1"/>
              <a:t>2</a:t>
            </a:fld>
            <a:endParaRPr lang="en-US" altLang="en-US" sz="18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304800" y="228600"/>
            <a:ext cx="8515350" cy="1325563"/>
          </a:xfrm>
        </p:spPr>
        <p:txBody>
          <a:bodyPr/>
          <a:lstStyle/>
          <a:p>
            <a:pPr eaLnBrk="1" hangingPunct="1"/>
            <a:r>
              <a:rPr lang="en-US" altLang="en-US" sz="2800" b="1" smtClean="0">
                <a:solidFill>
                  <a:srgbClr val="002060"/>
                </a:solidFill>
                <a:ea typeface="ＭＳ Ｐゴシック" pitchFamily="34" charset="-128"/>
              </a:rPr>
              <a:t>Why can’t I recertify at a testing center anymore?</a:t>
            </a:r>
          </a:p>
        </p:txBody>
      </p:sp>
      <p:sp>
        <p:nvSpPr>
          <p:cNvPr id="54275" name="Content Placeholder 2"/>
          <p:cNvSpPr>
            <a:spLocks noGrp="1"/>
          </p:cNvSpPr>
          <p:nvPr>
            <p:ph idx="1"/>
          </p:nvPr>
        </p:nvSpPr>
        <p:spPr>
          <a:xfrm>
            <a:off x="628650" y="1554163"/>
            <a:ext cx="7886700" cy="4486275"/>
          </a:xfrm>
        </p:spPr>
        <p:txBody>
          <a:bodyPr/>
          <a:lstStyle/>
          <a:p>
            <a:pPr eaLnBrk="1" hangingPunct="1"/>
            <a:r>
              <a:rPr lang="en-US" altLang="en-US" smtClean="0">
                <a:solidFill>
                  <a:srgbClr val="002060"/>
                </a:solidFill>
                <a:ea typeface="ＭＳ Ｐゴシック" pitchFamily="34" charset="-128"/>
              </a:rPr>
              <a:t>Creates uniformity by only allowing one standard for recertification</a:t>
            </a:r>
          </a:p>
          <a:p>
            <a:pPr eaLnBrk="1" hangingPunct="1"/>
            <a:r>
              <a:rPr lang="en-US" altLang="en-US" smtClean="0">
                <a:solidFill>
                  <a:srgbClr val="002060"/>
                </a:solidFill>
                <a:ea typeface="ＭＳ Ｐゴシック" pitchFamily="34" charset="-128"/>
              </a:rPr>
              <a:t>Recertification provides an opportunity to assess one's growing knowledge as recertifiers are more advanced practitioners and have demonstrated competence by passing the initial exam. </a:t>
            </a:r>
          </a:p>
          <a:p>
            <a:pPr eaLnBrk="1" hangingPunct="1"/>
            <a:r>
              <a:rPr lang="en-US" altLang="en-US" smtClean="0">
                <a:solidFill>
                  <a:srgbClr val="002060"/>
                </a:solidFill>
                <a:ea typeface="ＭＳ Ｐゴシック" pitchFamily="34" charset="-128"/>
              </a:rPr>
              <a:t>If you fail the recertification examination, you may retest at a testing center with the initial certification examination</a:t>
            </a:r>
          </a:p>
        </p:txBody>
      </p:sp>
      <p:sp>
        <p:nvSpPr>
          <p:cNvPr id="542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B1251A3-D981-4EE2-81D2-7061DF2AF11C}" type="slidenum">
              <a:rPr lang="en-US" altLang="en-US" sz="1800"/>
              <a:pPr eaLnBrk="1" hangingPunct="1"/>
              <a:t>20</a:t>
            </a:fld>
            <a:endParaRPr lang="en-US" altLang="en-US" sz="18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628650" y="0"/>
            <a:ext cx="7886700" cy="1325563"/>
          </a:xfrm>
        </p:spPr>
        <p:txBody>
          <a:bodyPr/>
          <a:lstStyle/>
          <a:p>
            <a:pPr eaLnBrk="1" hangingPunct="1"/>
            <a:r>
              <a:rPr lang="en-US" altLang="en-US" sz="2800" b="1" smtClean="0">
                <a:solidFill>
                  <a:srgbClr val="002060"/>
                </a:solidFill>
                <a:ea typeface="ＭＳ Ｐゴシック" pitchFamily="34" charset="-128"/>
              </a:rPr>
              <a:t>For More Information…</a:t>
            </a:r>
          </a:p>
        </p:txBody>
      </p:sp>
      <p:sp>
        <p:nvSpPr>
          <p:cNvPr id="56323" name="Content Placeholder 2"/>
          <p:cNvSpPr>
            <a:spLocks noGrp="1"/>
          </p:cNvSpPr>
          <p:nvPr>
            <p:ph idx="1"/>
          </p:nvPr>
        </p:nvSpPr>
        <p:spPr>
          <a:xfrm>
            <a:off x="628650" y="1143000"/>
            <a:ext cx="8134350" cy="5105400"/>
          </a:xfrm>
        </p:spPr>
        <p:txBody>
          <a:bodyPr/>
          <a:lstStyle/>
          <a:p>
            <a:pPr eaLnBrk="1" hangingPunct="1"/>
            <a:r>
              <a:rPr lang="en-US" altLang="en-US" sz="2200" smtClean="0">
                <a:solidFill>
                  <a:srgbClr val="002060"/>
                </a:solidFill>
                <a:ea typeface="ＭＳ Ｐゴシック" pitchFamily="34" charset="-128"/>
              </a:rPr>
              <a:t>Past Webber Teleclasses:</a:t>
            </a:r>
          </a:p>
          <a:p>
            <a:pPr lvl="1" eaLnBrk="1" hangingPunct="1"/>
            <a:r>
              <a:rPr lang="en-US" altLang="en-US" sz="2200" smtClean="0">
                <a:solidFill>
                  <a:srgbClr val="002060"/>
                </a:solidFill>
                <a:ea typeface="ＭＳ Ｐゴシック" pitchFamily="34" charset="-128"/>
              </a:rPr>
              <a:t>CBIC Practice Analysis – What is it and Why is it Critical to the test?</a:t>
            </a:r>
            <a:br>
              <a:rPr lang="en-US" altLang="en-US" sz="2200" smtClean="0">
                <a:solidFill>
                  <a:srgbClr val="002060"/>
                </a:solidFill>
                <a:ea typeface="ＭＳ Ｐゴシック" pitchFamily="34" charset="-128"/>
              </a:rPr>
            </a:br>
            <a:r>
              <a:rPr lang="en-US" altLang="en-US" sz="2000" u="sng" smtClean="0">
                <a:solidFill>
                  <a:srgbClr val="002060"/>
                </a:solidFill>
                <a:ea typeface="ＭＳ Ｐゴシック" pitchFamily="34" charset="-128"/>
              </a:rPr>
              <a:t>www.webbertraining.com/recordingslibraryc4.php</a:t>
            </a:r>
            <a:r>
              <a:rPr lang="en-US" altLang="en-US" sz="2000" smtClean="0">
                <a:solidFill>
                  <a:srgbClr val="002060"/>
                </a:solidFill>
                <a:ea typeface="ＭＳ Ｐゴシック" pitchFamily="34" charset="-128"/>
              </a:rPr>
              <a:t>   (Nov. 6, 2014)</a:t>
            </a:r>
          </a:p>
          <a:p>
            <a:pPr lvl="1" eaLnBrk="1" hangingPunct="1"/>
            <a:r>
              <a:rPr lang="en-US" altLang="en-US" sz="2200" smtClean="0">
                <a:solidFill>
                  <a:srgbClr val="002060"/>
                </a:solidFill>
                <a:ea typeface="ＭＳ Ｐゴシック" pitchFamily="34" charset="-128"/>
              </a:rPr>
              <a:t>The Road to CIC® Certification: Getting Started and Working Toward Success</a:t>
            </a:r>
            <a:br>
              <a:rPr lang="en-US" altLang="en-US" sz="2200" smtClean="0">
                <a:solidFill>
                  <a:srgbClr val="002060"/>
                </a:solidFill>
                <a:ea typeface="ＭＳ Ｐゴシック" pitchFamily="34" charset="-128"/>
              </a:rPr>
            </a:br>
            <a:r>
              <a:rPr lang="en-US" altLang="en-US" sz="2000" u="sng" smtClean="0">
                <a:solidFill>
                  <a:srgbClr val="002060"/>
                </a:solidFill>
                <a:ea typeface="ＭＳ Ｐゴシック" pitchFamily="34" charset="-128"/>
              </a:rPr>
              <a:t>www.webbertraining.com/recordingslibraryc4.php</a:t>
            </a:r>
            <a:r>
              <a:rPr lang="en-US" altLang="en-US" sz="2000" smtClean="0">
                <a:solidFill>
                  <a:srgbClr val="002060"/>
                </a:solidFill>
                <a:ea typeface="ＭＳ Ｐゴシック" pitchFamily="34" charset="-128"/>
              </a:rPr>
              <a:t>  (Oct. 17, 2013)</a:t>
            </a:r>
          </a:p>
          <a:p>
            <a:pPr eaLnBrk="1" hangingPunct="1"/>
            <a:r>
              <a:rPr lang="en-US" altLang="en-US" sz="2200" smtClean="0">
                <a:solidFill>
                  <a:srgbClr val="002060"/>
                </a:solidFill>
                <a:ea typeface="ＭＳ Ｐゴシック" pitchFamily="34" charset="-128"/>
              </a:rPr>
              <a:t>CBIC Webinars:</a:t>
            </a:r>
          </a:p>
          <a:p>
            <a:pPr lvl="1" eaLnBrk="1" hangingPunct="1"/>
            <a:r>
              <a:rPr lang="en-US" altLang="en-US" sz="2200" smtClean="0">
                <a:solidFill>
                  <a:srgbClr val="002060"/>
                </a:solidFill>
                <a:ea typeface="ＭＳ Ｐゴシック" pitchFamily="34" charset="-128"/>
              </a:rPr>
              <a:t>How to Prepare for the CIC® Examination</a:t>
            </a:r>
            <a:br>
              <a:rPr lang="en-US" altLang="en-US" sz="2200" smtClean="0">
                <a:solidFill>
                  <a:srgbClr val="002060"/>
                </a:solidFill>
                <a:ea typeface="ＭＳ Ｐゴシック" pitchFamily="34" charset="-128"/>
              </a:rPr>
            </a:br>
            <a:r>
              <a:rPr lang="en-US" altLang="en-US" sz="2000" u="sng" smtClean="0">
                <a:solidFill>
                  <a:srgbClr val="002060"/>
                </a:solidFill>
                <a:ea typeface="ＭＳ Ｐゴシック" pitchFamily="34" charset="-128"/>
              </a:rPr>
              <a:t>www.youtube.com/watch?v=Lmd3HnDZnBg&amp;feature=youtu.be</a:t>
            </a:r>
          </a:p>
          <a:p>
            <a:pPr eaLnBrk="1" hangingPunct="1"/>
            <a:r>
              <a:rPr lang="en-US" altLang="en-US" sz="2200" smtClean="0">
                <a:solidFill>
                  <a:srgbClr val="002060"/>
                </a:solidFill>
                <a:ea typeface="ＭＳ Ｐゴシック" pitchFamily="34" charset="-128"/>
              </a:rPr>
              <a:t>CBIC Website:</a:t>
            </a:r>
            <a:br>
              <a:rPr lang="en-US" altLang="en-US" sz="2200" smtClean="0">
                <a:solidFill>
                  <a:srgbClr val="002060"/>
                </a:solidFill>
                <a:ea typeface="ＭＳ Ｐゴシック" pitchFamily="34" charset="-128"/>
              </a:rPr>
            </a:br>
            <a:r>
              <a:rPr lang="en-US" altLang="en-US" sz="2200" u="sng" smtClean="0">
                <a:solidFill>
                  <a:srgbClr val="002060"/>
                </a:solidFill>
                <a:ea typeface="ＭＳ Ｐゴシック" pitchFamily="34" charset="-128"/>
              </a:rPr>
              <a:t>www.cbic.org</a:t>
            </a:r>
            <a:r>
              <a:rPr lang="en-US" altLang="en-US" sz="2200" smtClean="0">
                <a:solidFill>
                  <a:srgbClr val="002060"/>
                </a:solidFill>
                <a:ea typeface="ＭＳ Ｐゴシック" pitchFamily="34" charset="-128"/>
              </a:rPr>
              <a:t> </a:t>
            </a:r>
          </a:p>
        </p:txBody>
      </p:sp>
      <p:sp>
        <p:nvSpPr>
          <p:cNvPr id="563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066E9F97-4F3E-4F7C-856A-A0B2441FB8C4}" type="slidenum">
              <a:rPr lang="en-US" altLang="en-US" sz="1800"/>
              <a:pPr eaLnBrk="1" hangingPunct="1"/>
              <a:t>21</a:t>
            </a:fld>
            <a:endParaRPr lang="en-US" altLang="en-US" sz="18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628650" y="990600"/>
            <a:ext cx="7886700" cy="1325563"/>
          </a:xfrm>
        </p:spPr>
        <p:txBody>
          <a:bodyPr/>
          <a:lstStyle/>
          <a:p>
            <a:pPr algn="ctr" eaLnBrk="1" hangingPunct="1"/>
            <a:r>
              <a:rPr lang="en-US" altLang="en-US" sz="4800" b="1" smtClean="0">
                <a:solidFill>
                  <a:srgbClr val="002060"/>
                </a:solidFill>
                <a:ea typeface="ＭＳ Ｐゴシック" pitchFamily="34" charset="-128"/>
              </a:rPr>
              <a:t>Thank You!</a:t>
            </a:r>
          </a:p>
        </p:txBody>
      </p:sp>
      <p:sp>
        <p:nvSpPr>
          <p:cNvPr id="58371" name="Content Placeholder 2"/>
          <p:cNvSpPr>
            <a:spLocks noGrp="1"/>
          </p:cNvSpPr>
          <p:nvPr>
            <p:ph idx="1"/>
          </p:nvPr>
        </p:nvSpPr>
        <p:spPr>
          <a:xfrm>
            <a:off x="628650" y="2514600"/>
            <a:ext cx="7886700" cy="3284538"/>
          </a:xfrm>
        </p:spPr>
        <p:txBody>
          <a:bodyPr/>
          <a:lstStyle/>
          <a:p>
            <a:pPr marL="0" indent="0" algn="ctr" eaLnBrk="1" hangingPunct="1">
              <a:buFont typeface="Arial" pitchFamily="34" charset="0"/>
              <a:buNone/>
            </a:pPr>
            <a:r>
              <a:rPr lang="en-US" altLang="en-US" sz="3600" smtClean="0">
                <a:ea typeface="ＭＳ Ｐゴシック" pitchFamily="34" charset="-128"/>
              </a:rPr>
              <a:t>For more information on the CIC</a:t>
            </a:r>
            <a:r>
              <a:rPr lang="en-US" altLang="en-US" sz="3600" baseline="30000" smtClean="0">
                <a:ea typeface="ＭＳ Ｐゴシック" pitchFamily="34" charset="-128"/>
              </a:rPr>
              <a:t>®</a:t>
            </a:r>
            <a:r>
              <a:rPr lang="en-US" altLang="en-US" sz="3600" smtClean="0">
                <a:ea typeface="ＭＳ Ｐゴシック" pitchFamily="34" charset="-128"/>
              </a:rPr>
              <a:t> certification, please contact CBIC at 414.918.9796 or </a:t>
            </a:r>
            <a:r>
              <a:rPr lang="en-US" altLang="en-US" sz="3600" u="sng" smtClean="0">
                <a:ea typeface="ＭＳ Ｐゴシック" pitchFamily="34" charset="-128"/>
              </a:rPr>
              <a:t>info@cbic.org</a:t>
            </a:r>
          </a:p>
          <a:p>
            <a:pPr marL="0" indent="0" algn="ctr" eaLnBrk="1" hangingPunct="1"/>
            <a:endParaRPr lang="en-US" altLang="en-US" sz="3600" smtClean="0">
              <a:ea typeface="ＭＳ Ｐゴシック" pitchFamily="34" charset="-128"/>
            </a:endParaRPr>
          </a:p>
          <a:p>
            <a:pPr marL="0" indent="0" algn="ctr" eaLnBrk="1" hangingPunct="1">
              <a:buFont typeface="Arial" pitchFamily="34" charset="0"/>
              <a:buNone/>
            </a:pPr>
            <a:r>
              <a:rPr lang="en-US" altLang="en-US" sz="3600" u="sng" smtClean="0">
                <a:ea typeface="ＭＳ Ｐゴシック" pitchFamily="34" charset="-128"/>
              </a:rPr>
              <a:t>www.cbic.org</a:t>
            </a:r>
            <a:r>
              <a:rPr lang="en-US" altLang="en-US" sz="3600" smtClean="0">
                <a:ea typeface="ＭＳ Ｐゴシック" pitchFamily="34" charset="-128"/>
              </a:rPr>
              <a:t>   </a:t>
            </a:r>
          </a:p>
        </p:txBody>
      </p:sp>
      <p:sp>
        <p:nvSpPr>
          <p:cNvPr id="583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D3F3C98-2AB4-437D-9003-E5F9197F95BF}" type="slidenum">
              <a:rPr lang="en-US" altLang="en-US" sz="1800"/>
              <a:pPr eaLnBrk="1" hangingPunct="1"/>
              <a:t>22</a:t>
            </a:fld>
            <a:endParaRPr lang="en-US" altLang="en-US" sz="18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3" descr="Coming Soon Slide.pd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19" name="Rectangle 4"/>
          <p:cNvSpPr>
            <a:spLocks noChangeArrowheads="1"/>
          </p:cNvSpPr>
          <p:nvPr/>
        </p:nvSpPr>
        <p:spPr bwMode="auto">
          <a:xfrm>
            <a:off x="106363" y="1719263"/>
            <a:ext cx="9037637" cy="495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US" altLang="en-US" sz="1600">
                <a:solidFill>
                  <a:srgbClr val="232323"/>
                </a:solidFill>
                <a:cs typeface="Arial" pitchFamily="34" charset="0"/>
              </a:rPr>
              <a:t>November 12   </a:t>
            </a:r>
            <a:r>
              <a:rPr lang="en-US" altLang="en-US" sz="1800" b="1">
                <a:cs typeface="Arial" pitchFamily="34" charset="0"/>
              </a:rPr>
              <a:t>SALMONELLA - TRENDS, PREVALENCE AND CONTROL</a:t>
            </a:r>
            <a:r>
              <a:rPr lang="en-US" altLang="en-US" sz="1600" b="1">
                <a:cs typeface="Arial" pitchFamily="34" charset="0"/>
              </a:rPr>
              <a:t> </a:t>
            </a:r>
            <a:r>
              <a:rPr lang="en-CA" altLang="en-US" sz="1600" b="1">
                <a:solidFill>
                  <a:srgbClr val="232323"/>
                </a:solidFill>
                <a:cs typeface="Arial" pitchFamily="34" charset="0"/>
              </a:rPr>
              <a:t/>
            </a:r>
            <a:br>
              <a:rPr lang="en-CA" altLang="en-US" sz="1600" b="1">
                <a:solidFill>
                  <a:srgbClr val="232323"/>
                </a:solidFill>
                <a:cs typeface="Arial" pitchFamily="34" charset="0"/>
              </a:rPr>
            </a:br>
            <a:r>
              <a:rPr lang="en-CA" altLang="en-US" sz="1600" b="1">
                <a:solidFill>
                  <a:srgbClr val="232323"/>
                </a:solidFill>
                <a:cs typeface="Arial" pitchFamily="34" charset="0"/>
              </a:rPr>
              <a:t>	</a:t>
            </a:r>
            <a:r>
              <a:rPr lang="en-US" altLang="en-US" sz="1600">
                <a:cs typeface="Arial" pitchFamily="34" charset="0"/>
              </a:rPr>
              <a:t>Prof. Keith Warriner, Guelph University, Canada</a:t>
            </a:r>
            <a:endParaRPr lang="en-CA" altLang="en-US" sz="1600">
              <a:cs typeface="Arial" pitchFamily="34" charset="0"/>
            </a:endParaRPr>
          </a:p>
          <a:p>
            <a:pPr eaLnBrk="1" hangingPunct="1"/>
            <a:r>
              <a:rPr lang="en-CA" altLang="en-US" sz="1600" b="1">
                <a:solidFill>
                  <a:srgbClr val="232323"/>
                </a:solidFill>
                <a:cs typeface="Arial" pitchFamily="34" charset="0"/>
              </a:rPr>
              <a:t/>
            </a:r>
            <a:br>
              <a:rPr lang="en-CA" altLang="en-US" sz="1600" b="1">
                <a:solidFill>
                  <a:srgbClr val="232323"/>
                </a:solidFill>
                <a:cs typeface="Arial" pitchFamily="34" charset="0"/>
              </a:rPr>
            </a:br>
            <a:r>
              <a:rPr lang="en-US" altLang="en-US" sz="1600">
                <a:solidFill>
                  <a:srgbClr val="232323"/>
                </a:solidFill>
                <a:cs typeface="Arial" pitchFamily="34" charset="0"/>
              </a:rPr>
              <a:t>November 17   </a:t>
            </a:r>
            <a:r>
              <a:rPr lang="en-US" altLang="en-US" sz="1600" i="1">
                <a:cs typeface="Arial" pitchFamily="34" charset="0"/>
              </a:rPr>
              <a:t>(FREE British Teleclass … Denver Russell Memorial Teleclass Lecture</a:t>
            </a:r>
            <a:r>
              <a:rPr lang="en-US" altLang="en-US" sz="1600">
                <a:cs typeface="Arial" pitchFamily="34" charset="0"/>
              </a:rPr>
              <a:t>)</a:t>
            </a:r>
            <a:r>
              <a:rPr lang="en-US" altLang="en-US" sz="1600">
                <a:solidFill>
                  <a:srgbClr val="232323"/>
                </a:solidFill>
                <a:cs typeface="Arial" pitchFamily="34" charset="0"/>
              </a:rPr>
              <a:t/>
            </a:r>
            <a:br>
              <a:rPr lang="en-US" altLang="en-US" sz="1600">
                <a:solidFill>
                  <a:srgbClr val="232323"/>
                </a:solidFill>
                <a:cs typeface="Arial" pitchFamily="34" charset="0"/>
              </a:rPr>
            </a:br>
            <a:r>
              <a:rPr lang="en-US" altLang="en-US" sz="1600">
                <a:solidFill>
                  <a:srgbClr val="232323"/>
                </a:solidFill>
                <a:cs typeface="Arial" pitchFamily="34" charset="0"/>
              </a:rPr>
              <a:t>	</a:t>
            </a:r>
            <a:r>
              <a:rPr lang="en-US" altLang="en-US" sz="1800" b="1">
                <a:cs typeface="Arial" pitchFamily="34" charset="0"/>
              </a:rPr>
              <a:t>THE ROLE OF WATER AS A VECTOR IN THE TRANSMISSION OF </a:t>
            </a:r>
            <a:r>
              <a:rPr lang="en-CA" altLang="en-US" sz="1800" b="1">
                <a:cs typeface="Arial" pitchFamily="34" charset="0"/>
              </a:rPr>
              <a:t/>
            </a:r>
            <a:br>
              <a:rPr lang="en-CA" altLang="en-US" sz="1800" b="1">
                <a:cs typeface="Arial" pitchFamily="34" charset="0"/>
              </a:rPr>
            </a:br>
            <a:r>
              <a:rPr lang="en-CA" altLang="en-US" sz="1800" b="1">
                <a:cs typeface="Arial" pitchFamily="34" charset="0"/>
              </a:rPr>
              <a:t>	</a:t>
            </a:r>
            <a:r>
              <a:rPr lang="en-US" altLang="en-US" sz="1800" b="1">
                <a:cs typeface="Arial" pitchFamily="34" charset="0"/>
              </a:rPr>
              <a:t>INFECTIONS IN HOSPITALS</a:t>
            </a:r>
            <a:r>
              <a:rPr lang="en-US" altLang="en-US" sz="1600">
                <a:cs typeface="Arial" pitchFamily="34" charset="0"/>
              </a:rPr>
              <a:t/>
            </a:r>
            <a:br>
              <a:rPr lang="en-US" altLang="en-US" sz="1600">
                <a:cs typeface="Arial" pitchFamily="34" charset="0"/>
              </a:rPr>
            </a:br>
            <a:r>
              <a:rPr lang="en-US" altLang="en-US" sz="1600">
                <a:cs typeface="Arial" pitchFamily="34" charset="0"/>
              </a:rPr>
              <a:t>	Dr. Jimmy Walker, Public Health England, Biosafety Unit</a:t>
            </a:r>
            <a:r>
              <a:rPr lang="en-CA" altLang="en-US" sz="1600">
                <a:cs typeface="Arial" pitchFamily="34" charset="0"/>
              </a:rPr>
              <a:t/>
            </a:r>
            <a:br>
              <a:rPr lang="en-CA" altLang="en-US" sz="1600">
                <a:cs typeface="Arial" pitchFamily="34" charset="0"/>
              </a:rPr>
            </a:br>
            <a:r>
              <a:rPr lang="en-CA" altLang="en-US" sz="1600">
                <a:cs typeface="Arial" pitchFamily="34" charset="0"/>
              </a:rPr>
              <a:t/>
            </a:r>
            <a:br>
              <a:rPr lang="en-CA" altLang="en-US" sz="1600">
                <a:cs typeface="Arial" pitchFamily="34" charset="0"/>
              </a:rPr>
            </a:br>
            <a:r>
              <a:rPr lang="en-CA" altLang="en-US" sz="1600">
                <a:cs typeface="Arial" pitchFamily="34" charset="0"/>
              </a:rPr>
              <a:t>November 19   </a:t>
            </a:r>
            <a:r>
              <a:rPr lang="en-US" altLang="en-US" sz="1800" b="1" i="1">
                <a:cs typeface="Arial" pitchFamily="34" charset="0"/>
              </a:rPr>
              <a:t>C</a:t>
            </a:r>
            <a:r>
              <a:rPr lang="en-CA" altLang="en-US" sz="1800" b="1" i="1">
                <a:cs typeface="Arial" pitchFamily="34" charset="0"/>
              </a:rPr>
              <a:t>LOSTRIDIUM</a:t>
            </a:r>
            <a:r>
              <a:rPr lang="en-US" altLang="en-US" sz="1800" b="1" i="1">
                <a:cs typeface="Arial" pitchFamily="34" charset="0"/>
              </a:rPr>
              <a:t> DIFFICILE</a:t>
            </a:r>
            <a:r>
              <a:rPr lang="en-US" altLang="en-US" sz="1800" b="1">
                <a:cs typeface="Arial" pitchFamily="34" charset="0"/>
              </a:rPr>
              <a:t> INFECTION IN RURAL HOSPITALS</a:t>
            </a:r>
            <a:r>
              <a:rPr lang="en-US" altLang="en-US" sz="1600" b="1">
                <a:cs typeface="Arial" pitchFamily="34" charset="0"/>
              </a:rPr>
              <a:t> </a:t>
            </a:r>
            <a:r>
              <a:rPr lang="en-CA" altLang="en-US" sz="1600" b="1">
                <a:cs typeface="Arial" pitchFamily="34" charset="0"/>
              </a:rPr>
              <a:t/>
            </a:r>
            <a:br>
              <a:rPr lang="en-CA" altLang="en-US" sz="1600" b="1">
                <a:cs typeface="Arial" pitchFamily="34" charset="0"/>
              </a:rPr>
            </a:br>
            <a:r>
              <a:rPr lang="en-CA" altLang="en-US" sz="1600" b="1">
                <a:cs typeface="Arial" pitchFamily="34" charset="0"/>
              </a:rPr>
              <a:t>	</a:t>
            </a:r>
            <a:r>
              <a:rPr lang="en-US" altLang="en-US" sz="1600">
                <a:cs typeface="Arial" pitchFamily="34" charset="0"/>
              </a:rPr>
              <a:t>Dr. Nasia Safdar, University of Wisconsin</a:t>
            </a:r>
            <a:br>
              <a:rPr lang="en-US" altLang="en-US" sz="1600">
                <a:cs typeface="Arial" pitchFamily="34" charset="0"/>
              </a:rPr>
            </a:br>
            <a:r>
              <a:rPr lang="en-US" altLang="en-US" sz="1600">
                <a:cs typeface="Arial" pitchFamily="34" charset="0"/>
              </a:rPr>
              <a:t/>
            </a:r>
            <a:br>
              <a:rPr lang="en-US" altLang="en-US" sz="1600">
                <a:cs typeface="Arial" pitchFamily="34" charset="0"/>
              </a:rPr>
            </a:br>
            <a:r>
              <a:rPr lang="en-US" altLang="en-US" sz="1600">
                <a:solidFill>
                  <a:srgbClr val="232323"/>
                </a:solidFill>
                <a:cs typeface="Arial" pitchFamily="34" charset="0"/>
              </a:rPr>
              <a:t>December 3   </a:t>
            </a:r>
            <a:r>
              <a:rPr lang="en-US" altLang="en-US" sz="1600" i="1">
                <a:cs typeface="Arial" pitchFamily="34" charset="0"/>
              </a:rPr>
              <a:t>(FREE Teleclass</a:t>
            </a:r>
            <a:r>
              <a:rPr lang="en-US" altLang="en-US" sz="1600">
                <a:cs typeface="Arial" pitchFamily="34" charset="0"/>
              </a:rPr>
              <a:t>)</a:t>
            </a:r>
            <a:r>
              <a:rPr lang="en-US" altLang="en-US" sz="1600">
                <a:solidFill>
                  <a:srgbClr val="232323"/>
                </a:solidFill>
                <a:cs typeface="Arial" pitchFamily="34" charset="0"/>
              </a:rPr>
              <a:t/>
            </a:r>
            <a:br>
              <a:rPr lang="en-US" altLang="en-US" sz="1600">
                <a:solidFill>
                  <a:srgbClr val="232323"/>
                </a:solidFill>
                <a:cs typeface="Arial" pitchFamily="34" charset="0"/>
              </a:rPr>
            </a:br>
            <a:r>
              <a:rPr lang="en-US" altLang="en-US" sz="1600">
                <a:solidFill>
                  <a:srgbClr val="232323"/>
                </a:solidFill>
                <a:cs typeface="Arial" pitchFamily="34" charset="0"/>
              </a:rPr>
              <a:t>	</a:t>
            </a:r>
            <a:r>
              <a:rPr lang="en-US" altLang="en-US" sz="1800" b="1">
                <a:cs typeface="Arial" pitchFamily="34" charset="0"/>
              </a:rPr>
              <a:t>HIV TREATMENT AS PREVENTION: THE KEY TO AN AIDS-FREE</a:t>
            </a:r>
            <a:r>
              <a:rPr lang="en-CA" altLang="en-US" sz="1800" b="1">
                <a:cs typeface="Arial" pitchFamily="34" charset="0"/>
              </a:rPr>
              <a:t/>
            </a:r>
            <a:br>
              <a:rPr lang="en-CA" altLang="en-US" sz="1800" b="1">
                <a:cs typeface="Arial" pitchFamily="34" charset="0"/>
              </a:rPr>
            </a:br>
            <a:r>
              <a:rPr lang="en-CA" altLang="en-US" sz="1800" b="1">
                <a:cs typeface="Arial" pitchFamily="34" charset="0"/>
              </a:rPr>
              <a:t>	</a:t>
            </a:r>
            <a:r>
              <a:rPr lang="en-US" altLang="en-US" sz="1800" b="1">
                <a:cs typeface="Arial" pitchFamily="34" charset="0"/>
              </a:rPr>
              <a:t>GENERATION</a:t>
            </a:r>
            <a:r>
              <a:rPr lang="en-US" altLang="en-US" sz="1600">
                <a:cs typeface="Arial" pitchFamily="34" charset="0"/>
              </a:rPr>
              <a:t/>
            </a:r>
            <a:br>
              <a:rPr lang="en-US" altLang="en-US" sz="1600">
                <a:cs typeface="Arial" pitchFamily="34" charset="0"/>
              </a:rPr>
            </a:br>
            <a:r>
              <a:rPr lang="en-US" altLang="en-US" sz="1600">
                <a:cs typeface="Arial" pitchFamily="34" charset="0"/>
              </a:rPr>
              <a:t>	Prof. Julio S. G. Montaner, BC Centre for Excellence in HIV/AIDS</a:t>
            </a:r>
            <a:r>
              <a:rPr lang="en-CA" altLang="en-US" sz="1600">
                <a:cs typeface="Arial" pitchFamily="34" charset="0"/>
              </a:rPr>
              <a:t/>
            </a:r>
            <a:br>
              <a:rPr lang="en-CA" altLang="en-US" sz="1600">
                <a:cs typeface="Arial" pitchFamily="34" charset="0"/>
              </a:rPr>
            </a:br>
            <a:r>
              <a:rPr lang="en-CA" altLang="en-US" sz="1600">
                <a:cs typeface="Arial" pitchFamily="34" charset="0"/>
              </a:rPr>
              <a:t/>
            </a:r>
            <a:br>
              <a:rPr lang="en-CA" altLang="en-US" sz="1600">
                <a:cs typeface="Arial" pitchFamily="34" charset="0"/>
              </a:rPr>
            </a:br>
            <a:r>
              <a:rPr lang="en-CA" altLang="en-US" sz="1600">
                <a:cs typeface="Arial" pitchFamily="34" charset="0"/>
              </a:rPr>
              <a:t>December 10   </a:t>
            </a:r>
            <a:r>
              <a:rPr lang="en-US" altLang="en-US" sz="1800" b="1">
                <a:cs typeface="Arial" pitchFamily="34" charset="0"/>
              </a:rPr>
              <a:t>RISING TO THE CHALLENGE OF MULTIDRUG-RESISTANT GRAM-</a:t>
            </a:r>
            <a:r>
              <a:rPr lang="en-CA" altLang="en-US" sz="1800" b="1">
                <a:cs typeface="Arial" pitchFamily="34" charset="0"/>
              </a:rPr>
              <a:t/>
            </a:r>
            <a:br>
              <a:rPr lang="en-CA" altLang="en-US" sz="1800" b="1">
                <a:cs typeface="Arial" pitchFamily="34" charset="0"/>
              </a:rPr>
            </a:br>
            <a:r>
              <a:rPr lang="en-CA" altLang="en-US" sz="1800" b="1">
                <a:cs typeface="Arial" pitchFamily="34" charset="0"/>
              </a:rPr>
              <a:t>	</a:t>
            </a:r>
            <a:r>
              <a:rPr lang="en-US" altLang="en-US" sz="1800" b="1">
                <a:cs typeface="Arial" pitchFamily="34" charset="0"/>
              </a:rPr>
              <a:t>NEGATIVE RODS (CRE &amp; FRIENDS) </a:t>
            </a:r>
            <a:endParaRPr lang="en-CA" altLang="en-US" sz="1600">
              <a:solidFill>
                <a:srgbClr val="232323"/>
              </a:solidFill>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4" descr="Slide1.jpg"/>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1" descr="Patron Sponsor Slide.pd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z="2800" b="1" smtClean="0">
                <a:solidFill>
                  <a:srgbClr val="002060"/>
                </a:solidFill>
                <a:ea typeface="ＭＳ Ｐゴシック" pitchFamily="34" charset="-128"/>
              </a:rPr>
              <a:t>How do I get Started in Infection Prevention and Control?</a:t>
            </a:r>
          </a:p>
        </p:txBody>
      </p:sp>
      <p:sp>
        <p:nvSpPr>
          <p:cNvPr id="19459" name="Content Placeholder 2"/>
          <p:cNvSpPr>
            <a:spLocks noGrp="1"/>
          </p:cNvSpPr>
          <p:nvPr>
            <p:ph idx="1"/>
          </p:nvPr>
        </p:nvSpPr>
        <p:spPr/>
        <p:txBody>
          <a:bodyPr/>
          <a:lstStyle/>
          <a:p>
            <a:pPr eaLnBrk="1" hangingPunct="1"/>
            <a:r>
              <a:rPr lang="en-US" altLang="en-US" smtClean="0">
                <a:solidFill>
                  <a:srgbClr val="002060"/>
                </a:solidFill>
                <a:ea typeface="ＭＳ Ｐゴシック" pitchFamily="34" charset="-128"/>
              </a:rPr>
              <a:t>Contact APIC or IPAC Canada</a:t>
            </a:r>
          </a:p>
          <a:p>
            <a:pPr lvl="1" eaLnBrk="1" hangingPunct="1"/>
            <a:r>
              <a:rPr lang="en-US" altLang="en-US" smtClean="0">
                <a:solidFill>
                  <a:srgbClr val="002060"/>
                </a:solidFill>
                <a:ea typeface="ＭＳ Ｐゴシック" pitchFamily="34" charset="-128"/>
              </a:rPr>
              <a:t>APIC: Road Map to becoming an IP</a:t>
            </a:r>
          </a:p>
          <a:p>
            <a:pPr lvl="1" eaLnBrk="1" hangingPunct="1"/>
            <a:r>
              <a:rPr lang="en-US" altLang="en-US" u="sng" smtClean="0">
                <a:solidFill>
                  <a:srgbClr val="002060"/>
                </a:solidFill>
                <a:ea typeface="ＭＳ Ｐゴシック" pitchFamily="34" charset="-128"/>
              </a:rPr>
              <a:t>www.apic.org/Resource_/TinyMceFileManager/Periodical_Images/The_novice_roadmap_PS1501.pdf</a:t>
            </a:r>
          </a:p>
          <a:p>
            <a:pPr lvl="1" eaLnBrk="1" hangingPunct="1"/>
            <a:r>
              <a:rPr lang="en-US" altLang="en-US" smtClean="0">
                <a:solidFill>
                  <a:srgbClr val="002060"/>
                </a:solidFill>
                <a:ea typeface="ＭＳ Ｐゴシック" pitchFamily="34" charset="-128"/>
              </a:rPr>
              <a:t>IPAC Canada: </a:t>
            </a:r>
            <a:r>
              <a:rPr lang="en-US" altLang="en-US" u="sng" smtClean="0">
                <a:solidFill>
                  <a:srgbClr val="002060"/>
                </a:solidFill>
                <a:ea typeface="ＭＳ Ｐゴシック" pitchFamily="34" charset="-128"/>
              </a:rPr>
              <a:t>www.ipac-canada.org</a:t>
            </a:r>
          </a:p>
          <a:p>
            <a:pPr eaLnBrk="1" hangingPunct="1"/>
            <a:r>
              <a:rPr lang="en-US" altLang="en-US" smtClean="0">
                <a:solidFill>
                  <a:srgbClr val="002060"/>
                </a:solidFill>
                <a:ea typeface="ＭＳ Ｐゴシック" pitchFamily="34" charset="-128"/>
              </a:rPr>
              <a:t>Take courses</a:t>
            </a:r>
          </a:p>
          <a:p>
            <a:pPr eaLnBrk="1" hangingPunct="1"/>
            <a:r>
              <a:rPr lang="en-US" altLang="en-US" smtClean="0">
                <a:solidFill>
                  <a:srgbClr val="002060"/>
                </a:solidFill>
                <a:ea typeface="ＭＳ Ｐゴシック" pitchFamily="34" charset="-128"/>
              </a:rPr>
              <a:t>The CIC® exam measures competency; not a source of entry into the field </a:t>
            </a:r>
          </a:p>
        </p:txBody>
      </p:sp>
      <p:sp>
        <p:nvSpPr>
          <p:cNvPr id="194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C1DC807-C0FB-4858-9335-BB881AD705EC}" type="slidenum">
              <a:rPr lang="en-US" altLang="en-US" sz="1800"/>
              <a:pPr eaLnBrk="1" hangingPunct="1"/>
              <a:t>3</a:t>
            </a:fld>
            <a:endParaRPr lang="en-US" altLang="en-US" sz="1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762000" y="1371600"/>
            <a:ext cx="7886700" cy="4351338"/>
          </a:xfrm>
        </p:spPr>
        <p:txBody>
          <a:bodyPr/>
          <a:lstStyle/>
          <a:p>
            <a:pPr eaLnBrk="1" hangingPunct="1"/>
            <a:r>
              <a:rPr lang="en-US" altLang="en-US" smtClean="0">
                <a:solidFill>
                  <a:srgbClr val="002060"/>
                </a:solidFill>
                <a:ea typeface="ＭＳ Ｐゴシック" pitchFamily="34" charset="-128"/>
              </a:rPr>
              <a:t>Test Committee</a:t>
            </a:r>
          </a:p>
          <a:p>
            <a:pPr lvl="1" eaLnBrk="1" hangingPunct="1"/>
            <a:r>
              <a:rPr lang="en-US" altLang="en-US" smtClean="0">
                <a:solidFill>
                  <a:srgbClr val="002060"/>
                </a:solidFill>
                <a:ea typeface="ＭＳ Ｐゴシック" pitchFamily="34" charset="-128"/>
              </a:rPr>
              <a:t>Item Writing Subcommittee</a:t>
            </a:r>
          </a:p>
          <a:p>
            <a:pPr lvl="2" eaLnBrk="1" hangingPunct="1"/>
            <a:r>
              <a:rPr lang="en-US" altLang="en-US" sz="2200" smtClean="0">
                <a:solidFill>
                  <a:srgbClr val="002060"/>
                </a:solidFill>
                <a:ea typeface="ＭＳ Ｐゴシック" pitchFamily="34" charset="-128"/>
              </a:rPr>
              <a:t>Items = Questions</a:t>
            </a:r>
          </a:p>
          <a:p>
            <a:pPr lvl="1" eaLnBrk="1" hangingPunct="1"/>
            <a:r>
              <a:rPr lang="en-US" altLang="en-US" smtClean="0">
                <a:solidFill>
                  <a:srgbClr val="002060"/>
                </a:solidFill>
                <a:ea typeface="ＭＳ Ｐゴシック" pitchFamily="34" charset="-128"/>
              </a:rPr>
              <a:t>Item Review Subcommittee</a:t>
            </a:r>
          </a:p>
          <a:p>
            <a:pPr lvl="1" eaLnBrk="1" hangingPunct="1"/>
            <a:r>
              <a:rPr lang="en-US" altLang="en-US" smtClean="0">
                <a:solidFill>
                  <a:srgbClr val="002060"/>
                </a:solidFill>
                <a:ea typeface="ＭＳ Ｐゴシック" pitchFamily="34" charset="-128"/>
              </a:rPr>
              <a:t>Form Review Subcommittee</a:t>
            </a:r>
          </a:p>
          <a:p>
            <a:pPr lvl="2" eaLnBrk="1" hangingPunct="1"/>
            <a:r>
              <a:rPr lang="en-US" altLang="en-US" sz="2200" smtClean="0">
                <a:solidFill>
                  <a:srgbClr val="002060"/>
                </a:solidFill>
                <a:ea typeface="ＭＳ Ｐゴシック" pitchFamily="34" charset="-128"/>
              </a:rPr>
              <a:t>Form = Test as a whole</a:t>
            </a:r>
          </a:p>
        </p:txBody>
      </p:sp>
      <p:sp>
        <p:nvSpPr>
          <p:cNvPr id="2150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B223BEB-49B4-4292-BB55-FFECB57C245E}" type="slidenum">
              <a:rPr lang="en-US" altLang="en-US" sz="1800"/>
              <a:pPr eaLnBrk="1" hangingPunct="1"/>
              <a:t>4</a:t>
            </a:fld>
            <a:endParaRPr lang="en-US" altLang="en-US" sz="1800"/>
          </a:p>
        </p:txBody>
      </p:sp>
      <p:sp>
        <p:nvSpPr>
          <p:cNvPr id="21508" name="Title 1"/>
          <p:cNvSpPr>
            <a:spLocks noGrp="1"/>
          </p:cNvSpPr>
          <p:nvPr>
            <p:ph type="title"/>
          </p:nvPr>
        </p:nvSpPr>
        <p:spPr>
          <a:xfrm>
            <a:off x="685800" y="122238"/>
            <a:ext cx="7886700" cy="1325562"/>
          </a:xfrm>
        </p:spPr>
        <p:txBody>
          <a:bodyPr/>
          <a:lstStyle/>
          <a:p>
            <a:pPr eaLnBrk="1" hangingPunct="1"/>
            <a:r>
              <a:rPr lang="en-US" altLang="en-US" sz="2800" b="1" smtClean="0">
                <a:solidFill>
                  <a:srgbClr val="002060"/>
                </a:solidFill>
                <a:ea typeface="ＭＳ Ｐゴシック" pitchFamily="34" charset="-128"/>
              </a:rPr>
              <a:t>How is the exam developed?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762000" y="1371600"/>
            <a:ext cx="7886700" cy="4351338"/>
          </a:xfrm>
        </p:spPr>
        <p:txBody>
          <a:bodyPr/>
          <a:lstStyle/>
          <a:p>
            <a:pPr eaLnBrk="1" hangingPunct="1"/>
            <a:r>
              <a:rPr lang="en-US" altLang="en-US" smtClean="0">
                <a:solidFill>
                  <a:srgbClr val="002060"/>
                </a:solidFill>
                <a:ea typeface="ＭＳ Ｐゴシック" pitchFamily="34" charset="-128"/>
              </a:rPr>
              <a:t>Test Committee</a:t>
            </a:r>
          </a:p>
          <a:p>
            <a:pPr lvl="1" eaLnBrk="1" hangingPunct="1"/>
            <a:r>
              <a:rPr lang="en-US" altLang="en-US" smtClean="0">
                <a:solidFill>
                  <a:srgbClr val="002060"/>
                </a:solidFill>
                <a:ea typeface="ＭＳ Ｐゴシック" pitchFamily="34" charset="-128"/>
              </a:rPr>
              <a:t>Item Writing</a:t>
            </a:r>
          </a:p>
          <a:p>
            <a:pPr lvl="2" eaLnBrk="1" hangingPunct="1"/>
            <a:r>
              <a:rPr lang="en-US" altLang="en-US" sz="2200" smtClean="0">
                <a:solidFill>
                  <a:srgbClr val="002060"/>
                </a:solidFill>
                <a:ea typeface="ＭＳ Ｐゴシック" pitchFamily="34" charset="-128"/>
              </a:rPr>
              <a:t>Items = Questions on the exam</a:t>
            </a:r>
          </a:p>
          <a:p>
            <a:pPr lvl="2" eaLnBrk="1" hangingPunct="1"/>
            <a:r>
              <a:rPr lang="en-US" altLang="en-US" sz="2200" smtClean="0">
                <a:solidFill>
                  <a:srgbClr val="002060"/>
                </a:solidFill>
                <a:ea typeface="ＭＳ Ｐゴシック" pitchFamily="34" charset="-128"/>
              </a:rPr>
              <a:t>Subcommittee of Board and non-Board members who are subject matter experts (SMEs) write new questions in each of the domain areas</a:t>
            </a:r>
          </a:p>
          <a:p>
            <a:pPr lvl="2" eaLnBrk="1" hangingPunct="1"/>
            <a:r>
              <a:rPr lang="en-US" altLang="en-US" sz="2200" smtClean="0">
                <a:solidFill>
                  <a:srgbClr val="002060"/>
                </a:solidFill>
                <a:ea typeface="ＭＳ Ｐゴシック" pitchFamily="34" charset="-128"/>
              </a:rPr>
              <a:t>New items are written for the initial exam each year and every two years for the recertification examination</a:t>
            </a:r>
          </a:p>
          <a:p>
            <a:pPr lvl="2" eaLnBrk="1" hangingPunct="1"/>
            <a:r>
              <a:rPr lang="en-US" altLang="en-US" sz="2200" smtClean="0">
                <a:solidFill>
                  <a:srgbClr val="002060"/>
                </a:solidFill>
                <a:ea typeface="ＭＳ Ｐゴシック" pitchFamily="34" charset="-128"/>
              </a:rPr>
              <a:t>New items are pre-tested (in unscored positions) on examination forms the subsequent year to ensure accuracy and validity</a:t>
            </a:r>
          </a:p>
        </p:txBody>
      </p:sp>
      <p:sp>
        <p:nvSpPr>
          <p:cNvPr id="2355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DB7D297-5FE2-491A-A2F6-9632623B8438}" type="slidenum">
              <a:rPr lang="en-US" altLang="en-US" sz="1800"/>
              <a:pPr eaLnBrk="1" hangingPunct="1"/>
              <a:t>5</a:t>
            </a:fld>
            <a:endParaRPr lang="en-US" altLang="en-US" sz="1800"/>
          </a:p>
        </p:txBody>
      </p:sp>
      <p:sp>
        <p:nvSpPr>
          <p:cNvPr id="23556" name="Title 1"/>
          <p:cNvSpPr>
            <a:spLocks noGrp="1"/>
          </p:cNvSpPr>
          <p:nvPr>
            <p:ph type="title"/>
          </p:nvPr>
        </p:nvSpPr>
        <p:spPr>
          <a:xfrm>
            <a:off x="685800" y="122238"/>
            <a:ext cx="7886700" cy="1325562"/>
          </a:xfrm>
        </p:spPr>
        <p:txBody>
          <a:bodyPr/>
          <a:lstStyle/>
          <a:p>
            <a:pPr eaLnBrk="1" hangingPunct="1"/>
            <a:r>
              <a:rPr lang="en-US" altLang="en-US" sz="2800" b="1" smtClean="0">
                <a:solidFill>
                  <a:srgbClr val="002060"/>
                </a:solidFill>
                <a:ea typeface="ＭＳ Ｐゴシック" pitchFamily="34" charset="-128"/>
              </a:rPr>
              <a:t>How is the exam developed?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762000" y="1363663"/>
            <a:ext cx="7886700" cy="4351337"/>
          </a:xfrm>
        </p:spPr>
        <p:txBody>
          <a:bodyPr/>
          <a:lstStyle/>
          <a:p>
            <a:pPr eaLnBrk="1" hangingPunct="1"/>
            <a:r>
              <a:rPr lang="en-US" altLang="en-US" smtClean="0">
                <a:solidFill>
                  <a:srgbClr val="002060"/>
                </a:solidFill>
                <a:ea typeface="ＭＳ Ｐゴシック" pitchFamily="34" charset="-128"/>
              </a:rPr>
              <a:t>Test Committee</a:t>
            </a:r>
          </a:p>
          <a:p>
            <a:pPr lvl="1" eaLnBrk="1" hangingPunct="1"/>
            <a:r>
              <a:rPr lang="en-US" altLang="en-US" smtClean="0">
                <a:solidFill>
                  <a:srgbClr val="002060"/>
                </a:solidFill>
                <a:ea typeface="ＭＳ Ｐゴシック" pitchFamily="34" charset="-128"/>
              </a:rPr>
              <a:t>Item Review</a:t>
            </a:r>
          </a:p>
          <a:p>
            <a:pPr lvl="2" eaLnBrk="1" hangingPunct="1"/>
            <a:r>
              <a:rPr lang="en-US" altLang="en-US" sz="2200" smtClean="0">
                <a:solidFill>
                  <a:srgbClr val="002060"/>
                </a:solidFill>
                <a:ea typeface="ＭＳ Ｐゴシック" pitchFamily="34" charset="-128"/>
              </a:rPr>
              <a:t>After items are written, they are reviewed for content accuracy, writing style and bias by a second subcommittee</a:t>
            </a:r>
          </a:p>
          <a:p>
            <a:pPr lvl="1" eaLnBrk="1" hangingPunct="1"/>
            <a:r>
              <a:rPr lang="en-US" altLang="en-US" smtClean="0">
                <a:solidFill>
                  <a:srgbClr val="002060"/>
                </a:solidFill>
                <a:ea typeface="ＭＳ Ｐゴシック" pitchFamily="34" charset="-128"/>
              </a:rPr>
              <a:t>Form Review</a:t>
            </a:r>
          </a:p>
          <a:p>
            <a:pPr lvl="2" eaLnBrk="1" hangingPunct="1"/>
            <a:r>
              <a:rPr lang="en-US" altLang="en-US" sz="2200" smtClean="0">
                <a:solidFill>
                  <a:srgbClr val="002060"/>
                </a:solidFill>
                <a:ea typeface="ＭＳ Ｐゴシック" pitchFamily="34" charset="-128"/>
              </a:rPr>
              <a:t>Form = Exam as a whole</a:t>
            </a:r>
          </a:p>
          <a:p>
            <a:pPr lvl="2" eaLnBrk="1" hangingPunct="1"/>
            <a:r>
              <a:rPr lang="en-US" altLang="en-US" sz="2200" smtClean="0">
                <a:solidFill>
                  <a:srgbClr val="002060"/>
                </a:solidFill>
                <a:ea typeface="ＭＳ Ｐゴシック" pitchFamily="34" charset="-128"/>
              </a:rPr>
              <a:t>Third subcommittee reviews the form as a whole before it is implemented at testing centers and online</a:t>
            </a:r>
          </a:p>
        </p:txBody>
      </p:sp>
      <p:sp>
        <p:nvSpPr>
          <p:cNvPr id="2560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D4F9A5A-5D70-4C8C-BACF-435BBD68457D}" type="slidenum">
              <a:rPr lang="en-US" altLang="en-US" sz="1800"/>
              <a:pPr eaLnBrk="1" hangingPunct="1"/>
              <a:t>6</a:t>
            </a:fld>
            <a:endParaRPr lang="en-US" altLang="en-US" sz="1800"/>
          </a:p>
        </p:txBody>
      </p:sp>
      <p:sp>
        <p:nvSpPr>
          <p:cNvPr id="25604" name="Title 1"/>
          <p:cNvSpPr>
            <a:spLocks noGrp="1"/>
          </p:cNvSpPr>
          <p:nvPr>
            <p:ph type="title"/>
          </p:nvPr>
        </p:nvSpPr>
        <p:spPr>
          <a:xfrm>
            <a:off x="685800" y="122238"/>
            <a:ext cx="7886700" cy="1325562"/>
          </a:xfrm>
        </p:spPr>
        <p:txBody>
          <a:bodyPr/>
          <a:lstStyle/>
          <a:p>
            <a:pPr eaLnBrk="1" hangingPunct="1"/>
            <a:r>
              <a:rPr lang="en-US" altLang="en-US" sz="2800" b="1" smtClean="0">
                <a:solidFill>
                  <a:srgbClr val="002060"/>
                </a:solidFill>
                <a:ea typeface="ＭＳ Ｐゴシック" pitchFamily="34" charset="-128"/>
              </a:rPr>
              <a:t>How is the exam developed?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762000" y="1371600"/>
            <a:ext cx="7886700" cy="4724400"/>
          </a:xfrm>
        </p:spPr>
        <p:txBody>
          <a:bodyPr/>
          <a:lstStyle/>
          <a:p>
            <a:pPr eaLnBrk="1" hangingPunct="1"/>
            <a:r>
              <a:rPr lang="en-US" altLang="en-US" smtClean="0">
                <a:solidFill>
                  <a:srgbClr val="002060"/>
                </a:solidFill>
                <a:ea typeface="ＭＳ Ｐゴシック" pitchFamily="34" charset="-128"/>
              </a:rPr>
              <a:t>Determining the Cut Score</a:t>
            </a:r>
          </a:p>
          <a:p>
            <a:pPr lvl="1" eaLnBrk="1" hangingPunct="1"/>
            <a:r>
              <a:rPr lang="en-US" altLang="en-US" sz="2600" smtClean="0">
                <a:solidFill>
                  <a:srgbClr val="002060"/>
                </a:solidFill>
                <a:ea typeface="ＭＳ Ｐゴシック" pitchFamily="34" charset="-128"/>
              </a:rPr>
              <a:t>After a practice analysis that results in an updated examination content outline, CBIC determines a new base passing level for the exam.</a:t>
            </a:r>
          </a:p>
          <a:p>
            <a:pPr lvl="1" eaLnBrk="1" hangingPunct="1"/>
            <a:r>
              <a:rPr lang="en-US" altLang="en-US" sz="2600" smtClean="0">
                <a:solidFill>
                  <a:srgbClr val="002060"/>
                </a:solidFill>
                <a:ea typeface="ＭＳ Ｐゴシック" pitchFamily="34" charset="-128"/>
              </a:rPr>
              <a:t>After the base score for the “minimally competent practitioner” is established, all subsequent exam forms that use the same exam content outline go through an equating process to ensure that their cut score reflects an equal level of difficulty with the base form.</a:t>
            </a:r>
          </a:p>
        </p:txBody>
      </p:sp>
      <p:sp>
        <p:nvSpPr>
          <p:cNvPr id="2765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90693227-9778-453E-9A90-1FC816242EF6}" type="slidenum">
              <a:rPr lang="en-US" altLang="en-US" sz="1800"/>
              <a:pPr eaLnBrk="1" hangingPunct="1"/>
              <a:t>7</a:t>
            </a:fld>
            <a:endParaRPr lang="en-US" altLang="en-US" sz="1800"/>
          </a:p>
        </p:txBody>
      </p:sp>
      <p:sp>
        <p:nvSpPr>
          <p:cNvPr id="27652" name="Title 1"/>
          <p:cNvSpPr>
            <a:spLocks noGrp="1"/>
          </p:cNvSpPr>
          <p:nvPr>
            <p:ph type="title"/>
          </p:nvPr>
        </p:nvSpPr>
        <p:spPr>
          <a:xfrm>
            <a:off x="685800" y="122238"/>
            <a:ext cx="7886700" cy="1325562"/>
          </a:xfrm>
        </p:spPr>
        <p:txBody>
          <a:bodyPr/>
          <a:lstStyle/>
          <a:p>
            <a:pPr eaLnBrk="1" hangingPunct="1"/>
            <a:r>
              <a:rPr lang="en-US" altLang="en-US" sz="2800" b="1" smtClean="0">
                <a:solidFill>
                  <a:srgbClr val="002060"/>
                </a:solidFill>
                <a:ea typeface="ＭＳ Ｐゴシック" pitchFamily="34" charset="-128"/>
              </a:rPr>
              <a:t>How is the exam developed?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122238"/>
            <a:ext cx="7886700" cy="1325562"/>
          </a:xfrm>
        </p:spPr>
        <p:txBody>
          <a:bodyPr/>
          <a:lstStyle/>
          <a:p>
            <a:pPr eaLnBrk="1" hangingPunct="1"/>
            <a:r>
              <a:rPr lang="en-US" altLang="en-US" sz="2800" b="1" smtClean="0">
                <a:solidFill>
                  <a:srgbClr val="002060"/>
                </a:solidFill>
                <a:ea typeface="ＭＳ Ｐゴシック" pitchFamily="34" charset="-128"/>
              </a:rPr>
              <a:t>How is the exam developed?</a:t>
            </a:r>
          </a:p>
        </p:txBody>
      </p:sp>
      <p:sp>
        <p:nvSpPr>
          <p:cNvPr id="29699" name="Content Placeholder 2"/>
          <p:cNvSpPr>
            <a:spLocks noGrp="1"/>
          </p:cNvSpPr>
          <p:nvPr>
            <p:ph idx="1"/>
          </p:nvPr>
        </p:nvSpPr>
        <p:spPr>
          <a:xfrm>
            <a:off x="762000" y="1295400"/>
            <a:ext cx="7886700" cy="4724400"/>
          </a:xfrm>
        </p:spPr>
        <p:txBody>
          <a:bodyPr/>
          <a:lstStyle/>
          <a:p>
            <a:pPr eaLnBrk="1" hangingPunct="1"/>
            <a:r>
              <a:rPr lang="en-US" altLang="en-US" smtClean="0">
                <a:solidFill>
                  <a:srgbClr val="002060"/>
                </a:solidFill>
                <a:ea typeface="ＭＳ Ｐゴシック" pitchFamily="34" charset="-128"/>
              </a:rPr>
              <a:t>90 Day Waiting Period</a:t>
            </a:r>
          </a:p>
          <a:p>
            <a:pPr lvl="1" eaLnBrk="1" hangingPunct="1"/>
            <a:r>
              <a:rPr lang="en-US" altLang="en-US" sz="2600" smtClean="0">
                <a:solidFill>
                  <a:srgbClr val="002060"/>
                </a:solidFill>
                <a:ea typeface="ＭＳ Ｐゴシック" pitchFamily="34" charset="-128"/>
              </a:rPr>
              <a:t>Each year Prometric cycles through 2 main forms each with 2 sub forms</a:t>
            </a:r>
          </a:p>
          <a:p>
            <a:pPr lvl="1" eaLnBrk="1" hangingPunct="1"/>
            <a:r>
              <a:rPr lang="en-US" altLang="en-US" sz="2600" smtClean="0">
                <a:solidFill>
                  <a:srgbClr val="002060"/>
                </a:solidFill>
                <a:ea typeface="ＭＳ Ｐゴシック" pitchFamily="34" charset="-128"/>
              </a:rPr>
              <a:t>Waiting period ensures that no one takes the same form twice</a:t>
            </a:r>
          </a:p>
          <a:p>
            <a:pPr lvl="1" eaLnBrk="1" hangingPunct="1"/>
            <a:r>
              <a:rPr lang="en-US" altLang="en-US" sz="2600" smtClean="0">
                <a:solidFill>
                  <a:srgbClr val="002060"/>
                </a:solidFill>
                <a:ea typeface="ＭＳ Ｐゴシック" pitchFamily="34" charset="-128"/>
              </a:rPr>
              <a:t>Part of the National Commission for Certifying Agencies (NCCA) standards</a:t>
            </a:r>
          </a:p>
          <a:p>
            <a:pPr lvl="1" eaLnBrk="1" hangingPunct="1"/>
            <a:r>
              <a:rPr lang="en-US" altLang="en-US" sz="2600" smtClean="0">
                <a:solidFill>
                  <a:srgbClr val="002060"/>
                </a:solidFill>
                <a:ea typeface="ＭＳ Ｐゴシック" pitchFamily="34" charset="-128"/>
              </a:rPr>
              <a:t>Allows candidates time to prepare to re-test</a:t>
            </a:r>
          </a:p>
        </p:txBody>
      </p:sp>
      <p:sp>
        <p:nvSpPr>
          <p:cNvPr id="2970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26FFD7D-4897-4703-937F-F9393B15CE74}" type="slidenum">
              <a:rPr lang="en-US" altLang="en-US" sz="1800"/>
              <a:pPr eaLnBrk="1" hangingPunct="1"/>
              <a:t>8</a:t>
            </a:fld>
            <a:endParaRPr lang="en-US" altLang="en-US" sz="1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sz="2800" b="1" smtClean="0">
                <a:solidFill>
                  <a:srgbClr val="002060"/>
                </a:solidFill>
                <a:ea typeface="ＭＳ Ｐゴシック" pitchFamily="34" charset="-128"/>
              </a:rPr>
              <a:t>What is included in the fee for the exam?</a:t>
            </a:r>
          </a:p>
        </p:txBody>
      </p:sp>
      <p:sp>
        <p:nvSpPr>
          <p:cNvPr id="31747" name="Content Placeholder 2"/>
          <p:cNvSpPr>
            <a:spLocks noGrp="1"/>
          </p:cNvSpPr>
          <p:nvPr>
            <p:ph idx="1"/>
          </p:nvPr>
        </p:nvSpPr>
        <p:spPr/>
        <p:txBody>
          <a:bodyPr/>
          <a:lstStyle/>
          <a:p>
            <a:pPr eaLnBrk="1" hangingPunct="1"/>
            <a:r>
              <a:rPr lang="en-US" altLang="en-US" smtClean="0">
                <a:solidFill>
                  <a:srgbClr val="002060"/>
                </a:solidFill>
                <a:ea typeface="ＭＳ Ｐゴシック" pitchFamily="34" charset="-128"/>
              </a:rPr>
              <a:t>Initial certification examination: $350</a:t>
            </a:r>
          </a:p>
          <a:p>
            <a:pPr eaLnBrk="1" hangingPunct="1"/>
            <a:r>
              <a:rPr lang="en-US" altLang="en-US" smtClean="0">
                <a:solidFill>
                  <a:srgbClr val="002060"/>
                </a:solidFill>
                <a:ea typeface="ＭＳ Ｐゴシック" pitchFamily="34" charset="-128"/>
              </a:rPr>
              <a:t>Recertification examination: $325</a:t>
            </a:r>
          </a:p>
          <a:p>
            <a:pPr eaLnBrk="1" hangingPunct="1"/>
            <a:r>
              <a:rPr lang="en-US" altLang="en-US" smtClean="0">
                <a:solidFill>
                  <a:srgbClr val="002060"/>
                </a:solidFill>
                <a:ea typeface="ＭＳ Ｐゴシック" pitchFamily="34" charset="-128"/>
              </a:rPr>
              <a:t>What this includes:</a:t>
            </a:r>
          </a:p>
          <a:p>
            <a:pPr lvl="1" eaLnBrk="1" hangingPunct="1"/>
            <a:r>
              <a:rPr lang="en-US" altLang="en-US" smtClean="0">
                <a:solidFill>
                  <a:srgbClr val="002060"/>
                </a:solidFill>
                <a:ea typeface="ＭＳ Ｐゴシック" pitchFamily="34" charset="-128"/>
              </a:rPr>
              <a:t>The exam itself; only one attempt</a:t>
            </a:r>
          </a:p>
          <a:p>
            <a:pPr lvl="1" eaLnBrk="1" hangingPunct="1"/>
            <a:r>
              <a:rPr lang="en-US" altLang="en-US" smtClean="0">
                <a:solidFill>
                  <a:srgbClr val="002060"/>
                </a:solidFill>
                <a:ea typeface="ＭＳ Ｐゴシック" pitchFamily="34" charset="-128"/>
              </a:rPr>
              <a:t>If you receive a passing score…</a:t>
            </a:r>
          </a:p>
          <a:p>
            <a:pPr lvl="2" eaLnBrk="1" hangingPunct="1"/>
            <a:r>
              <a:rPr lang="en-US" altLang="en-US" sz="2400" smtClean="0">
                <a:solidFill>
                  <a:srgbClr val="002060"/>
                </a:solidFill>
                <a:ea typeface="ＭＳ Ｐゴシック" pitchFamily="34" charset="-128"/>
              </a:rPr>
              <a:t>You will also receive a certificate in the mail and</a:t>
            </a:r>
          </a:p>
          <a:p>
            <a:pPr lvl="2" eaLnBrk="1" hangingPunct="1"/>
            <a:r>
              <a:rPr lang="en-US" altLang="en-US" sz="2400" smtClean="0">
                <a:solidFill>
                  <a:srgbClr val="002060"/>
                </a:solidFill>
                <a:ea typeface="ＭＳ Ｐゴシック" pitchFamily="34" charset="-128"/>
              </a:rPr>
              <a:t>Use of the CIC® credential</a:t>
            </a:r>
          </a:p>
          <a:p>
            <a:pPr lvl="2" eaLnBrk="1" hangingPunct="1"/>
            <a:endParaRPr lang="en-US" altLang="en-US" smtClean="0">
              <a:ea typeface="ＭＳ Ｐゴシック" pitchFamily="34" charset="-128"/>
            </a:endParaRPr>
          </a:p>
          <a:p>
            <a:pPr lvl="2" eaLnBrk="1" hangingPunct="1"/>
            <a:endParaRPr lang="en-US" altLang="en-US" smtClean="0">
              <a:ea typeface="ＭＳ Ｐゴシック" pitchFamily="34" charset="-128"/>
            </a:endParaRPr>
          </a:p>
        </p:txBody>
      </p:sp>
      <p:sp>
        <p:nvSpPr>
          <p:cNvPr id="317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5E5C882-F224-458D-9532-EAC246264EAE}" type="slidenum">
              <a:rPr lang="en-US" altLang="en-US" sz="1800"/>
              <a:pPr eaLnBrk="1" hangingPunct="1"/>
              <a:t>9</a:t>
            </a:fld>
            <a:endParaRPr lang="en-US" altLang="en-US" sz="1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1525</TotalTime>
  <Words>1222</Words>
  <Application>Microsoft Office PowerPoint</Application>
  <PresentationFormat>On-screen Show (4:3)</PresentationFormat>
  <Paragraphs>201</Paragraphs>
  <Slides>25</Slides>
  <Notes>22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1_Office Theme</vt:lpstr>
      <vt:lpstr>Demystifying the CIC® Certification Examination</vt:lpstr>
      <vt:lpstr>Objectives</vt:lpstr>
      <vt:lpstr>How do I get Started in Infection Prevention and Control?</vt:lpstr>
      <vt:lpstr>How is the exam developed?</vt:lpstr>
      <vt:lpstr>How is the exam developed?</vt:lpstr>
      <vt:lpstr>How is the exam developed?</vt:lpstr>
      <vt:lpstr>How is the exam developed?</vt:lpstr>
      <vt:lpstr>How is the exam developed?</vt:lpstr>
      <vt:lpstr>What is included in the fee for the exam?</vt:lpstr>
      <vt:lpstr>PowerPoint Presentation</vt:lpstr>
      <vt:lpstr>Who is eligible to take the exam?</vt:lpstr>
      <vt:lpstr>Who is eligible to take the exam?</vt:lpstr>
      <vt:lpstr>Who is eligible to take the exam?</vt:lpstr>
      <vt:lpstr>Besides meeting the eligibility requirements, what do I need to apply?</vt:lpstr>
      <vt:lpstr>Besides meeting the eligibility requirements, what do I need to apply?</vt:lpstr>
      <vt:lpstr>PowerPoint Presentation</vt:lpstr>
      <vt:lpstr>I’ve heard that the exam is an “American” exam and not suitable (relevant) for anyone outside of the U.S. Is this true?</vt:lpstr>
      <vt:lpstr>Do you have to be a nurse or a med tech to sit for the exam?</vt:lpstr>
      <vt:lpstr>Is the recertification examination harder than the initial certification examination?</vt:lpstr>
      <vt:lpstr>Why can’t I recertify at a testing center anymore?</vt:lpstr>
      <vt:lpstr>For More Information…</vt:lpstr>
      <vt:lpstr>Thank You!</vt:lpstr>
      <vt:lpstr>PowerPoint Presentation</vt:lpstr>
      <vt:lpstr>PowerPoint Presentation</vt:lpstr>
      <vt:lpstr>PowerPoint Presentation</vt:lpstr>
    </vt:vector>
  </TitlesOfParts>
  <Company>Executive Director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Credits Vs. Recertification</dc:title>
  <dc:creator>lkeller</dc:creator>
  <cp:lastModifiedBy>HE</cp:lastModifiedBy>
  <cp:revision>134</cp:revision>
  <cp:lastPrinted>2015-10-27T22:57:27Z</cp:lastPrinted>
  <dcterms:created xsi:type="dcterms:W3CDTF">2015-10-27T22:55:43Z</dcterms:created>
  <dcterms:modified xsi:type="dcterms:W3CDTF">2015-11-03T22:39:28Z</dcterms:modified>
</cp:coreProperties>
</file>