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71"/>
  </p:notesMasterIdLst>
  <p:handoutMasterIdLst>
    <p:handoutMasterId r:id="rId72"/>
  </p:handoutMasterIdLst>
  <p:sldIdLst>
    <p:sldId id="257" r:id="rId5"/>
    <p:sldId id="273" r:id="rId6"/>
    <p:sldId id="380" r:id="rId7"/>
    <p:sldId id="381" r:id="rId8"/>
    <p:sldId id="339" r:id="rId9"/>
    <p:sldId id="361" r:id="rId10"/>
    <p:sldId id="365" r:id="rId11"/>
    <p:sldId id="382" r:id="rId12"/>
    <p:sldId id="340" r:id="rId13"/>
    <p:sldId id="282" r:id="rId14"/>
    <p:sldId id="286" r:id="rId15"/>
    <p:sldId id="355" r:id="rId16"/>
    <p:sldId id="356" r:id="rId17"/>
    <p:sldId id="377" r:id="rId18"/>
    <p:sldId id="326" r:id="rId19"/>
    <p:sldId id="358" r:id="rId20"/>
    <p:sldId id="343" r:id="rId21"/>
    <p:sldId id="311" r:id="rId22"/>
    <p:sldId id="364" r:id="rId23"/>
    <p:sldId id="367" r:id="rId24"/>
    <p:sldId id="376" r:id="rId25"/>
    <p:sldId id="368" r:id="rId26"/>
    <p:sldId id="369" r:id="rId27"/>
    <p:sldId id="360" r:id="rId28"/>
    <p:sldId id="319" r:id="rId29"/>
    <p:sldId id="316" r:id="rId30"/>
    <p:sldId id="363" r:id="rId31"/>
    <p:sldId id="346" r:id="rId32"/>
    <p:sldId id="320" r:id="rId33"/>
    <p:sldId id="366" r:id="rId34"/>
    <p:sldId id="331" r:id="rId35"/>
    <p:sldId id="370" r:id="rId36"/>
    <p:sldId id="348" r:id="rId37"/>
    <p:sldId id="378" r:id="rId38"/>
    <p:sldId id="349" r:id="rId39"/>
    <p:sldId id="333" r:id="rId40"/>
    <p:sldId id="354" r:id="rId41"/>
    <p:sldId id="371" r:id="rId42"/>
    <p:sldId id="337" r:id="rId43"/>
    <p:sldId id="321" r:id="rId44"/>
    <p:sldId id="379" r:id="rId45"/>
    <p:sldId id="295" r:id="rId46"/>
    <p:sldId id="296" r:id="rId47"/>
    <p:sldId id="297" r:id="rId48"/>
    <p:sldId id="299" r:id="rId49"/>
    <p:sldId id="310" r:id="rId50"/>
    <p:sldId id="304" r:id="rId51"/>
    <p:sldId id="332" r:id="rId52"/>
    <p:sldId id="334" r:id="rId53"/>
    <p:sldId id="335" r:id="rId54"/>
    <p:sldId id="347" r:id="rId55"/>
    <p:sldId id="336" r:id="rId56"/>
    <p:sldId id="362" r:id="rId57"/>
    <p:sldId id="372" r:id="rId58"/>
    <p:sldId id="353" r:id="rId59"/>
    <p:sldId id="327" r:id="rId60"/>
    <p:sldId id="375" r:id="rId61"/>
    <p:sldId id="328" r:id="rId62"/>
    <p:sldId id="329" r:id="rId63"/>
    <p:sldId id="338" r:id="rId64"/>
    <p:sldId id="330" r:id="rId65"/>
    <p:sldId id="260" r:id="rId66"/>
    <p:sldId id="265" r:id="rId67"/>
    <p:sldId id="268" r:id="rId68"/>
    <p:sldId id="383" r:id="rId69"/>
    <p:sldId id="384" r:id="rId7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EDF9D8-BD37-4B21-9F3F-817653B90721}">
          <p14:sldIdLst>
            <p14:sldId id="257"/>
            <p14:sldId id="273"/>
            <p14:sldId id="380"/>
            <p14:sldId id="381"/>
            <p14:sldId id="339"/>
            <p14:sldId id="361"/>
            <p14:sldId id="365"/>
            <p14:sldId id="382"/>
            <p14:sldId id="340"/>
            <p14:sldId id="282"/>
            <p14:sldId id="286"/>
            <p14:sldId id="355"/>
            <p14:sldId id="356"/>
            <p14:sldId id="377"/>
            <p14:sldId id="326"/>
            <p14:sldId id="358"/>
            <p14:sldId id="343"/>
            <p14:sldId id="311"/>
            <p14:sldId id="364"/>
            <p14:sldId id="367"/>
            <p14:sldId id="376"/>
            <p14:sldId id="368"/>
            <p14:sldId id="369"/>
            <p14:sldId id="360"/>
            <p14:sldId id="319"/>
            <p14:sldId id="316"/>
            <p14:sldId id="363"/>
            <p14:sldId id="346"/>
            <p14:sldId id="320"/>
            <p14:sldId id="366"/>
            <p14:sldId id="331"/>
            <p14:sldId id="370"/>
            <p14:sldId id="348"/>
            <p14:sldId id="378"/>
            <p14:sldId id="349"/>
            <p14:sldId id="333"/>
            <p14:sldId id="354"/>
            <p14:sldId id="371"/>
            <p14:sldId id="337"/>
            <p14:sldId id="321"/>
            <p14:sldId id="379"/>
            <p14:sldId id="295"/>
            <p14:sldId id="296"/>
            <p14:sldId id="297"/>
            <p14:sldId id="299"/>
            <p14:sldId id="310"/>
            <p14:sldId id="304"/>
            <p14:sldId id="332"/>
            <p14:sldId id="334"/>
            <p14:sldId id="335"/>
          </p14:sldIdLst>
        </p14:section>
        <p14:section name="Untitled Section" id="{7281D51D-8F35-493E-B8F1-4AF8427A330E}">
          <p14:sldIdLst>
            <p14:sldId id="347"/>
            <p14:sldId id="336"/>
            <p14:sldId id="362"/>
            <p14:sldId id="372"/>
            <p14:sldId id="353"/>
            <p14:sldId id="327"/>
            <p14:sldId id="375"/>
            <p14:sldId id="328"/>
            <p14:sldId id="329"/>
            <p14:sldId id="338"/>
            <p14:sldId id="330"/>
            <p14:sldId id="260"/>
            <p14:sldId id="265"/>
            <p14:sldId id="268"/>
            <p14:sldId id="383"/>
            <p14:sldId id="3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Krolikowski" initials="AK" lastIdx="1" clrIdx="0">
    <p:extLst/>
  </p:cmAuthor>
  <p:cmAuthor id="2" name="Stephanie Dernek" initials="SD" lastIdx="4" clrIdx="1">
    <p:extLst/>
  </p:cmAuthor>
  <p:cmAuthor id="3" name="Caroline Wittenberg" initials="CW" lastIdx="1" clrIdx="2">
    <p:extLst/>
  </p:cmAuthor>
  <p:cmAuthor id="4" name="Nicole Plank" initials="NP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538"/>
    <a:srgbClr val="9F1836"/>
    <a:srgbClr val="001B50"/>
    <a:srgbClr val="323E5C"/>
    <a:srgbClr val="3B496D"/>
    <a:srgbClr val="94A2C5"/>
    <a:srgbClr val="2B354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3B85FC-6118-454A-B36F-1590F8785990}" v="6" dt="2022-10-22T13:18:23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43"/>
  </p:normalViewPr>
  <p:slideViewPr>
    <p:cSldViewPr snapToGrid="0">
      <p:cViewPr varScale="1">
        <p:scale>
          <a:sx n="84" d="100"/>
          <a:sy n="84" d="100"/>
        </p:scale>
        <p:origin x="18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-2720"/>
    </p:cViewPr>
  </p:sorterViewPr>
  <p:notesViewPr>
    <p:cSldViewPr snapToGrid="0" showGuides="1">
      <p:cViewPr varScale="1">
        <p:scale>
          <a:sx n="87" d="100"/>
          <a:sy n="87" d="100"/>
        </p:scale>
        <p:origin x="215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70" Type="http://schemas.openxmlformats.org/officeDocument/2006/relationships/slide" Target="slides/slide66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commentAuthors" Target="commentAuthors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78" Type="http://schemas.microsoft.com/office/2015/10/relationships/revisionInfo" Target="revisionInfo.xml"/><Relationship Id="rId79" Type="http://schemas.microsoft.com/office/2016/11/relationships/changesInfo" Target="changesInfos/changesInfo1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" userId="6d0addc77ae064e7" providerId="LiveId" clId="{673B85FC-6118-454A-B36F-1590F8785990}"/>
    <pc:docChg chg="undo custSel addSld delSld modSld modSection">
      <pc:chgData name="Sandra" userId="6d0addc77ae064e7" providerId="LiveId" clId="{673B85FC-6118-454A-B36F-1590F8785990}" dt="2022-10-22T13:37:14.126" v="888" actId="1076"/>
      <pc:docMkLst>
        <pc:docMk/>
      </pc:docMkLst>
      <pc:sldChg chg="modSp mod modNotesTx">
        <pc:chgData name="Sandra" userId="6d0addc77ae064e7" providerId="LiveId" clId="{673B85FC-6118-454A-B36F-1590F8785990}" dt="2022-10-22T13:01:55.042" v="735" actId="20577"/>
        <pc:sldMkLst>
          <pc:docMk/>
          <pc:sldMk cId="996557350" sldId="257"/>
        </pc:sldMkLst>
        <pc:spChg chg="mod">
          <ac:chgData name="Sandra" userId="6d0addc77ae064e7" providerId="LiveId" clId="{673B85FC-6118-454A-B36F-1590F8785990}" dt="2022-10-22T13:01:23.572" v="687" actId="27636"/>
          <ac:spMkLst>
            <pc:docMk/>
            <pc:sldMk cId="996557350" sldId="257"/>
            <ac:spMk id="3" creationId="{00000000-0000-0000-0000-000000000000}"/>
          </ac:spMkLst>
        </pc:spChg>
      </pc:sldChg>
      <pc:sldChg chg="modSp mod">
        <pc:chgData name="Sandra" userId="6d0addc77ae064e7" providerId="LiveId" clId="{673B85FC-6118-454A-B36F-1590F8785990}" dt="2022-10-22T13:14:35.480" v="860" actId="113"/>
        <pc:sldMkLst>
          <pc:docMk/>
          <pc:sldMk cId="2837678088" sldId="282"/>
        </pc:sldMkLst>
        <pc:spChg chg="mod">
          <ac:chgData name="Sandra" userId="6d0addc77ae064e7" providerId="LiveId" clId="{673B85FC-6118-454A-B36F-1590F8785990}" dt="2022-10-22T13:14:35.480" v="860" actId="113"/>
          <ac:spMkLst>
            <pc:docMk/>
            <pc:sldMk cId="2837678088" sldId="282"/>
            <ac:spMk id="2" creationId="{00000000-0000-0000-0000-000000000000}"/>
          </ac:spMkLst>
        </pc:spChg>
      </pc:sldChg>
      <pc:sldChg chg="modSp mod">
        <pc:chgData name="Sandra" userId="6d0addc77ae064e7" providerId="LiveId" clId="{673B85FC-6118-454A-B36F-1590F8785990}" dt="2022-10-22T13:37:14.126" v="888" actId="1076"/>
        <pc:sldMkLst>
          <pc:docMk/>
          <pc:sldMk cId="487668022" sldId="296"/>
        </pc:sldMkLst>
        <pc:spChg chg="mod">
          <ac:chgData name="Sandra" userId="6d0addc77ae064e7" providerId="LiveId" clId="{673B85FC-6118-454A-B36F-1590F8785990}" dt="2022-10-22T13:37:12.248" v="887" actId="20577"/>
          <ac:spMkLst>
            <pc:docMk/>
            <pc:sldMk cId="487668022" sldId="296"/>
            <ac:spMk id="6" creationId="{00000000-0000-0000-0000-000000000000}"/>
          </ac:spMkLst>
        </pc:spChg>
        <pc:spChg chg="mod">
          <ac:chgData name="Sandra" userId="6d0addc77ae064e7" providerId="LiveId" clId="{673B85FC-6118-454A-B36F-1590F8785990}" dt="2022-10-22T13:37:14.126" v="888" actId="1076"/>
          <ac:spMkLst>
            <pc:docMk/>
            <pc:sldMk cId="487668022" sldId="296"/>
            <ac:spMk id="9" creationId="{00000000-0000-0000-0000-000000000000}"/>
          </ac:spMkLst>
        </pc:spChg>
      </pc:sldChg>
      <pc:sldChg chg="addSp delSp modSp mod delDesignElem">
        <pc:chgData name="Sandra" userId="6d0addc77ae064e7" providerId="LiveId" clId="{673B85FC-6118-454A-B36F-1590F8785990}" dt="2022-10-22T13:05:02.423" v="762" actId="1076"/>
        <pc:sldMkLst>
          <pc:docMk/>
          <pc:sldMk cId="4076490213" sldId="339"/>
        </pc:sldMkLst>
        <pc:spChg chg="mod">
          <ac:chgData name="Sandra" userId="6d0addc77ae064e7" providerId="LiveId" clId="{673B85FC-6118-454A-B36F-1590F8785990}" dt="2022-10-22T13:05:01.601" v="761"/>
          <ac:spMkLst>
            <pc:docMk/>
            <pc:sldMk cId="4076490213" sldId="339"/>
            <ac:spMk id="2" creationId="{EEBF21D7-A120-6633-41F1-FF2C57E3D2D4}"/>
          </ac:spMkLst>
        </pc:spChg>
        <pc:spChg chg="add mod">
          <ac:chgData name="Sandra" userId="6d0addc77ae064e7" providerId="LiveId" clId="{673B85FC-6118-454A-B36F-1590F8785990}" dt="2022-10-22T13:04:42.574" v="757" actId="1076"/>
          <ac:spMkLst>
            <pc:docMk/>
            <pc:sldMk cId="4076490213" sldId="339"/>
            <ac:spMk id="3" creationId="{11DBF932-BC05-4984-F95A-02AD1B08EF37}"/>
          </ac:spMkLst>
        </pc:spChg>
        <pc:spChg chg="mod">
          <ac:chgData name="Sandra" userId="6d0addc77ae064e7" providerId="LiveId" clId="{673B85FC-6118-454A-B36F-1590F8785990}" dt="2022-10-22T13:05:01.601" v="761"/>
          <ac:spMkLst>
            <pc:docMk/>
            <pc:sldMk cId="4076490213" sldId="339"/>
            <ac:spMk id="4" creationId="{B16DCB6E-618F-F8A6-DFED-1A1703DDDA06}"/>
          </ac:spMkLst>
        </pc:spChg>
        <pc:spChg chg="add del mod">
          <ac:chgData name="Sandra" userId="6d0addc77ae064e7" providerId="LiveId" clId="{673B85FC-6118-454A-B36F-1590F8785990}" dt="2022-10-22T13:05:01.601" v="761"/>
          <ac:spMkLst>
            <pc:docMk/>
            <pc:sldMk cId="4076490213" sldId="339"/>
            <ac:spMk id="6" creationId="{81199E8D-CE54-5ADD-C17B-55F0CB6909B6}"/>
          </ac:spMkLst>
        </pc:spChg>
        <pc:spChg chg="add del mod">
          <ac:chgData name="Sandra" userId="6d0addc77ae064e7" providerId="LiveId" clId="{673B85FC-6118-454A-B36F-1590F8785990}" dt="2022-10-22T13:05:01.601" v="761"/>
          <ac:spMkLst>
            <pc:docMk/>
            <pc:sldMk cId="4076490213" sldId="339"/>
            <ac:spMk id="7" creationId="{699568EC-ABC5-3441-C9BB-96DE8A4E6AF4}"/>
          </ac:spMkLst>
        </pc:spChg>
        <pc:spChg chg="add del mod">
          <ac:chgData name="Sandra" userId="6d0addc77ae064e7" providerId="LiveId" clId="{673B85FC-6118-454A-B36F-1590F8785990}" dt="2022-10-22T13:05:01.601" v="761"/>
          <ac:spMkLst>
            <pc:docMk/>
            <pc:sldMk cId="4076490213" sldId="339"/>
            <ac:spMk id="8" creationId="{7C84BC6F-595B-349A-A0F0-C99711587760}"/>
          </ac:spMkLst>
        </pc:spChg>
        <pc:spChg chg="add del">
          <ac:chgData name="Sandra" userId="6d0addc77ae064e7" providerId="LiveId" clId="{673B85FC-6118-454A-B36F-1590F8785990}" dt="2022-10-22T13:05:01.601" v="761"/>
          <ac:spMkLst>
            <pc:docMk/>
            <pc:sldMk cId="4076490213" sldId="339"/>
            <ac:spMk id="16" creationId="{D928DD85-BB99-450D-A702-2683E0296282}"/>
          </ac:spMkLst>
        </pc:spChg>
        <pc:spChg chg="add del">
          <ac:chgData name="Sandra" userId="6d0addc77ae064e7" providerId="LiveId" clId="{673B85FC-6118-454A-B36F-1590F8785990}" dt="2022-10-22T13:05:01.601" v="761"/>
          <ac:spMkLst>
            <pc:docMk/>
            <pc:sldMk cId="4076490213" sldId="339"/>
            <ac:spMk id="17" creationId="{240E5BD2-4019-4012-A1AA-628900E659E9}"/>
          </ac:spMkLst>
        </pc:spChg>
        <pc:picChg chg="mod">
          <ac:chgData name="Sandra" userId="6d0addc77ae064e7" providerId="LiveId" clId="{673B85FC-6118-454A-B36F-1590F8785990}" dt="2022-10-22T13:05:02.423" v="762" actId="1076"/>
          <ac:picMkLst>
            <pc:docMk/>
            <pc:sldMk cId="4076490213" sldId="339"/>
            <ac:picMk id="5" creationId="{7A4FAB23-83FD-F859-EA0D-FFFF987DD458}"/>
          </ac:picMkLst>
        </pc:picChg>
      </pc:sldChg>
      <pc:sldChg chg="modSp mod">
        <pc:chgData name="Sandra" userId="6d0addc77ae064e7" providerId="LiveId" clId="{673B85FC-6118-454A-B36F-1590F8785990}" dt="2022-10-22T13:14:00.851" v="857" actId="113"/>
        <pc:sldMkLst>
          <pc:docMk/>
          <pc:sldMk cId="1023696536" sldId="340"/>
        </pc:sldMkLst>
        <pc:spChg chg="mod">
          <ac:chgData name="Sandra" userId="6d0addc77ae064e7" providerId="LiveId" clId="{673B85FC-6118-454A-B36F-1590F8785990}" dt="2022-10-22T13:14:00.851" v="857" actId="113"/>
          <ac:spMkLst>
            <pc:docMk/>
            <pc:sldMk cId="1023696536" sldId="340"/>
            <ac:spMk id="2" creationId="{00000000-0000-0000-0000-000000000000}"/>
          </ac:spMkLst>
        </pc:spChg>
      </pc:sldChg>
      <pc:sldChg chg="del">
        <pc:chgData name="Sandra" userId="6d0addc77ae064e7" providerId="LiveId" clId="{673B85FC-6118-454A-B36F-1590F8785990}" dt="2022-10-22T13:18:13.885" v="877" actId="2696"/>
        <pc:sldMkLst>
          <pc:docMk/>
          <pc:sldMk cId="2313966375" sldId="343"/>
        </pc:sldMkLst>
      </pc:sldChg>
      <pc:sldChg chg="add">
        <pc:chgData name="Sandra" userId="6d0addc77ae064e7" providerId="LiveId" clId="{673B85FC-6118-454A-B36F-1590F8785990}" dt="2022-10-22T13:18:23.404" v="878"/>
        <pc:sldMkLst>
          <pc:docMk/>
          <pc:sldMk cId="2439804537" sldId="343"/>
        </pc:sldMkLst>
      </pc:sldChg>
      <pc:sldChg chg="del">
        <pc:chgData name="Sandra" userId="6d0addc77ae064e7" providerId="LiveId" clId="{673B85FC-6118-454A-B36F-1590F8785990}" dt="2022-10-14T20:33:44.926" v="0" actId="47"/>
        <pc:sldMkLst>
          <pc:docMk/>
          <pc:sldMk cId="2527532400" sldId="352"/>
        </pc:sldMkLst>
      </pc:sldChg>
      <pc:sldChg chg="addSp modSp mod">
        <pc:chgData name="Sandra" userId="6d0addc77ae064e7" providerId="LiveId" clId="{673B85FC-6118-454A-B36F-1590F8785990}" dt="2022-10-22T13:15:51.328" v="876" actId="20577"/>
        <pc:sldMkLst>
          <pc:docMk/>
          <pc:sldMk cId="1071460354" sldId="358"/>
        </pc:sldMkLst>
        <pc:spChg chg="add mod">
          <ac:chgData name="Sandra" userId="6d0addc77ae064e7" providerId="LiveId" clId="{673B85FC-6118-454A-B36F-1590F8785990}" dt="2022-10-22T13:15:51.328" v="876" actId="20577"/>
          <ac:spMkLst>
            <pc:docMk/>
            <pc:sldMk cId="1071460354" sldId="358"/>
            <ac:spMk id="2" creationId="{FDECDC4C-643C-A43C-7646-2F7BF0BC6269}"/>
          </ac:spMkLst>
        </pc:spChg>
      </pc:sldChg>
      <pc:sldChg chg="modSp mod">
        <pc:chgData name="Sandra" userId="6d0addc77ae064e7" providerId="LiveId" clId="{673B85FC-6118-454A-B36F-1590F8785990}" dt="2022-10-14T22:17:59.370" v="651" actId="255"/>
        <pc:sldMkLst>
          <pc:docMk/>
          <pc:sldMk cId="2778546503" sldId="361"/>
        </pc:sldMkLst>
        <pc:spChg chg="mod">
          <ac:chgData name="Sandra" userId="6d0addc77ae064e7" providerId="LiveId" clId="{673B85FC-6118-454A-B36F-1590F8785990}" dt="2022-10-14T22:17:59.370" v="651" actId="255"/>
          <ac:spMkLst>
            <pc:docMk/>
            <pc:sldMk cId="2778546503" sldId="361"/>
            <ac:spMk id="3" creationId="{072B1B89-1BB7-0EF9-AEB8-5C026E53D7F8}"/>
          </ac:spMkLst>
        </pc:spChg>
      </pc:sldChg>
      <pc:sldChg chg="modSp mod">
        <pc:chgData name="Sandra" userId="6d0addc77ae064e7" providerId="LiveId" clId="{673B85FC-6118-454A-B36F-1590F8785990}" dt="2022-10-22T13:20:30.188" v="879" actId="1076"/>
        <pc:sldMkLst>
          <pc:docMk/>
          <pc:sldMk cId="4225935748" sldId="364"/>
        </pc:sldMkLst>
        <pc:picChg chg="mod">
          <ac:chgData name="Sandra" userId="6d0addc77ae064e7" providerId="LiveId" clId="{673B85FC-6118-454A-B36F-1590F8785990}" dt="2022-10-22T13:20:30.188" v="879" actId="1076"/>
          <ac:picMkLst>
            <pc:docMk/>
            <pc:sldMk cId="4225935748" sldId="364"/>
            <ac:picMk id="6" creationId="{AA813E95-F4FE-325B-96BF-7E6E4E3E737D}"/>
          </ac:picMkLst>
        </pc:picChg>
      </pc:sldChg>
      <pc:sldChg chg="modSp mod">
        <pc:chgData name="Sandra" userId="6d0addc77ae064e7" providerId="LiveId" clId="{673B85FC-6118-454A-B36F-1590F8785990}" dt="2022-10-22T13:12:35.509" v="849" actId="20577"/>
        <pc:sldMkLst>
          <pc:docMk/>
          <pc:sldMk cId="160705671" sldId="365"/>
        </pc:sldMkLst>
        <pc:spChg chg="mod">
          <ac:chgData name="Sandra" userId="6d0addc77ae064e7" providerId="LiveId" clId="{673B85FC-6118-454A-B36F-1590F8785990}" dt="2022-10-22T13:05:42.010" v="767" actId="113"/>
          <ac:spMkLst>
            <pc:docMk/>
            <pc:sldMk cId="160705671" sldId="365"/>
            <ac:spMk id="2" creationId="{00000000-0000-0000-0000-000000000000}"/>
          </ac:spMkLst>
        </pc:spChg>
        <pc:spChg chg="mod">
          <ac:chgData name="Sandra" userId="6d0addc77ae064e7" providerId="LiveId" clId="{673B85FC-6118-454A-B36F-1590F8785990}" dt="2022-10-22T13:12:35.509" v="849" actId="20577"/>
          <ac:spMkLst>
            <pc:docMk/>
            <pc:sldMk cId="160705671" sldId="365"/>
            <ac:spMk id="3" creationId="{00000000-0000-0000-0000-000000000000}"/>
          </ac:spMkLst>
        </pc:spChg>
      </pc:sldChg>
      <pc:sldChg chg="modSp mod">
        <pc:chgData name="Sandra" userId="6d0addc77ae064e7" providerId="LiveId" clId="{673B85FC-6118-454A-B36F-1590F8785990}" dt="2022-10-22T13:21:15.392" v="880" actId="1076"/>
        <pc:sldMkLst>
          <pc:docMk/>
          <pc:sldMk cId="1640127383" sldId="369"/>
        </pc:sldMkLst>
        <pc:picChg chg="mod">
          <ac:chgData name="Sandra" userId="6d0addc77ae064e7" providerId="LiveId" clId="{673B85FC-6118-454A-B36F-1590F8785990}" dt="2022-10-22T13:21:15.392" v="880" actId="1076"/>
          <ac:picMkLst>
            <pc:docMk/>
            <pc:sldMk cId="1640127383" sldId="369"/>
            <ac:picMk id="7" creationId="{FDAB921E-7228-28F0-7B3C-F2E31D1C9D6D}"/>
          </ac:picMkLst>
        </pc:picChg>
      </pc:sldChg>
      <pc:sldChg chg="modSp mod">
        <pc:chgData name="Sandra" userId="6d0addc77ae064e7" providerId="LiveId" clId="{673B85FC-6118-454A-B36F-1590F8785990}" dt="2022-10-22T13:35:47.313" v="882" actId="20577"/>
        <pc:sldMkLst>
          <pc:docMk/>
          <pc:sldMk cId="543881310" sldId="371"/>
        </pc:sldMkLst>
        <pc:spChg chg="mod">
          <ac:chgData name="Sandra" userId="6d0addc77ae064e7" providerId="LiveId" clId="{673B85FC-6118-454A-B36F-1590F8785990}" dt="2022-10-22T13:35:47.313" v="882" actId="20577"/>
          <ac:spMkLst>
            <pc:docMk/>
            <pc:sldMk cId="543881310" sldId="371"/>
            <ac:spMk id="3" creationId="{00000000-0000-0000-0000-000000000000}"/>
          </ac:spMkLst>
        </pc:spChg>
      </pc:sldChg>
      <pc:sldChg chg="modSp new mod">
        <pc:chgData name="Sandra" userId="6d0addc77ae064e7" providerId="LiveId" clId="{673B85FC-6118-454A-B36F-1590F8785990}" dt="2022-10-14T20:54:53.654" v="83" actId="255"/>
        <pc:sldMkLst>
          <pc:docMk/>
          <pc:sldMk cId="1039468904" sldId="381"/>
        </pc:sldMkLst>
        <pc:spChg chg="mod">
          <ac:chgData name="Sandra" userId="6d0addc77ae064e7" providerId="LiveId" clId="{673B85FC-6118-454A-B36F-1590F8785990}" dt="2022-10-14T20:54:53.654" v="83" actId="255"/>
          <ac:spMkLst>
            <pc:docMk/>
            <pc:sldMk cId="1039468904" sldId="381"/>
            <ac:spMk id="2" creationId="{96C9E849-3F20-A89E-E801-CF7863586FCF}"/>
          </ac:spMkLst>
        </pc:spChg>
        <pc:spChg chg="mod">
          <ac:chgData name="Sandra" userId="6d0addc77ae064e7" providerId="LiveId" clId="{673B85FC-6118-454A-B36F-1590F8785990}" dt="2022-10-14T20:54:08.490" v="79" actId="5793"/>
          <ac:spMkLst>
            <pc:docMk/>
            <pc:sldMk cId="1039468904" sldId="381"/>
            <ac:spMk id="3" creationId="{D492C776-68E3-F148-1396-ECC3E37398AA}"/>
          </ac:spMkLst>
        </pc:spChg>
      </pc:sldChg>
      <pc:sldChg chg="modSp new add del mod">
        <pc:chgData name="Sandra" userId="6d0addc77ae064e7" providerId="LiveId" clId="{673B85FC-6118-454A-B36F-1590F8785990}" dt="2022-10-22T13:13:26.334" v="853" actId="113"/>
        <pc:sldMkLst>
          <pc:docMk/>
          <pc:sldMk cId="1827307590" sldId="382"/>
        </pc:sldMkLst>
        <pc:spChg chg="mod">
          <ac:chgData name="Sandra" userId="6d0addc77ae064e7" providerId="LiveId" clId="{673B85FC-6118-454A-B36F-1590F8785990}" dt="2022-10-22T13:13:26.334" v="853" actId="113"/>
          <ac:spMkLst>
            <pc:docMk/>
            <pc:sldMk cId="1827307590" sldId="382"/>
            <ac:spMk id="2" creationId="{1E17B586-6280-27CD-27A9-2A231DC6E92C}"/>
          </ac:spMkLst>
        </pc:spChg>
        <pc:spChg chg="mod">
          <ac:chgData name="Sandra" userId="6d0addc77ae064e7" providerId="LiveId" clId="{673B85FC-6118-454A-B36F-1590F8785990}" dt="2022-10-14T22:15:41.738" v="565" actId="27636"/>
          <ac:spMkLst>
            <pc:docMk/>
            <pc:sldMk cId="1827307590" sldId="382"/>
            <ac:spMk id="3" creationId="{1D7BEBE9-CCA0-C67B-2A45-EA05EF8F28CA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svg"/><Relationship Id="rId5" Type="http://schemas.openxmlformats.org/officeDocument/2006/relationships/image" Target="../media/image11.png"/><Relationship Id="rId6" Type="http://schemas.openxmlformats.org/officeDocument/2006/relationships/image" Target="../media/image14.svg"/><Relationship Id="rId7" Type="http://schemas.openxmlformats.org/officeDocument/2006/relationships/image" Target="../media/image12.png"/><Relationship Id="rId8" Type="http://schemas.openxmlformats.org/officeDocument/2006/relationships/image" Target="../media/image16.svg"/><Relationship Id="rId1" Type="http://schemas.openxmlformats.org/officeDocument/2006/relationships/image" Target="../media/image9.png"/><Relationship Id="rId2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svg"/><Relationship Id="rId5" Type="http://schemas.openxmlformats.org/officeDocument/2006/relationships/image" Target="../media/image11.png"/><Relationship Id="rId6" Type="http://schemas.openxmlformats.org/officeDocument/2006/relationships/image" Target="../media/image14.svg"/><Relationship Id="rId7" Type="http://schemas.openxmlformats.org/officeDocument/2006/relationships/image" Target="../media/image12.png"/><Relationship Id="rId8" Type="http://schemas.openxmlformats.org/officeDocument/2006/relationships/image" Target="../media/image16.svg"/><Relationship Id="rId1" Type="http://schemas.openxmlformats.org/officeDocument/2006/relationships/image" Target="../media/image9.png"/><Relationship Id="rId2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F9D37-1D31-4CD3-B55A-8FAC4464DC5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74E62F1-7D7F-4C61-9B73-B9EB8BCB3173}">
      <dgm:prSet phldrT="[Text]"/>
      <dgm:spPr/>
      <dgm:t>
        <a:bodyPr/>
        <a:lstStyle/>
        <a:p>
          <a:r>
            <a:rPr lang="en-US"/>
            <a:t>Conduct the practice analysis</a:t>
          </a:r>
          <a:endParaRPr lang="en-CA"/>
        </a:p>
      </dgm:t>
    </dgm:pt>
    <dgm:pt modelId="{E700535C-9680-43AA-94E9-F4A63B75A40C}" type="parTrans" cxnId="{F9644635-4ABE-4225-90A0-9952A907C22F}">
      <dgm:prSet/>
      <dgm:spPr/>
      <dgm:t>
        <a:bodyPr/>
        <a:lstStyle/>
        <a:p>
          <a:endParaRPr lang="en-CA"/>
        </a:p>
      </dgm:t>
    </dgm:pt>
    <dgm:pt modelId="{F9736BE2-950E-43C7-8491-E3A4D74B6EF4}" type="sibTrans" cxnId="{F9644635-4ABE-4225-90A0-9952A907C22F}">
      <dgm:prSet/>
      <dgm:spPr/>
      <dgm:t>
        <a:bodyPr/>
        <a:lstStyle/>
        <a:p>
          <a:endParaRPr lang="en-CA"/>
        </a:p>
      </dgm:t>
    </dgm:pt>
    <dgm:pt modelId="{E909C66C-D866-4E78-983D-31AFF7DC9C61}">
      <dgm:prSet phldrT="[Text]"/>
      <dgm:spPr/>
      <dgm:t>
        <a:bodyPr/>
        <a:lstStyle/>
        <a:p>
          <a:r>
            <a:rPr lang="en-US"/>
            <a:t>Develop test specifications</a:t>
          </a:r>
          <a:endParaRPr lang="en-CA"/>
        </a:p>
      </dgm:t>
    </dgm:pt>
    <dgm:pt modelId="{396A1085-DEDE-4E0C-AC4F-9F1F11021C22}" type="parTrans" cxnId="{84066983-607C-4F86-B1A7-9C4075B9D1D2}">
      <dgm:prSet/>
      <dgm:spPr/>
      <dgm:t>
        <a:bodyPr/>
        <a:lstStyle/>
        <a:p>
          <a:endParaRPr lang="en-CA"/>
        </a:p>
      </dgm:t>
    </dgm:pt>
    <dgm:pt modelId="{C22FC512-222A-4D30-BEBB-3CC68167578E}" type="sibTrans" cxnId="{84066983-607C-4F86-B1A7-9C4075B9D1D2}">
      <dgm:prSet/>
      <dgm:spPr/>
      <dgm:t>
        <a:bodyPr/>
        <a:lstStyle/>
        <a:p>
          <a:endParaRPr lang="en-CA"/>
        </a:p>
      </dgm:t>
    </dgm:pt>
    <dgm:pt modelId="{5F99CBC0-AD57-449A-B6C6-C4F5857B0B2B}">
      <dgm:prSet phldrT="[Text]"/>
      <dgm:spPr/>
      <dgm:t>
        <a:bodyPr/>
        <a:lstStyle/>
        <a:p>
          <a:r>
            <a:rPr lang="en-US"/>
            <a:t>Write items to the test specifications</a:t>
          </a:r>
          <a:endParaRPr lang="en-CA"/>
        </a:p>
      </dgm:t>
    </dgm:pt>
    <dgm:pt modelId="{03B6699C-E559-49BE-B254-0B4DF944A96B}" type="parTrans" cxnId="{C4479869-C641-4B38-BA5F-58375F2B7B52}">
      <dgm:prSet/>
      <dgm:spPr/>
      <dgm:t>
        <a:bodyPr/>
        <a:lstStyle/>
        <a:p>
          <a:endParaRPr lang="en-CA"/>
        </a:p>
      </dgm:t>
    </dgm:pt>
    <dgm:pt modelId="{1C4662B7-5A7C-4C55-842F-29BD6F362895}" type="sibTrans" cxnId="{C4479869-C641-4B38-BA5F-58375F2B7B52}">
      <dgm:prSet/>
      <dgm:spPr/>
      <dgm:t>
        <a:bodyPr/>
        <a:lstStyle/>
        <a:p>
          <a:endParaRPr lang="en-CA"/>
        </a:p>
      </dgm:t>
    </dgm:pt>
    <dgm:pt modelId="{EE8142F2-1E80-4343-9E45-FE2AF9A49C1E}">
      <dgm:prSet phldrT="[Text]"/>
      <dgm:spPr/>
      <dgm:t>
        <a:bodyPr/>
        <a:lstStyle/>
        <a:p>
          <a:r>
            <a:rPr lang="en-US"/>
            <a:t>Assemble Test Forms</a:t>
          </a:r>
          <a:endParaRPr lang="en-CA"/>
        </a:p>
      </dgm:t>
    </dgm:pt>
    <dgm:pt modelId="{16EA71D1-B29B-42DC-850F-C8AA34D19A20}" type="parTrans" cxnId="{D064F63A-B11C-4C18-BFB7-2A6743E4D51D}">
      <dgm:prSet/>
      <dgm:spPr/>
      <dgm:t>
        <a:bodyPr/>
        <a:lstStyle/>
        <a:p>
          <a:endParaRPr lang="en-CA"/>
        </a:p>
      </dgm:t>
    </dgm:pt>
    <dgm:pt modelId="{0177E9B3-3D7C-442F-A161-A213CDB8920E}" type="sibTrans" cxnId="{D064F63A-B11C-4C18-BFB7-2A6743E4D51D}">
      <dgm:prSet/>
      <dgm:spPr/>
      <dgm:t>
        <a:bodyPr/>
        <a:lstStyle/>
        <a:p>
          <a:endParaRPr lang="en-CA"/>
        </a:p>
      </dgm:t>
    </dgm:pt>
    <dgm:pt modelId="{87BE02F3-1FD2-4A98-96E7-3B86A26927D1}">
      <dgm:prSet phldrT="[Text]"/>
      <dgm:spPr/>
      <dgm:t>
        <a:bodyPr/>
        <a:lstStyle/>
        <a:p>
          <a:r>
            <a:rPr lang="en-US"/>
            <a:t>Conduct the beta test</a:t>
          </a:r>
          <a:endParaRPr lang="en-CA"/>
        </a:p>
      </dgm:t>
    </dgm:pt>
    <dgm:pt modelId="{AC12D6FD-86F2-4E42-87A7-CEEA41134633}" type="parTrans" cxnId="{BBAEF96F-346A-46E1-A914-E5786161543E}">
      <dgm:prSet/>
      <dgm:spPr/>
      <dgm:t>
        <a:bodyPr/>
        <a:lstStyle/>
        <a:p>
          <a:endParaRPr lang="en-CA"/>
        </a:p>
      </dgm:t>
    </dgm:pt>
    <dgm:pt modelId="{311F5536-7828-4383-9880-AB8E5672AAC3}" type="sibTrans" cxnId="{BBAEF96F-346A-46E1-A914-E5786161543E}">
      <dgm:prSet/>
      <dgm:spPr/>
      <dgm:t>
        <a:bodyPr/>
        <a:lstStyle/>
        <a:p>
          <a:endParaRPr lang="en-CA"/>
        </a:p>
      </dgm:t>
    </dgm:pt>
    <dgm:pt modelId="{F51295A1-7B06-4E31-B616-96A7FD50B34D}">
      <dgm:prSet/>
      <dgm:spPr/>
      <dgm:t>
        <a:bodyPr/>
        <a:lstStyle/>
        <a:p>
          <a:r>
            <a:rPr lang="en-US"/>
            <a:t>Ongoing test maintenance</a:t>
          </a:r>
        </a:p>
      </dgm:t>
    </dgm:pt>
    <dgm:pt modelId="{43E96B0A-FE99-4027-9A3E-8AC7A7825655}" type="parTrans" cxnId="{8F5A21F4-7C88-4505-9359-F92B0C2A03E5}">
      <dgm:prSet/>
      <dgm:spPr/>
      <dgm:t>
        <a:bodyPr/>
        <a:lstStyle/>
        <a:p>
          <a:endParaRPr lang="en-US"/>
        </a:p>
      </dgm:t>
    </dgm:pt>
    <dgm:pt modelId="{A711E8FB-EBC8-4365-9FCA-5795607D9BE3}" type="sibTrans" cxnId="{8F5A21F4-7C88-4505-9359-F92B0C2A03E5}">
      <dgm:prSet/>
      <dgm:spPr/>
      <dgm:t>
        <a:bodyPr/>
        <a:lstStyle/>
        <a:p>
          <a:endParaRPr lang="en-US"/>
        </a:p>
      </dgm:t>
    </dgm:pt>
    <dgm:pt modelId="{339DB6FC-51D9-45FC-8ED5-05B43343DCCD}">
      <dgm:prSet/>
      <dgm:spPr/>
      <dgm:t>
        <a:bodyPr/>
        <a:lstStyle/>
        <a:p>
          <a:r>
            <a:rPr lang="en-US"/>
            <a:t>Set the passing score</a:t>
          </a:r>
        </a:p>
      </dgm:t>
    </dgm:pt>
    <dgm:pt modelId="{75B0D467-5493-4429-A7E2-1CDB6751D7CF}" type="parTrans" cxnId="{8EB3649F-6A7E-4088-91CE-7E78A5CB2CEA}">
      <dgm:prSet/>
      <dgm:spPr/>
      <dgm:t>
        <a:bodyPr/>
        <a:lstStyle/>
        <a:p>
          <a:endParaRPr lang="en-US"/>
        </a:p>
      </dgm:t>
    </dgm:pt>
    <dgm:pt modelId="{6C80BDAD-30CF-407A-9D0A-561EB3F6CCA5}" type="sibTrans" cxnId="{8EB3649F-6A7E-4088-91CE-7E78A5CB2CEA}">
      <dgm:prSet/>
      <dgm:spPr/>
      <dgm:t>
        <a:bodyPr/>
        <a:lstStyle/>
        <a:p>
          <a:endParaRPr lang="en-US"/>
        </a:p>
      </dgm:t>
    </dgm:pt>
    <dgm:pt modelId="{78EA7F83-F941-4352-823B-4F37CA95EF0A}" type="pres">
      <dgm:prSet presAssocID="{2AFF9D37-1D31-4CD3-B55A-8FAC4464DC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E125B-9395-49E7-A2B7-581F7931956A}" type="pres">
      <dgm:prSet presAssocID="{2AFF9D37-1D31-4CD3-B55A-8FAC4464DC5D}" presName="cycle" presStyleCnt="0"/>
      <dgm:spPr/>
    </dgm:pt>
    <dgm:pt modelId="{FE526851-9100-493A-B486-62AE66FAF01A}" type="pres">
      <dgm:prSet presAssocID="{E74E62F1-7D7F-4C61-9B73-B9EB8BCB3173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F8FDC-00CA-4C0C-A5EC-2B00E38A8F99}" type="pres">
      <dgm:prSet presAssocID="{F9736BE2-950E-43C7-8491-E3A4D74B6EF4}" presName="sibTransFirstNode" presStyleLbl="bgShp" presStyleIdx="0" presStyleCnt="1" custScaleX="153314" custLinFactNeighborX="-1610" custLinFactNeighborY="537"/>
      <dgm:spPr/>
      <dgm:t>
        <a:bodyPr/>
        <a:lstStyle/>
        <a:p>
          <a:endParaRPr lang="en-US"/>
        </a:p>
      </dgm:t>
    </dgm:pt>
    <dgm:pt modelId="{EDA30CED-90B0-40F7-A3E6-DB1DCF1E4D9D}" type="pres">
      <dgm:prSet presAssocID="{E909C66C-D866-4E78-983D-31AFF7DC9C61}" presName="nodeFollowingNodes" presStyleLbl="node1" presStyleIdx="1" presStyleCnt="7" custRadScaleRad="130088" custRadScaleInc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B1D35-2E86-49C2-A2C8-5BE16DFDC0DC}" type="pres">
      <dgm:prSet presAssocID="{5F99CBC0-AD57-449A-B6C6-C4F5857B0B2B}" presName="nodeFollowingNodes" presStyleLbl="node1" presStyleIdx="2" presStyleCnt="7" custRadScaleRad="124264" custRadScaleInc="-37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F6923-FE35-497B-9D77-DCA89333EAB2}" type="pres">
      <dgm:prSet presAssocID="{EE8142F2-1E80-4343-9E45-FE2AF9A49C1E}" presName="nodeFollowingNodes" presStyleLbl="node1" presStyleIdx="3" presStyleCnt="7" custRadScaleRad="101501" custRadScaleInc="-27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E46F0D-61B7-49A9-8728-8073D9E1C3E4}" type="pres">
      <dgm:prSet presAssocID="{87BE02F3-1FD2-4A98-96E7-3B86A26927D1}" presName="nodeFollowingNodes" presStyleLbl="node1" presStyleIdx="4" presStyleCnt="7" custRadScaleRad="124138" custRadScaleInc="3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F073-093E-4C6B-8814-E2C3A3A00CB8}" type="pres">
      <dgm:prSet presAssocID="{339DB6FC-51D9-45FC-8ED5-05B43343DCCD}" presName="nodeFollowingNodes" presStyleLbl="node1" presStyleIdx="5" presStyleCnt="7" custRadScaleRad="132181" custRadScaleInc="7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5E08A-4A18-4D47-8599-67B684F276E8}" type="pres">
      <dgm:prSet presAssocID="{F51295A1-7B06-4E31-B616-96A7FD50B34D}" presName="nodeFollowingNodes" presStyleLbl="node1" presStyleIdx="6" presStyleCnt="7" custRadScaleRad="126002" custRadScaleInc="-255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66983-607C-4F86-B1A7-9C4075B9D1D2}" srcId="{2AFF9D37-1D31-4CD3-B55A-8FAC4464DC5D}" destId="{E909C66C-D866-4E78-983D-31AFF7DC9C61}" srcOrd="1" destOrd="0" parTransId="{396A1085-DEDE-4E0C-AC4F-9F1F11021C22}" sibTransId="{C22FC512-222A-4D30-BEBB-3CC68167578E}"/>
    <dgm:cxn modelId="{87397D51-9412-470E-9591-F229FC868F0C}" type="presOf" srcId="{E74E62F1-7D7F-4C61-9B73-B9EB8BCB3173}" destId="{FE526851-9100-493A-B486-62AE66FAF01A}" srcOrd="0" destOrd="0" presId="urn:microsoft.com/office/officeart/2005/8/layout/cycle3"/>
    <dgm:cxn modelId="{085BEA89-91CF-4847-97EF-57437F8F81AF}" type="presOf" srcId="{339DB6FC-51D9-45FC-8ED5-05B43343DCCD}" destId="{A8EBF073-093E-4C6B-8814-E2C3A3A00CB8}" srcOrd="0" destOrd="0" presId="urn:microsoft.com/office/officeart/2005/8/layout/cycle3"/>
    <dgm:cxn modelId="{8EB3649F-6A7E-4088-91CE-7E78A5CB2CEA}" srcId="{2AFF9D37-1D31-4CD3-B55A-8FAC4464DC5D}" destId="{339DB6FC-51D9-45FC-8ED5-05B43343DCCD}" srcOrd="5" destOrd="0" parTransId="{75B0D467-5493-4429-A7E2-1CDB6751D7CF}" sibTransId="{6C80BDAD-30CF-407A-9D0A-561EB3F6CCA5}"/>
    <dgm:cxn modelId="{BBAEF96F-346A-46E1-A914-E5786161543E}" srcId="{2AFF9D37-1D31-4CD3-B55A-8FAC4464DC5D}" destId="{87BE02F3-1FD2-4A98-96E7-3B86A26927D1}" srcOrd="4" destOrd="0" parTransId="{AC12D6FD-86F2-4E42-87A7-CEEA41134633}" sibTransId="{311F5536-7828-4383-9880-AB8E5672AAC3}"/>
    <dgm:cxn modelId="{5124AC88-E2D8-4FA0-8333-DAC0567B9E74}" type="presOf" srcId="{EE8142F2-1E80-4343-9E45-FE2AF9A49C1E}" destId="{449F6923-FE35-497B-9D77-DCA89333EAB2}" srcOrd="0" destOrd="0" presId="urn:microsoft.com/office/officeart/2005/8/layout/cycle3"/>
    <dgm:cxn modelId="{FE8C7D6D-A8FF-4D37-AF0B-809D16518365}" type="presOf" srcId="{87BE02F3-1FD2-4A98-96E7-3B86A26927D1}" destId="{EEE46F0D-61B7-49A9-8728-8073D9E1C3E4}" srcOrd="0" destOrd="0" presId="urn:microsoft.com/office/officeart/2005/8/layout/cycle3"/>
    <dgm:cxn modelId="{D064F63A-B11C-4C18-BFB7-2A6743E4D51D}" srcId="{2AFF9D37-1D31-4CD3-B55A-8FAC4464DC5D}" destId="{EE8142F2-1E80-4343-9E45-FE2AF9A49C1E}" srcOrd="3" destOrd="0" parTransId="{16EA71D1-B29B-42DC-850F-C8AA34D19A20}" sibTransId="{0177E9B3-3D7C-442F-A161-A213CDB8920E}"/>
    <dgm:cxn modelId="{C4479869-C641-4B38-BA5F-58375F2B7B52}" srcId="{2AFF9D37-1D31-4CD3-B55A-8FAC4464DC5D}" destId="{5F99CBC0-AD57-449A-B6C6-C4F5857B0B2B}" srcOrd="2" destOrd="0" parTransId="{03B6699C-E559-49BE-B254-0B4DF944A96B}" sibTransId="{1C4662B7-5A7C-4C55-842F-29BD6F362895}"/>
    <dgm:cxn modelId="{A95B4015-C2B1-4527-8A66-694D2EC9CB44}" type="presOf" srcId="{F51295A1-7B06-4E31-B616-96A7FD50B34D}" destId="{55C5E08A-4A18-4D47-8599-67B684F276E8}" srcOrd="0" destOrd="0" presId="urn:microsoft.com/office/officeart/2005/8/layout/cycle3"/>
    <dgm:cxn modelId="{2D9A854F-851E-4463-BD9B-98F93ED6D674}" type="presOf" srcId="{E909C66C-D866-4E78-983D-31AFF7DC9C61}" destId="{EDA30CED-90B0-40F7-A3E6-DB1DCF1E4D9D}" srcOrd="0" destOrd="0" presId="urn:microsoft.com/office/officeart/2005/8/layout/cycle3"/>
    <dgm:cxn modelId="{84748D86-40C5-4268-BB60-FE2CDDB74A29}" type="presOf" srcId="{F9736BE2-950E-43C7-8491-E3A4D74B6EF4}" destId="{83FF8FDC-00CA-4C0C-A5EC-2B00E38A8F99}" srcOrd="0" destOrd="0" presId="urn:microsoft.com/office/officeart/2005/8/layout/cycle3"/>
    <dgm:cxn modelId="{8F5A21F4-7C88-4505-9359-F92B0C2A03E5}" srcId="{2AFF9D37-1D31-4CD3-B55A-8FAC4464DC5D}" destId="{F51295A1-7B06-4E31-B616-96A7FD50B34D}" srcOrd="6" destOrd="0" parTransId="{43E96B0A-FE99-4027-9A3E-8AC7A7825655}" sibTransId="{A711E8FB-EBC8-4365-9FCA-5795607D9BE3}"/>
    <dgm:cxn modelId="{976673A6-0A90-4B74-9006-DF44F06FDBB3}" type="presOf" srcId="{2AFF9D37-1D31-4CD3-B55A-8FAC4464DC5D}" destId="{78EA7F83-F941-4352-823B-4F37CA95EF0A}" srcOrd="0" destOrd="0" presId="urn:microsoft.com/office/officeart/2005/8/layout/cycle3"/>
    <dgm:cxn modelId="{F9644635-4ABE-4225-90A0-9952A907C22F}" srcId="{2AFF9D37-1D31-4CD3-B55A-8FAC4464DC5D}" destId="{E74E62F1-7D7F-4C61-9B73-B9EB8BCB3173}" srcOrd="0" destOrd="0" parTransId="{E700535C-9680-43AA-94E9-F4A63B75A40C}" sibTransId="{F9736BE2-950E-43C7-8491-E3A4D74B6EF4}"/>
    <dgm:cxn modelId="{AAA9C3AA-CED2-49FF-925E-28586DE0B954}" type="presOf" srcId="{5F99CBC0-AD57-449A-B6C6-C4F5857B0B2B}" destId="{290B1D35-2E86-49C2-A2C8-5BE16DFDC0DC}" srcOrd="0" destOrd="0" presId="urn:microsoft.com/office/officeart/2005/8/layout/cycle3"/>
    <dgm:cxn modelId="{F5E9362D-B0AA-4AC9-901D-B6B85A64310F}" type="presParOf" srcId="{78EA7F83-F941-4352-823B-4F37CA95EF0A}" destId="{8EBE125B-9395-49E7-A2B7-581F7931956A}" srcOrd="0" destOrd="0" presId="urn:microsoft.com/office/officeart/2005/8/layout/cycle3"/>
    <dgm:cxn modelId="{2124F111-1839-4D6F-BE44-81B80EC86E44}" type="presParOf" srcId="{8EBE125B-9395-49E7-A2B7-581F7931956A}" destId="{FE526851-9100-493A-B486-62AE66FAF01A}" srcOrd="0" destOrd="0" presId="urn:microsoft.com/office/officeart/2005/8/layout/cycle3"/>
    <dgm:cxn modelId="{7E90DB77-ECCD-4F7C-8338-3B1C9120D976}" type="presParOf" srcId="{8EBE125B-9395-49E7-A2B7-581F7931956A}" destId="{83FF8FDC-00CA-4C0C-A5EC-2B00E38A8F99}" srcOrd="1" destOrd="0" presId="urn:microsoft.com/office/officeart/2005/8/layout/cycle3"/>
    <dgm:cxn modelId="{047F44FC-A8D1-4B21-B9AB-7DE8E90BD60C}" type="presParOf" srcId="{8EBE125B-9395-49E7-A2B7-581F7931956A}" destId="{EDA30CED-90B0-40F7-A3E6-DB1DCF1E4D9D}" srcOrd="2" destOrd="0" presId="urn:microsoft.com/office/officeart/2005/8/layout/cycle3"/>
    <dgm:cxn modelId="{2A681589-198C-4613-8525-565EF3098844}" type="presParOf" srcId="{8EBE125B-9395-49E7-A2B7-581F7931956A}" destId="{290B1D35-2E86-49C2-A2C8-5BE16DFDC0DC}" srcOrd="3" destOrd="0" presId="urn:microsoft.com/office/officeart/2005/8/layout/cycle3"/>
    <dgm:cxn modelId="{707A671E-E1F3-4ACE-8CD4-46D78032903A}" type="presParOf" srcId="{8EBE125B-9395-49E7-A2B7-581F7931956A}" destId="{449F6923-FE35-497B-9D77-DCA89333EAB2}" srcOrd="4" destOrd="0" presId="urn:microsoft.com/office/officeart/2005/8/layout/cycle3"/>
    <dgm:cxn modelId="{DBEE07AA-8F64-4393-A7E8-A2BF19B0BFA2}" type="presParOf" srcId="{8EBE125B-9395-49E7-A2B7-581F7931956A}" destId="{EEE46F0D-61B7-49A9-8728-8073D9E1C3E4}" srcOrd="5" destOrd="0" presId="urn:microsoft.com/office/officeart/2005/8/layout/cycle3"/>
    <dgm:cxn modelId="{688EDAE8-27B1-49F3-BB70-1C9A77BC4FAB}" type="presParOf" srcId="{8EBE125B-9395-49E7-A2B7-581F7931956A}" destId="{A8EBF073-093E-4C6B-8814-E2C3A3A00CB8}" srcOrd="6" destOrd="0" presId="urn:microsoft.com/office/officeart/2005/8/layout/cycle3"/>
    <dgm:cxn modelId="{A134746B-12A6-4BD0-A7F6-3369A362E055}" type="presParOf" srcId="{8EBE125B-9395-49E7-A2B7-581F7931956A}" destId="{55C5E08A-4A18-4D47-8599-67B684F276E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F9D37-1D31-4CD3-B55A-8FAC4464DC5D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E74E62F1-7D7F-4C61-9B73-B9EB8BCB3173}">
      <dgm:prSet phldrT="[Text]"/>
      <dgm:spPr/>
      <dgm:t>
        <a:bodyPr/>
        <a:lstStyle/>
        <a:p>
          <a:r>
            <a:rPr lang="en-US"/>
            <a:t>Conduct a Planning meeting</a:t>
          </a:r>
          <a:endParaRPr lang="en-CA"/>
        </a:p>
      </dgm:t>
    </dgm:pt>
    <dgm:pt modelId="{E700535C-9680-43AA-94E9-F4A63B75A40C}" type="parTrans" cxnId="{F9644635-4ABE-4225-90A0-9952A907C22F}">
      <dgm:prSet/>
      <dgm:spPr/>
      <dgm:t>
        <a:bodyPr/>
        <a:lstStyle/>
        <a:p>
          <a:endParaRPr lang="en-CA"/>
        </a:p>
      </dgm:t>
    </dgm:pt>
    <dgm:pt modelId="{F9736BE2-950E-43C7-8491-E3A4D74B6EF4}" type="sibTrans" cxnId="{F9644635-4ABE-4225-90A0-9952A907C22F}">
      <dgm:prSet/>
      <dgm:spPr/>
      <dgm:t>
        <a:bodyPr/>
        <a:lstStyle/>
        <a:p>
          <a:endParaRPr lang="en-CA"/>
        </a:p>
      </dgm:t>
    </dgm:pt>
    <dgm:pt modelId="{E909C66C-D866-4E78-983D-31AFF7DC9C61}">
      <dgm:prSet phldrT="[Text]"/>
      <dgm:spPr/>
      <dgm:t>
        <a:bodyPr/>
        <a:lstStyle/>
        <a:p>
          <a:r>
            <a:rPr lang="en-US"/>
            <a:t>Develop a survey instrument</a:t>
          </a:r>
          <a:endParaRPr lang="en-CA"/>
        </a:p>
      </dgm:t>
    </dgm:pt>
    <dgm:pt modelId="{396A1085-DEDE-4E0C-AC4F-9F1F11021C22}" type="parTrans" cxnId="{84066983-607C-4F86-B1A7-9C4075B9D1D2}">
      <dgm:prSet/>
      <dgm:spPr/>
      <dgm:t>
        <a:bodyPr/>
        <a:lstStyle/>
        <a:p>
          <a:endParaRPr lang="en-CA"/>
        </a:p>
      </dgm:t>
    </dgm:pt>
    <dgm:pt modelId="{C22FC512-222A-4D30-BEBB-3CC68167578E}" type="sibTrans" cxnId="{84066983-607C-4F86-B1A7-9C4075B9D1D2}">
      <dgm:prSet/>
      <dgm:spPr/>
      <dgm:t>
        <a:bodyPr/>
        <a:lstStyle/>
        <a:p>
          <a:endParaRPr lang="en-CA"/>
        </a:p>
      </dgm:t>
    </dgm:pt>
    <dgm:pt modelId="{5F99CBC0-AD57-449A-B6C6-C4F5857B0B2B}">
      <dgm:prSet phldrT="[Text]"/>
      <dgm:spPr/>
      <dgm:t>
        <a:bodyPr/>
        <a:lstStyle/>
        <a:p>
          <a:r>
            <a:rPr lang="en-US"/>
            <a:t>Disseminate Survey</a:t>
          </a:r>
          <a:endParaRPr lang="en-CA"/>
        </a:p>
      </dgm:t>
    </dgm:pt>
    <dgm:pt modelId="{03B6699C-E559-49BE-B254-0B4DF944A96B}" type="parTrans" cxnId="{C4479869-C641-4B38-BA5F-58375F2B7B52}">
      <dgm:prSet/>
      <dgm:spPr/>
      <dgm:t>
        <a:bodyPr/>
        <a:lstStyle/>
        <a:p>
          <a:endParaRPr lang="en-CA"/>
        </a:p>
      </dgm:t>
    </dgm:pt>
    <dgm:pt modelId="{1C4662B7-5A7C-4C55-842F-29BD6F362895}" type="sibTrans" cxnId="{C4479869-C641-4B38-BA5F-58375F2B7B52}">
      <dgm:prSet/>
      <dgm:spPr/>
      <dgm:t>
        <a:bodyPr/>
        <a:lstStyle/>
        <a:p>
          <a:endParaRPr lang="en-CA"/>
        </a:p>
      </dgm:t>
    </dgm:pt>
    <dgm:pt modelId="{EE8142F2-1E80-4343-9E45-FE2AF9A49C1E}">
      <dgm:prSet phldrT="[Text]"/>
      <dgm:spPr/>
      <dgm:t>
        <a:bodyPr/>
        <a:lstStyle/>
        <a:p>
          <a:r>
            <a:rPr lang="en-US"/>
            <a:t>Analyze the Survey Data</a:t>
          </a:r>
          <a:endParaRPr lang="en-CA"/>
        </a:p>
      </dgm:t>
    </dgm:pt>
    <dgm:pt modelId="{16EA71D1-B29B-42DC-850F-C8AA34D19A20}" type="parTrans" cxnId="{D064F63A-B11C-4C18-BFB7-2A6743E4D51D}">
      <dgm:prSet/>
      <dgm:spPr/>
      <dgm:t>
        <a:bodyPr/>
        <a:lstStyle/>
        <a:p>
          <a:endParaRPr lang="en-CA"/>
        </a:p>
      </dgm:t>
    </dgm:pt>
    <dgm:pt modelId="{0177E9B3-3D7C-442F-A161-A213CDB8920E}" type="sibTrans" cxnId="{D064F63A-B11C-4C18-BFB7-2A6743E4D51D}">
      <dgm:prSet/>
      <dgm:spPr/>
      <dgm:t>
        <a:bodyPr/>
        <a:lstStyle/>
        <a:p>
          <a:endParaRPr lang="en-CA"/>
        </a:p>
      </dgm:t>
    </dgm:pt>
    <dgm:pt modelId="{87BE02F3-1FD2-4A98-96E7-3B86A26927D1}">
      <dgm:prSet phldrT="[Text]"/>
      <dgm:spPr/>
      <dgm:t>
        <a:bodyPr/>
        <a:lstStyle/>
        <a:p>
          <a:r>
            <a:rPr lang="en-US"/>
            <a:t>Develop Test Specifications</a:t>
          </a:r>
          <a:endParaRPr lang="en-CA"/>
        </a:p>
      </dgm:t>
    </dgm:pt>
    <dgm:pt modelId="{AC12D6FD-86F2-4E42-87A7-CEEA41134633}" type="parTrans" cxnId="{BBAEF96F-346A-46E1-A914-E5786161543E}">
      <dgm:prSet/>
      <dgm:spPr/>
      <dgm:t>
        <a:bodyPr/>
        <a:lstStyle/>
        <a:p>
          <a:endParaRPr lang="en-CA"/>
        </a:p>
      </dgm:t>
    </dgm:pt>
    <dgm:pt modelId="{311F5536-7828-4383-9880-AB8E5672AAC3}" type="sibTrans" cxnId="{BBAEF96F-346A-46E1-A914-E5786161543E}">
      <dgm:prSet/>
      <dgm:spPr/>
      <dgm:t>
        <a:bodyPr/>
        <a:lstStyle/>
        <a:p>
          <a:endParaRPr lang="en-CA"/>
        </a:p>
      </dgm:t>
    </dgm:pt>
    <dgm:pt modelId="{FC71A780-3679-447E-AFAD-768FCAB1DEEA}" type="pres">
      <dgm:prSet presAssocID="{2AFF9D37-1D31-4CD3-B55A-8FAC4464DC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0B327-297A-4FD2-BDF4-5F0713A0B6BB}" type="pres">
      <dgm:prSet presAssocID="{2AFF9D37-1D31-4CD3-B55A-8FAC4464DC5D}" presName="cycle" presStyleCnt="0"/>
      <dgm:spPr/>
    </dgm:pt>
    <dgm:pt modelId="{F21D1E8D-416C-4AE8-A523-3C875D1577ED}" type="pres">
      <dgm:prSet presAssocID="{E74E62F1-7D7F-4C61-9B73-B9EB8BCB317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5BB2C-0214-42FA-9AC5-C346F80C02B0}" type="pres">
      <dgm:prSet presAssocID="{F9736BE2-950E-43C7-8491-E3A4D74B6EF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A43A7814-2FD8-40ED-835D-3637D55EC221}" type="pres">
      <dgm:prSet presAssocID="{E909C66C-D866-4E78-983D-31AFF7DC9C61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C7EA0-A58C-473C-B3C2-536F20F7B4DD}" type="pres">
      <dgm:prSet presAssocID="{5F99CBC0-AD57-449A-B6C6-C4F5857B0B2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92D182-5D68-45B0-AED3-CD466C4CB37F}" type="pres">
      <dgm:prSet presAssocID="{EE8142F2-1E80-4343-9E45-FE2AF9A49C1E}" presName="nodeFollowingNodes" presStyleLbl="node1" presStyleIdx="3" presStyleCnt="5" custRadScaleRad="99900" custRadScaleInc="86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3529F-8ABA-4F92-9050-6CD6284DDD32}" type="pres">
      <dgm:prSet presAssocID="{87BE02F3-1FD2-4A98-96E7-3B86A26927D1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066983-607C-4F86-B1A7-9C4075B9D1D2}" srcId="{2AFF9D37-1D31-4CD3-B55A-8FAC4464DC5D}" destId="{E909C66C-D866-4E78-983D-31AFF7DC9C61}" srcOrd="1" destOrd="0" parTransId="{396A1085-DEDE-4E0C-AC4F-9F1F11021C22}" sibTransId="{C22FC512-222A-4D30-BEBB-3CC68167578E}"/>
    <dgm:cxn modelId="{10D17B3F-F974-4D00-B041-B4A33B242A08}" type="presOf" srcId="{EE8142F2-1E80-4343-9E45-FE2AF9A49C1E}" destId="{6B92D182-5D68-45B0-AED3-CD466C4CB37F}" srcOrd="0" destOrd="0" presId="urn:microsoft.com/office/officeart/2005/8/layout/cycle3"/>
    <dgm:cxn modelId="{AFE44144-4028-4224-AC64-164F1498630F}" type="presOf" srcId="{E909C66C-D866-4E78-983D-31AFF7DC9C61}" destId="{A43A7814-2FD8-40ED-835D-3637D55EC221}" srcOrd="0" destOrd="0" presId="urn:microsoft.com/office/officeart/2005/8/layout/cycle3"/>
    <dgm:cxn modelId="{9EAB7664-F5C0-445A-BBDD-E2AF69DF0DB2}" type="presOf" srcId="{E74E62F1-7D7F-4C61-9B73-B9EB8BCB3173}" destId="{F21D1E8D-416C-4AE8-A523-3C875D1577ED}" srcOrd="0" destOrd="0" presId="urn:microsoft.com/office/officeart/2005/8/layout/cycle3"/>
    <dgm:cxn modelId="{482EEAE7-786A-46FB-9831-3F83692AE262}" type="presOf" srcId="{87BE02F3-1FD2-4A98-96E7-3B86A26927D1}" destId="{CAA3529F-8ABA-4F92-9050-6CD6284DDD32}" srcOrd="0" destOrd="0" presId="urn:microsoft.com/office/officeart/2005/8/layout/cycle3"/>
    <dgm:cxn modelId="{BBAEF96F-346A-46E1-A914-E5786161543E}" srcId="{2AFF9D37-1D31-4CD3-B55A-8FAC4464DC5D}" destId="{87BE02F3-1FD2-4A98-96E7-3B86A26927D1}" srcOrd="4" destOrd="0" parTransId="{AC12D6FD-86F2-4E42-87A7-CEEA41134633}" sibTransId="{311F5536-7828-4383-9880-AB8E5672AAC3}"/>
    <dgm:cxn modelId="{D064F63A-B11C-4C18-BFB7-2A6743E4D51D}" srcId="{2AFF9D37-1D31-4CD3-B55A-8FAC4464DC5D}" destId="{EE8142F2-1E80-4343-9E45-FE2AF9A49C1E}" srcOrd="3" destOrd="0" parTransId="{16EA71D1-B29B-42DC-850F-C8AA34D19A20}" sibTransId="{0177E9B3-3D7C-442F-A161-A213CDB8920E}"/>
    <dgm:cxn modelId="{C4479869-C641-4B38-BA5F-58375F2B7B52}" srcId="{2AFF9D37-1D31-4CD3-B55A-8FAC4464DC5D}" destId="{5F99CBC0-AD57-449A-B6C6-C4F5857B0B2B}" srcOrd="2" destOrd="0" parTransId="{03B6699C-E559-49BE-B254-0B4DF944A96B}" sibTransId="{1C4662B7-5A7C-4C55-842F-29BD6F362895}"/>
    <dgm:cxn modelId="{2592C78B-FAB6-4478-9DC2-29934E599DC0}" type="presOf" srcId="{5F99CBC0-AD57-449A-B6C6-C4F5857B0B2B}" destId="{2A5C7EA0-A58C-473C-B3C2-536F20F7B4DD}" srcOrd="0" destOrd="0" presId="urn:microsoft.com/office/officeart/2005/8/layout/cycle3"/>
    <dgm:cxn modelId="{D7E9DE6C-B50F-4AFA-BC15-791FB966729E}" type="presOf" srcId="{F9736BE2-950E-43C7-8491-E3A4D74B6EF4}" destId="{07A5BB2C-0214-42FA-9AC5-C346F80C02B0}" srcOrd="0" destOrd="0" presId="urn:microsoft.com/office/officeart/2005/8/layout/cycle3"/>
    <dgm:cxn modelId="{A5AAB3B0-CB8C-42E5-AB1E-1F8E397B132C}" type="presOf" srcId="{2AFF9D37-1D31-4CD3-B55A-8FAC4464DC5D}" destId="{FC71A780-3679-447E-AFAD-768FCAB1DEEA}" srcOrd="0" destOrd="0" presId="urn:microsoft.com/office/officeart/2005/8/layout/cycle3"/>
    <dgm:cxn modelId="{F9644635-4ABE-4225-90A0-9952A907C22F}" srcId="{2AFF9D37-1D31-4CD3-B55A-8FAC4464DC5D}" destId="{E74E62F1-7D7F-4C61-9B73-B9EB8BCB3173}" srcOrd="0" destOrd="0" parTransId="{E700535C-9680-43AA-94E9-F4A63B75A40C}" sibTransId="{F9736BE2-950E-43C7-8491-E3A4D74B6EF4}"/>
    <dgm:cxn modelId="{E9B42D48-F91B-4656-B737-8B74FDD886FC}" type="presParOf" srcId="{FC71A780-3679-447E-AFAD-768FCAB1DEEA}" destId="{F720B327-297A-4FD2-BDF4-5F0713A0B6BB}" srcOrd="0" destOrd="0" presId="urn:microsoft.com/office/officeart/2005/8/layout/cycle3"/>
    <dgm:cxn modelId="{64737139-63DE-45F2-B413-8CE4A3DBBB7E}" type="presParOf" srcId="{F720B327-297A-4FD2-BDF4-5F0713A0B6BB}" destId="{F21D1E8D-416C-4AE8-A523-3C875D1577ED}" srcOrd="0" destOrd="0" presId="urn:microsoft.com/office/officeart/2005/8/layout/cycle3"/>
    <dgm:cxn modelId="{CBC62932-4F05-4B95-8288-78803BD43C6E}" type="presParOf" srcId="{F720B327-297A-4FD2-BDF4-5F0713A0B6BB}" destId="{07A5BB2C-0214-42FA-9AC5-C346F80C02B0}" srcOrd="1" destOrd="0" presId="urn:microsoft.com/office/officeart/2005/8/layout/cycle3"/>
    <dgm:cxn modelId="{57B8965C-4537-4A0A-97A7-819D3A6BC4F2}" type="presParOf" srcId="{F720B327-297A-4FD2-BDF4-5F0713A0B6BB}" destId="{A43A7814-2FD8-40ED-835D-3637D55EC221}" srcOrd="2" destOrd="0" presId="urn:microsoft.com/office/officeart/2005/8/layout/cycle3"/>
    <dgm:cxn modelId="{DFCD5668-A7B4-490B-837D-6D67B249C8DF}" type="presParOf" srcId="{F720B327-297A-4FD2-BDF4-5F0713A0B6BB}" destId="{2A5C7EA0-A58C-473C-B3C2-536F20F7B4DD}" srcOrd="3" destOrd="0" presId="urn:microsoft.com/office/officeart/2005/8/layout/cycle3"/>
    <dgm:cxn modelId="{CBFCAC58-5315-4ABC-9D06-2ADD11545BE3}" type="presParOf" srcId="{F720B327-297A-4FD2-BDF4-5F0713A0B6BB}" destId="{6B92D182-5D68-45B0-AED3-CD466C4CB37F}" srcOrd="4" destOrd="0" presId="urn:microsoft.com/office/officeart/2005/8/layout/cycle3"/>
    <dgm:cxn modelId="{A25681AD-2712-4EFA-A9C3-83FB2C6CFD19}" type="presParOf" srcId="{F720B327-297A-4FD2-BDF4-5F0713A0B6BB}" destId="{CAA3529F-8ABA-4F92-9050-6CD6284DDD32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D44F90-E907-45CD-864A-F90DC33E9E7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781173-66B1-4666-A921-5FE7652225B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dirty="0"/>
            <a:t>A Practice Analysis is foundational</a:t>
          </a:r>
        </a:p>
      </dgm:t>
    </dgm:pt>
    <dgm:pt modelId="{5FD08E77-2A5E-4938-856B-5036D7392765}" type="parTrans" cxnId="{DD7582B1-C3FC-4C91-996F-A01F71520F97}">
      <dgm:prSet/>
      <dgm:spPr/>
      <dgm:t>
        <a:bodyPr/>
        <a:lstStyle/>
        <a:p>
          <a:pPr algn="ctr"/>
          <a:endParaRPr lang="en-US"/>
        </a:p>
      </dgm:t>
    </dgm:pt>
    <dgm:pt modelId="{063501E2-FD87-4045-B651-5C170CD47DBB}" type="sibTrans" cxnId="{DD7582B1-C3FC-4C91-996F-A01F71520F97}">
      <dgm:prSet/>
      <dgm:spPr/>
      <dgm:t>
        <a:bodyPr/>
        <a:lstStyle/>
        <a:p>
          <a:pPr algn="ctr"/>
          <a:endParaRPr lang="en-US"/>
        </a:p>
      </dgm:t>
    </dgm:pt>
    <dgm:pt modelId="{9079C7CB-5E6F-4E08-8839-A5F31233F795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dirty="0"/>
            <a:t>Ensures a valid and reliable exam</a:t>
          </a:r>
        </a:p>
      </dgm:t>
    </dgm:pt>
    <dgm:pt modelId="{6DEA383D-4C38-4865-BD5C-5F02D0E765E1}" type="parTrans" cxnId="{6B6B6DFC-87F8-4C71-A993-8CE11F437F06}">
      <dgm:prSet/>
      <dgm:spPr/>
      <dgm:t>
        <a:bodyPr/>
        <a:lstStyle/>
        <a:p>
          <a:pPr algn="ctr"/>
          <a:endParaRPr lang="en-US"/>
        </a:p>
      </dgm:t>
    </dgm:pt>
    <dgm:pt modelId="{11EA9CF6-E767-4182-B461-C83167E77CA7}" type="sibTrans" cxnId="{6B6B6DFC-87F8-4C71-A993-8CE11F437F06}">
      <dgm:prSet/>
      <dgm:spPr/>
      <dgm:t>
        <a:bodyPr/>
        <a:lstStyle/>
        <a:p>
          <a:pPr algn="ctr"/>
          <a:endParaRPr lang="en-US"/>
        </a:p>
      </dgm:t>
    </dgm:pt>
    <dgm:pt modelId="{37659B36-875E-4B9C-8BB7-E173C4E4471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dirty="0"/>
            <a:t>Conducted every 4-5 years</a:t>
          </a:r>
        </a:p>
      </dgm:t>
    </dgm:pt>
    <dgm:pt modelId="{59B2D440-2727-4346-97C2-060E8063F630}" type="parTrans" cxnId="{11A4B45A-73FD-4BDA-B85F-32E1CB2CF417}">
      <dgm:prSet/>
      <dgm:spPr/>
      <dgm:t>
        <a:bodyPr/>
        <a:lstStyle/>
        <a:p>
          <a:pPr algn="ctr"/>
          <a:endParaRPr lang="en-US"/>
        </a:p>
      </dgm:t>
    </dgm:pt>
    <dgm:pt modelId="{1C40D477-A118-4AA4-87D2-46AA0DBA47DF}" type="sibTrans" cxnId="{11A4B45A-73FD-4BDA-B85F-32E1CB2CF417}">
      <dgm:prSet/>
      <dgm:spPr/>
      <dgm:t>
        <a:bodyPr/>
        <a:lstStyle/>
        <a:p>
          <a:pPr algn="ctr"/>
          <a:endParaRPr lang="en-US"/>
        </a:p>
      </dgm:t>
    </dgm:pt>
    <dgm:pt modelId="{ABF457A7-3277-43C4-B636-6E8D03DD1FBF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2800" dirty="0"/>
            <a:t>Results in exams with new criteria</a:t>
          </a:r>
        </a:p>
      </dgm:t>
    </dgm:pt>
    <dgm:pt modelId="{80C039D2-855A-426C-96E4-FAB49C41459A}" type="parTrans" cxnId="{616E6A8A-B5A7-43BE-A9EA-6CEB9B7FB366}">
      <dgm:prSet/>
      <dgm:spPr/>
      <dgm:t>
        <a:bodyPr/>
        <a:lstStyle/>
        <a:p>
          <a:pPr algn="ctr"/>
          <a:endParaRPr lang="en-US"/>
        </a:p>
      </dgm:t>
    </dgm:pt>
    <dgm:pt modelId="{A2C158D4-B8D6-443E-970E-048094D8F826}" type="sibTrans" cxnId="{616E6A8A-B5A7-43BE-A9EA-6CEB9B7FB366}">
      <dgm:prSet/>
      <dgm:spPr/>
      <dgm:t>
        <a:bodyPr/>
        <a:lstStyle/>
        <a:p>
          <a:pPr algn="ctr"/>
          <a:endParaRPr lang="en-US"/>
        </a:p>
      </dgm:t>
    </dgm:pt>
    <dgm:pt modelId="{A5274C1E-95DF-4003-8E3B-1AF4DBE6BF81}" type="pres">
      <dgm:prSet presAssocID="{A9D44F90-E907-45CD-864A-F90DC33E9E7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E9A78-DFFD-40B4-BBFB-EAF3581ABA3F}" type="pres">
      <dgm:prSet presAssocID="{60781173-66B1-4666-A921-5FE7652225B7}" presName="compNode" presStyleCnt="0"/>
      <dgm:spPr/>
    </dgm:pt>
    <dgm:pt modelId="{FCC048B5-1653-4EAA-8042-E59E4B669F3D}" type="pres">
      <dgm:prSet presAssocID="{60781173-66B1-4666-A921-5FE7652225B7}" presName="iconRect" presStyleLbl="node1" presStyleIdx="0" presStyleCnt="4" custScaleX="184795" custScaleY="17579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BF90AD8-F22A-427F-A9A3-92371BAF243F}" type="pres">
      <dgm:prSet presAssocID="{60781173-66B1-4666-A921-5FE7652225B7}" presName="spaceRect" presStyleCnt="0"/>
      <dgm:spPr/>
    </dgm:pt>
    <dgm:pt modelId="{0C5F686D-BCB4-40DA-9854-D695058FD8C9}" type="pres">
      <dgm:prSet presAssocID="{60781173-66B1-4666-A921-5FE7652225B7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BB5B77A-45B1-4D04-BF6A-EC1396088EC4}" type="pres">
      <dgm:prSet presAssocID="{063501E2-FD87-4045-B651-5C170CD47DBB}" presName="sibTrans" presStyleCnt="0"/>
      <dgm:spPr/>
    </dgm:pt>
    <dgm:pt modelId="{49BB6779-5CD9-438E-900B-D0BA46A22A76}" type="pres">
      <dgm:prSet presAssocID="{9079C7CB-5E6F-4E08-8839-A5F31233F795}" presName="compNode" presStyleCnt="0"/>
      <dgm:spPr/>
    </dgm:pt>
    <dgm:pt modelId="{F5DB830B-FF5B-4176-9C38-4EDF72C20665}" type="pres">
      <dgm:prSet presAssocID="{9079C7CB-5E6F-4E08-8839-A5F31233F795}" presName="iconRect" presStyleLbl="node1" presStyleIdx="1" presStyleCnt="4" custScaleX="184795" custScaleY="17579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C936999-B0A7-455B-A6C0-AF95DA730DA5}" type="pres">
      <dgm:prSet presAssocID="{9079C7CB-5E6F-4E08-8839-A5F31233F795}" presName="spaceRect" presStyleCnt="0"/>
      <dgm:spPr/>
    </dgm:pt>
    <dgm:pt modelId="{E187A63A-44F2-464D-B53D-A7E32A8040B8}" type="pres">
      <dgm:prSet presAssocID="{9079C7CB-5E6F-4E08-8839-A5F31233F795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35F0F6E-5E5E-4E22-A31F-858EECE7F89A}" type="pres">
      <dgm:prSet presAssocID="{11EA9CF6-E767-4182-B461-C83167E77CA7}" presName="sibTrans" presStyleCnt="0"/>
      <dgm:spPr/>
    </dgm:pt>
    <dgm:pt modelId="{05E5EDA5-B6BA-4796-9D9A-B3DD8309611C}" type="pres">
      <dgm:prSet presAssocID="{37659B36-875E-4B9C-8BB7-E173C4E4471C}" presName="compNode" presStyleCnt="0"/>
      <dgm:spPr/>
    </dgm:pt>
    <dgm:pt modelId="{C7A68781-C8BE-40A6-8EB9-05E7C1A80984}" type="pres">
      <dgm:prSet presAssocID="{37659B36-875E-4B9C-8BB7-E173C4E4471C}" presName="iconRect" presStyleLbl="node1" presStyleIdx="2" presStyleCnt="4" custScaleX="184795" custScaleY="17579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48A27EF-10DA-40FD-88DD-C15C4D459CF2}" type="pres">
      <dgm:prSet presAssocID="{37659B36-875E-4B9C-8BB7-E173C4E4471C}" presName="spaceRect" presStyleCnt="0"/>
      <dgm:spPr/>
    </dgm:pt>
    <dgm:pt modelId="{B614435B-947B-4635-B303-E4E76FD23D95}" type="pres">
      <dgm:prSet presAssocID="{37659B36-875E-4B9C-8BB7-E173C4E4471C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0C657FA-7FEC-47FC-9F3C-C52C40C719FF}" type="pres">
      <dgm:prSet presAssocID="{1C40D477-A118-4AA4-87D2-46AA0DBA47DF}" presName="sibTrans" presStyleCnt="0"/>
      <dgm:spPr/>
    </dgm:pt>
    <dgm:pt modelId="{79770AC6-8ADD-406E-8C56-2787C7CF9C94}" type="pres">
      <dgm:prSet presAssocID="{ABF457A7-3277-43C4-B636-6E8D03DD1FBF}" presName="compNode" presStyleCnt="0"/>
      <dgm:spPr/>
    </dgm:pt>
    <dgm:pt modelId="{E41E4D3C-466A-4CF1-B36D-39CFEA22CCA9}" type="pres">
      <dgm:prSet presAssocID="{ABF457A7-3277-43C4-B636-6E8D03DD1FBF}" presName="iconRect" presStyleLbl="node1" presStyleIdx="3" presStyleCnt="4" custScaleX="184795" custScaleY="17579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D78E3ACF-CA40-431D-9399-B2C46E6E5078}" type="pres">
      <dgm:prSet presAssocID="{ABF457A7-3277-43C4-B636-6E8D03DD1FBF}" presName="spaceRect" presStyleCnt="0"/>
      <dgm:spPr/>
    </dgm:pt>
    <dgm:pt modelId="{162F6160-1FE0-4B63-9504-E871B4EA32A2}" type="pres">
      <dgm:prSet presAssocID="{ABF457A7-3277-43C4-B636-6E8D03DD1FB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CE8DE4-E323-4D0D-8D61-026642BF6063}" type="presOf" srcId="{A9D44F90-E907-45CD-864A-F90DC33E9E76}" destId="{A5274C1E-95DF-4003-8E3B-1AF4DBE6BF81}" srcOrd="0" destOrd="0" presId="urn:microsoft.com/office/officeart/2018/2/layout/IconLabelList"/>
    <dgm:cxn modelId="{BD4D2F47-EFE9-4F5A-8DEF-745C2A145553}" type="presOf" srcId="{37659B36-875E-4B9C-8BB7-E173C4E4471C}" destId="{B614435B-947B-4635-B303-E4E76FD23D95}" srcOrd="0" destOrd="0" presId="urn:microsoft.com/office/officeart/2018/2/layout/IconLabelList"/>
    <dgm:cxn modelId="{616E6A8A-B5A7-43BE-A9EA-6CEB9B7FB366}" srcId="{A9D44F90-E907-45CD-864A-F90DC33E9E76}" destId="{ABF457A7-3277-43C4-B636-6E8D03DD1FBF}" srcOrd="3" destOrd="0" parTransId="{80C039D2-855A-426C-96E4-FAB49C41459A}" sibTransId="{A2C158D4-B8D6-443E-970E-048094D8F826}"/>
    <dgm:cxn modelId="{C9C594EC-E68B-43DF-B4EB-1AFC53DF47D3}" type="presOf" srcId="{60781173-66B1-4666-A921-5FE7652225B7}" destId="{0C5F686D-BCB4-40DA-9854-D695058FD8C9}" srcOrd="0" destOrd="0" presId="urn:microsoft.com/office/officeart/2018/2/layout/IconLabelList"/>
    <dgm:cxn modelId="{DCC54D23-D12A-450D-A00C-10F287E5CEE9}" type="presOf" srcId="{9079C7CB-5E6F-4E08-8839-A5F31233F795}" destId="{E187A63A-44F2-464D-B53D-A7E32A8040B8}" srcOrd="0" destOrd="0" presId="urn:microsoft.com/office/officeart/2018/2/layout/IconLabelList"/>
    <dgm:cxn modelId="{01F01268-5733-4374-89B3-A095BA2EBF14}" type="presOf" srcId="{ABF457A7-3277-43C4-B636-6E8D03DD1FBF}" destId="{162F6160-1FE0-4B63-9504-E871B4EA32A2}" srcOrd="0" destOrd="0" presId="urn:microsoft.com/office/officeart/2018/2/layout/IconLabelList"/>
    <dgm:cxn modelId="{11A4B45A-73FD-4BDA-B85F-32E1CB2CF417}" srcId="{A9D44F90-E907-45CD-864A-F90DC33E9E76}" destId="{37659B36-875E-4B9C-8BB7-E173C4E4471C}" srcOrd="2" destOrd="0" parTransId="{59B2D440-2727-4346-97C2-060E8063F630}" sibTransId="{1C40D477-A118-4AA4-87D2-46AA0DBA47DF}"/>
    <dgm:cxn modelId="{DD7582B1-C3FC-4C91-996F-A01F71520F97}" srcId="{A9D44F90-E907-45CD-864A-F90DC33E9E76}" destId="{60781173-66B1-4666-A921-5FE7652225B7}" srcOrd="0" destOrd="0" parTransId="{5FD08E77-2A5E-4938-856B-5036D7392765}" sibTransId="{063501E2-FD87-4045-B651-5C170CD47DBB}"/>
    <dgm:cxn modelId="{6B6B6DFC-87F8-4C71-A993-8CE11F437F06}" srcId="{A9D44F90-E907-45CD-864A-F90DC33E9E76}" destId="{9079C7CB-5E6F-4E08-8839-A5F31233F795}" srcOrd="1" destOrd="0" parTransId="{6DEA383D-4C38-4865-BD5C-5F02D0E765E1}" sibTransId="{11EA9CF6-E767-4182-B461-C83167E77CA7}"/>
    <dgm:cxn modelId="{3BB7426E-CAD2-4DD8-A173-6A9C251A70BB}" type="presParOf" srcId="{A5274C1E-95DF-4003-8E3B-1AF4DBE6BF81}" destId="{C72E9A78-DFFD-40B4-BBFB-EAF3581ABA3F}" srcOrd="0" destOrd="0" presId="urn:microsoft.com/office/officeart/2018/2/layout/IconLabelList"/>
    <dgm:cxn modelId="{74F7ED99-0A9E-4027-914D-67C159983EF8}" type="presParOf" srcId="{C72E9A78-DFFD-40B4-BBFB-EAF3581ABA3F}" destId="{FCC048B5-1653-4EAA-8042-E59E4B669F3D}" srcOrd="0" destOrd="0" presId="urn:microsoft.com/office/officeart/2018/2/layout/IconLabelList"/>
    <dgm:cxn modelId="{35E288A4-54F8-4454-AF30-E7B8C32EB3CE}" type="presParOf" srcId="{C72E9A78-DFFD-40B4-BBFB-EAF3581ABA3F}" destId="{CBF90AD8-F22A-427F-A9A3-92371BAF243F}" srcOrd="1" destOrd="0" presId="urn:microsoft.com/office/officeart/2018/2/layout/IconLabelList"/>
    <dgm:cxn modelId="{95DB57E4-8F44-45E7-A8EA-58B60F821648}" type="presParOf" srcId="{C72E9A78-DFFD-40B4-BBFB-EAF3581ABA3F}" destId="{0C5F686D-BCB4-40DA-9854-D695058FD8C9}" srcOrd="2" destOrd="0" presId="urn:microsoft.com/office/officeart/2018/2/layout/IconLabelList"/>
    <dgm:cxn modelId="{B3E53746-76A3-4087-87D5-7AB042DC7B8A}" type="presParOf" srcId="{A5274C1E-95DF-4003-8E3B-1AF4DBE6BF81}" destId="{4BB5B77A-45B1-4D04-BF6A-EC1396088EC4}" srcOrd="1" destOrd="0" presId="urn:microsoft.com/office/officeart/2018/2/layout/IconLabelList"/>
    <dgm:cxn modelId="{4A3B188F-7A9E-4271-9E8C-EC865F454A9B}" type="presParOf" srcId="{A5274C1E-95DF-4003-8E3B-1AF4DBE6BF81}" destId="{49BB6779-5CD9-438E-900B-D0BA46A22A76}" srcOrd="2" destOrd="0" presId="urn:microsoft.com/office/officeart/2018/2/layout/IconLabelList"/>
    <dgm:cxn modelId="{5CE76012-D42D-40CA-A446-F376266E2C5C}" type="presParOf" srcId="{49BB6779-5CD9-438E-900B-D0BA46A22A76}" destId="{F5DB830B-FF5B-4176-9C38-4EDF72C20665}" srcOrd="0" destOrd="0" presId="urn:microsoft.com/office/officeart/2018/2/layout/IconLabelList"/>
    <dgm:cxn modelId="{513236BE-7D70-4A4C-BB2A-D458C232AEEF}" type="presParOf" srcId="{49BB6779-5CD9-438E-900B-D0BA46A22A76}" destId="{AC936999-B0A7-455B-A6C0-AF95DA730DA5}" srcOrd="1" destOrd="0" presId="urn:microsoft.com/office/officeart/2018/2/layout/IconLabelList"/>
    <dgm:cxn modelId="{1F58D4E3-EE25-47E9-873F-82DE1BF829A7}" type="presParOf" srcId="{49BB6779-5CD9-438E-900B-D0BA46A22A76}" destId="{E187A63A-44F2-464D-B53D-A7E32A8040B8}" srcOrd="2" destOrd="0" presId="urn:microsoft.com/office/officeart/2018/2/layout/IconLabelList"/>
    <dgm:cxn modelId="{58251005-3C53-4891-A37D-8C14C77111E6}" type="presParOf" srcId="{A5274C1E-95DF-4003-8E3B-1AF4DBE6BF81}" destId="{D35F0F6E-5E5E-4E22-A31F-858EECE7F89A}" srcOrd="3" destOrd="0" presId="urn:microsoft.com/office/officeart/2018/2/layout/IconLabelList"/>
    <dgm:cxn modelId="{535B53D7-216C-4D9C-A835-E7776D79B89C}" type="presParOf" srcId="{A5274C1E-95DF-4003-8E3B-1AF4DBE6BF81}" destId="{05E5EDA5-B6BA-4796-9D9A-B3DD8309611C}" srcOrd="4" destOrd="0" presId="urn:microsoft.com/office/officeart/2018/2/layout/IconLabelList"/>
    <dgm:cxn modelId="{2DB3F454-DCF3-4B8D-8FEE-5D2815BD2E54}" type="presParOf" srcId="{05E5EDA5-B6BA-4796-9D9A-B3DD8309611C}" destId="{C7A68781-C8BE-40A6-8EB9-05E7C1A80984}" srcOrd="0" destOrd="0" presId="urn:microsoft.com/office/officeart/2018/2/layout/IconLabelList"/>
    <dgm:cxn modelId="{AA7307B3-8D09-4E37-A007-917CDD8E3BE4}" type="presParOf" srcId="{05E5EDA5-B6BA-4796-9D9A-B3DD8309611C}" destId="{248A27EF-10DA-40FD-88DD-C15C4D459CF2}" srcOrd="1" destOrd="0" presId="urn:microsoft.com/office/officeart/2018/2/layout/IconLabelList"/>
    <dgm:cxn modelId="{9EB30E4C-8E70-4CD5-BD9B-A5E4F65911DA}" type="presParOf" srcId="{05E5EDA5-B6BA-4796-9D9A-B3DD8309611C}" destId="{B614435B-947B-4635-B303-E4E76FD23D95}" srcOrd="2" destOrd="0" presId="urn:microsoft.com/office/officeart/2018/2/layout/IconLabelList"/>
    <dgm:cxn modelId="{F26D52F2-DB94-4627-9EE7-0B163A6923BA}" type="presParOf" srcId="{A5274C1E-95DF-4003-8E3B-1AF4DBE6BF81}" destId="{70C657FA-7FEC-47FC-9F3C-C52C40C719FF}" srcOrd="5" destOrd="0" presId="urn:microsoft.com/office/officeart/2018/2/layout/IconLabelList"/>
    <dgm:cxn modelId="{7A3528AF-6D0E-4E39-B8AD-D312B6EC2E69}" type="presParOf" srcId="{A5274C1E-95DF-4003-8E3B-1AF4DBE6BF81}" destId="{79770AC6-8ADD-406E-8C56-2787C7CF9C94}" srcOrd="6" destOrd="0" presId="urn:microsoft.com/office/officeart/2018/2/layout/IconLabelList"/>
    <dgm:cxn modelId="{3BCFCD4D-D9F8-4C6F-8D33-AE0C07112D65}" type="presParOf" srcId="{79770AC6-8ADD-406E-8C56-2787C7CF9C94}" destId="{E41E4D3C-466A-4CF1-B36D-39CFEA22CCA9}" srcOrd="0" destOrd="0" presId="urn:microsoft.com/office/officeart/2018/2/layout/IconLabelList"/>
    <dgm:cxn modelId="{0CF161D3-0492-4F29-B13B-DC26F283BF6B}" type="presParOf" srcId="{79770AC6-8ADD-406E-8C56-2787C7CF9C94}" destId="{D78E3ACF-CA40-431D-9399-B2C46E6E5078}" srcOrd="1" destOrd="0" presId="urn:microsoft.com/office/officeart/2018/2/layout/IconLabelList"/>
    <dgm:cxn modelId="{B50868EF-973A-41B5-94E1-A0B9793CAA2F}" type="presParOf" srcId="{79770AC6-8ADD-406E-8C56-2787C7CF9C94}" destId="{162F6160-1FE0-4B63-9504-E871B4EA32A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45D741-19B3-4482-9C54-A93EAA8D47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4CF28-AF3B-4DCF-9902-A74AE66F25A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Professional portfolio available once certified.</a:t>
          </a:r>
        </a:p>
      </dgm:t>
    </dgm:pt>
    <dgm:pt modelId="{A7B9E591-A7CD-41CE-8F47-584886C70EDF}" type="parTrans" cxnId="{69069DAC-33F2-4BD7-AAD7-43B4E992A445}">
      <dgm:prSet/>
      <dgm:spPr/>
      <dgm:t>
        <a:bodyPr/>
        <a:lstStyle/>
        <a:p>
          <a:endParaRPr lang="en-US"/>
        </a:p>
      </dgm:t>
    </dgm:pt>
    <dgm:pt modelId="{A71DFE6B-0A12-4109-B70B-B4D93ECB304F}" type="sibTrans" cxnId="{69069DAC-33F2-4BD7-AAD7-43B4E992A445}">
      <dgm:prSet/>
      <dgm:spPr/>
      <dgm:t>
        <a:bodyPr/>
        <a:lstStyle/>
        <a:p>
          <a:endParaRPr lang="en-US"/>
        </a:p>
      </dgm:t>
    </dgm:pt>
    <dgm:pt modelId="{C15CA67A-AAE5-4B77-AACD-1B671231CB2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Submit portfolio by October 31</a:t>
          </a:r>
          <a:r>
            <a:rPr lang="en-US" baseline="30000"/>
            <a:t>st</a:t>
          </a:r>
          <a:r>
            <a:rPr lang="en-US"/>
            <a:t> </a:t>
          </a:r>
        </a:p>
      </dgm:t>
    </dgm:pt>
    <dgm:pt modelId="{B596441B-EC70-44F4-A495-911B7C0E8951}" type="parTrans" cxnId="{84B03A94-7AB6-457A-8733-E8FCE69C4E5E}">
      <dgm:prSet/>
      <dgm:spPr/>
      <dgm:t>
        <a:bodyPr/>
        <a:lstStyle/>
        <a:p>
          <a:endParaRPr lang="en-US"/>
        </a:p>
      </dgm:t>
    </dgm:pt>
    <dgm:pt modelId="{C620618C-2BE3-4C8A-B0E8-40A4318B9839}" type="sibTrans" cxnId="{84B03A94-7AB6-457A-8733-E8FCE69C4E5E}">
      <dgm:prSet/>
      <dgm:spPr/>
      <dgm:t>
        <a:bodyPr/>
        <a:lstStyle/>
        <a:p>
          <a:endParaRPr lang="en-US"/>
        </a:p>
      </dgm:t>
    </dgm:pt>
    <dgm:pt modelId="{12CAD444-A9CC-4CBC-92A6-6C81F7FA9CDF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CBIC reviews all portfolios</a:t>
          </a:r>
        </a:p>
      </dgm:t>
    </dgm:pt>
    <dgm:pt modelId="{293C9EB2-3F3E-41FB-959D-A3B6288C1444}" type="parTrans" cxnId="{55A33259-673A-4E32-8C7D-46D69B919400}">
      <dgm:prSet/>
      <dgm:spPr/>
      <dgm:t>
        <a:bodyPr/>
        <a:lstStyle/>
        <a:p>
          <a:endParaRPr lang="en-US"/>
        </a:p>
      </dgm:t>
    </dgm:pt>
    <dgm:pt modelId="{81873A1E-80B4-464F-8A2E-685A31C66311}" type="sibTrans" cxnId="{55A33259-673A-4E32-8C7D-46D69B919400}">
      <dgm:prSet/>
      <dgm:spPr/>
      <dgm:t>
        <a:bodyPr/>
        <a:lstStyle/>
        <a:p>
          <a:endParaRPr lang="en-US"/>
        </a:p>
      </dgm:t>
    </dgm:pt>
    <dgm:pt modelId="{08ECB711-5FA1-491F-96B1-46A9C361D07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If successful, new five-year recertification period begins</a:t>
          </a:r>
        </a:p>
      </dgm:t>
    </dgm:pt>
    <dgm:pt modelId="{56343F40-6935-4572-8402-A3040C09B93B}" type="parTrans" cxnId="{E77D0FB9-029F-41F8-A4AC-E76AD98E84E0}">
      <dgm:prSet/>
      <dgm:spPr/>
      <dgm:t>
        <a:bodyPr/>
        <a:lstStyle/>
        <a:p>
          <a:endParaRPr lang="en-US"/>
        </a:p>
      </dgm:t>
    </dgm:pt>
    <dgm:pt modelId="{CAE3AA0F-B925-411A-9CB1-5A08B039C0A9}" type="sibTrans" cxnId="{E77D0FB9-029F-41F8-A4AC-E76AD98E84E0}">
      <dgm:prSet/>
      <dgm:spPr/>
      <dgm:t>
        <a:bodyPr/>
        <a:lstStyle/>
        <a:p>
          <a:endParaRPr lang="en-US"/>
        </a:p>
      </dgm:t>
    </dgm:pt>
    <dgm:pt modelId="{D119767F-ED1A-4C20-B71C-642A6EFCC88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Record activities and upload verification documents</a:t>
          </a:r>
        </a:p>
      </dgm:t>
    </dgm:pt>
    <dgm:pt modelId="{4EF72B9D-8B5F-48C9-9AAA-8EB133D05BC6}" type="parTrans" cxnId="{D5FD84CB-8FB4-4373-9B93-1262131629F3}">
      <dgm:prSet/>
      <dgm:spPr/>
      <dgm:t>
        <a:bodyPr/>
        <a:lstStyle/>
        <a:p>
          <a:endParaRPr lang="en-US"/>
        </a:p>
      </dgm:t>
    </dgm:pt>
    <dgm:pt modelId="{B9845B16-1FB0-44F7-A3BE-0BF875425D56}" type="sibTrans" cxnId="{D5FD84CB-8FB4-4373-9B93-1262131629F3}">
      <dgm:prSet/>
      <dgm:spPr/>
      <dgm:t>
        <a:bodyPr/>
        <a:lstStyle/>
        <a:p>
          <a:endParaRPr lang="en-US"/>
        </a:p>
      </dgm:t>
    </dgm:pt>
    <dgm:pt modelId="{AF7186AC-411C-454E-B6F6-ADA4F26A1D48}" type="pres">
      <dgm:prSet presAssocID="{A545D741-19B3-4482-9C54-A93EAA8D47A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8096D-BE0D-4B15-8A5E-ECCF49A99CFC}" type="pres">
      <dgm:prSet presAssocID="{A545D741-19B3-4482-9C54-A93EAA8D47AF}" presName="arrow" presStyleLbl="bgShp" presStyleIdx="0" presStyleCnt="1" custLinFactNeighborX="-1996"/>
      <dgm:spPr>
        <a:solidFill>
          <a:srgbClr val="8A1538"/>
        </a:solidFill>
      </dgm:spPr>
    </dgm:pt>
    <dgm:pt modelId="{ED7D6459-FAC1-4131-879D-56D6B202994A}" type="pres">
      <dgm:prSet presAssocID="{A545D741-19B3-4482-9C54-A93EAA8D47AF}" presName="linearProcess" presStyleCnt="0"/>
      <dgm:spPr/>
    </dgm:pt>
    <dgm:pt modelId="{6CC100C5-3C43-46E9-951A-EF5276F01442}" type="pres">
      <dgm:prSet presAssocID="{1E84CF28-AF3B-4DCF-9902-A74AE66F25A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02A40-931E-4146-AC7E-7B1694B2B02D}" type="pres">
      <dgm:prSet presAssocID="{A71DFE6B-0A12-4109-B70B-B4D93ECB304F}" presName="sibTrans" presStyleCnt="0"/>
      <dgm:spPr/>
    </dgm:pt>
    <dgm:pt modelId="{966D73FB-5824-4295-AAEC-7799C14A6D45}" type="pres">
      <dgm:prSet presAssocID="{D119767F-ED1A-4C20-B71C-642A6EFCC88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A1181-ACAB-4D07-B457-C1BC4426912E}" type="pres">
      <dgm:prSet presAssocID="{B9845B16-1FB0-44F7-A3BE-0BF875425D56}" presName="sibTrans" presStyleCnt="0"/>
      <dgm:spPr/>
    </dgm:pt>
    <dgm:pt modelId="{50FE4C9B-A992-4CD4-9A71-100D28139510}" type="pres">
      <dgm:prSet presAssocID="{C15CA67A-AAE5-4B77-AACD-1B671231CB2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FB00F-42E4-4123-9229-9FBE364143FF}" type="pres">
      <dgm:prSet presAssocID="{C620618C-2BE3-4C8A-B0E8-40A4318B9839}" presName="sibTrans" presStyleCnt="0"/>
      <dgm:spPr/>
    </dgm:pt>
    <dgm:pt modelId="{59097B84-E84B-4214-9975-629E65EF979D}" type="pres">
      <dgm:prSet presAssocID="{12CAD444-A9CC-4CBC-92A6-6C81F7FA9CD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8B2F2-D023-42E4-A1D3-28D8CF07D99D}" type="pres">
      <dgm:prSet presAssocID="{81873A1E-80B4-464F-8A2E-685A31C66311}" presName="sibTrans" presStyleCnt="0"/>
      <dgm:spPr/>
    </dgm:pt>
    <dgm:pt modelId="{B80165FA-4302-49B2-8F8B-4F0A457EC602}" type="pres">
      <dgm:prSet presAssocID="{08ECB711-5FA1-491F-96B1-46A9C361D07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318A5E-4365-404B-8370-259BC3799603}" type="presOf" srcId="{08ECB711-5FA1-491F-96B1-46A9C361D079}" destId="{B80165FA-4302-49B2-8F8B-4F0A457EC602}" srcOrd="0" destOrd="0" presId="urn:microsoft.com/office/officeart/2005/8/layout/hProcess9"/>
    <dgm:cxn modelId="{55A33259-673A-4E32-8C7D-46D69B919400}" srcId="{A545D741-19B3-4482-9C54-A93EAA8D47AF}" destId="{12CAD444-A9CC-4CBC-92A6-6C81F7FA9CDF}" srcOrd="3" destOrd="0" parTransId="{293C9EB2-3F3E-41FB-959D-A3B6288C1444}" sibTransId="{81873A1E-80B4-464F-8A2E-685A31C66311}"/>
    <dgm:cxn modelId="{E77D0FB9-029F-41F8-A4AC-E76AD98E84E0}" srcId="{A545D741-19B3-4482-9C54-A93EAA8D47AF}" destId="{08ECB711-5FA1-491F-96B1-46A9C361D079}" srcOrd="4" destOrd="0" parTransId="{56343F40-6935-4572-8402-A3040C09B93B}" sibTransId="{CAE3AA0F-B925-411A-9CB1-5A08B039C0A9}"/>
    <dgm:cxn modelId="{27D91694-5BBF-462A-A260-591FA152267B}" type="presOf" srcId="{A545D741-19B3-4482-9C54-A93EAA8D47AF}" destId="{AF7186AC-411C-454E-B6F6-ADA4F26A1D48}" srcOrd="0" destOrd="0" presId="urn:microsoft.com/office/officeart/2005/8/layout/hProcess9"/>
    <dgm:cxn modelId="{D5FD84CB-8FB4-4373-9B93-1262131629F3}" srcId="{A545D741-19B3-4482-9C54-A93EAA8D47AF}" destId="{D119767F-ED1A-4C20-B71C-642A6EFCC888}" srcOrd="1" destOrd="0" parTransId="{4EF72B9D-8B5F-48C9-9AAA-8EB133D05BC6}" sibTransId="{B9845B16-1FB0-44F7-A3BE-0BF875425D56}"/>
    <dgm:cxn modelId="{84B03A94-7AB6-457A-8733-E8FCE69C4E5E}" srcId="{A545D741-19B3-4482-9C54-A93EAA8D47AF}" destId="{C15CA67A-AAE5-4B77-AACD-1B671231CB27}" srcOrd="2" destOrd="0" parTransId="{B596441B-EC70-44F4-A495-911B7C0E8951}" sibTransId="{C620618C-2BE3-4C8A-B0E8-40A4318B9839}"/>
    <dgm:cxn modelId="{C06525F7-4977-4395-9EF6-03954F3797ED}" type="presOf" srcId="{D119767F-ED1A-4C20-B71C-642A6EFCC888}" destId="{966D73FB-5824-4295-AAEC-7799C14A6D45}" srcOrd="0" destOrd="0" presId="urn:microsoft.com/office/officeart/2005/8/layout/hProcess9"/>
    <dgm:cxn modelId="{69069DAC-33F2-4BD7-AAD7-43B4E992A445}" srcId="{A545D741-19B3-4482-9C54-A93EAA8D47AF}" destId="{1E84CF28-AF3B-4DCF-9902-A74AE66F25AC}" srcOrd="0" destOrd="0" parTransId="{A7B9E591-A7CD-41CE-8F47-584886C70EDF}" sibTransId="{A71DFE6B-0A12-4109-B70B-B4D93ECB304F}"/>
    <dgm:cxn modelId="{13407CAF-C6BA-40E4-BD26-81BE289C4D90}" type="presOf" srcId="{C15CA67A-AAE5-4B77-AACD-1B671231CB27}" destId="{50FE4C9B-A992-4CD4-9A71-100D28139510}" srcOrd="0" destOrd="0" presId="urn:microsoft.com/office/officeart/2005/8/layout/hProcess9"/>
    <dgm:cxn modelId="{155E2FDE-5CCB-496D-B0BD-6371ABEBF57B}" type="presOf" srcId="{1E84CF28-AF3B-4DCF-9902-A74AE66F25AC}" destId="{6CC100C5-3C43-46E9-951A-EF5276F01442}" srcOrd="0" destOrd="0" presId="urn:microsoft.com/office/officeart/2005/8/layout/hProcess9"/>
    <dgm:cxn modelId="{A7C39019-3529-448F-ACFD-AA909131E198}" type="presOf" srcId="{12CAD444-A9CC-4CBC-92A6-6C81F7FA9CDF}" destId="{59097B84-E84B-4214-9975-629E65EF979D}" srcOrd="0" destOrd="0" presId="urn:microsoft.com/office/officeart/2005/8/layout/hProcess9"/>
    <dgm:cxn modelId="{26C9ED93-6064-4191-BC1F-1B28F9C3749B}" type="presParOf" srcId="{AF7186AC-411C-454E-B6F6-ADA4F26A1D48}" destId="{D6A8096D-BE0D-4B15-8A5E-ECCF49A99CFC}" srcOrd="0" destOrd="0" presId="urn:microsoft.com/office/officeart/2005/8/layout/hProcess9"/>
    <dgm:cxn modelId="{CF154D54-78C5-436E-AF7C-C2540A48273E}" type="presParOf" srcId="{AF7186AC-411C-454E-B6F6-ADA4F26A1D48}" destId="{ED7D6459-FAC1-4131-879D-56D6B202994A}" srcOrd="1" destOrd="0" presId="urn:microsoft.com/office/officeart/2005/8/layout/hProcess9"/>
    <dgm:cxn modelId="{B33FB42D-78B7-45C9-96C2-1B1AAFC6EB39}" type="presParOf" srcId="{ED7D6459-FAC1-4131-879D-56D6B202994A}" destId="{6CC100C5-3C43-46E9-951A-EF5276F01442}" srcOrd="0" destOrd="0" presId="urn:microsoft.com/office/officeart/2005/8/layout/hProcess9"/>
    <dgm:cxn modelId="{CCF7B4BD-9D86-48BA-A7D7-00AE6D6E70DB}" type="presParOf" srcId="{ED7D6459-FAC1-4131-879D-56D6B202994A}" destId="{09002A40-931E-4146-AC7E-7B1694B2B02D}" srcOrd="1" destOrd="0" presId="urn:microsoft.com/office/officeart/2005/8/layout/hProcess9"/>
    <dgm:cxn modelId="{6E151AD2-B702-4149-ACF7-6305A6A9CD1F}" type="presParOf" srcId="{ED7D6459-FAC1-4131-879D-56D6B202994A}" destId="{966D73FB-5824-4295-AAEC-7799C14A6D45}" srcOrd="2" destOrd="0" presId="urn:microsoft.com/office/officeart/2005/8/layout/hProcess9"/>
    <dgm:cxn modelId="{57A2C566-49A8-418A-8F09-A4D817F642FB}" type="presParOf" srcId="{ED7D6459-FAC1-4131-879D-56D6B202994A}" destId="{390A1181-ACAB-4D07-B457-C1BC4426912E}" srcOrd="3" destOrd="0" presId="urn:microsoft.com/office/officeart/2005/8/layout/hProcess9"/>
    <dgm:cxn modelId="{6891CB49-6784-4B46-A7F7-1D05AF1AF6FE}" type="presParOf" srcId="{ED7D6459-FAC1-4131-879D-56D6B202994A}" destId="{50FE4C9B-A992-4CD4-9A71-100D28139510}" srcOrd="4" destOrd="0" presId="urn:microsoft.com/office/officeart/2005/8/layout/hProcess9"/>
    <dgm:cxn modelId="{0F9CA2F8-3565-473E-95A5-62D32D09A50B}" type="presParOf" srcId="{ED7D6459-FAC1-4131-879D-56D6B202994A}" destId="{FF4FB00F-42E4-4123-9229-9FBE364143FF}" srcOrd="5" destOrd="0" presId="urn:microsoft.com/office/officeart/2005/8/layout/hProcess9"/>
    <dgm:cxn modelId="{FD2973C0-070B-4295-85BF-069F4CC743DC}" type="presParOf" srcId="{ED7D6459-FAC1-4131-879D-56D6B202994A}" destId="{59097B84-E84B-4214-9975-629E65EF979D}" srcOrd="6" destOrd="0" presId="urn:microsoft.com/office/officeart/2005/8/layout/hProcess9"/>
    <dgm:cxn modelId="{26050557-92A4-4007-B900-CA9909ABBAB2}" type="presParOf" srcId="{ED7D6459-FAC1-4131-879D-56D6B202994A}" destId="{8EB8B2F2-D023-42E4-A1D3-28D8CF07D99D}" srcOrd="7" destOrd="0" presId="urn:microsoft.com/office/officeart/2005/8/layout/hProcess9"/>
    <dgm:cxn modelId="{9F9831FD-7E5C-4077-98C4-21805F8D8217}" type="presParOf" srcId="{ED7D6459-FAC1-4131-879D-56D6B202994A}" destId="{B80165FA-4302-49B2-8F8B-4F0A457EC60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1967C4-73F0-4E30-80E7-1C4BA206602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1067051-0C6F-433E-9320-EC62CBF5C68C}">
      <dgm:prSet/>
      <dgm:spPr/>
      <dgm:t>
        <a:bodyPr/>
        <a:lstStyle/>
        <a:p>
          <a:r>
            <a:rPr lang="en-US"/>
            <a:t>Identification of Infectious Disease Processes </a:t>
          </a:r>
        </a:p>
      </dgm:t>
    </dgm:pt>
    <dgm:pt modelId="{173FFEDB-4485-40C7-8C82-E41FF38C9F0C}" type="parTrans" cxnId="{8809F40F-94AA-4B50-AEE1-B07CB7F921E5}">
      <dgm:prSet/>
      <dgm:spPr/>
      <dgm:t>
        <a:bodyPr/>
        <a:lstStyle/>
        <a:p>
          <a:endParaRPr lang="en-US"/>
        </a:p>
      </dgm:t>
    </dgm:pt>
    <dgm:pt modelId="{5403C74D-7107-462B-AA46-67806A57EDCC}" type="sibTrans" cxnId="{8809F40F-94AA-4B50-AEE1-B07CB7F921E5}">
      <dgm:prSet/>
      <dgm:spPr/>
      <dgm:t>
        <a:bodyPr/>
        <a:lstStyle/>
        <a:p>
          <a:endParaRPr lang="en-US"/>
        </a:p>
      </dgm:t>
    </dgm:pt>
    <dgm:pt modelId="{22A84F22-5D5E-4578-95A6-69403A6546CD}">
      <dgm:prSet/>
      <dgm:spPr/>
      <dgm:t>
        <a:bodyPr/>
        <a:lstStyle/>
        <a:p>
          <a:r>
            <a:rPr lang="en-US"/>
            <a:t>Surveillance and Epidemiologic Investigation</a:t>
          </a:r>
        </a:p>
      </dgm:t>
    </dgm:pt>
    <dgm:pt modelId="{C6E5B5FF-9F45-4139-A9EE-12E42733748D}" type="parTrans" cxnId="{24A52A1E-79C1-48FB-992E-8C889045108E}">
      <dgm:prSet/>
      <dgm:spPr/>
      <dgm:t>
        <a:bodyPr/>
        <a:lstStyle/>
        <a:p>
          <a:endParaRPr lang="en-US"/>
        </a:p>
      </dgm:t>
    </dgm:pt>
    <dgm:pt modelId="{E8B13745-D3BF-4EA7-9AE1-1AACBEBA0005}" type="sibTrans" cxnId="{24A52A1E-79C1-48FB-992E-8C889045108E}">
      <dgm:prSet/>
      <dgm:spPr/>
      <dgm:t>
        <a:bodyPr/>
        <a:lstStyle/>
        <a:p>
          <a:endParaRPr lang="en-US"/>
        </a:p>
      </dgm:t>
    </dgm:pt>
    <dgm:pt modelId="{5AD5D01B-7FC4-422E-A13A-0D57A9FF601A}">
      <dgm:prSet/>
      <dgm:spPr/>
      <dgm:t>
        <a:bodyPr/>
        <a:lstStyle/>
        <a:p>
          <a:r>
            <a:rPr lang="en-US"/>
            <a:t>Preventing/Controlling the Transmission of Infectious Agents</a:t>
          </a:r>
        </a:p>
      </dgm:t>
    </dgm:pt>
    <dgm:pt modelId="{1C9E0F2D-3C8F-40F7-B110-875CFD9C8457}" type="parTrans" cxnId="{884163BC-32D5-4EDE-91E7-AE8383DE57F9}">
      <dgm:prSet/>
      <dgm:spPr/>
      <dgm:t>
        <a:bodyPr/>
        <a:lstStyle/>
        <a:p>
          <a:endParaRPr lang="en-US"/>
        </a:p>
      </dgm:t>
    </dgm:pt>
    <dgm:pt modelId="{D54911B5-180A-4A25-BF60-9E088BA46F05}" type="sibTrans" cxnId="{884163BC-32D5-4EDE-91E7-AE8383DE57F9}">
      <dgm:prSet/>
      <dgm:spPr/>
      <dgm:t>
        <a:bodyPr/>
        <a:lstStyle/>
        <a:p>
          <a:endParaRPr lang="en-US"/>
        </a:p>
      </dgm:t>
    </dgm:pt>
    <dgm:pt modelId="{A79226D8-E251-4181-9FE5-9336BB78A70F}">
      <dgm:prSet/>
      <dgm:spPr/>
      <dgm:t>
        <a:bodyPr/>
        <a:lstStyle/>
        <a:p>
          <a:r>
            <a:rPr lang="en-US"/>
            <a:t>Employee/Occupational Health </a:t>
          </a:r>
        </a:p>
      </dgm:t>
    </dgm:pt>
    <dgm:pt modelId="{FE2E8320-E6FF-48A6-BD06-BBAB5A536F1A}" type="parTrans" cxnId="{5420F4D9-37AE-43F6-AB9D-82AC0BED90E7}">
      <dgm:prSet/>
      <dgm:spPr/>
      <dgm:t>
        <a:bodyPr/>
        <a:lstStyle/>
        <a:p>
          <a:endParaRPr lang="en-US"/>
        </a:p>
      </dgm:t>
    </dgm:pt>
    <dgm:pt modelId="{930B8EC1-E099-40B0-81CA-E09B9FBE7584}" type="sibTrans" cxnId="{5420F4D9-37AE-43F6-AB9D-82AC0BED90E7}">
      <dgm:prSet/>
      <dgm:spPr/>
      <dgm:t>
        <a:bodyPr/>
        <a:lstStyle/>
        <a:p>
          <a:endParaRPr lang="en-US"/>
        </a:p>
      </dgm:t>
    </dgm:pt>
    <dgm:pt modelId="{043C81FA-EEE7-4B73-9F1A-1F2AFBE4C847}">
      <dgm:prSet/>
      <dgm:spPr/>
      <dgm:t>
        <a:bodyPr/>
        <a:lstStyle/>
        <a:p>
          <a:r>
            <a:rPr lang="en-US"/>
            <a:t>Management and Communication </a:t>
          </a:r>
        </a:p>
      </dgm:t>
    </dgm:pt>
    <dgm:pt modelId="{F8BAF2D0-75EE-4247-BD7B-BE8ACEDCE159}" type="parTrans" cxnId="{CABE4FC4-904C-4F2F-8456-923986D66640}">
      <dgm:prSet/>
      <dgm:spPr/>
      <dgm:t>
        <a:bodyPr/>
        <a:lstStyle/>
        <a:p>
          <a:endParaRPr lang="en-US"/>
        </a:p>
      </dgm:t>
    </dgm:pt>
    <dgm:pt modelId="{261D7A1F-5254-4B0F-9C7F-7EAB3DB48A46}" type="sibTrans" cxnId="{CABE4FC4-904C-4F2F-8456-923986D66640}">
      <dgm:prSet/>
      <dgm:spPr/>
      <dgm:t>
        <a:bodyPr/>
        <a:lstStyle/>
        <a:p>
          <a:endParaRPr lang="en-US"/>
        </a:p>
      </dgm:t>
    </dgm:pt>
    <dgm:pt modelId="{5E2A6B8B-5BEC-44BC-BD4F-2C0C3528EBB5}">
      <dgm:prSet/>
      <dgm:spPr/>
      <dgm:t>
        <a:bodyPr/>
        <a:lstStyle/>
        <a:p>
          <a:r>
            <a:rPr lang="en-US"/>
            <a:t>Education and Research </a:t>
          </a:r>
        </a:p>
      </dgm:t>
    </dgm:pt>
    <dgm:pt modelId="{93444A45-593C-4345-BA16-4127B15109A4}" type="parTrans" cxnId="{D43CD52B-7FBF-4C2D-8161-030C31CC3B0B}">
      <dgm:prSet/>
      <dgm:spPr/>
      <dgm:t>
        <a:bodyPr/>
        <a:lstStyle/>
        <a:p>
          <a:endParaRPr lang="en-US"/>
        </a:p>
      </dgm:t>
    </dgm:pt>
    <dgm:pt modelId="{F24B262D-31BB-440F-89AF-72143BD2446C}" type="sibTrans" cxnId="{D43CD52B-7FBF-4C2D-8161-030C31CC3B0B}">
      <dgm:prSet/>
      <dgm:spPr/>
      <dgm:t>
        <a:bodyPr/>
        <a:lstStyle/>
        <a:p>
          <a:endParaRPr lang="en-US"/>
        </a:p>
      </dgm:t>
    </dgm:pt>
    <dgm:pt modelId="{98C45F41-B9B8-4B23-9189-3F27C6DAD87E}">
      <dgm:prSet/>
      <dgm:spPr/>
      <dgm:t>
        <a:bodyPr/>
        <a:lstStyle/>
        <a:p>
          <a:r>
            <a:rPr lang="en-US"/>
            <a:t>Environment of Care </a:t>
          </a:r>
        </a:p>
      </dgm:t>
    </dgm:pt>
    <dgm:pt modelId="{3E1376EF-6513-4B3E-B16F-4D553A23C172}" type="parTrans" cxnId="{9CB5DEA4-3DD4-49CA-8C87-5376EE9EFD73}">
      <dgm:prSet/>
      <dgm:spPr/>
      <dgm:t>
        <a:bodyPr/>
        <a:lstStyle/>
        <a:p>
          <a:endParaRPr lang="en-US"/>
        </a:p>
      </dgm:t>
    </dgm:pt>
    <dgm:pt modelId="{5B430DD7-26A2-4E49-B5F5-CAA411700B1C}" type="sibTrans" cxnId="{9CB5DEA4-3DD4-49CA-8C87-5376EE9EFD73}">
      <dgm:prSet/>
      <dgm:spPr/>
      <dgm:t>
        <a:bodyPr/>
        <a:lstStyle/>
        <a:p>
          <a:endParaRPr lang="en-US"/>
        </a:p>
      </dgm:t>
    </dgm:pt>
    <dgm:pt modelId="{94D0E5EA-7950-42A8-843A-9DEAAAFD2CC0}">
      <dgm:prSet/>
      <dgm:spPr/>
      <dgm:t>
        <a:bodyPr/>
        <a:lstStyle/>
        <a:p>
          <a:r>
            <a:rPr lang="en-US"/>
            <a:t>Cleaning, Sterilization, Disinfection, Asepsis</a:t>
          </a:r>
        </a:p>
      </dgm:t>
    </dgm:pt>
    <dgm:pt modelId="{B07560AD-17E8-485D-A8BD-A1C1286EC1FB}" type="parTrans" cxnId="{AF0FB813-9EE9-483B-AC4E-70ABB5EE82A6}">
      <dgm:prSet/>
      <dgm:spPr/>
      <dgm:t>
        <a:bodyPr/>
        <a:lstStyle/>
        <a:p>
          <a:endParaRPr lang="en-US"/>
        </a:p>
      </dgm:t>
    </dgm:pt>
    <dgm:pt modelId="{C6FEDC48-B687-4C1E-BC37-074B3C7BA5D1}" type="sibTrans" cxnId="{AF0FB813-9EE9-483B-AC4E-70ABB5EE82A6}">
      <dgm:prSet/>
      <dgm:spPr/>
      <dgm:t>
        <a:bodyPr/>
        <a:lstStyle/>
        <a:p>
          <a:endParaRPr lang="en-US"/>
        </a:p>
      </dgm:t>
    </dgm:pt>
    <dgm:pt modelId="{8D28A144-654E-4B25-9D69-55FA964163F6}" type="pres">
      <dgm:prSet presAssocID="{D41967C4-73F0-4E30-80E7-1C4BA206602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7122F1D-4139-4416-A9F3-29D2F4D9C767}" type="pres">
      <dgm:prSet presAssocID="{81067051-0C6F-433E-9320-EC62CBF5C68C}" presName="thickLine" presStyleLbl="alignNode1" presStyleIdx="0" presStyleCnt="8"/>
      <dgm:spPr/>
    </dgm:pt>
    <dgm:pt modelId="{EE122413-4722-4154-9655-C3D5F916F7DD}" type="pres">
      <dgm:prSet presAssocID="{81067051-0C6F-433E-9320-EC62CBF5C68C}" presName="horz1" presStyleCnt="0"/>
      <dgm:spPr/>
    </dgm:pt>
    <dgm:pt modelId="{2583EF5E-F6AD-48B8-B095-3F1B17112FC9}" type="pres">
      <dgm:prSet presAssocID="{81067051-0C6F-433E-9320-EC62CBF5C68C}" presName="tx1" presStyleLbl="revTx" presStyleIdx="0" presStyleCnt="8"/>
      <dgm:spPr/>
      <dgm:t>
        <a:bodyPr/>
        <a:lstStyle/>
        <a:p>
          <a:endParaRPr lang="en-US"/>
        </a:p>
      </dgm:t>
    </dgm:pt>
    <dgm:pt modelId="{423917C8-A22E-4D60-A34E-F9C0AD00859D}" type="pres">
      <dgm:prSet presAssocID="{81067051-0C6F-433E-9320-EC62CBF5C68C}" presName="vert1" presStyleCnt="0"/>
      <dgm:spPr/>
    </dgm:pt>
    <dgm:pt modelId="{5697AA94-E546-42F9-A793-A6F6E69981A9}" type="pres">
      <dgm:prSet presAssocID="{22A84F22-5D5E-4578-95A6-69403A6546CD}" presName="thickLine" presStyleLbl="alignNode1" presStyleIdx="1" presStyleCnt="8"/>
      <dgm:spPr/>
    </dgm:pt>
    <dgm:pt modelId="{1B05A798-4603-4B7E-8103-234AC8113579}" type="pres">
      <dgm:prSet presAssocID="{22A84F22-5D5E-4578-95A6-69403A6546CD}" presName="horz1" presStyleCnt="0"/>
      <dgm:spPr/>
    </dgm:pt>
    <dgm:pt modelId="{AD7B00EF-D598-43DE-BC0C-0E94FBE58F66}" type="pres">
      <dgm:prSet presAssocID="{22A84F22-5D5E-4578-95A6-69403A6546CD}" presName="tx1" presStyleLbl="revTx" presStyleIdx="1" presStyleCnt="8"/>
      <dgm:spPr/>
      <dgm:t>
        <a:bodyPr/>
        <a:lstStyle/>
        <a:p>
          <a:endParaRPr lang="en-US"/>
        </a:p>
      </dgm:t>
    </dgm:pt>
    <dgm:pt modelId="{97C3919A-822E-46C2-B1E9-63D3407F2C97}" type="pres">
      <dgm:prSet presAssocID="{22A84F22-5D5E-4578-95A6-69403A6546CD}" presName="vert1" presStyleCnt="0"/>
      <dgm:spPr/>
    </dgm:pt>
    <dgm:pt modelId="{788BB727-D010-487E-B046-08D48AE724C6}" type="pres">
      <dgm:prSet presAssocID="{5AD5D01B-7FC4-422E-A13A-0D57A9FF601A}" presName="thickLine" presStyleLbl="alignNode1" presStyleIdx="2" presStyleCnt="8"/>
      <dgm:spPr/>
    </dgm:pt>
    <dgm:pt modelId="{AF5CD5ED-6F2B-4CC5-AE32-F193E2BCC463}" type="pres">
      <dgm:prSet presAssocID="{5AD5D01B-7FC4-422E-A13A-0D57A9FF601A}" presName="horz1" presStyleCnt="0"/>
      <dgm:spPr/>
    </dgm:pt>
    <dgm:pt modelId="{E0D5F720-2556-44D0-B9F0-F631DF1E0113}" type="pres">
      <dgm:prSet presAssocID="{5AD5D01B-7FC4-422E-A13A-0D57A9FF601A}" presName="tx1" presStyleLbl="revTx" presStyleIdx="2" presStyleCnt="8"/>
      <dgm:spPr/>
      <dgm:t>
        <a:bodyPr/>
        <a:lstStyle/>
        <a:p>
          <a:endParaRPr lang="en-US"/>
        </a:p>
      </dgm:t>
    </dgm:pt>
    <dgm:pt modelId="{6EB1939F-DADE-4AE4-8608-C30D62DA4E1F}" type="pres">
      <dgm:prSet presAssocID="{5AD5D01B-7FC4-422E-A13A-0D57A9FF601A}" presName="vert1" presStyleCnt="0"/>
      <dgm:spPr/>
    </dgm:pt>
    <dgm:pt modelId="{8C3EC05D-2C3E-4FEF-9A5E-7E7BF0B9525D}" type="pres">
      <dgm:prSet presAssocID="{A79226D8-E251-4181-9FE5-9336BB78A70F}" presName="thickLine" presStyleLbl="alignNode1" presStyleIdx="3" presStyleCnt="8"/>
      <dgm:spPr/>
    </dgm:pt>
    <dgm:pt modelId="{D27AA2A8-BA5F-4CA4-BDEB-DDC288B4A22F}" type="pres">
      <dgm:prSet presAssocID="{A79226D8-E251-4181-9FE5-9336BB78A70F}" presName="horz1" presStyleCnt="0"/>
      <dgm:spPr/>
    </dgm:pt>
    <dgm:pt modelId="{2D458829-FB31-447C-8CB8-E5A9098BCD60}" type="pres">
      <dgm:prSet presAssocID="{A79226D8-E251-4181-9FE5-9336BB78A70F}" presName="tx1" presStyleLbl="revTx" presStyleIdx="3" presStyleCnt="8"/>
      <dgm:spPr/>
      <dgm:t>
        <a:bodyPr/>
        <a:lstStyle/>
        <a:p>
          <a:endParaRPr lang="en-US"/>
        </a:p>
      </dgm:t>
    </dgm:pt>
    <dgm:pt modelId="{7B86E42D-0A3C-4C51-B621-45D62CCFE0A3}" type="pres">
      <dgm:prSet presAssocID="{A79226D8-E251-4181-9FE5-9336BB78A70F}" presName="vert1" presStyleCnt="0"/>
      <dgm:spPr/>
    </dgm:pt>
    <dgm:pt modelId="{9CB94CEA-DB71-459E-9115-9A51F5075BDB}" type="pres">
      <dgm:prSet presAssocID="{043C81FA-EEE7-4B73-9F1A-1F2AFBE4C847}" presName="thickLine" presStyleLbl="alignNode1" presStyleIdx="4" presStyleCnt="8"/>
      <dgm:spPr/>
    </dgm:pt>
    <dgm:pt modelId="{AC73240E-556C-47D7-BFD4-587966C7A493}" type="pres">
      <dgm:prSet presAssocID="{043C81FA-EEE7-4B73-9F1A-1F2AFBE4C847}" presName="horz1" presStyleCnt="0"/>
      <dgm:spPr/>
    </dgm:pt>
    <dgm:pt modelId="{AC0C53C5-0299-4B64-B6F3-CAA033969BDD}" type="pres">
      <dgm:prSet presAssocID="{043C81FA-EEE7-4B73-9F1A-1F2AFBE4C847}" presName="tx1" presStyleLbl="revTx" presStyleIdx="4" presStyleCnt="8"/>
      <dgm:spPr/>
      <dgm:t>
        <a:bodyPr/>
        <a:lstStyle/>
        <a:p>
          <a:endParaRPr lang="en-US"/>
        </a:p>
      </dgm:t>
    </dgm:pt>
    <dgm:pt modelId="{B8B1F533-D590-4FC8-B367-068E4E006496}" type="pres">
      <dgm:prSet presAssocID="{043C81FA-EEE7-4B73-9F1A-1F2AFBE4C847}" presName="vert1" presStyleCnt="0"/>
      <dgm:spPr/>
    </dgm:pt>
    <dgm:pt modelId="{99CFDC02-736F-43CE-9772-ECF8499AE4D7}" type="pres">
      <dgm:prSet presAssocID="{5E2A6B8B-5BEC-44BC-BD4F-2C0C3528EBB5}" presName="thickLine" presStyleLbl="alignNode1" presStyleIdx="5" presStyleCnt="8"/>
      <dgm:spPr/>
    </dgm:pt>
    <dgm:pt modelId="{89D850E7-90EF-4353-9907-BF26671CAEB8}" type="pres">
      <dgm:prSet presAssocID="{5E2A6B8B-5BEC-44BC-BD4F-2C0C3528EBB5}" presName="horz1" presStyleCnt="0"/>
      <dgm:spPr/>
    </dgm:pt>
    <dgm:pt modelId="{FC5C47E5-C722-46F7-87BF-A1DFBE898BA4}" type="pres">
      <dgm:prSet presAssocID="{5E2A6B8B-5BEC-44BC-BD4F-2C0C3528EBB5}" presName="tx1" presStyleLbl="revTx" presStyleIdx="5" presStyleCnt="8"/>
      <dgm:spPr/>
      <dgm:t>
        <a:bodyPr/>
        <a:lstStyle/>
        <a:p>
          <a:endParaRPr lang="en-US"/>
        </a:p>
      </dgm:t>
    </dgm:pt>
    <dgm:pt modelId="{0DBB6FDF-9F30-4675-B27B-7BC85608ACB3}" type="pres">
      <dgm:prSet presAssocID="{5E2A6B8B-5BEC-44BC-BD4F-2C0C3528EBB5}" presName="vert1" presStyleCnt="0"/>
      <dgm:spPr/>
    </dgm:pt>
    <dgm:pt modelId="{DEEA76E1-D293-48DD-A927-F0C83255206A}" type="pres">
      <dgm:prSet presAssocID="{98C45F41-B9B8-4B23-9189-3F27C6DAD87E}" presName="thickLine" presStyleLbl="alignNode1" presStyleIdx="6" presStyleCnt="8"/>
      <dgm:spPr/>
    </dgm:pt>
    <dgm:pt modelId="{9419AB7E-A661-433F-A17A-F2931C7DC699}" type="pres">
      <dgm:prSet presAssocID="{98C45F41-B9B8-4B23-9189-3F27C6DAD87E}" presName="horz1" presStyleCnt="0"/>
      <dgm:spPr/>
    </dgm:pt>
    <dgm:pt modelId="{BB2DC1F6-41BB-4024-8241-EF817F128115}" type="pres">
      <dgm:prSet presAssocID="{98C45F41-B9B8-4B23-9189-3F27C6DAD87E}" presName="tx1" presStyleLbl="revTx" presStyleIdx="6" presStyleCnt="8"/>
      <dgm:spPr/>
      <dgm:t>
        <a:bodyPr/>
        <a:lstStyle/>
        <a:p>
          <a:endParaRPr lang="en-US"/>
        </a:p>
      </dgm:t>
    </dgm:pt>
    <dgm:pt modelId="{B93CD9CD-9F07-46A8-BBDE-CF91DD63671C}" type="pres">
      <dgm:prSet presAssocID="{98C45F41-B9B8-4B23-9189-3F27C6DAD87E}" presName="vert1" presStyleCnt="0"/>
      <dgm:spPr/>
    </dgm:pt>
    <dgm:pt modelId="{75EEC578-8BA8-4FCA-AB8C-A22A7B7092CF}" type="pres">
      <dgm:prSet presAssocID="{94D0E5EA-7950-42A8-843A-9DEAAAFD2CC0}" presName="thickLine" presStyleLbl="alignNode1" presStyleIdx="7" presStyleCnt="8"/>
      <dgm:spPr/>
    </dgm:pt>
    <dgm:pt modelId="{AFA6B71F-71E4-4596-8A2B-5DF960EC6500}" type="pres">
      <dgm:prSet presAssocID="{94D0E5EA-7950-42A8-843A-9DEAAAFD2CC0}" presName="horz1" presStyleCnt="0"/>
      <dgm:spPr/>
    </dgm:pt>
    <dgm:pt modelId="{AA4DC42B-10D3-413F-9F78-7D8851EDED55}" type="pres">
      <dgm:prSet presAssocID="{94D0E5EA-7950-42A8-843A-9DEAAAFD2CC0}" presName="tx1" presStyleLbl="revTx" presStyleIdx="7" presStyleCnt="8"/>
      <dgm:spPr/>
      <dgm:t>
        <a:bodyPr/>
        <a:lstStyle/>
        <a:p>
          <a:endParaRPr lang="en-US"/>
        </a:p>
      </dgm:t>
    </dgm:pt>
    <dgm:pt modelId="{E922D4F1-0C0C-42D7-9F3F-1D991764623E}" type="pres">
      <dgm:prSet presAssocID="{94D0E5EA-7950-42A8-843A-9DEAAAFD2CC0}" presName="vert1" presStyleCnt="0"/>
      <dgm:spPr/>
    </dgm:pt>
  </dgm:ptLst>
  <dgm:cxnLst>
    <dgm:cxn modelId="{5FEB025C-BC4B-4CF8-BC9E-26CACAC97118}" type="presOf" srcId="{043C81FA-EEE7-4B73-9F1A-1F2AFBE4C847}" destId="{AC0C53C5-0299-4B64-B6F3-CAA033969BDD}" srcOrd="0" destOrd="0" presId="urn:microsoft.com/office/officeart/2008/layout/LinedList"/>
    <dgm:cxn modelId="{376DF984-350D-4599-BA8C-4B7690A020F3}" type="presOf" srcId="{5AD5D01B-7FC4-422E-A13A-0D57A9FF601A}" destId="{E0D5F720-2556-44D0-B9F0-F631DF1E0113}" srcOrd="0" destOrd="0" presId="urn:microsoft.com/office/officeart/2008/layout/LinedList"/>
    <dgm:cxn modelId="{24A52A1E-79C1-48FB-992E-8C889045108E}" srcId="{D41967C4-73F0-4E30-80E7-1C4BA2066020}" destId="{22A84F22-5D5E-4578-95A6-69403A6546CD}" srcOrd="1" destOrd="0" parTransId="{C6E5B5FF-9F45-4139-A9EE-12E42733748D}" sibTransId="{E8B13745-D3BF-4EA7-9AE1-1AACBEBA0005}"/>
    <dgm:cxn modelId="{AF0FB813-9EE9-483B-AC4E-70ABB5EE82A6}" srcId="{D41967C4-73F0-4E30-80E7-1C4BA2066020}" destId="{94D0E5EA-7950-42A8-843A-9DEAAAFD2CC0}" srcOrd="7" destOrd="0" parTransId="{B07560AD-17E8-485D-A8BD-A1C1286EC1FB}" sibTransId="{C6FEDC48-B687-4C1E-BC37-074B3C7BA5D1}"/>
    <dgm:cxn modelId="{D43CD52B-7FBF-4C2D-8161-030C31CC3B0B}" srcId="{D41967C4-73F0-4E30-80E7-1C4BA2066020}" destId="{5E2A6B8B-5BEC-44BC-BD4F-2C0C3528EBB5}" srcOrd="5" destOrd="0" parTransId="{93444A45-593C-4345-BA16-4127B15109A4}" sibTransId="{F24B262D-31BB-440F-89AF-72143BD2446C}"/>
    <dgm:cxn modelId="{435471B9-6531-467B-BCFB-2C5DA752525F}" type="presOf" srcId="{98C45F41-B9B8-4B23-9189-3F27C6DAD87E}" destId="{BB2DC1F6-41BB-4024-8241-EF817F128115}" srcOrd="0" destOrd="0" presId="urn:microsoft.com/office/officeart/2008/layout/LinedList"/>
    <dgm:cxn modelId="{884163BC-32D5-4EDE-91E7-AE8383DE57F9}" srcId="{D41967C4-73F0-4E30-80E7-1C4BA2066020}" destId="{5AD5D01B-7FC4-422E-A13A-0D57A9FF601A}" srcOrd="2" destOrd="0" parTransId="{1C9E0F2D-3C8F-40F7-B110-875CFD9C8457}" sibTransId="{D54911B5-180A-4A25-BF60-9E088BA46F05}"/>
    <dgm:cxn modelId="{8809F40F-94AA-4B50-AEE1-B07CB7F921E5}" srcId="{D41967C4-73F0-4E30-80E7-1C4BA2066020}" destId="{81067051-0C6F-433E-9320-EC62CBF5C68C}" srcOrd="0" destOrd="0" parTransId="{173FFEDB-4485-40C7-8C82-E41FF38C9F0C}" sibTransId="{5403C74D-7107-462B-AA46-67806A57EDCC}"/>
    <dgm:cxn modelId="{B2F52441-D264-4F7B-9076-AC13344D5662}" type="presOf" srcId="{D41967C4-73F0-4E30-80E7-1C4BA2066020}" destId="{8D28A144-654E-4B25-9D69-55FA964163F6}" srcOrd="0" destOrd="0" presId="urn:microsoft.com/office/officeart/2008/layout/LinedList"/>
    <dgm:cxn modelId="{30553887-9F4E-4722-B316-7C94D62297F1}" type="presOf" srcId="{22A84F22-5D5E-4578-95A6-69403A6546CD}" destId="{AD7B00EF-D598-43DE-BC0C-0E94FBE58F66}" srcOrd="0" destOrd="0" presId="urn:microsoft.com/office/officeart/2008/layout/LinedList"/>
    <dgm:cxn modelId="{CABE4FC4-904C-4F2F-8456-923986D66640}" srcId="{D41967C4-73F0-4E30-80E7-1C4BA2066020}" destId="{043C81FA-EEE7-4B73-9F1A-1F2AFBE4C847}" srcOrd="4" destOrd="0" parTransId="{F8BAF2D0-75EE-4247-BD7B-BE8ACEDCE159}" sibTransId="{261D7A1F-5254-4B0F-9C7F-7EAB3DB48A46}"/>
    <dgm:cxn modelId="{5420F4D9-37AE-43F6-AB9D-82AC0BED90E7}" srcId="{D41967C4-73F0-4E30-80E7-1C4BA2066020}" destId="{A79226D8-E251-4181-9FE5-9336BB78A70F}" srcOrd="3" destOrd="0" parTransId="{FE2E8320-E6FF-48A6-BD06-BBAB5A536F1A}" sibTransId="{930B8EC1-E099-40B0-81CA-E09B9FBE7584}"/>
    <dgm:cxn modelId="{DA9ABD7D-9A51-4376-9017-BED3C840B836}" type="presOf" srcId="{5E2A6B8B-5BEC-44BC-BD4F-2C0C3528EBB5}" destId="{FC5C47E5-C722-46F7-87BF-A1DFBE898BA4}" srcOrd="0" destOrd="0" presId="urn:microsoft.com/office/officeart/2008/layout/LinedList"/>
    <dgm:cxn modelId="{E0E9525F-82A7-4AA6-96A7-3B3E0A9F31BD}" type="presOf" srcId="{81067051-0C6F-433E-9320-EC62CBF5C68C}" destId="{2583EF5E-F6AD-48B8-B095-3F1B17112FC9}" srcOrd="0" destOrd="0" presId="urn:microsoft.com/office/officeart/2008/layout/LinedList"/>
    <dgm:cxn modelId="{9CB5DEA4-3DD4-49CA-8C87-5376EE9EFD73}" srcId="{D41967C4-73F0-4E30-80E7-1C4BA2066020}" destId="{98C45F41-B9B8-4B23-9189-3F27C6DAD87E}" srcOrd="6" destOrd="0" parTransId="{3E1376EF-6513-4B3E-B16F-4D553A23C172}" sibTransId="{5B430DD7-26A2-4E49-B5F5-CAA411700B1C}"/>
    <dgm:cxn modelId="{9F9C95E2-BC90-4C98-A604-741C7F5498F7}" type="presOf" srcId="{A79226D8-E251-4181-9FE5-9336BB78A70F}" destId="{2D458829-FB31-447C-8CB8-E5A9098BCD60}" srcOrd="0" destOrd="0" presId="urn:microsoft.com/office/officeart/2008/layout/LinedList"/>
    <dgm:cxn modelId="{5BE34980-43A3-4B36-BDFC-4DD065EB9487}" type="presOf" srcId="{94D0E5EA-7950-42A8-843A-9DEAAAFD2CC0}" destId="{AA4DC42B-10D3-413F-9F78-7D8851EDED55}" srcOrd="0" destOrd="0" presId="urn:microsoft.com/office/officeart/2008/layout/LinedList"/>
    <dgm:cxn modelId="{CA0147C4-A850-418C-A15A-684070529285}" type="presParOf" srcId="{8D28A144-654E-4B25-9D69-55FA964163F6}" destId="{17122F1D-4139-4416-A9F3-29D2F4D9C767}" srcOrd="0" destOrd="0" presId="urn:microsoft.com/office/officeart/2008/layout/LinedList"/>
    <dgm:cxn modelId="{1EBD3EB0-977D-429E-80EB-09EA88F40168}" type="presParOf" srcId="{8D28A144-654E-4B25-9D69-55FA964163F6}" destId="{EE122413-4722-4154-9655-C3D5F916F7DD}" srcOrd="1" destOrd="0" presId="urn:microsoft.com/office/officeart/2008/layout/LinedList"/>
    <dgm:cxn modelId="{AB092371-6C65-4D0E-84ED-FBFAEAACCB59}" type="presParOf" srcId="{EE122413-4722-4154-9655-C3D5F916F7DD}" destId="{2583EF5E-F6AD-48B8-B095-3F1B17112FC9}" srcOrd="0" destOrd="0" presId="urn:microsoft.com/office/officeart/2008/layout/LinedList"/>
    <dgm:cxn modelId="{BB0BD1E2-F0BE-4EE9-AF2C-5606CCAA90BA}" type="presParOf" srcId="{EE122413-4722-4154-9655-C3D5F916F7DD}" destId="{423917C8-A22E-4D60-A34E-F9C0AD00859D}" srcOrd="1" destOrd="0" presId="urn:microsoft.com/office/officeart/2008/layout/LinedList"/>
    <dgm:cxn modelId="{77EE192F-515A-4821-BFA4-5282AC284B8B}" type="presParOf" srcId="{8D28A144-654E-4B25-9D69-55FA964163F6}" destId="{5697AA94-E546-42F9-A793-A6F6E69981A9}" srcOrd="2" destOrd="0" presId="urn:microsoft.com/office/officeart/2008/layout/LinedList"/>
    <dgm:cxn modelId="{0848B956-A5BC-4EE8-B4FC-ACF25D5DD407}" type="presParOf" srcId="{8D28A144-654E-4B25-9D69-55FA964163F6}" destId="{1B05A798-4603-4B7E-8103-234AC8113579}" srcOrd="3" destOrd="0" presId="urn:microsoft.com/office/officeart/2008/layout/LinedList"/>
    <dgm:cxn modelId="{7661ED33-F3F9-4105-8254-5D70A7EC8409}" type="presParOf" srcId="{1B05A798-4603-4B7E-8103-234AC8113579}" destId="{AD7B00EF-D598-43DE-BC0C-0E94FBE58F66}" srcOrd="0" destOrd="0" presId="urn:microsoft.com/office/officeart/2008/layout/LinedList"/>
    <dgm:cxn modelId="{683468E5-1A2A-4A35-9176-A617974F1ECE}" type="presParOf" srcId="{1B05A798-4603-4B7E-8103-234AC8113579}" destId="{97C3919A-822E-46C2-B1E9-63D3407F2C97}" srcOrd="1" destOrd="0" presId="urn:microsoft.com/office/officeart/2008/layout/LinedList"/>
    <dgm:cxn modelId="{4FCDFED0-6325-4A3C-BA1B-E3B61010D06A}" type="presParOf" srcId="{8D28A144-654E-4B25-9D69-55FA964163F6}" destId="{788BB727-D010-487E-B046-08D48AE724C6}" srcOrd="4" destOrd="0" presId="urn:microsoft.com/office/officeart/2008/layout/LinedList"/>
    <dgm:cxn modelId="{D59FD6AF-B938-42FE-8493-692EE7D7261A}" type="presParOf" srcId="{8D28A144-654E-4B25-9D69-55FA964163F6}" destId="{AF5CD5ED-6F2B-4CC5-AE32-F193E2BCC463}" srcOrd="5" destOrd="0" presId="urn:microsoft.com/office/officeart/2008/layout/LinedList"/>
    <dgm:cxn modelId="{C9021CA0-8342-4034-A63A-37A666910583}" type="presParOf" srcId="{AF5CD5ED-6F2B-4CC5-AE32-F193E2BCC463}" destId="{E0D5F720-2556-44D0-B9F0-F631DF1E0113}" srcOrd="0" destOrd="0" presId="urn:microsoft.com/office/officeart/2008/layout/LinedList"/>
    <dgm:cxn modelId="{673BF951-B817-4173-83DC-51595EA0C2C7}" type="presParOf" srcId="{AF5CD5ED-6F2B-4CC5-AE32-F193E2BCC463}" destId="{6EB1939F-DADE-4AE4-8608-C30D62DA4E1F}" srcOrd="1" destOrd="0" presId="urn:microsoft.com/office/officeart/2008/layout/LinedList"/>
    <dgm:cxn modelId="{68E9E825-D3A0-4D47-A311-4CF06EB91D93}" type="presParOf" srcId="{8D28A144-654E-4B25-9D69-55FA964163F6}" destId="{8C3EC05D-2C3E-4FEF-9A5E-7E7BF0B9525D}" srcOrd="6" destOrd="0" presId="urn:microsoft.com/office/officeart/2008/layout/LinedList"/>
    <dgm:cxn modelId="{673D4A0A-AC24-44B0-874C-116AAF874528}" type="presParOf" srcId="{8D28A144-654E-4B25-9D69-55FA964163F6}" destId="{D27AA2A8-BA5F-4CA4-BDEB-DDC288B4A22F}" srcOrd="7" destOrd="0" presId="urn:microsoft.com/office/officeart/2008/layout/LinedList"/>
    <dgm:cxn modelId="{5D964F56-54CB-4050-AE48-8338F1DB6D81}" type="presParOf" srcId="{D27AA2A8-BA5F-4CA4-BDEB-DDC288B4A22F}" destId="{2D458829-FB31-447C-8CB8-E5A9098BCD60}" srcOrd="0" destOrd="0" presId="urn:microsoft.com/office/officeart/2008/layout/LinedList"/>
    <dgm:cxn modelId="{85BE8C9B-1781-459E-BE26-0A6B568ABD1E}" type="presParOf" srcId="{D27AA2A8-BA5F-4CA4-BDEB-DDC288B4A22F}" destId="{7B86E42D-0A3C-4C51-B621-45D62CCFE0A3}" srcOrd="1" destOrd="0" presId="urn:microsoft.com/office/officeart/2008/layout/LinedList"/>
    <dgm:cxn modelId="{00E49F4A-6263-4849-BA7E-73A782DB7278}" type="presParOf" srcId="{8D28A144-654E-4B25-9D69-55FA964163F6}" destId="{9CB94CEA-DB71-459E-9115-9A51F5075BDB}" srcOrd="8" destOrd="0" presId="urn:microsoft.com/office/officeart/2008/layout/LinedList"/>
    <dgm:cxn modelId="{D4791ABE-3753-4CE4-BE6C-2D92E766777C}" type="presParOf" srcId="{8D28A144-654E-4B25-9D69-55FA964163F6}" destId="{AC73240E-556C-47D7-BFD4-587966C7A493}" srcOrd="9" destOrd="0" presId="urn:microsoft.com/office/officeart/2008/layout/LinedList"/>
    <dgm:cxn modelId="{C5681B3C-8752-4A20-BB72-4F57DD602A32}" type="presParOf" srcId="{AC73240E-556C-47D7-BFD4-587966C7A493}" destId="{AC0C53C5-0299-4B64-B6F3-CAA033969BDD}" srcOrd="0" destOrd="0" presId="urn:microsoft.com/office/officeart/2008/layout/LinedList"/>
    <dgm:cxn modelId="{2CC52CD9-0A63-4241-AE67-AB4A3FECDB92}" type="presParOf" srcId="{AC73240E-556C-47D7-BFD4-587966C7A493}" destId="{B8B1F533-D590-4FC8-B367-068E4E006496}" srcOrd="1" destOrd="0" presId="urn:microsoft.com/office/officeart/2008/layout/LinedList"/>
    <dgm:cxn modelId="{72EEA862-8643-41E7-9B8E-3A4674679FB0}" type="presParOf" srcId="{8D28A144-654E-4B25-9D69-55FA964163F6}" destId="{99CFDC02-736F-43CE-9772-ECF8499AE4D7}" srcOrd="10" destOrd="0" presId="urn:microsoft.com/office/officeart/2008/layout/LinedList"/>
    <dgm:cxn modelId="{762A1B61-9416-477D-8757-A80E418CA00E}" type="presParOf" srcId="{8D28A144-654E-4B25-9D69-55FA964163F6}" destId="{89D850E7-90EF-4353-9907-BF26671CAEB8}" srcOrd="11" destOrd="0" presId="urn:microsoft.com/office/officeart/2008/layout/LinedList"/>
    <dgm:cxn modelId="{FADF340C-112F-4782-9AD6-EED7883DA6EC}" type="presParOf" srcId="{89D850E7-90EF-4353-9907-BF26671CAEB8}" destId="{FC5C47E5-C722-46F7-87BF-A1DFBE898BA4}" srcOrd="0" destOrd="0" presId="urn:microsoft.com/office/officeart/2008/layout/LinedList"/>
    <dgm:cxn modelId="{25E5B697-CFC1-494A-86B2-E9E4E9FD9DC6}" type="presParOf" srcId="{89D850E7-90EF-4353-9907-BF26671CAEB8}" destId="{0DBB6FDF-9F30-4675-B27B-7BC85608ACB3}" srcOrd="1" destOrd="0" presId="urn:microsoft.com/office/officeart/2008/layout/LinedList"/>
    <dgm:cxn modelId="{5570BF32-CB1C-493A-B90F-2D5F79578BC8}" type="presParOf" srcId="{8D28A144-654E-4B25-9D69-55FA964163F6}" destId="{DEEA76E1-D293-48DD-A927-F0C83255206A}" srcOrd="12" destOrd="0" presId="urn:microsoft.com/office/officeart/2008/layout/LinedList"/>
    <dgm:cxn modelId="{846E3A87-8460-4CE0-8739-3547A90F0989}" type="presParOf" srcId="{8D28A144-654E-4B25-9D69-55FA964163F6}" destId="{9419AB7E-A661-433F-A17A-F2931C7DC699}" srcOrd="13" destOrd="0" presId="urn:microsoft.com/office/officeart/2008/layout/LinedList"/>
    <dgm:cxn modelId="{1E87DBA5-6446-422D-8F9B-F35069FDE7D8}" type="presParOf" srcId="{9419AB7E-A661-433F-A17A-F2931C7DC699}" destId="{BB2DC1F6-41BB-4024-8241-EF817F128115}" srcOrd="0" destOrd="0" presId="urn:microsoft.com/office/officeart/2008/layout/LinedList"/>
    <dgm:cxn modelId="{01AD0865-1F36-48F9-AD8B-21BFEB9532AD}" type="presParOf" srcId="{9419AB7E-A661-433F-A17A-F2931C7DC699}" destId="{B93CD9CD-9F07-46A8-BBDE-CF91DD63671C}" srcOrd="1" destOrd="0" presId="urn:microsoft.com/office/officeart/2008/layout/LinedList"/>
    <dgm:cxn modelId="{8E02BFF4-7A02-4C93-9A6F-AD772DD49D75}" type="presParOf" srcId="{8D28A144-654E-4B25-9D69-55FA964163F6}" destId="{75EEC578-8BA8-4FCA-AB8C-A22A7B7092CF}" srcOrd="14" destOrd="0" presId="urn:microsoft.com/office/officeart/2008/layout/LinedList"/>
    <dgm:cxn modelId="{60B70D61-782A-4A80-8A66-42993C06C93D}" type="presParOf" srcId="{8D28A144-654E-4B25-9D69-55FA964163F6}" destId="{AFA6B71F-71E4-4596-8A2B-5DF960EC6500}" srcOrd="15" destOrd="0" presId="urn:microsoft.com/office/officeart/2008/layout/LinedList"/>
    <dgm:cxn modelId="{A049E88C-AC5B-4E54-AC00-4D441F5E1F65}" type="presParOf" srcId="{AFA6B71F-71E4-4596-8A2B-5DF960EC6500}" destId="{AA4DC42B-10D3-413F-9F78-7D8851EDED55}" srcOrd="0" destOrd="0" presId="urn:microsoft.com/office/officeart/2008/layout/LinedList"/>
    <dgm:cxn modelId="{E6060456-E361-4033-8004-A150437A6111}" type="presParOf" srcId="{AFA6B71F-71E4-4596-8A2B-5DF960EC6500}" destId="{E922D4F1-0C0C-42D7-9F3F-1D99176462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45D741-19B3-4482-9C54-A93EAA8D47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4CF28-AF3B-4DCF-9902-A74AE66F25AC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Examination available for purchase January 1</a:t>
          </a:r>
          <a:r>
            <a:rPr lang="en-US" baseline="30000"/>
            <a:t>st</a:t>
          </a:r>
          <a:r>
            <a:rPr lang="en-US"/>
            <a:t> of recertifying year</a:t>
          </a:r>
        </a:p>
      </dgm:t>
    </dgm:pt>
    <dgm:pt modelId="{A7B9E591-A7CD-41CE-8F47-584886C70EDF}" type="parTrans" cxnId="{69069DAC-33F2-4BD7-AAD7-43B4E992A445}">
      <dgm:prSet/>
      <dgm:spPr/>
      <dgm:t>
        <a:bodyPr/>
        <a:lstStyle/>
        <a:p>
          <a:endParaRPr lang="en-US"/>
        </a:p>
      </dgm:t>
    </dgm:pt>
    <dgm:pt modelId="{A71DFE6B-0A12-4109-B70B-B4D93ECB304F}" type="sibTrans" cxnId="{69069DAC-33F2-4BD7-AAD7-43B4E992A445}">
      <dgm:prSet/>
      <dgm:spPr/>
      <dgm:t>
        <a:bodyPr/>
        <a:lstStyle/>
        <a:p>
          <a:endParaRPr lang="en-US"/>
        </a:p>
      </dgm:t>
    </dgm:pt>
    <dgm:pt modelId="{C15CA67A-AAE5-4B77-AACD-1B671231CB27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Submit Exam by December 31</a:t>
          </a:r>
          <a:r>
            <a:rPr lang="en-US" baseline="30000"/>
            <a:t>st</a:t>
          </a:r>
          <a:r>
            <a:rPr lang="en-US"/>
            <a:t> </a:t>
          </a:r>
        </a:p>
      </dgm:t>
    </dgm:pt>
    <dgm:pt modelId="{B596441B-EC70-44F4-A495-911B7C0E8951}" type="parTrans" cxnId="{84B03A94-7AB6-457A-8733-E8FCE69C4E5E}">
      <dgm:prSet/>
      <dgm:spPr/>
      <dgm:t>
        <a:bodyPr/>
        <a:lstStyle/>
        <a:p>
          <a:endParaRPr lang="en-US"/>
        </a:p>
      </dgm:t>
    </dgm:pt>
    <dgm:pt modelId="{C620618C-2BE3-4C8A-B0E8-40A4318B9839}" type="sibTrans" cxnId="{84B03A94-7AB6-457A-8733-E8FCE69C4E5E}">
      <dgm:prSet/>
      <dgm:spPr/>
      <dgm:t>
        <a:bodyPr/>
        <a:lstStyle/>
        <a:p>
          <a:endParaRPr lang="en-US"/>
        </a:p>
      </dgm:t>
    </dgm:pt>
    <dgm:pt modelId="{12CAD444-A9CC-4CBC-92A6-6C81F7FA9CDF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If candidate fails recert exam, they must apply for the CIC proctored exam</a:t>
          </a:r>
        </a:p>
      </dgm:t>
    </dgm:pt>
    <dgm:pt modelId="{293C9EB2-3F3E-41FB-959D-A3B6288C1444}" type="parTrans" cxnId="{55A33259-673A-4E32-8C7D-46D69B919400}">
      <dgm:prSet/>
      <dgm:spPr/>
      <dgm:t>
        <a:bodyPr/>
        <a:lstStyle/>
        <a:p>
          <a:endParaRPr lang="en-US"/>
        </a:p>
      </dgm:t>
    </dgm:pt>
    <dgm:pt modelId="{81873A1E-80B4-464F-8A2E-685A31C66311}" type="sibTrans" cxnId="{55A33259-673A-4E32-8C7D-46D69B919400}">
      <dgm:prSet/>
      <dgm:spPr/>
      <dgm:t>
        <a:bodyPr/>
        <a:lstStyle/>
        <a:p>
          <a:endParaRPr lang="en-US"/>
        </a:p>
      </dgm:t>
    </dgm:pt>
    <dgm:pt modelId="{08ECB711-5FA1-491F-96B1-46A9C361D079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If successful, new five-year recertification period begins</a:t>
          </a:r>
        </a:p>
      </dgm:t>
    </dgm:pt>
    <dgm:pt modelId="{56343F40-6935-4572-8402-A3040C09B93B}" type="parTrans" cxnId="{E77D0FB9-029F-41F8-A4AC-E76AD98E84E0}">
      <dgm:prSet/>
      <dgm:spPr/>
      <dgm:t>
        <a:bodyPr/>
        <a:lstStyle/>
        <a:p>
          <a:endParaRPr lang="en-US"/>
        </a:p>
      </dgm:t>
    </dgm:pt>
    <dgm:pt modelId="{CAE3AA0F-B925-411A-9CB1-5A08B039C0A9}" type="sibTrans" cxnId="{E77D0FB9-029F-41F8-A4AC-E76AD98E84E0}">
      <dgm:prSet/>
      <dgm:spPr/>
      <dgm:t>
        <a:bodyPr/>
        <a:lstStyle/>
        <a:p>
          <a:endParaRPr lang="en-US"/>
        </a:p>
      </dgm:t>
    </dgm:pt>
    <dgm:pt modelId="{D119767F-ED1A-4C20-B71C-642A6EFCC88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Exam must be purchased by November 30</a:t>
          </a:r>
          <a:r>
            <a:rPr lang="en-US" baseline="30000"/>
            <a:t>th</a:t>
          </a:r>
          <a:r>
            <a:rPr lang="en-US"/>
            <a:t> </a:t>
          </a:r>
        </a:p>
      </dgm:t>
    </dgm:pt>
    <dgm:pt modelId="{4EF72B9D-8B5F-48C9-9AAA-8EB133D05BC6}" type="parTrans" cxnId="{D5FD84CB-8FB4-4373-9B93-1262131629F3}">
      <dgm:prSet/>
      <dgm:spPr/>
      <dgm:t>
        <a:bodyPr/>
        <a:lstStyle/>
        <a:p>
          <a:endParaRPr lang="en-US"/>
        </a:p>
      </dgm:t>
    </dgm:pt>
    <dgm:pt modelId="{B9845B16-1FB0-44F7-A3BE-0BF875425D56}" type="sibTrans" cxnId="{D5FD84CB-8FB4-4373-9B93-1262131629F3}">
      <dgm:prSet/>
      <dgm:spPr/>
      <dgm:t>
        <a:bodyPr/>
        <a:lstStyle/>
        <a:p>
          <a:endParaRPr lang="en-US"/>
        </a:p>
      </dgm:t>
    </dgm:pt>
    <dgm:pt modelId="{AF7186AC-411C-454E-B6F6-ADA4F26A1D48}" type="pres">
      <dgm:prSet presAssocID="{A545D741-19B3-4482-9C54-A93EAA8D47A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8096D-BE0D-4B15-8A5E-ECCF49A99CFC}" type="pres">
      <dgm:prSet presAssocID="{A545D741-19B3-4482-9C54-A93EAA8D47AF}" presName="arrow" presStyleLbl="bgShp" presStyleIdx="0" presStyleCnt="1" custLinFactNeighborX="-1996"/>
      <dgm:spPr>
        <a:solidFill>
          <a:srgbClr val="8A1538"/>
        </a:solidFill>
      </dgm:spPr>
    </dgm:pt>
    <dgm:pt modelId="{ED7D6459-FAC1-4131-879D-56D6B202994A}" type="pres">
      <dgm:prSet presAssocID="{A545D741-19B3-4482-9C54-A93EAA8D47AF}" presName="linearProcess" presStyleCnt="0"/>
      <dgm:spPr/>
    </dgm:pt>
    <dgm:pt modelId="{6CC100C5-3C43-46E9-951A-EF5276F01442}" type="pres">
      <dgm:prSet presAssocID="{1E84CF28-AF3B-4DCF-9902-A74AE66F25A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02A40-931E-4146-AC7E-7B1694B2B02D}" type="pres">
      <dgm:prSet presAssocID="{A71DFE6B-0A12-4109-B70B-B4D93ECB304F}" presName="sibTrans" presStyleCnt="0"/>
      <dgm:spPr/>
    </dgm:pt>
    <dgm:pt modelId="{966D73FB-5824-4295-AAEC-7799C14A6D45}" type="pres">
      <dgm:prSet presAssocID="{D119767F-ED1A-4C20-B71C-642A6EFCC888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A1181-ACAB-4D07-B457-C1BC4426912E}" type="pres">
      <dgm:prSet presAssocID="{B9845B16-1FB0-44F7-A3BE-0BF875425D56}" presName="sibTrans" presStyleCnt="0"/>
      <dgm:spPr/>
    </dgm:pt>
    <dgm:pt modelId="{50FE4C9B-A992-4CD4-9A71-100D28139510}" type="pres">
      <dgm:prSet presAssocID="{C15CA67A-AAE5-4B77-AACD-1B671231CB27}" presName="textNode" presStyleLbl="node1" presStyleIdx="2" presStyleCnt="5" custLinFactNeighborY="-1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FB00F-42E4-4123-9229-9FBE364143FF}" type="pres">
      <dgm:prSet presAssocID="{C620618C-2BE3-4C8A-B0E8-40A4318B9839}" presName="sibTrans" presStyleCnt="0"/>
      <dgm:spPr/>
    </dgm:pt>
    <dgm:pt modelId="{59097B84-E84B-4214-9975-629E65EF979D}" type="pres">
      <dgm:prSet presAssocID="{12CAD444-A9CC-4CBC-92A6-6C81F7FA9CDF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8B2F2-D023-42E4-A1D3-28D8CF07D99D}" type="pres">
      <dgm:prSet presAssocID="{81873A1E-80B4-464F-8A2E-685A31C66311}" presName="sibTrans" presStyleCnt="0"/>
      <dgm:spPr/>
    </dgm:pt>
    <dgm:pt modelId="{B80165FA-4302-49B2-8F8B-4F0A457EC602}" type="pres">
      <dgm:prSet presAssocID="{08ECB711-5FA1-491F-96B1-46A9C361D07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318A5E-4365-404B-8370-259BC3799603}" type="presOf" srcId="{08ECB711-5FA1-491F-96B1-46A9C361D079}" destId="{B80165FA-4302-49B2-8F8B-4F0A457EC602}" srcOrd="0" destOrd="0" presId="urn:microsoft.com/office/officeart/2005/8/layout/hProcess9"/>
    <dgm:cxn modelId="{55A33259-673A-4E32-8C7D-46D69B919400}" srcId="{A545D741-19B3-4482-9C54-A93EAA8D47AF}" destId="{12CAD444-A9CC-4CBC-92A6-6C81F7FA9CDF}" srcOrd="3" destOrd="0" parTransId="{293C9EB2-3F3E-41FB-959D-A3B6288C1444}" sibTransId="{81873A1E-80B4-464F-8A2E-685A31C66311}"/>
    <dgm:cxn modelId="{E77D0FB9-029F-41F8-A4AC-E76AD98E84E0}" srcId="{A545D741-19B3-4482-9C54-A93EAA8D47AF}" destId="{08ECB711-5FA1-491F-96B1-46A9C361D079}" srcOrd="4" destOrd="0" parTransId="{56343F40-6935-4572-8402-A3040C09B93B}" sibTransId="{CAE3AA0F-B925-411A-9CB1-5A08B039C0A9}"/>
    <dgm:cxn modelId="{27D91694-5BBF-462A-A260-591FA152267B}" type="presOf" srcId="{A545D741-19B3-4482-9C54-A93EAA8D47AF}" destId="{AF7186AC-411C-454E-B6F6-ADA4F26A1D48}" srcOrd="0" destOrd="0" presId="urn:microsoft.com/office/officeart/2005/8/layout/hProcess9"/>
    <dgm:cxn modelId="{D5FD84CB-8FB4-4373-9B93-1262131629F3}" srcId="{A545D741-19B3-4482-9C54-A93EAA8D47AF}" destId="{D119767F-ED1A-4C20-B71C-642A6EFCC888}" srcOrd="1" destOrd="0" parTransId="{4EF72B9D-8B5F-48C9-9AAA-8EB133D05BC6}" sibTransId="{B9845B16-1FB0-44F7-A3BE-0BF875425D56}"/>
    <dgm:cxn modelId="{84B03A94-7AB6-457A-8733-E8FCE69C4E5E}" srcId="{A545D741-19B3-4482-9C54-A93EAA8D47AF}" destId="{C15CA67A-AAE5-4B77-AACD-1B671231CB27}" srcOrd="2" destOrd="0" parTransId="{B596441B-EC70-44F4-A495-911B7C0E8951}" sibTransId="{C620618C-2BE3-4C8A-B0E8-40A4318B9839}"/>
    <dgm:cxn modelId="{C06525F7-4977-4395-9EF6-03954F3797ED}" type="presOf" srcId="{D119767F-ED1A-4C20-B71C-642A6EFCC888}" destId="{966D73FB-5824-4295-AAEC-7799C14A6D45}" srcOrd="0" destOrd="0" presId="urn:microsoft.com/office/officeart/2005/8/layout/hProcess9"/>
    <dgm:cxn modelId="{69069DAC-33F2-4BD7-AAD7-43B4E992A445}" srcId="{A545D741-19B3-4482-9C54-A93EAA8D47AF}" destId="{1E84CF28-AF3B-4DCF-9902-A74AE66F25AC}" srcOrd="0" destOrd="0" parTransId="{A7B9E591-A7CD-41CE-8F47-584886C70EDF}" sibTransId="{A71DFE6B-0A12-4109-B70B-B4D93ECB304F}"/>
    <dgm:cxn modelId="{13407CAF-C6BA-40E4-BD26-81BE289C4D90}" type="presOf" srcId="{C15CA67A-AAE5-4B77-AACD-1B671231CB27}" destId="{50FE4C9B-A992-4CD4-9A71-100D28139510}" srcOrd="0" destOrd="0" presId="urn:microsoft.com/office/officeart/2005/8/layout/hProcess9"/>
    <dgm:cxn modelId="{155E2FDE-5CCB-496D-B0BD-6371ABEBF57B}" type="presOf" srcId="{1E84CF28-AF3B-4DCF-9902-A74AE66F25AC}" destId="{6CC100C5-3C43-46E9-951A-EF5276F01442}" srcOrd="0" destOrd="0" presId="urn:microsoft.com/office/officeart/2005/8/layout/hProcess9"/>
    <dgm:cxn modelId="{A7C39019-3529-448F-ACFD-AA909131E198}" type="presOf" srcId="{12CAD444-A9CC-4CBC-92A6-6C81F7FA9CDF}" destId="{59097B84-E84B-4214-9975-629E65EF979D}" srcOrd="0" destOrd="0" presId="urn:microsoft.com/office/officeart/2005/8/layout/hProcess9"/>
    <dgm:cxn modelId="{26C9ED93-6064-4191-BC1F-1B28F9C3749B}" type="presParOf" srcId="{AF7186AC-411C-454E-B6F6-ADA4F26A1D48}" destId="{D6A8096D-BE0D-4B15-8A5E-ECCF49A99CFC}" srcOrd="0" destOrd="0" presId="urn:microsoft.com/office/officeart/2005/8/layout/hProcess9"/>
    <dgm:cxn modelId="{CF154D54-78C5-436E-AF7C-C2540A48273E}" type="presParOf" srcId="{AF7186AC-411C-454E-B6F6-ADA4F26A1D48}" destId="{ED7D6459-FAC1-4131-879D-56D6B202994A}" srcOrd="1" destOrd="0" presId="urn:microsoft.com/office/officeart/2005/8/layout/hProcess9"/>
    <dgm:cxn modelId="{B33FB42D-78B7-45C9-96C2-1B1AAFC6EB39}" type="presParOf" srcId="{ED7D6459-FAC1-4131-879D-56D6B202994A}" destId="{6CC100C5-3C43-46E9-951A-EF5276F01442}" srcOrd="0" destOrd="0" presId="urn:microsoft.com/office/officeart/2005/8/layout/hProcess9"/>
    <dgm:cxn modelId="{CCF7B4BD-9D86-48BA-A7D7-00AE6D6E70DB}" type="presParOf" srcId="{ED7D6459-FAC1-4131-879D-56D6B202994A}" destId="{09002A40-931E-4146-AC7E-7B1694B2B02D}" srcOrd="1" destOrd="0" presId="urn:microsoft.com/office/officeart/2005/8/layout/hProcess9"/>
    <dgm:cxn modelId="{6E151AD2-B702-4149-ACF7-6305A6A9CD1F}" type="presParOf" srcId="{ED7D6459-FAC1-4131-879D-56D6B202994A}" destId="{966D73FB-5824-4295-AAEC-7799C14A6D45}" srcOrd="2" destOrd="0" presId="urn:microsoft.com/office/officeart/2005/8/layout/hProcess9"/>
    <dgm:cxn modelId="{57A2C566-49A8-418A-8F09-A4D817F642FB}" type="presParOf" srcId="{ED7D6459-FAC1-4131-879D-56D6B202994A}" destId="{390A1181-ACAB-4D07-B457-C1BC4426912E}" srcOrd="3" destOrd="0" presId="urn:microsoft.com/office/officeart/2005/8/layout/hProcess9"/>
    <dgm:cxn modelId="{6891CB49-6784-4B46-A7F7-1D05AF1AF6FE}" type="presParOf" srcId="{ED7D6459-FAC1-4131-879D-56D6B202994A}" destId="{50FE4C9B-A992-4CD4-9A71-100D28139510}" srcOrd="4" destOrd="0" presId="urn:microsoft.com/office/officeart/2005/8/layout/hProcess9"/>
    <dgm:cxn modelId="{0F9CA2F8-3565-473E-95A5-62D32D09A50B}" type="presParOf" srcId="{ED7D6459-FAC1-4131-879D-56D6B202994A}" destId="{FF4FB00F-42E4-4123-9229-9FBE364143FF}" srcOrd="5" destOrd="0" presId="urn:microsoft.com/office/officeart/2005/8/layout/hProcess9"/>
    <dgm:cxn modelId="{FD2973C0-070B-4295-85BF-069F4CC743DC}" type="presParOf" srcId="{ED7D6459-FAC1-4131-879D-56D6B202994A}" destId="{59097B84-E84B-4214-9975-629E65EF979D}" srcOrd="6" destOrd="0" presId="urn:microsoft.com/office/officeart/2005/8/layout/hProcess9"/>
    <dgm:cxn modelId="{26050557-92A4-4007-B900-CA9909ABBAB2}" type="presParOf" srcId="{ED7D6459-FAC1-4131-879D-56D6B202994A}" destId="{8EB8B2F2-D023-42E4-A1D3-28D8CF07D99D}" srcOrd="7" destOrd="0" presId="urn:microsoft.com/office/officeart/2005/8/layout/hProcess9"/>
    <dgm:cxn modelId="{9F9831FD-7E5C-4077-98C4-21805F8D8217}" type="presParOf" srcId="{ED7D6459-FAC1-4131-879D-56D6B202994A}" destId="{B80165FA-4302-49B2-8F8B-4F0A457EC60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8FDC-00CA-4C0C-A5EC-2B00E38A8F99}">
      <dsp:nvSpPr>
        <dsp:cNvPr id="0" name=""/>
        <dsp:cNvSpPr/>
      </dsp:nvSpPr>
      <dsp:spPr>
        <a:xfrm>
          <a:off x="1049086" y="-4748"/>
          <a:ext cx="8551370" cy="5577683"/>
        </a:xfrm>
        <a:prstGeom prst="circularArrow">
          <a:avLst>
            <a:gd name="adj1" fmla="val 5544"/>
            <a:gd name="adj2" fmla="val 330680"/>
            <a:gd name="adj3" fmla="val 14483129"/>
            <a:gd name="adj4" fmla="val 1696892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526851-9100-493A-B486-62AE66FAF01A}">
      <dsp:nvSpPr>
        <dsp:cNvPr id="0" name=""/>
        <dsp:cNvSpPr/>
      </dsp:nvSpPr>
      <dsp:spPr>
        <a:xfrm>
          <a:off x="4526243" y="1300"/>
          <a:ext cx="1776656" cy="888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Conduct the practice analysis</a:t>
          </a:r>
          <a:endParaRPr lang="en-CA" sz="1600" kern="1200"/>
        </a:p>
      </dsp:txBody>
      <dsp:txXfrm>
        <a:off x="4569608" y="44665"/>
        <a:ext cx="1689926" cy="801598"/>
      </dsp:txXfrm>
    </dsp:sp>
    <dsp:sp modelId="{EDA30CED-90B0-40F7-A3E6-DB1DCF1E4D9D}">
      <dsp:nvSpPr>
        <dsp:cNvPr id="0" name=""/>
        <dsp:cNvSpPr/>
      </dsp:nvSpPr>
      <dsp:spPr>
        <a:xfrm>
          <a:off x="6945628" y="450945"/>
          <a:ext cx="1776656" cy="888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Develop test specifications</a:t>
          </a:r>
          <a:endParaRPr lang="en-CA" sz="1600" kern="1200"/>
        </a:p>
      </dsp:txBody>
      <dsp:txXfrm>
        <a:off x="6988993" y="494310"/>
        <a:ext cx="1689926" cy="801598"/>
      </dsp:txXfrm>
    </dsp:sp>
    <dsp:sp modelId="{290B1D35-2E86-49C2-A2C8-5BE16DFDC0DC}">
      <dsp:nvSpPr>
        <dsp:cNvPr id="0" name=""/>
        <dsp:cNvSpPr/>
      </dsp:nvSpPr>
      <dsp:spPr>
        <a:xfrm>
          <a:off x="7474071" y="2164642"/>
          <a:ext cx="1776656" cy="888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Write items to the test specifications</a:t>
          </a:r>
          <a:endParaRPr lang="en-CA" sz="1600" kern="1200"/>
        </a:p>
      </dsp:txBody>
      <dsp:txXfrm>
        <a:off x="7517436" y="2208007"/>
        <a:ext cx="1689926" cy="801598"/>
      </dsp:txXfrm>
    </dsp:sp>
    <dsp:sp modelId="{449F6923-FE35-497B-9D77-DCA89333EAB2}">
      <dsp:nvSpPr>
        <dsp:cNvPr id="0" name=""/>
        <dsp:cNvSpPr/>
      </dsp:nvSpPr>
      <dsp:spPr>
        <a:xfrm>
          <a:off x="6016817" y="4278992"/>
          <a:ext cx="1776656" cy="888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Assemble Test Forms</a:t>
          </a:r>
          <a:endParaRPr lang="en-CA" sz="1600" kern="1200"/>
        </a:p>
      </dsp:txBody>
      <dsp:txXfrm>
        <a:off x="6060182" y="4322357"/>
        <a:ext cx="1689926" cy="801598"/>
      </dsp:txXfrm>
    </dsp:sp>
    <dsp:sp modelId="{EEE46F0D-61B7-49A9-8728-8073D9E1C3E4}">
      <dsp:nvSpPr>
        <dsp:cNvPr id="0" name=""/>
        <dsp:cNvSpPr/>
      </dsp:nvSpPr>
      <dsp:spPr>
        <a:xfrm>
          <a:off x="3170904" y="4524136"/>
          <a:ext cx="1776656" cy="888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Conduct the beta test</a:t>
          </a:r>
          <a:endParaRPr lang="en-CA" sz="1600" kern="1200"/>
        </a:p>
      </dsp:txBody>
      <dsp:txXfrm>
        <a:off x="3214269" y="4567501"/>
        <a:ext cx="1689926" cy="801598"/>
      </dsp:txXfrm>
    </dsp:sp>
    <dsp:sp modelId="{A8EBF073-093E-4C6B-8814-E2C3A3A00CB8}">
      <dsp:nvSpPr>
        <dsp:cNvPr id="0" name=""/>
        <dsp:cNvSpPr/>
      </dsp:nvSpPr>
      <dsp:spPr>
        <a:xfrm>
          <a:off x="1424006" y="2890475"/>
          <a:ext cx="1776656" cy="888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Set the passing score</a:t>
          </a:r>
        </a:p>
      </dsp:txBody>
      <dsp:txXfrm>
        <a:off x="1467371" y="2933840"/>
        <a:ext cx="1689926" cy="801598"/>
      </dsp:txXfrm>
    </dsp:sp>
    <dsp:sp modelId="{55C5E08A-4A18-4D47-8599-67B684F276E8}">
      <dsp:nvSpPr>
        <dsp:cNvPr id="0" name=""/>
        <dsp:cNvSpPr/>
      </dsp:nvSpPr>
      <dsp:spPr>
        <a:xfrm>
          <a:off x="1857141" y="1016769"/>
          <a:ext cx="1776656" cy="888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Ongoing test maintenance</a:t>
          </a:r>
        </a:p>
      </dsp:txBody>
      <dsp:txXfrm>
        <a:off x="1900506" y="1060134"/>
        <a:ext cx="1689926" cy="801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5BB2C-0214-42FA-9AC5-C346F80C02B0}">
      <dsp:nvSpPr>
        <dsp:cNvPr id="0" name=""/>
        <dsp:cNvSpPr/>
      </dsp:nvSpPr>
      <dsp:spPr>
        <a:xfrm>
          <a:off x="671990" y="258512"/>
          <a:ext cx="4919659" cy="4919659"/>
        </a:xfrm>
        <a:prstGeom prst="circularArrow">
          <a:avLst>
            <a:gd name="adj1" fmla="val 5544"/>
            <a:gd name="adj2" fmla="val 330680"/>
            <a:gd name="adj3" fmla="val 13810403"/>
            <a:gd name="adj4" fmla="val 1736501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D1E8D-416C-4AE8-A523-3C875D1577ED}">
      <dsp:nvSpPr>
        <dsp:cNvPr id="0" name=""/>
        <dsp:cNvSpPr/>
      </dsp:nvSpPr>
      <dsp:spPr>
        <a:xfrm>
          <a:off x="1997146" y="287406"/>
          <a:ext cx="2269346" cy="11346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Conduct a Planning meeting</a:t>
          </a:r>
          <a:endParaRPr lang="en-CA" sz="2200" kern="1200"/>
        </a:p>
      </dsp:txBody>
      <dsp:txXfrm>
        <a:off x="2052536" y="342796"/>
        <a:ext cx="2158566" cy="1023893"/>
      </dsp:txXfrm>
    </dsp:sp>
    <dsp:sp modelId="{A43A7814-2FD8-40ED-835D-3637D55EC221}">
      <dsp:nvSpPr>
        <dsp:cNvPr id="0" name=""/>
        <dsp:cNvSpPr/>
      </dsp:nvSpPr>
      <dsp:spPr>
        <a:xfrm>
          <a:off x="3992402" y="1737044"/>
          <a:ext cx="2269346" cy="11346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Develop a survey instrument</a:t>
          </a:r>
          <a:endParaRPr lang="en-CA" sz="2200" kern="1200"/>
        </a:p>
      </dsp:txBody>
      <dsp:txXfrm>
        <a:off x="4047792" y="1792434"/>
        <a:ext cx="2158566" cy="1023893"/>
      </dsp:txXfrm>
    </dsp:sp>
    <dsp:sp modelId="{2A5C7EA0-A58C-473C-B3C2-536F20F7B4DD}">
      <dsp:nvSpPr>
        <dsp:cNvPr id="0" name=""/>
        <dsp:cNvSpPr/>
      </dsp:nvSpPr>
      <dsp:spPr>
        <a:xfrm>
          <a:off x="3230282" y="4082608"/>
          <a:ext cx="2269346" cy="11346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Disseminate Survey</a:t>
          </a:r>
          <a:endParaRPr lang="en-CA" sz="2200" kern="1200"/>
        </a:p>
      </dsp:txBody>
      <dsp:txXfrm>
        <a:off x="3285672" y="4137998"/>
        <a:ext cx="2158566" cy="1023893"/>
      </dsp:txXfrm>
    </dsp:sp>
    <dsp:sp modelId="{6B92D182-5D68-45B0-AED3-CD466C4CB37F}">
      <dsp:nvSpPr>
        <dsp:cNvPr id="0" name=""/>
        <dsp:cNvSpPr/>
      </dsp:nvSpPr>
      <dsp:spPr>
        <a:xfrm>
          <a:off x="617113" y="3962696"/>
          <a:ext cx="2269346" cy="11346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Analyze the Survey Data</a:t>
          </a:r>
          <a:endParaRPr lang="en-CA" sz="2200" kern="1200"/>
        </a:p>
      </dsp:txBody>
      <dsp:txXfrm>
        <a:off x="672503" y="4018086"/>
        <a:ext cx="2158566" cy="1023893"/>
      </dsp:txXfrm>
    </dsp:sp>
    <dsp:sp modelId="{CAA3529F-8ABA-4F92-9050-6CD6284DDD32}">
      <dsp:nvSpPr>
        <dsp:cNvPr id="0" name=""/>
        <dsp:cNvSpPr/>
      </dsp:nvSpPr>
      <dsp:spPr>
        <a:xfrm>
          <a:off x="1891" y="1737044"/>
          <a:ext cx="2269346" cy="113467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Develop Test Specifications</a:t>
          </a:r>
          <a:endParaRPr lang="en-CA" sz="2200" kern="1200"/>
        </a:p>
      </dsp:txBody>
      <dsp:txXfrm>
        <a:off x="57281" y="1792434"/>
        <a:ext cx="2158566" cy="1023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048B5-1653-4EAA-8042-E59E4B669F3D}">
      <dsp:nvSpPr>
        <dsp:cNvPr id="0" name=""/>
        <dsp:cNvSpPr/>
      </dsp:nvSpPr>
      <dsp:spPr>
        <a:xfrm>
          <a:off x="743596" y="682719"/>
          <a:ext cx="1723330" cy="16393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5F686D-BCB4-40DA-9854-D695058FD8C9}">
      <dsp:nvSpPr>
        <dsp:cNvPr id="0" name=""/>
        <dsp:cNvSpPr/>
      </dsp:nvSpPr>
      <dsp:spPr>
        <a:xfrm>
          <a:off x="569079" y="2363617"/>
          <a:ext cx="2072362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 Practice Analysis is foundational</a:t>
          </a:r>
        </a:p>
      </dsp:txBody>
      <dsp:txXfrm>
        <a:off x="569079" y="2363617"/>
        <a:ext cx="2072362" cy="1305000"/>
      </dsp:txXfrm>
    </dsp:sp>
    <dsp:sp modelId="{F5DB830B-FF5B-4176-9C38-4EDF72C20665}">
      <dsp:nvSpPr>
        <dsp:cNvPr id="0" name=""/>
        <dsp:cNvSpPr/>
      </dsp:nvSpPr>
      <dsp:spPr>
        <a:xfrm>
          <a:off x="3178622" y="682719"/>
          <a:ext cx="1723330" cy="16393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7A63A-44F2-464D-B53D-A7E32A8040B8}">
      <dsp:nvSpPr>
        <dsp:cNvPr id="0" name=""/>
        <dsp:cNvSpPr/>
      </dsp:nvSpPr>
      <dsp:spPr>
        <a:xfrm>
          <a:off x="3004105" y="2363617"/>
          <a:ext cx="2072362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Ensures a valid and reliable exam</a:t>
          </a:r>
        </a:p>
      </dsp:txBody>
      <dsp:txXfrm>
        <a:off x="3004105" y="2363617"/>
        <a:ext cx="2072362" cy="1305000"/>
      </dsp:txXfrm>
    </dsp:sp>
    <dsp:sp modelId="{C7A68781-C8BE-40A6-8EB9-05E7C1A80984}">
      <dsp:nvSpPr>
        <dsp:cNvPr id="0" name=""/>
        <dsp:cNvSpPr/>
      </dsp:nvSpPr>
      <dsp:spPr>
        <a:xfrm>
          <a:off x="5613647" y="682719"/>
          <a:ext cx="1723330" cy="16393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4435B-947B-4635-B303-E4E76FD23D95}">
      <dsp:nvSpPr>
        <dsp:cNvPr id="0" name=""/>
        <dsp:cNvSpPr/>
      </dsp:nvSpPr>
      <dsp:spPr>
        <a:xfrm>
          <a:off x="5439131" y="2363617"/>
          <a:ext cx="2072362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Conducted every 4-5 years</a:t>
          </a:r>
        </a:p>
      </dsp:txBody>
      <dsp:txXfrm>
        <a:off x="5439131" y="2363617"/>
        <a:ext cx="2072362" cy="1305000"/>
      </dsp:txXfrm>
    </dsp:sp>
    <dsp:sp modelId="{E41E4D3C-466A-4CF1-B36D-39CFEA22CCA9}">
      <dsp:nvSpPr>
        <dsp:cNvPr id="0" name=""/>
        <dsp:cNvSpPr/>
      </dsp:nvSpPr>
      <dsp:spPr>
        <a:xfrm>
          <a:off x="8048673" y="682719"/>
          <a:ext cx="1723330" cy="16393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F6160-1FE0-4B63-9504-E871B4EA32A2}">
      <dsp:nvSpPr>
        <dsp:cNvPr id="0" name=""/>
        <dsp:cNvSpPr/>
      </dsp:nvSpPr>
      <dsp:spPr>
        <a:xfrm>
          <a:off x="7874157" y="2363617"/>
          <a:ext cx="2072362" cy="130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Results in exams with new criteria</a:t>
          </a:r>
        </a:p>
      </dsp:txBody>
      <dsp:txXfrm>
        <a:off x="7874157" y="2363617"/>
        <a:ext cx="2072362" cy="130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8096D-BE0D-4B15-8A5E-ECCF49A99CFC}">
      <dsp:nvSpPr>
        <dsp:cNvPr id="0" name=""/>
        <dsp:cNvSpPr/>
      </dsp:nvSpPr>
      <dsp:spPr>
        <a:xfrm>
          <a:off x="660380" y="0"/>
          <a:ext cx="9672320" cy="4131733"/>
        </a:xfrm>
        <a:prstGeom prst="rightArrow">
          <a:avLst/>
        </a:prstGeom>
        <a:solidFill>
          <a:srgbClr val="8A15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100C5-3C43-46E9-951A-EF5276F01442}">
      <dsp:nvSpPr>
        <dsp:cNvPr id="0" name=""/>
        <dsp:cNvSpPr/>
      </dsp:nvSpPr>
      <dsp:spPr>
        <a:xfrm>
          <a:off x="5000" y="1239519"/>
          <a:ext cx="2186384" cy="165269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Professional portfolio available once certified.</a:t>
          </a:r>
        </a:p>
      </dsp:txBody>
      <dsp:txXfrm>
        <a:off x="85678" y="1320197"/>
        <a:ext cx="2025028" cy="1491337"/>
      </dsp:txXfrm>
    </dsp:sp>
    <dsp:sp modelId="{966D73FB-5824-4295-AAEC-7799C14A6D45}">
      <dsp:nvSpPr>
        <dsp:cNvPr id="0" name=""/>
        <dsp:cNvSpPr/>
      </dsp:nvSpPr>
      <dsp:spPr>
        <a:xfrm>
          <a:off x="2300704" y="1239519"/>
          <a:ext cx="2186384" cy="165269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Record activities and upload verification documents</a:t>
          </a:r>
        </a:p>
      </dsp:txBody>
      <dsp:txXfrm>
        <a:off x="2381382" y="1320197"/>
        <a:ext cx="2025028" cy="1491337"/>
      </dsp:txXfrm>
    </dsp:sp>
    <dsp:sp modelId="{50FE4C9B-A992-4CD4-9A71-100D28139510}">
      <dsp:nvSpPr>
        <dsp:cNvPr id="0" name=""/>
        <dsp:cNvSpPr/>
      </dsp:nvSpPr>
      <dsp:spPr>
        <a:xfrm>
          <a:off x="4596407" y="1239519"/>
          <a:ext cx="2186384" cy="165269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Submit portfolio by October 31</a:t>
          </a:r>
          <a:r>
            <a:rPr lang="en-US" sz="2100" kern="1200" baseline="30000"/>
            <a:t>st</a:t>
          </a:r>
          <a:r>
            <a:rPr lang="en-US" sz="2100" kern="1200"/>
            <a:t> </a:t>
          </a:r>
        </a:p>
      </dsp:txBody>
      <dsp:txXfrm>
        <a:off x="4677085" y="1320197"/>
        <a:ext cx="2025028" cy="1491337"/>
      </dsp:txXfrm>
    </dsp:sp>
    <dsp:sp modelId="{59097B84-E84B-4214-9975-629E65EF979D}">
      <dsp:nvSpPr>
        <dsp:cNvPr id="0" name=""/>
        <dsp:cNvSpPr/>
      </dsp:nvSpPr>
      <dsp:spPr>
        <a:xfrm>
          <a:off x="6892111" y="1239519"/>
          <a:ext cx="2186384" cy="165269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CBIC reviews all portfolios</a:t>
          </a:r>
        </a:p>
      </dsp:txBody>
      <dsp:txXfrm>
        <a:off x="6972789" y="1320197"/>
        <a:ext cx="2025028" cy="1491337"/>
      </dsp:txXfrm>
    </dsp:sp>
    <dsp:sp modelId="{B80165FA-4302-49B2-8F8B-4F0A457EC602}">
      <dsp:nvSpPr>
        <dsp:cNvPr id="0" name=""/>
        <dsp:cNvSpPr/>
      </dsp:nvSpPr>
      <dsp:spPr>
        <a:xfrm>
          <a:off x="9187815" y="1239519"/>
          <a:ext cx="2186384" cy="1652693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If successful, new five-year recertification period begins</a:t>
          </a:r>
        </a:p>
      </dsp:txBody>
      <dsp:txXfrm>
        <a:off x="9268493" y="1320197"/>
        <a:ext cx="2025028" cy="1491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22F1D-4139-4416-A9F3-29D2F4D9C767}">
      <dsp:nvSpPr>
        <dsp:cNvPr id="0" name=""/>
        <dsp:cNvSpPr/>
      </dsp:nvSpPr>
      <dsp:spPr>
        <a:xfrm>
          <a:off x="0" y="0"/>
          <a:ext cx="7860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3EF5E-F6AD-48B8-B095-3F1B17112FC9}">
      <dsp:nvSpPr>
        <dsp:cNvPr id="0" name=""/>
        <dsp:cNvSpPr/>
      </dsp:nvSpPr>
      <dsp:spPr>
        <a:xfrm>
          <a:off x="0" y="0"/>
          <a:ext cx="7860863" cy="50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Identification of Infectious Disease Processes </a:t>
          </a:r>
        </a:p>
      </dsp:txBody>
      <dsp:txXfrm>
        <a:off x="0" y="0"/>
        <a:ext cx="7860863" cy="503110"/>
      </dsp:txXfrm>
    </dsp:sp>
    <dsp:sp modelId="{5697AA94-E546-42F9-A793-A6F6E69981A9}">
      <dsp:nvSpPr>
        <dsp:cNvPr id="0" name=""/>
        <dsp:cNvSpPr/>
      </dsp:nvSpPr>
      <dsp:spPr>
        <a:xfrm>
          <a:off x="0" y="503110"/>
          <a:ext cx="7860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B00EF-D598-43DE-BC0C-0E94FBE58F66}">
      <dsp:nvSpPr>
        <dsp:cNvPr id="0" name=""/>
        <dsp:cNvSpPr/>
      </dsp:nvSpPr>
      <dsp:spPr>
        <a:xfrm>
          <a:off x="0" y="503110"/>
          <a:ext cx="7860863" cy="50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Surveillance and Epidemiologic Investigation</a:t>
          </a:r>
        </a:p>
      </dsp:txBody>
      <dsp:txXfrm>
        <a:off x="0" y="503110"/>
        <a:ext cx="7860863" cy="503110"/>
      </dsp:txXfrm>
    </dsp:sp>
    <dsp:sp modelId="{788BB727-D010-487E-B046-08D48AE724C6}">
      <dsp:nvSpPr>
        <dsp:cNvPr id="0" name=""/>
        <dsp:cNvSpPr/>
      </dsp:nvSpPr>
      <dsp:spPr>
        <a:xfrm>
          <a:off x="0" y="1006220"/>
          <a:ext cx="7860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5F720-2556-44D0-B9F0-F631DF1E0113}">
      <dsp:nvSpPr>
        <dsp:cNvPr id="0" name=""/>
        <dsp:cNvSpPr/>
      </dsp:nvSpPr>
      <dsp:spPr>
        <a:xfrm>
          <a:off x="0" y="1006221"/>
          <a:ext cx="7860863" cy="50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Preventing/Controlling the Transmission of Infectious Agents</a:t>
          </a:r>
        </a:p>
      </dsp:txBody>
      <dsp:txXfrm>
        <a:off x="0" y="1006221"/>
        <a:ext cx="7860863" cy="503110"/>
      </dsp:txXfrm>
    </dsp:sp>
    <dsp:sp modelId="{8C3EC05D-2C3E-4FEF-9A5E-7E7BF0B9525D}">
      <dsp:nvSpPr>
        <dsp:cNvPr id="0" name=""/>
        <dsp:cNvSpPr/>
      </dsp:nvSpPr>
      <dsp:spPr>
        <a:xfrm>
          <a:off x="0" y="1509331"/>
          <a:ext cx="7860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58829-FB31-447C-8CB8-E5A9098BCD60}">
      <dsp:nvSpPr>
        <dsp:cNvPr id="0" name=""/>
        <dsp:cNvSpPr/>
      </dsp:nvSpPr>
      <dsp:spPr>
        <a:xfrm>
          <a:off x="0" y="1509331"/>
          <a:ext cx="7860863" cy="50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Employee/Occupational Health </a:t>
          </a:r>
        </a:p>
      </dsp:txBody>
      <dsp:txXfrm>
        <a:off x="0" y="1509331"/>
        <a:ext cx="7860863" cy="503110"/>
      </dsp:txXfrm>
    </dsp:sp>
    <dsp:sp modelId="{9CB94CEA-DB71-459E-9115-9A51F5075BDB}">
      <dsp:nvSpPr>
        <dsp:cNvPr id="0" name=""/>
        <dsp:cNvSpPr/>
      </dsp:nvSpPr>
      <dsp:spPr>
        <a:xfrm>
          <a:off x="0" y="2012441"/>
          <a:ext cx="7860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C53C5-0299-4B64-B6F3-CAA033969BDD}">
      <dsp:nvSpPr>
        <dsp:cNvPr id="0" name=""/>
        <dsp:cNvSpPr/>
      </dsp:nvSpPr>
      <dsp:spPr>
        <a:xfrm>
          <a:off x="0" y="2012442"/>
          <a:ext cx="7860863" cy="50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Management and Communication </a:t>
          </a:r>
        </a:p>
      </dsp:txBody>
      <dsp:txXfrm>
        <a:off x="0" y="2012442"/>
        <a:ext cx="7860863" cy="503110"/>
      </dsp:txXfrm>
    </dsp:sp>
    <dsp:sp modelId="{99CFDC02-736F-43CE-9772-ECF8499AE4D7}">
      <dsp:nvSpPr>
        <dsp:cNvPr id="0" name=""/>
        <dsp:cNvSpPr/>
      </dsp:nvSpPr>
      <dsp:spPr>
        <a:xfrm>
          <a:off x="0" y="2515552"/>
          <a:ext cx="7860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C47E5-C722-46F7-87BF-A1DFBE898BA4}">
      <dsp:nvSpPr>
        <dsp:cNvPr id="0" name=""/>
        <dsp:cNvSpPr/>
      </dsp:nvSpPr>
      <dsp:spPr>
        <a:xfrm>
          <a:off x="0" y="2515552"/>
          <a:ext cx="7860863" cy="50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Education and Research </a:t>
          </a:r>
        </a:p>
      </dsp:txBody>
      <dsp:txXfrm>
        <a:off x="0" y="2515552"/>
        <a:ext cx="7860863" cy="503110"/>
      </dsp:txXfrm>
    </dsp:sp>
    <dsp:sp modelId="{DEEA76E1-D293-48DD-A927-F0C83255206A}">
      <dsp:nvSpPr>
        <dsp:cNvPr id="0" name=""/>
        <dsp:cNvSpPr/>
      </dsp:nvSpPr>
      <dsp:spPr>
        <a:xfrm>
          <a:off x="0" y="3018663"/>
          <a:ext cx="7860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DC1F6-41BB-4024-8241-EF817F128115}">
      <dsp:nvSpPr>
        <dsp:cNvPr id="0" name=""/>
        <dsp:cNvSpPr/>
      </dsp:nvSpPr>
      <dsp:spPr>
        <a:xfrm>
          <a:off x="0" y="3018663"/>
          <a:ext cx="7860863" cy="50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Environment of Care </a:t>
          </a:r>
        </a:p>
      </dsp:txBody>
      <dsp:txXfrm>
        <a:off x="0" y="3018663"/>
        <a:ext cx="7860863" cy="503110"/>
      </dsp:txXfrm>
    </dsp:sp>
    <dsp:sp modelId="{75EEC578-8BA8-4FCA-AB8C-A22A7B7092CF}">
      <dsp:nvSpPr>
        <dsp:cNvPr id="0" name=""/>
        <dsp:cNvSpPr/>
      </dsp:nvSpPr>
      <dsp:spPr>
        <a:xfrm>
          <a:off x="0" y="3521773"/>
          <a:ext cx="786086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DC42B-10D3-413F-9F78-7D8851EDED55}">
      <dsp:nvSpPr>
        <dsp:cNvPr id="0" name=""/>
        <dsp:cNvSpPr/>
      </dsp:nvSpPr>
      <dsp:spPr>
        <a:xfrm>
          <a:off x="0" y="3521773"/>
          <a:ext cx="7860863" cy="503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Cleaning, Sterilization, Disinfection, Asepsis</a:t>
          </a:r>
        </a:p>
      </dsp:txBody>
      <dsp:txXfrm>
        <a:off x="0" y="3521773"/>
        <a:ext cx="7860863" cy="5031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8096D-BE0D-4B15-8A5E-ECCF49A99CFC}">
      <dsp:nvSpPr>
        <dsp:cNvPr id="0" name=""/>
        <dsp:cNvSpPr/>
      </dsp:nvSpPr>
      <dsp:spPr>
        <a:xfrm>
          <a:off x="610262" y="0"/>
          <a:ext cx="8938260" cy="4351338"/>
        </a:xfrm>
        <a:prstGeom prst="rightArrow">
          <a:avLst/>
        </a:prstGeom>
        <a:solidFill>
          <a:srgbClr val="8A153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100C5-3C43-46E9-951A-EF5276F01442}">
      <dsp:nvSpPr>
        <dsp:cNvPr id="0" name=""/>
        <dsp:cNvSpPr/>
      </dsp:nvSpPr>
      <dsp:spPr>
        <a:xfrm>
          <a:off x="4621" y="1305401"/>
          <a:ext cx="2020453" cy="1740535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Examination available for purchase January 1</a:t>
          </a:r>
          <a:r>
            <a:rPr lang="en-US" sz="2000" kern="1200" baseline="30000"/>
            <a:t>st</a:t>
          </a:r>
          <a:r>
            <a:rPr lang="en-US" sz="2000" kern="1200"/>
            <a:t> of recertifying year</a:t>
          </a:r>
        </a:p>
      </dsp:txBody>
      <dsp:txXfrm>
        <a:off x="89587" y="1390367"/>
        <a:ext cx="1850521" cy="1570603"/>
      </dsp:txXfrm>
    </dsp:sp>
    <dsp:sp modelId="{966D73FB-5824-4295-AAEC-7799C14A6D45}">
      <dsp:nvSpPr>
        <dsp:cNvPr id="0" name=""/>
        <dsp:cNvSpPr/>
      </dsp:nvSpPr>
      <dsp:spPr>
        <a:xfrm>
          <a:off x="2126097" y="1305401"/>
          <a:ext cx="2020453" cy="1740535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Exam must be purchased by November 30</a:t>
          </a:r>
          <a:r>
            <a:rPr lang="en-US" sz="2000" kern="1200" baseline="30000"/>
            <a:t>th</a:t>
          </a:r>
          <a:r>
            <a:rPr lang="en-US" sz="2000" kern="1200"/>
            <a:t> </a:t>
          </a:r>
        </a:p>
      </dsp:txBody>
      <dsp:txXfrm>
        <a:off x="2211063" y="1390367"/>
        <a:ext cx="1850521" cy="1570603"/>
      </dsp:txXfrm>
    </dsp:sp>
    <dsp:sp modelId="{50FE4C9B-A992-4CD4-9A71-100D28139510}">
      <dsp:nvSpPr>
        <dsp:cNvPr id="0" name=""/>
        <dsp:cNvSpPr/>
      </dsp:nvSpPr>
      <dsp:spPr>
        <a:xfrm>
          <a:off x="4247573" y="1275411"/>
          <a:ext cx="2020453" cy="1740535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Submit Exam by December 31</a:t>
          </a:r>
          <a:r>
            <a:rPr lang="en-US" sz="2000" kern="1200" baseline="30000"/>
            <a:t>st</a:t>
          </a:r>
          <a:r>
            <a:rPr lang="en-US" sz="2000" kern="1200"/>
            <a:t> </a:t>
          </a:r>
        </a:p>
      </dsp:txBody>
      <dsp:txXfrm>
        <a:off x="4332539" y="1360377"/>
        <a:ext cx="1850521" cy="1570603"/>
      </dsp:txXfrm>
    </dsp:sp>
    <dsp:sp modelId="{59097B84-E84B-4214-9975-629E65EF979D}">
      <dsp:nvSpPr>
        <dsp:cNvPr id="0" name=""/>
        <dsp:cNvSpPr/>
      </dsp:nvSpPr>
      <dsp:spPr>
        <a:xfrm>
          <a:off x="6369049" y="1305401"/>
          <a:ext cx="2020453" cy="1740535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If candidate fails recert exam, they must apply for the CIC proctored exam</a:t>
          </a:r>
        </a:p>
      </dsp:txBody>
      <dsp:txXfrm>
        <a:off x="6454015" y="1390367"/>
        <a:ext cx="1850521" cy="1570603"/>
      </dsp:txXfrm>
    </dsp:sp>
    <dsp:sp modelId="{B80165FA-4302-49B2-8F8B-4F0A457EC602}">
      <dsp:nvSpPr>
        <dsp:cNvPr id="0" name=""/>
        <dsp:cNvSpPr/>
      </dsp:nvSpPr>
      <dsp:spPr>
        <a:xfrm>
          <a:off x="8490525" y="1305401"/>
          <a:ext cx="2020453" cy="1740535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If successful, new five-year recertification period begins</a:t>
          </a:r>
        </a:p>
      </dsp:txBody>
      <dsp:txXfrm>
        <a:off x="8575491" y="1390367"/>
        <a:ext cx="1850521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84CB5FF-9266-221F-9FF2-4E713C182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76976"/>
            <a:ext cx="6948488" cy="7669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/>
              <a:t>CBIC 2022 </a:t>
            </a:r>
            <a:r>
              <a:rPr lang="en-US" b="1" dirty="0" smtClean="0"/>
              <a:t>Update</a:t>
            </a:r>
            <a:br>
              <a:rPr lang="en-US" b="1" dirty="0" smtClean="0"/>
            </a:br>
            <a:r>
              <a:rPr lang="en-US" b="1" dirty="0" smtClean="0"/>
              <a:t>Sandra </a:t>
            </a:r>
            <a:r>
              <a:rPr lang="en-US" b="1" dirty="0" err="1" smtClean="0"/>
              <a:t>Callery</a:t>
            </a:r>
            <a:r>
              <a:rPr lang="en-US" b="1" dirty="0" smtClean="0"/>
              <a:t>, CBIC President</a:t>
            </a:r>
            <a:br>
              <a:rPr lang="en-US" b="1" dirty="0" smtClean="0"/>
            </a:br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B9D3E8F-0866-FDBB-1295-F3366A6BD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492308"/>
            <a:ext cx="6948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Paul Webber   </a:t>
            </a:r>
            <a:r>
              <a:rPr lang="en-US" b="1" dirty="0" err="1" smtClean="0"/>
              <a:t>paul@webbertraining.com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D5D81F-7E4E-426B-8C9C-5D731F92EE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1A598-919E-463E-B7D1-FB318B4A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6189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D86A9-E041-4229-B309-C71F21358C62}" type="datetimeFigureOut">
              <a:rPr lang="en-US" smtClean="0"/>
              <a:t>11/1/22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247DD-3E94-48BF-8FF1-BD60A8CD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97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2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0FD2F036-8861-172D-9735-DA48C7A90B4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1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B3E7B441-4B90-7BCE-C0FA-72B5FE86838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82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81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247DD-3E94-48BF-8FF1-BD60A8CD0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FFB64800-F3EA-8B5F-FC89-68B651CA9C6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911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247DD-3E94-48BF-8FF1-BD60A8CD0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FFB64800-F3EA-8B5F-FC89-68B651CA9C6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89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247DD-3E94-48BF-8FF1-BD60A8CD0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6CB7F45A-438E-6546-2621-6C16119624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871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247DD-3E94-48BF-8FF1-BD60A8CD0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6CB7F45A-438E-6546-2621-6C16119624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516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247DD-3E94-48BF-8FF1-BD60A8CD0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6CB7F45A-438E-6546-2621-6C16119624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4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247DD-3E94-48BF-8FF1-BD60A8CD0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34E18E10-6772-5435-DB4C-13EBDD09F7F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72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965EC-764F-4B7D-8A4A-164593BC1A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3C7C66AB-63A2-34AD-E8B6-512594584D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56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E5F2B92B-B31C-31C6-CB9E-30B633A3900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19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0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965EC-764F-4B7D-8A4A-164593BC1A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F4EFDA13-F615-344E-FED4-70AD47E06FF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2362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965EC-764F-4B7D-8A4A-164593BC1A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00397133-14D0-2928-22F5-ED51DB67EB4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52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965EC-764F-4B7D-8A4A-164593BC1A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8CE1821F-9E95-C192-20DC-97B2A1DEEC5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0460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F965EC-764F-4B7D-8A4A-164593BC1A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360AF6F5-FC18-E8CA-73D3-2B2C2201242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015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56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5F00DC59-E2E9-12F3-9903-572038A8666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6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60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8193245A-D1BC-3C12-A5A6-E41378F039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7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247DD-3E94-48BF-8FF1-BD60A8CD0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766BA168-0102-CB64-308D-8A54DAD63C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74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B3E7B441-4B90-7BCE-C0FA-72B5FE86838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2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766BA168-0102-CB64-308D-8A54DAD63C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2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766BA168-0102-CB64-308D-8A54DAD63C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49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D247DD-3E94-48BF-8FF1-BD60A8CD0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89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D247DD-3E94-48BF-8FF1-BD60A8CD00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="" xmlns:a16="http://schemas.microsoft.com/office/drawing/2014/main" id="{9833A9BE-89F2-6E10-B1AE-3544607DFB7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20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CB6B-5FFA-4D5D-B332-076451BC5E15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0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12E-0C3A-4819-ABFA-27AC4B024629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FBC2-74D0-4074-8277-B2E8F41CE4E2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5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BB59-C544-4010-824B-1EBCE5872C3C}" type="datetime1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66D76-FC09-4CDE-8938-4BCE53F4B27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8D9C-5F90-4C4C-879C-2D69A6EC2932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fld id="{E6C34E3D-4B7E-4D2D-AC5C-D42F7886C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7507-48EF-41E7-8AB0-645043E32BC5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14F8-778E-4C72-B982-34AB71BABA0E}" type="datetime1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56CC-E04B-40B2-96FA-819F102BAF03}" type="datetime1">
              <a:rPr lang="en-US" smtClean="0"/>
              <a:t>11/1/22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4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8846-9B1E-465F-B38C-D3D53E902733}" type="datetime1">
              <a:rPr lang="en-US" smtClean="0"/>
              <a:t>11/1/22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BDBE-FCC5-4D2C-8A76-3DD3CD4C2A56}" type="datetime1">
              <a:rPr lang="en-US" smtClean="0"/>
              <a:t>11/1/22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4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D8D9-9FAD-49D8-AF89-3640A5BE96C1}" type="datetime1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7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ACE1D-2014-4C30-B15D-A73D8791F398}" type="datetime1">
              <a:rPr lang="en-US" smtClean="0"/>
              <a:t>11/1/22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6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9BA83-8671-4474-A8B5-98C9620B99AF}" type="datetime1">
              <a:rPr lang="en-US" smtClean="0"/>
              <a:t>11/1/22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66D76-FC09-4CDE-8938-4BCE53F4B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6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hyperlink" Target="https://www.cbic.org/CBIC/Certification-FAQs/Recertification.htm#RecertificationIPU" TargetMode="External"/><Relationship Id="rId5" Type="http://schemas.openxmlformats.org/officeDocument/2006/relationships/hyperlink" Target="https://www.cbic.org/CBIC/PDFs/2021IPUsCriteriaChart-WebsiteVersionV5.pdf" TargetMode="External"/><Relationship Id="rId6" Type="http://schemas.openxmlformats.org/officeDocument/2006/relationships/hyperlink" Target="https://www.cbic.org/CBIC/PDFs/2022-Recertification-by-Continuing-Education-for-the-CIC.pdf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bic.org/CBIC/Recertification.htm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bic.org/CBIC/Exam-Prep-Resources.htm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jdangles@cbic.org" TargetMode="External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cbic.org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673" y="3150820"/>
            <a:ext cx="6401787" cy="16030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 smtClean="0"/>
              <a:t>Presented </a:t>
            </a:r>
            <a:r>
              <a:rPr lang="en-US" sz="3200" dirty="0"/>
              <a:t>by:</a:t>
            </a:r>
          </a:p>
          <a:p>
            <a:pPr marL="0" indent="0" algn="r">
              <a:buNone/>
            </a:pPr>
            <a:r>
              <a:rPr lang="en-US" altLang="en-US" sz="3600" dirty="0"/>
              <a:t>Sandra Callery, RN, </a:t>
            </a:r>
            <a:r>
              <a:rPr lang="en-US" altLang="en-US" sz="3600" dirty="0" err="1"/>
              <a:t>MHSc</a:t>
            </a:r>
            <a:r>
              <a:rPr lang="en-US" altLang="en-US" sz="3600" dirty="0"/>
              <a:t>, CIC  </a:t>
            </a:r>
            <a:endParaRPr lang="en-US" sz="3600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5E85132-B512-29BD-7C61-404166F12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86" y="158930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9600" dirty="0">
                <a:solidFill>
                  <a:srgbClr val="8A1538"/>
                </a:solidFill>
              </a:rPr>
              <a:t>		CBIC 2022 Update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254" y="4562376"/>
            <a:ext cx="2645832" cy="107156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09673" y="4613861"/>
            <a:ext cx="6401787" cy="1020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2400" dirty="0" smtClean="0"/>
              <a:t>Hosted by</a:t>
            </a:r>
            <a:r>
              <a:rPr lang="en-US" sz="2400" dirty="0" smtClean="0"/>
              <a:t>: Paul Webber</a:t>
            </a:r>
            <a:br>
              <a:rPr lang="en-US" sz="2400" dirty="0" smtClean="0"/>
            </a:br>
            <a:r>
              <a:rPr lang="en-US" sz="2200" dirty="0" err="1" smtClean="0"/>
              <a:t>paul@webbertraining.com</a:t>
            </a:r>
            <a:endParaRPr lang="en-US" sz="2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39535" y="6522720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www.webbertraining.com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185371" y="6522720"/>
            <a:ext cx="1940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November 3, 2022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65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8A1538"/>
                </a:solidFill>
              </a:rPr>
              <a:t>What</a:t>
            </a:r>
            <a:r>
              <a:rPr lang="en-US" sz="6000" dirty="0">
                <a:solidFill>
                  <a:srgbClr val="8A1538"/>
                </a:solidFill>
              </a:rPr>
              <a:t> </a:t>
            </a:r>
            <a:r>
              <a:rPr lang="en-US" sz="6000" b="1" dirty="0">
                <a:solidFill>
                  <a:srgbClr val="8A1538"/>
                </a:solidFill>
              </a:rPr>
              <a:t>is</a:t>
            </a:r>
            <a:r>
              <a:rPr lang="en-US" sz="6000" dirty="0">
                <a:solidFill>
                  <a:srgbClr val="8A1538"/>
                </a:solidFill>
              </a:rPr>
              <a:t> </a:t>
            </a:r>
            <a:r>
              <a:rPr lang="en-US" sz="6000" b="1" dirty="0">
                <a:solidFill>
                  <a:srgbClr val="8A1538"/>
                </a:solidFill>
              </a:rPr>
              <a:t>CBIC</a:t>
            </a:r>
            <a:r>
              <a:rPr lang="en-US" sz="6000" dirty="0">
                <a:solidFill>
                  <a:srgbClr val="8A1538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5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8A1538"/>
              </a:buClr>
              <a:buNone/>
              <a:defRPr/>
            </a:pPr>
            <a:endParaRPr lang="en-US" sz="2800" b="0" i="1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Clr>
                <a:srgbClr val="8A1538"/>
              </a:buClr>
              <a:buNone/>
              <a:defRPr/>
            </a:pPr>
            <a:r>
              <a:rPr lang="en-US" sz="2800" b="0" i="1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Certification Board of Infection Control and Epidemiology, Inc.</a:t>
            </a:r>
            <a:endParaRPr lang="en-US" altLang="en-US" sz="3600" i="1" dirty="0">
              <a:latin typeface="+mj-lt"/>
            </a:endParaRPr>
          </a:p>
          <a:p>
            <a:pPr marL="0" indent="0">
              <a:buClr>
                <a:srgbClr val="8A1538"/>
              </a:buClr>
              <a:buNone/>
              <a:defRPr/>
            </a:pPr>
            <a:r>
              <a:rPr lang="en-US" altLang="en-US" sz="3600" dirty="0">
                <a:latin typeface="+mj-lt"/>
              </a:rPr>
              <a:t>Voluntary, autonomous, multidisciplinary board </a:t>
            </a:r>
          </a:p>
          <a:p>
            <a:pPr marL="0" indent="0">
              <a:buClr>
                <a:srgbClr val="8A1538"/>
              </a:buClr>
              <a:buNone/>
              <a:defRPr/>
            </a:pPr>
            <a:endParaRPr lang="en-US" altLang="en-US" sz="3600" b="1" dirty="0">
              <a:solidFill>
                <a:srgbClr val="8A1538"/>
              </a:solidFill>
              <a:latin typeface="+mj-lt"/>
            </a:endParaRPr>
          </a:p>
          <a:p>
            <a:pPr marL="0" indent="0">
              <a:buClr>
                <a:srgbClr val="8A1538"/>
              </a:buClr>
              <a:buNone/>
              <a:defRPr/>
            </a:pPr>
            <a:r>
              <a:rPr lang="en-US" altLang="en-US" sz="3600" b="1" dirty="0">
                <a:solidFill>
                  <a:srgbClr val="8A1538"/>
                </a:solidFill>
                <a:latin typeface="+mj-lt"/>
              </a:rPr>
              <a:t>Mission:</a:t>
            </a:r>
            <a:r>
              <a:rPr lang="en-US" alt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dirty="0">
                <a:latin typeface="+mj-lt"/>
              </a:rPr>
              <a:t>Provide pathways to assess and maintain infection prevention competency.</a:t>
            </a:r>
          </a:p>
          <a:p>
            <a:pPr marL="0" indent="0" eaLnBrk="1" hangingPunct="1">
              <a:buNone/>
              <a:defRPr/>
            </a:pPr>
            <a:r>
              <a:rPr lang="en-US" altLang="en-US" sz="3600" b="1" dirty="0">
                <a:solidFill>
                  <a:srgbClr val="8A1538"/>
                </a:solidFill>
                <a:latin typeface="+mj-lt"/>
              </a:rPr>
              <a:t>Vision: </a:t>
            </a:r>
            <a:r>
              <a:rPr lang="en-US" sz="3600" dirty="0">
                <a:latin typeface="+mj-lt"/>
              </a:rPr>
              <a:t>Healthcare without infection through verifiable competency.</a:t>
            </a:r>
            <a:endParaRPr lang="en-US" altLang="en-US" sz="3600" dirty="0">
              <a:latin typeface="+mj-lt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1981FA-8433-47AE-633E-56E2117D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34E3D-4B7E-4D2D-AC5C-D42F7886CD3B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6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8A1538"/>
                </a:solidFill>
              </a:rPr>
              <a:t>The CIC</a:t>
            </a:r>
            <a:r>
              <a:rPr lang="en-US" sz="6000" b="1">
                <a:solidFill>
                  <a:srgbClr val="8A1538"/>
                </a:solidFill>
              </a:rPr>
              <a:t>®</a:t>
            </a:r>
            <a:endParaRPr lang="en-US" sz="6000">
              <a:solidFill>
                <a:srgbClr val="8A15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474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8A1538"/>
              </a:buClr>
            </a:pPr>
            <a:r>
              <a:rPr lang="en-US" sz="3600">
                <a:latin typeface="+mj-lt"/>
              </a:rPr>
              <a:t>Certification in Infection Prevention and Control</a:t>
            </a:r>
          </a:p>
          <a:p>
            <a:pPr>
              <a:lnSpc>
                <a:spcPct val="100000"/>
              </a:lnSpc>
              <a:buClr>
                <a:srgbClr val="8A1538"/>
              </a:buClr>
            </a:pPr>
            <a:r>
              <a:rPr lang="en-US" sz="3600">
                <a:latin typeface="+mj-lt"/>
              </a:rPr>
              <a:t>The </a:t>
            </a:r>
            <a:r>
              <a:rPr lang="en-US" sz="3600" i="1">
                <a:latin typeface="+mj-lt"/>
              </a:rPr>
              <a:t>only</a:t>
            </a:r>
            <a:r>
              <a:rPr lang="en-US" sz="3600">
                <a:latin typeface="+mj-lt"/>
              </a:rPr>
              <a:t> standardized measurement of essential knowledge, skills, and abilities expected of infection prevention and control professionals in North America</a:t>
            </a:r>
          </a:p>
          <a:p>
            <a:pPr>
              <a:lnSpc>
                <a:spcPct val="100000"/>
              </a:lnSpc>
              <a:buClr>
                <a:srgbClr val="8A1538"/>
              </a:buClr>
            </a:pPr>
            <a:r>
              <a:rPr lang="en-US" sz="3600">
                <a:latin typeface="+mj-lt"/>
              </a:rPr>
              <a:t>Currently over </a:t>
            </a:r>
            <a:r>
              <a:rPr lang="en-US" sz="3600" b="1">
                <a:latin typeface="+mj-lt"/>
              </a:rPr>
              <a:t>8,700 CICs </a:t>
            </a:r>
            <a:r>
              <a:rPr lang="en-US" sz="3600">
                <a:latin typeface="+mj-lt"/>
              </a:rPr>
              <a:t>in </a:t>
            </a:r>
            <a:r>
              <a:rPr lang="en-US" sz="3600" b="1">
                <a:latin typeface="+mj-lt"/>
              </a:rPr>
              <a:t>over 40 countries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4D0D81-CE95-3F2B-DEF2-E5894E06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srgbClr val="8A1538"/>
                </a:solidFill>
              </a:rPr>
              <a:t>CBIC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551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/>
              <a:t>Certification in Infection Control (CIC®) Examination</a:t>
            </a:r>
          </a:p>
          <a:p>
            <a:pPr>
              <a:defRPr/>
            </a:pPr>
            <a:r>
              <a:rPr lang="en-US" sz="4000"/>
              <a:t>Certification in Infection Control Recertification Examination </a:t>
            </a:r>
          </a:p>
          <a:p>
            <a:pPr>
              <a:defRPr/>
            </a:pPr>
            <a:endParaRPr lang="en-US" sz="400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1981FA-8433-47AE-633E-56E2117D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red and white sign&#10;&#10;Description automatically generated with low confidence">
            <a:extLst>
              <a:ext uri="{FF2B5EF4-FFF2-40B4-BE49-F238E27FC236}">
                <a16:creationId xmlns="" xmlns:a16="http://schemas.microsoft.com/office/drawing/2014/main" id="{9276B710-B774-53A7-4523-F0E32D304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40" y="3429000"/>
            <a:ext cx="2253352" cy="21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srgbClr val="8A1538"/>
                </a:solidFill>
              </a:rPr>
              <a:t>CBIC Examinations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4551"/>
            <a:ext cx="10515600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Associate-Infection Prevention and Control       (a-IPC™) Examination</a:t>
            </a:r>
          </a:p>
          <a:p>
            <a:pPr>
              <a:defRPr/>
            </a:pPr>
            <a:r>
              <a:rPr lang="en-US" sz="4000" dirty="0"/>
              <a:t>Long Term Care Certification in Infection Prevention (LTC-CIP)</a:t>
            </a:r>
          </a:p>
          <a:p>
            <a:pPr>
              <a:defRPr/>
            </a:pP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1981FA-8433-47AE-633E-56E2117D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8796AC16-6192-CEAB-7503-47825938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36" y="3928738"/>
            <a:ext cx="2111721" cy="1766459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047ADC24-6B46-99BB-C63A-1BD30EF25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57" y="3711908"/>
            <a:ext cx="2111722" cy="22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7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4BFFD-4D0C-D5AF-0C28-92BF52A9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 Certificate </a:t>
            </a:r>
            <a:r>
              <a:rPr lang="en-US" sz="6000" i="1" dirty="0">
                <a:solidFill>
                  <a:srgbClr val="C00000"/>
                </a:solidFill>
              </a:rPr>
              <a:t>versus</a:t>
            </a:r>
            <a:r>
              <a:rPr lang="en-US" sz="6000" dirty="0">
                <a:solidFill>
                  <a:srgbClr val="C00000"/>
                </a:solidFill>
              </a:rPr>
              <a:t>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9CAD8C-0FE4-5B83-977F-BB101AD08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  <a:latin typeface="+mj-lt"/>
              </a:rPr>
              <a:t>A </a:t>
            </a:r>
            <a:r>
              <a:rPr lang="en-US" sz="3600" b="0" i="1" dirty="0">
                <a:solidFill>
                  <a:srgbClr val="333333"/>
                </a:solidFill>
                <a:effectLst/>
                <a:latin typeface="+mj-lt"/>
              </a:rPr>
              <a:t>certificate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+mj-lt"/>
              </a:rPr>
              <a:t> is awarded following the completion of a course or series of courses that provides education and training around an intended learning outcome.</a:t>
            </a:r>
          </a:p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  <a:latin typeface="+mj-lt"/>
              </a:rPr>
              <a:t>A </a:t>
            </a:r>
            <a:r>
              <a:rPr lang="en-US" sz="3600" b="1" i="1" dirty="0">
                <a:solidFill>
                  <a:srgbClr val="333333"/>
                </a:solidFill>
                <a:effectLst/>
                <a:latin typeface="+mj-lt"/>
              </a:rPr>
              <a:t>certification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+mj-lt"/>
              </a:rPr>
              <a:t> is awarded following successful completion of a 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+mj-lt"/>
              </a:rPr>
              <a:t>comprehensive</a:t>
            </a:r>
            <a:r>
              <a:rPr lang="en-US" sz="3600" b="0" i="0" dirty="0">
                <a:solidFill>
                  <a:srgbClr val="333333"/>
                </a:solidFill>
                <a:effectLst/>
                <a:latin typeface="+mj-lt"/>
              </a:rPr>
              <a:t> examination process and provides an independent assessment of the knowledge, skills, and/or competencies required for competent performance of an occupation or professional role. </a:t>
            </a:r>
            <a:endParaRPr lang="en-US" sz="36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4FF81B-AA49-AEF6-38FA-2302A1B8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two people's hands pointing at laptop screen with stack of 4 books in background, one person holding a pen">
            <a:extLst>
              <a:ext uri="{FF2B5EF4-FFF2-40B4-BE49-F238E27FC236}">
                <a16:creationId xmlns="" xmlns:a16="http://schemas.microsoft.com/office/drawing/2014/main" id="{37DDAF88-7109-EF82-8557-4122CC94C2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4797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7" name="Freeform: Shape 9">
            <a:extLst>
              <a:ext uri="{FF2B5EF4-FFF2-40B4-BE49-F238E27FC236}">
                <a16:creationId xmlns="" xmlns:a16="http://schemas.microsoft.com/office/drawing/2014/main" id="{D928DD85-BB99-450D-A702-2683E02962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240E5BD2-4019-4012-A1AA-628900E659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3" y="2290075"/>
            <a:ext cx="5149109" cy="19814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4900" i="1" dirty="0"/>
              <a:t>CBIC Exam Development Cycle</a:t>
            </a:r>
            <a:r>
              <a:rPr lang="en-US" sz="2600" i="1" dirty="0"/>
              <a:t/>
            </a:r>
            <a:br>
              <a:rPr lang="en-US" sz="2600" i="1" dirty="0"/>
            </a:br>
            <a:r>
              <a:rPr lang="en-US" sz="2600" i="1" dirty="0"/>
              <a:t> </a:t>
            </a:r>
            <a:r>
              <a:rPr lang="en-US" altLang="en-US" sz="2600" dirty="0"/>
              <a:t/>
            </a:r>
            <a:br>
              <a:rPr lang="en-US" altLang="en-US" sz="2600" dirty="0"/>
            </a:br>
            <a:endParaRPr lang="en-US" sz="26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679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A3041C-1736-0E6B-7C63-EF0942171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1F904058-BB42-8369-37F9-463F5B0B9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342704"/>
              </p:ext>
            </p:extLst>
          </p:nvPr>
        </p:nvGraphicFramePr>
        <p:xfrm>
          <a:off x="389745" y="399373"/>
          <a:ext cx="10829144" cy="541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DECDC4C-643C-A43C-7646-2F7BF0BC6269}"/>
              </a:ext>
            </a:extLst>
          </p:cNvPr>
          <p:cNvSpPr txBox="1"/>
          <p:nvPr/>
        </p:nvSpPr>
        <p:spPr>
          <a:xfrm>
            <a:off x="5047488" y="2907792"/>
            <a:ext cx="141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 Exam Cycle</a:t>
            </a:r>
          </a:p>
        </p:txBody>
      </p:sp>
    </p:spTree>
    <p:extLst>
      <p:ext uri="{BB962C8B-B14F-4D97-AF65-F5344CB8AC3E}">
        <p14:creationId xmlns:p14="http://schemas.microsoft.com/office/powerpoint/2010/main" val="10714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DCC231C8-C761-4B31-9B1C-C6D19248C6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of a Practice Analysis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17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218"/>
            <a:ext cx="10515600" cy="1325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srgbClr val="8A1538"/>
                </a:solidFill>
              </a:rPr>
              <a:t>CBIC Practice Analysis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="" xmlns:a16="http://schemas.microsoft.com/office/drawing/2014/main" id="{268A193C-F1C0-F91C-F4E4-0CA9225E29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60886"/>
              </p:ext>
            </p:extLst>
          </p:nvPr>
        </p:nvGraphicFramePr>
        <p:xfrm>
          <a:off x="228600" y="1627780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F81758A-EC01-D0BC-9B64-03E2526D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4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8A1538"/>
                </a:solidFill>
              </a:rPr>
              <a:t>The CIC®- NCCA accredited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474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The CIC is accredited by </a:t>
            </a:r>
            <a:r>
              <a:rPr lang="en-US" sz="3200" b="0" i="0" dirty="0">
                <a:effectLst/>
                <a:latin typeface="+mj-lt"/>
              </a:rPr>
              <a:t> the National Commission for Certifying Agencies (NCCA) </a:t>
            </a:r>
          </a:p>
          <a:p>
            <a:r>
              <a:rPr lang="en-US" sz="3200" dirty="0">
                <a:solidFill>
                  <a:srgbClr val="002639"/>
                </a:solidFill>
                <a:latin typeface="+mj-lt"/>
              </a:rPr>
              <a:t>Provides impartial, third-party validation that CBIC’s program has met recognized national and international credentialing industry standards for development, implementation, and maintenance of our certification program.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4D0D81-CE95-3F2B-DEF2-E5894E06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="" xmlns:a16="http://schemas.microsoft.com/office/drawing/2014/main" id="{AA813E95-F4FE-325B-96BF-7E6E4E3E7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17" y="3798268"/>
            <a:ext cx="2547730" cy="22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2976" y="485164"/>
            <a:ext cx="7666792" cy="3263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500" dirty="0">
                <a:latin typeface="+mj-lt"/>
              </a:rPr>
              <a:t>CBIC President (2022) </a:t>
            </a:r>
          </a:p>
          <a:p>
            <a:pPr>
              <a:lnSpc>
                <a:spcPct val="100000"/>
              </a:lnSpc>
            </a:pPr>
            <a:r>
              <a:rPr lang="en-US" sz="3500" dirty="0">
                <a:latin typeface="+mj-lt"/>
              </a:rPr>
              <a:t>Senior leadership positions in Infection Prevention and Control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+mj-lt"/>
              </a:rPr>
              <a:t> across a variety of health care settings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latin typeface="+mj-lt"/>
              </a:rPr>
              <a:t> Ontario Agency of Health Protection and Promotion (Public Health Ontario).  </a:t>
            </a:r>
          </a:p>
          <a:p>
            <a:pPr>
              <a:lnSpc>
                <a:spcPct val="100000"/>
              </a:lnSpc>
            </a:pPr>
            <a:r>
              <a:rPr lang="en-US" sz="3500" dirty="0">
                <a:latin typeface="+mj-lt"/>
              </a:rPr>
              <a:t>Assistant professor, McMaster University</a:t>
            </a:r>
          </a:p>
          <a:p>
            <a:pPr>
              <a:lnSpc>
                <a:spcPct val="100000"/>
              </a:lnSpc>
            </a:pPr>
            <a:r>
              <a:rPr lang="en-US" sz="3500" b="1" dirty="0">
                <a:latin typeface="+mj-lt"/>
              </a:rPr>
              <a:t>FIRST CERTIFIED: </a:t>
            </a:r>
            <a:r>
              <a:rPr lang="en-US" sz="3500" dirty="0">
                <a:latin typeface="+mj-lt"/>
              </a:rPr>
              <a:t>1986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3500" dirty="0">
              <a:latin typeface="+mj-lt"/>
            </a:endParaRPr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="" xmlns:a16="http://schemas.microsoft.com/office/drawing/2014/main" id="{6B196039-C9B7-48E5-9026-AE7B4A0FF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41" y="0"/>
            <a:ext cx="3521619" cy="4981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AB8B82-74DC-E929-E250-EA96CB6D17FE}"/>
              </a:ext>
            </a:extLst>
          </p:cNvPr>
          <p:cNvSpPr txBox="1"/>
          <p:nvPr/>
        </p:nvSpPr>
        <p:spPr>
          <a:xfrm>
            <a:off x="388018" y="5404002"/>
            <a:ext cx="60939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en-US" sz="2800">
                <a:latin typeface="Script MT Bold" panose="03040602040607080904" pitchFamily="66" charset="0"/>
              </a:rPr>
              <a:t>Sandra Callery, RN, </a:t>
            </a:r>
            <a:r>
              <a:rPr lang="en-US" altLang="en-US" sz="2800" err="1">
                <a:latin typeface="Script MT Bold" panose="03040602040607080904" pitchFamily="66" charset="0"/>
              </a:rPr>
              <a:t>MHSc</a:t>
            </a:r>
            <a:r>
              <a:rPr lang="en-US" altLang="en-US" sz="2800">
                <a:latin typeface="Script MT Bold" panose="03040602040607080904" pitchFamily="66" charset="0"/>
              </a:rPr>
              <a:t>, CIC</a:t>
            </a:r>
            <a:endParaRPr lang="en-US" sz="2800">
              <a:latin typeface="Script MT Bold" panose="030406020406070809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6CDB937-450B-5770-1751-EDF1A803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512F1-E63C-6630-EFB7-4A111C0C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9" y="516834"/>
            <a:ext cx="8996561" cy="1120216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8A1538"/>
                </a:solidFill>
              </a:rPr>
              <a:t>Candidate Testing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97CC25-BEF2-0E72-5399-06E10B0B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82" y="2061120"/>
            <a:ext cx="10600075" cy="3257817"/>
          </a:xfrm>
        </p:spPr>
        <p:txBody>
          <a:bodyPr anchor="t">
            <a:normAutofit/>
          </a:bodyPr>
          <a:lstStyle/>
          <a:p>
            <a:r>
              <a:rPr lang="en-US" sz="3600" dirty="0">
                <a:latin typeface="+mj-lt"/>
              </a:rPr>
              <a:t>CBIC partners with Prometric to deliver exams in a secure, proctored environment </a:t>
            </a:r>
          </a:p>
          <a:p>
            <a:r>
              <a:rPr lang="en-US" sz="3600" dirty="0">
                <a:latin typeface="+mj-lt"/>
              </a:rPr>
              <a:t>Prometric is a U.S. based company in the test administration industry and provides test development and delivery services </a:t>
            </a:r>
          </a:p>
          <a:p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42A877C8-B91B-8BAF-883A-BCCFEF897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19" y="4573799"/>
            <a:ext cx="3228932" cy="149027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9A0592-2572-2C44-E72C-C8663AC1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6C34E3D-4B7E-4D2D-AC5C-D42F7886CD3B}" type="slidenum">
              <a:rPr lang="en-US" sz="11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 txBox="1">
            <a:spLocks/>
          </p:cNvSpPr>
          <p:nvPr/>
        </p:nvSpPr>
        <p:spPr>
          <a:xfrm>
            <a:off x="9265920" y="64935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512F1-E63C-6630-EFB7-4A111C0C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47" y="445488"/>
            <a:ext cx="9261605" cy="1007573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8A1538"/>
                </a:solidFill>
              </a:rPr>
              <a:t>Candidate Testing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97CC25-BEF2-0E72-5399-06E10B0B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82" y="1672361"/>
            <a:ext cx="10757436" cy="3372271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+mj-lt"/>
              </a:rPr>
              <a:t>Candidates can take the exam at a physical testing center or via Prometric’s live remote proctoring option, Pro Proctor </a:t>
            </a:r>
          </a:p>
          <a:p>
            <a:r>
              <a:rPr lang="en-US" sz="4000" dirty="0">
                <a:latin typeface="+mj-lt"/>
              </a:rPr>
              <a:t>Testing is available 5-7 days a week depending on location</a:t>
            </a:r>
          </a:p>
          <a:p>
            <a:endParaRPr lang="en-US" sz="2000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="" xmlns:a16="http://schemas.microsoft.com/office/drawing/2014/main" id="{42A877C8-B91B-8BAF-883A-BCCFEF897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793" y="4284812"/>
            <a:ext cx="3292555" cy="15196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79A0592-2572-2C44-E72C-C8663AC1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6C34E3D-4B7E-4D2D-AC5C-D42F7886CD3B}" type="slidenum">
              <a:rPr lang="en-US" sz="11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 txBox="1">
            <a:spLocks/>
          </p:cNvSpPr>
          <p:nvPr/>
        </p:nvSpPr>
        <p:spPr>
          <a:xfrm>
            <a:off x="9265920" y="64935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8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512F1-E63C-6630-EFB7-4A111C0C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Prometric Testing Centers </a:t>
            </a:r>
          </a:p>
        </p:txBody>
      </p:sp>
      <p:pic>
        <p:nvPicPr>
          <p:cNvPr id="6" name="Picture 5" descr="A picture containing text, desk&#10;&#10;Description automatically generated">
            <a:extLst>
              <a:ext uri="{FF2B5EF4-FFF2-40B4-BE49-F238E27FC236}">
                <a16:creationId xmlns="" xmlns:a16="http://schemas.microsoft.com/office/drawing/2014/main" id="{D07FD0FB-0350-BEEA-C01B-7D90D33F8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1" b="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97CC25-BEF2-0E72-5399-06E10B0B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387" y="4086225"/>
            <a:ext cx="7485413" cy="2452687"/>
          </a:xfrm>
        </p:spPr>
        <p:txBody>
          <a:bodyPr anchor="ctr">
            <a:normAutofit/>
          </a:bodyPr>
          <a:lstStyle/>
          <a:p>
            <a:pPr lvl="1"/>
            <a:r>
              <a:rPr lang="en-US" sz="2400"/>
              <a:t>Located worldwide in 40+ countries </a:t>
            </a:r>
          </a:p>
          <a:p>
            <a:pPr lvl="1"/>
            <a:r>
              <a:rPr lang="en-US" sz="2400"/>
              <a:t>Testing available 5-7 days a week during normal business hours</a:t>
            </a:r>
          </a:p>
          <a:p>
            <a:pPr lvl="1"/>
            <a:r>
              <a:rPr lang="en-US" sz="2400"/>
              <a:t>Candidates are monitored throughout the exam in a secure environment </a:t>
            </a:r>
          </a:p>
          <a:p>
            <a:pPr lvl="1"/>
            <a:endParaRPr lang="en-US"/>
          </a:p>
          <a:p>
            <a:endParaRPr lang="en-US" sz="1800"/>
          </a:p>
          <a:p>
            <a:endParaRPr lang="en-US" sz="1800"/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512F1-E63C-6630-EFB7-4A111C0C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57" y="3429000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Pro Proctor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DAB921E-7228-28F0-7B3C-F2E31D1C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730"/>
          <a:stretch/>
        </p:blipFill>
        <p:spPr>
          <a:xfrm>
            <a:off x="20" y="-457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97CC25-BEF2-0E72-5399-06E10B0BE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8608" y="4405313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Candidates can take the exam at home </a:t>
            </a:r>
          </a:p>
          <a:p>
            <a:r>
              <a:rPr lang="en-US" sz="2800" dirty="0"/>
              <a:t>A live, remote proctor locks down the candidate’s browser</a:t>
            </a:r>
          </a:p>
          <a:p>
            <a:r>
              <a:rPr lang="en-US" sz="2800" dirty="0"/>
              <a:t>360-degree environment check done of candidate workspace</a:t>
            </a:r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7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CIC® Examination</a:t>
            </a:r>
            <a:br>
              <a:rPr lang="en-US" sz="47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7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7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7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ed and white sign&#10;&#10;Description automatically generated with low confidence">
            <a:extLst>
              <a:ext uri="{FF2B5EF4-FFF2-40B4-BE49-F238E27FC236}">
                <a16:creationId xmlns="" xmlns:a16="http://schemas.microsoft.com/office/drawing/2014/main" id="{5E9FB13D-C2BD-B1BE-CF8B-6B3559D82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849632"/>
            <a:ext cx="4047843" cy="3790564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fld id="{E6C34E3D-4B7E-4D2D-AC5C-D42F7886CD3B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666" y="2519091"/>
            <a:ext cx="10157329" cy="746523"/>
          </a:xfrm>
        </p:spPr>
        <p:txBody>
          <a:bodyPr>
            <a:noAutofit/>
          </a:bodyPr>
          <a:lstStyle/>
          <a:p>
            <a:pPr algn="ctr"/>
            <a:r>
              <a:rPr lang="en-US" sz="6000" i="1">
                <a:solidFill>
                  <a:srgbClr val="8A1538"/>
                </a:solidFill>
                <a:latin typeface="+mn-lt"/>
              </a:rPr>
              <a:t>CIC® Eligibility Requirements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8AA7E27-75CD-7135-59EF-D474A640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solidFill>
                  <a:srgbClr val="8A1538"/>
                </a:solidFill>
              </a:rPr>
              <a:t>CIC® Eligibility Requirements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91" y="1690690"/>
            <a:ext cx="10975109" cy="44862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333333"/>
                </a:solidFill>
                <a:latin typeface="+mj-lt"/>
              </a:rPr>
              <a:t>Completed post-secondary education in a health-related field including but not limited to medicine, nursing, laboratory technology, or public health. Post-secondary includes public or private universities, colleges, community colleges, etc.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>
                <a:solidFill>
                  <a:srgbClr val="333333"/>
                </a:solidFill>
                <a:latin typeface="+mj-lt"/>
              </a:rPr>
              <a:t>Direct responsibility for the infection prevention program activities in a healthcare setting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FE01EF-1A4C-41D4-6E68-B3E96F4E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rgbClr val="8A1538"/>
                </a:solidFill>
              </a:rPr>
              <a:t>CIC® Eligibility Requirements</a:t>
            </a:r>
            <a:endParaRPr lang="en-US" sz="5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691" y="1690690"/>
            <a:ext cx="10975109" cy="4486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333333"/>
                </a:solidFill>
                <a:latin typeface="+mj-lt"/>
              </a:rPr>
              <a:t>3. Work experience, defined as active engagement in infection prevention, determined by a current job description, for compensation, for a minimum of:</a:t>
            </a:r>
          </a:p>
          <a:p>
            <a:pPr lvl="2"/>
            <a:r>
              <a:rPr lang="en-US" sz="3200" dirty="0">
                <a:solidFill>
                  <a:srgbClr val="333333"/>
                </a:solidFill>
                <a:latin typeface="+mj-lt"/>
              </a:rPr>
              <a:t>At least one-year full-time employment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OR</a:t>
            </a:r>
          </a:p>
          <a:p>
            <a:pPr lvl="2"/>
            <a:r>
              <a:rPr lang="en-US" sz="3200" dirty="0">
                <a:solidFill>
                  <a:srgbClr val="333333"/>
                </a:solidFill>
                <a:latin typeface="+mj-lt"/>
              </a:rPr>
              <a:t>Two (2) years part-time employment 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OR</a:t>
            </a:r>
          </a:p>
          <a:p>
            <a:pPr lvl="2"/>
            <a:r>
              <a:rPr lang="en-US" sz="3200" dirty="0">
                <a:solidFill>
                  <a:srgbClr val="333333"/>
                </a:solidFill>
                <a:latin typeface="+mj-lt"/>
              </a:rPr>
              <a:t>Completed 3,000 hours of infection prevention work experience earned during the previous three (3) years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2FE01EF-1A4C-41D4-6E68-B3E96F4E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>
                <a:solidFill>
                  <a:srgbClr val="8A1538"/>
                </a:solidFill>
              </a:rPr>
              <a:t>		 CIC® Eligibility Requirements</a:t>
            </a:r>
            <a:br>
              <a:rPr lang="en-US" sz="5400">
                <a:solidFill>
                  <a:srgbClr val="8A1538"/>
                </a:solidFill>
              </a:rPr>
            </a:br>
            <a:r>
              <a:rPr lang="en-US" sz="5400">
                <a:solidFill>
                  <a:srgbClr val="8A1538"/>
                </a:solidFill>
              </a:rPr>
              <a:t>	</a:t>
            </a:r>
            <a:r>
              <a:rPr lang="en-US" sz="4000" i="1">
                <a:solidFill>
                  <a:srgbClr val="8A1538"/>
                </a:solidFill>
              </a:rPr>
              <a:t>Infection Prevention activities must include…</a:t>
            </a:r>
            <a:endParaRPr lang="en-US" sz="4000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508" y="1848052"/>
            <a:ext cx="11165305" cy="425436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F1836"/>
              </a:buClr>
            </a:pPr>
            <a:endParaRPr lang="en-US" sz="2800" dirty="0">
              <a:latin typeface="+mj-lt"/>
            </a:endParaRPr>
          </a:p>
          <a:p>
            <a:pPr>
              <a:buClr>
                <a:srgbClr val="9F1836"/>
              </a:buClr>
            </a:pPr>
            <a:r>
              <a:rPr lang="en-US" sz="2800" dirty="0">
                <a:latin typeface="+mj-lt"/>
              </a:rPr>
              <a:t>Identification of infectious disease processes</a:t>
            </a:r>
          </a:p>
          <a:p>
            <a:pPr>
              <a:buClr>
                <a:srgbClr val="9F1836"/>
              </a:buClr>
            </a:pPr>
            <a:r>
              <a:rPr lang="en-US" sz="2800" dirty="0">
                <a:latin typeface="+mj-lt"/>
              </a:rPr>
              <a:t>Surveillance and epidemiologic investigation</a:t>
            </a:r>
          </a:p>
          <a:p>
            <a:pPr>
              <a:buClr>
                <a:srgbClr val="9F1836"/>
              </a:buClr>
            </a:pPr>
            <a:r>
              <a:rPr lang="en-US" sz="2800" dirty="0">
                <a:latin typeface="+mj-lt"/>
              </a:rPr>
              <a:t>Preventing and controlling the transmission of infectious agents</a:t>
            </a:r>
          </a:p>
          <a:p>
            <a:pPr>
              <a:buClr>
                <a:srgbClr val="9F1836"/>
              </a:buClr>
            </a:pPr>
            <a:r>
              <a:rPr lang="en-US" sz="2800" dirty="0">
                <a:latin typeface="+mj-lt"/>
              </a:rPr>
              <a:t>Environment of care</a:t>
            </a:r>
          </a:p>
          <a:p>
            <a:pPr>
              <a:buClr>
                <a:srgbClr val="9F1836"/>
              </a:buClr>
            </a:pPr>
            <a:r>
              <a:rPr lang="en-US" sz="2800" dirty="0">
                <a:latin typeface="+mj-lt"/>
              </a:rPr>
              <a:t>Cleaning,  disinfection, sterilization, and asepsis</a:t>
            </a:r>
          </a:p>
          <a:p>
            <a:pPr marL="0" lvl="0" indent="0">
              <a:buNone/>
            </a:pPr>
            <a:r>
              <a:rPr lang="en-US" sz="2800" b="1" dirty="0">
                <a:solidFill>
                  <a:prstClr val="black"/>
                </a:solidFill>
                <a:latin typeface="Calibri Light" panose="020F0302020204030204"/>
              </a:rPr>
              <a:t>	AND</a:t>
            </a:r>
            <a:r>
              <a:rPr lang="en-US" sz="2800" dirty="0">
                <a:solidFill>
                  <a:prstClr val="black"/>
                </a:solidFill>
                <a:latin typeface="Calibri Light" panose="020F0302020204030204"/>
              </a:rPr>
              <a:t> at least two (2) of the remaining three (3) components:</a:t>
            </a:r>
          </a:p>
          <a:p>
            <a:pPr lvl="0">
              <a:buClr>
                <a:srgbClr val="9F1836"/>
              </a:buClr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</a:rPr>
              <a:t>Employee / occupational health</a:t>
            </a:r>
          </a:p>
          <a:p>
            <a:pPr lvl="0">
              <a:buClr>
                <a:srgbClr val="9F1836"/>
              </a:buClr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</a:rPr>
              <a:t>Management and communication</a:t>
            </a:r>
          </a:p>
          <a:p>
            <a:pPr lvl="0">
              <a:buClr>
                <a:srgbClr val="9F1836"/>
              </a:buClr>
            </a:pPr>
            <a:r>
              <a:rPr lang="en-US" sz="2800" dirty="0">
                <a:solidFill>
                  <a:prstClr val="black"/>
                </a:solidFill>
                <a:latin typeface="Calibri Light" panose="020F0302020204030204"/>
              </a:rPr>
              <a:t>Education and research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ED619E-7150-710B-74B0-76655405E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335" y="1947591"/>
            <a:ext cx="10157329" cy="746523"/>
          </a:xfrm>
        </p:spPr>
        <p:txBody>
          <a:bodyPr>
            <a:noAutofit/>
          </a:bodyPr>
          <a:lstStyle/>
          <a:p>
            <a:pPr algn="ctr"/>
            <a:r>
              <a:rPr lang="en-US" sz="5000" b="1"/>
              <a:t/>
            </a:r>
            <a:br>
              <a:rPr lang="en-US" sz="5000" b="1"/>
            </a:br>
            <a:r>
              <a:rPr lang="en-US" sz="5000"/>
              <a:t/>
            </a:r>
            <a:br>
              <a:rPr lang="en-US" sz="5000"/>
            </a:br>
            <a:r>
              <a:rPr lang="en-US" sz="6000" i="1">
                <a:solidFill>
                  <a:srgbClr val="8A1538"/>
                </a:solidFill>
                <a:latin typeface="+mn-lt"/>
              </a:rPr>
              <a:t>CIC® Recertification Options</a:t>
            </a:r>
            <a:r>
              <a:rPr lang="en-US" altLang="en-US" sz="5000">
                <a:solidFill>
                  <a:schemeClr val="tx2"/>
                </a:solidFill>
              </a:rPr>
              <a:t/>
            </a:r>
            <a:br>
              <a:rPr lang="en-US" altLang="en-US" sz="5000">
                <a:solidFill>
                  <a:schemeClr val="tx2"/>
                </a:solidFill>
              </a:rPr>
            </a:br>
            <a:endParaRPr lang="en-US" sz="500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8F49BF1-F619-D0E2-753B-C2DB0318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0826DD-0689-AB96-DA48-9A01833B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srgbClr val="8A1538"/>
                </a:solidFill>
              </a:rPr>
              <a:t>Disclaimer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1E3085-4F1E-9B50-62BF-4C9609FDC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8" y="16906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These slides are for informational use only and cannot be used for subsequent presentations without the explicit permission of CBIC.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22EE38-F6A2-36FC-BECA-95A58AE5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43C362-0E17-D3F6-62D3-5C9264AC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8A1538"/>
                </a:solidFill>
              </a:rPr>
              <a:t>CIC® Recertification Overview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032174-B1B4-98DC-F8A8-B0A01B62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CIC certification is valid for five years from the year of successful examination.</a:t>
            </a:r>
          </a:p>
          <a:p>
            <a:r>
              <a:rPr lang="en-US" sz="4400" dirty="0">
                <a:latin typeface="+mj-lt"/>
              </a:rPr>
              <a:t>Recertification takes place every five years </a:t>
            </a:r>
          </a:p>
          <a:p>
            <a:r>
              <a:rPr lang="en-US" sz="4400" dirty="0">
                <a:latin typeface="+mj-lt"/>
              </a:rPr>
              <a:t>Recertification can be completed via infection prevention units (IPUs) or examination.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83F34FC-0CCA-107D-4426-37EE95F8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127" y="2015509"/>
            <a:ext cx="10157329" cy="746523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/>
            </a:r>
            <a:br>
              <a:rPr lang="en-US" sz="5000" b="1" dirty="0"/>
            </a:br>
            <a:r>
              <a:rPr lang="en-US" sz="5000" dirty="0"/>
              <a:t/>
            </a:r>
            <a:br>
              <a:rPr lang="en-US" sz="5000" dirty="0"/>
            </a:br>
            <a:r>
              <a:rPr lang="en-US" sz="6000" i="1" dirty="0">
                <a:solidFill>
                  <a:srgbClr val="8A1538"/>
                </a:solidFill>
                <a:latin typeface="+mn-lt"/>
              </a:rPr>
              <a:t>CIC® Recertification by IPUs</a:t>
            </a:r>
            <a:r>
              <a:rPr lang="en-US" altLang="en-US" sz="5000" dirty="0">
                <a:solidFill>
                  <a:schemeClr val="tx2"/>
                </a:solidFill>
              </a:rPr>
              <a:t/>
            </a:r>
            <a:br>
              <a:rPr lang="en-US" altLang="en-US" sz="5000" dirty="0">
                <a:solidFill>
                  <a:schemeClr val="tx2"/>
                </a:solidFill>
              </a:rPr>
            </a:br>
            <a:endParaRPr lang="en-US" sz="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867B7D-DE56-847D-6100-2B58522F8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34E3D-4B7E-4D2D-AC5C-D42F7886CD3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4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9DA329-8216-19DD-D470-A36A9A20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70" dirty="0">
                <a:solidFill>
                  <a:srgbClr val="8A1538"/>
                </a:solidFill>
              </a:rPr>
              <a:t>What is an IPU?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9BDCAF-AF87-5A58-D739-C0D7D700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+mj-lt"/>
              </a:rPr>
              <a:t>IPU = Infection Prevention Unit (IPU) = continuing education credits </a:t>
            </a:r>
          </a:p>
          <a:p>
            <a:r>
              <a:rPr lang="en-US" sz="3200" dirty="0">
                <a:latin typeface="+mj-lt"/>
              </a:rPr>
              <a:t>Can be achieved by</a:t>
            </a:r>
            <a:r>
              <a:rPr lang="en-US" sz="3200" b="1" dirty="0">
                <a:latin typeface="+mj-lt"/>
              </a:rPr>
              <a:t>*</a:t>
            </a:r>
            <a:r>
              <a:rPr lang="en-US" sz="3200" dirty="0">
                <a:latin typeface="+mj-lt"/>
              </a:rPr>
              <a:t>:</a:t>
            </a:r>
          </a:p>
          <a:p>
            <a:pPr lvl="1"/>
            <a:r>
              <a:rPr lang="en-US" sz="3200" dirty="0">
                <a:latin typeface="+mj-lt"/>
              </a:rPr>
              <a:t>Presenting at conferences,</a:t>
            </a:r>
          </a:p>
          <a:p>
            <a:pPr lvl="1"/>
            <a:r>
              <a:rPr lang="en-US" sz="3200" dirty="0">
                <a:latin typeface="+mj-lt"/>
              </a:rPr>
              <a:t>Authoring publications</a:t>
            </a:r>
          </a:p>
          <a:p>
            <a:pPr lvl="1"/>
            <a:r>
              <a:rPr lang="en-US" sz="3200" dirty="0">
                <a:latin typeface="+mj-lt"/>
              </a:rPr>
              <a:t>Attending local or national conferences, </a:t>
            </a:r>
          </a:p>
          <a:p>
            <a:pPr lvl="1"/>
            <a:r>
              <a:rPr lang="en-US" sz="3200" dirty="0">
                <a:latin typeface="+mj-lt"/>
              </a:rPr>
              <a:t>Participating in a professional organization in a position of leadership </a:t>
            </a:r>
          </a:p>
          <a:p>
            <a:pPr lvl="1"/>
            <a:r>
              <a:rPr lang="en-US" sz="3200" dirty="0">
                <a:latin typeface="+mj-lt"/>
              </a:rPr>
              <a:t>And more! IPU guide available online. </a:t>
            </a:r>
          </a:p>
          <a:p>
            <a:pPr marL="342900" lvl="1" indent="0">
              <a:buNone/>
            </a:pPr>
            <a:r>
              <a:rPr lang="en-US" sz="2200" b="1" dirty="0">
                <a:latin typeface="+mj-lt"/>
              </a:rPr>
              <a:t>*must be infection prevention related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38BF134-A1CC-29A4-8196-E89A7F5D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34E3D-4B7E-4D2D-AC5C-D42F7886CD3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9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33" y="220331"/>
            <a:ext cx="11990695" cy="1325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870" dirty="0">
                <a:solidFill>
                  <a:srgbClr val="8A1538"/>
                </a:solidFill>
              </a:rPr>
              <a:t>Recertification by IPUs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443" y="1661396"/>
            <a:ext cx="10886162" cy="4351337"/>
          </a:xfrm>
        </p:spPr>
        <p:txBody>
          <a:bodyPr>
            <a:normAutofit/>
          </a:bodyPr>
          <a:lstStyle/>
          <a:p>
            <a:pPr>
              <a:buClr>
                <a:srgbClr val="8A1538"/>
              </a:buClr>
              <a:defRPr/>
            </a:pPr>
            <a:r>
              <a:rPr lang="en-US" sz="3200" dirty="0">
                <a:latin typeface="+mj-lt"/>
              </a:rPr>
              <a:t>Candidates must submit an IPU portfolio demonstrating completion of a minimum of 40 IPUs</a:t>
            </a:r>
          </a:p>
          <a:p>
            <a:pPr>
              <a:buClr>
                <a:srgbClr val="8A1538"/>
              </a:buClr>
              <a:defRPr/>
            </a:pPr>
            <a:r>
              <a:rPr lang="en-US" sz="3200" dirty="0">
                <a:latin typeface="+mj-lt"/>
              </a:rPr>
              <a:t>All IPUs are required to be </a:t>
            </a:r>
            <a:r>
              <a:rPr lang="en-US" sz="3200" b="1" i="1" dirty="0">
                <a:solidFill>
                  <a:srgbClr val="C00000"/>
                </a:solidFill>
                <a:latin typeface="+mj-lt"/>
              </a:rPr>
              <a:t>from an accredited organization</a:t>
            </a:r>
          </a:p>
          <a:p>
            <a:pPr>
              <a:buClr>
                <a:srgbClr val="8A1538"/>
              </a:buClr>
              <a:defRPr/>
            </a:pPr>
            <a:r>
              <a:rPr lang="en-US" sz="3200" dirty="0">
                <a:latin typeface="+mj-lt"/>
              </a:rPr>
              <a:t>Candidates can accumulate IPUs any time after their previous recertification submission date throughout their five-year recertification period</a:t>
            </a:r>
          </a:p>
          <a:p>
            <a:pPr>
              <a:buClr>
                <a:srgbClr val="8A1538"/>
              </a:buClr>
              <a:defRPr/>
            </a:pPr>
            <a:r>
              <a:rPr lang="en-US" sz="3200" dirty="0">
                <a:latin typeface="+mj-lt"/>
              </a:rPr>
              <a:t>Candidates may access IPU portfolio once certified and must submit by October 31</a:t>
            </a:r>
            <a:r>
              <a:rPr lang="en-US" sz="3200" baseline="30000" dirty="0">
                <a:latin typeface="+mj-lt"/>
              </a:rPr>
              <a:t>st</a:t>
            </a:r>
            <a:r>
              <a:rPr lang="en-US" sz="3200" dirty="0">
                <a:latin typeface="+mj-lt"/>
              </a:rPr>
              <a:t> of their expiration year.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E3E7347-51B1-5936-7FD7-3D8E6EE1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34E3D-4B7E-4D2D-AC5C-D42F7886CD3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7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05494DE-B078-4D87-BB01-C84320618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A0576B0-CD8C-4661-95C8-A9F2CE7CDD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3FF60E2B-3919-423C-B1FF-56CDE66811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122363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defRPr/>
            </a:pPr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IPU Portfolio 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D1B983EC-2CBA-82F3-9324-AF80C18DF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34" y="980661"/>
            <a:ext cx="7315596" cy="4956313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fld id="{E6C34E3D-4B7E-4D2D-AC5C-D42F7886CD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0" y="381000"/>
            <a:ext cx="121920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Recertification by IPUs Timeline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508000" y="1397000"/>
          <a:ext cx="11379200" cy="413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sz="1800" smtClean="0">
                <a:solidFill>
                  <a:schemeClr val="tx1"/>
                </a:solidFill>
              </a:rPr>
              <a:t>35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33" y="220331"/>
            <a:ext cx="11990695" cy="1325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870" dirty="0">
                <a:solidFill>
                  <a:srgbClr val="8A1538"/>
                </a:solidFill>
              </a:rPr>
              <a:t>Recertification by Infection Prevention Units (IPUs)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0893"/>
            <a:ext cx="10886162" cy="4351337"/>
          </a:xfrm>
        </p:spPr>
        <p:txBody>
          <a:bodyPr>
            <a:normAutofit/>
          </a:bodyPr>
          <a:lstStyle/>
          <a:p>
            <a:pPr>
              <a:buClr>
                <a:srgbClr val="8A1538"/>
              </a:buClr>
              <a:defRPr/>
            </a:pPr>
            <a:r>
              <a:rPr lang="en-US" sz="4400" dirty="0">
                <a:latin typeface="+mj-lt"/>
              </a:rPr>
              <a:t>$375 fee required with portfolio submission.</a:t>
            </a:r>
          </a:p>
          <a:p>
            <a:pPr>
              <a:buClr>
                <a:srgbClr val="8A1538"/>
              </a:buClr>
              <a:defRPr/>
            </a:pPr>
            <a:r>
              <a:rPr lang="en-US" sz="4400" dirty="0">
                <a:latin typeface="+mj-lt"/>
              </a:rPr>
              <a:t>Once submitted, average review time is three weeks-if there are questions regarding activities, you will be contacted via email. Two resubmissions are permitted. </a:t>
            </a:r>
          </a:p>
          <a:p>
            <a:pPr>
              <a:buClr>
                <a:srgbClr val="8A1538"/>
              </a:buClr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427A7A-0C61-379E-3959-7017934E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34E3D-4B7E-4D2D-AC5C-D42F7886CD3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0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33" y="220331"/>
            <a:ext cx="11990695" cy="1325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 dirty="0">
                <a:solidFill>
                  <a:srgbClr val="8A1538"/>
                </a:solidFill>
              </a:rPr>
              <a:t>Missed deadlines/unsuccessful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0893"/>
            <a:ext cx="10886162" cy="4351337"/>
          </a:xfrm>
        </p:spPr>
        <p:txBody>
          <a:bodyPr>
            <a:normAutofit/>
          </a:bodyPr>
          <a:lstStyle/>
          <a:p>
            <a:pPr>
              <a:buClr>
                <a:srgbClr val="8A1538"/>
              </a:buClr>
              <a:defRPr/>
            </a:pPr>
            <a:r>
              <a:rPr lang="en-US" sz="4000" dirty="0">
                <a:latin typeface="+mj-lt"/>
              </a:rPr>
              <a:t>If you do not submit your portfolio by the deadline of October 31, you must take the online recertification exam. </a:t>
            </a:r>
          </a:p>
          <a:p>
            <a:pPr>
              <a:buClr>
                <a:srgbClr val="8A1538"/>
              </a:buClr>
              <a:defRPr/>
            </a:pPr>
            <a:r>
              <a:rPr lang="en-US" sz="4000" dirty="0">
                <a:latin typeface="+mj-lt"/>
              </a:rPr>
              <a:t>This exam must be purchased by November 30 and completed by December 31</a:t>
            </a:r>
          </a:p>
          <a:p>
            <a:pPr>
              <a:buClr>
                <a:srgbClr val="8A1538"/>
              </a:buClr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427A7A-0C61-379E-3959-7017934E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34E3D-4B7E-4D2D-AC5C-D42F7886CD3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33" y="220331"/>
            <a:ext cx="11990695" cy="1325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400">
                <a:solidFill>
                  <a:srgbClr val="8A1538"/>
                </a:solidFill>
              </a:rPr>
              <a:t>Missed deadlines/unsuccessful 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0893"/>
            <a:ext cx="10886162" cy="4351337"/>
          </a:xfrm>
        </p:spPr>
        <p:txBody>
          <a:bodyPr>
            <a:normAutofit/>
          </a:bodyPr>
          <a:lstStyle/>
          <a:p>
            <a:pPr>
              <a:buClr>
                <a:srgbClr val="8A1538"/>
              </a:buClr>
              <a:defRPr/>
            </a:pPr>
            <a:r>
              <a:rPr lang="en-US" sz="4000" b="1" dirty="0">
                <a:latin typeface="+mj-lt"/>
              </a:rPr>
              <a:t>If upon review and resubmission </a:t>
            </a:r>
            <a:r>
              <a:rPr lang="en-US" sz="4000" dirty="0">
                <a:latin typeface="+mj-lt"/>
              </a:rPr>
              <a:t>and your IPUs are not accepted, you must take the proctored CIC exam, which must be purchased by December 17 and completed by December 31. The </a:t>
            </a:r>
            <a:r>
              <a:rPr lang="en-US" sz="4000" dirty="0" err="1">
                <a:latin typeface="+mj-lt"/>
              </a:rPr>
              <a:t>unproctored</a:t>
            </a:r>
            <a:r>
              <a:rPr lang="en-US" sz="4000" dirty="0">
                <a:latin typeface="+mj-lt"/>
              </a:rPr>
              <a:t> recertification exam is not an option if your IPUs are not accepted.</a:t>
            </a:r>
          </a:p>
          <a:p>
            <a:pPr>
              <a:buClr>
                <a:srgbClr val="8A1538"/>
              </a:buClr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427A7A-0C61-379E-3959-7017934E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34E3D-4B7E-4D2D-AC5C-D42F7886CD3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8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33" y="220331"/>
            <a:ext cx="11990695" cy="1325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000" dirty="0">
                <a:solidFill>
                  <a:srgbClr val="8A1538"/>
                </a:solidFill>
              </a:rPr>
              <a:t>Helpful Hints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30893"/>
            <a:ext cx="10886162" cy="4351337"/>
          </a:xfrm>
        </p:spPr>
        <p:txBody>
          <a:bodyPr>
            <a:normAutofit/>
          </a:bodyPr>
          <a:lstStyle/>
          <a:p>
            <a:pPr>
              <a:buClr>
                <a:srgbClr val="8A1538"/>
              </a:buClr>
              <a:defRPr/>
            </a:pPr>
            <a:r>
              <a:rPr lang="en-US" sz="3600" dirty="0">
                <a:latin typeface="+mj-lt"/>
              </a:rPr>
              <a:t>Submit your IPUs as you earn them!</a:t>
            </a:r>
          </a:p>
          <a:p>
            <a:pPr>
              <a:buClr>
                <a:srgbClr val="8A1538"/>
              </a:buClr>
              <a:defRPr/>
            </a:pPr>
            <a:r>
              <a:rPr lang="en-US" sz="3600" dirty="0">
                <a:latin typeface="+mj-lt"/>
              </a:rPr>
              <a:t>Reach out to staff with questions</a:t>
            </a:r>
          </a:p>
          <a:p>
            <a:pPr>
              <a:buClr>
                <a:srgbClr val="8A1538"/>
              </a:buClr>
              <a:defRPr/>
            </a:pPr>
            <a:r>
              <a:rPr lang="en-US" sz="3600" dirty="0">
                <a:latin typeface="+mj-lt"/>
              </a:rPr>
              <a:t>Don’t wait until October 31 to submit your credits</a:t>
            </a:r>
          </a:p>
          <a:p>
            <a:pPr>
              <a:buClr>
                <a:srgbClr val="8A1538"/>
              </a:buClr>
              <a:defRPr/>
            </a:pPr>
            <a:r>
              <a:rPr lang="en-US" sz="3600" dirty="0">
                <a:latin typeface="+mj-lt"/>
              </a:rPr>
              <a:t>Once your 40 credits have been approved, you will receive a new five-year certification and can begin submitting new IPUs for your next portfolio, due in five years.</a:t>
            </a:r>
          </a:p>
          <a:p>
            <a:pPr>
              <a:buClr>
                <a:srgbClr val="8A1538"/>
              </a:buClr>
              <a:defRPr/>
            </a:pPr>
            <a:endParaRPr lang="en-US" sz="3200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3E04F1-7270-B9A8-5D43-59B1A0B5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34E3D-4B7E-4D2D-AC5C-D42F7886CD3B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0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9E849-3F20-A89E-E801-CF786358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>
                <a:solidFill>
                  <a:srgbClr val="C00000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2C776-68E3-F148-1396-ECC3E3739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To discuss the value of certification</a:t>
            </a:r>
          </a:p>
          <a:p>
            <a:r>
              <a:rPr lang="en-US" sz="3200" dirty="0"/>
              <a:t>To differentiate between the current CBIC examinations.</a:t>
            </a:r>
          </a:p>
          <a:p>
            <a:r>
              <a:rPr lang="en-US" sz="3200" dirty="0"/>
              <a:t>Understand the options available for CIC recertification.</a:t>
            </a:r>
          </a:p>
          <a:p>
            <a:r>
              <a:rPr lang="en-US" sz="3200" dirty="0"/>
              <a:t>To describe the Long Term Care Certification in Infection Prevention eligibility requirements and content outline.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dirty="0"/>
              <a:t>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" y="1473199"/>
            <a:ext cx="11224591" cy="4158976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536168" y="1537138"/>
            <a:ext cx="11890943" cy="3436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Online, paper, or live format education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Local, national or international conferences and workshops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Academic education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Publications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Presentation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Participation in professional organization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Teaching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Research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536168" y="370057"/>
            <a:ext cx="914642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IPUs Categories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fld id="{E6C34E3D-4B7E-4D2D-AC5C-D42F7886CD3B}" type="slidenum">
              <a:rPr lang="en-US" sz="1800" smtClean="0">
                <a:solidFill>
                  <a:schemeClr val="tx1"/>
                </a:solidFill>
              </a:rPr>
              <a:t>40</a:t>
            </a:fld>
            <a:r>
              <a:rPr lang="en-US" sz="1800" dirty="0" smtClean="0">
                <a:solidFill>
                  <a:schemeClr val="tx1"/>
                </a:solidFill>
              </a:rPr>
              <a:t>0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AD21898E-86C0-4C8A-A76C-DF33E844C8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5C8F04BD-D093-45D0-B54C-50FDB308B4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8E1C3C-8D00-DC9D-EA3A-9BB8D7FE39A4}"/>
              </a:ext>
            </a:extLst>
          </p:cNvPr>
          <p:cNvSpPr txBox="1"/>
          <p:nvPr/>
        </p:nvSpPr>
        <p:spPr>
          <a:xfrm>
            <a:off x="2311147" y="365760"/>
            <a:ext cx="7569706" cy="1288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Domains (6/8 required)</a:t>
            </a:r>
          </a:p>
        </p:txBody>
      </p:sp>
      <p:graphicFrame>
        <p:nvGraphicFramePr>
          <p:cNvPr id="14" name="TextBox 3">
            <a:extLst>
              <a:ext uri="{FF2B5EF4-FFF2-40B4-BE49-F238E27FC236}">
                <a16:creationId xmlns="" xmlns:a16="http://schemas.microsoft.com/office/drawing/2014/main" id="{990EDE2E-2A17-7368-22D1-A2A38A7D9DF3}"/>
              </a:ext>
            </a:extLst>
          </p:cNvPr>
          <p:cNvGraphicFramePr/>
          <p:nvPr/>
        </p:nvGraphicFramePr>
        <p:xfrm>
          <a:off x="2165569" y="1956816"/>
          <a:ext cx="7860863" cy="402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fld id="{E6C34E3D-4B7E-4D2D-AC5C-D42F7886CD3B}" type="slidenum">
              <a:rPr lang="en-US" sz="1800" smtClean="0">
                <a:solidFill>
                  <a:schemeClr val="bg1"/>
                </a:solidFill>
              </a:rPr>
              <a:t>41</a:t>
            </a:fld>
            <a:r>
              <a:rPr lang="en-US" sz="1800" dirty="0" smtClean="0">
                <a:solidFill>
                  <a:schemeClr val="bg1"/>
                </a:solidFill>
              </a:rPr>
              <a:t>1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780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3200" y="590605"/>
            <a:ext cx="6432710" cy="438983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1066800" y="1965488"/>
            <a:ext cx="5943600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Subject matter related to infection prevention and control and falls within at least one of the eight exam domains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Able to verify chapter member attendance or participation by providing required documentation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499774" y="205907"/>
            <a:ext cx="10588416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IPUs and Chapter Activities</a:t>
            </a:r>
          </a:p>
        </p:txBody>
      </p:sp>
      <p:sp>
        <p:nvSpPr>
          <p:cNvPr id="5" name="Half Frame 4"/>
          <p:cNvSpPr/>
          <p:nvPr/>
        </p:nvSpPr>
        <p:spPr>
          <a:xfrm rot="7927196">
            <a:off x="6113624" y="2233416"/>
            <a:ext cx="3114352" cy="3169050"/>
          </a:xfrm>
          <a:prstGeom prst="halfFrame">
            <a:avLst/>
          </a:prstGeom>
          <a:solidFill>
            <a:srgbClr val="8A1538"/>
          </a:solidFill>
          <a:ln>
            <a:solidFill>
              <a:srgbClr val="8A15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12620" y="2921000"/>
            <a:ext cx="115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YES!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372644" y="968715"/>
            <a:ext cx="9570328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my Chapter activity count towards IPUs?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fld id="{E6C34E3D-4B7E-4D2D-AC5C-D42F7886CD3B}" type="slidenum">
              <a:rPr lang="en-US" sz="1800" smtClean="0">
                <a:solidFill>
                  <a:schemeClr val="tx1"/>
                </a:solidFill>
              </a:rPr>
              <a:t>42</a:t>
            </a:fld>
            <a:r>
              <a:rPr lang="en-US" sz="1800" dirty="0" smtClean="0">
                <a:solidFill>
                  <a:schemeClr val="tx1"/>
                </a:solidFill>
              </a:rPr>
              <a:t>2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6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47902" y="1322872"/>
            <a:ext cx="11430000" cy="4257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Attendance at national conferences (e.g. APIC/IPAC Canada)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Online, paper or live format education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62038" marR="0" lvl="1" indent="-45722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Webinars</a:t>
            </a:r>
          </a:p>
          <a:p>
            <a:pPr marL="762038" marR="0" lvl="1" indent="-45722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Online educational modules</a:t>
            </a:r>
          </a:p>
          <a:p>
            <a:pPr marL="457200" marR="0" lvl="0" indent="-45720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Participation in a professional organization</a:t>
            </a:r>
          </a:p>
          <a:p>
            <a:pPr marL="762038" marR="0" lvl="1" indent="-45722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Elected position on an IPAC Chapter Board (Treasurer, Secretary, President, President-Elect)</a:t>
            </a:r>
          </a:p>
          <a:p>
            <a:pPr marL="457200" marR="0" lvl="1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*All activities must be provided by or presented through an accredited organization</a:t>
            </a:r>
          </a:p>
          <a:p>
            <a:pPr marL="762038" marR="0" lvl="1" indent="-457223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400"/>
              </a:spcAft>
              <a:buClr>
                <a:srgbClr val="8A1538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-2006379" y="136523"/>
            <a:ext cx="131064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Examples of IPU Activities*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fld id="{E6C34E3D-4B7E-4D2D-AC5C-D42F7886CD3B}" type="slidenum">
              <a:rPr lang="en-US" sz="1800" smtClean="0">
                <a:solidFill>
                  <a:schemeClr val="tx1"/>
                </a:solidFill>
              </a:rPr>
              <a:t>43</a:t>
            </a:fld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6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0" y="174723"/>
            <a:ext cx="1219200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Potential Accredited Providers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22133"/>
            <a:ext cx="2984621" cy="157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20" y="2753046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69" y="1656523"/>
            <a:ext cx="2539683" cy="1269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4" y="3331428"/>
            <a:ext cx="2257506" cy="1320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384287"/>
            <a:ext cx="2943225" cy="963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23" y="3042264"/>
            <a:ext cx="2691223" cy="10764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9633" y="5122962"/>
            <a:ext cx="4368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…and many more!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4118753"/>
            <a:ext cx="2895600" cy="1826986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4</a:t>
            </a:r>
            <a:fld id="{E6C34E3D-4B7E-4D2D-AC5C-D42F7886CD3B}" type="slidenum">
              <a:rPr lang="en-US" sz="1800" smtClean="0">
                <a:solidFill>
                  <a:schemeClr val="tx1"/>
                </a:solidFill>
              </a:rPr>
              <a:t>44</a:t>
            </a:fld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87126" y="1756781"/>
          <a:ext cx="8238070" cy="3860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7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7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1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9580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>
                    <a:solidFill>
                      <a:srgbClr val="8A15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Duration of participation/</a:t>
                      </a:r>
                      <a:b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instruction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>
                    <a:solidFill>
                      <a:srgbClr val="8A15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CEUs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solidFill>
                      <a:srgbClr val="8A15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CMEs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solidFill>
                      <a:srgbClr val="8A15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CNEs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solidFill>
                      <a:srgbClr val="8A15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IPUs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solidFill>
                      <a:srgbClr val="8A15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02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Activity: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-Online, paper, or live format education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-Attendance at national conference IP-related sessions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-Teaching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 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>
                    <a:solidFill>
                      <a:srgbClr val="8A15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60 minutes of instruction or 1 “contact hour”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.1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lang="en-US" sz="19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-1422400" y="94578"/>
            <a:ext cx="14370918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CEU – IPU Conversion Chart 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2793999" y="1000809"/>
            <a:ext cx="6224323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60" normalizeH="0" baseline="0" noProof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Per Hour IPU Activities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fld id="{E6C34E3D-4B7E-4D2D-AC5C-D42F7886CD3B}" type="slidenum">
              <a:rPr lang="en-US" sz="1800" smtClean="0">
                <a:solidFill>
                  <a:schemeClr val="tx1"/>
                </a:solidFill>
              </a:rPr>
              <a:t>45</a:t>
            </a:fld>
            <a:r>
              <a:rPr lang="en-US" sz="1800" dirty="0" smtClean="0">
                <a:solidFill>
                  <a:schemeClr val="tx1"/>
                </a:solidFill>
              </a:rPr>
              <a:t>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9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527" y="276225"/>
            <a:ext cx="9144000" cy="990600"/>
          </a:xfrm>
        </p:spPr>
        <p:txBody>
          <a:bodyPr>
            <a:normAutofit/>
          </a:bodyPr>
          <a:lstStyle/>
          <a:p>
            <a:r>
              <a:rPr lang="en-US" sz="5870" dirty="0">
                <a:solidFill>
                  <a:srgbClr val="8A1538"/>
                </a:solidFill>
              </a:rPr>
              <a:t>Example Verification Form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1161383" y="5023793"/>
            <a:ext cx="227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Accreditation Information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409076" y="1944979"/>
            <a:ext cx="2279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 organization letterhead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93E9F0A0-7312-3662-9763-79F9A8DFE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63" y="1266825"/>
            <a:ext cx="5759423" cy="502402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fld id="{E6C34E3D-4B7E-4D2D-AC5C-D42F7886CD3B}" type="slidenum">
              <a:rPr lang="en-US" sz="1800" smtClean="0">
                <a:solidFill>
                  <a:schemeClr val="tx1"/>
                </a:solidFill>
              </a:rPr>
              <a:t>46</a:t>
            </a:fld>
            <a:r>
              <a:rPr lang="en-US" sz="1800" dirty="0" smtClean="0">
                <a:solidFill>
                  <a:schemeClr val="tx1"/>
                </a:solidFill>
              </a:rPr>
              <a:t>6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/>
          <p:nvPr/>
        </p:nvSpPr>
        <p:spPr>
          <a:xfrm>
            <a:off x="563218" y="355633"/>
            <a:ext cx="9146420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8A1538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IPUs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515021"/>
            <a:ext cx="419100" cy="63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515021"/>
            <a:ext cx="833616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IPUs FAQ page: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https://www.cbic.org/CBIC/Certification-FAQs/Recertification.htm#RecertificationIPU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062577"/>
            <a:ext cx="419100" cy="63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2807874"/>
            <a:ext cx="99568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IPUs downloadable Criteria Chart: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5"/>
              </a:rPr>
              <a:t>https://www.cbic.org/CBIC/PDFs/2021IPUsCriteriaChart-WebsiteVersionV5.pdf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4699000"/>
            <a:ext cx="419100" cy="63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4439419"/>
            <a:ext cx="9956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IPUs Portfolio Manual: 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6"/>
              </a:rPr>
              <a:t>https://www.cbic.org/CBIC/PDFs/2022-Recertification-by-Continuing-Education-for-the-CIC.pdf</a:t>
            </a:r>
            <a:r>
              <a:rPr kumimoji="0" lang="en-US" sz="26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fld id="{E6C34E3D-4B7E-4D2D-AC5C-D42F7886CD3B}" type="slidenum">
              <a:rPr lang="en-US" sz="1800" smtClean="0">
                <a:solidFill>
                  <a:schemeClr val="tx1"/>
                </a:solidFill>
              </a:rPr>
              <a:t>47</a:t>
            </a:fld>
            <a:r>
              <a:rPr lang="en-US" sz="1800" dirty="0" smtClean="0">
                <a:solidFill>
                  <a:schemeClr val="tx1"/>
                </a:solidFill>
              </a:rPr>
              <a:t>7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E90430-6C53-DDD4-F2D1-8EC5359E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70">
                <a:solidFill>
                  <a:srgbClr val="8A1538"/>
                </a:solidFill>
              </a:rPr>
              <a:t>Recertification by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6A4E29-B292-0FDF-AE25-C77F0B495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j-lt"/>
              </a:rPr>
              <a:t>Online, web-based examination taken on your home computer and on your own schedule</a:t>
            </a:r>
          </a:p>
          <a:p>
            <a:r>
              <a:rPr lang="en-US" sz="4000" dirty="0">
                <a:latin typeface="+mj-lt"/>
              </a:rPr>
              <a:t>Must be taken independently </a:t>
            </a:r>
          </a:p>
          <a:p>
            <a:r>
              <a:rPr lang="en-US" sz="4000" dirty="0">
                <a:latin typeface="+mj-lt"/>
              </a:rPr>
              <a:t>150 multiple-choice questions (135 scored questions and 15 pre-test, unscored items)</a:t>
            </a:r>
          </a:p>
          <a:p>
            <a:r>
              <a:rPr lang="en-US" sz="4000" dirty="0">
                <a:latin typeface="+mj-lt"/>
              </a:rPr>
              <a:t>Follows same content outline as the CIC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4C3740F-51ED-EC37-C7D5-E96BEF0FE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E90430-6C53-DDD4-F2D1-8EC5359E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70">
                <a:solidFill>
                  <a:srgbClr val="8A1538"/>
                </a:solidFill>
              </a:rPr>
              <a:t>Recertification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6A4E29-B292-0FDF-AE25-C77F0B495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$375 exam fee submitted with application</a:t>
            </a:r>
          </a:p>
          <a:p>
            <a:r>
              <a:rPr lang="en-US" sz="3200" dirty="0">
                <a:latin typeface="+mj-lt"/>
              </a:rPr>
              <a:t>Staff will approve your application and send your details to Prometric – you will receive an approval email within 5-7 business days.</a:t>
            </a:r>
          </a:p>
          <a:p>
            <a:r>
              <a:rPr lang="en-US" sz="3200" dirty="0">
                <a:latin typeface="+mj-lt"/>
              </a:rPr>
              <a:t>The recertification examination must be purchased on or before </a:t>
            </a:r>
            <a:r>
              <a:rPr lang="en-US" sz="3200" b="1" dirty="0">
                <a:latin typeface="+mj-lt"/>
              </a:rPr>
              <a:t>November 30, 2022</a:t>
            </a:r>
          </a:p>
          <a:p>
            <a:r>
              <a:rPr lang="en-US" sz="24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3200" dirty="0">
                <a:latin typeface="+mj-lt"/>
              </a:rPr>
              <a:t>Exam must be completed by </a:t>
            </a:r>
            <a:r>
              <a:rPr lang="en-US" sz="3200" b="1" dirty="0">
                <a:latin typeface="+mj-lt"/>
              </a:rPr>
              <a:t>December 31, 2022 at 11:59 pm Greenwich Mean Time / 6:59 pm 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3FF6C21-7D84-E995-7BCD-6BF5DA09B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piece of paper on a wooden surface&#10;&#10;Description automatically generated with medium confidence">
            <a:extLst>
              <a:ext uri="{FF2B5EF4-FFF2-40B4-BE49-F238E27FC236}">
                <a16:creationId xmlns="" xmlns:a16="http://schemas.microsoft.com/office/drawing/2014/main" id="{7A4FAB23-83FD-F859-EA0D-FFFF987DD4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r="15116" b="4145"/>
          <a:stretch/>
        </p:blipFill>
        <p:spPr>
          <a:xfrm>
            <a:off x="2339950" y="-478"/>
            <a:ext cx="9629274" cy="6857999"/>
          </a:xfrm>
          <a:prstGeom prst="rect">
            <a:avLst/>
          </a:prstGeom>
        </p:spPr>
      </p:pic>
      <p:sp>
        <p:nvSpPr>
          <p:cNvPr id="16" name="Freeform: Shape 9">
            <a:extLst>
              <a:ext uri="{FF2B5EF4-FFF2-40B4-BE49-F238E27FC236}">
                <a16:creationId xmlns="" xmlns:a16="http://schemas.microsoft.com/office/drawing/2014/main" id="{D928DD85-BB99-450D-A702-2683E02962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="" xmlns:a16="http://schemas.microsoft.com/office/drawing/2014/main" id="{240E5BD2-4019-4012-A1AA-628900E659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BF21D7-A120-6633-41F1-FF2C57E3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600"/>
              <a:t>What certification means for me…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1DBF932-BC05-4984-F95A-02AD1B08EF37}"/>
              </a:ext>
            </a:extLst>
          </p:cNvPr>
          <p:cNvSpPr txBox="1"/>
          <p:nvPr/>
        </p:nvSpPr>
        <p:spPr>
          <a:xfrm rot="21206358">
            <a:off x="8045967" y="398879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1986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9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E90430-6C53-DDD4-F2D1-8EC5359E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870">
                <a:solidFill>
                  <a:srgbClr val="8A1538"/>
                </a:solidFill>
              </a:rPr>
              <a:t>Recertification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6A4E29-B292-0FDF-AE25-C77F0B495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latin typeface="+mj-lt"/>
              </a:rPr>
              <a:t>Results available immediately after submitting the examination</a:t>
            </a:r>
          </a:p>
          <a:p>
            <a:r>
              <a:rPr lang="en-US" sz="4000" dirty="0">
                <a:latin typeface="+mj-lt"/>
              </a:rPr>
              <a:t>A candidate that does not pass the recertification examination must take and pass the initial CIC® examination to maintain certification – </a:t>
            </a:r>
            <a:r>
              <a:rPr lang="en-US" sz="4000" b="1" dirty="0">
                <a:highlight>
                  <a:srgbClr val="FFFF00"/>
                </a:highlight>
                <a:latin typeface="+mj-lt"/>
              </a:rPr>
              <a:t>recertification by IPUs is not an option after an unsuccessful attempt on the recertification examination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D622371-6A99-D97F-171A-1FE56A83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6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="" xmlns:a16="http://schemas.microsoft.com/office/drawing/2014/main" id="{B6030EF5-E47A-560E-0317-7C06697C0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406270"/>
              </p:ext>
            </p:extLst>
          </p:nvPr>
        </p:nvGraphicFramePr>
        <p:xfrm>
          <a:off x="838200" y="176498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A3ECA0B-29BE-057E-B4CC-6AED54F2CC5A}"/>
              </a:ext>
            </a:extLst>
          </p:cNvPr>
          <p:cNvSpPr txBox="1"/>
          <p:nvPr/>
        </p:nvSpPr>
        <p:spPr>
          <a:xfrm>
            <a:off x="477012" y="747765"/>
            <a:ext cx="9992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8A1538"/>
                </a:solidFill>
                <a:latin typeface="+mj-lt"/>
                <a:ea typeface="+mj-ea"/>
                <a:cs typeface="+mj-cs"/>
              </a:rPr>
              <a:t>Recertification by Examination Timeline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51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E90430-6C53-DDD4-F2D1-8EC5359E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8A1538"/>
                </a:solidFill>
              </a:rPr>
              <a:t>Recertification Examination: Helpful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6A4E29-B292-0FDF-AE25-C77F0B495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4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j-lt"/>
              </a:rPr>
              <a:t>Apply now! </a:t>
            </a:r>
          </a:p>
          <a:p>
            <a:r>
              <a:rPr lang="en-US" sz="3600" b="1" dirty="0">
                <a:latin typeface="+mj-lt"/>
              </a:rPr>
              <a:t>Do not wait until December 31 to begin taking your exam</a:t>
            </a:r>
          </a:p>
          <a:p>
            <a:r>
              <a:rPr lang="en-US" sz="3600" dirty="0">
                <a:latin typeface="+mj-lt"/>
              </a:rPr>
              <a:t>DO NOT ACCESS the examination in Internet Explorer or in a remote workplace access  </a:t>
            </a:r>
          </a:p>
          <a:p>
            <a:r>
              <a:rPr lang="en-US" sz="3600" dirty="0">
                <a:latin typeface="+mj-lt"/>
              </a:rPr>
              <a:t>Review the CBIC website for technical requirements and more: </a:t>
            </a:r>
            <a:r>
              <a:rPr lang="en-US" sz="3600" dirty="0">
                <a:latin typeface="+mj-lt"/>
                <a:hlinkClick r:id="rId2"/>
              </a:rPr>
              <a:t>https://www.cbic.org/CBIC/Recertification.htm</a:t>
            </a:r>
            <a:r>
              <a:rPr lang="en-US" sz="3600" dirty="0">
                <a:latin typeface="+mj-lt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5306625-6D12-72AC-BB3D-328CF0A80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628" y="1439402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2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a-IPC™ Certification</a:t>
            </a:r>
            <a:r>
              <a:rPr lang="en-US" alt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E56416F4-21E0-D19E-CB42-5E976381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1043321"/>
            <a:ext cx="4047843" cy="3403186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53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9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690D3-8F2E-0441-A5EF-935F623C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8A1538"/>
                </a:solidFill>
              </a:rPr>
              <a:t>a-IPC™ Examination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4F68DE-ECAC-AA4C-5AEC-BF6466E34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0" i="0" dirty="0">
                <a:solidFill>
                  <a:srgbClr val="333333"/>
                </a:solidFill>
                <a:effectLst/>
                <a:latin typeface="+mj-lt"/>
              </a:rPr>
              <a:t>Entry-level certification examination is a measure of basic infection prevention competency. </a:t>
            </a:r>
          </a:p>
          <a:p>
            <a:r>
              <a:rPr lang="en-US" sz="4000" dirty="0">
                <a:solidFill>
                  <a:srgbClr val="333333"/>
                </a:solidFill>
                <a:latin typeface="+mj-lt"/>
              </a:rPr>
              <a:t>Intended for the novice IP and for those interested in pursuing careers in infection prevention and control</a:t>
            </a:r>
          </a:p>
          <a:p>
            <a:r>
              <a:rPr lang="en-US" sz="4000" dirty="0">
                <a:latin typeface="+mj-lt"/>
              </a:rPr>
              <a:t>Certification valid for three years and non-renewable </a:t>
            </a:r>
          </a:p>
          <a:p>
            <a:endParaRPr lang="en-US" sz="32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40F465-A4DB-4BB1-54A1-09D8ABE1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7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4095" y="484396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8A1538"/>
                </a:solidFill>
              </a:rPr>
              <a:t>		 a-IPC™ Eligibility Requirements</a:t>
            </a:r>
            <a:br>
              <a:rPr lang="en-US" sz="5400" dirty="0">
                <a:solidFill>
                  <a:srgbClr val="8A1538"/>
                </a:solidFill>
              </a:rPr>
            </a:br>
            <a:r>
              <a:rPr lang="en-US" sz="5400" dirty="0">
                <a:solidFill>
                  <a:srgbClr val="8A1538"/>
                </a:solidFill>
              </a:rPr>
              <a:t>	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08" y="1301817"/>
            <a:ext cx="11165305" cy="425436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9F1836"/>
              </a:buClr>
            </a:pPr>
            <a:endParaRPr lang="en-US" sz="2400" dirty="0">
              <a:latin typeface="+mj-lt"/>
            </a:endParaRPr>
          </a:p>
          <a:p>
            <a:pPr>
              <a:buClr>
                <a:srgbClr val="9F1836"/>
              </a:buClr>
            </a:pPr>
            <a:r>
              <a:rPr lang="en-US" sz="5200" dirty="0">
                <a:latin typeface="+mj-lt"/>
              </a:rPr>
              <a:t>No job-specific or educational requirements to apply.</a:t>
            </a:r>
          </a:p>
          <a:p>
            <a:pPr>
              <a:buClr>
                <a:srgbClr val="9F1836"/>
              </a:buClr>
            </a:pPr>
            <a:r>
              <a:rPr lang="en-US" sz="5200" dirty="0">
                <a:latin typeface="+mj-lt"/>
              </a:rPr>
              <a:t>Intended for those with formal education but without current work-related duties.</a:t>
            </a:r>
          </a:p>
          <a:p>
            <a:pPr>
              <a:buClr>
                <a:srgbClr val="9F1836"/>
              </a:buClr>
            </a:pPr>
            <a:r>
              <a:rPr lang="en-US" sz="5200" dirty="0">
                <a:latin typeface="+mj-lt"/>
              </a:rPr>
              <a:t>Perfect stepping-stone to prove a candidate’s foundational knowledge, interest and dedication to the field. </a:t>
            </a:r>
          </a:p>
          <a:p>
            <a:pPr marL="0" lvl="0" indent="0"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70BDDD-3A39-6B07-19FE-569F6E67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849" y="319667"/>
            <a:ext cx="10515600" cy="13255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rgbClr val="FF0000"/>
                </a:solidFill>
              </a:rPr>
              <a:t>New! </a:t>
            </a:r>
            <a:r>
              <a:rPr lang="en-US" sz="6000" dirty="0">
                <a:solidFill>
                  <a:srgbClr val="8A1538"/>
                </a:solidFill>
              </a:rPr>
              <a:t>a-IPC™ Test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849" y="1825122"/>
            <a:ext cx="10515600" cy="4351337"/>
          </a:xfrm>
        </p:spPr>
        <p:txBody>
          <a:bodyPr>
            <a:normAutofit/>
          </a:bodyPr>
          <a:lstStyle/>
          <a:p>
            <a:pPr>
              <a:buClr>
                <a:srgbClr val="8A1538"/>
              </a:buClr>
              <a:defRPr/>
            </a:pPr>
            <a:r>
              <a:rPr lang="en-US" altLang="en-US" sz="4400" dirty="0">
                <a:latin typeface="+mj-lt"/>
              </a:rPr>
              <a:t>Beta testing of new a-IPC exam completed </a:t>
            </a:r>
          </a:p>
          <a:p>
            <a:pPr>
              <a:buClr>
                <a:srgbClr val="8A1538"/>
              </a:buClr>
              <a:defRPr/>
            </a:pPr>
            <a:r>
              <a:rPr lang="en-US" altLang="en-US" sz="4400" dirty="0">
                <a:latin typeface="+mj-lt"/>
              </a:rPr>
              <a:t>Results of beta testing in early November</a:t>
            </a:r>
          </a:p>
          <a:p>
            <a:pPr>
              <a:buClr>
                <a:srgbClr val="8A1538"/>
              </a:buClr>
              <a:defRPr/>
            </a:pPr>
            <a:r>
              <a:rPr lang="en-US" altLang="en-US" sz="4400" dirty="0">
                <a:latin typeface="+mj-lt"/>
              </a:rPr>
              <a:t>New exam available for prospective candidates after December 15, 2022.</a:t>
            </a:r>
          </a:p>
          <a:p>
            <a:pPr marL="0" indent="0">
              <a:buClr>
                <a:srgbClr val="8A1538"/>
              </a:buClr>
              <a:buNone/>
              <a:defRPr/>
            </a:pPr>
            <a:r>
              <a:rPr lang="en-US" altLang="en-US" sz="3600" dirty="0">
                <a:latin typeface="+mj-lt"/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58E3FA3-47F9-5AF5-1DA6-6F6C5AC8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27C5D2D3-3078-D949-F117-ED7F5902D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9765" y="2592310"/>
            <a:ext cx="5117375" cy="1829788"/>
          </a:xfrm>
        </p:spPr>
        <p:txBody>
          <a:bodyPr anchor="t">
            <a:normAutofit/>
          </a:bodyPr>
          <a:lstStyle/>
          <a:p>
            <a:pPr algn="l"/>
            <a:r>
              <a:rPr lang="en-US" sz="3900">
                <a:solidFill>
                  <a:schemeClr val="bg1"/>
                </a:solidFill>
              </a:rPr>
              <a:t>Long-Term Care Certification in Infection Prevention (LTC-CIP)</a:t>
            </a:r>
          </a:p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B2270983-8F55-8DE7-D7B5-6207EB13A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636271"/>
            <a:ext cx="4047843" cy="4217287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57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BDC34-E50D-4A30-91FF-4DE20D66B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5867" b="1">
                <a:solidFill>
                  <a:srgbClr val="FF0000"/>
                </a:solidFill>
                <a:ea typeface="+mn-ea"/>
                <a:cs typeface="+mn-cs"/>
              </a:rPr>
              <a:t>New! </a:t>
            </a:r>
            <a:r>
              <a:rPr lang="en-US" sz="5867">
                <a:solidFill>
                  <a:srgbClr val="8A1538"/>
                </a:solidFill>
                <a:ea typeface="+mn-ea"/>
                <a:cs typeface="+mn-cs"/>
              </a:rPr>
              <a:t>Long-Term Care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AA414C-BE29-422B-BB43-C837F6552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Practice analysis completed in 2021</a:t>
            </a:r>
          </a:p>
          <a:p>
            <a:r>
              <a:rPr lang="en-US" sz="3200" dirty="0"/>
              <a:t>1,700 individuals participated in the long-term care job analysis survey</a:t>
            </a:r>
          </a:p>
          <a:p>
            <a:r>
              <a:rPr lang="en-US" sz="3200" dirty="0"/>
              <a:t>Survey provided insight into the tasks and knowledge important for Infection Preventionists in long-term care</a:t>
            </a:r>
          </a:p>
          <a:p>
            <a:r>
              <a:rPr lang="en-US" sz="3200" dirty="0"/>
              <a:t>The survey results guided the creation of the test content outline that all test questions are based on. </a:t>
            </a:r>
          </a:p>
          <a:p>
            <a:r>
              <a:rPr lang="en-US" sz="3200" dirty="0"/>
              <a:t>Developed with the same rigor as the CIC®</a:t>
            </a:r>
          </a:p>
          <a:p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1292F5-C38A-A8BD-FDD9-AD79BC7A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2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7603B7-B936-4D12-82E5-A6E5432F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8A1538"/>
                </a:solidFill>
                <a:ea typeface="+mn-ea"/>
                <a:cs typeface="+mn-cs"/>
              </a:rPr>
              <a:t>LTC-CIP content 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9CE0E2-1651-4A61-9209-B86BAC4B3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1. Long-Term Care Settings</a:t>
            </a:r>
          </a:p>
          <a:p>
            <a:pPr marL="0" indent="0">
              <a:buNone/>
            </a:pPr>
            <a:r>
              <a:rPr lang="en-US" sz="2800" dirty="0"/>
              <a:t>2. Management and Communication of the Infection Prevention Program</a:t>
            </a:r>
          </a:p>
          <a:p>
            <a:pPr marL="0" indent="0">
              <a:buNone/>
            </a:pPr>
            <a:r>
              <a:rPr lang="en-US" sz="2800" dirty="0"/>
              <a:t>3. Identification of Infectious Diseases</a:t>
            </a:r>
          </a:p>
          <a:p>
            <a:pPr marL="0" indent="0">
              <a:buNone/>
            </a:pPr>
            <a:r>
              <a:rPr lang="en-US" sz="2800" dirty="0"/>
              <a:t>4. Surveillance and Epidemiologic Investigation</a:t>
            </a:r>
          </a:p>
          <a:p>
            <a:pPr marL="0" indent="0">
              <a:buNone/>
            </a:pPr>
            <a:r>
              <a:rPr lang="en-US" sz="2800" dirty="0"/>
              <a:t>5. Prevention and Control of Infectious and Communicable Diseases</a:t>
            </a:r>
          </a:p>
          <a:p>
            <a:pPr marL="0" indent="0">
              <a:buNone/>
            </a:pPr>
            <a:r>
              <a:rPr lang="en-US" sz="2800" dirty="0"/>
              <a:t>6. Environment of Care</a:t>
            </a:r>
          </a:p>
          <a:p>
            <a:pPr marL="0" indent="0">
              <a:buNone/>
            </a:pPr>
            <a:r>
              <a:rPr lang="en-US" sz="2800" dirty="0"/>
              <a:t>7. Cleaning, Disinfection, Sterilization of Medical Devices and Equipment</a:t>
            </a:r>
          </a:p>
          <a:p>
            <a:pPr marL="0" indent="0">
              <a:buNone/>
            </a:pPr>
            <a:r>
              <a:rPr lang="en-US" sz="2800" dirty="0"/>
              <a:t>8. Antimicrobial Stewardship</a:t>
            </a:r>
          </a:p>
          <a:p>
            <a:pPr marL="0" indent="0">
              <a:buNone/>
            </a:pPr>
            <a:r>
              <a:rPr lang="en-US" sz="2800" dirty="0"/>
              <a:t>9. Employee/Occupational Health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23C452B-E3ED-C7DF-8C2A-6B81EDE2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17FFD0-DD24-A165-C2D2-5851E066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1046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8A1538"/>
                </a:solidFill>
              </a:rPr>
              <a:t>The Value of the CIC</a:t>
            </a:r>
            <a:r>
              <a:rPr lang="en-US" sz="6600" b="1" dirty="0">
                <a:solidFill>
                  <a:srgbClr val="8A1538"/>
                </a:solidFill>
              </a:rPr>
              <a:t>®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2B1B89-1BB7-0EF9-AEB8-5C026E53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688" y="151339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0" i="0" dirty="0">
                <a:solidFill>
                  <a:srgbClr val="505050"/>
                </a:solidFill>
                <a:effectLst/>
                <a:latin typeface="Helvetica" panose="020B0604020202020204" pitchFamily="34" charset="0"/>
              </a:rPr>
              <a:t>“CIC supports higher salary compensation, increases job satisfaction through a structured career development framework, improves patient outcome, advances evidence-based infection prevention practices, and is valued by the public and within the health care industry.”</a:t>
            </a:r>
          </a:p>
          <a:p>
            <a:endParaRPr lang="en-US" sz="3200" dirty="0">
              <a:solidFill>
                <a:srgbClr val="505050"/>
              </a:solidFill>
              <a:latin typeface="Helvetica" panose="020B0604020202020204" pitchFamily="34" charset="0"/>
            </a:endParaRPr>
          </a:p>
          <a:p>
            <a:endParaRPr lang="en-US" sz="3200" dirty="0">
              <a:solidFill>
                <a:srgbClr val="505050"/>
              </a:solidFill>
              <a:latin typeface="Helvetica" panose="020B0604020202020204" pitchFamily="34" charset="0"/>
            </a:endParaRPr>
          </a:p>
          <a:p>
            <a:pPr marL="0" indent="0">
              <a:buNone/>
            </a:pPr>
            <a:r>
              <a:rPr lang="en-CA" sz="2000" dirty="0"/>
              <a:t>James Marx, et al.  Value of certification in infection prevention and control. American Journal of Infection Control 47 (2019) 1265−1269</a:t>
            </a:r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75424E4-0EAF-E29E-0B73-DFFEE758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EA9CB8-B159-4FA6-DDD7-50FB391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0" y="346962"/>
            <a:ext cx="10515600" cy="1325563"/>
          </a:xfrm>
        </p:spPr>
        <p:txBody>
          <a:bodyPr/>
          <a:lstStyle/>
          <a:p>
            <a:r>
              <a:rPr lang="en-US" sz="5867">
                <a:solidFill>
                  <a:srgbClr val="8A1538"/>
                </a:solidFill>
                <a:ea typeface="+mn-ea"/>
                <a:cs typeface="+mn-cs"/>
              </a:rPr>
              <a:t>LTC-CIP Eligibility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F352B-4BEF-186D-96D2-C55445ECA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" y="1672525"/>
            <a:ext cx="10515600" cy="4351338"/>
          </a:xfrm>
        </p:spPr>
        <p:txBody>
          <a:bodyPr numCol="1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333333"/>
                </a:solidFill>
                <a:effectLst/>
              </a:rPr>
              <a:t>Responsibility for the infection prevention and control programs/activities in a long-term care setting. Candidates will fill out an attestation form confirming this information.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rgbClr val="333333"/>
                </a:solidFill>
                <a:effectLst/>
              </a:rPr>
              <a:t>Completed post-secondary education in a health-related field including but not limited to medicine, nursing, laboratory technology, public health, or biology.  Post-secondary includes public or private universities, colleges, community colleges etc.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FEA099-B73E-3B3D-B905-2C30F74E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140DCA-C9B9-475B-8CA6-D6DB3ADB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867" dirty="0">
                <a:solidFill>
                  <a:srgbClr val="8A1538"/>
                </a:solidFill>
                <a:ea typeface="+mn-ea"/>
                <a:cs typeface="+mn-cs"/>
              </a:rPr>
              <a:t>LTC-CIP- available February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BBE432-0CE7-4219-9575-6B2D40EAE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614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sz="3200" dirty="0"/>
              <a:t>Beta testing completed October 15, 2022</a:t>
            </a:r>
          </a:p>
          <a:p>
            <a:r>
              <a:rPr lang="en-US" sz="3200" dirty="0"/>
              <a:t>Results of </a:t>
            </a:r>
            <a:r>
              <a:rPr lang="en-US" sz="3200"/>
              <a:t>beta test will </a:t>
            </a:r>
            <a:r>
              <a:rPr lang="en-US" sz="3200" dirty="0"/>
              <a:t>be reviewed in early January 2023</a:t>
            </a:r>
          </a:p>
          <a:p>
            <a:r>
              <a:rPr lang="en-US" sz="3200" dirty="0"/>
              <a:t>Exam will be fully available beginning </a:t>
            </a:r>
            <a:r>
              <a:rPr lang="en-US" sz="3200" b="1" dirty="0"/>
              <a:t>February 2023</a:t>
            </a:r>
          </a:p>
          <a:p>
            <a:r>
              <a:rPr lang="en-US" sz="3200" dirty="0"/>
              <a:t>Exam will consist of 150 multiple-choice questions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9D22AEC-DEBB-DE5E-504E-3286E797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315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ts val="7040"/>
              </a:lnSpc>
            </a:pPr>
            <a:r>
              <a:rPr lang="en-US" sz="6000" dirty="0">
                <a:solidFill>
                  <a:srgbClr val="8A1538"/>
                </a:solidFill>
              </a:rPr>
              <a:t>CBIC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388" y="1833170"/>
            <a:ext cx="11046506" cy="373023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rgbClr val="9F1836"/>
              </a:buClr>
            </a:pPr>
            <a:r>
              <a:rPr lang="en-US" sz="3500">
                <a:latin typeface="+mj-lt"/>
              </a:rPr>
              <a:t>Exam Prep Materials: </a:t>
            </a:r>
            <a:r>
              <a:rPr lang="en-US" sz="3500">
                <a:latin typeface="+mj-lt"/>
                <a:hlinkClick r:id="rId2"/>
              </a:rPr>
              <a:t>https://www.cbic.org/CBIC/Exam-Prep-Resources.htm</a:t>
            </a:r>
            <a:r>
              <a:rPr lang="en-US" sz="3500">
                <a:latin typeface="+mj-lt"/>
              </a:rPr>
              <a:t> </a:t>
            </a:r>
          </a:p>
          <a:p>
            <a:pPr>
              <a:lnSpc>
                <a:spcPct val="120000"/>
              </a:lnSpc>
              <a:buClr>
                <a:srgbClr val="9F1836"/>
              </a:buClr>
            </a:pPr>
            <a:r>
              <a:rPr lang="en-US" sz="3500">
                <a:latin typeface="+mj-lt"/>
              </a:rPr>
              <a:t>CBIC Podcasts (Available on CBIC Multimedia page)</a:t>
            </a:r>
          </a:p>
          <a:p>
            <a:pPr>
              <a:lnSpc>
                <a:spcPct val="120000"/>
              </a:lnSpc>
              <a:buClr>
                <a:srgbClr val="9F1836"/>
              </a:buClr>
            </a:pPr>
            <a:r>
              <a:rPr lang="en-US" sz="3500">
                <a:latin typeface="+mj-lt"/>
              </a:rPr>
              <a:t>Study Groups:  Check with local APIC/IPAC Canada Chapters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B4F8E8B-0D3A-AB1A-E029-E7245F96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489" y="1231759"/>
            <a:ext cx="5915025" cy="3443288"/>
          </a:xfrm>
        </p:spPr>
        <p:txBody>
          <a:bodyPr>
            <a:normAutofit/>
          </a:bodyPr>
          <a:lstStyle/>
          <a:p>
            <a:pPr algn="ctr"/>
            <a:r>
              <a:rPr lang="en-US" sz="4500" b="1"/>
              <a:t>Questions?</a:t>
            </a:r>
            <a:endParaRPr lang="en-US" sz="5400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DF82F1-1294-9B4E-6107-7326B61D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63" y="115051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C00000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37" y="14406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General Information</a:t>
            </a:r>
          </a:p>
          <a:p>
            <a:pPr marL="0" indent="0">
              <a:buNone/>
            </a:pPr>
            <a:r>
              <a:rPr lang="en-US" sz="2800" dirty="0">
                <a:latin typeface="+mj-lt"/>
                <a:hlinkClick r:id="rId2"/>
              </a:rPr>
              <a:t>info@cbic.org</a:t>
            </a: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202-454-2625</a:t>
            </a:r>
          </a:p>
          <a:p>
            <a:pPr marL="0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2800">
                <a:latin typeface="+mj-lt"/>
              </a:rPr>
              <a:t>Executive Director, Jessica Dangles</a:t>
            </a:r>
          </a:p>
          <a:p>
            <a:pPr marL="0" indent="0">
              <a:buNone/>
            </a:pPr>
            <a:r>
              <a:rPr lang="en-US" sz="3500" dirty="0">
                <a:latin typeface="+mj-lt"/>
              </a:rPr>
              <a:t>			</a:t>
            </a:r>
            <a:r>
              <a:rPr lang="en-US" sz="3600" u="sng" dirty="0">
                <a:latin typeface="+mj-lt"/>
                <a:hlinkClick r:id="rId3"/>
              </a:rPr>
              <a:t>jdangles@cbic.org</a:t>
            </a:r>
            <a:endParaRPr lang="en-US" sz="3600" u="sng" dirty="0">
              <a:latin typeface="+mj-lt"/>
            </a:endParaRPr>
          </a:p>
          <a:p>
            <a:pPr marL="0" indent="0">
              <a:buNone/>
            </a:pPr>
            <a:endParaRPr lang="en-US" sz="3500" dirty="0">
              <a:latin typeface="+mj-lt"/>
            </a:endParaRPr>
          </a:p>
          <a:p>
            <a:pPr marL="0" indent="0">
              <a:buNone/>
            </a:pPr>
            <a:endParaRPr lang="en-US" sz="35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person, clothing, indoor, smiling&#10;&#10;Description automatically generated">
            <a:extLst>
              <a:ext uri="{FF2B5EF4-FFF2-40B4-BE49-F238E27FC236}">
                <a16:creationId xmlns="" xmlns:a16="http://schemas.microsoft.com/office/drawing/2014/main" id="{990ACC6C-502B-FCA0-D2C3-902DC2338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79" y="3910262"/>
            <a:ext cx="1511651" cy="18816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5309B6-6A50-15D8-8C2F-C633D880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6"/>
          <a:stretch/>
        </p:blipFill>
        <p:spPr>
          <a:xfrm>
            <a:off x="15240" y="0"/>
            <a:ext cx="1217676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4" t="24403" r="25757" b="43239"/>
          <a:stretch/>
        </p:blipFill>
        <p:spPr>
          <a:xfrm>
            <a:off x="0" y="678093"/>
            <a:ext cx="12192000" cy="61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13436" r="1810" b="1625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8A1538"/>
                </a:solidFill>
              </a:rPr>
              <a:t>The</a:t>
            </a:r>
            <a:r>
              <a:rPr lang="en-US" sz="6000" dirty="0">
                <a:solidFill>
                  <a:srgbClr val="8A1538"/>
                </a:solidFill>
              </a:rPr>
              <a:t> </a:t>
            </a:r>
            <a:r>
              <a:rPr lang="en-US" sz="6000" b="1" dirty="0">
                <a:solidFill>
                  <a:srgbClr val="8A1538"/>
                </a:solidFill>
              </a:rPr>
              <a:t>Value</a:t>
            </a:r>
            <a:r>
              <a:rPr lang="en-US" sz="6000" dirty="0">
                <a:solidFill>
                  <a:srgbClr val="8A1538"/>
                </a:solidFill>
              </a:rPr>
              <a:t> </a:t>
            </a:r>
            <a:r>
              <a:rPr lang="en-US" sz="6000" b="1" dirty="0">
                <a:solidFill>
                  <a:srgbClr val="8A1538"/>
                </a:solidFill>
              </a:rPr>
              <a:t>of</a:t>
            </a:r>
            <a:r>
              <a:rPr lang="en-US" sz="6000" dirty="0">
                <a:solidFill>
                  <a:srgbClr val="8A1538"/>
                </a:solidFill>
              </a:rPr>
              <a:t> </a:t>
            </a:r>
            <a:r>
              <a:rPr lang="en-US" sz="6000" b="1" dirty="0">
                <a:solidFill>
                  <a:srgbClr val="8A1538"/>
                </a:solidFill>
              </a:rPr>
              <a:t>the</a:t>
            </a:r>
            <a:r>
              <a:rPr lang="en-US" sz="6000" dirty="0">
                <a:solidFill>
                  <a:srgbClr val="8A1538"/>
                </a:solidFill>
              </a:rPr>
              <a:t> </a:t>
            </a:r>
            <a:r>
              <a:rPr lang="en-US" sz="6000" b="1" dirty="0">
                <a:solidFill>
                  <a:srgbClr val="8A1538"/>
                </a:solidFill>
              </a:rPr>
              <a:t>CIC®</a:t>
            </a:r>
            <a:endParaRPr lang="en-US" sz="6000" dirty="0">
              <a:solidFill>
                <a:srgbClr val="8A15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914" y="1658938"/>
            <a:ext cx="10515600" cy="435133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9F1836"/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latin typeface="+mj-lt"/>
              </a:rPr>
              <a:t>Instills professionalism among practitioners in infection prevention and control</a:t>
            </a:r>
          </a:p>
          <a:p>
            <a:pPr marL="0" lvl="0" indent="0">
              <a:buClr>
                <a:srgbClr val="9F1836"/>
              </a:buClr>
              <a:buNone/>
            </a:pPr>
            <a:endParaRPr lang="en-US" sz="4400" dirty="0">
              <a:latin typeface="+mj-lt"/>
            </a:endParaRPr>
          </a:p>
          <a:p>
            <a:pPr lvl="0">
              <a:buClr>
                <a:srgbClr val="9F1836"/>
              </a:buClr>
              <a:buFont typeface="Wingdings" panose="05000000000000000000" pitchFamily="2" charset="2"/>
              <a:buChar char="ü"/>
            </a:pPr>
            <a:r>
              <a:rPr lang="en-US" sz="4400" dirty="0">
                <a:latin typeface="+mj-lt"/>
              </a:rPr>
              <a:t>A way to formally recognize experienced professionals in infection prevention and control through CIC</a:t>
            </a:r>
            <a:r>
              <a:rPr lang="en-US" sz="4400" baseline="30000" dirty="0">
                <a:latin typeface="+mj-lt"/>
              </a:rPr>
              <a:t>®</a:t>
            </a:r>
            <a:r>
              <a:rPr lang="en-US" sz="4400" dirty="0">
                <a:latin typeface="+mj-lt"/>
              </a:rPr>
              <a:t> certification and recertification.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4AD5B4-69DD-C60B-2894-4767434E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17B586-6280-27CD-27A9-2A231DC6E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9407"/>
            <a:ext cx="10515600" cy="1325563"/>
          </a:xfrm>
        </p:spPr>
        <p:txBody>
          <a:bodyPr>
            <a:normAutofit/>
          </a:bodyPr>
          <a:lstStyle/>
          <a:p>
            <a:r>
              <a:rPr lang="en-CA" sz="6600" b="1" dirty="0">
                <a:solidFill>
                  <a:srgbClr val="C00000"/>
                </a:solidFill>
              </a:rPr>
              <a:t>Impact</a:t>
            </a:r>
            <a:r>
              <a:rPr lang="en-CA" sz="6600" dirty="0">
                <a:solidFill>
                  <a:srgbClr val="C00000"/>
                </a:solidFill>
              </a:rPr>
              <a:t> </a:t>
            </a:r>
            <a:r>
              <a:rPr lang="en-CA" sz="6600" b="1" dirty="0">
                <a:solidFill>
                  <a:srgbClr val="C00000"/>
                </a:solidFill>
              </a:rPr>
              <a:t>of</a:t>
            </a:r>
            <a:r>
              <a:rPr lang="en-CA" sz="6600" dirty="0">
                <a:solidFill>
                  <a:srgbClr val="C00000"/>
                </a:solidFill>
              </a:rPr>
              <a:t> </a:t>
            </a:r>
            <a:r>
              <a:rPr lang="en-CA" sz="6600" b="1" dirty="0">
                <a:solidFill>
                  <a:srgbClr val="C00000"/>
                </a:solidFill>
              </a:rPr>
              <a:t>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7BEBE9-CCA0-C67B-2A45-EA05EF8F2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557837"/>
            <a:ext cx="11521440" cy="4351338"/>
          </a:xfrm>
        </p:spPr>
        <p:txBody>
          <a:bodyPr>
            <a:normAutofit fontScale="77500" lnSpcReduction="20000"/>
          </a:bodyPr>
          <a:lstStyle/>
          <a:p>
            <a:endParaRPr lang="en-US" sz="3600" dirty="0">
              <a:latin typeface="+mj-lt"/>
            </a:endParaRPr>
          </a:p>
          <a:p>
            <a:r>
              <a:rPr lang="en-US" sz="3600" dirty="0">
                <a:latin typeface="+mj-lt"/>
              </a:rPr>
              <a:t>CIC IPs may have a stronger understanding than other practitioners of the evidence for certain IPAC practices</a:t>
            </a:r>
          </a:p>
          <a:p>
            <a:r>
              <a:rPr lang="en-US" sz="3600" dirty="0">
                <a:latin typeface="+mj-lt"/>
              </a:rPr>
              <a:t>CIC IPs are more likely to recommend implementing them in the hospitals where they work-</a:t>
            </a: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   and especially when the lead IP is certified.</a:t>
            </a:r>
          </a:p>
          <a:p>
            <a:r>
              <a:rPr lang="en-US" sz="3600" dirty="0">
                <a:latin typeface="+mj-lt"/>
              </a:rPr>
              <a:t>Hospitals hiring certified infection preventionists were more likely to implement certain </a:t>
            </a:r>
            <a:r>
              <a:rPr lang="en-US" sz="3600" dirty="0" err="1">
                <a:latin typeface="+mj-lt"/>
              </a:rPr>
              <a:t>infectionprevention</a:t>
            </a:r>
            <a:r>
              <a:rPr lang="en-US" sz="3600" dirty="0">
                <a:latin typeface="+mj-lt"/>
              </a:rPr>
              <a:t> practices</a:t>
            </a:r>
          </a:p>
          <a:p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en-CA" sz="2600" dirty="0"/>
              <a:t>Hsu, Yea-Jen et al. </a:t>
            </a:r>
            <a:r>
              <a:rPr lang="en-US" sz="2600" dirty="0"/>
              <a:t> Impact of certified infection preventionists in acute care settings: A systematic review. American Journal of Infection Control </a:t>
            </a:r>
            <a:r>
              <a:rPr lang="en-US" sz="2600" i="1" dirty="0"/>
              <a:t>preprint</a:t>
            </a:r>
            <a:r>
              <a:rPr lang="en-US" sz="2600" dirty="0"/>
              <a:t> </a:t>
            </a:r>
            <a:r>
              <a:rPr lang="en-US" sz="2600" i="1" dirty="0"/>
              <a:t>online</a:t>
            </a:r>
            <a:r>
              <a:rPr lang="en-US" sz="2600" dirty="0"/>
              <a:t> June 2022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B71D47-F6E1-4183-7C0F-DF121EDD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4E3D-4B7E-4D2D-AC5C-D42F7886CD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0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337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8A1538"/>
                </a:solidFill>
              </a:rPr>
              <a:t>Purpose</a:t>
            </a:r>
            <a:r>
              <a:rPr lang="en-US" sz="6000" dirty="0">
                <a:solidFill>
                  <a:srgbClr val="8A1538"/>
                </a:solidFill>
              </a:rPr>
              <a:t> </a:t>
            </a:r>
            <a:r>
              <a:rPr lang="en-US" sz="6000" b="1" dirty="0">
                <a:solidFill>
                  <a:srgbClr val="8A1538"/>
                </a:solidFill>
              </a:rPr>
              <a:t>of</a:t>
            </a:r>
            <a:r>
              <a:rPr lang="en-US" sz="6000" dirty="0">
                <a:solidFill>
                  <a:srgbClr val="8A1538"/>
                </a:solidFill>
              </a:rPr>
              <a:t> </a:t>
            </a:r>
            <a:r>
              <a:rPr lang="en-US" sz="6000" b="1" dirty="0">
                <a:solidFill>
                  <a:srgbClr val="8A1538"/>
                </a:solidFill>
              </a:rPr>
              <a:t>the</a:t>
            </a:r>
            <a:r>
              <a:rPr lang="en-US" sz="6000" dirty="0">
                <a:solidFill>
                  <a:srgbClr val="8A1538"/>
                </a:solidFill>
              </a:rPr>
              <a:t> </a:t>
            </a:r>
            <a:r>
              <a:rPr lang="en-US" sz="6000" b="1" dirty="0">
                <a:solidFill>
                  <a:srgbClr val="8A1538"/>
                </a:solidFill>
              </a:rPr>
              <a:t>CIC®</a:t>
            </a:r>
            <a:endParaRPr lang="en-US" sz="6000" dirty="0">
              <a:solidFill>
                <a:srgbClr val="8A153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165" y="1658938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>
                <a:latin typeface="+mj-lt"/>
              </a:rPr>
              <a:t>The purpose of the CIC</a:t>
            </a:r>
            <a:r>
              <a:rPr lang="en-US" sz="4400" baseline="30000" dirty="0">
                <a:latin typeface="+mj-lt"/>
              </a:rPr>
              <a:t>®</a:t>
            </a:r>
            <a:r>
              <a:rPr lang="en-US" sz="4400" dirty="0">
                <a:latin typeface="+mj-lt"/>
              </a:rPr>
              <a:t> certification and recertification process is to protect the public by:</a:t>
            </a:r>
          </a:p>
          <a:p>
            <a:pPr lvl="0">
              <a:buClr>
                <a:srgbClr val="9F1836"/>
              </a:buClr>
            </a:pPr>
            <a:r>
              <a:rPr lang="en-US" sz="4400" dirty="0">
                <a:latin typeface="+mj-lt"/>
              </a:rPr>
              <a:t>Providing standardized measurement of current essential knowledge needed for infection prevention and control practitioners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sz="4000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BFEEC0F1-018B-F389-FE50-670B49F8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93512"/>
            <a:ext cx="27432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IC Master Slide_201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768c17-af4d-4dc9-9ec8-ea0445629c81" xsi:nil="true"/>
    <lcf76f155ced4ddcb4097134ff3c332f xmlns="8273bb24-75c1-46e0-817c-aff50938342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289BC20A801F48B5AD15FB5088EAA2" ma:contentTypeVersion="16" ma:contentTypeDescription="Create a new document." ma:contentTypeScope="" ma:versionID="c8f8d714c5971f0eee9280d12cad46a8">
  <xsd:schema xmlns:xsd="http://www.w3.org/2001/XMLSchema" xmlns:xs="http://www.w3.org/2001/XMLSchema" xmlns:p="http://schemas.microsoft.com/office/2006/metadata/properties" xmlns:ns2="aa768c17-af4d-4dc9-9ec8-ea0445629c81" xmlns:ns3="8273bb24-75c1-46e0-817c-aff50938342c" targetNamespace="http://schemas.microsoft.com/office/2006/metadata/properties" ma:root="true" ma:fieldsID="59f1ea637015342aed99119c34461ecf" ns2:_="" ns3:_="">
    <xsd:import namespace="aa768c17-af4d-4dc9-9ec8-ea0445629c81"/>
    <xsd:import namespace="8273bb24-75c1-46e0-817c-aff50938342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68c17-af4d-4dc9-9ec8-ea0445629c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28230b2-a2d5-4142-a2f6-e75b10ef9d08}" ma:internalName="TaxCatchAll" ma:showField="CatchAllData" ma:web="aa768c17-af4d-4dc9-9ec8-ea0445629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3bb24-75c1-46e0-817c-aff5093834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7689d5b-45da-4f0b-aafd-6c6cf6f6f6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228347-49DC-4F81-A391-292DAEC77B74}">
  <ds:schemaRefs>
    <ds:schemaRef ds:uri="http://schemas.openxmlformats.org/package/2006/metadata/core-properties"/>
    <ds:schemaRef ds:uri="8273bb24-75c1-46e0-817c-aff50938342c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aa768c17-af4d-4dc9-9ec8-ea0445629c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7DEEE5-D3D8-42E3-AE3E-387308AC14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3500A7-BE77-4FAD-BC60-E8B3655D724E}">
  <ds:schemaRefs>
    <ds:schemaRef ds:uri="8273bb24-75c1-46e0-817c-aff50938342c"/>
    <ds:schemaRef ds:uri="aa768c17-af4d-4dc9-9ec8-ea0445629c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2174</Words>
  <Application>Microsoft Macintosh PowerPoint</Application>
  <PresentationFormat>Widescreen</PresentationFormat>
  <Paragraphs>394</Paragraphs>
  <Slides>66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Calibri</vt:lpstr>
      <vt:lpstr>Calibri Light</vt:lpstr>
      <vt:lpstr>Courier New</vt:lpstr>
      <vt:lpstr>Helvetica</vt:lpstr>
      <vt:lpstr>Open Sans</vt:lpstr>
      <vt:lpstr>Script MT Bold</vt:lpstr>
      <vt:lpstr>Wingdings</vt:lpstr>
      <vt:lpstr>Arial</vt:lpstr>
      <vt:lpstr>CBIC Master Slide_2019</vt:lpstr>
      <vt:lpstr>  CBIC 2022 Update</vt:lpstr>
      <vt:lpstr>PowerPoint Presentation</vt:lpstr>
      <vt:lpstr>Disclaimer </vt:lpstr>
      <vt:lpstr>Learning Objectives</vt:lpstr>
      <vt:lpstr>What certification means for me…</vt:lpstr>
      <vt:lpstr>The Value of the CIC®</vt:lpstr>
      <vt:lpstr>The Value of the CIC®</vt:lpstr>
      <vt:lpstr>Impact of Certification</vt:lpstr>
      <vt:lpstr>Purpose of the CIC®</vt:lpstr>
      <vt:lpstr>What is CBIC?</vt:lpstr>
      <vt:lpstr>The CIC®</vt:lpstr>
      <vt:lpstr>CBIC Examinations</vt:lpstr>
      <vt:lpstr>CBIC Examinations</vt:lpstr>
      <vt:lpstr> Certificate versus Certification</vt:lpstr>
      <vt:lpstr>  CBIC Exam Development Cycle   </vt:lpstr>
      <vt:lpstr>PowerPoint Presentation</vt:lpstr>
      <vt:lpstr>Steps of a Practice Analysis</vt:lpstr>
      <vt:lpstr>CBIC Practice Analysis </vt:lpstr>
      <vt:lpstr>The CIC®- NCCA accredited </vt:lpstr>
      <vt:lpstr>Candidate Testing Experience</vt:lpstr>
      <vt:lpstr>Candidate Testing Experience</vt:lpstr>
      <vt:lpstr>Prometric Testing Centers </vt:lpstr>
      <vt:lpstr>Pro Proctor </vt:lpstr>
      <vt:lpstr>CIC® Examination   </vt:lpstr>
      <vt:lpstr>CIC® Eligibility Requirements </vt:lpstr>
      <vt:lpstr>CIC® Eligibility Requirements</vt:lpstr>
      <vt:lpstr>CIC® Eligibility Requirements</vt:lpstr>
      <vt:lpstr>   CIC® Eligibility Requirements  Infection Prevention activities must include…</vt:lpstr>
      <vt:lpstr>  CIC® Recertification Options </vt:lpstr>
      <vt:lpstr>CIC® Recertification Overview</vt:lpstr>
      <vt:lpstr>  CIC® Recertification by IPUs </vt:lpstr>
      <vt:lpstr>What is an IPU? </vt:lpstr>
      <vt:lpstr>Recertification by IPUs</vt:lpstr>
      <vt:lpstr>IPU Portfolio </vt:lpstr>
      <vt:lpstr>PowerPoint Presentation</vt:lpstr>
      <vt:lpstr>Recertification by Infection Prevention Units (IPUs)</vt:lpstr>
      <vt:lpstr>Missed deadlines/unsuccessful portfolio</vt:lpstr>
      <vt:lpstr>Missed deadlines/unsuccessful portfolio</vt:lpstr>
      <vt:lpstr>Helpful Hints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Verification Form</vt:lpstr>
      <vt:lpstr>PowerPoint Presentation</vt:lpstr>
      <vt:lpstr>Recertification by Examination</vt:lpstr>
      <vt:lpstr>Recertification Examination</vt:lpstr>
      <vt:lpstr>Recertification Examination</vt:lpstr>
      <vt:lpstr>PowerPoint Presentation</vt:lpstr>
      <vt:lpstr>Recertification Examination: Helpful Hints</vt:lpstr>
      <vt:lpstr>  a-IPC™ Certification </vt:lpstr>
      <vt:lpstr>a-IPC™ Examination </vt:lpstr>
      <vt:lpstr>   a-IPC™ Eligibility Requirements  </vt:lpstr>
      <vt:lpstr>New! a-IPC™ Test </vt:lpstr>
      <vt:lpstr>PowerPoint Presentation</vt:lpstr>
      <vt:lpstr>New! Long-Term Care Certification</vt:lpstr>
      <vt:lpstr>LTC-CIP content outline </vt:lpstr>
      <vt:lpstr>LTC-CIP Eligibility Requirements </vt:lpstr>
      <vt:lpstr>LTC-CIP- available February 2023</vt:lpstr>
      <vt:lpstr>CBIC Resources</vt:lpstr>
      <vt:lpstr>Questions?</vt:lpstr>
      <vt:lpstr>Contact Information</vt:lpstr>
      <vt:lpstr>PowerPoint Presentation</vt:lpstr>
      <vt:lpstr>PowerPoint Presentation</vt:lpstr>
    </vt:vector>
  </TitlesOfParts>
  <Company>EDI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Cassidy Davis</dc:creator>
  <cp:lastModifiedBy>Paul Webber</cp:lastModifiedBy>
  <cp:revision>17</cp:revision>
  <cp:lastPrinted>2019-02-12T19:57:33Z</cp:lastPrinted>
  <dcterms:created xsi:type="dcterms:W3CDTF">2015-09-01T16:12:38Z</dcterms:created>
  <dcterms:modified xsi:type="dcterms:W3CDTF">2022-11-01T16:21:19Z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af03ff0-41c5-4c41-b55e-fabb8fae94be_Enabled">
    <vt:lpwstr>true</vt:lpwstr>
  </property>
  <property fmtid="{D5CDD505-2E9C-101B-9397-08002B2CF9AE}" pid="3" name="MSIP_Label_8af03ff0-41c5-4c41-b55e-fabb8fae94be_SetDate">
    <vt:lpwstr>2021-03-22T14:47:32Z</vt:lpwstr>
  </property>
  <property fmtid="{D5CDD505-2E9C-101B-9397-08002B2CF9AE}" pid="4" name="MSIP_Label_8af03ff0-41c5-4c41-b55e-fabb8fae94be_Method">
    <vt:lpwstr>Privileged</vt:lpwstr>
  </property>
  <property fmtid="{D5CDD505-2E9C-101B-9397-08002B2CF9AE}" pid="5" name="MSIP_Label_8af03ff0-41c5-4c41-b55e-fabb8fae94be_Name">
    <vt:lpwstr>8af03ff0-41c5-4c41-b55e-fabb8fae94be</vt:lpwstr>
  </property>
  <property fmtid="{D5CDD505-2E9C-101B-9397-08002B2CF9AE}" pid="6" name="MSIP_Label_8af03ff0-41c5-4c41-b55e-fabb8fae94be_SiteId">
    <vt:lpwstr>9ce70869-60db-44fd-abe8-d2767077fc8f</vt:lpwstr>
  </property>
  <property fmtid="{D5CDD505-2E9C-101B-9397-08002B2CF9AE}" pid="7" name="MSIP_Label_8af03ff0-41c5-4c41-b55e-fabb8fae94be_ActionId">
    <vt:lpwstr>09c0ba24-6f38-4dca-8797-bad37db2dc9f</vt:lpwstr>
  </property>
  <property fmtid="{D5CDD505-2E9C-101B-9397-08002B2CF9AE}" pid="8" name="MSIP_Label_8af03ff0-41c5-4c41-b55e-fabb8fae94be_ContentBits">
    <vt:lpwstr>0</vt:lpwstr>
  </property>
  <property fmtid="{D5CDD505-2E9C-101B-9397-08002B2CF9AE}" pid="9" name="ContentTypeId">
    <vt:lpwstr>0x0101002A289BC20A801F48B5AD15FB5088EAA2</vt:lpwstr>
  </property>
  <property fmtid="{D5CDD505-2E9C-101B-9397-08002B2CF9AE}" pid="10" name="MediaServiceImageTags">
    <vt:lpwstr/>
  </property>
</Properties>
</file>