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8" r:id="rId2"/>
    <p:sldId id="282" r:id="rId3"/>
    <p:sldId id="283" r:id="rId4"/>
    <p:sldId id="284" r:id="rId5"/>
    <p:sldId id="289" r:id="rId6"/>
    <p:sldId id="262" r:id="rId7"/>
    <p:sldId id="291" r:id="rId8"/>
    <p:sldId id="285" r:id="rId9"/>
    <p:sldId id="292" r:id="rId10"/>
    <p:sldId id="293" r:id="rId11"/>
    <p:sldId id="294" r:id="rId12"/>
    <p:sldId id="286" r:id="rId13"/>
    <p:sldId id="290" r:id="rId14"/>
    <p:sldId id="287" r:id="rId15"/>
    <p:sldId id="297" r:id="rId16"/>
    <p:sldId id="298" r:id="rId17"/>
    <p:sldId id="295" r:id="rId18"/>
    <p:sldId id="300" r:id="rId19"/>
    <p:sldId id="296" r:id="rId20"/>
    <p:sldId id="288" r:id="rId21"/>
    <p:sldId id="299" r:id="rId22"/>
    <p:sldId id="301" r:id="rId23"/>
    <p:sldId id="302" r:id="rId24"/>
    <p:sldId id="303" r:id="rId25"/>
    <p:sldId id="304" r:id="rId26"/>
    <p:sldId id="305" r:id="rId27"/>
    <p:sldId id="313" r:id="rId28"/>
    <p:sldId id="315" r:id="rId29"/>
    <p:sldId id="317" r:id="rId30"/>
    <p:sldId id="318" r:id="rId31"/>
    <p:sldId id="306" r:id="rId32"/>
    <p:sldId id="307" r:id="rId33"/>
    <p:sldId id="308" r:id="rId34"/>
    <p:sldId id="319" r:id="rId35"/>
    <p:sldId id="320" r:id="rId36"/>
    <p:sldId id="322" r:id="rId37"/>
    <p:sldId id="324" r:id="rId38"/>
    <p:sldId id="264" r:id="rId39"/>
    <p:sldId id="325" r:id="rId40"/>
    <p:sldId id="32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A5"/>
    <a:srgbClr val="11FFF4"/>
    <a:srgbClr val="00D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2" autoAdjust="0"/>
    <p:restoredTop sz="93686" autoAdjust="0"/>
  </p:normalViewPr>
  <p:slideViewPr>
    <p:cSldViewPr snapToGrid="0">
      <p:cViewPr varScale="1">
        <p:scale>
          <a:sx n="69" d="100"/>
          <a:sy n="69" d="100"/>
        </p:scale>
        <p:origin x="13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6" d="100"/>
          <a:sy n="96" d="100"/>
        </p:scale>
        <p:origin x="2608" y="-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A7B2B-3404-4B41-805F-F926B44B98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22BDFD6-11B3-4A1E-B785-21D656D68614}">
      <dgm:prSet phldrT="[Text]"/>
      <dgm:spPr/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6D3FC070-99AD-46D8-8A78-9EC3D0CDEE87}" type="parTrans" cxnId="{C9F49476-3BFC-420F-836F-6F121808C978}">
      <dgm:prSet/>
      <dgm:spPr/>
      <dgm:t>
        <a:bodyPr/>
        <a:lstStyle/>
        <a:p>
          <a:endParaRPr lang="en-US"/>
        </a:p>
      </dgm:t>
    </dgm:pt>
    <dgm:pt modelId="{819307BC-9F84-474A-A598-D1A0D2BFD2B4}" type="sibTrans" cxnId="{C9F49476-3BFC-420F-836F-6F121808C978}">
      <dgm:prSet/>
      <dgm:spPr/>
      <dgm:t>
        <a:bodyPr/>
        <a:lstStyle/>
        <a:p>
          <a:endParaRPr lang="en-US"/>
        </a:p>
      </dgm:t>
    </dgm:pt>
    <dgm:pt modelId="{1F87210C-8D60-40E9-A6BE-B1D33823326E}">
      <dgm:prSet phldrT="[Text]"/>
      <dgm:spPr/>
      <dgm:t>
        <a:bodyPr/>
        <a:lstStyle/>
        <a:p>
          <a:r>
            <a:rPr lang="en-US" dirty="0" smtClean="0"/>
            <a:t>Vector</a:t>
          </a:r>
          <a:endParaRPr lang="en-US" dirty="0"/>
        </a:p>
      </dgm:t>
    </dgm:pt>
    <dgm:pt modelId="{8625B994-0A6C-4E07-8D49-30B0FB996D79}" type="parTrans" cxnId="{3F8DBA03-7F3D-4F7B-9EAD-F60F8A549402}">
      <dgm:prSet/>
      <dgm:spPr/>
      <dgm:t>
        <a:bodyPr/>
        <a:lstStyle/>
        <a:p>
          <a:endParaRPr lang="en-US"/>
        </a:p>
      </dgm:t>
    </dgm:pt>
    <dgm:pt modelId="{CD38174B-19C0-4DBD-A6F4-40706EC61885}" type="sibTrans" cxnId="{3F8DBA03-7F3D-4F7B-9EAD-F60F8A549402}">
      <dgm:prSet/>
      <dgm:spPr/>
      <dgm:t>
        <a:bodyPr/>
        <a:lstStyle/>
        <a:p>
          <a:endParaRPr lang="en-US"/>
        </a:p>
      </dgm:t>
    </dgm:pt>
    <dgm:pt modelId="{BDBAD0D5-2AA9-468D-A4EF-13E54E2548EE}">
      <dgm:prSet phldrT="[Text]"/>
      <dgm:spPr/>
      <dgm:t>
        <a:bodyPr/>
        <a:lstStyle/>
        <a:p>
          <a:r>
            <a:rPr lang="en-US" dirty="0" smtClean="0"/>
            <a:t>Endpoint</a:t>
          </a:r>
          <a:endParaRPr lang="en-US" dirty="0"/>
        </a:p>
      </dgm:t>
    </dgm:pt>
    <dgm:pt modelId="{903362F2-D301-4BCE-BC9D-666777FFC977}" type="parTrans" cxnId="{A841E11A-7AE8-4B64-A877-A2204D55826A}">
      <dgm:prSet/>
      <dgm:spPr/>
      <dgm:t>
        <a:bodyPr/>
        <a:lstStyle/>
        <a:p>
          <a:endParaRPr lang="en-US"/>
        </a:p>
      </dgm:t>
    </dgm:pt>
    <dgm:pt modelId="{8D10DD5F-AF1D-472E-8B03-DB111AB9D969}" type="sibTrans" cxnId="{A841E11A-7AE8-4B64-A877-A2204D55826A}">
      <dgm:prSet/>
      <dgm:spPr/>
      <dgm:t>
        <a:bodyPr/>
        <a:lstStyle/>
        <a:p>
          <a:endParaRPr lang="en-US"/>
        </a:p>
      </dgm:t>
    </dgm:pt>
    <dgm:pt modelId="{71D4F5C5-FA92-448D-9568-3017E4120A08}" type="pres">
      <dgm:prSet presAssocID="{5D6A7B2B-3404-4B41-805F-F926B44B98D7}" presName="Name0" presStyleCnt="0">
        <dgm:presLayoutVars>
          <dgm:dir/>
          <dgm:resizeHandles val="exact"/>
        </dgm:presLayoutVars>
      </dgm:prSet>
      <dgm:spPr/>
    </dgm:pt>
    <dgm:pt modelId="{759C2343-4C9C-4089-9C4F-46155BD552AF}" type="pres">
      <dgm:prSet presAssocID="{822BDFD6-11B3-4A1E-B785-21D656D686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B5B6F-314A-4D0A-B3AA-B5A7921E0DB6}" type="pres">
      <dgm:prSet presAssocID="{819307BC-9F84-474A-A598-D1A0D2BFD2B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926E2AC-4636-438F-A3E5-6881CBE9582F}" type="pres">
      <dgm:prSet presAssocID="{819307BC-9F84-474A-A598-D1A0D2BFD2B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6294B2F-0FB1-43D0-A384-6A77746533B1}" type="pres">
      <dgm:prSet presAssocID="{1F87210C-8D60-40E9-A6BE-B1D3382332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5D94F-3D06-4021-B2E5-2D8DD4EC8453}" type="pres">
      <dgm:prSet presAssocID="{CD38174B-19C0-4DBD-A6F4-40706EC6188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8F0095B-1080-4D97-8814-CFF4669DEC61}" type="pres">
      <dgm:prSet presAssocID="{CD38174B-19C0-4DBD-A6F4-40706EC6188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88711C4-11EC-47A4-9236-CF631D4DD102}" type="pres">
      <dgm:prSet presAssocID="{BDBAD0D5-2AA9-468D-A4EF-13E54E2548EE}" presName="node" presStyleLbl="node1" presStyleIdx="2" presStyleCnt="3" custLinFactNeighborX="23319" custLinFactNeighborY="-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55790-EDAB-4021-82F7-7F0391C608F8}" type="presOf" srcId="{819307BC-9F84-474A-A598-D1A0D2BFD2B4}" destId="{C926E2AC-4636-438F-A3E5-6881CBE9582F}" srcOrd="1" destOrd="0" presId="urn:microsoft.com/office/officeart/2005/8/layout/process1"/>
    <dgm:cxn modelId="{421A3E7C-DDA5-47F7-AD4D-A68D6B20D182}" type="presOf" srcId="{CD38174B-19C0-4DBD-A6F4-40706EC61885}" destId="{C8F0095B-1080-4D97-8814-CFF4669DEC61}" srcOrd="1" destOrd="0" presId="urn:microsoft.com/office/officeart/2005/8/layout/process1"/>
    <dgm:cxn modelId="{C9F49476-3BFC-420F-836F-6F121808C978}" srcId="{5D6A7B2B-3404-4B41-805F-F926B44B98D7}" destId="{822BDFD6-11B3-4A1E-B785-21D656D68614}" srcOrd="0" destOrd="0" parTransId="{6D3FC070-99AD-46D8-8A78-9EC3D0CDEE87}" sibTransId="{819307BC-9F84-474A-A598-D1A0D2BFD2B4}"/>
    <dgm:cxn modelId="{20DBC883-46F9-4875-B43D-020E9EE11074}" type="presOf" srcId="{BDBAD0D5-2AA9-468D-A4EF-13E54E2548EE}" destId="{388711C4-11EC-47A4-9236-CF631D4DD102}" srcOrd="0" destOrd="0" presId="urn:microsoft.com/office/officeart/2005/8/layout/process1"/>
    <dgm:cxn modelId="{260B9BEC-96BD-44DC-994F-B8E1C007487C}" type="presOf" srcId="{CD38174B-19C0-4DBD-A6F4-40706EC61885}" destId="{6235D94F-3D06-4021-B2E5-2D8DD4EC8453}" srcOrd="0" destOrd="0" presId="urn:microsoft.com/office/officeart/2005/8/layout/process1"/>
    <dgm:cxn modelId="{4594354D-6F98-4CF2-AB08-E97DEA07108F}" type="presOf" srcId="{822BDFD6-11B3-4A1E-B785-21D656D68614}" destId="{759C2343-4C9C-4089-9C4F-46155BD552AF}" srcOrd="0" destOrd="0" presId="urn:microsoft.com/office/officeart/2005/8/layout/process1"/>
    <dgm:cxn modelId="{32FB1E00-C0CC-4E7C-A39B-30BB35BB6326}" type="presOf" srcId="{1F87210C-8D60-40E9-A6BE-B1D33823326E}" destId="{C6294B2F-0FB1-43D0-A384-6A77746533B1}" srcOrd="0" destOrd="0" presId="urn:microsoft.com/office/officeart/2005/8/layout/process1"/>
    <dgm:cxn modelId="{3F8DBA03-7F3D-4F7B-9EAD-F60F8A549402}" srcId="{5D6A7B2B-3404-4B41-805F-F926B44B98D7}" destId="{1F87210C-8D60-40E9-A6BE-B1D33823326E}" srcOrd="1" destOrd="0" parTransId="{8625B994-0A6C-4E07-8D49-30B0FB996D79}" sibTransId="{CD38174B-19C0-4DBD-A6F4-40706EC61885}"/>
    <dgm:cxn modelId="{7E830A19-7934-4AB9-81EE-ED4EBEB9D16A}" type="presOf" srcId="{819307BC-9F84-474A-A598-D1A0D2BFD2B4}" destId="{8ADB5B6F-314A-4D0A-B3AA-B5A7921E0DB6}" srcOrd="0" destOrd="0" presId="urn:microsoft.com/office/officeart/2005/8/layout/process1"/>
    <dgm:cxn modelId="{A841E11A-7AE8-4B64-A877-A2204D55826A}" srcId="{5D6A7B2B-3404-4B41-805F-F926B44B98D7}" destId="{BDBAD0D5-2AA9-468D-A4EF-13E54E2548EE}" srcOrd="2" destOrd="0" parTransId="{903362F2-D301-4BCE-BC9D-666777FFC977}" sibTransId="{8D10DD5F-AF1D-472E-8B03-DB111AB9D969}"/>
    <dgm:cxn modelId="{890200B6-64A1-47D3-9E57-1371E2A3F294}" type="presOf" srcId="{5D6A7B2B-3404-4B41-805F-F926B44B98D7}" destId="{71D4F5C5-FA92-448D-9568-3017E4120A08}" srcOrd="0" destOrd="0" presId="urn:microsoft.com/office/officeart/2005/8/layout/process1"/>
    <dgm:cxn modelId="{0FB87567-5B49-4E0D-A814-8C48B5282197}" type="presParOf" srcId="{71D4F5C5-FA92-448D-9568-3017E4120A08}" destId="{759C2343-4C9C-4089-9C4F-46155BD552AF}" srcOrd="0" destOrd="0" presId="urn:microsoft.com/office/officeart/2005/8/layout/process1"/>
    <dgm:cxn modelId="{B08952FD-2CA2-4126-A668-601994368AF4}" type="presParOf" srcId="{71D4F5C5-FA92-448D-9568-3017E4120A08}" destId="{8ADB5B6F-314A-4D0A-B3AA-B5A7921E0DB6}" srcOrd="1" destOrd="0" presId="urn:microsoft.com/office/officeart/2005/8/layout/process1"/>
    <dgm:cxn modelId="{4D34998D-095D-4E5D-9E3D-A25C63158E9D}" type="presParOf" srcId="{8ADB5B6F-314A-4D0A-B3AA-B5A7921E0DB6}" destId="{C926E2AC-4636-438F-A3E5-6881CBE9582F}" srcOrd="0" destOrd="0" presId="urn:microsoft.com/office/officeart/2005/8/layout/process1"/>
    <dgm:cxn modelId="{425A1199-750A-409C-8098-41B048E40F57}" type="presParOf" srcId="{71D4F5C5-FA92-448D-9568-3017E4120A08}" destId="{C6294B2F-0FB1-43D0-A384-6A77746533B1}" srcOrd="2" destOrd="0" presId="urn:microsoft.com/office/officeart/2005/8/layout/process1"/>
    <dgm:cxn modelId="{5D09DAB8-C470-41CA-A5D4-D25E5675FAC1}" type="presParOf" srcId="{71D4F5C5-FA92-448D-9568-3017E4120A08}" destId="{6235D94F-3D06-4021-B2E5-2D8DD4EC8453}" srcOrd="3" destOrd="0" presId="urn:microsoft.com/office/officeart/2005/8/layout/process1"/>
    <dgm:cxn modelId="{035D114F-56D7-44C2-9032-19271E22948E}" type="presParOf" srcId="{6235D94F-3D06-4021-B2E5-2D8DD4EC8453}" destId="{C8F0095B-1080-4D97-8814-CFF4669DEC61}" srcOrd="0" destOrd="0" presId="urn:microsoft.com/office/officeart/2005/8/layout/process1"/>
    <dgm:cxn modelId="{A7E2F56B-0DB6-4604-B4D5-A4306D0F297B}" type="presParOf" srcId="{71D4F5C5-FA92-448D-9568-3017E4120A08}" destId="{388711C4-11EC-47A4-9236-CF631D4DD10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C2343-4C9C-4089-9C4F-46155BD552AF}">
      <dsp:nvSpPr>
        <dsp:cNvPr id="0" name=""/>
        <dsp:cNvSpPr/>
      </dsp:nvSpPr>
      <dsp:spPr>
        <a:xfrm>
          <a:off x="6815" y="0"/>
          <a:ext cx="2037047" cy="500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Source</a:t>
          </a:r>
          <a:endParaRPr lang="en-US" sz="2200" kern="1200" dirty="0"/>
        </a:p>
      </dsp:txBody>
      <dsp:txXfrm>
        <a:off x="21467" y="14652"/>
        <a:ext cx="2007743" cy="470943"/>
      </dsp:txXfrm>
    </dsp:sp>
    <dsp:sp modelId="{8ADB5B6F-314A-4D0A-B3AA-B5A7921E0DB6}">
      <dsp:nvSpPr>
        <dsp:cNvPr id="0" name=""/>
        <dsp:cNvSpPr/>
      </dsp:nvSpPr>
      <dsp:spPr>
        <a:xfrm>
          <a:off x="2247567" y="0"/>
          <a:ext cx="431853" cy="500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247567" y="100049"/>
        <a:ext cx="302297" cy="300149"/>
      </dsp:txXfrm>
    </dsp:sp>
    <dsp:sp modelId="{C6294B2F-0FB1-43D0-A384-6A77746533B1}">
      <dsp:nvSpPr>
        <dsp:cNvPr id="0" name=""/>
        <dsp:cNvSpPr/>
      </dsp:nvSpPr>
      <dsp:spPr>
        <a:xfrm>
          <a:off x="2858681" y="0"/>
          <a:ext cx="2037047" cy="500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Vector</a:t>
          </a:r>
          <a:endParaRPr lang="en-US" sz="2200" kern="1200" dirty="0"/>
        </a:p>
      </dsp:txBody>
      <dsp:txXfrm>
        <a:off x="2873333" y="14652"/>
        <a:ext cx="2007743" cy="470943"/>
      </dsp:txXfrm>
    </dsp:sp>
    <dsp:sp modelId="{6235D94F-3D06-4021-B2E5-2D8DD4EC8453}">
      <dsp:nvSpPr>
        <dsp:cNvPr id="0" name=""/>
        <dsp:cNvSpPr/>
      </dsp:nvSpPr>
      <dsp:spPr>
        <a:xfrm>
          <a:off x="5101137" y="0"/>
          <a:ext cx="435466" cy="500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101137" y="100049"/>
        <a:ext cx="304826" cy="300149"/>
      </dsp:txXfrm>
    </dsp:sp>
    <dsp:sp modelId="{388711C4-11EC-47A4-9236-CF631D4DD102}">
      <dsp:nvSpPr>
        <dsp:cNvPr id="0" name=""/>
        <dsp:cNvSpPr/>
      </dsp:nvSpPr>
      <dsp:spPr>
        <a:xfrm>
          <a:off x="5717362" y="0"/>
          <a:ext cx="2037047" cy="500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Endpoint</a:t>
          </a:r>
          <a:endParaRPr lang="en-US" sz="2200" kern="1200" dirty="0"/>
        </a:p>
      </dsp:txBody>
      <dsp:txXfrm>
        <a:off x="5732014" y="14652"/>
        <a:ext cx="2007743" cy="4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5A27BE-9C83-4A37-8426-5FF59F250D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150951"/>
            <a:ext cx="6856413" cy="6572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AHEAD: </a:t>
            </a:r>
            <a:r>
              <a:rPr lang="en-US" b="1"/>
              <a:t>Behavioral </a:t>
            </a:r>
            <a:r>
              <a:rPr lang="en-US" b="1" smtClean="0"/>
              <a:t>Science </a:t>
            </a:r>
            <a:r>
              <a:rPr lang="en-US" b="1" dirty="0" smtClean="0"/>
              <a:t>F</a:t>
            </a:r>
            <a:r>
              <a:rPr lang="en-US" b="1" smtClean="0"/>
              <a:t>ramework </a:t>
            </a:r>
            <a:r>
              <a:rPr lang="en-US" b="1"/>
              <a:t>for </a:t>
            </a:r>
            <a:r>
              <a:rPr lang="en-US" b="1" smtClean="0"/>
              <a:t>Infection </a:t>
            </a:r>
            <a:r>
              <a:rPr lang="en-US" b="1" dirty="0"/>
              <a:t>P</a:t>
            </a:r>
            <a:r>
              <a:rPr lang="en-US" b="1" smtClean="0"/>
              <a:t>revention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Prof. </a:t>
            </a:r>
            <a:r>
              <a:rPr lang="en-US" b="1" dirty="0" smtClean="0"/>
              <a:t>Dr. Hugo Sax, and </a:t>
            </a:r>
            <a:r>
              <a:rPr lang="de-CH" b="1" dirty="0" smtClean="0"/>
              <a:t>Dr</a:t>
            </a:r>
            <a:r>
              <a:rPr lang="de-CH" b="1" dirty="0"/>
              <a:t>. </a:t>
            </a:r>
            <a:r>
              <a:rPr lang="de-CH" b="1" dirty="0" smtClean="0"/>
              <a:t>Lauren </a:t>
            </a:r>
            <a:r>
              <a:rPr lang="de-CH" b="1" dirty="0" err="1" smtClean="0"/>
              <a:t>Clack</a:t>
            </a:r>
            <a:r>
              <a:rPr lang="de-CH" b="1" dirty="0" smtClean="0"/>
              <a:t>, University </a:t>
            </a:r>
            <a:r>
              <a:rPr lang="de-CH" b="1" dirty="0"/>
              <a:t>Hospital Zürich, </a:t>
            </a:r>
            <a:r>
              <a:rPr lang="de-CH" b="1" dirty="0" err="1" smtClean="0"/>
              <a:t>Switzerland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>A Webber Training Teleclass</a:t>
            </a: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0804A-6242-4869-BF0F-986BA0023B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327406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Martin Kiernan  </a:t>
            </a:r>
            <a:r>
              <a:rPr lang="en-US" b="1" dirty="0" err="1" smtClean="0"/>
              <a:t>martin@webbertraining.com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08AAE-1C2B-4F73-9794-71BB291D23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9A03-5168-40C1-8158-77ABA49A8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8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39C64-5D5A-4070-9416-03A6F3C1F7AE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1FAF0-4051-40A3-8A77-61AC88B88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9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56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7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3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5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3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1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FAF0-4051-40A3-8A77-61AC88B88C7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4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08B0682-6089-44EF-AE67-06AE6CA14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99" y="2899827"/>
            <a:ext cx="8206226" cy="36933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dirty="0"/>
            </a:lvl1pPr>
          </a:lstStyle>
          <a:p>
            <a:pPr marL="0" lvl="0"/>
            <a:r>
              <a:rPr lang="en-US" sz="2000" b="1"/>
              <a:t>First name last name, function</a:t>
            </a:r>
            <a:endParaRPr lang="en-US" sz="20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0D642D-1E68-4D3D-883F-9CBDAC55B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99" y="1995503"/>
            <a:ext cx="8082643" cy="784830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>
              <a:defRPr lang="en-US" sz="50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>
                <a:solidFill>
                  <a:srgbClr val="005EA8"/>
                </a:solidFill>
              </a:rPr>
              <a:t>Header (Arial 50 pt)</a:t>
            </a:r>
            <a:endParaRPr lang="en-US" dirty="0">
              <a:solidFill>
                <a:srgbClr val="005EA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376F3-E4DA-4737-AAB9-051FE3395EF7}"/>
              </a:ext>
            </a:extLst>
          </p:cNvPr>
          <p:cNvSpPr/>
          <p:nvPr userDrawn="1"/>
        </p:nvSpPr>
        <p:spPr bwMode="white">
          <a:xfrm>
            <a:off x="0" y="6120580"/>
            <a:ext cx="5417820" cy="73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1">
            <a:extLst>
              <a:ext uri="{FF2B5EF4-FFF2-40B4-BE49-F238E27FC236}">
                <a16:creationId xmlns:a16="http://schemas.microsoft.com/office/drawing/2014/main" id="{8D0FCCF3-A5E1-4345-B2A4-500C23E6A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2" y="811370"/>
            <a:ext cx="2186893" cy="39038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03938B9-A8A9-48D1-9392-344C1706FF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38" y="5868919"/>
            <a:ext cx="8340275" cy="313932"/>
          </a:xfrm>
        </p:spPr>
        <p:txBody>
          <a:bodyPr wrap="square">
            <a:spAutoFit/>
          </a:bodyPr>
          <a:lstStyle>
            <a:lvl1pPr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/>
              <a:t>Organizational unit, event, date, location	</a:t>
            </a:r>
          </a:p>
        </p:txBody>
      </p:sp>
    </p:spTree>
    <p:extLst>
      <p:ext uri="{BB962C8B-B14F-4D97-AF65-F5344CB8AC3E}">
        <p14:creationId xmlns:p14="http://schemas.microsoft.com/office/powerpoint/2010/main" val="104444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5F8A-C369-4B9F-9066-8C81E444E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40592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(Arial 26 pt)</a:t>
            </a:r>
            <a:br>
              <a:rPr lang="en-US"/>
            </a:br>
            <a:r>
              <a:rPr lang="en-US"/>
              <a:t>max. two lines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0E7E6C-3CC5-4EA6-A808-1B6DCF540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631" y="1808164"/>
            <a:ext cx="8540592" cy="428354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r>
              <a:rPr lang="de-CH"/>
              <a:t>Text (Arial 16 pt)</a:t>
            </a:r>
          </a:p>
          <a:p>
            <a:pPr lvl="1"/>
            <a:r>
              <a:rPr lang="en-GB"/>
              <a:t>Enumeration </a:t>
            </a:r>
            <a:r>
              <a:rPr lang="de-CH"/>
              <a:t>1</a:t>
            </a:r>
          </a:p>
          <a:p>
            <a:pPr lvl="2"/>
            <a:r>
              <a:rPr lang="en-GB"/>
              <a:t>Enumeration </a:t>
            </a:r>
            <a:r>
              <a:rPr lang="de-CH"/>
              <a:t>2</a:t>
            </a:r>
            <a:endParaRPr lang="de-CH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2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sentence,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Ảnh có chứa tòa nhà, cây, ngoài trời, hàng rào&#10;&#10;Mô tả được tạo tự động">
            <a:extLst>
              <a:ext uri="{FF2B5EF4-FFF2-40B4-BE49-F238E27FC236}">
                <a16:creationId xmlns:a16="http://schemas.microsoft.com/office/drawing/2014/main" id="{8FB9F6DD-60CB-4DBD-B54E-D33DAB4AE0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176755-7F7C-40FA-BFFD-13320D19812D}"/>
              </a:ext>
            </a:extLst>
          </p:cNvPr>
          <p:cNvSpPr/>
          <p:nvPr userDrawn="1"/>
        </p:nvSpPr>
        <p:spPr>
          <a:xfrm>
            <a:off x="319547" y="673261"/>
            <a:ext cx="5644062" cy="527807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359C42B-F74A-4944-82D7-57E20D6F2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6042" y="673165"/>
            <a:ext cx="1967903" cy="527807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1F1C19-6A56-4004-9072-040C1A185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141" y="1201430"/>
            <a:ext cx="4213710" cy="3582519"/>
          </a:xfrm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6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742950" rtl="0" eaLnBrk="1" fontAlgn="auto" latinLnBrk="0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Short sentence, quote, Short sentence, quote</a:t>
            </a:r>
            <a:br>
              <a:rPr lang="en-US"/>
            </a:br>
            <a:r>
              <a:rPr lang="en-US"/>
              <a:t>Short sentence, quote, Short sentence, quote</a:t>
            </a:r>
            <a:br>
              <a:rPr lang="en-US"/>
            </a:br>
            <a:r>
              <a:rPr lang="en-US"/>
              <a:t>(Arial 36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5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4813-1085-48AA-B11E-82AB1EE3D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51706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 (Arial 26 pt)</a:t>
            </a:r>
            <a:br>
              <a:rPr lang="en-US"/>
            </a:br>
            <a:r>
              <a:rPr lang="en-US"/>
              <a:t>max. two lines</a:t>
            </a:r>
            <a:endParaRPr lang="en-US" dirty="0"/>
          </a:p>
        </p:txBody>
      </p:sp>
      <p:sp>
        <p:nvSpPr>
          <p:cNvPr id="10" name="Table Placeholder 6">
            <a:extLst>
              <a:ext uri="{FF2B5EF4-FFF2-40B4-BE49-F238E27FC236}">
                <a16:creationId xmlns:a16="http://schemas.microsoft.com/office/drawing/2014/main" id="{DA6D26B5-5ECF-4C5B-8859-771F2D0D01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947" y="1805649"/>
            <a:ext cx="8435390" cy="43703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9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A215-77A3-48DA-A87C-B19843D41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98521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Schedule (Arial 26 pt)</a:t>
            </a:r>
            <a:br>
              <a:rPr lang="en-US"/>
            </a:br>
            <a:r>
              <a:rPr lang="en-US"/>
              <a:t>max. two lines</a:t>
            </a:r>
            <a:endParaRPr lang="en-US" dirty="0"/>
          </a:p>
        </p:txBody>
      </p:sp>
      <p:sp>
        <p:nvSpPr>
          <p:cNvPr id="6" name="Table Placeholder 3">
            <a:extLst>
              <a:ext uri="{FF2B5EF4-FFF2-40B4-BE49-F238E27FC236}">
                <a16:creationId xmlns:a16="http://schemas.microsoft.com/office/drawing/2014/main" id="{A4A2E3E4-F4F9-4979-B251-466228DB04A8}"/>
              </a:ext>
            </a:extLst>
          </p:cNvPr>
          <p:cNvSpPr>
            <a:spLocks noGrp="1"/>
          </p:cNvSpPr>
          <p:nvPr>
            <p:ph type="tbl" sz="quarter" idx="50" hasCustomPrompt="1"/>
          </p:nvPr>
        </p:nvSpPr>
        <p:spPr>
          <a:xfrm>
            <a:off x="363186" y="2383167"/>
            <a:ext cx="8479966" cy="379943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5F06231-36E1-4E12-B31B-359BD139A5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flipH="1">
            <a:off x="2829874" y="1629430"/>
            <a:ext cx="2700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 sz="12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FC9513D-2BF3-4F46-9D41-A14ECA9305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778843" y="1619605"/>
            <a:ext cx="1081986" cy="258532"/>
          </a:xfrm>
        </p:spPr>
        <p:txBody>
          <a:bodyPr wrap="square">
            <a:sp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993B3A5-B9AD-4D5B-B3B1-D3BCA15B33F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76860" y="1825459"/>
            <a:ext cx="780984" cy="258532"/>
          </a:xfrm>
        </p:spPr>
        <p:txBody>
          <a:bodyPr wrap="none">
            <a:sp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3F7265-1B1D-41C1-B11E-468A6E8F01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flipH="1">
            <a:off x="4150040" y="1629430"/>
            <a:ext cx="2700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 sz="12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D25A1B8-CFC6-4205-BF7E-3EC5AB26A4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99008" y="1619605"/>
            <a:ext cx="1081986" cy="258532"/>
          </a:xfrm>
        </p:spPr>
        <p:txBody>
          <a:bodyPr wrap="square">
            <a:sp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B3EC695-1D45-459A-BA0E-BF0F8DBF75D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97024" y="1825459"/>
            <a:ext cx="780984" cy="258532"/>
          </a:xfrm>
        </p:spPr>
        <p:txBody>
          <a:bodyPr wrap="none">
            <a:sp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0AF981-56C0-4140-98B4-EA7ABBEC64C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flipH="1">
            <a:off x="5567360" y="1627994"/>
            <a:ext cx="2700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 sz="12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20E1B8D-5C7F-462B-862F-4C44DAC9F4E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16328" y="1618172"/>
            <a:ext cx="1081986" cy="258532"/>
          </a:xfrm>
        </p:spPr>
        <p:txBody>
          <a:bodyPr wrap="square">
            <a:sp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A250D9C-9979-4833-962A-38870A0703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14344" y="1824023"/>
            <a:ext cx="780984" cy="258532"/>
          </a:xfrm>
        </p:spPr>
        <p:txBody>
          <a:bodyPr wrap="none">
            <a:sp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B8AF16-B4C5-45D9-9D41-A26EE1EE969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flipH="1">
            <a:off x="6956710" y="1627994"/>
            <a:ext cx="2700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 sz="12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4C5764F-CBA0-4EA5-BB17-9DA6969CA8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05679" y="1618172"/>
            <a:ext cx="1081986" cy="258532"/>
          </a:xfrm>
        </p:spPr>
        <p:txBody>
          <a:bodyPr wrap="square">
            <a:sp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15BC920-F248-4A31-8215-7198E262A0E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696" y="1824023"/>
            <a:ext cx="780984" cy="258532"/>
          </a:xfrm>
        </p:spPr>
        <p:txBody>
          <a:bodyPr wrap="none">
            <a:sp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14D48AC-411F-4D79-9DBE-5428A8AC234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flipH="1">
            <a:off x="8414036" y="1634948"/>
            <a:ext cx="2700" cy="559328"/>
          </a:xfrm>
          <a:solidFill>
            <a:schemeClr val="tx2"/>
          </a:solidFill>
          <a:ln>
            <a:noFill/>
          </a:ln>
        </p:spPr>
        <p:txBody>
          <a:bodyPr lIns="0" tIns="0" rIns="0" bIns="0"/>
          <a:lstStyle>
            <a:lvl1pPr>
              <a:defRPr sz="12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2D5645B4-EF9F-43B3-9D8D-37CB78D8FC0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63004" y="1625125"/>
            <a:ext cx="1081986" cy="258532"/>
          </a:xfrm>
        </p:spPr>
        <p:txBody>
          <a:bodyPr wrap="square">
            <a:spAutoFit/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Milestone 1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C22AFEA-8200-430B-861B-F32E510BF16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661020" y="1830979"/>
            <a:ext cx="780984" cy="258532"/>
          </a:xfrm>
        </p:spPr>
        <p:txBody>
          <a:bodyPr wrap="none">
            <a:spAutoFit/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00.00.19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66654A06-A1E4-4FC6-ABA5-E815BEAE74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66520" y="3129340"/>
            <a:ext cx="2307600" cy="19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5F12F5F-39E0-4E71-9876-55D630BE2D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6520" y="3476717"/>
            <a:ext cx="2307600" cy="194400"/>
          </a:xfrm>
          <a:prstGeom prst="roundRect">
            <a:avLst>
              <a:gd name="adj" fmla="val 50000"/>
            </a:avLst>
          </a:prstGeom>
          <a:solidFill>
            <a:srgbClr val="2676B5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56F1383-E9FE-4087-98FA-9EEB1F2287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66520" y="3824094"/>
            <a:ext cx="2307600" cy="194400"/>
          </a:xfrm>
          <a:prstGeom prst="roundRect">
            <a:avLst>
              <a:gd name="adj" fmla="val 50000"/>
            </a:avLst>
          </a:prstGeom>
          <a:solidFill>
            <a:srgbClr val="4D8EC2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DEF564A-524B-4648-A29E-588F648E2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66520" y="4171471"/>
            <a:ext cx="2307600" cy="194400"/>
          </a:xfrm>
          <a:prstGeom prst="roundRect">
            <a:avLst>
              <a:gd name="adj" fmla="val 50000"/>
            </a:avLst>
          </a:prstGeom>
          <a:solidFill>
            <a:srgbClr val="73A7CF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82A2F37-BDA8-40A5-9A5A-F3122D00C1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6520" y="4518848"/>
            <a:ext cx="2307600" cy="194400"/>
          </a:xfrm>
          <a:prstGeom prst="roundRect">
            <a:avLst>
              <a:gd name="adj" fmla="val 50000"/>
            </a:avLst>
          </a:prstGeom>
          <a:solidFill>
            <a:srgbClr val="99BEDC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DDBA968-2355-464D-A6D6-E16E553E78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66520" y="4866225"/>
            <a:ext cx="2307600" cy="194400"/>
          </a:xfrm>
          <a:prstGeom prst="roundRect">
            <a:avLst>
              <a:gd name="adj" fmla="val 50000"/>
            </a:avLst>
          </a:prstGeom>
          <a:solidFill>
            <a:srgbClr val="005EA8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22ADBD0-6A13-4F77-BAC4-D2E93974B0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66520" y="5213602"/>
            <a:ext cx="2307600" cy="194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1B87126-22A6-4ED0-996A-C0887E40813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66520" y="5560979"/>
            <a:ext cx="2307600" cy="194400"/>
          </a:xfrm>
          <a:prstGeom prst="roundRect">
            <a:avLst>
              <a:gd name="adj" fmla="val 50000"/>
            </a:avLst>
          </a:prstGeom>
          <a:solidFill>
            <a:srgbClr val="39BBB3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4ABAA29-E14C-43C9-BB32-7310E1556B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66520" y="5908355"/>
            <a:ext cx="2307600" cy="194400"/>
          </a:xfrm>
          <a:prstGeom prst="roundRect">
            <a:avLst>
              <a:gd name="adj" fmla="val 50000"/>
            </a:avLst>
          </a:prstGeom>
          <a:solidFill>
            <a:srgbClr val="5CC7C0"/>
          </a:solidFill>
        </p:spPr>
        <p:txBody>
          <a:bodyPr wrap="square" tIns="0" b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EC8712-88E2-4AA0-9E3F-2F4D2D0AAE27}"/>
              </a:ext>
            </a:extLst>
          </p:cNvPr>
          <p:cNvCxnSpPr>
            <a:cxnSpLocks/>
          </p:cNvCxnSpPr>
          <p:nvPr userDrawn="1"/>
        </p:nvCxnSpPr>
        <p:spPr>
          <a:xfrm>
            <a:off x="292608" y="2382986"/>
            <a:ext cx="86481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2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934E827D-925C-48A6-999C-FF9DC81D2447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347663" y="1808162"/>
            <a:ext cx="8448673" cy="437038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CFC0D-A423-4D00-BF32-EE741BF13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51705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Organisation (Arial 26 pt)</a:t>
            </a:r>
            <a:br>
              <a:rPr lang="en-US"/>
            </a:br>
            <a:r>
              <a:rPr lang="en-US"/>
              <a:t>max. two lines 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1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al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BD2EFAA-4665-4210-AAF0-6407FE7000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71998" y="4447304"/>
            <a:ext cx="531902" cy="1417390"/>
          </a:xfrm>
          <a:solidFill>
            <a:srgbClr val="99BEDC"/>
          </a:solidFill>
        </p:spPr>
        <p:txBody>
          <a:bodyPr vert="horz" wrap="square" lIns="0" tIns="45720" rIns="0" bIns="45720" rtlCol="0">
            <a:noAutofit/>
          </a:bodyPr>
          <a:lstStyle>
            <a:lvl1pPr algn="ctr"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E334AEF-8304-4482-9AE2-092440018BF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47469" y="4447304"/>
            <a:ext cx="531902" cy="1417390"/>
          </a:xfrm>
          <a:solidFill>
            <a:srgbClr val="99BEDC"/>
          </a:solidFill>
        </p:spPr>
        <p:txBody>
          <a:bodyPr vert="horz" wrap="square" lIns="0" tIns="45720" rIns="0" bIns="45720" rtlCol="0">
            <a:noAutofit/>
          </a:bodyPr>
          <a:lstStyle>
            <a:lvl1pPr algn="ctr"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C5E44F3-5B48-4DC8-828D-1298C465C6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878102" y="4447305"/>
            <a:ext cx="1118430" cy="635578"/>
          </a:xfrm>
          <a:solidFill>
            <a:srgbClr val="99BEDC"/>
          </a:solidFill>
        </p:spPr>
        <p:txBody>
          <a:bodyPr vert="horz" wrap="square" lIns="0" tIns="45720" rIns="0" bIns="4572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0036C206-DD41-43BB-9BC7-6D24389238A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07074" y="4447305"/>
            <a:ext cx="1118430" cy="635578"/>
          </a:xfrm>
          <a:solidFill>
            <a:srgbClr val="99BEDC"/>
          </a:solidFill>
        </p:spPr>
        <p:txBody>
          <a:bodyPr vert="horz" wrap="square" lIns="0" tIns="45720" rIns="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55248BB7-9751-4F8C-9582-0688685C1F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07074" y="5229116"/>
            <a:ext cx="1118430" cy="635578"/>
          </a:xfrm>
          <a:solidFill>
            <a:srgbClr val="99BEDC"/>
          </a:solidFill>
        </p:spPr>
        <p:txBody>
          <a:bodyPr vert="horz" wrap="square" lIns="0" tIns="45720" rIns="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BC2EEE4-1630-487F-B859-BD7D6B2591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16857" y="2340758"/>
            <a:ext cx="1107374" cy="1851358"/>
          </a:xfrm>
          <a:solidFill>
            <a:srgbClr val="4D8EC2"/>
          </a:solidFill>
        </p:spPr>
        <p:txBody>
          <a:bodyPr vert="horz" wrap="square" lIns="91440" tIns="45720" rIns="9144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B08AB-3A05-45E5-9312-754584EF6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79600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Organizational chart (Arial 26 pt)</a:t>
            </a:r>
            <a:br>
              <a:rPr lang="en-US"/>
            </a:br>
            <a:r>
              <a:rPr lang="en-US"/>
              <a:t>max. two lines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8D3D6C-B441-4AA1-BE69-F1E7FDD525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4015" y="1712253"/>
            <a:ext cx="2035969" cy="286232"/>
          </a:xfrm>
          <a:solidFill>
            <a:schemeClr val="accent1"/>
          </a:solidFill>
        </p:spPr>
        <p:txBody>
          <a:bodyPr vert="horz" wrap="square" lIns="91440" tIns="45720" rIns="91440" bIns="45720" rtlCol="0">
            <a:sp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973AE8-9C3F-458A-8641-64892FE16E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1997" y="2340758"/>
            <a:ext cx="1107374" cy="1851358"/>
          </a:xfrm>
          <a:solidFill>
            <a:srgbClr val="4D8EC2"/>
          </a:solidFill>
        </p:spPr>
        <p:txBody>
          <a:bodyPr vert="horz" wrap="square" lIns="91440" tIns="45720" rIns="9144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370E49-D938-4C61-BAC0-BD5669D790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00969" y="2340758"/>
            <a:ext cx="1107374" cy="1851358"/>
          </a:xfrm>
          <a:solidFill>
            <a:srgbClr val="4D8EC2"/>
          </a:solidFill>
        </p:spPr>
        <p:txBody>
          <a:bodyPr vert="horz" wrap="square" lIns="91440" tIns="45720" rIns="9144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4FD0EC7-9FA7-4E71-9AC4-4CF6898C89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29942" y="2340758"/>
            <a:ext cx="1107374" cy="1851358"/>
          </a:xfrm>
          <a:solidFill>
            <a:srgbClr val="4D8EC2"/>
          </a:solidFill>
        </p:spPr>
        <p:txBody>
          <a:bodyPr vert="horz" wrap="square" lIns="91440" tIns="45720" rIns="9144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8EE0804-4172-479D-BAED-4BEC1426CD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58914" y="2340758"/>
            <a:ext cx="1107374" cy="1851358"/>
          </a:xfrm>
          <a:solidFill>
            <a:srgbClr val="4D8EC2"/>
          </a:solidFill>
        </p:spPr>
        <p:txBody>
          <a:bodyPr vert="horz" wrap="square" lIns="91440" tIns="45720" rIns="9144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AECE44-2D04-4BE6-8241-9B91A05060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7887" y="2340758"/>
            <a:ext cx="1107374" cy="853200"/>
          </a:xfrm>
          <a:solidFill>
            <a:srgbClr val="4D8EC2"/>
          </a:solidFill>
        </p:spPr>
        <p:txBody>
          <a:bodyPr vert="horz" wrap="square" lIns="91440" tIns="45720" rIns="9144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26B3D93-2311-4A8C-975D-6C56D5F2EA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3024" y="2340758"/>
            <a:ext cx="1107374" cy="1851358"/>
          </a:xfrm>
          <a:solidFill>
            <a:srgbClr val="4D8EC2"/>
          </a:solidFill>
        </p:spPr>
        <p:txBody>
          <a:bodyPr vert="horz" wrap="square" lIns="91440" tIns="45720" rIns="9144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F6012B8-B1C7-4FCC-B311-37CE0C97AE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87887" y="3335791"/>
            <a:ext cx="1107374" cy="853200"/>
          </a:xfrm>
          <a:solidFill>
            <a:srgbClr val="4D8EC2"/>
          </a:solidFill>
        </p:spPr>
        <p:txBody>
          <a:bodyPr vert="horz" wrap="square" lIns="91440" tIns="45720" rIns="91440" bIns="45720" rtlCol="0">
            <a:noAutofit/>
          </a:bodyPr>
          <a:lstStyle>
            <a:lvl1pPr algn="ctr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BD0A880-A327-47A7-9CEA-1C050F888AB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3024" y="4447304"/>
            <a:ext cx="531902" cy="1417390"/>
          </a:xfrm>
          <a:solidFill>
            <a:srgbClr val="99BEDC"/>
          </a:solidFill>
        </p:spPr>
        <p:txBody>
          <a:bodyPr vert="horz" wrap="square" lIns="0" tIns="45720" rIns="0" bIns="45720" rtlCol="0">
            <a:noAutofit/>
          </a:bodyPr>
          <a:lstStyle>
            <a:lvl1pPr algn="ctr"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7407996-3772-4D90-81F7-B2DBFF76C8C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8495" y="4447304"/>
            <a:ext cx="531902" cy="1417390"/>
          </a:xfrm>
          <a:solidFill>
            <a:srgbClr val="99BEDC"/>
          </a:solidFill>
        </p:spPr>
        <p:txBody>
          <a:bodyPr vert="horz" wrap="square" lIns="0" tIns="45720" rIns="0" bIns="45720" rtlCol="0">
            <a:noAutofit/>
          </a:bodyPr>
          <a:lstStyle>
            <a:lvl1pPr algn="ctr"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fld id="{E8B4AC24-8EFE-4548-B66C-1337A77FF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8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C82D-CA71-4EDF-A45D-031BAC9E0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dirty="0"/>
              <a:t>Bar</a:t>
            </a:r>
            <a:r>
              <a:rPr lang="en-US" dirty="0"/>
              <a:t> chart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6D88D02E-8034-4C9C-B6D1-3515B7E682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60945" y="1805650"/>
            <a:ext cx="6239879" cy="43703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5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C82D-CA71-4EDF-A45D-031BAC9E0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51705" cy="81253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Bar</a:t>
            </a:r>
            <a:r>
              <a:rPr lang="en-US"/>
              <a:t> chart (Arial 26 pt)</a:t>
            </a:r>
            <a:br>
              <a:rPr lang="en-US"/>
            </a:br>
            <a:r>
              <a:rPr lang="en-US"/>
              <a:t>max. two lines</a:t>
            </a:r>
            <a:endParaRPr lang="en-US" dirty="0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6D88D02E-8034-4C9C-B6D1-3515B7E682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60946" y="1803138"/>
            <a:ext cx="5754104" cy="43703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8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C82D-CA71-4EDF-A45D-031BAC9E0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51705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Line chart (Arial 26 pt)</a:t>
            </a:r>
            <a:br>
              <a:rPr lang="en-US"/>
            </a:br>
            <a:r>
              <a:rPr lang="en-US"/>
              <a:t>max. two lines</a:t>
            </a:r>
            <a:endParaRPr lang="en-US" dirty="0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6D88D02E-8034-4C9C-B6D1-3515B7E682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60946" y="1803138"/>
            <a:ext cx="5754104" cy="43703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1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C82D-CA71-4EDF-A45D-031BAC9E0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51705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Pie chart (Arial 26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max. two lines</a:t>
            </a:r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6D88D02E-8034-4C9C-B6D1-3515B7E6828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7664" y="1805650"/>
            <a:ext cx="4077379" cy="437038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hart Placeholder 7">
            <a:extLst>
              <a:ext uri="{FF2B5EF4-FFF2-40B4-BE49-F238E27FC236}">
                <a16:creationId xmlns:a16="http://schemas.microsoft.com/office/drawing/2014/main" id="{CE6C4EAC-A790-4EE9-8612-35EF2AC6705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707719" y="1805650"/>
            <a:ext cx="4088617" cy="43703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1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A8453E-57F7-404B-B439-601F87B1F2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0"/>
          </a:p>
        </p:txBody>
      </p:sp>
      <p:pic>
        <p:nvPicPr>
          <p:cNvPr id="11" name="Picture1">
            <a:extLst>
              <a:ext uri="{FF2B5EF4-FFF2-40B4-BE49-F238E27FC236}">
                <a16:creationId xmlns:a16="http://schemas.microsoft.com/office/drawing/2014/main" id="{B6A76076-9877-4353-90FF-ECDAD95EA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4" y="811370"/>
            <a:ext cx="2186891" cy="3903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75541A-E680-1D49-86A0-EF58F440D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15" y="0"/>
            <a:ext cx="2449285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5FFE96-7D60-419E-B0A7-6975B6D5B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98" y="1995503"/>
            <a:ext cx="8082643" cy="784830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>
              <a:defRPr lang="en-US" sz="5000">
                <a:solidFill>
                  <a:schemeClr val="bg1"/>
                </a:solidFill>
              </a:defRPr>
            </a:lvl1pPr>
          </a:lstStyle>
          <a:p>
            <a:r>
              <a:rPr lang="vi-VN" dirty="0"/>
              <a:t>Header (Arial 50 pt)</a:t>
            </a:r>
            <a:endParaRPr lang="en-US" dirty="0">
              <a:solidFill>
                <a:srgbClr val="005EA8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0F209FB-5DDA-493C-AFE2-9F1205591F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99" y="2899827"/>
            <a:ext cx="8206226" cy="36933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sz="2000" b="1"/>
              <a:t>First name last name, function</a:t>
            </a:r>
            <a:endParaRPr lang="en-US" sz="2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FA18C8-9F89-406F-A2BD-BC96EB8B8E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997" y="5872411"/>
            <a:ext cx="8280000" cy="313932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buNone/>
              <a:defRPr sz="1600" b="1">
                <a:solidFill>
                  <a:schemeClr val="bg1"/>
                </a:solidFill>
              </a:defRPr>
            </a:lvl2pPr>
            <a:lvl3pPr marL="209550" indent="0">
              <a:buNone/>
              <a:defRPr sz="1600" b="1">
                <a:solidFill>
                  <a:schemeClr val="bg1"/>
                </a:solidFill>
              </a:defRPr>
            </a:lvl3pPr>
            <a:lvl4pPr marL="1028700" indent="0">
              <a:buNone/>
              <a:defRPr sz="1600" b="1">
                <a:solidFill>
                  <a:schemeClr val="bg1"/>
                </a:solidFill>
              </a:defRPr>
            </a:lvl4pPr>
            <a:lvl5pPr marL="13716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Organizational unit, event, date, location	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360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B1D72A-43F4-4DDD-A16D-25044C8BA93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BC338B-ABCF-2146-83BC-BA3167720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15" y="0"/>
            <a:ext cx="2449285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83B291-DCCF-40BA-A562-31F900092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895" y="2011543"/>
            <a:ext cx="7705465" cy="2169825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US" sz="5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de-CH" dirty="0"/>
              <a:t>Thank you </a:t>
            </a:r>
            <a:br>
              <a:rPr lang="de-CH" dirty="0"/>
            </a:br>
            <a:r>
              <a:rPr lang="de-CH" dirty="0"/>
              <a:t>for your attention</a:t>
            </a:r>
            <a:br>
              <a:rPr lang="de-CH" dirty="0"/>
            </a:br>
            <a:r>
              <a:rPr lang="de-CH" dirty="0"/>
              <a:t>(Arial 50 pt.)</a:t>
            </a:r>
            <a:endParaRPr lang="en-US" dirty="0"/>
          </a:p>
        </p:txBody>
      </p:sp>
      <p:pic>
        <p:nvPicPr>
          <p:cNvPr id="10" name="Picture1">
            <a:extLst>
              <a:ext uri="{FF2B5EF4-FFF2-40B4-BE49-F238E27FC236}">
                <a16:creationId xmlns:a16="http://schemas.microsoft.com/office/drawing/2014/main" id="{B7E63884-6D99-4327-B06B-F549DEE9A0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4" y="811370"/>
            <a:ext cx="2186891" cy="3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7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50FB-7789-40B0-ABA4-8D22CB66A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 (Arial 26 pt)</a:t>
            </a:r>
            <a:br>
              <a:rPr lang="en-US"/>
            </a:br>
            <a:r>
              <a:rPr lang="en-US"/>
              <a:t>max. two lines 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4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00376F3-E4DA-4737-AAB9-051FE3395EF7}"/>
              </a:ext>
            </a:extLst>
          </p:cNvPr>
          <p:cNvSpPr/>
          <p:nvPr userDrawn="1"/>
        </p:nvSpPr>
        <p:spPr bwMode="white">
          <a:xfrm>
            <a:off x="0" y="6120581"/>
            <a:ext cx="5471160" cy="73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C6B9E1-425A-4659-8309-F20F213D6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99" y="1996258"/>
            <a:ext cx="8082643" cy="1477328"/>
          </a:xfr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lvl1pPr>
              <a:defRPr lang="de-DE" sz="50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Header (Arial 50 pt)</a:t>
            </a:r>
            <a:br>
              <a:rPr lang="en-US"/>
            </a:br>
            <a:r>
              <a:rPr lang="en-US"/>
              <a:t>Example Co-Branding</a:t>
            </a:r>
            <a:endParaRPr lang="de-DE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C3DE092-1D55-4577-93FA-527D97A877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99" y="3607193"/>
            <a:ext cx="8206226" cy="36933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dirty="0"/>
            </a:lvl1pPr>
          </a:lstStyle>
          <a:p>
            <a:pPr marL="0" lvl="0"/>
            <a:r>
              <a:rPr lang="en-US" sz="2000" b="1"/>
              <a:t>First name last name, function</a:t>
            </a:r>
            <a:endParaRPr lang="en-US" sz="2000" b="1" dirty="0"/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25FBA410-D43C-44DF-B573-31408FDE2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49" y="661709"/>
            <a:ext cx="1804050" cy="615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52BB90-EA6D-4E9D-BBDB-FB960453DF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983" y="476518"/>
            <a:ext cx="2561685" cy="936000"/>
          </a:xfrm>
          <a:prstGeom prst="rect">
            <a:avLst/>
          </a:prstGeom>
        </p:spPr>
      </p:pic>
      <p:pic>
        <p:nvPicPr>
          <p:cNvPr id="11" name="Picture1">
            <a:extLst>
              <a:ext uri="{FF2B5EF4-FFF2-40B4-BE49-F238E27FC236}">
                <a16:creationId xmlns:a16="http://schemas.microsoft.com/office/drawing/2014/main" id="{1D984595-DDC1-4F81-9326-9818B61827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72" y="811370"/>
            <a:ext cx="2186893" cy="390384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E9D51F-08DC-4D63-AABC-D27CFF9DA3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999" y="5868919"/>
            <a:ext cx="8340713" cy="313932"/>
          </a:xfrm>
        </p:spPr>
        <p:txBody>
          <a:bodyPr wrap="square">
            <a:spAutoFit/>
          </a:bodyPr>
          <a:lstStyle>
            <a:lvl1pPr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/>
              <a:t>Organizational unit, event, date, location	</a:t>
            </a:r>
          </a:p>
        </p:txBody>
      </p:sp>
    </p:spTree>
    <p:extLst>
      <p:ext uri="{BB962C8B-B14F-4D97-AF65-F5344CB8AC3E}">
        <p14:creationId xmlns:p14="http://schemas.microsoft.com/office/powerpoint/2010/main" val="158853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A96C63-96C8-45B1-AFCF-2D4BAF69CA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35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99F563A-D15C-654A-9222-A824AAE4B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15" y="0"/>
            <a:ext cx="2449285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4B7533-56D1-4259-838C-8064F26B3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998" y="2007972"/>
            <a:ext cx="8082643" cy="1477328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Header (Arial 50 pt)</a:t>
            </a:r>
            <a:br>
              <a:rPr lang="en-US"/>
            </a:br>
            <a:r>
              <a:rPr lang="en-US"/>
              <a:t>Example Co-Branding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6DC838FD-34B7-4DF1-9A07-0B7E0E02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997" y="5872411"/>
            <a:ext cx="8280000" cy="313932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buNone/>
              <a:defRPr sz="1600" b="1">
                <a:solidFill>
                  <a:schemeClr val="bg1"/>
                </a:solidFill>
              </a:defRPr>
            </a:lvl2pPr>
            <a:lvl3pPr marL="209550" indent="0">
              <a:buNone/>
              <a:defRPr sz="1600" b="1">
                <a:solidFill>
                  <a:schemeClr val="bg1"/>
                </a:solidFill>
              </a:defRPr>
            </a:lvl3pPr>
            <a:lvl4pPr marL="1028700" indent="0">
              <a:buNone/>
              <a:defRPr sz="1600" b="1">
                <a:solidFill>
                  <a:schemeClr val="bg1"/>
                </a:solidFill>
              </a:defRPr>
            </a:lvl4pPr>
            <a:lvl5pPr marL="13716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vi-VN"/>
              <a:t>Organizational unit, event, date, location	</a:t>
            </a:r>
            <a:endParaRPr lang="vi-VN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ADAE8F-9957-4A5F-82C4-45A7A4E345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49" y="662076"/>
            <a:ext cx="1804050" cy="6148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924EEC-6454-46A1-9579-4A59E2F8E9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48" y="811370"/>
            <a:ext cx="2178017" cy="38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40FC24-86C7-4FED-BD44-CAF957B2F6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983" y="476518"/>
            <a:ext cx="2561685" cy="93600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C3AE135-53FF-4190-BFDE-CE4A81561E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998" y="3607193"/>
            <a:ext cx="8206226" cy="369332"/>
          </a:xfr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sz="2000" b="1"/>
              <a:t>First name last name, function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0753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D5DD4C-9484-44DA-80CF-FA2E203249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474" y="1803897"/>
            <a:ext cx="8540749" cy="3400425"/>
          </a:xfrm>
        </p:spPr>
        <p:txBody>
          <a:bodyPr vert="horz" lIns="91440" tIns="45720" rIns="91440" bIns="45720" rtlCol="0">
            <a:noAutofit/>
          </a:bodyPr>
          <a:lstStyle>
            <a:lvl1pPr marL="457200" indent="-457200">
              <a:buFont typeface="+mj-lt"/>
              <a:buAutoNum type="arabicPeriod"/>
              <a:defRPr lang="fr" sz="2000" b="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b="1"/>
              <a:t>Chapter 1</a:t>
            </a:r>
          </a:p>
          <a:p>
            <a:pPr lvl="0"/>
            <a:r>
              <a:rPr lang="en-US"/>
              <a:t>Chapter 2</a:t>
            </a:r>
          </a:p>
          <a:p>
            <a:pPr lvl="0"/>
            <a:r>
              <a:rPr lang="en-US"/>
              <a:t>Chapter 3</a:t>
            </a:r>
          </a:p>
          <a:p>
            <a:pPr lvl="0"/>
            <a:r>
              <a:rPr lang="en-US"/>
              <a:t>Etc.</a:t>
            </a:r>
          </a:p>
          <a:p>
            <a:pPr lvl="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028001-96D9-4456-8C20-E1E827397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082643" cy="4524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 (Arial 26 pt)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2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DD519-374B-4D9B-AE3D-38D5BC416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997" y="2038514"/>
            <a:ext cx="7696483" cy="1631216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100000"/>
              </a:lnSpc>
              <a:defRPr lang="en-US" sz="5000" b="1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vi-VN" dirty="0"/>
              <a:t>Subheader</a:t>
            </a:r>
            <a:br>
              <a:rPr lang="vi-VN" dirty="0"/>
            </a:br>
            <a:r>
              <a:rPr lang="vi-VN" dirty="0"/>
              <a:t>(Arial 50 Pt.)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fld id="{E8B4AC24-8EFE-4548-B66C-1337A77FF3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5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52CB89-CCC7-4F5B-B8F4-D3DC8752AD7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4E89"/>
              </a:gs>
              <a:gs pos="100000">
                <a:srgbClr val="00A0D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noProof="0" dirty="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63F292-A0DB-2A4D-8A67-A3C23C117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2449285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17C886-249A-4298-A696-03DCDFAFA2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998" y="2038514"/>
            <a:ext cx="7889358" cy="1631216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100000"/>
              </a:lnSpc>
              <a:defRPr lang="en-US" sz="5000" b="1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vi-VN" dirty="0"/>
              <a:t>Subheader</a:t>
            </a:r>
            <a:br>
              <a:rPr lang="vi-VN" dirty="0"/>
            </a:br>
            <a:r>
              <a:rPr lang="vi-VN" dirty="0"/>
              <a:t>(Arial 50 Pt.)</a:t>
            </a:r>
            <a:endParaRPr lang="en-US" dirty="0"/>
          </a:p>
        </p:txBody>
      </p:sp>
      <p:pic>
        <p:nvPicPr>
          <p:cNvPr id="10" name="Picture1">
            <a:extLst>
              <a:ext uri="{FF2B5EF4-FFF2-40B4-BE49-F238E27FC236}">
                <a16:creationId xmlns:a16="http://schemas.microsoft.com/office/drawing/2014/main" id="{7E7B9756-C234-473E-96CC-B7A840ABE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66" y="6426571"/>
            <a:ext cx="1263412" cy="22553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de-CH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bg1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5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CB891F-0147-499B-9197-E88A080A9F7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07130" y="0"/>
            <a:ext cx="433686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83003B6-7657-41A5-9B0C-56C7C64231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632" y="1808164"/>
            <a:ext cx="3949986" cy="3735388"/>
          </a:xfrm>
        </p:spPr>
        <p:txBody>
          <a:bodyPr/>
          <a:lstStyle>
            <a:lvl1pPr>
              <a:defRPr/>
            </a:lvl1pPr>
            <a:lvl2pPr marL="2095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/>
            </a:lvl2pPr>
            <a:lvl3pPr marL="42386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lvl3pPr>
          </a:lstStyle>
          <a:p>
            <a:r>
              <a:rPr lang="de-CH"/>
              <a:t>Text (Arial 16 pt)</a:t>
            </a:r>
          </a:p>
          <a:p>
            <a:pPr lvl="1"/>
            <a:r>
              <a:rPr lang="en-GB"/>
              <a:t>Enumeration </a:t>
            </a:r>
            <a:r>
              <a:rPr lang="de-CH"/>
              <a:t>1</a:t>
            </a:r>
          </a:p>
          <a:p>
            <a:pPr lvl="2"/>
            <a:r>
              <a:rPr lang="en-GB"/>
              <a:t>Enumeration </a:t>
            </a:r>
            <a:r>
              <a:rPr lang="de-CH"/>
              <a:t>2</a:t>
            </a:r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ED7449-CF10-47D6-A0B5-4B01F5307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4416483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and image (Arial 26 pt) max. two lines 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de-CH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bg1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D5A2-0FC7-4E79-8613-7F527B062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31" y="365126"/>
            <a:ext cx="8561307" cy="812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Content (Arial 26 pt)</a:t>
            </a:r>
            <a:br>
              <a:rPr lang="en-US"/>
            </a:br>
            <a:r>
              <a:rPr lang="en-US"/>
              <a:t>max. two lines 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243ED94-21A7-4FCE-B584-236AB95959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631" y="1808163"/>
            <a:ext cx="4134185" cy="4281029"/>
          </a:xfrm>
        </p:spPr>
        <p:txBody>
          <a:bodyPr/>
          <a:lstStyle>
            <a:lvl1pPr>
              <a:defRPr/>
            </a:lvl1pPr>
            <a:lvl2pPr marL="2095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/>
            </a:lvl2pPr>
            <a:lvl3pPr marL="42386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lvl3pPr>
          </a:lstStyle>
          <a:p>
            <a:r>
              <a:rPr lang="de-CH"/>
              <a:t>Text (Arial 16 pt)</a:t>
            </a:r>
          </a:p>
          <a:p>
            <a:pPr lvl="1"/>
            <a:r>
              <a:rPr lang="en-GB"/>
              <a:t>Enumeration </a:t>
            </a:r>
            <a:r>
              <a:rPr lang="de-CH"/>
              <a:t>1</a:t>
            </a:r>
          </a:p>
          <a:p>
            <a:pPr lvl="2"/>
            <a:r>
              <a:rPr lang="en-GB"/>
              <a:t>Enumeration </a:t>
            </a:r>
            <a:r>
              <a:rPr lang="de-CH"/>
              <a:t>2</a:t>
            </a:r>
            <a:endParaRPr lang="de-CH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4315DF4-A434-474E-BBE8-A0A1A2CB0F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1753" y="1808163"/>
            <a:ext cx="4134185" cy="4281029"/>
          </a:xfrm>
        </p:spPr>
        <p:txBody>
          <a:bodyPr/>
          <a:lstStyle>
            <a:lvl1pPr>
              <a:defRPr/>
            </a:lvl1pPr>
            <a:lvl2pPr marL="2095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/>
            </a:lvl2pPr>
            <a:lvl3pPr marL="42386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lvl3pPr>
          </a:lstStyle>
          <a:p>
            <a:r>
              <a:rPr lang="de-CH"/>
              <a:t>Text (Arial 16 pt)</a:t>
            </a:r>
          </a:p>
          <a:p>
            <a:pPr lvl="1"/>
            <a:r>
              <a:rPr lang="en-GB"/>
              <a:t>Enumeration </a:t>
            </a:r>
            <a:r>
              <a:rPr lang="de-CH"/>
              <a:t>1</a:t>
            </a:r>
          </a:p>
          <a:p>
            <a:pPr lvl="2"/>
            <a:r>
              <a:rPr lang="en-GB"/>
              <a:t>Enumeration </a:t>
            </a:r>
            <a:r>
              <a:rPr lang="de-CH"/>
              <a:t>2</a:t>
            </a:r>
            <a:endParaRPr lang="de-CH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9CAF7-22AE-4019-AB0A-385FA5D9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31" y="365126"/>
            <a:ext cx="8082643" cy="8125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/>
            <a:r>
              <a:rPr lang="en-US"/>
              <a:t>Content (Arial 26 pt)</a:t>
            </a:r>
            <a:br>
              <a:rPr lang="en-US"/>
            </a:br>
            <a:r>
              <a:rPr lang="en-US"/>
              <a:t>max. two lines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9B2C1-F887-44AC-A8B4-C141F8070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631" y="1825625"/>
            <a:ext cx="8082644" cy="3908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CH"/>
              <a:t>Text (Arial 16 pt)</a:t>
            </a:r>
          </a:p>
          <a:p>
            <a:pPr lvl="1"/>
            <a:r>
              <a:rPr lang="en-GB"/>
              <a:t>Enumeration </a:t>
            </a:r>
            <a:r>
              <a:rPr lang="de-CH"/>
              <a:t>1</a:t>
            </a:r>
          </a:p>
          <a:p>
            <a:pPr lvl="2"/>
            <a:r>
              <a:rPr lang="en-GB"/>
              <a:t>Enumeration </a:t>
            </a:r>
            <a:r>
              <a:rPr lang="de-CH"/>
              <a:t>2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5F4AD-344B-4373-90F7-0DA264F3A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1000" smtClean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1A13-985F-4351-8EA2-BA57D698E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>
              <a:defRPr lang="en-GB"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14" name="Picture1" descr="Ảnh có chứa đối tượng&#10;&#10;Mô tả được tạo tự động">
            <a:extLst>
              <a:ext uri="{FF2B5EF4-FFF2-40B4-BE49-F238E27FC236}">
                <a16:creationId xmlns:a16="http://schemas.microsoft.com/office/drawing/2014/main" id="{9E3BFABA-B70D-4013-BC25-EF081B7D183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3" y="6426571"/>
            <a:ext cx="1273959" cy="225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5" r="2667"/>
          <a:stretch/>
        </p:blipFill>
        <p:spPr>
          <a:xfrm>
            <a:off x="1871529" y="6309360"/>
            <a:ext cx="1551686" cy="441844"/>
          </a:xfrm>
          <a:prstGeom prst="rect">
            <a:avLst/>
          </a:prstGeom>
        </p:spPr>
      </p:pic>
      <p:pic>
        <p:nvPicPr>
          <p:cNvPr id="9" name="Bild 3" descr="uzh_logo_d_pos.eps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691" y="6309360"/>
            <a:ext cx="1259213" cy="43451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44491B-81E0-466B-AAFE-B4CAF3334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27274" y="6326766"/>
            <a:ext cx="72412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lang="en-GB" sz="2000" b="1" smtClean="0">
                <a:solidFill>
                  <a:schemeClr val="tx2"/>
                </a:solidFill>
              </a:defRPr>
            </a:lvl1pPr>
          </a:lstStyle>
          <a:p>
            <a:pPr algn="ctr"/>
            <a:fld id="{E8B4AC24-8EFE-4548-B66C-1337A77FF3B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6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09550" indent="-2095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23863" indent="-2143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diagramDrawing" Target="../diagrams/drawing1.xml"/><Relationship Id="rId18" Type="http://schemas.openxmlformats.org/officeDocument/2006/relationships/image" Target="../media/image46.png"/><Relationship Id="rId3" Type="http://schemas.openxmlformats.org/officeDocument/2006/relationships/image" Target="../media/image37.png"/><Relationship Id="rId21" Type="http://schemas.openxmlformats.org/officeDocument/2006/relationships/image" Target="../media/image49.png"/><Relationship Id="rId7" Type="http://schemas.openxmlformats.org/officeDocument/2006/relationships/image" Target="../media/image41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6" Type="http://schemas.microsoft.com/office/2007/relationships/hdphoto" Target="../media/hdphoto2.wdp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diagramData" Target="../diagrams/data1.xml"/><Relationship Id="rId14" Type="http://schemas.openxmlformats.org/officeDocument/2006/relationships/image" Target="../media/image43.jpeg"/><Relationship Id="rId2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a.cc/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C002F6-FAA1-4660-B770-6D1B527F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98" y="1774207"/>
            <a:ext cx="8082643" cy="1920526"/>
          </a:xfrm>
        </p:spPr>
        <p:txBody>
          <a:bodyPr/>
          <a:lstStyle/>
          <a:p>
            <a:r>
              <a:rPr lang="en-US" sz="4400" dirty="0" smtClean="0"/>
              <a:t>AHEAD: Behavioral science framework for infection prevention</a:t>
            </a:r>
            <a:endParaRPr lang="en-US" sz="44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59F9CC-A576-41D6-8A16-1D80831D7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999" y="3814227"/>
            <a:ext cx="8206226" cy="1096710"/>
          </a:xfrm>
        </p:spPr>
        <p:txBody>
          <a:bodyPr/>
          <a:lstStyle/>
          <a:p>
            <a:r>
              <a:rPr lang="en-US" sz="1800" dirty="0" smtClean="0"/>
              <a:t>Prof. Dr. med. Hugo Sax</a:t>
            </a:r>
          </a:p>
          <a:p>
            <a:r>
              <a:rPr lang="de-CH" sz="1800" dirty="0" smtClean="0"/>
              <a:t>Dr. phil. Lauren Clack</a:t>
            </a:r>
          </a:p>
          <a:p>
            <a:r>
              <a:rPr lang="de-CH" sz="1800" dirty="0" smtClean="0"/>
              <a:t>University Hospital Zürich, </a:t>
            </a:r>
            <a:r>
              <a:rPr lang="de-CH" sz="1800" dirty="0" err="1" smtClean="0"/>
              <a:t>Switzerland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9FED4-5C53-4150-AFC6-566821554B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08740" y="6474295"/>
            <a:ext cx="3321671" cy="341632"/>
          </a:xfrm>
        </p:spPr>
        <p:txBody>
          <a:bodyPr/>
          <a:lstStyle/>
          <a:p>
            <a:pPr algn="ctr"/>
            <a:r>
              <a:rPr lang="en-US" sz="1800" smtClean="0"/>
              <a:t>www.webbertraining.com</a:t>
            </a:r>
            <a:endParaRPr lang="en-US" sz="18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9F9FED4-5C53-4150-AFC6-566821554B00}"/>
              </a:ext>
            </a:extLst>
          </p:cNvPr>
          <p:cNvSpPr txBox="1">
            <a:spLocks/>
          </p:cNvSpPr>
          <p:nvPr/>
        </p:nvSpPr>
        <p:spPr>
          <a:xfrm>
            <a:off x="5777965" y="6476222"/>
            <a:ext cx="3321671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095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/>
              <a:t>August 13, 2020</a:t>
            </a:r>
            <a:endParaRPr lang="en-US" sz="18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459F9CC-A576-41D6-8A16-1D80831D7647}"/>
              </a:ext>
            </a:extLst>
          </p:cNvPr>
          <p:cNvSpPr txBox="1">
            <a:spLocks/>
          </p:cNvSpPr>
          <p:nvPr/>
        </p:nvSpPr>
        <p:spPr>
          <a:xfrm>
            <a:off x="604077" y="5401888"/>
            <a:ext cx="3458638" cy="5632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9550" indent="-2095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3863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Hosted by Martin Kiernan</a:t>
            </a:r>
            <a:br>
              <a:rPr lang="en-US" sz="1800" dirty="0" smtClean="0"/>
            </a:br>
            <a:r>
              <a:rPr lang="en-US" sz="1600" dirty="0" err="1" smtClean="0"/>
              <a:t>martin@webbertraining.com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06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Hand </a:t>
            </a:r>
            <a:r>
              <a:rPr lang="de-CH" dirty="0" err="1" smtClean="0"/>
              <a:t>hygiene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986505" y="912269"/>
            <a:ext cx="5399804" cy="4988985"/>
            <a:chOff x="-127000" y="-88900"/>
            <a:chExt cx="7825079" cy="7229731"/>
          </a:xfrm>
        </p:grpSpPr>
        <p:pic>
          <p:nvPicPr>
            <p:cNvPr id="8" name="Picture 2" descr="pasted-imag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3"/>
              <a:ext cx="7571070" cy="6899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0" y="-88900"/>
              <a:ext cx="7825079" cy="7229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 descr="han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342" y="3225482"/>
            <a:ext cx="1335436" cy="178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329" y="3875488"/>
            <a:ext cx="454639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a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397" y="3398402"/>
            <a:ext cx="453544" cy="6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ha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481" y="4062813"/>
            <a:ext cx="453544" cy="6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154" y="4767663"/>
            <a:ext cx="454639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317" y="4502551"/>
            <a:ext cx="454640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a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868" y="2502301"/>
            <a:ext cx="453544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han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464" y="3923431"/>
            <a:ext cx="454640" cy="6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ha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8253" y="4679065"/>
            <a:ext cx="453544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han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108" y="2489227"/>
            <a:ext cx="453544" cy="6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2007" y="4538769"/>
            <a:ext cx="454639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120" y="5005698"/>
            <a:ext cx="454640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29" y="2715758"/>
            <a:ext cx="454640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729" y="2703913"/>
            <a:ext cx="454639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979" y="3250013"/>
            <a:ext cx="454639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345" y="2377375"/>
            <a:ext cx="454639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6279" y="5058176"/>
            <a:ext cx="454639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0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694" y="2526007"/>
            <a:ext cx="454640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han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569" y="3737007"/>
            <a:ext cx="454640" cy="6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6" descr="ha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109" y="3143651"/>
            <a:ext cx="453544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ha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917" y="3143651"/>
            <a:ext cx="454640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8" descr="ha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481" y="2424797"/>
            <a:ext cx="453544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9" descr="ha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734" y="4464752"/>
            <a:ext cx="453544" cy="60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443" y="629392"/>
            <a:ext cx="7909945" cy="50232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Rule-based approach based on compliance with existing guidelines:</a:t>
            </a:r>
          </a:p>
          <a:p>
            <a:pPr marL="542289" lvl="1" indent="-342900">
              <a:buFont typeface="Wingdings" panose="05000000000000000000" pitchFamily="2" charset="2"/>
              <a:buChar char="§"/>
            </a:pPr>
            <a:r>
              <a:rPr lang="en-GB" dirty="0"/>
              <a:t>Does not cover all potential risk behaviours</a:t>
            </a:r>
          </a:p>
          <a:p>
            <a:pPr marL="542289" lvl="1" indent="-342900">
              <a:buFont typeface="Wingdings" panose="05000000000000000000" pitchFamily="2" charset="2"/>
              <a:buChar char="§"/>
            </a:pPr>
            <a:r>
              <a:rPr lang="en-GB" dirty="0"/>
              <a:t>Does not consider </a:t>
            </a:r>
            <a:r>
              <a:rPr lang="en-GB" dirty="0" smtClean="0"/>
              <a:t>many “low likelihood” events</a:t>
            </a:r>
            <a:br>
              <a:rPr lang="en-GB" dirty="0" smtClean="0"/>
            </a:br>
            <a:endParaRPr lang="en-GB" dirty="0"/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GB" dirty="0"/>
              <a:t>Under-utilisation of behavioural </a:t>
            </a:r>
            <a:r>
              <a:rPr lang="en-GB" dirty="0" smtClean="0"/>
              <a:t>theory:</a:t>
            </a:r>
            <a:endParaRPr lang="en-GB" dirty="0"/>
          </a:p>
          <a:p>
            <a:pPr marL="542289" lvl="1" indent="-342900">
              <a:buFont typeface="Wingdings" panose="05000000000000000000" pitchFamily="2" charset="2"/>
              <a:buChar char="§"/>
            </a:pPr>
            <a:r>
              <a:rPr lang="en-GB" dirty="0"/>
              <a:t>Compliance remains low</a:t>
            </a:r>
          </a:p>
          <a:p>
            <a:pPr marL="542289" lvl="1" indent="-342900">
              <a:buFont typeface="Wingdings" panose="05000000000000000000" pitchFamily="2" charset="2"/>
              <a:buChar char="§"/>
            </a:pPr>
            <a:r>
              <a:rPr lang="en-GB" dirty="0"/>
              <a:t>Over-reliance on education and guideline dissemination</a:t>
            </a:r>
          </a:p>
          <a:p>
            <a:pPr marL="542289" lvl="1" indent="-342900">
              <a:buFont typeface="Wingdings" panose="05000000000000000000" pitchFamily="2" charset="2"/>
              <a:buChar char="§"/>
            </a:pPr>
            <a:r>
              <a:rPr lang="en-GB" dirty="0"/>
              <a:t>Fail to consider factors that influence behaviour before designing interventions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 </a:t>
            </a:r>
            <a:r>
              <a:rPr lang="en-GB" dirty="0"/>
              <a:t>to current infection prevention approaches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Behavioural Science Paradigm for infection prevention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1531" y="1556792"/>
            <a:ext cx="8680939" cy="2981777"/>
          </a:xfrm>
          <a:prstGeom prst="roundRect">
            <a:avLst>
              <a:gd name="adj" fmla="val 657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263" y="1712590"/>
            <a:ext cx="4052437" cy="1224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Step 1) </a:t>
            </a:r>
          </a:p>
          <a:p>
            <a:pPr algn="ctr"/>
            <a:r>
              <a:rPr lang="en-GB" dirty="0" smtClean="0"/>
              <a:t>Identify and define behaviours that need to change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73263" y="2814047"/>
            <a:ext cx="4052437" cy="1609590"/>
            <a:chOff x="373263" y="2640582"/>
            <a:chExt cx="4052437" cy="1609590"/>
          </a:xfrm>
        </p:grpSpPr>
        <p:sp>
          <p:nvSpPr>
            <p:cNvPr id="10" name="Rounded Rectangle 9"/>
            <p:cNvSpPr/>
            <p:nvPr/>
          </p:nvSpPr>
          <p:spPr>
            <a:xfrm>
              <a:off x="373263" y="3026036"/>
              <a:ext cx="4052437" cy="12241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Step 2) </a:t>
              </a:r>
            </a:p>
            <a:p>
              <a:pPr algn="ctr"/>
              <a:r>
                <a:rPr lang="en-GB" dirty="0" smtClean="0"/>
                <a:t>Identify the barriers and enablers that should be addressed</a:t>
              </a:r>
              <a:endParaRPr lang="en-GB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138597" y="2640582"/>
              <a:ext cx="521768" cy="468177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263" y="4304481"/>
            <a:ext cx="4052437" cy="1606066"/>
            <a:chOff x="373263" y="4131016"/>
            <a:chExt cx="4052437" cy="1606066"/>
          </a:xfrm>
        </p:grpSpPr>
        <p:sp>
          <p:nvSpPr>
            <p:cNvPr id="13" name="Rounded Rectangle 12"/>
            <p:cNvSpPr/>
            <p:nvPr/>
          </p:nvSpPr>
          <p:spPr>
            <a:xfrm>
              <a:off x="373263" y="4512946"/>
              <a:ext cx="4052437" cy="12241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Step 3) </a:t>
              </a:r>
            </a:p>
            <a:p>
              <a:pPr algn="ctr"/>
              <a:r>
                <a:rPr lang="en-GB" dirty="0" smtClean="0"/>
                <a:t>Based on evidence and theory, identify possible intervention solutions</a:t>
              </a:r>
              <a:endParaRPr lang="en-GB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138597" y="4131016"/>
              <a:ext cx="521768" cy="468177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660238" y="1749358"/>
            <a:ext cx="4017694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 1: </a:t>
            </a:r>
            <a:r>
              <a:rPr lang="en-GB" dirty="0">
                <a:solidFill>
                  <a:schemeClr val="tx1"/>
                </a:solidFill>
              </a:rPr>
              <a:t>Which healthcare provider behaviours are relevant for transmission of pathogens?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60238" y="3199501"/>
            <a:ext cx="4017694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Part 2: What are the factors that influence risk behaviours?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dirty="0" smtClean="0"/>
              <a:t>Part 1: </a:t>
            </a:r>
            <a:r>
              <a:rPr lang="de-CH" dirty="0" err="1" smtClean="0"/>
              <a:t>Identifying</a:t>
            </a:r>
            <a:r>
              <a:rPr lang="de-CH" dirty="0" smtClean="0"/>
              <a:t> </a:t>
            </a:r>
            <a:r>
              <a:rPr lang="de-CH" dirty="0" err="1" smtClean="0"/>
              <a:t>infectious</a:t>
            </a:r>
            <a:r>
              <a:rPr lang="de-CH" dirty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behaviours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319213" y="621735"/>
            <a:ext cx="6299200" cy="2462213"/>
            <a:chOff x="3046016" y="1708448"/>
            <a:chExt cx="6299200" cy="2462634"/>
          </a:xfrm>
        </p:grpSpPr>
        <p:pic>
          <p:nvPicPr>
            <p:cNvPr id="9" name="Picture 3" descr="CVC2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003" y="1708448"/>
              <a:ext cx="6272213" cy="190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4"/>
            <p:cNvSpPr>
              <a:spLocks/>
            </p:cNvSpPr>
            <p:nvPr/>
          </p:nvSpPr>
          <p:spPr bwMode="auto">
            <a:xfrm>
              <a:off x="3046016" y="3364494"/>
              <a:ext cx="6264275" cy="806588"/>
            </a:xfrm>
            <a:custGeom>
              <a:avLst/>
              <a:gdLst>
                <a:gd name="T0" fmla="*/ 2147483647 w 21600"/>
                <a:gd name="T1" fmla="*/ 562114687 h 21600"/>
                <a:gd name="T2" fmla="*/ 2147483647 w 21600"/>
                <a:gd name="T3" fmla="*/ 562114687 h 21600"/>
                <a:gd name="T4" fmla="*/ 2147483647 w 21600"/>
                <a:gd name="T5" fmla="*/ 562114687 h 21600"/>
                <a:gd name="T6" fmla="*/ 2147483647 w 21600"/>
                <a:gd name="T7" fmla="*/ 5621146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eaLnBrk="1"/>
              <a:r>
                <a:rPr lang="en-US" altLang="de-DE" sz="2400" b="1" dirty="0">
                  <a:latin typeface="+mn-lt"/>
                </a:rPr>
                <a:t>HIGH</a:t>
              </a:r>
              <a:r>
                <a:rPr lang="en-US" altLang="de-DE" sz="2400" dirty="0">
                  <a:latin typeface="+mn-lt"/>
                </a:rPr>
                <a:t> Likelihood X </a:t>
              </a:r>
              <a:r>
                <a:rPr lang="en-US" altLang="de-DE" sz="2400" b="1" dirty="0">
                  <a:latin typeface="+mn-lt"/>
                </a:rPr>
                <a:t>LOW </a:t>
              </a:r>
              <a:r>
                <a:rPr lang="en-US" altLang="de-DE" sz="2400" dirty="0">
                  <a:latin typeface="+mn-lt"/>
                </a:rPr>
                <a:t>Frequency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smtClean="0"/>
              <a:t>In </a:t>
            </a:r>
            <a:r>
              <a:rPr lang="de-CH" dirty="0" err="1" smtClean="0"/>
              <a:t>addition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33819" y="3364287"/>
            <a:ext cx="7435062" cy="1696779"/>
            <a:chOff x="1913903" y="5851031"/>
            <a:chExt cx="10489588" cy="2392856"/>
          </a:xfrm>
        </p:grpSpPr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1913903" y="6567551"/>
              <a:ext cx="3201878" cy="1406051"/>
              <a:chOff x="5092608" y="5703477"/>
              <a:chExt cx="3202036" cy="1406341"/>
            </a:xfrm>
          </p:grpSpPr>
          <p:pic>
            <p:nvPicPr>
              <p:cNvPr id="18" name="Picture 2" descr="hand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2608" y="6351295"/>
                <a:ext cx="569390" cy="758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2" descr="hand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1515" y="5703477"/>
                <a:ext cx="567998" cy="757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" descr="hand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0421" y="6351295"/>
                <a:ext cx="567998" cy="758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 descr="hand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7739" y="5703477"/>
                <a:ext cx="569391" cy="757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 descr="hand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6646" y="6351295"/>
                <a:ext cx="567998" cy="758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" descr="hospital patient bay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792" y="6244952"/>
              <a:ext cx="2372699" cy="177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instrument-trolley.gif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6344" y="6434138"/>
              <a:ext cx="1837998" cy="16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 descr="Stethoscope.gif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25889">
              <a:off x="5719992" y="5851031"/>
              <a:ext cx="1915465" cy="2392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23"/>
          <p:cNvSpPr/>
          <p:nvPr/>
        </p:nvSpPr>
        <p:spPr>
          <a:xfrm>
            <a:off x="2054398" y="5207698"/>
            <a:ext cx="485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2400" b="1" dirty="0"/>
              <a:t>LOW </a:t>
            </a:r>
            <a:r>
              <a:rPr lang="en-US" altLang="de-DE" sz="2400" dirty="0"/>
              <a:t>likelihood X </a:t>
            </a:r>
            <a:r>
              <a:rPr lang="en-US" altLang="de-DE" sz="2400" b="1" dirty="0"/>
              <a:t>HIGH </a:t>
            </a:r>
            <a:r>
              <a:rPr lang="en-US" altLang="de-DE" sz="2400" dirty="0"/>
              <a:t>frequency</a:t>
            </a:r>
          </a:p>
        </p:txBody>
      </p:sp>
      <p:sp>
        <p:nvSpPr>
          <p:cNvPr id="25" name="Title 5"/>
          <p:cNvSpPr txBox="1">
            <a:spLocks/>
          </p:cNvSpPr>
          <p:nvPr/>
        </p:nvSpPr>
        <p:spPr>
          <a:xfrm>
            <a:off x="244631" y="3166251"/>
            <a:ext cx="8540592" cy="4524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err="1" smtClean="0"/>
              <a:t>We</a:t>
            </a:r>
            <a:r>
              <a:rPr lang="de-CH" dirty="0" smtClean="0"/>
              <a:t> also </a:t>
            </a:r>
            <a:r>
              <a:rPr lang="de-CH" dirty="0" err="1" smtClean="0"/>
              <a:t>look</a:t>
            </a:r>
            <a:r>
              <a:rPr lang="de-CH" dirty="0" smtClean="0"/>
              <a:t> at…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err="1" smtClean="0"/>
              <a:t>Infectious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moments</a:t>
            </a:r>
            <a:r>
              <a:rPr lang="de-CH" dirty="0" smtClean="0"/>
              <a:t> (IRM)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 rot="-244788">
            <a:off x="2375499" y="1431832"/>
            <a:ext cx="3933538" cy="3663139"/>
            <a:chOff x="-127001" y="-88900"/>
            <a:chExt cx="4896240" cy="4560676"/>
          </a:xfrm>
        </p:grpSpPr>
        <p:pic>
          <p:nvPicPr>
            <p:cNvPr id="8" name="Picture 2" descr="pasted-image.t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54" y="-571"/>
              <a:ext cx="4642220" cy="4230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1" y="-88900"/>
              <a:ext cx="4896240" cy="456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 rot="20689401">
            <a:off x="2707574" y="3286214"/>
            <a:ext cx="344384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CH" sz="3600" dirty="0" err="1" smtClean="0"/>
              <a:t>And</a:t>
            </a:r>
            <a:r>
              <a:rPr lang="de-CH" sz="3600" dirty="0" smtClean="0"/>
              <a:t> </a:t>
            </a:r>
            <a:r>
              <a:rPr lang="de-CH" sz="3600" dirty="0" err="1" smtClean="0"/>
              <a:t>beyond</a:t>
            </a:r>
            <a:r>
              <a:rPr lang="de-CH" sz="3600" dirty="0" smtClean="0"/>
              <a:t>!</a:t>
            </a:r>
            <a:endParaRPr lang="en-US" sz="36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err="1" smtClean="0"/>
              <a:t>Infectious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moments</a:t>
            </a:r>
            <a:r>
              <a:rPr lang="de-CH" dirty="0" smtClean="0"/>
              <a:t> (IRM)– </a:t>
            </a:r>
            <a:r>
              <a:rPr lang="de-CH" dirty="0" err="1" smtClean="0"/>
              <a:t>refining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concept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4631" y="1297601"/>
            <a:ext cx="8540592" cy="4794107"/>
          </a:xfrm>
        </p:spPr>
        <p:txBody>
          <a:bodyPr/>
          <a:lstStyle/>
          <a:p>
            <a:r>
              <a:rPr lang="de-CH" b="1" dirty="0" smtClean="0"/>
              <a:t>IRM Definition</a:t>
            </a:r>
            <a:r>
              <a:rPr lang="de-CH" dirty="0" smtClean="0"/>
              <a:t>: </a:t>
            </a:r>
            <a:r>
              <a:rPr lang="en-GB" dirty="0"/>
              <a:t>seemingly innocuous, yet frequently occurring care manipulations potentially resulting in transfer of microorganisms to patients </a:t>
            </a:r>
          </a:p>
          <a:p>
            <a:endParaRPr lang="de-CH" dirty="0" smtClean="0"/>
          </a:p>
          <a:p>
            <a:r>
              <a:rPr lang="de-CH" b="1" dirty="0" err="1" smtClean="0"/>
              <a:t>Method</a:t>
            </a:r>
            <a:r>
              <a:rPr lang="de-CH" b="1" dirty="0" smtClean="0"/>
              <a:t>: </a:t>
            </a:r>
            <a:r>
              <a:rPr lang="de-CH" b="1" dirty="0" err="1" smtClean="0"/>
              <a:t>Exploratory</a:t>
            </a:r>
            <a:r>
              <a:rPr lang="de-CH" b="1" dirty="0" smtClean="0"/>
              <a:t> </a:t>
            </a:r>
            <a:r>
              <a:rPr lang="de-CH" b="1" dirty="0" err="1" smtClean="0"/>
              <a:t>observations</a:t>
            </a:r>
            <a:endParaRPr lang="de-CH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130 hours exploratory observations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Established </a:t>
            </a:r>
            <a:r>
              <a:rPr lang="en-GB" b="1" dirty="0"/>
              <a:t>INFORM</a:t>
            </a:r>
            <a:r>
              <a:rPr lang="en-GB" dirty="0"/>
              <a:t> (Infectious Risk Moment Classification Taxonomy)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34188" y="3929917"/>
            <a:ext cx="1240906" cy="1292980"/>
            <a:chOff x="3380982" y="3883960"/>
            <a:chExt cx="1240906" cy="129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8220">
              <a:off x="3597318" y="4482931"/>
              <a:ext cx="446897" cy="3086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7839" y="4662747"/>
              <a:ext cx="379371" cy="5141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8415" y="3883960"/>
              <a:ext cx="327493" cy="4701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33803">
              <a:off x="3223175" y="4340976"/>
              <a:ext cx="501279" cy="792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1904">
              <a:off x="3380982" y="4823130"/>
              <a:ext cx="498039" cy="2407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325" y="3989769"/>
              <a:ext cx="519563" cy="546388"/>
            </a:xfrm>
            <a:prstGeom prst="rect">
              <a:avLst/>
            </a:prstGeom>
          </p:spPr>
        </p:pic>
      </p:grp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71524367"/>
              </p:ext>
            </p:extLst>
          </p:nvPr>
        </p:nvGraphicFramePr>
        <p:xfrm>
          <a:off x="577436" y="3180172"/>
          <a:ext cx="7754410" cy="500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255" y="3891121"/>
            <a:ext cx="799674" cy="121683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50306" y="3861144"/>
            <a:ext cx="2131868" cy="1371243"/>
            <a:chOff x="143244" y="4010550"/>
            <a:chExt cx="2131868" cy="1371243"/>
          </a:xfrm>
        </p:grpSpPr>
        <p:pic>
          <p:nvPicPr>
            <p:cNvPr id="18" name="Content Placeholder 7"/>
            <p:cNvPicPr>
              <a:picLocks noChangeAspect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244" y="4010550"/>
              <a:ext cx="1328456" cy="137124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786" y="4446913"/>
              <a:ext cx="555326" cy="8450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8220">
              <a:off x="1235162" y="4612231"/>
              <a:ext cx="328962" cy="22716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1370" y="4917752"/>
              <a:ext cx="279256" cy="37849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4431" y="4109363"/>
              <a:ext cx="241069" cy="3460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1904">
              <a:off x="1028094" y="4970008"/>
              <a:ext cx="366608" cy="17721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851" y="4185734"/>
              <a:ext cx="382452" cy="40219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34667" y="4661592"/>
            <a:ext cx="1397451" cy="281597"/>
            <a:chOff x="7593684" y="4825404"/>
            <a:chExt cx="1397451" cy="281597"/>
          </a:xfrm>
        </p:grpSpPr>
        <p:grpSp>
          <p:nvGrpSpPr>
            <p:cNvPr id="26" name="Group 25"/>
            <p:cNvGrpSpPr/>
            <p:nvPr/>
          </p:nvGrpSpPr>
          <p:grpSpPr>
            <a:xfrm>
              <a:off x="7593684" y="4825404"/>
              <a:ext cx="277569" cy="277569"/>
              <a:chOff x="7819946" y="404664"/>
              <a:chExt cx="424462" cy="42446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819946" y="404664"/>
                <a:ext cx="424462" cy="4244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17201" y="493213"/>
                <a:ext cx="244442" cy="2444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803511" y="4860780"/>
              <a:ext cx="11876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Critical sites</a:t>
              </a:r>
              <a:endParaRPr lang="en-GB" sz="1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90785" y="4166316"/>
            <a:ext cx="1364520" cy="248392"/>
            <a:chOff x="7649802" y="4330128"/>
            <a:chExt cx="1364520" cy="248392"/>
          </a:xfrm>
        </p:grpSpPr>
        <p:grpSp>
          <p:nvGrpSpPr>
            <p:cNvPr id="31" name="Group 30"/>
            <p:cNvGrpSpPr/>
            <p:nvPr/>
          </p:nvGrpSpPr>
          <p:grpSpPr>
            <a:xfrm>
              <a:off x="7649802" y="4330128"/>
              <a:ext cx="221451" cy="221451"/>
              <a:chOff x="7819946" y="404664"/>
              <a:chExt cx="424462" cy="42446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7819946" y="404664"/>
                <a:ext cx="424462" cy="4244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914565" y="507704"/>
                <a:ext cx="244442" cy="2444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826698" y="4332299"/>
              <a:ext cx="11876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Non-critical sites</a:t>
              </a:r>
              <a:endParaRPr lang="en-GB" sz="10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60434" y="5474183"/>
            <a:ext cx="8540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000" dirty="0"/>
              <a:t>Clack, L., Schmutz, J., </a:t>
            </a:r>
            <a:r>
              <a:rPr lang="de-CH" sz="1000" dirty="0" err="1"/>
              <a:t>Manser</a:t>
            </a:r>
            <a:r>
              <a:rPr lang="de-CH" sz="1000" dirty="0"/>
              <a:t>, T., &amp; Sax, H. (2014). </a:t>
            </a:r>
            <a:r>
              <a:rPr lang="en-US" sz="1000" b="1" dirty="0"/>
              <a:t>Infectious risk moments: a novel, human factors-informed approach to infection prevention</a:t>
            </a:r>
            <a:r>
              <a:rPr lang="en-US" sz="1000" dirty="0"/>
              <a:t>. </a:t>
            </a:r>
            <a:r>
              <a:rPr lang="en-US" sz="1000" i="1" dirty="0"/>
              <a:t>Infect Control </a:t>
            </a:r>
            <a:r>
              <a:rPr lang="en-US" sz="1000" i="1" dirty="0" err="1"/>
              <a:t>Hosp</a:t>
            </a:r>
            <a:r>
              <a:rPr lang="en-US" sz="1000" i="1" dirty="0"/>
              <a:t> </a:t>
            </a:r>
            <a:r>
              <a:rPr lang="en-US" sz="1000" i="1" dirty="0" err="1"/>
              <a:t>Epidemiol</a:t>
            </a:r>
            <a:r>
              <a:rPr lang="en-US" sz="1000" i="1" dirty="0"/>
              <a:t>, 35</a:t>
            </a:r>
            <a:r>
              <a:rPr lang="en-US" sz="1000" dirty="0"/>
              <a:t>(8), 1051-1055. doi:10.1086/677166</a:t>
            </a:r>
            <a:endParaRPr lang="en-GB" sz="1000" dirty="0"/>
          </a:p>
          <a:p>
            <a:r>
              <a:rPr lang="en-GB" sz="1000" dirty="0"/>
              <a:t>Clack, L., Passerini, S., Wolfensberger, A., Sax, H., &amp; </a:t>
            </a:r>
            <a:r>
              <a:rPr lang="en-GB" sz="1000" dirty="0" err="1"/>
              <a:t>Manser</a:t>
            </a:r>
            <a:r>
              <a:rPr lang="en-GB" sz="1000" dirty="0"/>
              <a:t>, T. (2018</a:t>
            </a:r>
            <a:r>
              <a:rPr lang="en-GB" sz="1000" b="1" dirty="0"/>
              <a:t>). Frequency and Nature of Infectious Risk Moments During Acute Care Based on the INFORM Structured Classification Taxonomy</a:t>
            </a:r>
            <a:r>
              <a:rPr lang="en-GB" sz="1000" dirty="0"/>
              <a:t>. Infect Control </a:t>
            </a:r>
            <a:r>
              <a:rPr lang="en-GB" sz="1000" dirty="0" err="1"/>
              <a:t>Hosp</a:t>
            </a:r>
            <a:r>
              <a:rPr lang="en-GB" sz="1000" dirty="0"/>
              <a:t> </a:t>
            </a:r>
            <a:r>
              <a:rPr lang="en-GB" sz="1000" dirty="0" err="1"/>
              <a:t>Epidemiol</a:t>
            </a:r>
            <a:r>
              <a:rPr lang="en-GB" sz="1000" dirty="0"/>
              <a:t>, 39(3), 272-279. 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812530"/>
          </a:xfrm>
        </p:spPr>
        <p:txBody>
          <a:bodyPr/>
          <a:lstStyle/>
          <a:p>
            <a:r>
              <a:rPr lang="de-CH" dirty="0" smtClean="0"/>
              <a:t>INFORM - </a:t>
            </a:r>
            <a:r>
              <a:rPr lang="en-GB" dirty="0"/>
              <a:t>Infectious Risk Moment Classification Taxonomy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6" descr="O:\Groups\Spihyg\Forschung\Studien\Projekt_SNF Human Factors\2_Structured Observations\Publication - observations\ICHE submission\ICHE Revision1\Figure1_INFORM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191" y="1356386"/>
            <a:ext cx="7690048" cy="48635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213223" y="551207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Clack, L., Passerini, S., Wolfensberger, A., Sax, H., &amp; </a:t>
            </a:r>
            <a:r>
              <a:rPr lang="en-GB" sz="1000" dirty="0" err="1"/>
              <a:t>Manser</a:t>
            </a:r>
            <a:r>
              <a:rPr lang="en-GB" sz="1000" dirty="0"/>
              <a:t>, T. (2018</a:t>
            </a:r>
            <a:r>
              <a:rPr lang="en-GB" sz="1000" b="1" dirty="0"/>
              <a:t>). Frequency and Nature of Infectious Risk Moments During Acute Care Based on the INFORM Structured Classification Taxonomy</a:t>
            </a:r>
            <a:r>
              <a:rPr lang="en-GB" sz="1000" dirty="0"/>
              <a:t>. Infect Control </a:t>
            </a:r>
            <a:r>
              <a:rPr lang="en-GB" sz="1000" dirty="0" err="1"/>
              <a:t>Hosp</a:t>
            </a:r>
            <a:r>
              <a:rPr lang="en-GB" sz="1000" dirty="0"/>
              <a:t> </a:t>
            </a:r>
            <a:r>
              <a:rPr lang="en-GB" sz="1000" dirty="0" err="1"/>
              <a:t>Epidemiol</a:t>
            </a:r>
            <a:r>
              <a:rPr lang="en-GB" sz="1000" dirty="0"/>
              <a:t>, 39(3), 272-279.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04603" y="2300860"/>
            <a:ext cx="3672408" cy="4048916"/>
            <a:chOff x="4835900" y="1775521"/>
            <a:chExt cx="4032448" cy="444586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35900" y="1775521"/>
              <a:ext cx="4032448" cy="444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C:\Users\clala\AppData\Local\Microsoft\Windows\Temporary Internet Files\Content.Outlook\3M78AY6C\IMG_001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250" y="2204864"/>
              <a:ext cx="2623599" cy="3498130"/>
            </a:xfrm>
            <a:prstGeom prst="rect">
              <a:avLst/>
            </a:prstGeom>
            <a:ln w="12700" cap="sq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err="1" smtClean="0"/>
              <a:t>Infectious</a:t>
            </a:r>
            <a:r>
              <a:rPr lang="de-CH" dirty="0" smtClean="0"/>
              <a:t> </a:t>
            </a:r>
            <a:r>
              <a:rPr lang="de-CH" dirty="0" err="1" smtClean="0"/>
              <a:t>risk</a:t>
            </a:r>
            <a:r>
              <a:rPr lang="de-CH" dirty="0" smtClean="0"/>
              <a:t> </a:t>
            </a:r>
            <a:r>
              <a:rPr lang="de-CH" dirty="0" err="1" smtClean="0"/>
              <a:t>moments</a:t>
            </a:r>
            <a:r>
              <a:rPr lang="de-CH" dirty="0" smtClean="0"/>
              <a:t> (IRM)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4631" y="1808164"/>
            <a:ext cx="5447801" cy="4283544"/>
          </a:xfrm>
        </p:spPr>
        <p:txBody>
          <a:bodyPr/>
          <a:lstStyle/>
          <a:p>
            <a:r>
              <a:rPr lang="en-US" b="1" dirty="0"/>
              <a:t>Method: Structured direct observations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53.77 observation hours (31.25 active care </a:t>
            </a:r>
            <a:r>
              <a:rPr lang="en-US" dirty="0" smtClean="0"/>
              <a:t>hours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1’338 infectious risk moments (every 1.4 minutes)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25.8% concerned transfer to critical sites (higher risk!)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Comprehensive IRM inventory established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23331" y="3105896"/>
            <a:ext cx="731253" cy="923083"/>
            <a:chOff x="373950" y="4095007"/>
            <a:chExt cx="848005" cy="10704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8220">
              <a:off x="373950" y="4095007"/>
              <a:ext cx="848005" cy="5855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5082" y="4808553"/>
              <a:ext cx="845741" cy="35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44.5%</a:t>
              </a:r>
              <a:endParaRPr lang="en-GB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06508" y="2917559"/>
            <a:ext cx="738373" cy="1111421"/>
            <a:chOff x="1253975" y="4017518"/>
            <a:chExt cx="856263" cy="12888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2170" y="4017518"/>
              <a:ext cx="719872" cy="9757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53975" y="4949473"/>
              <a:ext cx="856263" cy="35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34.2%</a:t>
              </a:r>
              <a:endParaRPr lang="en-GB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97941" y="2950517"/>
            <a:ext cx="627771" cy="1078465"/>
            <a:chOff x="2110238" y="3950736"/>
            <a:chExt cx="728002" cy="12506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3524" y="3950736"/>
              <a:ext cx="621430" cy="8920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110238" y="4844474"/>
              <a:ext cx="728002" cy="35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8.6%</a:t>
              </a:r>
              <a:endParaRPr lang="en-GB" sz="1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61115" y="2876268"/>
            <a:ext cx="606942" cy="1152712"/>
            <a:chOff x="2864316" y="3896817"/>
            <a:chExt cx="703848" cy="133675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33803">
              <a:off x="2740642" y="4297186"/>
              <a:ext cx="951196" cy="15045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864316" y="4876656"/>
              <a:ext cx="703848" cy="35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7.6%</a:t>
              </a:r>
              <a:endParaRPr lang="en-GB" sz="1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79533" y="3130480"/>
            <a:ext cx="814936" cy="898500"/>
            <a:chOff x="3474034" y="4246837"/>
            <a:chExt cx="945050" cy="104195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02491">
              <a:off x="3474034" y="4246837"/>
              <a:ext cx="945050" cy="45683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594635" y="4931876"/>
              <a:ext cx="703849" cy="35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4%</a:t>
              </a:r>
              <a:endParaRPr lang="en-GB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39151" y="2826327"/>
            <a:ext cx="850154" cy="1202653"/>
            <a:chOff x="4389770" y="3969573"/>
            <a:chExt cx="985890" cy="139467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9770" y="3969573"/>
              <a:ext cx="985890" cy="103679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530791" y="5007326"/>
              <a:ext cx="703848" cy="35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1.1%</a:t>
              </a:r>
              <a:endParaRPr lang="en-GB" sz="14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32366" y="5703639"/>
            <a:ext cx="57357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Clack, L., Passerini, S., Wolfensberger, A., Sax, H., &amp; Manser, T. (2018). </a:t>
            </a:r>
            <a:r>
              <a:rPr lang="en-GB" sz="1000" b="1" dirty="0"/>
              <a:t>Frequency and Nature of Infectious Risk Moments During Acute Care Based on the INFORM Structured Classification Taxonomy</a:t>
            </a:r>
            <a:r>
              <a:rPr lang="en-GB" sz="1000" dirty="0"/>
              <a:t>. Infect Control </a:t>
            </a:r>
            <a:r>
              <a:rPr lang="en-GB" sz="1000" dirty="0" err="1"/>
              <a:t>Hosp</a:t>
            </a:r>
            <a:r>
              <a:rPr lang="en-GB" sz="1000" dirty="0"/>
              <a:t> </a:t>
            </a:r>
            <a:r>
              <a:rPr lang="en-GB" sz="1000" dirty="0" err="1"/>
              <a:t>Epidemiol</a:t>
            </a:r>
            <a:r>
              <a:rPr lang="en-GB" sz="1000" dirty="0"/>
              <a:t>, 39(3), 272-279</a:t>
            </a:r>
            <a:r>
              <a:rPr lang="en-GB" sz="800" dirty="0"/>
              <a:t>. 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8155" y="1014276"/>
            <a:ext cx="7622584" cy="50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325739"/>
            <a:ext cx="1383982" cy="1383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671" y="4329272"/>
            <a:ext cx="1380449" cy="1380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en-GB" dirty="0"/>
              <a:t>Hand-to-surface exposures (HSE)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4631" y="1520042"/>
            <a:ext cx="8540592" cy="4571666"/>
          </a:xfrm>
        </p:spPr>
        <p:txBody>
          <a:bodyPr/>
          <a:lstStyle/>
          <a:p>
            <a:r>
              <a:rPr lang="en-GB" b="1" dirty="0"/>
              <a:t>HSE definition: </a:t>
            </a:r>
            <a:r>
              <a:rPr lang="en-GB" dirty="0"/>
              <a:t>contact resulting in bi-directional exchange of microorganisms between hand and the touched surface</a:t>
            </a:r>
          </a:p>
          <a:p>
            <a:endParaRPr lang="de-CH" dirty="0" smtClean="0"/>
          </a:p>
          <a:p>
            <a:r>
              <a:rPr lang="en-GB" b="1" dirty="0"/>
              <a:t>Method: Indirect observations of HSE using head-camera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Filmed and coded 300 minutes of care (8 nurses, 2 physicians) in ICU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4,222 hand-to-surface exposures (1 HSE every 4.2 seconds)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291 transitions from outside to inside the “patient zone”</a:t>
            </a:r>
          </a:p>
          <a:p>
            <a:pPr marL="567386" lvl="3" indent="-285750">
              <a:buFont typeface="Arial" panose="020B0604020202020204" pitchFamily="34" charset="0"/>
              <a:buChar char="►"/>
            </a:pPr>
            <a:r>
              <a:rPr lang="en-GB" dirty="0"/>
              <a:t>Microorganisms potentially transmitted via hands </a:t>
            </a:r>
            <a:br>
              <a:rPr lang="en-GB" dirty="0"/>
            </a:br>
            <a:r>
              <a:rPr lang="en-GB" dirty="0"/>
              <a:t>from outside to inside the patient’s direct </a:t>
            </a:r>
            <a:br>
              <a:rPr lang="en-GB" dirty="0"/>
            </a:br>
            <a:r>
              <a:rPr lang="en-GB" dirty="0"/>
              <a:t>environment once every 1.01 minutes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81" b="100000" l="0" r="100000">
                        <a14:foregroundMark x1="0" y1="25347" x2="0" y2="46875"/>
                        <a14:foregroundMark x1="2326" y1="23264" x2="9302" y2="17708"/>
                        <a14:foregroundMark x1="27907" y1="22569" x2="30233" y2="37500"/>
                        <a14:foregroundMark x1="18605" y1="74653" x2="16279" y2="85417"/>
                        <a14:foregroundMark x1="16279" y1="91667" x2="16279" y2="99306"/>
                        <a14:foregroundMark x1="2326" y1="28125" x2="6977" y2="18403"/>
                        <a14:foregroundMark x1="6977" y1="18403" x2="6977" y2="18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8712" y="3263718"/>
            <a:ext cx="3201237" cy="2952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630" y="5692457"/>
            <a:ext cx="587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Clack, L.*, </a:t>
            </a:r>
            <a:r>
              <a:rPr lang="en-GB" sz="1000" dirty="0" err="1"/>
              <a:t>Scotoni</a:t>
            </a:r>
            <a:r>
              <a:rPr lang="en-GB" sz="1000" dirty="0"/>
              <a:t>, M.*, Wolfensberger, A., &amp; Sax, H. (2017). </a:t>
            </a:r>
            <a:r>
              <a:rPr lang="en-GB" sz="1000" b="1" dirty="0"/>
              <a:t>"First-person view" of pathogen transmission and hand hygiene - use of a new head-mounted video capture and coding tool. </a:t>
            </a:r>
            <a:r>
              <a:rPr lang="en-GB" sz="1000" dirty="0" err="1"/>
              <a:t>Antimicrob</a:t>
            </a:r>
            <a:r>
              <a:rPr lang="en-GB" sz="1000" dirty="0"/>
              <a:t> Resist Infect Control, 6, 108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8104" y="623046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 smtClean="0"/>
              <a:t>Photo: https</a:t>
            </a:r>
            <a:r>
              <a:rPr lang="en-GB" sz="800" dirty="0"/>
              <a:t>://www.sealswatersports.com/snorkeling/gopro-headstrap-mount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1 – Summary of 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15006" y="2018946"/>
            <a:ext cx="4134185" cy="3892257"/>
          </a:xfrm>
        </p:spPr>
        <p:txBody>
          <a:bodyPr/>
          <a:lstStyle/>
          <a:p>
            <a:r>
              <a:rPr lang="en-GB" b="1" u="sng" dirty="0"/>
              <a:t>Hand-to-surface exposures (HSE)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/>
              <a:t>1 HSE every 4.2 seconds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/>
              <a:t>Colonising HSE occur every 1.01 minutes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/>
              <a:t>The patient’s direct surroundings are likely contaminated with foreign microorganisms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256506" y="2018946"/>
            <a:ext cx="4134185" cy="3892257"/>
          </a:xfrm>
        </p:spPr>
        <p:txBody>
          <a:bodyPr/>
          <a:lstStyle/>
          <a:p>
            <a:r>
              <a:rPr lang="en-GB" b="1" u="sng" dirty="0"/>
              <a:t>Infectious Risk Moments (IRM)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/>
              <a:t>Occur every 1.4 minutes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/>
              <a:t>Involved the following vectors: </a:t>
            </a:r>
          </a:p>
          <a:p>
            <a:pPr lvl="3"/>
            <a:r>
              <a:rPr lang="en-GB" dirty="0"/>
              <a:t>hands </a:t>
            </a:r>
          </a:p>
          <a:p>
            <a:pPr lvl="3"/>
            <a:r>
              <a:rPr lang="en-GB" dirty="0"/>
              <a:t>gloves</a:t>
            </a:r>
          </a:p>
          <a:p>
            <a:pPr lvl="3"/>
            <a:r>
              <a:rPr lang="en-GB" dirty="0"/>
              <a:t>medical devices</a:t>
            </a:r>
          </a:p>
          <a:p>
            <a:pPr lvl="3"/>
            <a:r>
              <a:rPr lang="en-GB" dirty="0"/>
              <a:t>mobile objects</a:t>
            </a:r>
          </a:p>
          <a:p>
            <a:pPr lvl="3"/>
            <a:r>
              <a:rPr lang="en-GB" dirty="0"/>
              <a:t>invasive devices</a:t>
            </a:r>
          </a:p>
          <a:p>
            <a:pPr lvl="3"/>
            <a:r>
              <a:rPr lang="en-GB" dirty="0"/>
              <a:t>healthcare provider clothing and accessories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44631" y="1177656"/>
            <a:ext cx="8540750" cy="4654550"/>
          </a:xfrm>
        </p:spPr>
        <p:txBody>
          <a:bodyPr/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Study question: Which healthcare provider behaviours are relevant for transmission of pathogens?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578998" y="2038514"/>
            <a:ext cx="7889358" cy="3170099"/>
          </a:xfrm>
        </p:spPr>
        <p:txBody>
          <a:bodyPr/>
          <a:lstStyle/>
          <a:p>
            <a:r>
              <a:rPr lang="en-GB" dirty="0"/>
              <a:t>Part 2: Understanding the factors that influence infectious risk behaviours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en-US" dirty="0"/>
              <a:t>Part 2 – Three Methods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44631" y="1341912"/>
            <a:ext cx="8540592" cy="4749796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Study question: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What are the factors that influence risk behaviours?</a:t>
            </a:r>
          </a:p>
          <a:p>
            <a:endParaRPr lang="en-GB" dirty="0"/>
          </a:p>
          <a:p>
            <a:r>
              <a:rPr lang="en-US" b="1" dirty="0"/>
              <a:t>Method one: Concept mapping</a:t>
            </a:r>
          </a:p>
          <a:p>
            <a:pPr lvl="2"/>
            <a:r>
              <a:rPr lang="en-US" dirty="0"/>
              <a:t>Card-sorting activity to reveal mental models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Method two: Video-reflexive ethnography</a:t>
            </a:r>
          </a:p>
          <a:p>
            <a:pPr lvl="2"/>
            <a:r>
              <a:rPr lang="en-US" dirty="0"/>
              <a:t>Filming active patient care</a:t>
            </a:r>
          </a:p>
          <a:p>
            <a:pPr lvl="2"/>
            <a:r>
              <a:rPr lang="en-US" dirty="0"/>
              <a:t>Reviewing care-film during a reflexive interview</a:t>
            </a:r>
          </a:p>
          <a:p>
            <a:pPr>
              <a:spcBef>
                <a:spcPts val="1200"/>
              </a:spcBef>
            </a:pPr>
            <a:r>
              <a:rPr lang="en-US" b="1" dirty="0"/>
              <a:t>Method three: Systematic Literature </a:t>
            </a:r>
            <a:r>
              <a:rPr lang="en-US" b="1" dirty="0" smtClean="0"/>
              <a:t>Review</a:t>
            </a:r>
            <a:endParaRPr lang="en-US" b="1" dirty="0"/>
          </a:p>
          <a:p>
            <a:pPr lvl="2"/>
            <a:r>
              <a:rPr lang="en-US" dirty="0"/>
              <a:t>Reviewed published literature to identify barriers and enablers with established infection prevention guidelines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err="1" smtClean="0"/>
              <a:t>Concept</a:t>
            </a:r>
            <a:r>
              <a:rPr lang="de-CH" dirty="0" smtClean="0"/>
              <a:t> </a:t>
            </a:r>
            <a:r>
              <a:rPr lang="de-CH" dirty="0" err="1" smtClean="0"/>
              <a:t>mapping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8472">
            <a:off x="2448365" y="1073348"/>
            <a:ext cx="3943235" cy="4522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7135" y="5851196"/>
            <a:ext cx="8598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Bogdanovic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J, Petralito S, Passerini S, Sax H,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Manser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T, Clack L. 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Exploring healthcare providers’ mental models of the infection prevention “patient zone”-a concept mapping study. 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Antimicrobial Resistance &amp; Infection Control. 2019 Dec 1;8(1):138.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smtClean="0"/>
              <a:t>Video reflexive </a:t>
            </a:r>
            <a:r>
              <a:rPr lang="de-CH" dirty="0" err="1" smtClean="0"/>
              <a:t>ethnography</a:t>
            </a:r>
            <a:r>
              <a:rPr lang="de-CH" dirty="0" smtClean="0"/>
              <a:t> - </a:t>
            </a:r>
            <a:r>
              <a:rPr lang="de-CH" dirty="0" err="1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4631" y="987584"/>
            <a:ext cx="5859286" cy="50273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Data collection: video-reflexive ethnography</a:t>
            </a:r>
          </a:p>
          <a:p>
            <a:pPr marL="567386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10’ active patient care filming</a:t>
            </a:r>
          </a:p>
          <a:p>
            <a:pPr marL="567386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30’ reflexive interview</a:t>
            </a:r>
          </a:p>
          <a:p>
            <a:pPr marL="367997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Guiding frameworks</a:t>
            </a:r>
          </a:p>
          <a:p>
            <a:pPr marL="567386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Consolidated Framework for Implementation Research (CFIR) </a:t>
            </a:r>
          </a:p>
          <a:p>
            <a:pPr marL="567386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Theoretical Domains Framework (TDF)</a:t>
            </a:r>
          </a:p>
          <a:p>
            <a:pPr marL="766775" lvl="4" indent="-285750">
              <a:buFont typeface="Arial" panose="020B0604020202020204" pitchFamily="34" charset="0"/>
              <a:buChar char="›"/>
            </a:pPr>
            <a:r>
              <a:rPr lang="en-US" sz="1600" dirty="0"/>
              <a:t>incorporates constructs from 138 theories into 12 theoretical domains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/>
              <a:t>Analysis</a:t>
            </a:r>
          </a:p>
          <a:p>
            <a:pPr marL="567386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Reflexive interviews recorded and transcribed verbatim</a:t>
            </a:r>
          </a:p>
          <a:p>
            <a:pPr marL="567386" lvl="3" indent="-285750">
              <a:buFont typeface="Wingdings" panose="05000000000000000000" pitchFamily="2" charset="2"/>
              <a:buChar char="§"/>
            </a:pPr>
            <a:r>
              <a:rPr lang="en-US" sz="1600" dirty="0"/>
              <a:t>Interviews coded</a:t>
            </a:r>
            <a:r>
              <a:rPr lang="en-US" sz="1600" i="1" dirty="0"/>
              <a:t> deductively </a:t>
            </a:r>
            <a:r>
              <a:rPr lang="en-US" sz="1600" dirty="0"/>
              <a:t>using TDF as coding framework</a:t>
            </a:r>
          </a:p>
          <a:p>
            <a:pPr marL="567386" lvl="3" indent="-285750">
              <a:buFont typeface="Wingdings" panose="05000000000000000000" pitchFamily="2" charset="2"/>
              <a:buChar char="§"/>
            </a:pPr>
            <a:r>
              <a:rPr lang="en-US" sz="1600" i="1" dirty="0"/>
              <a:t>Inductive</a:t>
            </a:r>
            <a:r>
              <a:rPr lang="en-US" sz="1600" dirty="0"/>
              <a:t> thematic analysis to identify emerging themes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17" y="987584"/>
            <a:ext cx="2401278" cy="2004080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517" y="2991664"/>
            <a:ext cx="2401278" cy="303638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smtClean="0"/>
              <a:t>Video reflexive </a:t>
            </a:r>
            <a:r>
              <a:rPr lang="de-CH" dirty="0" err="1" smtClean="0"/>
              <a:t>ethnography</a:t>
            </a:r>
            <a:r>
              <a:rPr lang="de-CH" dirty="0" smtClean="0"/>
              <a:t> - </a:t>
            </a:r>
            <a:r>
              <a:rPr lang="de-CH" dirty="0" err="1" smtClean="0"/>
              <a:t>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13267" y="1468865"/>
            <a:ext cx="3571955" cy="4622843"/>
          </a:xfrm>
        </p:spPr>
        <p:txBody>
          <a:bodyPr>
            <a:normAutofit/>
          </a:bodyPr>
          <a:lstStyle/>
          <a:p>
            <a:pPr marL="367997" lvl="2" indent="-285750">
              <a:buFont typeface="Wingdings" panose="05000000000000000000" pitchFamily="2" charset="2"/>
              <a:buChar char="§"/>
            </a:pPr>
            <a:r>
              <a:rPr lang="en-US" dirty="0"/>
              <a:t>40 reflexive interviews (5 nurses and 5 physicians each, from four care settings)</a:t>
            </a:r>
          </a:p>
          <a:p>
            <a:pPr marL="367997" lvl="2" indent="-285750">
              <a:buFont typeface="Wingdings" panose="05000000000000000000" pitchFamily="2" charset="2"/>
              <a:buChar char="§"/>
            </a:pPr>
            <a:r>
              <a:rPr lang="en-US" dirty="0"/>
              <a:t>2’431 Utterances coded according to TDF</a:t>
            </a:r>
          </a:p>
          <a:p>
            <a:pPr marL="367997" lvl="2" indent="-285750">
              <a:buFont typeface="Wingdings" panose="05000000000000000000" pitchFamily="2" charset="2"/>
              <a:buChar char="§"/>
            </a:pPr>
            <a:r>
              <a:rPr lang="en-US" dirty="0"/>
              <a:t>TDF Domains of greatest relevant importance:</a:t>
            </a:r>
          </a:p>
          <a:p>
            <a:pPr marL="1524000" lvl="3" indent="-266700" defTabSz="895350"/>
            <a:r>
              <a:rPr lang="en-US" sz="1600" dirty="0"/>
              <a:t>Environmental context and resources</a:t>
            </a:r>
          </a:p>
          <a:p>
            <a:pPr marL="1524000" lvl="3" indent="-266700" defTabSz="895350"/>
            <a:r>
              <a:rPr lang="en-US" sz="1600" dirty="0"/>
              <a:t>Knowledge</a:t>
            </a:r>
          </a:p>
          <a:p>
            <a:pPr marL="1524000" lvl="3" indent="-266700" defTabSz="895350"/>
            <a:r>
              <a:rPr lang="en-US" sz="1600" dirty="0"/>
              <a:t>Beliefs about consequences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4" y="1468865"/>
            <a:ext cx="4983419" cy="428102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1089529"/>
          </a:xfrm>
        </p:spPr>
        <p:txBody>
          <a:bodyPr/>
          <a:lstStyle/>
          <a:p>
            <a:r>
              <a:rPr lang="de-CH" dirty="0" smtClean="0"/>
              <a:t>Video reflexive </a:t>
            </a:r>
            <a:r>
              <a:rPr lang="de-CH" dirty="0" err="1" smtClean="0"/>
              <a:t>ethnography</a:t>
            </a:r>
            <a:r>
              <a:rPr lang="de-CH" dirty="0"/>
              <a:t> </a:t>
            </a:r>
            <a:r>
              <a:rPr lang="de-CH" dirty="0" smtClean="0"/>
              <a:t>– </a:t>
            </a:r>
            <a:r>
              <a:rPr lang="de-CH" dirty="0" err="1" smtClean="0"/>
              <a:t>results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sz="2000" dirty="0">
                <a:solidFill>
                  <a:schemeClr val="bg1">
                    <a:lumMod val="50000"/>
                  </a:schemeClr>
                </a:solidFill>
              </a:rPr>
              <a:t>Domain: Environmental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context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Theme 1: Lack of space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Barrier: Lack of space, and narrow work result in unintentional contact with people and surfaces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Theme 2: Availability and placement of materials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Facilitator: Convenient placement of materials (e.g. </a:t>
            </a:r>
            <a:r>
              <a:rPr lang="en-US" dirty="0" err="1"/>
              <a:t>handrub</a:t>
            </a:r>
            <a:r>
              <a:rPr lang="en-US" dirty="0"/>
              <a:t>, glove dispensers)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Barrier: lack of – or inconvenient placement of materials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Theme 3: </a:t>
            </a:r>
            <a:r>
              <a:rPr lang="de-CH" b="1" dirty="0"/>
              <a:t>Lack </a:t>
            </a:r>
            <a:r>
              <a:rPr lang="de-CH" b="1" dirty="0" err="1"/>
              <a:t>of</a:t>
            </a:r>
            <a:r>
              <a:rPr lang="de-CH" b="1" dirty="0"/>
              <a:t>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err="1"/>
              <a:t>Barrier</a:t>
            </a:r>
            <a:r>
              <a:rPr lang="de-CH" dirty="0"/>
              <a:t>: </a:t>
            </a:r>
            <a:r>
              <a:rPr lang="de-CH" dirty="0" err="1"/>
              <a:t>insufficient</a:t>
            </a:r>
            <a:r>
              <a:rPr lang="de-CH" dirty="0"/>
              <a:t> time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adhere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infection</a:t>
            </a:r>
            <a:r>
              <a:rPr lang="de-CH" dirty="0"/>
              <a:t> </a:t>
            </a:r>
            <a:r>
              <a:rPr lang="de-CH" dirty="0" err="1"/>
              <a:t>prevention</a:t>
            </a:r>
            <a:endParaRPr lang="de-CH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/>
              <a:t>“You try to disinfect your hands but of course, it is always the time factor. It is additional work you have to carry out.” (Nurse, intensive care)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1089529"/>
          </a:xfrm>
        </p:spPr>
        <p:txBody>
          <a:bodyPr/>
          <a:lstStyle/>
          <a:p>
            <a:r>
              <a:rPr lang="de-CH" dirty="0" smtClean="0"/>
              <a:t>Video reflexive </a:t>
            </a:r>
            <a:r>
              <a:rPr lang="de-CH" dirty="0" err="1" smtClean="0"/>
              <a:t>ethnography</a:t>
            </a:r>
            <a:r>
              <a:rPr lang="de-CH" dirty="0" smtClean="0"/>
              <a:t> – </a:t>
            </a:r>
            <a:r>
              <a:rPr lang="de-CH" dirty="0" err="1" smtClean="0"/>
              <a:t>results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Domain: Knowledge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Theme 1: Knowledge of rules and guidelines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“</a:t>
            </a:r>
            <a:r>
              <a:rPr lang="en-GB" i="1" dirty="0"/>
              <a:t>I do not know exactly when to wear gloves and when not. I mean, I know it is for every patient contact. But what does ‘ for every patient contact’ really mean? When do I have to change them?”  </a:t>
            </a:r>
            <a:r>
              <a:rPr lang="en-GB" dirty="0"/>
              <a:t>(Physician, Trauma ward)</a:t>
            </a:r>
          </a:p>
          <a:p>
            <a:pPr>
              <a:spcBef>
                <a:spcPts val="1200"/>
              </a:spcBef>
            </a:pPr>
            <a:r>
              <a:rPr lang="en-US" b="1" dirty="0"/>
              <a:t>Theme 2: Knowledge/Awareness of contamination status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Barrier: lack of shared knowledge about what items are clean vs. dirty</a:t>
            </a:r>
          </a:p>
          <a:p>
            <a:pPr>
              <a:spcBef>
                <a:spcPts val="1200"/>
              </a:spcBef>
            </a:pPr>
            <a:r>
              <a:rPr lang="en-US" b="1" dirty="0"/>
              <a:t>Theme 3: </a:t>
            </a:r>
            <a:r>
              <a:rPr lang="en-GB" b="1" dirty="0"/>
              <a:t>Knowledge of evidence underlying guidelines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Barrier: perceived lack of evidence, or lack of knowledge about evidence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Facilitator: knowledge of evidence supporting guidelines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1089529"/>
          </a:xfrm>
        </p:spPr>
        <p:txBody>
          <a:bodyPr/>
          <a:lstStyle/>
          <a:p>
            <a:r>
              <a:rPr lang="de-CH" dirty="0" smtClean="0"/>
              <a:t>Video reflexive </a:t>
            </a:r>
            <a:r>
              <a:rPr lang="de-CH" dirty="0" err="1" smtClean="0"/>
              <a:t>ethnography</a:t>
            </a:r>
            <a:r>
              <a:rPr lang="de-CH" dirty="0" smtClean="0"/>
              <a:t> – </a:t>
            </a:r>
            <a:r>
              <a:rPr lang="de-CH" dirty="0" err="1" smtClean="0"/>
              <a:t>results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Domain: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Beliefs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de-CH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2000" dirty="0" err="1" smtClean="0">
                <a:solidFill>
                  <a:schemeClr val="bg1">
                    <a:lumMod val="50000"/>
                  </a:schemeClr>
                </a:solidFill>
              </a:rPr>
              <a:t>consequences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Theme 1: Beliefs about patient consequences based on empiric observation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i="1" dirty="0"/>
              <a:t>“Not really, to be honest, from all risks of germs […] these things are a bit overrated. It is more likely, that the patient catches something another way, gets the infection. Especially, a wound infection – I have never seen a wound infection in a patient at least not in our department, that came from the outside.” (Physician, Medical ward)</a:t>
            </a:r>
            <a:endParaRPr lang="en-GB" b="1" dirty="0"/>
          </a:p>
          <a:p>
            <a:pPr lvl="0">
              <a:spcBef>
                <a:spcPts val="1200"/>
              </a:spcBef>
            </a:pPr>
            <a:r>
              <a:rPr lang="en-GB" b="1" dirty="0"/>
              <a:t>Theme 2: Belief in efficacy of preventative measure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dirty="0"/>
              <a:t>Belief or disbelief in efficacy of measure to prevent infection</a:t>
            </a:r>
          </a:p>
          <a:p>
            <a:pPr lvl="0">
              <a:spcBef>
                <a:spcPts val="1200"/>
              </a:spcBef>
            </a:pPr>
            <a:r>
              <a:rPr lang="en-GB" b="1" dirty="0"/>
              <a:t>Theme 3: Self protection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dirty="0"/>
              <a:t>Facilitator: when infection prevention behaviour aligned with self-protection measures, else barrier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err="1" smtClean="0"/>
              <a:t>Healthcare</a:t>
            </a:r>
            <a:r>
              <a:rPr lang="de-CH" dirty="0" smtClean="0"/>
              <a:t> </a:t>
            </a:r>
            <a:r>
              <a:rPr lang="de-CH" dirty="0" err="1" smtClean="0"/>
              <a:t>associated</a:t>
            </a:r>
            <a:r>
              <a:rPr lang="de-CH" dirty="0" smtClean="0"/>
              <a:t> </a:t>
            </a:r>
            <a:r>
              <a:rPr lang="de-CH" dirty="0" err="1" smtClean="0"/>
              <a:t>infections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011" y="1196752"/>
            <a:ext cx="6267450" cy="4181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59958">
            <a:off x="428749" y="2662250"/>
            <a:ext cx="791312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35-55 % are preventable</a:t>
            </a:r>
            <a:endParaRPr lang="en-GB" sz="5400" dirty="0"/>
          </a:p>
        </p:txBody>
      </p:sp>
      <p:sp>
        <p:nvSpPr>
          <p:cNvPr id="10" name="Rectangle 9"/>
          <p:cNvSpPr/>
          <p:nvPr/>
        </p:nvSpPr>
        <p:spPr>
          <a:xfrm>
            <a:off x="302560" y="5719181"/>
            <a:ext cx="8540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Schreiber PW, Sax H, Wolfensberger A, Clack L,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Kuster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SP. 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The preventable proportion of healthcare-associated infections 2005–2016: Systematic review and meta-analysis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. Infection Control &amp; Hospital Epidemiology. 2018 Nov;39(11):1277-95.</a:t>
            </a:r>
            <a:endParaRPr lang="en-US" sz="1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en-US" dirty="0"/>
              <a:t>Summary of part 2 results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4631" y="1104405"/>
            <a:ext cx="8540592" cy="4987303"/>
          </a:xfrm>
        </p:spPr>
        <p:txBody>
          <a:bodyPr/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Study question: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What are the factors that influence risk behaviours?</a:t>
            </a:r>
          </a:p>
          <a:p>
            <a:endParaRPr lang="de-CH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/>
          </p:nvPr>
        </p:nvGraphicFramePr>
        <p:xfrm>
          <a:off x="259280" y="1604305"/>
          <a:ext cx="8650957" cy="3813720"/>
        </p:xfrm>
        <a:graphic>
          <a:graphicData uri="http://schemas.openxmlformats.org/drawingml/2006/table">
            <a:tbl>
              <a:tblPr firstRow="1" firstCol="1" bandRow="1"/>
              <a:tblGrid>
                <a:gridCol w="2673950">
                  <a:extLst>
                    <a:ext uri="{9D8B030D-6E8A-4147-A177-3AD203B41FA5}">
                      <a16:colId xmlns:a16="http://schemas.microsoft.com/office/drawing/2014/main" val="213967194"/>
                    </a:ext>
                  </a:extLst>
                </a:gridCol>
                <a:gridCol w="897918">
                  <a:extLst>
                    <a:ext uri="{9D8B030D-6E8A-4147-A177-3AD203B41FA5}">
                      <a16:colId xmlns:a16="http://schemas.microsoft.com/office/drawing/2014/main" val="3278382805"/>
                    </a:ext>
                  </a:extLst>
                </a:gridCol>
                <a:gridCol w="801713">
                  <a:extLst>
                    <a:ext uri="{9D8B030D-6E8A-4147-A177-3AD203B41FA5}">
                      <a16:colId xmlns:a16="http://schemas.microsoft.com/office/drawing/2014/main" val="3240787255"/>
                    </a:ext>
                  </a:extLst>
                </a:gridCol>
                <a:gridCol w="2673950">
                  <a:extLst>
                    <a:ext uri="{9D8B030D-6E8A-4147-A177-3AD203B41FA5}">
                      <a16:colId xmlns:a16="http://schemas.microsoft.com/office/drawing/2014/main" val="3063238586"/>
                    </a:ext>
                  </a:extLst>
                </a:gridCol>
                <a:gridCol w="955352">
                  <a:extLst>
                    <a:ext uri="{9D8B030D-6E8A-4147-A177-3AD203B41FA5}">
                      <a16:colId xmlns:a16="http://schemas.microsoft.com/office/drawing/2014/main" val="216135251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val="3360490442"/>
                    </a:ext>
                  </a:extLst>
                </a:gridCol>
              </a:tblGrid>
              <a:tr h="4309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Video-reflexive ethnography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Systematic Literature Review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94918"/>
                  </a:ext>
                </a:extLst>
              </a:tr>
              <a:tr h="4549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Domain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Frequency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Themes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Domain 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651473"/>
                  </a:ext>
                </a:extLst>
              </a:tr>
              <a:tr h="4549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 Environmental Context and Resources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416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 Environmental Context and Resources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997620"/>
                  </a:ext>
                </a:extLst>
              </a:tr>
              <a:tr h="4309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Knowledge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276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 Social influences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808455"/>
                  </a:ext>
                </a:extLst>
              </a:tr>
              <a:tr h="4309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 Nature of the behaviours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244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Knowledge 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012387"/>
                  </a:ext>
                </a:extLst>
              </a:tr>
              <a:tr h="590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Beliefs about Consequences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243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 Memory, Attention and Decision Processes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912642"/>
                  </a:ext>
                </a:extLst>
              </a:tr>
              <a:tr h="5900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 Memory, Attention and decision Processes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Social/Professional Role and Identity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8080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39794"/>
                  </a:ext>
                </a:extLst>
              </a:tr>
              <a:tr h="4309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 Social influences 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 Beliefs about Consequences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38152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529" y="5620699"/>
            <a:ext cx="83920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latin typeface="+mj-lt"/>
                <a:ea typeface="Calibri" panose="020F0502020204030204" pitchFamily="34" charset="0"/>
              </a:rPr>
              <a:t>Legend</a:t>
            </a:r>
            <a:r>
              <a:rPr lang="en-GB" sz="1200" dirty="0" smtClean="0">
                <a:latin typeface="+mj-lt"/>
                <a:ea typeface="Calibri" panose="020F0502020204030204" pitchFamily="34" charset="0"/>
              </a:rPr>
              <a:t>: domains that did not emerge as highly important in both studies are listed in grey. </a:t>
            </a:r>
            <a:endParaRPr lang="en-US" sz="1200" dirty="0"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578998" y="2038514"/>
            <a:ext cx="7889358" cy="1631216"/>
          </a:xfrm>
        </p:spPr>
        <p:txBody>
          <a:bodyPr/>
          <a:lstStyle/>
          <a:p>
            <a:r>
              <a:rPr lang="de-CH" dirty="0" smtClean="0"/>
              <a:t>Summary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implications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667" y="286556"/>
            <a:ext cx="5733192" cy="57908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smtClean="0"/>
              <a:t>Intervention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31531" y="1017935"/>
            <a:ext cx="8680938" cy="3653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Mapping identified barriers and facilitators to intervention functions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65" y="1478766"/>
            <a:ext cx="6178708" cy="41790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531" y="5770467"/>
            <a:ext cx="8283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900" dirty="0">
                <a:ea typeface="Calibri" panose="020F0502020204030204" pitchFamily="34" charset="0"/>
              </a:rPr>
              <a:t>Michie, S., van </a:t>
            </a:r>
            <a:r>
              <a:rPr lang="en-US" sz="900" dirty="0" err="1">
                <a:ea typeface="Calibri" panose="020F0502020204030204" pitchFamily="34" charset="0"/>
              </a:rPr>
              <a:t>Stralen</a:t>
            </a:r>
            <a:r>
              <a:rPr lang="en-US" sz="900" dirty="0">
                <a:ea typeface="Calibri" panose="020F0502020204030204" pitchFamily="34" charset="0"/>
              </a:rPr>
              <a:t>, M. M., &amp; West, R. (2011). </a:t>
            </a:r>
            <a:r>
              <a:rPr lang="en-US" sz="900" b="1" dirty="0" smtClean="0">
                <a:ea typeface="Calibri" panose="020F0502020204030204" pitchFamily="34" charset="0"/>
              </a:rPr>
              <a:t>The </a:t>
            </a:r>
            <a:r>
              <a:rPr lang="en-US" sz="900" b="1" dirty="0" err="1" smtClean="0">
                <a:ea typeface="Calibri" panose="020F0502020204030204" pitchFamily="34" charset="0"/>
              </a:rPr>
              <a:t>behaviour</a:t>
            </a:r>
            <a:r>
              <a:rPr lang="en-US" sz="900" b="1" dirty="0" smtClean="0">
                <a:ea typeface="Calibri" panose="020F0502020204030204" pitchFamily="34" charset="0"/>
              </a:rPr>
              <a:t> change wheel: a new method for </a:t>
            </a:r>
            <a:r>
              <a:rPr lang="en-US" sz="900" b="1" dirty="0" err="1" smtClean="0">
                <a:ea typeface="Calibri" panose="020F0502020204030204" pitchFamily="34" charset="0"/>
              </a:rPr>
              <a:t>characterising</a:t>
            </a:r>
            <a:r>
              <a:rPr lang="en-US" sz="900" b="1" dirty="0" smtClean="0">
                <a:ea typeface="Calibri" panose="020F0502020204030204" pitchFamily="34" charset="0"/>
              </a:rPr>
              <a:t> and designing </a:t>
            </a:r>
            <a:r>
              <a:rPr lang="en-US" sz="900" b="1" dirty="0" err="1" smtClean="0">
                <a:ea typeface="Calibri" panose="020F0502020204030204" pitchFamily="34" charset="0"/>
              </a:rPr>
              <a:t>behaviour</a:t>
            </a:r>
            <a:r>
              <a:rPr lang="en-US" sz="900" b="1" dirty="0" smtClean="0">
                <a:ea typeface="Calibri" panose="020F0502020204030204" pitchFamily="34" charset="0"/>
              </a:rPr>
              <a:t> change interventions</a:t>
            </a:r>
            <a:r>
              <a:rPr lang="en-US" sz="900" dirty="0" smtClean="0">
                <a:ea typeface="Calibri" panose="020F0502020204030204" pitchFamily="34" charset="0"/>
              </a:rPr>
              <a:t>. </a:t>
            </a:r>
            <a:r>
              <a:rPr lang="en-US" sz="900" i="1" dirty="0">
                <a:ea typeface="Calibri" panose="020F0502020204030204" pitchFamily="34" charset="0"/>
              </a:rPr>
              <a:t>Implement </a:t>
            </a:r>
            <a:r>
              <a:rPr lang="en-US" sz="900" i="1" dirty="0" err="1">
                <a:ea typeface="Calibri" panose="020F0502020204030204" pitchFamily="34" charset="0"/>
              </a:rPr>
              <a:t>Sci</a:t>
            </a:r>
            <a:r>
              <a:rPr lang="en-US" sz="900" i="1" dirty="0">
                <a:ea typeface="Calibri" panose="020F0502020204030204" pitchFamily="34" charset="0"/>
              </a:rPr>
              <a:t>, 6</a:t>
            </a:r>
            <a:r>
              <a:rPr lang="en-US" sz="900" dirty="0">
                <a:ea typeface="Calibri" panose="020F0502020204030204" pitchFamily="34" charset="0"/>
              </a:rPr>
              <a:t>, 42. doi:10.1186/1748-5908-6-42</a:t>
            </a:r>
            <a:endParaRPr lang="en-GB" sz="900" dirty="0">
              <a:ea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smtClean="0"/>
              <a:t>Intervention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15378"/>
              </p:ext>
            </p:extLst>
          </p:nvPr>
        </p:nvGraphicFramePr>
        <p:xfrm>
          <a:off x="323526" y="1017937"/>
          <a:ext cx="8263262" cy="3037959"/>
        </p:xfrm>
        <a:graphic>
          <a:graphicData uri="http://schemas.openxmlformats.org/drawingml/2006/table">
            <a:tbl>
              <a:tblPr firstRow="1" firstCol="1" bandRow="1"/>
              <a:tblGrid>
                <a:gridCol w="4131631">
                  <a:extLst>
                    <a:ext uri="{9D8B030D-6E8A-4147-A177-3AD203B41FA5}">
                      <a16:colId xmlns:a16="http://schemas.microsoft.com/office/drawing/2014/main" val="919851105"/>
                    </a:ext>
                  </a:extLst>
                </a:gridCol>
                <a:gridCol w="4131631">
                  <a:extLst>
                    <a:ext uri="{9D8B030D-6E8A-4147-A177-3AD203B41FA5}">
                      <a16:colId xmlns:a16="http://schemas.microsoft.com/office/drawing/2014/main" val="3442486256"/>
                    </a:ext>
                  </a:extLst>
                </a:gridCol>
              </a:tblGrid>
              <a:tr h="415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TDF Domain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6" marR="415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Intervention functions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6" marR="415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906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Environmental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Context and Resources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Restriction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restructuring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Enablement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855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Knowledge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9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Beliefs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about Consequences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Persuasion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Modelling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06473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99992" y="2027655"/>
            <a:ext cx="2952328" cy="36004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en-US" dirty="0"/>
              <a:t>Hierarchy of intervention effectiveness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005" y="836712"/>
            <a:ext cx="4303990" cy="5136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7716" y="5968597"/>
            <a:ext cx="85405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dirty="0" err="1">
                <a:ea typeface="Calibri" panose="020F0502020204030204" pitchFamily="34" charset="0"/>
              </a:rPr>
              <a:t>Cafazzo</a:t>
            </a:r>
            <a:r>
              <a:rPr lang="en-US" sz="1000" dirty="0">
                <a:ea typeface="Calibri" panose="020F0502020204030204" pitchFamily="34" charset="0"/>
              </a:rPr>
              <a:t>, J., &amp; St-Cyr, O. (2012). </a:t>
            </a:r>
            <a:r>
              <a:rPr lang="en-US" sz="1000" b="1" dirty="0">
                <a:ea typeface="Calibri" panose="020F0502020204030204" pitchFamily="34" charset="0"/>
              </a:rPr>
              <a:t>From Discovery to Design: The Evolution of Human Factors in Healthcare</a:t>
            </a:r>
            <a:r>
              <a:rPr lang="en-US" sz="1000" dirty="0">
                <a:ea typeface="Calibri" panose="020F0502020204030204" pitchFamily="34" charset="0"/>
              </a:rPr>
              <a:t>. </a:t>
            </a:r>
            <a:r>
              <a:rPr lang="en-US" sz="1000" i="1" dirty="0">
                <a:ea typeface="Calibri" panose="020F0502020204030204" pitchFamily="34" charset="0"/>
              </a:rPr>
              <a:t>Healthcare Quarterly, 15</a:t>
            </a:r>
            <a:r>
              <a:rPr lang="en-US" sz="1000" dirty="0">
                <a:ea typeface="Calibri" panose="020F0502020204030204" pitchFamily="34" charset="0"/>
              </a:rPr>
              <a:t>, 24-29. </a:t>
            </a:r>
            <a:endParaRPr lang="en-GB" sz="1000" dirty="0">
              <a:ea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4631" y="1056904"/>
            <a:ext cx="5348647" cy="503480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Part 1: Identifying infectious risk </a:t>
            </a:r>
            <a:r>
              <a:rPr lang="en-GB" b="1" dirty="0"/>
              <a:t>behaviours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Several low/medium-risk, high frequency </a:t>
            </a:r>
            <a:r>
              <a:rPr lang="en-GB" dirty="0"/>
              <a:t>behaviours</a:t>
            </a:r>
            <a:r>
              <a:rPr lang="en-US" dirty="0"/>
              <a:t> identified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These include, but go beyond existing indications for hand hygiene</a:t>
            </a:r>
          </a:p>
          <a:p>
            <a:pPr>
              <a:spcBef>
                <a:spcPts val="1200"/>
              </a:spcBef>
            </a:pPr>
            <a:r>
              <a:rPr lang="en-US" b="1" dirty="0"/>
              <a:t>Part 2: Understanding </a:t>
            </a:r>
            <a:r>
              <a:rPr lang="en-GB" b="1" dirty="0"/>
              <a:t>behavioural</a:t>
            </a:r>
            <a:r>
              <a:rPr lang="en-US" b="1" dirty="0"/>
              <a:t> determinants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Environmental context and factors beyond individual knowledge appear to be important influencers of </a:t>
            </a:r>
            <a:r>
              <a:rPr lang="en-GB" dirty="0"/>
              <a:t>behaviour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Social influences of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Part 3: Intervention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INFORM observational taxonomy to identify most relevant local </a:t>
            </a:r>
            <a:r>
              <a:rPr lang="en-US" dirty="0" smtClean="0"/>
              <a:t>risks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Interventions </a:t>
            </a:r>
            <a:r>
              <a:rPr lang="en-US" dirty="0"/>
              <a:t>should be designed with consideration of barriers and facilitators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Prioritise</a:t>
            </a:r>
            <a:r>
              <a:rPr lang="en-US" dirty="0"/>
              <a:t> “theoretically coherent” intervention functions</a:t>
            </a:r>
          </a:p>
          <a:p>
            <a:pPr marL="567386" lvl="3" indent="-285750"/>
            <a:r>
              <a:rPr lang="en-US" dirty="0"/>
              <a:t> Environmental restructuring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49538" y="1127051"/>
            <a:ext cx="3032227" cy="4691858"/>
            <a:chOff x="8914285" y="1579554"/>
            <a:chExt cx="4052437" cy="4197957"/>
          </a:xfrm>
        </p:grpSpPr>
        <p:sp>
          <p:nvSpPr>
            <p:cNvPr id="8" name="Rounded Rectangle 7"/>
            <p:cNvSpPr/>
            <p:nvPr/>
          </p:nvSpPr>
          <p:spPr>
            <a:xfrm>
              <a:off x="8914285" y="1579554"/>
              <a:ext cx="4052437" cy="12241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Step 1) </a:t>
              </a:r>
            </a:p>
            <a:p>
              <a:pPr algn="ctr"/>
              <a:r>
                <a:rPr lang="en-GB" dirty="0" smtClean="0"/>
                <a:t>Identify and define behaviours that need to change</a:t>
              </a:r>
              <a:endParaRPr lang="en-GB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914285" y="2681011"/>
              <a:ext cx="4052437" cy="1609590"/>
              <a:chOff x="373263" y="2640582"/>
              <a:chExt cx="4052437" cy="160959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73263" y="3026036"/>
                <a:ext cx="4052437" cy="122413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Step 2) </a:t>
                </a:r>
              </a:p>
              <a:p>
                <a:pPr algn="ctr"/>
                <a:r>
                  <a:rPr lang="en-GB" dirty="0" smtClean="0"/>
                  <a:t>Identify the barriers and enablers that should be addressed</a:t>
                </a:r>
                <a:endParaRPr lang="en-GB" dirty="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2138597" y="2640582"/>
                <a:ext cx="521768" cy="468177"/>
              </a:xfrm>
              <a:prstGeom prst="downArrow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914285" y="4171445"/>
              <a:ext cx="4052437" cy="1606066"/>
              <a:chOff x="373263" y="4131016"/>
              <a:chExt cx="4052437" cy="160606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73263" y="4512946"/>
                <a:ext cx="4052437" cy="122413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Step 3) </a:t>
                </a:r>
              </a:p>
              <a:p>
                <a:pPr algn="ctr"/>
                <a:r>
                  <a:rPr lang="en-GB" dirty="0" smtClean="0"/>
                  <a:t>Based on evidence and theory, identify possible intervention solutions</a:t>
                </a:r>
                <a:endParaRPr lang="en-GB" dirty="0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2138597" y="4131016"/>
                <a:ext cx="521768" cy="468177"/>
              </a:xfrm>
              <a:prstGeom prst="downArrow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5895" y="2011543"/>
            <a:ext cx="7705465" cy="1477328"/>
          </a:xfrm>
        </p:spPr>
        <p:txBody>
          <a:bodyPr/>
          <a:lstStyle/>
          <a:p>
            <a:r>
              <a:rPr lang="de-CH" dirty="0" err="1" smtClean="0"/>
              <a:t>Thank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attention</a:t>
            </a:r>
            <a:r>
              <a:rPr lang="de-CH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 descr="Ảnh có chứa trong nhà, trần, tòa nhà, sàn&#10;&#10;Mô tả được tạo tự động">
            <a:extLst>
              <a:ext uri="{FF2B5EF4-FFF2-40B4-BE49-F238E27FC236}">
                <a16:creationId xmlns:a16="http://schemas.microsoft.com/office/drawing/2014/main" id="{FA646732-3730-41D9-AAB9-C430F9C865B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4514" y="0"/>
            <a:ext cx="4049485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9ACEEE-3EAC-493B-8D38-F1ED5A50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632" y="1116281"/>
            <a:ext cx="3949986" cy="4987635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University Hospital Zürich</a:t>
            </a:r>
          </a:p>
          <a:p>
            <a:r>
              <a:rPr lang="en-US" dirty="0"/>
              <a:t>Simone Passerini</a:t>
            </a:r>
          </a:p>
          <a:p>
            <a:r>
              <a:rPr lang="en-US" dirty="0" err="1"/>
              <a:t>Jasmina</a:t>
            </a:r>
            <a:r>
              <a:rPr lang="en-US" dirty="0"/>
              <a:t> </a:t>
            </a:r>
            <a:r>
              <a:rPr lang="en-US" dirty="0" err="1"/>
              <a:t>Bogdanovic</a:t>
            </a:r>
            <a:endParaRPr lang="en-US" dirty="0"/>
          </a:p>
          <a:p>
            <a:r>
              <a:rPr lang="en-US" dirty="0"/>
              <a:t>Team </a:t>
            </a:r>
            <a:r>
              <a:rPr lang="en-US" dirty="0" err="1"/>
              <a:t>Spitalhygiene</a:t>
            </a:r>
            <a:endParaRPr lang="en-US" dirty="0"/>
          </a:p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University </a:t>
            </a:r>
            <a:r>
              <a:rPr lang="en-US" b="1" u="sng" dirty="0"/>
              <a:t>of Zurich</a:t>
            </a:r>
          </a:p>
          <a:p>
            <a:r>
              <a:rPr lang="en-US" dirty="0"/>
              <a:t>Prof </a:t>
            </a:r>
            <a:r>
              <a:rPr lang="en-US" dirty="0" err="1"/>
              <a:t>Urte</a:t>
            </a:r>
            <a:r>
              <a:rPr lang="en-US" dirty="0"/>
              <a:t> </a:t>
            </a:r>
            <a:r>
              <a:rPr lang="en-US" dirty="0" err="1"/>
              <a:t>Scholz</a:t>
            </a:r>
            <a:r>
              <a:rPr lang="en-US" dirty="0"/>
              <a:t> </a:t>
            </a:r>
          </a:p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University </a:t>
            </a:r>
            <a:r>
              <a:rPr lang="en-US" b="1" u="sng" dirty="0"/>
              <a:t>of Applied Sciences North-western Switzerland</a:t>
            </a:r>
          </a:p>
          <a:p>
            <a:r>
              <a:rPr lang="en-US" dirty="0"/>
              <a:t>Prof Tanja </a:t>
            </a:r>
            <a:r>
              <a:rPr lang="en-US" dirty="0" err="1"/>
              <a:t>Manser</a:t>
            </a:r>
            <a:endParaRPr lang="en-US" dirty="0"/>
          </a:p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ETHZ</a:t>
            </a:r>
            <a:endParaRPr lang="en-US" b="1" u="sng" dirty="0"/>
          </a:p>
          <a:p>
            <a:r>
              <a:rPr lang="en-US" dirty="0"/>
              <a:t>Dr Jan Schmutz</a:t>
            </a:r>
          </a:p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University </a:t>
            </a:r>
            <a:r>
              <a:rPr lang="en-US" b="1" u="sng" dirty="0"/>
              <a:t>College London</a:t>
            </a:r>
          </a:p>
          <a:p>
            <a:r>
              <a:rPr lang="en-US" dirty="0"/>
              <a:t>Dr </a:t>
            </a:r>
            <a:r>
              <a:rPr lang="en-US" dirty="0" err="1"/>
              <a:t>Fabiana</a:t>
            </a:r>
            <a:r>
              <a:rPr lang="en-US" dirty="0"/>
              <a:t> </a:t>
            </a:r>
            <a:r>
              <a:rPr lang="en-US" dirty="0" err="1"/>
              <a:t>Lorencatto</a:t>
            </a:r>
            <a:endParaRPr lang="en-US" dirty="0"/>
          </a:p>
          <a:p>
            <a:r>
              <a:rPr lang="en-US" dirty="0"/>
              <a:t>Prof Susan </a:t>
            </a:r>
            <a:r>
              <a:rPr lang="en-US" dirty="0" err="1"/>
              <a:t>Michie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083B45-67D7-45D5-BDC5-A2BE7802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31" y="365126"/>
            <a:ext cx="4416483" cy="452432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53F11AD-C103-4E79-B05D-AF4364F87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</p:spPr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EA93BB7-5BFA-4855-9275-D27A69EE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</p:spPr>
        <p:txBody>
          <a:bodyPr/>
          <a:lstStyle/>
          <a:p>
            <a:r>
              <a:rPr lang="en-US" dirty="0" smtClean="0"/>
              <a:t>Clack &amp; Sax | Webber Training 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11"/>
            <a:ext cx="9144000" cy="636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err="1" smtClean="0"/>
              <a:t>Complex</a:t>
            </a:r>
            <a:r>
              <a:rPr lang="de-CH" dirty="0" smtClean="0"/>
              <a:t> </a:t>
            </a:r>
            <a:r>
              <a:rPr lang="de-CH" dirty="0" err="1" smtClean="0"/>
              <a:t>systems</a:t>
            </a:r>
            <a:r>
              <a:rPr lang="de-CH" dirty="0" smtClean="0"/>
              <a:t> </a:t>
            </a:r>
            <a:r>
              <a:rPr lang="de-CH" dirty="0" err="1" smtClean="0"/>
              <a:t>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1026" name="Picture 2" descr="Jay Forrester World Model diagram from World Dynamics, 197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784" y="1321807"/>
            <a:ext cx="6320143" cy="44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2560" y="5911192"/>
            <a:ext cx="85405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Forrester JW. </a:t>
            </a: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</a:rPr>
              <a:t>World dynamics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. Wright-Allen Press; 1971.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7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smtClean="0"/>
              <a:t>Human </a:t>
            </a:r>
            <a:r>
              <a:rPr lang="de-CH" dirty="0" err="1" smtClean="0"/>
              <a:t>factors</a:t>
            </a:r>
            <a:r>
              <a:rPr lang="de-CH" dirty="0" smtClean="0"/>
              <a:t> </a:t>
            </a:r>
            <a:r>
              <a:rPr lang="de-CH" dirty="0" err="1" smtClean="0"/>
              <a:t>engineering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 smtClean="0"/>
              <a:t>Human factors engineering is </a:t>
            </a:r>
            <a:r>
              <a:rPr lang="en-US" sz="2800" dirty="0"/>
              <a:t>the scientific discipline concerned with the </a:t>
            </a:r>
            <a:r>
              <a:rPr lang="en-US" sz="2800" b="1" dirty="0"/>
              <a:t>understanding of interactions among humans and other elements of a system</a:t>
            </a:r>
            <a:r>
              <a:rPr lang="en-US" sz="2800" dirty="0"/>
              <a:t>, and the profession that applies theory, principles, data and methods to design in order to </a:t>
            </a:r>
            <a:r>
              <a:rPr lang="en-US" sz="2800" b="1" dirty="0"/>
              <a:t>optimize human well-being </a:t>
            </a:r>
            <a:r>
              <a:rPr lang="en-US" sz="2800" dirty="0"/>
              <a:t>and overall </a:t>
            </a:r>
            <a:r>
              <a:rPr lang="en-US" sz="2800" b="1" dirty="0"/>
              <a:t>system </a:t>
            </a:r>
            <a:r>
              <a:rPr lang="en-US" sz="2800" b="1" dirty="0" smtClean="0"/>
              <a:t>performance</a:t>
            </a:r>
            <a:r>
              <a:rPr lang="en-US" sz="2800" dirty="0"/>
              <a:t>. </a:t>
            </a:r>
            <a:endParaRPr lang="en-US" sz="2800" dirty="0" smtClean="0"/>
          </a:p>
          <a:p>
            <a:pPr algn="r"/>
            <a:r>
              <a:rPr lang="de-CH" dirty="0" smtClean="0"/>
              <a:t>- </a:t>
            </a:r>
            <a:r>
              <a:rPr lang="en-US" dirty="0"/>
              <a:t>International Ergonomics Association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www.iea.cc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5F378-9B37-46A7-AFDA-E4C50C00DC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8998" y="2038514"/>
            <a:ext cx="7889358" cy="1631216"/>
          </a:xfrm>
        </p:spPr>
        <p:txBody>
          <a:bodyPr/>
          <a:lstStyle/>
          <a:p>
            <a:r>
              <a:rPr lang="en-US" dirty="0" smtClean="0"/>
              <a:t>Infection Risk Moments (IRM)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53F11AD-C103-4E79-B05D-AF4364F87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5156" y="6403713"/>
            <a:ext cx="968232" cy="246221"/>
          </a:xfrm>
        </p:spPr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A93BB7-5BFA-4855-9275-D27A69EE3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1529" y="6401201"/>
            <a:ext cx="5832967" cy="246221"/>
          </a:xfrm>
        </p:spPr>
        <p:txBody>
          <a:bodyPr/>
          <a:lstStyle/>
          <a:p>
            <a:r>
              <a:rPr lang="en-US" smtClean="0"/>
              <a:t>Clack &amp; Sax | Webber Training |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err="1" smtClean="0"/>
              <a:t>Infection</a:t>
            </a:r>
            <a:r>
              <a:rPr lang="de-CH" dirty="0" smtClean="0"/>
              <a:t> </a:t>
            </a:r>
            <a:r>
              <a:rPr lang="de-CH" dirty="0" err="1" smtClean="0"/>
              <a:t>prevention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1" descr="CVC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759" y="1350778"/>
            <a:ext cx="6161397" cy="41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2698" y="4263242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i="1" dirty="0" smtClean="0"/>
              <a:t>High </a:t>
            </a:r>
            <a:r>
              <a:rPr lang="de-CH" sz="2800" i="1" dirty="0" err="1" smtClean="0"/>
              <a:t>risk</a:t>
            </a:r>
            <a:r>
              <a:rPr lang="de-CH" sz="2800" i="1" dirty="0" smtClean="0"/>
              <a:t>! </a:t>
            </a: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de-CH" dirty="0" smtClean="0"/>
              <a:t>Also </a:t>
            </a:r>
            <a:r>
              <a:rPr lang="de-CH" dirty="0" err="1" smtClean="0"/>
              <a:t>infection</a:t>
            </a:r>
            <a:r>
              <a:rPr lang="de-CH" dirty="0" smtClean="0"/>
              <a:t> </a:t>
            </a:r>
            <a:r>
              <a:rPr lang="de-CH" dirty="0" err="1" smtClean="0"/>
              <a:t>prevention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pic>
        <p:nvPicPr>
          <p:cNvPr id="7" name="Picture 2" descr="han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38" y="2051050"/>
            <a:ext cx="2065337" cy="27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12698" y="5080062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i="1" dirty="0" smtClean="0"/>
              <a:t>Low </a:t>
            </a:r>
            <a:r>
              <a:rPr lang="de-CH" sz="2800" i="1" dirty="0" err="1" smtClean="0"/>
              <a:t>risk</a:t>
            </a:r>
            <a:r>
              <a:rPr lang="de-CH" sz="2800" i="1" dirty="0"/>
              <a:t>?</a:t>
            </a:r>
            <a:r>
              <a:rPr lang="de-CH" sz="2800" i="1" dirty="0" smtClean="0"/>
              <a:t> </a:t>
            </a:r>
            <a:endParaRPr lang="en-US" sz="28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31" y="365126"/>
            <a:ext cx="8540592" cy="452432"/>
          </a:xfrm>
        </p:spPr>
        <p:txBody>
          <a:bodyPr/>
          <a:lstStyle/>
          <a:p>
            <a:r>
              <a:rPr lang="en-US" dirty="0" smtClean="0"/>
              <a:t>Defining «Risk»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13.08.2020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Clack &amp; Sax | Webber Training |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05844" y="2419949"/>
            <a:ext cx="10464800" cy="4801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/>
              <a:t>likelihood   x    frequency   =  overall RISK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475" y="2789456"/>
            <a:ext cx="39608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S PGothic" charset="0"/>
                <a:cs typeface="MS PGothic" charset="0"/>
              </a:rPr>
              <a:t>( infections per moment)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0266" y="2789457"/>
            <a:ext cx="39608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S PGothic" charset="0"/>
                <a:cs typeface="MS PGothic" charset="0"/>
              </a:rPr>
              <a:t>(moments per unit time)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1499" y="2789456"/>
            <a:ext cx="396081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MS PGothic" charset="0"/>
                <a:cs typeface="MS PGothic" charset="0"/>
              </a:rPr>
              <a:t>( infections per unit time)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E8B4AC24-8EFE-4548-B66C-1337A77FF3B4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Wirz Brand_official">
      <a:dk1>
        <a:sysClr val="windowText" lastClr="000000"/>
      </a:dk1>
      <a:lt1>
        <a:sysClr val="window" lastClr="FFFFFF"/>
      </a:lt1>
      <a:dk2>
        <a:srgbClr val="005EA8"/>
      </a:dk2>
      <a:lt2>
        <a:srgbClr val="C5D5DB"/>
      </a:lt2>
      <a:accent1>
        <a:srgbClr val="005EA8"/>
      </a:accent1>
      <a:accent2>
        <a:srgbClr val="00AFA5"/>
      </a:accent2>
      <a:accent3>
        <a:srgbClr val="AE0060"/>
      </a:accent3>
      <a:accent4>
        <a:srgbClr val="F17900"/>
      </a:accent4>
      <a:accent5>
        <a:srgbClr val="005EA8"/>
      </a:accent5>
      <a:accent6>
        <a:srgbClr val="C5D5DB"/>
      </a:accent6>
      <a:hlink>
        <a:srgbClr val="0563C1"/>
      </a:hlink>
      <a:folHlink>
        <a:srgbClr val="954F72"/>
      </a:folHlink>
    </a:clrScheme>
    <a:fontScheme name="Wirz Brand_offic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2149</Words>
  <Application>Microsoft Office PowerPoint</Application>
  <PresentationFormat>On-screen Show (4:3)</PresentationFormat>
  <Paragraphs>382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MS PGothic</vt:lpstr>
      <vt:lpstr>Arial</vt:lpstr>
      <vt:lpstr>Calibri</vt:lpstr>
      <vt:lpstr>Helvetica Light</vt:lpstr>
      <vt:lpstr>Times New Roman</vt:lpstr>
      <vt:lpstr>Wingdings</vt:lpstr>
      <vt:lpstr>1_Office Theme</vt:lpstr>
      <vt:lpstr>AHEAD: Behavioral science framework for infection prevention</vt:lpstr>
      <vt:lpstr>About us</vt:lpstr>
      <vt:lpstr>Healthcare associated infections</vt:lpstr>
      <vt:lpstr>Complex systems dynamics</vt:lpstr>
      <vt:lpstr>Human factors engineering</vt:lpstr>
      <vt:lpstr>PowerPoint Presentation</vt:lpstr>
      <vt:lpstr>Infection prevention</vt:lpstr>
      <vt:lpstr>Also infection prevention</vt:lpstr>
      <vt:lpstr>Defining «Risk»</vt:lpstr>
      <vt:lpstr>Hand hygiene</vt:lpstr>
      <vt:lpstr>Risk</vt:lpstr>
      <vt:lpstr>Limitations to current infection prevention approaches</vt:lpstr>
      <vt:lpstr>Behavioural Science Paradigm for infection prevention</vt:lpstr>
      <vt:lpstr>PowerPoint Presentation</vt:lpstr>
      <vt:lpstr>In addition to…</vt:lpstr>
      <vt:lpstr>Infectious risk moments (IRM)</vt:lpstr>
      <vt:lpstr>Infectious risk moments (IRM)– refining the concept</vt:lpstr>
      <vt:lpstr>INFORM - Infectious Risk Moment Classification Taxonomy</vt:lpstr>
      <vt:lpstr>Infectious risk moments (IRM) </vt:lpstr>
      <vt:lpstr>Hand-to-surface exposures (HSE)</vt:lpstr>
      <vt:lpstr>Part 1 – Summary of Results</vt:lpstr>
      <vt:lpstr>PowerPoint Presentation</vt:lpstr>
      <vt:lpstr>Part 2 – Three Methods</vt:lpstr>
      <vt:lpstr>Concept mapping</vt:lpstr>
      <vt:lpstr>Video reflexive ethnography - methods</vt:lpstr>
      <vt:lpstr>Video reflexive ethnography - results</vt:lpstr>
      <vt:lpstr>Video reflexive ethnography – results  Domain: Environmental context and resources</vt:lpstr>
      <vt:lpstr>Video reflexive ethnography – results  Domain: Knowledge</vt:lpstr>
      <vt:lpstr>Video reflexive ethnography – results  Domain: Beliefs about consequences</vt:lpstr>
      <vt:lpstr>Summary of part 2 results </vt:lpstr>
      <vt:lpstr>PowerPoint Presentation</vt:lpstr>
      <vt:lpstr>PowerPoint Presentation</vt:lpstr>
      <vt:lpstr>Intervention design</vt:lpstr>
      <vt:lpstr>Intervention design</vt:lpstr>
      <vt:lpstr>Hierarchy of intervention effectiveness</vt:lpstr>
      <vt:lpstr>Conclusions</vt:lpstr>
      <vt:lpstr>PowerPoint Presentation</vt:lpstr>
      <vt:lpstr>Acknowledgements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Clack Lauren</dc:creator>
  <cp:keywords/>
  <dc:description/>
  <cp:lastModifiedBy>Ranasinghe, Romali [PHSA]</cp:lastModifiedBy>
  <cp:revision>83</cp:revision>
  <cp:lastPrinted>2020-08-11T10:41:36Z</cp:lastPrinted>
  <dcterms:created xsi:type="dcterms:W3CDTF">2019-04-10T05:48:43Z</dcterms:created>
  <dcterms:modified xsi:type="dcterms:W3CDTF">2020-08-12T15:27:54Z</dcterms:modified>
  <cp:category/>
</cp:coreProperties>
</file>