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7" r:id="rId3"/>
  </p:sldMasterIdLst>
  <p:notesMasterIdLst>
    <p:notesMasterId r:id="rId62"/>
  </p:notesMasterIdLst>
  <p:handoutMasterIdLst>
    <p:handoutMasterId r:id="rId63"/>
  </p:handoutMasterIdLst>
  <p:sldIdLst>
    <p:sldId id="256" r:id="rId4"/>
    <p:sldId id="257" r:id="rId5"/>
    <p:sldId id="340" r:id="rId6"/>
    <p:sldId id="262" r:id="rId7"/>
    <p:sldId id="332" r:id="rId8"/>
    <p:sldId id="273" r:id="rId9"/>
    <p:sldId id="284" r:id="rId10"/>
    <p:sldId id="285" r:id="rId11"/>
    <p:sldId id="333" r:id="rId12"/>
    <p:sldId id="295" r:id="rId13"/>
    <p:sldId id="300" r:id="rId14"/>
    <p:sldId id="334" r:id="rId15"/>
    <p:sldId id="301" r:id="rId16"/>
    <p:sldId id="318" r:id="rId17"/>
    <p:sldId id="298" r:id="rId18"/>
    <p:sldId id="302" r:id="rId19"/>
    <p:sldId id="310" r:id="rId20"/>
    <p:sldId id="299" r:id="rId21"/>
    <p:sldId id="313" r:id="rId22"/>
    <p:sldId id="316" r:id="rId23"/>
    <p:sldId id="314" r:id="rId24"/>
    <p:sldId id="317" r:id="rId25"/>
    <p:sldId id="339" r:id="rId26"/>
    <p:sldId id="335" r:id="rId27"/>
    <p:sldId id="287" r:id="rId28"/>
    <p:sldId id="283" r:id="rId29"/>
    <p:sldId id="267" r:id="rId30"/>
    <p:sldId id="279" r:id="rId31"/>
    <p:sldId id="307" r:id="rId32"/>
    <p:sldId id="306" r:id="rId33"/>
    <p:sldId id="329" r:id="rId34"/>
    <p:sldId id="330" r:id="rId35"/>
    <p:sldId id="341" r:id="rId36"/>
    <p:sldId id="271" r:id="rId37"/>
    <p:sldId id="320" r:id="rId38"/>
    <p:sldId id="288" r:id="rId39"/>
    <p:sldId id="303" r:id="rId40"/>
    <p:sldId id="304" r:id="rId41"/>
    <p:sldId id="290" r:id="rId42"/>
    <p:sldId id="291" r:id="rId43"/>
    <p:sldId id="293" r:id="rId44"/>
    <p:sldId id="305" r:id="rId45"/>
    <p:sldId id="274" r:id="rId46"/>
    <p:sldId id="278" r:id="rId47"/>
    <p:sldId id="276" r:id="rId48"/>
    <p:sldId id="277" r:id="rId49"/>
    <p:sldId id="342" r:id="rId50"/>
    <p:sldId id="308" r:id="rId51"/>
    <p:sldId id="327" r:id="rId52"/>
    <p:sldId id="319" r:id="rId53"/>
    <p:sldId id="323" r:id="rId54"/>
    <p:sldId id="324" r:id="rId55"/>
    <p:sldId id="336" r:id="rId56"/>
    <p:sldId id="343" r:id="rId57"/>
    <p:sldId id="322" r:id="rId58"/>
    <p:sldId id="331" r:id="rId59"/>
    <p:sldId id="344" r:id="rId60"/>
    <p:sldId id="34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95" autoAdjust="0"/>
    <p:restoredTop sz="94126" autoAdjust="0"/>
  </p:normalViewPr>
  <p:slideViewPr>
    <p:cSldViewPr snapToGrid="0">
      <p:cViewPr varScale="1">
        <p:scale>
          <a:sx n="111" d="100"/>
          <a:sy n="111" d="100"/>
        </p:scale>
        <p:origin x="608" y="19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27" d="100"/>
          <a:sy n="127" d="100"/>
        </p:scale>
        <p:origin x="2136" y="-19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80383"/>
            <a:ext cx="6856413" cy="612949"/>
          </a:xfrm>
          <a:prstGeom prst="rect">
            <a:avLst/>
          </a:prstGeom>
        </p:spPr>
        <p:txBody>
          <a:bodyPr vert="horz" lIns="91440" tIns="45720" rIns="91440" bIns="45720" rtlCol="0"/>
          <a:lstStyle>
            <a:lvl1pPr algn="l">
              <a:defRPr sz="1200"/>
            </a:lvl1pPr>
          </a:lstStyle>
          <a:p>
            <a:pPr algn="ctr"/>
            <a:r>
              <a:rPr lang="en-GB" b="1" dirty="0"/>
              <a:t>Complacency </a:t>
            </a:r>
            <a:r>
              <a:rPr lang="en-GB" b="1" dirty="0" smtClean="0"/>
              <a:t>About Diseases</a:t>
            </a:r>
            <a:r>
              <a:rPr lang="en-GB" b="1" dirty="0"/>
              <a:t>, </a:t>
            </a:r>
            <a:r>
              <a:rPr lang="en-GB" b="1" dirty="0" smtClean="0"/>
              <a:t>Anxiety About Vaccines</a:t>
            </a:r>
            <a:r>
              <a:rPr lang="en-GB" b="1" dirty="0"/>
              <a:t>: </a:t>
            </a:r>
            <a:r>
              <a:rPr lang="en-GB" b="1" dirty="0" smtClean="0"/>
              <a:t>The Meningitis Perspective</a:t>
            </a:r>
          </a:p>
          <a:p>
            <a:pPr algn="ctr"/>
            <a:r>
              <a:rPr lang="en-GB" b="1" dirty="0"/>
              <a:t>Liz Rodgers, </a:t>
            </a:r>
            <a:r>
              <a:rPr lang="en-GB" b="1" dirty="0" smtClean="0"/>
              <a:t>Meningitis </a:t>
            </a:r>
            <a:r>
              <a:rPr lang="en-GB" b="1" dirty="0"/>
              <a:t>Research </a:t>
            </a:r>
            <a:r>
              <a:rPr lang="en-GB" b="1" dirty="0" smtClean="0"/>
              <a:t>Foundation</a:t>
            </a:r>
            <a:endParaRPr lang="en-GB" b="1" dirty="0"/>
          </a:p>
          <a:p>
            <a:pPr algn="ctr"/>
            <a:r>
              <a:rPr lang="en-US" b="1" dirty="0" smtClean="0"/>
              <a:t>A Webber Training Teleclass</a:t>
            </a:r>
            <a:endParaRPr lang="en-US" b="1" dirty="0"/>
          </a:p>
        </p:txBody>
      </p:sp>
      <p:sp>
        <p:nvSpPr>
          <p:cNvPr id="4" name="Footer Placeholder 3"/>
          <p:cNvSpPr>
            <a:spLocks noGrp="1"/>
          </p:cNvSpPr>
          <p:nvPr>
            <p:ph type="ftr" sz="quarter" idx="2"/>
          </p:nvPr>
        </p:nvSpPr>
        <p:spPr>
          <a:xfrm>
            <a:off x="0" y="8484253"/>
            <a:ext cx="6856412" cy="458787"/>
          </a:xfrm>
          <a:prstGeom prst="rect">
            <a:avLst/>
          </a:prstGeom>
        </p:spPr>
        <p:txBody>
          <a:bodyPr vert="horz" lIns="91440" tIns="45720" rIns="91440" bIns="45720" rtlCol="0" anchor="b"/>
          <a:lstStyle>
            <a:lvl1pPr algn="l">
              <a:defRPr sz="1200"/>
            </a:lvl1pPr>
          </a:lstStyle>
          <a:p>
            <a:pPr algn="ctr"/>
            <a:r>
              <a:rPr lang="en-US" b="1" dirty="0" smtClean="0"/>
              <a:t>Hosted by Martin Kiernan  </a:t>
            </a:r>
            <a:r>
              <a:rPr lang="en-US" b="1" dirty="0" err="1" smtClean="0"/>
              <a:t>martin@webbertraining.com</a:t>
            </a:r>
            <a:r>
              <a:rPr lang="en-US" b="1" dirty="0" smtClean="0"/>
              <a:t/>
            </a:r>
            <a:br>
              <a:rPr lang="en-US" b="1" dirty="0" smtClean="0"/>
            </a:br>
            <a:r>
              <a:rPr lang="en-US" b="1" dirty="0" err="1" smtClean="0"/>
              <a:t>www.webbertraining.com</a:t>
            </a:r>
            <a:endParaRPr lang="en-US" b="1"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64F390-12D4-2246-8B5E-0D09DE96D4C2}" type="slidenum">
              <a:rPr lang="en-US" smtClean="0"/>
              <a:t>‹#›</a:t>
            </a:fld>
            <a:endParaRPr lang="en-US"/>
          </a:p>
        </p:txBody>
      </p:sp>
    </p:spTree>
    <p:extLst>
      <p:ext uri="{BB962C8B-B14F-4D97-AF65-F5344CB8AC3E}">
        <p14:creationId xmlns:p14="http://schemas.microsoft.com/office/powerpoint/2010/main" val="149759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6B940-9E97-4C23-8B9B-44A701E57C5C}" type="datetimeFigureOut">
              <a:rPr lang="en-GB" smtClean="0"/>
              <a:t>12/05/2021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A2E16-315F-408F-87C4-493E4A9B900F}" type="slidenum">
              <a:rPr lang="en-GB" smtClean="0"/>
              <a:t>‹#›</a:t>
            </a:fld>
            <a:endParaRPr lang="en-GB"/>
          </a:p>
        </p:txBody>
      </p:sp>
    </p:spTree>
    <p:extLst>
      <p:ext uri="{BB962C8B-B14F-4D97-AF65-F5344CB8AC3E}">
        <p14:creationId xmlns:p14="http://schemas.microsoft.com/office/powerpoint/2010/main" val="402535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1</a:t>
            </a:fld>
            <a:endParaRPr lang="en-GB"/>
          </a:p>
        </p:txBody>
      </p:sp>
    </p:spTree>
    <p:extLst>
      <p:ext uri="{BB962C8B-B14F-4D97-AF65-F5344CB8AC3E}">
        <p14:creationId xmlns:p14="http://schemas.microsoft.com/office/powerpoint/2010/main" val="839063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10</a:t>
            </a:fld>
            <a:endParaRPr lang="en-GB"/>
          </a:p>
        </p:txBody>
      </p:sp>
    </p:spTree>
    <p:extLst>
      <p:ext uri="{BB962C8B-B14F-4D97-AF65-F5344CB8AC3E}">
        <p14:creationId xmlns:p14="http://schemas.microsoft.com/office/powerpoint/2010/main" val="757095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11</a:t>
            </a:fld>
            <a:endParaRPr lang="en-GB"/>
          </a:p>
        </p:txBody>
      </p:sp>
    </p:spTree>
    <p:extLst>
      <p:ext uri="{BB962C8B-B14F-4D97-AF65-F5344CB8AC3E}">
        <p14:creationId xmlns:p14="http://schemas.microsoft.com/office/powerpoint/2010/main" val="158587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12</a:t>
            </a:fld>
            <a:endParaRPr lang="en-GB"/>
          </a:p>
        </p:txBody>
      </p:sp>
    </p:spTree>
    <p:extLst>
      <p:ext uri="{BB962C8B-B14F-4D97-AF65-F5344CB8AC3E}">
        <p14:creationId xmlns:p14="http://schemas.microsoft.com/office/powerpoint/2010/main" val="373895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13</a:t>
            </a:fld>
            <a:endParaRPr lang="en-GB"/>
          </a:p>
        </p:txBody>
      </p:sp>
    </p:spTree>
    <p:extLst>
      <p:ext uri="{BB962C8B-B14F-4D97-AF65-F5344CB8AC3E}">
        <p14:creationId xmlns:p14="http://schemas.microsoft.com/office/powerpoint/2010/main" val="1912515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14</a:t>
            </a:fld>
            <a:endParaRPr lang="en-GB"/>
          </a:p>
        </p:txBody>
      </p:sp>
    </p:spTree>
    <p:extLst>
      <p:ext uri="{BB962C8B-B14F-4D97-AF65-F5344CB8AC3E}">
        <p14:creationId xmlns:p14="http://schemas.microsoft.com/office/powerpoint/2010/main" val="269543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15</a:t>
            </a:fld>
            <a:endParaRPr lang="en-GB"/>
          </a:p>
        </p:txBody>
      </p:sp>
    </p:spTree>
    <p:extLst>
      <p:ext uri="{BB962C8B-B14F-4D97-AF65-F5344CB8AC3E}">
        <p14:creationId xmlns:p14="http://schemas.microsoft.com/office/powerpoint/2010/main" val="2902638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16</a:t>
            </a:fld>
            <a:endParaRPr lang="en-GB"/>
          </a:p>
        </p:txBody>
      </p:sp>
    </p:spTree>
    <p:extLst>
      <p:ext uri="{BB962C8B-B14F-4D97-AF65-F5344CB8AC3E}">
        <p14:creationId xmlns:p14="http://schemas.microsoft.com/office/powerpoint/2010/main" val="146865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17</a:t>
            </a:fld>
            <a:endParaRPr lang="en-GB"/>
          </a:p>
        </p:txBody>
      </p:sp>
    </p:spTree>
    <p:extLst>
      <p:ext uri="{BB962C8B-B14F-4D97-AF65-F5344CB8AC3E}">
        <p14:creationId xmlns:p14="http://schemas.microsoft.com/office/powerpoint/2010/main" val="2024150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18</a:t>
            </a:fld>
            <a:endParaRPr lang="en-GB"/>
          </a:p>
        </p:txBody>
      </p:sp>
    </p:spTree>
    <p:extLst>
      <p:ext uri="{BB962C8B-B14F-4D97-AF65-F5344CB8AC3E}">
        <p14:creationId xmlns:p14="http://schemas.microsoft.com/office/powerpoint/2010/main" val="3392021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19</a:t>
            </a:fld>
            <a:endParaRPr lang="en-GB"/>
          </a:p>
        </p:txBody>
      </p:sp>
    </p:spTree>
    <p:extLst>
      <p:ext uri="{BB962C8B-B14F-4D97-AF65-F5344CB8AC3E}">
        <p14:creationId xmlns:p14="http://schemas.microsoft.com/office/powerpoint/2010/main" val="32326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a:t>
            </a:fld>
            <a:endParaRPr lang="en-GB"/>
          </a:p>
        </p:txBody>
      </p:sp>
    </p:spTree>
    <p:extLst>
      <p:ext uri="{BB962C8B-B14F-4D97-AF65-F5344CB8AC3E}">
        <p14:creationId xmlns:p14="http://schemas.microsoft.com/office/powerpoint/2010/main" val="3863460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20</a:t>
            </a:fld>
            <a:endParaRPr lang="en-GB"/>
          </a:p>
        </p:txBody>
      </p:sp>
    </p:spTree>
    <p:extLst>
      <p:ext uri="{BB962C8B-B14F-4D97-AF65-F5344CB8AC3E}">
        <p14:creationId xmlns:p14="http://schemas.microsoft.com/office/powerpoint/2010/main" val="385161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21</a:t>
            </a:fld>
            <a:endParaRPr lang="en-GB"/>
          </a:p>
        </p:txBody>
      </p:sp>
    </p:spTree>
    <p:extLst>
      <p:ext uri="{BB962C8B-B14F-4D97-AF65-F5344CB8AC3E}">
        <p14:creationId xmlns:p14="http://schemas.microsoft.com/office/powerpoint/2010/main" val="396124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22</a:t>
            </a:fld>
            <a:endParaRPr lang="en-GB"/>
          </a:p>
        </p:txBody>
      </p:sp>
    </p:spTree>
    <p:extLst>
      <p:ext uri="{BB962C8B-B14F-4D97-AF65-F5344CB8AC3E}">
        <p14:creationId xmlns:p14="http://schemas.microsoft.com/office/powerpoint/2010/main" val="3059948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A2E16-315F-408F-87C4-493E4A9B90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961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24</a:t>
            </a:fld>
            <a:endParaRPr lang="en-GB"/>
          </a:p>
        </p:txBody>
      </p:sp>
    </p:spTree>
    <p:extLst>
      <p:ext uri="{BB962C8B-B14F-4D97-AF65-F5344CB8AC3E}">
        <p14:creationId xmlns:p14="http://schemas.microsoft.com/office/powerpoint/2010/main" val="1914282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25</a:t>
            </a:fld>
            <a:endParaRPr lang="en-GB"/>
          </a:p>
        </p:txBody>
      </p:sp>
    </p:spTree>
    <p:extLst>
      <p:ext uri="{BB962C8B-B14F-4D97-AF65-F5344CB8AC3E}">
        <p14:creationId xmlns:p14="http://schemas.microsoft.com/office/powerpoint/2010/main" val="2187075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26</a:t>
            </a:fld>
            <a:endParaRPr lang="en-GB"/>
          </a:p>
        </p:txBody>
      </p:sp>
    </p:spTree>
    <p:extLst>
      <p:ext uri="{BB962C8B-B14F-4D97-AF65-F5344CB8AC3E}">
        <p14:creationId xmlns:p14="http://schemas.microsoft.com/office/powerpoint/2010/main" val="1155212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27</a:t>
            </a:fld>
            <a:endParaRPr lang="en-GB"/>
          </a:p>
        </p:txBody>
      </p:sp>
    </p:spTree>
    <p:extLst>
      <p:ext uri="{BB962C8B-B14F-4D97-AF65-F5344CB8AC3E}">
        <p14:creationId xmlns:p14="http://schemas.microsoft.com/office/powerpoint/2010/main" val="18028394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28</a:t>
            </a:fld>
            <a:endParaRPr lang="en-GB"/>
          </a:p>
        </p:txBody>
      </p:sp>
    </p:spTree>
    <p:extLst>
      <p:ext uri="{BB962C8B-B14F-4D97-AF65-F5344CB8AC3E}">
        <p14:creationId xmlns:p14="http://schemas.microsoft.com/office/powerpoint/2010/main" val="3101106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29</a:t>
            </a:fld>
            <a:endParaRPr lang="en-GB"/>
          </a:p>
        </p:txBody>
      </p:sp>
    </p:spTree>
    <p:extLst>
      <p:ext uri="{BB962C8B-B14F-4D97-AF65-F5344CB8AC3E}">
        <p14:creationId xmlns:p14="http://schemas.microsoft.com/office/powerpoint/2010/main" val="220813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3</a:t>
            </a:fld>
            <a:endParaRPr lang="en-GB"/>
          </a:p>
        </p:txBody>
      </p:sp>
    </p:spTree>
    <p:extLst>
      <p:ext uri="{BB962C8B-B14F-4D97-AF65-F5344CB8AC3E}">
        <p14:creationId xmlns:p14="http://schemas.microsoft.com/office/powerpoint/2010/main" val="2679894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30</a:t>
            </a:fld>
            <a:endParaRPr lang="en-GB"/>
          </a:p>
        </p:txBody>
      </p:sp>
    </p:spTree>
    <p:extLst>
      <p:ext uri="{BB962C8B-B14F-4D97-AF65-F5344CB8AC3E}">
        <p14:creationId xmlns:p14="http://schemas.microsoft.com/office/powerpoint/2010/main" val="2576291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31</a:t>
            </a:fld>
            <a:endParaRPr lang="en-GB"/>
          </a:p>
        </p:txBody>
      </p:sp>
    </p:spTree>
    <p:extLst>
      <p:ext uri="{BB962C8B-B14F-4D97-AF65-F5344CB8AC3E}">
        <p14:creationId xmlns:p14="http://schemas.microsoft.com/office/powerpoint/2010/main" val="3732472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32</a:t>
            </a:fld>
            <a:endParaRPr lang="en-GB"/>
          </a:p>
        </p:txBody>
      </p:sp>
    </p:spTree>
    <p:extLst>
      <p:ext uri="{BB962C8B-B14F-4D97-AF65-F5344CB8AC3E}">
        <p14:creationId xmlns:p14="http://schemas.microsoft.com/office/powerpoint/2010/main" val="3055192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A2E16-315F-408F-87C4-493E4A9B90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18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34</a:t>
            </a:fld>
            <a:endParaRPr lang="en-GB"/>
          </a:p>
        </p:txBody>
      </p:sp>
    </p:spTree>
    <p:extLst>
      <p:ext uri="{BB962C8B-B14F-4D97-AF65-F5344CB8AC3E}">
        <p14:creationId xmlns:p14="http://schemas.microsoft.com/office/powerpoint/2010/main" val="2762287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35</a:t>
            </a:fld>
            <a:endParaRPr lang="en-GB"/>
          </a:p>
        </p:txBody>
      </p:sp>
    </p:spTree>
    <p:extLst>
      <p:ext uri="{BB962C8B-B14F-4D97-AF65-F5344CB8AC3E}">
        <p14:creationId xmlns:p14="http://schemas.microsoft.com/office/powerpoint/2010/main" val="2121618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36</a:t>
            </a:fld>
            <a:endParaRPr lang="en-GB"/>
          </a:p>
        </p:txBody>
      </p:sp>
    </p:spTree>
    <p:extLst>
      <p:ext uri="{BB962C8B-B14F-4D97-AF65-F5344CB8AC3E}">
        <p14:creationId xmlns:p14="http://schemas.microsoft.com/office/powerpoint/2010/main" val="2551253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37</a:t>
            </a:fld>
            <a:endParaRPr lang="en-GB"/>
          </a:p>
        </p:txBody>
      </p:sp>
    </p:spTree>
    <p:extLst>
      <p:ext uri="{BB962C8B-B14F-4D97-AF65-F5344CB8AC3E}">
        <p14:creationId xmlns:p14="http://schemas.microsoft.com/office/powerpoint/2010/main" val="3376295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38</a:t>
            </a:fld>
            <a:endParaRPr lang="en-GB"/>
          </a:p>
        </p:txBody>
      </p:sp>
    </p:spTree>
    <p:extLst>
      <p:ext uri="{BB962C8B-B14F-4D97-AF65-F5344CB8AC3E}">
        <p14:creationId xmlns:p14="http://schemas.microsoft.com/office/powerpoint/2010/main" val="2226737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5B03A7-2BA9-094E-A51F-B0FDE85C6B1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06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pPr algn="just"/>
            <a:endParaRPr lang="en-GB" dirty="0" smtClean="0"/>
          </a:p>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4</a:t>
            </a:fld>
            <a:endParaRPr lang="en-GB" dirty="0"/>
          </a:p>
        </p:txBody>
      </p:sp>
    </p:spTree>
    <p:extLst>
      <p:ext uri="{BB962C8B-B14F-4D97-AF65-F5344CB8AC3E}">
        <p14:creationId xmlns:p14="http://schemas.microsoft.com/office/powerpoint/2010/main" val="2338894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945B03A7-2BA9-094E-A51F-B0FDE85C6B1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394905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945B03A7-2BA9-094E-A51F-B0FDE85C6B1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42742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5B03A7-2BA9-094E-A51F-B0FDE85C6B1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8076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43</a:t>
            </a:fld>
            <a:endParaRPr lang="en-GB"/>
          </a:p>
        </p:txBody>
      </p:sp>
    </p:spTree>
    <p:extLst>
      <p:ext uri="{BB962C8B-B14F-4D97-AF65-F5344CB8AC3E}">
        <p14:creationId xmlns:p14="http://schemas.microsoft.com/office/powerpoint/2010/main" val="301832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44</a:t>
            </a:fld>
            <a:endParaRPr lang="en-GB"/>
          </a:p>
        </p:txBody>
      </p:sp>
    </p:spTree>
    <p:extLst>
      <p:ext uri="{BB962C8B-B14F-4D97-AF65-F5344CB8AC3E}">
        <p14:creationId xmlns:p14="http://schemas.microsoft.com/office/powerpoint/2010/main" val="575607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45</a:t>
            </a:fld>
            <a:endParaRPr lang="en-GB"/>
          </a:p>
        </p:txBody>
      </p:sp>
    </p:spTree>
    <p:extLst>
      <p:ext uri="{BB962C8B-B14F-4D97-AF65-F5344CB8AC3E}">
        <p14:creationId xmlns:p14="http://schemas.microsoft.com/office/powerpoint/2010/main" val="736266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46</a:t>
            </a:fld>
            <a:endParaRPr lang="en-GB"/>
          </a:p>
        </p:txBody>
      </p:sp>
    </p:spTree>
    <p:extLst>
      <p:ext uri="{BB962C8B-B14F-4D97-AF65-F5344CB8AC3E}">
        <p14:creationId xmlns:p14="http://schemas.microsoft.com/office/powerpoint/2010/main" val="283259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A2E16-315F-408F-87C4-493E4A9B90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7236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48</a:t>
            </a:fld>
            <a:endParaRPr lang="en-GB"/>
          </a:p>
        </p:txBody>
      </p:sp>
    </p:spTree>
    <p:extLst>
      <p:ext uri="{BB962C8B-B14F-4D97-AF65-F5344CB8AC3E}">
        <p14:creationId xmlns:p14="http://schemas.microsoft.com/office/powerpoint/2010/main" val="14662812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49</a:t>
            </a:fld>
            <a:endParaRPr lang="en-GB"/>
          </a:p>
        </p:txBody>
      </p:sp>
    </p:spTree>
    <p:extLst>
      <p:ext uri="{BB962C8B-B14F-4D97-AF65-F5344CB8AC3E}">
        <p14:creationId xmlns:p14="http://schemas.microsoft.com/office/powerpoint/2010/main" val="281849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5</a:t>
            </a:fld>
            <a:endParaRPr lang="en-GB"/>
          </a:p>
        </p:txBody>
      </p:sp>
    </p:spTree>
    <p:extLst>
      <p:ext uri="{BB962C8B-B14F-4D97-AF65-F5344CB8AC3E}">
        <p14:creationId xmlns:p14="http://schemas.microsoft.com/office/powerpoint/2010/main" val="1045297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50</a:t>
            </a:fld>
            <a:endParaRPr lang="en-GB"/>
          </a:p>
        </p:txBody>
      </p:sp>
    </p:spTree>
    <p:extLst>
      <p:ext uri="{BB962C8B-B14F-4D97-AF65-F5344CB8AC3E}">
        <p14:creationId xmlns:p14="http://schemas.microsoft.com/office/powerpoint/2010/main" val="1364493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51</a:t>
            </a:fld>
            <a:endParaRPr lang="en-GB"/>
          </a:p>
        </p:txBody>
      </p:sp>
    </p:spTree>
    <p:extLst>
      <p:ext uri="{BB962C8B-B14F-4D97-AF65-F5344CB8AC3E}">
        <p14:creationId xmlns:p14="http://schemas.microsoft.com/office/powerpoint/2010/main" val="28277694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52</a:t>
            </a:fld>
            <a:endParaRPr lang="en-GB"/>
          </a:p>
        </p:txBody>
      </p:sp>
    </p:spTree>
    <p:extLst>
      <p:ext uri="{BB962C8B-B14F-4D97-AF65-F5344CB8AC3E}">
        <p14:creationId xmlns:p14="http://schemas.microsoft.com/office/powerpoint/2010/main" val="4129125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53</a:t>
            </a:fld>
            <a:endParaRPr lang="en-GB"/>
          </a:p>
        </p:txBody>
      </p:sp>
    </p:spTree>
    <p:extLst>
      <p:ext uri="{BB962C8B-B14F-4D97-AF65-F5344CB8AC3E}">
        <p14:creationId xmlns:p14="http://schemas.microsoft.com/office/powerpoint/2010/main" val="412566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54</a:t>
            </a:fld>
            <a:endParaRPr lang="en-GB"/>
          </a:p>
        </p:txBody>
      </p:sp>
    </p:spTree>
    <p:extLst>
      <p:ext uri="{BB962C8B-B14F-4D97-AF65-F5344CB8AC3E}">
        <p14:creationId xmlns:p14="http://schemas.microsoft.com/office/powerpoint/2010/main" val="27998753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55</a:t>
            </a:fld>
            <a:endParaRPr lang="en-GB"/>
          </a:p>
        </p:txBody>
      </p:sp>
    </p:spTree>
    <p:extLst>
      <p:ext uri="{BB962C8B-B14F-4D97-AF65-F5344CB8AC3E}">
        <p14:creationId xmlns:p14="http://schemas.microsoft.com/office/powerpoint/2010/main" val="244364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6</a:t>
            </a:fld>
            <a:endParaRPr lang="en-GB" dirty="0"/>
          </a:p>
        </p:txBody>
      </p:sp>
    </p:spTree>
    <p:extLst>
      <p:ext uri="{BB962C8B-B14F-4D97-AF65-F5344CB8AC3E}">
        <p14:creationId xmlns:p14="http://schemas.microsoft.com/office/powerpoint/2010/main" val="2348540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6A2E16-315F-408F-87C4-493E4A9B900F}" type="slidenum">
              <a:rPr lang="en-GB" smtClean="0"/>
              <a:t>7</a:t>
            </a:fld>
            <a:endParaRPr lang="en-GB"/>
          </a:p>
        </p:txBody>
      </p:sp>
    </p:spTree>
    <p:extLst>
      <p:ext uri="{BB962C8B-B14F-4D97-AF65-F5344CB8AC3E}">
        <p14:creationId xmlns:p14="http://schemas.microsoft.com/office/powerpoint/2010/main" val="78689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6A2E16-315F-408F-87C4-493E4A9B900F}" type="slidenum">
              <a:rPr lang="en-GB" smtClean="0"/>
              <a:t>8</a:t>
            </a:fld>
            <a:endParaRPr lang="en-GB"/>
          </a:p>
        </p:txBody>
      </p:sp>
    </p:spTree>
    <p:extLst>
      <p:ext uri="{BB962C8B-B14F-4D97-AF65-F5344CB8AC3E}">
        <p14:creationId xmlns:p14="http://schemas.microsoft.com/office/powerpoint/2010/main" val="249633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6A2E16-315F-408F-87C4-493E4A9B900F}" type="slidenum">
              <a:rPr lang="en-GB" smtClean="0"/>
              <a:t>9</a:t>
            </a:fld>
            <a:endParaRPr lang="en-GB"/>
          </a:p>
        </p:txBody>
      </p:sp>
    </p:spTree>
    <p:extLst>
      <p:ext uri="{BB962C8B-B14F-4D97-AF65-F5344CB8AC3E}">
        <p14:creationId xmlns:p14="http://schemas.microsoft.com/office/powerpoint/2010/main" val="424331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solidFill>
                  <a:schemeClr val="accent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F822F4-9B37-47D0-A217-924899A90D8C}" type="datetime1">
              <a:rPr lang="en-US" smtClean="0"/>
              <a:t>5/12/21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7547-9C48-461A-80E3-77CA0E9B3753}" type="slidenum">
              <a:rPr lang="en-GB" smtClean="0"/>
              <a:t>‹#›</a:t>
            </a:fld>
            <a:endParaRPr lang="en-GB"/>
          </a:p>
        </p:txBody>
      </p:sp>
    </p:spTree>
    <p:extLst>
      <p:ext uri="{BB962C8B-B14F-4D97-AF65-F5344CB8AC3E}">
        <p14:creationId xmlns:p14="http://schemas.microsoft.com/office/powerpoint/2010/main" val="124302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40460" y="5963833"/>
            <a:ext cx="9281564" cy="97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205943" y="-24276"/>
            <a:ext cx="4360659" cy="6967242"/>
          </a:xfrm>
          <a:custGeom>
            <a:avLst/>
            <a:gdLst>
              <a:gd name="connsiteX0" fmla="*/ 40460 w 3997465"/>
              <a:gd name="connsiteY0" fmla="*/ 0 h 6967242"/>
              <a:gd name="connsiteX1" fmla="*/ 3997465 w 3997465"/>
              <a:gd name="connsiteY1" fmla="*/ 8092 h 6967242"/>
              <a:gd name="connsiteX2" fmla="*/ 2702740 w 3997465"/>
              <a:gd name="connsiteY2" fmla="*/ 6951058 h 6967242"/>
              <a:gd name="connsiteX3" fmla="*/ 64736 w 3997465"/>
              <a:gd name="connsiteY3" fmla="*/ 6967242 h 6967242"/>
              <a:gd name="connsiteX4" fmla="*/ 0 w 3997465"/>
              <a:gd name="connsiteY4" fmla="*/ 6967242 h 6967242"/>
              <a:gd name="connsiteX5" fmla="*/ 40460 w 3997465"/>
              <a:gd name="connsiteY5" fmla="*/ 0 h 696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65" h="6967242">
                <a:moveTo>
                  <a:pt x="40460" y="0"/>
                </a:moveTo>
                <a:lnTo>
                  <a:pt x="3997465" y="8092"/>
                </a:lnTo>
                <a:lnTo>
                  <a:pt x="2702740" y="6951058"/>
                </a:lnTo>
                <a:lnTo>
                  <a:pt x="64736" y="6967242"/>
                </a:lnTo>
                <a:lnTo>
                  <a:pt x="0" y="6967242"/>
                </a:lnTo>
                <a:lnTo>
                  <a:pt x="40460" y="0"/>
                </a:lnTo>
                <a:close/>
              </a:path>
            </a:pathLst>
          </a:custGeom>
          <a:gradFill>
            <a:gsLst>
              <a:gs pos="29000">
                <a:schemeClr val="accent1"/>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629841" y="457200"/>
            <a:ext cx="2949178" cy="1600200"/>
          </a:xfrm>
        </p:spPr>
        <p:txBody>
          <a:bodyPr anchor="b">
            <a:normAutofit/>
          </a:bodyPr>
          <a:lstStyle>
            <a:lvl1pPr>
              <a:defRPr sz="2475">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2057402"/>
            <a:ext cx="4629150" cy="380365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solidFill>
                  <a:schemeClr val="bg2"/>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9D458-2D43-4DE8-8CE8-63600653EA71}" type="datetime1">
              <a:rPr lang="en-US" smtClean="0"/>
              <a:t>5/12/21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037547-9C48-461A-80E3-77CA0E9B3753}" type="slidenum">
              <a:rPr lang="en-GB" smtClean="0"/>
              <a:t>‹#›</a:t>
            </a:fld>
            <a:endParaRPr lang="en-GB"/>
          </a:p>
        </p:txBody>
      </p:sp>
    </p:spTree>
    <p:extLst>
      <p:ext uri="{BB962C8B-B14F-4D97-AF65-F5344CB8AC3E}">
        <p14:creationId xmlns:p14="http://schemas.microsoft.com/office/powerpoint/2010/main" val="12738038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75"/>
            </a:lvl1pPr>
          </a:lstStyle>
          <a:p>
            <a:r>
              <a:rPr lang="en-US" smtClean="0"/>
              <a:t>Click to edit Master title style</a:t>
            </a:r>
            <a:endParaRPr lang="en-US" dirty="0"/>
          </a:p>
        </p:txBody>
      </p:sp>
      <p:sp>
        <p:nvSpPr>
          <p:cNvPr id="3" name="Content Placeholder 2"/>
          <p:cNvSpPr>
            <a:spLocks noGrp="1"/>
          </p:cNvSpPr>
          <p:nvPr>
            <p:ph idx="1"/>
          </p:nvPr>
        </p:nvSpPr>
        <p:spPr>
          <a:xfrm>
            <a:off x="3887391" y="2057402"/>
            <a:ext cx="4629150" cy="380365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solidFill>
                  <a:schemeClr val="accent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86792F-3D93-4AFF-B3EC-1D5AC6B2F639}" type="datetime1">
              <a:rPr lang="en-US" smtClean="0"/>
              <a:t>5/12/21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385256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475"/>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2057402"/>
            <a:ext cx="4629150" cy="380365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solidFill>
                  <a:schemeClr val="accent1"/>
                </a:soli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6D222-736B-4C64-8CEB-7C3DF22D36AB}" type="datetime1">
              <a:rPr lang="en-US" smtClean="0"/>
              <a:t>5/12/21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1473713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317514-90A2-48CF-BD87-05A0011175BC}"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36292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3" y="1039869"/>
            <a:ext cx="4466251" cy="4940188"/>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F52A52-590E-42BF-857C-73E216C24D71}"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3" y="1039869"/>
            <a:ext cx="4466251" cy="4940188"/>
          </a:xfrm>
          <a:prstGeom prst="rect">
            <a:avLst/>
          </a:prstGeom>
        </p:spPr>
      </p:pic>
    </p:spTree>
    <p:extLst>
      <p:ext uri="{BB962C8B-B14F-4D97-AF65-F5344CB8AC3E}">
        <p14:creationId xmlns:p14="http://schemas.microsoft.com/office/powerpoint/2010/main" val="3778833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DB27D88-356A-4E1D-BE08-CE33AD2DCC0D}"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52841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D7FE77-A6F3-4A5C-BC34-780B6D234DD9}"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723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CFE0C8B-244F-48F4-9DC4-7317D1908B1D}"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728277" y="1825625"/>
            <a:ext cx="3787073" cy="4188939"/>
          </a:xfrm>
          <a:prstGeom prst="rect">
            <a:avLst/>
          </a:prstGeom>
        </p:spPr>
      </p:pic>
    </p:spTree>
    <p:extLst>
      <p:ext uri="{BB962C8B-B14F-4D97-AF65-F5344CB8AC3E}">
        <p14:creationId xmlns:p14="http://schemas.microsoft.com/office/powerpoint/2010/main" val="585541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9F51AB7-C4CB-4E65-BF6A-AC49D590CCB6}"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3908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7732BF-A5EA-47C9-8DDD-F2C19BCE66FE}"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91103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4" y="1039869"/>
            <a:ext cx="4466251" cy="4940188"/>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solidFill>
                  <a:schemeClr val="accent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7A1DB8-15EC-40C0-90E9-DDD607A2B270}" type="datetime1">
              <a:rPr lang="en-US" smtClean="0"/>
              <a:t>5/12/21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7547-9C48-461A-80E3-77CA0E9B3753}" type="slidenum">
              <a:rPr lang="en-GB" smtClean="0"/>
              <a:t>‹#›</a:t>
            </a:fld>
            <a:endParaRPr lang="en-GB"/>
          </a:p>
        </p:txBody>
      </p:sp>
      <p:pic>
        <p:nvPicPr>
          <p:cNvPr id="8" name="Picture 7"/>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4" y="1039869"/>
            <a:ext cx="4466251" cy="4940188"/>
          </a:xfrm>
          <a:prstGeom prst="rect">
            <a:avLst/>
          </a:prstGeom>
        </p:spPr>
      </p:pic>
    </p:spTree>
    <p:extLst>
      <p:ext uri="{BB962C8B-B14F-4D97-AF65-F5344CB8AC3E}">
        <p14:creationId xmlns:p14="http://schemas.microsoft.com/office/powerpoint/2010/main" val="1624926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FCFB2D1-108A-472D-9AF5-179F424D2A05}"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88987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849054-FFB1-4D2D-9473-1B51477B5855}"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0635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40460" y="5963831"/>
            <a:ext cx="9281564" cy="97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Freeform 8"/>
          <p:cNvSpPr/>
          <p:nvPr/>
        </p:nvSpPr>
        <p:spPr>
          <a:xfrm>
            <a:off x="-205943" y="-24276"/>
            <a:ext cx="4360659" cy="6967242"/>
          </a:xfrm>
          <a:custGeom>
            <a:avLst/>
            <a:gdLst>
              <a:gd name="connsiteX0" fmla="*/ 40460 w 3997465"/>
              <a:gd name="connsiteY0" fmla="*/ 0 h 6967242"/>
              <a:gd name="connsiteX1" fmla="*/ 3997465 w 3997465"/>
              <a:gd name="connsiteY1" fmla="*/ 8092 h 6967242"/>
              <a:gd name="connsiteX2" fmla="*/ 2702740 w 3997465"/>
              <a:gd name="connsiteY2" fmla="*/ 6951058 h 6967242"/>
              <a:gd name="connsiteX3" fmla="*/ 64736 w 3997465"/>
              <a:gd name="connsiteY3" fmla="*/ 6967242 h 6967242"/>
              <a:gd name="connsiteX4" fmla="*/ 0 w 3997465"/>
              <a:gd name="connsiteY4" fmla="*/ 6967242 h 6967242"/>
              <a:gd name="connsiteX5" fmla="*/ 40460 w 3997465"/>
              <a:gd name="connsiteY5" fmla="*/ 0 h 696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65" h="6967242">
                <a:moveTo>
                  <a:pt x="40460" y="0"/>
                </a:moveTo>
                <a:lnTo>
                  <a:pt x="3997465" y="8092"/>
                </a:lnTo>
                <a:lnTo>
                  <a:pt x="2702740" y="6951058"/>
                </a:lnTo>
                <a:lnTo>
                  <a:pt x="64736" y="6967242"/>
                </a:lnTo>
                <a:lnTo>
                  <a:pt x="0" y="6967242"/>
                </a:lnTo>
                <a:lnTo>
                  <a:pt x="40460" y="0"/>
                </a:lnTo>
                <a:close/>
              </a:path>
            </a:pathLst>
          </a:custGeom>
          <a:gradFill>
            <a:gsLst>
              <a:gs pos="29000">
                <a:schemeClr val="accent1"/>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29841" y="457200"/>
            <a:ext cx="2949178" cy="1600200"/>
          </a:xfrm>
        </p:spPr>
        <p:txBody>
          <a:bodyPr anchor="b">
            <a:normAutofit/>
          </a:bodyPr>
          <a:lstStyle>
            <a:lvl1pPr>
              <a:defRPr sz="33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2057400"/>
            <a:ext cx="4629150" cy="38036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910479-58D1-4E75-ABCD-B56D62320F04}"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6633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a:t>Click to edit Master title style</a:t>
            </a:r>
            <a:endParaRPr lang="en-US" dirty="0"/>
          </a:p>
        </p:txBody>
      </p:sp>
      <p:sp>
        <p:nvSpPr>
          <p:cNvPr id="3" name="Content Placeholder 2"/>
          <p:cNvSpPr>
            <a:spLocks noGrp="1"/>
          </p:cNvSpPr>
          <p:nvPr>
            <p:ph idx="1"/>
          </p:nvPr>
        </p:nvSpPr>
        <p:spPr>
          <a:xfrm>
            <a:off x="3887391" y="2057400"/>
            <a:ext cx="4629150" cy="38036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11A3B59-BB45-4293-9AE1-D1145FF1B21F}"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19955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p:cNvSpPr>
            <a:spLocks noGrp="1"/>
          </p:cNvSpPr>
          <p:nvPr>
            <p:ph type="pic" idx="1"/>
          </p:nvPr>
        </p:nvSpPr>
        <p:spPr>
          <a:xfrm>
            <a:off x="3887391" y="2057400"/>
            <a:ext cx="4629150" cy="380365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1CC42CD-2FED-4147-9E20-CBC36929200F}"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8159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967006" cy="856005"/>
          </a:xfrm>
          <a:prstGeom prst="rect">
            <a:avLst/>
          </a:prstGeom>
        </p:spPr>
        <p:txBody>
          <a:bodyPr anchor="b">
            <a:normAutofit/>
          </a:bodyPr>
          <a:lstStyle/>
          <a:p>
            <a:r>
              <a:rPr lang="en-US" dirty="0"/>
              <a:t>Click to edit Master title style</a:t>
            </a:r>
          </a:p>
        </p:txBody>
      </p:sp>
      <p:sp>
        <p:nvSpPr>
          <p:cNvPr id="9" name="Content Placeholder 1"/>
          <p:cNvSpPr>
            <a:spLocks noGrp="1"/>
          </p:cNvSpPr>
          <p:nvPr>
            <p:ph idx="1"/>
          </p:nvPr>
        </p:nvSpPr>
        <p:spPr>
          <a:xfrm>
            <a:off x="452438" y="2438400"/>
            <a:ext cx="7886700" cy="26090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C4D4C"/>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7497F"/>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7497F"/>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497F"/>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497F"/>
                </a:solidFill>
                <a:effectLst/>
                <a:uLnTx/>
                <a:uFillTx/>
                <a:latin typeface="+mn-lt"/>
                <a:ea typeface="+mn-ea"/>
                <a:cs typeface="+mn-cs"/>
              </a:rPr>
              <a:t>Fifth level</a:t>
            </a:r>
          </a:p>
          <a:p>
            <a:endParaRPr lang="en-US" dirty="0"/>
          </a:p>
        </p:txBody>
      </p:sp>
      <p:sp>
        <p:nvSpPr>
          <p:cNvPr id="10" name="Content Placeholder 2"/>
          <p:cNvSpPr>
            <a:spLocks noGrp="1"/>
          </p:cNvSpPr>
          <p:nvPr>
            <p:ph sz="quarter" idx="10"/>
          </p:nvPr>
        </p:nvSpPr>
        <p:spPr>
          <a:xfrm>
            <a:off x="452438" y="1636712"/>
            <a:ext cx="8034337" cy="801688"/>
          </a:xfrm>
          <a:prstGeom prst="rect">
            <a:avLst/>
          </a:prstGeom>
        </p:spPr>
        <p:txBody>
          <a:bodyPr/>
          <a:lstStyle>
            <a:lvl1pPr marL="0" indent="0">
              <a:buNone/>
              <a:defRPr/>
            </a:lvl1pPr>
          </a:lstStyle>
          <a:p>
            <a:endParaRPr lang="en-US" dirty="0"/>
          </a:p>
        </p:txBody>
      </p:sp>
      <p:sp>
        <p:nvSpPr>
          <p:cNvPr id="11" name="Content Placeholder 3"/>
          <p:cNvSpPr>
            <a:spLocks noGrp="1"/>
          </p:cNvSpPr>
          <p:nvPr>
            <p:ph sz="quarter" idx="11"/>
          </p:nvPr>
        </p:nvSpPr>
        <p:spPr>
          <a:xfrm>
            <a:off x="452438" y="1214438"/>
            <a:ext cx="8034337" cy="461962"/>
          </a:xfrm>
          <a:prstGeom prst="rect">
            <a:avLst/>
          </a:prstGeom>
        </p:spPr>
        <p:txBody>
          <a:bodyPr/>
          <a:lstStyle>
            <a:lvl1pPr marL="0" indent="0">
              <a:buNone/>
              <a:defRPr b="1">
                <a:solidFill>
                  <a:srgbClr val="27497F"/>
                </a:solidFill>
              </a:defRPr>
            </a:lvl1pPr>
          </a:lstStyle>
          <a:p>
            <a:endParaRPr lang="en-US" dirty="0"/>
          </a:p>
        </p:txBody>
      </p:sp>
    </p:spTree>
    <p:extLst>
      <p:ext uri="{BB962C8B-B14F-4D97-AF65-F5344CB8AC3E}">
        <p14:creationId xmlns:p14="http://schemas.microsoft.com/office/powerpoint/2010/main" val="154707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C81ACD-F062-48F4-BA4E-E8F5D833C8D9}"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5970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3" y="1039869"/>
            <a:ext cx="4466251" cy="4940188"/>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9BD1ED0-0A50-4903-A984-5920AC3924DE}"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466803" y="1039869"/>
            <a:ext cx="4466251" cy="4940188"/>
          </a:xfrm>
          <a:prstGeom prst="rect">
            <a:avLst/>
          </a:prstGeom>
        </p:spPr>
      </p:pic>
    </p:spTree>
    <p:extLst>
      <p:ext uri="{BB962C8B-B14F-4D97-AF65-F5344CB8AC3E}">
        <p14:creationId xmlns:p14="http://schemas.microsoft.com/office/powerpoint/2010/main" val="4123723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2002018-8199-4078-9074-501B29DCB6AF}"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62200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FAFA3C0-A8E0-42B1-8547-E22B9D7138BC}"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559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accent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B97C5-1C34-4EFD-9606-84416F8B5F6C}" type="datetime1">
              <a:rPr lang="en-US" smtClean="0"/>
              <a:t>5/12/21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037547-9C48-461A-80E3-77CA0E9B3753}" type="slidenum">
              <a:rPr lang="en-GB" smtClean="0"/>
              <a:t>‹#›</a:t>
            </a:fld>
            <a:endParaRPr lang="en-GB"/>
          </a:p>
        </p:txBody>
      </p:sp>
    </p:spTree>
    <p:extLst>
      <p:ext uri="{BB962C8B-B14F-4D97-AF65-F5344CB8AC3E}">
        <p14:creationId xmlns:p14="http://schemas.microsoft.com/office/powerpoint/2010/main" val="29250802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52DF30-DDD3-4FC5-AD04-7693DACE6CE9}"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728277" y="1825625"/>
            <a:ext cx="3787073" cy="4188939"/>
          </a:xfrm>
          <a:prstGeom prst="rect">
            <a:avLst/>
          </a:prstGeom>
        </p:spPr>
      </p:pic>
    </p:spTree>
    <p:extLst>
      <p:ext uri="{BB962C8B-B14F-4D97-AF65-F5344CB8AC3E}">
        <p14:creationId xmlns:p14="http://schemas.microsoft.com/office/powerpoint/2010/main" val="3135700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C34A667-F8E9-48FE-82C3-A483629337DF}"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1228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normAutofit/>
          </a:bodyPr>
          <a:lstStyle>
            <a:lvl1pPr marL="0" indent="0">
              <a:buNone/>
              <a:defRPr sz="24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3D3C87-2214-4C9B-9279-37E73CC4A88E}"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74749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ED17FD5-2630-45E3-9309-17F5D3CE4387}"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63396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232CE1E-4187-49B5-A1E2-809FF5C20455}"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6614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p:cNvSpPr/>
          <p:nvPr/>
        </p:nvSpPr>
        <p:spPr>
          <a:xfrm>
            <a:off x="-40460" y="5963831"/>
            <a:ext cx="9281564" cy="9791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Freeform 8"/>
          <p:cNvSpPr/>
          <p:nvPr/>
        </p:nvSpPr>
        <p:spPr>
          <a:xfrm>
            <a:off x="-205943" y="-24276"/>
            <a:ext cx="4360659" cy="6967242"/>
          </a:xfrm>
          <a:custGeom>
            <a:avLst/>
            <a:gdLst>
              <a:gd name="connsiteX0" fmla="*/ 40460 w 3997465"/>
              <a:gd name="connsiteY0" fmla="*/ 0 h 6967242"/>
              <a:gd name="connsiteX1" fmla="*/ 3997465 w 3997465"/>
              <a:gd name="connsiteY1" fmla="*/ 8092 h 6967242"/>
              <a:gd name="connsiteX2" fmla="*/ 2702740 w 3997465"/>
              <a:gd name="connsiteY2" fmla="*/ 6951058 h 6967242"/>
              <a:gd name="connsiteX3" fmla="*/ 64736 w 3997465"/>
              <a:gd name="connsiteY3" fmla="*/ 6967242 h 6967242"/>
              <a:gd name="connsiteX4" fmla="*/ 0 w 3997465"/>
              <a:gd name="connsiteY4" fmla="*/ 6967242 h 6967242"/>
              <a:gd name="connsiteX5" fmla="*/ 40460 w 3997465"/>
              <a:gd name="connsiteY5" fmla="*/ 0 h 696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7465" h="6967242">
                <a:moveTo>
                  <a:pt x="40460" y="0"/>
                </a:moveTo>
                <a:lnTo>
                  <a:pt x="3997465" y="8092"/>
                </a:lnTo>
                <a:lnTo>
                  <a:pt x="2702740" y="6951058"/>
                </a:lnTo>
                <a:lnTo>
                  <a:pt x="64736" y="6967242"/>
                </a:lnTo>
                <a:lnTo>
                  <a:pt x="0" y="6967242"/>
                </a:lnTo>
                <a:lnTo>
                  <a:pt x="40460" y="0"/>
                </a:lnTo>
                <a:close/>
              </a:path>
            </a:pathLst>
          </a:custGeom>
          <a:gradFill>
            <a:gsLst>
              <a:gs pos="29000">
                <a:schemeClr val="accent1"/>
              </a:gs>
              <a:gs pos="100000">
                <a:schemeClr val="accent5"/>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629841" y="457200"/>
            <a:ext cx="2949178" cy="1600200"/>
          </a:xfrm>
        </p:spPr>
        <p:txBody>
          <a:bodyPr anchor="b">
            <a:normAutofit/>
          </a:bodyPr>
          <a:lstStyle>
            <a:lvl1pPr>
              <a:defRPr sz="33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2057400"/>
            <a:ext cx="4629150" cy="38036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E75743-0339-4A55-9551-D1AC3645870F}"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7335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a:t>Click to edit Master title style</a:t>
            </a:r>
            <a:endParaRPr lang="en-US" dirty="0"/>
          </a:p>
        </p:txBody>
      </p:sp>
      <p:sp>
        <p:nvSpPr>
          <p:cNvPr id="3" name="Content Placeholder 2"/>
          <p:cNvSpPr>
            <a:spLocks noGrp="1"/>
          </p:cNvSpPr>
          <p:nvPr>
            <p:ph idx="1"/>
          </p:nvPr>
        </p:nvSpPr>
        <p:spPr>
          <a:xfrm>
            <a:off x="3887391" y="2057400"/>
            <a:ext cx="4629150" cy="38036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42261F-C5D4-4D0C-A41F-AC6DB653FFFA}"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729416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3300"/>
            </a:lvl1pPr>
          </a:lstStyle>
          <a:p>
            <a:r>
              <a:rPr lang="en-US"/>
              <a:t>Click to edit Master title style</a:t>
            </a:r>
            <a:endParaRPr lang="en-US" dirty="0"/>
          </a:p>
        </p:txBody>
      </p:sp>
      <p:sp>
        <p:nvSpPr>
          <p:cNvPr id="3" name="Picture Placeholder 2"/>
          <p:cNvSpPr>
            <a:spLocks noGrp="1"/>
          </p:cNvSpPr>
          <p:nvPr>
            <p:ph type="pic" idx="1"/>
          </p:nvPr>
        </p:nvSpPr>
        <p:spPr>
          <a:xfrm>
            <a:off x="3887391" y="2057400"/>
            <a:ext cx="4629150" cy="3803651"/>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993008-B479-4D91-AD33-93A80F48D359}"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348719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967006" cy="856005"/>
          </a:xfrm>
          <a:prstGeom prst="rect">
            <a:avLst/>
          </a:prstGeom>
        </p:spPr>
        <p:txBody>
          <a:bodyPr anchor="b">
            <a:normAutofit/>
          </a:bodyPr>
          <a:lstStyle/>
          <a:p>
            <a:r>
              <a:rPr lang="en-US" dirty="0"/>
              <a:t>Click to edit Master title style</a:t>
            </a:r>
          </a:p>
        </p:txBody>
      </p:sp>
      <p:sp>
        <p:nvSpPr>
          <p:cNvPr id="9" name="Content Placeholder 1"/>
          <p:cNvSpPr>
            <a:spLocks noGrp="1"/>
          </p:cNvSpPr>
          <p:nvPr>
            <p:ph idx="1"/>
          </p:nvPr>
        </p:nvSpPr>
        <p:spPr>
          <a:xfrm>
            <a:off x="452438" y="2438400"/>
            <a:ext cx="7886700" cy="26090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C4D4C"/>
                </a:solidFill>
                <a:effectLst/>
                <a:uLnTx/>
                <a:uFillTx/>
                <a:latin typeface="+mn-lt"/>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7497F"/>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7497F"/>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497F"/>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7497F"/>
                </a:solidFill>
                <a:effectLst/>
                <a:uLnTx/>
                <a:uFillTx/>
                <a:latin typeface="+mn-lt"/>
                <a:ea typeface="+mn-ea"/>
                <a:cs typeface="+mn-cs"/>
              </a:rPr>
              <a:t>Fifth level</a:t>
            </a:r>
          </a:p>
          <a:p>
            <a:endParaRPr lang="en-US" dirty="0"/>
          </a:p>
        </p:txBody>
      </p:sp>
      <p:sp>
        <p:nvSpPr>
          <p:cNvPr id="10" name="Content Placeholder 2"/>
          <p:cNvSpPr>
            <a:spLocks noGrp="1"/>
          </p:cNvSpPr>
          <p:nvPr>
            <p:ph sz="quarter" idx="10"/>
          </p:nvPr>
        </p:nvSpPr>
        <p:spPr>
          <a:xfrm>
            <a:off x="452438" y="1636712"/>
            <a:ext cx="8034337" cy="801688"/>
          </a:xfrm>
          <a:prstGeom prst="rect">
            <a:avLst/>
          </a:prstGeom>
        </p:spPr>
        <p:txBody>
          <a:bodyPr/>
          <a:lstStyle>
            <a:lvl1pPr marL="0" indent="0">
              <a:buNone/>
              <a:defRPr/>
            </a:lvl1pPr>
          </a:lstStyle>
          <a:p>
            <a:endParaRPr lang="en-US" dirty="0"/>
          </a:p>
        </p:txBody>
      </p:sp>
      <p:sp>
        <p:nvSpPr>
          <p:cNvPr id="11" name="Content Placeholder 3"/>
          <p:cNvSpPr>
            <a:spLocks noGrp="1"/>
          </p:cNvSpPr>
          <p:nvPr>
            <p:ph sz="quarter" idx="11"/>
          </p:nvPr>
        </p:nvSpPr>
        <p:spPr>
          <a:xfrm>
            <a:off x="452438" y="1214438"/>
            <a:ext cx="8034337" cy="461962"/>
          </a:xfrm>
          <a:prstGeom prst="rect">
            <a:avLst/>
          </a:prstGeom>
        </p:spPr>
        <p:txBody>
          <a:bodyPr/>
          <a:lstStyle>
            <a:lvl1pPr marL="0" indent="0">
              <a:buNone/>
              <a:defRPr b="1">
                <a:solidFill>
                  <a:srgbClr val="27497F"/>
                </a:solidFill>
              </a:defRPr>
            </a:lvl1pPr>
          </a:lstStyle>
          <a:p>
            <a:endParaRPr lang="en-US" dirty="0"/>
          </a:p>
        </p:txBody>
      </p:sp>
    </p:spTree>
    <p:extLst>
      <p:ext uri="{BB962C8B-B14F-4D97-AF65-F5344CB8AC3E}">
        <p14:creationId xmlns:p14="http://schemas.microsoft.com/office/powerpoint/2010/main" val="426330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7C0445-9510-4A04-A3CB-E8E13B6988D5}" type="datetime1">
              <a:rPr lang="en-US" smtClean="0"/>
              <a:t>5/12/21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240036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AD221B-0928-4EFA-BC0B-5DBEE14B7F5E}" type="datetime1">
              <a:rPr lang="en-US" smtClean="0"/>
              <a:t>5/12/21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pic>
        <p:nvPicPr>
          <p:cNvPr id="7" name="Picture 6"/>
          <p:cNvPicPr>
            <a:picLocks noChangeAspect="1"/>
          </p:cNvPicPr>
          <p:nvPr/>
        </p:nvPicPr>
        <p:blipFill>
          <a:blip r:embed="rId2">
            <a:alphaModFix amt="5000"/>
            <a:extLst>
              <a:ext uri="{28A0092B-C50C-407E-A947-70E740481C1C}">
                <a14:useLocalDpi xmlns:a14="http://schemas.microsoft.com/office/drawing/2010/main"/>
              </a:ext>
            </a:extLst>
          </a:blip>
          <a:stretch>
            <a:fillRect/>
          </a:stretch>
        </p:blipFill>
        <p:spPr>
          <a:xfrm>
            <a:off x="4728278" y="1825627"/>
            <a:ext cx="3787073" cy="4188939"/>
          </a:xfrm>
          <a:prstGeom prst="rect">
            <a:avLst/>
          </a:prstGeom>
        </p:spPr>
      </p:pic>
    </p:spTree>
    <p:extLst>
      <p:ext uri="{BB962C8B-B14F-4D97-AF65-F5344CB8AC3E}">
        <p14:creationId xmlns:p14="http://schemas.microsoft.com/office/powerpoint/2010/main" val="4002207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8B428-D9B3-4C7A-9A79-79A56259B67A}" type="datetime1">
              <a:rPr lang="en-US" smtClean="0"/>
              <a:t>5/12/21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197584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normAutofit/>
          </a:bodyPr>
          <a:lstStyle>
            <a:lvl1pPr marL="0" indent="0">
              <a:buNone/>
              <a:defRPr sz="1800" b="1">
                <a:solidFill>
                  <a:schemeClr val="accent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853363-F638-4642-A853-3FFD3E9659E2}" type="datetime1">
              <a:rPr lang="en-US" smtClean="0"/>
              <a:t>5/12/21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106323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FA4E6-4EEB-4051-8DED-2861D639F914}" type="datetime1">
              <a:rPr lang="en-US" smtClean="0"/>
              <a:t>5/12/21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156175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CE8FC-E17E-4C59-9451-96E9FC7FDEBB}" type="datetime1">
              <a:rPr lang="en-US" smtClean="0"/>
              <a:t>5/12/21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sz="1800"/>
            </a:lvl1pPr>
          </a:lstStyle>
          <a:p>
            <a:fld id="{36037547-9C48-461A-80E3-77CA0E9B3753}" type="slidenum">
              <a:rPr lang="en-GB" smtClean="0"/>
              <a:pPr/>
              <a:t>‹#›</a:t>
            </a:fld>
            <a:endParaRPr lang="en-GB"/>
          </a:p>
        </p:txBody>
      </p:sp>
    </p:spTree>
    <p:extLst>
      <p:ext uri="{BB962C8B-B14F-4D97-AF65-F5344CB8AC3E}">
        <p14:creationId xmlns:p14="http://schemas.microsoft.com/office/powerpoint/2010/main" val="28694140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vmlDrawing" Target="../drawings/vmlDrawing1.vml"/><Relationship Id="rId16" Type="http://schemas.openxmlformats.org/officeDocument/2006/relationships/tags" Target="../tags/tag1.xml"/><Relationship Id="rId17" Type="http://schemas.openxmlformats.org/officeDocument/2006/relationships/image" Target="../media/image1.png"/><Relationship Id="rId18" Type="http://schemas.openxmlformats.org/officeDocument/2006/relationships/oleObject" Target="../embeddings/oleObject1.bin"/><Relationship Id="rId19" Type="http://schemas.openxmlformats.org/officeDocument/2006/relationships/image" Target="../media/image3.emf"/><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5" Type="http://schemas.openxmlformats.org/officeDocument/2006/relationships/vmlDrawing" Target="../drawings/vmlDrawing2.vml"/><Relationship Id="rId16" Type="http://schemas.openxmlformats.org/officeDocument/2006/relationships/tags" Target="../tags/tag2.xml"/><Relationship Id="rId17" Type="http://schemas.openxmlformats.org/officeDocument/2006/relationships/image" Target="../media/image1.png"/><Relationship Id="rId18" Type="http://schemas.openxmlformats.org/officeDocument/2006/relationships/oleObject" Target="../embeddings/oleObject2.bin"/><Relationship Id="rId19" Type="http://schemas.openxmlformats.org/officeDocument/2006/relationships/image" Target="../media/image3.em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1" y="605602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280687" y="6356353"/>
            <a:ext cx="1834363" cy="365125"/>
          </a:xfrm>
          <a:prstGeom prst="rect">
            <a:avLst/>
          </a:prstGeom>
        </p:spPr>
        <p:txBody>
          <a:bodyPr vert="horz" lIns="91440" tIns="45720" rIns="91440" bIns="45720" rtlCol="0" anchor="ctr"/>
          <a:lstStyle>
            <a:lvl1pPr algn="l">
              <a:defRPr sz="675">
                <a:solidFill>
                  <a:schemeClr val="bg1"/>
                </a:solidFill>
              </a:defRPr>
            </a:lvl1pPr>
          </a:lstStyle>
          <a:p>
            <a:fld id="{FDB411CE-A173-4F63-9E52-525FDDB8EF6F}" type="datetime1">
              <a:rPr lang="en-US" smtClean="0"/>
              <a:t>5/12/21</a:t>
            </a:fld>
            <a:endParaRPr lang="en-GB"/>
          </a:p>
        </p:txBody>
      </p:sp>
      <p:sp>
        <p:nvSpPr>
          <p:cNvPr id="5" name="Footer Placeholder 4"/>
          <p:cNvSpPr>
            <a:spLocks noGrp="1"/>
          </p:cNvSpPr>
          <p:nvPr>
            <p:ph type="ftr" sz="quarter" idx="3"/>
          </p:nvPr>
        </p:nvSpPr>
        <p:spPr>
          <a:xfrm>
            <a:off x="628651" y="6356353"/>
            <a:ext cx="3490196" cy="365125"/>
          </a:xfrm>
          <a:prstGeom prst="rect">
            <a:avLst/>
          </a:prstGeom>
        </p:spPr>
        <p:txBody>
          <a:bodyPr vert="horz" lIns="91440" tIns="45720" rIns="91440" bIns="45720" rtlCol="0" anchor="ctr"/>
          <a:lstStyle>
            <a:lvl1pPr algn="l">
              <a:defRPr sz="675">
                <a:solidFill>
                  <a:schemeClr val="bg1"/>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bg1"/>
                </a:solidFill>
              </a:defRPr>
            </a:lvl1pPr>
          </a:lstStyle>
          <a:p>
            <a:fld id="{36037547-9C48-461A-80E3-77CA0E9B3753}" type="slidenum">
              <a:rPr lang="en-GB" smtClean="0"/>
              <a:t>‹#›</a:t>
            </a:fld>
            <a:endParaRPr lang="en-GB"/>
          </a:p>
        </p:txBody>
      </p:sp>
      <p:sp>
        <p:nvSpPr>
          <p:cNvPr id="9" name="Freeform 8"/>
          <p:cNvSpPr/>
          <p:nvPr/>
        </p:nvSpPr>
        <p:spPr>
          <a:xfrm>
            <a:off x="-7495" y="607101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spTree>
    <p:extLst>
      <p:ext uri="{BB962C8B-B14F-4D97-AF65-F5344CB8AC3E}">
        <p14:creationId xmlns:p14="http://schemas.microsoft.com/office/powerpoint/2010/main" val="178550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514350" rtl="0" eaLnBrk="1" latinLnBrk="0" hangingPunct="1">
        <a:lnSpc>
          <a:spcPct val="90000"/>
        </a:lnSpc>
        <a:spcBef>
          <a:spcPct val="0"/>
        </a:spcBef>
        <a:buNone/>
        <a:defRPr sz="2475" b="0" i="0" kern="1200">
          <a:solidFill>
            <a:schemeClr val="tx1"/>
          </a:solidFill>
          <a:latin typeface="Roboto" charset="0"/>
          <a:ea typeface="Roboto" charset="0"/>
          <a:cs typeface="Roboto" charset="0"/>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Roboto" charset="0"/>
          <a:ea typeface="Roboto" charset="0"/>
          <a:cs typeface="Roboto"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Roboto" charset="0"/>
          <a:ea typeface="Roboto" charset="0"/>
          <a:cs typeface="Roboto"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Roboto" charset="0"/>
          <a:ea typeface="Roboto" charset="0"/>
          <a:cs typeface="Roboto"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Roboto" charset="0"/>
          <a:ea typeface="Roboto" charset="0"/>
          <a:cs typeface="Roboto"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Roboto" charset="0"/>
          <a:ea typeface="Roboto" charset="0"/>
          <a:cs typeface="Roboto"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0" y="605602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280686" y="6356351"/>
            <a:ext cx="1834363" cy="365125"/>
          </a:xfrm>
          <a:prstGeom prst="rect">
            <a:avLst/>
          </a:prstGeom>
        </p:spPr>
        <p:txBody>
          <a:bodyPr vert="horz" lIns="91440" tIns="45720" rIns="91440" bIns="45720" rtlCol="0" anchor="ctr"/>
          <a:lstStyle>
            <a:lvl1pPr algn="l">
              <a:defRPr sz="9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36E9846-078C-4C41-A803-DBC6E446D108}"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628650" y="6356351"/>
            <a:ext cx="3490196" cy="365125"/>
          </a:xfrm>
          <a:prstGeom prst="rect">
            <a:avLst/>
          </a:prstGeom>
        </p:spPr>
        <p:txBody>
          <a:bodyPr vert="horz" lIns="91440" tIns="45720" rIns="91440" bIns="45720" rtlCol="0" anchor="ctr"/>
          <a:lstStyle>
            <a:lvl1pPr algn="l">
              <a:defRPr sz="9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ヒラギノ角ゴ Pro W3"/>
                <a:cs typeface="Arial"/>
              </a:rPr>
              <a:t>Pfizer Confidential I </a:t>
            </a:r>
            <a:fld id="{56367DDE-E10A-7048-B4D1-CD3128555548}" type="slidenum">
              <a:rPr kumimoji="0" lang="en-US" sz="900" b="0" i="0" u="none" strike="noStrike" kern="1200" cap="none" spc="0" normalizeH="0" baseline="0" noProof="0" smtClean="0">
                <a:ln>
                  <a:noFill/>
                </a:ln>
                <a:solidFill>
                  <a:srgbClr val="FFFFFF"/>
                </a:solidFill>
                <a:effectLst/>
                <a:uLnTx/>
                <a:uFillTx/>
                <a:latin typeface="Arial"/>
                <a:ea typeface="ヒラギノ角ゴ Pro W3"/>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ヒラギノ角ゴ Pro W3"/>
              <a:cs typeface="Arial"/>
            </a:endParaRPr>
          </a:p>
        </p:txBody>
      </p:sp>
      <p:sp>
        <p:nvSpPr>
          <p:cNvPr id="9" name="Freeform 8"/>
          <p:cNvSpPr/>
          <p:nvPr/>
        </p:nvSpPr>
        <p:spPr>
          <a:xfrm>
            <a:off x="-7495" y="607101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graphicFrame>
        <p:nvGraphicFramePr>
          <p:cNvPr id="11" name="Object 10"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0" name="think-cell Slide" r:id="rId18" imgW="366" imgH="369" progId="TCLayout.ActiveDocument.1">
                  <p:embed/>
                </p:oleObj>
              </mc:Choice>
              <mc:Fallback>
                <p:oleObj name="think-cell Slide" r:id="rId18" imgW="366" imgH="369" progId="TCLayout.ActiveDocument.1">
                  <p:embed/>
                  <p:pic>
                    <p:nvPicPr>
                      <p:cNvPr id="11" name="Object 10" hidden="1"/>
                      <p:cNvPicPr/>
                      <p:nvPr/>
                    </p:nvPicPr>
                    <p:blipFill>
                      <a:blip r:embed="rId19"/>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949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685800" rtl="0" eaLnBrk="1" latinLnBrk="0" hangingPunct="1">
        <a:lnSpc>
          <a:spcPct val="90000"/>
        </a:lnSpc>
        <a:spcBef>
          <a:spcPct val="0"/>
        </a:spcBef>
        <a:buNone/>
        <a:defRPr sz="3300" b="0" i="0" kern="1200">
          <a:solidFill>
            <a:schemeClr val="tx1"/>
          </a:solidFill>
          <a:latin typeface="+mj-lt"/>
          <a:ea typeface="Roboto" charset="0"/>
          <a:cs typeface="Robot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Roboto" charset="0"/>
          <a:cs typeface="Robot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Roboto" charset="0"/>
          <a:cs typeface="Robot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Roboto" charset="0"/>
          <a:cs typeface="Robot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Roboto" charset="0"/>
          <a:cs typeface="Robot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Roboto" charset="0"/>
          <a:cs typeface="Robot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p:nvPr/>
        </p:nvSpPr>
        <p:spPr>
          <a:xfrm>
            <a:off x="0" y="605602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280686" y="6356351"/>
            <a:ext cx="1834363" cy="365125"/>
          </a:xfrm>
          <a:prstGeom prst="rect">
            <a:avLst/>
          </a:prstGeom>
        </p:spPr>
        <p:txBody>
          <a:bodyPr vert="horz" lIns="91440" tIns="45720" rIns="91440" bIns="45720" rtlCol="0" anchor="ctr"/>
          <a:lstStyle>
            <a:lvl1pPr algn="l">
              <a:defRPr sz="9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D5ED5DB6-2DC8-42F0-BB8D-9869A9D21608}" type="datetime1">
              <a:rPr kumimoji="0" lang="en-US" sz="900" b="0" i="0" u="none" strike="noStrike" kern="1200" cap="none" spc="0" normalizeH="0" baseline="0" noProof="0" smtClean="0">
                <a:ln>
                  <a:noFill/>
                </a:ln>
                <a:solidFill>
                  <a:srgbClr val="FFFFFF"/>
                </a:solidFill>
                <a:effectLst/>
                <a:uLnTx/>
                <a:uFillTx/>
                <a:latin typeface="Arial" panose="020B0604020202020204"/>
                <a:ea typeface="+mn-ea"/>
                <a:cs typeface="+mn-cs"/>
              </a:rPr>
              <a:t>5/12/21</a:t>
            </a:fld>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Footer Placeholder 4"/>
          <p:cNvSpPr>
            <a:spLocks noGrp="1"/>
          </p:cNvSpPr>
          <p:nvPr>
            <p:ph type="ftr" sz="quarter" idx="3"/>
          </p:nvPr>
        </p:nvSpPr>
        <p:spPr>
          <a:xfrm>
            <a:off x="628650" y="6356351"/>
            <a:ext cx="3490196" cy="365125"/>
          </a:xfrm>
          <a:prstGeom prst="rect">
            <a:avLst/>
          </a:prstGeom>
        </p:spPr>
        <p:txBody>
          <a:bodyPr vert="horz" lIns="91440" tIns="45720" rIns="91440" bIns="45720" rtlCol="0" anchor="ctr"/>
          <a:lstStyle>
            <a:lvl1pPr algn="l">
              <a:defRPr sz="900">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ヒラギノ角ゴ Pro W3"/>
                <a:cs typeface="Arial"/>
              </a:rPr>
              <a:t>Pfizer Confidential I </a:t>
            </a:r>
            <a:fld id="{56367DDE-E10A-7048-B4D1-CD3128555548}" type="slidenum">
              <a:rPr kumimoji="0" lang="en-US" sz="900" b="0" i="0" u="none" strike="noStrike" kern="1200" cap="none" spc="0" normalizeH="0" baseline="0" noProof="0" smtClean="0">
                <a:ln>
                  <a:noFill/>
                </a:ln>
                <a:solidFill>
                  <a:srgbClr val="FFFFFF"/>
                </a:solidFill>
                <a:effectLst/>
                <a:uLnTx/>
                <a:uFillTx/>
                <a:latin typeface="Arial"/>
                <a:ea typeface="ヒラギノ角ゴ Pro W3"/>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ヒラギノ角ゴ Pro W3"/>
              <a:cs typeface="Arial"/>
            </a:endParaRPr>
          </a:p>
        </p:txBody>
      </p:sp>
      <p:sp>
        <p:nvSpPr>
          <p:cNvPr id="9" name="Freeform 8"/>
          <p:cNvSpPr/>
          <p:nvPr/>
        </p:nvSpPr>
        <p:spPr>
          <a:xfrm>
            <a:off x="-7495" y="6071016"/>
            <a:ext cx="9166485" cy="801974"/>
          </a:xfrm>
          <a:custGeom>
            <a:avLst/>
            <a:gdLst>
              <a:gd name="connsiteX0" fmla="*/ 9151495 w 9166485"/>
              <a:gd name="connsiteY0" fmla="*/ 0 h 801974"/>
              <a:gd name="connsiteX1" fmla="*/ 0 w 9166485"/>
              <a:gd name="connsiteY1" fmla="*/ 307299 h 801974"/>
              <a:gd name="connsiteX2" fmla="*/ 0 w 9166485"/>
              <a:gd name="connsiteY2" fmla="*/ 801974 h 801974"/>
              <a:gd name="connsiteX3" fmla="*/ 9166485 w 9166485"/>
              <a:gd name="connsiteY3" fmla="*/ 794479 h 801974"/>
              <a:gd name="connsiteX4" fmla="*/ 9151495 w 9166485"/>
              <a:gd name="connsiteY4" fmla="*/ 0 h 801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485" h="801974">
                <a:moveTo>
                  <a:pt x="9151495" y="0"/>
                </a:moveTo>
                <a:lnTo>
                  <a:pt x="0" y="307299"/>
                </a:lnTo>
                <a:lnTo>
                  <a:pt x="0" y="801974"/>
                </a:lnTo>
                <a:lnTo>
                  <a:pt x="9166485" y="794479"/>
                </a:lnTo>
                <a:lnTo>
                  <a:pt x="9151495" y="0"/>
                </a:lnTo>
                <a:close/>
              </a:path>
            </a:pathLst>
          </a:custGeom>
          <a:gradFill flip="none" rotWithShape="1">
            <a:gsLst>
              <a:gs pos="51000">
                <a:schemeClr val="accent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50464" y="365127"/>
            <a:ext cx="1264886" cy="783330"/>
          </a:xfrm>
          <a:prstGeom prst="rect">
            <a:avLst/>
          </a:prstGeom>
        </p:spPr>
      </p:pic>
      <p:graphicFrame>
        <p:nvGraphicFramePr>
          <p:cNvPr id="11" name="Object 10" hidden="1"/>
          <p:cNvGraphicFramePr>
            <a:graphicFrameLocks noChangeAspect="1"/>
          </p:cNvGraphicFramePr>
          <p:nvPr userDrawn="1">
            <p:custDataLst>
              <p:tags r:id="rId1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43" name="think-cell Slide" r:id="rId18" imgW="366" imgH="369" progId="TCLayout.ActiveDocument.1">
                  <p:embed/>
                </p:oleObj>
              </mc:Choice>
              <mc:Fallback>
                <p:oleObj name="think-cell Slide" r:id="rId18" imgW="366" imgH="369" progId="TCLayout.ActiveDocument.1">
                  <p:embed/>
                  <p:pic>
                    <p:nvPicPr>
                      <p:cNvPr id="11" name="Object 10" hidden="1"/>
                      <p:cNvPicPr/>
                      <p:nvPr/>
                    </p:nvPicPr>
                    <p:blipFill>
                      <a:blip r:embed="rId19"/>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5146544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defTabSz="685800" rtl="0" eaLnBrk="1" latinLnBrk="0" hangingPunct="1">
        <a:lnSpc>
          <a:spcPct val="90000"/>
        </a:lnSpc>
        <a:spcBef>
          <a:spcPct val="0"/>
        </a:spcBef>
        <a:buNone/>
        <a:defRPr sz="3300" b="0" i="0" kern="1200">
          <a:solidFill>
            <a:schemeClr val="tx1"/>
          </a:solidFill>
          <a:latin typeface="+mj-lt"/>
          <a:ea typeface="Roboto" charset="0"/>
          <a:cs typeface="Roboto"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Roboto" charset="0"/>
          <a:cs typeface="Roboto"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Roboto" charset="0"/>
          <a:cs typeface="Roboto"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Roboto" charset="0"/>
          <a:cs typeface="Roboto"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Roboto" charset="0"/>
          <a:cs typeface="Roboto"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Roboto" charset="0"/>
          <a:cs typeface="Roboto"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 Id="rId3" Type="http://schemas.openxmlformats.org/officeDocument/2006/relationships/image" Target="../media/image43.jp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g"/><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5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5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g"/><Relationship Id="rId3" Type="http://schemas.openxmlformats.org/officeDocument/2006/relationships/image" Target="../media/image5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880" y="1218133"/>
            <a:ext cx="7757652" cy="1858145"/>
          </a:xfrm>
        </p:spPr>
        <p:txBody>
          <a:bodyPr>
            <a:normAutofit/>
          </a:bodyPr>
          <a:lstStyle/>
          <a:p>
            <a:r>
              <a:rPr lang="en-GB" sz="4000" dirty="0" smtClean="0">
                <a:effectLst>
                  <a:outerShdw blurRad="50800" dist="38100" dir="2700000" algn="tl" rotWithShape="0">
                    <a:srgbClr val="572C83">
                      <a:alpha val="40000"/>
                    </a:srgbClr>
                  </a:outerShdw>
                </a:effectLst>
              </a:rPr>
              <a:t>Complacency about diseases, anxiety about vaccines: </a:t>
            </a:r>
            <a:br>
              <a:rPr lang="en-GB" sz="4000" dirty="0" smtClean="0">
                <a:effectLst>
                  <a:outerShdw blurRad="50800" dist="38100" dir="2700000" algn="tl" rotWithShape="0">
                    <a:srgbClr val="572C83">
                      <a:alpha val="40000"/>
                    </a:srgbClr>
                  </a:outerShdw>
                </a:effectLst>
              </a:rPr>
            </a:br>
            <a:r>
              <a:rPr lang="en-GB" sz="4000" dirty="0" smtClean="0">
                <a:effectLst>
                  <a:outerShdw blurRad="50800" dist="38100" dir="2700000" algn="tl" rotWithShape="0">
                    <a:srgbClr val="572C83">
                      <a:alpha val="40000"/>
                    </a:srgbClr>
                  </a:outerShdw>
                </a:effectLst>
              </a:rPr>
              <a:t>The meningitis perspective</a:t>
            </a:r>
            <a:endParaRPr lang="en-GB" sz="4000" dirty="0">
              <a:effectLst>
                <a:outerShdw blurRad="50800" dist="38100" dir="2700000" algn="tl" rotWithShape="0">
                  <a:srgbClr val="572C83">
                    <a:alpha val="40000"/>
                  </a:srgbClr>
                </a:outerShdw>
              </a:effectLst>
            </a:endParaRPr>
          </a:p>
        </p:txBody>
      </p:sp>
      <p:sp>
        <p:nvSpPr>
          <p:cNvPr id="3" name="Subtitle 2"/>
          <p:cNvSpPr>
            <a:spLocks noGrp="1"/>
          </p:cNvSpPr>
          <p:nvPr>
            <p:ph type="subTitle" idx="1"/>
          </p:nvPr>
        </p:nvSpPr>
        <p:spPr>
          <a:xfrm>
            <a:off x="1143000" y="3738516"/>
            <a:ext cx="6858000" cy="936723"/>
          </a:xfrm>
          <a:ln>
            <a:solidFill>
              <a:srgbClr val="572C83"/>
            </a:solidFill>
          </a:ln>
        </p:spPr>
        <p:txBody>
          <a:bodyPr>
            <a:normAutofit/>
          </a:bodyPr>
          <a:lstStyle/>
          <a:p>
            <a:r>
              <a:rPr lang="en-GB" sz="2800" dirty="0" smtClean="0">
                <a:effectLst>
                  <a:outerShdw blurRad="50800" dist="38100" dir="2700000" algn="tl" rotWithShape="0">
                    <a:prstClr val="black">
                      <a:alpha val="40000"/>
                    </a:prstClr>
                  </a:outerShdw>
                </a:effectLst>
              </a:rPr>
              <a:t>Liz Rodgers, Research Projects Manager</a:t>
            </a:r>
          </a:p>
          <a:p>
            <a:r>
              <a:rPr lang="en-GB" sz="2400" dirty="0" smtClean="0">
                <a:effectLst>
                  <a:outerShdw blurRad="50800" dist="38100" dir="2700000" algn="tl" rotWithShape="0">
                    <a:prstClr val="black">
                      <a:alpha val="40000"/>
                    </a:prstClr>
                  </a:outerShdw>
                </a:effectLst>
              </a:rPr>
              <a:t>Meningitis Research Foundation</a:t>
            </a:r>
            <a:endParaRPr lang="en-GB" sz="2400" dirty="0">
              <a:effectLst>
                <a:outerShdw blurRad="50800" dist="38100" dir="2700000" algn="tl" rotWithShape="0">
                  <a:prstClr val="black">
                    <a:alpha val="40000"/>
                  </a:prstClr>
                </a:outerShdw>
              </a:effectLst>
            </a:endParaRPr>
          </a:p>
        </p:txBody>
      </p:sp>
      <p:sp>
        <p:nvSpPr>
          <p:cNvPr id="5" name="Subtitle 2"/>
          <p:cNvSpPr txBox="1">
            <a:spLocks/>
          </p:cNvSpPr>
          <p:nvPr/>
        </p:nvSpPr>
        <p:spPr>
          <a:xfrm>
            <a:off x="1162668" y="5056032"/>
            <a:ext cx="6858000" cy="1128452"/>
          </a:xfrm>
          <a:prstGeom prst="rect">
            <a:avLst/>
          </a:prstGeom>
        </p:spPr>
        <p:txBody>
          <a:bodyPr vert="horz" lIns="91440" tIns="45720" rIns="91440" bIns="45720" rtlCol="0">
            <a:normAutofit/>
          </a:bodyPr>
          <a:lstStyle>
            <a:lvl1pPr marL="0" indent="0" algn="ctr" defTabSz="514350" rtl="0" eaLnBrk="1" latinLnBrk="0" hangingPunct="1">
              <a:lnSpc>
                <a:spcPct val="90000"/>
              </a:lnSpc>
              <a:spcBef>
                <a:spcPts val="563"/>
              </a:spcBef>
              <a:buFont typeface="Arial"/>
              <a:buNone/>
              <a:defRPr sz="1350" kern="1200">
                <a:solidFill>
                  <a:schemeClr val="accent1"/>
                </a:solidFill>
                <a:latin typeface="Roboto" charset="0"/>
                <a:ea typeface="Roboto" charset="0"/>
                <a:cs typeface="Roboto" charset="0"/>
              </a:defRPr>
            </a:lvl1pPr>
            <a:lvl2pPr marL="257175" indent="0" algn="ctr" defTabSz="514350" rtl="0" eaLnBrk="1" latinLnBrk="0" hangingPunct="1">
              <a:lnSpc>
                <a:spcPct val="90000"/>
              </a:lnSpc>
              <a:spcBef>
                <a:spcPts val="281"/>
              </a:spcBef>
              <a:buFont typeface="Arial"/>
              <a:buNone/>
              <a:defRPr sz="1125" kern="1200">
                <a:solidFill>
                  <a:schemeClr val="tx1"/>
                </a:solidFill>
                <a:latin typeface="Roboto" charset="0"/>
                <a:ea typeface="Roboto" charset="0"/>
                <a:cs typeface="Roboto" charset="0"/>
              </a:defRPr>
            </a:lvl2pPr>
            <a:lvl3pPr marL="514350" indent="0" algn="ctr" defTabSz="514350" rtl="0" eaLnBrk="1" latinLnBrk="0" hangingPunct="1">
              <a:lnSpc>
                <a:spcPct val="90000"/>
              </a:lnSpc>
              <a:spcBef>
                <a:spcPts val="281"/>
              </a:spcBef>
              <a:buFont typeface="Arial"/>
              <a:buNone/>
              <a:defRPr sz="1013" kern="1200">
                <a:solidFill>
                  <a:schemeClr val="tx1"/>
                </a:solidFill>
                <a:latin typeface="Roboto" charset="0"/>
                <a:ea typeface="Roboto" charset="0"/>
                <a:cs typeface="Roboto" charset="0"/>
              </a:defRPr>
            </a:lvl3pPr>
            <a:lvl4pPr marL="771525" indent="0" algn="ctr" defTabSz="514350" rtl="0" eaLnBrk="1" latinLnBrk="0" hangingPunct="1">
              <a:lnSpc>
                <a:spcPct val="90000"/>
              </a:lnSpc>
              <a:spcBef>
                <a:spcPts val="281"/>
              </a:spcBef>
              <a:buFont typeface="Arial"/>
              <a:buNone/>
              <a:defRPr sz="900" kern="1200">
                <a:solidFill>
                  <a:schemeClr val="tx1"/>
                </a:solidFill>
                <a:latin typeface="Roboto" charset="0"/>
                <a:ea typeface="Roboto" charset="0"/>
                <a:cs typeface="Roboto" charset="0"/>
              </a:defRPr>
            </a:lvl4pPr>
            <a:lvl5pPr marL="1028700" indent="0" algn="ctr" defTabSz="514350" rtl="0" eaLnBrk="1" latinLnBrk="0" hangingPunct="1">
              <a:lnSpc>
                <a:spcPct val="90000"/>
              </a:lnSpc>
              <a:spcBef>
                <a:spcPts val="281"/>
              </a:spcBef>
              <a:buFont typeface="Arial"/>
              <a:buNone/>
              <a:defRPr sz="900" kern="1200">
                <a:solidFill>
                  <a:schemeClr val="tx1"/>
                </a:solidFill>
                <a:latin typeface="Roboto" charset="0"/>
                <a:ea typeface="Roboto" charset="0"/>
                <a:cs typeface="Roboto" charset="0"/>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r>
              <a:rPr lang="en-GB" sz="2400" dirty="0" smtClean="0">
                <a:effectLst>
                  <a:outerShdw blurRad="50800" dist="38100" dir="2700000" algn="tl" rotWithShape="0">
                    <a:prstClr val="black">
                      <a:alpha val="40000"/>
                    </a:prstClr>
                  </a:outerShdw>
                </a:effectLst>
              </a:rPr>
              <a:t>Hosted by Martin Kiernan</a:t>
            </a:r>
            <a:br>
              <a:rPr lang="en-GB" sz="2400" dirty="0" smtClean="0">
                <a:effectLst>
                  <a:outerShdw blurRad="50800" dist="38100" dir="2700000" algn="tl" rotWithShape="0">
                    <a:prstClr val="black">
                      <a:alpha val="40000"/>
                    </a:prstClr>
                  </a:outerShdw>
                </a:effectLst>
              </a:rPr>
            </a:br>
            <a:r>
              <a:rPr lang="en-GB" sz="2000" dirty="0" err="1" smtClean="0">
                <a:effectLst>
                  <a:outerShdw blurRad="50800" dist="38100" dir="2700000" algn="tl" rotWithShape="0">
                    <a:prstClr val="black">
                      <a:alpha val="40000"/>
                    </a:prstClr>
                  </a:outerShdw>
                </a:effectLst>
              </a:rPr>
              <a:t>martin@webbertraining.com</a:t>
            </a:r>
            <a:endParaRPr lang="en-GB" sz="2000" dirty="0">
              <a:effectLst>
                <a:outerShdw blurRad="50800" dist="38100" dir="2700000" algn="tl" rotWithShape="0">
                  <a:prstClr val="black">
                    <a:alpha val="40000"/>
                  </a:prstClr>
                </a:outerShdw>
              </a:effectLst>
            </a:endParaRPr>
          </a:p>
        </p:txBody>
      </p:sp>
      <p:sp>
        <p:nvSpPr>
          <p:cNvPr id="6" name="TextBox 5"/>
          <p:cNvSpPr txBox="1"/>
          <p:nvPr/>
        </p:nvSpPr>
        <p:spPr>
          <a:xfrm>
            <a:off x="3093603" y="6489294"/>
            <a:ext cx="2971776" cy="369332"/>
          </a:xfrm>
          <a:prstGeom prst="rect">
            <a:avLst/>
          </a:prstGeom>
          <a:noFill/>
        </p:spPr>
        <p:txBody>
          <a:bodyPr wrap="none" rtlCol="0">
            <a:spAutoFit/>
          </a:bodyPr>
          <a:lstStyle/>
          <a:p>
            <a:pPr algn="ctr"/>
            <a:r>
              <a:rPr lang="en-US" b="1" smtClean="0">
                <a:solidFill>
                  <a:schemeClr val="bg1"/>
                </a:solidFill>
              </a:rPr>
              <a:t>www.webbertraining.com</a:t>
            </a:r>
            <a:endParaRPr lang="en-US" b="1" dirty="0">
              <a:solidFill>
                <a:schemeClr val="bg1"/>
              </a:solidFill>
            </a:endParaRPr>
          </a:p>
        </p:txBody>
      </p:sp>
      <p:sp>
        <p:nvSpPr>
          <p:cNvPr id="7" name="TextBox 6"/>
          <p:cNvSpPr txBox="1"/>
          <p:nvPr/>
        </p:nvSpPr>
        <p:spPr>
          <a:xfrm>
            <a:off x="7582599" y="6508962"/>
            <a:ext cx="1595309" cy="369332"/>
          </a:xfrm>
          <a:prstGeom prst="rect">
            <a:avLst/>
          </a:prstGeom>
          <a:noFill/>
        </p:spPr>
        <p:txBody>
          <a:bodyPr wrap="none" rtlCol="0">
            <a:spAutoFit/>
          </a:bodyPr>
          <a:lstStyle/>
          <a:p>
            <a:pPr algn="r"/>
            <a:r>
              <a:rPr lang="en-US" b="1" dirty="0" smtClean="0">
                <a:solidFill>
                  <a:schemeClr val="bg1"/>
                </a:solidFill>
              </a:rPr>
              <a:t>May 20, 2021</a:t>
            </a:r>
            <a:endParaRPr lang="en-US" b="1" dirty="0">
              <a:solidFill>
                <a:schemeClr val="bg1"/>
              </a:solidFill>
            </a:endParaRPr>
          </a:p>
        </p:txBody>
      </p:sp>
      <p:pic>
        <p:nvPicPr>
          <p:cNvPr id="3074" name="Picture 2" descr="ebber Training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92" y="5084275"/>
            <a:ext cx="1735679" cy="1657495"/>
          </a:xfrm>
          <a:prstGeom prst="rect">
            <a:avLst/>
          </a:prstGeom>
          <a:solidFill>
            <a:schemeClr val="tx1"/>
          </a:solidFill>
        </p:spPr>
      </p:pic>
    </p:spTree>
    <p:extLst>
      <p:ext uri="{BB962C8B-B14F-4D97-AF65-F5344CB8AC3E}">
        <p14:creationId xmlns:p14="http://schemas.microsoft.com/office/powerpoint/2010/main" val="931808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6754283" cy="1325563"/>
          </a:xfrm>
        </p:spPr>
        <p:txBody>
          <a:bodyPr/>
          <a:lstStyle/>
          <a:p>
            <a:r>
              <a:rPr lang="en-GB" dirty="0" smtClean="0"/>
              <a:t>Pneumococcal infection</a:t>
            </a:r>
            <a:endParaRPr lang="en-GB" dirty="0"/>
          </a:p>
        </p:txBody>
      </p:sp>
      <p:sp>
        <p:nvSpPr>
          <p:cNvPr id="3" name="Content Placeholder 2"/>
          <p:cNvSpPr>
            <a:spLocks noGrp="1"/>
          </p:cNvSpPr>
          <p:nvPr>
            <p:ph idx="1"/>
          </p:nvPr>
        </p:nvSpPr>
        <p:spPr>
          <a:xfrm>
            <a:off x="628650" y="1690691"/>
            <a:ext cx="7981950" cy="3988153"/>
          </a:xfrm>
        </p:spPr>
        <p:txBody>
          <a:bodyPr>
            <a:normAutofit/>
          </a:bodyPr>
          <a:lstStyle/>
          <a:p>
            <a:pPr marL="0" indent="0">
              <a:buNone/>
            </a:pPr>
            <a:r>
              <a:rPr lang="en-GB" sz="1800" i="1" dirty="0" smtClean="0"/>
              <a:t>Streptococcus </a:t>
            </a:r>
            <a:r>
              <a:rPr lang="en-GB" sz="1800" i="1" dirty="0" err="1" smtClean="0"/>
              <a:t>pneumoniae</a:t>
            </a:r>
            <a:r>
              <a:rPr lang="en-GB" sz="1800" i="1" dirty="0" smtClean="0"/>
              <a:t> </a:t>
            </a:r>
            <a:r>
              <a:rPr lang="en-GB" sz="1800" dirty="0" smtClean="0"/>
              <a:t>(pneumococcus) can cause: meningitis, septicaemia, severe pneumonia, as well as non-invasive, milder diseases</a:t>
            </a:r>
          </a:p>
          <a:p>
            <a:pPr marL="0" indent="0">
              <a:buNone/>
            </a:pPr>
            <a:endParaRPr lang="en-GB" sz="1800" b="1" dirty="0"/>
          </a:p>
          <a:p>
            <a:pPr marL="0" indent="0">
              <a:buNone/>
            </a:pPr>
            <a:r>
              <a:rPr lang="en-GB" sz="1800" dirty="0" smtClean="0"/>
              <a:t>~</a:t>
            </a:r>
            <a:r>
              <a:rPr lang="en-GB" sz="1800" dirty="0"/>
              <a:t>90 serotypes identified, </a:t>
            </a:r>
            <a:r>
              <a:rPr lang="en-GB" sz="1800" dirty="0" smtClean="0"/>
              <a:t>small </a:t>
            </a:r>
            <a:r>
              <a:rPr lang="en-GB" sz="1800" dirty="0"/>
              <a:t>number </a:t>
            </a:r>
            <a:r>
              <a:rPr lang="en-GB" sz="1800" dirty="0" smtClean="0"/>
              <a:t>account </a:t>
            </a:r>
            <a:r>
              <a:rPr lang="en-GB" sz="1800" dirty="0"/>
              <a:t>for most </a:t>
            </a:r>
            <a:r>
              <a:rPr lang="en-GB" sz="1800" dirty="0" smtClean="0"/>
              <a:t>invasive disease </a:t>
            </a:r>
          </a:p>
          <a:p>
            <a:pPr marL="0" indent="0">
              <a:buNone/>
            </a:pPr>
            <a:endParaRPr lang="en-GB" sz="1800" dirty="0"/>
          </a:p>
          <a:p>
            <a:pPr marL="0" indent="0">
              <a:buNone/>
            </a:pPr>
            <a:r>
              <a:rPr lang="en-GB" sz="1800" dirty="0" smtClean="0"/>
              <a:t>Disease most common at the extremes of age: young children and elderly </a:t>
            </a:r>
            <a:endParaRPr lang="en-GB" sz="1800" dirty="0"/>
          </a:p>
          <a:p>
            <a:pPr marL="0" indent="0">
              <a:buNone/>
            </a:pPr>
            <a:endParaRPr lang="en-GB" sz="1800" dirty="0"/>
          </a:p>
          <a:p>
            <a:pPr marL="0" indent="0">
              <a:buNone/>
            </a:pPr>
            <a:r>
              <a:rPr lang="en-GB" sz="1800" dirty="0" smtClean="0"/>
              <a:t>Two conjugate vaccines exist (PCV13 and PCV1O), an additional 10 </a:t>
            </a:r>
            <a:r>
              <a:rPr lang="en-GB" sz="1800" dirty="0" err="1" smtClean="0"/>
              <a:t>valent</a:t>
            </a:r>
            <a:r>
              <a:rPr lang="en-GB" sz="1800" dirty="0" smtClean="0"/>
              <a:t> vaccine ‘</a:t>
            </a:r>
            <a:r>
              <a:rPr lang="en-GB" sz="1800" dirty="0" err="1" smtClean="0"/>
              <a:t>Pneumosil</a:t>
            </a:r>
            <a:r>
              <a:rPr lang="en-GB" sz="1800" dirty="0" smtClean="0"/>
              <a:t>’ is WHO pre-qualified. A polysaccharide vaccine (PPV23) is also available</a:t>
            </a:r>
          </a:p>
          <a:p>
            <a:pPr marL="0" indent="0">
              <a:buNone/>
            </a:pPr>
            <a:endParaRPr lang="en-GB" sz="1800" dirty="0"/>
          </a:p>
          <a:p>
            <a:pPr marL="0" indent="0">
              <a:buNone/>
            </a:pPr>
            <a:r>
              <a:rPr lang="en-GB" sz="1800" dirty="0" smtClean="0"/>
              <a:t>Higher </a:t>
            </a:r>
            <a:r>
              <a:rPr lang="en-GB" sz="1800" dirty="0" err="1" smtClean="0"/>
              <a:t>valency</a:t>
            </a:r>
            <a:r>
              <a:rPr lang="en-GB" sz="1800" dirty="0" smtClean="0"/>
              <a:t> </a:t>
            </a:r>
            <a:r>
              <a:rPr lang="en-GB" sz="1800" dirty="0"/>
              <a:t>conjugate </a:t>
            </a:r>
            <a:r>
              <a:rPr lang="en-GB" sz="1800" dirty="0" smtClean="0"/>
              <a:t>vaccines are </a:t>
            </a:r>
            <a:r>
              <a:rPr lang="en-GB" sz="1800" dirty="0"/>
              <a:t>currently </a:t>
            </a:r>
            <a:r>
              <a:rPr lang="en-GB" sz="1800" dirty="0" smtClean="0"/>
              <a:t>in development and research is on-going into protein and alternative vaccine approaches</a:t>
            </a:r>
            <a:endParaRPr lang="en-GB" dirty="0"/>
          </a:p>
          <a:p>
            <a:pPr marL="0" indent="0">
              <a:buNone/>
            </a:pPr>
            <a:endParaRPr lang="en-GB" b="1" dirty="0"/>
          </a:p>
        </p:txBody>
      </p:sp>
      <p:sp>
        <p:nvSpPr>
          <p:cNvPr id="4" name="Slide Number Placeholder 3"/>
          <p:cNvSpPr>
            <a:spLocks noGrp="1"/>
          </p:cNvSpPr>
          <p:nvPr>
            <p:ph type="sldNum" sz="quarter" idx="12"/>
          </p:nvPr>
        </p:nvSpPr>
        <p:spPr/>
        <p:txBody>
          <a:bodyPr/>
          <a:lstStyle/>
          <a:p>
            <a:fld id="{36037547-9C48-461A-80E3-77CA0E9B3753}" type="slidenum">
              <a:rPr lang="en-GB" smtClean="0"/>
              <a:t>10</a:t>
            </a:fld>
            <a:endParaRPr lang="en-GB"/>
          </a:p>
        </p:txBody>
      </p:sp>
    </p:spTree>
    <p:extLst>
      <p:ext uri="{BB962C8B-B14F-4D97-AF65-F5344CB8AC3E}">
        <p14:creationId xmlns:p14="http://schemas.microsoft.com/office/powerpoint/2010/main" val="298168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Haemophilus </a:t>
            </a:r>
            <a:r>
              <a:rPr lang="en-GB" dirty="0" err="1" smtClean="0"/>
              <a:t>Influenzae</a:t>
            </a:r>
            <a:r>
              <a:rPr lang="en-GB" dirty="0" smtClean="0"/>
              <a:t> infection </a:t>
            </a:r>
            <a:endParaRPr lang="en-GB" dirty="0"/>
          </a:p>
        </p:txBody>
      </p:sp>
      <p:sp>
        <p:nvSpPr>
          <p:cNvPr id="3" name="Content Placeholder 2"/>
          <p:cNvSpPr>
            <a:spLocks noGrp="1"/>
          </p:cNvSpPr>
          <p:nvPr>
            <p:ph idx="1"/>
          </p:nvPr>
        </p:nvSpPr>
        <p:spPr>
          <a:xfrm>
            <a:off x="628650" y="1825625"/>
            <a:ext cx="7886700" cy="4351338"/>
          </a:xfrm>
        </p:spPr>
        <p:txBody>
          <a:bodyPr>
            <a:normAutofit/>
          </a:bodyPr>
          <a:lstStyle/>
          <a:p>
            <a:pPr marL="0" indent="0" algn="just">
              <a:buNone/>
            </a:pPr>
            <a:r>
              <a:rPr lang="en-GB" sz="1800" dirty="0"/>
              <a:t>Six serotypes identified, of which type b (Hib) causes the vast majority </a:t>
            </a:r>
            <a:r>
              <a:rPr lang="en-GB" sz="1800" dirty="0" smtClean="0"/>
              <a:t>disease, with the under-5’s being the most affected</a:t>
            </a:r>
          </a:p>
          <a:p>
            <a:pPr marL="0" indent="0" algn="just">
              <a:buNone/>
            </a:pPr>
            <a:endParaRPr lang="en-GB" sz="1800" dirty="0" smtClean="0"/>
          </a:p>
          <a:p>
            <a:pPr marL="0" indent="0" algn="just">
              <a:buNone/>
            </a:pPr>
            <a:r>
              <a:rPr lang="en-GB" sz="1800" dirty="0" smtClean="0"/>
              <a:t>Hib </a:t>
            </a:r>
            <a:r>
              <a:rPr lang="en-GB" sz="1800" dirty="0"/>
              <a:t>can cause: meningitis</a:t>
            </a:r>
            <a:r>
              <a:rPr lang="en-GB" sz="1800" dirty="0" smtClean="0"/>
              <a:t>, septicaemia, pneumonia as well as milder diseases </a:t>
            </a:r>
          </a:p>
          <a:p>
            <a:pPr marL="0" indent="0" algn="just">
              <a:buNone/>
            </a:pPr>
            <a:endParaRPr lang="en-GB" sz="1800" dirty="0" smtClean="0"/>
          </a:p>
          <a:p>
            <a:pPr marL="0" indent="0" algn="just">
              <a:buNone/>
            </a:pPr>
            <a:r>
              <a:rPr lang="en-GB" sz="1800" dirty="0" smtClean="0"/>
              <a:t>Hib </a:t>
            </a:r>
            <a:r>
              <a:rPr lang="en-GB" sz="1800" dirty="0"/>
              <a:t>conjugate vaccine available since the </a:t>
            </a:r>
            <a:r>
              <a:rPr lang="en-GB" sz="1800" dirty="0" smtClean="0"/>
              <a:t>1980’s</a:t>
            </a:r>
            <a:endParaRPr lang="en-GB" sz="1800" dirty="0"/>
          </a:p>
          <a:p>
            <a:pPr marL="0" indent="0" algn="just">
              <a:buNone/>
            </a:pPr>
            <a:endParaRPr lang="en-GB" sz="1800" dirty="0"/>
          </a:p>
          <a:p>
            <a:pPr marL="0" indent="0" algn="just">
              <a:buNone/>
            </a:pPr>
            <a:r>
              <a:rPr lang="en-GB" sz="1800" dirty="0" err="1" smtClean="0"/>
              <a:t>HiA</a:t>
            </a:r>
            <a:r>
              <a:rPr lang="en-GB" sz="1800" dirty="0" smtClean="0"/>
              <a:t> now causing a high </a:t>
            </a:r>
            <a:r>
              <a:rPr lang="en-GB" sz="1800" dirty="0"/>
              <a:t>burden of disease in some </a:t>
            </a:r>
            <a:r>
              <a:rPr lang="en-GB" sz="1800" dirty="0" smtClean="0"/>
              <a:t>communities</a:t>
            </a:r>
          </a:p>
          <a:p>
            <a:pPr marL="0" indent="0" algn="just">
              <a:buNone/>
            </a:pPr>
            <a:endParaRPr lang="en-GB" sz="1800" dirty="0"/>
          </a:p>
          <a:p>
            <a:pPr marL="0" indent="0" algn="just">
              <a:buNone/>
            </a:pPr>
            <a:r>
              <a:rPr lang="en-GB" sz="1800" dirty="0" smtClean="0"/>
              <a:t>Global Roadmap to Defeat Meningitis includes a milestone for a </a:t>
            </a:r>
            <a:r>
              <a:rPr lang="en-GB" sz="1800" dirty="0" err="1" smtClean="0"/>
              <a:t>HiA</a:t>
            </a:r>
            <a:r>
              <a:rPr lang="en-GB" sz="1800" dirty="0" smtClean="0"/>
              <a:t> vaccine to be licensed by 2028</a:t>
            </a:r>
            <a:endParaRPr lang="en-GB" sz="1800" dirty="0"/>
          </a:p>
          <a:p>
            <a:pPr marL="0" indent="0">
              <a:buNone/>
            </a:pPr>
            <a:endParaRPr lang="en-GB" sz="1800" dirty="0"/>
          </a:p>
          <a:p>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11</a:t>
            </a:fld>
            <a:endParaRPr lang="en-GB"/>
          </a:p>
        </p:txBody>
      </p:sp>
    </p:spTree>
    <p:extLst>
      <p:ext uri="{BB962C8B-B14F-4D97-AF65-F5344CB8AC3E}">
        <p14:creationId xmlns:p14="http://schemas.microsoft.com/office/powerpoint/2010/main" val="1320320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recommendation for PCV and Hib vaccines</a:t>
            </a:r>
            <a:endParaRPr lang="en-GB" dirty="0"/>
          </a:p>
        </p:txBody>
      </p:sp>
      <p:sp>
        <p:nvSpPr>
          <p:cNvPr id="3" name="Content Placeholder 2"/>
          <p:cNvSpPr>
            <a:spLocks noGrp="1"/>
          </p:cNvSpPr>
          <p:nvPr>
            <p:ph idx="1"/>
          </p:nvPr>
        </p:nvSpPr>
        <p:spPr/>
        <p:txBody>
          <a:bodyPr/>
          <a:lstStyle/>
          <a:p>
            <a:pPr marL="285750" lvl="1" indent="-285750">
              <a:spcBef>
                <a:spcPts val="563"/>
              </a:spcBef>
            </a:pPr>
            <a:endParaRPr lang="en-GB" sz="1800" dirty="0" smtClean="0"/>
          </a:p>
          <a:p>
            <a:pPr marL="285750" lvl="1" indent="-285750">
              <a:spcBef>
                <a:spcPts val="563"/>
              </a:spcBef>
            </a:pPr>
            <a:endParaRPr lang="en-GB" sz="1800" dirty="0"/>
          </a:p>
          <a:p>
            <a:pPr marL="285750" lvl="1" indent="-285750">
              <a:spcBef>
                <a:spcPts val="563"/>
              </a:spcBef>
            </a:pPr>
            <a:r>
              <a:rPr lang="en-GB" sz="1800" dirty="0" smtClean="0"/>
              <a:t>In </a:t>
            </a:r>
            <a:r>
              <a:rPr lang="en-GB" sz="1800" dirty="0"/>
              <a:t>view of their demonstrated safety and efficacy, WHO recommends the inclusion of conjugate Hib vaccines in all infant immunization </a:t>
            </a:r>
            <a:r>
              <a:rPr lang="en-GB" sz="1800" dirty="0" smtClean="0"/>
              <a:t>programmes</a:t>
            </a:r>
          </a:p>
          <a:p>
            <a:pPr marL="285750" lvl="1" indent="-285750">
              <a:spcBef>
                <a:spcPts val="563"/>
              </a:spcBef>
            </a:pPr>
            <a:endParaRPr lang="en-GB" sz="1800" dirty="0"/>
          </a:p>
          <a:p>
            <a:pPr marL="285750" lvl="1" indent="-285750">
              <a:spcBef>
                <a:spcPts val="563"/>
              </a:spcBef>
            </a:pPr>
            <a:r>
              <a:rPr lang="en-GB" sz="1800" dirty="0" smtClean="0"/>
              <a:t>WHO also recommends </a:t>
            </a:r>
            <a:r>
              <a:rPr lang="en-GB" sz="1800" dirty="0"/>
              <a:t>the inclusion of PCVs in childhood immunization programmes </a:t>
            </a:r>
            <a:r>
              <a:rPr lang="en-GB" sz="1800" dirty="0" smtClean="0"/>
              <a:t>worldwide </a:t>
            </a:r>
          </a:p>
          <a:p>
            <a:pPr marL="285750" lvl="1" indent="-285750">
              <a:spcBef>
                <a:spcPts val="563"/>
              </a:spcBef>
            </a:pP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12</a:t>
            </a:fld>
            <a:endParaRPr lang="en-GB"/>
          </a:p>
        </p:txBody>
      </p:sp>
      <p:sp>
        <p:nvSpPr>
          <p:cNvPr id="6" name="TextBox 5"/>
          <p:cNvSpPr txBox="1"/>
          <p:nvPr/>
        </p:nvSpPr>
        <p:spPr>
          <a:xfrm>
            <a:off x="0" y="6311897"/>
            <a:ext cx="7817396" cy="523220"/>
          </a:xfrm>
          <a:prstGeom prst="rect">
            <a:avLst/>
          </a:prstGeom>
          <a:noFill/>
        </p:spPr>
        <p:txBody>
          <a:bodyPr wrap="none" rtlCol="0">
            <a:spAutoFit/>
          </a:bodyPr>
          <a:lstStyle/>
          <a:p>
            <a:r>
              <a:rPr lang="en-GB" sz="1400" dirty="0">
                <a:solidFill>
                  <a:schemeClr val="bg1"/>
                </a:solidFill>
              </a:rPr>
              <a:t>https://</a:t>
            </a:r>
            <a:r>
              <a:rPr lang="en-GB" sz="1400" dirty="0" smtClean="0">
                <a:solidFill>
                  <a:schemeClr val="bg1"/>
                </a:solidFill>
              </a:rPr>
              <a:t>www.who.int/immunization/policy/position_papers/who_pp_pcv_2019_summary.pdf?ua=1</a:t>
            </a:r>
          </a:p>
          <a:p>
            <a:r>
              <a:rPr lang="en-GB" sz="1400" dirty="0">
                <a:solidFill>
                  <a:schemeClr val="bg1"/>
                </a:solidFill>
              </a:rPr>
              <a:t>https://www.who.int/wer/2013/wer8839.pdf?ua=1</a:t>
            </a:r>
          </a:p>
        </p:txBody>
      </p:sp>
    </p:spTree>
    <p:extLst>
      <p:ext uri="{BB962C8B-B14F-4D97-AF65-F5344CB8AC3E}">
        <p14:creationId xmlns:p14="http://schemas.microsoft.com/office/powerpoint/2010/main" val="265669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4007"/>
          <a:stretch/>
        </p:blipFill>
        <p:spPr>
          <a:xfrm>
            <a:off x="106879" y="3210545"/>
            <a:ext cx="8712199" cy="3005919"/>
          </a:xfrm>
          <a:prstGeom prst="rect">
            <a:avLst/>
          </a:prstGeom>
        </p:spPr>
      </p:pic>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4"/>
          <a:srcRect r="2645"/>
          <a:stretch/>
        </p:blipFill>
        <p:spPr>
          <a:xfrm>
            <a:off x="1" y="63015"/>
            <a:ext cx="8712200" cy="3147530"/>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13</a:t>
            </a:fld>
            <a:endParaRPr lang="en-GB"/>
          </a:p>
        </p:txBody>
      </p:sp>
    </p:spTree>
    <p:extLst>
      <p:ext uri="{BB962C8B-B14F-4D97-AF65-F5344CB8AC3E}">
        <p14:creationId xmlns:p14="http://schemas.microsoft.com/office/powerpoint/2010/main" val="2188201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7253"/>
            <a:ext cx="7080089" cy="1325563"/>
          </a:xfrm>
        </p:spPr>
        <p:txBody>
          <a:bodyPr/>
          <a:lstStyle/>
          <a:p>
            <a:r>
              <a:rPr lang="en-GB" sz="2800" dirty="0" smtClean="0"/>
              <a:t>Declining </a:t>
            </a:r>
            <a:r>
              <a:rPr lang="en-GB" sz="2800" dirty="0"/>
              <a:t>rates of disease in relation to increased vaccine uptake</a:t>
            </a:r>
            <a:r>
              <a:rPr lang="en-GB" dirty="0"/>
              <a:t/>
            </a:r>
            <a:br>
              <a:rPr lang="en-GB" dirty="0"/>
            </a:b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3199" y="1267099"/>
            <a:ext cx="5918201" cy="4631635"/>
          </a:xfrm>
        </p:spPr>
      </p:pic>
      <p:sp>
        <p:nvSpPr>
          <p:cNvPr id="4" name="Slide Number Placeholder 3"/>
          <p:cNvSpPr>
            <a:spLocks noGrp="1"/>
          </p:cNvSpPr>
          <p:nvPr>
            <p:ph type="sldNum" sz="quarter" idx="12"/>
          </p:nvPr>
        </p:nvSpPr>
        <p:spPr/>
        <p:txBody>
          <a:bodyPr/>
          <a:lstStyle/>
          <a:p>
            <a:fld id="{36037547-9C48-461A-80E3-77CA0E9B3753}" type="slidenum">
              <a:rPr lang="en-GB" smtClean="0"/>
              <a:t>14</a:t>
            </a:fld>
            <a:endParaRPr lang="en-GB"/>
          </a:p>
        </p:txBody>
      </p:sp>
    </p:spTree>
    <p:extLst>
      <p:ext uri="{BB962C8B-B14F-4D97-AF65-F5344CB8AC3E}">
        <p14:creationId xmlns:p14="http://schemas.microsoft.com/office/powerpoint/2010/main" val="306452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6754283" cy="1325563"/>
          </a:xfrm>
        </p:spPr>
        <p:txBody>
          <a:bodyPr/>
          <a:lstStyle/>
          <a:p>
            <a:r>
              <a:rPr lang="en-GB" dirty="0" smtClean="0"/>
              <a:t>Meningococcal infection</a:t>
            </a:r>
            <a:endParaRPr lang="en-GB" dirty="0"/>
          </a:p>
        </p:txBody>
      </p:sp>
      <p:sp>
        <p:nvSpPr>
          <p:cNvPr id="3" name="Content Placeholder 2"/>
          <p:cNvSpPr>
            <a:spLocks noGrp="1"/>
          </p:cNvSpPr>
          <p:nvPr>
            <p:ph idx="1"/>
          </p:nvPr>
        </p:nvSpPr>
        <p:spPr>
          <a:xfrm>
            <a:off x="628650" y="1690691"/>
            <a:ext cx="7886700" cy="3988153"/>
          </a:xfrm>
        </p:spPr>
        <p:txBody>
          <a:bodyPr>
            <a:noAutofit/>
          </a:bodyPr>
          <a:lstStyle/>
          <a:p>
            <a:pPr marL="0" indent="0">
              <a:buNone/>
            </a:pPr>
            <a:r>
              <a:rPr lang="en-GB" sz="1800" i="1" dirty="0"/>
              <a:t>Neisseria </a:t>
            </a:r>
            <a:r>
              <a:rPr lang="en-GB" sz="1800" i="1" dirty="0" err="1"/>
              <a:t>meningitidis</a:t>
            </a:r>
            <a:r>
              <a:rPr lang="en-GB" sz="1800" i="1" dirty="0"/>
              <a:t> </a:t>
            </a:r>
            <a:r>
              <a:rPr lang="en-GB" sz="1800" dirty="0" smtClean="0"/>
              <a:t>(meningococcus) </a:t>
            </a:r>
          </a:p>
          <a:p>
            <a:pPr marL="0" indent="0" algn="just">
              <a:buNone/>
            </a:pPr>
            <a:endParaRPr lang="en-GB" sz="1800" dirty="0"/>
          </a:p>
          <a:p>
            <a:pPr marL="0" indent="0" algn="just">
              <a:buNone/>
            </a:pPr>
            <a:r>
              <a:rPr lang="en-GB" sz="1800" dirty="0"/>
              <a:t>12 </a:t>
            </a:r>
            <a:r>
              <a:rPr lang="en-GB" sz="1800" dirty="0" err="1"/>
              <a:t>serogroups</a:t>
            </a:r>
            <a:r>
              <a:rPr lang="en-GB" sz="1800" dirty="0"/>
              <a:t> </a:t>
            </a:r>
            <a:r>
              <a:rPr lang="en-GB" sz="1800" dirty="0" smtClean="0"/>
              <a:t>identified - six </a:t>
            </a:r>
            <a:r>
              <a:rPr lang="en-GB" sz="1800" dirty="0"/>
              <a:t>(A, B, C, W, X and Y) </a:t>
            </a:r>
            <a:r>
              <a:rPr lang="en-GB" sz="1800" dirty="0" smtClean="0"/>
              <a:t>responsible </a:t>
            </a:r>
            <a:r>
              <a:rPr lang="en-GB" sz="1800" dirty="0"/>
              <a:t>for the majority of </a:t>
            </a:r>
            <a:r>
              <a:rPr lang="en-GB" sz="1800" dirty="0" smtClean="0"/>
              <a:t>invasive disease</a:t>
            </a:r>
          </a:p>
          <a:p>
            <a:pPr marL="0" indent="0" algn="just">
              <a:buNone/>
            </a:pPr>
            <a:endParaRPr lang="en-GB" sz="1800" dirty="0"/>
          </a:p>
          <a:p>
            <a:pPr marL="0" indent="0" algn="just">
              <a:buNone/>
            </a:pPr>
            <a:r>
              <a:rPr lang="en-GB" sz="1800" dirty="0" smtClean="0"/>
              <a:t>Babies and under 5’s are the most at risk of disease, followed by a second peak in teenagers</a:t>
            </a:r>
          </a:p>
          <a:p>
            <a:pPr marL="0" indent="0" algn="just">
              <a:buNone/>
            </a:pPr>
            <a:endParaRPr lang="en-GB" sz="1800" dirty="0" smtClean="0"/>
          </a:p>
          <a:p>
            <a:pPr marL="0" indent="0" algn="just">
              <a:buNone/>
            </a:pPr>
            <a:r>
              <a:rPr lang="en-GB" sz="1800" dirty="0" smtClean="0"/>
              <a:t>Vaccines are available which </a:t>
            </a:r>
            <a:r>
              <a:rPr lang="en-GB" sz="1800" dirty="0"/>
              <a:t>protect against: </a:t>
            </a:r>
            <a:r>
              <a:rPr lang="en-GB" sz="1800" dirty="0" err="1"/>
              <a:t>MenA</a:t>
            </a:r>
            <a:r>
              <a:rPr lang="en-GB" sz="1800" dirty="0"/>
              <a:t>, </a:t>
            </a:r>
            <a:r>
              <a:rPr lang="en-GB" sz="1800" dirty="0" err="1"/>
              <a:t>MenB</a:t>
            </a:r>
            <a:r>
              <a:rPr lang="en-GB" sz="1800" dirty="0"/>
              <a:t>, MenC, </a:t>
            </a:r>
            <a:r>
              <a:rPr lang="en-GB" sz="1800" dirty="0" err="1"/>
              <a:t>MenW</a:t>
            </a:r>
            <a:r>
              <a:rPr lang="en-GB" sz="1800" dirty="0"/>
              <a:t>, </a:t>
            </a:r>
            <a:r>
              <a:rPr lang="en-GB" sz="1800" dirty="0" err="1" smtClean="0"/>
              <a:t>MenY</a:t>
            </a:r>
            <a:r>
              <a:rPr lang="en-GB" sz="1800" dirty="0"/>
              <a:t>,</a:t>
            </a:r>
            <a:r>
              <a:rPr lang="en-GB" sz="1800" dirty="0" smtClean="0"/>
              <a:t> </a:t>
            </a:r>
            <a:r>
              <a:rPr lang="en-GB" sz="1800" dirty="0" err="1" smtClean="0"/>
              <a:t>MenX</a:t>
            </a:r>
            <a:r>
              <a:rPr lang="en-GB" sz="1800" dirty="0" smtClean="0"/>
              <a:t> </a:t>
            </a:r>
            <a:r>
              <a:rPr lang="en-GB" sz="1800" dirty="0"/>
              <a:t>containing vaccine </a:t>
            </a:r>
            <a:r>
              <a:rPr lang="en-GB" sz="1800" dirty="0" smtClean="0"/>
              <a:t>in development</a:t>
            </a:r>
          </a:p>
          <a:p>
            <a:pPr marL="0" indent="0" algn="just">
              <a:buNone/>
            </a:pPr>
            <a:endParaRPr lang="en-GB" sz="1800" dirty="0"/>
          </a:p>
          <a:p>
            <a:pPr marL="0" indent="0" algn="just">
              <a:buNone/>
            </a:pPr>
            <a:r>
              <a:rPr lang="en-GB" sz="1800" dirty="0" smtClean="0"/>
              <a:t>No universal meningococcal vaccine exists</a:t>
            </a:r>
            <a:endParaRPr lang="en-GB" sz="1800" dirty="0"/>
          </a:p>
          <a:p>
            <a:pPr marL="0" indent="0">
              <a:buNone/>
            </a:pPr>
            <a:endParaRPr lang="en-GB" sz="1800" dirty="0" smtClean="0"/>
          </a:p>
          <a:p>
            <a:pPr marL="0" indent="0">
              <a:buNone/>
            </a:pPr>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15</a:t>
            </a:fld>
            <a:endParaRPr lang="en-GB"/>
          </a:p>
        </p:txBody>
      </p:sp>
    </p:spTree>
    <p:extLst>
      <p:ext uri="{BB962C8B-B14F-4D97-AF65-F5344CB8AC3E}">
        <p14:creationId xmlns:p14="http://schemas.microsoft.com/office/powerpoint/2010/main" val="4091519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recommendation for meningococcal </a:t>
            </a:r>
            <a:br>
              <a:rPr lang="en-GB" dirty="0" smtClean="0"/>
            </a:br>
            <a:r>
              <a:rPr lang="en-GB" dirty="0" smtClean="0"/>
              <a:t>vaccines</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16</a:t>
            </a:fld>
            <a:endParaRPr lang="en-GB"/>
          </a:p>
        </p:txBody>
      </p:sp>
      <p:sp>
        <p:nvSpPr>
          <p:cNvPr id="3" name="Content Placeholder 2"/>
          <p:cNvSpPr>
            <a:spLocks noGrp="1"/>
          </p:cNvSpPr>
          <p:nvPr>
            <p:ph idx="1"/>
          </p:nvPr>
        </p:nvSpPr>
        <p:spPr>
          <a:xfrm>
            <a:off x="312708" y="2541525"/>
            <a:ext cx="8518583" cy="3656733"/>
          </a:xfrm>
        </p:spPr>
        <p:txBody>
          <a:bodyPr>
            <a:normAutofit/>
          </a:bodyPr>
          <a:lstStyle/>
          <a:p>
            <a:pPr marL="0" indent="0" algn="ctr">
              <a:buNone/>
            </a:pPr>
            <a:r>
              <a:rPr lang="en-GB" sz="2000" i="1" dirty="0" smtClean="0"/>
              <a:t>‘</a:t>
            </a:r>
            <a:r>
              <a:rPr lang="en-GB" sz="2000" i="1" dirty="0"/>
              <a:t>WHO recommends that countries with high (&gt;10 cases/100 000 population/year) or intermediate endemic rates (2-10 cases/100 000 population/year) of IMD and countries with frequent epidemics, introduce appropriate large scale meningococcal vaccination programmes. In countries where the disease occurs less </a:t>
            </a:r>
            <a:r>
              <a:rPr lang="en-GB" sz="2000" i="1" dirty="0" smtClean="0"/>
              <a:t>frequently (&lt;2 cases per 100,0000 population/year), meningococcal vaccination is recommended for groups at known risk of meningococcal exposure </a:t>
            </a:r>
            <a:r>
              <a:rPr lang="en-GB" sz="2000" i="1" dirty="0"/>
              <a:t>’</a:t>
            </a:r>
          </a:p>
        </p:txBody>
      </p:sp>
      <p:sp>
        <p:nvSpPr>
          <p:cNvPr id="6" name="Rectangle 5"/>
          <p:cNvSpPr/>
          <p:nvPr/>
        </p:nvSpPr>
        <p:spPr>
          <a:xfrm>
            <a:off x="0" y="6331941"/>
            <a:ext cx="7470476"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Meningococcal vaccines. A summary of the WHO position paper of 18 Nov 2011 </a:t>
            </a:r>
            <a:r>
              <a:rPr lang="en-GB" sz="1200" u="sng" dirty="0">
                <a:solidFill>
                  <a:schemeClr val="bg1"/>
                </a:solidFill>
                <a:latin typeface="Roboto" panose="02000000000000000000" pitchFamily="2" charset="0"/>
                <a:ea typeface="Roboto" panose="02000000000000000000" pitchFamily="2" charset="0"/>
              </a:rPr>
              <a:t>https://www.who.int/immunization/position_papers/MC_summary_14_Nov_2011.pdf?ua=1</a:t>
            </a:r>
            <a:r>
              <a:rPr lang="en-GB" sz="1200" dirty="0">
                <a:solidFill>
                  <a:schemeClr val="bg1"/>
                </a:solidFill>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236928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are fewer countries with universal </a:t>
            </a:r>
            <a:br>
              <a:rPr lang="en-GB" dirty="0" smtClean="0"/>
            </a:br>
            <a:r>
              <a:rPr lang="en-GB" dirty="0" smtClean="0"/>
              <a:t>meningococcal programmes</a:t>
            </a:r>
            <a:endParaRPr lang="en-GB" dirty="0"/>
          </a:p>
        </p:txBody>
      </p:sp>
      <p:pic>
        <p:nvPicPr>
          <p:cNvPr id="5" name="Content Placeholder 4"/>
          <p:cNvPicPr>
            <a:picLocks noGrp="1" noChangeAspect="1"/>
          </p:cNvPicPr>
          <p:nvPr>
            <p:ph idx="1"/>
          </p:nvPr>
        </p:nvPicPr>
        <p:blipFill>
          <a:blip r:embed="rId3"/>
          <a:stretch>
            <a:fillRect/>
          </a:stretch>
        </p:blipFill>
        <p:spPr>
          <a:xfrm>
            <a:off x="45802" y="1922795"/>
            <a:ext cx="9047283" cy="3504228"/>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17</a:t>
            </a:fld>
            <a:endParaRPr lang="en-GB"/>
          </a:p>
        </p:txBody>
      </p:sp>
    </p:spTree>
    <p:extLst>
      <p:ext uri="{BB962C8B-B14F-4D97-AF65-F5344CB8AC3E}">
        <p14:creationId xmlns:p14="http://schemas.microsoft.com/office/powerpoint/2010/main" val="649899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GBS infection</a:t>
            </a:r>
            <a:endParaRPr lang="en-GB" dirty="0"/>
          </a:p>
        </p:txBody>
      </p:sp>
      <p:sp>
        <p:nvSpPr>
          <p:cNvPr id="3" name="Content Placeholder 2"/>
          <p:cNvSpPr>
            <a:spLocks noGrp="1"/>
          </p:cNvSpPr>
          <p:nvPr>
            <p:ph idx="1"/>
          </p:nvPr>
        </p:nvSpPr>
        <p:spPr>
          <a:xfrm>
            <a:off x="628650" y="1579440"/>
            <a:ext cx="7652708" cy="4351338"/>
          </a:xfrm>
        </p:spPr>
        <p:txBody>
          <a:bodyPr>
            <a:normAutofit lnSpcReduction="10000"/>
          </a:bodyPr>
          <a:lstStyle/>
          <a:p>
            <a:pPr marL="0" indent="0">
              <a:buNone/>
            </a:pPr>
            <a:r>
              <a:rPr lang="en-GB" sz="1800" i="1" dirty="0"/>
              <a:t>Streptococcus </a:t>
            </a:r>
            <a:r>
              <a:rPr lang="en-GB" sz="1800" i="1" dirty="0" err="1" smtClean="0"/>
              <a:t>agalactiae</a:t>
            </a:r>
            <a:r>
              <a:rPr lang="en-GB" sz="1800" i="1" dirty="0" smtClean="0"/>
              <a:t> </a:t>
            </a:r>
            <a:r>
              <a:rPr lang="en-GB" sz="1800" dirty="0" smtClean="0"/>
              <a:t>(Group B Streptococcal (GBS)) </a:t>
            </a:r>
            <a:r>
              <a:rPr lang="en-GB" sz="1800" dirty="0"/>
              <a:t>can cause: meningitis, </a:t>
            </a:r>
            <a:r>
              <a:rPr lang="en-GB" sz="1800" dirty="0" smtClean="0"/>
              <a:t>neonatal sepsis, pneumonia </a:t>
            </a:r>
          </a:p>
          <a:p>
            <a:pPr marL="0" indent="0">
              <a:buNone/>
            </a:pPr>
            <a:endParaRPr lang="en-GB" sz="1800" b="1" dirty="0" smtClean="0"/>
          </a:p>
          <a:p>
            <a:pPr marL="0" indent="0">
              <a:buNone/>
            </a:pPr>
            <a:r>
              <a:rPr lang="en-GB" sz="1800" dirty="0"/>
              <a:t>Leading cause of meningitis and sepsis in </a:t>
            </a:r>
            <a:r>
              <a:rPr lang="en-GB" sz="1800" dirty="0" err="1"/>
              <a:t>newborn</a:t>
            </a:r>
            <a:r>
              <a:rPr lang="en-GB" sz="1800" dirty="0"/>
              <a:t> </a:t>
            </a:r>
            <a:r>
              <a:rPr lang="en-GB" sz="1800" dirty="0" smtClean="0"/>
              <a:t>babies</a:t>
            </a:r>
          </a:p>
          <a:p>
            <a:pPr marL="0" indent="0">
              <a:buNone/>
            </a:pPr>
            <a:endParaRPr lang="en-GB" sz="1800" dirty="0" smtClean="0"/>
          </a:p>
          <a:p>
            <a:pPr marL="0" indent="0">
              <a:buNone/>
            </a:pPr>
            <a:r>
              <a:rPr lang="en-GB" sz="1800" dirty="0" smtClean="0"/>
              <a:t>319,000 </a:t>
            </a:r>
            <a:r>
              <a:rPr lang="en-GB" sz="1800" dirty="0"/>
              <a:t>infant cases of GBS infection </a:t>
            </a:r>
            <a:r>
              <a:rPr lang="en-GB" sz="1800" dirty="0" smtClean="0"/>
              <a:t>estimated to </a:t>
            </a:r>
            <a:r>
              <a:rPr lang="en-GB" sz="1800" dirty="0"/>
              <a:t>occur globally each year, resulting in 57,000 stillbirths and 90,000 infant deaths in </a:t>
            </a:r>
            <a:r>
              <a:rPr lang="en-GB" sz="1800" dirty="0" smtClean="0"/>
              <a:t>2015</a:t>
            </a:r>
          </a:p>
          <a:p>
            <a:pPr marL="0" indent="0" algn="just">
              <a:buNone/>
            </a:pPr>
            <a:endParaRPr lang="en-GB" sz="1800" dirty="0"/>
          </a:p>
          <a:p>
            <a:pPr marL="0" indent="0">
              <a:buNone/>
            </a:pPr>
            <a:r>
              <a:rPr lang="en-GB" sz="1800" dirty="0" smtClean="0"/>
              <a:t>Around 1 in 4  pregnant women carry GBS bacteria in gut and genital tract, and bacteria can be passed from mother to baby during birth</a:t>
            </a:r>
          </a:p>
          <a:p>
            <a:pPr marL="0" indent="0">
              <a:buNone/>
            </a:pPr>
            <a:endParaRPr lang="en-GB" sz="1800" dirty="0"/>
          </a:p>
          <a:p>
            <a:pPr marL="0" indent="0">
              <a:buNone/>
            </a:pPr>
            <a:r>
              <a:rPr lang="en-GB" sz="1800" dirty="0" smtClean="0"/>
              <a:t>GBS disease can be early onset or late onset</a:t>
            </a:r>
          </a:p>
          <a:p>
            <a:pPr marL="0" indent="0">
              <a:buNone/>
            </a:pPr>
            <a:endParaRPr lang="en-GB" sz="1800" dirty="0"/>
          </a:p>
          <a:p>
            <a:pPr marL="0" indent="0">
              <a:buNone/>
            </a:pPr>
            <a:r>
              <a:rPr lang="en-GB" sz="1800" dirty="0" smtClean="0"/>
              <a:t>No </a:t>
            </a:r>
            <a:r>
              <a:rPr lang="en-GB" sz="1800" dirty="0"/>
              <a:t>GBS vaccines available, so current GBS prevention focuses on giving antibiotics to women in labour, aiming to reduce disease in infants at </a:t>
            </a:r>
            <a:r>
              <a:rPr lang="en-GB" sz="1800" dirty="0" smtClean="0"/>
              <a:t>delivery</a:t>
            </a:r>
            <a:endParaRPr lang="en-GB" sz="1800" dirty="0"/>
          </a:p>
          <a:p>
            <a:pPr marL="0" indent="0">
              <a:buNone/>
            </a:pPr>
            <a:endParaRPr lang="en-GB" sz="1800" dirty="0" smtClean="0"/>
          </a:p>
          <a:p>
            <a:pPr marL="0" indent="0">
              <a:buNone/>
            </a:pPr>
            <a:endParaRPr lang="en-GB" sz="1800" b="1" dirty="0" smtClean="0"/>
          </a:p>
          <a:p>
            <a:pPr marL="0" indent="0">
              <a:buNone/>
            </a:pPr>
            <a:endParaRPr lang="en-GB" sz="1800" b="1" dirty="0"/>
          </a:p>
        </p:txBody>
      </p:sp>
      <p:sp>
        <p:nvSpPr>
          <p:cNvPr id="4" name="Slide Number Placeholder 3"/>
          <p:cNvSpPr>
            <a:spLocks noGrp="1"/>
          </p:cNvSpPr>
          <p:nvPr>
            <p:ph type="sldNum" sz="quarter" idx="12"/>
          </p:nvPr>
        </p:nvSpPr>
        <p:spPr/>
        <p:txBody>
          <a:bodyPr/>
          <a:lstStyle/>
          <a:p>
            <a:fld id="{36037547-9C48-461A-80E3-77CA0E9B3753}" type="slidenum">
              <a:rPr lang="en-GB" smtClean="0"/>
              <a:t>18</a:t>
            </a:fld>
            <a:endParaRPr lang="en-GB"/>
          </a:p>
        </p:txBody>
      </p:sp>
      <p:sp>
        <p:nvSpPr>
          <p:cNvPr id="5" name="Rectangle 4"/>
          <p:cNvSpPr/>
          <p:nvPr/>
        </p:nvSpPr>
        <p:spPr>
          <a:xfrm>
            <a:off x="-44244" y="6283445"/>
            <a:ext cx="8515350" cy="600164"/>
          </a:xfrm>
          <a:prstGeom prst="rect">
            <a:avLst/>
          </a:prstGeom>
        </p:spPr>
        <p:txBody>
          <a:bodyPr wrap="square">
            <a:spAutoFit/>
          </a:bodyPr>
          <a:lstStyle/>
          <a:p>
            <a:r>
              <a:rPr lang="en-GB" sz="1100" dirty="0">
                <a:solidFill>
                  <a:schemeClr val="bg1"/>
                </a:solidFill>
                <a:latin typeface="Roboto" panose="02000000000000000000" pitchFamily="2" charset="0"/>
                <a:ea typeface="Roboto" panose="02000000000000000000" pitchFamily="2" charset="0"/>
              </a:rPr>
              <a:t>Seale, A.C., Bianchi-</a:t>
            </a:r>
            <a:r>
              <a:rPr lang="en-GB" sz="1100" dirty="0" err="1">
                <a:solidFill>
                  <a:schemeClr val="bg1"/>
                </a:solidFill>
                <a:latin typeface="Roboto" panose="02000000000000000000" pitchFamily="2" charset="0"/>
                <a:ea typeface="Roboto" panose="02000000000000000000" pitchFamily="2" charset="0"/>
              </a:rPr>
              <a:t>Jassir</a:t>
            </a:r>
            <a:r>
              <a:rPr lang="en-GB" sz="1100" dirty="0">
                <a:solidFill>
                  <a:schemeClr val="bg1"/>
                </a:solidFill>
                <a:latin typeface="Roboto" panose="02000000000000000000" pitchFamily="2" charset="0"/>
                <a:ea typeface="Roboto" panose="02000000000000000000" pitchFamily="2" charset="0"/>
              </a:rPr>
              <a:t>, F., Russell, N.J., </a:t>
            </a:r>
            <a:r>
              <a:rPr lang="en-GB" sz="1100" dirty="0" err="1">
                <a:solidFill>
                  <a:schemeClr val="bg1"/>
                </a:solidFill>
                <a:latin typeface="Roboto" panose="02000000000000000000" pitchFamily="2" charset="0"/>
                <a:ea typeface="Roboto" panose="02000000000000000000" pitchFamily="2" charset="0"/>
              </a:rPr>
              <a:t>Kohli</a:t>
            </a:r>
            <a:r>
              <a:rPr lang="en-GB" sz="1100" dirty="0">
                <a:solidFill>
                  <a:schemeClr val="bg1"/>
                </a:solidFill>
                <a:latin typeface="Roboto" panose="02000000000000000000" pitchFamily="2" charset="0"/>
                <a:ea typeface="Roboto" panose="02000000000000000000" pitchFamily="2" charset="0"/>
              </a:rPr>
              <a:t>-Lynch, M., Tann, C.J., Hall, J., Madrid, L., </a:t>
            </a:r>
            <a:r>
              <a:rPr lang="en-GB" sz="1100" dirty="0" err="1">
                <a:solidFill>
                  <a:schemeClr val="bg1"/>
                </a:solidFill>
                <a:latin typeface="Roboto" panose="02000000000000000000" pitchFamily="2" charset="0"/>
                <a:ea typeface="Roboto" panose="02000000000000000000" pitchFamily="2" charset="0"/>
              </a:rPr>
              <a:t>Blencowe</a:t>
            </a:r>
            <a:r>
              <a:rPr lang="en-GB" sz="1100" dirty="0">
                <a:solidFill>
                  <a:schemeClr val="bg1"/>
                </a:solidFill>
                <a:latin typeface="Roboto" panose="02000000000000000000" pitchFamily="2" charset="0"/>
                <a:ea typeface="Roboto" panose="02000000000000000000" pitchFamily="2" charset="0"/>
              </a:rPr>
              <a:t>, H., </a:t>
            </a:r>
            <a:r>
              <a:rPr lang="en-GB" sz="1100" dirty="0" err="1">
                <a:solidFill>
                  <a:schemeClr val="bg1"/>
                </a:solidFill>
                <a:latin typeface="Roboto" panose="02000000000000000000" pitchFamily="2" charset="0"/>
                <a:ea typeface="Roboto" panose="02000000000000000000" pitchFamily="2" charset="0"/>
              </a:rPr>
              <a:t>Cousens</a:t>
            </a:r>
            <a:r>
              <a:rPr lang="en-GB" sz="1100" dirty="0">
                <a:solidFill>
                  <a:schemeClr val="bg1"/>
                </a:solidFill>
                <a:latin typeface="Roboto" panose="02000000000000000000" pitchFamily="2" charset="0"/>
                <a:ea typeface="Roboto" panose="02000000000000000000" pitchFamily="2" charset="0"/>
              </a:rPr>
              <a:t>, S., Baker, C.J. and Bartlett, L., 2017. Estimates of the burden of group B streptococcal disease worldwide for pregnant women, stillbirths, and children. </a:t>
            </a:r>
            <a:r>
              <a:rPr lang="en-GB" sz="1100" i="1" dirty="0">
                <a:solidFill>
                  <a:schemeClr val="bg1"/>
                </a:solidFill>
                <a:latin typeface="Roboto" panose="02000000000000000000" pitchFamily="2" charset="0"/>
                <a:ea typeface="Roboto" panose="02000000000000000000" pitchFamily="2" charset="0"/>
              </a:rPr>
              <a:t>Clinical infectious diseases</a:t>
            </a:r>
            <a:r>
              <a:rPr lang="en-GB" sz="1100" dirty="0">
                <a:solidFill>
                  <a:schemeClr val="bg1"/>
                </a:solidFill>
                <a:latin typeface="Roboto" panose="02000000000000000000" pitchFamily="2" charset="0"/>
                <a:ea typeface="Roboto" panose="02000000000000000000" pitchFamily="2" charset="0"/>
              </a:rPr>
              <a:t>, </a:t>
            </a:r>
            <a:r>
              <a:rPr lang="en-GB" sz="1100" i="1" dirty="0">
                <a:solidFill>
                  <a:schemeClr val="bg1"/>
                </a:solidFill>
                <a:latin typeface="Roboto" panose="02000000000000000000" pitchFamily="2" charset="0"/>
                <a:ea typeface="Roboto" panose="02000000000000000000" pitchFamily="2" charset="0"/>
              </a:rPr>
              <a:t>65</a:t>
            </a:r>
            <a:r>
              <a:rPr lang="en-GB" sz="1100" dirty="0">
                <a:solidFill>
                  <a:schemeClr val="bg1"/>
                </a:solidFill>
                <a:latin typeface="Roboto" panose="02000000000000000000" pitchFamily="2" charset="0"/>
                <a:ea typeface="Roboto" panose="02000000000000000000" pitchFamily="2" charset="0"/>
              </a:rPr>
              <a:t>(suppl_2), pp.S200-S219.</a:t>
            </a:r>
          </a:p>
        </p:txBody>
      </p:sp>
    </p:spTree>
    <p:extLst>
      <p:ext uri="{BB962C8B-B14F-4D97-AF65-F5344CB8AC3E}">
        <p14:creationId xmlns:p14="http://schemas.microsoft.com/office/powerpoint/2010/main" val="1074201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isk based approach vs universal screening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1800" b="1" dirty="0" smtClean="0"/>
              <a:t>Risk factor based screening approach:</a:t>
            </a:r>
          </a:p>
          <a:p>
            <a:pPr marL="0" indent="0">
              <a:buNone/>
            </a:pPr>
            <a:endParaRPr lang="en-GB" sz="1800" dirty="0"/>
          </a:p>
          <a:p>
            <a:pPr marL="0" indent="0">
              <a:buNone/>
            </a:pPr>
            <a:r>
              <a:rPr lang="en-GB" sz="1800" dirty="0" smtClean="0"/>
              <a:t>Involves offering prophylactic antibiotics </a:t>
            </a:r>
            <a:r>
              <a:rPr lang="en-GB" sz="1800" dirty="0"/>
              <a:t>to the mother in labour when the baby is at higher risk of developing the </a:t>
            </a:r>
            <a:r>
              <a:rPr lang="en-GB" sz="1800" dirty="0" smtClean="0"/>
              <a:t>infection.</a:t>
            </a:r>
          </a:p>
          <a:p>
            <a:pPr marL="0" indent="0">
              <a:buNone/>
            </a:pPr>
            <a:endParaRPr lang="en-GB" sz="1800" dirty="0"/>
          </a:p>
          <a:p>
            <a:pPr marL="0" indent="0">
              <a:buNone/>
            </a:pPr>
            <a:r>
              <a:rPr lang="en-GB" sz="1800" dirty="0" smtClean="0"/>
              <a:t>Risk factors for the UK setting include:</a:t>
            </a:r>
          </a:p>
          <a:p>
            <a:r>
              <a:rPr lang="en-GB" sz="1800" dirty="0" smtClean="0"/>
              <a:t>early </a:t>
            </a:r>
            <a:r>
              <a:rPr lang="en-GB" sz="1800" dirty="0"/>
              <a:t>labour (&lt;37 weeks)</a:t>
            </a:r>
          </a:p>
          <a:p>
            <a:r>
              <a:rPr lang="en-GB" sz="1800" dirty="0"/>
              <a:t>waters breaking too early</a:t>
            </a:r>
          </a:p>
          <a:p>
            <a:r>
              <a:rPr lang="en-GB" sz="1800" dirty="0"/>
              <a:t>mother having a fever ( &gt;38°C)</a:t>
            </a:r>
          </a:p>
          <a:p>
            <a:r>
              <a:rPr lang="en-GB" sz="1800" dirty="0"/>
              <a:t>previous baby with GBS disease</a:t>
            </a:r>
          </a:p>
          <a:p>
            <a:r>
              <a:rPr lang="en-GB" sz="1800" dirty="0"/>
              <a:t>GBS detected in the mother’s urine</a:t>
            </a:r>
          </a:p>
          <a:p>
            <a:pPr marL="0" indent="0">
              <a:buNone/>
            </a:pPr>
            <a:endParaRPr lang="en-GB" sz="1800" dirty="0" smtClean="0"/>
          </a:p>
          <a:p>
            <a:pPr marL="0" indent="0">
              <a:buNone/>
            </a:pPr>
            <a:r>
              <a:rPr lang="en-GB" sz="1800" dirty="0"/>
              <a:t>This approach is imperfect: some babies are missed and many women with risk factors do not carry GBS but receive antibiotics </a:t>
            </a:r>
            <a:r>
              <a:rPr lang="en-GB" sz="1800" dirty="0" smtClean="0"/>
              <a:t>unnecessarily</a:t>
            </a:r>
            <a:endParaRPr lang="en-GB" sz="1800" dirty="0"/>
          </a:p>
          <a:p>
            <a:pPr marL="0" indent="0">
              <a:buNone/>
            </a:pP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19</a:t>
            </a:fld>
            <a:endParaRPr lang="en-GB"/>
          </a:p>
        </p:txBody>
      </p:sp>
      <p:sp>
        <p:nvSpPr>
          <p:cNvPr id="5" name="Rectangle 4"/>
          <p:cNvSpPr/>
          <p:nvPr/>
        </p:nvSpPr>
        <p:spPr>
          <a:xfrm>
            <a:off x="223282" y="6311897"/>
            <a:ext cx="7442791" cy="523220"/>
          </a:xfrm>
          <a:prstGeom prst="rect">
            <a:avLst/>
          </a:prstGeom>
        </p:spPr>
        <p:txBody>
          <a:bodyPr wrap="square">
            <a:spAutoFit/>
          </a:bodyPr>
          <a:lstStyle/>
          <a:p>
            <a:r>
              <a:rPr lang="en-GB" sz="1400" dirty="0">
                <a:solidFill>
                  <a:schemeClr val="bg1"/>
                </a:solidFill>
                <a:latin typeface="Roboto" panose="02000000000000000000" pitchFamily="2" charset="0"/>
                <a:ea typeface="Roboto" panose="02000000000000000000" pitchFamily="2" charset="0"/>
              </a:rPr>
              <a:t>Seale, A. ed., 2017. </a:t>
            </a:r>
            <a:r>
              <a:rPr lang="en-GB" sz="1400" i="1" dirty="0">
                <a:solidFill>
                  <a:schemeClr val="bg1"/>
                </a:solidFill>
                <a:latin typeface="Roboto" panose="02000000000000000000" pitchFamily="2" charset="0"/>
                <a:ea typeface="Roboto" panose="02000000000000000000" pitchFamily="2" charset="0"/>
              </a:rPr>
              <a:t>The Burden of Group B Streptococcus Worldwide for Pregnant Women, Stillbirths, and Children</a:t>
            </a:r>
            <a:r>
              <a:rPr lang="en-GB" sz="1400" dirty="0">
                <a:solidFill>
                  <a:schemeClr val="bg1"/>
                </a:solidFill>
                <a:latin typeface="Roboto" panose="02000000000000000000" pitchFamily="2" charset="0"/>
                <a:ea typeface="Roboto" panose="02000000000000000000" pitchFamily="2" charset="0"/>
              </a:rPr>
              <a:t>. Oxford University Press.</a:t>
            </a:r>
          </a:p>
        </p:txBody>
      </p:sp>
    </p:spTree>
    <p:extLst>
      <p:ext uri="{BB962C8B-B14F-4D97-AF65-F5344CB8AC3E}">
        <p14:creationId xmlns:p14="http://schemas.microsoft.com/office/powerpoint/2010/main" val="306066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sz="2000" dirty="0" smtClean="0"/>
              <a:t>Importance of preventing meningitis: burden and impact of disease </a:t>
            </a:r>
            <a:endParaRPr lang="en-GB" sz="2000" dirty="0"/>
          </a:p>
          <a:p>
            <a:endParaRPr lang="en-GB" sz="2000" dirty="0" smtClean="0"/>
          </a:p>
          <a:p>
            <a:r>
              <a:rPr lang="en-GB" sz="2000" dirty="0" smtClean="0"/>
              <a:t>Why some people don’t take up their life saving vaccines: defining the spectrum of vaccine hesitancy</a:t>
            </a:r>
          </a:p>
          <a:p>
            <a:pPr marL="0" indent="0">
              <a:buNone/>
            </a:pPr>
            <a:endParaRPr lang="en-GB" sz="2000" dirty="0" smtClean="0"/>
          </a:p>
          <a:p>
            <a:r>
              <a:rPr lang="en-GB" sz="2000" dirty="0"/>
              <a:t>The importance of advocacy and the patient perspective in building confidence for meningitis vaccines</a:t>
            </a:r>
          </a:p>
          <a:p>
            <a:endParaRPr lang="en-GB" sz="2000" dirty="0" smtClean="0"/>
          </a:p>
          <a:p>
            <a:r>
              <a:rPr lang="en-GB" sz="2000" dirty="0" smtClean="0"/>
              <a:t>Reviewing approaches to communicating with those who are hesitant</a:t>
            </a:r>
          </a:p>
          <a:p>
            <a:endParaRPr lang="en-GB" sz="2000" dirty="0" smtClean="0"/>
          </a:p>
          <a:p>
            <a:endParaRPr lang="en-GB" sz="2400" dirty="0"/>
          </a:p>
        </p:txBody>
      </p:sp>
      <p:sp>
        <p:nvSpPr>
          <p:cNvPr id="2" name="Slide Number Placeholder 1"/>
          <p:cNvSpPr>
            <a:spLocks noGrp="1"/>
          </p:cNvSpPr>
          <p:nvPr>
            <p:ph type="sldNum" sz="quarter" idx="12"/>
          </p:nvPr>
        </p:nvSpPr>
        <p:spPr/>
        <p:txBody>
          <a:bodyPr/>
          <a:lstStyle/>
          <a:p>
            <a:fld id="{36037547-9C48-461A-80E3-77CA0E9B3753}" type="slidenum">
              <a:rPr lang="en-GB" smtClean="0"/>
              <a:t>2</a:t>
            </a:fld>
            <a:endParaRPr lang="en-GB" dirty="0"/>
          </a:p>
        </p:txBody>
      </p:sp>
    </p:spTree>
    <p:extLst>
      <p:ext uri="{BB962C8B-B14F-4D97-AF65-F5344CB8AC3E}">
        <p14:creationId xmlns:p14="http://schemas.microsoft.com/office/powerpoint/2010/main" val="3950239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isk based approach vs universal screening</a:t>
            </a:r>
            <a:endParaRPr lang="en-GB" dirty="0"/>
          </a:p>
        </p:txBody>
      </p:sp>
      <p:sp>
        <p:nvSpPr>
          <p:cNvPr id="3" name="Content Placeholder 2"/>
          <p:cNvSpPr>
            <a:spLocks noGrp="1"/>
          </p:cNvSpPr>
          <p:nvPr>
            <p:ph idx="1"/>
          </p:nvPr>
        </p:nvSpPr>
        <p:spPr>
          <a:xfrm>
            <a:off x="628650" y="1690691"/>
            <a:ext cx="7886700" cy="4351338"/>
          </a:xfrm>
        </p:spPr>
        <p:txBody>
          <a:bodyPr>
            <a:noAutofit/>
          </a:bodyPr>
          <a:lstStyle/>
          <a:p>
            <a:pPr marL="0" indent="0">
              <a:buNone/>
            </a:pPr>
            <a:r>
              <a:rPr lang="en-GB" sz="1800" b="1" dirty="0" smtClean="0"/>
              <a:t>Universal screening approach:</a:t>
            </a:r>
          </a:p>
          <a:p>
            <a:pPr marL="0" indent="0">
              <a:buNone/>
            </a:pPr>
            <a:endParaRPr lang="en-GB" sz="1800" dirty="0"/>
          </a:p>
          <a:p>
            <a:pPr marL="0" indent="0">
              <a:buNone/>
            </a:pPr>
            <a:r>
              <a:rPr lang="en-GB" sz="1800" dirty="0" smtClean="0"/>
              <a:t>Involves routinely swabbing all pregnant women for GBS prior to birth and offering prophylactic antibiotics to those found to be carrying GBS bacteria</a:t>
            </a:r>
          </a:p>
          <a:p>
            <a:pPr marL="0" indent="0">
              <a:buNone/>
            </a:pPr>
            <a:endParaRPr lang="en-GB" sz="1800" dirty="0"/>
          </a:p>
          <a:p>
            <a:pPr marL="0" indent="0">
              <a:buNone/>
            </a:pPr>
            <a:r>
              <a:rPr lang="en-GB" sz="1800" dirty="0" smtClean="0"/>
              <a:t>Benefits to this approach include:</a:t>
            </a:r>
          </a:p>
          <a:p>
            <a:r>
              <a:rPr lang="en-GB" sz="1800" dirty="0" smtClean="0"/>
              <a:t>Women not carrying GBS are not given unnecessary antibiotics </a:t>
            </a:r>
          </a:p>
          <a:p>
            <a:r>
              <a:rPr lang="en-GB" sz="1800" dirty="0" smtClean="0"/>
              <a:t>Prevents babies whose mothers do not have risk factors, but do carry GBS developing early onset GBS</a:t>
            </a:r>
          </a:p>
          <a:p>
            <a:r>
              <a:rPr lang="en-GB" sz="1800" dirty="0" smtClean="0"/>
              <a:t>Results in fewer babies dying, or surviving with life altering after effects</a:t>
            </a:r>
          </a:p>
          <a:p>
            <a:pPr marL="0" indent="0">
              <a:buNone/>
            </a:pPr>
            <a:endParaRPr lang="en-GB" sz="1800" dirty="0"/>
          </a:p>
          <a:p>
            <a:pPr marL="0" indent="0">
              <a:buNone/>
            </a:pPr>
            <a:r>
              <a:rPr lang="en-GB" sz="1800" dirty="0" smtClean="0"/>
              <a:t>But there are some drawbacks:</a:t>
            </a:r>
          </a:p>
          <a:p>
            <a:r>
              <a:rPr lang="en-GB" sz="1800" dirty="0" smtClean="0"/>
              <a:t>Costly especially for LMICS</a:t>
            </a:r>
          </a:p>
          <a:p>
            <a:r>
              <a:rPr lang="en-GB" sz="1800" dirty="0" smtClean="0"/>
              <a:t>Could result in many women being given antibiotics they do not need</a:t>
            </a:r>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20</a:t>
            </a:fld>
            <a:endParaRPr lang="en-GB"/>
          </a:p>
        </p:txBody>
      </p:sp>
    </p:spTree>
    <p:extLst>
      <p:ext uri="{BB962C8B-B14F-4D97-AF65-F5344CB8AC3E}">
        <p14:creationId xmlns:p14="http://schemas.microsoft.com/office/powerpoint/2010/main" val="1328275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GBS vaccine development</a:t>
            </a:r>
            <a:endParaRPr lang="en-GB" dirty="0"/>
          </a:p>
        </p:txBody>
      </p:sp>
      <p:sp>
        <p:nvSpPr>
          <p:cNvPr id="3" name="Content Placeholder 2"/>
          <p:cNvSpPr>
            <a:spLocks noGrp="1"/>
          </p:cNvSpPr>
          <p:nvPr>
            <p:ph idx="1"/>
          </p:nvPr>
        </p:nvSpPr>
        <p:spPr>
          <a:xfrm>
            <a:off x="628650" y="1690691"/>
            <a:ext cx="4868383" cy="4520538"/>
          </a:xfrm>
        </p:spPr>
        <p:txBody>
          <a:bodyPr>
            <a:normAutofit fontScale="85000" lnSpcReduction="10000"/>
          </a:bodyPr>
          <a:lstStyle/>
          <a:p>
            <a:pPr>
              <a:lnSpc>
                <a:spcPct val="120000"/>
              </a:lnSpc>
            </a:pPr>
            <a:r>
              <a:rPr lang="en-GB" sz="1800" dirty="0">
                <a:latin typeface="Roboto" panose="02000000000000000000" pitchFamily="2" charset="0"/>
                <a:ea typeface="Roboto" panose="02000000000000000000" pitchFamily="2" charset="0"/>
              </a:rPr>
              <a:t>Number of GBS </a:t>
            </a:r>
            <a:r>
              <a:rPr lang="en-GB" sz="1800" dirty="0" smtClean="0">
                <a:latin typeface="Roboto" panose="02000000000000000000" pitchFamily="2" charset="0"/>
                <a:ea typeface="Roboto" panose="02000000000000000000" pitchFamily="2" charset="0"/>
              </a:rPr>
              <a:t>vaccines currently </a:t>
            </a:r>
            <a:r>
              <a:rPr lang="en-GB" sz="1800" dirty="0">
                <a:latin typeface="Roboto" panose="02000000000000000000" pitchFamily="2" charset="0"/>
                <a:ea typeface="Roboto" panose="02000000000000000000" pitchFamily="2" charset="0"/>
              </a:rPr>
              <a:t>in </a:t>
            </a:r>
            <a:r>
              <a:rPr lang="en-GB" sz="1800" dirty="0" smtClean="0">
                <a:latin typeface="Roboto" panose="02000000000000000000" pitchFamily="2" charset="0"/>
                <a:ea typeface="Roboto" panose="02000000000000000000" pitchFamily="2" charset="0"/>
              </a:rPr>
              <a:t>development, intended for maternal use</a:t>
            </a:r>
          </a:p>
          <a:p>
            <a:pPr>
              <a:lnSpc>
                <a:spcPct val="120000"/>
              </a:lnSpc>
            </a:pPr>
            <a:endParaRPr lang="en-GB" sz="1800" dirty="0">
              <a:latin typeface="Roboto" panose="02000000000000000000" pitchFamily="2" charset="0"/>
              <a:ea typeface="Roboto" panose="02000000000000000000" pitchFamily="2" charset="0"/>
            </a:endParaRPr>
          </a:p>
          <a:p>
            <a:pPr>
              <a:lnSpc>
                <a:spcPct val="120000"/>
              </a:lnSpc>
            </a:pPr>
            <a:r>
              <a:rPr lang="en-GB" sz="1800" dirty="0">
                <a:latin typeface="Roboto" panose="02000000000000000000" pitchFamily="2" charset="0"/>
                <a:ea typeface="Roboto" panose="02000000000000000000" pitchFamily="2" charset="0"/>
              </a:rPr>
              <a:t>Survey by the UK Charity Group B Strep Support </a:t>
            </a:r>
            <a:r>
              <a:rPr lang="en-GB" sz="1800" dirty="0" smtClean="0">
                <a:latin typeface="Roboto" panose="02000000000000000000" pitchFamily="2" charset="0"/>
                <a:ea typeface="Roboto" panose="02000000000000000000" pitchFamily="2" charset="0"/>
              </a:rPr>
              <a:t>suggest </a:t>
            </a:r>
            <a:r>
              <a:rPr lang="en-GB" sz="1800" dirty="0">
                <a:latin typeface="Roboto" panose="02000000000000000000" pitchFamily="2" charset="0"/>
                <a:ea typeface="Roboto" panose="02000000000000000000" pitchFamily="2" charset="0"/>
              </a:rPr>
              <a:t>that a GBS vaccine would be well accepted</a:t>
            </a:r>
          </a:p>
          <a:p>
            <a:pPr>
              <a:lnSpc>
                <a:spcPct val="120000"/>
              </a:lnSpc>
            </a:pPr>
            <a:endParaRPr lang="en-GB" sz="1800" dirty="0" smtClean="0">
              <a:latin typeface="Roboto" panose="02000000000000000000" pitchFamily="2" charset="0"/>
              <a:ea typeface="Roboto" panose="02000000000000000000" pitchFamily="2" charset="0"/>
            </a:endParaRPr>
          </a:p>
          <a:p>
            <a:pPr>
              <a:lnSpc>
                <a:spcPct val="120000"/>
              </a:lnSpc>
            </a:pPr>
            <a:r>
              <a:rPr lang="en-GB" sz="1800" dirty="0" smtClean="0">
                <a:latin typeface="Roboto" panose="02000000000000000000" pitchFamily="2" charset="0"/>
                <a:ea typeface="Roboto" panose="02000000000000000000" pitchFamily="2" charset="0"/>
              </a:rPr>
              <a:t>Many countries already recommend vaccination in pregnancy (e.g. influenza), so the concept is familiar and acceptable to most pregnant women</a:t>
            </a:r>
          </a:p>
          <a:p>
            <a:pPr>
              <a:lnSpc>
                <a:spcPct val="120000"/>
              </a:lnSpc>
            </a:pPr>
            <a:endParaRPr lang="en-GB" sz="1800" dirty="0">
              <a:latin typeface="Roboto" panose="02000000000000000000" pitchFamily="2" charset="0"/>
              <a:ea typeface="Roboto" panose="02000000000000000000" pitchFamily="2" charset="0"/>
            </a:endParaRPr>
          </a:p>
          <a:p>
            <a:pPr>
              <a:lnSpc>
                <a:spcPct val="120000"/>
              </a:lnSpc>
            </a:pPr>
            <a:r>
              <a:rPr lang="en-GB" sz="1800" dirty="0" smtClean="0">
                <a:latin typeface="Roboto" panose="02000000000000000000" pitchFamily="2" charset="0"/>
                <a:ea typeface="Roboto" panose="02000000000000000000" pitchFamily="2" charset="0"/>
              </a:rPr>
              <a:t>But in some areas maternal vaccination uptake is low</a:t>
            </a:r>
          </a:p>
          <a:p>
            <a:pPr>
              <a:lnSpc>
                <a:spcPct val="120000"/>
              </a:lnSpc>
            </a:pPr>
            <a:endParaRPr lang="en-GB" sz="1800" dirty="0">
              <a:latin typeface="Roboto" panose="02000000000000000000" pitchFamily="2" charset="0"/>
              <a:ea typeface="Roboto" panose="02000000000000000000" pitchFamily="2" charset="0"/>
            </a:endParaRPr>
          </a:p>
          <a:p>
            <a:pPr>
              <a:lnSpc>
                <a:spcPct val="120000"/>
              </a:lnSpc>
            </a:pPr>
            <a:r>
              <a:rPr lang="en-GB" sz="1800" dirty="0"/>
              <a:t>Research was conducted with pregnant </a:t>
            </a:r>
            <a:r>
              <a:rPr lang="en-GB" sz="1800" dirty="0" smtClean="0"/>
              <a:t>women living in London, UK, </a:t>
            </a:r>
            <a:r>
              <a:rPr lang="en-GB" sz="1800" dirty="0"/>
              <a:t>to </a:t>
            </a:r>
            <a:r>
              <a:rPr lang="en-GB" sz="1800" dirty="0" smtClean="0"/>
              <a:t>understand factors that influence vaccine acceptance during pregnancy</a:t>
            </a:r>
            <a:endParaRPr lang="en-GB" sz="1800"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12"/>
          </p:nvPr>
        </p:nvSpPr>
        <p:spPr/>
        <p:txBody>
          <a:bodyPr/>
          <a:lstStyle/>
          <a:p>
            <a:fld id="{36037547-9C48-461A-80E3-77CA0E9B3753}" type="slidenum">
              <a:rPr lang="en-GB" smtClean="0"/>
              <a:t>21</a:t>
            </a:fld>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975" y="2170525"/>
            <a:ext cx="3350885" cy="2843175"/>
          </a:xfrm>
          <a:prstGeom prst="rect">
            <a:avLst/>
          </a:prstGeom>
        </p:spPr>
      </p:pic>
    </p:spTree>
    <p:extLst>
      <p:ext uri="{BB962C8B-B14F-4D97-AF65-F5344CB8AC3E}">
        <p14:creationId xmlns:p14="http://schemas.microsoft.com/office/powerpoint/2010/main" val="975496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Improving maternal vaccination acceptance</a:t>
            </a:r>
            <a:endParaRPr lang="en-GB" dirty="0"/>
          </a:p>
        </p:txBody>
      </p:sp>
      <p:sp>
        <p:nvSpPr>
          <p:cNvPr id="3" name="Content Placeholder 2"/>
          <p:cNvSpPr>
            <a:spLocks noGrp="1"/>
          </p:cNvSpPr>
          <p:nvPr>
            <p:ph idx="1"/>
          </p:nvPr>
        </p:nvSpPr>
        <p:spPr>
          <a:xfrm>
            <a:off x="628650" y="1690691"/>
            <a:ext cx="7886700" cy="4351338"/>
          </a:xfrm>
        </p:spPr>
        <p:txBody>
          <a:bodyPr>
            <a:normAutofit/>
          </a:bodyPr>
          <a:lstStyle/>
          <a:p>
            <a:pPr marL="0" indent="0">
              <a:buNone/>
            </a:pPr>
            <a:r>
              <a:rPr lang="en-GB" sz="1800" dirty="0"/>
              <a:t>The findings of this study and the recommendations based on them were divided into five broad </a:t>
            </a:r>
            <a:r>
              <a:rPr lang="en-GB" sz="1800" dirty="0" smtClean="0"/>
              <a:t>themes:</a:t>
            </a:r>
            <a:endParaRPr lang="en-GB" sz="1800" b="1" dirty="0"/>
          </a:p>
          <a:p>
            <a:pPr marL="0" indent="0">
              <a:buNone/>
            </a:pPr>
            <a:endParaRPr lang="en-GB" sz="1800" dirty="0" smtClean="0"/>
          </a:p>
          <a:p>
            <a:r>
              <a:rPr lang="en-GB" sz="1800" dirty="0" smtClean="0"/>
              <a:t>Access</a:t>
            </a:r>
            <a:endParaRPr lang="en-GB" sz="1800" dirty="0"/>
          </a:p>
          <a:p>
            <a:endParaRPr lang="en-GB" sz="1800" dirty="0"/>
          </a:p>
          <a:p>
            <a:r>
              <a:rPr lang="en-GB" sz="1800" dirty="0"/>
              <a:t>Healthcare rhetoric</a:t>
            </a:r>
          </a:p>
          <a:p>
            <a:endParaRPr lang="en-GB" sz="1800" dirty="0"/>
          </a:p>
          <a:p>
            <a:r>
              <a:rPr lang="en-GB" sz="1800" dirty="0" smtClean="0"/>
              <a:t>Involving community </a:t>
            </a:r>
            <a:r>
              <a:rPr lang="en-GB" sz="1800" dirty="0"/>
              <a:t>and family influences on vaccination decisions</a:t>
            </a:r>
          </a:p>
          <a:p>
            <a:endParaRPr lang="en-GB" sz="1800" dirty="0" smtClean="0"/>
          </a:p>
          <a:p>
            <a:r>
              <a:rPr lang="en-GB" sz="1800" dirty="0" smtClean="0"/>
              <a:t>Health care professional’s views towards maternal vaccination</a:t>
            </a:r>
          </a:p>
          <a:p>
            <a:pPr marL="0" indent="0">
              <a:buNone/>
            </a:pPr>
            <a:endParaRPr lang="en-GB" sz="1800" dirty="0"/>
          </a:p>
          <a:p>
            <a:r>
              <a:rPr lang="en-GB" sz="1800" dirty="0" smtClean="0"/>
              <a:t>Patient-healthcare professional relationships</a:t>
            </a:r>
          </a:p>
          <a:p>
            <a:endParaRPr lang="en-GB" sz="1800" dirty="0"/>
          </a:p>
          <a:p>
            <a:pPr marL="0" indent="0">
              <a:buNone/>
            </a:pPr>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22</a:t>
            </a:fld>
            <a:endParaRPr lang="en-GB"/>
          </a:p>
        </p:txBody>
      </p:sp>
      <p:sp>
        <p:nvSpPr>
          <p:cNvPr id="5" name="Rectangle 4"/>
          <p:cNvSpPr/>
          <p:nvPr/>
        </p:nvSpPr>
        <p:spPr>
          <a:xfrm>
            <a:off x="0" y="6386178"/>
            <a:ext cx="7858665"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Wilson, R., Paterson, P. and Larson, H.J., 2019. Strategies to improve maternal vaccination acceptance. </a:t>
            </a:r>
            <a:r>
              <a:rPr lang="en-GB" sz="1200" i="1" dirty="0">
                <a:solidFill>
                  <a:schemeClr val="bg1"/>
                </a:solidFill>
                <a:latin typeface="Roboto" panose="02000000000000000000" pitchFamily="2" charset="0"/>
                <a:ea typeface="Roboto" panose="02000000000000000000" pitchFamily="2" charset="0"/>
              </a:rPr>
              <a:t>BMC Public Health</a:t>
            </a:r>
            <a:r>
              <a:rPr lang="en-GB" sz="1200" dirty="0">
                <a:solidFill>
                  <a:schemeClr val="bg1"/>
                </a:solidFill>
                <a:latin typeface="Roboto" panose="02000000000000000000" pitchFamily="2" charset="0"/>
                <a:ea typeface="Roboto" panose="02000000000000000000" pitchFamily="2" charset="0"/>
              </a:rPr>
              <a:t>, </a:t>
            </a:r>
            <a:r>
              <a:rPr lang="en-GB" sz="1200" i="1" dirty="0">
                <a:solidFill>
                  <a:schemeClr val="bg1"/>
                </a:solidFill>
                <a:latin typeface="Roboto" panose="02000000000000000000" pitchFamily="2" charset="0"/>
                <a:ea typeface="Roboto" panose="02000000000000000000" pitchFamily="2" charset="0"/>
              </a:rPr>
              <a:t>19</a:t>
            </a:r>
            <a:r>
              <a:rPr lang="en-GB" sz="1200" dirty="0">
                <a:solidFill>
                  <a:schemeClr val="bg1"/>
                </a:solidFill>
                <a:latin typeface="Roboto" panose="02000000000000000000" pitchFamily="2" charset="0"/>
                <a:ea typeface="Roboto" panose="02000000000000000000" pitchFamily="2" charset="0"/>
              </a:rPr>
              <a:t>(1), pp.1-11.</a:t>
            </a:r>
          </a:p>
        </p:txBody>
      </p:sp>
    </p:spTree>
    <p:extLst>
      <p:ext uri="{BB962C8B-B14F-4D97-AF65-F5344CB8AC3E}">
        <p14:creationId xmlns:p14="http://schemas.microsoft.com/office/powerpoint/2010/main" val="2219571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solidFill>
                  <a:schemeClr val="bg1">
                    <a:lumMod val="85000"/>
                  </a:schemeClr>
                </a:solidFill>
              </a:rPr>
              <a:t>Importance of preventing meningitis: burden and impact of disease </a:t>
            </a:r>
            <a:endParaRPr lang="en-GB" sz="2000" dirty="0">
              <a:solidFill>
                <a:schemeClr val="bg1">
                  <a:lumMod val="85000"/>
                </a:schemeClr>
              </a:solidFill>
            </a:endParaRPr>
          </a:p>
          <a:p>
            <a:endParaRPr lang="en-GB" sz="2000" dirty="0" smtClean="0"/>
          </a:p>
          <a:p>
            <a:r>
              <a:rPr lang="en-GB" sz="2000" b="1" dirty="0" smtClean="0"/>
              <a:t>Why some people don’t take up their life saving vaccines: defining the spectrum of vaccine hesitancy</a:t>
            </a:r>
          </a:p>
          <a:p>
            <a:endParaRPr lang="en-GB" sz="2000" dirty="0" smtClean="0">
              <a:solidFill>
                <a:schemeClr val="bg1">
                  <a:lumMod val="85000"/>
                </a:schemeClr>
              </a:solidFill>
            </a:endParaRPr>
          </a:p>
          <a:p>
            <a:r>
              <a:rPr lang="en-GB" sz="2000" dirty="0" smtClean="0">
                <a:solidFill>
                  <a:schemeClr val="bg1">
                    <a:lumMod val="85000"/>
                  </a:schemeClr>
                </a:solidFill>
              </a:rPr>
              <a:t>The importance of advocacy and the patient perspective in building confidence for meningitis vaccines</a:t>
            </a:r>
          </a:p>
          <a:p>
            <a:endParaRPr lang="en-GB" sz="2400" dirty="0" smtClean="0"/>
          </a:p>
          <a:p>
            <a:r>
              <a:rPr lang="en-GB" sz="2000" dirty="0">
                <a:solidFill>
                  <a:schemeClr val="bg1">
                    <a:lumMod val="85000"/>
                  </a:schemeClr>
                </a:solidFill>
              </a:rPr>
              <a:t>Reviewing approaches to communicating with those who are hesitant</a:t>
            </a:r>
          </a:p>
          <a:p>
            <a:endParaRPr lang="en-GB"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37547-9C48-461A-80E3-77CA0E9B3753}" type="slidenum">
              <a:rPr kumimoji="0" lang="en-GB"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5800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207545" cy="1325563"/>
          </a:xfrm>
        </p:spPr>
        <p:txBody>
          <a:bodyPr/>
          <a:lstStyle/>
          <a:p>
            <a:r>
              <a:rPr lang="en-GB" dirty="0" smtClean="0"/>
              <a:t>The Global Roadmap recognises the </a:t>
            </a:r>
            <a:br>
              <a:rPr lang="en-GB" dirty="0" smtClean="0"/>
            </a:br>
            <a:r>
              <a:rPr lang="en-GB" dirty="0" smtClean="0"/>
              <a:t>importance of vaccine confidence</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24</a:t>
            </a:fld>
            <a:endParaRPr lang="en-GB"/>
          </a:p>
        </p:txBody>
      </p:sp>
      <p:pic>
        <p:nvPicPr>
          <p:cNvPr id="5" name="Picture 4"/>
          <p:cNvPicPr>
            <a:picLocks noChangeAspect="1"/>
          </p:cNvPicPr>
          <p:nvPr/>
        </p:nvPicPr>
        <p:blipFill rotWithShape="1">
          <a:blip r:embed="rId3"/>
          <a:srcRect l="54580" t="47672" r="6043" b="24903"/>
          <a:stretch/>
        </p:blipFill>
        <p:spPr>
          <a:xfrm>
            <a:off x="165883" y="1939840"/>
            <a:ext cx="8812233" cy="3452231"/>
          </a:xfrm>
          <a:prstGeom prst="rect">
            <a:avLst/>
          </a:prstGeom>
        </p:spPr>
      </p:pic>
      <p:sp>
        <p:nvSpPr>
          <p:cNvPr id="8" name="Rectangle 7"/>
          <p:cNvSpPr/>
          <p:nvPr/>
        </p:nvSpPr>
        <p:spPr>
          <a:xfrm>
            <a:off x="0" y="6396335"/>
            <a:ext cx="8082116"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Defeating meningitis by 2030 global road map (version 26 October 2020) available: https://www.who.int/publications/m/item/defeating-meningtis-by-2030-global-road-map-(version-20-october-2020)</a:t>
            </a:r>
            <a:endParaRPr lang="en-GB" sz="1200"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95203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Defining vaccine hesitancy</a:t>
            </a:r>
            <a:endParaRPr lang="en-GB" dirty="0"/>
          </a:p>
        </p:txBody>
      </p:sp>
      <p:sp>
        <p:nvSpPr>
          <p:cNvPr id="3" name="Content Placeholder 2"/>
          <p:cNvSpPr>
            <a:spLocks noGrp="1"/>
          </p:cNvSpPr>
          <p:nvPr>
            <p:ph idx="1"/>
          </p:nvPr>
        </p:nvSpPr>
        <p:spPr>
          <a:xfrm>
            <a:off x="534403" y="1981785"/>
            <a:ext cx="7677150" cy="2233028"/>
          </a:xfrm>
        </p:spPr>
        <p:txBody>
          <a:bodyPr>
            <a:noAutofit/>
          </a:bodyPr>
          <a:lstStyle/>
          <a:p>
            <a:pPr marL="0" indent="0" algn="ctr">
              <a:buNone/>
            </a:pPr>
            <a:r>
              <a:rPr lang="en-GB" sz="2200" dirty="0"/>
              <a:t>“</a:t>
            </a:r>
            <a:r>
              <a:rPr lang="en-GB" sz="2200" i="1" dirty="0"/>
              <a:t>Vaccine hesitancy refers to delay in acceptance or refusal of vaccines despite availability of vaccine services. Vaccine hesitancy is complex and context specific, varying across time, place and vaccines. It is influenced by factors such as complacency, convenience </a:t>
            </a:r>
            <a:r>
              <a:rPr lang="en-GB" sz="2200" i="1" dirty="0" smtClean="0"/>
              <a:t>and confidence.”</a:t>
            </a:r>
          </a:p>
          <a:p>
            <a:pPr marL="0" indent="0" algn="ctr">
              <a:buNone/>
            </a:pPr>
            <a:r>
              <a:rPr lang="en-GB" sz="2400" i="1" dirty="0" smtClean="0"/>
              <a:t>WHO-SAGE</a:t>
            </a:r>
            <a:endParaRPr lang="en-GB" sz="2400" i="1" dirty="0"/>
          </a:p>
        </p:txBody>
      </p:sp>
      <p:sp>
        <p:nvSpPr>
          <p:cNvPr id="4" name="Slide Number Placeholder 3"/>
          <p:cNvSpPr>
            <a:spLocks noGrp="1"/>
          </p:cNvSpPr>
          <p:nvPr>
            <p:ph type="sldNum" sz="quarter" idx="12"/>
          </p:nvPr>
        </p:nvSpPr>
        <p:spPr/>
        <p:txBody>
          <a:bodyPr/>
          <a:lstStyle/>
          <a:p>
            <a:fld id="{36037547-9C48-461A-80E3-77CA0E9B3753}" type="slidenum">
              <a:rPr lang="en-GB" smtClean="0"/>
              <a:t>25</a:t>
            </a:fld>
            <a:endParaRPr lang="en-GB"/>
          </a:p>
        </p:txBody>
      </p:sp>
      <p:sp>
        <p:nvSpPr>
          <p:cNvPr id="5" name="Rectangle 4"/>
          <p:cNvSpPr/>
          <p:nvPr/>
        </p:nvSpPr>
        <p:spPr>
          <a:xfrm>
            <a:off x="-2006" y="6363318"/>
            <a:ext cx="8517356" cy="276999"/>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SAGE Working Group, 2014. Report of the SAGE working group on vaccine hesitancy. </a:t>
            </a:r>
            <a:r>
              <a:rPr lang="en-GB" sz="1200" i="1" dirty="0">
                <a:solidFill>
                  <a:schemeClr val="bg1"/>
                </a:solidFill>
                <a:latin typeface="Roboto" panose="02000000000000000000" pitchFamily="2" charset="0"/>
                <a:ea typeface="Roboto" panose="02000000000000000000" pitchFamily="2" charset="0"/>
              </a:rPr>
              <a:t>Geneva: World Health Organization</a:t>
            </a:r>
            <a:r>
              <a:rPr lang="en-GB" sz="1200" dirty="0">
                <a:solidFill>
                  <a:schemeClr val="bg1"/>
                </a:solidFill>
                <a:latin typeface="Roboto" panose="02000000000000000000" pitchFamily="2" charset="0"/>
                <a:ea typeface="Roboto" panose="02000000000000000000" pitchFamily="2" charset="0"/>
              </a:rPr>
              <a:t>.</a:t>
            </a:r>
          </a:p>
        </p:txBody>
      </p:sp>
      <p:pic>
        <p:nvPicPr>
          <p:cNvPr id="7" name="Picture 6"/>
          <p:cNvPicPr>
            <a:picLocks noChangeAspect="1"/>
          </p:cNvPicPr>
          <p:nvPr/>
        </p:nvPicPr>
        <p:blipFill rotWithShape="1">
          <a:blip r:embed="rId3"/>
          <a:srcRect r="1771"/>
          <a:stretch/>
        </p:blipFill>
        <p:spPr>
          <a:xfrm>
            <a:off x="5445675" y="3595945"/>
            <a:ext cx="3698325" cy="2469314"/>
          </a:xfrm>
          <a:prstGeom prst="rect">
            <a:avLst/>
          </a:prstGeom>
        </p:spPr>
      </p:pic>
    </p:spTree>
    <p:extLst>
      <p:ext uri="{BB962C8B-B14F-4D97-AF65-F5344CB8AC3E}">
        <p14:creationId xmlns:p14="http://schemas.microsoft.com/office/powerpoint/2010/main" val="3396897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Parental positions towards vaccination</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26</a:t>
            </a:fld>
            <a:endParaRPr lang="en-GB" dirty="0"/>
          </a:p>
        </p:txBody>
      </p:sp>
      <p:sp>
        <p:nvSpPr>
          <p:cNvPr id="5" name="Rounded Rectangle 4"/>
          <p:cNvSpPr/>
          <p:nvPr/>
        </p:nvSpPr>
        <p:spPr>
          <a:xfrm>
            <a:off x="56444" y="2860766"/>
            <a:ext cx="1724373" cy="925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dirty="0" smtClean="0">
                <a:latin typeface="Roboto" panose="02000000000000000000" pitchFamily="2" charset="0"/>
                <a:ea typeface="Roboto" panose="02000000000000000000" pitchFamily="2" charset="0"/>
              </a:rPr>
              <a:t>The unquestioning acceptor</a:t>
            </a:r>
            <a:endParaRPr lang="en-GB" sz="1750" dirty="0">
              <a:latin typeface="Roboto" panose="02000000000000000000" pitchFamily="2" charset="0"/>
              <a:ea typeface="Roboto" panose="02000000000000000000" pitchFamily="2" charset="0"/>
            </a:endParaRPr>
          </a:p>
        </p:txBody>
      </p:sp>
      <p:sp>
        <p:nvSpPr>
          <p:cNvPr id="6" name="Rounded Rectangle 5"/>
          <p:cNvSpPr/>
          <p:nvPr/>
        </p:nvSpPr>
        <p:spPr>
          <a:xfrm>
            <a:off x="1890886" y="2860766"/>
            <a:ext cx="1724400" cy="925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dirty="0" smtClean="0">
                <a:latin typeface="Roboto" panose="02000000000000000000" pitchFamily="2" charset="0"/>
                <a:ea typeface="Roboto" panose="02000000000000000000" pitchFamily="2" charset="0"/>
              </a:rPr>
              <a:t>The cautious acceptor</a:t>
            </a:r>
            <a:endParaRPr lang="en-GB" sz="1750" dirty="0">
              <a:latin typeface="Roboto" panose="02000000000000000000" pitchFamily="2" charset="0"/>
              <a:ea typeface="Roboto" panose="02000000000000000000" pitchFamily="2" charset="0"/>
            </a:endParaRPr>
          </a:p>
        </p:txBody>
      </p:sp>
      <p:sp>
        <p:nvSpPr>
          <p:cNvPr id="7" name="Rounded Rectangle 6"/>
          <p:cNvSpPr/>
          <p:nvPr/>
        </p:nvSpPr>
        <p:spPr>
          <a:xfrm>
            <a:off x="3705576" y="2860765"/>
            <a:ext cx="1724400" cy="925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dirty="0" smtClean="0">
                <a:latin typeface="Roboto" panose="02000000000000000000" pitchFamily="2" charset="0"/>
                <a:ea typeface="Roboto" panose="02000000000000000000" pitchFamily="2" charset="0"/>
              </a:rPr>
              <a:t>The </a:t>
            </a:r>
          </a:p>
          <a:p>
            <a:pPr algn="ctr"/>
            <a:r>
              <a:rPr lang="en-GB" sz="1750" dirty="0" smtClean="0">
                <a:latin typeface="Roboto" panose="02000000000000000000" pitchFamily="2" charset="0"/>
                <a:ea typeface="Roboto" panose="02000000000000000000" pitchFamily="2" charset="0"/>
              </a:rPr>
              <a:t>hesitant</a:t>
            </a:r>
            <a:endParaRPr lang="en-GB" sz="1750" dirty="0">
              <a:latin typeface="Roboto" panose="02000000000000000000" pitchFamily="2" charset="0"/>
              <a:ea typeface="Roboto" panose="02000000000000000000" pitchFamily="2" charset="0"/>
            </a:endParaRPr>
          </a:p>
        </p:txBody>
      </p:sp>
      <p:sp>
        <p:nvSpPr>
          <p:cNvPr id="8" name="Rounded Rectangle 7"/>
          <p:cNvSpPr/>
          <p:nvPr/>
        </p:nvSpPr>
        <p:spPr>
          <a:xfrm>
            <a:off x="5548490" y="2860766"/>
            <a:ext cx="1724400" cy="925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dirty="0" smtClean="0">
                <a:latin typeface="Roboto" panose="02000000000000000000" pitchFamily="2" charset="0"/>
                <a:ea typeface="Roboto" panose="02000000000000000000" pitchFamily="2" charset="0"/>
              </a:rPr>
              <a:t>The late or selective vaccinator</a:t>
            </a:r>
            <a:endParaRPr lang="en-GB" sz="1750" dirty="0">
              <a:latin typeface="Roboto" panose="02000000000000000000" pitchFamily="2" charset="0"/>
              <a:ea typeface="Roboto" panose="02000000000000000000" pitchFamily="2" charset="0"/>
            </a:endParaRPr>
          </a:p>
        </p:txBody>
      </p:sp>
      <p:sp>
        <p:nvSpPr>
          <p:cNvPr id="9" name="Rounded Rectangle 8"/>
          <p:cNvSpPr/>
          <p:nvPr/>
        </p:nvSpPr>
        <p:spPr>
          <a:xfrm>
            <a:off x="7374444" y="2860765"/>
            <a:ext cx="1724400" cy="925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50" dirty="0" smtClean="0">
                <a:latin typeface="Roboto" panose="02000000000000000000" pitchFamily="2" charset="0"/>
                <a:ea typeface="Roboto" panose="02000000000000000000" pitchFamily="2" charset="0"/>
              </a:rPr>
              <a:t>The</a:t>
            </a:r>
          </a:p>
          <a:p>
            <a:pPr algn="ctr"/>
            <a:r>
              <a:rPr lang="en-GB" sz="1750" dirty="0" smtClean="0">
                <a:latin typeface="Roboto" panose="02000000000000000000" pitchFamily="2" charset="0"/>
                <a:ea typeface="Roboto" panose="02000000000000000000" pitchFamily="2" charset="0"/>
              </a:rPr>
              <a:t> refuser</a:t>
            </a:r>
            <a:endParaRPr lang="en-GB" sz="1750" dirty="0">
              <a:latin typeface="Roboto" panose="02000000000000000000" pitchFamily="2" charset="0"/>
              <a:ea typeface="Roboto" panose="02000000000000000000" pitchFamily="2" charset="0"/>
            </a:endParaRPr>
          </a:p>
        </p:txBody>
      </p:sp>
      <p:sp>
        <p:nvSpPr>
          <p:cNvPr id="10" name="Rectangle 9"/>
          <p:cNvSpPr/>
          <p:nvPr/>
        </p:nvSpPr>
        <p:spPr>
          <a:xfrm>
            <a:off x="0" y="6401973"/>
            <a:ext cx="7492181" cy="502702"/>
          </a:xfrm>
          <a:prstGeom prst="rect">
            <a:avLst/>
          </a:prstGeom>
        </p:spPr>
        <p:txBody>
          <a:bodyPr wrap="square">
            <a:spAutoFit/>
          </a:bodyPr>
          <a:lstStyle/>
          <a:p>
            <a:r>
              <a:rPr lang="en-GB" sz="1600" baseline="30000" dirty="0" err="1">
                <a:solidFill>
                  <a:schemeClr val="bg1"/>
                </a:solidFill>
                <a:latin typeface="Roboto" panose="02000000000000000000" pitchFamily="2" charset="0"/>
                <a:ea typeface="Roboto" panose="02000000000000000000" pitchFamily="2" charset="0"/>
                <a:cs typeface="Arial" panose="020B0604020202020204" pitchFamily="34" charset="0"/>
              </a:rPr>
              <a:t>Leask</a:t>
            </a:r>
            <a:r>
              <a:rPr lang="en-GB" sz="1600" baseline="30000" dirty="0">
                <a:solidFill>
                  <a:schemeClr val="bg1"/>
                </a:solidFill>
                <a:latin typeface="Roboto" panose="02000000000000000000" pitchFamily="2" charset="0"/>
                <a:ea typeface="Roboto" panose="02000000000000000000" pitchFamily="2" charset="0"/>
                <a:cs typeface="Arial" panose="020B0604020202020204" pitchFamily="34" charset="0"/>
              </a:rPr>
              <a:t>, J., </a:t>
            </a:r>
            <a:r>
              <a:rPr lang="en-GB" sz="1600" baseline="30000" dirty="0" err="1">
                <a:solidFill>
                  <a:schemeClr val="bg1"/>
                </a:solidFill>
                <a:latin typeface="Roboto" panose="02000000000000000000" pitchFamily="2" charset="0"/>
                <a:ea typeface="Roboto" panose="02000000000000000000" pitchFamily="2" charset="0"/>
                <a:cs typeface="Arial" panose="020B0604020202020204" pitchFamily="34" charset="0"/>
              </a:rPr>
              <a:t>Kinnersley</a:t>
            </a:r>
            <a:r>
              <a:rPr lang="en-GB" sz="1600" baseline="30000" dirty="0">
                <a:solidFill>
                  <a:schemeClr val="bg1"/>
                </a:solidFill>
                <a:latin typeface="Roboto" panose="02000000000000000000" pitchFamily="2" charset="0"/>
                <a:ea typeface="Roboto" panose="02000000000000000000" pitchFamily="2" charset="0"/>
                <a:cs typeface="Arial" panose="020B0604020202020204" pitchFamily="34" charset="0"/>
              </a:rPr>
              <a:t>, P., Jackson, C., Cheater, F., Bedford, H. and Rowles, G., 2012. Communicating with parents about vaccination: a framework for health professionals. </a:t>
            </a:r>
            <a:r>
              <a:rPr lang="en-GB" sz="1600" i="1" baseline="30000" dirty="0">
                <a:solidFill>
                  <a:schemeClr val="bg1"/>
                </a:solidFill>
                <a:latin typeface="Roboto" panose="02000000000000000000" pitchFamily="2" charset="0"/>
                <a:ea typeface="Roboto" panose="02000000000000000000" pitchFamily="2" charset="0"/>
                <a:cs typeface="Arial" panose="020B0604020202020204" pitchFamily="34" charset="0"/>
              </a:rPr>
              <a:t>BMC </a:t>
            </a:r>
            <a:r>
              <a:rPr lang="en-GB" sz="1600" i="1" baseline="30000" dirty="0" err="1">
                <a:solidFill>
                  <a:schemeClr val="bg1"/>
                </a:solidFill>
                <a:latin typeface="Roboto" panose="02000000000000000000" pitchFamily="2" charset="0"/>
                <a:ea typeface="Roboto" panose="02000000000000000000" pitchFamily="2" charset="0"/>
                <a:cs typeface="Arial" panose="020B0604020202020204" pitchFamily="34" charset="0"/>
              </a:rPr>
              <a:t>pediatrics</a:t>
            </a:r>
            <a:r>
              <a:rPr lang="en-GB" sz="1600" baseline="30000" dirty="0">
                <a:solidFill>
                  <a:schemeClr val="bg1"/>
                </a:solidFill>
                <a:latin typeface="Roboto" panose="02000000000000000000" pitchFamily="2" charset="0"/>
                <a:ea typeface="Roboto" panose="02000000000000000000" pitchFamily="2" charset="0"/>
                <a:cs typeface="Arial" panose="020B0604020202020204" pitchFamily="34" charset="0"/>
              </a:rPr>
              <a:t>, </a:t>
            </a:r>
            <a:r>
              <a:rPr lang="en-GB" sz="1600" i="1" baseline="30000" dirty="0">
                <a:solidFill>
                  <a:schemeClr val="bg1"/>
                </a:solidFill>
                <a:latin typeface="Roboto" panose="02000000000000000000" pitchFamily="2" charset="0"/>
                <a:ea typeface="Roboto" panose="02000000000000000000" pitchFamily="2" charset="0"/>
                <a:cs typeface="Arial" panose="020B0604020202020204" pitchFamily="34" charset="0"/>
              </a:rPr>
              <a:t>12</a:t>
            </a:r>
            <a:r>
              <a:rPr lang="en-GB" sz="1600" baseline="30000" dirty="0">
                <a:solidFill>
                  <a:schemeClr val="bg1"/>
                </a:solidFill>
                <a:latin typeface="Roboto" panose="02000000000000000000" pitchFamily="2" charset="0"/>
                <a:ea typeface="Roboto" panose="02000000000000000000" pitchFamily="2" charset="0"/>
                <a:cs typeface="Arial" panose="020B0604020202020204" pitchFamily="34" charset="0"/>
              </a:rPr>
              <a:t>(1), p.154.</a:t>
            </a:r>
            <a:endParaRPr lang="en-GB" sz="1600" dirty="0">
              <a:solidFill>
                <a:schemeClr val="bg1"/>
              </a:solidFill>
              <a:latin typeface="Roboto" panose="02000000000000000000" pitchFamily="2" charset="0"/>
              <a:ea typeface="Roboto" panose="02000000000000000000" pitchFamily="2" charset="0"/>
            </a:endParaRPr>
          </a:p>
        </p:txBody>
      </p:sp>
      <p:sp>
        <p:nvSpPr>
          <p:cNvPr id="11" name="Down Arrow 10"/>
          <p:cNvSpPr/>
          <p:nvPr/>
        </p:nvSpPr>
        <p:spPr>
          <a:xfrm rot="10800000">
            <a:off x="4459345" y="4045370"/>
            <a:ext cx="485412" cy="15352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1703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0547"/>
            <a:ext cx="7228417" cy="1325563"/>
          </a:xfrm>
        </p:spPr>
        <p:txBody>
          <a:bodyPr/>
          <a:lstStyle/>
          <a:p>
            <a:r>
              <a:rPr lang="en-GB" dirty="0" smtClean="0"/>
              <a:t>3 C’s model of vaccine hesitancy</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27</a:t>
            </a:fld>
            <a:endParaRPr lang="en-GB"/>
          </a:p>
        </p:txBody>
      </p:sp>
      <p:sp>
        <p:nvSpPr>
          <p:cNvPr id="6" name="Flowchart: Connector 5"/>
          <p:cNvSpPr/>
          <p:nvPr/>
        </p:nvSpPr>
        <p:spPr>
          <a:xfrm>
            <a:off x="3068077" y="1863429"/>
            <a:ext cx="2502886" cy="242099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rPr>
              <a:t> </a:t>
            </a:r>
            <a:r>
              <a:rPr lang="en-GB" sz="1400" dirty="0" smtClean="0"/>
              <a:t>ac</a:t>
            </a:r>
          </a:p>
          <a:p>
            <a:pPr lvl="0"/>
            <a:endParaRPr lang="en-GB" sz="1400" dirty="0">
              <a:solidFill>
                <a:schemeClr val="tx1"/>
              </a:solidFill>
            </a:endParaRPr>
          </a:p>
          <a:p>
            <a:pPr lvl="0" algn="ctr"/>
            <a:r>
              <a:rPr lang="en-GB" sz="1700" b="1" dirty="0" smtClean="0">
                <a:solidFill>
                  <a:schemeClr val="tx1"/>
                </a:solidFill>
                <a:latin typeface="Roboto" panose="02000000000000000000" pitchFamily="2" charset="0"/>
                <a:ea typeface="Roboto" panose="02000000000000000000" pitchFamily="2" charset="0"/>
              </a:rPr>
              <a:t>COMPLACENCY</a:t>
            </a:r>
          </a:p>
          <a:p>
            <a:pPr algn="ctr"/>
            <a:endParaRPr lang="en-GB" b="1" dirty="0">
              <a:solidFill>
                <a:schemeClr val="tx2"/>
              </a:solidFill>
            </a:endParaRPr>
          </a:p>
          <a:p>
            <a:pPr algn="ctr"/>
            <a:endParaRPr lang="en-GB" b="1" dirty="0" smtClean="0">
              <a:solidFill>
                <a:schemeClr val="tx2"/>
              </a:solidFill>
            </a:endParaRPr>
          </a:p>
          <a:p>
            <a:pPr algn="ctr"/>
            <a:endParaRPr lang="en-GB" b="1" dirty="0">
              <a:solidFill>
                <a:schemeClr val="tx2"/>
              </a:solidFill>
            </a:endParaRPr>
          </a:p>
          <a:p>
            <a:pPr algn="ctr"/>
            <a:endParaRPr lang="en-GB" b="1" dirty="0">
              <a:solidFill>
                <a:schemeClr val="tx2"/>
              </a:solidFill>
            </a:endParaRPr>
          </a:p>
        </p:txBody>
      </p:sp>
      <p:sp>
        <p:nvSpPr>
          <p:cNvPr id="12" name="Flowchart: Connector 11"/>
          <p:cNvSpPr/>
          <p:nvPr/>
        </p:nvSpPr>
        <p:spPr>
          <a:xfrm>
            <a:off x="2004628" y="3229959"/>
            <a:ext cx="2502886" cy="242099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b="1" dirty="0" smtClean="0">
              <a:solidFill>
                <a:schemeClr val="tx1"/>
              </a:solidFill>
              <a:latin typeface="Roboto" panose="02000000000000000000" pitchFamily="2" charset="0"/>
              <a:ea typeface="Roboto" panose="02000000000000000000" pitchFamily="2" charset="0"/>
            </a:endParaRPr>
          </a:p>
          <a:p>
            <a:pPr lvl="0"/>
            <a:endParaRPr lang="en-GB" b="1" dirty="0">
              <a:solidFill>
                <a:schemeClr val="tx1"/>
              </a:solidFill>
              <a:latin typeface="Roboto" panose="02000000000000000000" pitchFamily="2" charset="0"/>
              <a:ea typeface="Roboto" panose="02000000000000000000" pitchFamily="2" charset="0"/>
            </a:endParaRPr>
          </a:p>
          <a:p>
            <a:pPr lvl="0"/>
            <a:endParaRPr lang="en-GB" b="1" dirty="0" smtClean="0">
              <a:solidFill>
                <a:schemeClr val="tx1"/>
              </a:solidFill>
              <a:latin typeface="Roboto" panose="02000000000000000000" pitchFamily="2" charset="0"/>
              <a:ea typeface="Roboto" panose="02000000000000000000" pitchFamily="2" charset="0"/>
            </a:endParaRPr>
          </a:p>
          <a:p>
            <a:pPr lvl="0"/>
            <a:endParaRPr lang="en-GB" b="1" dirty="0">
              <a:solidFill>
                <a:schemeClr val="tx1"/>
              </a:solidFill>
              <a:latin typeface="Roboto" panose="02000000000000000000" pitchFamily="2" charset="0"/>
              <a:ea typeface="Roboto" panose="02000000000000000000" pitchFamily="2" charset="0"/>
            </a:endParaRPr>
          </a:p>
          <a:p>
            <a:pPr lvl="0"/>
            <a:endParaRPr lang="en-GB" b="1" dirty="0" smtClean="0">
              <a:solidFill>
                <a:schemeClr val="tx1"/>
              </a:solidFill>
              <a:latin typeface="Roboto" panose="02000000000000000000" pitchFamily="2" charset="0"/>
              <a:ea typeface="Roboto" panose="02000000000000000000" pitchFamily="2" charset="0"/>
            </a:endParaRPr>
          </a:p>
          <a:p>
            <a:pPr lvl="0"/>
            <a:endParaRPr lang="en-GB" b="1" dirty="0">
              <a:solidFill>
                <a:schemeClr val="tx1"/>
              </a:solidFill>
              <a:latin typeface="Roboto" panose="02000000000000000000" pitchFamily="2" charset="0"/>
              <a:ea typeface="Roboto" panose="02000000000000000000" pitchFamily="2" charset="0"/>
            </a:endParaRPr>
          </a:p>
          <a:p>
            <a:pPr lvl="0"/>
            <a:endParaRPr lang="en-GB" b="1" dirty="0" smtClean="0">
              <a:solidFill>
                <a:schemeClr val="tx1"/>
              </a:solidFill>
              <a:latin typeface="Roboto" panose="02000000000000000000" pitchFamily="2" charset="0"/>
              <a:ea typeface="Roboto" panose="02000000000000000000" pitchFamily="2" charset="0"/>
            </a:endParaRPr>
          </a:p>
          <a:p>
            <a:pPr lvl="0"/>
            <a:r>
              <a:rPr lang="en-GB" b="1" dirty="0" smtClean="0">
                <a:solidFill>
                  <a:schemeClr val="tx1"/>
                </a:solidFill>
                <a:latin typeface="Roboto" panose="02000000000000000000" pitchFamily="2" charset="0"/>
                <a:ea typeface="Roboto" panose="02000000000000000000" pitchFamily="2" charset="0"/>
              </a:rPr>
              <a:t>CONVENIENCE</a:t>
            </a:r>
          </a:p>
          <a:p>
            <a:pPr lvl="0"/>
            <a:endParaRPr lang="en-GB" sz="1400" dirty="0" smtClean="0">
              <a:solidFill>
                <a:schemeClr val="tx1"/>
              </a:solidFill>
              <a:latin typeface="Roboto" panose="02000000000000000000" pitchFamily="2" charset="0"/>
              <a:ea typeface="Roboto" panose="02000000000000000000" pitchFamily="2" charset="0"/>
            </a:endParaRPr>
          </a:p>
          <a:p>
            <a:pPr lvl="0"/>
            <a:endParaRPr lang="en-GB" sz="1500" dirty="0">
              <a:solidFill>
                <a:schemeClr val="tx1"/>
              </a:solidFill>
              <a:latin typeface="Roboto" panose="02000000000000000000" pitchFamily="2" charset="0"/>
              <a:ea typeface="Roboto" panose="02000000000000000000" pitchFamily="2" charset="0"/>
            </a:endParaRPr>
          </a:p>
          <a:p>
            <a:pPr lvl="0"/>
            <a:endParaRPr lang="en-GB" sz="1500" dirty="0"/>
          </a:p>
          <a:p>
            <a:pPr algn="ctr"/>
            <a:endParaRPr lang="en-GB" sz="1400" b="1" dirty="0" smtClean="0">
              <a:solidFill>
                <a:schemeClr val="tx2"/>
              </a:solidFill>
            </a:endParaRPr>
          </a:p>
          <a:p>
            <a:pPr algn="ctr"/>
            <a:endParaRPr lang="en-GB" b="1" dirty="0">
              <a:solidFill>
                <a:schemeClr val="tx2"/>
              </a:solidFill>
            </a:endParaRPr>
          </a:p>
          <a:p>
            <a:pPr algn="ctr"/>
            <a:endParaRPr lang="en-GB" b="1" dirty="0" smtClean="0">
              <a:solidFill>
                <a:schemeClr val="tx2"/>
              </a:solidFill>
            </a:endParaRPr>
          </a:p>
          <a:p>
            <a:pPr algn="ctr"/>
            <a:endParaRPr lang="en-GB" b="1" dirty="0">
              <a:solidFill>
                <a:schemeClr val="tx2"/>
              </a:solidFill>
            </a:endParaRPr>
          </a:p>
          <a:p>
            <a:pPr algn="ctr"/>
            <a:endParaRPr lang="en-GB" b="1" dirty="0">
              <a:solidFill>
                <a:schemeClr val="tx2"/>
              </a:solidFill>
            </a:endParaRPr>
          </a:p>
        </p:txBody>
      </p:sp>
      <p:sp>
        <p:nvSpPr>
          <p:cNvPr id="13" name="Flowchart: Connector 12"/>
          <p:cNvSpPr/>
          <p:nvPr/>
        </p:nvSpPr>
        <p:spPr>
          <a:xfrm>
            <a:off x="4131526" y="3229959"/>
            <a:ext cx="2502886" cy="242099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GB" b="1" dirty="0" smtClean="0">
                <a:solidFill>
                  <a:schemeClr val="tx1"/>
                </a:solidFill>
                <a:latin typeface="Roboto" panose="02000000000000000000" pitchFamily="2" charset="0"/>
                <a:ea typeface="Roboto" panose="02000000000000000000" pitchFamily="2" charset="0"/>
              </a:rPr>
              <a:t> </a:t>
            </a:r>
          </a:p>
          <a:p>
            <a:pPr lvl="0"/>
            <a:endParaRPr lang="en-GB" b="1" dirty="0">
              <a:solidFill>
                <a:schemeClr val="tx1"/>
              </a:solidFill>
              <a:latin typeface="Roboto" panose="02000000000000000000" pitchFamily="2" charset="0"/>
              <a:ea typeface="Roboto" panose="02000000000000000000" pitchFamily="2" charset="0"/>
            </a:endParaRPr>
          </a:p>
          <a:p>
            <a:pPr lvl="0"/>
            <a:endParaRPr lang="en-GB" b="1" dirty="0" smtClean="0">
              <a:solidFill>
                <a:schemeClr val="tx1"/>
              </a:solidFill>
              <a:latin typeface="Roboto" panose="02000000000000000000" pitchFamily="2" charset="0"/>
              <a:ea typeface="Roboto" panose="02000000000000000000" pitchFamily="2" charset="0"/>
            </a:endParaRPr>
          </a:p>
          <a:p>
            <a:pPr lvl="0"/>
            <a:endParaRPr lang="en-GB" b="1" dirty="0" smtClean="0">
              <a:solidFill>
                <a:schemeClr val="tx1"/>
              </a:solidFill>
              <a:latin typeface="Roboto" panose="02000000000000000000" pitchFamily="2" charset="0"/>
              <a:ea typeface="Roboto" panose="02000000000000000000" pitchFamily="2" charset="0"/>
            </a:endParaRPr>
          </a:p>
          <a:p>
            <a:pPr lvl="0" algn="ctr"/>
            <a:endParaRPr lang="en-GB" b="1" dirty="0" smtClean="0">
              <a:solidFill>
                <a:schemeClr val="tx1"/>
              </a:solidFill>
              <a:latin typeface="Roboto" panose="02000000000000000000" pitchFamily="2" charset="0"/>
              <a:ea typeface="Roboto" panose="02000000000000000000" pitchFamily="2" charset="0"/>
            </a:endParaRPr>
          </a:p>
          <a:p>
            <a:pPr lvl="0" algn="ctr"/>
            <a:endParaRPr lang="en-GB" b="1" dirty="0">
              <a:solidFill>
                <a:schemeClr val="tx1"/>
              </a:solidFill>
              <a:latin typeface="Roboto" panose="02000000000000000000" pitchFamily="2" charset="0"/>
              <a:ea typeface="Roboto" panose="02000000000000000000" pitchFamily="2" charset="0"/>
            </a:endParaRPr>
          </a:p>
          <a:p>
            <a:pPr lvl="0" algn="ctr"/>
            <a:endParaRPr lang="en-GB" b="1" dirty="0" smtClean="0">
              <a:solidFill>
                <a:schemeClr val="tx1"/>
              </a:solidFill>
              <a:latin typeface="Roboto" panose="02000000000000000000" pitchFamily="2" charset="0"/>
              <a:ea typeface="Roboto" panose="02000000000000000000" pitchFamily="2" charset="0"/>
            </a:endParaRPr>
          </a:p>
          <a:p>
            <a:pPr lvl="0" algn="ctr"/>
            <a:r>
              <a:rPr lang="en-GB" b="1" dirty="0" smtClean="0">
                <a:solidFill>
                  <a:schemeClr val="tx1"/>
                </a:solidFill>
                <a:latin typeface="Roboto" panose="02000000000000000000" pitchFamily="2" charset="0"/>
                <a:ea typeface="Roboto" panose="02000000000000000000" pitchFamily="2" charset="0"/>
              </a:rPr>
              <a:t>CONFIDENCE</a:t>
            </a:r>
          </a:p>
          <a:p>
            <a:pPr lvl="0" algn="ctr"/>
            <a:r>
              <a:rPr lang="en-GB" b="1" dirty="0" smtClean="0">
                <a:solidFill>
                  <a:schemeClr val="tx1"/>
                </a:solidFill>
                <a:latin typeface="Roboto" panose="02000000000000000000" pitchFamily="2" charset="0"/>
                <a:ea typeface="Roboto" panose="02000000000000000000" pitchFamily="2" charset="0"/>
              </a:rPr>
              <a:t> </a:t>
            </a:r>
          </a:p>
          <a:p>
            <a:pPr lvl="0"/>
            <a:endParaRPr lang="en-GB" sz="1500" dirty="0">
              <a:solidFill>
                <a:schemeClr val="tx1"/>
              </a:solidFill>
              <a:latin typeface="Roboto" panose="02000000000000000000" pitchFamily="2" charset="0"/>
              <a:ea typeface="Roboto" panose="02000000000000000000" pitchFamily="2" charset="0"/>
            </a:endParaRPr>
          </a:p>
          <a:p>
            <a:pPr lvl="0"/>
            <a:endParaRPr lang="en-GB" sz="1500" dirty="0"/>
          </a:p>
          <a:p>
            <a:pPr algn="ctr"/>
            <a:endParaRPr lang="en-GB" sz="1400" b="1" dirty="0" smtClean="0">
              <a:solidFill>
                <a:schemeClr val="tx2"/>
              </a:solidFill>
            </a:endParaRPr>
          </a:p>
          <a:p>
            <a:pPr algn="ctr"/>
            <a:endParaRPr lang="en-GB" b="1" dirty="0">
              <a:solidFill>
                <a:schemeClr val="tx2"/>
              </a:solidFill>
            </a:endParaRPr>
          </a:p>
          <a:p>
            <a:pPr algn="ctr"/>
            <a:endParaRPr lang="en-GB" b="1" dirty="0" smtClean="0">
              <a:solidFill>
                <a:schemeClr val="tx2"/>
              </a:solidFill>
            </a:endParaRPr>
          </a:p>
          <a:p>
            <a:pPr algn="ctr"/>
            <a:endParaRPr lang="en-GB" b="1" dirty="0">
              <a:solidFill>
                <a:schemeClr val="tx2"/>
              </a:solidFill>
            </a:endParaRPr>
          </a:p>
          <a:p>
            <a:pPr algn="ctr"/>
            <a:endParaRPr lang="en-GB" b="1" dirty="0">
              <a:solidFill>
                <a:schemeClr val="tx2"/>
              </a:solidFill>
            </a:endParaRPr>
          </a:p>
        </p:txBody>
      </p:sp>
      <p:sp>
        <p:nvSpPr>
          <p:cNvPr id="8" name="Rectangle 7"/>
          <p:cNvSpPr/>
          <p:nvPr/>
        </p:nvSpPr>
        <p:spPr>
          <a:xfrm>
            <a:off x="-15820" y="6538915"/>
            <a:ext cx="8517356" cy="276999"/>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SAGE Working Group, 2014. Report of the SAGE working group on vaccine hesitancy. </a:t>
            </a:r>
            <a:r>
              <a:rPr lang="en-GB" sz="1200" i="1" dirty="0">
                <a:solidFill>
                  <a:schemeClr val="bg1"/>
                </a:solidFill>
                <a:latin typeface="Roboto" panose="02000000000000000000" pitchFamily="2" charset="0"/>
                <a:ea typeface="Roboto" panose="02000000000000000000" pitchFamily="2" charset="0"/>
              </a:rPr>
              <a:t>Geneva: World Health Organization</a:t>
            </a:r>
            <a:r>
              <a:rPr lang="en-GB" sz="1200" dirty="0">
                <a:solidFill>
                  <a:schemeClr val="bg1"/>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399589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706" y="365128"/>
            <a:ext cx="7314516" cy="1325563"/>
          </a:xfrm>
        </p:spPr>
        <p:txBody>
          <a:bodyPr/>
          <a:lstStyle/>
          <a:p>
            <a:r>
              <a:rPr lang="en-GB" dirty="0" smtClean="0"/>
              <a:t>What determines vaccine hesitancy?</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a:t>D</a:t>
            </a:r>
            <a:r>
              <a:rPr lang="en-GB" sz="1800" dirty="0" smtClean="0"/>
              <a:t>ecisions </a:t>
            </a:r>
            <a:r>
              <a:rPr lang="en-GB" sz="1800" dirty="0"/>
              <a:t>surrounding vaccination, and reasons underpinning refusal are complex, </a:t>
            </a:r>
            <a:r>
              <a:rPr lang="en-GB" sz="1800" dirty="0" smtClean="0"/>
              <a:t>determined </a:t>
            </a:r>
            <a:r>
              <a:rPr lang="en-GB" sz="1800" dirty="0"/>
              <a:t>by</a:t>
            </a:r>
            <a:r>
              <a:rPr lang="en-GB" sz="1800" dirty="0" smtClean="0"/>
              <a:t>:</a:t>
            </a:r>
          </a:p>
          <a:p>
            <a:pPr marL="0" indent="0">
              <a:buNone/>
            </a:pPr>
            <a:endParaRPr lang="en-GB" sz="1800" dirty="0"/>
          </a:p>
          <a:p>
            <a:endParaRPr lang="en-GB" sz="1800" dirty="0"/>
          </a:p>
          <a:p>
            <a:pPr lvl="1"/>
            <a:r>
              <a:rPr lang="en-GB" sz="1800" b="1" dirty="0"/>
              <a:t>Contextual </a:t>
            </a:r>
            <a:r>
              <a:rPr lang="en-GB" sz="1800" b="1" dirty="0" smtClean="0"/>
              <a:t>influences</a:t>
            </a:r>
            <a:r>
              <a:rPr lang="en-GB" sz="1800" dirty="0" smtClean="0"/>
              <a:t>: </a:t>
            </a:r>
            <a:r>
              <a:rPr lang="en-GB" sz="1800" dirty="0"/>
              <a:t>media, environment, </a:t>
            </a:r>
            <a:r>
              <a:rPr lang="en-GB" sz="1800" dirty="0" smtClean="0"/>
              <a:t>politics</a:t>
            </a:r>
            <a:endParaRPr lang="en-GB" sz="1800" dirty="0"/>
          </a:p>
          <a:p>
            <a:pPr lvl="1"/>
            <a:endParaRPr lang="en-GB" sz="1800" dirty="0"/>
          </a:p>
          <a:p>
            <a:pPr lvl="1"/>
            <a:r>
              <a:rPr lang="en-GB" sz="1800" b="1" dirty="0"/>
              <a:t>Individual and group </a:t>
            </a:r>
            <a:r>
              <a:rPr lang="en-GB" sz="1800" b="1" dirty="0" smtClean="0"/>
              <a:t>influences: </a:t>
            </a:r>
            <a:r>
              <a:rPr lang="en-GB" sz="1800" dirty="0" smtClean="0"/>
              <a:t>arising from personal perception of the vaccine or influences of the social/peer environment </a:t>
            </a:r>
            <a:endParaRPr lang="en-GB" sz="1800" dirty="0"/>
          </a:p>
          <a:p>
            <a:pPr lvl="1"/>
            <a:endParaRPr lang="en-GB" sz="1800" dirty="0"/>
          </a:p>
          <a:p>
            <a:pPr lvl="1"/>
            <a:r>
              <a:rPr lang="en-GB" sz="1800" b="1" dirty="0"/>
              <a:t>Vaccine/vaccination specific factors: </a:t>
            </a:r>
            <a:r>
              <a:rPr lang="en-GB" sz="1800" dirty="0" smtClean="0"/>
              <a:t>directly related to the vaccine/vaccination, e.g. mode </a:t>
            </a:r>
            <a:r>
              <a:rPr lang="en-GB" sz="1800" dirty="0"/>
              <a:t>of administration, reliability and source of vaccine and knowledge base/attitude</a:t>
            </a:r>
          </a:p>
        </p:txBody>
      </p:sp>
      <p:sp>
        <p:nvSpPr>
          <p:cNvPr id="4" name="Slide Number Placeholder 3"/>
          <p:cNvSpPr>
            <a:spLocks noGrp="1"/>
          </p:cNvSpPr>
          <p:nvPr>
            <p:ph type="sldNum" sz="quarter" idx="12"/>
          </p:nvPr>
        </p:nvSpPr>
        <p:spPr/>
        <p:txBody>
          <a:bodyPr/>
          <a:lstStyle/>
          <a:p>
            <a:fld id="{36037547-9C48-461A-80E3-77CA0E9B3753}" type="slidenum">
              <a:rPr lang="en-GB" smtClean="0"/>
              <a:t>28</a:t>
            </a:fld>
            <a:endParaRPr lang="en-GB"/>
          </a:p>
        </p:txBody>
      </p:sp>
      <p:sp>
        <p:nvSpPr>
          <p:cNvPr id="6" name="Rectangle 5"/>
          <p:cNvSpPr/>
          <p:nvPr/>
        </p:nvSpPr>
        <p:spPr>
          <a:xfrm>
            <a:off x="87050" y="6538915"/>
            <a:ext cx="8517356" cy="276999"/>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SAGE Working Group, 2014. Report of the SAGE working group on vaccine hesitancy. </a:t>
            </a:r>
            <a:r>
              <a:rPr lang="en-GB" sz="1200" i="1" dirty="0">
                <a:solidFill>
                  <a:schemeClr val="bg1"/>
                </a:solidFill>
                <a:latin typeface="Roboto" panose="02000000000000000000" pitchFamily="2" charset="0"/>
                <a:ea typeface="Roboto" panose="02000000000000000000" pitchFamily="2" charset="0"/>
              </a:rPr>
              <a:t>Geneva: World Health Organization</a:t>
            </a:r>
            <a:r>
              <a:rPr lang="en-GB" sz="1200" dirty="0">
                <a:solidFill>
                  <a:schemeClr val="bg1"/>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396174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picture of vaccine hesitancy</a:t>
            </a:r>
          </a:p>
        </p:txBody>
      </p:sp>
      <p:pic>
        <p:nvPicPr>
          <p:cNvPr id="5" name="Content Placeholder 4"/>
          <p:cNvPicPr>
            <a:picLocks noGrp="1" noChangeAspect="1"/>
          </p:cNvPicPr>
          <p:nvPr>
            <p:ph idx="1"/>
          </p:nvPr>
        </p:nvPicPr>
        <p:blipFill>
          <a:blip r:embed="rId3"/>
          <a:stretch>
            <a:fillRect/>
          </a:stretch>
        </p:blipFill>
        <p:spPr>
          <a:xfrm>
            <a:off x="1341384" y="1690691"/>
            <a:ext cx="6283431" cy="4351338"/>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29</a:t>
            </a:fld>
            <a:endParaRPr lang="en-GB"/>
          </a:p>
        </p:txBody>
      </p:sp>
      <p:sp>
        <p:nvSpPr>
          <p:cNvPr id="6" name="Rectangle 5"/>
          <p:cNvSpPr/>
          <p:nvPr/>
        </p:nvSpPr>
        <p:spPr>
          <a:xfrm>
            <a:off x="0" y="6304002"/>
            <a:ext cx="8126730" cy="553998"/>
          </a:xfrm>
          <a:prstGeom prst="rect">
            <a:avLst/>
          </a:prstGeom>
        </p:spPr>
        <p:txBody>
          <a:bodyPr wrap="square">
            <a:spAutoFit/>
          </a:bodyPr>
          <a:lstStyle/>
          <a:p>
            <a:r>
              <a:rPr lang="en-GB" sz="1200" dirty="0">
                <a:solidFill>
                  <a:schemeClr val="bg1"/>
                </a:solidFill>
                <a:latin typeface="Arial" panose="020B0604020202020204" pitchFamily="34" charset="0"/>
              </a:rPr>
              <a:t>Lane, S., MacDonald, N.E., Marti, M. and </a:t>
            </a:r>
            <a:r>
              <a:rPr lang="en-GB" sz="1200" dirty="0" err="1">
                <a:solidFill>
                  <a:schemeClr val="bg1"/>
                </a:solidFill>
                <a:latin typeface="Arial" panose="020B0604020202020204" pitchFamily="34" charset="0"/>
              </a:rPr>
              <a:t>Dumolard</a:t>
            </a:r>
            <a:r>
              <a:rPr lang="en-GB" sz="1200" dirty="0">
                <a:solidFill>
                  <a:schemeClr val="bg1"/>
                </a:solidFill>
                <a:latin typeface="Arial" panose="020B0604020202020204" pitchFamily="34" charset="0"/>
              </a:rPr>
              <a:t>, L., 2018. Vaccine hesitancy around the globe: Analysis of three years of WHO/UNICEF Joint Reporting Form data-2015–2017. </a:t>
            </a:r>
            <a:r>
              <a:rPr lang="en-GB" sz="1200" i="1" dirty="0">
                <a:solidFill>
                  <a:schemeClr val="bg1"/>
                </a:solidFill>
                <a:latin typeface="Arial" panose="020B0604020202020204" pitchFamily="34" charset="0"/>
              </a:rPr>
              <a:t>Vaccine</a:t>
            </a:r>
            <a:r>
              <a:rPr lang="en-GB" sz="1200" dirty="0">
                <a:solidFill>
                  <a:schemeClr val="bg1"/>
                </a:solidFill>
                <a:latin typeface="Arial" panose="020B0604020202020204" pitchFamily="34" charset="0"/>
              </a:rPr>
              <a:t>, </a:t>
            </a:r>
            <a:r>
              <a:rPr lang="en-GB" sz="1200" i="1" dirty="0">
                <a:solidFill>
                  <a:schemeClr val="bg1"/>
                </a:solidFill>
                <a:latin typeface="Arial" panose="020B0604020202020204" pitchFamily="34" charset="0"/>
              </a:rPr>
              <a:t>36</a:t>
            </a:r>
            <a:r>
              <a:rPr lang="en-GB" sz="1200" dirty="0">
                <a:solidFill>
                  <a:schemeClr val="bg1"/>
                </a:solidFill>
                <a:latin typeface="Arial" panose="020B0604020202020204" pitchFamily="34" charset="0"/>
              </a:rPr>
              <a:t>(26), pp.3861-3867</a:t>
            </a:r>
            <a:r>
              <a:rPr lang="en-GB" dirty="0">
                <a:solidFill>
                  <a:srgbClr val="222222"/>
                </a:solidFill>
                <a:latin typeface="Arial" panose="020B0604020202020204" pitchFamily="34" charset="0"/>
              </a:rPr>
              <a:t>.</a:t>
            </a:r>
            <a:endParaRPr lang="en-GB" dirty="0"/>
          </a:p>
        </p:txBody>
      </p:sp>
    </p:spTree>
    <p:extLst>
      <p:ext uri="{BB962C8B-B14F-4D97-AF65-F5344CB8AC3E}">
        <p14:creationId xmlns:p14="http://schemas.microsoft.com/office/powerpoint/2010/main" val="2647617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b="1" dirty="0" smtClean="0"/>
              <a:t>Importance of preventing meningitis: burden and impact of disease </a:t>
            </a:r>
            <a:endParaRPr lang="en-GB" sz="2000" b="1" dirty="0"/>
          </a:p>
          <a:p>
            <a:endParaRPr lang="en-GB" sz="2000" dirty="0" smtClean="0"/>
          </a:p>
          <a:p>
            <a:r>
              <a:rPr lang="en-GB" sz="2000" dirty="0" smtClean="0">
                <a:solidFill>
                  <a:schemeClr val="bg1">
                    <a:lumMod val="75000"/>
                  </a:schemeClr>
                </a:solidFill>
              </a:rPr>
              <a:t>Why some people don’t take up their life saving vaccines: defining the spectrum of vaccine hesitancy</a:t>
            </a:r>
          </a:p>
          <a:p>
            <a:endParaRPr lang="en-GB" sz="2000" dirty="0">
              <a:solidFill>
                <a:schemeClr val="bg1">
                  <a:lumMod val="75000"/>
                </a:schemeClr>
              </a:solidFill>
            </a:endParaRPr>
          </a:p>
          <a:p>
            <a:r>
              <a:rPr lang="en-GB" sz="2000" dirty="0">
                <a:solidFill>
                  <a:schemeClr val="bg1">
                    <a:lumMod val="75000"/>
                  </a:schemeClr>
                </a:solidFill>
              </a:rPr>
              <a:t>The importance of advocacy and the patient perspective in building confidence for meningitis vaccines</a:t>
            </a:r>
          </a:p>
          <a:p>
            <a:pPr marL="0" indent="0">
              <a:buNone/>
            </a:pPr>
            <a:endParaRPr lang="en-GB" sz="2000" dirty="0" smtClean="0">
              <a:solidFill>
                <a:schemeClr val="bg1">
                  <a:lumMod val="75000"/>
                </a:schemeClr>
              </a:solidFill>
            </a:endParaRPr>
          </a:p>
          <a:p>
            <a:r>
              <a:rPr lang="en-GB" sz="2000" dirty="0" smtClean="0">
                <a:solidFill>
                  <a:schemeClr val="bg1">
                    <a:lumMod val="75000"/>
                  </a:schemeClr>
                </a:solidFill>
              </a:rPr>
              <a:t>Reviewing approaches to communicating with those who are hesitant</a:t>
            </a:r>
          </a:p>
          <a:p>
            <a:endParaRPr lang="en-GB" sz="2000" dirty="0" smtClean="0">
              <a:solidFill>
                <a:schemeClr val="bg1">
                  <a:lumMod val="75000"/>
                </a:schemeClr>
              </a:solidFill>
            </a:endParaRPr>
          </a:p>
          <a:p>
            <a:endParaRPr lang="en-GB" sz="2400" dirty="0"/>
          </a:p>
        </p:txBody>
      </p:sp>
      <p:sp>
        <p:nvSpPr>
          <p:cNvPr id="2" name="Slide Number Placeholder 1"/>
          <p:cNvSpPr>
            <a:spLocks noGrp="1"/>
          </p:cNvSpPr>
          <p:nvPr>
            <p:ph type="sldNum" sz="quarter" idx="12"/>
          </p:nvPr>
        </p:nvSpPr>
        <p:spPr/>
        <p:txBody>
          <a:bodyPr/>
          <a:lstStyle/>
          <a:p>
            <a:fld id="{36037547-9C48-461A-80E3-77CA0E9B3753}" type="slidenum">
              <a:rPr lang="en-GB" smtClean="0"/>
              <a:t>3</a:t>
            </a:fld>
            <a:endParaRPr lang="en-GB" dirty="0"/>
          </a:p>
        </p:txBody>
      </p:sp>
    </p:spTree>
    <p:extLst>
      <p:ext uri="{BB962C8B-B14F-4D97-AF65-F5344CB8AC3E}">
        <p14:creationId xmlns:p14="http://schemas.microsoft.com/office/powerpoint/2010/main" val="2314692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three determinants of vaccine hesitancy</a:t>
            </a:r>
            <a:endParaRPr lang="en-GB" dirty="0"/>
          </a:p>
        </p:txBody>
      </p:sp>
      <p:sp>
        <p:nvSpPr>
          <p:cNvPr id="3" name="Content Placeholder 2"/>
          <p:cNvSpPr>
            <a:spLocks noGrp="1"/>
          </p:cNvSpPr>
          <p:nvPr>
            <p:ph idx="1"/>
          </p:nvPr>
        </p:nvSpPr>
        <p:spPr/>
        <p:txBody>
          <a:bodyPr/>
          <a:lstStyle/>
          <a:p>
            <a:pPr marL="0" indent="0">
              <a:buNone/>
            </a:pPr>
            <a:r>
              <a:rPr lang="en-GB" sz="1800" dirty="0" smtClean="0"/>
              <a:t>Research has revealed the top three cited reasons for vaccine hesitancy globally are:</a:t>
            </a:r>
          </a:p>
          <a:p>
            <a:pPr marL="0" indent="0">
              <a:buNone/>
            </a:pPr>
            <a:endParaRPr lang="en-GB" sz="1800" dirty="0" smtClean="0"/>
          </a:p>
          <a:p>
            <a:pPr marL="0" indent="0">
              <a:buNone/>
            </a:pPr>
            <a:endParaRPr lang="en-GB" sz="1800" dirty="0"/>
          </a:p>
          <a:p>
            <a:pPr marL="342900" indent="-342900">
              <a:buAutoNum type="arabicPeriod"/>
            </a:pPr>
            <a:r>
              <a:rPr lang="en-GB" sz="1800" dirty="0" smtClean="0"/>
              <a:t>Risk-benefit (scientific evidence) e.g. vaccine safety concerns of fear of side effects</a:t>
            </a:r>
          </a:p>
          <a:p>
            <a:pPr marL="342900" indent="-342900">
              <a:buAutoNum type="arabicPeriod"/>
            </a:pPr>
            <a:endParaRPr lang="en-GB" sz="1800" dirty="0"/>
          </a:p>
          <a:p>
            <a:pPr marL="342900" indent="-342900">
              <a:buAutoNum type="arabicPeriod"/>
            </a:pPr>
            <a:r>
              <a:rPr lang="en-GB" sz="1800" dirty="0" smtClean="0"/>
              <a:t>Lack of knowledge and awareness of vaccination and its importance</a:t>
            </a:r>
          </a:p>
          <a:p>
            <a:pPr marL="342900" indent="-342900">
              <a:buAutoNum type="arabicPeriod"/>
            </a:pPr>
            <a:endParaRPr lang="en-GB" sz="1800" dirty="0"/>
          </a:p>
          <a:p>
            <a:pPr marL="342900" indent="-342900">
              <a:buAutoNum type="arabicPeriod"/>
            </a:pPr>
            <a:r>
              <a:rPr lang="en-GB" sz="1800" dirty="0"/>
              <a:t>R</a:t>
            </a:r>
            <a:r>
              <a:rPr lang="en-GB" sz="1800" dirty="0" smtClean="0"/>
              <a:t>eligion</a:t>
            </a:r>
            <a:r>
              <a:rPr lang="en-GB" sz="1800" dirty="0"/>
              <a:t>, culture, gender and socioeconomic issues regarding vaccines </a:t>
            </a:r>
            <a:endParaRPr lang="en-GB" sz="1800" dirty="0" smtClean="0"/>
          </a:p>
          <a:p>
            <a:pPr marL="342900" indent="-342900">
              <a:buAutoNum type="arabicPeriod"/>
            </a:pPr>
            <a:endParaRPr lang="en-GB" sz="1800" dirty="0"/>
          </a:p>
          <a:p>
            <a:pPr marL="342900" indent="-342900">
              <a:buAutoNum type="arabicPeriod"/>
            </a:pPr>
            <a:endParaRPr lang="en-GB" dirty="0" smtClean="0"/>
          </a:p>
          <a:p>
            <a:pPr marL="342900" indent="-342900">
              <a:buAutoNum type="arabicPeriod"/>
            </a:pP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30</a:t>
            </a:fld>
            <a:endParaRPr lang="en-GB"/>
          </a:p>
        </p:txBody>
      </p:sp>
      <p:sp>
        <p:nvSpPr>
          <p:cNvPr id="5" name="Rectangle 4"/>
          <p:cNvSpPr/>
          <p:nvPr/>
        </p:nvSpPr>
        <p:spPr>
          <a:xfrm>
            <a:off x="120650" y="6291302"/>
            <a:ext cx="7460021" cy="553998"/>
          </a:xfrm>
          <a:prstGeom prst="rect">
            <a:avLst/>
          </a:prstGeom>
        </p:spPr>
        <p:txBody>
          <a:bodyPr wrap="square">
            <a:spAutoFit/>
          </a:bodyPr>
          <a:lstStyle/>
          <a:p>
            <a:r>
              <a:rPr lang="en-GB" sz="1200" dirty="0">
                <a:solidFill>
                  <a:schemeClr val="bg1"/>
                </a:solidFill>
                <a:latin typeface="Arial" panose="020B0604020202020204" pitchFamily="34" charset="0"/>
              </a:rPr>
              <a:t>Lane, S., MacDonald, N.E., Marti, M. and </a:t>
            </a:r>
            <a:r>
              <a:rPr lang="en-GB" sz="1200" dirty="0" err="1">
                <a:solidFill>
                  <a:schemeClr val="bg1"/>
                </a:solidFill>
                <a:latin typeface="Arial" panose="020B0604020202020204" pitchFamily="34" charset="0"/>
              </a:rPr>
              <a:t>Dumolard</a:t>
            </a:r>
            <a:r>
              <a:rPr lang="en-GB" sz="1200" dirty="0">
                <a:solidFill>
                  <a:schemeClr val="bg1"/>
                </a:solidFill>
                <a:latin typeface="Arial" panose="020B0604020202020204" pitchFamily="34" charset="0"/>
              </a:rPr>
              <a:t>, L., 2018. Vaccine hesitancy around the globe: Analysis of three years of WHO/UNICEF Joint Reporting Form data-2015–2017. </a:t>
            </a:r>
            <a:r>
              <a:rPr lang="en-GB" sz="1200" i="1" dirty="0">
                <a:solidFill>
                  <a:schemeClr val="bg1"/>
                </a:solidFill>
                <a:latin typeface="Arial" panose="020B0604020202020204" pitchFamily="34" charset="0"/>
              </a:rPr>
              <a:t>Vaccine</a:t>
            </a:r>
            <a:r>
              <a:rPr lang="en-GB" sz="1200" dirty="0">
                <a:solidFill>
                  <a:schemeClr val="bg1"/>
                </a:solidFill>
                <a:latin typeface="Arial" panose="020B0604020202020204" pitchFamily="34" charset="0"/>
              </a:rPr>
              <a:t>, </a:t>
            </a:r>
            <a:r>
              <a:rPr lang="en-GB" sz="1200" i="1" dirty="0">
                <a:solidFill>
                  <a:schemeClr val="bg1"/>
                </a:solidFill>
                <a:latin typeface="Arial" panose="020B0604020202020204" pitchFamily="34" charset="0"/>
              </a:rPr>
              <a:t>36</a:t>
            </a:r>
            <a:r>
              <a:rPr lang="en-GB" sz="1200" dirty="0">
                <a:solidFill>
                  <a:schemeClr val="bg1"/>
                </a:solidFill>
                <a:latin typeface="Arial" panose="020B0604020202020204" pitchFamily="34" charset="0"/>
              </a:rPr>
              <a:t>(26), pp.3861-3867</a:t>
            </a:r>
            <a:r>
              <a:rPr lang="en-GB" dirty="0">
                <a:solidFill>
                  <a:srgbClr val="222222"/>
                </a:solidFill>
                <a:latin typeface="Arial" panose="020B0604020202020204" pitchFamily="34" charset="0"/>
              </a:rPr>
              <a:t>.</a:t>
            </a:r>
            <a:endParaRPr lang="en-GB" dirty="0"/>
          </a:p>
        </p:txBody>
      </p:sp>
    </p:spTree>
    <p:extLst>
      <p:ext uri="{BB962C8B-B14F-4D97-AF65-F5344CB8AC3E}">
        <p14:creationId xmlns:p14="http://schemas.microsoft.com/office/powerpoint/2010/main" val="2503510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COVID-19 vaccines and vaccine hesitancy</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31</a:t>
            </a:fld>
            <a:endParaRPr lang="en-GB"/>
          </a:p>
        </p:txBody>
      </p:sp>
      <p:pic>
        <p:nvPicPr>
          <p:cNvPr id="3" name="Content Placeholder 2"/>
          <p:cNvPicPr>
            <a:picLocks noGrp="1" noChangeAspect="1"/>
          </p:cNvPicPr>
          <p:nvPr>
            <p:ph idx="1"/>
          </p:nvPr>
        </p:nvPicPr>
        <p:blipFill rotWithShape="1">
          <a:blip r:embed="rId3"/>
          <a:srcRect l="985" t="25027" r="51970" b="26377"/>
          <a:stretch/>
        </p:blipFill>
        <p:spPr>
          <a:xfrm>
            <a:off x="628650" y="1690691"/>
            <a:ext cx="7315200" cy="4250417"/>
          </a:xfrm>
          <a:prstGeom prst="rect">
            <a:avLst/>
          </a:prstGeom>
        </p:spPr>
      </p:pic>
    </p:spTree>
    <p:extLst>
      <p:ext uri="{BB962C8B-B14F-4D97-AF65-F5344CB8AC3E}">
        <p14:creationId xmlns:p14="http://schemas.microsoft.com/office/powerpoint/2010/main" val="323381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6037547-9C48-461A-80E3-77CA0E9B3753}" type="slidenum">
              <a:rPr lang="en-GB" smtClean="0"/>
              <a:t>32</a:t>
            </a:fld>
            <a:endParaRPr lang="en-GB"/>
          </a:p>
        </p:txBody>
      </p:sp>
      <p:pic>
        <p:nvPicPr>
          <p:cNvPr id="5" name="Content Placeholder 4"/>
          <p:cNvPicPr>
            <a:picLocks noGrp="1" noChangeAspect="1"/>
          </p:cNvPicPr>
          <p:nvPr>
            <p:ph idx="1"/>
          </p:nvPr>
        </p:nvPicPr>
        <p:blipFill>
          <a:blip r:embed="rId3"/>
          <a:stretch>
            <a:fillRect/>
          </a:stretch>
        </p:blipFill>
        <p:spPr>
          <a:xfrm>
            <a:off x="1669133" y="117445"/>
            <a:ext cx="5254089" cy="3365055"/>
          </a:xfrm>
          <a:prstGeom prst="rect">
            <a:avLst/>
          </a:prstGeom>
        </p:spPr>
      </p:pic>
      <p:pic>
        <p:nvPicPr>
          <p:cNvPr id="6" name="Picture 5"/>
          <p:cNvPicPr>
            <a:picLocks noChangeAspect="1"/>
          </p:cNvPicPr>
          <p:nvPr/>
        </p:nvPicPr>
        <p:blipFill rotWithShape="1">
          <a:blip r:embed="rId4"/>
          <a:srcRect l="15266" t="22367" r="28155" b="4388"/>
          <a:stretch/>
        </p:blipFill>
        <p:spPr>
          <a:xfrm>
            <a:off x="5013135" y="3274391"/>
            <a:ext cx="3820174" cy="2781841"/>
          </a:xfrm>
          <a:prstGeom prst="rect">
            <a:avLst/>
          </a:prstGeom>
        </p:spPr>
      </p:pic>
      <p:pic>
        <p:nvPicPr>
          <p:cNvPr id="7" name="Picture 6"/>
          <p:cNvPicPr>
            <a:picLocks noChangeAspect="1"/>
          </p:cNvPicPr>
          <p:nvPr/>
        </p:nvPicPr>
        <p:blipFill>
          <a:blip r:embed="rId5"/>
          <a:stretch>
            <a:fillRect/>
          </a:stretch>
        </p:blipFill>
        <p:spPr>
          <a:xfrm>
            <a:off x="245778" y="3637010"/>
            <a:ext cx="4678878" cy="2056605"/>
          </a:xfrm>
          <a:prstGeom prst="rect">
            <a:avLst/>
          </a:prstGeom>
        </p:spPr>
      </p:pic>
    </p:spTree>
    <p:extLst>
      <p:ext uri="{BB962C8B-B14F-4D97-AF65-F5344CB8AC3E}">
        <p14:creationId xmlns:p14="http://schemas.microsoft.com/office/powerpoint/2010/main" val="9002866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solidFill>
                  <a:schemeClr val="bg1">
                    <a:lumMod val="85000"/>
                  </a:schemeClr>
                </a:solidFill>
              </a:rPr>
              <a:t>Importance of preventing meningitis: burden and impact of disease </a:t>
            </a:r>
            <a:endParaRPr lang="en-GB" sz="2000" dirty="0">
              <a:solidFill>
                <a:schemeClr val="bg1">
                  <a:lumMod val="85000"/>
                </a:schemeClr>
              </a:solidFill>
            </a:endParaRPr>
          </a:p>
          <a:p>
            <a:endParaRPr lang="en-GB" sz="2000" dirty="0" smtClean="0"/>
          </a:p>
          <a:p>
            <a:r>
              <a:rPr lang="en-GB" sz="2000" dirty="0" smtClean="0">
                <a:solidFill>
                  <a:schemeClr val="bg1">
                    <a:lumMod val="85000"/>
                  </a:schemeClr>
                </a:solidFill>
              </a:rPr>
              <a:t>Why some people don’t take up their life saving vaccines: defining the spectrum of vaccine hesitancy</a:t>
            </a:r>
          </a:p>
          <a:p>
            <a:endParaRPr lang="en-GB" sz="2000" dirty="0" smtClean="0">
              <a:solidFill>
                <a:schemeClr val="bg1">
                  <a:lumMod val="85000"/>
                </a:schemeClr>
              </a:solidFill>
            </a:endParaRPr>
          </a:p>
          <a:p>
            <a:r>
              <a:rPr lang="en-GB" sz="2000" b="1" dirty="0" smtClean="0"/>
              <a:t>The importance of advocacy and the patient perspective in combatting complacency, and building confidence for meningitis vaccines</a:t>
            </a:r>
          </a:p>
          <a:p>
            <a:endParaRPr lang="en-GB" sz="2400" dirty="0" smtClean="0"/>
          </a:p>
          <a:p>
            <a:r>
              <a:rPr lang="en-GB" sz="2000" dirty="0">
                <a:solidFill>
                  <a:schemeClr val="bg1">
                    <a:lumMod val="85000"/>
                  </a:schemeClr>
                </a:solidFill>
              </a:rPr>
              <a:t>Reviewing approaches to communicating with those who are hesitant</a:t>
            </a:r>
          </a:p>
          <a:p>
            <a:endParaRPr lang="en-GB"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37547-9C48-461A-80E3-77CA0E9B3753}" type="slidenum">
              <a:rPr kumimoji="0" lang="en-GB"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0074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360318" cy="1325563"/>
          </a:xfrm>
        </p:spPr>
        <p:txBody>
          <a:bodyPr/>
          <a:lstStyle/>
          <a:p>
            <a:r>
              <a:rPr lang="en-GB" dirty="0" smtClean="0"/>
              <a:t>Vaccines reduce burden of disease, which can result in complacency, and hesitancy</a:t>
            </a:r>
            <a:endParaRPr lang="en-GB" dirty="0"/>
          </a:p>
        </p:txBody>
      </p:sp>
      <p:sp>
        <p:nvSpPr>
          <p:cNvPr id="3" name="Content Placeholder 2"/>
          <p:cNvSpPr>
            <a:spLocks noGrp="1"/>
          </p:cNvSpPr>
          <p:nvPr>
            <p:ph idx="1"/>
          </p:nvPr>
        </p:nvSpPr>
        <p:spPr>
          <a:xfrm>
            <a:off x="682932" y="1563144"/>
            <a:ext cx="7886700" cy="4351338"/>
          </a:xfrm>
        </p:spPr>
        <p:txBody>
          <a:bodyPr>
            <a:normAutofit/>
          </a:bodyPr>
          <a:lstStyle/>
          <a:p>
            <a:endParaRPr lang="en-GB" sz="1700" dirty="0" smtClean="0"/>
          </a:p>
          <a:p>
            <a:endParaRPr lang="en-GB" sz="1700" dirty="0"/>
          </a:p>
        </p:txBody>
      </p:sp>
      <p:sp>
        <p:nvSpPr>
          <p:cNvPr id="4" name="Slide Number Placeholder 3"/>
          <p:cNvSpPr>
            <a:spLocks noGrp="1"/>
          </p:cNvSpPr>
          <p:nvPr>
            <p:ph type="sldNum" sz="quarter" idx="12"/>
          </p:nvPr>
        </p:nvSpPr>
        <p:spPr/>
        <p:txBody>
          <a:bodyPr/>
          <a:lstStyle/>
          <a:p>
            <a:fld id="{36037547-9C48-461A-80E3-77CA0E9B3753}" type="slidenum">
              <a:rPr lang="en-GB" smtClean="0"/>
              <a:t>34</a:t>
            </a:fld>
            <a:endParaRPr lang="en-GB"/>
          </a:p>
        </p:txBody>
      </p:sp>
      <p:pic>
        <p:nvPicPr>
          <p:cNvPr id="5" name="Picture 4"/>
          <p:cNvPicPr>
            <a:picLocks noChangeAspect="1"/>
          </p:cNvPicPr>
          <p:nvPr/>
        </p:nvPicPr>
        <p:blipFill>
          <a:blip r:embed="rId3"/>
          <a:stretch>
            <a:fillRect/>
          </a:stretch>
        </p:blipFill>
        <p:spPr>
          <a:xfrm>
            <a:off x="1336698" y="1563144"/>
            <a:ext cx="6389162" cy="3840813"/>
          </a:xfrm>
          <a:prstGeom prst="rect">
            <a:avLst/>
          </a:prstGeom>
        </p:spPr>
      </p:pic>
      <p:sp>
        <p:nvSpPr>
          <p:cNvPr id="6" name="TextBox 5"/>
          <p:cNvSpPr txBox="1"/>
          <p:nvPr/>
        </p:nvSpPr>
        <p:spPr>
          <a:xfrm>
            <a:off x="1120882" y="5514707"/>
            <a:ext cx="8723762" cy="430887"/>
          </a:xfrm>
          <a:prstGeom prst="rect">
            <a:avLst/>
          </a:prstGeom>
          <a:noFill/>
        </p:spPr>
        <p:txBody>
          <a:bodyPr wrap="square" rtlCol="0">
            <a:spAutoFit/>
          </a:bodyPr>
          <a:lstStyle/>
          <a:p>
            <a:r>
              <a:rPr lang="en-GB" sz="1100" dirty="0">
                <a:latin typeface="Roboto" panose="02000000000000000000" pitchFamily="2" charset="0"/>
                <a:ea typeface="Roboto" panose="02000000000000000000" pitchFamily="2" charset="0"/>
              </a:rPr>
              <a:t>Source</a:t>
            </a:r>
            <a:r>
              <a:rPr lang="en-GB" sz="1100" dirty="0" smtClean="0">
                <a:latin typeface="Roboto" panose="02000000000000000000" pitchFamily="2" charset="0"/>
                <a:ea typeface="Roboto" panose="02000000000000000000" pitchFamily="2" charset="0"/>
              </a:rPr>
              <a:t>: Public Health England, </a:t>
            </a:r>
            <a:r>
              <a:rPr lang="en-GB" sz="1100" dirty="0">
                <a:latin typeface="Roboto" panose="02000000000000000000" pitchFamily="2" charset="0"/>
                <a:ea typeface="Roboto" panose="02000000000000000000" pitchFamily="2" charset="0"/>
              </a:rPr>
              <a:t>Meningococcal disease: laboratory confirmed cases in England</a:t>
            </a:r>
          </a:p>
          <a:p>
            <a:r>
              <a:rPr lang="en-GB" sz="1100" dirty="0" smtClean="0">
                <a:latin typeface="Roboto" panose="02000000000000000000" pitchFamily="2" charset="0"/>
                <a:ea typeface="Roboto" panose="02000000000000000000" pitchFamily="2" charset="0"/>
              </a:rPr>
              <a:t> </a:t>
            </a:r>
            <a:r>
              <a:rPr lang="en-GB" sz="1100" dirty="0">
                <a:latin typeface="Roboto" panose="02000000000000000000" pitchFamily="2" charset="0"/>
                <a:ea typeface="Roboto" panose="02000000000000000000" pitchFamily="2" charset="0"/>
              </a:rPr>
              <a:t>https://www.gov.uk/government/publications/meningococcal-disease-laboratory-confirmed-cases-in-england-and-wales</a:t>
            </a:r>
          </a:p>
        </p:txBody>
      </p:sp>
    </p:spTree>
    <p:extLst>
      <p:ext uri="{BB962C8B-B14F-4D97-AF65-F5344CB8AC3E}">
        <p14:creationId xmlns:p14="http://schemas.microsoft.com/office/powerpoint/2010/main" val="657501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Meningitis stories shared:</a:t>
            </a:r>
            <a:br>
              <a:rPr lang="en-GB" dirty="0" smtClean="0"/>
            </a:br>
            <a:r>
              <a:rPr lang="en-GB" dirty="0" smtClean="0"/>
              <a:t>combatting complacency </a:t>
            </a:r>
            <a:br>
              <a:rPr lang="en-GB" dirty="0" smtClean="0"/>
            </a:br>
            <a:endParaRPr lang="en-GB" dirty="0"/>
          </a:p>
        </p:txBody>
      </p:sp>
      <p:pic>
        <p:nvPicPr>
          <p:cNvPr id="5" name="Content Placeholder 4"/>
          <p:cNvPicPr>
            <a:picLocks noGrp="1" noChangeAspect="1"/>
          </p:cNvPicPr>
          <p:nvPr>
            <p:ph idx="1"/>
          </p:nvPr>
        </p:nvPicPr>
        <p:blipFill rotWithShape="1">
          <a:blip r:embed="rId3"/>
          <a:srcRect l="7643" t="9705" b="4486"/>
          <a:stretch/>
        </p:blipFill>
        <p:spPr>
          <a:xfrm>
            <a:off x="183444" y="1690691"/>
            <a:ext cx="7601656" cy="3972741"/>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35</a:t>
            </a:fld>
            <a:endParaRPr lang="en-GB"/>
          </a:p>
        </p:txBody>
      </p:sp>
      <p:pic>
        <p:nvPicPr>
          <p:cNvPr id="6" name="Picture 5"/>
          <p:cNvPicPr>
            <a:picLocks noChangeAspect="1"/>
          </p:cNvPicPr>
          <p:nvPr/>
        </p:nvPicPr>
        <p:blipFill rotWithShape="1">
          <a:blip r:embed="rId4"/>
          <a:srcRect l="21715" t="9488" r="11045" b="9955"/>
          <a:stretch/>
        </p:blipFill>
        <p:spPr>
          <a:xfrm>
            <a:off x="5838022" y="1269641"/>
            <a:ext cx="3305978" cy="2227942"/>
          </a:xfrm>
          <a:prstGeom prst="rect">
            <a:avLst/>
          </a:prstGeom>
        </p:spPr>
      </p:pic>
      <p:pic>
        <p:nvPicPr>
          <p:cNvPr id="7" name="Picture 6"/>
          <p:cNvPicPr>
            <a:picLocks noChangeAspect="1"/>
          </p:cNvPicPr>
          <p:nvPr/>
        </p:nvPicPr>
        <p:blipFill rotWithShape="1">
          <a:blip r:embed="rId5"/>
          <a:srcRect t="7917"/>
          <a:stretch/>
        </p:blipFill>
        <p:spPr>
          <a:xfrm>
            <a:off x="6238473" y="3457575"/>
            <a:ext cx="2496353" cy="2552318"/>
          </a:xfrm>
          <a:prstGeom prst="rect">
            <a:avLst/>
          </a:prstGeom>
        </p:spPr>
      </p:pic>
    </p:spTree>
    <p:extLst>
      <p:ext uri="{BB962C8B-B14F-4D97-AF65-F5344CB8AC3E}">
        <p14:creationId xmlns:p14="http://schemas.microsoft.com/office/powerpoint/2010/main" val="1793710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076843" cy="1325563"/>
          </a:xfrm>
        </p:spPr>
        <p:txBody>
          <a:bodyPr/>
          <a:lstStyle/>
          <a:p>
            <a:r>
              <a:rPr lang="en-GB" dirty="0" smtClean="0"/>
              <a:t>Increasing vaccine uptake after emergence of a new, virulent strain</a:t>
            </a:r>
            <a:endParaRPr lang="en-GB" dirty="0"/>
          </a:p>
        </p:txBody>
      </p:sp>
      <p:sp>
        <p:nvSpPr>
          <p:cNvPr id="3" name="Content Placeholder 2"/>
          <p:cNvSpPr>
            <a:spLocks noGrp="1"/>
          </p:cNvSpPr>
          <p:nvPr>
            <p:ph idx="1"/>
          </p:nvPr>
        </p:nvSpPr>
        <p:spPr>
          <a:xfrm>
            <a:off x="628650" y="1690691"/>
            <a:ext cx="2876550" cy="3692859"/>
          </a:xfrm>
        </p:spPr>
        <p:txBody>
          <a:bodyPr>
            <a:normAutofit lnSpcReduction="10000"/>
          </a:bodyPr>
          <a:lstStyle/>
          <a:p>
            <a:r>
              <a:rPr lang="en-GB" sz="1800" dirty="0" smtClean="0"/>
              <a:t>From 2009,  sharp increase seen in </a:t>
            </a:r>
            <a:r>
              <a:rPr lang="en-GB" sz="1800" dirty="0" err="1" smtClean="0"/>
              <a:t>MenW</a:t>
            </a:r>
            <a:r>
              <a:rPr lang="en-GB" sz="1800" dirty="0" smtClean="0"/>
              <a:t> disease</a:t>
            </a:r>
          </a:p>
          <a:p>
            <a:endParaRPr lang="en-GB" sz="1800" dirty="0"/>
          </a:p>
          <a:p>
            <a:r>
              <a:rPr lang="en-GB" sz="1800" dirty="0" smtClean="0"/>
              <a:t>Affecting mainly healthy people, particularly teenagers</a:t>
            </a:r>
          </a:p>
          <a:p>
            <a:endParaRPr lang="en-GB" sz="1800" dirty="0"/>
          </a:p>
          <a:p>
            <a:r>
              <a:rPr lang="en-GB" sz="1800" dirty="0" smtClean="0"/>
              <a:t>Unusual clinical presentation (gastric symptoms)</a:t>
            </a:r>
          </a:p>
          <a:p>
            <a:endParaRPr lang="en-GB" sz="1800" dirty="0" smtClean="0"/>
          </a:p>
          <a:p>
            <a:r>
              <a:rPr lang="en-GB" sz="1800" dirty="0" smtClean="0"/>
              <a:t>Higher case fatality rate (13% vs 5-10%)</a:t>
            </a:r>
            <a:endParaRPr lang="en-GB" sz="1800" dirty="0"/>
          </a:p>
          <a:p>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36</a:t>
            </a:fld>
            <a:endParaRPr lang="en-GB"/>
          </a:p>
        </p:txBody>
      </p:sp>
      <p:pic>
        <p:nvPicPr>
          <p:cNvPr id="5" name="Picture 4"/>
          <p:cNvPicPr>
            <a:picLocks noChangeAspect="1"/>
          </p:cNvPicPr>
          <p:nvPr/>
        </p:nvPicPr>
        <p:blipFill>
          <a:blip r:embed="rId3"/>
          <a:stretch>
            <a:fillRect/>
          </a:stretch>
        </p:blipFill>
        <p:spPr>
          <a:xfrm>
            <a:off x="3452898" y="1828800"/>
            <a:ext cx="5691101" cy="3554749"/>
          </a:xfrm>
          <a:prstGeom prst="rect">
            <a:avLst/>
          </a:prstGeom>
        </p:spPr>
      </p:pic>
      <p:sp>
        <p:nvSpPr>
          <p:cNvPr id="7" name="TextBox 6"/>
          <p:cNvSpPr txBox="1"/>
          <p:nvPr/>
        </p:nvSpPr>
        <p:spPr>
          <a:xfrm>
            <a:off x="3692804" y="5521658"/>
            <a:ext cx="5211288" cy="646331"/>
          </a:xfrm>
          <a:prstGeom prst="rect">
            <a:avLst/>
          </a:prstGeom>
          <a:noFill/>
        </p:spPr>
        <p:txBody>
          <a:bodyPr wrap="square" rtlCol="0">
            <a:spAutoFit/>
          </a:bodyPr>
          <a:lstStyle/>
          <a:p>
            <a:r>
              <a:rPr lang="en-GB" sz="1200" dirty="0" smtClean="0">
                <a:latin typeface="Roboto" panose="02000000000000000000" pitchFamily="2" charset="0"/>
                <a:ea typeface="Roboto" panose="02000000000000000000" pitchFamily="2" charset="0"/>
              </a:rPr>
              <a:t>Source: Ladhani </a:t>
            </a:r>
            <a:r>
              <a:rPr lang="en-GB" sz="1200" dirty="0">
                <a:latin typeface="Roboto" panose="02000000000000000000" pitchFamily="2" charset="0"/>
                <a:ea typeface="Roboto" panose="02000000000000000000" pitchFamily="2" charset="0"/>
              </a:rPr>
              <a:t>SN, Ramsay M, Borrow R, Riordan A, Watson JM, Pollard AJ. Enter B and W: two new meningococcal vaccine programmes launched. Archives of disease in childhood. 2016 Jan 1;101(1):91-5.</a:t>
            </a:r>
          </a:p>
        </p:txBody>
      </p:sp>
    </p:spTree>
    <p:extLst>
      <p:ext uri="{BB962C8B-B14F-4D97-AF65-F5344CB8AC3E}">
        <p14:creationId xmlns:p14="http://schemas.microsoft.com/office/powerpoint/2010/main" val="18276832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Genomics revealed increase was due to </a:t>
            </a:r>
            <a:br>
              <a:rPr lang="en-GB" dirty="0" smtClean="0"/>
            </a:br>
            <a:r>
              <a:rPr lang="en-GB" dirty="0" err="1" smtClean="0"/>
              <a:t>MenW</a:t>
            </a:r>
            <a:r>
              <a:rPr lang="en-GB" dirty="0" smtClean="0"/>
              <a:t> ST-11</a:t>
            </a:r>
            <a:endParaRPr lang="en-GB" dirty="0"/>
          </a:p>
        </p:txBody>
      </p:sp>
      <p:sp>
        <p:nvSpPr>
          <p:cNvPr id="3" name="Content Placeholder 2"/>
          <p:cNvSpPr>
            <a:spLocks noGrp="1"/>
          </p:cNvSpPr>
          <p:nvPr>
            <p:ph idx="1"/>
          </p:nvPr>
        </p:nvSpPr>
        <p:spPr>
          <a:xfrm>
            <a:off x="628650" y="1825625"/>
            <a:ext cx="8915400" cy="4351338"/>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37</a:t>
            </a:fld>
            <a:endParaRPr lang="en-GB"/>
          </a:p>
        </p:txBody>
      </p:sp>
      <p:pic>
        <p:nvPicPr>
          <p:cNvPr id="5" name="Picture 4"/>
          <p:cNvPicPr>
            <a:picLocks noChangeAspect="1"/>
          </p:cNvPicPr>
          <p:nvPr/>
        </p:nvPicPr>
        <p:blipFill rotWithShape="1">
          <a:blip r:embed="rId3"/>
          <a:srcRect l="8477" t="9478" r="39951" b="21586"/>
          <a:stretch/>
        </p:blipFill>
        <p:spPr>
          <a:xfrm>
            <a:off x="1737941" y="1690691"/>
            <a:ext cx="5668118" cy="4261850"/>
          </a:xfrm>
          <a:prstGeom prst="rect">
            <a:avLst/>
          </a:prstGeom>
        </p:spPr>
      </p:pic>
      <p:sp>
        <p:nvSpPr>
          <p:cNvPr id="6" name="Rectangle 5"/>
          <p:cNvSpPr/>
          <p:nvPr/>
        </p:nvSpPr>
        <p:spPr>
          <a:xfrm>
            <a:off x="0" y="6444479"/>
            <a:ext cx="7509510" cy="276999"/>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https://pubmlst.org/bigsdb?db=pubmlst_neisseria_mrfgenomes</a:t>
            </a:r>
          </a:p>
        </p:txBody>
      </p:sp>
    </p:spTree>
    <p:extLst>
      <p:ext uri="{BB962C8B-B14F-4D97-AF65-F5344CB8AC3E}">
        <p14:creationId xmlns:p14="http://schemas.microsoft.com/office/powerpoint/2010/main" val="8192160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MenACWY</a:t>
            </a:r>
            <a:r>
              <a:rPr lang="en-GB" dirty="0" smtClean="0"/>
              <a:t> introduction</a:t>
            </a:r>
            <a:endParaRPr lang="en-GB" dirty="0"/>
          </a:p>
        </p:txBody>
      </p:sp>
      <p:pic>
        <p:nvPicPr>
          <p:cNvPr id="5" name="Content Placeholder 4"/>
          <p:cNvPicPr>
            <a:picLocks noGrp="1" noChangeAspect="1"/>
          </p:cNvPicPr>
          <p:nvPr>
            <p:ph idx="1"/>
          </p:nvPr>
        </p:nvPicPr>
        <p:blipFill>
          <a:blip r:embed="rId3"/>
          <a:stretch>
            <a:fillRect/>
          </a:stretch>
        </p:blipFill>
        <p:spPr>
          <a:xfrm>
            <a:off x="4920510" y="1231294"/>
            <a:ext cx="3359187" cy="2987299"/>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38</a:t>
            </a:fld>
            <a:endParaRPr lang="en-GB"/>
          </a:p>
        </p:txBody>
      </p:sp>
      <p:pic>
        <p:nvPicPr>
          <p:cNvPr id="6" name="Picture 5"/>
          <p:cNvPicPr>
            <a:picLocks noChangeAspect="1"/>
          </p:cNvPicPr>
          <p:nvPr/>
        </p:nvPicPr>
        <p:blipFill>
          <a:blip r:embed="rId4"/>
          <a:stretch>
            <a:fillRect/>
          </a:stretch>
        </p:blipFill>
        <p:spPr>
          <a:xfrm>
            <a:off x="4295388" y="3198209"/>
            <a:ext cx="2036240" cy="2877561"/>
          </a:xfrm>
          <a:prstGeom prst="rect">
            <a:avLst/>
          </a:prstGeom>
        </p:spPr>
      </p:pic>
      <p:pic>
        <p:nvPicPr>
          <p:cNvPr id="7" name="Picture 6">
            <a:extLst>
              <a:ext uri="{FF2B5EF4-FFF2-40B4-BE49-F238E27FC236}">
                <a16:creationId xmlns:a16="http://schemas.microsoft.com/office/drawing/2014/main" xmlns="" id="{605EF739-D669-A64B-A877-1B4CB35FEAF7}"/>
              </a:ext>
            </a:extLst>
          </p:cNvPr>
          <p:cNvPicPr>
            <a:picLocks noChangeAspect="1"/>
          </p:cNvPicPr>
          <p:nvPr/>
        </p:nvPicPr>
        <p:blipFill>
          <a:blip r:embed="rId5"/>
          <a:stretch>
            <a:fillRect/>
          </a:stretch>
        </p:blipFill>
        <p:spPr>
          <a:xfrm>
            <a:off x="6956750" y="3037969"/>
            <a:ext cx="2018632" cy="2790151"/>
          </a:xfrm>
          <a:prstGeom prst="rect">
            <a:avLst/>
          </a:prstGeom>
        </p:spPr>
      </p:pic>
      <p:sp>
        <p:nvSpPr>
          <p:cNvPr id="8" name="Content Placeholder 2"/>
          <p:cNvSpPr txBox="1">
            <a:spLocks/>
          </p:cNvSpPr>
          <p:nvPr/>
        </p:nvSpPr>
        <p:spPr>
          <a:xfrm>
            <a:off x="628650" y="1690691"/>
            <a:ext cx="3318882" cy="4137429"/>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a:buChar char="•"/>
              <a:defRPr sz="1575" kern="1200">
                <a:solidFill>
                  <a:schemeClr val="tx1"/>
                </a:solidFill>
                <a:latin typeface="Roboto" charset="0"/>
                <a:ea typeface="Roboto" charset="0"/>
                <a:cs typeface="Roboto" charset="0"/>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Roboto" charset="0"/>
                <a:ea typeface="Roboto" charset="0"/>
                <a:cs typeface="Roboto" charset="0"/>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Roboto" charset="0"/>
                <a:ea typeface="Roboto" charset="0"/>
                <a:cs typeface="Roboto" charset="0"/>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Roboto" charset="0"/>
                <a:ea typeface="Roboto" charset="0"/>
                <a:cs typeface="Roboto" charset="0"/>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Roboto" charset="0"/>
                <a:ea typeface="Roboto" charset="0"/>
                <a:cs typeface="Roboto"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a:lstStyle>
          <a:p>
            <a:r>
              <a:rPr lang="en-GB" sz="1800" dirty="0" smtClean="0"/>
              <a:t>In 2015, </a:t>
            </a:r>
            <a:r>
              <a:rPr lang="en-GB" sz="1800" dirty="0" err="1" smtClean="0"/>
              <a:t>MenACWY</a:t>
            </a:r>
            <a:r>
              <a:rPr lang="en-GB" sz="1800" dirty="0" smtClean="0"/>
              <a:t> was introduced for those aged 14 years</a:t>
            </a:r>
          </a:p>
          <a:p>
            <a:endParaRPr lang="en-GB" sz="1800" dirty="0"/>
          </a:p>
          <a:p>
            <a:r>
              <a:rPr lang="en-GB" sz="1800" dirty="0" smtClean="0"/>
              <a:t>Catch up programme for older age groups, but uptake in this group was low</a:t>
            </a:r>
          </a:p>
          <a:p>
            <a:endParaRPr lang="en-GB" sz="1800" dirty="0"/>
          </a:p>
          <a:p>
            <a:r>
              <a:rPr lang="en-GB" sz="1800" dirty="0" smtClean="0"/>
              <a:t>To help overcome this, MRF launched ‘Stop the Spread’ campaign, which in line with the 3 C model aimed to: combat </a:t>
            </a:r>
            <a:r>
              <a:rPr lang="en-GB" sz="1800" u="sng" dirty="0" smtClean="0"/>
              <a:t>complacency</a:t>
            </a:r>
            <a:r>
              <a:rPr lang="en-GB" sz="1800" dirty="0" smtClean="0"/>
              <a:t>, ensure </a:t>
            </a:r>
            <a:r>
              <a:rPr lang="en-GB" sz="1800" u="sng" dirty="0" smtClean="0"/>
              <a:t>convenience</a:t>
            </a:r>
            <a:r>
              <a:rPr lang="en-GB" sz="1800" dirty="0" smtClean="0"/>
              <a:t> and enhance </a:t>
            </a:r>
            <a:r>
              <a:rPr lang="en-GB" sz="1800" u="sng" dirty="0" smtClean="0"/>
              <a:t>confidence</a:t>
            </a:r>
            <a:endParaRPr lang="en-GB" sz="1800" u="sng" dirty="0"/>
          </a:p>
          <a:p>
            <a:endParaRPr lang="en-GB" sz="1800" dirty="0" smtClean="0"/>
          </a:p>
          <a:p>
            <a:endParaRPr lang="en-GB" sz="1800" dirty="0"/>
          </a:p>
        </p:txBody>
      </p:sp>
    </p:spTree>
    <p:extLst>
      <p:ext uri="{BB962C8B-B14F-4D97-AF65-F5344CB8AC3E}">
        <p14:creationId xmlns:p14="http://schemas.microsoft.com/office/powerpoint/2010/main" val="1723792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801"/>
            <a:ext cx="7886700" cy="1325563"/>
          </a:xfrm>
        </p:spPr>
        <p:txBody>
          <a:bodyPr>
            <a:noAutofit/>
          </a:bodyPr>
          <a:lstStyle/>
          <a:p>
            <a:r>
              <a:rPr lang="en-US" sz="2480" dirty="0" smtClean="0">
                <a:latin typeface="Roboto" panose="02000000000000000000" pitchFamily="2" charset="0"/>
                <a:ea typeface="Roboto" panose="02000000000000000000" pitchFamily="2" charset="0"/>
              </a:rPr>
              <a:t>Combatting complacency  </a:t>
            </a:r>
            <a:endParaRPr lang="en-US" sz="2480" dirty="0">
              <a:latin typeface="Roboto" panose="02000000000000000000" pitchFamily="2" charset="0"/>
              <a:ea typeface="Roboto" panose="02000000000000000000" pitchFamily="2" charset="0"/>
            </a:endParaRPr>
          </a:p>
        </p:txBody>
      </p:sp>
      <p:sp>
        <p:nvSpPr>
          <p:cNvPr id="3" name="Content Placeholder 2"/>
          <p:cNvSpPr>
            <a:spLocks noGrp="1"/>
          </p:cNvSpPr>
          <p:nvPr>
            <p:ph sz="half" idx="1"/>
          </p:nvPr>
        </p:nvSpPr>
        <p:spPr>
          <a:xfrm>
            <a:off x="628650" y="1825625"/>
            <a:ext cx="2395537" cy="4351338"/>
          </a:xfrm>
        </p:spPr>
        <p:txBody>
          <a:bodyPr>
            <a:normAutofit/>
          </a:bodyPr>
          <a:lstStyle/>
          <a:p>
            <a:pPr marL="0" indent="0">
              <a:buNone/>
            </a:pPr>
            <a:endParaRPr lang="en-GB" sz="1800" b="1" dirty="0">
              <a:latin typeface="Roboto" panose="02000000000000000000" pitchFamily="2" charset="0"/>
              <a:ea typeface="Roboto" panose="02000000000000000000" pitchFamily="2" charset="0"/>
            </a:endParaRPr>
          </a:p>
          <a:p>
            <a:r>
              <a:rPr lang="en-GB" sz="1800" dirty="0">
                <a:latin typeface="Roboto" panose="02000000000000000000" pitchFamily="2" charset="0"/>
                <a:ea typeface="Roboto" panose="02000000000000000000" pitchFamily="2" charset="0"/>
              </a:rPr>
              <a:t>Target mothers </a:t>
            </a:r>
            <a:r>
              <a:rPr lang="en-GB" sz="1800" dirty="0" smtClean="0">
                <a:latin typeface="Roboto" panose="02000000000000000000" pitchFamily="2" charset="0"/>
                <a:ea typeface="Roboto" panose="02000000000000000000" pitchFamily="2" charset="0"/>
              </a:rPr>
              <a:t>-research shows they are the health keepers in families</a:t>
            </a:r>
          </a:p>
          <a:p>
            <a:endParaRPr lang="en-GB" sz="1800" dirty="0" smtClean="0">
              <a:latin typeface="Roboto" panose="02000000000000000000" pitchFamily="2" charset="0"/>
              <a:ea typeface="Roboto" panose="02000000000000000000" pitchFamily="2" charset="0"/>
            </a:endParaRPr>
          </a:p>
          <a:p>
            <a:r>
              <a:rPr lang="en-GB" sz="1800" dirty="0" smtClean="0">
                <a:latin typeface="Roboto" panose="02000000000000000000" pitchFamily="2" charset="0"/>
                <a:ea typeface="Roboto" panose="02000000000000000000" pitchFamily="2" charset="0"/>
              </a:rPr>
              <a:t>Highlight </a:t>
            </a:r>
            <a:r>
              <a:rPr lang="en-GB" sz="1800" dirty="0">
                <a:latin typeface="Roboto" panose="02000000000000000000" pitchFamily="2" charset="0"/>
                <a:ea typeface="Roboto" panose="02000000000000000000" pitchFamily="2" charset="0"/>
              </a:rPr>
              <a:t>the severity of the diseases using peer case studies</a:t>
            </a:r>
          </a:p>
          <a:p>
            <a:pPr marL="0" indent="0">
              <a:buNone/>
            </a:pPr>
            <a:endParaRPr lang="en-GB" sz="1800" dirty="0">
              <a:latin typeface="Roboto" panose="02000000000000000000" pitchFamily="2" charset="0"/>
              <a:ea typeface="Roboto" panose="02000000000000000000" pitchFamily="2" charset="0"/>
            </a:endParaRPr>
          </a:p>
          <a:p>
            <a:endParaRPr lang="en-GB" dirty="0"/>
          </a:p>
          <a:p>
            <a:pPr marL="0" indent="0">
              <a:buNone/>
            </a:pPr>
            <a:endParaRPr lang="en-GB" dirty="0"/>
          </a:p>
          <a:p>
            <a:endParaRPr lang="en-GB" dirty="0"/>
          </a:p>
          <a:p>
            <a:endParaRPr lang="en-GB" dirty="0"/>
          </a:p>
          <a:p>
            <a:pPr marL="0" indent="0">
              <a:buNone/>
            </a:pPr>
            <a:endParaRPr lang="en-GB"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3692" y="1368425"/>
            <a:ext cx="4015068" cy="193869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5640266" y="3459520"/>
            <a:ext cx="3387969" cy="2306268"/>
          </a:xfrm>
          <a:prstGeom prst="rect">
            <a:avLst/>
          </a:prstGeom>
        </p:spPr>
      </p:pic>
      <p:pic>
        <p:nvPicPr>
          <p:cNvPr id="14" name="Picture 13"/>
          <p:cNvPicPr>
            <a:picLocks noChangeAspect="1"/>
          </p:cNvPicPr>
          <p:nvPr/>
        </p:nvPicPr>
        <p:blipFill>
          <a:blip r:embed="rId5"/>
          <a:stretch>
            <a:fillRect/>
          </a:stretch>
        </p:blipFill>
        <p:spPr>
          <a:xfrm>
            <a:off x="3024188" y="1368425"/>
            <a:ext cx="2491185" cy="4397363"/>
          </a:xfrm>
          <a:prstGeom prst="rect">
            <a:avLst/>
          </a:prstGeom>
        </p:spPr>
      </p:pic>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1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5802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6" y="268875"/>
            <a:ext cx="6854713" cy="1078661"/>
          </a:xfrm>
        </p:spPr>
        <p:txBody>
          <a:bodyPr/>
          <a:lstStyle/>
          <a:p>
            <a:r>
              <a:rPr lang="en-GB" dirty="0" smtClean="0"/>
              <a:t>Burden of disease: meningitis and neonatal sepsis</a:t>
            </a:r>
            <a:endParaRPr lang="en-GB" dirty="0"/>
          </a:p>
        </p:txBody>
      </p:sp>
      <p:sp>
        <p:nvSpPr>
          <p:cNvPr id="3" name="Content Placeholder 2"/>
          <p:cNvSpPr>
            <a:spLocks noGrp="1"/>
          </p:cNvSpPr>
          <p:nvPr>
            <p:ph idx="1"/>
          </p:nvPr>
        </p:nvSpPr>
        <p:spPr>
          <a:xfrm>
            <a:off x="760998" y="1688193"/>
            <a:ext cx="7886700" cy="4351338"/>
          </a:xfrm>
        </p:spPr>
        <p:txBody>
          <a:bodyPr>
            <a:normAutofit/>
          </a:bodyPr>
          <a:lstStyle/>
          <a:p>
            <a:endParaRPr lang="en-GB" dirty="0"/>
          </a:p>
          <a:p>
            <a:endParaRPr lang="en-GB" dirty="0"/>
          </a:p>
        </p:txBody>
      </p:sp>
      <p:sp>
        <p:nvSpPr>
          <p:cNvPr id="5" name="Rectangle 4"/>
          <p:cNvSpPr/>
          <p:nvPr/>
        </p:nvSpPr>
        <p:spPr>
          <a:xfrm>
            <a:off x="161875" y="6392954"/>
            <a:ext cx="3507692" cy="369332"/>
          </a:xfrm>
          <a:prstGeom prst="rect">
            <a:avLst/>
          </a:prstGeom>
        </p:spPr>
        <p:txBody>
          <a:bodyPr wrap="none">
            <a:spAutoFit/>
          </a:bodyPr>
          <a:lstStyle/>
          <a:p>
            <a:r>
              <a:rPr lang="en-GB" dirty="0" smtClean="0">
                <a:solidFill>
                  <a:schemeClr val="bg1"/>
                </a:solidFill>
                <a:latin typeface="Roboto" panose="02000000000000000000" pitchFamily="2" charset="0"/>
                <a:ea typeface="Roboto" panose="02000000000000000000" pitchFamily="2" charset="0"/>
              </a:rPr>
              <a:t>https://</a:t>
            </a:r>
            <a:r>
              <a:rPr lang="en-GB" dirty="0">
                <a:solidFill>
                  <a:schemeClr val="bg1"/>
                </a:solidFill>
                <a:latin typeface="Roboto" panose="02000000000000000000" pitchFamily="2" charset="0"/>
                <a:ea typeface="Roboto" panose="02000000000000000000" pitchFamily="2" charset="0"/>
              </a:rPr>
              <a:t>www.meningitis.org/mpt</a:t>
            </a:r>
          </a:p>
        </p:txBody>
      </p:sp>
      <p:sp>
        <p:nvSpPr>
          <p:cNvPr id="6" name="Slide Number Placeholder 5"/>
          <p:cNvSpPr>
            <a:spLocks noGrp="1"/>
          </p:cNvSpPr>
          <p:nvPr>
            <p:ph type="sldNum" sz="quarter" idx="12"/>
          </p:nvPr>
        </p:nvSpPr>
        <p:spPr/>
        <p:txBody>
          <a:bodyPr/>
          <a:lstStyle/>
          <a:p>
            <a:fld id="{36037547-9C48-461A-80E3-77CA0E9B3753}" type="slidenum">
              <a:rPr lang="en-GB" smtClean="0"/>
              <a:t>4</a:t>
            </a:fld>
            <a:endParaRPr lang="en-GB" dirty="0"/>
          </a:p>
        </p:txBody>
      </p:sp>
      <p:pic>
        <p:nvPicPr>
          <p:cNvPr id="8" name="Picture 7"/>
          <p:cNvPicPr>
            <a:picLocks noChangeAspect="1"/>
          </p:cNvPicPr>
          <p:nvPr/>
        </p:nvPicPr>
        <p:blipFill rotWithShape="1">
          <a:blip r:embed="rId3"/>
          <a:srcRect l="16053" t="6587" r="17950" b="29154"/>
          <a:stretch/>
        </p:blipFill>
        <p:spPr>
          <a:xfrm>
            <a:off x="161875" y="1347536"/>
            <a:ext cx="8590239" cy="4704761"/>
          </a:xfrm>
          <a:prstGeom prst="rect">
            <a:avLst/>
          </a:prstGeom>
        </p:spPr>
      </p:pic>
    </p:spTree>
    <p:extLst>
      <p:ext uri="{BB962C8B-B14F-4D97-AF65-F5344CB8AC3E}">
        <p14:creationId xmlns:p14="http://schemas.microsoft.com/office/powerpoint/2010/main" val="3333794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80" dirty="0" smtClean="0"/>
              <a:t>Enhancing confidence </a:t>
            </a:r>
            <a:endParaRPr lang="en-US" sz="2480" dirty="0"/>
          </a:p>
        </p:txBody>
      </p:sp>
      <p:sp>
        <p:nvSpPr>
          <p:cNvPr id="3" name="Content Placeholder 2"/>
          <p:cNvSpPr>
            <a:spLocks noGrp="1"/>
          </p:cNvSpPr>
          <p:nvPr>
            <p:ph sz="half" idx="1"/>
          </p:nvPr>
        </p:nvSpPr>
        <p:spPr>
          <a:xfrm>
            <a:off x="628650" y="1825625"/>
            <a:ext cx="3886200" cy="1960929"/>
          </a:xfrm>
        </p:spPr>
        <p:txBody>
          <a:bodyPr>
            <a:normAutofit/>
          </a:bodyPr>
          <a:lstStyle/>
          <a:p>
            <a:r>
              <a:rPr lang="en-GB" sz="1800" dirty="0" smtClean="0"/>
              <a:t>MRF partnerships </a:t>
            </a:r>
            <a:r>
              <a:rPr lang="en-GB" sz="1800" dirty="0"/>
              <a:t>with trusted sources</a:t>
            </a:r>
          </a:p>
          <a:p>
            <a:r>
              <a:rPr lang="en-GB" sz="1800" dirty="0"/>
              <a:t>Official letters from UCAS </a:t>
            </a:r>
            <a:r>
              <a:rPr lang="en-GB" sz="1800" dirty="0" smtClean="0"/>
              <a:t>– (Universities </a:t>
            </a:r>
            <a:r>
              <a:rPr lang="en-GB" sz="1800" dirty="0"/>
              <a:t>and Colleges Admissions </a:t>
            </a:r>
            <a:r>
              <a:rPr lang="en-GB" sz="1800" dirty="0" smtClean="0"/>
              <a:t>Service)</a:t>
            </a:r>
            <a:endParaRPr lang="en-GB" sz="1800" dirty="0"/>
          </a:p>
          <a:p>
            <a:endParaRPr lang="en-GB" dirty="0"/>
          </a:p>
          <a:p>
            <a:endParaRPr lang="en-GB" dirty="0"/>
          </a:p>
          <a:p>
            <a:pPr marL="0" indent="0">
              <a:buNone/>
            </a:pPr>
            <a:endParaRPr lang="en-GB" dirty="0"/>
          </a:p>
          <a:p>
            <a:pPr marL="0" indent="0">
              <a:buNone/>
            </a:pPr>
            <a:endParaRPr lang="en-GB" dirty="0"/>
          </a:p>
          <a:p>
            <a:endParaRPr lang="en-GB" dirty="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87" y="3595447"/>
            <a:ext cx="3720315" cy="22855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103" y="1545670"/>
            <a:ext cx="3717882" cy="204293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8945" y="4161725"/>
            <a:ext cx="970650" cy="891837"/>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37931" y="4195010"/>
            <a:ext cx="1442255" cy="895716"/>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462" y="5247312"/>
            <a:ext cx="1564266" cy="611267"/>
          </a:xfrm>
          <a:prstGeom prst="rect">
            <a:avLst/>
          </a:prstGeom>
        </p:spPr>
      </p:pic>
      <p:pic>
        <p:nvPicPr>
          <p:cNvPr id="10" name="Picture 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555009" y="5481979"/>
            <a:ext cx="1873017" cy="398986"/>
          </a:xfrm>
          <a:prstGeom prst="rect">
            <a:avLst/>
          </a:prstGeom>
        </p:spPr>
      </p:pic>
      <p:pic>
        <p:nvPicPr>
          <p:cNvPr id="11" name="Picture 10"/>
          <p:cNvPicPr>
            <a:picLocks noChangeAspect="1"/>
          </p:cNvPicPr>
          <p:nvPr/>
        </p:nvPicPr>
        <p:blipFill>
          <a:blip r:embed="rId9"/>
          <a:stretch>
            <a:fillRect/>
          </a:stretch>
        </p:blipFill>
        <p:spPr>
          <a:xfrm>
            <a:off x="3228522" y="4149998"/>
            <a:ext cx="1183665" cy="966257"/>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40</a:t>
            </a:fld>
            <a:endParaRPr lang="en-GB"/>
          </a:p>
        </p:txBody>
      </p:sp>
    </p:spTree>
    <p:extLst>
      <p:ext uri="{BB962C8B-B14F-4D97-AF65-F5344CB8AC3E}">
        <p14:creationId xmlns:p14="http://schemas.microsoft.com/office/powerpoint/2010/main" val="3350379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80" dirty="0" smtClean="0"/>
              <a:t>Ensuring </a:t>
            </a:r>
            <a:r>
              <a:rPr lang="en-GB" sz="2480" dirty="0"/>
              <a:t>Convenience</a:t>
            </a:r>
            <a:endParaRPr lang="en-US" sz="2480" dirty="0"/>
          </a:p>
        </p:txBody>
      </p:sp>
      <p:sp>
        <p:nvSpPr>
          <p:cNvPr id="3" name="Content Placeholder 2"/>
          <p:cNvSpPr>
            <a:spLocks noGrp="1"/>
          </p:cNvSpPr>
          <p:nvPr>
            <p:ph sz="half" idx="1"/>
          </p:nvPr>
        </p:nvSpPr>
        <p:spPr>
          <a:xfrm>
            <a:off x="628650" y="1825625"/>
            <a:ext cx="3886200" cy="4351338"/>
          </a:xfrm>
        </p:spPr>
        <p:txBody>
          <a:bodyPr>
            <a:normAutofit/>
          </a:bodyPr>
          <a:lstStyle/>
          <a:p>
            <a:r>
              <a:rPr lang="en-GB" sz="1800" dirty="0" smtClean="0"/>
              <a:t>Created </a:t>
            </a:r>
            <a:r>
              <a:rPr lang="en-GB" sz="1800" dirty="0"/>
              <a:t>an online  ‘eligibility checker’ </a:t>
            </a:r>
          </a:p>
          <a:p>
            <a:r>
              <a:rPr lang="en-GB" sz="1800" dirty="0"/>
              <a:t>Leveraged connections with academics to bring vaccinations to students </a:t>
            </a:r>
          </a:p>
          <a:p>
            <a:r>
              <a:rPr lang="en-GB" sz="1800" dirty="0"/>
              <a:t>Attended freshers’ fairs</a:t>
            </a:r>
          </a:p>
          <a:p>
            <a:pPr lvl="1"/>
            <a:r>
              <a:rPr lang="en-GB" sz="1800" dirty="0"/>
              <a:t>8,400 posters </a:t>
            </a:r>
          </a:p>
          <a:p>
            <a:pPr lvl="1"/>
            <a:r>
              <a:rPr lang="en-GB" sz="1800" dirty="0"/>
              <a:t>41,000 leaflets</a:t>
            </a:r>
          </a:p>
          <a:p>
            <a:endParaRPr lang="en-GB" dirty="0"/>
          </a:p>
          <a:p>
            <a:endParaRPr lang="en-GB" dirty="0"/>
          </a:p>
          <a:p>
            <a:endParaRPr lang="en-GB" dirty="0"/>
          </a:p>
          <a:p>
            <a:pPr marL="0" indent="0">
              <a:buNone/>
            </a:pPr>
            <a:endParaRPr lang="en-GB" dirty="0"/>
          </a:p>
          <a:p>
            <a:endParaRPr lang="en-GB" dirty="0"/>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4572000" y="1690691"/>
            <a:ext cx="4336196" cy="3603907"/>
          </a:xfrm>
          <a:prstGeom prst="rect">
            <a:avLst/>
          </a:prstGeom>
        </p:spPr>
      </p:pic>
      <p:sp>
        <p:nvSpPr>
          <p:cNvPr id="5" name="Slide Number Placeholder 4"/>
          <p:cNvSpPr>
            <a:spLocks noGrp="1"/>
          </p:cNvSpPr>
          <p:nvPr>
            <p:ph type="sldNum" sz="quarter" idx="12"/>
          </p:nvPr>
        </p:nvSpPr>
        <p:spPr/>
        <p:txBody>
          <a:bodyPr/>
          <a:lstStyle/>
          <a:p>
            <a:fld id="{36037547-9C48-461A-80E3-77CA0E9B3753}" type="slidenum">
              <a:rPr lang="en-GB" smtClean="0"/>
              <a:t>41</a:t>
            </a:fld>
            <a:endParaRPr lang="en-GB"/>
          </a:p>
        </p:txBody>
      </p:sp>
    </p:spTree>
    <p:extLst>
      <p:ext uri="{BB962C8B-B14F-4D97-AF65-F5344CB8AC3E}">
        <p14:creationId xmlns:p14="http://schemas.microsoft.com/office/powerpoint/2010/main" val="296571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80" dirty="0">
                <a:latin typeface="Roboto" panose="02000000000000000000" pitchFamily="2" charset="0"/>
                <a:ea typeface="Roboto" panose="02000000000000000000" pitchFamily="2" charset="0"/>
              </a:rPr>
              <a:t>Impact</a:t>
            </a:r>
          </a:p>
        </p:txBody>
      </p:sp>
      <p:sp>
        <p:nvSpPr>
          <p:cNvPr id="3" name="Content Placeholder 2"/>
          <p:cNvSpPr>
            <a:spLocks noGrp="1"/>
          </p:cNvSpPr>
          <p:nvPr>
            <p:ph sz="half" idx="1"/>
          </p:nvPr>
        </p:nvSpPr>
        <p:spPr/>
        <p:txBody>
          <a:bodyPr>
            <a:normAutofit/>
          </a:bodyPr>
          <a:lstStyle/>
          <a:p>
            <a:r>
              <a:rPr lang="en-GB" sz="1800" dirty="0">
                <a:latin typeface="Roboto" panose="02000000000000000000" pitchFamily="2" charset="0"/>
                <a:ea typeface="Roboto" panose="02000000000000000000" pitchFamily="2" charset="0"/>
              </a:rPr>
              <a:t>Universities with ‘sign up’ vaccination reaching 70% coverage</a:t>
            </a:r>
          </a:p>
          <a:p>
            <a:r>
              <a:rPr lang="en-GB" sz="1800" dirty="0">
                <a:latin typeface="Roboto" panose="02000000000000000000" pitchFamily="2" charset="0"/>
                <a:ea typeface="Roboto" panose="02000000000000000000" pitchFamily="2" charset="0"/>
              </a:rPr>
              <a:t>Around 70,000 additional vaccinations taking place, compared to the same period in 2016. </a:t>
            </a:r>
          </a:p>
          <a:p>
            <a:r>
              <a:rPr lang="en-GB" sz="1800" dirty="0">
                <a:latin typeface="Roboto" panose="02000000000000000000" pitchFamily="2" charset="0"/>
                <a:ea typeface="Roboto" panose="02000000000000000000" pitchFamily="2" charset="0"/>
              </a:rPr>
              <a:t>Rates of MenW had for the first time in years started to reduce in the age group eligible for the vaccine. </a:t>
            </a:r>
          </a:p>
          <a:p>
            <a:endParaRPr lang="en-GB" dirty="0"/>
          </a:p>
          <a:p>
            <a:endParaRPr lang="en-GB" dirty="0"/>
          </a:p>
          <a:p>
            <a:endParaRPr lang="en-GB" dirty="0"/>
          </a:p>
          <a:p>
            <a:pPr marL="0" indent="0">
              <a:buNone/>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83693" y="1827213"/>
            <a:ext cx="4409548" cy="3303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02467" y="5193209"/>
            <a:ext cx="4572000" cy="46166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191919"/>
                </a:solidFill>
                <a:effectLst/>
                <a:uLnTx/>
                <a:uFillTx/>
                <a:latin typeface="Arial" panose="020B0604020202020204"/>
                <a:ea typeface="+mn-ea"/>
                <a:cs typeface="+mn-cs"/>
              </a:rPr>
              <a:t>Image: NHS England South West. ‘Student Georgina Campbell gets the MeningitisACWY vaccine’.</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3A82FD-00B3-6B4B-B0DF-24E6CDE999EB}" type="slidenum">
              <a:rPr kumimoji="0" lang="en-US" sz="18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03235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COVID-19 on meningitis cases and </a:t>
            </a:r>
            <a:br>
              <a:rPr lang="en-GB" dirty="0" smtClean="0"/>
            </a:br>
            <a:r>
              <a:rPr lang="en-GB" dirty="0" smtClean="0"/>
              <a:t>vaccine uptake</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43</a:t>
            </a:fld>
            <a:endParaRPr lang="en-GB"/>
          </a:p>
        </p:txBody>
      </p:sp>
      <p:pic>
        <p:nvPicPr>
          <p:cNvPr id="5" name="Content Placeholder 4"/>
          <p:cNvPicPr>
            <a:picLocks noGrp="1" noChangeAspect="1"/>
          </p:cNvPicPr>
          <p:nvPr>
            <p:ph idx="1"/>
          </p:nvPr>
        </p:nvPicPr>
        <p:blipFill rotWithShape="1">
          <a:blip r:embed="rId3"/>
          <a:srcRect l="5316" t="9088" r="3561" b="16652"/>
          <a:stretch/>
        </p:blipFill>
        <p:spPr>
          <a:xfrm>
            <a:off x="256322" y="1644173"/>
            <a:ext cx="4913194" cy="2251881"/>
          </a:xfrm>
          <a:prstGeom prst="rect">
            <a:avLst/>
          </a:prstGeom>
        </p:spPr>
      </p:pic>
      <p:sp>
        <p:nvSpPr>
          <p:cNvPr id="6" name="Rectangle 5"/>
          <p:cNvSpPr/>
          <p:nvPr/>
        </p:nvSpPr>
        <p:spPr>
          <a:xfrm>
            <a:off x="256322" y="6396335"/>
            <a:ext cx="8631356" cy="461665"/>
          </a:xfrm>
          <a:prstGeom prst="rect">
            <a:avLst/>
          </a:prstGeom>
        </p:spPr>
        <p:txBody>
          <a:bodyPr wrap="square">
            <a:spAutoFit/>
          </a:bodyPr>
          <a:lstStyle/>
          <a:p>
            <a:r>
              <a:rPr lang="en-GB" sz="1200" dirty="0">
                <a:solidFill>
                  <a:schemeClr val="bg1"/>
                </a:solidFill>
              </a:rPr>
              <a:t>https://</a:t>
            </a:r>
            <a:r>
              <a:rPr lang="en-GB" sz="1200" dirty="0" smtClean="0">
                <a:solidFill>
                  <a:schemeClr val="bg1"/>
                </a:solidFill>
              </a:rPr>
              <a:t>www.meningitis.org/news/drop-meningitis-cases-lockdown-england</a:t>
            </a:r>
          </a:p>
          <a:p>
            <a:r>
              <a:rPr lang="en-GB" sz="1200" dirty="0">
                <a:solidFill>
                  <a:schemeClr val="bg1"/>
                </a:solidFill>
              </a:rPr>
              <a:t>https://</a:t>
            </a:r>
            <a:r>
              <a:rPr lang="en-GB" sz="1200" dirty="0" smtClean="0">
                <a:solidFill>
                  <a:schemeClr val="bg1"/>
                </a:solidFill>
              </a:rPr>
              <a:t>www.gov.uk/government/publications/meningococcal-disease-laboratory-confirmed-cases-in-england-in-2019-to-2020 </a:t>
            </a:r>
            <a:endParaRPr lang="en-GB" sz="1200"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566" y="3772799"/>
            <a:ext cx="6182434" cy="2196223"/>
          </a:xfrm>
          <a:prstGeom prst="rect">
            <a:avLst/>
          </a:prstGeom>
        </p:spPr>
      </p:pic>
    </p:spTree>
    <p:extLst>
      <p:ext uri="{BB962C8B-B14F-4D97-AF65-F5344CB8AC3E}">
        <p14:creationId xmlns:p14="http://schemas.microsoft.com/office/powerpoint/2010/main" val="1957786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Vaccines are vital campaign</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44</a:t>
            </a:fld>
            <a:endParaRPr lang="en-GB"/>
          </a:p>
        </p:txBody>
      </p:sp>
      <p:pic>
        <p:nvPicPr>
          <p:cNvPr id="5" name="Picture 4"/>
          <p:cNvPicPr>
            <a:picLocks noChangeAspect="1"/>
          </p:cNvPicPr>
          <p:nvPr/>
        </p:nvPicPr>
        <p:blipFill>
          <a:blip r:embed="rId3"/>
          <a:stretch>
            <a:fillRect/>
          </a:stretch>
        </p:blipFill>
        <p:spPr>
          <a:xfrm>
            <a:off x="4790363" y="1455355"/>
            <a:ext cx="3916055" cy="3916055"/>
          </a:xfrm>
          <a:prstGeom prst="rect">
            <a:avLst/>
          </a:prstGeom>
        </p:spPr>
      </p:pic>
      <p:pic>
        <p:nvPicPr>
          <p:cNvPr id="6" name="Picture 5"/>
          <p:cNvPicPr>
            <a:picLocks noChangeAspect="1"/>
          </p:cNvPicPr>
          <p:nvPr/>
        </p:nvPicPr>
        <p:blipFill>
          <a:blip r:embed="rId4"/>
          <a:stretch>
            <a:fillRect/>
          </a:stretch>
        </p:blipFill>
        <p:spPr>
          <a:xfrm>
            <a:off x="338919" y="1452086"/>
            <a:ext cx="3868003" cy="3868003"/>
          </a:xfrm>
          <a:prstGeom prst="rect">
            <a:avLst/>
          </a:prstGeom>
        </p:spPr>
      </p:pic>
      <p:sp>
        <p:nvSpPr>
          <p:cNvPr id="3" name="TextBox 2"/>
          <p:cNvSpPr txBox="1"/>
          <p:nvPr/>
        </p:nvSpPr>
        <p:spPr>
          <a:xfrm>
            <a:off x="791737" y="5489395"/>
            <a:ext cx="7092175" cy="646331"/>
          </a:xfrm>
          <a:prstGeom prst="rect">
            <a:avLst/>
          </a:prstGeom>
          <a:noFill/>
        </p:spPr>
        <p:txBody>
          <a:bodyPr wrap="square" rtlCol="0">
            <a:spAutoFit/>
          </a:bodyPr>
          <a:lstStyle/>
          <a:p>
            <a:pPr algn="ctr"/>
            <a:r>
              <a:rPr lang="en-GB" dirty="0" smtClean="0">
                <a:latin typeface="Roboto" panose="02000000000000000000" pitchFamily="2" charset="0"/>
                <a:ea typeface="Roboto" panose="02000000000000000000" pitchFamily="2" charset="0"/>
              </a:rPr>
              <a:t>Launched to </a:t>
            </a:r>
            <a:r>
              <a:rPr lang="en-GB" dirty="0">
                <a:latin typeface="Roboto" panose="02000000000000000000" pitchFamily="2" charset="0"/>
                <a:ea typeface="Roboto" panose="02000000000000000000" pitchFamily="2" charset="0"/>
              </a:rPr>
              <a:t>combat </a:t>
            </a:r>
            <a:r>
              <a:rPr lang="en-GB" dirty="0" smtClean="0">
                <a:latin typeface="Roboto" panose="02000000000000000000" pitchFamily="2" charset="0"/>
                <a:ea typeface="Roboto" panose="02000000000000000000" pitchFamily="2" charset="0"/>
              </a:rPr>
              <a:t>growing </a:t>
            </a:r>
            <a:r>
              <a:rPr lang="en-GB" dirty="0">
                <a:latin typeface="Roboto" panose="02000000000000000000" pitchFamily="2" charset="0"/>
                <a:ea typeface="Roboto" panose="02000000000000000000" pitchFamily="2" charset="0"/>
              </a:rPr>
              <a:t>concern that the COVID-19 pandemic could threaten global immunisation uptake</a:t>
            </a:r>
          </a:p>
        </p:txBody>
      </p:sp>
    </p:spTree>
    <p:extLst>
      <p:ext uri="{BB962C8B-B14F-4D97-AF65-F5344CB8AC3E}">
        <p14:creationId xmlns:p14="http://schemas.microsoft.com/office/powerpoint/2010/main" val="2212792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perspective: </a:t>
            </a:r>
            <a:br>
              <a:rPr lang="en-GB" dirty="0" smtClean="0"/>
            </a:br>
            <a:r>
              <a:rPr lang="en-GB" dirty="0" smtClean="0"/>
              <a:t>Why are vaccines vital to you?</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45</a:t>
            </a:fld>
            <a:endParaRPr lang="en-GB"/>
          </a:p>
        </p:txBody>
      </p:sp>
      <p:sp>
        <p:nvSpPr>
          <p:cNvPr id="12" name="Rectangle 11"/>
          <p:cNvSpPr/>
          <p:nvPr/>
        </p:nvSpPr>
        <p:spPr>
          <a:xfrm>
            <a:off x="179980" y="6430573"/>
            <a:ext cx="7125198" cy="307777"/>
          </a:xfrm>
          <a:prstGeom prst="rect">
            <a:avLst/>
          </a:prstGeom>
        </p:spPr>
        <p:txBody>
          <a:bodyPr wrap="square">
            <a:spAutoFit/>
          </a:bodyPr>
          <a:lstStyle/>
          <a:p>
            <a:r>
              <a:rPr lang="en-GB" sz="1400" dirty="0">
                <a:solidFill>
                  <a:schemeClr val="bg1"/>
                </a:solidFill>
              </a:rPr>
              <a:t>https://www.meningitis.org/blogs/why-vaccines-are-vital-to-you</a:t>
            </a:r>
          </a:p>
        </p:txBody>
      </p:sp>
      <p:sp>
        <p:nvSpPr>
          <p:cNvPr id="20" name="Rounded Rectangular Callout 19"/>
          <p:cNvSpPr/>
          <p:nvPr/>
        </p:nvSpPr>
        <p:spPr>
          <a:xfrm>
            <a:off x="5649320" y="1401321"/>
            <a:ext cx="3110837" cy="2669621"/>
          </a:xfrm>
          <a:prstGeom prst="wedgeRoundRectCallout">
            <a:avLst>
              <a:gd name="adj1" fmla="val 45076"/>
              <a:gd name="adj2" fmla="val 641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"Vaccines save lives. If we had only known about the vaccines our son would probably have been alive today. Instead we are looking at the one year anniversary of his death." – Christine</a:t>
            </a:r>
            <a:endParaRPr lang="en-GB" dirty="0"/>
          </a:p>
        </p:txBody>
      </p:sp>
      <p:sp>
        <p:nvSpPr>
          <p:cNvPr id="21" name="Rounded Rectangular Callout 20"/>
          <p:cNvSpPr/>
          <p:nvPr/>
        </p:nvSpPr>
        <p:spPr>
          <a:xfrm>
            <a:off x="383843" y="1540565"/>
            <a:ext cx="4310987" cy="2906130"/>
          </a:xfrm>
          <a:prstGeom prst="wedgeRoundRectCallout">
            <a:avLst>
              <a:gd name="adj1" fmla="val -37797"/>
              <a:gd name="adj2" fmla="val 645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smtClean="0">
              <a:latin typeface="Roboto" panose="02000000000000000000" pitchFamily="2" charset="0"/>
              <a:ea typeface="Roboto" panose="02000000000000000000" pitchFamily="2" charset="0"/>
            </a:endParaRPr>
          </a:p>
          <a:p>
            <a:pPr algn="ctr"/>
            <a:r>
              <a:rPr lang="en-GB" i="1" dirty="0" smtClean="0">
                <a:latin typeface="Roboto" panose="02000000000000000000" pitchFamily="2" charset="0"/>
                <a:ea typeface="Roboto" panose="02000000000000000000" pitchFamily="2" charset="0"/>
              </a:rPr>
              <a:t>“They </a:t>
            </a:r>
            <a:r>
              <a:rPr lang="en-GB" i="1" dirty="0">
                <a:latin typeface="Roboto" panose="02000000000000000000" pitchFamily="2" charset="0"/>
                <a:ea typeface="Roboto" panose="02000000000000000000" pitchFamily="2" charset="0"/>
              </a:rPr>
              <a:t>save lives and futures. My future changed 10 years ago. My life got flipped on its head. No one should ever have to go through this when there is a vaccine out there. Cost of vaccine shouldn’t be thought about considering the amount I and many others have cost the NHS and other U.K. services and will keep costing for years to come.” – Lesley</a:t>
            </a:r>
            <a:endParaRPr lang="en-GB" dirty="0">
              <a:latin typeface="Roboto" panose="02000000000000000000" pitchFamily="2" charset="0"/>
              <a:ea typeface="Roboto" panose="02000000000000000000" pitchFamily="2" charset="0"/>
            </a:endParaRPr>
          </a:p>
          <a:p>
            <a:pPr algn="ctr"/>
            <a:endParaRPr lang="en-GB" dirty="0"/>
          </a:p>
        </p:txBody>
      </p:sp>
      <p:sp>
        <p:nvSpPr>
          <p:cNvPr id="22" name="Rounded Rectangular Callout 21"/>
          <p:cNvSpPr/>
          <p:nvPr/>
        </p:nvSpPr>
        <p:spPr>
          <a:xfrm>
            <a:off x="1924333" y="4540545"/>
            <a:ext cx="6933063" cy="1470453"/>
          </a:xfrm>
          <a:prstGeom prst="wedgeRoundRectCallout">
            <a:avLst>
              <a:gd name="adj1" fmla="val -29691"/>
              <a:gd name="adj2" fmla="val 68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smtClean="0"/>
              <a:t>“Vaccines </a:t>
            </a:r>
            <a:r>
              <a:rPr lang="en-GB" i="1" dirty="0"/>
              <a:t>are vital because they save lives. My mum lost my sister over 40 years ago to meningococcal septicaemia and we also almost lost our daughter to the same thing at 18mths old thankfully she’s now almost 14 and things have come a long way and we are so lucky to have the vaccines we do." - Justine</a:t>
            </a:r>
            <a:endParaRPr lang="en-GB" dirty="0"/>
          </a:p>
        </p:txBody>
      </p:sp>
    </p:spTree>
    <p:extLst>
      <p:ext uri="{BB962C8B-B14F-4D97-AF65-F5344CB8AC3E}">
        <p14:creationId xmlns:p14="http://schemas.microsoft.com/office/powerpoint/2010/main" val="2336698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Spotting misinformation</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46</a:t>
            </a:fld>
            <a:endParaRPr lang="en-GB"/>
          </a:p>
        </p:txBody>
      </p:sp>
      <p:pic>
        <p:nvPicPr>
          <p:cNvPr id="5" name="Picture 4"/>
          <p:cNvPicPr>
            <a:picLocks noChangeAspect="1"/>
          </p:cNvPicPr>
          <p:nvPr/>
        </p:nvPicPr>
        <p:blipFill rotWithShape="1">
          <a:blip r:embed="rId3"/>
          <a:srcRect l="11340" t="17940" b="5642"/>
          <a:stretch/>
        </p:blipFill>
        <p:spPr>
          <a:xfrm>
            <a:off x="3543456" y="1498577"/>
            <a:ext cx="5160278" cy="4500256"/>
          </a:xfrm>
          <a:prstGeom prst="rect">
            <a:avLst/>
          </a:prstGeom>
        </p:spPr>
      </p:pic>
      <p:sp>
        <p:nvSpPr>
          <p:cNvPr id="8" name="TextBox 7"/>
          <p:cNvSpPr txBox="1"/>
          <p:nvPr/>
        </p:nvSpPr>
        <p:spPr>
          <a:xfrm>
            <a:off x="628650" y="2658534"/>
            <a:ext cx="2741083" cy="1477328"/>
          </a:xfrm>
          <a:prstGeom prst="rect">
            <a:avLst/>
          </a:prstGeom>
          <a:noFill/>
        </p:spPr>
        <p:txBody>
          <a:bodyPr wrap="square" rtlCol="0">
            <a:spAutoFit/>
          </a:bodyPr>
          <a:lstStyle/>
          <a:p>
            <a:r>
              <a:rPr lang="en-GB" dirty="0" smtClean="0">
                <a:latin typeface="Roboto" panose="02000000000000000000" pitchFamily="2" charset="0"/>
                <a:ea typeface="Roboto" panose="02000000000000000000" pitchFamily="2" charset="0"/>
              </a:rPr>
              <a:t>The UK’s independent fact checking charity, Full Fact, recommends taking three steps to interrogate information</a:t>
            </a: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839348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solidFill>
                  <a:schemeClr val="bg1">
                    <a:lumMod val="85000"/>
                  </a:schemeClr>
                </a:solidFill>
              </a:rPr>
              <a:t>Importance of preventing meningitis: burden and impact of disease </a:t>
            </a:r>
            <a:endParaRPr lang="en-GB" sz="2000" dirty="0">
              <a:solidFill>
                <a:schemeClr val="bg1">
                  <a:lumMod val="85000"/>
                </a:schemeClr>
              </a:solidFill>
            </a:endParaRPr>
          </a:p>
          <a:p>
            <a:endParaRPr lang="en-GB" sz="2000" dirty="0" smtClean="0"/>
          </a:p>
          <a:p>
            <a:r>
              <a:rPr lang="en-GB" sz="2000" dirty="0" smtClean="0">
                <a:solidFill>
                  <a:schemeClr val="bg1">
                    <a:lumMod val="85000"/>
                  </a:schemeClr>
                </a:solidFill>
              </a:rPr>
              <a:t>Why some people don’t take up their life saving vaccines: defining the spectrum of vaccine hesitancy</a:t>
            </a:r>
          </a:p>
          <a:p>
            <a:endParaRPr lang="en-GB" sz="2000" dirty="0" smtClean="0">
              <a:solidFill>
                <a:schemeClr val="bg1">
                  <a:lumMod val="85000"/>
                </a:schemeClr>
              </a:solidFill>
            </a:endParaRPr>
          </a:p>
          <a:p>
            <a:r>
              <a:rPr lang="en-GB" sz="2000" dirty="0" smtClean="0">
                <a:solidFill>
                  <a:schemeClr val="bg1">
                    <a:lumMod val="85000"/>
                  </a:schemeClr>
                </a:solidFill>
              </a:rPr>
              <a:t>The importance of advocacy and the patient perspective in building confidence for meningitis vaccines</a:t>
            </a:r>
          </a:p>
          <a:p>
            <a:endParaRPr lang="en-GB" sz="2400" dirty="0" smtClean="0"/>
          </a:p>
          <a:p>
            <a:r>
              <a:rPr lang="en-GB" sz="2000" b="1" dirty="0"/>
              <a:t>Reviewing approaches to communicating with those who are hesitant</a:t>
            </a:r>
          </a:p>
          <a:p>
            <a:endParaRPr lang="en-GB" sz="2400"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37547-9C48-461A-80E3-77CA0E9B3753}" type="slidenum">
              <a:rPr kumimoji="0" lang="en-GB"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8319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0367"/>
            <a:ext cx="7886700" cy="1325563"/>
          </a:xfrm>
        </p:spPr>
        <p:txBody>
          <a:bodyPr/>
          <a:lstStyle/>
          <a:p>
            <a:r>
              <a:rPr lang="en-GB" dirty="0" smtClean="0"/>
              <a:t>Responding to ‘anti-vax’ views</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48</a:t>
            </a:fld>
            <a:endParaRPr lang="en-GB"/>
          </a:p>
        </p:txBody>
      </p:sp>
      <p:pic>
        <p:nvPicPr>
          <p:cNvPr id="5" name="Content Placeholder 5"/>
          <p:cNvPicPr>
            <a:picLocks noChangeAspect="1"/>
          </p:cNvPicPr>
          <p:nvPr/>
        </p:nvPicPr>
        <p:blipFill>
          <a:blip r:embed="rId3"/>
          <a:stretch>
            <a:fillRect/>
          </a:stretch>
        </p:blipFill>
        <p:spPr>
          <a:xfrm>
            <a:off x="4771961" y="1646235"/>
            <a:ext cx="3743389" cy="4351338"/>
          </a:xfrm>
          <a:prstGeom prst="rect">
            <a:avLst/>
          </a:prstGeom>
        </p:spPr>
      </p:pic>
      <p:sp>
        <p:nvSpPr>
          <p:cNvPr id="6" name="Rectangle 5"/>
          <p:cNvSpPr/>
          <p:nvPr/>
        </p:nvSpPr>
        <p:spPr>
          <a:xfrm>
            <a:off x="0" y="6488668"/>
            <a:ext cx="6702725" cy="261610"/>
          </a:xfrm>
          <a:prstGeom prst="rect">
            <a:avLst/>
          </a:prstGeom>
        </p:spPr>
        <p:txBody>
          <a:bodyPr wrap="square">
            <a:spAutoFit/>
          </a:bodyPr>
          <a:lstStyle/>
          <a:p>
            <a:r>
              <a:rPr lang="en-GB" sz="1100" dirty="0">
                <a:solidFill>
                  <a:schemeClr val="bg1"/>
                </a:solidFill>
                <a:latin typeface="Roboto" panose="02000000000000000000" pitchFamily="2" charset="0"/>
                <a:ea typeface="Roboto" panose="02000000000000000000" pitchFamily="2" charset="0"/>
              </a:rPr>
              <a:t>https://www.meningitis.org/blogs/how-to-respond-to-anti-vaxxers</a:t>
            </a:r>
          </a:p>
        </p:txBody>
      </p:sp>
      <p:sp>
        <p:nvSpPr>
          <p:cNvPr id="7" name="Rounded Rectangular Callout 6"/>
          <p:cNvSpPr/>
          <p:nvPr/>
        </p:nvSpPr>
        <p:spPr>
          <a:xfrm>
            <a:off x="0" y="1423686"/>
            <a:ext cx="4771961" cy="4338759"/>
          </a:xfrm>
          <a:prstGeom prst="wedgeRoundRectCallout">
            <a:avLst>
              <a:gd name="adj1" fmla="val -29409"/>
              <a:gd name="adj2" fmla="val 588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t/>
            </a:r>
            <a:br>
              <a:rPr lang="en-GB" i="1" dirty="0"/>
            </a:br>
            <a:r>
              <a:rPr lang="en-GB" i="1" dirty="0"/>
              <a:t>"Hello. I can understand why you might have some concerns about vaccines as there is a lot of misinformation online, and it can be hard to know who to trust. I’m very passionate about this issue and would encourage you to do some further reading before sharing these sorts of things. Vaccines have been around for a long time, and have proven to be one of the safest and most effective public health interventions in history. They save millions of lives every year. You can find lots of information about how vaccines work from these trusted sources of vaccine information</a:t>
            </a:r>
            <a:r>
              <a:rPr lang="en-GB" i="1" dirty="0" smtClean="0"/>
              <a:t>: …..</a:t>
            </a:r>
            <a:r>
              <a:rPr lang="en-GB" i="1" dirty="0"/>
              <a:t/>
            </a:r>
            <a:br>
              <a:rPr lang="en-GB" i="1" dirty="0"/>
            </a:br>
            <a:endParaRPr lang="en-GB" i="1" dirty="0"/>
          </a:p>
        </p:txBody>
      </p:sp>
    </p:spTree>
    <p:extLst>
      <p:ext uri="{BB962C8B-B14F-4D97-AF65-F5344CB8AC3E}">
        <p14:creationId xmlns:p14="http://schemas.microsoft.com/office/powerpoint/2010/main" val="18849385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else might </a:t>
            </a:r>
            <a:r>
              <a:rPr lang="en-GB" dirty="0" smtClean="0"/>
              <a:t>people not </a:t>
            </a:r>
            <a:r>
              <a:rPr lang="en-GB" dirty="0"/>
              <a:t>get </a:t>
            </a:r>
            <a:r>
              <a:rPr lang="en-GB" dirty="0" smtClean="0"/>
              <a:t>vaccinated</a:t>
            </a:r>
            <a:r>
              <a:rPr lang="en-GB" dirty="0"/>
              <a:t>?</a:t>
            </a:r>
          </a:p>
        </p:txBody>
      </p:sp>
      <p:sp>
        <p:nvSpPr>
          <p:cNvPr id="4" name="Slide Number Placeholder 3"/>
          <p:cNvSpPr>
            <a:spLocks noGrp="1"/>
          </p:cNvSpPr>
          <p:nvPr>
            <p:ph type="sldNum" sz="quarter" idx="12"/>
          </p:nvPr>
        </p:nvSpPr>
        <p:spPr/>
        <p:txBody>
          <a:bodyPr/>
          <a:lstStyle/>
          <a:p>
            <a:fld id="{36037547-9C48-461A-80E3-77CA0E9B3753}" type="slidenum">
              <a:rPr lang="en-GB" smtClean="0"/>
              <a:t>49</a:t>
            </a:fld>
            <a:endParaRPr lang="en-GB"/>
          </a:p>
        </p:txBody>
      </p:sp>
      <p:pic>
        <p:nvPicPr>
          <p:cNvPr id="5" name="Content Placeholder 4"/>
          <p:cNvPicPr>
            <a:picLocks noGrp="1" noChangeAspect="1"/>
          </p:cNvPicPr>
          <p:nvPr>
            <p:ph idx="1"/>
          </p:nvPr>
        </p:nvPicPr>
        <p:blipFill rotWithShape="1">
          <a:blip r:embed="rId3"/>
          <a:srcRect l="8022" t="23242" r="24843" b="29447"/>
          <a:stretch/>
        </p:blipFill>
        <p:spPr>
          <a:xfrm>
            <a:off x="267622" y="1821084"/>
            <a:ext cx="8608755" cy="3412526"/>
          </a:xfrm>
          <a:prstGeom prst="rect">
            <a:avLst/>
          </a:prstGeom>
        </p:spPr>
      </p:pic>
    </p:spTree>
    <p:extLst>
      <p:ext uri="{BB962C8B-B14F-4D97-AF65-F5344CB8AC3E}">
        <p14:creationId xmlns:p14="http://schemas.microsoft.com/office/powerpoint/2010/main" val="1869455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disease: meningitis</a:t>
            </a:r>
            <a:endParaRPr lang="en-GB" dirty="0"/>
          </a:p>
        </p:txBody>
      </p:sp>
      <p:pic>
        <p:nvPicPr>
          <p:cNvPr id="5" name="Content Placeholder 4"/>
          <p:cNvPicPr>
            <a:picLocks noGrp="1" noChangeAspect="1"/>
          </p:cNvPicPr>
          <p:nvPr>
            <p:ph idx="1"/>
          </p:nvPr>
        </p:nvPicPr>
        <p:blipFill>
          <a:blip r:embed="rId3"/>
          <a:stretch>
            <a:fillRect/>
          </a:stretch>
        </p:blipFill>
        <p:spPr>
          <a:xfrm>
            <a:off x="229725" y="2017420"/>
            <a:ext cx="8914275" cy="3605614"/>
          </a:xfrm>
          <a:prstGeom prst="rect">
            <a:avLst/>
          </a:prstGeom>
        </p:spPr>
      </p:pic>
      <p:sp>
        <p:nvSpPr>
          <p:cNvPr id="4" name="Slide Number Placeholder 3"/>
          <p:cNvSpPr>
            <a:spLocks noGrp="1"/>
          </p:cNvSpPr>
          <p:nvPr>
            <p:ph type="sldNum" sz="quarter" idx="12"/>
          </p:nvPr>
        </p:nvSpPr>
        <p:spPr/>
        <p:txBody>
          <a:bodyPr/>
          <a:lstStyle/>
          <a:p>
            <a:fld id="{36037547-9C48-461A-80E3-77CA0E9B3753}" type="slidenum">
              <a:rPr lang="en-GB" smtClean="0"/>
              <a:t>5</a:t>
            </a:fld>
            <a:endParaRPr lang="en-GB"/>
          </a:p>
        </p:txBody>
      </p:sp>
    </p:spTree>
    <p:extLst>
      <p:ext uri="{BB962C8B-B14F-4D97-AF65-F5344CB8AC3E}">
        <p14:creationId xmlns:p14="http://schemas.microsoft.com/office/powerpoint/2010/main" val="1922261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p:spPr>
        <p:txBody>
          <a:bodyPr/>
          <a:lstStyle/>
          <a:p>
            <a:r>
              <a:rPr lang="en-GB" dirty="0" smtClean="0"/>
              <a:t>Access is an important determining factor</a:t>
            </a:r>
            <a:endParaRPr lang="en-GB" dirty="0"/>
          </a:p>
        </p:txBody>
      </p:sp>
      <p:sp>
        <p:nvSpPr>
          <p:cNvPr id="3" name="Content Placeholder 2"/>
          <p:cNvSpPr>
            <a:spLocks noGrp="1"/>
          </p:cNvSpPr>
          <p:nvPr>
            <p:ph idx="1"/>
          </p:nvPr>
        </p:nvSpPr>
        <p:spPr>
          <a:xfrm>
            <a:off x="628649" y="1825625"/>
            <a:ext cx="4154365" cy="4351338"/>
          </a:xfrm>
        </p:spPr>
        <p:txBody>
          <a:bodyPr>
            <a:normAutofit/>
          </a:bodyPr>
          <a:lstStyle/>
          <a:p>
            <a:pPr marL="0" indent="0">
              <a:buNone/>
            </a:pPr>
            <a:endParaRPr lang="en-GB" sz="1800" dirty="0" smtClean="0"/>
          </a:p>
          <a:p>
            <a:pPr marL="0" indent="0">
              <a:buNone/>
            </a:pPr>
            <a:endParaRPr lang="en-GB" sz="1800" dirty="0"/>
          </a:p>
          <a:p>
            <a:pPr marL="0" indent="0">
              <a:buNone/>
            </a:pPr>
            <a:r>
              <a:rPr lang="en-GB" sz="1800" dirty="0" smtClean="0"/>
              <a:t>Report by the Royal Society of Public Health found that the most common barriers to getting vaccinated were:</a:t>
            </a:r>
          </a:p>
          <a:p>
            <a:pPr marL="0" indent="0">
              <a:buNone/>
            </a:pPr>
            <a:endParaRPr lang="en-GB" sz="1800" dirty="0" smtClean="0"/>
          </a:p>
          <a:p>
            <a:pPr lvl="1"/>
            <a:r>
              <a:rPr lang="en-GB" sz="1800" dirty="0" smtClean="0"/>
              <a:t>Timing of appointments (49%)</a:t>
            </a:r>
          </a:p>
          <a:p>
            <a:pPr lvl="1"/>
            <a:r>
              <a:rPr lang="en-GB" sz="1800" dirty="0" smtClean="0"/>
              <a:t>Availability of appointments (46%)</a:t>
            </a:r>
          </a:p>
          <a:p>
            <a:pPr lvl="1"/>
            <a:r>
              <a:rPr lang="en-GB" sz="1800" dirty="0" smtClean="0"/>
              <a:t>Childcare duties (29%)</a:t>
            </a:r>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50</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478" y="1567090"/>
            <a:ext cx="3222014" cy="4350987"/>
          </a:xfrm>
          <a:prstGeom prst="rect">
            <a:avLst/>
          </a:prstGeom>
        </p:spPr>
      </p:pic>
      <p:sp>
        <p:nvSpPr>
          <p:cNvPr id="8" name="Rectangle 7"/>
          <p:cNvSpPr/>
          <p:nvPr/>
        </p:nvSpPr>
        <p:spPr>
          <a:xfrm>
            <a:off x="0" y="6413701"/>
            <a:ext cx="7307873" cy="261610"/>
          </a:xfrm>
          <a:prstGeom prst="rect">
            <a:avLst/>
          </a:prstGeom>
        </p:spPr>
        <p:txBody>
          <a:bodyPr wrap="square">
            <a:spAutoFit/>
          </a:bodyPr>
          <a:lstStyle/>
          <a:p>
            <a:r>
              <a:rPr lang="en-GB" sz="1100" dirty="0">
                <a:solidFill>
                  <a:schemeClr val="bg1"/>
                </a:solidFill>
                <a:latin typeface="Roboto" panose="02000000000000000000" pitchFamily="2" charset="0"/>
                <a:ea typeface="Roboto" panose="02000000000000000000" pitchFamily="2" charset="0"/>
              </a:rPr>
              <a:t>https://www.rsph.org.uk/static/uploaded/3b82db00-a7ef-494c-85451e78ce18a779.pdf</a:t>
            </a:r>
          </a:p>
        </p:txBody>
      </p:sp>
    </p:spTree>
    <p:extLst>
      <p:ext uri="{BB962C8B-B14F-4D97-AF65-F5344CB8AC3E}">
        <p14:creationId xmlns:p14="http://schemas.microsoft.com/office/powerpoint/2010/main" val="4235070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Overcoming barriers and increasing uptake (1)</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51</a:t>
            </a:fld>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8818" y="1563687"/>
            <a:ext cx="4678263" cy="4335951"/>
          </a:xfrm>
          <a:prstGeom prst="rect">
            <a:avLst/>
          </a:prstGeom>
        </p:spPr>
      </p:pic>
      <p:sp>
        <p:nvSpPr>
          <p:cNvPr id="6" name="Rectangle 5"/>
          <p:cNvSpPr/>
          <p:nvPr/>
        </p:nvSpPr>
        <p:spPr>
          <a:xfrm>
            <a:off x="137160" y="6396335"/>
            <a:ext cx="7646670"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https://publichealthmatters.blog.gov.uk/2019/05/16/increasing-vaccine-uptake-strategies-for-addressing-barriers-in-primary-care/</a:t>
            </a:r>
          </a:p>
        </p:txBody>
      </p:sp>
      <p:sp>
        <p:nvSpPr>
          <p:cNvPr id="7" name="TextBox 6"/>
          <p:cNvSpPr txBox="1"/>
          <p:nvPr/>
        </p:nvSpPr>
        <p:spPr>
          <a:xfrm>
            <a:off x="628650" y="1899138"/>
            <a:ext cx="3490168" cy="4247317"/>
          </a:xfrm>
          <a:prstGeom prst="rect">
            <a:avLst/>
          </a:prstGeom>
          <a:noFill/>
        </p:spPr>
        <p:txBody>
          <a:bodyPr wrap="square" rtlCol="0">
            <a:spAutoFit/>
          </a:bodyPr>
          <a:lstStyle/>
          <a:p>
            <a:pPr marL="342900" indent="-342900">
              <a:buAutoNum type="arabicPeriod"/>
            </a:pPr>
            <a:r>
              <a:rPr lang="en-GB" dirty="0" smtClean="0">
                <a:latin typeface="Roboto" panose="02000000000000000000" pitchFamily="2" charset="0"/>
                <a:ea typeface="Roboto" panose="02000000000000000000" pitchFamily="2" charset="0"/>
              </a:rPr>
              <a:t>Send invites and reminders</a:t>
            </a:r>
          </a:p>
          <a:p>
            <a:pPr marL="342900" indent="-342900">
              <a:buAutoNum type="arabicPeriod"/>
            </a:pPr>
            <a:endParaRPr lang="en-GB" dirty="0">
              <a:latin typeface="Roboto" panose="02000000000000000000" pitchFamily="2" charset="0"/>
              <a:ea typeface="Roboto" panose="02000000000000000000" pitchFamily="2" charset="0"/>
            </a:endParaRPr>
          </a:p>
          <a:p>
            <a:pPr marL="342900" indent="-342900">
              <a:buAutoNum type="arabicPeriod"/>
            </a:pPr>
            <a:r>
              <a:rPr lang="en-GB" dirty="0" smtClean="0">
                <a:latin typeface="Roboto" panose="02000000000000000000" pitchFamily="2" charset="0"/>
                <a:ea typeface="Roboto" panose="02000000000000000000" pitchFamily="2" charset="0"/>
              </a:rPr>
              <a:t>Check children are up to date</a:t>
            </a:r>
          </a:p>
          <a:p>
            <a:pPr marL="342900" indent="-342900">
              <a:buAutoNum type="arabicPeriod"/>
            </a:pPr>
            <a:endParaRPr lang="en-GB" dirty="0">
              <a:latin typeface="Roboto" panose="02000000000000000000" pitchFamily="2" charset="0"/>
              <a:ea typeface="Roboto" panose="02000000000000000000" pitchFamily="2" charset="0"/>
            </a:endParaRPr>
          </a:p>
          <a:p>
            <a:pPr marL="342900" indent="-342900">
              <a:buAutoNum type="arabicPeriod"/>
            </a:pPr>
            <a:r>
              <a:rPr lang="en-GB" dirty="0" smtClean="0">
                <a:latin typeface="Roboto" panose="02000000000000000000" pitchFamily="2" charset="0"/>
                <a:ea typeface="Roboto" panose="02000000000000000000" pitchFamily="2" charset="0"/>
              </a:rPr>
              <a:t>Check IT system flags when people have missed out</a:t>
            </a:r>
          </a:p>
          <a:p>
            <a:pPr marL="342900" indent="-342900">
              <a:buAutoNum type="arabicPeriod"/>
            </a:pPr>
            <a:endParaRPr lang="en-GB" dirty="0">
              <a:latin typeface="Roboto" panose="02000000000000000000" pitchFamily="2" charset="0"/>
              <a:ea typeface="Roboto" panose="02000000000000000000" pitchFamily="2" charset="0"/>
            </a:endParaRPr>
          </a:p>
          <a:p>
            <a:pPr marL="342900" indent="-342900">
              <a:buAutoNum type="arabicPeriod"/>
            </a:pPr>
            <a:r>
              <a:rPr lang="en-GB" dirty="0" smtClean="0">
                <a:latin typeface="Roboto" panose="02000000000000000000" pitchFamily="2" charset="0"/>
                <a:ea typeface="Roboto" panose="02000000000000000000" pitchFamily="2" charset="0"/>
              </a:rPr>
              <a:t>Record vaccinations with appropriate codes</a:t>
            </a:r>
          </a:p>
          <a:p>
            <a:pPr marL="342900" indent="-342900">
              <a:buAutoNum type="arabicPeriod"/>
            </a:pPr>
            <a:endParaRPr lang="en-GB" dirty="0">
              <a:latin typeface="Roboto" panose="02000000000000000000" pitchFamily="2" charset="0"/>
              <a:ea typeface="Roboto" panose="02000000000000000000" pitchFamily="2" charset="0"/>
            </a:endParaRPr>
          </a:p>
          <a:p>
            <a:pPr marL="342900" indent="-342900">
              <a:buAutoNum type="arabicPeriod"/>
            </a:pPr>
            <a:r>
              <a:rPr lang="en-GB" dirty="0" smtClean="0">
                <a:latin typeface="Roboto" panose="02000000000000000000" pitchFamily="2" charset="0"/>
                <a:ea typeface="Roboto" panose="02000000000000000000" pitchFamily="2" charset="0"/>
              </a:rPr>
              <a:t>Plan sufficient appointments</a:t>
            </a:r>
          </a:p>
          <a:p>
            <a:pPr marL="342900" indent="-342900">
              <a:buAutoNum type="arabicPeriod"/>
            </a:pPr>
            <a:endParaRPr lang="en-GB" dirty="0">
              <a:latin typeface="Roboto" panose="02000000000000000000" pitchFamily="2" charset="0"/>
              <a:ea typeface="Roboto" panose="02000000000000000000" pitchFamily="2" charset="0"/>
            </a:endParaRPr>
          </a:p>
          <a:p>
            <a:pPr marL="342900" indent="-342900">
              <a:buAutoNum type="arabicPeriod"/>
            </a:pPr>
            <a:r>
              <a:rPr lang="en-GB" dirty="0" smtClean="0">
                <a:latin typeface="Roboto" panose="02000000000000000000" pitchFamily="2" charset="0"/>
                <a:ea typeface="Roboto" panose="02000000000000000000" pitchFamily="2" charset="0"/>
              </a:rPr>
              <a:t>Speak confidently abut vaccines</a:t>
            </a:r>
          </a:p>
          <a:p>
            <a:pPr marL="342900" indent="-342900">
              <a:buAutoNum type="arabicPeriod"/>
            </a:pPr>
            <a:endParaRPr lang="en-GB" dirty="0"/>
          </a:p>
        </p:txBody>
      </p:sp>
    </p:spTree>
    <p:extLst>
      <p:ext uri="{BB962C8B-B14F-4D97-AF65-F5344CB8AC3E}">
        <p14:creationId xmlns:p14="http://schemas.microsoft.com/office/powerpoint/2010/main" val="306240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Overcoming barriers and increasing uptake (2)</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52</a:t>
            </a:fld>
            <a:endParaRPr lang="en-GB"/>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8818" y="1563687"/>
            <a:ext cx="4678263" cy="4335951"/>
          </a:xfrm>
          <a:prstGeom prst="rect">
            <a:avLst/>
          </a:prstGeom>
        </p:spPr>
      </p:pic>
      <p:sp>
        <p:nvSpPr>
          <p:cNvPr id="6" name="Rectangle 5"/>
          <p:cNvSpPr/>
          <p:nvPr/>
        </p:nvSpPr>
        <p:spPr>
          <a:xfrm>
            <a:off x="137160" y="6396335"/>
            <a:ext cx="7646670"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https://publichealthmatters.blog.gov.uk/2019/05/16/increasing-vaccine-uptake-strategies-for-addressing-barriers-in-primary-care/</a:t>
            </a:r>
          </a:p>
        </p:txBody>
      </p:sp>
      <p:sp>
        <p:nvSpPr>
          <p:cNvPr id="7" name="TextBox 6"/>
          <p:cNvSpPr txBox="1"/>
          <p:nvPr/>
        </p:nvSpPr>
        <p:spPr>
          <a:xfrm>
            <a:off x="628650" y="1899138"/>
            <a:ext cx="3490168" cy="2862322"/>
          </a:xfrm>
          <a:prstGeom prst="rect">
            <a:avLst/>
          </a:prstGeom>
          <a:noFill/>
        </p:spPr>
        <p:txBody>
          <a:bodyPr wrap="square" rtlCol="0">
            <a:spAutoFit/>
          </a:bodyPr>
          <a:lstStyle/>
          <a:p>
            <a:r>
              <a:rPr lang="en-GB" dirty="0" smtClean="0">
                <a:latin typeface="Roboto" panose="02000000000000000000" pitchFamily="2" charset="0"/>
                <a:ea typeface="Roboto" panose="02000000000000000000" pitchFamily="2" charset="0"/>
              </a:rPr>
              <a:t>7. Provide leaflets and posters</a:t>
            </a:r>
          </a:p>
          <a:p>
            <a:endParaRPr lang="en-GB" dirty="0">
              <a:latin typeface="Roboto" panose="02000000000000000000" pitchFamily="2" charset="0"/>
              <a:ea typeface="Roboto" panose="02000000000000000000" pitchFamily="2" charset="0"/>
            </a:endParaRPr>
          </a:p>
          <a:p>
            <a:r>
              <a:rPr lang="en-GB" dirty="0" smtClean="0">
                <a:latin typeface="Roboto" panose="02000000000000000000" pitchFamily="2" charset="0"/>
                <a:ea typeface="Roboto" panose="02000000000000000000" pitchFamily="2" charset="0"/>
              </a:rPr>
              <a:t>8. Create a call-back system</a:t>
            </a:r>
          </a:p>
          <a:p>
            <a:endParaRPr lang="en-GB" dirty="0">
              <a:latin typeface="Roboto" panose="02000000000000000000" pitchFamily="2" charset="0"/>
              <a:ea typeface="Roboto" panose="02000000000000000000" pitchFamily="2" charset="0"/>
            </a:endParaRPr>
          </a:p>
          <a:p>
            <a:r>
              <a:rPr lang="en-GB" dirty="0" smtClean="0">
                <a:latin typeface="Roboto" panose="02000000000000000000" pitchFamily="2" charset="0"/>
                <a:ea typeface="Roboto" panose="02000000000000000000" pitchFamily="2" charset="0"/>
              </a:rPr>
              <a:t>9. Signpost people to online resources</a:t>
            </a:r>
          </a:p>
          <a:p>
            <a:endParaRPr lang="en-GB" dirty="0">
              <a:latin typeface="Roboto" panose="02000000000000000000" pitchFamily="2" charset="0"/>
              <a:ea typeface="Roboto" panose="02000000000000000000" pitchFamily="2" charset="0"/>
            </a:endParaRPr>
          </a:p>
          <a:p>
            <a:r>
              <a:rPr lang="en-GB" dirty="0" smtClean="0">
                <a:latin typeface="Roboto" panose="02000000000000000000" pitchFamily="2" charset="0"/>
                <a:ea typeface="Roboto" panose="02000000000000000000" pitchFamily="2" charset="0"/>
              </a:rPr>
              <a:t>10. Offer additional and more flexible appointments </a:t>
            </a:r>
          </a:p>
          <a:p>
            <a:pPr marL="342900" indent="-342900">
              <a:buAutoNum type="arabicPeriod"/>
            </a:pPr>
            <a:endParaRPr lang="en-GB" dirty="0"/>
          </a:p>
        </p:txBody>
      </p:sp>
    </p:spTree>
    <p:extLst>
      <p:ext uri="{BB962C8B-B14F-4D97-AF65-F5344CB8AC3E}">
        <p14:creationId xmlns:p14="http://schemas.microsoft.com/office/powerpoint/2010/main" val="3023667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324" y="233497"/>
            <a:ext cx="7886700" cy="1325563"/>
          </a:xfrm>
        </p:spPr>
        <p:txBody>
          <a:bodyPr/>
          <a:lstStyle/>
          <a:p>
            <a:r>
              <a:rPr lang="en-GB" dirty="0" smtClean="0"/>
              <a:t>Mandatory vaccination</a:t>
            </a:r>
            <a:endParaRPr lang="en-GB" dirty="0"/>
          </a:p>
        </p:txBody>
      </p:sp>
      <p:sp>
        <p:nvSpPr>
          <p:cNvPr id="3" name="Content Placeholder 2"/>
          <p:cNvSpPr>
            <a:spLocks noGrp="1"/>
          </p:cNvSpPr>
          <p:nvPr>
            <p:ph idx="1"/>
          </p:nvPr>
        </p:nvSpPr>
        <p:spPr>
          <a:xfrm>
            <a:off x="522324" y="1474000"/>
            <a:ext cx="7886700" cy="4351338"/>
          </a:xfrm>
        </p:spPr>
        <p:txBody>
          <a:bodyPr>
            <a:noAutofit/>
          </a:bodyPr>
          <a:lstStyle/>
          <a:p>
            <a:pPr marL="0" indent="0">
              <a:buNone/>
            </a:pPr>
            <a:r>
              <a:rPr lang="en-GB" sz="1800" dirty="0" smtClean="0"/>
              <a:t>While it is not the position held in the UK, some countries have chosen to make vaccines mandatory to try and  increase vaccine uptake</a:t>
            </a:r>
          </a:p>
          <a:p>
            <a:endParaRPr lang="en-GB" sz="1800" dirty="0"/>
          </a:p>
          <a:p>
            <a:pPr marL="0" indent="0">
              <a:buNone/>
            </a:pPr>
            <a:r>
              <a:rPr lang="en-GB" sz="1800" dirty="0" smtClean="0"/>
              <a:t>In France, in </a:t>
            </a:r>
            <a:r>
              <a:rPr lang="en-GB" sz="1800" dirty="0"/>
              <a:t>December 2017, </a:t>
            </a:r>
            <a:r>
              <a:rPr lang="en-GB" sz="1800" dirty="0" smtClean="0"/>
              <a:t>vaccination </a:t>
            </a:r>
            <a:r>
              <a:rPr lang="en-GB" sz="1800" dirty="0"/>
              <a:t>mandates </a:t>
            </a:r>
            <a:r>
              <a:rPr lang="en-GB" sz="1800" dirty="0" smtClean="0"/>
              <a:t>were extended </a:t>
            </a:r>
            <a:r>
              <a:rPr lang="en-GB" sz="1800" dirty="0"/>
              <a:t>from </a:t>
            </a:r>
            <a:r>
              <a:rPr lang="en-GB" sz="1800" dirty="0" smtClean="0"/>
              <a:t>3 to </a:t>
            </a:r>
            <a:r>
              <a:rPr lang="en-GB" sz="1800" dirty="0"/>
              <a:t>the 11 vaccinations included in the routine immunisation schedule of children under 2 years </a:t>
            </a:r>
            <a:r>
              <a:rPr lang="en-GB" sz="1800" dirty="0" smtClean="0"/>
              <a:t>old, because:</a:t>
            </a:r>
          </a:p>
          <a:p>
            <a:endParaRPr lang="en-GB" sz="1800" dirty="0"/>
          </a:p>
          <a:p>
            <a:pPr lvl="1"/>
            <a:r>
              <a:rPr lang="en-GB" sz="1575" dirty="0" smtClean="0"/>
              <a:t>The </a:t>
            </a:r>
            <a:r>
              <a:rPr lang="en-GB" sz="1575" dirty="0"/>
              <a:t>coexistence in the schedule of both mandatory and recommended vaccines, </a:t>
            </a:r>
            <a:r>
              <a:rPr lang="en-GB" sz="1575" dirty="0" smtClean="0"/>
              <a:t> created confusion among many parents, giving </a:t>
            </a:r>
            <a:r>
              <a:rPr lang="en-GB" sz="1575" dirty="0"/>
              <a:t>the false impression that the latter were less important or even optional </a:t>
            </a:r>
          </a:p>
          <a:p>
            <a:endParaRPr lang="en-GB" sz="1800" dirty="0" smtClean="0"/>
          </a:p>
          <a:p>
            <a:pPr lvl="1"/>
            <a:r>
              <a:rPr lang="en-GB" sz="1575" dirty="0"/>
              <a:t>T</a:t>
            </a:r>
            <a:r>
              <a:rPr lang="en-GB" sz="1575" dirty="0" smtClean="0"/>
              <a:t>he </a:t>
            </a:r>
            <a:r>
              <a:rPr lang="en-GB" sz="1575" dirty="0"/>
              <a:t>growing vaccine hesitancy in the French population, leading to insufficient vaccine coverage for most recommended vaccines </a:t>
            </a:r>
          </a:p>
          <a:p>
            <a:endParaRPr lang="en-GB" sz="1800" dirty="0" smtClean="0"/>
          </a:p>
          <a:p>
            <a:pPr lvl="1"/>
            <a:r>
              <a:rPr lang="en-GB" sz="1575" dirty="0" smtClean="0"/>
              <a:t>This translated into </a:t>
            </a:r>
            <a:r>
              <a:rPr lang="en-GB" sz="1575" dirty="0"/>
              <a:t>an unacceptable burden of severe morbidity and mortality for some vaccine preventable </a:t>
            </a:r>
            <a:r>
              <a:rPr lang="en-GB" sz="1575" dirty="0" smtClean="0"/>
              <a:t>diseases</a:t>
            </a:r>
            <a:endParaRPr lang="en-GB" sz="1575" dirty="0"/>
          </a:p>
        </p:txBody>
      </p:sp>
      <p:sp>
        <p:nvSpPr>
          <p:cNvPr id="4" name="Slide Number Placeholder 3"/>
          <p:cNvSpPr>
            <a:spLocks noGrp="1"/>
          </p:cNvSpPr>
          <p:nvPr>
            <p:ph type="sldNum" sz="quarter" idx="12"/>
          </p:nvPr>
        </p:nvSpPr>
        <p:spPr/>
        <p:txBody>
          <a:bodyPr/>
          <a:lstStyle/>
          <a:p>
            <a:fld id="{36037547-9C48-461A-80E3-77CA0E9B3753}" type="slidenum">
              <a:rPr lang="en-GB" smtClean="0"/>
              <a:t>53</a:t>
            </a:fld>
            <a:endParaRPr lang="en-GB"/>
          </a:p>
        </p:txBody>
      </p:sp>
      <p:sp>
        <p:nvSpPr>
          <p:cNvPr id="6" name="Rectangle 5"/>
          <p:cNvSpPr/>
          <p:nvPr/>
        </p:nvSpPr>
        <p:spPr>
          <a:xfrm>
            <a:off x="0" y="6356353"/>
            <a:ext cx="7949381" cy="446276"/>
          </a:xfrm>
          <a:prstGeom prst="rect">
            <a:avLst/>
          </a:prstGeom>
        </p:spPr>
        <p:txBody>
          <a:bodyPr wrap="square">
            <a:spAutoFit/>
          </a:bodyPr>
          <a:lstStyle/>
          <a:p>
            <a:r>
              <a:rPr lang="en-GB" sz="1100" dirty="0" err="1">
                <a:solidFill>
                  <a:schemeClr val="bg1"/>
                </a:solidFill>
                <a:latin typeface="Roboto" panose="02000000000000000000" pitchFamily="2" charset="0"/>
                <a:ea typeface="Roboto" panose="02000000000000000000" pitchFamily="2" charset="0"/>
              </a:rPr>
              <a:t>Lévy-Bruhl</a:t>
            </a:r>
            <a:r>
              <a:rPr lang="en-GB" sz="1100" dirty="0">
                <a:solidFill>
                  <a:schemeClr val="bg1"/>
                </a:solidFill>
                <a:latin typeface="Roboto" panose="02000000000000000000" pitchFamily="2" charset="0"/>
                <a:ea typeface="Roboto" panose="02000000000000000000" pitchFamily="2" charset="0"/>
              </a:rPr>
              <a:t> D, </a:t>
            </a:r>
            <a:r>
              <a:rPr lang="en-GB" sz="1100" dirty="0" err="1">
                <a:solidFill>
                  <a:schemeClr val="bg1"/>
                </a:solidFill>
                <a:latin typeface="Roboto" panose="02000000000000000000" pitchFamily="2" charset="0"/>
                <a:ea typeface="Roboto" panose="02000000000000000000" pitchFamily="2" charset="0"/>
              </a:rPr>
              <a:t>Fonteneau</a:t>
            </a:r>
            <a:r>
              <a:rPr lang="en-GB" sz="1100" dirty="0">
                <a:solidFill>
                  <a:schemeClr val="bg1"/>
                </a:solidFill>
                <a:latin typeface="Roboto" panose="02000000000000000000" pitchFamily="2" charset="0"/>
                <a:ea typeface="Roboto" panose="02000000000000000000" pitchFamily="2" charset="0"/>
              </a:rPr>
              <a:t> L, Vaux S, Barret AS, </a:t>
            </a:r>
            <a:r>
              <a:rPr lang="en-GB" sz="1100" dirty="0" err="1">
                <a:solidFill>
                  <a:schemeClr val="bg1"/>
                </a:solidFill>
                <a:latin typeface="Roboto" panose="02000000000000000000" pitchFamily="2" charset="0"/>
                <a:ea typeface="Roboto" panose="02000000000000000000" pitchFamily="2" charset="0"/>
              </a:rPr>
              <a:t>Antona</a:t>
            </a:r>
            <a:r>
              <a:rPr lang="en-GB" sz="1100" dirty="0">
                <a:solidFill>
                  <a:schemeClr val="bg1"/>
                </a:solidFill>
                <a:latin typeface="Roboto" panose="02000000000000000000" pitchFamily="2" charset="0"/>
                <a:ea typeface="Roboto" panose="02000000000000000000" pitchFamily="2" charset="0"/>
              </a:rPr>
              <a:t> D, </a:t>
            </a:r>
            <a:r>
              <a:rPr lang="en-GB" sz="1100" dirty="0" err="1">
                <a:solidFill>
                  <a:schemeClr val="bg1"/>
                </a:solidFill>
                <a:latin typeface="Roboto" panose="02000000000000000000" pitchFamily="2" charset="0"/>
                <a:ea typeface="Roboto" panose="02000000000000000000" pitchFamily="2" charset="0"/>
              </a:rPr>
              <a:t>Bonmarin</a:t>
            </a:r>
            <a:r>
              <a:rPr lang="en-GB" sz="1100" dirty="0">
                <a:solidFill>
                  <a:schemeClr val="bg1"/>
                </a:solidFill>
                <a:latin typeface="Roboto" panose="02000000000000000000" pitchFamily="2" charset="0"/>
                <a:ea typeface="Roboto" panose="02000000000000000000" pitchFamily="2" charset="0"/>
              </a:rPr>
              <a:t> I, </a:t>
            </a:r>
            <a:r>
              <a:rPr lang="en-GB" sz="1100" dirty="0" err="1">
                <a:solidFill>
                  <a:schemeClr val="bg1"/>
                </a:solidFill>
                <a:latin typeface="Roboto" panose="02000000000000000000" pitchFamily="2" charset="0"/>
                <a:ea typeface="Roboto" panose="02000000000000000000" pitchFamily="2" charset="0"/>
              </a:rPr>
              <a:t>Che</a:t>
            </a:r>
            <a:r>
              <a:rPr lang="en-GB" sz="1100" dirty="0">
                <a:solidFill>
                  <a:schemeClr val="bg1"/>
                </a:solidFill>
                <a:latin typeface="Roboto" panose="02000000000000000000" pitchFamily="2" charset="0"/>
                <a:ea typeface="Roboto" panose="02000000000000000000" pitchFamily="2" charset="0"/>
              </a:rPr>
              <a:t> D, </a:t>
            </a:r>
            <a:r>
              <a:rPr lang="en-GB" sz="1100" dirty="0" err="1">
                <a:solidFill>
                  <a:schemeClr val="bg1"/>
                </a:solidFill>
                <a:latin typeface="Roboto" panose="02000000000000000000" pitchFamily="2" charset="0"/>
                <a:ea typeface="Roboto" panose="02000000000000000000" pitchFamily="2" charset="0"/>
              </a:rPr>
              <a:t>Quelet</a:t>
            </a:r>
            <a:r>
              <a:rPr lang="en-GB" sz="1100" dirty="0">
                <a:solidFill>
                  <a:schemeClr val="bg1"/>
                </a:solidFill>
                <a:latin typeface="Roboto" panose="02000000000000000000" pitchFamily="2" charset="0"/>
                <a:ea typeface="Roboto" panose="02000000000000000000" pitchFamily="2" charset="0"/>
              </a:rPr>
              <a:t> S, </a:t>
            </a:r>
            <a:r>
              <a:rPr lang="en-GB" sz="1100" dirty="0" err="1">
                <a:solidFill>
                  <a:schemeClr val="bg1"/>
                </a:solidFill>
                <a:latin typeface="Roboto" panose="02000000000000000000" pitchFamily="2" charset="0"/>
                <a:ea typeface="Roboto" panose="02000000000000000000" pitchFamily="2" charset="0"/>
              </a:rPr>
              <a:t>Coignard</a:t>
            </a:r>
            <a:r>
              <a:rPr lang="en-GB" sz="1100" dirty="0">
                <a:solidFill>
                  <a:schemeClr val="bg1"/>
                </a:solidFill>
                <a:latin typeface="Roboto" panose="02000000000000000000" pitchFamily="2" charset="0"/>
                <a:ea typeface="Roboto" panose="02000000000000000000" pitchFamily="2" charset="0"/>
              </a:rPr>
              <a:t> B. Assessment of the impact of the extension of vaccination mandates on vaccine coverage after 1 year, France, 2019. </a:t>
            </a:r>
            <a:r>
              <a:rPr lang="en-GB" sz="1100" dirty="0" err="1">
                <a:solidFill>
                  <a:schemeClr val="bg1"/>
                </a:solidFill>
                <a:latin typeface="Roboto" panose="02000000000000000000" pitchFamily="2" charset="0"/>
                <a:ea typeface="Roboto" panose="02000000000000000000" pitchFamily="2" charset="0"/>
              </a:rPr>
              <a:t>Eurosurveillance</a:t>
            </a:r>
            <a:r>
              <a:rPr lang="en-GB" sz="1100" dirty="0">
                <a:solidFill>
                  <a:schemeClr val="bg1"/>
                </a:solidFill>
                <a:latin typeface="Roboto" panose="02000000000000000000" pitchFamily="2" charset="0"/>
                <a:ea typeface="Roboto" panose="02000000000000000000" pitchFamily="2" charset="0"/>
              </a:rPr>
              <a:t>. 2019 Jun 27;24(26):1900301</a:t>
            </a:r>
            <a:r>
              <a:rPr lang="en-GB" sz="1200" dirty="0">
                <a:solidFill>
                  <a:schemeClr val="bg1"/>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933173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mandatory vaccination</a:t>
            </a:r>
            <a:endParaRPr lang="en-GB" dirty="0"/>
          </a:p>
        </p:txBody>
      </p:sp>
      <p:sp>
        <p:nvSpPr>
          <p:cNvPr id="3" name="Content Placeholder 2"/>
          <p:cNvSpPr>
            <a:spLocks noGrp="1"/>
          </p:cNvSpPr>
          <p:nvPr>
            <p:ph idx="1"/>
          </p:nvPr>
        </p:nvSpPr>
        <p:spPr/>
        <p:txBody>
          <a:bodyPr/>
          <a:lstStyle/>
          <a:p>
            <a:pPr marL="0" indent="0" defTabSz="914400">
              <a:lnSpc>
                <a:spcPct val="100000"/>
              </a:lnSpc>
              <a:spcBef>
                <a:spcPts val="0"/>
              </a:spcBef>
              <a:buNone/>
              <a:defRPr/>
            </a:pPr>
            <a:r>
              <a:rPr lang="en-GB" sz="1800" dirty="0"/>
              <a:t>Results so far are encouraging and the number of infants who received the first dose of the meningococcal C vaccine </a:t>
            </a:r>
            <a:r>
              <a:rPr lang="en-GB" sz="1800" dirty="0" smtClean="0"/>
              <a:t>has increased</a:t>
            </a:r>
          </a:p>
          <a:p>
            <a:pPr marL="0" indent="0" defTabSz="914400">
              <a:lnSpc>
                <a:spcPct val="100000"/>
              </a:lnSpc>
              <a:spcBef>
                <a:spcPts val="0"/>
              </a:spcBef>
              <a:buNone/>
              <a:defRPr/>
            </a:pPr>
            <a:endParaRPr lang="en-GB" sz="1800" dirty="0" smtClean="0"/>
          </a:p>
          <a:p>
            <a:pPr marL="0" indent="0">
              <a:buNone/>
            </a:pPr>
            <a:r>
              <a:rPr lang="en-GB" sz="1800" dirty="0" smtClean="0"/>
              <a:t>However</a:t>
            </a:r>
            <a:r>
              <a:rPr lang="en-GB" sz="1800" dirty="0"/>
              <a:t>, as </a:t>
            </a:r>
            <a:r>
              <a:rPr lang="en-GB" sz="1800" dirty="0" smtClean="0"/>
              <a:t>discussed, </a:t>
            </a:r>
            <a:r>
              <a:rPr lang="en-GB" sz="1800" dirty="0"/>
              <a:t>making vaccination compulsory is not the only way to obtain high vaccination rates. </a:t>
            </a:r>
            <a:endParaRPr lang="en-GB" sz="1800" dirty="0" smtClean="0"/>
          </a:p>
          <a:p>
            <a:pPr marL="0" indent="0">
              <a:buNone/>
            </a:pPr>
            <a:endParaRPr lang="en-GB" sz="1800" dirty="0"/>
          </a:p>
          <a:p>
            <a:pPr marL="0" indent="0">
              <a:buNone/>
            </a:pPr>
            <a:r>
              <a:rPr lang="en-GB" sz="1800" dirty="0" smtClean="0"/>
              <a:t>Without mandating vaccines, the </a:t>
            </a:r>
            <a:r>
              <a:rPr lang="en-GB" sz="1800" dirty="0"/>
              <a:t>UK has held a high uptake rate for many years with the vast majority of parents choosing to vaccinate their children.</a:t>
            </a:r>
          </a:p>
          <a:p>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54</a:t>
            </a:fld>
            <a:endParaRPr lang="en-GB"/>
          </a:p>
        </p:txBody>
      </p:sp>
    </p:spTree>
    <p:extLst>
      <p:ext uri="{BB962C8B-B14F-4D97-AF65-F5344CB8AC3E}">
        <p14:creationId xmlns:p14="http://schemas.microsoft.com/office/powerpoint/2010/main" val="3150018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Reminder of the wide reaching benefits of </a:t>
            </a:r>
            <a:br>
              <a:rPr lang="en-GB" dirty="0" smtClean="0"/>
            </a:br>
            <a:r>
              <a:rPr lang="en-GB" dirty="0" smtClean="0"/>
              <a:t>vaccines</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Vaccinations </a:t>
            </a:r>
            <a:r>
              <a:rPr lang="en-GB" sz="1800" dirty="0"/>
              <a:t>have far reaching benefits beyond simply the health gained by preventing vaccine preventable disease in the immunised </a:t>
            </a:r>
            <a:r>
              <a:rPr lang="en-GB" sz="1800" dirty="0" smtClean="0"/>
              <a:t>individual, </a:t>
            </a:r>
            <a:r>
              <a:rPr lang="en-GB" sz="1800" dirty="0"/>
              <a:t>such as but not limited to: </a:t>
            </a:r>
            <a:endParaRPr lang="en-GB" sz="1800" dirty="0" smtClean="0"/>
          </a:p>
          <a:p>
            <a:pPr marL="0" indent="0">
              <a:buNone/>
            </a:pPr>
            <a:endParaRPr lang="en-GB" sz="1800" dirty="0"/>
          </a:p>
          <a:p>
            <a:r>
              <a:rPr lang="en-GB" sz="1800" dirty="0" smtClean="0"/>
              <a:t>Increased </a:t>
            </a:r>
            <a:r>
              <a:rPr lang="en-GB" sz="1800" dirty="0"/>
              <a:t>patient contact with health services </a:t>
            </a:r>
          </a:p>
          <a:p>
            <a:r>
              <a:rPr lang="en-GB" sz="1800" dirty="0" smtClean="0"/>
              <a:t>Maximum </a:t>
            </a:r>
            <a:r>
              <a:rPr lang="en-GB" sz="1800" dirty="0"/>
              <a:t>protection of the unimmunised through herd protection </a:t>
            </a:r>
          </a:p>
          <a:p>
            <a:r>
              <a:rPr lang="en-GB" sz="1800" dirty="0" smtClean="0"/>
              <a:t>Reduction </a:t>
            </a:r>
            <a:r>
              <a:rPr lang="en-GB" sz="1800" dirty="0"/>
              <a:t>of antibiotic resistant organisms </a:t>
            </a:r>
          </a:p>
          <a:p>
            <a:r>
              <a:rPr lang="en-GB" sz="1800" dirty="0" smtClean="0"/>
              <a:t>Alleviating </a:t>
            </a:r>
            <a:r>
              <a:rPr lang="en-GB" sz="1800" dirty="0"/>
              <a:t>pressure on health systems through outbreak prevention </a:t>
            </a:r>
          </a:p>
          <a:p>
            <a:r>
              <a:rPr lang="en-GB" sz="1800" dirty="0" smtClean="0"/>
              <a:t>Reduction </a:t>
            </a:r>
            <a:r>
              <a:rPr lang="en-GB" sz="1800" dirty="0"/>
              <a:t>of health inequalities </a:t>
            </a:r>
          </a:p>
          <a:p>
            <a:pPr marL="0" indent="0">
              <a:buNone/>
            </a:pPr>
            <a:endParaRPr lang="en-GB" sz="1800" dirty="0"/>
          </a:p>
        </p:txBody>
      </p:sp>
      <p:sp>
        <p:nvSpPr>
          <p:cNvPr id="4" name="Slide Number Placeholder 3"/>
          <p:cNvSpPr>
            <a:spLocks noGrp="1"/>
          </p:cNvSpPr>
          <p:nvPr>
            <p:ph type="sldNum" sz="quarter" idx="12"/>
          </p:nvPr>
        </p:nvSpPr>
        <p:spPr/>
        <p:txBody>
          <a:bodyPr/>
          <a:lstStyle/>
          <a:p>
            <a:fld id="{36037547-9C48-461A-80E3-77CA0E9B3753}" type="slidenum">
              <a:rPr lang="en-GB" smtClean="0"/>
              <a:t>55</a:t>
            </a:fld>
            <a:endParaRPr lang="en-GB"/>
          </a:p>
        </p:txBody>
      </p:sp>
    </p:spTree>
    <p:extLst>
      <p:ext uri="{BB962C8B-B14F-4D97-AF65-F5344CB8AC3E}">
        <p14:creationId xmlns:p14="http://schemas.microsoft.com/office/powerpoint/2010/main" val="1316557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 for listening</a:t>
            </a:r>
            <a:endParaRPr lang="en-GB" dirty="0"/>
          </a:p>
        </p:txBody>
      </p:sp>
      <p:sp>
        <p:nvSpPr>
          <p:cNvPr id="3" name="Subtitle 2"/>
          <p:cNvSpPr>
            <a:spLocks noGrp="1"/>
          </p:cNvSpPr>
          <p:nvPr>
            <p:ph type="subTitle" idx="1"/>
          </p:nvPr>
        </p:nvSpPr>
        <p:spPr/>
        <p:txBody>
          <a:bodyPr>
            <a:normAutofit/>
          </a:bodyPr>
          <a:lstStyle/>
          <a:p>
            <a:r>
              <a:rPr lang="en-GB" sz="2400" dirty="0" smtClean="0"/>
              <a:t>elizabethr@meningitis.org</a:t>
            </a:r>
            <a:endParaRPr lang="en-GB" sz="2400" dirty="0"/>
          </a:p>
        </p:txBody>
      </p:sp>
      <p:sp>
        <p:nvSpPr>
          <p:cNvPr id="4" name="Slide Number Placeholder 3"/>
          <p:cNvSpPr>
            <a:spLocks noGrp="1"/>
          </p:cNvSpPr>
          <p:nvPr>
            <p:ph type="sldNum" sz="quarter" idx="12"/>
          </p:nvPr>
        </p:nvSpPr>
        <p:spPr/>
        <p:txBody>
          <a:bodyPr/>
          <a:lstStyle/>
          <a:p>
            <a:fld id="{36037547-9C48-461A-80E3-77CA0E9B3753}" type="slidenum">
              <a:rPr lang="en-GB" sz="1800" smtClean="0"/>
              <a:t>56</a:t>
            </a:fld>
            <a:endParaRPr lang="en-GB" sz="1800"/>
          </a:p>
        </p:txBody>
      </p:sp>
    </p:spTree>
    <p:extLst>
      <p:ext uri="{BB962C8B-B14F-4D97-AF65-F5344CB8AC3E}">
        <p14:creationId xmlns:p14="http://schemas.microsoft.com/office/powerpoint/2010/main" val="687786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6" y="501445"/>
            <a:ext cx="9135168" cy="6356555"/>
          </a:xfrm>
          <a:prstGeom prst="rect">
            <a:avLst/>
          </a:prstGeom>
        </p:spPr>
      </p:pic>
    </p:spTree>
    <p:extLst>
      <p:ext uri="{BB962C8B-B14F-4D97-AF65-F5344CB8AC3E}">
        <p14:creationId xmlns:p14="http://schemas.microsoft.com/office/powerpoint/2010/main" val="1450730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735" y="-1"/>
            <a:ext cx="9379973" cy="6990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42676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meningitis</a:t>
            </a:r>
            <a:endParaRPr lang="en-GB" dirty="0"/>
          </a:p>
        </p:txBody>
      </p:sp>
      <p:sp>
        <p:nvSpPr>
          <p:cNvPr id="3" name="Content Placeholder 2"/>
          <p:cNvSpPr>
            <a:spLocks noGrp="1"/>
          </p:cNvSpPr>
          <p:nvPr>
            <p:ph idx="1"/>
          </p:nvPr>
        </p:nvSpPr>
        <p:spPr>
          <a:xfrm>
            <a:off x="166255" y="2088444"/>
            <a:ext cx="8565701" cy="4060316"/>
          </a:xfrm>
        </p:spPr>
        <p:txBody>
          <a:bodyPr>
            <a:normAutofit/>
          </a:bodyPr>
          <a:lstStyle/>
          <a:p>
            <a:pPr marL="0" indent="0">
              <a:buNone/>
            </a:pPr>
            <a:endParaRPr lang="en-GB" sz="1700" dirty="0" smtClean="0"/>
          </a:p>
          <a:p>
            <a:pPr marL="0" indent="0">
              <a:buNone/>
            </a:pPr>
            <a:endParaRPr lang="en-GB" sz="1700" dirty="0"/>
          </a:p>
          <a:p>
            <a:pPr marL="0" indent="0">
              <a:buNone/>
            </a:pPr>
            <a:endParaRPr lang="en-GB" sz="1700" dirty="0" smtClean="0"/>
          </a:p>
          <a:p>
            <a:pPr marL="0" indent="0">
              <a:buNone/>
            </a:pPr>
            <a:endParaRPr lang="en-GB" sz="1700" dirty="0"/>
          </a:p>
          <a:p>
            <a:pPr marL="0" indent="0">
              <a:buNone/>
            </a:pPr>
            <a:endParaRPr lang="en-GB" sz="1700" dirty="0" smtClean="0"/>
          </a:p>
          <a:p>
            <a:pPr marL="0" indent="0">
              <a:buNone/>
            </a:pPr>
            <a:endParaRPr lang="en-GB" sz="1700" dirty="0"/>
          </a:p>
          <a:p>
            <a:pPr marL="0" indent="0">
              <a:buNone/>
            </a:pPr>
            <a:endParaRPr lang="en-GB" sz="1700" dirty="0" smtClean="0"/>
          </a:p>
          <a:p>
            <a:pPr marL="0" indent="0">
              <a:buNone/>
            </a:pPr>
            <a:endParaRPr lang="en-GB" sz="1700" dirty="0" smtClean="0"/>
          </a:p>
          <a:p>
            <a:endParaRPr lang="en-GB" dirty="0"/>
          </a:p>
          <a:p>
            <a:endParaRPr lang="en-GB" dirty="0" smtClean="0"/>
          </a:p>
          <a:p>
            <a:pPr marL="0" indent="0">
              <a:buNone/>
            </a:pPr>
            <a:endParaRPr lang="en-GB" dirty="0" smtClean="0"/>
          </a:p>
          <a:p>
            <a:pPr marL="0" indent="0" algn="ctr">
              <a:buNone/>
            </a:pPr>
            <a:r>
              <a:rPr lang="en-GB" sz="1800" b="1" dirty="0" smtClean="0"/>
              <a:t>In 2019, </a:t>
            </a:r>
            <a:r>
              <a:rPr lang="en-GB" sz="1800" b="1" dirty="0"/>
              <a:t>it was estimated that over </a:t>
            </a:r>
            <a:r>
              <a:rPr lang="en-GB" sz="1800" b="1" u="sng" dirty="0" smtClean="0"/>
              <a:t>16 </a:t>
            </a:r>
            <a:r>
              <a:rPr lang="en-GB" sz="1800" b="1" u="sng" dirty="0"/>
              <a:t>million years of healthy life </a:t>
            </a:r>
            <a:r>
              <a:rPr lang="en-GB" sz="1800" b="1" dirty="0" smtClean="0"/>
              <a:t>were </a:t>
            </a:r>
            <a:r>
              <a:rPr lang="en-GB" sz="1800" b="1" dirty="0"/>
              <a:t>lost from meningitis worldwide</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6</a:t>
            </a:fld>
            <a:endParaRPr lang="en-GB" dirty="0"/>
          </a:p>
        </p:txBody>
      </p:sp>
      <p:pic>
        <p:nvPicPr>
          <p:cNvPr id="5" name="Picture 4"/>
          <p:cNvPicPr>
            <a:picLocks noChangeAspect="1"/>
          </p:cNvPicPr>
          <p:nvPr/>
        </p:nvPicPr>
        <p:blipFill rotWithShape="1">
          <a:blip r:embed="rId3"/>
          <a:srcRect l="17447" t="6998" r="18767" b="44515"/>
          <a:stretch/>
        </p:blipFill>
        <p:spPr>
          <a:xfrm>
            <a:off x="412044" y="1588944"/>
            <a:ext cx="8319912" cy="3557452"/>
          </a:xfrm>
          <a:prstGeom prst="rect">
            <a:avLst/>
          </a:prstGeom>
        </p:spPr>
      </p:pic>
    </p:spTree>
    <p:extLst>
      <p:ext uri="{BB962C8B-B14F-4D97-AF65-F5344CB8AC3E}">
        <p14:creationId xmlns:p14="http://schemas.microsoft.com/office/powerpoint/2010/main" val="79873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Global Roadmap to Defeat Meningitis </a:t>
            </a:r>
            <a:r>
              <a:rPr lang="en-GB" dirty="0" smtClean="0"/>
              <a:t>by</a:t>
            </a:r>
            <a:br>
              <a:rPr lang="en-GB" dirty="0" smtClean="0"/>
            </a:br>
            <a:r>
              <a:rPr lang="en-GB" dirty="0" smtClean="0"/>
              <a:t>2030</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7</a:t>
            </a:fld>
            <a:endParaRPr lang="en-GB"/>
          </a:p>
        </p:txBody>
      </p:sp>
      <p:pic>
        <p:nvPicPr>
          <p:cNvPr id="6" name="Picture 5"/>
          <p:cNvPicPr>
            <a:picLocks noChangeAspect="1"/>
          </p:cNvPicPr>
          <p:nvPr/>
        </p:nvPicPr>
        <p:blipFill rotWithShape="1">
          <a:blip r:embed="rId3"/>
          <a:srcRect l="19386" t="13704" r="21842" b="25010"/>
          <a:stretch/>
        </p:blipFill>
        <p:spPr>
          <a:xfrm>
            <a:off x="465223" y="1401408"/>
            <a:ext cx="6464968" cy="3792138"/>
          </a:xfrm>
          <a:prstGeom prst="rect">
            <a:avLst/>
          </a:prstGeom>
        </p:spPr>
      </p:pic>
      <p:pic>
        <p:nvPicPr>
          <p:cNvPr id="7" name="Picture 6"/>
          <p:cNvPicPr>
            <a:picLocks noChangeAspect="1"/>
          </p:cNvPicPr>
          <p:nvPr/>
        </p:nvPicPr>
        <p:blipFill rotWithShape="1">
          <a:blip r:embed="rId4"/>
          <a:srcRect r="6374"/>
          <a:stretch/>
        </p:blipFill>
        <p:spPr>
          <a:xfrm>
            <a:off x="4317647" y="4393487"/>
            <a:ext cx="4648223" cy="1600118"/>
          </a:xfrm>
          <a:prstGeom prst="rect">
            <a:avLst/>
          </a:prstGeom>
        </p:spPr>
      </p:pic>
      <p:sp>
        <p:nvSpPr>
          <p:cNvPr id="3" name="Rectangle 2"/>
          <p:cNvSpPr/>
          <p:nvPr/>
        </p:nvSpPr>
        <p:spPr>
          <a:xfrm>
            <a:off x="0" y="6396335"/>
            <a:ext cx="8023123"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Defeating meningitis by 2030 global road map (version 26 October 2020) available: https://www.who.int/publications/m/item/defeating-meningtis-by-2030-global-road-map-(version-20-october-2020)</a:t>
            </a:r>
            <a:endParaRPr lang="en-GB" sz="1200"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94316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888177" y="1341607"/>
            <a:ext cx="5569527" cy="4740021"/>
          </a:xfrm>
          <a:prstGeom prst="rect">
            <a:avLst/>
          </a:prstGeom>
        </p:spPr>
      </p:pic>
      <p:sp>
        <p:nvSpPr>
          <p:cNvPr id="2" name="Title 1"/>
          <p:cNvSpPr>
            <a:spLocks noGrp="1"/>
          </p:cNvSpPr>
          <p:nvPr>
            <p:ph type="title"/>
          </p:nvPr>
        </p:nvSpPr>
        <p:spPr/>
        <p:txBody>
          <a:bodyPr/>
          <a:lstStyle/>
          <a:p>
            <a:r>
              <a:rPr lang="en-GB" dirty="0" smtClean="0"/>
              <a:t>Pillars of the Roadmap</a:t>
            </a:r>
            <a:endParaRPr lang="en-GB" dirty="0"/>
          </a:p>
        </p:txBody>
      </p:sp>
      <p:sp>
        <p:nvSpPr>
          <p:cNvPr id="4" name="Slide Number Placeholder 3"/>
          <p:cNvSpPr>
            <a:spLocks noGrp="1"/>
          </p:cNvSpPr>
          <p:nvPr>
            <p:ph type="sldNum" sz="quarter" idx="12"/>
          </p:nvPr>
        </p:nvSpPr>
        <p:spPr/>
        <p:txBody>
          <a:bodyPr/>
          <a:lstStyle/>
          <a:p>
            <a:fld id="{36037547-9C48-461A-80E3-77CA0E9B3753}" type="slidenum">
              <a:rPr lang="en-GB" smtClean="0"/>
              <a:t>8</a:t>
            </a:fld>
            <a:endParaRPr lang="en-GB"/>
          </a:p>
        </p:txBody>
      </p:sp>
      <p:sp>
        <p:nvSpPr>
          <p:cNvPr id="6" name="Rectangle 5"/>
          <p:cNvSpPr/>
          <p:nvPr/>
        </p:nvSpPr>
        <p:spPr>
          <a:xfrm>
            <a:off x="6944727" y="1690691"/>
            <a:ext cx="2092395" cy="43036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6396335"/>
            <a:ext cx="8082116" cy="461665"/>
          </a:xfrm>
          <a:prstGeom prst="rect">
            <a:avLst/>
          </a:prstGeom>
        </p:spPr>
        <p:txBody>
          <a:bodyPr wrap="square">
            <a:spAutoFit/>
          </a:bodyPr>
          <a:lstStyle/>
          <a:p>
            <a:r>
              <a:rPr lang="en-GB" sz="1200" dirty="0">
                <a:solidFill>
                  <a:schemeClr val="bg1"/>
                </a:solidFill>
                <a:latin typeface="Roboto" panose="02000000000000000000" pitchFamily="2" charset="0"/>
                <a:ea typeface="Roboto" panose="02000000000000000000" pitchFamily="2" charset="0"/>
              </a:rPr>
              <a:t>Defeating meningitis by 2030 global road map (version 26 October 2020) available: https://www.who.int/publications/m/item/defeating-meningtis-by-2030-global-road-map-(version-20-october-2020)</a:t>
            </a:r>
            <a:endParaRPr lang="en-GB" sz="1200" dirty="0">
              <a:solidFill>
                <a:schemeClr val="bg1"/>
              </a:solidFill>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4913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Roadmap scope</a:t>
            </a:r>
            <a:endParaRPr lang="en-GB" dirty="0"/>
          </a:p>
        </p:txBody>
      </p:sp>
      <p:sp>
        <p:nvSpPr>
          <p:cNvPr id="3" name="Content Placeholder 2"/>
          <p:cNvSpPr>
            <a:spLocks noGrp="1"/>
          </p:cNvSpPr>
          <p:nvPr>
            <p:ph idx="1"/>
          </p:nvPr>
        </p:nvSpPr>
        <p:spPr/>
        <p:txBody>
          <a:bodyPr>
            <a:noAutofit/>
          </a:bodyPr>
          <a:lstStyle/>
          <a:p>
            <a:pPr marL="0" indent="0" algn="ctr">
              <a:buNone/>
            </a:pPr>
            <a:r>
              <a:rPr lang="en-GB" sz="1800" i="1" dirty="0" smtClean="0"/>
              <a:t>“The roadmap </a:t>
            </a:r>
            <a:r>
              <a:rPr lang="en-GB" sz="1800" i="1" dirty="0"/>
              <a:t>on defeating meningitis sets out a plan to tackle the main causes of acute bacterial </a:t>
            </a:r>
            <a:r>
              <a:rPr lang="en-GB" sz="1800" i="1" dirty="0" smtClean="0"/>
              <a:t>meningitis: meningococcus, pneumococcus, </a:t>
            </a:r>
            <a:r>
              <a:rPr lang="en-GB" sz="1800" i="1" dirty="0"/>
              <a:t>Haemophilus </a:t>
            </a:r>
            <a:r>
              <a:rPr lang="en-GB" sz="1800" i="1" dirty="0" err="1"/>
              <a:t>influenzae</a:t>
            </a:r>
            <a:r>
              <a:rPr lang="en-GB" sz="1800" i="1" dirty="0"/>
              <a:t> </a:t>
            </a:r>
            <a:r>
              <a:rPr lang="en-GB" sz="1800" i="1" dirty="0" smtClean="0"/>
              <a:t>and group </a:t>
            </a:r>
            <a:r>
              <a:rPr lang="en-GB" sz="1800" i="1" dirty="0"/>
              <a:t>B </a:t>
            </a:r>
            <a:r>
              <a:rPr lang="en-GB" sz="1800" i="1" dirty="0" smtClean="0"/>
              <a:t>Streptococcus.</a:t>
            </a:r>
          </a:p>
          <a:p>
            <a:pPr marL="0" indent="0" algn="ctr">
              <a:buNone/>
            </a:pPr>
            <a:endParaRPr lang="en-GB" sz="1800" i="1" dirty="0" smtClean="0"/>
          </a:p>
          <a:p>
            <a:pPr marL="0" indent="0" algn="ctr">
              <a:buNone/>
            </a:pPr>
            <a:r>
              <a:rPr lang="en-GB" sz="1800" i="1" dirty="0" smtClean="0"/>
              <a:t>This </a:t>
            </a:r>
            <a:r>
              <a:rPr lang="en-GB" sz="1800" i="1" dirty="0"/>
              <a:t>focus is based on: (</a:t>
            </a:r>
            <a:r>
              <a:rPr lang="en-GB" sz="1800" i="1" dirty="0" err="1"/>
              <a:t>i</a:t>
            </a:r>
            <a:r>
              <a:rPr lang="en-GB" sz="1800" i="1" dirty="0"/>
              <a:t>) evidence of the worldwide burden of disease due to these four organisms, which also cause sepsis and pneumonia and were responsible for over 50% of the 290 000 deaths from all-cause meningitis in </a:t>
            </a:r>
            <a:r>
              <a:rPr lang="en-GB" sz="1800" i="1" dirty="0" smtClean="0"/>
              <a:t>2017; </a:t>
            </a:r>
            <a:r>
              <a:rPr lang="en-GB" sz="1800" i="1" dirty="0"/>
              <a:t>(ii) the impact that this global strategy could have on diminishing the burden by 2030, since effective vaccines that protect against disease caused by all four organisms are currently available (or in development). </a:t>
            </a:r>
            <a:endParaRPr lang="en-GB" sz="1800" i="1" dirty="0" smtClean="0"/>
          </a:p>
          <a:p>
            <a:pPr marL="0" indent="0" algn="ctr">
              <a:buNone/>
            </a:pPr>
            <a:endParaRPr lang="en-GB" sz="1800" i="1" dirty="0"/>
          </a:p>
          <a:p>
            <a:pPr marL="0" indent="0" algn="ctr">
              <a:buNone/>
            </a:pPr>
            <a:r>
              <a:rPr lang="en-GB" sz="1800" i="1" dirty="0" smtClean="0"/>
              <a:t>Although </a:t>
            </a:r>
            <a:r>
              <a:rPr lang="en-GB" sz="1800" i="1" dirty="0"/>
              <a:t>the focus of this road map is not on other important causes of meningitis, such as tuberculosis, Cryptococcus, enteric bacteria and viruses such as enterovirus, several goals aimed at reducing the burden of disease are applicable to all causes of meningitis</a:t>
            </a:r>
            <a:r>
              <a:rPr lang="en-GB" sz="1800" i="1" dirty="0" smtClean="0"/>
              <a:t>.”</a:t>
            </a:r>
            <a:endParaRPr lang="en-GB" sz="1800" i="1" dirty="0"/>
          </a:p>
        </p:txBody>
      </p:sp>
      <p:sp>
        <p:nvSpPr>
          <p:cNvPr id="4" name="Slide Number Placeholder 3"/>
          <p:cNvSpPr>
            <a:spLocks noGrp="1"/>
          </p:cNvSpPr>
          <p:nvPr>
            <p:ph type="sldNum" sz="quarter" idx="12"/>
          </p:nvPr>
        </p:nvSpPr>
        <p:spPr/>
        <p:txBody>
          <a:bodyPr/>
          <a:lstStyle/>
          <a:p>
            <a:fld id="{36037547-9C48-461A-80E3-77CA0E9B3753}" type="slidenum">
              <a:rPr lang="en-GB" smtClean="0"/>
              <a:t>9</a:t>
            </a:fld>
            <a:endParaRPr lang="en-GB"/>
          </a:p>
        </p:txBody>
      </p:sp>
    </p:spTree>
    <p:extLst>
      <p:ext uri="{BB962C8B-B14F-4D97-AF65-F5344CB8AC3E}">
        <p14:creationId xmlns:p14="http://schemas.microsoft.com/office/powerpoint/2010/main" val="40238270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RF">
  <a:themeElements>
    <a:clrScheme name="MRF FINAL">
      <a:dk1>
        <a:srgbClr val="191919"/>
      </a:dk1>
      <a:lt1>
        <a:srgbClr val="FFFFFF"/>
      </a:lt1>
      <a:dk2>
        <a:srgbClr val="191919"/>
      </a:dk2>
      <a:lt2>
        <a:srgbClr val="E7E6E6"/>
      </a:lt2>
      <a:accent1>
        <a:srgbClr val="582C83"/>
      </a:accent1>
      <a:accent2>
        <a:srgbClr val="D22630"/>
      </a:accent2>
      <a:accent3>
        <a:srgbClr val="0AA3AD"/>
      </a:accent3>
      <a:accent4>
        <a:srgbClr val="F2A900"/>
      </a:accent4>
      <a:accent5>
        <a:srgbClr val="3A5DC3"/>
      </a:accent5>
      <a:accent6>
        <a:srgbClr val="A5A5A5"/>
      </a:accent6>
      <a:hlink>
        <a:srgbClr val="582C83"/>
      </a:hlink>
      <a:folHlink>
        <a:srgbClr val="3A5D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496A6E41-BA07-DC4F-A2F8-5F8FDC84D580}" vid="{EBAE8E76-1FE9-7242-8659-06128727998A}"/>
    </a:ext>
  </a:extLst>
</a:theme>
</file>

<file path=ppt/theme/theme2.xml><?xml version="1.0" encoding="utf-8"?>
<a:theme xmlns:a="http://schemas.openxmlformats.org/drawingml/2006/main" name="1_MRF">
  <a:themeElements>
    <a:clrScheme name="MRF FINAL">
      <a:dk1>
        <a:srgbClr val="191919"/>
      </a:dk1>
      <a:lt1>
        <a:srgbClr val="FFFFFF"/>
      </a:lt1>
      <a:dk2>
        <a:srgbClr val="191919"/>
      </a:dk2>
      <a:lt2>
        <a:srgbClr val="E7E6E6"/>
      </a:lt2>
      <a:accent1>
        <a:srgbClr val="582C83"/>
      </a:accent1>
      <a:accent2>
        <a:srgbClr val="D22630"/>
      </a:accent2>
      <a:accent3>
        <a:srgbClr val="0AA3AD"/>
      </a:accent3>
      <a:accent4>
        <a:srgbClr val="F2A900"/>
      </a:accent4>
      <a:accent5>
        <a:srgbClr val="3A5DC3"/>
      </a:accent5>
      <a:accent6>
        <a:srgbClr val="A5A5A5"/>
      </a:accent6>
      <a:hlink>
        <a:srgbClr val="582C83"/>
      </a:hlink>
      <a:folHlink>
        <a:srgbClr val="3A5D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496A6E41-BA07-DC4F-A2F8-5F8FDC84D580}" vid="{EBAE8E76-1FE9-7242-8659-06128727998A}"/>
    </a:ext>
  </a:extLst>
</a:theme>
</file>

<file path=ppt/theme/theme3.xml><?xml version="1.0" encoding="utf-8"?>
<a:theme xmlns:a="http://schemas.openxmlformats.org/drawingml/2006/main" name="2_MRF">
  <a:themeElements>
    <a:clrScheme name="MRF FINAL">
      <a:dk1>
        <a:srgbClr val="191919"/>
      </a:dk1>
      <a:lt1>
        <a:srgbClr val="FFFFFF"/>
      </a:lt1>
      <a:dk2>
        <a:srgbClr val="191919"/>
      </a:dk2>
      <a:lt2>
        <a:srgbClr val="E7E6E6"/>
      </a:lt2>
      <a:accent1>
        <a:srgbClr val="582C83"/>
      </a:accent1>
      <a:accent2>
        <a:srgbClr val="D22630"/>
      </a:accent2>
      <a:accent3>
        <a:srgbClr val="0AA3AD"/>
      </a:accent3>
      <a:accent4>
        <a:srgbClr val="F2A900"/>
      </a:accent4>
      <a:accent5>
        <a:srgbClr val="3A5DC3"/>
      </a:accent5>
      <a:accent6>
        <a:srgbClr val="A5A5A5"/>
      </a:accent6>
      <a:hlink>
        <a:srgbClr val="582C83"/>
      </a:hlink>
      <a:folHlink>
        <a:srgbClr val="3A5D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496A6E41-BA07-DC4F-A2F8-5F8FDC84D580}" vid="{EBAE8E76-1FE9-7242-8659-0612872799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MRF presentation Roboto standard</Template>
  <TotalTime>4578</TotalTime>
  <Words>3004</Words>
  <Application>Microsoft Macintosh PowerPoint</Application>
  <PresentationFormat>On-screen Show (4:3)</PresentationFormat>
  <Paragraphs>501</Paragraphs>
  <Slides>58</Slides>
  <Notes>55</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6" baseType="lpstr">
      <vt:lpstr>Arial</vt:lpstr>
      <vt:lpstr>Calibri</vt:lpstr>
      <vt:lpstr>Roboto</vt:lpstr>
      <vt:lpstr>ヒラギノ角ゴ Pro W3</vt:lpstr>
      <vt:lpstr>MRF</vt:lpstr>
      <vt:lpstr>1_MRF</vt:lpstr>
      <vt:lpstr>2_MRF</vt:lpstr>
      <vt:lpstr>think-cell Slide</vt:lpstr>
      <vt:lpstr>Complacency about diseases, anxiety about vaccines:  The meningitis perspective</vt:lpstr>
      <vt:lpstr>Outline</vt:lpstr>
      <vt:lpstr>PowerPoint Presentation</vt:lpstr>
      <vt:lpstr>Burden of disease: meningitis and neonatal sepsis</vt:lpstr>
      <vt:lpstr>Burden of disease: meningitis</vt:lpstr>
      <vt:lpstr>Impact of meningitis</vt:lpstr>
      <vt:lpstr>WHO Global Roadmap to Defeat Meningitis by 2030</vt:lpstr>
      <vt:lpstr>Pillars of the Roadmap</vt:lpstr>
      <vt:lpstr>Roadmap scope</vt:lpstr>
      <vt:lpstr>Pneumococcal infection</vt:lpstr>
      <vt:lpstr>Haemophilus Influenzae infection </vt:lpstr>
      <vt:lpstr>WHO recommendation for PCV and Hib vaccines</vt:lpstr>
      <vt:lpstr>PowerPoint Presentation</vt:lpstr>
      <vt:lpstr>Declining rates of disease in relation to increased vaccine uptake </vt:lpstr>
      <vt:lpstr>Meningococcal infection</vt:lpstr>
      <vt:lpstr>WHO recommendation for meningococcal  vaccines</vt:lpstr>
      <vt:lpstr>There are fewer countries with universal  meningococcal programmes</vt:lpstr>
      <vt:lpstr>GBS infection</vt:lpstr>
      <vt:lpstr>Risk based approach vs universal screening</vt:lpstr>
      <vt:lpstr>Risk based approach vs universal screening</vt:lpstr>
      <vt:lpstr>GBS vaccine development</vt:lpstr>
      <vt:lpstr>Improving maternal vaccination acceptance</vt:lpstr>
      <vt:lpstr>PowerPoint Presentation</vt:lpstr>
      <vt:lpstr>The Global Roadmap recognises the  importance of vaccine confidence</vt:lpstr>
      <vt:lpstr>Defining vaccine hesitancy</vt:lpstr>
      <vt:lpstr>Parental positions towards vaccination</vt:lpstr>
      <vt:lpstr>3 C’s model of vaccine hesitancy</vt:lpstr>
      <vt:lpstr>What determines vaccine hesitancy?</vt:lpstr>
      <vt:lpstr>Global picture of vaccine hesitancy</vt:lpstr>
      <vt:lpstr>Top three determinants of vaccine hesitancy</vt:lpstr>
      <vt:lpstr>COVID-19 vaccines and vaccine hesitancy</vt:lpstr>
      <vt:lpstr>PowerPoint Presentation</vt:lpstr>
      <vt:lpstr>PowerPoint Presentation</vt:lpstr>
      <vt:lpstr>Vaccines reduce burden of disease, which can result in complacency, and hesitancy</vt:lpstr>
      <vt:lpstr>Meningitis stories shared: combatting complacency  </vt:lpstr>
      <vt:lpstr>Increasing vaccine uptake after emergence of a new, virulent strain</vt:lpstr>
      <vt:lpstr>Genomics revealed increase was due to  MenW ST-11</vt:lpstr>
      <vt:lpstr>MenACWY introduction</vt:lpstr>
      <vt:lpstr>Combatting complacency  </vt:lpstr>
      <vt:lpstr>Enhancing confidence </vt:lpstr>
      <vt:lpstr>Ensuring Convenience</vt:lpstr>
      <vt:lpstr>Impact</vt:lpstr>
      <vt:lpstr>Impact of COVID-19 on meningitis cases and  vaccine uptake</vt:lpstr>
      <vt:lpstr>Vaccines are vital campaign</vt:lpstr>
      <vt:lpstr>Patient perspective:  Why are vaccines vital to you?</vt:lpstr>
      <vt:lpstr>Spotting misinformation</vt:lpstr>
      <vt:lpstr>PowerPoint Presentation</vt:lpstr>
      <vt:lpstr>Responding to ‘anti-vax’ views</vt:lpstr>
      <vt:lpstr>Why else might people not get vaccinated?</vt:lpstr>
      <vt:lpstr>Access is an important determining factor</vt:lpstr>
      <vt:lpstr>Overcoming barriers and increasing uptake (1)</vt:lpstr>
      <vt:lpstr>Overcoming barriers and increasing uptake (2)</vt:lpstr>
      <vt:lpstr>Mandatory vaccination</vt:lpstr>
      <vt:lpstr>Impact of mandatory vaccination</vt:lpstr>
      <vt:lpstr>Reminder of the wide reaching benefits of  vaccines</vt:lpstr>
      <vt:lpstr>Thank you for listening</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Burden of Meningitis and the Meningitis Progress Tracker</dc:title>
  <dc:subject/>
  <dc:creator>Claire Wright</dc:creator>
  <cp:keywords/>
  <dc:description/>
  <cp:lastModifiedBy>Paul Webber</cp:lastModifiedBy>
  <cp:revision>813</cp:revision>
  <cp:lastPrinted>2021-05-12T18:22:18Z</cp:lastPrinted>
  <dcterms:created xsi:type="dcterms:W3CDTF">2019-05-01T09:39:38Z</dcterms:created>
  <dcterms:modified xsi:type="dcterms:W3CDTF">2021-05-13T00:02:11Z</dcterms:modified>
  <cp:category/>
</cp:coreProperties>
</file>