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80" r:id="rId3"/>
    <p:sldMasterId id="2147483690" r:id="rId4"/>
    <p:sldMasterId id="2147483722" r:id="rId5"/>
    <p:sldMasterId id="2147483732" r:id="rId6"/>
    <p:sldMasterId id="2147483742" r:id="rId7"/>
    <p:sldMasterId id="2147483762" r:id="rId8"/>
    <p:sldMasterId id="2147483782" r:id="rId9"/>
    <p:sldMasterId id="2147483802" r:id="rId10"/>
    <p:sldMasterId id="2147483821" r:id="rId11"/>
  </p:sldMasterIdLst>
  <p:notesMasterIdLst>
    <p:notesMasterId r:id="rId43"/>
  </p:notesMasterIdLst>
  <p:handoutMasterIdLst>
    <p:handoutMasterId r:id="rId44"/>
  </p:handoutMasterIdLst>
  <p:sldIdLst>
    <p:sldId id="258" r:id="rId12"/>
    <p:sldId id="728" r:id="rId13"/>
    <p:sldId id="1050" r:id="rId14"/>
    <p:sldId id="1103" r:id="rId15"/>
    <p:sldId id="1051" r:id="rId16"/>
    <p:sldId id="328" r:id="rId17"/>
    <p:sldId id="1096" r:id="rId18"/>
    <p:sldId id="256" r:id="rId19"/>
    <p:sldId id="725" r:id="rId20"/>
    <p:sldId id="1111" r:id="rId21"/>
    <p:sldId id="1055" r:id="rId22"/>
    <p:sldId id="269" r:id="rId23"/>
    <p:sldId id="288" r:id="rId24"/>
    <p:sldId id="753" r:id="rId25"/>
    <p:sldId id="754" r:id="rId26"/>
    <p:sldId id="1104" r:id="rId27"/>
    <p:sldId id="1105" r:id="rId28"/>
    <p:sldId id="1106" r:id="rId29"/>
    <p:sldId id="1107" r:id="rId30"/>
    <p:sldId id="1097" r:id="rId31"/>
    <p:sldId id="1109" r:id="rId32"/>
    <p:sldId id="1098" r:id="rId33"/>
    <p:sldId id="1099" r:id="rId34"/>
    <p:sldId id="1100" r:id="rId35"/>
    <p:sldId id="1101" r:id="rId36"/>
    <p:sldId id="1102" r:id="rId37"/>
    <p:sldId id="1108" r:id="rId38"/>
    <p:sldId id="1110" r:id="rId39"/>
    <p:sldId id="265" r:id="rId40"/>
    <p:sldId id="1112" r:id="rId41"/>
    <p:sldId id="111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29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85744"/>
            <a:ext cx="6856413" cy="700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Continuously Acting Disinfectants</a:t>
            </a:r>
            <a:br>
              <a:rPr lang="en-US" b="1" dirty="0" smtClean="0"/>
            </a:br>
            <a:r>
              <a:rPr lang="en-US" b="1" dirty="0" smtClean="0"/>
              <a:t>Prof. Charles P </a:t>
            </a:r>
            <a:r>
              <a:rPr lang="en-US" b="1" dirty="0" err="1" smtClean="0"/>
              <a:t>Gerba</a:t>
            </a:r>
            <a:r>
              <a:rPr lang="en-US" b="1" dirty="0" smtClean="0"/>
              <a:t>, University of Arizona</a:t>
            </a:r>
          </a:p>
          <a:p>
            <a:pPr algn="ctr"/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42295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Martin Kiernan, </a:t>
            </a:r>
            <a:r>
              <a:rPr lang="en-US" b="1" dirty="0" err="1" smtClean="0"/>
              <a:t>martin@webbertraining.com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CCDF-64FA-4549-B3B2-CAB0C39C3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22C12-5073-46A8-AAF7-579B1B159428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7DDE0-C0A8-4A55-8D17-74DE49FE7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DDE0-C0A8-4A55-8D17-74DE49FE7B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3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8657A9-AE43-4CCF-880B-0BE9BD1742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42098"/>
            <a:ext cx="12192000" cy="3315903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92275"/>
            <a:ext cx="12192000" cy="1849438"/>
          </a:xfrm>
          <a:prstGeom prst="rect">
            <a:avLst/>
          </a:prstGeom>
          <a:solidFill>
            <a:srgbClr val="0E2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457700"/>
            <a:ext cx="9444568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dirty="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dirty="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fld id="{EB73DCAA-3602-4B78-8DDE-B2AFAFEA6E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28223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 userDrawn="1"/>
        </p:nvSpPr>
        <p:spPr>
          <a:xfrm>
            <a:off x="0" y="3542098"/>
            <a:ext cx="12192000" cy="3315903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0" y="1692275"/>
            <a:ext cx="12192000" cy="1849822"/>
          </a:xfrm>
          <a:prstGeom prst="rect">
            <a:avLst/>
          </a:prstGeom>
          <a:solidFill>
            <a:srgbClr val="0E2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457700"/>
            <a:ext cx="9444568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31355832-FB47-48A4-A7C1-541A9E6F271F}" type="slidenum">
              <a:rPr lang="en-US" altLang="en-US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56277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6B189-B13E-47C9-A060-265E2B00F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8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B347-9AC4-42F6-8F0D-F11F1E177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47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B683-A7EB-4A4E-BF7F-459C29E3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FBC1-DFBC-439C-9718-3AB71464A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976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A5AE-5B90-4A37-81BE-132B73069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16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FB9-EFC6-4591-A547-91C92A099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69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C8D3D-2B59-4B89-9A8A-693228AAF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27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9BFB-1B64-4FBE-854A-66CDDE42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67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1CB6A-BDBD-4947-9FB1-0B2546045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693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2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8FA3-AD46-43A7-AEA9-6EFC1DE4A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8A7EDAD-B147-424E-9168-BCE0C93AA12A}" type="slidenum">
              <a:rPr lang="en-US" altLang="en-US" smtClean="0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6535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5AB0-D21A-4DB3-80C9-CF7502D3B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358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2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9D24F-E09D-4F74-84B6-872F97B7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3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1A2F-6532-491B-9BC8-BF8B3C8B5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59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fld id="{8E4A2653-1EF2-496B-B709-D74A8F42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81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03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035 w 5740"/>
                <a:gd name="T7" fmla="*/ 0 h 4316"/>
                <a:gd name="T8" fmla="*/ 6035 w 5740"/>
                <a:gd name="T9" fmla="*/ 0 h 4316"/>
                <a:gd name="T10" fmla="*/ 603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cs typeface="Arial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5 w 382"/>
                  <a:gd name="T19" fmla="*/ 96 h 96"/>
                  <a:gd name="T20" fmla="*/ 279 w 382"/>
                  <a:gd name="T21" fmla="*/ 90 h 96"/>
                  <a:gd name="T22" fmla="*/ 327 w 382"/>
                  <a:gd name="T23" fmla="*/ 84 h 96"/>
                  <a:gd name="T24" fmla="*/ 368 w 382"/>
                  <a:gd name="T25" fmla="*/ 66 h 96"/>
                  <a:gd name="T26" fmla="*/ 398 w 382"/>
                  <a:gd name="T27" fmla="*/ 42 h 96"/>
                  <a:gd name="T28" fmla="*/ 392 w 382"/>
                  <a:gd name="T29" fmla="*/ 42 h 96"/>
                  <a:gd name="T30" fmla="*/ 362 w 382"/>
                  <a:gd name="T31" fmla="*/ 66 h 96"/>
                  <a:gd name="T32" fmla="*/ 321 w 382"/>
                  <a:gd name="T33" fmla="*/ 78 h 96"/>
                  <a:gd name="T34" fmla="*/ 279 w 382"/>
                  <a:gd name="T35" fmla="*/ 90 h 96"/>
                  <a:gd name="T36" fmla="*/ 225 w 382"/>
                  <a:gd name="T37" fmla="*/ 96 h 96"/>
                  <a:gd name="T38" fmla="*/ 22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5 w 185"/>
                  <a:gd name="T5" fmla="*/ 36 h 210"/>
                  <a:gd name="T6" fmla="*/ 171 w 185"/>
                  <a:gd name="T7" fmla="*/ 72 h 210"/>
                  <a:gd name="T8" fmla="*/ 177 w 185"/>
                  <a:gd name="T9" fmla="*/ 90 h 210"/>
                  <a:gd name="T10" fmla="*/ 183 w 185"/>
                  <a:gd name="T11" fmla="*/ 114 h 210"/>
                  <a:gd name="T12" fmla="*/ 177 w 185"/>
                  <a:gd name="T13" fmla="*/ 138 h 210"/>
                  <a:gd name="T14" fmla="*/ 165 w 185"/>
                  <a:gd name="T15" fmla="*/ 162 h 210"/>
                  <a:gd name="T16" fmla="*/ 135 w 185"/>
                  <a:gd name="T17" fmla="*/ 180 h 210"/>
                  <a:gd name="T18" fmla="*/ 90 w 185"/>
                  <a:gd name="T19" fmla="*/ 198 h 210"/>
                  <a:gd name="T20" fmla="*/ 112 w 185"/>
                  <a:gd name="T21" fmla="*/ 210 h 210"/>
                  <a:gd name="T22" fmla="*/ 147 w 185"/>
                  <a:gd name="T23" fmla="*/ 192 h 210"/>
                  <a:gd name="T24" fmla="*/ 177 w 185"/>
                  <a:gd name="T25" fmla="*/ 168 h 210"/>
                  <a:gd name="T26" fmla="*/ 195 w 185"/>
                  <a:gd name="T27" fmla="*/ 144 h 210"/>
                  <a:gd name="T28" fmla="*/ 201 w 185"/>
                  <a:gd name="T29" fmla="*/ 114 h 210"/>
                  <a:gd name="T30" fmla="*/ 195 w 185"/>
                  <a:gd name="T31" fmla="*/ 90 h 210"/>
                  <a:gd name="T32" fmla="*/ 189 w 185"/>
                  <a:gd name="T33" fmla="*/ 66 h 210"/>
                  <a:gd name="T34" fmla="*/ 171 w 185"/>
                  <a:gd name="T35" fmla="*/ 48 h 210"/>
                  <a:gd name="T36" fmla="*/ 14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5CD7-C459-4964-8D04-461C7A1F0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61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F977F-F4E1-4CE2-AC3E-67A568CB5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35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EE7B7-968D-4B7C-9094-DF8A5B226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3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B561-42F1-436B-B8EE-9062A0BEC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292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6E48-40AE-43E6-A6B3-3AB37BB8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94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9B78-27CD-4E1C-AE33-77E4F8918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2B3B">
                  <a:alpha val="0"/>
                </a:srgbClr>
              </a:gs>
              <a:gs pos="51000">
                <a:srgbClr val="0E2B3B"/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1692275"/>
            <a:ext cx="11228917" cy="1849822"/>
          </a:xfrm>
        </p:spPr>
        <p:txBody>
          <a:bodyPr anchor="b"/>
          <a:lstStyle>
            <a:lvl1pPr algn="l">
              <a:defRPr sz="5400" b="0" cap="none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38651"/>
            <a:ext cx="10363200" cy="1806575"/>
          </a:xfrm>
        </p:spPr>
        <p:txBody>
          <a:bodyPr lIns="0" anchor="t"/>
          <a:lstStyle>
            <a:lvl1pPr marL="0" indent="0" algn="r">
              <a:buNone/>
              <a:defRPr sz="28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920A-CCFB-4AA7-AEDE-500467EDE5C2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93298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D6F5-C57B-4E86-B0E9-96F52890B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08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4F76-7960-425D-866F-D471BDA16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078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14B3-FC27-4191-B811-FC303672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267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F7AA-409E-405E-AF83-957A9889D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07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040BB-00F4-4B11-9ECE-1FF7BF547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26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C8CA-99A3-4E36-9FEC-51DBB4390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98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61D29-DC5D-4B0E-A963-1D1694482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25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B096-73F7-48C4-9325-4A8D1835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89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7B95-2409-4FD6-8357-2E2003827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52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0E8C-F387-4027-8D7D-27D54EED1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87402-0CEA-41F8-8F3A-FB8148193C64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3657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99230F50-B155-4370-B5BF-FBE2B182FE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61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958A-4D04-435D-B0AD-0B8E0E7DF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38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7DC9470-9E6B-48AD-AB12-D2E74EA7A8B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0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D6E9342-F391-404C-953A-AA14AA3260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398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3A4D766-A2F5-4982-8B9A-6593B5629EE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811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F69A394E-E8AC-4F1F-A9B8-3E47F415753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77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0A79580-A942-447D-8A3F-55334493016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96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E520012-0F8C-4870-B6E5-9BC7D6769F3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417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FE96F7D-1C56-4786-B933-DFC222F1DB0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60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A54C052-768D-47DC-8D86-CE13AD9BD14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62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A483-A127-4A94-B9BE-FEE4EF9A8B99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29447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43B0EA0-66FE-4247-9D5C-65958B11EA1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644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8C42-136F-4912-9494-F8E45D79C4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302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6E40-E9A4-4ECD-B32D-B4A171E651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990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EC8D0-9B69-44E7-89D5-135D93F189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634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99A1D-4774-4712-AE2C-C983EB59D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24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FCBA5-0392-4F43-A1D6-60CD3C0CEE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69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2F58-1240-4B2C-86D2-444806D771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557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D91F-8420-4822-884A-6D0117A764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26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7A38-9CB7-4C97-8F3F-BCED238B8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735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84EA0-A7BB-4DC5-96A8-BEFD788D4A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3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2CDD-45F3-41E3-9791-C7B16BA0B824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71951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6884" y="63674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38084" y="63674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0084" y="636746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29E97-796C-4D5F-B342-071D9A1CC3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F28F-03F9-42E2-979C-05F3C0D7BF48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098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7401-1707-4501-B26D-A7127126C651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4899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AD5C-4F40-430E-89E6-A412EFB1AD26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3259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 userDrawn="1"/>
        </p:nvSpPr>
        <p:spPr>
          <a:xfrm>
            <a:off x="0" y="3542100"/>
            <a:ext cx="12192000" cy="3315903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0" y="1692275"/>
            <a:ext cx="12192000" cy="1849822"/>
          </a:xfrm>
          <a:prstGeom prst="rect">
            <a:avLst/>
          </a:prstGeom>
          <a:solidFill>
            <a:srgbClr val="0E2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lnSpc>
                <a:spcPct val="90000"/>
              </a:lnSpc>
              <a:defRPr sz="405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457700"/>
            <a:ext cx="9444568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31355832-FB47-48A4-A7C1-541A9E6F271F}" type="slidenum">
              <a:rPr lang="en-US" altLang="en-US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954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E479-3C2E-417B-8243-B084109C09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09505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7EDAD-B147-424E-9168-BCE0C93AA12A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293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2B3B">
                  <a:alpha val="0"/>
                </a:srgbClr>
              </a:gs>
              <a:gs pos="51000">
                <a:srgbClr val="0E2B3B"/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92275"/>
            <a:ext cx="11228917" cy="1849822"/>
          </a:xfrm>
        </p:spPr>
        <p:txBody>
          <a:bodyPr anchor="b"/>
          <a:lstStyle>
            <a:lvl1pPr algn="l">
              <a:defRPr sz="4050" b="0" cap="none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38653"/>
            <a:ext cx="10363200" cy="1806575"/>
          </a:xfrm>
        </p:spPr>
        <p:txBody>
          <a:bodyPr lIns="0" anchor="t"/>
          <a:lstStyle>
            <a:lvl1pPr marL="0" indent="0" algn="r">
              <a:buNone/>
              <a:defRPr sz="21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920A-CCFB-4AA7-AEDE-500467EDE5C2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299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87402-0CEA-41F8-8F3A-FB8148193C64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5929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A483-A127-4A94-B9BE-FEE4EF9A8B99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662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2CDD-45F3-41E3-9791-C7B16BA0B824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0093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F28F-03F9-42E2-979C-05F3C0D7BF48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9206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7401-1707-4501-B26D-A7127126C651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9315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AD5C-4F40-430E-89E6-A412EFB1AD26}" type="slidenum">
              <a:rPr lang="en-US" altLang="en-US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3757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00D17-B942-4050-AE5E-A7586EB76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44550B-7BC2-4B7C-BD77-ECCF3DA99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FF854-A327-4D2E-9B01-09AC9D71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94FFE4-83E0-4FE7-998B-580C72AF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961138-8D3E-407C-BFCD-998BE917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82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0A774-1A02-4D96-B5F9-B0BB6F7C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874D0A-11AA-42C3-91B6-79ABCF891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7123D7-7E48-4D69-A7E1-99B37A11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C49525-461E-4673-8890-937530AF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7DE8A-8B0F-4DB3-80D3-0D971F88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7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2B3B">
                  <a:alpha val="0"/>
                </a:srgbClr>
              </a:gs>
              <a:gs pos="51000">
                <a:srgbClr val="0E2B3B"/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1692275"/>
            <a:ext cx="11228917" cy="1849822"/>
          </a:xfrm>
        </p:spPr>
        <p:txBody>
          <a:bodyPr anchor="b"/>
          <a:lstStyle>
            <a:lvl1pPr algn="l">
              <a:defRPr sz="5400" b="0" cap="none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38651"/>
            <a:ext cx="10363200" cy="1806575"/>
          </a:xfrm>
        </p:spPr>
        <p:txBody>
          <a:bodyPr lIns="0"/>
          <a:lstStyle>
            <a:lvl1pPr marL="0" indent="0" algn="r">
              <a:buNone/>
              <a:defRPr sz="28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2ABF-BAA7-4E6A-A703-15DC829A20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858182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D238C-8340-4B2D-8476-7703DE63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1B9C48-7402-4181-B17F-979A1748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0FE2C2-B8BC-4008-B3F3-7ABFAA5E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464448-3F2D-4127-9B14-4FBA4D2C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4E168-E820-40C8-BF8A-9A31AEF4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76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3597C-2BC9-4D3A-987D-57C9D4F2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B0F244-6E5B-460A-99E8-7E858EE89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8D1C17-A1B4-4100-9553-864AFFAB1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2D4284-EB0F-432E-AE4F-C8690A71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F5AD64-68CE-442B-B623-5BC5F7A8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B7DB7F-5A9A-41BF-A0A8-F27CA388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26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E9CC3-E34B-4981-8AD3-ECDBD063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9E3C0B-1EC8-4D6B-A5F5-324100531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912784-0F93-4FB1-A6DF-4CD816255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4A999F-B906-4F40-9020-9C4CBA734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4B4299-AB9B-4D57-A29C-DAE0B39CC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E32CFC-A13E-4807-A981-894B6093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A65128-F37F-4C34-BA2B-88FA1703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46E42C-60E9-4C08-AA77-750E0BA8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25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715FD-82A7-4BC2-8064-530BBAA1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D08491-A90D-4BFA-8863-099A8595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B39E1A-1072-48B8-B8C8-5FBA3EBE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FDC571-C9F7-43B5-9DB5-BDA35413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69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6A384D5-6595-4D01-B770-CA8970A2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169BF2-2D43-41E1-96EE-0D181E42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2A24CE-CFE6-4BEF-B1A5-ED0ED478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47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C3B6D-6C2A-40AD-B63B-ADCE9F6F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000370-9AF9-48F9-9232-D962CFC2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8B39D5-2981-4D05-BA74-FFA72A9D9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749437-1CAE-471C-BF9D-AE14D674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3AF784-EC64-4F48-8891-F1B5AD8A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84E888-D222-4670-BAEA-DEF0C926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79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5AB32-48A4-4E1F-9775-4E07999C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E69F301-434E-482B-8DD1-BDEF84368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367A30-54CB-4A37-8F2C-8B4AAC286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5C23C1-4575-4260-BFAD-C62EC3B7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28DAB8-3B3B-4182-9F33-E8F59BC4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11A063-930F-47DB-A756-5D83D0E7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51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12EAC-847F-4E46-BAA5-92E01E0A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929DC2-1B75-4CF3-85B9-6E3815D5F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3BA56E-3724-463E-BC3C-9EB45E20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6E120-6996-4527-A463-6D793EC3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9445C1-F0EB-4F4B-B4D3-813B9F24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03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6F1AC4-C30C-4B4E-8570-21B97844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AE325-D6AA-49EE-B4A0-64B649180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3D4BDF-03EB-4BFA-91AD-A8891760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C0621-65BD-4975-B5B0-5E073975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FAEB24-9148-4D45-A2CE-29A26BA4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05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42098"/>
            <a:ext cx="12192000" cy="3315903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92275"/>
            <a:ext cx="12192000" cy="1849438"/>
          </a:xfrm>
          <a:prstGeom prst="rect">
            <a:avLst/>
          </a:prstGeom>
          <a:solidFill>
            <a:srgbClr val="0E2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457700"/>
            <a:ext cx="9444568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AB316E4E-AC2D-4FB0-859C-3833CBFF9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9934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060A2-79FB-4118-96F8-997604866D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3300673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C40DC-5539-4274-A626-F7E5011C6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2852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2B3B">
                  <a:alpha val="0"/>
                </a:srgbClr>
              </a:gs>
              <a:gs pos="51000">
                <a:srgbClr val="0E2B3B"/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1692275"/>
            <a:ext cx="11228917" cy="1849822"/>
          </a:xfrm>
        </p:spPr>
        <p:txBody>
          <a:bodyPr anchor="b"/>
          <a:lstStyle>
            <a:lvl1pPr algn="l">
              <a:defRPr sz="5400" b="0" cap="none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38651"/>
            <a:ext cx="10363200" cy="1806575"/>
          </a:xfrm>
        </p:spPr>
        <p:txBody>
          <a:bodyPr lIns="0"/>
          <a:lstStyle>
            <a:lvl1pPr marL="0" indent="0" algn="r">
              <a:buNone/>
              <a:defRPr sz="28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77B3A-C9B3-47CD-A4A5-3521989E7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3096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78EA3-A9C1-4C87-9EB4-EE9C5E458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7079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E8A89-552F-4697-8C03-54F9BCB16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4993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52518-9E3D-4A65-9DCD-114B444F3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3129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9B361-4B1E-4C51-BECC-0C9B8925F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41116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10E3E-7058-476F-B019-B94CA0C93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47711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743B8-8613-4B90-8DDD-00C608EF1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55792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42100"/>
            <a:ext cx="12192000" cy="3315903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92275"/>
            <a:ext cx="12192000" cy="1849438"/>
          </a:xfrm>
          <a:prstGeom prst="rect">
            <a:avLst/>
          </a:prstGeom>
          <a:solidFill>
            <a:srgbClr val="0E2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lnSpc>
                <a:spcPct val="90000"/>
              </a:lnSpc>
              <a:defRPr sz="405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457700"/>
            <a:ext cx="9444568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fld id="{0AEEE971-8FF0-4CA4-A6B0-2C972A3694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786587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E0AF-3C02-4C92-B2A7-6C7C4490D8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394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B6A8-B4B4-4A80-BDE0-416E375999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931811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2B3B">
                  <a:alpha val="0"/>
                </a:srgbClr>
              </a:gs>
              <a:gs pos="51000">
                <a:srgbClr val="0E2B3B"/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92275"/>
            <a:ext cx="11228917" cy="1849822"/>
          </a:xfrm>
        </p:spPr>
        <p:txBody>
          <a:bodyPr anchor="b"/>
          <a:lstStyle>
            <a:lvl1pPr algn="l">
              <a:defRPr sz="4050" b="0" cap="none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38653"/>
            <a:ext cx="10363200" cy="1806575"/>
          </a:xfrm>
        </p:spPr>
        <p:txBody>
          <a:bodyPr lIns="0"/>
          <a:lstStyle>
            <a:lvl1pPr marL="0" indent="0" algn="r">
              <a:buNone/>
              <a:defRPr sz="21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08DF-F9B6-4A60-B5B8-4BF1591E8F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18735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57EB-8C24-471E-B40A-035CF1E69B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594700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C534-43E3-4D60-9E03-B3F81807D6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008255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539D-3ECE-4F41-B8D7-486EB25D6E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0172257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A41A6-7BB7-4E76-B61F-AC7FDD98B9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693692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5B92-9F57-4672-B716-571DF4912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356393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D7F6-3EFC-40FE-B2A1-BA6405AA31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64620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5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1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11 w 5740"/>
                <a:gd name="T7" fmla="*/ 0 h 4316"/>
                <a:gd name="T8" fmla="*/ 6111 w 5740"/>
                <a:gd name="T9" fmla="*/ 0 h 4316"/>
                <a:gd name="T10" fmla="*/ 611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9 w 382"/>
                  <a:gd name="T19" fmla="*/ 96 h 96"/>
                  <a:gd name="T20" fmla="*/ 283 w 382"/>
                  <a:gd name="T21" fmla="*/ 90 h 96"/>
                  <a:gd name="T22" fmla="*/ 331 w 382"/>
                  <a:gd name="T23" fmla="*/ 84 h 96"/>
                  <a:gd name="T24" fmla="*/ 372 w 382"/>
                  <a:gd name="T25" fmla="*/ 66 h 96"/>
                  <a:gd name="T26" fmla="*/ 402 w 382"/>
                  <a:gd name="T27" fmla="*/ 42 h 96"/>
                  <a:gd name="T28" fmla="*/ 396 w 382"/>
                  <a:gd name="T29" fmla="*/ 42 h 96"/>
                  <a:gd name="T30" fmla="*/ 366 w 382"/>
                  <a:gd name="T31" fmla="*/ 66 h 96"/>
                  <a:gd name="T32" fmla="*/ 325 w 382"/>
                  <a:gd name="T33" fmla="*/ 78 h 96"/>
                  <a:gd name="T34" fmla="*/ 283 w 382"/>
                  <a:gd name="T35" fmla="*/ 90 h 96"/>
                  <a:gd name="T36" fmla="*/ 229 w 382"/>
                  <a:gd name="T37" fmla="*/ 96 h 96"/>
                  <a:gd name="T38" fmla="*/ 22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9 w 185"/>
                  <a:gd name="T5" fmla="*/ 36 h 210"/>
                  <a:gd name="T6" fmla="*/ 175 w 185"/>
                  <a:gd name="T7" fmla="*/ 72 h 210"/>
                  <a:gd name="T8" fmla="*/ 181 w 185"/>
                  <a:gd name="T9" fmla="*/ 90 h 210"/>
                  <a:gd name="T10" fmla="*/ 187 w 185"/>
                  <a:gd name="T11" fmla="*/ 114 h 210"/>
                  <a:gd name="T12" fmla="*/ 181 w 185"/>
                  <a:gd name="T13" fmla="*/ 138 h 210"/>
                  <a:gd name="T14" fmla="*/ 169 w 185"/>
                  <a:gd name="T15" fmla="*/ 162 h 210"/>
                  <a:gd name="T16" fmla="*/ 139 w 185"/>
                  <a:gd name="T17" fmla="*/ 180 h 210"/>
                  <a:gd name="T18" fmla="*/ 90 w 185"/>
                  <a:gd name="T19" fmla="*/ 198 h 210"/>
                  <a:gd name="T20" fmla="*/ 116 w 185"/>
                  <a:gd name="T21" fmla="*/ 210 h 210"/>
                  <a:gd name="T22" fmla="*/ 151 w 185"/>
                  <a:gd name="T23" fmla="*/ 192 h 210"/>
                  <a:gd name="T24" fmla="*/ 181 w 185"/>
                  <a:gd name="T25" fmla="*/ 168 h 210"/>
                  <a:gd name="T26" fmla="*/ 199 w 185"/>
                  <a:gd name="T27" fmla="*/ 144 h 210"/>
                  <a:gd name="T28" fmla="*/ 205 w 185"/>
                  <a:gd name="T29" fmla="*/ 114 h 210"/>
                  <a:gd name="T30" fmla="*/ 199 w 185"/>
                  <a:gd name="T31" fmla="*/ 90 h 210"/>
                  <a:gd name="T32" fmla="*/ 193 w 185"/>
                  <a:gd name="T33" fmla="*/ 66 h 210"/>
                  <a:gd name="T34" fmla="*/ 175 w 185"/>
                  <a:gd name="T35" fmla="*/ 48 h 210"/>
                  <a:gd name="T36" fmla="*/ 15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FD9A-C257-41FF-85CE-03E7CD62D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09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3235-71EB-4513-AA3E-3C6288968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216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056A4-38C3-4939-9A25-76032E981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5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8257-3F91-4225-BD1D-670798C7D5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0669904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D164-82C6-43CD-A61E-E59DD94EF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5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0F5E-3664-4FE9-9F7D-40B8F35C2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8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E4D1-126D-4E07-8BE5-D339B257B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9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F944A-CC7D-4A51-B2CF-FFAF322F9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3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41589-8DF1-4D2F-BEDB-1A9A64E9D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6E824-F90D-456F-9FC9-DCD5AD6A3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59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D85F-C910-45AC-BF09-BD0475AC1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14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FB94-9BB9-4D99-BDC8-291F177EC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7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543DA-78F6-480F-8609-51D985DCC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6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5D82-A582-4B1A-8003-224591B6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C2EE-CCC0-49CA-860D-E8ACF814AA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9901457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A77A-47EC-4365-AD79-974E7064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73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2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4DA6-B630-4B1C-9F9A-BA0EE5FBF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22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FB9D-6CBF-43AB-8764-2630CA56D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81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2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74BE0-1F32-4CF4-B02D-DE2ABC8B3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912E-18F8-4A60-9467-D32F2778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1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fld id="{37023390-7AA6-4993-A60C-278F76FC4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5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1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11 w 5740"/>
                <a:gd name="T7" fmla="*/ 0 h 4316"/>
                <a:gd name="T8" fmla="*/ 6111 w 5740"/>
                <a:gd name="T9" fmla="*/ 0 h 4316"/>
                <a:gd name="T10" fmla="*/ 611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9 w 382"/>
                  <a:gd name="T19" fmla="*/ 96 h 96"/>
                  <a:gd name="T20" fmla="*/ 283 w 382"/>
                  <a:gd name="T21" fmla="*/ 90 h 96"/>
                  <a:gd name="T22" fmla="*/ 331 w 382"/>
                  <a:gd name="T23" fmla="*/ 84 h 96"/>
                  <a:gd name="T24" fmla="*/ 372 w 382"/>
                  <a:gd name="T25" fmla="*/ 66 h 96"/>
                  <a:gd name="T26" fmla="*/ 402 w 382"/>
                  <a:gd name="T27" fmla="*/ 42 h 96"/>
                  <a:gd name="T28" fmla="*/ 396 w 382"/>
                  <a:gd name="T29" fmla="*/ 42 h 96"/>
                  <a:gd name="T30" fmla="*/ 366 w 382"/>
                  <a:gd name="T31" fmla="*/ 66 h 96"/>
                  <a:gd name="T32" fmla="*/ 325 w 382"/>
                  <a:gd name="T33" fmla="*/ 78 h 96"/>
                  <a:gd name="T34" fmla="*/ 283 w 382"/>
                  <a:gd name="T35" fmla="*/ 90 h 96"/>
                  <a:gd name="T36" fmla="*/ 229 w 382"/>
                  <a:gd name="T37" fmla="*/ 96 h 96"/>
                  <a:gd name="T38" fmla="*/ 22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9 w 185"/>
                  <a:gd name="T5" fmla="*/ 36 h 210"/>
                  <a:gd name="T6" fmla="*/ 175 w 185"/>
                  <a:gd name="T7" fmla="*/ 72 h 210"/>
                  <a:gd name="T8" fmla="*/ 181 w 185"/>
                  <a:gd name="T9" fmla="*/ 90 h 210"/>
                  <a:gd name="T10" fmla="*/ 187 w 185"/>
                  <a:gd name="T11" fmla="*/ 114 h 210"/>
                  <a:gd name="T12" fmla="*/ 181 w 185"/>
                  <a:gd name="T13" fmla="*/ 138 h 210"/>
                  <a:gd name="T14" fmla="*/ 169 w 185"/>
                  <a:gd name="T15" fmla="*/ 162 h 210"/>
                  <a:gd name="T16" fmla="*/ 139 w 185"/>
                  <a:gd name="T17" fmla="*/ 180 h 210"/>
                  <a:gd name="T18" fmla="*/ 90 w 185"/>
                  <a:gd name="T19" fmla="*/ 198 h 210"/>
                  <a:gd name="T20" fmla="*/ 116 w 185"/>
                  <a:gd name="T21" fmla="*/ 210 h 210"/>
                  <a:gd name="T22" fmla="*/ 151 w 185"/>
                  <a:gd name="T23" fmla="*/ 192 h 210"/>
                  <a:gd name="T24" fmla="*/ 181 w 185"/>
                  <a:gd name="T25" fmla="*/ 168 h 210"/>
                  <a:gd name="T26" fmla="*/ 199 w 185"/>
                  <a:gd name="T27" fmla="*/ 144 h 210"/>
                  <a:gd name="T28" fmla="*/ 205 w 185"/>
                  <a:gd name="T29" fmla="*/ 114 h 210"/>
                  <a:gd name="T30" fmla="*/ 199 w 185"/>
                  <a:gd name="T31" fmla="*/ 90 h 210"/>
                  <a:gd name="T32" fmla="*/ 193 w 185"/>
                  <a:gd name="T33" fmla="*/ 66 h 210"/>
                  <a:gd name="T34" fmla="*/ 175 w 185"/>
                  <a:gd name="T35" fmla="*/ 48 h 210"/>
                  <a:gd name="T36" fmla="*/ 15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2A16-6B63-43B6-BA51-3AC939E59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5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10F1-615D-4609-B867-E860800E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513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07E3-1D33-4FEB-A94A-44666FCC5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830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D6FC-ED89-4F98-B39F-341FFFFC5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8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1CCD-17F5-4240-AAB3-B7013C7B31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352789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5EBB-7293-4DB5-8EDB-D76950040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3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D3B5-766E-4171-B9C5-44A334AC0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59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3A1E6-0F53-4A04-A5F8-93410F0C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72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1DB87-3152-4047-9521-67D61561B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67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52CBA-3562-4F32-967E-D6D926DE5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44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674A-C9DA-4ADC-864E-F5FBDB773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09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6418-DEA8-4759-BA1B-4A5CB993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00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CCE4-E9E8-4C3A-9179-158CB99C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79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BE2E-E375-4177-A7B0-24F84B363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27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549C-FFDA-4C59-8905-18D076416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6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1E61-675A-4C83-B20D-C6EAD1F8F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7398184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06C63-E8D8-427C-86A2-F07CCA1E6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40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2FF0-7E8A-4377-8418-2DAFC4A2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55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BB822-6C68-45B2-BEF5-BFB9C8B7D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71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C7334-1AEF-4A3B-B0AB-E53AEBB4B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59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>
                <a:latin typeface="Arial" pitchFamily="34" charset="0"/>
                <a:ea typeface="Geneva"/>
                <a:cs typeface="Geneva"/>
              </a:defRPr>
            </a:lvl1pPr>
          </a:lstStyle>
          <a:p>
            <a:pPr>
              <a:defRPr/>
            </a:pPr>
            <a:fld id="{D1680E3D-FF8F-4C0F-A6D7-1F62FFF50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5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5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1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11 w 5740"/>
                <a:gd name="T7" fmla="*/ 0 h 4316"/>
                <a:gd name="T8" fmla="*/ 6111 w 5740"/>
                <a:gd name="T9" fmla="*/ 0 h 4316"/>
                <a:gd name="T10" fmla="*/ 611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9 w 382"/>
                  <a:gd name="T19" fmla="*/ 96 h 96"/>
                  <a:gd name="T20" fmla="*/ 283 w 382"/>
                  <a:gd name="T21" fmla="*/ 90 h 96"/>
                  <a:gd name="T22" fmla="*/ 331 w 382"/>
                  <a:gd name="T23" fmla="*/ 84 h 96"/>
                  <a:gd name="T24" fmla="*/ 372 w 382"/>
                  <a:gd name="T25" fmla="*/ 66 h 96"/>
                  <a:gd name="T26" fmla="*/ 402 w 382"/>
                  <a:gd name="T27" fmla="*/ 42 h 96"/>
                  <a:gd name="T28" fmla="*/ 396 w 382"/>
                  <a:gd name="T29" fmla="*/ 42 h 96"/>
                  <a:gd name="T30" fmla="*/ 366 w 382"/>
                  <a:gd name="T31" fmla="*/ 66 h 96"/>
                  <a:gd name="T32" fmla="*/ 325 w 382"/>
                  <a:gd name="T33" fmla="*/ 78 h 96"/>
                  <a:gd name="T34" fmla="*/ 283 w 382"/>
                  <a:gd name="T35" fmla="*/ 90 h 96"/>
                  <a:gd name="T36" fmla="*/ 229 w 382"/>
                  <a:gd name="T37" fmla="*/ 96 h 96"/>
                  <a:gd name="T38" fmla="*/ 22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9 w 185"/>
                  <a:gd name="T5" fmla="*/ 36 h 210"/>
                  <a:gd name="T6" fmla="*/ 175 w 185"/>
                  <a:gd name="T7" fmla="*/ 72 h 210"/>
                  <a:gd name="T8" fmla="*/ 181 w 185"/>
                  <a:gd name="T9" fmla="*/ 90 h 210"/>
                  <a:gd name="T10" fmla="*/ 187 w 185"/>
                  <a:gd name="T11" fmla="*/ 114 h 210"/>
                  <a:gd name="T12" fmla="*/ 181 w 185"/>
                  <a:gd name="T13" fmla="*/ 138 h 210"/>
                  <a:gd name="T14" fmla="*/ 169 w 185"/>
                  <a:gd name="T15" fmla="*/ 162 h 210"/>
                  <a:gd name="T16" fmla="*/ 139 w 185"/>
                  <a:gd name="T17" fmla="*/ 180 h 210"/>
                  <a:gd name="T18" fmla="*/ 90 w 185"/>
                  <a:gd name="T19" fmla="*/ 198 h 210"/>
                  <a:gd name="T20" fmla="*/ 116 w 185"/>
                  <a:gd name="T21" fmla="*/ 210 h 210"/>
                  <a:gd name="T22" fmla="*/ 151 w 185"/>
                  <a:gd name="T23" fmla="*/ 192 h 210"/>
                  <a:gd name="T24" fmla="*/ 181 w 185"/>
                  <a:gd name="T25" fmla="*/ 168 h 210"/>
                  <a:gd name="T26" fmla="*/ 199 w 185"/>
                  <a:gd name="T27" fmla="*/ 144 h 210"/>
                  <a:gd name="T28" fmla="*/ 205 w 185"/>
                  <a:gd name="T29" fmla="*/ 114 h 210"/>
                  <a:gd name="T30" fmla="*/ 199 w 185"/>
                  <a:gd name="T31" fmla="*/ 90 h 210"/>
                  <a:gd name="T32" fmla="*/ 193 w 185"/>
                  <a:gd name="T33" fmla="*/ 66 h 210"/>
                  <a:gd name="T34" fmla="*/ 175 w 185"/>
                  <a:gd name="T35" fmla="*/ 48 h 210"/>
                  <a:gd name="T36" fmla="*/ 15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1DC3-4987-4BB3-9996-D2F773088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417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6A84-C48F-4152-8BA3-A4B98127C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34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6D4B-E646-4BEF-B583-E445D4AA8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6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5360-45EF-432F-AB2A-5946439F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67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424F-0469-4330-8F39-CFF995BEE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1.xml"/><Relationship Id="rId19" Type="http://schemas.openxmlformats.org/officeDocument/2006/relationships/theme" Target="../theme/theme10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0.xml"/><Relationship Id="rId20" Type="http://schemas.openxmlformats.org/officeDocument/2006/relationships/theme" Target="../theme/theme11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20" Type="http://schemas.openxmlformats.org/officeDocument/2006/relationships/theme" Target="../theme/theme7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.xml"/><Relationship Id="rId20" Type="http://schemas.openxmlformats.org/officeDocument/2006/relationships/theme" Target="../theme/theme8.xml"/><Relationship Id="rId10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20" Type="http://schemas.openxmlformats.org/officeDocument/2006/relationships/theme" Target="../theme/theme9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9"/>
            <a:ext cx="121920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9"/>
            <a:ext cx="12192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 flipV="1">
            <a:off x="0" y="-1"/>
            <a:ext cx="12192000" cy="1600199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7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1582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8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45263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45263"/>
            <a:ext cx="386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45263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4BACC6">
                    <a:lumMod val="50000"/>
                  </a:srgb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5B651-91C4-4719-A1DF-71B6BA7A8026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76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itchFamily="34" charset="0"/>
        <a:buChar char="•"/>
        <a:defRPr sz="2800">
          <a:solidFill>
            <a:srgbClr val="10253F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itchFamily="34" charset="0"/>
        <a:buChar char="̶"/>
        <a:defRPr sz="2400">
          <a:solidFill>
            <a:srgbClr val="10253F"/>
          </a:solidFill>
          <a:latin typeface="+mn-lt"/>
          <a:cs typeface="+mn-cs"/>
        </a:defRPr>
      </a:lvl2pPr>
      <a:lvl3pPr marL="10969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Calibri" pitchFamily="34" charset="0"/>
        <a:buChar char="»"/>
        <a:defRPr sz="2000">
          <a:solidFill>
            <a:srgbClr val="10253F"/>
          </a:solidFill>
          <a:latin typeface="+mn-lt"/>
          <a:cs typeface="+mn-cs"/>
        </a:defRPr>
      </a:lvl3pPr>
      <a:lvl4pPr marL="15541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itchFamily="34" charset="0"/>
        <a:buChar char="•"/>
        <a:defRPr sz="1600">
          <a:solidFill>
            <a:srgbClr val="10253F"/>
          </a:solidFill>
          <a:latin typeface="+mn-lt"/>
          <a:cs typeface="+mn-cs"/>
        </a:defRPr>
      </a:lvl4pPr>
      <a:lvl5pPr marL="20113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Wingdings" pitchFamily="2" charset="2"/>
        <a:buChar char="§"/>
        <a:defRPr sz="1200">
          <a:solidFill>
            <a:srgbClr val="10253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946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035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035 w 5740"/>
                <a:gd name="T7" fmla="*/ 0 h 4316"/>
                <a:gd name="T8" fmla="*/ 6035 w 5740"/>
                <a:gd name="T9" fmla="*/ 0 h 4316"/>
                <a:gd name="T10" fmla="*/ 6035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cs typeface="Arial"/>
              </a:endParaRPr>
            </a:p>
          </p:txBody>
        </p:sp>
        <p:grpSp>
          <p:nvGrpSpPr>
            <p:cNvPr id="1946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89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1946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9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1951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951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389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1951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grpSp>
          <p:nvGrpSpPr>
            <p:cNvPr id="1946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89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1948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389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389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  <a:cs typeface="Arial"/>
                </a:endParaRPr>
              </a:p>
            </p:txBody>
          </p:sp>
        </p:grpSp>
        <p:grpSp>
          <p:nvGrpSpPr>
            <p:cNvPr id="1946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947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5 w 382"/>
                  <a:gd name="T19" fmla="*/ 96 h 96"/>
                  <a:gd name="T20" fmla="*/ 279 w 382"/>
                  <a:gd name="T21" fmla="*/ 90 h 96"/>
                  <a:gd name="T22" fmla="*/ 327 w 382"/>
                  <a:gd name="T23" fmla="*/ 84 h 96"/>
                  <a:gd name="T24" fmla="*/ 368 w 382"/>
                  <a:gd name="T25" fmla="*/ 66 h 96"/>
                  <a:gd name="T26" fmla="*/ 398 w 382"/>
                  <a:gd name="T27" fmla="*/ 42 h 96"/>
                  <a:gd name="T28" fmla="*/ 392 w 382"/>
                  <a:gd name="T29" fmla="*/ 42 h 96"/>
                  <a:gd name="T30" fmla="*/ 362 w 382"/>
                  <a:gd name="T31" fmla="*/ 66 h 96"/>
                  <a:gd name="T32" fmla="*/ 321 w 382"/>
                  <a:gd name="T33" fmla="*/ 78 h 96"/>
                  <a:gd name="T34" fmla="*/ 279 w 382"/>
                  <a:gd name="T35" fmla="*/ 90 h 96"/>
                  <a:gd name="T36" fmla="*/ 225 w 382"/>
                  <a:gd name="T37" fmla="*/ 96 h 96"/>
                  <a:gd name="T38" fmla="*/ 22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947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947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947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947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947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5 w 185"/>
                  <a:gd name="T5" fmla="*/ 36 h 210"/>
                  <a:gd name="T6" fmla="*/ 171 w 185"/>
                  <a:gd name="T7" fmla="*/ 72 h 210"/>
                  <a:gd name="T8" fmla="*/ 177 w 185"/>
                  <a:gd name="T9" fmla="*/ 90 h 210"/>
                  <a:gd name="T10" fmla="*/ 183 w 185"/>
                  <a:gd name="T11" fmla="*/ 114 h 210"/>
                  <a:gd name="T12" fmla="*/ 177 w 185"/>
                  <a:gd name="T13" fmla="*/ 138 h 210"/>
                  <a:gd name="T14" fmla="*/ 165 w 185"/>
                  <a:gd name="T15" fmla="*/ 162 h 210"/>
                  <a:gd name="T16" fmla="*/ 135 w 185"/>
                  <a:gd name="T17" fmla="*/ 180 h 210"/>
                  <a:gd name="T18" fmla="*/ 90 w 185"/>
                  <a:gd name="T19" fmla="*/ 198 h 210"/>
                  <a:gd name="T20" fmla="*/ 112 w 185"/>
                  <a:gd name="T21" fmla="*/ 210 h 210"/>
                  <a:gd name="T22" fmla="*/ 147 w 185"/>
                  <a:gd name="T23" fmla="*/ 192 h 210"/>
                  <a:gd name="T24" fmla="*/ 177 w 185"/>
                  <a:gd name="T25" fmla="*/ 168 h 210"/>
                  <a:gd name="T26" fmla="*/ 195 w 185"/>
                  <a:gd name="T27" fmla="*/ 144 h 210"/>
                  <a:gd name="T28" fmla="*/ 201 w 185"/>
                  <a:gd name="T29" fmla="*/ 114 h 210"/>
                  <a:gd name="T30" fmla="*/ 195 w 185"/>
                  <a:gd name="T31" fmla="*/ 90 h 210"/>
                  <a:gd name="T32" fmla="*/ 189 w 185"/>
                  <a:gd name="T33" fmla="*/ 66 h 210"/>
                  <a:gd name="T34" fmla="*/ 171 w 185"/>
                  <a:gd name="T35" fmla="*/ 48 h 210"/>
                  <a:gd name="T36" fmla="*/ 14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947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Arial"/>
                </a:endParaRPr>
              </a:p>
            </p:txBody>
          </p:sp>
          <p:grpSp>
            <p:nvGrpSpPr>
              <p:cNvPr id="1947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89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D29C05-5BE4-4B33-A8D3-54CA384EF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0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89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9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89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8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80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89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DC873-D543-4B75-8A7B-80952EBECE9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507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12192000" cy="482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12192000" cy="5318442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 flipV="1">
            <a:off x="0" y="-1"/>
            <a:ext cx="12192000" cy="1600199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9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158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94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45580"/>
            <a:ext cx="2844800" cy="1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45580"/>
            <a:ext cx="3860800" cy="1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45580"/>
            <a:ext cx="2844800" cy="1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0FDED-2CDF-4013-9B38-852C8262EB1A}" type="slidenum">
              <a:rPr lang="en-US" altLang="en-US">
                <a:solidFill>
                  <a:srgbClr val="4BACC6">
                    <a:lumMod val="50000"/>
                  </a:srgb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317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>
              <a:lumMod val="95000"/>
            </a:schemeClr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74320" indent="-27432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chemeClr val="accent1">
            <a:lumMod val="75000"/>
          </a:schemeClr>
        </a:buClr>
        <a:buSzPct val="90000"/>
        <a:buFont typeface="Arial" panose="020B0604020202020204" pitchFamily="34" charset="0"/>
        <a:buChar char="•"/>
        <a:defRPr sz="2800">
          <a:solidFill>
            <a:schemeClr val="bg1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31520" indent="-27432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chemeClr val="accent1">
            <a:lumMod val="75000"/>
          </a:schemeClr>
        </a:buClr>
        <a:buSzPct val="90000"/>
        <a:buFont typeface="Arial" panose="020B0604020202020204" pitchFamily="34" charset="0"/>
        <a:buChar char="̶"/>
        <a:defRPr sz="2400">
          <a:solidFill>
            <a:schemeClr val="bg1">
              <a:lumMod val="50000"/>
            </a:schemeClr>
          </a:solidFill>
          <a:effectLst/>
          <a:latin typeface="+mn-lt"/>
          <a:cs typeface="+mn-cs"/>
        </a:defRPr>
      </a:lvl2pPr>
      <a:lvl3pPr marL="1097280" indent="-27432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chemeClr val="accent1">
            <a:lumMod val="75000"/>
          </a:schemeClr>
        </a:buClr>
        <a:buSzPct val="90000"/>
        <a:buFont typeface="Calibri" panose="020F0502020204030204" pitchFamily="34" charset="0"/>
        <a:buChar char="»"/>
        <a:defRPr sz="2000">
          <a:solidFill>
            <a:schemeClr val="bg1">
              <a:lumMod val="50000"/>
            </a:schemeClr>
          </a:solidFill>
          <a:effectLst/>
          <a:latin typeface="+mn-lt"/>
          <a:cs typeface="+mn-cs"/>
        </a:defRPr>
      </a:lvl3pPr>
      <a:lvl4pPr marL="1554480" indent="-27432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chemeClr val="accent1">
            <a:lumMod val="75000"/>
          </a:schemeClr>
        </a:buClr>
        <a:buSzPct val="90000"/>
        <a:buFont typeface="Arial" panose="020B0604020202020204" pitchFamily="34" charset="0"/>
        <a:buChar char="•"/>
        <a:defRPr sz="1600">
          <a:solidFill>
            <a:schemeClr val="bg1">
              <a:lumMod val="50000"/>
            </a:schemeClr>
          </a:solidFill>
          <a:effectLst/>
          <a:latin typeface="+mn-lt"/>
          <a:cs typeface="+mn-cs"/>
        </a:defRPr>
      </a:lvl4pPr>
      <a:lvl5pPr marL="2011680" indent="-27432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chemeClr val="accent1">
            <a:lumMod val="75000"/>
          </a:schemeClr>
        </a:buClr>
        <a:buSzPct val="90000"/>
        <a:buFont typeface="Wingdings" panose="05000000000000000000" pitchFamily="2" charset="2"/>
        <a:buChar char="§"/>
        <a:defRPr sz="1200">
          <a:solidFill>
            <a:schemeClr val="bg1">
              <a:lumMod val="50000"/>
            </a:schemeClr>
          </a:solidFill>
          <a:effectLst/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40"/>
            <a:ext cx="12192000" cy="482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12192000" cy="5318442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 flipV="1">
            <a:off x="0" y="-1"/>
            <a:ext cx="12192000" cy="1600199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9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1582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94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45582"/>
            <a:ext cx="2844800" cy="1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45582"/>
            <a:ext cx="3860800" cy="1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45582"/>
            <a:ext cx="2844800" cy="1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0FDED-2CDF-4013-9B38-852C8262EB1A}" type="slidenum">
              <a:rPr lang="en-US" altLang="en-US">
                <a:solidFill>
                  <a:srgbClr val="4BACC6">
                    <a:lumMod val="50000"/>
                  </a:srgb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4BACC6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7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>
              <a:lumMod val="95000"/>
            </a:schemeClr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05740" indent="-205740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chemeClr val="accent1">
            <a:lumMod val="75000"/>
          </a:schemeClr>
        </a:buClr>
        <a:buSzPct val="90000"/>
        <a:buFont typeface="Arial" panose="020B0604020202020204" pitchFamily="34" charset="0"/>
        <a:buChar char="•"/>
        <a:defRPr sz="2100">
          <a:solidFill>
            <a:schemeClr val="bg1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548640" indent="-205740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chemeClr val="accent1">
            <a:lumMod val="75000"/>
          </a:schemeClr>
        </a:buClr>
        <a:buSzPct val="90000"/>
        <a:buFont typeface="Arial" panose="020B0604020202020204" pitchFamily="34" charset="0"/>
        <a:buChar char="̶"/>
        <a:defRPr sz="1800">
          <a:solidFill>
            <a:schemeClr val="bg1">
              <a:lumMod val="50000"/>
            </a:schemeClr>
          </a:solidFill>
          <a:effectLst/>
          <a:latin typeface="+mn-lt"/>
          <a:cs typeface="+mn-cs"/>
        </a:defRPr>
      </a:lvl2pPr>
      <a:lvl3pPr marL="822960" indent="-205740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chemeClr val="accent1">
            <a:lumMod val="75000"/>
          </a:schemeClr>
        </a:buClr>
        <a:buSzPct val="90000"/>
        <a:buFont typeface="Calibri" panose="020F0502020204030204" pitchFamily="34" charset="0"/>
        <a:buChar char="»"/>
        <a:defRPr sz="1500">
          <a:solidFill>
            <a:schemeClr val="bg1">
              <a:lumMod val="50000"/>
            </a:schemeClr>
          </a:solidFill>
          <a:effectLst/>
          <a:latin typeface="+mn-lt"/>
          <a:cs typeface="+mn-cs"/>
        </a:defRPr>
      </a:lvl3pPr>
      <a:lvl4pPr marL="1165860" indent="-205740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chemeClr val="accent1">
            <a:lumMod val="75000"/>
          </a:schemeClr>
        </a:buClr>
        <a:buSzPct val="90000"/>
        <a:buFont typeface="Arial" panose="020B0604020202020204" pitchFamily="34" charset="0"/>
        <a:buChar char="•"/>
        <a:defRPr sz="1200">
          <a:solidFill>
            <a:schemeClr val="bg1">
              <a:lumMod val="50000"/>
            </a:schemeClr>
          </a:solidFill>
          <a:effectLst/>
          <a:latin typeface="+mn-lt"/>
          <a:cs typeface="+mn-cs"/>
        </a:defRPr>
      </a:lvl4pPr>
      <a:lvl5pPr marL="1508760" indent="-205740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chemeClr val="accent1">
            <a:lumMod val="75000"/>
          </a:schemeClr>
        </a:buClr>
        <a:buSzPct val="90000"/>
        <a:buFont typeface="Wingdings" panose="05000000000000000000" pitchFamily="2" charset="2"/>
        <a:buChar char="§"/>
        <a:defRPr sz="900">
          <a:solidFill>
            <a:schemeClr val="bg1">
              <a:lumMod val="50000"/>
            </a:schemeClr>
          </a:solidFill>
          <a:effectLst/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CDCFB5-A557-444D-8346-CD1DD49F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127030-214A-462E-AC9D-8BFD62453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349FC4-4692-4F4E-B9DD-9FC2B0896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7536B5-65E5-4E8C-8AE1-13AE00E60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D9F87-77CB-4CB4-A0BC-EC9C9F62E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9243-DFDD-4135-A2B7-B4494E83E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spect="1"/>
          </p:cNvPicPr>
          <p:nvPr userDrawn="1"/>
        </p:nvPicPr>
        <p:blipFill>
          <a:blip r:embed="rId1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8"/>
            <a:ext cx="12192000" cy="429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 flipV="1">
            <a:off x="0" y="-1"/>
            <a:ext cx="12192000" cy="1600199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9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1582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89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45263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45263"/>
            <a:ext cx="386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45263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15968"/>
                </a:solidFill>
                <a:latin typeface="Calibri" panose="020F0502020204030204" pitchFamily="34" charset="0"/>
              </a:defRPr>
            </a:lvl1pPr>
          </a:lstStyle>
          <a:p>
            <a:fld id="{B75013C1-778B-4E47-88C1-E874608F1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324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anose="020B0604020202020204" pitchFamily="34" charset="0"/>
        <a:buChar char="•"/>
        <a:defRPr sz="2800">
          <a:solidFill>
            <a:srgbClr val="10253F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anose="020B0604020202020204" pitchFamily="34" charset="0"/>
        <a:buChar char="̶"/>
        <a:defRPr sz="2400">
          <a:solidFill>
            <a:srgbClr val="10253F"/>
          </a:solidFill>
          <a:latin typeface="+mn-lt"/>
          <a:cs typeface="+mn-cs"/>
        </a:defRPr>
      </a:lvl2pPr>
      <a:lvl3pPr marL="10969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Calibri" panose="020F0502020204030204" pitchFamily="34" charset="0"/>
        <a:buChar char="»"/>
        <a:defRPr sz="2000">
          <a:solidFill>
            <a:srgbClr val="10253F"/>
          </a:solidFill>
          <a:latin typeface="+mn-lt"/>
          <a:cs typeface="+mn-cs"/>
        </a:defRPr>
      </a:lvl3pPr>
      <a:lvl4pPr marL="15541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anose="020B0604020202020204" pitchFamily="34" charset="0"/>
        <a:buChar char="•"/>
        <a:defRPr sz="1600">
          <a:solidFill>
            <a:srgbClr val="10253F"/>
          </a:solidFill>
          <a:latin typeface="+mn-lt"/>
          <a:cs typeface="+mn-cs"/>
        </a:defRPr>
      </a:lvl4pPr>
      <a:lvl5pPr marL="20113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Wingdings" panose="05000000000000000000" pitchFamily="2" charset="2"/>
        <a:buChar char="§"/>
        <a:defRPr sz="1200">
          <a:solidFill>
            <a:srgbClr val="10253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41"/>
            <a:ext cx="121920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40"/>
            <a:ext cx="12192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 flipV="1">
            <a:off x="0" y="-1"/>
            <a:ext cx="12192000" cy="1600199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9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1582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45263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45263"/>
            <a:ext cx="386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45263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BACC6">
                    <a:lumMod val="50000"/>
                  </a:srgb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0FBC930-447F-46ED-91B5-BCB00B82FF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9222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04788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Arial" pitchFamily="34" charset="0"/>
        <a:buChar char="•"/>
        <a:defRPr sz="2100">
          <a:solidFill>
            <a:srgbClr val="10253F"/>
          </a:solidFill>
          <a:latin typeface="+mn-lt"/>
          <a:ea typeface="+mn-ea"/>
          <a:cs typeface="+mn-cs"/>
        </a:defRPr>
      </a:lvl1pPr>
      <a:lvl2pPr marL="547688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Arial" pitchFamily="34" charset="0"/>
        <a:buChar char="̶"/>
        <a:defRPr sz="1800">
          <a:solidFill>
            <a:srgbClr val="10253F"/>
          </a:solidFill>
          <a:latin typeface="+mn-lt"/>
          <a:cs typeface="+mn-cs"/>
        </a:defRPr>
      </a:lvl2pPr>
      <a:lvl3pPr marL="822722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Calibri" pitchFamily="34" charset="0"/>
        <a:buChar char="»"/>
        <a:defRPr sz="1500">
          <a:solidFill>
            <a:srgbClr val="10253F"/>
          </a:solidFill>
          <a:latin typeface="+mn-lt"/>
          <a:cs typeface="+mn-cs"/>
        </a:defRPr>
      </a:lvl3pPr>
      <a:lvl4pPr marL="1165622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Arial" pitchFamily="34" charset="0"/>
        <a:buChar char="•"/>
        <a:defRPr sz="1200">
          <a:solidFill>
            <a:srgbClr val="10253F"/>
          </a:solidFill>
          <a:latin typeface="+mn-lt"/>
          <a:cs typeface="+mn-cs"/>
        </a:defRPr>
      </a:lvl4pPr>
      <a:lvl5pPr marL="1508522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Wingdings" pitchFamily="2" charset="2"/>
        <a:buChar char="§"/>
        <a:defRPr sz="900">
          <a:solidFill>
            <a:srgbClr val="10253F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235" y="4267200"/>
            <a:ext cx="12187767" cy="2590800"/>
            <a:chOff x="2" y="2688"/>
            <a:chExt cx="5758" cy="1632"/>
          </a:xfrm>
        </p:grpSpPr>
        <p:sp>
          <p:nvSpPr>
            <p:cNvPr id="1127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1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11 w 5740"/>
                <a:gd name="T7" fmla="*/ 0 h 4316"/>
                <a:gd name="T8" fmla="*/ 6111 w 5740"/>
                <a:gd name="T9" fmla="*/ 0 h 4316"/>
                <a:gd name="T10" fmla="*/ 611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89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27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9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1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32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2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12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89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29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27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27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9 w 382"/>
                  <a:gd name="T19" fmla="*/ 96 h 96"/>
                  <a:gd name="T20" fmla="*/ 283 w 382"/>
                  <a:gd name="T21" fmla="*/ 90 h 96"/>
                  <a:gd name="T22" fmla="*/ 331 w 382"/>
                  <a:gd name="T23" fmla="*/ 84 h 96"/>
                  <a:gd name="T24" fmla="*/ 372 w 382"/>
                  <a:gd name="T25" fmla="*/ 66 h 96"/>
                  <a:gd name="T26" fmla="*/ 402 w 382"/>
                  <a:gd name="T27" fmla="*/ 42 h 96"/>
                  <a:gd name="T28" fmla="*/ 396 w 382"/>
                  <a:gd name="T29" fmla="*/ 42 h 96"/>
                  <a:gd name="T30" fmla="*/ 366 w 382"/>
                  <a:gd name="T31" fmla="*/ 66 h 96"/>
                  <a:gd name="T32" fmla="*/ 325 w 382"/>
                  <a:gd name="T33" fmla="*/ 78 h 96"/>
                  <a:gd name="T34" fmla="*/ 283 w 382"/>
                  <a:gd name="T35" fmla="*/ 90 h 96"/>
                  <a:gd name="T36" fmla="*/ 229 w 382"/>
                  <a:gd name="T37" fmla="*/ 96 h 96"/>
                  <a:gd name="T38" fmla="*/ 22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7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8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8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8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8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9 w 185"/>
                  <a:gd name="T5" fmla="*/ 36 h 210"/>
                  <a:gd name="T6" fmla="*/ 175 w 185"/>
                  <a:gd name="T7" fmla="*/ 72 h 210"/>
                  <a:gd name="T8" fmla="*/ 181 w 185"/>
                  <a:gd name="T9" fmla="*/ 90 h 210"/>
                  <a:gd name="T10" fmla="*/ 187 w 185"/>
                  <a:gd name="T11" fmla="*/ 114 h 210"/>
                  <a:gd name="T12" fmla="*/ 181 w 185"/>
                  <a:gd name="T13" fmla="*/ 138 h 210"/>
                  <a:gd name="T14" fmla="*/ 169 w 185"/>
                  <a:gd name="T15" fmla="*/ 162 h 210"/>
                  <a:gd name="T16" fmla="*/ 139 w 185"/>
                  <a:gd name="T17" fmla="*/ 180 h 210"/>
                  <a:gd name="T18" fmla="*/ 90 w 185"/>
                  <a:gd name="T19" fmla="*/ 198 h 210"/>
                  <a:gd name="T20" fmla="*/ 116 w 185"/>
                  <a:gd name="T21" fmla="*/ 210 h 210"/>
                  <a:gd name="T22" fmla="*/ 151 w 185"/>
                  <a:gd name="T23" fmla="*/ 192 h 210"/>
                  <a:gd name="T24" fmla="*/ 181 w 185"/>
                  <a:gd name="T25" fmla="*/ 168 h 210"/>
                  <a:gd name="T26" fmla="*/ 199 w 185"/>
                  <a:gd name="T27" fmla="*/ 144 h 210"/>
                  <a:gd name="T28" fmla="*/ 205 w 185"/>
                  <a:gd name="T29" fmla="*/ 114 h 210"/>
                  <a:gd name="T30" fmla="*/ 199 w 185"/>
                  <a:gd name="T31" fmla="*/ 90 h 210"/>
                  <a:gd name="T32" fmla="*/ 193 w 185"/>
                  <a:gd name="T33" fmla="*/ 66 h 210"/>
                  <a:gd name="T34" fmla="*/ 175 w 185"/>
                  <a:gd name="T35" fmla="*/ 48 h 210"/>
                  <a:gd name="T36" fmla="*/ 15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8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128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502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03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04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505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89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CA3068-EEDA-4BFC-B4F0-6EF5FD916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00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4235" y="4267200"/>
            <a:ext cx="12187767" cy="2590800"/>
            <a:chOff x="2" y="2688"/>
            <a:chExt cx="5758" cy="1632"/>
          </a:xfrm>
        </p:grpSpPr>
        <p:sp>
          <p:nvSpPr>
            <p:cNvPr id="1844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1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11 w 5740"/>
                <a:gd name="T7" fmla="*/ 0 h 4316"/>
                <a:gd name="T8" fmla="*/ 6111 w 5740"/>
                <a:gd name="T9" fmla="*/ 0 h 4316"/>
                <a:gd name="T10" fmla="*/ 611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844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89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44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9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8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48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9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844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89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44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844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9 w 382"/>
                  <a:gd name="T19" fmla="*/ 96 h 96"/>
                  <a:gd name="T20" fmla="*/ 283 w 382"/>
                  <a:gd name="T21" fmla="*/ 90 h 96"/>
                  <a:gd name="T22" fmla="*/ 331 w 382"/>
                  <a:gd name="T23" fmla="*/ 84 h 96"/>
                  <a:gd name="T24" fmla="*/ 372 w 382"/>
                  <a:gd name="T25" fmla="*/ 66 h 96"/>
                  <a:gd name="T26" fmla="*/ 402 w 382"/>
                  <a:gd name="T27" fmla="*/ 42 h 96"/>
                  <a:gd name="T28" fmla="*/ 396 w 382"/>
                  <a:gd name="T29" fmla="*/ 42 h 96"/>
                  <a:gd name="T30" fmla="*/ 366 w 382"/>
                  <a:gd name="T31" fmla="*/ 66 h 96"/>
                  <a:gd name="T32" fmla="*/ 325 w 382"/>
                  <a:gd name="T33" fmla="*/ 78 h 96"/>
                  <a:gd name="T34" fmla="*/ 283 w 382"/>
                  <a:gd name="T35" fmla="*/ 90 h 96"/>
                  <a:gd name="T36" fmla="*/ 229 w 382"/>
                  <a:gd name="T37" fmla="*/ 96 h 96"/>
                  <a:gd name="T38" fmla="*/ 22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44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44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44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45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45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9 w 185"/>
                  <a:gd name="T5" fmla="*/ 36 h 210"/>
                  <a:gd name="T6" fmla="*/ 175 w 185"/>
                  <a:gd name="T7" fmla="*/ 72 h 210"/>
                  <a:gd name="T8" fmla="*/ 181 w 185"/>
                  <a:gd name="T9" fmla="*/ 90 h 210"/>
                  <a:gd name="T10" fmla="*/ 187 w 185"/>
                  <a:gd name="T11" fmla="*/ 114 h 210"/>
                  <a:gd name="T12" fmla="*/ 181 w 185"/>
                  <a:gd name="T13" fmla="*/ 138 h 210"/>
                  <a:gd name="T14" fmla="*/ 169 w 185"/>
                  <a:gd name="T15" fmla="*/ 162 h 210"/>
                  <a:gd name="T16" fmla="*/ 139 w 185"/>
                  <a:gd name="T17" fmla="*/ 180 h 210"/>
                  <a:gd name="T18" fmla="*/ 90 w 185"/>
                  <a:gd name="T19" fmla="*/ 198 h 210"/>
                  <a:gd name="T20" fmla="*/ 116 w 185"/>
                  <a:gd name="T21" fmla="*/ 210 h 210"/>
                  <a:gd name="T22" fmla="*/ 151 w 185"/>
                  <a:gd name="T23" fmla="*/ 192 h 210"/>
                  <a:gd name="T24" fmla="*/ 181 w 185"/>
                  <a:gd name="T25" fmla="*/ 168 h 210"/>
                  <a:gd name="T26" fmla="*/ 199 w 185"/>
                  <a:gd name="T27" fmla="*/ 144 h 210"/>
                  <a:gd name="T28" fmla="*/ 205 w 185"/>
                  <a:gd name="T29" fmla="*/ 114 h 210"/>
                  <a:gd name="T30" fmla="*/ 199 w 185"/>
                  <a:gd name="T31" fmla="*/ 90 h 210"/>
                  <a:gd name="T32" fmla="*/ 193 w 185"/>
                  <a:gd name="T33" fmla="*/ 66 h 210"/>
                  <a:gd name="T34" fmla="*/ 175 w 185"/>
                  <a:gd name="T35" fmla="*/ 48 h 210"/>
                  <a:gd name="T36" fmla="*/ 15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45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845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550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51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52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53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89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EA1AB4-DF9B-4867-B549-C2A7F45E8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6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235" y="4267200"/>
            <a:ext cx="12187767" cy="2590800"/>
            <a:chOff x="2" y="2688"/>
            <a:chExt cx="5758" cy="1632"/>
          </a:xfrm>
        </p:grpSpPr>
        <p:sp>
          <p:nvSpPr>
            <p:cNvPr id="1434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1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11 w 5740"/>
                <a:gd name="T7" fmla="*/ 0 h 4316"/>
                <a:gd name="T8" fmla="*/ 6111 w 5740"/>
                <a:gd name="T9" fmla="*/ 0 h 4316"/>
                <a:gd name="T10" fmla="*/ 611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434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89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34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9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9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9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9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434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89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6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9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9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34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435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9 w 382"/>
                  <a:gd name="T19" fmla="*/ 96 h 96"/>
                  <a:gd name="T20" fmla="*/ 283 w 382"/>
                  <a:gd name="T21" fmla="*/ 90 h 96"/>
                  <a:gd name="T22" fmla="*/ 331 w 382"/>
                  <a:gd name="T23" fmla="*/ 84 h 96"/>
                  <a:gd name="T24" fmla="*/ 372 w 382"/>
                  <a:gd name="T25" fmla="*/ 66 h 96"/>
                  <a:gd name="T26" fmla="*/ 402 w 382"/>
                  <a:gd name="T27" fmla="*/ 42 h 96"/>
                  <a:gd name="T28" fmla="*/ 396 w 382"/>
                  <a:gd name="T29" fmla="*/ 42 h 96"/>
                  <a:gd name="T30" fmla="*/ 366 w 382"/>
                  <a:gd name="T31" fmla="*/ 66 h 96"/>
                  <a:gd name="T32" fmla="*/ 325 w 382"/>
                  <a:gd name="T33" fmla="*/ 78 h 96"/>
                  <a:gd name="T34" fmla="*/ 283 w 382"/>
                  <a:gd name="T35" fmla="*/ 90 h 96"/>
                  <a:gd name="T36" fmla="*/ 229 w 382"/>
                  <a:gd name="T37" fmla="*/ 96 h 96"/>
                  <a:gd name="T38" fmla="*/ 22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5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5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5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5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5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9 w 185"/>
                  <a:gd name="T5" fmla="*/ 36 h 210"/>
                  <a:gd name="T6" fmla="*/ 175 w 185"/>
                  <a:gd name="T7" fmla="*/ 72 h 210"/>
                  <a:gd name="T8" fmla="*/ 181 w 185"/>
                  <a:gd name="T9" fmla="*/ 90 h 210"/>
                  <a:gd name="T10" fmla="*/ 187 w 185"/>
                  <a:gd name="T11" fmla="*/ 114 h 210"/>
                  <a:gd name="T12" fmla="*/ 181 w 185"/>
                  <a:gd name="T13" fmla="*/ 138 h 210"/>
                  <a:gd name="T14" fmla="*/ 169 w 185"/>
                  <a:gd name="T15" fmla="*/ 162 h 210"/>
                  <a:gd name="T16" fmla="*/ 139 w 185"/>
                  <a:gd name="T17" fmla="*/ 180 h 210"/>
                  <a:gd name="T18" fmla="*/ 90 w 185"/>
                  <a:gd name="T19" fmla="*/ 198 h 210"/>
                  <a:gd name="T20" fmla="*/ 116 w 185"/>
                  <a:gd name="T21" fmla="*/ 210 h 210"/>
                  <a:gd name="T22" fmla="*/ 151 w 185"/>
                  <a:gd name="T23" fmla="*/ 192 h 210"/>
                  <a:gd name="T24" fmla="*/ 181 w 185"/>
                  <a:gd name="T25" fmla="*/ 168 h 210"/>
                  <a:gd name="T26" fmla="*/ 199 w 185"/>
                  <a:gd name="T27" fmla="*/ 144 h 210"/>
                  <a:gd name="T28" fmla="*/ 205 w 185"/>
                  <a:gd name="T29" fmla="*/ 114 h 210"/>
                  <a:gd name="T30" fmla="*/ 199 w 185"/>
                  <a:gd name="T31" fmla="*/ 90 h 210"/>
                  <a:gd name="T32" fmla="*/ 193 w 185"/>
                  <a:gd name="T33" fmla="*/ 66 h 210"/>
                  <a:gd name="T34" fmla="*/ 175 w 185"/>
                  <a:gd name="T35" fmla="*/ 48 h 210"/>
                  <a:gd name="T36" fmla="*/ 15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5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1435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574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575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576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577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89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1C0CF-BDDF-4F98-BA8F-0DF03BAF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94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19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>
          <a:xfrm>
            <a:off x="377211" y="181828"/>
            <a:ext cx="11582400" cy="1663750"/>
          </a:xfrm>
        </p:spPr>
        <p:txBody>
          <a:bodyPr/>
          <a:lstStyle/>
          <a:p>
            <a:pPr algn="ctr"/>
            <a:r>
              <a:rPr lang="en-US" altLang="en-US" sz="5400" b="1" dirty="0">
                <a:solidFill>
                  <a:srgbClr val="FFFF00"/>
                </a:solidFill>
              </a:rPr>
              <a:t>Continuously</a:t>
            </a:r>
            <a:r>
              <a:rPr lang="en-US" altLang="en-US" sz="4800" b="1" dirty="0">
                <a:solidFill>
                  <a:srgbClr val="FFFF00"/>
                </a:solidFill>
              </a:rPr>
              <a:t> Acting Disinfectants</a:t>
            </a:r>
            <a:r>
              <a:rPr lang="en-US" altLang="en-US" sz="4800" b="1" dirty="0"/>
              <a:t/>
            </a:r>
            <a:br>
              <a:rPr lang="en-US" altLang="en-US" sz="4800" b="1" dirty="0"/>
            </a:br>
            <a:endParaRPr lang="en-US" altLang="en-US" sz="4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1" y="184557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299" y="1651142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60" y="1273847"/>
            <a:ext cx="5705541" cy="40953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C4E67D3-F420-4249-83A0-38F415D25EDB}"/>
              </a:ext>
            </a:extLst>
          </p:cNvPr>
          <p:cNvSpPr txBox="1">
            <a:spLocks/>
          </p:cNvSpPr>
          <p:nvPr/>
        </p:nvSpPr>
        <p:spPr bwMode="auto">
          <a:xfrm>
            <a:off x="3454400" y="3932522"/>
            <a:ext cx="5543562" cy="11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2F2F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itchFamily="34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itchFamily="34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itchFamily="34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>
                  <a:outerShdw blurRad="139700" sx="103000" sy="103000" algn="ctr" rotWithShape="0">
                    <a:prstClr val="black">
                      <a:alpha val="96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Dr. Charles P Gerba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>
                  <a:outerShdw blurRad="139700" sx="103000" sy="103000" algn="ctr" rotWithShape="0">
                    <a:prstClr val="black">
                      <a:alpha val="96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>
                  <a:outerShdw blurRad="139700" sx="103000" sy="103000" algn="ctr" rotWithShape="0">
                    <a:prstClr val="black">
                      <a:alpha val="96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>
                  <a:outerShdw blurRad="139700" sx="103000" sy="103000" algn="ctr" rotWithShape="0">
                    <a:prstClr val="black">
                      <a:alpha val="96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Professor, WEST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>
                  <a:outerShdw blurRad="139700" sx="103000" sy="103000" algn="ctr" rotWithShape="0">
                    <a:prstClr val="black">
                      <a:alpha val="96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Center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>
                  <a:outerShdw blurRad="139700" sx="103000" sy="103000" algn="ctr" rotWithShape="0">
                    <a:prstClr val="black">
                      <a:alpha val="96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University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>
                  <a:outerShdw blurRad="139700" sx="103000" sy="103000" algn="ctr" rotWithShape="0">
                    <a:prstClr val="black">
                      <a:alpha val="96000"/>
                    </a:prst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of Arizona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0896" y="5461000"/>
            <a:ext cx="632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63500" sx="102000" sy="102000" algn="ctr" rotWithShape="0">
                    <a:prstClr val="black">
                      <a:alpha val="66000"/>
                    </a:prstClr>
                  </a:outerShdw>
                </a:effectLst>
              </a:rPr>
              <a:t>Hosted by Martin Kiernan  ...  </a:t>
            </a:r>
            <a:r>
              <a:rPr lang="en-US" sz="2000" dirty="0" err="1" smtClean="0">
                <a:effectLst>
                  <a:outerShdw blurRad="63500" sx="102000" sy="102000" algn="ctr" rotWithShape="0">
                    <a:prstClr val="black">
                      <a:alpha val="66000"/>
                    </a:prstClr>
                  </a:outerShdw>
                </a:effectLst>
              </a:rPr>
              <a:t>martin@webbertraining.com</a:t>
            </a:r>
            <a:endParaRPr lang="en-US" sz="2000" dirty="0">
              <a:effectLst>
                <a:outerShdw blurRad="63500" sx="102000" sy="102000" algn="ctr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pic>
        <p:nvPicPr>
          <p:cNvPr id="1026" name="Picture 2" descr="ebber Training In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5" y="5130800"/>
            <a:ext cx="1679986" cy="160431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TextBox 3"/>
          <p:cNvSpPr txBox="1"/>
          <p:nvPr/>
        </p:nvSpPr>
        <p:spPr>
          <a:xfrm>
            <a:off x="4960515" y="647700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www.webbertraining.com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58066" y="6477000"/>
            <a:ext cx="148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June 24, 2021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2518-9E3D-4A65-9DCD-114B444F33B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70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5AE04-4AAC-42C7-968E-5B476BB3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Viruses can survive for long periods of time on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63C78C-FCF7-4032-961D-244D7062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Norovirus – 4 weeks</a:t>
            </a:r>
          </a:p>
          <a:p>
            <a:r>
              <a:rPr lang="en-US" dirty="0"/>
              <a:t>Hepatitis A – 2 weeks</a:t>
            </a:r>
          </a:p>
          <a:p>
            <a:r>
              <a:rPr lang="en-US" dirty="0"/>
              <a:t>Rotavirus – 2 weeks</a:t>
            </a:r>
          </a:p>
          <a:p>
            <a:r>
              <a:rPr lang="en-US" dirty="0"/>
              <a:t>Adenovirus 40 – 3-4 days</a:t>
            </a:r>
          </a:p>
          <a:p>
            <a:r>
              <a:rPr lang="en-US" dirty="0"/>
              <a:t>Influenza A – 1.5 days</a:t>
            </a:r>
          </a:p>
          <a:p>
            <a:r>
              <a:rPr lang="en-US" dirty="0"/>
              <a:t>Coronavirus 229E – 5 hours </a:t>
            </a:r>
          </a:p>
          <a:p>
            <a:r>
              <a:rPr lang="en-US" dirty="0"/>
              <a:t>Rhinovirus – 2 hours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E9C1CB-5323-47DC-A9E3-97C713017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96" y="1697782"/>
            <a:ext cx="5238750" cy="2321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E5BA65-B728-4291-96BC-D7CD6E05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33" y="4344658"/>
            <a:ext cx="3673867" cy="2128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7FCFAF-9C8F-4855-8C37-F81A262DA8F6}"/>
              </a:ext>
            </a:extLst>
          </p:cNvPr>
          <p:cNvSpPr txBox="1"/>
          <p:nvPr/>
        </p:nvSpPr>
        <p:spPr>
          <a:xfrm>
            <a:off x="1023042" y="5758004"/>
            <a:ext cx="532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Bone and Gerba 2007 AEM 73:1687-1696.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F977F-F4E1-4CE2-AC3E-67A568CB52CC}" type="slidenum">
              <a:rPr lang="en-US" sz="1800" smtClean="0"/>
              <a:pPr>
                <a:defRPr/>
              </a:pPr>
              <a:t>10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56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938375-11AA-4E38-8166-103B49320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36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C2EE-CCC0-49CA-860D-E8ACF814AA2A}" type="slidenum">
              <a:rPr lang="en-US" altLang="en-US" sz="1800" smtClean="0">
                <a:solidFill>
                  <a:schemeClr val="bg2"/>
                </a:solidFill>
              </a:rPr>
              <a:pPr>
                <a:defRPr/>
              </a:pPr>
              <a:t>11</a:t>
            </a:fld>
            <a:endParaRPr lang="en-US" alt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79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dirty="0"/>
              <a:t>How Fast does a virus move in an indoor environment vis fomites?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3009900" y="2057401"/>
            <a:ext cx="3028950" cy="3394472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1950"/>
              <a:t>Add a bacterial virus         to the entrance door handle of an                    office building                    with 80 persons</a:t>
            </a:r>
          </a:p>
          <a:p>
            <a:endParaRPr lang="en-US" altLang="en-US" sz="600"/>
          </a:p>
          <a:p>
            <a:pPr>
              <a:spcAft>
                <a:spcPct val="0"/>
              </a:spcAft>
            </a:pPr>
            <a:r>
              <a:rPr lang="en-US" altLang="en-US" sz="1950"/>
              <a:t>Collect samples after            2, 4 and 7 hours of fomites and hands</a:t>
            </a:r>
          </a:p>
        </p:txBody>
      </p:sp>
      <p:pic>
        <p:nvPicPr>
          <p:cNvPr id="114692" name="ClipArt Placeholder 8" descr="exit_hip_bar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r="14893" b="8881"/>
          <a:stretch/>
        </p:blipFill>
        <p:spPr>
          <a:xfrm>
            <a:off x="6394423" y="2057403"/>
            <a:ext cx="2735921" cy="3577806"/>
          </a:xfrm>
          <a:prstGeom prst="roundRect">
            <a:avLst>
              <a:gd name="adj" fmla="val 1383"/>
            </a:avLst>
          </a:prstGeom>
          <a:solidFill>
            <a:srgbClr val="FFFFFF">
              <a:shade val="85000"/>
            </a:srgbClr>
          </a:solidFill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33988" y="2817020"/>
            <a:ext cx="1801416" cy="907256"/>
            <a:chOff x="3374957" y="2645500"/>
            <a:chExt cx="2401931" cy="1209501"/>
          </a:xfrm>
        </p:grpSpPr>
        <p:sp>
          <p:nvSpPr>
            <p:cNvPr id="8" name="Rectangle 7"/>
            <p:cNvSpPr/>
            <p:nvPr/>
          </p:nvSpPr>
          <p:spPr>
            <a:xfrm rot="21197452" flipH="1">
              <a:off x="4468413" y="2965601"/>
              <a:ext cx="1308475" cy="392125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74957" y="2645500"/>
              <a:ext cx="1209697" cy="1209501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FF00">
                  <a:alpha val="60000"/>
                </a:srgbClr>
              </a:solidFill>
            </a:ln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 rot="21180000">
            <a:off x="6982978" y="2884846"/>
            <a:ext cx="1969715" cy="29115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b="30928"/>
          <a:stretch/>
        </p:blipFill>
        <p:spPr>
          <a:xfrm>
            <a:off x="3288508" y="4728303"/>
            <a:ext cx="2207419" cy="1058195"/>
          </a:xfrm>
          <a:prstGeom prst="roundRect">
            <a:avLst>
              <a:gd name="adj" fmla="val 138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257EB-8C24-471E-B40A-035CF1E69B49}" type="slidenum">
              <a:rPr lang="en-US" altLang="en-US" sz="1800" smtClean="0">
                <a:solidFill>
                  <a:schemeClr val="bg2"/>
                </a:solidFill>
              </a:rPr>
              <a:pPr>
                <a:defRPr/>
              </a:pPr>
              <a:t>12</a:t>
            </a:fld>
            <a:endParaRPr lang="en-US" alt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97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Next do an Intervention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Hand Sanitizer plus </a:t>
            </a:r>
            <a:r>
              <a:rPr lang="en-US" dirty="0" err="1">
                <a:solidFill>
                  <a:srgbClr val="FFC000"/>
                </a:solidFill>
              </a:rPr>
              <a:t>Disinfectng</a:t>
            </a:r>
            <a:r>
              <a:rPr lang="en-US" dirty="0">
                <a:solidFill>
                  <a:srgbClr val="FFC000"/>
                </a:solidFill>
              </a:rPr>
              <a:t> wipes</a:t>
            </a:r>
          </a:p>
        </p:txBody>
      </p:sp>
      <p:pic>
        <p:nvPicPr>
          <p:cNvPr id="240643" name="Content Placeholder 4" descr="NE80571-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9900" y="2443165"/>
            <a:ext cx="3028950" cy="2622947"/>
          </a:xfrm>
        </p:spPr>
      </p:pic>
      <p:pic>
        <p:nvPicPr>
          <p:cNvPr id="240644" name="Content Placeholder 5" descr="hand saniriz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5818" y="2852739"/>
            <a:ext cx="2436019" cy="2159794"/>
          </a:xfrm>
        </p:spPr>
      </p:pic>
      <p:sp>
        <p:nvSpPr>
          <p:cNvPr id="240645" name="TextBox 6"/>
          <p:cNvSpPr txBox="1">
            <a:spLocks noChangeArrowheads="1"/>
          </p:cNvSpPr>
          <p:nvPr/>
        </p:nvSpPr>
        <p:spPr bwMode="auto">
          <a:xfrm>
            <a:off x="6413898" y="1819277"/>
            <a:ext cx="2312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solidFill>
                  <a:srgbClr val="FFFFFF"/>
                </a:solidFill>
              </a:rPr>
              <a:t>+ hygiene education</a:t>
            </a:r>
          </a:p>
        </p:txBody>
      </p:sp>
      <p:sp>
        <p:nvSpPr>
          <p:cNvPr id="240646" name="TextBox 2"/>
          <p:cNvSpPr txBox="1">
            <a:spLocks noChangeArrowheads="1"/>
          </p:cNvSpPr>
          <p:nvPr/>
        </p:nvSpPr>
        <p:spPr bwMode="auto">
          <a:xfrm>
            <a:off x="3286125" y="5210176"/>
            <a:ext cx="54399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100">
                <a:solidFill>
                  <a:srgbClr val="FFFFFF"/>
                </a:solidFill>
              </a:rPr>
              <a:t>52% of 80 employee’s agreed to participate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5D164-82C6-43CD-A61E-E59DD94EF637}" type="slidenum">
              <a:rPr lang="en-US" sz="18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</a:rPr>
              <a:t>Impact of intervention on Occurrence of Virus on Employees’ Hands</a:t>
            </a:r>
          </a:p>
        </p:txBody>
      </p:sp>
      <p:pic>
        <p:nvPicPr>
          <p:cNvPr id="361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78" y="1417640"/>
            <a:ext cx="9424657" cy="525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C10F1-615D-4609-B867-E860800EE0B3}" type="slidenum">
              <a:rPr lang="en-US" sz="1800" smtClean="0"/>
              <a:pPr>
                <a:defRPr/>
              </a:pPr>
              <a:t>14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89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Viruses can spread rapidly in indoor environments via the hands </a:t>
            </a:r>
          </a:p>
          <a:p>
            <a:pPr>
              <a:defRPr/>
            </a:pPr>
            <a:r>
              <a:rPr lang="en-US" dirty="0"/>
              <a:t>The number of people with viruses on their hands was reduced 80 to 50%. </a:t>
            </a:r>
          </a:p>
          <a:p>
            <a:pPr>
              <a:defRPr/>
            </a:pPr>
            <a:r>
              <a:rPr lang="en-US" dirty="0"/>
              <a:t>The occurrence of viruses in communal work areas (fomites) was reduced by more than 80% after four hours and by 70%-100% after 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Repeat of  studies in different indoor environments yielded the same results in</a:t>
            </a:r>
          </a:p>
          <a:p>
            <a:pPr lvl="1">
              <a:defRPr/>
            </a:pPr>
            <a:r>
              <a:rPr lang="en-US" dirty="0"/>
              <a:t>Nursing home</a:t>
            </a:r>
          </a:p>
          <a:p>
            <a:pPr lvl="1">
              <a:defRPr/>
            </a:pPr>
            <a:r>
              <a:rPr lang="en-US" dirty="0"/>
              <a:t>Out-patient clinic</a:t>
            </a:r>
          </a:p>
          <a:p>
            <a:pPr lvl="1">
              <a:defRPr/>
            </a:pPr>
            <a:r>
              <a:rPr lang="en-US" dirty="0"/>
              <a:t>Hotel</a:t>
            </a:r>
          </a:p>
          <a:p>
            <a:pPr lvl="1">
              <a:defRPr/>
            </a:pPr>
            <a:r>
              <a:rPr lang="en-US" dirty="0" smtClean="0"/>
              <a:t>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86A84-C48F-4152-8BA3-A4B98127CB58}" type="slidenum">
              <a:rPr lang="en-US" sz="1800" smtClean="0"/>
              <a:pPr>
                <a:defRPr/>
              </a:pPr>
              <a:t>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27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AA4B8-741F-4567-BD2E-F6D2764E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7"/>
            <a:ext cx="10972800" cy="374034"/>
          </a:xfrm>
        </p:spPr>
        <p:txBody>
          <a:bodyPr wrap="square" anchor="ctr"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Types of CAD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03ADA2-976B-4A53-96B9-72C56DBE8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51851"/>
            <a:ext cx="12192000" cy="5758002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8EB3BD-CDC4-4932-A275-5E60875A7205}"/>
              </a:ext>
            </a:extLst>
          </p:cNvPr>
          <p:cNvSpPr txBox="1"/>
          <p:nvPr/>
        </p:nvSpPr>
        <p:spPr>
          <a:xfrm>
            <a:off x="609600" y="6473228"/>
            <a:ext cx="914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Querido</a:t>
            </a:r>
            <a:r>
              <a:rPr lang="en-US" dirty="0"/>
              <a:t> et al 2019 colloids and surface Biointerfaces 178:8-21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86A84-C48F-4152-8BA3-A4B98127CB58}" type="slidenum">
              <a:rPr lang="en-US" sz="1800" smtClean="0"/>
              <a:pPr>
                <a:defRPr/>
              </a:pPr>
              <a:t>16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0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9EF6A1-6A8F-4C83-A3F7-84B03E13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39255" y="1079653"/>
            <a:ext cx="10113485" cy="57783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466B5E9-A2C9-404A-9F40-50EA4F09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801837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Titanium Dioxide – a photocatalyst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6B189-B13E-47C9-A060-265E2B00FFB8}" type="slidenum">
              <a:rPr lang="en-US" sz="1800" smtClean="0"/>
              <a:pPr>
                <a:defRPr/>
              </a:pPr>
              <a:t>17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263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74EEF-B39B-46C6-9609-5A64008F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Silver and Copper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BE9BDE-4C2E-41EC-BC6D-8E662255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97" y="1610114"/>
            <a:ext cx="8106005" cy="50638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6B189-B13E-47C9-A060-265E2B00FFB8}" type="slidenum">
              <a:rPr lang="en-US" sz="1800" smtClean="0"/>
              <a:pPr>
                <a:defRPr/>
              </a:pPr>
              <a:t>18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2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23A20F35-4ED0-4ACF-B7C4-D0A3F20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Silinated</a:t>
            </a:r>
            <a:r>
              <a:rPr lang="en-US" dirty="0">
                <a:solidFill>
                  <a:srgbClr val="FFFF00"/>
                </a:solidFill>
              </a:rPr>
              <a:t> Quats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975911D-9F4C-44D9-8F83-7791B63784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6447" y="1600206"/>
            <a:ext cx="5071106" cy="4525963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715264BB-A502-4C46-8B0C-839FDD118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r>
              <a:rPr lang="en-US" dirty="0"/>
              <a:t>Have been around for 40 years (odor eater socks)</a:t>
            </a:r>
          </a:p>
          <a:p>
            <a:r>
              <a:rPr lang="en-US" dirty="0"/>
              <a:t>Combined with polymers and silicon allows them to sick to surfaces</a:t>
            </a:r>
          </a:p>
          <a:p>
            <a:r>
              <a:rPr lang="en-US" dirty="0"/>
              <a:t>Usually applied as spray or wipe</a:t>
            </a:r>
          </a:p>
          <a:p>
            <a:r>
              <a:rPr lang="en-US" dirty="0"/>
              <a:t>Advantage -  a wide range of chemical formulations possible </a:t>
            </a:r>
          </a:p>
          <a:p>
            <a:r>
              <a:rPr lang="en-US" dirty="0"/>
              <a:t>Can persist for days to months once applied.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45AB0-D21A-4DB3-80C9-CF7502D3BA7C}" type="slidenum">
              <a:rPr lang="en-US" sz="1800" smtClean="0"/>
              <a:pPr>
                <a:defRPr/>
              </a:pPr>
              <a:t>19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73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D9F85-299D-4467-BAFE-80F23558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39644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Charles P. Gerba -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FF2C3-4D30-441A-8A5C-8409AA2D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74255"/>
            <a:ext cx="10972800" cy="6183745"/>
          </a:xfrm>
        </p:spPr>
        <p:txBody>
          <a:bodyPr/>
          <a:lstStyle/>
          <a:p>
            <a:r>
              <a:rPr lang="en-US" sz="2400" dirty="0"/>
              <a:t>Crazy clean – advisory board</a:t>
            </a:r>
          </a:p>
          <a:p>
            <a:r>
              <a:rPr lang="en-US" sz="2400" dirty="0"/>
              <a:t>Apex Surface care – seminar speaker</a:t>
            </a:r>
          </a:p>
          <a:p>
            <a:r>
              <a:rPr lang="en-US" sz="2400" dirty="0"/>
              <a:t>Solid Care – Seminar speaker</a:t>
            </a:r>
          </a:p>
          <a:p>
            <a:r>
              <a:rPr lang="en-US" sz="2400" dirty="0"/>
              <a:t>Procter and Gamble – speaker, research grant</a:t>
            </a:r>
          </a:p>
          <a:p>
            <a:r>
              <a:rPr lang="en-US" sz="2400" dirty="0"/>
              <a:t>Rickett – research grant</a:t>
            </a:r>
          </a:p>
          <a:p>
            <a:r>
              <a:rPr lang="en-US" sz="2400" dirty="0"/>
              <a:t>Allied Bioscience – research grant</a:t>
            </a:r>
          </a:p>
          <a:p>
            <a:r>
              <a:rPr lang="en-US" sz="2400" dirty="0"/>
              <a:t>Corning Inc. - research grant</a:t>
            </a:r>
          </a:p>
          <a:p>
            <a:r>
              <a:rPr lang="en-US" sz="2400" dirty="0"/>
              <a:t>PPG – research grant</a:t>
            </a:r>
          </a:p>
          <a:p>
            <a:r>
              <a:rPr lang="en-US" sz="2400" dirty="0"/>
              <a:t>Boeing – research grant, consultant</a:t>
            </a:r>
          </a:p>
          <a:p>
            <a:r>
              <a:rPr lang="en-US" sz="2400" dirty="0"/>
              <a:t>Clean Remotes – research grant</a:t>
            </a:r>
          </a:p>
          <a:p>
            <a:r>
              <a:rPr lang="en-US" sz="2400" dirty="0"/>
              <a:t>PDI - advisory board</a:t>
            </a:r>
          </a:p>
          <a:p>
            <a:r>
              <a:rPr lang="en-US" sz="2400" dirty="0"/>
              <a:t>Behr – research grant</a:t>
            </a:r>
          </a:p>
          <a:p>
            <a:r>
              <a:rPr lang="en-US" sz="2400" dirty="0"/>
              <a:t>Waterlogic – research grant</a:t>
            </a:r>
          </a:p>
          <a:p>
            <a:r>
              <a:rPr lang="en-US" sz="2400" dirty="0" err="1"/>
              <a:t>Proshield</a:t>
            </a:r>
            <a:r>
              <a:rPr lang="en-US" sz="2400" dirty="0"/>
              <a:t> – research grant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E9342-F391-404C-953A-AA14AA3260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FD7EA1-161A-4B4C-89CC-2C904DFE9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" y="918"/>
            <a:ext cx="12188737" cy="68561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0B347-9AC4-42F6-8F0D-F11F1E177961}" type="slidenum">
              <a:rPr lang="en-US" sz="1800" smtClean="0"/>
              <a:pPr>
                <a:defRPr/>
              </a:pPr>
              <a:t>20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3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346C76-5D00-4574-9431-677D13C8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EPA  Wear testing required for registration of CAD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51A04AC-CEEA-45B7-BB25-C7EEE7D6C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745" y="2420144"/>
            <a:ext cx="6474417" cy="370523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86A84-C48F-4152-8BA3-A4B98127CB58}" type="slidenum">
              <a:rPr lang="en-US" sz="1800" smtClean="0"/>
              <a:pPr>
                <a:defRPr/>
              </a:pPr>
              <a:t>21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6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32A5D-17D8-430A-BFA6-0895467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7"/>
            <a:ext cx="10972800" cy="71370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Incidence rate ratios of HAI Infections – before and after application of a </a:t>
            </a:r>
            <a:r>
              <a:rPr lang="en-US" dirty="0" err="1">
                <a:solidFill>
                  <a:srgbClr val="FFFF00"/>
                </a:solidFill>
              </a:rPr>
              <a:t>silinated</a:t>
            </a:r>
            <a:r>
              <a:rPr lang="en-US" dirty="0">
                <a:solidFill>
                  <a:srgbClr val="FFFF00"/>
                </a:solidFill>
              </a:rPr>
              <a:t> quat CAD in two Hospitals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465606-F64B-44AA-B4FB-BD9DF1B78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40"/>
            <a:ext cx="7895547" cy="5440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E2ACA0-661E-4CDA-A2CB-31ACA91AA522}"/>
              </a:ext>
            </a:extLst>
          </p:cNvPr>
          <p:cNvSpPr txBox="1"/>
          <p:nvPr/>
        </p:nvSpPr>
        <p:spPr>
          <a:xfrm>
            <a:off x="8311081" y="1285592"/>
            <a:ext cx="3404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MDRO = multi-resistance organisms</a:t>
            </a:r>
          </a:p>
          <a:p>
            <a:endParaRPr lang="en-US" dirty="0"/>
          </a:p>
          <a:p>
            <a:r>
              <a:rPr lang="en-US" dirty="0"/>
              <a:t>CDI –</a:t>
            </a:r>
            <a:r>
              <a:rPr lang="en-US" i="1" dirty="0"/>
              <a:t>Clostridium  difficille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Ellingson et al 71:1907-18013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6B189-B13E-47C9-A060-265E2B00FFB8}" type="slidenum">
              <a:rPr lang="en-US" sz="1800" smtClean="0"/>
              <a:pPr>
                <a:defRPr/>
              </a:pPr>
              <a:t>22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68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3F61D-04F6-4696-8684-3B4E64FC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Percent Sites Positive for Clinically Relevant Pathogens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(Polymer </a:t>
            </a:r>
            <a:r>
              <a:rPr lang="en-US" sz="2800" dirty="0" err="1">
                <a:solidFill>
                  <a:srgbClr val="FFFF00"/>
                </a:solidFill>
              </a:rPr>
              <a:t>Silnated</a:t>
            </a:r>
            <a:r>
              <a:rPr lang="en-US" sz="2800" dirty="0">
                <a:solidFill>
                  <a:srgbClr val="FFFF00"/>
                </a:solidFill>
              </a:rPr>
              <a:t> Quat)  (Ellingson et al 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4A6BB3-6F6F-46F2-A237-0F014502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17" y="2009775"/>
            <a:ext cx="10410940" cy="48482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6B189-B13E-47C9-A060-265E2B00FFB8}" type="slidenum">
              <a:rPr lang="en-US" sz="1800" smtClean="0"/>
              <a:pPr>
                <a:defRPr/>
              </a:pPr>
              <a:t>23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392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FECB9-CDCB-4633-81A8-98316783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Anti-viral </a:t>
            </a:r>
            <a:r>
              <a:rPr lang="en-US" sz="4000" dirty="0" err="1">
                <a:solidFill>
                  <a:srgbClr val="FFFF00"/>
                </a:solidFill>
              </a:rPr>
              <a:t>Silinated</a:t>
            </a:r>
            <a:r>
              <a:rPr lang="en-US" sz="4000" dirty="0">
                <a:solidFill>
                  <a:srgbClr val="FFFF00"/>
                </a:solidFill>
              </a:rPr>
              <a:t> Quat Coated Surfaces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00DC7422-9D59-4739-A387-4776E101E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555282"/>
              </p:ext>
            </p:extLst>
          </p:nvPr>
        </p:nvGraphicFramePr>
        <p:xfrm>
          <a:off x="262549" y="1600200"/>
          <a:ext cx="11633703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901">
                  <a:extLst>
                    <a:ext uri="{9D8B030D-6E8A-4147-A177-3AD203B41FA5}">
                      <a16:colId xmlns:a16="http://schemas.microsoft.com/office/drawing/2014/main" xmlns="" val="3913467726"/>
                    </a:ext>
                  </a:extLst>
                </a:gridCol>
                <a:gridCol w="3877901">
                  <a:extLst>
                    <a:ext uri="{9D8B030D-6E8A-4147-A177-3AD203B41FA5}">
                      <a16:colId xmlns:a16="http://schemas.microsoft.com/office/drawing/2014/main" xmlns="" val="1726634457"/>
                    </a:ext>
                  </a:extLst>
                </a:gridCol>
                <a:gridCol w="3877901">
                  <a:extLst>
                    <a:ext uri="{9D8B030D-6E8A-4147-A177-3AD203B41FA5}">
                      <a16:colId xmlns:a16="http://schemas.microsoft.com/office/drawing/2014/main" xmlns="" val="3704357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HCoV</a:t>
                      </a:r>
                      <a:r>
                        <a:rPr lang="en-US" sz="3200" dirty="0"/>
                        <a:t> 229E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SARS-CoV-2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55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Detection Limit (log</a:t>
                      </a:r>
                      <a:r>
                        <a:rPr lang="en-US" sz="2800" baseline="-25000" dirty="0"/>
                        <a:t>10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&lt;1.50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466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278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Log</a:t>
                      </a:r>
                      <a:r>
                        <a:rPr lang="en-US" sz="2800" baseline="-25000" dirty="0"/>
                        <a:t>10</a:t>
                      </a:r>
                      <a:r>
                        <a:rPr lang="en-US" sz="2800" dirty="0"/>
                        <a:t> reduction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&gt;5.16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&gt;3.53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735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0651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Percent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&gt;99.9994%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&gt;99.97%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38790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53A49B-63A2-4424-B2B0-05BB091B6335}"/>
              </a:ext>
            </a:extLst>
          </p:cNvPr>
          <p:cNvSpPr txBox="1"/>
          <p:nvPr/>
        </p:nvSpPr>
        <p:spPr>
          <a:xfrm>
            <a:off x="697117" y="5115208"/>
            <a:ext cx="10474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Notes: Values are reduction in virus titer compared to untreated controls.  Two-hour contact. Virus suspended in 5% fetal calf sera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86A84-C48F-4152-8BA3-A4B98127CB58}" type="slidenum">
              <a:rPr lang="en-US" sz="1800" smtClean="0"/>
              <a:pPr>
                <a:defRPr/>
              </a:pPr>
              <a:t>24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047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6491C-4142-4AB6-8650-E9C8B0B3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Transfer Efficiency of Human Coronavirus 229E from fomites to fingers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644F701-C8F6-4B7A-84C4-2B49F3681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658565"/>
              </p:ext>
            </p:extLst>
          </p:nvPr>
        </p:nvGraphicFramePr>
        <p:xfrm>
          <a:off x="181069" y="1554932"/>
          <a:ext cx="864606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72">
                  <a:extLst>
                    <a:ext uri="{9D8B030D-6E8A-4147-A177-3AD203B41FA5}">
                      <a16:colId xmlns:a16="http://schemas.microsoft.com/office/drawing/2014/main" xmlns="" val="560928055"/>
                    </a:ext>
                  </a:extLst>
                </a:gridCol>
                <a:gridCol w="4340689">
                  <a:extLst>
                    <a:ext uri="{9D8B030D-6E8A-4147-A177-3AD203B41FA5}">
                      <a16:colId xmlns:a16="http://schemas.microsoft.com/office/drawing/2014/main" xmlns="" val="1104714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Fomite/Surface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Mean % Transfer to Finger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269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Stainless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33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98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Glazed Porcelain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252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Laminate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139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Formica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57164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2A5A85-8434-4579-9F9C-1D984DF4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30" y="3680295"/>
            <a:ext cx="3364870" cy="25056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86A84-C48F-4152-8BA3-A4B98127CB58}" type="slidenum">
              <a:rPr lang="en-US" sz="1800" smtClean="0"/>
              <a:pPr>
                <a:defRPr/>
              </a:pPr>
              <a:t>25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00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9E691-FD59-4D03-9E1F-C4BE7E68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" y="277816"/>
            <a:ext cx="11733291" cy="1139825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Transfer of Human Coronavirus 229E from CAD treated Porcelain  to the finger 24 hours after treatment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3A4FB68-9CF1-44FF-9CBE-1485ECE32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044538"/>
              </p:ext>
            </p:extLst>
          </p:nvPr>
        </p:nvGraphicFramePr>
        <p:xfrm>
          <a:off x="561315" y="1600200"/>
          <a:ext cx="1102108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685">
                  <a:extLst>
                    <a:ext uri="{9D8B030D-6E8A-4147-A177-3AD203B41FA5}">
                      <a16:colId xmlns:a16="http://schemas.microsoft.com/office/drawing/2014/main" xmlns="" val="314592145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189177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Fomite/Surface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% of virus transferred to the finger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681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Control- no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186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Regular Quat wipe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302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Silinated</a:t>
                      </a:r>
                      <a:r>
                        <a:rPr lang="en-US" sz="3200" dirty="0"/>
                        <a:t> quat wipe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2814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Silinated</a:t>
                      </a:r>
                      <a:r>
                        <a:rPr lang="en-US" sz="3200" dirty="0"/>
                        <a:t> quat spray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770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Polymeric simulated quat coating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8442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0CEC2E-48B4-4486-86BB-19E967D40ECD}"/>
              </a:ext>
            </a:extLst>
          </p:cNvPr>
          <p:cNvSpPr txBox="1"/>
          <p:nvPr/>
        </p:nvSpPr>
        <p:spPr>
          <a:xfrm>
            <a:off x="1692998" y="6232839"/>
            <a:ext cx="799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Virus suspended in 5% fetal calf sera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86A84-C48F-4152-8BA3-A4B98127CB58}" type="slidenum">
              <a:rPr lang="en-US" sz="1800" smtClean="0"/>
              <a:pPr>
                <a:defRPr/>
              </a:pPr>
              <a:t>26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113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69E50-D882-4D6B-B65C-8A5A4153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AD23C6-CBE9-4A2F-A73D-A2A315691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Not all CADs are equal </a:t>
            </a:r>
            <a:r>
              <a:rPr lang="en-US" dirty="0"/>
              <a:t>– even of the same basic anti-microbial composition</a:t>
            </a:r>
          </a:p>
          <a:p>
            <a:r>
              <a:rPr lang="en-US" dirty="0">
                <a:solidFill>
                  <a:srgbClr val="FFFF00"/>
                </a:solidFill>
              </a:rPr>
              <a:t>Anti-bacterial does not mean anti-viral</a:t>
            </a:r>
          </a:p>
          <a:p>
            <a:pPr lvl="1"/>
            <a:r>
              <a:rPr lang="en-US" dirty="0"/>
              <a:t>Highly effective against bacteria does not mean effective against viruses</a:t>
            </a:r>
          </a:p>
          <a:p>
            <a:r>
              <a:rPr lang="en-US" dirty="0">
                <a:solidFill>
                  <a:srgbClr val="FFFF00"/>
                </a:solidFill>
              </a:rPr>
              <a:t>Effectiveness may depend on environmental conditions</a:t>
            </a:r>
          </a:p>
          <a:p>
            <a:pPr lvl="1"/>
            <a:r>
              <a:rPr lang="en-US" dirty="0"/>
              <a:t>Relative humidity plays a role for metal surfaces</a:t>
            </a:r>
          </a:p>
          <a:p>
            <a:pPr lvl="1"/>
            <a:r>
              <a:rPr lang="en-US" dirty="0"/>
              <a:t>Presence of a dirt load may reduce effectiveness</a:t>
            </a:r>
          </a:p>
          <a:p>
            <a:pPr lvl="1"/>
            <a:r>
              <a:rPr lang="en-US" dirty="0"/>
              <a:t>Ability to stand up to wear testing</a:t>
            </a:r>
          </a:p>
          <a:p>
            <a:r>
              <a:rPr lang="en-US" dirty="0">
                <a:solidFill>
                  <a:srgbClr val="FFFF00"/>
                </a:solidFill>
              </a:rPr>
              <a:t>Time of contact is a factor </a:t>
            </a:r>
          </a:p>
          <a:p>
            <a:pPr lvl="1"/>
            <a:r>
              <a:rPr lang="en-US" dirty="0"/>
              <a:t>Different products may take a few minutes to two hours</a:t>
            </a:r>
          </a:p>
          <a:p>
            <a:r>
              <a:rPr lang="en-US" dirty="0">
                <a:solidFill>
                  <a:srgbClr val="FFFF00"/>
                </a:solidFill>
              </a:rPr>
              <a:t>Type of organism is a factor</a:t>
            </a:r>
          </a:p>
          <a:p>
            <a:pPr lvl="1"/>
            <a:r>
              <a:rPr lang="en-US" dirty="0"/>
              <a:t>Enveloped vs. non-enveloped viruses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86A84-C48F-4152-8BA3-A4B98127CB58}" type="slidenum">
              <a:rPr lang="en-US" sz="1800" smtClean="0"/>
              <a:pPr>
                <a:defRPr/>
              </a:pPr>
              <a:t>27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59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0D67C-CE9E-44C1-A726-002B584B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Outlook and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F08BD5-ED22-4ABE-A8FD-CCB190746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Epidemiological studies suggest CADs can reduce hand transmitted infections</a:t>
            </a:r>
          </a:p>
          <a:p>
            <a:r>
              <a:rPr lang="en-US" dirty="0"/>
              <a:t>Epidemiological studies for some respiratory viruses suggest they are not as effective in healthcare</a:t>
            </a:r>
          </a:p>
          <a:p>
            <a:r>
              <a:rPr lang="en-US" dirty="0"/>
              <a:t>Impact outside of healthcare – crowded public environments</a:t>
            </a:r>
          </a:p>
          <a:p>
            <a:pPr lvl="1"/>
            <a:r>
              <a:rPr lang="en-US" dirty="0"/>
              <a:t>Day care – schools</a:t>
            </a:r>
          </a:p>
          <a:p>
            <a:pPr lvl="1"/>
            <a:r>
              <a:rPr lang="en-US" dirty="0"/>
              <a:t>Mass transport – buses, subways</a:t>
            </a:r>
          </a:p>
          <a:p>
            <a:pPr lvl="1"/>
            <a:r>
              <a:rPr lang="en-US" dirty="0"/>
              <a:t>Malls</a:t>
            </a:r>
          </a:p>
          <a:p>
            <a:pPr lvl="1"/>
            <a:r>
              <a:rPr lang="en-US" dirty="0"/>
              <a:t>Other high traffic areas </a:t>
            </a:r>
          </a:p>
          <a:p>
            <a:pPr lvl="1"/>
            <a:r>
              <a:rPr lang="en-US" dirty="0"/>
              <a:t>Areas were re-aerosolization may occur - fabrics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86A84-C48F-4152-8BA3-A4B98127CB58}" type="slidenum">
              <a:rPr lang="en-US" sz="1800" smtClean="0"/>
              <a:pPr>
                <a:defRPr/>
              </a:pPr>
              <a:t>28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514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6"/>
          <p:cNvSpPr>
            <a:spLocks noGrp="1"/>
          </p:cNvSpPr>
          <p:nvPr>
            <p:ph type="title"/>
          </p:nvPr>
        </p:nvSpPr>
        <p:spPr>
          <a:xfrm>
            <a:off x="1312863" y="1978024"/>
            <a:ext cx="8421687" cy="1849438"/>
          </a:xfrm>
        </p:spPr>
        <p:txBody>
          <a:bodyPr/>
          <a:lstStyle/>
          <a:p>
            <a:r>
              <a:rPr lang="en-US" altLang="en-US" dirty="0">
                <a:solidFill>
                  <a:srgbClr val="F2F2F2"/>
                </a:solidFill>
              </a:rPr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6152" y="4297680"/>
            <a:ext cx="700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Charles P. Gerba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gerba@ag.Arizona.edu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7B3A-C9B3-47CD-A4A5-3521989E71C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25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CA0C5D7-2CE2-4542-B730-B3AA9F63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417639"/>
          </a:xfrm>
        </p:spPr>
        <p:txBody>
          <a:bodyPr/>
          <a:lstStyle/>
          <a:p>
            <a:pPr algn="ctr"/>
            <a:r>
              <a:rPr lang="en-US" sz="5400" dirty="0"/>
              <a:t>Next Generation</a:t>
            </a:r>
            <a:br>
              <a:rPr lang="en-US" sz="5400" dirty="0"/>
            </a:br>
            <a:r>
              <a:rPr lang="en-US" sz="5400" dirty="0"/>
              <a:t>Disinfectants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C43372-3C5F-45AB-9E80-502B271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945063"/>
          </a:xfrm>
        </p:spPr>
        <p:txBody>
          <a:bodyPr/>
          <a:lstStyle/>
          <a:p>
            <a:r>
              <a:rPr lang="en-US" sz="3200" dirty="0"/>
              <a:t>The pandemic has resulted in a rapid development of the next generation of anti-microbials (anti-viral products)coatings/surfaces</a:t>
            </a:r>
          </a:p>
          <a:p>
            <a:r>
              <a:rPr lang="en-US" sz="3200" dirty="0"/>
              <a:t>Our group aided industry with laboratory and “in-use” testing against SARS-CoV-2 and norovirus surrogate</a:t>
            </a:r>
          </a:p>
          <a:p>
            <a:pPr lvl="1"/>
            <a:r>
              <a:rPr lang="en-US" sz="2800" dirty="0"/>
              <a:t>Help provided the data for first approval for use of an “anti-viral” coating in the U.S.</a:t>
            </a:r>
          </a:p>
          <a:p>
            <a:r>
              <a:rPr lang="en-US" sz="3200" dirty="0"/>
              <a:t>The age of “</a:t>
            </a:r>
            <a:r>
              <a:rPr lang="en-US" sz="3200" dirty="0">
                <a:solidFill>
                  <a:srgbClr val="FF0000"/>
                </a:solidFill>
              </a:rPr>
              <a:t>continuously acting disinfectants</a:t>
            </a:r>
            <a:r>
              <a:rPr lang="en-US" sz="3200" dirty="0"/>
              <a:t>” – CADs</a:t>
            </a:r>
          </a:p>
          <a:p>
            <a:pPr lvl="1"/>
            <a:r>
              <a:rPr lang="en-US" sz="2800" dirty="0"/>
              <a:t>Organo-silane quats – 2 to 90-day residual effects ( after wear testing)</a:t>
            </a:r>
          </a:p>
          <a:p>
            <a:pPr lvl="1"/>
            <a:r>
              <a:rPr lang="en-US" sz="2800" dirty="0"/>
              <a:t>Copper coatings – (can kill norovirus in less than a minute) </a:t>
            </a:r>
          </a:p>
          <a:p>
            <a:pPr lvl="1"/>
            <a:endParaRPr lang="en-US" sz="28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A9C41A-8DBE-40F3-B21E-59534896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622" y="5706737"/>
            <a:ext cx="2143125" cy="102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88CE0A-B397-47C1-A962-35DAF85F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571" y="4209725"/>
            <a:ext cx="2767933" cy="11554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E479-3C2E-417B-8243-B084109C0918}" type="slidenum">
              <a:rPr lang="en-US" altLang="en-US" sz="1800" smtClean="0">
                <a:solidFill>
                  <a:schemeClr val="bg2"/>
                </a:solidFill>
              </a:rPr>
              <a:pPr>
                <a:defRPr/>
              </a:pPr>
              <a:t>3</a:t>
            </a:fld>
            <a:endParaRPr lang="en-US" alt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04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t="17859" r="25463" b="49570"/>
          <a:stretch/>
        </p:blipFill>
        <p:spPr>
          <a:xfrm>
            <a:off x="0" y="647700"/>
            <a:ext cx="12192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57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7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5410D-445F-4F4A-872A-743156E3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7271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Continuously Acting Disinfectants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7B2EA0-F39C-4ED3-9279-23C85DE15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Coatings or surfaces that provide a </a:t>
            </a:r>
            <a:r>
              <a:rPr lang="en-US" u="sng" dirty="0"/>
              <a:t>disinfectant effect </a:t>
            </a:r>
            <a:r>
              <a:rPr lang="en-US" dirty="0"/>
              <a:t>against microbes. Different than </a:t>
            </a:r>
            <a:r>
              <a:rPr lang="en-US" u="sng" dirty="0"/>
              <a:t>antimicrobial</a:t>
            </a:r>
            <a:r>
              <a:rPr lang="en-US" dirty="0"/>
              <a:t>, which may only prevent the growth of bacteria/fungus. </a:t>
            </a:r>
          </a:p>
          <a:p>
            <a:pPr lvl="1"/>
            <a:r>
              <a:rPr lang="en-US" dirty="0"/>
              <a:t>Anti-fungal</a:t>
            </a:r>
          </a:p>
          <a:p>
            <a:pPr lvl="1"/>
            <a:r>
              <a:rPr lang="en-US" dirty="0"/>
              <a:t>Anti-bacterial</a:t>
            </a:r>
          </a:p>
          <a:p>
            <a:pPr lvl="1"/>
            <a:r>
              <a:rPr lang="en-US" dirty="0"/>
              <a:t>Anti-viral</a:t>
            </a:r>
          </a:p>
          <a:p>
            <a:pPr lvl="1"/>
            <a:r>
              <a:rPr lang="en-US" dirty="0"/>
              <a:t>Have been around a long time but claims against pathogens have been limited by the EPA</a:t>
            </a:r>
          </a:p>
          <a:p>
            <a:pPr lvl="1"/>
            <a:r>
              <a:rPr lang="en-US" dirty="0"/>
              <a:t>Not designed to replace regular cleaning and disinfecting, but and additional barrier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E9342-F391-404C-953A-AA14AA3260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CA0C5D7-2CE2-4542-B730-B3AA9F63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Persistent Antiviral Hand Sanitizers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C43372-3C5F-45AB-9E80-502B2715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Hand sanitizers with residual activity are possible</a:t>
            </a:r>
          </a:p>
          <a:p>
            <a:r>
              <a:rPr lang="en-US" sz="3200" dirty="0"/>
              <a:t>Development of a hand sanitizer effective against human norovirus for up to four hours (</a:t>
            </a:r>
            <a:r>
              <a:rPr lang="en-US" sz="3200" dirty="0" err="1"/>
              <a:t>silinated</a:t>
            </a:r>
            <a:r>
              <a:rPr lang="en-US" sz="3200" dirty="0"/>
              <a:t> quat)</a:t>
            </a:r>
          </a:p>
          <a:p>
            <a:pPr lvl="1"/>
            <a:r>
              <a:rPr lang="en-US" sz="2800" dirty="0" err="1"/>
              <a:t>Kugat</a:t>
            </a:r>
            <a:r>
              <a:rPr lang="en-US" sz="2800" dirty="0"/>
              <a:t> et al 2019 Intranational. J. of Hygiene and Environment and Health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224DA7-66D0-400A-97A4-572D3CAC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310" y="3944039"/>
            <a:ext cx="3738390" cy="26012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E479-3C2E-417B-8243-B084109C0918}" type="slidenum">
              <a:rPr lang="en-US" altLang="en-US" sz="1800" smtClean="0">
                <a:solidFill>
                  <a:schemeClr val="bg2"/>
                </a:solidFill>
              </a:rPr>
              <a:pPr>
                <a:defRPr/>
              </a:pPr>
              <a:t>5</a:t>
            </a:fld>
            <a:endParaRPr lang="en-US" alt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03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Life in the 21</a:t>
            </a:r>
            <a:r>
              <a:rPr lang="en-US" sz="4400" b="1" baseline="30000" dirty="0">
                <a:solidFill>
                  <a:srgbClr val="FFC000"/>
                </a:solidFill>
              </a:rPr>
              <a:t>st</a:t>
            </a:r>
            <a:r>
              <a:rPr lang="en-US" sz="4400" b="1" dirty="0">
                <a:solidFill>
                  <a:srgbClr val="FFC000"/>
                </a:solidFill>
              </a:rPr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08" y="1600947"/>
            <a:ext cx="10972800" cy="4945379"/>
          </a:xfrm>
        </p:spPr>
        <p:txBody>
          <a:bodyPr/>
          <a:lstStyle/>
          <a:p>
            <a:r>
              <a:rPr lang="en-US" dirty="0"/>
              <a:t>More people work in offices than ever before </a:t>
            </a:r>
          </a:p>
          <a:p>
            <a:r>
              <a:rPr lang="en-US" dirty="0"/>
              <a:t>We travel more than ever before</a:t>
            </a:r>
          </a:p>
          <a:p>
            <a:r>
              <a:rPr lang="en-US" dirty="0"/>
              <a:t>We spend less time cleaning than the last generation (50% less than 50 years ago)</a:t>
            </a:r>
          </a:p>
          <a:p>
            <a:r>
              <a:rPr lang="en-US" dirty="0"/>
              <a:t>We spend more time in public places (and larger ones)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42259"/>
            <a:ext cx="29718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7" y="3389247"/>
            <a:ext cx="3526972" cy="2283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784" y="4208106"/>
            <a:ext cx="3965510" cy="22580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7EDAD-B147-424E-9168-BCE0C93AA12A}" type="slidenum">
              <a:rPr lang="en-US" altLang="en-US" smtClean="0">
                <a:solidFill>
                  <a:srgbClr val="4BACC6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6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686800" cy="594026"/>
          </a:xfrm>
        </p:spPr>
        <p:txBody>
          <a:bodyPr/>
          <a:lstStyle/>
          <a:p>
            <a:pPr algn="ctr"/>
            <a:r>
              <a:rPr lang="en-US" sz="3300" b="1" dirty="0">
                <a:solidFill>
                  <a:srgbClr val="FFC000"/>
                </a:solidFill>
              </a:rPr>
              <a:t>Life in the 21</a:t>
            </a:r>
            <a:r>
              <a:rPr lang="en-US" sz="3300" b="1" baseline="30000" dirty="0">
                <a:solidFill>
                  <a:srgbClr val="FFC000"/>
                </a:solidFill>
              </a:rPr>
              <a:t>st</a:t>
            </a:r>
            <a:r>
              <a:rPr lang="en-US" sz="3300" b="1" dirty="0">
                <a:solidFill>
                  <a:srgbClr val="FFC000"/>
                </a:solidFill>
              </a:rPr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2362200"/>
          </a:xfrm>
        </p:spPr>
        <p:txBody>
          <a:bodyPr/>
          <a:lstStyle/>
          <a:p>
            <a:r>
              <a:rPr lang="en-US" sz="2700" dirty="0"/>
              <a:t>We share more common surfaces (fomites) with more different people than ever before in history</a:t>
            </a:r>
          </a:p>
          <a:p>
            <a:r>
              <a:rPr lang="en-US" sz="2700" dirty="0"/>
              <a:t>As a result, we share more germs with more people than at any time in history</a:t>
            </a:r>
          </a:p>
          <a:p>
            <a:r>
              <a:rPr lang="en-US" sz="2700" dirty="0"/>
              <a:t>The “perfect storm” for transmission of CoVid-19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DC94D3-5C00-48F8-9BD1-2A9594D1F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4" y="4255365"/>
            <a:ext cx="4989545" cy="1510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446" y="3886201"/>
            <a:ext cx="3229354" cy="24557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7EDAD-B147-424E-9168-BCE0C93AA12A}" type="slidenum">
              <a:rPr lang="en-US" altLang="en-US" sz="1800" smtClean="0">
                <a:solidFill>
                  <a:schemeClr val="bg2"/>
                </a:solidFill>
              </a:rPr>
              <a:pPr>
                <a:defRPr/>
              </a:pPr>
              <a:t>7</a:t>
            </a:fld>
            <a:endParaRPr lang="en-US" alt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2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0EE1D-6C49-4587-9A47-BCE9D0983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FBB108-638D-478B-A0A7-76838A7048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A3EFD8-1A80-4DBE-97FD-9B58317AE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7" y="0"/>
            <a:ext cx="1137804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45582"/>
            <a:ext cx="2844800" cy="183515"/>
          </a:xfrm>
        </p:spPr>
        <p:txBody>
          <a:bodyPr/>
          <a:lstStyle/>
          <a:p>
            <a:pPr>
              <a:defRPr/>
            </a:pPr>
            <a:r>
              <a:rPr lang="en-US" altLang="en-US" sz="1800">
                <a:solidFill>
                  <a:schemeClr val="tx1"/>
                </a:solidFill>
              </a:rPr>
              <a:t>8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39"/>
            <a:ext cx="8229600" cy="122713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C000"/>
                </a:solidFill>
              </a:rPr>
              <a:t>Dangers</a:t>
            </a:r>
            <a:r>
              <a:rPr lang="en-US" sz="4000" dirty="0">
                <a:solidFill>
                  <a:srgbClr val="FFC000"/>
                </a:solidFill>
              </a:rPr>
              <a:t> of being a Couch Potato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u="sng" dirty="0">
                <a:solidFill>
                  <a:srgbClr val="FFC000"/>
                </a:solidFill>
              </a:rPr>
              <a:t>Re-aerosolization</a:t>
            </a:r>
            <a:r>
              <a:rPr lang="en-US" sz="4000" dirty="0">
                <a:solidFill>
                  <a:srgbClr val="FFC000"/>
                </a:solidFill>
              </a:rPr>
              <a:t> of Pathogens</a:t>
            </a:r>
            <a:endParaRPr lang="en-US" sz="4000" dirty="0">
              <a:solidFill>
                <a:srgbClr val="FFFF99"/>
              </a:solidFill>
            </a:endParaRPr>
          </a:p>
        </p:txBody>
      </p:sp>
      <p:sp>
        <p:nvSpPr>
          <p:cNvPr id="152579" name="AutoShape 2" descr="Image result for couch potat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2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235075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397625" y="1311275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2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468563"/>
            <a:ext cx="14224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/>
        </p:nvSpPr>
        <p:spPr>
          <a:xfrm>
            <a:off x="4822826" y="1509714"/>
            <a:ext cx="1400175" cy="4857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2B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aerosol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496175" y="1412875"/>
            <a:ext cx="1447800" cy="812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2B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Inhaled</a:t>
            </a:r>
          </a:p>
        </p:txBody>
      </p:sp>
      <p:pic>
        <p:nvPicPr>
          <p:cNvPr id="15258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1592264"/>
            <a:ext cx="1358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632326" y="2225676"/>
            <a:ext cx="1406525" cy="1395413"/>
          </a:xfrm>
          <a:prstGeom prst="rightArrow">
            <a:avLst>
              <a:gd name="adj1" fmla="val 50000"/>
              <a:gd name="adj2" fmla="val 489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2B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2B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Transfer</a:t>
            </a:r>
          </a:p>
        </p:txBody>
      </p:sp>
      <p:pic>
        <p:nvPicPr>
          <p:cNvPr id="15258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109788"/>
            <a:ext cx="14017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352926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ent-Up Arrow 7"/>
          <p:cNvSpPr/>
          <p:nvPr/>
        </p:nvSpPr>
        <p:spPr>
          <a:xfrm rot="5400000">
            <a:off x="3002757" y="3558382"/>
            <a:ext cx="2511425" cy="2154238"/>
          </a:xfrm>
          <a:prstGeom prst="bentUpArrow">
            <a:avLst>
              <a:gd name="adj1" fmla="val 25000"/>
              <a:gd name="adj2" fmla="val 22626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2B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Transfer to Clothing</a:t>
            </a:r>
          </a:p>
        </p:txBody>
      </p:sp>
      <p:sp>
        <p:nvSpPr>
          <p:cNvPr id="9" name="Bent-Up Arrow 8"/>
          <p:cNvSpPr/>
          <p:nvPr/>
        </p:nvSpPr>
        <p:spPr>
          <a:xfrm>
            <a:off x="7716839" y="3506788"/>
            <a:ext cx="2465387" cy="2222500"/>
          </a:xfrm>
          <a:prstGeom prst="bentUpArrow">
            <a:avLst>
              <a:gd name="adj1" fmla="val 25000"/>
              <a:gd name="adj2" fmla="val 28956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2B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69B78-27CD-4E1C-AE33-77E4F891889C}" type="slidenum">
              <a:rPr lang="en-US" sz="1800" smtClean="0"/>
              <a:pPr>
                <a:defRPr/>
              </a:pPr>
              <a:t>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35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_Ripp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0_Ripple">
  <a:themeElements>
    <a:clrScheme name="1_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1_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Ripple">
  <a:themeElements>
    <a:clrScheme name="1_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1_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Ripp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5_Ripp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5_Ripp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5_Ripp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Ripple">
  <a:themeElements>
    <a:clrScheme name="1_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1_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Ripple">
  <a:themeElements>
    <a:clrScheme name="1_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1_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7_Ripple">
  <a:themeElements>
    <a:clrScheme name="1_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1_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1017</Words>
  <Application>Microsoft Macintosh PowerPoint</Application>
  <PresentationFormat>Widescreen</PresentationFormat>
  <Paragraphs>199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Calibri</vt:lpstr>
      <vt:lpstr>Calibri Light</vt:lpstr>
      <vt:lpstr>Geneva</vt:lpstr>
      <vt:lpstr>Wingdings</vt:lpstr>
      <vt:lpstr>Arial</vt:lpstr>
      <vt:lpstr>29_Ripple</vt:lpstr>
      <vt:lpstr>3_Ripple</vt:lpstr>
      <vt:lpstr>25_Ripple</vt:lpstr>
      <vt:lpstr>Office Theme</vt:lpstr>
      <vt:lpstr>35_Ripple</vt:lpstr>
      <vt:lpstr>45_Ripple</vt:lpstr>
      <vt:lpstr>19_Ripple</vt:lpstr>
      <vt:lpstr>26_Ripple</vt:lpstr>
      <vt:lpstr>27_Ripple</vt:lpstr>
      <vt:lpstr>50_Ripple</vt:lpstr>
      <vt:lpstr>18_Ripple</vt:lpstr>
      <vt:lpstr>Continuously Acting Disinfectants </vt:lpstr>
      <vt:lpstr>Charles P. Gerba - Disclosure</vt:lpstr>
      <vt:lpstr>Next Generation Disinfectants</vt:lpstr>
      <vt:lpstr> Continuously Acting Disinfectants</vt:lpstr>
      <vt:lpstr>Persistent Antiviral Hand Sanitizers</vt:lpstr>
      <vt:lpstr>Life in the 21st Century</vt:lpstr>
      <vt:lpstr>Life in the 21st Century</vt:lpstr>
      <vt:lpstr>PowerPoint Presentation</vt:lpstr>
      <vt:lpstr>Dangers of being a Couch Potato Re-aerosolization of Pathogens</vt:lpstr>
      <vt:lpstr>Viruses can survive for long periods of time on surfaces</vt:lpstr>
      <vt:lpstr>PowerPoint Presentation</vt:lpstr>
      <vt:lpstr>How Fast does a virus move in an indoor environment vis fomites?</vt:lpstr>
      <vt:lpstr>Next do an Intervention Hand Sanitizer plus Disinfectng wipes</vt:lpstr>
      <vt:lpstr>Impact of intervention on Occurrence of Virus on Employees’ Hands</vt:lpstr>
      <vt:lpstr>Results</vt:lpstr>
      <vt:lpstr>Types of CAD </vt:lpstr>
      <vt:lpstr>Titanium Dioxide – a photocatalyst</vt:lpstr>
      <vt:lpstr>Silver and Copper </vt:lpstr>
      <vt:lpstr>Silinated Quats</vt:lpstr>
      <vt:lpstr>PowerPoint Presentation</vt:lpstr>
      <vt:lpstr>EPA  Wear testing required for registration of CAD</vt:lpstr>
      <vt:lpstr>Incidence rate ratios of HAI Infections – before and after application of a silinated quat CAD in two Hospitals</vt:lpstr>
      <vt:lpstr>Percent Sites Positive for Clinically Relevant Pathogens (Polymer Silnated Quat)  (Ellingson et al 2020)</vt:lpstr>
      <vt:lpstr>Anti-viral Silinated Quat Coated Surfaces</vt:lpstr>
      <vt:lpstr>Transfer Efficiency of Human Coronavirus 229E from fomites to fingers </vt:lpstr>
      <vt:lpstr>Transfer of Human Coronavirus 229E from CAD treated Porcelain  to the finger 24 hours after treatment</vt:lpstr>
      <vt:lpstr>Lessons Learned</vt:lpstr>
      <vt:lpstr>Outlook and Effectiveness</vt:lpstr>
      <vt:lpstr>Questions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antimicrobials Disinfectants</dc:title>
  <dc:subject/>
  <dc:creator>Gerba, Charles P - (gerba)</dc:creator>
  <cp:keywords/>
  <dc:description/>
  <cp:lastModifiedBy>Paul Webber</cp:lastModifiedBy>
  <cp:revision>57</cp:revision>
  <cp:lastPrinted>2021-06-22T16:59:53Z</cp:lastPrinted>
  <dcterms:created xsi:type="dcterms:W3CDTF">2020-10-15T13:40:05Z</dcterms:created>
  <dcterms:modified xsi:type="dcterms:W3CDTF">2021-06-22T16:59:58Z</dcterms:modified>
  <cp:category/>
</cp:coreProperties>
</file>