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29"/>
  </p:notesMasterIdLst>
  <p:handoutMasterIdLst>
    <p:handoutMasterId r:id="rId30"/>
  </p:handoutMasterIdLst>
  <p:sldIdLst>
    <p:sldId id="265" r:id="rId4"/>
    <p:sldId id="410" r:id="rId5"/>
    <p:sldId id="338" r:id="rId6"/>
    <p:sldId id="339" r:id="rId7"/>
    <p:sldId id="412" r:id="rId8"/>
    <p:sldId id="384" r:id="rId9"/>
    <p:sldId id="413" r:id="rId10"/>
    <p:sldId id="381" r:id="rId11"/>
    <p:sldId id="404" r:id="rId12"/>
    <p:sldId id="414" r:id="rId13"/>
    <p:sldId id="313" r:id="rId14"/>
    <p:sldId id="385" r:id="rId15"/>
    <p:sldId id="392" r:id="rId16"/>
    <p:sldId id="405" r:id="rId17"/>
    <p:sldId id="396" r:id="rId18"/>
    <p:sldId id="344" r:id="rId19"/>
    <p:sldId id="345" r:id="rId20"/>
    <p:sldId id="417" r:id="rId21"/>
    <p:sldId id="408" r:id="rId22"/>
    <p:sldId id="409" r:id="rId23"/>
    <p:sldId id="399" r:id="rId24"/>
    <p:sldId id="402" r:id="rId25"/>
    <p:sldId id="403" r:id="rId26"/>
    <p:sldId id="418" r:id="rId27"/>
    <p:sldId id="419" r:id="rId28"/>
  </p:sldIdLst>
  <p:sldSz cx="9144000" cy="6858000" type="screen4x3"/>
  <p:notesSz cx="7315200" cy="9601200"/>
  <p:defaultTextStyle>
    <a:defPPr>
      <a:defRPr lang="en-US"/>
    </a:defPPr>
    <a:lvl1pPr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indent="-150813"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7613" indent="-303213"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7213" indent="-455613"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6813" indent="-608013" algn="l" defTabSz="6080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A0"/>
    <a:srgbClr val="898D8D"/>
    <a:srgbClr val="B9D3DC"/>
    <a:srgbClr val="78BE20"/>
    <a:srgbClr val="00B2A9"/>
    <a:srgbClr val="ED8B00"/>
    <a:srgbClr val="F3D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1" autoAdjust="0"/>
    <p:restoredTop sz="79335" autoAdjust="0"/>
  </p:normalViewPr>
  <p:slideViewPr>
    <p:cSldViewPr snapToGrid="0" snapToObjects="1">
      <p:cViewPr>
        <p:scale>
          <a:sx n="70" d="100"/>
          <a:sy n="70" d="100"/>
        </p:scale>
        <p:origin x="-180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2656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36538"/>
            <a:ext cx="7315200" cy="66040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ctr" defTabSz="609585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Cost Analysis of Universal Screening vs. Risk Factor-Based Screening for MRSA</a:t>
            </a:r>
            <a:br>
              <a:rPr lang="en-US"/>
            </a:br>
            <a:r>
              <a:rPr lang="en-US"/>
              <a:t>Dr. Virginia Roth, The Ottawa Hospital</a:t>
            </a:r>
          </a:p>
          <a:p>
            <a:pPr>
              <a:defRPr/>
            </a:pPr>
            <a:r>
              <a:rPr lang="en-US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13788"/>
            <a:ext cx="7315200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ctr" defTabSz="609585" eaLnBrk="1" fontAlgn="auto" hangingPunct="1">
              <a:spcBef>
                <a:spcPts val="0"/>
              </a:spcBef>
              <a:spcAft>
                <a:spcPts val="0"/>
              </a:spcAft>
              <a:defRPr sz="1300" b="1" dirty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Hosted by Nicole Kenny, Virox Technologies Inc.</a:t>
            </a:r>
          </a:p>
          <a:p>
            <a:pPr>
              <a:defRPr/>
            </a:pPr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B1207948-C16A-48ED-83C4-BD3345271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0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D99A91A4-52C2-46EC-B4FC-64FCF139D9C8}" type="datetimeFigureOut">
              <a:rPr lang="en-CA" altLang="en-US"/>
              <a:pPr/>
              <a:t>25/04/2017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Calibri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itchFamily="34" charset="0"/>
              </a:defRPr>
            </a:lvl1pPr>
          </a:lstStyle>
          <a:p>
            <a:fld id="{A3418D56-8D0D-4FD6-AFAE-2B1D0E8DB9C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63686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A9EDA38-B2C6-45FF-A3B2-4AA845D60C85}" type="slidenum">
              <a:rPr lang="en-US" altLang="en-US" sz="1300">
                <a:latin typeface="Calibri" pitchFamily="34" charset="0"/>
              </a:rPr>
              <a:pPr/>
              <a:t>2</a:t>
            </a:fld>
            <a:endParaRPr lang="en-US" altLang="en-US" sz="1300">
              <a:latin typeface="Calibri" pitchFamily="34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C2C15D9-05E6-4306-B5A8-44AECA11E1A4}" type="slidenum">
              <a:rPr lang="en-CA" altLang="en-US" sz="1300">
                <a:latin typeface="Calibri" pitchFamily="34" charset="0"/>
              </a:rPr>
              <a:pPr/>
              <a:t>13</a:t>
            </a:fld>
            <a:endParaRPr lang="en-CA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921086-217A-4B94-996C-20A5DF7CB418}" type="slidenum">
              <a:rPr lang="en-CA" altLang="en-US" sz="1300">
                <a:latin typeface="Calibri" pitchFamily="34" charset="0"/>
              </a:rPr>
              <a:pPr/>
              <a:t>14</a:t>
            </a:fld>
            <a:endParaRPr lang="en-CA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0F64D05-05DA-4298-B7C5-CF4EEAA27D23}" type="slidenum">
              <a:rPr lang="en-CA" altLang="en-US" sz="1300">
                <a:latin typeface="Calibri" pitchFamily="34" charset="0"/>
              </a:rPr>
              <a:pPr/>
              <a:t>20</a:t>
            </a:fld>
            <a:endParaRPr lang="en-CA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B4A5A8A-E43B-46C1-9835-BFAC560B898C}" type="slidenum">
              <a:rPr lang="en-CA" altLang="en-US" sz="1300">
                <a:latin typeface="Calibri" pitchFamily="34" charset="0"/>
              </a:rPr>
              <a:pPr/>
              <a:t>21</a:t>
            </a:fld>
            <a:endParaRPr lang="en-CA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2DEC0B-5BE9-4690-9D3E-1692ADE80B43}" type="slidenum">
              <a:rPr lang="en-CA" altLang="en-US" sz="1300">
                <a:latin typeface="Calibri" pitchFamily="34" charset="0"/>
              </a:rPr>
              <a:pPr/>
              <a:t>22</a:t>
            </a:fld>
            <a:endParaRPr lang="en-CA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C2B28EA-6F99-4B4A-B701-A2C114FC97AA}" type="slidenum">
              <a:rPr lang="en-CA" altLang="en-US" sz="1300">
                <a:latin typeface="Calibri" pitchFamily="34" charset="0"/>
              </a:rPr>
              <a:pPr/>
              <a:t>23</a:t>
            </a:fld>
            <a:endParaRPr lang="en-CA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CA" altLang="en-US" sz="90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5DA0B7-837C-4EDF-8D4F-CBD0FF357101}" type="slidenum">
              <a:rPr lang="en-CA" altLang="en-US" sz="1300">
                <a:latin typeface="Calibri" pitchFamily="34" charset="0"/>
              </a:rPr>
              <a:pPr/>
              <a:t>5</a:t>
            </a:fld>
            <a:endParaRPr lang="en-CA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397CB69-BC67-4A7F-8F6E-D6F8F82BC731}" type="slidenum">
              <a:rPr lang="en-CA" altLang="en-US" sz="1300">
                <a:latin typeface="Calibri" pitchFamily="34" charset="0"/>
              </a:rPr>
              <a:pPr/>
              <a:t>6</a:t>
            </a:fld>
            <a:endParaRPr lang="en-CA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B48777-F11D-4F82-9F4C-B03C6F4EF7C2}" type="slidenum">
              <a:rPr lang="en-CA" altLang="en-US" sz="1300">
                <a:latin typeface="Calibri" pitchFamily="34" charset="0"/>
              </a:rPr>
              <a:pPr/>
              <a:t>8</a:t>
            </a:fld>
            <a:endParaRPr lang="en-CA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6985E4D-AFED-4377-A4E1-3A17B86B7800}" type="slidenum">
              <a:rPr lang="en-CA" altLang="en-US" sz="1300">
                <a:latin typeface="Calibri" pitchFamily="34" charset="0"/>
              </a:rPr>
              <a:pPr/>
              <a:t>10</a:t>
            </a:fld>
            <a:endParaRPr lang="en-CA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881201F-5704-424C-8E5B-DE032FE4511E}" type="slidenum">
              <a:rPr lang="en-CA" altLang="en-US" sz="1300">
                <a:latin typeface="Calibri" pitchFamily="34" charset="0"/>
              </a:rPr>
              <a:pPr/>
              <a:t>11</a:t>
            </a:fld>
            <a:endParaRPr lang="en-CA" alt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CA" alt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043363" y="6442075"/>
            <a:ext cx="3416300" cy="1524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48494B"/>
                </a:solidFill>
                <a:cs typeface="Arial" pitchFamily="34" charset="0"/>
              </a:rPr>
              <a:t>www.ottawahospital.on.ca  |  Affiliated with  •  Affilié à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5349875" y="4687888"/>
            <a:ext cx="3832225" cy="0"/>
          </a:xfrm>
          <a:prstGeom prst="line">
            <a:avLst/>
          </a:prstGeom>
          <a:noFill/>
          <a:ln w="25400">
            <a:solidFill>
              <a:srgbClr val="ED8B17"/>
            </a:solidFill>
            <a:round/>
            <a:headEnd/>
            <a:tailEnd/>
          </a:ln>
          <a:effectLst>
            <a:outerShdw blurRad="40000" dist="20000" dir="5699979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6192838"/>
            <a:ext cx="1101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791" y="994153"/>
            <a:ext cx="5817119" cy="1902580"/>
          </a:xfrm>
        </p:spPr>
        <p:txBody>
          <a:bodyPr wrap="square" anchor="b"/>
          <a:lstStyle>
            <a:lvl1pPr>
              <a:lnSpc>
                <a:spcPct val="80000"/>
              </a:lnSpc>
              <a:defRPr sz="3800" b="1" cap="all" spc="-100">
                <a:solidFill>
                  <a:srgbClr val="00338D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3791" y="2896732"/>
            <a:ext cx="5817119" cy="792401"/>
          </a:xfrm>
        </p:spPr>
        <p:txBody>
          <a:bodyPr tIns="0" anchor="b">
            <a:normAutofit/>
          </a:bodyPr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800" b="0" i="0" cap="all" spc="-10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62733" y="4075202"/>
            <a:ext cx="3832585" cy="553999"/>
          </a:xfrm>
        </p:spPr>
        <p:txBody>
          <a:bodyPr tIns="0" anchor="b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62729" y="4756245"/>
            <a:ext cx="3832587" cy="553999"/>
          </a:xfrm>
        </p:spPr>
        <p:txBody>
          <a:bodyPr tIns="0">
            <a:normAutofit/>
          </a:bodyPr>
          <a:lstStyle>
            <a:lvl1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2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2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22313" y="1281113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561400"/>
            <a:ext cx="7772400" cy="720000"/>
          </a:xfrm>
        </p:spPr>
        <p:txBody>
          <a:bodyPr bIns="36000" anchor="b"/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2313" y="1425402"/>
            <a:ext cx="7772400" cy="50016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C2A20B-185B-4367-B618-BF7BCE230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2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- No log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22313" y="1281113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561400"/>
            <a:ext cx="7772400" cy="720000"/>
          </a:xfrm>
        </p:spPr>
        <p:txBody>
          <a:bodyPr bIns="36000" anchor="b"/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2313" y="1425402"/>
            <a:ext cx="3780000" cy="50016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14713" y="1425402"/>
            <a:ext cx="3780000" cy="50016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66DD9C3-A10D-4D28-B2BC-419319E51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83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No log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22313" y="1281113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561400"/>
            <a:ext cx="7772400" cy="720000"/>
          </a:xfrm>
        </p:spPr>
        <p:txBody>
          <a:bodyPr bIns="36000" anchor="b"/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87EE9-F5F0-4636-9BB4-A51291ED3A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43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No log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717147-B13C-4861-8417-F00460AC8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65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defTabSz="609585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Click View then Header and Footer to change this footer</a:t>
            </a:r>
          </a:p>
        </p:txBody>
      </p:sp>
    </p:spTree>
    <p:extLst>
      <p:ext uri="{BB962C8B-B14F-4D97-AF65-F5344CB8AC3E}">
        <p14:creationId xmlns:p14="http://schemas.microsoft.com/office/powerpoint/2010/main" val="3845555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image_Cover2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0" y="2490788"/>
            <a:ext cx="4648200" cy="1362075"/>
          </a:xfrm>
        </p:spPr>
        <p:txBody>
          <a:bodyPr/>
          <a:lstStyle>
            <a:lvl1pPr algn="r">
              <a:defRPr sz="3200" b="0" cap="none"/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1"/>
            <a:ext cx="4648200" cy="1500187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text</a:t>
            </a:r>
            <a:r>
              <a:rPr lang="fr-CA" dirty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287627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17E95-81CB-4BC1-BAAE-ECA9B9978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8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 flipV="1">
            <a:off x="292100" y="3051175"/>
            <a:ext cx="2493963" cy="0"/>
          </a:xfrm>
          <a:prstGeom prst="line">
            <a:avLst/>
          </a:prstGeom>
          <a:noFill/>
          <a:ln w="25400">
            <a:solidFill>
              <a:srgbClr val="ED8B1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002" y="551290"/>
            <a:ext cx="5532847" cy="5839885"/>
          </a:xfrm>
        </p:spPr>
        <p:txBody>
          <a:bodyPr/>
          <a:lstStyle>
            <a:lvl1pPr>
              <a:buClr>
                <a:srgbClr val="0033A0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91601" y="551289"/>
            <a:ext cx="2494908" cy="2500536"/>
          </a:xfrm>
          <a:prstGeom prst="rect">
            <a:avLst/>
          </a:prstGeom>
        </p:spPr>
        <p:txBody>
          <a:bodyPr bIns="108000" anchor="b"/>
          <a:lstStyle>
            <a:lvl1pPr>
              <a:defRPr spc="-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2437" y="3051829"/>
            <a:ext cx="2493963" cy="3252732"/>
          </a:xfrm>
        </p:spPr>
        <p:txBody>
          <a:bodyPr tIns="144000">
            <a:normAutofit/>
          </a:bodyPr>
          <a:lstStyle>
            <a:lvl1pPr marL="269993" indent="-269993">
              <a:spcAft>
                <a:spcPts val="600"/>
              </a:spcAft>
              <a:buClrTx/>
              <a:buSzPct val="100000"/>
              <a:buFont typeface="Arial"/>
              <a:buChar char="•"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C38296E6-DEEC-4FF6-85FA-563ED0108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683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 flipV="1">
            <a:off x="292100" y="3051175"/>
            <a:ext cx="2493963" cy="0"/>
          </a:xfrm>
          <a:prstGeom prst="line">
            <a:avLst/>
          </a:prstGeom>
          <a:noFill/>
          <a:ln w="25400">
            <a:solidFill>
              <a:srgbClr val="ED8B1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002" y="1049157"/>
            <a:ext cx="5532847" cy="5342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rgbClr val="00B2A9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91601" y="551289"/>
            <a:ext cx="2494908" cy="2500536"/>
          </a:xfrm>
          <a:prstGeom prst="rect">
            <a:avLst/>
          </a:prstGeom>
        </p:spPr>
        <p:txBody>
          <a:bodyPr bIns="108000" anchor="b"/>
          <a:lstStyle>
            <a:lvl1pPr>
              <a:spcAft>
                <a:spcPts val="0"/>
              </a:spcAft>
              <a:defRPr spc="-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2437" y="3051829"/>
            <a:ext cx="2493963" cy="3252732"/>
          </a:xfrm>
        </p:spPr>
        <p:txBody>
          <a:bodyPr tIns="144000">
            <a:normAutofit/>
          </a:bodyPr>
          <a:lstStyle>
            <a:lvl1pPr marL="269993" indent="-269993">
              <a:spcAft>
                <a:spcPts val="600"/>
              </a:spcAft>
              <a:buClrTx/>
              <a:buSzPct val="100000"/>
              <a:buFont typeface="Arial"/>
              <a:buChar char="•"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55990" y="546869"/>
            <a:ext cx="5532437" cy="323851"/>
          </a:xfrm>
        </p:spPr>
        <p:txBody>
          <a:bodyPr/>
          <a:lstStyle>
            <a:lvl1pPr marL="0" indent="0" algn="l">
              <a:buFontTx/>
              <a:buNone/>
              <a:defRPr b="1" cap="all">
                <a:solidFill>
                  <a:srgbClr val="0033A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BFA79F2-DB76-41D9-AAC5-85457BFAD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3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 flipV="1">
            <a:off x="292100" y="3051175"/>
            <a:ext cx="2493963" cy="0"/>
          </a:xfrm>
          <a:prstGeom prst="line">
            <a:avLst/>
          </a:prstGeom>
          <a:noFill/>
          <a:ln w="25400">
            <a:solidFill>
              <a:srgbClr val="ED8B1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91601" y="551289"/>
            <a:ext cx="2494908" cy="2500536"/>
          </a:xfrm>
          <a:prstGeom prst="rect">
            <a:avLst/>
          </a:prstGeom>
        </p:spPr>
        <p:txBody>
          <a:bodyPr bIns="108000" anchor="b"/>
          <a:lstStyle>
            <a:lvl1pPr>
              <a:spcAft>
                <a:spcPts val="0"/>
              </a:spcAft>
              <a:defRPr spc="-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2437" y="3051829"/>
            <a:ext cx="2493963" cy="3252732"/>
          </a:xfrm>
        </p:spPr>
        <p:txBody>
          <a:bodyPr tIns="144000">
            <a:normAutofit/>
          </a:bodyPr>
          <a:lstStyle>
            <a:lvl1pPr marL="269993" indent="-269993">
              <a:spcAft>
                <a:spcPts val="600"/>
              </a:spcAft>
              <a:buClrTx/>
              <a:buSzPct val="100000"/>
              <a:buFont typeface="Arial"/>
              <a:buChar char="•"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683F6-BA5D-4339-88C9-166E11FCF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1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Log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137150" y="6505575"/>
            <a:ext cx="2057400" cy="203200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898D8D"/>
                </a:solidFill>
                <a:cs typeface="Arial" pitchFamily="34" charset="0"/>
              </a:rPr>
              <a:t>Affiliated with  •  Affilié à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722313" y="1281113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6356350"/>
            <a:ext cx="8810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2313" y="1425400"/>
            <a:ext cx="7772400" cy="40999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561403"/>
            <a:ext cx="7772400" cy="720000"/>
          </a:xfrm>
        </p:spPr>
        <p:txBody>
          <a:bodyPr bIns="36000" anchor="b"/>
          <a:lstStyle>
            <a:lvl1pPr algn="l">
              <a:defRPr sz="2400" b="1" cap="all" spc="-100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37E003-6E6A-4D00-9F81-83FAAB8AE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03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Logo - No lin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137150" y="6505575"/>
            <a:ext cx="2057400" cy="203200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898D8D"/>
                </a:solidFill>
                <a:cs typeface="Arial" pitchFamily="34" charset="0"/>
              </a:rPr>
              <a:t>Affiliated with  •  Affilié à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6356350"/>
            <a:ext cx="8810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2313" y="1425402"/>
            <a:ext cx="7772400" cy="40777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561403"/>
            <a:ext cx="7772400" cy="720000"/>
          </a:xfrm>
        </p:spPr>
        <p:txBody>
          <a:bodyPr bIns="36000" anchor="b"/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6C39FA-9B37-4190-BCC5-6AA8128BF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8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- With Log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22313" y="1281113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137150" y="6505575"/>
            <a:ext cx="2057400" cy="203200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898D8D"/>
                </a:solidFill>
                <a:cs typeface="Arial" pitchFamily="34" charset="0"/>
              </a:rPr>
              <a:t>Affiliated with  •  Affilié à</a:t>
            </a:r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6356350"/>
            <a:ext cx="8810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22312" y="1425402"/>
            <a:ext cx="3780000" cy="41111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561403"/>
            <a:ext cx="7772400" cy="720000"/>
          </a:xfrm>
        </p:spPr>
        <p:txBody>
          <a:bodyPr bIns="36000" anchor="b"/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714713" y="1428762"/>
            <a:ext cx="3780000" cy="45444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rgbClr val="78BE20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ED8B00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B9D3DC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C2FA2B8-265B-4A56-AF2B-4392CA7F4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3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and Log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22313" y="1281113"/>
            <a:ext cx="8421687" cy="0"/>
          </a:xfrm>
          <a:prstGeom prst="line">
            <a:avLst/>
          </a:prstGeom>
          <a:ln>
            <a:solidFill>
              <a:srgbClr val="ED8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137150" y="6505575"/>
            <a:ext cx="2057400" cy="203200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898D8D"/>
                </a:solidFill>
                <a:cs typeface="Arial" pitchFamily="34" charset="0"/>
              </a:rPr>
              <a:t>Affiliated with  •  Affilié à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6356350"/>
            <a:ext cx="8810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561403"/>
            <a:ext cx="7772400" cy="720000"/>
          </a:xfrm>
        </p:spPr>
        <p:txBody>
          <a:bodyPr bIns="36000" anchor="b"/>
          <a:lstStyle>
            <a:lvl1pPr algn="l">
              <a:defRPr sz="2400" b="1" cap="all">
                <a:solidFill>
                  <a:srgbClr val="0033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8181B3-7FE9-473F-97AA-AA769510B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15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 txBox="1">
            <a:spLocks/>
          </p:cNvSpPr>
          <p:nvPr userDrawn="1"/>
        </p:nvSpPr>
        <p:spPr>
          <a:xfrm>
            <a:off x="5137150" y="6505575"/>
            <a:ext cx="2057400" cy="203200"/>
          </a:xfrm>
          <a:prstGeom prst="rect">
            <a:avLst/>
          </a:prstGeom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898D8D"/>
                </a:solidFill>
                <a:cs typeface="Arial" pitchFamily="34" charset="0"/>
              </a:rPr>
              <a:t>Affiliated with  •  Affilié à</a:t>
            </a: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6356350"/>
            <a:ext cx="8810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5FA3A9-A33B-4EB0-9C09-5C44739A1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7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100" y="1139825"/>
            <a:ext cx="2493963" cy="8985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55988" y="550863"/>
            <a:ext cx="5370512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400" y="6315075"/>
            <a:ext cx="708025" cy="488950"/>
          </a:xfrm>
          <a:prstGeom prst="rect">
            <a:avLst/>
          </a:prstGeom>
        </p:spPr>
        <p:txBody>
          <a:bodyPr vert="horz" wrap="square" lIns="91440" tIns="4680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 b="1">
                <a:solidFill>
                  <a:srgbClr val="0033A0"/>
                </a:solidFill>
                <a:cs typeface="Arial" pitchFamily="34" charset="0"/>
              </a:defRPr>
            </a:lvl1pPr>
          </a:lstStyle>
          <a:p>
            <a:fld id="{F3589462-EDE5-4DC8-8807-D6436BCC10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hf hdr="0" ftr="0" dt="0"/>
  <p:txStyles>
    <p:titleStyle>
      <a:lvl1pPr algn="l" defTabSz="4556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 kern="1200" cap="all" spc="-100">
          <a:solidFill>
            <a:schemeClr val="bg1"/>
          </a:solidFill>
          <a:latin typeface="Arial"/>
          <a:ea typeface="Arial" charset="0"/>
          <a:cs typeface="Arial"/>
        </a:defRPr>
      </a:lvl1pPr>
      <a:lvl2pPr algn="l" defTabSz="4556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56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56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5613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5613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5613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5613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5613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87338" indent="-287338" algn="l" defTabSz="455613" rtl="0" eaLnBrk="0" fontAlgn="base" hangingPunct="0">
        <a:spcBef>
          <a:spcPct val="0"/>
        </a:spcBef>
        <a:spcAft>
          <a:spcPts val="1200"/>
        </a:spcAft>
        <a:buClr>
          <a:srgbClr val="0033A0"/>
        </a:buClr>
        <a:buSzPct val="70000"/>
        <a:buFont typeface="Lucida Grande"/>
        <a:buChar char="▶"/>
        <a:defRPr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538163" indent="-215900" algn="l" defTabSz="455613" rtl="0" eaLnBrk="0" fontAlgn="base" hangingPunct="0">
        <a:spcBef>
          <a:spcPct val="0"/>
        </a:spcBef>
        <a:spcAft>
          <a:spcPts val="1200"/>
        </a:spcAft>
        <a:buClr>
          <a:srgbClr val="00B2A9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1413" indent="-227013" algn="l" defTabSz="455613" rtl="0" eaLnBrk="0" fontAlgn="base" hangingPunct="0">
        <a:spcBef>
          <a:spcPct val="0"/>
        </a:spcBef>
        <a:spcAft>
          <a:spcPts val="1200"/>
        </a:spcAft>
        <a:buClr>
          <a:srgbClr val="73A0FF"/>
        </a:buClr>
        <a:buFont typeface="Lucida Grande"/>
        <a:buChar char="-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98613" indent="-227013" algn="l" defTabSz="455613" rtl="0" eaLnBrk="0" fontAlgn="base" hangingPunct="0">
        <a:spcBef>
          <a:spcPct val="0"/>
        </a:spcBef>
        <a:spcAft>
          <a:spcPts val="1200"/>
        </a:spcAft>
        <a:buSzPct val="133000"/>
        <a:buFont typeface="Wingdings" pitchFamily="2" charset="2"/>
        <a:buChar char="§"/>
        <a:defRPr sz="12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5813" indent="-227013" algn="l" defTabSz="455613" rtl="0" eaLnBrk="0" fontAlgn="base" hangingPunct="0">
        <a:spcBef>
          <a:spcPct val="0"/>
        </a:spcBef>
        <a:spcAft>
          <a:spcPts val="1200"/>
        </a:spcAft>
        <a:buClr>
          <a:srgbClr val="BFBFBF"/>
        </a:buClr>
        <a:buSzPct val="75000"/>
        <a:buFont typeface="Wingdings" pitchFamily="2" charset="2"/>
        <a:buChar char="u"/>
        <a:defRPr sz="1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Chart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84250" y="1441450"/>
            <a:ext cx="7437438" cy="995363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sz="3200" cap="none" dirty="0">
                <a:ea typeface="+mj-ea"/>
              </a:rPr>
              <a:t>Cost Analysis of Universal Screening vs. Risk Factor-Based Screening for MRSA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919163" y="2755900"/>
            <a:ext cx="31400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tx2"/>
                </a:solidFill>
              </a:rPr>
              <a:t>Dr. Virginia Roth</a:t>
            </a:r>
          </a:p>
          <a:p>
            <a:pPr eaLnBrk="1" hangingPunct="1"/>
            <a:r>
              <a:rPr lang="en-US" altLang="en-US" b="1">
                <a:solidFill>
                  <a:schemeClr val="tx2"/>
                </a:solidFill>
              </a:rPr>
              <a:t>The Ottawa Hospital</a:t>
            </a:r>
          </a:p>
        </p:txBody>
      </p:sp>
      <p:sp>
        <p:nvSpPr>
          <p:cNvPr id="20483" name="TextBox 10"/>
          <p:cNvSpPr txBox="1">
            <a:spLocks noChangeArrowheads="1"/>
          </p:cNvSpPr>
          <p:nvPr/>
        </p:nvSpPr>
        <p:spPr bwMode="auto">
          <a:xfrm>
            <a:off x="3262313" y="6548438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800" b="1"/>
              <a:t>www.webbertraining.com</a:t>
            </a: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7504113" y="6575425"/>
            <a:ext cx="1671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1800" b="1"/>
              <a:t>April 27, 2017</a:t>
            </a:r>
          </a:p>
        </p:txBody>
      </p:sp>
      <p:sp>
        <p:nvSpPr>
          <p:cNvPr id="20485" name="TextBox 2"/>
          <p:cNvSpPr txBox="1">
            <a:spLocks noChangeArrowheads="1"/>
          </p:cNvSpPr>
          <p:nvPr/>
        </p:nvSpPr>
        <p:spPr bwMode="auto">
          <a:xfrm>
            <a:off x="927100" y="4271963"/>
            <a:ext cx="3121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tx2"/>
                </a:solidFill>
              </a:rPr>
              <a:t>Hosted by Nicole Kenny</a:t>
            </a:r>
          </a:p>
          <a:p>
            <a:pPr eaLnBrk="1" hangingPunct="1"/>
            <a:r>
              <a:rPr lang="en-US" altLang="en-US" sz="2000" b="1">
                <a:solidFill>
                  <a:schemeClr val="tx2"/>
                </a:solidFill>
              </a:rPr>
              <a:t>Virox Technologies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4"/>
          <p:cNvSpPr>
            <a:spLocks noGrp="1"/>
          </p:cNvSpPr>
          <p:nvPr>
            <p:ph idx="1"/>
          </p:nvPr>
        </p:nvSpPr>
        <p:spPr>
          <a:xfrm>
            <a:off x="722313" y="1547813"/>
            <a:ext cx="7772400" cy="409892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Risk-factor based (targeted) admission screening limited: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Compliance 30 – 70%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Missed Community MRSA</a:t>
            </a:r>
          </a:p>
          <a:p>
            <a:pPr lvl="1"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Economic models supported universal screening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Projected &gt; $400,000 annual savings</a:t>
            </a:r>
          </a:p>
          <a:p>
            <a:pPr lvl="1"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Recent switch to PCR testing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Our Burning Platform for Change</a:t>
            </a:r>
          </a:p>
        </p:txBody>
      </p:sp>
      <p:sp>
        <p:nvSpPr>
          <p:cNvPr id="35843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2038A98-12C7-480D-A554-1C5F485D90BB}" type="slidenum">
              <a:rPr lang="en-US" altLang="en-US" sz="1800">
                <a:solidFill>
                  <a:srgbClr val="0033A0"/>
                </a:solidFill>
              </a:rPr>
              <a:pPr/>
              <a:t>10</a:t>
            </a:fld>
            <a:endParaRPr lang="en-US" altLang="en-US" sz="1800">
              <a:solidFill>
                <a:srgbClr val="0033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8513" y="5572125"/>
            <a:ext cx="5219700" cy="31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+mn-lt"/>
              </a:rPr>
              <a:t>Lee</a:t>
            </a:r>
            <a:r>
              <a:rPr lang="en-US" sz="1467" dirty="0">
                <a:latin typeface="+mn-lt"/>
              </a:rPr>
              <a:t> et al. Infect Control </a:t>
            </a:r>
            <a:r>
              <a:rPr lang="en-US" sz="1467" dirty="0" err="1">
                <a:latin typeface="+mn-lt"/>
              </a:rPr>
              <a:t>Hosp</a:t>
            </a:r>
            <a:r>
              <a:rPr lang="en-US" sz="1467" dirty="0">
                <a:latin typeface="+mn-lt"/>
              </a:rPr>
              <a:t> </a:t>
            </a:r>
            <a:r>
              <a:rPr lang="en-US" sz="1467" dirty="0" err="1">
                <a:latin typeface="+mn-lt"/>
              </a:rPr>
              <a:t>Epidemiol</a:t>
            </a:r>
            <a:r>
              <a:rPr lang="en-US" sz="1467" dirty="0">
                <a:latin typeface="+mn-lt"/>
              </a:rPr>
              <a:t> 2010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16AF04B-0DC1-4619-B757-9541B7B045AF}" type="slidenum">
              <a:rPr lang="en-US" altLang="en-US" sz="1800">
                <a:solidFill>
                  <a:srgbClr val="0033A0"/>
                </a:solidFill>
              </a:rPr>
              <a:pPr/>
              <a:t>11</a:t>
            </a:fld>
            <a:endParaRPr lang="en-US" altLang="en-US" sz="1800">
              <a:solidFill>
                <a:srgbClr val="0033A0"/>
              </a:solidFill>
            </a:endParaRP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722313" y="1425575"/>
            <a:ext cx="6757987" cy="41116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Assess the impact of universal admission screening on healthcare-associated MRSA rates</a:t>
            </a:r>
          </a:p>
          <a:p>
            <a:pPr lvl="1" eaLnBrk="1" hangingPunct="1">
              <a:lnSpc>
                <a:spcPct val="110000"/>
              </a:lnSpc>
            </a:pPr>
            <a:r>
              <a:rPr lang="en-CA" altLang="en-US" sz="2000" smtClean="0">
                <a:latin typeface="Arial" pitchFamily="34" charset="0"/>
                <a:cs typeface="Arial" pitchFamily="34" charset="0"/>
              </a:rPr>
              <a:t>All patients admitted through the ED </a:t>
            </a:r>
          </a:p>
          <a:p>
            <a:pPr lvl="1" eaLnBrk="1" hangingPunct="1">
              <a:lnSpc>
                <a:spcPct val="110000"/>
              </a:lnSpc>
            </a:pPr>
            <a:r>
              <a:rPr lang="en-CA" altLang="en-US" sz="2000" smtClean="0">
                <a:latin typeface="Arial" pitchFamily="34" charset="0"/>
                <a:cs typeface="Arial" pitchFamily="34" charset="0"/>
              </a:rPr>
              <a:t>All elective admissions</a:t>
            </a:r>
          </a:p>
          <a:p>
            <a:pPr lvl="1" eaLnBrk="1" hangingPunct="1">
              <a:lnSpc>
                <a:spcPct val="110000"/>
              </a:lnSpc>
            </a:pPr>
            <a:r>
              <a:rPr lang="en-CA" altLang="en-US" sz="2000" smtClean="0">
                <a:latin typeface="Arial" pitchFamily="34" charset="0"/>
                <a:cs typeface="Arial" pitchFamily="34" charset="0"/>
              </a:rPr>
              <a:t>All patients transferred from another institution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Ø"/>
            </a:pPr>
            <a:endParaRPr lang="en-US" altLang="en-US" sz="6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000" smtClean="0">
                <a:latin typeface="Arial" pitchFamily="34" charset="0"/>
                <a:cs typeface="Arial" pitchFamily="34" charset="0"/>
              </a:rPr>
              <a:t>Compare the annual and per patient costs of universal versus risk factor-based MRSA screening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Objectives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idx="1"/>
          </p:nvPr>
        </p:nvSpPr>
        <p:spPr>
          <a:xfrm>
            <a:off x="722313" y="1425575"/>
            <a:ext cx="7772400" cy="4100513"/>
          </a:xfrm>
        </p:spPr>
        <p:txBody>
          <a:bodyPr/>
          <a:lstStyle/>
          <a:p>
            <a:pPr eaLnBrk="1" hangingPunct="1">
              <a:spcAft>
                <a:spcPts val="663"/>
              </a:spcAft>
              <a:buFont typeface="Lucida Grande"/>
              <a:buNone/>
            </a:pPr>
            <a:r>
              <a:rPr lang="en-CA" altLang="en-US" sz="17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Quasi-experimental </a:t>
            </a:r>
          </a:p>
          <a:p>
            <a:pPr eaLnBrk="1" hangingPunct="1">
              <a:spcAft>
                <a:spcPts val="663"/>
              </a:spcAft>
            </a:pPr>
            <a:r>
              <a:rPr lang="en-CA" altLang="en-US" sz="17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Risk Factor-Based Screening: 24 mo</a:t>
            </a:r>
          </a:p>
          <a:p>
            <a:pPr eaLnBrk="1" hangingPunct="1">
              <a:spcAft>
                <a:spcPts val="663"/>
              </a:spcAft>
            </a:pPr>
            <a:r>
              <a:rPr lang="en-CA" altLang="en-US" sz="17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Universal Screening: 20 mo</a:t>
            </a:r>
          </a:p>
          <a:p>
            <a:pPr eaLnBrk="1" hangingPunct="1">
              <a:spcAft>
                <a:spcPts val="663"/>
              </a:spcAft>
              <a:buFont typeface="Lucida Grande"/>
              <a:buNone/>
            </a:pPr>
            <a:endParaRPr lang="en-CA" altLang="en-US" sz="170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eaLnBrk="1" hangingPunct="1">
              <a:spcAft>
                <a:spcPts val="663"/>
              </a:spcAft>
              <a:buFont typeface="Lucida Grande"/>
              <a:buNone/>
            </a:pPr>
            <a:r>
              <a:rPr lang="en-CA" altLang="en-US" sz="17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1</a:t>
            </a:r>
            <a:r>
              <a:rPr lang="en-CA" altLang="en-US" sz="1700" baseline="300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o</a:t>
            </a:r>
            <a:r>
              <a:rPr lang="en-CA" altLang="en-US" sz="17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outcome: HCA-MRSA acquisition per 100,000 patient-days</a:t>
            </a:r>
          </a:p>
          <a:p>
            <a:pPr eaLnBrk="1" hangingPunct="1">
              <a:spcAft>
                <a:spcPts val="663"/>
              </a:spcAft>
            </a:pPr>
            <a:r>
              <a:rPr lang="en-CA" altLang="en-US" sz="17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Segmented regression analysis</a:t>
            </a:r>
          </a:p>
          <a:p>
            <a:pPr eaLnBrk="1" hangingPunct="1">
              <a:spcAft>
                <a:spcPts val="663"/>
              </a:spcAft>
            </a:pPr>
            <a:endParaRPr lang="en-CA" altLang="en-US" sz="170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eaLnBrk="1" hangingPunct="1">
              <a:spcAft>
                <a:spcPts val="663"/>
              </a:spcAft>
              <a:buFont typeface="Lucida Grande"/>
              <a:buNone/>
            </a:pPr>
            <a:r>
              <a:rPr lang="en-CA" altLang="en-US" sz="17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en-CA" altLang="en-US" sz="1700" baseline="300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o</a:t>
            </a:r>
            <a:r>
              <a:rPr lang="en-CA" altLang="en-US" sz="17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outcomes (to account for threats to validity)</a:t>
            </a:r>
          </a:p>
          <a:p>
            <a:pPr eaLnBrk="1" hangingPunct="1">
              <a:spcAft>
                <a:spcPts val="663"/>
              </a:spcAft>
            </a:pPr>
            <a:r>
              <a:rPr lang="en-CA" altLang="en-US" sz="17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Incidence of HCA - </a:t>
            </a:r>
            <a:r>
              <a:rPr lang="en-CA" altLang="en-US" sz="1700" i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C. difficile</a:t>
            </a:r>
          </a:p>
          <a:p>
            <a:pPr eaLnBrk="1" hangingPunct="1">
              <a:spcAft>
                <a:spcPts val="663"/>
              </a:spcAft>
            </a:pPr>
            <a:r>
              <a:rPr lang="en-CA" altLang="en-US" sz="17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Mupirocin use</a:t>
            </a:r>
          </a:p>
          <a:p>
            <a:pPr eaLnBrk="1" hangingPunct="1">
              <a:spcAft>
                <a:spcPts val="663"/>
              </a:spcAft>
            </a:pPr>
            <a:r>
              <a:rPr lang="en-CA" altLang="en-US" sz="17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Regional MRSA rates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CA" altLang="en-US" dirty="0">
                <a:latin typeface="Verdana" panose="020B0604030504040204" pitchFamily="34" charset="0"/>
                <a:ea typeface="+mj-ea"/>
                <a:cs typeface="Verdana" panose="020B0604030504040204" pitchFamily="34" charset="0"/>
              </a:rPr>
              <a:t>Study Design</a:t>
            </a:r>
          </a:p>
        </p:txBody>
      </p:sp>
      <p:sp>
        <p:nvSpPr>
          <p:cNvPr id="39939" name="Footer Placeholder 3"/>
          <p:cNvSpPr txBox="1">
            <a:spLocks noGrp="1"/>
          </p:cNvSpPr>
          <p:nvPr/>
        </p:nvSpPr>
        <p:spPr bwMode="auto"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en-CA" altLang="en-US" sz="1200">
              <a:solidFill>
                <a:srgbClr val="990000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0033A0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722313" y="1425575"/>
            <a:ext cx="7772400" cy="410051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Screening swabs from nares, rectum and open wounds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Incubated overnight in broth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Tested using RT-PCR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Culture confirmation of PCR positive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Results available within 24 hr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Lab Methods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5B53E85-FF84-4900-AC6D-080355E4C812}" type="slidenum">
              <a:rPr lang="en-US" altLang="en-US" sz="1800">
                <a:solidFill>
                  <a:srgbClr val="0033A0"/>
                </a:solidFill>
              </a:rPr>
              <a:pPr/>
              <a:t>13</a:t>
            </a:fld>
            <a:endParaRPr lang="en-US" altLang="en-US" sz="1800">
              <a:solidFill>
                <a:srgbClr val="0033A0"/>
              </a:solidFill>
            </a:endParaRPr>
          </a:p>
        </p:txBody>
      </p:sp>
      <p:pic>
        <p:nvPicPr>
          <p:cNvPr id="41988" name="Picture 4" descr="SC_product_crop_big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4064000"/>
            <a:ext cx="29559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swabs in b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931988"/>
            <a:ext cx="2252663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Cost Analysis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>
          <a:xfrm>
            <a:off x="722313" y="1425575"/>
            <a:ext cx="7772400" cy="5002213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Operational costs of screening 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Specimen collection, lab costs</a:t>
            </a:r>
          </a:p>
          <a:p>
            <a:pPr lvl="1" eaLnBrk="1" hangingPunct="1"/>
            <a:endParaRPr lang="en-US" altLang="en-US" sz="2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Costs of additional cases identified 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Infection control, contact precautions, housekeeping, private room</a:t>
            </a:r>
          </a:p>
          <a:p>
            <a:pPr lvl="1" eaLnBrk="1" hangingPunct="1"/>
            <a:endParaRPr lang="en-US" altLang="en-US" sz="2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Cost savings of fewer nosocomial cases 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Healthcare costs of colonization &amp; infection</a:t>
            </a:r>
          </a:p>
          <a:p>
            <a:pPr lvl="1" eaLnBrk="1" hangingPunct="1"/>
            <a:endParaRPr lang="en-US" altLang="en-US" sz="2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Sensitivity analysis </a:t>
            </a:r>
          </a:p>
          <a:p>
            <a:pPr eaLnBrk="1" hangingPunct="1">
              <a:buFont typeface="Lucida Grande"/>
              <a:buNone/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6B821F0-7F4A-4140-8595-E60571E055B1}" type="slidenum">
              <a:rPr lang="en-US" altLang="en-US" sz="1800">
                <a:solidFill>
                  <a:srgbClr val="0033A0"/>
                </a:solidFill>
              </a:rPr>
              <a:pPr/>
              <a:t>14</a:t>
            </a:fld>
            <a:endParaRPr lang="en-US" altLang="en-US" sz="1800">
              <a:solidFill>
                <a:srgbClr val="0033A0"/>
              </a:solidFill>
            </a:endParaRPr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4316413"/>
            <a:ext cx="5900737" cy="1974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1888" y="4832350"/>
            <a:ext cx="1360487" cy="236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dirty="0">
                <a:latin typeface="+mn-lt"/>
              </a:rPr>
              <a:t>2016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CA" altLang="en-US" dirty="0">
                <a:latin typeface="Verdana" panose="020B0604030504040204" pitchFamily="34" charset="0"/>
                <a:ea typeface="+mj-ea"/>
                <a:cs typeface="Verdana" panose="020B0604030504040204" pitchFamily="34" charset="0"/>
              </a:rPr>
              <a:t>Methods – Decision Model</a:t>
            </a:r>
          </a:p>
        </p:txBody>
      </p:sp>
      <p:sp>
        <p:nvSpPr>
          <p:cNvPr id="46082" name="Footer Placeholder 3"/>
          <p:cNvSpPr txBox="1">
            <a:spLocks noGrp="1"/>
          </p:cNvSpPr>
          <p:nvPr/>
        </p:nvSpPr>
        <p:spPr bwMode="auto"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en-CA" altLang="en-US" sz="1200">
              <a:solidFill>
                <a:srgbClr val="990000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428750"/>
            <a:ext cx="83756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0033A0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CA" altLang="en-US" dirty="0">
                <a:latin typeface="Verdana" panose="020B0604030504040204" pitchFamily="34" charset="0"/>
                <a:ea typeface="+mj-ea"/>
                <a:cs typeface="Verdana" panose="020B0604030504040204" pitchFamily="34" charset="0"/>
              </a:rPr>
              <a:t>Results – Study Population</a:t>
            </a:r>
          </a:p>
        </p:txBody>
      </p:sp>
      <p:graphicFrame>
        <p:nvGraphicFramePr>
          <p:cNvPr id="209183" name="Group 287"/>
          <p:cNvGraphicFramePr>
            <a:graphicFrameLocks noGrp="1"/>
          </p:cNvGraphicFramePr>
          <p:nvPr>
            <p:ph idx="4294967295"/>
          </p:nvPr>
        </p:nvGraphicFramePr>
        <p:xfrm>
          <a:off x="528638" y="1600200"/>
          <a:ext cx="8362950" cy="4322763"/>
        </p:xfrm>
        <a:graphic>
          <a:graphicData uri="http://schemas.openxmlformats.org/drawingml/2006/table">
            <a:tbl>
              <a:tblPr/>
              <a:tblGrid>
                <a:gridCol w="3835400"/>
                <a:gridCol w="2357437"/>
                <a:gridCol w="2170113"/>
              </a:tblGrid>
              <a:tr h="668338">
                <a:tc>
                  <a:txBody>
                    <a:bodyPr/>
                    <a:lstStyle>
                      <a:lvl1pPr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</a:endParaRP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Risk-Factor Screening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Jan 2006 – Dec 2007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Universal Screening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Jan 2008 – Aug 2009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Number of Admissions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76,273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61,782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Number Screened (%)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22,271 (29.2)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51,815 (83.8)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Total MRSA positive cases on admission (% of admissions)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745 (1.0)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1,621 (2.6)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MRSA Detection Rate per 1,000 admissions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9.8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26.2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Nosocomial MRSA Cases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323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321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Nosocomial MRSA rate /100,000 pt days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41.8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47.5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MRSA Bacteremia Cases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MRSA Bacteremia rate /100,000 pt days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1.8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90552" marR="905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72" name="Footer Placeholder 3"/>
          <p:cNvSpPr txBox="1">
            <a:spLocks noGrp="1"/>
          </p:cNvSpPr>
          <p:nvPr/>
        </p:nvSpPr>
        <p:spPr bwMode="auto"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en-CA" altLang="en-US" sz="1200">
              <a:solidFill>
                <a:srgbClr val="990000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sp>
        <p:nvSpPr>
          <p:cNvPr id="4817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0033A0"/>
                </a:solidFill>
              </a:rPr>
              <a:t>1</a:t>
            </a:r>
            <a:fld id="{1BCF1BDB-FE09-4460-BDB4-D58471B6C352}" type="slidenum">
              <a:rPr lang="en-US" altLang="en-US" sz="1800">
                <a:solidFill>
                  <a:srgbClr val="0033A0"/>
                </a:solidFill>
              </a:rPr>
              <a:pPr/>
              <a:t>16</a:t>
            </a:fld>
            <a:endParaRPr lang="en-US" altLang="en-US" sz="1800">
              <a:solidFill>
                <a:srgbClr val="0033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175" y="968375"/>
            <a:ext cx="7613650" cy="5076825"/>
          </a:xfr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CA" altLang="en-US" sz="1800" cap="none" smtClean="0">
                <a:latin typeface="Verdana" pitchFamily="34" charset="0"/>
                <a:cs typeface="Arial" pitchFamily="34" charset="0"/>
              </a:rPr>
              <a:t>Healthcare-Associated MRSA Rates Pre- and Post-Intervention (Per 100,000 Patient Days)</a:t>
            </a:r>
            <a:endParaRPr lang="en-CA" altLang="en-US" sz="1800" i="1" cap="none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50179" name="Footer Placeholder 3"/>
          <p:cNvSpPr txBox="1">
            <a:spLocks noGrp="1"/>
          </p:cNvSpPr>
          <p:nvPr/>
        </p:nvSpPr>
        <p:spPr bwMode="auto"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en-CA" altLang="en-US" sz="1200">
              <a:solidFill>
                <a:srgbClr val="990000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0033A0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CA" altLang="en-US" dirty="0">
                <a:latin typeface="Verdana" panose="020B0604030504040204" pitchFamily="34" charset="0"/>
                <a:ea typeface="+mj-ea"/>
                <a:cs typeface="Verdana" panose="020B0604030504040204" pitchFamily="34" charset="0"/>
              </a:rPr>
              <a:t>Segmented regression modeling</a:t>
            </a:r>
          </a:p>
        </p:txBody>
      </p:sp>
      <p:sp>
        <p:nvSpPr>
          <p:cNvPr id="52226" name="Footer Placeholder 3"/>
          <p:cNvSpPr txBox="1">
            <a:spLocks noGrp="1"/>
          </p:cNvSpPr>
          <p:nvPr/>
        </p:nvSpPr>
        <p:spPr bwMode="auto">
          <a:xfrm>
            <a:off x="3886200" y="60198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en-CA" altLang="en-US" sz="1200">
              <a:solidFill>
                <a:srgbClr val="990000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49263" y="1706563"/>
          <a:ext cx="8218487" cy="4800600"/>
        </p:xfrm>
        <a:graphic>
          <a:graphicData uri="http://schemas.openxmlformats.org/drawingml/2006/table">
            <a:tbl>
              <a:tblPr/>
              <a:tblGrid>
                <a:gridCol w="2295525"/>
                <a:gridCol w="719137"/>
                <a:gridCol w="758825"/>
                <a:gridCol w="719138"/>
                <a:gridCol w="728662"/>
                <a:gridCol w="719138"/>
                <a:gridCol w="822325"/>
                <a:gridCol w="742950"/>
                <a:gridCol w="712787"/>
              </a:tblGrid>
              <a:tr h="669925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MRSA Rates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CDI Rates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Mupirocin Prescription Rates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Regional MRSA Rates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 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 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 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Rate 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p-value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</a:tr>
              <a:tr h="669925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Baseline rate per 100,000 pt-days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46.79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41.01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76.22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7.39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</a:tr>
              <a:tr h="1117600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 in pre-intervention rate 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(24 month risk factor screening period)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0.40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0.482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-0.95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0.026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0.70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0.155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0.017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</a:tr>
              <a:tr h="893763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 in pre-post rate 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(Immediate rate difference) 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-1.11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0.923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12.52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0.142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3.93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0.694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0.83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0.316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</a:tr>
              <a:tr h="893763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Change in post-intervention rate 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(20 month universal screening period)</a:t>
                      </a:r>
                      <a:endParaRPr kumimoji="0" lang="en-US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-0.21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0.826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0.24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0.753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-0.78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0.331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-0.20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0.004</a:t>
                      </a:r>
                      <a:endParaRPr kumimoji="0" lang="en-US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089" marR="480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</a:tr>
            </a:tbl>
          </a:graphicData>
        </a:graphic>
      </p:graphicFrame>
      <p:sp>
        <p:nvSpPr>
          <p:cNvPr id="522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0033A0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91D953C-E221-4A90-941D-3253991BA18F}" type="slidenum">
              <a:rPr lang="en-US" altLang="en-US" sz="1800">
                <a:solidFill>
                  <a:srgbClr val="0033A0"/>
                </a:solidFill>
              </a:rPr>
              <a:pPr/>
              <a:t>19</a:t>
            </a:fld>
            <a:endParaRPr lang="en-US" altLang="en-US" sz="1800">
              <a:solidFill>
                <a:srgbClr val="0033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Cost Analysis of risk factor-based vs universal admission screening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300038" y="1758950"/>
          <a:ext cx="5995987" cy="4146550"/>
        </p:xfrm>
        <a:graphic>
          <a:graphicData uri="http://schemas.openxmlformats.org/drawingml/2006/table">
            <a:tbl>
              <a:tblPr/>
              <a:tblGrid>
                <a:gridCol w="1498600"/>
                <a:gridCol w="1500187"/>
                <a:gridCol w="1498600"/>
                <a:gridCol w="1498600"/>
              </a:tblGrid>
              <a:tr h="1585913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% Patients Screened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Annual Cost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Cost per Patient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4075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Risk Factor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30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$780,000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$128.03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4075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Universal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83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$1.94M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$145.79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54075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Difference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$1.16M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$17.76</a:t>
                      </a:r>
                    </a:p>
                  </a:txBody>
                  <a:tcPr marL="121921" marR="121921" marT="60979" marB="609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302" name="Chart 9"/>
          <p:cNvGraphicFramePr>
            <a:graphicFrameLocks/>
          </p:cNvGraphicFramePr>
          <p:nvPr/>
        </p:nvGraphicFramePr>
        <p:xfrm>
          <a:off x="4968875" y="3616325"/>
          <a:ext cx="5632450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Chart" r:id="rId4" imgW="5644429" imgH="3511006" progId="Excel.Chart.8">
                  <p:embed/>
                </p:oleObj>
              </mc:Choice>
              <mc:Fallback>
                <p:oleObj name="Chart" r:id="rId4" imgW="5644429" imgH="3511006" progId="Excel.Chart.8">
                  <p:embed/>
                  <p:pic>
                    <p:nvPicPr>
                      <p:cNvPr id="0" name="Char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3616325"/>
                        <a:ext cx="5632450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8763" y="5975350"/>
            <a:ext cx="53927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Universal Screening Costs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412750"/>
            <a:ext cx="7772400" cy="8683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Aft>
                <a:spcPts val="800"/>
              </a:spcAft>
            </a:pPr>
            <a:r>
              <a:rPr lang="en-US" altLang="en-US" sz="1600" cap="none" smtClean="0">
                <a:latin typeface="Arial" pitchFamily="34" charset="0"/>
                <a:cs typeface="Arial" pitchFamily="34" charset="0"/>
              </a:rPr>
              <a:t>Methicillin-Resistant S</a:t>
            </a:r>
            <a:r>
              <a:rPr lang="en-US" altLang="en-US" sz="1600" i="1" cap="none" smtClean="0">
                <a:latin typeface="Arial" pitchFamily="34" charset="0"/>
                <a:cs typeface="Arial" pitchFamily="34" charset="0"/>
              </a:rPr>
              <a:t>taphylococcus aureus</a:t>
            </a:r>
            <a:r>
              <a:rPr lang="en-US" altLang="en-US" sz="1600" cap="none" smtClean="0">
                <a:latin typeface="Arial" pitchFamily="34" charset="0"/>
                <a:cs typeface="Arial" pitchFamily="34" charset="0"/>
              </a:rPr>
              <a:t> (MRSA) </a:t>
            </a:r>
            <a:r>
              <a:rPr lang="en-US" altLang="en-US" sz="3400" cap="none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3400" cap="none" smtClean="0">
                <a:latin typeface="Arial" pitchFamily="34" charset="0"/>
                <a:cs typeface="Arial" pitchFamily="34" charset="0"/>
              </a:rPr>
            </a:br>
            <a:r>
              <a:rPr lang="en-US" altLang="en-US" sz="3200" cap="none" smtClean="0"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1850" y="1435100"/>
            <a:ext cx="8312150" cy="4032250"/>
          </a:xfrm>
        </p:spPr>
        <p:txBody>
          <a:bodyPr rtlCol="0">
            <a:normAutofit fontScale="92500" lnSpcReduction="10000"/>
          </a:bodyPr>
          <a:lstStyle/>
          <a:p>
            <a:pPr marL="287993" indent="-287993" defTabSz="457189" eaLnBrk="1" fontAlgn="auto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89" dirty="0">
                <a:ea typeface="+mn-ea"/>
              </a:rPr>
              <a:t>Compared to MSSA</a:t>
            </a:r>
          </a:p>
          <a:p>
            <a:pPr marL="539737" lvl="1" indent="-215995" defTabSz="457189" eaLnBrk="1" fontAlgn="auto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2133" dirty="0">
                <a:ea typeface="+mn-ea"/>
              </a:rPr>
              <a:t>Increased cost ($3,700 per infection)</a:t>
            </a:r>
          </a:p>
          <a:p>
            <a:pPr marL="1142971" lvl="2" indent="-228594" defTabSz="457189" eaLnBrk="1" fontAlgn="auto" hangingPunct="1">
              <a:lnSpc>
                <a:spcPct val="120000"/>
              </a:lnSpc>
              <a:spcBef>
                <a:spcPts val="0"/>
              </a:spcBef>
              <a:buClr>
                <a:schemeClr val="tx2">
                  <a:lumMod val="40000"/>
                  <a:lumOff val="60000"/>
                </a:schemeClr>
              </a:buClr>
              <a:defRPr/>
            </a:pPr>
            <a:r>
              <a:rPr lang="en-US" altLang="en-US" sz="1933" dirty="0">
                <a:ea typeface="+mn-ea"/>
              </a:rPr>
              <a:t>Higher readmission, length of stay</a:t>
            </a:r>
          </a:p>
          <a:p>
            <a:pPr marL="539737" lvl="1" indent="-215995" defTabSz="457189" eaLnBrk="1" fontAlgn="auto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2133" dirty="0">
                <a:ea typeface="+mn-ea"/>
              </a:rPr>
              <a:t>Increased mortality </a:t>
            </a:r>
          </a:p>
          <a:p>
            <a:pPr marL="539737" lvl="1" indent="-215995" defTabSz="457189" eaLnBrk="1" fontAlgn="auto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2133" dirty="0">
                <a:ea typeface="+mn-ea"/>
              </a:rPr>
              <a:t>Fewer therapeutic options </a:t>
            </a:r>
          </a:p>
          <a:p>
            <a:pPr marL="287993" indent="-287993" defTabSz="457189" eaLnBrk="1" fontAlgn="auto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89" dirty="0">
                <a:ea typeface="+mn-ea"/>
              </a:rPr>
              <a:t>Colonization precedes infection (10:1)</a:t>
            </a:r>
          </a:p>
          <a:p>
            <a:pPr marL="539737" lvl="1" indent="-215995" defTabSz="457189" eaLnBrk="1" fontAlgn="auto" hangingPunct="1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en-US" sz="2289" dirty="0">
                <a:ea typeface="+mn-ea"/>
              </a:rPr>
              <a:t>Can persist for months – years</a:t>
            </a:r>
          </a:p>
          <a:p>
            <a:pPr marL="287993" indent="-287993" defTabSz="457189" eaLnBrk="1" fontAlgn="auto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2489" dirty="0">
                <a:ea typeface="+mn-ea"/>
              </a:rPr>
              <a:t>Emergence of community MRSA in 1998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8400" y="5711825"/>
            <a:ext cx="4692650" cy="544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 err="1">
                <a:latin typeface="+mn-lt"/>
              </a:rPr>
              <a:t>Tansarli</a:t>
            </a:r>
            <a:r>
              <a:rPr lang="en-US" sz="1467" b="1" dirty="0">
                <a:latin typeface="+mn-lt"/>
              </a:rPr>
              <a:t> </a:t>
            </a:r>
            <a:r>
              <a:rPr lang="en-US" sz="1467" dirty="0">
                <a:latin typeface="+mn-lt"/>
              </a:rPr>
              <a:t>et al. Expert Rev Anti Infect </a:t>
            </a:r>
            <a:r>
              <a:rPr lang="en-US" sz="1467" dirty="0" err="1">
                <a:latin typeface="+mn-lt"/>
              </a:rPr>
              <a:t>Ther</a:t>
            </a:r>
            <a:r>
              <a:rPr lang="en-US" sz="1467" dirty="0">
                <a:latin typeface="+mn-lt"/>
              </a:rPr>
              <a:t> 2013</a:t>
            </a:r>
            <a:r>
              <a:rPr lang="en-US" sz="1467" b="1" dirty="0">
                <a:latin typeface="+mn-lt"/>
              </a:rPr>
              <a:t>; </a:t>
            </a:r>
            <a:r>
              <a:rPr lang="en-US" sz="1467" b="1" dirty="0" err="1">
                <a:latin typeface="+mn-lt"/>
              </a:rPr>
              <a:t>Nathwani</a:t>
            </a:r>
            <a:r>
              <a:rPr lang="en-US" sz="1467" b="1" dirty="0">
                <a:latin typeface="+mn-lt"/>
              </a:rPr>
              <a:t> </a:t>
            </a:r>
            <a:r>
              <a:rPr lang="en-US" sz="1467" dirty="0">
                <a:latin typeface="+mn-lt"/>
              </a:rPr>
              <a:t>J Infect 2009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281113"/>
            <a:ext cx="27241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0033A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3"/>
          <p:cNvSpPr>
            <a:spLocks noGrp="1"/>
          </p:cNvSpPr>
          <p:nvPr>
            <p:ph idx="1"/>
          </p:nvPr>
        </p:nvSpPr>
        <p:spPr>
          <a:xfrm>
            <a:off x="722313" y="1662113"/>
            <a:ext cx="7772400" cy="3863975"/>
          </a:xfrm>
        </p:spPr>
        <p:txBody>
          <a:bodyPr/>
          <a:lstStyle/>
          <a:p>
            <a:pPr eaLnBrk="1" hangingPunct="1"/>
            <a:r>
              <a:rPr lang="en-US" altLang="en-US" sz="1700" smtClean="0">
                <a:latin typeface="Arial" pitchFamily="34" charset="0"/>
                <a:cs typeface="Arial" pitchFamily="34" charset="0"/>
              </a:rPr>
              <a:t>Universal screening less costly when: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MRSA prevalence is low (1-3%): $3.03 - $30.75 saved per patient screened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Acquisition rates are very high (&gt;60%): $0.74 saved per patient screened</a:t>
            </a:r>
          </a:p>
          <a:p>
            <a:pPr eaLnBrk="1" hangingPunct="1"/>
            <a:endParaRPr lang="en-US" altLang="en-US" sz="17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1700" smtClean="0">
                <a:latin typeface="Arial" pitchFamily="34" charset="0"/>
                <a:cs typeface="Arial" pitchFamily="34" charset="0"/>
              </a:rPr>
              <a:t>Little impact: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Probability of false negative, unknown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Probability of MRSA acquisition, MRSA infection</a:t>
            </a:r>
          </a:p>
          <a:p>
            <a:pPr lvl="1" eaLnBrk="1" hangingPunct="1"/>
            <a:endParaRPr lang="en-US" altLang="en-US" sz="170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US" altLang="en-US" sz="17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Sensitivity Analysis - Cost</a:t>
            </a:r>
          </a:p>
        </p:txBody>
      </p:sp>
      <p:sp>
        <p:nvSpPr>
          <p:cNvPr id="5529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221E547-4DF0-401E-8B4D-752A1941A1F5}" type="slidenum">
              <a:rPr lang="en-US" altLang="en-US" sz="1800">
                <a:solidFill>
                  <a:srgbClr val="0033A0"/>
                </a:solidFill>
              </a:rPr>
              <a:pPr/>
              <a:t>20</a:t>
            </a:fld>
            <a:endParaRPr lang="en-US" altLang="en-US" sz="1800">
              <a:solidFill>
                <a:srgbClr val="0033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2313" y="1425575"/>
            <a:ext cx="7772400" cy="4100513"/>
          </a:xfrm>
        </p:spPr>
        <p:txBody>
          <a:bodyPr rtlCol="0">
            <a:normAutofit/>
          </a:bodyPr>
          <a:lstStyle/>
          <a:p>
            <a:pPr marL="0" indent="0" defTabSz="457189" eaLnBrk="1" fontAlgn="auto" hangingPunct="1">
              <a:lnSpc>
                <a:spcPct val="150000"/>
              </a:lnSpc>
              <a:spcBef>
                <a:spcPts val="0"/>
              </a:spcBef>
              <a:buFont typeface="Lucida Grande"/>
              <a:buNone/>
              <a:defRPr/>
            </a:pPr>
            <a:r>
              <a:rPr lang="en-US" sz="2667" dirty="0">
                <a:ea typeface="+mn-ea"/>
              </a:rPr>
              <a:t>Universal screening (vs Risk factor-based):</a:t>
            </a:r>
          </a:p>
          <a:p>
            <a:pPr marL="287993" indent="-287993" defTabSz="457189" eaLnBrk="1" fontAlgn="auto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667" dirty="0">
                <a:ea typeface="+mn-ea"/>
              </a:rPr>
              <a:t>Improved MRSA detection 3-fold</a:t>
            </a:r>
          </a:p>
          <a:p>
            <a:pPr marL="287993" indent="-287993" defTabSz="457189" eaLnBrk="1" fontAlgn="auto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667" dirty="0">
                <a:ea typeface="+mn-ea"/>
              </a:rPr>
              <a:t>Did not reduce MRSA acquisition</a:t>
            </a:r>
          </a:p>
          <a:p>
            <a:pPr marL="287993" indent="-287993" defTabSz="457189" eaLnBrk="1" fontAlgn="auto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667" dirty="0">
                <a:ea typeface="+mn-ea"/>
              </a:rPr>
              <a:t>Did not impact MRSA bacteremia</a:t>
            </a:r>
          </a:p>
          <a:p>
            <a:pPr marL="287993" indent="-287993" defTabSz="457189" eaLnBrk="1" fontAlgn="auto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667" dirty="0">
                <a:ea typeface="+mn-ea"/>
              </a:rPr>
              <a:t>Cost an additional $17.75 per patient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sz="2933" dirty="0">
                <a:ea typeface="+mj-ea"/>
              </a:rPr>
              <a:t>Conclusions</a:t>
            </a:r>
          </a:p>
        </p:txBody>
      </p:sp>
      <p:sp>
        <p:nvSpPr>
          <p:cNvPr id="5734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58CC1E-DD68-4F23-9753-8597BE47C34E}" type="slidenum">
              <a:rPr lang="en-US" altLang="en-US" sz="1800">
                <a:solidFill>
                  <a:srgbClr val="0033A0"/>
                </a:solidFill>
              </a:rPr>
              <a:pPr/>
              <a:t>21</a:t>
            </a:fld>
            <a:endParaRPr lang="en-US" altLang="en-US" sz="1800">
              <a:solidFill>
                <a:srgbClr val="0033A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722313" y="1425575"/>
            <a:ext cx="7772400" cy="4100513"/>
          </a:xfrm>
        </p:spPr>
        <p:txBody>
          <a:bodyPr/>
          <a:lstStyle/>
          <a:p>
            <a:pPr eaLnBrk="1" hangingPunct="1">
              <a:spcAft>
                <a:spcPts val="400"/>
              </a:spcAft>
            </a:pPr>
            <a:endParaRPr lang="en-US" altLang="en-US" sz="25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400"/>
              </a:spcAft>
            </a:pPr>
            <a:r>
              <a:rPr lang="en-US" altLang="en-US" sz="2500" smtClean="0">
                <a:latin typeface="Arial" pitchFamily="34" charset="0"/>
                <a:cs typeface="Arial" pitchFamily="34" charset="0"/>
              </a:rPr>
              <a:t>Compliance with infection control practices &lt;100%</a:t>
            </a:r>
          </a:p>
          <a:p>
            <a:pPr eaLnBrk="1" hangingPunct="1">
              <a:spcAft>
                <a:spcPts val="400"/>
              </a:spcAft>
            </a:pPr>
            <a:endParaRPr lang="en-US" altLang="en-US" sz="25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400"/>
              </a:spcAft>
            </a:pPr>
            <a:r>
              <a:rPr lang="en-US" altLang="en-US" sz="2500" smtClean="0">
                <a:latin typeface="Arial" pitchFamily="34" charset="0"/>
                <a:cs typeface="Arial" pitchFamily="34" charset="0"/>
              </a:rPr>
              <a:t>Moderately low MRSA prevalence: 2.6%</a:t>
            </a:r>
          </a:p>
          <a:p>
            <a:pPr eaLnBrk="1" hangingPunct="1">
              <a:spcAft>
                <a:spcPts val="400"/>
              </a:spcAft>
            </a:pPr>
            <a:endParaRPr lang="en-US" altLang="en-US" sz="25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Aft>
                <a:spcPts val="400"/>
              </a:spcAft>
            </a:pPr>
            <a:r>
              <a:rPr lang="en-US" altLang="en-US" sz="2500" smtClean="0">
                <a:latin typeface="Arial" pitchFamily="34" charset="0"/>
                <a:cs typeface="Arial" pitchFamily="34" charset="0"/>
              </a:rPr>
              <a:t>84% admission screening compliance ≠ “universal”</a:t>
            </a:r>
          </a:p>
          <a:p>
            <a:pPr eaLnBrk="1" hangingPunct="1"/>
            <a:endParaRPr lang="en-US" altLang="en-US" sz="25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500" smtClean="0">
                <a:latin typeface="Arial" pitchFamily="34" charset="0"/>
                <a:cs typeface="Arial" pitchFamily="34" charset="0"/>
              </a:rPr>
              <a:t>Did not include impact of universal decolonization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WHY didn’t it work?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CC8CF18-EBC9-459D-912E-343B0C5CA68D}" type="slidenum">
              <a:rPr lang="en-US" altLang="en-US" sz="1800">
                <a:solidFill>
                  <a:srgbClr val="0033A0"/>
                </a:solidFill>
              </a:rPr>
              <a:pPr/>
              <a:t>22</a:t>
            </a:fld>
            <a:endParaRPr lang="en-US" altLang="en-US" sz="1800">
              <a:solidFill>
                <a:srgbClr val="0033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>
          <a:xfrm>
            <a:off x="722313" y="1452563"/>
            <a:ext cx="7772400" cy="4100512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Screening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Less costly rapid detection methods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Risk-factor based (depending on local epidemiology):</a:t>
            </a:r>
          </a:p>
          <a:p>
            <a:pPr lvl="2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All patients admitted through ED</a:t>
            </a:r>
          </a:p>
          <a:p>
            <a:pPr lvl="2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All direct transfers</a:t>
            </a:r>
          </a:p>
          <a:p>
            <a:pPr lvl="2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All admissions to ICU and Rehab</a:t>
            </a: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Strict adherence to infection control measures</a:t>
            </a:r>
          </a:p>
          <a:p>
            <a:pPr eaLnBrk="1" hangingPunct="1"/>
            <a:endParaRPr lang="en-US" altLang="en-US" sz="6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Consider universal decolonization</a:t>
            </a:r>
          </a:p>
          <a:p>
            <a:pPr lvl="1" eaLnBrk="1" hangingPunct="1"/>
            <a:r>
              <a:rPr lang="en-US" altLang="en-US" smtClean="0">
                <a:latin typeface="Arial" pitchFamily="34" charset="0"/>
                <a:cs typeface="Arial" pitchFamily="34" charset="0"/>
              </a:rPr>
              <a:t>May prevent </a:t>
            </a: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44% of colonization and 45% of infections 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What’s An ICP to Do?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2BF070-5AC8-4154-BCAC-BEBBC918DC9E}" type="slidenum">
              <a:rPr lang="en-US" altLang="en-US" sz="1800">
                <a:solidFill>
                  <a:srgbClr val="0033A0"/>
                </a:solidFill>
              </a:rPr>
              <a:pPr/>
              <a:t>23</a:t>
            </a:fld>
            <a:endParaRPr lang="en-US" altLang="en-US" sz="1800">
              <a:solidFill>
                <a:srgbClr val="0033A0"/>
              </a:solidFill>
            </a:endParaRPr>
          </a:p>
        </p:txBody>
      </p:sp>
      <p:pic>
        <p:nvPicPr>
          <p:cNvPr id="614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577850"/>
            <a:ext cx="2371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5588" y="5759450"/>
            <a:ext cx="5219700" cy="319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 err="1">
                <a:latin typeface="+mn-lt"/>
              </a:rPr>
              <a:t>Gidengil</a:t>
            </a:r>
            <a:r>
              <a:rPr lang="en-US" sz="1467" dirty="0">
                <a:latin typeface="+mn-lt"/>
              </a:rPr>
              <a:t> et al. Infect Control </a:t>
            </a:r>
            <a:r>
              <a:rPr lang="en-US" sz="1467" dirty="0" err="1">
                <a:latin typeface="+mn-lt"/>
              </a:rPr>
              <a:t>Hosp</a:t>
            </a:r>
            <a:r>
              <a:rPr lang="en-US" sz="1467" dirty="0">
                <a:latin typeface="+mn-lt"/>
              </a:rPr>
              <a:t> </a:t>
            </a:r>
            <a:r>
              <a:rPr lang="en-US" sz="1467" dirty="0" err="1">
                <a:latin typeface="+mn-lt"/>
              </a:rPr>
              <a:t>Epidemiol</a:t>
            </a:r>
            <a:r>
              <a:rPr lang="en-US" sz="1467" dirty="0">
                <a:latin typeface="+mn-lt"/>
              </a:rPr>
              <a:t> 2015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9" t="46284" r="25864" b="9232"/>
          <a:stretch>
            <a:fillRect/>
          </a:stretch>
        </p:blipFill>
        <p:spPr bwMode="auto">
          <a:xfrm>
            <a:off x="0" y="474663"/>
            <a:ext cx="9144000" cy="63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722313" y="1616075"/>
            <a:ext cx="7772400" cy="4100513"/>
          </a:xfrm>
        </p:spPr>
        <p:txBody>
          <a:bodyPr/>
          <a:lstStyle/>
          <a:p>
            <a:pPr eaLnBrk="1" hangingPunct="1"/>
            <a:r>
              <a:rPr lang="en-US" altLang="en-US" sz="2100" smtClean="0">
                <a:latin typeface="Arial" pitchFamily="34" charset="0"/>
                <a:cs typeface="Arial" pitchFamily="34" charset="0"/>
              </a:rPr>
              <a:t>Spread by direct contact</a:t>
            </a:r>
          </a:p>
          <a:p>
            <a:pPr eaLnBrk="1" hangingPunct="1"/>
            <a:r>
              <a:rPr lang="en-US" altLang="en-US" sz="2100" smtClean="0">
                <a:latin typeface="Arial" pitchFamily="34" charset="0"/>
                <a:cs typeface="Arial" pitchFamily="34" charset="0"/>
              </a:rPr>
              <a:t>Asymptomatic MRSA carriers </a:t>
            </a:r>
            <a:r>
              <a:rPr lang="en-US" altLang="en-US" sz="210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US" sz="2100" smtClean="0">
                <a:latin typeface="Arial" pitchFamily="34" charset="0"/>
                <a:cs typeface="Arial" pitchFamily="34" charset="0"/>
              </a:rPr>
              <a:t>reservoir for transmission </a:t>
            </a:r>
          </a:p>
          <a:p>
            <a:pPr eaLnBrk="1" hangingPunct="1"/>
            <a:r>
              <a:rPr lang="en-US" altLang="en-US" sz="2100" smtClean="0">
                <a:latin typeface="Arial" pitchFamily="34" charset="0"/>
                <a:cs typeface="Arial" pitchFamily="34" charset="0"/>
              </a:rPr>
              <a:t>Infection control strategies - variably effective:</a:t>
            </a:r>
          </a:p>
          <a:p>
            <a:pPr lvl="1" eaLnBrk="1" hangingPunct="1"/>
            <a:r>
              <a:rPr lang="en-US" altLang="en-US" sz="1900" smtClean="0">
                <a:latin typeface="Arial" pitchFamily="34" charset="0"/>
                <a:cs typeface="Arial" pitchFamily="34" charset="0"/>
              </a:rPr>
              <a:t>Screening</a:t>
            </a:r>
          </a:p>
          <a:p>
            <a:pPr lvl="1" eaLnBrk="1" hangingPunct="1"/>
            <a:r>
              <a:rPr lang="en-US" altLang="en-US" sz="1900" smtClean="0">
                <a:latin typeface="Arial" pitchFamily="34" charset="0"/>
                <a:cs typeface="Arial" pitchFamily="34" charset="0"/>
              </a:rPr>
              <a:t>Contact precautions</a:t>
            </a:r>
          </a:p>
          <a:p>
            <a:pPr lvl="1" eaLnBrk="1" hangingPunct="1"/>
            <a:r>
              <a:rPr lang="en-US" altLang="en-US" sz="1900" smtClean="0">
                <a:latin typeface="Arial" pitchFamily="34" charset="0"/>
                <a:cs typeface="Arial" pitchFamily="34" charset="0"/>
              </a:rPr>
              <a:t>Contact tracing</a:t>
            </a:r>
          </a:p>
          <a:p>
            <a:pPr lvl="1" eaLnBrk="1" hangingPunct="1"/>
            <a:r>
              <a:rPr lang="en-US" altLang="en-US" sz="1900" smtClean="0">
                <a:latin typeface="Arial" pitchFamily="34" charset="0"/>
                <a:cs typeface="Arial" pitchFamily="34" charset="0"/>
              </a:rPr>
              <a:t>Decolonization</a:t>
            </a:r>
          </a:p>
          <a:p>
            <a:pPr lvl="1" eaLnBrk="1" hangingPunct="1"/>
            <a:endParaRPr lang="en-US" altLang="en-US" sz="2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1400" cap="none" smtClean="0">
                <a:latin typeface="Arial" pitchFamily="34" charset="0"/>
                <a:cs typeface="Arial" pitchFamily="34" charset="0"/>
              </a:rPr>
              <a:t>Methicillin-Resistant S</a:t>
            </a:r>
            <a:r>
              <a:rPr lang="en-US" altLang="en-US" sz="1400" i="1" cap="none" smtClean="0">
                <a:latin typeface="Arial" pitchFamily="34" charset="0"/>
                <a:cs typeface="Arial" pitchFamily="34" charset="0"/>
              </a:rPr>
              <a:t>taphylococcus aureus</a:t>
            </a:r>
            <a:r>
              <a:rPr lang="en-US" altLang="en-US" sz="1400" cap="none" smtClean="0">
                <a:latin typeface="Arial" pitchFamily="34" charset="0"/>
                <a:cs typeface="Arial" pitchFamily="34" charset="0"/>
              </a:rPr>
              <a:t> (MRSA) </a:t>
            </a:r>
            <a:r>
              <a:rPr lang="en-US" altLang="en-US" sz="4300" cap="none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4300" cap="none" smtClean="0">
                <a:latin typeface="Arial" pitchFamily="34" charset="0"/>
                <a:cs typeface="Arial" pitchFamily="34" charset="0"/>
              </a:rPr>
            </a:br>
            <a:r>
              <a:rPr lang="en-US" altLang="en-US" sz="2900" cap="none" smtClean="0">
                <a:latin typeface="Arial" pitchFamily="34" charset="0"/>
                <a:cs typeface="Arial" pitchFamily="34" charset="0"/>
              </a:rPr>
              <a:t>Control Measures</a:t>
            </a:r>
            <a:endParaRPr lang="en-CA" altLang="en-US" sz="2900" cap="none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243263" y="6019800"/>
            <a:ext cx="590073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1200"/>
              </a:spcAft>
              <a:buClr>
                <a:srgbClr val="0033A0"/>
              </a:buClr>
              <a:buSzPct val="70000"/>
              <a:buFont typeface="Lucida Grande"/>
              <a:buChar char="▶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7930138" indent="-37472938">
              <a:spcAft>
                <a:spcPts val="1200"/>
              </a:spcAft>
              <a:buClr>
                <a:srgbClr val="00B2A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413" indent="-227013">
              <a:spcAft>
                <a:spcPts val="1200"/>
              </a:spcAft>
              <a:buClr>
                <a:srgbClr val="73A0FF"/>
              </a:buClr>
              <a:buFont typeface="Lucida Grande"/>
              <a:buChar char="-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8613" indent="-227013">
              <a:spcAft>
                <a:spcPts val="1200"/>
              </a:spcAft>
              <a:buSzPct val="133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5813" indent="-227013">
              <a:spcAft>
                <a:spcPts val="1200"/>
              </a:spcAft>
              <a:buClr>
                <a:srgbClr val="BFBFBF"/>
              </a:buClr>
              <a:buSzPct val="75000"/>
              <a:buFont typeface="Wingdings" pitchFamily="2" charset="2"/>
              <a:buChar char="u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3013" indent="-227013" defTabSz="608013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BFBFBF"/>
              </a:buClr>
              <a:buSzPct val="75000"/>
              <a:buFont typeface="Wingdings" pitchFamily="2" charset="2"/>
              <a:buChar char="u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0213" indent="-227013" defTabSz="608013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BFBFBF"/>
              </a:buClr>
              <a:buSzPct val="75000"/>
              <a:buFont typeface="Wingdings" pitchFamily="2" charset="2"/>
              <a:buChar char="u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7413" indent="-227013" defTabSz="608013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BFBFBF"/>
              </a:buClr>
              <a:buSzPct val="75000"/>
              <a:buFont typeface="Wingdings" pitchFamily="2" charset="2"/>
              <a:buChar char="u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4613" indent="-227013" defTabSz="608013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BFBFBF"/>
              </a:buClr>
              <a:buSzPct val="75000"/>
              <a:buFont typeface="Wingdings" pitchFamily="2" charset="2"/>
              <a:buChar char="u"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en-CA" altLang="en-US" sz="1200">
              <a:solidFill>
                <a:srgbClr val="990000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  <a:p>
            <a:pPr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>
              <a:solidFill>
                <a:srgbClr val="990000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7385050" y="2586038"/>
          <a:ext cx="754063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Clip" r:id="rId4" imgW="982800" imgH="1779120" progId="MS_ClipArt_Gallery.2">
                  <p:embed/>
                </p:oleObj>
              </mc:Choice>
              <mc:Fallback>
                <p:oleObj name="Clip" r:id="rId4" imgW="982800" imgH="17791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050" y="2586038"/>
                        <a:ext cx="754063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/>
          </p:cNvGraphicFramePr>
          <p:nvPr/>
        </p:nvGraphicFramePr>
        <p:xfrm>
          <a:off x="6762750" y="1192213"/>
          <a:ext cx="19970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Clip" r:id="rId6" imgW="1879600" imgH="889000" progId="MS_ClipArt_Gallery.5">
                  <p:embed/>
                </p:oleObj>
              </mc:Choice>
              <mc:Fallback>
                <p:oleObj name="Clip" r:id="rId6" imgW="1879600" imgH="889000" progId="MS_ClipArt_Gallery.5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1192213"/>
                        <a:ext cx="19970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0033A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idx="1"/>
          </p:nvPr>
        </p:nvSpPr>
        <p:spPr>
          <a:xfrm>
            <a:off x="722313" y="1425575"/>
            <a:ext cx="7772400" cy="41005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altLang="en-US" sz="2000" smtClean="0">
                <a:latin typeface="Verdana" pitchFamily="34" charset="0"/>
                <a:cs typeface="Arial" pitchFamily="34" charset="0"/>
              </a:rPr>
              <a:t>Risk-Factor Based (Targeted) Screening</a:t>
            </a:r>
          </a:p>
          <a:p>
            <a:pPr eaLnBrk="1" hangingPunct="1">
              <a:lnSpc>
                <a:spcPct val="80000"/>
              </a:lnSpc>
            </a:pPr>
            <a:r>
              <a:rPr lang="en-CA" altLang="en-US" sz="1900" smtClean="0">
                <a:latin typeface="Verdana" pitchFamily="34" charset="0"/>
                <a:cs typeface="Arial" pitchFamily="34" charset="0"/>
              </a:rPr>
              <a:t>Screening based on pre-defined high-risk factors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CA" altLang="en-US" sz="2000" smtClean="0">
              <a:latin typeface="Verdana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CA" altLang="en-US" sz="2000" smtClean="0">
                <a:latin typeface="Verdana" pitchFamily="34" charset="0"/>
                <a:cs typeface="Arial" pitchFamily="34" charset="0"/>
              </a:rPr>
              <a:t>Universal Screening</a:t>
            </a:r>
          </a:p>
          <a:p>
            <a:pPr eaLnBrk="1" hangingPunct="1">
              <a:lnSpc>
                <a:spcPct val="80000"/>
              </a:lnSpc>
            </a:pPr>
            <a:r>
              <a:rPr lang="en-CA" altLang="en-US" sz="1900" smtClean="0">
                <a:latin typeface="Verdana" pitchFamily="34" charset="0"/>
                <a:cs typeface="Arial" pitchFamily="34" charset="0"/>
              </a:rPr>
              <a:t>Screening all patients for MRSA upon admission</a:t>
            </a:r>
          </a:p>
          <a:p>
            <a:pPr eaLnBrk="1" hangingPunct="1">
              <a:lnSpc>
                <a:spcPct val="80000"/>
              </a:lnSpc>
            </a:pPr>
            <a:endParaRPr lang="en-CA" altLang="en-US" sz="1900" smtClean="0">
              <a:latin typeface="Verdana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CA" altLang="en-US" sz="1900" smtClean="0">
                <a:latin typeface="Verdana" pitchFamily="34" charset="0"/>
                <a:cs typeface="Arial" pitchFamily="34" charset="0"/>
              </a:rPr>
              <a:t>In past:</a:t>
            </a:r>
          </a:p>
          <a:p>
            <a:pPr lvl="1" eaLnBrk="1" hangingPunct="1">
              <a:lnSpc>
                <a:spcPct val="80000"/>
              </a:lnSpc>
            </a:pPr>
            <a:r>
              <a:rPr lang="en-CA" altLang="en-US" sz="1900" smtClean="0">
                <a:latin typeface="Verdana" pitchFamily="34" charset="0"/>
                <a:cs typeface="Arial" pitchFamily="34" charset="0"/>
              </a:rPr>
              <a:t>Lack of agreement, inconclusive 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CA" altLang="en-US" sz="1900" smtClean="0">
                <a:latin typeface="Verdana" pitchFamily="34" charset="0"/>
                <a:cs typeface="Arial" pitchFamily="34" charset="0"/>
              </a:rPr>
              <a:t>Mandatory in certain jurisdictions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CA" altLang="en-US" sz="1900" smtClean="0">
                <a:latin typeface="Verdana" pitchFamily="34" charset="0"/>
                <a:cs typeface="Arial" pitchFamily="34" charset="0"/>
              </a:rPr>
              <a:t>Patient safety movement</a:t>
            </a:r>
          </a:p>
          <a:p>
            <a:pPr lvl="1" eaLnBrk="1" hangingPunct="1">
              <a:lnSpc>
                <a:spcPct val="80000"/>
              </a:lnSpc>
            </a:pPr>
            <a:endParaRPr lang="en-CA" altLang="en-US" sz="190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1400" cap="none" smtClean="0">
                <a:latin typeface="Arial" pitchFamily="34" charset="0"/>
                <a:cs typeface="Arial" pitchFamily="34" charset="0"/>
              </a:rPr>
              <a:t>Methicillin-Resistant S</a:t>
            </a:r>
            <a:r>
              <a:rPr lang="en-US" altLang="en-US" sz="1400" i="1" cap="none" smtClean="0">
                <a:latin typeface="Arial" pitchFamily="34" charset="0"/>
                <a:cs typeface="Arial" pitchFamily="34" charset="0"/>
              </a:rPr>
              <a:t>taphylococcus aureus</a:t>
            </a:r>
            <a:r>
              <a:rPr lang="en-US" altLang="en-US" sz="1400" cap="none" smtClean="0">
                <a:latin typeface="Arial" pitchFamily="34" charset="0"/>
                <a:cs typeface="Arial" pitchFamily="34" charset="0"/>
              </a:rPr>
              <a:t> (MRSA) </a:t>
            </a:r>
            <a:r>
              <a:rPr lang="en-US" altLang="en-US" sz="5800" cap="none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5800" cap="none" smtClean="0">
                <a:latin typeface="Arial" pitchFamily="34" charset="0"/>
                <a:cs typeface="Arial" pitchFamily="34" charset="0"/>
              </a:rPr>
            </a:br>
            <a:r>
              <a:rPr lang="en-US" altLang="en-US" sz="2900" cap="none" smtClean="0">
                <a:latin typeface="Arial" pitchFamily="34" charset="0"/>
                <a:cs typeface="Arial" pitchFamily="34" charset="0"/>
              </a:rPr>
              <a:t>Admission Screening</a:t>
            </a:r>
            <a:endParaRPr lang="en-CA" altLang="en-US" sz="2900" cap="none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25603" name="Footer Placeholder 3"/>
          <p:cNvSpPr txBox="1">
            <a:spLocks noGrp="1"/>
          </p:cNvSpPr>
          <p:nvPr/>
        </p:nvSpPr>
        <p:spPr bwMode="auto">
          <a:xfrm>
            <a:off x="2555875" y="6019800"/>
            <a:ext cx="590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en-CA" altLang="en-US" sz="1200">
              <a:solidFill>
                <a:srgbClr val="990000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  <a:p>
            <a:pPr algn="r"/>
            <a:endParaRPr lang="en-US" altLang="en-US" sz="1200">
              <a:solidFill>
                <a:srgbClr val="990000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0033A0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7F6C1BC-CE64-4CE7-A3AE-B887DD6F54E1}" type="slidenum">
              <a:rPr lang="en-US" altLang="en-US" sz="1800">
                <a:solidFill>
                  <a:srgbClr val="0033A0"/>
                </a:solidFill>
              </a:rPr>
              <a:pPr/>
              <a:t>5</a:t>
            </a:fld>
            <a:endParaRPr lang="en-US" altLang="en-US" sz="1800">
              <a:solidFill>
                <a:srgbClr val="0033A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305742"/>
            <a:ext cx="4577561" cy="4072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31813"/>
            <a:ext cx="3960812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22313" y="1281113"/>
          <a:ext cx="7772400" cy="54864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788988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Comparison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HCA-MRSA Acquisition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HCA-MRSA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Infection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8988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Universal vs No Screening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45-70%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</a:tr>
              <a:tr h="1127125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Universal vs Targeted Screening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 NA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0.12-52%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</a:tr>
              <a:tr h="788988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ICU Universal vs No Screening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</a:tr>
              <a:tr h="788988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Surgical Patients vs No Screening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EF0"/>
                    </a:solidFill>
                  </a:tcPr>
                </a:tc>
              </a:tr>
              <a:tr h="788988"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164"/>
                          </a:solidFill>
                          <a:effectLst/>
                          <a:latin typeface="Arial" pitchFamily="34" charset="0"/>
                        </a:rPr>
                        <a:t>Targeted vs No Screening</a:t>
                      </a: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  <a:tc>
                  <a:txBody>
                    <a:bodyPr/>
                    <a:lstStyle>
                      <a:lvl1pPr defTabSz="455613">
                        <a:spcAft>
                          <a:spcPts val="1200"/>
                        </a:spcAft>
                        <a:buClr>
                          <a:srgbClr val="0033A0"/>
                        </a:buClr>
                        <a:buSzPct val="70000"/>
                        <a:buFont typeface="Lucida Grande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455613" defTabSz="455613">
                        <a:spcAft>
                          <a:spcPts val="1200"/>
                        </a:spcAft>
                        <a:buClr>
                          <a:srgbClr val="00B2A9"/>
                        </a:buClr>
                        <a:buSzPct val="100000"/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912813" defTabSz="455613">
                        <a:spcAft>
                          <a:spcPts val="1200"/>
                        </a:spcAft>
                        <a:buClr>
                          <a:srgbClr val="73A0FF"/>
                        </a:buClr>
                        <a:buFont typeface="Lucida Grande"/>
                        <a:defRPr sz="1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370013" defTabSz="455613">
                        <a:spcAft>
                          <a:spcPts val="1200"/>
                        </a:spcAft>
                        <a:buSzPct val="133000"/>
                        <a:buFont typeface="Wingdings" pitchFamily="2" charset="2"/>
                        <a:defRPr sz="1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1827213" defTabSz="455613"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2844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7416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1988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656013" indent="-608013" defTabSz="455613" eaLnBrk="0" fontAlgn="base" hangingPunct="0"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BFBFBF"/>
                        </a:buClr>
                        <a:buSzPct val="75000"/>
                        <a:buFont typeface="Wingdings" pitchFamily="2" charset="2"/>
                        <a:defRPr sz="9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606164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21920" marR="121920" marT="60960" marB="609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BD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1400" cap="none" smtClean="0">
                <a:latin typeface="Arial" pitchFamily="34" charset="0"/>
                <a:cs typeface="Arial" pitchFamily="34" charset="0"/>
              </a:rPr>
              <a:t>Methicillin-Resistant S</a:t>
            </a:r>
            <a:r>
              <a:rPr lang="en-US" altLang="en-US" sz="1400" i="1" cap="none" smtClean="0">
                <a:latin typeface="Arial" pitchFamily="34" charset="0"/>
                <a:cs typeface="Arial" pitchFamily="34" charset="0"/>
              </a:rPr>
              <a:t>taphylococcus aureus</a:t>
            </a:r>
            <a:r>
              <a:rPr lang="en-US" altLang="en-US" sz="1400" cap="none" smtClean="0">
                <a:latin typeface="Arial" pitchFamily="34" charset="0"/>
                <a:cs typeface="Arial" pitchFamily="34" charset="0"/>
              </a:rPr>
              <a:t> (MRSA) </a:t>
            </a:r>
            <a:r>
              <a:rPr lang="en-US" altLang="en-US" sz="6500" cap="none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6500" cap="none" smtClean="0">
                <a:latin typeface="Arial" pitchFamily="34" charset="0"/>
                <a:cs typeface="Arial" pitchFamily="34" charset="0"/>
              </a:rPr>
            </a:br>
            <a:r>
              <a:rPr lang="en-US" altLang="en-US" sz="2900" cap="none" smtClean="0">
                <a:latin typeface="Arial" pitchFamily="34" charset="0"/>
                <a:cs typeface="Arial" pitchFamily="34" charset="0"/>
              </a:rPr>
              <a:t>Impact of Screening</a:t>
            </a:r>
          </a:p>
        </p:txBody>
      </p:sp>
      <p:sp>
        <p:nvSpPr>
          <p:cNvPr id="297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6D409E6-B981-4AE5-A993-9808B44DBD19}" type="slidenum">
              <a:rPr lang="en-US" altLang="en-US" sz="1800">
                <a:solidFill>
                  <a:srgbClr val="0033A0"/>
                </a:solidFill>
              </a:rPr>
              <a:pPr/>
              <a:t>6</a:t>
            </a:fld>
            <a:endParaRPr lang="en-US" altLang="en-US" sz="1800">
              <a:solidFill>
                <a:srgbClr val="0033A0"/>
              </a:solidFill>
            </a:endParaRPr>
          </a:p>
        </p:txBody>
      </p:sp>
      <p:sp>
        <p:nvSpPr>
          <p:cNvPr id="6" name="Down Arrow 5"/>
          <p:cNvSpPr>
            <a:spLocks noChangeArrowheads="1"/>
          </p:cNvSpPr>
          <p:nvPr/>
        </p:nvSpPr>
        <p:spPr bwMode="auto">
          <a:xfrm>
            <a:off x="3986213" y="2357438"/>
            <a:ext cx="366712" cy="409575"/>
          </a:xfrm>
          <a:prstGeom prst="downArrow">
            <a:avLst>
              <a:gd name="adj1" fmla="val 50000"/>
              <a:gd name="adj2" fmla="val 49903"/>
            </a:avLst>
          </a:prstGeom>
          <a:gradFill rotWithShape="1">
            <a:gsLst>
              <a:gs pos="0">
                <a:srgbClr val="C6CAE0"/>
              </a:gs>
              <a:gs pos="100000">
                <a:srgbClr val="868BA3"/>
              </a:gs>
            </a:gsLst>
            <a:lin ang="5400000"/>
          </a:gradFill>
          <a:ln w="9525">
            <a:solidFill>
              <a:srgbClr val="8589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7" name="Down Arrow 6"/>
          <p:cNvSpPr>
            <a:spLocks noChangeArrowheads="1"/>
          </p:cNvSpPr>
          <p:nvPr/>
        </p:nvSpPr>
        <p:spPr bwMode="auto">
          <a:xfrm>
            <a:off x="6705600" y="2357438"/>
            <a:ext cx="366713" cy="409575"/>
          </a:xfrm>
          <a:prstGeom prst="downArrow">
            <a:avLst>
              <a:gd name="adj1" fmla="val 50000"/>
              <a:gd name="adj2" fmla="val 49903"/>
            </a:avLst>
          </a:prstGeom>
          <a:gradFill rotWithShape="1">
            <a:gsLst>
              <a:gs pos="0">
                <a:srgbClr val="C6CAE0"/>
              </a:gs>
              <a:gs pos="100000">
                <a:srgbClr val="868BA3"/>
              </a:gs>
            </a:gsLst>
            <a:lin ang="5400000"/>
          </a:gradFill>
          <a:ln w="9525">
            <a:solidFill>
              <a:srgbClr val="8589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>
            <a:spLocks noChangeArrowheads="1"/>
          </p:cNvSpPr>
          <p:nvPr/>
        </p:nvSpPr>
        <p:spPr bwMode="auto">
          <a:xfrm>
            <a:off x="6705600" y="3038475"/>
            <a:ext cx="366713" cy="409575"/>
          </a:xfrm>
          <a:prstGeom prst="downArrow">
            <a:avLst>
              <a:gd name="adj1" fmla="val 50000"/>
              <a:gd name="adj2" fmla="val 49903"/>
            </a:avLst>
          </a:prstGeom>
          <a:gradFill rotWithShape="1">
            <a:gsLst>
              <a:gs pos="0">
                <a:srgbClr val="C6CAE0"/>
              </a:gs>
              <a:gs pos="100000">
                <a:srgbClr val="868BA3"/>
              </a:gs>
            </a:gsLst>
            <a:lin ang="5400000"/>
          </a:gradFill>
          <a:ln w="9525">
            <a:solidFill>
              <a:srgbClr val="8589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9" name="Down Arrow 8"/>
          <p:cNvSpPr>
            <a:spLocks noChangeArrowheads="1"/>
          </p:cNvSpPr>
          <p:nvPr/>
        </p:nvSpPr>
        <p:spPr bwMode="auto">
          <a:xfrm>
            <a:off x="3986213" y="3738563"/>
            <a:ext cx="366712" cy="409575"/>
          </a:xfrm>
          <a:prstGeom prst="downArrow">
            <a:avLst>
              <a:gd name="adj1" fmla="val 50000"/>
              <a:gd name="adj2" fmla="val 49903"/>
            </a:avLst>
          </a:prstGeom>
          <a:gradFill rotWithShape="1">
            <a:gsLst>
              <a:gs pos="0">
                <a:srgbClr val="C6CAE0"/>
              </a:gs>
              <a:gs pos="100000">
                <a:srgbClr val="868BA3"/>
              </a:gs>
            </a:gsLst>
            <a:lin ang="5400000"/>
          </a:gradFill>
          <a:ln w="9525">
            <a:solidFill>
              <a:srgbClr val="8589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>
            <a:off x="6705600" y="3738563"/>
            <a:ext cx="366713" cy="409575"/>
          </a:xfrm>
          <a:prstGeom prst="downArrow">
            <a:avLst>
              <a:gd name="adj1" fmla="val 50000"/>
              <a:gd name="adj2" fmla="val 49903"/>
            </a:avLst>
          </a:prstGeom>
          <a:gradFill rotWithShape="1">
            <a:gsLst>
              <a:gs pos="0">
                <a:srgbClr val="C6CAE0"/>
              </a:gs>
              <a:gs pos="100000">
                <a:srgbClr val="868BA3"/>
              </a:gs>
            </a:gsLst>
            <a:lin ang="5400000"/>
          </a:gradFill>
          <a:ln w="9525">
            <a:solidFill>
              <a:srgbClr val="8589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 rot="10800000">
            <a:off x="4452938" y="3738563"/>
            <a:ext cx="365125" cy="409575"/>
          </a:xfrm>
          <a:prstGeom prst="downArrow">
            <a:avLst>
              <a:gd name="adj1" fmla="val 50000"/>
              <a:gd name="adj2" fmla="val 50120"/>
            </a:avLst>
          </a:prstGeom>
          <a:gradFill rotWithShape="1">
            <a:gsLst>
              <a:gs pos="0">
                <a:srgbClr val="C6CAE0"/>
              </a:gs>
              <a:gs pos="100000">
                <a:srgbClr val="868BA3"/>
              </a:gs>
            </a:gsLst>
            <a:lin ang="5400000"/>
          </a:gradFill>
          <a:ln w="9525">
            <a:solidFill>
              <a:srgbClr val="8589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>
            <a:spLocks noChangeArrowheads="1"/>
          </p:cNvSpPr>
          <p:nvPr/>
        </p:nvSpPr>
        <p:spPr bwMode="auto">
          <a:xfrm>
            <a:off x="3986213" y="4422775"/>
            <a:ext cx="366712" cy="409575"/>
          </a:xfrm>
          <a:prstGeom prst="downArrow">
            <a:avLst>
              <a:gd name="adj1" fmla="val 50000"/>
              <a:gd name="adj2" fmla="val 49903"/>
            </a:avLst>
          </a:prstGeom>
          <a:gradFill rotWithShape="1">
            <a:gsLst>
              <a:gs pos="0">
                <a:srgbClr val="C6CAE0"/>
              </a:gs>
              <a:gs pos="100000">
                <a:srgbClr val="868BA3"/>
              </a:gs>
            </a:gsLst>
            <a:lin ang="5400000"/>
          </a:gradFill>
          <a:ln w="9525">
            <a:solidFill>
              <a:srgbClr val="8589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 rot="10800000">
            <a:off x="4452938" y="4422775"/>
            <a:ext cx="365125" cy="409575"/>
          </a:xfrm>
          <a:prstGeom prst="downArrow">
            <a:avLst>
              <a:gd name="adj1" fmla="val 50000"/>
              <a:gd name="adj2" fmla="val 50120"/>
            </a:avLst>
          </a:prstGeom>
          <a:gradFill rotWithShape="1">
            <a:gsLst>
              <a:gs pos="0">
                <a:srgbClr val="C6CAE0"/>
              </a:gs>
              <a:gs pos="100000">
                <a:srgbClr val="868BA3"/>
              </a:gs>
            </a:gsLst>
            <a:lin ang="5400000"/>
          </a:gradFill>
          <a:ln w="9525">
            <a:solidFill>
              <a:srgbClr val="8589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>
            <a:off x="6705600" y="4422775"/>
            <a:ext cx="366713" cy="409575"/>
          </a:xfrm>
          <a:prstGeom prst="downArrow">
            <a:avLst>
              <a:gd name="adj1" fmla="val 50000"/>
              <a:gd name="adj2" fmla="val 49903"/>
            </a:avLst>
          </a:prstGeom>
          <a:gradFill rotWithShape="1">
            <a:gsLst>
              <a:gs pos="0">
                <a:srgbClr val="C6CAE0"/>
              </a:gs>
              <a:gs pos="100000">
                <a:srgbClr val="868BA3"/>
              </a:gs>
            </a:gsLst>
            <a:lin ang="5400000"/>
          </a:gradFill>
          <a:ln w="9525">
            <a:solidFill>
              <a:srgbClr val="8589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rot="10800000">
            <a:off x="7180263" y="4422775"/>
            <a:ext cx="365125" cy="409575"/>
          </a:xfrm>
          <a:prstGeom prst="downArrow">
            <a:avLst>
              <a:gd name="adj1" fmla="val 50000"/>
              <a:gd name="adj2" fmla="val 50120"/>
            </a:avLst>
          </a:prstGeom>
          <a:gradFill rotWithShape="1">
            <a:gsLst>
              <a:gs pos="0">
                <a:srgbClr val="C6CAE0"/>
              </a:gs>
              <a:gs pos="100000">
                <a:srgbClr val="868BA3"/>
              </a:gs>
            </a:gsLst>
            <a:lin ang="5400000"/>
          </a:gradFill>
          <a:ln w="9525">
            <a:solidFill>
              <a:srgbClr val="8589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7" name="Down Arrow 16"/>
          <p:cNvSpPr>
            <a:spLocks noChangeArrowheads="1"/>
          </p:cNvSpPr>
          <p:nvPr/>
        </p:nvSpPr>
        <p:spPr bwMode="auto">
          <a:xfrm>
            <a:off x="6705600" y="5099050"/>
            <a:ext cx="366713" cy="409575"/>
          </a:xfrm>
          <a:prstGeom prst="downArrow">
            <a:avLst>
              <a:gd name="adj1" fmla="val 50000"/>
              <a:gd name="adj2" fmla="val 49903"/>
            </a:avLst>
          </a:prstGeom>
          <a:gradFill rotWithShape="1">
            <a:gsLst>
              <a:gs pos="0">
                <a:srgbClr val="C6CAE0"/>
              </a:gs>
              <a:gs pos="100000">
                <a:srgbClr val="868BA3"/>
              </a:gs>
            </a:gsLst>
            <a:lin ang="5400000"/>
          </a:gradFill>
          <a:ln w="9525">
            <a:solidFill>
              <a:srgbClr val="85899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29740" name="TextBox 1"/>
          <p:cNvSpPr txBox="1">
            <a:spLocks noChangeArrowheads="1"/>
          </p:cNvSpPr>
          <p:nvPr/>
        </p:nvSpPr>
        <p:spPr bwMode="auto">
          <a:xfrm>
            <a:off x="4176713" y="6457950"/>
            <a:ext cx="439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33A0"/>
                </a:solidFill>
              </a:rPr>
              <a:t>Glick et al. Am J Infect Control 2014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E7A2477-56C4-4120-BF7A-5682FEFA68CB}" type="slidenum">
              <a:rPr lang="en-US" altLang="en-US" sz="1800">
                <a:solidFill>
                  <a:srgbClr val="0033A0"/>
                </a:solidFill>
              </a:rPr>
              <a:pPr/>
              <a:t>7</a:t>
            </a:fld>
            <a:endParaRPr lang="en-US" altLang="en-US" sz="1800">
              <a:solidFill>
                <a:srgbClr val="0033A0"/>
              </a:solidFill>
            </a:endParaRPr>
          </a:p>
        </p:txBody>
      </p:sp>
      <p:pic>
        <p:nvPicPr>
          <p:cNvPr id="317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75" y="598488"/>
            <a:ext cx="10180638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A9608A-C162-42B7-AF44-26C2FFB7093C}" type="slidenum">
              <a:rPr lang="en-US" altLang="en-US" sz="1800">
                <a:solidFill>
                  <a:srgbClr val="0033A0"/>
                </a:solidFill>
              </a:rPr>
              <a:pPr/>
              <a:t>8</a:t>
            </a:fld>
            <a:endParaRPr lang="en-US" altLang="en-US" sz="1800">
              <a:solidFill>
                <a:srgbClr val="0033A0"/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855663" y="1425575"/>
            <a:ext cx="7772400" cy="4111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700" smtClean="0">
                <a:latin typeface="Arial" pitchFamily="34" charset="0"/>
                <a:cs typeface="Arial" pitchFamily="34" charset="0"/>
              </a:rPr>
              <a:t>The Ottawa Hospital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smtClean="0">
                <a:latin typeface="Arial" pitchFamily="34" charset="0"/>
                <a:cs typeface="Arial" pitchFamily="34" charset="0"/>
              </a:rPr>
              <a:t>Multicenter tertiary care facility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smtClean="0">
                <a:latin typeface="Arial" pitchFamily="34" charset="0"/>
                <a:cs typeface="Arial" pitchFamily="34" charset="0"/>
              </a:rPr>
              <a:t>1,200 beds: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300" smtClean="0">
                <a:latin typeface="Arial" pitchFamily="34" charset="0"/>
                <a:cs typeface="Arial" pitchFamily="34" charset="0"/>
              </a:rPr>
              <a:t>med, surg, obstetrics, ICU, mental health, rehab</a:t>
            </a:r>
          </a:p>
          <a:p>
            <a:pPr eaLnBrk="1" hangingPunct="1">
              <a:lnSpc>
                <a:spcPct val="80000"/>
              </a:lnSpc>
            </a:pPr>
            <a:endParaRPr lang="en-US" altLang="en-US" sz="170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700" smtClean="0">
                <a:latin typeface="Arial" pitchFamily="34" charset="0"/>
                <a:cs typeface="Arial" pitchFamily="34" charset="0"/>
              </a:rPr>
              <a:t>MRSA Control Measures: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smtClean="0">
                <a:latin typeface="Arial" pitchFamily="34" charset="0"/>
                <a:cs typeface="Arial" pitchFamily="34" charset="0"/>
              </a:rPr>
              <a:t>Targeted admission screening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smtClean="0">
                <a:latin typeface="Arial" pitchFamily="34" charset="0"/>
                <a:cs typeface="Arial" pitchFamily="34" charset="0"/>
              </a:rPr>
              <a:t>Contact Precautions: hand hygiene, gowns, gloves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smtClean="0">
                <a:latin typeface="Arial" pitchFamily="34" charset="0"/>
                <a:cs typeface="Arial" pitchFamily="34" charset="0"/>
              </a:rPr>
              <a:t>Contract screening, blocked beds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smtClean="0">
                <a:latin typeface="Arial" pitchFamily="34" charset="0"/>
                <a:cs typeface="Arial" pitchFamily="34" charset="0"/>
              </a:rPr>
              <a:t>Private room, bathroom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smtClean="0">
                <a:latin typeface="Arial" pitchFamily="34" charset="0"/>
                <a:cs typeface="Arial" pitchFamily="34" charset="0"/>
              </a:rPr>
              <a:t>Dedicated patient care equipment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500" smtClean="0">
                <a:latin typeface="Arial" pitchFamily="34" charset="0"/>
                <a:cs typeface="Arial" pitchFamily="34" charset="0"/>
              </a:rPr>
              <a:t>Decolonization not routinely performed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61975"/>
            <a:ext cx="7772400" cy="719138"/>
          </a:xfrm>
        </p:spPr>
        <p:txBody>
          <a:bodyPr/>
          <a:lstStyle/>
          <a:p>
            <a:pPr defTabSz="457189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Setting</a:t>
            </a: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678113"/>
            <a:ext cx="26431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374775"/>
            <a:ext cx="264318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368800"/>
            <a:ext cx="26527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0010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3400" b="1"/>
              <a:t>Staff at the Ottawa Hospital are Battling Outbreak of a Superbug 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200" b="1"/>
              <a:t>CJOH-TV</a:t>
            </a: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 rot="-1210451">
            <a:off x="-228600" y="2279650"/>
            <a:ext cx="4843463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>
                <a:latin typeface="BroadwayP"/>
              </a:rPr>
              <a:t>“Superbug” Hits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>
                <a:latin typeface="BroadwayP"/>
              </a:rPr>
              <a:t>City Hospitals</a:t>
            </a:r>
            <a:r>
              <a:rPr lang="en-US" altLang="en-US" sz="3000">
                <a:latin typeface="BroadwayP"/>
              </a:rPr>
              <a:t>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200"/>
              <a:t>The Ottawa Citizen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 rot="1238775">
            <a:off x="3810000" y="2622550"/>
            <a:ext cx="5105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600">
                <a:latin typeface="Impact" pitchFamily="34" charset="0"/>
              </a:rPr>
              <a:t>Hospital Battles Superbug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200"/>
              <a:t>The Sun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 rot="746616">
            <a:off x="161925" y="4716463"/>
            <a:ext cx="4486275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>
                <a:latin typeface="BlippBlaD"/>
              </a:rPr>
              <a:t>Ottawa Hospital’s Civic Campus hit with Outbreak of Resistant Bacteria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200"/>
              <a:t>CHRO</a:t>
            </a: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 rot="-297108">
            <a:off x="4114800" y="4367213"/>
            <a:ext cx="41148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>
                <a:latin typeface="Comic Sans MS" pitchFamily="66" charset="0"/>
              </a:rPr>
              <a:t>Superbug Outbreak at the Ottawa Hospital, Civic Site</a:t>
            </a:r>
            <a:r>
              <a:rPr lang="en-US" altLang="en-US" sz="1800"/>
              <a:t> 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/>
              <a:t>CJOH</a:t>
            </a:r>
          </a:p>
        </p:txBody>
      </p:sp>
      <p:sp>
        <p:nvSpPr>
          <p:cNvPr id="3482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>
                <a:solidFill>
                  <a:srgbClr val="0033A0"/>
                </a:solidFill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H_PPT_Template">
  <a:themeElements>
    <a:clrScheme name="Custom 12">
      <a:dk1>
        <a:srgbClr val="606164"/>
      </a:dk1>
      <a:lt1>
        <a:sysClr val="window" lastClr="FFFFFF"/>
      </a:lt1>
      <a:dk2>
        <a:srgbClr val="0033A0"/>
      </a:dk2>
      <a:lt2>
        <a:srgbClr val="00B2A9"/>
      </a:lt2>
      <a:accent1>
        <a:srgbClr val="898DA0"/>
      </a:accent1>
      <a:accent2>
        <a:srgbClr val="00B2A9"/>
      </a:accent2>
      <a:accent3>
        <a:srgbClr val="ED8B00"/>
      </a:accent3>
      <a:accent4>
        <a:srgbClr val="F3D03E"/>
      </a:accent4>
      <a:accent5>
        <a:srgbClr val="B9D3DC"/>
      </a:accent5>
      <a:accent6>
        <a:srgbClr val="78BE20"/>
      </a:accent6>
      <a:hlink>
        <a:srgbClr val="00B0A9"/>
      </a:hlink>
      <a:folHlink>
        <a:srgbClr val="ED8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529D0B3279D4AA82F4D0C6E8BDEE5" ma:contentTypeVersion="4" ma:contentTypeDescription="Create a new document." ma:contentTypeScope="" ma:versionID="6f7308d22e4b39845e96993d06df2bcc">
  <xsd:schema xmlns:xsd="http://www.w3.org/2001/XMLSchema" xmlns:xs="http://www.w3.org/2001/XMLSchema" xmlns:p="http://schemas.microsoft.com/office/2006/metadata/properties" xmlns:ns2="c548fbbd-c4e2-40a2-a3a5-864863004057" targetNamespace="http://schemas.microsoft.com/office/2006/metadata/properties" ma:root="true" ma:fieldsID="350385b7224b85b53bcc743f01fa7ddd" ns2:_="">
    <xsd:import namespace="c548fbbd-c4e2-40a2-a3a5-86486300405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8fbbd-c4e2-40a2-a3a5-8648630040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35E338-629B-4108-8B2C-C1A9DB8BDB1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elements/1.1/"/>
    <ds:schemaRef ds:uri="c548fbbd-c4e2-40a2-a3a5-864863004057"/>
  </ds:schemaRefs>
</ds:datastoreItem>
</file>

<file path=customXml/itemProps2.xml><?xml version="1.0" encoding="utf-8"?>
<ds:datastoreItem xmlns:ds="http://schemas.openxmlformats.org/officeDocument/2006/customXml" ds:itemID="{2F06F745-F16D-417F-8D00-1ECB01AFA3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48fbbd-c4e2-40a2-a3a5-8648630040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TOH_PPT_Template</Template>
  <TotalTime>9016</TotalTime>
  <Words>971</Words>
  <Application>Microsoft Office PowerPoint</Application>
  <PresentationFormat>On-screen Show (4:3)</PresentationFormat>
  <Paragraphs>290</Paragraphs>
  <Slides>25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Lucida Grande</vt:lpstr>
      <vt:lpstr>Wingdings</vt:lpstr>
      <vt:lpstr>Calibri</vt:lpstr>
      <vt:lpstr>Verdana</vt:lpstr>
      <vt:lpstr>MS PGothic</vt:lpstr>
      <vt:lpstr>BroadwayP</vt:lpstr>
      <vt:lpstr>Impact</vt:lpstr>
      <vt:lpstr>BlippBlaD</vt:lpstr>
      <vt:lpstr>Comic Sans MS</vt:lpstr>
      <vt:lpstr>Times New Roman</vt:lpstr>
      <vt:lpstr>Times</vt:lpstr>
      <vt:lpstr>TOH_PPT_Template</vt:lpstr>
      <vt:lpstr>Clip</vt:lpstr>
      <vt:lpstr>Microsoft Excel Chart</vt:lpstr>
      <vt:lpstr>Cost Analysis of Universal Screening vs. Risk Factor-Based Screening for MRSA</vt:lpstr>
      <vt:lpstr>Methicillin-Resistant Staphylococcus aureus (MRSA)  Background</vt:lpstr>
      <vt:lpstr>Methicillin-Resistant Staphylococcus aureus (MRSA)  Control Measures</vt:lpstr>
      <vt:lpstr>Methicillin-Resistant Staphylococcus aureus (MRSA)  Admission Screening</vt:lpstr>
      <vt:lpstr>PowerPoint Presentation</vt:lpstr>
      <vt:lpstr>Methicillin-Resistant Staphylococcus aureus (MRSA)  Impact of Screening</vt:lpstr>
      <vt:lpstr>PowerPoint Presentation</vt:lpstr>
      <vt:lpstr>Setting</vt:lpstr>
      <vt:lpstr>PowerPoint Presentation</vt:lpstr>
      <vt:lpstr>Our Burning Platform for Change</vt:lpstr>
      <vt:lpstr>Objectives</vt:lpstr>
      <vt:lpstr>Study Design</vt:lpstr>
      <vt:lpstr>Lab Methods</vt:lpstr>
      <vt:lpstr>Cost Analysis</vt:lpstr>
      <vt:lpstr>Methods – Decision Model</vt:lpstr>
      <vt:lpstr>Results – Study Population</vt:lpstr>
      <vt:lpstr>Healthcare-Associated MRSA Rates Pre- and Post-Intervention (Per 100,000 Patient Days)</vt:lpstr>
      <vt:lpstr>Segmented regression modeling</vt:lpstr>
      <vt:lpstr>Cost Analysis of risk factor-based vs universal admission screening</vt:lpstr>
      <vt:lpstr>Sensitivity Analysis - Cost</vt:lpstr>
      <vt:lpstr>Conclusions</vt:lpstr>
      <vt:lpstr>WHY didn’t it work?</vt:lpstr>
      <vt:lpstr>What’s An ICP to Do?</vt:lpstr>
      <vt:lpstr>PowerPoint Presentation</vt:lpstr>
      <vt:lpstr>PowerPoint Presentation</vt:lpstr>
    </vt:vector>
  </TitlesOfParts>
  <Company>The Ottawa Hospital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Anesthesiology</dc:title>
  <dc:creator>Akers, Alexandra</dc:creator>
  <cp:lastModifiedBy>HE</cp:lastModifiedBy>
  <cp:revision>96</cp:revision>
  <cp:lastPrinted>2017-04-25T12:54:24Z</cp:lastPrinted>
  <dcterms:created xsi:type="dcterms:W3CDTF">2016-12-02T14:15:05Z</dcterms:created>
  <dcterms:modified xsi:type="dcterms:W3CDTF">2017-04-25T18:36:00Z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0x0101000D0529D0B3279D4AA82F4D0C6E8BDEE5</vt:lpwstr>
  </property>
</Properties>
</file>