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50"/>
  </p:notesMasterIdLst>
  <p:handoutMasterIdLst>
    <p:handoutMasterId r:id="rId51"/>
  </p:handoutMasterIdLst>
  <p:sldIdLst>
    <p:sldId id="256" r:id="rId6"/>
    <p:sldId id="280" r:id="rId7"/>
    <p:sldId id="265" r:id="rId8"/>
    <p:sldId id="282" r:id="rId9"/>
    <p:sldId id="279" r:id="rId10"/>
    <p:sldId id="266" r:id="rId11"/>
    <p:sldId id="264" r:id="rId12"/>
    <p:sldId id="262" r:id="rId13"/>
    <p:sldId id="258" r:id="rId14"/>
    <p:sldId id="260" r:id="rId15"/>
    <p:sldId id="276" r:id="rId16"/>
    <p:sldId id="272" r:id="rId17"/>
    <p:sldId id="271" r:id="rId18"/>
    <p:sldId id="261" r:id="rId19"/>
    <p:sldId id="274" r:id="rId20"/>
    <p:sldId id="277" r:id="rId21"/>
    <p:sldId id="273" r:id="rId22"/>
    <p:sldId id="275" r:id="rId23"/>
    <p:sldId id="267" r:id="rId24"/>
    <p:sldId id="283" r:id="rId25"/>
    <p:sldId id="278" r:id="rId26"/>
    <p:sldId id="285" r:id="rId27"/>
    <p:sldId id="263" r:id="rId28"/>
    <p:sldId id="297" r:id="rId29"/>
    <p:sldId id="259" r:id="rId30"/>
    <p:sldId id="286" r:id="rId31"/>
    <p:sldId id="287" r:id="rId32"/>
    <p:sldId id="288" r:id="rId33"/>
    <p:sldId id="292" r:id="rId34"/>
    <p:sldId id="291" r:id="rId35"/>
    <p:sldId id="294" r:id="rId36"/>
    <p:sldId id="302" r:id="rId37"/>
    <p:sldId id="295" r:id="rId38"/>
    <p:sldId id="298" r:id="rId39"/>
    <p:sldId id="289" r:id="rId40"/>
    <p:sldId id="290" r:id="rId41"/>
    <p:sldId id="293" r:id="rId42"/>
    <p:sldId id="296" r:id="rId43"/>
    <p:sldId id="304" r:id="rId44"/>
    <p:sldId id="299" r:id="rId45"/>
    <p:sldId id="303" r:id="rId46"/>
    <p:sldId id="300" r:id="rId47"/>
    <p:sldId id="305" r:id="rId48"/>
    <p:sldId id="306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784"/>
  </p:normalViewPr>
  <p:slideViewPr>
    <p:cSldViewPr>
      <p:cViewPr varScale="1">
        <p:scale>
          <a:sx n="102" d="100"/>
          <a:sy n="102" d="100"/>
        </p:scale>
        <p:origin x="165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>
        <p:scale>
          <a:sx n="157" d="100"/>
          <a:sy n="157" d="100"/>
        </p:scale>
        <p:origin x="1856" y="-37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-1" y="80764"/>
            <a:ext cx="6856413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dirty="0"/>
              <a:t>Developing and </a:t>
            </a:r>
            <a:r>
              <a:rPr lang="en-US" b="1" dirty="0" smtClean="0"/>
              <a:t>Implementing </a:t>
            </a:r>
            <a:r>
              <a:rPr lang="en-US" b="1" dirty="0"/>
              <a:t>a </a:t>
            </a:r>
            <a:r>
              <a:rPr lang="en-US" b="1" dirty="0" smtClean="0"/>
              <a:t>Personal Protective Equipment Training </a:t>
            </a:r>
            <a:r>
              <a:rPr lang="en-US" b="1" dirty="0" err="1" smtClean="0"/>
              <a:t>Programme</a:t>
            </a:r>
            <a:r>
              <a:rPr lang="en-US" b="1" dirty="0" smtClean="0"/>
              <a:t> </a:t>
            </a:r>
            <a:r>
              <a:rPr lang="en-US" b="1" dirty="0"/>
              <a:t>for </a:t>
            </a:r>
            <a:r>
              <a:rPr lang="en-US" b="1" dirty="0" smtClean="0"/>
              <a:t>High Consequence Infectious Disease Preparedness</a:t>
            </a:r>
            <a:br>
              <a:rPr lang="en-US" b="1" dirty="0" smtClean="0"/>
            </a:br>
            <a:r>
              <a:rPr lang="en-US" b="1" dirty="0"/>
              <a:t> Ruth </a:t>
            </a:r>
            <a:r>
              <a:rPr lang="en-US" b="1" dirty="0" smtClean="0"/>
              <a:t>Barratt, CNC </a:t>
            </a:r>
            <a:r>
              <a:rPr lang="en-US" b="1" dirty="0"/>
              <a:t>Infection Prevention and Disease Control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388424"/>
            <a:ext cx="6856412" cy="6115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A Webber Training Teleclass</a:t>
            </a:r>
          </a:p>
          <a:p>
            <a:pPr algn="ctr"/>
            <a:r>
              <a:rPr lang="en-US" b="1" dirty="0" smtClean="0"/>
              <a:t>Hosted by Jane Barnett   </a:t>
            </a:r>
            <a:r>
              <a:rPr lang="en-US" b="1" dirty="0" err="1" smtClean="0"/>
              <a:t>jane@webbertraining.com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0C098-31B2-6444-A933-355527A4A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8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9E30E-2674-8C40-B52C-4F083CE96E8B}" type="datetimeFigureOut">
              <a:rPr lang="en-US" smtClean="0"/>
              <a:t>2/20/2020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F9EF-3F76-1E48-AA5F-AC4DEC2240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75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3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281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86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Engineering control address the hospital design and physical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222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902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87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made a number of engineering controls to the existing design and workflow of the Q-class suite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189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Administrative controls is the next tier down and considers the operational and organisational requirements and aspects of caring for a HCID patient.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3069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172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33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1562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75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1398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1079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167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073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01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459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140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116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55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77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603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41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36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79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442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9950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908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324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8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763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09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058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2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8F162E-5AD9-7346-A25C-D53355ADEAB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146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used the definition for the UK government to describe HCID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54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HCID can be broadly divided into two categories depending on the mode of transmission.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8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86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F7F9EF-3F76-1E48-AA5F-AC4DEC2240C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808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1772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5076"/>
            <a:ext cx="8229600" cy="44210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51920" y="6526566"/>
            <a:ext cx="562744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89C46E-9371-0444-BDAD-A801D2AD0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98" y="111406"/>
            <a:ext cx="1525790" cy="5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1E11FE-10DE-AF4C-A64D-1405C6B0F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12" y="66097"/>
            <a:ext cx="2402153" cy="6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05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DD28A5-F02B-EE4D-A31F-61A30949E708}" type="datetime1">
              <a:rPr lang="en-AU" smtClean="0"/>
              <a:t>20/02/2020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39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6A08F8-0A26-774D-A075-3170651C8B29}" type="datetime1">
              <a:rPr lang="en-AU" smtClean="0"/>
              <a:t>20/02/2020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646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C46D65-92CE-FA45-B5D2-28123434A2D0}" type="datetime1">
              <a:rPr lang="en-AU" smtClean="0"/>
              <a:t>20/02/2020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8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17728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05076"/>
            <a:ext cx="8229600" cy="44210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B89C46E-9371-0444-BDAD-A801D2AD0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98" y="111406"/>
            <a:ext cx="1525790" cy="594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D1E11FE-10DE-AF4C-A64D-1405C6B0FF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12" y="66097"/>
            <a:ext cx="2402153" cy="66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3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4D1C74E-B7D7-EE4B-AAD1-88A26252E4FB}" type="datetime1">
              <a:rPr lang="en-AU" smtClean="0"/>
              <a:t>20/02/2020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5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AB81A0-DFD6-5B42-89BD-98D85D7203E6}" type="datetime1">
              <a:rPr lang="en-AU" smtClean="0"/>
              <a:t>20/02/2020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87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6"/>
            <a:ext cx="8229600" cy="6858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51F55E8-73DA-0445-9438-0286BC4101D8}" type="datetime1">
              <a:rPr lang="en-AU" smtClean="0"/>
              <a:t>20/02/2020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47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836"/>
            <a:ext cx="8229600" cy="68580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C49538C-E14A-AF40-ADC5-EA6B6107FB96}" type="datetime1">
              <a:rPr lang="en-AU" smtClean="0"/>
              <a:t>20/02/2020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787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E798D01-FEBA-4446-984C-1C06420E6803}" type="datetime1">
              <a:rPr lang="en-AU" smtClean="0"/>
              <a:t>20/02/2020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770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4E0FC5-42FF-6549-8ECD-22A5F44FFA05}" type="datetime1">
              <a:rPr lang="en-AU" smtClean="0"/>
              <a:t>20/02/2020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8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AE371F9-7694-0847-84C2-2B1B0179B73F}" type="datetime1">
              <a:rPr lang="en-AU" smtClean="0"/>
              <a:t>20/02/2020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91250" cy="365125"/>
          </a:xfrm>
        </p:spPr>
        <p:txBody>
          <a:bodyPr/>
          <a:lstStyle>
            <a:lvl1pPr marL="0" indent="9525">
              <a:tabLst/>
              <a:defRPr sz="1800"/>
            </a:lvl1pPr>
          </a:lstStyle>
          <a:p>
            <a:fld id="{96A34397-C16A-4E81-981C-EDFB62DC5C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09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2816"/>
            <a:ext cx="8229600" cy="43533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0" y="6492875"/>
            <a:ext cx="4774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34397-C16A-4E81-981C-EDFB62DC5CF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177AE8F6-76A9-2C44-AB7B-3F5F6E3224B3}"/>
              </a:ext>
            </a:extLst>
          </p:cNvPr>
          <p:cNvSpPr txBox="1">
            <a:spLocks/>
          </p:cNvSpPr>
          <p:nvPr userDrawn="1"/>
        </p:nvSpPr>
        <p:spPr>
          <a:xfrm>
            <a:off x="457200" y="836712"/>
            <a:ext cx="8229600" cy="717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177559-D444-074B-97C7-B5089EB4734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9612" y="66097"/>
            <a:ext cx="2402153" cy="665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878B9D9-4D17-B244-8C3A-76BE6BE9FB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598" y="111406"/>
            <a:ext cx="1525790" cy="5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186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49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7" Type="http://schemas.openxmlformats.org/officeDocument/2006/relationships/image" Target="../media/image25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netec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1"/>
            <a:ext cx="7772400" cy="2381250"/>
          </a:xfrm>
          <a:ln w="28575">
            <a:solidFill>
              <a:srgbClr val="C00000"/>
            </a:solidFill>
          </a:ln>
        </p:spPr>
        <p:txBody>
          <a:bodyPr/>
          <a:lstStyle/>
          <a:p>
            <a:r>
              <a:rPr lang="en-US" sz="3600" b="1" dirty="0"/>
              <a:t>Developing and implementing a personal protective equipment training </a:t>
            </a:r>
            <a:r>
              <a:rPr lang="en-US" sz="3600" b="1" dirty="0" err="1"/>
              <a:t>programme</a:t>
            </a:r>
            <a:r>
              <a:rPr lang="en-US" sz="3600" b="1" dirty="0"/>
              <a:t> for high consequence infectious disease preparedness</a:t>
            </a:r>
            <a:r>
              <a:rPr lang="en-AU" b="1" dirty="0"/>
              <a:t/>
            </a:r>
            <a:br>
              <a:rPr lang="en-AU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3886199"/>
            <a:ext cx="8424936" cy="1054969"/>
          </a:xfrm>
        </p:spPr>
        <p:txBody>
          <a:bodyPr>
            <a:normAutofit/>
          </a:bodyPr>
          <a:lstStyle/>
          <a:p>
            <a:r>
              <a:rPr lang="en-US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Ruth Barratt </a:t>
            </a:r>
            <a:r>
              <a:rPr lang="en-AU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RN, BSc, </a:t>
            </a:r>
            <a:r>
              <a:rPr lang="en-AU" sz="28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MAdvPrac</a:t>
            </a:r>
            <a:r>
              <a:rPr lang="en-AU" sz="28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(Hons)</a:t>
            </a:r>
            <a:endParaRPr lang="en-US" sz="28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CNC Infection Prevention and Disease Control (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Biopreparedness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99592" y="5110335"/>
            <a:ext cx="7376864" cy="1054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Hosted by Jane Barnett</a:t>
            </a:r>
            <a:b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0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jane@webbertraining.com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1979" y="6516052"/>
            <a:ext cx="2616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mtClean="0"/>
              <a:t>www.webbertraining.com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244428" y="6525344"/>
            <a:ext cx="188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February 19,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75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1BEE606-20F6-054C-9027-6CD929F8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HCID threat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EE971902-5E98-1946-AAB6-64DFB323A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AU" i="1" dirty="0"/>
              <a:t>2014-2016: West Africa Ebola Zaire outbreak </a:t>
            </a:r>
          </a:p>
          <a:p>
            <a:pPr lvl="1"/>
            <a:r>
              <a:rPr lang="en-AU" i="1" dirty="0"/>
              <a:t>28,616 people affected, 11,310 deaths</a:t>
            </a:r>
          </a:p>
          <a:p>
            <a:r>
              <a:rPr lang="en-AU" dirty="0"/>
              <a:t>2014: MERS outbreaks </a:t>
            </a:r>
          </a:p>
          <a:p>
            <a:pPr lvl="1"/>
            <a:r>
              <a:rPr lang="en-AU" dirty="0"/>
              <a:t>Middle East but also S Korea</a:t>
            </a:r>
          </a:p>
          <a:p>
            <a:pPr lvl="1"/>
            <a:r>
              <a:rPr lang="en-AU" dirty="0"/>
              <a:t>Hospital transmission</a:t>
            </a:r>
          </a:p>
          <a:p>
            <a:r>
              <a:rPr lang="en-AU" dirty="0"/>
              <a:t>2018 – present: EVD Democratic Republic of the Congo</a:t>
            </a:r>
          </a:p>
          <a:p>
            <a:pPr lvl="1"/>
            <a:r>
              <a:rPr lang="en-AU" dirty="0"/>
              <a:t>Public Health Emergency of International Concern (WHO 2019)</a:t>
            </a:r>
          </a:p>
          <a:p>
            <a:pPr lvl="1"/>
            <a:r>
              <a:rPr lang="en-AU" dirty="0"/>
              <a:t>3421 cases / 2242 deaths / 1154 survivors (as of 28/1/20)</a:t>
            </a:r>
          </a:p>
          <a:p>
            <a:r>
              <a:rPr lang="en-AU" dirty="0"/>
              <a:t>2019 – present 2019-nCoV acute respiratory disease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A220A4-B1D2-A246-A391-3533A995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4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742DEDC0-1B61-8C46-8A59-39A4199D8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HCID preparedness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DBD3EB4-1A66-E246-9631-70CFC07FD0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r>
              <a:rPr lang="en-US" dirty="0" err="1"/>
              <a:t>Westmead</a:t>
            </a:r>
            <a:r>
              <a:rPr lang="en-US" dirty="0"/>
              <a:t> Hospital in Sydney – state facility for NSW (adults)</a:t>
            </a:r>
          </a:p>
          <a:p>
            <a:r>
              <a:rPr lang="en-US" dirty="0"/>
              <a:t>Isolation facilities - existing and new </a:t>
            </a:r>
          </a:p>
          <a:p>
            <a:r>
              <a:rPr lang="en-US" dirty="0"/>
              <a:t>HCID policies and procedures</a:t>
            </a:r>
          </a:p>
          <a:p>
            <a:r>
              <a:rPr lang="en-US" dirty="0"/>
              <a:t>PPE</a:t>
            </a:r>
          </a:p>
          <a:p>
            <a:r>
              <a:rPr lang="en-US" dirty="0"/>
              <a:t>Staff training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F6BD5-370A-0D49-A5BC-CCBCC5C01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47757D0-6F29-6448-B492-C6F0F5393C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928" y="3773568"/>
            <a:ext cx="3419872" cy="1923678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xmlns="" id="{7A72C771-E391-CC4D-8D54-C874DB712E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500" y="1591655"/>
            <a:ext cx="3416300" cy="1981200"/>
          </a:xfrm>
        </p:spPr>
      </p:pic>
    </p:spTree>
    <p:extLst>
      <p:ext uri="{BB962C8B-B14F-4D97-AF65-F5344CB8AC3E}">
        <p14:creationId xmlns:p14="http://schemas.microsoft.com/office/powerpoint/2010/main" val="175787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1773FD-B647-7542-B437-55C58E65F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HCID preparedness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4B9F53-FAA3-CB46-B981-47F929A22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on work done in 2014-2015 and with SOB project team</a:t>
            </a:r>
          </a:p>
          <a:p>
            <a:r>
              <a:rPr lang="en-US" dirty="0"/>
              <a:t>DRC outbreak renewed efforts to be prepared as the state facility</a:t>
            </a:r>
          </a:p>
          <a:p>
            <a:r>
              <a:rPr lang="en-US" dirty="0"/>
              <a:t>Training programme linked to other HCID preparedness activities e.g. policies revised</a:t>
            </a:r>
          </a:p>
          <a:p>
            <a:r>
              <a:rPr lang="en-US" dirty="0"/>
              <a:t>Appointment of small multi-disciplinary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75C5075-BDBE-F945-A5A6-06569BC0F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25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91BC729B-D3E3-B14D-8D71-6A1782E90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5135" y="1717928"/>
            <a:ext cx="8081679" cy="46894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56B2048-F5E2-2043-BDEC-A296A9482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CB55B4-BFEA-944C-B9C4-F64071E53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654" y="532933"/>
            <a:ext cx="7355160" cy="1224136"/>
          </a:xfrm>
        </p:spPr>
        <p:txBody>
          <a:bodyPr>
            <a:normAutofit fontScale="90000"/>
          </a:bodyPr>
          <a:lstStyle/>
          <a:p>
            <a:r>
              <a:rPr lang="en-US" dirty="0"/>
              <a:t>Preventing transmission – hierarchy of controls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9C7160F7-E972-F748-9634-7437BE716EB3}"/>
              </a:ext>
            </a:extLst>
          </p:cNvPr>
          <p:cNvCxnSpPr/>
          <p:nvPr/>
        </p:nvCxnSpPr>
        <p:spPr>
          <a:xfrm>
            <a:off x="1691680" y="2276872"/>
            <a:ext cx="6192688" cy="648072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2655CE69-5287-1C47-8671-2DADABBA3C2D}"/>
              </a:ext>
            </a:extLst>
          </p:cNvPr>
          <p:cNvCxnSpPr>
            <a:cxnSpLocks/>
          </p:cNvCxnSpPr>
          <p:nvPr/>
        </p:nvCxnSpPr>
        <p:spPr>
          <a:xfrm flipV="1">
            <a:off x="1979712" y="2204864"/>
            <a:ext cx="5688632" cy="805576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13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xmlns="" id="{33146038-9B9E-EE44-BFA9-9E9171167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18410"/>
            <a:ext cx="8229600" cy="685801"/>
          </a:xfrm>
        </p:spPr>
        <p:txBody>
          <a:bodyPr/>
          <a:lstStyle/>
          <a:p>
            <a:r>
              <a:rPr lang="en-US" dirty="0"/>
              <a:t>Engineering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A48ADC-2E46-4342-845F-2CF94F4EBA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7482" y="1772816"/>
            <a:ext cx="4038600" cy="4525963"/>
          </a:xfrm>
        </p:spPr>
        <p:txBody>
          <a:bodyPr>
            <a:normAutofit fontScale="92500" lnSpcReduction="10000"/>
          </a:bodyPr>
          <a:lstStyle/>
          <a:p>
            <a:r>
              <a:rPr lang="en-AU" dirty="0"/>
              <a:t>Europe - high level isolation units </a:t>
            </a:r>
          </a:p>
          <a:p>
            <a:pPr lvl="1"/>
            <a:r>
              <a:rPr lang="en-AU" dirty="0"/>
              <a:t>4 in UK</a:t>
            </a:r>
          </a:p>
          <a:p>
            <a:r>
              <a:rPr lang="en-AU" dirty="0"/>
              <a:t>USA - biocontainment units </a:t>
            </a:r>
          </a:p>
          <a:p>
            <a:pPr lvl="1"/>
            <a:r>
              <a:rPr lang="en-AU" dirty="0"/>
              <a:t>10 regional</a:t>
            </a:r>
          </a:p>
          <a:p>
            <a:r>
              <a:rPr lang="en-AU" dirty="0"/>
              <a:t>Australia – infectious disease units / biocontainment units</a:t>
            </a:r>
          </a:p>
          <a:p>
            <a:pPr lvl="1"/>
            <a:r>
              <a:rPr lang="en-AU" dirty="0"/>
              <a:t>1 per state</a:t>
            </a:r>
          </a:p>
          <a:p>
            <a:r>
              <a:rPr lang="en-AU" dirty="0"/>
              <a:t>NZ – I purpose built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D85FEE10-3304-9043-8FEE-A8A4571A3F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5569" y="1819711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Trexler isolator – Royal Free Hospital, 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502707-4263-5448-8C37-EAC643D2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6007779-CEBA-2847-882C-0D198D585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414" y="3356992"/>
            <a:ext cx="4053104" cy="2350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12A405D-B343-144E-B80C-64A0BBF525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69702"/>
            <a:ext cx="4248472" cy="6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014C069B-51A5-4946-92BF-09F631667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Westmead</a:t>
            </a:r>
            <a:r>
              <a:rPr lang="en-US" dirty="0"/>
              <a:t> engineering controls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2DF777B4-1AE8-F44B-B023-07D944F6A8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Current: 2 Q-class rooms for adults</a:t>
            </a:r>
          </a:p>
          <a:p>
            <a:pPr lvl="1"/>
            <a:r>
              <a:rPr lang="en-US" dirty="0"/>
              <a:t>Dedicated beds in the ICU</a:t>
            </a:r>
          </a:p>
          <a:p>
            <a:pPr lvl="1"/>
            <a:r>
              <a:rPr lang="en-US" dirty="0"/>
              <a:t>Anteroom, patient room with </a:t>
            </a:r>
            <a:r>
              <a:rPr lang="en-US" dirty="0" err="1"/>
              <a:t>ensuite</a:t>
            </a:r>
            <a:endParaRPr lang="en-US" dirty="0"/>
          </a:p>
          <a:p>
            <a:pPr lvl="1"/>
            <a:r>
              <a:rPr lang="en-US" dirty="0"/>
              <a:t>Utility room A</a:t>
            </a:r>
          </a:p>
          <a:p>
            <a:pPr lvl="1"/>
            <a:r>
              <a:rPr lang="en-US" dirty="0"/>
              <a:t>Staff shower</a:t>
            </a:r>
          </a:p>
          <a:p>
            <a:pPr lvl="1"/>
            <a:r>
              <a:rPr lang="en-US" dirty="0"/>
              <a:t>Utility B for transfer of waste, blood samples etc.</a:t>
            </a:r>
          </a:p>
          <a:p>
            <a:r>
              <a:rPr lang="en-US" dirty="0"/>
              <a:t>New: state of the art biocontainment unit</a:t>
            </a:r>
          </a:p>
          <a:p>
            <a:pPr lvl="1"/>
            <a:r>
              <a:rPr lang="en-US" dirty="0" err="1"/>
              <a:t>Paediatric</a:t>
            </a:r>
            <a:r>
              <a:rPr lang="en-US" dirty="0"/>
              <a:t> and adult beds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DD68302-B621-D24D-86FD-D019CEA3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E6BC597-3FA1-8445-89BC-4B551DAFCE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69702"/>
            <a:ext cx="4248472" cy="66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369999-7BD6-3040-85F9-58EB32CB9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56916"/>
            <a:ext cx="8229600" cy="717728"/>
          </a:xfrm>
        </p:spPr>
        <p:txBody>
          <a:bodyPr/>
          <a:lstStyle/>
          <a:p>
            <a:r>
              <a:rPr lang="en-US" dirty="0"/>
              <a:t>Q-class rooms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2A9FFA5-A079-9B4F-A7A1-61C1B317B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xmlns="" id="{D0D44A73-6CFD-1842-BFBE-D23091EC18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20" y="1572423"/>
            <a:ext cx="4608004" cy="34560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2060BF9-1F1F-9D40-9415-DB45F2E9E6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69702"/>
            <a:ext cx="4248472" cy="663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505E755-AA7B-8740-AC86-13155E3CDFF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0333" y="4365104"/>
            <a:ext cx="2715301" cy="2036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3F467-B4F1-FE40-BA2C-15A00DED409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4427" y="1618472"/>
            <a:ext cx="2715301" cy="362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32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81418B-E777-514F-B58F-E53B30FB8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F8F865-6E8B-494B-8216-3ACD72C5D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554960" cy="4709120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Organisation</a:t>
            </a:r>
            <a:r>
              <a:rPr lang="en-US" dirty="0"/>
              <a:t> of PPE supplies in donning area</a:t>
            </a:r>
          </a:p>
          <a:p>
            <a:r>
              <a:rPr lang="en-US" dirty="0"/>
              <a:t>Build upon existing dirty and clean zones</a:t>
            </a:r>
          </a:p>
          <a:p>
            <a:r>
              <a:rPr lang="en-US" dirty="0"/>
              <a:t>Tape on floor for doffing</a:t>
            </a:r>
          </a:p>
          <a:p>
            <a:r>
              <a:rPr lang="en-US" dirty="0"/>
              <a:t>Minimal equipment/supplies in room</a:t>
            </a:r>
          </a:p>
          <a:p>
            <a:pPr lvl="1"/>
            <a:r>
              <a:rPr lang="en-US" dirty="0"/>
              <a:t>Checklist with photos</a:t>
            </a:r>
          </a:p>
          <a:p>
            <a:r>
              <a:rPr lang="en-US" dirty="0"/>
              <a:t>Signage</a:t>
            </a:r>
          </a:p>
          <a:p>
            <a:r>
              <a:rPr lang="en-US" dirty="0"/>
              <a:t>Hands free ABHR dispenser</a:t>
            </a:r>
          </a:p>
          <a:p>
            <a:r>
              <a:rPr lang="en-US" dirty="0"/>
              <a:t>Cuff first gloves dispenser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D73F8FB-241D-C243-84E3-B2F573C9F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E5B4813-C5C2-A144-90BF-587230B92D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69702"/>
            <a:ext cx="4248472" cy="663127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039E129-30BC-E949-B75A-3FFA856FB5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012160" y="1691805"/>
            <a:ext cx="2962275" cy="43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4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E9EDE-C02F-894E-9770-C7D23761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73972"/>
            <a:ext cx="8229600" cy="717728"/>
          </a:xfrm>
        </p:spPr>
        <p:txBody>
          <a:bodyPr/>
          <a:lstStyle/>
          <a:p>
            <a:r>
              <a:rPr lang="en-US" dirty="0"/>
              <a:t>Administrative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D71B6-7934-5544-A9DF-7D50061D0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076"/>
            <a:ext cx="8507288" cy="467625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Operational procedures to prevent/minimise exposure</a:t>
            </a:r>
          </a:p>
          <a:p>
            <a:pPr lvl="1"/>
            <a:r>
              <a:rPr lang="en-US" sz="2400" dirty="0"/>
              <a:t>Buddy system</a:t>
            </a:r>
          </a:p>
          <a:p>
            <a:pPr lvl="1"/>
            <a:r>
              <a:rPr lang="en-US" sz="2400" dirty="0"/>
              <a:t>Change in practice to minimise entries </a:t>
            </a:r>
          </a:p>
          <a:p>
            <a:pPr marL="914400" lvl="2" indent="0">
              <a:buNone/>
            </a:pPr>
            <a:r>
              <a:rPr lang="en-US" dirty="0"/>
              <a:t>↓ number of people exposed</a:t>
            </a:r>
          </a:p>
          <a:p>
            <a:pPr marL="914400" lvl="2" indent="0">
              <a:buNone/>
            </a:pPr>
            <a:r>
              <a:rPr lang="en-US" dirty="0"/>
              <a:t>↓ doffing risks</a:t>
            </a:r>
          </a:p>
          <a:p>
            <a:pPr lvl="1"/>
            <a:r>
              <a:rPr lang="en-US" sz="2400" dirty="0"/>
              <a:t>Clinical interventions – radiology, IV, dialysis</a:t>
            </a:r>
          </a:p>
          <a:p>
            <a:pPr lvl="1"/>
            <a:r>
              <a:rPr lang="en-US" sz="2400" dirty="0"/>
              <a:t>Waste</a:t>
            </a:r>
          </a:p>
          <a:p>
            <a:pPr lvl="1"/>
            <a:r>
              <a:rPr lang="en-US" sz="2400" dirty="0"/>
              <a:t>Environmental cleaning</a:t>
            </a:r>
          </a:p>
          <a:p>
            <a:r>
              <a:rPr lang="en-US" sz="2800" dirty="0"/>
              <a:t>Training</a:t>
            </a:r>
          </a:p>
          <a:p>
            <a:pPr lvl="1"/>
            <a:r>
              <a:rPr lang="en-US" sz="2400" dirty="0"/>
              <a:t>Donning and doffing PPE</a:t>
            </a:r>
          </a:p>
          <a:p>
            <a:pPr lvl="1"/>
            <a:r>
              <a:rPr lang="en-US" sz="2400" dirty="0"/>
              <a:t>Procedures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8D03C6-A1E2-044C-A10F-9432CAEB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F5BB8E-7BE2-4C44-B666-2527CA30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4"/>
            <a:ext cx="4289220" cy="7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2DA08-962D-D543-98A6-BF953921A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77764"/>
            <a:ext cx="8462891" cy="685801"/>
          </a:xfrm>
        </p:spPr>
        <p:txBody>
          <a:bodyPr>
            <a:normAutofit fontScale="90000"/>
          </a:bodyPr>
          <a:lstStyle/>
          <a:p>
            <a:r>
              <a:rPr lang="en-US" dirty="0"/>
              <a:t>Operational procedures – doing the job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FBE74B4-1733-7E43-BF13-EDCB28404D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4948" y="1698014"/>
            <a:ext cx="4762872" cy="4525963"/>
          </a:xfrm>
        </p:spPr>
        <p:txBody>
          <a:bodyPr>
            <a:normAutofit lnSpcReduction="10000"/>
          </a:bodyPr>
          <a:lstStyle/>
          <a:p>
            <a:r>
              <a:rPr lang="en-AU" dirty="0"/>
              <a:t>The safety of staff MUST take precedence over patient safety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BUT,</a:t>
            </a:r>
            <a:r>
              <a:rPr lang="en-US" dirty="0">
                <a:solidFill>
                  <a:schemeClr val="accent1"/>
                </a:solidFill>
              </a:rPr>
              <a:t> the patient is a person</a:t>
            </a:r>
          </a:p>
          <a:p>
            <a:r>
              <a:rPr lang="en-AU" dirty="0"/>
              <a:t>Confidence in PPE protection</a:t>
            </a:r>
          </a:p>
          <a:p>
            <a:r>
              <a:rPr lang="en-AU" dirty="0"/>
              <a:t>Understanding transmission routes</a:t>
            </a:r>
          </a:p>
          <a:p>
            <a:r>
              <a:rPr lang="en-AU" dirty="0"/>
              <a:t>Adapting IPC principles to the physical space</a:t>
            </a:r>
          </a:p>
          <a:p>
            <a:r>
              <a:rPr lang="en-AU" dirty="0"/>
              <a:t>Using a Buddy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B454CCA5-A5D5-8B4F-938D-D67CC3477B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7852" y="2420888"/>
            <a:ext cx="3356559" cy="22322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0B68EDC-8576-704B-A997-35270036A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DBE050-ABDD-4343-8CE1-CDE5D3194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3484"/>
            <a:ext cx="4289220" cy="7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A42E1C1D-16C7-5E46-B6BE-6D9F6B4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17105ED-7025-C64D-BCCD-A0F8B77E7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 have no actual or potential conflict of interest in relation to this presentation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A556083-FE21-B143-A0D2-40594A63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3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399812-0948-124C-A846-0C1FF80AD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Buddy responsibilities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C6E8DF-766A-1744-AC92-9B0B1EBD5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AU" sz="2400" dirty="0"/>
              <a:t>Being vigilant in spotting defects or breaches in PPE while HCWs are in the patient room </a:t>
            </a:r>
          </a:p>
          <a:p>
            <a:pPr lvl="0"/>
            <a:r>
              <a:rPr lang="en-AU" sz="2400" dirty="0"/>
              <a:t>Observing HCWs for heat stress or fatigue related to PPE</a:t>
            </a:r>
          </a:p>
          <a:p>
            <a:pPr lvl="0"/>
            <a:r>
              <a:rPr lang="en-AU" sz="2400" dirty="0"/>
              <a:t>Monitoring compliance with PPE protocols</a:t>
            </a:r>
          </a:p>
          <a:p>
            <a:pPr lvl="0"/>
            <a:r>
              <a:rPr lang="en-AU" sz="2400" dirty="0"/>
              <a:t>Guiding, correcting, and assisting during donning and doffing</a:t>
            </a:r>
          </a:p>
          <a:p>
            <a:pPr lvl="0"/>
            <a:r>
              <a:rPr lang="en-AU" sz="2400" dirty="0"/>
              <a:t>Adhering to the </a:t>
            </a:r>
            <a:r>
              <a:rPr lang="en-AU" sz="2400" b="1" dirty="0"/>
              <a:t>Call / Do / Respond </a:t>
            </a:r>
            <a:r>
              <a:rPr lang="en-AU" sz="2400" dirty="0"/>
              <a:t>method</a:t>
            </a:r>
          </a:p>
          <a:p>
            <a:pPr lvl="0"/>
            <a:r>
              <a:rPr lang="en-AU" sz="2400" dirty="0"/>
              <a:t>Warning HCWs of potential risky actions (e.g., touching face)</a:t>
            </a:r>
          </a:p>
          <a:p>
            <a:pPr lvl="0"/>
            <a:r>
              <a:rPr lang="en-AU" sz="2400" dirty="0"/>
              <a:t>Being informative, supportive and well-paced in issuing instructions or advice</a:t>
            </a:r>
          </a:p>
          <a:p>
            <a:pPr lvl="0"/>
            <a:r>
              <a:rPr lang="en-AU" sz="2400" dirty="0"/>
              <a:t>Protecting themselves through proper PPE use during doffing </a:t>
            </a:r>
          </a:p>
          <a:p>
            <a:pPr lvl="0"/>
            <a:r>
              <a:rPr lang="en-AU" sz="2400" dirty="0"/>
              <a:t>Anticipating and planning for risks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176D8A5-2DE7-494A-8E73-AC1A7DD10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14F31D8-F5E2-F14F-825A-5ED0BB66F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4"/>
            <a:ext cx="4289220" cy="7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63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E9EDE-C02F-894E-9770-C7D23761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2926"/>
            <a:ext cx="8229600" cy="685801"/>
          </a:xfrm>
        </p:spPr>
        <p:txBody>
          <a:bodyPr>
            <a:normAutofit fontScale="90000"/>
          </a:bodyPr>
          <a:lstStyle/>
          <a:p>
            <a:r>
              <a:rPr lang="en-US" dirty="0"/>
              <a:t>Specific procedures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6D71B6-7934-5544-A9DF-7D50061D0E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Cleaning up a blood or body fluid spillage</a:t>
            </a:r>
          </a:p>
          <a:p>
            <a:r>
              <a:rPr lang="en-US" sz="2800" dirty="0"/>
              <a:t>Phlebotomy and preparing the samples for transport to the laboratory</a:t>
            </a:r>
          </a:p>
          <a:p>
            <a:r>
              <a:rPr lang="en-US" dirty="0"/>
              <a:t>Transferring waste bags from the dirty zones</a:t>
            </a:r>
          </a:p>
          <a:p>
            <a:r>
              <a:rPr lang="en-US" sz="2800" dirty="0"/>
              <a:t>Procedure for changing outer gloves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8D03C6-A1E2-044C-A10F-9432CAEB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F5BB8E-7BE2-4C44-B666-2527CA30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4"/>
            <a:ext cx="4289220" cy="703034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2C0B6C10-D7DD-6A42-9210-3547DBB8E9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717907"/>
            <a:ext cx="4038600" cy="2290549"/>
          </a:xfrm>
        </p:spPr>
      </p:pic>
    </p:spTree>
    <p:extLst>
      <p:ext uri="{BB962C8B-B14F-4D97-AF65-F5344CB8AC3E}">
        <p14:creationId xmlns:p14="http://schemas.microsoft.com/office/powerpoint/2010/main" val="21826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4E9EDE-C02F-894E-9770-C7D237619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Training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7EAA376A-F82B-1B4D-BF57-6C58CFF30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84688"/>
            <a:ext cx="8229600" cy="460424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3400" dirty="0"/>
              <a:t>Train specifically for knowledge and skills relating to:</a:t>
            </a:r>
          </a:p>
          <a:p>
            <a:r>
              <a:rPr lang="en-US" b="1" dirty="0"/>
              <a:t>Self-awareness </a:t>
            </a:r>
            <a:r>
              <a:rPr lang="en-US" dirty="0"/>
              <a:t>of habitual </a:t>
            </a:r>
            <a:r>
              <a:rPr lang="en-US" dirty="0" err="1"/>
              <a:t>behaviours</a:t>
            </a:r>
            <a:r>
              <a:rPr lang="en-US" dirty="0"/>
              <a:t> and the importance of minimizing them</a:t>
            </a:r>
          </a:p>
          <a:p>
            <a:r>
              <a:rPr lang="en-US" b="1" dirty="0"/>
              <a:t>Hazard identification</a:t>
            </a:r>
            <a:r>
              <a:rPr lang="en-US" dirty="0"/>
              <a:t>, awareness of where contamination may occur and knowledge of how to respond appropriately should contamination occur. </a:t>
            </a:r>
          </a:p>
          <a:p>
            <a:r>
              <a:rPr lang="en-US" b="1" dirty="0"/>
              <a:t>Familiarity with PPE, </a:t>
            </a:r>
            <a:r>
              <a:rPr lang="en-US" dirty="0"/>
              <a:t>specifically how it will affect HCW mobility and dexterity, as well as how their body reacts to heat stress. </a:t>
            </a:r>
          </a:p>
          <a:p>
            <a:r>
              <a:rPr lang="en-US" b="1" dirty="0"/>
              <a:t>Procedural competency</a:t>
            </a:r>
            <a:r>
              <a:rPr lang="en-US" dirty="0"/>
              <a:t>, repetitive training including appropriate technique for the motions associated with doffing PPE and checklist use. </a:t>
            </a:r>
          </a:p>
          <a:p>
            <a:r>
              <a:rPr lang="en-US" b="1" dirty="0"/>
              <a:t>Buddy roles </a:t>
            </a:r>
            <a:r>
              <a:rPr lang="en-US" dirty="0"/>
              <a:t>that support HCW including the management of PPE breaches, </a:t>
            </a:r>
            <a:r>
              <a:rPr lang="en-US" dirty="0" err="1"/>
              <a:t>minimising</a:t>
            </a:r>
            <a:r>
              <a:rPr lang="en-US" dirty="0"/>
              <a:t> the spread of contamination, and avoiding high risk </a:t>
            </a:r>
            <a:r>
              <a:rPr lang="en-US" dirty="0" err="1"/>
              <a:t>behaviours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88D03C6-A1E2-044C-A10F-9432CAEBB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EF5BB8E-7BE2-4C44-B666-2527CA30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84"/>
            <a:ext cx="4289220" cy="70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27C78C-390A-1548-8BED-91D2CFDC6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0407"/>
            <a:ext cx="8229600" cy="685801"/>
          </a:xfrm>
        </p:spPr>
        <p:txBody>
          <a:bodyPr/>
          <a:lstStyle/>
          <a:p>
            <a:r>
              <a:rPr lang="en-US" sz="4000" dirty="0"/>
              <a:t>Personal Protective Equipment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E3DFFEF8-E757-DD44-B0D9-AB2C3F03DC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PPE based models of delivery</a:t>
            </a:r>
          </a:p>
          <a:p>
            <a:pPr lvl="1"/>
            <a:r>
              <a:rPr lang="en-AU" dirty="0"/>
              <a:t>Different PPE ensembles</a:t>
            </a:r>
          </a:p>
          <a:p>
            <a:pPr lvl="1"/>
            <a:r>
              <a:rPr lang="en-US" dirty="0"/>
              <a:t>No global consensus on individual PPE items</a:t>
            </a:r>
          </a:p>
          <a:p>
            <a:r>
              <a:rPr lang="en-US" dirty="0"/>
              <a:t>PPE is unfamiliar and constraining</a:t>
            </a:r>
          </a:p>
          <a:p>
            <a:r>
              <a:rPr lang="en-US" dirty="0"/>
              <a:t>High probability of error when doffing – self contamination</a:t>
            </a:r>
          </a:p>
          <a:p>
            <a:pPr lvl="1"/>
            <a:endParaRPr lang="en-AU" dirty="0"/>
          </a:p>
          <a:p>
            <a:pPr lvl="1"/>
            <a:endParaRPr lang="en-AU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80FDDA-95C8-5245-B2E7-D65C10CCA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23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945CA23-8CA2-954D-9DB5-1644C186E54F}"/>
              </a:ext>
            </a:extLst>
          </p:cNvPr>
          <p:cNvGrpSpPr/>
          <p:nvPr/>
        </p:nvGrpSpPr>
        <p:grpSpPr>
          <a:xfrm>
            <a:off x="4932040" y="2268682"/>
            <a:ext cx="3906145" cy="3188997"/>
            <a:chOff x="4870423" y="2015666"/>
            <a:chExt cx="3906145" cy="318899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A1938F1-231B-CF43-930E-24765D90D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0850" y="2015666"/>
              <a:ext cx="2265718" cy="318899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A3A0DA7-3FFA-0047-9089-1449D4D39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70423" y="2015666"/>
              <a:ext cx="1418593" cy="318899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A7BF095-776D-5B46-8EC4-17A4CAFB2A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7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FC316A-01CA-6740-B40B-6FDD16C29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PPE checklists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96D614-4A0C-AB4B-964D-78D9B6F57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5076"/>
            <a:ext cx="8229600" cy="460424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Checklists used for both donning and doffing</a:t>
            </a:r>
          </a:p>
          <a:p>
            <a:pPr lvl="1"/>
            <a:r>
              <a:rPr lang="en-US" dirty="0"/>
              <a:t>Used video reflexivity to improve checklists and doffing procedures</a:t>
            </a:r>
          </a:p>
          <a:p>
            <a:pPr lvl="1"/>
            <a:r>
              <a:rPr lang="en-US" dirty="0"/>
              <a:t>Learn from healthcare workers</a:t>
            </a:r>
          </a:p>
          <a:p>
            <a:r>
              <a:rPr lang="en-US" dirty="0"/>
              <a:t>Buddy system used (trained observer)</a:t>
            </a:r>
          </a:p>
          <a:p>
            <a:pPr lvl="1"/>
            <a:r>
              <a:rPr lang="en-US" dirty="0"/>
              <a:t>Consider a third person if resources allow</a:t>
            </a:r>
          </a:p>
          <a:p>
            <a:r>
              <a:rPr lang="en-US" b="1" dirty="0"/>
              <a:t>CALL, DO, RESPOND </a:t>
            </a:r>
            <a:r>
              <a:rPr lang="en-US" dirty="0"/>
              <a:t>method</a:t>
            </a:r>
          </a:p>
          <a:p>
            <a:pPr lvl="1"/>
            <a:r>
              <a:rPr lang="en-US" dirty="0"/>
              <a:t>Physically tick the check list</a:t>
            </a:r>
          </a:p>
          <a:p>
            <a:pPr lvl="1"/>
            <a:r>
              <a:rPr lang="en-US" dirty="0"/>
              <a:t>Include regular reassurance (doffing)</a:t>
            </a:r>
          </a:p>
          <a:p>
            <a:r>
              <a:rPr lang="en-US" dirty="0" err="1"/>
              <a:t>Minimise</a:t>
            </a:r>
            <a:r>
              <a:rPr lang="en-US" dirty="0"/>
              <a:t> steps that require the Buddy to touch the HCW when doffing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1FBDE50-29C1-124F-A900-B7DBF838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106A01D-DCB7-DA45-A36D-170A86E9B6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294" y="871501"/>
            <a:ext cx="8229600" cy="685801"/>
          </a:xfrm>
        </p:spPr>
        <p:txBody>
          <a:bodyPr>
            <a:normAutofit fontScale="90000"/>
          </a:bodyPr>
          <a:lstStyle/>
          <a:p>
            <a:r>
              <a:rPr lang="en-US" dirty="0"/>
              <a:t>Selection of PPE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BA2DECB-27C8-BE4A-B497-C644820BF8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592216" cy="47811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Availability – currently / in global emergency</a:t>
            </a:r>
          </a:p>
          <a:p>
            <a:r>
              <a:rPr lang="en-US" dirty="0"/>
              <a:t>Gowns versus coveralls with mask or PAPR</a:t>
            </a:r>
          </a:p>
          <a:p>
            <a:r>
              <a:rPr lang="en-US" dirty="0"/>
              <a:t>Adequate coverage</a:t>
            </a:r>
          </a:p>
          <a:p>
            <a:r>
              <a:rPr lang="en-US" dirty="0"/>
              <a:t>Protection for mucous membranes</a:t>
            </a:r>
          </a:p>
          <a:p>
            <a:r>
              <a:rPr lang="en-US" dirty="0"/>
              <a:t>Ability to move and work in PPE</a:t>
            </a:r>
          </a:p>
          <a:p>
            <a:r>
              <a:rPr lang="en-US" dirty="0"/>
              <a:t>Ease in doffing – minimises breaches</a:t>
            </a:r>
          </a:p>
          <a:p>
            <a:r>
              <a:rPr lang="en-US" dirty="0"/>
              <a:t>Staff acceptance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60EC402F-33E9-2C4E-ABE3-50D4068759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7" t="2966"/>
          <a:stretch/>
        </p:blipFill>
        <p:spPr>
          <a:xfrm>
            <a:off x="5364088" y="1511557"/>
            <a:ext cx="3168352" cy="43061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F7980F-507D-2F4C-9BAE-334AC78ED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999AA73-6F9E-D344-BEB6-CD142991C7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3346B7-3A1F-D643-81A8-F8266C194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0588"/>
            <a:ext cx="8229600" cy="685801"/>
          </a:xfrm>
        </p:spPr>
        <p:txBody>
          <a:bodyPr/>
          <a:lstStyle/>
          <a:p>
            <a:r>
              <a:rPr lang="en-US" dirty="0"/>
              <a:t>Gowns &amp; Coveralls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FFC3745A-E313-7E4D-B138-F45FB6A03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555EF2B-532A-A540-BE3B-5099D48508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Surgical gown</a:t>
            </a:r>
          </a:p>
          <a:p>
            <a:pPr lvl="1"/>
            <a:r>
              <a:rPr lang="en-US" dirty="0"/>
              <a:t>knitted cuffs </a:t>
            </a:r>
          </a:p>
          <a:p>
            <a:pPr lvl="1"/>
            <a:r>
              <a:rPr lang="en-US" dirty="0"/>
              <a:t>wrap around (coverage)</a:t>
            </a:r>
          </a:p>
          <a:p>
            <a:r>
              <a:rPr lang="en-US" dirty="0"/>
              <a:t>AAMI 4 level - whole gown</a:t>
            </a:r>
          </a:p>
          <a:p>
            <a:r>
              <a:rPr lang="en-US" dirty="0"/>
              <a:t>Weight - comfort</a:t>
            </a:r>
          </a:p>
          <a:p>
            <a:r>
              <a:rPr lang="en-US" dirty="0"/>
              <a:t>Length</a:t>
            </a:r>
          </a:p>
          <a:p>
            <a:r>
              <a:rPr lang="en-US" dirty="0"/>
              <a:t>Fit &amp; sizing</a:t>
            </a:r>
          </a:p>
          <a:p>
            <a:r>
              <a:rPr lang="en-US" dirty="0"/>
              <a:t>Neck fastening (doffing)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1CCB193E-C52F-4946-8FC2-4089BA1F90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Coverall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EE1AC90-9AE6-2643-B58F-7C3C4910330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Protection level</a:t>
            </a:r>
          </a:p>
          <a:p>
            <a:r>
              <a:rPr lang="en-US" dirty="0"/>
              <a:t>? Hood or no hood</a:t>
            </a:r>
          </a:p>
          <a:p>
            <a:r>
              <a:rPr lang="en-US" dirty="0"/>
              <a:t>Integral finger loops (middle finger)</a:t>
            </a:r>
          </a:p>
          <a:p>
            <a:r>
              <a:rPr lang="en-US" dirty="0"/>
              <a:t>No integral feet (trip hazard)</a:t>
            </a:r>
          </a:p>
          <a:p>
            <a:r>
              <a:rPr lang="en-US" dirty="0"/>
              <a:t>Covered zipper</a:t>
            </a:r>
          </a:p>
          <a:p>
            <a:r>
              <a:rPr lang="en-US" dirty="0"/>
              <a:t>Zipper cord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1EF940E-CEF4-6F43-A01B-B62D59481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BB79EB7-19B9-0045-A78B-988604B82DE7}"/>
              </a:ext>
            </a:extLst>
          </p:cNvPr>
          <p:cNvSpPr txBox="1"/>
          <p:nvPr/>
        </p:nvSpPr>
        <p:spPr>
          <a:xfrm>
            <a:off x="1977108" y="5735637"/>
            <a:ext cx="504056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Additional plastic apron or gown?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2B93BAF-D91B-E740-834E-5C93A429A2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D5014181-EC1C-F64E-A8C8-80F8BE7A9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3725"/>
            <a:ext cx="8229600" cy="685801"/>
          </a:xfrm>
        </p:spPr>
        <p:txBody>
          <a:bodyPr/>
          <a:lstStyle/>
          <a:p>
            <a:r>
              <a:rPr lang="en-US" dirty="0"/>
              <a:t>Gloves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86302722-9ADC-3B4B-A936-5F5E6F34D8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5101369" cy="47811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Different </a:t>
            </a:r>
            <a:r>
              <a:rPr lang="en-US" dirty="0" err="1"/>
              <a:t>colours</a:t>
            </a:r>
            <a:r>
              <a:rPr lang="en-US" dirty="0"/>
              <a:t> for inner and outer</a:t>
            </a:r>
          </a:p>
          <a:p>
            <a:r>
              <a:rPr lang="en-US" dirty="0"/>
              <a:t>Long cuffs e.g. chemotherapy gloves</a:t>
            </a:r>
          </a:p>
          <a:p>
            <a:r>
              <a:rPr lang="en-US" dirty="0"/>
              <a:t>Thickness – dexterity</a:t>
            </a:r>
          </a:p>
          <a:p>
            <a:r>
              <a:rPr lang="en-US" dirty="0"/>
              <a:t>2 pairs or 3 pairs</a:t>
            </a:r>
          </a:p>
          <a:p>
            <a:r>
              <a:rPr lang="en-US" dirty="0"/>
              <a:t>Taping of gloves</a:t>
            </a:r>
          </a:p>
          <a:p>
            <a:pPr lvl="1"/>
            <a:r>
              <a:rPr lang="en-US" dirty="0"/>
              <a:t>ease of removing tape – no scissors</a:t>
            </a:r>
          </a:p>
          <a:p>
            <a:pPr lvl="1"/>
            <a:r>
              <a:rPr lang="en-US" dirty="0"/>
              <a:t>longitudinal or circumference</a:t>
            </a:r>
          </a:p>
          <a:p>
            <a:pPr lvl="1"/>
            <a:r>
              <a:rPr lang="en-US" dirty="0"/>
              <a:t>risk of tearing gown</a:t>
            </a:r>
          </a:p>
          <a:p>
            <a:r>
              <a:rPr lang="en-US" dirty="0"/>
              <a:t>Glove dispenser – cuff first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6D70D5BF-2650-CC4D-B5C2-7F5B58BF93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1436" y="2301664"/>
            <a:ext cx="1689100" cy="16891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CA275D-AE22-4145-811C-BEE3E217B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27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2F09F9E-67EC-9448-A9BC-9FE167AD72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9252" y="2443199"/>
            <a:ext cx="882432" cy="162644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EF85271-9151-5A43-B36E-596A8393D8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1510194"/>
            <a:ext cx="1689100" cy="8001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4B5CC0E-C305-8E4E-BFF8-2B3BFAF11A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8146" y="4248891"/>
            <a:ext cx="2496046" cy="13888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1C28FA2-5E60-1541-9A23-7F85021CAD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81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B2E78E-F69D-A346-A74F-6795B4E6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0407"/>
            <a:ext cx="8229600" cy="685801"/>
          </a:xfrm>
        </p:spPr>
        <p:txBody>
          <a:bodyPr/>
          <a:lstStyle/>
          <a:p>
            <a:r>
              <a:rPr lang="en-US" dirty="0"/>
              <a:t>Face and head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9B5BD7-DF4F-7A4C-B245-E5E55AD52A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90987"/>
            <a:ext cx="4762872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Mask over or under hood</a:t>
            </a:r>
          </a:p>
          <a:p>
            <a:r>
              <a:rPr lang="en-US" dirty="0"/>
              <a:t>Goggles and/or face visor</a:t>
            </a:r>
          </a:p>
          <a:p>
            <a:r>
              <a:rPr lang="en-US" dirty="0"/>
              <a:t>Hood with shroud</a:t>
            </a:r>
          </a:p>
          <a:p>
            <a:pPr lvl="1"/>
            <a:r>
              <a:rPr lang="en-US" dirty="0"/>
              <a:t>Material</a:t>
            </a:r>
          </a:p>
          <a:p>
            <a:pPr lvl="1"/>
            <a:r>
              <a:rPr lang="en-US" dirty="0"/>
              <a:t>Fit</a:t>
            </a:r>
          </a:p>
          <a:p>
            <a:pPr lvl="1"/>
            <a:r>
              <a:rPr lang="en-US" dirty="0"/>
              <a:t>Availability</a:t>
            </a:r>
          </a:p>
          <a:p>
            <a:r>
              <a:rPr lang="en-US" dirty="0"/>
              <a:t>PAPR</a:t>
            </a:r>
          </a:p>
          <a:p>
            <a:pPr lvl="1"/>
            <a:r>
              <a:rPr lang="en-US" dirty="0"/>
              <a:t>Availability of suitable hood</a:t>
            </a:r>
          </a:p>
          <a:p>
            <a:pPr lvl="1"/>
            <a:r>
              <a:rPr lang="en-US" dirty="0"/>
              <a:t>Motor outside or concealed</a:t>
            </a:r>
          </a:p>
          <a:p>
            <a:r>
              <a:rPr lang="en-US" dirty="0"/>
              <a:t>Disposable versus reusable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03251239-856A-0441-81F3-19724D4269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5968" y="1844824"/>
            <a:ext cx="2760563" cy="367897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4F0A65F-E107-974D-AD24-84B7D54FE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BF9CE7-016C-C641-987D-2ABCEDCF30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F2E532E-7872-7A45-BBD5-7FEBF2C671D0}"/>
              </a:ext>
            </a:extLst>
          </p:cNvPr>
          <p:cNvGrpSpPr/>
          <p:nvPr/>
        </p:nvGrpSpPr>
        <p:grpSpPr>
          <a:xfrm>
            <a:off x="6300192" y="2060848"/>
            <a:ext cx="2088232" cy="3024336"/>
            <a:chOff x="6300192" y="2060848"/>
            <a:chExt cx="2088232" cy="302433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39FEDEA0-C013-DE43-817F-46E66CE7DBD5}"/>
                </a:ext>
              </a:extLst>
            </p:cNvPr>
            <p:cNvCxnSpPr/>
            <p:nvPr/>
          </p:nvCxnSpPr>
          <p:spPr>
            <a:xfrm flipH="1">
              <a:off x="6300192" y="2060848"/>
              <a:ext cx="2088232" cy="30243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6A85B05-7DBA-7D4D-BB00-1EE89B5539C2}"/>
                </a:ext>
              </a:extLst>
            </p:cNvPr>
            <p:cNvCxnSpPr>
              <a:cxnSpLocks/>
            </p:cNvCxnSpPr>
            <p:nvPr/>
          </p:nvCxnSpPr>
          <p:spPr>
            <a:xfrm>
              <a:off x="6300192" y="2204864"/>
              <a:ext cx="2088232" cy="2880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92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8C64F5-C464-DD48-9003-E913D356C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3854"/>
            <a:ext cx="8229600" cy="685801"/>
          </a:xfrm>
        </p:spPr>
        <p:txBody>
          <a:bodyPr/>
          <a:lstStyle/>
          <a:p>
            <a:r>
              <a:rPr lang="en-US" dirty="0"/>
              <a:t>Foot coverings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71230D-E733-5944-AE3E-A5DB7A3A39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778187"/>
          </a:xfrm>
        </p:spPr>
        <p:txBody>
          <a:bodyPr/>
          <a:lstStyle/>
          <a:p>
            <a:r>
              <a:rPr lang="en-US" dirty="0"/>
              <a:t>Plastic shoes</a:t>
            </a:r>
          </a:p>
          <a:p>
            <a:pPr lvl="1"/>
            <a:r>
              <a:rPr lang="en-US" dirty="0"/>
              <a:t>Colour coded for size</a:t>
            </a:r>
          </a:p>
          <a:p>
            <a:pPr lvl="1"/>
            <a:r>
              <a:rPr lang="en-US" dirty="0"/>
              <a:t>Easily disinfected</a:t>
            </a:r>
          </a:p>
          <a:p>
            <a:r>
              <a:rPr lang="en-US" dirty="0"/>
              <a:t>Booties</a:t>
            </a:r>
          </a:p>
          <a:p>
            <a:pPr lvl="1"/>
            <a:r>
              <a:rPr lang="en-US" dirty="0"/>
              <a:t>Long enough with gown</a:t>
            </a:r>
          </a:p>
          <a:p>
            <a:pPr lvl="1"/>
            <a:r>
              <a:rPr lang="en-US" dirty="0"/>
              <a:t>Non-slip sole</a:t>
            </a:r>
          </a:p>
          <a:p>
            <a:pPr lvl="1"/>
            <a:r>
              <a:rPr lang="en-US" dirty="0"/>
              <a:t>Ties versus elastic</a:t>
            </a:r>
          </a:p>
          <a:p>
            <a:pPr lvl="1"/>
            <a:r>
              <a:rPr lang="en-US" dirty="0"/>
              <a:t>2 sizes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D428123-F073-FD4A-A6E3-829C0FF2AB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347976"/>
            <a:ext cx="4038600" cy="303041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A19901F-151F-7848-A8B5-B3A4F5AF0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29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C0E13E3-F4A6-B74F-B5D1-E7B34ACE5A8B}"/>
              </a:ext>
            </a:extLst>
          </p:cNvPr>
          <p:cNvSpPr txBox="1"/>
          <p:nvPr/>
        </p:nvSpPr>
        <p:spPr>
          <a:xfrm>
            <a:off x="251520" y="5664499"/>
            <a:ext cx="6779096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Note: The booties are the trickiest item to remove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4EE89D7-C0D0-AE44-9B1B-6A055873D0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7EB52EF-ECC5-3440-AADC-AAB41324B0A8}"/>
              </a:ext>
            </a:extLst>
          </p:cNvPr>
          <p:cNvGrpSpPr/>
          <p:nvPr/>
        </p:nvGrpSpPr>
        <p:grpSpPr>
          <a:xfrm>
            <a:off x="5436096" y="2708920"/>
            <a:ext cx="2592288" cy="1872208"/>
            <a:chOff x="6300192" y="2060848"/>
            <a:chExt cx="2088232" cy="302433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8E2C5F67-BD6B-4447-A59E-C35F9F780F0A}"/>
                </a:ext>
              </a:extLst>
            </p:cNvPr>
            <p:cNvCxnSpPr/>
            <p:nvPr/>
          </p:nvCxnSpPr>
          <p:spPr>
            <a:xfrm flipH="1">
              <a:off x="6300192" y="2060848"/>
              <a:ext cx="2088232" cy="302433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A5BA2BCD-4866-3949-8678-BCDC4796357B}"/>
                </a:ext>
              </a:extLst>
            </p:cNvPr>
            <p:cNvCxnSpPr>
              <a:cxnSpLocks/>
            </p:cNvCxnSpPr>
            <p:nvPr/>
          </p:nvCxnSpPr>
          <p:spPr>
            <a:xfrm>
              <a:off x="6300192" y="2204864"/>
              <a:ext cx="2088232" cy="28803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468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2A27BC-59B3-4144-B10E-A02F1AEE8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2AA540-3F03-1E4A-B194-E6EF44C89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 Mary </a:t>
            </a:r>
            <a:r>
              <a:rPr lang="en-US" dirty="0" err="1"/>
              <a:t>Wyer</a:t>
            </a:r>
            <a:r>
              <a:rPr lang="en-US" dirty="0"/>
              <a:t>, </a:t>
            </a:r>
            <a:r>
              <a:rPr lang="en-US" dirty="0" err="1"/>
              <a:t>Westmead</a:t>
            </a:r>
            <a:r>
              <a:rPr lang="en-US" dirty="0"/>
              <a:t> Institute for Medical Research and WSLHD</a:t>
            </a:r>
          </a:p>
          <a:p>
            <a:r>
              <a:rPr lang="en-US" dirty="0"/>
              <a:t>State of </a:t>
            </a:r>
            <a:r>
              <a:rPr lang="en-US" dirty="0" err="1"/>
              <a:t>Biopreparedness</a:t>
            </a:r>
            <a:r>
              <a:rPr lang="en-US" dirty="0"/>
              <a:t> Committee, </a:t>
            </a:r>
            <a:r>
              <a:rPr lang="en-US" dirty="0" err="1"/>
              <a:t>Westmead</a:t>
            </a:r>
            <a:r>
              <a:rPr lang="en-US" dirty="0"/>
              <a:t> Hospital</a:t>
            </a:r>
          </a:p>
          <a:p>
            <a:r>
              <a:rPr lang="en-US" dirty="0"/>
              <a:t>Infection Prevention and Control Team WH</a:t>
            </a:r>
          </a:p>
          <a:p>
            <a:r>
              <a:rPr lang="en-US" dirty="0" err="1"/>
              <a:t>Westmead</a:t>
            </a:r>
            <a:r>
              <a:rPr lang="en-US" dirty="0"/>
              <a:t> staff who trained in high-level PPE</a:t>
            </a:r>
          </a:p>
          <a:p>
            <a:r>
              <a:rPr lang="en-US" dirty="0"/>
              <a:t>Professor Lyn Gilbert, University of Sydney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5760DC-B96D-664C-81A1-E768F0C20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F0CDF-6088-1D40-AEF8-BD16E921A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32740"/>
            <a:ext cx="8229600" cy="717728"/>
          </a:xfrm>
        </p:spPr>
        <p:txBody>
          <a:bodyPr/>
          <a:lstStyle/>
          <a:p>
            <a:r>
              <a:rPr lang="en-US" dirty="0"/>
              <a:t>Other PPE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B680E4-3E89-C84D-895B-1682B4DDC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1128"/>
            <a:ext cx="8229600" cy="4421087"/>
          </a:xfrm>
        </p:spPr>
        <p:txBody>
          <a:bodyPr/>
          <a:lstStyle/>
          <a:p>
            <a:r>
              <a:rPr lang="en-US" dirty="0"/>
              <a:t>Scrubs – disposable scrubs were transparent</a:t>
            </a:r>
          </a:p>
          <a:p>
            <a:r>
              <a:rPr lang="en-US" dirty="0"/>
              <a:t>Sports bands for personal glasses</a:t>
            </a:r>
          </a:p>
          <a:p>
            <a:r>
              <a:rPr lang="en-US" dirty="0"/>
              <a:t>Non-slip socks</a:t>
            </a:r>
          </a:p>
          <a:p>
            <a:r>
              <a:rPr lang="en-US" dirty="0"/>
              <a:t>Hair ties and clips</a:t>
            </a:r>
          </a:p>
          <a:p>
            <a:r>
              <a:rPr lang="en-US" dirty="0"/>
              <a:t>Anti-fog spray</a:t>
            </a:r>
          </a:p>
          <a:p>
            <a:r>
              <a:rPr lang="en-US" dirty="0"/>
              <a:t>Tape</a:t>
            </a:r>
          </a:p>
          <a:p>
            <a:r>
              <a:rPr lang="en-US" dirty="0"/>
              <a:t>Permanent marker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43593B2-FEB2-564B-9273-5EC4AACE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09E8FF-95E8-BC4B-AF90-F530933578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89" y="113169"/>
            <a:ext cx="4038600" cy="75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7EF8A36-2903-2843-B184-4364D3D809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3212976"/>
            <a:ext cx="2394216" cy="239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0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76A3B-81F7-FC41-B017-35B794F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programme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89426-AB42-DD4E-A2BB-C345ABF49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Aims and learning outcomes</a:t>
            </a:r>
          </a:p>
          <a:p>
            <a:pPr lvl="1"/>
            <a:r>
              <a:rPr lang="en-AU" dirty="0"/>
              <a:t>To equip participants with the ability to understand and demonstrate safe donning and doffing of high-level PPE</a:t>
            </a:r>
          </a:p>
          <a:p>
            <a:pPr lvl="1"/>
            <a:r>
              <a:rPr lang="en-AU" altLang="en-US" dirty="0"/>
              <a:t>To give clinicians the experience of performing common procedures while wearing full PPE</a:t>
            </a:r>
          </a:p>
          <a:p>
            <a:pPr lvl="1"/>
            <a:r>
              <a:rPr lang="en-US" dirty="0"/>
              <a:t>To understand the role of the Buddy</a:t>
            </a:r>
          </a:p>
          <a:p>
            <a:r>
              <a:rPr lang="en-US" dirty="0"/>
              <a:t>Use of WSLHD lesson plans</a:t>
            </a:r>
          </a:p>
          <a:p>
            <a:r>
              <a:rPr lang="en-US" dirty="0"/>
              <a:t>Incorporate video-reflexive ethnography as a learning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65A3A5-A3BC-7042-A1C5-3116A33C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976A3B-81F7-FC41-B017-35B794FB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reflexive ethnography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989426-AB42-DD4E-A2BB-C345ABF49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94920" cy="4781128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Video clinicians working in and doffing PPE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Show the footage to them individually or in groups for reflexive discussion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Makes explicit the complex reality of high-level PPE</a:t>
            </a:r>
          </a:p>
          <a:p>
            <a:r>
              <a:rPr lang="en-US" dirty="0"/>
              <a:t>Assists clinicians </a:t>
            </a:r>
            <a:r>
              <a:rPr lang="en-AU" dirty="0"/>
              <a:t>make sense of their own PPE practices and contexts – self-awareness</a:t>
            </a:r>
          </a:p>
          <a:p>
            <a:r>
              <a:rPr lang="en-AU" dirty="0">
                <a:solidFill>
                  <a:srgbClr val="000000"/>
                </a:solidFill>
                <a:latin typeface="Calibri" panose="020F0502020204030204" pitchFamily="34" charset="0"/>
              </a:rPr>
              <a:t>Leads to improvements in individual behaviour and procedures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02CF4E40-F95D-1444-ABB0-DF852377BE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320" y="2207787"/>
            <a:ext cx="3456312" cy="23013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65A3A5-A3BC-7042-A1C5-3116A33CD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7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BCCC2-BDA5-2A4C-AA1D-C00165D5C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C45657-1483-FE4D-BC9E-9CEE1318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54440"/>
            <a:ext cx="8229600" cy="4826888"/>
          </a:xfrm>
        </p:spPr>
        <p:txBody>
          <a:bodyPr>
            <a:normAutofit fontScale="70000" lnSpcReduction="20000"/>
          </a:bodyPr>
          <a:lstStyle/>
          <a:p>
            <a:r>
              <a:rPr lang="en-AU" dirty="0"/>
              <a:t>Attendees</a:t>
            </a:r>
          </a:p>
          <a:p>
            <a:pPr lvl="1"/>
            <a:r>
              <a:rPr lang="en-AU" dirty="0"/>
              <a:t>Emergency Department</a:t>
            </a:r>
          </a:p>
          <a:p>
            <a:pPr lvl="1"/>
            <a:r>
              <a:rPr lang="en-AU" dirty="0"/>
              <a:t>Infectious Diseases</a:t>
            </a:r>
          </a:p>
          <a:p>
            <a:pPr lvl="1"/>
            <a:r>
              <a:rPr lang="en-AU" dirty="0"/>
              <a:t>Critical Care</a:t>
            </a:r>
          </a:p>
          <a:p>
            <a:pPr lvl="1"/>
            <a:r>
              <a:rPr lang="en-AU" dirty="0"/>
              <a:t>Public Health</a:t>
            </a:r>
          </a:p>
          <a:p>
            <a:pPr lvl="1"/>
            <a:r>
              <a:rPr lang="en-AU" dirty="0"/>
              <a:t>IPC</a:t>
            </a:r>
          </a:p>
          <a:p>
            <a:pPr lvl="0"/>
            <a:r>
              <a:rPr lang="en-US" dirty="0"/>
              <a:t>Content:</a:t>
            </a:r>
          </a:p>
          <a:p>
            <a:pPr lvl="1"/>
            <a:r>
              <a:rPr lang="en-US" dirty="0"/>
              <a:t>Theory</a:t>
            </a:r>
          </a:p>
          <a:p>
            <a:pPr lvl="1"/>
            <a:r>
              <a:rPr lang="en-US" dirty="0"/>
              <a:t>Classroom</a:t>
            </a:r>
          </a:p>
          <a:p>
            <a:pPr lvl="1"/>
            <a:r>
              <a:rPr lang="en-US" dirty="0"/>
              <a:t>Simulation</a:t>
            </a:r>
          </a:p>
          <a:p>
            <a:pPr lvl="1"/>
            <a:r>
              <a:rPr lang="en-US" dirty="0"/>
              <a:t>Debrief</a:t>
            </a:r>
            <a:endParaRPr lang="en-AU" dirty="0"/>
          </a:p>
          <a:p>
            <a:pPr lvl="0"/>
            <a:r>
              <a:rPr lang="en-US" dirty="0"/>
              <a:t>Numbers limited by:</a:t>
            </a:r>
          </a:p>
          <a:p>
            <a:pPr lvl="1"/>
            <a:r>
              <a:rPr lang="en-US" dirty="0"/>
              <a:t>Space for demo and practical component in classroom</a:t>
            </a:r>
          </a:p>
          <a:p>
            <a:pPr lvl="1"/>
            <a:r>
              <a:rPr lang="en-AU" dirty="0"/>
              <a:t>Opportunities in Q-class rooms</a:t>
            </a:r>
          </a:p>
          <a:p>
            <a:pPr lvl="1"/>
            <a:r>
              <a:rPr lang="en-AU" dirty="0"/>
              <a:t>Expert feedback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E7388EA-BCFF-D84C-A2AA-00426C271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4A552F5-4AD2-4F43-ACBD-903B9AFCE5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1799" y="2780928"/>
            <a:ext cx="5436096" cy="1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5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4C372-2B17-BE48-9134-4A4A6E17C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A544DB-5A1F-8E4D-BE0F-11E592ECB5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906888" cy="4525963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Training time:</a:t>
            </a:r>
          </a:p>
          <a:p>
            <a:pPr lvl="1"/>
            <a:r>
              <a:rPr lang="en-US" dirty="0"/>
              <a:t>Pre-training - watch video for safe glove removal methods</a:t>
            </a:r>
          </a:p>
          <a:p>
            <a:pPr lvl="1"/>
            <a:r>
              <a:rPr lang="en-US" dirty="0"/>
              <a:t>8 hours initial training day</a:t>
            </a:r>
          </a:p>
          <a:p>
            <a:pPr lvl="1"/>
            <a:r>
              <a:rPr lang="en-US" dirty="0"/>
              <a:t>4 hours credentialing session </a:t>
            </a:r>
          </a:p>
          <a:p>
            <a:pPr lvl="1"/>
            <a:r>
              <a:rPr lang="en-US" dirty="0"/>
              <a:t>1 hour 3-month refresher</a:t>
            </a:r>
            <a:endParaRPr lang="en-AU" dirty="0"/>
          </a:p>
          <a:p>
            <a:pPr lvl="0"/>
            <a:r>
              <a:rPr lang="en-US" dirty="0"/>
              <a:t>Admin</a:t>
            </a:r>
          </a:p>
          <a:p>
            <a:pPr lvl="1"/>
            <a:r>
              <a:rPr lang="en-US" dirty="0"/>
              <a:t>Training day preparations</a:t>
            </a:r>
          </a:p>
          <a:p>
            <a:pPr lvl="1"/>
            <a:r>
              <a:rPr lang="en-US" dirty="0"/>
              <a:t>Data entry – PPE sizes, credentialing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AU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503330C-0C56-9B41-8350-63149E096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34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A0F4D3A5-0CEF-6748-BB90-0B1E0EA5BF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723114" y="2996952"/>
            <a:ext cx="2603500" cy="2336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40C46B-FF8E-7240-94A7-D5DA945E89B8}"/>
              </a:ext>
            </a:extLst>
          </p:cNvPr>
          <p:cNvSpPr txBox="1"/>
          <p:nvPr/>
        </p:nvSpPr>
        <p:spPr>
          <a:xfrm>
            <a:off x="5867130" y="2060848"/>
            <a:ext cx="231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Beak method of glove removal</a:t>
            </a:r>
          </a:p>
        </p:txBody>
      </p:sp>
    </p:spTree>
    <p:extLst>
      <p:ext uri="{BB962C8B-B14F-4D97-AF65-F5344CB8AC3E}">
        <p14:creationId xmlns:p14="http://schemas.microsoft.com/office/powerpoint/2010/main" val="24638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DD7A7-3AC4-6743-B7DD-02EB6BC38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8-hour day - morning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0EB0FC69-2C85-4C4C-8FE4-EC36F0F23F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PPT intro – 1hr</a:t>
            </a:r>
          </a:p>
          <a:p>
            <a:r>
              <a:rPr lang="en-US" dirty="0"/>
              <a:t>PPE sizing and collection of items &amp; brief tour of Q-class rooms</a:t>
            </a:r>
          </a:p>
          <a:p>
            <a:r>
              <a:rPr lang="en-US" dirty="0"/>
              <a:t>Demonstration of donning and doffing PPE then practice</a:t>
            </a:r>
          </a:p>
          <a:p>
            <a:r>
              <a:rPr lang="en-US" dirty="0"/>
              <a:t>Videos of procedures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CB0F320-431E-854C-8E33-58B495A2B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35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ACB76AB2-82D7-3343-972C-28021AE39B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49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C957EA4-F48A-E54F-899F-800D90DA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Classroom demo and practice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FDCF33B9-31C7-8943-96F3-A641E4B5FA4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029" y="1600199"/>
            <a:ext cx="3394472" cy="4525963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FAC1609B-E00A-5C43-8E1B-EA55BA4E50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600199"/>
            <a:ext cx="3394472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7AF141-C3C0-BE45-873A-D3C632E9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6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7166A-FB1B-0F48-B43A-A78C1249C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8-hour day - afternoon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80EC42-E589-8E4E-B0EB-78DF233D2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44824"/>
            <a:ext cx="4038600" cy="3694336"/>
          </a:xfrm>
        </p:spPr>
        <p:txBody>
          <a:bodyPr/>
          <a:lstStyle/>
          <a:p>
            <a:r>
              <a:rPr lang="en-US" dirty="0"/>
              <a:t>Practice donning and doffing in real space</a:t>
            </a:r>
          </a:p>
          <a:p>
            <a:r>
              <a:rPr lang="en-US" dirty="0"/>
              <a:t>Practice being a Buddy</a:t>
            </a:r>
          </a:p>
          <a:p>
            <a:r>
              <a:rPr lang="en-US" dirty="0"/>
              <a:t>Practice undertaking procedures in PPE</a:t>
            </a:r>
          </a:p>
          <a:p>
            <a:r>
              <a:rPr lang="en-US" dirty="0"/>
              <a:t>Debrief</a:t>
            </a:r>
          </a:p>
          <a:p>
            <a:r>
              <a:rPr lang="en-US" dirty="0"/>
              <a:t>Evaluation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42B59D03-D0FF-0647-A8CB-FA515F1BCE4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573" y="1600200"/>
            <a:ext cx="2545854" cy="4525963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11B775C-65F1-874D-A6B6-D57A2A75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78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5EF7D-FBDE-CA40-869B-BC7E9D364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hours for credentialing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E4409A-8E87-0A4F-86CC-7B84FBC687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2" cy="47811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Requires 5 practices</a:t>
            </a:r>
          </a:p>
          <a:p>
            <a:pPr lvl="1"/>
            <a:r>
              <a:rPr lang="en-US" dirty="0"/>
              <a:t>1 counted from 8-hour day</a:t>
            </a:r>
          </a:p>
          <a:p>
            <a:r>
              <a:rPr lang="en-US" dirty="0"/>
              <a:t>Don and doff 4 times</a:t>
            </a:r>
          </a:p>
          <a:p>
            <a:pPr lvl="1"/>
            <a:r>
              <a:rPr lang="en-US" dirty="0"/>
              <a:t>Assessed on final</a:t>
            </a:r>
          </a:p>
          <a:p>
            <a:pPr lvl="1"/>
            <a:r>
              <a:rPr lang="en-US" dirty="0"/>
              <a:t>Re-use gown, hood, visor and booties</a:t>
            </a:r>
          </a:p>
          <a:p>
            <a:r>
              <a:rPr lang="en-US" dirty="0"/>
              <a:t>Maximum 4 people</a:t>
            </a:r>
          </a:p>
          <a:p>
            <a:pPr lvl="1"/>
            <a:r>
              <a:rPr lang="en-US" dirty="0"/>
              <a:t>2 persons per session per Q-class room</a:t>
            </a:r>
          </a:p>
          <a:p>
            <a:pPr lvl="1"/>
            <a:r>
              <a:rPr lang="en-US" dirty="0"/>
              <a:t>2 assessors (experts)</a:t>
            </a:r>
          </a:p>
          <a:p>
            <a:r>
              <a:rPr lang="en-US" dirty="0"/>
              <a:t>Competency tool based on state but revised in-house </a:t>
            </a:r>
          </a:p>
          <a:p>
            <a:r>
              <a:rPr lang="en-US" dirty="0"/>
              <a:t>Include research follow up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AB86CAB-82E2-6E42-8223-85F0198A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38</a:t>
            </a:fld>
            <a:endParaRPr lang="en-US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xmlns="" id="{F680254F-CB9C-B446-A6C8-6DA9DA8239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2" y="2420888"/>
            <a:ext cx="4038600" cy="225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6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1B0435-0C96-134A-943D-EDF484AD4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Refresher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3E9B51-4233-E048-97D8-C5E9224018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3488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 month in normal time</a:t>
            </a:r>
          </a:p>
          <a:p>
            <a:pPr lvl="1"/>
            <a:r>
              <a:rPr lang="en-US" dirty="0"/>
              <a:t>More frequently if alert locally/nationally</a:t>
            </a:r>
          </a:p>
          <a:p>
            <a:r>
              <a:rPr lang="en-US" dirty="0"/>
              <a:t>Don and doff x 1</a:t>
            </a:r>
          </a:p>
          <a:p>
            <a:r>
              <a:rPr lang="en-US" dirty="0"/>
              <a:t>Act as doffing Buddy</a:t>
            </a:r>
          </a:p>
          <a:p>
            <a:r>
              <a:rPr lang="en-US" dirty="0"/>
              <a:t>Ideally 2 persons</a:t>
            </a:r>
          </a:p>
          <a:p>
            <a:r>
              <a:rPr lang="en-US" dirty="0"/>
              <a:t>In real space</a:t>
            </a:r>
          </a:p>
          <a:p>
            <a:r>
              <a:rPr lang="en-US" dirty="0"/>
              <a:t>Incorporate other procedures if time allows</a:t>
            </a:r>
          </a:p>
          <a:p>
            <a:r>
              <a:rPr lang="en-US" dirty="0"/>
              <a:t>Minimum 1 hour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AC8101E7-94DB-5247-84BC-4F1FA29127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2160" y="1763688"/>
            <a:ext cx="2571982" cy="419898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F2AF2EA-576C-5C4F-8643-D72C65ED1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E3420D-7077-1644-9902-8308D59A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EB46B35-CFFD-EB44-8E40-84B729D4E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Using video-reflexive ethnography to improve PPE use</a:t>
            </a:r>
          </a:p>
          <a:p>
            <a:r>
              <a:rPr lang="en-US" dirty="0"/>
              <a:t>Invited to use VRE in high-level PPE training</a:t>
            </a:r>
          </a:p>
          <a:p>
            <a:r>
              <a:rPr lang="en-US" dirty="0"/>
              <a:t>IPC and educator expertise</a:t>
            </a:r>
          </a:p>
          <a:p>
            <a:r>
              <a:rPr lang="en-US" dirty="0"/>
              <a:t>Developed a comprehensive training programme for high-level PPE</a:t>
            </a:r>
          </a:p>
          <a:p>
            <a:r>
              <a:rPr lang="en-US" dirty="0"/>
              <a:t>Current roles are federal-funded positions for NSW </a:t>
            </a:r>
            <a:r>
              <a:rPr lang="en-US" dirty="0" err="1"/>
              <a:t>biopreparedness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A25677-4068-934E-BD04-642DA975C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83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BCA71D57-B36B-2E43-A763-9F157B4AC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xmlns="" id="{A531FD77-130A-C548-845C-A97CECD1C6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&gt;50 people have now completed the initial training, credentialing and 3-month refresher</a:t>
            </a:r>
          </a:p>
          <a:p>
            <a:r>
              <a:rPr lang="en-US" dirty="0"/>
              <a:t>Resource intensive – time!</a:t>
            </a:r>
          </a:p>
          <a:p>
            <a:r>
              <a:rPr lang="en-US" dirty="0"/>
              <a:t>Benefit by having a dedicated space always available</a:t>
            </a:r>
          </a:p>
          <a:p>
            <a:r>
              <a:rPr lang="en-US" dirty="0"/>
              <a:t>Inclusion of research useful and clinician opinion critical to confidence of staff in using PPE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3F8A6-214D-8548-8AF7-E272F401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4C2C8A-D2BD-A449-8D69-D48A40BA2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1D49C8-BA7D-BF4B-8E45-65994DAD5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Preparation for HCID is important for public health and protection</a:t>
            </a:r>
          </a:p>
          <a:p>
            <a:r>
              <a:rPr lang="en-US" dirty="0"/>
              <a:t>Training in routine and high level safe donning and doffing PPE is an essential component of preparedness</a:t>
            </a:r>
          </a:p>
          <a:p>
            <a:r>
              <a:rPr lang="en-US" dirty="0"/>
              <a:t>Planning should allow for resources and sustainability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4A17080-86CA-EC4E-B94B-76E093EA8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6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0439ED-F7D7-CC42-95E9-58A6A7AB2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 bit of fun – </a:t>
            </a:r>
            <a:r>
              <a:rPr lang="en-AU"/>
              <a:t>a pandemic </a:t>
            </a:r>
            <a:r>
              <a:rPr lang="en-AU" dirty="0"/>
              <a:t>l</a:t>
            </a:r>
            <a:r>
              <a:rPr lang="en-AU"/>
              <a:t>imerick</a:t>
            </a:r>
            <a:r>
              <a:rPr lang="en-AU" dirty="0"/>
              <a:t/>
            </a:r>
            <a:br>
              <a:rPr lang="en-AU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46798A1-3D7D-A342-963F-080C56277F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AU" dirty="0"/>
              <a:t>There was an infectious disease</a:t>
            </a:r>
          </a:p>
          <a:p>
            <a:pPr lvl="0"/>
            <a:r>
              <a:rPr lang="en-AU" dirty="0"/>
              <a:t>Which brought the whole world to its knees</a:t>
            </a:r>
          </a:p>
          <a:p>
            <a:pPr lvl="0"/>
            <a:r>
              <a:rPr lang="en-AU" dirty="0"/>
              <a:t>When they sneezed and they coughed</a:t>
            </a:r>
          </a:p>
          <a:p>
            <a:pPr lvl="0"/>
            <a:r>
              <a:rPr lang="en-AU" dirty="0"/>
              <a:t>We donned and we doffed</a:t>
            </a:r>
          </a:p>
          <a:p>
            <a:pPr lvl="0"/>
            <a:r>
              <a:rPr lang="en-AU" dirty="0"/>
              <a:t>And survived with barely a sneeze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98913637-227F-1244-9C80-37E72383C8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2" y="2132856"/>
            <a:ext cx="4038600" cy="3028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F9DF077-054C-1C48-BBD2-EB3D5864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59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6671"/>
            <a:ext cx="9144000" cy="638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6933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69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E1573C-89DC-6844-B5D7-4155AA324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599" y="726974"/>
            <a:ext cx="8229600" cy="685801"/>
          </a:xfrm>
        </p:spPr>
        <p:txBody>
          <a:bodyPr/>
          <a:lstStyle/>
          <a:p>
            <a:r>
              <a:rPr lang="en-US" dirty="0"/>
              <a:t>Key influential documents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AFECDF74-F835-A44C-815B-B9B1253D0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6390" y="1412775"/>
            <a:ext cx="8332074" cy="2137542"/>
          </a:xfrm>
        </p:spPr>
        <p:txBody>
          <a:bodyPr>
            <a:normAutofit fontScale="92500"/>
          </a:bodyPr>
          <a:lstStyle/>
          <a:p>
            <a:r>
              <a:rPr lang="en-AU" sz="2000" dirty="0"/>
              <a:t>Alison Sykes 2019: </a:t>
            </a:r>
            <a:r>
              <a:rPr lang="en-AU" sz="2000" i="1" dirty="0"/>
              <a:t>An International Review of High Level Isolation Units</a:t>
            </a:r>
          </a:p>
          <a:p>
            <a:r>
              <a:rPr lang="en-AU" sz="2000" dirty="0"/>
              <a:t>Alberta Health Services &amp; University of Calgary 2015: </a:t>
            </a:r>
            <a:r>
              <a:rPr lang="en-AU" sz="2000" i="1" dirty="0"/>
              <a:t>Human Factors Evaluation of Simulated Ebola Virus Disease Patient Scenarios: System Factors Associated with Donning and Doffing During Triage, Treatment and Transport </a:t>
            </a:r>
          </a:p>
          <a:p>
            <a:r>
              <a:rPr lang="en-AU" sz="2000" i="1" dirty="0"/>
              <a:t>NETEC - </a:t>
            </a:r>
            <a:r>
              <a:rPr lang="en-AU" sz="2000" dirty="0"/>
              <a:t>The National Ebola Training and Education </a:t>
            </a:r>
            <a:r>
              <a:rPr lang="en-AU" sz="2000" dirty="0" err="1"/>
              <a:t>Center</a:t>
            </a:r>
            <a:r>
              <a:rPr lang="en-AU" sz="2000" dirty="0"/>
              <a:t> - </a:t>
            </a:r>
            <a:r>
              <a:rPr lang="en-AU" sz="2000" dirty="0">
                <a:hlinkClick r:id="rId3"/>
              </a:rPr>
              <a:t>https://netec.org/</a:t>
            </a:r>
            <a:endParaRPr lang="en-AU" sz="2000" i="1" dirty="0"/>
          </a:p>
          <a:p>
            <a:r>
              <a:rPr lang="en-AU" sz="2000" dirty="0"/>
              <a:t>Numerous research articles related to safe doffing and PPE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7E273E7-DD63-D94D-8178-B161F2E553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3657459"/>
            <a:ext cx="1972169" cy="27042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047103E-85F6-FE46-98DA-A1736E6B5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B39240-D084-8847-AF12-5E385CFFEE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3671658"/>
            <a:ext cx="2093157" cy="271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24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79B36-6CA6-5047-952C-3E27803CF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 of presentation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E353F7-37E7-064C-85C2-019137D2D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 to HCID</a:t>
            </a:r>
          </a:p>
          <a:p>
            <a:r>
              <a:rPr lang="en-US" dirty="0"/>
              <a:t>What we have done so far to prepare for HCID</a:t>
            </a:r>
          </a:p>
          <a:p>
            <a:pPr lvl="1"/>
            <a:r>
              <a:rPr lang="en-US" dirty="0"/>
              <a:t>Hierarchy of controls</a:t>
            </a:r>
          </a:p>
          <a:p>
            <a:pPr lvl="2"/>
            <a:r>
              <a:rPr lang="en-US" dirty="0"/>
              <a:t>Facility</a:t>
            </a:r>
          </a:p>
          <a:p>
            <a:pPr lvl="2"/>
            <a:r>
              <a:rPr lang="en-US" dirty="0"/>
              <a:t>Policy</a:t>
            </a:r>
          </a:p>
          <a:p>
            <a:pPr lvl="2"/>
            <a:r>
              <a:rPr lang="en-US" dirty="0"/>
              <a:t>PPE</a:t>
            </a:r>
          </a:p>
          <a:p>
            <a:r>
              <a:rPr lang="en-US" dirty="0"/>
              <a:t>Developing and implementing the training programme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4B98A8-DC0C-9D4A-823D-44C683DD6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9780795-178A-7845-A2AF-C161C13A57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512" y="3773170"/>
            <a:ext cx="6007493" cy="2227580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028B1BC-A477-B84F-BD6C-C6D45F5092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" y="857260"/>
            <a:ext cx="5627318" cy="5143493"/>
          </a:xfrm>
          <a:custGeom>
            <a:avLst/>
            <a:gdLst>
              <a:gd name="connsiteX0" fmla="*/ 0 w 7503111"/>
              <a:gd name="connsiteY0" fmla="*/ 0 h 6858000"/>
              <a:gd name="connsiteX1" fmla="*/ 677334 w 7503111"/>
              <a:gd name="connsiteY1" fmla="*/ 0 h 6858000"/>
              <a:gd name="connsiteX2" fmla="*/ 1168036 w 7503111"/>
              <a:gd name="connsiteY2" fmla="*/ 0 h 6858000"/>
              <a:gd name="connsiteX3" fmla="*/ 1205499 w 7503111"/>
              <a:gd name="connsiteY3" fmla="*/ 0 h 6858000"/>
              <a:gd name="connsiteX4" fmla="*/ 1647632 w 7503111"/>
              <a:gd name="connsiteY4" fmla="*/ 0 h 6858000"/>
              <a:gd name="connsiteX5" fmla="*/ 7215401 w 7503111"/>
              <a:gd name="connsiteY5" fmla="*/ 0 h 6858000"/>
              <a:gd name="connsiteX6" fmla="*/ 4041567 w 7503111"/>
              <a:gd name="connsiteY6" fmla="*/ 6852993 h 6858000"/>
              <a:gd name="connsiteX7" fmla="*/ 7503111 w 7503111"/>
              <a:gd name="connsiteY7" fmla="*/ 6852993 h 6858000"/>
              <a:gd name="connsiteX8" fmla="*/ 7503111 w 7503111"/>
              <a:gd name="connsiteY8" fmla="*/ 6852994 h 6858000"/>
              <a:gd name="connsiteX9" fmla="*/ 1647632 w 7503111"/>
              <a:gd name="connsiteY9" fmla="*/ 6852994 h 6858000"/>
              <a:gd name="connsiteX10" fmla="*/ 1647632 w 7503111"/>
              <a:gd name="connsiteY10" fmla="*/ 6858000 h 6858000"/>
              <a:gd name="connsiteX11" fmla="*/ 0 w 750311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2FEF2B2-BC5C-934D-8BFD-201A7F7808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15116D-A2A0-7140-A7FD-61F5B7644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D077A5C-D4B8-7140-866E-A1E4745F38D2}"/>
              </a:ext>
            </a:extLst>
          </p:cNvPr>
          <p:cNvSpPr txBox="1"/>
          <p:nvPr/>
        </p:nvSpPr>
        <p:spPr>
          <a:xfrm>
            <a:off x="5220072" y="5564876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South Korea - 2015 MERS outbreak </a:t>
            </a:r>
          </a:p>
          <a:p>
            <a:r>
              <a:rPr lang="en-AU" sz="1100" i="1" dirty="0">
                <a:solidFill>
                  <a:schemeClr val="bg1"/>
                </a:solidFill>
              </a:rPr>
              <a:t>Korea Financial Times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BFE812-D6A5-044E-BE9C-4DE19D4E1AF7}"/>
              </a:ext>
            </a:extLst>
          </p:cNvPr>
          <p:cNvSpPr txBox="1"/>
          <p:nvPr/>
        </p:nvSpPr>
        <p:spPr>
          <a:xfrm>
            <a:off x="179512" y="1196752"/>
            <a:ext cx="2376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100" dirty="0">
                <a:solidFill>
                  <a:schemeClr val="bg1"/>
                </a:solidFill>
              </a:rPr>
              <a:t>MSF worker-2019 Ebola DRC </a:t>
            </a:r>
          </a:p>
          <a:p>
            <a:r>
              <a:rPr lang="en-AU" sz="1100" i="1" dirty="0" err="1">
                <a:solidFill>
                  <a:schemeClr val="bg1"/>
                </a:solidFill>
              </a:rPr>
              <a:t>iAfrica</a:t>
            </a:r>
            <a:endParaRPr lang="en-AU" sz="1100" i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7C1064D-3B18-C747-8C0F-1811B963DF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1" y="939891"/>
            <a:ext cx="4211944" cy="280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83AAAF-6AE8-7F42-85F5-2038D2D14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04" y="728449"/>
            <a:ext cx="8229600" cy="940966"/>
          </a:xfrm>
        </p:spPr>
        <p:txBody>
          <a:bodyPr>
            <a:noAutofit/>
          </a:bodyPr>
          <a:lstStyle/>
          <a:p>
            <a:r>
              <a:rPr lang="en-US" sz="3200" b="1" dirty="0"/>
              <a:t>High Consequence Infectious Diseases (HCID)</a:t>
            </a:r>
            <a:r>
              <a:rPr lang="en-AU" sz="3200" baseline="30000" dirty="0"/>
              <a:t> 1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41ADECA-C66F-2C46-BCA3-DB7CD6ABD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176" y="1564921"/>
            <a:ext cx="8229600" cy="4525963"/>
          </a:xfrm>
        </p:spPr>
        <p:txBody>
          <a:bodyPr>
            <a:normAutofit/>
          </a:bodyPr>
          <a:lstStyle/>
          <a:p>
            <a:r>
              <a:rPr lang="en-AU" sz="2800" dirty="0"/>
              <a:t>Acute infectious disease</a:t>
            </a:r>
          </a:p>
          <a:p>
            <a:r>
              <a:rPr lang="en-AU" sz="2800" dirty="0"/>
              <a:t>Typically has a high case-fatality rate</a:t>
            </a:r>
          </a:p>
          <a:p>
            <a:r>
              <a:rPr lang="en-AU" sz="2800" dirty="0"/>
              <a:t>May not have effective prophylaxis or treatment</a:t>
            </a:r>
          </a:p>
          <a:p>
            <a:r>
              <a:rPr lang="en-AU" sz="2800" dirty="0"/>
              <a:t>Often difficult to recognise and detect rapidly</a:t>
            </a:r>
          </a:p>
          <a:p>
            <a:r>
              <a:rPr lang="en-AU" sz="2800" dirty="0"/>
              <a:t>Ability to spread in the community and within healthcare settings</a:t>
            </a:r>
          </a:p>
          <a:p>
            <a:r>
              <a:rPr lang="en-AU" sz="2800" dirty="0"/>
              <a:t>Requires an enhanced individual, population and system response to ensure it is managed effectively, efficiently and safely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76F419F-1E64-3D4C-A963-85CB387A7EA8}"/>
              </a:ext>
            </a:extLst>
          </p:cNvPr>
          <p:cNvSpPr txBox="1"/>
          <p:nvPr/>
        </p:nvSpPr>
        <p:spPr>
          <a:xfrm>
            <a:off x="1203628" y="6124059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1</a:t>
            </a:r>
            <a:r>
              <a:rPr lang="en-US" dirty="0"/>
              <a:t> UK Government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2A59A4-C8EA-3B44-BAF9-F6393E00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34397-C16A-4E81-981C-EDFB62DC5C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5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HCID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4AED4536-C1CB-E84B-8892-D300BA737F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Contact transmission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400050"/>
            <a:r>
              <a:rPr lang="en-AU" dirty="0"/>
              <a:t>Viral Haemorrhagic Fevers</a:t>
            </a:r>
          </a:p>
          <a:p>
            <a:pPr marL="800100" lvl="1"/>
            <a:r>
              <a:rPr lang="en-AU" dirty="0"/>
              <a:t>Ebola virus disease (EVD)</a:t>
            </a:r>
          </a:p>
          <a:p>
            <a:pPr marL="800100" lvl="1"/>
            <a:r>
              <a:rPr lang="en-AU" dirty="0"/>
              <a:t>Lassa fever</a:t>
            </a:r>
          </a:p>
          <a:p>
            <a:pPr marL="800100" lvl="1"/>
            <a:r>
              <a:rPr lang="en-AU" dirty="0"/>
              <a:t>Marburg virus disease (MVD)</a:t>
            </a:r>
          </a:p>
          <a:p>
            <a:pPr lvl="1"/>
            <a:endParaRPr lang="en-A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4D14C992-3CA4-984F-8C4F-97914D530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Airborne transmission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4E7C56B8-D428-E74F-BF88-0BA00E47092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2019-nCoV acute respiratory disease</a:t>
            </a:r>
          </a:p>
          <a:p>
            <a:r>
              <a:rPr lang="en-AU" dirty="0"/>
              <a:t>Avian influenza A </a:t>
            </a:r>
          </a:p>
          <a:p>
            <a:pPr lvl="1"/>
            <a:r>
              <a:rPr lang="en-AU" dirty="0"/>
              <a:t>H5N1</a:t>
            </a:r>
          </a:p>
          <a:p>
            <a:pPr lvl="1"/>
            <a:r>
              <a:rPr lang="en-AU" dirty="0"/>
              <a:t>Other novel human pathogenic influenza</a:t>
            </a:r>
          </a:p>
          <a:p>
            <a:r>
              <a:rPr lang="en-AU" dirty="0"/>
              <a:t>Severe acute respiratory syndrome (SARS)</a:t>
            </a:r>
          </a:p>
          <a:p>
            <a:r>
              <a:rPr lang="en-AU" dirty="0"/>
              <a:t>Middle East respiratory syndrome (MERS)</a:t>
            </a:r>
          </a:p>
          <a:p>
            <a:r>
              <a:rPr lang="en-AU" dirty="0"/>
              <a:t>Monkeypox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AF5B995-9A42-0E4A-947C-A29A89856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427984" y="6492875"/>
            <a:ext cx="477416" cy="365125"/>
          </a:xfrm>
        </p:spPr>
        <p:txBody>
          <a:bodyPr/>
          <a:lstStyle/>
          <a:p>
            <a:fld id="{96A34397-C16A-4E81-981C-EDFB62DC5CF7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87BDC2-5EBB-A34C-AE9F-8DD096743C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282" y="4005064"/>
            <a:ext cx="3428023" cy="15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83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B83F0C82281D49808E9B6EABE76642" ma:contentTypeVersion="1" ma:contentTypeDescription="Create a new document." ma:contentTypeScope="" ma:versionID="6765e4e6dd59784b96484ce4208c447d">
  <xsd:schema xmlns:xsd="http://www.w3.org/2001/XMLSchema" xmlns:xs="http://www.w3.org/2001/XMLSchema" xmlns:p="http://schemas.microsoft.com/office/2006/metadata/properties" xmlns:ns2="26548f74-1425-48c2-89fe-59000df53a8a" xmlns:ns3="0fbe0496-3f42-4ae6-a8ec-1aeaa5d20a63" targetNamespace="http://schemas.microsoft.com/office/2006/metadata/properties" ma:root="true" ma:fieldsID="a6d2794e45fb692074dd879fb2146b50" ns2:_="" ns3:_="">
    <xsd:import namespace="26548f74-1425-48c2-89fe-59000df53a8a"/>
    <xsd:import namespace="0fbe0496-3f42-4ae6-a8ec-1aeaa5d20a6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content_x0020_typ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548f74-1425-48c2-89fe-59000df53a8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be0496-3f42-4ae6-a8ec-1aeaa5d20a63" elementFormDefault="qualified">
    <xsd:import namespace="http://schemas.microsoft.com/office/2006/documentManagement/types"/>
    <xsd:import namespace="http://schemas.microsoft.com/office/infopath/2007/PartnerControls"/>
    <xsd:element name="content_x0020_type" ma:index="11" nillable="true" ma:displayName="content type" ma:internalName="content_x0020_typ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mail"/>
                    <xsd:enumeration value="research"/>
                    <xsd:enumeration value="logo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ntent_x0020_type xmlns="0fbe0496-3f42-4ae6-a8ec-1aeaa5d20a63">
      <Value>research</Value>
    </content_x0020_type>
    <_dlc_DocId xmlns="26548f74-1425-48c2-89fe-59000df53a8a">6Y3WUJDYTY32-727-5</_dlc_DocId>
    <_dlc_DocIdUrl xmlns="26548f74-1425-48c2-89fe-59000df53a8a">
      <Url>https://intranet.westmeadinstitute.org.au/Research/buildingfacilities/brand/_layouts/DocIdRedir.aspx?ID=6Y3WUJDYTY32-727-5</Url>
      <Description>6Y3WUJDYTY32-727-5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419D0E-D852-416E-BE6C-B424F7A1D4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548f74-1425-48c2-89fe-59000df53a8a"/>
    <ds:schemaRef ds:uri="0fbe0496-3f42-4ae6-a8ec-1aeaa5d20a6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3716B40-90B7-40F1-9A28-DCDBD7536A75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0fbe0496-3f42-4ae6-a8ec-1aeaa5d20a63"/>
    <ds:schemaRef ds:uri="http://schemas.microsoft.com/office/infopath/2007/PartnerControls"/>
    <ds:schemaRef ds:uri="26548f74-1425-48c2-89fe-59000df53a8a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B700CD-1D89-4F0A-83B1-027AFF70E55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3D5A9E1-4FA8-41D5-8915-AD00809B8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1222</TotalTime>
  <Words>1877</Words>
  <Application>Microsoft Office PowerPoint</Application>
  <PresentationFormat>On-screen Show (4:3)</PresentationFormat>
  <Paragraphs>405</Paragraphs>
  <Slides>44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Arial</vt:lpstr>
      <vt:lpstr>Calibri</vt:lpstr>
      <vt:lpstr>Office Theme</vt:lpstr>
      <vt:lpstr>Developing and implementing a personal protective equipment training programme for high consequence infectious disease preparedness </vt:lpstr>
      <vt:lpstr>Disclosure</vt:lpstr>
      <vt:lpstr>Acknowledgements</vt:lpstr>
      <vt:lpstr>Background </vt:lpstr>
      <vt:lpstr>Key influential documents</vt:lpstr>
      <vt:lpstr>Outline of presentation</vt:lpstr>
      <vt:lpstr>PowerPoint Presentation</vt:lpstr>
      <vt:lpstr>High Consequence Infectious Diseases (HCID) 1</vt:lpstr>
      <vt:lpstr>HCID</vt:lpstr>
      <vt:lpstr>HCID threat</vt:lpstr>
      <vt:lpstr>Local HCID preparedness</vt:lpstr>
      <vt:lpstr>Local HCID preparedness</vt:lpstr>
      <vt:lpstr>Preventing transmission – hierarchy of controls</vt:lpstr>
      <vt:lpstr>Engineering controls</vt:lpstr>
      <vt:lpstr>Westmead engineering controls</vt:lpstr>
      <vt:lpstr>Q-class rooms</vt:lpstr>
      <vt:lpstr>Engineering controls</vt:lpstr>
      <vt:lpstr>Administrative controls</vt:lpstr>
      <vt:lpstr>Operational procedures – doing the job</vt:lpstr>
      <vt:lpstr>Buddy responsibilities</vt:lpstr>
      <vt:lpstr>Specific procedures</vt:lpstr>
      <vt:lpstr>Training</vt:lpstr>
      <vt:lpstr>Personal Protective Equipment</vt:lpstr>
      <vt:lpstr>PPE checklists</vt:lpstr>
      <vt:lpstr>Selection of PPE</vt:lpstr>
      <vt:lpstr>Gowns &amp; Coveralls</vt:lpstr>
      <vt:lpstr>Gloves</vt:lpstr>
      <vt:lpstr>Face and head cover</vt:lpstr>
      <vt:lpstr>Foot coverings</vt:lpstr>
      <vt:lpstr>Other PPE items</vt:lpstr>
      <vt:lpstr>Training programme</vt:lpstr>
      <vt:lpstr>Video reflexive ethnography</vt:lpstr>
      <vt:lpstr>Planning</vt:lpstr>
      <vt:lpstr>Planning (cont.)</vt:lpstr>
      <vt:lpstr>8-hour day - morning</vt:lpstr>
      <vt:lpstr>Classroom demo and practice</vt:lpstr>
      <vt:lpstr>8-hour day - afternoon</vt:lpstr>
      <vt:lpstr>4 hours for credentialing</vt:lpstr>
      <vt:lpstr>Refresher training</vt:lpstr>
      <vt:lpstr>Summary</vt:lpstr>
      <vt:lpstr>Conclusion</vt:lpstr>
      <vt:lpstr>A bit of fun – a pandemic limerick </vt:lpstr>
      <vt:lpstr>PowerPoint Presentation</vt:lpstr>
      <vt:lpstr>PowerPoint Presentation</vt:lpstr>
    </vt:vector>
  </TitlesOfParts>
  <Manager/>
  <Company>University of Sydney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Administrator</dc:creator>
  <cp:keywords/>
  <dc:description/>
  <cp:lastModifiedBy>Ranasinghe, Romali</cp:lastModifiedBy>
  <cp:revision>140</cp:revision>
  <dcterms:created xsi:type="dcterms:W3CDTF">2016-01-05T00:01:57Z</dcterms:created>
  <dcterms:modified xsi:type="dcterms:W3CDTF">2020-02-20T18:02:55Z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0x0101005AB83F0C82281D49808E9B6EABE76642</vt:lpwstr>
  </property>
  <property fmtid="{D5CDD505-2E9C-101B-9397-08002B2CF9AE}" pid="3" name="_dlc_DocIdItemGuid">
    <vt:lpwstr>81c6fcb7-19af-4def-a7f1-5889c8f8beb9</vt:lpwstr>
  </property>
</Properties>
</file>