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8" r:id="rId2"/>
    <p:sldMasterId id="2147483944" r:id="rId3"/>
  </p:sldMasterIdLst>
  <p:notesMasterIdLst>
    <p:notesMasterId r:id="rId41"/>
  </p:notesMasterIdLst>
  <p:handoutMasterIdLst>
    <p:handoutMasterId r:id="rId42"/>
  </p:handoutMasterIdLst>
  <p:sldIdLst>
    <p:sldId id="256" r:id="rId4"/>
    <p:sldId id="342" r:id="rId5"/>
    <p:sldId id="400" r:id="rId6"/>
    <p:sldId id="344" r:id="rId7"/>
    <p:sldId id="345" r:id="rId8"/>
    <p:sldId id="346" r:id="rId9"/>
    <p:sldId id="347" r:id="rId10"/>
    <p:sldId id="366" r:id="rId11"/>
    <p:sldId id="367" r:id="rId12"/>
    <p:sldId id="351" r:id="rId13"/>
    <p:sldId id="348" r:id="rId14"/>
    <p:sldId id="364" r:id="rId15"/>
    <p:sldId id="349" r:id="rId16"/>
    <p:sldId id="352" r:id="rId17"/>
    <p:sldId id="354" r:id="rId18"/>
    <p:sldId id="355" r:id="rId19"/>
    <p:sldId id="356" r:id="rId20"/>
    <p:sldId id="398" r:id="rId21"/>
    <p:sldId id="402" r:id="rId22"/>
    <p:sldId id="370" r:id="rId23"/>
    <p:sldId id="406" r:id="rId24"/>
    <p:sldId id="371" r:id="rId25"/>
    <p:sldId id="373" r:id="rId26"/>
    <p:sldId id="374" r:id="rId27"/>
    <p:sldId id="375" r:id="rId28"/>
    <p:sldId id="378" r:id="rId29"/>
    <p:sldId id="376" r:id="rId30"/>
    <p:sldId id="379" r:id="rId31"/>
    <p:sldId id="323" r:id="rId32"/>
    <p:sldId id="382" r:id="rId33"/>
    <p:sldId id="383" r:id="rId34"/>
    <p:sldId id="414" r:id="rId35"/>
    <p:sldId id="385" r:id="rId36"/>
    <p:sldId id="405" r:id="rId37"/>
    <p:sldId id="413" r:id="rId38"/>
    <p:sldId id="415" r:id="rId39"/>
    <p:sldId id="41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clrMru>
    <a:srgbClr val="005399"/>
    <a:srgbClr val="FF0000"/>
    <a:srgbClr val="00549A"/>
    <a:srgbClr val="000066"/>
    <a:srgbClr val="ECF7F8"/>
    <a:srgbClr val="DEF1F2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95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80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cs typeface="Arial" charset="0"/>
              </a:defRPr>
            </a:lvl1pPr>
          </a:lstStyle>
          <a:p>
            <a:r>
              <a:rPr lang="en-CA" sz="1400"/>
              <a:t>Emerging Respiratory Viruses: Are Healthcare Workers Protected?</a:t>
            </a:r>
          </a:p>
          <a:p>
            <a:r>
              <a:rPr lang="en-CA"/>
              <a:t>Dr. Virginia Roth, The Ottawa Hospitals &amp; University of Ottawa</a:t>
            </a:r>
          </a:p>
          <a:p>
            <a:r>
              <a:rPr lang="en-CA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cs typeface="Arial" charset="0"/>
              </a:defRPr>
            </a:lvl1pPr>
          </a:lstStyle>
          <a:p>
            <a:r>
              <a:rPr lang="en-CA"/>
              <a:t>Hosted by Paul Webber  paul@webbertraining.com </a:t>
            </a:r>
            <a:br>
              <a:rPr lang="en-CA"/>
            </a:br>
            <a:r>
              <a:rPr lang="en-CA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8E77275F-47A5-4943-93A5-54ED80557032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63166665-2515-4E92-9E25-946AD28D7B30}" type="datetime1">
              <a:rPr lang="en-US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48E83588-57E6-44DF-9E41-6E515C19B5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92BADA-C5B8-4C9D-AC7E-90BA724CCE9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ED1E51-FB21-4AF6-ADB1-20BE381D9433}" type="slidenum">
              <a:rPr lang="en-US" sz="1200">
                <a:latin typeface="Calibri" charset="0"/>
              </a:rPr>
              <a:pPr algn="r"/>
              <a:t>10</a:t>
            </a:fld>
            <a:endParaRPr lang="en-US" sz="1200">
              <a:latin typeface="Calibri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7B210B-069B-4D1C-B743-923A335F2CEE}" type="slidenum">
              <a:rPr lang="en-US" sz="1200">
                <a:latin typeface="Calibri" charset="0"/>
              </a:rPr>
              <a:pPr algn="r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B31CF0-A180-4E28-9199-2ECB7BE1517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B54AD7-864D-48AA-AB7B-996918DE2746}" type="slidenum">
              <a:rPr lang="en-US" sz="1200">
                <a:latin typeface="Calibri" charset="0"/>
              </a:rPr>
              <a:pPr algn="r"/>
              <a:t>14</a:t>
            </a:fld>
            <a:endParaRPr lang="en-US" sz="1200">
              <a:latin typeface="Calibri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DE40AE-9A04-494A-A774-7DC57AE4033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91A407-1E6B-4550-A74C-ADD32B3918F5}" type="slidenum">
              <a:rPr lang="en-US" sz="1200">
                <a:latin typeface="Calibri" charset="0"/>
              </a:rPr>
              <a:pPr algn="r"/>
              <a:t>16</a:t>
            </a:fld>
            <a:endParaRPr lang="en-US" sz="1200">
              <a:latin typeface="Calibri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C5EAB0-83CB-4F5C-8C15-A35B67DAC122}" type="slidenum">
              <a:rPr lang="en-US" sz="1200">
                <a:latin typeface="Calibri" charset="0"/>
              </a:rPr>
              <a:pPr algn="r"/>
              <a:t>17</a:t>
            </a:fld>
            <a:endParaRPr lang="en-US" sz="1200">
              <a:latin typeface="Calibri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66BB7F-C978-4D97-BA86-E850A4BD761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5CB448-D6A2-42C9-A11D-C3F4D978DB15}" type="slidenum">
              <a:rPr lang="en-US"/>
              <a:pPr/>
              <a:t>19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9B4C4C-280E-4AF1-838B-699784E295E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CA" sz="70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097D2D-AF80-4C41-B36D-8A500F354F1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E6E3B-138E-4B15-A160-9F1C0D3DC30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F7F2B4-14AB-4249-A4DC-971C5CF03FAF}" type="slidenum">
              <a:rPr lang="en-US" sz="1200">
                <a:latin typeface="Calibri" charset="0"/>
              </a:rPr>
              <a:pPr algn="r"/>
              <a:t>22</a:t>
            </a:fld>
            <a:endParaRPr lang="en-US" sz="1200">
              <a:latin typeface="Calibri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2EE0A8-6FD2-4E2E-BF5B-80165AC8D064}" type="slidenum">
              <a:rPr lang="en-US" sz="1200">
                <a:latin typeface="Times New Roman" charset="0"/>
              </a:rPr>
              <a:pPr algn="r"/>
              <a:t>23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BB2B5F-17FB-432F-A846-103DC4DFBB4B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1CC008-BCA5-4525-9991-EAFC1926A28C}" type="slidenum">
              <a:rPr lang="en-US" sz="1200">
                <a:latin typeface="Times New Roman" charset="0"/>
              </a:rPr>
              <a:pPr algn="r"/>
              <a:t>25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EEAE90-501E-430C-8C77-68B571AAFDF4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CA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BB7F80-A38D-40CC-96B3-48A03D1778BC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2CA99C-4721-4FB3-BE65-985D8686FB4E}" type="slidenum">
              <a:rPr lang="en-US"/>
              <a:pPr/>
              <a:t>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E540CE-5439-4909-9E21-BE8AF5943B9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65A96B-D728-47A2-8728-E4BBCA924F01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42077D-63E9-411B-AF22-AE4B0F5EBF82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21392B-AF21-4CB8-8B88-A9358EDC3EE1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D1BC0D-58FE-4ED6-9095-B50FAF55D57A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896630-0715-4903-BD63-766178DFB626}" type="slidenum">
              <a:rPr lang="en-US" sz="1200">
                <a:latin typeface="Calibri" charset="0"/>
              </a:rPr>
              <a:pPr algn="r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ED736C-6167-41CB-8B53-6CADF6F1B66A}" type="slidenum">
              <a:rPr lang="en-US" sz="1200">
                <a:latin typeface="Calibri" charset="0"/>
              </a:rPr>
              <a:pPr algn="r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AFB3C4-E9CD-453E-AE19-F774216B6E78}" type="slidenum">
              <a:rPr lang="en-US" sz="1200">
                <a:latin typeface="Calibri" charset="0"/>
              </a:rPr>
              <a:pPr algn="r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BF4141-434B-489A-ADA9-62B559AF3AF2}" type="slidenum">
              <a:rPr lang="en-US" sz="1200">
                <a:latin typeface="Calibri" charset="0"/>
              </a:rPr>
              <a:pPr algn="r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9CED1C-177D-402C-BD0F-1891CFB1B338}" type="slidenum">
              <a:rPr lang="en-US" sz="1200">
                <a:latin typeface="Calibri" charset="0"/>
              </a:rPr>
              <a:pPr algn="r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H-Vision-PPT-Title-2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81BCEF-91B1-43DB-A195-C03500695260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018C9-BF23-4ADD-9307-9AD7BBE16AF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C38B1-6398-4FA3-9268-3307E84662B3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27B54-0B90-4A7E-9CD0-324054EA769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0EF9A-CD6A-4DA1-85D2-87506CDD849D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3BD00-04B5-4EF4-B807-C82039F57D5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E8558-158C-4E9C-AB4D-DC4B96A83BF5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3F592-ADEC-4E1C-B11F-5E6EC8B3348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FC0FC-44D7-4F71-87E0-DE32137C0445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A41DF-6F5A-41DB-9B83-CFB80EAD0D3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A7CE6-BDC1-4907-B38A-45979EC52957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AF919-69C2-4090-814C-BFE159ADA41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3836D-AEAF-4681-8CA7-9AA53E5467C9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03044-57D0-4779-A444-74397E28DEC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B94B0-C6C8-4637-A261-A879AF4556CD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096E7-833E-449D-9273-BF054B7AF1B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9A925-035E-4617-8CC3-A66C91C82DD0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2E878-8624-48FE-8B60-5F807AB1683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644A8-916F-48C1-BCCC-E9760399F997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5172A-65F8-4281-9291-D1F570BA097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7C4B7B-5EA5-4BE7-9CBA-23AB41CAB500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AD8CC-8FEF-45F7-A6A5-10C2170571C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H-Vision-PPT-Content-2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B3C21-B021-4BFE-95EA-1D6C0137A958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25D3D-73F3-4E36-AB0B-EFCCAA6096D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9EDD7-0421-45FB-B14C-67107B6AF3C4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2B412-B50C-4E18-951E-77A347F804B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B7B56-E752-4957-B4CC-88EDBF03F78E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D262-B457-44C9-8CF8-50AAF4A7257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367C5-7229-4EAB-8808-C9EC17FB4060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70F1E-3AD4-4E7A-AF1E-BC860CA10D5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65744-D726-467F-9CCD-F4F8590EC1E6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08BCD-0EA3-418B-BCD0-52953C4909D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B530A-FFDA-4A8E-8B4F-3E72EE9709BA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48F9-1755-4D3D-B767-0727A365594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120E0-339F-409F-AE52-E14D142186B1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74400-30F4-4E46-A14C-9F9085F56BB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DFE5C-C26B-44D1-83F3-C863F6317C09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D2448-6EF7-48F9-A71F-EDF574CEB4C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E3C57-A58A-491B-BE18-8F00A3AF2E7B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0B45-B0B9-4A12-A5D4-762E68EA7AF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795FC-AF69-44E3-93D3-195825F5BCA3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99E7B-79F4-4E43-BA85-C489C4B1CB6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5B11-5F3E-4342-ADAB-72CDCF176B7C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92789-A3C5-472F-8F35-C0FCE13039B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H-Vision-PPT-Content-3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66D6-FDBC-42F1-BF04-BD19379EC0E7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CE364-6FC1-4599-8B57-FB93334C2F2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BF460-670D-44F6-8023-3670C9ED6AFA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B6266-62AD-4479-A465-F465F5184FC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19F9-3E15-4138-8589-8A79BFDC3F0D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CF77-0299-41E7-BC1E-B434972D38C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01BE6-62CE-45B8-9E17-AE4763B6274F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7A748-BE9C-4FC0-B0A1-BDE36D12D6E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89384-67DD-41F9-9331-29E4B9CC3F0B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EC2C6-8AC7-4D72-9BB8-B475D4B91DB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H-Vision-PPT-Content-4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7C62C-EAD4-4D5B-AA5A-E3B4008C6449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1051E-E214-478B-BC4B-019A241AEC3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-Vision-PPT-Content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C2EBAD-DD15-4947-A8F7-E7ACF73126FA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E9689-8F07-4067-A36A-F42F43A060A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H-Vision-PPT-Content-5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E9A43-4D70-4174-8A29-784702AFA299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97FD-8B4A-4509-9A85-BD45F65F1E8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775D9-31DC-4B1A-B0B9-2DE73FC2A59A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773EA-172E-4789-A54A-2366F18CCAF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0FEEE2-50CD-40AD-8887-B4B597C88938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552DB-B310-4C1B-8CA7-C93584CE7AE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4958D-D0CE-477A-A315-49444907BA81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A1A6C-B6B0-4501-ACDF-9BB7A964A8E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B3992E-A3E7-4F05-A053-97E7FCF7FAC5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EDD24A0-D53A-413F-AC60-A89742B73390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068" r:id="rId7"/>
    <p:sldLayoutId id="2147484069" r:id="rId8"/>
    <p:sldLayoutId id="2147484070" r:id="rId9"/>
    <p:sldLayoutId id="2147484071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fld id="{DB406A24-28E4-46E8-B612-68FF8A414896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fld id="{1EDE419F-2208-4B77-BCBA-03CFA700EDF0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fld id="{79761192-0CE2-4DC4-8EE7-E6EEBA180D97}" type="datetime1">
              <a:rPr lang="en-US"/>
              <a:pPr/>
              <a:t>11/12/2014</a:t>
            </a:fld>
            <a:endParaRPr lang="en-CA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endParaRPr lang="en-CA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5B41A1FB-8E5E-4418-9F0D-9741F7849D2C}" type="slidenum">
              <a:rPr lang="en-CA"/>
              <a:pPr/>
              <a:t>‹#›</a:t>
            </a:fld>
            <a:endParaRPr lang="en-CA"/>
          </a:p>
        </p:txBody>
      </p:sp>
      <p:pic>
        <p:nvPicPr>
          <p:cNvPr id="24583" name="Picture 6" descr="OH-Vision-PPT-Content-blank.jpg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jpeg"/><Relationship Id="rId5" Type="http://schemas.openxmlformats.org/officeDocument/2006/relationships/hyperlink" Target="http://airway.jems.com/wp-content/uploads/2011/03/080321-Pro-031.jpg" TargetMode="Externa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3954463" y="838200"/>
            <a:ext cx="5113337" cy="1676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3800" b="1" smtClean="0"/>
              <a:t>Emerging Respiratory</a:t>
            </a:r>
            <a:br>
              <a:rPr lang="en-US" sz="3800" b="1" smtClean="0"/>
            </a:br>
            <a:r>
              <a:rPr lang="en-US" sz="3800" b="1" smtClean="0"/>
              <a:t>Viruses: Are Healthcare</a:t>
            </a:r>
            <a:br>
              <a:rPr lang="en-US" sz="3800" b="1" smtClean="0"/>
            </a:br>
            <a:r>
              <a:rPr lang="en-US" sz="3800" b="1" smtClean="0"/>
              <a:t>Workers Protected?</a:t>
            </a:r>
            <a:r>
              <a:rPr lang="en-US" smtClean="0"/>
              <a:t> </a:t>
            </a:r>
            <a:endParaRPr lang="en-CA" smtClean="0"/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>
          <a:xfrm>
            <a:off x="4495800" y="2743200"/>
            <a:ext cx="4572000" cy="957263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CA" sz="2400" b="1" smtClean="0">
                <a:solidFill>
                  <a:srgbClr val="00549A"/>
                </a:solidFill>
                <a:cs typeface="Arial" charset="0"/>
              </a:rPr>
              <a:t>Virginia Roth, MD, FRCP, MBA</a:t>
            </a:r>
          </a:p>
          <a:p>
            <a:pPr algn="r" eaLnBrk="1" hangingPunct="1">
              <a:lnSpc>
                <a:spcPct val="90000"/>
              </a:lnSpc>
            </a:pPr>
            <a:r>
              <a:rPr lang="en-CA" sz="1800" b="1" smtClean="0">
                <a:solidFill>
                  <a:srgbClr val="00549A"/>
                </a:solidFill>
                <a:cs typeface="Arial" charset="0"/>
              </a:rPr>
              <a:t>The Ottawa Hospital &amp; University of Ottawa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638800" y="3690938"/>
            <a:ext cx="34290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CA" sz="1800" b="1">
                <a:solidFill>
                  <a:srgbClr val="00549A"/>
                </a:solidFill>
                <a:latin typeface="Calibri" charset="0"/>
                <a:cs typeface="Arial" charset="0"/>
              </a:rPr>
              <a:t>Hosted by Paul Webber</a:t>
            </a:r>
            <a:br>
              <a:rPr lang="en-CA" sz="1800" b="1">
                <a:solidFill>
                  <a:srgbClr val="00549A"/>
                </a:solidFill>
                <a:latin typeface="Calibri" charset="0"/>
                <a:cs typeface="Arial" charset="0"/>
              </a:rPr>
            </a:br>
            <a:r>
              <a:rPr lang="en-CA" sz="1800" b="1">
                <a:solidFill>
                  <a:srgbClr val="00549A"/>
                </a:solidFill>
                <a:latin typeface="Calibri" charset="0"/>
                <a:cs typeface="Arial" charset="0"/>
              </a:rPr>
              <a:t>paul@webbertraining.com</a:t>
            </a:r>
          </a:p>
        </p:txBody>
      </p:sp>
      <p:pic>
        <p:nvPicPr>
          <p:cNvPr id="39941" name="Picture 8" descr="Slide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7100888" y="6477000"/>
            <a:ext cx="2043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rgbClr val="FFFFFF"/>
                </a:solidFill>
              </a:rPr>
              <a:t>November 13, 2014</a:t>
            </a:r>
          </a:p>
        </p:txBody>
      </p:sp>
      <p:sp>
        <p:nvSpPr>
          <p:cNvPr id="39943" name="TextBox 5"/>
          <p:cNvSpPr txBox="1">
            <a:spLocks noChangeArrowheads="1"/>
          </p:cNvSpPr>
          <p:nvPr/>
        </p:nvSpPr>
        <p:spPr bwMode="auto">
          <a:xfrm>
            <a:off x="3205163" y="6477000"/>
            <a:ext cx="2662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www.webbertraining.com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pPr eaLnBrk="1" hangingPunct="1"/>
            <a:r>
              <a:rPr lang="en-CA" sz="3200" b="1" smtClean="0"/>
              <a:t>SARS in Healthcare Workers</a:t>
            </a:r>
            <a:endParaRPr lang="en-CA" sz="28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78025"/>
            <a:ext cx="7772400" cy="4114800"/>
          </a:xfrm>
        </p:spPr>
        <p:txBody>
          <a:bodyPr/>
          <a:lstStyle/>
          <a:p>
            <a:pPr eaLnBrk="1" hangingPunct="1"/>
            <a:r>
              <a:rPr lang="en-CA" smtClean="0"/>
              <a:t>Ontario: 45%</a:t>
            </a:r>
          </a:p>
          <a:p>
            <a:pPr eaLnBrk="1" hangingPunct="1"/>
            <a:r>
              <a:rPr lang="en-CA" smtClean="0"/>
              <a:t>Hong Kong: 22%</a:t>
            </a:r>
          </a:p>
        </p:txBody>
      </p:sp>
      <p:pic>
        <p:nvPicPr>
          <p:cNvPr id="58372" name="Picture 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66775" y="685800"/>
            <a:ext cx="74104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1871663" y="5732463"/>
            <a:ext cx="540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/>
              <a:t>Chan-Yeung </a:t>
            </a:r>
            <a:r>
              <a:rPr lang="en-CA" sz="1400" u="sng"/>
              <a:t>Int J Occup Environ Health</a:t>
            </a:r>
            <a:r>
              <a:rPr lang="en-CA" sz="1400"/>
              <a:t> 2004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9563" y="1700213"/>
            <a:ext cx="1441450" cy="4032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CA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837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1BC85671-8C0C-4283-8CEE-4CBDEB9F60BC}" type="slidenum">
              <a:rPr lang="en-CA">
                <a:solidFill>
                  <a:srgbClr val="FFFFFF"/>
                </a:solidFill>
              </a:rPr>
              <a:pPr/>
              <a:t>10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9763" y="692150"/>
            <a:ext cx="3313112" cy="1143000"/>
          </a:xfrm>
        </p:spPr>
        <p:txBody>
          <a:bodyPr/>
          <a:lstStyle/>
          <a:p>
            <a:pPr eaLnBrk="1" hangingPunct="1"/>
            <a:r>
              <a:rPr lang="en-US" sz="3000" b="1" smtClean="0"/>
              <a:t>SARS Response</a:t>
            </a:r>
          </a:p>
        </p:txBody>
      </p:sp>
      <p:pic>
        <p:nvPicPr>
          <p:cNvPr id="60419" name="Picture 3" descr="MVC-003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51363" y="260350"/>
            <a:ext cx="44132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23850" y="2133600"/>
            <a:ext cx="3944938" cy="3754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2800"/>
              <a:t> Changing directives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2800"/>
              <a:t> New equipment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2800"/>
              <a:t> Increased complexity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2800"/>
              <a:t> Difficult removal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2800"/>
              <a:t> Clinical challenges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CA" sz="2800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5E8D5D96-69DE-4F33-8FB8-EAB0A108CC27}" type="slidenum">
              <a:rPr lang="en-CA">
                <a:solidFill>
                  <a:srgbClr val="FFFFFF"/>
                </a:solidFill>
              </a:rPr>
              <a:pPr/>
              <a:t>11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ER Pictures  July 23 2009 00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132138" y="963613"/>
            <a:ext cx="6084887" cy="5143500"/>
          </a:xfrm>
        </p:spPr>
      </p:pic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938213"/>
            <a:ext cx="3509963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0F4A3BCD-8DE9-48CD-8049-5F000AD6F9F5}" type="slidenum">
              <a:rPr lang="en-CA">
                <a:solidFill>
                  <a:srgbClr val="FFFFFF"/>
                </a:solidFill>
              </a:rPr>
              <a:pPr/>
              <a:t>12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18488" cy="1143000"/>
          </a:xfrm>
        </p:spPr>
        <p:txBody>
          <a:bodyPr/>
          <a:lstStyle/>
          <a:p>
            <a:r>
              <a:rPr lang="en-CA" sz="3800" b="1" smtClean="0"/>
              <a:t>Protected Code Blue</a:t>
            </a:r>
            <a:endParaRPr lang="en-US" sz="3800" b="1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CA" sz="2800" smtClean="0"/>
              <a:t>“</a:t>
            </a:r>
            <a:r>
              <a:rPr lang="en-US" sz="2800" smtClean="0"/>
              <a:t>My 'problem' is that emergency physicians and nurses thrive in heroics and do this by nature. So we need evidence-based information and to clearly show them why they must not do that which they gravitate towards.”</a:t>
            </a:r>
          </a:p>
          <a:p>
            <a:pPr marL="0" indent="0"/>
            <a:endParaRPr lang="en-US" sz="2800" smtClean="0"/>
          </a:p>
        </p:txBody>
      </p:sp>
      <p:pic>
        <p:nvPicPr>
          <p:cNvPr id="64516" name="Picture 4" descr="img_0587"/>
          <p:cNvPicPr preferRelativeResize="0"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4300" y="3429000"/>
            <a:ext cx="3962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EEC21288-8A7F-4685-809E-53CDF6505716}" type="slidenum">
              <a:rPr lang="en-CA">
                <a:solidFill>
                  <a:srgbClr val="FFFFFF"/>
                </a:solidFill>
              </a:rPr>
              <a:pPr/>
              <a:t>13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3815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Psychological Impact of SARS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74788"/>
            <a:ext cx="82804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700" smtClean="0"/>
              <a:t>Fear – unknown virus, sick colleagues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smtClean="0"/>
              <a:t>Anger – insufficient protection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smtClean="0"/>
              <a:t>Confusion – constant change in practice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smtClean="0"/>
              <a:t>Isolation – “work quarantine”, family separation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smtClean="0"/>
              <a:t>Ostracism – public prejudice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smtClean="0"/>
              <a:t>Exhaustion – added equipment, stress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smtClean="0"/>
              <a:t>Reduced human contact – barrier equipment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0F23E2CE-7091-4438-A917-CCA4F297FE2C}" type="slidenum">
              <a:rPr lang="en-CA">
                <a:solidFill>
                  <a:srgbClr val="FFFFFF"/>
                </a:solidFill>
              </a:rPr>
              <a:pPr/>
              <a:t>14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Right to Refuse Work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98550" y="1503363"/>
            <a:ext cx="3405188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600" b="1" smtClean="0">
                <a:solidFill>
                  <a:srgbClr val="00549A"/>
                </a:solidFill>
              </a:rPr>
              <a:t>Argument</a:t>
            </a:r>
          </a:p>
          <a:p>
            <a:pPr algn="ctr" eaLnBrk="1" hangingPunct="1">
              <a:buFontTx/>
              <a:buNone/>
            </a:pPr>
            <a:endParaRPr lang="en-US" sz="1600" b="1" smtClean="0">
              <a:solidFill>
                <a:srgbClr val="FFFF99"/>
              </a:solidFill>
            </a:endParaRPr>
          </a:p>
          <a:p>
            <a:pPr eaLnBrk="1" hangingPunct="1"/>
            <a:r>
              <a:rPr lang="en-US" sz="2600" smtClean="0"/>
              <a:t>Firefighters don’t get to select which fires to attend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2600" smtClean="0"/>
              <a:t>Police don’t get to select which dark alleys they walk down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9475" y="1503363"/>
            <a:ext cx="3343275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600" b="1" smtClean="0">
                <a:solidFill>
                  <a:srgbClr val="00549A"/>
                </a:solidFill>
              </a:rPr>
              <a:t>Counter Argument</a:t>
            </a:r>
            <a:r>
              <a:rPr lang="en-US" sz="2600" smtClean="0">
                <a:solidFill>
                  <a:srgbClr val="00549A"/>
                </a:solidFill>
              </a:rPr>
              <a:t> </a:t>
            </a:r>
          </a:p>
          <a:p>
            <a:pPr eaLnBrk="1" hangingPunct="1"/>
            <a:endParaRPr lang="en-US" sz="1600" smtClean="0">
              <a:solidFill>
                <a:srgbClr val="00549A"/>
              </a:solidFill>
            </a:endParaRPr>
          </a:p>
          <a:p>
            <a:pPr eaLnBrk="1" hangingPunct="1"/>
            <a:r>
              <a:rPr lang="en-US" sz="2600" smtClean="0"/>
              <a:t>We don’t expect firefighters to jump into a burning pit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2600" smtClean="0"/>
              <a:t>We don’t expect police to jump in front of a bullet </a:t>
            </a:r>
          </a:p>
        </p:txBody>
      </p:sp>
      <p:pic>
        <p:nvPicPr>
          <p:cNvPr id="68613" name="Picture 5" descr="PE0026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93050" y="1306513"/>
            <a:ext cx="10160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BD07122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3" y="3436938"/>
            <a:ext cx="1281112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A4F6BEDB-2BEC-491F-B6F4-AB793150DE42}" type="slidenum">
              <a:rPr lang="en-CA">
                <a:solidFill>
                  <a:srgbClr val="FFFFFF"/>
                </a:solidFill>
              </a:rPr>
              <a:pPr/>
              <a:t>15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7350"/>
            <a:ext cx="7772400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Professional Organizations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639888"/>
            <a:ext cx="7993062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549A"/>
                </a:solidFill>
              </a:rPr>
              <a:t>Nurses’ Association: Nurses have a right to refuse to work where unsafe conditions exist and they cannot be adequately protected …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66FF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/>
              <a:t>Medical Association: Physicians are not all required to be heroes, especially if they could do more good for patients by staying away from dangerous front-line situations</a:t>
            </a:r>
            <a:r>
              <a:rPr lang="en-US" smtClean="0">
                <a:solidFill>
                  <a:srgbClr val="FFCC99"/>
                </a:solidFill>
              </a:rPr>
              <a:t>.  </a:t>
            </a:r>
          </a:p>
        </p:txBody>
      </p:sp>
      <p:pic>
        <p:nvPicPr>
          <p:cNvPr id="70660" name="Picture 5" descr="j023074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66063" y="476250"/>
            <a:ext cx="9874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13A90D56-170A-407B-AAAF-43AF4743C18E}" type="slidenum">
              <a:rPr lang="en-CA">
                <a:solidFill>
                  <a:srgbClr val="FFFFFF"/>
                </a:solidFill>
              </a:rPr>
              <a:pPr/>
              <a:t>16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The Ethics of SARS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602538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HCW have a duty to:</a:t>
            </a:r>
          </a:p>
          <a:p>
            <a:pPr lvl="1" eaLnBrk="1" hangingPunct="1"/>
            <a:r>
              <a:rPr lang="en-US" sz="2400" smtClean="0"/>
              <a:t>care for the sick</a:t>
            </a:r>
          </a:p>
          <a:p>
            <a:pPr lvl="1" eaLnBrk="1" hangingPunct="1"/>
            <a:r>
              <a:rPr lang="en-US" sz="2400" smtClean="0"/>
              <a:t>care for themselves in order to carry out duties</a:t>
            </a:r>
          </a:p>
          <a:p>
            <a:pPr eaLnBrk="1" hangingPunct="1"/>
            <a:r>
              <a:rPr lang="en-US" sz="2800" smtClean="0"/>
              <a:t>Institutions have duty to:</a:t>
            </a:r>
          </a:p>
          <a:p>
            <a:pPr lvl="1" eaLnBrk="1" hangingPunct="1"/>
            <a:r>
              <a:rPr lang="en-US" sz="2400" smtClean="0"/>
              <a:t>support and protect HCW</a:t>
            </a:r>
          </a:p>
          <a:p>
            <a:pPr lvl="1" eaLnBrk="1" hangingPunct="1"/>
            <a:r>
              <a:rPr lang="en-US" sz="2400" smtClean="0"/>
              <a:t>provide safe environment</a:t>
            </a:r>
          </a:p>
          <a:p>
            <a:pPr eaLnBrk="1" hangingPunct="1"/>
            <a:r>
              <a:rPr lang="en-US" sz="2800" smtClean="0"/>
              <a:t>Public / leaders have a duty to:</a:t>
            </a:r>
          </a:p>
          <a:p>
            <a:pPr lvl="1" eaLnBrk="1" hangingPunct="1"/>
            <a:r>
              <a:rPr lang="en-US" sz="2400" smtClean="0"/>
              <a:t>recognize heroism of front-line medical workers</a:t>
            </a:r>
          </a:p>
          <a:p>
            <a:pPr eaLnBrk="1" hangingPunct="1"/>
            <a:endParaRPr lang="en-US" sz="2800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044700" y="5540375"/>
            <a:ext cx="505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549A"/>
                </a:solidFill>
              </a:rPr>
              <a:t>University of Toronto Joint Center for Bioethics</a:t>
            </a:r>
          </a:p>
        </p:txBody>
      </p:sp>
      <p:pic>
        <p:nvPicPr>
          <p:cNvPr id="72709" name="Picture 5" descr="j02920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8275" y="1916113"/>
            <a:ext cx="22844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883BCA4A-BDB2-4274-A54E-438FD4DF58A8}" type="slidenum">
              <a:rPr lang="en-CA">
                <a:solidFill>
                  <a:srgbClr val="FFFFFF"/>
                </a:solidFill>
              </a:rPr>
              <a:pPr/>
              <a:t>17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341438"/>
            <a:ext cx="7918450" cy="43989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smtClean="0"/>
              <a:t>March 2009: First cases in Mexico and US</a:t>
            </a:r>
          </a:p>
          <a:p>
            <a:pPr>
              <a:lnSpc>
                <a:spcPct val="120000"/>
              </a:lnSpc>
            </a:pPr>
            <a:r>
              <a:rPr lang="en-US" sz="2400" smtClean="0"/>
              <a:t>June 11, 2009: WHO declares global pandemic </a:t>
            </a:r>
          </a:p>
          <a:p>
            <a:r>
              <a:rPr lang="en-CA" sz="2400" smtClean="0"/>
              <a:t>Sept 2009: &gt; 296,000 cases, ~ 3500 deaths worldwide</a:t>
            </a:r>
          </a:p>
          <a:p>
            <a:r>
              <a:rPr lang="en-CA" sz="2400" smtClean="0"/>
              <a:t>Affected children and young adults (median age = 18)</a:t>
            </a:r>
          </a:p>
          <a:p>
            <a:r>
              <a:rPr lang="en-CA" sz="2400" smtClean="0"/>
              <a:t>Ability to cause severe pneumonia</a:t>
            </a:r>
          </a:p>
          <a:p>
            <a:r>
              <a:rPr lang="en-CA" sz="2400" smtClean="0"/>
              <a:t>Higher risk of complications in pregnancy</a:t>
            </a:r>
          </a:p>
          <a:p>
            <a:r>
              <a:rPr lang="en-CA" sz="2400" smtClean="0"/>
              <a:t>Community exposure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Novel Influenza A (pH1N1)</a:t>
            </a:r>
          </a:p>
        </p:txBody>
      </p:sp>
      <p:pic>
        <p:nvPicPr>
          <p:cNvPr id="74756" name="Picture 7" descr="Toronto teen's tragic death put face on H1N1 pandemi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4184650"/>
            <a:ext cx="27082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Box 2"/>
          <p:cNvSpPr txBox="1">
            <a:spLocks noChangeArrowheads="1"/>
          </p:cNvSpPr>
          <p:nvPr/>
        </p:nvSpPr>
        <p:spPr bwMode="auto">
          <a:xfrm>
            <a:off x="4356100" y="5508625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800"/>
              <a:t>Evan Frustaglio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42F4614F-4129-4915-B970-8CB9344A3A2A}" type="slidenum">
              <a:rPr lang="en-CA">
                <a:solidFill>
                  <a:srgbClr val="FFFFFF"/>
                </a:solidFill>
              </a:rPr>
              <a:pPr/>
              <a:t>18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5538"/>
            <a:ext cx="7772400" cy="1008062"/>
          </a:xfrm>
        </p:spPr>
        <p:txBody>
          <a:bodyPr/>
          <a:lstStyle/>
          <a:p>
            <a:r>
              <a:rPr lang="en-CA" sz="1600" smtClean="0"/>
              <a:t>Mitchell R, Roth V, Gravel D, et al.  AJIC 2013</a:t>
            </a:r>
            <a:endParaRPr lang="en-US" sz="16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006600"/>
            <a:ext cx="82550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CA" sz="2100" b="1" smtClean="0">
                <a:solidFill>
                  <a:srgbClr val="66FFFF"/>
                </a:solidFill>
              </a:rPr>
              <a:t>	     		</a:t>
            </a:r>
            <a:r>
              <a:rPr lang="en-CA" sz="2100" b="1" smtClean="0">
                <a:solidFill>
                  <a:srgbClr val="00549A"/>
                </a:solidFill>
              </a:rPr>
              <a:t> Physician        Nurse	        Allied Health   HSK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2100" b="1" smtClean="0">
                <a:solidFill>
                  <a:srgbClr val="00549A"/>
                </a:solidFill>
              </a:rPr>
              <a:t>		              (n=53)	 (n=228)       (n=42)	        (n=19)</a:t>
            </a:r>
          </a:p>
          <a:p>
            <a:pPr>
              <a:lnSpc>
                <a:spcPct val="80000"/>
              </a:lnSpc>
              <a:buFontTx/>
              <a:buNone/>
            </a:pPr>
            <a:endParaRPr lang="en-CA" sz="2100" b="1" u="sng" smtClean="0">
              <a:solidFill>
                <a:srgbClr val="00549A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sz="2100" smtClean="0"/>
              <a:t>Gloves		     79%	               88%	          95%	        95%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2100" smtClean="0"/>
              <a:t>Gown		     81%		   82%	          93%	        79%</a:t>
            </a:r>
          </a:p>
          <a:p>
            <a:pPr>
              <a:lnSpc>
                <a:spcPct val="80000"/>
              </a:lnSpc>
              <a:buFontTx/>
              <a:buNone/>
            </a:pPr>
            <a:endParaRPr lang="en-CA" sz="2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100" smtClean="0"/>
              <a:t>Eye Protection	     26%		   41%	          33%	        42%</a:t>
            </a:r>
          </a:p>
          <a:p>
            <a:pPr>
              <a:lnSpc>
                <a:spcPct val="80000"/>
              </a:lnSpc>
              <a:buFontTx/>
              <a:buNone/>
            </a:pPr>
            <a:endParaRPr lang="en-CA" sz="2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100" smtClean="0"/>
              <a:t>Mask		     79%		   89%	          88%	        79%</a:t>
            </a:r>
          </a:p>
          <a:p>
            <a:pPr>
              <a:lnSpc>
                <a:spcPct val="80000"/>
              </a:lnSpc>
              <a:buFontTx/>
              <a:buNone/>
            </a:pPr>
            <a:endParaRPr lang="en-CA" sz="2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CA" sz="2100" smtClean="0"/>
              <a:t>Correct Removal   36%	   56%	          55%	        78%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100" smtClean="0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8388" y="476250"/>
            <a:ext cx="446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847725"/>
            <a:ext cx="86423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914A3907-B164-4521-AD6F-7B13BD3867B5}" type="slidenum">
              <a:rPr lang="en-CA">
                <a:solidFill>
                  <a:srgbClr val="FFFFFF"/>
                </a:solidFill>
              </a:rPr>
              <a:pPr/>
              <a:t>19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smtClean="0"/>
              <a:t>Outline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6553200" cy="4525963"/>
          </a:xfrm>
        </p:spPr>
        <p:txBody>
          <a:bodyPr/>
          <a:lstStyle/>
          <a:p>
            <a:pPr eaLnBrk="1" hangingPunct="1"/>
            <a:r>
              <a:rPr lang="en-CA" smtClean="0"/>
              <a:t>SARS 2003</a:t>
            </a:r>
          </a:p>
          <a:p>
            <a:pPr eaLnBrk="1" hangingPunct="1"/>
            <a:r>
              <a:rPr lang="en-CA" smtClean="0"/>
              <a:t>Novel H1N1 2009</a:t>
            </a:r>
          </a:p>
          <a:p>
            <a:pPr eaLnBrk="1" hangingPunct="1"/>
            <a:r>
              <a:rPr lang="en-CA" smtClean="0"/>
              <a:t>MERS CoV 2012</a:t>
            </a:r>
          </a:p>
          <a:p>
            <a:pPr eaLnBrk="1" hangingPunct="1"/>
            <a:r>
              <a:rPr lang="en-CA" smtClean="0"/>
              <a:t>Ebola 2014</a:t>
            </a:r>
          </a:p>
          <a:p>
            <a:pPr eaLnBrk="1" hangingPunct="1"/>
            <a:r>
              <a:rPr lang="en-CA" smtClean="0"/>
              <a:t>Le</a:t>
            </a:r>
            <a:r>
              <a:rPr lang="en-US" smtClean="0"/>
              <a:t>ssons for </a:t>
            </a:r>
            <a:r>
              <a:rPr lang="en-CA" smtClean="0"/>
              <a:t>Future Outbreaks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29350"/>
            <a:ext cx="2133600" cy="476250"/>
          </a:xfrm>
          <a:noFill/>
        </p:spPr>
        <p:txBody>
          <a:bodyPr/>
          <a:lstStyle/>
          <a:p>
            <a:fld id="{8E0FE61A-42DB-4BE0-9F9A-32E496D1BD1B}" type="slidenum">
              <a:rPr lang="en-CA">
                <a:solidFill>
                  <a:schemeClr val="bg1"/>
                </a:solidFill>
              </a:rPr>
              <a:pPr/>
              <a:t>2</a:t>
            </a:fld>
            <a:endParaRPr lang="en-CA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711200"/>
            <a:ext cx="73437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1150938"/>
            <a:ext cx="8243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8" y="2205038"/>
            <a:ext cx="8809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Box 1"/>
          <p:cNvSpPr txBox="1">
            <a:spLocks noChangeArrowheads="1"/>
          </p:cNvSpPr>
          <p:nvPr/>
        </p:nvSpPr>
        <p:spPr bwMode="auto">
          <a:xfrm>
            <a:off x="2700338" y="5651500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800">
                <a:solidFill>
                  <a:srgbClr val="00549A"/>
                </a:solidFill>
              </a:rPr>
              <a:t>27% reported no PPE use</a:t>
            </a:r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B3642142-4069-451C-BF9A-56154C1E2EF1}" type="slidenum">
              <a:rPr lang="en-CA">
                <a:solidFill>
                  <a:srgbClr val="FFFFFF"/>
                </a:solidFill>
              </a:rPr>
              <a:pPr/>
              <a:t>20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Figure 2: Exposure to Particles Develped by the ANNEX F Working Group, 2008; * See Glossary"/>
          <p:cNvPicPr>
            <a:picLocks noChangeAspect="1" noChangeArrowheads="1"/>
          </p:cNvPicPr>
          <p:nvPr/>
        </p:nvPicPr>
        <p:blipFill>
          <a:blip r:embed="rId3" cstate="screen"/>
          <a:srcRect r="-56948" b="-48468"/>
          <a:stretch>
            <a:fillRect/>
          </a:stretch>
        </p:blipFill>
        <p:spPr bwMode="auto">
          <a:xfrm>
            <a:off x="684213" y="1916113"/>
            <a:ext cx="71437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2" descr="patient waiting room with mask"/>
          <p:cNvPicPr>
            <a:picLocks noChangeAspect="1" noChangeArrowheads="1"/>
          </p:cNvPicPr>
          <p:nvPr/>
        </p:nvPicPr>
        <p:blipFill>
          <a:blip r:embed="rId4" cstate="screen"/>
          <a:srcRect t="-31537" r="-5193"/>
          <a:stretch>
            <a:fillRect/>
          </a:stretch>
        </p:blipFill>
        <p:spPr bwMode="auto">
          <a:xfrm>
            <a:off x="5651500" y="219075"/>
            <a:ext cx="23844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10" descr="http://airway.jems.com/wp-content/uploads/2011/03/080321-Pro-031-200x3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80138" y="3500438"/>
            <a:ext cx="1344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1650" y="701675"/>
            <a:ext cx="5078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altLang="en-US" sz="2800">
                <a:solidFill>
                  <a:schemeClr val="tx2"/>
                </a:solidFill>
              </a:rPr>
              <a:t>The Airborne Droplet Continuum</a:t>
            </a:r>
            <a:endParaRPr lang="en-US" altLang="en-US" sz="2000">
              <a:solidFill>
                <a:schemeClr val="tx2"/>
              </a:solidFill>
            </a:endParaRPr>
          </a:p>
        </p:txBody>
      </p:sp>
      <p:sp>
        <p:nvSpPr>
          <p:cNvPr id="8090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543B129D-D368-4008-9508-06D05ACF16F7}" type="slidenum">
              <a:rPr lang="en-CA">
                <a:solidFill>
                  <a:srgbClr val="FFFFFF"/>
                </a:solidFill>
              </a:rPr>
              <a:pPr/>
              <a:t>21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03400" y="1341438"/>
            <a:ext cx="3705225" cy="4743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00549A"/>
                </a:solidFill>
              </a:rPr>
              <a:t>Care of Pt with Confirmed or Suspected Novel H1N1</a:t>
            </a:r>
          </a:p>
          <a:p>
            <a:pPr eaLnBrk="1" hangingPunct="1">
              <a:buFontTx/>
              <a:buNone/>
            </a:pPr>
            <a:endParaRPr lang="en-US" sz="1000" smtClean="0">
              <a:solidFill>
                <a:srgbClr val="FFFF66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/>
              <a:t>Regular mask &lt;1 m of pt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r>
              <a:rPr lang="en-US" sz="2000" smtClean="0"/>
              <a:t>N95 respirator to enter pt room </a:t>
            </a: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en-US" sz="3000" smtClean="0"/>
          </a:p>
          <a:p>
            <a:pPr eaLnBrk="1" hangingPunct="1">
              <a:buFontTx/>
              <a:buNone/>
            </a:pPr>
            <a:r>
              <a:rPr lang="en-US" sz="2000" smtClean="0"/>
              <a:t>Regular mask &lt;2 m of pt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N95 respirator &lt;2 m of pt</a:t>
            </a:r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14975" y="1341438"/>
            <a:ext cx="3397250" cy="4872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549A"/>
                </a:solidFill>
              </a:rPr>
              <a:t>Aerosol Generating Medical Procedures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N95 respirator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N95 respirator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N95 respirator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N95 respirator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546100" y="2254250"/>
            <a:ext cx="1295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>
                <a:solidFill>
                  <a:srgbClr val="C00000"/>
                </a:solidFill>
              </a:rPr>
              <a:t>WHO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000">
              <a:solidFill>
                <a:srgbClr val="00FF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>
                <a:solidFill>
                  <a:srgbClr val="C00000"/>
                </a:solidFill>
              </a:rPr>
              <a:t>CDC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2000">
              <a:solidFill>
                <a:srgbClr val="00FF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>
                <a:solidFill>
                  <a:srgbClr val="C00000"/>
                </a:solidFill>
              </a:rPr>
              <a:t>PHAC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2200">
              <a:solidFill>
                <a:srgbClr val="00FF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>
                <a:solidFill>
                  <a:srgbClr val="C00000"/>
                </a:solidFill>
              </a:rPr>
              <a:t>Ontario</a:t>
            </a:r>
          </a:p>
        </p:txBody>
      </p:sp>
      <p:sp>
        <p:nvSpPr>
          <p:cNvPr id="82949" name="Line 6"/>
          <p:cNvSpPr>
            <a:spLocks noChangeShapeType="1"/>
          </p:cNvSpPr>
          <p:nvPr/>
        </p:nvSpPr>
        <p:spPr bwMode="auto">
          <a:xfrm>
            <a:off x="550863" y="2747963"/>
            <a:ext cx="8153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2950" name="Line 7"/>
          <p:cNvSpPr>
            <a:spLocks noChangeShapeType="1"/>
          </p:cNvSpPr>
          <p:nvPr/>
        </p:nvSpPr>
        <p:spPr bwMode="auto">
          <a:xfrm>
            <a:off x="550863" y="3495675"/>
            <a:ext cx="8153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2951" name="Line 8"/>
          <p:cNvSpPr>
            <a:spLocks noChangeShapeType="1"/>
          </p:cNvSpPr>
          <p:nvPr/>
        </p:nvSpPr>
        <p:spPr bwMode="auto">
          <a:xfrm>
            <a:off x="550863" y="4941888"/>
            <a:ext cx="8153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2952" name="Line 9"/>
          <p:cNvSpPr>
            <a:spLocks noChangeShapeType="1"/>
          </p:cNvSpPr>
          <p:nvPr/>
        </p:nvSpPr>
        <p:spPr bwMode="auto">
          <a:xfrm>
            <a:off x="550863" y="4205288"/>
            <a:ext cx="8153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2953" name="Line 10"/>
          <p:cNvSpPr>
            <a:spLocks noChangeShapeType="1"/>
          </p:cNvSpPr>
          <p:nvPr/>
        </p:nvSpPr>
        <p:spPr bwMode="auto">
          <a:xfrm>
            <a:off x="550863" y="2063750"/>
            <a:ext cx="8153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2954" name="Text Box 11"/>
          <p:cNvSpPr txBox="1">
            <a:spLocks noChangeArrowheads="1"/>
          </p:cNvSpPr>
          <p:nvPr/>
        </p:nvSpPr>
        <p:spPr bwMode="auto">
          <a:xfrm>
            <a:off x="358775" y="5013325"/>
            <a:ext cx="8426450" cy="12922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/>
              <a:t>“Current evidence supports handling H1N1 on the basis of droplet transmission consistent with recommended precautions for seasonal influenza.”  </a:t>
            </a:r>
            <a:r>
              <a:rPr lang="en-US" sz="1400"/>
              <a:t>Statement from Society for Healthcare Epidemiology of America (SHEA) June 2009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82955" name="Picture 85" descr="surgical mas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7488" y="152400"/>
            <a:ext cx="11699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86" descr="mask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96250" y="206375"/>
            <a:ext cx="879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Novel Influenza A (H1N1) </a:t>
            </a:r>
            <a:br>
              <a:rPr lang="en-US" sz="2800" smtClean="0"/>
            </a:br>
            <a:r>
              <a:rPr lang="en-US" sz="3200" smtClean="0"/>
              <a:t>Conflicting Guidelines Over Masks</a:t>
            </a:r>
          </a:p>
        </p:txBody>
      </p:sp>
      <p:sp>
        <p:nvSpPr>
          <p:cNvPr id="82958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0221F29A-0850-43A1-8FEB-1D21968F5629}" type="slidenum">
              <a:rPr lang="en-CA">
                <a:solidFill>
                  <a:srgbClr val="FFFFFF"/>
                </a:solidFill>
              </a:rPr>
              <a:pPr/>
              <a:t>22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6" descr="http://metrocebu.com.ph/wp-content/uploads/2014/04/MERS-Coronavir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3835400"/>
            <a:ext cx="326548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itle 1"/>
          <p:cNvSpPr>
            <a:spLocks noGrp="1"/>
          </p:cNvSpPr>
          <p:nvPr>
            <p:ph type="title" idx="4294967295"/>
          </p:nvPr>
        </p:nvSpPr>
        <p:spPr>
          <a:xfrm>
            <a:off x="457200" y="601663"/>
            <a:ext cx="8229600" cy="1143000"/>
          </a:xfrm>
        </p:spPr>
        <p:txBody>
          <a:bodyPr/>
          <a:lstStyle/>
          <a:p>
            <a:r>
              <a:rPr lang="en-US" sz="3200" b="1" smtClean="0"/>
              <a:t>Middle East Respiratory Syndrome Coronavirus (MERS-CoV) </a:t>
            </a:r>
            <a:endParaRPr lang="en-CA" sz="3200" b="1" smtClean="0"/>
          </a:p>
        </p:txBody>
      </p:sp>
      <p:sp>
        <p:nvSpPr>
          <p:cNvPr id="8499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8075613" cy="4525962"/>
          </a:xfrm>
        </p:spPr>
        <p:txBody>
          <a:bodyPr/>
          <a:lstStyle/>
          <a:p>
            <a:r>
              <a:rPr lang="en-CA" sz="2200" smtClean="0"/>
              <a:t>April 2012: severe acute respiratory illness of unknown etiology</a:t>
            </a:r>
          </a:p>
          <a:p>
            <a:r>
              <a:rPr lang="en-CA" sz="2200" smtClean="0"/>
              <a:t>By April 2014: 495 cases - </a:t>
            </a:r>
            <a:r>
              <a:rPr lang="en-US" sz="2200" smtClean="0"/>
              <a:t>Saudi Arabia, Qatar, Jordan, UAE</a:t>
            </a:r>
          </a:p>
          <a:p>
            <a:r>
              <a:rPr lang="en-CA" sz="2200" smtClean="0"/>
              <a:t>96 (19%) HCW</a:t>
            </a:r>
          </a:p>
          <a:p>
            <a:pPr lvl="1"/>
            <a:r>
              <a:rPr lang="en-CA" sz="1800" smtClean="0"/>
              <a:t>66 (66%) in April 2014</a:t>
            </a:r>
          </a:p>
          <a:p>
            <a:r>
              <a:rPr lang="en-CA" sz="2200" smtClean="0"/>
              <a:t>&gt;60% of 128 cases in Jeddah were nosocomial</a:t>
            </a:r>
          </a:p>
          <a:p>
            <a:pPr lvl="1"/>
            <a:r>
              <a:rPr lang="en-CA" sz="2200" smtClean="0"/>
              <a:t>39 HCW</a:t>
            </a:r>
          </a:p>
          <a:p>
            <a:pPr lvl="1"/>
            <a:r>
              <a:rPr lang="en-CA" sz="2200" smtClean="0"/>
              <a:t>6 required ICU or died</a:t>
            </a: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A7E5BA01-DFE3-4FF4-8E82-6CB0DB754D6B}" type="slidenum">
              <a:rPr lang="en-CA">
                <a:solidFill>
                  <a:srgbClr val="FFFFFF"/>
                </a:solidFill>
              </a:rPr>
              <a:pPr/>
              <a:t>23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87043" name="Content Placeholder 2"/>
          <p:cNvSpPr>
            <a:spLocks noGrp="1"/>
          </p:cNvSpPr>
          <p:nvPr>
            <p:ph idx="4294967295"/>
          </p:nvPr>
        </p:nvSpPr>
        <p:spPr>
          <a:xfrm>
            <a:off x="323850" y="3068638"/>
            <a:ext cx="8569325" cy="3057525"/>
          </a:xfrm>
        </p:spPr>
        <p:txBody>
          <a:bodyPr/>
          <a:lstStyle/>
          <a:p>
            <a:r>
              <a:rPr lang="en-CA" smtClean="0"/>
              <a:t>21 healthcare-related cases</a:t>
            </a:r>
          </a:p>
          <a:p>
            <a:pPr lvl="1"/>
            <a:r>
              <a:rPr lang="en-CA" smtClean="0"/>
              <a:t>Person to person transmission: HCW and household contacts</a:t>
            </a:r>
          </a:p>
          <a:p>
            <a:pPr lvl="1"/>
            <a:r>
              <a:rPr lang="en-CA" smtClean="0"/>
              <a:t>Many patients: no transmission</a:t>
            </a:r>
          </a:p>
          <a:p>
            <a:pPr lvl="1"/>
            <a:r>
              <a:rPr lang="en-CA" smtClean="0"/>
              <a:t>Few patients: multiple infections </a:t>
            </a:r>
            <a:r>
              <a:rPr lang="en-CA" sz="2400" smtClean="0"/>
              <a:t>(super-spreaders)</a:t>
            </a:r>
          </a:p>
        </p:txBody>
      </p:sp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7325" y="47625"/>
            <a:ext cx="8705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595D8641-7E1C-4287-9CD8-2F2B2917BC69}" type="slidenum">
              <a:rPr lang="en-CA">
                <a:solidFill>
                  <a:srgbClr val="FFFFFF"/>
                </a:solidFill>
              </a:rPr>
              <a:pPr/>
              <a:t>24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smtClean="0"/>
              <a:t>Ebola</a:t>
            </a:r>
          </a:p>
        </p:txBody>
      </p:sp>
      <p:pic>
        <p:nvPicPr>
          <p:cNvPr id="8909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06513" y="1600200"/>
            <a:ext cx="6530975" cy="4525963"/>
          </a:xfrm>
        </p:spPr>
      </p:pic>
      <p:sp>
        <p:nvSpPr>
          <p:cNvPr id="890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8B4D7298-B274-4123-9B94-D6119D81EB33}" type="slidenum">
              <a:rPr lang="en-CA">
                <a:solidFill>
                  <a:srgbClr val="FFFFFF"/>
                </a:solidFill>
              </a:rPr>
              <a:pPr/>
              <a:t>25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Ebola in Madrid</a:t>
            </a:r>
            <a:endParaRPr 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400" smtClean="0"/>
              <a:t>Oct 6: Nurse’s aid confirmed positive for Ebola </a:t>
            </a:r>
          </a:p>
          <a:p>
            <a:r>
              <a:rPr lang="en-CA" sz="2400" smtClean="0"/>
              <a:t>Treated 2 missionaries who died of Ebola Aug-Sep 2014</a:t>
            </a:r>
          </a:p>
          <a:p>
            <a:r>
              <a:rPr lang="en-CA" sz="2400" smtClean="0"/>
              <a:t>Followed protocol (touched her face with her gloves?)</a:t>
            </a:r>
          </a:p>
          <a:p>
            <a:r>
              <a:rPr lang="en-CA" sz="2400" smtClean="0"/>
              <a:t>Spokesperson – “Its obvious that the patient herself has recognized that she did not strictly follow the protocol.”</a:t>
            </a:r>
          </a:p>
          <a:p>
            <a:r>
              <a:rPr lang="en-CA" sz="2400" smtClean="0"/>
              <a:t>“We’re really angry” said one nurse. “She is the victim, and they are criminalizing her as if she was the one responsible for all that has happened”</a:t>
            </a:r>
          </a:p>
          <a:p>
            <a:r>
              <a:rPr lang="en-CA" sz="2400" smtClean="0"/>
              <a:t>Oct 12: Concerns about training and safety standards lead to work refusals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359F8E6F-FF3B-47EF-8D65-45BF4538DDFE}" type="slidenum">
              <a:rPr lang="en-CA">
                <a:solidFill>
                  <a:srgbClr val="FFFFFF"/>
                </a:solidFill>
              </a:rPr>
              <a:pPr/>
              <a:t>26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26317_DB_ebola_HC_1015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1138" y="71438"/>
            <a:ext cx="5146675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7EBC7129-AF1E-4A5D-A3F7-12A65DD75927}" type="slidenum">
              <a:rPr lang="en-CA">
                <a:solidFill>
                  <a:srgbClr val="FFFFFF"/>
                </a:solidFill>
              </a:rPr>
              <a:pPr/>
              <a:t>27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7475"/>
            <a:ext cx="7772400" cy="1143000"/>
          </a:xfrm>
        </p:spPr>
        <p:txBody>
          <a:bodyPr/>
          <a:lstStyle/>
          <a:p>
            <a:r>
              <a:rPr lang="en-CA" smtClean="0"/>
              <a:t>Ebola in US</a:t>
            </a:r>
            <a:endParaRPr 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268413"/>
            <a:ext cx="8077200" cy="5310187"/>
          </a:xfrm>
        </p:spPr>
        <p:txBody>
          <a:bodyPr/>
          <a:lstStyle/>
          <a:p>
            <a:r>
              <a:rPr lang="en-CA" sz="2400" smtClean="0"/>
              <a:t>Sep 20: Liberian man arrives in Dallas</a:t>
            </a:r>
          </a:p>
          <a:p>
            <a:r>
              <a:rPr lang="en-CA" sz="2400" smtClean="0"/>
              <a:t>Sep 24: Low-grade fever, abdominal pain, headache</a:t>
            </a:r>
          </a:p>
          <a:p>
            <a:r>
              <a:rPr lang="en-CA" sz="2400" smtClean="0"/>
              <a:t>Sep 26: Presents to ED - sent home</a:t>
            </a:r>
          </a:p>
          <a:p>
            <a:r>
              <a:rPr lang="en-CA" sz="2400" smtClean="0"/>
              <a:t>Sep 28: Worsens - return to ED and placed in isolation</a:t>
            </a:r>
            <a:endParaRPr lang="en-CA" sz="2000" smtClean="0"/>
          </a:p>
          <a:p>
            <a:r>
              <a:rPr lang="en-CA" sz="2400" smtClean="0"/>
              <a:t>Sep 30: Confirmed Ebola</a:t>
            </a:r>
          </a:p>
          <a:p>
            <a:pPr lvl="1"/>
            <a:r>
              <a:rPr lang="en-CA" sz="2400" smtClean="0"/>
              <a:t>Moved to isolation unit, addition of PPE layers</a:t>
            </a:r>
          </a:p>
          <a:p>
            <a:r>
              <a:rPr lang="en-CA" sz="2400" smtClean="0"/>
              <a:t>Oct 8: Dies</a:t>
            </a:r>
          </a:p>
          <a:p>
            <a:r>
              <a:rPr lang="en-CA" sz="2400" smtClean="0"/>
              <a:t>Oct  10: Nurse develops low-grade fever</a:t>
            </a:r>
          </a:p>
          <a:p>
            <a:r>
              <a:rPr lang="en-CA" sz="2400" smtClean="0"/>
              <a:t>Oct 12: CDC confirmed Ebola positive</a:t>
            </a:r>
          </a:p>
          <a:p>
            <a:r>
              <a:rPr lang="en-CA" sz="2400" smtClean="0"/>
              <a:t>Oct 14: 2</a:t>
            </a:r>
            <a:r>
              <a:rPr lang="en-CA" sz="2400" baseline="30000" smtClean="0"/>
              <a:t>nd</a:t>
            </a:r>
            <a:r>
              <a:rPr lang="en-CA" sz="2400" smtClean="0"/>
              <a:t> nurse confirmed positive</a:t>
            </a:r>
          </a:p>
          <a:p>
            <a:endParaRPr lang="en-US" sz="240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E22E14A8-6541-45A9-84AC-D9D294938B04}" type="slidenum">
              <a:rPr lang="en-CA">
                <a:solidFill>
                  <a:srgbClr val="FFFFFF"/>
                </a:solidFill>
              </a:rPr>
              <a:pPr/>
              <a:t>28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3838" y="1341438"/>
            <a:ext cx="48085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76825" y="1484313"/>
            <a:ext cx="3816350" cy="3889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600"/>
              <a:t>ED screening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600"/>
              <a:t>Communication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600"/>
              <a:t>High-risk procedures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600"/>
              <a:t>Self-contamination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/>
              <a:t>PPE removal without supervision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/>
              <a:t>Variability in PPE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/>
              <a:t>Conflicting recommendations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112ED5EC-C755-43F4-97DE-A000458EA1A3}" type="slidenum">
              <a:rPr lang="en-CA">
                <a:solidFill>
                  <a:srgbClr val="FFFFFF"/>
                </a:solidFill>
              </a:rPr>
              <a:pPr/>
              <a:t>29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65188" y="557213"/>
            <a:ext cx="7413625" cy="1143000"/>
          </a:xfrm>
        </p:spPr>
        <p:txBody>
          <a:bodyPr/>
          <a:lstStyle/>
          <a:p>
            <a:r>
              <a:rPr lang="en-US" sz="3200" b="1" smtClean="0"/>
              <a:t>Severe Acute Respiratory Syndrome </a:t>
            </a:r>
            <a:r>
              <a:rPr lang="en-US" sz="2800" b="1" smtClean="0"/>
              <a:t>(SARS)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90700"/>
            <a:ext cx="2616200" cy="4114800"/>
          </a:xfrm>
        </p:spPr>
        <p:txBody>
          <a:bodyPr/>
          <a:lstStyle/>
          <a:p>
            <a:r>
              <a:rPr lang="en-US" sz="2600" smtClean="0"/>
              <a:t>Feb 28:</a:t>
            </a:r>
          </a:p>
          <a:p>
            <a:endParaRPr lang="en-US" sz="2600" smtClean="0"/>
          </a:p>
          <a:p>
            <a:r>
              <a:rPr lang="en-US" sz="2600" smtClean="0"/>
              <a:t>Mar 7:</a:t>
            </a:r>
          </a:p>
          <a:p>
            <a:r>
              <a:rPr lang="en-US" sz="2600" smtClean="0"/>
              <a:t>Mar 10:</a:t>
            </a:r>
          </a:p>
          <a:p>
            <a:r>
              <a:rPr lang="en-US" sz="2600" smtClean="0"/>
              <a:t>Mar 11:</a:t>
            </a:r>
          </a:p>
          <a:p>
            <a:r>
              <a:rPr lang="en-US" sz="2600" smtClean="0"/>
              <a:t>Mar 12:</a:t>
            </a:r>
          </a:p>
          <a:p>
            <a:r>
              <a:rPr lang="en-US" sz="2600" smtClean="0"/>
              <a:t>Impact:</a:t>
            </a:r>
          </a:p>
        </p:txBody>
      </p:sp>
      <p:sp>
        <p:nvSpPr>
          <p:cNvPr id="4403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2455863" y="1790700"/>
            <a:ext cx="613727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600" smtClean="0"/>
              <a:t>Identified in a Hanoi patient with </a:t>
            </a:r>
          </a:p>
          <a:p>
            <a:pPr>
              <a:buFontTx/>
              <a:buNone/>
            </a:pPr>
            <a:r>
              <a:rPr lang="en-US" sz="2600" smtClean="0"/>
              <a:t>atypical pneumonia (Dr. Carlo Urbani)</a:t>
            </a:r>
          </a:p>
          <a:p>
            <a:pPr>
              <a:buFontTx/>
              <a:buNone/>
            </a:pPr>
            <a:r>
              <a:rPr lang="en-US" sz="2600" smtClean="0"/>
              <a:t>First Canadian case admitted to hospital </a:t>
            </a:r>
          </a:p>
          <a:p>
            <a:pPr>
              <a:buFontTx/>
              <a:buNone/>
            </a:pPr>
            <a:r>
              <a:rPr lang="en-US" sz="2600" smtClean="0"/>
              <a:t>22 HCW in Hanoi fall ill</a:t>
            </a:r>
          </a:p>
          <a:p>
            <a:pPr>
              <a:buFontTx/>
              <a:buNone/>
            </a:pPr>
            <a:r>
              <a:rPr lang="en-US" sz="2600" smtClean="0"/>
              <a:t>Hospital outbreaks in Hong Kong</a:t>
            </a:r>
          </a:p>
          <a:p>
            <a:pPr>
              <a:buFontTx/>
              <a:buNone/>
            </a:pPr>
            <a:r>
              <a:rPr lang="en-US" sz="2600" smtClean="0"/>
              <a:t>WHO alert issued</a:t>
            </a:r>
          </a:p>
          <a:p>
            <a:pPr>
              <a:buFontTx/>
              <a:buNone/>
            </a:pPr>
            <a:r>
              <a:rPr lang="en-US" sz="2600" smtClean="0"/>
              <a:t>8,096 cases, 774 deaths</a:t>
            </a:r>
          </a:p>
          <a:p>
            <a:pPr>
              <a:buFontTx/>
              <a:buNone/>
            </a:pPr>
            <a:endParaRPr lang="en-US" sz="2600" smtClean="0"/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12B00666-F752-442E-9BA4-7610A484EE09}" type="slidenum">
              <a:rPr lang="en-CA">
                <a:solidFill>
                  <a:srgbClr val="FFFFFF"/>
                </a:solidFill>
              </a:rPr>
              <a:pPr/>
              <a:t>3</a:t>
            </a:fld>
            <a:endParaRPr lang="en-CA">
              <a:solidFill>
                <a:srgbClr val="FFFFFF"/>
              </a:solidFill>
            </a:endParaRPr>
          </a:p>
        </p:txBody>
      </p:sp>
      <p:pic>
        <p:nvPicPr>
          <p:cNvPr id="44038" name="Picture 6" descr="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89850" y="4108450"/>
            <a:ext cx="13779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n-CA" sz="3600" b="1" smtClean="0"/>
              <a:t>Why did Dallas Nurses get Infected?</a:t>
            </a:r>
            <a:endParaRPr lang="en-US" sz="3600" b="1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3600" y="1600200"/>
            <a:ext cx="5283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400" smtClean="0"/>
              <a:t>Following recommendations</a:t>
            </a:r>
          </a:p>
          <a:p>
            <a:pPr>
              <a:lnSpc>
                <a:spcPct val="80000"/>
              </a:lnSpc>
            </a:pPr>
            <a:r>
              <a:rPr lang="en-CA" sz="2400" smtClean="0"/>
              <a:t>Responsive administration</a:t>
            </a:r>
          </a:p>
          <a:p>
            <a:pPr>
              <a:lnSpc>
                <a:spcPct val="80000"/>
              </a:lnSpc>
            </a:pPr>
            <a:r>
              <a:rPr lang="en-CA" sz="2400" smtClean="0"/>
              <a:t>Competent committed staff</a:t>
            </a:r>
          </a:p>
          <a:p>
            <a:pPr>
              <a:lnSpc>
                <a:spcPct val="80000"/>
              </a:lnSpc>
            </a:pPr>
            <a:endParaRPr lang="en-CA" sz="2400" smtClean="0"/>
          </a:p>
          <a:p>
            <a:pPr>
              <a:lnSpc>
                <a:spcPct val="80000"/>
              </a:lnSpc>
            </a:pPr>
            <a:r>
              <a:rPr lang="en-CA" sz="2400" smtClean="0"/>
              <a:t>Heroic measures (dialysis):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"We never recommend, in Africa, to do that type of thing … It's very risky and the likelihood of saving someone is very low. When every organ starts to fail, you're not going to save them."</a:t>
            </a:r>
          </a:p>
        </p:txBody>
      </p:sp>
      <p:pic>
        <p:nvPicPr>
          <p:cNvPr id="99332" name="Picture 4" descr="635491423966120024-JDG1-3075c-Pierre-Roll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8788" y="1557338"/>
            <a:ext cx="25431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22300" y="5445125"/>
            <a:ext cx="2365375" cy="3143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CA" sz="1800">
                <a:cs typeface="Arial" charset="0"/>
              </a:rPr>
              <a:t>Dr. Pierre Rollin CDC</a:t>
            </a:r>
          </a:p>
        </p:txBody>
      </p:sp>
      <p:sp>
        <p:nvSpPr>
          <p:cNvPr id="993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ED7BB655-899E-4042-BF62-CFE055CE0866}" type="slidenum">
              <a:rPr lang="en-CA">
                <a:solidFill>
                  <a:srgbClr val="FFFFFF"/>
                </a:solidFill>
              </a:rPr>
              <a:pPr/>
              <a:t>30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41313"/>
            <a:ext cx="5154612" cy="1143000"/>
          </a:xfrm>
        </p:spPr>
        <p:txBody>
          <a:bodyPr/>
          <a:lstStyle/>
          <a:p>
            <a:r>
              <a:rPr lang="en-CA" sz="3800" b="1" smtClean="0"/>
              <a:t>Nurses’ Perspective</a:t>
            </a:r>
            <a:endParaRPr lang="en-US" sz="3800" b="1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6551612" cy="4114800"/>
          </a:xfrm>
        </p:spPr>
        <p:txBody>
          <a:bodyPr/>
          <a:lstStyle/>
          <a:p>
            <a:r>
              <a:rPr lang="en-US" sz="2800" smtClean="0"/>
              <a:t>US – National Nurses United</a:t>
            </a:r>
          </a:p>
          <a:p>
            <a:pPr lvl="1"/>
            <a:r>
              <a:rPr lang="en-US" sz="2400" smtClean="0"/>
              <a:t>Nurses “strongly feel unsupported, unprepared, lied to and deserted to handle their own situation”</a:t>
            </a:r>
          </a:p>
          <a:p>
            <a:r>
              <a:rPr lang="en-CA" sz="2800" smtClean="0"/>
              <a:t>Spain - Juan Jose Carlos, Satse nursing union</a:t>
            </a:r>
          </a:p>
          <a:p>
            <a:pPr lvl="1"/>
            <a:r>
              <a:rPr lang="en-CA" sz="2400" smtClean="0"/>
              <a:t>“Their children aren't being invited to birthday parties and their friends are cancelling joint holiday plans” </a:t>
            </a:r>
          </a:p>
          <a:p>
            <a:pPr lvl="1"/>
            <a:r>
              <a:rPr lang="en-CA" sz="2400" smtClean="0"/>
              <a:t>“They’ve become known as the Ebola nurses.  And it’s not fair.”</a:t>
            </a:r>
            <a:endParaRPr lang="en-US" sz="2400" smtClean="0"/>
          </a:p>
          <a:p>
            <a:endParaRPr lang="en-US" sz="2800" smtClean="0"/>
          </a:p>
        </p:txBody>
      </p:sp>
      <p:pic>
        <p:nvPicPr>
          <p:cNvPr id="101380" name="Picture 4" descr="Nurses union spa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2075" y="333375"/>
            <a:ext cx="249713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7367BB70-05CF-4D01-AC54-BA47F3DCEEF2}" type="slidenum">
              <a:rPr lang="en-CA">
                <a:solidFill>
                  <a:srgbClr val="FFFFFF"/>
                </a:solidFill>
              </a:rPr>
              <a:pPr/>
              <a:t>31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8212137" cy="5819775"/>
          </a:xfrm>
        </p:spPr>
        <p:txBody>
          <a:bodyPr/>
          <a:lstStyle/>
          <a:p>
            <a:pPr>
              <a:buFontTx/>
              <a:buNone/>
            </a:pPr>
            <a:endParaRPr lang="en-US" sz="2800" b="1" smtClean="0">
              <a:latin typeface="Bookman Old Style" charset="0"/>
            </a:endParaRPr>
          </a:p>
          <a:p>
            <a:pPr>
              <a:buFontTx/>
              <a:buNone/>
            </a:pPr>
            <a:r>
              <a:rPr lang="en-US" sz="2400" b="1" smtClean="0">
                <a:latin typeface="Bookman Old Style" charset="0"/>
              </a:rPr>
              <a:t>Ebola cruise ship ‘in utter panic’ as Mexico and Belize refuse to let it dock</a:t>
            </a:r>
            <a:r>
              <a:rPr lang="en-US" sz="2400" b="1" smtClean="0">
                <a:latin typeface="Bernard MT Condensed" charset="0"/>
              </a:rPr>
              <a:t> </a:t>
            </a:r>
          </a:p>
          <a:p>
            <a:pPr>
              <a:buFontTx/>
              <a:buNone/>
            </a:pPr>
            <a:r>
              <a:rPr lang="en-US" smtClean="0"/>
              <a:t> </a:t>
            </a:r>
          </a:p>
          <a:p>
            <a:endParaRPr lang="en-CA" sz="2600" smtClean="0"/>
          </a:p>
          <a:p>
            <a:pPr>
              <a:buFontTx/>
              <a:buNone/>
            </a:pPr>
            <a:r>
              <a:rPr lang="en-CA" sz="2600" b="1" smtClean="0"/>
              <a:t>Bellevue hospital (NY)</a:t>
            </a:r>
          </a:p>
          <a:p>
            <a:r>
              <a:rPr lang="en-CA" sz="2600" smtClean="0"/>
              <a:t>More than a dozen employees report discrimination</a:t>
            </a:r>
          </a:p>
          <a:p>
            <a:r>
              <a:rPr lang="en-CA" sz="2600" smtClean="0"/>
              <a:t>Not welcomed at business or social events</a:t>
            </a:r>
          </a:p>
          <a:p>
            <a:r>
              <a:rPr lang="en-CA" sz="2600" smtClean="0"/>
              <a:t>Refused services</a:t>
            </a:r>
          </a:p>
        </p:txBody>
      </p:sp>
      <p:pic>
        <p:nvPicPr>
          <p:cNvPr id="103427" name="Picture 3" descr="cruise-ship-magic-v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16563" y="1612900"/>
            <a:ext cx="31289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547813" y="2085975"/>
            <a:ext cx="3478212" cy="3079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>
                <a:solidFill>
                  <a:srgbClr val="00549A"/>
                </a:solidFill>
                <a:latin typeface="Times New Roman" charset="0"/>
              </a:rPr>
              <a:t>THE INDEPENDENT – October 24, 2014</a:t>
            </a:r>
            <a:endParaRPr lang="en-US" sz="1400" b="1">
              <a:solidFill>
                <a:srgbClr val="00549A"/>
              </a:solidFill>
              <a:latin typeface="Times New Roman" charset="0"/>
            </a:endParaRPr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46A240F2-C5AF-4366-AC45-FB5183C2ADBE}" type="slidenum">
              <a:rPr lang="en-CA">
                <a:solidFill>
                  <a:srgbClr val="FFFFFF"/>
                </a:solidFill>
              </a:rPr>
              <a:pPr/>
              <a:t>32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PPE Challenges</a:t>
            </a:r>
            <a:endParaRPr lang="en-US" smtClean="0"/>
          </a:p>
        </p:txBody>
      </p:sp>
      <p:pic>
        <p:nvPicPr>
          <p:cNvPr id="105475" name="Picture 4" descr="phot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1454150"/>
            <a:ext cx="34528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Content Placeholder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1474788"/>
            <a:ext cx="3170238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2B625B67-2D92-4F51-8C40-417C6CE24CF5}" type="slidenum">
              <a:rPr lang="en-CA">
                <a:solidFill>
                  <a:srgbClr val="FFFFFF"/>
                </a:solidFill>
              </a:rPr>
              <a:pPr/>
              <a:t>33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66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Are Healthcare Workers Protected?</a:t>
            </a:r>
            <a:r>
              <a:rPr lang="en-US" sz="3200" smtClean="0"/>
              <a:t> </a:t>
            </a:r>
            <a:endParaRPr lang="en-US" sz="3200" b="1" smtClean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1884363"/>
            <a:ext cx="7200900" cy="4568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CA" sz="2900" smtClean="0"/>
              <a:t>Depends on…</a:t>
            </a:r>
          </a:p>
          <a:p>
            <a:pPr marL="0" indent="0"/>
            <a:r>
              <a:rPr lang="en-CA" sz="2900" smtClean="0"/>
              <a:t>Risk assessment</a:t>
            </a:r>
          </a:p>
          <a:p>
            <a:pPr marL="0" indent="0"/>
            <a:r>
              <a:rPr lang="en-CA" sz="2900" smtClean="0"/>
              <a:t>Availability of PPE</a:t>
            </a:r>
          </a:p>
          <a:p>
            <a:pPr marL="0" indent="0"/>
            <a:r>
              <a:rPr lang="en-CA" sz="2900" smtClean="0"/>
              <a:t>Proper use of PPE</a:t>
            </a:r>
          </a:p>
          <a:p>
            <a:pPr marL="0" indent="0"/>
            <a:r>
              <a:rPr lang="en-CA" sz="2900" smtClean="0"/>
              <a:t>Preventing self-contamination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44699CD8-CD27-48A5-BD29-1C5D90D5CBDC}" type="slidenum">
              <a:rPr lang="en-CA">
                <a:solidFill>
                  <a:srgbClr val="FFFFFF"/>
                </a:solidFill>
              </a:rPr>
              <a:pPr/>
              <a:t>34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b="1" smtClean="0"/>
              <a:t>Lessons for Future Outbreaks</a:t>
            </a:r>
            <a:endParaRPr lang="en-US" sz="3800" b="1" smtClean="0"/>
          </a:p>
        </p:txBody>
      </p:sp>
      <p:sp>
        <p:nvSpPr>
          <p:cNvPr id="1095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40113" y="1557338"/>
            <a:ext cx="5453062" cy="456882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CA" sz="2800" smtClean="0"/>
              <a:t>Screening</a:t>
            </a:r>
          </a:p>
          <a:p>
            <a:pPr marL="514350" indent="-514350">
              <a:buFontTx/>
              <a:buAutoNum type="arabicPeriod"/>
            </a:pPr>
            <a:r>
              <a:rPr lang="en-CA" sz="2800" smtClean="0"/>
              <a:t>Thoughtful PPE selection</a:t>
            </a:r>
          </a:p>
          <a:p>
            <a:pPr marL="514350" indent="-514350">
              <a:buFontTx/>
              <a:buAutoNum type="arabicPeriod"/>
            </a:pPr>
            <a:r>
              <a:rPr lang="en-CA" sz="2800" smtClean="0"/>
              <a:t>Minimize change</a:t>
            </a:r>
          </a:p>
          <a:p>
            <a:pPr marL="514350" indent="-514350">
              <a:buFontTx/>
              <a:buAutoNum type="arabicPeriod"/>
            </a:pPr>
            <a:r>
              <a:rPr lang="en-CA" sz="2800" smtClean="0"/>
              <a:t>Training / retraining</a:t>
            </a:r>
          </a:p>
          <a:p>
            <a:pPr marL="514350" indent="-514350">
              <a:buFontTx/>
              <a:buAutoNum type="arabicPeriod"/>
            </a:pPr>
            <a:r>
              <a:rPr lang="en-CA" sz="2800" smtClean="0"/>
              <a:t>Supervision </a:t>
            </a:r>
          </a:p>
          <a:p>
            <a:pPr marL="514350" indent="-514350">
              <a:buFontTx/>
              <a:buAutoNum type="arabicPeriod"/>
            </a:pPr>
            <a:r>
              <a:rPr lang="en-CA" sz="2800" smtClean="0"/>
              <a:t>Minimize high risk procedures</a:t>
            </a:r>
          </a:p>
          <a:p>
            <a:pPr marL="514350" indent="-514350">
              <a:buFontTx/>
              <a:buAutoNum type="arabicPeriod"/>
            </a:pPr>
            <a:r>
              <a:rPr lang="en-CA" sz="2800" smtClean="0"/>
              <a:t>Hospital /public responsibility </a:t>
            </a:r>
          </a:p>
        </p:txBody>
      </p:sp>
      <p:pic>
        <p:nvPicPr>
          <p:cNvPr id="109572" name="Picture 6" descr="http://www.teslasociety.com/sars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341438"/>
            <a:ext cx="32607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EC4750D4-7330-4219-9464-388C53EC011D}" type="slidenum">
              <a:rPr lang="en-CA">
                <a:solidFill>
                  <a:srgbClr val="FFFFFF"/>
                </a:solidFill>
              </a:rPr>
              <a:pPr/>
              <a:t>35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 descr="Coming Soon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106363" y="1752600"/>
            <a:ext cx="9037637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November 17   </a:t>
            </a:r>
            <a:r>
              <a:rPr lang="en-US" sz="1600" i="1"/>
              <a:t>(</a:t>
            </a:r>
            <a:r>
              <a:rPr lang="en-US" sz="1600" i="1" u="sng"/>
              <a:t>FREE</a:t>
            </a:r>
            <a:r>
              <a:rPr lang="en-US" sz="1600" i="1"/>
              <a:t> Teleclass - Broadcast Live from Healthcare Infection Society Conference)</a:t>
            </a:r>
            <a:r>
              <a:rPr lang="en-US" sz="1600"/>
              <a:t> </a:t>
            </a:r>
            <a:r>
              <a:rPr lang="en-US" sz="1600" i="1">
                <a:solidFill>
                  <a:srgbClr val="000000"/>
                </a:solidFill>
              </a:rPr>
              <a:t>	</a:t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i="1">
                <a:solidFill>
                  <a:srgbClr val="000000"/>
                </a:solidFill>
              </a:rPr>
              <a:t>	</a:t>
            </a:r>
            <a:r>
              <a:rPr lang="en-US" sz="1800" b="1"/>
              <a:t>AIRBORNE TRANSMISSION AND PRECAUTION - FACTS AND MYTHS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	</a:t>
            </a:r>
            <a:r>
              <a:rPr lang="en-US" sz="1600"/>
              <a:t>Prof. WH Seto, The University of Hong Kong, China</a:t>
            </a:r>
            <a:r>
              <a:rPr lang="en-US" sz="1400" i="1">
                <a:solidFill>
                  <a:srgbClr val="000000"/>
                </a:solidFill>
              </a:rPr>
              <a:t/>
            </a:r>
            <a:br>
              <a:rPr lang="en-US" sz="1400" i="1">
                <a:solidFill>
                  <a:srgbClr val="000000"/>
                </a:solidFill>
              </a:rPr>
            </a:br>
            <a:r>
              <a:rPr lang="en-US" sz="1400" i="1">
                <a:solidFill>
                  <a:srgbClr val="000000"/>
                </a:solidFill>
              </a:rPr>
              <a:t/>
            </a:r>
            <a:br>
              <a:rPr lang="en-US" sz="14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November 17   </a:t>
            </a:r>
            <a:r>
              <a:rPr lang="en-US" sz="1600" i="1"/>
              <a:t>(</a:t>
            </a:r>
            <a:r>
              <a:rPr lang="en-US" sz="1600" i="1" u="sng"/>
              <a:t>FREE</a:t>
            </a:r>
            <a:r>
              <a:rPr lang="en-US" sz="1600" i="1"/>
              <a:t> Teleclass - Broadcast Live from Healthcare Infection Society Conference)</a:t>
            </a:r>
            <a:r>
              <a:rPr lang="en-US" sz="1600"/>
              <a:t> </a:t>
            </a:r>
            <a:r>
              <a:rPr lang="en-US" sz="1600" i="1">
                <a:solidFill>
                  <a:srgbClr val="000000"/>
                </a:solidFill>
              </a:rPr>
              <a:t>	</a:t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800" i="1">
                <a:solidFill>
                  <a:srgbClr val="000000"/>
                </a:solidFill>
              </a:rPr>
              <a:t>	</a:t>
            </a:r>
            <a:r>
              <a:rPr lang="en-US" sz="1800" b="1"/>
              <a:t>NOROVIRUS - 2 LECTURES</a:t>
            </a:r>
            <a:r>
              <a:rPr lang="en-US" sz="1600" b="1">
                <a:solidFill>
                  <a:srgbClr val="000000"/>
                </a:solidFill>
              </a:rPr>
              <a:t/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	</a:t>
            </a:r>
            <a:r>
              <a:rPr lang="en-US" sz="1600"/>
              <a:t>Dr Ben Lopman, Centers for Disease Control &amp; Prevention, USA, </a:t>
            </a:r>
            <a:br>
              <a:rPr lang="en-US" sz="1600"/>
            </a:br>
            <a:r>
              <a:rPr lang="en-US" sz="1600"/>
              <a:t>	Professor Marion Koopmans, Erasmus Medical Centre, The Netherlands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600" i="1">
                <a:solidFill>
                  <a:srgbClr val="000000"/>
                </a:solidFill>
              </a:rPr>
              <a:t>November 18   </a:t>
            </a:r>
            <a:r>
              <a:rPr lang="en-US" sz="1600" i="1"/>
              <a:t>(</a:t>
            </a:r>
            <a:r>
              <a:rPr lang="en-US" sz="1600" i="1" u="sng"/>
              <a:t>FREE</a:t>
            </a:r>
            <a:r>
              <a:rPr lang="en-US" sz="1600" i="1"/>
              <a:t> Teleclass - Broadcast Live from Healthcare Infection Society Conference)</a:t>
            </a:r>
            <a:r>
              <a:rPr lang="en-US" sz="1600"/>
              <a:t> </a:t>
            </a:r>
            <a:r>
              <a:rPr lang="en-US" sz="1600" i="1">
                <a:solidFill>
                  <a:srgbClr val="000000"/>
                </a:solidFill>
              </a:rPr>
              <a:t>	</a:t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	</a:t>
            </a:r>
            <a:r>
              <a:rPr lang="en-US" sz="1800" b="1"/>
              <a:t>DEBATE: HIGH-TECH DECONTAMINATION OF THE ENVIRONMENT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	</a:t>
            </a:r>
            <a:r>
              <a:rPr lang="en-US" sz="1600"/>
              <a:t>Professor Hilary Humphreys, The Royal College of Surgeons, Ireland, 	Professor Markus Dettenkofer, University of Freiburg, Germany,</a:t>
            </a:r>
            <a:br>
              <a:rPr lang="en-US" sz="1600"/>
            </a:br>
            <a:r>
              <a:rPr lang="en-US" sz="1600"/>
              <a:t>	Dr Philip Carling, Boston University School of Medicine, </a:t>
            </a:r>
            <a:br>
              <a:rPr lang="en-US" sz="1600"/>
            </a:br>
            <a:r>
              <a:rPr lang="en-US" sz="1600"/>
              <a:t>	Mr Peter Hoffman, Public Health England</a:t>
            </a:r>
            <a:r>
              <a:rPr lang="en-US" sz="1400" i="1">
                <a:solidFill>
                  <a:srgbClr val="000000"/>
                </a:solidFill>
              </a:rPr>
              <a:t/>
            </a:r>
            <a:br>
              <a:rPr lang="en-US" sz="1400" i="1">
                <a:solidFill>
                  <a:srgbClr val="000000"/>
                </a:solidFill>
              </a:rPr>
            </a:br>
            <a:r>
              <a:rPr lang="en-US" sz="1400" i="1">
                <a:solidFill>
                  <a:srgbClr val="000000"/>
                </a:solidFill>
              </a:rPr>
              <a:t/>
            </a:r>
            <a:br>
              <a:rPr lang="en-US" sz="14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November 20   </a:t>
            </a:r>
            <a:r>
              <a:rPr lang="en-US" sz="1800" b="1"/>
              <a:t>THE ROLE OF COMPANION ANIMALS IN INFECTION 	TRANSMISSION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Patron Sponsor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09588" y="692150"/>
            <a:ext cx="8126412" cy="838200"/>
          </a:xfrm>
        </p:spPr>
        <p:txBody>
          <a:bodyPr/>
          <a:lstStyle/>
          <a:p>
            <a:pPr eaLnBrk="1" hangingPunct="1"/>
            <a:r>
              <a:rPr lang="en-US" sz="3200" b="1" smtClean="0"/>
              <a:t>SARS: Vulnerability of Healthcare Workers</a:t>
            </a:r>
          </a:p>
        </p:txBody>
      </p:sp>
      <p:sp>
        <p:nvSpPr>
          <p:cNvPr id="46083" name="Rectangle 10"/>
          <p:cNvSpPr>
            <a:spLocks noGrp="1" noChangeArrowheads="1"/>
          </p:cNvSpPr>
          <p:nvPr>
            <p:ph sz="half" idx="4294967295"/>
          </p:nvPr>
        </p:nvSpPr>
        <p:spPr>
          <a:xfrm>
            <a:off x="-107950" y="1800225"/>
            <a:ext cx="373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2000" smtClean="0"/>
              <a:t>		Dr Nestor Yanga</a:t>
            </a:r>
          </a:p>
        </p:txBody>
      </p:sp>
      <p:sp>
        <p:nvSpPr>
          <p:cNvPr id="46084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32138" y="1773238"/>
            <a:ext cx="5832475" cy="485933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smtClean="0"/>
              <a:t>54 year old family physician, Toronto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Apr 1-2: examined 3 patients with und</a:t>
            </a:r>
            <a:r>
              <a:rPr lang="en-CA" sz="2400" smtClean="0"/>
              <a:t>iagnosed SARS</a:t>
            </a:r>
            <a:endParaRPr lang="en-US" sz="2400" smtClean="0"/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Apr 4: fever, myalgia, diarrhea, cough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Apr 8: admitted to hospital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Apr 13: respiratory failure to ICU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BiPAP, difficult intubation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Aug 13:  succumbed to SARS</a:t>
            </a:r>
            <a:endParaRPr lang="en-US" sz="2400" i="1" smtClean="0"/>
          </a:p>
        </p:txBody>
      </p:sp>
      <p:pic>
        <p:nvPicPr>
          <p:cNvPr id="46085" name="Picture 5" descr="yanga_nestor0308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6888" y="2236788"/>
            <a:ext cx="25241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16CDAE76-3951-4548-8297-75AC6E16CA60}" type="slidenum">
              <a:rPr lang="en-CA">
                <a:solidFill>
                  <a:srgbClr val="FFFFFF"/>
                </a:solidFill>
              </a:rPr>
              <a:pPr/>
              <a:t>4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80988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“Protected HCW” Get SARS</a:t>
            </a:r>
            <a:r>
              <a:rPr lang="en-US" sz="4000" smtClean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381125"/>
            <a:ext cx="8399462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smtClean="0"/>
              <a:t>9 HCW caring for Dr. Yanga developed SARS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6 present during intubation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/>
              <a:t>Intubation: negative-pressure HEPA filtered room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/>
              <a:t>All wore recommended PPE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Gowns, gloves, PCM2000 mask, googles /face shield</a:t>
            </a:r>
          </a:p>
          <a:p>
            <a:pPr eaLnBrk="1" hangingPunct="1">
              <a:lnSpc>
                <a:spcPct val="110000"/>
              </a:lnSpc>
            </a:pPr>
            <a:endParaRPr lang="en-US" sz="2800" smtClean="0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22250" y="6096000"/>
            <a:ext cx="3206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>
                <a:solidFill>
                  <a:srgbClr val="FFFF99"/>
                </a:solidFill>
              </a:rPr>
              <a:t>Ofner et al. </a:t>
            </a:r>
            <a:r>
              <a:rPr lang="en-CA" sz="1600" b="1" u="sng">
                <a:solidFill>
                  <a:srgbClr val="FFFF99"/>
                </a:solidFill>
              </a:rPr>
              <a:t>CCDR </a:t>
            </a:r>
            <a:r>
              <a:rPr lang="en-CA" sz="1600" b="1">
                <a:solidFill>
                  <a:srgbClr val="FFFF99"/>
                </a:solidFill>
              </a:rPr>
              <a:t>‘03</a:t>
            </a:r>
          </a:p>
        </p:txBody>
      </p:sp>
      <p:pic>
        <p:nvPicPr>
          <p:cNvPr id="48133" name="Picture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25750" y="4149725"/>
            <a:ext cx="34925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DCB7E69F-9CA0-4C75-AA77-568FC3AFF73C}" type="slidenum">
              <a:rPr lang="en-CA">
                <a:solidFill>
                  <a:srgbClr val="FFFFFF"/>
                </a:solidFill>
              </a:rPr>
              <a:pPr/>
              <a:t>5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05000"/>
            <a:ext cx="8080375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smtClean="0"/>
              <a:t>18 suspect / probable cases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/>
              <a:t>Associated with high-risk procedures / patients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/>
              <a:t>Incorrect use of PPE: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Formal training </a:t>
            </a:r>
            <a:r>
              <a:rPr lang="en-US" sz="2400" u="sng" smtClean="0"/>
              <a:t>before</a:t>
            </a:r>
            <a:r>
              <a:rPr lang="en-US" sz="2400" smtClean="0"/>
              <a:t> SARS assignment = 31%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Inadequate eyewear = 67%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Moist mask = 25%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Failure to change b/w patients = 19%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01675"/>
            <a:ext cx="6119813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SARS in Protected HCW</a:t>
            </a:r>
            <a:br>
              <a:rPr lang="en-US" sz="3800" b="1" smtClean="0"/>
            </a:br>
            <a:r>
              <a:rPr lang="en-US" sz="3200" b="1" smtClean="0"/>
              <a:t>Toronto, 2003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293938" y="5589588"/>
            <a:ext cx="4556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549A"/>
                </a:solidFill>
              </a:rPr>
              <a:t>Health Canada; Ofner et al. </a:t>
            </a:r>
            <a:r>
              <a:rPr lang="en-US" sz="1600" b="1" u="sng">
                <a:solidFill>
                  <a:srgbClr val="00549A"/>
                </a:solidFill>
              </a:rPr>
              <a:t>CCDR</a:t>
            </a:r>
            <a:r>
              <a:rPr lang="en-US" sz="1600" b="1">
                <a:solidFill>
                  <a:srgbClr val="00549A"/>
                </a:solidFill>
              </a:rPr>
              <a:t> 2003</a:t>
            </a:r>
          </a:p>
        </p:txBody>
      </p:sp>
      <p:pic>
        <p:nvPicPr>
          <p:cNvPr id="50181" name="Picture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8775" y="260350"/>
            <a:ext cx="2184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F6195651-90B5-47BA-A6FD-3B52CB2181CE}" type="slidenum">
              <a:rPr lang="en-CA">
                <a:solidFill>
                  <a:srgbClr val="FFFFFF"/>
                </a:solidFill>
              </a:rPr>
              <a:pPr/>
              <a:t>6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059113" y="3648075"/>
            <a:ext cx="3286125" cy="2157413"/>
          </a:xfrm>
        </p:spPr>
      </p:pic>
      <p:sp>
        <p:nvSpPr>
          <p:cNvPr id="52227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732338" y="1600200"/>
            <a:ext cx="3954462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mtClean="0"/>
              <a:t>“Possibility of self-contamination”</a:t>
            </a:r>
            <a:endParaRPr lang="en-US" sz="2800" smtClean="0"/>
          </a:p>
          <a:p>
            <a:pPr eaLnBrk="1" hangingPunct="1"/>
            <a:endParaRPr lang="en-CA" smtClean="0"/>
          </a:p>
        </p:txBody>
      </p:sp>
      <p:sp>
        <p:nvSpPr>
          <p:cNvPr id="52228" name="AutoShape 2" descr="data:image/jpeg;base64,/9j/4AAQSkZJRgABAQAAAQABAAD/2wCEAAkGBxQSEhQUEhQUFBQUFBQUFRUUFRQUFBUUFRUWFhQXFBUYHCggGBwlHBQVITEhJSkrLi4uFx8zODMsNygtLisBCgoKDg0OGhAQGywkHyQsLCwsLCwsLCwsLCwsLCwsLCwsLCwsLCwsLCwsLCwsLCwsLCwsLCwsLCwsLCwsLCwsLP/AABEIAMQBAQMBEQACEQEDEQH/xAAbAAACAgMBAAAAAAAAAAAAAAAAAQIEAwUGB//EAEAQAAIBAgMFBQUFBQcFAAAAAAABAgMRBCExBRJBUWEGcYGRoRMiMrHBBxQjQvBScrLR4TNTYoKSovEXNHOjwv/EABoBAAIDAQEAAAAAAAAAAAAAAAABAwQFAgb/xAAyEQACAgEDAgQFBAIBBQAAAAAAAQIRAwQhMRJBBSJRYRMUMnGBIzORsVKhJBVCQ8HR/9oADAMBAAIRAxEAPwDpiI82A7AYAAgGADQAAAAAAAMAAAAAAAAQCAACwEIABgAAIOwFXH7Qp0Y71SaiuC1b7orNk+DTZM7rGr/o7hCU3SRz2K7awX9nTlLrKSh6K7NfH4HJ/XNL7blqOjk+WVV23l/dRt++/nYl/wChQ/zf8HfyS9S5h+2dN/HTnHuakvoV8ngeRfTJP/RHLRy7M22E25QqfDUjflL3X/u1M/LoNRj+qP8AG5BLDOPKL5TaIhCAQgIsAIsNwIsAIsQiI7AvkoxjsAABiAAAYwAAAQAADAAAAAYAIBAIAAQxAwAKAQCFN2Ttm7Oy5vkOCtpDR4ftDa1SpOU6km5N534dEuCXI9UsscUVGOyRu44RiqRV++vmc/Ne5LRL791O/mgFSx71vlwQoapt3f4FSLkMWWlnF0o2eA21UpW3Kkorle8f9LyOcuHBmj54r/2Q5MEZco7/ALO7aWJg72VSHxJaZ6SXR+h5nX6P5efl+l8GXnwvG/Y2rKBAJiQEWDAiwAgxMBAIvkwxjAAQDCwAGgGIAGAxAAAAWAAMBCAYCEwAQxAIBDAdiEIZzfbba/sKShGVp1LrLVQXxNcruy8WavhWmU5uc+F/ZZ02Lrlb7HkG0aqcrpF7WZE5Wka6VIr0YSm7RWZXwwnll0odm0pbNaWbTb118kbGLRqCpu2ctlGvQdN9OHQoZcLwPbgadhGrbNs4U1Hc6LmHbeb8FyLeFt+aQG82JtJ0Kkakc7ZSX7UHqv5dUiXUadZ8Tg+e33Ic2JZI0ep0K0ZxjKLvGSTT5p6HjpwcJOL5Rhyi4umSZyIiwAiwAgxMREBmwJwGIBjAAAYgAAIOtG9r5shWoxOXRe5L8DJ09VOjIT0RAIAAAAAAAAAEAhAIBhcAEDAAYjgPtJ2XWnKFWnCU4KG5JQTk4tSbu0s7Pe16GtodRFYnC9zQ0WSEbizzVe88yaNTnTNIu4B2i2tW35IvaWopteonyWUpPRvwtYt9M5cMZHERk4tSW9ya496FkjLpaluLYp0KEJaXT4X0KmLBintVMDPC6dnqiTpcZUzpMt05liLCjuewe0rqVBvS84d1/fXm7+LMPxjT01lj9mZmuxU+tHXMwtzPIsYEWICDEAh0BfJmAxgCABgBCVQqZ9XHFt3LOHTSy79iricWkjKyazJk27Gvp9Bjju9zmNpbUbmlHNtpK2t3oGDDKclXJpdMVB3wdrHTPXiegao8c+RgIBDABAAwEITABCAAGIAAQCEBwXb3bk3J4elJxUV+I4tpyb/LdcEtVx8Df8P0MXj+JLl8GhpMCrrf4POPZ2lfoyWOLoy39zRZmwqyt1fqWMKrYDKpNZXfmS7xdAZ4TejW8ua1J05990Io4yO5P3b5q/jxRR1CePLcO4Itwkqkf8ceHF24FyE1njT+pA9tzFRqN9PmQQk7OjdbFxnsKsKlr7r0vqmmpLyb8STPgWbC4evBFmh1xcT1eFRSSlFpppNNZpp6NHjZxcJNPlGE006YM4ERYwIMQEbhYjYk4wEAnKxxkyKCtnUIObpGKVTgUHqZyTktol9aWMaUuSFaaSMrLk6pWamHH0pI4/tBjnB+7o8mTYIKRoRa7h2MwPtqrqy+Gna3WfDy18jZ0uNJOX8GX4rqXGCgu/8AR3hZPPAAAIAAABgAmAgAQgEIYAADAxYmuoQlN6QjKT7opv6HWKHXNR9RpW6PG8bWcpSnJ3cm2+9u7PcUoQSNyCpJGixNUxtRl6WSFihHdXXi3zLOKPRG+/cRYVVcYp+JZjkXdDM6qJK1mr8Fmyz1JLihGHE004+6mlHPPjzIcuNTjsvcCNCcd661+YQnBy6lyBjatOS4Xv552K2TbK125Oo8FyFRZeiJ4zQ2jtOxG1s3Qm8neVPo9ZR+vmY3jGlX7sfyZmtw/wDevydizAM4iwoCDACIAbAnAJysR5cigrOoRcnSMMp+Zi5Mk80qNfFiWKNsKStdsWfIlFRid44ycrZrtp4hJZMoxVs0caZzUdlTxjkoyUFFpyk1e2ei5s2dHgT80tkiPVauOBK1bfB1mz4UsNTVOGi1fFvi2WcmtxQfSl/BlPSajUt5JbWXqGJjP4XfpxJcWaGVXFlPPpsmF+dGYmogAQgABAABYwEIQhiFYAACACvtCi6lKpBWvOnOKvpeUWlfzJcMlDIpeg4OpJniWNw1eNT2TpVPaXtuKEnJ9ySzXVG/k1dqzdWSDjaZOvsGVJQlWlDekpN0oyUpU7NbvtGsk3nlwsc6PEs8nklwv7OY5FK0ijiZ2aa4ZlrUzqmiQz053zTUW+av6kkJ3unT+wyxTVRfsPwf8yeLzLugCpXlZqcctLx/kd/ElxJfwFFB03Fp6rg19eRReOUJJrdASmnKd75WT+n0OMyc5pp7DiXKNlprzf0LENuDqi7hqrhKM4/FFqS707kk8anBxl3I5xUlTPWaNVTjGS0lFSXc1dfM8VKNSaPPyjTpjZxQiDABABenOxJOSirOoxbdIxOWV2Y2rztmlpsSTKbr+8dY4KOC1yyZtyy12RmUsihNF2KpnM7fUleUX3r+R3gq6ZchJBgdsxhR3IRak85Sds5Pl+uBqSyfp9EVSKi0Mp5/ize3ZGfDYhLOWb6lHpZbk29kZZ4tL3oZSjn3rkdQcoSUkQTh1xcJ8M6XD1lOKktGrm5GSlFSR5fLjeObg+xlGRiAAAAEMQgEIAAAABAwNN2o2z92pJxs6k21BPRW1k1xtdeaL+g0nzE9+FyT6fD8SW/B5ZtnaWJr5TrVJp/lvaD6bkbR9DUyaJQdQRrQx44Lyow5Qio8te/iacYrHjUB8uylXzbK2Xc6Q8LLJp5281c507tOLGy5TVs1L0Zciv8AFjM6qrjf/SyVZPX+goXsYvTjqtB1GXBz9yssNua5rh/UqTwdErfB1FmeM+S/XedJvsdDcgb9RHquwk/u1C/9zT/gR43M7ySfuYGf92X3ZdZEREWHsBEKXoIljZPeiug3FybRPj2FWnaHgYWpjUqNbTK0VKELpSNjHiUdOm/QrTl+s17l9LIxMv1Gjj4Oe21HJs4xclyBy+zq34kk+Dt53NRx8qLK3idJh8BZ70mpLgv5ld5UtqKeSUnsi44p5bviRub7EaxtbuRtNjPd3ocs492j+nmaehydUHH0MrxKHmU13NkXTMABAIBMAABiAAEIQDABHHfaLQe7RqLSLlB/5kmv4X6G14PlSbiXtFLdo8+xOJ3dNTbzZ1BWjSqzA6mm9Fx3lvRumlKN2rxvqrpq65FfHqIZECor1XY5yutxlehVamrccmZ8MrjmTTGbiLXJp80baa7qmBYpy/xJkyl6MKJ2XI62YhphYUPdXJD27oNzDVtwSv4fUgm16HR6jsCV8NQ/8NP+FHitRtlkvdmFnVZZfdl5kBCRYARFQGTHaxfeWoPdv2JIFWu7xPO6h3M29OqSIU5e7HuNfJP/AI8V7IpL95/cvUnkYeRF+Ld7Gl25TydsiKDpl/G7NI9nQWHpVYxtOdWUZyu87b27l/lRsZF0wi13RHizy+Znjb2S2NzhWrJcTNm9zp8l6nZa69DiyNv0HCtu1I99n3PIs6PJ05UVdXj68T/k3RunnwAAABCABDEAAAhCGAAV8fg4VqcqdRXjJWfPo1yaeZJiyyxSUonUJOLtHEf9NoupeeIk6d77qglNrlvbzS77FrJr5TL3z21KO5T+1Cu6caGFpwUaShvJ2X5XuqEXqklZvnvI60sW05I60S6uqbe5wcrmi+pKmXwp4dr3pBHTNeeQG1hI1IMCXtUddSOhqq+D9BqT9RGRSfP0Ok5BSJKY+oKIzdyOTsR6d2YlfCUNMqaWWnu+7b0PGalVmmvdmJqV+rI2TIKICDEArAAtozzS6X8yRz3kl6E2NGFvIwsids2oUkjDDReJqpdWCBRyeXKy7QZk5oVI0sO8bKu0obyfcVu5bhsaDF46MMP7DdzUt7evx3t7L5eJqLM8kIxrghhpZPUPNf4M+BTaTS3vEpT5JZvc29GMnqmvI4ohk0SnRybu/Qa2dnMnext6E96KfNLz4no4vqimebnHpk0ZDo5EAAIBCAAAQhgDAAAQAIQHHfaXUh7GlBpOcqjlF8YqKtJrv3or/hGx4Ric5yl2Rc0SfU32PPFRSzZvfCit2ae5UxdUqarIkjpFqfTyJmr3QIgpc95dyuR9XraOjJGov2n5EkZx/wAmBNTX7TJOqPqInvDsA3jlsR6V2KnfB0+jqL/2SPK65VqJGNrFWV/g3bKlsrEWJsRAQx7RWa6omWza9SSBWpGZnx8s1MOThDpR17y5p3/x4+1kOdfqMsU5WMjNK3wXcVtVZCq97RFVl6KpHF9qsJNZxV89Fe7v0Lmjmrpk0JqKsu7BdSCUK0XCVlJKWT3Xo/QNVDpkV5ThkXVB2dNSlkV0Q9yTkgGWNnzyceT9H+mbOin1Y69DG10OnJfqWy4UgEAAAhAAUMQUIAGIQgAYgsRyXbvY1WtuVKK39yLjKC+Kzd1KC48brXSxreG62OG4S79y7pMsI3GR5lia1m08mm008mmuDT0NjJnVGoiG0dnVKTgqsXGU4RqKL13JN2uuD915GbKfxUmghNSujPURoOmjpEE2uMvRitrhv+xk1Wff3xO1lfD3/AGSNRPhYkjNPsBNNHYEt3kJoTZ6J2F/7VLlOa9b/U8t4hFrUO/Yx9b+7+EdAyiVCDAQgpgLabzj5HX/AJFZNjXJVU8yvqFbaNHTqluTpyOssvh6dRXI8cevI2yaeevgYsrNGKS4RnpI4o6myjtrDuUbw+KOafJrQMcnCakjmDXEuGR2l+JSpV8lKNlNLO29ZSXhK3qa2tSnBZI8MztI3izSwvvwZcNmjLRoMyyhmAuq+CdOW7JPho+4t6TL0T37lPVYuuHujZG0YoAAhMAABCABAIAAYxCAAAQlsBQxmx6FWpCpUpQlODTjJrO60vb4kuTudfFmo9N7Hccs4ppPY477VMJ/YVbf3lNvylBfxmhoXcXH0L3h8vqicTF+6u418cvKjREdp+gySvzZ3b9QGjpWBkizsCaa5S8B2vc5Z2H2d1op1oe/d7s7P4bK6ds9c16cjA8Xx+aM1xwZ2ui9mdozHM4iwYCuFgT2lC8L8mmdzj5kyTE6kaqORXy05UvU04bKyNTE7vyINW31UT6WNxsnGuUJxouQ3Vl3D1LkRzOiy45CaIU9zmMZiJUZzjut06ytl+WS0l3frgWsOW8Usb/BNLCsjjPvH+jc4PRFZBNFqUTrkhuiM45DvY6RZwVW6s9Y5eHA2dLm+JDflGNrMPw8m3DLBaKgCAAAQgEIAHYAIYgAQCAQCAZqe1WzfvGGqQSvJLfh+/HOy71deJZ0uToyL3JtPk6MifY8gjo11N5cG2QchdR0hxmSKYE4yJFIDJFkiYjLGfRv0O0xM2vZ3HTp14NONOMmoTbW97raytwzSz4FTX4/iYX5eN1uV9RjUoO9z05nkzGIsHuIicgWsVG8JLoyTNfQ6O8bqSs5z2vUq41czdmksdoK0N5M78QjxIg0c6k4laim9TPa6lZf6ul0bfBuxWaOJST2NjFoTRHuavbkV7OfSL+RzFbouY1Rlw87JPg0h9yJonPFWY0cOJCWMGdKItn4r8VLmmvqXdC6yV6lTX47xX6G6NazDAAAAAQCEAgAAAAYCABCAAAAA8q7Z7J9hiZOK9yrepHo2/ej4P0aPQ6LN14zY0uXrhT5RzdSJNOHdFtEFLn6Eaa7jM0LPSSXSWRPHofD/kRl3WuHlmvQnUJLlBZKMzpMDLFy4Nf6W/mzvztVt/s5pdz03s1jZVcPGVSanU95TaW7mm7XXO1jyet07xZmqpGLqcahNpLY2TKdlcQhl1k0l5QRydelaV+pVhDolH0Zt4snXicX2M+9wLOsXVBoq4JdM0zEtTHxVwzTycFylMUoiVFqnVK8lRJFUPEpOD7mcNEkZNsp7Nq71KPNKz71k/kdTVMc1TIVnZgiMqOtd2O6OlGidKe7JSWqafkd45OM0yLOuuDidYmbtnmgFYAAAACAAAAEwEACAAEAgAGAGl7VbE+9Ukk0qkG5Qb0d/ii+Sdl4pFrS6n4Ut+GT6fN8OXseT4mlKEpRacZRbTT1TWqZvJ2uqJtRaatGFRT0yfIajGfGzHZGULao5liadNDslCC6ruyO4R9GwLNOiuLfmyzGHq2Iswwy6+ZYjjfqJl3Z+IlRnGcNYvzXFPoznNp45cbhIiyQU4tM9GwGNjWpxnDR8HqnxT6ni9RglgyOEjGyQcJdLLBCRl0moDQ7To7snyea8dSLpuFVwy5p50ylJ2OMjlvFk8UrsmmjMa6ZGm/NGyUZWJWtiCPNE417FaaLaRkjiU9SFxJEthrdje3F38znc4dlSpUuztIRhjCz6HVjbtE6mgI45Ok2ZU3qUH0t5ZfQ3MMrgmee1EenJJe5aJCEQrAAAAAQWACAQmADAQgBsAAQCADz77R9n2qU6yWU04Sf+OOav1cX/tN3wzL1QcH2NPQzuLj6HFypl+WPuaAoza43XJ5ijknDZ7r3EZIOL1vHuzRZhLHL2GWIQf5Wn3a+pMsclumKzLG61T9TpX3Dknv+H65HTmkrbpe4jqOytGrBuTvGnL8j/M+Dtw+p4/xrxbTzahjXU1y//nqRZ9L8Re/Y6T7z0ZifOQM/5HKbi5pFIobYpXjfl8mJ7P7kuN7mhkiCb3VmhHgk3pYoZk1Lcv4HcaHc6i9jhwqRgqPP/khkW48EVM4o7TMtOfNnDRzJ2TTCiMe6AxVskNHNG67OzvR7pNfX6mvpv20YmuVZmbMnKYBQCCgAAAQCBgAAIAAQCEADAQAUdubOWIozpvVq8W+E18L+nc2T6bK8WRMkw5HjmpHkVSDi2pKzi3Fp8GnZrzPVQlas3U7VoW5c66VIZjcFos2cdCWwyO8ovm/REeXV49P9T39EdRi5cGelCdR6tLoYuq8ZzS+h0iWOGK5Oj2NsyEGm1d83med1WqyZfqkzuXFI6SFbRIzmiGjJ7V9PU5oKOjPUnlyNSN00+KscTVqhp1ucvWhuycXwZWctlZo4t1sRjmitqFsmXdO6bQJkEXsWWt7K1djJoIioaEdg2zNFnJwSpyuAPYsRRyclfFSOkdUbjsw/w5fvv5I1dJ9H5MTxFfqr7G4LJQAVgAAAgAAEwAAAQAIQAAAACEAhAcL252HP2n3inHei4/iKOsXFfE1xTVs+hs6HWRjFQmzS0eZV0N/Y46o76O3zNvr6l5TQRjlPhBd7KOr10dOumO8v6O4QcueB0aB5rLlc3bLKrhG4wVNIpzdgbfDVrFWcTlov02QM5Mu/LoLYNjrj0jPKAJgaLbdK01LmVmqk16lzTz2ooJ5kE15dy/jfnTIp5lNF9ruRnTuwbGpGSNBEbYm2N07fyObFY6cRhyT32FHajsVsXK53FAlRuuy6/Cb5zfokjV0y8hh+Iv8AWr2NuWEUAEAwAQAAgAAExAAAIAEIAAAABBWwEZxTTTzTTTXNPUcW4tNAjz6j2Kk8S1K/sIO+9o5rVRjx6OXfbPTTzeIeRLH9T/0aj1i+Hfcn2r7OxpSVSlFRg8nFKyjLouCZkZJPlk+h1TmuifJoqdMhcjRTLlJEUh2W6UcyKTE2W4Ttx1Img5M+++ZHQqO2PRnkwB0wKW1ae9DqsyvmVVJEuF1I0ajkiCcK39TSjPYbhmUHszQ6riZIQEcqRldMhkSLcwVAG0K9kMUeTE6yOlFkm5r8XiVwJoQDg7HY9D2dGEXra773n9TVwx6YJHmdTk+Jlci6SMgAQAAAIYAAgoAYAIAELuABQCuIAuACGAriATYAYsRRU4uMldSVmJpNHUZOLUkcDtLZ7o1HF+D5rgyo006PRafMssLRW3TmyYsU58yNoLLMJXI2CM/64EdBudwego8oMbAjUV01zVjiatAvU5itDdbXJlFydUauJ3uZIQuVXHcuxnsW6cBSW1DirZB+vgVmWkjC4cxCZCpC40zjg12Kg7aEsGdpmPYuC9pXimvdXvP/AC/1sXcMeqVFbXZujE677HeGh2POAFAAXsACAAGAmIAAQhiDsAAAgABIBAAmGwCEAmPYCLOQNftnZ6rQy+OPwv6Poczh1IsabO8UvbucXOm07PJp2t1Kh6CMlJWiNg5OjNSmRtAZd5HNAehG4eUAGIAYGm2rTSmn+0vUqSilJr1LeGbqitSK3T2NFSszxqZHGZKi1iQU4lGRZJTVjg4ZjlSv/QDgpYynrkSRYdRa7MUbSqPol5v+hqaPuzL8RlfSjoS6ZYAAAACGAMQBYAIBAwATAQhiY+QEAAIBXGIQhiDYBXEBEANB2i2ff8SK/fX/ANFfLDujS0Oor9OX4OfSIDW3ISQjoN7vChHpJsHlBgABYFDbELwvyZBmXDJsL8xq6bKj2Zpw3LEWQ5HHsW8djhLo2UpFkzWvwI2cNk4JCOGjX7RZJAVF3s9C0JPnL5L+ps6NeSzH1z/Ur2NqW2UgEAAACQAMAEACAAATD7gI5GIYCAAEgEAhBuMQUIixDEAEZK4gOT2xgPZSuvglp0fIq5IdLNvSaj4kafKNfJXIi6mPcQWx2eiXNjueUGAAMCrtNfhy7iDULykmJ+ZGlp6Iq5dzTwlncKky3BlqCy8irIlTLG4iJna5MNWPuvvEhvk12ORLA4fBf2F/Zv8Ae+iNvSftmHrf3fwbJFplMVzljGddgAj7gA2AAAXAAEAmACChiABMQgABMQxMAIsLEJi7AIQCHQGDGUVOEoy0a9Vo0czSokxTcJJo4oos9HYxHR//2Q=="/>
          <p:cNvSpPr>
            <a:spLocks noChangeAspect="1" noChangeArrowheads="1"/>
          </p:cNvSpPr>
          <p:nvPr/>
        </p:nvSpPr>
        <p:spPr bwMode="auto">
          <a:xfrm>
            <a:off x="0" y="-182563"/>
            <a:ext cx="27146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b="1">
              <a:latin typeface="Times New Roman" charset="0"/>
            </a:endParaRPr>
          </a:p>
        </p:txBody>
      </p:sp>
      <p:sp>
        <p:nvSpPr>
          <p:cNvPr id="52229" name="AutoShape 4" descr="data:image/jpeg;base64,/9j/4AAQSkZJRgABAQAAAQABAAD/2wCEAAkGBxQSEhQUEhQUFBQUFBQUFRUUFRQUFBUUFRUWFhQXFBUYHCggGBwlHBQVITEhJSkrLi4uFx8zODMsNygtLisBCgoKDg0OGhAQGywkHyQsLCwsLCwsLCwsLCwsLCwsLCwsLCwsLCwsLCwsLCwsLCwsLCwsLCwsLCwsLCwsLCwsLP/AABEIAMQBAQMBEQACEQEDEQH/xAAbAAACAgMBAAAAAAAAAAAAAAAAAQIEAwUGB//EAEAQAAIBAgMFBQUFBQcFAAAAAAABAgMRBCExBRJBUWEGcYGRoRMiMrHBBxQjQvBScrLR4TNTYoKSovEXNHOjwv/EABoBAAIDAQEAAAAAAAAAAAAAAAABAwQFAgb/xAAyEQACAgEDAgQFBAIBBQAAAAAAAQIRAwQhMRJBBSJRYRMUMnGBIzORsVKhJBVCQ8HR/9oADAMBAAIRAxEAPwDpiI82A7AYAAgGADQAAAAAAAMAAAAAAAAQCAACwEIABgAAIOwFXH7Qp0Y71SaiuC1b7orNk+DTZM7rGr/o7hCU3SRz2K7awX9nTlLrKSh6K7NfH4HJ/XNL7blqOjk+WVV23l/dRt++/nYl/wChQ/zf8HfyS9S5h+2dN/HTnHuakvoV8ngeRfTJP/RHLRy7M22E25QqfDUjflL3X/u1M/LoNRj+qP8AG5BLDOPKL5TaIhCAQgIsAIsNwIsAIsQiI7AvkoxjsAABiAAAYwAAAQAADAAAAAYAIBAIAAQxAwAKAQCFN2Ttm7Oy5vkOCtpDR4ftDa1SpOU6km5N534dEuCXI9UsscUVGOyRu44RiqRV++vmc/Ne5LRL791O/mgFSx71vlwQoapt3f4FSLkMWWlnF0o2eA21UpW3Kkorle8f9LyOcuHBmj54r/2Q5MEZco7/ALO7aWJg72VSHxJaZ6SXR+h5nX6P5efl+l8GXnwvG/Y2rKBAJiQEWDAiwAgxMBAIvkwxjAAQDCwAGgGIAGAxAAAAWAAMBCAYCEwAQxAIBDAdiEIZzfbba/sKShGVp1LrLVQXxNcruy8WavhWmU5uc+F/ZZ02Lrlb7HkG0aqcrpF7WZE5Wka6VIr0YSm7RWZXwwnll0odm0pbNaWbTb118kbGLRqCpu2ctlGvQdN9OHQoZcLwPbgadhGrbNs4U1Hc6LmHbeb8FyLeFt+aQG82JtJ0Kkakc7ZSX7UHqv5dUiXUadZ8Tg+e33Ic2JZI0ep0K0ZxjKLvGSTT5p6HjpwcJOL5Rhyi4umSZyIiwAiwAgxMREBmwJwGIBjAAAYgAAIOtG9r5shWoxOXRe5L8DJ09VOjIT0RAIAAAAAAAAAEAhAIBhcAEDAAYjgPtJ2XWnKFWnCU4KG5JQTk4tSbu0s7Pe16GtodRFYnC9zQ0WSEbizzVe88yaNTnTNIu4B2i2tW35IvaWopteonyWUpPRvwtYt9M5cMZHERk4tSW9ya496FkjLpaluLYp0KEJaXT4X0KmLBintVMDPC6dnqiTpcZUzpMt05liLCjuewe0rqVBvS84d1/fXm7+LMPxjT01lj9mZmuxU+tHXMwtzPIsYEWICDEAh0BfJmAxgCABgBCVQqZ9XHFt3LOHTSy79iricWkjKyazJk27Gvp9Bjju9zmNpbUbmlHNtpK2t3oGDDKclXJpdMVB3wdrHTPXiegao8c+RgIBDABAAwEITABCAAGIAAQCEBwXb3bk3J4elJxUV+I4tpyb/LdcEtVx8Df8P0MXj+JLl8GhpMCrrf4POPZ2lfoyWOLoy39zRZmwqyt1fqWMKrYDKpNZXfmS7xdAZ4TejW8ua1J05990Io4yO5P3b5q/jxRR1CePLcO4Itwkqkf8ceHF24FyE1njT+pA9tzFRqN9PmQQk7OjdbFxnsKsKlr7r0vqmmpLyb8STPgWbC4evBFmh1xcT1eFRSSlFpppNNZpp6NHjZxcJNPlGE006YM4ERYwIMQEbhYjYk4wEAnKxxkyKCtnUIObpGKVTgUHqZyTktol9aWMaUuSFaaSMrLk6pWamHH0pI4/tBjnB+7o8mTYIKRoRa7h2MwPtqrqy+Gna3WfDy18jZ0uNJOX8GX4rqXGCgu/8AR3hZPPAAAIAAABgAmAgAQgEIYAADAxYmuoQlN6QjKT7opv6HWKHXNR9RpW6PG8bWcpSnJ3cm2+9u7PcUoQSNyCpJGixNUxtRl6WSFihHdXXi3zLOKPRG+/cRYVVcYp+JZjkXdDM6qJK1mr8Fmyz1JLihGHE004+6mlHPPjzIcuNTjsvcCNCcd661+YQnBy6lyBjatOS4Xv552K2TbK125Oo8FyFRZeiJ4zQ2jtOxG1s3Qm8neVPo9ZR+vmY3jGlX7sfyZmtw/wDevydizAM4iwoCDACIAbAnAJysR5cigrOoRcnSMMp+Zi5Mk80qNfFiWKNsKStdsWfIlFRid44ycrZrtp4hJZMoxVs0caZzUdlTxjkoyUFFpyk1e2ei5s2dHgT80tkiPVauOBK1bfB1mz4UsNTVOGi1fFvi2WcmtxQfSl/BlPSajUt5JbWXqGJjP4XfpxJcWaGVXFlPPpsmF+dGYmogAQgABAABYwEIQhiFYAACACvtCi6lKpBWvOnOKvpeUWlfzJcMlDIpeg4OpJniWNw1eNT2TpVPaXtuKEnJ9ySzXVG/k1dqzdWSDjaZOvsGVJQlWlDekpN0oyUpU7NbvtGsk3nlwsc6PEs8nklwv7OY5FK0ijiZ2aa4ZlrUzqmiQz053zTUW+av6kkJ3unT+wyxTVRfsPwf8yeLzLugCpXlZqcctLx/kd/ElxJfwFFB03Fp6rg19eRReOUJJrdASmnKd75WT+n0OMyc5pp7DiXKNlprzf0LENuDqi7hqrhKM4/FFqS707kk8anBxl3I5xUlTPWaNVTjGS0lFSXc1dfM8VKNSaPPyjTpjZxQiDABABenOxJOSirOoxbdIxOWV2Y2rztmlpsSTKbr+8dY4KOC1yyZtyy12RmUsihNF2KpnM7fUleUX3r+R3gq6ZchJBgdsxhR3IRak85Sds5Pl+uBqSyfp9EVSKi0Mp5/ize3ZGfDYhLOWb6lHpZbk29kZZ4tL3oZSjn3rkdQcoSUkQTh1xcJ8M6XD1lOKktGrm5GSlFSR5fLjeObg+xlGRiAAAAEMQgEIAAAABAwNN2o2z92pJxs6k21BPRW1k1xtdeaL+g0nzE9+FyT6fD8SW/B5ZtnaWJr5TrVJp/lvaD6bkbR9DUyaJQdQRrQx44Lyow5Qio8te/iacYrHjUB8uylXzbK2Xc6Q8LLJp5281c507tOLGy5TVs1L0Zciv8AFjM6qrjf/SyVZPX+goXsYvTjqtB1GXBz9yssNua5rh/UqTwdErfB1FmeM+S/XedJvsdDcgb9RHquwk/u1C/9zT/gR43M7ySfuYGf92X3ZdZEREWHsBEKXoIljZPeiug3FybRPj2FWnaHgYWpjUqNbTK0VKELpSNjHiUdOm/QrTl+s17l9LIxMv1Gjj4Oe21HJs4xclyBy+zq34kk+Dt53NRx8qLK3idJh8BZ70mpLgv5ld5UtqKeSUnsi44p5bviRub7EaxtbuRtNjPd3ocs492j+nmaehydUHH0MrxKHmU13NkXTMABAIBMAABiAAEIQDABHHfaLQe7RqLSLlB/5kmv4X6G14PlSbiXtFLdo8+xOJ3dNTbzZ1BWjSqzA6mm9Fx3lvRumlKN2rxvqrpq65FfHqIZECor1XY5yutxlehVamrccmZ8MrjmTTGbiLXJp80baa7qmBYpy/xJkyl6MKJ2XI62YhphYUPdXJD27oNzDVtwSv4fUgm16HR6jsCV8NQ/8NP+FHitRtlkvdmFnVZZfdl5kBCRYARFQGTHaxfeWoPdv2JIFWu7xPO6h3M29OqSIU5e7HuNfJP/AI8V7IpL95/cvUnkYeRF+Ld7Gl25TydsiKDpl/G7NI9nQWHpVYxtOdWUZyu87b27l/lRsZF0wi13RHizy+Znjb2S2NzhWrJcTNm9zp8l6nZa69DiyNv0HCtu1I99n3PIs6PJ05UVdXj68T/k3RunnwAAABCABDEAAAhCGAAV8fg4VqcqdRXjJWfPo1yaeZJiyyxSUonUJOLtHEf9NoupeeIk6d77qglNrlvbzS77FrJr5TL3z21KO5T+1Cu6caGFpwUaShvJ2X5XuqEXqklZvnvI60sW05I60S6uqbe5wcrmi+pKmXwp4dr3pBHTNeeQG1hI1IMCXtUddSOhqq+D9BqT9RGRSfP0Ok5BSJKY+oKIzdyOTsR6d2YlfCUNMqaWWnu+7b0PGalVmmvdmJqV+rI2TIKICDEArAAtozzS6X8yRz3kl6E2NGFvIwsids2oUkjDDReJqpdWCBRyeXKy7QZk5oVI0sO8bKu0obyfcVu5bhsaDF46MMP7DdzUt7evx3t7L5eJqLM8kIxrghhpZPUPNf4M+BTaTS3vEpT5JZvc29GMnqmvI4ohk0SnRybu/Qa2dnMnext6E96KfNLz4no4vqimebnHpk0ZDo5EAAIBCAAAQhgDAAAQAIQHHfaXUh7GlBpOcqjlF8YqKtJrv3or/hGx4Ric5yl2Rc0SfU32PPFRSzZvfCit2ae5UxdUqarIkjpFqfTyJmr3QIgpc95dyuR9XraOjJGov2n5EkZx/wAmBNTX7TJOqPqInvDsA3jlsR6V2KnfB0+jqL/2SPK65VqJGNrFWV/g3bKlsrEWJsRAQx7RWa6omWza9SSBWpGZnx8s1MOThDpR17y5p3/x4+1kOdfqMsU5WMjNK3wXcVtVZCq97RFVl6KpHF9qsJNZxV89Fe7v0Lmjmrpk0JqKsu7BdSCUK0XCVlJKWT3Xo/QNVDpkV5ThkXVB2dNSlkV0Q9yTkgGWNnzyceT9H+mbOin1Y69DG10OnJfqWy4UgEAAAhAAUMQUIAGIQgAYgsRyXbvY1WtuVKK39yLjKC+Kzd1KC48brXSxreG62OG4S79y7pMsI3GR5lia1m08mm008mmuDT0NjJnVGoiG0dnVKTgqsXGU4RqKL13JN2uuD915GbKfxUmghNSujPURoOmjpEE2uMvRitrhv+xk1Wff3xO1lfD3/AGSNRPhYkjNPsBNNHYEt3kJoTZ6J2F/7VLlOa9b/U8t4hFrUO/Yx9b+7+EdAyiVCDAQgpgLabzj5HX/AJFZNjXJVU8yvqFbaNHTqluTpyOssvh6dRXI8cevI2yaeevgYsrNGKS4RnpI4o6myjtrDuUbw+KOafJrQMcnCakjmDXEuGR2l+JSpV8lKNlNLO29ZSXhK3qa2tSnBZI8MztI3izSwvvwZcNmjLRoMyyhmAuq+CdOW7JPho+4t6TL0T37lPVYuuHujZG0YoAAhMAABCABAIAAYxCAAAQlsBQxmx6FWpCpUpQlODTjJrO60vb4kuTudfFmo9N7Hccs4ppPY477VMJ/YVbf3lNvylBfxmhoXcXH0L3h8vqicTF+6u418cvKjREdp+gySvzZ3b9QGjpWBkizsCaa5S8B2vc5Z2H2d1op1oe/d7s7P4bK6ds9c16cjA8Xx+aM1xwZ2ui9mdozHM4iwYCuFgT2lC8L8mmdzj5kyTE6kaqORXy05UvU04bKyNTE7vyINW31UT6WNxsnGuUJxouQ3Vl3D1LkRzOiy45CaIU9zmMZiJUZzjut06ytl+WS0l3frgWsOW8Usb/BNLCsjjPvH+jc4PRFZBNFqUTrkhuiM45DvY6RZwVW6s9Y5eHA2dLm+JDflGNrMPw8m3DLBaKgCAAAQgEIAHYAIYgAQCAQCAZqe1WzfvGGqQSvJLfh+/HOy71deJZ0uToyL3JtPk6MifY8gjo11N5cG2QchdR0hxmSKYE4yJFIDJFkiYjLGfRv0O0xM2vZ3HTp14NONOMmoTbW97raytwzSz4FTX4/iYX5eN1uV9RjUoO9z05nkzGIsHuIicgWsVG8JLoyTNfQ6O8bqSs5z2vUq41czdmksdoK0N5M78QjxIg0c6k4laim9TPa6lZf6ul0bfBuxWaOJST2NjFoTRHuavbkV7OfSL+RzFbouY1Rlw87JPg0h9yJonPFWY0cOJCWMGdKItn4r8VLmmvqXdC6yV6lTX47xX6G6NazDAAAAAQCEAgAAAAYCABCAAAAA8q7Z7J9hiZOK9yrepHo2/ej4P0aPQ6LN14zY0uXrhT5RzdSJNOHdFtEFLn6Eaa7jM0LPSSXSWRPHofD/kRl3WuHlmvQnUJLlBZKMzpMDLFy4Nf6W/mzvztVt/s5pdz03s1jZVcPGVSanU95TaW7mm7XXO1jyet07xZmqpGLqcahNpLY2TKdlcQhl1k0l5QRydelaV+pVhDolH0Zt4snXicX2M+9wLOsXVBoq4JdM0zEtTHxVwzTycFylMUoiVFqnVK8lRJFUPEpOD7mcNEkZNsp7Nq71KPNKz71k/kdTVMc1TIVnZgiMqOtd2O6OlGidKe7JSWqafkd45OM0yLOuuDidYmbtnmgFYAAAACAAAAEwEACAAEAgAGAGl7VbE+9Ukk0qkG5Qb0d/ii+Sdl4pFrS6n4Ut+GT6fN8OXseT4mlKEpRacZRbTT1TWqZvJ2uqJtRaatGFRT0yfIajGfGzHZGULao5liadNDslCC6ruyO4R9GwLNOiuLfmyzGHq2Iswwy6+ZYjjfqJl3Z+IlRnGcNYvzXFPoznNp45cbhIiyQU4tM9GwGNjWpxnDR8HqnxT6ni9RglgyOEjGyQcJdLLBCRl0moDQ7To7snyea8dSLpuFVwy5p50ylJ2OMjlvFk8UrsmmjMa6ZGm/NGyUZWJWtiCPNE417FaaLaRkjiU9SFxJEthrdje3F38znc4dlSpUuztIRhjCz6HVjbtE6mgI45Ok2ZU3qUH0t5ZfQ3MMrgmee1EenJJe5aJCEQrAAAAAQWACAQmADAQgBsAAQCADz77R9n2qU6yWU04Sf+OOav1cX/tN3wzL1QcH2NPQzuLj6HFypl+WPuaAoza43XJ5ijknDZ7r3EZIOL1vHuzRZhLHL2GWIQf5Wn3a+pMsclumKzLG61T9TpX3Dknv+H65HTmkrbpe4jqOytGrBuTvGnL8j/M+Dtw+p4/xrxbTzahjXU1y//nqRZ9L8Re/Y6T7z0ZifOQM/5HKbi5pFIobYpXjfl8mJ7P7kuN7mhkiCb3VmhHgk3pYoZk1Lcv4HcaHc6i9jhwqRgqPP/khkW48EVM4o7TMtOfNnDRzJ2TTCiMe6AxVskNHNG67OzvR7pNfX6mvpv20YmuVZmbMnKYBQCCgAAAQCBgAAIAAQCEADAQAUdubOWIozpvVq8W+E18L+nc2T6bK8WRMkw5HjmpHkVSDi2pKzi3Fp8GnZrzPVQlas3U7VoW5c66VIZjcFos2cdCWwyO8ovm/REeXV49P9T39EdRi5cGelCdR6tLoYuq8ZzS+h0iWOGK5Oj2NsyEGm1d83med1WqyZfqkzuXFI6SFbRIzmiGjJ7V9PU5oKOjPUnlyNSN00+KscTVqhp1ucvWhuycXwZWctlZo4t1sRjmitqFsmXdO6bQJkEXsWWt7K1djJoIioaEdg2zNFnJwSpyuAPYsRRyclfFSOkdUbjsw/w5fvv5I1dJ9H5MTxFfqr7G4LJQAVgAAAgAAEwAAAQAIQAAAACEAhAcL252HP2n3inHei4/iKOsXFfE1xTVs+hs6HWRjFQmzS0eZV0N/Y46o76O3zNvr6l5TQRjlPhBd7KOr10dOumO8v6O4QcueB0aB5rLlc3bLKrhG4wVNIpzdgbfDVrFWcTlov02QM5Mu/LoLYNjrj0jPKAJgaLbdK01LmVmqk16lzTz2ooJ5kE15dy/jfnTIp5lNF9ruRnTuwbGpGSNBEbYm2N07fyObFY6cRhyT32FHajsVsXK53FAlRuuy6/Cb5zfokjV0y8hh+Iv8AWr2NuWEUAEAwAQAAgAAExAAAIAEIAAAABBWwEZxTTTzTTTXNPUcW4tNAjz6j2Kk8S1K/sIO+9o5rVRjx6OXfbPTTzeIeRLH9T/0aj1i+Hfcn2r7OxpSVSlFRg8nFKyjLouCZkZJPlk+h1TmuifJoqdMhcjRTLlJEUh2W6UcyKTE2W4Ttx1Img5M+++ZHQqO2PRnkwB0wKW1ae9DqsyvmVVJEuF1I0ajkiCcK39TSjPYbhmUHszQ6riZIQEcqRldMhkSLcwVAG0K9kMUeTE6yOlFkm5r8XiVwJoQDg7HY9D2dGEXra773n9TVwx6YJHmdTk+Jlci6SMgAQAAAIYAAgoAYAIAELuABQCuIAuACGAriATYAYsRRU4uMldSVmJpNHUZOLUkcDtLZ7o1HF+D5rgyo006PRafMssLRW3TmyYsU58yNoLLMJXI2CM/64EdBudwego8oMbAjUV01zVjiatAvU5itDdbXJlFydUauJ3uZIQuVXHcuxnsW6cBSW1DirZB+vgVmWkjC4cxCZCpC40zjg12Kg7aEsGdpmPYuC9pXimvdXvP/AC/1sXcMeqVFbXZujE677HeGh2POAFAAXsACAAGAmIAAQhiDsAAAgABIBAAmGwCEAmPYCLOQNftnZ6rQy+OPwv6Poczh1IsabO8UvbucXOm07PJp2t1Kh6CMlJWiNg5OjNSmRtAZd5HNAehG4eUAGIAYGm2rTSmn+0vUqSilJr1LeGbqitSK3T2NFSszxqZHGZKi1iQU4lGRZJTVjg4ZjlSv/QDgpYynrkSRYdRa7MUbSqPol5v+hqaPuzL8RlfSjoS6ZYAAAACGAMQBYAIBAwATAQhiY+QEAAIBXGIQhiDYBXEBEANB2i2ff8SK/fX/ANFfLDujS0Oor9OX4OfSIDW3ISQjoN7vChHpJsHlBgABYFDbELwvyZBmXDJsL8xq6bKj2Zpw3LEWQ5HHsW8djhLo2UpFkzWvwI2cNk4JCOGjX7RZJAVF3s9C0JPnL5L+ps6NeSzH1z/Ur2NqW2UgEAAACQAMAEACAAATD7gI5GIYCAAEgEAhBuMQUIixDEAEZK4gOT2xgPZSuvglp0fIq5IdLNvSaj4kafKNfJXIi6mPcQWx2eiXNjueUGAAMCrtNfhy7iDULykmJ+ZGlp6Iq5dzTwlncKky3BlqCy8irIlTLG4iJna5MNWPuvvEhvk12ORLA4fBf2F/Zv8Ae+iNvSftmHrf3fwbJFplMVzljGddgAj7gA2AAAXAAEAmACChiABMQgABMQxMAIsLEJi7AIQCHQGDGUVOEoy0a9Vo0czSokxTcJJo4oos9HYxHR//2Q=="/>
          <p:cNvSpPr>
            <a:spLocks noChangeAspect="1" noChangeArrowheads="1"/>
          </p:cNvSpPr>
          <p:nvPr/>
        </p:nvSpPr>
        <p:spPr bwMode="auto">
          <a:xfrm>
            <a:off x="134938" y="-30163"/>
            <a:ext cx="271462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b="1">
              <a:latin typeface="Times New Roman" charset="0"/>
            </a:endParaRPr>
          </a:p>
        </p:txBody>
      </p:sp>
      <p:sp>
        <p:nvSpPr>
          <p:cNvPr id="52230" name="AutoShape 6" descr="data:image/jpeg;base64,/9j/4AAQSkZJRgABAQAAAQABAAD/2wCEAAkGBxQSEhQUEhQUFBQUFBQUFRUUFRQUFBUUFRUWFhQXFBUYHCggGBwlHBQVITEhJSkrLi4uFx8zODMsNygtLisBCgoKDg0OGhAQGywkHyQsLCwsLCwsLCwsLCwsLCwsLCwsLCwsLCwsLCwsLCwsLCwsLCwsLCwsLCwsLCwsLCwsLP/AABEIAMQBAQMBEQACEQEDEQH/xAAbAAACAgMBAAAAAAAAAAAAAAAAAQIEAwUGB//EAEAQAAIBAgMFBQUFBQcFAAAAAAABAgMRBCExBRJBUWEGcYGRoRMiMrHBBxQjQvBScrLR4TNTYoKSovEXNHOjwv/EABoBAAIDAQEAAAAAAAAAAAAAAAABAwQFAgb/xAAyEQACAgEDAgQFBAIBBQAAAAAAAQIRAwQhMRJBBSJRYRMUMnGBIzORsVKhJBVCQ8HR/9oADAMBAAIRAxEAPwDpiI82A7AYAAgGADQAAAAAAAMAAAAAAAAQCAACwEIABgAAIOwFXH7Qp0Y71SaiuC1b7orNk+DTZM7rGr/o7hCU3SRz2K7awX9nTlLrKSh6K7NfH4HJ/XNL7blqOjk+WVV23l/dRt++/nYl/wChQ/zf8HfyS9S5h+2dN/HTnHuakvoV8ngeRfTJP/RHLRy7M22E25QqfDUjflL3X/u1M/LoNRj+qP8AG5BLDOPKL5TaIhCAQgIsAIsNwIsAIsQiI7AvkoxjsAABiAAAYwAAAQAADAAAAAYAIBAIAAQxAwAKAQCFN2Ttm7Oy5vkOCtpDR4ftDa1SpOU6km5N534dEuCXI9UsscUVGOyRu44RiqRV++vmc/Ne5LRL791O/mgFSx71vlwQoapt3f4FSLkMWWlnF0o2eA21UpW3Kkorle8f9LyOcuHBmj54r/2Q5MEZco7/ALO7aWJg72VSHxJaZ6SXR+h5nX6P5efl+l8GXnwvG/Y2rKBAJiQEWDAiwAgxMBAIvkwxjAAQDCwAGgGIAGAxAAAAWAAMBCAYCEwAQxAIBDAdiEIZzfbba/sKShGVp1LrLVQXxNcruy8WavhWmU5uc+F/ZZ02Lrlb7HkG0aqcrpF7WZE5Wka6VIr0YSm7RWZXwwnll0odm0pbNaWbTb118kbGLRqCpu2ctlGvQdN9OHQoZcLwPbgadhGrbNs4U1Hc6LmHbeb8FyLeFt+aQG82JtJ0Kkakc7ZSX7UHqv5dUiXUadZ8Tg+e33Ic2JZI0ep0K0ZxjKLvGSTT5p6HjpwcJOL5Rhyi4umSZyIiwAiwAgxMREBmwJwGIBjAAAYgAAIOtG9r5shWoxOXRe5L8DJ09VOjIT0RAIAAAAAAAAAEAhAIBhcAEDAAYjgPtJ2XWnKFWnCU4KG5JQTk4tSbu0s7Pe16GtodRFYnC9zQ0WSEbizzVe88yaNTnTNIu4B2i2tW35IvaWopteonyWUpPRvwtYt9M5cMZHERk4tSW9ya496FkjLpaluLYp0KEJaXT4X0KmLBintVMDPC6dnqiTpcZUzpMt05liLCjuewe0rqVBvS84d1/fXm7+LMPxjT01lj9mZmuxU+tHXMwtzPIsYEWICDEAh0BfJmAxgCABgBCVQqZ9XHFt3LOHTSy79iricWkjKyazJk27Gvp9Bjju9zmNpbUbmlHNtpK2t3oGDDKclXJpdMVB3wdrHTPXiegao8c+RgIBDABAAwEITABCAAGIAAQCEBwXb3bk3J4elJxUV+I4tpyb/LdcEtVx8Df8P0MXj+JLl8GhpMCrrf4POPZ2lfoyWOLoy39zRZmwqyt1fqWMKrYDKpNZXfmS7xdAZ4TejW8ua1J05990Io4yO5P3b5q/jxRR1CePLcO4Itwkqkf8ceHF24FyE1njT+pA9tzFRqN9PmQQk7OjdbFxnsKsKlr7r0vqmmpLyb8STPgWbC4evBFmh1xcT1eFRSSlFpppNNZpp6NHjZxcJNPlGE006YM4ERYwIMQEbhYjYk4wEAnKxxkyKCtnUIObpGKVTgUHqZyTktol9aWMaUuSFaaSMrLk6pWamHH0pI4/tBjnB+7o8mTYIKRoRa7h2MwPtqrqy+Gna3WfDy18jZ0uNJOX8GX4rqXGCgu/8AR3hZPPAAAIAAABgAmAgAQgEIYAADAxYmuoQlN6QjKT7opv6HWKHXNR9RpW6PG8bWcpSnJ3cm2+9u7PcUoQSNyCpJGixNUxtRl6WSFihHdXXi3zLOKPRG+/cRYVVcYp+JZjkXdDM6qJK1mr8Fmyz1JLihGHE004+6mlHPPjzIcuNTjsvcCNCcd661+YQnBy6lyBjatOS4Xv552K2TbK125Oo8FyFRZeiJ4zQ2jtOxG1s3Qm8neVPo9ZR+vmY3jGlX7sfyZmtw/wDevydizAM4iwoCDACIAbAnAJysR5cigrOoRcnSMMp+Zi5Mk80qNfFiWKNsKStdsWfIlFRid44ycrZrtp4hJZMoxVs0caZzUdlTxjkoyUFFpyk1e2ei5s2dHgT80tkiPVauOBK1bfB1mz4UsNTVOGi1fFvi2WcmtxQfSl/BlPSajUt5JbWXqGJjP4XfpxJcWaGVXFlPPpsmF+dGYmogAQgABAABYwEIQhiFYAACACvtCi6lKpBWvOnOKvpeUWlfzJcMlDIpeg4OpJniWNw1eNT2TpVPaXtuKEnJ9ySzXVG/k1dqzdWSDjaZOvsGVJQlWlDekpN0oyUpU7NbvtGsk3nlwsc6PEs8nklwv7OY5FK0ijiZ2aa4ZlrUzqmiQz053zTUW+av6kkJ3unT+wyxTVRfsPwf8yeLzLugCpXlZqcctLx/kd/ElxJfwFFB03Fp6rg19eRReOUJJrdASmnKd75WT+n0OMyc5pp7DiXKNlprzf0LENuDqi7hqrhKM4/FFqS707kk8anBxl3I5xUlTPWaNVTjGS0lFSXc1dfM8VKNSaPPyjTpjZxQiDABABenOxJOSirOoxbdIxOWV2Y2rztmlpsSTKbr+8dY4KOC1yyZtyy12RmUsihNF2KpnM7fUleUX3r+R3gq6ZchJBgdsxhR3IRak85Sds5Pl+uBqSyfp9EVSKi0Mp5/ize3ZGfDYhLOWb6lHpZbk29kZZ4tL3oZSjn3rkdQcoSUkQTh1xcJ8M6XD1lOKktGrm5GSlFSR5fLjeObg+xlGRiAAAAEMQgEIAAAABAwNN2o2z92pJxs6k21BPRW1k1xtdeaL+g0nzE9+FyT6fD8SW/B5ZtnaWJr5TrVJp/lvaD6bkbR9DUyaJQdQRrQx44Lyow5Qio8te/iacYrHjUB8uylXzbK2Xc6Q8LLJp5281c507tOLGy5TVs1L0Zciv8AFjM6qrjf/SyVZPX+goXsYvTjqtB1GXBz9yssNua5rh/UqTwdErfB1FmeM+S/XedJvsdDcgb9RHquwk/u1C/9zT/gR43M7ySfuYGf92X3ZdZEREWHsBEKXoIljZPeiug3FybRPj2FWnaHgYWpjUqNbTK0VKELpSNjHiUdOm/QrTl+s17l9LIxMv1Gjj4Oe21HJs4xclyBy+zq34kk+Dt53NRx8qLK3idJh8BZ70mpLgv5ld5UtqKeSUnsi44p5bviRub7EaxtbuRtNjPd3ocs492j+nmaehydUHH0MrxKHmU13NkXTMABAIBMAABiAAEIQDABHHfaLQe7RqLSLlB/5kmv4X6G14PlSbiXtFLdo8+xOJ3dNTbzZ1BWjSqzA6mm9Fx3lvRumlKN2rxvqrpq65FfHqIZECor1XY5yutxlehVamrccmZ8MrjmTTGbiLXJp80baa7qmBYpy/xJkyl6MKJ2XI62YhphYUPdXJD27oNzDVtwSv4fUgm16HR6jsCV8NQ/8NP+FHitRtlkvdmFnVZZfdl5kBCRYARFQGTHaxfeWoPdv2JIFWu7xPO6h3M29OqSIU5e7HuNfJP/AI8V7IpL95/cvUnkYeRF+Ld7Gl25TydsiKDpl/G7NI9nQWHpVYxtOdWUZyu87b27l/lRsZF0wi13RHizy+Znjb2S2NzhWrJcTNm9zp8l6nZa69DiyNv0HCtu1I99n3PIs6PJ05UVdXj68T/k3RunnwAAABCABDEAAAhCGAAV8fg4VqcqdRXjJWfPo1yaeZJiyyxSUonUJOLtHEf9NoupeeIk6d77qglNrlvbzS77FrJr5TL3z21KO5T+1Cu6caGFpwUaShvJ2X5XuqEXqklZvnvI60sW05I60S6uqbe5wcrmi+pKmXwp4dr3pBHTNeeQG1hI1IMCXtUddSOhqq+D9BqT9RGRSfP0Ok5BSJKY+oKIzdyOTsR6d2YlfCUNMqaWWnu+7b0PGalVmmvdmJqV+rI2TIKICDEArAAtozzS6X8yRz3kl6E2NGFvIwsids2oUkjDDReJqpdWCBRyeXKy7QZk5oVI0sO8bKu0obyfcVu5bhsaDF46MMP7DdzUt7evx3t7L5eJqLM8kIxrghhpZPUPNf4M+BTaTS3vEpT5JZvc29GMnqmvI4ohk0SnRybu/Qa2dnMnext6E96KfNLz4no4vqimebnHpk0ZDo5EAAIBCAAAQhgDAAAQAIQHHfaXUh7GlBpOcqjlF8YqKtJrv3or/hGx4Ric5yl2Rc0SfU32PPFRSzZvfCit2ae5UxdUqarIkjpFqfTyJmr3QIgpc95dyuR9XraOjJGov2n5EkZx/wAmBNTX7TJOqPqInvDsA3jlsR6V2KnfB0+jqL/2SPK65VqJGNrFWV/g3bKlsrEWJsRAQx7RWa6omWza9SSBWpGZnx8s1MOThDpR17y5p3/x4+1kOdfqMsU5WMjNK3wXcVtVZCq97RFVl6KpHF9qsJNZxV89Fe7v0Lmjmrpk0JqKsu7BdSCUK0XCVlJKWT3Xo/QNVDpkV5ThkXVB2dNSlkV0Q9yTkgGWNnzyceT9H+mbOin1Y69DG10OnJfqWy4UgEAAAhAAUMQUIAGIQgAYgsRyXbvY1WtuVKK39yLjKC+Kzd1KC48brXSxreG62OG4S79y7pMsI3GR5lia1m08mm008mmuDT0NjJnVGoiG0dnVKTgqsXGU4RqKL13JN2uuD915GbKfxUmghNSujPURoOmjpEE2uMvRitrhv+xk1Wff3xO1lfD3/AGSNRPhYkjNPsBNNHYEt3kJoTZ6J2F/7VLlOa9b/U8t4hFrUO/Yx9b+7+EdAyiVCDAQgpgLabzj5HX/AJFZNjXJVU8yvqFbaNHTqluTpyOssvh6dRXI8cevI2yaeevgYsrNGKS4RnpI4o6myjtrDuUbw+KOafJrQMcnCakjmDXEuGR2l+JSpV8lKNlNLO29ZSXhK3qa2tSnBZI8MztI3izSwvvwZcNmjLRoMyyhmAuq+CdOW7JPho+4t6TL0T37lPVYuuHujZG0YoAAhMAABCABAIAAYxCAAAQlsBQxmx6FWpCpUpQlODTjJrO60vb4kuTudfFmo9N7Hccs4ppPY477VMJ/YVbf3lNvylBfxmhoXcXH0L3h8vqicTF+6u418cvKjREdp+gySvzZ3b9QGjpWBkizsCaa5S8B2vc5Z2H2d1op1oe/d7s7P4bK6ds9c16cjA8Xx+aM1xwZ2ui9mdozHM4iwYCuFgT2lC8L8mmdzj5kyTE6kaqORXy05UvU04bKyNTE7vyINW31UT6WNxsnGuUJxouQ3Vl3D1LkRzOiy45CaIU9zmMZiJUZzjut06ytl+WS0l3frgWsOW8Usb/BNLCsjjPvH+jc4PRFZBNFqUTrkhuiM45DvY6RZwVW6s9Y5eHA2dLm+JDflGNrMPw8m3DLBaKgCAAAQgEIAHYAIYgAQCAQCAZqe1WzfvGGqQSvJLfh+/HOy71deJZ0uToyL3JtPk6MifY8gjo11N5cG2QchdR0hxmSKYE4yJFIDJFkiYjLGfRv0O0xM2vZ3HTp14NONOMmoTbW97raytwzSz4FTX4/iYX5eN1uV9RjUoO9z05nkzGIsHuIicgWsVG8JLoyTNfQ6O8bqSs5z2vUq41czdmksdoK0N5M78QjxIg0c6k4laim9TPa6lZf6ul0bfBuxWaOJST2NjFoTRHuavbkV7OfSL+RzFbouY1Rlw87JPg0h9yJonPFWY0cOJCWMGdKItn4r8VLmmvqXdC6yV6lTX47xX6G6NazDAAAAAQCEAgAAAAYCABCAAAAA8q7Z7J9hiZOK9yrepHo2/ej4P0aPQ6LN14zY0uXrhT5RzdSJNOHdFtEFLn6Eaa7jM0LPSSXSWRPHofD/kRl3WuHlmvQnUJLlBZKMzpMDLFy4Nf6W/mzvztVt/s5pdz03s1jZVcPGVSanU95TaW7mm7XXO1jyet07xZmqpGLqcahNpLY2TKdlcQhl1k0l5QRydelaV+pVhDolH0Zt4snXicX2M+9wLOsXVBoq4JdM0zEtTHxVwzTycFylMUoiVFqnVK8lRJFUPEpOD7mcNEkZNsp7Nq71KPNKz71k/kdTVMc1TIVnZgiMqOtd2O6OlGidKe7JSWqafkd45OM0yLOuuDidYmbtnmgFYAAAACAAAAEwEACAAEAgAGAGl7VbE+9Ukk0qkG5Qb0d/ii+Sdl4pFrS6n4Ut+GT6fN8OXseT4mlKEpRacZRbTT1TWqZvJ2uqJtRaatGFRT0yfIajGfGzHZGULao5liadNDslCC6ruyO4R9GwLNOiuLfmyzGHq2Iswwy6+ZYjjfqJl3Z+IlRnGcNYvzXFPoznNp45cbhIiyQU4tM9GwGNjWpxnDR8HqnxT6ni9RglgyOEjGyQcJdLLBCRl0moDQ7To7snyea8dSLpuFVwy5p50ylJ2OMjlvFk8UrsmmjMa6ZGm/NGyUZWJWtiCPNE417FaaLaRkjiU9SFxJEthrdje3F38znc4dlSpUuztIRhjCz6HVjbtE6mgI45Ok2ZU3qUH0t5ZfQ3MMrgmee1EenJJe5aJCEQrAAAAAQWACAQmADAQgBsAAQCADz77R9n2qU6yWU04Sf+OOav1cX/tN3wzL1QcH2NPQzuLj6HFypl+WPuaAoza43XJ5ijknDZ7r3EZIOL1vHuzRZhLHL2GWIQf5Wn3a+pMsclumKzLG61T9TpX3Dknv+H65HTmkrbpe4jqOytGrBuTvGnL8j/M+Dtw+p4/xrxbTzahjXU1y//nqRZ9L8Re/Y6T7z0ZifOQM/5HKbi5pFIobYpXjfl8mJ7P7kuN7mhkiCb3VmhHgk3pYoZk1Lcv4HcaHc6i9jhwqRgqPP/khkW48EVM4o7TMtOfNnDRzJ2TTCiMe6AxVskNHNG67OzvR7pNfX6mvpv20YmuVZmbMnKYBQCCgAAAQCBgAAIAAQCEADAQAUdubOWIozpvVq8W+E18L+nc2T6bK8WRMkw5HjmpHkVSDi2pKzi3Fp8GnZrzPVQlas3U7VoW5c66VIZjcFos2cdCWwyO8ovm/REeXV49P9T39EdRi5cGelCdR6tLoYuq8ZzS+h0iWOGK5Oj2NsyEGm1d83med1WqyZfqkzuXFI6SFbRIzmiGjJ7V9PU5oKOjPUnlyNSN00+KscTVqhp1ucvWhuycXwZWctlZo4t1sRjmitqFsmXdO6bQJkEXsWWt7K1djJoIioaEdg2zNFnJwSpyuAPYsRRyclfFSOkdUbjsw/w5fvv5I1dJ9H5MTxFfqr7G4LJQAVgAAAgAAEwAAAQAIQAAAACEAhAcL252HP2n3inHei4/iKOsXFfE1xTVs+hs6HWRjFQmzS0eZV0N/Y46o76O3zNvr6l5TQRjlPhBd7KOr10dOumO8v6O4QcueB0aB5rLlc3bLKrhG4wVNIpzdgbfDVrFWcTlov02QM5Mu/LoLYNjrj0jPKAJgaLbdK01LmVmqk16lzTz2ooJ5kE15dy/jfnTIp5lNF9ruRnTuwbGpGSNBEbYm2N07fyObFY6cRhyT32FHajsVsXK53FAlRuuy6/Cb5zfokjV0y8hh+Iv8AWr2NuWEUAEAwAQAAgAAExAAAIAEIAAAABBWwEZxTTTzTTTXNPUcW4tNAjz6j2Kk8S1K/sIO+9o5rVRjx6OXfbPTTzeIeRLH9T/0aj1i+Hfcn2r7OxpSVSlFRg8nFKyjLouCZkZJPlk+h1TmuifJoqdMhcjRTLlJEUh2W6UcyKTE2W4Ttx1Img5M+++ZHQqO2PRnkwB0wKW1ae9DqsyvmVVJEuF1I0ajkiCcK39TSjPYbhmUHszQ6riZIQEcqRldMhkSLcwVAG0K9kMUeTE6yOlFkm5r8XiVwJoQDg7HY9D2dGEXra773n9TVwx6YJHmdTk+Jlci6SMgAQAAAIYAAgoAYAIAELuABQCuIAuACGAriATYAYsRRU4uMldSVmJpNHUZOLUkcDtLZ7o1HF+D5rgyo006PRafMssLRW3TmyYsU58yNoLLMJXI2CM/64EdBudwego8oMbAjUV01zVjiatAvU5itDdbXJlFydUauJ3uZIQuVXHcuxnsW6cBSW1DirZB+vgVmWkjC4cxCZCpC40zjg12Kg7aEsGdpmPYuC9pXimvdXvP/AC/1sXcMeqVFbXZujE677HeGh2POAFAAXsACAAGAmIAAQhiDsAAAgABIBAAmGwCEAmPYCLOQNftnZ6rQy+OPwv6Poczh1IsabO8UvbucXOm07PJp2t1Kh6CMlJWiNg5OjNSmRtAZd5HNAehG4eUAGIAYGm2rTSmn+0vUqSilJr1LeGbqitSK3T2NFSszxqZHGZKi1iQU4lGRZJTVjg4ZjlSv/QDgpYynrkSRYdRa7MUbSqPol5v+hqaPuzL8RlfSjoS6ZYAAAACGAMQBYAIBAwATAQhiY+QEAAIBXGIQhiDYBXEBEANB2i2ff8SK/fX/ANFfLDujS0Oor9OX4OfSIDW3ISQjoN7vChHpJsHlBgABYFDbELwvyZBmXDJsL8xq6bKj2Zpw3LEWQ5HHsW8djhLo2UpFkzWvwI2cNk4JCOGjX7RZJAVF3s9C0JPnL5L+ps6NeSzH1z/Ur2NqW2UgEAAACQAMAEACAAATD7gI5GIYCAAEgEAhBuMQUIixDEAEZK4gOT2xgPZSuvglp0fIq5IdLNvSaj4kafKNfJXIi6mPcQWx2eiXNjueUGAAMCrtNfhy7iDULykmJ+ZGlp6Iq5dzTwlncKky3BlqCy8irIlTLG4iJna5MNWPuvvEhvk12ORLA4fBf2F/Zv8Ae+iNvSftmHrf3fwbJFplMVzljGddgAj7gA2AAAXAAEAmACChiABMQgABMQxMAIsLEJi7AIQCHQGDGUVOEoy0a9Vo0czSokxTcJJo4oos9HYxHR//2Q=="/>
          <p:cNvSpPr>
            <a:spLocks noChangeAspect="1" noChangeArrowheads="1"/>
          </p:cNvSpPr>
          <p:nvPr/>
        </p:nvSpPr>
        <p:spPr bwMode="auto">
          <a:xfrm>
            <a:off x="271463" y="122238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b="1">
              <a:latin typeface="Times New Roman" charset="0"/>
            </a:endParaRPr>
          </a:p>
        </p:txBody>
      </p:sp>
      <p:sp>
        <p:nvSpPr>
          <p:cNvPr id="52231" name="AutoShape 8" descr="data:image/jpeg;base64,/9j/4AAQSkZJRgABAQAAAQABAAD/2wCEAAkGBxQQEhQUEBQUFBQUFBQUFBQUFBQUFRQUFBQWFhQUFBQYHCggGBolHBQUITEhJSkrLi4uFx8zODMsNygtLisBCgoKDg0OGhAQGiwkHyQsLCwsLCwsLCwsLCwsLCwsLCwsLCwsLCwsLCwsLCwsLCwsLCwsLCwsLCwsLCwsLCwsLP/AABEIAN4A4wMBEQACEQEDEQH/xAAbAAACAwEBAQAAAAAAAAAAAAABAgADBgUEB//EADoQAAIBAgIHBAgFBAMBAAAAAAABAgMRBCEFBhIxQVFxIjJhgRMUQlKRobHBI2JykvAH0eHxM1OCFf/EABsBAAIDAQEBAAAAAAAAAAAAAAABAgMEBQYH/8QAMhEAAgIBAwIFAwIFBQEAAAAAAAECEQMEITESQQUTUWFxIjKRgaEjQrHR4QYUM1LwYv/aAAwDAQACEQMRAD8A0omefIAEACNjSb2AzGktcIQbVGHpLe03sxfTK765HZw+DSlHqyuvbua8elcuWcnH651ZJKklT5vKbb8LqyXkaMXhWGN9bv8AYvho4p/VudzVPTzxSlGpbbhZtrJSi9ztweRzNdpI4XcOGZ9TgWJ7cM0BzzKQQyAAAAgmAGIQAAAAAQEYwAxAKFgBiAVjsQrIjFYL3ASQNgIxPkRXIrfuMpmVSjaGimZD4RJFLBk0aw6ZSQYEEBn9ctJeipbEX2ql10it/wAdx2PCNN5mTrlwv6mjTY+qVnzyrUPRZZHWijxOebMXVuSNp/TOi269Th2YLrnJ/VHG8RndI5+ul9sTeHLOeQGABDIwEAQwCEAAAICAAGAAEAofIAYAKxWArGArI2AjAQjBgVSKm67AVTZW5bDRTMg9yaKmRJmrOsUkEAR03sB8w1lx/p685eyuzHouP1PaaPB5GBLu+Tq6eHTE4OIkRzPsazybVzF1dT2EbrVDWKhh6cKMoyTk25VMrbUua5LJXMer0k8n1pr4MGp085tzN5c4pzwiAAAAQEEAGAABgAAAICAAogAwADABWIBWIBWAFbG0IRkaArkQlx7gVSKmyRTMh7kkVWIblqSNYdczkCgOfp7F+hoVJcbWXWWSNmgw+bnjEnjj1SSPlVRnsMjrY7UFseGqr+Bz8u+5IoeRn4VANGT4ElKkPg+4YKLVOClvUIp9Ulc83kf1OjgSe7LisRBDAAiCGANhAACC5AAABgAogAxMAMAFYwFZEBGIQkiTYCMjYFciqQyqRBxGimRWySKmH6E6NYdaikgkBj9fcblCkn+eX0j9z0XguGk8r+DXpYb2YaqzqzdnUWx5KrMOWVuhnmauymrYGg1M0T6ziY37lK058sn2Y+bXwTM+pyqENuTNqcvRD3Z9bOE2cggDAICAIAmBAGALEQAAIBRAAAAwADEAobgKwARiARhfqAjFQFcit87AVSK2hlMyDuySKmFEjWHUKgSdt40m3QHyrTmNdarOfN5dFkj2+DEsOGMEdbBDpVHIrNlOSzUeWo8t9zFLbexFUVxZFKlbGfWtSdF+r4aLatUq9ufPPux8lb5nF1mZznXocfU5OubrhGgMdlAAYECxAFsMggIAAYNiAAEYMAAABfACsAFEAGFAIxOgFYrQCMbARiEVyISdDKplUmNFMiHG5JFTI9TJ0aw6xSeLTNTZoVWuEJGrRRUs8V7k4K5I+UVD2eWXY7ONFM2ZZPsWHPxVkznZnUgOhq/o1YmtCMnamu3UbyUacM5Xfy8yGZ1C0U5p9EHXPY0OsWucqjdPCtwprLbWU5/pfsx+fQp02ijH68m7KMGlS3nuxNS9LVfWYU9qUo1NraTbayi3tZ7nkWa6GN4rrclq8UfLbrc+knnmzlgHyBBMQBAQAAIZBiICADABRABgAGACsQCsEAjEwFYAI0KgKpEHuBXIrlYFMitptE0ylj3JUas6fBUcPXKvsYaSXtNR+7+h1vB8fVnv0LsCuZ83cHJ5Js9LNNs68WktymtlvKMmxO74PHKLk7RSbdrLm3uSMPqLhHV0zGGF2sPRk5N7Pp55K8ln6KNvZTzfN9CnG3N9TVen9yjHeSpv9P7nIS4vcXv1ZoPoX9PtBuEfWaitKcbUlxUHvk/GWXkvE42u1PV9MTm6vN1PoXbk2ZzjEQQEAQBDIAgCGQYAEIgwAxAKCAViYAYAKxAIwAVjArYkmBXIgxFUimXBJFUiKvkkVNkelErNUdRlRlNe6yUacXzlJ+WSPQ+BQ3lJmnTLdmFqYt88jtTyq9jpxghJVE9+4qlJPknVHjqZSvHK1mn05MxSSt0HYpzbvvb3tkUq4BI0GpmrnrlVyqu9KnZyj78nuh4LLM52syuHfkzanP5apcs+rxVlZZJbktyRyG7e5yiCAgmBBCACGAAIKgAAEBAAYiMVgKwAAAKxUArEwEYUArFwAjJJgVyKqXYCqRXJ7U2NFEyvbsSRWx9JKzUnSKj5/rziVKts8IRS83mz1vhOLo03U+5u00fpswtSo22/GyKsk5NuRvj6Ep1Wt/wIRm1yyR62lJZF7pqwPNsO6SabeSXF33FMtuWNn2LVnRKwlCMPafaqPnN7/JbvI8/qMvmZGziZsnmTcjqmcqADGQViAIZGDYAAACAgWABOwIMQGAwMLEKxABhwArEAjEAjHYCMAK5EJX2EVSKX8kimZCqJIqZD9Cw1NSeym3uSb+B2YR6pJFB8k0tifSSnN+02z3UYLHiUfRHXxxpUZ7ES3JefU5OoadRRahYQy3IqjBdPBIuw7tu/wSxpruM02pOGp1MXFVFfZTnBZNbS3Np8t68SjWt+VsZ9XJrHsfUjgnJIIQAGAQEACCAA9xAItjIFgAAIAgMAAxAKwAAAKxAIwqgEYMBGL1ArkytyvYCqRXJJcjRTIrW7JIqYUTNJjo3pzXOEvoztad1li/cqjyfI5q+R7x7o7MTw1cKr8jHk08ZMnZROKjx8jNOKxjQsdp522V4lNze9UiRpNSb+t0WvzX6bLKNV/wALbM2q/wCJn1Q86cgAhkGxEAACAADIIAABBAAVCIAwMBAYAKwQCsWwCsKAViYCMdAJIi0BXIjP2ApkVNtjRVIgr7EysjROzUNXOvF7plB8lxtPZqTXKUl8z3mB9WJM62N/Sjl6RXLezPqv/kujyeNKS9powfxPUmBVJJ9rtFayTT+vcDTam1VHE0XwcnH4xaFqYqWGVGfVK8TPqp5xnIAICCYAH8AQAARGABEEMAbgQSEAYEYAKKxgYCFYAKxWAkhAKx9gEZERVIg/YZVIqbQyqZC72JpFTQrokao6y3ZSfMtP0rYiqvzP5nt/D5Xgj8HRwv6UcfHQyuXZlsaUzwLMw11FiZJJWzyIzSrcZ69E13CcZL2JRkvJ5lFdUWiGSPVFr1PstOakk1uaT+J5ma6W0cOqGIAQAAIAABBAAVgABkACAIADAAgMQxRCAw7gKwoBGK2gEYvcBJAwK2Qra2BVIpdjRVMTJoqYiRqTqlJ891qhbEz8bP4o9h4VK8CN2D7EcXGPso6EuDRHk4lapJ7rf2OTlzTk9jQkgUqjXeW148SuE5X9SsZ0MFNN2vvy6Frd8ClxZ9U1bq7WGp3zcVsv/wA5HnNZGsro4uZVkZ0zJZWAAIAAEABAQVAAYEI/AwAxEGMAhAYAKxAKwADABGIBGHCAWQ3QiuRXdDKZFLkNFUiHyTRWxKTJ0ag6qKDB66K2IvzhE9X4Q/4Jt0/2max0rpHTyNVRpxnLlDkc2UEuDSiWEMenK24VpAa7VfWH0L2Z505PP8j97oZtVpVmja5MWo0/V9S5PoMJppNO6eaa4pnnnFxbTOYEiABAQAALYCCAFh0Ak6ij3ml1aRKOOb4T/A0meWWlqC31qf74v7ly0WofEH+CflTf8rE/+zQ/7YfuJPQamvsY/Iyf9WemjXjNXhKMvGLT+hnnjnj2mmitxa5HKxAYmArABWACsAEZFoBGDQFciMgK5FL32GtimZBk0VsjRKzUHXKTCa95Vo+MPuz1HgyvC/k26b7WZXFO8Tp5lsaorc5c52OTPI0y9FTqlDyskPCZKMgPbh6tjRCSEzZapaf9G1RqvsPuSfsvk/Ay67R+YuuHJh1WC/rj+puTzzVHOIIBKk1FNyaSSu28kkuLHGLk6jyHJlcdrtBNxow2uUp3jF+Kjva+B2dP4Q5U8kq9kbseik/udHBxetGJqZOewuVNbPz73zOlj8O0+J/bfzuao6XEu1/Jy6mNm77U5y/VKUr/ABZrUIR4S/BeoRXCRU6ibs9/Bk+tcEkqGjPOwdVMC2FQOodHpwuKlTkpU24tcV9+aFkxwyR6ZKyucFJUzX6K1lhUtGraEufsvz4Hm9X4TPH9WLdenc5mXSyhut0d25x2mnRkFYgFYX2AViAVgAjF7AVyK2BXIgxopmVVZMrYiZpzrUUGG1//AOSn+n7np/BXWJ/Ju0nDMhXeTOrm+019zmVDjZEWopZlYxoskmMvpSL8ctwOhSndG2EiJvNT9O+kSo1X20uxJ+0lwfijj+I6Kn5sOO5zdVg6X1Lj+h1tMaepYbKT2p8IR3/+vdRj02hyZ96pepRiwyyccGC0zrBVxLtJ7MP+uO7z959TuYdHiw0o7v1Onh08cfyc1wy+ngdDp2NB5pVufDJlEsq7jKZ4izXL+5S8/TIGLVqfIjlyegF9Gtd58i2OW3Q0XwkWWSPVSLYoiyy5ZSInv0dpmrQyi7x92Wa8uRi1OgxZ+Vv6oz5dNCfszVaM09TrWV9ifuy49HxPOarwzLh3W69TnZdPLH7o6bOa9ygVgAjEAjEAkiEvQCqRU3W1kkVyIWrJIqY1Al1GmOpyUmH/AKg9+H6Puel8GX8GXybtGY2s8jq5n9JtS7HgmcmZMpkZpUSGgSigL4ovSoRfSkXRYHrp1WmnFtNZpp2afU0KnsJ7qmUYibu22227tt5t+LYpy6VsCSWw1FZZ5hii+WSLJTsWSlQzkYyraXU4+pzdMgPOlKTyjJ9EzGpyk9kwPbTwtSSzjbrZHQhjzTX2sD1UMC07tryNWPSzTuTodntp0kjXGCQmywspiIMCXACXItCo6WE03Wp2tPaivZl2l8d/zMGfw/Bl3cd/VGfJpoS7UaPA6wUqllJ7EuUt1/CRwNR4Vmx7x3j+5gyaaceFaOpc5jTTozisi+NwK5EJPawK5Mrb2GVSIMmitiJGmOqUmI18l+JBNO2x3uDd9x6jwNxeOS7m3S8GGrTsrM2Z57dL5OhW9nml/OZglv8A+3JCPy88ip7+/wCwAUVy+ZHpX/UBk1/GO0BdCZbCQy6My+MgC5Xy3lm0tqAuU7FypKgC6g9gHhJMShB8oY22WqlwAdobfoAHUI9QDQmNMGNtD6goG0AEuAA2iNoAqQWFDXCrItHv0dpmpQyXaj7rf0fA5+r8PxZ1vs/Uz5dPHJ7M7uC1lp1JKMouDeSvZxb5XODqfCZ405Rdr9zFk0s4K1udeRxmvQylcit7ckkVyINE0VNjXwOjTHVKDHa/3vT5Wfxuej8Da6ZGzSdzB16d/wDR0c8U3udKJ53S6/AxyxrsyRXJfz/ZTOL7gVOHh9Cl42+EwDGi+XxaCOGfZAXwoPjKK8zRHBIexaqdvav0TLemu4EwrybJ6d2rEx51S2UkgQu1zIdXdjHjVJLIhhdYfmAD01+IlksLI6+QvMTVgGNYFkGWqsWrJYhHWv0+pF5PwAbt8beCDqb42CixZD4GHaHYBUw6hBVZPwY+pMVD3BxtbiOthNYKsO9aa5Oyf7kcnUeD4MluP0v2Ms9JB8bHUw2sFOffvB+Oa+KONqPBc8N8b6v2M0tLOPG57qeJjPuSjLo0zlZtPlx/fFr9CroceUQo6h9Jpzr0ZjH6/XvS6SPReB8SNmk7mLmnz+R2cnV6nRRVsyMv1ehYBp8UL5QFMorkiqUYgLsx5EemAF0IPkkubLIwb4iHyGVtzbk+SJSSS3YHPqXg3k0jnOUsTdcAeiFOeztqFTZe6WxLZfSVrMS12FfzK/kR5pVbinqOruNCuoyrz2u4CupzZF5m+WAPSp8cuQedfwA6qv8AsT/3DfIwqsSWa/kB1Vut+XF8+hdHM2v6sC+nL/C5eLLoS/HYC5VeWZd5iW3cBlMl1AHbH1AR1BdaASeZGTEPhqvB8CWOV7MZ6FIutdhEuIaGoRcpxS3toy6vJHHilOXCQnHq2NpGo7bvqfOZZ022Zv8AZS7M1Z3UccyOvq/4nw7SPReBy+5GvScsxsmdyZ0olbtzZna9ywSSX+2RcF/5haKJTXBN/pX3KG4Lv+BWBSa92Hi3diUmuI17sP1PdgNFVa6vTp1aq5pWj5SlZPyKJ63BB1kyr4X+CEskI8gxUZUcqlKdPh24tL47mWYtZpZfZJN/v+OSSl1cHY1N0J61U9NVs6VN9mLs1KfiuSOP4pqZT/hp7d/7GXU5+hdK5NBr7piphaEVRsnUbhtW7sdn2VzMWmww5rgyabH5k/q7HyJmg6wrZFsC7D4WdVpU4Tm27JRi5fQqnlhHdtfkHtyNisJOlLZqQlCXKSa+pPHkhP7XY+d0KkaFwAbhQDqXL5k1MZYqn83fFl8coDqr428EvuWxy7bOv3YgqpyuS81dhh9KHmiJ6UXmgD0qF5qAajUs7k8eT6gOgnyN642ALmFgdLV+Ha230X3PLeP6t9Kwx+WXQW1mqjXR5CiVGnPSnlTLa7YSpUUNjNXa2crX52Z1vDtfg09rJtfem/6GzSU20Zyjq1Vn3pQh5Xf88yes/wBR44OoQv8AY60MV72Wx1Yd7OoreEP8nNf+qciW2Jfllrwr1Z6JaqwXeqSfgkkvuZMv+p9TNUoxX5f+AWNDw1bpPg7eMmznz8Y1c+Zv9Nv6BxwjoaO0FSp1ISUU8+KT+pXi1OTJkSm7KNVkl5TNWdZRSVI4DbYtSCkmpJNPJpq6fkRcE+RptcFWFwsKUdmlCMI3btFJK735IIxrf+u45zlN3J2eXTeiaeLpunVva901k4vg0Pqkt4vcniyvHLqRlaP9NqKledapKPJKMX+7P6D8/M/Rfk1vXekTTaN0Fh8MrUaUY/mfalf9crsqePqdzbZmnqMk+WdASxxXCRU22U4nDQqLZqQjNcpJSXzG4p79xxySi7izH6y6lwktrBwUJLfC7SkvC+SZfhzvG/qba/LN2DVu6yMwWLwc6UnGpFxkuDVv9nRx5I5FcXZvTT3RRYlQyNiodguHUIeEyyOR8UBJTJOdALt9SvzH6iHjN9epNZH8jLYr+IujfpQxo13HcWrO4cAW+t7SzVi9alNbio7Wi8RspZni9fJ5c0pGpKlR1PXjn+WLpPoVzvcI8qcvTL7ph1T3Rr0f3nP27HPzWzvx4GpSV8mZJWSbLJxckRsiSCAgyxS3Pk0W4XU0yrPG8bXsdlM9EjzoBbgQAAwfoABAASoAC7jBcLAAqA8OlNF0sTHZqxUuT9pdHwCLcXcXTLMeaWN/SYHTeplWk3Kj+LDku+uq4+Rtx61cZNvft/g6eLVQnzszMyg4tppprenk15G1SjJWtzSI+g7XdACT8iPX2SAW4r7CAiPcZdBovhQyx1FYu640BQ5FLn3EWrKyK9TNwxbFkeT34atY4ElZcj1qqVUS3Prp0+55E5OnH3WYNZ9yNmj+85W1dGLId6GyDh4W47jLJ2T5PS5ZogDLoJiK5DOWQ0VtWdWhPain4HpMb6oJnnZqpND3JESCvcAXF7gAQAYUAGFbAK2J+oAuAAbE6ADYmwPDpHRNGuvxacZeO6S6SWYknHeLr4L8eoyY/tZl8fqFF50Krj+Wa2l+5Z/Uvjq8q5Sf7P8AsbIa5fzL8GZ0xq3iMMryjtR96neSXVWujRDVRls9n7mmGbHk+1nGUrmlMtAg7gMkPcB5cib4oANBQy6hZvMw63I2+lFkOLPTGnyOc36lhYpsjQz7Rc3nkzlawr8O/JmPV9ma9H/yGfhO3iuD+xhmtjvwPVRqLiY5onR0KLT3FbEyyVuAkQorlvJWRPZomreLi98X8jtaKfVjr0OJrYdOS/U91zWzIQYAYnsACL4AAWArCgBcEABDAG4AZEQBgBiruArItXyM5+I0PQm7zo0m+bhG76uxWrj9ra/Vly1GVdzP6U1IpVHtUZOk/dttQ8le6LY6vJDZ7/PP5NOPWtKpo4mK1LxEM4unNLk3F/Br7mmGvi9mmv3NMdVifczkm02uKyfgb+r0NCAxtugOlg6CtmcXNkcpNmhLY9Xqvusp6/UYNhjtDs+wnRZ5M8OmI3psyapXAv0zrIjH1aezu3b7f2MN7Ho8bPRRnu2s/HiZ5oss6GHr7PMztCas9tOd1crog0Ce8mkRBo+parb3kdDQyqdHP8Qx3BS9DtHWo5ALiADYr7AQa4AVsQEYK2AoqoYCKADJNABkQBcExCtkHLYYtyN2ArZB0ArZDrGK2MZztI6Jo11+JBN+8spLzWYY5ShvF0X48+SGyZkdJ6q+gi5qakk+7Zqy4Z3dzRLXyn9NUdPBmU3VbnOpuxU0b6L4VSDQFtyNCo//2Q=="/>
          <p:cNvSpPr>
            <a:spLocks noChangeAspect="1" noChangeArrowheads="1"/>
          </p:cNvSpPr>
          <p:nvPr/>
        </p:nvSpPr>
        <p:spPr bwMode="auto">
          <a:xfrm>
            <a:off x="406400" y="274638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b="1">
              <a:latin typeface="Times New Roman" charset="0"/>
            </a:endParaRPr>
          </a:p>
        </p:txBody>
      </p:sp>
      <p:sp>
        <p:nvSpPr>
          <p:cNvPr id="52232" name="AutoShape 10" descr="data:image/jpeg;base64,/9j/4AAQSkZJRgABAQAAAQABAAD/2wCEAAkGBxQQEhQUEBQUFBQUFBQUFBQUFBQUFRQUFBQWFhQUFBQYHCggGBolHBQUITEhJSkrLi4uFx8zODMsNygtLisBCgoKDg0OGhAQGiwkHyQsLCwsLCwsLCwsLCwsLCwsLCwsLCwsLCwsLCwsLCwsLCwsLCwsLCwsLCwsLCwsLCwsLP/AABEIAN4A4wMBEQACEQEDEQH/xAAbAAACAwEBAQAAAAAAAAAAAAABAgADBgUEB//EADoQAAIBAgIHBAgFBAMBAAAAAAABAgMRBCEFBhIxQVFxIjJhgRMUQlKRobHBI2JykvAH0eHxM1OCFf/EABsBAAIDAQEBAAAAAAAAAAAAAAABAgMEBQYH/8QAMhEAAgIBAwIFAwIFBQEAAAAAAAECEQMEITESQQUTUWFxIjKRgaEjQrHR4QYUM1LwYv/aAAwDAQACEQMRAD8A0omefIAEACNjSb2AzGktcIQbVGHpLe03sxfTK765HZw+DSlHqyuvbua8elcuWcnH651ZJKklT5vKbb8LqyXkaMXhWGN9bv8AYvho4p/VudzVPTzxSlGpbbhZtrJSi9ztweRzNdpI4XcOGZ9TgWJ7cM0BzzKQQyAAAAgmAGIQAAAAAQEYwAxAKFgBiAVjsQrIjFYL3ASQNgIxPkRXIrfuMpmVSjaGimZD4RJFLBk0aw6ZSQYEEBn9ctJeipbEX2ql10it/wAdx2PCNN5mTrlwv6mjTY+qVnzyrUPRZZHWijxOebMXVuSNp/TOi269Th2YLrnJ/VHG8RndI5+ul9sTeHLOeQGABDIwEAQwCEAAAICAAGAAEAofIAYAKxWArGArI2AjAQjBgVSKm67AVTZW5bDRTMg9yaKmRJmrOsUkEAR03sB8w1lx/p685eyuzHouP1PaaPB5GBLu+Tq6eHTE4OIkRzPsazybVzF1dT2EbrVDWKhh6cKMoyTk25VMrbUua5LJXMer0k8n1pr4MGp085tzN5c4pzwiAAAAQEEAGAABgAAAICAAogAwADABWIBWIBWAFbG0IRkaArkQlx7gVSKmyRTMh7kkVWIblqSNYdczkCgOfp7F+hoVJcbWXWWSNmgw+bnjEnjj1SSPlVRnsMjrY7UFseGqr+Bz8u+5IoeRn4VANGT4ElKkPg+4YKLVOClvUIp9Ulc83kf1OjgSe7LisRBDAAiCGANhAACC5AAABgAogAxMAMAFYwFZEBGIQkiTYCMjYFciqQyqRBxGimRWySKmH6E6NYdaikgkBj9fcblCkn+eX0j9z0XguGk8r+DXpYb2YaqzqzdnUWx5KrMOWVuhnmauymrYGg1M0T6ziY37lK058sn2Y+bXwTM+pyqENuTNqcvRD3Z9bOE2cggDAICAIAmBAGALEQAAIBRAAAAwADEAobgKwARiARhfqAjFQFcit87AVSK2hlMyDuySKmFEjWHUKgSdt40m3QHyrTmNdarOfN5dFkj2+DEsOGMEdbBDpVHIrNlOSzUeWo8t9zFLbexFUVxZFKlbGfWtSdF+r4aLatUq9ufPPux8lb5nF1mZznXocfU5OubrhGgMdlAAYECxAFsMggIAAYNiAAEYMAAABfACsAFEAGFAIxOgFYrQCMbARiEVyISdDKplUmNFMiHG5JFTI9TJ0aw6xSeLTNTZoVWuEJGrRRUs8V7k4K5I+UVD2eWXY7ONFM2ZZPsWHPxVkznZnUgOhq/o1YmtCMnamu3UbyUacM5Xfy8yGZ1C0U5p9EHXPY0OsWucqjdPCtwprLbWU5/pfsx+fQp02ijH68m7KMGlS3nuxNS9LVfWYU9qUo1NraTbayi3tZ7nkWa6GN4rrclq8UfLbrc+knnmzlgHyBBMQBAQAAIZBiICADABRABgAGACsQCsEAjEwFYAI0KgKpEHuBXIrlYFMitptE0ylj3JUas6fBUcPXKvsYaSXtNR+7+h1vB8fVnv0LsCuZ83cHJ5Js9LNNs68WktymtlvKMmxO74PHKLk7RSbdrLm3uSMPqLhHV0zGGF2sPRk5N7Pp55K8ln6KNvZTzfN9CnG3N9TVen9yjHeSpv9P7nIS4vcXv1ZoPoX9PtBuEfWaitKcbUlxUHvk/GWXkvE42u1PV9MTm6vN1PoXbk2ZzjEQQEAQBDIAgCGQYAEIgwAxAKCAViYAYAKxAIwAVjArYkmBXIgxFUimXBJFUiKvkkVNkelErNUdRlRlNe6yUacXzlJ+WSPQ+BQ3lJmnTLdmFqYt88jtTyq9jpxghJVE9+4qlJPknVHjqZSvHK1mn05MxSSt0HYpzbvvb3tkUq4BI0GpmrnrlVyqu9KnZyj78nuh4LLM52syuHfkzanP5apcs+rxVlZZJbktyRyG7e5yiCAgmBBCACGAAIKgAAEBAAYiMVgKwAAAKxUArEwEYUArFwAjJJgVyKqXYCqRXJ7U2NFEyvbsSRWx9JKzUnSKj5/rziVKts8IRS83mz1vhOLo03U+5u00fpswtSo22/GyKsk5NuRvj6Ep1Wt/wIRm1yyR62lJZF7pqwPNsO6SabeSXF33FMtuWNn2LVnRKwlCMPafaqPnN7/JbvI8/qMvmZGziZsnmTcjqmcqADGQViAIZGDYAAACAgWABOwIMQGAwMLEKxABhwArEAjEAjHYCMAK5EJX2EVSKX8kimZCqJIqZD9Cw1NSeym3uSb+B2YR6pJFB8k0tifSSnN+02z3UYLHiUfRHXxxpUZ7ES3JefU5OoadRRahYQy3IqjBdPBIuw7tu/wSxpruM02pOGp1MXFVFfZTnBZNbS3Np8t68SjWt+VsZ9XJrHsfUjgnJIIQAGAQEACCAA9xAItjIFgAAIAgMAAxAKwAAAKxAIwqgEYMBGL1ArkytyvYCqRXJJcjRTIrW7JIqYUTNJjo3pzXOEvoztad1li/cqjyfI5q+R7x7o7MTw1cKr8jHk08ZMnZROKjx8jNOKxjQsdp522V4lNze9UiRpNSb+t0WvzX6bLKNV/wALbM2q/wCJn1Q86cgAhkGxEAACAADIIAABBAAVCIAwMBAYAKwQCsWwCsKAViYCMdAJIi0BXIjP2ApkVNtjRVIgr7EysjROzUNXOvF7plB8lxtPZqTXKUl8z3mB9WJM62N/Sjl6RXLezPqv/kujyeNKS9powfxPUmBVJJ9rtFayTT+vcDTam1VHE0XwcnH4xaFqYqWGVGfVK8TPqp5xnIAICCYAH8AQAARGABEEMAbgQSEAYEYAKKxgYCFYAKxWAkhAKx9gEZERVIg/YZVIqbQyqZC72JpFTQrokao6y3ZSfMtP0rYiqvzP5nt/D5Xgj8HRwv6UcfHQyuXZlsaUzwLMw11FiZJJWzyIzSrcZ69E13CcZL2JRkvJ5lFdUWiGSPVFr1PstOakk1uaT+J5ma6W0cOqGIAQAAIAABBAAVgABkACAIADAAgMQxRCAw7gKwoBGK2gEYvcBJAwK2Qra2BVIpdjRVMTJoqYiRqTqlJ891qhbEz8bP4o9h4VK8CN2D7EcXGPso6EuDRHk4lapJ7rf2OTlzTk9jQkgUqjXeW148SuE5X9SsZ0MFNN2vvy6Frd8ClxZ9U1bq7WGp3zcVsv/wA5HnNZGsro4uZVkZ0zJZWAAIAAEABAQVAAYEI/AwAxEGMAhAYAKxAKwADABGIBGHCAWQ3QiuRXdDKZFLkNFUiHyTRWxKTJ0ag6qKDB66K2IvzhE9X4Q/4Jt0/2max0rpHTyNVRpxnLlDkc2UEuDSiWEMenK24VpAa7VfWH0L2Z505PP8j97oZtVpVmja5MWo0/V9S5PoMJppNO6eaa4pnnnFxbTOYEiABAQAALYCCAFh0Ak6ij3ml1aRKOOb4T/A0meWWlqC31qf74v7ly0WofEH+CflTf8rE/+zQ/7YfuJPQamvsY/Iyf9WemjXjNXhKMvGLT+hnnjnj2mmitxa5HKxAYmArABWACsAEZFoBGDQFciMgK5FL32GtimZBk0VsjRKzUHXKTCa95Vo+MPuz1HgyvC/k26b7WZXFO8Tp5lsaorc5c52OTPI0y9FTqlDyskPCZKMgPbh6tjRCSEzZapaf9G1RqvsPuSfsvk/Ay67R+YuuHJh1WC/rj+puTzzVHOIIBKk1FNyaSSu28kkuLHGLk6jyHJlcdrtBNxow2uUp3jF+Kjva+B2dP4Q5U8kq9kbseik/udHBxetGJqZOewuVNbPz73zOlj8O0+J/bfzuao6XEu1/Jy6mNm77U5y/VKUr/ABZrUIR4S/BeoRXCRU6ibs9/Bk+tcEkqGjPOwdVMC2FQOodHpwuKlTkpU24tcV9+aFkxwyR6ZKyucFJUzX6K1lhUtGraEufsvz4Hm9X4TPH9WLdenc5mXSyhut0d25x2mnRkFYgFYX2AViAVgAjF7AVyK2BXIgxopmVVZMrYiZpzrUUGG1//AOSn+n7np/BXWJ/Ju0nDMhXeTOrm+019zmVDjZEWopZlYxoskmMvpSL8ctwOhSndG2EiJvNT9O+kSo1X20uxJ+0lwfijj+I6Kn5sOO5zdVg6X1Lj+h1tMaepYbKT2p8IR3/+vdRj02hyZ96pepRiwyyccGC0zrBVxLtJ7MP+uO7z959TuYdHiw0o7v1Onh08cfyc1wy+ngdDp2NB5pVufDJlEsq7jKZ4izXL+5S8/TIGLVqfIjlyegF9Gtd58i2OW3Q0XwkWWSPVSLYoiyy5ZSInv0dpmrQyi7x92Wa8uRi1OgxZ+Vv6oz5dNCfszVaM09TrWV9ifuy49HxPOarwzLh3W69TnZdPLH7o6bOa9ygVgAjEAjEAkiEvQCqRU3W1kkVyIWrJIqY1Al1GmOpyUmH/AKg9+H6Puel8GX8GXybtGY2s8jq5n9JtS7HgmcmZMpkZpUSGgSigL4ovSoRfSkXRYHrp1WmnFtNZpp2afU0KnsJ7qmUYibu22227tt5t+LYpy6VsCSWw1FZZ5hii+WSLJTsWSlQzkYyraXU4+pzdMgPOlKTyjJ9EzGpyk9kwPbTwtSSzjbrZHQhjzTX2sD1UMC07tryNWPSzTuTodntp0kjXGCQmywspiIMCXACXItCo6WE03Wp2tPaivZl2l8d/zMGfw/Bl3cd/VGfJpoS7UaPA6wUqllJ7EuUt1/CRwNR4Vmx7x3j+5gyaaceFaOpc5jTTozisi+NwK5EJPawK5Mrb2GVSIMmitiJGmOqUmI18l+JBNO2x3uDd9x6jwNxeOS7m3S8GGrTsrM2Z57dL5OhW9nml/OZglv8A+3JCPy88ip7+/wCwAUVy+ZHpX/UBk1/GO0BdCZbCQy6My+MgC5Xy3lm0tqAuU7FypKgC6g9gHhJMShB8oY22WqlwAdobfoAHUI9QDQmNMGNtD6goG0AEuAA2iNoAqQWFDXCrItHv0dpmpQyXaj7rf0fA5+r8PxZ1vs/Uz5dPHJ7M7uC1lp1JKMouDeSvZxb5XODqfCZ405Rdr9zFk0s4K1udeRxmvQylcit7ckkVyINE0VNjXwOjTHVKDHa/3vT5Wfxuej8Da6ZGzSdzB16d/wDR0c8U3udKJ53S6/AxyxrsyRXJfz/ZTOL7gVOHh9Cl42+EwDGi+XxaCOGfZAXwoPjKK8zRHBIexaqdvav0TLemu4EwrybJ6d2rEx51S2UkgQu1zIdXdjHjVJLIhhdYfmAD01+IlksLI6+QvMTVgGNYFkGWqsWrJYhHWv0+pF5PwAbt8beCDqb42CixZD4GHaHYBUw6hBVZPwY+pMVD3BxtbiOthNYKsO9aa5Oyf7kcnUeD4MluP0v2Ms9JB8bHUw2sFOffvB+Oa+KONqPBc8N8b6v2M0tLOPG57qeJjPuSjLo0zlZtPlx/fFr9CroceUQo6h9Jpzr0ZjH6/XvS6SPReB8SNmk7mLmnz+R2cnV6nRRVsyMv1ehYBp8UL5QFMorkiqUYgLsx5EemAF0IPkkubLIwb4iHyGVtzbk+SJSSS3YHPqXg3k0jnOUsTdcAeiFOeztqFTZe6WxLZfSVrMS12FfzK/kR5pVbinqOruNCuoyrz2u4CupzZF5m+WAPSp8cuQedfwA6qv8AsT/3DfIwqsSWa/kB1Vut+XF8+hdHM2v6sC+nL/C5eLLoS/HYC5VeWZd5iW3cBlMl1AHbH1AR1BdaASeZGTEPhqvB8CWOV7MZ6FIutdhEuIaGoRcpxS3toy6vJHHilOXCQnHq2NpGo7bvqfOZZ022Zv8AZS7M1Z3UccyOvq/4nw7SPReBy+5GvScsxsmdyZ0olbtzZna9ywSSX+2RcF/5haKJTXBN/pX3KG4Lv+BWBSa92Hi3diUmuI17sP1PdgNFVa6vTp1aq5pWj5SlZPyKJ63BB1kyr4X+CEskI8gxUZUcqlKdPh24tL47mWYtZpZfZJN/v+OSSl1cHY1N0J61U9NVs6VN9mLs1KfiuSOP4pqZT/hp7d/7GXU5+hdK5NBr7piphaEVRsnUbhtW7sdn2VzMWmww5rgyabH5k/q7HyJmg6wrZFsC7D4WdVpU4Tm27JRi5fQqnlhHdtfkHtyNisJOlLZqQlCXKSa+pPHkhP7XY+d0KkaFwAbhQDqXL5k1MZYqn83fFl8coDqr428EvuWxy7bOv3YgqpyuS81dhh9KHmiJ6UXmgD0qF5qAajUs7k8eT6gOgnyN642ALmFgdLV+Ha230X3PLeP6t9Kwx+WXQW1mqjXR5CiVGnPSnlTLa7YSpUUNjNXa2crX52Z1vDtfg09rJtfem/6GzSU20Zyjq1Vn3pQh5Xf88yes/wBR44OoQv8AY60MV72Wx1Yd7OoreEP8nNf+qciW2Jfllrwr1Z6JaqwXeqSfgkkvuZMv+p9TNUoxX5f+AWNDw1bpPg7eMmznz8Y1c+Zv9Nv6BxwjoaO0FSp1ISUU8+KT+pXi1OTJkSm7KNVkl5TNWdZRSVI4DbYtSCkmpJNPJpq6fkRcE+RptcFWFwsKUdmlCMI3btFJK735IIxrf+u45zlN3J2eXTeiaeLpunVva901k4vg0Pqkt4vcniyvHLqRlaP9NqKledapKPJKMX+7P6D8/M/Rfk1vXekTTaN0Fh8MrUaUY/mfalf9crsqePqdzbZmnqMk+WdASxxXCRU22U4nDQqLZqQjNcpJSXzG4p79xxySi7izH6y6lwktrBwUJLfC7SkvC+SZfhzvG/qba/LN2DVu6yMwWLwc6UnGpFxkuDVv9nRx5I5FcXZvTT3RRYlQyNiodguHUIeEyyOR8UBJTJOdALt9SvzH6iHjN9epNZH8jLYr+IujfpQxo13HcWrO4cAW+t7SzVi9alNbio7Wi8RspZni9fJ5c0pGpKlR1PXjn+WLpPoVzvcI8qcvTL7ph1T3Rr0f3nP27HPzWzvx4GpSV8mZJWSbLJxckRsiSCAgyxS3Pk0W4XU0yrPG8bXsdlM9EjzoBbgQAAwfoABAASoAC7jBcLAAqA8OlNF0sTHZqxUuT9pdHwCLcXcXTLMeaWN/SYHTeplWk3Kj+LDku+uq4+Rtx61cZNvft/g6eLVQnzszMyg4tppprenk15G1SjJWtzSI+g7XdACT8iPX2SAW4r7CAiPcZdBovhQyx1FYu640BQ5FLn3EWrKyK9TNwxbFkeT34atY4ElZcj1qqVUS3Prp0+55E5OnH3WYNZ9yNmj+85W1dGLId6GyDh4W47jLJ2T5PS5ZogDLoJiK5DOWQ0VtWdWhPain4HpMb6oJnnZqpND3JESCvcAXF7gAQAYUAGFbAK2J+oAuAAbE6ADYmwPDpHRNGuvxacZeO6S6SWYknHeLr4L8eoyY/tZl8fqFF50Krj+Wa2l+5Z/Uvjq8q5Sf7P8AsbIa5fzL8GZ0xq3iMMryjtR96neSXVWujRDVRls9n7mmGbHk+1nGUrmlMtAg7gMkPcB5cib4oANBQy6hZvMw63I2+lFkOLPTGnyOc36lhYpsjQz7Rc3nkzlawr8O/JmPV9ma9H/yGfhO3iuD+xhmtjvwPVRqLiY5onR0KLT3FbEyyVuAkQorlvJWRPZomreLi98X8jtaKfVjr0OJrYdOS/U91zWzIQYAYnsACL4AAWArCgBcEABDAG4AZEQBgBiruArItXyM5+I0PQm7zo0m+bhG76uxWrj9ra/Vly1GVdzP6U1IpVHtUZOk/dttQ8le6LY6vJDZ7/PP5NOPWtKpo4mK1LxEM4unNLk3F/Br7mmGvi9mmv3NMdVifczkm02uKyfgb+r0NCAxtugOlg6CtmcXNkcpNmhLY9Xqvusp6/UYNhjtDs+wnRZ5M8OmI3psyapXAv0zrIjH1aezu3b7f2MN7Ho8bPRRnu2s/HiZ5oss6GHr7PMztCas9tOd1crog0Ce8mkRBo+parb3kdDQyqdHP8Qx3BS9DtHWo5ALiADYr7AQa4AVsQEYK2AoqoYCKADJNABkQBcExCtkHLYYtyN2ArZB0ArZDrGK2MZztI6Jo11+JBN+8spLzWYY5ShvF0X48+SGyZkdJ6q+gi5qakk+7Zqy4Z3dzRLXyn9NUdPBmU3VbnOpuxU0b6L4VSDQFtyNCo//2Q=="/>
          <p:cNvSpPr>
            <a:spLocks noChangeAspect="1" noChangeArrowheads="1"/>
          </p:cNvSpPr>
          <p:nvPr/>
        </p:nvSpPr>
        <p:spPr bwMode="auto">
          <a:xfrm>
            <a:off x="541338" y="427038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b="1">
              <a:latin typeface="Times New Roman" charset="0"/>
            </a:endParaRPr>
          </a:p>
        </p:txBody>
      </p:sp>
      <p:sp>
        <p:nvSpPr>
          <p:cNvPr id="52233" name="AutoShape 12" descr="data:image/jpeg;base64,/9j/4AAQSkZJRgABAQAAAQABAAD/2wCEAAkGBxQQEhQUEBQUFBQUFBQUFBQUFBQUFRQUFBQWFhQUFBQYHCggGBolHBQUITEhJSkrLi4uFx8zODMsNygtLisBCgoKDg0OGhAQGiwkHyQsLCwsLCwsLCwsLCwsLCwsLCwsLCwsLCwsLCwsLCwsLCwsLCwsLCwsLCwsLCwsLCwsLP/AABEIAN4A4wMBEQACEQEDEQH/xAAbAAACAwEBAQAAAAAAAAAAAAABAgADBgUEB//EADoQAAIBAgIHBAgFBAMBAAAAAAABAgMRBCEFBhIxQVFxIjJhgRMUQlKRobHBI2JykvAH0eHxM1OCFf/EABsBAAIDAQEBAAAAAAAAAAAAAAABAgMEBQYH/8QAMhEAAgIBAwIFAwIFBQEAAAAAAAECEQMEITESQQUTUWFxIjKRgaEjQrHR4QYUM1LwYv/aAAwDAQACEQMRAD8A0omefIAEACNjSb2AzGktcIQbVGHpLe03sxfTK765HZw+DSlHqyuvbua8elcuWcnH651ZJKklT5vKbb8LqyXkaMXhWGN9bv8AYvho4p/VudzVPTzxSlGpbbhZtrJSi9ztweRzNdpI4XcOGZ9TgWJ7cM0BzzKQQyAAAAgmAGIQAAAAAQEYwAxAKFgBiAVjsQrIjFYL3ASQNgIxPkRXIrfuMpmVSjaGimZD4RJFLBk0aw6ZSQYEEBn9ctJeipbEX2ql10it/wAdx2PCNN5mTrlwv6mjTY+qVnzyrUPRZZHWijxOebMXVuSNp/TOi269Th2YLrnJ/VHG8RndI5+ul9sTeHLOeQGABDIwEAQwCEAAAICAAGAAEAofIAYAKxWArGArI2AjAQjBgVSKm67AVTZW5bDRTMg9yaKmRJmrOsUkEAR03sB8w1lx/p685eyuzHouP1PaaPB5GBLu+Tq6eHTE4OIkRzPsazybVzF1dT2EbrVDWKhh6cKMoyTk25VMrbUua5LJXMer0k8n1pr4MGp085tzN5c4pzwiAAAAQEEAGAABgAAAICAAogAwADABWIBWIBWAFbG0IRkaArkQlx7gVSKmyRTMh7kkVWIblqSNYdczkCgOfp7F+hoVJcbWXWWSNmgw+bnjEnjj1SSPlVRnsMjrY7UFseGqr+Bz8u+5IoeRn4VANGT4ElKkPg+4YKLVOClvUIp9Ulc83kf1OjgSe7LisRBDAAiCGANhAACC5AAABgAogAxMAMAFYwFZEBGIQkiTYCMjYFciqQyqRBxGimRWySKmH6E6NYdaikgkBj9fcblCkn+eX0j9z0XguGk8r+DXpYb2YaqzqzdnUWx5KrMOWVuhnmauymrYGg1M0T6ziY37lK058sn2Y+bXwTM+pyqENuTNqcvRD3Z9bOE2cggDAICAIAmBAGALEQAAIBRAAAAwADEAobgKwARiARhfqAjFQFcit87AVSK2hlMyDuySKmFEjWHUKgSdt40m3QHyrTmNdarOfN5dFkj2+DEsOGMEdbBDpVHIrNlOSzUeWo8t9zFLbexFUVxZFKlbGfWtSdF+r4aLatUq9ufPPux8lb5nF1mZznXocfU5OubrhGgMdlAAYECxAFsMggIAAYNiAAEYMAAABfACsAFEAGFAIxOgFYrQCMbARiEVyISdDKplUmNFMiHG5JFTI9TJ0aw6xSeLTNTZoVWuEJGrRRUs8V7k4K5I+UVD2eWXY7ONFM2ZZPsWHPxVkznZnUgOhq/o1YmtCMnamu3UbyUacM5Xfy8yGZ1C0U5p9EHXPY0OsWucqjdPCtwprLbWU5/pfsx+fQp02ijH68m7KMGlS3nuxNS9LVfWYU9qUo1NraTbayi3tZ7nkWa6GN4rrclq8UfLbrc+knnmzlgHyBBMQBAQAAIZBiICADABRABgAGACsQCsEAjEwFYAI0KgKpEHuBXIrlYFMitptE0ylj3JUas6fBUcPXKvsYaSXtNR+7+h1vB8fVnv0LsCuZ83cHJ5Js9LNNs68WktymtlvKMmxO74PHKLk7RSbdrLm3uSMPqLhHV0zGGF2sPRk5N7Pp55K8ln6KNvZTzfN9CnG3N9TVen9yjHeSpv9P7nIS4vcXv1ZoPoX9PtBuEfWaitKcbUlxUHvk/GWXkvE42u1PV9MTm6vN1PoXbk2ZzjEQQEAQBDIAgCGQYAEIgwAxAKCAViYAYAKxAIwAVjArYkmBXIgxFUimXBJFUiKvkkVNkelErNUdRlRlNe6yUacXzlJ+WSPQ+BQ3lJmnTLdmFqYt88jtTyq9jpxghJVE9+4qlJPknVHjqZSvHK1mn05MxSSt0HYpzbvvb3tkUq4BI0GpmrnrlVyqu9KnZyj78nuh4LLM52syuHfkzanP5apcs+rxVlZZJbktyRyG7e5yiCAgmBBCACGAAIKgAAEBAAYiMVgKwAAAKxUArEwEYUArFwAjJJgVyKqXYCqRXJ7U2NFEyvbsSRWx9JKzUnSKj5/rziVKts8IRS83mz1vhOLo03U+5u00fpswtSo22/GyKsk5NuRvj6Ep1Wt/wIRm1yyR62lJZF7pqwPNsO6SabeSXF33FMtuWNn2LVnRKwlCMPafaqPnN7/JbvI8/qMvmZGziZsnmTcjqmcqADGQViAIZGDYAAACAgWABOwIMQGAwMLEKxABhwArEAjEAjHYCMAK5EJX2EVSKX8kimZCqJIqZD9Cw1NSeym3uSb+B2YR6pJFB8k0tifSSnN+02z3UYLHiUfRHXxxpUZ7ES3JefU5OoadRRahYQy3IqjBdPBIuw7tu/wSxpruM02pOGp1MXFVFfZTnBZNbS3Np8t68SjWt+VsZ9XJrHsfUjgnJIIQAGAQEACCAA9xAItjIFgAAIAgMAAxAKwAAAKxAIwqgEYMBGL1ArkytyvYCqRXJJcjRTIrW7JIqYUTNJjo3pzXOEvoztad1li/cqjyfI5q+R7x7o7MTw1cKr8jHk08ZMnZROKjx8jNOKxjQsdp522V4lNze9UiRpNSb+t0WvzX6bLKNV/wALbM2q/wCJn1Q86cgAhkGxEAACAADIIAABBAAVCIAwMBAYAKwQCsWwCsKAViYCMdAJIi0BXIjP2ApkVNtjRVIgr7EysjROzUNXOvF7plB8lxtPZqTXKUl8z3mB9WJM62N/Sjl6RXLezPqv/kujyeNKS9powfxPUmBVJJ9rtFayTT+vcDTam1VHE0XwcnH4xaFqYqWGVGfVK8TPqp5xnIAICCYAH8AQAARGABEEMAbgQSEAYEYAKKxgYCFYAKxWAkhAKx9gEZERVIg/YZVIqbQyqZC72JpFTQrokao6y3ZSfMtP0rYiqvzP5nt/D5Xgj8HRwv6UcfHQyuXZlsaUzwLMw11FiZJJWzyIzSrcZ69E13CcZL2JRkvJ5lFdUWiGSPVFr1PstOakk1uaT+J5ma6W0cOqGIAQAAIAABBAAVgABkACAIADAAgMQxRCAw7gKwoBGK2gEYvcBJAwK2Qra2BVIpdjRVMTJoqYiRqTqlJ891qhbEz8bP4o9h4VK8CN2D7EcXGPso6EuDRHk4lapJ7rf2OTlzTk9jQkgUqjXeW148SuE5X9SsZ0MFNN2vvy6Frd8ClxZ9U1bq7WGp3zcVsv/wA5HnNZGsro4uZVkZ0zJZWAAIAAEABAQVAAYEI/AwAxEGMAhAYAKxAKwADABGIBGHCAWQ3QiuRXdDKZFLkNFUiHyTRWxKTJ0ag6qKDB66K2IvzhE9X4Q/4Jt0/2max0rpHTyNVRpxnLlDkc2UEuDSiWEMenK24VpAa7VfWH0L2Z505PP8j97oZtVpVmja5MWo0/V9S5PoMJppNO6eaa4pnnnFxbTOYEiABAQAALYCCAFh0Ak6ij3ml1aRKOOb4T/A0meWWlqC31qf74v7ly0WofEH+CflTf8rE/+zQ/7YfuJPQamvsY/Iyf9WemjXjNXhKMvGLT+hnnjnj2mmitxa5HKxAYmArABWACsAEZFoBGDQFciMgK5FL32GtimZBk0VsjRKzUHXKTCa95Vo+MPuz1HgyvC/k26b7WZXFO8Tp5lsaorc5c52OTPI0y9FTqlDyskPCZKMgPbh6tjRCSEzZapaf9G1RqvsPuSfsvk/Ay67R+YuuHJh1WC/rj+puTzzVHOIIBKk1FNyaSSu28kkuLHGLk6jyHJlcdrtBNxow2uUp3jF+Kjva+B2dP4Q5U8kq9kbseik/udHBxetGJqZOewuVNbPz73zOlj8O0+J/bfzuao6XEu1/Jy6mNm77U5y/VKUr/ABZrUIR4S/BeoRXCRU6ibs9/Bk+tcEkqGjPOwdVMC2FQOodHpwuKlTkpU24tcV9+aFkxwyR6ZKyucFJUzX6K1lhUtGraEufsvz4Hm9X4TPH9WLdenc5mXSyhut0d25x2mnRkFYgFYX2AViAVgAjF7AVyK2BXIgxopmVVZMrYiZpzrUUGG1//AOSn+n7np/BXWJ/Ju0nDMhXeTOrm+019zmVDjZEWopZlYxoskmMvpSL8ctwOhSndG2EiJvNT9O+kSo1X20uxJ+0lwfijj+I6Kn5sOO5zdVg6X1Lj+h1tMaepYbKT2p8IR3/+vdRj02hyZ96pepRiwyyccGC0zrBVxLtJ7MP+uO7z959TuYdHiw0o7v1Onh08cfyc1wy+ngdDp2NB5pVufDJlEsq7jKZ4izXL+5S8/TIGLVqfIjlyegF9Gtd58i2OW3Q0XwkWWSPVSLYoiyy5ZSInv0dpmrQyi7x92Wa8uRi1OgxZ+Vv6oz5dNCfszVaM09TrWV9ifuy49HxPOarwzLh3W69TnZdPLH7o6bOa9ygVgAjEAjEAkiEvQCqRU3W1kkVyIWrJIqY1Al1GmOpyUmH/AKg9+H6Puel8GX8GXybtGY2s8jq5n9JtS7HgmcmZMpkZpUSGgSigL4ovSoRfSkXRYHrp1WmnFtNZpp2afU0KnsJ7qmUYibu22227tt5t+LYpy6VsCSWw1FZZ5hii+WSLJTsWSlQzkYyraXU4+pzdMgPOlKTyjJ9EzGpyk9kwPbTwtSSzjbrZHQhjzTX2sD1UMC07tryNWPSzTuTodntp0kjXGCQmywspiIMCXACXItCo6WE03Wp2tPaivZl2l8d/zMGfw/Bl3cd/VGfJpoS7UaPA6wUqllJ7EuUt1/CRwNR4Vmx7x3j+5gyaaceFaOpc5jTTozisi+NwK5EJPawK5Mrb2GVSIMmitiJGmOqUmI18l+JBNO2x3uDd9x6jwNxeOS7m3S8GGrTsrM2Z57dL5OhW9nml/OZglv8A+3JCPy88ip7+/wCwAUVy+ZHpX/UBk1/GO0BdCZbCQy6My+MgC5Xy3lm0tqAuU7FypKgC6g9gHhJMShB8oY22WqlwAdobfoAHUI9QDQmNMGNtD6goG0AEuAA2iNoAqQWFDXCrItHv0dpmpQyXaj7rf0fA5+r8PxZ1vs/Uz5dPHJ7M7uC1lp1JKMouDeSvZxb5XODqfCZ405Rdr9zFk0s4K1udeRxmvQylcit7ckkVyINE0VNjXwOjTHVKDHa/3vT5Wfxuej8Da6ZGzSdzB16d/wDR0c8U3udKJ53S6/AxyxrsyRXJfz/ZTOL7gVOHh9Cl42+EwDGi+XxaCOGfZAXwoPjKK8zRHBIexaqdvav0TLemu4EwrybJ6d2rEx51S2UkgQu1zIdXdjHjVJLIhhdYfmAD01+IlksLI6+QvMTVgGNYFkGWqsWrJYhHWv0+pF5PwAbt8beCDqb42CixZD4GHaHYBUw6hBVZPwY+pMVD3BxtbiOthNYKsO9aa5Oyf7kcnUeD4MluP0v2Ms9JB8bHUw2sFOffvB+Oa+KONqPBc8N8b6v2M0tLOPG57qeJjPuSjLo0zlZtPlx/fFr9CroceUQo6h9Jpzr0ZjH6/XvS6SPReB8SNmk7mLmnz+R2cnV6nRRVsyMv1ehYBp8UL5QFMorkiqUYgLsx5EemAF0IPkkubLIwb4iHyGVtzbk+SJSSS3YHPqXg3k0jnOUsTdcAeiFOeztqFTZe6WxLZfSVrMS12FfzK/kR5pVbinqOruNCuoyrz2u4CupzZF5m+WAPSp8cuQedfwA6qv8AsT/3DfIwqsSWa/kB1Vut+XF8+hdHM2v6sC+nL/C5eLLoS/HYC5VeWZd5iW3cBlMl1AHbH1AR1BdaASeZGTEPhqvB8CWOV7MZ6FIutdhEuIaGoRcpxS3toy6vJHHilOXCQnHq2NpGo7bvqfOZZ022Zv8AZS7M1Z3UccyOvq/4nw7SPReBy+5GvScsxsmdyZ0olbtzZna9ywSSX+2RcF/5haKJTXBN/pX3KG4Lv+BWBSa92Hi3diUmuI17sP1PdgNFVa6vTp1aq5pWj5SlZPyKJ63BB1kyr4X+CEskI8gxUZUcqlKdPh24tL47mWYtZpZfZJN/v+OSSl1cHY1N0J61U9NVs6VN9mLs1KfiuSOP4pqZT/hp7d/7GXU5+hdK5NBr7piphaEVRsnUbhtW7sdn2VzMWmww5rgyabH5k/q7HyJmg6wrZFsC7D4WdVpU4Tm27JRi5fQqnlhHdtfkHtyNisJOlLZqQlCXKSa+pPHkhP7XY+d0KkaFwAbhQDqXL5k1MZYqn83fFl8coDqr428EvuWxy7bOv3YgqpyuS81dhh9KHmiJ6UXmgD0qF5qAajUs7k8eT6gOgnyN642ALmFgdLV+Ha230X3PLeP6t9Kwx+WXQW1mqjXR5CiVGnPSnlTLa7YSpUUNjNXa2crX52Z1vDtfg09rJtfem/6GzSU20Zyjq1Vn3pQh5Xf88yes/wBR44OoQv8AY60MV72Wx1Yd7OoreEP8nNf+qciW2Jfllrwr1Z6JaqwXeqSfgkkvuZMv+p9TNUoxX5f+AWNDw1bpPg7eMmznz8Y1c+Zv9Nv6BxwjoaO0FSp1ISUU8+KT+pXi1OTJkSm7KNVkl5TNWdZRSVI4DbYtSCkmpJNPJpq6fkRcE+RptcFWFwsKUdmlCMI3btFJK735IIxrf+u45zlN3J2eXTeiaeLpunVva901k4vg0Pqkt4vcniyvHLqRlaP9NqKledapKPJKMX+7P6D8/M/Rfk1vXekTTaN0Fh8MrUaUY/mfalf9crsqePqdzbZmnqMk+WdASxxXCRU22U4nDQqLZqQjNcpJSXzG4p79xxySi7izH6y6lwktrBwUJLfC7SkvC+SZfhzvG/qba/LN2DVu6yMwWLwc6UnGpFxkuDVv9nRx5I5FcXZvTT3RRYlQyNiodguHUIeEyyOR8UBJTJOdALt9SvzH6iHjN9epNZH8jLYr+IujfpQxo13HcWrO4cAW+t7SzVi9alNbio7Wi8RspZni9fJ5c0pGpKlR1PXjn+WLpPoVzvcI8qcvTL7ph1T3Rr0f3nP27HPzWzvx4GpSV8mZJWSbLJxckRsiSCAgyxS3Pk0W4XU0yrPG8bXsdlM9EjzoBbgQAAwfoABAASoAC7jBcLAAqA8OlNF0sTHZqxUuT9pdHwCLcXcXTLMeaWN/SYHTeplWk3Kj+LDku+uq4+Rtx61cZNvft/g6eLVQnzszMyg4tppprenk15G1SjJWtzSI+g7XdACT8iPX2SAW4r7CAiPcZdBovhQyx1FYu640BQ5FLn3EWrKyK9TNwxbFkeT34atY4ElZcj1qqVUS3Prp0+55E5OnH3WYNZ9yNmj+85W1dGLId6GyDh4W47jLJ2T5PS5ZogDLoJiK5DOWQ0VtWdWhPain4HpMb6oJnnZqpND3JESCvcAXF7gAQAYUAGFbAK2J+oAuAAbE6ADYmwPDpHRNGuvxacZeO6S6SWYknHeLr4L8eoyY/tZl8fqFF50Krj+Wa2l+5Z/Uvjq8q5Sf7P8AsbIa5fzL8GZ0xq3iMMryjtR96neSXVWujRDVRls9n7mmGbHk+1nGUrmlMtAg7gMkPcB5cib4oANBQy6hZvMw63I2+lFkOLPTGnyOc36lhYpsjQz7Rc3nkzlawr8O/JmPV9ma9H/yGfhO3iuD+xhmtjvwPVRqLiY5onR0KLT3FbEyyVuAkQorlvJWRPZomreLi98X8jtaKfVjr0OJrYdOS/U91zWzIQYAYnsACL4AAWArCgBcEABDAG4AZEQBgBiruArItXyM5+I0PQm7zo0m+bhG76uxWrj9ra/Vly1GVdzP6U1IpVHtUZOk/dttQ8le6LY6vJDZ7/PP5NOPWtKpo4mK1LxEM4unNLk3F/Br7mmGvi9mmv3NMdVifczkm02uKyfgb+r0NCAxtugOlg6CtmcXNkcpNmhLY9Xqvusp6/UYNhjtDs+wnRZ5M8OmI3psyapXAv0zrIjH1aezu3b7f2MN7Ho8bPRRnu2s/HiZ5oss6GHr7PMztCas9tOd1crog0Ce8mkRBo+parb3kdDQyqdHP8Qx3BS9DtHWo5ALiADYr7AQa4AVsQEYK2AoqoYCKADJNABkQBcExCtkHLYYtyN2ArZB0ArZDrGK2MZztI6Jo11+JBN+8spLzWYY5ShvF0X48+SGyZkdJ6q+gi5qakk+7Zqy4Z3dzRLXyn9NUdPBmU3VbnOpuxU0b6L4VSDQFtyNCo//2Q=="/>
          <p:cNvSpPr>
            <a:spLocks noChangeAspect="1" noChangeArrowheads="1"/>
          </p:cNvSpPr>
          <p:nvPr/>
        </p:nvSpPr>
        <p:spPr bwMode="auto">
          <a:xfrm>
            <a:off x="677863" y="579438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b="1">
              <a:latin typeface="Times New Roman" charset="0"/>
            </a:endParaRPr>
          </a:p>
        </p:txBody>
      </p:sp>
      <p:sp>
        <p:nvSpPr>
          <p:cNvPr id="52234" name="AutoShape 14" descr="data:image/jpeg;base64,/9j/4AAQSkZJRgABAQAAAQABAAD/2wCEAAkGBxQQEhQUEBQUFBQUFBQUFBQUFBQUFRQUFBQWFhQUFBQYHCggGBolHBQUITEhJSkrLi4uFx8zODMsNygtLisBCgoKDg0OGhAQGiwkHyQsLCwsLCwsLCwsLCwsLCwsLCwsLCwsLCwsLCwsLCwsLCwsLCwsLCwsLCwsLCwsLCwsLP/AABEIAN4A4wMBEQACEQEDEQH/xAAbAAACAwEBAQAAAAAAAAAAAAABAgADBgUEB//EADoQAAIBAgIHBAgFBAMBAAAAAAABAgMRBCEFBhIxQVFxIjJhgRMUQlKRobHBI2JykvAH0eHxM1OCFf/EABsBAAIDAQEBAAAAAAAAAAAAAAABAgMEBQYH/8QAMhEAAgIBAwIFAwIFBQEAAAAAAAECEQMEITESQQUTUWFxIjKRgaEjQrHR4QYUM1LwYv/aAAwDAQACEQMRAD8A0omefIAEACNjSb2AzGktcIQbVGHpLe03sxfTK765HZw+DSlHqyuvbua8elcuWcnH651ZJKklT5vKbb8LqyXkaMXhWGN9bv8AYvho4p/VudzVPTzxSlGpbbhZtrJSi9ztweRzNdpI4XcOGZ9TgWJ7cM0BzzKQQyAAAAgmAGIQAAAAAQEYwAxAKFgBiAVjsQrIjFYL3ASQNgIxPkRXIrfuMpmVSjaGimZD4RJFLBk0aw6ZSQYEEBn9ctJeipbEX2ql10it/wAdx2PCNN5mTrlwv6mjTY+qVnzyrUPRZZHWijxOebMXVuSNp/TOi269Th2YLrnJ/VHG8RndI5+ul9sTeHLOeQGABDIwEAQwCEAAAICAAGAAEAofIAYAKxWArGArI2AjAQjBgVSKm67AVTZW5bDRTMg9yaKmRJmrOsUkEAR03sB8w1lx/p685eyuzHouP1PaaPB5GBLu+Tq6eHTE4OIkRzPsazybVzF1dT2EbrVDWKhh6cKMoyTk25VMrbUua5LJXMer0k8n1pr4MGp085tzN5c4pzwiAAAAQEEAGAABgAAAICAAogAwADABWIBWIBWAFbG0IRkaArkQlx7gVSKmyRTMh7kkVWIblqSNYdczkCgOfp7F+hoVJcbWXWWSNmgw+bnjEnjj1SSPlVRnsMjrY7UFseGqr+Bz8u+5IoeRn4VANGT4ElKkPg+4YKLVOClvUIp9Ulc83kf1OjgSe7LisRBDAAiCGANhAACC5AAABgAogAxMAMAFYwFZEBGIQkiTYCMjYFciqQyqRBxGimRWySKmH6E6NYdaikgkBj9fcblCkn+eX0j9z0XguGk8r+DXpYb2YaqzqzdnUWx5KrMOWVuhnmauymrYGg1M0T6ziY37lK058sn2Y+bXwTM+pyqENuTNqcvRD3Z9bOE2cggDAICAIAmBAGALEQAAIBRAAAAwADEAobgKwARiARhfqAjFQFcit87AVSK2hlMyDuySKmFEjWHUKgSdt40m3QHyrTmNdarOfN5dFkj2+DEsOGMEdbBDpVHIrNlOSzUeWo8t9zFLbexFUVxZFKlbGfWtSdF+r4aLatUq9ufPPux8lb5nF1mZznXocfU5OubrhGgMdlAAYECxAFsMggIAAYNiAAEYMAAABfACsAFEAGFAIxOgFYrQCMbARiEVyISdDKplUmNFMiHG5JFTI9TJ0aw6xSeLTNTZoVWuEJGrRRUs8V7k4K5I+UVD2eWXY7ONFM2ZZPsWHPxVkznZnUgOhq/o1YmtCMnamu3UbyUacM5Xfy8yGZ1C0U5p9EHXPY0OsWucqjdPCtwprLbWU5/pfsx+fQp02ijH68m7KMGlS3nuxNS9LVfWYU9qUo1NraTbayi3tZ7nkWa6GN4rrclq8UfLbrc+knnmzlgHyBBMQBAQAAIZBiICADABRABgAGACsQCsEAjEwFYAI0KgKpEHuBXIrlYFMitptE0ylj3JUas6fBUcPXKvsYaSXtNR+7+h1vB8fVnv0LsCuZ83cHJ5Js9LNNs68WktymtlvKMmxO74PHKLk7RSbdrLm3uSMPqLhHV0zGGF2sPRk5N7Pp55K8ln6KNvZTzfN9CnG3N9TVen9yjHeSpv9P7nIS4vcXv1ZoPoX9PtBuEfWaitKcbUlxUHvk/GWXkvE42u1PV9MTm6vN1PoXbk2ZzjEQQEAQBDIAgCGQYAEIgwAxAKCAViYAYAKxAIwAVjArYkmBXIgxFUimXBJFUiKvkkVNkelErNUdRlRlNe6yUacXzlJ+WSPQ+BQ3lJmnTLdmFqYt88jtTyq9jpxghJVE9+4qlJPknVHjqZSvHK1mn05MxSSt0HYpzbvvb3tkUq4BI0GpmrnrlVyqu9KnZyj78nuh4LLM52syuHfkzanP5apcs+rxVlZZJbktyRyG7e5yiCAgmBBCACGAAIKgAAEBAAYiMVgKwAAAKxUArEwEYUArFwAjJJgVyKqXYCqRXJ7U2NFEyvbsSRWx9JKzUnSKj5/rziVKts8IRS83mz1vhOLo03U+5u00fpswtSo22/GyKsk5NuRvj6Ep1Wt/wIRm1yyR62lJZF7pqwPNsO6SabeSXF33FMtuWNn2LVnRKwlCMPafaqPnN7/JbvI8/qMvmZGziZsnmTcjqmcqADGQViAIZGDYAAACAgWABOwIMQGAwMLEKxABhwArEAjEAjHYCMAK5EJX2EVSKX8kimZCqJIqZD9Cw1NSeym3uSb+B2YR6pJFB8k0tifSSnN+02z3UYLHiUfRHXxxpUZ7ES3JefU5OoadRRahYQy3IqjBdPBIuw7tu/wSxpruM02pOGp1MXFVFfZTnBZNbS3Np8t68SjWt+VsZ9XJrHsfUjgnJIIQAGAQEACCAA9xAItjIFgAAIAgMAAxAKwAAAKxAIwqgEYMBGL1ArkytyvYCqRXJJcjRTIrW7JIqYUTNJjo3pzXOEvoztad1li/cqjyfI5q+R7x7o7MTw1cKr8jHk08ZMnZROKjx8jNOKxjQsdp522V4lNze9UiRpNSb+t0WvzX6bLKNV/wALbM2q/wCJn1Q86cgAhkGxEAACAADIIAABBAAVCIAwMBAYAKwQCsWwCsKAViYCMdAJIi0BXIjP2ApkVNtjRVIgr7EysjROzUNXOvF7plB8lxtPZqTXKUl8z3mB9WJM62N/Sjl6RXLezPqv/kujyeNKS9powfxPUmBVJJ9rtFayTT+vcDTam1VHE0XwcnH4xaFqYqWGVGfVK8TPqp5xnIAICCYAH8AQAARGABEEMAbgQSEAYEYAKKxgYCFYAKxWAkhAKx9gEZERVIg/YZVIqbQyqZC72JpFTQrokao6y3ZSfMtP0rYiqvzP5nt/D5Xgj8HRwv6UcfHQyuXZlsaUzwLMw11FiZJJWzyIzSrcZ69E13CcZL2JRkvJ5lFdUWiGSPVFr1PstOakk1uaT+J5ma6W0cOqGIAQAAIAABBAAVgABkACAIADAAgMQxRCAw7gKwoBGK2gEYvcBJAwK2Qra2BVIpdjRVMTJoqYiRqTqlJ891qhbEz8bP4o9h4VK8CN2D7EcXGPso6EuDRHk4lapJ7rf2OTlzTk9jQkgUqjXeW148SuE5X9SsZ0MFNN2vvy6Frd8ClxZ9U1bq7WGp3zcVsv/wA5HnNZGsro4uZVkZ0zJZWAAIAAEABAQVAAYEI/AwAxEGMAhAYAKxAKwADABGIBGHCAWQ3QiuRXdDKZFLkNFUiHyTRWxKTJ0ag6qKDB66K2IvzhE9X4Q/4Jt0/2max0rpHTyNVRpxnLlDkc2UEuDSiWEMenK24VpAa7VfWH0L2Z505PP8j97oZtVpVmja5MWo0/V9S5PoMJppNO6eaa4pnnnFxbTOYEiABAQAALYCCAFh0Ak6ij3ml1aRKOOb4T/A0meWWlqC31qf74v7ly0WofEH+CflTf8rE/+zQ/7YfuJPQamvsY/Iyf9WemjXjNXhKMvGLT+hnnjnj2mmitxa5HKxAYmArABWACsAEZFoBGDQFciMgK5FL32GtimZBk0VsjRKzUHXKTCa95Vo+MPuz1HgyvC/k26b7WZXFO8Tp5lsaorc5c52OTPI0y9FTqlDyskPCZKMgPbh6tjRCSEzZapaf9G1RqvsPuSfsvk/Ay67R+YuuHJh1WC/rj+puTzzVHOIIBKk1FNyaSSu28kkuLHGLk6jyHJlcdrtBNxow2uUp3jF+Kjva+B2dP4Q5U8kq9kbseik/udHBxetGJqZOewuVNbPz73zOlj8O0+J/bfzuao6XEu1/Jy6mNm77U5y/VKUr/ABZrUIR4S/BeoRXCRU6ibs9/Bk+tcEkqGjPOwdVMC2FQOodHpwuKlTkpU24tcV9+aFkxwyR6ZKyucFJUzX6K1lhUtGraEufsvz4Hm9X4TPH9WLdenc5mXSyhut0d25x2mnRkFYgFYX2AViAVgAjF7AVyK2BXIgxopmVVZMrYiZpzrUUGG1//AOSn+n7np/BXWJ/Ju0nDMhXeTOrm+019zmVDjZEWopZlYxoskmMvpSL8ctwOhSndG2EiJvNT9O+kSo1X20uxJ+0lwfijj+I6Kn5sOO5zdVg6X1Lj+h1tMaepYbKT2p8IR3/+vdRj02hyZ96pepRiwyyccGC0zrBVxLtJ7MP+uO7z959TuYdHiw0o7v1Onh08cfyc1wy+ngdDp2NB5pVufDJlEsq7jKZ4izXL+5S8/TIGLVqfIjlyegF9Gtd58i2OW3Q0XwkWWSPVSLYoiyy5ZSInv0dpmrQyi7x92Wa8uRi1OgxZ+Vv6oz5dNCfszVaM09TrWV9ifuy49HxPOarwzLh3W69TnZdPLH7o6bOa9ygVgAjEAjEAkiEvQCqRU3W1kkVyIWrJIqY1Al1GmOpyUmH/AKg9+H6Puel8GX8GXybtGY2s8jq5n9JtS7HgmcmZMpkZpUSGgSigL4ovSoRfSkXRYHrp1WmnFtNZpp2afU0KnsJ7qmUYibu22227tt5t+LYpy6VsCSWw1FZZ5hii+WSLJTsWSlQzkYyraXU4+pzdMgPOlKTyjJ9EzGpyk9kwPbTwtSSzjbrZHQhjzTX2sD1UMC07tryNWPSzTuTodntp0kjXGCQmywspiIMCXACXItCo6WE03Wp2tPaivZl2l8d/zMGfw/Bl3cd/VGfJpoS7UaPA6wUqllJ7EuUt1/CRwNR4Vmx7x3j+5gyaaceFaOpc5jTTozisi+NwK5EJPawK5Mrb2GVSIMmitiJGmOqUmI18l+JBNO2x3uDd9x6jwNxeOS7m3S8GGrTsrM2Z57dL5OhW9nml/OZglv8A+3JCPy88ip7+/wCwAUVy+ZHpX/UBk1/GO0BdCZbCQy6My+MgC5Xy3lm0tqAuU7FypKgC6g9gHhJMShB8oY22WqlwAdobfoAHUI9QDQmNMGNtD6goG0AEuAA2iNoAqQWFDXCrItHv0dpmpQyXaj7rf0fA5+r8PxZ1vs/Uz5dPHJ7M7uC1lp1JKMouDeSvZxb5XODqfCZ405Rdr9zFk0s4K1udeRxmvQylcit7ckkVyINE0VNjXwOjTHVKDHa/3vT5Wfxuej8Da6ZGzSdzB16d/wDR0c8U3udKJ53S6/AxyxrsyRXJfz/ZTOL7gVOHh9Cl42+EwDGi+XxaCOGfZAXwoPjKK8zRHBIexaqdvav0TLemu4EwrybJ6d2rEx51S2UkgQu1zIdXdjHjVJLIhhdYfmAD01+IlksLI6+QvMTVgGNYFkGWqsWrJYhHWv0+pF5PwAbt8beCDqb42CixZD4GHaHYBUw6hBVZPwY+pMVD3BxtbiOthNYKsO9aa5Oyf7kcnUeD4MluP0v2Ms9JB8bHUw2sFOffvB+Oa+KONqPBc8N8b6v2M0tLOPG57qeJjPuSjLo0zlZtPlx/fFr9CroceUQo6h9Jpzr0ZjH6/XvS6SPReB8SNmk7mLmnz+R2cnV6nRRVsyMv1ehYBp8UL5QFMorkiqUYgLsx5EemAF0IPkkubLIwb4iHyGVtzbk+SJSSS3YHPqXg3k0jnOUsTdcAeiFOeztqFTZe6WxLZfSVrMS12FfzK/kR5pVbinqOruNCuoyrz2u4CupzZF5m+WAPSp8cuQedfwA6qv8AsT/3DfIwqsSWa/kB1Vut+XF8+hdHM2v6sC+nL/C5eLLoS/HYC5VeWZd5iW3cBlMl1AHbH1AR1BdaASeZGTEPhqvB8CWOV7MZ6FIutdhEuIaGoRcpxS3toy6vJHHilOXCQnHq2NpGo7bvqfOZZ022Zv8AZS7M1Z3UccyOvq/4nw7SPReBy+5GvScsxsmdyZ0olbtzZna9ywSSX+2RcF/5haKJTXBN/pX3KG4Lv+BWBSa92Hi3diUmuI17sP1PdgNFVa6vTp1aq5pWj5SlZPyKJ63BB1kyr4X+CEskI8gxUZUcqlKdPh24tL47mWYtZpZfZJN/v+OSSl1cHY1N0J61U9NVs6VN9mLs1KfiuSOP4pqZT/hp7d/7GXU5+hdK5NBr7piphaEVRsnUbhtW7sdn2VzMWmww5rgyabH5k/q7HyJmg6wrZFsC7D4WdVpU4Tm27JRi5fQqnlhHdtfkHtyNisJOlLZqQlCXKSa+pPHkhP7XY+d0KkaFwAbhQDqXL5k1MZYqn83fFl8coDqr428EvuWxy7bOv3YgqpyuS81dhh9KHmiJ6UXmgD0qF5qAajUs7k8eT6gOgnyN642ALmFgdLV+Ha230X3PLeP6t9Kwx+WXQW1mqjXR5CiVGnPSnlTLa7YSpUUNjNXa2crX52Z1vDtfg09rJtfem/6GzSU20Zyjq1Vn3pQh5Xf88yes/wBR44OoQv8AY60MV72Wx1Yd7OoreEP8nNf+qciW2Jfllrwr1Z6JaqwXeqSfgkkvuZMv+p9TNUoxX5f+AWNDw1bpPg7eMmznz8Y1c+Zv9Nv6BxwjoaO0FSp1ISUU8+KT+pXi1OTJkSm7KNVkl5TNWdZRSVI4DbYtSCkmpJNPJpq6fkRcE+RptcFWFwsKUdmlCMI3btFJK735IIxrf+u45zlN3J2eXTeiaeLpunVva901k4vg0Pqkt4vcniyvHLqRlaP9NqKledapKPJKMX+7P6D8/M/Rfk1vXekTTaN0Fh8MrUaUY/mfalf9crsqePqdzbZmnqMk+WdASxxXCRU22U4nDQqLZqQjNcpJSXzG4p79xxySi7izH6y6lwktrBwUJLfC7SkvC+SZfhzvG/qba/LN2DVu6yMwWLwc6UnGpFxkuDVv9nRx5I5FcXZvTT3RRYlQyNiodguHUIeEyyOR8UBJTJOdALt9SvzH6iHjN9epNZH8jLYr+IujfpQxo13HcWrO4cAW+t7SzVi9alNbio7Wi8RspZni9fJ5c0pGpKlR1PXjn+WLpPoVzvcI8qcvTL7ph1T3Rr0f3nP27HPzWzvx4GpSV8mZJWSbLJxckRsiSCAgyxS3Pk0W4XU0yrPG8bXsdlM9EjzoBbgQAAwfoABAASoAC7jBcLAAqA8OlNF0sTHZqxUuT9pdHwCLcXcXTLMeaWN/SYHTeplWk3Kj+LDku+uq4+Rtx61cZNvft/g6eLVQnzszMyg4tppprenk15G1SjJWtzSI+g7XdACT8iPX2SAW4r7CAiPcZdBovhQyx1FYu640BQ5FLn3EWrKyK9TNwxbFkeT34atY4ElZcj1qqVUS3Prp0+55E5OnH3WYNZ9yNmj+85W1dGLId6GyDh4W47jLJ2T5PS5ZogDLoJiK5DOWQ0VtWdWhPain4HpMb6oJnnZqpND3JESCvcAXF7gAQAYUAGFbAK2J+oAuAAbE6ADYmwPDpHRNGuvxacZeO6S6SWYknHeLr4L8eoyY/tZl8fqFF50Krj+Wa2l+5Z/Uvjq8q5Sf7P8AsbIa5fzL8GZ0xq3iMMryjtR96neSXVWujRDVRls9n7mmGbHk+1nGUrmlMtAg7gMkPcB5cib4oANBQy6hZvMw63I2+lFkOLPTGnyOc36lhYpsjQz7Rc3nkzlawr8O/JmPV9ma9H/yGfhO3iuD+xhmtjvwPVRqLiY5onR0KLT3FbEyyVuAkQorlvJWRPZomreLi98X8jtaKfVjr0OJrYdOS/U91zWzIQYAYnsACL4AAWArCgBcEABDAG4AZEQBgBiruArItXyM5+I0PQm7zo0m+bhG76uxWrj9ra/Vly1GVdzP6U1IpVHtUZOk/dttQ8le6LY6vJDZ7/PP5NOPWtKpo4mK1LxEM4unNLk3F/Br7mmGvi9mmv3NMdVifczkm02uKyfgb+r0NCAxtugOlg6CtmcXNkcpNmhLY9Xqvusp6/UYNhjtDs+wnRZ5M8OmI3psyapXAv0zrIjH1aezu3b7f2MN7Ho8bPRRnu2s/HiZ5oss6GHr7PMztCas9tOd1crog0Ce8mkRBo+parb3kdDQyqdHP8Qx3BS9DtHWo5ALiADYr7AQa4AVsQEYK2AoqoYCKADJNABkQBcExCtkHLYYtyN2ArZB0ArZDrGK2MZztI6Jo11+JBN+8spLzWYY5ShvF0X48+SGyZkdJ6q+gi5qakk+7Zqy4Z3dzRLXyn9NUdPBmU3VbnOpuxU0b6L4VSDQFtyNCo//2Q=="/>
          <p:cNvSpPr>
            <a:spLocks noChangeAspect="1" noChangeArrowheads="1"/>
          </p:cNvSpPr>
          <p:nvPr/>
        </p:nvSpPr>
        <p:spPr bwMode="auto">
          <a:xfrm>
            <a:off x="812800" y="731838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b="1">
              <a:latin typeface="Times New Roman" charset="0"/>
            </a:endParaRPr>
          </a:p>
        </p:txBody>
      </p:sp>
      <p:sp>
        <p:nvSpPr>
          <p:cNvPr id="52235" name="AutoShape 16" descr="data:image/jpeg;base64,/9j/4AAQSkZJRgABAQAAAQABAAD/2wCEAAkGBxQQEhQUEBQUFBQUFBQUFBQUFBQUFRQUFBQWFhQUFBQYHCggGBolHBQUITEhJSkrLi4uFx8zODMsNygtLisBCgoKDg0OGhAQGiwkHyQsLCwsLCwsLCwsLCwsLCwsLCwsLCwsLCwsLCwsLCwsLCwsLCwsLCwsLCwsLCwsLCwsLP/AABEIAN4A4wMBEQACEQEDEQH/xAAbAAACAwEBAQAAAAAAAAAAAAABAgADBgUEB//EADoQAAIBAgIHBAgFBAMBAAAAAAABAgMRBCEFBhIxQVFxIjJhgRMUQlKRobHBI2JykvAH0eHxM1OCFf/EABsBAAIDAQEBAAAAAAAAAAAAAAABAgMEBQYH/8QAMhEAAgIBAwIFAwIFBQEAAAAAAAECEQMEITESQQUTUWFxIjKRgaEjQrHR4QYUM1LwYv/aAAwDAQACEQMRAD8A0omefIAEACNjSb2AzGktcIQbVGHpLe03sxfTK765HZw+DSlHqyuvbua8elcuWcnH651ZJKklT5vKbb8LqyXkaMXhWGN9bv8AYvho4p/VudzVPTzxSlGpbbhZtrJSi9ztweRzNdpI4XcOGZ9TgWJ7cM0BzzKQQyAAAAgmAGIQAAAAAQEYwAxAKFgBiAVjsQrIjFYL3ASQNgIxPkRXIrfuMpmVSjaGimZD4RJFLBk0aw6ZSQYEEBn9ctJeipbEX2ql10it/wAdx2PCNN5mTrlwv6mjTY+qVnzyrUPRZZHWijxOebMXVuSNp/TOi269Th2YLrnJ/VHG8RndI5+ul9sTeHLOeQGABDIwEAQwCEAAAICAAGAAEAofIAYAKxWArGArI2AjAQjBgVSKm67AVTZW5bDRTMg9yaKmRJmrOsUkEAR03sB8w1lx/p685eyuzHouP1PaaPB5GBLu+Tq6eHTE4OIkRzPsazybVzF1dT2EbrVDWKhh6cKMoyTk25VMrbUua5LJXMer0k8n1pr4MGp085tzN5c4pzwiAAAAQEEAGAABgAAAICAAogAwADABWIBWIBWAFbG0IRkaArkQlx7gVSKmyRTMh7kkVWIblqSNYdczkCgOfp7F+hoVJcbWXWWSNmgw+bnjEnjj1SSPlVRnsMjrY7UFseGqr+Bz8u+5IoeRn4VANGT4ElKkPg+4YKLVOClvUIp9Ulc83kf1OjgSe7LisRBDAAiCGANhAACC5AAABgAogAxMAMAFYwFZEBGIQkiTYCMjYFciqQyqRBxGimRWySKmH6E6NYdaikgkBj9fcblCkn+eX0j9z0XguGk8r+DXpYb2YaqzqzdnUWx5KrMOWVuhnmauymrYGg1M0T6ziY37lK058sn2Y+bXwTM+pyqENuTNqcvRD3Z9bOE2cggDAICAIAmBAGALEQAAIBRAAAAwADEAobgKwARiARhfqAjFQFcit87AVSK2hlMyDuySKmFEjWHUKgSdt40m3QHyrTmNdarOfN5dFkj2+DEsOGMEdbBDpVHIrNlOSzUeWo8t9zFLbexFUVxZFKlbGfWtSdF+r4aLatUq9ufPPux8lb5nF1mZznXocfU5OubrhGgMdlAAYECxAFsMggIAAYNiAAEYMAAABfACsAFEAGFAIxOgFYrQCMbARiEVyISdDKplUmNFMiHG5JFTI9TJ0aw6xSeLTNTZoVWuEJGrRRUs8V7k4K5I+UVD2eWXY7ONFM2ZZPsWHPxVkznZnUgOhq/o1YmtCMnamu3UbyUacM5Xfy8yGZ1C0U5p9EHXPY0OsWucqjdPCtwprLbWU5/pfsx+fQp02ijH68m7KMGlS3nuxNS9LVfWYU9qUo1NraTbayi3tZ7nkWa6GN4rrclq8UfLbrc+knnmzlgHyBBMQBAQAAIZBiICADABRABgAGACsQCsEAjEwFYAI0KgKpEHuBXIrlYFMitptE0ylj3JUas6fBUcPXKvsYaSXtNR+7+h1vB8fVnv0LsCuZ83cHJ5Js9LNNs68WktymtlvKMmxO74PHKLk7RSbdrLm3uSMPqLhHV0zGGF2sPRk5N7Pp55K8ln6KNvZTzfN9CnG3N9TVen9yjHeSpv9P7nIS4vcXv1ZoPoX9PtBuEfWaitKcbUlxUHvk/GWXkvE42u1PV9MTm6vN1PoXbk2ZzjEQQEAQBDIAgCGQYAEIgwAxAKCAViYAYAKxAIwAVjArYkmBXIgxFUimXBJFUiKvkkVNkelErNUdRlRlNe6yUacXzlJ+WSPQ+BQ3lJmnTLdmFqYt88jtTyq9jpxghJVE9+4qlJPknVHjqZSvHK1mn05MxSSt0HYpzbvvb3tkUq4BI0GpmrnrlVyqu9KnZyj78nuh4LLM52syuHfkzanP5apcs+rxVlZZJbktyRyG7e5yiCAgmBBCACGAAIKgAAEBAAYiMVgKwAAAKxUArEwEYUArFwAjJJgVyKqXYCqRXJ7U2NFEyvbsSRWx9JKzUnSKj5/rziVKts8IRS83mz1vhOLo03U+5u00fpswtSo22/GyKsk5NuRvj6Ep1Wt/wIRm1yyR62lJZF7pqwPNsO6SabeSXF33FMtuWNn2LVnRKwlCMPafaqPnN7/JbvI8/qMvmZGziZsnmTcjqmcqADGQViAIZGDYAAACAgWABOwIMQGAwMLEKxABhwArEAjEAjHYCMAK5EJX2EVSKX8kimZCqJIqZD9Cw1NSeym3uSb+B2YR6pJFB8k0tifSSnN+02z3UYLHiUfRHXxxpUZ7ES3JefU5OoadRRahYQy3IqjBdPBIuw7tu/wSxpruM02pOGp1MXFVFfZTnBZNbS3Np8t68SjWt+VsZ9XJrHsfUjgnJIIQAGAQEACCAA9xAItjIFgAAIAgMAAxAKwAAAKxAIwqgEYMBGL1ArkytyvYCqRXJJcjRTIrW7JIqYUTNJjo3pzXOEvoztad1li/cqjyfI5q+R7x7o7MTw1cKr8jHk08ZMnZROKjx8jNOKxjQsdp522V4lNze9UiRpNSb+t0WvzX6bLKNV/wALbM2q/wCJn1Q86cgAhkGxEAACAADIIAABBAAVCIAwMBAYAKwQCsWwCsKAViYCMdAJIi0BXIjP2ApkVNtjRVIgr7EysjROzUNXOvF7plB8lxtPZqTXKUl8z3mB9WJM62N/Sjl6RXLezPqv/kujyeNKS9powfxPUmBVJJ9rtFayTT+vcDTam1VHE0XwcnH4xaFqYqWGVGfVK8TPqp5xnIAICCYAH8AQAARGABEEMAbgQSEAYEYAKKxgYCFYAKxWAkhAKx9gEZERVIg/YZVIqbQyqZC72JpFTQrokao6y3ZSfMtP0rYiqvzP5nt/D5Xgj8HRwv6UcfHQyuXZlsaUzwLMw11FiZJJWzyIzSrcZ69E13CcZL2JRkvJ5lFdUWiGSPVFr1PstOakk1uaT+J5ma6W0cOqGIAQAAIAABBAAVgABkACAIADAAgMQxRCAw7gKwoBGK2gEYvcBJAwK2Qra2BVIpdjRVMTJoqYiRqTqlJ891qhbEz8bP4o9h4VK8CN2D7EcXGPso6EuDRHk4lapJ7rf2OTlzTk9jQkgUqjXeW148SuE5X9SsZ0MFNN2vvy6Frd8ClxZ9U1bq7WGp3zcVsv/wA5HnNZGsro4uZVkZ0zJZWAAIAAEABAQVAAYEI/AwAxEGMAhAYAKxAKwADABGIBGHCAWQ3QiuRXdDKZFLkNFUiHyTRWxKTJ0ag6qKDB66K2IvzhE9X4Q/4Jt0/2max0rpHTyNVRpxnLlDkc2UEuDSiWEMenK24VpAa7VfWH0L2Z505PP8j97oZtVpVmja5MWo0/V9S5PoMJppNO6eaa4pnnnFxbTOYEiABAQAALYCCAFh0Ak6ij3ml1aRKOOb4T/A0meWWlqC31qf74v7ly0WofEH+CflTf8rE/+zQ/7YfuJPQamvsY/Iyf9WemjXjNXhKMvGLT+hnnjnj2mmitxa5HKxAYmArABWACsAEZFoBGDQFciMgK5FL32GtimZBk0VsjRKzUHXKTCa95Vo+MPuz1HgyvC/k26b7WZXFO8Tp5lsaorc5c52OTPI0y9FTqlDyskPCZKMgPbh6tjRCSEzZapaf9G1RqvsPuSfsvk/Ay67R+YuuHJh1WC/rj+puTzzVHOIIBKk1FNyaSSu28kkuLHGLk6jyHJlcdrtBNxow2uUp3jF+Kjva+B2dP4Q5U8kq9kbseik/udHBxetGJqZOewuVNbPz73zOlj8O0+J/bfzuao6XEu1/Jy6mNm77U5y/VKUr/ABZrUIR4S/BeoRXCRU6ibs9/Bk+tcEkqGjPOwdVMC2FQOodHpwuKlTkpU24tcV9+aFkxwyR6ZKyucFJUzX6K1lhUtGraEufsvz4Hm9X4TPH9WLdenc5mXSyhut0d25x2mnRkFYgFYX2AViAVgAjF7AVyK2BXIgxopmVVZMrYiZpzrUUGG1//AOSn+n7np/BXWJ/Ju0nDMhXeTOrm+019zmVDjZEWopZlYxoskmMvpSL8ctwOhSndG2EiJvNT9O+kSo1X20uxJ+0lwfijj+I6Kn5sOO5zdVg6X1Lj+h1tMaepYbKT2p8IR3/+vdRj02hyZ96pepRiwyyccGC0zrBVxLtJ7MP+uO7z959TuYdHiw0o7v1Onh08cfyc1wy+ngdDp2NB5pVufDJlEsq7jKZ4izXL+5S8/TIGLVqfIjlyegF9Gtd58i2OW3Q0XwkWWSPVSLYoiyy5ZSInv0dpmrQyi7x92Wa8uRi1OgxZ+Vv6oz5dNCfszVaM09TrWV9ifuy49HxPOarwzLh3W69TnZdPLH7o6bOa9ygVgAjEAjEAkiEvQCqRU3W1kkVyIWrJIqY1Al1GmOpyUmH/AKg9+H6Puel8GX8GXybtGY2s8jq5n9JtS7HgmcmZMpkZpUSGgSigL4ovSoRfSkXRYHrp1WmnFtNZpp2afU0KnsJ7qmUYibu22227tt5t+LYpy6VsCSWw1FZZ5hii+WSLJTsWSlQzkYyraXU4+pzdMgPOlKTyjJ9EzGpyk9kwPbTwtSSzjbrZHQhjzTX2sD1UMC07tryNWPSzTuTodntp0kjXGCQmywspiIMCXACXItCo6WE03Wp2tPaivZl2l8d/zMGfw/Bl3cd/VGfJpoS7UaPA6wUqllJ7EuUt1/CRwNR4Vmx7x3j+5gyaaceFaOpc5jTTozisi+NwK5EJPawK5Mrb2GVSIMmitiJGmOqUmI18l+JBNO2x3uDd9x6jwNxeOS7m3S8GGrTsrM2Z57dL5OhW9nml/OZglv8A+3JCPy88ip7+/wCwAUVy+ZHpX/UBk1/GO0BdCZbCQy6My+MgC5Xy3lm0tqAuU7FypKgC6g9gHhJMShB8oY22WqlwAdobfoAHUI9QDQmNMGNtD6goG0AEuAA2iNoAqQWFDXCrItHv0dpmpQyXaj7rf0fA5+r8PxZ1vs/Uz5dPHJ7M7uC1lp1JKMouDeSvZxb5XODqfCZ405Rdr9zFk0s4K1udeRxmvQylcit7ckkVyINE0VNjXwOjTHVKDHa/3vT5Wfxuej8Da6ZGzSdzB16d/wDR0c8U3udKJ53S6/AxyxrsyRXJfz/ZTOL7gVOHh9Cl42+EwDGi+XxaCOGfZAXwoPjKK8zRHBIexaqdvav0TLemu4EwrybJ6d2rEx51S2UkgQu1zIdXdjHjVJLIhhdYfmAD01+IlksLI6+QvMTVgGNYFkGWqsWrJYhHWv0+pF5PwAbt8beCDqb42CixZD4GHaHYBUw6hBVZPwY+pMVD3BxtbiOthNYKsO9aa5Oyf7kcnUeD4MluP0v2Ms9JB8bHUw2sFOffvB+Oa+KONqPBc8N8b6v2M0tLOPG57qeJjPuSjLo0zlZtPlx/fFr9CroceUQo6h9Jpzr0ZjH6/XvS6SPReB8SNmk7mLmnz+R2cnV6nRRVsyMv1ehYBp8UL5QFMorkiqUYgLsx5EemAF0IPkkubLIwb4iHyGVtzbk+SJSSS3YHPqXg3k0jnOUsTdcAeiFOeztqFTZe6WxLZfSVrMS12FfzK/kR5pVbinqOruNCuoyrz2u4CupzZF5m+WAPSp8cuQedfwA6qv8AsT/3DfIwqsSWa/kB1Vut+XF8+hdHM2v6sC+nL/C5eLLoS/HYC5VeWZd5iW3cBlMl1AHbH1AR1BdaASeZGTEPhqvB8CWOV7MZ6FIutdhEuIaGoRcpxS3toy6vJHHilOXCQnHq2NpGo7bvqfOZZ022Zv8AZS7M1Z3UccyOvq/4nw7SPReBy+5GvScsxsmdyZ0olbtzZna9ywSSX+2RcF/5haKJTXBN/pX3KG4Lv+BWBSa92Hi3diUmuI17sP1PdgNFVa6vTp1aq5pWj5SlZPyKJ63BB1kyr4X+CEskI8gxUZUcqlKdPh24tL47mWYtZpZfZJN/v+OSSl1cHY1N0J61U9NVs6VN9mLs1KfiuSOP4pqZT/hp7d/7GXU5+hdK5NBr7piphaEVRsnUbhtW7sdn2VzMWmww5rgyabH5k/q7HyJmg6wrZFsC7D4WdVpU4Tm27JRi5fQqnlhHdtfkHtyNisJOlLZqQlCXKSa+pPHkhP7XY+d0KkaFwAbhQDqXL5k1MZYqn83fFl8coDqr428EvuWxy7bOv3YgqpyuS81dhh9KHmiJ6UXmgD0qF5qAajUs7k8eT6gOgnyN642ALmFgdLV+Ha230X3PLeP6t9Kwx+WXQW1mqjXR5CiVGnPSnlTLa7YSpUUNjNXa2crX52Z1vDtfg09rJtfem/6GzSU20Zyjq1Vn3pQh5Xf88yes/wBR44OoQv8AY60MV72Wx1Yd7OoreEP8nNf+qciW2Jfllrwr1Z6JaqwXeqSfgkkvuZMv+p9TNUoxX5f+AWNDw1bpPg7eMmznz8Y1c+Zv9Nv6BxwjoaO0FSp1ISUU8+KT+pXi1OTJkSm7KNVkl5TNWdZRSVI4DbYtSCkmpJNPJpq6fkRcE+RptcFWFwsKUdmlCMI3btFJK735IIxrf+u45zlN3J2eXTeiaeLpunVva901k4vg0Pqkt4vcniyvHLqRlaP9NqKledapKPJKMX+7P6D8/M/Rfk1vXekTTaN0Fh8MrUaUY/mfalf9crsqePqdzbZmnqMk+WdASxxXCRU22U4nDQqLZqQjNcpJSXzG4p79xxySi7izH6y6lwktrBwUJLfC7SkvC+SZfhzvG/qba/LN2DVu6yMwWLwc6UnGpFxkuDVv9nRx5I5FcXZvTT3RRYlQyNiodguHUIeEyyOR8UBJTJOdALt9SvzH6iHjN9epNZH8jLYr+IujfpQxo13HcWrO4cAW+t7SzVi9alNbio7Wi8RspZni9fJ5c0pGpKlR1PXjn+WLpPoVzvcI8qcvTL7ph1T3Rr0f3nP27HPzWzvx4GpSV8mZJWSbLJxckRsiSCAgyxS3Pk0W4XU0yrPG8bXsdlM9EjzoBbgQAAwfoABAASoAC7jBcLAAqA8OlNF0sTHZqxUuT9pdHwCLcXcXTLMeaWN/SYHTeplWk3Kj+LDku+uq4+Rtx61cZNvft/g6eLVQnzszMyg4tppprenk15G1SjJWtzSI+g7XdACT8iPX2SAW4r7CAiPcZdBovhQyx1FYu640BQ5FLn3EWrKyK9TNwxbFkeT34atY4ElZcj1qqVUS3Prp0+55E5OnH3WYNZ9yNmj+85W1dGLId6GyDh4W47jLJ2T5PS5ZogDLoJiK5DOWQ0VtWdWhPain4HpMb6oJnnZqpND3JESCvcAXF7gAQAYUAGFbAK2J+oAuAAbE6ADYmwPDpHRNGuvxacZeO6S6SWYknHeLr4L8eoyY/tZl8fqFF50Krj+Wa2l+5Z/Uvjq8q5Sf7P8AsbIa5fzL8GZ0xq3iMMryjtR96neSXVWujRDVRls9n7mmGbHk+1nGUrmlMtAg7gMkPcB5cib4oANBQy6hZvMw63I2+lFkOLPTGnyOc36lhYpsjQz7Rc3nkzlawr8O/JmPV9ma9H/yGfhO3iuD+xhmtjvwPVRqLiY5onR0KLT3FbEyyVuAkQorlvJWRPZomreLi98X8jtaKfVjr0OJrYdOS/U91zWzIQYAYnsACL4AAWArCgBcEABDAG4AZEQBgBiruArItXyM5+I0PQm7zo0m+bhG76uxWrj9ra/Vly1GVdzP6U1IpVHtUZOk/dttQ8le6LY6vJDZ7/PP5NOPWtKpo4mK1LxEM4unNLk3F/Br7mmGvi9mmv3NMdVifczkm02uKyfgb+r0NCAxtugOlg6CtmcXNkcpNmhLY9Xqvusp6/UYNhjtDs+wnRZ5M8OmI3psyapXAv0zrIjH1aezu3b7f2MN7Ho8bPRRnu2s/HiZ5oss6GHr7PMztCas9tOd1crog0Ce8mkRBo+parb3kdDQyqdHP8Qx3BS9DtHWo5ALiADYr7AQa4AVsQEYK2AoqoYCKADJNABkQBcExCtkHLYYtyN2ArZB0ArZDrGK2MZztI6Jo11+JBN+8spLzWYY5ShvF0X48+SGyZkdJ6q+gi5qakk+7Zqy4Z3dzRLXyn9NUdPBmU3VbnOpuxU0b6L4VSDQFtyNCo//2Q=="/>
          <p:cNvSpPr>
            <a:spLocks noChangeAspect="1" noChangeArrowheads="1"/>
          </p:cNvSpPr>
          <p:nvPr/>
        </p:nvSpPr>
        <p:spPr bwMode="auto">
          <a:xfrm>
            <a:off x="947738" y="884238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b="1">
              <a:latin typeface="Times New Roman" charset="0"/>
            </a:endParaRPr>
          </a:p>
        </p:txBody>
      </p:sp>
      <p:sp>
        <p:nvSpPr>
          <p:cNvPr id="52236" name="AutoShape 18" descr="data:image/jpeg;base64,/9j/4AAQSkZJRgABAQAAAQABAAD/2wCEAAkGBxQQEhQUEBQUFBQUFBQUFBQUFBQUFRQUFBQWFhQUFBQYHCggGBolHBQUITEhJSkrLi4uFx8zODMsNygtLisBCgoKDg0OGhAQGiwkHyQsLCwsLCwsLCwsLCwsLCwsLCwsLCwsLCwsLCwsLCwsLCwsLCwsLCwsLCwsLCwsLCwsLP/AABEIAN4A4wMBEQACEQEDEQH/xAAbAAACAwEBAQAAAAAAAAAAAAABAgADBgUEB//EADoQAAIBAgIHBAgFBAMBAAAAAAABAgMRBCEFBhIxQVFxIjJhgRMUQlKRobHBI2JykvAH0eHxM1OCFf/EABsBAAIDAQEBAAAAAAAAAAAAAAABAgMEBQYH/8QAMhEAAgIBAwIFAwIFBQEAAAAAAAECEQMEITESQQUTUWFxIjKRgaEjQrHR4QYUM1LwYv/aAAwDAQACEQMRAD8A0omefIAEACNjSb2AzGktcIQbVGHpLe03sxfTK765HZw+DSlHqyuvbua8elcuWcnH651ZJKklT5vKbb8LqyXkaMXhWGN9bv8AYvho4p/VudzVPTzxSlGpbbhZtrJSi9ztweRzNdpI4XcOGZ9TgWJ7cM0BzzKQQyAAAAgmAGIQAAAAAQEYwAxAKFgBiAVjsQrIjFYL3ASQNgIxPkRXIrfuMpmVSjaGimZD4RJFLBk0aw6ZSQYEEBn9ctJeipbEX2ql10it/wAdx2PCNN5mTrlwv6mjTY+qVnzyrUPRZZHWijxOebMXVuSNp/TOi269Th2YLrnJ/VHG8RndI5+ul9sTeHLOeQGABDIwEAQwCEAAAICAAGAAEAofIAYAKxWArGArI2AjAQjBgVSKm67AVTZW5bDRTMg9yaKmRJmrOsUkEAR03sB8w1lx/p685eyuzHouP1PaaPB5GBLu+Tq6eHTE4OIkRzPsazybVzF1dT2EbrVDWKhh6cKMoyTk25VMrbUua5LJXMer0k8n1pr4MGp085tzN5c4pzwiAAAAQEEAGAABgAAAICAAogAwADABWIBWIBWAFbG0IRkaArkQlx7gVSKmyRTMh7kkVWIblqSNYdczkCgOfp7F+hoVJcbWXWWSNmgw+bnjEnjj1SSPlVRnsMjrY7UFseGqr+Bz8u+5IoeRn4VANGT4ElKkPg+4YKLVOClvUIp9Ulc83kf1OjgSe7LisRBDAAiCGANhAACC5AAABgAogAxMAMAFYwFZEBGIQkiTYCMjYFciqQyqRBxGimRWySKmH6E6NYdaikgkBj9fcblCkn+eX0j9z0XguGk8r+DXpYb2YaqzqzdnUWx5KrMOWVuhnmauymrYGg1M0T6ziY37lK058sn2Y+bXwTM+pyqENuTNqcvRD3Z9bOE2cggDAICAIAmBAGALEQAAIBRAAAAwADEAobgKwARiARhfqAjFQFcit87AVSK2hlMyDuySKmFEjWHUKgSdt40m3QHyrTmNdarOfN5dFkj2+DEsOGMEdbBDpVHIrNlOSzUeWo8t9zFLbexFUVxZFKlbGfWtSdF+r4aLatUq9ufPPux8lb5nF1mZznXocfU5OubrhGgMdlAAYECxAFsMggIAAYNiAAEYMAAABfACsAFEAGFAIxOgFYrQCMbARiEVyISdDKplUmNFMiHG5JFTI9TJ0aw6xSeLTNTZoVWuEJGrRRUs8V7k4K5I+UVD2eWXY7ONFM2ZZPsWHPxVkznZnUgOhq/o1YmtCMnamu3UbyUacM5Xfy8yGZ1C0U5p9EHXPY0OsWucqjdPCtwprLbWU5/pfsx+fQp02ijH68m7KMGlS3nuxNS9LVfWYU9qUo1NraTbayi3tZ7nkWa6GN4rrclq8UfLbrc+knnmzlgHyBBMQBAQAAIZBiICADABRABgAGACsQCsEAjEwFYAI0KgKpEHuBXIrlYFMitptE0ylj3JUas6fBUcPXKvsYaSXtNR+7+h1vB8fVnv0LsCuZ83cHJ5Js9LNNs68WktymtlvKMmxO74PHKLk7RSbdrLm3uSMPqLhHV0zGGF2sPRk5N7Pp55K8ln6KNvZTzfN9CnG3N9TVen9yjHeSpv9P7nIS4vcXv1ZoPoX9PtBuEfWaitKcbUlxUHvk/GWXkvE42u1PV9MTm6vN1PoXbk2ZzjEQQEAQBDIAgCGQYAEIgwAxAKCAViYAYAKxAIwAVjArYkmBXIgxFUimXBJFUiKvkkVNkelErNUdRlRlNe6yUacXzlJ+WSPQ+BQ3lJmnTLdmFqYt88jtTyq9jpxghJVE9+4qlJPknVHjqZSvHK1mn05MxSSt0HYpzbvvb3tkUq4BI0GpmrnrlVyqu9KnZyj78nuh4LLM52syuHfkzanP5apcs+rxVlZZJbktyRyG7e5yiCAgmBBCACGAAIKgAAEBAAYiMVgKwAAAKxUArEwEYUArFwAjJJgVyKqXYCqRXJ7U2NFEyvbsSRWx9JKzUnSKj5/rziVKts8IRS83mz1vhOLo03U+5u00fpswtSo22/GyKsk5NuRvj6Ep1Wt/wIRm1yyR62lJZF7pqwPNsO6SabeSXF33FMtuWNn2LVnRKwlCMPafaqPnN7/JbvI8/qMvmZGziZsnmTcjqmcqADGQViAIZGDYAAACAgWABOwIMQGAwMLEKxABhwArEAjEAjHYCMAK5EJX2EVSKX8kimZCqJIqZD9Cw1NSeym3uSb+B2YR6pJFB8k0tifSSnN+02z3UYLHiUfRHXxxpUZ7ES3JefU5OoadRRahYQy3IqjBdPBIuw7tu/wSxpruM02pOGp1MXFVFfZTnBZNbS3Np8t68SjWt+VsZ9XJrHsfUjgnJIIQAGAQEACCAA9xAItjIFgAAIAgMAAxAKwAAAKxAIwqgEYMBGL1ArkytyvYCqRXJJcjRTIrW7JIqYUTNJjo3pzXOEvoztad1li/cqjyfI5q+R7x7o7MTw1cKr8jHk08ZMnZROKjx8jNOKxjQsdp522V4lNze9UiRpNSb+t0WvzX6bLKNV/wALbM2q/wCJn1Q86cgAhkGxEAACAADIIAABBAAVCIAwMBAYAKwQCsWwCsKAViYCMdAJIi0BXIjP2ApkVNtjRVIgr7EysjROzUNXOvF7plB8lxtPZqTXKUl8z3mB9WJM62N/Sjl6RXLezPqv/kujyeNKS9powfxPUmBVJJ9rtFayTT+vcDTam1VHE0XwcnH4xaFqYqWGVGfVK8TPqp5xnIAICCYAH8AQAARGABEEMAbgQSEAYEYAKKxgYCFYAKxWAkhAKx9gEZERVIg/YZVIqbQyqZC72JpFTQrokao6y3ZSfMtP0rYiqvzP5nt/D5Xgj8HRwv6UcfHQyuXZlsaUzwLMw11FiZJJWzyIzSrcZ69E13CcZL2JRkvJ5lFdUWiGSPVFr1PstOakk1uaT+J5ma6W0cOqGIAQAAIAABBAAVgABkACAIADAAgMQxRCAw7gKwoBGK2gEYvcBJAwK2Qra2BVIpdjRVMTJoqYiRqTqlJ891qhbEz8bP4o9h4VK8CN2D7EcXGPso6EuDRHk4lapJ7rf2OTlzTk9jQkgUqjXeW148SuE5X9SsZ0MFNN2vvy6Frd8ClxZ9U1bq7WGp3zcVsv/wA5HnNZGsro4uZVkZ0zJZWAAIAAEABAQVAAYEI/AwAxEGMAhAYAKxAKwADABGIBGHCAWQ3QiuRXdDKZFLkNFUiHyTRWxKTJ0ag6qKDB66K2IvzhE9X4Q/4Jt0/2max0rpHTyNVRpxnLlDkc2UEuDSiWEMenK24VpAa7VfWH0L2Z505PP8j97oZtVpVmja5MWo0/V9S5PoMJppNO6eaa4pnnnFxbTOYEiABAQAALYCCAFh0Ak6ij3ml1aRKOOb4T/A0meWWlqC31qf74v7ly0WofEH+CflTf8rE/+zQ/7YfuJPQamvsY/Iyf9WemjXjNXhKMvGLT+hnnjnj2mmitxa5HKxAYmArABWACsAEZFoBGDQFciMgK5FL32GtimZBk0VsjRKzUHXKTCa95Vo+MPuz1HgyvC/k26b7WZXFO8Tp5lsaorc5c52OTPI0y9FTqlDyskPCZKMgPbh6tjRCSEzZapaf9G1RqvsPuSfsvk/Ay67R+YuuHJh1WC/rj+puTzzVHOIIBKk1FNyaSSu28kkuLHGLk6jyHJlcdrtBNxow2uUp3jF+Kjva+B2dP4Q5U8kq9kbseik/udHBxetGJqZOewuVNbPz73zOlj8O0+J/bfzuao6XEu1/Jy6mNm77U5y/VKUr/ABZrUIR4S/BeoRXCRU6ibs9/Bk+tcEkqGjPOwdVMC2FQOodHpwuKlTkpU24tcV9+aFkxwyR6ZKyucFJUzX6K1lhUtGraEufsvz4Hm9X4TPH9WLdenc5mXSyhut0d25x2mnRkFYgFYX2AViAVgAjF7AVyK2BXIgxopmVVZMrYiZpzrUUGG1//AOSn+n7np/BXWJ/Ju0nDMhXeTOrm+019zmVDjZEWopZlYxoskmMvpSL8ctwOhSndG2EiJvNT9O+kSo1X20uxJ+0lwfijj+I6Kn5sOO5zdVg6X1Lj+h1tMaepYbKT2p8IR3/+vdRj02hyZ96pepRiwyyccGC0zrBVxLtJ7MP+uO7z959TuYdHiw0o7v1Onh08cfyc1wy+ngdDp2NB5pVufDJlEsq7jKZ4izXL+5S8/TIGLVqfIjlyegF9Gtd58i2OW3Q0XwkWWSPVSLYoiyy5ZSInv0dpmrQyi7x92Wa8uRi1OgxZ+Vv6oz5dNCfszVaM09TrWV9ifuy49HxPOarwzLh3W69TnZdPLH7o6bOa9ygVgAjEAjEAkiEvQCqRU3W1kkVyIWrJIqY1Al1GmOpyUmH/AKg9+H6Puel8GX8GXybtGY2s8jq5n9JtS7HgmcmZMpkZpUSGgSigL4ovSoRfSkXRYHrp1WmnFtNZpp2afU0KnsJ7qmUYibu22227tt5t+LYpy6VsCSWw1FZZ5hii+WSLJTsWSlQzkYyraXU4+pzdMgPOlKTyjJ9EzGpyk9kwPbTwtSSzjbrZHQhjzTX2sD1UMC07tryNWPSzTuTodntp0kjXGCQmywspiIMCXACXItCo6WE03Wp2tPaivZl2l8d/zMGfw/Bl3cd/VGfJpoS7UaPA6wUqllJ7EuUt1/CRwNR4Vmx7x3j+5gyaaceFaOpc5jTTozisi+NwK5EJPawK5Mrb2GVSIMmitiJGmOqUmI18l+JBNO2x3uDd9x6jwNxeOS7m3S8GGrTsrM2Z57dL5OhW9nml/OZglv8A+3JCPy88ip7+/wCwAUVy+ZHpX/UBk1/GO0BdCZbCQy6My+MgC5Xy3lm0tqAuU7FypKgC6g9gHhJMShB8oY22WqlwAdobfoAHUI9QDQmNMGNtD6goG0AEuAA2iNoAqQWFDXCrItHv0dpmpQyXaj7rf0fA5+r8PxZ1vs/Uz5dPHJ7M7uC1lp1JKMouDeSvZxb5XODqfCZ405Rdr9zFk0s4K1udeRxmvQylcit7ckkVyINE0VNjXwOjTHVKDHa/3vT5Wfxuej8Da6ZGzSdzB16d/wDR0c8U3udKJ53S6/AxyxrsyRXJfz/ZTOL7gVOHh9Cl42+EwDGi+XxaCOGfZAXwoPjKK8zRHBIexaqdvav0TLemu4EwrybJ6d2rEx51S2UkgQu1zIdXdjHjVJLIhhdYfmAD01+IlksLI6+QvMTVgGNYFkGWqsWrJYhHWv0+pF5PwAbt8beCDqb42CixZD4GHaHYBUw6hBVZPwY+pMVD3BxtbiOthNYKsO9aa5Oyf7kcnUeD4MluP0v2Ms9JB8bHUw2sFOffvB+Oa+KONqPBc8N8b6v2M0tLOPG57qeJjPuSjLo0zlZtPlx/fFr9CroceUQo6h9Jpzr0ZjH6/XvS6SPReB8SNmk7mLmnz+R2cnV6nRRVsyMv1ehYBp8UL5QFMorkiqUYgLsx5EemAF0IPkkubLIwb4iHyGVtzbk+SJSSS3YHPqXg3k0jnOUsTdcAeiFOeztqFTZe6WxLZfSVrMS12FfzK/kR5pVbinqOruNCuoyrz2u4CupzZF5m+WAPSp8cuQedfwA6qv8AsT/3DfIwqsSWa/kB1Vut+XF8+hdHM2v6sC+nL/C5eLLoS/HYC5VeWZd5iW3cBlMl1AHbH1AR1BdaASeZGTEPhqvB8CWOV7MZ6FIutdhEuIaGoRcpxS3toy6vJHHilOXCQnHq2NpGo7bvqfOZZ022Zv8AZS7M1Z3UccyOvq/4nw7SPReBy+5GvScsxsmdyZ0olbtzZna9ywSSX+2RcF/5haKJTXBN/pX3KG4Lv+BWBSa92Hi3diUmuI17sP1PdgNFVa6vTp1aq5pWj5SlZPyKJ63BB1kyr4X+CEskI8gxUZUcqlKdPh24tL47mWYtZpZfZJN/v+OSSl1cHY1N0J61U9NVs6VN9mLs1KfiuSOP4pqZT/hp7d/7GXU5+hdK5NBr7piphaEVRsnUbhtW7sdn2VzMWmww5rgyabH5k/q7HyJmg6wrZFsC7D4WdVpU4Tm27JRi5fQqnlhHdtfkHtyNisJOlLZqQlCXKSa+pPHkhP7XY+d0KkaFwAbhQDqXL5k1MZYqn83fFl8coDqr428EvuWxy7bOv3YgqpyuS81dhh9KHmiJ6UXmgD0qF5qAajUs7k8eT6gOgnyN642ALmFgdLV+Ha230X3PLeP6t9Kwx+WXQW1mqjXR5CiVGnPSnlTLa7YSpUUNjNXa2crX52Z1vDtfg09rJtfem/6GzSU20Zyjq1Vn3pQh5Xf88yes/wBR44OoQv8AY60MV72Wx1Yd7OoreEP8nNf+qciW2Jfllrwr1Z6JaqwXeqSfgkkvuZMv+p9TNUoxX5f+AWNDw1bpPg7eMmznz8Y1c+Zv9Nv6BxwjoaO0FSp1ISUU8+KT+pXi1OTJkSm7KNVkl5TNWdZRSVI4DbYtSCkmpJNPJpq6fkRcE+RptcFWFwsKUdmlCMI3btFJK735IIxrf+u45zlN3J2eXTeiaeLpunVva901k4vg0Pqkt4vcniyvHLqRlaP9NqKledapKPJKMX+7P6D8/M/Rfk1vXekTTaN0Fh8MrUaUY/mfalf9crsqePqdzbZmnqMk+WdASxxXCRU22U4nDQqLZqQjNcpJSXzG4p79xxySi7izH6y6lwktrBwUJLfC7SkvC+SZfhzvG/qba/LN2DVu6yMwWLwc6UnGpFxkuDVv9nRx5I5FcXZvTT3RRYlQyNiodguHUIeEyyOR8UBJTJOdALt9SvzH6iHjN9epNZH8jLYr+IujfpQxo13HcWrO4cAW+t7SzVi9alNbio7Wi8RspZni9fJ5c0pGpKlR1PXjn+WLpPoVzvcI8qcvTL7ph1T3Rr0f3nP27HPzWzvx4GpSV8mZJWSbLJxckRsiSCAgyxS3Pk0W4XU0yrPG8bXsdlM9EjzoBbgQAAwfoABAASoAC7jBcLAAqA8OlNF0sTHZqxUuT9pdHwCLcXcXTLMeaWN/SYHTeplWk3Kj+LDku+uq4+Rtx61cZNvft/g6eLVQnzszMyg4tppprenk15G1SjJWtzSI+g7XdACT8iPX2SAW4r7CAiPcZdBovhQyx1FYu640BQ5FLn3EWrKyK9TNwxbFkeT34atY4ElZcj1qqVUS3Prp0+55E5OnH3WYNZ9yNmj+85W1dGLId6GyDh4W47jLJ2T5PS5ZogDLoJiK5DOWQ0VtWdWhPain4HpMb6oJnnZqpND3JESCvcAXF7gAQAYUAGFbAK2J+oAuAAbE6ADYmwPDpHRNGuvxacZeO6S6SWYknHeLr4L8eoyY/tZl8fqFF50Krj+Wa2l+5Z/Uvjq8q5Sf7P8AsbIa5fzL8GZ0xq3iMMryjtR96neSXVWujRDVRls9n7mmGbHk+1nGUrmlMtAg7gMkPcB5cib4oANBQy6hZvMw63I2+lFkOLPTGnyOc36lhYpsjQz7Rc3nkzlawr8O/JmPV9ma9H/yGfhO3iuD+xhmtjvwPVRqLiY5onR0KLT3FbEyyVuAkQorlvJWRPZomreLi98X8jtaKfVjr0OJrYdOS/U91zWzIQYAYnsACL4AAWArCgBcEABDAG4AZEQBgBiruArItXyM5+I0PQm7zo0m+bhG76uxWrj9ra/Vly1GVdzP6U1IpVHtUZOk/dttQ8le6LY6vJDZ7/PP5NOPWtKpo4mK1LxEM4unNLk3F/Br7mmGvi9mmv3NMdVifczkm02uKyfgb+r0NCAxtugOlg6CtmcXNkcpNmhLY9Xqvusp6/UYNhjtDs+wnRZ5M8OmI3psyapXAv0zrIjH1aezu3b7f2MN7Ho8bPRRnu2s/HiZ5oss6GHr7PMztCas9tOd1crog0Ce8mkRBo+parb3kdDQyqdHP8Qx3BS9DtHWo5ALiADYr7AQa4AVsQEYK2AoqoYCKADJNABkQBcExCtkHLYYtyN2ArZB0ArZDrGK2MZztI6Jo11+JBN+8spLzWYY5ShvF0X48+SGyZkdJ6q+gi5qakk+7Zqy4Z3dzRLXyn9NUdPBmU3VbnOpuxU0b6L4VSDQFtyNCo//2Q=="/>
          <p:cNvSpPr>
            <a:spLocks noChangeAspect="1" noChangeArrowheads="1"/>
          </p:cNvSpPr>
          <p:nvPr/>
        </p:nvSpPr>
        <p:spPr bwMode="auto">
          <a:xfrm>
            <a:off x="1084263" y="1036638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b="1">
              <a:latin typeface="Times New Roman" charset="0"/>
            </a:endParaRPr>
          </a:p>
        </p:txBody>
      </p:sp>
      <p:sp>
        <p:nvSpPr>
          <p:cNvPr id="52237" name="AutoShape 20" descr="data:image/jpeg;base64,/9j/4AAQSkZJRgABAQAAAQABAAD/2wCEAAkGBxQQEhQUEBQUFBQUFBQUFBQUFBQUFRQUFBQWFhQUFBQYHCggGBolHBQUITEhJSkrLi4uFx8zODMsNygtLisBCgoKDg0OGhAQGiwkHyQsLCwsLCwsLCwsLCwsLCwsLCwsLCwsLCwsLCwsLCwsLCwsLCwsLCwsLCwsLCwsLCwsLP/AABEIAN4A4wMBEQACEQEDEQH/xAAbAAACAwEBAQAAAAAAAAAAAAABAgADBgUEB//EADoQAAIBAgIHBAgFBAMBAAAAAAABAgMRBCEFBhIxQVFxIjJhgRMUQlKRobHBI2JykvAH0eHxM1OCFf/EABsBAAIDAQEBAAAAAAAAAAAAAAABAgMEBQYH/8QAMhEAAgIBAwIFAwIFBQEAAAAAAAECEQMEITESQQUTUWFxIjKRgaEjQrHR4QYUM1LwYv/aAAwDAQACEQMRAD8A0omefIAEACNjSb2AzGktcIQbVGHpLe03sxfTK765HZw+DSlHqyuvbua8elcuWcnH651ZJKklT5vKbb8LqyXkaMXhWGN9bv8AYvho4p/VudzVPTzxSlGpbbhZtrJSi9ztweRzNdpI4XcOGZ9TgWJ7cM0BzzKQQyAAAAgmAGIQAAAAAQEYwAxAKFgBiAVjsQrIjFYL3ASQNgIxPkRXIrfuMpmVSjaGimZD4RJFLBk0aw6ZSQYEEBn9ctJeipbEX2ql10it/wAdx2PCNN5mTrlwv6mjTY+qVnzyrUPRZZHWijxOebMXVuSNp/TOi269Th2YLrnJ/VHG8RndI5+ul9sTeHLOeQGABDIwEAQwCEAAAICAAGAAEAofIAYAKxWArGArI2AjAQjBgVSKm67AVTZW5bDRTMg9yaKmRJmrOsUkEAR03sB8w1lx/p685eyuzHouP1PaaPB5GBLu+Tq6eHTE4OIkRzPsazybVzF1dT2EbrVDWKhh6cKMoyTk25VMrbUua5LJXMer0k8n1pr4MGp085tzN5c4pzwiAAAAQEEAGAABgAAAICAAogAwADABWIBWIBWAFbG0IRkaArkQlx7gVSKmyRTMh7kkVWIblqSNYdczkCgOfp7F+hoVJcbWXWWSNmgw+bnjEnjj1SSPlVRnsMjrY7UFseGqr+Bz8u+5IoeRn4VANGT4ElKkPg+4YKLVOClvUIp9Ulc83kf1OjgSe7LisRBDAAiCGANhAACC5AAABgAogAxMAMAFYwFZEBGIQkiTYCMjYFciqQyqRBxGimRWySKmH6E6NYdaikgkBj9fcblCkn+eX0j9z0XguGk8r+DXpYb2YaqzqzdnUWx5KrMOWVuhnmauymrYGg1M0T6ziY37lK058sn2Y+bXwTM+pyqENuTNqcvRD3Z9bOE2cggDAICAIAmBAGALEQAAIBRAAAAwADEAobgKwARiARhfqAjFQFcit87AVSK2hlMyDuySKmFEjWHUKgSdt40m3QHyrTmNdarOfN5dFkj2+DEsOGMEdbBDpVHIrNlOSzUeWo8t9zFLbexFUVxZFKlbGfWtSdF+r4aLatUq9ufPPux8lb5nF1mZznXocfU5OubrhGgMdlAAYECxAFsMggIAAYNiAAEYMAAABfACsAFEAGFAIxOgFYrQCMbARiEVyISdDKplUmNFMiHG5JFTI9TJ0aw6xSeLTNTZoVWuEJGrRRUs8V7k4K5I+UVD2eWXY7ONFM2ZZPsWHPxVkznZnUgOhq/o1YmtCMnamu3UbyUacM5Xfy8yGZ1C0U5p9EHXPY0OsWucqjdPCtwprLbWU5/pfsx+fQp02ijH68m7KMGlS3nuxNS9LVfWYU9qUo1NraTbayi3tZ7nkWa6GN4rrclq8UfLbrc+knnmzlgHyBBMQBAQAAIZBiICADABRABgAGACsQCsEAjEwFYAI0KgKpEHuBXIrlYFMitptE0ylj3JUas6fBUcPXKvsYaSXtNR+7+h1vB8fVnv0LsCuZ83cHJ5Js9LNNs68WktymtlvKMmxO74PHKLk7RSbdrLm3uSMPqLhHV0zGGF2sPRk5N7Pp55K8ln6KNvZTzfN9CnG3N9TVen9yjHeSpv9P7nIS4vcXv1ZoPoX9PtBuEfWaitKcbUlxUHvk/GWXkvE42u1PV9MTm6vN1PoXbk2ZzjEQQEAQBDIAgCGQYAEIgwAxAKCAViYAYAKxAIwAVjArYkmBXIgxFUimXBJFUiKvkkVNkelErNUdRlRlNe6yUacXzlJ+WSPQ+BQ3lJmnTLdmFqYt88jtTyq9jpxghJVE9+4qlJPknVHjqZSvHK1mn05MxSSt0HYpzbvvb3tkUq4BI0GpmrnrlVyqu9KnZyj78nuh4LLM52syuHfkzanP5apcs+rxVlZZJbktyRyG7e5yiCAgmBBCACGAAIKgAAEBAAYiMVgKwAAAKxUArEwEYUArFwAjJJgVyKqXYCqRXJ7U2NFEyvbsSRWx9JKzUnSKj5/rziVKts8IRS83mz1vhOLo03U+5u00fpswtSo22/GyKsk5NuRvj6Ep1Wt/wIRm1yyR62lJZF7pqwPNsO6SabeSXF33FMtuWNn2LVnRKwlCMPafaqPnN7/JbvI8/qMvmZGziZsnmTcjqmcqADGQViAIZGDYAAACAgWABOwIMQGAwMLEKxABhwArEAjEAjHYCMAK5EJX2EVSKX8kimZCqJIqZD9Cw1NSeym3uSb+B2YR6pJFB8k0tifSSnN+02z3UYLHiUfRHXxxpUZ7ES3JefU5OoadRRahYQy3IqjBdPBIuw7tu/wSxpruM02pOGp1MXFVFfZTnBZNbS3Np8t68SjWt+VsZ9XJrHsfUjgnJIIQAGAQEACCAA9xAItjIFgAAIAgMAAxAKwAAAKxAIwqgEYMBGL1ArkytyvYCqRXJJcjRTIrW7JIqYUTNJjo3pzXOEvoztad1li/cqjyfI5q+R7x7o7MTw1cKr8jHk08ZMnZROKjx8jNOKxjQsdp522V4lNze9UiRpNSb+t0WvzX6bLKNV/wALbM2q/wCJn1Q86cgAhkGxEAACAADIIAABBAAVCIAwMBAYAKwQCsWwCsKAViYCMdAJIi0BXIjP2ApkVNtjRVIgr7EysjROzUNXOvF7plB8lxtPZqTXKUl8z3mB9WJM62N/Sjl6RXLezPqv/kujyeNKS9powfxPUmBVJJ9rtFayTT+vcDTam1VHE0XwcnH4xaFqYqWGVGfVK8TPqp5xnIAICCYAH8AQAARGABEEMAbgQSEAYEYAKKxgYCFYAKxWAkhAKx9gEZERVIg/YZVIqbQyqZC72JpFTQrokao6y3ZSfMtP0rYiqvzP5nt/D5Xgj8HRwv6UcfHQyuXZlsaUzwLMw11FiZJJWzyIzSrcZ69E13CcZL2JRkvJ5lFdUWiGSPVFr1PstOakk1uaT+J5ma6W0cOqGIAQAAIAABBAAVgABkACAIADAAgMQxRCAw7gKwoBGK2gEYvcBJAwK2Qra2BVIpdjRVMTJoqYiRqTqlJ891qhbEz8bP4o9h4VK8CN2D7EcXGPso6EuDRHk4lapJ7rf2OTlzTk9jQkgUqjXeW148SuE5X9SsZ0MFNN2vvy6Frd8ClxZ9U1bq7WGp3zcVsv/wA5HnNZGsro4uZVkZ0zJZWAAIAAEABAQVAAYEI/AwAxEGMAhAYAKxAKwADABGIBGHCAWQ3QiuRXdDKZFLkNFUiHyTRWxKTJ0ag6qKDB66K2IvzhE9X4Q/4Jt0/2max0rpHTyNVRpxnLlDkc2UEuDSiWEMenK24VpAa7VfWH0L2Z505PP8j97oZtVpVmja5MWo0/V9S5PoMJppNO6eaa4pnnnFxbTOYEiABAQAALYCCAFh0Ak6ij3ml1aRKOOb4T/A0meWWlqC31qf74v7ly0WofEH+CflTf8rE/+zQ/7YfuJPQamvsY/Iyf9WemjXjNXhKMvGLT+hnnjnj2mmitxa5HKxAYmArABWACsAEZFoBGDQFciMgK5FL32GtimZBk0VsjRKzUHXKTCa95Vo+MPuz1HgyvC/k26b7WZXFO8Tp5lsaorc5c52OTPI0y9FTqlDyskPCZKMgPbh6tjRCSEzZapaf9G1RqvsPuSfsvk/Ay67R+YuuHJh1WC/rj+puTzzVHOIIBKk1FNyaSSu28kkuLHGLk6jyHJlcdrtBNxow2uUp3jF+Kjva+B2dP4Q5U8kq9kbseik/udHBxetGJqZOewuVNbPz73zOlj8O0+J/bfzuao6XEu1/Jy6mNm77U5y/VKUr/ABZrUIR4S/BeoRXCRU6ibs9/Bk+tcEkqGjPOwdVMC2FQOodHpwuKlTkpU24tcV9+aFkxwyR6ZKyucFJUzX6K1lhUtGraEufsvz4Hm9X4TPH9WLdenc5mXSyhut0d25x2mnRkFYgFYX2AViAVgAjF7AVyK2BXIgxopmVVZMrYiZpzrUUGG1//AOSn+n7np/BXWJ/Ju0nDMhXeTOrm+019zmVDjZEWopZlYxoskmMvpSL8ctwOhSndG2EiJvNT9O+kSo1X20uxJ+0lwfijj+I6Kn5sOO5zdVg6X1Lj+h1tMaepYbKT2p8IR3/+vdRj02hyZ96pepRiwyyccGC0zrBVxLtJ7MP+uO7z959TuYdHiw0o7v1Onh08cfyc1wy+ngdDp2NB5pVufDJlEsq7jKZ4izXL+5S8/TIGLVqfIjlyegF9Gtd58i2OW3Q0XwkWWSPVSLYoiyy5ZSInv0dpmrQyi7x92Wa8uRi1OgxZ+Vv6oz5dNCfszVaM09TrWV9ifuy49HxPOarwzLh3W69TnZdPLH7o6bOa9ygVgAjEAjEAkiEvQCqRU3W1kkVyIWrJIqY1Al1GmOpyUmH/AKg9+H6Puel8GX8GXybtGY2s8jq5n9JtS7HgmcmZMpkZpUSGgSigL4ovSoRfSkXRYHrp1WmnFtNZpp2afU0KnsJ7qmUYibu22227tt5t+LYpy6VsCSWw1FZZ5hii+WSLJTsWSlQzkYyraXU4+pzdMgPOlKTyjJ9EzGpyk9kwPbTwtSSzjbrZHQhjzTX2sD1UMC07tryNWPSzTuTodntp0kjXGCQmywspiIMCXACXItCo6WE03Wp2tPaivZl2l8d/zMGfw/Bl3cd/VGfJpoS7UaPA6wUqllJ7EuUt1/CRwNR4Vmx7x3j+5gyaaceFaOpc5jTTozisi+NwK5EJPawK5Mrb2GVSIMmitiJGmOqUmI18l+JBNO2x3uDd9x6jwNxeOS7m3S8GGrTsrM2Z57dL5OhW9nml/OZglv8A+3JCPy88ip7+/wCwAUVy+ZHpX/UBk1/GO0BdCZbCQy6My+MgC5Xy3lm0tqAuU7FypKgC6g9gHhJMShB8oY22WqlwAdobfoAHUI9QDQmNMGNtD6goG0AEuAA2iNoAqQWFDXCrItHv0dpmpQyXaj7rf0fA5+r8PxZ1vs/Uz5dPHJ7M7uC1lp1JKMouDeSvZxb5XODqfCZ405Rdr9zFk0s4K1udeRxmvQylcit7ckkVyINE0VNjXwOjTHVKDHa/3vT5Wfxuej8Da6ZGzSdzB16d/wDR0c8U3udKJ53S6/AxyxrsyRXJfz/ZTOL7gVOHh9Cl42+EwDGi+XxaCOGfZAXwoPjKK8zRHBIexaqdvav0TLemu4EwrybJ6d2rEx51S2UkgQu1zIdXdjHjVJLIhhdYfmAD01+IlksLI6+QvMTVgGNYFkGWqsWrJYhHWv0+pF5PwAbt8beCDqb42CixZD4GHaHYBUw6hBVZPwY+pMVD3BxtbiOthNYKsO9aa5Oyf7kcnUeD4MluP0v2Ms9JB8bHUw2sFOffvB+Oa+KONqPBc8N8b6v2M0tLOPG57qeJjPuSjLo0zlZtPlx/fFr9CroceUQo6h9Jpzr0ZjH6/XvS6SPReB8SNmk7mLmnz+R2cnV6nRRVsyMv1ehYBp8UL5QFMorkiqUYgLsx5EemAF0IPkkubLIwb4iHyGVtzbk+SJSSS3YHPqXg3k0jnOUsTdcAeiFOeztqFTZe6WxLZfSVrMS12FfzK/kR5pVbinqOruNCuoyrz2u4CupzZF5m+WAPSp8cuQedfwA6qv8AsT/3DfIwqsSWa/kB1Vut+XF8+hdHM2v6sC+nL/C5eLLoS/HYC5VeWZd5iW3cBlMl1AHbH1AR1BdaASeZGTEPhqvB8CWOV7MZ6FIutdhEuIaGoRcpxS3toy6vJHHilOXCQnHq2NpGo7bvqfOZZ022Zv8AZS7M1Z3UccyOvq/4nw7SPReBy+5GvScsxsmdyZ0olbtzZna9ywSSX+2RcF/5haKJTXBN/pX3KG4Lv+BWBSa92Hi3diUmuI17sP1PdgNFVa6vTp1aq5pWj5SlZPyKJ63BB1kyr4X+CEskI8gxUZUcqlKdPh24tL47mWYtZpZfZJN/v+OSSl1cHY1N0J61U9NVs6VN9mLs1KfiuSOP4pqZT/hp7d/7GXU5+hdK5NBr7piphaEVRsnUbhtW7sdn2VzMWmww5rgyabH5k/q7HyJmg6wrZFsC7D4WdVpU4Tm27JRi5fQqnlhHdtfkHtyNisJOlLZqQlCXKSa+pPHkhP7XY+d0KkaFwAbhQDqXL5k1MZYqn83fFl8coDqr428EvuWxy7bOv3YgqpyuS81dhh9KHmiJ6UXmgD0qF5qAajUs7k8eT6gOgnyN642ALmFgdLV+Ha230X3PLeP6t9Kwx+WXQW1mqjXR5CiVGnPSnlTLa7YSpUUNjNXa2crX52Z1vDtfg09rJtfem/6GzSU20Zyjq1Vn3pQh5Xf88yes/wBR44OoQv8AY60MV72Wx1Yd7OoreEP8nNf+qciW2Jfllrwr1Z6JaqwXeqSfgkkvuZMv+p9TNUoxX5f+AWNDw1bpPg7eMmznz8Y1c+Zv9Nv6BxwjoaO0FSp1ISUU8+KT+pXi1OTJkSm7KNVkl5TNWdZRSVI4DbYtSCkmpJNPJpq6fkRcE+RptcFWFwsKUdmlCMI3btFJK735IIxrf+u45zlN3J2eXTeiaeLpunVva901k4vg0Pqkt4vcniyvHLqRlaP9NqKledapKPJKMX+7P6D8/M/Rfk1vXekTTaN0Fh8MrUaUY/mfalf9crsqePqdzbZmnqMk+WdASxxXCRU22U4nDQqLZqQjNcpJSXzG4p79xxySi7izH6y6lwktrBwUJLfC7SkvC+SZfhzvG/qba/LN2DVu6yMwWLwc6UnGpFxkuDVv9nRx5I5FcXZvTT3RRYlQyNiodguHUIeEyyOR8UBJTJOdALt9SvzH6iHjN9epNZH8jLYr+IujfpQxo13HcWrO4cAW+t7SzVi9alNbio7Wi8RspZni9fJ5c0pGpKlR1PXjn+WLpPoVzvcI8qcvTL7ph1T3Rr0f3nP27HPzWzvx4GpSV8mZJWSbLJxckRsiSCAgyxS3Pk0W4XU0yrPG8bXsdlM9EjzoBbgQAAwfoABAASoAC7jBcLAAqA8OlNF0sTHZqxUuT9pdHwCLcXcXTLMeaWN/SYHTeplWk3Kj+LDku+uq4+Rtx61cZNvft/g6eLVQnzszMyg4tppprenk15G1SjJWtzSI+g7XdACT8iPX2SAW4r7CAiPcZdBovhQyx1FYu640BQ5FLn3EWrKyK9TNwxbFkeT34atY4ElZcj1qqVUS3Prp0+55E5OnH3WYNZ9yNmj+85W1dGLId6GyDh4W47jLJ2T5PS5ZogDLoJiK5DOWQ0VtWdWhPain4HpMb6oJnnZqpND3JESCvcAXF7gAQAYUAGFbAK2J+oAuAAbE6ADYmwPDpHRNGuvxacZeO6S6SWYknHeLr4L8eoyY/tZl8fqFF50Krj+Wa2l+5Z/Uvjq8q5Sf7P8AsbIa5fzL8GZ0xq3iMMryjtR96neSXVWujRDVRls9n7mmGbHk+1nGUrmlMtAg7gMkPcB5cib4oANBQy6hZvMw63I2+lFkOLPTGnyOc36lhYpsjQz7Rc3nkzlawr8O/JmPV9ma9H/yGfhO3iuD+xhmtjvwPVRqLiY5onR0KLT3FbEyyVuAkQorlvJWRPZomreLi98X8jtaKfVjr0OJrYdOS/U91zWzIQYAYnsACL4AAWArCgBcEABDAG4AZEQBgBiruArItXyM5+I0PQm7zo0m+bhG76uxWrj9ra/Vly1GVdzP6U1IpVHtUZOk/dttQ8le6LY6vJDZ7/PP5NOPWtKpo4mK1LxEM4unNLk3F/Br7mmGvi9mmv3NMdVifczkm02uKyfgb+r0NCAxtugOlg6CtmcXNkcpNmhLY9Xqvusp6/UYNhjtDs+wnRZ5M8OmI3psyapXAv0zrIjH1aezu3b7f2MN7Ho8bPRRnu2s/HiZ5oss6GHr7PMztCas9tOd1crog0Ce8mkRBo+parb3kdDQyqdHP8Qx3BS9DtHWo5ALiADYr7AQa4AVsQEYK2AoqoYCKADJNABkQBcExCtkHLYYtyN2ArZB0ArZDrGK2MZztI6Jo11+JBN+8spLzWYY5ShvF0X48+SGyZkdJ6q+gi5qakk+7Zqy4Z3dzRLXyn9NUdPBmU3VbnOpuxU0b6L4VSDQFtyNCo//2Q=="/>
          <p:cNvSpPr>
            <a:spLocks noChangeAspect="1" noChangeArrowheads="1"/>
          </p:cNvSpPr>
          <p:nvPr/>
        </p:nvSpPr>
        <p:spPr bwMode="auto">
          <a:xfrm>
            <a:off x="1219200" y="1189038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b="1">
              <a:latin typeface="Times New Roman" charset="0"/>
            </a:endParaRPr>
          </a:p>
        </p:txBody>
      </p:sp>
      <p:pic>
        <p:nvPicPr>
          <p:cNvPr id="52238" name="Picture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1268413"/>
            <a:ext cx="34559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57CD37BA-DC5D-4E00-9EFD-4BE955282438}" type="slidenum">
              <a:rPr lang="en-CA">
                <a:solidFill>
                  <a:srgbClr val="FFFFFF"/>
                </a:solidFill>
              </a:rPr>
              <a:pPr/>
              <a:t>7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 idx="4294967295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chemeClr val="tx1"/>
                </a:solidFill>
              </a:rPr>
              <a:t>Virus Transfer from PPE to HCW Skin and Clothing</a:t>
            </a:r>
          </a:p>
        </p:txBody>
      </p:sp>
      <p:sp>
        <p:nvSpPr>
          <p:cNvPr id="54275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68313" y="1981200"/>
            <a:ext cx="4965700" cy="4114800"/>
          </a:xfrm>
        </p:spPr>
        <p:txBody>
          <a:bodyPr/>
          <a:lstStyle/>
          <a:p>
            <a:pPr eaLnBrk="1" hangingPunct="1"/>
            <a:r>
              <a:rPr lang="en-CA" sz="2400" smtClean="0"/>
              <a:t>PPE contaminated with non-enveloped non-pathogenic RNA virus and glo-germ</a:t>
            </a:r>
          </a:p>
          <a:p>
            <a:pPr eaLnBrk="1" hangingPunct="1"/>
            <a:r>
              <a:rPr lang="en-CA" sz="2400" smtClean="0"/>
              <a:t>10 volunteers took BP from mannequin</a:t>
            </a:r>
          </a:p>
          <a:p>
            <a:pPr eaLnBrk="1" hangingPunct="1"/>
            <a:r>
              <a:rPr lang="en-CA" sz="2400" smtClean="0"/>
              <a:t>Instructed to remove PPE following CDC protocol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76863" y="1946275"/>
            <a:ext cx="3598862" cy="37703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54277" name="TextBox 3"/>
          <p:cNvSpPr txBox="1">
            <a:spLocks noChangeArrowheads="1"/>
          </p:cNvSpPr>
          <p:nvPr/>
        </p:nvSpPr>
        <p:spPr bwMode="auto">
          <a:xfrm>
            <a:off x="250825" y="5340350"/>
            <a:ext cx="504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800"/>
              <a:t>Casanova et al. </a:t>
            </a:r>
            <a:r>
              <a:rPr lang="en-CA" sz="1800" u="sng"/>
              <a:t>Emerg Infect Dis</a:t>
            </a:r>
            <a:r>
              <a:rPr lang="en-CA" sz="1800"/>
              <a:t> 2008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3BEE5CD1-5F90-44C6-B83B-F826268CDDAE}" type="slidenum">
              <a:rPr lang="en-CA">
                <a:solidFill>
                  <a:srgbClr val="FFFFFF"/>
                </a:solidFill>
              </a:rPr>
              <a:pPr/>
              <a:t>8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341438"/>
            <a:ext cx="8893175" cy="238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56323" name="Picture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688" y="3798888"/>
            <a:ext cx="21764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6"/>
          <p:cNvSpPr txBox="1">
            <a:spLocks noChangeArrowheads="1"/>
          </p:cNvSpPr>
          <p:nvPr/>
        </p:nvSpPr>
        <p:spPr bwMode="auto">
          <a:xfrm>
            <a:off x="1647825" y="5402263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800"/>
              <a:t>Casanova et al. </a:t>
            </a:r>
            <a:r>
              <a:rPr lang="en-CA" sz="1800" u="sng"/>
              <a:t>Emerg Infect Dis</a:t>
            </a:r>
            <a:r>
              <a:rPr lang="en-CA" sz="1800"/>
              <a:t> 2008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3921125"/>
            <a:ext cx="5400675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CA" sz="2000" u="sng">
                <a:cs typeface="Arial" charset="0"/>
              </a:rPr>
              <a:t>Conclusions:</a:t>
            </a:r>
          </a:p>
          <a:p>
            <a:endParaRPr lang="en-CA" sz="9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CA" sz="2000">
                <a:cs typeface="Arial" charset="0"/>
              </a:rPr>
              <a:t>Need altered protocols</a:t>
            </a:r>
          </a:p>
          <a:p>
            <a:pPr>
              <a:buFont typeface="Arial" charset="0"/>
              <a:buChar char="•"/>
            </a:pPr>
            <a:r>
              <a:rPr lang="en-CA" sz="2000">
                <a:cs typeface="Arial" charset="0"/>
              </a:rPr>
              <a:t>Importance of hand hygiene between steps</a:t>
            </a:r>
          </a:p>
          <a:p>
            <a:endParaRPr lang="en-CA" sz="2000">
              <a:cs typeface="Arial" charset="0"/>
            </a:endParaRPr>
          </a:p>
        </p:txBody>
      </p:sp>
      <p:sp>
        <p:nvSpPr>
          <p:cNvPr id="5632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/>
          <a:p>
            <a:fld id="{20F1FE1A-19CE-4568-9251-B405054C0BBB}" type="slidenum">
              <a:rPr lang="en-CA">
                <a:solidFill>
                  <a:srgbClr val="FFFFFF"/>
                </a:solidFill>
              </a:rPr>
              <a:pPr/>
              <a:t>9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13050</TotalTime>
  <Words>1366</Words>
  <Application>Microsoft Office PowerPoint</Application>
  <PresentationFormat>On-screen Show (4:3)</PresentationFormat>
  <Paragraphs>301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ＭＳ Ｐゴシック</vt:lpstr>
      <vt:lpstr>Calibri</vt:lpstr>
      <vt:lpstr>Geneva</vt:lpstr>
      <vt:lpstr>Times New Roman</vt:lpstr>
      <vt:lpstr>Bookman Old Style</vt:lpstr>
      <vt:lpstr>Bernard MT Condensed</vt:lpstr>
      <vt:lpstr>Office Theme</vt:lpstr>
      <vt:lpstr>Custom Design</vt:lpstr>
      <vt:lpstr>Default Design</vt:lpstr>
      <vt:lpstr>Emerging Respiratory Viruses: Are Healthcare Workers Protected? </vt:lpstr>
      <vt:lpstr>Outline</vt:lpstr>
      <vt:lpstr>Severe Acute Respiratory Syndrome (SARS)</vt:lpstr>
      <vt:lpstr>SARS: Vulnerability of Healthcare Workers</vt:lpstr>
      <vt:lpstr>“Protected HCW” Get SARS </vt:lpstr>
      <vt:lpstr>SARS in Protected HCW Toronto, 2003</vt:lpstr>
      <vt:lpstr>Slide 7</vt:lpstr>
      <vt:lpstr>Virus Transfer from PPE to HCW Skin and Clothing</vt:lpstr>
      <vt:lpstr>Slide 9</vt:lpstr>
      <vt:lpstr>SARS in Healthcare Workers</vt:lpstr>
      <vt:lpstr>SARS Response</vt:lpstr>
      <vt:lpstr>Slide 12</vt:lpstr>
      <vt:lpstr>Protected Code Blue</vt:lpstr>
      <vt:lpstr>Psychological Impact of SARS</vt:lpstr>
      <vt:lpstr>Right to Refuse Work</vt:lpstr>
      <vt:lpstr>Professional Organizations</vt:lpstr>
      <vt:lpstr>The Ethics of SARS</vt:lpstr>
      <vt:lpstr>Novel Influenza A (pH1N1)</vt:lpstr>
      <vt:lpstr>Mitchell R, Roth V, Gravel D, et al.  AJIC 2013</vt:lpstr>
      <vt:lpstr>Slide 20</vt:lpstr>
      <vt:lpstr>Slide 21</vt:lpstr>
      <vt:lpstr>Novel Influenza A (H1N1)  Conflicting Guidelines Over Masks</vt:lpstr>
      <vt:lpstr>Middle East Respiratory Syndrome Coronavirus (MERS-CoV) </vt:lpstr>
      <vt:lpstr>Slide 24</vt:lpstr>
      <vt:lpstr>Ebola</vt:lpstr>
      <vt:lpstr>Ebola in Madrid</vt:lpstr>
      <vt:lpstr>Slide 27</vt:lpstr>
      <vt:lpstr>Ebola in US</vt:lpstr>
      <vt:lpstr>Slide 29</vt:lpstr>
      <vt:lpstr>Why did Dallas Nurses get Infected?</vt:lpstr>
      <vt:lpstr>Nurses’ Perspective</vt:lpstr>
      <vt:lpstr>Slide 32</vt:lpstr>
      <vt:lpstr>PPE Challenges</vt:lpstr>
      <vt:lpstr>Are Healthcare Workers Protected? </vt:lpstr>
      <vt:lpstr>Lessons for Future Outbreaks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Jeff Young</dc:creator>
  <cp:lastModifiedBy>Helen Evans</cp:lastModifiedBy>
  <cp:revision>260</cp:revision>
  <cp:lastPrinted>2014-11-11T17:48:30Z</cp:lastPrinted>
  <dcterms:created xsi:type="dcterms:W3CDTF">2014-11-11T17:46:29Z</dcterms:created>
  <dcterms:modified xsi:type="dcterms:W3CDTF">2014-11-12T16:25:40Z</dcterms:modified>
</cp:coreProperties>
</file>